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8" r:id="rId2"/>
    <p:sldMasterId id="2147483676" r:id="rId3"/>
    <p:sldMasterId id="2147483685" r:id="rId4"/>
    <p:sldMasterId id="2147483698" r:id="rId5"/>
    <p:sldMasterId id="2147483704" r:id="rId6"/>
    <p:sldMasterId id="2147483712" r:id="rId7"/>
    <p:sldMasterId id="2147483751" r:id="rId8"/>
    <p:sldMasterId id="2147483853" r:id="rId9"/>
    <p:sldMasterId id="2147483869" r:id="rId10"/>
  </p:sldMasterIdLst>
  <p:notesMasterIdLst>
    <p:notesMasterId r:id="rId39"/>
  </p:notesMasterIdLst>
  <p:handoutMasterIdLst>
    <p:handoutMasterId r:id="rId40"/>
  </p:handoutMasterIdLst>
  <p:sldIdLst>
    <p:sldId id="3444" r:id="rId11"/>
    <p:sldId id="5168" r:id="rId12"/>
    <p:sldId id="3440" r:id="rId13"/>
    <p:sldId id="454" r:id="rId14"/>
    <p:sldId id="4949" r:id="rId15"/>
    <p:sldId id="3441" r:id="rId16"/>
    <p:sldId id="5181" r:id="rId17"/>
    <p:sldId id="414" r:id="rId18"/>
    <p:sldId id="5176" r:id="rId19"/>
    <p:sldId id="5173" r:id="rId20"/>
    <p:sldId id="482" r:id="rId21"/>
    <p:sldId id="5171" r:id="rId22"/>
    <p:sldId id="5177" r:id="rId23"/>
    <p:sldId id="5178" r:id="rId24"/>
    <p:sldId id="483" r:id="rId25"/>
    <p:sldId id="5172" r:id="rId26"/>
    <p:sldId id="5180" r:id="rId27"/>
    <p:sldId id="5179" r:id="rId28"/>
    <p:sldId id="484" r:id="rId29"/>
    <p:sldId id="4904" r:id="rId30"/>
    <p:sldId id="3434" r:id="rId31"/>
    <p:sldId id="4948" r:id="rId32"/>
    <p:sldId id="267" r:id="rId33"/>
    <p:sldId id="265" r:id="rId34"/>
    <p:sldId id="264" r:id="rId35"/>
    <p:sldId id="4905" r:id="rId36"/>
    <p:sldId id="5182" r:id="rId37"/>
    <p:sldId id="692" r:id="rId38"/>
  </p:sldIdLst>
  <p:sldSz cx="12192000" cy="6858000"/>
  <p:notesSz cx="7010400" cy="9296400"/>
  <p:embeddedFontLst>
    <p:embeddedFont>
      <p:font typeface="Arial Black" panose="020B0A04020102020204" pitchFamily="34" charset="0"/>
      <p:bold r:id="rId41"/>
    </p:embeddedFont>
    <p:embeddedFont>
      <p:font typeface="Calibri" panose="020F0502020204030204" pitchFamily="34" charset="0"/>
      <p:regular r:id="rId42"/>
      <p:bold r:id="rId43"/>
      <p:italic r:id="rId44"/>
      <p:boldItalic r:id="rId45"/>
    </p:embeddedFont>
    <p:embeddedFont>
      <p:font typeface="Exo" panose="02000303000000000000" pitchFamily="2" charset="0"/>
      <p:regular r:id="rId46"/>
      <p:bold r:id="rId47"/>
      <p:italic r:id="rId48"/>
      <p:boldItalic r:id="rId49"/>
    </p:embeddedFont>
    <p:embeddedFont>
      <p:font typeface="EXO DEMIBOLD" panose="02000703000000000000" pitchFamily="2" charset="0"/>
      <p:bold r:id="rId50"/>
    </p:embeddedFont>
    <p:embeddedFont>
      <p:font typeface="Montserrat" panose="00000500000000000000" pitchFamily="2" charset="0"/>
      <p:regular r:id="rId51"/>
      <p:bold r:id="rId52"/>
      <p:italic r:id="rId53"/>
      <p:boldItalic r:id="rId54"/>
    </p:embeddedFont>
    <p:embeddedFont>
      <p:font typeface="Montserrat Light" panose="00000400000000000000" pitchFamily="2" charset="0"/>
      <p:regular r:id="rId55"/>
      <p:italic r:id="rId56"/>
    </p:embeddedFont>
    <p:embeddedFont>
      <p:font typeface="Montserrat SemiBold" panose="00000700000000000000" pitchFamily="2" charset="0"/>
      <p:bold r:id="rId57"/>
      <p:boldItalic r:id="rId58"/>
    </p:embeddedFont>
    <p:embeddedFont>
      <p:font typeface="Roboto" panose="02000000000000000000" pitchFamily="2" charset="0"/>
      <p:regular r:id="rId59"/>
      <p:bold r:id="rId60"/>
      <p:italic r:id="rId61"/>
      <p:boldItalic r:id="rId62"/>
    </p:embeddedFont>
    <p:embeddedFont>
      <p:font typeface="Roboto Condensed Light" panose="02000000000000000000" pitchFamily="2" charset="0"/>
      <p:regular r:id="rId63"/>
      <p:italic r:id="rId64"/>
    </p:embeddedFont>
    <p:embeddedFont>
      <p:font typeface="Roboto Light" panose="02000000000000000000" pitchFamily="2" charset="0"/>
      <p:regular r:id="rId65"/>
      <p:italic r:id="rId66"/>
    </p:embeddedFont>
    <p:embeddedFont>
      <p:font typeface="Roboto Medium" panose="02000000000000000000" pitchFamily="2"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3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2B8BD3"/>
    <a:srgbClr val="A6A6A6"/>
    <a:srgbClr val="8F92DA"/>
    <a:srgbClr val="C7C9ED"/>
    <a:srgbClr val="B7B9E7"/>
    <a:srgbClr val="A6A9E2"/>
    <a:srgbClr val="B798C9"/>
    <a:srgbClr val="E7DDED"/>
    <a:srgbClr val="314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95098" autoAdjust="0"/>
  </p:normalViewPr>
  <p:slideViewPr>
    <p:cSldViewPr snapToGrid="0">
      <p:cViewPr varScale="1">
        <p:scale>
          <a:sx n="110" d="100"/>
          <a:sy n="110" d="100"/>
        </p:scale>
        <p:origin x="129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0.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notesMaster" Target="notesMasters/notesMaster1.xml"/><Relationship Id="rId34" Type="http://schemas.openxmlformats.org/officeDocument/2006/relationships/slide" Target="slides/slide24.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D91-4993-A95C-59028753CA12}"/>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3D91-4993-A95C-59028753CA12}"/>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3D91-4993-A95C-59028753CA12}"/>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6-3D91-4993-A95C-59028753CA12}"/>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3317-461B-9102-CC633E6AB719}"/>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3317-461B-9102-CC633E6AB719}"/>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3317-461B-9102-CC633E6AB719}"/>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6-3317-461B-9102-CC633E6AB719}"/>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8.1112166156232862E-4"/>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3DB0-41EB-B55E-DB89B53A46C2}"/>
              </c:ext>
            </c:extLst>
          </c:dPt>
          <c:dPt>
            <c:idx val="1"/>
            <c:bubble3D val="0"/>
            <c:spPr>
              <a:solidFill>
                <a:schemeClr val="accent2">
                  <a:lumMod val="75000"/>
                </a:schemeClr>
              </a:solidFill>
              <a:ln w="19050">
                <a:noFill/>
              </a:ln>
              <a:effectLst/>
            </c:spPr>
            <c:extLst>
              <c:ext xmlns:c16="http://schemas.microsoft.com/office/drawing/2014/chart" uri="{C3380CC4-5D6E-409C-BE32-E72D297353CC}">
                <c16:uniqueId val="{00000003-3DB0-41EB-B55E-DB89B53A46C2}"/>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3DB0-41EB-B55E-DB89B53A46C2}"/>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6-3DB0-41EB-B55E-DB89B53A46C2}"/>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10FA-4623-AD4E-879724E202C0}"/>
              </c:ext>
            </c:extLst>
          </c:dPt>
          <c:dPt>
            <c:idx val="1"/>
            <c:invertIfNegative val="0"/>
            <c:bubble3D val="0"/>
            <c:spPr>
              <a:solidFill>
                <a:srgbClr val="181A6A"/>
              </a:solidFill>
              <a:ln>
                <a:noFill/>
              </a:ln>
              <a:effectLst/>
            </c:spPr>
            <c:extLst>
              <c:ext xmlns:c16="http://schemas.microsoft.com/office/drawing/2014/chart" uri="{C3380CC4-5D6E-409C-BE32-E72D297353CC}">
                <c16:uniqueId val="{00000003-10FA-4623-AD4E-879724E202C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10FA-4623-AD4E-879724E202C0}"/>
              </c:ext>
            </c:extLst>
          </c:dPt>
          <c:dLbls>
            <c:dLbl>
              <c:idx val="0"/>
              <c:layout>
                <c:manualLayout>
                  <c:x val="-0.1203539146910873"/>
                  <c:y val="-3.34406153915830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FA-4623-AD4E-879724E202C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Exo DemiBold" panose="02000503000000000000" pitchFamily="2"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'HRs new role'!$AF$30:$AF$32</c:f>
              <c:strCache>
                <c:ptCount val="3"/>
                <c:pt idx="0">
                  <c:v>No change</c:v>
                </c:pt>
                <c:pt idx="1">
                  <c:v>There is a greater focus on organizational needs </c:v>
                </c:pt>
                <c:pt idx="2">
                  <c:v>There is a greater focus on employee needs </c:v>
                </c:pt>
              </c:strCache>
            </c:strRef>
          </c:cat>
          <c:val>
            <c:numRef>
              <c:f>'HRs new role'!$AG$30:$AG$32</c:f>
              <c:numCache>
                <c:formatCode>0%</c:formatCode>
                <c:ptCount val="3"/>
                <c:pt idx="0">
                  <c:v>0.16804979253112035</c:v>
                </c:pt>
                <c:pt idx="1">
                  <c:v>0.22199170124481327</c:v>
                </c:pt>
                <c:pt idx="2">
                  <c:v>0.60995850622406644</c:v>
                </c:pt>
              </c:numCache>
            </c:numRef>
          </c:val>
          <c:extLst>
            <c:ext xmlns:c16="http://schemas.microsoft.com/office/drawing/2014/chart" uri="{C3380CC4-5D6E-409C-BE32-E72D297353CC}">
              <c16:uniqueId val="{00000006-10FA-4623-AD4E-879724E202C0}"/>
            </c:ext>
          </c:extLst>
        </c:ser>
        <c:dLbls>
          <c:showLegendKey val="0"/>
          <c:showVal val="0"/>
          <c:showCatName val="0"/>
          <c:showSerName val="0"/>
          <c:showPercent val="0"/>
          <c:showBubbleSize val="0"/>
        </c:dLbls>
        <c:gapWidth val="65"/>
        <c:axId val="2108579135"/>
        <c:axId val="2081190111"/>
      </c:barChart>
      <c:catAx>
        <c:axId val="2108579135"/>
        <c:scaling>
          <c:orientation val="minMax"/>
        </c:scaling>
        <c:delete val="0"/>
        <c:axPos val="l"/>
        <c:numFmt formatCode="General" sourceLinked="1"/>
        <c:majorTickMark val="none"/>
        <c:minorTickMark val="none"/>
        <c:tickLblPos val="nextTo"/>
        <c:spPr>
          <a:noFill/>
          <a:ln w="12700" cap="flat" cmpd="sng" algn="ctr">
            <a:solidFill>
              <a:srgbClr val="3C7AA0"/>
            </a:solidFill>
            <a:round/>
          </a:ln>
          <a:effectLst/>
        </c:spPr>
        <c:txPr>
          <a:bodyPr rot="0" spcFirstLastPara="1" vertOverflow="ellipsis" wrap="square" anchor="ctr" anchorCtr="0"/>
          <a:lstStyle/>
          <a:p>
            <a:pPr algn="just">
              <a:defRPr sz="1400" b="0" i="0" u="none" strike="noStrike" kern="1200" baseline="0">
                <a:solidFill>
                  <a:schemeClr val="tx1"/>
                </a:solidFill>
                <a:latin typeface="+mn-lt"/>
                <a:ea typeface="+mn-ea"/>
                <a:cs typeface="+mn-cs"/>
              </a:defRPr>
            </a:pPr>
            <a:endParaRPr lang="en-US"/>
          </a:p>
        </c:txPr>
        <c:crossAx val="2081190111"/>
        <c:crosses val="autoZero"/>
        <c:auto val="1"/>
        <c:lblAlgn val="ctr"/>
        <c:lblOffset val="0"/>
        <c:noMultiLvlLbl val="0"/>
      </c:catAx>
      <c:valAx>
        <c:axId val="2081190111"/>
        <c:scaling>
          <c:orientation val="minMax"/>
        </c:scaling>
        <c:delete val="1"/>
        <c:axPos val="b"/>
        <c:numFmt formatCode="0%" sourceLinked="1"/>
        <c:majorTickMark val="none"/>
        <c:minorTickMark val="none"/>
        <c:tickLblPos val="nextTo"/>
        <c:crossAx val="2108579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32343984371258"/>
          <c:y val="8.8724765416307638E-2"/>
          <c:w val="0.79075437385642555"/>
          <c:h val="0.58664939610694933"/>
        </c:manualLayout>
      </c:layout>
      <c:lineChart>
        <c:grouping val="standard"/>
        <c:varyColors val="0"/>
        <c:ser>
          <c:idx val="0"/>
          <c:order val="0"/>
          <c:tx>
            <c:strRef>
              <c:f>'HRs new role'!$B$106</c:f>
              <c:strCache>
                <c:ptCount val="1"/>
                <c:pt idx="0">
                  <c:v>A partner in planning and executing strategy </c:v>
                </c:pt>
              </c:strCache>
            </c:strRef>
          </c:tx>
          <c:spPr>
            <a:ln w="38100" cap="rnd">
              <a:solidFill>
                <a:schemeClr val="accent6"/>
              </a:solidFill>
              <a:round/>
            </a:ln>
            <a:effectLst>
              <a:glow rad="228600">
                <a:schemeClr val="accent6">
                  <a:satMod val="175000"/>
                  <a:alpha val="10000"/>
                </a:schemeClr>
              </a:glow>
            </a:effectLst>
          </c:spPr>
          <c:marker>
            <c:symbol val="none"/>
          </c:marker>
          <c:cat>
            <c:numRef>
              <c:f>'HRs new role'!$C$105:$G$105</c:f>
              <c:numCache>
                <c:formatCode>General</c:formatCode>
                <c:ptCount val="5"/>
                <c:pt idx="0">
                  <c:v>2017</c:v>
                </c:pt>
                <c:pt idx="1">
                  <c:v>2018</c:v>
                </c:pt>
                <c:pt idx="2">
                  <c:v>2019</c:v>
                </c:pt>
                <c:pt idx="3">
                  <c:v>2020</c:v>
                </c:pt>
                <c:pt idx="4">
                  <c:v>2021</c:v>
                </c:pt>
              </c:numCache>
            </c:numRef>
          </c:cat>
          <c:val>
            <c:numRef>
              <c:f>'HRs new role'!$C$106:$G$106</c:f>
              <c:numCache>
                <c:formatCode>0%</c:formatCode>
                <c:ptCount val="5"/>
                <c:pt idx="0">
                  <c:v>0.33</c:v>
                </c:pt>
                <c:pt idx="1">
                  <c:v>0.36</c:v>
                </c:pt>
                <c:pt idx="2">
                  <c:v>0.34</c:v>
                </c:pt>
                <c:pt idx="3">
                  <c:v>0.36</c:v>
                </c:pt>
                <c:pt idx="4">
                  <c:v>0.44</c:v>
                </c:pt>
              </c:numCache>
            </c:numRef>
          </c:val>
          <c:smooth val="0"/>
          <c:extLst>
            <c:ext xmlns:c16="http://schemas.microsoft.com/office/drawing/2014/chart" uri="{C3380CC4-5D6E-409C-BE32-E72D297353CC}">
              <c16:uniqueId val="{00000000-4B99-478C-8BAF-A2768B5C516A}"/>
            </c:ext>
          </c:extLst>
        </c:ser>
        <c:ser>
          <c:idx val="1"/>
          <c:order val="1"/>
          <c:tx>
            <c:strRef>
              <c:f>'HRs new role'!$B$107</c:f>
              <c:strCache>
                <c:ptCount val="1"/>
                <c:pt idx="0">
                  <c:v>Asked for input into planning, involved in executing strategy</c:v>
                </c:pt>
              </c:strCache>
            </c:strRef>
          </c:tx>
          <c:spPr>
            <a:ln w="38100" cap="rnd">
              <a:solidFill>
                <a:schemeClr val="accent1">
                  <a:lumMod val="60000"/>
                  <a:lumOff val="40000"/>
                </a:schemeClr>
              </a:solidFill>
              <a:round/>
            </a:ln>
            <a:effectLst/>
          </c:spPr>
          <c:marker>
            <c:symbol val="none"/>
          </c:marker>
          <c:cat>
            <c:numRef>
              <c:f>'HRs new role'!$C$105:$G$105</c:f>
              <c:numCache>
                <c:formatCode>General</c:formatCode>
                <c:ptCount val="5"/>
                <c:pt idx="0">
                  <c:v>2017</c:v>
                </c:pt>
                <c:pt idx="1">
                  <c:v>2018</c:v>
                </c:pt>
                <c:pt idx="2">
                  <c:v>2019</c:v>
                </c:pt>
                <c:pt idx="3">
                  <c:v>2020</c:v>
                </c:pt>
                <c:pt idx="4">
                  <c:v>2021</c:v>
                </c:pt>
              </c:numCache>
            </c:numRef>
          </c:cat>
          <c:val>
            <c:numRef>
              <c:f>'HRs new role'!$C$107:$G$107</c:f>
              <c:numCache>
                <c:formatCode>0%</c:formatCode>
                <c:ptCount val="5"/>
                <c:pt idx="0">
                  <c:v>0.3</c:v>
                </c:pt>
                <c:pt idx="1">
                  <c:v>0.37</c:v>
                </c:pt>
                <c:pt idx="2">
                  <c:v>0.37</c:v>
                </c:pt>
                <c:pt idx="3">
                  <c:v>0.31</c:v>
                </c:pt>
                <c:pt idx="4">
                  <c:v>0.31</c:v>
                </c:pt>
              </c:numCache>
            </c:numRef>
          </c:val>
          <c:smooth val="0"/>
          <c:extLst>
            <c:ext xmlns:c16="http://schemas.microsoft.com/office/drawing/2014/chart" uri="{C3380CC4-5D6E-409C-BE32-E72D297353CC}">
              <c16:uniqueId val="{00000001-4B99-478C-8BAF-A2768B5C516A}"/>
            </c:ext>
          </c:extLst>
        </c:ser>
        <c:ser>
          <c:idx val="2"/>
          <c:order val="2"/>
          <c:tx>
            <c:strRef>
              <c:f>'HRs new role'!$B$108</c:f>
              <c:strCache>
                <c:ptCount val="1"/>
                <c:pt idx="0">
                  <c:v>Involved in executing strategy after it is developed</c:v>
                </c:pt>
              </c:strCache>
            </c:strRef>
          </c:tx>
          <c:spPr>
            <a:ln w="38100" cap="rnd">
              <a:solidFill>
                <a:schemeClr val="accent3"/>
              </a:solidFill>
              <a:round/>
            </a:ln>
            <a:effectLst/>
          </c:spPr>
          <c:marker>
            <c:symbol val="none"/>
          </c:marker>
          <c:cat>
            <c:numRef>
              <c:f>'HRs new role'!$C$105:$G$105</c:f>
              <c:numCache>
                <c:formatCode>General</c:formatCode>
                <c:ptCount val="5"/>
                <c:pt idx="0">
                  <c:v>2017</c:v>
                </c:pt>
                <c:pt idx="1">
                  <c:v>2018</c:v>
                </c:pt>
                <c:pt idx="2">
                  <c:v>2019</c:v>
                </c:pt>
                <c:pt idx="3">
                  <c:v>2020</c:v>
                </c:pt>
                <c:pt idx="4">
                  <c:v>2021</c:v>
                </c:pt>
              </c:numCache>
            </c:numRef>
          </c:cat>
          <c:val>
            <c:numRef>
              <c:f>'HRs new role'!$C$108:$G$108</c:f>
              <c:numCache>
                <c:formatCode>0%</c:formatCode>
                <c:ptCount val="5"/>
                <c:pt idx="0">
                  <c:v>0.27</c:v>
                </c:pt>
                <c:pt idx="1">
                  <c:v>0.2</c:v>
                </c:pt>
                <c:pt idx="2">
                  <c:v>0.21</c:v>
                </c:pt>
                <c:pt idx="3">
                  <c:v>0.22</c:v>
                </c:pt>
                <c:pt idx="4">
                  <c:v>0.18</c:v>
                </c:pt>
              </c:numCache>
            </c:numRef>
          </c:val>
          <c:smooth val="0"/>
          <c:extLst>
            <c:ext xmlns:c16="http://schemas.microsoft.com/office/drawing/2014/chart" uri="{C3380CC4-5D6E-409C-BE32-E72D297353CC}">
              <c16:uniqueId val="{00000002-4B99-478C-8BAF-A2768B5C516A}"/>
            </c:ext>
          </c:extLst>
        </c:ser>
        <c:ser>
          <c:idx val="3"/>
          <c:order val="3"/>
          <c:tx>
            <c:strRef>
              <c:f>'HRs new role'!$B$109</c:f>
              <c:strCache>
                <c:ptCount val="1"/>
                <c:pt idx="0">
                  <c:v>Not involved with the strategy</c:v>
                </c:pt>
              </c:strCache>
            </c:strRef>
          </c:tx>
          <c:spPr>
            <a:ln w="38100" cap="rnd">
              <a:solidFill>
                <a:schemeClr val="accent5"/>
              </a:solidFill>
              <a:round/>
            </a:ln>
            <a:effectLst/>
          </c:spPr>
          <c:marker>
            <c:symbol val="none"/>
          </c:marker>
          <c:cat>
            <c:numRef>
              <c:f>'HRs new role'!$C$105:$G$105</c:f>
              <c:numCache>
                <c:formatCode>General</c:formatCode>
                <c:ptCount val="5"/>
                <c:pt idx="0">
                  <c:v>2017</c:v>
                </c:pt>
                <c:pt idx="1">
                  <c:v>2018</c:v>
                </c:pt>
                <c:pt idx="2">
                  <c:v>2019</c:v>
                </c:pt>
                <c:pt idx="3">
                  <c:v>2020</c:v>
                </c:pt>
                <c:pt idx="4">
                  <c:v>2021</c:v>
                </c:pt>
              </c:numCache>
            </c:numRef>
          </c:cat>
          <c:val>
            <c:numRef>
              <c:f>'HRs new role'!$C$109:$G$109</c:f>
              <c:numCache>
                <c:formatCode>0%</c:formatCode>
                <c:ptCount val="5"/>
                <c:pt idx="0">
                  <c:v>0.09</c:v>
                </c:pt>
                <c:pt idx="1">
                  <c:v>7.0000000000000007E-2</c:v>
                </c:pt>
                <c:pt idx="2">
                  <c:v>0.08</c:v>
                </c:pt>
                <c:pt idx="3">
                  <c:v>0.11</c:v>
                </c:pt>
                <c:pt idx="4">
                  <c:v>0.08</c:v>
                </c:pt>
              </c:numCache>
            </c:numRef>
          </c:val>
          <c:smooth val="0"/>
          <c:extLst>
            <c:ext xmlns:c16="http://schemas.microsoft.com/office/drawing/2014/chart" uri="{C3380CC4-5D6E-409C-BE32-E72D297353CC}">
              <c16:uniqueId val="{00000003-4B99-478C-8BAF-A2768B5C516A}"/>
            </c:ext>
          </c:extLst>
        </c:ser>
        <c:dLbls>
          <c:showLegendKey val="0"/>
          <c:showVal val="0"/>
          <c:showCatName val="0"/>
          <c:showSerName val="0"/>
          <c:showPercent val="0"/>
          <c:showBubbleSize val="0"/>
        </c:dLbls>
        <c:smooth val="0"/>
        <c:axId val="1651384735"/>
        <c:axId val="1773349391"/>
      </c:lineChart>
      <c:catAx>
        <c:axId val="165138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400" b="1" i="0" u="none" strike="noStrike" kern="1200" baseline="0">
                <a:solidFill>
                  <a:schemeClr val="tx1"/>
                </a:solidFill>
                <a:latin typeface="Exo DemiBold" panose="02000503000000000000" pitchFamily="2" charset="77"/>
                <a:ea typeface="+mn-ea"/>
                <a:cs typeface="+mn-cs"/>
              </a:defRPr>
            </a:pPr>
            <a:endParaRPr lang="en-US"/>
          </a:p>
        </c:txPr>
        <c:crossAx val="1773349391"/>
        <c:crosses val="autoZero"/>
        <c:auto val="1"/>
        <c:lblAlgn val="ctr"/>
        <c:lblOffset val="0"/>
        <c:noMultiLvlLbl val="0"/>
      </c:catAx>
      <c:valAx>
        <c:axId val="1773349391"/>
        <c:scaling>
          <c:orientation val="minMax"/>
        </c:scaling>
        <c:delete val="0"/>
        <c:axPos val="l"/>
        <c:majorGridlines>
          <c:spPr>
            <a:ln w="3175" cap="flat" cmpd="sng" algn="ctr">
              <a:solidFill>
                <a:srgbClr val="777486"/>
              </a:solidFill>
              <a:round/>
            </a:ln>
            <a:effectLst/>
          </c:spPr>
        </c:majorGridlines>
        <c:numFmt formatCode="0%" sourceLinked="1"/>
        <c:majorTickMark val="none"/>
        <c:minorTickMark val="none"/>
        <c:tickLblPos val="nextTo"/>
        <c:spPr>
          <a:noFill/>
          <a:ln>
            <a:solidFill>
              <a:schemeClr val="bg2"/>
            </a:solidFill>
          </a:ln>
          <a:effectLst/>
        </c:spPr>
        <c:txPr>
          <a:bodyPr rot="-60000000" spcFirstLastPara="1" vertOverflow="ellipsis" vert="horz" wrap="square" anchor="ctr" anchorCtr="1"/>
          <a:lstStyle/>
          <a:p>
            <a:pPr>
              <a:defRPr sz="1200" b="0" i="0" u="none" strike="noStrike" kern="1200" baseline="0">
                <a:solidFill>
                  <a:schemeClr val="tx1"/>
                </a:solidFill>
                <a:effectLst/>
                <a:latin typeface="+mn-lt"/>
                <a:ea typeface="+mn-ea"/>
                <a:cs typeface="+mn-cs"/>
              </a:defRPr>
            </a:pPr>
            <a:endParaRPr lang="en-US"/>
          </a:p>
        </c:txPr>
        <c:crossAx val="1651384735"/>
        <c:crosses val="autoZero"/>
        <c:crossBetween val="midCat"/>
        <c:maj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89CCBF-16C5-4321-8810-9F86C9C4161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latin typeface="Roboto Light" panose="02000000000000000000" pitchFamily="2" charset="0"/>
            </a:endParaRPr>
          </a:p>
        </p:txBody>
      </p:sp>
      <p:sp>
        <p:nvSpPr>
          <p:cNvPr id="3" name="Date Placeholder 2">
            <a:extLst>
              <a:ext uri="{FF2B5EF4-FFF2-40B4-BE49-F238E27FC236}">
                <a16:creationId xmlns:a16="http://schemas.microsoft.com/office/drawing/2014/main" id="{CC5ABDBE-B974-4055-AEFF-DE05EB0C505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04FB7BE-24CD-4AAD-8BFB-CBDAAD657824}" type="datetimeFigureOut">
              <a:rPr lang="en-US" smtClean="0">
                <a:latin typeface="Roboto Light" panose="02000000000000000000" pitchFamily="2" charset="0"/>
              </a:rPr>
              <a:t>7/16/2021</a:t>
            </a:fld>
            <a:endParaRPr lang="en-US" dirty="0">
              <a:latin typeface="Roboto Light" panose="02000000000000000000" pitchFamily="2" charset="0"/>
            </a:endParaRPr>
          </a:p>
        </p:txBody>
      </p:sp>
      <p:sp>
        <p:nvSpPr>
          <p:cNvPr id="4" name="Footer Placeholder 3">
            <a:extLst>
              <a:ext uri="{FF2B5EF4-FFF2-40B4-BE49-F238E27FC236}">
                <a16:creationId xmlns:a16="http://schemas.microsoft.com/office/drawing/2014/main" id="{327C31EC-5DCE-4504-B9AF-212D4787BB8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latin typeface="Roboto Light" panose="02000000000000000000" pitchFamily="2" charset="0"/>
            </a:endParaRPr>
          </a:p>
        </p:txBody>
      </p:sp>
      <p:sp>
        <p:nvSpPr>
          <p:cNvPr id="5" name="Slide Number Placeholder 4">
            <a:extLst>
              <a:ext uri="{FF2B5EF4-FFF2-40B4-BE49-F238E27FC236}">
                <a16:creationId xmlns:a16="http://schemas.microsoft.com/office/drawing/2014/main" id="{68DE18E7-B05F-469B-A6D4-AC73B596617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488FC61-421B-4D52-937F-BC8030113398}" type="slidenum">
              <a:rPr lang="en-US" smtClean="0">
                <a:latin typeface="Roboto Light" panose="02000000000000000000" pitchFamily="2" charset="0"/>
              </a:rPr>
              <a:t>‹#›</a:t>
            </a:fld>
            <a:endParaRPr lang="en-US" dirty="0">
              <a:latin typeface="Roboto Light" panose="02000000000000000000" pitchFamily="2" charset="0"/>
            </a:endParaRPr>
          </a:p>
        </p:txBody>
      </p:sp>
    </p:spTree>
    <p:extLst>
      <p:ext uri="{BB962C8B-B14F-4D97-AF65-F5344CB8AC3E}">
        <p14:creationId xmlns:p14="http://schemas.microsoft.com/office/powerpoint/2010/main" val="3226243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Roboto Light" panose="02000000000000000000" pitchFamily="2" charset="0"/>
              </a:defRPr>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Roboto Light" panose="02000000000000000000" pitchFamily="2" charset="0"/>
              </a:defRPr>
            </a:lvl1pPr>
          </a:lstStyle>
          <a:p>
            <a:fld id="{E3EF5D89-391A-4B49-A6F9-9238CC491290}" type="datetimeFigureOut">
              <a:rPr lang="en-CA" smtClean="0"/>
              <a:pPr/>
              <a:t>7/16/21</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Roboto Light" panose="02000000000000000000" pitchFamily="2" charset="0"/>
              </a:defRPr>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Roboto Light" panose="02000000000000000000" pitchFamily="2" charset="0"/>
              </a:defRPr>
            </a:lvl1pPr>
          </a:lstStyle>
          <a:p>
            <a:fld id="{89A903D8-BC4C-4D02-BE05-AD4E466186E0}" type="slidenum">
              <a:rPr lang="en-CA" smtClean="0"/>
              <a:pPr/>
              <a:t>‹#›</a:t>
            </a:fld>
            <a:endParaRPr lang="en-CA" dirty="0"/>
          </a:p>
        </p:txBody>
      </p:sp>
    </p:spTree>
    <p:extLst>
      <p:ext uri="{BB962C8B-B14F-4D97-AF65-F5344CB8AC3E}">
        <p14:creationId xmlns:p14="http://schemas.microsoft.com/office/powerpoint/2010/main" val="3713757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Light" panose="02000000000000000000" pitchFamily="2" charset="0"/>
        <a:ea typeface="+mn-ea"/>
        <a:cs typeface="+mn-cs"/>
      </a:defRPr>
    </a:lvl1pPr>
    <a:lvl2pPr marL="457200" algn="l" defTabSz="914400" rtl="0" eaLnBrk="1" latinLnBrk="0" hangingPunct="1">
      <a:defRPr sz="1200" kern="1200">
        <a:solidFill>
          <a:schemeClr val="tx1"/>
        </a:solidFill>
        <a:latin typeface="Roboto Light" panose="02000000000000000000" pitchFamily="2" charset="0"/>
        <a:ea typeface="+mn-ea"/>
        <a:cs typeface="+mn-cs"/>
      </a:defRPr>
    </a:lvl2pPr>
    <a:lvl3pPr marL="914400" algn="l" defTabSz="914400" rtl="0" eaLnBrk="1" latinLnBrk="0" hangingPunct="1">
      <a:defRPr sz="1200" kern="1200">
        <a:solidFill>
          <a:schemeClr val="tx1"/>
        </a:solidFill>
        <a:latin typeface="Roboto Light" panose="02000000000000000000" pitchFamily="2" charset="0"/>
        <a:ea typeface="+mn-ea"/>
        <a:cs typeface="+mn-cs"/>
      </a:defRPr>
    </a:lvl3pPr>
    <a:lvl4pPr marL="1371600" algn="l" defTabSz="914400" rtl="0" eaLnBrk="1" latinLnBrk="0" hangingPunct="1">
      <a:defRPr sz="1200" kern="1200">
        <a:solidFill>
          <a:schemeClr val="tx1"/>
        </a:solidFill>
        <a:latin typeface="Roboto Light" panose="02000000000000000000" pitchFamily="2" charset="0"/>
        <a:ea typeface="+mn-ea"/>
        <a:cs typeface="+mn-cs"/>
      </a:defRPr>
    </a:lvl4pPr>
    <a:lvl5pPr marL="1828800" algn="l" defTabSz="914400" rtl="0" eaLnBrk="1" latinLnBrk="0" hangingPunct="1">
      <a:defRPr sz="120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8728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9A903D8-BC4C-4D02-BE05-AD4E466186E0}" type="slidenum">
              <a:rPr lang="en-CA" smtClean="0"/>
              <a:t>10</a:t>
            </a:fld>
            <a:endParaRPr lang="en-CA"/>
          </a:p>
        </p:txBody>
      </p:sp>
    </p:spTree>
    <p:extLst>
      <p:ext uri="{BB962C8B-B14F-4D97-AF65-F5344CB8AC3E}">
        <p14:creationId xmlns:p14="http://schemas.microsoft.com/office/powerpoint/2010/main" val="340099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D0AEA2BF-B025-2149-BFEA-B084520C98F1}" type="slidenum">
              <a:rPr lang="en-US" smtClean="0"/>
              <a:t>11</a:t>
            </a:fld>
            <a:endParaRPr lang="en-US"/>
          </a:p>
        </p:txBody>
      </p:sp>
    </p:spTree>
    <p:extLst>
      <p:ext uri="{BB962C8B-B14F-4D97-AF65-F5344CB8AC3E}">
        <p14:creationId xmlns:p14="http://schemas.microsoft.com/office/powerpoint/2010/main" val="20209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1151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96729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43866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D0AEA2BF-B025-2149-BFEA-B084520C98F1}" type="slidenum">
              <a:rPr lang="en-US" smtClean="0"/>
              <a:t>15</a:t>
            </a:fld>
            <a:endParaRPr lang="en-US"/>
          </a:p>
        </p:txBody>
      </p:sp>
    </p:spTree>
    <p:extLst>
      <p:ext uri="{BB962C8B-B14F-4D97-AF65-F5344CB8AC3E}">
        <p14:creationId xmlns:p14="http://schemas.microsoft.com/office/powerpoint/2010/main" val="131033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7341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02245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68670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D0AEA2BF-B025-2149-BFEA-B084520C98F1}" type="slidenum">
              <a:rPr lang="en-US" smtClean="0"/>
              <a:t>19</a:t>
            </a:fld>
            <a:endParaRPr lang="en-US"/>
          </a:p>
        </p:txBody>
      </p:sp>
    </p:spTree>
    <p:extLst>
      <p:ext uri="{BB962C8B-B14F-4D97-AF65-F5344CB8AC3E}">
        <p14:creationId xmlns:p14="http://schemas.microsoft.com/office/powerpoint/2010/main" val="51875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8061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D0AEA2BF-B025-2149-BFEA-B084520C98F1}" type="slidenum">
              <a:rPr lang="en-US" smtClean="0"/>
              <a:t>20</a:t>
            </a:fld>
            <a:endParaRPr lang="en-US"/>
          </a:p>
        </p:txBody>
      </p:sp>
    </p:spTree>
    <p:extLst>
      <p:ext uri="{BB962C8B-B14F-4D97-AF65-F5344CB8AC3E}">
        <p14:creationId xmlns:p14="http://schemas.microsoft.com/office/powerpoint/2010/main" val="1580365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17649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6B0FC7D-8687-9A40-9CA8-0B2F00AB98E3}" type="slidenum">
              <a:rPr lang="en-US" smtClean="0"/>
              <a:pPr/>
              <a:t>22</a:t>
            </a:fld>
            <a:endParaRPr lang="en-US"/>
          </a:p>
        </p:txBody>
      </p:sp>
    </p:spTree>
    <p:extLst>
      <p:ext uri="{BB962C8B-B14F-4D97-AF65-F5344CB8AC3E}">
        <p14:creationId xmlns:p14="http://schemas.microsoft.com/office/powerpoint/2010/main" val="3360268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4350" y="469900"/>
            <a:ext cx="6375400" cy="3586163"/>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71DDBD2-B253-4E3C-BBE2-E688AE69BFE6}" type="slidenum">
              <a:rPr lang="en-CA" smtClean="0"/>
              <a:t>26</a:t>
            </a:fld>
            <a:endParaRPr lang="en-CA"/>
          </a:p>
        </p:txBody>
      </p:sp>
    </p:spTree>
    <p:extLst>
      <p:ext uri="{BB962C8B-B14F-4D97-AF65-F5344CB8AC3E}">
        <p14:creationId xmlns:p14="http://schemas.microsoft.com/office/powerpoint/2010/main" val="92242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903D8-BC4C-4D02-BE05-AD4E466186E0}" type="slidenum">
              <a:rPr lang="en-CA" smtClean="0"/>
              <a:pPr/>
              <a:t>27</a:t>
            </a:fld>
            <a:endParaRPr lang="en-CA" dirty="0"/>
          </a:p>
        </p:txBody>
      </p:sp>
    </p:spTree>
    <p:extLst>
      <p:ext uri="{BB962C8B-B14F-4D97-AF65-F5344CB8AC3E}">
        <p14:creationId xmlns:p14="http://schemas.microsoft.com/office/powerpoint/2010/main" val="1357326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24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28</a:t>
            </a:fld>
            <a:endParaRPr kumimoji="0" lang="en-US" sz="24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5960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1337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6554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9281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2222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D0AEA2BF-B025-2149-BFEA-B084520C98F1}" type="slidenum">
              <a:rPr lang="en-US" smtClean="0"/>
              <a:t>7</a:t>
            </a:fld>
            <a:endParaRPr lang="en-US"/>
          </a:p>
        </p:txBody>
      </p:sp>
    </p:spTree>
    <p:extLst>
      <p:ext uri="{BB962C8B-B14F-4D97-AF65-F5344CB8AC3E}">
        <p14:creationId xmlns:p14="http://schemas.microsoft.com/office/powerpoint/2010/main" val="379287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9584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9A903D8-BC4C-4D02-BE05-AD4E466186E0}" type="slidenum">
              <a:rPr lang="en-CA" smtClean="0"/>
              <a:t>9</a:t>
            </a:fld>
            <a:endParaRPr lang="en-CA"/>
          </a:p>
        </p:txBody>
      </p:sp>
    </p:spTree>
    <p:extLst>
      <p:ext uri="{BB962C8B-B14F-4D97-AF65-F5344CB8AC3E}">
        <p14:creationId xmlns:p14="http://schemas.microsoft.com/office/powerpoint/2010/main" val="320563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8.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EEA1DB-64A8-4312-BB75-0C82E3644346}"/>
              </a:ext>
            </a:extLst>
          </p:cNvPr>
          <p:cNvSpPr>
            <a:spLocks noGrp="1"/>
          </p:cNvSpPr>
          <p:nvPr>
            <p:ph type="dt" sz="half" idx="10"/>
          </p:nvPr>
        </p:nvSpPr>
        <p:spPr/>
        <p:txBody>
          <a:bodyPr/>
          <a:lstStyle/>
          <a:p>
            <a:fld id="{3FD63100-4A0A-43C4-97BA-602C368C3CDC}" type="datetimeFigureOut">
              <a:rPr lang="en-CA" smtClean="0"/>
              <a:t>7/16/21</a:t>
            </a:fld>
            <a:endParaRPr lang="en-CA"/>
          </a:p>
        </p:txBody>
      </p:sp>
      <p:sp>
        <p:nvSpPr>
          <p:cNvPr id="3" name="Footer Placeholder 2">
            <a:extLst>
              <a:ext uri="{FF2B5EF4-FFF2-40B4-BE49-F238E27FC236}">
                <a16:creationId xmlns:a16="http://schemas.microsoft.com/office/drawing/2014/main" id="{9119599C-6B50-44B1-9517-2526B3380746}"/>
              </a:ext>
            </a:extLst>
          </p:cNvPr>
          <p:cNvSpPr>
            <a:spLocks noGrp="1"/>
          </p:cNvSpPr>
          <p:nvPr>
            <p:ph type="ftr" sz="quarter" idx="11"/>
          </p:nvPr>
        </p:nvSpPr>
        <p:spPr/>
        <p:txBody>
          <a:bodyPr/>
          <a:lstStyle/>
          <a:p>
            <a:endParaRPr lang="en-CA"/>
          </a:p>
        </p:txBody>
      </p:sp>
      <p:sp>
        <p:nvSpPr>
          <p:cNvPr id="6" name="TextBox 5">
            <a:extLst>
              <a:ext uri="{FF2B5EF4-FFF2-40B4-BE49-F238E27FC236}">
                <a16:creationId xmlns:a16="http://schemas.microsoft.com/office/drawing/2014/main" id="{3D0803B4-53C1-4262-9BE3-07F7FF3DE8D8}"/>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11108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A7C2B-67D3-0343-B2C5-C13FE52B7D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72338" y="0"/>
            <a:ext cx="4942468" cy="6872288"/>
          </a:xfrm>
          <a:prstGeom prst="rect">
            <a:avLst/>
          </a:prstGeom>
        </p:spPr>
      </p:pic>
      <p:sp>
        <p:nvSpPr>
          <p:cNvPr id="7" name="Rectangle 6">
            <a:extLst>
              <a:ext uri="{FF2B5EF4-FFF2-40B4-BE49-F238E27FC236}">
                <a16:creationId xmlns:a16="http://schemas.microsoft.com/office/drawing/2014/main" id="{24817522-A3FA-2648-B648-F3B7C7B9A9E0}"/>
              </a:ext>
            </a:extLst>
          </p:cNvPr>
          <p:cNvSpPr/>
          <p:nvPr userDrawn="1"/>
        </p:nvSpPr>
        <p:spPr>
          <a:xfrm rot="16200000">
            <a:off x="6284623" y="964911"/>
            <a:ext cx="6872288" cy="4942466"/>
          </a:xfrm>
          <a:prstGeom prst="rect">
            <a:avLst/>
          </a:prstGeom>
          <a:gradFill>
            <a:gsLst>
              <a:gs pos="99000">
                <a:srgbClr val="5008FF">
                  <a:alpha val="18000"/>
                </a:srgbClr>
              </a:gs>
              <a:gs pos="29000">
                <a:srgbClr val="7008FF">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30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FF71CB1-A7AF-254A-A0DB-8264A9488B8C}"/>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9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a:p>
        </p:txBody>
      </p:sp>
    </p:spTree>
    <p:extLst>
      <p:ext uri="{BB962C8B-B14F-4D97-AF65-F5344CB8AC3E}">
        <p14:creationId xmlns:p14="http://schemas.microsoft.com/office/powerpoint/2010/main" val="275776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Replace Varied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CF1004-A0AF-8744-85C7-46A56F06141B}"/>
              </a:ext>
            </a:extLst>
          </p:cNvPr>
          <p:cNvSpPr/>
          <p:nvPr userDrawn="1"/>
        </p:nvSpPr>
        <p:spPr>
          <a:xfrm>
            <a:off x="0" y="0"/>
            <a:ext cx="12192000" cy="6858000"/>
          </a:xfrm>
          <a:prstGeom prst="rect">
            <a:avLst/>
          </a:prstGeom>
          <a:solidFill>
            <a:srgbClr val="1F2125"/>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9950862E-F2EC-364A-9CDF-ABD81D5C698F}"/>
              </a:ext>
            </a:extLst>
          </p:cNvPr>
          <p:cNvSpPr>
            <a:spLocks noGrp="1"/>
          </p:cNvSpPr>
          <p:nvPr>
            <p:ph type="pic" sz="quarter" idx="13"/>
          </p:nvPr>
        </p:nvSpPr>
        <p:spPr>
          <a:xfrm>
            <a:off x="0" y="0"/>
            <a:ext cx="12192000" cy="6858000"/>
          </a:xfrm>
          <a:prstGeom prst="rect">
            <a:avLst/>
          </a:prstGeom>
          <a:gradFill>
            <a:gsLst>
              <a:gs pos="0">
                <a:srgbClr val="0F0F14"/>
              </a:gs>
              <a:gs pos="100000">
                <a:srgbClr val="3A3A4B"/>
              </a:gs>
            </a:gsLst>
            <a:lin ang="2700000" scaled="0"/>
          </a:gradFill>
        </p:spPr>
        <p:txBody>
          <a:bodyPr>
            <a:noAutofit/>
          </a:bodyPr>
          <a:lstStyle/>
          <a:p>
            <a:r>
              <a:rPr lang="en-US"/>
              <a:t>Click icon to add picture</a:t>
            </a:r>
          </a:p>
        </p:txBody>
      </p:sp>
      <p:sp>
        <p:nvSpPr>
          <p:cNvPr id="4" name="Title 1">
            <a:extLst>
              <a:ext uri="{FF2B5EF4-FFF2-40B4-BE49-F238E27FC236}">
                <a16:creationId xmlns:a16="http://schemas.microsoft.com/office/drawing/2014/main" id="{381FB0C2-09AA-D049-98EE-216C756ACAAC}"/>
              </a:ext>
            </a:extLst>
          </p:cNvPr>
          <p:cNvSpPr>
            <a:spLocks noGrp="1"/>
          </p:cNvSpPr>
          <p:nvPr>
            <p:ph type="ctrTitle"/>
          </p:nvPr>
        </p:nvSpPr>
        <p:spPr>
          <a:xfrm>
            <a:off x="1055688" y="2400467"/>
            <a:ext cx="4860925" cy="1365417"/>
          </a:xfrm>
          <a:prstGeom prst="rect">
            <a:avLst/>
          </a:prstGeom>
        </p:spPr>
        <p:txBody>
          <a:bodyPr anchor="t" anchorCtr="0">
            <a:noAutofit/>
          </a:bodyPr>
          <a:lstStyle>
            <a:lvl1pPr algn="l">
              <a:defRPr sz="4000">
                <a:solidFill>
                  <a:schemeClr val="bg1"/>
                </a:solidFill>
                <a:latin typeface="Montserrat" panose="00000500000000000000" pitchFamily="2" charset="0"/>
              </a:defRPr>
            </a:lvl1pPr>
          </a:lstStyle>
          <a:p>
            <a:r>
              <a:rPr lang="en-US"/>
              <a:t>Click to edit Master title style</a:t>
            </a:r>
          </a:p>
        </p:txBody>
      </p:sp>
      <p:sp>
        <p:nvSpPr>
          <p:cNvPr id="5" name="Subtitle 2">
            <a:extLst>
              <a:ext uri="{FF2B5EF4-FFF2-40B4-BE49-F238E27FC236}">
                <a16:creationId xmlns:a16="http://schemas.microsoft.com/office/drawing/2014/main" id="{683A71EF-A758-4B48-B654-089F204E339D}"/>
              </a:ext>
            </a:extLst>
          </p:cNvPr>
          <p:cNvSpPr>
            <a:spLocks noGrp="1"/>
          </p:cNvSpPr>
          <p:nvPr>
            <p:ph type="subTitle" idx="1"/>
          </p:nvPr>
        </p:nvSpPr>
        <p:spPr>
          <a:xfrm>
            <a:off x="1055687" y="4156456"/>
            <a:ext cx="4165275" cy="1775111"/>
          </a:xfrm>
          <a:prstGeom prst="rect">
            <a:avLst/>
          </a:prstGeom>
        </p:spPr>
        <p:txBody>
          <a:bodyPr>
            <a:noAutofit/>
          </a:bodyPr>
          <a:lstStyle>
            <a:lvl1pPr marL="0" indent="0" algn="l">
              <a:lnSpc>
                <a:spcPts val="3000"/>
              </a:lnSpc>
              <a:buNone/>
              <a:defRPr sz="2000" b="0" i="0">
                <a:solidFill>
                  <a:srgbClr val="FCE7AD"/>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C5839D4-45ED-A14D-9BF2-5B8617B09DEE}"/>
              </a:ext>
            </a:extLst>
          </p:cNvPr>
          <p:cNvSpPr>
            <a:spLocks noGrp="1"/>
          </p:cNvSpPr>
          <p:nvPr>
            <p:ph type="body" sz="quarter" idx="14"/>
          </p:nvPr>
        </p:nvSpPr>
        <p:spPr>
          <a:xfrm>
            <a:off x="2397216" y="6497347"/>
            <a:ext cx="5949950" cy="300789"/>
          </a:xfrm>
          <a:prstGeom prst="rect">
            <a:avLst/>
          </a:prstGeom>
        </p:spPr>
        <p:txBody>
          <a:bodyPr>
            <a:noAutofit/>
          </a:bodyPr>
          <a:lstStyle>
            <a:lvl1pPr marL="0" indent="0">
              <a:buNone/>
              <a:defRPr sz="800" b="0">
                <a:solidFill>
                  <a:srgbClr val="A2A1A1"/>
                </a:solidFill>
                <a:latin typeface="Roboto" panose="02000000000000000000" pitchFamily="2" charset="0"/>
                <a:ea typeface="Roboto" panose="02000000000000000000" pitchFamily="2" charset="0"/>
              </a:defRPr>
            </a:lvl1pPr>
            <a:lvl2pPr marL="457200" indent="0">
              <a:buNone/>
              <a:defRPr/>
            </a:lvl2pPr>
          </a:lstStyle>
          <a:p>
            <a:pPr lvl="0"/>
            <a:r>
              <a:rPr lang="en-US"/>
              <a:t>Edit Master text styles</a:t>
            </a:r>
          </a:p>
        </p:txBody>
      </p:sp>
      <p:sp>
        <p:nvSpPr>
          <p:cNvPr id="10" name="Rectangle 9">
            <a:extLst>
              <a:ext uri="{FF2B5EF4-FFF2-40B4-BE49-F238E27FC236}">
                <a16:creationId xmlns:a16="http://schemas.microsoft.com/office/drawing/2014/main" id="{CB2F5AC0-1C2C-4FEA-9B1C-71E7E7148F1E}"/>
              </a:ext>
            </a:extLst>
          </p:cNvPr>
          <p:cNvSpPr/>
          <p:nvPr userDrawn="1"/>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a:solidFill>
                  <a:srgbClr val="D9D9D9"/>
                </a:solidFill>
                <a:latin typeface="Montserrat Light" charset="0"/>
                <a:ea typeface="Montserrat Light" charset="0"/>
                <a:cs typeface="Montserrat Light" charset="0"/>
              </a:rPr>
              <a:t>MCLEAN &amp; COMPANY</a:t>
            </a:r>
          </a:p>
        </p:txBody>
      </p:sp>
    </p:spTree>
    <p:extLst>
      <p:ext uri="{BB962C8B-B14F-4D97-AF65-F5344CB8AC3E}">
        <p14:creationId xmlns:p14="http://schemas.microsoft.com/office/powerpoint/2010/main" val="580694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790" y="1391732"/>
            <a:ext cx="7384883"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790" y="2794291"/>
            <a:ext cx="5702883" cy="1893887"/>
          </a:xfrm>
          <a:prstGeom prst="rect">
            <a:avLst/>
          </a:prstGeom>
        </p:spPr>
        <p:txBody>
          <a:bodyPr/>
          <a:lstStyle>
            <a:lvl1pPr>
              <a:lnSpc>
                <a:spcPct val="110000"/>
              </a:lnSpc>
              <a:defRPr lang="en-US" sz="2800" b="0" i="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995142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s Cite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454BFC-BC26-0B4D-A0EE-0E0CCEA287B5}"/>
              </a:ext>
            </a:extLst>
          </p:cNvPr>
          <p:cNvSpPr>
            <a:spLocks noGrp="1"/>
          </p:cNvSpPr>
          <p:nvPr>
            <p:ph type="body" sz="quarter" idx="11" hasCustomPrompt="1"/>
          </p:nvPr>
        </p:nvSpPr>
        <p:spPr>
          <a:xfrm>
            <a:off x="383113" y="1552499"/>
            <a:ext cx="5477019" cy="4503847"/>
          </a:xfrm>
          <a:prstGeom prst="rect">
            <a:avLst/>
          </a:prstGeom>
        </p:spPr>
        <p:txBody>
          <a:bodyPr lIns="0" tIns="0" rIns="0" bIns="0">
            <a:noAutofit/>
          </a:bodyPr>
          <a:lstStyle>
            <a:lvl1pPr marL="7700" marR="161326" indent="0" algn="just">
              <a:lnSpc>
                <a:spcPts val="1558"/>
              </a:lnSpc>
              <a:spcBef>
                <a:spcPts val="12"/>
              </a:spcBef>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a:lnSpc>
                <a:spcPts val="1561"/>
              </a:lnSpc>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endParaRPr lang="en-CA" sz="1200">
              <a:latin typeface="Roboto Condensed Light" panose="02000000000000000000" pitchFamily="2" charset="0"/>
              <a:cs typeface="Arial Narrow"/>
            </a:endParaRPr>
          </a:p>
          <a:p>
            <a:pPr marL="7701" marR="159031">
              <a:lnSpc>
                <a:spcPts val="1558"/>
              </a:lnSpc>
              <a:spcBef>
                <a:spcPts val="55"/>
              </a:spcBef>
            </a:pPr>
            <a:r>
              <a:rPr lang="en-CA" sz="1200" spc="-36">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6"/>
              </a:spcBef>
            </a:pPr>
            <a:endParaRPr lang="en-CA" sz="1200">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109358">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3081"/>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marR="161342"/>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175" y="1552499"/>
            <a:ext cx="5477019" cy="4503847"/>
          </a:xfrm>
          <a:prstGeom prst="rect">
            <a:avLst/>
          </a:prstGeom>
        </p:spPr>
        <p:txBody>
          <a:bodyPr lIns="0" tIns="0" rIns="0" bIns="0">
            <a:noAutofit/>
          </a:bodyPr>
          <a:lstStyle>
            <a:lvl1pPr marL="7700" marR="161326" indent="0" algn="just">
              <a:lnSpc>
                <a:spcPts val="1558"/>
              </a:lnSpc>
              <a:spcBef>
                <a:spcPts val="12"/>
              </a:spcBef>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a:lnSpc>
                <a:spcPts val="1561"/>
              </a:lnSpc>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endParaRPr lang="en-CA" sz="1200">
              <a:latin typeface="Roboto Condensed Light" panose="02000000000000000000" pitchFamily="2" charset="0"/>
              <a:cs typeface="Arial Narrow"/>
            </a:endParaRPr>
          </a:p>
          <a:p>
            <a:pPr marL="7701" marR="159031">
              <a:lnSpc>
                <a:spcPts val="1558"/>
              </a:lnSpc>
              <a:spcBef>
                <a:spcPts val="55"/>
              </a:spcBef>
            </a:pPr>
            <a:r>
              <a:rPr lang="en-CA" sz="1200" spc="-36">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6"/>
              </a:spcBef>
            </a:pPr>
            <a:endParaRPr lang="en-CA" sz="1200">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109358">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3081"/>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marR="161342"/>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060" y="530021"/>
            <a:ext cx="6712447" cy="1130188"/>
          </a:xfrm>
        </p:spPr>
        <p:txBody>
          <a:bodyPr>
            <a:noAutofit/>
          </a:bodyPr>
          <a:lstStyle>
            <a:lvl1pPr>
              <a:lnSpc>
                <a:spcPct val="90000"/>
              </a:lnSpc>
              <a:defRPr>
                <a:solidFill>
                  <a:srgbClr val="41439A"/>
                </a:solidFill>
              </a:defRPr>
            </a:lvl1pPr>
          </a:lstStyle>
          <a:p>
            <a:r>
              <a:rPr lang="en-US"/>
              <a:t>Works Cited</a:t>
            </a:r>
          </a:p>
        </p:txBody>
      </p:sp>
    </p:spTree>
    <p:extLst>
      <p:ext uri="{BB962C8B-B14F-4D97-AF65-F5344CB8AC3E}">
        <p14:creationId xmlns:p14="http://schemas.microsoft.com/office/powerpoint/2010/main" val="2615074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59" y="530021"/>
            <a:ext cx="11117579" cy="1130188"/>
          </a:xfrm>
        </p:spPr>
        <p:txBody>
          <a:bodyPr>
            <a:noAutofit/>
          </a:bodyPr>
          <a:lstStyle>
            <a:lvl1pPr>
              <a:lnSpc>
                <a:spcPct val="90000"/>
              </a:lnSpc>
              <a:defRPr b="0" i="0">
                <a:solidFill>
                  <a:srgbClr val="717272"/>
                </a:solidFill>
              </a:defRPr>
            </a:lvl1pPr>
          </a:lstStyle>
          <a:p>
            <a:r>
              <a:rPr lang="en-US"/>
              <a:t>Click to edit Master title style</a:t>
            </a:r>
          </a:p>
        </p:txBody>
      </p:sp>
    </p:spTree>
    <p:extLst>
      <p:ext uri="{BB962C8B-B14F-4D97-AF65-F5344CB8AC3E}">
        <p14:creationId xmlns:p14="http://schemas.microsoft.com/office/powerpoint/2010/main" val="255584827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break, Replace Varied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CF1004-A0AF-8744-85C7-46A56F06141B}"/>
              </a:ext>
            </a:extLst>
          </p:cNvPr>
          <p:cNvSpPr/>
          <p:nvPr userDrawn="1"/>
        </p:nvSpPr>
        <p:spPr>
          <a:xfrm>
            <a:off x="0" y="0"/>
            <a:ext cx="12192000" cy="6858000"/>
          </a:xfrm>
          <a:prstGeom prst="rect">
            <a:avLst/>
          </a:prstGeom>
          <a:solidFill>
            <a:srgbClr val="1F2125"/>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Light" panose="02000000000000000000" pitchFamily="2" charset="0"/>
            </a:endParaRPr>
          </a:p>
        </p:txBody>
      </p:sp>
      <p:sp>
        <p:nvSpPr>
          <p:cNvPr id="3" name="Picture Placeholder 2">
            <a:extLst>
              <a:ext uri="{FF2B5EF4-FFF2-40B4-BE49-F238E27FC236}">
                <a16:creationId xmlns:a16="http://schemas.microsoft.com/office/drawing/2014/main" id="{9950862E-F2EC-364A-9CDF-ABD81D5C698F}"/>
              </a:ext>
            </a:extLst>
          </p:cNvPr>
          <p:cNvSpPr>
            <a:spLocks noGrp="1"/>
          </p:cNvSpPr>
          <p:nvPr>
            <p:ph type="pic" sz="quarter" idx="13"/>
          </p:nvPr>
        </p:nvSpPr>
        <p:spPr>
          <a:xfrm>
            <a:off x="0" y="0"/>
            <a:ext cx="12192000" cy="6858000"/>
          </a:xfrm>
          <a:prstGeom prst="rect">
            <a:avLst/>
          </a:prstGeom>
          <a:gradFill>
            <a:gsLst>
              <a:gs pos="0">
                <a:srgbClr val="0F0F14"/>
              </a:gs>
              <a:gs pos="100000">
                <a:srgbClr val="3A3A4B"/>
              </a:gs>
            </a:gsLst>
            <a:lin ang="2700000" scaled="0"/>
          </a:gradFill>
        </p:spPr>
        <p:txBody>
          <a:bodyPr>
            <a:noAutofit/>
          </a:bodyPr>
          <a:lstStyle/>
          <a:p>
            <a:r>
              <a:rPr lang="en-US"/>
              <a:t>Click icon to add picture</a:t>
            </a:r>
          </a:p>
        </p:txBody>
      </p:sp>
      <p:sp>
        <p:nvSpPr>
          <p:cNvPr id="4" name="Title 1">
            <a:extLst>
              <a:ext uri="{FF2B5EF4-FFF2-40B4-BE49-F238E27FC236}">
                <a16:creationId xmlns:a16="http://schemas.microsoft.com/office/drawing/2014/main" id="{381FB0C2-09AA-D049-98EE-216C756ACAAC}"/>
              </a:ext>
            </a:extLst>
          </p:cNvPr>
          <p:cNvSpPr>
            <a:spLocks noGrp="1"/>
          </p:cNvSpPr>
          <p:nvPr>
            <p:ph type="ctrTitle"/>
          </p:nvPr>
        </p:nvSpPr>
        <p:spPr>
          <a:xfrm>
            <a:off x="1055688" y="2400467"/>
            <a:ext cx="4860925" cy="1365417"/>
          </a:xfrm>
          <a:prstGeom prst="rect">
            <a:avLst/>
          </a:prstGeom>
        </p:spPr>
        <p:txBody>
          <a:bodyPr anchor="t" anchorCtr="0">
            <a:noAutofit/>
          </a:bodyPr>
          <a:lstStyle>
            <a:lvl1pPr algn="l">
              <a:defRPr sz="4000">
                <a:solidFill>
                  <a:schemeClr val="bg1"/>
                </a:solidFill>
                <a:latin typeface="Montserrat" panose="00000500000000000000" pitchFamily="2" charset="0"/>
              </a:defRPr>
            </a:lvl1pPr>
          </a:lstStyle>
          <a:p>
            <a:r>
              <a:rPr lang="en-US"/>
              <a:t>Click to edit Master title style</a:t>
            </a:r>
          </a:p>
        </p:txBody>
      </p:sp>
      <p:sp>
        <p:nvSpPr>
          <p:cNvPr id="5" name="Subtitle 2">
            <a:extLst>
              <a:ext uri="{FF2B5EF4-FFF2-40B4-BE49-F238E27FC236}">
                <a16:creationId xmlns:a16="http://schemas.microsoft.com/office/drawing/2014/main" id="{683A71EF-A758-4B48-B654-089F204E339D}"/>
              </a:ext>
            </a:extLst>
          </p:cNvPr>
          <p:cNvSpPr>
            <a:spLocks noGrp="1"/>
          </p:cNvSpPr>
          <p:nvPr>
            <p:ph type="subTitle" idx="1"/>
          </p:nvPr>
        </p:nvSpPr>
        <p:spPr>
          <a:xfrm>
            <a:off x="1055687" y="4156456"/>
            <a:ext cx="4165275" cy="1775111"/>
          </a:xfrm>
          <a:prstGeom prst="rect">
            <a:avLst/>
          </a:prstGeom>
        </p:spPr>
        <p:txBody>
          <a:bodyPr>
            <a:noAutofit/>
          </a:bodyPr>
          <a:lstStyle>
            <a:lvl1pPr marL="0" indent="0" algn="l">
              <a:lnSpc>
                <a:spcPts val="3000"/>
              </a:lnSpc>
              <a:buNone/>
              <a:defRPr sz="2000" b="0" i="0">
                <a:solidFill>
                  <a:srgbClr val="FCE7AD"/>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C5839D4-45ED-A14D-9BF2-5B8617B09DEE}"/>
              </a:ext>
            </a:extLst>
          </p:cNvPr>
          <p:cNvSpPr>
            <a:spLocks noGrp="1"/>
          </p:cNvSpPr>
          <p:nvPr>
            <p:ph type="body" sz="quarter" idx="14"/>
          </p:nvPr>
        </p:nvSpPr>
        <p:spPr>
          <a:xfrm>
            <a:off x="2397216" y="6497347"/>
            <a:ext cx="5949950" cy="300789"/>
          </a:xfrm>
          <a:prstGeom prst="rect">
            <a:avLst/>
          </a:prstGeom>
        </p:spPr>
        <p:txBody>
          <a:bodyPr>
            <a:noAutofit/>
          </a:bodyPr>
          <a:lstStyle>
            <a:lvl1pPr marL="0" indent="0">
              <a:buNone/>
              <a:defRPr sz="800" b="0">
                <a:solidFill>
                  <a:srgbClr val="A2A1A1"/>
                </a:solidFill>
                <a:latin typeface="Roboto" panose="02000000000000000000" pitchFamily="2" charset="0"/>
                <a:ea typeface="Roboto" panose="02000000000000000000" pitchFamily="2" charset="0"/>
              </a:defRPr>
            </a:lvl1pPr>
            <a:lvl2pPr marL="457200" indent="0">
              <a:buNone/>
              <a:defRPr/>
            </a:lvl2pPr>
          </a:lstStyle>
          <a:p>
            <a:pPr lvl="0"/>
            <a:r>
              <a:rPr lang="en-US"/>
              <a:t>Edit Master text styles</a:t>
            </a:r>
          </a:p>
        </p:txBody>
      </p:sp>
      <p:sp>
        <p:nvSpPr>
          <p:cNvPr id="10" name="Rectangle 9">
            <a:extLst>
              <a:ext uri="{FF2B5EF4-FFF2-40B4-BE49-F238E27FC236}">
                <a16:creationId xmlns:a16="http://schemas.microsoft.com/office/drawing/2014/main" id="{CB2F5AC0-1C2C-4FEA-9B1C-71E7E7148F1E}"/>
              </a:ext>
            </a:extLst>
          </p:cNvPr>
          <p:cNvSpPr/>
          <p:nvPr userDrawn="1"/>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a:solidFill>
                  <a:srgbClr val="D9D9D9"/>
                </a:solidFill>
                <a:latin typeface="Montserrat Light" charset="0"/>
                <a:ea typeface="Montserrat Light" charset="0"/>
                <a:cs typeface="Montserrat Light" charset="0"/>
              </a:rPr>
              <a:t>MCLEAN &amp; COMPANY</a:t>
            </a:r>
          </a:p>
        </p:txBody>
      </p:sp>
    </p:spTree>
    <p:extLst>
      <p:ext uri="{BB962C8B-B14F-4D97-AF65-F5344CB8AC3E}">
        <p14:creationId xmlns:p14="http://schemas.microsoft.com/office/powerpoint/2010/main" val="63866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59" y="530021"/>
            <a:ext cx="11117579" cy="1130188"/>
          </a:xfrm>
        </p:spPr>
        <p:txBody>
          <a:bodyPr>
            <a:noAutofit/>
          </a:bodyPr>
          <a:lstStyle>
            <a:lvl1pPr>
              <a:lnSpc>
                <a:spcPct val="90000"/>
              </a:lnSpc>
              <a:defRPr b="0" i="0">
                <a:solidFill>
                  <a:srgbClr val="717272"/>
                </a:solidFill>
              </a:defRPr>
            </a:lvl1pPr>
          </a:lstStyle>
          <a:p>
            <a:r>
              <a:rPr lang="en-US"/>
              <a:t>Click to edit Master title style</a:t>
            </a:r>
          </a:p>
        </p:txBody>
      </p:sp>
      <p:sp>
        <p:nvSpPr>
          <p:cNvPr id="3" name="TextBox 2">
            <a:extLst>
              <a:ext uri="{FF2B5EF4-FFF2-40B4-BE49-F238E27FC236}">
                <a16:creationId xmlns:a16="http://schemas.microsoft.com/office/drawing/2014/main" id="{70EC5DF4-A2CB-49F2-8CCB-DB81510F9AA6}"/>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152851688"/>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ener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B516A-EFFC-6246-AECE-1B5BAC3B0EDB}"/>
              </a:ext>
            </a:extLst>
          </p:cNvPr>
          <p:cNvSpPr>
            <a:spLocks noGrp="1"/>
          </p:cNvSpPr>
          <p:nvPr>
            <p:ph idx="1"/>
          </p:nvPr>
        </p:nvSpPr>
        <p:spPr>
          <a:xfrm>
            <a:off x="838200" y="1825625"/>
            <a:ext cx="10515600" cy="4351338"/>
          </a:xfrm>
          <a:prstGeom prst="rect">
            <a:avLst/>
          </a:prstGeom>
        </p:spPr>
        <p:txBody>
          <a:bodyPr>
            <a:noAutofit/>
          </a:bodyPr>
          <a:lstStyle>
            <a:lvl1pPr marL="0" indent="0">
              <a:buNone/>
              <a:defRPr sz="2800" b="0" i="0">
                <a:solidFill>
                  <a:srgbClr val="717272"/>
                </a:solidFill>
                <a:latin typeface="Montserrat Light" pitchFamily="2" charset="77"/>
              </a:defRPr>
            </a:lvl1pPr>
            <a:lvl2pPr>
              <a:defRPr sz="2000">
                <a:solidFill>
                  <a:srgbClr val="4B4B4B"/>
                </a:solidFill>
                <a:latin typeface="Roboto Light" panose="02000000000000000000" pitchFamily="2" charset="0"/>
              </a:defRPr>
            </a:lvl2pPr>
            <a:lvl3pPr>
              <a:defRPr sz="2000">
                <a:solidFill>
                  <a:srgbClr val="4B4B4B"/>
                </a:solidFill>
                <a:latin typeface="Roboto Light" panose="02000000000000000000" pitchFamily="2" charset="0"/>
              </a:defRPr>
            </a:lvl3pPr>
            <a:lvl4pPr>
              <a:defRPr sz="2000">
                <a:solidFill>
                  <a:srgbClr val="4B4B4B"/>
                </a:solidFill>
                <a:latin typeface="Roboto Light" panose="02000000000000000000" pitchFamily="2" charset="0"/>
              </a:defRPr>
            </a:lvl4pPr>
            <a:lvl5pPr>
              <a:defRPr sz="2000">
                <a:solidFill>
                  <a:srgbClr val="4B4B4B"/>
                </a:solidFill>
                <a:latin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819728" y="1091623"/>
            <a:ext cx="10515600" cy="831706"/>
          </a:xfrm>
          <a:prstGeom prst="rect">
            <a:avLst/>
          </a:prstGeom>
        </p:spPr>
        <p:txBody>
          <a:bodyPr>
            <a:noAutofit/>
          </a:bodyPr>
          <a:lstStyle>
            <a:lvl1pPr>
              <a:defRPr>
                <a:solidFill>
                  <a:srgbClr val="414399"/>
                </a:solidFill>
                <a:latin typeface="Montserrat"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333670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C18DEF-F985-4B4D-AAA8-8DC5E1DDB1BF}"/>
              </a:ext>
            </a:extLst>
          </p:cNvPr>
          <p:cNvSpPr/>
          <p:nvPr userDrawn="1"/>
        </p:nvSpPr>
        <p:spPr>
          <a:xfrm rot="16200000">
            <a:off x="9738640" y="2277208"/>
            <a:ext cx="4500000" cy="338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fontAlgn="base">
              <a:spcBef>
                <a:spcPct val="0"/>
              </a:spcBef>
              <a:spcAft>
                <a:spcPct val="0"/>
              </a:spcAft>
            </a:pPr>
            <a:r>
              <a:rPr lang="en-CA" sz="800">
                <a:solidFill>
                  <a:prstClr val="white"/>
                </a:solidFill>
                <a:latin typeface="Montserrat Light" charset="0"/>
                <a:ea typeface="Montserrat Light" charset="0"/>
                <a:cs typeface="Montserrat Light" charset="0"/>
              </a:rPr>
              <a:t>INFO-TECH RESEARCH GROUP</a:t>
            </a:r>
          </a:p>
        </p:txBody>
      </p:sp>
      <p:pic>
        <p:nvPicPr>
          <p:cNvPr id="4" name="Picture 3">
            <a:extLst>
              <a:ext uri="{FF2B5EF4-FFF2-40B4-BE49-F238E27FC236}">
                <a16:creationId xmlns:a16="http://schemas.microsoft.com/office/drawing/2014/main" id="{718AFF8F-8B3E-4C48-B042-5933261E54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00914" y="0"/>
            <a:ext cx="4891086" cy="6858000"/>
          </a:xfrm>
          <a:prstGeom prst="rect">
            <a:avLst/>
          </a:prstGeom>
        </p:spPr>
      </p:pic>
      <p:sp>
        <p:nvSpPr>
          <p:cNvPr id="10" name="Rectangle 9">
            <a:extLst>
              <a:ext uri="{FF2B5EF4-FFF2-40B4-BE49-F238E27FC236}">
                <a16:creationId xmlns:a16="http://schemas.microsoft.com/office/drawing/2014/main" id="{CE4DB534-1BFF-B843-94D0-1DB43DA2551C}"/>
              </a:ext>
            </a:extLst>
          </p:cNvPr>
          <p:cNvSpPr/>
          <p:nvPr userDrawn="1"/>
        </p:nvSpPr>
        <p:spPr>
          <a:xfrm>
            <a:off x="7272338" y="1"/>
            <a:ext cx="4919662" cy="6858000"/>
          </a:xfrm>
          <a:prstGeom prst="rect">
            <a:avLst/>
          </a:prstGeom>
          <a:gradFill>
            <a:gsLst>
              <a:gs pos="100000">
                <a:srgbClr val="2576B7">
                  <a:alpha val="36000"/>
                </a:srgbClr>
              </a:gs>
              <a:gs pos="0">
                <a:schemeClr val="accent1">
                  <a:lumMod val="30000"/>
                  <a:lumOff val="70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Roboto Light" panose="02000000000000000000" pitchFamily="2" charset="0"/>
            </a:endParaRPr>
          </a:p>
        </p:txBody>
      </p:sp>
      <p:sp>
        <p:nvSpPr>
          <p:cNvPr id="13" name="Slide Number Placeholder 5">
            <a:extLst>
              <a:ext uri="{FF2B5EF4-FFF2-40B4-BE49-F238E27FC236}">
                <a16:creationId xmlns:a16="http://schemas.microsoft.com/office/drawing/2014/main" id="{525D94A8-7293-6B49-B772-E0602752F9C1}"/>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b="1">
                <a:solidFill>
                  <a:schemeClr val="bg1"/>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a:p>
        </p:txBody>
      </p:sp>
      <p:sp>
        <p:nvSpPr>
          <p:cNvPr id="7" name="TextBox 6">
            <a:extLst>
              <a:ext uri="{FF2B5EF4-FFF2-40B4-BE49-F238E27FC236}">
                <a16:creationId xmlns:a16="http://schemas.microsoft.com/office/drawing/2014/main" id="{440DC126-9CD4-44B7-95DF-F67A7F5BD8BF}"/>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a:solidFill>
                  <a:schemeClr val="bg1"/>
                </a:solidFill>
                <a:latin typeface="Exo" panose="02000503000000000000" pitchFamily="2" charset="77"/>
              </a:rPr>
              <a:t>McLean &amp; Company   |   </a:t>
            </a:r>
            <a:fld id="{81D60167-4931-47E6-BA6A-407CBD079E47}" type="slidenum">
              <a:rPr sz="800" b="1"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1" i="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82389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A272-9B6C-A641-A180-F6BCE8EC64A0}"/>
              </a:ext>
            </a:extLst>
          </p:cNvPr>
          <p:cNvSpPr>
            <a:spLocks noGrp="1"/>
          </p:cNvSpPr>
          <p:nvPr>
            <p:ph type="ctrTitle"/>
          </p:nvPr>
        </p:nvSpPr>
        <p:spPr>
          <a:xfrm>
            <a:off x="1524000" y="1122363"/>
            <a:ext cx="9144000" cy="2387600"/>
          </a:xfrm>
        </p:spPr>
        <p:txBody>
          <a:bodyPr anchor="b"/>
          <a:lstStyle>
            <a:lvl1pPr algn="ctr">
              <a:defRPr sz="6000">
                <a:latin typeface="Roboto Light"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394E9A5-807B-5A4B-9A5B-1264975AB987}"/>
              </a:ext>
            </a:extLst>
          </p:cNvPr>
          <p:cNvSpPr>
            <a:spLocks noGrp="1"/>
          </p:cNvSpPr>
          <p:nvPr>
            <p:ph type="subTitle" idx="1"/>
          </p:nvPr>
        </p:nvSpPr>
        <p:spPr>
          <a:xfrm>
            <a:off x="1524000" y="3602038"/>
            <a:ext cx="9144000" cy="1655762"/>
          </a:xfrm>
        </p:spPr>
        <p:txBody>
          <a:bodyPr/>
          <a:lstStyle>
            <a:lvl1pPr marL="0" indent="0" algn="ctr">
              <a:buNone/>
              <a:defRPr sz="2400">
                <a:latin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9FE40D9-939A-EB48-A0EE-993719E9CBC3}"/>
              </a:ext>
            </a:extLst>
          </p:cNvPr>
          <p:cNvSpPr>
            <a:spLocks noGrp="1"/>
          </p:cNvSpPr>
          <p:nvPr>
            <p:ph type="dt" sz="half" idx="10"/>
          </p:nvPr>
        </p:nvSpPr>
        <p:spPr/>
        <p:txBody>
          <a:bodyPr/>
          <a:lstStyle>
            <a:lvl1pPr>
              <a:defRPr>
                <a:latin typeface="Roboto Light" panose="02000000000000000000" pitchFamily="2" charset="0"/>
              </a:defRPr>
            </a:lvl1pPr>
          </a:lstStyle>
          <a:p>
            <a:fld id="{6DE6C510-8BE6-5C44-97AD-115D725B431C}" type="datetimeFigureOut">
              <a:rPr lang="en-US" smtClean="0"/>
              <a:pPr/>
              <a:t>7/16/2021</a:t>
            </a:fld>
            <a:endParaRPr lang="en-US"/>
          </a:p>
        </p:txBody>
      </p:sp>
      <p:sp>
        <p:nvSpPr>
          <p:cNvPr id="5" name="Footer Placeholder 4">
            <a:extLst>
              <a:ext uri="{FF2B5EF4-FFF2-40B4-BE49-F238E27FC236}">
                <a16:creationId xmlns:a16="http://schemas.microsoft.com/office/drawing/2014/main" id="{09A2DE9E-8C75-984B-B6EC-569162B72411}"/>
              </a:ext>
            </a:extLst>
          </p:cNvPr>
          <p:cNvSpPr>
            <a:spLocks noGrp="1"/>
          </p:cNvSpPr>
          <p:nvPr>
            <p:ph type="ftr" sz="quarter" idx="11"/>
          </p:nvPr>
        </p:nvSpPr>
        <p:spPr/>
        <p:txBody>
          <a:bodyPr/>
          <a:lstStyle>
            <a:lvl1pPr>
              <a:defRPr>
                <a:latin typeface="Roboto Light"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4416ABC6-ED6B-8046-90CC-BB5EC53E8074}"/>
              </a:ext>
            </a:extLst>
          </p:cNvPr>
          <p:cNvSpPr>
            <a:spLocks noGrp="1"/>
          </p:cNvSpPr>
          <p:nvPr>
            <p:ph type="sldNum" sz="quarter" idx="12"/>
          </p:nvPr>
        </p:nvSpPr>
        <p:spPr/>
        <p:txBody>
          <a:bodyPr/>
          <a:lstStyle/>
          <a:p>
            <a:fld id="{23537A8C-F8CA-D244-BF51-0828C4519903}" type="slidenum">
              <a:rPr lang="en-US" smtClean="0"/>
              <a:t>‹#›</a:t>
            </a:fld>
            <a:endParaRPr lang="en-US"/>
          </a:p>
        </p:txBody>
      </p:sp>
    </p:spTree>
    <p:extLst>
      <p:ext uri="{BB962C8B-B14F-4D97-AF65-F5344CB8AC3E}">
        <p14:creationId xmlns:p14="http://schemas.microsoft.com/office/powerpoint/2010/main" val="413125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ackCover-Light-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cLean &amp; Company Logo">
            <a:extLst>
              <a:ext uri="{FF2B5EF4-FFF2-40B4-BE49-F238E27FC236}">
                <a16:creationId xmlns:a16="http://schemas.microsoft.com/office/drawing/2014/main" id="{B4B173D5-E774-463B-A9CA-1D4245D8A2C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2149" y="3051987"/>
            <a:ext cx="1827703"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4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6DD56-8068-FD44-B8D0-9AED38E0A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6296027" y="954879"/>
            <a:ext cx="6900864" cy="4948241"/>
          </a:xfrm>
          <a:prstGeom prst="rect">
            <a:avLst/>
          </a:prstGeom>
        </p:spPr>
      </p:pic>
      <p:sp>
        <p:nvSpPr>
          <p:cNvPr id="6" name="Rectangle 5">
            <a:extLst>
              <a:ext uri="{FF2B5EF4-FFF2-40B4-BE49-F238E27FC236}">
                <a16:creationId xmlns:a16="http://schemas.microsoft.com/office/drawing/2014/main" id="{00566615-DEF0-C24E-8D09-5110FFF0EE0B}"/>
              </a:ext>
            </a:extLst>
          </p:cNvPr>
          <p:cNvSpPr/>
          <p:nvPr userDrawn="1"/>
        </p:nvSpPr>
        <p:spPr>
          <a:xfrm rot="10800000">
            <a:off x="7296939" y="-21433"/>
            <a:ext cx="4923641" cy="5785388"/>
          </a:xfrm>
          <a:prstGeom prst="rect">
            <a:avLst/>
          </a:prstGeom>
          <a:gradFill>
            <a:gsLst>
              <a:gs pos="99000">
                <a:schemeClr val="tx2">
                  <a:lumMod val="50000"/>
                  <a:alpha val="75000"/>
                </a:schemeClr>
              </a:gs>
              <a:gs pos="0">
                <a:srgbClr val="00206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5">
            <a:extLst>
              <a:ext uri="{FF2B5EF4-FFF2-40B4-BE49-F238E27FC236}">
                <a16:creationId xmlns:a16="http://schemas.microsoft.com/office/drawing/2014/main" id="{A0479D5A-E744-9548-8A55-37350B9DAA1C}"/>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95000"/>
                  </a:schemeClr>
                </a:solidFill>
                <a:latin typeface="Arial" panose="020B0604020202020204" pitchFamily="34" charset="0"/>
                <a:cs typeface="Arial" panose="020B0604020202020204" pitchFamily="34" charset="0"/>
              </a:defRPr>
            </a:lvl1pPr>
          </a:lstStyle>
          <a:p>
            <a:fld id="{60A309C1-FC3A-6444-8C53-1D99F913D140}" type="slidenum">
              <a:rPr lang="en-US" smtClean="0">
                <a:solidFill>
                  <a:prstClr val="white">
                    <a:lumMod val="95000"/>
                  </a:prstClr>
                </a:solidFill>
              </a:rPr>
              <a:pPr/>
              <a:t>‹#›</a:t>
            </a:fld>
            <a:endParaRPr lang="en-US">
              <a:solidFill>
                <a:prstClr val="white">
                  <a:lumMod val="95000"/>
                </a:prstClr>
              </a:solidFill>
            </a:endParaRPr>
          </a:p>
        </p:txBody>
      </p:sp>
    </p:spTree>
    <p:extLst>
      <p:ext uri="{BB962C8B-B14F-4D97-AF65-F5344CB8AC3E}">
        <p14:creationId xmlns:p14="http://schemas.microsoft.com/office/powerpoint/2010/main" val="400669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64400" y="0"/>
            <a:ext cx="4927600" cy="6858000"/>
          </a:xfrm>
          <a:prstGeom prst="rect">
            <a:avLst/>
          </a:prstGeom>
        </p:spPr>
      </p:pic>
      <p:sp>
        <p:nvSpPr>
          <p:cNvPr id="6" name="Rectangle 5">
            <a:extLst>
              <a:ext uri="{FF2B5EF4-FFF2-40B4-BE49-F238E27FC236}">
                <a16:creationId xmlns:a16="http://schemas.microsoft.com/office/drawing/2014/main" id="{9F046C8E-8AC9-184C-BF23-4CD9D3544C03}"/>
              </a:ext>
            </a:extLst>
          </p:cNvPr>
          <p:cNvSpPr/>
          <p:nvPr userDrawn="1"/>
        </p:nvSpPr>
        <p:spPr>
          <a:xfrm>
            <a:off x="7272338" y="0"/>
            <a:ext cx="4920709" cy="6869302"/>
          </a:xfrm>
          <a:prstGeom prst="rect">
            <a:avLst/>
          </a:prstGeom>
          <a:gradFill>
            <a:gsLst>
              <a:gs pos="100000">
                <a:srgbClr val="7008FF">
                  <a:alpha val="23000"/>
                </a:srgbClr>
              </a:gs>
              <a:gs pos="5000">
                <a:schemeClr val="accent1">
                  <a:lumMod val="30000"/>
                  <a:lumOff val="70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7A5C505-A3D9-A841-8D9A-975BFEE67962}"/>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9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a:p>
        </p:txBody>
      </p:sp>
    </p:spTree>
    <p:extLst>
      <p:ext uri="{BB962C8B-B14F-4D97-AF65-F5344CB8AC3E}">
        <p14:creationId xmlns:p14="http://schemas.microsoft.com/office/powerpoint/2010/main" val="1262182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6.xml"/><Relationship Id="rId4"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84D0C-262C-4D2E-B67A-89C4BA378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8271318-114E-4023-9CA0-194160E42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F00D5EA-7577-4A76-AB09-055499572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Light" panose="02000000000000000000" pitchFamily="2" charset="0"/>
              </a:defRPr>
            </a:lvl1pPr>
          </a:lstStyle>
          <a:p>
            <a:fld id="{3FD63100-4A0A-43C4-97BA-602C368C3CDC}" type="datetimeFigureOut">
              <a:rPr lang="en-CA" smtClean="0"/>
              <a:pPr/>
              <a:t>7/16/21</a:t>
            </a:fld>
            <a:endParaRPr lang="en-CA" dirty="0"/>
          </a:p>
        </p:txBody>
      </p:sp>
      <p:sp>
        <p:nvSpPr>
          <p:cNvPr id="5" name="Footer Placeholder 4">
            <a:extLst>
              <a:ext uri="{FF2B5EF4-FFF2-40B4-BE49-F238E27FC236}">
                <a16:creationId xmlns:a16="http://schemas.microsoft.com/office/drawing/2014/main" id="{183E3E3A-12FF-4761-8279-9400FDB29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Light" panose="02000000000000000000" pitchFamily="2" charset="0"/>
              </a:defRPr>
            </a:lvl1pPr>
          </a:lstStyle>
          <a:p>
            <a:endParaRPr lang="en-CA" dirty="0"/>
          </a:p>
        </p:txBody>
      </p:sp>
      <p:sp>
        <p:nvSpPr>
          <p:cNvPr id="6" name="Slide Number Placeholder 5">
            <a:extLst>
              <a:ext uri="{FF2B5EF4-FFF2-40B4-BE49-F238E27FC236}">
                <a16:creationId xmlns:a16="http://schemas.microsoft.com/office/drawing/2014/main" id="{8B7437EE-BF18-4CEF-942B-AF26B0822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Light" panose="02000000000000000000" pitchFamily="2" charset="0"/>
              </a:defRPr>
            </a:lvl1pPr>
          </a:lstStyle>
          <a:p>
            <a:fld id="{CDB9110E-8EAF-4902-8A8D-2B29148052FC}" type="slidenum">
              <a:rPr lang="en-CA" smtClean="0"/>
              <a:pPr/>
              <a:t>‹#›</a:t>
            </a:fld>
            <a:endParaRPr lang="en-CA" dirty="0"/>
          </a:p>
        </p:txBody>
      </p:sp>
    </p:spTree>
    <p:extLst>
      <p:ext uri="{BB962C8B-B14F-4D97-AF65-F5344CB8AC3E}">
        <p14:creationId xmlns:p14="http://schemas.microsoft.com/office/powerpoint/2010/main" val="934319285"/>
      </p:ext>
    </p:extLst>
  </p:cSld>
  <p:clrMap bg1="lt1" tx1="dk1" bg2="lt2" tx2="dk2" accent1="accent1" accent2="accent2" accent3="accent3" accent4="accent4" accent5="accent5" accent6="accent6" hlink="hlink" folHlink="folHlink"/>
  <p:sldLayoutIdLst>
    <p:sldLayoutId id="2147483655" r:id="rId1"/>
    <p:sldLayoutId id="2147483880" r:id="rId2"/>
    <p:sldLayoutId id="2147483881" r:id="rId3"/>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0" y="530021"/>
            <a:ext cx="10910571"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812780849"/>
      </p:ext>
    </p:extLst>
  </p:cSld>
  <p:clrMap bg1="lt1" tx1="dk1" bg2="lt2" tx2="dk2" accent1="accent1" accent2="accent2" accent3="accent3" accent4="accent4" accent5="accent5" accent6="accent6" hlink="hlink" folHlink="folHlink"/>
  <p:sldLayoutIdLst>
    <p:sldLayoutId id="2147483871" r:id="rId1"/>
  </p:sldLayoutIdLst>
  <p:hf hdr="0" ftr="0" dt="0"/>
  <p:txStyles>
    <p:titleStyle>
      <a:lvl1pPr algn="l" defTabSz="914309"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664A6C2-7AC7-F84D-AEAB-A3B1ED9710E9}"/>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7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a:p>
        </p:txBody>
      </p:sp>
      <p:sp>
        <p:nvSpPr>
          <p:cNvPr id="3" name="TextBox 2">
            <a:extLst>
              <a:ext uri="{FF2B5EF4-FFF2-40B4-BE49-F238E27FC236}">
                <a16:creationId xmlns:a16="http://schemas.microsoft.com/office/drawing/2014/main" id="{16F7A556-743F-432D-8F91-5CC5424D06C3}"/>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240317206"/>
      </p:ext>
    </p:extLst>
  </p:cSld>
  <p:clrMap bg1="lt1" tx1="dk1" bg2="lt2" tx2="dk2" accent1="accent1" accent2="accent2" accent3="accent3" accent4="accent4" accent5="accent5" accent6="accent6" hlink="hlink" folHlink="folHlink"/>
  <p:sldLayoutIdLst>
    <p:sldLayoutId id="2147483724" r:id="rId1"/>
    <p:sldLayoutId id="2147483747" r:id="rId2"/>
    <p:sldLayoutId id="214748386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2">
          <p15:clr>
            <a:srgbClr val="F26B43"/>
          </p15:clr>
        </p15:guide>
        <p15:guide id="2" pos="4581">
          <p15:clr>
            <a:srgbClr val="F26B43"/>
          </p15:clr>
        </p15:guide>
        <p15:guide id="3" pos="3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0" y="530021"/>
            <a:ext cx="10910571"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41562990"/>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309"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6111246" y="6040552"/>
            <a:ext cx="3074374" cy="502469"/>
          </a:xfrm>
          <a:prstGeom prst="rect">
            <a:avLst/>
          </a:prstGeom>
        </p:spPr>
        <p:txBody>
          <a:bodyPr vert="horz" wrap="square" lIns="0" tIns="2310" rIns="0" bIns="0" rtlCol="0">
            <a:noAutofit/>
          </a:bodyPr>
          <a:lstStyle/>
          <a:p>
            <a:pPr marL="7700" marR="3081" indent="33883" algn="r">
              <a:lnSpc>
                <a:spcPts val="958"/>
              </a:lnSpc>
              <a:spcBef>
                <a:spcPts val="18"/>
              </a:spcBef>
            </a:pPr>
            <a:r>
              <a:rPr lang="en-US" sz="788" b="0" i="0" spc="-6">
                <a:solidFill>
                  <a:srgbClr val="000000"/>
                </a:solidFill>
                <a:latin typeface="Roboto Condensed Light" panose="02000000000000000000" pitchFamily="2" charset="0"/>
                <a:ea typeface="Roboto Condensed Light" panose="02000000000000000000" pitchFamily="2" charset="0"/>
                <a:cs typeface="Arial"/>
              </a:rPr>
              <a:t>McLean &amp; Company is a research and advisory firm that provides practical solutions to human resources challenges with executable research, tools, and advice that will have a clear and measurable impact on your business.</a:t>
            </a:r>
            <a:endParaRPr sz="788" b="0" i="0">
              <a:solidFill>
                <a:srgbClr val="000000"/>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a:solidFill>
                  <a:srgbClr val="000000"/>
                </a:solidFill>
                <a:latin typeface="Roboto Condensed Light" panose="02000000000000000000" pitchFamily="2" charset="0"/>
                <a:ea typeface="Roboto Condensed Light" panose="02000000000000000000" pitchFamily="2" charset="0"/>
                <a:cs typeface="Arial"/>
              </a:rPr>
              <a:t>© </a:t>
            </a:r>
            <a:r>
              <a:rPr sz="788" b="0" i="0" spc="3">
                <a:solidFill>
                  <a:srgbClr val="000000"/>
                </a:solidFill>
                <a:latin typeface="Roboto Condensed Light" panose="02000000000000000000" pitchFamily="2" charset="0"/>
                <a:ea typeface="Roboto Condensed Light" panose="02000000000000000000" pitchFamily="2" charset="0"/>
                <a:cs typeface="Arial"/>
              </a:rPr>
              <a:t>1997-20</a:t>
            </a:r>
            <a:r>
              <a:rPr lang="en-US" sz="788" b="0" i="0" spc="3">
                <a:solidFill>
                  <a:srgbClr val="000000"/>
                </a:solidFill>
                <a:latin typeface="Roboto Condensed Light" panose="02000000000000000000" pitchFamily="2" charset="0"/>
                <a:ea typeface="Roboto Condensed Light" panose="02000000000000000000" pitchFamily="2" charset="0"/>
                <a:cs typeface="Arial"/>
              </a:rPr>
              <a:t>20 McLean &amp; Company is a division of</a:t>
            </a:r>
            <a:r>
              <a:rPr sz="788" b="0" i="0" spc="3">
                <a:solidFill>
                  <a:srgbClr val="000000"/>
                </a:solidFill>
                <a:latin typeface="Roboto Condensed Light" panose="02000000000000000000" pitchFamily="2" charset="0"/>
                <a:ea typeface="Roboto Condensed Light" panose="02000000000000000000" pitchFamily="2" charset="0"/>
                <a:cs typeface="Arial"/>
              </a:rPr>
              <a:t> </a:t>
            </a:r>
            <a:r>
              <a:rPr sz="788" b="0" i="0" spc="-6">
                <a:solidFill>
                  <a:srgbClr val="000000"/>
                </a:solidFill>
                <a:latin typeface="Roboto Condensed Light" panose="02000000000000000000" pitchFamily="2" charset="0"/>
                <a:ea typeface="Roboto Condensed Light" panose="02000000000000000000" pitchFamily="2" charset="0"/>
                <a:cs typeface="Arial"/>
              </a:rPr>
              <a:t>Info-Tech </a:t>
            </a:r>
            <a:r>
              <a:rPr sz="788" b="0" i="0" spc="3">
                <a:solidFill>
                  <a:srgbClr val="000000"/>
                </a:solidFill>
                <a:latin typeface="Roboto Condensed Light" panose="02000000000000000000" pitchFamily="2" charset="0"/>
                <a:ea typeface="Roboto Condensed Light" panose="02000000000000000000" pitchFamily="2" charset="0"/>
                <a:cs typeface="Arial"/>
              </a:rPr>
              <a:t>Research </a:t>
            </a:r>
            <a:r>
              <a:rPr sz="788" b="0" i="0" spc="6">
                <a:solidFill>
                  <a:srgbClr val="000000"/>
                </a:solidFill>
                <a:latin typeface="Roboto Condensed Light" panose="02000000000000000000" pitchFamily="2" charset="0"/>
                <a:ea typeface="Roboto Condensed Light" panose="02000000000000000000" pitchFamily="2" charset="0"/>
                <a:cs typeface="Arial"/>
              </a:rPr>
              <a:t>Group</a:t>
            </a:r>
            <a:r>
              <a:rPr sz="788" b="0" i="0" spc="-27">
                <a:solidFill>
                  <a:srgbClr val="000000"/>
                </a:solidFill>
                <a:latin typeface="Roboto Condensed Light" panose="02000000000000000000" pitchFamily="2" charset="0"/>
                <a:ea typeface="Roboto Condensed Light" panose="02000000000000000000" pitchFamily="2" charset="0"/>
                <a:cs typeface="Arial"/>
              </a:rPr>
              <a:t> </a:t>
            </a:r>
            <a:r>
              <a:rPr sz="788" b="0" i="0" spc="3">
                <a:solidFill>
                  <a:srgbClr val="000000"/>
                </a:solidFill>
                <a:latin typeface="Roboto Condensed Light" panose="02000000000000000000" pitchFamily="2" charset="0"/>
                <a:ea typeface="Roboto Condensed Light" panose="02000000000000000000" pitchFamily="2" charset="0"/>
                <a:cs typeface="Arial"/>
              </a:rPr>
              <a:t>Inc.</a:t>
            </a:r>
            <a:endParaRPr sz="788" b="0" i="0">
              <a:solidFill>
                <a:srgbClr val="000000"/>
              </a:solidFill>
              <a:latin typeface="Roboto Condensed Light" panose="02000000000000000000" pitchFamily="2" charset="0"/>
              <a:ea typeface="Roboto Condensed Light" panose="02000000000000000000" pitchFamily="2" charset="0"/>
              <a:cs typeface="Arial"/>
            </a:endParaRPr>
          </a:p>
        </p:txBody>
      </p:sp>
      <p:pic>
        <p:nvPicPr>
          <p:cNvPr id="5" name="Picture 2" descr="McLean &amp; Company Logo">
            <a:extLst>
              <a:ext uri="{FF2B5EF4-FFF2-40B4-BE49-F238E27FC236}">
                <a16:creationId xmlns:a16="http://schemas.microsoft.com/office/drawing/2014/main" id="{2C34031E-BA4E-47FF-942E-116C376A405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07724" y="5932963"/>
            <a:ext cx="1827703"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257561"/>
      </p:ext>
    </p:extLst>
  </p:cSld>
  <p:clrMap bg1="lt1" tx1="dk1" bg2="lt2" tx2="dk2" accent1="accent1" accent2="accent2" accent3="accent3" accent4="accent4" accent5="accent5" accent6="accent6" hlink="hlink" folHlink="folHlink"/>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AA0789C-AD3B-4D7B-A7DF-832450CC574F}"/>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rgbClr val="717171"/>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a:p>
        </p:txBody>
      </p:sp>
      <p:sp>
        <p:nvSpPr>
          <p:cNvPr id="4" name="TextBox 3">
            <a:extLst>
              <a:ext uri="{FF2B5EF4-FFF2-40B4-BE49-F238E27FC236}">
                <a16:creationId xmlns:a16="http://schemas.microsoft.com/office/drawing/2014/main" id="{64B8BD4E-F054-4646-BAFF-8F3E0C0514A4}"/>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956759050"/>
      </p:ext>
    </p:extLst>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2">
          <p15:clr>
            <a:srgbClr val="F26B43"/>
          </p15:clr>
        </p15:guide>
        <p15:guide id="2" pos="4581">
          <p15:clr>
            <a:srgbClr val="F26B43"/>
          </p15:clr>
        </p15:guide>
        <p15:guide id="3" pos="3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664A6C2-7AC7-F84D-AEAB-A3B1ED9710E9}"/>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7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a:p>
        </p:txBody>
      </p:sp>
      <p:sp>
        <p:nvSpPr>
          <p:cNvPr id="3" name="TextBox 2">
            <a:extLst>
              <a:ext uri="{FF2B5EF4-FFF2-40B4-BE49-F238E27FC236}">
                <a16:creationId xmlns:a16="http://schemas.microsoft.com/office/drawing/2014/main" id="{A20B1D66-30D1-447F-BBCD-F7CCE5FD5579}"/>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387238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87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2">
          <p15:clr>
            <a:srgbClr val="F26B43"/>
          </p15:clr>
        </p15:guide>
        <p15:guide id="2" pos="4581">
          <p15:clr>
            <a:srgbClr val="F26B43"/>
          </p15:clr>
        </p15:guide>
        <p15:guide id="3" pos="3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6111246" y="6040552"/>
            <a:ext cx="3074374" cy="502469"/>
          </a:xfrm>
          <a:prstGeom prst="rect">
            <a:avLst/>
          </a:prstGeom>
        </p:spPr>
        <p:txBody>
          <a:bodyPr vert="horz" wrap="square" lIns="0" tIns="2310" rIns="0" bIns="0" rtlCol="0">
            <a:noAutofit/>
          </a:bodyPr>
          <a:lstStyle/>
          <a:p>
            <a:pPr marL="7700" marR="3081" indent="33883" algn="r">
              <a:lnSpc>
                <a:spcPts val="958"/>
              </a:lnSpc>
              <a:spcBef>
                <a:spcPts val="18"/>
              </a:spcBef>
            </a:pPr>
            <a:r>
              <a:rPr lang="en-US" sz="788" b="0" i="0" spc="-6">
                <a:solidFill>
                  <a:srgbClr val="000000"/>
                </a:solidFill>
                <a:latin typeface="Roboto Condensed Light" panose="02000000000000000000" pitchFamily="2" charset="0"/>
                <a:ea typeface="Roboto Condensed Light" panose="02000000000000000000" pitchFamily="2" charset="0"/>
                <a:cs typeface="Arial"/>
              </a:rPr>
              <a:t>McLean &amp; Company is a research and advisory firm that provides practical solutions to human resources challenges with executable research, tools, and advice that will have a clear and measurable impact on your business.</a:t>
            </a:r>
            <a:endParaRPr sz="788" b="0" i="0">
              <a:solidFill>
                <a:srgbClr val="000000"/>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a:solidFill>
                  <a:srgbClr val="000000"/>
                </a:solidFill>
                <a:latin typeface="Roboto Condensed Light" panose="02000000000000000000" pitchFamily="2" charset="0"/>
                <a:ea typeface="Roboto Condensed Light" panose="02000000000000000000" pitchFamily="2" charset="0"/>
                <a:cs typeface="Arial"/>
              </a:rPr>
              <a:t>© </a:t>
            </a:r>
            <a:r>
              <a:rPr sz="788" b="0" i="0" spc="3">
                <a:solidFill>
                  <a:srgbClr val="000000"/>
                </a:solidFill>
                <a:latin typeface="Roboto Condensed Light" panose="02000000000000000000" pitchFamily="2" charset="0"/>
                <a:ea typeface="Roboto Condensed Light" panose="02000000000000000000" pitchFamily="2" charset="0"/>
                <a:cs typeface="Arial"/>
              </a:rPr>
              <a:t>1997-20</a:t>
            </a:r>
            <a:r>
              <a:rPr lang="en-US" sz="788" b="0" i="0" spc="3">
                <a:solidFill>
                  <a:srgbClr val="000000"/>
                </a:solidFill>
                <a:latin typeface="Roboto Condensed Light" panose="02000000000000000000" pitchFamily="2" charset="0"/>
                <a:ea typeface="Roboto Condensed Light" panose="02000000000000000000" pitchFamily="2" charset="0"/>
                <a:cs typeface="Arial"/>
              </a:rPr>
              <a:t>21 McLean &amp; Company is a division of</a:t>
            </a:r>
            <a:r>
              <a:rPr sz="788" b="0" i="0" spc="3">
                <a:solidFill>
                  <a:srgbClr val="000000"/>
                </a:solidFill>
                <a:latin typeface="Roboto Condensed Light" panose="02000000000000000000" pitchFamily="2" charset="0"/>
                <a:ea typeface="Roboto Condensed Light" panose="02000000000000000000" pitchFamily="2" charset="0"/>
                <a:cs typeface="Arial"/>
              </a:rPr>
              <a:t> </a:t>
            </a:r>
            <a:r>
              <a:rPr sz="788" b="0" i="0" spc="-6">
                <a:solidFill>
                  <a:srgbClr val="000000"/>
                </a:solidFill>
                <a:latin typeface="Roboto Condensed Light" panose="02000000000000000000" pitchFamily="2" charset="0"/>
                <a:ea typeface="Roboto Condensed Light" panose="02000000000000000000" pitchFamily="2" charset="0"/>
                <a:cs typeface="Arial"/>
              </a:rPr>
              <a:t>Info-Tech </a:t>
            </a:r>
            <a:r>
              <a:rPr sz="788" b="0" i="0" spc="3">
                <a:solidFill>
                  <a:srgbClr val="000000"/>
                </a:solidFill>
                <a:latin typeface="Roboto Condensed Light" panose="02000000000000000000" pitchFamily="2" charset="0"/>
                <a:ea typeface="Roboto Condensed Light" panose="02000000000000000000" pitchFamily="2" charset="0"/>
                <a:cs typeface="Arial"/>
              </a:rPr>
              <a:t>Research </a:t>
            </a:r>
            <a:r>
              <a:rPr sz="788" b="0" i="0" spc="6">
                <a:solidFill>
                  <a:srgbClr val="000000"/>
                </a:solidFill>
                <a:latin typeface="Roboto Condensed Light" panose="02000000000000000000" pitchFamily="2" charset="0"/>
                <a:ea typeface="Roboto Condensed Light" panose="02000000000000000000" pitchFamily="2" charset="0"/>
                <a:cs typeface="Arial"/>
              </a:rPr>
              <a:t>Group</a:t>
            </a:r>
            <a:r>
              <a:rPr sz="788" b="0" i="0" spc="-27">
                <a:solidFill>
                  <a:srgbClr val="000000"/>
                </a:solidFill>
                <a:latin typeface="Roboto Condensed Light" panose="02000000000000000000" pitchFamily="2" charset="0"/>
                <a:ea typeface="Roboto Condensed Light" panose="02000000000000000000" pitchFamily="2" charset="0"/>
                <a:cs typeface="Arial"/>
              </a:rPr>
              <a:t> </a:t>
            </a:r>
            <a:r>
              <a:rPr sz="788" b="0" i="0" spc="3">
                <a:solidFill>
                  <a:srgbClr val="000000"/>
                </a:solidFill>
                <a:latin typeface="Roboto Condensed Light" panose="02000000000000000000" pitchFamily="2" charset="0"/>
                <a:ea typeface="Roboto Condensed Light" panose="02000000000000000000" pitchFamily="2" charset="0"/>
                <a:cs typeface="Arial"/>
              </a:rPr>
              <a:t>Inc.</a:t>
            </a:r>
            <a:endParaRPr sz="788" b="0" i="0">
              <a:solidFill>
                <a:srgbClr val="000000"/>
              </a:solidFill>
              <a:latin typeface="Roboto Condensed Light" panose="02000000000000000000" pitchFamily="2" charset="0"/>
              <a:ea typeface="Roboto Condensed Light" panose="02000000000000000000" pitchFamily="2" charset="0"/>
              <a:cs typeface="Arial"/>
            </a:endParaRPr>
          </a:p>
        </p:txBody>
      </p:sp>
      <p:pic>
        <p:nvPicPr>
          <p:cNvPr id="5" name="Picture 2" descr="McLean &amp; Company Logo">
            <a:extLst>
              <a:ext uri="{FF2B5EF4-FFF2-40B4-BE49-F238E27FC236}">
                <a16:creationId xmlns:a16="http://schemas.microsoft.com/office/drawing/2014/main" id="{2C34031E-BA4E-47FF-942E-116C376A405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07724" y="5932963"/>
            <a:ext cx="1827703"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78484"/>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0" y="530021"/>
            <a:ext cx="10910571" cy="1130188"/>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424166566"/>
      </p:ext>
    </p:extLst>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l" defTabSz="914309"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839679" y="530021"/>
            <a:ext cx="10424952" cy="1130188"/>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2386145787"/>
      </p:ext>
    </p:extLst>
  </p:cSld>
  <p:clrMap bg1="lt1" tx1="dk1" bg2="lt2" tx2="dk2" accent1="accent1" accent2="accent2" accent3="accent3" accent4="accent4" accent5="accent5" accent6="accent6" hlink="hlink" folHlink="folHlink"/>
  <p:hf hdr="0" ftr="0" dt="0"/>
  <p:txStyles>
    <p:titleStyle>
      <a:lvl1pPr algn="l" defTabSz="914309" rtl="0" eaLnBrk="1" latinLnBrk="0" hangingPunct="1">
        <a:lnSpc>
          <a:spcPts val="4000"/>
        </a:lnSpc>
        <a:spcBef>
          <a:spcPct val="0"/>
        </a:spcBef>
        <a:buNone/>
        <a:defRPr sz="4000" b="0" i="0" kern="1200">
          <a:solidFill>
            <a:schemeClr val="tx1"/>
          </a:solidFill>
          <a:latin typeface="Montserrat SemiBold" panose="00000700000000000000" pitchFamily="2" charset="0"/>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10">
          <p15:clr>
            <a:srgbClr val="F26B43"/>
          </p15:clr>
        </p15:guide>
        <p15:guide id="2" pos="3886">
          <p15:clr>
            <a:srgbClr val="F26B43"/>
          </p15:clr>
        </p15:guide>
        <p15:guide id="3" pos="3977">
          <p15:clr>
            <a:srgbClr val="F26B43"/>
          </p15:clr>
        </p15:guide>
        <p15:guide id="4" pos="4453">
          <p15:clr>
            <a:srgbClr val="F26B43"/>
          </p15:clr>
        </p15:guide>
        <p15:guide id="5" pos="3296">
          <p15:clr>
            <a:srgbClr val="F26B43"/>
          </p15:clr>
        </p15:guide>
        <p15:guide id="6" pos="2820">
          <p15:clr>
            <a:srgbClr val="F26B43"/>
          </p15:clr>
        </p15:guide>
        <p15:guide id="7" pos="2729">
          <p15:clr>
            <a:srgbClr val="F26B43"/>
          </p15:clr>
        </p15:guide>
        <p15:guide id="8" pos="2253">
          <p15:clr>
            <a:srgbClr val="F26B43"/>
          </p15:clr>
        </p15:guide>
        <p15:guide id="9" pos="4544">
          <p15:clr>
            <a:srgbClr val="F26B43"/>
          </p15:clr>
        </p15:guide>
        <p15:guide id="10" pos="5020">
          <p15:clr>
            <a:srgbClr val="F26B43"/>
          </p15:clr>
        </p15:guide>
        <p15:guide id="11" pos="5133">
          <p15:clr>
            <a:srgbClr val="F26B43"/>
          </p15:clr>
        </p15:guide>
        <p15:guide id="12" pos="5587">
          <p15:clr>
            <a:srgbClr val="F26B43"/>
          </p15:clr>
        </p15:guide>
        <p15:guide id="13" pos="5700">
          <p15:clr>
            <a:srgbClr val="F26B43"/>
          </p15:clr>
        </p15:guide>
        <p15:guide id="14" pos="6177">
          <p15:clr>
            <a:srgbClr val="F26B43"/>
          </p15:clr>
        </p15:guide>
        <p15:guide id="15" pos="6267">
          <p15:clr>
            <a:srgbClr val="F26B43"/>
          </p15:clr>
        </p15:guide>
        <p15:guide id="16" pos="6744">
          <p15:clr>
            <a:srgbClr val="F26B43"/>
          </p15:clr>
        </p15:guide>
        <p15:guide id="17" pos="6834">
          <p15:clr>
            <a:srgbClr val="F26B43"/>
          </p15:clr>
        </p15:guide>
        <p15:guide id="18" pos="7333">
          <p15:clr>
            <a:srgbClr val="F26B43"/>
          </p15:clr>
        </p15:guide>
        <p15:guide id="19" pos="2162">
          <p15:clr>
            <a:srgbClr val="F26B43"/>
          </p15:clr>
        </p15:guide>
        <p15:guide id="20" pos="1686">
          <p15:clr>
            <a:srgbClr val="F26B43"/>
          </p15:clr>
        </p15:guide>
        <p15:guide id="21" pos="1573">
          <p15:clr>
            <a:srgbClr val="F26B43"/>
          </p15:clr>
        </p15:guide>
        <p15:guide id="22" pos="1096">
          <p15:clr>
            <a:srgbClr val="F26B43"/>
          </p15:clr>
        </p15:guide>
        <p15:guide id="23" pos="1006">
          <p15:clr>
            <a:srgbClr val="F26B43"/>
          </p15:clr>
        </p15:guide>
        <p15:guide id="24" pos="529">
          <p15:clr>
            <a:srgbClr val="F26B43"/>
          </p15:clr>
        </p15:guide>
        <p15:guide id="25" orient="horz" pos="572">
          <p15:clr>
            <a:srgbClr val="F26B43"/>
          </p15:clr>
        </p15:guide>
        <p15:guide id="26" orient="horz" pos="2160">
          <p15:clr>
            <a:srgbClr val="F26B43"/>
          </p15:clr>
        </p15:guide>
        <p15:guide id="27" orient="horz" pos="3952">
          <p15:clr>
            <a:srgbClr val="F26B43"/>
          </p15:clr>
        </p15:guide>
        <p15:guide id="28"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chart" Target="../charts/chart1.xml"/><Relationship Id="rId5" Type="http://schemas.openxmlformats.org/officeDocument/2006/relationships/image" Target="../media/image21.png"/><Relationship Id="rId10" Type="http://schemas.openxmlformats.org/officeDocument/2006/relationships/chart" Target="../charts/chart3.xml"/><Relationship Id="rId4" Type="http://schemas.microsoft.com/office/2007/relationships/hdphoto" Target="../media/hdphoto1.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bmarkis@mcleanco.co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hr.mcleanco.com/research/ss/create-a-talent-strategy" TargetMode="External"/><Relationship Id="rId3" Type="http://schemas.openxmlformats.org/officeDocument/2006/relationships/hyperlink" Target="https://hr.mcleanco.com/research/ss/2021-hr-trends-report" TargetMode="External"/><Relationship Id="rId7" Type="http://schemas.openxmlformats.org/officeDocument/2006/relationships/hyperlink" Target="https://hr.mcleanco.com/research/ss/sustain-work-from-home-in-the-new-normal" TargetMode="External"/><Relationship Id="rId12"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hr.mcleanco.com/research/ss/the-pandemic-s-impact-on-career-plans" TargetMode="External"/><Relationship Id="rId11" Type="http://schemas.openxmlformats.org/officeDocument/2006/relationships/hyperlink" Target="https://hr.mcleanco.com/research/ss/redesign-your-hr-structure" TargetMode="External"/><Relationship Id="rId5" Type="http://schemas.openxmlformats.org/officeDocument/2006/relationships/hyperlink" Target="https://hr.mcleanco.com/research/ss/embed-inclusion-into-your-culture" TargetMode="External"/><Relationship Id="rId10" Type="http://schemas.openxmlformats.org/officeDocument/2006/relationships/hyperlink" Target="https://hr.mcleanco.com/research/ss/build-a-resilient-hr-team" TargetMode="External"/><Relationship Id="rId4" Type="http://schemas.openxmlformats.org/officeDocument/2006/relationships/hyperlink" Target="https://hr.mcleanco.com/research/ss/create-a-people-first-diversity-equity-inclusion-strategy" TargetMode="External"/><Relationship Id="rId9" Type="http://schemas.openxmlformats.org/officeDocument/2006/relationships/hyperlink" Target="https://hr.mcleanco.com/research/ss/systematically-develop-your-hr-department"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s://hr.mcleanco.com/"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a:xfrm>
            <a:off x="716103" y="2617454"/>
            <a:ext cx="9482973" cy="1306512"/>
          </a:xfrm>
        </p:spPr>
        <p:txBody>
          <a:bodyPr lIns="91440" tIns="45720" rIns="91440" bIns="45720" anchor="t"/>
          <a:lstStyle/>
          <a:p>
            <a:r>
              <a:rPr lang="en-US" sz="3600" dirty="0">
                <a:solidFill>
                  <a:schemeClr val="bg2">
                    <a:lumMod val="50000"/>
                  </a:schemeClr>
                </a:solidFill>
                <a:latin typeface="Montserrat SemiBold"/>
              </a:rPr>
              <a:t>CHRO Roundtable:</a:t>
            </a:r>
          </a:p>
          <a:p>
            <a:r>
              <a:rPr lang="en-US" sz="2800" dirty="0">
                <a:solidFill>
                  <a:schemeClr val="bg2">
                    <a:lumMod val="50000"/>
                  </a:schemeClr>
                </a:solidFill>
                <a:latin typeface="Montserrat SemiBold"/>
              </a:rPr>
              <a:t>How Has HR Evolved Over the Last Year,</a:t>
            </a:r>
          </a:p>
          <a:p>
            <a:r>
              <a:rPr lang="en-US" sz="2800" dirty="0">
                <a:solidFill>
                  <a:schemeClr val="bg2">
                    <a:lumMod val="50000"/>
                  </a:schemeClr>
                </a:solidFill>
                <a:latin typeface="Montserrat SemiBold"/>
              </a:rPr>
              <a:t>and What Does It Look Like Going Forward?</a:t>
            </a:r>
            <a:endParaRPr lang="en-CA" sz="2800" dirty="0">
              <a:solidFill>
                <a:schemeClr val="bg2">
                  <a:lumMod val="50000"/>
                </a:schemeClr>
              </a:solidFill>
            </a:endParaRPr>
          </a:p>
        </p:txBody>
      </p:sp>
    </p:spTree>
    <p:extLst>
      <p:ext uri="{BB962C8B-B14F-4D97-AF65-F5344CB8AC3E}">
        <p14:creationId xmlns:p14="http://schemas.microsoft.com/office/powerpoint/2010/main" val="92825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9862942-0DBD-46B3-A736-B496C3607515}"/>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9" name="Text Placeholder 1">
            <a:extLst>
              <a:ext uri="{FF2B5EF4-FFF2-40B4-BE49-F238E27FC236}">
                <a16:creationId xmlns:a16="http://schemas.microsoft.com/office/drawing/2014/main" id="{B6AC80FB-2908-459B-A369-10C791D4F467}"/>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lang="en-US" sz="3000">
                <a:solidFill>
                  <a:prstClr val="white">
                    <a:lumMod val="50000"/>
                  </a:prstClr>
                </a:solidFill>
                <a:latin typeface="Montserrat" pitchFamily="2" charset="77"/>
                <a:ea typeface="Montserrat Black" charset="0"/>
                <a:cs typeface="Arial" panose="020B0604020202020204" pitchFamily="34" charset="0"/>
              </a:rPr>
              <a:t>Yet DEI practices with the greatest impact are being overlooked</a:t>
            </a:r>
          </a:p>
        </p:txBody>
      </p:sp>
      <p:sp>
        <p:nvSpPr>
          <p:cNvPr id="79" name="Rectangle: Rounded Corners 24">
            <a:extLst>
              <a:ext uri="{FF2B5EF4-FFF2-40B4-BE49-F238E27FC236}">
                <a16:creationId xmlns:a16="http://schemas.microsoft.com/office/drawing/2014/main" id="{F6E00D1D-E7D5-4718-BF5E-305629617436}"/>
              </a:ext>
            </a:extLst>
          </p:cNvPr>
          <p:cNvSpPr/>
          <p:nvPr/>
        </p:nvSpPr>
        <p:spPr>
          <a:xfrm>
            <a:off x="848261" y="3562739"/>
            <a:ext cx="9763750" cy="2800961"/>
          </a:xfrm>
          <a:prstGeom prst="roundRect">
            <a:avLst>
              <a:gd name="adj" fmla="val 17970"/>
            </a:avLst>
          </a:prstGeom>
          <a:solidFill>
            <a:srgbClr val="6EC5CE">
              <a:alpha val="32000"/>
            </a:srgbClr>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FFFFFF"/>
              </a:solidFill>
              <a:effectLst/>
              <a:uLnTx/>
              <a:uFillTx/>
              <a:latin typeface="Roboto Condensed Light"/>
              <a:ea typeface="+mn-ea"/>
              <a:cs typeface="+mn-cs"/>
            </a:endParaRPr>
          </a:p>
        </p:txBody>
      </p:sp>
      <p:sp>
        <p:nvSpPr>
          <p:cNvPr id="80" name="Rectangle: Rounded Corners 23">
            <a:extLst>
              <a:ext uri="{FF2B5EF4-FFF2-40B4-BE49-F238E27FC236}">
                <a16:creationId xmlns:a16="http://schemas.microsoft.com/office/drawing/2014/main" id="{8C62B532-F761-41FE-AFF1-F492BD74DFDA}"/>
              </a:ext>
            </a:extLst>
          </p:cNvPr>
          <p:cNvSpPr/>
          <p:nvPr/>
        </p:nvSpPr>
        <p:spPr>
          <a:xfrm>
            <a:off x="848261" y="2808358"/>
            <a:ext cx="9763750" cy="1505251"/>
          </a:xfrm>
          <a:prstGeom prst="roundRect">
            <a:avLst>
              <a:gd name="adj" fmla="val 29692"/>
            </a:avLst>
          </a:prstGeom>
          <a:solidFill>
            <a:srgbClr val="222568">
              <a:lumMod val="20000"/>
              <a:lumOff val="80000"/>
              <a:alpha val="52000"/>
            </a:srgbClr>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FFFFFF"/>
              </a:solidFill>
              <a:effectLst/>
              <a:uLnTx/>
              <a:uFillTx/>
              <a:latin typeface="Roboto Condensed Light"/>
              <a:ea typeface="+mn-ea"/>
              <a:cs typeface="+mn-cs"/>
            </a:endParaRPr>
          </a:p>
        </p:txBody>
      </p:sp>
      <p:sp>
        <p:nvSpPr>
          <p:cNvPr id="82" name="TextBox 81">
            <a:extLst>
              <a:ext uri="{FF2B5EF4-FFF2-40B4-BE49-F238E27FC236}">
                <a16:creationId xmlns:a16="http://schemas.microsoft.com/office/drawing/2014/main" id="{09319548-9E69-4A84-82AF-9A3528BC78B0}"/>
              </a:ext>
            </a:extLst>
          </p:cNvPr>
          <p:cNvSpPr txBox="1"/>
          <p:nvPr/>
        </p:nvSpPr>
        <p:spPr>
          <a:xfrm>
            <a:off x="4893706" y="2615962"/>
            <a:ext cx="1805277" cy="184666"/>
          </a:xfrm>
          <a:prstGeom prst="rect">
            <a:avLst/>
          </a:prstGeom>
        </p:spPr>
        <p:txBody>
          <a:bodyPr wrap="square" lIns="0" tIns="0" rIns="0" bIns="0" rtlCol="0">
            <a:spAutoFit/>
          </a:bodyPr>
          <a:lstStyle/>
          <a:p>
            <a:pPr algn="r" defTabSz="554492"/>
            <a:r>
              <a:rPr lang="en-US" sz="1200">
                <a:solidFill>
                  <a:srgbClr val="000000"/>
                </a:solidFill>
                <a:latin typeface="Roboto Condensed Light"/>
              </a:rPr>
              <a:t>Change year-over-year </a:t>
            </a:r>
            <a:endParaRPr lang="en-CA" sz="1200">
              <a:solidFill>
                <a:srgbClr val="000000"/>
              </a:solidFill>
              <a:latin typeface="Roboto Condensed Light"/>
            </a:endParaRPr>
          </a:p>
        </p:txBody>
      </p:sp>
      <p:grpSp>
        <p:nvGrpSpPr>
          <p:cNvPr id="83" name="Group 82">
            <a:extLst>
              <a:ext uri="{FF2B5EF4-FFF2-40B4-BE49-F238E27FC236}">
                <a16:creationId xmlns:a16="http://schemas.microsoft.com/office/drawing/2014/main" id="{FBA7FCA3-79AC-4E02-8BD6-980DAF6E4A51}"/>
              </a:ext>
            </a:extLst>
          </p:cNvPr>
          <p:cNvGrpSpPr/>
          <p:nvPr/>
        </p:nvGrpSpPr>
        <p:grpSpPr>
          <a:xfrm>
            <a:off x="1579989" y="3663809"/>
            <a:ext cx="8446589" cy="461702"/>
            <a:chOff x="1851358" y="4626475"/>
            <a:chExt cx="5826196" cy="562163"/>
          </a:xfrm>
        </p:grpSpPr>
        <p:sp>
          <p:nvSpPr>
            <p:cNvPr id="84" name="Rounded Rectangle 4">
              <a:extLst>
                <a:ext uri="{FF2B5EF4-FFF2-40B4-BE49-F238E27FC236}">
                  <a16:creationId xmlns:a16="http://schemas.microsoft.com/office/drawing/2014/main" id="{004022AB-0554-4451-9EE8-7C71342883A5}"/>
                </a:ext>
              </a:extLst>
            </p:cNvPr>
            <p:cNvSpPr/>
            <p:nvPr/>
          </p:nvSpPr>
          <p:spPr>
            <a:xfrm>
              <a:off x="1851358" y="4631466"/>
              <a:ext cx="5826196" cy="553781"/>
            </a:xfrm>
            <a:prstGeom prst="roundRect">
              <a:avLst>
                <a:gd name="adj" fmla="val 50000"/>
              </a:avLst>
            </a:prstGeom>
            <a:solidFill>
              <a:srgbClr val="FFFFFF">
                <a:lumMod val="95000"/>
              </a:srgbClr>
            </a:solidFill>
            <a:ln w="38100" cap="flat" cmpd="sng" algn="ctr">
              <a:solidFill>
                <a:srgbClr val="3C7AA0"/>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85" name="Freeform 3">
              <a:extLst>
                <a:ext uri="{FF2B5EF4-FFF2-40B4-BE49-F238E27FC236}">
                  <a16:creationId xmlns:a16="http://schemas.microsoft.com/office/drawing/2014/main" id="{20CA1773-41AE-4276-9287-DC465628B93D}"/>
                </a:ext>
              </a:extLst>
            </p:cNvPr>
            <p:cNvSpPr/>
            <p:nvPr/>
          </p:nvSpPr>
          <p:spPr>
            <a:xfrm rot="10800000">
              <a:off x="6673206" y="4626475"/>
              <a:ext cx="1004175" cy="562063"/>
            </a:xfrm>
            <a:custGeom>
              <a:avLst/>
              <a:gdLst>
                <a:gd name="connsiteX0" fmla="*/ 2117035 w 2971800"/>
                <a:gd name="connsiteY0" fmla="*/ 1 h 1838741"/>
                <a:gd name="connsiteX1" fmla="*/ 2971800 w 2971800"/>
                <a:gd name="connsiteY1" fmla="*/ 1838741 h 1838741"/>
                <a:gd name="connsiteX2" fmla="*/ 2117035 w 2971800"/>
                <a:gd name="connsiteY2" fmla="*/ 1838741 h 1838741"/>
                <a:gd name="connsiteX3" fmla="*/ 919370 w 2971800"/>
                <a:gd name="connsiteY3" fmla="*/ 0 h 1838741"/>
                <a:gd name="connsiteX4" fmla="*/ 2117034 w 2971800"/>
                <a:gd name="connsiteY4" fmla="*/ 2 h 1838741"/>
                <a:gd name="connsiteX5" fmla="*/ 2117034 w 2971800"/>
                <a:gd name="connsiteY5" fmla="*/ 1838741 h 1838741"/>
                <a:gd name="connsiteX6" fmla="*/ 919370 w 2971800"/>
                <a:gd name="connsiteY6" fmla="*/ 1838741 h 1838741"/>
                <a:gd name="connsiteX7" fmla="*/ 0 w 2971800"/>
                <a:gd name="connsiteY7" fmla="*/ 919371 h 1838741"/>
                <a:gd name="connsiteX8" fmla="*/ 919370 w 2971800"/>
                <a:gd name="connsiteY8" fmla="*/ 0 h 18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1800" h="1838741">
                  <a:moveTo>
                    <a:pt x="2117035" y="1"/>
                  </a:moveTo>
                  <a:lnTo>
                    <a:pt x="2971800" y="1838741"/>
                  </a:lnTo>
                  <a:lnTo>
                    <a:pt x="2117035" y="1838741"/>
                  </a:lnTo>
                  <a:close/>
                  <a:moveTo>
                    <a:pt x="919370" y="0"/>
                  </a:moveTo>
                  <a:cubicBezTo>
                    <a:pt x="1318591" y="0"/>
                    <a:pt x="1717813" y="2"/>
                    <a:pt x="2117034" y="2"/>
                  </a:cubicBezTo>
                  <a:lnTo>
                    <a:pt x="2117034" y="1838741"/>
                  </a:lnTo>
                  <a:lnTo>
                    <a:pt x="919370" y="1838741"/>
                  </a:lnTo>
                  <a:cubicBezTo>
                    <a:pt x="411616" y="1838741"/>
                    <a:pt x="0" y="1427125"/>
                    <a:pt x="0" y="919371"/>
                  </a:cubicBezTo>
                  <a:cubicBezTo>
                    <a:pt x="0" y="411617"/>
                    <a:pt x="411616" y="0"/>
                    <a:pt x="919370" y="0"/>
                  </a:cubicBezTo>
                  <a:close/>
                </a:path>
              </a:pathLst>
            </a:custGeom>
            <a:solidFill>
              <a:srgbClr val="3C7AA0"/>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86" name="Subtitle 2">
              <a:extLst>
                <a:ext uri="{FF2B5EF4-FFF2-40B4-BE49-F238E27FC236}">
                  <a16:creationId xmlns:a16="http://schemas.microsoft.com/office/drawing/2014/main" id="{4045E8A5-3C2E-4D64-A6F2-A5FB2EF0C51C}"/>
                </a:ext>
              </a:extLst>
            </p:cNvPr>
            <p:cNvSpPr txBox="1">
              <a:spLocks/>
            </p:cNvSpPr>
            <p:nvPr/>
          </p:nvSpPr>
          <p:spPr>
            <a:xfrm>
              <a:off x="2050749" y="4751363"/>
              <a:ext cx="4554982" cy="26359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Roboto Condensed Light"/>
                  <a:ea typeface="Open Sans Light" panose="020B0306030504020204" pitchFamily="34" charset="0"/>
                  <a:cs typeface="Open Sans Light" panose="020B0306030504020204" pitchFamily="34" charset="0"/>
                </a:rPr>
                <a:t>Embedding inclusive behaviors into values or competencies </a:t>
              </a:r>
            </a:p>
          </p:txBody>
        </p:sp>
        <p:sp>
          <p:nvSpPr>
            <p:cNvPr id="87" name="TextBox 86">
              <a:extLst>
                <a:ext uri="{FF2B5EF4-FFF2-40B4-BE49-F238E27FC236}">
                  <a16:creationId xmlns:a16="http://schemas.microsoft.com/office/drawing/2014/main" id="{2F30E2B9-ABE6-41D3-85AC-031369EEE559}"/>
                </a:ext>
              </a:extLst>
            </p:cNvPr>
            <p:cNvSpPr txBox="1"/>
            <p:nvPr/>
          </p:nvSpPr>
          <p:spPr>
            <a:xfrm>
              <a:off x="6894265" y="4626520"/>
              <a:ext cx="743863" cy="562118"/>
            </a:xfrm>
            <a:prstGeom prst="rect">
              <a:avLst/>
            </a:prstGeom>
            <a:noFill/>
          </p:spPr>
          <p:txBody>
            <a:bodyPr wrap="none" rtlCol="0" anchor="ctr">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Exo DemiBold" panose="02000503000000000000" pitchFamily="2" charset="77"/>
                  <a:cs typeface="Poppins" pitchFamily="2" charset="77"/>
                </a:rPr>
                <a:t>0%</a:t>
              </a:r>
            </a:p>
          </p:txBody>
        </p:sp>
      </p:grpSp>
      <p:grpSp>
        <p:nvGrpSpPr>
          <p:cNvPr id="88" name="Group 87">
            <a:extLst>
              <a:ext uri="{FF2B5EF4-FFF2-40B4-BE49-F238E27FC236}">
                <a16:creationId xmlns:a16="http://schemas.microsoft.com/office/drawing/2014/main" id="{8CD3247B-D275-4961-9076-5FADF8290EBC}"/>
              </a:ext>
            </a:extLst>
          </p:cNvPr>
          <p:cNvGrpSpPr/>
          <p:nvPr/>
        </p:nvGrpSpPr>
        <p:grpSpPr>
          <a:xfrm>
            <a:off x="1579988" y="4364790"/>
            <a:ext cx="8464966" cy="461665"/>
            <a:chOff x="1851356" y="3921146"/>
            <a:chExt cx="5838872" cy="562117"/>
          </a:xfrm>
          <a:effectLst/>
        </p:grpSpPr>
        <p:sp>
          <p:nvSpPr>
            <p:cNvPr id="89" name="Rounded Rectangle 4">
              <a:extLst>
                <a:ext uri="{FF2B5EF4-FFF2-40B4-BE49-F238E27FC236}">
                  <a16:creationId xmlns:a16="http://schemas.microsoft.com/office/drawing/2014/main" id="{DFF2D9A8-2040-4CF6-ACC7-09736727314C}"/>
                </a:ext>
              </a:extLst>
            </p:cNvPr>
            <p:cNvSpPr/>
            <p:nvPr/>
          </p:nvSpPr>
          <p:spPr>
            <a:xfrm>
              <a:off x="1851356" y="3926093"/>
              <a:ext cx="5826198" cy="553780"/>
            </a:xfrm>
            <a:prstGeom prst="roundRect">
              <a:avLst>
                <a:gd name="adj" fmla="val 50000"/>
              </a:avLst>
            </a:prstGeom>
            <a:solidFill>
              <a:srgbClr val="FFFFFF">
                <a:lumMod val="95000"/>
              </a:srgbClr>
            </a:solidFill>
            <a:ln w="38100" cap="flat" cmpd="sng" algn="ctr">
              <a:solidFill>
                <a:srgbClr val="6EC5CE"/>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90" name="Freeform 3">
              <a:extLst>
                <a:ext uri="{FF2B5EF4-FFF2-40B4-BE49-F238E27FC236}">
                  <a16:creationId xmlns:a16="http://schemas.microsoft.com/office/drawing/2014/main" id="{5B257358-A2AA-4E35-AB38-3342873DE2F5}"/>
                </a:ext>
              </a:extLst>
            </p:cNvPr>
            <p:cNvSpPr/>
            <p:nvPr/>
          </p:nvSpPr>
          <p:spPr>
            <a:xfrm rot="10800000">
              <a:off x="6673207" y="3937435"/>
              <a:ext cx="1013648" cy="542436"/>
            </a:xfrm>
            <a:custGeom>
              <a:avLst/>
              <a:gdLst>
                <a:gd name="connsiteX0" fmla="*/ 2117035 w 2971800"/>
                <a:gd name="connsiteY0" fmla="*/ 1 h 1838741"/>
                <a:gd name="connsiteX1" fmla="*/ 2971800 w 2971800"/>
                <a:gd name="connsiteY1" fmla="*/ 1838741 h 1838741"/>
                <a:gd name="connsiteX2" fmla="*/ 2117035 w 2971800"/>
                <a:gd name="connsiteY2" fmla="*/ 1838741 h 1838741"/>
                <a:gd name="connsiteX3" fmla="*/ 919370 w 2971800"/>
                <a:gd name="connsiteY3" fmla="*/ 0 h 1838741"/>
                <a:gd name="connsiteX4" fmla="*/ 2117034 w 2971800"/>
                <a:gd name="connsiteY4" fmla="*/ 2 h 1838741"/>
                <a:gd name="connsiteX5" fmla="*/ 2117034 w 2971800"/>
                <a:gd name="connsiteY5" fmla="*/ 1838741 h 1838741"/>
                <a:gd name="connsiteX6" fmla="*/ 919370 w 2971800"/>
                <a:gd name="connsiteY6" fmla="*/ 1838741 h 1838741"/>
                <a:gd name="connsiteX7" fmla="*/ 0 w 2971800"/>
                <a:gd name="connsiteY7" fmla="*/ 919371 h 1838741"/>
                <a:gd name="connsiteX8" fmla="*/ 919370 w 2971800"/>
                <a:gd name="connsiteY8" fmla="*/ 0 h 18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1800" h="1838741">
                  <a:moveTo>
                    <a:pt x="2117035" y="1"/>
                  </a:moveTo>
                  <a:lnTo>
                    <a:pt x="2971800" y="1838741"/>
                  </a:lnTo>
                  <a:lnTo>
                    <a:pt x="2117035" y="1838741"/>
                  </a:lnTo>
                  <a:close/>
                  <a:moveTo>
                    <a:pt x="919370" y="0"/>
                  </a:moveTo>
                  <a:cubicBezTo>
                    <a:pt x="1318591" y="0"/>
                    <a:pt x="1717813" y="2"/>
                    <a:pt x="2117034" y="2"/>
                  </a:cubicBezTo>
                  <a:lnTo>
                    <a:pt x="2117034" y="1838741"/>
                  </a:lnTo>
                  <a:lnTo>
                    <a:pt x="919370" y="1838741"/>
                  </a:lnTo>
                  <a:cubicBezTo>
                    <a:pt x="411616" y="1838741"/>
                    <a:pt x="0" y="1427125"/>
                    <a:pt x="0" y="919371"/>
                  </a:cubicBezTo>
                  <a:cubicBezTo>
                    <a:pt x="0" y="411617"/>
                    <a:pt x="411616" y="0"/>
                    <a:pt x="919370" y="0"/>
                  </a:cubicBezTo>
                  <a:close/>
                </a:path>
              </a:pathLst>
            </a:custGeom>
            <a:solidFill>
              <a:srgbClr val="6EC5CE"/>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91" name="Subtitle 2">
              <a:extLst>
                <a:ext uri="{FF2B5EF4-FFF2-40B4-BE49-F238E27FC236}">
                  <a16:creationId xmlns:a16="http://schemas.microsoft.com/office/drawing/2014/main" id="{B87FE169-87EA-443C-BEAB-3478A0CE726E}"/>
                </a:ext>
              </a:extLst>
            </p:cNvPr>
            <p:cNvSpPr txBox="1">
              <a:spLocks/>
            </p:cNvSpPr>
            <p:nvPr/>
          </p:nvSpPr>
          <p:spPr>
            <a:xfrm>
              <a:off x="2050751" y="4089682"/>
              <a:ext cx="4452912" cy="27481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Roboto Condensed Light"/>
                  <a:ea typeface="Open Sans Light" panose="020B0306030504020204" pitchFamily="34" charset="0"/>
                  <a:cs typeface="Open Sans Light" panose="020B0306030504020204" pitchFamily="34" charset="0"/>
                </a:rPr>
                <a:t>Evaluating inclusive leadership behaviors as part of the performance appraisal process</a:t>
              </a:r>
            </a:p>
          </p:txBody>
        </p:sp>
        <p:sp>
          <p:nvSpPr>
            <p:cNvPr id="92" name="TextBox 91">
              <a:extLst>
                <a:ext uri="{FF2B5EF4-FFF2-40B4-BE49-F238E27FC236}">
                  <a16:creationId xmlns:a16="http://schemas.microsoft.com/office/drawing/2014/main" id="{EC0A2B41-2732-4BD8-9689-D27F6F65BF77}"/>
                </a:ext>
              </a:extLst>
            </p:cNvPr>
            <p:cNvSpPr txBox="1"/>
            <p:nvPr/>
          </p:nvSpPr>
          <p:spPr>
            <a:xfrm>
              <a:off x="6842168" y="3921146"/>
              <a:ext cx="848060" cy="562117"/>
            </a:xfrm>
            <a:prstGeom prst="rect">
              <a:avLst/>
            </a:prstGeom>
            <a:noFill/>
          </p:spPr>
          <p:txBody>
            <a:bodyPr wrap="none" rtlCol="0" anchor="ctr">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Exo DemiBold" panose="02000503000000000000" pitchFamily="2" charset="77"/>
                  <a:cs typeface="Poppins" pitchFamily="2" charset="77"/>
                </a:rPr>
                <a:t>-2%</a:t>
              </a:r>
            </a:p>
          </p:txBody>
        </p:sp>
      </p:grpSp>
      <p:grpSp>
        <p:nvGrpSpPr>
          <p:cNvPr id="93" name="Group 92">
            <a:extLst>
              <a:ext uri="{FF2B5EF4-FFF2-40B4-BE49-F238E27FC236}">
                <a16:creationId xmlns:a16="http://schemas.microsoft.com/office/drawing/2014/main" id="{F16C389A-05C7-4673-92A0-BF122C722984}"/>
              </a:ext>
            </a:extLst>
          </p:cNvPr>
          <p:cNvGrpSpPr/>
          <p:nvPr/>
        </p:nvGrpSpPr>
        <p:grpSpPr>
          <a:xfrm>
            <a:off x="1579985" y="5068714"/>
            <a:ext cx="8460078" cy="469312"/>
            <a:chOff x="1877424" y="5308225"/>
            <a:chExt cx="5844148" cy="571427"/>
          </a:xfrm>
        </p:grpSpPr>
        <p:sp>
          <p:nvSpPr>
            <p:cNvPr id="94" name="Rounded Rectangle 4">
              <a:extLst>
                <a:ext uri="{FF2B5EF4-FFF2-40B4-BE49-F238E27FC236}">
                  <a16:creationId xmlns:a16="http://schemas.microsoft.com/office/drawing/2014/main" id="{8EDEFAA3-7FA2-4585-B534-693357089091}"/>
                </a:ext>
              </a:extLst>
            </p:cNvPr>
            <p:cNvSpPr/>
            <p:nvPr/>
          </p:nvSpPr>
          <p:spPr>
            <a:xfrm>
              <a:off x="1877424" y="5325871"/>
              <a:ext cx="5844148" cy="553781"/>
            </a:xfrm>
            <a:prstGeom prst="roundRect">
              <a:avLst>
                <a:gd name="adj" fmla="val 50000"/>
              </a:avLst>
            </a:prstGeom>
            <a:solidFill>
              <a:srgbClr val="FFFFFF">
                <a:lumMod val="95000"/>
              </a:srgbClr>
            </a:solidFill>
            <a:ln w="38100" cap="flat" cmpd="sng" algn="ctr">
              <a:solidFill>
                <a:srgbClr val="6EC5CE"/>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95" name="Freeform 3">
              <a:extLst>
                <a:ext uri="{FF2B5EF4-FFF2-40B4-BE49-F238E27FC236}">
                  <a16:creationId xmlns:a16="http://schemas.microsoft.com/office/drawing/2014/main" id="{C6B279AE-FF3B-4E29-9ACD-84F156EE616A}"/>
                </a:ext>
              </a:extLst>
            </p:cNvPr>
            <p:cNvSpPr/>
            <p:nvPr/>
          </p:nvSpPr>
          <p:spPr>
            <a:xfrm rot="10800000">
              <a:off x="6673954" y="5321332"/>
              <a:ext cx="1038131" cy="553780"/>
            </a:xfrm>
            <a:custGeom>
              <a:avLst/>
              <a:gdLst>
                <a:gd name="connsiteX0" fmla="*/ 2117035 w 2971800"/>
                <a:gd name="connsiteY0" fmla="*/ 1 h 1838741"/>
                <a:gd name="connsiteX1" fmla="*/ 2971800 w 2971800"/>
                <a:gd name="connsiteY1" fmla="*/ 1838741 h 1838741"/>
                <a:gd name="connsiteX2" fmla="*/ 2117035 w 2971800"/>
                <a:gd name="connsiteY2" fmla="*/ 1838741 h 1838741"/>
                <a:gd name="connsiteX3" fmla="*/ 919370 w 2971800"/>
                <a:gd name="connsiteY3" fmla="*/ 0 h 1838741"/>
                <a:gd name="connsiteX4" fmla="*/ 2117034 w 2971800"/>
                <a:gd name="connsiteY4" fmla="*/ 2 h 1838741"/>
                <a:gd name="connsiteX5" fmla="*/ 2117034 w 2971800"/>
                <a:gd name="connsiteY5" fmla="*/ 1838741 h 1838741"/>
                <a:gd name="connsiteX6" fmla="*/ 919370 w 2971800"/>
                <a:gd name="connsiteY6" fmla="*/ 1838741 h 1838741"/>
                <a:gd name="connsiteX7" fmla="*/ 0 w 2971800"/>
                <a:gd name="connsiteY7" fmla="*/ 919371 h 1838741"/>
                <a:gd name="connsiteX8" fmla="*/ 919370 w 2971800"/>
                <a:gd name="connsiteY8" fmla="*/ 0 h 18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1800" h="1838741">
                  <a:moveTo>
                    <a:pt x="2117035" y="1"/>
                  </a:moveTo>
                  <a:lnTo>
                    <a:pt x="2971800" y="1838741"/>
                  </a:lnTo>
                  <a:lnTo>
                    <a:pt x="2117035" y="1838741"/>
                  </a:lnTo>
                  <a:close/>
                  <a:moveTo>
                    <a:pt x="919370" y="0"/>
                  </a:moveTo>
                  <a:cubicBezTo>
                    <a:pt x="1318591" y="0"/>
                    <a:pt x="1717813" y="2"/>
                    <a:pt x="2117034" y="2"/>
                  </a:cubicBezTo>
                  <a:lnTo>
                    <a:pt x="2117034" y="1838741"/>
                  </a:lnTo>
                  <a:lnTo>
                    <a:pt x="919370" y="1838741"/>
                  </a:lnTo>
                  <a:cubicBezTo>
                    <a:pt x="411616" y="1838741"/>
                    <a:pt x="0" y="1427125"/>
                    <a:pt x="0" y="919371"/>
                  </a:cubicBezTo>
                  <a:cubicBezTo>
                    <a:pt x="0" y="411617"/>
                    <a:pt x="411616" y="0"/>
                    <a:pt x="919370" y="0"/>
                  </a:cubicBezTo>
                  <a:close/>
                </a:path>
              </a:pathLst>
            </a:custGeom>
            <a:solidFill>
              <a:srgbClr val="6EC5CE"/>
            </a:solidFill>
            <a:ln w="12700" cap="flat" cmpd="sng" algn="ctr">
              <a:solidFill>
                <a:srgbClr val="6EC5CE"/>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96" name="Subtitle 2">
              <a:extLst>
                <a:ext uri="{FF2B5EF4-FFF2-40B4-BE49-F238E27FC236}">
                  <a16:creationId xmlns:a16="http://schemas.microsoft.com/office/drawing/2014/main" id="{C41D5AF5-2745-496C-9F0A-BF16941C8D63}"/>
                </a:ext>
              </a:extLst>
            </p:cNvPr>
            <p:cNvSpPr txBox="1">
              <a:spLocks/>
            </p:cNvSpPr>
            <p:nvPr/>
          </p:nvSpPr>
          <p:spPr>
            <a:xfrm>
              <a:off x="2077115" y="5372427"/>
              <a:ext cx="4376387" cy="49341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Roboto Condensed Light"/>
                  <a:ea typeface="Open Sans Light" panose="020B0306030504020204" pitchFamily="34" charset="0"/>
                  <a:cs typeface="Open Sans Light" panose="020B0306030504020204" pitchFamily="34" charset="0"/>
                </a:rPr>
                <a:t>Clearly articulating the link between DEI and organizational goals </a:t>
              </a:r>
            </a:p>
          </p:txBody>
        </p:sp>
        <p:sp>
          <p:nvSpPr>
            <p:cNvPr id="97" name="TextBox 96">
              <a:extLst>
                <a:ext uri="{FF2B5EF4-FFF2-40B4-BE49-F238E27FC236}">
                  <a16:creationId xmlns:a16="http://schemas.microsoft.com/office/drawing/2014/main" id="{18A9CAD4-B32B-4F0A-ACB2-D97DA7E59A73}"/>
                </a:ext>
              </a:extLst>
            </p:cNvPr>
            <p:cNvSpPr txBox="1"/>
            <p:nvPr/>
          </p:nvSpPr>
          <p:spPr>
            <a:xfrm>
              <a:off x="6879565" y="5308225"/>
              <a:ext cx="773264" cy="562116"/>
            </a:xfrm>
            <a:prstGeom prst="rect">
              <a:avLst/>
            </a:prstGeom>
            <a:noFill/>
          </p:spPr>
          <p:txBody>
            <a:bodyPr wrap="none" rtlCol="0" anchor="ctr">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Exo DemiBold" panose="02000503000000000000" pitchFamily="2" charset="77"/>
                  <a:cs typeface="Poppins" pitchFamily="2" charset="77"/>
                </a:rPr>
                <a:t>-1%</a:t>
              </a:r>
            </a:p>
          </p:txBody>
        </p:sp>
      </p:grpSp>
      <p:grpSp>
        <p:nvGrpSpPr>
          <p:cNvPr id="98" name="Group 97">
            <a:extLst>
              <a:ext uri="{FF2B5EF4-FFF2-40B4-BE49-F238E27FC236}">
                <a16:creationId xmlns:a16="http://schemas.microsoft.com/office/drawing/2014/main" id="{50C9BF70-77E2-49A6-A364-BAA6DC7C95E7}"/>
              </a:ext>
            </a:extLst>
          </p:cNvPr>
          <p:cNvGrpSpPr/>
          <p:nvPr/>
        </p:nvGrpSpPr>
        <p:grpSpPr>
          <a:xfrm>
            <a:off x="1579839" y="2954716"/>
            <a:ext cx="8540830" cy="465675"/>
            <a:chOff x="1851359" y="3205135"/>
            <a:chExt cx="5891204" cy="567000"/>
          </a:xfrm>
        </p:grpSpPr>
        <p:sp>
          <p:nvSpPr>
            <p:cNvPr id="99" name="Rounded Rectangle 4">
              <a:extLst>
                <a:ext uri="{FF2B5EF4-FFF2-40B4-BE49-F238E27FC236}">
                  <a16:creationId xmlns:a16="http://schemas.microsoft.com/office/drawing/2014/main" id="{FC7E776A-DC0B-4C4C-B261-DF9DCD6E4EC7}"/>
                </a:ext>
              </a:extLst>
            </p:cNvPr>
            <p:cNvSpPr/>
            <p:nvPr/>
          </p:nvSpPr>
          <p:spPr>
            <a:xfrm>
              <a:off x="1851359" y="3210081"/>
              <a:ext cx="5826193" cy="553781"/>
            </a:xfrm>
            <a:prstGeom prst="roundRect">
              <a:avLst>
                <a:gd name="adj" fmla="val 50000"/>
              </a:avLst>
            </a:prstGeom>
            <a:solidFill>
              <a:srgbClr val="FFFFFF">
                <a:lumMod val="95000"/>
              </a:srgbClr>
            </a:solidFill>
            <a:ln w="38100" cap="flat" cmpd="sng" algn="ctr">
              <a:solidFill>
                <a:srgbClr val="222568"/>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100" name="Freeform 3">
              <a:extLst>
                <a:ext uri="{FF2B5EF4-FFF2-40B4-BE49-F238E27FC236}">
                  <a16:creationId xmlns:a16="http://schemas.microsoft.com/office/drawing/2014/main" id="{435B6566-4FE3-4E6A-91A8-BAEA022DAAF3}"/>
                </a:ext>
              </a:extLst>
            </p:cNvPr>
            <p:cNvSpPr/>
            <p:nvPr/>
          </p:nvSpPr>
          <p:spPr>
            <a:xfrm rot="10800000">
              <a:off x="6673207" y="3205539"/>
              <a:ext cx="1013818" cy="566596"/>
            </a:xfrm>
            <a:custGeom>
              <a:avLst/>
              <a:gdLst>
                <a:gd name="connsiteX0" fmla="*/ 2117035 w 2971800"/>
                <a:gd name="connsiteY0" fmla="*/ 1 h 1838741"/>
                <a:gd name="connsiteX1" fmla="*/ 2971800 w 2971800"/>
                <a:gd name="connsiteY1" fmla="*/ 1838741 h 1838741"/>
                <a:gd name="connsiteX2" fmla="*/ 2117035 w 2971800"/>
                <a:gd name="connsiteY2" fmla="*/ 1838741 h 1838741"/>
                <a:gd name="connsiteX3" fmla="*/ 919370 w 2971800"/>
                <a:gd name="connsiteY3" fmla="*/ 0 h 1838741"/>
                <a:gd name="connsiteX4" fmla="*/ 2117034 w 2971800"/>
                <a:gd name="connsiteY4" fmla="*/ 2 h 1838741"/>
                <a:gd name="connsiteX5" fmla="*/ 2117034 w 2971800"/>
                <a:gd name="connsiteY5" fmla="*/ 1838741 h 1838741"/>
                <a:gd name="connsiteX6" fmla="*/ 919370 w 2971800"/>
                <a:gd name="connsiteY6" fmla="*/ 1838741 h 1838741"/>
                <a:gd name="connsiteX7" fmla="*/ 0 w 2971800"/>
                <a:gd name="connsiteY7" fmla="*/ 919371 h 1838741"/>
                <a:gd name="connsiteX8" fmla="*/ 919370 w 2971800"/>
                <a:gd name="connsiteY8" fmla="*/ 0 h 18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1800" h="1838741">
                  <a:moveTo>
                    <a:pt x="2117035" y="1"/>
                  </a:moveTo>
                  <a:lnTo>
                    <a:pt x="2971800" y="1838741"/>
                  </a:lnTo>
                  <a:lnTo>
                    <a:pt x="2117035" y="1838741"/>
                  </a:lnTo>
                  <a:close/>
                  <a:moveTo>
                    <a:pt x="919370" y="0"/>
                  </a:moveTo>
                  <a:cubicBezTo>
                    <a:pt x="1318591" y="0"/>
                    <a:pt x="1717813" y="2"/>
                    <a:pt x="2117034" y="2"/>
                  </a:cubicBezTo>
                  <a:lnTo>
                    <a:pt x="2117034" y="1838741"/>
                  </a:lnTo>
                  <a:lnTo>
                    <a:pt x="919370" y="1838741"/>
                  </a:lnTo>
                  <a:cubicBezTo>
                    <a:pt x="411616" y="1838741"/>
                    <a:pt x="0" y="1427125"/>
                    <a:pt x="0" y="919371"/>
                  </a:cubicBezTo>
                  <a:cubicBezTo>
                    <a:pt x="0" y="411617"/>
                    <a:pt x="411616" y="0"/>
                    <a:pt x="919370" y="0"/>
                  </a:cubicBezTo>
                  <a:close/>
                </a:path>
              </a:pathLst>
            </a:custGeom>
            <a:solidFill>
              <a:srgbClr val="181A6A"/>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101" name="Subtitle 2">
              <a:extLst>
                <a:ext uri="{FF2B5EF4-FFF2-40B4-BE49-F238E27FC236}">
                  <a16:creationId xmlns:a16="http://schemas.microsoft.com/office/drawing/2014/main" id="{BD07F68E-F6F1-4951-9ADA-41AD8E4F4777}"/>
                </a:ext>
              </a:extLst>
            </p:cNvPr>
            <p:cNvSpPr txBox="1">
              <a:spLocks/>
            </p:cNvSpPr>
            <p:nvPr/>
          </p:nvSpPr>
          <p:spPr>
            <a:xfrm>
              <a:off x="2050748" y="3365938"/>
              <a:ext cx="4436493" cy="27481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40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Roboto Condensed Light"/>
                  <a:ea typeface="Open Sans Light" panose="020B0306030504020204" pitchFamily="34" charset="0"/>
                  <a:cs typeface="Open Sans Light" panose="020B0306030504020204" pitchFamily="34" charset="0"/>
                </a:rPr>
                <a:t>Identifying and addressing pay gaps (or inequities) for underrepresented groups</a:t>
              </a:r>
            </a:p>
          </p:txBody>
        </p:sp>
        <p:sp>
          <p:nvSpPr>
            <p:cNvPr id="102" name="TextBox 101">
              <a:extLst>
                <a:ext uri="{FF2B5EF4-FFF2-40B4-BE49-F238E27FC236}">
                  <a16:creationId xmlns:a16="http://schemas.microsoft.com/office/drawing/2014/main" id="{F4B47E83-15AE-4FD3-A956-24EC65A7668E}"/>
                </a:ext>
              </a:extLst>
            </p:cNvPr>
            <p:cNvSpPr txBox="1"/>
            <p:nvPr/>
          </p:nvSpPr>
          <p:spPr>
            <a:xfrm>
              <a:off x="6789830" y="3205135"/>
              <a:ext cx="952733" cy="562118"/>
            </a:xfrm>
            <a:prstGeom prst="rect">
              <a:avLst/>
            </a:prstGeom>
            <a:noFill/>
          </p:spPr>
          <p:txBody>
            <a:bodyPr wrap="square" rtlCol="0" anchor="ctr">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Exo DemiBold" panose="02000503000000000000" pitchFamily="2" charset="77"/>
                  <a:cs typeface="Poppins" pitchFamily="2" charset="77"/>
                </a:rPr>
                <a:t>3%</a:t>
              </a:r>
            </a:p>
          </p:txBody>
        </p:sp>
      </p:grpSp>
      <p:grpSp>
        <p:nvGrpSpPr>
          <p:cNvPr id="103" name="Group 102">
            <a:extLst>
              <a:ext uri="{FF2B5EF4-FFF2-40B4-BE49-F238E27FC236}">
                <a16:creationId xmlns:a16="http://schemas.microsoft.com/office/drawing/2014/main" id="{D648E21B-83E3-4191-94AA-3BAFCF45CE2D}"/>
              </a:ext>
            </a:extLst>
          </p:cNvPr>
          <p:cNvGrpSpPr/>
          <p:nvPr/>
        </p:nvGrpSpPr>
        <p:grpSpPr>
          <a:xfrm>
            <a:off x="1579838" y="5781435"/>
            <a:ext cx="8512164" cy="485265"/>
            <a:chOff x="1842054" y="6031010"/>
            <a:chExt cx="5879204" cy="590852"/>
          </a:xfrm>
        </p:grpSpPr>
        <p:sp>
          <p:nvSpPr>
            <p:cNvPr id="104" name="Rounded Rectangle 4">
              <a:extLst>
                <a:ext uri="{FF2B5EF4-FFF2-40B4-BE49-F238E27FC236}">
                  <a16:creationId xmlns:a16="http://schemas.microsoft.com/office/drawing/2014/main" id="{6A03C7CB-611D-404D-97AC-7DF58E51EC20}"/>
                </a:ext>
              </a:extLst>
            </p:cNvPr>
            <p:cNvSpPr/>
            <p:nvPr/>
          </p:nvSpPr>
          <p:spPr>
            <a:xfrm>
              <a:off x="1842054" y="6039292"/>
              <a:ext cx="5835501" cy="553781"/>
            </a:xfrm>
            <a:prstGeom prst="roundRect">
              <a:avLst>
                <a:gd name="adj" fmla="val 50000"/>
              </a:avLst>
            </a:prstGeom>
            <a:solidFill>
              <a:srgbClr val="FFFFFF">
                <a:lumMod val="95000"/>
              </a:srgbClr>
            </a:solidFill>
            <a:ln w="38100" cap="flat" cmpd="sng" algn="ctr">
              <a:solidFill>
                <a:srgbClr val="6EC5CE"/>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105" name="Freeform 3">
              <a:extLst>
                <a:ext uri="{FF2B5EF4-FFF2-40B4-BE49-F238E27FC236}">
                  <a16:creationId xmlns:a16="http://schemas.microsoft.com/office/drawing/2014/main" id="{A75986DD-8849-408A-9C96-62034DAB571F}"/>
                </a:ext>
              </a:extLst>
            </p:cNvPr>
            <p:cNvSpPr/>
            <p:nvPr/>
          </p:nvSpPr>
          <p:spPr>
            <a:xfrm rot="10800000">
              <a:off x="6673207" y="6031010"/>
              <a:ext cx="1002754" cy="562061"/>
            </a:xfrm>
            <a:custGeom>
              <a:avLst/>
              <a:gdLst>
                <a:gd name="connsiteX0" fmla="*/ 2117035 w 2971800"/>
                <a:gd name="connsiteY0" fmla="*/ 1 h 1838741"/>
                <a:gd name="connsiteX1" fmla="*/ 2971800 w 2971800"/>
                <a:gd name="connsiteY1" fmla="*/ 1838741 h 1838741"/>
                <a:gd name="connsiteX2" fmla="*/ 2117035 w 2971800"/>
                <a:gd name="connsiteY2" fmla="*/ 1838741 h 1838741"/>
                <a:gd name="connsiteX3" fmla="*/ 919370 w 2971800"/>
                <a:gd name="connsiteY3" fmla="*/ 0 h 1838741"/>
                <a:gd name="connsiteX4" fmla="*/ 2117034 w 2971800"/>
                <a:gd name="connsiteY4" fmla="*/ 2 h 1838741"/>
                <a:gd name="connsiteX5" fmla="*/ 2117034 w 2971800"/>
                <a:gd name="connsiteY5" fmla="*/ 1838741 h 1838741"/>
                <a:gd name="connsiteX6" fmla="*/ 919370 w 2971800"/>
                <a:gd name="connsiteY6" fmla="*/ 1838741 h 1838741"/>
                <a:gd name="connsiteX7" fmla="*/ 0 w 2971800"/>
                <a:gd name="connsiteY7" fmla="*/ 919371 h 1838741"/>
                <a:gd name="connsiteX8" fmla="*/ 919370 w 2971800"/>
                <a:gd name="connsiteY8" fmla="*/ 0 h 18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1800" h="1838741">
                  <a:moveTo>
                    <a:pt x="2117035" y="1"/>
                  </a:moveTo>
                  <a:lnTo>
                    <a:pt x="2971800" y="1838741"/>
                  </a:lnTo>
                  <a:lnTo>
                    <a:pt x="2117035" y="1838741"/>
                  </a:lnTo>
                  <a:close/>
                  <a:moveTo>
                    <a:pt x="919370" y="0"/>
                  </a:moveTo>
                  <a:cubicBezTo>
                    <a:pt x="1318591" y="0"/>
                    <a:pt x="1717813" y="2"/>
                    <a:pt x="2117034" y="2"/>
                  </a:cubicBezTo>
                  <a:lnTo>
                    <a:pt x="2117034" y="1838741"/>
                  </a:lnTo>
                  <a:lnTo>
                    <a:pt x="919370" y="1838741"/>
                  </a:lnTo>
                  <a:cubicBezTo>
                    <a:pt x="411616" y="1838741"/>
                    <a:pt x="0" y="1427125"/>
                    <a:pt x="0" y="919371"/>
                  </a:cubicBezTo>
                  <a:cubicBezTo>
                    <a:pt x="0" y="411617"/>
                    <a:pt x="411616" y="0"/>
                    <a:pt x="919370" y="0"/>
                  </a:cubicBezTo>
                  <a:close/>
                </a:path>
              </a:pathLst>
            </a:custGeom>
            <a:solidFill>
              <a:srgbClr val="6EC5CE"/>
            </a:solidFill>
            <a:ln w="12700" cap="flat" cmpd="sng" algn="ctr">
              <a:solidFill>
                <a:srgbClr val="6EC5CE"/>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Roboto Condensed Light" panose="02000000000000000000" pitchFamily="2" charset="0"/>
                <a:ea typeface="+mn-ea"/>
                <a:cs typeface="+mn-cs"/>
              </a:endParaRPr>
            </a:p>
          </p:txBody>
        </p:sp>
        <p:sp>
          <p:nvSpPr>
            <p:cNvPr id="106" name="Subtitle 2">
              <a:extLst>
                <a:ext uri="{FF2B5EF4-FFF2-40B4-BE49-F238E27FC236}">
                  <a16:creationId xmlns:a16="http://schemas.microsoft.com/office/drawing/2014/main" id="{3295A724-D651-48C6-BB27-C2DEDF6B1B98}"/>
                </a:ext>
              </a:extLst>
            </p:cNvPr>
            <p:cNvSpPr txBox="1">
              <a:spLocks/>
            </p:cNvSpPr>
            <p:nvPr/>
          </p:nvSpPr>
          <p:spPr>
            <a:xfrm>
              <a:off x="2048747" y="6168714"/>
              <a:ext cx="4870024" cy="26359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a:ln>
                    <a:noFill/>
                  </a:ln>
                  <a:solidFill>
                    <a:srgbClr val="000000"/>
                  </a:solidFill>
                  <a:effectLst/>
                  <a:uLnTx/>
                  <a:uFillTx/>
                  <a:latin typeface="Roboto Condensed Light"/>
                  <a:ea typeface="Open Sans Light" panose="020B0306030504020204" pitchFamily="34" charset="0"/>
                  <a:cs typeface="Open Sans Light" panose="020B0306030504020204" pitchFamily="34" charset="0"/>
                </a:rPr>
                <a:t>Structuring interviews to mitigate bias</a:t>
              </a:r>
            </a:p>
          </p:txBody>
        </p:sp>
        <p:sp>
          <p:nvSpPr>
            <p:cNvPr id="107" name="TextBox 106">
              <a:extLst>
                <a:ext uri="{FF2B5EF4-FFF2-40B4-BE49-F238E27FC236}">
                  <a16:creationId xmlns:a16="http://schemas.microsoft.com/office/drawing/2014/main" id="{7541A886-2E61-4245-9FDA-BEEB4055C1C4}"/>
                </a:ext>
              </a:extLst>
            </p:cNvPr>
            <p:cNvSpPr txBox="1"/>
            <p:nvPr/>
          </p:nvSpPr>
          <p:spPr>
            <a:xfrm>
              <a:off x="6811134" y="6059745"/>
              <a:ext cx="910124" cy="562117"/>
            </a:xfrm>
            <a:prstGeom prst="rect">
              <a:avLst/>
            </a:prstGeom>
            <a:noFill/>
          </p:spPr>
          <p:txBody>
            <a:bodyPr wrap="square" rtlCol="0" anchor="ctr">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Exo DemiBold" panose="02000503000000000000" pitchFamily="2" charset="77"/>
                  <a:cs typeface="Poppins" pitchFamily="2" charset="77"/>
                </a:rPr>
                <a:t>4%</a:t>
              </a:r>
            </a:p>
          </p:txBody>
        </p:sp>
      </p:grpSp>
      <p:sp>
        <p:nvSpPr>
          <p:cNvPr id="108" name="TextBox 107">
            <a:extLst>
              <a:ext uri="{FF2B5EF4-FFF2-40B4-BE49-F238E27FC236}">
                <a16:creationId xmlns:a16="http://schemas.microsoft.com/office/drawing/2014/main" id="{B3CF8788-E68C-4F9A-99E7-980083603049}"/>
              </a:ext>
            </a:extLst>
          </p:cNvPr>
          <p:cNvSpPr txBox="1"/>
          <p:nvPr/>
        </p:nvSpPr>
        <p:spPr>
          <a:xfrm rot="16200000">
            <a:off x="445082" y="3359852"/>
            <a:ext cx="1715809" cy="400110"/>
          </a:xfrm>
          <a:prstGeom prst="rect">
            <a:avLst/>
          </a:prstGeom>
        </p:spPr>
        <p:txBody>
          <a:bodyPr wrap="square" rtlCol="0">
            <a:spAutoFit/>
          </a:bodyPr>
          <a:lstStyle/>
          <a:p>
            <a:pPr algn="ctr" defTabSz="554492">
              <a:lnSpc>
                <a:spcPts val="1200"/>
              </a:lnSpc>
            </a:pPr>
            <a:r>
              <a:rPr lang="en-US" sz="1200" b="1">
                <a:solidFill>
                  <a:srgbClr val="222568"/>
                </a:solidFill>
                <a:latin typeface="Montserrat SemiBold" panose="00000700000000000000" pitchFamily="2" charset="0"/>
              </a:rPr>
              <a:t>Organizational performance</a:t>
            </a:r>
            <a:endParaRPr lang="en-CA" sz="1200" b="1">
              <a:solidFill>
                <a:srgbClr val="222568"/>
              </a:solidFill>
              <a:latin typeface="Montserrat SemiBold" panose="00000700000000000000" pitchFamily="2" charset="0"/>
            </a:endParaRPr>
          </a:p>
        </p:txBody>
      </p:sp>
      <p:sp>
        <p:nvSpPr>
          <p:cNvPr id="109" name="TextBox 108">
            <a:extLst>
              <a:ext uri="{FF2B5EF4-FFF2-40B4-BE49-F238E27FC236}">
                <a16:creationId xmlns:a16="http://schemas.microsoft.com/office/drawing/2014/main" id="{5356D123-8A4C-4216-B487-FFA510FE17AB}"/>
              </a:ext>
            </a:extLst>
          </p:cNvPr>
          <p:cNvSpPr txBox="1"/>
          <p:nvPr/>
        </p:nvSpPr>
        <p:spPr>
          <a:xfrm rot="16200000">
            <a:off x="474440" y="5056764"/>
            <a:ext cx="1657093" cy="246221"/>
          </a:xfrm>
          <a:prstGeom prst="rect">
            <a:avLst/>
          </a:prstGeom>
        </p:spPr>
        <p:txBody>
          <a:bodyPr wrap="square" rtlCol="0">
            <a:spAutoFit/>
          </a:bodyPr>
          <a:lstStyle/>
          <a:p>
            <a:pPr algn="ctr" defTabSz="554492">
              <a:lnSpc>
                <a:spcPts val="1200"/>
              </a:lnSpc>
            </a:pPr>
            <a:r>
              <a:rPr lang="en-US" sz="1200" b="1">
                <a:solidFill>
                  <a:srgbClr val="5397B9"/>
                </a:solidFill>
                <a:latin typeface="Montserrat SemiBold" panose="00000700000000000000" pitchFamily="2" charset="0"/>
              </a:rPr>
              <a:t>DEI performance</a:t>
            </a:r>
            <a:endParaRPr lang="en-CA" sz="1200" b="1">
              <a:solidFill>
                <a:srgbClr val="5397B9"/>
              </a:solidFill>
              <a:latin typeface="Montserrat SemiBold" panose="00000700000000000000" pitchFamily="2" charset="0"/>
            </a:endParaRPr>
          </a:p>
        </p:txBody>
      </p:sp>
      <p:sp>
        <p:nvSpPr>
          <p:cNvPr id="110" name="TextBox 109">
            <a:extLst>
              <a:ext uri="{FF2B5EF4-FFF2-40B4-BE49-F238E27FC236}">
                <a16:creationId xmlns:a16="http://schemas.microsoft.com/office/drawing/2014/main" id="{040D6799-34A4-4C07-B2DB-A1823F3FB9DD}"/>
              </a:ext>
            </a:extLst>
          </p:cNvPr>
          <p:cNvSpPr txBox="1"/>
          <p:nvPr/>
        </p:nvSpPr>
        <p:spPr>
          <a:xfrm>
            <a:off x="7968314" y="6387300"/>
            <a:ext cx="2613216" cy="253916"/>
          </a:xfrm>
          <a:prstGeom prst="rect">
            <a:avLst/>
          </a:prstGeom>
        </p:spPr>
        <p:txBody>
          <a:bodyPr wrap="none" rtlCol="0">
            <a:spAutoFit/>
          </a:bodyPr>
          <a:lstStyle/>
          <a:p>
            <a:pPr defTabSz="554492"/>
            <a:r>
              <a:rPr kumimoji="0" lang="en-US" sz="105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McLean &amp; Company Trends Report, 2021; </a:t>
            </a:r>
            <a:r>
              <a:rPr lang="en-US" sz="1050" i="1" dirty="0">
                <a:solidFill>
                  <a:srgbClr val="000000"/>
                </a:solidFill>
                <a:latin typeface="Roboto Condensed Light"/>
              </a:rPr>
              <a:t>n=415</a:t>
            </a:r>
            <a:endParaRPr lang="en-CA" sz="1050" i="1" dirty="0">
              <a:solidFill>
                <a:srgbClr val="000000"/>
              </a:solidFill>
              <a:latin typeface="Roboto Condensed Light"/>
            </a:endParaRPr>
          </a:p>
        </p:txBody>
      </p:sp>
      <p:sp>
        <p:nvSpPr>
          <p:cNvPr id="111" name="TextBox 110">
            <a:extLst>
              <a:ext uri="{FF2B5EF4-FFF2-40B4-BE49-F238E27FC236}">
                <a16:creationId xmlns:a16="http://schemas.microsoft.com/office/drawing/2014/main" id="{F12E8FC6-AFF1-4740-9090-6DC1AEE90385}"/>
              </a:ext>
            </a:extLst>
          </p:cNvPr>
          <p:cNvSpPr txBox="1"/>
          <p:nvPr/>
        </p:nvSpPr>
        <p:spPr>
          <a:xfrm>
            <a:off x="459254" y="1842694"/>
            <a:ext cx="11374158" cy="584775"/>
          </a:xfrm>
          <a:prstGeom prst="rect">
            <a:avLst/>
          </a:prstGeom>
          <a:noFill/>
        </p:spPr>
        <p:txBody>
          <a:bodyPr wrap="square">
            <a:spAutoFit/>
          </a:bodyPr>
          <a:lstStyle/>
          <a:p>
            <a:pPr defTabSz="554492"/>
            <a:r>
              <a:rPr lang="en-US" sz="1600">
                <a:solidFill>
                  <a:srgbClr val="000000"/>
                </a:solidFill>
                <a:latin typeface="Roboto Condensed Light"/>
              </a:rPr>
              <a:t>Despite increased focus and prioritization, many of the actions taken are quick wins, with increased emphasis on </a:t>
            </a:r>
            <a:r>
              <a:rPr lang="en-US" sz="1600" b="1">
                <a:solidFill>
                  <a:srgbClr val="5397B9"/>
                </a:solidFill>
                <a:latin typeface="Roboto Condensed Light"/>
              </a:rPr>
              <a:t>speed rather than impact. </a:t>
            </a:r>
            <a:r>
              <a:rPr lang="en-US" sz="1600">
                <a:solidFill>
                  <a:srgbClr val="000000"/>
                </a:solidFill>
                <a:latin typeface="Roboto Condensed Light"/>
              </a:rPr>
              <a:t>However, the critical practices </a:t>
            </a:r>
            <a:r>
              <a:rPr lang="en-US" sz="1600">
                <a:latin typeface="Roboto Condensed Light" panose="02000000000000000000" pitchFamily="2" charset="0"/>
                <a:ea typeface="Roboto Condensed Light" panose="02000000000000000000" pitchFamily="2" charset="0"/>
              </a:rPr>
              <a:t>associated with </a:t>
            </a:r>
            <a:r>
              <a:rPr lang="en-US" sz="1600" b="1">
                <a:solidFill>
                  <a:schemeClr val="accent2"/>
                </a:solidFill>
                <a:latin typeface="Roboto Condensed Light" panose="02000000000000000000" pitchFamily="2" charset="0"/>
                <a:ea typeface="Roboto Condensed Light" panose="02000000000000000000" pitchFamily="2" charset="0"/>
              </a:rPr>
              <a:t>higher organizational performance</a:t>
            </a:r>
            <a:r>
              <a:rPr lang="en-US" sz="1600" b="1">
                <a:latin typeface="Roboto Condensed Light" panose="02000000000000000000" pitchFamily="2" charset="0"/>
                <a:ea typeface="Roboto Condensed Light" panose="02000000000000000000" pitchFamily="2" charset="0"/>
              </a:rPr>
              <a:t> </a:t>
            </a:r>
            <a:r>
              <a:rPr lang="en-US" sz="1600">
                <a:latin typeface="Roboto Condensed Light" panose="02000000000000000000" pitchFamily="2" charset="0"/>
                <a:ea typeface="Roboto Condensed Light" panose="02000000000000000000" pitchFamily="2" charset="0"/>
              </a:rPr>
              <a:t>and/or </a:t>
            </a:r>
            <a:r>
              <a:rPr lang="en-US" sz="1600" b="1">
                <a:solidFill>
                  <a:schemeClr val="accent5"/>
                </a:solidFill>
                <a:latin typeface="Roboto Condensed Light" panose="02000000000000000000" pitchFamily="2" charset="0"/>
                <a:ea typeface="Roboto Condensed Light" panose="02000000000000000000" pitchFamily="2" charset="0"/>
              </a:rPr>
              <a:t>DEI performance remain largely unchanged. </a:t>
            </a:r>
            <a:endParaRPr lang="en-US" sz="1600">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43232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11</a:t>
            </a:fld>
            <a:endParaRPr lang="en-US"/>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grpSp>
      <p:sp>
        <p:nvSpPr>
          <p:cNvPr id="3" name="TextBox 2">
            <a:extLst>
              <a:ext uri="{FF2B5EF4-FFF2-40B4-BE49-F238E27FC236}">
                <a16:creationId xmlns:a16="http://schemas.microsoft.com/office/drawing/2014/main" id="{71D694E4-A5E8-4AEF-B545-C9513A24AC02}"/>
              </a:ext>
            </a:extLst>
          </p:cNvPr>
          <p:cNvSpPr txBox="1"/>
          <p:nvPr/>
        </p:nvSpPr>
        <p:spPr>
          <a:xfrm>
            <a:off x="459253" y="2318802"/>
            <a:ext cx="4484001" cy="646331"/>
          </a:xfrm>
          <a:prstGeom prst="rect">
            <a:avLst/>
          </a:prstGeom>
          <a:noFill/>
        </p:spPr>
        <p:txBody>
          <a:bodyPr wrap="square" lIns="91440" tIns="45720" rIns="91440" bIns="45720" rtlCol="0" anchor="t">
            <a:spAutoFit/>
          </a:bodyPr>
          <a:lstStyle/>
          <a:p>
            <a:r>
              <a:rPr lang="en-US" sz="3600" b="1">
                <a:solidFill>
                  <a:srgbClr val="414399"/>
                </a:solidFill>
                <a:latin typeface="Montserrat" pitchFamily="2" charset="77"/>
                <a:ea typeface="+mj-ea"/>
                <a:cs typeface="+mj-cs"/>
              </a:rPr>
              <a:t>DEI</a:t>
            </a:r>
          </a:p>
        </p:txBody>
      </p:sp>
      <p:sp>
        <p:nvSpPr>
          <p:cNvPr id="20" name="TextBox 19">
            <a:extLst>
              <a:ext uri="{FF2B5EF4-FFF2-40B4-BE49-F238E27FC236}">
                <a16:creationId xmlns:a16="http://schemas.microsoft.com/office/drawing/2014/main" id="{DBA9AC4C-5D98-4E5D-8089-20A755B22FB6}"/>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18" name="Content Placeholder 25">
            <a:extLst>
              <a:ext uri="{FF2B5EF4-FFF2-40B4-BE49-F238E27FC236}">
                <a16:creationId xmlns:a16="http://schemas.microsoft.com/office/drawing/2014/main" id="{70F5F6AA-85BF-4E84-92F4-B85603391004}"/>
              </a:ext>
            </a:extLst>
          </p:cNvPr>
          <p:cNvSpPr txBox="1">
            <a:spLocks/>
          </p:cNvSpPr>
          <p:nvPr/>
        </p:nvSpPr>
        <p:spPr>
          <a:xfrm>
            <a:off x="4943254" y="1756806"/>
            <a:ext cx="5699267" cy="4939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i="1"/>
              <a:t>How will the focus on DEI change the way HR operates? </a:t>
            </a:r>
          </a:p>
          <a:p>
            <a:pPr marL="342900" indent="-342900">
              <a:lnSpc>
                <a:spcPct val="100000"/>
              </a:lnSpc>
              <a:spcBef>
                <a:spcPts val="1200"/>
              </a:spcBef>
              <a:buFont typeface="Arial" panose="020B0604020202020204" pitchFamily="34" charset="0"/>
              <a:buChar char="•"/>
              <a:defRPr/>
            </a:pPr>
            <a:r>
              <a:rPr lang="en-US" i="1"/>
              <a:t>What will it take to sustain the prioritization of DEI?</a:t>
            </a:r>
          </a:p>
          <a:p>
            <a:pPr marL="342900" indent="-342900">
              <a:lnSpc>
                <a:spcPct val="100000"/>
              </a:lnSpc>
              <a:spcBef>
                <a:spcPts val="1200"/>
              </a:spcBef>
              <a:buFont typeface="Arial" panose="020B0604020202020204" pitchFamily="34" charset="0"/>
              <a:buChar char="•"/>
              <a:defRPr/>
            </a:pPr>
            <a:endParaRPr lang="en-US"/>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464491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es on the vine">
            <a:extLst>
              <a:ext uri="{FF2B5EF4-FFF2-40B4-BE49-F238E27FC236}">
                <a16:creationId xmlns:a16="http://schemas.microsoft.com/office/drawing/2014/main" id="{B82C6684-FE4A-D740-8B69-8FE1780A8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900" y="0"/>
            <a:ext cx="12202900" cy="6864515"/>
          </a:xfrm>
          <a:noFill/>
        </p:spPr>
      </p:pic>
      <p:sp>
        <p:nvSpPr>
          <p:cNvPr id="9" name="Rectangle 8">
            <a:extLst>
              <a:ext uri="{FF2B5EF4-FFF2-40B4-BE49-F238E27FC236}">
                <a16:creationId xmlns:a16="http://schemas.microsoft.com/office/drawing/2014/main" id="{AED1685E-C496-8C4D-B668-93F13CA5CEE1}"/>
              </a:ext>
            </a:extLst>
          </p:cNvPr>
          <p:cNvSpPr/>
          <p:nvPr/>
        </p:nvSpPr>
        <p:spPr>
          <a:xfrm>
            <a:off x="-10900" y="0"/>
            <a:ext cx="12202900" cy="6866658"/>
          </a:xfrm>
          <a:prstGeom prst="rect">
            <a:avLst/>
          </a:prstGeom>
          <a:gradFill>
            <a:gsLst>
              <a:gs pos="97000">
                <a:srgbClr val="414399">
                  <a:alpha val="38000"/>
                </a:srgbClr>
              </a:gs>
              <a:gs pos="18000">
                <a:srgbClr val="313475">
                  <a:alpha val="87000"/>
                </a:srgbClr>
              </a:gs>
              <a:gs pos="70000">
                <a:srgbClr val="414399">
                  <a:alpha val="36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1800" b="0" i="0" u="none" strike="noStrike" kern="1200" cap="none" spc="0" normalizeH="0" baseline="0" noProof="0">
              <a:ln>
                <a:noFill/>
              </a:ln>
              <a:solidFill>
                <a:srgbClr val="A6A6A6"/>
              </a:solidFill>
              <a:effectLst/>
              <a:uLnTx/>
              <a:uFillTx/>
              <a:latin typeface="Montserrat"/>
            </a:endParaRPr>
          </a:p>
        </p:txBody>
      </p:sp>
      <p:sp>
        <p:nvSpPr>
          <p:cNvPr id="2" name="Title 1">
            <a:extLst>
              <a:ext uri="{FF2B5EF4-FFF2-40B4-BE49-F238E27FC236}">
                <a16:creationId xmlns:a16="http://schemas.microsoft.com/office/drawing/2014/main" id="{D6EAB1DF-625E-5B4E-B3FD-E4ADC3AC4148}"/>
              </a:ext>
            </a:extLst>
          </p:cNvPr>
          <p:cNvSpPr>
            <a:spLocks noGrp="1"/>
          </p:cNvSpPr>
          <p:nvPr>
            <p:ph type="ctrTitle"/>
          </p:nvPr>
        </p:nvSpPr>
        <p:spPr>
          <a:xfrm>
            <a:off x="936919" y="3057648"/>
            <a:ext cx="8589046" cy="1365417"/>
          </a:xfrm>
        </p:spPr>
        <p:txBody>
          <a:bodyPr/>
          <a:lstStyle/>
          <a:p>
            <a:r>
              <a:rPr lang="en-US" sz="4400" b="1" dirty="0">
                <a:latin typeface="Montserrat SemiBold" panose="00000700000000000000" pitchFamily="2" charset="0"/>
                <a:cs typeface="Montserrat Semi Bold" panose="020B0604020202020204" charset="0"/>
              </a:rPr>
              <a:t>Remote Work</a:t>
            </a:r>
          </a:p>
        </p:txBody>
      </p:sp>
      <p:sp>
        <p:nvSpPr>
          <p:cNvPr id="7" name="Rectangle 6">
            <a:extLst>
              <a:ext uri="{FF2B5EF4-FFF2-40B4-BE49-F238E27FC236}">
                <a16:creationId xmlns:a16="http://schemas.microsoft.com/office/drawing/2014/main" id="{90EB41A1-2BD8-4EF0-97EE-671487DCB201}"/>
              </a:ext>
            </a:extLst>
          </p:cNvPr>
          <p:cNvSpPr/>
          <p:nvPr/>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a:solidFill>
                  <a:srgbClr val="D9D9D9"/>
                </a:solidFill>
                <a:latin typeface="Montserrat Light" charset="0"/>
                <a:ea typeface="Montserrat Light" charset="0"/>
                <a:cs typeface="Montserrat Light" charset="0"/>
              </a:rPr>
              <a:t>MCLEAN &amp; COMPANY</a:t>
            </a:r>
          </a:p>
        </p:txBody>
      </p:sp>
      <p:sp>
        <p:nvSpPr>
          <p:cNvPr id="11" name="TextBox 10">
            <a:extLst>
              <a:ext uri="{FF2B5EF4-FFF2-40B4-BE49-F238E27FC236}">
                <a16:creationId xmlns:a16="http://schemas.microsoft.com/office/drawing/2014/main" id="{1C8138A9-5691-4DBC-AFBB-BCAE0CD78B14}"/>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12</a:t>
            </a:fld>
            <a:endParaRPr sz="800" b="0" i="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843667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1C98B441-3005-4980-B2D6-403E5CD5663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63" name="Text Placeholder 1">
            <a:extLst>
              <a:ext uri="{FF2B5EF4-FFF2-40B4-BE49-F238E27FC236}">
                <a16:creationId xmlns:a16="http://schemas.microsoft.com/office/drawing/2014/main" id="{617E30D3-8E31-4970-B282-B5649A36E054}"/>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lang="en-US" sz="3000">
                <a:solidFill>
                  <a:prstClr val="white">
                    <a:lumMod val="50000"/>
                  </a:prstClr>
                </a:solidFill>
                <a:latin typeface="Montserrat" pitchFamily="2" charset="77"/>
                <a:ea typeface="Montserrat Black" charset="0"/>
                <a:cs typeface="Arial" panose="020B0604020202020204" pitchFamily="34" charset="0"/>
              </a:rPr>
              <a:t>Over a year of remote work has challenged many of the traditional barriers </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62" name="Rectangle 61">
            <a:extLst>
              <a:ext uri="{FF2B5EF4-FFF2-40B4-BE49-F238E27FC236}">
                <a16:creationId xmlns:a16="http://schemas.microsoft.com/office/drawing/2014/main" id="{230B3803-B4BA-4809-916A-18A6D7B4E249}"/>
              </a:ext>
            </a:extLst>
          </p:cNvPr>
          <p:cNvSpPr/>
          <p:nvPr/>
        </p:nvSpPr>
        <p:spPr>
          <a:xfrm>
            <a:off x="978717" y="3504547"/>
            <a:ext cx="2458849" cy="307777"/>
          </a:xfrm>
          <a:prstGeom prst="rect">
            <a:avLst/>
          </a:prstGeom>
          <a:solidFill>
            <a:srgbClr val="FFFFFF"/>
          </a:solidFill>
        </p:spPr>
        <p:txBody>
          <a:bodyPr wrap="square">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14299"/>
                </a:solidFill>
                <a:effectLst/>
                <a:uLnTx/>
                <a:uFillTx/>
                <a:latin typeface="Montserrat SemiBold"/>
              </a:rPr>
              <a:t>ORGANIZATIONS</a:t>
            </a:r>
            <a:endParaRPr kumimoji="0" lang="en-US" sz="1400" b="1" i="0" u="none" strike="noStrike" kern="0" cap="none" spc="0" normalizeH="0" baseline="0" noProof="0">
              <a:ln>
                <a:noFill/>
              </a:ln>
              <a:solidFill>
                <a:srgbClr val="414299"/>
              </a:solidFill>
              <a:effectLst/>
              <a:uLnTx/>
              <a:uFillTx/>
              <a:latin typeface="Montserrat SemiBold"/>
            </a:endParaRPr>
          </a:p>
        </p:txBody>
      </p:sp>
      <p:pic>
        <p:nvPicPr>
          <p:cNvPr id="64" name="Picture 63">
            <a:extLst>
              <a:ext uri="{FF2B5EF4-FFF2-40B4-BE49-F238E27FC236}">
                <a16:creationId xmlns:a16="http://schemas.microsoft.com/office/drawing/2014/main" id="{95CF257C-0CFF-44D4-8B26-8FDCB3D2E2C6}"/>
              </a:ext>
            </a:extLst>
          </p:cNvPr>
          <p:cNvPicPr>
            <a:picLocks noChangeAspect="1"/>
          </p:cNvPicPr>
          <p:nvPr/>
        </p:nvPicPr>
        <p:blipFill>
          <a:blip r:embed="rId3" cstate="screen">
            <a:duotone>
              <a:srgbClr val="2576B6">
                <a:shade val="45000"/>
                <a:satMod val="135000"/>
              </a:srgb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605749" y="2374863"/>
            <a:ext cx="776387" cy="776387"/>
          </a:xfrm>
          <a:prstGeom prst="rect">
            <a:avLst/>
          </a:prstGeom>
        </p:spPr>
      </p:pic>
      <p:pic>
        <p:nvPicPr>
          <p:cNvPr id="65" name="Picture 64">
            <a:extLst>
              <a:ext uri="{FF2B5EF4-FFF2-40B4-BE49-F238E27FC236}">
                <a16:creationId xmlns:a16="http://schemas.microsoft.com/office/drawing/2014/main" id="{D419E3D3-ED46-4ECB-8F0F-28D3C0589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1960" y="2334804"/>
            <a:ext cx="781987" cy="781987"/>
          </a:xfrm>
          <a:prstGeom prst="rect">
            <a:avLst/>
          </a:prstGeom>
        </p:spPr>
      </p:pic>
      <p:graphicFrame>
        <p:nvGraphicFramePr>
          <p:cNvPr id="66" name="Chart 65">
            <a:extLst>
              <a:ext uri="{FF2B5EF4-FFF2-40B4-BE49-F238E27FC236}">
                <a16:creationId xmlns:a16="http://schemas.microsoft.com/office/drawing/2014/main" id="{D463190B-1204-45B3-A4C5-2B0E73F1853C}"/>
              </a:ext>
            </a:extLst>
          </p:cNvPr>
          <p:cNvGraphicFramePr/>
          <p:nvPr>
            <p:extLst>
              <p:ext uri="{D42A27DB-BD31-4B8C-83A1-F6EECF244321}">
                <p14:modId xmlns:p14="http://schemas.microsoft.com/office/powerpoint/2010/main" val="1624859226"/>
              </p:ext>
            </p:extLst>
          </p:nvPr>
        </p:nvGraphicFramePr>
        <p:xfrm>
          <a:off x="1577239" y="2145099"/>
          <a:ext cx="1234041" cy="12359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7" name="Chart 66">
            <a:extLst>
              <a:ext uri="{FF2B5EF4-FFF2-40B4-BE49-F238E27FC236}">
                <a16:creationId xmlns:a16="http://schemas.microsoft.com/office/drawing/2014/main" id="{98C335E6-41A4-49C6-BB66-1B6270E9A9D6}"/>
              </a:ext>
            </a:extLst>
          </p:cNvPr>
          <p:cNvGraphicFramePr/>
          <p:nvPr>
            <p:extLst>
              <p:ext uri="{D42A27DB-BD31-4B8C-83A1-F6EECF244321}">
                <p14:modId xmlns:p14="http://schemas.microsoft.com/office/powerpoint/2010/main" val="3817905978"/>
              </p:ext>
            </p:extLst>
          </p:nvPr>
        </p:nvGraphicFramePr>
        <p:xfrm>
          <a:off x="9376923" y="2145099"/>
          <a:ext cx="1234041" cy="1235917"/>
        </p:xfrm>
        <a:graphic>
          <a:graphicData uri="http://schemas.openxmlformats.org/drawingml/2006/chart">
            <c:chart xmlns:c="http://schemas.openxmlformats.org/drawingml/2006/chart" xmlns:r="http://schemas.openxmlformats.org/officeDocument/2006/relationships" r:id="rId7"/>
          </a:graphicData>
        </a:graphic>
      </p:graphicFrame>
      <p:sp>
        <p:nvSpPr>
          <p:cNvPr id="68" name="Subtitle 2">
            <a:extLst>
              <a:ext uri="{FF2B5EF4-FFF2-40B4-BE49-F238E27FC236}">
                <a16:creationId xmlns:a16="http://schemas.microsoft.com/office/drawing/2014/main" id="{5307C9EC-0CA9-4EC3-913D-41B3E51616FB}"/>
              </a:ext>
            </a:extLst>
          </p:cNvPr>
          <p:cNvSpPr txBox="1">
            <a:spLocks/>
          </p:cNvSpPr>
          <p:nvPr/>
        </p:nvSpPr>
        <p:spPr>
          <a:xfrm>
            <a:off x="459253" y="3768107"/>
            <a:ext cx="3504635" cy="191251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65113" indent="-265113">
              <a:spcBef>
                <a:spcPts val="600"/>
              </a:spcBef>
              <a:buFont typeface="Arial" panose="020B0604020202020204" pitchFamily="34" charset="0"/>
              <a:buChar char="•"/>
            </a:pPr>
            <a:r>
              <a:rPr lang="en-US" sz="1400">
                <a:solidFill>
                  <a:srgbClr val="000000"/>
                </a:solidFill>
                <a:latin typeface="Roboto Condensed Light"/>
              </a:rPr>
              <a:t>Concerns that WFH may </a:t>
            </a:r>
            <a:r>
              <a:rPr lang="en-US" sz="1400" b="1">
                <a:solidFill>
                  <a:srgbClr val="000000"/>
                </a:solidFill>
                <a:latin typeface="Roboto Condensed Light"/>
              </a:rPr>
              <a:t>stifle</a:t>
            </a:r>
            <a:r>
              <a:rPr lang="en-US" sz="1400">
                <a:solidFill>
                  <a:srgbClr val="000000"/>
                </a:solidFill>
                <a:latin typeface="Roboto Condensed Light"/>
              </a:rPr>
              <a:t> </a:t>
            </a:r>
            <a:r>
              <a:rPr lang="en-US" sz="1400" b="1">
                <a:solidFill>
                  <a:srgbClr val="000000"/>
                </a:solidFill>
                <a:latin typeface="Roboto Condensed Light"/>
              </a:rPr>
              <a:t>innovation</a:t>
            </a:r>
            <a:r>
              <a:rPr lang="en-US" sz="1400">
                <a:solidFill>
                  <a:srgbClr val="000000"/>
                </a:solidFill>
                <a:latin typeface="Roboto Condensed Light"/>
              </a:rPr>
              <a:t> (The Economist, 2020) likely due to the potential lack of collaboration and knowledge sharing.</a:t>
            </a:r>
          </a:p>
          <a:p>
            <a:pPr marL="265113" indent="-265113">
              <a:spcBef>
                <a:spcPts val="600"/>
              </a:spcBef>
              <a:buFont typeface="Arial" panose="020B0604020202020204" pitchFamily="34" charset="0"/>
              <a:buChar char="•"/>
            </a:pPr>
            <a:r>
              <a:rPr lang="en-US" sz="1400">
                <a:solidFill>
                  <a:srgbClr val="000000"/>
                </a:solidFill>
                <a:latin typeface="Roboto Condensed Light"/>
              </a:rPr>
              <a:t>Fewer organic opportunities for </a:t>
            </a:r>
            <a:r>
              <a:rPr lang="en-US" sz="1400" b="1">
                <a:solidFill>
                  <a:srgbClr val="000000"/>
                </a:solidFill>
                <a:latin typeface="Roboto Condensed Light"/>
              </a:rPr>
              <a:t>informal interaction </a:t>
            </a:r>
            <a:r>
              <a:rPr lang="en-US" sz="1400">
                <a:solidFill>
                  <a:srgbClr val="000000"/>
                </a:solidFill>
                <a:latin typeface="Roboto Condensed Light"/>
              </a:rPr>
              <a:t>between employees working from home means active efforts are required to foster </a:t>
            </a:r>
            <a:r>
              <a:rPr lang="en-US" sz="1400" b="1">
                <a:solidFill>
                  <a:srgbClr val="000000"/>
                </a:solidFill>
                <a:latin typeface="Roboto Condensed Light"/>
              </a:rPr>
              <a:t>organizational culture.</a:t>
            </a:r>
            <a:endParaRPr lang="en-US" sz="1400">
              <a:solidFill>
                <a:srgbClr val="000000"/>
              </a:solidFill>
              <a:latin typeface="Roboto Condensed Light"/>
            </a:endParaRPr>
          </a:p>
        </p:txBody>
      </p:sp>
      <p:sp>
        <p:nvSpPr>
          <p:cNvPr id="69" name="Subtitle 2">
            <a:extLst>
              <a:ext uri="{FF2B5EF4-FFF2-40B4-BE49-F238E27FC236}">
                <a16:creationId xmlns:a16="http://schemas.microsoft.com/office/drawing/2014/main" id="{5ED1E36D-DDB0-4CFB-8BB2-23BC1B1446EC}"/>
              </a:ext>
            </a:extLst>
          </p:cNvPr>
          <p:cNvSpPr txBox="1">
            <a:spLocks/>
          </p:cNvSpPr>
          <p:nvPr/>
        </p:nvSpPr>
        <p:spPr>
          <a:xfrm>
            <a:off x="8261091" y="3768107"/>
            <a:ext cx="3564000" cy="187865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400">
                <a:solidFill>
                  <a:srgbClr val="000000"/>
                </a:solidFill>
                <a:latin typeface="Roboto Condensed Light"/>
              </a:rPr>
              <a:t>20% of employees report </a:t>
            </a:r>
            <a:r>
              <a:rPr lang="en-US" sz="1400" b="1">
                <a:solidFill>
                  <a:srgbClr val="000000"/>
                </a:solidFill>
                <a:latin typeface="Roboto Condensed Light"/>
              </a:rPr>
              <a:t>collaboration/communication </a:t>
            </a:r>
            <a:r>
              <a:rPr lang="en-US" sz="1400">
                <a:solidFill>
                  <a:srgbClr val="000000"/>
                </a:solidFill>
                <a:latin typeface="Roboto Condensed Light"/>
              </a:rPr>
              <a:t>as their top struggle with WFH (Buffer &amp; AngelList, 2020).</a:t>
            </a:r>
          </a:p>
          <a:p>
            <a:pPr marL="285750" indent="-285750">
              <a:buFont typeface="Arial" panose="020B0604020202020204" pitchFamily="34" charset="0"/>
              <a:buChar char="•"/>
            </a:pPr>
            <a:r>
              <a:rPr lang="en-US" sz="1400">
                <a:solidFill>
                  <a:srgbClr val="000000"/>
                </a:solidFill>
                <a:latin typeface="Roboto Condensed Light"/>
              </a:rPr>
              <a:t>Employees often experience </a:t>
            </a:r>
            <a:r>
              <a:rPr lang="en-US" sz="1400" b="1">
                <a:solidFill>
                  <a:srgbClr val="000000"/>
                </a:solidFill>
                <a:latin typeface="Roboto Condensed Light"/>
              </a:rPr>
              <a:t>burnout</a:t>
            </a:r>
            <a:r>
              <a:rPr lang="en-US" sz="1400">
                <a:solidFill>
                  <a:srgbClr val="000000"/>
                </a:solidFill>
                <a:latin typeface="Roboto Condensed Light"/>
              </a:rPr>
              <a:t> from working longer hours due to the lack of commute, blurring of work and home life, and the perceived need to prove their productivity.</a:t>
            </a:r>
            <a:endParaRPr lang="en-US" sz="1400">
              <a:solidFill>
                <a:srgbClr val="000000"/>
              </a:solidFill>
              <a:latin typeface="Roboto Condensed Light"/>
              <a:ea typeface="Roboto Condensed Light" panose="02000000000000000000" pitchFamily="2" charset="0"/>
              <a:cs typeface="Mukta ExtraLight" panose="020B0000000000000000" pitchFamily="34" charset="77"/>
            </a:endParaRPr>
          </a:p>
        </p:txBody>
      </p:sp>
      <p:sp>
        <p:nvSpPr>
          <p:cNvPr id="70" name="Rectangle 69">
            <a:extLst>
              <a:ext uri="{FF2B5EF4-FFF2-40B4-BE49-F238E27FC236}">
                <a16:creationId xmlns:a16="http://schemas.microsoft.com/office/drawing/2014/main" id="{356AB3B6-51B2-45CB-9B4A-22E05E58FA40}"/>
              </a:ext>
            </a:extLst>
          </p:cNvPr>
          <p:cNvSpPr/>
          <p:nvPr/>
        </p:nvSpPr>
        <p:spPr>
          <a:xfrm>
            <a:off x="1374286" y="5748819"/>
            <a:ext cx="1639947" cy="72000"/>
          </a:xfrm>
          <a:prstGeom prst="rect">
            <a:avLst/>
          </a:prstGeom>
          <a:solidFill>
            <a:srgbClr val="414299"/>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1" name="Rectangle 70">
            <a:extLst>
              <a:ext uri="{FF2B5EF4-FFF2-40B4-BE49-F238E27FC236}">
                <a16:creationId xmlns:a16="http://schemas.microsoft.com/office/drawing/2014/main" id="{F1A95412-5E39-4A32-93AF-8C2B0BB46C6B}"/>
              </a:ext>
            </a:extLst>
          </p:cNvPr>
          <p:cNvSpPr/>
          <p:nvPr/>
        </p:nvSpPr>
        <p:spPr>
          <a:xfrm>
            <a:off x="9173970" y="5748819"/>
            <a:ext cx="1639947" cy="72000"/>
          </a:xfrm>
          <a:prstGeom prst="rect">
            <a:avLst/>
          </a:prstGeom>
          <a:solidFill>
            <a:srgbClr val="2576B6"/>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72" name="Picture 71">
            <a:extLst>
              <a:ext uri="{FF2B5EF4-FFF2-40B4-BE49-F238E27FC236}">
                <a16:creationId xmlns:a16="http://schemas.microsoft.com/office/drawing/2014/main" id="{E5672360-4E75-4060-8D85-2706352A4D5A}"/>
              </a:ext>
            </a:extLst>
          </p:cNvPr>
          <p:cNvPicPr>
            <a:picLocks noChangeAspect="1"/>
          </p:cNvPicPr>
          <p:nvPr/>
        </p:nvPicPr>
        <p:blipFill>
          <a:blip r:embed="rId8" cstate="screen">
            <a:duotone>
              <a:srgbClr val="8656A3">
                <a:shade val="45000"/>
                <a:satMod val="135000"/>
              </a:srgb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96594" y="2367816"/>
            <a:ext cx="800400" cy="800400"/>
          </a:xfrm>
          <a:prstGeom prst="rect">
            <a:avLst/>
          </a:prstGeom>
        </p:spPr>
      </p:pic>
      <p:graphicFrame>
        <p:nvGraphicFramePr>
          <p:cNvPr id="73" name="Chart 72">
            <a:extLst>
              <a:ext uri="{FF2B5EF4-FFF2-40B4-BE49-F238E27FC236}">
                <a16:creationId xmlns:a16="http://schemas.microsoft.com/office/drawing/2014/main" id="{7CBF39B8-580A-4271-AC0F-476BB2BC9F5E}"/>
              </a:ext>
            </a:extLst>
          </p:cNvPr>
          <p:cNvGraphicFramePr/>
          <p:nvPr>
            <p:extLst>
              <p:ext uri="{D42A27DB-BD31-4B8C-83A1-F6EECF244321}">
                <p14:modId xmlns:p14="http://schemas.microsoft.com/office/powerpoint/2010/main" val="3553282473"/>
              </p:ext>
            </p:extLst>
          </p:nvPr>
        </p:nvGraphicFramePr>
        <p:xfrm>
          <a:off x="5479774" y="2150058"/>
          <a:ext cx="1234041" cy="1235917"/>
        </p:xfrm>
        <a:graphic>
          <a:graphicData uri="http://schemas.openxmlformats.org/drawingml/2006/chart">
            <c:chart xmlns:c="http://schemas.openxmlformats.org/drawingml/2006/chart" xmlns:r="http://schemas.openxmlformats.org/officeDocument/2006/relationships" r:id="rId10"/>
          </a:graphicData>
        </a:graphic>
      </p:graphicFrame>
      <p:sp>
        <p:nvSpPr>
          <p:cNvPr id="74" name="Subtitle 2">
            <a:extLst>
              <a:ext uri="{FF2B5EF4-FFF2-40B4-BE49-F238E27FC236}">
                <a16:creationId xmlns:a16="http://schemas.microsoft.com/office/drawing/2014/main" id="{EDF3568B-5DEF-4741-9571-30D39B2ED0B3}"/>
              </a:ext>
            </a:extLst>
          </p:cNvPr>
          <p:cNvSpPr txBox="1">
            <a:spLocks/>
          </p:cNvSpPr>
          <p:nvPr/>
        </p:nvSpPr>
        <p:spPr>
          <a:xfrm>
            <a:off x="4344988" y="3768107"/>
            <a:ext cx="3492000" cy="191251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spcBef>
                <a:spcPts val="600"/>
              </a:spcBef>
              <a:buFont typeface="Arial" panose="020B0604020202020204" pitchFamily="34" charset="0"/>
              <a:buChar char="•"/>
            </a:pPr>
            <a:r>
              <a:rPr lang="en-US" sz="1400">
                <a:solidFill>
                  <a:srgbClr val="000000"/>
                </a:solidFill>
                <a:latin typeface="Roboto Condensed Light"/>
              </a:rPr>
              <a:t>42% of managers believe that </a:t>
            </a:r>
            <a:r>
              <a:rPr lang="en-US" sz="1400" b="1">
                <a:solidFill>
                  <a:srgbClr val="000000"/>
                </a:solidFill>
                <a:latin typeface="Roboto Condensed Light"/>
              </a:rPr>
              <a:t>monitoring the productivity </a:t>
            </a:r>
            <a:r>
              <a:rPr lang="en-US" sz="1400">
                <a:solidFill>
                  <a:srgbClr val="000000"/>
                </a:solidFill>
                <a:latin typeface="Roboto Condensed Light"/>
              </a:rPr>
              <a:t>of their direct reports is a top challenge of WFH (Ultimate Software, 2019).</a:t>
            </a:r>
          </a:p>
          <a:p>
            <a:pPr marL="285750" indent="-285750">
              <a:spcBef>
                <a:spcPts val="600"/>
              </a:spcBef>
              <a:buFont typeface="Arial" panose="020B0604020202020204" pitchFamily="34" charset="0"/>
              <a:buChar char="•"/>
            </a:pPr>
            <a:r>
              <a:rPr lang="en-US" sz="1400">
                <a:solidFill>
                  <a:srgbClr val="000000"/>
                </a:solidFill>
                <a:latin typeface="Roboto Condensed Light"/>
              </a:rPr>
              <a:t>The </a:t>
            </a:r>
            <a:r>
              <a:rPr lang="en-US" sz="1400" b="1">
                <a:solidFill>
                  <a:srgbClr val="000000"/>
                </a:solidFill>
                <a:latin typeface="Roboto Condensed Light"/>
              </a:rPr>
              <a:t>lack of in-person supervision </a:t>
            </a:r>
            <a:r>
              <a:rPr lang="en-US" sz="1400">
                <a:solidFill>
                  <a:srgbClr val="000000"/>
                </a:solidFill>
                <a:latin typeface="Roboto Condensed Light"/>
              </a:rPr>
              <a:t>compounded with a </a:t>
            </a:r>
            <a:r>
              <a:rPr lang="en-US" sz="1400" b="1">
                <a:solidFill>
                  <a:srgbClr val="000000"/>
                </a:solidFill>
                <a:latin typeface="Roboto Condensed Light"/>
              </a:rPr>
              <a:t>lack of trust </a:t>
            </a:r>
            <a:r>
              <a:rPr lang="en-US" sz="1400">
                <a:solidFill>
                  <a:srgbClr val="000000"/>
                </a:solidFill>
                <a:latin typeface="Roboto Condensed Light"/>
              </a:rPr>
              <a:t>in employees leads many leaders to believe that WFH will result in a drop in productivity.</a:t>
            </a:r>
          </a:p>
        </p:txBody>
      </p:sp>
      <p:sp>
        <p:nvSpPr>
          <p:cNvPr id="75" name="Rectangle 74">
            <a:extLst>
              <a:ext uri="{FF2B5EF4-FFF2-40B4-BE49-F238E27FC236}">
                <a16:creationId xmlns:a16="http://schemas.microsoft.com/office/drawing/2014/main" id="{23256FB7-788D-4C4E-BBB3-2315BFE597AE}"/>
              </a:ext>
            </a:extLst>
          </p:cNvPr>
          <p:cNvSpPr/>
          <p:nvPr/>
        </p:nvSpPr>
        <p:spPr>
          <a:xfrm>
            <a:off x="5276821" y="5754923"/>
            <a:ext cx="1639947" cy="72000"/>
          </a:xfrm>
          <a:prstGeom prst="rect">
            <a:avLst/>
          </a:prstGeom>
          <a:solidFill>
            <a:srgbClr val="8656A3"/>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6" name="Rectangle 75">
            <a:extLst>
              <a:ext uri="{FF2B5EF4-FFF2-40B4-BE49-F238E27FC236}">
                <a16:creationId xmlns:a16="http://schemas.microsoft.com/office/drawing/2014/main" id="{1AD1FB7E-C6A8-46E4-8EF8-9F0F57D4886A}"/>
              </a:ext>
            </a:extLst>
          </p:cNvPr>
          <p:cNvSpPr/>
          <p:nvPr/>
        </p:nvSpPr>
        <p:spPr>
          <a:xfrm>
            <a:off x="4867370" y="3504547"/>
            <a:ext cx="2458849" cy="307777"/>
          </a:xfrm>
          <a:prstGeom prst="rect">
            <a:avLst/>
          </a:prstGeom>
          <a:solidFill>
            <a:srgbClr val="FFFFFF"/>
          </a:solidFill>
        </p:spPr>
        <p:txBody>
          <a:bodyPr wrap="square">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8656A3"/>
                </a:solidFill>
                <a:effectLst/>
                <a:uLnTx/>
                <a:uFillTx/>
                <a:latin typeface="Montserrat SemiBold"/>
              </a:rPr>
              <a:t>LEADERS</a:t>
            </a:r>
            <a:endParaRPr kumimoji="0" lang="en-US" sz="1400" b="1" i="0" u="none" strike="noStrike" kern="0" cap="none" spc="0" normalizeH="0" baseline="0" noProof="0">
              <a:ln>
                <a:noFill/>
              </a:ln>
              <a:solidFill>
                <a:srgbClr val="8656A3"/>
              </a:solidFill>
              <a:effectLst/>
              <a:uLnTx/>
              <a:uFillTx/>
              <a:latin typeface="Montserrat SemiBold"/>
            </a:endParaRPr>
          </a:p>
        </p:txBody>
      </p:sp>
      <p:sp>
        <p:nvSpPr>
          <p:cNvPr id="77" name="Rectangle 76">
            <a:extLst>
              <a:ext uri="{FF2B5EF4-FFF2-40B4-BE49-F238E27FC236}">
                <a16:creationId xmlns:a16="http://schemas.microsoft.com/office/drawing/2014/main" id="{D6766731-3A96-478E-9D98-D60630F63669}"/>
              </a:ext>
            </a:extLst>
          </p:cNvPr>
          <p:cNvSpPr/>
          <p:nvPr/>
        </p:nvSpPr>
        <p:spPr>
          <a:xfrm>
            <a:off x="8764517" y="3504547"/>
            <a:ext cx="2458849" cy="307777"/>
          </a:xfrm>
          <a:prstGeom prst="rect">
            <a:avLst/>
          </a:prstGeom>
          <a:solidFill>
            <a:srgbClr val="FFFFFF"/>
          </a:solidFill>
        </p:spPr>
        <p:txBody>
          <a:bodyPr wrap="square">
            <a:spAutoFit/>
          </a:bodyPr>
          <a:lstStyle/>
          <a:p>
            <a:pPr marL="0" marR="0" lvl="0" indent="0" algn="ctr" defTabSz="55449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576B6"/>
                </a:solidFill>
                <a:effectLst/>
                <a:uLnTx/>
                <a:uFillTx/>
                <a:latin typeface="Montserrat SemiBold"/>
              </a:rPr>
              <a:t>EMPLOYEES</a:t>
            </a:r>
          </a:p>
        </p:txBody>
      </p:sp>
    </p:spTree>
    <p:extLst>
      <p:ext uri="{BB962C8B-B14F-4D97-AF65-F5344CB8AC3E}">
        <p14:creationId xmlns:p14="http://schemas.microsoft.com/office/powerpoint/2010/main" val="1033792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Block Arc 65">
            <a:extLst>
              <a:ext uri="{FF2B5EF4-FFF2-40B4-BE49-F238E27FC236}">
                <a16:creationId xmlns:a16="http://schemas.microsoft.com/office/drawing/2014/main" id="{CCB4A55C-F9AB-4DEF-8F6C-9BE19688FCA8}"/>
              </a:ext>
            </a:extLst>
          </p:cNvPr>
          <p:cNvSpPr/>
          <p:nvPr/>
        </p:nvSpPr>
        <p:spPr>
          <a:xfrm rot="5400000">
            <a:off x="-1231972" y="2718723"/>
            <a:ext cx="3327472" cy="3327472"/>
          </a:xfrm>
          <a:prstGeom prst="blockArc">
            <a:avLst>
              <a:gd name="adj1" fmla="val 10800000"/>
              <a:gd name="adj2" fmla="val 19258"/>
              <a:gd name="adj3" fmla="val 17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Roboto Light" panose="02000000000000000000" pitchFamily="2" charset="0"/>
            </a:endParaRPr>
          </a:p>
        </p:txBody>
      </p:sp>
      <p:sp>
        <p:nvSpPr>
          <p:cNvPr id="61" name="TextBox 60">
            <a:extLst>
              <a:ext uri="{FF2B5EF4-FFF2-40B4-BE49-F238E27FC236}">
                <a16:creationId xmlns:a16="http://schemas.microsoft.com/office/drawing/2014/main" id="{1C98B441-3005-4980-B2D6-403E5CD5663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63" name="Text Placeholder 1">
            <a:extLst>
              <a:ext uri="{FF2B5EF4-FFF2-40B4-BE49-F238E27FC236}">
                <a16:creationId xmlns:a16="http://schemas.microsoft.com/office/drawing/2014/main" id="{617E30D3-8E31-4970-B282-B5649A36E054}"/>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rPr>
              <a:t>COVID-19 has changed the work-from-home (WFH) landscape</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1CA78C2-F547-4039-BC7A-B346C9CBB73D}"/>
              </a:ext>
            </a:extLst>
          </p:cNvPr>
          <p:cNvCxnSpPr>
            <a:cxnSpLocks/>
          </p:cNvCxnSpPr>
          <p:nvPr/>
        </p:nvCxnSpPr>
        <p:spPr>
          <a:xfrm flipV="1">
            <a:off x="2425601" y="4046787"/>
            <a:ext cx="648718" cy="881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666546-86C0-4453-8342-71790ADECA08}"/>
              </a:ext>
            </a:extLst>
          </p:cNvPr>
          <p:cNvCxnSpPr>
            <a:cxnSpLocks/>
          </p:cNvCxnSpPr>
          <p:nvPr/>
        </p:nvCxnSpPr>
        <p:spPr>
          <a:xfrm flipV="1">
            <a:off x="2425601" y="4663780"/>
            <a:ext cx="648718" cy="881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A866910-E910-4D80-B826-9E2E5226E565}"/>
              </a:ext>
            </a:extLst>
          </p:cNvPr>
          <p:cNvCxnSpPr>
            <a:cxnSpLocks/>
          </p:cNvCxnSpPr>
          <p:nvPr/>
        </p:nvCxnSpPr>
        <p:spPr>
          <a:xfrm flipV="1">
            <a:off x="2225018" y="5264374"/>
            <a:ext cx="648718" cy="881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35FB94B-57D1-4337-97CE-2CA192318C5E}"/>
              </a:ext>
            </a:extLst>
          </p:cNvPr>
          <p:cNvCxnSpPr>
            <a:cxnSpLocks/>
          </p:cNvCxnSpPr>
          <p:nvPr/>
        </p:nvCxnSpPr>
        <p:spPr>
          <a:xfrm flipV="1">
            <a:off x="1808294" y="5830262"/>
            <a:ext cx="648718" cy="881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71B1DA-51BD-4E5E-B340-EA162DBA3917}"/>
              </a:ext>
            </a:extLst>
          </p:cNvPr>
          <p:cNvCxnSpPr>
            <a:cxnSpLocks/>
          </p:cNvCxnSpPr>
          <p:nvPr/>
        </p:nvCxnSpPr>
        <p:spPr>
          <a:xfrm flipV="1">
            <a:off x="2225135" y="3405189"/>
            <a:ext cx="648718" cy="881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B41FEA-09BC-4706-A408-8F6B3A8D8EA6}"/>
              </a:ext>
            </a:extLst>
          </p:cNvPr>
          <p:cNvCxnSpPr>
            <a:cxnSpLocks/>
          </p:cNvCxnSpPr>
          <p:nvPr/>
        </p:nvCxnSpPr>
        <p:spPr>
          <a:xfrm flipV="1">
            <a:off x="1862279" y="2851470"/>
            <a:ext cx="648718" cy="881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924D2A-D239-4F81-AC57-448987B184D3}"/>
              </a:ext>
            </a:extLst>
          </p:cNvPr>
          <p:cNvCxnSpPr>
            <a:cxnSpLocks/>
            <a:endCxn id="56" idx="3"/>
          </p:cNvCxnSpPr>
          <p:nvPr/>
        </p:nvCxnSpPr>
        <p:spPr>
          <a:xfrm flipH="1">
            <a:off x="1556603" y="2857941"/>
            <a:ext cx="305682" cy="4523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C530D2-3756-4EA0-9F45-DB2535E919C1}"/>
              </a:ext>
            </a:extLst>
          </p:cNvPr>
          <p:cNvCxnSpPr>
            <a:cxnSpLocks/>
            <a:endCxn id="58" idx="3"/>
          </p:cNvCxnSpPr>
          <p:nvPr/>
        </p:nvCxnSpPr>
        <p:spPr>
          <a:xfrm flipH="1">
            <a:off x="1840898" y="3409597"/>
            <a:ext cx="384126" cy="29841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49C4DB3-FBF5-436D-93DF-E119C11A17B2}"/>
              </a:ext>
            </a:extLst>
          </p:cNvPr>
          <p:cNvCxnSpPr>
            <a:cxnSpLocks/>
            <a:endCxn id="60" idx="2"/>
          </p:cNvCxnSpPr>
          <p:nvPr/>
        </p:nvCxnSpPr>
        <p:spPr>
          <a:xfrm flipH="1">
            <a:off x="1962598" y="4051195"/>
            <a:ext cx="484528" cy="8897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BA92975-FAC2-4623-800F-6CE314DFE184}"/>
              </a:ext>
            </a:extLst>
          </p:cNvPr>
          <p:cNvCxnSpPr>
            <a:cxnSpLocks/>
            <a:endCxn id="62" idx="2"/>
          </p:cNvCxnSpPr>
          <p:nvPr/>
        </p:nvCxnSpPr>
        <p:spPr>
          <a:xfrm flipH="1" flipV="1">
            <a:off x="1962598" y="4592924"/>
            <a:ext cx="484528" cy="815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841F8A-0B9C-45F2-AE25-A3656BA99367}"/>
              </a:ext>
            </a:extLst>
          </p:cNvPr>
          <p:cNvCxnSpPr>
            <a:cxnSpLocks/>
            <a:stCxn id="59" idx="2"/>
          </p:cNvCxnSpPr>
          <p:nvPr/>
        </p:nvCxnSpPr>
        <p:spPr>
          <a:xfrm>
            <a:off x="1816592" y="5120102"/>
            <a:ext cx="422232" cy="15512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1F689A6-03B1-4168-86AA-EB92068549F1}"/>
              </a:ext>
            </a:extLst>
          </p:cNvPr>
          <p:cNvCxnSpPr>
            <a:endCxn id="57" idx="1"/>
          </p:cNvCxnSpPr>
          <p:nvPr/>
        </p:nvCxnSpPr>
        <p:spPr>
          <a:xfrm flipH="1" flipV="1">
            <a:off x="1556603" y="5466075"/>
            <a:ext cx="251696" cy="38230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005C97FA-C714-4944-B020-E8E23F4F4528}"/>
              </a:ext>
            </a:extLst>
          </p:cNvPr>
          <p:cNvSpPr/>
          <p:nvPr/>
        </p:nvSpPr>
        <p:spPr>
          <a:xfrm>
            <a:off x="3552685" y="4513777"/>
            <a:ext cx="8379185" cy="309572"/>
          </a:xfrm>
          <a:prstGeom prst="rect">
            <a:avLst/>
          </a:prstGeom>
        </p:spPr>
        <p:txBody>
          <a:bodyPr wrap="square">
            <a:spAutoFit/>
          </a:bodyPr>
          <a:lstStyle/>
          <a:p>
            <a:pPr>
              <a:lnSpc>
                <a:spcPct val="107000"/>
              </a:lnSpc>
              <a:spcAft>
                <a:spcPts val="800"/>
              </a:spcAft>
            </a:pPr>
            <a:r>
              <a:rPr lang="en-US" sz="1400">
                <a:latin typeface="Roboto Condensed Light" panose="02000000000000000000" pitchFamily="2" charset="0"/>
                <a:ea typeface="Roboto Condensed Light" panose="02000000000000000000" pitchFamily="2" charset="0"/>
                <a:cs typeface="Arial" panose="020B0604020202020204" pitchFamily="34" charset="0"/>
              </a:rPr>
              <a:t>of employees believe organizations will be open to WFH options after the pandemic (One Poll &amp; Citrix, 2020).</a:t>
            </a:r>
            <a:endParaRPr lang="en-CA" sz="1400">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44" name="Rectangle 43">
            <a:extLst>
              <a:ext uri="{FF2B5EF4-FFF2-40B4-BE49-F238E27FC236}">
                <a16:creationId xmlns:a16="http://schemas.microsoft.com/office/drawing/2014/main" id="{F06902B2-EE5C-4C4B-8A1E-7C595D233418}"/>
              </a:ext>
            </a:extLst>
          </p:cNvPr>
          <p:cNvSpPr/>
          <p:nvPr/>
        </p:nvSpPr>
        <p:spPr>
          <a:xfrm>
            <a:off x="2838636" y="2580613"/>
            <a:ext cx="8781459" cy="523220"/>
          </a:xfrm>
          <a:prstGeom prst="rect">
            <a:avLst/>
          </a:prstGeom>
        </p:spPr>
        <p:txBody>
          <a:bodyPr wrap="square">
            <a:spAutoFit/>
          </a:bodyPr>
          <a:lstStyle/>
          <a:p>
            <a:pPr lvl="0" defTabSz="914400">
              <a:defRPr/>
            </a:pPr>
            <a:r>
              <a:rPr lang="en-US" sz="1400" dirty="0">
                <a:latin typeface="Roboto Condensed Light" panose="02000000000000000000" pitchFamily="2" charset="0"/>
                <a:ea typeface="Roboto Condensed Light" panose="02000000000000000000" pitchFamily="2" charset="0"/>
              </a:rPr>
              <a:t>of organizations say they will embrace greater flexibility post-pandemic, with most planning a hybrid onsite/remote-work model (Mercer, 2021).</a:t>
            </a:r>
          </a:p>
        </p:txBody>
      </p:sp>
      <p:sp>
        <p:nvSpPr>
          <p:cNvPr id="45" name="Rectangle 44">
            <a:extLst>
              <a:ext uri="{FF2B5EF4-FFF2-40B4-BE49-F238E27FC236}">
                <a16:creationId xmlns:a16="http://schemas.microsoft.com/office/drawing/2014/main" id="{66799B87-F45D-4291-B774-6DE5474B1FB3}"/>
              </a:ext>
            </a:extLst>
          </p:cNvPr>
          <p:cNvSpPr/>
          <p:nvPr/>
        </p:nvSpPr>
        <p:spPr>
          <a:xfrm>
            <a:off x="3319044" y="3142962"/>
            <a:ext cx="7690647" cy="540084"/>
          </a:xfrm>
          <a:prstGeom prst="rect">
            <a:avLst/>
          </a:prstGeom>
        </p:spPr>
        <p:txBody>
          <a:bodyPr wrap="square">
            <a:spAutoFit/>
          </a:bodyPr>
          <a:lstStyle/>
          <a:p>
            <a:pPr lvl="0">
              <a:lnSpc>
                <a:spcPct val="107000"/>
              </a:lnSpc>
              <a:spcAft>
                <a:spcPts val="1200"/>
              </a:spcAft>
            </a:pPr>
            <a:r>
              <a:rPr lang="en-US" sz="1400">
                <a:latin typeface="Roboto Condensed Light" panose="02000000000000000000" pitchFamily="2" charset="0"/>
                <a:ea typeface="Roboto Condensed Light" panose="02000000000000000000" pitchFamily="2" charset="0"/>
                <a:cs typeface="Arial" panose="020B0604020202020204" pitchFamily="34" charset="0"/>
              </a:rPr>
              <a:t>of IT leaders report improved attitudes toward WFH policies, which will likely impact their planning of office space and staffing in the future (IDG, 2020).</a:t>
            </a:r>
            <a:endParaRPr lang="en-CA" sz="1400">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46" name="Rectangle 45">
            <a:extLst>
              <a:ext uri="{FF2B5EF4-FFF2-40B4-BE49-F238E27FC236}">
                <a16:creationId xmlns:a16="http://schemas.microsoft.com/office/drawing/2014/main" id="{65BA30F5-A988-44EB-B5EE-31AB113E9781}"/>
              </a:ext>
            </a:extLst>
          </p:cNvPr>
          <p:cNvSpPr/>
          <p:nvPr/>
        </p:nvSpPr>
        <p:spPr>
          <a:xfrm>
            <a:off x="3552686" y="3876455"/>
            <a:ext cx="8154528" cy="309572"/>
          </a:xfrm>
          <a:prstGeom prst="rect">
            <a:avLst/>
          </a:prstGeom>
        </p:spPr>
        <p:txBody>
          <a:bodyPr wrap="square">
            <a:spAutoFit/>
          </a:bodyPr>
          <a:lstStyle/>
          <a:p>
            <a:pPr lvl="0">
              <a:lnSpc>
                <a:spcPct val="107000"/>
              </a:lnSpc>
              <a:spcAft>
                <a:spcPts val="800"/>
              </a:spcAft>
            </a:pPr>
            <a:r>
              <a:rPr lang="en-CA" sz="1400">
                <a:latin typeface="Roboto Condensed Light" panose="02000000000000000000" pitchFamily="2" charset="0"/>
                <a:ea typeface="Roboto Condensed Light" panose="02000000000000000000" pitchFamily="2" charset="0"/>
                <a:cs typeface="Arial" panose="020B0604020202020204" pitchFamily="34" charset="0"/>
              </a:rPr>
              <a:t>of employees expect WFH to become the future of work (GitLab, 2020). </a:t>
            </a:r>
          </a:p>
        </p:txBody>
      </p:sp>
      <p:sp>
        <p:nvSpPr>
          <p:cNvPr id="47" name="Rectangle 46">
            <a:extLst>
              <a:ext uri="{FF2B5EF4-FFF2-40B4-BE49-F238E27FC236}">
                <a16:creationId xmlns:a16="http://schemas.microsoft.com/office/drawing/2014/main" id="{D1604446-E38A-4857-A7CE-E926A0710C06}"/>
              </a:ext>
            </a:extLst>
          </p:cNvPr>
          <p:cNvSpPr/>
          <p:nvPr/>
        </p:nvSpPr>
        <p:spPr>
          <a:xfrm>
            <a:off x="2838636" y="5690423"/>
            <a:ext cx="9217181" cy="309572"/>
          </a:xfrm>
          <a:prstGeom prst="rect">
            <a:avLst/>
          </a:prstGeom>
        </p:spPr>
        <p:txBody>
          <a:bodyPr wrap="square">
            <a:spAutoFit/>
          </a:bodyPr>
          <a:lstStyle/>
          <a:p>
            <a:pPr>
              <a:lnSpc>
                <a:spcPct val="107000"/>
              </a:lnSpc>
              <a:spcAft>
                <a:spcPts val="800"/>
              </a:spcAft>
            </a:pPr>
            <a:r>
              <a:rPr lang="en-US" sz="1400">
                <a:latin typeface="Roboto Condensed Light" panose="02000000000000000000" pitchFamily="2" charset="0"/>
                <a:ea typeface="Roboto Condensed Light" panose="02000000000000000000" pitchFamily="2" charset="0"/>
              </a:rPr>
              <a:t>of employees are confident in their ability to perform in their roles should they be required to WFH indefinitely (Glassdoor, 2020). </a:t>
            </a:r>
            <a:endParaRPr lang="en-US" sz="1400">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48" name="TextBox 47">
            <a:extLst>
              <a:ext uri="{FF2B5EF4-FFF2-40B4-BE49-F238E27FC236}">
                <a16:creationId xmlns:a16="http://schemas.microsoft.com/office/drawing/2014/main" id="{F92B740E-BE6F-453F-9A71-8EF4B73F4467}"/>
              </a:ext>
            </a:extLst>
          </p:cNvPr>
          <p:cNvSpPr txBox="1"/>
          <p:nvPr/>
        </p:nvSpPr>
        <p:spPr>
          <a:xfrm>
            <a:off x="372485" y="4208144"/>
            <a:ext cx="1340156" cy="738664"/>
          </a:xfrm>
          <a:prstGeom prst="rect">
            <a:avLst/>
          </a:prstGeom>
        </p:spPr>
        <p:txBody>
          <a:bodyPr wrap="square" rtlCol="0">
            <a:spAutoFit/>
          </a:bodyPr>
          <a:lstStyle/>
          <a:p>
            <a:pPr algn="ctr"/>
            <a:r>
              <a:rPr lang="en-US" sz="1400">
                <a:latin typeface="Montserrat SemiBold" panose="00000700000000000000" pitchFamily="2" charset="0"/>
              </a:rPr>
              <a:t>Perception of WFH has shifted</a:t>
            </a:r>
          </a:p>
        </p:txBody>
      </p:sp>
      <p:sp>
        <p:nvSpPr>
          <p:cNvPr id="49" name="Rectangle 48">
            <a:extLst>
              <a:ext uri="{FF2B5EF4-FFF2-40B4-BE49-F238E27FC236}">
                <a16:creationId xmlns:a16="http://schemas.microsoft.com/office/drawing/2014/main" id="{E33A2DEF-97F3-4A63-93D8-5CD16F70AAD2}"/>
              </a:ext>
            </a:extLst>
          </p:cNvPr>
          <p:cNvSpPr/>
          <p:nvPr/>
        </p:nvSpPr>
        <p:spPr>
          <a:xfrm>
            <a:off x="3305238" y="5127509"/>
            <a:ext cx="8626632" cy="540084"/>
          </a:xfrm>
          <a:prstGeom prst="rect">
            <a:avLst/>
          </a:prstGeom>
        </p:spPr>
        <p:txBody>
          <a:bodyPr wrap="square">
            <a:spAutoFit/>
          </a:bodyPr>
          <a:lstStyle/>
          <a:p>
            <a:pPr>
              <a:lnSpc>
                <a:spcPct val="107000"/>
              </a:lnSpc>
              <a:spcAft>
                <a:spcPts val="800"/>
              </a:spcAft>
            </a:pPr>
            <a:r>
              <a:rPr lang="en-US" sz="1400">
                <a:latin typeface="Roboto Condensed Light" panose="02000000000000000000" pitchFamily="2" charset="0"/>
                <a:ea typeface="Roboto Condensed Light" panose="02000000000000000000" pitchFamily="2" charset="0"/>
                <a:cs typeface="Arial" panose="020B0604020202020204" pitchFamily="34" charset="0"/>
              </a:rPr>
              <a:t>of organizations plan on making the WFH arrangements permanent for some employees after the pandemic (Human Resource Executive, 2020).</a:t>
            </a:r>
            <a:endParaRPr lang="en-CA" sz="1400">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50" name="Oval 49">
            <a:extLst>
              <a:ext uri="{FF2B5EF4-FFF2-40B4-BE49-F238E27FC236}">
                <a16:creationId xmlns:a16="http://schemas.microsoft.com/office/drawing/2014/main" id="{01087FC6-5E7F-4C22-805A-6C60359A3B8E}"/>
              </a:ext>
            </a:extLst>
          </p:cNvPr>
          <p:cNvSpPr/>
          <p:nvPr/>
        </p:nvSpPr>
        <p:spPr>
          <a:xfrm>
            <a:off x="2254410" y="2609078"/>
            <a:ext cx="514014" cy="5140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Montserrat SemiBold" panose="00000700000000000000" pitchFamily="2" charset="0"/>
              </a:rPr>
              <a:t>87%</a:t>
            </a:r>
          </a:p>
        </p:txBody>
      </p:sp>
      <p:sp>
        <p:nvSpPr>
          <p:cNvPr id="51" name="Oval 50">
            <a:extLst>
              <a:ext uri="{FF2B5EF4-FFF2-40B4-BE49-F238E27FC236}">
                <a16:creationId xmlns:a16="http://schemas.microsoft.com/office/drawing/2014/main" id="{07DBE943-662C-42A6-9255-ABA8293561E0}"/>
              </a:ext>
            </a:extLst>
          </p:cNvPr>
          <p:cNvSpPr/>
          <p:nvPr/>
        </p:nvSpPr>
        <p:spPr>
          <a:xfrm>
            <a:off x="2254409" y="5564102"/>
            <a:ext cx="514014" cy="5140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Montserrat SemiBold" panose="00000700000000000000" pitchFamily="2" charset="0"/>
              </a:rPr>
              <a:t>60%</a:t>
            </a:r>
            <a:endParaRPr lang="en-CA" sz="1300">
              <a:latin typeface="Montserrat SemiBold" panose="00000700000000000000" pitchFamily="2" charset="0"/>
            </a:endParaRPr>
          </a:p>
        </p:txBody>
      </p:sp>
      <p:sp>
        <p:nvSpPr>
          <p:cNvPr id="52" name="Oval 51">
            <a:extLst>
              <a:ext uri="{FF2B5EF4-FFF2-40B4-BE49-F238E27FC236}">
                <a16:creationId xmlns:a16="http://schemas.microsoft.com/office/drawing/2014/main" id="{92CC3B2A-A134-4E74-953D-D8F4AC853FAE}"/>
              </a:ext>
            </a:extLst>
          </p:cNvPr>
          <p:cNvSpPr/>
          <p:nvPr/>
        </p:nvSpPr>
        <p:spPr>
          <a:xfrm>
            <a:off x="2670326" y="3162797"/>
            <a:ext cx="514014" cy="514014"/>
          </a:xfrm>
          <a:prstGeom prst="ellipse">
            <a:avLst/>
          </a:prstGeom>
          <a:solidFill>
            <a:srgbClr val="7577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Montserrat SemiBold" panose="00000700000000000000" pitchFamily="2" charset="0"/>
              </a:rPr>
              <a:t>71%</a:t>
            </a:r>
          </a:p>
        </p:txBody>
      </p:sp>
      <p:sp>
        <p:nvSpPr>
          <p:cNvPr id="53" name="Oval 52">
            <a:extLst>
              <a:ext uri="{FF2B5EF4-FFF2-40B4-BE49-F238E27FC236}">
                <a16:creationId xmlns:a16="http://schemas.microsoft.com/office/drawing/2014/main" id="{6A641B56-84F9-4589-82FD-1CBD5212F3A1}"/>
              </a:ext>
            </a:extLst>
          </p:cNvPr>
          <p:cNvSpPr/>
          <p:nvPr/>
        </p:nvSpPr>
        <p:spPr>
          <a:xfrm>
            <a:off x="2670326" y="5019720"/>
            <a:ext cx="514014" cy="514014"/>
          </a:xfrm>
          <a:prstGeom prst="ellipse">
            <a:avLst/>
          </a:prstGeom>
          <a:solidFill>
            <a:srgbClr val="7577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Montserrat SemiBold" panose="00000700000000000000" pitchFamily="2" charset="0"/>
              </a:rPr>
              <a:t>28%</a:t>
            </a:r>
            <a:endParaRPr lang="en-CA" sz="1300">
              <a:latin typeface="Montserrat SemiBold" panose="00000700000000000000" pitchFamily="2" charset="0"/>
            </a:endParaRPr>
          </a:p>
        </p:txBody>
      </p:sp>
      <p:sp>
        <p:nvSpPr>
          <p:cNvPr id="54" name="Oval 53">
            <a:extLst>
              <a:ext uri="{FF2B5EF4-FFF2-40B4-BE49-F238E27FC236}">
                <a16:creationId xmlns:a16="http://schemas.microsoft.com/office/drawing/2014/main" id="{E6D572D3-C222-40BE-A9BC-FBC35F0FEDDA}"/>
              </a:ext>
            </a:extLst>
          </p:cNvPr>
          <p:cNvSpPr/>
          <p:nvPr/>
        </p:nvSpPr>
        <p:spPr>
          <a:xfrm>
            <a:off x="2903968" y="3780528"/>
            <a:ext cx="514014" cy="51401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Montserrat SemiBold" panose="00000700000000000000" pitchFamily="2" charset="0"/>
              </a:rPr>
              <a:t>86%</a:t>
            </a:r>
          </a:p>
        </p:txBody>
      </p:sp>
      <p:sp>
        <p:nvSpPr>
          <p:cNvPr id="55" name="Oval 54">
            <a:extLst>
              <a:ext uri="{FF2B5EF4-FFF2-40B4-BE49-F238E27FC236}">
                <a16:creationId xmlns:a16="http://schemas.microsoft.com/office/drawing/2014/main" id="{A09309FE-B5E2-4853-BD6B-1FE4CAE5C7F7}"/>
              </a:ext>
            </a:extLst>
          </p:cNvPr>
          <p:cNvSpPr/>
          <p:nvPr/>
        </p:nvSpPr>
        <p:spPr>
          <a:xfrm>
            <a:off x="2903967" y="4418192"/>
            <a:ext cx="514014" cy="51401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Montserrat SemiBold" panose="00000700000000000000" pitchFamily="2" charset="0"/>
              </a:rPr>
              <a:t>36%</a:t>
            </a:r>
          </a:p>
        </p:txBody>
      </p:sp>
      <p:sp>
        <p:nvSpPr>
          <p:cNvPr id="56" name="Oval 55">
            <a:extLst>
              <a:ext uri="{FF2B5EF4-FFF2-40B4-BE49-F238E27FC236}">
                <a16:creationId xmlns:a16="http://schemas.microsoft.com/office/drawing/2014/main" id="{66574FBE-17A0-4264-97F0-1FA09EFE6EF6}"/>
              </a:ext>
            </a:extLst>
          </p:cNvPr>
          <p:cNvSpPr/>
          <p:nvPr/>
        </p:nvSpPr>
        <p:spPr>
          <a:xfrm>
            <a:off x="1532298" y="3178517"/>
            <a:ext cx="165966" cy="1543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57" name="Oval 56">
            <a:extLst>
              <a:ext uri="{FF2B5EF4-FFF2-40B4-BE49-F238E27FC236}">
                <a16:creationId xmlns:a16="http://schemas.microsoft.com/office/drawing/2014/main" id="{860F0636-660A-4051-AF53-40E8E245D4E1}"/>
              </a:ext>
            </a:extLst>
          </p:cNvPr>
          <p:cNvSpPr/>
          <p:nvPr/>
        </p:nvSpPr>
        <p:spPr>
          <a:xfrm>
            <a:off x="1532298" y="5443472"/>
            <a:ext cx="165966" cy="1543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58" name="Oval 57">
            <a:extLst>
              <a:ext uri="{FF2B5EF4-FFF2-40B4-BE49-F238E27FC236}">
                <a16:creationId xmlns:a16="http://schemas.microsoft.com/office/drawing/2014/main" id="{E3CE9CA5-C4CF-43CF-8FE4-73AEC7F5B31C}"/>
              </a:ext>
            </a:extLst>
          </p:cNvPr>
          <p:cNvSpPr/>
          <p:nvPr/>
        </p:nvSpPr>
        <p:spPr>
          <a:xfrm>
            <a:off x="1816593" y="3576275"/>
            <a:ext cx="165966" cy="1543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59" name="Oval 58">
            <a:extLst>
              <a:ext uri="{FF2B5EF4-FFF2-40B4-BE49-F238E27FC236}">
                <a16:creationId xmlns:a16="http://schemas.microsoft.com/office/drawing/2014/main" id="{D94FB5EB-8216-4CD7-BB30-665105AD2C2B}"/>
              </a:ext>
            </a:extLst>
          </p:cNvPr>
          <p:cNvSpPr/>
          <p:nvPr/>
        </p:nvSpPr>
        <p:spPr>
          <a:xfrm>
            <a:off x="1816592" y="5042930"/>
            <a:ext cx="165966" cy="1543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60" name="Oval 59">
            <a:extLst>
              <a:ext uri="{FF2B5EF4-FFF2-40B4-BE49-F238E27FC236}">
                <a16:creationId xmlns:a16="http://schemas.microsoft.com/office/drawing/2014/main" id="{E0448B46-34EC-4EB1-AA1A-F8865D61EB3E}"/>
              </a:ext>
            </a:extLst>
          </p:cNvPr>
          <p:cNvSpPr/>
          <p:nvPr/>
        </p:nvSpPr>
        <p:spPr>
          <a:xfrm>
            <a:off x="1962598" y="4062993"/>
            <a:ext cx="165966" cy="1543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SemiBold" panose="00000700000000000000" pitchFamily="2" charset="0"/>
            </a:endParaRPr>
          </a:p>
        </p:txBody>
      </p:sp>
      <p:sp>
        <p:nvSpPr>
          <p:cNvPr id="62" name="Oval 61">
            <a:extLst>
              <a:ext uri="{FF2B5EF4-FFF2-40B4-BE49-F238E27FC236}">
                <a16:creationId xmlns:a16="http://schemas.microsoft.com/office/drawing/2014/main" id="{F89F1094-AF6C-4F93-B635-D42456856BF5}"/>
              </a:ext>
            </a:extLst>
          </p:cNvPr>
          <p:cNvSpPr/>
          <p:nvPr/>
        </p:nvSpPr>
        <p:spPr>
          <a:xfrm>
            <a:off x="1962598" y="4515752"/>
            <a:ext cx="165966" cy="1543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SemiBold" panose="00000700000000000000" pitchFamily="2" charset="0"/>
            </a:endParaRPr>
          </a:p>
        </p:txBody>
      </p:sp>
      <p:pic>
        <p:nvPicPr>
          <p:cNvPr id="64" name="Picture 63">
            <a:extLst>
              <a:ext uri="{FF2B5EF4-FFF2-40B4-BE49-F238E27FC236}">
                <a16:creationId xmlns:a16="http://schemas.microsoft.com/office/drawing/2014/main" id="{3BA548A2-8D9F-4CF6-8A1E-6E8522A75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26" y="3653447"/>
            <a:ext cx="635000" cy="635000"/>
          </a:xfrm>
          <a:prstGeom prst="rect">
            <a:avLst/>
          </a:prstGeom>
        </p:spPr>
      </p:pic>
      <p:sp>
        <p:nvSpPr>
          <p:cNvPr id="67" name="TextBox 66">
            <a:extLst>
              <a:ext uri="{FF2B5EF4-FFF2-40B4-BE49-F238E27FC236}">
                <a16:creationId xmlns:a16="http://schemas.microsoft.com/office/drawing/2014/main" id="{33A7A22E-C9E7-465D-B355-838832F89D58}"/>
              </a:ext>
            </a:extLst>
          </p:cNvPr>
          <p:cNvSpPr txBox="1"/>
          <p:nvPr/>
        </p:nvSpPr>
        <p:spPr>
          <a:xfrm>
            <a:off x="571905" y="1842943"/>
            <a:ext cx="9791638" cy="584775"/>
          </a:xfrm>
          <a:prstGeom prst="rect">
            <a:avLst/>
          </a:prstGeom>
          <a:noFill/>
        </p:spPr>
        <p:txBody>
          <a:bodyPr wrap="square">
            <a:spAutoFit/>
          </a:bodyPr>
          <a:lstStyle/>
          <a:p>
            <a:pPr defTabSz="554492"/>
            <a:r>
              <a:rPr lang="en-US" sz="1600" b="1" dirty="0">
                <a:solidFill>
                  <a:srgbClr val="414299">
                    <a:lumMod val="60000"/>
                    <a:lumOff val="40000"/>
                  </a:srgbClr>
                </a:solidFill>
                <a:latin typeface="Montserrat SemiBold"/>
              </a:rPr>
              <a:t>More than 9 out of 10 organizations</a:t>
            </a:r>
            <a:r>
              <a:rPr lang="en-US" sz="1600" dirty="0">
                <a:solidFill>
                  <a:srgbClr val="414299">
                    <a:lumMod val="60000"/>
                    <a:lumOff val="40000"/>
                  </a:srgbClr>
                </a:solidFill>
                <a:latin typeface="Roboto Condensed Light"/>
              </a:rPr>
              <a:t> </a:t>
            </a:r>
            <a:r>
              <a:rPr lang="en-US" sz="1600" dirty="0">
                <a:solidFill>
                  <a:srgbClr val="000000"/>
                </a:solidFill>
                <a:latin typeface="Roboto Condensed Light"/>
              </a:rPr>
              <a:t>are planning to implement or continue some form of WFH in 2021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McLean &amp; Company, </a:t>
            </a:r>
            <a:r>
              <a:rPr kumimoji="0" lang="en-US" sz="1200" b="0" i="1" u="none" strike="noStrike" kern="1200" cap="none" spc="0" normalizeH="0" baseline="0" noProof="0" dirty="0">
                <a:ln>
                  <a:noFill/>
                </a:ln>
                <a:solidFill>
                  <a:srgbClr val="000000"/>
                </a:solidFill>
                <a:effectLst/>
                <a:uLnTx/>
                <a:uFillTx/>
                <a:latin typeface="Roboto Condensed Light"/>
                <a:ea typeface="+mn-ea"/>
                <a:cs typeface="+mn-cs"/>
              </a:rPr>
              <a:t>2021 HR Trends Report</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 </a:t>
            </a:r>
            <a:r>
              <a:rPr kumimoji="0" lang="en-US" sz="1200" b="0" i="1" u="none" strike="noStrike" kern="1200" cap="none" spc="0" normalizeH="0" baseline="0" noProof="0" dirty="0">
                <a:ln>
                  <a:noFill/>
                </a:ln>
                <a:solidFill>
                  <a:srgbClr val="000000"/>
                </a:solidFill>
                <a:effectLst/>
                <a:uLnTx/>
                <a:uFillTx/>
                <a:latin typeface="Roboto Condensed Light"/>
                <a:ea typeface="+mn-ea"/>
                <a:cs typeface="+mn-cs"/>
              </a:rPr>
              <a:t>N=428)</a:t>
            </a:r>
            <a:r>
              <a:rPr lang="en-US" sz="1600" dirty="0">
                <a:solidFill>
                  <a:srgbClr val="000000"/>
                </a:solidFill>
                <a:latin typeface="Roboto Condensed Light"/>
              </a:rPr>
              <a:t>.</a:t>
            </a:r>
            <a:r>
              <a:rPr lang="en-US" sz="1200" dirty="0">
                <a:solidFill>
                  <a:srgbClr val="000000"/>
                </a:solidFill>
                <a:latin typeface="Roboto Condensed Light"/>
              </a:rPr>
              <a:t> </a:t>
            </a:r>
          </a:p>
        </p:txBody>
      </p:sp>
    </p:spTree>
    <p:extLst>
      <p:ext uri="{BB962C8B-B14F-4D97-AF65-F5344CB8AC3E}">
        <p14:creationId xmlns:p14="http://schemas.microsoft.com/office/powerpoint/2010/main" val="2693117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15</a:t>
            </a:fld>
            <a:endParaRPr lang="en-US"/>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grpSp>
      <p:sp>
        <p:nvSpPr>
          <p:cNvPr id="18" name="Title 3">
            <a:extLst>
              <a:ext uri="{FF2B5EF4-FFF2-40B4-BE49-F238E27FC236}">
                <a16:creationId xmlns:a16="http://schemas.microsoft.com/office/drawing/2014/main" id="{F40D9C34-4E84-4553-8DF2-FD3D2C55B8CC}"/>
              </a:ext>
            </a:extLst>
          </p:cNvPr>
          <p:cNvSpPr txBox="1">
            <a:spLocks/>
          </p:cNvSpPr>
          <p:nvPr/>
        </p:nvSpPr>
        <p:spPr>
          <a:xfrm>
            <a:off x="562533" y="2230792"/>
            <a:ext cx="3469012" cy="26196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a:solidFill>
                  <a:srgbClr val="414399"/>
                </a:solidFill>
                <a:latin typeface="Montserrat"/>
              </a:rPr>
              <a:t>Remote work</a:t>
            </a:r>
            <a:endParaRPr lang="en-US" sz="3600" b="1" i="0" u="none" strike="noStrike" kern="1200" cap="none" spc="0" normalizeH="0" baseline="0" noProof="0">
              <a:ln>
                <a:noFill/>
              </a:ln>
              <a:solidFill>
                <a:srgbClr val="414399"/>
              </a:solidFill>
              <a:effectLst/>
              <a:uLnTx/>
              <a:uFillTx/>
              <a:latin typeface="Montserrat" pitchFamily="2" charset="77"/>
            </a:endParaRPr>
          </a:p>
        </p:txBody>
      </p:sp>
      <p:sp>
        <p:nvSpPr>
          <p:cNvPr id="20" name="Content Placeholder 5">
            <a:extLst>
              <a:ext uri="{FF2B5EF4-FFF2-40B4-BE49-F238E27FC236}">
                <a16:creationId xmlns:a16="http://schemas.microsoft.com/office/drawing/2014/main" id="{5E6B1BDD-67E4-4FE0-BEFC-E5C50FE8C978}"/>
              </a:ext>
            </a:extLst>
          </p:cNvPr>
          <p:cNvSpPr txBox="1">
            <a:spLocks/>
          </p:cNvSpPr>
          <p:nvPr/>
        </p:nvSpPr>
        <p:spPr>
          <a:xfrm>
            <a:off x="4813374" y="1493420"/>
            <a:ext cx="5566872" cy="3356974"/>
          </a:xfrm>
          <a:prstGeom prst="rect">
            <a:avLst/>
          </a:prstGeom>
        </p:spPr>
        <p:txBody>
          <a:bodyPr vert="horz" lIns="0" tIns="0" rIns="0" bIns="0" rtlCol="0" anchor="t">
            <a:noAutofit/>
          </a:bodyPr>
          <a:lstStyle>
            <a:lvl1pPr marL="0" indent="0" algn="l" defTabSz="914400" rtl="0" eaLnBrk="1" latinLnBrk="0" hangingPunct="1">
              <a:lnSpc>
                <a:spcPts val="2200"/>
              </a:lnSpc>
              <a:spcBef>
                <a:spcPts val="1000"/>
              </a:spcBef>
              <a:buFont typeface="Arial" panose="020B0604020202020204" pitchFamily="34" charset="0"/>
              <a:buNone/>
              <a:defRPr sz="1600" b="0" i="0" kern="1200">
                <a:solidFill>
                  <a:srgbClr val="2576B7"/>
                </a:solidFill>
                <a:latin typeface="Montserrat" pitchFamily="2" charset="77"/>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a:ln>
                <a:noFill/>
              </a:ln>
              <a:solidFill>
                <a:srgbClr val="000000">
                  <a:lumMod val="50000"/>
                  <a:lumOff val="50000"/>
                </a:srgbClr>
              </a:solidFill>
              <a:effectLst/>
              <a:uLnTx/>
              <a:uFillTx/>
              <a:latin typeface="Montserrat" panose="00000500000000000000" pitchFamily="2" charset="0"/>
            </a:endParaRPr>
          </a:p>
        </p:txBody>
      </p:sp>
      <p:sp>
        <p:nvSpPr>
          <p:cNvPr id="10" name="TextBox 9">
            <a:extLst>
              <a:ext uri="{FF2B5EF4-FFF2-40B4-BE49-F238E27FC236}">
                <a16:creationId xmlns:a16="http://schemas.microsoft.com/office/drawing/2014/main" id="{15093FAF-7DFB-45B5-9A7A-DD92B64652CE}"/>
              </a:ext>
            </a:extLst>
          </p:cNvPr>
          <p:cNvSpPr txBox="1"/>
          <p:nvPr/>
        </p:nvSpPr>
        <p:spPr>
          <a:xfrm>
            <a:off x="5050302" y="1678545"/>
            <a:ext cx="5566872" cy="298543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b="1" i="1">
                <a:solidFill>
                  <a:srgbClr val="7F7F7F"/>
                </a:solidFill>
                <a:latin typeface="Montserrat" panose="00000500000000000000" pitchFamily="2" charset="0"/>
              </a:rPr>
              <a:t>What else has remote work changed or challenged?</a:t>
            </a:r>
          </a:p>
          <a:p>
            <a:pPr marL="342900" indent="-342900">
              <a:spcAft>
                <a:spcPts val="1200"/>
              </a:spcAft>
              <a:buFont typeface="Arial" panose="020B0604020202020204" pitchFamily="34" charset="0"/>
              <a:buChar char="•"/>
            </a:pPr>
            <a:r>
              <a:rPr lang="en-US" sz="2400" b="1" i="1">
                <a:solidFill>
                  <a:srgbClr val="7F7F7F"/>
                </a:solidFill>
                <a:latin typeface="Montserrat" panose="00000500000000000000" pitchFamily="2" charset="0"/>
              </a:rPr>
              <a:t>Does HR still have to champion remote work?</a:t>
            </a:r>
          </a:p>
          <a:p>
            <a:pPr marL="342900" indent="-342900">
              <a:spcAft>
                <a:spcPts val="1200"/>
              </a:spcAft>
              <a:buFont typeface="Arial" panose="020B0604020202020204" pitchFamily="34" charset="0"/>
              <a:buChar char="•"/>
            </a:pPr>
            <a:r>
              <a:rPr lang="en-US" sz="2400" b="1" i="1">
                <a:solidFill>
                  <a:srgbClr val="7F7F7F"/>
                </a:solidFill>
                <a:latin typeface="Montserrat" panose="00000500000000000000" pitchFamily="2" charset="0"/>
              </a:rPr>
              <a:t>What does remote work mean for HR structures and workflows?</a:t>
            </a:r>
          </a:p>
        </p:txBody>
      </p:sp>
      <p:sp>
        <p:nvSpPr>
          <p:cNvPr id="14" name="TextBox 13">
            <a:extLst>
              <a:ext uri="{FF2B5EF4-FFF2-40B4-BE49-F238E27FC236}">
                <a16:creationId xmlns:a16="http://schemas.microsoft.com/office/drawing/2014/main" id="{CA2F643C-9A5C-4FDF-8C6C-09C9EB9731B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Tree>
    <p:extLst>
      <p:ext uri="{BB962C8B-B14F-4D97-AF65-F5344CB8AC3E}">
        <p14:creationId xmlns:p14="http://schemas.microsoft.com/office/powerpoint/2010/main" val="226828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es on the vine">
            <a:extLst>
              <a:ext uri="{FF2B5EF4-FFF2-40B4-BE49-F238E27FC236}">
                <a16:creationId xmlns:a16="http://schemas.microsoft.com/office/drawing/2014/main" id="{B82C6684-FE4A-D740-8B69-8FE1780A8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900" y="0"/>
            <a:ext cx="12202900" cy="6864515"/>
          </a:xfrm>
          <a:noFill/>
        </p:spPr>
      </p:pic>
      <p:sp>
        <p:nvSpPr>
          <p:cNvPr id="9" name="Rectangle 8">
            <a:extLst>
              <a:ext uri="{FF2B5EF4-FFF2-40B4-BE49-F238E27FC236}">
                <a16:creationId xmlns:a16="http://schemas.microsoft.com/office/drawing/2014/main" id="{AED1685E-C496-8C4D-B668-93F13CA5CEE1}"/>
              </a:ext>
            </a:extLst>
          </p:cNvPr>
          <p:cNvSpPr/>
          <p:nvPr/>
        </p:nvSpPr>
        <p:spPr>
          <a:xfrm>
            <a:off x="-10900" y="0"/>
            <a:ext cx="12202900" cy="6866658"/>
          </a:xfrm>
          <a:prstGeom prst="rect">
            <a:avLst/>
          </a:prstGeom>
          <a:gradFill>
            <a:gsLst>
              <a:gs pos="97000">
                <a:srgbClr val="414399">
                  <a:alpha val="38000"/>
                </a:srgbClr>
              </a:gs>
              <a:gs pos="18000">
                <a:srgbClr val="313475">
                  <a:alpha val="87000"/>
                </a:srgbClr>
              </a:gs>
              <a:gs pos="70000">
                <a:srgbClr val="414399">
                  <a:alpha val="36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1800" b="0" i="0" u="none" strike="noStrike" kern="1200" cap="none" spc="0" normalizeH="0" baseline="0" noProof="0">
              <a:ln>
                <a:noFill/>
              </a:ln>
              <a:solidFill>
                <a:srgbClr val="A6A6A6"/>
              </a:solidFill>
              <a:effectLst/>
              <a:uLnTx/>
              <a:uFillTx/>
              <a:latin typeface="Montserrat"/>
            </a:endParaRPr>
          </a:p>
        </p:txBody>
      </p:sp>
      <p:sp>
        <p:nvSpPr>
          <p:cNvPr id="2" name="Title 1">
            <a:extLst>
              <a:ext uri="{FF2B5EF4-FFF2-40B4-BE49-F238E27FC236}">
                <a16:creationId xmlns:a16="http://schemas.microsoft.com/office/drawing/2014/main" id="{D6EAB1DF-625E-5B4E-B3FD-E4ADC3AC4148}"/>
              </a:ext>
            </a:extLst>
          </p:cNvPr>
          <p:cNvSpPr>
            <a:spLocks noGrp="1"/>
          </p:cNvSpPr>
          <p:nvPr>
            <p:ph type="ctrTitle"/>
          </p:nvPr>
        </p:nvSpPr>
        <p:spPr>
          <a:xfrm>
            <a:off x="936919" y="3057648"/>
            <a:ext cx="8589046" cy="1365417"/>
          </a:xfrm>
        </p:spPr>
        <p:txBody>
          <a:bodyPr/>
          <a:lstStyle/>
          <a:p>
            <a:r>
              <a:rPr lang="en-US" sz="4400" b="1" dirty="0">
                <a:latin typeface="Montserrat SemiBold" panose="00000700000000000000" pitchFamily="2" charset="0"/>
                <a:cs typeface="Montserrat Semi Bold" panose="020B0604020202020204" charset="0"/>
              </a:rPr>
              <a:t>Shifting priorities</a:t>
            </a:r>
          </a:p>
        </p:txBody>
      </p:sp>
      <p:sp>
        <p:nvSpPr>
          <p:cNvPr id="7" name="Rectangle 6">
            <a:extLst>
              <a:ext uri="{FF2B5EF4-FFF2-40B4-BE49-F238E27FC236}">
                <a16:creationId xmlns:a16="http://schemas.microsoft.com/office/drawing/2014/main" id="{90EB41A1-2BD8-4EF0-97EE-671487DCB201}"/>
              </a:ext>
            </a:extLst>
          </p:cNvPr>
          <p:cNvSpPr/>
          <p:nvPr/>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a:solidFill>
                  <a:srgbClr val="D9D9D9"/>
                </a:solidFill>
                <a:latin typeface="Montserrat Light" charset="0"/>
                <a:ea typeface="Montserrat Light" charset="0"/>
                <a:cs typeface="Montserrat Light" charset="0"/>
              </a:rPr>
              <a:t>MCLEAN &amp; COMPANY</a:t>
            </a:r>
          </a:p>
        </p:txBody>
      </p:sp>
      <p:sp>
        <p:nvSpPr>
          <p:cNvPr id="11" name="TextBox 10">
            <a:extLst>
              <a:ext uri="{FF2B5EF4-FFF2-40B4-BE49-F238E27FC236}">
                <a16:creationId xmlns:a16="http://schemas.microsoft.com/office/drawing/2014/main" id="{1C8138A9-5691-4DBC-AFBB-BCAE0CD78B14}"/>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16</a:t>
            </a:fld>
            <a:endParaRPr sz="800" b="0" i="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86834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1C98B441-3005-4980-B2D6-403E5CD5663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63" name="Text Placeholder 1">
            <a:extLst>
              <a:ext uri="{FF2B5EF4-FFF2-40B4-BE49-F238E27FC236}">
                <a16:creationId xmlns:a16="http://schemas.microsoft.com/office/drawing/2014/main" id="{617E30D3-8E31-4970-B282-B5649A36E054}"/>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rPr>
              <a:t>The pandemic changed the way HR balanced priorities</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graphicFrame>
        <p:nvGraphicFramePr>
          <p:cNvPr id="80" name="Chart 79">
            <a:extLst>
              <a:ext uri="{FF2B5EF4-FFF2-40B4-BE49-F238E27FC236}">
                <a16:creationId xmlns:a16="http://schemas.microsoft.com/office/drawing/2014/main" id="{991C4225-27A4-4A02-AA48-A0EF76729F90}"/>
              </a:ext>
            </a:extLst>
          </p:cNvPr>
          <p:cNvGraphicFramePr>
            <a:graphicFrameLocks/>
          </p:cNvGraphicFramePr>
          <p:nvPr>
            <p:extLst>
              <p:ext uri="{D42A27DB-BD31-4B8C-83A1-F6EECF244321}">
                <p14:modId xmlns:p14="http://schemas.microsoft.com/office/powerpoint/2010/main" val="3280073711"/>
              </p:ext>
            </p:extLst>
          </p:nvPr>
        </p:nvGraphicFramePr>
        <p:xfrm>
          <a:off x="577163" y="2342644"/>
          <a:ext cx="3743501" cy="3797777"/>
        </p:xfrm>
        <a:graphic>
          <a:graphicData uri="http://schemas.openxmlformats.org/drawingml/2006/chart">
            <c:chart xmlns:c="http://schemas.openxmlformats.org/drawingml/2006/chart" xmlns:r="http://schemas.openxmlformats.org/officeDocument/2006/relationships" r:id="rId3"/>
          </a:graphicData>
        </a:graphic>
      </p:graphicFrame>
      <p:sp>
        <p:nvSpPr>
          <p:cNvPr id="81" name="TextBox 80">
            <a:extLst>
              <a:ext uri="{FF2B5EF4-FFF2-40B4-BE49-F238E27FC236}">
                <a16:creationId xmlns:a16="http://schemas.microsoft.com/office/drawing/2014/main" id="{1E7F66A5-ECA3-41F3-902C-666631027D09}"/>
              </a:ext>
            </a:extLst>
          </p:cNvPr>
          <p:cNvSpPr txBox="1"/>
          <p:nvPr/>
        </p:nvSpPr>
        <p:spPr>
          <a:xfrm>
            <a:off x="4043973" y="2695625"/>
            <a:ext cx="3426979" cy="738664"/>
          </a:xfrm>
          <a:prstGeom prst="rect">
            <a:avLst/>
          </a:prstGeom>
          <a:noFill/>
        </p:spPr>
        <p:txBody>
          <a:bodyPr wrap="square" lIns="0" tIns="0" rIns="0" bIns="0">
            <a:spAutoFit/>
          </a:bodyPr>
          <a:lstStyle/>
          <a:p>
            <a:pPr defTabSz="554492"/>
            <a:r>
              <a:rPr lang="en-US" sz="1600">
                <a:solidFill>
                  <a:srgbClr val="3C7AA0"/>
                </a:solidFill>
                <a:latin typeface="Roboto Condensed Light" panose="02000000000000000000" pitchFamily="2" charset="0"/>
                <a:ea typeface="Roboto Condensed Light" panose="02000000000000000000" pitchFamily="2" charset="0"/>
              </a:rPr>
              <a:t>There has been a </a:t>
            </a:r>
            <a:r>
              <a:rPr lang="en-US" sz="1600" b="1">
                <a:solidFill>
                  <a:srgbClr val="3C7AA0"/>
                </a:solidFill>
                <a:latin typeface="Roboto Condensed Light" panose="02000000000000000000" pitchFamily="2" charset="0"/>
                <a:ea typeface="Roboto Condensed Light" panose="02000000000000000000" pitchFamily="2" charset="0"/>
              </a:rPr>
              <a:t>shift toward HR balancing employee needs with organizational needs</a:t>
            </a:r>
            <a:r>
              <a:rPr lang="en-US" sz="1600">
                <a:solidFill>
                  <a:srgbClr val="3C7AA0"/>
                </a:solidFill>
                <a:latin typeface="Roboto Condensed Light" panose="02000000000000000000" pitchFamily="2" charset="0"/>
                <a:ea typeface="Roboto Condensed Light" panose="02000000000000000000" pitchFamily="2" charset="0"/>
              </a:rPr>
              <a:t> more since the pandemic. </a:t>
            </a:r>
            <a:endParaRPr lang="en-CA" sz="1400">
              <a:solidFill>
                <a:srgbClr val="3C7AA0"/>
              </a:solidFill>
              <a:latin typeface="Roboto Condensed Light"/>
            </a:endParaRPr>
          </a:p>
        </p:txBody>
      </p:sp>
      <p:sp>
        <p:nvSpPr>
          <p:cNvPr id="82" name="TextBox 81">
            <a:extLst>
              <a:ext uri="{FF2B5EF4-FFF2-40B4-BE49-F238E27FC236}">
                <a16:creationId xmlns:a16="http://schemas.microsoft.com/office/drawing/2014/main" id="{8D053BFF-06E1-4539-A911-E201A2734BA0}"/>
              </a:ext>
            </a:extLst>
          </p:cNvPr>
          <p:cNvSpPr txBox="1"/>
          <p:nvPr/>
        </p:nvSpPr>
        <p:spPr>
          <a:xfrm>
            <a:off x="1908171" y="5826820"/>
            <a:ext cx="1434397" cy="261610"/>
          </a:xfrm>
          <a:prstGeom prst="rect">
            <a:avLst/>
          </a:prstGeom>
        </p:spPr>
        <p:txBody>
          <a:bodyPr wrap="square" rtlCol="0">
            <a:spAutoFit/>
          </a:bodyPr>
          <a:lstStyle/>
          <a:p>
            <a:pPr defTabSz="554492"/>
            <a:r>
              <a:rPr lang="en-US" sz="1050" i="1">
                <a:solidFill>
                  <a:srgbClr val="000000"/>
                </a:solidFill>
                <a:latin typeface="Roboto Condensed Light"/>
              </a:rPr>
              <a:t>n=445</a:t>
            </a:r>
            <a:endParaRPr lang="en-CA" sz="1050" i="1">
              <a:solidFill>
                <a:srgbClr val="000000"/>
              </a:solidFill>
              <a:latin typeface="Roboto Condensed Light"/>
            </a:endParaRPr>
          </a:p>
        </p:txBody>
      </p:sp>
      <p:sp>
        <p:nvSpPr>
          <p:cNvPr id="83" name="TextBox 82">
            <a:extLst>
              <a:ext uri="{FF2B5EF4-FFF2-40B4-BE49-F238E27FC236}">
                <a16:creationId xmlns:a16="http://schemas.microsoft.com/office/drawing/2014/main" id="{25AACFC0-AACB-431D-9AA0-E1DCBA7C5F4E}"/>
              </a:ext>
            </a:extLst>
          </p:cNvPr>
          <p:cNvSpPr txBox="1"/>
          <p:nvPr/>
        </p:nvSpPr>
        <p:spPr>
          <a:xfrm>
            <a:off x="7964737" y="2423511"/>
            <a:ext cx="3481864" cy="1384995"/>
          </a:xfrm>
          <a:prstGeom prst="rect">
            <a:avLst/>
          </a:prstGeom>
          <a:noFill/>
        </p:spPr>
        <p:txBody>
          <a:bodyPr wrap="square" lIns="0" tIns="0" rIns="0" bIns="0">
            <a:spAutoFit/>
          </a:bodyPr>
          <a:lstStyle/>
          <a:p>
            <a:pPr defTabSz="554492"/>
            <a:r>
              <a:rPr lang="en-US" b="1">
                <a:solidFill>
                  <a:srgbClr val="000000"/>
                </a:solidFill>
                <a:latin typeface="Montserrat SemiBold" panose="00000700000000000000" pitchFamily="2" charset="0"/>
                <a:ea typeface="Roboto Condensed Light" panose="02000000000000000000" pitchFamily="2" charset="0"/>
              </a:rPr>
              <a:t>When there was a greater focus on employee needs </a:t>
            </a:r>
            <a:r>
              <a:rPr lang="en-US">
                <a:solidFill>
                  <a:srgbClr val="000000"/>
                </a:solidFill>
                <a:latin typeface="Montserrat Light" pitchFamily="2" charset="77"/>
                <a:ea typeface="Roboto Condensed Light" panose="02000000000000000000" pitchFamily="2" charset="0"/>
              </a:rPr>
              <a:t>rather than organizational needs since the pandemic, organizations were: </a:t>
            </a:r>
            <a:endParaRPr lang="en-CA" sz="1600">
              <a:solidFill>
                <a:srgbClr val="000000"/>
              </a:solidFill>
              <a:latin typeface="Montserrat Light" pitchFamily="2" charset="77"/>
            </a:endParaRPr>
          </a:p>
        </p:txBody>
      </p:sp>
      <p:sp>
        <p:nvSpPr>
          <p:cNvPr id="84" name="TextBox 83">
            <a:extLst>
              <a:ext uri="{FF2B5EF4-FFF2-40B4-BE49-F238E27FC236}">
                <a16:creationId xmlns:a16="http://schemas.microsoft.com/office/drawing/2014/main" id="{09581C8F-0B2F-46E4-9DF5-8786622742E2}"/>
              </a:ext>
            </a:extLst>
          </p:cNvPr>
          <p:cNvSpPr txBox="1"/>
          <p:nvPr/>
        </p:nvSpPr>
        <p:spPr>
          <a:xfrm>
            <a:off x="11064198" y="4792356"/>
            <a:ext cx="505267" cy="261610"/>
          </a:xfrm>
          <a:prstGeom prst="rect">
            <a:avLst/>
          </a:prstGeom>
        </p:spPr>
        <p:txBody>
          <a:bodyPr wrap="none" rtlCol="0">
            <a:spAutoFit/>
          </a:bodyPr>
          <a:lstStyle/>
          <a:p>
            <a:pPr defTabSz="554492"/>
            <a:r>
              <a:rPr lang="en-US" sz="1050" i="1">
                <a:solidFill>
                  <a:srgbClr val="000000"/>
                </a:solidFill>
                <a:latin typeface="Roboto Condensed Light"/>
              </a:rPr>
              <a:t>n=426</a:t>
            </a:r>
            <a:endParaRPr lang="en-CA" sz="1050" i="1">
              <a:solidFill>
                <a:srgbClr val="000000"/>
              </a:solidFill>
              <a:latin typeface="Roboto Condensed Light"/>
            </a:endParaRPr>
          </a:p>
        </p:txBody>
      </p:sp>
      <p:sp>
        <p:nvSpPr>
          <p:cNvPr id="85" name="TextBox 84">
            <a:extLst>
              <a:ext uri="{FF2B5EF4-FFF2-40B4-BE49-F238E27FC236}">
                <a16:creationId xmlns:a16="http://schemas.microsoft.com/office/drawing/2014/main" id="{B0ACF408-D362-4631-8435-CB9CE896AD66}"/>
              </a:ext>
            </a:extLst>
          </p:cNvPr>
          <p:cNvSpPr txBox="1"/>
          <p:nvPr/>
        </p:nvSpPr>
        <p:spPr>
          <a:xfrm>
            <a:off x="11064199" y="5820553"/>
            <a:ext cx="505267" cy="261610"/>
          </a:xfrm>
          <a:prstGeom prst="rect">
            <a:avLst/>
          </a:prstGeom>
        </p:spPr>
        <p:txBody>
          <a:bodyPr wrap="none" rtlCol="0">
            <a:spAutoFit/>
          </a:bodyPr>
          <a:lstStyle/>
          <a:p>
            <a:pPr defTabSz="554492"/>
            <a:r>
              <a:rPr lang="en-US" sz="1050" i="1">
                <a:solidFill>
                  <a:srgbClr val="000000"/>
                </a:solidFill>
                <a:latin typeface="Roboto Condensed Light"/>
              </a:rPr>
              <a:t>n=421</a:t>
            </a:r>
            <a:endParaRPr lang="en-CA" sz="1050" i="1">
              <a:solidFill>
                <a:srgbClr val="000000"/>
              </a:solidFill>
              <a:latin typeface="Roboto Condensed Light"/>
            </a:endParaRPr>
          </a:p>
        </p:txBody>
      </p:sp>
      <p:sp>
        <p:nvSpPr>
          <p:cNvPr id="86" name="TextBox 85">
            <a:extLst>
              <a:ext uri="{FF2B5EF4-FFF2-40B4-BE49-F238E27FC236}">
                <a16:creationId xmlns:a16="http://schemas.microsoft.com/office/drawing/2014/main" id="{72B3A1EA-B291-4375-B6D0-0FEC042B1C6B}"/>
              </a:ext>
            </a:extLst>
          </p:cNvPr>
          <p:cNvSpPr txBox="1"/>
          <p:nvPr/>
        </p:nvSpPr>
        <p:spPr>
          <a:xfrm>
            <a:off x="3102876" y="3872201"/>
            <a:ext cx="3554367" cy="738664"/>
          </a:xfrm>
          <a:prstGeom prst="rect">
            <a:avLst/>
          </a:prstGeom>
          <a:noFill/>
        </p:spPr>
        <p:txBody>
          <a:bodyPr wrap="square" lIns="0" tIns="0" rIns="0" bIns="0">
            <a:spAutoFit/>
          </a:bodyPr>
          <a:lstStyle/>
          <a:p>
            <a:pPr defTabSz="554492"/>
            <a:r>
              <a:rPr lang="en-US" sz="1600" b="1">
                <a:solidFill>
                  <a:srgbClr val="181A6A"/>
                </a:solidFill>
                <a:latin typeface="Montserrat SemiBold" panose="00000700000000000000" pitchFamily="2" charset="0"/>
                <a:ea typeface="Roboto Condensed Light" panose="02000000000000000000" pitchFamily="2" charset="0"/>
              </a:rPr>
              <a:t>Yet 22% of organizations have a greater focus on organizational needs over employee needs.</a:t>
            </a:r>
            <a:endParaRPr lang="en-CA" sz="1600" b="1">
              <a:solidFill>
                <a:srgbClr val="181A6A"/>
              </a:solidFill>
              <a:latin typeface="Montserrat SemiBold" panose="00000700000000000000" pitchFamily="2" charset="0"/>
            </a:endParaRPr>
          </a:p>
        </p:txBody>
      </p:sp>
      <p:sp>
        <p:nvSpPr>
          <p:cNvPr id="87" name="TextBox 86">
            <a:extLst>
              <a:ext uri="{FF2B5EF4-FFF2-40B4-BE49-F238E27FC236}">
                <a16:creationId xmlns:a16="http://schemas.microsoft.com/office/drawing/2014/main" id="{34443F22-BF6E-4D66-A591-6A8B0E2E6C2C}"/>
              </a:ext>
            </a:extLst>
          </p:cNvPr>
          <p:cNvSpPr txBox="1"/>
          <p:nvPr/>
        </p:nvSpPr>
        <p:spPr>
          <a:xfrm>
            <a:off x="645252" y="1824217"/>
            <a:ext cx="6373812" cy="553998"/>
          </a:xfrm>
          <a:prstGeom prst="rect">
            <a:avLst/>
          </a:prstGeom>
        </p:spPr>
        <p:txBody>
          <a:bodyPr wrap="square" lIns="0" tIns="0" rIns="0" bIns="0" rtlCol="0">
            <a:spAutoFit/>
          </a:bodyPr>
          <a:lstStyle/>
          <a:p>
            <a:pPr defTabSz="554492"/>
            <a:r>
              <a:rPr lang="en-US" b="1">
                <a:solidFill>
                  <a:srgbClr val="000000"/>
                </a:solidFill>
                <a:latin typeface="Montserrat SemiBold" panose="00000700000000000000" pitchFamily="2" charset="0"/>
              </a:rPr>
              <a:t>How has the pandemic changed the way HR balances employee needs with organizational needs?</a:t>
            </a:r>
            <a:endParaRPr lang="en-CA" b="1">
              <a:solidFill>
                <a:srgbClr val="000000"/>
              </a:solidFill>
              <a:latin typeface="Montserrat SemiBold" panose="00000700000000000000" pitchFamily="2" charset="0"/>
            </a:endParaRPr>
          </a:p>
        </p:txBody>
      </p:sp>
      <p:sp>
        <p:nvSpPr>
          <p:cNvPr id="88" name="TextBox 87">
            <a:extLst>
              <a:ext uri="{FF2B5EF4-FFF2-40B4-BE49-F238E27FC236}">
                <a16:creationId xmlns:a16="http://schemas.microsoft.com/office/drawing/2014/main" id="{3C0AC14E-062C-4332-AE87-7C09615274AA}"/>
              </a:ext>
            </a:extLst>
          </p:cNvPr>
          <p:cNvSpPr txBox="1"/>
          <p:nvPr/>
        </p:nvSpPr>
        <p:spPr>
          <a:xfrm>
            <a:off x="7953424" y="4140937"/>
            <a:ext cx="1565614" cy="923330"/>
          </a:xfrm>
          <a:prstGeom prst="rect">
            <a:avLst/>
          </a:prstGeom>
        </p:spPr>
        <p:txBody>
          <a:bodyPr wrap="square" lIns="0" tIns="0" rIns="0" bIns="0" rtlCol="0">
            <a:spAutoFit/>
          </a:bodyPr>
          <a:lstStyle/>
          <a:p>
            <a:pPr defTabSz="554492"/>
            <a:r>
              <a:rPr lang="en-US" sz="6000" b="1">
                <a:solidFill>
                  <a:srgbClr val="3C7AA0"/>
                </a:solidFill>
                <a:latin typeface="Exo DemiBold" panose="02000503000000000000" pitchFamily="2" charset="77"/>
              </a:rPr>
              <a:t>1.5x</a:t>
            </a:r>
          </a:p>
        </p:txBody>
      </p:sp>
      <p:sp>
        <p:nvSpPr>
          <p:cNvPr id="89" name="TextBox 88">
            <a:extLst>
              <a:ext uri="{FF2B5EF4-FFF2-40B4-BE49-F238E27FC236}">
                <a16:creationId xmlns:a16="http://schemas.microsoft.com/office/drawing/2014/main" id="{F4321B0C-BB0A-4280-94A7-AA1624A55988}"/>
              </a:ext>
            </a:extLst>
          </p:cNvPr>
          <p:cNvSpPr txBox="1"/>
          <p:nvPr/>
        </p:nvSpPr>
        <p:spPr>
          <a:xfrm>
            <a:off x="9396321" y="4231212"/>
            <a:ext cx="2522141" cy="430887"/>
          </a:xfrm>
          <a:prstGeom prst="rect">
            <a:avLst/>
          </a:prstGeom>
        </p:spPr>
        <p:txBody>
          <a:bodyPr wrap="square" lIns="0" tIns="0" rIns="0" bIns="0" rtlCol="0">
            <a:spAutoFit/>
          </a:bodyPr>
          <a:lstStyle/>
          <a:p>
            <a:pPr defTabSz="554492"/>
            <a:r>
              <a:rPr lang="en-CA" sz="1400">
                <a:solidFill>
                  <a:srgbClr val="000000"/>
                </a:solidFill>
                <a:latin typeface="Roboto Condensed Light" panose="02000000000000000000" pitchFamily="2" charset="0"/>
                <a:ea typeface="Roboto Condensed Light" panose="02000000000000000000" pitchFamily="2" charset="0"/>
              </a:rPr>
              <a:t>More likely to be high performing in overall organizational performance</a:t>
            </a:r>
          </a:p>
        </p:txBody>
      </p:sp>
      <p:sp>
        <p:nvSpPr>
          <p:cNvPr id="90" name="TextBox 89">
            <a:extLst>
              <a:ext uri="{FF2B5EF4-FFF2-40B4-BE49-F238E27FC236}">
                <a16:creationId xmlns:a16="http://schemas.microsoft.com/office/drawing/2014/main" id="{F522C6C0-74E1-4FDF-AF70-0BE6195EA70B}"/>
              </a:ext>
            </a:extLst>
          </p:cNvPr>
          <p:cNvSpPr txBox="1"/>
          <p:nvPr/>
        </p:nvSpPr>
        <p:spPr>
          <a:xfrm>
            <a:off x="7924669" y="5306423"/>
            <a:ext cx="1565614" cy="923330"/>
          </a:xfrm>
          <a:prstGeom prst="rect">
            <a:avLst/>
          </a:prstGeom>
        </p:spPr>
        <p:txBody>
          <a:bodyPr wrap="square" lIns="0" tIns="0" rIns="0" bIns="0" rtlCol="0">
            <a:spAutoFit/>
          </a:bodyPr>
          <a:lstStyle/>
          <a:p>
            <a:pPr defTabSz="554492"/>
            <a:r>
              <a:rPr lang="en-US" sz="6000" b="1">
                <a:solidFill>
                  <a:srgbClr val="181A6A"/>
                </a:solidFill>
                <a:latin typeface="Exo DemiBold" panose="02000503000000000000" pitchFamily="2" charset="77"/>
              </a:rPr>
              <a:t>1.4x</a:t>
            </a:r>
          </a:p>
        </p:txBody>
      </p:sp>
      <p:sp>
        <p:nvSpPr>
          <p:cNvPr id="91" name="TextBox 90">
            <a:extLst>
              <a:ext uri="{FF2B5EF4-FFF2-40B4-BE49-F238E27FC236}">
                <a16:creationId xmlns:a16="http://schemas.microsoft.com/office/drawing/2014/main" id="{56836FA5-B738-4883-83F1-C221D31E630A}"/>
              </a:ext>
            </a:extLst>
          </p:cNvPr>
          <p:cNvSpPr txBox="1"/>
          <p:nvPr/>
        </p:nvSpPr>
        <p:spPr>
          <a:xfrm>
            <a:off x="9390051" y="5396698"/>
            <a:ext cx="2265667" cy="430887"/>
          </a:xfrm>
          <a:prstGeom prst="rect">
            <a:avLst/>
          </a:prstGeom>
        </p:spPr>
        <p:txBody>
          <a:bodyPr wrap="square" lIns="0" tIns="0" rIns="0" bIns="0" rtlCol="0">
            <a:spAutoFit/>
          </a:bodyPr>
          <a:lstStyle/>
          <a:p>
            <a:pPr defTabSz="554492"/>
            <a:r>
              <a:rPr lang="en-CA" sz="1400">
                <a:solidFill>
                  <a:srgbClr val="000000"/>
                </a:solidFill>
                <a:latin typeface="Roboto Condensed Light" panose="02000000000000000000" pitchFamily="2" charset="0"/>
                <a:ea typeface="Roboto Condensed Light" panose="02000000000000000000" pitchFamily="2" charset="0"/>
              </a:rPr>
              <a:t>More likely to be high performing in workforce productivity</a:t>
            </a:r>
          </a:p>
        </p:txBody>
      </p:sp>
      <p:sp>
        <p:nvSpPr>
          <p:cNvPr id="92" name="Rectangle 91">
            <a:extLst>
              <a:ext uri="{FF2B5EF4-FFF2-40B4-BE49-F238E27FC236}">
                <a16:creationId xmlns:a16="http://schemas.microsoft.com/office/drawing/2014/main" id="{0EE33B5E-C6CE-415A-8652-9E646F5924CE}"/>
              </a:ext>
            </a:extLst>
          </p:cNvPr>
          <p:cNvSpPr/>
          <p:nvPr/>
        </p:nvSpPr>
        <p:spPr>
          <a:xfrm flipH="1">
            <a:off x="7725490" y="2483297"/>
            <a:ext cx="45719" cy="3508115"/>
          </a:xfrm>
          <a:prstGeom prst="rect">
            <a:avLst/>
          </a:prstGeom>
          <a:solidFill>
            <a:srgbClr val="5397B9"/>
          </a:solidFill>
          <a:ln w="12700" cap="flat" cmpd="sng" algn="ctr">
            <a:solidFill>
              <a:srgbClr val="5397B9"/>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FFFFFF"/>
              </a:solidFill>
              <a:effectLst/>
              <a:uLnTx/>
              <a:uFillTx/>
              <a:latin typeface="Roboto Condensed Light"/>
              <a:ea typeface="+mn-ea"/>
              <a:cs typeface="+mn-cs"/>
            </a:endParaRPr>
          </a:p>
        </p:txBody>
      </p:sp>
      <p:sp>
        <p:nvSpPr>
          <p:cNvPr id="18" name="TextBox 17">
            <a:extLst>
              <a:ext uri="{FF2B5EF4-FFF2-40B4-BE49-F238E27FC236}">
                <a16:creationId xmlns:a16="http://schemas.microsoft.com/office/drawing/2014/main" id="{4B198A5C-4D8B-40AA-BF81-7AFA1EDD27DF}"/>
              </a:ext>
            </a:extLst>
          </p:cNvPr>
          <p:cNvSpPr txBox="1"/>
          <p:nvPr/>
        </p:nvSpPr>
        <p:spPr>
          <a:xfrm>
            <a:off x="7771209" y="6378539"/>
            <a:ext cx="2931497" cy="261610"/>
          </a:xfrm>
          <a:prstGeom prst="rect">
            <a:avLst/>
          </a:prstGeom>
          <a:noFill/>
        </p:spPr>
        <p:txBody>
          <a:bodyPr wrap="square">
            <a:spAutoFit/>
          </a:bodyPr>
          <a:lstStyle/>
          <a:p>
            <a:r>
              <a:rPr kumimoji="0" lang="en-US" sz="110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Source: McLean &amp; Company Trends Report, 2021</a:t>
            </a:r>
            <a:endParaRPr lang="en-US" sz="1100" dirty="0"/>
          </a:p>
        </p:txBody>
      </p:sp>
    </p:spTree>
    <p:extLst>
      <p:ext uri="{BB962C8B-B14F-4D97-AF65-F5344CB8AC3E}">
        <p14:creationId xmlns:p14="http://schemas.microsoft.com/office/powerpoint/2010/main" val="195115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1C98B441-3005-4980-B2D6-403E5CD5663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63" name="Text Placeholder 1">
            <a:extLst>
              <a:ext uri="{FF2B5EF4-FFF2-40B4-BE49-F238E27FC236}">
                <a16:creationId xmlns:a16="http://schemas.microsoft.com/office/drawing/2014/main" id="{617E30D3-8E31-4970-B282-B5649A36E054}"/>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rPr>
              <a:t>HR has a seat at the table, but what comes next?</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126" name="TextBox 125">
            <a:extLst>
              <a:ext uri="{FF2B5EF4-FFF2-40B4-BE49-F238E27FC236}">
                <a16:creationId xmlns:a16="http://schemas.microsoft.com/office/drawing/2014/main" id="{3D2F5198-FEFB-4938-B802-D2DED2E613E9}"/>
              </a:ext>
            </a:extLst>
          </p:cNvPr>
          <p:cNvSpPr txBox="1"/>
          <p:nvPr/>
        </p:nvSpPr>
        <p:spPr>
          <a:xfrm>
            <a:off x="8078377" y="1923294"/>
            <a:ext cx="2021549" cy="492443"/>
          </a:xfrm>
          <a:prstGeom prst="rect">
            <a:avLst/>
          </a:prstGeom>
          <a:noFill/>
        </p:spPr>
        <p:txBody>
          <a:bodyPr wrap="square" lIns="0" tIns="0" rIns="0" bIns="0" rtlCol="0">
            <a:spAutoFit/>
          </a:bodyPr>
          <a:lstStyle/>
          <a:p>
            <a:pPr defTabSz="554492"/>
            <a:r>
              <a:rPr lang="en-US" sz="3200" b="1">
                <a:solidFill>
                  <a:srgbClr val="3C7AA0"/>
                </a:solidFill>
                <a:latin typeface="Exo DemiBold" panose="02000503000000000000" pitchFamily="2" charset="77"/>
              </a:rPr>
              <a:t>44%</a:t>
            </a:r>
            <a:endParaRPr lang="en-CA" sz="3200" b="1">
              <a:solidFill>
                <a:srgbClr val="3C7AA0"/>
              </a:solidFill>
              <a:latin typeface="Exo DemiBold" panose="02000503000000000000" pitchFamily="2" charset="77"/>
            </a:endParaRPr>
          </a:p>
        </p:txBody>
      </p:sp>
      <p:sp>
        <p:nvSpPr>
          <p:cNvPr id="127" name="TextBox 126">
            <a:extLst>
              <a:ext uri="{FF2B5EF4-FFF2-40B4-BE49-F238E27FC236}">
                <a16:creationId xmlns:a16="http://schemas.microsoft.com/office/drawing/2014/main" id="{86B3C6D2-4432-4D1E-B35D-E6F4478E21B6}"/>
              </a:ext>
            </a:extLst>
          </p:cNvPr>
          <p:cNvSpPr txBox="1"/>
          <p:nvPr/>
        </p:nvSpPr>
        <p:spPr>
          <a:xfrm>
            <a:off x="8078377" y="2292077"/>
            <a:ext cx="1946774" cy="215444"/>
          </a:xfrm>
          <a:prstGeom prst="rect">
            <a:avLst/>
          </a:prstGeom>
          <a:noFill/>
        </p:spPr>
        <p:txBody>
          <a:bodyPr wrap="square" lIns="0" tIns="0" rIns="0" bIns="0" rtlCol="0">
            <a:spAutoFit/>
          </a:bodyPr>
          <a:lstStyle/>
          <a:p>
            <a:pPr defTabSz="554492"/>
            <a:r>
              <a:rPr lang="en-US" sz="1400">
                <a:solidFill>
                  <a:srgbClr val="000000"/>
                </a:solidFill>
                <a:latin typeface="Roboto Condensed Light"/>
              </a:rPr>
              <a:t>report HR as being a partner</a:t>
            </a:r>
            <a:endParaRPr lang="en-CA" sz="1400">
              <a:solidFill>
                <a:srgbClr val="000000"/>
              </a:solidFill>
              <a:latin typeface="Roboto Condensed Light"/>
            </a:endParaRPr>
          </a:p>
        </p:txBody>
      </p:sp>
      <p:sp>
        <p:nvSpPr>
          <p:cNvPr id="128" name="TextBox 127">
            <a:extLst>
              <a:ext uri="{FF2B5EF4-FFF2-40B4-BE49-F238E27FC236}">
                <a16:creationId xmlns:a16="http://schemas.microsoft.com/office/drawing/2014/main" id="{917F057B-E39C-49D3-822A-446BAAFC526E}"/>
              </a:ext>
            </a:extLst>
          </p:cNvPr>
          <p:cNvSpPr txBox="1"/>
          <p:nvPr/>
        </p:nvSpPr>
        <p:spPr>
          <a:xfrm>
            <a:off x="8183076" y="2608608"/>
            <a:ext cx="4378249" cy="492443"/>
          </a:xfrm>
          <a:prstGeom prst="rect">
            <a:avLst/>
          </a:prstGeom>
          <a:noFill/>
        </p:spPr>
        <p:txBody>
          <a:bodyPr wrap="square" lIns="0" tIns="0" rIns="0" bIns="0" rtlCol="0">
            <a:spAutoFit/>
          </a:bodyPr>
          <a:lstStyle/>
          <a:p>
            <a:pPr defTabSz="554492"/>
            <a:r>
              <a:rPr lang="en-US" sz="3200" b="1">
                <a:solidFill>
                  <a:srgbClr val="3C7AA0"/>
                </a:solidFill>
                <a:latin typeface="Exo DemiBold" panose="02000503000000000000" pitchFamily="2" charset="77"/>
              </a:rPr>
              <a:t>8 </a:t>
            </a:r>
            <a:r>
              <a:rPr lang="en-US" sz="2400" b="1">
                <a:solidFill>
                  <a:srgbClr val="3C7AA0"/>
                </a:solidFill>
                <a:latin typeface="Exo DemiBold" panose="02000503000000000000" pitchFamily="2" charset="77"/>
              </a:rPr>
              <a:t>percentage points</a:t>
            </a:r>
            <a:endParaRPr lang="en-CA" sz="3200" b="1">
              <a:solidFill>
                <a:srgbClr val="3C7AA0"/>
              </a:solidFill>
              <a:latin typeface="Exo DemiBold" panose="02000503000000000000" pitchFamily="2" charset="77"/>
            </a:endParaRPr>
          </a:p>
        </p:txBody>
      </p:sp>
      <p:sp>
        <p:nvSpPr>
          <p:cNvPr id="129" name="TextBox 128">
            <a:extLst>
              <a:ext uri="{FF2B5EF4-FFF2-40B4-BE49-F238E27FC236}">
                <a16:creationId xmlns:a16="http://schemas.microsoft.com/office/drawing/2014/main" id="{32BD5679-1AC8-4C38-91B0-B2E1677AC6D4}"/>
              </a:ext>
            </a:extLst>
          </p:cNvPr>
          <p:cNvSpPr txBox="1"/>
          <p:nvPr/>
        </p:nvSpPr>
        <p:spPr>
          <a:xfrm>
            <a:off x="8078376" y="3056989"/>
            <a:ext cx="1946781" cy="215444"/>
          </a:xfrm>
          <a:prstGeom prst="rect">
            <a:avLst/>
          </a:prstGeom>
          <a:noFill/>
        </p:spPr>
        <p:txBody>
          <a:bodyPr wrap="square" lIns="0" tIns="0" rIns="0" bIns="0" rtlCol="0">
            <a:spAutoFit/>
          </a:bodyPr>
          <a:lstStyle/>
          <a:p>
            <a:pPr defTabSz="554492"/>
            <a:r>
              <a:rPr lang="en-US" sz="1400">
                <a:solidFill>
                  <a:srgbClr val="000000"/>
                </a:solidFill>
                <a:latin typeface="Roboto Condensed Light"/>
              </a:rPr>
              <a:t>increase compared to 2020.</a:t>
            </a:r>
            <a:endParaRPr lang="en-CA" sz="1400">
              <a:solidFill>
                <a:srgbClr val="000000"/>
              </a:solidFill>
              <a:latin typeface="Roboto Condensed Light"/>
            </a:endParaRPr>
          </a:p>
        </p:txBody>
      </p:sp>
      <p:cxnSp>
        <p:nvCxnSpPr>
          <p:cNvPr id="130" name="Straight Arrow Connector 129">
            <a:extLst>
              <a:ext uri="{FF2B5EF4-FFF2-40B4-BE49-F238E27FC236}">
                <a16:creationId xmlns:a16="http://schemas.microsoft.com/office/drawing/2014/main" id="{47D90C5F-53C5-4123-B5E9-2A12D26394DF}"/>
              </a:ext>
            </a:extLst>
          </p:cNvPr>
          <p:cNvCxnSpPr>
            <a:cxnSpLocks/>
          </p:cNvCxnSpPr>
          <p:nvPr/>
        </p:nvCxnSpPr>
        <p:spPr>
          <a:xfrm flipV="1">
            <a:off x="8090341" y="2732872"/>
            <a:ext cx="0" cy="170008"/>
          </a:xfrm>
          <a:prstGeom prst="straightConnector1">
            <a:avLst/>
          </a:prstGeom>
          <a:noFill/>
          <a:ln w="12700" cap="flat" cmpd="sng" algn="ctr">
            <a:solidFill>
              <a:srgbClr val="3C7AA0"/>
            </a:solidFill>
            <a:prstDash val="solid"/>
            <a:miter lim="800000"/>
            <a:tailEnd type="triangle"/>
          </a:ln>
          <a:effectLst/>
        </p:spPr>
      </p:cxnSp>
      <p:sp>
        <p:nvSpPr>
          <p:cNvPr id="131" name="TextBox 130">
            <a:extLst>
              <a:ext uri="{FF2B5EF4-FFF2-40B4-BE49-F238E27FC236}">
                <a16:creationId xmlns:a16="http://schemas.microsoft.com/office/drawing/2014/main" id="{96DDAC1D-E19B-4156-A3FC-59489AC1F873}"/>
              </a:ext>
            </a:extLst>
          </p:cNvPr>
          <p:cNvSpPr txBox="1"/>
          <p:nvPr/>
        </p:nvSpPr>
        <p:spPr>
          <a:xfrm>
            <a:off x="8069801" y="4316816"/>
            <a:ext cx="724418" cy="492443"/>
          </a:xfrm>
          <a:prstGeom prst="rect">
            <a:avLst/>
          </a:prstGeom>
          <a:noFill/>
        </p:spPr>
        <p:txBody>
          <a:bodyPr wrap="square" lIns="0" tIns="0" rIns="0" bIns="0" rtlCol="0">
            <a:spAutoFit/>
          </a:bodyPr>
          <a:lstStyle/>
          <a:p>
            <a:pPr defTabSz="554492"/>
            <a:r>
              <a:rPr lang="en-US" sz="3200" b="1">
                <a:solidFill>
                  <a:srgbClr val="3C7AA0"/>
                </a:solidFill>
                <a:latin typeface="Exo DemiBold" panose="02000503000000000000" pitchFamily="2" charset="77"/>
              </a:rPr>
              <a:t>1.7x</a:t>
            </a:r>
            <a:endParaRPr lang="en-CA" sz="3200" b="1">
              <a:solidFill>
                <a:srgbClr val="3C7AA0"/>
              </a:solidFill>
              <a:latin typeface="Exo DemiBold" panose="02000503000000000000" pitchFamily="2" charset="77"/>
            </a:endParaRPr>
          </a:p>
        </p:txBody>
      </p:sp>
      <p:sp>
        <p:nvSpPr>
          <p:cNvPr id="132" name="TextBox 131">
            <a:extLst>
              <a:ext uri="{FF2B5EF4-FFF2-40B4-BE49-F238E27FC236}">
                <a16:creationId xmlns:a16="http://schemas.microsoft.com/office/drawing/2014/main" id="{8A09613A-DF07-4B85-B06F-EF5E91D37E37}"/>
              </a:ext>
            </a:extLst>
          </p:cNvPr>
          <p:cNvSpPr txBox="1"/>
          <p:nvPr/>
        </p:nvSpPr>
        <p:spPr>
          <a:xfrm>
            <a:off x="7850750" y="5370887"/>
            <a:ext cx="581260" cy="184666"/>
          </a:xfrm>
          <a:prstGeom prst="rect">
            <a:avLst/>
          </a:prstGeom>
          <a:noFill/>
        </p:spPr>
        <p:txBody>
          <a:bodyPr wrap="square" lIns="0" tIns="0" rIns="0" bIns="0">
            <a:spAutoFit/>
          </a:bodyPr>
          <a:lstStyle/>
          <a:p>
            <a:pPr algn="r" defTabSz="554492"/>
            <a:r>
              <a:rPr lang="en-US" sz="1200" i="1">
                <a:solidFill>
                  <a:srgbClr val="000000"/>
                </a:solidFill>
                <a:latin typeface="Roboto Condensed Light"/>
              </a:rPr>
              <a:t>n=745 </a:t>
            </a:r>
            <a:endParaRPr lang="en-CA" sz="1200" i="1">
              <a:solidFill>
                <a:srgbClr val="000000"/>
              </a:solidFill>
              <a:latin typeface="Roboto Condensed Light"/>
            </a:endParaRPr>
          </a:p>
        </p:txBody>
      </p:sp>
      <p:sp>
        <p:nvSpPr>
          <p:cNvPr id="133" name="TextBox 132">
            <a:extLst>
              <a:ext uri="{FF2B5EF4-FFF2-40B4-BE49-F238E27FC236}">
                <a16:creationId xmlns:a16="http://schemas.microsoft.com/office/drawing/2014/main" id="{252CB548-8FF7-4BCF-A601-671A9A78B56B}"/>
              </a:ext>
            </a:extLst>
          </p:cNvPr>
          <p:cNvSpPr txBox="1"/>
          <p:nvPr/>
        </p:nvSpPr>
        <p:spPr>
          <a:xfrm>
            <a:off x="8079349" y="3252601"/>
            <a:ext cx="408766" cy="215444"/>
          </a:xfrm>
          <a:prstGeom prst="rect">
            <a:avLst/>
          </a:prstGeom>
        </p:spPr>
        <p:txBody>
          <a:bodyPr wrap="none" lIns="0" tIns="0" rIns="0" bIns="0" rtlCol="0">
            <a:spAutoFit/>
          </a:bodyPr>
          <a:lstStyle/>
          <a:p>
            <a:pPr defTabSz="554492"/>
            <a:r>
              <a:rPr lang="en-US" sz="1400" i="1">
                <a:solidFill>
                  <a:srgbClr val="000000"/>
                </a:solidFill>
                <a:latin typeface="Roboto Condensed Light" panose="02000000000000000000" pitchFamily="2" charset="0"/>
                <a:ea typeface="Roboto Condensed Light" panose="02000000000000000000" pitchFamily="2" charset="0"/>
              </a:rPr>
              <a:t>n=758</a:t>
            </a:r>
            <a:endParaRPr lang="en-CA" sz="1400" i="1">
              <a:solidFill>
                <a:srgbClr val="000000"/>
              </a:solidFill>
              <a:latin typeface="Roboto Condensed Light" panose="02000000000000000000" pitchFamily="2" charset="0"/>
              <a:ea typeface="Roboto Condensed Light" panose="02000000000000000000" pitchFamily="2" charset="0"/>
            </a:endParaRPr>
          </a:p>
        </p:txBody>
      </p:sp>
      <p:sp>
        <p:nvSpPr>
          <p:cNvPr id="134" name="TextBox 133">
            <a:extLst>
              <a:ext uri="{FF2B5EF4-FFF2-40B4-BE49-F238E27FC236}">
                <a16:creationId xmlns:a16="http://schemas.microsoft.com/office/drawing/2014/main" id="{4AADB118-CB74-4638-AC9E-C68B77F28B5F}"/>
              </a:ext>
            </a:extLst>
          </p:cNvPr>
          <p:cNvSpPr txBox="1"/>
          <p:nvPr/>
        </p:nvSpPr>
        <p:spPr>
          <a:xfrm>
            <a:off x="8078378" y="3878029"/>
            <a:ext cx="1965844" cy="1723549"/>
          </a:xfrm>
          <a:prstGeom prst="rect">
            <a:avLst/>
          </a:prstGeom>
          <a:noFill/>
        </p:spPr>
        <p:txBody>
          <a:bodyPr wrap="square" lIns="0" tIns="0" rIns="0" bIns="0" rtlCol="0">
            <a:spAutoFit/>
          </a:bodyPr>
          <a:lstStyle/>
          <a:p>
            <a:pPr defTabSz="554492"/>
            <a:r>
              <a:rPr lang="en-US" sz="1400" dirty="0">
                <a:solidFill>
                  <a:srgbClr val="000000"/>
                </a:solidFill>
                <a:latin typeface="Roboto Condensed Light"/>
              </a:rPr>
              <a:t>When HR is a partner, organizations are</a:t>
            </a:r>
          </a:p>
          <a:p>
            <a:pPr defTabSz="554492"/>
            <a:br>
              <a:rPr lang="en-US" sz="1400" dirty="0">
                <a:solidFill>
                  <a:srgbClr val="000000"/>
                </a:solidFill>
                <a:latin typeface="Roboto Condensed Light"/>
              </a:rPr>
            </a:br>
            <a:r>
              <a:rPr lang="en-US" sz="1400" dirty="0">
                <a:solidFill>
                  <a:srgbClr val="000000"/>
                </a:solidFill>
                <a:latin typeface="Roboto Condensed Light"/>
              </a:rPr>
              <a:t>                   more likely to be highly effective at quickly changing to capitalize on new ideas.</a:t>
            </a:r>
            <a:endParaRPr lang="en-CA" sz="1400" dirty="0">
              <a:solidFill>
                <a:srgbClr val="000000"/>
              </a:solidFill>
              <a:latin typeface="Roboto Condensed Light"/>
            </a:endParaRPr>
          </a:p>
          <a:p>
            <a:pPr defTabSz="554492"/>
            <a:endParaRPr lang="en-US" sz="1400" b="1" dirty="0">
              <a:solidFill>
                <a:srgbClr val="000000"/>
              </a:solidFill>
              <a:latin typeface="Roboto Condensed Light"/>
            </a:endParaRPr>
          </a:p>
        </p:txBody>
      </p:sp>
      <p:sp>
        <p:nvSpPr>
          <p:cNvPr id="135" name="Rectangle 134">
            <a:extLst>
              <a:ext uri="{FF2B5EF4-FFF2-40B4-BE49-F238E27FC236}">
                <a16:creationId xmlns:a16="http://schemas.microsoft.com/office/drawing/2014/main" id="{7B3ACFEA-342B-4BC0-8ED6-F03905F40C3E}"/>
              </a:ext>
            </a:extLst>
          </p:cNvPr>
          <p:cNvSpPr/>
          <p:nvPr/>
        </p:nvSpPr>
        <p:spPr>
          <a:xfrm>
            <a:off x="7865480" y="3924493"/>
            <a:ext cx="48149" cy="1581150"/>
          </a:xfrm>
          <a:prstGeom prst="rect">
            <a:avLst/>
          </a:prstGeom>
          <a:solidFill>
            <a:srgbClr val="5397B9"/>
          </a:solidFill>
          <a:ln w="12700" cap="flat" cmpd="sng" algn="ctr">
            <a:solidFill>
              <a:srgbClr val="5397B9"/>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FFFFFF"/>
              </a:solidFill>
              <a:effectLst/>
              <a:uLnTx/>
              <a:uFillTx/>
              <a:latin typeface="Roboto Condensed Light"/>
              <a:ea typeface="+mn-ea"/>
              <a:cs typeface="+mn-cs"/>
            </a:endParaRPr>
          </a:p>
        </p:txBody>
      </p:sp>
      <p:sp>
        <p:nvSpPr>
          <p:cNvPr id="136" name="Rectangle 135">
            <a:extLst>
              <a:ext uri="{FF2B5EF4-FFF2-40B4-BE49-F238E27FC236}">
                <a16:creationId xmlns:a16="http://schemas.microsoft.com/office/drawing/2014/main" id="{F015C146-505F-47E7-AF9A-9C098296E248}"/>
              </a:ext>
            </a:extLst>
          </p:cNvPr>
          <p:cNvSpPr/>
          <p:nvPr/>
        </p:nvSpPr>
        <p:spPr>
          <a:xfrm>
            <a:off x="7865480" y="1996489"/>
            <a:ext cx="45719" cy="1267065"/>
          </a:xfrm>
          <a:prstGeom prst="rect">
            <a:avLst/>
          </a:prstGeom>
          <a:solidFill>
            <a:srgbClr val="5397B9"/>
          </a:solidFill>
          <a:ln w="12700" cap="flat" cmpd="sng" algn="ctr">
            <a:solidFill>
              <a:srgbClr val="5397B9"/>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FFFFFF"/>
              </a:solidFill>
              <a:effectLst/>
              <a:uLnTx/>
              <a:uFillTx/>
              <a:latin typeface="Roboto Condensed Light"/>
              <a:ea typeface="+mn-ea"/>
              <a:cs typeface="+mn-cs"/>
            </a:endParaRPr>
          </a:p>
        </p:txBody>
      </p:sp>
      <p:graphicFrame>
        <p:nvGraphicFramePr>
          <p:cNvPr id="137" name="Chart 136">
            <a:extLst>
              <a:ext uri="{FF2B5EF4-FFF2-40B4-BE49-F238E27FC236}">
                <a16:creationId xmlns:a16="http://schemas.microsoft.com/office/drawing/2014/main" id="{99EA50F4-C560-4AFC-919C-3A51F07598B8}"/>
              </a:ext>
            </a:extLst>
          </p:cNvPr>
          <p:cNvGraphicFramePr>
            <a:graphicFrameLocks/>
          </p:cNvGraphicFramePr>
          <p:nvPr>
            <p:extLst>
              <p:ext uri="{D42A27DB-BD31-4B8C-83A1-F6EECF244321}">
                <p14:modId xmlns:p14="http://schemas.microsoft.com/office/powerpoint/2010/main" val="1399184073"/>
              </p:ext>
            </p:extLst>
          </p:nvPr>
        </p:nvGraphicFramePr>
        <p:xfrm>
          <a:off x="526872" y="2173084"/>
          <a:ext cx="7238676" cy="3902595"/>
        </p:xfrm>
        <a:graphic>
          <a:graphicData uri="http://schemas.openxmlformats.org/drawingml/2006/chart">
            <c:chart xmlns:c="http://schemas.openxmlformats.org/drawingml/2006/chart" xmlns:r="http://schemas.openxmlformats.org/officeDocument/2006/relationships" r:id="rId3"/>
          </a:graphicData>
        </a:graphic>
      </p:graphicFrame>
      <p:sp>
        <p:nvSpPr>
          <p:cNvPr id="138" name="TextBox 137">
            <a:extLst>
              <a:ext uri="{FF2B5EF4-FFF2-40B4-BE49-F238E27FC236}">
                <a16:creationId xmlns:a16="http://schemas.microsoft.com/office/drawing/2014/main" id="{D4459A87-35C3-49F1-916F-544CD2553432}"/>
              </a:ext>
            </a:extLst>
          </p:cNvPr>
          <p:cNvSpPr txBox="1"/>
          <p:nvPr/>
        </p:nvSpPr>
        <p:spPr>
          <a:xfrm>
            <a:off x="5449598" y="5099607"/>
            <a:ext cx="505267" cy="261610"/>
          </a:xfrm>
          <a:prstGeom prst="rect">
            <a:avLst/>
          </a:prstGeom>
        </p:spPr>
        <p:txBody>
          <a:bodyPr wrap="none" rtlCol="0">
            <a:spAutoFit/>
          </a:bodyPr>
          <a:lstStyle/>
          <a:p>
            <a:pPr defTabSz="554492"/>
            <a:r>
              <a:rPr lang="en-US" sz="1050" i="1">
                <a:solidFill>
                  <a:srgbClr val="000000"/>
                </a:solidFill>
                <a:latin typeface="Roboto Condensed Light" panose="02000000000000000000" pitchFamily="2" charset="0"/>
                <a:ea typeface="Roboto Condensed Light" panose="02000000000000000000" pitchFamily="2" charset="0"/>
              </a:rPr>
              <a:t>n=718</a:t>
            </a:r>
            <a:endParaRPr lang="en-CA" sz="1000" i="1">
              <a:solidFill>
                <a:srgbClr val="000000"/>
              </a:solidFill>
              <a:latin typeface="Roboto Condensed Light" panose="02000000000000000000" pitchFamily="2" charset="0"/>
              <a:ea typeface="Roboto Condensed Light" panose="02000000000000000000" pitchFamily="2" charset="0"/>
            </a:endParaRPr>
          </a:p>
        </p:txBody>
      </p:sp>
      <p:sp>
        <p:nvSpPr>
          <p:cNvPr id="139" name="TextBox 138">
            <a:extLst>
              <a:ext uri="{FF2B5EF4-FFF2-40B4-BE49-F238E27FC236}">
                <a16:creationId xmlns:a16="http://schemas.microsoft.com/office/drawing/2014/main" id="{FAF9EEE4-C3D6-4C4A-A8F4-A021ED753AF1}"/>
              </a:ext>
            </a:extLst>
          </p:cNvPr>
          <p:cNvSpPr txBox="1"/>
          <p:nvPr/>
        </p:nvSpPr>
        <p:spPr>
          <a:xfrm>
            <a:off x="3995551" y="5099607"/>
            <a:ext cx="505267" cy="261610"/>
          </a:xfrm>
          <a:prstGeom prst="rect">
            <a:avLst/>
          </a:prstGeom>
        </p:spPr>
        <p:txBody>
          <a:bodyPr wrap="none" rtlCol="0">
            <a:spAutoFit/>
          </a:bodyPr>
          <a:lstStyle/>
          <a:p>
            <a:pPr defTabSz="554492"/>
            <a:r>
              <a:rPr lang="en-US" sz="1050" i="1">
                <a:solidFill>
                  <a:srgbClr val="000000"/>
                </a:solidFill>
                <a:latin typeface="Roboto Condensed Light" panose="02000000000000000000" pitchFamily="2" charset="0"/>
                <a:ea typeface="Roboto Condensed Light" panose="02000000000000000000" pitchFamily="2" charset="0"/>
              </a:rPr>
              <a:t>n=854</a:t>
            </a:r>
            <a:endParaRPr lang="en-CA" sz="1000" i="1">
              <a:solidFill>
                <a:srgbClr val="000000"/>
              </a:solidFill>
              <a:latin typeface="Roboto Condensed Light" panose="02000000000000000000" pitchFamily="2" charset="0"/>
              <a:ea typeface="Roboto Condensed Light" panose="02000000000000000000" pitchFamily="2" charset="0"/>
            </a:endParaRPr>
          </a:p>
        </p:txBody>
      </p:sp>
      <p:sp>
        <p:nvSpPr>
          <p:cNvPr id="140" name="TextBox 139">
            <a:extLst>
              <a:ext uri="{FF2B5EF4-FFF2-40B4-BE49-F238E27FC236}">
                <a16:creationId xmlns:a16="http://schemas.microsoft.com/office/drawing/2014/main" id="{CAD65220-0405-4598-805C-E2E478465089}"/>
              </a:ext>
            </a:extLst>
          </p:cNvPr>
          <p:cNvSpPr txBox="1"/>
          <p:nvPr/>
        </p:nvSpPr>
        <p:spPr>
          <a:xfrm>
            <a:off x="2541504" y="5099607"/>
            <a:ext cx="505267" cy="261610"/>
          </a:xfrm>
          <a:prstGeom prst="rect">
            <a:avLst/>
          </a:prstGeom>
        </p:spPr>
        <p:txBody>
          <a:bodyPr wrap="none" rtlCol="0">
            <a:spAutoFit/>
          </a:bodyPr>
          <a:lstStyle/>
          <a:p>
            <a:pPr defTabSz="554492"/>
            <a:r>
              <a:rPr lang="en-US" sz="1050" i="1">
                <a:solidFill>
                  <a:srgbClr val="000000"/>
                </a:solidFill>
                <a:latin typeface="Roboto Condensed Light" panose="02000000000000000000" pitchFamily="2" charset="0"/>
                <a:ea typeface="Roboto Condensed Light" panose="02000000000000000000" pitchFamily="2" charset="0"/>
              </a:rPr>
              <a:t>n=710</a:t>
            </a:r>
            <a:endParaRPr lang="en-CA" sz="1000" i="1">
              <a:solidFill>
                <a:srgbClr val="000000"/>
              </a:solidFill>
              <a:latin typeface="Roboto Condensed Light" panose="02000000000000000000" pitchFamily="2" charset="0"/>
              <a:ea typeface="Roboto Condensed Light" panose="02000000000000000000" pitchFamily="2" charset="0"/>
            </a:endParaRPr>
          </a:p>
        </p:txBody>
      </p:sp>
      <p:sp>
        <p:nvSpPr>
          <p:cNvPr id="141" name="TextBox 140">
            <a:extLst>
              <a:ext uri="{FF2B5EF4-FFF2-40B4-BE49-F238E27FC236}">
                <a16:creationId xmlns:a16="http://schemas.microsoft.com/office/drawing/2014/main" id="{E96DC5E6-DD66-4E57-B88B-B0A93B735F50}"/>
              </a:ext>
            </a:extLst>
          </p:cNvPr>
          <p:cNvSpPr txBox="1"/>
          <p:nvPr/>
        </p:nvSpPr>
        <p:spPr>
          <a:xfrm>
            <a:off x="1180392" y="5099607"/>
            <a:ext cx="505267" cy="261610"/>
          </a:xfrm>
          <a:prstGeom prst="rect">
            <a:avLst/>
          </a:prstGeom>
        </p:spPr>
        <p:txBody>
          <a:bodyPr wrap="none" rtlCol="0">
            <a:spAutoFit/>
          </a:bodyPr>
          <a:lstStyle/>
          <a:p>
            <a:pPr defTabSz="554492"/>
            <a:r>
              <a:rPr lang="en-US" sz="1050" i="1">
                <a:solidFill>
                  <a:srgbClr val="000000"/>
                </a:solidFill>
                <a:latin typeface="Roboto Condensed Light" panose="02000000000000000000" pitchFamily="2" charset="0"/>
                <a:ea typeface="Roboto Condensed Light" panose="02000000000000000000" pitchFamily="2" charset="0"/>
              </a:rPr>
              <a:t>n=790</a:t>
            </a:r>
            <a:endParaRPr lang="en-CA" sz="1000" i="1">
              <a:solidFill>
                <a:srgbClr val="000000"/>
              </a:solidFill>
              <a:latin typeface="Roboto Condensed Light" panose="02000000000000000000" pitchFamily="2" charset="0"/>
              <a:ea typeface="Roboto Condensed Light" panose="02000000000000000000" pitchFamily="2" charset="0"/>
            </a:endParaRPr>
          </a:p>
        </p:txBody>
      </p:sp>
      <p:sp>
        <p:nvSpPr>
          <p:cNvPr id="142" name="TextBox 141">
            <a:extLst>
              <a:ext uri="{FF2B5EF4-FFF2-40B4-BE49-F238E27FC236}">
                <a16:creationId xmlns:a16="http://schemas.microsoft.com/office/drawing/2014/main" id="{A688F212-303A-46A5-A285-30DE46B5D637}"/>
              </a:ext>
            </a:extLst>
          </p:cNvPr>
          <p:cNvSpPr txBox="1"/>
          <p:nvPr/>
        </p:nvSpPr>
        <p:spPr>
          <a:xfrm>
            <a:off x="6887754" y="5099607"/>
            <a:ext cx="505267" cy="261610"/>
          </a:xfrm>
          <a:prstGeom prst="rect">
            <a:avLst/>
          </a:prstGeom>
        </p:spPr>
        <p:txBody>
          <a:bodyPr wrap="none" rtlCol="0">
            <a:spAutoFit/>
          </a:bodyPr>
          <a:lstStyle/>
          <a:p>
            <a:pPr defTabSz="554492"/>
            <a:r>
              <a:rPr lang="en-US" sz="1050" i="1">
                <a:solidFill>
                  <a:srgbClr val="000000"/>
                </a:solidFill>
                <a:latin typeface="Roboto Condensed Light" panose="02000000000000000000" pitchFamily="2" charset="0"/>
                <a:ea typeface="Roboto Condensed Light" panose="02000000000000000000" pitchFamily="2" charset="0"/>
              </a:rPr>
              <a:t>n=758</a:t>
            </a:r>
            <a:endParaRPr lang="en-CA" sz="1000" i="1">
              <a:solidFill>
                <a:srgbClr val="000000"/>
              </a:solidFill>
              <a:latin typeface="Roboto Condensed Light" panose="02000000000000000000" pitchFamily="2" charset="0"/>
              <a:ea typeface="Roboto Condensed Light" panose="02000000000000000000" pitchFamily="2" charset="0"/>
            </a:endParaRPr>
          </a:p>
        </p:txBody>
      </p:sp>
      <p:sp>
        <p:nvSpPr>
          <p:cNvPr id="143" name="TextBox 142">
            <a:extLst>
              <a:ext uri="{FF2B5EF4-FFF2-40B4-BE49-F238E27FC236}">
                <a16:creationId xmlns:a16="http://schemas.microsoft.com/office/drawing/2014/main" id="{5C61B9BA-5E62-4949-B4FF-53B08A8ECBC5}"/>
              </a:ext>
            </a:extLst>
          </p:cNvPr>
          <p:cNvSpPr txBox="1"/>
          <p:nvPr/>
        </p:nvSpPr>
        <p:spPr>
          <a:xfrm>
            <a:off x="669721" y="1943293"/>
            <a:ext cx="6470667" cy="246221"/>
          </a:xfrm>
          <a:prstGeom prst="rect">
            <a:avLst/>
          </a:prstGeom>
          <a:noFill/>
        </p:spPr>
        <p:txBody>
          <a:bodyPr wrap="square" lIns="0" tIns="0" rIns="0" bIns="0">
            <a:spAutoFit/>
          </a:bodyPr>
          <a:lstStyle/>
          <a:p>
            <a:pPr defTabSz="554492">
              <a:spcAft>
                <a:spcPts val="1200"/>
              </a:spcAft>
            </a:pPr>
            <a:r>
              <a:rPr lang="en-US" sz="1600" b="1">
                <a:solidFill>
                  <a:srgbClr val="3C7AA0"/>
                </a:solidFill>
                <a:latin typeface="Montserrat SemiBold" panose="00000700000000000000" pitchFamily="2" charset="0"/>
                <a:ea typeface="Roboto Condensed Light" panose="02000000000000000000" pitchFamily="2" charset="0"/>
              </a:rPr>
              <a:t>How is HR involved in the broader organizational strategy?</a:t>
            </a:r>
            <a:endParaRPr lang="en-CA" sz="1600" b="1">
              <a:solidFill>
                <a:srgbClr val="3C7AA0"/>
              </a:solidFill>
              <a:latin typeface="Montserrat SemiBold" panose="00000700000000000000" pitchFamily="2" charset="0"/>
              <a:ea typeface="Roboto Condensed Light" panose="02000000000000000000" pitchFamily="2" charset="0"/>
            </a:endParaRPr>
          </a:p>
        </p:txBody>
      </p:sp>
      <p:sp>
        <p:nvSpPr>
          <p:cNvPr id="149" name="Rectangle 148">
            <a:extLst>
              <a:ext uri="{FF2B5EF4-FFF2-40B4-BE49-F238E27FC236}">
                <a16:creationId xmlns:a16="http://schemas.microsoft.com/office/drawing/2014/main" id="{3DD5505D-5C5D-4538-A090-DF07E91D074A}"/>
              </a:ext>
            </a:extLst>
          </p:cNvPr>
          <p:cNvSpPr/>
          <p:nvPr/>
        </p:nvSpPr>
        <p:spPr>
          <a:xfrm>
            <a:off x="459253" y="1979806"/>
            <a:ext cx="45719" cy="3525837"/>
          </a:xfrm>
          <a:prstGeom prst="rect">
            <a:avLst/>
          </a:prstGeom>
          <a:solidFill>
            <a:srgbClr val="5397B9"/>
          </a:solidFill>
          <a:ln w="12700" cap="flat" cmpd="sng" algn="ctr">
            <a:solidFill>
              <a:srgbClr val="5397B9"/>
            </a:solid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FFFFFF"/>
              </a:solidFill>
              <a:effectLst/>
              <a:uLnTx/>
              <a:uFillTx/>
              <a:latin typeface="Roboto Condensed Light"/>
              <a:ea typeface="+mn-ea"/>
              <a:cs typeface="+mn-cs"/>
            </a:endParaRPr>
          </a:p>
        </p:txBody>
      </p:sp>
      <p:grpSp>
        <p:nvGrpSpPr>
          <p:cNvPr id="2" name="Group 1">
            <a:extLst>
              <a:ext uri="{FF2B5EF4-FFF2-40B4-BE49-F238E27FC236}">
                <a16:creationId xmlns:a16="http://schemas.microsoft.com/office/drawing/2014/main" id="{62D9ACC7-4831-49FE-97D4-53D4125C9A3C}"/>
              </a:ext>
            </a:extLst>
          </p:cNvPr>
          <p:cNvGrpSpPr/>
          <p:nvPr/>
        </p:nvGrpSpPr>
        <p:grpSpPr>
          <a:xfrm>
            <a:off x="841914" y="5521331"/>
            <a:ext cx="4765510" cy="995030"/>
            <a:chOff x="841914" y="5763377"/>
            <a:chExt cx="3865649" cy="995030"/>
          </a:xfrm>
        </p:grpSpPr>
        <p:sp>
          <p:nvSpPr>
            <p:cNvPr id="144" name="TextBox 143">
              <a:extLst>
                <a:ext uri="{FF2B5EF4-FFF2-40B4-BE49-F238E27FC236}">
                  <a16:creationId xmlns:a16="http://schemas.microsoft.com/office/drawing/2014/main" id="{DE4736D1-513A-4339-8533-31AD62436442}"/>
                </a:ext>
              </a:extLst>
            </p:cNvPr>
            <p:cNvSpPr txBox="1"/>
            <p:nvPr/>
          </p:nvSpPr>
          <p:spPr>
            <a:xfrm>
              <a:off x="1125323" y="5763377"/>
              <a:ext cx="3447866" cy="400110"/>
            </a:xfrm>
            <a:prstGeom prst="rect">
              <a:avLst/>
            </a:prstGeom>
          </p:spPr>
          <p:txBody>
            <a:bodyPr wrap="square" lIns="0" tIns="0" rIns="0" bIns="0" rtlCol="0">
              <a:spAutoFit/>
            </a:bodyPr>
            <a:lstStyle/>
            <a:p>
              <a:pPr defTabSz="554492"/>
              <a:r>
                <a:rPr lang="en-US" sz="1400" b="1">
                  <a:solidFill>
                    <a:srgbClr val="000000"/>
                  </a:solidFill>
                  <a:latin typeface="Roboto Condensed Light"/>
                </a:rPr>
                <a:t>A partner in planning and executing strategy</a:t>
              </a:r>
            </a:p>
            <a:p>
              <a:pPr defTabSz="554492"/>
              <a:endParaRPr lang="en-US" sz="1200">
                <a:solidFill>
                  <a:srgbClr val="000000"/>
                </a:solidFill>
                <a:latin typeface="Roboto Condensed Light"/>
              </a:endParaRPr>
            </a:p>
          </p:txBody>
        </p:sp>
        <p:sp>
          <p:nvSpPr>
            <p:cNvPr id="145" name="Rectangle 144">
              <a:extLst>
                <a:ext uri="{FF2B5EF4-FFF2-40B4-BE49-F238E27FC236}">
                  <a16:creationId xmlns:a16="http://schemas.microsoft.com/office/drawing/2014/main" id="{8E528189-0F39-4B78-BEE7-0D26594651BC}"/>
                </a:ext>
              </a:extLst>
            </p:cNvPr>
            <p:cNvSpPr/>
            <p:nvPr/>
          </p:nvSpPr>
          <p:spPr>
            <a:xfrm>
              <a:off x="843518" y="5794423"/>
              <a:ext cx="116902" cy="116808"/>
            </a:xfrm>
            <a:prstGeom prst="rect">
              <a:avLst/>
            </a:prstGeom>
            <a:solidFill>
              <a:srgbClr val="F6BE25"/>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000000"/>
                </a:solidFill>
                <a:effectLst/>
                <a:uLnTx/>
                <a:uFillTx/>
                <a:latin typeface="Roboto Condensed Light"/>
                <a:ea typeface="+mn-ea"/>
                <a:cs typeface="+mn-cs"/>
              </a:endParaRPr>
            </a:p>
          </p:txBody>
        </p:sp>
        <p:sp>
          <p:nvSpPr>
            <p:cNvPr id="146" name="Rectangle 145">
              <a:extLst>
                <a:ext uri="{FF2B5EF4-FFF2-40B4-BE49-F238E27FC236}">
                  <a16:creationId xmlns:a16="http://schemas.microsoft.com/office/drawing/2014/main" id="{6784A13F-194E-4985-BD14-E8357AD6D63C}"/>
                </a:ext>
              </a:extLst>
            </p:cNvPr>
            <p:cNvSpPr/>
            <p:nvPr/>
          </p:nvSpPr>
          <p:spPr>
            <a:xfrm>
              <a:off x="844502" y="6051628"/>
              <a:ext cx="116902" cy="116808"/>
            </a:xfrm>
            <a:prstGeom prst="rect">
              <a:avLst/>
            </a:prstGeom>
            <a:solidFill>
              <a:srgbClr val="222568">
                <a:lumMod val="60000"/>
                <a:lumOff val="40000"/>
              </a:srgbClr>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000000"/>
                </a:solidFill>
                <a:effectLst/>
                <a:uLnTx/>
                <a:uFillTx/>
                <a:latin typeface="Roboto Condensed Light"/>
                <a:ea typeface="+mn-ea"/>
                <a:cs typeface="+mn-cs"/>
              </a:endParaRPr>
            </a:p>
          </p:txBody>
        </p:sp>
        <p:sp>
          <p:nvSpPr>
            <p:cNvPr id="147" name="Rectangle 146">
              <a:extLst>
                <a:ext uri="{FF2B5EF4-FFF2-40B4-BE49-F238E27FC236}">
                  <a16:creationId xmlns:a16="http://schemas.microsoft.com/office/drawing/2014/main" id="{3A5B7FF8-0AAE-4414-B004-409E87A8D518}"/>
                </a:ext>
              </a:extLst>
            </p:cNvPr>
            <p:cNvSpPr/>
            <p:nvPr/>
          </p:nvSpPr>
          <p:spPr>
            <a:xfrm>
              <a:off x="843095" y="6292528"/>
              <a:ext cx="116902" cy="116808"/>
            </a:xfrm>
            <a:prstGeom prst="rect">
              <a:avLst/>
            </a:prstGeom>
            <a:solidFill>
              <a:srgbClr val="3C7AA0"/>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000000"/>
                </a:solidFill>
                <a:effectLst/>
                <a:uLnTx/>
                <a:uFillTx/>
                <a:latin typeface="Roboto Condensed Light"/>
                <a:ea typeface="+mn-ea"/>
                <a:cs typeface="+mn-cs"/>
              </a:endParaRPr>
            </a:p>
          </p:txBody>
        </p:sp>
        <p:sp>
          <p:nvSpPr>
            <p:cNvPr id="148" name="Rectangle 147">
              <a:extLst>
                <a:ext uri="{FF2B5EF4-FFF2-40B4-BE49-F238E27FC236}">
                  <a16:creationId xmlns:a16="http://schemas.microsoft.com/office/drawing/2014/main" id="{C4F765E0-DEC5-426D-9D54-72E5BAE98A2F}"/>
                </a:ext>
              </a:extLst>
            </p:cNvPr>
            <p:cNvSpPr/>
            <p:nvPr/>
          </p:nvSpPr>
          <p:spPr>
            <a:xfrm>
              <a:off x="841914" y="6531813"/>
              <a:ext cx="116902" cy="116808"/>
            </a:xfrm>
            <a:prstGeom prst="rect">
              <a:avLst/>
            </a:prstGeom>
            <a:solidFill>
              <a:srgbClr val="6EC5CE"/>
            </a:solidFill>
            <a:ln w="12700" cap="flat" cmpd="sng" algn="ctr">
              <a:noFill/>
              <a:prstDash val="solid"/>
              <a:miter lim="800000"/>
            </a:ln>
            <a:effectLst/>
          </p:spPr>
          <p:txBody>
            <a:bodyPr rtlCol="0" anchor="ctr"/>
            <a:lstStyle/>
            <a:p>
              <a:pPr marL="0" marR="0" lvl="0" indent="0" algn="ctr" defTabSz="554492" eaLnBrk="1" fontAlgn="auto" latinLnBrk="0" hangingPunct="1">
                <a:lnSpc>
                  <a:spcPct val="100000"/>
                </a:lnSpc>
                <a:spcBef>
                  <a:spcPts val="0"/>
                </a:spcBef>
                <a:spcAft>
                  <a:spcPts val="0"/>
                </a:spcAft>
                <a:buClrTx/>
                <a:buSzTx/>
                <a:buFontTx/>
                <a:buNone/>
                <a:tabLst/>
                <a:defRPr/>
              </a:pPr>
              <a:endParaRPr kumimoji="0" lang="en-CA" sz="1092" b="0" i="0" u="none" strike="noStrike" kern="0" cap="none" spc="0" normalizeH="0" baseline="0" noProof="0">
                <a:ln>
                  <a:noFill/>
                </a:ln>
                <a:solidFill>
                  <a:srgbClr val="000000"/>
                </a:solidFill>
                <a:effectLst/>
                <a:uLnTx/>
                <a:uFillTx/>
                <a:latin typeface="Roboto Condensed Light"/>
                <a:ea typeface="+mn-ea"/>
                <a:cs typeface="+mn-cs"/>
              </a:endParaRPr>
            </a:p>
          </p:txBody>
        </p:sp>
        <p:sp>
          <p:nvSpPr>
            <p:cNvPr id="150" name="TextBox 149">
              <a:extLst>
                <a:ext uri="{FF2B5EF4-FFF2-40B4-BE49-F238E27FC236}">
                  <a16:creationId xmlns:a16="http://schemas.microsoft.com/office/drawing/2014/main" id="{4945CA41-3D24-46E0-9D03-D0AA66C36889}"/>
                </a:ext>
              </a:extLst>
            </p:cNvPr>
            <p:cNvSpPr txBox="1"/>
            <p:nvPr/>
          </p:nvSpPr>
          <p:spPr>
            <a:xfrm>
              <a:off x="1031426" y="5968504"/>
              <a:ext cx="3676137" cy="523220"/>
            </a:xfrm>
            <a:prstGeom prst="rect">
              <a:avLst/>
            </a:prstGeom>
            <a:noFill/>
          </p:spPr>
          <p:txBody>
            <a:bodyPr wrap="square">
              <a:spAutoFit/>
            </a:bodyPr>
            <a:lstStyle/>
            <a:p>
              <a:pPr defTabSz="554492"/>
              <a:r>
                <a:rPr lang="en-US" sz="1400">
                  <a:solidFill>
                    <a:srgbClr val="000000"/>
                  </a:solidFill>
                  <a:latin typeface="Roboto Condensed Light"/>
                </a:rPr>
                <a:t>Asked for input into planning, involved in executing strategy</a:t>
              </a:r>
            </a:p>
          </p:txBody>
        </p:sp>
        <p:sp>
          <p:nvSpPr>
            <p:cNvPr id="151" name="TextBox 150">
              <a:extLst>
                <a:ext uri="{FF2B5EF4-FFF2-40B4-BE49-F238E27FC236}">
                  <a16:creationId xmlns:a16="http://schemas.microsoft.com/office/drawing/2014/main" id="{57CA5D5D-3BEF-4E37-B924-9BAD18CE797B}"/>
                </a:ext>
              </a:extLst>
            </p:cNvPr>
            <p:cNvSpPr txBox="1"/>
            <p:nvPr/>
          </p:nvSpPr>
          <p:spPr>
            <a:xfrm>
              <a:off x="1028612" y="6210146"/>
              <a:ext cx="3349403" cy="523220"/>
            </a:xfrm>
            <a:prstGeom prst="rect">
              <a:avLst/>
            </a:prstGeom>
            <a:noFill/>
          </p:spPr>
          <p:txBody>
            <a:bodyPr wrap="square">
              <a:spAutoFit/>
            </a:bodyPr>
            <a:lstStyle/>
            <a:p>
              <a:pPr defTabSz="554492"/>
              <a:r>
                <a:rPr lang="en-US" sz="1400">
                  <a:solidFill>
                    <a:srgbClr val="000000"/>
                  </a:solidFill>
                  <a:latin typeface="Roboto Condensed Light"/>
                </a:rPr>
                <a:t>Involved in executing strategy after it is developed</a:t>
              </a:r>
            </a:p>
          </p:txBody>
        </p:sp>
        <p:sp>
          <p:nvSpPr>
            <p:cNvPr id="152" name="TextBox 151">
              <a:extLst>
                <a:ext uri="{FF2B5EF4-FFF2-40B4-BE49-F238E27FC236}">
                  <a16:creationId xmlns:a16="http://schemas.microsoft.com/office/drawing/2014/main" id="{858489D0-5B47-4CDB-BCDA-37D2694B01EE}"/>
                </a:ext>
              </a:extLst>
            </p:cNvPr>
            <p:cNvSpPr txBox="1"/>
            <p:nvPr/>
          </p:nvSpPr>
          <p:spPr>
            <a:xfrm>
              <a:off x="1036852" y="6450630"/>
              <a:ext cx="2576974" cy="307777"/>
            </a:xfrm>
            <a:prstGeom prst="rect">
              <a:avLst/>
            </a:prstGeom>
            <a:noFill/>
          </p:spPr>
          <p:txBody>
            <a:bodyPr wrap="square">
              <a:spAutoFit/>
            </a:bodyPr>
            <a:lstStyle/>
            <a:p>
              <a:pPr defTabSz="554492"/>
              <a:r>
                <a:rPr lang="en-US" sz="1400">
                  <a:solidFill>
                    <a:srgbClr val="000000"/>
                  </a:solidFill>
                  <a:latin typeface="Roboto Condensed Light"/>
                </a:rPr>
                <a:t>Not involved with the strategy</a:t>
              </a:r>
              <a:endParaRPr lang="en-CA" sz="1400">
                <a:solidFill>
                  <a:srgbClr val="000000"/>
                </a:solidFill>
                <a:latin typeface="Roboto Condensed Light"/>
              </a:endParaRPr>
            </a:p>
          </p:txBody>
        </p:sp>
      </p:grpSp>
      <p:sp>
        <p:nvSpPr>
          <p:cNvPr id="32" name="TextBox 31">
            <a:extLst>
              <a:ext uri="{FF2B5EF4-FFF2-40B4-BE49-F238E27FC236}">
                <a16:creationId xmlns:a16="http://schemas.microsoft.com/office/drawing/2014/main" id="{B9A7CCE5-AC50-497B-BA2A-1899FD7FD3F7}"/>
              </a:ext>
            </a:extLst>
          </p:cNvPr>
          <p:cNvSpPr txBox="1"/>
          <p:nvPr/>
        </p:nvSpPr>
        <p:spPr>
          <a:xfrm>
            <a:off x="7771209" y="6378539"/>
            <a:ext cx="2931497" cy="261610"/>
          </a:xfrm>
          <a:prstGeom prst="rect">
            <a:avLst/>
          </a:prstGeom>
          <a:noFill/>
        </p:spPr>
        <p:txBody>
          <a:bodyPr wrap="square">
            <a:spAutoFit/>
          </a:bodyPr>
          <a:lstStyle/>
          <a:p>
            <a:r>
              <a:rPr kumimoji="0" lang="en-US" sz="110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Source: McLean &amp; Company Trends Report, 2021</a:t>
            </a:r>
            <a:endParaRPr lang="en-US" sz="1100" dirty="0"/>
          </a:p>
        </p:txBody>
      </p:sp>
    </p:spTree>
    <p:extLst>
      <p:ext uri="{BB962C8B-B14F-4D97-AF65-F5344CB8AC3E}">
        <p14:creationId xmlns:p14="http://schemas.microsoft.com/office/powerpoint/2010/main" val="1800580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5">
            <a:extLst>
              <a:ext uri="{FF2B5EF4-FFF2-40B4-BE49-F238E27FC236}">
                <a16:creationId xmlns:a16="http://schemas.microsoft.com/office/drawing/2014/main" id="{5E6B1BDD-67E4-4FE0-BEFC-E5C50FE8C978}"/>
              </a:ext>
            </a:extLst>
          </p:cNvPr>
          <p:cNvSpPr txBox="1">
            <a:spLocks/>
          </p:cNvSpPr>
          <p:nvPr/>
        </p:nvSpPr>
        <p:spPr>
          <a:xfrm>
            <a:off x="4946378" y="2215889"/>
            <a:ext cx="5794774" cy="3792352"/>
          </a:xfrm>
          <a:prstGeom prst="rect">
            <a:avLst/>
          </a:prstGeom>
        </p:spPr>
        <p:txBody>
          <a:bodyPr vert="horz" lIns="0" tIns="0" rIns="0" bIns="0" rtlCol="0" anchor="t">
            <a:noAutofit/>
          </a:bodyPr>
          <a:lstStyle>
            <a:lvl1pPr marL="0" indent="0" algn="l" defTabSz="914400" rtl="0" eaLnBrk="1" latinLnBrk="0" hangingPunct="1">
              <a:lnSpc>
                <a:spcPts val="2200"/>
              </a:lnSpc>
              <a:spcBef>
                <a:spcPts val="1000"/>
              </a:spcBef>
              <a:buFont typeface="Arial" panose="020B0604020202020204" pitchFamily="34" charset="0"/>
              <a:buNone/>
              <a:defRPr sz="1600" b="0" i="0" kern="1200">
                <a:solidFill>
                  <a:srgbClr val="2576B7"/>
                </a:solidFill>
                <a:latin typeface="Montserrat" pitchFamily="2" charset="77"/>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kumimoji="0" lang="en-CA" sz="2400" b="1" i="1">
                <a:solidFill>
                  <a:schemeClr val="tx1">
                    <a:lumMod val="50000"/>
                    <a:lumOff val="50000"/>
                  </a:schemeClr>
                </a:solidFill>
                <a:latin typeface="Montserrat" panose="00000500000000000000" pitchFamily="2" charset="0"/>
              </a:rPr>
              <a:t>Is the employee experience or organizational needs a bigger priority for </a:t>
            </a:r>
            <a:r>
              <a:rPr lang="en-CA" sz="2400" b="1" i="1">
                <a:solidFill>
                  <a:schemeClr val="tx1">
                    <a:lumMod val="50000"/>
                    <a:lumOff val="50000"/>
                  </a:schemeClr>
                </a:solidFill>
                <a:latin typeface="Montserrat" panose="00000500000000000000" pitchFamily="2" charset="0"/>
              </a:rPr>
              <a:t>HR?</a:t>
            </a:r>
          </a:p>
          <a:p>
            <a:pPr>
              <a:lnSpc>
                <a:spcPct val="100000"/>
              </a:lnSpc>
              <a:spcBef>
                <a:spcPts val="0"/>
              </a:spcBef>
              <a:spcAft>
                <a:spcPts val="1200"/>
              </a:spcAft>
            </a:pPr>
            <a:r>
              <a:rPr lang="en-CA" sz="2400" b="1" i="1">
                <a:solidFill>
                  <a:schemeClr val="tx1">
                    <a:lumMod val="50000"/>
                    <a:lumOff val="50000"/>
                  </a:schemeClr>
                </a:solidFill>
                <a:latin typeface="Montserrat" panose="00000500000000000000" pitchFamily="2" charset="0"/>
              </a:rPr>
              <a:t>How will technology change the composition of HR teams?</a:t>
            </a:r>
          </a:p>
          <a:p>
            <a:pPr>
              <a:lnSpc>
                <a:spcPct val="100000"/>
              </a:lnSpc>
              <a:spcBef>
                <a:spcPts val="0"/>
              </a:spcBef>
              <a:spcAft>
                <a:spcPts val="1200"/>
              </a:spcAft>
            </a:pPr>
            <a:r>
              <a:rPr lang="en-CA" sz="2400" b="1" i="1" u="none" strike="noStrike" kern="1200" cap="none" spc="0" normalizeH="0" baseline="0" noProof="0">
                <a:ln>
                  <a:noFill/>
                </a:ln>
                <a:solidFill>
                  <a:schemeClr val="tx1">
                    <a:lumMod val="50000"/>
                    <a:lumOff val="50000"/>
                  </a:schemeClr>
                </a:solidFill>
                <a:effectLst/>
                <a:uLnTx/>
                <a:uFillTx/>
                <a:latin typeface="Montserrat" panose="00000500000000000000" pitchFamily="2" charset="0"/>
              </a:rPr>
              <a:t>How does HR move from a business partner to a business leader?</a:t>
            </a:r>
          </a:p>
        </p:txBody>
      </p:sp>
      <p:sp>
        <p:nvSpPr>
          <p:cNvPr id="12" name="Title 3">
            <a:extLst>
              <a:ext uri="{FF2B5EF4-FFF2-40B4-BE49-F238E27FC236}">
                <a16:creationId xmlns:a16="http://schemas.microsoft.com/office/drawing/2014/main" id="{796D3E38-E9E7-44CF-84A9-100A6FB87A8F}"/>
              </a:ext>
            </a:extLst>
          </p:cNvPr>
          <p:cNvSpPr txBox="1">
            <a:spLocks/>
          </p:cNvSpPr>
          <p:nvPr/>
        </p:nvSpPr>
        <p:spPr>
          <a:xfrm>
            <a:off x="562533" y="2230792"/>
            <a:ext cx="3469012" cy="78817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a:defRPr/>
            </a:pPr>
            <a:r>
              <a:rPr lang="en-US" sz="3600">
                <a:solidFill>
                  <a:srgbClr val="414399"/>
                </a:solidFill>
                <a:latin typeface="Montserrat"/>
              </a:rPr>
              <a:t>Pushing ahead</a:t>
            </a:r>
            <a:endParaRPr kumimoji="0" lang="en-US" sz="3600" b="1" i="0" u="none" strike="noStrike" kern="1200" cap="none" spc="0" normalizeH="0" baseline="0" noProof="0">
              <a:ln>
                <a:noFill/>
              </a:ln>
              <a:solidFill>
                <a:srgbClr val="2576B7"/>
              </a:solidFill>
              <a:effectLst/>
              <a:uLnTx/>
              <a:uFillTx/>
              <a:latin typeface="Montserrat" pitchFamily="2" charset="77"/>
              <a:ea typeface="+mj-ea"/>
              <a:cs typeface="+mj-cs"/>
            </a:endParaRPr>
          </a:p>
        </p:txBody>
      </p:sp>
      <p:sp>
        <p:nvSpPr>
          <p:cNvPr id="3" name="Title 3">
            <a:extLst>
              <a:ext uri="{FF2B5EF4-FFF2-40B4-BE49-F238E27FC236}">
                <a16:creationId xmlns:a16="http://schemas.microsoft.com/office/drawing/2014/main" id="{33F2D752-B9F2-447F-A99F-D3CB0ED3388C}"/>
              </a:ext>
            </a:extLst>
          </p:cNvPr>
          <p:cNvSpPr txBox="1">
            <a:spLocks/>
          </p:cNvSpPr>
          <p:nvPr/>
        </p:nvSpPr>
        <p:spPr>
          <a:xfrm>
            <a:off x="562533" y="2230792"/>
            <a:ext cx="3469012" cy="26196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3600" b="1" i="0" u="none" strike="noStrike" kern="1200" cap="none" spc="0" normalizeH="0" baseline="0" noProof="0">
              <a:ln>
                <a:noFill/>
              </a:ln>
              <a:solidFill>
                <a:srgbClr val="414399"/>
              </a:solidFill>
              <a:effectLst/>
              <a:uLnTx/>
              <a:uFillTx/>
              <a:latin typeface="Montserrat" pitchFamily="2" charset="77"/>
            </a:endParaRPr>
          </a:p>
        </p:txBody>
      </p:sp>
      <p:sp>
        <p:nvSpPr>
          <p:cNvPr id="10" name="Content Placeholder 5">
            <a:extLst>
              <a:ext uri="{FF2B5EF4-FFF2-40B4-BE49-F238E27FC236}">
                <a16:creationId xmlns:a16="http://schemas.microsoft.com/office/drawing/2014/main" id="{3190EFDE-75C1-4B0C-AA62-CDBD3B17DA67}"/>
              </a:ext>
            </a:extLst>
          </p:cNvPr>
          <p:cNvSpPr txBox="1">
            <a:spLocks/>
          </p:cNvSpPr>
          <p:nvPr/>
        </p:nvSpPr>
        <p:spPr>
          <a:xfrm>
            <a:off x="4946378" y="1369594"/>
            <a:ext cx="5566872" cy="3849486"/>
          </a:xfrm>
          <a:prstGeom prst="rect">
            <a:avLst/>
          </a:prstGeom>
        </p:spPr>
        <p:txBody>
          <a:bodyPr vert="horz" lIns="0" tIns="0" rIns="0" bIns="0" rtlCol="0" anchor="t">
            <a:noAutofit/>
          </a:bodyPr>
          <a:lstStyle>
            <a:lvl1pPr marL="0" indent="0" algn="l" defTabSz="914400" rtl="0" eaLnBrk="1" latinLnBrk="0" hangingPunct="1">
              <a:lnSpc>
                <a:spcPts val="2200"/>
              </a:lnSpc>
              <a:spcBef>
                <a:spcPts val="1000"/>
              </a:spcBef>
              <a:buFont typeface="Arial" panose="020B0604020202020204" pitchFamily="34" charset="0"/>
              <a:buNone/>
              <a:defRPr sz="1600" b="0" i="0" kern="1200">
                <a:solidFill>
                  <a:srgbClr val="2576B7"/>
                </a:solidFill>
                <a:latin typeface="Montserrat" pitchFamily="2" charset="77"/>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2400" b="1" i="1">
                <a:solidFill>
                  <a:schemeClr val="tx1">
                    <a:lumMod val="50000"/>
                    <a:lumOff val="50000"/>
                  </a:schemeClr>
                </a:solidFill>
                <a:latin typeface="Montserrat"/>
                <a:ea typeface="Roboto Light"/>
              </a:rPr>
              <a:t>The pandemic thrust HR into the spotlight. Is that here to stay?</a:t>
            </a:r>
            <a:endParaRPr lang="en-US" sz="2400" b="1" i="1" u="none" strike="noStrike" kern="1200" cap="none" spc="0" normalizeH="0" baseline="0" noProof="0">
              <a:ln>
                <a:noFill/>
              </a:ln>
              <a:solidFill>
                <a:schemeClr val="tx1">
                  <a:lumMod val="50000"/>
                  <a:lumOff val="50000"/>
                </a:schemeClr>
              </a:solidFill>
              <a:effectLst/>
              <a:uLnTx/>
              <a:uFillTx/>
              <a:latin typeface="Montserrat" panose="00000500000000000000" pitchFamily="2" charset="0"/>
            </a:endParaRPr>
          </a:p>
        </p:txBody>
      </p:sp>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19</a:t>
            </a:fld>
            <a:endParaRPr lang="en-US"/>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grpSp>
    </p:spTree>
    <p:extLst>
      <p:ext uri="{BB962C8B-B14F-4D97-AF65-F5344CB8AC3E}">
        <p14:creationId xmlns:p14="http://schemas.microsoft.com/office/powerpoint/2010/main" val="61246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161760-7C6A-40B7-B0B6-3BED62E59B83}"/>
              </a:ext>
            </a:extLst>
          </p:cNvPr>
          <p:cNvSpPr/>
          <p:nvPr/>
        </p:nvSpPr>
        <p:spPr>
          <a:xfrm>
            <a:off x="542380" y="1791106"/>
            <a:ext cx="6397598" cy="4247317"/>
          </a:xfrm>
          <a:prstGeom prst="rect">
            <a:avLst/>
          </a:prstGeom>
          <a:solidFill>
            <a:srgbClr val="FFFFFF">
              <a:alpha val="50196"/>
            </a:srgbClr>
          </a:solidFill>
        </p:spPr>
        <p:txBody>
          <a:bodyPr wrap="square">
            <a:spAutoFit/>
          </a:bodyPr>
          <a:lstStyle/>
          <a:p>
            <a:r>
              <a:rPr lang="en-US" sz="1500">
                <a:solidFill>
                  <a:schemeClr val="bg2">
                    <a:lumMod val="25000"/>
                  </a:schemeClr>
                </a:solidFill>
                <a:latin typeface="Roboto Light" panose="02000000000000000000" pitchFamily="2" charset="0"/>
                <a:ea typeface="Roboto Light" panose="02000000000000000000" pitchFamily="2" charset="0"/>
                <a:cs typeface="Arial" charset="0"/>
              </a:rPr>
              <a:t>McLean &amp; Company is a research and advisory firm providing practical solutions to human resources challenges via executable research, tools, and advice that have a clear and measurable impact on your business.</a:t>
            </a:r>
          </a:p>
          <a:p>
            <a:endParaRPr lang="en-US" sz="1500">
              <a:solidFill>
                <a:schemeClr val="bg2">
                  <a:lumMod val="25000"/>
                </a:schemeClr>
              </a:solidFill>
              <a:latin typeface="Roboto Light" panose="02000000000000000000" pitchFamily="2" charset="0"/>
              <a:ea typeface="Roboto Light" panose="02000000000000000000" pitchFamily="2" charset="0"/>
              <a:cs typeface="Arial" charset="0"/>
            </a:endParaRPr>
          </a:p>
          <a:p>
            <a:r>
              <a:rPr lang="en-US" sz="1500">
                <a:solidFill>
                  <a:schemeClr val="bg2">
                    <a:lumMod val="25000"/>
                  </a:schemeClr>
                </a:solidFill>
                <a:latin typeface="Roboto Light" panose="02000000000000000000" pitchFamily="2" charset="0"/>
                <a:ea typeface="Roboto Light" panose="02000000000000000000" pitchFamily="2" charset="0"/>
                <a:cs typeface="Arial" charset="0"/>
              </a:rPr>
              <a:t>Our research team uses a rigorous research process to identify and hone best practices; create practical tools, templates, and policies; and supply clients with the insight and guidance of our subject matter experts. McLean &amp; Company applies this proven research approach to both human resources and company management teams, creating complete solutions that supply the tools you need to get each project done right.</a:t>
            </a:r>
          </a:p>
          <a:p>
            <a:endParaRPr lang="en-US" sz="1500">
              <a:solidFill>
                <a:schemeClr val="bg2">
                  <a:lumMod val="25000"/>
                </a:schemeClr>
              </a:solidFill>
              <a:latin typeface="Roboto Light" panose="02000000000000000000" pitchFamily="2" charset="0"/>
              <a:ea typeface="Roboto Light" panose="02000000000000000000" pitchFamily="2" charset="0"/>
              <a:cs typeface="Arial" charset="0"/>
            </a:endParaRPr>
          </a:p>
          <a:p>
            <a:r>
              <a:rPr lang="en-US" sz="1500">
                <a:solidFill>
                  <a:schemeClr val="bg2">
                    <a:lumMod val="25000"/>
                  </a:schemeClr>
                </a:solidFill>
                <a:latin typeface="Roboto Light" panose="02000000000000000000" pitchFamily="2" charset="0"/>
                <a:ea typeface="Roboto Light" panose="02000000000000000000" pitchFamily="2" charset="0"/>
                <a:cs typeface="Arial" charset="0"/>
              </a:rPr>
              <a:t>McLean &amp; Company analysts bring real-world experience to the table and apply their knowledge to solving the challenges faced by our clients on a daily basis. This process is informed by the participation of a client base that includes over 30,000 members and by an evolving client-driven research agenda.</a:t>
            </a:r>
          </a:p>
          <a:p>
            <a:endParaRPr lang="en-US" sz="1500">
              <a:solidFill>
                <a:schemeClr val="bg2">
                  <a:lumMod val="25000"/>
                </a:schemeClr>
              </a:solidFill>
              <a:latin typeface="Roboto Light" panose="02000000000000000000" pitchFamily="2" charset="0"/>
              <a:ea typeface="Roboto Light" panose="02000000000000000000" pitchFamily="2" charset="0"/>
              <a:cs typeface="Arial" charset="0"/>
            </a:endParaRPr>
          </a:p>
          <a:p>
            <a:r>
              <a:rPr lang="en-US" sz="1500">
                <a:solidFill>
                  <a:schemeClr val="bg2">
                    <a:lumMod val="25000"/>
                  </a:schemeClr>
                </a:solidFill>
                <a:latin typeface="Roboto Light" panose="02000000000000000000" pitchFamily="2" charset="0"/>
                <a:ea typeface="Roboto Light" panose="02000000000000000000" pitchFamily="2" charset="0"/>
                <a:cs typeface="Arial" charset="0"/>
              </a:rPr>
              <a:t>McLean &amp; Company is a division of Info-Tech Research Group Inc.</a:t>
            </a:r>
          </a:p>
        </p:txBody>
      </p:sp>
      <p:pic>
        <p:nvPicPr>
          <p:cNvPr id="8" name="Picture 7">
            <a:extLst>
              <a:ext uri="{FF2B5EF4-FFF2-40B4-BE49-F238E27FC236}">
                <a16:creationId xmlns:a16="http://schemas.microsoft.com/office/drawing/2014/main" id="{85D5FA08-D5CD-4DDC-B8CA-231A61B26A97}"/>
              </a:ext>
            </a:extLst>
          </p:cNvPr>
          <p:cNvPicPr>
            <a:picLocks noChangeAspect="1"/>
          </p:cNvPicPr>
          <p:nvPr/>
        </p:nvPicPr>
        <p:blipFill>
          <a:blip r:embed="rId3"/>
          <a:stretch>
            <a:fillRect/>
          </a:stretch>
        </p:blipFill>
        <p:spPr>
          <a:xfrm>
            <a:off x="4285291" y="451479"/>
            <a:ext cx="2571560" cy="1062628"/>
          </a:xfrm>
          <a:prstGeom prst="rect">
            <a:avLst/>
          </a:prstGeom>
        </p:spPr>
      </p:pic>
      <p:sp>
        <p:nvSpPr>
          <p:cNvPr id="4" name="TextBox 3">
            <a:extLst>
              <a:ext uri="{FF2B5EF4-FFF2-40B4-BE49-F238E27FC236}">
                <a16:creationId xmlns:a16="http://schemas.microsoft.com/office/drawing/2014/main" id="{66F294E3-0350-41F0-B851-F2C1B20DCF2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Tree>
    <p:extLst>
      <p:ext uri="{BB962C8B-B14F-4D97-AF65-F5344CB8AC3E}">
        <p14:creationId xmlns:p14="http://schemas.microsoft.com/office/powerpoint/2010/main" val="269252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CD47B-7F6E-4D29-BBCB-36628095E865}"/>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20</a:t>
            </a:fld>
            <a:endParaRPr lang="en-US"/>
          </a:p>
        </p:txBody>
      </p:sp>
      <p:sp>
        <p:nvSpPr>
          <p:cNvPr id="3" name="Text Placeholder 1">
            <a:extLst>
              <a:ext uri="{FF2B5EF4-FFF2-40B4-BE49-F238E27FC236}">
                <a16:creationId xmlns:a16="http://schemas.microsoft.com/office/drawing/2014/main" id="{34BB3869-E514-4A11-897C-239FB5369BAA}"/>
              </a:ext>
            </a:extLst>
          </p:cNvPr>
          <p:cNvSpPr txBox="1">
            <a:spLocks/>
          </p:cNvSpPr>
          <p:nvPr/>
        </p:nvSpPr>
        <p:spPr>
          <a:xfrm>
            <a:off x="705750" y="2170476"/>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ontserrat Black" charset="0"/>
                <a:cs typeface="Arial" panose="020B0604020202020204" pitchFamily="34" charset="0"/>
              </a:rPr>
              <a:t>Time for a few questions…</a:t>
            </a:r>
            <a:endParaRPr kumimoji="0" lang="en-CA" sz="3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ontserrat Black" charset="0"/>
              <a:cs typeface="Arial" panose="020B0604020202020204" pitchFamily="34" charset="0"/>
            </a:endParaRPr>
          </a:p>
        </p:txBody>
      </p:sp>
      <p:sp>
        <p:nvSpPr>
          <p:cNvPr id="4" name="Rectangle 3">
            <a:extLst>
              <a:ext uri="{FF2B5EF4-FFF2-40B4-BE49-F238E27FC236}">
                <a16:creationId xmlns:a16="http://schemas.microsoft.com/office/drawing/2014/main" id="{E84048F2-02BC-426F-98B3-3E3876BDEC03}"/>
              </a:ext>
            </a:extLst>
          </p:cNvPr>
          <p:cNvSpPr/>
          <p:nvPr/>
        </p:nvSpPr>
        <p:spPr>
          <a:xfrm>
            <a:off x="2667000" y="1875692"/>
            <a:ext cx="6858000" cy="381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bg1">
                    <a:lumMod val="50000"/>
                  </a:schemeClr>
                </a:solidFill>
                <a:latin typeface="Montserrat" panose="00000500000000000000" pitchFamily="2" charset="0"/>
              </a:rPr>
              <a:t>Q&amp;A</a:t>
            </a:r>
            <a:endParaRPr lang="en-CA" sz="6600" b="1">
              <a:solidFill>
                <a:schemeClr val="bg1">
                  <a:lumMod val="50000"/>
                </a:schemeClr>
              </a:solidFill>
              <a:latin typeface="Montserrat" panose="00000500000000000000" pitchFamily="2" charset="0"/>
            </a:endParaRPr>
          </a:p>
        </p:txBody>
      </p:sp>
      <p:sp>
        <p:nvSpPr>
          <p:cNvPr id="6" name="TextBox 5">
            <a:extLst>
              <a:ext uri="{FF2B5EF4-FFF2-40B4-BE49-F238E27FC236}">
                <a16:creationId xmlns:a16="http://schemas.microsoft.com/office/drawing/2014/main" id="{56776BD4-A8D5-4961-B75A-7A05CA4C7A03}"/>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Tree>
    <p:extLst>
      <p:ext uri="{BB962C8B-B14F-4D97-AF65-F5344CB8AC3E}">
        <p14:creationId xmlns:p14="http://schemas.microsoft.com/office/powerpoint/2010/main" val="247441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C1BCD-0177-4B2C-9614-81A144F580C6}"/>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A309C1-FC3A-6444-8C53-1D99F913D140}" type="slidenum">
              <a:rPr kumimoji="0" lang="en-US" sz="800" b="0" i="0" u="none" strike="noStrike" kern="1200" cap="none" spc="0" normalizeH="0" baseline="0" noProof="0" smtClean="0">
                <a:ln>
                  <a:noFill/>
                </a:ln>
                <a:solidFill>
                  <a:srgbClr val="FFFFFF">
                    <a:lumMod val="9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6297312-77EE-4410-9D2E-D554FD5BC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54881" y="954879"/>
            <a:ext cx="6858001" cy="4948241"/>
          </a:xfrm>
          <a:prstGeom prst="rect">
            <a:avLst/>
          </a:prstGeom>
        </p:spPr>
      </p:pic>
      <p:sp>
        <p:nvSpPr>
          <p:cNvPr id="4" name="Rectangle 3">
            <a:extLst>
              <a:ext uri="{FF2B5EF4-FFF2-40B4-BE49-F238E27FC236}">
                <a16:creationId xmlns:a16="http://schemas.microsoft.com/office/drawing/2014/main" id="{ACE3B2F8-47B4-47FA-946E-C6C8F14608FE}"/>
              </a:ext>
            </a:extLst>
          </p:cNvPr>
          <p:cNvSpPr/>
          <p:nvPr/>
        </p:nvSpPr>
        <p:spPr>
          <a:xfrm rot="10800000" flipH="1">
            <a:off x="0" y="56012"/>
            <a:ext cx="4923641" cy="6858000"/>
          </a:xfrm>
          <a:prstGeom prst="rect">
            <a:avLst/>
          </a:prstGeom>
          <a:gradFill>
            <a:gsLst>
              <a:gs pos="99000">
                <a:schemeClr val="tx2">
                  <a:lumMod val="50000"/>
                  <a:alpha val="75000"/>
                </a:schemeClr>
              </a:gs>
              <a:gs pos="0">
                <a:srgbClr val="00206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Light"/>
              <a:ea typeface="+mn-ea"/>
              <a:cs typeface="+mn-cs"/>
            </a:endParaRPr>
          </a:p>
        </p:txBody>
      </p:sp>
      <p:sp>
        <p:nvSpPr>
          <p:cNvPr id="5" name="TextBox 4">
            <a:extLst>
              <a:ext uri="{FF2B5EF4-FFF2-40B4-BE49-F238E27FC236}">
                <a16:creationId xmlns:a16="http://schemas.microsoft.com/office/drawing/2014/main" id="{FFAE0B28-2BFB-46BF-9AF3-650BC2DFA8C8}"/>
              </a:ext>
            </a:extLst>
          </p:cNvPr>
          <p:cNvSpPr txBox="1"/>
          <p:nvPr/>
        </p:nvSpPr>
        <p:spPr>
          <a:xfrm>
            <a:off x="5871533" y="1753299"/>
            <a:ext cx="39228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14299"/>
                </a:solidFill>
                <a:effectLst/>
                <a:uLnTx/>
                <a:uFillTx/>
                <a:latin typeface="Montserrat" panose="00000500000000000000" pitchFamily="2" charset="0"/>
                <a:ea typeface="+mn-ea"/>
                <a:cs typeface="+mn-cs"/>
              </a:rPr>
              <a:t>Thank you! </a:t>
            </a:r>
            <a:endParaRPr kumimoji="0" lang="en-CA" sz="4800" b="1" i="0" u="none" strike="noStrike" kern="1200" cap="none" spc="0" normalizeH="0" baseline="0" noProof="0">
              <a:ln>
                <a:noFill/>
              </a:ln>
              <a:solidFill>
                <a:srgbClr val="414299"/>
              </a:solidFill>
              <a:effectLst/>
              <a:uLnTx/>
              <a:uFillTx/>
              <a:latin typeface="Montserrat" panose="00000500000000000000" pitchFamily="2" charset="0"/>
              <a:ea typeface="+mn-ea"/>
              <a:cs typeface="+mn-cs"/>
            </a:endParaRPr>
          </a:p>
        </p:txBody>
      </p:sp>
      <p:sp>
        <p:nvSpPr>
          <p:cNvPr id="6" name="TextBox 5">
            <a:extLst>
              <a:ext uri="{FF2B5EF4-FFF2-40B4-BE49-F238E27FC236}">
                <a16:creationId xmlns:a16="http://schemas.microsoft.com/office/drawing/2014/main" id="{930EFBA7-4CDB-4F3B-B67F-6A2F135E2341}"/>
              </a:ext>
            </a:extLst>
          </p:cNvPr>
          <p:cNvSpPr txBox="1"/>
          <p:nvPr/>
        </p:nvSpPr>
        <p:spPr>
          <a:xfrm>
            <a:off x="5995332" y="2823950"/>
            <a:ext cx="50677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50000"/>
                    <a:lumOff val="50000"/>
                  </a:srgbClr>
                </a:solidFill>
                <a:effectLst/>
                <a:uLnTx/>
                <a:uFillTx/>
                <a:latin typeface="Roboto Light" panose="02000000000000000000" pitchFamily="2" charset="0"/>
                <a:ea typeface="Roboto Light" panose="02000000000000000000" pitchFamily="2" charset="0"/>
                <a:cs typeface="+mn-cs"/>
              </a:rPr>
              <a:t>For information on McLean &amp; Company’s products and services, please contact: </a:t>
            </a:r>
            <a:endParaRPr kumimoji="0" lang="en-US"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4299"/>
                </a:solidFill>
                <a:effectLst/>
                <a:uLnTx/>
                <a:uFillTx/>
                <a:latin typeface="Montserrat" panose="00000500000000000000" pitchFamily="2" charset="0"/>
                <a:ea typeface="+mn-ea"/>
                <a:cs typeface="+mn-cs"/>
              </a:rPr>
              <a:t>Jon Campbell</a:t>
            </a:r>
            <a:r>
              <a:rPr kumimoji="0" lang="en-US" sz="20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dirty="0">
                <a:ln>
                  <a:noFill/>
                </a:ln>
                <a:solidFill>
                  <a:srgbClr val="3A1891"/>
                </a:solidFill>
                <a:effectLst/>
                <a:uLnTx/>
                <a:uFillTx/>
                <a:latin typeface="Roboto Light" panose="02000000000000000000" pitchFamily="2" charset="0"/>
                <a:ea typeface="+mn-ea"/>
                <a:cs typeface="+mn-cs"/>
                <a:hlinkClick r:id="rId4"/>
              </a:rPr>
              <a:t>jcampbell@mcleanco.com</a:t>
            </a:r>
            <a:r>
              <a:rPr kumimoji="0" lang="en-CA" sz="2000" b="1" i="0" u="none" strike="noStrike" kern="1200" cap="none" spc="0" normalizeH="0" baseline="0" noProof="0" dirty="0">
                <a:ln>
                  <a:noFill/>
                </a:ln>
                <a:solidFill>
                  <a:srgbClr val="414299"/>
                </a:solidFill>
                <a:effectLst/>
                <a:uLnTx/>
                <a:uFillTx/>
                <a:latin typeface="Roboto Light" panose="02000000000000000000" pitchFamily="2"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mn-cs"/>
            </a:endParaRPr>
          </a:p>
        </p:txBody>
      </p:sp>
      <p:pic>
        <p:nvPicPr>
          <p:cNvPr id="7" name="Picture 2" descr="McLean &amp; Company Logo">
            <a:extLst>
              <a:ext uri="{FF2B5EF4-FFF2-40B4-BE49-F238E27FC236}">
                <a16:creationId xmlns:a16="http://schemas.microsoft.com/office/drawing/2014/main" id="{6B961E80-507F-4D69-B67B-99E19D21EF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5332" y="4750114"/>
            <a:ext cx="2333724" cy="96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CC564-F81E-4D69-8838-F0292CB2AF4B}"/>
              </a:ext>
            </a:extLst>
          </p:cNvPr>
          <p:cNvSpPr>
            <a:spLocks noGrp="1"/>
          </p:cNvSpPr>
          <p:nvPr>
            <p:ph type="title"/>
          </p:nvPr>
        </p:nvSpPr>
        <p:spPr>
          <a:xfrm>
            <a:off x="294730" y="1096205"/>
            <a:ext cx="10515601" cy="788303"/>
          </a:xfrm>
        </p:spPr>
        <p:txBody>
          <a:bodyPr/>
          <a:lstStyle/>
          <a:p>
            <a:r>
              <a:rPr lang="en-US" sz="3200">
                <a:latin typeface="Montserrat SemiBold" panose="00000700000000000000" pitchFamily="2" charset="0"/>
              </a:rPr>
              <a:t>Selected resources</a:t>
            </a:r>
            <a:endParaRPr lang="en-CA" sz="3200">
              <a:latin typeface="Montserrat SemiBold" panose="00000700000000000000" pitchFamily="2" charset="0"/>
            </a:endParaRPr>
          </a:p>
        </p:txBody>
      </p:sp>
      <p:sp>
        <p:nvSpPr>
          <p:cNvPr id="7" name="Rectangle 6">
            <a:extLst>
              <a:ext uri="{FF2B5EF4-FFF2-40B4-BE49-F238E27FC236}">
                <a16:creationId xmlns:a16="http://schemas.microsoft.com/office/drawing/2014/main" id="{E20FF056-0931-4C15-97CE-B6B0C65D22A3}"/>
              </a:ext>
            </a:extLst>
          </p:cNvPr>
          <p:cNvSpPr/>
          <p:nvPr/>
        </p:nvSpPr>
        <p:spPr>
          <a:xfrm>
            <a:off x="5363322" y="3033176"/>
            <a:ext cx="242342" cy="369284"/>
          </a:xfrm>
          <a:prstGeom prst="rect">
            <a:avLst/>
          </a:prstGeom>
        </p:spPr>
        <p:txBody>
          <a:bodyPr wrap="none">
            <a:spAutoFit/>
          </a:bodyPr>
          <a:lstStyle/>
          <a:p>
            <a:r>
              <a:rPr lang="en-CA" dirty="0">
                <a:solidFill>
                  <a:srgbClr val="000000"/>
                </a:solidFill>
                <a:latin typeface="Roboto Light" panose="02000000000000000000" pitchFamily="2" charset="0"/>
              </a:rPr>
              <a:t> </a:t>
            </a:r>
            <a:endParaRPr lang="en-CA" dirty="0">
              <a:latin typeface="Roboto Light" panose="02000000000000000000" pitchFamily="2" charset="0"/>
            </a:endParaRPr>
          </a:p>
        </p:txBody>
      </p:sp>
      <p:sp>
        <p:nvSpPr>
          <p:cNvPr id="9" name="Rectangle 8">
            <a:extLst>
              <a:ext uri="{FF2B5EF4-FFF2-40B4-BE49-F238E27FC236}">
                <a16:creationId xmlns:a16="http://schemas.microsoft.com/office/drawing/2014/main" id="{51C82A99-B1AE-42AD-ADD1-486E7092D4BF}"/>
              </a:ext>
            </a:extLst>
          </p:cNvPr>
          <p:cNvSpPr/>
          <p:nvPr/>
        </p:nvSpPr>
        <p:spPr>
          <a:xfrm>
            <a:off x="5363322" y="3033176"/>
            <a:ext cx="242342" cy="369284"/>
          </a:xfrm>
          <a:prstGeom prst="rect">
            <a:avLst/>
          </a:prstGeom>
        </p:spPr>
        <p:txBody>
          <a:bodyPr wrap="none">
            <a:spAutoFit/>
          </a:bodyPr>
          <a:lstStyle/>
          <a:p>
            <a:r>
              <a:rPr lang="en-CA" dirty="0">
                <a:solidFill>
                  <a:srgbClr val="000000"/>
                </a:solidFill>
                <a:latin typeface="Roboto Light" panose="02000000000000000000" pitchFamily="2" charset="0"/>
              </a:rPr>
              <a:t> </a:t>
            </a:r>
            <a:endParaRPr lang="en-CA" dirty="0">
              <a:latin typeface="Roboto Light" panose="02000000000000000000" pitchFamily="2" charset="0"/>
            </a:endParaRPr>
          </a:p>
        </p:txBody>
      </p:sp>
      <p:sp>
        <p:nvSpPr>
          <p:cNvPr id="11" name="Rectangle 10">
            <a:extLst>
              <a:ext uri="{FF2B5EF4-FFF2-40B4-BE49-F238E27FC236}">
                <a16:creationId xmlns:a16="http://schemas.microsoft.com/office/drawing/2014/main" id="{A840191B-C2BB-4D97-A5FF-CF610DCEBEA1}"/>
              </a:ext>
            </a:extLst>
          </p:cNvPr>
          <p:cNvSpPr/>
          <p:nvPr/>
        </p:nvSpPr>
        <p:spPr>
          <a:xfrm>
            <a:off x="5363322" y="3033176"/>
            <a:ext cx="242342" cy="369284"/>
          </a:xfrm>
          <a:prstGeom prst="rect">
            <a:avLst/>
          </a:prstGeom>
        </p:spPr>
        <p:txBody>
          <a:bodyPr wrap="none">
            <a:spAutoFit/>
          </a:bodyPr>
          <a:lstStyle/>
          <a:p>
            <a:r>
              <a:rPr lang="en-CA" dirty="0">
                <a:solidFill>
                  <a:srgbClr val="000000"/>
                </a:solidFill>
                <a:latin typeface="Roboto Light" panose="02000000000000000000" pitchFamily="2" charset="0"/>
              </a:rPr>
              <a:t> </a:t>
            </a:r>
            <a:endParaRPr lang="en-CA" dirty="0">
              <a:latin typeface="Roboto Light" panose="02000000000000000000" pitchFamily="2" charset="0"/>
            </a:endParaRPr>
          </a:p>
        </p:txBody>
      </p:sp>
      <p:sp>
        <p:nvSpPr>
          <p:cNvPr id="14" name="TextBox 13">
            <a:extLst>
              <a:ext uri="{FF2B5EF4-FFF2-40B4-BE49-F238E27FC236}">
                <a16:creationId xmlns:a16="http://schemas.microsoft.com/office/drawing/2014/main" id="{4DDFE482-BD4C-47FC-B7F6-B81E6E5F0848}"/>
              </a:ext>
            </a:extLst>
          </p:cNvPr>
          <p:cNvSpPr txBox="1"/>
          <p:nvPr/>
        </p:nvSpPr>
        <p:spPr>
          <a:xfrm>
            <a:off x="294730" y="1634252"/>
            <a:ext cx="5172419"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hlinkClick r:id="rId3"/>
              </a:rPr>
              <a:t>2021 HR Trends Report </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hlinkClick r:id="rId4"/>
              </a:rPr>
              <a:t>Create a People-First Diversity, Equity &amp; Inclusion Strategy</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prstClr val="black"/>
                </a:solidFill>
                <a:latin typeface="Montserrat" panose="00000500000000000000" pitchFamily="2" charset="0"/>
                <a:hlinkClick r:id="rId5"/>
              </a:rPr>
              <a:t>Embed Inclusion Into Your Culture</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hlinkClick r:id="rId6"/>
              </a:rPr>
              <a:t>The Pandemic’s Impact on Career Plans</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prstClr val="black"/>
                </a:solidFill>
                <a:latin typeface="Montserrat" panose="00000500000000000000" pitchFamily="2" charset="0"/>
                <a:hlinkClick r:id="rId7"/>
              </a:rPr>
              <a:t>Sustain Work-From-Home in the New Normal</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hlinkClick r:id="rId8"/>
              </a:rPr>
              <a:t>Create a Talent Strategy</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prstClr val="black"/>
                </a:solidFill>
                <a:latin typeface="Montserrat" panose="00000500000000000000" pitchFamily="2" charset="0"/>
                <a:hlinkClick r:id="rId9"/>
              </a:rPr>
              <a:t>Systematically Develop Your HR Department</a:t>
            </a:r>
            <a:endParaRPr lang="en-US" sz="1400">
              <a:solidFill>
                <a:prstClr val="black"/>
              </a:solidFill>
              <a:latin typeface="Montserrat" panose="00000500000000000000" pitchFamily="2"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hlinkClick r:id="rId10"/>
              </a:rPr>
              <a:t>Build a Resilient HR Team</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prstClr val="black"/>
                </a:solidFill>
                <a:latin typeface="Montserrat" panose="00000500000000000000" pitchFamily="2" charset="0"/>
                <a:hlinkClick r:id="rId11"/>
              </a:rPr>
              <a:t>Redesign Your HR Structure</a:t>
            </a:r>
            <a:endPar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6" name="Oval 15">
            <a:extLst>
              <a:ext uri="{FF2B5EF4-FFF2-40B4-BE49-F238E27FC236}">
                <a16:creationId xmlns:a16="http://schemas.microsoft.com/office/drawing/2014/main" id="{CA63E096-C8C5-4A51-B1C0-3DE3D5891AB9}"/>
              </a:ext>
            </a:extLst>
          </p:cNvPr>
          <p:cNvSpPr/>
          <p:nvPr/>
        </p:nvSpPr>
        <p:spPr>
          <a:xfrm>
            <a:off x="5910424" y="361971"/>
            <a:ext cx="5815364" cy="5829066"/>
          </a:xfrm>
          <a:prstGeom prst="ellipse">
            <a:avLst/>
          </a:prstGeom>
          <a:blipFill dpi="0" rotWithShape="1">
            <a:blip r:embed="rId12"/>
            <a:srcRect/>
            <a:stretch>
              <a:fillRect l="-2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Tree>
    <p:extLst>
      <p:ext uri="{BB962C8B-B14F-4D97-AF65-F5344CB8AC3E}">
        <p14:creationId xmlns:p14="http://schemas.microsoft.com/office/powerpoint/2010/main" val="3943773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C28F987D-4CE0-0A40-897F-32F5345A5B51}"/>
              </a:ext>
            </a:extLst>
          </p:cNvPr>
          <p:cNvPicPr>
            <a:picLocks noChangeAspect="1"/>
          </p:cNvPicPr>
          <p:nvPr/>
        </p:nvPicPr>
        <p:blipFill>
          <a:blip r:embed="rId2"/>
          <a:stretch>
            <a:fillRect/>
          </a:stretch>
        </p:blipFill>
        <p:spPr>
          <a:xfrm>
            <a:off x="4432419" y="-20405"/>
            <a:ext cx="7766718" cy="4427029"/>
          </a:xfrm>
          <a:prstGeom prst="rect">
            <a:avLst/>
          </a:prstGeom>
        </p:spPr>
      </p:pic>
      <p:sp>
        <p:nvSpPr>
          <p:cNvPr id="9" name="TextBox 8">
            <a:extLst>
              <a:ext uri="{FF2B5EF4-FFF2-40B4-BE49-F238E27FC236}">
                <a16:creationId xmlns:a16="http://schemas.microsoft.com/office/drawing/2014/main" id="{4AAAE46E-DE78-D74C-9245-63891D78D5FE}"/>
              </a:ext>
            </a:extLst>
          </p:cNvPr>
          <p:cNvSpPr txBox="1"/>
          <p:nvPr/>
        </p:nvSpPr>
        <p:spPr>
          <a:xfrm>
            <a:off x="442913" y="388102"/>
            <a:ext cx="6119252" cy="553998"/>
          </a:xfrm>
          <a:prstGeom prst="rect">
            <a:avLst/>
          </a:prstGeom>
          <a:noFill/>
        </p:spPr>
        <p:txBody>
          <a:bodyPr wrap="square" lIns="0" tIns="0" rIns="0" bIns="0" rtlCol="0">
            <a:spAutoFit/>
          </a:bodyPr>
          <a:lstStyle/>
          <a:p>
            <a:r>
              <a:rPr lang="en-US" sz="3600" b="1">
                <a:solidFill>
                  <a:srgbClr val="4B4A4B"/>
                </a:solidFill>
                <a:latin typeface="Montserrat" pitchFamily="2" charset="77"/>
              </a:rPr>
              <a:t>Leadership Membership</a:t>
            </a:r>
          </a:p>
        </p:txBody>
      </p:sp>
      <p:sp>
        <p:nvSpPr>
          <p:cNvPr id="10" name="TextBox 9">
            <a:extLst>
              <a:ext uri="{FF2B5EF4-FFF2-40B4-BE49-F238E27FC236}">
                <a16:creationId xmlns:a16="http://schemas.microsoft.com/office/drawing/2014/main" id="{CBC8AE9B-1507-3B4D-B447-F51D6422E14E}"/>
              </a:ext>
            </a:extLst>
          </p:cNvPr>
          <p:cNvSpPr txBox="1"/>
          <p:nvPr/>
        </p:nvSpPr>
        <p:spPr>
          <a:xfrm>
            <a:off x="442913" y="980645"/>
            <a:ext cx="5653087" cy="276999"/>
          </a:xfrm>
          <a:prstGeom prst="rect">
            <a:avLst/>
          </a:prstGeom>
          <a:noFill/>
        </p:spPr>
        <p:txBody>
          <a:bodyPr wrap="square" lIns="0" tIns="0" rIns="0" bIns="0" rtlCol="0">
            <a:spAutoFit/>
          </a:bodyPr>
          <a:lstStyle/>
          <a:p>
            <a:r>
              <a:rPr lang="en-US" b="1">
                <a:solidFill>
                  <a:srgbClr val="414399"/>
                </a:solidFill>
                <a:latin typeface="Montserrat SemiBold" panose="00000700000000000000" pitchFamily="2" charset="0"/>
              </a:rPr>
              <a:t>The Leadership Membership Difference</a:t>
            </a:r>
          </a:p>
        </p:txBody>
      </p:sp>
      <p:sp>
        <p:nvSpPr>
          <p:cNvPr id="11" name="TextBox 10">
            <a:extLst>
              <a:ext uri="{FF2B5EF4-FFF2-40B4-BE49-F238E27FC236}">
                <a16:creationId xmlns:a16="http://schemas.microsoft.com/office/drawing/2014/main" id="{CB5BBFA1-B50A-814D-89C3-042FED6C26DF}"/>
              </a:ext>
            </a:extLst>
          </p:cNvPr>
          <p:cNvSpPr txBox="1"/>
          <p:nvPr/>
        </p:nvSpPr>
        <p:spPr>
          <a:xfrm>
            <a:off x="442913" y="1649253"/>
            <a:ext cx="3558802" cy="1131272"/>
          </a:xfrm>
          <a:prstGeom prst="rect">
            <a:avLst/>
          </a:prstGeom>
          <a:noFill/>
        </p:spPr>
        <p:txBody>
          <a:bodyPr wrap="square" lIns="0" tIns="0" rIns="0" bIns="0" rtlCol="0">
            <a:spAutoFit/>
          </a:bodyPr>
          <a:lstStyle/>
          <a:p>
            <a:pPr>
              <a:lnSpc>
                <a:spcPts val="1800"/>
              </a:lnSpc>
            </a:pPr>
            <a:r>
              <a:rPr lang="en-US" sz="1400">
                <a:solidFill>
                  <a:srgbClr val="4A4A4A"/>
                </a:solidFill>
                <a:latin typeface="Montserrat" pitchFamily="2" charset="77"/>
              </a:rPr>
              <a:t>This membership will give you the tools you need to push your HR department further, faster. Complete major projects with the help of a dedicated Executive Advisor who is a </a:t>
            </a:r>
            <a:r>
              <a:rPr lang="en-US" sz="1400" b="1">
                <a:solidFill>
                  <a:srgbClr val="7D3B96"/>
                </a:solidFill>
                <a:latin typeface="Montserrat" pitchFamily="2" charset="77"/>
              </a:rPr>
              <a:t>former HR Leader.</a:t>
            </a:r>
          </a:p>
        </p:txBody>
      </p:sp>
      <p:sp>
        <p:nvSpPr>
          <p:cNvPr id="13" name="TextBox 12">
            <a:extLst>
              <a:ext uri="{FF2B5EF4-FFF2-40B4-BE49-F238E27FC236}">
                <a16:creationId xmlns:a16="http://schemas.microsoft.com/office/drawing/2014/main" id="{BBEF0C5E-3488-D241-B8C5-3AE19284B226}"/>
              </a:ext>
            </a:extLst>
          </p:cNvPr>
          <p:cNvSpPr txBox="1"/>
          <p:nvPr/>
        </p:nvSpPr>
        <p:spPr>
          <a:xfrm>
            <a:off x="1203325" y="3395222"/>
            <a:ext cx="4352925" cy="886012"/>
          </a:xfrm>
          <a:prstGeom prst="rect">
            <a:avLst/>
          </a:prstGeom>
          <a:noFill/>
        </p:spPr>
        <p:txBody>
          <a:bodyPr wrap="square" lIns="0" tIns="0" rIns="0" bIns="0" rtlCol="0">
            <a:spAutoFit/>
          </a:bodyPr>
          <a:lstStyle/>
          <a:p>
            <a:pPr algn="just">
              <a:lnSpc>
                <a:spcPts val="1400"/>
              </a:lnSpc>
              <a:spcAft>
                <a:spcPts val="700"/>
              </a:spcAft>
            </a:pPr>
            <a:r>
              <a:rPr lang="en-US" sz="1050">
                <a:solidFill>
                  <a:srgbClr val="4A4A4A"/>
                </a:solidFill>
                <a:latin typeface="Roboto Light" panose="02000000000000000000" pitchFamily="2" charset="0"/>
                <a:ea typeface="Roboto Light" panose="02000000000000000000" pitchFamily="2" charset="0"/>
              </a:rPr>
              <a:t>You’ll get a </a:t>
            </a:r>
            <a:r>
              <a:rPr lang="en-US" sz="1050">
                <a:solidFill>
                  <a:srgbClr val="4A4A4A"/>
                </a:solidFill>
                <a:latin typeface="Roboto Medium" panose="02000000000000000000" pitchFamily="2" charset="0"/>
                <a:ea typeface="Roboto Medium" panose="02000000000000000000" pitchFamily="2" charset="0"/>
              </a:rPr>
              <a:t>dedicated Executive Advisor</a:t>
            </a:r>
            <a:r>
              <a:rPr lang="en-US" sz="1050">
                <a:solidFill>
                  <a:srgbClr val="4A4A4A"/>
                </a:solidFill>
                <a:latin typeface="Roboto Light" panose="02000000000000000000" pitchFamily="2" charset="0"/>
                <a:ea typeface="Roboto Light" panose="02000000000000000000" pitchFamily="2" charset="0"/>
              </a:rPr>
              <a:t>, who is a former HR leader who will meet with you quarterly.  Their experience will benefit you as you work toward delivering key initiatives. They can help you prioritize projects, mitigate challenges, direct you to the relevant research or subject matter experts, and keep you on track.</a:t>
            </a:r>
          </a:p>
        </p:txBody>
      </p:sp>
      <p:sp>
        <p:nvSpPr>
          <p:cNvPr id="15" name="TextBox 14">
            <a:extLst>
              <a:ext uri="{FF2B5EF4-FFF2-40B4-BE49-F238E27FC236}">
                <a16:creationId xmlns:a16="http://schemas.microsoft.com/office/drawing/2014/main" id="{2C94B263-BC28-C046-A26B-21CD44B9EC77}"/>
              </a:ext>
            </a:extLst>
          </p:cNvPr>
          <p:cNvSpPr txBox="1"/>
          <p:nvPr/>
        </p:nvSpPr>
        <p:spPr>
          <a:xfrm>
            <a:off x="1203325" y="4375840"/>
            <a:ext cx="4352925" cy="526939"/>
          </a:xfrm>
          <a:prstGeom prst="rect">
            <a:avLst/>
          </a:prstGeom>
          <a:noFill/>
        </p:spPr>
        <p:txBody>
          <a:bodyPr wrap="square" lIns="0" tIns="0" rIns="0" bIns="0" rtlCol="0">
            <a:spAutoFit/>
          </a:bodyPr>
          <a:lstStyle/>
          <a:p>
            <a:pPr algn="just">
              <a:lnSpc>
                <a:spcPts val="1400"/>
              </a:lnSpc>
              <a:spcAft>
                <a:spcPts val="700"/>
              </a:spcAft>
            </a:pPr>
            <a:r>
              <a:rPr lang="en-US" sz="1050">
                <a:solidFill>
                  <a:srgbClr val="4A4A4A"/>
                </a:solidFill>
                <a:latin typeface="Roboto Light" panose="02000000000000000000" pitchFamily="2" charset="0"/>
                <a:ea typeface="Roboto Light" panose="02000000000000000000" pitchFamily="2" charset="0"/>
              </a:rPr>
              <a:t>Boost your </a:t>
            </a:r>
            <a:r>
              <a:rPr lang="en-US" sz="1050">
                <a:solidFill>
                  <a:srgbClr val="4A4A4A"/>
                </a:solidFill>
                <a:latin typeface="Roboto Medium" panose="02000000000000000000" pitchFamily="2" charset="0"/>
                <a:ea typeface="Roboto Medium" panose="02000000000000000000" pitchFamily="2" charset="0"/>
              </a:rPr>
              <a:t>own development </a:t>
            </a:r>
            <a:r>
              <a:rPr lang="en-US" sz="1050">
                <a:solidFill>
                  <a:srgbClr val="4A4A4A"/>
                </a:solidFill>
                <a:latin typeface="Roboto Light" panose="02000000000000000000" pitchFamily="2" charset="0"/>
                <a:ea typeface="Roboto Light" panose="02000000000000000000" pitchFamily="2" charset="0"/>
              </a:rPr>
              <a:t>with one 360-Degree Feedback personal evaluation, including one debrief session and a separate development planning session.</a:t>
            </a:r>
          </a:p>
        </p:txBody>
      </p:sp>
      <p:sp>
        <p:nvSpPr>
          <p:cNvPr id="17" name="TextBox 16">
            <a:extLst>
              <a:ext uri="{FF2B5EF4-FFF2-40B4-BE49-F238E27FC236}">
                <a16:creationId xmlns:a16="http://schemas.microsoft.com/office/drawing/2014/main" id="{896F8774-A729-C347-8F3F-8109C92EA143}"/>
              </a:ext>
            </a:extLst>
          </p:cNvPr>
          <p:cNvSpPr txBox="1"/>
          <p:nvPr/>
        </p:nvSpPr>
        <p:spPr>
          <a:xfrm>
            <a:off x="1203325" y="5176922"/>
            <a:ext cx="4344294" cy="706475"/>
          </a:xfrm>
          <a:prstGeom prst="rect">
            <a:avLst/>
          </a:prstGeom>
          <a:noFill/>
        </p:spPr>
        <p:txBody>
          <a:bodyPr wrap="square" lIns="0" tIns="0" rIns="0" bIns="0" rtlCol="0">
            <a:spAutoFit/>
          </a:bodyPr>
          <a:lstStyle/>
          <a:p>
            <a:pPr algn="just">
              <a:lnSpc>
                <a:spcPts val="1400"/>
              </a:lnSpc>
              <a:spcAft>
                <a:spcPts val="700"/>
              </a:spcAft>
            </a:pPr>
            <a:r>
              <a:rPr lang="en-US" sz="1050">
                <a:solidFill>
                  <a:srgbClr val="4A4A4A"/>
                </a:solidFill>
                <a:latin typeface="Roboto Medium" panose="02000000000000000000" pitchFamily="2" charset="0"/>
                <a:ea typeface="Roboto Medium" panose="02000000000000000000" pitchFamily="2" charset="0"/>
              </a:rPr>
              <a:t>Your choice </a:t>
            </a:r>
            <a:r>
              <a:rPr lang="en-US" sz="1050">
                <a:solidFill>
                  <a:srgbClr val="4A4A4A"/>
                </a:solidFill>
                <a:latin typeface="Roboto Light" panose="02000000000000000000" pitchFamily="2" charset="0"/>
                <a:ea typeface="Roboto Light" panose="02000000000000000000" pitchFamily="2" charset="0"/>
              </a:rPr>
              <a:t>of one ticket to McLean &amp; Company’s </a:t>
            </a:r>
            <a:r>
              <a:rPr lang="en-US" sz="1050">
                <a:solidFill>
                  <a:srgbClr val="4A4A4A"/>
                </a:solidFill>
                <a:latin typeface="Roboto Medium" panose="02000000000000000000" pitchFamily="2" charset="0"/>
                <a:ea typeface="Roboto Medium" panose="02000000000000000000" pitchFamily="2" charset="0"/>
              </a:rPr>
              <a:t>Signature Conference </a:t>
            </a:r>
            <a:r>
              <a:rPr lang="en-US" sz="1050">
                <a:solidFill>
                  <a:srgbClr val="4A4A4A"/>
                </a:solidFill>
                <a:latin typeface="Roboto Light" panose="02000000000000000000" pitchFamily="2" charset="0"/>
                <a:ea typeface="Roboto Light" panose="02000000000000000000" pitchFamily="2" charset="0"/>
              </a:rPr>
              <a:t>or one ticket to our virtual </a:t>
            </a:r>
            <a:r>
              <a:rPr lang="en-US" sz="1050">
                <a:solidFill>
                  <a:srgbClr val="4A4A4A"/>
                </a:solidFill>
                <a:latin typeface="Roboto Medium" panose="02000000000000000000" pitchFamily="2" charset="0"/>
                <a:ea typeface="Roboto Medium" panose="02000000000000000000" pitchFamily="2" charset="0"/>
              </a:rPr>
              <a:t>Elevate HR </a:t>
            </a:r>
            <a:r>
              <a:rPr lang="en-US" sz="1050">
                <a:solidFill>
                  <a:srgbClr val="4A4A4A"/>
                </a:solidFill>
                <a:latin typeface="Roboto Light" panose="02000000000000000000" pitchFamily="2" charset="0"/>
                <a:ea typeface="Roboto Light" panose="02000000000000000000" pitchFamily="2" charset="0"/>
              </a:rPr>
              <a:t>strategic leadership development course. Ideally, we’d like you to benefit from these events, although the ticket could be transferred to a colleague.</a:t>
            </a:r>
          </a:p>
        </p:txBody>
      </p:sp>
      <p:sp>
        <p:nvSpPr>
          <p:cNvPr id="19" name="TextBox 18">
            <a:extLst>
              <a:ext uri="{FF2B5EF4-FFF2-40B4-BE49-F238E27FC236}">
                <a16:creationId xmlns:a16="http://schemas.microsoft.com/office/drawing/2014/main" id="{29D8BEF8-E38F-284D-862F-91F9DA23CD65}"/>
              </a:ext>
            </a:extLst>
          </p:cNvPr>
          <p:cNvSpPr txBox="1"/>
          <p:nvPr/>
        </p:nvSpPr>
        <p:spPr>
          <a:xfrm>
            <a:off x="6851650" y="4375840"/>
            <a:ext cx="4193256" cy="526939"/>
          </a:xfrm>
          <a:prstGeom prst="rect">
            <a:avLst/>
          </a:prstGeom>
          <a:noFill/>
        </p:spPr>
        <p:txBody>
          <a:bodyPr wrap="square" lIns="0" tIns="0" rIns="0" bIns="0" rtlCol="0">
            <a:spAutoFit/>
          </a:bodyPr>
          <a:lstStyle/>
          <a:p>
            <a:pPr algn="just">
              <a:lnSpc>
                <a:spcPts val="1400"/>
              </a:lnSpc>
              <a:spcAft>
                <a:spcPts val="700"/>
              </a:spcAft>
            </a:pPr>
            <a:r>
              <a:rPr lang="en-US" sz="1050">
                <a:solidFill>
                  <a:srgbClr val="4A4A4A"/>
                </a:solidFill>
                <a:latin typeface="Roboto Light" panose="02000000000000000000" pitchFamily="2" charset="0"/>
                <a:ea typeface="Roboto Light" panose="02000000000000000000" pitchFamily="2" charset="0"/>
              </a:rPr>
              <a:t>Kick-start an important project with a </a:t>
            </a:r>
            <a:r>
              <a:rPr lang="en-US" sz="1050">
                <a:solidFill>
                  <a:srgbClr val="4A4A4A"/>
                </a:solidFill>
                <a:latin typeface="Roboto Medium" panose="02000000000000000000" pitchFamily="2" charset="0"/>
                <a:ea typeface="Roboto Medium" panose="02000000000000000000" pitchFamily="2" charset="0"/>
              </a:rPr>
              <a:t>half-day online advisory session. </a:t>
            </a:r>
            <a:r>
              <a:rPr lang="en-US" sz="1050">
                <a:solidFill>
                  <a:srgbClr val="4A4A4A"/>
                </a:solidFill>
                <a:latin typeface="Roboto Light" panose="02000000000000000000" pitchFamily="2" charset="0"/>
                <a:ea typeface="Roboto Light" panose="02000000000000000000" pitchFamily="2" charset="0"/>
              </a:rPr>
              <a:t>Your Executive Advisor or a relevant subject matter expert will facilitate </a:t>
            </a:r>
            <a:r>
              <a:rPr lang="en-US" sz="1050">
                <a:solidFill>
                  <a:srgbClr val="4A4A4A"/>
                </a:solidFill>
                <a:latin typeface="Roboto Medium" panose="02000000000000000000" pitchFamily="2" charset="0"/>
                <a:ea typeface="Roboto Medium" panose="02000000000000000000" pitchFamily="2" charset="0"/>
              </a:rPr>
              <a:t>one of ten </a:t>
            </a:r>
            <a:r>
              <a:rPr lang="en-US" sz="1050">
                <a:solidFill>
                  <a:srgbClr val="4A4A4A"/>
                </a:solidFill>
                <a:latin typeface="Roboto Light" panose="02000000000000000000" pitchFamily="2" charset="0"/>
                <a:ea typeface="Roboto Light" panose="02000000000000000000" pitchFamily="2" charset="0"/>
              </a:rPr>
              <a:t>different sessions.</a:t>
            </a:r>
          </a:p>
        </p:txBody>
      </p:sp>
      <p:sp>
        <p:nvSpPr>
          <p:cNvPr id="21" name="TextBox 20">
            <a:extLst>
              <a:ext uri="{FF2B5EF4-FFF2-40B4-BE49-F238E27FC236}">
                <a16:creationId xmlns:a16="http://schemas.microsoft.com/office/drawing/2014/main" id="{EB7A060F-67F3-ED41-9543-F25DF8E9771D}"/>
              </a:ext>
            </a:extLst>
          </p:cNvPr>
          <p:cNvSpPr txBox="1"/>
          <p:nvPr/>
        </p:nvSpPr>
        <p:spPr>
          <a:xfrm>
            <a:off x="6851650" y="5187976"/>
            <a:ext cx="4193256" cy="526939"/>
          </a:xfrm>
          <a:prstGeom prst="rect">
            <a:avLst/>
          </a:prstGeom>
          <a:noFill/>
        </p:spPr>
        <p:txBody>
          <a:bodyPr wrap="square" lIns="0" tIns="0" rIns="0" bIns="0" rtlCol="0">
            <a:spAutoFit/>
          </a:bodyPr>
          <a:lstStyle/>
          <a:p>
            <a:pPr algn="just">
              <a:lnSpc>
                <a:spcPts val="1400"/>
              </a:lnSpc>
              <a:spcAft>
                <a:spcPts val="700"/>
              </a:spcAft>
            </a:pPr>
            <a:r>
              <a:rPr lang="en-US" sz="1050">
                <a:solidFill>
                  <a:srgbClr val="4A4A4A"/>
                </a:solidFill>
                <a:latin typeface="Roboto Medium" panose="02000000000000000000" pitchFamily="2" charset="0"/>
                <a:ea typeface="Roboto Medium" panose="02000000000000000000" pitchFamily="2" charset="0"/>
              </a:rPr>
              <a:t>Save money </a:t>
            </a:r>
            <a:r>
              <a:rPr lang="en-US" sz="1050">
                <a:solidFill>
                  <a:srgbClr val="4A4A4A"/>
                </a:solidFill>
                <a:latin typeface="Roboto Light" panose="02000000000000000000" pitchFamily="2" charset="0"/>
                <a:ea typeface="Roboto Light" panose="02000000000000000000" pitchFamily="2" charset="0"/>
              </a:rPr>
              <a:t>and obtain peace of mind from our </a:t>
            </a:r>
            <a:r>
              <a:rPr lang="en-US" sz="1050">
                <a:solidFill>
                  <a:srgbClr val="4A4A4A"/>
                </a:solidFill>
                <a:latin typeface="Roboto Medium" panose="02000000000000000000" pitchFamily="2" charset="0"/>
                <a:ea typeface="Roboto Medium" panose="02000000000000000000" pitchFamily="2" charset="0"/>
              </a:rPr>
              <a:t>HR technology </a:t>
            </a:r>
            <a:r>
              <a:rPr lang="en-US" sz="1050">
                <a:solidFill>
                  <a:srgbClr val="4A4A4A"/>
                </a:solidFill>
                <a:latin typeface="Roboto Light" panose="02000000000000000000" pitchFamily="2" charset="0"/>
                <a:ea typeface="Roboto Light" panose="02000000000000000000" pitchFamily="2" charset="0"/>
              </a:rPr>
              <a:t>vendor management and contract review services. This helps you assess, manage, and reduce costs while strengthening vendor relationships.</a:t>
            </a:r>
          </a:p>
        </p:txBody>
      </p:sp>
      <p:pic>
        <p:nvPicPr>
          <p:cNvPr id="25" name="Picture 24" descr="Icon&#10;&#10;Description automatically generated">
            <a:extLst>
              <a:ext uri="{FF2B5EF4-FFF2-40B4-BE49-F238E27FC236}">
                <a16:creationId xmlns:a16="http://schemas.microsoft.com/office/drawing/2014/main" id="{B8245E9B-B4C1-4243-A099-443C156F5E95}"/>
              </a:ext>
            </a:extLst>
          </p:cNvPr>
          <p:cNvPicPr>
            <a:picLocks noChangeAspect="1"/>
          </p:cNvPicPr>
          <p:nvPr/>
        </p:nvPicPr>
        <p:blipFill>
          <a:blip r:embed="rId3"/>
          <a:stretch>
            <a:fillRect/>
          </a:stretch>
        </p:blipFill>
        <p:spPr>
          <a:xfrm>
            <a:off x="524761" y="3427923"/>
            <a:ext cx="511263" cy="508586"/>
          </a:xfrm>
          <a:prstGeom prst="rect">
            <a:avLst/>
          </a:prstGeom>
        </p:spPr>
      </p:pic>
      <p:pic>
        <p:nvPicPr>
          <p:cNvPr id="27" name="Picture 26" descr="Icon&#10;&#10;Description automatically generated">
            <a:extLst>
              <a:ext uri="{FF2B5EF4-FFF2-40B4-BE49-F238E27FC236}">
                <a16:creationId xmlns:a16="http://schemas.microsoft.com/office/drawing/2014/main" id="{6D80A5A1-6337-EA49-BF5B-E6644CAC92A6}"/>
              </a:ext>
            </a:extLst>
          </p:cNvPr>
          <p:cNvPicPr>
            <a:picLocks noChangeAspect="1"/>
          </p:cNvPicPr>
          <p:nvPr/>
        </p:nvPicPr>
        <p:blipFill>
          <a:blip r:embed="rId4"/>
          <a:stretch>
            <a:fillRect/>
          </a:stretch>
        </p:blipFill>
        <p:spPr>
          <a:xfrm>
            <a:off x="572822" y="4421177"/>
            <a:ext cx="396161" cy="396161"/>
          </a:xfrm>
          <a:prstGeom prst="rect">
            <a:avLst/>
          </a:prstGeom>
        </p:spPr>
      </p:pic>
      <p:pic>
        <p:nvPicPr>
          <p:cNvPr id="33" name="Picture 32" descr="Icon&#10;&#10;Description automatically generated">
            <a:extLst>
              <a:ext uri="{FF2B5EF4-FFF2-40B4-BE49-F238E27FC236}">
                <a16:creationId xmlns:a16="http://schemas.microsoft.com/office/drawing/2014/main" id="{AF8B238A-5DAE-B048-809B-BB45B45388EF}"/>
              </a:ext>
            </a:extLst>
          </p:cNvPr>
          <p:cNvPicPr>
            <a:picLocks noChangeAspect="1"/>
          </p:cNvPicPr>
          <p:nvPr/>
        </p:nvPicPr>
        <p:blipFill>
          <a:blip r:embed="rId5"/>
          <a:stretch>
            <a:fillRect/>
          </a:stretch>
        </p:blipFill>
        <p:spPr>
          <a:xfrm>
            <a:off x="6225385" y="5214184"/>
            <a:ext cx="417576" cy="441667"/>
          </a:xfrm>
          <a:prstGeom prst="rect">
            <a:avLst/>
          </a:prstGeom>
        </p:spPr>
      </p:pic>
      <p:pic>
        <p:nvPicPr>
          <p:cNvPr id="5" name="Picture 5" descr="Text&#10;&#10;Description automatically generated">
            <a:extLst>
              <a:ext uri="{FF2B5EF4-FFF2-40B4-BE49-F238E27FC236}">
                <a16:creationId xmlns:a16="http://schemas.microsoft.com/office/drawing/2014/main" id="{25EC2B5F-77AF-42DA-BAEE-8E607E8D6F58}"/>
              </a:ext>
            </a:extLst>
          </p:cNvPr>
          <p:cNvPicPr>
            <a:picLocks noChangeAspect="1"/>
          </p:cNvPicPr>
          <p:nvPr/>
        </p:nvPicPr>
        <p:blipFill>
          <a:blip r:embed="rId6"/>
          <a:stretch>
            <a:fillRect/>
          </a:stretch>
        </p:blipFill>
        <p:spPr>
          <a:xfrm>
            <a:off x="9998075" y="404813"/>
            <a:ext cx="1800225" cy="714375"/>
          </a:xfrm>
          <a:prstGeom prst="rect">
            <a:avLst/>
          </a:prstGeom>
        </p:spPr>
      </p:pic>
      <p:pic>
        <p:nvPicPr>
          <p:cNvPr id="2" name="Picture 1">
            <a:extLst>
              <a:ext uri="{FF2B5EF4-FFF2-40B4-BE49-F238E27FC236}">
                <a16:creationId xmlns:a16="http://schemas.microsoft.com/office/drawing/2014/main" id="{5A1999D4-7665-984A-8BC2-33DE9A6679D4}"/>
              </a:ext>
            </a:extLst>
          </p:cNvPr>
          <p:cNvPicPr>
            <a:picLocks noChangeAspect="1"/>
          </p:cNvPicPr>
          <p:nvPr/>
        </p:nvPicPr>
        <p:blipFill>
          <a:blip r:embed="rId7"/>
          <a:stretch>
            <a:fillRect/>
          </a:stretch>
        </p:blipFill>
        <p:spPr>
          <a:xfrm>
            <a:off x="507927" y="5203150"/>
            <a:ext cx="503527" cy="503527"/>
          </a:xfrm>
          <a:prstGeom prst="rect">
            <a:avLst/>
          </a:prstGeom>
        </p:spPr>
      </p:pic>
      <p:pic>
        <p:nvPicPr>
          <p:cNvPr id="6" name="Picture 5">
            <a:extLst>
              <a:ext uri="{FF2B5EF4-FFF2-40B4-BE49-F238E27FC236}">
                <a16:creationId xmlns:a16="http://schemas.microsoft.com/office/drawing/2014/main" id="{02CEAB9F-6379-2340-8554-364C073D9A99}"/>
              </a:ext>
            </a:extLst>
          </p:cNvPr>
          <p:cNvPicPr>
            <a:picLocks noChangeAspect="1"/>
          </p:cNvPicPr>
          <p:nvPr/>
        </p:nvPicPr>
        <p:blipFill>
          <a:blip r:embed="rId8"/>
          <a:stretch>
            <a:fillRect/>
          </a:stretch>
        </p:blipFill>
        <p:spPr>
          <a:xfrm>
            <a:off x="6199420" y="4375840"/>
            <a:ext cx="436878" cy="421459"/>
          </a:xfrm>
          <a:prstGeom prst="rect">
            <a:avLst/>
          </a:prstGeom>
        </p:spPr>
      </p:pic>
    </p:spTree>
    <p:extLst>
      <p:ext uri="{BB962C8B-B14F-4D97-AF65-F5344CB8AC3E}">
        <p14:creationId xmlns:p14="http://schemas.microsoft.com/office/powerpoint/2010/main" val="1284053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the camera&#10;&#10;Description automatically generated">
            <a:extLst>
              <a:ext uri="{FF2B5EF4-FFF2-40B4-BE49-F238E27FC236}">
                <a16:creationId xmlns:a16="http://schemas.microsoft.com/office/drawing/2014/main" id="{D7523CC3-DFE2-6C42-BF56-A528E4A192AA}"/>
              </a:ext>
            </a:extLst>
          </p:cNvPr>
          <p:cNvPicPr>
            <a:picLocks noChangeAspect="1"/>
          </p:cNvPicPr>
          <p:nvPr/>
        </p:nvPicPr>
        <p:blipFill rotWithShape="1">
          <a:blip r:embed="rId2"/>
          <a:srcRect l="5703" t="1258" r="4595" b="34172"/>
          <a:stretch/>
        </p:blipFill>
        <p:spPr>
          <a:xfrm>
            <a:off x="4950895" y="513"/>
            <a:ext cx="7235917" cy="2450310"/>
          </a:xfrm>
          <a:prstGeom prst="rect">
            <a:avLst/>
          </a:prstGeom>
        </p:spPr>
      </p:pic>
      <p:sp>
        <p:nvSpPr>
          <p:cNvPr id="9" name="TextBox 8">
            <a:extLst>
              <a:ext uri="{FF2B5EF4-FFF2-40B4-BE49-F238E27FC236}">
                <a16:creationId xmlns:a16="http://schemas.microsoft.com/office/drawing/2014/main" id="{4AAAE46E-DE78-D74C-9245-63891D78D5FE}"/>
              </a:ext>
            </a:extLst>
          </p:cNvPr>
          <p:cNvSpPr txBox="1"/>
          <p:nvPr/>
        </p:nvSpPr>
        <p:spPr>
          <a:xfrm>
            <a:off x="442913" y="388102"/>
            <a:ext cx="6119252" cy="553998"/>
          </a:xfrm>
          <a:prstGeom prst="rect">
            <a:avLst/>
          </a:prstGeom>
          <a:noFill/>
        </p:spPr>
        <p:txBody>
          <a:bodyPr wrap="square" lIns="0" tIns="0" rIns="0" bIns="0" rtlCol="0">
            <a:spAutoFit/>
          </a:bodyPr>
          <a:lstStyle/>
          <a:p>
            <a:r>
              <a:rPr lang="en-US" sz="3600" b="1">
                <a:solidFill>
                  <a:srgbClr val="4B4A4B"/>
                </a:solidFill>
                <a:latin typeface="Montserrat" pitchFamily="2" charset="77"/>
              </a:rPr>
              <a:t>Counselor Seat Services</a:t>
            </a:r>
          </a:p>
        </p:txBody>
      </p:sp>
      <p:sp>
        <p:nvSpPr>
          <p:cNvPr id="10" name="TextBox 9">
            <a:extLst>
              <a:ext uri="{FF2B5EF4-FFF2-40B4-BE49-F238E27FC236}">
                <a16:creationId xmlns:a16="http://schemas.microsoft.com/office/drawing/2014/main" id="{CBC8AE9B-1507-3B4D-B447-F51D6422E14E}"/>
              </a:ext>
            </a:extLst>
          </p:cNvPr>
          <p:cNvSpPr txBox="1"/>
          <p:nvPr/>
        </p:nvSpPr>
        <p:spPr>
          <a:xfrm>
            <a:off x="442913" y="980645"/>
            <a:ext cx="5911848" cy="276999"/>
          </a:xfrm>
          <a:prstGeom prst="rect">
            <a:avLst/>
          </a:prstGeom>
          <a:noFill/>
        </p:spPr>
        <p:txBody>
          <a:bodyPr wrap="square" lIns="0" tIns="0" rIns="0" bIns="0" rtlCol="0">
            <a:spAutoFit/>
          </a:bodyPr>
          <a:lstStyle/>
          <a:p>
            <a:r>
              <a:rPr lang="en-US" b="1">
                <a:solidFill>
                  <a:srgbClr val="414399"/>
                </a:solidFill>
                <a:latin typeface="Montserrat SemiBold" panose="00000700000000000000" pitchFamily="2" charset="0"/>
              </a:rPr>
              <a:t>The Counselor Membership Difference Features:</a:t>
            </a:r>
          </a:p>
        </p:txBody>
      </p:sp>
      <p:sp>
        <p:nvSpPr>
          <p:cNvPr id="11" name="TextBox 10">
            <a:extLst>
              <a:ext uri="{FF2B5EF4-FFF2-40B4-BE49-F238E27FC236}">
                <a16:creationId xmlns:a16="http://schemas.microsoft.com/office/drawing/2014/main" id="{CB5BBFA1-B50A-814D-89C3-042FED6C26DF}"/>
              </a:ext>
            </a:extLst>
          </p:cNvPr>
          <p:cNvSpPr txBox="1"/>
          <p:nvPr/>
        </p:nvSpPr>
        <p:spPr>
          <a:xfrm>
            <a:off x="442914" y="1423462"/>
            <a:ext cx="5480366" cy="448328"/>
          </a:xfrm>
          <a:prstGeom prst="rect">
            <a:avLst/>
          </a:prstGeom>
          <a:noFill/>
        </p:spPr>
        <p:txBody>
          <a:bodyPr wrap="square" lIns="0" tIns="0" rIns="0" bIns="0" rtlCol="0">
            <a:spAutoFit/>
          </a:bodyPr>
          <a:lstStyle/>
          <a:p>
            <a:pPr>
              <a:lnSpc>
                <a:spcPts val="1800"/>
              </a:lnSpc>
            </a:pPr>
            <a:r>
              <a:rPr lang="en-US" sz="1400">
                <a:solidFill>
                  <a:srgbClr val="4A4A4A"/>
                </a:solidFill>
                <a:latin typeface="Montserrat" pitchFamily="2" charset="77"/>
              </a:rPr>
              <a:t>You’ll get a dedicated Counselor who is a</a:t>
            </a:r>
            <a:br>
              <a:rPr lang="en-US" sz="1400">
                <a:solidFill>
                  <a:srgbClr val="4A4A4A"/>
                </a:solidFill>
                <a:latin typeface="Montserrat" pitchFamily="2" charset="77"/>
              </a:rPr>
            </a:br>
            <a:r>
              <a:rPr lang="en-US" sz="1400" b="1">
                <a:solidFill>
                  <a:srgbClr val="7D3B96"/>
                </a:solidFill>
                <a:latin typeface="Montserrat" pitchFamily="2" charset="77"/>
              </a:rPr>
              <a:t>former Senior HR Executive </a:t>
            </a:r>
            <a:r>
              <a:rPr lang="en-US" sz="1400">
                <a:solidFill>
                  <a:srgbClr val="4A4A4A"/>
                </a:solidFill>
                <a:latin typeface="Montserrat" pitchFamily="2" charset="77"/>
              </a:rPr>
              <a:t>and has been in your shoes.</a:t>
            </a:r>
            <a:endParaRPr lang="en-US" sz="1400" b="1" i="1">
              <a:solidFill>
                <a:srgbClr val="7D3B96"/>
              </a:solidFill>
              <a:latin typeface="Montserrat" pitchFamily="2" charset="77"/>
            </a:endParaRPr>
          </a:p>
        </p:txBody>
      </p:sp>
      <p:sp>
        <p:nvSpPr>
          <p:cNvPr id="13" name="TextBox 12">
            <a:extLst>
              <a:ext uri="{FF2B5EF4-FFF2-40B4-BE49-F238E27FC236}">
                <a16:creationId xmlns:a16="http://schemas.microsoft.com/office/drawing/2014/main" id="{BBEF0C5E-3488-D241-B8C5-3AE19284B226}"/>
              </a:ext>
            </a:extLst>
          </p:cNvPr>
          <p:cNvSpPr txBox="1"/>
          <p:nvPr/>
        </p:nvSpPr>
        <p:spPr>
          <a:xfrm>
            <a:off x="1203325" y="2699932"/>
            <a:ext cx="4352921" cy="886012"/>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 will benefit from </a:t>
            </a:r>
            <a:r>
              <a:rPr lang="en-US" sz="1050">
                <a:solidFill>
                  <a:srgbClr val="4A4A4A"/>
                </a:solidFill>
                <a:latin typeface="Roboto Medium" panose="02000000000000000000" pitchFamily="2" charset="0"/>
                <a:ea typeface="Roboto Medium" panose="02000000000000000000" pitchFamily="2" charset="0"/>
                <a:cs typeface="Roboto Medium" panose="02000000000000000000" pitchFamily="2" charset="0"/>
              </a:rPr>
              <a:t>two online advisory sessions </a:t>
            </a:r>
            <a:r>
              <a:rPr lang="en-US" sz="1050">
                <a:solidFill>
                  <a:srgbClr val="4A4A4A"/>
                </a:solidFill>
                <a:latin typeface="Roboto Light" panose="02000000000000000000" pitchFamily="2" charset="0"/>
                <a:ea typeface="Roboto Light" panose="02000000000000000000" pitchFamily="2" charset="0"/>
              </a:rPr>
              <a:t>throughout the year (along with unlimited scheduled and ad hoc phone calls) that </a:t>
            </a:r>
            <a:r>
              <a:rPr lang="en-US" sz="1050">
                <a:solidFill>
                  <a:srgbClr val="4A4A4A"/>
                </a:solidFill>
                <a:latin typeface="Roboto Medium" panose="02000000000000000000" pitchFamily="2" charset="0"/>
                <a:ea typeface="Roboto Medium" panose="02000000000000000000" pitchFamily="2" charset="0"/>
                <a:cs typeface="Roboto" panose="02000000000000000000" pitchFamily="2" charset="0"/>
              </a:rPr>
              <a:t>integrate your Counselor as a trusted part of your professional support network. </a:t>
            </a:r>
            <a:r>
              <a:rPr lang="en-US" sz="1050">
                <a:solidFill>
                  <a:srgbClr val="4A4A4A"/>
                </a:solidFill>
                <a:latin typeface="Roboto Light" panose="02000000000000000000" pitchFamily="2" charset="0"/>
                <a:ea typeface="Roboto Light" panose="02000000000000000000" pitchFamily="2" charset="0"/>
              </a:rPr>
              <a:t>Use these meetings to cover anything you’d like, from prioritizing your own development to working through a project.</a:t>
            </a:r>
          </a:p>
        </p:txBody>
      </p:sp>
      <p:sp>
        <p:nvSpPr>
          <p:cNvPr id="15" name="TextBox 14">
            <a:extLst>
              <a:ext uri="{FF2B5EF4-FFF2-40B4-BE49-F238E27FC236}">
                <a16:creationId xmlns:a16="http://schemas.microsoft.com/office/drawing/2014/main" id="{2C94B263-BC28-C046-A26B-21CD44B9EC77}"/>
              </a:ext>
            </a:extLst>
          </p:cNvPr>
          <p:cNvSpPr txBox="1"/>
          <p:nvPr/>
        </p:nvSpPr>
        <p:spPr>
          <a:xfrm>
            <a:off x="1203325" y="3946135"/>
            <a:ext cx="4352921" cy="347403"/>
          </a:xfrm>
          <a:prstGeom prst="rect">
            <a:avLst/>
          </a:prstGeom>
          <a:noFill/>
        </p:spPr>
        <p:txBody>
          <a:bodyPr wrap="square" lIns="0" tIns="0" rIns="0" bIns="0" rtlCol="0">
            <a:spAutoFit/>
          </a:bodyPr>
          <a:lstStyle/>
          <a:p>
            <a:pPr>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Your Counselor can help you </a:t>
            </a:r>
            <a:r>
              <a:rPr lang="en-US" sz="1050">
                <a:solidFill>
                  <a:srgbClr val="4A4A4A"/>
                </a:solidFill>
                <a:latin typeface="Roboto Medium" panose="02000000000000000000" pitchFamily="2" charset="0"/>
                <a:ea typeface="Roboto Medium" panose="02000000000000000000" pitchFamily="2" charset="0"/>
                <a:cs typeface="Roboto" panose="02000000000000000000" pitchFamily="2" charset="0"/>
              </a:rPr>
              <a:t>navigate board- or executive-level challenges</a:t>
            </a:r>
            <a:r>
              <a:rPr lang="en-US" sz="1050" b="1">
                <a:solidFill>
                  <a:srgbClr val="4A4A4A"/>
                </a:solidFill>
                <a:latin typeface="Roboto" panose="02000000000000000000" pitchFamily="2" charset="0"/>
                <a:ea typeface="Roboto" panose="02000000000000000000" pitchFamily="2" charset="0"/>
                <a:cs typeface="Roboto" panose="02000000000000000000" pitchFamily="2" charset="0"/>
              </a:rPr>
              <a:t> </a:t>
            </a:r>
            <a:r>
              <a:rPr lang="en-US" sz="1050">
                <a:solidFill>
                  <a:srgbClr val="4A4A4A"/>
                </a:solidFill>
                <a:latin typeface="Roboto Light" panose="02000000000000000000" pitchFamily="2" charset="0"/>
                <a:ea typeface="Roboto Light" panose="02000000000000000000" pitchFamily="2" charset="0"/>
              </a:rPr>
              <a:t>and prepare for meetings.</a:t>
            </a:r>
          </a:p>
        </p:txBody>
      </p:sp>
      <p:sp>
        <p:nvSpPr>
          <p:cNvPr id="17" name="TextBox 16">
            <a:extLst>
              <a:ext uri="{FF2B5EF4-FFF2-40B4-BE49-F238E27FC236}">
                <a16:creationId xmlns:a16="http://schemas.microsoft.com/office/drawing/2014/main" id="{896F8774-A729-C347-8F3F-8109C92EA143}"/>
              </a:ext>
            </a:extLst>
          </p:cNvPr>
          <p:cNvSpPr txBox="1"/>
          <p:nvPr/>
        </p:nvSpPr>
        <p:spPr>
          <a:xfrm>
            <a:off x="1203325" y="4781943"/>
            <a:ext cx="4344290" cy="347403"/>
          </a:xfrm>
          <a:prstGeom prst="rect">
            <a:avLst/>
          </a:prstGeom>
          <a:noFill/>
        </p:spPr>
        <p:txBody>
          <a:bodyPr wrap="square" lIns="0" tIns="0" rIns="0" bIns="0" rtlCol="0">
            <a:spAutoFit/>
          </a:bodyPr>
          <a:lstStyle/>
          <a:p>
            <a:pPr>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cs typeface="Roboto Light" panose="02000000000000000000" pitchFamily="2" charset="0"/>
              </a:rPr>
              <a:t>You’ll get access to cutting-edge IT research via our IT division,  </a:t>
            </a:r>
            <a:br>
              <a:rPr lang="en-US" sz="1050">
                <a:solidFill>
                  <a:srgbClr val="4A4A4A"/>
                </a:solidFill>
                <a:latin typeface="Roboto Light" panose="02000000000000000000" pitchFamily="2" charset="0"/>
                <a:ea typeface="Roboto Light" panose="02000000000000000000" pitchFamily="2" charset="0"/>
                <a:cs typeface="Roboto Light" panose="02000000000000000000" pitchFamily="2" charset="0"/>
              </a:rPr>
            </a:br>
            <a:r>
              <a:rPr lang="en-US" sz="1050">
                <a:solidFill>
                  <a:srgbClr val="4A4A4A"/>
                </a:solidFill>
                <a:latin typeface="Roboto Light" panose="02000000000000000000" pitchFamily="2" charset="0"/>
                <a:ea typeface="Roboto Light" panose="02000000000000000000" pitchFamily="2" charset="0"/>
                <a:cs typeface="Roboto Light" panose="02000000000000000000" pitchFamily="2" charset="0"/>
              </a:rPr>
              <a:t>Info-Tech Research Group.</a:t>
            </a:r>
          </a:p>
        </p:txBody>
      </p:sp>
      <p:sp>
        <p:nvSpPr>
          <p:cNvPr id="18" name="TextBox 17">
            <a:extLst>
              <a:ext uri="{FF2B5EF4-FFF2-40B4-BE49-F238E27FC236}">
                <a16:creationId xmlns:a16="http://schemas.microsoft.com/office/drawing/2014/main" id="{DA8614FB-EF08-E14E-9BEF-F7181A9664D0}"/>
              </a:ext>
            </a:extLst>
          </p:cNvPr>
          <p:cNvSpPr txBox="1"/>
          <p:nvPr/>
        </p:nvSpPr>
        <p:spPr>
          <a:xfrm>
            <a:off x="1208778" y="5489709"/>
            <a:ext cx="4344291" cy="706475"/>
          </a:xfrm>
          <a:prstGeom prst="rect">
            <a:avLst/>
          </a:prstGeom>
          <a:noFill/>
        </p:spPr>
        <p:txBody>
          <a:bodyPr wrap="square" lIns="0" tIns="0" rIns="0" bIns="0" rtlCol="0">
            <a:spAutoFit/>
          </a:bodyPr>
          <a:lstStyle/>
          <a:p>
            <a:pPr algn="just">
              <a:lnSpc>
                <a:spcPts val="1400"/>
              </a:lnSpc>
              <a:spcAft>
                <a:spcPts val="1400"/>
              </a:spcAft>
            </a:pPr>
            <a:r>
              <a:rPr lang="en-US" sz="1050">
                <a:solidFill>
                  <a:srgbClr val="4B4A4B"/>
                </a:solidFill>
                <a:latin typeface="Roboto Medium" panose="02000000000000000000" pitchFamily="2" charset="0"/>
                <a:ea typeface="Roboto Medium" panose="02000000000000000000" pitchFamily="2" charset="0"/>
              </a:rPr>
              <a:t>Your dedicated Counselor will provide a high-touchpoint, customized experience to help you develop yourself and your team while increasing your personal and functional strategic impact. The McLean Membership serves your firm; the Counselor membership serves you personally.</a:t>
            </a:r>
          </a:p>
        </p:txBody>
      </p:sp>
      <p:sp>
        <p:nvSpPr>
          <p:cNvPr id="23" name="TextBox 22">
            <a:extLst>
              <a:ext uri="{FF2B5EF4-FFF2-40B4-BE49-F238E27FC236}">
                <a16:creationId xmlns:a16="http://schemas.microsoft.com/office/drawing/2014/main" id="{B0B3E55F-7A89-B649-8F99-01FCD5E3DB3F}"/>
              </a:ext>
            </a:extLst>
          </p:cNvPr>
          <p:cNvSpPr txBox="1"/>
          <p:nvPr/>
        </p:nvSpPr>
        <p:spPr>
          <a:xfrm>
            <a:off x="6354765" y="3414754"/>
            <a:ext cx="5336318" cy="886012"/>
          </a:xfrm>
          <a:prstGeom prst="rect">
            <a:avLst/>
          </a:prstGeom>
          <a:noFill/>
        </p:spPr>
        <p:txBody>
          <a:bodyPr wrap="square" lIns="0" tIns="0" rIns="0" bIns="0" rtlCol="0">
            <a:spAutoFit/>
          </a:bodyPr>
          <a:lstStyle/>
          <a:p>
            <a:pPr>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Your </a:t>
            </a:r>
            <a:r>
              <a:rPr lang="en-US" sz="1050">
                <a:solidFill>
                  <a:srgbClr val="4A4A4A"/>
                </a:solidFill>
                <a:latin typeface="Roboto Medium" panose="02000000000000000000" pitchFamily="2" charset="0"/>
                <a:ea typeface="Roboto Medium" panose="02000000000000000000" pitchFamily="2" charset="0"/>
              </a:rPr>
              <a:t>customized Personal Leadership Development Plan</a:t>
            </a:r>
            <a:r>
              <a:rPr lang="en-US" sz="1050">
                <a:solidFill>
                  <a:srgbClr val="4A4A4A"/>
                </a:solidFill>
                <a:latin typeface="Roboto Light" panose="02000000000000000000" pitchFamily="2" charset="0"/>
                <a:ea typeface="Roboto Light" panose="02000000000000000000" pitchFamily="2" charset="0"/>
              </a:rPr>
              <a:t> created with your trusted Executive Counselor will link to your personal and organizational goals and values.</a:t>
            </a:r>
          </a:p>
          <a:p>
            <a:pPr>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You’ll develop a custom, authentic </a:t>
            </a:r>
            <a:r>
              <a:rPr lang="en-US" sz="1050">
                <a:solidFill>
                  <a:srgbClr val="4A4A4A"/>
                </a:solidFill>
                <a:latin typeface="Roboto Medium" panose="02000000000000000000" pitchFamily="2" charset="0"/>
                <a:ea typeface="Roboto Medium" panose="02000000000000000000" pitchFamily="2" charset="0"/>
              </a:rPr>
              <a:t>Leadership Brand </a:t>
            </a:r>
            <a:r>
              <a:rPr lang="en-US" sz="1050">
                <a:solidFill>
                  <a:srgbClr val="4A4A4A"/>
                </a:solidFill>
                <a:latin typeface="Roboto Light" panose="02000000000000000000" pitchFamily="2" charset="0"/>
                <a:ea typeface="Roboto Light" panose="02000000000000000000" pitchFamily="2" charset="0"/>
              </a:rPr>
              <a:t>which allows you to thrive and better market your unique value proposition.</a:t>
            </a:r>
          </a:p>
        </p:txBody>
      </p:sp>
      <p:sp>
        <p:nvSpPr>
          <p:cNvPr id="24" name="TextBox 23">
            <a:extLst>
              <a:ext uri="{FF2B5EF4-FFF2-40B4-BE49-F238E27FC236}">
                <a16:creationId xmlns:a16="http://schemas.microsoft.com/office/drawing/2014/main" id="{C9B07E19-C6BB-0F43-86D1-B6428D759F09}"/>
              </a:ext>
            </a:extLst>
          </p:cNvPr>
          <p:cNvSpPr txBox="1"/>
          <p:nvPr/>
        </p:nvSpPr>
        <p:spPr>
          <a:xfrm>
            <a:off x="6354765" y="4956570"/>
            <a:ext cx="5336318" cy="1245084"/>
          </a:xfrm>
          <a:prstGeom prst="rect">
            <a:avLst/>
          </a:prstGeom>
          <a:noFill/>
        </p:spPr>
        <p:txBody>
          <a:bodyPr wrap="square" lIns="0" tIns="0" rIns="0" bIns="0" rtlCol="0">
            <a:spAutoFit/>
          </a:bodyPr>
          <a:lstStyle/>
          <a:p>
            <a:pPr>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The</a:t>
            </a:r>
            <a:r>
              <a:rPr lang="en-US" sz="1050">
                <a:solidFill>
                  <a:srgbClr val="4A4A4A"/>
                </a:solidFill>
                <a:latin typeface="Roboto Medium" panose="02000000000000000000" pitchFamily="2" charset="0"/>
                <a:ea typeface="Roboto Medium" panose="02000000000000000000" pitchFamily="2" charset="0"/>
              </a:rPr>
              <a:t> half-day </a:t>
            </a:r>
            <a:r>
              <a:rPr lang="en-US" sz="1050">
                <a:solidFill>
                  <a:srgbClr val="4A4A4A"/>
                </a:solidFill>
                <a:latin typeface="Roboto Light" panose="02000000000000000000" pitchFamily="2" charset="0"/>
                <a:ea typeface="Roboto Light" panose="02000000000000000000" pitchFamily="2" charset="0"/>
              </a:rPr>
              <a:t>advisory session with a relevant subject matter expert, with a list of ten possible session topics.</a:t>
            </a:r>
            <a:endParaRPr lang="en-US" sz="1050">
              <a:solidFill>
                <a:srgbClr val="4A4A4A"/>
              </a:solidFill>
              <a:latin typeface="Roboto Medium" panose="02000000000000000000" pitchFamily="2" charset="0"/>
              <a:ea typeface="Roboto Medium" panose="02000000000000000000" pitchFamily="2" charset="0"/>
            </a:endParaRPr>
          </a:p>
          <a:p>
            <a:pPr>
              <a:lnSpc>
                <a:spcPts val="1400"/>
              </a:lnSpc>
              <a:spcAft>
                <a:spcPts val="1400"/>
              </a:spcAft>
            </a:pPr>
            <a:r>
              <a:rPr lang="en-US" sz="1050">
                <a:solidFill>
                  <a:srgbClr val="4A4A4A"/>
                </a:solidFill>
                <a:latin typeface="Roboto Medium" panose="02000000000000000000" pitchFamily="2" charset="0"/>
                <a:ea typeface="Roboto Medium" panose="02000000000000000000" pitchFamily="2" charset="0"/>
              </a:rPr>
              <a:t>Your choice </a:t>
            </a:r>
            <a:r>
              <a:rPr lang="en-US" sz="1050">
                <a:solidFill>
                  <a:srgbClr val="4A4A4A"/>
                </a:solidFill>
                <a:latin typeface="Roboto Light" panose="02000000000000000000" pitchFamily="2" charset="0"/>
                <a:ea typeface="Roboto Light" panose="02000000000000000000" pitchFamily="2" charset="0"/>
              </a:rPr>
              <a:t>of a</a:t>
            </a:r>
            <a:r>
              <a:rPr lang="en-US" sz="1050">
                <a:solidFill>
                  <a:srgbClr val="4A4A4A"/>
                </a:solidFill>
                <a:latin typeface="Roboto Medium" panose="02000000000000000000" pitchFamily="2" charset="0"/>
                <a:ea typeface="Roboto Medium" panose="02000000000000000000" pitchFamily="2" charset="0"/>
              </a:rPr>
              <a:t> </a:t>
            </a:r>
            <a:r>
              <a:rPr lang="en-US" sz="1050">
                <a:solidFill>
                  <a:srgbClr val="4A4A4A"/>
                </a:solidFill>
                <a:latin typeface="Roboto Light" panose="02000000000000000000" pitchFamily="2" charset="0"/>
                <a:ea typeface="Roboto Light" panose="02000000000000000000" pitchFamily="2" charset="0"/>
              </a:rPr>
              <a:t>ticket to McLean &amp; Company’s </a:t>
            </a:r>
            <a:r>
              <a:rPr lang="en-US" sz="1050">
                <a:solidFill>
                  <a:srgbClr val="4A4A4A"/>
                </a:solidFill>
                <a:latin typeface="Roboto Medium" panose="02000000000000000000" pitchFamily="2" charset="0"/>
                <a:ea typeface="Roboto Medium" panose="02000000000000000000" pitchFamily="2" charset="0"/>
              </a:rPr>
              <a:t>Signature Conference</a:t>
            </a:r>
            <a:r>
              <a:rPr lang="en-US" sz="1050">
                <a:solidFill>
                  <a:srgbClr val="4A4A4A"/>
                </a:solidFill>
                <a:latin typeface="Roboto Light" panose="02000000000000000000" pitchFamily="2" charset="0"/>
                <a:ea typeface="Roboto Light" panose="02000000000000000000" pitchFamily="2" charset="0"/>
              </a:rPr>
              <a:t> or to our virtual </a:t>
            </a:r>
            <a:r>
              <a:rPr lang="en-US" sz="1050">
                <a:solidFill>
                  <a:srgbClr val="4A4A4A"/>
                </a:solidFill>
                <a:latin typeface="Roboto Medium" panose="02000000000000000000" pitchFamily="2" charset="0"/>
                <a:ea typeface="Roboto Medium" panose="02000000000000000000" pitchFamily="2" charset="0"/>
              </a:rPr>
              <a:t>Elevate HR </a:t>
            </a:r>
            <a:r>
              <a:rPr lang="en-US" sz="1050">
                <a:solidFill>
                  <a:srgbClr val="4A4A4A"/>
                </a:solidFill>
                <a:latin typeface="Roboto Light" panose="02000000000000000000" pitchFamily="2" charset="0"/>
                <a:ea typeface="Roboto Light" panose="02000000000000000000" pitchFamily="2" charset="0"/>
              </a:rPr>
              <a:t>strategic leadership development course for a total of two tickets.</a:t>
            </a:r>
          </a:p>
          <a:p>
            <a:pPr>
              <a:lnSpc>
                <a:spcPts val="1400"/>
              </a:lnSpc>
              <a:spcAft>
                <a:spcPts val="1400"/>
              </a:spcAft>
            </a:pPr>
            <a:r>
              <a:rPr lang="en-US" sz="1050">
                <a:solidFill>
                  <a:srgbClr val="4A4A4A"/>
                </a:solidFill>
                <a:latin typeface="Roboto Medium" panose="02000000000000000000" pitchFamily="2" charset="0"/>
                <a:ea typeface="Roboto Medium" panose="02000000000000000000" pitchFamily="2" charset="0"/>
              </a:rPr>
              <a:t>Protect</a:t>
            </a:r>
            <a:r>
              <a:rPr lang="en-US" sz="1050">
                <a:solidFill>
                  <a:srgbClr val="4A4A4A"/>
                </a:solidFill>
                <a:latin typeface="Roboto Light" panose="02000000000000000000" pitchFamily="2" charset="0"/>
                <a:ea typeface="Roboto Light" panose="02000000000000000000" pitchFamily="2" charset="0"/>
              </a:rPr>
              <a:t> your organization and </a:t>
            </a:r>
            <a:r>
              <a:rPr lang="en-US" sz="1050">
                <a:solidFill>
                  <a:srgbClr val="4A4A4A"/>
                </a:solidFill>
                <a:latin typeface="Roboto Medium" panose="02000000000000000000" pitchFamily="2" charset="0"/>
                <a:ea typeface="Roboto Medium" panose="02000000000000000000" pitchFamily="2" charset="0"/>
              </a:rPr>
              <a:t>save money </a:t>
            </a:r>
            <a:r>
              <a:rPr lang="en-US" sz="1050">
                <a:solidFill>
                  <a:srgbClr val="4A4A4A"/>
                </a:solidFill>
                <a:latin typeface="Roboto Light" panose="02000000000000000000" pitchFamily="2" charset="0"/>
                <a:ea typeface="Roboto Light" panose="02000000000000000000" pitchFamily="2" charset="0"/>
              </a:rPr>
              <a:t>with expert </a:t>
            </a:r>
            <a:r>
              <a:rPr lang="en-US" sz="1050">
                <a:solidFill>
                  <a:srgbClr val="4A4A4A"/>
                </a:solidFill>
                <a:latin typeface="Roboto Medium" panose="02000000000000000000" pitchFamily="2" charset="0"/>
                <a:ea typeface="Roboto Medium" panose="02000000000000000000" pitchFamily="2" charset="0"/>
              </a:rPr>
              <a:t>HR technology </a:t>
            </a:r>
            <a:r>
              <a:rPr lang="en-US" sz="1050">
                <a:solidFill>
                  <a:srgbClr val="4A4A4A"/>
                </a:solidFill>
                <a:latin typeface="Roboto Light" panose="02000000000000000000" pitchFamily="2" charset="0"/>
                <a:ea typeface="Roboto Light" panose="02000000000000000000" pitchFamily="2" charset="0"/>
              </a:rPr>
              <a:t>contract review.</a:t>
            </a:r>
          </a:p>
        </p:txBody>
      </p:sp>
      <p:cxnSp>
        <p:nvCxnSpPr>
          <p:cNvPr id="51" name="Straight Connector 50">
            <a:extLst>
              <a:ext uri="{FF2B5EF4-FFF2-40B4-BE49-F238E27FC236}">
                <a16:creationId xmlns:a16="http://schemas.microsoft.com/office/drawing/2014/main" id="{AD240641-6827-ED4B-A5B3-BF8DB14F5DA6}"/>
              </a:ext>
            </a:extLst>
          </p:cNvPr>
          <p:cNvCxnSpPr>
            <a:cxnSpLocks/>
          </p:cNvCxnSpPr>
          <p:nvPr/>
        </p:nvCxnSpPr>
        <p:spPr>
          <a:xfrm>
            <a:off x="6203950" y="3447869"/>
            <a:ext cx="0" cy="829487"/>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1A4315-91FF-6E48-AEC2-3AC66A4D2331}"/>
              </a:ext>
            </a:extLst>
          </p:cNvPr>
          <p:cNvSpPr txBox="1"/>
          <p:nvPr/>
        </p:nvSpPr>
        <p:spPr>
          <a:xfrm>
            <a:off x="6203950" y="2881883"/>
            <a:ext cx="4888520" cy="347467"/>
          </a:xfrm>
          <a:prstGeom prst="rect">
            <a:avLst/>
          </a:prstGeom>
          <a:noFill/>
        </p:spPr>
        <p:txBody>
          <a:bodyPr wrap="square" lIns="0" tIns="0" rIns="0" bIns="0" rtlCol="0">
            <a:spAutoFit/>
          </a:bodyPr>
          <a:lstStyle/>
          <a:p>
            <a:pPr>
              <a:lnSpc>
                <a:spcPts val="1400"/>
              </a:lnSpc>
              <a:spcAft>
                <a:spcPts val="1400"/>
              </a:spcAft>
            </a:pPr>
            <a:r>
              <a:rPr lang="en-US" sz="1050" b="1">
                <a:solidFill>
                  <a:srgbClr val="7D3B96"/>
                </a:solidFill>
                <a:latin typeface="Montserrat" pitchFamily="2" charset="77"/>
                <a:ea typeface="Roboto Light" panose="02000000000000000000" pitchFamily="2" charset="0"/>
              </a:rPr>
              <a:t>Leverage</a:t>
            </a:r>
            <a:r>
              <a:rPr lang="en-US" sz="1050">
                <a:solidFill>
                  <a:srgbClr val="4A4A4A"/>
                </a:solidFill>
                <a:latin typeface="Montserrat" pitchFamily="2" charset="77"/>
                <a:ea typeface="Roboto Light" panose="02000000000000000000" pitchFamily="2" charset="0"/>
              </a:rPr>
              <a:t> your </a:t>
            </a:r>
            <a:r>
              <a:rPr lang="en-US" sz="1050" b="1">
                <a:solidFill>
                  <a:srgbClr val="7D3B96"/>
                </a:solidFill>
                <a:latin typeface="Montserrat" pitchFamily="2" charset="77"/>
                <a:ea typeface="Roboto Light" panose="02000000000000000000" pitchFamily="2" charset="0"/>
              </a:rPr>
              <a:t>personal Executive Counselor</a:t>
            </a:r>
            <a:r>
              <a:rPr lang="en-US" sz="1050">
                <a:solidFill>
                  <a:srgbClr val="4A4A4A"/>
                </a:solidFill>
                <a:latin typeface="Montserrat" pitchFamily="2" charset="77"/>
                <a:ea typeface="Roboto Light" panose="02000000000000000000" pitchFamily="2" charset="0"/>
              </a:rPr>
              <a:t> to make your personal and professional development a priority.</a:t>
            </a:r>
          </a:p>
        </p:txBody>
      </p:sp>
      <p:sp>
        <p:nvSpPr>
          <p:cNvPr id="22" name="TextBox 21">
            <a:extLst>
              <a:ext uri="{FF2B5EF4-FFF2-40B4-BE49-F238E27FC236}">
                <a16:creationId xmlns:a16="http://schemas.microsoft.com/office/drawing/2014/main" id="{8D30CB38-08C0-8346-BB7C-25BFF94BF2C6}"/>
              </a:ext>
            </a:extLst>
          </p:cNvPr>
          <p:cNvSpPr txBox="1"/>
          <p:nvPr/>
        </p:nvSpPr>
        <p:spPr>
          <a:xfrm>
            <a:off x="6203950" y="4606201"/>
            <a:ext cx="4888520" cy="167931"/>
          </a:xfrm>
          <a:prstGeom prst="rect">
            <a:avLst/>
          </a:prstGeom>
          <a:noFill/>
        </p:spPr>
        <p:txBody>
          <a:bodyPr wrap="square" lIns="0" tIns="0" rIns="0" bIns="0" rtlCol="0">
            <a:spAutoFit/>
          </a:bodyPr>
          <a:lstStyle/>
          <a:p>
            <a:pPr>
              <a:lnSpc>
                <a:spcPts val="1400"/>
              </a:lnSpc>
              <a:spcAft>
                <a:spcPts val="1400"/>
              </a:spcAft>
            </a:pPr>
            <a:r>
              <a:rPr lang="en-US" sz="1050" b="1">
                <a:solidFill>
                  <a:srgbClr val="7D3B96"/>
                </a:solidFill>
                <a:latin typeface="Montserrat" pitchFamily="2" charset="77"/>
                <a:ea typeface="Roboto Light" panose="02000000000000000000" pitchFamily="2" charset="0"/>
              </a:rPr>
              <a:t>Plus </a:t>
            </a:r>
            <a:r>
              <a:rPr lang="en-US" sz="1050">
                <a:solidFill>
                  <a:srgbClr val="4A4A4A"/>
                </a:solidFill>
                <a:latin typeface="Montserrat" pitchFamily="2" charset="77"/>
                <a:ea typeface="Roboto Light" panose="02000000000000000000" pitchFamily="2" charset="0"/>
              </a:rPr>
              <a:t>all the benefits of a Leadership Membership, such as:</a:t>
            </a:r>
          </a:p>
        </p:txBody>
      </p:sp>
      <p:cxnSp>
        <p:nvCxnSpPr>
          <p:cNvPr id="25" name="Straight Connector 24">
            <a:extLst>
              <a:ext uri="{FF2B5EF4-FFF2-40B4-BE49-F238E27FC236}">
                <a16:creationId xmlns:a16="http://schemas.microsoft.com/office/drawing/2014/main" id="{34D04DE1-AEF0-7444-9A4B-EC46D845088E}"/>
              </a:ext>
            </a:extLst>
          </p:cNvPr>
          <p:cNvCxnSpPr>
            <a:cxnSpLocks/>
          </p:cNvCxnSpPr>
          <p:nvPr/>
        </p:nvCxnSpPr>
        <p:spPr>
          <a:xfrm>
            <a:off x="6203950" y="4991100"/>
            <a:ext cx="0" cy="1174750"/>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B1AF9BA0-BC7A-054E-8D03-A1553AC8304A}"/>
              </a:ext>
            </a:extLst>
          </p:cNvPr>
          <p:cNvPicPr>
            <a:picLocks noChangeAspect="1"/>
          </p:cNvPicPr>
          <p:nvPr/>
        </p:nvPicPr>
        <p:blipFill>
          <a:blip r:embed="rId3"/>
          <a:stretch>
            <a:fillRect/>
          </a:stretch>
        </p:blipFill>
        <p:spPr>
          <a:xfrm>
            <a:off x="515937" y="2730133"/>
            <a:ext cx="482904" cy="485433"/>
          </a:xfrm>
          <a:prstGeom prst="rect">
            <a:avLst/>
          </a:prstGeom>
        </p:spPr>
      </p:pic>
      <p:pic>
        <p:nvPicPr>
          <p:cNvPr id="26" name="Picture 25" descr="Icon&#10;&#10;Description automatically generated">
            <a:extLst>
              <a:ext uri="{FF2B5EF4-FFF2-40B4-BE49-F238E27FC236}">
                <a16:creationId xmlns:a16="http://schemas.microsoft.com/office/drawing/2014/main" id="{49F44B5B-ADA5-3C4F-9FAF-C50A610166E2}"/>
              </a:ext>
            </a:extLst>
          </p:cNvPr>
          <p:cNvPicPr>
            <a:picLocks noChangeAspect="1"/>
          </p:cNvPicPr>
          <p:nvPr/>
        </p:nvPicPr>
        <p:blipFill>
          <a:blip r:embed="rId4"/>
          <a:stretch>
            <a:fillRect/>
          </a:stretch>
        </p:blipFill>
        <p:spPr>
          <a:xfrm>
            <a:off x="501758" y="3962464"/>
            <a:ext cx="511263" cy="369394"/>
          </a:xfrm>
          <a:prstGeom prst="rect">
            <a:avLst/>
          </a:prstGeom>
        </p:spPr>
      </p:pic>
      <p:pic>
        <p:nvPicPr>
          <p:cNvPr id="3" name="Picture 2" descr="A picture containing sitting, monitor, computer, computer&#10;&#10;Description automatically generated">
            <a:extLst>
              <a:ext uri="{FF2B5EF4-FFF2-40B4-BE49-F238E27FC236}">
                <a16:creationId xmlns:a16="http://schemas.microsoft.com/office/drawing/2014/main" id="{CCC6F4FD-09B4-4743-B342-5742CE3D798C}"/>
              </a:ext>
            </a:extLst>
          </p:cNvPr>
          <p:cNvPicPr>
            <a:picLocks noChangeAspect="1"/>
          </p:cNvPicPr>
          <p:nvPr/>
        </p:nvPicPr>
        <p:blipFill>
          <a:blip r:embed="rId5"/>
          <a:stretch>
            <a:fillRect/>
          </a:stretch>
        </p:blipFill>
        <p:spPr>
          <a:xfrm>
            <a:off x="517557" y="4763318"/>
            <a:ext cx="497082" cy="584481"/>
          </a:xfrm>
          <a:prstGeom prst="rect">
            <a:avLst/>
          </a:prstGeom>
        </p:spPr>
      </p:pic>
      <p:pic>
        <p:nvPicPr>
          <p:cNvPr id="2" name="Picture 5" descr="Text&#10;&#10;Description automatically generated">
            <a:extLst>
              <a:ext uri="{FF2B5EF4-FFF2-40B4-BE49-F238E27FC236}">
                <a16:creationId xmlns:a16="http://schemas.microsoft.com/office/drawing/2014/main" id="{692DF65E-77CE-49B8-BFB2-0BDE070FD3C8}"/>
              </a:ext>
            </a:extLst>
          </p:cNvPr>
          <p:cNvPicPr>
            <a:picLocks noChangeAspect="1"/>
          </p:cNvPicPr>
          <p:nvPr/>
        </p:nvPicPr>
        <p:blipFill>
          <a:blip r:embed="rId6"/>
          <a:stretch>
            <a:fillRect/>
          </a:stretch>
        </p:blipFill>
        <p:spPr>
          <a:xfrm>
            <a:off x="9998075" y="404813"/>
            <a:ext cx="1800225" cy="714375"/>
          </a:xfrm>
          <a:prstGeom prst="rect">
            <a:avLst/>
          </a:prstGeom>
        </p:spPr>
      </p:pic>
    </p:spTree>
    <p:extLst>
      <p:ext uri="{BB962C8B-B14F-4D97-AF65-F5344CB8AC3E}">
        <p14:creationId xmlns:p14="http://schemas.microsoft.com/office/powerpoint/2010/main" val="2528598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miling for the camera&#10;&#10;Description automatically generated">
            <a:extLst>
              <a:ext uri="{FF2B5EF4-FFF2-40B4-BE49-F238E27FC236}">
                <a16:creationId xmlns:a16="http://schemas.microsoft.com/office/drawing/2014/main" id="{6687743F-F89C-A147-9656-BB0E774DEE0B}"/>
              </a:ext>
            </a:extLst>
          </p:cNvPr>
          <p:cNvPicPr>
            <a:picLocks noChangeAspect="1"/>
          </p:cNvPicPr>
          <p:nvPr/>
        </p:nvPicPr>
        <p:blipFill rotWithShape="1">
          <a:blip r:embed="rId2"/>
          <a:srcRect l="415" t="1004" r="1957" b="28313"/>
          <a:stretch/>
        </p:blipFill>
        <p:spPr>
          <a:xfrm>
            <a:off x="4737431" y="0"/>
            <a:ext cx="7456036" cy="2801823"/>
          </a:xfrm>
          <a:prstGeom prst="rect">
            <a:avLst/>
          </a:prstGeom>
        </p:spPr>
      </p:pic>
      <p:sp>
        <p:nvSpPr>
          <p:cNvPr id="9" name="TextBox 8">
            <a:extLst>
              <a:ext uri="{FF2B5EF4-FFF2-40B4-BE49-F238E27FC236}">
                <a16:creationId xmlns:a16="http://schemas.microsoft.com/office/drawing/2014/main" id="{4AAAE46E-DE78-D74C-9245-63891D78D5FE}"/>
              </a:ext>
            </a:extLst>
          </p:cNvPr>
          <p:cNvSpPr txBox="1"/>
          <p:nvPr/>
        </p:nvSpPr>
        <p:spPr>
          <a:xfrm>
            <a:off x="442912" y="388102"/>
            <a:ext cx="7311177" cy="553998"/>
          </a:xfrm>
          <a:prstGeom prst="rect">
            <a:avLst/>
          </a:prstGeom>
          <a:noFill/>
        </p:spPr>
        <p:txBody>
          <a:bodyPr wrap="square" lIns="0" tIns="0" rIns="0" bIns="0" rtlCol="0">
            <a:spAutoFit/>
          </a:bodyPr>
          <a:lstStyle/>
          <a:p>
            <a:r>
              <a:rPr lang="en-US" sz="3600" b="1">
                <a:solidFill>
                  <a:srgbClr val="4B4A4B"/>
                </a:solidFill>
                <a:latin typeface="Montserrat" pitchFamily="2" charset="77"/>
              </a:rPr>
              <a:t>CHRO Counselor Seat Services</a:t>
            </a:r>
          </a:p>
        </p:txBody>
      </p:sp>
      <p:sp>
        <p:nvSpPr>
          <p:cNvPr id="10" name="TextBox 9">
            <a:extLst>
              <a:ext uri="{FF2B5EF4-FFF2-40B4-BE49-F238E27FC236}">
                <a16:creationId xmlns:a16="http://schemas.microsoft.com/office/drawing/2014/main" id="{CBC8AE9B-1507-3B4D-B447-F51D6422E14E}"/>
              </a:ext>
            </a:extLst>
          </p:cNvPr>
          <p:cNvSpPr txBox="1"/>
          <p:nvPr/>
        </p:nvSpPr>
        <p:spPr>
          <a:xfrm>
            <a:off x="442913" y="980645"/>
            <a:ext cx="6956366" cy="276999"/>
          </a:xfrm>
          <a:prstGeom prst="rect">
            <a:avLst/>
          </a:prstGeom>
          <a:noFill/>
        </p:spPr>
        <p:txBody>
          <a:bodyPr wrap="square" lIns="0" tIns="0" rIns="0" bIns="0" rtlCol="0">
            <a:spAutoFit/>
          </a:bodyPr>
          <a:lstStyle/>
          <a:p>
            <a:r>
              <a:rPr lang="en-US" b="1">
                <a:solidFill>
                  <a:srgbClr val="414399"/>
                </a:solidFill>
                <a:latin typeface="Montserrat SemiBold" panose="00000700000000000000" pitchFamily="2" charset="0"/>
              </a:rPr>
              <a:t>The CHRO Counselor Membership Difference Features:</a:t>
            </a:r>
          </a:p>
        </p:txBody>
      </p:sp>
      <p:sp>
        <p:nvSpPr>
          <p:cNvPr id="11" name="TextBox 10">
            <a:extLst>
              <a:ext uri="{FF2B5EF4-FFF2-40B4-BE49-F238E27FC236}">
                <a16:creationId xmlns:a16="http://schemas.microsoft.com/office/drawing/2014/main" id="{CB5BBFA1-B50A-814D-89C3-042FED6C26DF}"/>
              </a:ext>
            </a:extLst>
          </p:cNvPr>
          <p:cNvSpPr txBox="1"/>
          <p:nvPr/>
        </p:nvSpPr>
        <p:spPr>
          <a:xfrm>
            <a:off x="442914" y="1423462"/>
            <a:ext cx="5113336" cy="448328"/>
          </a:xfrm>
          <a:prstGeom prst="rect">
            <a:avLst/>
          </a:prstGeom>
          <a:noFill/>
        </p:spPr>
        <p:txBody>
          <a:bodyPr wrap="square" lIns="0" tIns="0" rIns="0" bIns="0" rtlCol="0">
            <a:spAutoFit/>
          </a:bodyPr>
          <a:lstStyle/>
          <a:p>
            <a:pPr>
              <a:lnSpc>
                <a:spcPts val="1800"/>
              </a:lnSpc>
            </a:pPr>
            <a:r>
              <a:rPr lang="en-US" sz="1400">
                <a:solidFill>
                  <a:srgbClr val="4A4A4A"/>
                </a:solidFill>
                <a:latin typeface="Montserrat"/>
              </a:rPr>
              <a:t>You’ll get a dedicated Counselor who is a </a:t>
            </a:r>
            <a:r>
              <a:rPr lang="en-US" sz="1400" b="1">
                <a:solidFill>
                  <a:srgbClr val="7D3B96"/>
                </a:solidFill>
                <a:latin typeface="Montserrat" pitchFamily="2" charset="77"/>
              </a:rPr>
              <a:t>former Senior HR Executive</a:t>
            </a:r>
            <a:r>
              <a:rPr lang="en-US" sz="1400" b="1" i="1">
                <a:solidFill>
                  <a:srgbClr val="7D3B96"/>
                </a:solidFill>
                <a:latin typeface="Montserrat"/>
              </a:rPr>
              <a:t> </a:t>
            </a:r>
            <a:r>
              <a:rPr lang="en-US" sz="1400">
                <a:solidFill>
                  <a:srgbClr val="4A4A4A"/>
                </a:solidFill>
                <a:latin typeface="Montserrat"/>
              </a:rPr>
              <a:t>and has been in your shoes.</a:t>
            </a:r>
            <a:endParaRPr lang="en-US" sz="1400" b="1" i="1">
              <a:solidFill>
                <a:srgbClr val="7D3B96"/>
              </a:solidFill>
              <a:latin typeface="Montserrat"/>
            </a:endParaRPr>
          </a:p>
        </p:txBody>
      </p:sp>
      <p:sp>
        <p:nvSpPr>
          <p:cNvPr id="20" name="TextBox 19">
            <a:extLst>
              <a:ext uri="{FF2B5EF4-FFF2-40B4-BE49-F238E27FC236}">
                <a16:creationId xmlns:a16="http://schemas.microsoft.com/office/drawing/2014/main" id="{0C1A2C97-7624-1948-9625-95A30864226B}"/>
              </a:ext>
            </a:extLst>
          </p:cNvPr>
          <p:cNvSpPr txBox="1"/>
          <p:nvPr/>
        </p:nvSpPr>
        <p:spPr>
          <a:xfrm>
            <a:off x="1213164" y="2131367"/>
            <a:ext cx="4345468" cy="886012"/>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Medium" panose="02000000000000000000" pitchFamily="2" charset="0"/>
                <a:ea typeface="Roboto Medium" panose="02000000000000000000" pitchFamily="2" charset="0"/>
              </a:rPr>
              <a:t>Four online </a:t>
            </a:r>
            <a:r>
              <a:rPr lang="en-US" sz="1050">
                <a:solidFill>
                  <a:srgbClr val="4A4A4A"/>
                </a:solidFill>
                <a:latin typeface="Roboto Light" panose="02000000000000000000" pitchFamily="2" charset="0"/>
                <a:ea typeface="Roboto Light" panose="02000000000000000000" pitchFamily="2" charset="0"/>
              </a:rPr>
              <a:t>advisory sessions throughout the year (along with unlimited scheduled and ad hoc phone calls) that </a:t>
            </a:r>
            <a:r>
              <a:rPr lang="en-US" sz="1050">
                <a:solidFill>
                  <a:srgbClr val="4A4A4A"/>
                </a:solidFill>
                <a:latin typeface="Roboto Medium" panose="02000000000000000000" pitchFamily="2" charset="0"/>
                <a:ea typeface="Roboto Medium" panose="02000000000000000000" pitchFamily="2" charset="0"/>
              </a:rPr>
              <a:t>integrate your Counselor as a trusted part of your professional support network. </a:t>
            </a:r>
            <a:r>
              <a:rPr lang="en-US" sz="1050">
                <a:solidFill>
                  <a:srgbClr val="4A4A4A"/>
                </a:solidFill>
                <a:latin typeface="Roboto Light" panose="02000000000000000000" pitchFamily="2" charset="0"/>
                <a:ea typeface="Roboto Light" panose="02000000000000000000" pitchFamily="2" charset="0"/>
              </a:rPr>
              <a:t>You can use these meetings to cover anything you’d like from, prioritizing your own development to working through a project.</a:t>
            </a:r>
          </a:p>
        </p:txBody>
      </p:sp>
      <p:sp>
        <p:nvSpPr>
          <p:cNvPr id="22" name="TextBox 21">
            <a:extLst>
              <a:ext uri="{FF2B5EF4-FFF2-40B4-BE49-F238E27FC236}">
                <a16:creationId xmlns:a16="http://schemas.microsoft.com/office/drawing/2014/main" id="{2082A9EE-2B91-6E48-8FEF-8FF90C0FCD7A}"/>
              </a:ext>
            </a:extLst>
          </p:cNvPr>
          <p:cNvSpPr txBox="1"/>
          <p:nvPr/>
        </p:nvSpPr>
        <p:spPr>
          <a:xfrm>
            <a:off x="1204254" y="3141430"/>
            <a:ext cx="4345466" cy="347403"/>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Your Counselor can help you </a:t>
            </a:r>
            <a:r>
              <a:rPr lang="en-US" sz="1050">
                <a:solidFill>
                  <a:srgbClr val="4A4A4A"/>
                </a:solidFill>
                <a:latin typeface="Roboto Medium" panose="02000000000000000000" pitchFamily="2" charset="0"/>
                <a:ea typeface="Roboto Medium" panose="02000000000000000000" pitchFamily="2" charset="0"/>
              </a:rPr>
              <a:t>navigate board- or executive-level challenges</a:t>
            </a:r>
            <a:r>
              <a:rPr lang="en-US" sz="1050">
                <a:solidFill>
                  <a:srgbClr val="4A4A4A"/>
                </a:solidFill>
                <a:latin typeface="Roboto Light" panose="02000000000000000000" pitchFamily="2" charset="0"/>
                <a:ea typeface="Roboto Light" panose="02000000000000000000" pitchFamily="2" charset="0"/>
              </a:rPr>
              <a:t> and prepare for meetings.</a:t>
            </a:r>
          </a:p>
        </p:txBody>
      </p:sp>
      <p:sp>
        <p:nvSpPr>
          <p:cNvPr id="23" name="TextBox 22">
            <a:extLst>
              <a:ext uri="{FF2B5EF4-FFF2-40B4-BE49-F238E27FC236}">
                <a16:creationId xmlns:a16="http://schemas.microsoft.com/office/drawing/2014/main" id="{7E9B7997-5F08-6045-A1F5-9EA055F1E76F}"/>
              </a:ext>
            </a:extLst>
          </p:cNvPr>
          <p:cNvSpPr txBox="1"/>
          <p:nvPr/>
        </p:nvSpPr>
        <p:spPr>
          <a:xfrm>
            <a:off x="1210784" y="3780524"/>
            <a:ext cx="4345466" cy="526939"/>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Your </a:t>
            </a:r>
            <a:r>
              <a:rPr lang="en-US" sz="1050">
                <a:solidFill>
                  <a:srgbClr val="4A4A4A"/>
                </a:solidFill>
                <a:latin typeface="Roboto Medium" panose="02000000000000000000" pitchFamily="2" charset="0"/>
                <a:ea typeface="Roboto Medium" panose="02000000000000000000" pitchFamily="2" charset="0"/>
              </a:rPr>
              <a:t>customized Personal Leadership Development Plan </a:t>
            </a:r>
            <a:r>
              <a:rPr lang="en-US" sz="1050">
                <a:solidFill>
                  <a:srgbClr val="4A4A4A"/>
                </a:solidFill>
                <a:latin typeface="Roboto Light" panose="02000000000000000000" pitchFamily="2" charset="0"/>
                <a:ea typeface="Roboto Light" panose="02000000000000000000" pitchFamily="2" charset="0"/>
              </a:rPr>
              <a:t>created with your trusted Executive Counselor will link to your personal and organizational goals and values.</a:t>
            </a:r>
          </a:p>
        </p:txBody>
      </p:sp>
      <p:sp>
        <p:nvSpPr>
          <p:cNvPr id="24" name="TextBox 23">
            <a:extLst>
              <a:ext uri="{FF2B5EF4-FFF2-40B4-BE49-F238E27FC236}">
                <a16:creationId xmlns:a16="http://schemas.microsoft.com/office/drawing/2014/main" id="{135612E9-E658-3D47-AB8F-C918AADB2C3F}"/>
              </a:ext>
            </a:extLst>
          </p:cNvPr>
          <p:cNvSpPr txBox="1"/>
          <p:nvPr/>
        </p:nvSpPr>
        <p:spPr>
          <a:xfrm>
            <a:off x="1200151" y="4512839"/>
            <a:ext cx="4354928" cy="347403"/>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You’ll develop a custom, authentic </a:t>
            </a:r>
            <a:r>
              <a:rPr lang="en-US" sz="1050">
                <a:solidFill>
                  <a:srgbClr val="4A4A4A"/>
                </a:solidFill>
                <a:latin typeface="Roboto Medium" panose="02000000000000000000" pitchFamily="2" charset="0"/>
                <a:ea typeface="Roboto Medium" panose="02000000000000000000" pitchFamily="2" charset="0"/>
              </a:rPr>
              <a:t>Leadership Brand </a:t>
            </a:r>
            <a:r>
              <a:rPr lang="en-US" sz="1050">
                <a:solidFill>
                  <a:srgbClr val="4A4A4A"/>
                </a:solidFill>
                <a:latin typeface="Roboto Light" panose="02000000000000000000" pitchFamily="2" charset="0"/>
                <a:ea typeface="Roboto Light" panose="02000000000000000000" pitchFamily="2" charset="0"/>
              </a:rPr>
              <a:t>that allows you to thrive and better market your unique value proposition.</a:t>
            </a:r>
          </a:p>
        </p:txBody>
      </p:sp>
      <p:sp>
        <p:nvSpPr>
          <p:cNvPr id="25" name="TextBox 24">
            <a:extLst>
              <a:ext uri="{FF2B5EF4-FFF2-40B4-BE49-F238E27FC236}">
                <a16:creationId xmlns:a16="http://schemas.microsoft.com/office/drawing/2014/main" id="{FD78ECC5-2FE5-4549-AD63-AD43D545C53B}"/>
              </a:ext>
            </a:extLst>
          </p:cNvPr>
          <p:cNvSpPr txBox="1"/>
          <p:nvPr/>
        </p:nvSpPr>
        <p:spPr>
          <a:xfrm>
            <a:off x="1200510" y="5217679"/>
            <a:ext cx="4356729" cy="347403"/>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You’ll get access to cutting-edge IT research via our IT division, Info-Tech Research Group.</a:t>
            </a:r>
          </a:p>
        </p:txBody>
      </p:sp>
      <p:sp>
        <p:nvSpPr>
          <p:cNvPr id="32" name="TextBox 31">
            <a:extLst>
              <a:ext uri="{FF2B5EF4-FFF2-40B4-BE49-F238E27FC236}">
                <a16:creationId xmlns:a16="http://schemas.microsoft.com/office/drawing/2014/main" id="{EED368DD-61D2-694D-8807-5C1C1490C755}"/>
              </a:ext>
            </a:extLst>
          </p:cNvPr>
          <p:cNvSpPr txBox="1"/>
          <p:nvPr/>
        </p:nvSpPr>
        <p:spPr>
          <a:xfrm>
            <a:off x="6203950" y="3143178"/>
            <a:ext cx="5519645" cy="160750"/>
          </a:xfrm>
          <a:prstGeom prst="rect">
            <a:avLst/>
          </a:prstGeom>
          <a:noFill/>
        </p:spPr>
        <p:txBody>
          <a:bodyPr wrap="square" lIns="0" tIns="0" rIns="0" bIns="0" rtlCol="0">
            <a:spAutoFit/>
          </a:bodyPr>
          <a:lstStyle/>
          <a:p>
            <a:pPr>
              <a:lnSpc>
                <a:spcPts val="1400"/>
              </a:lnSpc>
              <a:spcAft>
                <a:spcPts val="1400"/>
              </a:spcAft>
            </a:pPr>
            <a:r>
              <a:rPr lang="en-US" sz="1050" b="1">
                <a:solidFill>
                  <a:srgbClr val="7D3B96"/>
                </a:solidFill>
                <a:latin typeface="Montserrat" pitchFamily="2" charset="77"/>
                <a:ea typeface="Roboto Light" panose="02000000000000000000" pitchFamily="2" charset="0"/>
              </a:rPr>
              <a:t>Exclusive additional benefits</a:t>
            </a:r>
            <a:r>
              <a:rPr lang="en-US" sz="1050">
                <a:solidFill>
                  <a:srgbClr val="4A4A4A"/>
                </a:solidFill>
                <a:latin typeface="Montserrat" pitchFamily="2" charset="77"/>
                <a:ea typeface="Roboto Light" panose="02000000000000000000" pitchFamily="2" charset="0"/>
              </a:rPr>
              <a:t> to the CHRO Counselor Membership are:</a:t>
            </a:r>
          </a:p>
        </p:txBody>
      </p:sp>
      <p:sp>
        <p:nvSpPr>
          <p:cNvPr id="33" name="TextBox 32">
            <a:extLst>
              <a:ext uri="{FF2B5EF4-FFF2-40B4-BE49-F238E27FC236}">
                <a16:creationId xmlns:a16="http://schemas.microsoft.com/office/drawing/2014/main" id="{4B52B718-7EDD-B448-83CF-6EBB2554DDBD}"/>
              </a:ext>
            </a:extLst>
          </p:cNvPr>
          <p:cNvSpPr txBox="1"/>
          <p:nvPr/>
        </p:nvSpPr>
        <p:spPr>
          <a:xfrm>
            <a:off x="6203950" y="4863903"/>
            <a:ext cx="5519645" cy="160750"/>
          </a:xfrm>
          <a:prstGeom prst="rect">
            <a:avLst/>
          </a:prstGeom>
          <a:noFill/>
        </p:spPr>
        <p:txBody>
          <a:bodyPr wrap="square" lIns="0" tIns="0" rIns="0" bIns="0" rtlCol="0">
            <a:spAutoFit/>
          </a:bodyPr>
          <a:lstStyle/>
          <a:p>
            <a:pPr>
              <a:lnSpc>
                <a:spcPts val="1400"/>
              </a:lnSpc>
              <a:spcAft>
                <a:spcPts val="1400"/>
              </a:spcAft>
            </a:pPr>
            <a:r>
              <a:rPr lang="en-US" sz="1050" b="1">
                <a:solidFill>
                  <a:srgbClr val="7D3B96"/>
                </a:solidFill>
                <a:latin typeface="Montserrat" pitchFamily="2" charset="77"/>
                <a:ea typeface="Roboto Light" panose="02000000000000000000" pitchFamily="2" charset="0"/>
              </a:rPr>
              <a:t>Plus </a:t>
            </a:r>
            <a:r>
              <a:rPr lang="en-US" sz="1050">
                <a:solidFill>
                  <a:srgbClr val="4A4A4A"/>
                </a:solidFill>
                <a:latin typeface="Montserrat" pitchFamily="2" charset="77"/>
                <a:ea typeface="Roboto Light" panose="02000000000000000000" pitchFamily="2" charset="0"/>
              </a:rPr>
              <a:t>all the benefits of a Leadership Membership such as:</a:t>
            </a:r>
          </a:p>
        </p:txBody>
      </p:sp>
      <p:sp>
        <p:nvSpPr>
          <p:cNvPr id="34" name="TextBox 33">
            <a:extLst>
              <a:ext uri="{FF2B5EF4-FFF2-40B4-BE49-F238E27FC236}">
                <a16:creationId xmlns:a16="http://schemas.microsoft.com/office/drawing/2014/main" id="{9B203F0C-70A6-D74E-8F50-46FE36705B0A}"/>
              </a:ext>
            </a:extLst>
          </p:cNvPr>
          <p:cNvSpPr txBox="1"/>
          <p:nvPr/>
        </p:nvSpPr>
        <p:spPr>
          <a:xfrm>
            <a:off x="6348414" y="3439264"/>
            <a:ext cx="5375182" cy="1065548"/>
          </a:xfrm>
          <a:prstGeom prst="rect">
            <a:avLst/>
          </a:prstGeom>
          <a:noFill/>
        </p:spPr>
        <p:txBody>
          <a:bodyPr wrap="square" lIns="0" tIns="0" rIns="0" bIns="0" rtlCol="0">
            <a:spAutoFit/>
          </a:bodyPr>
          <a:lstStyle/>
          <a:p>
            <a:pPr algn="just">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90-day </a:t>
            </a:r>
            <a:r>
              <a:rPr lang="en-US" sz="1050">
                <a:solidFill>
                  <a:srgbClr val="4A4A4A"/>
                </a:solidFill>
                <a:latin typeface="Roboto Medium" panose="02000000000000000000" pitchFamily="2" charset="0"/>
                <a:ea typeface="Roboto Medium" panose="02000000000000000000" pitchFamily="2" charset="0"/>
              </a:rPr>
              <a:t>“Follow Me” </a:t>
            </a:r>
            <a:r>
              <a:rPr lang="en-US" sz="1050">
                <a:solidFill>
                  <a:srgbClr val="4A4A4A"/>
                </a:solidFill>
                <a:latin typeface="Roboto Light" panose="02000000000000000000" pitchFamily="2" charset="0"/>
                <a:ea typeface="Roboto Light" panose="02000000000000000000" pitchFamily="2" charset="0"/>
              </a:rPr>
              <a:t>service that provides continued access to your McLean membership even upon leaving your organization.</a:t>
            </a:r>
          </a:p>
          <a:p>
            <a:pPr algn="just">
              <a:lnSpc>
                <a:spcPts val="1400"/>
              </a:lnSpc>
              <a:spcAft>
                <a:spcPts val="1400"/>
              </a:spcAft>
            </a:pPr>
            <a:r>
              <a:rPr lang="en-US" sz="1050">
                <a:solidFill>
                  <a:srgbClr val="4A4A4A"/>
                </a:solidFill>
                <a:latin typeface="Roboto Medium" panose="02000000000000000000" pitchFamily="2" charset="0"/>
                <a:ea typeface="Roboto Medium" panose="02000000000000000000" pitchFamily="2" charset="0"/>
              </a:rPr>
              <a:t>Exclusive access </a:t>
            </a:r>
            <a:r>
              <a:rPr lang="en-US" sz="1050">
                <a:solidFill>
                  <a:srgbClr val="4A4A4A"/>
                </a:solidFill>
                <a:latin typeface="Roboto Light" panose="02000000000000000000" pitchFamily="2" charset="0"/>
                <a:ea typeface="Roboto Light" panose="02000000000000000000" pitchFamily="2" charset="0"/>
              </a:rPr>
              <a:t>to an annual </a:t>
            </a:r>
            <a:r>
              <a:rPr lang="en-US" sz="1050">
                <a:solidFill>
                  <a:srgbClr val="4A4A4A"/>
                </a:solidFill>
                <a:latin typeface="Roboto Medium" panose="02000000000000000000" pitchFamily="2" charset="0"/>
                <a:ea typeface="Roboto Medium" panose="02000000000000000000" pitchFamily="2" charset="0"/>
              </a:rPr>
              <a:t>CHRO Roundtable </a:t>
            </a:r>
            <a:r>
              <a:rPr lang="en-US" sz="1050">
                <a:solidFill>
                  <a:srgbClr val="4A4A4A"/>
                </a:solidFill>
                <a:latin typeface="Roboto Light" panose="02000000000000000000" pitchFamily="2" charset="0"/>
                <a:ea typeface="Roboto Light" panose="02000000000000000000" pitchFamily="2" charset="0"/>
              </a:rPr>
              <a:t>where participants will explore the latest people and culture research and make meaningful connections with CHRO peers while sharing experiences and learning from others.</a:t>
            </a:r>
          </a:p>
        </p:txBody>
      </p:sp>
      <p:sp>
        <p:nvSpPr>
          <p:cNvPr id="35" name="TextBox 34">
            <a:extLst>
              <a:ext uri="{FF2B5EF4-FFF2-40B4-BE49-F238E27FC236}">
                <a16:creationId xmlns:a16="http://schemas.microsoft.com/office/drawing/2014/main" id="{60AAA945-4B53-0244-AE14-C77C52EC2364}"/>
              </a:ext>
            </a:extLst>
          </p:cNvPr>
          <p:cNvSpPr txBox="1"/>
          <p:nvPr/>
        </p:nvSpPr>
        <p:spPr>
          <a:xfrm>
            <a:off x="6348413" y="5227156"/>
            <a:ext cx="5351184" cy="1245084"/>
          </a:xfrm>
          <a:prstGeom prst="rect">
            <a:avLst/>
          </a:prstGeom>
          <a:noFill/>
        </p:spPr>
        <p:txBody>
          <a:bodyPr wrap="square" lIns="0" tIns="0" rIns="0" bIns="0" rtlCol="0">
            <a:spAutoFit/>
          </a:bodyPr>
          <a:lstStyle/>
          <a:p>
            <a:pPr>
              <a:lnSpc>
                <a:spcPts val="1400"/>
              </a:lnSpc>
              <a:spcAft>
                <a:spcPts val="1400"/>
              </a:spcAft>
            </a:pPr>
            <a:r>
              <a:rPr lang="en-US" sz="1050">
                <a:solidFill>
                  <a:srgbClr val="4A4A4A"/>
                </a:solidFill>
                <a:latin typeface="Roboto Light" panose="02000000000000000000" pitchFamily="2" charset="0"/>
                <a:ea typeface="Roboto Light" panose="02000000000000000000" pitchFamily="2" charset="0"/>
              </a:rPr>
              <a:t>The</a:t>
            </a:r>
            <a:r>
              <a:rPr lang="en-US" sz="1050">
                <a:solidFill>
                  <a:srgbClr val="4A4A4A"/>
                </a:solidFill>
                <a:latin typeface="Roboto Medium" panose="02000000000000000000" pitchFamily="2" charset="0"/>
                <a:ea typeface="Roboto Medium" panose="02000000000000000000" pitchFamily="2" charset="0"/>
              </a:rPr>
              <a:t> half-day </a:t>
            </a:r>
            <a:r>
              <a:rPr lang="en-US" sz="1050">
                <a:solidFill>
                  <a:srgbClr val="4A4A4A"/>
                </a:solidFill>
                <a:latin typeface="Roboto Light" panose="02000000000000000000" pitchFamily="2" charset="0"/>
                <a:ea typeface="Roboto Light" panose="02000000000000000000" pitchFamily="2" charset="0"/>
              </a:rPr>
              <a:t>advisory session with a relevant subject matter expert, with a list of ten possible session topics.</a:t>
            </a:r>
            <a:endParaRPr lang="en-US" sz="1050">
              <a:solidFill>
                <a:srgbClr val="4A4A4A"/>
              </a:solidFill>
              <a:latin typeface="Roboto Medium" panose="02000000000000000000" pitchFamily="2" charset="0"/>
              <a:ea typeface="Roboto Medium" panose="02000000000000000000" pitchFamily="2" charset="0"/>
            </a:endParaRPr>
          </a:p>
          <a:p>
            <a:pPr>
              <a:lnSpc>
                <a:spcPts val="1400"/>
              </a:lnSpc>
              <a:spcAft>
                <a:spcPts val="1400"/>
              </a:spcAft>
            </a:pPr>
            <a:r>
              <a:rPr lang="en-US" sz="1050">
                <a:solidFill>
                  <a:srgbClr val="4A4A4A"/>
                </a:solidFill>
                <a:latin typeface="Roboto Medium" panose="02000000000000000000" pitchFamily="2" charset="0"/>
                <a:ea typeface="Roboto Medium" panose="02000000000000000000" pitchFamily="2" charset="0"/>
              </a:rPr>
              <a:t>Your choice </a:t>
            </a:r>
            <a:r>
              <a:rPr lang="en-US" sz="1050">
                <a:solidFill>
                  <a:srgbClr val="4A4A4A"/>
                </a:solidFill>
                <a:latin typeface="Roboto Light" panose="02000000000000000000" pitchFamily="2" charset="0"/>
                <a:ea typeface="Roboto Light" panose="02000000000000000000" pitchFamily="2" charset="0"/>
              </a:rPr>
              <a:t>of a</a:t>
            </a:r>
            <a:r>
              <a:rPr lang="en-US" sz="1050">
                <a:solidFill>
                  <a:srgbClr val="4A4A4A"/>
                </a:solidFill>
                <a:latin typeface="Roboto Medium" panose="02000000000000000000" pitchFamily="2" charset="0"/>
                <a:ea typeface="Roboto Medium" panose="02000000000000000000" pitchFamily="2" charset="0"/>
              </a:rPr>
              <a:t> </a:t>
            </a:r>
            <a:r>
              <a:rPr lang="en-US" sz="1050">
                <a:solidFill>
                  <a:srgbClr val="4A4A4A"/>
                </a:solidFill>
                <a:latin typeface="Roboto Light" panose="02000000000000000000" pitchFamily="2" charset="0"/>
                <a:ea typeface="Roboto Light" panose="02000000000000000000" pitchFamily="2" charset="0"/>
              </a:rPr>
              <a:t>ticket to McLean &amp; Company’s </a:t>
            </a:r>
            <a:r>
              <a:rPr lang="en-US" sz="1050">
                <a:solidFill>
                  <a:srgbClr val="4A4A4A"/>
                </a:solidFill>
                <a:latin typeface="Roboto Medium" panose="02000000000000000000" pitchFamily="2" charset="0"/>
                <a:ea typeface="Roboto Medium" panose="02000000000000000000" pitchFamily="2" charset="0"/>
              </a:rPr>
              <a:t>Signature Conference</a:t>
            </a:r>
            <a:r>
              <a:rPr lang="en-US" sz="1050">
                <a:solidFill>
                  <a:srgbClr val="4A4A4A"/>
                </a:solidFill>
                <a:latin typeface="Roboto Light" panose="02000000000000000000" pitchFamily="2" charset="0"/>
                <a:ea typeface="Roboto Light" panose="02000000000000000000" pitchFamily="2" charset="0"/>
              </a:rPr>
              <a:t> or to our virtual </a:t>
            </a:r>
            <a:r>
              <a:rPr lang="en-US" sz="1050">
                <a:solidFill>
                  <a:srgbClr val="4A4A4A"/>
                </a:solidFill>
                <a:latin typeface="Roboto Medium" panose="02000000000000000000" pitchFamily="2" charset="0"/>
                <a:ea typeface="Roboto Medium" panose="02000000000000000000" pitchFamily="2" charset="0"/>
              </a:rPr>
              <a:t>Elevate HR </a:t>
            </a:r>
            <a:r>
              <a:rPr lang="en-US" sz="1050">
                <a:solidFill>
                  <a:srgbClr val="4A4A4A"/>
                </a:solidFill>
                <a:latin typeface="Roboto Light" panose="02000000000000000000" pitchFamily="2" charset="0"/>
                <a:ea typeface="Roboto Light" panose="02000000000000000000" pitchFamily="2" charset="0"/>
              </a:rPr>
              <a:t>strategic leadership development course for a total of two tickets.</a:t>
            </a:r>
          </a:p>
          <a:p>
            <a:pPr>
              <a:lnSpc>
                <a:spcPts val="1400"/>
              </a:lnSpc>
              <a:spcAft>
                <a:spcPts val="1400"/>
              </a:spcAft>
            </a:pPr>
            <a:r>
              <a:rPr lang="en-US" sz="1050">
                <a:solidFill>
                  <a:srgbClr val="4A4A4A"/>
                </a:solidFill>
                <a:latin typeface="Roboto Medium" panose="02000000000000000000" pitchFamily="2" charset="0"/>
                <a:ea typeface="Roboto Medium" panose="02000000000000000000" pitchFamily="2" charset="0"/>
              </a:rPr>
              <a:t>Protect</a:t>
            </a:r>
            <a:r>
              <a:rPr lang="en-US" sz="1050">
                <a:solidFill>
                  <a:srgbClr val="4A4A4A"/>
                </a:solidFill>
                <a:latin typeface="Roboto Light" panose="02000000000000000000" pitchFamily="2" charset="0"/>
                <a:ea typeface="Roboto Light" panose="02000000000000000000" pitchFamily="2" charset="0"/>
              </a:rPr>
              <a:t> your organization and </a:t>
            </a:r>
            <a:r>
              <a:rPr lang="en-US" sz="1050">
                <a:solidFill>
                  <a:srgbClr val="4A4A4A"/>
                </a:solidFill>
                <a:latin typeface="Roboto Medium" panose="02000000000000000000" pitchFamily="2" charset="0"/>
                <a:ea typeface="Roboto Medium" panose="02000000000000000000" pitchFamily="2" charset="0"/>
              </a:rPr>
              <a:t>save money </a:t>
            </a:r>
            <a:r>
              <a:rPr lang="en-US" sz="1050">
                <a:solidFill>
                  <a:srgbClr val="4A4A4A"/>
                </a:solidFill>
                <a:latin typeface="Roboto Light" panose="02000000000000000000" pitchFamily="2" charset="0"/>
                <a:ea typeface="Roboto Light" panose="02000000000000000000" pitchFamily="2" charset="0"/>
              </a:rPr>
              <a:t>with expert </a:t>
            </a:r>
            <a:r>
              <a:rPr lang="en-US" sz="1050">
                <a:solidFill>
                  <a:srgbClr val="4A4A4A"/>
                </a:solidFill>
                <a:latin typeface="Roboto Medium" panose="02000000000000000000" pitchFamily="2" charset="0"/>
                <a:ea typeface="Roboto Medium" panose="02000000000000000000" pitchFamily="2" charset="0"/>
              </a:rPr>
              <a:t>HR technology </a:t>
            </a:r>
            <a:r>
              <a:rPr lang="en-US" sz="1050">
                <a:solidFill>
                  <a:srgbClr val="4A4A4A"/>
                </a:solidFill>
                <a:latin typeface="Roboto Light" panose="02000000000000000000" pitchFamily="2" charset="0"/>
                <a:ea typeface="Roboto Light" panose="02000000000000000000" pitchFamily="2" charset="0"/>
              </a:rPr>
              <a:t>contract review.</a:t>
            </a:r>
          </a:p>
        </p:txBody>
      </p:sp>
      <p:sp>
        <p:nvSpPr>
          <p:cNvPr id="36" name="TextBox 35">
            <a:extLst>
              <a:ext uri="{FF2B5EF4-FFF2-40B4-BE49-F238E27FC236}">
                <a16:creationId xmlns:a16="http://schemas.microsoft.com/office/drawing/2014/main" id="{9BB1E88D-1193-8344-904A-BD5D81264BA5}"/>
              </a:ext>
            </a:extLst>
          </p:cNvPr>
          <p:cNvSpPr txBox="1"/>
          <p:nvPr/>
        </p:nvSpPr>
        <p:spPr>
          <a:xfrm>
            <a:off x="1199521" y="5754375"/>
            <a:ext cx="4356729" cy="705311"/>
          </a:xfrm>
          <a:prstGeom prst="rect">
            <a:avLst/>
          </a:prstGeom>
          <a:noFill/>
        </p:spPr>
        <p:txBody>
          <a:bodyPr wrap="square" lIns="0" tIns="0" rIns="0" bIns="0" rtlCol="0">
            <a:spAutoFit/>
          </a:bodyPr>
          <a:lstStyle/>
          <a:p>
            <a:pPr algn="just">
              <a:lnSpc>
                <a:spcPts val="1400"/>
              </a:lnSpc>
              <a:spcAft>
                <a:spcPts val="1400"/>
              </a:spcAft>
            </a:pPr>
            <a:r>
              <a:rPr lang="en-US" sz="1050">
                <a:solidFill>
                  <a:srgbClr val="4B4A4B"/>
                </a:solidFill>
                <a:latin typeface="Roboto Medium" panose="02000000000000000000" pitchFamily="2" charset="0"/>
                <a:ea typeface="Roboto Medium" panose="02000000000000000000" pitchFamily="2" charset="0"/>
              </a:rPr>
              <a:t>Your dedicated Counselor will provide a high-touchpoint, customized experience to help you develop yourself and your team while increasing your personal and functional strategic impact. The McLean Membership serves your firm; the Counselor membership serves you personally.</a:t>
            </a:r>
          </a:p>
        </p:txBody>
      </p:sp>
      <p:cxnSp>
        <p:nvCxnSpPr>
          <p:cNvPr id="37" name="Straight Connector 36">
            <a:extLst>
              <a:ext uri="{FF2B5EF4-FFF2-40B4-BE49-F238E27FC236}">
                <a16:creationId xmlns:a16="http://schemas.microsoft.com/office/drawing/2014/main" id="{C5D4720F-1FAC-6949-BFCE-EE0971083CFE}"/>
              </a:ext>
            </a:extLst>
          </p:cNvPr>
          <p:cNvCxnSpPr>
            <a:cxnSpLocks/>
          </p:cNvCxnSpPr>
          <p:nvPr/>
        </p:nvCxnSpPr>
        <p:spPr>
          <a:xfrm>
            <a:off x="6203950" y="3479877"/>
            <a:ext cx="0" cy="982720"/>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4ADEBDC-C03F-C941-957C-444836F7E4B3}"/>
              </a:ext>
            </a:extLst>
          </p:cNvPr>
          <p:cNvCxnSpPr>
            <a:cxnSpLocks/>
          </p:cNvCxnSpPr>
          <p:nvPr/>
        </p:nvCxnSpPr>
        <p:spPr>
          <a:xfrm>
            <a:off x="6203950" y="5250386"/>
            <a:ext cx="0" cy="1176875"/>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pic>
        <p:nvPicPr>
          <p:cNvPr id="31" name="Picture 30" descr="Icon&#10;&#10;Description automatically generated">
            <a:extLst>
              <a:ext uri="{FF2B5EF4-FFF2-40B4-BE49-F238E27FC236}">
                <a16:creationId xmlns:a16="http://schemas.microsoft.com/office/drawing/2014/main" id="{074B00AD-BCB2-A949-885D-059F119C7869}"/>
              </a:ext>
            </a:extLst>
          </p:cNvPr>
          <p:cNvPicPr>
            <a:picLocks noChangeAspect="1"/>
          </p:cNvPicPr>
          <p:nvPr/>
        </p:nvPicPr>
        <p:blipFill>
          <a:blip r:embed="rId3"/>
          <a:stretch>
            <a:fillRect/>
          </a:stretch>
        </p:blipFill>
        <p:spPr>
          <a:xfrm>
            <a:off x="527439" y="2131367"/>
            <a:ext cx="482904" cy="485433"/>
          </a:xfrm>
          <a:prstGeom prst="rect">
            <a:avLst/>
          </a:prstGeom>
        </p:spPr>
      </p:pic>
      <p:pic>
        <p:nvPicPr>
          <p:cNvPr id="38" name="Picture 37" descr="Icon&#10;&#10;Description automatically generated">
            <a:extLst>
              <a:ext uri="{FF2B5EF4-FFF2-40B4-BE49-F238E27FC236}">
                <a16:creationId xmlns:a16="http://schemas.microsoft.com/office/drawing/2014/main" id="{DA8801A4-628E-3141-B698-AD506C4806F4}"/>
              </a:ext>
            </a:extLst>
          </p:cNvPr>
          <p:cNvPicPr>
            <a:picLocks noChangeAspect="1"/>
          </p:cNvPicPr>
          <p:nvPr/>
        </p:nvPicPr>
        <p:blipFill>
          <a:blip r:embed="rId4"/>
          <a:stretch>
            <a:fillRect/>
          </a:stretch>
        </p:blipFill>
        <p:spPr>
          <a:xfrm>
            <a:off x="513260" y="3169346"/>
            <a:ext cx="511263" cy="369394"/>
          </a:xfrm>
          <a:prstGeom prst="rect">
            <a:avLst/>
          </a:prstGeom>
        </p:spPr>
      </p:pic>
      <p:pic>
        <p:nvPicPr>
          <p:cNvPr id="39" name="Picture 38" descr="A picture containing sitting, monitor, computer, computer&#10;&#10;Description automatically generated">
            <a:extLst>
              <a:ext uri="{FF2B5EF4-FFF2-40B4-BE49-F238E27FC236}">
                <a16:creationId xmlns:a16="http://schemas.microsoft.com/office/drawing/2014/main" id="{A83631EB-FCB6-8946-A1B9-198929517A01}"/>
              </a:ext>
            </a:extLst>
          </p:cNvPr>
          <p:cNvPicPr>
            <a:picLocks noChangeAspect="1"/>
          </p:cNvPicPr>
          <p:nvPr/>
        </p:nvPicPr>
        <p:blipFill>
          <a:blip r:embed="rId5"/>
          <a:stretch>
            <a:fillRect/>
          </a:stretch>
        </p:blipFill>
        <p:spPr>
          <a:xfrm>
            <a:off x="520350" y="5217679"/>
            <a:ext cx="459516" cy="540310"/>
          </a:xfrm>
          <a:prstGeom prst="rect">
            <a:avLst/>
          </a:prstGeom>
        </p:spPr>
      </p:pic>
      <p:pic>
        <p:nvPicPr>
          <p:cNvPr id="2" name="Picture 5" descr="Text&#10;&#10;Description automatically generated">
            <a:extLst>
              <a:ext uri="{FF2B5EF4-FFF2-40B4-BE49-F238E27FC236}">
                <a16:creationId xmlns:a16="http://schemas.microsoft.com/office/drawing/2014/main" id="{91633BC2-853E-40CA-BD3D-160E8B25BDB1}"/>
              </a:ext>
            </a:extLst>
          </p:cNvPr>
          <p:cNvPicPr>
            <a:picLocks noChangeAspect="1"/>
          </p:cNvPicPr>
          <p:nvPr/>
        </p:nvPicPr>
        <p:blipFill>
          <a:blip r:embed="rId6"/>
          <a:stretch>
            <a:fillRect/>
          </a:stretch>
        </p:blipFill>
        <p:spPr>
          <a:xfrm>
            <a:off x="10019846" y="397556"/>
            <a:ext cx="1800225" cy="714375"/>
          </a:xfrm>
          <a:prstGeom prst="rect">
            <a:avLst/>
          </a:prstGeom>
          <a:effectLst>
            <a:glow rad="647700">
              <a:schemeClr val="bg1">
                <a:alpha val="40000"/>
              </a:schemeClr>
            </a:glow>
          </a:effectLst>
        </p:spPr>
      </p:pic>
      <p:pic>
        <p:nvPicPr>
          <p:cNvPr id="3" name="Picture 2">
            <a:extLst>
              <a:ext uri="{FF2B5EF4-FFF2-40B4-BE49-F238E27FC236}">
                <a16:creationId xmlns:a16="http://schemas.microsoft.com/office/drawing/2014/main" id="{E3037D93-C14A-D549-8D9A-9C485C408F14}"/>
              </a:ext>
            </a:extLst>
          </p:cNvPr>
          <p:cNvPicPr>
            <a:picLocks noChangeAspect="1"/>
          </p:cNvPicPr>
          <p:nvPr/>
        </p:nvPicPr>
        <p:blipFill>
          <a:blip r:embed="rId7"/>
          <a:stretch>
            <a:fillRect/>
          </a:stretch>
        </p:blipFill>
        <p:spPr>
          <a:xfrm>
            <a:off x="515938" y="3781240"/>
            <a:ext cx="487535" cy="470328"/>
          </a:xfrm>
          <a:prstGeom prst="rect">
            <a:avLst/>
          </a:prstGeom>
        </p:spPr>
      </p:pic>
      <p:pic>
        <p:nvPicPr>
          <p:cNvPr id="4" name="Picture 3">
            <a:extLst>
              <a:ext uri="{FF2B5EF4-FFF2-40B4-BE49-F238E27FC236}">
                <a16:creationId xmlns:a16="http://schemas.microsoft.com/office/drawing/2014/main" id="{F5E6DAE0-489E-4044-B113-49C7530320B2}"/>
              </a:ext>
            </a:extLst>
          </p:cNvPr>
          <p:cNvPicPr>
            <a:picLocks noChangeAspect="1"/>
          </p:cNvPicPr>
          <p:nvPr/>
        </p:nvPicPr>
        <p:blipFill>
          <a:blip r:embed="rId8"/>
          <a:stretch>
            <a:fillRect/>
          </a:stretch>
        </p:blipFill>
        <p:spPr>
          <a:xfrm>
            <a:off x="512563" y="4471741"/>
            <a:ext cx="470328" cy="470328"/>
          </a:xfrm>
          <a:prstGeom prst="rect">
            <a:avLst/>
          </a:prstGeom>
        </p:spPr>
      </p:pic>
    </p:spTree>
    <p:extLst>
      <p:ext uri="{BB962C8B-B14F-4D97-AF65-F5344CB8AC3E}">
        <p14:creationId xmlns:p14="http://schemas.microsoft.com/office/powerpoint/2010/main" val="3630532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184" y="1294140"/>
            <a:ext cx="6551571" cy="391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McLean &amp; Company is a research and advisory firm providing practical solutions to human resources challenges via executable research, tools, and advice that have a clear and measurable impact on your business.</a:t>
            </a:r>
          </a:p>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Our research team uses a rigorous research process to identify and hone best practices; create practical tools, templates, and policies; and supply clients with the insight and guidance of our subject matter experts. McLean &amp; Company applies this proven research approach to both human resources and company management teams, creating complete solutions that supply the tools you need to get each project done right.</a:t>
            </a:r>
          </a:p>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McLean &amp; Company analysts bring real-world experience to the table and apply their knowledge to solving the challenges faced by our clients on a daily basis. This process is informed by the participation of a client base that includes over 30,000 members and by an evolving client-driven research agenda.</a:t>
            </a:r>
          </a:p>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McLean &amp; Company is a division of Info-Tech Research Group Inc.</a:t>
            </a:r>
            <a:endParaRPr lang="en-CA" sz="1400" b="1" dirty="0">
              <a:solidFill>
                <a:srgbClr val="333333"/>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descr="Info-Tech_Logo_2013-On-Screen-WHITE(transparent-background).png"/>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080059" y="674537"/>
            <a:ext cx="1413937" cy="282787"/>
          </a:xfrm>
          <a:prstGeom prst="rect">
            <a:avLst/>
          </a:prstGeom>
          <a:noFill/>
        </p:spPr>
      </p:pic>
      <p:pic>
        <p:nvPicPr>
          <p:cNvPr id="9" name="Picture 8" descr="Background copy.png"/>
          <p:cNvPicPr>
            <a:picLocks noChangeAspect="1"/>
          </p:cNvPicPr>
          <p:nvPr/>
        </p:nvPicPr>
        <p:blipFill>
          <a:blip r:embed="rId4" cstate="print">
            <a:alphaModFix amt="74000"/>
            <a:extLst>
              <a:ext uri="{28A0092B-C50C-407E-A947-70E740481C1C}">
                <a14:useLocalDpi xmlns:a14="http://schemas.microsoft.com/office/drawing/2010/main" val="0"/>
              </a:ext>
            </a:extLst>
          </a:blip>
          <a:stretch>
            <a:fillRect/>
          </a:stretch>
        </p:blipFill>
        <p:spPr>
          <a:xfrm>
            <a:off x="492550" y="636736"/>
            <a:ext cx="1181195" cy="355469"/>
          </a:xfrm>
          <a:prstGeom prst="rect">
            <a:avLst/>
          </a:prstGeom>
        </p:spPr>
      </p:pic>
      <p:cxnSp>
        <p:nvCxnSpPr>
          <p:cNvPr id="16" name="Straight Connector 15"/>
          <p:cNvCxnSpPr/>
          <p:nvPr/>
        </p:nvCxnSpPr>
        <p:spPr>
          <a:xfrm>
            <a:off x="8226392" y="2064519"/>
            <a:ext cx="1215390"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graphicFrame>
        <p:nvGraphicFramePr>
          <p:cNvPr id="6" name="Table 14">
            <a:extLst>
              <a:ext uri="{FF2B5EF4-FFF2-40B4-BE49-F238E27FC236}">
                <a16:creationId xmlns:a16="http://schemas.microsoft.com/office/drawing/2014/main" id="{5894B48D-EEB3-4F7F-877B-5A27E6A83606}"/>
              </a:ext>
            </a:extLst>
          </p:cNvPr>
          <p:cNvGraphicFramePr>
            <a:graphicFrameLocks noGrp="1"/>
          </p:cNvGraphicFramePr>
          <p:nvPr/>
        </p:nvGraphicFramePr>
        <p:xfrm>
          <a:off x="262184" y="5548057"/>
          <a:ext cx="2456277" cy="11582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247997">
                  <a:extLst>
                    <a:ext uri="{9D8B030D-6E8A-4147-A177-3AD203B41FA5}">
                      <a16:colId xmlns:a16="http://schemas.microsoft.com/office/drawing/2014/main" val="20001"/>
                    </a:ext>
                  </a:extLst>
                </a:gridCol>
              </a:tblGrid>
              <a:tr h="621299">
                <a:tc>
                  <a:txBody>
                    <a:bodyPr/>
                    <a:lstStyle/>
                    <a:p>
                      <a:endParaRPr lang="en-CA" sz="1000" b="0" i="0" dirty="0">
                        <a:solidFill>
                          <a:srgbClr val="666666"/>
                        </a:solidFill>
                        <a:latin typeface="Arial" panose="020B0604020202020204" pitchFamily="34" charset="0"/>
                        <a:cs typeface="Segoe UI" panose="020B0502040204020203" pitchFamily="34" charset="0"/>
                      </a:endParaRPr>
                    </a:p>
                  </a:txBody>
                  <a:tcPr>
                    <a:noFill/>
                  </a:tcPr>
                </a:tc>
                <a:tc>
                  <a:txBody>
                    <a:bodyPr/>
                    <a:lstStyle/>
                    <a:p>
                      <a:r>
                        <a:rPr lang="en-US" sz="1000" b="0" i="0" dirty="0">
                          <a:solidFill>
                            <a:srgbClr val="666666"/>
                          </a:solidFill>
                          <a:latin typeface="Arial" panose="020B0604020202020204" pitchFamily="34" charset="0"/>
                          <a:cs typeface="Segoe UI" panose="020B0502040204020203" pitchFamily="34" charset="0"/>
                        </a:rPr>
                        <a:t>Phone:</a:t>
                      </a:r>
                    </a:p>
                    <a:p>
                      <a:r>
                        <a:rPr lang="en-US" sz="1000" b="0" i="0" dirty="0">
                          <a:solidFill>
                            <a:srgbClr val="666666"/>
                          </a:solidFill>
                          <a:latin typeface="Arial" panose="020B0604020202020204" pitchFamily="34" charset="0"/>
                          <a:cs typeface="Segoe UI" panose="020B0502040204020203" pitchFamily="34" charset="0"/>
                        </a:rPr>
                        <a:t>North America: 1-877-281-0480</a:t>
                      </a:r>
                    </a:p>
                    <a:p>
                      <a:r>
                        <a:rPr lang="en-CA" sz="1000" b="0" i="0" dirty="0">
                          <a:solidFill>
                            <a:srgbClr val="666666"/>
                          </a:solidFill>
                          <a:latin typeface="Arial" panose="020B0604020202020204" pitchFamily="34" charset="0"/>
                          <a:cs typeface="Segoe UI" panose="020B0502040204020203" pitchFamily="34" charset="0"/>
                        </a:rPr>
                        <a:t>International: +1-519-936-2659</a:t>
                      </a:r>
                    </a:p>
                    <a:p>
                      <a:endParaRPr lang="en-US" sz="1000" b="0" i="0" dirty="0">
                        <a:solidFill>
                          <a:srgbClr val="666666"/>
                        </a:solidFill>
                        <a:latin typeface="Arial" panose="020B0604020202020204" pitchFamily="34" charset="0"/>
                        <a:cs typeface="Segoe UI" panose="020B0502040204020203" pitchFamily="34" charset="0"/>
                      </a:endParaRPr>
                    </a:p>
                    <a:p>
                      <a:r>
                        <a:rPr lang="en-US" sz="1000" b="0" i="0" dirty="0">
                          <a:solidFill>
                            <a:srgbClr val="666666"/>
                          </a:solidFill>
                          <a:latin typeface="Arial" panose="020B0604020202020204" pitchFamily="34" charset="0"/>
                          <a:cs typeface="Segoe UI" panose="020B0502040204020203" pitchFamily="34" charset="0"/>
                        </a:rPr>
                        <a:t>Website:</a:t>
                      </a:r>
                    </a:p>
                    <a:p>
                      <a:r>
                        <a:rPr lang="en-US" sz="1000" b="0" i="0" dirty="0">
                          <a:solidFill>
                            <a:srgbClr val="666666"/>
                          </a:solidFill>
                          <a:latin typeface="Arial" panose="020B0604020202020204" pitchFamily="34" charset="0"/>
                          <a:cs typeface="Segoe UI" panose="020B0502040204020203" pitchFamily="34" charset="0"/>
                          <a:hlinkClick r:id="rId5"/>
                        </a:rPr>
                        <a:t>mcleanco.com</a:t>
                      </a:r>
                      <a:r>
                        <a:rPr lang="en-US" sz="1000" b="0" i="0" dirty="0">
                          <a:solidFill>
                            <a:srgbClr val="666666"/>
                          </a:solidFill>
                          <a:latin typeface="Arial" panose="020B0604020202020204" pitchFamily="34" charset="0"/>
                          <a:cs typeface="Segoe UI" panose="020B0502040204020203" pitchFamily="34" charset="0"/>
                        </a:rPr>
                        <a:t> </a:t>
                      </a:r>
                    </a:p>
                    <a:p>
                      <a:endParaRPr lang="en-US" sz="1000" b="0" i="0" dirty="0">
                        <a:solidFill>
                          <a:srgbClr val="666666"/>
                        </a:solidFill>
                        <a:latin typeface="Arial" panose="020B0604020202020204" pitchFamily="34" charset="0"/>
                        <a:cs typeface="Segoe UI" panose="020B0502040204020203" pitchFamily="34" charset="0"/>
                      </a:endParaRPr>
                    </a:p>
                  </a:txBody>
                  <a:tcPr>
                    <a:noFill/>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03C94F42-12A2-4A60-804C-2C89FDD14C86}"/>
              </a:ext>
            </a:extLst>
          </p:cNvPr>
          <p:cNvGraphicFramePr>
            <a:graphicFrameLocks noGrp="1"/>
          </p:cNvGraphicFramePr>
          <p:nvPr/>
        </p:nvGraphicFramePr>
        <p:xfrm>
          <a:off x="2718461" y="5531816"/>
          <a:ext cx="1978712" cy="1385088"/>
        </p:xfrm>
        <a:graphic>
          <a:graphicData uri="http://schemas.openxmlformats.org/drawingml/2006/table">
            <a:tbl>
              <a:tblPr firstRow="1" bandRow="1">
                <a:tableStyleId>{5C22544A-7EE6-4342-B048-85BDC9FD1C3A}</a:tableStyleId>
              </a:tblPr>
              <a:tblGrid>
                <a:gridCol w="1978712">
                  <a:extLst>
                    <a:ext uri="{9D8B030D-6E8A-4147-A177-3AD203B41FA5}">
                      <a16:colId xmlns:a16="http://schemas.microsoft.com/office/drawing/2014/main" val="20000"/>
                    </a:ext>
                  </a:extLst>
                </a:gridCol>
              </a:tblGrid>
              <a:tr h="405210">
                <a:tc>
                  <a:txBody>
                    <a:bodyPr/>
                    <a:lstStyle/>
                    <a:p>
                      <a:pPr algn="ctr"/>
                      <a:r>
                        <a:rPr lang="en-CA" sz="1000" b="0" i="0">
                          <a:solidFill>
                            <a:schemeClr val="tx1">
                              <a:lumMod val="65000"/>
                              <a:lumOff val="35000"/>
                            </a:schemeClr>
                          </a:solidFill>
                          <a:latin typeface="Arial" panose="020B0604020202020204" pitchFamily="34" charset="0"/>
                          <a:cs typeface="Arial" panose="020B0604020202020204" pitchFamily="34" charset="0"/>
                        </a:rPr>
                        <a:t>London, Ontario, Canada </a:t>
                      </a:r>
                    </a:p>
                    <a:p>
                      <a:pPr algn="ctr">
                        <a:spcAft>
                          <a:spcPts val="300"/>
                        </a:spcAft>
                      </a:pPr>
                      <a:r>
                        <a:rPr lang="en-CA" sz="1000" b="0" i="0">
                          <a:solidFill>
                            <a:schemeClr val="tx1">
                              <a:lumMod val="65000"/>
                              <a:lumOff val="35000"/>
                            </a:schemeClr>
                          </a:solidFill>
                          <a:latin typeface="Arial" panose="020B0604020202020204" pitchFamily="34" charset="0"/>
                          <a:cs typeface="Arial" panose="020B0604020202020204" pitchFamily="34" charset="0"/>
                        </a:rPr>
                        <a:t>Corporate headquarters </a:t>
                      </a:r>
                    </a:p>
                    <a:p>
                      <a:pPr algn="ctr"/>
                      <a:r>
                        <a:rPr lang="en-CA" sz="1000" b="0" i="0">
                          <a:solidFill>
                            <a:schemeClr val="tx1">
                              <a:lumMod val="65000"/>
                              <a:lumOff val="35000"/>
                            </a:schemeClr>
                          </a:solidFill>
                          <a:latin typeface="Arial" panose="020B0604020202020204" pitchFamily="34" charset="0"/>
                          <a:cs typeface="Arial" panose="020B0604020202020204" pitchFamily="34" charset="0"/>
                        </a:rPr>
                        <a:t>345 Ridout Street North</a:t>
                      </a:r>
                    </a:p>
                    <a:p>
                      <a:pPr algn="ctr"/>
                      <a:r>
                        <a:rPr lang="en-CA" sz="1000" b="0" i="0">
                          <a:solidFill>
                            <a:schemeClr val="tx1">
                              <a:lumMod val="65000"/>
                              <a:lumOff val="35000"/>
                            </a:schemeClr>
                          </a:solidFill>
                          <a:latin typeface="Arial" panose="020B0604020202020204" pitchFamily="34" charset="0"/>
                          <a:cs typeface="Arial" panose="020B0604020202020204" pitchFamily="34" charset="0"/>
                        </a:rPr>
                        <a:t>London, Ontario  N6A 2N8</a:t>
                      </a:r>
                    </a:p>
                    <a:p>
                      <a:pPr algn="ctr"/>
                      <a:endParaRPr lang="en-CA" sz="1000" b="0">
                        <a:solidFill>
                          <a:schemeClr val="tx1">
                            <a:lumMod val="65000"/>
                            <a:lumOff val="35000"/>
                          </a:schemeClr>
                        </a:solidFill>
                        <a:latin typeface="Arial" panose="020B0604020202020204" pitchFamily="34" charset="0"/>
                        <a:cs typeface="Arial" panose="020B0604020202020204" pitchFamily="34" charset="0"/>
                      </a:endParaRPr>
                    </a:p>
                    <a:p>
                      <a:pPr algn="ctr"/>
                      <a:endParaRPr lang="en-CA" sz="1000" b="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1148">
                <a:tc>
                  <a:txBody>
                    <a:bodyPr/>
                    <a:lstStyle/>
                    <a:p>
                      <a:pPr algn="ctr">
                        <a:spcAft>
                          <a:spcPts val="300"/>
                        </a:spcAft>
                      </a:pPr>
                      <a:endParaRPr lang="en-CA" sz="1000" b="0" i="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Rectangle 9">
            <a:extLst>
              <a:ext uri="{FF2B5EF4-FFF2-40B4-BE49-F238E27FC236}">
                <a16:creationId xmlns:a16="http://schemas.microsoft.com/office/drawing/2014/main" id="{04D4A299-A680-49FC-A687-07559D703299}"/>
              </a:ext>
            </a:extLst>
          </p:cNvPr>
          <p:cNvSpPr/>
          <p:nvPr/>
        </p:nvSpPr>
        <p:spPr>
          <a:xfrm>
            <a:off x="262184" y="5271058"/>
            <a:ext cx="1301145" cy="276999"/>
          </a:xfrm>
          <a:prstGeom prst="rect">
            <a:avLst/>
          </a:prstGeom>
        </p:spPr>
        <p:txBody>
          <a:bodyPr wrap="square">
            <a:spAutoFit/>
          </a:bodyPr>
          <a:lstStyle/>
          <a:p>
            <a:r>
              <a:rPr lang="en-CA" sz="1200" b="1">
                <a:solidFill>
                  <a:srgbClr val="FFFFFF">
                    <a:lumMod val="50000"/>
                  </a:srgbClr>
                </a:solidFill>
                <a:latin typeface="Arial Black" panose="020B0A04020102020204" pitchFamily="34" charset="0"/>
                <a:cs typeface="Arial Unicode MS" panose="020B0604020202020204" pitchFamily="34" charset="-128"/>
              </a:rPr>
              <a:t>Contact Us</a:t>
            </a:r>
            <a:endParaRPr lang="en-CA" sz="1200" b="1">
              <a:solidFill>
                <a:srgbClr val="333333"/>
              </a:solidFill>
              <a:latin typeface="Arial Black" panose="020B0A04020102020204" pitchFamily="34" charset="0"/>
              <a:cs typeface="Arial Unicode MS" panose="020B0604020202020204" pitchFamily="34" charset="-128"/>
            </a:endParaRPr>
          </a:p>
        </p:txBody>
      </p:sp>
      <p:sp>
        <p:nvSpPr>
          <p:cNvPr id="2" name="TextBox 1">
            <a:extLst>
              <a:ext uri="{FF2B5EF4-FFF2-40B4-BE49-F238E27FC236}">
                <a16:creationId xmlns:a16="http://schemas.microsoft.com/office/drawing/2014/main" id="{D64751CC-F346-4F5B-9742-ADA9B392A105}"/>
              </a:ext>
            </a:extLst>
          </p:cNvPr>
          <p:cNvSpPr txBox="1"/>
          <p:nvPr/>
        </p:nvSpPr>
        <p:spPr>
          <a:xfrm>
            <a:off x="4787027" y="5531816"/>
            <a:ext cx="1978712" cy="746358"/>
          </a:xfrm>
          <a:prstGeom prst="rect">
            <a:avLst/>
          </a:prstGeom>
          <a:noFill/>
        </p:spPr>
        <p:txBody>
          <a:bodyPr wrap="square" rtlCol="0">
            <a:spAutoFit/>
          </a:bodyPr>
          <a:lstStyle/>
          <a:p>
            <a:pPr algn="ctr">
              <a:spcAft>
                <a:spcPts val="300"/>
              </a:spcAft>
            </a:pPr>
            <a:r>
              <a:rPr lang="en-CA" sz="1000" dirty="0">
                <a:solidFill>
                  <a:schemeClr val="tx1">
                    <a:lumMod val="65000"/>
                    <a:lumOff val="35000"/>
                  </a:schemeClr>
                </a:solidFill>
                <a:latin typeface="Arial" panose="020B0604020202020204" pitchFamily="34" charset="0"/>
                <a:cs typeface="Arial" panose="020B0604020202020204" pitchFamily="34" charset="0"/>
              </a:rPr>
              <a:t>Toronto, Ontario, Canada </a:t>
            </a:r>
          </a:p>
          <a:p>
            <a:pPr algn="ctr"/>
            <a:r>
              <a:rPr lang="en-CA" sz="1000" dirty="0">
                <a:solidFill>
                  <a:schemeClr val="tx1">
                    <a:lumMod val="65000"/>
                    <a:lumOff val="35000"/>
                  </a:schemeClr>
                </a:solidFill>
                <a:latin typeface="Arial" panose="020B0604020202020204" pitchFamily="34" charset="0"/>
                <a:cs typeface="Arial" panose="020B0604020202020204" pitchFamily="34" charset="0"/>
              </a:rPr>
              <a:t>888 Yonge Street</a:t>
            </a:r>
            <a:br>
              <a:rPr lang="en-CA" sz="1000" dirty="0">
                <a:solidFill>
                  <a:schemeClr val="tx1">
                    <a:lumMod val="65000"/>
                    <a:lumOff val="35000"/>
                  </a:schemeClr>
                </a:solidFill>
                <a:latin typeface="Arial" panose="020B0604020202020204" pitchFamily="34" charset="0"/>
                <a:cs typeface="Arial" panose="020B0604020202020204" pitchFamily="34" charset="0"/>
              </a:rPr>
            </a:br>
            <a:r>
              <a:rPr lang="en-CA" sz="1000" dirty="0">
                <a:solidFill>
                  <a:schemeClr val="tx1">
                    <a:lumMod val="65000"/>
                    <a:lumOff val="35000"/>
                  </a:schemeClr>
                </a:solidFill>
                <a:latin typeface="Arial" panose="020B0604020202020204" pitchFamily="34" charset="0"/>
                <a:cs typeface="Arial" panose="020B0604020202020204" pitchFamily="34" charset="0"/>
              </a:rPr>
              <a:t>Toronto, Ontario  M4W 2J2</a:t>
            </a:r>
          </a:p>
          <a:p>
            <a:endParaRPr lang="en-CA" sz="1000" dirty="0">
              <a:latin typeface="Roboto Light" panose="02000000000000000000" pitchFamily="2" charset="0"/>
            </a:endParaRPr>
          </a:p>
        </p:txBody>
      </p:sp>
    </p:spTree>
    <p:extLst>
      <p:ext uri="{BB962C8B-B14F-4D97-AF65-F5344CB8AC3E}">
        <p14:creationId xmlns:p14="http://schemas.microsoft.com/office/powerpoint/2010/main" val="4127647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C2E0A-740F-4E5C-9B94-ACC9EA1BCD04}"/>
              </a:ext>
            </a:extLst>
          </p:cNvPr>
          <p:cNvSpPr>
            <a:spLocks noGrp="1"/>
          </p:cNvSpPr>
          <p:nvPr>
            <p:ph type="body" sz="quarter" idx="11"/>
          </p:nvPr>
        </p:nvSpPr>
        <p:spPr>
          <a:xfrm>
            <a:off x="383113" y="1552499"/>
            <a:ext cx="8098735" cy="4503847"/>
          </a:xfrm>
        </p:spPr>
        <p:txBody>
          <a:bodyPr/>
          <a:lstStyle/>
          <a:p>
            <a:pPr algn="l">
              <a:lnSpc>
                <a:spcPct val="100000"/>
              </a:lnSpc>
              <a:spcBef>
                <a:spcPts val="0"/>
              </a:spcBef>
              <a:spcAft>
                <a:spcPts val="600"/>
              </a:spcAft>
            </a:pPr>
            <a:r>
              <a:rPr lang="en-US" sz="1400" dirty="0"/>
              <a:t>“The 2020 State of Remote Work.” </a:t>
            </a:r>
            <a:r>
              <a:rPr lang="en-US" sz="1400" i="1" dirty="0"/>
              <a:t>Buffer</a:t>
            </a:r>
            <a:r>
              <a:rPr lang="en-US" sz="1400" dirty="0"/>
              <a:t> and </a:t>
            </a:r>
            <a:r>
              <a:rPr lang="en-US" sz="1400" i="1" dirty="0"/>
              <a:t>AngelList</a:t>
            </a:r>
            <a:r>
              <a:rPr lang="en-US" sz="1400" dirty="0"/>
              <a:t>, 2020. Accessed June 2020.</a:t>
            </a:r>
          </a:p>
          <a:p>
            <a:pPr algn="l">
              <a:lnSpc>
                <a:spcPct val="100000"/>
              </a:lnSpc>
              <a:spcBef>
                <a:spcPts val="0"/>
              </a:spcBef>
              <a:spcAft>
                <a:spcPts val="600"/>
              </a:spcAft>
            </a:pPr>
            <a:r>
              <a:rPr lang="en-US" sz="1400" dirty="0"/>
              <a:t>“The 90% Economy That Lockdowns Will Leave Behind.” </a:t>
            </a:r>
            <a:r>
              <a:rPr lang="en-US" sz="1400" i="1" dirty="0"/>
              <a:t>The Economist</a:t>
            </a:r>
            <a:r>
              <a:rPr lang="en-US" sz="1400" dirty="0"/>
              <a:t>, 30 April 2020. Accessed June 2020.</a:t>
            </a:r>
          </a:p>
          <a:p>
            <a:pPr algn="l">
              <a:lnSpc>
                <a:spcPct val="100000"/>
              </a:lnSpc>
              <a:spcBef>
                <a:spcPts val="0"/>
              </a:spcBef>
              <a:spcAft>
                <a:spcPts val="600"/>
              </a:spcAft>
            </a:pPr>
            <a:r>
              <a:rPr lang="en-US" sz="1400" dirty="0"/>
              <a:t>Bush, Michael. </a:t>
            </a:r>
            <a:r>
              <a:rPr lang="en-US" sz="1400" i="1" dirty="0"/>
              <a:t>A Great Place to Work For All</a:t>
            </a:r>
            <a:r>
              <a:rPr lang="en-US" sz="1400" dirty="0"/>
              <a:t>. </a:t>
            </a:r>
            <a:r>
              <a:rPr lang="en-US" sz="1400" dirty="0" err="1"/>
              <a:t>Berett</a:t>
            </a:r>
            <a:r>
              <a:rPr lang="en-US" sz="1400" dirty="0"/>
              <a:t>-Koehler Publishers, 2018. </a:t>
            </a:r>
          </a:p>
          <a:p>
            <a:pPr algn="l">
              <a:lnSpc>
                <a:spcPct val="100000"/>
              </a:lnSpc>
              <a:spcBef>
                <a:spcPts val="0"/>
              </a:spcBef>
              <a:spcAft>
                <a:spcPts val="600"/>
              </a:spcAft>
            </a:pPr>
            <a:r>
              <a:rPr lang="en-US" sz="1400" dirty="0"/>
              <a:t>“How are IT Leaders Responding to the Pandemic?” </a:t>
            </a:r>
            <a:r>
              <a:rPr lang="en-US" sz="1400" i="1" dirty="0"/>
              <a:t>IDG</a:t>
            </a:r>
            <a:r>
              <a:rPr lang="en-US" sz="1400" dirty="0"/>
              <a:t>, 23 April 2020. Accessed June 2020.</a:t>
            </a:r>
          </a:p>
          <a:p>
            <a:pPr algn="l">
              <a:lnSpc>
                <a:spcPct val="100000"/>
              </a:lnSpc>
              <a:spcBef>
                <a:spcPts val="0"/>
              </a:spcBef>
              <a:spcAft>
                <a:spcPts val="600"/>
              </a:spcAft>
            </a:pPr>
            <a:r>
              <a:rPr lang="en-US" sz="1400" dirty="0"/>
              <a:t>“The Global Remote Work Productivity Tracker, Volume 1: Global Trends in the Shift to Remote Work.” </a:t>
            </a:r>
            <a:r>
              <a:rPr lang="en-US" sz="1400" i="1" dirty="0" err="1"/>
              <a:t>Aternity</a:t>
            </a:r>
            <a:r>
              <a:rPr lang="en-US" sz="1400" dirty="0"/>
              <a:t>, April 2020. Accessed July 2020</a:t>
            </a:r>
          </a:p>
          <a:p>
            <a:pPr algn="l">
              <a:lnSpc>
                <a:spcPct val="100000"/>
              </a:lnSpc>
              <a:spcBef>
                <a:spcPts val="0"/>
              </a:spcBef>
              <a:spcAft>
                <a:spcPts val="600"/>
              </a:spcAft>
            </a:pPr>
            <a:r>
              <a:rPr lang="en-US" sz="1400" dirty="0"/>
              <a:t>“Knowledge Workers.” </a:t>
            </a:r>
            <a:r>
              <a:rPr lang="en-US" sz="1400" i="1" dirty="0" err="1"/>
              <a:t>OnePoll</a:t>
            </a:r>
            <a:r>
              <a:rPr lang="en-US" sz="1400" dirty="0"/>
              <a:t> and </a:t>
            </a:r>
            <a:r>
              <a:rPr lang="en-US" sz="1400" i="1" dirty="0"/>
              <a:t>Citrix</a:t>
            </a:r>
            <a:r>
              <a:rPr lang="en-US" sz="1400" dirty="0"/>
              <a:t>, April 2020. Accessed June 2020.</a:t>
            </a:r>
          </a:p>
          <a:p>
            <a:pPr algn="l">
              <a:lnSpc>
                <a:spcPct val="100000"/>
              </a:lnSpc>
              <a:spcBef>
                <a:spcPts val="0"/>
              </a:spcBef>
              <a:spcAft>
                <a:spcPts val="600"/>
              </a:spcAft>
            </a:pPr>
            <a:r>
              <a:rPr lang="en-US" sz="1400" dirty="0" err="1"/>
              <a:t>Krivkovich</a:t>
            </a:r>
            <a:r>
              <a:rPr lang="en-US" sz="1400" dirty="0"/>
              <a:t>, Nadeau, et al. “Women in the Workplace 2018.” </a:t>
            </a:r>
            <a:r>
              <a:rPr lang="en-US" sz="1400" i="1" dirty="0"/>
              <a:t>McKinsey &amp; Company</a:t>
            </a:r>
            <a:r>
              <a:rPr lang="en-US" sz="1400" dirty="0"/>
              <a:t>, Oct 2018. Web. June 2020.</a:t>
            </a:r>
          </a:p>
          <a:p>
            <a:pPr algn="l">
              <a:lnSpc>
                <a:spcPct val="100000"/>
              </a:lnSpc>
              <a:spcBef>
                <a:spcPts val="0"/>
              </a:spcBef>
              <a:spcAft>
                <a:spcPts val="600"/>
              </a:spcAft>
            </a:pPr>
            <a:r>
              <a:rPr lang="en-US" sz="1400" dirty="0"/>
              <a:t>“Mercer 2020/2021 US Coronavirus Business Impact Surveys.” </a:t>
            </a:r>
            <a:r>
              <a:rPr lang="en-US" sz="1400" i="1" dirty="0"/>
              <a:t>Mercer</a:t>
            </a:r>
            <a:r>
              <a:rPr lang="en-US" sz="1400" dirty="0"/>
              <a:t>, 2021. Accessed 26 June 2021.</a:t>
            </a:r>
          </a:p>
          <a:p>
            <a:pPr algn="l">
              <a:lnSpc>
                <a:spcPct val="100000"/>
              </a:lnSpc>
              <a:spcBef>
                <a:spcPts val="0"/>
              </a:spcBef>
              <a:spcAft>
                <a:spcPts val="600"/>
              </a:spcAft>
            </a:pPr>
            <a:r>
              <a:rPr lang="en-US" sz="1400" dirty="0"/>
              <a:t>“New Survey: COVID-19 &amp; Employee Sentiment on Changing Workforce.” </a:t>
            </a:r>
            <a:r>
              <a:rPr lang="en-US" sz="1400" i="1" dirty="0"/>
              <a:t>Glassdoor</a:t>
            </a:r>
            <a:r>
              <a:rPr lang="en-US" sz="1400" dirty="0"/>
              <a:t>, 23 March 2020. Accessed June 2020.</a:t>
            </a:r>
          </a:p>
          <a:p>
            <a:pPr algn="l">
              <a:lnSpc>
                <a:spcPct val="100000"/>
              </a:lnSpc>
              <a:spcBef>
                <a:spcPts val="0"/>
              </a:spcBef>
              <a:spcAft>
                <a:spcPts val="600"/>
              </a:spcAft>
            </a:pPr>
            <a:r>
              <a:rPr lang="en-US" sz="1400" dirty="0"/>
              <a:t>“The Remote Work Report by GitLab: The Future of Work is Remote.” </a:t>
            </a:r>
            <a:r>
              <a:rPr lang="en-US" sz="1400" i="1" dirty="0"/>
              <a:t>GitLab</a:t>
            </a:r>
            <a:r>
              <a:rPr lang="en-US" sz="1400" dirty="0"/>
              <a:t>, March 2020. Accessed June 2020.</a:t>
            </a:r>
          </a:p>
          <a:p>
            <a:pPr algn="l">
              <a:lnSpc>
                <a:spcPct val="100000"/>
              </a:lnSpc>
              <a:spcBef>
                <a:spcPts val="0"/>
              </a:spcBef>
              <a:spcAft>
                <a:spcPts val="600"/>
              </a:spcAft>
            </a:pPr>
            <a:r>
              <a:rPr lang="en-US" sz="1400" dirty="0"/>
              <a:t>“The Remote Workforce Becomes the Empowered Workforce.” </a:t>
            </a:r>
            <a:r>
              <a:rPr lang="en-US" sz="1400" i="1" dirty="0"/>
              <a:t>Ultimate Software</a:t>
            </a:r>
            <a:r>
              <a:rPr lang="en-US" sz="1400" dirty="0"/>
              <a:t>, 2019. Accessed June 2020.</a:t>
            </a:r>
          </a:p>
          <a:p>
            <a:pPr algn="l">
              <a:lnSpc>
                <a:spcPct val="100000"/>
              </a:lnSpc>
              <a:spcBef>
                <a:spcPts val="0"/>
              </a:spcBef>
              <a:spcAft>
                <a:spcPts val="600"/>
              </a:spcAft>
            </a:pPr>
            <a:r>
              <a:rPr lang="en-US" sz="1400" dirty="0" err="1"/>
              <a:t>Starner</a:t>
            </a:r>
            <a:r>
              <a:rPr lang="en-US" sz="1400" dirty="0"/>
              <a:t>, Tom. “HR Execs Taking Cautions Approach to Reopening Workplaces.” </a:t>
            </a:r>
            <a:r>
              <a:rPr lang="en-US" sz="1400" i="1" dirty="0"/>
              <a:t>Human Resource Executive</a:t>
            </a:r>
            <a:r>
              <a:rPr lang="en-US" sz="1400" dirty="0"/>
              <a:t>, 29 April 2020. Accessed June 2020.</a:t>
            </a:r>
          </a:p>
        </p:txBody>
      </p:sp>
      <p:sp>
        <p:nvSpPr>
          <p:cNvPr id="4" name="Title 3">
            <a:extLst>
              <a:ext uri="{FF2B5EF4-FFF2-40B4-BE49-F238E27FC236}">
                <a16:creationId xmlns:a16="http://schemas.microsoft.com/office/drawing/2014/main" id="{4857A859-ACDA-4B4D-A361-890B5B4227FC}"/>
              </a:ext>
            </a:extLst>
          </p:cNvPr>
          <p:cNvSpPr>
            <a:spLocks noGrp="1"/>
          </p:cNvSpPr>
          <p:nvPr>
            <p:ph type="title"/>
          </p:nvPr>
        </p:nvSpPr>
        <p:spPr/>
        <p:txBody>
          <a:bodyPr/>
          <a:lstStyle/>
          <a:p>
            <a:r>
              <a:rPr lang="en-US" dirty="0"/>
              <a:t>Works Cited</a:t>
            </a:r>
          </a:p>
        </p:txBody>
      </p:sp>
    </p:spTree>
    <p:extLst>
      <p:ext uri="{BB962C8B-B14F-4D97-AF65-F5344CB8AC3E}">
        <p14:creationId xmlns:p14="http://schemas.microsoft.com/office/powerpoint/2010/main" val="993690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8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29219B6F-C480-4C84-A02C-1D12D0851FCB}"/>
              </a:ext>
            </a:extLst>
          </p:cNvPr>
          <p:cNvSpPr txBox="1">
            <a:spLocks/>
          </p:cNvSpPr>
          <p:nvPr/>
        </p:nvSpPr>
        <p:spPr>
          <a:xfrm>
            <a:off x="659024" y="1410583"/>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rPr>
              <a:t>Housekeeping</a:t>
            </a:r>
          </a:p>
        </p:txBody>
      </p:sp>
      <p:sp>
        <p:nvSpPr>
          <p:cNvPr id="11" name="TextBox 10">
            <a:extLst>
              <a:ext uri="{FF2B5EF4-FFF2-40B4-BE49-F238E27FC236}">
                <a16:creationId xmlns:a16="http://schemas.microsoft.com/office/drawing/2014/main" id="{F47CBF11-2830-41CC-B027-D85083B5FAA1}"/>
              </a:ext>
            </a:extLst>
          </p:cNvPr>
          <p:cNvSpPr txBox="1"/>
          <p:nvPr/>
        </p:nvSpPr>
        <p:spPr>
          <a:xfrm>
            <a:off x="659024" y="2801092"/>
            <a:ext cx="5005176" cy="2492990"/>
          </a:xfrm>
          <a:prstGeom prst="rect">
            <a:avLst/>
          </a:prstGeom>
        </p:spPr>
        <p:txBody>
          <a:bodyPr wrap="square" lIns="0" tIns="0" rIns="0" bIns="0" rtlCol="0" anchor="b" anchorCtr="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1800" b="0" i="0" u="none" strike="noStrike" kern="1200" cap="none" spc="0" normalizeH="0" baseline="0" noProof="0">
                <a:ln>
                  <a:noFill/>
                </a:ln>
                <a:effectLst/>
                <a:uLnTx/>
                <a:uFillTx/>
                <a:latin typeface="Roboto Light"/>
                <a:ea typeface="Roboto Light"/>
                <a:cs typeface="Arial"/>
              </a:rPr>
              <a:t>Use the Q&amp;A function to post questions.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CA" sz="18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1800" b="0" i="0" u="none" strike="noStrike" kern="1200" cap="none" spc="0" normalizeH="0" baseline="0" noProof="0">
                <a:ln>
                  <a:noFill/>
                </a:ln>
                <a:effectLst/>
                <a:uLnTx/>
                <a:uFillTx/>
                <a:latin typeface="Roboto Light"/>
                <a:ea typeface="Roboto Light"/>
                <a:cs typeface="Arial"/>
              </a:rPr>
              <a:t>We will select a few common questions to be answered by our panelists at the end of the session.</a:t>
            </a:r>
            <a:endParaRPr lang="en-CA" sz="1800" b="0" i="0" u="none" strike="noStrike" kern="1200" cap="none" spc="0" normalizeH="0" baseline="0" noProof="0">
              <a:ln>
                <a:noFill/>
              </a:ln>
              <a:effectLst/>
              <a:uLnTx/>
              <a:uFillTx/>
              <a:latin typeface="Roboto Light"/>
              <a:ea typeface="Roboto Light"/>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CA" sz="18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18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Arial" charset="0"/>
              </a:rPr>
              <a:t>We will send out the slides and a recording to all participants after the webinar.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CA" sz="18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Arial" charset="0"/>
            </a:endParaRPr>
          </a:p>
        </p:txBody>
      </p:sp>
      <p:sp>
        <p:nvSpPr>
          <p:cNvPr id="5" name="TextBox 4">
            <a:extLst>
              <a:ext uri="{FF2B5EF4-FFF2-40B4-BE49-F238E27FC236}">
                <a16:creationId xmlns:a16="http://schemas.microsoft.com/office/drawing/2014/main" id="{6F214E38-1C45-4F14-AD9E-67FB5961639B}"/>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3</a:t>
            </a:fld>
            <a:endParaRPr sz="800" b="0" i="0">
              <a:solidFill>
                <a:schemeClr val="bg1"/>
              </a:solidFill>
              <a:latin typeface="Exo" panose="02000503000000000000" pitchFamily="2" charset="77"/>
              <a:cs typeface="Arial" panose="020B0604020202020204" pitchFamily="34" charset="0"/>
            </a:endParaRPr>
          </a:p>
        </p:txBody>
      </p:sp>
      <p:sp>
        <p:nvSpPr>
          <p:cNvPr id="7" name="TextBox 6">
            <a:extLst>
              <a:ext uri="{FF2B5EF4-FFF2-40B4-BE49-F238E27FC236}">
                <a16:creationId xmlns:a16="http://schemas.microsoft.com/office/drawing/2014/main" id="{25A6EA12-B005-4E64-B8B8-E05B1DAE6AA8}"/>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Tree>
    <p:extLst>
      <p:ext uri="{BB962C8B-B14F-4D97-AF65-F5344CB8AC3E}">
        <p14:creationId xmlns:p14="http://schemas.microsoft.com/office/powerpoint/2010/main" val="387127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blonde hair&#10;&#10;Description automatically generated with low confidence">
            <a:extLst>
              <a:ext uri="{FF2B5EF4-FFF2-40B4-BE49-F238E27FC236}">
                <a16:creationId xmlns:a16="http://schemas.microsoft.com/office/drawing/2014/main" id="{C27E17B7-683B-4287-AC38-45A98E6CB2E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13013" y="2267981"/>
            <a:ext cx="2466975" cy="2314574"/>
          </a:xfrm>
          <a:prstGeom prst="rect">
            <a:avLst/>
          </a:prstGeom>
        </p:spPr>
      </p:pic>
      <p:sp>
        <p:nvSpPr>
          <p:cNvPr id="3" name="Text Placeholder 1">
            <a:extLst>
              <a:ext uri="{FF2B5EF4-FFF2-40B4-BE49-F238E27FC236}">
                <a16:creationId xmlns:a16="http://schemas.microsoft.com/office/drawing/2014/main" id="{5DBD3F6B-963B-4B45-89C4-8255EB2EE06F}"/>
              </a:ext>
            </a:extLst>
          </p:cNvPr>
          <p:cNvSpPr txBox="1">
            <a:spLocks/>
          </p:cNvSpPr>
          <p:nvPr/>
        </p:nvSpPr>
        <p:spPr>
          <a:xfrm>
            <a:off x="577163" y="948565"/>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rPr>
              <a:t>Who we are</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10" name="Rectangle 9">
            <a:extLst>
              <a:ext uri="{FF2B5EF4-FFF2-40B4-BE49-F238E27FC236}">
                <a16:creationId xmlns:a16="http://schemas.microsoft.com/office/drawing/2014/main" id="{457CAA04-3C87-41EC-9532-6AE530966C21}"/>
              </a:ext>
            </a:extLst>
          </p:cNvPr>
          <p:cNvSpPr/>
          <p:nvPr/>
        </p:nvSpPr>
        <p:spPr>
          <a:xfrm>
            <a:off x="2313785" y="4827108"/>
            <a:ext cx="2693645" cy="1146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chemeClr val="bg1">
                    <a:lumMod val="50000"/>
                  </a:schemeClr>
                </a:solidFill>
                <a:latin typeface="Montserrat"/>
              </a:rPr>
              <a:t>Mardi Walker</a:t>
            </a:r>
            <a:endParaRPr lang="en-CA">
              <a:solidFill>
                <a:schemeClr val="bg1">
                  <a:lumMod val="50000"/>
                </a:schemeClr>
              </a:solidFill>
              <a:latin typeface="Montserrat" panose="00000500000000000000" pitchFamily="2" charset="0"/>
            </a:endParaRPr>
          </a:p>
          <a:p>
            <a:pPr algn="ctr"/>
            <a:r>
              <a:rPr lang="en-US">
                <a:solidFill>
                  <a:schemeClr val="bg1">
                    <a:lumMod val="50000"/>
                  </a:schemeClr>
                </a:solidFill>
                <a:latin typeface="Montserrat"/>
              </a:rPr>
              <a:t>Executive Counselor </a:t>
            </a:r>
            <a:endParaRPr lang="en-CA">
              <a:solidFill>
                <a:schemeClr val="bg1">
                  <a:lumMod val="50000"/>
                </a:schemeClr>
              </a:solidFill>
              <a:latin typeface="Montserrat" panose="00000500000000000000" pitchFamily="2" charset="0"/>
            </a:endParaRPr>
          </a:p>
        </p:txBody>
      </p:sp>
      <p:sp>
        <p:nvSpPr>
          <p:cNvPr id="11" name="TextBox 10">
            <a:extLst>
              <a:ext uri="{FF2B5EF4-FFF2-40B4-BE49-F238E27FC236}">
                <a16:creationId xmlns:a16="http://schemas.microsoft.com/office/drawing/2014/main" id="{CC428FBA-D465-4741-98E6-6462F84066DD}"/>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6" name="Rectangle 5">
            <a:extLst>
              <a:ext uri="{FF2B5EF4-FFF2-40B4-BE49-F238E27FC236}">
                <a16:creationId xmlns:a16="http://schemas.microsoft.com/office/drawing/2014/main" id="{97932608-FE93-4713-B237-93865CA2E8E3}"/>
              </a:ext>
            </a:extLst>
          </p:cNvPr>
          <p:cNvSpPr/>
          <p:nvPr/>
        </p:nvSpPr>
        <p:spPr>
          <a:xfrm>
            <a:off x="7184570" y="4827108"/>
            <a:ext cx="2693645" cy="1146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chemeClr val="bg1">
                    <a:lumMod val="50000"/>
                  </a:schemeClr>
                </a:solidFill>
                <a:latin typeface="Montserrat"/>
              </a:rPr>
              <a:t>Evan Hughes</a:t>
            </a:r>
            <a:endParaRPr lang="en-US">
              <a:solidFill>
                <a:schemeClr val="bg1">
                  <a:lumMod val="50000"/>
                </a:schemeClr>
              </a:solidFill>
              <a:latin typeface="Montserrat" panose="00000500000000000000" pitchFamily="2" charset="0"/>
            </a:endParaRPr>
          </a:p>
          <a:p>
            <a:pPr algn="ctr"/>
            <a:r>
              <a:rPr lang="en-US">
                <a:solidFill>
                  <a:schemeClr val="bg1">
                    <a:lumMod val="50000"/>
                  </a:schemeClr>
                </a:solidFill>
                <a:latin typeface="Montserrat"/>
              </a:rPr>
              <a:t>Director, HR Research &amp; Advisory Services</a:t>
            </a:r>
            <a:endParaRPr lang="en-CA">
              <a:solidFill>
                <a:schemeClr val="bg1">
                  <a:lumMod val="50000"/>
                </a:schemeClr>
              </a:solidFill>
              <a:latin typeface="Montserrat"/>
            </a:endParaRPr>
          </a:p>
        </p:txBody>
      </p:sp>
      <p:pic>
        <p:nvPicPr>
          <p:cNvPr id="8" name="Picture 7">
            <a:extLst>
              <a:ext uri="{FF2B5EF4-FFF2-40B4-BE49-F238E27FC236}">
                <a16:creationId xmlns:a16="http://schemas.microsoft.com/office/drawing/2014/main" id="{0A44CA25-B44B-468E-8596-33F390D7EDBB}"/>
              </a:ext>
            </a:extLst>
          </p:cNvPr>
          <p:cNvPicPr/>
          <p:nvPr/>
        </p:nvPicPr>
        <p:blipFill>
          <a:blip r:embed="rId4">
            <a:extLst>
              <a:ext uri="{28A0092B-C50C-407E-A947-70E740481C1C}">
                <a14:useLocalDpi xmlns:a14="http://schemas.microsoft.com/office/drawing/2010/main" val="0"/>
              </a:ext>
            </a:extLst>
          </a:blip>
          <a:stretch>
            <a:fillRect/>
          </a:stretch>
        </p:blipFill>
        <p:spPr>
          <a:xfrm>
            <a:off x="7364413" y="2271713"/>
            <a:ext cx="2314574" cy="2314574"/>
          </a:xfrm>
          <a:prstGeom prst="rect">
            <a:avLst/>
          </a:prstGeom>
        </p:spPr>
      </p:pic>
    </p:spTree>
    <p:extLst>
      <p:ext uri="{BB962C8B-B14F-4D97-AF65-F5344CB8AC3E}">
        <p14:creationId xmlns:p14="http://schemas.microsoft.com/office/powerpoint/2010/main" val="340589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36A08C-BC0B-4DA7-B9F2-C4582474A439}"/>
              </a:ext>
            </a:extLst>
          </p:cNvPr>
          <p:cNvSpPr txBox="1"/>
          <p:nvPr/>
        </p:nvSpPr>
        <p:spPr>
          <a:xfrm>
            <a:off x="4772229" y="4789862"/>
            <a:ext cx="290823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lumMod val="50000"/>
                  </a:prstClr>
                </a:solidFill>
                <a:latin typeface="Montserrat"/>
              </a:rPr>
              <a:t>Sharon 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lumMod val="50000"/>
                  </a:prstClr>
                </a:solidFill>
                <a:latin typeface="Montserrat"/>
              </a:rPr>
              <a:t>Vice President of HR</a:t>
            </a:r>
            <a:endParaRPr kumimoji="0" lang="en-US" sz="1800" i="0" u="none" strike="noStrike" kern="1200" cap="none" spc="0" normalizeH="0" baseline="0" noProof="0">
              <a:ln>
                <a:noFill/>
              </a:ln>
              <a:solidFill>
                <a:prstClr val="white">
                  <a:lumMod val="50000"/>
                </a:prstClr>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Montserrat"/>
                <a:ea typeface="+mn-ea"/>
                <a:cs typeface="+mn-cs"/>
              </a:rPr>
              <a:t>Virginia Economic Development Partnership</a:t>
            </a:r>
            <a:endParaRPr kumimoji="0" lang="en-US" sz="1800" b="0"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6E290C28-879C-4FC4-AC0E-97C88E26130B}"/>
              </a:ext>
            </a:extLst>
          </p:cNvPr>
          <p:cNvSpPr txBox="1"/>
          <p:nvPr/>
        </p:nvSpPr>
        <p:spPr>
          <a:xfrm>
            <a:off x="678793" y="4789862"/>
            <a:ext cx="315397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lumMod val="50000"/>
                  </a:prstClr>
                </a:solidFill>
                <a:latin typeface="Montserrat"/>
              </a:rPr>
              <a:t>S. Jamila </a:t>
            </a:r>
            <a:r>
              <a:rPr lang="en-US" b="1" dirty="0">
                <a:solidFill>
                  <a:prstClr val="white">
                    <a:lumMod val="50000"/>
                  </a:prstClr>
                </a:solidFill>
                <a:latin typeface="Montserrat"/>
              </a:rPr>
              <a:t>Buckner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lumMod val="50000"/>
                  </a:prstClr>
                </a:solidFill>
                <a:latin typeface="Montserrat"/>
              </a:rPr>
              <a:t>Chief People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lumMod val="50000"/>
                  </a:prstClr>
                </a:solidFill>
                <a:latin typeface="Montserrat"/>
              </a:rPr>
              <a:t>Accion</a:t>
            </a:r>
            <a:r>
              <a:rPr lang="en-US" b="1" dirty="0">
                <a:solidFill>
                  <a:prstClr val="white">
                    <a:lumMod val="50000"/>
                  </a:prstClr>
                </a:solidFill>
                <a:latin typeface="Montserrat"/>
              </a:rPr>
              <a:t> Opportunity Fund </a:t>
            </a:r>
            <a:endParaRPr kumimoji="0" lang="en-US" sz="18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endParaRPr>
          </a:p>
        </p:txBody>
      </p:sp>
      <p:sp>
        <p:nvSpPr>
          <p:cNvPr id="18" name="TextBox 17">
            <a:extLst>
              <a:ext uri="{FF2B5EF4-FFF2-40B4-BE49-F238E27FC236}">
                <a16:creationId xmlns:a16="http://schemas.microsoft.com/office/drawing/2014/main" id="{A8C27F0A-41EB-4D34-A08D-2C54472CC1D5}"/>
              </a:ext>
            </a:extLst>
          </p:cNvPr>
          <p:cNvSpPr txBox="1"/>
          <p:nvPr/>
        </p:nvSpPr>
        <p:spPr>
          <a:xfrm>
            <a:off x="8560741" y="4789862"/>
            <a:ext cx="290823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lumMod val="50000"/>
                  </a:prstClr>
                </a:solidFill>
                <a:latin typeface="Montserrat"/>
              </a:rPr>
              <a:t>Michael McRath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lumMod val="50000"/>
                  </a:prstClr>
                </a:solidFill>
                <a:latin typeface="Montserrat"/>
              </a:rPr>
              <a:t>Chief Human Resource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lumMod val="50000"/>
                  </a:prstClr>
                </a:solidFill>
                <a:latin typeface="Montserrat"/>
              </a:rPr>
              <a:t>Catholic Charities of St. Paul and Minneapolis</a:t>
            </a:r>
            <a:endParaRPr kumimoji="0" lang="en-US" sz="18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endParaRPr>
          </a:p>
        </p:txBody>
      </p:sp>
      <p:sp>
        <p:nvSpPr>
          <p:cNvPr id="8" name="Text Placeholder 1">
            <a:extLst>
              <a:ext uri="{FF2B5EF4-FFF2-40B4-BE49-F238E27FC236}">
                <a16:creationId xmlns:a16="http://schemas.microsoft.com/office/drawing/2014/main" id="{F9A87926-E8D9-4DE2-AB47-90BC65816AFE}"/>
              </a:ext>
            </a:extLst>
          </p:cNvPr>
          <p:cNvSpPr txBox="1">
            <a:spLocks/>
          </p:cNvSpPr>
          <p:nvPr/>
        </p:nvSpPr>
        <p:spPr>
          <a:xfrm>
            <a:off x="577163" y="948565"/>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rPr>
              <a:t>Who we are</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11" name="TextBox 10">
            <a:extLst>
              <a:ext uri="{FF2B5EF4-FFF2-40B4-BE49-F238E27FC236}">
                <a16:creationId xmlns:a16="http://schemas.microsoft.com/office/drawing/2014/main" id="{879FE86E-4C4D-4BF8-B9F2-5B5EE20203A3}"/>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pic>
        <p:nvPicPr>
          <p:cNvPr id="3" name="Picture 2" descr="A person smiling for the camera&#10;&#10;Description automatically generated with medium confidence">
            <a:extLst>
              <a:ext uri="{FF2B5EF4-FFF2-40B4-BE49-F238E27FC236}">
                <a16:creationId xmlns:a16="http://schemas.microsoft.com/office/drawing/2014/main" id="{7ECFF263-3DEC-4307-B8FE-C1C150B50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409" y="1774383"/>
            <a:ext cx="2582563" cy="2582563"/>
          </a:xfrm>
          <a:prstGeom prst="rect">
            <a:avLst/>
          </a:prstGeom>
        </p:spPr>
      </p:pic>
      <p:pic>
        <p:nvPicPr>
          <p:cNvPr id="5" name="Picture 4" descr="A picture containing building, person, window, blue&#10;&#10;Description automatically generated">
            <a:extLst>
              <a:ext uri="{FF2B5EF4-FFF2-40B4-BE49-F238E27FC236}">
                <a16:creationId xmlns:a16="http://schemas.microsoft.com/office/drawing/2014/main" id="{88ADEECF-ABFF-4878-B351-6B655E33D05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35062" y="1853347"/>
            <a:ext cx="2762495" cy="2424635"/>
          </a:xfrm>
          <a:prstGeom prst="rect">
            <a:avLst/>
          </a:prstGeom>
        </p:spPr>
      </p:pic>
      <p:pic>
        <p:nvPicPr>
          <p:cNvPr id="7" name="Picture 6" descr="A person with long hair&#10;&#10;Description automatically generated with low confidence">
            <a:extLst>
              <a:ext uri="{FF2B5EF4-FFF2-40B4-BE49-F238E27FC236}">
                <a16:creationId xmlns:a16="http://schemas.microsoft.com/office/drawing/2014/main" id="{22434092-08BF-4DD3-9FBA-404C4A7BCB52}"/>
              </a:ext>
            </a:extLst>
          </p:cNvPr>
          <p:cNvPicPr>
            <a:picLocks noChangeAspect="1"/>
          </p:cNvPicPr>
          <p:nvPr/>
        </p:nvPicPr>
        <p:blipFill rotWithShape="1">
          <a:blip r:embed="rId5">
            <a:extLst>
              <a:ext uri="{28A0092B-C50C-407E-A947-70E740481C1C}">
                <a14:useLocalDpi xmlns:a14="http://schemas.microsoft.com/office/drawing/2010/main" val="0"/>
              </a:ext>
            </a:extLst>
          </a:blip>
          <a:srcRect t="-1"/>
          <a:stretch/>
        </p:blipFill>
        <p:spPr>
          <a:xfrm>
            <a:off x="860498" y="1853347"/>
            <a:ext cx="2582563" cy="2424635"/>
          </a:xfrm>
          <a:prstGeom prst="rect">
            <a:avLst/>
          </a:prstGeom>
        </p:spPr>
      </p:pic>
    </p:spTree>
    <p:extLst>
      <p:ext uri="{BB962C8B-B14F-4D97-AF65-F5344CB8AC3E}">
        <p14:creationId xmlns:p14="http://schemas.microsoft.com/office/powerpoint/2010/main" val="68384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7BCEBE7-3CC0-9345-B7DD-633030396739}"/>
              </a:ext>
            </a:extLst>
          </p:cNvPr>
          <p:cNvGrpSpPr/>
          <p:nvPr/>
        </p:nvGrpSpPr>
        <p:grpSpPr>
          <a:xfrm>
            <a:off x="577163" y="2082235"/>
            <a:ext cx="5522519" cy="861775"/>
            <a:chOff x="398125" y="795065"/>
            <a:chExt cx="5522519" cy="861775"/>
          </a:xfrm>
        </p:grpSpPr>
        <p:sp>
          <p:nvSpPr>
            <p:cNvPr id="6" name="TextBox 5">
              <a:extLst>
                <a:ext uri="{FF2B5EF4-FFF2-40B4-BE49-F238E27FC236}">
                  <a16:creationId xmlns:a16="http://schemas.microsoft.com/office/drawing/2014/main" id="{9B32FAB9-0FD9-2D4A-B24A-1EF626E17108}"/>
                </a:ext>
              </a:extLst>
            </p:cNvPr>
            <p:cNvSpPr txBox="1"/>
            <p:nvPr/>
          </p:nvSpPr>
          <p:spPr>
            <a:xfrm>
              <a:off x="1412964" y="795065"/>
              <a:ext cx="4507680" cy="830997"/>
            </a:xfrm>
            <a:prstGeom prst="rect">
              <a:avLst/>
            </a:prstGeom>
          </p:spPr>
          <p:txBody>
            <a:bodyPr wrap="square" lIns="0" tIns="0" rIns="0" bIns="0" rtlCol="0" anchor="b" anchorCtr="0">
              <a:spAutoFit/>
            </a:bodyPr>
            <a:lstStyle/>
            <a:p>
              <a:pPr>
                <a:defRPr/>
              </a:pPr>
              <a:r>
                <a:rPr kumimoji="0" lang="en-US" sz="1800" b="0" i="0" u="none" strike="noStrike" kern="1200" cap="none" spc="0" normalizeH="0" baseline="0" noProof="0">
                  <a:ln>
                    <a:noFill/>
                  </a:ln>
                  <a:effectLst/>
                  <a:uLnTx/>
                  <a:uFillTx/>
                  <a:latin typeface="Roboto Light"/>
                  <a:ea typeface="Roboto Light"/>
                  <a:cs typeface="Arial"/>
                </a:rPr>
                <a:t>Share </a:t>
              </a:r>
              <a:r>
                <a:rPr lang="en-US">
                  <a:latin typeface="Roboto Light"/>
                  <a:ea typeface="Roboto Light"/>
                  <a:cs typeface="Arial"/>
                </a:rPr>
                <a:t>insights from McLean &amp; Company’s research on the major impacts on HR over the past year</a:t>
              </a:r>
              <a:endParaRPr lang="en-US" sz="1800" b="0" i="0" u="none" strike="noStrike" kern="1200" cap="none" spc="0" normalizeH="0" baseline="0" noProof="0">
                <a:ln>
                  <a:noFill/>
                </a:ln>
                <a:effectLst/>
                <a:uLnTx/>
                <a:uFillTx/>
                <a:latin typeface="Roboto Light"/>
                <a:ea typeface="Roboto Light"/>
                <a:cs typeface="Arial"/>
              </a:endParaRPr>
            </a:p>
          </p:txBody>
        </p:sp>
        <p:sp>
          <p:nvSpPr>
            <p:cNvPr id="9" name="TextBox 8">
              <a:extLst>
                <a:ext uri="{FF2B5EF4-FFF2-40B4-BE49-F238E27FC236}">
                  <a16:creationId xmlns:a16="http://schemas.microsoft.com/office/drawing/2014/main" id="{F669FBC2-3D04-9246-B165-D5CC65DC23A0}"/>
                </a:ext>
              </a:extLst>
            </p:cNvPr>
            <p:cNvSpPr txBox="1"/>
            <p:nvPr/>
          </p:nvSpPr>
          <p:spPr>
            <a:xfrm>
              <a:off x="398125" y="1041287"/>
              <a:ext cx="710908" cy="615553"/>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lumMod val="85000"/>
                    </a:prstClr>
                  </a:solidFill>
                  <a:effectLst/>
                  <a:uLnTx/>
                  <a:uFillTx/>
                  <a:latin typeface="Montserrat Light" pitchFamily="2" charset="77"/>
                  <a:ea typeface="Arial" charset="0"/>
                  <a:cs typeface="Arial" charset="0"/>
                </a:rPr>
                <a:t>01</a:t>
              </a:r>
            </a:p>
          </p:txBody>
        </p:sp>
      </p:grpSp>
      <p:sp>
        <p:nvSpPr>
          <p:cNvPr id="24" name="Text Placeholder 1">
            <a:extLst>
              <a:ext uri="{FF2B5EF4-FFF2-40B4-BE49-F238E27FC236}">
                <a16:creationId xmlns:a16="http://schemas.microsoft.com/office/drawing/2014/main" id="{D531D925-AE37-E143-8AFA-5F8CB0A04C3F}"/>
              </a:ext>
            </a:extLst>
          </p:cNvPr>
          <p:cNvSpPr txBox="1">
            <a:spLocks/>
          </p:cNvSpPr>
          <p:nvPr/>
        </p:nvSpPr>
        <p:spPr>
          <a:xfrm>
            <a:off x="577163" y="1304821"/>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CA" sz="3200" i="0" u="none" strike="noStrike" kern="1200" cap="none" spc="0" normalizeH="0" baseline="0" noProof="0" dirty="0">
                <a:ln>
                  <a:noFill/>
                </a:ln>
                <a:solidFill>
                  <a:prstClr val="white">
                    <a:lumMod val="50000"/>
                  </a:prstClr>
                </a:solidFill>
                <a:effectLst/>
                <a:uLnTx/>
                <a:uFillTx/>
                <a:latin typeface="Montserrat SemiBold" panose="00000700000000000000" pitchFamily="2" charset="0"/>
                <a:ea typeface="Montserrat Black" charset="0"/>
                <a:cs typeface="Montserrat Semi Bold" panose="020B0604020202020204" charset="0"/>
              </a:rPr>
              <a:t>Webinar Objectives</a:t>
            </a:r>
          </a:p>
        </p:txBody>
      </p:sp>
      <p:grpSp>
        <p:nvGrpSpPr>
          <p:cNvPr id="26" name="Group 25">
            <a:extLst>
              <a:ext uri="{FF2B5EF4-FFF2-40B4-BE49-F238E27FC236}">
                <a16:creationId xmlns:a16="http://schemas.microsoft.com/office/drawing/2014/main" id="{21E11797-5BEC-CB4B-8472-8CCAE3FA4196}"/>
              </a:ext>
            </a:extLst>
          </p:cNvPr>
          <p:cNvGrpSpPr/>
          <p:nvPr/>
        </p:nvGrpSpPr>
        <p:grpSpPr>
          <a:xfrm>
            <a:off x="620155" y="3314920"/>
            <a:ext cx="5475845" cy="855332"/>
            <a:chOff x="444798" y="1300714"/>
            <a:chExt cx="5475845" cy="855332"/>
          </a:xfrm>
        </p:grpSpPr>
        <p:sp>
          <p:nvSpPr>
            <p:cNvPr id="27" name="TextBox 26">
              <a:extLst>
                <a:ext uri="{FF2B5EF4-FFF2-40B4-BE49-F238E27FC236}">
                  <a16:creationId xmlns:a16="http://schemas.microsoft.com/office/drawing/2014/main" id="{9D58B004-C642-0A4E-A1FE-FEEB6D871B68}"/>
                </a:ext>
              </a:extLst>
            </p:cNvPr>
            <p:cNvSpPr txBox="1"/>
            <p:nvPr/>
          </p:nvSpPr>
          <p:spPr>
            <a:xfrm>
              <a:off x="1423933" y="1300714"/>
              <a:ext cx="4496710" cy="830997"/>
            </a:xfrm>
            <a:prstGeom prst="rect">
              <a:avLst/>
            </a:prstGeom>
          </p:spPr>
          <p:txBody>
            <a:bodyPr wrap="square" lIns="0" tIns="0" rIns="0" bIns="0" rtlCol="0" anchor="b" anchorCtr="0">
              <a:spAutoFit/>
            </a:bodyPr>
            <a:lstStyle/>
            <a:p>
              <a:pPr>
                <a:defRPr/>
              </a:pPr>
              <a:r>
                <a:rPr kumimoji="0" lang="en-US" sz="1800" i="0" u="none" strike="noStrike" kern="1200" cap="none" spc="0" normalizeH="0" baseline="0" noProof="0">
                  <a:ln>
                    <a:noFill/>
                  </a:ln>
                  <a:effectLst/>
                  <a:uLnTx/>
                  <a:uFillTx/>
                  <a:latin typeface="Roboto Light"/>
                  <a:ea typeface="Roboto Light"/>
                  <a:cs typeface="Arial"/>
                </a:rPr>
                <a:t>Hear</a:t>
              </a:r>
              <a:r>
                <a:rPr lang="en-US">
                  <a:latin typeface="Roboto Light"/>
                  <a:ea typeface="Roboto Light"/>
                  <a:cs typeface="Arial"/>
                </a:rPr>
                <a:t> thoughts and advice</a:t>
              </a:r>
              <a:r>
                <a:rPr kumimoji="0" lang="en-US" sz="1800" i="0" u="none" strike="noStrike" kern="1200" cap="none" spc="0" normalizeH="0" baseline="0" noProof="0">
                  <a:ln>
                    <a:noFill/>
                  </a:ln>
                  <a:effectLst/>
                  <a:uLnTx/>
                  <a:uFillTx/>
                  <a:latin typeface="Roboto Light"/>
                  <a:ea typeface="Roboto Light"/>
                  <a:cs typeface="Arial"/>
                </a:rPr>
                <a:t> from three HR executives on</a:t>
              </a:r>
              <a:r>
                <a:rPr lang="en-US">
                  <a:latin typeface="Roboto Light"/>
                  <a:ea typeface="Roboto Light"/>
                  <a:cs typeface="Arial"/>
                </a:rPr>
                <a:t> these impacts and the change to HR</a:t>
              </a:r>
              <a:endParaRPr lang="en-US" sz="1800" i="0" u="none" strike="noStrike" kern="1200" cap="none" spc="0" normalizeH="0" baseline="0" noProof="0">
                <a:ln>
                  <a:noFill/>
                </a:ln>
                <a:effectLst/>
                <a:uLnTx/>
                <a:uFillTx/>
                <a:latin typeface="Roboto Light"/>
                <a:ea typeface="Roboto Light"/>
                <a:cs typeface="Arial"/>
              </a:endParaRPr>
            </a:p>
          </p:txBody>
        </p:sp>
        <p:sp>
          <p:nvSpPr>
            <p:cNvPr id="28" name="TextBox 27">
              <a:extLst>
                <a:ext uri="{FF2B5EF4-FFF2-40B4-BE49-F238E27FC236}">
                  <a16:creationId xmlns:a16="http://schemas.microsoft.com/office/drawing/2014/main" id="{DC8C5D86-085B-4D47-A166-2003A4384B98}"/>
                </a:ext>
              </a:extLst>
            </p:cNvPr>
            <p:cNvSpPr txBox="1"/>
            <p:nvPr/>
          </p:nvSpPr>
          <p:spPr>
            <a:xfrm>
              <a:off x="444798" y="1540493"/>
              <a:ext cx="710908" cy="615553"/>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lumMod val="85000"/>
                    </a:prstClr>
                  </a:solidFill>
                  <a:effectLst/>
                  <a:uLnTx/>
                  <a:uFillTx/>
                  <a:latin typeface="Montserrat Light" pitchFamily="2" charset="77"/>
                  <a:ea typeface="Arial" charset="0"/>
                  <a:cs typeface="Arial" charset="0"/>
                </a:rPr>
                <a:t>02</a:t>
              </a:r>
            </a:p>
          </p:txBody>
        </p:sp>
      </p:grpSp>
      <p:grpSp>
        <p:nvGrpSpPr>
          <p:cNvPr id="29" name="Group 28">
            <a:extLst>
              <a:ext uri="{FF2B5EF4-FFF2-40B4-BE49-F238E27FC236}">
                <a16:creationId xmlns:a16="http://schemas.microsoft.com/office/drawing/2014/main" id="{A92B163F-77C6-B146-87E0-23A8CB8E8F86}"/>
              </a:ext>
            </a:extLst>
          </p:cNvPr>
          <p:cNvGrpSpPr/>
          <p:nvPr/>
        </p:nvGrpSpPr>
        <p:grpSpPr>
          <a:xfrm>
            <a:off x="620155" y="4651549"/>
            <a:ext cx="5524611" cy="830997"/>
            <a:chOff x="479046" y="1728519"/>
            <a:chExt cx="5524611" cy="830997"/>
          </a:xfrm>
        </p:grpSpPr>
        <p:sp>
          <p:nvSpPr>
            <p:cNvPr id="30" name="TextBox 29">
              <a:extLst>
                <a:ext uri="{FF2B5EF4-FFF2-40B4-BE49-F238E27FC236}">
                  <a16:creationId xmlns:a16="http://schemas.microsoft.com/office/drawing/2014/main" id="{BA14F7A5-75DF-7C47-A481-616287073367}"/>
                </a:ext>
              </a:extLst>
            </p:cNvPr>
            <p:cNvSpPr txBox="1"/>
            <p:nvPr/>
          </p:nvSpPr>
          <p:spPr>
            <a:xfrm>
              <a:off x="1495977" y="1728519"/>
              <a:ext cx="4507680" cy="830997"/>
            </a:xfrm>
            <a:prstGeom prst="rect">
              <a:avLst/>
            </a:prstGeom>
          </p:spPr>
          <p:txBody>
            <a:bodyPr wrap="square" lIns="0" tIns="0" rIns="0" bIns="0" rtlCol="0" anchor="b" anchorCtr="0">
              <a:spAutoFit/>
            </a:bodyPr>
            <a:lstStyle/>
            <a:p>
              <a:pPr>
                <a:defRPr/>
              </a:pPr>
              <a:r>
                <a:rPr lang="en-US">
                  <a:latin typeface="Roboto Light"/>
                  <a:ea typeface="Roboto Light"/>
                  <a:cs typeface="Arial"/>
                </a:rPr>
                <a:t>Be more prepared to address the impact and change these have had on HR in your own organizations</a:t>
              </a:r>
              <a:endParaRPr kumimoji="0" lang="en-US" sz="1800" b="0" i="0" u="none" strike="noStrike" kern="1200" cap="none" spc="0" normalizeH="0" baseline="0" noProof="0">
                <a:ln>
                  <a:noFill/>
                </a:ln>
                <a:effectLst/>
                <a:uLnTx/>
                <a:uFillTx/>
                <a:latin typeface="Roboto Light"/>
                <a:ea typeface="Roboto Light"/>
                <a:cs typeface="Arial"/>
              </a:endParaRPr>
            </a:p>
          </p:txBody>
        </p:sp>
        <p:sp>
          <p:nvSpPr>
            <p:cNvPr id="31" name="TextBox 30">
              <a:extLst>
                <a:ext uri="{FF2B5EF4-FFF2-40B4-BE49-F238E27FC236}">
                  <a16:creationId xmlns:a16="http://schemas.microsoft.com/office/drawing/2014/main" id="{19F6F78E-C76B-3D4D-B46C-5808D7CD5924}"/>
                </a:ext>
              </a:extLst>
            </p:cNvPr>
            <p:cNvSpPr txBox="1"/>
            <p:nvPr/>
          </p:nvSpPr>
          <p:spPr>
            <a:xfrm>
              <a:off x="479046" y="1918985"/>
              <a:ext cx="710908" cy="615553"/>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lumMod val="85000"/>
                    </a:prstClr>
                  </a:solidFill>
                  <a:effectLst/>
                  <a:uLnTx/>
                  <a:uFillTx/>
                  <a:latin typeface="Montserrat Light" pitchFamily="2" charset="77"/>
                  <a:ea typeface="Arial" charset="0"/>
                  <a:cs typeface="Arial" charset="0"/>
                </a:rPr>
                <a:t>03</a:t>
              </a:r>
            </a:p>
          </p:txBody>
        </p:sp>
      </p:grpSp>
      <p:sp>
        <p:nvSpPr>
          <p:cNvPr id="15" name="TextBox 14">
            <a:extLst>
              <a:ext uri="{FF2B5EF4-FFF2-40B4-BE49-F238E27FC236}">
                <a16:creationId xmlns:a16="http://schemas.microsoft.com/office/drawing/2014/main" id="{D8C0BE88-7B33-4828-B4FE-419865AA3B28}"/>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1050" b="0" i="0">
                <a:solidFill>
                  <a:schemeClr val="bg1"/>
                </a:solidFill>
                <a:latin typeface="Exo" panose="02000503000000000000" pitchFamily="2" charset="77"/>
              </a:rPr>
              <a:t>McLean &amp; Company   |   </a:t>
            </a:r>
            <a:fld id="{81D60167-4931-47E6-BA6A-407CBD079E47}" type="slidenum">
              <a:rPr sz="105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6</a:t>
            </a:fld>
            <a:endParaRPr sz="1050" b="0" i="0">
              <a:solidFill>
                <a:schemeClr val="bg1"/>
              </a:solidFill>
              <a:latin typeface="Exo" panose="02000503000000000000" pitchFamily="2" charset="77"/>
              <a:cs typeface="Arial" panose="020B0604020202020204" pitchFamily="34" charset="0"/>
            </a:endParaRPr>
          </a:p>
        </p:txBody>
      </p:sp>
      <p:sp>
        <p:nvSpPr>
          <p:cNvPr id="16" name="TextBox 15">
            <a:extLst>
              <a:ext uri="{FF2B5EF4-FFF2-40B4-BE49-F238E27FC236}">
                <a16:creationId xmlns:a16="http://schemas.microsoft.com/office/drawing/2014/main" id="{3F4E4332-2786-470C-BF74-49D0256468B3}"/>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Tree>
    <p:extLst>
      <p:ext uri="{BB962C8B-B14F-4D97-AF65-F5344CB8AC3E}">
        <p14:creationId xmlns:p14="http://schemas.microsoft.com/office/powerpoint/2010/main" val="168331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796D3E38-E9E7-44CF-84A9-100A6FB87A8F}"/>
              </a:ext>
            </a:extLst>
          </p:cNvPr>
          <p:cNvSpPr txBox="1">
            <a:spLocks/>
          </p:cNvSpPr>
          <p:nvPr/>
        </p:nvSpPr>
        <p:spPr>
          <a:xfrm>
            <a:off x="562533" y="2230792"/>
            <a:ext cx="10159896" cy="78817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a:defRPr/>
            </a:pPr>
            <a:r>
              <a:rPr lang="en-US" sz="3600">
                <a:solidFill>
                  <a:srgbClr val="414399"/>
                </a:solidFill>
                <a:latin typeface="Montserrat"/>
              </a:rPr>
              <a:t>How has HR changed over the past year?</a:t>
            </a:r>
          </a:p>
        </p:txBody>
      </p:sp>
      <p:sp>
        <p:nvSpPr>
          <p:cNvPr id="3" name="Title 3">
            <a:extLst>
              <a:ext uri="{FF2B5EF4-FFF2-40B4-BE49-F238E27FC236}">
                <a16:creationId xmlns:a16="http://schemas.microsoft.com/office/drawing/2014/main" id="{33F2D752-B9F2-447F-A99F-D3CB0ED3388C}"/>
              </a:ext>
            </a:extLst>
          </p:cNvPr>
          <p:cNvSpPr txBox="1">
            <a:spLocks/>
          </p:cNvSpPr>
          <p:nvPr/>
        </p:nvSpPr>
        <p:spPr>
          <a:xfrm>
            <a:off x="562533" y="2230792"/>
            <a:ext cx="3469012" cy="26196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3600" b="1" i="0" u="none" strike="noStrike" kern="1200" cap="none" spc="0" normalizeH="0" baseline="0" noProof="0">
              <a:ln>
                <a:noFill/>
              </a:ln>
              <a:solidFill>
                <a:srgbClr val="414399"/>
              </a:solidFill>
              <a:effectLst/>
              <a:uLnTx/>
              <a:uFillTx/>
              <a:latin typeface="Montserrat" pitchFamily="2" charset="77"/>
            </a:endParaRPr>
          </a:p>
        </p:txBody>
      </p:sp>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7</a:t>
            </a:fld>
            <a:endParaRPr lang="en-US"/>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grpSp>
    </p:spTree>
    <p:extLst>
      <p:ext uri="{BB962C8B-B14F-4D97-AF65-F5344CB8AC3E}">
        <p14:creationId xmlns:p14="http://schemas.microsoft.com/office/powerpoint/2010/main" val="205269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es on the vine">
            <a:extLst>
              <a:ext uri="{FF2B5EF4-FFF2-40B4-BE49-F238E27FC236}">
                <a16:creationId xmlns:a16="http://schemas.microsoft.com/office/drawing/2014/main" id="{B82C6684-FE4A-D740-8B69-8FE1780A8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900" y="0"/>
            <a:ext cx="12202900" cy="6864515"/>
          </a:xfrm>
          <a:noFill/>
        </p:spPr>
      </p:pic>
      <p:sp>
        <p:nvSpPr>
          <p:cNvPr id="9" name="Rectangle 8">
            <a:extLst>
              <a:ext uri="{FF2B5EF4-FFF2-40B4-BE49-F238E27FC236}">
                <a16:creationId xmlns:a16="http://schemas.microsoft.com/office/drawing/2014/main" id="{AED1685E-C496-8C4D-B668-93F13CA5CEE1}"/>
              </a:ext>
            </a:extLst>
          </p:cNvPr>
          <p:cNvSpPr/>
          <p:nvPr/>
        </p:nvSpPr>
        <p:spPr>
          <a:xfrm>
            <a:off x="-10900" y="0"/>
            <a:ext cx="12202900" cy="6866658"/>
          </a:xfrm>
          <a:prstGeom prst="rect">
            <a:avLst/>
          </a:prstGeom>
          <a:gradFill>
            <a:gsLst>
              <a:gs pos="97000">
                <a:srgbClr val="414399">
                  <a:alpha val="38000"/>
                </a:srgbClr>
              </a:gs>
              <a:gs pos="18000">
                <a:srgbClr val="313475">
                  <a:alpha val="87000"/>
                </a:srgbClr>
              </a:gs>
              <a:gs pos="70000">
                <a:srgbClr val="414399">
                  <a:alpha val="36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1800" b="0" i="0" u="none" strike="noStrike" kern="1200" cap="none" spc="0" normalizeH="0" baseline="0" noProof="0">
              <a:ln>
                <a:noFill/>
              </a:ln>
              <a:solidFill>
                <a:srgbClr val="A6A6A6"/>
              </a:solidFill>
              <a:effectLst/>
              <a:uLnTx/>
              <a:uFillTx/>
              <a:latin typeface="Montserrat"/>
            </a:endParaRPr>
          </a:p>
        </p:txBody>
      </p:sp>
      <p:sp>
        <p:nvSpPr>
          <p:cNvPr id="2" name="Title 1">
            <a:extLst>
              <a:ext uri="{FF2B5EF4-FFF2-40B4-BE49-F238E27FC236}">
                <a16:creationId xmlns:a16="http://schemas.microsoft.com/office/drawing/2014/main" id="{D6EAB1DF-625E-5B4E-B3FD-E4ADC3AC4148}"/>
              </a:ext>
            </a:extLst>
          </p:cNvPr>
          <p:cNvSpPr>
            <a:spLocks noGrp="1"/>
          </p:cNvSpPr>
          <p:nvPr>
            <p:ph type="ctrTitle"/>
          </p:nvPr>
        </p:nvSpPr>
        <p:spPr>
          <a:xfrm>
            <a:off x="936919" y="3057648"/>
            <a:ext cx="9629481" cy="1365417"/>
          </a:xfrm>
        </p:spPr>
        <p:txBody>
          <a:bodyPr/>
          <a:lstStyle/>
          <a:p>
            <a:r>
              <a:rPr lang="en-US" sz="4400" b="1" dirty="0">
                <a:latin typeface="Montserrat SemiBold" panose="00000700000000000000" pitchFamily="2" charset="0"/>
                <a:cs typeface="Montserrat Semi Bold" panose="020B0604020202020204" charset="0"/>
              </a:rPr>
              <a:t>Diversity, Equity, and Inclusion</a:t>
            </a:r>
          </a:p>
        </p:txBody>
      </p:sp>
      <p:sp>
        <p:nvSpPr>
          <p:cNvPr id="7" name="Rectangle 6">
            <a:extLst>
              <a:ext uri="{FF2B5EF4-FFF2-40B4-BE49-F238E27FC236}">
                <a16:creationId xmlns:a16="http://schemas.microsoft.com/office/drawing/2014/main" id="{90EB41A1-2BD8-4EF0-97EE-671487DCB201}"/>
              </a:ext>
            </a:extLst>
          </p:cNvPr>
          <p:cNvSpPr/>
          <p:nvPr/>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a:solidFill>
                  <a:srgbClr val="D9D9D9"/>
                </a:solidFill>
                <a:latin typeface="Montserrat Light" charset="0"/>
                <a:ea typeface="Montserrat Light" charset="0"/>
                <a:cs typeface="Montserrat Light" charset="0"/>
              </a:rPr>
              <a:t>MCLEAN &amp; COMPANY</a:t>
            </a:r>
          </a:p>
        </p:txBody>
      </p:sp>
      <p:sp>
        <p:nvSpPr>
          <p:cNvPr id="11" name="TextBox 10">
            <a:extLst>
              <a:ext uri="{FF2B5EF4-FFF2-40B4-BE49-F238E27FC236}">
                <a16:creationId xmlns:a16="http://schemas.microsoft.com/office/drawing/2014/main" id="{1C8138A9-5691-4DBC-AFBB-BCAE0CD78B14}"/>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8</a:t>
            </a:fld>
            <a:endParaRPr sz="800" b="0" i="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31103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147C94F-78C4-4880-A104-10B89ADBD415}"/>
              </a:ext>
            </a:extLst>
          </p:cNvPr>
          <p:cNvSpPr/>
          <p:nvPr/>
        </p:nvSpPr>
        <p:spPr>
          <a:xfrm>
            <a:off x="974787" y="2200235"/>
            <a:ext cx="3665240" cy="4142870"/>
          </a:xfrm>
          <a:prstGeom prst="rect">
            <a:avLst/>
          </a:prstGeom>
          <a:solidFill>
            <a:schemeClr val="bg1"/>
          </a:solidFill>
          <a:ln>
            <a:noFill/>
          </a:ln>
          <a:effectLst>
            <a:outerShdw blurRad="3429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sp>
        <p:nvSpPr>
          <p:cNvPr id="8" name="TextBox 7">
            <a:extLst>
              <a:ext uri="{FF2B5EF4-FFF2-40B4-BE49-F238E27FC236}">
                <a16:creationId xmlns:a16="http://schemas.microsoft.com/office/drawing/2014/main" id="{49862942-0DBD-46B3-A736-B496C3607515}"/>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US" sz="1200" dirty="0">
                <a:solidFill>
                  <a:srgbClr val="A6A6A6"/>
                </a:solidFill>
                <a:effectLst/>
                <a:latin typeface="Montserrat" panose="00000500000000000000" pitchFamily="2" charset="0"/>
                <a:ea typeface="Roboto Light" panose="02000000000000000000" pitchFamily="2" charset="0"/>
              </a:rPr>
              <a:t>How Has HR Evolved Over the Last Year,</a:t>
            </a:r>
          </a:p>
          <a:p>
            <a:pPr>
              <a:defRPr/>
            </a:pPr>
            <a:r>
              <a:rPr lang="en-US" sz="1200" dirty="0">
                <a:solidFill>
                  <a:srgbClr val="A6A6A6"/>
                </a:solidFill>
                <a:effectLst/>
                <a:latin typeface="Montserrat" panose="00000500000000000000" pitchFamily="2" charset="0"/>
                <a:ea typeface="Roboto Light" panose="02000000000000000000" pitchFamily="2" charset="0"/>
              </a:rPr>
              <a:t>and What Does It Look Like Going Forward?</a:t>
            </a:r>
          </a:p>
        </p:txBody>
      </p:sp>
      <p:sp>
        <p:nvSpPr>
          <p:cNvPr id="9" name="Text Placeholder 1">
            <a:extLst>
              <a:ext uri="{FF2B5EF4-FFF2-40B4-BE49-F238E27FC236}">
                <a16:creationId xmlns:a16="http://schemas.microsoft.com/office/drawing/2014/main" id="{B6AC80FB-2908-459B-A369-10C791D4F467}"/>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lang="en-US" sz="3000">
                <a:solidFill>
                  <a:prstClr val="white">
                    <a:lumMod val="50000"/>
                  </a:prstClr>
                </a:solidFill>
                <a:latin typeface="Montserrat" pitchFamily="2" charset="77"/>
                <a:ea typeface="Montserrat Black" charset="0"/>
                <a:cs typeface="Arial" panose="020B0604020202020204" pitchFamily="34" charset="0"/>
              </a:rPr>
              <a:t>The social movements of 2020 changed the conversation around DEI</a:t>
            </a:r>
            <a:endParaRPr kumimoji="0" lang="en-CA" sz="3000" b="1" i="0" u="none" strike="noStrike" kern="1200" cap="none" spc="0" normalizeH="0" baseline="0" noProof="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31" name="TextBox 30">
            <a:extLst>
              <a:ext uri="{FF2B5EF4-FFF2-40B4-BE49-F238E27FC236}">
                <a16:creationId xmlns:a16="http://schemas.microsoft.com/office/drawing/2014/main" id="{98C5BC27-4173-4C5C-9AC7-B60E4E2827DD}"/>
              </a:ext>
            </a:extLst>
          </p:cNvPr>
          <p:cNvSpPr txBox="1"/>
          <p:nvPr/>
        </p:nvSpPr>
        <p:spPr>
          <a:xfrm>
            <a:off x="3090409" y="5112945"/>
            <a:ext cx="755335" cy="400110"/>
          </a:xfrm>
          <a:prstGeom prst="rect">
            <a:avLst/>
          </a:prstGeom>
        </p:spPr>
        <p:txBody>
          <a:bodyPr wrap="none" rtlCol="0">
            <a:spAutoFit/>
          </a:bodyPr>
          <a:lstStyle/>
          <a:p>
            <a:pPr algn="l"/>
            <a:r>
              <a:rPr lang="en-US" sz="2000" b="1">
                <a:latin typeface="Montserrat SemiBold" panose="00000700000000000000" pitchFamily="2" charset="0"/>
              </a:rPr>
              <a:t>2021</a:t>
            </a:r>
            <a:endParaRPr lang="en-CA" sz="2000" b="1">
              <a:latin typeface="Montserrat SemiBold" panose="00000700000000000000" pitchFamily="2" charset="0"/>
            </a:endParaRPr>
          </a:p>
        </p:txBody>
      </p:sp>
      <p:sp>
        <p:nvSpPr>
          <p:cNvPr id="32" name="TextBox 31">
            <a:extLst>
              <a:ext uri="{FF2B5EF4-FFF2-40B4-BE49-F238E27FC236}">
                <a16:creationId xmlns:a16="http://schemas.microsoft.com/office/drawing/2014/main" id="{7F84F5E7-A1C6-4276-99D0-35B1277DF6CB}"/>
              </a:ext>
            </a:extLst>
          </p:cNvPr>
          <p:cNvSpPr txBox="1"/>
          <p:nvPr/>
        </p:nvSpPr>
        <p:spPr>
          <a:xfrm>
            <a:off x="1470116" y="5112945"/>
            <a:ext cx="829073" cy="400110"/>
          </a:xfrm>
          <a:prstGeom prst="rect">
            <a:avLst/>
          </a:prstGeom>
        </p:spPr>
        <p:txBody>
          <a:bodyPr wrap="none" rtlCol="0">
            <a:spAutoFit/>
          </a:bodyPr>
          <a:lstStyle>
            <a:defPPr>
              <a:defRPr lang="en-US"/>
            </a:defPPr>
            <a:lvl1pPr>
              <a:defRPr sz="2400" b="1">
                <a:solidFill>
                  <a:schemeClr val="bg1"/>
                </a:solidFill>
                <a:latin typeface="Bodoni MT" panose="02070603080606020203" pitchFamily="18" charset="0"/>
              </a:defRPr>
            </a:lvl1pPr>
          </a:lstStyle>
          <a:p>
            <a:r>
              <a:rPr lang="en-US" sz="2000">
                <a:solidFill>
                  <a:schemeClr val="tx1"/>
                </a:solidFill>
                <a:latin typeface="Montserrat SemiBold" panose="00000700000000000000" pitchFamily="2" charset="0"/>
              </a:rPr>
              <a:t>2020</a:t>
            </a:r>
            <a:endParaRPr lang="en-CA" sz="2000">
              <a:solidFill>
                <a:schemeClr val="tx1"/>
              </a:solidFill>
              <a:latin typeface="Montserrat SemiBold" panose="00000700000000000000" pitchFamily="2" charset="0"/>
            </a:endParaRPr>
          </a:p>
        </p:txBody>
      </p:sp>
      <p:sp>
        <p:nvSpPr>
          <p:cNvPr id="44" name="Rectangle 43">
            <a:extLst>
              <a:ext uri="{FF2B5EF4-FFF2-40B4-BE49-F238E27FC236}">
                <a16:creationId xmlns:a16="http://schemas.microsoft.com/office/drawing/2014/main" id="{C57B105A-4F88-49C3-83BD-20878B3DA46B}"/>
              </a:ext>
            </a:extLst>
          </p:cNvPr>
          <p:cNvSpPr/>
          <p:nvPr/>
        </p:nvSpPr>
        <p:spPr>
          <a:xfrm>
            <a:off x="3161528" y="3188327"/>
            <a:ext cx="613096" cy="1871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b="1">
                <a:solidFill>
                  <a:schemeClr val="bg1"/>
                </a:solidFill>
                <a:latin typeface="Exo DemiBold" panose="02000503000000000000" pitchFamily="2" charset="77"/>
                <a:ea typeface="Arial Black" charset="0"/>
                <a:cs typeface="Arial Black" charset="0"/>
              </a:rPr>
              <a:t>94</a:t>
            </a:r>
            <a:r>
              <a:rPr lang="en-CA" sz="1800" b="1">
                <a:solidFill>
                  <a:schemeClr val="bg1"/>
                </a:solidFill>
                <a:latin typeface="Exo DemiBold" panose="02000503000000000000" pitchFamily="2" charset="77"/>
                <a:ea typeface="Arial Black" charset="0"/>
                <a:cs typeface="Arial Black" charset="0"/>
              </a:rPr>
              <a:t>%</a:t>
            </a:r>
          </a:p>
        </p:txBody>
      </p:sp>
      <p:sp>
        <p:nvSpPr>
          <p:cNvPr id="45" name="Arrow: Right 78">
            <a:extLst>
              <a:ext uri="{FF2B5EF4-FFF2-40B4-BE49-F238E27FC236}">
                <a16:creationId xmlns:a16="http://schemas.microsoft.com/office/drawing/2014/main" id="{2BFE771E-1F36-4466-9433-81D289892899}"/>
              </a:ext>
            </a:extLst>
          </p:cNvPr>
          <p:cNvSpPr/>
          <p:nvPr/>
        </p:nvSpPr>
        <p:spPr>
          <a:xfrm rot="19336782">
            <a:off x="2301644" y="3689536"/>
            <a:ext cx="806497" cy="489961"/>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Light" panose="02000000000000000000" pitchFamily="2" charset="0"/>
            </a:endParaRPr>
          </a:p>
        </p:txBody>
      </p:sp>
      <p:sp>
        <p:nvSpPr>
          <p:cNvPr id="46" name="Rectangle 45">
            <a:extLst>
              <a:ext uri="{FF2B5EF4-FFF2-40B4-BE49-F238E27FC236}">
                <a16:creationId xmlns:a16="http://schemas.microsoft.com/office/drawing/2014/main" id="{EBB6C877-0577-40BF-BE73-6440D622CF86}"/>
              </a:ext>
            </a:extLst>
          </p:cNvPr>
          <p:cNvSpPr/>
          <p:nvPr/>
        </p:nvSpPr>
        <p:spPr>
          <a:xfrm>
            <a:off x="1563813" y="3685071"/>
            <a:ext cx="613096" cy="1399147"/>
          </a:xfrm>
          <a:prstGeom prst="rect">
            <a:avLst/>
          </a:prstGeom>
          <a:solidFill>
            <a:srgbClr val="5397B9"/>
          </a:solidFill>
          <a:ln>
            <a:solidFill>
              <a:srgbClr val="5397B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a:solidFill>
                  <a:schemeClr val="bg1"/>
                </a:solidFill>
                <a:latin typeface="Exo DemiBold" panose="02000503000000000000" pitchFamily="2" charset="77"/>
                <a:ea typeface="Arial Black" charset="0"/>
                <a:cs typeface="Arial Black" charset="0"/>
              </a:rPr>
              <a:t>75</a:t>
            </a:r>
            <a:r>
              <a:rPr lang="en-CA" b="1">
                <a:solidFill>
                  <a:schemeClr val="bg1"/>
                </a:solidFill>
                <a:latin typeface="Exo DemiBold" panose="02000503000000000000" pitchFamily="2" charset="77"/>
                <a:ea typeface="Arial Black" charset="0"/>
                <a:cs typeface="Arial Black" charset="0"/>
              </a:rPr>
              <a:t>%</a:t>
            </a:r>
          </a:p>
        </p:txBody>
      </p:sp>
      <p:sp>
        <p:nvSpPr>
          <p:cNvPr id="48" name="TextBox 47">
            <a:extLst>
              <a:ext uri="{FF2B5EF4-FFF2-40B4-BE49-F238E27FC236}">
                <a16:creationId xmlns:a16="http://schemas.microsoft.com/office/drawing/2014/main" id="{00732F13-547D-4E2E-A8AD-22C82B71E8D0}"/>
              </a:ext>
            </a:extLst>
          </p:cNvPr>
          <p:cNvSpPr txBox="1"/>
          <p:nvPr/>
        </p:nvSpPr>
        <p:spPr>
          <a:xfrm>
            <a:off x="3194810" y="5399831"/>
            <a:ext cx="546532" cy="261610"/>
          </a:xfrm>
          <a:prstGeom prst="rect">
            <a:avLst/>
          </a:prstGeom>
        </p:spPr>
        <p:txBody>
          <a:bodyPr wrap="square" rtlCol="0">
            <a:spAutoFit/>
          </a:bodyPr>
          <a:lstStyle/>
          <a:p>
            <a:pPr algn="ctr"/>
            <a:r>
              <a:rPr lang="en-US" sz="1050" b="0" i="1" dirty="0">
                <a:latin typeface="Roboto Light" panose="02000000000000000000" pitchFamily="2" charset="0"/>
              </a:rPr>
              <a:t>n=415</a:t>
            </a:r>
            <a:endParaRPr lang="en-CA" sz="1050" b="0" i="1" dirty="0">
              <a:latin typeface="Roboto Light" panose="02000000000000000000" pitchFamily="2" charset="0"/>
            </a:endParaRPr>
          </a:p>
        </p:txBody>
      </p:sp>
      <p:sp>
        <p:nvSpPr>
          <p:cNvPr id="49" name="TextBox 48">
            <a:extLst>
              <a:ext uri="{FF2B5EF4-FFF2-40B4-BE49-F238E27FC236}">
                <a16:creationId xmlns:a16="http://schemas.microsoft.com/office/drawing/2014/main" id="{37F4F341-1F65-42C7-B8FA-373504752E17}"/>
              </a:ext>
            </a:extLst>
          </p:cNvPr>
          <p:cNvSpPr txBox="1"/>
          <p:nvPr/>
        </p:nvSpPr>
        <p:spPr>
          <a:xfrm>
            <a:off x="1441552" y="5399831"/>
            <a:ext cx="857619" cy="261610"/>
          </a:xfrm>
          <a:prstGeom prst="rect">
            <a:avLst/>
          </a:prstGeom>
        </p:spPr>
        <p:txBody>
          <a:bodyPr wrap="square" rtlCol="0">
            <a:spAutoFit/>
          </a:bodyPr>
          <a:lstStyle/>
          <a:p>
            <a:pPr algn="ctr"/>
            <a:r>
              <a:rPr lang="en-US" sz="1050" b="0" i="1" dirty="0">
                <a:latin typeface="Roboto Light" panose="02000000000000000000" pitchFamily="2" charset="0"/>
              </a:rPr>
              <a:t>n=439</a:t>
            </a:r>
          </a:p>
        </p:txBody>
      </p:sp>
      <p:sp>
        <p:nvSpPr>
          <p:cNvPr id="54" name="Oval 53">
            <a:extLst>
              <a:ext uri="{FF2B5EF4-FFF2-40B4-BE49-F238E27FC236}">
                <a16:creationId xmlns:a16="http://schemas.microsoft.com/office/drawing/2014/main" id="{841E5743-0488-4A4C-ADB3-AD27F4ED436B}"/>
              </a:ext>
            </a:extLst>
          </p:cNvPr>
          <p:cNvSpPr/>
          <p:nvPr/>
        </p:nvSpPr>
        <p:spPr>
          <a:xfrm>
            <a:off x="5787063" y="4660249"/>
            <a:ext cx="1104900" cy="1104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sp>
        <p:nvSpPr>
          <p:cNvPr id="55" name="Oval 54">
            <a:extLst>
              <a:ext uri="{FF2B5EF4-FFF2-40B4-BE49-F238E27FC236}">
                <a16:creationId xmlns:a16="http://schemas.microsoft.com/office/drawing/2014/main" id="{93012E9F-FC31-436F-85AF-16BE8AF77495}"/>
              </a:ext>
            </a:extLst>
          </p:cNvPr>
          <p:cNvSpPr/>
          <p:nvPr/>
        </p:nvSpPr>
        <p:spPr>
          <a:xfrm>
            <a:off x="5787063" y="3478623"/>
            <a:ext cx="1104900" cy="1104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sp>
        <p:nvSpPr>
          <p:cNvPr id="56" name="Oval 55">
            <a:extLst>
              <a:ext uri="{FF2B5EF4-FFF2-40B4-BE49-F238E27FC236}">
                <a16:creationId xmlns:a16="http://schemas.microsoft.com/office/drawing/2014/main" id="{BC64289C-3C31-44DB-891E-DE54F26983F6}"/>
              </a:ext>
            </a:extLst>
          </p:cNvPr>
          <p:cNvSpPr/>
          <p:nvPr/>
        </p:nvSpPr>
        <p:spPr>
          <a:xfrm>
            <a:off x="5787063" y="2296959"/>
            <a:ext cx="1104900" cy="1104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sp>
        <p:nvSpPr>
          <p:cNvPr id="57" name="Rectangle 56">
            <a:extLst>
              <a:ext uri="{FF2B5EF4-FFF2-40B4-BE49-F238E27FC236}">
                <a16:creationId xmlns:a16="http://schemas.microsoft.com/office/drawing/2014/main" id="{A00719A8-D57D-4D26-AB35-39E9B1C3C69A}"/>
              </a:ext>
            </a:extLst>
          </p:cNvPr>
          <p:cNvSpPr/>
          <p:nvPr/>
        </p:nvSpPr>
        <p:spPr>
          <a:xfrm>
            <a:off x="6346188" y="1711069"/>
            <a:ext cx="5338991" cy="4632036"/>
          </a:xfrm>
          <a:prstGeom prst="rect">
            <a:avLst/>
          </a:prstGeom>
          <a:solidFill>
            <a:schemeClr val="bg1"/>
          </a:solidFill>
          <a:ln>
            <a:noFill/>
          </a:ln>
          <a:effectLst>
            <a:outerShdw blurRad="3429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grpSp>
        <p:nvGrpSpPr>
          <p:cNvPr id="58" name="Group 57">
            <a:extLst>
              <a:ext uri="{FF2B5EF4-FFF2-40B4-BE49-F238E27FC236}">
                <a16:creationId xmlns:a16="http://schemas.microsoft.com/office/drawing/2014/main" id="{E862E838-F36E-4B8C-AAE9-4565645137A8}"/>
              </a:ext>
            </a:extLst>
          </p:cNvPr>
          <p:cNvGrpSpPr/>
          <p:nvPr/>
        </p:nvGrpSpPr>
        <p:grpSpPr>
          <a:xfrm>
            <a:off x="6486640" y="2426216"/>
            <a:ext cx="5141107" cy="846386"/>
            <a:chOff x="948194" y="2464256"/>
            <a:chExt cx="5141107" cy="846386"/>
          </a:xfrm>
        </p:grpSpPr>
        <p:sp>
          <p:nvSpPr>
            <p:cNvPr id="59" name="TextBox 58">
              <a:extLst>
                <a:ext uri="{FF2B5EF4-FFF2-40B4-BE49-F238E27FC236}">
                  <a16:creationId xmlns:a16="http://schemas.microsoft.com/office/drawing/2014/main" id="{A904F79B-C0BA-4105-898E-4807400922A6}"/>
                </a:ext>
              </a:extLst>
            </p:cNvPr>
            <p:cNvSpPr txBox="1"/>
            <p:nvPr/>
          </p:nvSpPr>
          <p:spPr>
            <a:xfrm>
              <a:off x="2887657" y="2613113"/>
              <a:ext cx="3201644" cy="461665"/>
            </a:xfrm>
            <a:prstGeom prst="rect">
              <a:avLst/>
            </a:prstGeom>
            <a:noFill/>
            <a:ln w="6350">
              <a:noFill/>
              <a:prstDash val="dash"/>
            </a:ln>
          </p:spPr>
          <p:txBody>
            <a:bodyPr wrap="square" lIns="0" tIns="0" rIns="0" bIns="0" rtlCol="0">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rPr>
                <a:t>Achieve </a:t>
              </a:r>
              <a:r>
                <a:rPr kumimoji="0" lang="en-US" sz="1600" b="1"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rPr>
                <a:t>3x</a:t>
              </a:r>
              <a:r>
                <a:rPr kumimoji="0" lang="en-US" sz="14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rPr>
                <a:t> the </a:t>
              </a:r>
              <a:r>
                <a:rPr kumimoji="0" lang="en-US" sz="1400" b="1"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rPr>
                <a:t>revenue growth </a:t>
              </a:r>
              <a:r>
                <a:rPr kumimoji="0" lang="en-US" sz="14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rPr>
                <a:t>compared to less inclusive organizations.</a:t>
              </a:r>
              <a:endParaRPr kumimoji="0" lang="en-CA" sz="14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endParaRPr>
            </a:p>
          </p:txBody>
        </p:sp>
        <p:sp>
          <p:nvSpPr>
            <p:cNvPr id="60" name="TextBox 59">
              <a:extLst>
                <a:ext uri="{FF2B5EF4-FFF2-40B4-BE49-F238E27FC236}">
                  <a16:creationId xmlns:a16="http://schemas.microsoft.com/office/drawing/2014/main" id="{6C252E2C-F29A-4C3A-B594-ED56864C37D1}"/>
                </a:ext>
              </a:extLst>
            </p:cNvPr>
            <p:cNvSpPr txBox="1"/>
            <p:nvPr/>
          </p:nvSpPr>
          <p:spPr>
            <a:xfrm>
              <a:off x="948194" y="2584842"/>
              <a:ext cx="1723687" cy="492443"/>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Montserrat SemiBold"/>
                  <a:ea typeface="+mn-ea"/>
                  <a:cs typeface="Arial" panose="020B0604020202020204" pitchFamily="34" charset="0"/>
                </a:rPr>
                <a:t>Larger revenue growth</a:t>
              </a:r>
            </a:p>
          </p:txBody>
        </p:sp>
        <p:cxnSp>
          <p:nvCxnSpPr>
            <p:cNvPr id="61" name="Straight Connector 60">
              <a:extLst>
                <a:ext uri="{FF2B5EF4-FFF2-40B4-BE49-F238E27FC236}">
                  <a16:creationId xmlns:a16="http://schemas.microsoft.com/office/drawing/2014/main" id="{B0EEFAFB-22B7-40DF-B66E-61BBEE7F4B80}"/>
                </a:ext>
              </a:extLst>
            </p:cNvPr>
            <p:cNvCxnSpPr>
              <a:cxnSpLocks/>
            </p:cNvCxnSpPr>
            <p:nvPr/>
          </p:nvCxnSpPr>
          <p:spPr>
            <a:xfrm>
              <a:off x="2770182" y="2464256"/>
              <a:ext cx="0" cy="84638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8E7904A-03A0-410B-B211-189C7C0EBCBD}"/>
              </a:ext>
            </a:extLst>
          </p:cNvPr>
          <p:cNvGrpSpPr/>
          <p:nvPr/>
        </p:nvGrpSpPr>
        <p:grpSpPr>
          <a:xfrm>
            <a:off x="6467755" y="3607861"/>
            <a:ext cx="5217424" cy="846386"/>
            <a:chOff x="6607441" y="3419022"/>
            <a:chExt cx="5217424" cy="846386"/>
          </a:xfrm>
        </p:grpSpPr>
        <p:sp>
          <p:nvSpPr>
            <p:cNvPr id="63" name="TextBox 62">
              <a:extLst>
                <a:ext uri="{FF2B5EF4-FFF2-40B4-BE49-F238E27FC236}">
                  <a16:creationId xmlns:a16="http://schemas.microsoft.com/office/drawing/2014/main" id="{1F564DAB-E839-4E46-9FC1-94D264D88D3E}"/>
                </a:ext>
              </a:extLst>
            </p:cNvPr>
            <p:cNvSpPr txBox="1"/>
            <p:nvPr/>
          </p:nvSpPr>
          <p:spPr>
            <a:xfrm>
              <a:off x="8565788" y="3631680"/>
              <a:ext cx="3259077" cy="430887"/>
            </a:xfrm>
            <a:prstGeom prst="rect">
              <a:avLst/>
            </a:prstGeom>
            <a:noFill/>
            <a:ln w="6350">
              <a:noFill/>
              <a:prstDash val="dash"/>
            </a:ln>
          </p:spPr>
          <p:txBody>
            <a:bodyPr wrap="square" lIns="0" tIns="0" rIns="0" bIns="0" rtlCol="0">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rPr>
                <a:t>The </a:t>
              </a:r>
              <a:r>
                <a:rPr kumimoji="0" lang="en-US" sz="1400" b="1" i="0" u="none" strike="noStrike" kern="1200" cap="none" spc="0" normalizeH="0" baseline="0" noProof="0">
                  <a:ln>
                    <a:noFill/>
                  </a:ln>
                  <a:solidFill>
                    <a:srgbClr val="000000">
                      <a:lumMod val="75000"/>
                      <a:lumOff val="25000"/>
                    </a:srgbClr>
                  </a:solidFill>
                  <a:effectLst/>
                  <a:uLnTx/>
                  <a:uFillTx/>
                  <a:latin typeface="Roboto Condensed Light"/>
                  <a:ea typeface="+mn-ea"/>
                  <a:cs typeface="+mn-cs"/>
                </a:rPr>
                <a:t>performance differential </a:t>
              </a:r>
              <a:r>
                <a:rPr kumimoji="0" lang="en-US" sz="14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rPr>
                <a:t>between the most and least gender-diverse organizations is </a:t>
              </a:r>
              <a:r>
                <a:rPr kumimoji="0" lang="en-US" sz="1400" b="1" i="0" u="none" strike="noStrike" kern="1200" cap="none" spc="0" normalizeH="0" baseline="0" noProof="0">
                  <a:ln>
                    <a:noFill/>
                  </a:ln>
                  <a:solidFill>
                    <a:srgbClr val="000000">
                      <a:lumMod val="75000"/>
                      <a:lumOff val="25000"/>
                    </a:srgbClr>
                  </a:solidFill>
                  <a:effectLst/>
                  <a:uLnTx/>
                  <a:uFillTx/>
                  <a:latin typeface="Roboto Condensed Light"/>
                  <a:ea typeface="+mn-ea"/>
                  <a:cs typeface="+mn-cs"/>
                </a:rPr>
                <a:t>48%.</a:t>
              </a:r>
              <a:endParaRPr kumimoji="0" lang="en-CA" sz="1400" b="1"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cxnSp>
          <p:nvCxnSpPr>
            <p:cNvPr id="64" name="Straight Connector 63">
              <a:extLst>
                <a:ext uri="{FF2B5EF4-FFF2-40B4-BE49-F238E27FC236}">
                  <a16:creationId xmlns:a16="http://schemas.microsoft.com/office/drawing/2014/main" id="{8BF8DCC0-6C51-492F-8DCC-7351E1417AF4}"/>
                </a:ext>
              </a:extLst>
            </p:cNvPr>
            <p:cNvCxnSpPr>
              <a:cxnSpLocks/>
            </p:cNvCxnSpPr>
            <p:nvPr/>
          </p:nvCxnSpPr>
          <p:spPr>
            <a:xfrm>
              <a:off x="8448314" y="3419022"/>
              <a:ext cx="0" cy="84638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5F91676-6871-4A44-AC96-91AE29EA6E5B}"/>
                </a:ext>
              </a:extLst>
            </p:cNvPr>
            <p:cNvSpPr txBox="1"/>
            <p:nvPr/>
          </p:nvSpPr>
          <p:spPr>
            <a:xfrm>
              <a:off x="6607441" y="3447505"/>
              <a:ext cx="1723687" cy="7386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Montserrat SemiBold"/>
                  <a:ea typeface="+mn-ea"/>
                  <a:cs typeface="Arial" panose="020B0604020202020204" pitchFamily="34" charset="0"/>
                </a:rPr>
                <a:t>Better performance than peers</a:t>
              </a:r>
            </a:p>
          </p:txBody>
        </p:sp>
      </p:grpSp>
      <p:grpSp>
        <p:nvGrpSpPr>
          <p:cNvPr id="66" name="Group 65">
            <a:extLst>
              <a:ext uri="{FF2B5EF4-FFF2-40B4-BE49-F238E27FC236}">
                <a16:creationId xmlns:a16="http://schemas.microsoft.com/office/drawing/2014/main" id="{1349B5BD-8230-4DAF-A43A-B0AFAF0BE74A}"/>
              </a:ext>
            </a:extLst>
          </p:cNvPr>
          <p:cNvGrpSpPr/>
          <p:nvPr/>
        </p:nvGrpSpPr>
        <p:grpSpPr>
          <a:xfrm>
            <a:off x="6488027" y="4789506"/>
            <a:ext cx="5197152" cy="1131841"/>
            <a:chOff x="6627713" y="4600667"/>
            <a:chExt cx="5197152" cy="1131841"/>
          </a:xfrm>
        </p:grpSpPr>
        <p:sp>
          <p:nvSpPr>
            <p:cNvPr id="67" name="TextBox 66">
              <a:extLst>
                <a:ext uri="{FF2B5EF4-FFF2-40B4-BE49-F238E27FC236}">
                  <a16:creationId xmlns:a16="http://schemas.microsoft.com/office/drawing/2014/main" id="{102AC321-9E3E-4716-A497-36EE4F1FF031}"/>
                </a:ext>
              </a:extLst>
            </p:cNvPr>
            <p:cNvSpPr txBox="1"/>
            <p:nvPr/>
          </p:nvSpPr>
          <p:spPr>
            <a:xfrm>
              <a:off x="8565788" y="4782485"/>
              <a:ext cx="3259077" cy="430887"/>
            </a:xfrm>
            <a:prstGeom prst="rect">
              <a:avLst/>
            </a:prstGeom>
            <a:noFill/>
            <a:ln w="6350">
              <a:noFill/>
              <a:prstDash val="dash"/>
            </a:ln>
          </p:spPr>
          <p:txBody>
            <a:bodyPr wrap="square" lIns="0" tIns="0" rIns="0" bIns="0" rtlCol="0">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75000"/>
                      <a:lumOff val="25000"/>
                    </a:srgbClr>
                  </a:solidFill>
                  <a:effectLst/>
                  <a:uLnTx/>
                  <a:uFillTx/>
                  <a:latin typeface="Roboto Condensed Light"/>
                  <a:ea typeface="+mn-ea"/>
                  <a:cs typeface="+mn-cs"/>
                </a:rPr>
                <a:t>18% more effective at creating a positive </a:t>
              </a:r>
              <a:r>
                <a:rPr kumimoji="0" lang="en-US" sz="1400" b="1" i="0" u="none" strike="noStrike" kern="1200" cap="none" spc="0" normalizeH="0" baseline="0" noProof="0">
                  <a:ln>
                    <a:noFill/>
                  </a:ln>
                  <a:solidFill>
                    <a:srgbClr val="000000">
                      <a:lumMod val="75000"/>
                      <a:lumOff val="25000"/>
                    </a:srgbClr>
                  </a:solidFill>
                  <a:effectLst/>
                  <a:uLnTx/>
                  <a:uFillTx/>
                  <a:latin typeface="Roboto Condensed Light"/>
                  <a:ea typeface="+mn-ea"/>
                  <a:cs typeface="+mn-cs"/>
                </a:rPr>
                <a:t>employee experience. </a:t>
              </a:r>
              <a:endParaRPr kumimoji="0" lang="en-CA" sz="1400" b="1" i="0" u="none" strike="noStrike" kern="1200" cap="none" spc="0" normalizeH="0" baseline="0" noProof="0">
                <a:ln>
                  <a:noFill/>
                </a:ln>
                <a:solidFill>
                  <a:srgbClr val="000000">
                    <a:lumMod val="75000"/>
                    <a:lumOff val="25000"/>
                  </a:srgbClr>
                </a:solidFill>
                <a:effectLst/>
                <a:uLnTx/>
                <a:uFillTx/>
                <a:latin typeface="Roboto Condensed Light"/>
                <a:ea typeface="+mn-ea"/>
                <a:cs typeface="+mn-cs"/>
              </a:endParaRPr>
            </a:p>
          </p:txBody>
        </p:sp>
        <p:cxnSp>
          <p:nvCxnSpPr>
            <p:cNvPr id="68" name="Straight Connector 67">
              <a:extLst>
                <a:ext uri="{FF2B5EF4-FFF2-40B4-BE49-F238E27FC236}">
                  <a16:creationId xmlns:a16="http://schemas.microsoft.com/office/drawing/2014/main" id="{B29D1997-D2B2-4B11-BCAB-D221926C5B91}"/>
                </a:ext>
              </a:extLst>
            </p:cNvPr>
            <p:cNvCxnSpPr>
              <a:cxnSpLocks/>
            </p:cNvCxnSpPr>
            <p:nvPr/>
          </p:nvCxnSpPr>
          <p:spPr>
            <a:xfrm>
              <a:off x="8448314" y="4600667"/>
              <a:ext cx="0" cy="84638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D0508DD-6BA8-41BD-AF0D-8A1A7BE08526}"/>
                </a:ext>
              </a:extLst>
            </p:cNvPr>
            <p:cNvSpPr txBox="1"/>
            <p:nvPr/>
          </p:nvSpPr>
          <p:spPr>
            <a:xfrm>
              <a:off x="6627713" y="4732627"/>
              <a:ext cx="1723687" cy="7386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Montserrat SemiBold"/>
                  <a:ea typeface="+mn-ea"/>
                  <a:cs typeface="Arial" panose="020B0604020202020204" pitchFamily="34" charset="0"/>
                </a:rPr>
                <a:t>More positive employee experience</a:t>
              </a:r>
            </a:p>
          </p:txBody>
        </p:sp>
        <p:sp>
          <p:nvSpPr>
            <p:cNvPr id="70" name="Rectangle 69">
              <a:extLst>
                <a:ext uri="{FF2B5EF4-FFF2-40B4-BE49-F238E27FC236}">
                  <a16:creationId xmlns:a16="http://schemas.microsoft.com/office/drawing/2014/main" id="{59DDD720-ABD9-402B-B266-2D7659E2FB9A}"/>
                </a:ext>
              </a:extLst>
            </p:cNvPr>
            <p:cNvSpPr/>
            <p:nvPr/>
          </p:nvSpPr>
          <p:spPr>
            <a:xfrm>
              <a:off x="7872200" y="5486692"/>
              <a:ext cx="3781647" cy="24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(McLean &amp; Company </a:t>
              </a:r>
              <a:r>
                <a:rPr kumimoji="0" lang="en-US" sz="1200" b="0" i="0" u="none" strike="noStrike" kern="1200" cap="none" spc="0" normalizeH="0" baseline="0" noProof="0" dirty="0">
                  <a:ln>
                    <a:noFill/>
                  </a:ln>
                  <a:solidFill>
                    <a:srgbClr val="404040"/>
                  </a:solidFill>
                  <a:effectLst/>
                  <a:uLnTx/>
                  <a:uFillTx/>
                  <a:latin typeface="Roboto Condensed Light"/>
                  <a:ea typeface="Roboto Light" panose="02000000000000000000" pitchFamily="2" charset="0"/>
                  <a:cs typeface="Arial" panose="020B0604020202020204" pitchFamily="34" charset="0"/>
                </a:rPr>
                <a:t>Trends</a:t>
              </a:r>
              <a:r>
                <a:rPr kumimoji="0" lang="en-US" sz="120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 Report, 2020;</a:t>
              </a:r>
              <a:r>
                <a:rPr kumimoji="0" lang="en-US" sz="1200" b="0" i="1"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 N=416</a:t>
              </a:r>
              <a:r>
                <a:rPr kumimoji="0" lang="en-US" sz="120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a:t>
              </a:r>
              <a:endParaRPr kumimoji="0" lang="en-CA" sz="12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endParaRPr>
            </a:p>
          </p:txBody>
        </p:sp>
      </p:grpSp>
      <p:pic>
        <p:nvPicPr>
          <p:cNvPr id="71" name="Graphic 70" descr="Social network">
            <a:extLst>
              <a:ext uri="{FF2B5EF4-FFF2-40B4-BE49-F238E27FC236}">
                <a16:creationId xmlns:a16="http://schemas.microsoft.com/office/drawing/2014/main" id="{D42BAB8E-B46C-4983-8F78-6ABC1A675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3610" y="5024706"/>
            <a:ext cx="324121" cy="324121"/>
          </a:xfrm>
          <a:prstGeom prst="rect">
            <a:avLst/>
          </a:prstGeom>
        </p:spPr>
      </p:pic>
      <p:pic>
        <p:nvPicPr>
          <p:cNvPr id="72" name="Graphic 71" descr="Business Growth">
            <a:extLst>
              <a:ext uri="{FF2B5EF4-FFF2-40B4-BE49-F238E27FC236}">
                <a16:creationId xmlns:a16="http://schemas.microsoft.com/office/drawing/2014/main" id="{B38D4DC6-7661-4C88-90C9-09F21B16D3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1283" y="3865026"/>
            <a:ext cx="324121" cy="324121"/>
          </a:xfrm>
          <a:prstGeom prst="rect">
            <a:avLst/>
          </a:prstGeom>
        </p:spPr>
      </p:pic>
      <p:pic>
        <p:nvPicPr>
          <p:cNvPr id="73" name="Graphic 72" descr="Bar graph with upward trend">
            <a:extLst>
              <a:ext uri="{FF2B5EF4-FFF2-40B4-BE49-F238E27FC236}">
                <a16:creationId xmlns:a16="http://schemas.microsoft.com/office/drawing/2014/main" id="{F042D38F-FAB9-405C-AADF-FAB2E5F5D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73610" y="2661086"/>
            <a:ext cx="324121" cy="324121"/>
          </a:xfrm>
          <a:prstGeom prst="rect">
            <a:avLst/>
          </a:prstGeom>
        </p:spPr>
      </p:pic>
      <p:sp>
        <p:nvSpPr>
          <p:cNvPr id="74" name="TextBox 73">
            <a:extLst>
              <a:ext uri="{FF2B5EF4-FFF2-40B4-BE49-F238E27FC236}">
                <a16:creationId xmlns:a16="http://schemas.microsoft.com/office/drawing/2014/main" id="{F5554D35-4295-4689-9C9C-5387C804FCE3}"/>
              </a:ext>
            </a:extLst>
          </p:cNvPr>
          <p:cNvSpPr txBox="1"/>
          <p:nvPr/>
        </p:nvSpPr>
        <p:spPr>
          <a:xfrm>
            <a:off x="6507487" y="1852348"/>
            <a:ext cx="4899799" cy="246221"/>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Montserrat SemiBold"/>
                <a:ea typeface="+mn-ea"/>
                <a:cs typeface="Arial" panose="020B0604020202020204" pitchFamily="34" charset="0"/>
              </a:rPr>
              <a:t>The Business Case for Inclusive Organizations</a:t>
            </a:r>
          </a:p>
        </p:txBody>
      </p:sp>
      <p:sp>
        <p:nvSpPr>
          <p:cNvPr id="75" name="Rectangle 74">
            <a:extLst>
              <a:ext uri="{FF2B5EF4-FFF2-40B4-BE49-F238E27FC236}">
                <a16:creationId xmlns:a16="http://schemas.microsoft.com/office/drawing/2014/main" id="{985A11F5-90C0-4EA3-AC5B-506EADCAEDD1}"/>
              </a:ext>
            </a:extLst>
          </p:cNvPr>
          <p:cNvSpPr/>
          <p:nvPr/>
        </p:nvSpPr>
        <p:spPr>
          <a:xfrm>
            <a:off x="8239899" y="4301267"/>
            <a:ext cx="3274262" cy="276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Roboto Condensed Light"/>
                <a:ea typeface="+mn-ea"/>
                <a:cs typeface="+mn-cs"/>
              </a:rPr>
              <a:t>(McKinsey, 2018)</a:t>
            </a:r>
            <a:endParaRPr kumimoji="0" lang="en-CA" sz="1200" b="0" i="0" u="none" strike="noStrike" kern="1200" cap="none" spc="0" normalizeH="0" baseline="0" noProof="0">
              <a:ln>
                <a:noFill/>
              </a:ln>
              <a:solidFill>
                <a:srgbClr val="404040"/>
              </a:solidFill>
              <a:effectLst/>
              <a:uLnTx/>
              <a:uFillTx/>
              <a:latin typeface="Roboto Condensed Light"/>
              <a:ea typeface="+mn-ea"/>
              <a:cs typeface="+mn-cs"/>
            </a:endParaRPr>
          </a:p>
        </p:txBody>
      </p:sp>
      <p:sp>
        <p:nvSpPr>
          <p:cNvPr id="38" name="TextBox 37">
            <a:extLst>
              <a:ext uri="{FF2B5EF4-FFF2-40B4-BE49-F238E27FC236}">
                <a16:creationId xmlns:a16="http://schemas.microsoft.com/office/drawing/2014/main" id="{118DE568-A5A5-4D14-BEC8-70D35D95205C}"/>
              </a:ext>
            </a:extLst>
          </p:cNvPr>
          <p:cNvSpPr txBox="1"/>
          <p:nvPr/>
        </p:nvSpPr>
        <p:spPr>
          <a:xfrm>
            <a:off x="1108615" y="2339355"/>
            <a:ext cx="3285433" cy="7386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Montserrat SemiBold"/>
                <a:ea typeface="+mn-ea"/>
                <a:cs typeface="Arial" panose="020B0604020202020204" pitchFamily="34" charset="0"/>
              </a:rPr>
              <a:t>Percent of Organizations Taking Action to Create an Environment of DEI</a:t>
            </a:r>
          </a:p>
        </p:txBody>
      </p:sp>
      <p:sp>
        <p:nvSpPr>
          <p:cNvPr id="35" name="Rectangle 34">
            <a:extLst>
              <a:ext uri="{FF2B5EF4-FFF2-40B4-BE49-F238E27FC236}">
                <a16:creationId xmlns:a16="http://schemas.microsoft.com/office/drawing/2014/main" id="{8389CF1F-B784-4161-98D7-71A8A71BBFA6}"/>
              </a:ext>
            </a:extLst>
          </p:cNvPr>
          <p:cNvSpPr/>
          <p:nvPr/>
        </p:nvSpPr>
        <p:spPr>
          <a:xfrm>
            <a:off x="814735" y="5925058"/>
            <a:ext cx="3781647" cy="24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Roboto Condensed Light"/>
                <a:ea typeface="Roboto Light" panose="02000000000000000000" pitchFamily="2" charset="0"/>
                <a:cs typeface="Arial" panose="020B0604020202020204" pitchFamily="34" charset="0"/>
              </a:rPr>
              <a:t>McLean &amp; Company Trends Report, 2020, 2021</a:t>
            </a:r>
            <a:endParaRPr kumimoji="0" lang="en-CA" sz="12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endParaRPr>
          </a:p>
        </p:txBody>
      </p:sp>
      <p:sp>
        <p:nvSpPr>
          <p:cNvPr id="37" name="TextBox 36">
            <a:extLst>
              <a:ext uri="{FF2B5EF4-FFF2-40B4-BE49-F238E27FC236}">
                <a16:creationId xmlns:a16="http://schemas.microsoft.com/office/drawing/2014/main" id="{E9264174-2872-4436-8D5F-0AF534EE3A58}"/>
              </a:ext>
            </a:extLst>
          </p:cNvPr>
          <p:cNvSpPr txBox="1"/>
          <p:nvPr/>
        </p:nvSpPr>
        <p:spPr>
          <a:xfrm>
            <a:off x="9314943" y="3078948"/>
            <a:ext cx="2191253" cy="276999"/>
          </a:xfrm>
          <a:prstGeom prst="rect">
            <a:avLst/>
          </a:prstGeom>
          <a:noFill/>
        </p:spPr>
        <p:txBody>
          <a:bodyPr wrap="square">
            <a:spAutoFit/>
          </a:bodyPr>
          <a:lstStyle/>
          <a:p>
            <a:pPr algn="r"/>
            <a:r>
              <a:rPr kumimoji="0" lang="en-US" sz="1200" b="0" i="0" u="none" strike="noStrike" kern="1200" cap="none" spc="0" normalizeH="0" baseline="0" noProof="0" dirty="0">
                <a:ln>
                  <a:noFill/>
                </a:ln>
                <a:solidFill>
                  <a:srgbClr val="000000">
                    <a:lumMod val="75000"/>
                    <a:lumOff val="25000"/>
                  </a:srgbClr>
                </a:solidFill>
                <a:effectLst/>
                <a:uLnTx/>
                <a:uFillTx/>
                <a:latin typeface="Roboto Condensed Light"/>
                <a:ea typeface="+mn-ea"/>
                <a:cs typeface="+mn-cs"/>
              </a:rPr>
              <a:t>(Bush et al., 2018)</a:t>
            </a:r>
            <a:endParaRPr lang="en-US" sz="1200" dirty="0">
              <a:latin typeface="Roboto Light" panose="02000000000000000000" pitchFamily="2" charset="0"/>
            </a:endParaRPr>
          </a:p>
        </p:txBody>
      </p:sp>
    </p:spTree>
    <p:extLst>
      <p:ext uri="{BB962C8B-B14F-4D97-AF65-F5344CB8AC3E}">
        <p14:creationId xmlns:p14="http://schemas.microsoft.com/office/powerpoint/2010/main" val="1415028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0" indent="0" algn="l">
          <a:lnSpc>
            <a:spcPct val="110000"/>
          </a:lnSpc>
          <a:buNone/>
          <a:defRPr sz="1400" dirty="0" err="1" smtClean="0">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w MCO 2020">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ver-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ver-Light">
  <a:themeElements>
    <a:clrScheme name="Custom 1">
      <a:dk1>
        <a:srgbClr val="333333"/>
      </a:dk1>
      <a:lt1>
        <a:srgbClr val="FFFFFF"/>
      </a:lt1>
      <a:dk2>
        <a:srgbClr val="222222"/>
      </a:dk2>
      <a:lt2>
        <a:srgbClr val="EEEEEE"/>
      </a:lt2>
      <a:accent1>
        <a:srgbClr val="2576B7"/>
      </a:accent1>
      <a:accent2>
        <a:srgbClr val="5DC295"/>
      </a:accent2>
      <a:accent3>
        <a:srgbClr val="2B9E36"/>
      </a:accent3>
      <a:accent4>
        <a:srgbClr val="A868AB"/>
      </a:accent4>
      <a:accent5>
        <a:srgbClr val="29475F"/>
      </a:accent5>
      <a:accent6>
        <a:srgbClr val="34C5D0"/>
      </a:accent6>
      <a:hlink>
        <a:srgbClr val="FFFFFF"/>
      </a:hlink>
      <a:folHlink>
        <a:srgbClr val="FFFFFF"/>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lide-Generic">
  <a:themeElements>
    <a:clrScheme name="New Trends">
      <a:dk1>
        <a:srgbClr val="000000"/>
      </a:dk1>
      <a:lt1>
        <a:srgbClr val="FFFFFF"/>
      </a:lt1>
      <a:dk2>
        <a:srgbClr val="494A4A"/>
      </a:dk2>
      <a:lt2>
        <a:srgbClr val="C9C9C9"/>
      </a:lt2>
      <a:accent1>
        <a:srgbClr val="222568"/>
      </a:accent1>
      <a:accent2>
        <a:srgbClr val="314497"/>
      </a:accent2>
      <a:accent3>
        <a:srgbClr val="3C7AA0"/>
      </a:accent3>
      <a:accent4>
        <a:srgbClr val="5397B9"/>
      </a:accent4>
      <a:accent5>
        <a:srgbClr val="6EC5CE"/>
      </a:accent5>
      <a:accent6>
        <a:srgbClr val="F6BE25"/>
      </a:accent6>
      <a:hlink>
        <a:srgbClr val="3BA6B1"/>
      </a:hlink>
      <a:folHlink>
        <a:srgbClr val="F6BE25"/>
      </a:folHlink>
    </a:clrScheme>
    <a:fontScheme name="MCO Template Font">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 Trends">
    <a:dk1>
      <a:srgbClr val="000000"/>
    </a:dk1>
    <a:lt1>
      <a:srgbClr val="FFFFFF"/>
    </a:lt1>
    <a:dk2>
      <a:srgbClr val="494A4A"/>
    </a:dk2>
    <a:lt2>
      <a:srgbClr val="C9C9C9"/>
    </a:lt2>
    <a:accent1>
      <a:srgbClr val="222568"/>
    </a:accent1>
    <a:accent2>
      <a:srgbClr val="314497"/>
    </a:accent2>
    <a:accent3>
      <a:srgbClr val="3C7AA0"/>
    </a:accent3>
    <a:accent4>
      <a:srgbClr val="5397B9"/>
    </a:accent4>
    <a:accent5>
      <a:srgbClr val="6EC5CE"/>
    </a:accent5>
    <a:accent6>
      <a:srgbClr val="F6BE25"/>
    </a:accent6>
    <a:hlink>
      <a:srgbClr val="3BA6B1"/>
    </a:hlink>
    <a:folHlink>
      <a:srgbClr val="F6BE25"/>
    </a:folHlink>
  </a:clrScheme>
  <a:fontScheme name="MCO Template Font">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 Trends">
    <a:dk1>
      <a:srgbClr val="000000"/>
    </a:dk1>
    <a:lt1>
      <a:srgbClr val="FFFFFF"/>
    </a:lt1>
    <a:dk2>
      <a:srgbClr val="494A4A"/>
    </a:dk2>
    <a:lt2>
      <a:srgbClr val="C9C9C9"/>
    </a:lt2>
    <a:accent1>
      <a:srgbClr val="222568"/>
    </a:accent1>
    <a:accent2>
      <a:srgbClr val="314497"/>
    </a:accent2>
    <a:accent3>
      <a:srgbClr val="3C7AA0"/>
    </a:accent3>
    <a:accent4>
      <a:srgbClr val="5397B9"/>
    </a:accent4>
    <a:accent5>
      <a:srgbClr val="6EC5CE"/>
    </a:accent5>
    <a:accent6>
      <a:srgbClr val="F6BE25"/>
    </a:accent6>
    <a:hlink>
      <a:srgbClr val="3BA6B1"/>
    </a:hlink>
    <a:folHlink>
      <a:srgbClr val="F6BE25"/>
    </a:folHlink>
  </a:clrScheme>
  <a:fontScheme name="MCO Template Font">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3058</Words>
  <Application>Microsoft Office PowerPoint</Application>
  <PresentationFormat>Widescreen</PresentationFormat>
  <Paragraphs>307</Paragraphs>
  <Slides>28</Slides>
  <Notes>25</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28</vt:i4>
      </vt:variant>
    </vt:vector>
  </HeadingPairs>
  <TitlesOfParts>
    <vt:vector size="50" baseType="lpstr">
      <vt:lpstr>EXO DEMIBOLD</vt:lpstr>
      <vt:lpstr>Calibri</vt:lpstr>
      <vt:lpstr>Arial Black</vt:lpstr>
      <vt:lpstr>Roboto</vt:lpstr>
      <vt:lpstr>Roboto Condensed Light</vt:lpstr>
      <vt:lpstr>Roboto Medium</vt:lpstr>
      <vt:lpstr>Montserrat</vt:lpstr>
      <vt:lpstr>Montserrat SemiBold</vt:lpstr>
      <vt:lpstr>Exo</vt:lpstr>
      <vt:lpstr>Roboto Light</vt:lpstr>
      <vt:lpstr>Montserrat Light</vt:lpstr>
      <vt:lpstr>Arial</vt:lpstr>
      <vt:lpstr>Office Theme</vt:lpstr>
      <vt:lpstr>1_Office Theme</vt:lpstr>
      <vt:lpstr>Slide-Generic</vt:lpstr>
      <vt:lpstr>3_Cover-Light</vt:lpstr>
      <vt:lpstr>3_Office Theme</vt:lpstr>
      <vt:lpstr>4_Office Theme</vt:lpstr>
      <vt:lpstr>Cover-Light</vt:lpstr>
      <vt:lpstr>6_Slide-Generic</vt:lpstr>
      <vt:lpstr>1_Slide-Generic</vt:lpstr>
      <vt:lpstr>2_Slide-Generic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Equity, and Inclusion</vt:lpstr>
      <vt:lpstr>PowerPoint Presentation</vt:lpstr>
      <vt:lpstr>PowerPoint Presentation</vt:lpstr>
      <vt:lpstr>PowerPoint Presentation</vt:lpstr>
      <vt:lpstr>Remote Work</vt:lpstr>
      <vt:lpstr>PowerPoint Presentation</vt:lpstr>
      <vt:lpstr>PowerPoint Presentation</vt:lpstr>
      <vt:lpstr>PowerPoint Presentation</vt:lpstr>
      <vt:lpstr>Shifting priorities</vt:lpstr>
      <vt:lpstr>PowerPoint Presentation</vt:lpstr>
      <vt:lpstr>PowerPoint Presentation</vt:lpstr>
      <vt:lpstr>PowerPoint Presentation</vt:lpstr>
      <vt:lpstr>PowerPoint Presentation</vt:lpstr>
      <vt:lpstr>PowerPoint Presentation</vt:lpstr>
      <vt:lpstr>Selected resources</vt:lpstr>
      <vt:lpstr>PowerPoint Presentation</vt:lpstr>
      <vt:lpstr>PowerPoint Presentation</vt:lpstr>
      <vt:lpstr>PowerPoint Presentation</vt:lpstr>
      <vt:lpstr>PowerPoint Presentation</vt:lpstr>
      <vt:lpstr>Works Cited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2021-07-16T14:29:48Z</dcterms:created>
  <dcterms:modified xsi:type="dcterms:W3CDTF">2021-07-16T14:37:56Z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2021-07-16T14:35:35Z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d8e47703-8a76-4a30-9844-fc2e0ae58c44</vt:lpwstr>
  </property>
  <property fmtid="{D5CDD505-2E9C-101B-9397-08002B2CF9AE}" pid="8" name="MSIP_Label_7d24214e-5322-4789-8422-cbe411bc3a74_ContentBits">
    <vt:lpwstr>0</vt:lpwstr>
  </property>
</Properties>
</file>