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9.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668" r:id="rId2"/>
    <p:sldMasterId id="2147483676" r:id="rId3"/>
    <p:sldMasterId id="2147483685" r:id="rId4"/>
    <p:sldMasterId id="2147483698" r:id="rId5"/>
    <p:sldMasterId id="2147483704" r:id="rId6"/>
    <p:sldMasterId id="2147483712" r:id="rId7"/>
    <p:sldMasterId id="2147483751" r:id="rId8"/>
    <p:sldMasterId id="2147483853" r:id="rId9"/>
    <p:sldMasterId id="2147483869" r:id="rId10"/>
  </p:sldMasterIdLst>
  <p:notesMasterIdLst>
    <p:notesMasterId r:id="rId38"/>
  </p:notesMasterIdLst>
  <p:sldIdLst>
    <p:sldId id="3442" r:id="rId11"/>
    <p:sldId id="3377" r:id="rId12"/>
    <p:sldId id="3444" r:id="rId13"/>
    <p:sldId id="5168" r:id="rId14"/>
    <p:sldId id="3440" r:id="rId15"/>
    <p:sldId id="454" r:id="rId16"/>
    <p:sldId id="4949" r:id="rId17"/>
    <p:sldId id="3441" r:id="rId18"/>
    <p:sldId id="5170" r:id="rId19"/>
    <p:sldId id="414" r:id="rId20"/>
    <p:sldId id="5173" r:id="rId21"/>
    <p:sldId id="5174" r:id="rId22"/>
    <p:sldId id="482" r:id="rId23"/>
    <p:sldId id="5171" r:id="rId24"/>
    <p:sldId id="639" r:id="rId25"/>
    <p:sldId id="5175" r:id="rId26"/>
    <p:sldId id="483" r:id="rId27"/>
    <p:sldId id="5172" r:id="rId28"/>
    <p:sldId id="484" r:id="rId29"/>
    <p:sldId id="4904" r:id="rId30"/>
    <p:sldId id="3434" r:id="rId31"/>
    <p:sldId id="4948" r:id="rId32"/>
    <p:sldId id="267" r:id="rId33"/>
    <p:sldId id="265" r:id="rId34"/>
    <p:sldId id="264" r:id="rId35"/>
    <p:sldId id="4905" r:id="rId36"/>
    <p:sldId id="692" r:id="rId37"/>
  </p:sldIdLst>
  <p:sldSz cx="12192000" cy="6858000"/>
  <p:notesSz cx="7010400" cy="9296400"/>
  <p:embeddedFontLst>
    <p:embeddedFont>
      <p:font typeface="Arial Black" panose="020B0A04020102020204" pitchFamily="34" charset="0"/>
      <p:bold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Exo" panose="02000303000000000000" pitchFamily="2" charset="0"/>
      <p:regular r:id="rId46"/>
      <p:bold r:id="rId47"/>
      <p:italic r:id="rId48"/>
      <p:boldItalic r:id="rId49"/>
    </p:embeddedFont>
    <p:embeddedFont>
      <p:font typeface="Exo DemiBold" panose="02000703000000000000" pitchFamily="2" charset="0"/>
      <p:bold r:id="rId50"/>
    </p:embeddedFont>
    <p:embeddedFont>
      <p:font typeface="Exo Light" panose="02000303000000000000" pitchFamily="2" charset="0"/>
      <p:regular r:id="rId51"/>
    </p:embeddedFont>
    <p:embeddedFont>
      <p:font typeface="Montserrat" panose="00000500000000000000" pitchFamily="2" charset="0"/>
      <p:regular r:id="rId52"/>
      <p:bold r:id="rId53"/>
      <p:italic r:id="rId54"/>
      <p:boldItalic r:id="rId55"/>
    </p:embeddedFont>
    <p:embeddedFont>
      <p:font typeface="Montserrat Light" panose="00000400000000000000" pitchFamily="2" charset="0"/>
      <p:regular r:id="rId56"/>
      <p:italic r:id="rId57"/>
    </p:embeddedFont>
    <p:embeddedFont>
      <p:font typeface="Montserrat Semi Bold" panose="020B0604020202020204" charset="0"/>
      <p:regular r:id="rId58"/>
      <p:bold r:id="rId59"/>
    </p:embeddedFont>
    <p:embeddedFont>
      <p:font typeface="Montserrat SemiBold" panose="00000700000000000000" pitchFamily="2" charset="0"/>
      <p:bold r:id="rId60"/>
      <p:boldItalic r:id="rId61"/>
    </p:embeddedFont>
    <p:embeddedFont>
      <p:font typeface="Proxima Nova" panose="020B0604020202020204" charset="0"/>
      <p:regular r:id="rId62"/>
      <p:bold r:id="rId63"/>
      <p:italic r:id="rId64"/>
      <p:boldItalic r:id="rId65"/>
    </p:embeddedFont>
    <p:embeddedFont>
      <p:font typeface="Roboto" panose="02000000000000000000" pitchFamily="2" charset="0"/>
      <p:regular r:id="rId66"/>
      <p:bold r:id="rId67"/>
      <p:italic r:id="rId68"/>
      <p:boldItalic r:id="rId69"/>
    </p:embeddedFont>
    <p:embeddedFont>
      <p:font typeface="Roboto Condensed Light" panose="02000000000000000000" pitchFamily="2" charset="0"/>
      <p:regular r:id="rId70"/>
      <p:italic r:id="rId71"/>
    </p:embeddedFont>
    <p:embeddedFont>
      <p:font typeface="Roboto Light" panose="02000000000000000000" pitchFamily="2" charset="0"/>
      <p:regular r:id="rId72"/>
      <p:italic r:id="rId73"/>
    </p:embeddedFont>
    <p:embeddedFont>
      <p:font typeface="Roboto Medium" panose="02000000000000000000" pitchFamily="2" charset="0"/>
      <p:regular r:id="rId74"/>
      <p:italic r:id="rId75"/>
    </p:embeddedFont>
    <p:embeddedFont>
      <p:font typeface="Segoe UI" panose="020B0502040204020203" pitchFamily="34" charset="0"/>
      <p:regular r:id="rId76"/>
      <p:bold r:id="rId77"/>
      <p:italic r:id="rId78"/>
      <p:boldItalic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3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B8BD3"/>
    <a:srgbClr val="A6A6A6"/>
    <a:srgbClr val="8F92DA"/>
    <a:srgbClr val="C7C9ED"/>
    <a:srgbClr val="B7B9E7"/>
    <a:srgbClr val="A6A9E2"/>
    <a:srgbClr val="B798C9"/>
    <a:srgbClr val="E7DDED"/>
    <a:srgbClr val="314497"/>
    <a:srgbClr val="414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5EF45C-61ED-44E1-B671-D665C77683DA}" v="28" dt="2021-04-14T20:35:02.6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963" autoAdjust="0"/>
    <p:restoredTop sz="96096" autoAdjust="0"/>
  </p:normalViewPr>
  <p:slideViewPr>
    <p:cSldViewPr snapToGrid="0">
      <p:cViewPr varScale="1">
        <p:scale>
          <a:sx n="106" d="100"/>
          <a:sy n="106" d="100"/>
        </p:scale>
        <p:origin x="1368"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font" Target="fonts/font30.fntdata"/><Relationship Id="rId84"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font" Target="fonts/font15.fntdata"/><Relationship Id="rId58" Type="http://schemas.openxmlformats.org/officeDocument/2006/relationships/font" Target="fonts/font20.fntdata"/><Relationship Id="rId74" Type="http://schemas.openxmlformats.org/officeDocument/2006/relationships/font" Target="fonts/font36.fntdata"/><Relationship Id="rId79" Type="http://schemas.openxmlformats.org/officeDocument/2006/relationships/font" Target="fonts/font41.fntdata"/><Relationship Id="rId5" Type="http://schemas.openxmlformats.org/officeDocument/2006/relationships/slideMaster" Target="slideMasters/slideMaster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font" Target="fonts/font31.fntdata"/><Relationship Id="rId77" Type="http://schemas.openxmlformats.org/officeDocument/2006/relationships/font" Target="fonts/font39.fntdata"/><Relationship Id="rId8" Type="http://schemas.openxmlformats.org/officeDocument/2006/relationships/slideMaster" Target="slideMasters/slideMaster8.xml"/><Relationship Id="rId51" Type="http://schemas.openxmlformats.org/officeDocument/2006/relationships/font" Target="fonts/font13.fntdata"/><Relationship Id="rId72" Type="http://schemas.openxmlformats.org/officeDocument/2006/relationships/font" Target="fonts/font34.fntdata"/><Relationship Id="rId80" Type="http://schemas.openxmlformats.org/officeDocument/2006/relationships/commentAuthors" Target="commentAuthors.xml"/><Relationship Id="rId85"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0.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font" Target="fonts/font32.fntdata"/><Relationship Id="rId75" Type="http://schemas.openxmlformats.org/officeDocument/2006/relationships/font" Target="fonts/font37.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openxmlformats.org/officeDocument/2006/relationships/font" Target="fonts/font35.fntdata"/><Relationship Id="rId78" Type="http://schemas.openxmlformats.org/officeDocument/2006/relationships/font" Target="fonts/font40.fntdata"/><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font" Target="fonts/font1.fntdata"/><Relationship Id="rId34" Type="http://schemas.openxmlformats.org/officeDocument/2006/relationships/slide" Target="slides/slide24.xml"/><Relationship Id="rId50" Type="http://schemas.openxmlformats.org/officeDocument/2006/relationships/font" Target="fonts/font12.fntdata"/><Relationship Id="rId55" Type="http://schemas.openxmlformats.org/officeDocument/2006/relationships/font" Target="fonts/font17.fntdata"/><Relationship Id="rId76" Type="http://schemas.openxmlformats.org/officeDocument/2006/relationships/font" Target="fonts/font38.fntdata"/><Relationship Id="rId7" Type="http://schemas.openxmlformats.org/officeDocument/2006/relationships/slideMaster" Target="slideMasters/slideMaster7.xml"/><Relationship Id="rId71" Type="http://schemas.openxmlformats.org/officeDocument/2006/relationships/font" Target="fonts/font33.fntdata"/><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font" Target="fonts/font2.fntdata"/><Relationship Id="rId45" Type="http://schemas.openxmlformats.org/officeDocument/2006/relationships/font" Target="fonts/font7.fntdata"/><Relationship Id="rId66" Type="http://schemas.openxmlformats.org/officeDocument/2006/relationships/font" Target="fonts/font28.fntdata"/><Relationship Id="rId61" Type="http://schemas.openxmlformats.org/officeDocument/2006/relationships/font" Target="fonts/font23.fntdata"/><Relationship Id="rId8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Roboto Condensed Light" panose="02000000000000000000" pitchFamily="2" charset="0"/>
                <a:ea typeface="Roboto Condensed Light" panose="02000000000000000000" pitchFamily="2" charset="0"/>
                <a:cs typeface="+mn-cs"/>
              </a:defRPr>
            </a:pPr>
            <a:r>
              <a:rPr lang="en-US" sz="1500" dirty="0">
                <a:solidFill>
                  <a:schemeClr val="tx1"/>
                </a:solidFill>
                <a:latin typeface="Montserrat SemiBold" panose="00000700000000000000" pitchFamily="2" charset="0"/>
                <a:ea typeface="Roboto Condensed Light" panose="02000000000000000000" pitchFamily="2" charset="0"/>
              </a:rPr>
              <a:t>% of HR departments</a:t>
            </a:r>
            <a:r>
              <a:rPr lang="en-US" sz="1500" baseline="0" dirty="0">
                <a:solidFill>
                  <a:schemeClr val="tx1"/>
                </a:solidFill>
                <a:latin typeface="Montserrat SemiBold" panose="00000700000000000000" pitchFamily="2" charset="0"/>
                <a:ea typeface="Roboto Condensed Light" panose="02000000000000000000" pitchFamily="2" charset="0"/>
              </a:rPr>
              <a:t> that are highly effective</a:t>
            </a:r>
            <a:endParaRPr lang="en-US" sz="1500" dirty="0">
              <a:solidFill>
                <a:schemeClr val="tx1"/>
              </a:solidFill>
              <a:latin typeface="Montserrat SemiBold" panose="00000700000000000000" pitchFamily="2" charset="0"/>
              <a:ea typeface="Roboto Condensed Light" panose="02000000000000000000" pitchFamily="2" charset="0"/>
            </a:endParaRPr>
          </a:p>
        </c:rich>
      </c:tx>
      <c:layout>
        <c:manualLayout>
          <c:xMode val="edge"/>
          <c:yMode val="edge"/>
          <c:x val="9.7903687337453804E-2"/>
          <c:y val="0.17165734852117123"/>
        </c:manualLayout>
      </c:layout>
      <c:overlay val="0"/>
      <c:spPr>
        <a:noFill/>
        <a:ln>
          <a:noFill/>
        </a:ln>
        <a:effectLst/>
      </c:spPr>
    </c:title>
    <c:autoTitleDeleted val="0"/>
    <c:plotArea>
      <c:layout>
        <c:manualLayout>
          <c:layoutTarget val="inner"/>
          <c:xMode val="edge"/>
          <c:yMode val="edge"/>
          <c:x val="0.40265501019571226"/>
          <c:y val="0.41466134683989192"/>
          <c:w val="0.55737057475522089"/>
          <c:h val="0.48698240641195428"/>
        </c:manualLayout>
      </c:layout>
      <c:barChart>
        <c:barDir val="bar"/>
        <c:grouping val="clustered"/>
        <c:varyColors val="0"/>
        <c:ser>
          <c:idx val="0"/>
          <c:order val="0"/>
          <c:spPr>
            <a:solidFill>
              <a:schemeClr val="accent5">
                <a:lumMod val="40000"/>
                <a:lumOff val="60000"/>
              </a:schemeClr>
            </a:solidFill>
            <a:ln>
              <a:noFill/>
            </a:ln>
            <a:effectLst/>
          </c:spPr>
          <c:invertIfNegative val="0"/>
          <c:dLbls>
            <c:dLbl>
              <c:idx val="0"/>
              <c:layout>
                <c:manualLayout>
                  <c:x val="3.1558748722945941E-3"/>
                  <c:y val="0"/>
                </c:manualLayout>
              </c:layout>
              <c:tx>
                <c:rich>
                  <a:bodyPr/>
                  <a:lstStyle/>
                  <a:p>
                    <a:r>
                      <a:rPr lang="en-US" dirty="0"/>
                      <a:t>66%</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5.8204769396661332E-2"/>
                      <c:h val="0.23909509436778478"/>
                    </c:manualLayout>
                  </c15:layout>
                  <c15:showDataLabelsRange val="0"/>
                </c:ext>
                <c:ext xmlns:c16="http://schemas.microsoft.com/office/drawing/2014/chart" uri="{C3380CC4-5D6E-409C-BE32-E72D297353CC}">
                  <c16:uniqueId val="{00000005-D07C-4B2D-8FC0-92AC1C429A3F}"/>
                </c:ext>
              </c:extLst>
            </c:dLbl>
            <c:dLbl>
              <c:idx val="1"/>
              <c:tx>
                <c:rich>
                  <a:bodyPr/>
                  <a:lstStyle/>
                  <a:p>
                    <a:fld id="{73EE314C-246A-4637-8C6E-12E44E0BAA0A}"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07C-4B2D-8FC0-92AC1C429A3F}"/>
                </c:ext>
              </c:extLst>
            </c:dLbl>
            <c:spPr>
              <a:noFill/>
              <a:ln>
                <a:noFill/>
              </a:ln>
              <a:effectLst/>
            </c:spPr>
            <c:txPr>
              <a:bodyPr rot="0" spcFirstLastPara="1" vertOverflow="ellipsis" vert="horz" wrap="none" lIns="38100" tIns="19050" rIns="38100" bIns="19050" anchor="ctr" anchorCtr="1">
                <a:spAutoFit/>
              </a:bodyPr>
              <a:lstStyle/>
              <a:p>
                <a:pPr>
                  <a:defRPr sz="1800" b="1" i="0" u="none" strike="noStrike" kern="1200" baseline="0">
                    <a:solidFill>
                      <a:schemeClr val="tx1"/>
                    </a:solidFill>
                    <a:latin typeface="Roboto Condensed Light" panose="02000000000000000000" pitchFamily="2" charset="0"/>
                    <a:ea typeface="Roboto Condensed Light" panose="02000000000000000000" pitchFamily="2"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val>
            <c:numRef>
              <c:f>Sheet1!$B$2:$B$3</c:f>
              <c:numCache>
                <c:formatCode>General</c:formatCode>
                <c:ptCount val="2"/>
                <c:pt idx="0">
                  <c:v>66</c:v>
                </c:pt>
                <c:pt idx="1">
                  <c:v>51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Has a TA strategy</c:v>
                      </c:pt>
                      <c:pt idx="1">
                        <c:v>Does not have a TA strategy</c:v>
                      </c:pt>
                    </c:strCache>
                  </c:strRef>
                </c15:cat>
              </c15:filteredCategoryTitle>
            </c:ext>
            <c:ext xmlns:c16="http://schemas.microsoft.com/office/drawing/2014/chart" uri="{C3380CC4-5D6E-409C-BE32-E72D297353CC}">
              <c16:uniqueId val="{00000000-D07C-4B2D-8FC0-92AC1C429A3F}"/>
            </c:ext>
          </c:extLst>
        </c:ser>
        <c:dLbls>
          <c:dLblPos val="outEnd"/>
          <c:showLegendKey val="0"/>
          <c:showVal val="1"/>
          <c:showCatName val="0"/>
          <c:showSerName val="0"/>
          <c:showPercent val="0"/>
          <c:showBubbleSize val="0"/>
        </c:dLbls>
        <c:gapWidth val="14"/>
        <c:axId val="136801744"/>
        <c:axId val="136809648"/>
      </c:barChart>
      <c:catAx>
        <c:axId val="136801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Roboto Condensed Light" panose="02000000000000000000" pitchFamily="2" charset="0"/>
                <a:ea typeface="Roboto Condensed Light" panose="02000000000000000000" pitchFamily="2" charset="0"/>
                <a:cs typeface="+mn-cs"/>
              </a:defRPr>
            </a:pPr>
            <a:endParaRPr lang="en-US"/>
          </a:p>
        </c:txPr>
        <c:crossAx val="136809648"/>
        <c:crosses val="autoZero"/>
        <c:auto val="1"/>
        <c:lblAlgn val="ctr"/>
        <c:lblOffset val="100"/>
        <c:noMultiLvlLbl val="0"/>
      </c:catAx>
      <c:valAx>
        <c:axId val="136809648"/>
        <c:scaling>
          <c:orientation val="minMax"/>
        </c:scaling>
        <c:delete val="1"/>
        <c:axPos val="b"/>
        <c:numFmt formatCode="General" sourceLinked="1"/>
        <c:majorTickMark val="none"/>
        <c:minorTickMark val="none"/>
        <c:tickLblPos val="nextTo"/>
        <c:crossAx val="136801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accent1">
                <a:lumMod val="20000"/>
                <a:lumOff val="80000"/>
              </a:schemeClr>
            </a:solidFill>
            <a:ln>
              <a:noFill/>
            </a:ln>
          </c:spPr>
          <c:dPt>
            <c:idx val="0"/>
            <c:bubble3D val="0"/>
            <c:spPr>
              <a:solidFill>
                <a:schemeClr val="accent1">
                  <a:lumMod val="75000"/>
                </a:schemeClr>
              </a:solidFill>
              <a:ln w="19050">
                <a:noFill/>
              </a:ln>
              <a:effectLst/>
            </c:spPr>
            <c:extLst>
              <c:ext xmlns:c16="http://schemas.microsoft.com/office/drawing/2014/chart" uri="{C3380CC4-5D6E-409C-BE32-E72D297353CC}">
                <c16:uniqueId val="{00000001-5703-470B-B463-9A82ED17BAF6}"/>
              </c:ext>
            </c:extLst>
          </c:dPt>
          <c:dPt>
            <c:idx val="1"/>
            <c:bubble3D val="0"/>
            <c:spPr>
              <a:solidFill>
                <a:schemeClr val="accent1">
                  <a:lumMod val="20000"/>
                  <a:lumOff val="80000"/>
                </a:schemeClr>
              </a:solidFill>
              <a:ln w="19050">
                <a:noFill/>
              </a:ln>
              <a:effectLst/>
            </c:spPr>
            <c:extLst>
              <c:ext xmlns:c16="http://schemas.microsoft.com/office/drawing/2014/chart" uri="{C3380CC4-5D6E-409C-BE32-E72D297353CC}">
                <c16:uniqueId val="{00000003-5703-470B-B463-9A82ED17BAF6}"/>
              </c:ext>
            </c:extLst>
          </c:dPt>
          <c:dPt>
            <c:idx val="2"/>
            <c:bubble3D val="0"/>
            <c:spPr>
              <a:solidFill>
                <a:schemeClr val="accent1">
                  <a:lumMod val="20000"/>
                  <a:lumOff val="80000"/>
                </a:schemeClr>
              </a:solidFill>
              <a:ln w="19050">
                <a:noFill/>
              </a:ln>
              <a:effectLst/>
            </c:spPr>
            <c:extLst>
              <c:ext xmlns:c16="http://schemas.microsoft.com/office/drawing/2014/chart" uri="{C3380CC4-5D6E-409C-BE32-E72D297353CC}">
                <c16:uniqueId val="{00000005-5703-470B-B463-9A82ED17BAF6}"/>
              </c:ext>
            </c:extLst>
          </c:dPt>
          <c:val>
            <c:numRef>
              <c:f>Sheet1!$B$2:$B$3</c:f>
              <c:numCache>
                <c:formatCode>General</c:formatCode>
                <c:ptCount val="2"/>
                <c:pt idx="0">
                  <c:v>32</c:v>
                </c:pt>
                <c:pt idx="1">
                  <c:v>68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Item 01</c:v>
                      </c:pt>
                      <c:pt idx="1">
                        <c:v>Item 02</c:v>
                      </c:pt>
                    </c:strCache>
                  </c:strRef>
                </c15:cat>
              </c15:filteredCategoryTitle>
            </c:ext>
            <c:ext xmlns:c16="http://schemas.microsoft.com/office/drawing/2014/chart" uri="{C3380CC4-5D6E-409C-BE32-E72D297353CC}">
              <c16:uniqueId val="{00000006-5703-470B-B463-9A82ED17BAF6}"/>
            </c:ext>
          </c:extLst>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594104229092585"/>
          <c:y val="4.0467816064651177E-2"/>
          <c:w val="0.56012995914484942"/>
          <c:h val="0.84524724763812209"/>
        </c:manualLayout>
      </c:layout>
      <c:barChart>
        <c:barDir val="bar"/>
        <c:grouping val="clustered"/>
        <c:varyColors val="0"/>
        <c:ser>
          <c:idx val="0"/>
          <c:order val="0"/>
          <c:spPr>
            <a:solidFill>
              <a:schemeClr val="accent1">
                <a:lumMod val="20000"/>
                <a:lumOff val="80000"/>
              </a:schemeClr>
            </a:solidFill>
            <a:ln>
              <a:noFill/>
            </a:ln>
            <a:effectLst/>
          </c:spPr>
          <c:invertIfNegative val="0"/>
          <c:dLbls>
            <c:dLbl>
              <c:idx val="0"/>
              <c:tx>
                <c:rich>
                  <a:bodyPr/>
                  <a:lstStyle/>
                  <a:p>
                    <a:fld id="{BD3D4456-204B-4057-8B76-925CAC615323}"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6DE-4EE3-872C-4CB185D6D7C1}"/>
                </c:ext>
              </c:extLst>
            </c:dLbl>
            <c:dLbl>
              <c:idx val="1"/>
              <c:tx>
                <c:rich>
                  <a:bodyPr/>
                  <a:lstStyle/>
                  <a:p>
                    <a:fld id="{D1695D8B-BCD5-43D8-85C8-2278F87D7698}"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6DE-4EE3-872C-4CB185D6D7C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Roboto Condensed Light" panose="02000000000000000000" pitchFamily="2" charset="0"/>
                    <a:ea typeface="Roboto Condensed Light" panose="02000000000000000000" pitchFamily="2"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Sheet1!$B$2:$B$3</c:f>
              <c:numCache>
                <c:formatCode>General</c:formatCode>
                <c:ptCount val="2"/>
                <c:pt idx="0">
                  <c:v>53</c:v>
                </c:pt>
                <c:pt idx="1">
                  <c:v>31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Has a strategy</c:v>
                      </c:pt>
                      <c:pt idx="1">
                        <c:v>Does not have a strategy</c:v>
                      </c:pt>
                    </c:strCache>
                  </c:strRef>
                </c15:cat>
              </c15:filteredCategoryTitle>
            </c:ext>
            <c:ext xmlns:c16="http://schemas.microsoft.com/office/drawing/2014/chart" uri="{C3380CC4-5D6E-409C-BE32-E72D297353CC}">
              <c16:uniqueId val="{00000000-16DE-4EE3-872C-4CB185D6D7C1}"/>
            </c:ext>
          </c:extLst>
        </c:ser>
        <c:dLbls>
          <c:showLegendKey val="0"/>
          <c:showVal val="0"/>
          <c:showCatName val="0"/>
          <c:showSerName val="0"/>
          <c:showPercent val="0"/>
          <c:showBubbleSize val="0"/>
        </c:dLbls>
        <c:gapWidth val="30"/>
        <c:axId val="1054480319"/>
        <c:axId val="1054468255"/>
      </c:barChart>
      <c:catAx>
        <c:axId val="1054480319"/>
        <c:scaling>
          <c:orientation val="minMax"/>
        </c:scaling>
        <c:delete val="0"/>
        <c:axPos val="l"/>
        <c:numFmt formatCode="General" sourceLinked="1"/>
        <c:majorTickMark val="none"/>
        <c:minorTickMark val="none"/>
        <c:tickLblPos val="nextTo"/>
        <c:spPr>
          <a:noFill/>
          <a:ln w="1587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Roboto Condensed Light" panose="02000000000000000000" pitchFamily="2" charset="0"/>
                <a:ea typeface="Roboto Condensed Light" panose="02000000000000000000" pitchFamily="2" charset="0"/>
                <a:cs typeface="+mn-cs"/>
              </a:defRPr>
            </a:pPr>
            <a:endParaRPr lang="en-US"/>
          </a:p>
        </c:txPr>
        <c:crossAx val="1054468255"/>
        <c:crosses val="autoZero"/>
        <c:auto val="1"/>
        <c:lblAlgn val="ctr"/>
        <c:lblOffset val="100"/>
        <c:noMultiLvlLbl val="0"/>
      </c:catAx>
      <c:valAx>
        <c:axId val="1054468255"/>
        <c:scaling>
          <c:orientation val="minMax"/>
        </c:scaling>
        <c:delete val="1"/>
        <c:axPos val="b"/>
        <c:title>
          <c:tx>
            <c:rich>
              <a:bodyPr rot="0" spcFirstLastPara="1" vertOverflow="ellipsis" vert="horz" wrap="square" anchor="ctr" anchorCtr="1"/>
              <a:lstStyle/>
              <a:p>
                <a:pPr>
                  <a:defRPr sz="1400" b="0" i="0" u="none" strike="noStrike" kern="1200" baseline="0">
                    <a:solidFill>
                      <a:schemeClr val="tx1"/>
                    </a:solidFill>
                    <a:latin typeface="Montserrat SemiBold" panose="00000700000000000000" pitchFamily="2" charset="0"/>
                    <a:ea typeface="+mn-ea"/>
                    <a:cs typeface="+mn-cs"/>
                  </a:defRPr>
                </a:pPr>
                <a:r>
                  <a:rPr lang="en-US" sz="1400" b="0" i="0" baseline="0" dirty="0">
                    <a:effectLst/>
                    <a:latin typeface="Montserrat SemiBold" panose="00000700000000000000" pitchFamily="2" charset="0"/>
                  </a:rPr>
                  <a:t>% Highly Effective</a:t>
                </a:r>
                <a:endParaRPr lang="en-CA" sz="1400" dirty="0">
                  <a:effectLst/>
                  <a:latin typeface="Montserrat SemiBold" panose="00000700000000000000" pitchFamily="2" charset="0"/>
                </a:endParaRP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ontserrat SemiBold" panose="00000700000000000000" pitchFamily="2" charset="0"/>
                  <a:ea typeface="+mn-ea"/>
                  <a:cs typeface="+mn-cs"/>
                </a:defRPr>
              </a:pPr>
              <a:endParaRPr lang="en-US"/>
            </a:p>
          </c:txPr>
        </c:title>
        <c:numFmt formatCode="General" sourceLinked="1"/>
        <c:majorTickMark val="out"/>
        <c:minorTickMark val="none"/>
        <c:tickLblPos val="nextTo"/>
        <c:crossAx val="1054480319"/>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3EF5D89-391A-4B49-A6F9-9238CC491290}" type="datetimeFigureOut">
              <a:rPr lang="en-CA" smtClean="0"/>
              <a:t>4/14/21</a:t>
            </a:fld>
            <a:endParaRPr lang="en-CA"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9A903D8-BC4C-4D02-BE05-AD4E466186E0}" type="slidenum">
              <a:rPr lang="en-CA" smtClean="0"/>
              <a:t>‹#›</a:t>
            </a:fld>
            <a:endParaRPr lang="en-CA" dirty="0"/>
          </a:p>
        </p:txBody>
      </p:sp>
    </p:spTree>
    <p:extLst>
      <p:ext uri="{BB962C8B-B14F-4D97-AF65-F5344CB8AC3E}">
        <p14:creationId xmlns:p14="http://schemas.microsoft.com/office/powerpoint/2010/main" val="3713757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11484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Info-Tech Research Group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8485B-9FDB-9147-B48D-B05806D03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584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9A903D8-BC4C-4D02-BE05-AD4E466186E0}" type="slidenum">
              <a:rPr lang="en-CA" smtClean="0"/>
              <a:t>11</a:t>
            </a:fld>
            <a:endParaRPr lang="en-CA" dirty="0"/>
          </a:p>
        </p:txBody>
      </p:sp>
    </p:spTree>
    <p:extLst>
      <p:ext uri="{BB962C8B-B14F-4D97-AF65-F5344CB8AC3E}">
        <p14:creationId xmlns:p14="http://schemas.microsoft.com/office/powerpoint/2010/main" val="3400992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9A903D8-BC4C-4D02-BE05-AD4E466186E0}" type="slidenum">
              <a:rPr lang="en-CA" smtClean="0"/>
              <a:t>12</a:t>
            </a:fld>
            <a:endParaRPr lang="en-CA" dirty="0"/>
          </a:p>
        </p:txBody>
      </p:sp>
    </p:spTree>
    <p:extLst>
      <p:ext uri="{BB962C8B-B14F-4D97-AF65-F5344CB8AC3E}">
        <p14:creationId xmlns:p14="http://schemas.microsoft.com/office/powerpoint/2010/main" val="139485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D0AEA2BF-B025-2149-BFEA-B084520C98F1}" type="slidenum">
              <a:rPr lang="en-US" smtClean="0"/>
              <a:t>13</a:t>
            </a:fld>
            <a:endParaRPr lang="en-US" dirty="0"/>
          </a:p>
        </p:txBody>
      </p:sp>
    </p:spTree>
    <p:extLst>
      <p:ext uri="{BB962C8B-B14F-4D97-AF65-F5344CB8AC3E}">
        <p14:creationId xmlns:p14="http://schemas.microsoft.com/office/powerpoint/2010/main" val="202098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Info-Tech Research Group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8485B-9FDB-9147-B48D-B05806D03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151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058384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9A903D8-BC4C-4D02-BE05-AD4E466186E0}" type="slidenum">
              <a:rPr lang="en-CA" smtClean="0"/>
              <a:t>16</a:t>
            </a:fld>
            <a:endParaRPr lang="en-CA" dirty="0"/>
          </a:p>
        </p:txBody>
      </p:sp>
    </p:spTree>
    <p:extLst>
      <p:ext uri="{BB962C8B-B14F-4D97-AF65-F5344CB8AC3E}">
        <p14:creationId xmlns:p14="http://schemas.microsoft.com/office/powerpoint/2010/main" val="3689663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D0AEA2BF-B025-2149-BFEA-B084520C98F1}" type="slidenum">
              <a:rPr lang="en-US" smtClean="0"/>
              <a:t>17</a:t>
            </a:fld>
            <a:endParaRPr lang="en-US" dirty="0"/>
          </a:p>
        </p:txBody>
      </p:sp>
    </p:spTree>
    <p:extLst>
      <p:ext uri="{BB962C8B-B14F-4D97-AF65-F5344CB8AC3E}">
        <p14:creationId xmlns:p14="http://schemas.microsoft.com/office/powerpoint/2010/main" val="1310338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Info-Tech Research Group</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8485B-9FDB-9147-B48D-B05806D03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410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D0AEA2BF-B025-2149-BFEA-B084520C98F1}" type="slidenum">
              <a:rPr lang="en-US" smtClean="0"/>
              <a:t>19</a:t>
            </a:fld>
            <a:endParaRPr lang="en-US" dirty="0"/>
          </a:p>
        </p:txBody>
      </p:sp>
    </p:spTree>
    <p:extLst>
      <p:ext uri="{BB962C8B-B14F-4D97-AF65-F5344CB8AC3E}">
        <p14:creationId xmlns:p14="http://schemas.microsoft.com/office/powerpoint/2010/main" val="518755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EA2BF-B025-2149-BFEA-B084520C9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466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CA" dirty="0"/>
          </a:p>
        </p:txBody>
      </p:sp>
      <p:sp>
        <p:nvSpPr>
          <p:cNvPr id="4" name="Slide Number Placeholder 3"/>
          <p:cNvSpPr>
            <a:spLocks noGrp="1"/>
          </p:cNvSpPr>
          <p:nvPr>
            <p:ph type="sldNum" sz="quarter" idx="5"/>
          </p:nvPr>
        </p:nvSpPr>
        <p:spPr/>
        <p:txBody>
          <a:bodyPr/>
          <a:lstStyle/>
          <a:p>
            <a:fld id="{D0AEA2BF-B025-2149-BFEA-B084520C98F1}" type="slidenum">
              <a:rPr lang="en-US" smtClean="0"/>
              <a:t>20</a:t>
            </a:fld>
            <a:endParaRPr lang="en-US" dirty="0"/>
          </a:p>
        </p:txBody>
      </p:sp>
    </p:spTree>
    <p:extLst>
      <p:ext uri="{BB962C8B-B14F-4D97-AF65-F5344CB8AC3E}">
        <p14:creationId xmlns:p14="http://schemas.microsoft.com/office/powerpoint/2010/main" val="1580365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EA2BF-B025-2149-BFEA-B084520C9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649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22</a:t>
            </a:fld>
            <a:endParaRPr lang="en-US" dirty="0"/>
          </a:p>
        </p:txBody>
      </p:sp>
    </p:spTree>
    <p:extLst>
      <p:ext uri="{BB962C8B-B14F-4D97-AF65-F5344CB8AC3E}">
        <p14:creationId xmlns:p14="http://schemas.microsoft.com/office/powerpoint/2010/main" val="3360268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4350" y="469900"/>
            <a:ext cx="6375400" cy="3586163"/>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71DDBD2-B253-4E3C-BBE2-E688AE69BFE6}" type="slidenum">
              <a:rPr lang="en-CA" smtClean="0"/>
              <a:t>26</a:t>
            </a:fld>
            <a:endParaRPr lang="en-CA" dirty="0"/>
          </a:p>
        </p:txBody>
      </p:sp>
    </p:spTree>
    <p:extLst>
      <p:ext uri="{BB962C8B-B14F-4D97-AF65-F5344CB8AC3E}">
        <p14:creationId xmlns:p14="http://schemas.microsoft.com/office/powerpoint/2010/main" val="922422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24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27</a:t>
            </a:fld>
            <a:endParaRPr kumimoji="0" lang="en-US" sz="24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259601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187286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EA2BF-B025-2149-BFEA-B084520C9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616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EA2BF-B025-2149-BFEA-B084520C9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372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EA2BF-B025-2149-BFEA-B084520C9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542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EA2BF-B025-2149-BFEA-B084520C9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810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AEA2BF-B025-2149-BFEA-B084520C9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226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9A903D8-BC4C-4D02-BE05-AD4E466186E0}" type="slidenum">
              <a:rPr lang="en-CA" smtClean="0"/>
              <a:t>9</a:t>
            </a:fld>
            <a:endParaRPr lang="en-CA" dirty="0"/>
          </a:p>
        </p:txBody>
      </p:sp>
    </p:spTree>
    <p:extLst>
      <p:ext uri="{BB962C8B-B14F-4D97-AF65-F5344CB8AC3E}">
        <p14:creationId xmlns:p14="http://schemas.microsoft.com/office/powerpoint/2010/main" val="648178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8.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10.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EEA1DB-64A8-4312-BB75-0C82E3644346}"/>
              </a:ext>
            </a:extLst>
          </p:cNvPr>
          <p:cNvSpPr>
            <a:spLocks noGrp="1"/>
          </p:cNvSpPr>
          <p:nvPr>
            <p:ph type="dt" sz="half" idx="10"/>
          </p:nvPr>
        </p:nvSpPr>
        <p:spPr/>
        <p:txBody>
          <a:bodyPr/>
          <a:lstStyle/>
          <a:p>
            <a:fld id="{3FD63100-4A0A-43C4-97BA-602C368C3CDC}" type="datetimeFigureOut">
              <a:rPr lang="en-CA" smtClean="0"/>
              <a:t>4/14/21</a:t>
            </a:fld>
            <a:endParaRPr lang="en-CA" dirty="0"/>
          </a:p>
        </p:txBody>
      </p:sp>
      <p:sp>
        <p:nvSpPr>
          <p:cNvPr id="3" name="Footer Placeholder 2">
            <a:extLst>
              <a:ext uri="{FF2B5EF4-FFF2-40B4-BE49-F238E27FC236}">
                <a16:creationId xmlns:a16="http://schemas.microsoft.com/office/drawing/2014/main" id="{9119599C-6B50-44B1-9517-2526B3380746}"/>
              </a:ext>
            </a:extLst>
          </p:cNvPr>
          <p:cNvSpPr>
            <a:spLocks noGrp="1"/>
          </p:cNvSpPr>
          <p:nvPr>
            <p:ph type="ftr" sz="quarter" idx="11"/>
          </p:nvPr>
        </p:nvSpPr>
        <p:spPr/>
        <p:txBody>
          <a:bodyPr/>
          <a:lstStyle/>
          <a:p>
            <a:endParaRPr lang="en-CA" dirty="0"/>
          </a:p>
        </p:txBody>
      </p:sp>
      <p:sp>
        <p:nvSpPr>
          <p:cNvPr id="6" name="TextBox 5">
            <a:extLst>
              <a:ext uri="{FF2B5EF4-FFF2-40B4-BE49-F238E27FC236}">
                <a16:creationId xmlns:a16="http://schemas.microsoft.com/office/drawing/2014/main" id="{3D0803B4-53C1-4262-9BE3-07F7FF3DE8D8}"/>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dirty="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0" i="0" dirty="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111080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A7C2B-67D3-0343-B2C5-C13FE52B7D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72338" y="0"/>
            <a:ext cx="4942468" cy="6872288"/>
          </a:xfrm>
          <a:prstGeom prst="rect">
            <a:avLst/>
          </a:prstGeom>
        </p:spPr>
      </p:pic>
      <p:sp>
        <p:nvSpPr>
          <p:cNvPr id="7" name="Rectangle 6">
            <a:extLst>
              <a:ext uri="{FF2B5EF4-FFF2-40B4-BE49-F238E27FC236}">
                <a16:creationId xmlns:a16="http://schemas.microsoft.com/office/drawing/2014/main" id="{24817522-A3FA-2648-B648-F3B7C7B9A9E0}"/>
              </a:ext>
            </a:extLst>
          </p:cNvPr>
          <p:cNvSpPr/>
          <p:nvPr userDrawn="1"/>
        </p:nvSpPr>
        <p:spPr>
          <a:xfrm rot="16200000">
            <a:off x="6284623" y="964911"/>
            <a:ext cx="6872288" cy="4942466"/>
          </a:xfrm>
          <a:prstGeom prst="rect">
            <a:avLst/>
          </a:prstGeom>
          <a:gradFill>
            <a:gsLst>
              <a:gs pos="99000">
                <a:srgbClr val="5008FF">
                  <a:alpha val="18000"/>
                </a:srgbClr>
              </a:gs>
              <a:gs pos="29000">
                <a:srgbClr val="7008FF">
                  <a:alpha val="0"/>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1300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FF71CB1-A7AF-254A-A0DB-8264A9488B8C}"/>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lvl1pPr algn="r">
              <a:defRPr sz="800">
                <a:solidFill>
                  <a:schemeClr val="bg1">
                    <a:lumMod val="95000"/>
                  </a:schemeClr>
                </a:solidFill>
                <a:latin typeface="Arial" panose="020B0604020202020204" pitchFamily="34" charset="0"/>
                <a:cs typeface="Arial" panose="020B0604020202020204" pitchFamily="34" charset="0"/>
              </a:defRPr>
            </a:lvl1pPr>
          </a:lstStyle>
          <a:p>
            <a:fld id="{60A309C1-FC3A-6444-8C53-1D99F913D140}" type="slidenum">
              <a:rPr lang="en-US" smtClean="0"/>
              <a:pPr/>
              <a:t>‹#›</a:t>
            </a:fld>
            <a:endParaRPr lang="en-US" dirty="0"/>
          </a:p>
        </p:txBody>
      </p:sp>
    </p:spTree>
    <p:extLst>
      <p:ext uri="{BB962C8B-B14F-4D97-AF65-F5344CB8AC3E}">
        <p14:creationId xmlns:p14="http://schemas.microsoft.com/office/powerpoint/2010/main" val="2757769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Replace Varied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FCF1004-A0AF-8744-85C7-46A56F06141B}"/>
              </a:ext>
            </a:extLst>
          </p:cNvPr>
          <p:cNvSpPr/>
          <p:nvPr userDrawn="1"/>
        </p:nvSpPr>
        <p:spPr>
          <a:xfrm>
            <a:off x="0" y="0"/>
            <a:ext cx="12192000" cy="6858000"/>
          </a:xfrm>
          <a:prstGeom prst="rect">
            <a:avLst/>
          </a:prstGeom>
          <a:solidFill>
            <a:srgbClr val="1F2125"/>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Picture Placeholder 2">
            <a:extLst>
              <a:ext uri="{FF2B5EF4-FFF2-40B4-BE49-F238E27FC236}">
                <a16:creationId xmlns:a16="http://schemas.microsoft.com/office/drawing/2014/main" id="{9950862E-F2EC-364A-9CDF-ABD81D5C698F}"/>
              </a:ext>
            </a:extLst>
          </p:cNvPr>
          <p:cNvSpPr>
            <a:spLocks noGrp="1"/>
          </p:cNvSpPr>
          <p:nvPr>
            <p:ph type="pic" sz="quarter" idx="13"/>
          </p:nvPr>
        </p:nvSpPr>
        <p:spPr>
          <a:xfrm>
            <a:off x="0" y="0"/>
            <a:ext cx="12192000" cy="6858000"/>
          </a:xfrm>
          <a:prstGeom prst="rect">
            <a:avLst/>
          </a:prstGeom>
          <a:gradFill>
            <a:gsLst>
              <a:gs pos="0">
                <a:srgbClr val="0F0F14"/>
              </a:gs>
              <a:gs pos="100000">
                <a:srgbClr val="3A3A4B"/>
              </a:gs>
            </a:gsLst>
            <a:lin ang="2700000" scaled="0"/>
          </a:gradFill>
        </p:spPr>
        <p:txBody>
          <a:bodyPr>
            <a:noAutofit/>
          </a:bodyPr>
          <a:lstStyle/>
          <a:p>
            <a:r>
              <a:rPr lang="en-US" dirty="0"/>
              <a:t>Click icon to add picture</a:t>
            </a:r>
          </a:p>
        </p:txBody>
      </p:sp>
      <p:sp>
        <p:nvSpPr>
          <p:cNvPr id="4" name="Title 1">
            <a:extLst>
              <a:ext uri="{FF2B5EF4-FFF2-40B4-BE49-F238E27FC236}">
                <a16:creationId xmlns:a16="http://schemas.microsoft.com/office/drawing/2014/main" id="{381FB0C2-09AA-D049-98EE-216C756ACAAC}"/>
              </a:ext>
            </a:extLst>
          </p:cNvPr>
          <p:cNvSpPr>
            <a:spLocks noGrp="1"/>
          </p:cNvSpPr>
          <p:nvPr>
            <p:ph type="ctrTitle"/>
          </p:nvPr>
        </p:nvSpPr>
        <p:spPr>
          <a:xfrm>
            <a:off x="1055688" y="2400467"/>
            <a:ext cx="4860925" cy="1365417"/>
          </a:xfrm>
          <a:prstGeom prst="rect">
            <a:avLst/>
          </a:prstGeom>
        </p:spPr>
        <p:txBody>
          <a:bodyPr anchor="t" anchorCtr="0">
            <a:noAutofit/>
          </a:bodyPr>
          <a:lstStyle>
            <a:lvl1pPr algn="l">
              <a:defRPr sz="4000">
                <a:solidFill>
                  <a:schemeClr val="bg1"/>
                </a:solidFill>
                <a:latin typeface="Montserrat" panose="00000500000000000000" pitchFamily="2" charset="0"/>
              </a:defRPr>
            </a:lvl1pPr>
          </a:lstStyle>
          <a:p>
            <a:r>
              <a:rPr lang="en-US"/>
              <a:t>Click to edit Master title style</a:t>
            </a:r>
          </a:p>
        </p:txBody>
      </p:sp>
      <p:sp>
        <p:nvSpPr>
          <p:cNvPr id="5" name="Subtitle 2">
            <a:extLst>
              <a:ext uri="{FF2B5EF4-FFF2-40B4-BE49-F238E27FC236}">
                <a16:creationId xmlns:a16="http://schemas.microsoft.com/office/drawing/2014/main" id="{683A71EF-A758-4B48-B654-089F204E339D}"/>
              </a:ext>
            </a:extLst>
          </p:cNvPr>
          <p:cNvSpPr>
            <a:spLocks noGrp="1"/>
          </p:cNvSpPr>
          <p:nvPr>
            <p:ph type="subTitle" idx="1"/>
          </p:nvPr>
        </p:nvSpPr>
        <p:spPr>
          <a:xfrm>
            <a:off x="1055687" y="4156456"/>
            <a:ext cx="4165275" cy="1775111"/>
          </a:xfrm>
          <a:prstGeom prst="rect">
            <a:avLst/>
          </a:prstGeom>
        </p:spPr>
        <p:txBody>
          <a:bodyPr>
            <a:noAutofit/>
          </a:bodyPr>
          <a:lstStyle>
            <a:lvl1pPr marL="0" indent="0" algn="l">
              <a:lnSpc>
                <a:spcPts val="3000"/>
              </a:lnSpc>
              <a:buNone/>
              <a:defRPr sz="2000" b="0" i="0">
                <a:solidFill>
                  <a:srgbClr val="FCE7AD"/>
                </a:solidFill>
                <a:latin typeface="Montserrat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a:extLst>
              <a:ext uri="{FF2B5EF4-FFF2-40B4-BE49-F238E27FC236}">
                <a16:creationId xmlns:a16="http://schemas.microsoft.com/office/drawing/2014/main" id="{FC5839D4-45ED-A14D-9BF2-5B8617B09DEE}"/>
              </a:ext>
            </a:extLst>
          </p:cNvPr>
          <p:cNvSpPr>
            <a:spLocks noGrp="1"/>
          </p:cNvSpPr>
          <p:nvPr>
            <p:ph type="body" sz="quarter" idx="14"/>
          </p:nvPr>
        </p:nvSpPr>
        <p:spPr>
          <a:xfrm>
            <a:off x="2397216" y="6497347"/>
            <a:ext cx="5949950" cy="300789"/>
          </a:xfrm>
          <a:prstGeom prst="rect">
            <a:avLst/>
          </a:prstGeom>
        </p:spPr>
        <p:txBody>
          <a:bodyPr>
            <a:noAutofit/>
          </a:bodyPr>
          <a:lstStyle>
            <a:lvl1pPr marL="0" indent="0">
              <a:buNone/>
              <a:defRPr sz="800" b="0">
                <a:solidFill>
                  <a:srgbClr val="A2A1A1"/>
                </a:solidFill>
                <a:latin typeface="Roboto" panose="02000000000000000000" pitchFamily="2" charset="0"/>
                <a:ea typeface="Roboto" panose="02000000000000000000" pitchFamily="2" charset="0"/>
              </a:defRPr>
            </a:lvl1pPr>
            <a:lvl2pPr marL="457200" indent="0">
              <a:buNone/>
              <a:defRPr/>
            </a:lvl2pPr>
          </a:lstStyle>
          <a:p>
            <a:pPr lvl="0"/>
            <a:r>
              <a:rPr lang="en-US"/>
              <a:t>Edit Master text styles</a:t>
            </a:r>
          </a:p>
        </p:txBody>
      </p:sp>
      <p:sp>
        <p:nvSpPr>
          <p:cNvPr id="10" name="Rectangle 9">
            <a:extLst>
              <a:ext uri="{FF2B5EF4-FFF2-40B4-BE49-F238E27FC236}">
                <a16:creationId xmlns:a16="http://schemas.microsoft.com/office/drawing/2014/main" id="{CB2F5AC0-1C2C-4FEA-9B1C-71E7E7148F1E}"/>
              </a:ext>
            </a:extLst>
          </p:cNvPr>
          <p:cNvSpPr/>
          <p:nvPr userDrawn="1"/>
        </p:nvSpPr>
        <p:spPr>
          <a:xfrm>
            <a:off x="9692814" y="177482"/>
            <a:ext cx="2937825" cy="284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l" fontAlgn="base">
              <a:spcBef>
                <a:spcPct val="0"/>
              </a:spcBef>
              <a:spcAft>
                <a:spcPct val="0"/>
              </a:spcAft>
            </a:pPr>
            <a:r>
              <a:rPr lang="en-CA" sz="900" b="0" i="0" spc="300" dirty="0">
                <a:solidFill>
                  <a:srgbClr val="D9D9D9"/>
                </a:solidFill>
                <a:latin typeface="Montserrat Light" charset="0"/>
                <a:ea typeface="Montserrat Light" charset="0"/>
                <a:cs typeface="Montserrat Light" charset="0"/>
              </a:rPr>
              <a:t>MCLEAN &amp; COMPANY</a:t>
            </a:r>
          </a:p>
        </p:txBody>
      </p:sp>
    </p:spTree>
    <p:extLst>
      <p:ext uri="{BB962C8B-B14F-4D97-AF65-F5344CB8AC3E}">
        <p14:creationId xmlns:p14="http://schemas.microsoft.com/office/powerpoint/2010/main" val="580694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Light-B">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790" y="1391732"/>
            <a:ext cx="7384883" cy="1306512"/>
          </a:xfrm>
          <a:prstGeom prst="rect">
            <a:avLst/>
          </a:prstGeom>
        </p:spPr>
        <p:txBody>
          <a:bodyPr/>
          <a:lstStyle>
            <a:lvl1pPr>
              <a:lnSpc>
                <a:spcPct val="90000"/>
              </a:lnSpc>
              <a:defRPr sz="4400" b="1" i="0">
                <a:solidFill>
                  <a:srgbClr val="41439A"/>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790" y="2794291"/>
            <a:ext cx="5702883" cy="1893887"/>
          </a:xfrm>
          <a:prstGeom prst="rect">
            <a:avLst/>
          </a:prstGeom>
        </p:spPr>
        <p:txBody>
          <a:bodyPr/>
          <a:lstStyle>
            <a:lvl1pPr>
              <a:lnSpc>
                <a:spcPct val="110000"/>
              </a:lnSpc>
              <a:defRPr lang="en-US" sz="2800" b="0" i="0">
                <a:solidFill>
                  <a:srgbClr val="858585"/>
                </a:solidFill>
                <a:latin typeface="Roboto Condensed Light" panose="02000000000000000000" pitchFamily="2" charset="0"/>
                <a:ea typeface="Roboto Condensed Light" panose="02000000000000000000" pitchFamily="2" charset="0"/>
                <a:cs typeface="+mn-cs"/>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marL="0" lvl="0">
              <a:lnSpc>
                <a:spcPct val="110000"/>
              </a:lnSpc>
            </a:pPr>
            <a:r>
              <a:rPr lang="en-US"/>
              <a:t>Keep track of a transformational technology as it evolves.</a:t>
            </a:r>
          </a:p>
        </p:txBody>
      </p:sp>
    </p:spTree>
    <p:extLst>
      <p:ext uri="{BB962C8B-B14F-4D97-AF65-F5344CB8AC3E}">
        <p14:creationId xmlns:p14="http://schemas.microsoft.com/office/powerpoint/2010/main" val="995142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orkshop Activity 1">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B1E0C-B802-460C-A496-9C00FB27DB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1"/>
            <a:ext cx="2284769" cy="6853751"/>
          </a:xfrm>
          <a:prstGeom prst="rect">
            <a:avLst/>
          </a:prstGeom>
        </p:spPr>
      </p:pic>
      <p:sp>
        <p:nvSpPr>
          <p:cNvPr id="3" name="Rectangle 2">
            <a:extLst>
              <a:ext uri="{FF2B5EF4-FFF2-40B4-BE49-F238E27FC236}">
                <a16:creationId xmlns:a16="http://schemas.microsoft.com/office/drawing/2014/main" id="{DFE60D0B-8159-4D4A-A62E-A3405B1C4F3A}"/>
              </a:ext>
            </a:extLst>
          </p:cNvPr>
          <p:cNvSpPr/>
          <p:nvPr userDrawn="1"/>
        </p:nvSpPr>
        <p:spPr>
          <a:xfrm>
            <a:off x="1" y="923"/>
            <a:ext cx="2284769" cy="720000"/>
          </a:xfrm>
          <a:prstGeom prst="rect">
            <a:avLst/>
          </a:prstGeom>
          <a:solidFill>
            <a:schemeClr val="tx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US" sz="2800" b="1" dirty="0">
                <a:solidFill>
                  <a:schemeClr val="bg1"/>
                </a:solidFill>
                <a:latin typeface="Roboto" panose="02000000000000000000" pitchFamily="2" charset="0"/>
                <a:ea typeface="Roboto" panose="02000000000000000000" pitchFamily="2" charset="0"/>
                <a:cs typeface="Roboto" panose="02000000000000000000" pitchFamily="2" charset="0"/>
              </a:rPr>
              <a:t>Activity</a:t>
            </a:r>
            <a:endParaRPr lang="en-CA" sz="2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cxnSp>
        <p:nvCxnSpPr>
          <p:cNvPr id="4" name="Straight Connector 3">
            <a:extLst>
              <a:ext uri="{FF2B5EF4-FFF2-40B4-BE49-F238E27FC236}">
                <a16:creationId xmlns:a16="http://schemas.microsoft.com/office/drawing/2014/main" id="{5DAAE808-1AF3-4F42-A7E6-793065531576}"/>
              </a:ext>
            </a:extLst>
          </p:cNvPr>
          <p:cNvCxnSpPr/>
          <p:nvPr userDrawn="1"/>
        </p:nvCxnSpPr>
        <p:spPr>
          <a:xfrm>
            <a:off x="24489" y="3039"/>
            <a:ext cx="0" cy="1981200"/>
          </a:xfrm>
          <a:prstGeom prst="line">
            <a:avLst/>
          </a:prstGeom>
          <a:ln w="76200">
            <a:gradFill>
              <a:gsLst>
                <a:gs pos="49000">
                  <a:srgbClr val="009999"/>
                </a:gs>
                <a:gs pos="0">
                  <a:schemeClr val="accent5">
                    <a:lumMod val="50000"/>
                  </a:schemeClr>
                </a:gs>
                <a:gs pos="100000">
                  <a:srgbClr val="00B0F0"/>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632092"/>
      </p:ext>
    </p:extLst>
  </p:cSld>
  <p:clrMapOvr>
    <a:masterClrMapping/>
  </p:clrMapOvr>
  <p:extLst>
    <p:ext uri="{DCECCB84-F9BA-43D5-87BE-67443E8EF086}">
      <p15:sldGuideLst xmlns:p15="http://schemas.microsoft.com/office/powerpoint/2012/main">
        <p15:guide id="1" orient="horz" pos="5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orkshop Activity 2">
    <p:bg>
      <p:bgPr>
        <a:solidFill>
          <a:schemeClr val="bg1"/>
        </a:solidFill>
        <a:effectLst/>
      </p:bgPr>
    </p:bg>
    <p:spTree>
      <p:nvGrpSpPr>
        <p:cNvPr id="1" name=""/>
        <p:cNvGrpSpPr/>
        <p:nvPr/>
      </p:nvGrpSpPr>
      <p:grpSpPr>
        <a:xfrm>
          <a:off x="0" y="0"/>
          <a:ext cx="0" cy="0"/>
          <a:chOff x="0" y="0"/>
          <a:chExt cx="0" cy="0"/>
        </a:xfrm>
      </p:grpSpPr>
      <p:pic>
        <p:nvPicPr>
          <p:cNvPr id="10" name="Picture 4" descr="Finance and stock market data graph : Stock Photo">
            <a:extLst>
              <a:ext uri="{FF2B5EF4-FFF2-40B4-BE49-F238E27FC236}">
                <a16:creationId xmlns:a16="http://schemas.microsoft.com/office/drawing/2014/main" id="{5CB5E617-0E77-4715-A420-3D2C864730C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930"/>
          <a:stretch/>
        </p:blipFill>
        <p:spPr bwMode="auto">
          <a:xfrm>
            <a:off x="1" y="-64733"/>
            <a:ext cx="2284768" cy="692273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31D8671-D8CC-47EB-914A-C102656D65B3}"/>
              </a:ext>
            </a:extLst>
          </p:cNvPr>
          <p:cNvSpPr/>
          <p:nvPr userDrawn="1"/>
        </p:nvSpPr>
        <p:spPr>
          <a:xfrm>
            <a:off x="0" y="-8467"/>
            <a:ext cx="2284768" cy="72000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en-US" sz="2400" b="0" dirty="0">
                <a:solidFill>
                  <a:schemeClr val="tx2">
                    <a:lumMod val="50000"/>
                  </a:schemeClr>
                </a:solidFill>
                <a:latin typeface="Roboto Medium" panose="02000000000000000000" pitchFamily="2" charset="0"/>
                <a:ea typeface="Roboto Medium" panose="02000000000000000000" pitchFamily="2" charset="0"/>
                <a:cs typeface="Segoe UI" panose="020B0502040204020203" pitchFamily="34" charset="0"/>
              </a:rPr>
              <a:t>ACTIVITY</a:t>
            </a:r>
            <a:endParaRPr lang="en-CA" sz="2400" b="0" dirty="0">
              <a:solidFill>
                <a:schemeClr val="tx2">
                  <a:lumMod val="50000"/>
                </a:schemeClr>
              </a:solidFill>
              <a:latin typeface="Roboto Medium" panose="02000000000000000000" pitchFamily="2" charset="0"/>
              <a:ea typeface="Roboto Medium" panose="02000000000000000000" pitchFamily="2"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2C91C661-7572-4028-9699-BA572A0A0251}"/>
              </a:ext>
            </a:extLst>
          </p:cNvPr>
          <p:cNvCxnSpPr/>
          <p:nvPr userDrawn="1"/>
        </p:nvCxnSpPr>
        <p:spPr>
          <a:xfrm>
            <a:off x="38254" y="159"/>
            <a:ext cx="0" cy="1981200"/>
          </a:xfrm>
          <a:prstGeom prst="line">
            <a:avLst/>
          </a:prstGeom>
          <a:ln w="76200">
            <a:gradFill>
              <a:gsLst>
                <a:gs pos="49000">
                  <a:srgbClr val="009999"/>
                </a:gs>
                <a:gs pos="0">
                  <a:schemeClr val="accent5">
                    <a:lumMod val="50000"/>
                  </a:schemeClr>
                </a:gs>
                <a:gs pos="100000">
                  <a:srgbClr val="00B0F0"/>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014110"/>
      </p:ext>
    </p:extLst>
  </p:cSld>
  <p:clrMapOvr>
    <a:masterClrMapping/>
  </p:clrMapOvr>
  <p:extLst>
    <p:ext uri="{DCECCB84-F9BA-43D5-87BE-67443E8EF086}">
      <p15:sldGuideLst xmlns:p15="http://schemas.microsoft.com/office/powerpoint/2012/main">
        <p15:guide id="1" orient="horz" pos="57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061" y="530021"/>
            <a:ext cx="11144811" cy="1163598"/>
          </a:xfrm>
        </p:spPr>
        <p:txBody>
          <a:bodyPr>
            <a:noAutofit/>
          </a:bodyPr>
          <a:lstStyle>
            <a:lvl1pPr>
              <a:lnSpc>
                <a:spcPct val="90000"/>
              </a:lnSpc>
              <a:defRPr b="0" i="0">
                <a:solidFill>
                  <a:srgbClr val="717171"/>
                </a:solidFill>
              </a:defRPr>
            </a:lvl1pPr>
          </a:lstStyle>
          <a:p>
            <a:r>
              <a:rPr lang="en-US"/>
              <a:t>Click to edit Master title style</a:t>
            </a:r>
          </a:p>
        </p:txBody>
      </p:sp>
      <p:sp>
        <p:nvSpPr>
          <p:cNvPr id="5" name="Text Placeholder 14">
            <a:extLst>
              <a:ext uri="{FF2B5EF4-FFF2-40B4-BE49-F238E27FC236}">
                <a16:creationId xmlns:a16="http://schemas.microsoft.com/office/drawing/2014/main" id="{F757EF6B-F638-A24D-9746-2B871D5BA5B9}"/>
              </a:ext>
            </a:extLst>
          </p:cNvPr>
          <p:cNvSpPr>
            <a:spLocks noGrp="1"/>
          </p:cNvSpPr>
          <p:nvPr>
            <p:ph type="body" sz="quarter" idx="12"/>
          </p:nvPr>
        </p:nvSpPr>
        <p:spPr>
          <a:xfrm>
            <a:off x="3150150" y="2188650"/>
            <a:ext cx="8348721" cy="1049402"/>
          </a:xfrm>
          <a:prstGeom prst="rect">
            <a:avLst/>
          </a:prstGeom>
        </p:spPr>
        <p:txBody>
          <a:bodyPr lIns="0" tIns="0" rIns="0" bIns="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47" y="2211427"/>
            <a:ext cx="2356514" cy="297314"/>
          </a:xfrm>
          <a:prstGeom prst="rect">
            <a:avLst/>
          </a:prstGeom>
        </p:spPr>
        <p:txBody>
          <a:bodyPr lIns="0" tIns="0" rIns="0" bIns="0">
            <a:noAutofit/>
          </a:bodyPr>
          <a:lstStyle>
            <a:lvl1pPr marL="0" indent="0" algn="l">
              <a:lnSpc>
                <a:spcPct val="110000"/>
              </a:lnSpc>
              <a:buNone/>
              <a:defRPr sz="1800" b="0" i="0">
                <a:solidFill>
                  <a:srgbClr val="B3252E"/>
                </a:solidFill>
                <a:latin typeface="Montserrat SemiBold" panose="00000700000000000000" pitchFamily="2" charset="0"/>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25" name="Text Placeholder 14">
            <a:extLst>
              <a:ext uri="{FF2B5EF4-FFF2-40B4-BE49-F238E27FC236}">
                <a16:creationId xmlns:a16="http://schemas.microsoft.com/office/drawing/2014/main" id="{6FA60A94-BDD7-CD42-AD29-7AFB8051590D}"/>
              </a:ext>
            </a:extLst>
          </p:cNvPr>
          <p:cNvSpPr>
            <a:spLocks noGrp="1"/>
          </p:cNvSpPr>
          <p:nvPr>
            <p:ph type="body" sz="quarter" idx="14"/>
          </p:nvPr>
        </p:nvSpPr>
        <p:spPr>
          <a:xfrm>
            <a:off x="3130068" y="3434381"/>
            <a:ext cx="8367909" cy="1049402"/>
          </a:xfrm>
          <a:prstGeom prst="rect">
            <a:avLst/>
          </a:prstGeom>
        </p:spPr>
        <p:txBody>
          <a:bodyPr lIns="0" tIns="0" rIns="0" bIns="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354060" y="3450965"/>
            <a:ext cx="2356514" cy="297314"/>
          </a:xfrm>
          <a:prstGeom prst="rect">
            <a:avLst/>
          </a:prstGeom>
        </p:spPr>
        <p:txBody>
          <a:bodyPr lIns="0" tIns="0" rIns="0" bIns="0">
            <a:noAutofit/>
          </a:bodyPr>
          <a:lstStyle>
            <a:lvl1pPr marL="0" indent="0" algn="l">
              <a:lnSpc>
                <a:spcPct val="110000"/>
              </a:lnSpc>
              <a:buNone/>
              <a:defRPr sz="1800" b="0" i="0">
                <a:solidFill>
                  <a:srgbClr val="4A4A4A"/>
                </a:solidFill>
                <a:latin typeface="Montserrat SemiBold" panose="00000700000000000000" pitchFamily="2" charset="0"/>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27" name="Text Placeholder 14">
            <a:extLst>
              <a:ext uri="{FF2B5EF4-FFF2-40B4-BE49-F238E27FC236}">
                <a16:creationId xmlns:a16="http://schemas.microsoft.com/office/drawing/2014/main" id="{43436B9A-1402-5E4D-97F0-E6F15B6C3293}"/>
              </a:ext>
            </a:extLst>
          </p:cNvPr>
          <p:cNvSpPr>
            <a:spLocks noGrp="1"/>
          </p:cNvSpPr>
          <p:nvPr>
            <p:ph type="body" sz="quarter" idx="16"/>
          </p:nvPr>
        </p:nvSpPr>
        <p:spPr>
          <a:xfrm>
            <a:off x="3130065" y="4680112"/>
            <a:ext cx="8367908" cy="1049402"/>
          </a:xfrm>
          <a:prstGeom prst="rect">
            <a:avLst/>
          </a:prstGeom>
        </p:spPr>
        <p:txBody>
          <a:bodyPr lIns="0" tIns="0" rIns="0" bIns="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354060" y="4627698"/>
            <a:ext cx="2356514" cy="297314"/>
          </a:xfrm>
          <a:prstGeom prst="rect">
            <a:avLst/>
          </a:prstGeom>
        </p:spPr>
        <p:txBody>
          <a:bodyPr lIns="0" tIns="0" rIns="0" bIns="0">
            <a:noAutofit/>
          </a:bodyPr>
          <a:lstStyle>
            <a:lvl1pPr marL="0" indent="0" algn="l">
              <a:lnSpc>
                <a:spcPct val="110000"/>
              </a:lnSpc>
              <a:buNone/>
              <a:defRPr sz="1800" b="0" i="0">
                <a:solidFill>
                  <a:srgbClr val="2B9E48"/>
                </a:solidFill>
                <a:latin typeface="Montserrat SemiBold" panose="00000700000000000000" pitchFamily="2" charset="0"/>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Tree>
    <p:extLst>
      <p:ext uri="{BB962C8B-B14F-4D97-AF65-F5344CB8AC3E}">
        <p14:creationId xmlns:p14="http://schemas.microsoft.com/office/powerpoint/2010/main" val="1498729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blank">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59" y="530021"/>
            <a:ext cx="11117579" cy="1130188"/>
          </a:xfrm>
        </p:spPr>
        <p:txBody>
          <a:bodyPr>
            <a:noAutofit/>
          </a:bodyPr>
          <a:lstStyle>
            <a:lvl1pPr>
              <a:lnSpc>
                <a:spcPct val="90000"/>
              </a:lnSpc>
              <a:defRPr b="0" i="0">
                <a:solidFill>
                  <a:srgbClr val="717272"/>
                </a:solidFill>
              </a:defRPr>
            </a:lvl1pPr>
          </a:lstStyle>
          <a:p>
            <a:r>
              <a:rPr lang="en-US"/>
              <a:t>Click to edit Master title style</a:t>
            </a:r>
          </a:p>
        </p:txBody>
      </p:sp>
    </p:spTree>
    <p:extLst>
      <p:ext uri="{BB962C8B-B14F-4D97-AF65-F5344CB8AC3E}">
        <p14:creationId xmlns:p14="http://schemas.microsoft.com/office/powerpoint/2010/main" val="4100981150"/>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ddle Accent 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9755C-3BFD-4A29-BEFA-E1183A443848}"/>
              </a:ext>
            </a:extLst>
          </p:cNvPr>
          <p:cNvSpPr/>
          <p:nvPr userDrawn="1"/>
        </p:nvSpPr>
        <p:spPr>
          <a:xfrm>
            <a:off x="0" y="1410347"/>
            <a:ext cx="12192000" cy="4804717"/>
          </a:xfrm>
          <a:prstGeom prst="rect">
            <a:avLst/>
          </a:prstGeom>
          <a:gradFill>
            <a:gsLst>
              <a:gs pos="15000">
                <a:schemeClr val="bg1"/>
              </a:gs>
              <a:gs pos="85000">
                <a:schemeClr val="bg1">
                  <a:lumMod val="85000"/>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1" y="530021"/>
            <a:ext cx="10807067" cy="1130188"/>
          </a:xfrm>
        </p:spPr>
        <p:txBody>
          <a:bodyPr>
            <a:noAutofit/>
          </a:bodyPr>
          <a:lstStyle>
            <a:lvl1pPr>
              <a:lnSpc>
                <a:spcPct val="90000"/>
              </a:lnSpc>
              <a:defRPr b="0" i="0"/>
            </a:lvl1pPr>
          </a:lstStyle>
          <a:p>
            <a:r>
              <a:rPr lang="en-US"/>
              <a:t>Click to edit Master title style</a:t>
            </a:r>
          </a:p>
        </p:txBody>
      </p:sp>
    </p:spTree>
    <p:extLst>
      <p:ext uri="{BB962C8B-B14F-4D97-AF65-F5344CB8AC3E}">
        <p14:creationId xmlns:p14="http://schemas.microsoft.com/office/powerpoint/2010/main" val="365078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Sidebar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8D3B-482F-0747-9502-8D7180CE448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1547" b="28119"/>
          <a:stretch/>
        </p:blipFill>
        <p:spPr>
          <a:xfrm>
            <a:off x="0" y="-1"/>
            <a:ext cx="4115852" cy="6873276"/>
          </a:xfrm>
          <a:prstGeom prst="rect">
            <a:avLst/>
          </a:prstGeom>
        </p:spPr>
      </p:pic>
      <p:sp>
        <p:nvSpPr>
          <p:cNvPr id="12" name="Rectangle 11">
            <a:extLst>
              <a:ext uri="{FF2B5EF4-FFF2-40B4-BE49-F238E27FC236}">
                <a16:creationId xmlns:a16="http://schemas.microsoft.com/office/drawing/2014/main" id="{E7372BDB-ADAA-F141-8B07-251E621C94BC}"/>
              </a:ext>
            </a:extLst>
          </p:cNvPr>
          <p:cNvSpPr/>
          <p:nvPr userDrawn="1"/>
        </p:nvSpPr>
        <p:spPr>
          <a:xfrm>
            <a:off x="5874" y="0"/>
            <a:ext cx="4115851" cy="6858000"/>
          </a:xfrm>
          <a:prstGeom prst="rect">
            <a:avLst/>
          </a:prstGeom>
          <a:gradFill>
            <a:gsLst>
              <a:gs pos="19000">
                <a:srgbClr val="41439A">
                  <a:alpha val="54000"/>
                </a:srgbClr>
              </a:gs>
              <a:gs pos="99000">
                <a:srgbClr val="4B4FA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8" name="TextBox 7">
            <a:extLst>
              <a:ext uri="{FF2B5EF4-FFF2-40B4-BE49-F238E27FC236}">
                <a16:creationId xmlns:a16="http://schemas.microsoft.com/office/drawing/2014/main" id="{D18D8AB7-A57D-1241-931E-54086C3A65D6}"/>
              </a:ext>
            </a:extLst>
          </p:cNvPr>
          <p:cNvSpPr txBox="1"/>
          <p:nvPr userDrawn="1"/>
        </p:nvSpPr>
        <p:spPr>
          <a:xfrm>
            <a:off x="346466" y="524428"/>
            <a:ext cx="3175923" cy="1545881"/>
          </a:xfrm>
          <a:prstGeom prst="rect">
            <a:avLst/>
          </a:prstGeom>
        </p:spPr>
        <p:txBody>
          <a:bodyPr vert="horz" wrap="square" lIns="0" tIns="6930" rIns="0" bIns="0" rtlCol="0">
            <a:noAutofit/>
          </a:bodyPr>
          <a:lstStyle/>
          <a:p>
            <a:pPr marL="7700" marR="242951" algn="just">
              <a:lnSpc>
                <a:spcPct val="90000"/>
              </a:lnSpc>
              <a:spcBef>
                <a:spcPts val="55"/>
              </a:spcBef>
            </a:pPr>
            <a:endParaRPr lang="en-US" sz="4000" b="1" i="0" spc="-30" dirty="0">
              <a:solidFill>
                <a:schemeClr val="bg1"/>
              </a:solidFill>
              <a:latin typeface="Montserrat SemiBold" pitchFamily="2" charset="77"/>
              <a:cs typeface="Arial Narrow"/>
            </a:endParaRPr>
          </a:p>
        </p:txBody>
      </p:sp>
      <p:sp>
        <p:nvSpPr>
          <p:cNvPr id="9" name="Title 9">
            <a:extLst>
              <a:ext uri="{FF2B5EF4-FFF2-40B4-BE49-F238E27FC236}">
                <a16:creationId xmlns:a16="http://schemas.microsoft.com/office/drawing/2014/main" id="{9BAAE306-3204-4CC5-884C-3D462803ACD2}"/>
              </a:ext>
            </a:extLst>
          </p:cNvPr>
          <p:cNvSpPr>
            <a:spLocks noGrp="1"/>
          </p:cNvSpPr>
          <p:nvPr>
            <p:ph type="title"/>
          </p:nvPr>
        </p:nvSpPr>
        <p:spPr>
          <a:xfrm>
            <a:off x="354061" y="530021"/>
            <a:ext cx="3175924" cy="1130188"/>
          </a:xfrm>
        </p:spPr>
        <p:txBody>
          <a:bodyPr>
            <a:noAutofit/>
          </a:bodyPr>
          <a:lstStyle>
            <a:lvl1pPr>
              <a:lnSpc>
                <a:spcPct val="90000"/>
              </a:lnSpc>
              <a:defRPr b="0" i="0">
                <a:solidFill>
                  <a:schemeClr val="bg1"/>
                </a:solidFill>
              </a:defRPr>
            </a:lvl1pPr>
          </a:lstStyle>
          <a:p>
            <a:r>
              <a:rPr lang="en-US"/>
              <a:t>Click to edit Master title style</a:t>
            </a:r>
          </a:p>
        </p:txBody>
      </p:sp>
    </p:spTree>
    <p:extLst>
      <p:ext uri="{BB962C8B-B14F-4D97-AF65-F5344CB8AC3E}">
        <p14:creationId xmlns:p14="http://schemas.microsoft.com/office/powerpoint/2010/main" val="2235319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break, Replace Varied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FCF1004-A0AF-8744-85C7-46A56F06141B}"/>
              </a:ext>
            </a:extLst>
          </p:cNvPr>
          <p:cNvSpPr/>
          <p:nvPr userDrawn="1"/>
        </p:nvSpPr>
        <p:spPr>
          <a:xfrm>
            <a:off x="0" y="0"/>
            <a:ext cx="12192000" cy="6858000"/>
          </a:xfrm>
          <a:prstGeom prst="rect">
            <a:avLst/>
          </a:prstGeom>
          <a:solidFill>
            <a:srgbClr val="1F2125"/>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Picture Placeholder 2">
            <a:extLst>
              <a:ext uri="{FF2B5EF4-FFF2-40B4-BE49-F238E27FC236}">
                <a16:creationId xmlns:a16="http://schemas.microsoft.com/office/drawing/2014/main" id="{9950862E-F2EC-364A-9CDF-ABD81D5C698F}"/>
              </a:ext>
            </a:extLst>
          </p:cNvPr>
          <p:cNvSpPr>
            <a:spLocks noGrp="1"/>
          </p:cNvSpPr>
          <p:nvPr>
            <p:ph type="pic" sz="quarter" idx="13"/>
          </p:nvPr>
        </p:nvSpPr>
        <p:spPr>
          <a:xfrm>
            <a:off x="0" y="0"/>
            <a:ext cx="12192000" cy="6858000"/>
          </a:xfrm>
          <a:prstGeom prst="rect">
            <a:avLst/>
          </a:prstGeom>
          <a:gradFill>
            <a:gsLst>
              <a:gs pos="0">
                <a:srgbClr val="0F0F14"/>
              </a:gs>
              <a:gs pos="100000">
                <a:srgbClr val="3A3A4B"/>
              </a:gs>
            </a:gsLst>
            <a:lin ang="2700000" scaled="0"/>
          </a:gradFill>
        </p:spPr>
        <p:txBody>
          <a:bodyPr>
            <a:noAutofit/>
          </a:bodyPr>
          <a:lstStyle/>
          <a:p>
            <a:r>
              <a:rPr lang="en-US" dirty="0"/>
              <a:t>Click icon to add picture</a:t>
            </a:r>
          </a:p>
        </p:txBody>
      </p:sp>
      <p:sp>
        <p:nvSpPr>
          <p:cNvPr id="4" name="Title 1">
            <a:extLst>
              <a:ext uri="{FF2B5EF4-FFF2-40B4-BE49-F238E27FC236}">
                <a16:creationId xmlns:a16="http://schemas.microsoft.com/office/drawing/2014/main" id="{381FB0C2-09AA-D049-98EE-216C756ACAAC}"/>
              </a:ext>
            </a:extLst>
          </p:cNvPr>
          <p:cNvSpPr>
            <a:spLocks noGrp="1"/>
          </p:cNvSpPr>
          <p:nvPr>
            <p:ph type="ctrTitle"/>
          </p:nvPr>
        </p:nvSpPr>
        <p:spPr>
          <a:xfrm>
            <a:off x="1055688" y="2400467"/>
            <a:ext cx="4860925" cy="1365417"/>
          </a:xfrm>
          <a:prstGeom prst="rect">
            <a:avLst/>
          </a:prstGeom>
        </p:spPr>
        <p:txBody>
          <a:bodyPr anchor="t" anchorCtr="0">
            <a:noAutofit/>
          </a:bodyPr>
          <a:lstStyle>
            <a:lvl1pPr algn="l">
              <a:defRPr sz="4000">
                <a:solidFill>
                  <a:schemeClr val="bg1"/>
                </a:solidFill>
                <a:latin typeface="Montserrat" panose="00000500000000000000" pitchFamily="2" charset="0"/>
              </a:defRPr>
            </a:lvl1pPr>
          </a:lstStyle>
          <a:p>
            <a:r>
              <a:rPr lang="en-US"/>
              <a:t>Click to edit Master title style</a:t>
            </a:r>
          </a:p>
        </p:txBody>
      </p:sp>
      <p:sp>
        <p:nvSpPr>
          <p:cNvPr id="5" name="Subtitle 2">
            <a:extLst>
              <a:ext uri="{FF2B5EF4-FFF2-40B4-BE49-F238E27FC236}">
                <a16:creationId xmlns:a16="http://schemas.microsoft.com/office/drawing/2014/main" id="{683A71EF-A758-4B48-B654-089F204E339D}"/>
              </a:ext>
            </a:extLst>
          </p:cNvPr>
          <p:cNvSpPr>
            <a:spLocks noGrp="1"/>
          </p:cNvSpPr>
          <p:nvPr>
            <p:ph type="subTitle" idx="1"/>
          </p:nvPr>
        </p:nvSpPr>
        <p:spPr>
          <a:xfrm>
            <a:off x="1055687" y="4156456"/>
            <a:ext cx="4165275" cy="1775111"/>
          </a:xfrm>
          <a:prstGeom prst="rect">
            <a:avLst/>
          </a:prstGeom>
        </p:spPr>
        <p:txBody>
          <a:bodyPr>
            <a:noAutofit/>
          </a:bodyPr>
          <a:lstStyle>
            <a:lvl1pPr marL="0" indent="0" algn="l">
              <a:lnSpc>
                <a:spcPts val="3000"/>
              </a:lnSpc>
              <a:buNone/>
              <a:defRPr sz="2000" b="0" i="0">
                <a:solidFill>
                  <a:srgbClr val="FCE7AD"/>
                </a:solidFill>
                <a:latin typeface="Montserrat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a:extLst>
              <a:ext uri="{FF2B5EF4-FFF2-40B4-BE49-F238E27FC236}">
                <a16:creationId xmlns:a16="http://schemas.microsoft.com/office/drawing/2014/main" id="{FC5839D4-45ED-A14D-9BF2-5B8617B09DEE}"/>
              </a:ext>
            </a:extLst>
          </p:cNvPr>
          <p:cNvSpPr>
            <a:spLocks noGrp="1"/>
          </p:cNvSpPr>
          <p:nvPr>
            <p:ph type="body" sz="quarter" idx="14"/>
          </p:nvPr>
        </p:nvSpPr>
        <p:spPr>
          <a:xfrm>
            <a:off x="2397216" y="6497347"/>
            <a:ext cx="5949950" cy="300789"/>
          </a:xfrm>
          <a:prstGeom prst="rect">
            <a:avLst/>
          </a:prstGeom>
        </p:spPr>
        <p:txBody>
          <a:bodyPr>
            <a:noAutofit/>
          </a:bodyPr>
          <a:lstStyle>
            <a:lvl1pPr marL="0" indent="0">
              <a:buNone/>
              <a:defRPr sz="800" b="0">
                <a:solidFill>
                  <a:srgbClr val="A2A1A1"/>
                </a:solidFill>
                <a:latin typeface="Roboto" panose="02000000000000000000" pitchFamily="2" charset="0"/>
                <a:ea typeface="Roboto" panose="02000000000000000000" pitchFamily="2" charset="0"/>
              </a:defRPr>
            </a:lvl1pPr>
            <a:lvl2pPr marL="457200" indent="0">
              <a:buNone/>
              <a:defRPr/>
            </a:lvl2pPr>
          </a:lstStyle>
          <a:p>
            <a:pPr lvl="0"/>
            <a:r>
              <a:rPr lang="en-US"/>
              <a:t>Edit Master text styles</a:t>
            </a:r>
          </a:p>
        </p:txBody>
      </p:sp>
      <p:sp>
        <p:nvSpPr>
          <p:cNvPr id="10" name="Rectangle 9">
            <a:extLst>
              <a:ext uri="{FF2B5EF4-FFF2-40B4-BE49-F238E27FC236}">
                <a16:creationId xmlns:a16="http://schemas.microsoft.com/office/drawing/2014/main" id="{CB2F5AC0-1C2C-4FEA-9B1C-71E7E7148F1E}"/>
              </a:ext>
            </a:extLst>
          </p:cNvPr>
          <p:cNvSpPr/>
          <p:nvPr userDrawn="1"/>
        </p:nvSpPr>
        <p:spPr>
          <a:xfrm>
            <a:off x="9692814" y="177482"/>
            <a:ext cx="2937825" cy="284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l" fontAlgn="base">
              <a:spcBef>
                <a:spcPct val="0"/>
              </a:spcBef>
              <a:spcAft>
                <a:spcPct val="0"/>
              </a:spcAft>
            </a:pPr>
            <a:r>
              <a:rPr lang="en-CA" sz="900" b="0" i="0" spc="300" dirty="0">
                <a:solidFill>
                  <a:srgbClr val="D9D9D9"/>
                </a:solidFill>
                <a:latin typeface="Montserrat Light" charset="0"/>
                <a:ea typeface="Montserrat Light" charset="0"/>
                <a:cs typeface="Montserrat Light" charset="0"/>
              </a:rPr>
              <a:t>MCLEAN &amp; COMPANY</a:t>
            </a:r>
          </a:p>
        </p:txBody>
      </p:sp>
    </p:spTree>
    <p:extLst>
      <p:ext uri="{BB962C8B-B14F-4D97-AF65-F5344CB8AC3E}">
        <p14:creationId xmlns:p14="http://schemas.microsoft.com/office/powerpoint/2010/main" val="638661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ight Sidebar Cont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060" y="530021"/>
            <a:ext cx="7149944"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56EFE861-8F69-7A43-B791-949CBC4BE55F}"/>
              </a:ext>
            </a:extLst>
          </p:cNvPr>
          <p:cNvSpPr/>
          <p:nvPr userDrawn="1"/>
        </p:nvSpPr>
        <p:spPr>
          <a:xfrm>
            <a:off x="8011580" y="0"/>
            <a:ext cx="4180420"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Box 8">
            <a:extLst>
              <a:ext uri="{FF2B5EF4-FFF2-40B4-BE49-F238E27FC236}">
                <a16:creationId xmlns:a16="http://schemas.microsoft.com/office/drawing/2014/main" id="{4E7B06F9-049A-0C40-A93E-C28D57EBABA0}"/>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dirty="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0" i="0" dirty="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40566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tep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8596126" y="0"/>
            <a:ext cx="3595873" cy="6858000"/>
          </a:xfrm>
          <a:prstGeom prst="rect">
            <a:avLst/>
          </a:prstGeom>
          <a:gradFill>
            <a:gsLst>
              <a:gs pos="19000">
                <a:srgbClr val="41439A"/>
              </a:gs>
              <a:gs pos="99000">
                <a:srgbClr val="7F80B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0" y="464709"/>
            <a:ext cx="7714233" cy="519691"/>
          </a:xfrm>
        </p:spPr>
        <p:txBody>
          <a:bodyPr>
            <a:noAutofit/>
          </a:bodyPr>
          <a:lstStyle>
            <a:lvl1pPr>
              <a:lnSpc>
                <a:spcPct val="110000"/>
              </a:lnSpc>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40" y="1177271"/>
            <a:ext cx="5686246"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200910" y="724553"/>
            <a:ext cx="253085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Box 10">
            <a:extLst>
              <a:ext uri="{FF2B5EF4-FFF2-40B4-BE49-F238E27FC236}">
                <a16:creationId xmlns:a16="http://schemas.microsoft.com/office/drawing/2014/main" id="{BCF31929-89BD-E543-96C2-360156E5945B}"/>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dirty="0">
                <a:solidFill>
                  <a:schemeClr val="bg1"/>
                </a:solidFill>
                <a:latin typeface="Exo" panose="02000503000000000000" pitchFamily="2" charset="77"/>
              </a:rPr>
              <a:t>McLean &amp; Company   |   </a:t>
            </a:r>
            <a:fld id="{81D60167-4931-47E6-BA6A-407CBD079E47}" type="slidenum">
              <a:rPr sz="800" b="0" i="0" smtClean="0">
                <a:solidFill>
                  <a:schemeClr val="bg1"/>
                </a:solidFill>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0" i="0"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465226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sight Breakdow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54060" y="530022"/>
            <a:ext cx="5145912" cy="570117"/>
          </a:xfrm>
        </p:spPr>
        <p:txBody>
          <a:bodyPr>
            <a:noAutofit/>
          </a:bodyPr>
          <a:lstStyle>
            <a:lvl1pPr>
              <a:lnSpc>
                <a:spcPct val="90000"/>
              </a:lnSpc>
              <a:defRPr b="0" i="0">
                <a:solidFill>
                  <a:schemeClr val="bg1">
                    <a:lumMod val="50000"/>
                  </a:schemeClr>
                </a:solidFill>
              </a:defRPr>
            </a:lvl1pPr>
          </a:lstStyle>
          <a:p>
            <a:r>
              <a:rPr lang="en-US"/>
              <a:t>Insight Breakdown</a:t>
            </a:r>
          </a:p>
        </p:txBody>
      </p:sp>
      <p:pic>
        <p:nvPicPr>
          <p:cNvPr id="15" name="Picture 14">
            <a:extLst>
              <a:ext uri="{FF2B5EF4-FFF2-40B4-BE49-F238E27FC236}">
                <a16:creationId xmlns:a16="http://schemas.microsoft.com/office/drawing/2014/main" id="{D4264E75-F6AB-AE43-985B-A3A1A45ED1E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50491" b="28119"/>
          <a:stretch/>
        </p:blipFill>
        <p:spPr>
          <a:xfrm rot="5400000">
            <a:off x="4921360" y="-385937"/>
            <a:ext cx="2349281" cy="12192000"/>
          </a:xfrm>
          <a:prstGeom prst="rect">
            <a:avLst/>
          </a:prstGeom>
        </p:spPr>
      </p:pic>
      <p:sp>
        <p:nvSpPr>
          <p:cNvPr id="17" name="Rectangle 16">
            <a:extLst>
              <a:ext uri="{FF2B5EF4-FFF2-40B4-BE49-F238E27FC236}">
                <a16:creationId xmlns:a16="http://schemas.microsoft.com/office/drawing/2014/main" id="{34A8F7BE-C51B-434E-AD95-378E8F6E0F0F}"/>
              </a:ext>
            </a:extLst>
          </p:cNvPr>
          <p:cNvSpPr/>
          <p:nvPr userDrawn="1"/>
        </p:nvSpPr>
        <p:spPr>
          <a:xfrm rot="5400000">
            <a:off x="4924378" y="-388956"/>
            <a:ext cx="2343243" cy="12192002"/>
          </a:xfrm>
          <a:prstGeom prst="rect">
            <a:avLst/>
          </a:prstGeom>
          <a:gradFill>
            <a:gsLst>
              <a:gs pos="19000">
                <a:srgbClr val="41439A">
                  <a:alpha val="54000"/>
                </a:srgbClr>
              </a:gs>
              <a:gs pos="99000">
                <a:srgbClr val="4B4FA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8" name="TextBox 17">
            <a:extLst>
              <a:ext uri="{FF2B5EF4-FFF2-40B4-BE49-F238E27FC236}">
                <a16:creationId xmlns:a16="http://schemas.microsoft.com/office/drawing/2014/main" id="{D105C3B9-B80F-D04D-805F-806F45F41E04}"/>
              </a:ext>
            </a:extLst>
          </p:cNvPr>
          <p:cNvSpPr txBox="1"/>
          <p:nvPr userDrawn="1"/>
        </p:nvSpPr>
        <p:spPr>
          <a:xfrm>
            <a:off x="354060" y="4996205"/>
            <a:ext cx="6406625" cy="1177471"/>
          </a:xfrm>
          <a:prstGeom prst="rect">
            <a:avLst/>
          </a:prstGeom>
        </p:spPr>
        <p:txBody>
          <a:bodyPr vert="horz" wrap="square" lIns="0" tIns="6930" rIns="0" bIns="0" rtlCol="0">
            <a:noAutofit/>
          </a:bodyPr>
          <a:lstStyle/>
          <a:p>
            <a:pPr rtl="0">
              <a:lnSpc>
                <a:spcPct val="11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If you would like additional support, have our analysts guide you through other phases as part of McLean &amp; Company workshop.</a:t>
            </a:r>
          </a:p>
        </p:txBody>
      </p:sp>
      <p:sp>
        <p:nvSpPr>
          <p:cNvPr id="19" name="TextBox 18">
            <a:extLst>
              <a:ext uri="{FF2B5EF4-FFF2-40B4-BE49-F238E27FC236}">
                <a16:creationId xmlns:a16="http://schemas.microsoft.com/office/drawing/2014/main" id="{CBC80B3C-665D-C84A-96D5-C7BB0DAACFE5}"/>
              </a:ext>
            </a:extLst>
          </p:cNvPr>
          <p:cNvSpPr txBox="1"/>
          <p:nvPr userDrawn="1"/>
        </p:nvSpPr>
        <p:spPr>
          <a:xfrm>
            <a:off x="8260513" y="5035909"/>
            <a:ext cx="3628251" cy="1481761"/>
          </a:xfrm>
          <a:prstGeom prst="rect">
            <a:avLst/>
          </a:prstGeom>
        </p:spPr>
        <p:txBody>
          <a:bodyPr vert="horz" wrap="square" lIns="0" tIns="6930" rIns="0" bIns="0" rtlCol="0">
            <a:noAutofit/>
          </a:bodyPr>
          <a:lstStyle/>
          <a:p>
            <a:pPr marL="7700" marR="242951" lvl="0" indent="0" algn="l" defTabSz="554437"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Contact your account representative for more information.</a:t>
            </a:r>
          </a:p>
          <a:p>
            <a:pPr marL="7700" marR="242951" lvl="0" indent="0" algn="l" defTabSz="554437"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workshops@mcleanco.com  </a:t>
            </a:r>
            <a:br>
              <a:rPr lang="en-US" sz="1600" dirty="0">
                <a:solidFill>
                  <a:schemeClr val="bg1"/>
                </a:solidFill>
                <a:latin typeface="Exo" panose="02000503000000000000" pitchFamily="2" charset="77"/>
              </a:rPr>
            </a:br>
            <a:r>
              <a:rPr lang="en-US" sz="1600" dirty="0">
                <a:solidFill>
                  <a:schemeClr val="bg1"/>
                </a:solidFill>
                <a:latin typeface="Exo" panose="02000503000000000000" pitchFamily="2" charset="77"/>
              </a:rPr>
              <a:t>1-888-670-8889</a:t>
            </a:r>
          </a:p>
          <a:p>
            <a:pPr marL="7700" marR="242951" lvl="0" indent="0" algn="l" defTabSz="554437" rtl="0" eaLnBrk="1" fontAlgn="auto" latinLnBrk="0" hangingPunct="1">
              <a:lnSpc>
                <a:spcPct val="110000"/>
              </a:lnSpc>
              <a:spcBef>
                <a:spcPts val="1000"/>
              </a:spcBef>
              <a:spcAft>
                <a:spcPts val="0"/>
              </a:spcAft>
              <a:buClrTx/>
              <a:buSzTx/>
              <a:buFontTx/>
              <a:buNone/>
              <a:tabLst/>
              <a:defRPr/>
            </a:pPr>
            <a:endParaRPr lang="en-US" sz="1600" dirty="0">
              <a:solidFill>
                <a:schemeClr val="bg1"/>
              </a:solidFill>
              <a:latin typeface="Exo" panose="02000503000000000000" pitchFamily="2" charset="77"/>
            </a:endParaRPr>
          </a:p>
        </p:txBody>
      </p:sp>
      <p:sp>
        <p:nvSpPr>
          <p:cNvPr id="16" name="TextBox 15">
            <a:extLst>
              <a:ext uri="{FF2B5EF4-FFF2-40B4-BE49-F238E27FC236}">
                <a16:creationId xmlns:a16="http://schemas.microsoft.com/office/drawing/2014/main" id="{621EBEA1-D4F2-F34B-A577-D4A28ADA66CD}"/>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dirty="0">
                <a:solidFill>
                  <a:schemeClr val="bg1"/>
                </a:solidFill>
                <a:latin typeface="Exo" panose="02000503000000000000" pitchFamily="2" charset="77"/>
              </a:rPr>
              <a:t>McLean &amp; Company   |   </a:t>
            </a:r>
            <a:fld id="{81D60167-4931-47E6-BA6A-407CBD079E47}" type="slidenum">
              <a:rPr sz="800" b="0" i="0" smtClean="0">
                <a:solidFill>
                  <a:schemeClr val="bg1"/>
                </a:solidFill>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0" i="0"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825664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268" y="5561419"/>
            <a:ext cx="11570733" cy="283998"/>
          </a:xfrm>
          <a:prstGeom prst="rect">
            <a:avLst/>
          </a:prstGeom>
        </p:spPr>
        <p:txBody>
          <a:bodyPr vert="horz" wrap="square" lIns="0" tIns="6930" rIns="0" bIns="0" rtlCol="0">
            <a:spAutoFit/>
          </a:bodyPr>
          <a:lstStyle/>
          <a:p>
            <a:pPr marL="7700" marR="242951" lvl="0" indent="0" algn="ctr" defTabSz="554437" rtl="0" eaLnBrk="1" fontAlgn="auto" latinLnBrk="0" hangingPunct="1">
              <a:lnSpc>
                <a:spcPct val="90000"/>
              </a:lnSpc>
              <a:spcBef>
                <a:spcPts val="1000"/>
              </a:spcBef>
              <a:spcAft>
                <a:spcPts val="0"/>
              </a:spcAft>
              <a:buClrTx/>
              <a:buSzTx/>
              <a:buFontTx/>
              <a:buNone/>
              <a:tabLst/>
              <a:defRPr/>
            </a:pPr>
            <a:r>
              <a:rPr lang="en-US" sz="2000" b="1" i="0" dirty="0">
                <a:solidFill>
                  <a:srgbClr val="41439A"/>
                </a:solidFill>
                <a:latin typeface="Montserrat SemiBold" pitchFamily="2" charset="77"/>
              </a:rPr>
              <a:t>Diagnostic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39997" y="2235200"/>
            <a:ext cx="2834271" cy="2834640"/>
          </a:xfrm>
          <a:prstGeom prst="ellipse">
            <a:avLst/>
          </a:prstGeom>
          <a:solidFill>
            <a:srgbClr val="41439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396" y="3021264"/>
            <a:ext cx="2621474" cy="283998"/>
          </a:xfrm>
          <a:prstGeom prst="rect">
            <a:avLst/>
          </a:prstGeom>
        </p:spPr>
        <p:txBody>
          <a:bodyPr vert="horz" wrap="square" lIns="0" tIns="6930"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106" y="3439160"/>
            <a:ext cx="2052053" cy="1019584"/>
          </a:xfrm>
          <a:prstGeom prst="rect">
            <a:avLst/>
          </a:prstGeom>
        </p:spPr>
        <p:txBody>
          <a:bodyPr vert="horz" wrap="square" lIns="0" tIns="6930"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1994" y="2235200"/>
            <a:ext cx="2834271" cy="2834640"/>
          </a:xfrm>
          <a:prstGeom prst="ellipse">
            <a:avLst/>
          </a:prstGeom>
          <a:solidFill>
            <a:srgbClr val="41439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8763" y="2746944"/>
            <a:ext cx="2621474" cy="560996"/>
          </a:xfrm>
          <a:prstGeom prst="rect">
            <a:avLst/>
          </a:prstGeom>
        </p:spPr>
        <p:txBody>
          <a:bodyPr vert="horz" wrap="square" lIns="0" tIns="6930"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473" y="3439160"/>
            <a:ext cx="2052053" cy="1224768"/>
          </a:xfrm>
          <a:prstGeom prst="rect">
            <a:avLst/>
          </a:prstGeom>
        </p:spPr>
        <p:txBody>
          <a:bodyPr vert="horz" wrap="square" lIns="0" tIns="6930"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3991" y="2235200"/>
            <a:ext cx="2834271" cy="2834640"/>
          </a:xfrm>
          <a:prstGeom prst="ellipse">
            <a:avLst/>
          </a:prstGeom>
          <a:solidFill>
            <a:srgbClr val="41439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0971" y="3021264"/>
            <a:ext cx="2621474" cy="283998"/>
          </a:xfrm>
          <a:prstGeom prst="rect">
            <a:avLst/>
          </a:prstGeom>
        </p:spPr>
        <p:txBody>
          <a:bodyPr vert="horz" wrap="square" lIns="0" tIns="6930"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5998" y="3439160"/>
            <a:ext cx="1944593" cy="1224768"/>
          </a:xfrm>
          <a:prstGeom prst="rect">
            <a:avLst/>
          </a:prstGeom>
        </p:spPr>
        <p:txBody>
          <a:bodyPr vert="horz" wrap="square" lIns="0" tIns="6930"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5986" y="2235200"/>
            <a:ext cx="2834271" cy="2834640"/>
          </a:xfrm>
          <a:prstGeom prst="ellipse">
            <a:avLst/>
          </a:prstGeom>
          <a:solidFill>
            <a:srgbClr val="41439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2545" y="3021264"/>
            <a:ext cx="2621474" cy="283998"/>
          </a:xfrm>
          <a:prstGeom prst="rect">
            <a:avLst/>
          </a:prstGeom>
        </p:spPr>
        <p:txBody>
          <a:bodyPr vert="horz" wrap="square" lIns="0" tIns="6930"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7254" y="3439160"/>
            <a:ext cx="2052053" cy="1019584"/>
          </a:xfrm>
          <a:prstGeom prst="rect">
            <a:avLst/>
          </a:prstGeom>
        </p:spPr>
        <p:txBody>
          <a:bodyPr vert="horz" wrap="square" lIns="0" tIns="6930"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41" y="514802"/>
            <a:ext cx="11341804" cy="1032921"/>
          </a:xfrm>
          <a:prstGeom prst="rect">
            <a:avLst/>
          </a:prstGeom>
        </p:spPr>
        <p:txBody>
          <a:bodyPr vert="horz" wrap="square" lIns="0" tIns="6930" rIns="0" bIns="0" rtlCol="0">
            <a:noAutofit/>
          </a:bodyPr>
          <a:lstStyle/>
          <a:p>
            <a:pPr marL="7700" marR="242951" algn="l">
              <a:lnSpc>
                <a:spcPct val="90000"/>
              </a:lnSpc>
              <a:spcBef>
                <a:spcPts val="55"/>
              </a:spcBef>
            </a:pPr>
            <a:r>
              <a:rPr lang="en-US" sz="4000" b="1" i="0" dirty="0">
                <a:solidFill>
                  <a:srgbClr val="717171"/>
                </a:solidFill>
                <a:latin typeface="Montserrat SemiBold" pitchFamily="2" charset="77"/>
              </a:rPr>
              <a:t>McLean &amp; Company offers various levels of support to best suit your needs</a:t>
            </a:r>
            <a:endParaRPr lang="en-US" sz="4000" b="1" i="0" spc="-30" dirty="0">
              <a:solidFill>
                <a:srgbClr val="717171"/>
              </a:solidFill>
              <a:latin typeface="Montserrat SemiBold" pitchFamily="2" charset="77"/>
              <a:cs typeface="Arial Narrow"/>
            </a:endParaRPr>
          </a:p>
        </p:txBody>
      </p:sp>
    </p:spTree>
    <p:extLst>
      <p:ext uri="{BB962C8B-B14F-4D97-AF65-F5344CB8AC3E}">
        <p14:creationId xmlns:p14="http://schemas.microsoft.com/office/powerpoint/2010/main" val="489262377"/>
      </p:ext>
    </p:extLst>
  </p:cSld>
  <p:clrMapOvr>
    <a:masterClrMapping/>
  </p:clrMapOvr>
  <p:extLst>
    <p:ext uri="{DCECCB84-F9BA-43D5-87BE-67443E8EF086}">
      <p15:sldGuideLst xmlns:p15="http://schemas.microsoft.com/office/powerpoint/2012/main">
        <p15:guide id="1" orient="horz" pos="1865">
          <p15:clr>
            <a:srgbClr val="FBAE40"/>
          </p15:clr>
        </p15:guide>
        <p15:guide id="2" orient="horz" pos="197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344867" y="1742438"/>
            <a:ext cx="3849186" cy="264974"/>
          </a:xfrm>
          <a:prstGeom prst="rect">
            <a:avLst/>
          </a:prstGeom>
        </p:spPr>
        <p:txBody>
          <a:bodyPr lIns="0" tIns="0" rIns="0" bIns="0">
            <a:noAutofit/>
          </a:bodyPr>
          <a:lstStyle>
            <a:lvl1pPr marL="0" indent="0">
              <a:buNone/>
              <a:defRPr sz="2000" b="1" i="0">
                <a:solidFill>
                  <a:srgbClr val="41439A"/>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344867" y="2065999"/>
            <a:ext cx="3849186" cy="438571"/>
          </a:xfrm>
          <a:prstGeom prst="rect">
            <a:avLst/>
          </a:prstGeom>
        </p:spPr>
        <p:txBody>
          <a:bodyPr lIns="0" tIns="0" rIns="0" bIns="0">
            <a:noAutofit/>
          </a:bodyPr>
          <a:lstStyle>
            <a:lvl1pPr marL="0" marR="0" indent="0" algn="l" defTabSz="914309" rtl="0" eaLnBrk="1" fontAlgn="auto" latinLnBrk="0" hangingPunct="1">
              <a:lnSpc>
                <a:spcPts val="1600"/>
              </a:lnSpc>
              <a:spcBef>
                <a:spcPts val="0"/>
              </a:spcBef>
              <a:spcAft>
                <a:spcPts val="0"/>
              </a:spcAft>
              <a:buClrTx/>
              <a:buSzTx/>
              <a:buFont typeface="Arial" panose="020B0604020202020204" pitchFamily="34" charset="0"/>
              <a:buNone/>
              <a:tabLst/>
              <a:defRPr sz="1200" b="0" i="0">
                <a:solidFill>
                  <a:srgbClr val="4B4B4B"/>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6192738" y="1742438"/>
            <a:ext cx="3849186" cy="264974"/>
          </a:xfrm>
          <a:prstGeom prst="rect">
            <a:avLst/>
          </a:prstGeom>
        </p:spPr>
        <p:txBody>
          <a:bodyPr lIns="0" tIns="0" rIns="0" bIns="0">
            <a:noAutofit/>
          </a:bodyPr>
          <a:lstStyle>
            <a:lvl1pPr marL="0" indent="0">
              <a:buNone/>
              <a:defRPr sz="2000" b="1" i="0">
                <a:solidFill>
                  <a:srgbClr val="41439A"/>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6192738" y="2057034"/>
            <a:ext cx="3849186" cy="455988"/>
          </a:xfrm>
          <a:prstGeom prst="rect">
            <a:avLst/>
          </a:prstGeom>
        </p:spPr>
        <p:txBody>
          <a:bodyPr lIns="0" tIns="0" rIns="0" bIns="0">
            <a:noAutofit/>
          </a:bodyPr>
          <a:lstStyle>
            <a:lvl1pPr marL="0" indent="0">
              <a:lnSpc>
                <a:spcPts val="1600"/>
              </a:lnSpc>
              <a:spcBef>
                <a:spcPts val="0"/>
              </a:spcBef>
              <a:buNone/>
              <a:defRPr sz="1200" b="0" i="0">
                <a:solidFill>
                  <a:srgbClr val="4B4B4B"/>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42" y="424272"/>
            <a:ext cx="6560771" cy="541209"/>
          </a:xfrm>
          <a:prstGeom prst="rect">
            <a:avLst/>
          </a:prstGeom>
        </p:spPr>
        <p:txBody>
          <a:bodyPr vert="horz" wrap="square" lIns="0" tIns="6930" rIns="0" bIns="0" rtlCol="0">
            <a:noAutofit/>
          </a:bodyPr>
          <a:lstStyle/>
          <a:p>
            <a:pPr marL="7700" marR="242951" algn="l">
              <a:lnSpc>
                <a:spcPct val="90000"/>
              </a:lnSpc>
              <a:spcBef>
                <a:spcPts val="55"/>
              </a:spcBef>
            </a:pPr>
            <a:r>
              <a:rPr lang="en-US" sz="4000" b="1" i="0" dirty="0">
                <a:solidFill>
                  <a:srgbClr val="717171"/>
                </a:solidFill>
                <a:latin typeface="Montserrat SemiBold" pitchFamily="2" charset="77"/>
              </a:rPr>
              <a:t>Research Contributors and Experts</a:t>
            </a:r>
            <a:endParaRPr lang="en-US" sz="4000" b="1" i="0" spc="-30" dirty="0">
              <a:solidFill>
                <a:srgbClr val="717171"/>
              </a:solidFill>
              <a:latin typeface="Montserrat SemiBold" pitchFamily="2" charset="77"/>
              <a:cs typeface="Arial Narrow"/>
            </a:endParaRPr>
          </a:p>
        </p:txBody>
      </p:sp>
    </p:spTree>
    <p:extLst>
      <p:ext uri="{BB962C8B-B14F-4D97-AF65-F5344CB8AC3E}">
        <p14:creationId xmlns:p14="http://schemas.microsoft.com/office/powerpoint/2010/main" val="3099209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orks Cite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2454BFC-BC26-0B4D-A0EE-0E0CCEA287B5}"/>
              </a:ext>
            </a:extLst>
          </p:cNvPr>
          <p:cNvSpPr>
            <a:spLocks noGrp="1"/>
          </p:cNvSpPr>
          <p:nvPr>
            <p:ph type="body" sz="quarter" idx="11" hasCustomPrompt="1"/>
          </p:nvPr>
        </p:nvSpPr>
        <p:spPr>
          <a:xfrm>
            <a:off x="383113" y="1552499"/>
            <a:ext cx="5477019" cy="4503847"/>
          </a:xfrm>
          <a:prstGeom prst="rect">
            <a:avLst/>
          </a:prstGeom>
        </p:spPr>
        <p:txBody>
          <a:bodyPr lIns="0" tIns="0" rIns="0" bIns="0">
            <a:noAutofit/>
          </a:bodyPr>
          <a:lstStyle>
            <a:lvl1pPr marL="7700" marR="161326" indent="0" algn="just">
              <a:lnSpc>
                <a:spcPts val="1558"/>
              </a:lnSpc>
              <a:spcBef>
                <a:spcPts val="12"/>
              </a:spcBef>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12"/>
              </a:spcBef>
            </a:pPr>
            <a:endParaRPr lang="en-CA" sz="1200">
              <a:latin typeface="Roboto Condensed Light" panose="02000000000000000000" pitchFamily="2" charset="0"/>
              <a:cs typeface="Times New Roman"/>
            </a:endParaRPr>
          </a:p>
          <a:p>
            <a:pPr marL="7701">
              <a:lnSpc>
                <a:spcPts val="1561"/>
              </a:lnSpc>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endParaRPr lang="en-CA" sz="1200">
              <a:latin typeface="Roboto Condensed Light" panose="02000000000000000000" pitchFamily="2" charset="0"/>
              <a:cs typeface="Arial Narrow"/>
            </a:endParaRPr>
          </a:p>
          <a:p>
            <a:pPr marL="7701" marR="159031">
              <a:lnSpc>
                <a:spcPts val="1558"/>
              </a:lnSpc>
              <a:spcBef>
                <a:spcPts val="55"/>
              </a:spcBef>
            </a:pPr>
            <a:r>
              <a:rPr lang="en-CA" sz="1200" spc="-36">
                <a:solidFill>
                  <a:srgbClr val="0076B7"/>
                </a:solidFill>
                <a:latin typeface="Roboto Condensed Light" panose="02000000000000000000" pitchFamily="2" charset="0"/>
                <a:cs typeface="Arial Narrow"/>
                <a:hlinkClick r:id="rId3"/>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6"/>
              </a:spcBef>
            </a:pPr>
            <a:endParaRPr lang="en-CA" sz="1200">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a:latin typeface="Roboto Condensed Light" panose="02000000000000000000" pitchFamily="2" charset="0"/>
              <a:cs typeface="Arial Narrow"/>
            </a:endParaRPr>
          </a:p>
          <a:p>
            <a:pPr>
              <a:spcBef>
                <a:spcPts val="9"/>
              </a:spcBef>
            </a:pPr>
            <a:endParaRPr lang="en-CA" sz="1200">
              <a:latin typeface="Roboto Condensed Light" panose="02000000000000000000" pitchFamily="2" charset="0"/>
              <a:cs typeface="Times New Roman"/>
            </a:endParaRPr>
          </a:p>
          <a:p>
            <a:pPr marL="7701" marR="109358">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9"/>
              </a:spcBef>
            </a:pPr>
            <a:endParaRPr lang="en-CA" sz="1200">
              <a:latin typeface="Roboto Condensed Light" panose="02000000000000000000" pitchFamily="2" charset="0"/>
              <a:cs typeface="Times New Roman"/>
            </a:endParaRPr>
          </a:p>
          <a:p>
            <a:pPr marL="7701" marR="3081"/>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12"/>
              </a:spcBef>
            </a:pPr>
            <a:endParaRPr lang="en-CA" sz="1200">
              <a:latin typeface="Roboto Condensed Light" panose="02000000000000000000" pitchFamily="2" charset="0"/>
              <a:cs typeface="Times New Roman"/>
            </a:endParaRPr>
          </a:p>
          <a:p>
            <a:pPr marL="7701" marR="161342"/>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
        <p:nvSpPr>
          <p:cNvPr id="12" name="Text Placeholder 10">
            <a:extLst>
              <a:ext uri="{FF2B5EF4-FFF2-40B4-BE49-F238E27FC236}">
                <a16:creationId xmlns:a16="http://schemas.microsoft.com/office/drawing/2014/main" id="{40878CB2-B10A-DE43-B5F1-CC1A4F9590DA}"/>
              </a:ext>
            </a:extLst>
          </p:cNvPr>
          <p:cNvSpPr>
            <a:spLocks noGrp="1"/>
          </p:cNvSpPr>
          <p:nvPr>
            <p:ph type="body" sz="quarter" idx="12" hasCustomPrompt="1"/>
          </p:nvPr>
        </p:nvSpPr>
        <p:spPr>
          <a:xfrm>
            <a:off x="6218175" y="1552499"/>
            <a:ext cx="5477019" cy="4503847"/>
          </a:xfrm>
          <a:prstGeom prst="rect">
            <a:avLst/>
          </a:prstGeom>
        </p:spPr>
        <p:txBody>
          <a:bodyPr lIns="0" tIns="0" rIns="0" bIns="0">
            <a:noAutofit/>
          </a:bodyPr>
          <a:lstStyle>
            <a:lvl1pPr marL="7700" marR="161326" indent="0" algn="just">
              <a:lnSpc>
                <a:spcPts val="1558"/>
              </a:lnSpc>
              <a:spcBef>
                <a:spcPts val="12"/>
              </a:spcBef>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12"/>
              </a:spcBef>
            </a:pPr>
            <a:endParaRPr lang="en-CA" sz="1200">
              <a:latin typeface="Roboto Condensed Light" panose="02000000000000000000" pitchFamily="2" charset="0"/>
              <a:cs typeface="Times New Roman"/>
            </a:endParaRPr>
          </a:p>
          <a:p>
            <a:pPr marL="7701">
              <a:lnSpc>
                <a:spcPts val="1561"/>
              </a:lnSpc>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endParaRPr lang="en-CA" sz="1200">
              <a:latin typeface="Roboto Condensed Light" panose="02000000000000000000" pitchFamily="2" charset="0"/>
              <a:cs typeface="Arial Narrow"/>
            </a:endParaRPr>
          </a:p>
          <a:p>
            <a:pPr marL="7701" marR="159031">
              <a:lnSpc>
                <a:spcPts val="1558"/>
              </a:lnSpc>
              <a:spcBef>
                <a:spcPts val="55"/>
              </a:spcBef>
            </a:pPr>
            <a:r>
              <a:rPr lang="en-CA" sz="1200" spc="-36">
                <a:solidFill>
                  <a:srgbClr val="0076B7"/>
                </a:solidFill>
                <a:latin typeface="Roboto Condensed Light" panose="02000000000000000000" pitchFamily="2" charset="0"/>
                <a:cs typeface="Arial Narrow"/>
                <a:hlinkClick r:id="rId3"/>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6"/>
              </a:spcBef>
            </a:pPr>
            <a:endParaRPr lang="en-CA" sz="1200">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a:latin typeface="Roboto Condensed Light" panose="02000000000000000000" pitchFamily="2" charset="0"/>
              <a:cs typeface="Arial Narrow"/>
            </a:endParaRPr>
          </a:p>
          <a:p>
            <a:pPr>
              <a:spcBef>
                <a:spcPts val="9"/>
              </a:spcBef>
            </a:pPr>
            <a:endParaRPr lang="en-CA" sz="1200">
              <a:latin typeface="Roboto Condensed Light" panose="02000000000000000000" pitchFamily="2" charset="0"/>
              <a:cs typeface="Times New Roman"/>
            </a:endParaRPr>
          </a:p>
          <a:p>
            <a:pPr marL="7701" marR="109358">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9"/>
              </a:spcBef>
            </a:pPr>
            <a:endParaRPr lang="en-CA" sz="1200">
              <a:latin typeface="Roboto Condensed Light" panose="02000000000000000000" pitchFamily="2" charset="0"/>
              <a:cs typeface="Times New Roman"/>
            </a:endParaRPr>
          </a:p>
          <a:p>
            <a:pPr marL="7701" marR="3081"/>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12"/>
              </a:spcBef>
            </a:pPr>
            <a:endParaRPr lang="en-CA" sz="1200">
              <a:latin typeface="Roboto Condensed Light" panose="02000000000000000000" pitchFamily="2" charset="0"/>
              <a:cs typeface="Times New Roman"/>
            </a:endParaRPr>
          </a:p>
          <a:p>
            <a:pPr marL="7701" marR="161342"/>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060" y="530021"/>
            <a:ext cx="6712447" cy="1130188"/>
          </a:xfrm>
        </p:spPr>
        <p:txBody>
          <a:bodyPr>
            <a:noAutofit/>
          </a:bodyPr>
          <a:lstStyle>
            <a:lvl1pPr>
              <a:lnSpc>
                <a:spcPct val="90000"/>
              </a:lnSpc>
              <a:defRPr>
                <a:solidFill>
                  <a:srgbClr val="41439A"/>
                </a:solidFill>
              </a:defRPr>
            </a:lvl1pPr>
          </a:lstStyle>
          <a:p>
            <a:r>
              <a:rPr lang="en-US"/>
              <a:t>Works Cited</a:t>
            </a:r>
          </a:p>
        </p:txBody>
      </p:sp>
    </p:spTree>
    <p:extLst>
      <p:ext uri="{BB962C8B-B14F-4D97-AF65-F5344CB8AC3E}">
        <p14:creationId xmlns:p14="http://schemas.microsoft.com/office/powerpoint/2010/main" val="2615074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03D523-E123-7646-B10A-BE59FF2511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5000"/>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2DF7E952-9C72-3E4F-9E79-2A95D2A93351}"/>
              </a:ext>
            </a:extLst>
          </p:cNvPr>
          <p:cNvSpPr/>
          <p:nvPr userDrawn="1"/>
        </p:nvSpPr>
        <p:spPr>
          <a:xfrm rot="10800000" flipH="1">
            <a:off x="-1" y="-1"/>
            <a:ext cx="12192000" cy="6858001"/>
          </a:xfrm>
          <a:prstGeom prst="rect">
            <a:avLst/>
          </a:prstGeom>
          <a:gradFill>
            <a:gsLst>
              <a:gs pos="100000">
                <a:schemeClr val="bg1"/>
              </a:gs>
              <a:gs pos="26000">
                <a:schemeClr val="bg1">
                  <a:alpha val="22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b="0" i="0" dirty="0">
              <a:latin typeface="Proxima Nova" panose="02000506030000020004" pitchFamily="2" charset="0"/>
            </a:endParaRPr>
          </a:p>
        </p:txBody>
      </p:sp>
      <p:sp>
        <p:nvSpPr>
          <p:cNvPr id="12" name="Slide Number Placeholder 5">
            <a:extLst>
              <a:ext uri="{FF2B5EF4-FFF2-40B4-BE49-F238E27FC236}">
                <a16:creationId xmlns:a16="http://schemas.microsoft.com/office/drawing/2014/main" id="{6BB3C787-21DB-7F45-83E2-DFF2A76D1E1A}"/>
              </a:ext>
            </a:extLst>
          </p:cNvPr>
          <p:cNvSpPr>
            <a:spLocks noGrp="1"/>
          </p:cNvSpPr>
          <p:nvPr>
            <p:ph type="sldNum" sz="quarter" idx="4"/>
          </p:nvPr>
        </p:nvSpPr>
        <p:spPr>
          <a:xfrm>
            <a:off x="9155098" y="6379044"/>
            <a:ext cx="2743200" cy="365125"/>
          </a:xfrm>
          <a:prstGeom prst="rect">
            <a:avLst/>
          </a:prstGeom>
        </p:spPr>
        <p:txBody>
          <a:bodyPr vert="horz" lIns="0" tIns="0" rIns="0" bIns="0" rtlCol="0" anchor="ctr"/>
          <a:lstStyle>
            <a:lvl1pPr algn="r">
              <a:defRPr sz="800" b="0" i="0">
                <a:solidFill>
                  <a:schemeClr val="bg1">
                    <a:lumMod val="75000"/>
                  </a:schemeClr>
                </a:solidFill>
                <a:latin typeface="Proxima Nova" panose="02000506030000020004" pitchFamily="2" charset="0"/>
                <a:cs typeface="Arial" panose="020B0604020202020204" pitchFamily="34" charset="0"/>
              </a:defRPr>
            </a:lvl1pPr>
          </a:lstStyle>
          <a:p>
            <a:fld id="{60A309C1-FC3A-6444-8C53-1D99F913D140}" type="slidenum">
              <a:rPr lang="en-US" smtClean="0"/>
              <a:pPr/>
              <a:t>‹#›</a:t>
            </a:fld>
            <a:endParaRPr lang="en-US" dirty="0"/>
          </a:p>
        </p:txBody>
      </p:sp>
    </p:spTree>
    <p:extLst>
      <p:ext uri="{BB962C8B-B14F-4D97-AF65-F5344CB8AC3E}">
        <p14:creationId xmlns:p14="http://schemas.microsoft.com/office/powerpoint/2010/main" val="3149544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839679" y="530021"/>
            <a:ext cx="10631959" cy="1130188"/>
          </a:xfrm>
        </p:spPr>
        <p:txBody>
          <a:bodyPr>
            <a:noAutofit/>
          </a:bodyPr>
          <a:lstStyle>
            <a:lvl1pPr>
              <a:lnSpc>
                <a:spcPct val="90000"/>
              </a:lnSpc>
              <a:defRPr b="0" i="0">
                <a:solidFill>
                  <a:schemeClr val="tx1"/>
                </a:solidFill>
              </a:defRPr>
            </a:lvl1pPr>
          </a:lstStyle>
          <a:p>
            <a:r>
              <a:rPr lang="en-US"/>
              <a:t>Click to edit Master title style</a:t>
            </a:r>
          </a:p>
        </p:txBody>
      </p:sp>
    </p:spTree>
    <p:extLst>
      <p:ext uri="{BB962C8B-B14F-4D97-AF65-F5344CB8AC3E}">
        <p14:creationId xmlns:p14="http://schemas.microsoft.com/office/powerpoint/2010/main" val="2372982462"/>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ro Section">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839679" y="530021"/>
            <a:ext cx="10631959" cy="1130188"/>
          </a:xfrm>
        </p:spPr>
        <p:txBody>
          <a:bodyPr>
            <a:noAutofit/>
          </a:bodyPr>
          <a:lstStyle>
            <a:lvl1pPr>
              <a:lnSpc>
                <a:spcPct val="90000"/>
              </a:lnSpc>
              <a:defRPr b="0" i="0">
                <a:solidFill>
                  <a:schemeClr val="tx1"/>
                </a:solidFill>
              </a:defRPr>
            </a:lvl1pPr>
          </a:lstStyle>
          <a:p>
            <a:r>
              <a:rPr lang="en-US"/>
              <a:t>Click to edit Master title style</a:t>
            </a:r>
          </a:p>
        </p:txBody>
      </p:sp>
      <p:sp>
        <p:nvSpPr>
          <p:cNvPr id="3" name="Rectangle 2">
            <a:extLst>
              <a:ext uri="{FF2B5EF4-FFF2-40B4-BE49-F238E27FC236}">
                <a16:creationId xmlns:a16="http://schemas.microsoft.com/office/drawing/2014/main" id="{EA9B4139-24BE-394C-B6F8-9EDE77917D99}"/>
              </a:ext>
            </a:extLst>
          </p:cNvPr>
          <p:cNvSpPr/>
          <p:nvPr userDrawn="1"/>
        </p:nvSpPr>
        <p:spPr>
          <a:xfrm>
            <a:off x="1" y="0"/>
            <a:ext cx="26809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Box 3">
            <a:extLst>
              <a:ext uri="{FF2B5EF4-FFF2-40B4-BE49-F238E27FC236}">
                <a16:creationId xmlns:a16="http://schemas.microsoft.com/office/drawing/2014/main" id="{66991507-67ED-954E-8D49-C3C1D643C7A1}"/>
              </a:ext>
            </a:extLst>
          </p:cNvPr>
          <p:cNvSpPr txBox="1"/>
          <p:nvPr userDrawn="1"/>
        </p:nvSpPr>
        <p:spPr>
          <a:xfrm>
            <a:off x="0" y="6350001"/>
            <a:ext cx="268097" cy="182880"/>
          </a:xfrm>
          <a:prstGeom prst="rect">
            <a:avLst/>
          </a:prstGeom>
        </p:spPr>
        <p:txBody>
          <a:bodyPr wrap="square" lIns="0" tIns="0" rIns="0" bIns="0" numCol="1" spcCol="360000" rtlCol="0">
            <a:noAutofit/>
          </a:bodyPr>
          <a:lstStyle/>
          <a:p>
            <a:pPr marL="0" marR="0" lvl="0" indent="0" algn="ctr" defTabSz="554437" rtl="0" eaLnBrk="1" fontAlgn="auto" latinLnBrk="0" hangingPunct="1">
              <a:lnSpc>
                <a:spcPct val="110000"/>
              </a:lnSpc>
              <a:spcBef>
                <a:spcPts val="0"/>
              </a:spcBef>
              <a:spcAft>
                <a:spcPts val="0"/>
              </a:spcAft>
              <a:buClrTx/>
              <a:buSzTx/>
              <a:buFontTx/>
              <a:buNone/>
              <a:tabLst/>
              <a:defRPr/>
            </a:pPr>
            <a:endParaRPr sz="800" b="1" i="0" dirty="0">
              <a:latin typeface="Exo DemiBold" panose="02000503000000000000" pitchFamily="2" charset="77"/>
              <a:cs typeface="Arial" panose="020B0604020202020204" pitchFamily="34" charset="0"/>
            </a:endParaRPr>
          </a:p>
        </p:txBody>
      </p:sp>
      <p:sp>
        <p:nvSpPr>
          <p:cNvPr id="5" name="TextBox 4">
            <a:extLst>
              <a:ext uri="{FF2B5EF4-FFF2-40B4-BE49-F238E27FC236}">
                <a16:creationId xmlns:a16="http://schemas.microsoft.com/office/drawing/2014/main" id="{3740E1F5-3FAD-3146-8C68-1DC1D4CAA04E}"/>
              </a:ext>
            </a:extLst>
          </p:cNvPr>
          <p:cNvSpPr txBox="1"/>
          <p:nvPr userDrawn="1"/>
        </p:nvSpPr>
        <p:spPr>
          <a:xfrm rot="16200000">
            <a:off x="-326398" y="3649804"/>
            <a:ext cx="962145" cy="182856"/>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latin typeface="Exo DemiBold" panose="02000503000000000000" pitchFamily="2" charset="77"/>
              </a:rPr>
              <a:t>McLean &amp; Company</a:t>
            </a:r>
            <a:endParaRPr sz="800" b="1" i="0" dirty="0">
              <a:latin typeface="Exo DemiBold" panose="02000503000000000000" pitchFamily="2" charset="77"/>
              <a:cs typeface="Arial" panose="020B0604020202020204" pitchFamily="34" charset="0"/>
            </a:endParaRPr>
          </a:p>
        </p:txBody>
      </p:sp>
      <p:sp>
        <p:nvSpPr>
          <p:cNvPr id="6" name="TextBox 5">
            <a:extLst>
              <a:ext uri="{FF2B5EF4-FFF2-40B4-BE49-F238E27FC236}">
                <a16:creationId xmlns:a16="http://schemas.microsoft.com/office/drawing/2014/main" id="{303F1D2C-E519-F048-9E6D-CC3E8E76DA87}"/>
              </a:ext>
            </a:extLst>
          </p:cNvPr>
          <p:cNvSpPr txBox="1"/>
          <p:nvPr userDrawn="1"/>
        </p:nvSpPr>
        <p:spPr>
          <a:xfrm rot="16200000">
            <a:off x="-649537" y="1242801"/>
            <a:ext cx="1608416" cy="182856"/>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latin typeface="Exo DemiBold" panose="02000503000000000000" pitchFamily="2" charset="77"/>
              </a:rPr>
              <a:t>2021 HR Trends Report</a:t>
            </a:r>
            <a:endParaRPr sz="800" b="1" i="0" dirty="0">
              <a:latin typeface="Exo DemiBold" panose="02000503000000000000" pitchFamily="2" charset="77"/>
              <a:cs typeface="Arial" panose="020B0604020202020204" pitchFamily="34" charset="0"/>
            </a:endParaRPr>
          </a:p>
        </p:txBody>
      </p:sp>
      <p:sp>
        <p:nvSpPr>
          <p:cNvPr id="8" name="TextBox 7">
            <a:extLst>
              <a:ext uri="{FF2B5EF4-FFF2-40B4-BE49-F238E27FC236}">
                <a16:creationId xmlns:a16="http://schemas.microsoft.com/office/drawing/2014/main" id="{C59BF9FE-6273-7F49-A365-3EA90A74D165}"/>
              </a:ext>
            </a:extLst>
          </p:cNvPr>
          <p:cNvSpPr txBox="1"/>
          <p:nvPr userDrawn="1"/>
        </p:nvSpPr>
        <p:spPr>
          <a:xfrm>
            <a:off x="0" y="6599830"/>
            <a:ext cx="268097" cy="182880"/>
          </a:xfrm>
          <a:prstGeom prst="rect">
            <a:avLst/>
          </a:prstGeom>
        </p:spPr>
        <p:txBody>
          <a:bodyPr wrap="square" lIns="0" tIns="0" rIns="0" bIns="0" numCol="1" spcCol="360000" rtlCol="0">
            <a:noAutofit/>
          </a:bodyPr>
          <a:lstStyle/>
          <a:p>
            <a:pPr marL="0" marR="0" lvl="0" indent="0" algn="ctr" defTabSz="554437" rtl="0" eaLnBrk="1" fontAlgn="auto" latinLnBrk="0" hangingPunct="1">
              <a:lnSpc>
                <a:spcPct val="110000"/>
              </a:lnSpc>
              <a:spcBef>
                <a:spcPts val="0"/>
              </a:spcBef>
              <a:spcAft>
                <a:spcPts val="0"/>
              </a:spcAft>
              <a:buClrTx/>
              <a:buSzTx/>
              <a:buFontTx/>
              <a:buNone/>
              <a:tabLst/>
              <a:defRPr/>
            </a:pPr>
            <a:fld id="{81D60167-4931-47E6-BA6A-407CBD079E47}" type="slidenum">
              <a:rPr sz="800" b="1" i="0" smtClean="0">
                <a:solidFill>
                  <a:schemeClr val="tx1"/>
                </a:solidFill>
                <a:latin typeface="Exo DemiBold" panose="02000503000000000000" pitchFamily="2" charset="77"/>
                <a:cs typeface="Arial" panose="020B0604020202020204" pitchFamily="34" charset="0"/>
              </a:rPr>
              <a:pPr marL="0" marR="0" lvl="0" indent="0" algn="ctr" defTabSz="554437" rtl="0" eaLnBrk="1" fontAlgn="auto" latinLnBrk="0" hangingPunct="1">
                <a:lnSpc>
                  <a:spcPct val="110000"/>
                </a:lnSpc>
                <a:spcBef>
                  <a:spcPts val="0"/>
                </a:spcBef>
                <a:spcAft>
                  <a:spcPts val="0"/>
                </a:spcAft>
                <a:buClrTx/>
                <a:buSzTx/>
                <a:buFontTx/>
                <a:buNone/>
                <a:tabLst/>
                <a:defRPr/>
              </a:pPr>
              <a:t>‹#›</a:t>
            </a:fld>
            <a:endParaRPr sz="800" b="1" i="0" dirty="0">
              <a:solidFill>
                <a:schemeClr val="tx1"/>
              </a:solidFill>
              <a:latin typeface="Exo DemiBold" panose="02000503000000000000" pitchFamily="2" charset="77"/>
              <a:cs typeface="Arial" panose="020B0604020202020204" pitchFamily="34" charset="0"/>
            </a:endParaRPr>
          </a:p>
        </p:txBody>
      </p:sp>
    </p:spTree>
    <p:extLst>
      <p:ext uri="{BB962C8B-B14F-4D97-AF65-F5344CB8AC3E}">
        <p14:creationId xmlns:p14="http://schemas.microsoft.com/office/powerpoint/2010/main" val="273466196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HR in 202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DEB4D3-A760-D84E-8933-8E339F542109}"/>
              </a:ext>
            </a:extLst>
          </p:cNvPr>
          <p:cNvSpPr/>
          <p:nvPr userDrawn="1"/>
        </p:nvSpPr>
        <p:spPr>
          <a:xfrm>
            <a:off x="1" y="0"/>
            <a:ext cx="268097" cy="6858000"/>
          </a:xfrm>
          <a:prstGeom prst="rect">
            <a:avLst/>
          </a:prstGeom>
          <a:solidFill>
            <a:srgbClr val="6EC4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Box 12">
            <a:extLst>
              <a:ext uri="{FF2B5EF4-FFF2-40B4-BE49-F238E27FC236}">
                <a16:creationId xmlns:a16="http://schemas.microsoft.com/office/drawing/2014/main" id="{5C5AB9A8-8BAD-7848-95F0-BF5FD7D23533}"/>
              </a:ext>
            </a:extLst>
          </p:cNvPr>
          <p:cNvSpPr txBox="1"/>
          <p:nvPr userDrawn="1"/>
        </p:nvSpPr>
        <p:spPr>
          <a:xfrm rot="16200000">
            <a:off x="-326398" y="3649804"/>
            <a:ext cx="962145" cy="182856"/>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latin typeface="Exo DemiBold" panose="02000503000000000000" pitchFamily="2" charset="77"/>
              </a:rPr>
              <a:t>McLean &amp; Company</a:t>
            </a:r>
            <a:endParaRPr sz="800" b="1" i="0" dirty="0">
              <a:latin typeface="Exo DemiBold" panose="02000503000000000000" pitchFamily="2" charset="77"/>
              <a:cs typeface="Arial" panose="020B0604020202020204" pitchFamily="34" charset="0"/>
            </a:endParaRPr>
          </a:p>
        </p:txBody>
      </p:sp>
      <p:sp>
        <p:nvSpPr>
          <p:cNvPr id="4" name="TextBox 3">
            <a:extLst>
              <a:ext uri="{FF2B5EF4-FFF2-40B4-BE49-F238E27FC236}">
                <a16:creationId xmlns:a16="http://schemas.microsoft.com/office/drawing/2014/main" id="{8859DFA4-DFCD-4648-8EBC-2E8DC478DD8A}"/>
              </a:ext>
            </a:extLst>
          </p:cNvPr>
          <p:cNvSpPr txBox="1"/>
          <p:nvPr userDrawn="1"/>
        </p:nvSpPr>
        <p:spPr>
          <a:xfrm>
            <a:off x="-371211" y="6627682"/>
            <a:ext cx="184707" cy="307777"/>
          </a:xfrm>
          <a:prstGeom prst="rect">
            <a:avLst/>
          </a:prstGeom>
        </p:spPr>
        <p:txBody>
          <a:bodyPr wrap="none" rtlCol="0">
            <a:spAutoFit/>
          </a:bodyPr>
          <a:lstStyle/>
          <a:p>
            <a:pPr algn="l"/>
            <a:endParaRPr lang="en-US" sz="1400" b="0" dirty="0"/>
          </a:p>
        </p:txBody>
      </p:sp>
      <p:sp>
        <p:nvSpPr>
          <p:cNvPr id="12" name="TextBox 11">
            <a:extLst>
              <a:ext uri="{FF2B5EF4-FFF2-40B4-BE49-F238E27FC236}">
                <a16:creationId xmlns:a16="http://schemas.microsoft.com/office/drawing/2014/main" id="{AA575792-AEBB-D145-8005-A6B585BDB13A}"/>
              </a:ext>
            </a:extLst>
          </p:cNvPr>
          <p:cNvSpPr txBox="1"/>
          <p:nvPr userDrawn="1"/>
        </p:nvSpPr>
        <p:spPr>
          <a:xfrm rot="16200000">
            <a:off x="-649537" y="1242801"/>
            <a:ext cx="1608416" cy="182856"/>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latin typeface="Exo DemiBold" panose="02000503000000000000" pitchFamily="2" charset="77"/>
              </a:rPr>
              <a:t>2021 HR Trends Report</a:t>
            </a:r>
            <a:endParaRPr sz="800" b="1" i="0" dirty="0">
              <a:latin typeface="Exo DemiBold" panose="02000503000000000000" pitchFamily="2" charset="77"/>
              <a:cs typeface="Arial" panose="020B0604020202020204" pitchFamily="34" charset="0"/>
            </a:endParaRPr>
          </a:p>
        </p:txBody>
      </p:sp>
      <p:sp>
        <p:nvSpPr>
          <p:cNvPr id="15" name="TextBox 14">
            <a:extLst>
              <a:ext uri="{FF2B5EF4-FFF2-40B4-BE49-F238E27FC236}">
                <a16:creationId xmlns:a16="http://schemas.microsoft.com/office/drawing/2014/main" id="{34DE0B1A-3256-AF43-B5A4-8CBF06235C16}"/>
              </a:ext>
            </a:extLst>
          </p:cNvPr>
          <p:cNvSpPr txBox="1"/>
          <p:nvPr userDrawn="1"/>
        </p:nvSpPr>
        <p:spPr>
          <a:xfrm>
            <a:off x="0" y="6599830"/>
            <a:ext cx="268097" cy="182880"/>
          </a:xfrm>
          <a:prstGeom prst="rect">
            <a:avLst/>
          </a:prstGeom>
        </p:spPr>
        <p:txBody>
          <a:bodyPr wrap="square" lIns="0" tIns="0" rIns="0" bIns="0" numCol="1" spcCol="360000" rtlCol="0">
            <a:noAutofit/>
          </a:bodyPr>
          <a:lstStyle/>
          <a:p>
            <a:pPr marL="0" marR="0" lvl="0" indent="0" algn="ctr" defTabSz="554437" rtl="0" eaLnBrk="1" fontAlgn="auto" latinLnBrk="0" hangingPunct="1">
              <a:lnSpc>
                <a:spcPct val="110000"/>
              </a:lnSpc>
              <a:spcBef>
                <a:spcPts val="0"/>
              </a:spcBef>
              <a:spcAft>
                <a:spcPts val="0"/>
              </a:spcAft>
              <a:buClrTx/>
              <a:buSzTx/>
              <a:buFontTx/>
              <a:buNone/>
              <a:tabLst/>
              <a:defRPr/>
            </a:pPr>
            <a:fld id="{81D60167-4931-47E6-BA6A-407CBD079E47}" type="slidenum">
              <a:rPr sz="800" b="1" i="0" smtClean="0">
                <a:solidFill>
                  <a:schemeClr val="tx1"/>
                </a:solidFill>
                <a:latin typeface="Exo DemiBold" panose="02000503000000000000" pitchFamily="2" charset="77"/>
                <a:cs typeface="Arial" panose="020B0604020202020204" pitchFamily="34" charset="0"/>
              </a:rPr>
              <a:pPr marL="0" marR="0" lvl="0" indent="0" algn="ctr" defTabSz="554437" rtl="0" eaLnBrk="1" fontAlgn="auto" latinLnBrk="0" hangingPunct="1">
                <a:lnSpc>
                  <a:spcPct val="110000"/>
                </a:lnSpc>
                <a:spcBef>
                  <a:spcPts val="0"/>
                </a:spcBef>
                <a:spcAft>
                  <a:spcPts val="0"/>
                </a:spcAft>
                <a:buClrTx/>
                <a:buSzTx/>
                <a:buFontTx/>
                <a:buNone/>
                <a:tabLst/>
                <a:defRPr/>
              </a:pPr>
              <a:t>‹#›</a:t>
            </a:fld>
            <a:endParaRPr sz="800" b="1" i="0" dirty="0">
              <a:solidFill>
                <a:schemeClr val="tx1"/>
              </a:solidFill>
              <a:latin typeface="Exo DemiBold" panose="02000503000000000000" pitchFamily="2" charset="77"/>
              <a:cs typeface="Arial" panose="020B0604020202020204" pitchFamily="34" charset="0"/>
            </a:endParaRPr>
          </a:p>
        </p:txBody>
      </p:sp>
      <p:sp>
        <p:nvSpPr>
          <p:cNvPr id="16" name="Title 9">
            <a:extLst>
              <a:ext uri="{FF2B5EF4-FFF2-40B4-BE49-F238E27FC236}">
                <a16:creationId xmlns:a16="http://schemas.microsoft.com/office/drawing/2014/main" id="{EBEF7505-4A9A-C641-8339-6D352B3FB7D6}"/>
              </a:ext>
            </a:extLst>
          </p:cNvPr>
          <p:cNvSpPr>
            <a:spLocks noGrp="1"/>
          </p:cNvSpPr>
          <p:nvPr>
            <p:ph type="title"/>
          </p:nvPr>
        </p:nvSpPr>
        <p:spPr>
          <a:xfrm>
            <a:off x="839679" y="530021"/>
            <a:ext cx="10631959" cy="1130188"/>
          </a:xfrm>
        </p:spPr>
        <p:txBody>
          <a:bodyPr>
            <a:noAutofit/>
          </a:bodyPr>
          <a:lstStyle>
            <a:lvl1pPr>
              <a:lnSpc>
                <a:spcPct val="90000"/>
              </a:lnSpc>
              <a:defRPr b="0" i="0">
                <a:solidFill>
                  <a:schemeClr val="tx1"/>
                </a:solidFill>
              </a:defRPr>
            </a:lvl1pPr>
          </a:lstStyle>
          <a:p>
            <a:r>
              <a:rPr lang="en-US"/>
              <a:t>Click to edit Master title style</a:t>
            </a:r>
          </a:p>
        </p:txBody>
      </p:sp>
    </p:spTree>
    <p:extLst>
      <p:ext uri="{BB962C8B-B14F-4D97-AF65-F5344CB8AC3E}">
        <p14:creationId xmlns:p14="http://schemas.microsoft.com/office/powerpoint/2010/main" val="228191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Generic">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3B516A-EFFC-6246-AECE-1B5BAC3B0EDB}"/>
              </a:ext>
            </a:extLst>
          </p:cNvPr>
          <p:cNvSpPr>
            <a:spLocks noGrp="1"/>
          </p:cNvSpPr>
          <p:nvPr>
            <p:ph idx="1"/>
          </p:nvPr>
        </p:nvSpPr>
        <p:spPr>
          <a:xfrm>
            <a:off x="838200" y="1825625"/>
            <a:ext cx="10515600" cy="4351338"/>
          </a:xfrm>
          <a:prstGeom prst="rect">
            <a:avLst/>
          </a:prstGeom>
        </p:spPr>
        <p:txBody>
          <a:bodyPr>
            <a:noAutofit/>
          </a:bodyPr>
          <a:lstStyle>
            <a:lvl1pPr marL="0" indent="0">
              <a:buNone/>
              <a:defRPr sz="2800" b="0" i="0">
                <a:solidFill>
                  <a:srgbClr val="717272"/>
                </a:solidFill>
                <a:latin typeface="Montserrat Light" pitchFamily="2" charset="77"/>
              </a:defRPr>
            </a:lvl1pPr>
            <a:lvl2pPr>
              <a:defRPr sz="2000">
                <a:solidFill>
                  <a:srgbClr val="4B4B4B"/>
                </a:solidFill>
              </a:defRPr>
            </a:lvl2pPr>
            <a:lvl3pPr>
              <a:defRPr sz="2000">
                <a:solidFill>
                  <a:srgbClr val="4B4B4B"/>
                </a:solidFill>
              </a:defRPr>
            </a:lvl3pPr>
            <a:lvl4pPr>
              <a:defRPr sz="2000">
                <a:solidFill>
                  <a:srgbClr val="4B4B4B"/>
                </a:solidFill>
              </a:defRPr>
            </a:lvl4pPr>
            <a:lvl5pPr>
              <a:defRPr sz="2000">
                <a:solidFill>
                  <a:srgbClr val="4B4B4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C5C15C3-F5A7-0545-90DA-E2F93B1D238D}"/>
              </a:ext>
            </a:extLst>
          </p:cNvPr>
          <p:cNvSpPr>
            <a:spLocks noGrp="1"/>
          </p:cNvSpPr>
          <p:nvPr>
            <p:ph type="title"/>
          </p:nvPr>
        </p:nvSpPr>
        <p:spPr>
          <a:xfrm>
            <a:off x="819728" y="1091623"/>
            <a:ext cx="10515600" cy="831706"/>
          </a:xfrm>
          <a:prstGeom prst="rect">
            <a:avLst/>
          </a:prstGeom>
        </p:spPr>
        <p:txBody>
          <a:bodyPr>
            <a:noAutofit/>
          </a:bodyPr>
          <a:lstStyle>
            <a:lvl1pPr>
              <a:defRPr>
                <a:solidFill>
                  <a:srgbClr val="414399"/>
                </a:solidFill>
                <a:latin typeface="Montserrat" panose="00000500000000000000" pitchFamily="2" charset="0"/>
              </a:defRPr>
            </a:lvl1pPr>
          </a:lstStyle>
          <a:p>
            <a:r>
              <a:rPr lang="en-US"/>
              <a:t>Click to edit Master title style</a:t>
            </a:r>
          </a:p>
        </p:txBody>
      </p:sp>
    </p:spTree>
    <p:extLst>
      <p:ext uri="{BB962C8B-B14F-4D97-AF65-F5344CB8AC3E}">
        <p14:creationId xmlns:p14="http://schemas.microsoft.com/office/powerpoint/2010/main" val="3336701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I is at the forefron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DEB4D3-A760-D84E-8933-8E339F542109}"/>
              </a:ext>
            </a:extLst>
          </p:cNvPr>
          <p:cNvSpPr/>
          <p:nvPr userDrawn="1"/>
        </p:nvSpPr>
        <p:spPr>
          <a:xfrm>
            <a:off x="1" y="0"/>
            <a:ext cx="268097" cy="6858000"/>
          </a:xfrm>
          <a:prstGeom prst="rect">
            <a:avLst/>
          </a:prstGeom>
          <a:solidFill>
            <a:srgbClr val="5397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Box 12">
            <a:extLst>
              <a:ext uri="{FF2B5EF4-FFF2-40B4-BE49-F238E27FC236}">
                <a16:creationId xmlns:a16="http://schemas.microsoft.com/office/drawing/2014/main" id="{5C5AB9A8-8BAD-7848-95F0-BF5FD7D23533}"/>
              </a:ext>
            </a:extLst>
          </p:cNvPr>
          <p:cNvSpPr txBox="1"/>
          <p:nvPr userDrawn="1"/>
        </p:nvSpPr>
        <p:spPr>
          <a:xfrm rot="16200000">
            <a:off x="-326398" y="3649804"/>
            <a:ext cx="962145" cy="182856"/>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solidFill>
                  <a:schemeClr val="bg1"/>
                </a:solidFill>
                <a:latin typeface="Exo DemiBold" panose="02000503000000000000" pitchFamily="2" charset="77"/>
              </a:rPr>
              <a:t>McLean &amp; Company</a:t>
            </a:r>
            <a:endParaRPr sz="800" b="1" i="0" dirty="0">
              <a:solidFill>
                <a:schemeClr val="bg1"/>
              </a:solidFill>
              <a:latin typeface="Exo DemiBold" panose="02000503000000000000" pitchFamily="2" charset="77"/>
              <a:cs typeface="Arial" panose="020B0604020202020204" pitchFamily="34" charset="0"/>
            </a:endParaRPr>
          </a:p>
        </p:txBody>
      </p:sp>
      <p:sp>
        <p:nvSpPr>
          <p:cNvPr id="4" name="TextBox 3">
            <a:extLst>
              <a:ext uri="{FF2B5EF4-FFF2-40B4-BE49-F238E27FC236}">
                <a16:creationId xmlns:a16="http://schemas.microsoft.com/office/drawing/2014/main" id="{8859DFA4-DFCD-4648-8EBC-2E8DC478DD8A}"/>
              </a:ext>
            </a:extLst>
          </p:cNvPr>
          <p:cNvSpPr txBox="1"/>
          <p:nvPr userDrawn="1"/>
        </p:nvSpPr>
        <p:spPr>
          <a:xfrm>
            <a:off x="-371211" y="6627682"/>
            <a:ext cx="184707" cy="307777"/>
          </a:xfrm>
          <a:prstGeom prst="rect">
            <a:avLst/>
          </a:prstGeom>
        </p:spPr>
        <p:txBody>
          <a:bodyPr wrap="none" rtlCol="0">
            <a:spAutoFit/>
          </a:bodyPr>
          <a:lstStyle/>
          <a:p>
            <a:pPr algn="l"/>
            <a:endParaRPr lang="en-US" sz="1400" b="0" dirty="0"/>
          </a:p>
        </p:txBody>
      </p:sp>
      <p:sp>
        <p:nvSpPr>
          <p:cNvPr id="18" name="TextBox 17">
            <a:extLst>
              <a:ext uri="{FF2B5EF4-FFF2-40B4-BE49-F238E27FC236}">
                <a16:creationId xmlns:a16="http://schemas.microsoft.com/office/drawing/2014/main" id="{06AB1A64-AD7C-2647-B766-8D1CF61D654F}"/>
              </a:ext>
            </a:extLst>
          </p:cNvPr>
          <p:cNvSpPr txBox="1"/>
          <p:nvPr userDrawn="1"/>
        </p:nvSpPr>
        <p:spPr>
          <a:xfrm rot="16200000">
            <a:off x="-649537" y="1242801"/>
            <a:ext cx="1608416" cy="182856"/>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solidFill>
                  <a:schemeClr val="bg1"/>
                </a:solidFill>
                <a:latin typeface="Exo DemiBold" panose="02000503000000000000" pitchFamily="2" charset="77"/>
              </a:rPr>
              <a:t>2021 HR Trends Report</a:t>
            </a:r>
            <a:endParaRPr sz="800" b="1" i="0" dirty="0">
              <a:solidFill>
                <a:schemeClr val="bg1"/>
              </a:solidFill>
              <a:latin typeface="Exo DemiBold" panose="02000503000000000000" pitchFamily="2" charset="77"/>
              <a:cs typeface="Arial" panose="020B0604020202020204" pitchFamily="34" charset="0"/>
            </a:endParaRPr>
          </a:p>
        </p:txBody>
      </p:sp>
      <p:sp>
        <p:nvSpPr>
          <p:cNvPr id="19" name="TextBox 18">
            <a:extLst>
              <a:ext uri="{FF2B5EF4-FFF2-40B4-BE49-F238E27FC236}">
                <a16:creationId xmlns:a16="http://schemas.microsoft.com/office/drawing/2014/main" id="{9D350751-E597-2B4B-A596-649E785B0FE2}"/>
              </a:ext>
            </a:extLst>
          </p:cNvPr>
          <p:cNvSpPr txBox="1"/>
          <p:nvPr userDrawn="1"/>
        </p:nvSpPr>
        <p:spPr>
          <a:xfrm>
            <a:off x="0" y="6599830"/>
            <a:ext cx="268097" cy="182880"/>
          </a:xfrm>
          <a:prstGeom prst="rect">
            <a:avLst/>
          </a:prstGeom>
        </p:spPr>
        <p:txBody>
          <a:bodyPr wrap="square" lIns="0" tIns="0" rIns="0" bIns="0" numCol="1" spcCol="360000" rtlCol="0">
            <a:noAutofit/>
          </a:bodyPr>
          <a:lstStyle/>
          <a:p>
            <a:pPr marL="0" marR="0" lvl="0" indent="0" algn="ctr" defTabSz="554437" rtl="0" eaLnBrk="1" fontAlgn="auto" latinLnBrk="0" hangingPunct="1">
              <a:lnSpc>
                <a:spcPct val="110000"/>
              </a:lnSpc>
              <a:spcBef>
                <a:spcPts val="0"/>
              </a:spcBef>
              <a:spcAft>
                <a:spcPts val="0"/>
              </a:spcAft>
              <a:buClrTx/>
              <a:buSzTx/>
              <a:buFontTx/>
              <a:buNone/>
              <a:tabLst/>
              <a:defRPr/>
            </a:pPr>
            <a:fld id="{81D60167-4931-47E6-BA6A-407CBD079E47}" type="slidenum">
              <a:rPr sz="800" b="1" i="0" smtClean="0">
                <a:solidFill>
                  <a:schemeClr val="bg1"/>
                </a:solidFill>
                <a:latin typeface="Exo DemiBold" panose="02000503000000000000" pitchFamily="2" charset="77"/>
                <a:cs typeface="Arial" panose="020B0604020202020204" pitchFamily="34" charset="0"/>
              </a:rPr>
              <a:pPr marL="0" marR="0" lvl="0" indent="0" algn="ctr" defTabSz="554437" rtl="0" eaLnBrk="1" fontAlgn="auto" latinLnBrk="0" hangingPunct="1">
                <a:lnSpc>
                  <a:spcPct val="110000"/>
                </a:lnSpc>
                <a:spcBef>
                  <a:spcPts val="0"/>
                </a:spcBef>
                <a:spcAft>
                  <a:spcPts val="0"/>
                </a:spcAft>
                <a:buClrTx/>
                <a:buSzTx/>
                <a:buFontTx/>
                <a:buNone/>
                <a:tabLst/>
                <a:defRPr/>
              </a:pPr>
              <a:t>‹#›</a:t>
            </a:fld>
            <a:endParaRPr sz="800" b="1" i="0" dirty="0">
              <a:solidFill>
                <a:schemeClr val="bg1"/>
              </a:solidFill>
              <a:latin typeface="Exo DemiBold" panose="02000503000000000000" pitchFamily="2" charset="77"/>
              <a:cs typeface="Arial" panose="020B0604020202020204" pitchFamily="34" charset="0"/>
            </a:endParaRPr>
          </a:p>
        </p:txBody>
      </p:sp>
      <p:sp>
        <p:nvSpPr>
          <p:cNvPr id="21" name="Title 9">
            <a:extLst>
              <a:ext uri="{FF2B5EF4-FFF2-40B4-BE49-F238E27FC236}">
                <a16:creationId xmlns:a16="http://schemas.microsoft.com/office/drawing/2014/main" id="{C018076C-EC37-3842-B6EE-B850446C4887}"/>
              </a:ext>
            </a:extLst>
          </p:cNvPr>
          <p:cNvSpPr>
            <a:spLocks noGrp="1"/>
          </p:cNvSpPr>
          <p:nvPr>
            <p:ph type="title"/>
          </p:nvPr>
        </p:nvSpPr>
        <p:spPr>
          <a:xfrm>
            <a:off x="839679" y="530021"/>
            <a:ext cx="10631959" cy="1130188"/>
          </a:xfrm>
        </p:spPr>
        <p:txBody>
          <a:bodyPr>
            <a:noAutofit/>
          </a:bodyPr>
          <a:lstStyle>
            <a:lvl1pPr>
              <a:lnSpc>
                <a:spcPct val="90000"/>
              </a:lnSpc>
              <a:defRPr b="0" i="0">
                <a:solidFill>
                  <a:schemeClr val="tx1"/>
                </a:solidFill>
              </a:defRPr>
            </a:lvl1pPr>
          </a:lstStyle>
          <a:p>
            <a:r>
              <a:rPr lang="en-US"/>
              <a:t>Click to edit Master title style</a:t>
            </a:r>
          </a:p>
        </p:txBody>
      </p:sp>
    </p:spTree>
    <p:extLst>
      <p:ext uri="{BB962C8B-B14F-4D97-AF65-F5344CB8AC3E}">
        <p14:creationId xmlns:p14="http://schemas.microsoft.com/office/powerpoint/2010/main" val="2770653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R thrust into the spotligh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DEB4D3-A760-D84E-8933-8E339F542109}"/>
              </a:ext>
            </a:extLst>
          </p:cNvPr>
          <p:cNvSpPr/>
          <p:nvPr userDrawn="1"/>
        </p:nvSpPr>
        <p:spPr>
          <a:xfrm>
            <a:off x="1" y="0"/>
            <a:ext cx="268097" cy="6858000"/>
          </a:xfrm>
          <a:prstGeom prst="rect">
            <a:avLst/>
          </a:prstGeom>
          <a:solidFill>
            <a:srgbClr val="3C7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Box 12">
            <a:extLst>
              <a:ext uri="{FF2B5EF4-FFF2-40B4-BE49-F238E27FC236}">
                <a16:creationId xmlns:a16="http://schemas.microsoft.com/office/drawing/2014/main" id="{5C5AB9A8-8BAD-7848-95F0-BF5FD7D23533}"/>
              </a:ext>
            </a:extLst>
          </p:cNvPr>
          <p:cNvSpPr txBox="1"/>
          <p:nvPr userDrawn="1"/>
        </p:nvSpPr>
        <p:spPr>
          <a:xfrm rot="16200000">
            <a:off x="-326398" y="3649804"/>
            <a:ext cx="962145" cy="182856"/>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solidFill>
                  <a:schemeClr val="bg1"/>
                </a:solidFill>
                <a:latin typeface="Exo DemiBold" panose="02000503000000000000" pitchFamily="2" charset="77"/>
              </a:rPr>
              <a:t>McLean &amp; Company</a:t>
            </a:r>
            <a:endParaRPr sz="800" b="1" i="0" dirty="0">
              <a:solidFill>
                <a:schemeClr val="bg1"/>
              </a:solidFill>
              <a:latin typeface="Exo DemiBold" panose="02000503000000000000" pitchFamily="2" charset="77"/>
              <a:cs typeface="Arial" panose="020B0604020202020204" pitchFamily="34" charset="0"/>
            </a:endParaRPr>
          </a:p>
        </p:txBody>
      </p:sp>
      <p:sp>
        <p:nvSpPr>
          <p:cNvPr id="4" name="TextBox 3">
            <a:extLst>
              <a:ext uri="{FF2B5EF4-FFF2-40B4-BE49-F238E27FC236}">
                <a16:creationId xmlns:a16="http://schemas.microsoft.com/office/drawing/2014/main" id="{8859DFA4-DFCD-4648-8EBC-2E8DC478DD8A}"/>
              </a:ext>
            </a:extLst>
          </p:cNvPr>
          <p:cNvSpPr txBox="1"/>
          <p:nvPr userDrawn="1"/>
        </p:nvSpPr>
        <p:spPr>
          <a:xfrm>
            <a:off x="-371211" y="6627682"/>
            <a:ext cx="184707" cy="307777"/>
          </a:xfrm>
          <a:prstGeom prst="rect">
            <a:avLst/>
          </a:prstGeom>
        </p:spPr>
        <p:txBody>
          <a:bodyPr wrap="none" rtlCol="0">
            <a:spAutoFit/>
          </a:bodyPr>
          <a:lstStyle/>
          <a:p>
            <a:pPr algn="l"/>
            <a:endParaRPr lang="en-US" sz="1400" b="0" dirty="0"/>
          </a:p>
        </p:txBody>
      </p:sp>
      <p:sp>
        <p:nvSpPr>
          <p:cNvPr id="18" name="TextBox 17">
            <a:extLst>
              <a:ext uri="{FF2B5EF4-FFF2-40B4-BE49-F238E27FC236}">
                <a16:creationId xmlns:a16="http://schemas.microsoft.com/office/drawing/2014/main" id="{FE9F5817-8731-8E47-96DD-ACE3D4B58824}"/>
              </a:ext>
            </a:extLst>
          </p:cNvPr>
          <p:cNvSpPr txBox="1"/>
          <p:nvPr userDrawn="1"/>
        </p:nvSpPr>
        <p:spPr>
          <a:xfrm rot="16200000">
            <a:off x="-649537" y="1242801"/>
            <a:ext cx="1608416" cy="182856"/>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solidFill>
                  <a:schemeClr val="bg1"/>
                </a:solidFill>
                <a:latin typeface="Exo DemiBold" panose="02000503000000000000" pitchFamily="2" charset="77"/>
              </a:rPr>
              <a:t>2021 HR Trends Report</a:t>
            </a:r>
            <a:endParaRPr sz="800" b="1" i="0" dirty="0">
              <a:solidFill>
                <a:schemeClr val="bg1"/>
              </a:solidFill>
              <a:latin typeface="Exo DemiBold" panose="02000503000000000000" pitchFamily="2" charset="77"/>
              <a:cs typeface="Arial" panose="020B0604020202020204" pitchFamily="34" charset="0"/>
            </a:endParaRPr>
          </a:p>
        </p:txBody>
      </p:sp>
      <p:sp>
        <p:nvSpPr>
          <p:cNvPr id="19" name="TextBox 18">
            <a:extLst>
              <a:ext uri="{FF2B5EF4-FFF2-40B4-BE49-F238E27FC236}">
                <a16:creationId xmlns:a16="http://schemas.microsoft.com/office/drawing/2014/main" id="{D44B2599-F9CE-F444-AD27-596FA024BDAD}"/>
              </a:ext>
            </a:extLst>
          </p:cNvPr>
          <p:cNvSpPr txBox="1"/>
          <p:nvPr userDrawn="1"/>
        </p:nvSpPr>
        <p:spPr>
          <a:xfrm>
            <a:off x="0" y="6599830"/>
            <a:ext cx="268097" cy="182880"/>
          </a:xfrm>
          <a:prstGeom prst="rect">
            <a:avLst/>
          </a:prstGeom>
        </p:spPr>
        <p:txBody>
          <a:bodyPr wrap="square" lIns="0" tIns="0" rIns="0" bIns="0" numCol="1" spcCol="360000" rtlCol="0">
            <a:noAutofit/>
          </a:bodyPr>
          <a:lstStyle/>
          <a:p>
            <a:pPr marL="0" marR="0" lvl="0" indent="0" algn="ctr" defTabSz="554437" rtl="0" eaLnBrk="1" fontAlgn="auto" latinLnBrk="0" hangingPunct="1">
              <a:lnSpc>
                <a:spcPct val="110000"/>
              </a:lnSpc>
              <a:spcBef>
                <a:spcPts val="0"/>
              </a:spcBef>
              <a:spcAft>
                <a:spcPts val="0"/>
              </a:spcAft>
              <a:buClrTx/>
              <a:buSzTx/>
              <a:buFontTx/>
              <a:buNone/>
              <a:tabLst/>
              <a:defRPr/>
            </a:pPr>
            <a:fld id="{81D60167-4931-47E6-BA6A-407CBD079E47}" type="slidenum">
              <a:rPr sz="800" b="1" i="0" smtClean="0">
                <a:solidFill>
                  <a:schemeClr val="bg1"/>
                </a:solidFill>
                <a:latin typeface="Exo DemiBold" panose="02000503000000000000" pitchFamily="2" charset="77"/>
                <a:cs typeface="Arial" panose="020B0604020202020204" pitchFamily="34" charset="0"/>
              </a:rPr>
              <a:pPr marL="0" marR="0" lvl="0" indent="0" algn="ctr" defTabSz="554437" rtl="0" eaLnBrk="1" fontAlgn="auto" latinLnBrk="0" hangingPunct="1">
                <a:lnSpc>
                  <a:spcPct val="110000"/>
                </a:lnSpc>
                <a:spcBef>
                  <a:spcPts val="0"/>
                </a:spcBef>
                <a:spcAft>
                  <a:spcPts val="0"/>
                </a:spcAft>
                <a:buClrTx/>
                <a:buSzTx/>
                <a:buFontTx/>
                <a:buNone/>
                <a:tabLst/>
                <a:defRPr/>
              </a:pPr>
              <a:t>‹#›</a:t>
            </a:fld>
            <a:endParaRPr sz="800" b="1" i="0" dirty="0">
              <a:solidFill>
                <a:schemeClr val="bg1"/>
              </a:solidFill>
              <a:latin typeface="Exo DemiBold" panose="02000503000000000000" pitchFamily="2" charset="77"/>
              <a:cs typeface="Arial" panose="020B0604020202020204" pitchFamily="34" charset="0"/>
            </a:endParaRPr>
          </a:p>
        </p:txBody>
      </p:sp>
      <p:sp>
        <p:nvSpPr>
          <p:cNvPr id="21" name="Title 9">
            <a:extLst>
              <a:ext uri="{FF2B5EF4-FFF2-40B4-BE49-F238E27FC236}">
                <a16:creationId xmlns:a16="http://schemas.microsoft.com/office/drawing/2014/main" id="{DACA204F-E665-AA49-B40B-9B373015DD9D}"/>
              </a:ext>
            </a:extLst>
          </p:cNvPr>
          <p:cNvSpPr>
            <a:spLocks noGrp="1"/>
          </p:cNvSpPr>
          <p:nvPr>
            <p:ph type="title"/>
          </p:nvPr>
        </p:nvSpPr>
        <p:spPr>
          <a:xfrm>
            <a:off x="839679" y="530021"/>
            <a:ext cx="10631959" cy="1130188"/>
          </a:xfrm>
        </p:spPr>
        <p:txBody>
          <a:bodyPr>
            <a:noAutofit/>
          </a:bodyPr>
          <a:lstStyle>
            <a:lvl1pPr>
              <a:lnSpc>
                <a:spcPct val="90000"/>
              </a:lnSpc>
              <a:defRPr b="0" i="0">
                <a:solidFill>
                  <a:schemeClr val="tx1"/>
                </a:solidFill>
              </a:defRPr>
            </a:lvl1pPr>
          </a:lstStyle>
          <a:p>
            <a:r>
              <a:rPr lang="en-US"/>
              <a:t>Click to edit Master title style</a:t>
            </a:r>
          </a:p>
        </p:txBody>
      </p:sp>
    </p:spTree>
    <p:extLst>
      <p:ext uri="{BB962C8B-B14F-4D97-AF65-F5344CB8AC3E}">
        <p14:creationId xmlns:p14="http://schemas.microsoft.com/office/powerpoint/2010/main" val="1944704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mote Work the office of the future">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C5AB9A8-8BAD-7848-95F0-BF5FD7D23533}"/>
              </a:ext>
            </a:extLst>
          </p:cNvPr>
          <p:cNvSpPr txBox="1"/>
          <p:nvPr userDrawn="1"/>
        </p:nvSpPr>
        <p:spPr>
          <a:xfrm rot="16200000">
            <a:off x="-326398" y="3649804"/>
            <a:ext cx="962145" cy="182856"/>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solidFill>
                  <a:schemeClr val="bg1"/>
                </a:solidFill>
                <a:latin typeface="Exo DemiBold" panose="02000503000000000000" pitchFamily="2" charset="77"/>
              </a:rPr>
              <a:t>McLean &amp; Company</a:t>
            </a:r>
            <a:endParaRPr sz="800" b="1" i="0" dirty="0">
              <a:solidFill>
                <a:schemeClr val="bg1"/>
              </a:solidFill>
              <a:latin typeface="Exo DemiBold" panose="02000503000000000000" pitchFamily="2" charset="77"/>
              <a:cs typeface="Arial" panose="020B0604020202020204" pitchFamily="34" charset="0"/>
            </a:endParaRPr>
          </a:p>
        </p:txBody>
      </p:sp>
      <p:sp>
        <p:nvSpPr>
          <p:cNvPr id="4" name="TextBox 3">
            <a:extLst>
              <a:ext uri="{FF2B5EF4-FFF2-40B4-BE49-F238E27FC236}">
                <a16:creationId xmlns:a16="http://schemas.microsoft.com/office/drawing/2014/main" id="{8859DFA4-DFCD-4648-8EBC-2E8DC478DD8A}"/>
              </a:ext>
            </a:extLst>
          </p:cNvPr>
          <p:cNvSpPr txBox="1"/>
          <p:nvPr userDrawn="1"/>
        </p:nvSpPr>
        <p:spPr>
          <a:xfrm>
            <a:off x="-371211" y="6627682"/>
            <a:ext cx="184707" cy="307777"/>
          </a:xfrm>
          <a:prstGeom prst="rect">
            <a:avLst/>
          </a:prstGeom>
        </p:spPr>
        <p:txBody>
          <a:bodyPr wrap="none" rtlCol="0">
            <a:spAutoFit/>
          </a:bodyPr>
          <a:lstStyle/>
          <a:p>
            <a:pPr algn="l"/>
            <a:endParaRPr lang="en-US" sz="1400" b="0" dirty="0"/>
          </a:p>
        </p:txBody>
      </p:sp>
      <p:sp>
        <p:nvSpPr>
          <p:cNvPr id="18" name="TextBox 17">
            <a:extLst>
              <a:ext uri="{FF2B5EF4-FFF2-40B4-BE49-F238E27FC236}">
                <a16:creationId xmlns:a16="http://schemas.microsoft.com/office/drawing/2014/main" id="{5ADA54E9-8540-D24E-870A-4DCFBD2A1AD4}"/>
              </a:ext>
            </a:extLst>
          </p:cNvPr>
          <p:cNvSpPr txBox="1"/>
          <p:nvPr userDrawn="1"/>
        </p:nvSpPr>
        <p:spPr>
          <a:xfrm rot="16200000">
            <a:off x="-649537" y="1242801"/>
            <a:ext cx="1608416" cy="182856"/>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solidFill>
                  <a:schemeClr val="bg1"/>
                </a:solidFill>
                <a:latin typeface="Exo DemiBold" panose="02000503000000000000" pitchFamily="2" charset="77"/>
              </a:rPr>
              <a:t>2021 HR Trends Report</a:t>
            </a:r>
            <a:endParaRPr sz="800" b="1" i="0" dirty="0">
              <a:solidFill>
                <a:schemeClr val="bg1"/>
              </a:solidFill>
              <a:latin typeface="Exo DemiBold" panose="02000503000000000000" pitchFamily="2" charset="77"/>
              <a:cs typeface="Arial" panose="020B0604020202020204" pitchFamily="34" charset="0"/>
            </a:endParaRPr>
          </a:p>
        </p:txBody>
      </p:sp>
      <p:sp>
        <p:nvSpPr>
          <p:cNvPr id="19" name="TextBox 18">
            <a:extLst>
              <a:ext uri="{FF2B5EF4-FFF2-40B4-BE49-F238E27FC236}">
                <a16:creationId xmlns:a16="http://schemas.microsoft.com/office/drawing/2014/main" id="{F7F540FA-D43D-5D4A-87B8-D0E69FA10C17}"/>
              </a:ext>
            </a:extLst>
          </p:cNvPr>
          <p:cNvSpPr txBox="1"/>
          <p:nvPr userDrawn="1"/>
        </p:nvSpPr>
        <p:spPr>
          <a:xfrm>
            <a:off x="0" y="6599830"/>
            <a:ext cx="268097" cy="182880"/>
          </a:xfrm>
          <a:prstGeom prst="rect">
            <a:avLst/>
          </a:prstGeom>
        </p:spPr>
        <p:txBody>
          <a:bodyPr wrap="square" lIns="0" tIns="0" rIns="0" bIns="0" numCol="1" spcCol="360000" rtlCol="0">
            <a:noAutofit/>
          </a:bodyPr>
          <a:lstStyle/>
          <a:p>
            <a:pPr marL="0" marR="0" lvl="0" indent="0" algn="ctr" defTabSz="554437" rtl="0" eaLnBrk="1" fontAlgn="auto" latinLnBrk="0" hangingPunct="1">
              <a:lnSpc>
                <a:spcPct val="110000"/>
              </a:lnSpc>
              <a:spcBef>
                <a:spcPts val="0"/>
              </a:spcBef>
              <a:spcAft>
                <a:spcPts val="0"/>
              </a:spcAft>
              <a:buClrTx/>
              <a:buSzTx/>
              <a:buFontTx/>
              <a:buNone/>
              <a:tabLst/>
              <a:defRPr/>
            </a:pPr>
            <a:fld id="{81D60167-4931-47E6-BA6A-407CBD079E47}" type="slidenum">
              <a:rPr sz="800" b="1" i="0" smtClean="0">
                <a:solidFill>
                  <a:schemeClr val="bg1"/>
                </a:solidFill>
                <a:latin typeface="Exo DemiBold" panose="02000503000000000000" pitchFamily="2" charset="77"/>
                <a:cs typeface="Arial" panose="020B0604020202020204" pitchFamily="34" charset="0"/>
              </a:rPr>
              <a:pPr marL="0" marR="0" lvl="0" indent="0" algn="ctr" defTabSz="554437" rtl="0" eaLnBrk="1" fontAlgn="auto" latinLnBrk="0" hangingPunct="1">
                <a:lnSpc>
                  <a:spcPct val="110000"/>
                </a:lnSpc>
                <a:spcBef>
                  <a:spcPts val="0"/>
                </a:spcBef>
                <a:spcAft>
                  <a:spcPts val="0"/>
                </a:spcAft>
                <a:buClrTx/>
                <a:buSzTx/>
                <a:buFontTx/>
                <a:buNone/>
                <a:tabLst/>
                <a:defRPr/>
              </a:pPr>
              <a:t>‹#›</a:t>
            </a:fld>
            <a:endParaRPr sz="800" b="1" i="0" dirty="0">
              <a:solidFill>
                <a:schemeClr val="bg1"/>
              </a:solidFill>
              <a:latin typeface="Exo DemiBold" panose="02000503000000000000" pitchFamily="2" charset="77"/>
              <a:cs typeface="Arial" panose="020B0604020202020204" pitchFamily="34" charset="0"/>
            </a:endParaRPr>
          </a:p>
        </p:txBody>
      </p:sp>
      <p:sp>
        <p:nvSpPr>
          <p:cNvPr id="20" name="Title 9">
            <a:extLst>
              <a:ext uri="{FF2B5EF4-FFF2-40B4-BE49-F238E27FC236}">
                <a16:creationId xmlns:a16="http://schemas.microsoft.com/office/drawing/2014/main" id="{845E15A0-CACF-2C44-B0E8-09AD49D3ADDE}"/>
              </a:ext>
            </a:extLst>
          </p:cNvPr>
          <p:cNvSpPr>
            <a:spLocks noGrp="1"/>
          </p:cNvSpPr>
          <p:nvPr>
            <p:ph type="title"/>
          </p:nvPr>
        </p:nvSpPr>
        <p:spPr>
          <a:xfrm>
            <a:off x="839679" y="530021"/>
            <a:ext cx="10631959" cy="1130188"/>
          </a:xfrm>
        </p:spPr>
        <p:txBody>
          <a:bodyPr>
            <a:noAutofit/>
          </a:bodyPr>
          <a:lstStyle>
            <a:lvl1pPr>
              <a:lnSpc>
                <a:spcPct val="90000"/>
              </a:lnSpc>
              <a:defRPr b="0" i="0">
                <a:solidFill>
                  <a:schemeClr val="tx1"/>
                </a:solidFill>
              </a:defRPr>
            </a:lvl1pPr>
          </a:lstStyle>
          <a:p>
            <a:r>
              <a:rPr lang="en-US"/>
              <a:t>Click to edit Master title style</a:t>
            </a:r>
          </a:p>
        </p:txBody>
      </p:sp>
    </p:spTree>
    <p:extLst>
      <p:ext uri="{BB962C8B-B14F-4D97-AF65-F5344CB8AC3E}">
        <p14:creationId xmlns:p14="http://schemas.microsoft.com/office/powerpoint/2010/main" val="3225475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gital Transformation Accelerate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DEB4D3-A760-D84E-8933-8E339F542109}"/>
              </a:ext>
            </a:extLst>
          </p:cNvPr>
          <p:cNvSpPr/>
          <p:nvPr userDrawn="1"/>
        </p:nvSpPr>
        <p:spPr>
          <a:xfrm>
            <a:off x="1" y="0"/>
            <a:ext cx="268097" cy="6858000"/>
          </a:xfrm>
          <a:prstGeom prst="rect">
            <a:avLst/>
          </a:prstGeom>
          <a:solidFill>
            <a:srgbClr val="253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762A54E6-4D37-F84B-A79D-F013DD6F9D20}"/>
              </a:ext>
            </a:extLst>
          </p:cNvPr>
          <p:cNvSpPr txBox="1"/>
          <p:nvPr userDrawn="1"/>
        </p:nvSpPr>
        <p:spPr>
          <a:xfrm>
            <a:off x="0" y="6599830"/>
            <a:ext cx="268097" cy="182880"/>
          </a:xfrm>
          <a:prstGeom prst="rect">
            <a:avLst/>
          </a:prstGeom>
        </p:spPr>
        <p:txBody>
          <a:bodyPr wrap="square" lIns="0" tIns="0" rIns="0" bIns="0" numCol="1" spcCol="360000" rtlCol="0">
            <a:noAutofit/>
          </a:bodyPr>
          <a:lstStyle/>
          <a:p>
            <a:pPr marL="0" marR="0" lvl="0" indent="0" algn="ctr" defTabSz="554437" rtl="0" eaLnBrk="1" fontAlgn="auto" latinLnBrk="0" hangingPunct="1">
              <a:lnSpc>
                <a:spcPct val="110000"/>
              </a:lnSpc>
              <a:spcBef>
                <a:spcPts val="0"/>
              </a:spcBef>
              <a:spcAft>
                <a:spcPts val="0"/>
              </a:spcAft>
              <a:buClrTx/>
              <a:buSzTx/>
              <a:buFontTx/>
              <a:buNone/>
              <a:tabLst/>
              <a:defRPr/>
            </a:pPr>
            <a:fld id="{81D60167-4931-47E6-BA6A-407CBD079E47}" type="slidenum">
              <a:rPr sz="800" b="1" i="0" smtClean="0">
                <a:solidFill>
                  <a:schemeClr val="bg1"/>
                </a:solidFill>
                <a:latin typeface="Exo DemiBold" panose="02000503000000000000" pitchFamily="2" charset="77"/>
                <a:cs typeface="Arial" panose="020B0604020202020204" pitchFamily="34" charset="0"/>
              </a:rPr>
              <a:pPr marL="0" marR="0" lvl="0" indent="0" algn="ctr" defTabSz="554437" rtl="0" eaLnBrk="1" fontAlgn="auto" latinLnBrk="0" hangingPunct="1">
                <a:lnSpc>
                  <a:spcPct val="110000"/>
                </a:lnSpc>
                <a:spcBef>
                  <a:spcPts val="0"/>
                </a:spcBef>
                <a:spcAft>
                  <a:spcPts val="0"/>
                </a:spcAft>
                <a:buClrTx/>
                <a:buSzTx/>
                <a:buFontTx/>
                <a:buNone/>
                <a:tabLst/>
                <a:defRPr/>
              </a:pPr>
              <a:t>‹#›</a:t>
            </a:fld>
            <a:endParaRPr sz="800" b="1" i="0" dirty="0">
              <a:solidFill>
                <a:schemeClr val="bg1"/>
              </a:solidFill>
              <a:latin typeface="Exo DemiBold" panose="02000503000000000000" pitchFamily="2" charset="77"/>
              <a:cs typeface="Arial" panose="020B0604020202020204" pitchFamily="34" charset="0"/>
            </a:endParaRPr>
          </a:p>
        </p:txBody>
      </p:sp>
      <p:sp>
        <p:nvSpPr>
          <p:cNvPr id="13" name="TextBox 12">
            <a:extLst>
              <a:ext uri="{FF2B5EF4-FFF2-40B4-BE49-F238E27FC236}">
                <a16:creationId xmlns:a16="http://schemas.microsoft.com/office/drawing/2014/main" id="{5C5AB9A8-8BAD-7848-95F0-BF5FD7D23533}"/>
              </a:ext>
            </a:extLst>
          </p:cNvPr>
          <p:cNvSpPr txBox="1"/>
          <p:nvPr userDrawn="1"/>
        </p:nvSpPr>
        <p:spPr>
          <a:xfrm rot="16200000">
            <a:off x="-326398" y="3649804"/>
            <a:ext cx="962145" cy="182856"/>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solidFill>
                  <a:schemeClr val="bg1"/>
                </a:solidFill>
                <a:latin typeface="Exo DemiBold" panose="02000503000000000000" pitchFamily="2" charset="77"/>
              </a:rPr>
              <a:t>McLean &amp; Company</a:t>
            </a:r>
            <a:endParaRPr sz="800" b="1" i="0" dirty="0">
              <a:solidFill>
                <a:schemeClr val="bg1"/>
              </a:solidFill>
              <a:latin typeface="Exo DemiBold" panose="02000503000000000000" pitchFamily="2" charset="77"/>
              <a:cs typeface="Arial" panose="020B0604020202020204" pitchFamily="34" charset="0"/>
            </a:endParaRPr>
          </a:p>
        </p:txBody>
      </p:sp>
      <p:sp>
        <p:nvSpPr>
          <p:cNvPr id="4" name="TextBox 3">
            <a:extLst>
              <a:ext uri="{FF2B5EF4-FFF2-40B4-BE49-F238E27FC236}">
                <a16:creationId xmlns:a16="http://schemas.microsoft.com/office/drawing/2014/main" id="{8859DFA4-DFCD-4648-8EBC-2E8DC478DD8A}"/>
              </a:ext>
            </a:extLst>
          </p:cNvPr>
          <p:cNvSpPr txBox="1"/>
          <p:nvPr userDrawn="1"/>
        </p:nvSpPr>
        <p:spPr>
          <a:xfrm>
            <a:off x="-371211" y="6627682"/>
            <a:ext cx="184707" cy="307777"/>
          </a:xfrm>
          <a:prstGeom prst="rect">
            <a:avLst/>
          </a:prstGeom>
        </p:spPr>
        <p:txBody>
          <a:bodyPr wrap="none" rtlCol="0">
            <a:spAutoFit/>
          </a:bodyPr>
          <a:lstStyle/>
          <a:p>
            <a:pPr algn="l"/>
            <a:endParaRPr lang="en-US" sz="1400" b="0" dirty="0"/>
          </a:p>
        </p:txBody>
      </p:sp>
      <p:sp>
        <p:nvSpPr>
          <p:cNvPr id="18" name="TextBox 17">
            <a:extLst>
              <a:ext uri="{FF2B5EF4-FFF2-40B4-BE49-F238E27FC236}">
                <a16:creationId xmlns:a16="http://schemas.microsoft.com/office/drawing/2014/main" id="{75130A42-9C59-E749-B676-77ECCCBB4DEC}"/>
              </a:ext>
            </a:extLst>
          </p:cNvPr>
          <p:cNvSpPr txBox="1"/>
          <p:nvPr userDrawn="1"/>
        </p:nvSpPr>
        <p:spPr>
          <a:xfrm rot="16200000">
            <a:off x="-649537" y="1242801"/>
            <a:ext cx="1608416" cy="182856"/>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solidFill>
                  <a:schemeClr val="bg1"/>
                </a:solidFill>
                <a:latin typeface="Exo DemiBold" panose="02000503000000000000" pitchFamily="2" charset="77"/>
              </a:rPr>
              <a:t>2021 HR Trends Report</a:t>
            </a:r>
            <a:endParaRPr sz="800" b="1" i="0" dirty="0">
              <a:solidFill>
                <a:schemeClr val="bg1"/>
              </a:solidFill>
              <a:latin typeface="Exo DemiBold"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A9E2C850-1318-054E-94C6-9495D6ED9B13}"/>
              </a:ext>
            </a:extLst>
          </p:cNvPr>
          <p:cNvSpPr>
            <a:spLocks noGrp="1"/>
          </p:cNvSpPr>
          <p:nvPr>
            <p:ph type="title"/>
          </p:nvPr>
        </p:nvSpPr>
        <p:spPr>
          <a:xfrm>
            <a:off x="839679" y="530021"/>
            <a:ext cx="10631959" cy="1130188"/>
          </a:xfrm>
        </p:spPr>
        <p:txBody>
          <a:bodyPr>
            <a:noAutofit/>
          </a:bodyPr>
          <a:lstStyle>
            <a:lvl1pPr>
              <a:lnSpc>
                <a:spcPct val="90000"/>
              </a:lnSpc>
              <a:defRPr b="0" i="0">
                <a:solidFill>
                  <a:schemeClr val="tx1"/>
                </a:solidFill>
              </a:defRPr>
            </a:lvl1pPr>
          </a:lstStyle>
          <a:p>
            <a:r>
              <a:rPr lang="en-US"/>
              <a:t>Click to edit Master title style</a:t>
            </a:r>
          </a:p>
        </p:txBody>
      </p:sp>
    </p:spTree>
    <p:extLst>
      <p:ext uri="{BB962C8B-B14F-4D97-AF65-F5344CB8AC3E}">
        <p14:creationId xmlns:p14="http://schemas.microsoft.com/office/powerpoint/2010/main" val="1731260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ver-Light-A">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073C0FF6-D442-914B-9216-4F54FD61656B}"/>
              </a:ext>
            </a:extLst>
          </p:cNvPr>
          <p:cNvSpPr>
            <a:spLocks noGrp="1"/>
          </p:cNvSpPr>
          <p:nvPr>
            <p:ph type="body" sz="quarter" idx="10" hasCustomPrompt="1"/>
          </p:nvPr>
        </p:nvSpPr>
        <p:spPr>
          <a:xfrm>
            <a:off x="650791" y="1391732"/>
            <a:ext cx="7384883" cy="1306512"/>
          </a:xfrm>
          <a:prstGeom prst="rect">
            <a:avLst/>
          </a:prstGeom>
        </p:spPr>
        <p:txBody>
          <a:bodyPr/>
          <a:lstStyle>
            <a:lvl1pPr>
              <a:lnSpc>
                <a:spcPct val="90000"/>
              </a:lnSpc>
              <a:defRPr sz="4400" b="1" i="0">
                <a:solidFill>
                  <a:srgbClr val="41439A"/>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7" name="Text Placeholder 12">
            <a:extLst>
              <a:ext uri="{FF2B5EF4-FFF2-40B4-BE49-F238E27FC236}">
                <a16:creationId xmlns:a16="http://schemas.microsoft.com/office/drawing/2014/main" id="{94761424-CE03-6649-A81F-2565BD8C3796}"/>
              </a:ext>
            </a:extLst>
          </p:cNvPr>
          <p:cNvSpPr>
            <a:spLocks noGrp="1"/>
          </p:cNvSpPr>
          <p:nvPr>
            <p:ph type="body" sz="quarter" idx="11" hasCustomPrompt="1"/>
          </p:nvPr>
        </p:nvSpPr>
        <p:spPr>
          <a:xfrm>
            <a:off x="650790" y="2794293"/>
            <a:ext cx="5702883" cy="1893887"/>
          </a:xfrm>
          <a:prstGeom prst="rect">
            <a:avLst/>
          </a:prstGeom>
        </p:spPr>
        <p:txBody>
          <a:bodyPr/>
          <a:lstStyle>
            <a:lvl1pPr>
              <a:lnSpc>
                <a:spcPct val="110000"/>
              </a:lnSpc>
              <a:defRPr sz="2800" b="0" i="0">
                <a:solidFill>
                  <a:srgbClr val="858585"/>
                </a:solidFill>
                <a:latin typeface="Roboto Condensed Light" panose="02000000000000000000" pitchFamily="2" charset="0"/>
                <a:ea typeface="Roboto Condensed Light" panose="02000000000000000000" pitchFamily="2" charset="0"/>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2483923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A6DD56-8068-FD44-B8D0-9AED38E0A9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6296027" y="954880"/>
            <a:ext cx="6900864" cy="4948241"/>
          </a:xfrm>
          <a:prstGeom prst="rect">
            <a:avLst/>
          </a:prstGeom>
        </p:spPr>
      </p:pic>
      <p:sp>
        <p:nvSpPr>
          <p:cNvPr id="6" name="Rectangle 5">
            <a:extLst>
              <a:ext uri="{FF2B5EF4-FFF2-40B4-BE49-F238E27FC236}">
                <a16:creationId xmlns:a16="http://schemas.microsoft.com/office/drawing/2014/main" id="{00566615-DEF0-C24E-8D09-5110FFF0EE0B}"/>
              </a:ext>
            </a:extLst>
          </p:cNvPr>
          <p:cNvSpPr/>
          <p:nvPr userDrawn="1"/>
        </p:nvSpPr>
        <p:spPr>
          <a:xfrm rot="10800000">
            <a:off x="7296939" y="-21433"/>
            <a:ext cx="4923641" cy="5785388"/>
          </a:xfrm>
          <a:prstGeom prst="rect">
            <a:avLst/>
          </a:prstGeom>
          <a:gradFill>
            <a:gsLst>
              <a:gs pos="99000">
                <a:schemeClr val="tx2">
                  <a:lumMod val="50000"/>
                  <a:alpha val="75000"/>
                </a:schemeClr>
              </a:gs>
              <a:gs pos="0">
                <a:srgbClr val="002060">
                  <a:alpha val="0"/>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prstClr val="white"/>
              </a:solidFill>
            </a:endParaRPr>
          </a:p>
        </p:txBody>
      </p:sp>
      <p:sp>
        <p:nvSpPr>
          <p:cNvPr id="8" name="Rectangle 7">
            <a:extLst>
              <a:ext uri="{FF2B5EF4-FFF2-40B4-BE49-F238E27FC236}">
                <a16:creationId xmlns:a16="http://schemas.microsoft.com/office/drawing/2014/main" id="{F926AFF7-B0B6-4D1F-8E17-2A4E0B3753D2}"/>
              </a:ext>
            </a:extLst>
          </p:cNvPr>
          <p:cNvSpPr/>
          <p:nvPr userDrawn="1"/>
        </p:nvSpPr>
        <p:spPr>
          <a:xfrm>
            <a:off x="1" y="0"/>
            <a:ext cx="26809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Box 8">
            <a:extLst>
              <a:ext uri="{FF2B5EF4-FFF2-40B4-BE49-F238E27FC236}">
                <a16:creationId xmlns:a16="http://schemas.microsoft.com/office/drawing/2014/main" id="{44614824-E8BE-4893-ADE5-D16FFD3C2B4C}"/>
              </a:ext>
            </a:extLst>
          </p:cNvPr>
          <p:cNvSpPr txBox="1"/>
          <p:nvPr userDrawn="1"/>
        </p:nvSpPr>
        <p:spPr>
          <a:xfrm>
            <a:off x="0" y="6350001"/>
            <a:ext cx="268097" cy="182880"/>
          </a:xfrm>
          <a:prstGeom prst="rect">
            <a:avLst/>
          </a:prstGeom>
        </p:spPr>
        <p:txBody>
          <a:bodyPr wrap="square" lIns="0" tIns="0" rIns="0" bIns="0" numCol="1" spcCol="360000" rtlCol="0">
            <a:noAutofit/>
          </a:bodyPr>
          <a:lstStyle/>
          <a:p>
            <a:pPr marL="0" marR="0" lvl="0" indent="0" algn="ctr" defTabSz="554437" rtl="0" eaLnBrk="1" fontAlgn="auto" latinLnBrk="0" hangingPunct="1">
              <a:lnSpc>
                <a:spcPct val="110000"/>
              </a:lnSpc>
              <a:spcBef>
                <a:spcPts val="0"/>
              </a:spcBef>
              <a:spcAft>
                <a:spcPts val="0"/>
              </a:spcAft>
              <a:buClrTx/>
              <a:buSzTx/>
              <a:buFontTx/>
              <a:buNone/>
              <a:tabLst/>
              <a:defRPr/>
            </a:pPr>
            <a:endParaRPr sz="800" b="1" i="0" dirty="0">
              <a:latin typeface="Exo DemiBold" panose="02000503000000000000" pitchFamily="2" charset="77"/>
              <a:cs typeface="Arial" panose="020B0604020202020204" pitchFamily="34" charset="0"/>
            </a:endParaRPr>
          </a:p>
        </p:txBody>
      </p:sp>
      <p:sp>
        <p:nvSpPr>
          <p:cNvPr id="10" name="TextBox 9">
            <a:extLst>
              <a:ext uri="{FF2B5EF4-FFF2-40B4-BE49-F238E27FC236}">
                <a16:creationId xmlns:a16="http://schemas.microsoft.com/office/drawing/2014/main" id="{1EA6B7B0-4EC1-487F-8D03-7665AA9B1593}"/>
              </a:ext>
            </a:extLst>
          </p:cNvPr>
          <p:cNvSpPr txBox="1"/>
          <p:nvPr userDrawn="1"/>
        </p:nvSpPr>
        <p:spPr>
          <a:xfrm rot="16200000">
            <a:off x="-326398" y="3649804"/>
            <a:ext cx="962145" cy="182856"/>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latin typeface="Exo DemiBold" panose="02000503000000000000" pitchFamily="2" charset="77"/>
              </a:rPr>
              <a:t>McLean &amp; Company</a:t>
            </a:r>
            <a:endParaRPr sz="800" b="1" i="0" dirty="0">
              <a:latin typeface="Exo DemiBold" panose="02000503000000000000" pitchFamily="2" charset="77"/>
              <a:cs typeface="Arial" panose="020B0604020202020204" pitchFamily="34" charset="0"/>
            </a:endParaRPr>
          </a:p>
        </p:txBody>
      </p:sp>
      <p:sp>
        <p:nvSpPr>
          <p:cNvPr id="11" name="TextBox 10">
            <a:extLst>
              <a:ext uri="{FF2B5EF4-FFF2-40B4-BE49-F238E27FC236}">
                <a16:creationId xmlns:a16="http://schemas.microsoft.com/office/drawing/2014/main" id="{A0515787-0759-46B3-AE7B-FF3EF77214A9}"/>
              </a:ext>
            </a:extLst>
          </p:cNvPr>
          <p:cNvSpPr txBox="1"/>
          <p:nvPr userDrawn="1"/>
        </p:nvSpPr>
        <p:spPr>
          <a:xfrm rot="16200000">
            <a:off x="-649537" y="1242801"/>
            <a:ext cx="1608416" cy="182856"/>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latin typeface="Exo DemiBold" panose="02000503000000000000" pitchFamily="2" charset="77"/>
              </a:rPr>
              <a:t>2021 HR Trends Report</a:t>
            </a:r>
            <a:endParaRPr sz="800" b="1" i="0" dirty="0">
              <a:latin typeface="Exo DemiBold" panose="02000503000000000000" pitchFamily="2" charset="77"/>
              <a:cs typeface="Arial" panose="020B0604020202020204" pitchFamily="34" charset="0"/>
            </a:endParaRPr>
          </a:p>
        </p:txBody>
      </p:sp>
      <p:sp>
        <p:nvSpPr>
          <p:cNvPr id="12" name="TextBox 11">
            <a:extLst>
              <a:ext uri="{FF2B5EF4-FFF2-40B4-BE49-F238E27FC236}">
                <a16:creationId xmlns:a16="http://schemas.microsoft.com/office/drawing/2014/main" id="{1D350C3B-E9AF-4A9D-8B73-D32D568E93DD}"/>
              </a:ext>
            </a:extLst>
          </p:cNvPr>
          <p:cNvSpPr txBox="1"/>
          <p:nvPr userDrawn="1"/>
        </p:nvSpPr>
        <p:spPr>
          <a:xfrm>
            <a:off x="0" y="6599830"/>
            <a:ext cx="268097" cy="182880"/>
          </a:xfrm>
          <a:prstGeom prst="rect">
            <a:avLst/>
          </a:prstGeom>
        </p:spPr>
        <p:txBody>
          <a:bodyPr wrap="square" lIns="0" tIns="0" rIns="0" bIns="0" numCol="1" spcCol="360000" rtlCol="0">
            <a:noAutofit/>
          </a:bodyPr>
          <a:lstStyle/>
          <a:p>
            <a:pPr marL="0" marR="0" lvl="0" indent="0" algn="ctr" defTabSz="554437" rtl="0" eaLnBrk="1" fontAlgn="auto" latinLnBrk="0" hangingPunct="1">
              <a:lnSpc>
                <a:spcPct val="110000"/>
              </a:lnSpc>
              <a:spcBef>
                <a:spcPts val="0"/>
              </a:spcBef>
              <a:spcAft>
                <a:spcPts val="0"/>
              </a:spcAft>
              <a:buClrTx/>
              <a:buSzTx/>
              <a:buFontTx/>
              <a:buNone/>
              <a:tabLst/>
              <a:defRPr/>
            </a:pPr>
            <a:fld id="{81D60167-4931-47E6-BA6A-407CBD079E47}" type="slidenum">
              <a:rPr sz="800" b="1" i="0" smtClean="0">
                <a:solidFill>
                  <a:schemeClr val="tx1"/>
                </a:solidFill>
                <a:latin typeface="Exo DemiBold" panose="02000503000000000000" pitchFamily="2" charset="77"/>
                <a:cs typeface="Arial" panose="020B0604020202020204" pitchFamily="34" charset="0"/>
              </a:rPr>
              <a:pPr marL="0" marR="0" lvl="0" indent="0" algn="ctr" defTabSz="554437" rtl="0" eaLnBrk="1" fontAlgn="auto" latinLnBrk="0" hangingPunct="1">
                <a:lnSpc>
                  <a:spcPct val="110000"/>
                </a:lnSpc>
                <a:spcBef>
                  <a:spcPts val="0"/>
                </a:spcBef>
                <a:spcAft>
                  <a:spcPts val="0"/>
                </a:spcAft>
                <a:buClrTx/>
                <a:buSzTx/>
                <a:buFontTx/>
                <a:buNone/>
                <a:tabLst/>
                <a:defRPr/>
              </a:pPr>
              <a:t>‹#›</a:t>
            </a:fld>
            <a:endParaRPr sz="800" b="1" i="0" dirty="0">
              <a:solidFill>
                <a:schemeClr val="tx1"/>
              </a:solidFill>
              <a:latin typeface="Exo DemiBold" panose="02000503000000000000" pitchFamily="2" charset="77"/>
              <a:cs typeface="Arial" panose="020B0604020202020204" pitchFamily="34" charset="0"/>
            </a:endParaRPr>
          </a:p>
        </p:txBody>
      </p:sp>
    </p:spTree>
    <p:extLst>
      <p:ext uri="{BB962C8B-B14F-4D97-AF65-F5344CB8AC3E}">
        <p14:creationId xmlns:p14="http://schemas.microsoft.com/office/powerpoint/2010/main" val="16572480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64400" y="0"/>
            <a:ext cx="4927600" cy="6858000"/>
          </a:xfrm>
          <a:prstGeom prst="rect">
            <a:avLst/>
          </a:prstGeom>
        </p:spPr>
      </p:pic>
      <p:sp>
        <p:nvSpPr>
          <p:cNvPr id="6" name="Rectangle 5">
            <a:extLst>
              <a:ext uri="{FF2B5EF4-FFF2-40B4-BE49-F238E27FC236}">
                <a16:creationId xmlns:a16="http://schemas.microsoft.com/office/drawing/2014/main" id="{9F046C8E-8AC9-184C-BF23-4CD9D3544C03}"/>
              </a:ext>
            </a:extLst>
          </p:cNvPr>
          <p:cNvSpPr/>
          <p:nvPr userDrawn="1"/>
        </p:nvSpPr>
        <p:spPr>
          <a:xfrm>
            <a:off x="7272339" y="0"/>
            <a:ext cx="4920709" cy="6869302"/>
          </a:xfrm>
          <a:prstGeom prst="rect">
            <a:avLst/>
          </a:prstGeom>
          <a:gradFill>
            <a:gsLst>
              <a:gs pos="100000">
                <a:srgbClr val="7008FF">
                  <a:alpha val="23000"/>
                </a:srgbClr>
              </a:gs>
              <a:gs pos="5000">
                <a:schemeClr val="accent1">
                  <a:lumMod val="30000"/>
                  <a:lumOff val="70000"/>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8" name="Rectangle 7">
            <a:extLst>
              <a:ext uri="{FF2B5EF4-FFF2-40B4-BE49-F238E27FC236}">
                <a16:creationId xmlns:a16="http://schemas.microsoft.com/office/drawing/2014/main" id="{73948AB4-9174-4A30-A795-8292CAA00A27}"/>
              </a:ext>
            </a:extLst>
          </p:cNvPr>
          <p:cNvSpPr/>
          <p:nvPr userDrawn="1"/>
        </p:nvSpPr>
        <p:spPr>
          <a:xfrm>
            <a:off x="1" y="0"/>
            <a:ext cx="26809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Box 9">
            <a:extLst>
              <a:ext uri="{FF2B5EF4-FFF2-40B4-BE49-F238E27FC236}">
                <a16:creationId xmlns:a16="http://schemas.microsoft.com/office/drawing/2014/main" id="{F2C7BF31-44EF-48FA-8805-8F51AD875A03}"/>
              </a:ext>
            </a:extLst>
          </p:cNvPr>
          <p:cNvSpPr txBox="1"/>
          <p:nvPr userDrawn="1"/>
        </p:nvSpPr>
        <p:spPr>
          <a:xfrm>
            <a:off x="0" y="6350001"/>
            <a:ext cx="268097" cy="182880"/>
          </a:xfrm>
          <a:prstGeom prst="rect">
            <a:avLst/>
          </a:prstGeom>
        </p:spPr>
        <p:txBody>
          <a:bodyPr wrap="square" lIns="0" tIns="0" rIns="0" bIns="0" numCol="1" spcCol="360000" rtlCol="0">
            <a:noAutofit/>
          </a:bodyPr>
          <a:lstStyle/>
          <a:p>
            <a:pPr marL="0" marR="0" lvl="0" indent="0" algn="ctr" defTabSz="554437" rtl="0" eaLnBrk="1" fontAlgn="auto" latinLnBrk="0" hangingPunct="1">
              <a:lnSpc>
                <a:spcPct val="110000"/>
              </a:lnSpc>
              <a:spcBef>
                <a:spcPts val="0"/>
              </a:spcBef>
              <a:spcAft>
                <a:spcPts val="0"/>
              </a:spcAft>
              <a:buClrTx/>
              <a:buSzTx/>
              <a:buFontTx/>
              <a:buNone/>
              <a:tabLst/>
              <a:defRPr/>
            </a:pPr>
            <a:endParaRPr sz="800" b="1" i="0" dirty="0">
              <a:latin typeface="Exo DemiBold" panose="02000503000000000000" pitchFamily="2" charset="77"/>
              <a:cs typeface="Arial" panose="020B0604020202020204" pitchFamily="34" charset="0"/>
            </a:endParaRPr>
          </a:p>
        </p:txBody>
      </p:sp>
      <p:sp>
        <p:nvSpPr>
          <p:cNvPr id="11" name="TextBox 10">
            <a:extLst>
              <a:ext uri="{FF2B5EF4-FFF2-40B4-BE49-F238E27FC236}">
                <a16:creationId xmlns:a16="http://schemas.microsoft.com/office/drawing/2014/main" id="{B3960C59-0F11-40E2-9C8E-B4AF6AC47111}"/>
              </a:ext>
            </a:extLst>
          </p:cNvPr>
          <p:cNvSpPr txBox="1"/>
          <p:nvPr userDrawn="1"/>
        </p:nvSpPr>
        <p:spPr>
          <a:xfrm rot="16200000">
            <a:off x="-326398" y="3649804"/>
            <a:ext cx="962145" cy="182856"/>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latin typeface="Exo DemiBold" panose="02000503000000000000" pitchFamily="2" charset="77"/>
              </a:rPr>
              <a:t>McLean &amp; Company</a:t>
            </a:r>
            <a:endParaRPr sz="800" b="1" i="0" dirty="0">
              <a:latin typeface="Exo DemiBold" panose="02000503000000000000" pitchFamily="2" charset="77"/>
              <a:cs typeface="Arial" panose="020B0604020202020204" pitchFamily="34" charset="0"/>
            </a:endParaRPr>
          </a:p>
        </p:txBody>
      </p:sp>
      <p:sp>
        <p:nvSpPr>
          <p:cNvPr id="12" name="TextBox 11">
            <a:extLst>
              <a:ext uri="{FF2B5EF4-FFF2-40B4-BE49-F238E27FC236}">
                <a16:creationId xmlns:a16="http://schemas.microsoft.com/office/drawing/2014/main" id="{D44E2586-0D05-4E1B-B9FF-1C13A583B9F9}"/>
              </a:ext>
            </a:extLst>
          </p:cNvPr>
          <p:cNvSpPr txBox="1"/>
          <p:nvPr userDrawn="1"/>
        </p:nvSpPr>
        <p:spPr>
          <a:xfrm rot="16200000">
            <a:off x="-649537" y="1242801"/>
            <a:ext cx="1608416" cy="182856"/>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latin typeface="Exo DemiBold" panose="02000503000000000000" pitchFamily="2" charset="77"/>
              </a:rPr>
              <a:t>2021 HR Trends Report</a:t>
            </a:r>
            <a:endParaRPr sz="800" b="1" i="0" dirty="0">
              <a:latin typeface="Exo DemiBold" panose="02000503000000000000" pitchFamily="2" charset="77"/>
              <a:cs typeface="Arial" panose="020B0604020202020204" pitchFamily="34" charset="0"/>
            </a:endParaRPr>
          </a:p>
        </p:txBody>
      </p:sp>
      <p:sp>
        <p:nvSpPr>
          <p:cNvPr id="13" name="TextBox 12">
            <a:extLst>
              <a:ext uri="{FF2B5EF4-FFF2-40B4-BE49-F238E27FC236}">
                <a16:creationId xmlns:a16="http://schemas.microsoft.com/office/drawing/2014/main" id="{23B9F2B4-CD0A-46CC-8595-876A709C18E6}"/>
              </a:ext>
            </a:extLst>
          </p:cNvPr>
          <p:cNvSpPr txBox="1"/>
          <p:nvPr userDrawn="1"/>
        </p:nvSpPr>
        <p:spPr>
          <a:xfrm>
            <a:off x="0" y="6599830"/>
            <a:ext cx="268097" cy="182880"/>
          </a:xfrm>
          <a:prstGeom prst="rect">
            <a:avLst/>
          </a:prstGeom>
        </p:spPr>
        <p:txBody>
          <a:bodyPr wrap="square" lIns="0" tIns="0" rIns="0" bIns="0" numCol="1" spcCol="360000" rtlCol="0">
            <a:noAutofit/>
          </a:bodyPr>
          <a:lstStyle/>
          <a:p>
            <a:pPr marL="0" marR="0" lvl="0" indent="0" algn="ctr" defTabSz="554437" rtl="0" eaLnBrk="1" fontAlgn="auto" latinLnBrk="0" hangingPunct="1">
              <a:lnSpc>
                <a:spcPct val="110000"/>
              </a:lnSpc>
              <a:spcBef>
                <a:spcPts val="0"/>
              </a:spcBef>
              <a:spcAft>
                <a:spcPts val="0"/>
              </a:spcAft>
              <a:buClrTx/>
              <a:buSzTx/>
              <a:buFontTx/>
              <a:buNone/>
              <a:tabLst/>
              <a:defRPr/>
            </a:pPr>
            <a:fld id="{81D60167-4931-47E6-BA6A-407CBD079E47}" type="slidenum">
              <a:rPr sz="800" b="1" i="0" smtClean="0">
                <a:solidFill>
                  <a:schemeClr val="tx1"/>
                </a:solidFill>
                <a:latin typeface="Exo DemiBold" panose="02000503000000000000" pitchFamily="2" charset="77"/>
                <a:cs typeface="Arial" panose="020B0604020202020204" pitchFamily="34" charset="0"/>
              </a:rPr>
              <a:pPr marL="0" marR="0" lvl="0" indent="0" algn="ctr" defTabSz="554437" rtl="0" eaLnBrk="1" fontAlgn="auto" latinLnBrk="0" hangingPunct="1">
                <a:lnSpc>
                  <a:spcPct val="110000"/>
                </a:lnSpc>
                <a:spcBef>
                  <a:spcPts val="0"/>
                </a:spcBef>
                <a:spcAft>
                  <a:spcPts val="0"/>
                </a:spcAft>
                <a:buClrTx/>
                <a:buSzTx/>
                <a:buFontTx/>
                <a:buNone/>
                <a:tabLst/>
                <a:defRPr/>
              </a:pPr>
              <a:t>‹#›</a:t>
            </a:fld>
            <a:endParaRPr sz="800" b="1" i="0" dirty="0">
              <a:solidFill>
                <a:schemeClr val="tx1"/>
              </a:solidFill>
              <a:latin typeface="Exo DemiBold" panose="02000503000000000000" pitchFamily="2" charset="77"/>
              <a:cs typeface="Arial" panose="020B0604020202020204" pitchFamily="34" charset="0"/>
            </a:endParaRPr>
          </a:p>
        </p:txBody>
      </p:sp>
    </p:spTree>
    <p:extLst>
      <p:ext uri="{BB962C8B-B14F-4D97-AF65-F5344CB8AC3E}">
        <p14:creationId xmlns:p14="http://schemas.microsoft.com/office/powerpoint/2010/main" val="9111974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1D39CD-866B-46E2-A5C8-E725782F2636}"/>
              </a:ext>
            </a:extLst>
          </p:cNvPr>
          <p:cNvSpPr/>
          <p:nvPr userDrawn="1"/>
        </p:nvSpPr>
        <p:spPr>
          <a:xfrm>
            <a:off x="1" y="0"/>
            <a:ext cx="26809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Box 5">
            <a:extLst>
              <a:ext uri="{FF2B5EF4-FFF2-40B4-BE49-F238E27FC236}">
                <a16:creationId xmlns:a16="http://schemas.microsoft.com/office/drawing/2014/main" id="{2B4AE060-C2EC-4321-B3D3-70853197F55C}"/>
              </a:ext>
            </a:extLst>
          </p:cNvPr>
          <p:cNvSpPr txBox="1"/>
          <p:nvPr userDrawn="1"/>
        </p:nvSpPr>
        <p:spPr>
          <a:xfrm>
            <a:off x="0" y="6350001"/>
            <a:ext cx="268097" cy="182880"/>
          </a:xfrm>
          <a:prstGeom prst="rect">
            <a:avLst/>
          </a:prstGeom>
        </p:spPr>
        <p:txBody>
          <a:bodyPr wrap="square" lIns="0" tIns="0" rIns="0" bIns="0" numCol="1" spcCol="360000" rtlCol="0">
            <a:noAutofit/>
          </a:bodyPr>
          <a:lstStyle/>
          <a:p>
            <a:pPr marL="0" marR="0" lvl="0" indent="0" algn="ctr" defTabSz="554437" rtl="0" eaLnBrk="1" fontAlgn="auto" latinLnBrk="0" hangingPunct="1">
              <a:lnSpc>
                <a:spcPct val="110000"/>
              </a:lnSpc>
              <a:spcBef>
                <a:spcPts val="0"/>
              </a:spcBef>
              <a:spcAft>
                <a:spcPts val="0"/>
              </a:spcAft>
              <a:buClrTx/>
              <a:buSzTx/>
              <a:buFontTx/>
              <a:buNone/>
              <a:tabLst/>
              <a:defRPr/>
            </a:pPr>
            <a:endParaRPr sz="800" b="1" i="0" dirty="0">
              <a:latin typeface="Exo DemiBold" panose="02000503000000000000" pitchFamily="2" charset="77"/>
              <a:cs typeface="Arial" panose="020B0604020202020204" pitchFamily="34" charset="0"/>
            </a:endParaRPr>
          </a:p>
        </p:txBody>
      </p:sp>
      <p:sp>
        <p:nvSpPr>
          <p:cNvPr id="8" name="TextBox 7">
            <a:extLst>
              <a:ext uri="{FF2B5EF4-FFF2-40B4-BE49-F238E27FC236}">
                <a16:creationId xmlns:a16="http://schemas.microsoft.com/office/drawing/2014/main" id="{39289A8F-5E57-47BA-BF9E-2EB1A0CC59D7}"/>
              </a:ext>
            </a:extLst>
          </p:cNvPr>
          <p:cNvSpPr txBox="1"/>
          <p:nvPr userDrawn="1"/>
        </p:nvSpPr>
        <p:spPr>
          <a:xfrm rot="16200000">
            <a:off x="-326398" y="3649804"/>
            <a:ext cx="962145" cy="182856"/>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latin typeface="Exo DemiBold" panose="02000503000000000000" pitchFamily="2" charset="77"/>
              </a:rPr>
              <a:t>McLean &amp; Company</a:t>
            </a:r>
            <a:endParaRPr sz="800" b="1" i="0" dirty="0">
              <a:latin typeface="Exo DemiBold" panose="02000503000000000000" pitchFamily="2" charset="77"/>
              <a:cs typeface="Arial" panose="020B0604020202020204" pitchFamily="34" charset="0"/>
            </a:endParaRPr>
          </a:p>
        </p:txBody>
      </p:sp>
      <p:sp>
        <p:nvSpPr>
          <p:cNvPr id="9" name="TextBox 8">
            <a:extLst>
              <a:ext uri="{FF2B5EF4-FFF2-40B4-BE49-F238E27FC236}">
                <a16:creationId xmlns:a16="http://schemas.microsoft.com/office/drawing/2014/main" id="{225F63DF-2CAE-46B2-B0C9-69E6026786C8}"/>
              </a:ext>
            </a:extLst>
          </p:cNvPr>
          <p:cNvSpPr txBox="1"/>
          <p:nvPr userDrawn="1"/>
        </p:nvSpPr>
        <p:spPr>
          <a:xfrm rot="16200000">
            <a:off x="-649537" y="1242801"/>
            <a:ext cx="1608416" cy="182856"/>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latin typeface="Exo DemiBold" panose="02000503000000000000" pitchFamily="2" charset="77"/>
              </a:rPr>
              <a:t>2021 HR Trends Report</a:t>
            </a:r>
            <a:endParaRPr sz="800" b="1" i="0" dirty="0">
              <a:latin typeface="Exo DemiBold" panose="02000503000000000000" pitchFamily="2" charset="77"/>
              <a:cs typeface="Arial" panose="020B0604020202020204" pitchFamily="34" charset="0"/>
            </a:endParaRPr>
          </a:p>
        </p:txBody>
      </p:sp>
      <p:sp>
        <p:nvSpPr>
          <p:cNvPr id="10" name="TextBox 9">
            <a:extLst>
              <a:ext uri="{FF2B5EF4-FFF2-40B4-BE49-F238E27FC236}">
                <a16:creationId xmlns:a16="http://schemas.microsoft.com/office/drawing/2014/main" id="{9EB60C88-26C6-49F9-8639-B8E9C5A1BCAE}"/>
              </a:ext>
            </a:extLst>
          </p:cNvPr>
          <p:cNvSpPr txBox="1"/>
          <p:nvPr userDrawn="1"/>
        </p:nvSpPr>
        <p:spPr>
          <a:xfrm>
            <a:off x="0" y="6599830"/>
            <a:ext cx="268097" cy="182880"/>
          </a:xfrm>
          <a:prstGeom prst="rect">
            <a:avLst/>
          </a:prstGeom>
        </p:spPr>
        <p:txBody>
          <a:bodyPr wrap="square" lIns="0" tIns="0" rIns="0" bIns="0" numCol="1" spcCol="360000" rtlCol="0">
            <a:noAutofit/>
          </a:bodyPr>
          <a:lstStyle/>
          <a:p>
            <a:pPr marL="0" marR="0" lvl="0" indent="0" algn="ctr" defTabSz="554437" rtl="0" eaLnBrk="1" fontAlgn="auto" latinLnBrk="0" hangingPunct="1">
              <a:lnSpc>
                <a:spcPct val="110000"/>
              </a:lnSpc>
              <a:spcBef>
                <a:spcPts val="0"/>
              </a:spcBef>
              <a:spcAft>
                <a:spcPts val="0"/>
              </a:spcAft>
              <a:buClrTx/>
              <a:buSzTx/>
              <a:buFontTx/>
              <a:buNone/>
              <a:tabLst/>
              <a:defRPr/>
            </a:pPr>
            <a:fld id="{81D60167-4931-47E6-BA6A-407CBD079E47}" type="slidenum">
              <a:rPr sz="800" b="1" i="0" smtClean="0">
                <a:solidFill>
                  <a:schemeClr val="tx1"/>
                </a:solidFill>
                <a:latin typeface="Exo DemiBold" panose="02000503000000000000" pitchFamily="2" charset="77"/>
                <a:cs typeface="Arial" panose="020B0604020202020204" pitchFamily="34" charset="0"/>
              </a:rPr>
              <a:pPr marL="0" marR="0" lvl="0" indent="0" algn="ctr" defTabSz="554437" rtl="0" eaLnBrk="1" fontAlgn="auto" latinLnBrk="0" hangingPunct="1">
                <a:lnSpc>
                  <a:spcPct val="110000"/>
                </a:lnSpc>
                <a:spcBef>
                  <a:spcPts val="0"/>
                </a:spcBef>
                <a:spcAft>
                  <a:spcPts val="0"/>
                </a:spcAft>
                <a:buClrTx/>
                <a:buSzTx/>
                <a:buFontTx/>
                <a:buNone/>
                <a:tabLst/>
                <a:defRPr/>
              </a:pPr>
              <a:t>‹#›</a:t>
            </a:fld>
            <a:endParaRPr sz="800" b="1" i="0" dirty="0">
              <a:solidFill>
                <a:schemeClr val="tx1"/>
              </a:solidFill>
              <a:latin typeface="Exo DemiBold" panose="02000503000000000000" pitchFamily="2" charset="77"/>
              <a:cs typeface="Arial" panose="020B0604020202020204" pitchFamily="34" charset="0"/>
            </a:endParaRPr>
          </a:p>
        </p:txBody>
      </p:sp>
    </p:spTree>
    <p:extLst>
      <p:ext uri="{BB962C8B-B14F-4D97-AF65-F5344CB8AC3E}">
        <p14:creationId xmlns:p14="http://schemas.microsoft.com/office/powerpoint/2010/main" val="18521972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061" y="530021"/>
            <a:ext cx="11144811" cy="1163598"/>
          </a:xfrm>
        </p:spPr>
        <p:txBody>
          <a:bodyPr>
            <a:noAutofit/>
          </a:bodyPr>
          <a:lstStyle>
            <a:lvl1pPr>
              <a:lnSpc>
                <a:spcPct val="90000"/>
              </a:lnSpc>
              <a:defRPr b="0" i="0">
                <a:solidFill>
                  <a:srgbClr val="717171"/>
                </a:solidFill>
              </a:defRPr>
            </a:lvl1pPr>
          </a:lstStyle>
          <a:p>
            <a:r>
              <a:rPr lang="en-US"/>
              <a:t>Click to edit Master title style</a:t>
            </a:r>
          </a:p>
        </p:txBody>
      </p:sp>
      <p:sp>
        <p:nvSpPr>
          <p:cNvPr id="5" name="Text Placeholder 14">
            <a:extLst>
              <a:ext uri="{FF2B5EF4-FFF2-40B4-BE49-F238E27FC236}">
                <a16:creationId xmlns:a16="http://schemas.microsoft.com/office/drawing/2014/main" id="{F757EF6B-F638-A24D-9746-2B871D5BA5B9}"/>
              </a:ext>
            </a:extLst>
          </p:cNvPr>
          <p:cNvSpPr>
            <a:spLocks noGrp="1"/>
          </p:cNvSpPr>
          <p:nvPr>
            <p:ph type="body" sz="quarter" idx="12"/>
          </p:nvPr>
        </p:nvSpPr>
        <p:spPr>
          <a:xfrm>
            <a:off x="3150150" y="2188650"/>
            <a:ext cx="8348721" cy="1049402"/>
          </a:xfrm>
          <a:prstGeom prst="rect">
            <a:avLst/>
          </a:prstGeom>
        </p:spPr>
        <p:txBody>
          <a:bodyPr lIns="0" tIns="0" rIns="0" bIns="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47" y="2211427"/>
            <a:ext cx="2356514" cy="297314"/>
          </a:xfrm>
          <a:prstGeom prst="rect">
            <a:avLst/>
          </a:prstGeom>
        </p:spPr>
        <p:txBody>
          <a:bodyPr lIns="0" tIns="0" rIns="0" bIns="0">
            <a:noAutofit/>
          </a:bodyPr>
          <a:lstStyle>
            <a:lvl1pPr marL="0" indent="0" algn="l">
              <a:lnSpc>
                <a:spcPct val="110000"/>
              </a:lnSpc>
              <a:buNone/>
              <a:defRPr sz="1800" b="0" i="0">
                <a:solidFill>
                  <a:srgbClr val="B3252E"/>
                </a:solidFill>
                <a:latin typeface="Montserrat SemiBold" panose="00000700000000000000" pitchFamily="2" charset="0"/>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25" name="Text Placeholder 14">
            <a:extLst>
              <a:ext uri="{FF2B5EF4-FFF2-40B4-BE49-F238E27FC236}">
                <a16:creationId xmlns:a16="http://schemas.microsoft.com/office/drawing/2014/main" id="{6FA60A94-BDD7-CD42-AD29-7AFB8051590D}"/>
              </a:ext>
            </a:extLst>
          </p:cNvPr>
          <p:cNvSpPr>
            <a:spLocks noGrp="1"/>
          </p:cNvSpPr>
          <p:nvPr>
            <p:ph type="body" sz="quarter" idx="14"/>
          </p:nvPr>
        </p:nvSpPr>
        <p:spPr>
          <a:xfrm>
            <a:off x="3130068" y="3434381"/>
            <a:ext cx="8367909" cy="1049402"/>
          </a:xfrm>
          <a:prstGeom prst="rect">
            <a:avLst/>
          </a:prstGeom>
        </p:spPr>
        <p:txBody>
          <a:bodyPr lIns="0" tIns="0" rIns="0" bIns="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354060" y="3450965"/>
            <a:ext cx="2356514" cy="297314"/>
          </a:xfrm>
          <a:prstGeom prst="rect">
            <a:avLst/>
          </a:prstGeom>
        </p:spPr>
        <p:txBody>
          <a:bodyPr lIns="0" tIns="0" rIns="0" bIns="0">
            <a:noAutofit/>
          </a:bodyPr>
          <a:lstStyle>
            <a:lvl1pPr marL="0" indent="0" algn="l">
              <a:lnSpc>
                <a:spcPct val="110000"/>
              </a:lnSpc>
              <a:buNone/>
              <a:defRPr sz="1800" b="0" i="0">
                <a:solidFill>
                  <a:srgbClr val="4A4A4A"/>
                </a:solidFill>
                <a:latin typeface="Montserrat SemiBold" panose="00000700000000000000" pitchFamily="2" charset="0"/>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27" name="Text Placeholder 14">
            <a:extLst>
              <a:ext uri="{FF2B5EF4-FFF2-40B4-BE49-F238E27FC236}">
                <a16:creationId xmlns:a16="http://schemas.microsoft.com/office/drawing/2014/main" id="{43436B9A-1402-5E4D-97F0-E6F15B6C3293}"/>
              </a:ext>
            </a:extLst>
          </p:cNvPr>
          <p:cNvSpPr>
            <a:spLocks noGrp="1"/>
          </p:cNvSpPr>
          <p:nvPr>
            <p:ph type="body" sz="quarter" idx="16"/>
          </p:nvPr>
        </p:nvSpPr>
        <p:spPr>
          <a:xfrm>
            <a:off x="3130065" y="4680112"/>
            <a:ext cx="8367908" cy="1049402"/>
          </a:xfrm>
          <a:prstGeom prst="rect">
            <a:avLst/>
          </a:prstGeom>
        </p:spPr>
        <p:txBody>
          <a:bodyPr lIns="0" tIns="0" rIns="0" bIns="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354060" y="4627698"/>
            <a:ext cx="2356514" cy="297314"/>
          </a:xfrm>
          <a:prstGeom prst="rect">
            <a:avLst/>
          </a:prstGeom>
        </p:spPr>
        <p:txBody>
          <a:bodyPr lIns="0" tIns="0" rIns="0" bIns="0">
            <a:noAutofit/>
          </a:bodyPr>
          <a:lstStyle>
            <a:lvl1pPr marL="0" indent="0" algn="l">
              <a:lnSpc>
                <a:spcPct val="110000"/>
              </a:lnSpc>
              <a:buNone/>
              <a:defRPr sz="1800" b="0" i="0">
                <a:solidFill>
                  <a:srgbClr val="2B9E48"/>
                </a:solidFill>
                <a:latin typeface="Montserrat SemiBold" panose="00000700000000000000" pitchFamily="2" charset="0"/>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Tree>
    <p:extLst>
      <p:ext uri="{BB962C8B-B14F-4D97-AF65-F5344CB8AC3E}">
        <p14:creationId xmlns:p14="http://schemas.microsoft.com/office/powerpoint/2010/main" val="3821460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ndard blank">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59" y="530021"/>
            <a:ext cx="11117579" cy="1130188"/>
          </a:xfrm>
        </p:spPr>
        <p:txBody>
          <a:bodyPr>
            <a:noAutofit/>
          </a:bodyPr>
          <a:lstStyle>
            <a:lvl1pPr>
              <a:lnSpc>
                <a:spcPct val="90000"/>
              </a:lnSpc>
              <a:defRPr b="0" i="0">
                <a:solidFill>
                  <a:srgbClr val="717272"/>
                </a:solidFill>
              </a:defRPr>
            </a:lvl1pPr>
          </a:lstStyle>
          <a:p>
            <a:r>
              <a:rPr lang="en-US"/>
              <a:t>Click to edit Master title style</a:t>
            </a:r>
          </a:p>
        </p:txBody>
      </p:sp>
    </p:spTree>
    <p:extLst>
      <p:ext uri="{BB962C8B-B14F-4D97-AF65-F5344CB8AC3E}">
        <p14:creationId xmlns:p14="http://schemas.microsoft.com/office/powerpoint/2010/main" val="2555848279"/>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C18DEF-F985-4B4D-AAA8-8DC5E1DDB1BF}"/>
              </a:ext>
            </a:extLst>
          </p:cNvPr>
          <p:cNvSpPr/>
          <p:nvPr userDrawn="1"/>
        </p:nvSpPr>
        <p:spPr>
          <a:xfrm rot="16200000">
            <a:off x="9738640" y="2277208"/>
            <a:ext cx="4500000" cy="338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fontAlgn="base">
              <a:spcBef>
                <a:spcPct val="0"/>
              </a:spcBef>
              <a:spcAft>
                <a:spcPct val="0"/>
              </a:spcAft>
            </a:pPr>
            <a:r>
              <a:rPr lang="en-CA" sz="800" dirty="0">
                <a:solidFill>
                  <a:prstClr val="white"/>
                </a:solidFill>
                <a:latin typeface="Montserrat Light" charset="0"/>
                <a:ea typeface="Montserrat Light" charset="0"/>
                <a:cs typeface="Montserrat Light" charset="0"/>
              </a:rPr>
              <a:t>INFO-TECH RESEARCH GROUP</a:t>
            </a:r>
          </a:p>
        </p:txBody>
      </p:sp>
      <p:pic>
        <p:nvPicPr>
          <p:cNvPr id="4" name="Picture 3">
            <a:extLst>
              <a:ext uri="{FF2B5EF4-FFF2-40B4-BE49-F238E27FC236}">
                <a16:creationId xmlns:a16="http://schemas.microsoft.com/office/drawing/2014/main" id="{718AFF8F-8B3E-4C48-B042-5933261E54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00914" y="0"/>
            <a:ext cx="4891086" cy="6858000"/>
          </a:xfrm>
          <a:prstGeom prst="rect">
            <a:avLst/>
          </a:prstGeom>
        </p:spPr>
      </p:pic>
      <p:sp>
        <p:nvSpPr>
          <p:cNvPr id="10" name="Rectangle 9">
            <a:extLst>
              <a:ext uri="{FF2B5EF4-FFF2-40B4-BE49-F238E27FC236}">
                <a16:creationId xmlns:a16="http://schemas.microsoft.com/office/drawing/2014/main" id="{CE4DB534-1BFF-B843-94D0-1DB43DA2551C}"/>
              </a:ext>
            </a:extLst>
          </p:cNvPr>
          <p:cNvSpPr/>
          <p:nvPr userDrawn="1"/>
        </p:nvSpPr>
        <p:spPr>
          <a:xfrm>
            <a:off x="7272338" y="1"/>
            <a:ext cx="4919662" cy="6858000"/>
          </a:xfrm>
          <a:prstGeom prst="rect">
            <a:avLst/>
          </a:prstGeom>
          <a:gradFill>
            <a:gsLst>
              <a:gs pos="100000">
                <a:srgbClr val="2576B7">
                  <a:alpha val="36000"/>
                </a:srgbClr>
              </a:gs>
              <a:gs pos="0">
                <a:schemeClr val="accent1">
                  <a:lumMod val="30000"/>
                  <a:lumOff val="70000"/>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13" name="Slide Number Placeholder 5">
            <a:extLst>
              <a:ext uri="{FF2B5EF4-FFF2-40B4-BE49-F238E27FC236}">
                <a16:creationId xmlns:a16="http://schemas.microsoft.com/office/drawing/2014/main" id="{525D94A8-7293-6B49-B772-E0602752F9C1}"/>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lvl1pPr algn="r">
              <a:defRPr sz="800" b="1">
                <a:solidFill>
                  <a:schemeClr val="bg1"/>
                </a:solidFill>
                <a:latin typeface="Arial" panose="020B0604020202020204" pitchFamily="34" charset="0"/>
                <a:cs typeface="Arial" panose="020B0604020202020204" pitchFamily="34" charset="0"/>
              </a:defRPr>
            </a:lvl1pPr>
          </a:lstStyle>
          <a:p>
            <a:fld id="{60A309C1-FC3A-6444-8C53-1D99F913D140}" type="slidenum">
              <a:rPr lang="en-US" smtClean="0"/>
              <a:pPr/>
              <a:t>‹#›</a:t>
            </a:fld>
            <a:endParaRPr lang="en-US" dirty="0"/>
          </a:p>
        </p:txBody>
      </p:sp>
      <p:sp>
        <p:nvSpPr>
          <p:cNvPr id="7" name="TextBox 6">
            <a:extLst>
              <a:ext uri="{FF2B5EF4-FFF2-40B4-BE49-F238E27FC236}">
                <a16:creationId xmlns:a16="http://schemas.microsoft.com/office/drawing/2014/main" id="{440DC126-9CD4-44B7-95DF-F67A7F5BD8BF}"/>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1" i="0" dirty="0">
                <a:solidFill>
                  <a:schemeClr val="bg1"/>
                </a:solidFill>
                <a:latin typeface="Exo" panose="02000503000000000000" pitchFamily="2" charset="77"/>
              </a:rPr>
              <a:t>McLean &amp; Company   |   </a:t>
            </a:r>
            <a:fld id="{81D60167-4931-47E6-BA6A-407CBD079E47}" type="slidenum">
              <a:rPr sz="800" b="1" i="0" smtClean="0">
                <a:solidFill>
                  <a:schemeClr val="bg1"/>
                </a:solidFill>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1" i="0"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8238961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ft Sidebar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8D3B-482F-0747-9502-8D7180CE448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1547" b="28119"/>
          <a:stretch/>
        </p:blipFill>
        <p:spPr>
          <a:xfrm>
            <a:off x="0" y="-1"/>
            <a:ext cx="4115852" cy="6873276"/>
          </a:xfrm>
          <a:prstGeom prst="rect">
            <a:avLst/>
          </a:prstGeom>
        </p:spPr>
      </p:pic>
      <p:sp>
        <p:nvSpPr>
          <p:cNvPr id="12" name="Rectangle 11">
            <a:extLst>
              <a:ext uri="{FF2B5EF4-FFF2-40B4-BE49-F238E27FC236}">
                <a16:creationId xmlns:a16="http://schemas.microsoft.com/office/drawing/2014/main" id="{E7372BDB-ADAA-F141-8B07-251E621C94BC}"/>
              </a:ext>
            </a:extLst>
          </p:cNvPr>
          <p:cNvSpPr/>
          <p:nvPr userDrawn="1"/>
        </p:nvSpPr>
        <p:spPr>
          <a:xfrm>
            <a:off x="5874" y="0"/>
            <a:ext cx="4115851" cy="6858000"/>
          </a:xfrm>
          <a:prstGeom prst="rect">
            <a:avLst/>
          </a:prstGeom>
          <a:gradFill>
            <a:gsLst>
              <a:gs pos="19000">
                <a:srgbClr val="41439A">
                  <a:alpha val="54000"/>
                </a:srgbClr>
              </a:gs>
              <a:gs pos="99000">
                <a:srgbClr val="4B4FA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8" name="TextBox 7">
            <a:extLst>
              <a:ext uri="{FF2B5EF4-FFF2-40B4-BE49-F238E27FC236}">
                <a16:creationId xmlns:a16="http://schemas.microsoft.com/office/drawing/2014/main" id="{D18D8AB7-A57D-1241-931E-54086C3A65D6}"/>
              </a:ext>
            </a:extLst>
          </p:cNvPr>
          <p:cNvSpPr txBox="1"/>
          <p:nvPr userDrawn="1"/>
        </p:nvSpPr>
        <p:spPr>
          <a:xfrm>
            <a:off x="346466" y="524428"/>
            <a:ext cx="3175923" cy="1545881"/>
          </a:xfrm>
          <a:prstGeom prst="rect">
            <a:avLst/>
          </a:prstGeom>
        </p:spPr>
        <p:txBody>
          <a:bodyPr vert="horz" wrap="square" lIns="0" tIns="6930" rIns="0" bIns="0" rtlCol="0">
            <a:noAutofit/>
          </a:bodyPr>
          <a:lstStyle/>
          <a:p>
            <a:pPr marL="7700" marR="242951" algn="just">
              <a:lnSpc>
                <a:spcPct val="90000"/>
              </a:lnSpc>
              <a:spcBef>
                <a:spcPts val="55"/>
              </a:spcBef>
            </a:pPr>
            <a:endParaRPr lang="en-US" sz="4000" b="1" i="0" spc="-30" dirty="0">
              <a:solidFill>
                <a:schemeClr val="bg1"/>
              </a:solidFill>
              <a:latin typeface="Montserrat SemiBold" pitchFamily="2" charset="77"/>
              <a:cs typeface="Arial Narrow"/>
            </a:endParaRPr>
          </a:p>
        </p:txBody>
      </p:sp>
      <p:sp>
        <p:nvSpPr>
          <p:cNvPr id="9" name="Title 9">
            <a:extLst>
              <a:ext uri="{FF2B5EF4-FFF2-40B4-BE49-F238E27FC236}">
                <a16:creationId xmlns:a16="http://schemas.microsoft.com/office/drawing/2014/main" id="{9BAAE306-3204-4CC5-884C-3D462803ACD2}"/>
              </a:ext>
            </a:extLst>
          </p:cNvPr>
          <p:cNvSpPr>
            <a:spLocks noGrp="1"/>
          </p:cNvSpPr>
          <p:nvPr>
            <p:ph type="title"/>
          </p:nvPr>
        </p:nvSpPr>
        <p:spPr>
          <a:xfrm>
            <a:off x="354061" y="530021"/>
            <a:ext cx="3175924" cy="1130188"/>
          </a:xfrm>
        </p:spPr>
        <p:txBody>
          <a:bodyPr>
            <a:noAutofit/>
          </a:bodyPr>
          <a:lstStyle>
            <a:lvl1pPr>
              <a:lnSpc>
                <a:spcPct val="90000"/>
              </a:lnSpc>
              <a:defRPr b="0" i="0">
                <a:solidFill>
                  <a:schemeClr val="bg1"/>
                </a:solidFill>
              </a:defRPr>
            </a:lvl1pPr>
          </a:lstStyle>
          <a:p>
            <a:r>
              <a:rPr lang="en-US"/>
              <a:t>Click to edit Master title style</a:t>
            </a:r>
          </a:p>
        </p:txBody>
      </p:sp>
    </p:spTree>
    <p:extLst>
      <p:ext uri="{BB962C8B-B14F-4D97-AF65-F5344CB8AC3E}">
        <p14:creationId xmlns:p14="http://schemas.microsoft.com/office/powerpoint/2010/main" val="12694674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ight Sidebar Cont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060" y="530021"/>
            <a:ext cx="7149944"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56EFE861-8F69-7A43-B791-949CBC4BE55F}"/>
              </a:ext>
            </a:extLst>
          </p:cNvPr>
          <p:cNvSpPr/>
          <p:nvPr userDrawn="1"/>
        </p:nvSpPr>
        <p:spPr>
          <a:xfrm>
            <a:off x="8011580" y="0"/>
            <a:ext cx="4180420"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Box 8">
            <a:extLst>
              <a:ext uri="{FF2B5EF4-FFF2-40B4-BE49-F238E27FC236}">
                <a16:creationId xmlns:a16="http://schemas.microsoft.com/office/drawing/2014/main" id="{4E7B06F9-049A-0C40-A93E-C28D57EBABA0}"/>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dirty="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0" i="0" dirty="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90138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tep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8596126" y="0"/>
            <a:ext cx="3595873" cy="6858000"/>
          </a:xfrm>
          <a:prstGeom prst="rect">
            <a:avLst/>
          </a:prstGeom>
          <a:gradFill>
            <a:gsLst>
              <a:gs pos="19000">
                <a:srgbClr val="41439A"/>
              </a:gs>
              <a:gs pos="99000">
                <a:srgbClr val="7F80B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0" y="464709"/>
            <a:ext cx="7714233" cy="519691"/>
          </a:xfrm>
        </p:spPr>
        <p:txBody>
          <a:bodyPr>
            <a:noAutofit/>
          </a:bodyPr>
          <a:lstStyle>
            <a:lvl1pPr>
              <a:lnSpc>
                <a:spcPct val="110000"/>
              </a:lnSpc>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40" y="1177271"/>
            <a:ext cx="5686246"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200910" y="724553"/>
            <a:ext cx="253085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Box 10">
            <a:extLst>
              <a:ext uri="{FF2B5EF4-FFF2-40B4-BE49-F238E27FC236}">
                <a16:creationId xmlns:a16="http://schemas.microsoft.com/office/drawing/2014/main" id="{BCF31929-89BD-E543-96C2-360156E5945B}"/>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dirty="0">
                <a:solidFill>
                  <a:schemeClr val="bg1"/>
                </a:solidFill>
                <a:latin typeface="Exo" panose="02000503000000000000" pitchFamily="2" charset="77"/>
              </a:rPr>
              <a:t>McLean &amp; Company   |   </a:t>
            </a:r>
            <a:fld id="{81D60167-4931-47E6-BA6A-407CBD079E47}" type="slidenum">
              <a:rPr sz="800" b="0" i="0" smtClean="0">
                <a:solidFill>
                  <a:schemeClr val="bg1"/>
                </a:solidFill>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0" i="0"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249778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268" y="5561419"/>
            <a:ext cx="11570733" cy="283998"/>
          </a:xfrm>
          <a:prstGeom prst="rect">
            <a:avLst/>
          </a:prstGeom>
        </p:spPr>
        <p:txBody>
          <a:bodyPr vert="horz" wrap="square" lIns="0" tIns="6930" rIns="0" bIns="0" rtlCol="0">
            <a:spAutoFit/>
          </a:bodyPr>
          <a:lstStyle/>
          <a:p>
            <a:pPr marL="7700" marR="242951" lvl="0" indent="0" algn="ctr" defTabSz="554437" rtl="0" eaLnBrk="1" fontAlgn="auto" latinLnBrk="0" hangingPunct="1">
              <a:lnSpc>
                <a:spcPct val="90000"/>
              </a:lnSpc>
              <a:spcBef>
                <a:spcPts val="1000"/>
              </a:spcBef>
              <a:spcAft>
                <a:spcPts val="0"/>
              </a:spcAft>
              <a:buClrTx/>
              <a:buSzTx/>
              <a:buFontTx/>
              <a:buNone/>
              <a:tabLst/>
              <a:defRPr/>
            </a:pPr>
            <a:r>
              <a:rPr lang="en-US" sz="2000" b="1" i="0" dirty="0">
                <a:solidFill>
                  <a:srgbClr val="41439A"/>
                </a:solidFill>
                <a:latin typeface="Montserrat SemiBold" pitchFamily="2" charset="77"/>
              </a:rPr>
              <a:t>Diagnostic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39997" y="2235200"/>
            <a:ext cx="2834271" cy="2834640"/>
          </a:xfrm>
          <a:prstGeom prst="ellipse">
            <a:avLst/>
          </a:prstGeom>
          <a:solidFill>
            <a:srgbClr val="41439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396" y="3021264"/>
            <a:ext cx="2621474" cy="283998"/>
          </a:xfrm>
          <a:prstGeom prst="rect">
            <a:avLst/>
          </a:prstGeom>
        </p:spPr>
        <p:txBody>
          <a:bodyPr vert="horz" wrap="square" lIns="0" tIns="6930"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106" y="3439160"/>
            <a:ext cx="2052053" cy="1019584"/>
          </a:xfrm>
          <a:prstGeom prst="rect">
            <a:avLst/>
          </a:prstGeom>
        </p:spPr>
        <p:txBody>
          <a:bodyPr vert="horz" wrap="square" lIns="0" tIns="6930"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1994" y="2235200"/>
            <a:ext cx="2834271" cy="2834640"/>
          </a:xfrm>
          <a:prstGeom prst="ellipse">
            <a:avLst/>
          </a:prstGeom>
          <a:solidFill>
            <a:srgbClr val="41439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8763" y="2746944"/>
            <a:ext cx="2621474" cy="560996"/>
          </a:xfrm>
          <a:prstGeom prst="rect">
            <a:avLst/>
          </a:prstGeom>
        </p:spPr>
        <p:txBody>
          <a:bodyPr vert="horz" wrap="square" lIns="0" tIns="6930"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473" y="3439160"/>
            <a:ext cx="2052053" cy="1224768"/>
          </a:xfrm>
          <a:prstGeom prst="rect">
            <a:avLst/>
          </a:prstGeom>
        </p:spPr>
        <p:txBody>
          <a:bodyPr vert="horz" wrap="square" lIns="0" tIns="6930"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3991" y="2235200"/>
            <a:ext cx="2834271" cy="2834640"/>
          </a:xfrm>
          <a:prstGeom prst="ellipse">
            <a:avLst/>
          </a:prstGeom>
          <a:solidFill>
            <a:srgbClr val="41439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0971" y="3021264"/>
            <a:ext cx="2621474" cy="283998"/>
          </a:xfrm>
          <a:prstGeom prst="rect">
            <a:avLst/>
          </a:prstGeom>
        </p:spPr>
        <p:txBody>
          <a:bodyPr vert="horz" wrap="square" lIns="0" tIns="6930"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5998" y="3439160"/>
            <a:ext cx="1944593" cy="1224768"/>
          </a:xfrm>
          <a:prstGeom prst="rect">
            <a:avLst/>
          </a:prstGeom>
        </p:spPr>
        <p:txBody>
          <a:bodyPr vert="horz" wrap="square" lIns="0" tIns="6930"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5986" y="2235200"/>
            <a:ext cx="2834271" cy="2834640"/>
          </a:xfrm>
          <a:prstGeom prst="ellipse">
            <a:avLst/>
          </a:prstGeom>
          <a:solidFill>
            <a:srgbClr val="41439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2545" y="3021264"/>
            <a:ext cx="2621474" cy="283998"/>
          </a:xfrm>
          <a:prstGeom prst="rect">
            <a:avLst/>
          </a:prstGeom>
        </p:spPr>
        <p:txBody>
          <a:bodyPr vert="horz" wrap="square" lIns="0" tIns="6930"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7254" y="3439160"/>
            <a:ext cx="2052053" cy="1019584"/>
          </a:xfrm>
          <a:prstGeom prst="rect">
            <a:avLst/>
          </a:prstGeom>
        </p:spPr>
        <p:txBody>
          <a:bodyPr vert="horz" wrap="square" lIns="0" tIns="6930"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41" y="514802"/>
            <a:ext cx="11341804" cy="1032921"/>
          </a:xfrm>
          <a:prstGeom prst="rect">
            <a:avLst/>
          </a:prstGeom>
        </p:spPr>
        <p:txBody>
          <a:bodyPr vert="horz" wrap="square" lIns="0" tIns="6930" rIns="0" bIns="0" rtlCol="0">
            <a:noAutofit/>
          </a:bodyPr>
          <a:lstStyle/>
          <a:p>
            <a:pPr marL="7700" marR="242951" algn="l">
              <a:lnSpc>
                <a:spcPct val="90000"/>
              </a:lnSpc>
              <a:spcBef>
                <a:spcPts val="55"/>
              </a:spcBef>
            </a:pPr>
            <a:r>
              <a:rPr lang="en-US" sz="4000" b="1" i="0" dirty="0">
                <a:solidFill>
                  <a:srgbClr val="717171"/>
                </a:solidFill>
                <a:latin typeface="Montserrat SemiBold" pitchFamily="2" charset="77"/>
              </a:rPr>
              <a:t>McLean &amp; Company offers various levels of support to best suit your needs</a:t>
            </a:r>
            <a:endParaRPr lang="en-US" sz="4000" b="1" i="0" spc="-30" dirty="0">
              <a:solidFill>
                <a:srgbClr val="717171"/>
              </a:solidFill>
              <a:latin typeface="Montserrat SemiBold" pitchFamily="2" charset="77"/>
              <a:cs typeface="Arial Narrow"/>
            </a:endParaRPr>
          </a:p>
        </p:txBody>
      </p:sp>
    </p:spTree>
    <p:extLst>
      <p:ext uri="{BB962C8B-B14F-4D97-AF65-F5344CB8AC3E}">
        <p14:creationId xmlns:p14="http://schemas.microsoft.com/office/powerpoint/2010/main" val="1241920303"/>
      </p:ext>
    </p:extLst>
  </p:cSld>
  <p:clrMapOvr>
    <a:masterClrMapping/>
  </p:clrMapOvr>
  <p:extLst>
    <p:ext uri="{DCECCB84-F9BA-43D5-87BE-67443E8EF086}">
      <p15:sldGuideLst xmlns:p15="http://schemas.microsoft.com/office/powerpoint/2012/main">
        <p15:guide id="1" orient="horz" pos="1865">
          <p15:clr>
            <a:srgbClr val="FBAE40"/>
          </p15:clr>
        </p15:guide>
        <p15:guide id="2" orient="horz" pos="197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344867" y="1742438"/>
            <a:ext cx="3849186" cy="264974"/>
          </a:xfrm>
          <a:prstGeom prst="rect">
            <a:avLst/>
          </a:prstGeom>
        </p:spPr>
        <p:txBody>
          <a:bodyPr lIns="0" tIns="0" rIns="0" bIns="0">
            <a:noAutofit/>
          </a:bodyPr>
          <a:lstStyle>
            <a:lvl1pPr marL="0" indent="0">
              <a:buNone/>
              <a:defRPr sz="2000" b="1" i="0">
                <a:solidFill>
                  <a:srgbClr val="41439A"/>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344867" y="2065999"/>
            <a:ext cx="3849186" cy="438571"/>
          </a:xfrm>
          <a:prstGeom prst="rect">
            <a:avLst/>
          </a:prstGeom>
        </p:spPr>
        <p:txBody>
          <a:bodyPr lIns="0" tIns="0" rIns="0" bIns="0">
            <a:noAutofit/>
          </a:bodyPr>
          <a:lstStyle>
            <a:lvl1pPr marL="0" marR="0" indent="0" algn="l" defTabSz="914309" rtl="0" eaLnBrk="1" fontAlgn="auto" latinLnBrk="0" hangingPunct="1">
              <a:lnSpc>
                <a:spcPts val="1600"/>
              </a:lnSpc>
              <a:spcBef>
                <a:spcPts val="0"/>
              </a:spcBef>
              <a:spcAft>
                <a:spcPts val="0"/>
              </a:spcAft>
              <a:buClrTx/>
              <a:buSzTx/>
              <a:buFont typeface="Arial" panose="020B0604020202020204" pitchFamily="34" charset="0"/>
              <a:buNone/>
              <a:tabLst/>
              <a:defRPr sz="1200" b="0" i="0">
                <a:solidFill>
                  <a:srgbClr val="4B4B4B"/>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6192738" y="1742438"/>
            <a:ext cx="3849186" cy="264974"/>
          </a:xfrm>
          <a:prstGeom prst="rect">
            <a:avLst/>
          </a:prstGeom>
        </p:spPr>
        <p:txBody>
          <a:bodyPr lIns="0" tIns="0" rIns="0" bIns="0">
            <a:noAutofit/>
          </a:bodyPr>
          <a:lstStyle>
            <a:lvl1pPr marL="0" indent="0">
              <a:buNone/>
              <a:defRPr sz="2000" b="1" i="0">
                <a:solidFill>
                  <a:srgbClr val="41439A"/>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6192738" y="2057034"/>
            <a:ext cx="3849186" cy="455988"/>
          </a:xfrm>
          <a:prstGeom prst="rect">
            <a:avLst/>
          </a:prstGeom>
        </p:spPr>
        <p:txBody>
          <a:bodyPr lIns="0" tIns="0" rIns="0" bIns="0">
            <a:noAutofit/>
          </a:bodyPr>
          <a:lstStyle>
            <a:lvl1pPr marL="0" indent="0">
              <a:lnSpc>
                <a:spcPts val="1600"/>
              </a:lnSpc>
              <a:spcBef>
                <a:spcPts val="0"/>
              </a:spcBef>
              <a:buNone/>
              <a:defRPr sz="1200" b="0" i="0">
                <a:solidFill>
                  <a:srgbClr val="4B4B4B"/>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42" y="424272"/>
            <a:ext cx="6560771" cy="541209"/>
          </a:xfrm>
          <a:prstGeom prst="rect">
            <a:avLst/>
          </a:prstGeom>
        </p:spPr>
        <p:txBody>
          <a:bodyPr vert="horz" wrap="square" lIns="0" tIns="6930" rIns="0" bIns="0" rtlCol="0">
            <a:noAutofit/>
          </a:bodyPr>
          <a:lstStyle/>
          <a:p>
            <a:pPr marL="7700" marR="242951" algn="l">
              <a:lnSpc>
                <a:spcPct val="90000"/>
              </a:lnSpc>
              <a:spcBef>
                <a:spcPts val="55"/>
              </a:spcBef>
            </a:pPr>
            <a:r>
              <a:rPr lang="en-US" sz="4000" b="1" i="0" dirty="0">
                <a:solidFill>
                  <a:srgbClr val="717171"/>
                </a:solidFill>
                <a:latin typeface="Montserrat SemiBold" pitchFamily="2" charset="77"/>
              </a:rPr>
              <a:t>Research Contributors and Experts</a:t>
            </a:r>
            <a:endParaRPr lang="en-US" sz="4000" b="1" i="0" spc="-30" dirty="0">
              <a:solidFill>
                <a:srgbClr val="717171"/>
              </a:solidFill>
              <a:latin typeface="Montserrat SemiBold" pitchFamily="2" charset="77"/>
              <a:cs typeface="Arial Narrow"/>
            </a:endParaRPr>
          </a:p>
        </p:txBody>
      </p:sp>
    </p:spTree>
    <p:extLst>
      <p:ext uri="{BB962C8B-B14F-4D97-AF65-F5344CB8AC3E}">
        <p14:creationId xmlns:p14="http://schemas.microsoft.com/office/powerpoint/2010/main" val="36236061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orks Cite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2454BFC-BC26-0B4D-A0EE-0E0CCEA287B5}"/>
              </a:ext>
            </a:extLst>
          </p:cNvPr>
          <p:cNvSpPr>
            <a:spLocks noGrp="1"/>
          </p:cNvSpPr>
          <p:nvPr>
            <p:ph type="body" sz="quarter" idx="11" hasCustomPrompt="1"/>
          </p:nvPr>
        </p:nvSpPr>
        <p:spPr>
          <a:xfrm>
            <a:off x="383113" y="1552499"/>
            <a:ext cx="5477019" cy="4503847"/>
          </a:xfrm>
          <a:prstGeom prst="rect">
            <a:avLst/>
          </a:prstGeom>
        </p:spPr>
        <p:txBody>
          <a:bodyPr lIns="0" tIns="0" rIns="0" bIns="0">
            <a:noAutofit/>
          </a:bodyPr>
          <a:lstStyle>
            <a:lvl1pPr marL="7700" marR="161326" indent="0" algn="just">
              <a:lnSpc>
                <a:spcPts val="1558"/>
              </a:lnSpc>
              <a:spcBef>
                <a:spcPts val="12"/>
              </a:spcBef>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12"/>
              </a:spcBef>
            </a:pPr>
            <a:endParaRPr lang="en-CA" sz="1200">
              <a:latin typeface="Roboto Condensed Light" panose="02000000000000000000" pitchFamily="2" charset="0"/>
              <a:cs typeface="Times New Roman"/>
            </a:endParaRPr>
          </a:p>
          <a:p>
            <a:pPr marL="7701">
              <a:lnSpc>
                <a:spcPts val="1561"/>
              </a:lnSpc>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endParaRPr lang="en-CA" sz="1200">
              <a:latin typeface="Roboto Condensed Light" panose="02000000000000000000" pitchFamily="2" charset="0"/>
              <a:cs typeface="Arial Narrow"/>
            </a:endParaRPr>
          </a:p>
          <a:p>
            <a:pPr marL="7701" marR="159031">
              <a:lnSpc>
                <a:spcPts val="1558"/>
              </a:lnSpc>
              <a:spcBef>
                <a:spcPts val="55"/>
              </a:spcBef>
            </a:pPr>
            <a:r>
              <a:rPr lang="en-CA" sz="1200" spc="-36">
                <a:solidFill>
                  <a:srgbClr val="0076B7"/>
                </a:solidFill>
                <a:latin typeface="Roboto Condensed Light" panose="02000000000000000000" pitchFamily="2" charset="0"/>
                <a:cs typeface="Arial Narrow"/>
                <a:hlinkClick r:id="rId3"/>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6"/>
              </a:spcBef>
            </a:pPr>
            <a:endParaRPr lang="en-CA" sz="1200">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a:latin typeface="Roboto Condensed Light" panose="02000000000000000000" pitchFamily="2" charset="0"/>
              <a:cs typeface="Arial Narrow"/>
            </a:endParaRPr>
          </a:p>
          <a:p>
            <a:pPr>
              <a:spcBef>
                <a:spcPts val="9"/>
              </a:spcBef>
            </a:pPr>
            <a:endParaRPr lang="en-CA" sz="1200">
              <a:latin typeface="Roboto Condensed Light" panose="02000000000000000000" pitchFamily="2" charset="0"/>
              <a:cs typeface="Times New Roman"/>
            </a:endParaRPr>
          </a:p>
          <a:p>
            <a:pPr marL="7701" marR="109358">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9"/>
              </a:spcBef>
            </a:pPr>
            <a:endParaRPr lang="en-CA" sz="1200">
              <a:latin typeface="Roboto Condensed Light" panose="02000000000000000000" pitchFamily="2" charset="0"/>
              <a:cs typeface="Times New Roman"/>
            </a:endParaRPr>
          </a:p>
          <a:p>
            <a:pPr marL="7701" marR="3081"/>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12"/>
              </a:spcBef>
            </a:pPr>
            <a:endParaRPr lang="en-CA" sz="1200">
              <a:latin typeface="Roboto Condensed Light" panose="02000000000000000000" pitchFamily="2" charset="0"/>
              <a:cs typeface="Times New Roman"/>
            </a:endParaRPr>
          </a:p>
          <a:p>
            <a:pPr marL="7701" marR="161342"/>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
        <p:nvSpPr>
          <p:cNvPr id="12" name="Text Placeholder 10">
            <a:extLst>
              <a:ext uri="{FF2B5EF4-FFF2-40B4-BE49-F238E27FC236}">
                <a16:creationId xmlns:a16="http://schemas.microsoft.com/office/drawing/2014/main" id="{40878CB2-B10A-DE43-B5F1-CC1A4F9590DA}"/>
              </a:ext>
            </a:extLst>
          </p:cNvPr>
          <p:cNvSpPr>
            <a:spLocks noGrp="1"/>
          </p:cNvSpPr>
          <p:nvPr>
            <p:ph type="body" sz="quarter" idx="12" hasCustomPrompt="1"/>
          </p:nvPr>
        </p:nvSpPr>
        <p:spPr>
          <a:xfrm>
            <a:off x="6218175" y="1552499"/>
            <a:ext cx="5477019" cy="4503847"/>
          </a:xfrm>
          <a:prstGeom prst="rect">
            <a:avLst/>
          </a:prstGeom>
        </p:spPr>
        <p:txBody>
          <a:bodyPr lIns="0" tIns="0" rIns="0" bIns="0">
            <a:noAutofit/>
          </a:bodyPr>
          <a:lstStyle>
            <a:lvl1pPr marL="7700" marR="161326" indent="0" algn="just">
              <a:lnSpc>
                <a:spcPts val="1558"/>
              </a:lnSpc>
              <a:spcBef>
                <a:spcPts val="12"/>
              </a:spcBef>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12"/>
              </a:spcBef>
            </a:pPr>
            <a:endParaRPr lang="en-CA" sz="1200">
              <a:latin typeface="Roboto Condensed Light" panose="02000000000000000000" pitchFamily="2" charset="0"/>
              <a:cs typeface="Times New Roman"/>
            </a:endParaRPr>
          </a:p>
          <a:p>
            <a:pPr marL="7701">
              <a:lnSpc>
                <a:spcPts val="1561"/>
              </a:lnSpc>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endParaRPr lang="en-CA" sz="1200">
              <a:latin typeface="Roboto Condensed Light" panose="02000000000000000000" pitchFamily="2" charset="0"/>
              <a:cs typeface="Arial Narrow"/>
            </a:endParaRPr>
          </a:p>
          <a:p>
            <a:pPr marL="7701" marR="159031">
              <a:lnSpc>
                <a:spcPts val="1558"/>
              </a:lnSpc>
              <a:spcBef>
                <a:spcPts val="55"/>
              </a:spcBef>
            </a:pPr>
            <a:r>
              <a:rPr lang="en-CA" sz="1200" spc="-36">
                <a:solidFill>
                  <a:srgbClr val="0076B7"/>
                </a:solidFill>
                <a:latin typeface="Roboto Condensed Light" panose="02000000000000000000" pitchFamily="2" charset="0"/>
                <a:cs typeface="Arial Narrow"/>
                <a:hlinkClick r:id="rId3"/>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6"/>
              </a:spcBef>
            </a:pPr>
            <a:endParaRPr lang="en-CA" sz="1200">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a:latin typeface="Roboto Condensed Light" panose="02000000000000000000" pitchFamily="2" charset="0"/>
              <a:cs typeface="Arial Narrow"/>
            </a:endParaRPr>
          </a:p>
          <a:p>
            <a:pPr>
              <a:spcBef>
                <a:spcPts val="9"/>
              </a:spcBef>
            </a:pPr>
            <a:endParaRPr lang="en-CA" sz="1200">
              <a:latin typeface="Roboto Condensed Light" panose="02000000000000000000" pitchFamily="2" charset="0"/>
              <a:cs typeface="Times New Roman"/>
            </a:endParaRPr>
          </a:p>
          <a:p>
            <a:pPr marL="7701" marR="109358">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9"/>
              </a:spcBef>
            </a:pPr>
            <a:endParaRPr lang="en-CA" sz="1200">
              <a:latin typeface="Roboto Condensed Light" panose="02000000000000000000" pitchFamily="2" charset="0"/>
              <a:cs typeface="Times New Roman"/>
            </a:endParaRPr>
          </a:p>
          <a:p>
            <a:pPr marL="7701" marR="3081"/>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a:spcBef>
                <a:spcPts val="12"/>
              </a:spcBef>
            </a:pPr>
            <a:endParaRPr lang="en-CA" sz="1200">
              <a:latin typeface="Roboto Condensed Light" panose="02000000000000000000" pitchFamily="2" charset="0"/>
              <a:cs typeface="Times New Roman"/>
            </a:endParaRPr>
          </a:p>
          <a:p>
            <a:pPr marL="7701" marR="161342"/>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060" y="530021"/>
            <a:ext cx="6712447" cy="1130188"/>
          </a:xfrm>
        </p:spPr>
        <p:txBody>
          <a:bodyPr>
            <a:noAutofit/>
          </a:bodyPr>
          <a:lstStyle>
            <a:lvl1pPr>
              <a:lnSpc>
                <a:spcPct val="90000"/>
              </a:lnSpc>
              <a:defRPr>
                <a:solidFill>
                  <a:srgbClr val="41439A"/>
                </a:solidFill>
              </a:defRPr>
            </a:lvl1pPr>
          </a:lstStyle>
          <a:p>
            <a:r>
              <a:rPr lang="en-US"/>
              <a:t>Works Cited</a:t>
            </a:r>
          </a:p>
        </p:txBody>
      </p:sp>
    </p:spTree>
    <p:extLst>
      <p:ext uri="{BB962C8B-B14F-4D97-AF65-F5344CB8AC3E}">
        <p14:creationId xmlns:p14="http://schemas.microsoft.com/office/powerpoint/2010/main" val="2008705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0A272-9B6C-A641-A180-F6BCE8EC64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94E9A5-807B-5A4B-9A5B-1264975AB9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FE40D9-939A-EB48-A0EE-993719E9CBC3}"/>
              </a:ext>
            </a:extLst>
          </p:cNvPr>
          <p:cNvSpPr>
            <a:spLocks noGrp="1"/>
          </p:cNvSpPr>
          <p:nvPr>
            <p:ph type="dt" sz="half" idx="10"/>
          </p:nvPr>
        </p:nvSpPr>
        <p:spPr/>
        <p:txBody>
          <a:bodyPr/>
          <a:lstStyle/>
          <a:p>
            <a:fld id="{6DE6C510-8BE6-5C44-97AD-115D725B431C}" type="datetimeFigureOut">
              <a:rPr lang="en-US" smtClean="0"/>
              <a:t>4/14/2021</a:t>
            </a:fld>
            <a:endParaRPr lang="en-US" dirty="0"/>
          </a:p>
        </p:txBody>
      </p:sp>
      <p:sp>
        <p:nvSpPr>
          <p:cNvPr id="5" name="Footer Placeholder 4">
            <a:extLst>
              <a:ext uri="{FF2B5EF4-FFF2-40B4-BE49-F238E27FC236}">
                <a16:creationId xmlns:a16="http://schemas.microsoft.com/office/drawing/2014/main" id="{09A2DE9E-8C75-984B-B6EC-569162B724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16ABC6-ED6B-8046-90CC-BB5EC53E8074}"/>
              </a:ext>
            </a:extLst>
          </p:cNvPr>
          <p:cNvSpPr>
            <a:spLocks noGrp="1"/>
          </p:cNvSpPr>
          <p:nvPr>
            <p:ph type="sldNum" sz="quarter" idx="12"/>
          </p:nvPr>
        </p:nvSpPr>
        <p:spPr/>
        <p:txBody>
          <a:bodyPr/>
          <a:lstStyle/>
          <a:p>
            <a:fld id="{23537A8C-F8CA-D244-BF51-0828C4519903}" type="slidenum">
              <a:rPr lang="en-US" smtClean="0"/>
              <a:t>‹#›</a:t>
            </a:fld>
            <a:endParaRPr lang="en-US" dirty="0"/>
          </a:p>
        </p:txBody>
      </p:sp>
    </p:spTree>
    <p:extLst>
      <p:ext uri="{BB962C8B-B14F-4D97-AF65-F5344CB8AC3E}">
        <p14:creationId xmlns:p14="http://schemas.microsoft.com/office/powerpoint/2010/main" val="4131253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ackCover-Light-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McLean &amp; Company Logo">
            <a:extLst>
              <a:ext uri="{FF2B5EF4-FFF2-40B4-BE49-F238E27FC236}">
                <a16:creationId xmlns:a16="http://schemas.microsoft.com/office/drawing/2014/main" id="{B4B173D5-E774-463B-A9CA-1D4245D8A2C8}"/>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82149" y="3051987"/>
            <a:ext cx="1827703" cy="75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841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Light-A">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073C0FF6-D442-914B-9216-4F54FD61656B}"/>
              </a:ext>
            </a:extLst>
          </p:cNvPr>
          <p:cNvSpPr>
            <a:spLocks noGrp="1"/>
          </p:cNvSpPr>
          <p:nvPr>
            <p:ph type="body" sz="quarter" idx="10" hasCustomPrompt="1"/>
          </p:nvPr>
        </p:nvSpPr>
        <p:spPr>
          <a:xfrm>
            <a:off x="650790" y="1391732"/>
            <a:ext cx="7384883" cy="1306512"/>
          </a:xfrm>
          <a:prstGeom prst="rect">
            <a:avLst/>
          </a:prstGeom>
        </p:spPr>
        <p:txBody>
          <a:bodyPr/>
          <a:lstStyle>
            <a:lvl1pPr>
              <a:lnSpc>
                <a:spcPct val="90000"/>
              </a:lnSpc>
              <a:defRPr sz="4400" b="1" i="0">
                <a:solidFill>
                  <a:srgbClr val="41439A"/>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7" name="Text Placeholder 12">
            <a:extLst>
              <a:ext uri="{FF2B5EF4-FFF2-40B4-BE49-F238E27FC236}">
                <a16:creationId xmlns:a16="http://schemas.microsoft.com/office/drawing/2014/main" id="{94761424-CE03-6649-A81F-2565BD8C3796}"/>
              </a:ext>
            </a:extLst>
          </p:cNvPr>
          <p:cNvSpPr>
            <a:spLocks noGrp="1"/>
          </p:cNvSpPr>
          <p:nvPr>
            <p:ph type="body" sz="quarter" idx="11" hasCustomPrompt="1"/>
          </p:nvPr>
        </p:nvSpPr>
        <p:spPr>
          <a:xfrm>
            <a:off x="650790" y="2794291"/>
            <a:ext cx="5702883" cy="1893887"/>
          </a:xfrm>
          <a:prstGeom prst="rect">
            <a:avLst/>
          </a:prstGeom>
        </p:spPr>
        <p:txBody>
          <a:bodyPr/>
          <a:lstStyle>
            <a:lvl1pPr>
              <a:lnSpc>
                <a:spcPct val="110000"/>
              </a:lnSpc>
              <a:defRPr sz="2800" b="0" i="0">
                <a:solidFill>
                  <a:srgbClr val="858585"/>
                </a:solidFill>
                <a:latin typeface="Roboto Condensed Light" panose="02000000000000000000" pitchFamily="2" charset="0"/>
                <a:ea typeface="Roboto Condensed Light" panose="02000000000000000000" pitchFamily="2" charset="0"/>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3165423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A6DD56-8068-FD44-B8D0-9AED38E0A9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6296027" y="954879"/>
            <a:ext cx="6900864" cy="4948241"/>
          </a:xfrm>
          <a:prstGeom prst="rect">
            <a:avLst/>
          </a:prstGeom>
        </p:spPr>
      </p:pic>
      <p:sp>
        <p:nvSpPr>
          <p:cNvPr id="6" name="Rectangle 5">
            <a:extLst>
              <a:ext uri="{FF2B5EF4-FFF2-40B4-BE49-F238E27FC236}">
                <a16:creationId xmlns:a16="http://schemas.microsoft.com/office/drawing/2014/main" id="{00566615-DEF0-C24E-8D09-5110FFF0EE0B}"/>
              </a:ext>
            </a:extLst>
          </p:cNvPr>
          <p:cNvSpPr/>
          <p:nvPr userDrawn="1"/>
        </p:nvSpPr>
        <p:spPr>
          <a:xfrm rot="10800000">
            <a:off x="7296939" y="-21433"/>
            <a:ext cx="4923641" cy="5785388"/>
          </a:xfrm>
          <a:prstGeom prst="rect">
            <a:avLst/>
          </a:prstGeom>
          <a:gradFill>
            <a:gsLst>
              <a:gs pos="99000">
                <a:schemeClr val="tx2">
                  <a:lumMod val="50000"/>
                  <a:alpha val="75000"/>
                </a:schemeClr>
              </a:gs>
              <a:gs pos="0">
                <a:srgbClr val="002060">
                  <a:alpha val="0"/>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Slide Number Placeholder 5">
            <a:extLst>
              <a:ext uri="{FF2B5EF4-FFF2-40B4-BE49-F238E27FC236}">
                <a16:creationId xmlns:a16="http://schemas.microsoft.com/office/drawing/2014/main" id="{A0479D5A-E744-9548-8A55-37350B9DAA1C}"/>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lvl1pPr algn="r">
              <a:defRPr sz="800">
                <a:solidFill>
                  <a:schemeClr val="bg1">
                    <a:lumMod val="95000"/>
                  </a:schemeClr>
                </a:solidFill>
                <a:latin typeface="Arial" panose="020B0604020202020204" pitchFamily="34" charset="0"/>
                <a:cs typeface="Arial" panose="020B0604020202020204" pitchFamily="34" charset="0"/>
              </a:defRPr>
            </a:lvl1pPr>
          </a:lstStyle>
          <a:p>
            <a:fld id="{60A309C1-FC3A-6444-8C53-1D99F913D140}"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4006699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64400" y="0"/>
            <a:ext cx="4927600" cy="6858000"/>
          </a:xfrm>
          <a:prstGeom prst="rect">
            <a:avLst/>
          </a:prstGeom>
        </p:spPr>
      </p:pic>
      <p:sp>
        <p:nvSpPr>
          <p:cNvPr id="6" name="Rectangle 5">
            <a:extLst>
              <a:ext uri="{FF2B5EF4-FFF2-40B4-BE49-F238E27FC236}">
                <a16:creationId xmlns:a16="http://schemas.microsoft.com/office/drawing/2014/main" id="{9F046C8E-8AC9-184C-BF23-4CD9D3544C03}"/>
              </a:ext>
            </a:extLst>
          </p:cNvPr>
          <p:cNvSpPr/>
          <p:nvPr userDrawn="1"/>
        </p:nvSpPr>
        <p:spPr>
          <a:xfrm>
            <a:off x="7272338" y="0"/>
            <a:ext cx="4920709" cy="6869302"/>
          </a:xfrm>
          <a:prstGeom prst="rect">
            <a:avLst/>
          </a:prstGeom>
          <a:gradFill>
            <a:gsLst>
              <a:gs pos="100000">
                <a:srgbClr val="7008FF">
                  <a:alpha val="23000"/>
                </a:srgbClr>
              </a:gs>
              <a:gs pos="5000">
                <a:schemeClr val="accent1">
                  <a:lumMod val="30000"/>
                  <a:lumOff val="70000"/>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67A5C505-A3D9-A841-8D9A-975BFEE67962}"/>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lvl1pPr algn="r">
              <a:defRPr sz="800">
                <a:solidFill>
                  <a:schemeClr val="bg1">
                    <a:lumMod val="95000"/>
                  </a:schemeClr>
                </a:solidFill>
                <a:latin typeface="Arial" panose="020B0604020202020204" pitchFamily="34" charset="0"/>
                <a:cs typeface="Arial" panose="020B0604020202020204" pitchFamily="34" charset="0"/>
              </a:defRPr>
            </a:lvl1pPr>
          </a:lstStyle>
          <a:p>
            <a:fld id="{60A309C1-FC3A-6444-8C53-1D99F913D140}" type="slidenum">
              <a:rPr lang="en-US" smtClean="0"/>
              <a:pPr/>
              <a:t>‹#›</a:t>
            </a:fld>
            <a:endParaRPr lang="en-US" dirty="0"/>
          </a:p>
        </p:txBody>
      </p:sp>
    </p:spTree>
    <p:extLst>
      <p:ext uri="{BB962C8B-B14F-4D97-AF65-F5344CB8AC3E}">
        <p14:creationId xmlns:p14="http://schemas.microsoft.com/office/powerpoint/2010/main" val="12621826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6.xml"/><Relationship Id="rId4"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F84D0C-262C-4D2E-B67A-89C4BA378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8271318-114E-4023-9CA0-194160E42D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F00D5EA-7577-4A76-AB09-055499572B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63100-4A0A-43C4-97BA-602C368C3CDC}" type="datetimeFigureOut">
              <a:rPr lang="en-CA" smtClean="0"/>
              <a:t>4/14/21</a:t>
            </a:fld>
            <a:endParaRPr lang="en-CA" dirty="0"/>
          </a:p>
        </p:txBody>
      </p:sp>
      <p:sp>
        <p:nvSpPr>
          <p:cNvPr id="5" name="Footer Placeholder 4">
            <a:extLst>
              <a:ext uri="{FF2B5EF4-FFF2-40B4-BE49-F238E27FC236}">
                <a16:creationId xmlns:a16="http://schemas.microsoft.com/office/drawing/2014/main" id="{183E3E3A-12FF-4761-8279-9400FDB29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8B7437EE-BF18-4CEF-942B-AF26B08220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9110E-8EAF-4902-8A8D-2B29148052FC}" type="slidenum">
              <a:rPr lang="en-CA" smtClean="0"/>
              <a:t>‹#›</a:t>
            </a:fld>
            <a:endParaRPr lang="en-CA" dirty="0"/>
          </a:p>
        </p:txBody>
      </p:sp>
    </p:spTree>
    <p:extLst>
      <p:ext uri="{BB962C8B-B14F-4D97-AF65-F5344CB8AC3E}">
        <p14:creationId xmlns:p14="http://schemas.microsoft.com/office/powerpoint/2010/main" val="934319285"/>
      </p:ext>
    </p:extLst>
  </p:cSld>
  <p:clrMap bg1="lt1" tx1="dk1" bg2="lt2" tx2="dk2" accent1="accent1" accent2="accent2" accent3="accent3" accent4="accent4" accent5="accent5" accent6="accent6" hlink="hlink" folHlink="folHlink"/>
  <p:sldLayoutIdLst>
    <p:sldLayoutId id="2147483655" r:id="rId1"/>
    <p:sldLayoutId id="2147483880" r:id="rId2"/>
  </p:sldLayoutIdLst>
  <p:txStyles>
    <p:titleStyle>
      <a:lvl1pPr algn="l" defTabSz="914400" rtl="0" eaLnBrk="1" latinLnBrk="0" hangingPunct="1">
        <a:lnSpc>
          <a:spcPct val="90000"/>
        </a:lnSpc>
        <a:spcBef>
          <a:spcPct val="0"/>
        </a:spcBef>
        <a:buNone/>
        <a:defRPr sz="4400" kern="1200">
          <a:solidFill>
            <a:schemeClr val="tx1"/>
          </a:solidFill>
          <a:latin typeface="Montserrat"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060" y="530021"/>
            <a:ext cx="10910571" cy="1130188"/>
          </a:xfrm>
          <a:prstGeom prst="rect">
            <a:avLst/>
          </a:prstGeom>
        </p:spPr>
        <p:txBody>
          <a:bodyPr vert="horz" lIns="0" tIns="0" rIns="0" bIns="0" rtlCol="0" anchor="t" anchorCtr="0">
            <a:noAutofit/>
          </a:bodyPr>
          <a:lstStyle/>
          <a:p>
            <a:r>
              <a:rPr lang="en-US"/>
              <a:t>Click to edit Master title style</a:t>
            </a:r>
          </a:p>
        </p:txBody>
      </p:sp>
      <p:sp>
        <p:nvSpPr>
          <p:cNvPr id="6" name="TextBox 5">
            <a:extLst>
              <a:ext uri="{FF2B5EF4-FFF2-40B4-BE49-F238E27FC236}">
                <a16:creationId xmlns:a16="http://schemas.microsoft.com/office/drawing/2014/main" id="{D157BAA2-9957-9B4B-9ED3-4CE35C755129}"/>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dirty="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0" i="0" dirty="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81278084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Lst>
  <p:hf hdr="0" ftr="0" dt="0"/>
  <p:txStyles>
    <p:titleStyle>
      <a:lvl1pPr algn="l" defTabSz="914309" rtl="0" eaLnBrk="1" latinLnBrk="0" hangingPunct="1">
        <a:lnSpc>
          <a:spcPts val="4000"/>
        </a:lnSpc>
        <a:spcBef>
          <a:spcPct val="0"/>
        </a:spcBef>
        <a:buNone/>
        <a:defRPr sz="3200" b="0" i="0" kern="1200">
          <a:solidFill>
            <a:srgbClr val="717171"/>
          </a:solidFill>
          <a:latin typeface="Montserrat Semi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30">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46">
          <p15:clr>
            <a:srgbClr val="F26B43"/>
          </p15:clr>
        </p15:guide>
        <p15:guide id="14" pos="6267">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5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664A6C2-7AC7-F84D-AEAB-A3B1ED9710E9}"/>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lvl1pPr algn="r">
              <a:defRPr sz="800">
                <a:solidFill>
                  <a:schemeClr val="bg1">
                    <a:lumMod val="75000"/>
                  </a:schemeClr>
                </a:solidFill>
                <a:latin typeface="Arial" panose="020B0604020202020204" pitchFamily="34" charset="0"/>
                <a:cs typeface="Arial" panose="020B0604020202020204" pitchFamily="34" charset="0"/>
              </a:defRPr>
            </a:lvl1pPr>
          </a:lstStyle>
          <a:p>
            <a:fld id="{60A309C1-FC3A-6444-8C53-1D99F913D140}" type="slidenum">
              <a:rPr lang="en-US" smtClean="0"/>
              <a:pPr/>
              <a:t>‹#›</a:t>
            </a:fld>
            <a:endParaRPr lang="en-US" dirty="0"/>
          </a:p>
        </p:txBody>
      </p:sp>
      <p:sp>
        <p:nvSpPr>
          <p:cNvPr id="3" name="TextBox 2">
            <a:extLst>
              <a:ext uri="{FF2B5EF4-FFF2-40B4-BE49-F238E27FC236}">
                <a16:creationId xmlns:a16="http://schemas.microsoft.com/office/drawing/2014/main" id="{16F7A556-743F-432D-8F91-5CC5424D06C3}"/>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dirty="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0" i="0" dirty="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240317206"/>
      </p:ext>
    </p:extLst>
  </p:cSld>
  <p:clrMap bg1="lt1" tx1="dk1" bg2="lt2" tx2="dk2" accent1="accent1" accent2="accent2" accent3="accent3" accent4="accent4" accent5="accent5" accent6="accent6" hlink="hlink" folHlink="folHlink"/>
  <p:sldLayoutIdLst>
    <p:sldLayoutId id="2147483724" r:id="rId1"/>
    <p:sldLayoutId id="2147483747" r:id="rId2"/>
    <p:sldLayoutId id="2147483865"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92">
          <p15:clr>
            <a:srgbClr val="F26B43"/>
          </p15:clr>
        </p15:guide>
        <p15:guide id="2" pos="4581">
          <p15:clr>
            <a:srgbClr val="F26B43"/>
          </p15:clr>
        </p15:guide>
        <p15:guide id="3" pos="3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060" y="530021"/>
            <a:ext cx="10910571" cy="1130188"/>
          </a:xfrm>
          <a:prstGeom prst="rect">
            <a:avLst/>
          </a:prstGeom>
        </p:spPr>
        <p:txBody>
          <a:bodyPr vert="horz" lIns="0" tIns="0" rIns="0" bIns="0" rtlCol="0" anchor="t" anchorCtr="0">
            <a:noAutofit/>
          </a:bodyPr>
          <a:lstStyle/>
          <a:p>
            <a:r>
              <a:rPr lang="en-US"/>
              <a:t>Click to edit Master title style</a:t>
            </a:r>
          </a:p>
        </p:txBody>
      </p:sp>
      <p:sp>
        <p:nvSpPr>
          <p:cNvPr id="6" name="TextBox 5">
            <a:extLst>
              <a:ext uri="{FF2B5EF4-FFF2-40B4-BE49-F238E27FC236}">
                <a16:creationId xmlns:a16="http://schemas.microsoft.com/office/drawing/2014/main" id="{D157BAA2-9957-9B4B-9ED3-4CE35C755129}"/>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dirty="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0" i="0" dirty="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4041562990"/>
      </p:ext>
    </p:extLst>
  </p:cSld>
  <p:clrMap bg1="lt1" tx1="dk1" bg2="lt2" tx2="dk2" accent1="accent1" accent2="accent2" accent3="accent3" accent4="accent4" accent5="accent5" accent6="accent6" hlink="hlink" folHlink="folHlink"/>
  <p:sldLayoutIdLst>
    <p:sldLayoutId id="2147483684" r:id="rId1"/>
  </p:sldLayoutIdLst>
  <p:hf hdr="0" ftr="0" dt="0"/>
  <p:txStyles>
    <p:titleStyle>
      <a:lvl1pPr algn="l" defTabSz="914309" rtl="0" eaLnBrk="1" latinLnBrk="0" hangingPunct="1">
        <a:lnSpc>
          <a:spcPts val="4000"/>
        </a:lnSpc>
        <a:spcBef>
          <a:spcPct val="0"/>
        </a:spcBef>
        <a:buNone/>
        <a:defRPr sz="3200" b="0" i="0" kern="1200">
          <a:solidFill>
            <a:srgbClr val="717171"/>
          </a:solidFill>
          <a:latin typeface="Montserrat Semi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30">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46">
          <p15:clr>
            <a:srgbClr val="F26B43"/>
          </p15:clr>
        </p15:guide>
        <p15:guide id="14" pos="6267">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5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6111246" y="6040552"/>
            <a:ext cx="3074374" cy="502469"/>
          </a:xfrm>
          <a:prstGeom prst="rect">
            <a:avLst/>
          </a:prstGeom>
        </p:spPr>
        <p:txBody>
          <a:bodyPr vert="horz" wrap="square" lIns="0" tIns="2310" rIns="0" bIns="0" rtlCol="0">
            <a:noAutofit/>
          </a:bodyPr>
          <a:lstStyle/>
          <a:p>
            <a:pPr marL="7700" marR="3081" indent="33883" algn="r">
              <a:lnSpc>
                <a:spcPts val="958"/>
              </a:lnSpc>
              <a:spcBef>
                <a:spcPts val="18"/>
              </a:spcBef>
            </a:pPr>
            <a:r>
              <a:rPr lang="en-US" sz="788" b="0" i="0" spc="-6" dirty="0">
                <a:solidFill>
                  <a:srgbClr val="000000"/>
                </a:solidFill>
                <a:latin typeface="Roboto Condensed Light" panose="02000000000000000000" pitchFamily="2" charset="0"/>
                <a:ea typeface="Roboto Condensed Light" panose="02000000000000000000" pitchFamily="2" charset="0"/>
                <a:cs typeface="Arial"/>
              </a:rPr>
              <a:t>McLean &amp; Company is a research and advisory firm that provides practical solutions to human resources challenges with executable research, tools, and advice that will have a clear and measurable impact on your business.</a:t>
            </a:r>
            <a:endParaRPr sz="788" b="0" i="0" dirty="0">
              <a:solidFill>
                <a:srgbClr val="000000"/>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rgbClr val="000000"/>
                </a:solidFill>
                <a:latin typeface="Roboto Condensed Light" panose="02000000000000000000" pitchFamily="2" charset="0"/>
                <a:ea typeface="Roboto Condensed Light" panose="02000000000000000000" pitchFamily="2" charset="0"/>
                <a:cs typeface="Arial"/>
              </a:rPr>
              <a:t>© </a:t>
            </a:r>
            <a:r>
              <a:rPr sz="788" b="0" i="0" spc="3" dirty="0">
                <a:solidFill>
                  <a:srgbClr val="000000"/>
                </a:solidFill>
                <a:latin typeface="Roboto Condensed Light" panose="02000000000000000000" pitchFamily="2" charset="0"/>
                <a:ea typeface="Roboto Condensed Light" panose="02000000000000000000" pitchFamily="2" charset="0"/>
                <a:cs typeface="Arial"/>
              </a:rPr>
              <a:t>1997-20</a:t>
            </a:r>
            <a:r>
              <a:rPr lang="en-US" sz="788" b="0" i="0" spc="3" dirty="0">
                <a:solidFill>
                  <a:srgbClr val="000000"/>
                </a:solidFill>
                <a:latin typeface="Roboto Condensed Light" panose="02000000000000000000" pitchFamily="2" charset="0"/>
                <a:ea typeface="Roboto Condensed Light" panose="02000000000000000000" pitchFamily="2" charset="0"/>
                <a:cs typeface="Arial"/>
              </a:rPr>
              <a:t>21 McLean &amp; Company is a division of</a:t>
            </a:r>
            <a:r>
              <a:rPr sz="788" b="0" i="0" spc="3" dirty="0">
                <a:solidFill>
                  <a:srgbClr val="000000"/>
                </a:solidFill>
                <a:latin typeface="Roboto Condensed Light" panose="02000000000000000000" pitchFamily="2" charset="0"/>
                <a:ea typeface="Roboto Condensed Light" panose="02000000000000000000" pitchFamily="2" charset="0"/>
                <a:cs typeface="Arial"/>
              </a:rPr>
              <a:t> </a:t>
            </a:r>
            <a:r>
              <a:rPr sz="788" b="0" i="0" spc="-6" dirty="0">
                <a:solidFill>
                  <a:srgbClr val="000000"/>
                </a:solidFill>
                <a:latin typeface="Roboto Condensed Light" panose="02000000000000000000" pitchFamily="2" charset="0"/>
                <a:ea typeface="Roboto Condensed Light" panose="02000000000000000000" pitchFamily="2" charset="0"/>
                <a:cs typeface="Arial"/>
              </a:rPr>
              <a:t>Info-Tech </a:t>
            </a:r>
            <a:r>
              <a:rPr sz="788" b="0" i="0" spc="3" dirty="0">
                <a:solidFill>
                  <a:srgbClr val="000000"/>
                </a:solidFill>
                <a:latin typeface="Roboto Condensed Light" panose="02000000000000000000" pitchFamily="2" charset="0"/>
                <a:ea typeface="Roboto Condensed Light" panose="02000000000000000000" pitchFamily="2" charset="0"/>
                <a:cs typeface="Arial"/>
              </a:rPr>
              <a:t>Research </a:t>
            </a:r>
            <a:r>
              <a:rPr sz="788" b="0" i="0" spc="6" dirty="0">
                <a:solidFill>
                  <a:srgbClr val="000000"/>
                </a:solidFill>
                <a:latin typeface="Roboto Condensed Light" panose="02000000000000000000" pitchFamily="2" charset="0"/>
                <a:ea typeface="Roboto Condensed Light" panose="02000000000000000000" pitchFamily="2" charset="0"/>
                <a:cs typeface="Arial"/>
              </a:rPr>
              <a:t>Group</a:t>
            </a:r>
            <a:r>
              <a:rPr sz="788" b="0" i="0" spc="-27" dirty="0">
                <a:solidFill>
                  <a:srgbClr val="000000"/>
                </a:solidFill>
                <a:latin typeface="Roboto Condensed Light" panose="02000000000000000000" pitchFamily="2" charset="0"/>
                <a:ea typeface="Roboto Condensed Light" panose="02000000000000000000" pitchFamily="2" charset="0"/>
                <a:cs typeface="Arial"/>
              </a:rPr>
              <a:t> </a:t>
            </a:r>
            <a:r>
              <a:rPr sz="788" b="0" i="0" spc="3" dirty="0">
                <a:solidFill>
                  <a:srgbClr val="000000"/>
                </a:solidFill>
                <a:latin typeface="Roboto Condensed Light" panose="02000000000000000000" pitchFamily="2" charset="0"/>
                <a:ea typeface="Roboto Condensed Light" panose="02000000000000000000" pitchFamily="2" charset="0"/>
                <a:cs typeface="Arial"/>
              </a:rPr>
              <a:t>Inc.</a:t>
            </a:r>
            <a:endParaRPr sz="788" b="0" i="0" dirty="0">
              <a:solidFill>
                <a:srgbClr val="000000"/>
              </a:solidFill>
              <a:latin typeface="Roboto Condensed Light" panose="02000000000000000000" pitchFamily="2" charset="0"/>
              <a:ea typeface="Roboto Condensed Light" panose="02000000000000000000" pitchFamily="2" charset="0"/>
              <a:cs typeface="Arial"/>
            </a:endParaRPr>
          </a:p>
        </p:txBody>
      </p:sp>
      <p:pic>
        <p:nvPicPr>
          <p:cNvPr id="5" name="Picture 2" descr="McLean &amp; Company Logo">
            <a:extLst>
              <a:ext uri="{FF2B5EF4-FFF2-40B4-BE49-F238E27FC236}">
                <a16:creationId xmlns:a16="http://schemas.microsoft.com/office/drawing/2014/main" id="{2C34031E-BA4E-47FF-942E-116C376A405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807724" y="5932963"/>
            <a:ext cx="1827703" cy="75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257561"/>
      </p:ext>
    </p:extLst>
  </p:cSld>
  <p:clrMap bg1="lt1" tx1="dk1" bg2="lt2" tx2="dk2" accent1="accent1" accent2="accent2" accent3="accent3" accent4="accent4" accent5="accent5" accent6="accent6" hlink="hlink" folHlink="folHlink"/>
  <p:sldLayoutIdLst>
    <p:sldLayoutId id="2147483686"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bodyStyle>
    <p:other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AA0789C-AD3B-4D7B-A7DF-832450CC574F}"/>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lvl1pPr algn="r">
              <a:defRPr sz="800">
                <a:solidFill>
                  <a:srgbClr val="717171"/>
                </a:solidFill>
                <a:latin typeface="Arial" panose="020B0604020202020204" pitchFamily="34" charset="0"/>
                <a:cs typeface="Arial" panose="020B0604020202020204" pitchFamily="34" charset="0"/>
              </a:defRPr>
            </a:lvl1pPr>
          </a:lstStyle>
          <a:p>
            <a:fld id="{60A309C1-FC3A-6444-8C53-1D99F913D140}" type="slidenum">
              <a:rPr lang="en-US" smtClean="0"/>
              <a:pPr/>
              <a:t>‹#›</a:t>
            </a:fld>
            <a:endParaRPr lang="en-US" dirty="0"/>
          </a:p>
        </p:txBody>
      </p:sp>
      <p:sp>
        <p:nvSpPr>
          <p:cNvPr id="4" name="TextBox 3">
            <a:extLst>
              <a:ext uri="{FF2B5EF4-FFF2-40B4-BE49-F238E27FC236}">
                <a16:creationId xmlns:a16="http://schemas.microsoft.com/office/drawing/2014/main" id="{64B8BD4E-F054-4646-BAFF-8F3E0C0514A4}"/>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dirty="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0" i="0" dirty="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956759050"/>
      </p:ext>
    </p:extLst>
  </p:cSld>
  <p:clrMap bg1="lt1" tx1="dk1" bg2="lt2" tx2="dk2" accent1="accent1" accent2="accent2" accent3="accent3" accent4="accent4" accent5="accent5" accent6="accent6" hlink="hlink" folHlink="folHlink"/>
  <p:sldLayoutIdLst>
    <p:sldLayoutId id="214748370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92">
          <p15:clr>
            <a:srgbClr val="F26B43"/>
          </p15:clr>
        </p15:guide>
        <p15:guide id="2" pos="4581">
          <p15:clr>
            <a:srgbClr val="F26B43"/>
          </p15:clr>
        </p15:guide>
        <p15:guide id="3" pos="35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664A6C2-7AC7-F84D-AEAB-A3B1ED9710E9}"/>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lvl1pPr algn="r">
              <a:defRPr sz="800">
                <a:solidFill>
                  <a:schemeClr val="bg1">
                    <a:lumMod val="75000"/>
                  </a:schemeClr>
                </a:solidFill>
                <a:latin typeface="Arial" panose="020B0604020202020204" pitchFamily="34" charset="0"/>
                <a:cs typeface="Arial" panose="020B0604020202020204" pitchFamily="34" charset="0"/>
              </a:defRPr>
            </a:lvl1pPr>
          </a:lstStyle>
          <a:p>
            <a:fld id="{60A309C1-FC3A-6444-8C53-1D99F913D140}" type="slidenum">
              <a:rPr lang="en-US" smtClean="0"/>
              <a:pPr/>
              <a:t>‹#›</a:t>
            </a:fld>
            <a:endParaRPr lang="en-US" dirty="0"/>
          </a:p>
        </p:txBody>
      </p:sp>
      <p:sp>
        <p:nvSpPr>
          <p:cNvPr id="3" name="TextBox 2">
            <a:extLst>
              <a:ext uri="{FF2B5EF4-FFF2-40B4-BE49-F238E27FC236}">
                <a16:creationId xmlns:a16="http://schemas.microsoft.com/office/drawing/2014/main" id="{A20B1D66-30D1-447F-BBCD-F7CCE5FD5579}"/>
              </a:ext>
            </a:extLst>
          </p:cNvPr>
          <p:cNvSpPr txBox="1"/>
          <p:nvPr userDrawn="1"/>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dirty="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a:t>
            </a:fld>
            <a:endParaRPr sz="800" b="0" i="0" dirty="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3872387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879"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92">
          <p15:clr>
            <a:srgbClr val="F26B43"/>
          </p15:clr>
        </p15:guide>
        <p15:guide id="2" pos="4581">
          <p15:clr>
            <a:srgbClr val="F26B43"/>
          </p15:clr>
        </p15:guide>
        <p15:guide id="3" pos="35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6111246" y="6040552"/>
            <a:ext cx="3074374" cy="502469"/>
          </a:xfrm>
          <a:prstGeom prst="rect">
            <a:avLst/>
          </a:prstGeom>
        </p:spPr>
        <p:txBody>
          <a:bodyPr vert="horz" wrap="square" lIns="0" tIns="2310" rIns="0" bIns="0" rtlCol="0">
            <a:noAutofit/>
          </a:bodyPr>
          <a:lstStyle/>
          <a:p>
            <a:pPr marL="7700" marR="3081" indent="33883" algn="r">
              <a:lnSpc>
                <a:spcPts val="958"/>
              </a:lnSpc>
              <a:spcBef>
                <a:spcPts val="18"/>
              </a:spcBef>
            </a:pPr>
            <a:r>
              <a:rPr lang="en-US" sz="788" b="0" i="0" spc="-6" dirty="0">
                <a:solidFill>
                  <a:srgbClr val="000000"/>
                </a:solidFill>
                <a:latin typeface="Roboto Condensed Light" panose="02000000000000000000" pitchFamily="2" charset="0"/>
                <a:ea typeface="Roboto Condensed Light" panose="02000000000000000000" pitchFamily="2" charset="0"/>
                <a:cs typeface="Arial"/>
              </a:rPr>
              <a:t>McLean &amp; Company is a research and advisory firm that provides practical solutions to human resources challenges with executable research, tools, and advice that will have a clear and measurable impact on your business.</a:t>
            </a:r>
            <a:endParaRPr sz="788" b="0" i="0" dirty="0">
              <a:solidFill>
                <a:srgbClr val="000000"/>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rgbClr val="000000"/>
                </a:solidFill>
                <a:latin typeface="Roboto Condensed Light" panose="02000000000000000000" pitchFamily="2" charset="0"/>
                <a:ea typeface="Roboto Condensed Light" panose="02000000000000000000" pitchFamily="2" charset="0"/>
                <a:cs typeface="Arial"/>
              </a:rPr>
              <a:t>© </a:t>
            </a:r>
            <a:r>
              <a:rPr sz="788" b="0" i="0" spc="3" dirty="0">
                <a:solidFill>
                  <a:srgbClr val="000000"/>
                </a:solidFill>
                <a:latin typeface="Roboto Condensed Light" panose="02000000000000000000" pitchFamily="2" charset="0"/>
                <a:ea typeface="Roboto Condensed Light" panose="02000000000000000000" pitchFamily="2" charset="0"/>
                <a:cs typeface="Arial"/>
              </a:rPr>
              <a:t>1997-20</a:t>
            </a:r>
            <a:r>
              <a:rPr lang="en-US" sz="788" b="0" i="0" spc="3" dirty="0">
                <a:solidFill>
                  <a:srgbClr val="000000"/>
                </a:solidFill>
                <a:latin typeface="Roboto Condensed Light" panose="02000000000000000000" pitchFamily="2" charset="0"/>
                <a:ea typeface="Roboto Condensed Light" panose="02000000000000000000" pitchFamily="2" charset="0"/>
                <a:cs typeface="Arial"/>
              </a:rPr>
              <a:t>21 McLean &amp; Company is a division of</a:t>
            </a:r>
            <a:r>
              <a:rPr sz="788" b="0" i="0" spc="3" dirty="0">
                <a:solidFill>
                  <a:srgbClr val="000000"/>
                </a:solidFill>
                <a:latin typeface="Roboto Condensed Light" panose="02000000000000000000" pitchFamily="2" charset="0"/>
                <a:ea typeface="Roboto Condensed Light" panose="02000000000000000000" pitchFamily="2" charset="0"/>
                <a:cs typeface="Arial"/>
              </a:rPr>
              <a:t> </a:t>
            </a:r>
            <a:r>
              <a:rPr sz="788" b="0" i="0" spc="-6" dirty="0">
                <a:solidFill>
                  <a:srgbClr val="000000"/>
                </a:solidFill>
                <a:latin typeface="Roboto Condensed Light" panose="02000000000000000000" pitchFamily="2" charset="0"/>
                <a:ea typeface="Roboto Condensed Light" panose="02000000000000000000" pitchFamily="2" charset="0"/>
                <a:cs typeface="Arial"/>
              </a:rPr>
              <a:t>Info-Tech </a:t>
            </a:r>
            <a:r>
              <a:rPr sz="788" b="0" i="0" spc="3" dirty="0">
                <a:solidFill>
                  <a:srgbClr val="000000"/>
                </a:solidFill>
                <a:latin typeface="Roboto Condensed Light" panose="02000000000000000000" pitchFamily="2" charset="0"/>
                <a:ea typeface="Roboto Condensed Light" panose="02000000000000000000" pitchFamily="2" charset="0"/>
                <a:cs typeface="Arial"/>
              </a:rPr>
              <a:t>Research </a:t>
            </a:r>
            <a:r>
              <a:rPr sz="788" b="0" i="0" spc="6" dirty="0">
                <a:solidFill>
                  <a:srgbClr val="000000"/>
                </a:solidFill>
                <a:latin typeface="Roboto Condensed Light" panose="02000000000000000000" pitchFamily="2" charset="0"/>
                <a:ea typeface="Roboto Condensed Light" panose="02000000000000000000" pitchFamily="2" charset="0"/>
                <a:cs typeface="Arial"/>
              </a:rPr>
              <a:t>Group</a:t>
            </a:r>
            <a:r>
              <a:rPr sz="788" b="0" i="0" spc="-27" dirty="0">
                <a:solidFill>
                  <a:srgbClr val="000000"/>
                </a:solidFill>
                <a:latin typeface="Roboto Condensed Light" panose="02000000000000000000" pitchFamily="2" charset="0"/>
                <a:ea typeface="Roboto Condensed Light" panose="02000000000000000000" pitchFamily="2" charset="0"/>
                <a:cs typeface="Arial"/>
              </a:rPr>
              <a:t> </a:t>
            </a:r>
            <a:r>
              <a:rPr sz="788" b="0" i="0" spc="3" dirty="0">
                <a:solidFill>
                  <a:srgbClr val="000000"/>
                </a:solidFill>
                <a:latin typeface="Roboto Condensed Light" panose="02000000000000000000" pitchFamily="2" charset="0"/>
                <a:ea typeface="Roboto Condensed Light" panose="02000000000000000000" pitchFamily="2" charset="0"/>
                <a:cs typeface="Arial"/>
              </a:rPr>
              <a:t>Inc.</a:t>
            </a:r>
            <a:endParaRPr sz="788" b="0" i="0" dirty="0">
              <a:solidFill>
                <a:srgbClr val="000000"/>
              </a:solidFill>
              <a:latin typeface="Roboto Condensed Light" panose="02000000000000000000" pitchFamily="2" charset="0"/>
              <a:ea typeface="Roboto Condensed Light" panose="02000000000000000000" pitchFamily="2" charset="0"/>
              <a:cs typeface="Arial"/>
            </a:endParaRPr>
          </a:p>
        </p:txBody>
      </p:sp>
      <p:pic>
        <p:nvPicPr>
          <p:cNvPr id="5" name="Picture 2" descr="McLean &amp; Company Logo">
            <a:extLst>
              <a:ext uri="{FF2B5EF4-FFF2-40B4-BE49-F238E27FC236}">
                <a16:creationId xmlns:a16="http://schemas.microsoft.com/office/drawing/2014/main" id="{2C34031E-BA4E-47FF-942E-116C376A405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807724" y="5932963"/>
            <a:ext cx="1827703" cy="75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478484"/>
      </p:ext>
    </p:extLst>
  </p:cSld>
  <p:clrMap bg1="lt1" tx1="dk1" bg2="lt2" tx2="dk2" accent1="accent1" accent2="accent2" accent3="accent3" accent4="accent4" accent5="accent5" accent6="accent6" hlink="hlink" folHlink="folHlink"/>
  <p:sldLayoutIdLst>
    <p:sldLayoutId id="2147483713"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bodyStyle>
    <p:other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060" y="530021"/>
            <a:ext cx="10910571" cy="1130188"/>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42416656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hdr="0" ftr="0" dt="0"/>
  <p:txStyles>
    <p:titleStyle>
      <a:lvl1pPr algn="l" defTabSz="914309" rtl="0" eaLnBrk="1" latinLnBrk="0" hangingPunct="1">
        <a:lnSpc>
          <a:spcPts val="4000"/>
        </a:lnSpc>
        <a:spcBef>
          <a:spcPct val="0"/>
        </a:spcBef>
        <a:buNone/>
        <a:defRPr sz="3200" b="0" i="0" kern="1200">
          <a:solidFill>
            <a:srgbClr val="717171"/>
          </a:solidFill>
          <a:latin typeface="Montserrat Semi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30">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46">
          <p15:clr>
            <a:srgbClr val="F26B43"/>
          </p15:clr>
        </p15:guide>
        <p15:guide id="14" pos="6267">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57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839679" y="530021"/>
            <a:ext cx="10424952" cy="1130188"/>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2386145787"/>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hf hdr="0" ftr="0" dt="0"/>
  <p:txStyles>
    <p:titleStyle>
      <a:lvl1pPr algn="l" defTabSz="914309" rtl="0" eaLnBrk="1" latinLnBrk="0" hangingPunct="1">
        <a:lnSpc>
          <a:spcPts val="4000"/>
        </a:lnSpc>
        <a:spcBef>
          <a:spcPct val="0"/>
        </a:spcBef>
        <a:buNone/>
        <a:defRPr sz="4000" b="0" i="0" kern="1200">
          <a:solidFill>
            <a:schemeClr val="tx1"/>
          </a:solidFill>
          <a:latin typeface="Montserrat Semi 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10">
          <p15:clr>
            <a:srgbClr val="F26B43"/>
          </p15:clr>
        </p15:guide>
        <p15:guide id="2" pos="3886">
          <p15:clr>
            <a:srgbClr val="F26B43"/>
          </p15:clr>
        </p15:guide>
        <p15:guide id="3" pos="3977">
          <p15:clr>
            <a:srgbClr val="F26B43"/>
          </p15:clr>
        </p15:guide>
        <p15:guide id="4" pos="4453">
          <p15:clr>
            <a:srgbClr val="F26B43"/>
          </p15:clr>
        </p15:guide>
        <p15:guide id="5" pos="3296">
          <p15:clr>
            <a:srgbClr val="F26B43"/>
          </p15:clr>
        </p15:guide>
        <p15:guide id="6" pos="2820">
          <p15:clr>
            <a:srgbClr val="F26B43"/>
          </p15:clr>
        </p15:guide>
        <p15:guide id="7" pos="2729">
          <p15:clr>
            <a:srgbClr val="F26B43"/>
          </p15:clr>
        </p15:guide>
        <p15:guide id="8" pos="2253">
          <p15:clr>
            <a:srgbClr val="F26B43"/>
          </p15:clr>
        </p15:guide>
        <p15:guide id="9" pos="4544">
          <p15:clr>
            <a:srgbClr val="F26B43"/>
          </p15:clr>
        </p15:guide>
        <p15:guide id="10" pos="5020">
          <p15:clr>
            <a:srgbClr val="F26B43"/>
          </p15:clr>
        </p15:guide>
        <p15:guide id="11" pos="5133">
          <p15:clr>
            <a:srgbClr val="F26B43"/>
          </p15:clr>
        </p15:guide>
        <p15:guide id="12" pos="5587">
          <p15:clr>
            <a:srgbClr val="F26B43"/>
          </p15:clr>
        </p15:guide>
        <p15:guide id="13" pos="5700">
          <p15:clr>
            <a:srgbClr val="F26B43"/>
          </p15:clr>
        </p15:guide>
        <p15:guide id="14" pos="6177">
          <p15:clr>
            <a:srgbClr val="F26B43"/>
          </p15:clr>
        </p15:guide>
        <p15:guide id="15" pos="6267">
          <p15:clr>
            <a:srgbClr val="F26B43"/>
          </p15:clr>
        </p15:guide>
        <p15:guide id="16" pos="6744">
          <p15:clr>
            <a:srgbClr val="F26B43"/>
          </p15:clr>
        </p15:guide>
        <p15:guide id="17" pos="6834">
          <p15:clr>
            <a:srgbClr val="F26B43"/>
          </p15:clr>
        </p15:guide>
        <p15:guide id="18" pos="7333">
          <p15:clr>
            <a:srgbClr val="F26B43"/>
          </p15:clr>
        </p15:guide>
        <p15:guide id="19" pos="2162">
          <p15:clr>
            <a:srgbClr val="F26B43"/>
          </p15:clr>
        </p15:guide>
        <p15:guide id="20" pos="1686">
          <p15:clr>
            <a:srgbClr val="F26B43"/>
          </p15:clr>
        </p15:guide>
        <p15:guide id="21" pos="1573">
          <p15:clr>
            <a:srgbClr val="F26B43"/>
          </p15:clr>
        </p15:guide>
        <p15:guide id="22" pos="1096">
          <p15:clr>
            <a:srgbClr val="F26B43"/>
          </p15:clr>
        </p15:guide>
        <p15:guide id="23" pos="1006">
          <p15:clr>
            <a:srgbClr val="F26B43"/>
          </p15:clr>
        </p15:guide>
        <p15:guide id="24" pos="529">
          <p15:clr>
            <a:srgbClr val="F26B43"/>
          </p15:clr>
        </p15:guide>
        <p15:guide id="25" orient="horz" pos="572">
          <p15:clr>
            <a:srgbClr val="F26B43"/>
          </p15:clr>
        </p15:guide>
        <p15:guide id="26" orient="horz" pos="2160">
          <p15:clr>
            <a:srgbClr val="F26B43"/>
          </p15:clr>
        </p15:guide>
        <p15:guide id="27" orient="horz" pos="3952">
          <p15:clr>
            <a:srgbClr val="F26B43"/>
          </p15:clr>
        </p15:guide>
        <p15:guide id="28" orient="horz" pos="3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mailto:bmarkis@mcleanco.com"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hr.mcleanco.com/research/ss/develop-a-leadership-strategy-to-drive-organizational-results" TargetMode="External"/><Relationship Id="rId13" Type="http://schemas.openxmlformats.org/officeDocument/2006/relationships/hyperlink" Target="https://hr.mcleanco.com/research/ss/build-a-resilient-hr-team" TargetMode="External"/><Relationship Id="rId3" Type="http://schemas.openxmlformats.org/officeDocument/2006/relationships/hyperlink" Target="https://hr.mcleanco.com/research/ss/2021-hr-trends-report" TargetMode="External"/><Relationship Id="rId7" Type="http://schemas.openxmlformats.org/officeDocument/2006/relationships/hyperlink" Target="https://hr.mcleanco.com/research/ss/build-impactful-leadership-development-programs" TargetMode="External"/><Relationship Id="rId12" Type="http://schemas.openxmlformats.org/officeDocument/2006/relationships/hyperlink" Target="https://hr.mcleanco.com/research/ss/provide-balanced-wellbeing-program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hr.mcleanco.com/research/ss/integrated-leadership" TargetMode="External"/><Relationship Id="rId11" Type="http://schemas.openxmlformats.org/officeDocument/2006/relationships/hyperlink" Target="https://hr.mcleanco.com/research/ss/develop-an-engagement-program-strategy" TargetMode="External"/><Relationship Id="rId5" Type="http://schemas.openxmlformats.org/officeDocument/2006/relationships/hyperlink" Target="https://hr.mcleanco.com/research/ss/adapt-the-talent-acquisition-process-to-a-virtual-environment" TargetMode="External"/><Relationship Id="rId15" Type="http://schemas.openxmlformats.org/officeDocument/2006/relationships/image" Target="../media/image26.jpeg"/><Relationship Id="rId10" Type="http://schemas.openxmlformats.org/officeDocument/2006/relationships/hyperlink" Target="https://hr.mcleanco.com/research/ss/create-a-people-first-diversity-equity-inclusion-strategy" TargetMode="External"/><Relationship Id="rId4" Type="http://schemas.openxmlformats.org/officeDocument/2006/relationships/hyperlink" Target="https://hr.mcleanco.com/research/ss/create-a-talent-acquisition-strategy" TargetMode="External"/><Relationship Id="rId9" Type="http://schemas.openxmlformats.org/officeDocument/2006/relationships/hyperlink" Target="https://hr.mcleanco.com/products/management-fundamentals" TargetMode="External"/><Relationship Id="rId14" Type="http://schemas.openxmlformats.org/officeDocument/2006/relationships/hyperlink" Target="https://hr.mcleanco.com/products/elevate-hr"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png"/><Relationship Id="rId7" Type="http://schemas.openxmlformats.org/officeDocument/2006/relationships/image" Target="../media/image32.emf"/><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png"/><Relationship Id="rId7"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hr.mcleanco.com/" TargetMode="Externa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7B64D2-5803-4688-A98B-D90AE9FA4044}"/>
              </a:ext>
            </a:extLst>
          </p:cNvPr>
          <p:cNvSpPr>
            <a:spLocks noGrp="1"/>
          </p:cNvSpPr>
          <p:nvPr>
            <p:ph type="body" sz="quarter" idx="10"/>
          </p:nvPr>
        </p:nvSpPr>
        <p:spPr>
          <a:xfrm>
            <a:off x="716104" y="2617454"/>
            <a:ext cx="9581447" cy="1306512"/>
          </a:xfrm>
        </p:spPr>
        <p:txBody>
          <a:bodyPr lIns="91440" tIns="45720" rIns="91440" bIns="45720" anchor="t"/>
          <a:lstStyle/>
          <a:p>
            <a:r>
              <a:rPr lang="en-US" sz="3600" dirty="0">
                <a:solidFill>
                  <a:schemeClr val="bg2">
                    <a:lumMod val="50000"/>
                  </a:schemeClr>
                </a:solidFill>
                <a:latin typeface="Montserrat SemiBold"/>
              </a:rPr>
              <a:t>CHRO Roundtable:</a:t>
            </a:r>
          </a:p>
          <a:p>
            <a:r>
              <a:rPr lang="en-US" sz="2800" dirty="0">
                <a:solidFill>
                  <a:schemeClr val="bg2">
                    <a:lumMod val="50000"/>
                  </a:schemeClr>
                </a:solidFill>
                <a:latin typeface="Montserrat SemiBold"/>
              </a:rPr>
              <a:t>2021 Top Three Priorities: Talent Acquisition, Developing Leaders, and Managing Labor Costs</a:t>
            </a:r>
            <a:endParaRPr lang="en-CA" sz="2800" dirty="0">
              <a:solidFill>
                <a:schemeClr val="bg2">
                  <a:lumMod val="50000"/>
                </a:schemeClr>
              </a:solidFill>
            </a:endParaRPr>
          </a:p>
        </p:txBody>
      </p:sp>
      <p:sp>
        <p:nvSpPr>
          <p:cNvPr id="3" name="Text Placeholder 2">
            <a:extLst>
              <a:ext uri="{FF2B5EF4-FFF2-40B4-BE49-F238E27FC236}">
                <a16:creationId xmlns:a16="http://schemas.microsoft.com/office/drawing/2014/main" id="{F47965F4-C849-4B40-AF07-31D445D98CC2}"/>
              </a:ext>
            </a:extLst>
          </p:cNvPr>
          <p:cNvSpPr>
            <a:spLocks noGrp="1"/>
          </p:cNvSpPr>
          <p:nvPr>
            <p:ph type="body" sz="quarter" idx="11"/>
          </p:nvPr>
        </p:nvSpPr>
        <p:spPr>
          <a:xfrm>
            <a:off x="716104" y="4468250"/>
            <a:ext cx="5702883" cy="1893640"/>
          </a:xfrm>
        </p:spPr>
        <p:txBody>
          <a:bodyPr/>
          <a:lstStyle/>
          <a:p>
            <a:r>
              <a:rPr lang="en-US" dirty="0"/>
              <a:t>April 13, 2021</a:t>
            </a:r>
          </a:p>
          <a:p>
            <a:r>
              <a:rPr lang="en-US" dirty="0"/>
              <a:t>1:00PM ET    10:00AM PT</a:t>
            </a:r>
            <a:endParaRPr lang="en-CA" dirty="0"/>
          </a:p>
        </p:txBody>
      </p:sp>
      <p:cxnSp>
        <p:nvCxnSpPr>
          <p:cNvPr id="5" name="Straight Connector 4">
            <a:extLst>
              <a:ext uri="{FF2B5EF4-FFF2-40B4-BE49-F238E27FC236}">
                <a16:creationId xmlns:a16="http://schemas.microsoft.com/office/drawing/2014/main" id="{8A028F8B-0138-4C31-9354-6C24B8103446}"/>
              </a:ext>
            </a:extLst>
          </p:cNvPr>
          <p:cNvCxnSpPr>
            <a:cxnSpLocks/>
          </p:cNvCxnSpPr>
          <p:nvPr/>
        </p:nvCxnSpPr>
        <p:spPr>
          <a:xfrm>
            <a:off x="2439103" y="5035934"/>
            <a:ext cx="0" cy="376539"/>
          </a:xfrm>
          <a:prstGeom prst="line">
            <a:avLst/>
          </a:prstGeom>
          <a:ln w="38100">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4F540BB0-91CE-451F-9366-4606325B687D}"/>
              </a:ext>
            </a:extLst>
          </p:cNvPr>
          <p:cNvSpPr txBox="1"/>
          <p:nvPr/>
        </p:nvSpPr>
        <p:spPr>
          <a:xfrm>
            <a:off x="3487422" y="1652371"/>
            <a:ext cx="4843932" cy="430887"/>
          </a:xfrm>
          <a:prstGeom prst="rect">
            <a:avLst/>
          </a:prstGeom>
        </p:spPr>
        <p:txBody>
          <a:bodyPr wrap="square" lIns="0" tIns="0" rIns="0" bIns="0" rtlCol="0" anchor="b" anchorCtr="0">
            <a:spAutoFit/>
          </a:bodyPr>
          <a:lstStyle/>
          <a:p>
            <a:pPr algn="ctr">
              <a:defRPr/>
            </a:pPr>
            <a:r>
              <a:rPr lang="en-CA" sz="2800" b="1" dirty="0">
                <a:solidFill>
                  <a:prstClr val="white">
                    <a:lumMod val="65000"/>
                  </a:prstClr>
                </a:solidFill>
                <a:latin typeface="Roboto Light" panose="02000000000000000000" pitchFamily="2" charset="0"/>
                <a:ea typeface="Roboto Light" panose="02000000000000000000" pitchFamily="2" charset="0"/>
                <a:cs typeface="Arial" charset="0"/>
              </a:rPr>
              <a:t>Waiting Room for:</a:t>
            </a:r>
            <a:endParaRPr lang="en-CA" sz="2800" dirty="0">
              <a:solidFill>
                <a:prstClr val="white">
                  <a:lumMod val="65000"/>
                </a:prstClr>
              </a:solidFill>
              <a:latin typeface="Roboto Light" panose="02000000000000000000" pitchFamily="2" charset="0"/>
              <a:ea typeface="Roboto Light" panose="02000000000000000000" pitchFamily="2" charset="0"/>
              <a:cs typeface="Arial" charset="0"/>
            </a:endParaRPr>
          </a:p>
        </p:txBody>
      </p:sp>
    </p:spTree>
    <p:extLst>
      <p:ext uri="{BB962C8B-B14F-4D97-AF65-F5344CB8AC3E}">
        <p14:creationId xmlns:p14="http://schemas.microsoft.com/office/powerpoint/2010/main" val="4093261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Grapes on the vine">
            <a:extLst>
              <a:ext uri="{FF2B5EF4-FFF2-40B4-BE49-F238E27FC236}">
                <a16:creationId xmlns:a16="http://schemas.microsoft.com/office/drawing/2014/main" id="{B82C6684-FE4A-D740-8B69-8FE1780A8F7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10900" y="0"/>
            <a:ext cx="12202900" cy="6864515"/>
          </a:xfrm>
          <a:noFill/>
        </p:spPr>
      </p:pic>
      <p:sp>
        <p:nvSpPr>
          <p:cNvPr id="9" name="Rectangle 8">
            <a:extLst>
              <a:ext uri="{FF2B5EF4-FFF2-40B4-BE49-F238E27FC236}">
                <a16:creationId xmlns:a16="http://schemas.microsoft.com/office/drawing/2014/main" id="{AED1685E-C496-8C4D-B668-93F13CA5CEE1}"/>
              </a:ext>
            </a:extLst>
          </p:cNvPr>
          <p:cNvSpPr/>
          <p:nvPr/>
        </p:nvSpPr>
        <p:spPr>
          <a:xfrm>
            <a:off x="-10900" y="0"/>
            <a:ext cx="12202900" cy="6866658"/>
          </a:xfrm>
          <a:prstGeom prst="rect">
            <a:avLst/>
          </a:prstGeom>
          <a:gradFill>
            <a:gsLst>
              <a:gs pos="97000">
                <a:srgbClr val="414399">
                  <a:alpha val="38000"/>
                </a:srgbClr>
              </a:gs>
              <a:gs pos="18000">
                <a:srgbClr val="313475">
                  <a:alpha val="87000"/>
                </a:srgbClr>
              </a:gs>
              <a:gs pos="70000">
                <a:srgbClr val="414399">
                  <a:alpha val="36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1800" b="0" i="0" u="none" strike="noStrike" kern="1200" cap="none" spc="0" normalizeH="0" baseline="0" noProof="0" dirty="0">
              <a:ln>
                <a:noFill/>
              </a:ln>
              <a:solidFill>
                <a:srgbClr val="A6A6A6"/>
              </a:solidFill>
              <a:effectLst/>
              <a:uLnTx/>
              <a:uFillTx/>
              <a:latin typeface="Montserrat"/>
            </a:endParaRPr>
          </a:p>
        </p:txBody>
      </p:sp>
      <p:sp>
        <p:nvSpPr>
          <p:cNvPr id="2" name="Title 1">
            <a:extLst>
              <a:ext uri="{FF2B5EF4-FFF2-40B4-BE49-F238E27FC236}">
                <a16:creationId xmlns:a16="http://schemas.microsoft.com/office/drawing/2014/main" id="{D6EAB1DF-625E-5B4E-B3FD-E4ADC3AC4148}"/>
              </a:ext>
            </a:extLst>
          </p:cNvPr>
          <p:cNvSpPr>
            <a:spLocks noGrp="1"/>
          </p:cNvSpPr>
          <p:nvPr>
            <p:ph type="ctrTitle"/>
          </p:nvPr>
        </p:nvSpPr>
        <p:spPr>
          <a:xfrm>
            <a:off x="936919" y="3057648"/>
            <a:ext cx="8497659" cy="1365417"/>
          </a:xfrm>
        </p:spPr>
        <p:txBody>
          <a:bodyPr/>
          <a:lstStyle/>
          <a:p>
            <a:r>
              <a:rPr lang="en-US" sz="4400" b="1" dirty="0">
                <a:latin typeface="Montserrat Semi Bold" panose="020B0604020202020204" charset="0"/>
                <a:cs typeface="Montserrat Semi Bold" panose="020B0604020202020204" charset="0"/>
              </a:rPr>
              <a:t>Priority 1: Talent Acquisition</a:t>
            </a:r>
          </a:p>
        </p:txBody>
      </p:sp>
      <p:sp>
        <p:nvSpPr>
          <p:cNvPr id="7" name="Rectangle 6">
            <a:extLst>
              <a:ext uri="{FF2B5EF4-FFF2-40B4-BE49-F238E27FC236}">
                <a16:creationId xmlns:a16="http://schemas.microsoft.com/office/drawing/2014/main" id="{90EB41A1-2BD8-4EF0-97EE-671487DCB201}"/>
              </a:ext>
            </a:extLst>
          </p:cNvPr>
          <p:cNvSpPr/>
          <p:nvPr/>
        </p:nvSpPr>
        <p:spPr>
          <a:xfrm>
            <a:off x="9692814" y="177482"/>
            <a:ext cx="2937825" cy="284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l" fontAlgn="base">
              <a:spcBef>
                <a:spcPct val="0"/>
              </a:spcBef>
              <a:spcAft>
                <a:spcPct val="0"/>
              </a:spcAft>
            </a:pPr>
            <a:r>
              <a:rPr lang="en-CA" sz="900" b="0" i="0" spc="300" dirty="0">
                <a:solidFill>
                  <a:srgbClr val="D9D9D9"/>
                </a:solidFill>
                <a:latin typeface="Montserrat Light" charset="0"/>
                <a:ea typeface="Montserrat Light" charset="0"/>
                <a:cs typeface="Montserrat Light" charset="0"/>
              </a:rPr>
              <a:t>MCLEAN &amp; COMPANY</a:t>
            </a:r>
          </a:p>
        </p:txBody>
      </p:sp>
      <p:sp>
        <p:nvSpPr>
          <p:cNvPr id="11" name="TextBox 10">
            <a:extLst>
              <a:ext uri="{FF2B5EF4-FFF2-40B4-BE49-F238E27FC236}">
                <a16:creationId xmlns:a16="http://schemas.microsoft.com/office/drawing/2014/main" id="{1C8138A9-5691-4DBC-AFBB-BCAE0CD78B14}"/>
              </a:ext>
            </a:extLst>
          </p:cNvPr>
          <p:cNvSpPr txBox="1"/>
          <p:nvPr/>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dirty="0">
                <a:solidFill>
                  <a:schemeClr val="bg1"/>
                </a:solidFill>
                <a:latin typeface="Exo" panose="02000503000000000000" pitchFamily="2" charset="77"/>
              </a:rPr>
              <a:t>McLean &amp; Company   |   </a:t>
            </a:r>
            <a:fld id="{81D60167-4931-47E6-BA6A-407CBD079E47}" type="slidenum">
              <a:rPr sz="800" b="0" i="0" smtClean="0">
                <a:solidFill>
                  <a:schemeClr val="bg1"/>
                </a:solidFill>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10</a:t>
            </a:fld>
            <a:endParaRPr sz="800" b="0" i="0"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31103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F277F59B-5ACD-4B33-98A7-604D06122CBA}"/>
              </a:ext>
            </a:extLst>
          </p:cNvPr>
          <p:cNvSpPr/>
          <p:nvPr/>
        </p:nvSpPr>
        <p:spPr>
          <a:xfrm>
            <a:off x="884808" y="5419524"/>
            <a:ext cx="9756428" cy="1250433"/>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49862942-0DBD-46B3-A736-B496C3607515}"/>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CA" sz="1200" dirty="0">
                <a:solidFill>
                  <a:srgbClr val="A6A6A6"/>
                </a:solidFill>
                <a:effectLst/>
                <a:latin typeface="Montserrat" panose="00000500000000000000" pitchFamily="2" charset="0"/>
                <a:ea typeface="Times New Roman" panose="02020603050405020304" pitchFamily="18" charset="0"/>
              </a:rPr>
              <a:t>2021 TOP 3 HR PRIORITIES: TALENT ACQUISITION, DEVELOPING LEADERS, MANAGING LABOR COSTS</a:t>
            </a:r>
            <a:endParaRPr kumimoji="0" lang="en-US" sz="1200" b="0" i="0" u="none" strike="noStrike" kern="1200" cap="none" spc="0" normalizeH="0" baseline="0" noProof="0" dirty="0">
              <a:ln>
                <a:noFill/>
              </a:ln>
              <a:solidFill>
                <a:srgbClr val="A6A6A6"/>
              </a:solidFill>
              <a:effectLst/>
              <a:uLnTx/>
              <a:uFillTx/>
              <a:latin typeface="Montserrat" panose="00000500000000000000" pitchFamily="2" charset="0"/>
            </a:endParaRPr>
          </a:p>
        </p:txBody>
      </p:sp>
      <p:sp>
        <p:nvSpPr>
          <p:cNvPr id="9" name="Text Placeholder 1">
            <a:extLst>
              <a:ext uri="{FF2B5EF4-FFF2-40B4-BE49-F238E27FC236}">
                <a16:creationId xmlns:a16="http://schemas.microsoft.com/office/drawing/2014/main" id="{B6AC80FB-2908-459B-A369-10C791D4F467}"/>
              </a:ext>
            </a:extLst>
          </p:cNvPr>
          <p:cNvSpPr txBox="1">
            <a:spLocks/>
          </p:cNvSpPr>
          <p:nvPr/>
        </p:nvSpPr>
        <p:spPr>
          <a:xfrm>
            <a:off x="577163" y="948565"/>
            <a:ext cx="11108016"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kumimoji="0" lang="en-US" sz="3000" b="1" i="0" u="none" strike="noStrike" kern="1200" cap="none" spc="0" normalizeH="0" baseline="0" noProof="0" dirty="0">
                <a:ln>
                  <a:noFill/>
                </a:ln>
                <a:solidFill>
                  <a:prstClr val="white">
                    <a:lumMod val="50000"/>
                  </a:prstClr>
                </a:solidFill>
                <a:effectLst/>
                <a:uLnTx/>
                <a:uFillTx/>
                <a:latin typeface="Montserrat" pitchFamily="2" charset="77"/>
                <a:ea typeface="Montserrat Black" charset="0"/>
                <a:cs typeface="Arial" panose="020B0604020202020204" pitchFamily="34" charset="0"/>
              </a:rPr>
              <a:t>Despite being the top HR priority, Talent Acquisition (TA) functions often struggle to be strategic</a:t>
            </a:r>
            <a:endParaRPr kumimoji="0" lang="en-CA" sz="3000" b="1" i="0" u="none" strike="noStrike" kern="1200" cap="none" spc="0" normalizeH="0" baseline="0" noProof="0" dirty="0">
              <a:ln>
                <a:noFill/>
              </a:ln>
              <a:solidFill>
                <a:prstClr val="white">
                  <a:lumMod val="50000"/>
                </a:prstClr>
              </a:solidFill>
              <a:effectLst/>
              <a:uLnTx/>
              <a:uFillTx/>
              <a:latin typeface="Montserrat" pitchFamily="2" charset="77"/>
              <a:ea typeface="Montserrat Black" charset="0"/>
              <a:cs typeface="Arial" panose="020B0604020202020204" pitchFamily="34" charset="0"/>
            </a:endParaRPr>
          </a:p>
        </p:txBody>
      </p:sp>
      <p:sp>
        <p:nvSpPr>
          <p:cNvPr id="20" name="TextBox 19">
            <a:extLst>
              <a:ext uri="{FF2B5EF4-FFF2-40B4-BE49-F238E27FC236}">
                <a16:creationId xmlns:a16="http://schemas.microsoft.com/office/drawing/2014/main" id="{F01E8CD0-3E67-434E-A19D-7F9D50A4361E}"/>
              </a:ext>
            </a:extLst>
          </p:cNvPr>
          <p:cNvSpPr txBox="1"/>
          <p:nvPr/>
        </p:nvSpPr>
        <p:spPr>
          <a:xfrm>
            <a:off x="9068886" y="5661306"/>
            <a:ext cx="1572350" cy="830997"/>
          </a:xfrm>
          <a:prstGeom prst="rect">
            <a:avLst/>
          </a:prstGeom>
        </p:spPr>
        <p:txBody>
          <a:bodyPr wrap="square" lIns="0" rtlCol="0">
            <a:spAutoFit/>
          </a:bodyPr>
          <a:lstStyle/>
          <a:p>
            <a:pPr algn="l"/>
            <a:r>
              <a:rPr lang="en-US" sz="1600" dirty="0">
                <a:latin typeface="Roboto Condensed Light" panose="02000000000000000000" pitchFamily="2" charset="0"/>
                <a:ea typeface="Roboto Condensed Light" panose="02000000000000000000" pitchFamily="2" charset="0"/>
              </a:rPr>
              <a:t>have a Talent Acquisition strategy</a:t>
            </a:r>
            <a:endParaRPr lang="en-CA" sz="1600" dirty="0">
              <a:latin typeface="Roboto Condensed Light" panose="02000000000000000000" pitchFamily="2" charset="0"/>
              <a:ea typeface="Roboto Condensed Light" panose="02000000000000000000" pitchFamily="2" charset="0"/>
            </a:endParaRPr>
          </a:p>
        </p:txBody>
      </p:sp>
      <p:sp>
        <p:nvSpPr>
          <p:cNvPr id="24" name="Subtitle 2">
            <a:extLst>
              <a:ext uri="{FF2B5EF4-FFF2-40B4-BE49-F238E27FC236}">
                <a16:creationId xmlns:a16="http://schemas.microsoft.com/office/drawing/2014/main" id="{0B8ED644-3082-45D5-A0A8-A9378B4B060F}"/>
              </a:ext>
            </a:extLst>
          </p:cNvPr>
          <p:cNvSpPr txBox="1">
            <a:spLocks/>
          </p:cNvSpPr>
          <p:nvPr/>
        </p:nvSpPr>
        <p:spPr>
          <a:xfrm>
            <a:off x="577163" y="2353333"/>
            <a:ext cx="3840469" cy="50783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6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Stakeholders most often rank Talent Acquisition as the most important HR service</a:t>
            </a:r>
          </a:p>
        </p:txBody>
      </p:sp>
      <p:sp>
        <p:nvSpPr>
          <p:cNvPr id="25" name="TextBox 24">
            <a:extLst>
              <a:ext uri="{FF2B5EF4-FFF2-40B4-BE49-F238E27FC236}">
                <a16:creationId xmlns:a16="http://schemas.microsoft.com/office/drawing/2014/main" id="{10E293EF-58A2-4469-958C-195C56D040DC}"/>
              </a:ext>
            </a:extLst>
          </p:cNvPr>
          <p:cNvSpPr txBox="1"/>
          <p:nvPr/>
        </p:nvSpPr>
        <p:spPr>
          <a:xfrm>
            <a:off x="1446363" y="2016200"/>
            <a:ext cx="3012364" cy="338554"/>
          </a:xfrm>
          <a:prstGeom prst="rect">
            <a:avLst/>
          </a:prstGeom>
          <a:noFill/>
        </p:spPr>
        <p:txBody>
          <a:bodyPr wrap="none" rtlCol="0" anchor="b" anchorCtr="0">
            <a:spAutoFit/>
          </a:bodyPr>
          <a:lstStyle/>
          <a:p>
            <a:pPr algn="r"/>
            <a:r>
              <a:rPr lang="en-US" sz="1600" b="1" dirty="0">
                <a:solidFill>
                  <a:schemeClr val="accent1"/>
                </a:solidFill>
                <a:latin typeface="Montserrat SemiBold" pitchFamily="2" charset="77"/>
                <a:ea typeface="League Spartan" charset="0"/>
                <a:cs typeface="Poppins" pitchFamily="2" charset="77"/>
              </a:rPr>
              <a:t>Most important HR service</a:t>
            </a:r>
          </a:p>
        </p:txBody>
      </p:sp>
      <p:sp>
        <p:nvSpPr>
          <p:cNvPr id="26" name="TextBox 25">
            <a:extLst>
              <a:ext uri="{FF2B5EF4-FFF2-40B4-BE49-F238E27FC236}">
                <a16:creationId xmlns:a16="http://schemas.microsoft.com/office/drawing/2014/main" id="{573F648E-05B0-4064-933E-ACEE2E8C6BAA}"/>
              </a:ext>
            </a:extLst>
          </p:cNvPr>
          <p:cNvSpPr txBox="1"/>
          <p:nvPr/>
        </p:nvSpPr>
        <p:spPr>
          <a:xfrm>
            <a:off x="5686357" y="2285463"/>
            <a:ext cx="856325" cy="830997"/>
          </a:xfrm>
          <a:prstGeom prst="rect">
            <a:avLst/>
          </a:prstGeom>
          <a:noFill/>
        </p:spPr>
        <p:txBody>
          <a:bodyPr wrap="none" rtlCol="0" anchor="ctr">
            <a:spAutoFit/>
          </a:bodyPr>
          <a:lstStyle/>
          <a:p>
            <a:pPr algn="ctr"/>
            <a:r>
              <a:rPr lang="en-US" sz="4800" b="1" dirty="0">
                <a:solidFill>
                  <a:schemeClr val="accent1"/>
                </a:solidFill>
                <a:latin typeface="Montserrat SemiBold" pitchFamily="2" charset="77"/>
                <a:cs typeface="Poppins" pitchFamily="2" charset="77"/>
              </a:rPr>
              <a:t>#1</a:t>
            </a:r>
          </a:p>
        </p:txBody>
      </p:sp>
      <p:sp>
        <p:nvSpPr>
          <p:cNvPr id="27" name="TextBox 26">
            <a:extLst>
              <a:ext uri="{FF2B5EF4-FFF2-40B4-BE49-F238E27FC236}">
                <a16:creationId xmlns:a16="http://schemas.microsoft.com/office/drawing/2014/main" id="{58A689D0-8AA7-4D84-812C-86EEBCFFB203}"/>
              </a:ext>
            </a:extLst>
          </p:cNvPr>
          <p:cNvSpPr txBox="1"/>
          <p:nvPr/>
        </p:nvSpPr>
        <p:spPr>
          <a:xfrm>
            <a:off x="5577703" y="4014457"/>
            <a:ext cx="1181734" cy="830997"/>
          </a:xfrm>
          <a:prstGeom prst="rect">
            <a:avLst/>
          </a:prstGeom>
          <a:noFill/>
        </p:spPr>
        <p:txBody>
          <a:bodyPr wrap="none" rtlCol="0" anchor="ctr">
            <a:spAutoFit/>
          </a:bodyPr>
          <a:lstStyle/>
          <a:p>
            <a:pPr algn="ctr"/>
            <a:r>
              <a:rPr lang="en-US" sz="4800" b="1" dirty="0">
                <a:solidFill>
                  <a:schemeClr val="accent1">
                    <a:lumMod val="60000"/>
                    <a:lumOff val="40000"/>
                  </a:schemeClr>
                </a:solidFill>
                <a:latin typeface="Montserrat SemiBold" pitchFamily="2" charset="77"/>
                <a:cs typeface="Poppins" pitchFamily="2" charset="77"/>
              </a:rPr>
              <a:t>11%</a:t>
            </a:r>
          </a:p>
        </p:txBody>
      </p:sp>
      <p:sp>
        <p:nvSpPr>
          <p:cNvPr id="29" name="Subtitle 2">
            <a:extLst>
              <a:ext uri="{FF2B5EF4-FFF2-40B4-BE49-F238E27FC236}">
                <a16:creationId xmlns:a16="http://schemas.microsoft.com/office/drawing/2014/main" id="{DCE88D88-2FFE-43AC-A53A-273A9B7FD115}"/>
              </a:ext>
            </a:extLst>
          </p:cNvPr>
          <p:cNvSpPr txBox="1">
            <a:spLocks/>
          </p:cNvSpPr>
          <p:nvPr/>
        </p:nvSpPr>
        <p:spPr>
          <a:xfrm>
            <a:off x="7757209" y="3314700"/>
            <a:ext cx="3841215" cy="50783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6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Only 11% of stakeholders report being fully satisfied with the Talent Acquisition function</a:t>
            </a:r>
          </a:p>
        </p:txBody>
      </p:sp>
      <p:sp>
        <p:nvSpPr>
          <p:cNvPr id="30" name="TextBox 29">
            <a:extLst>
              <a:ext uri="{FF2B5EF4-FFF2-40B4-BE49-F238E27FC236}">
                <a16:creationId xmlns:a16="http://schemas.microsoft.com/office/drawing/2014/main" id="{8666CE30-67B9-436F-A3DB-60717B1241B9}"/>
              </a:ext>
            </a:extLst>
          </p:cNvPr>
          <p:cNvSpPr txBox="1"/>
          <p:nvPr/>
        </p:nvSpPr>
        <p:spPr>
          <a:xfrm>
            <a:off x="7757209" y="2965505"/>
            <a:ext cx="2884027" cy="338554"/>
          </a:xfrm>
          <a:prstGeom prst="rect">
            <a:avLst/>
          </a:prstGeom>
          <a:noFill/>
        </p:spPr>
        <p:txBody>
          <a:bodyPr wrap="square" lIns="36000" rtlCol="0" anchor="b" anchorCtr="0">
            <a:spAutoFit/>
          </a:bodyPr>
          <a:lstStyle/>
          <a:p>
            <a:r>
              <a:rPr lang="en-US" sz="1600" b="1" dirty="0">
                <a:solidFill>
                  <a:schemeClr val="accent1">
                    <a:lumMod val="60000"/>
                    <a:lumOff val="40000"/>
                  </a:schemeClr>
                </a:solidFill>
                <a:latin typeface="Montserrat SemiBold" pitchFamily="2" charset="77"/>
                <a:ea typeface="League Spartan" charset="0"/>
                <a:cs typeface="Poppins" pitchFamily="2" charset="77"/>
              </a:rPr>
              <a:t>Not fully satisfied</a:t>
            </a:r>
          </a:p>
        </p:txBody>
      </p:sp>
      <p:graphicFrame>
        <p:nvGraphicFramePr>
          <p:cNvPr id="34" name="Chart 33">
            <a:extLst>
              <a:ext uri="{FF2B5EF4-FFF2-40B4-BE49-F238E27FC236}">
                <a16:creationId xmlns:a16="http://schemas.microsoft.com/office/drawing/2014/main" id="{388CA612-D476-4C0B-893A-3ACABAF46FFF}"/>
              </a:ext>
            </a:extLst>
          </p:cNvPr>
          <p:cNvGraphicFramePr/>
          <p:nvPr>
            <p:extLst>
              <p:ext uri="{D42A27DB-BD31-4B8C-83A1-F6EECF244321}">
                <p14:modId xmlns:p14="http://schemas.microsoft.com/office/powerpoint/2010/main" val="1537086845"/>
              </p:ext>
            </p:extLst>
          </p:nvPr>
        </p:nvGraphicFramePr>
        <p:xfrm>
          <a:off x="1245161" y="5274597"/>
          <a:ext cx="6036361" cy="1420347"/>
        </p:xfrm>
        <a:graphic>
          <a:graphicData uri="http://schemas.openxmlformats.org/drawingml/2006/chart">
            <c:chart xmlns:c="http://schemas.openxmlformats.org/drawingml/2006/chart" xmlns:r="http://schemas.openxmlformats.org/officeDocument/2006/relationships" r:id="rId3"/>
          </a:graphicData>
        </a:graphic>
      </p:graphicFrame>
      <p:grpSp>
        <p:nvGrpSpPr>
          <p:cNvPr id="37" name="Group 36">
            <a:extLst>
              <a:ext uri="{FF2B5EF4-FFF2-40B4-BE49-F238E27FC236}">
                <a16:creationId xmlns:a16="http://schemas.microsoft.com/office/drawing/2014/main" id="{C7FC498D-FF91-461D-B061-E8D5DC0C0852}"/>
              </a:ext>
            </a:extLst>
          </p:cNvPr>
          <p:cNvGrpSpPr/>
          <p:nvPr/>
        </p:nvGrpSpPr>
        <p:grpSpPr>
          <a:xfrm>
            <a:off x="5249265" y="3481626"/>
            <a:ext cx="6955435" cy="1800000"/>
            <a:chOff x="5236565" y="3595926"/>
            <a:chExt cx="6955435" cy="1800000"/>
          </a:xfrm>
        </p:grpSpPr>
        <p:sp>
          <p:nvSpPr>
            <p:cNvPr id="28" name="Freeform 6">
              <a:extLst>
                <a:ext uri="{FF2B5EF4-FFF2-40B4-BE49-F238E27FC236}">
                  <a16:creationId xmlns:a16="http://schemas.microsoft.com/office/drawing/2014/main" id="{BE9FAFE1-9182-4961-B3BC-9CDD53FED152}"/>
                </a:ext>
              </a:extLst>
            </p:cNvPr>
            <p:cNvSpPr>
              <a:spLocks noChangeArrowheads="1"/>
            </p:cNvSpPr>
            <p:nvPr/>
          </p:nvSpPr>
          <p:spPr bwMode="auto">
            <a:xfrm>
              <a:off x="5236565" y="3595926"/>
              <a:ext cx="6447273" cy="1800000"/>
            </a:xfrm>
            <a:custGeom>
              <a:avLst/>
              <a:gdLst>
                <a:gd name="T0" fmla="*/ 3133 w 9866"/>
                <a:gd name="T1" fmla="*/ 701 h 2788"/>
                <a:gd name="T2" fmla="*/ 2441 w 9866"/>
                <a:gd name="T3" fmla="*/ 1394 h 2788"/>
                <a:gd name="T4" fmla="*/ 1393 w 9866"/>
                <a:gd name="T5" fmla="*/ 2441 h 2788"/>
                <a:gd name="T6" fmla="*/ 346 w 9866"/>
                <a:gd name="T7" fmla="*/ 1394 h 2788"/>
                <a:gd name="T8" fmla="*/ 1393 w 9866"/>
                <a:gd name="T9" fmla="*/ 346 h 2788"/>
                <a:gd name="T10" fmla="*/ 1393 w 9866"/>
                <a:gd name="T11" fmla="*/ 0 h 2788"/>
                <a:gd name="T12" fmla="*/ 0 w 9866"/>
                <a:gd name="T13" fmla="*/ 1394 h 2788"/>
                <a:gd name="T14" fmla="*/ 1393 w 9866"/>
                <a:gd name="T15" fmla="*/ 2787 h 2788"/>
                <a:gd name="T16" fmla="*/ 2787 w 9866"/>
                <a:gd name="T17" fmla="*/ 1394 h 2788"/>
                <a:gd name="T18" fmla="*/ 3133 w 9866"/>
                <a:gd name="T19" fmla="*/ 1047 h 2788"/>
                <a:gd name="T20" fmla="*/ 9865 w 9866"/>
                <a:gd name="T21" fmla="*/ 1047 h 2788"/>
                <a:gd name="T22" fmla="*/ 9865 w 9866"/>
                <a:gd name="T23" fmla="*/ 701 h 2788"/>
                <a:gd name="T24" fmla="*/ 3133 w 9866"/>
                <a:gd name="T25" fmla="*/ 701 h 2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66" h="2788">
                  <a:moveTo>
                    <a:pt x="3133" y="701"/>
                  </a:moveTo>
                  <a:cubicBezTo>
                    <a:pt x="2751" y="701"/>
                    <a:pt x="2441" y="1012"/>
                    <a:pt x="2441" y="1394"/>
                  </a:cubicBezTo>
                  <a:cubicBezTo>
                    <a:pt x="2441" y="1971"/>
                    <a:pt x="1970" y="2441"/>
                    <a:pt x="1393" y="2441"/>
                  </a:cubicBezTo>
                  <a:cubicBezTo>
                    <a:pt x="816" y="2441"/>
                    <a:pt x="346" y="1971"/>
                    <a:pt x="346" y="1394"/>
                  </a:cubicBezTo>
                  <a:cubicBezTo>
                    <a:pt x="346" y="816"/>
                    <a:pt x="816" y="346"/>
                    <a:pt x="1393" y="346"/>
                  </a:cubicBezTo>
                  <a:lnTo>
                    <a:pt x="1393" y="0"/>
                  </a:lnTo>
                  <a:cubicBezTo>
                    <a:pt x="625" y="0"/>
                    <a:pt x="0" y="626"/>
                    <a:pt x="0" y="1394"/>
                  </a:cubicBezTo>
                  <a:cubicBezTo>
                    <a:pt x="0" y="2162"/>
                    <a:pt x="625" y="2787"/>
                    <a:pt x="1393" y="2787"/>
                  </a:cubicBezTo>
                  <a:cubicBezTo>
                    <a:pt x="2162" y="2787"/>
                    <a:pt x="2787" y="2162"/>
                    <a:pt x="2787" y="1394"/>
                  </a:cubicBezTo>
                  <a:cubicBezTo>
                    <a:pt x="2787" y="1203"/>
                    <a:pt x="2942" y="1047"/>
                    <a:pt x="3133" y="1047"/>
                  </a:cubicBezTo>
                  <a:lnTo>
                    <a:pt x="9865" y="1047"/>
                  </a:lnTo>
                  <a:lnTo>
                    <a:pt x="9865" y="701"/>
                  </a:lnTo>
                  <a:lnTo>
                    <a:pt x="3133" y="701"/>
                  </a:lnTo>
                </a:path>
              </a:pathLst>
            </a:custGeom>
            <a:solidFill>
              <a:schemeClr val="accent1">
                <a:lumMod val="40000"/>
                <a:lumOff val="60000"/>
              </a:schemeClr>
            </a:solidFill>
            <a:ln>
              <a:noFill/>
            </a:ln>
            <a:effectLst/>
          </p:spPr>
          <p:txBody>
            <a:bodyPr wrap="none" anchor="ctr"/>
            <a:lstStyle/>
            <a:p>
              <a:endParaRPr lang="en-US" sz="900" dirty="0">
                <a:latin typeface="Arial" panose="020B0604020202020204" pitchFamily="34" charset="0"/>
              </a:endParaRPr>
            </a:p>
          </p:txBody>
        </p:sp>
        <p:sp>
          <p:nvSpPr>
            <p:cNvPr id="36" name="Rectangle 35">
              <a:extLst>
                <a:ext uri="{FF2B5EF4-FFF2-40B4-BE49-F238E27FC236}">
                  <a16:creationId xmlns:a16="http://schemas.microsoft.com/office/drawing/2014/main" id="{8617447B-57D2-4AF6-894A-3B8F9CE720C3}"/>
                </a:ext>
              </a:extLst>
            </p:cNvPr>
            <p:cNvSpPr/>
            <p:nvPr/>
          </p:nvSpPr>
          <p:spPr>
            <a:xfrm>
              <a:off x="11683838" y="4052887"/>
              <a:ext cx="508162" cy="2124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39" name="Group 38">
            <a:extLst>
              <a:ext uri="{FF2B5EF4-FFF2-40B4-BE49-F238E27FC236}">
                <a16:creationId xmlns:a16="http://schemas.microsoft.com/office/drawing/2014/main" id="{3D41239B-F1CF-4305-A444-D2B76DA0D4A2}"/>
              </a:ext>
            </a:extLst>
          </p:cNvPr>
          <p:cNvGrpSpPr/>
          <p:nvPr/>
        </p:nvGrpSpPr>
        <p:grpSpPr>
          <a:xfrm>
            <a:off x="0" y="1902713"/>
            <a:ext cx="7044269" cy="1800000"/>
            <a:chOff x="0" y="2017013"/>
            <a:chExt cx="7044269" cy="1800000"/>
          </a:xfrm>
        </p:grpSpPr>
        <p:sp>
          <p:nvSpPr>
            <p:cNvPr id="22" name="Freeform 3">
              <a:extLst>
                <a:ext uri="{FF2B5EF4-FFF2-40B4-BE49-F238E27FC236}">
                  <a16:creationId xmlns:a16="http://schemas.microsoft.com/office/drawing/2014/main" id="{C3FA151E-C305-47F5-A605-D9BB991488D0}"/>
                </a:ext>
              </a:extLst>
            </p:cNvPr>
            <p:cNvSpPr>
              <a:spLocks noChangeArrowheads="1"/>
            </p:cNvSpPr>
            <p:nvPr/>
          </p:nvSpPr>
          <p:spPr bwMode="auto">
            <a:xfrm>
              <a:off x="596996" y="2017013"/>
              <a:ext cx="6447273" cy="1800000"/>
            </a:xfrm>
            <a:custGeom>
              <a:avLst/>
              <a:gdLst>
                <a:gd name="T0" fmla="*/ 8657 w 10050"/>
                <a:gd name="T1" fmla="*/ 0 h 2788"/>
                <a:gd name="T2" fmla="*/ 7263 w 10050"/>
                <a:gd name="T3" fmla="*/ 1394 h 2788"/>
                <a:gd name="T4" fmla="*/ 6917 w 10050"/>
                <a:gd name="T5" fmla="*/ 1740 h 2788"/>
                <a:gd name="T6" fmla="*/ 0 w 10050"/>
                <a:gd name="T7" fmla="*/ 1740 h 2788"/>
                <a:gd name="T8" fmla="*/ 0 w 10050"/>
                <a:gd name="T9" fmla="*/ 2086 h 2788"/>
                <a:gd name="T10" fmla="*/ 6917 w 10050"/>
                <a:gd name="T11" fmla="*/ 2086 h 2788"/>
                <a:gd name="T12" fmla="*/ 7609 w 10050"/>
                <a:gd name="T13" fmla="*/ 1394 h 2788"/>
                <a:gd name="T14" fmla="*/ 8657 w 10050"/>
                <a:gd name="T15" fmla="*/ 346 h 2788"/>
                <a:gd name="T16" fmla="*/ 9704 w 10050"/>
                <a:gd name="T17" fmla="*/ 1394 h 2788"/>
                <a:gd name="T18" fmla="*/ 8657 w 10050"/>
                <a:gd name="T19" fmla="*/ 2441 h 2788"/>
                <a:gd name="T20" fmla="*/ 8657 w 10050"/>
                <a:gd name="T21" fmla="*/ 2787 h 2788"/>
                <a:gd name="T22" fmla="*/ 10049 w 10050"/>
                <a:gd name="T23" fmla="*/ 1394 h 2788"/>
                <a:gd name="T24" fmla="*/ 8657 w 10050"/>
                <a:gd name="T25" fmla="*/ 0 h 2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50" h="2788">
                  <a:moveTo>
                    <a:pt x="8657" y="0"/>
                  </a:moveTo>
                  <a:cubicBezTo>
                    <a:pt x="7888" y="0"/>
                    <a:pt x="7263" y="625"/>
                    <a:pt x="7263" y="1394"/>
                  </a:cubicBezTo>
                  <a:cubicBezTo>
                    <a:pt x="7263" y="1584"/>
                    <a:pt x="7108" y="1740"/>
                    <a:pt x="6917" y="1740"/>
                  </a:cubicBezTo>
                  <a:lnTo>
                    <a:pt x="0" y="1740"/>
                  </a:lnTo>
                  <a:lnTo>
                    <a:pt x="0" y="2086"/>
                  </a:lnTo>
                  <a:lnTo>
                    <a:pt x="6917" y="2086"/>
                  </a:lnTo>
                  <a:cubicBezTo>
                    <a:pt x="7299" y="2086"/>
                    <a:pt x="7609" y="1775"/>
                    <a:pt x="7609" y="1394"/>
                  </a:cubicBezTo>
                  <a:cubicBezTo>
                    <a:pt x="7609" y="816"/>
                    <a:pt x="8079" y="346"/>
                    <a:pt x="8657" y="346"/>
                  </a:cubicBezTo>
                  <a:cubicBezTo>
                    <a:pt x="9234" y="346"/>
                    <a:pt x="9704" y="816"/>
                    <a:pt x="9704" y="1394"/>
                  </a:cubicBezTo>
                  <a:cubicBezTo>
                    <a:pt x="9704" y="1971"/>
                    <a:pt x="9234" y="2441"/>
                    <a:pt x="8657" y="2441"/>
                  </a:cubicBezTo>
                  <a:lnTo>
                    <a:pt x="8657" y="2787"/>
                  </a:lnTo>
                  <a:cubicBezTo>
                    <a:pt x="9425" y="2787"/>
                    <a:pt x="10049" y="2162"/>
                    <a:pt x="10049" y="1394"/>
                  </a:cubicBezTo>
                  <a:cubicBezTo>
                    <a:pt x="10049" y="625"/>
                    <a:pt x="9425" y="0"/>
                    <a:pt x="8657" y="0"/>
                  </a:cubicBezTo>
                </a:path>
              </a:pathLst>
            </a:custGeom>
            <a:solidFill>
              <a:schemeClr val="accent1"/>
            </a:solidFill>
            <a:ln>
              <a:noFill/>
            </a:ln>
            <a:effectLst/>
          </p:spPr>
          <p:txBody>
            <a:bodyPr wrap="none" anchor="ctr"/>
            <a:lstStyle/>
            <a:p>
              <a:endParaRPr lang="en-US" sz="900" dirty="0">
                <a:latin typeface="Arial" panose="020B0604020202020204" pitchFamily="34" charset="0"/>
              </a:endParaRPr>
            </a:p>
          </p:txBody>
        </p:sp>
        <p:sp>
          <p:nvSpPr>
            <p:cNvPr id="38" name="Rectangle 37">
              <a:extLst>
                <a:ext uri="{FF2B5EF4-FFF2-40B4-BE49-F238E27FC236}">
                  <a16:creationId xmlns:a16="http://schemas.microsoft.com/office/drawing/2014/main" id="{D83C85A1-8167-4136-A481-5BE92E5AECCE}"/>
                </a:ext>
              </a:extLst>
            </p:cNvPr>
            <p:cNvSpPr/>
            <p:nvPr/>
          </p:nvSpPr>
          <p:spPr>
            <a:xfrm>
              <a:off x="0" y="3146134"/>
              <a:ext cx="594472" cy="2124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40" name="Group 39">
            <a:extLst>
              <a:ext uri="{FF2B5EF4-FFF2-40B4-BE49-F238E27FC236}">
                <a16:creationId xmlns:a16="http://schemas.microsoft.com/office/drawing/2014/main" id="{6BB087E1-90D4-47DA-8090-CE05B5B91005}"/>
              </a:ext>
            </a:extLst>
          </p:cNvPr>
          <p:cNvGrpSpPr/>
          <p:nvPr/>
        </p:nvGrpSpPr>
        <p:grpSpPr>
          <a:xfrm>
            <a:off x="7847386" y="5518760"/>
            <a:ext cx="1134638" cy="1134638"/>
            <a:chOff x="894218" y="2344128"/>
            <a:chExt cx="736053" cy="736053"/>
          </a:xfrm>
          <a:solidFill>
            <a:schemeClr val="bg1"/>
          </a:solidFill>
        </p:grpSpPr>
        <p:sp>
          <p:nvSpPr>
            <p:cNvPr id="41" name="Oval 40">
              <a:extLst>
                <a:ext uri="{FF2B5EF4-FFF2-40B4-BE49-F238E27FC236}">
                  <a16:creationId xmlns:a16="http://schemas.microsoft.com/office/drawing/2014/main" id="{C0698C84-79BD-4950-BD05-DCAF26403C32}"/>
                </a:ext>
              </a:extLst>
            </p:cNvPr>
            <p:cNvSpPr/>
            <p:nvPr/>
          </p:nvSpPr>
          <p:spPr>
            <a:xfrm>
              <a:off x="938245" y="2393301"/>
              <a:ext cx="648000" cy="6480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CA" sz="1400" b="1" dirty="0">
                  <a:solidFill>
                    <a:schemeClr val="tx1"/>
                  </a:solidFill>
                  <a:latin typeface="Montserrat SemiBold" panose="00000700000000000000" pitchFamily="2" charset="0"/>
                  <a:ea typeface="Arial Black" charset="0"/>
                  <a:cs typeface="Arial Black" charset="0"/>
                </a:rPr>
                <a:t>Only</a:t>
              </a:r>
              <a:endParaRPr lang="en-CA" b="1" dirty="0">
                <a:solidFill>
                  <a:schemeClr val="tx1"/>
                </a:solidFill>
                <a:latin typeface="Montserrat SemiBold" panose="00000700000000000000" pitchFamily="2" charset="0"/>
                <a:ea typeface="Arial Black" charset="0"/>
                <a:cs typeface="Arial Black" charset="0"/>
              </a:endParaRPr>
            </a:p>
            <a:p>
              <a:pPr algn="ctr"/>
              <a:r>
                <a:rPr lang="en-CA" sz="2000" b="1" dirty="0">
                  <a:solidFill>
                    <a:schemeClr val="tx1"/>
                  </a:solidFill>
                  <a:latin typeface="Montserrat SemiBold" panose="00000700000000000000" pitchFamily="2" charset="0"/>
                  <a:ea typeface="Arial Black" charset="0"/>
                  <a:cs typeface="Arial Black" charset="0"/>
                </a:rPr>
                <a:t>44%</a:t>
              </a:r>
            </a:p>
          </p:txBody>
        </p:sp>
        <p:sp>
          <p:nvSpPr>
            <p:cNvPr id="42" name="Block Arc 41">
              <a:extLst>
                <a:ext uri="{FF2B5EF4-FFF2-40B4-BE49-F238E27FC236}">
                  <a16:creationId xmlns:a16="http://schemas.microsoft.com/office/drawing/2014/main" id="{C69ED03E-1CFF-4159-AB32-65AE5A89503F}"/>
                </a:ext>
              </a:extLst>
            </p:cNvPr>
            <p:cNvSpPr/>
            <p:nvPr/>
          </p:nvSpPr>
          <p:spPr>
            <a:xfrm rot="5400000" flipH="1">
              <a:off x="894218" y="2344128"/>
              <a:ext cx="736053" cy="736053"/>
            </a:xfrm>
            <a:prstGeom prst="blockArc">
              <a:avLst>
                <a:gd name="adj1" fmla="val 12009458"/>
                <a:gd name="adj2" fmla="val 21517711"/>
                <a:gd name="adj3" fmla="val 13173"/>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800" b="1" dirty="0">
                <a:solidFill>
                  <a:schemeClr val="tx1"/>
                </a:solidFill>
                <a:latin typeface="Montserrat Semi Bold" pitchFamily="2" charset="77"/>
                <a:ea typeface="Arial Black" charset="0"/>
                <a:cs typeface="Arial Black" charset="0"/>
              </a:endParaRPr>
            </a:p>
          </p:txBody>
        </p:sp>
      </p:grpSp>
      <p:sp>
        <p:nvSpPr>
          <p:cNvPr id="2" name="TextBox 1">
            <a:extLst>
              <a:ext uri="{FF2B5EF4-FFF2-40B4-BE49-F238E27FC236}">
                <a16:creationId xmlns:a16="http://schemas.microsoft.com/office/drawing/2014/main" id="{9E9A01B8-E52C-496C-8AEF-FD96C0D9A3DE}"/>
              </a:ext>
            </a:extLst>
          </p:cNvPr>
          <p:cNvSpPr txBox="1"/>
          <p:nvPr/>
        </p:nvSpPr>
        <p:spPr>
          <a:xfrm>
            <a:off x="7475839" y="4157414"/>
            <a:ext cx="4708340" cy="276999"/>
          </a:xfrm>
          <a:prstGeom prst="rect">
            <a:avLst/>
          </a:prstGeom>
          <a:noFill/>
        </p:spPr>
        <p:txBody>
          <a:bodyPr wrap="none" rtlCol="0">
            <a:spAutoFit/>
          </a:bodyPr>
          <a:lstStyle/>
          <a:p>
            <a:r>
              <a:rPr lang="en-US" sz="1200" dirty="0">
                <a:latin typeface="Roboto Condensed Light" panose="02000000000000000000" pitchFamily="2" charset="0"/>
                <a:ea typeface="Roboto Condensed Light" panose="02000000000000000000" pitchFamily="2" charset="0"/>
              </a:rPr>
              <a:t>McLean &amp; Company HRSM Diagnostic, January 2016 to October 2020; </a:t>
            </a:r>
            <a:r>
              <a:rPr lang="en-US" sz="1200" i="1" dirty="0">
                <a:latin typeface="Roboto Condensed Light" panose="02000000000000000000" pitchFamily="2" charset="0"/>
                <a:ea typeface="Roboto Condensed Light" panose="02000000000000000000" pitchFamily="2" charset="0"/>
              </a:rPr>
              <a:t>N=4,808</a:t>
            </a:r>
            <a:endParaRPr lang="en-CA" sz="1200" dirty="0">
              <a:latin typeface="Roboto Condensed Light" panose="02000000000000000000" pitchFamily="2" charset="0"/>
              <a:ea typeface="Roboto Condensed Light" panose="02000000000000000000" pitchFamily="2" charset="0"/>
            </a:endParaRPr>
          </a:p>
        </p:txBody>
      </p:sp>
      <p:sp>
        <p:nvSpPr>
          <p:cNvPr id="33" name="TextBox 32">
            <a:extLst>
              <a:ext uri="{FF2B5EF4-FFF2-40B4-BE49-F238E27FC236}">
                <a16:creationId xmlns:a16="http://schemas.microsoft.com/office/drawing/2014/main" id="{AD22BBB0-3739-4A29-9D92-D780E357D526}"/>
              </a:ext>
            </a:extLst>
          </p:cNvPr>
          <p:cNvSpPr txBox="1"/>
          <p:nvPr/>
        </p:nvSpPr>
        <p:spPr>
          <a:xfrm>
            <a:off x="10641236" y="5662972"/>
            <a:ext cx="1362080" cy="646331"/>
          </a:xfrm>
          <a:prstGeom prst="rect">
            <a:avLst/>
          </a:prstGeom>
          <a:noFill/>
        </p:spPr>
        <p:txBody>
          <a:bodyPr wrap="square">
            <a:spAutoFit/>
          </a:bodyPr>
          <a:lstStyle/>
          <a:p>
            <a:r>
              <a:rPr lang="en-US" sz="1200" dirty="0">
                <a:latin typeface="Roboto Condensed Light" panose="02000000000000000000" pitchFamily="2" charset="0"/>
                <a:ea typeface="Roboto Condensed Light" panose="02000000000000000000" pitchFamily="2" charset="0"/>
              </a:rPr>
              <a:t>(McLean &amp; Company Trends Report, 2021; </a:t>
            </a:r>
            <a:r>
              <a:rPr lang="en-US" sz="1200" i="1" dirty="0">
                <a:latin typeface="Roboto Condensed Light" panose="02000000000000000000" pitchFamily="2" charset="0"/>
                <a:ea typeface="Roboto Condensed Light" panose="02000000000000000000" pitchFamily="2" charset="0"/>
              </a:rPr>
              <a:t>N= 428)</a:t>
            </a:r>
            <a:endParaRPr lang="en-CA" sz="1200" i="1" dirty="0">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43232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0" grpId="0"/>
      <p:bldP spid="27" grpId="0"/>
      <p:bldP spid="29" grpId="0"/>
      <p:bldP spid="30" grpId="0"/>
      <p:bldGraphic spid="34" grpId="0">
        <p:bldAsOne/>
      </p:bldGraphic>
      <p:bldP spid="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016C7E3-788E-426C-BC40-D9CF6DA97D13}"/>
              </a:ext>
            </a:extLst>
          </p:cNvPr>
          <p:cNvSpPr/>
          <p:nvPr/>
        </p:nvSpPr>
        <p:spPr>
          <a:xfrm>
            <a:off x="6469220" y="4307259"/>
            <a:ext cx="4937023" cy="1581914"/>
          </a:xfrm>
          <a:prstGeom prst="roundRect">
            <a:avLst>
              <a:gd name="adj" fmla="val 50000"/>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dirty="0"/>
          </a:p>
        </p:txBody>
      </p:sp>
      <p:sp>
        <p:nvSpPr>
          <p:cNvPr id="132" name="Arrow: Pentagon 131">
            <a:extLst>
              <a:ext uri="{FF2B5EF4-FFF2-40B4-BE49-F238E27FC236}">
                <a16:creationId xmlns:a16="http://schemas.microsoft.com/office/drawing/2014/main" id="{CB16573F-B622-4D7C-9EFD-5035AB1E3DE5}"/>
              </a:ext>
            </a:extLst>
          </p:cNvPr>
          <p:cNvSpPr/>
          <p:nvPr/>
        </p:nvSpPr>
        <p:spPr>
          <a:xfrm>
            <a:off x="5316997" y="2180987"/>
            <a:ext cx="595667" cy="397560"/>
          </a:xfrm>
          <a:prstGeom prst="homePlate">
            <a:avLst>
              <a:gd name="adj" fmla="val 34028"/>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1" name="Rectangle: Rounded Corners 130">
            <a:extLst>
              <a:ext uri="{FF2B5EF4-FFF2-40B4-BE49-F238E27FC236}">
                <a16:creationId xmlns:a16="http://schemas.microsoft.com/office/drawing/2014/main" id="{45C4EF06-F79F-4DE0-BD0B-5E09F51E4275}"/>
              </a:ext>
            </a:extLst>
          </p:cNvPr>
          <p:cNvSpPr/>
          <p:nvPr/>
        </p:nvSpPr>
        <p:spPr>
          <a:xfrm>
            <a:off x="621259" y="1893523"/>
            <a:ext cx="5027147" cy="4664222"/>
          </a:xfrm>
          <a:prstGeom prst="roundRect">
            <a:avLst>
              <a:gd name="adj" fmla="val 7331"/>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a:extLst>
              <a:ext uri="{FF2B5EF4-FFF2-40B4-BE49-F238E27FC236}">
                <a16:creationId xmlns:a16="http://schemas.microsoft.com/office/drawing/2014/main" id="{BA76BBFF-08BE-440C-BC19-DD3B5667BA34}"/>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CA" sz="1200" dirty="0">
                <a:solidFill>
                  <a:srgbClr val="A6A6A6"/>
                </a:solidFill>
                <a:effectLst/>
                <a:latin typeface="Montserrat" panose="00000500000000000000" pitchFamily="2" charset="0"/>
                <a:ea typeface="Times New Roman" panose="02020603050405020304" pitchFamily="18" charset="0"/>
              </a:rPr>
              <a:t>2021 TOP 3 HR PRIORITIES: TALENT ACQUISITION, DEVELOPING LEADERS, MANAGING LABOR COSTS</a:t>
            </a:r>
            <a:endParaRPr kumimoji="0" lang="en-US" sz="1200" b="0" i="0" u="none" strike="noStrike" kern="1200" cap="none" spc="0" normalizeH="0" baseline="0" noProof="0" dirty="0">
              <a:ln>
                <a:noFill/>
              </a:ln>
              <a:solidFill>
                <a:srgbClr val="A6A6A6"/>
              </a:solidFill>
              <a:effectLst/>
              <a:uLnTx/>
              <a:uFillTx/>
              <a:latin typeface="Montserrat" panose="00000500000000000000" pitchFamily="2" charset="0"/>
            </a:endParaRPr>
          </a:p>
        </p:txBody>
      </p:sp>
      <p:sp>
        <p:nvSpPr>
          <p:cNvPr id="6" name="Text Placeholder 1">
            <a:extLst>
              <a:ext uri="{FF2B5EF4-FFF2-40B4-BE49-F238E27FC236}">
                <a16:creationId xmlns:a16="http://schemas.microsoft.com/office/drawing/2014/main" id="{4DD34BAC-20B6-4835-8FF0-DCC375F25475}"/>
              </a:ext>
            </a:extLst>
          </p:cNvPr>
          <p:cNvSpPr txBox="1">
            <a:spLocks/>
          </p:cNvSpPr>
          <p:nvPr/>
        </p:nvSpPr>
        <p:spPr>
          <a:xfrm>
            <a:off x="577163" y="948565"/>
            <a:ext cx="11108016"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lang="en-US" sz="3000" dirty="0">
                <a:solidFill>
                  <a:prstClr val="white">
                    <a:lumMod val="50000"/>
                  </a:prstClr>
                </a:solidFill>
                <a:latin typeface="Montserrat" pitchFamily="2" charset="77"/>
                <a:ea typeface="Montserrat Black" charset="0"/>
                <a:cs typeface="Arial" panose="020B0604020202020204" pitchFamily="34" charset="0"/>
              </a:rPr>
              <a:t>The pandemic created additional challenges for TA functions</a:t>
            </a:r>
            <a:endParaRPr kumimoji="0" lang="en-CA" sz="3000" b="1" i="0" u="none" strike="noStrike" kern="1200" cap="none" spc="0" normalizeH="0" baseline="0" noProof="0" dirty="0">
              <a:ln>
                <a:noFill/>
              </a:ln>
              <a:solidFill>
                <a:prstClr val="white">
                  <a:lumMod val="50000"/>
                </a:prstClr>
              </a:solidFill>
              <a:effectLst/>
              <a:uLnTx/>
              <a:uFillTx/>
              <a:latin typeface="Montserrat" pitchFamily="2" charset="77"/>
              <a:ea typeface="Montserrat Black" charset="0"/>
              <a:cs typeface="Arial" panose="020B0604020202020204" pitchFamily="34" charset="0"/>
            </a:endParaRPr>
          </a:p>
        </p:txBody>
      </p:sp>
      <p:sp>
        <p:nvSpPr>
          <p:cNvPr id="7" name="TextBox 6">
            <a:extLst>
              <a:ext uri="{FF2B5EF4-FFF2-40B4-BE49-F238E27FC236}">
                <a16:creationId xmlns:a16="http://schemas.microsoft.com/office/drawing/2014/main" id="{6A1CEB3B-EFF8-47DB-BB77-E805C5383C59}"/>
              </a:ext>
            </a:extLst>
          </p:cNvPr>
          <p:cNvSpPr txBox="1"/>
          <p:nvPr/>
        </p:nvSpPr>
        <p:spPr>
          <a:xfrm>
            <a:off x="1145377" y="2114979"/>
            <a:ext cx="3978911" cy="646331"/>
          </a:xfrm>
          <a:prstGeom prst="rect">
            <a:avLst/>
          </a:prstGeom>
          <a:noFill/>
        </p:spPr>
        <p:txBody>
          <a:bodyPr wrap="square" rtlCol="0">
            <a:spAutoFit/>
          </a:bodyPr>
          <a:lstStyle/>
          <a:p>
            <a:r>
              <a:rPr lang="en-US" dirty="0">
                <a:solidFill>
                  <a:schemeClr val="accent1"/>
                </a:solidFill>
                <a:latin typeface="Montserrat SemiBold" panose="00000700000000000000" pitchFamily="2" charset="0"/>
                <a:cs typeface="Montserrat Semi Bold" panose="020B0604020202020204" charset="0"/>
              </a:rPr>
              <a:t>COVID-19 required a shift to virtual TA…</a:t>
            </a:r>
            <a:endParaRPr lang="en-CA" dirty="0">
              <a:solidFill>
                <a:schemeClr val="accent1"/>
              </a:solidFill>
              <a:latin typeface="Montserrat SemiBold" panose="00000700000000000000" pitchFamily="2" charset="0"/>
              <a:cs typeface="Montserrat Semi Bold" panose="020B0604020202020204" charset="0"/>
            </a:endParaRPr>
          </a:p>
        </p:txBody>
      </p:sp>
      <p:sp>
        <p:nvSpPr>
          <p:cNvPr id="8" name="TextBox 7">
            <a:extLst>
              <a:ext uri="{FF2B5EF4-FFF2-40B4-BE49-F238E27FC236}">
                <a16:creationId xmlns:a16="http://schemas.microsoft.com/office/drawing/2014/main" id="{1D1FEA45-91F7-40B6-9A06-4821BA3D6A43}"/>
              </a:ext>
            </a:extLst>
          </p:cNvPr>
          <p:cNvSpPr txBox="1"/>
          <p:nvPr/>
        </p:nvSpPr>
        <p:spPr>
          <a:xfrm>
            <a:off x="6368419" y="2114166"/>
            <a:ext cx="5202322" cy="646331"/>
          </a:xfrm>
          <a:prstGeom prst="rect">
            <a:avLst/>
          </a:prstGeom>
          <a:noFill/>
        </p:spPr>
        <p:txBody>
          <a:bodyPr wrap="square" rtlCol="0">
            <a:spAutoFit/>
          </a:bodyPr>
          <a:lstStyle/>
          <a:p>
            <a:r>
              <a:rPr lang="en-US" dirty="0">
                <a:solidFill>
                  <a:schemeClr val="accent1"/>
                </a:solidFill>
                <a:latin typeface="Montserrat SemiBold" panose="00000700000000000000" pitchFamily="2" charset="0"/>
                <a:cs typeface="Montserrat Semi Bold" panose="020B0604020202020204" charset="0"/>
              </a:rPr>
              <a:t>…Yet organizations struggled to transition effectively.</a:t>
            </a:r>
            <a:endParaRPr lang="en-CA" dirty="0">
              <a:solidFill>
                <a:schemeClr val="accent1"/>
              </a:solidFill>
              <a:latin typeface="Montserrat SemiBold" panose="00000700000000000000" pitchFamily="2" charset="0"/>
              <a:cs typeface="Montserrat Semi Bold" panose="020B0604020202020204" charset="0"/>
            </a:endParaRPr>
          </a:p>
        </p:txBody>
      </p:sp>
      <p:sp>
        <p:nvSpPr>
          <p:cNvPr id="44" name="Rectangle 43">
            <a:extLst>
              <a:ext uri="{FF2B5EF4-FFF2-40B4-BE49-F238E27FC236}">
                <a16:creationId xmlns:a16="http://schemas.microsoft.com/office/drawing/2014/main" id="{988FF4F3-D84E-45A9-B4D2-0B1610E746C6}"/>
              </a:ext>
            </a:extLst>
          </p:cNvPr>
          <p:cNvSpPr/>
          <p:nvPr/>
        </p:nvSpPr>
        <p:spPr>
          <a:xfrm>
            <a:off x="2301708" y="2213355"/>
            <a:ext cx="3213672" cy="2379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dirty="0">
                <a:solidFill>
                  <a:schemeClr val="tx1"/>
                </a:solidFill>
                <a:latin typeface="Roboto Condensed Light" panose="02000000000000000000" pitchFamily="2" charset="0"/>
                <a:ea typeface="Roboto Condensed Light" panose="02000000000000000000" pitchFamily="2" charset="0"/>
              </a:rPr>
              <a:t>of organizations are </a:t>
            </a:r>
            <a:r>
              <a:rPr lang="en-CA" sz="1400" b="1" dirty="0">
                <a:solidFill>
                  <a:schemeClr val="tx1"/>
                </a:solidFill>
                <a:latin typeface="Roboto Condensed Light" panose="02000000000000000000" pitchFamily="2" charset="0"/>
                <a:ea typeface="Roboto Condensed Light" panose="02000000000000000000" pitchFamily="2" charset="0"/>
              </a:rPr>
              <a:t>conducting virtual interviews.</a:t>
            </a:r>
          </a:p>
          <a:p>
            <a:r>
              <a:rPr lang="en-CA" sz="1400" dirty="0">
                <a:solidFill>
                  <a:schemeClr val="tx1"/>
                </a:solidFill>
                <a:latin typeface="Roboto Condensed Light" panose="02000000000000000000" pitchFamily="2" charset="0"/>
                <a:ea typeface="Roboto Condensed Light" panose="02000000000000000000" pitchFamily="2" charset="0"/>
              </a:rPr>
              <a:t>(</a:t>
            </a:r>
            <a:r>
              <a:rPr lang="en-US" sz="1400" dirty="0">
                <a:solidFill>
                  <a:schemeClr val="tx1"/>
                </a:solidFill>
                <a:latin typeface="Roboto Condensed Light" panose="02000000000000000000" pitchFamily="2" charset="0"/>
                <a:ea typeface="Roboto Condensed Light" panose="02000000000000000000" pitchFamily="2" charset="0"/>
              </a:rPr>
              <a:t>McLean &amp; Company COVID-19 Research Survey, 2020; </a:t>
            </a:r>
            <a:r>
              <a:rPr lang="en-US" sz="1400" i="1" dirty="0">
                <a:solidFill>
                  <a:schemeClr val="tx1"/>
                </a:solidFill>
                <a:latin typeface="Roboto Condensed Light" panose="02000000000000000000" pitchFamily="2" charset="0"/>
                <a:ea typeface="Roboto Condensed Light" panose="02000000000000000000" pitchFamily="2" charset="0"/>
              </a:rPr>
              <a:t>N=190</a:t>
            </a:r>
            <a:r>
              <a:rPr lang="en-US" sz="1400" dirty="0">
                <a:solidFill>
                  <a:schemeClr val="tx1"/>
                </a:solidFill>
                <a:latin typeface="Roboto Condensed Light" panose="02000000000000000000" pitchFamily="2" charset="0"/>
                <a:ea typeface="Roboto Condensed Light" panose="02000000000000000000" pitchFamily="2" charset="0"/>
              </a:rPr>
              <a:t>)</a:t>
            </a:r>
            <a:endParaRPr lang="en-CA" sz="1400" dirty="0">
              <a:solidFill>
                <a:schemeClr val="tx1"/>
              </a:solidFill>
              <a:latin typeface="Roboto Condensed Light" panose="02000000000000000000" pitchFamily="2" charset="0"/>
              <a:ea typeface="Roboto Condensed Light" panose="02000000000000000000" pitchFamily="2" charset="0"/>
            </a:endParaRPr>
          </a:p>
        </p:txBody>
      </p:sp>
      <p:grpSp>
        <p:nvGrpSpPr>
          <p:cNvPr id="45" name="Group 44">
            <a:extLst>
              <a:ext uri="{FF2B5EF4-FFF2-40B4-BE49-F238E27FC236}">
                <a16:creationId xmlns:a16="http://schemas.microsoft.com/office/drawing/2014/main" id="{C0A27047-B7AD-4507-B9F3-B9E6C423B7FF}"/>
              </a:ext>
            </a:extLst>
          </p:cNvPr>
          <p:cNvGrpSpPr/>
          <p:nvPr/>
        </p:nvGrpSpPr>
        <p:grpSpPr>
          <a:xfrm>
            <a:off x="1166864" y="2848295"/>
            <a:ext cx="1105670" cy="1059534"/>
            <a:chOff x="17279018" y="3417786"/>
            <a:chExt cx="3973867" cy="3973614"/>
          </a:xfrm>
        </p:grpSpPr>
        <p:sp>
          <p:nvSpPr>
            <p:cNvPr id="46" name="Shape 56013">
              <a:extLst>
                <a:ext uri="{FF2B5EF4-FFF2-40B4-BE49-F238E27FC236}">
                  <a16:creationId xmlns:a16="http://schemas.microsoft.com/office/drawing/2014/main" id="{C539B5CD-B57A-4A15-8145-A03F4BBA6D4C}"/>
                </a:ext>
              </a:extLst>
            </p:cNvPr>
            <p:cNvSpPr/>
            <p:nvPr/>
          </p:nvSpPr>
          <p:spPr>
            <a:xfrm>
              <a:off x="17279018" y="3417786"/>
              <a:ext cx="3973867" cy="397361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4"/>
                    <a:pt x="12357" y="0"/>
                    <a:pt x="9839" y="0"/>
                  </a:cubicBezTo>
                  <a:close/>
                  <a:moveTo>
                    <a:pt x="9839" y="2310"/>
                  </a:moveTo>
                  <a:lnTo>
                    <a:pt x="16447" y="6305"/>
                  </a:lnTo>
                  <a:lnTo>
                    <a:pt x="16447" y="14288"/>
                  </a:lnTo>
                  <a:lnTo>
                    <a:pt x="9839" y="18279"/>
                  </a:lnTo>
                  <a:lnTo>
                    <a:pt x="3231" y="14288"/>
                  </a:lnTo>
                  <a:lnTo>
                    <a:pt x="3231" y="6305"/>
                  </a:lnTo>
                  <a:lnTo>
                    <a:pt x="9839" y="2310"/>
                  </a:lnTo>
                  <a:close/>
                </a:path>
              </a:pathLst>
            </a:custGeom>
            <a:solidFill>
              <a:schemeClr val="bg1">
                <a:lumMod val="85000"/>
              </a:schemeClr>
            </a:solidFill>
            <a:ln w="12700" cap="flat">
              <a:noFill/>
              <a:miter lim="400000"/>
            </a:ln>
            <a:effectLst/>
          </p:spPr>
          <p:txBody>
            <a:bodyPr wrap="square" lIns="0" tIns="0" rIns="0" bIns="0" numCol="1" anchor="t">
              <a:noAutofit/>
            </a:bodyPr>
            <a:lstStyle/>
            <a:p>
              <a:pPr>
                <a:lnSpc>
                  <a:spcPct val="110000"/>
                </a:lnSpc>
              </a:pPr>
              <a:endParaRPr sz="2532" dirty="0">
                <a:latin typeface="Arial" panose="020B0604020202020204" pitchFamily="34" charset="0"/>
              </a:endParaRPr>
            </a:p>
          </p:txBody>
        </p:sp>
        <p:sp>
          <p:nvSpPr>
            <p:cNvPr id="47" name="Rectangle 46">
              <a:extLst>
                <a:ext uri="{FF2B5EF4-FFF2-40B4-BE49-F238E27FC236}">
                  <a16:creationId xmlns:a16="http://schemas.microsoft.com/office/drawing/2014/main" id="{C2AE1A17-859C-4659-8655-F0A990864269}"/>
                </a:ext>
              </a:extLst>
            </p:cNvPr>
            <p:cNvSpPr/>
            <p:nvPr/>
          </p:nvSpPr>
          <p:spPr>
            <a:xfrm>
              <a:off x="17279018" y="4679458"/>
              <a:ext cx="3973716" cy="271194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sp>
          <p:nvSpPr>
            <p:cNvPr id="48" name="Freeform 59">
              <a:extLst>
                <a:ext uri="{FF2B5EF4-FFF2-40B4-BE49-F238E27FC236}">
                  <a16:creationId xmlns:a16="http://schemas.microsoft.com/office/drawing/2014/main" id="{8E6FD623-2E15-482C-977C-6A3D7CDFE27F}"/>
                </a:ext>
              </a:extLst>
            </p:cNvPr>
            <p:cNvSpPr/>
            <p:nvPr/>
          </p:nvSpPr>
          <p:spPr>
            <a:xfrm>
              <a:off x="17279018" y="3417786"/>
              <a:ext cx="3973715" cy="3973614"/>
            </a:xfrm>
            <a:custGeom>
              <a:avLst/>
              <a:gdLst>
                <a:gd name="connsiteX0" fmla="*/ 0 w 3973715"/>
                <a:gd name="connsiteY0" fmla="*/ 1987861 h 3973614"/>
                <a:gd name="connsiteX1" fmla="*/ 9043 w 3973715"/>
                <a:gd name="connsiteY1" fmla="*/ 2177223 h 3973614"/>
                <a:gd name="connsiteX2" fmla="*/ 581974 w 3973715"/>
                <a:gd name="connsiteY2" fmla="*/ 3391608 h 3973614"/>
                <a:gd name="connsiteX3" fmla="*/ 1796390 w 3973715"/>
                <a:gd name="connsiteY3" fmla="*/ 3964520 h 3973614"/>
                <a:gd name="connsiteX4" fmla="*/ 1986830 w 3973715"/>
                <a:gd name="connsiteY4" fmla="*/ 3973614 h 3973614"/>
                <a:gd name="connsiteX5" fmla="*/ 0 w 3973715"/>
                <a:gd name="connsiteY5" fmla="*/ 3973614 h 3973614"/>
                <a:gd name="connsiteX6" fmla="*/ 1986832 w 3973715"/>
                <a:gd name="connsiteY6" fmla="*/ 445789 h 3973614"/>
                <a:gd name="connsiteX7" fmla="*/ 3321214 w 3973715"/>
                <a:gd name="connsiteY7" fmla="*/ 1216587 h 3973614"/>
                <a:gd name="connsiteX8" fmla="*/ 3321214 w 3973715"/>
                <a:gd name="connsiteY8" fmla="*/ 2756833 h 3973614"/>
                <a:gd name="connsiteX9" fmla="*/ 1986832 w 3973715"/>
                <a:gd name="connsiteY9" fmla="*/ 3526859 h 3973614"/>
                <a:gd name="connsiteX10" fmla="*/ 652449 w 3973715"/>
                <a:gd name="connsiteY10" fmla="*/ 2756833 h 3973614"/>
                <a:gd name="connsiteX11" fmla="*/ 652449 w 3973715"/>
                <a:gd name="connsiteY11" fmla="*/ 1216587 h 3973614"/>
                <a:gd name="connsiteX12" fmla="*/ 0 w 3973715"/>
                <a:gd name="connsiteY12" fmla="*/ 0 h 3973614"/>
                <a:gd name="connsiteX13" fmla="*/ 3973715 w 3973715"/>
                <a:gd name="connsiteY13" fmla="*/ 0 h 3973614"/>
                <a:gd name="connsiteX14" fmla="*/ 3973715 w 3973715"/>
                <a:gd name="connsiteY14" fmla="*/ 3973614 h 3973614"/>
                <a:gd name="connsiteX15" fmla="*/ 1986833 w 3973715"/>
                <a:gd name="connsiteY15" fmla="*/ 3973614 h 3973614"/>
                <a:gd name="connsiteX16" fmla="*/ 2177273 w 3973715"/>
                <a:gd name="connsiteY16" fmla="*/ 3964520 h 3973614"/>
                <a:gd name="connsiteX17" fmla="*/ 3391689 w 3973715"/>
                <a:gd name="connsiteY17" fmla="*/ 3391608 h 3973614"/>
                <a:gd name="connsiteX18" fmla="*/ 3391689 w 3973715"/>
                <a:gd name="connsiteY18" fmla="*/ 581812 h 3973614"/>
                <a:gd name="connsiteX19" fmla="*/ 1986832 w 3973715"/>
                <a:gd name="connsiteY19" fmla="*/ 96 h 3973614"/>
                <a:gd name="connsiteX20" fmla="*/ 581974 w 3973715"/>
                <a:gd name="connsiteY20" fmla="*/ 581812 h 3973614"/>
                <a:gd name="connsiteX21" fmla="*/ 9043 w 3973715"/>
                <a:gd name="connsiteY21" fmla="*/ 1796340 h 3973614"/>
                <a:gd name="connsiteX22" fmla="*/ 0 w 3973715"/>
                <a:gd name="connsiteY22" fmla="*/ 1985704 h 397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73715" h="3973614">
                  <a:moveTo>
                    <a:pt x="0" y="1987861"/>
                  </a:moveTo>
                  <a:lnTo>
                    <a:pt x="9043" y="2177223"/>
                  </a:lnTo>
                  <a:cubicBezTo>
                    <a:pt x="51482" y="2620482"/>
                    <a:pt x="242459" y="3052189"/>
                    <a:pt x="581974" y="3391608"/>
                  </a:cubicBezTo>
                  <a:cubicBezTo>
                    <a:pt x="921401" y="3731112"/>
                    <a:pt x="1353127" y="3922082"/>
                    <a:pt x="1796390" y="3964520"/>
                  </a:cubicBezTo>
                  <a:lnTo>
                    <a:pt x="1986830" y="3973614"/>
                  </a:lnTo>
                  <a:lnTo>
                    <a:pt x="0" y="3973614"/>
                  </a:lnTo>
                  <a:close/>
                  <a:moveTo>
                    <a:pt x="1986832" y="445789"/>
                  </a:moveTo>
                  <a:lnTo>
                    <a:pt x="3321214" y="1216587"/>
                  </a:lnTo>
                  <a:lnTo>
                    <a:pt x="3321214" y="2756833"/>
                  </a:lnTo>
                  <a:lnTo>
                    <a:pt x="1986832" y="3526859"/>
                  </a:lnTo>
                  <a:lnTo>
                    <a:pt x="652449" y="2756833"/>
                  </a:lnTo>
                  <a:lnTo>
                    <a:pt x="652449" y="1216587"/>
                  </a:lnTo>
                  <a:close/>
                  <a:moveTo>
                    <a:pt x="0" y="0"/>
                  </a:moveTo>
                  <a:lnTo>
                    <a:pt x="3973715" y="0"/>
                  </a:lnTo>
                  <a:lnTo>
                    <a:pt x="3973715" y="3973614"/>
                  </a:lnTo>
                  <a:lnTo>
                    <a:pt x="1986833" y="3973614"/>
                  </a:lnTo>
                  <a:lnTo>
                    <a:pt x="2177273" y="3964520"/>
                  </a:lnTo>
                  <a:cubicBezTo>
                    <a:pt x="2620536" y="3922082"/>
                    <a:pt x="3052262" y="3731112"/>
                    <a:pt x="3391689" y="3391608"/>
                  </a:cubicBezTo>
                  <a:cubicBezTo>
                    <a:pt x="4167723" y="2615793"/>
                    <a:pt x="4167723" y="1357820"/>
                    <a:pt x="3391689" y="581812"/>
                  </a:cubicBezTo>
                  <a:cubicBezTo>
                    <a:pt x="3003773" y="193809"/>
                    <a:pt x="2495302" y="96"/>
                    <a:pt x="1986832" y="96"/>
                  </a:cubicBezTo>
                  <a:cubicBezTo>
                    <a:pt x="1478361" y="96"/>
                    <a:pt x="969890" y="193809"/>
                    <a:pt x="581974" y="581812"/>
                  </a:cubicBezTo>
                  <a:cubicBezTo>
                    <a:pt x="242459" y="921316"/>
                    <a:pt x="51482" y="1353070"/>
                    <a:pt x="9043" y="1796340"/>
                  </a:cubicBezTo>
                  <a:lnTo>
                    <a:pt x="0" y="198570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grpSp>
      <p:sp>
        <p:nvSpPr>
          <p:cNvPr id="49" name="TextBox 48">
            <a:extLst>
              <a:ext uri="{FF2B5EF4-FFF2-40B4-BE49-F238E27FC236}">
                <a16:creationId xmlns:a16="http://schemas.microsoft.com/office/drawing/2014/main" id="{F16F1959-45DB-4225-9C80-EF595156AFE6}"/>
              </a:ext>
            </a:extLst>
          </p:cNvPr>
          <p:cNvSpPr txBox="1"/>
          <p:nvPr/>
        </p:nvSpPr>
        <p:spPr>
          <a:xfrm>
            <a:off x="1311553" y="3124512"/>
            <a:ext cx="816249" cy="473078"/>
          </a:xfrm>
          <a:prstGeom prst="rect">
            <a:avLst/>
          </a:prstGeom>
          <a:noFill/>
        </p:spPr>
        <p:txBody>
          <a:bodyPr wrap="none" rtlCol="0" anchor="ctr">
            <a:spAutoFit/>
          </a:bodyPr>
          <a:lstStyle/>
          <a:p>
            <a:pPr algn="ctr">
              <a:lnSpc>
                <a:spcPct val="110000"/>
              </a:lnSpc>
            </a:pPr>
            <a:r>
              <a:rPr lang="en-US" sz="2400" b="1" dirty="0">
                <a:solidFill>
                  <a:schemeClr val="accent1">
                    <a:lumMod val="60000"/>
                    <a:lumOff val="40000"/>
                  </a:schemeClr>
                </a:solidFill>
                <a:latin typeface="Montserrat SemiBold" pitchFamily="2" charset="77"/>
                <a:cs typeface="Poppins" pitchFamily="2" charset="77"/>
              </a:rPr>
              <a:t>73%</a:t>
            </a:r>
          </a:p>
        </p:txBody>
      </p:sp>
      <p:grpSp>
        <p:nvGrpSpPr>
          <p:cNvPr id="51" name="Group 50">
            <a:extLst>
              <a:ext uri="{FF2B5EF4-FFF2-40B4-BE49-F238E27FC236}">
                <a16:creationId xmlns:a16="http://schemas.microsoft.com/office/drawing/2014/main" id="{550E2452-F170-402C-86D6-584873013AAD}"/>
              </a:ext>
            </a:extLst>
          </p:cNvPr>
          <p:cNvGrpSpPr/>
          <p:nvPr/>
        </p:nvGrpSpPr>
        <p:grpSpPr>
          <a:xfrm>
            <a:off x="1168551" y="5356227"/>
            <a:ext cx="1105670" cy="1058644"/>
            <a:chOff x="17279018" y="3417786"/>
            <a:chExt cx="3973867" cy="3973614"/>
          </a:xfrm>
        </p:grpSpPr>
        <p:sp>
          <p:nvSpPr>
            <p:cNvPr id="52" name="Shape 56013">
              <a:extLst>
                <a:ext uri="{FF2B5EF4-FFF2-40B4-BE49-F238E27FC236}">
                  <a16:creationId xmlns:a16="http://schemas.microsoft.com/office/drawing/2014/main" id="{E742AE4C-00F0-44D7-8D75-6E60BA1E3EB5}"/>
                </a:ext>
              </a:extLst>
            </p:cNvPr>
            <p:cNvSpPr/>
            <p:nvPr/>
          </p:nvSpPr>
          <p:spPr>
            <a:xfrm>
              <a:off x="17279018" y="3417786"/>
              <a:ext cx="3973867" cy="397361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4"/>
                    <a:pt x="12357" y="0"/>
                    <a:pt x="9839" y="0"/>
                  </a:cubicBezTo>
                  <a:close/>
                  <a:moveTo>
                    <a:pt x="9839" y="2310"/>
                  </a:moveTo>
                  <a:lnTo>
                    <a:pt x="16447" y="6305"/>
                  </a:lnTo>
                  <a:lnTo>
                    <a:pt x="16447" y="14288"/>
                  </a:lnTo>
                  <a:lnTo>
                    <a:pt x="9839" y="18279"/>
                  </a:lnTo>
                  <a:lnTo>
                    <a:pt x="3231" y="14288"/>
                  </a:lnTo>
                  <a:lnTo>
                    <a:pt x="3231" y="6305"/>
                  </a:lnTo>
                  <a:lnTo>
                    <a:pt x="9839" y="2310"/>
                  </a:lnTo>
                  <a:close/>
                </a:path>
              </a:pathLst>
            </a:custGeom>
            <a:solidFill>
              <a:schemeClr val="bg1">
                <a:lumMod val="85000"/>
              </a:schemeClr>
            </a:solidFill>
            <a:ln w="12700" cap="flat">
              <a:noFill/>
              <a:miter lim="400000"/>
            </a:ln>
            <a:effectLst/>
          </p:spPr>
          <p:txBody>
            <a:bodyPr wrap="square" lIns="0" tIns="0" rIns="0" bIns="0" numCol="1" anchor="t">
              <a:noAutofit/>
            </a:bodyPr>
            <a:lstStyle/>
            <a:p>
              <a:pPr>
                <a:lnSpc>
                  <a:spcPct val="110000"/>
                </a:lnSpc>
              </a:pPr>
              <a:endParaRPr sz="2532" dirty="0">
                <a:latin typeface="Arial" panose="020B0604020202020204" pitchFamily="34" charset="0"/>
              </a:endParaRPr>
            </a:p>
          </p:txBody>
        </p:sp>
        <p:sp>
          <p:nvSpPr>
            <p:cNvPr id="53" name="Rectangle 52">
              <a:extLst>
                <a:ext uri="{FF2B5EF4-FFF2-40B4-BE49-F238E27FC236}">
                  <a16:creationId xmlns:a16="http://schemas.microsoft.com/office/drawing/2014/main" id="{D7ACBC1E-F8BD-4B14-92F8-C4F7C42E9ECA}"/>
                </a:ext>
              </a:extLst>
            </p:cNvPr>
            <p:cNvSpPr/>
            <p:nvPr/>
          </p:nvSpPr>
          <p:spPr>
            <a:xfrm>
              <a:off x="17279018" y="4194478"/>
              <a:ext cx="3973714" cy="319692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sp>
          <p:nvSpPr>
            <p:cNvPr id="54" name="Freeform 46">
              <a:extLst>
                <a:ext uri="{FF2B5EF4-FFF2-40B4-BE49-F238E27FC236}">
                  <a16:creationId xmlns:a16="http://schemas.microsoft.com/office/drawing/2014/main" id="{C0C7692F-16EE-4CD2-8323-CB94B469A807}"/>
                </a:ext>
              </a:extLst>
            </p:cNvPr>
            <p:cNvSpPr/>
            <p:nvPr/>
          </p:nvSpPr>
          <p:spPr>
            <a:xfrm>
              <a:off x="17279018" y="3417786"/>
              <a:ext cx="3973714" cy="3973614"/>
            </a:xfrm>
            <a:custGeom>
              <a:avLst/>
              <a:gdLst>
                <a:gd name="connsiteX0" fmla="*/ 0 w 3973715"/>
                <a:gd name="connsiteY0" fmla="*/ 1987861 h 3973614"/>
                <a:gd name="connsiteX1" fmla="*/ 9043 w 3973715"/>
                <a:gd name="connsiteY1" fmla="*/ 2177223 h 3973614"/>
                <a:gd name="connsiteX2" fmla="*/ 581974 w 3973715"/>
                <a:gd name="connsiteY2" fmla="*/ 3391608 h 3973614"/>
                <a:gd name="connsiteX3" fmla="*/ 1796390 w 3973715"/>
                <a:gd name="connsiteY3" fmla="*/ 3964520 h 3973614"/>
                <a:gd name="connsiteX4" fmla="*/ 1986830 w 3973715"/>
                <a:gd name="connsiteY4" fmla="*/ 3973614 h 3973614"/>
                <a:gd name="connsiteX5" fmla="*/ 0 w 3973715"/>
                <a:gd name="connsiteY5" fmla="*/ 3973614 h 3973614"/>
                <a:gd name="connsiteX6" fmla="*/ 1986832 w 3973715"/>
                <a:gd name="connsiteY6" fmla="*/ 445789 h 3973614"/>
                <a:gd name="connsiteX7" fmla="*/ 3321214 w 3973715"/>
                <a:gd name="connsiteY7" fmla="*/ 1216587 h 3973614"/>
                <a:gd name="connsiteX8" fmla="*/ 3321214 w 3973715"/>
                <a:gd name="connsiteY8" fmla="*/ 2756833 h 3973614"/>
                <a:gd name="connsiteX9" fmla="*/ 1986832 w 3973715"/>
                <a:gd name="connsiteY9" fmla="*/ 3526859 h 3973614"/>
                <a:gd name="connsiteX10" fmla="*/ 652449 w 3973715"/>
                <a:gd name="connsiteY10" fmla="*/ 2756833 h 3973614"/>
                <a:gd name="connsiteX11" fmla="*/ 652449 w 3973715"/>
                <a:gd name="connsiteY11" fmla="*/ 1216587 h 3973614"/>
                <a:gd name="connsiteX12" fmla="*/ 0 w 3973715"/>
                <a:gd name="connsiteY12" fmla="*/ 0 h 3973614"/>
                <a:gd name="connsiteX13" fmla="*/ 3973715 w 3973715"/>
                <a:gd name="connsiteY13" fmla="*/ 0 h 3973614"/>
                <a:gd name="connsiteX14" fmla="*/ 3973715 w 3973715"/>
                <a:gd name="connsiteY14" fmla="*/ 3973614 h 3973614"/>
                <a:gd name="connsiteX15" fmla="*/ 1986833 w 3973715"/>
                <a:gd name="connsiteY15" fmla="*/ 3973614 h 3973614"/>
                <a:gd name="connsiteX16" fmla="*/ 2177273 w 3973715"/>
                <a:gd name="connsiteY16" fmla="*/ 3964520 h 3973614"/>
                <a:gd name="connsiteX17" fmla="*/ 3391689 w 3973715"/>
                <a:gd name="connsiteY17" fmla="*/ 3391608 h 3973614"/>
                <a:gd name="connsiteX18" fmla="*/ 3391689 w 3973715"/>
                <a:gd name="connsiteY18" fmla="*/ 581812 h 3973614"/>
                <a:gd name="connsiteX19" fmla="*/ 1986832 w 3973715"/>
                <a:gd name="connsiteY19" fmla="*/ 96 h 3973614"/>
                <a:gd name="connsiteX20" fmla="*/ 581974 w 3973715"/>
                <a:gd name="connsiteY20" fmla="*/ 581812 h 3973614"/>
                <a:gd name="connsiteX21" fmla="*/ 9043 w 3973715"/>
                <a:gd name="connsiteY21" fmla="*/ 1796340 h 3973614"/>
                <a:gd name="connsiteX22" fmla="*/ 0 w 3973715"/>
                <a:gd name="connsiteY22" fmla="*/ 1985704 h 397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73715" h="3973614">
                  <a:moveTo>
                    <a:pt x="0" y="1987861"/>
                  </a:moveTo>
                  <a:lnTo>
                    <a:pt x="9043" y="2177223"/>
                  </a:lnTo>
                  <a:cubicBezTo>
                    <a:pt x="51482" y="2620482"/>
                    <a:pt x="242459" y="3052189"/>
                    <a:pt x="581974" y="3391608"/>
                  </a:cubicBezTo>
                  <a:cubicBezTo>
                    <a:pt x="921401" y="3731112"/>
                    <a:pt x="1353127" y="3922082"/>
                    <a:pt x="1796390" y="3964520"/>
                  </a:cubicBezTo>
                  <a:lnTo>
                    <a:pt x="1986830" y="3973614"/>
                  </a:lnTo>
                  <a:lnTo>
                    <a:pt x="0" y="3973614"/>
                  </a:lnTo>
                  <a:close/>
                  <a:moveTo>
                    <a:pt x="1986832" y="445789"/>
                  </a:moveTo>
                  <a:lnTo>
                    <a:pt x="3321214" y="1216587"/>
                  </a:lnTo>
                  <a:lnTo>
                    <a:pt x="3321214" y="2756833"/>
                  </a:lnTo>
                  <a:lnTo>
                    <a:pt x="1986832" y="3526859"/>
                  </a:lnTo>
                  <a:lnTo>
                    <a:pt x="652449" y="2756833"/>
                  </a:lnTo>
                  <a:lnTo>
                    <a:pt x="652449" y="1216587"/>
                  </a:lnTo>
                  <a:close/>
                  <a:moveTo>
                    <a:pt x="0" y="0"/>
                  </a:moveTo>
                  <a:lnTo>
                    <a:pt x="3973715" y="0"/>
                  </a:lnTo>
                  <a:lnTo>
                    <a:pt x="3973715" y="3973614"/>
                  </a:lnTo>
                  <a:lnTo>
                    <a:pt x="1986833" y="3973614"/>
                  </a:lnTo>
                  <a:lnTo>
                    <a:pt x="2177273" y="3964520"/>
                  </a:lnTo>
                  <a:cubicBezTo>
                    <a:pt x="2620536" y="3922082"/>
                    <a:pt x="3052262" y="3731112"/>
                    <a:pt x="3391689" y="3391608"/>
                  </a:cubicBezTo>
                  <a:cubicBezTo>
                    <a:pt x="4167723" y="2615793"/>
                    <a:pt x="4167723" y="1357820"/>
                    <a:pt x="3391689" y="581812"/>
                  </a:cubicBezTo>
                  <a:cubicBezTo>
                    <a:pt x="3003773" y="193809"/>
                    <a:pt x="2495302" y="96"/>
                    <a:pt x="1986832" y="96"/>
                  </a:cubicBezTo>
                  <a:cubicBezTo>
                    <a:pt x="1478361" y="96"/>
                    <a:pt x="969890" y="193809"/>
                    <a:pt x="581974" y="581812"/>
                  </a:cubicBezTo>
                  <a:cubicBezTo>
                    <a:pt x="242459" y="921316"/>
                    <a:pt x="51482" y="1353070"/>
                    <a:pt x="9043" y="1796340"/>
                  </a:cubicBezTo>
                  <a:lnTo>
                    <a:pt x="0" y="198570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grpSp>
      <p:sp>
        <p:nvSpPr>
          <p:cNvPr id="55" name="TextBox 54">
            <a:extLst>
              <a:ext uri="{FF2B5EF4-FFF2-40B4-BE49-F238E27FC236}">
                <a16:creationId xmlns:a16="http://schemas.microsoft.com/office/drawing/2014/main" id="{2331E5A7-8661-42D9-9818-61884977ADD2}"/>
              </a:ext>
            </a:extLst>
          </p:cNvPr>
          <p:cNvSpPr txBox="1"/>
          <p:nvPr/>
        </p:nvSpPr>
        <p:spPr>
          <a:xfrm>
            <a:off x="1306827" y="5637118"/>
            <a:ext cx="829073" cy="473078"/>
          </a:xfrm>
          <a:prstGeom prst="rect">
            <a:avLst/>
          </a:prstGeom>
          <a:noFill/>
        </p:spPr>
        <p:txBody>
          <a:bodyPr wrap="none" rtlCol="0" anchor="ctr">
            <a:spAutoFit/>
          </a:bodyPr>
          <a:lstStyle/>
          <a:p>
            <a:pPr algn="ctr">
              <a:lnSpc>
                <a:spcPct val="110000"/>
              </a:lnSpc>
            </a:pPr>
            <a:r>
              <a:rPr lang="en-US" sz="2400" b="1" dirty="0">
                <a:solidFill>
                  <a:schemeClr val="accent1">
                    <a:lumMod val="60000"/>
                    <a:lumOff val="40000"/>
                  </a:schemeClr>
                </a:solidFill>
                <a:latin typeface="Montserrat SemiBold" pitchFamily="2" charset="77"/>
                <a:cs typeface="Poppins" pitchFamily="2" charset="77"/>
              </a:rPr>
              <a:t>82%</a:t>
            </a:r>
          </a:p>
        </p:txBody>
      </p:sp>
      <p:sp>
        <p:nvSpPr>
          <p:cNvPr id="56" name="Rectangle 55">
            <a:extLst>
              <a:ext uri="{FF2B5EF4-FFF2-40B4-BE49-F238E27FC236}">
                <a16:creationId xmlns:a16="http://schemas.microsoft.com/office/drawing/2014/main" id="{2C9525FC-39FE-4CEC-997D-6A4378E2F752}"/>
              </a:ext>
            </a:extLst>
          </p:cNvPr>
          <p:cNvSpPr/>
          <p:nvPr/>
        </p:nvSpPr>
        <p:spPr>
          <a:xfrm>
            <a:off x="2304302" y="5174224"/>
            <a:ext cx="3318311" cy="1505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dirty="0">
                <a:solidFill>
                  <a:schemeClr val="tx1"/>
                </a:solidFill>
                <a:latin typeface="Roboto Condensed Light" panose="02000000000000000000" pitchFamily="2" charset="0"/>
                <a:ea typeface="Roboto Condensed Light" panose="02000000000000000000" pitchFamily="2" charset="0"/>
              </a:rPr>
              <a:t>of hiring managers will </a:t>
            </a:r>
            <a:r>
              <a:rPr lang="en-CA" sz="1400" b="1" dirty="0">
                <a:solidFill>
                  <a:schemeClr val="tx1"/>
                </a:solidFill>
                <a:latin typeface="Roboto Condensed Light" panose="02000000000000000000" pitchFamily="2" charset="0"/>
                <a:ea typeface="Roboto Condensed Light" panose="02000000000000000000" pitchFamily="2" charset="0"/>
              </a:rPr>
              <a:t>continue interviewing candidates by video </a:t>
            </a:r>
            <a:r>
              <a:rPr lang="en-CA" sz="1400" dirty="0">
                <a:solidFill>
                  <a:schemeClr val="tx1"/>
                </a:solidFill>
                <a:latin typeface="Roboto Condensed Light" panose="02000000000000000000" pitchFamily="2" charset="0"/>
                <a:ea typeface="Roboto Condensed Light" panose="02000000000000000000" pitchFamily="2" charset="0"/>
              </a:rPr>
              <a:t>post-pandemic.</a:t>
            </a:r>
            <a:r>
              <a:rPr lang="en-CA" sz="1400" b="1" dirty="0">
                <a:solidFill>
                  <a:schemeClr val="tx1"/>
                </a:solidFill>
                <a:latin typeface="Roboto Condensed Light" panose="02000000000000000000" pitchFamily="2" charset="0"/>
                <a:ea typeface="Roboto Condensed Light" panose="02000000000000000000" pitchFamily="2" charset="0"/>
              </a:rPr>
              <a:t> </a:t>
            </a:r>
          </a:p>
          <a:p>
            <a:r>
              <a:rPr lang="en-US" sz="1400" dirty="0">
                <a:solidFill>
                  <a:sysClr val="windowText" lastClr="000000"/>
                </a:solidFill>
                <a:latin typeface="Roboto Condensed Light" panose="02000000000000000000" pitchFamily="2" charset="0"/>
                <a:ea typeface="Roboto Condensed Light" panose="02000000000000000000" pitchFamily="2" charset="0"/>
              </a:rPr>
              <a:t>(Cielo, 2020)</a:t>
            </a:r>
          </a:p>
        </p:txBody>
      </p:sp>
      <p:grpSp>
        <p:nvGrpSpPr>
          <p:cNvPr id="57" name="Group 56">
            <a:extLst>
              <a:ext uri="{FF2B5EF4-FFF2-40B4-BE49-F238E27FC236}">
                <a16:creationId xmlns:a16="http://schemas.microsoft.com/office/drawing/2014/main" id="{51721E27-E898-4260-B5D4-50B721A02CDE}"/>
              </a:ext>
            </a:extLst>
          </p:cNvPr>
          <p:cNvGrpSpPr/>
          <p:nvPr/>
        </p:nvGrpSpPr>
        <p:grpSpPr>
          <a:xfrm>
            <a:off x="1172742" y="4106034"/>
            <a:ext cx="1105670" cy="1058644"/>
            <a:chOff x="17279018" y="3417786"/>
            <a:chExt cx="3973867" cy="3973614"/>
          </a:xfrm>
        </p:grpSpPr>
        <p:sp>
          <p:nvSpPr>
            <p:cNvPr id="58" name="Shape 56013">
              <a:extLst>
                <a:ext uri="{FF2B5EF4-FFF2-40B4-BE49-F238E27FC236}">
                  <a16:creationId xmlns:a16="http://schemas.microsoft.com/office/drawing/2014/main" id="{06CE126E-2593-4C9F-B412-FE880FE309CF}"/>
                </a:ext>
              </a:extLst>
            </p:cNvPr>
            <p:cNvSpPr/>
            <p:nvPr/>
          </p:nvSpPr>
          <p:spPr>
            <a:xfrm>
              <a:off x="17279018" y="3417786"/>
              <a:ext cx="3973867" cy="397361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4"/>
                    <a:pt x="12357" y="0"/>
                    <a:pt x="9839" y="0"/>
                  </a:cubicBezTo>
                  <a:close/>
                  <a:moveTo>
                    <a:pt x="9839" y="2310"/>
                  </a:moveTo>
                  <a:lnTo>
                    <a:pt x="16447" y="6305"/>
                  </a:lnTo>
                  <a:lnTo>
                    <a:pt x="16447" y="14288"/>
                  </a:lnTo>
                  <a:lnTo>
                    <a:pt x="9839" y="18279"/>
                  </a:lnTo>
                  <a:lnTo>
                    <a:pt x="3231" y="14288"/>
                  </a:lnTo>
                  <a:lnTo>
                    <a:pt x="3231" y="6305"/>
                  </a:lnTo>
                  <a:lnTo>
                    <a:pt x="9839" y="2310"/>
                  </a:lnTo>
                  <a:close/>
                </a:path>
              </a:pathLst>
            </a:custGeom>
            <a:solidFill>
              <a:schemeClr val="bg1">
                <a:lumMod val="85000"/>
              </a:schemeClr>
            </a:solidFill>
            <a:ln w="12700" cap="flat">
              <a:noFill/>
              <a:miter lim="400000"/>
            </a:ln>
            <a:effectLst/>
          </p:spPr>
          <p:txBody>
            <a:bodyPr wrap="square" lIns="0" tIns="0" rIns="0" bIns="0" numCol="1" anchor="t">
              <a:noAutofit/>
            </a:bodyPr>
            <a:lstStyle/>
            <a:p>
              <a:pPr>
                <a:lnSpc>
                  <a:spcPct val="110000"/>
                </a:lnSpc>
              </a:pPr>
              <a:endParaRPr sz="2532" dirty="0">
                <a:latin typeface="Arial" panose="020B0604020202020204" pitchFamily="34" charset="0"/>
              </a:endParaRPr>
            </a:p>
          </p:txBody>
        </p:sp>
        <p:sp>
          <p:nvSpPr>
            <p:cNvPr id="59" name="Rectangle 58">
              <a:extLst>
                <a:ext uri="{FF2B5EF4-FFF2-40B4-BE49-F238E27FC236}">
                  <a16:creationId xmlns:a16="http://schemas.microsoft.com/office/drawing/2014/main" id="{E68659FB-3E10-4E13-A099-0C10D8333041}"/>
                </a:ext>
              </a:extLst>
            </p:cNvPr>
            <p:cNvSpPr/>
            <p:nvPr/>
          </p:nvSpPr>
          <p:spPr>
            <a:xfrm>
              <a:off x="17279018" y="4881342"/>
              <a:ext cx="3973712" cy="251005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sp>
          <p:nvSpPr>
            <p:cNvPr id="60" name="Freeform 46">
              <a:extLst>
                <a:ext uri="{FF2B5EF4-FFF2-40B4-BE49-F238E27FC236}">
                  <a16:creationId xmlns:a16="http://schemas.microsoft.com/office/drawing/2014/main" id="{E14E6D89-A10C-486F-96DD-40DC168CCDDB}"/>
                </a:ext>
              </a:extLst>
            </p:cNvPr>
            <p:cNvSpPr/>
            <p:nvPr/>
          </p:nvSpPr>
          <p:spPr>
            <a:xfrm>
              <a:off x="17279018" y="3417786"/>
              <a:ext cx="3973714" cy="3973614"/>
            </a:xfrm>
            <a:custGeom>
              <a:avLst/>
              <a:gdLst>
                <a:gd name="connsiteX0" fmla="*/ 0 w 3973715"/>
                <a:gd name="connsiteY0" fmla="*/ 1987861 h 3973614"/>
                <a:gd name="connsiteX1" fmla="*/ 9043 w 3973715"/>
                <a:gd name="connsiteY1" fmla="*/ 2177223 h 3973614"/>
                <a:gd name="connsiteX2" fmla="*/ 581974 w 3973715"/>
                <a:gd name="connsiteY2" fmla="*/ 3391608 h 3973614"/>
                <a:gd name="connsiteX3" fmla="*/ 1796390 w 3973715"/>
                <a:gd name="connsiteY3" fmla="*/ 3964520 h 3973614"/>
                <a:gd name="connsiteX4" fmla="*/ 1986830 w 3973715"/>
                <a:gd name="connsiteY4" fmla="*/ 3973614 h 3973614"/>
                <a:gd name="connsiteX5" fmla="*/ 0 w 3973715"/>
                <a:gd name="connsiteY5" fmla="*/ 3973614 h 3973614"/>
                <a:gd name="connsiteX6" fmla="*/ 1986832 w 3973715"/>
                <a:gd name="connsiteY6" fmla="*/ 445789 h 3973614"/>
                <a:gd name="connsiteX7" fmla="*/ 3321214 w 3973715"/>
                <a:gd name="connsiteY7" fmla="*/ 1216587 h 3973614"/>
                <a:gd name="connsiteX8" fmla="*/ 3321214 w 3973715"/>
                <a:gd name="connsiteY8" fmla="*/ 2756833 h 3973614"/>
                <a:gd name="connsiteX9" fmla="*/ 1986832 w 3973715"/>
                <a:gd name="connsiteY9" fmla="*/ 3526859 h 3973614"/>
                <a:gd name="connsiteX10" fmla="*/ 652449 w 3973715"/>
                <a:gd name="connsiteY10" fmla="*/ 2756833 h 3973614"/>
                <a:gd name="connsiteX11" fmla="*/ 652449 w 3973715"/>
                <a:gd name="connsiteY11" fmla="*/ 1216587 h 3973614"/>
                <a:gd name="connsiteX12" fmla="*/ 0 w 3973715"/>
                <a:gd name="connsiteY12" fmla="*/ 0 h 3973614"/>
                <a:gd name="connsiteX13" fmla="*/ 3973715 w 3973715"/>
                <a:gd name="connsiteY13" fmla="*/ 0 h 3973614"/>
                <a:gd name="connsiteX14" fmla="*/ 3973715 w 3973715"/>
                <a:gd name="connsiteY14" fmla="*/ 3973614 h 3973614"/>
                <a:gd name="connsiteX15" fmla="*/ 1986833 w 3973715"/>
                <a:gd name="connsiteY15" fmla="*/ 3973614 h 3973614"/>
                <a:gd name="connsiteX16" fmla="*/ 2177273 w 3973715"/>
                <a:gd name="connsiteY16" fmla="*/ 3964520 h 3973614"/>
                <a:gd name="connsiteX17" fmla="*/ 3391689 w 3973715"/>
                <a:gd name="connsiteY17" fmla="*/ 3391608 h 3973614"/>
                <a:gd name="connsiteX18" fmla="*/ 3391689 w 3973715"/>
                <a:gd name="connsiteY18" fmla="*/ 581812 h 3973614"/>
                <a:gd name="connsiteX19" fmla="*/ 1986832 w 3973715"/>
                <a:gd name="connsiteY19" fmla="*/ 96 h 3973614"/>
                <a:gd name="connsiteX20" fmla="*/ 581974 w 3973715"/>
                <a:gd name="connsiteY20" fmla="*/ 581812 h 3973614"/>
                <a:gd name="connsiteX21" fmla="*/ 9043 w 3973715"/>
                <a:gd name="connsiteY21" fmla="*/ 1796340 h 3973614"/>
                <a:gd name="connsiteX22" fmla="*/ 0 w 3973715"/>
                <a:gd name="connsiteY22" fmla="*/ 1985704 h 397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73715" h="3973614">
                  <a:moveTo>
                    <a:pt x="0" y="1987861"/>
                  </a:moveTo>
                  <a:lnTo>
                    <a:pt x="9043" y="2177223"/>
                  </a:lnTo>
                  <a:cubicBezTo>
                    <a:pt x="51482" y="2620482"/>
                    <a:pt x="242459" y="3052189"/>
                    <a:pt x="581974" y="3391608"/>
                  </a:cubicBezTo>
                  <a:cubicBezTo>
                    <a:pt x="921401" y="3731112"/>
                    <a:pt x="1353127" y="3922082"/>
                    <a:pt x="1796390" y="3964520"/>
                  </a:cubicBezTo>
                  <a:lnTo>
                    <a:pt x="1986830" y="3973614"/>
                  </a:lnTo>
                  <a:lnTo>
                    <a:pt x="0" y="3973614"/>
                  </a:lnTo>
                  <a:close/>
                  <a:moveTo>
                    <a:pt x="1986832" y="445789"/>
                  </a:moveTo>
                  <a:lnTo>
                    <a:pt x="3321214" y="1216587"/>
                  </a:lnTo>
                  <a:lnTo>
                    <a:pt x="3321214" y="2756833"/>
                  </a:lnTo>
                  <a:lnTo>
                    <a:pt x="1986832" y="3526859"/>
                  </a:lnTo>
                  <a:lnTo>
                    <a:pt x="652449" y="2756833"/>
                  </a:lnTo>
                  <a:lnTo>
                    <a:pt x="652449" y="1216587"/>
                  </a:lnTo>
                  <a:close/>
                  <a:moveTo>
                    <a:pt x="0" y="0"/>
                  </a:moveTo>
                  <a:lnTo>
                    <a:pt x="3973715" y="0"/>
                  </a:lnTo>
                  <a:lnTo>
                    <a:pt x="3973715" y="3973614"/>
                  </a:lnTo>
                  <a:lnTo>
                    <a:pt x="1986833" y="3973614"/>
                  </a:lnTo>
                  <a:lnTo>
                    <a:pt x="2177273" y="3964520"/>
                  </a:lnTo>
                  <a:cubicBezTo>
                    <a:pt x="2620536" y="3922082"/>
                    <a:pt x="3052262" y="3731112"/>
                    <a:pt x="3391689" y="3391608"/>
                  </a:cubicBezTo>
                  <a:cubicBezTo>
                    <a:pt x="4167723" y="2615793"/>
                    <a:pt x="4167723" y="1357820"/>
                    <a:pt x="3391689" y="581812"/>
                  </a:cubicBezTo>
                  <a:cubicBezTo>
                    <a:pt x="3003773" y="193809"/>
                    <a:pt x="2495302" y="96"/>
                    <a:pt x="1986832" y="96"/>
                  </a:cubicBezTo>
                  <a:cubicBezTo>
                    <a:pt x="1478361" y="96"/>
                    <a:pt x="969890" y="193809"/>
                    <a:pt x="581974" y="581812"/>
                  </a:cubicBezTo>
                  <a:cubicBezTo>
                    <a:pt x="242459" y="921316"/>
                    <a:pt x="51482" y="1353070"/>
                    <a:pt x="9043" y="1796340"/>
                  </a:cubicBezTo>
                  <a:lnTo>
                    <a:pt x="0" y="198570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grpSp>
      <p:sp>
        <p:nvSpPr>
          <p:cNvPr id="61" name="TextBox 60">
            <a:extLst>
              <a:ext uri="{FF2B5EF4-FFF2-40B4-BE49-F238E27FC236}">
                <a16:creationId xmlns:a16="http://schemas.microsoft.com/office/drawing/2014/main" id="{CD72A115-8A2A-4B7F-8A37-F7E0B3C3E448}"/>
              </a:ext>
            </a:extLst>
          </p:cNvPr>
          <p:cNvSpPr txBox="1"/>
          <p:nvPr/>
        </p:nvSpPr>
        <p:spPr>
          <a:xfrm>
            <a:off x="1315025" y="4390247"/>
            <a:ext cx="821059" cy="473078"/>
          </a:xfrm>
          <a:prstGeom prst="rect">
            <a:avLst/>
          </a:prstGeom>
          <a:noFill/>
        </p:spPr>
        <p:txBody>
          <a:bodyPr wrap="none" rtlCol="0" anchor="ctr">
            <a:spAutoFit/>
          </a:bodyPr>
          <a:lstStyle/>
          <a:p>
            <a:pPr algn="ctr">
              <a:lnSpc>
                <a:spcPct val="110000"/>
              </a:lnSpc>
            </a:pPr>
            <a:r>
              <a:rPr lang="en-US" sz="2400" b="1" dirty="0">
                <a:solidFill>
                  <a:schemeClr val="accent3">
                    <a:lumMod val="60000"/>
                    <a:lumOff val="40000"/>
                  </a:schemeClr>
                </a:solidFill>
                <a:latin typeface="Montserrat SemiBold" pitchFamily="2" charset="77"/>
                <a:cs typeface="Poppins" pitchFamily="2" charset="77"/>
              </a:rPr>
              <a:t>65%</a:t>
            </a:r>
          </a:p>
        </p:txBody>
      </p:sp>
      <p:sp>
        <p:nvSpPr>
          <p:cNvPr id="62" name="Rectangle 61">
            <a:extLst>
              <a:ext uri="{FF2B5EF4-FFF2-40B4-BE49-F238E27FC236}">
                <a16:creationId xmlns:a16="http://schemas.microsoft.com/office/drawing/2014/main" id="{552A6533-984D-4393-ACED-F3CA204D54B2}"/>
              </a:ext>
            </a:extLst>
          </p:cNvPr>
          <p:cNvSpPr/>
          <p:nvPr/>
        </p:nvSpPr>
        <p:spPr>
          <a:xfrm>
            <a:off x="2272492" y="3845214"/>
            <a:ext cx="3267731" cy="1616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dirty="0">
                <a:solidFill>
                  <a:schemeClr val="tx1"/>
                </a:solidFill>
                <a:latin typeface="Roboto Condensed Light" panose="02000000000000000000" pitchFamily="2" charset="0"/>
                <a:ea typeface="Roboto Condensed Light" panose="02000000000000000000" pitchFamily="2" charset="0"/>
              </a:rPr>
              <a:t>of </a:t>
            </a:r>
            <a:r>
              <a:rPr lang="en-US" sz="1400" dirty="0">
                <a:solidFill>
                  <a:schemeClr val="tx1"/>
                </a:solidFill>
                <a:latin typeface="Roboto Condensed Light" panose="02000000000000000000" pitchFamily="2" charset="0"/>
                <a:ea typeface="Roboto Condensed Light" panose="02000000000000000000" pitchFamily="2" charset="0"/>
              </a:rPr>
              <a:t>leaders have extended offers </a:t>
            </a:r>
            <a:r>
              <a:rPr lang="en-US" sz="1400" b="1" dirty="0">
                <a:solidFill>
                  <a:schemeClr val="tx1"/>
                </a:solidFill>
                <a:latin typeface="Roboto Condensed Light" panose="02000000000000000000" pitchFamily="2" charset="0"/>
                <a:ea typeface="Roboto Condensed Light" panose="02000000000000000000" pitchFamily="2" charset="0"/>
              </a:rPr>
              <a:t>without </a:t>
            </a:r>
            <a:r>
              <a:rPr lang="en-US" sz="1400" dirty="0">
                <a:solidFill>
                  <a:schemeClr val="tx1"/>
                </a:solidFill>
                <a:latin typeface="Roboto Condensed Light" panose="02000000000000000000" pitchFamily="2" charset="0"/>
                <a:ea typeface="Roboto Condensed Light" panose="02000000000000000000" pitchFamily="2" charset="0"/>
              </a:rPr>
              <a:t>meeting the candidates </a:t>
            </a:r>
            <a:r>
              <a:rPr lang="en-US" sz="1400" b="1" dirty="0">
                <a:solidFill>
                  <a:schemeClr val="tx1"/>
                </a:solidFill>
                <a:latin typeface="Roboto Condensed Light" panose="02000000000000000000" pitchFamily="2" charset="0"/>
                <a:ea typeface="Roboto Condensed Light" panose="02000000000000000000" pitchFamily="2" charset="0"/>
              </a:rPr>
              <a:t>face-to-face.</a:t>
            </a:r>
            <a:endParaRPr lang="en-US" sz="1400" dirty="0">
              <a:solidFill>
                <a:schemeClr val="tx1"/>
              </a:solidFill>
              <a:latin typeface="Roboto Condensed Light" panose="02000000000000000000" pitchFamily="2" charset="0"/>
              <a:ea typeface="Roboto Condensed Light" panose="02000000000000000000" pitchFamily="2" charset="0"/>
            </a:endParaRPr>
          </a:p>
          <a:p>
            <a:r>
              <a:rPr lang="en-US" sz="1400" dirty="0">
                <a:solidFill>
                  <a:schemeClr val="tx1"/>
                </a:solidFill>
                <a:latin typeface="Roboto Condensed Light" panose="02000000000000000000" pitchFamily="2" charset="0"/>
                <a:ea typeface="Roboto Condensed Light" panose="02000000000000000000" pitchFamily="2" charset="0"/>
              </a:rPr>
              <a:t>(Cielo, 2020)</a:t>
            </a:r>
            <a:endParaRPr lang="en-US" sz="1400" dirty="0">
              <a:solidFill>
                <a:sysClr val="windowText" lastClr="000000"/>
              </a:solidFill>
              <a:latin typeface="Roboto Condensed Light" panose="02000000000000000000" pitchFamily="2" charset="0"/>
              <a:ea typeface="Roboto Condensed Light" panose="02000000000000000000" pitchFamily="2" charset="0"/>
            </a:endParaRPr>
          </a:p>
        </p:txBody>
      </p:sp>
      <p:sp>
        <p:nvSpPr>
          <p:cNvPr id="72" name="Rectangle 71">
            <a:extLst>
              <a:ext uri="{FF2B5EF4-FFF2-40B4-BE49-F238E27FC236}">
                <a16:creationId xmlns:a16="http://schemas.microsoft.com/office/drawing/2014/main" id="{4B11902D-5B4F-4CF3-9E68-928C654D94D8}"/>
              </a:ext>
            </a:extLst>
          </p:cNvPr>
          <p:cNvSpPr/>
          <p:nvPr/>
        </p:nvSpPr>
        <p:spPr>
          <a:xfrm>
            <a:off x="8008587" y="3055517"/>
            <a:ext cx="3016550" cy="963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ysClr val="windowText" lastClr="000000"/>
                </a:solidFill>
                <a:latin typeface="Roboto Condensed Light" panose="02000000000000000000" pitchFamily="2" charset="0"/>
                <a:ea typeface="Roboto Condensed Light" panose="02000000000000000000" pitchFamily="2" charset="0"/>
              </a:rPr>
              <a:t>of recruiters are leveraging </a:t>
            </a:r>
            <a:r>
              <a:rPr lang="en-US" sz="1400" b="1" dirty="0">
                <a:solidFill>
                  <a:schemeClr val="accent1"/>
                </a:solidFill>
                <a:latin typeface="Roboto Condensed Light" panose="02000000000000000000" pitchFamily="2" charset="0"/>
                <a:ea typeface="Roboto Condensed Light" panose="02000000000000000000" pitchFamily="2" charset="0"/>
              </a:rPr>
              <a:t>all the capabilities </a:t>
            </a:r>
            <a:r>
              <a:rPr lang="en-US" sz="1400" dirty="0">
                <a:solidFill>
                  <a:sysClr val="windowText" lastClr="000000"/>
                </a:solidFill>
                <a:latin typeface="Roboto Condensed Light" panose="02000000000000000000" pitchFamily="2" charset="0"/>
                <a:ea typeface="Roboto Condensed Light" panose="02000000000000000000" pitchFamily="2" charset="0"/>
              </a:rPr>
              <a:t>of their </a:t>
            </a:r>
            <a:r>
              <a:rPr lang="en-US" sz="1400" b="1" dirty="0">
                <a:solidFill>
                  <a:schemeClr val="accent1"/>
                </a:solidFill>
                <a:latin typeface="Roboto Condensed Light" panose="02000000000000000000" pitchFamily="2" charset="0"/>
                <a:ea typeface="Roboto Condensed Light" panose="02000000000000000000" pitchFamily="2" charset="0"/>
              </a:rPr>
              <a:t>TA tech </a:t>
            </a:r>
            <a:r>
              <a:rPr lang="en-US" sz="1400" dirty="0">
                <a:solidFill>
                  <a:sysClr val="windowText" lastClr="000000"/>
                </a:solidFill>
                <a:latin typeface="Roboto Condensed Light" panose="02000000000000000000" pitchFamily="2" charset="0"/>
                <a:ea typeface="Roboto Condensed Light" panose="02000000000000000000" pitchFamily="2" charset="0"/>
              </a:rPr>
              <a:t>available in house to a great extent (</a:t>
            </a:r>
            <a:r>
              <a:rPr lang="en-US" sz="1400" i="1" dirty="0">
                <a:solidFill>
                  <a:sysClr val="windowText" lastClr="000000"/>
                </a:solidFill>
                <a:latin typeface="Roboto Condensed Light" panose="02000000000000000000" pitchFamily="2" charset="0"/>
                <a:ea typeface="Roboto Condensed Light" panose="02000000000000000000" pitchFamily="2" charset="0"/>
              </a:rPr>
              <a:t>N=419).</a:t>
            </a:r>
            <a:endParaRPr lang="en-US" sz="1400" dirty="0">
              <a:solidFill>
                <a:sysClr val="windowText" lastClr="000000"/>
              </a:solidFill>
              <a:latin typeface="Roboto Condensed Light" panose="02000000000000000000" pitchFamily="2" charset="0"/>
              <a:ea typeface="Roboto Condensed Light" panose="02000000000000000000" pitchFamily="2" charset="0"/>
            </a:endParaRPr>
          </a:p>
        </p:txBody>
      </p:sp>
      <p:graphicFrame>
        <p:nvGraphicFramePr>
          <p:cNvPr id="75" name="Chart 74">
            <a:extLst>
              <a:ext uri="{FF2B5EF4-FFF2-40B4-BE49-F238E27FC236}">
                <a16:creationId xmlns:a16="http://schemas.microsoft.com/office/drawing/2014/main" id="{96979CBB-6C4B-43D6-9DBD-F642900C33F0}"/>
              </a:ext>
            </a:extLst>
          </p:cNvPr>
          <p:cNvGraphicFramePr/>
          <p:nvPr>
            <p:extLst>
              <p:ext uri="{D42A27DB-BD31-4B8C-83A1-F6EECF244321}">
                <p14:modId xmlns:p14="http://schemas.microsoft.com/office/powerpoint/2010/main" val="3577171138"/>
              </p:ext>
            </p:extLst>
          </p:nvPr>
        </p:nvGraphicFramePr>
        <p:xfrm>
          <a:off x="6368419" y="2835417"/>
          <a:ext cx="1767715" cy="1438104"/>
        </p:xfrm>
        <a:graphic>
          <a:graphicData uri="http://schemas.openxmlformats.org/drawingml/2006/chart">
            <c:chart xmlns:c="http://schemas.openxmlformats.org/drawingml/2006/chart" xmlns:r="http://schemas.openxmlformats.org/officeDocument/2006/relationships" r:id="rId3"/>
          </a:graphicData>
        </a:graphic>
      </p:graphicFrame>
      <p:sp>
        <p:nvSpPr>
          <p:cNvPr id="76" name="TextBox 75">
            <a:extLst>
              <a:ext uri="{FF2B5EF4-FFF2-40B4-BE49-F238E27FC236}">
                <a16:creationId xmlns:a16="http://schemas.microsoft.com/office/drawing/2014/main" id="{8AFE26C4-F741-4B81-8DBF-1E5D794AF2F5}"/>
              </a:ext>
            </a:extLst>
          </p:cNvPr>
          <p:cNvSpPr txBox="1"/>
          <p:nvPr/>
        </p:nvSpPr>
        <p:spPr>
          <a:xfrm>
            <a:off x="6890130" y="3455798"/>
            <a:ext cx="724291" cy="707886"/>
          </a:xfrm>
          <a:prstGeom prst="rect">
            <a:avLst/>
          </a:prstGeom>
          <a:noFill/>
        </p:spPr>
        <p:txBody>
          <a:bodyPr wrap="square">
            <a:spAutoFit/>
          </a:bodyPr>
          <a:lstStyle/>
          <a:p>
            <a:pPr algn="ctr"/>
            <a:r>
              <a:rPr lang="en-US" sz="2000" dirty="0">
                <a:solidFill>
                  <a:schemeClr val="accent1"/>
                </a:solidFill>
                <a:latin typeface="Montserrat SemiBold" panose="00000700000000000000" pitchFamily="2" charset="0"/>
              </a:rPr>
              <a:t>32% </a:t>
            </a:r>
            <a:endParaRPr lang="en-CA" dirty="0">
              <a:solidFill>
                <a:schemeClr val="accent1"/>
              </a:solidFill>
              <a:latin typeface="Montserrat SemiBold" panose="00000700000000000000" pitchFamily="2" charset="0"/>
            </a:endParaRPr>
          </a:p>
        </p:txBody>
      </p:sp>
      <p:sp>
        <p:nvSpPr>
          <p:cNvPr id="129" name="TextBox 128">
            <a:extLst>
              <a:ext uri="{FF2B5EF4-FFF2-40B4-BE49-F238E27FC236}">
                <a16:creationId xmlns:a16="http://schemas.microsoft.com/office/drawing/2014/main" id="{59EB9110-346C-405A-9E13-37621833A773}"/>
              </a:ext>
            </a:extLst>
          </p:cNvPr>
          <p:cNvSpPr txBox="1"/>
          <p:nvPr/>
        </p:nvSpPr>
        <p:spPr>
          <a:xfrm>
            <a:off x="6111991" y="3250189"/>
            <a:ext cx="2280573" cy="307777"/>
          </a:xfrm>
          <a:prstGeom prst="rect">
            <a:avLst/>
          </a:prstGeom>
          <a:noFill/>
        </p:spPr>
        <p:txBody>
          <a:bodyPr wrap="square">
            <a:spAutoFit/>
          </a:bodyPr>
          <a:lstStyle/>
          <a:p>
            <a:pPr algn="ctr"/>
            <a:r>
              <a:rPr lang="en-US" sz="1400" b="1" dirty="0">
                <a:solidFill>
                  <a:schemeClr val="accent1"/>
                </a:solidFill>
                <a:latin typeface="Montserrat SemiBold" panose="00000700000000000000" pitchFamily="2" charset="0"/>
              </a:rPr>
              <a:t>Only</a:t>
            </a:r>
            <a:endParaRPr lang="en-US" sz="1600" b="1" dirty="0">
              <a:solidFill>
                <a:schemeClr val="accent1"/>
              </a:solidFill>
              <a:latin typeface="Montserrat SemiBold" panose="00000700000000000000" pitchFamily="2" charset="0"/>
            </a:endParaRPr>
          </a:p>
        </p:txBody>
      </p:sp>
      <p:sp>
        <p:nvSpPr>
          <p:cNvPr id="134" name="TextBox 133">
            <a:extLst>
              <a:ext uri="{FF2B5EF4-FFF2-40B4-BE49-F238E27FC236}">
                <a16:creationId xmlns:a16="http://schemas.microsoft.com/office/drawing/2014/main" id="{37D5F6FF-F01E-4118-895E-E95A7CD820B1}"/>
              </a:ext>
            </a:extLst>
          </p:cNvPr>
          <p:cNvSpPr txBox="1"/>
          <p:nvPr/>
        </p:nvSpPr>
        <p:spPr>
          <a:xfrm>
            <a:off x="7191456" y="4566119"/>
            <a:ext cx="431756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ysClr val="windowText" lastClr="000000"/>
                </a:solidFill>
                <a:latin typeface="Roboto Condensed Light" panose="02000000000000000000" pitchFamily="2" charset="0"/>
                <a:ea typeface="Roboto Condensed Light" panose="02000000000000000000" pitchFamily="2" charset="0"/>
              </a:rPr>
              <a:t>Leveraging all capabilities of the TA technology available in-house is associated with:</a:t>
            </a:r>
            <a:endParaRPr lang="en-US" sz="1600" b="1" dirty="0">
              <a:solidFill>
                <a:schemeClr val="accent2">
                  <a:lumMod val="75000"/>
                </a:schemeClr>
              </a:solidFill>
              <a:latin typeface="Roboto Condensed Light" panose="02000000000000000000" pitchFamily="2" charset="0"/>
              <a:ea typeface="Roboto Condensed Light" panose="02000000000000000000" pitchFamily="2" charset="0"/>
            </a:endParaRPr>
          </a:p>
          <a:p>
            <a:pPr marL="172783" indent="-172783">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rPr>
              <a:t>More effective </a:t>
            </a:r>
            <a:r>
              <a:rPr lang="en-US" sz="1600" b="1" dirty="0">
                <a:solidFill>
                  <a:schemeClr val="accent1"/>
                </a:solidFill>
                <a:latin typeface="Roboto Condensed Light" panose="02000000000000000000" pitchFamily="2" charset="0"/>
                <a:ea typeface="Roboto Condensed Light" panose="02000000000000000000" pitchFamily="2" charset="0"/>
              </a:rPr>
              <a:t>talent acquisition </a:t>
            </a:r>
            <a:r>
              <a:rPr lang="en-US" sz="1600" dirty="0">
                <a:solidFill>
                  <a:sysClr val="windowText" lastClr="000000"/>
                </a:solidFill>
                <a:latin typeface="Roboto Condensed Light" panose="02000000000000000000" pitchFamily="2" charset="0"/>
                <a:ea typeface="Roboto Condensed Light" panose="02000000000000000000" pitchFamily="2" charset="0"/>
              </a:rPr>
              <a:t>(</a:t>
            </a:r>
            <a:r>
              <a:rPr lang="en-US" sz="1600" i="1" dirty="0">
                <a:solidFill>
                  <a:sysClr val="windowText" lastClr="000000"/>
                </a:solidFill>
                <a:latin typeface="Roboto Condensed Light" panose="02000000000000000000" pitchFamily="2" charset="0"/>
                <a:ea typeface="Roboto Condensed Light" panose="02000000000000000000" pitchFamily="2" charset="0"/>
              </a:rPr>
              <a:t>N=419</a:t>
            </a:r>
            <a:r>
              <a:rPr lang="en-US" sz="1600" dirty="0">
                <a:solidFill>
                  <a:sysClr val="windowText" lastClr="000000"/>
                </a:solidFill>
                <a:latin typeface="Roboto Condensed Light" panose="02000000000000000000" pitchFamily="2" charset="0"/>
                <a:ea typeface="Roboto Condensed Light" panose="02000000000000000000" pitchFamily="2" charset="0"/>
              </a:rPr>
              <a:t>) </a:t>
            </a:r>
          </a:p>
          <a:p>
            <a:pPr marL="172783" indent="-172783">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rPr>
              <a:t>Greater</a:t>
            </a:r>
            <a:r>
              <a:rPr lang="en-US" sz="1600" b="1" dirty="0">
                <a:solidFill>
                  <a:schemeClr val="accent2">
                    <a:lumMod val="75000"/>
                  </a:schemeClr>
                </a:solidFill>
                <a:latin typeface="Roboto Condensed Light" panose="02000000000000000000" pitchFamily="2" charset="0"/>
                <a:ea typeface="Roboto Condensed Light" panose="02000000000000000000" pitchFamily="2" charset="0"/>
              </a:rPr>
              <a:t> </a:t>
            </a:r>
            <a:r>
              <a:rPr lang="en-US" sz="1600" b="1" dirty="0">
                <a:solidFill>
                  <a:schemeClr val="accent1"/>
                </a:solidFill>
                <a:latin typeface="Roboto Condensed Light" panose="02000000000000000000" pitchFamily="2" charset="0"/>
                <a:ea typeface="Roboto Condensed Light" panose="02000000000000000000" pitchFamily="2" charset="0"/>
              </a:rPr>
              <a:t>candidate experience </a:t>
            </a:r>
            <a:r>
              <a:rPr lang="en-US" sz="1600" dirty="0">
                <a:solidFill>
                  <a:sysClr val="windowText" lastClr="000000"/>
                </a:solidFill>
                <a:latin typeface="Roboto Condensed Light" panose="02000000000000000000" pitchFamily="2" charset="0"/>
                <a:ea typeface="Roboto Condensed Light" panose="02000000000000000000" pitchFamily="2" charset="0"/>
              </a:rPr>
              <a:t>(</a:t>
            </a:r>
            <a:r>
              <a:rPr lang="en-US" sz="1600" i="1" dirty="0">
                <a:solidFill>
                  <a:sysClr val="windowText" lastClr="000000"/>
                </a:solidFill>
                <a:latin typeface="Roboto Condensed Light" panose="02000000000000000000" pitchFamily="2" charset="0"/>
                <a:ea typeface="Roboto Condensed Light" panose="02000000000000000000" pitchFamily="2" charset="0"/>
              </a:rPr>
              <a:t>N=417</a:t>
            </a:r>
            <a:r>
              <a:rPr lang="en-US" sz="1600" dirty="0">
                <a:solidFill>
                  <a:sysClr val="windowText" lastClr="000000"/>
                </a:solidFill>
                <a:latin typeface="Roboto Condensed Light" panose="02000000000000000000" pitchFamily="2" charset="0"/>
                <a:ea typeface="Roboto Condensed Light" panose="02000000000000000000" pitchFamily="2" charset="0"/>
              </a:rPr>
              <a:t>) </a:t>
            </a:r>
          </a:p>
        </p:txBody>
      </p:sp>
      <p:sp>
        <p:nvSpPr>
          <p:cNvPr id="33" name="TextBox 32">
            <a:extLst>
              <a:ext uri="{FF2B5EF4-FFF2-40B4-BE49-F238E27FC236}">
                <a16:creationId xmlns:a16="http://schemas.microsoft.com/office/drawing/2014/main" id="{8B328148-8C20-4E2B-AFEB-821FABB29DD8}"/>
              </a:ext>
            </a:extLst>
          </p:cNvPr>
          <p:cNvSpPr txBox="1"/>
          <p:nvPr/>
        </p:nvSpPr>
        <p:spPr>
          <a:xfrm>
            <a:off x="7497041" y="6055235"/>
            <a:ext cx="3261609" cy="276999"/>
          </a:xfrm>
          <a:prstGeom prst="rect">
            <a:avLst/>
          </a:prstGeom>
          <a:noFill/>
        </p:spPr>
        <p:txBody>
          <a:bodyPr wrap="square">
            <a:spAutoFit/>
          </a:bodyPr>
          <a:lstStyle/>
          <a:p>
            <a:r>
              <a:rPr lang="en-US" sz="1200" dirty="0">
                <a:solidFill>
                  <a:sysClr val="windowText" lastClr="000000"/>
                </a:solidFill>
                <a:latin typeface="Roboto Condensed Light" panose="02000000000000000000" pitchFamily="2" charset="0"/>
                <a:ea typeface="Roboto Condensed Light" panose="02000000000000000000" pitchFamily="2" charset="0"/>
              </a:rPr>
              <a:t>(</a:t>
            </a:r>
            <a:r>
              <a:rPr lang="en-US" sz="1200" dirty="0">
                <a:latin typeface="Roboto Condensed Light" panose="02000000000000000000" pitchFamily="2" charset="0"/>
                <a:ea typeface="Roboto Condensed Light" panose="02000000000000000000" pitchFamily="2" charset="0"/>
              </a:rPr>
              <a:t>McLean &amp; Company Trends Report, 2020)</a:t>
            </a:r>
            <a:endParaRPr lang="en-US" sz="1200" dirty="0">
              <a:solidFill>
                <a:sysClr val="windowText" lastClr="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25150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72" grpId="0"/>
      <p:bldGraphic spid="75" grpId="0">
        <p:bldAsOne/>
      </p:bldGraphic>
      <p:bldP spid="76" grpId="0"/>
      <p:bldP spid="129" grpId="0"/>
      <p:bldP spid="134"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C78D08-E45B-473E-86F0-0916B805078B}"/>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309C1-FC3A-6444-8C53-1D99F913D140}" type="slidenum">
              <a:rPr lang="en-US" smtClean="0"/>
              <a:pPr/>
              <a:t>13</a:t>
            </a:fld>
            <a:endParaRPr lang="en-US" dirty="0"/>
          </a:p>
        </p:txBody>
      </p:sp>
      <p:grpSp>
        <p:nvGrpSpPr>
          <p:cNvPr id="5" name="Group 4">
            <a:extLst>
              <a:ext uri="{FF2B5EF4-FFF2-40B4-BE49-F238E27FC236}">
                <a16:creationId xmlns:a16="http://schemas.microsoft.com/office/drawing/2014/main" id="{3E0883F2-2B1B-485B-85E8-63EF451230AD}"/>
              </a:ext>
            </a:extLst>
          </p:cNvPr>
          <p:cNvGrpSpPr/>
          <p:nvPr/>
        </p:nvGrpSpPr>
        <p:grpSpPr>
          <a:xfrm>
            <a:off x="-19070" y="0"/>
            <a:ext cx="2729498" cy="174661"/>
            <a:chOff x="-19070" y="0"/>
            <a:chExt cx="2729498" cy="174661"/>
          </a:xfrm>
        </p:grpSpPr>
        <p:sp>
          <p:nvSpPr>
            <p:cNvPr id="6" name="Rectangle 5">
              <a:extLst>
                <a:ext uri="{FF2B5EF4-FFF2-40B4-BE49-F238E27FC236}">
                  <a16:creationId xmlns:a16="http://schemas.microsoft.com/office/drawing/2014/main" id="{A41B7751-CF0B-456E-BD2C-521E1F3E4F6D}"/>
                </a:ext>
              </a:extLst>
            </p:cNvPr>
            <p:cNvSpPr/>
            <p:nvPr/>
          </p:nvSpPr>
          <p:spPr>
            <a:xfrm>
              <a:off x="-19070" y="0"/>
              <a:ext cx="678094" cy="174661"/>
            </a:xfrm>
            <a:prstGeom prst="rect">
              <a:avLst/>
            </a:prstGeom>
            <a:solidFill>
              <a:srgbClr val="414399"/>
            </a:solidFill>
            <a:ln>
              <a:solidFill>
                <a:srgbClr val="414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id="{9FE8E9F1-5FE6-4C93-8B3A-E513C0019CA5}"/>
                </a:ext>
              </a:extLst>
            </p:cNvPr>
            <p:cNvSpPr/>
            <p:nvPr/>
          </p:nvSpPr>
          <p:spPr>
            <a:xfrm>
              <a:off x="659024" y="0"/>
              <a:ext cx="678094" cy="174661"/>
            </a:xfrm>
            <a:prstGeom prst="rect">
              <a:avLst/>
            </a:prstGeom>
            <a:solidFill>
              <a:srgbClr val="8579B8"/>
            </a:solidFill>
            <a:ln>
              <a:solidFill>
                <a:srgbClr val="857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a:extLst>
                <a:ext uri="{FF2B5EF4-FFF2-40B4-BE49-F238E27FC236}">
                  <a16:creationId xmlns:a16="http://schemas.microsoft.com/office/drawing/2014/main" id="{A9D7F145-6483-4D59-807A-D94AE0D087FF}"/>
                </a:ext>
              </a:extLst>
            </p:cNvPr>
            <p:cNvSpPr/>
            <p:nvPr/>
          </p:nvSpPr>
          <p:spPr>
            <a:xfrm>
              <a:off x="2032334" y="0"/>
              <a:ext cx="678094" cy="174661"/>
            </a:xfrm>
            <a:prstGeom prst="rect">
              <a:avLst/>
            </a:prstGeom>
            <a:solidFill>
              <a:srgbClr val="DCD9EB"/>
            </a:solidFill>
            <a:ln>
              <a:solidFill>
                <a:srgbClr val="DCD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a:extLst>
                <a:ext uri="{FF2B5EF4-FFF2-40B4-BE49-F238E27FC236}">
                  <a16:creationId xmlns:a16="http://schemas.microsoft.com/office/drawing/2014/main" id="{F2B7BA1F-407F-4654-B34F-C191BE3440C7}"/>
                </a:ext>
              </a:extLst>
            </p:cNvPr>
            <p:cNvSpPr/>
            <p:nvPr/>
          </p:nvSpPr>
          <p:spPr>
            <a:xfrm>
              <a:off x="1345679" y="0"/>
              <a:ext cx="678094" cy="174661"/>
            </a:xfrm>
            <a:prstGeom prst="rect">
              <a:avLst/>
            </a:prstGeom>
            <a:solidFill>
              <a:srgbClr val="A39ACA"/>
            </a:solidFill>
            <a:ln>
              <a:solidFill>
                <a:srgbClr val="A39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 name="TextBox 2">
            <a:extLst>
              <a:ext uri="{FF2B5EF4-FFF2-40B4-BE49-F238E27FC236}">
                <a16:creationId xmlns:a16="http://schemas.microsoft.com/office/drawing/2014/main" id="{71D694E4-A5E8-4AEF-B545-C9513A24AC02}"/>
              </a:ext>
            </a:extLst>
          </p:cNvPr>
          <p:cNvSpPr txBox="1"/>
          <p:nvPr/>
        </p:nvSpPr>
        <p:spPr>
          <a:xfrm>
            <a:off x="459253" y="2318802"/>
            <a:ext cx="4484001" cy="1200329"/>
          </a:xfrm>
          <a:prstGeom prst="rect">
            <a:avLst/>
          </a:prstGeom>
          <a:noFill/>
        </p:spPr>
        <p:txBody>
          <a:bodyPr wrap="square" lIns="91440" tIns="45720" rIns="91440" bIns="45720" rtlCol="0" anchor="t">
            <a:spAutoFit/>
          </a:bodyPr>
          <a:lstStyle/>
          <a:p>
            <a:r>
              <a:rPr lang="en-US" sz="3600" b="1" dirty="0">
                <a:solidFill>
                  <a:srgbClr val="414399"/>
                </a:solidFill>
                <a:latin typeface="Montserrat" pitchFamily="2" charset="77"/>
                <a:ea typeface="+mj-ea"/>
                <a:cs typeface="+mj-cs"/>
              </a:rPr>
              <a:t>Talent Acquisition</a:t>
            </a:r>
          </a:p>
        </p:txBody>
      </p:sp>
      <p:sp>
        <p:nvSpPr>
          <p:cNvPr id="20" name="TextBox 19">
            <a:extLst>
              <a:ext uri="{FF2B5EF4-FFF2-40B4-BE49-F238E27FC236}">
                <a16:creationId xmlns:a16="http://schemas.microsoft.com/office/drawing/2014/main" id="{DBA9AC4C-5D98-4E5D-8089-20A755B22FB6}"/>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CA" sz="1200" dirty="0">
                <a:solidFill>
                  <a:srgbClr val="A6A6A6"/>
                </a:solidFill>
                <a:effectLst/>
                <a:latin typeface="Montserrat" panose="00000500000000000000" pitchFamily="2" charset="0"/>
                <a:ea typeface="Times New Roman" panose="02020603050405020304" pitchFamily="18" charset="0"/>
              </a:rPr>
              <a:t>2021 TOP 3 HR PRIORITIES: TALENT ACQUISITION, DEVELOPING LEADERS, MANAGING LABOR COSTS</a:t>
            </a:r>
            <a:endParaRPr kumimoji="0" lang="en-US" sz="1200" b="0" i="0" u="none" strike="noStrike" kern="1200" cap="none" spc="0" normalizeH="0" baseline="0" noProof="0" dirty="0">
              <a:ln>
                <a:noFill/>
              </a:ln>
              <a:solidFill>
                <a:srgbClr val="A6A6A6"/>
              </a:solidFill>
              <a:effectLst/>
              <a:uLnTx/>
              <a:uFillTx/>
              <a:latin typeface="Montserrat" panose="00000500000000000000" pitchFamily="2" charset="0"/>
            </a:endParaRPr>
          </a:p>
        </p:txBody>
      </p:sp>
      <p:sp>
        <p:nvSpPr>
          <p:cNvPr id="18" name="Content Placeholder 25">
            <a:extLst>
              <a:ext uri="{FF2B5EF4-FFF2-40B4-BE49-F238E27FC236}">
                <a16:creationId xmlns:a16="http://schemas.microsoft.com/office/drawing/2014/main" id="{70F5F6AA-85BF-4E84-92F4-B85603391004}"/>
              </a:ext>
            </a:extLst>
          </p:cNvPr>
          <p:cNvSpPr txBox="1">
            <a:spLocks/>
          </p:cNvSpPr>
          <p:nvPr/>
        </p:nvSpPr>
        <p:spPr>
          <a:xfrm>
            <a:off x="4943254" y="1756806"/>
            <a:ext cx="5699267" cy="49392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12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i="1" dirty="0"/>
              <a:t>Why do you think Talent Acquisition is the top priority for HR in 2021?</a:t>
            </a:r>
          </a:p>
          <a:p>
            <a:pPr marL="342900" indent="-342900">
              <a:lnSpc>
                <a:spcPct val="100000"/>
              </a:lnSpc>
              <a:spcBef>
                <a:spcPts val="1200"/>
              </a:spcBef>
              <a:buFont typeface="Arial" panose="020B0604020202020204" pitchFamily="34" charset="0"/>
              <a:buChar char="•"/>
              <a:defRPr/>
            </a:pPr>
            <a:r>
              <a:rPr lang="en-US" i="1" dirty="0"/>
              <a:t>How has the COVID-19 pandemic effected the Talent Acquisition process?</a:t>
            </a:r>
          </a:p>
          <a:p>
            <a:pPr marL="342900" indent="-342900">
              <a:lnSpc>
                <a:spcPct val="100000"/>
              </a:lnSpc>
              <a:spcBef>
                <a:spcPts val="1200"/>
              </a:spcBef>
              <a:buFont typeface="Arial" panose="020B0604020202020204" pitchFamily="34" charset="0"/>
              <a:buChar char="•"/>
              <a:defRPr/>
            </a:pPr>
            <a:r>
              <a:rPr lang="en-US" i="1" dirty="0">
                <a:latin typeface="Montserrat"/>
              </a:rPr>
              <a:t>How are you addressing diversity, equity, and inclusion in the Talent Acquisition process?</a:t>
            </a:r>
          </a:p>
          <a:p>
            <a:pPr marL="342900" indent="-342900">
              <a:lnSpc>
                <a:spcPct val="100000"/>
              </a:lnSpc>
              <a:spcBef>
                <a:spcPts val="1200"/>
              </a:spcBef>
              <a:buFont typeface="Arial" panose="020B0604020202020204" pitchFamily="34" charset="0"/>
              <a:buChar char="•"/>
              <a:defRPr/>
            </a:pPr>
            <a:endParaRPr lang="en-US" dirty="0"/>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464491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Grapes on the vine">
            <a:extLst>
              <a:ext uri="{FF2B5EF4-FFF2-40B4-BE49-F238E27FC236}">
                <a16:creationId xmlns:a16="http://schemas.microsoft.com/office/drawing/2014/main" id="{B82C6684-FE4A-D740-8B69-8FE1780A8F7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10900" y="0"/>
            <a:ext cx="12202900" cy="6864515"/>
          </a:xfrm>
          <a:noFill/>
        </p:spPr>
      </p:pic>
      <p:sp>
        <p:nvSpPr>
          <p:cNvPr id="9" name="Rectangle 8">
            <a:extLst>
              <a:ext uri="{FF2B5EF4-FFF2-40B4-BE49-F238E27FC236}">
                <a16:creationId xmlns:a16="http://schemas.microsoft.com/office/drawing/2014/main" id="{AED1685E-C496-8C4D-B668-93F13CA5CEE1}"/>
              </a:ext>
            </a:extLst>
          </p:cNvPr>
          <p:cNvSpPr/>
          <p:nvPr/>
        </p:nvSpPr>
        <p:spPr>
          <a:xfrm>
            <a:off x="-10900" y="0"/>
            <a:ext cx="12202900" cy="6866658"/>
          </a:xfrm>
          <a:prstGeom prst="rect">
            <a:avLst/>
          </a:prstGeom>
          <a:gradFill>
            <a:gsLst>
              <a:gs pos="97000">
                <a:srgbClr val="414399">
                  <a:alpha val="38000"/>
                </a:srgbClr>
              </a:gs>
              <a:gs pos="18000">
                <a:srgbClr val="313475">
                  <a:alpha val="87000"/>
                </a:srgbClr>
              </a:gs>
              <a:gs pos="70000">
                <a:srgbClr val="414399">
                  <a:alpha val="36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1800" b="0" i="0" u="none" strike="noStrike" kern="1200" cap="none" spc="0" normalizeH="0" baseline="0" noProof="0" dirty="0">
              <a:ln>
                <a:noFill/>
              </a:ln>
              <a:solidFill>
                <a:srgbClr val="A6A6A6"/>
              </a:solidFill>
              <a:effectLst/>
              <a:uLnTx/>
              <a:uFillTx/>
              <a:latin typeface="Montserrat"/>
            </a:endParaRPr>
          </a:p>
        </p:txBody>
      </p:sp>
      <p:sp>
        <p:nvSpPr>
          <p:cNvPr id="2" name="Title 1">
            <a:extLst>
              <a:ext uri="{FF2B5EF4-FFF2-40B4-BE49-F238E27FC236}">
                <a16:creationId xmlns:a16="http://schemas.microsoft.com/office/drawing/2014/main" id="{D6EAB1DF-625E-5B4E-B3FD-E4ADC3AC4148}"/>
              </a:ext>
            </a:extLst>
          </p:cNvPr>
          <p:cNvSpPr>
            <a:spLocks noGrp="1"/>
          </p:cNvSpPr>
          <p:nvPr>
            <p:ph type="ctrTitle"/>
          </p:nvPr>
        </p:nvSpPr>
        <p:spPr>
          <a:xfrm>
            <a:off x="936919" y="3057648"/>
            <a:ext cx="8589046" cy="1365417"/>
          </a:xfrm>
        </p:spPr>
        <p:txBody>
          <a:bodyPr/>
          <a:lstStyle/>
          <a:p>
            <a:r>
              <a:rPr lang="en-US" sz="4400" b="1" dirty="0">
                <a:latin typeface="Montserrat Semi Bold" panose="020B0604020202020204" charset="0"/>
                <a:cs typeface="Montserrat Semi Bold" panose="020B0604020202020204" charset="0"/>
              </a:rPr>
              <a:t>Priority 2: Leadership Development</a:t>
            </a:r>
          </a:p>
        </p:txBody>
      </p:sp>
      <p:sp>
        <p:nvSpPr>
          <p:cNvPr id="7" name="Rectangle 6">
            <a:extLst>
              <a:ext uri="{FF2B5EF4-FFF2-40B4-BE49-F238E27FC236}">
                <a16:creationId xmlns:a16="http://schemas.microsoft.com/office/drawing/2014/main" id="{90EB41A1-2BD8-4EF0-97EE-671487DCB201}"/>
              </a:ext>
            </a:extLst>
          </p:cNvPr>
          <p:cNvSpPr/>
          <p:nvPr/>
        </p:nvSpPr>
        <p:spPr>
          <a:xfrm>
            <a:off x="9692814" y="177482"/>
            <a:ext cx="2937825" cy="284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l" fontAlgn="base">
              <a:spcBef>
                <a:spcPct val="0"/>
              </a:spcBef>
              <a:spcAft>
                <a:spcPct val="0"/>
              </a:spcAft>
            </a:pPr>
            <a:r>
              <a:rPr lang="en-CA" sz="900" b="0" i="0" spc="300" dirty="0">
                <a:solidFill>
                  <a:srgbClr val="D9D9D9"/>
                </a:solidFill>
                <a:latin typeface="Montserrat Light" charset="0"/>
                <a:ea typeface="Montserrat Light" charset="0"/>
                <a:cs typeface="Montserrat Light" charset="0"/>
              </a:rPr>
              <a:t>MCLEAN &amp; COMPANY</a:t>
            </a:r>
          </a:p>
        </p:txBody>
      </p:sp>
      <p:sp>
        <p:nvSpPr>
          <p:cNvPr id="11" name="TextBox 10">
            <a:extLst>
              <a:ext uri="{FF2B5EF4-FFF2-40B4-BE49-F238E27FC236}">
                <a16:creationId xmlns:a16="http://schemas.microsoft.com/office/drawing/2014/main" id="{1C8138A9-5691-4DBC-AFBB-BCAE0CD78B14}"/>
              </a:ext>
            </a:extLst>
          </p:cNvPr>
          <p:cNvSpPr txBox="1"/>
          <p:nvPr/>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dirty="0">
                <a:solidFill>
                  <a:schemeClr val="bg1"/>
                </a:solidFill>
                <a:latin typeface="Exo" panose="02000503000000000000" pitchFamily="2" charset="77"/>
              </a:rPr>
              <a:t>McLean &amp; Company   |   </a:t>
            </a:r>
            <a:fld id="{81D60167-4931-47E6-BA6A-407CBD079E47}" type="slidenum">
              <a:rPr sz="800" b="0" i="0" smtClean="0">
                <a:solidFill>
                  <a:schemeClr val="bg1"/>
                </a:solidFill>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14</a:t>
            </a:fld>
            <a:endParaRPr sz="800" b="0" i="0"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843667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8252D8B8-1BA1-4BDE-B89A-4164DF87E27E}"/>
              </a:ext>
            </a:extLst>
          </p:cNvPr>
          <p:cNvSpPr/>
          <p:nvPr/>
        </p:nvSpPr>
        <p:spPr>
          <a:xfrm>
            <a:off x="2068908" y="5474517"/>
            <a:ext cx="7760297" cy="494936"/>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09"/>
            <a:r>
              <a:rPr lang="en-CA" sz="1400" b="1" dirty="0">
                <a:solidFill>
                  <a:srgbClr val="FFFFFF"/>
                </a:solidFill>
                <a:latin typeface="Montserrat SemiBold" panose="00000700000000000000" pitchFamily="2" charset="0"/>
              </a:rPr>
              <a:t>Incorporate Influence</a:t>
            </a:r>
          </a:p>
        </p:txBody>
      </p:sp>
      <p:sp>
        <p:nvSpPr>
          <p:cNvPr id="4" name="Oval 3">
            <a:extLst>
              <a:ext uri="{FF2B5EF4-FFF2-40B4-BE49-F238E27FC236}">
                <a16:creationId xmlns:a16="http://schemas.microsoft.com/office/drawing/2014/main" id="{4788D6CC-B0F3-461E-A5C7-5AB848897533}"/>
              </a:ext>
            </a:extLst>
          </p:cNvPr>
          <p:cNvSpPr/>
          <p:nvPr/>
        </p:nvSpPr>
        <p:spPr>
          <a:xfrm>
            <a:off x="4099625" y="5496374"/>
            <a:ext cx="449941" cy="449941"/>
          </a:xfrm>
          <a:prstGeom prst="ellipse">
            <a:avLst/>
          </a:prstGeom>
          <a:solidFill>
            <a:schemeClr val="accent2">
              <a:lumMod val="60000"/>
              <a:lumOff val="40000"/>
            </a:scheme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09"/>
            <a:endParaRPr lang="en-CA" dirty="0">
              <a:solidFill>
                <a:srgbClr val="FFFFFF"/>
              </a:solidFill>
              <a:latin typeface="Calibri" panose="020F0502020204030204"/>
            </a:endParaRPr>
          </a:p>
        </p:txBody>
      </p:sp>
      <p:grpSp>
        <p:nvGrpSpPr>
          <p:cNvPr id="5" name="Group 4">
            <a:extLst>
              <a:ext uri="{FF2B5EF4-FFF2-40B4-BE49-F238E27FC236}">
                <a16:creationId xmlns:a16="http://schemas.microsoft.com/office/drawing/2014/main" id="{B57C3998-AF82-453E-877C-166BE4831D7B}"/>
              </a:ext>
            </a:extLst>
          </p:cNvPr>
          <p:cNvGrpSpPr/>
          <p:nvPr/>
        </p:nvGrpSpPr>
        <p:grpSpPr>
          <a:xfrm flipV="1">
            <a:off x="3692444" y="2567444"/>
            <a:ext cx="1607631" cy="574539"/>
            <a:chOff x="2352333" y="4320675"/>
            <a:chExt cx="1607841" cy="574539"/>
          </a:xfrm>
        </p:grpSpPr>
        <p:cxnSp>
          <p:nvCxnSpPr>
            <p:cNvPr id="41" name="Straight Connector 40">
              <a:extLst>
                <a:ext uri="{FF2B5EF4-FFF2-40B4-BE49-F238E27FC236}">
                  <a16:creationId xmlns:a16="http://schemas.microsoft.com/office/drawing/2014/main" id="{CD338DFC-49C1-4E53-9AD8-AEDF4ACBCDD5}"/>
                </a:ext>
              </a:extLst>
            </p:cNvPr>
            <p:cNvCxnSpPr/>
            <p:nvPr/>
          </p:nvCxnSpPr>
          <p:spPr>
            <a:xfrm flipV="1">
              <a:off x="2352333" y="4894573"/>
              <a:ext cx="828000" cy="641"/>
            </a:xfrm>
            <a:prstGeom prst="line">
              <a:avLst/>
            </a:prstGeom>
            <a:noFill/>
            <a:ln w="28575" cap="flat" cmpd="sng" algn="ctr">
              <a:solidFill>
                <a:schemeClr val="bg1">
                  <a:lumMod val="85000"/>
                </a:schemeClr>
              </a:solidFill>
              <a:prstDash val="solid"/>
            </a:ln>
            <a:effectLst/>
          </p:spPr>
        </p:cxnSp>
        <p:cxnSp>
          <p:nvCxnSpPr>
            <p:cNvPr id="42" name="Straight Connector 41">
              <a:extLst>
                <a:ext uri="{FF2B5EF4-FFF2-40B4-BE49-F238E27FC236}">
                  <a16:creationId xmlns:a16="http://schemas.microsoft.com/office/drawing/2014/main" id="{50384264-CD9B-4108-B851-A72B24BAF8E9}"/>
                </a:ext>
              </a:extLst>
            </p:cNvPr>
            <p:cNvCxnSpPr/>
            <p:nvPr/>
          </p:nvCxnSpPr>
          <p:spPr>
            <a:xfrm flipH="1">
              <a:off x="3167806" y="4320675"/>
              <a:ext cx="792368" cy="573898"/>
            </a:xfrm>
            <a:prstGeom prst="line">
              <a:avLst/>
            </a:prstGeom>
            <a:noFill/>
            <a:ln w="28575" cap="flat" cmpd="sng" algn="ctr">
              <a:solidFill>
                <a:schemeClr val="bg1">
                  <a:lumMod val="85000"/>
                </a:schemeClr>
              </a:solidFill>
              <a:prstDash val="solid"/>
              <a:headEnd type="triangle" w="med" len="med"/>
              <a:tailEnd type="none" w="med" len="med"/>
            </a:ln>
            <a:effectLst/>
          </p:spPr>
        </p:cxnSp>
      </p:grpSp>
      <p:grpSp>
        <p:nvGrpSpPr>
          <p:cNvPr id="6" name="Group 5">
            <a:extLst>
              <a:ext uri="{FF2B5EF4-FFF2-40B4-BE49-F238E27FC236}">
                <a16:creationId xmlns:a16="http://schemas.microsoft.com/office/drawing/2014/main" id="{1D2CDE0C-DA0E-4874-B176-370D59581BB1}"/>
              </a:ext>
            </a:extLst>
          </p:cNvPr>
          <p:cNvGrpSpPr/>
          <p:nvPr/>
        </p:nvGrpSpPr>
        <p:grpSpPr>
          <a:xfrm flipH="1" flipV="1">
            <a:off x="6492163" y="2573704"/>
            <a:ext cx="1607631" cy="574539"/>
            <a:chOff x="2352333" y="4320675"/>
            <a:chExt cx="1607841" cy="574539"/>
          </a:xfrm>
        </p:grpSpPr>
        <p:cxnSp>
          <p:nvCxnSpPr>
            <p:cNvPr id="39" name="Straight Connector 38">
              <a:extLst>
                <a:ext uri="{FF2B5EF4-FFF2-40B4-BE49-F238E27FC236}">
                  <a16:creationId xmlns:a16="http://schemas.microsoft.com/office/drawing/2014/main" id="{86C77D37-1BBB-4950-B143-D095FBF2A256}"/>
                </a:ext>
              </a:extLst>
            </p:cNvPr>
            <p:cNvCxnSpPr/>
            <p:nvPr/>
          </p:nvCxnSpPr>
          <p:spPr>
            <a:xfrm flipV="1">
              <a:off x="2352333" y="4894573"/>
              <a:ext cx="828000" cy="641"/>
            </a:xfrm>
            <a:prstGeom prst="line">
              <a:avLst/>
            </a:prstGeom>
            <a:noFill/>
            <a:ln w="28575" cap="flat" cmpd="sng" algn="ctr">
              <a:solidFill>
                <a:schemeClr val="bg1">
                  <a:lumMod val="85000"/>
                </a:schemeClr>
              </a:solidFill>
              <a:prstDash val="solid"/>
            </a:ln>
            <a:effectLst/>
          </p:spPr>
        </p:cxnSp>
        <p:cxnSp>
          <p:nvCxnSpPr>
            <p:cNvPr id="40" name="Straight Connector 39">
              <a:extLst>
                <a:ext uri="{FF2B5EF4-FFF2-40B4-BE49-F238E27FC236}">
                  <a16:creationId xmlns:a16="http://schemas.microsoft.com/office/drawing/2014/main" id="{1CDDE698-71C9-4059-B9BD-6E11AF4E215E}"/>
                </a:ext>
              </a:extLst>
            </p:cNvPr>
            <p:cNvCxnSpPr/>
            <p:nvPr/>
          </p:nvCxnSpPr>
          <p:spPr>
            <a:xfrm flipH="1">
              <a:off x="3167806" y="4320675"/>
              <a:ext cx="792368" cy="573898"/>
            </a:xfrm>
            <a:prstGeom prst="line">
              <a:avLst/>
            </a:prstGeom>
            <a:noFill/>
            <a:ln w="28575" cap="flat" cmpd="sng" algn="ctr">
              <a:solidFill>
                <a:schemeClr val="bg1">
                  <a:lumMod val="85000"/>
                </a:schemeClr>
              </a:solidFill>
              <a:prstDash val="solid"/>
              <a:headEnd type="triangle" w="med" len="med"/>
              <a:tailEnd type="none" w="med" len="med"/>
            </a:ln>
            <a:effectLst/>
          </p:spPr>
        </p:cxnSp>
      </p:grpSp>
      <p:grpSp>
        <p:nvGrpSpPr>
          <p:cNvPr id="7" name="Group 6">
            <a:extLst>
              <a:ext uri="{FF2B5EF4-FFF2-40B4-BE49-F238E27FC236}">
                <a16:creationId xmlns:a16="http://schemas.microsoft.com/office/drawing/2014/main" id="{1202FEA4-3F07-4711-9933-62B7A827F7E7}"/>
              </a:ext>
            </a:extLst>
          </p:cNvPr>
          <p:cNvGrpSpPr/>
          <p:nvPr/>
        </p:nvGrpSpPr>
        <p:grpSpPr>
          <a:xfrm>
            <a:off x="3692444" y="4319130"/>
            <a:ext cx="1607631" cy="574539"/>
            <a:chOff x="2352333" y="4320675"/>
            <a:chExt cx="1607841" cy="574539"/>
          </a:xfrm>
        </p:grpSpPr>
        <p:cxnSp>
          <p:nvCxnSpPr>
            <p:cNvPr id="37" name="Straight Connector 36">
              <a:extLst>
                <a:ext uri="{FF2B5EF4-FFF2-40B4-BE49-F238E27FC236}">
                  <a16:creationId xmlns:a16="http://schemas.microsoft.com/office/drawing/2014/main" id="{19FAB094-DF34-4542-BEE6-ADC3F82536ED}"/>
                </a:ext>
              </a:extLst>
            </p:cNvPr>
            <p:cNvCxnSpPr/>
            <p:nvPr/>
          </p:nvCxnSpPr>
          <p:spPr>
            <a:xfrm flipV="1">
              <a:off x="2352333" y="4894573"/>
              <a:ext cx="828000" cy="641"/>
            </a:xfrm>
            <a:prstGeom prst="line">
              <a:avLst/>
            </a:prstGeom>
            <a:noFill/>
            <a:ln w="28575" cap="flat" cmpd="sng" algn="ctr">
              <a:solidFill>
                <a:schemeClr val="bg1">
                  <a:lumMod val="85000"/>
                </a:schemeClr>
              </a:solidFill>
              <a:prstDash val="solid"/>
            </a:ln>
            <a:effectLst/>
          </p:spPr>
        </p:cxnSp>
        <p:cxnSp>
          <p:nvCxnSpPr>
            <p:cNvPr id="38" name="Straight Connector 37">
              <a:extLst>
                <a:ext uri="{FF2B5EF4-FFF2-40B4-BE49-F238E27FC236}">
                  <a16:creationId xmlns:a16="http://schemas.microsoft.com/office/drawing/2014/main" id="{392E21A3-77B4-4BE5-8B97-BA15C237C0FF}"/>
                </a:ext>
              </a:extLst>
            </p:cNvPr>
            <p:cNvCxnSpPr/>
            <p:nvPr/>
          </p:nvCxnSpPr>
          <p:spPr>
            <a:xfrm flipH="1">
              <a:off x="3167806" y="4320675"/>
              <a:ext cx="792368" cy="573898"/>
            </a:xfrm>
            <a:prstGeom prst="line">
              <a:avLst/>
            </a:prstGeom>
            <a:noFill/>
            <a:ln w="28575" cap="flat" cmpd="sng" algn="ctr">
              <a:solidFill>
                <a:schemeClr val="bg1">
                  <a:lumMod val="85000"/>
                </a:schemeClr>
              </a:solidFill>
              <a:prstDash val="solid"/>
              <a:headEnd type="triangle" w="med" len="med"/>
              <a:tailEnd type="none" w="med" len="med"/>
            </a:ln>
            <a:effectLst/>
          </p:spPr>
        </p:cxnSp>
      </p:grpSp>
      <p:grpSp>
        <p:nvGrpSpPr>
          <p:cNvPr id="8" name="Group 7">
            <a:extLst>
              <a:ext uri="{FF2B5EF4-FFF2-40B4-BE49-F238E27FC236}">
                <a16:creationId xmlns:a16="http://schemas.microsoft.com/office/drawing/2014/main" id="{28C48B8F-5938-4EAB-82D6-B798C3276038}"/>
              </a:ext>
            </a:extLst>
          </p:cNvPr>
          <p:cNvGrpSpPr/>
          <p:nvPr/>
        </p:nvGrpSpPr>
        <p:grpSpPr>
          <a:xfrm flipH="1">
            <a:off x="6492163" y="4314023"/>
            <a:ext cx="1607631" cy="574539"/>
            <a:chOff x="2352333" y="4320675"/>
            <a:chExt cx="1607841" cy="574539"/>
          </a:xfrm>
        </p:grpSpPr>
        <p:cxnSp>
          <p:nvCxnSpPr>
            <p:cNvPr id="35" name="Straight Connector 34">
              <a:extLst>
                <a:ext uri="{FF2B5EF4-FFF2-40B4-BE49-F238E27FC236}">
                  <a16:creationId xmlns:a16="http://schemas.microsoft.com/office/drawing/2014/main" id="{3D66566E-677D-4185-B277-7F8C4EC45893}"/>
                </a:ext>
              </a:extLst>
            </p:cNvPr>
            <p:cNvCxnSpPr/>
            <p:nvPr/>
          </p:nvCxnSpPr>
          <p:spPr>
            <a:xfrm flipV="1">
              <a:off x="2352333" y="4894573"/>
              <a:ext cx="828000" cy="641"/>
            </a:xfrm>
            <a:prstGeom prst="line">
              <a:avLst/>
            </a:prstGeom>
            <a:noFill/>
            <a:ln w="28575" cap="flat" cmpd="sng" algn="ctr">
              <a:solidFill>
                <a:schemeClr val="bg1">
                  <a:lumMod val="85000"/>
                </a:schemeClr>
              </a:solidFill>
              <a:prstDash val="solid"/>
            </a:ln>
            <a:effectLst/>
          </p:spPr>
        </p:cxnSp>
        <p:cxnSp>
          <p:nvCxnSpPr>
            <p:cNvPr id="36" name="Straight Connector 35">
              <a:extLst>
                <a:ext uri="{FF2B5EF4-FFF2-40B4-BE49-F238E27FC236}">
                  <a16:creationId xmlns:a16="http://schemas.microsoft.com/office/drawing/2014/main" id="{BB994CED-3F07-46D6-B148-B62ECC4F1E9B}"/>
                </a:ext>
              </a:extLst>
            </p:cNvPr>
            <p:cNvCxnSpPr/>
            <p:nvPr/>
          </p:nvCxnSpPr>
          <p:spPr>
            <a:xfrm flipH="1">
              <a:off x="3167806" y="4320675"/>
              <a:ext cx="792368" cy="573898"/>
            </a:xfrm>
            <a:prstGeom prst="line">
              <a:avLst/>
            </a:prstGeom>
            <a:noFill/>
            <a:ln w="28575" cap="flat" cmpd="sng" algn="ctr">
              <a:solidFill>
                <a:schemeClr val="bg1">
                  <a:lumMod val="85000"/>
                </a:schemeClr>
              </a:solidFill>
              <a:prstDash val="solid"/>
              <a:headEnd type="triangle" w="med" len="med"/>
              <a:tailEnd type="none" w="med" len="med"/>
            </a:ln>
            <a:effectLst/>
          </p:spPr>
        </p:cxnSp>
      </p:grpSp>
      <p:sp>
        <p:nvSpPr>
          <p:cNvPr id="9" name="TextBox 7">
            <a:extLst>
              <a:ext uri="{FF2B5EF4-FFF2-40B4-BE49-F238E27FC236}">
                <a16:creationId xmlns:a16="http://schemas.microsoft.com/office/drawing/2014/main" id="{3CB0252D-C1C0-4BD8-AB71-5A31411664DE}"/>
              </a:ext>
            </a:extLst>
          </p:cNvPr>
          <p:cNvSpPr txBox="1"/>
          <p:nvPr/>
        </p:nvSpPr>
        <p:spPr>
          <a:xfrm>
            <a:off x="363606" y="3478594"/>
            <a:ext cx="114381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154" eaLnBrk="0" fontAlgn="base" hangingPunct="0">
              <a:spcBef>
                <a:spcPct val="0"/>
              </a:spcBef>
              <a:spcAft>
                <a:spcPct val="0"/>
              </a:spcAft>
              <a:defRPr/>
            </a:pPr>
            <a:r>
              <a:rPr lang="en-CA" sz="1600" b="1" kern="0" dirty="0">
                <a:solidFill>
                  <a:srgbClr val="414299"/>
                </a:solidFill>
                <a:latin typeface="Montserrat SemiBold" panose="00000700000000000000" pitchFamily="2" charset="0"/>
                <a:ea typeface="ＭＳ Ｐゴシック" charset="-128"/>
              </a:rPr>
              <a:t>Prepare to lead</a:t>
            </a:r>
          </a:p>
        </p:txBody>
      </p:sp>
      <p:sp>
        <p:nvSpPr>
          <p:cNvPr id="10" name="TextBox 8">
            <a:extLst>
              <a:ext uri="{FF2B5EF4-FFF2-40B4-BE49-F238E27FC236}">
                <a16:creationId xmlns:a16="http://schemas.microsoft.com/office/drawing/2014/main" id="{79FD4B83-7858-4BD9-949C-8E941CD98769}"/>
              </a:ext>
            </a:extLst>
          </p:cNvPr>
          <p:cNvSpPr txBox="1"/>
          <p:nvPr/>
        </p:nvSpPr>
        <p:spPr>
          <a:xfrm>
            <a:off x="10340330" y="3454210"/>
            <a:ext cx="1606582"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154" eaLnBrk="0" fontAlgn="base" hangingPunct="0">
              <a:spcBef>
                <a:spcPct val="0"/>
              </a:spcBef>
              <a:spcAft>
                <a:spcPct val="0"/>
              </a:spcAft>
              <a:defRPr/>
            </a:pPr>
            <a:r>
              <a:rPr lang="en-CA" sz="1600" b="1" kern="0" dirty="0">
                <a:solidFill>
                  <a:srgbClr val="2576B6"/>
                </a:solidFill>
                <a:latin typeface="Montserrat SemiBold" panose="00000700000000000000" pitchFamily="2" charset="0"/>
                <a:ea typeface="ＭＳ Ｐゴシック" charset="-128"/>
              </a:rPr>
              <a:t>Create space to lead</a:t>
            </a:r>
          </a:p>
        </p:txBody>
      </p:sp>
      <p:grpSp>
        <p:nvGrpSpPr>
          <p:cNvPr id="11" name="Group 10">
            <a:extLst>
              <a:ext uri="{FF2B5EF4-FFF2-40B4-BE49-F238E27FC236}">
                <a16:creationId xmlns:a16="http://schemas.microsoft.com/office/drawing/2014/main" id="{F219E02C-FB31-4DCD-8FC9-979A16AE5F95}"/>
              </a:ext>
            </a:extLst>
          </p:cNvPr>
          <p:cNvGrpSpPr/>
          <p:nvPr/>
        </p:nvGrpSpPr>
        <p:grpSpPr>
          <a:xfrm>
            <a:off x="5179319" y="3038811"/>
            <a:ext cx="1465009" cy="1405959"/>
            <a:chOff x="3871747" y="3040754"/>
            <a:chExt cx="1465200" cy="1406142"/>
          </a:xfrm>
        </p:grpSpPr>
        <p:sp>
          <p:nvSpPr>
            <p:cNvPr id="33" name="Oval 32">
              <a:extLst>
                <a:ext uri="{FF2B5EF4-FFF2-40B4-BE49-F238E27FC236}">
                  <a16:creationId xmlns:a16="http://schemas.microsoft.com/office/drawing/2014/main" id="{13190F13-9E22-4FA9-855B-FDAF066DDC65}"/>
                </a:ext>
              </a:extLst>
            </p:cNvPr>
            <p:cNvSpPr>
              <a:spLocks noChangeAspect="1"/>
            </p:cNvSpPr>
            <p:nvPr/>
          </p:nvSpPr>
          <p:spPr>
            <a:xfrm>
              <a:off x="3871747" y="3040754"/>
              <a:ext cx="1465200" cy="1406142"/>
            </a:xfrm>
            <a:prstGeom prst="ellipse">
              <a:avLst/>
            </a:prstGeom>
            <a:solidFill>
              <a:sysClr val="window" lastClr="FFFFFF"/>
            </a:solidFill>
            <a:ln w="38100" cap="flat" cmpd="sng" algn="ctr">
              <a:solidFill>
                <a:schemeClr val="bg1">
                  <a:lumMod val="85000"/>
                </a:schemeClr>
              </a:solidFill>
              <a:prstDash val="sysDot"/>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154" eaLnBrk="0" fontAlgn="base" hangingPunct="0">
                <a:spcBef>
                  <a:spcPct val="0"/>
                </a:spcBef>
                <a:spcAft>
                  <a:spcPct val="0"/>
                </a:spcAft>
                <a:defRPr/>
              </a:pPr>
              <a:endParaRPr lang="en-CA" sz="1050" b="1" kern="0" dirty="0">
                <a:solidFill>
                  <a:srgbClr val="333333"/>
                </a:solidFill>
                <a:latin typeface="Montserrat SemiBold" panose="00000700000000000000" pitchFamily="2" charset="0"/>
              </a:endParaRPr>
            </a:p>
          </p:txBody>
        </p:sp>
        <p:sp>
          <p:nvSpPr>
            <p:cNvPr id="34" name="TextBox 9">
              <a:extLst>
                <a:ext uri="{FF2B5EF4-FFF2-40B4-BE49-F238E27FC236}">
                  <a16:creationId xmlns:a16="http://schemas.microsoft.com/office/drawing/2014/main" id="{3A5B7938-31C3-4B09-BE3C-AF6D5B3DF630}"/>
                </a:ext>
              </a:extLst>
            </p:cNvPr>
            <p:cNvSpPr txBox="1"/>
            <p:nvPr/>
          </p:nvSpPr>
          <p:spPr>
            <a:xfrm>
              <a:off x="3902092" y="3450397"/>
              <a:ext cx="1404509"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154" eaLnBrk="0" fontAlgn="base" hangingPunct="0">
                <a:spcBef>
                  <a:spcPct val="0"/>
                </a:spcBef>
                <a:spcAft>
                  <a:spcPct val="0"/>
                </a:spcAft>
                <a:defRPr/>
              </a:pPr>
              <a:r>
                <a:rPr lang="en-CA" sz="1600" b="1" kern="0" dirty="0">
                  <a:solidFill>
                    <a:srgbClr val="333333"/>
                  </a:solidFill>
                  <a:latin typeface="Montserrat SemiBold" panose="00000700000000000000" pitchFamily="2" charset="0"/>
                  <a:ea typeface="ＭＳ Ｐゴシック" charset="-128"/>
                </a:rPr>
                <a:t>Integrated</a:t>
              </a:r>
            </a:p>
            <a:p>
              <a:pPr algn="ctr" defTabSz="457154" eaLnBrk="0" fontAlgn="base" hangingPunct="0">
                <a:spcBef>
                  <a:spcPct val="0"/>
                </a:spcBef>
                <a:spcAft>
                  <a:spcPct val="0"/>
                </a:spcAft>
                <a:defRPr/>
              </a:pPr>
              <a:r>
                <a:rPr lang="en-CA" sz="1600" b="1" kern="0" dirty="0">
                  <a:solidFill>
                    <a:srgbClr val="333333"/>
                  </a:solidFill>
                  <a:latin typeface="Montserrat SemiBold" panose="00000700000000000000" pitchFamily="2" charset="0"/>
                  <a:ea typeface="ＭＳ Ｐゴシック" charset="-128"/>
                </a:rPr>
                <a:t>Leadership</a:t>
              </a:r>
            </a:p>
          </p:txBody>
        </p:sp>
      </p:grpSp>
      <p:grpSp>
        <p:nvGrpSpPr>
          <p:cNvPr id="12" name="Group 11">
            <a:extLst>
              <a:ext uri="{FF2B5EF4-FFF2-40B4-BE49-F238E27FC236}">
                <a16:creationId xmlns:a16="http://schemas.microsoft.com/office/drawing/2014/main" id="{B53E4FEE-D165-4C6A-82AA-48CF00157DFD}"/>
              </a:ext>
            </a:extLst>
          </p:cNvPr>
          <p:cNvGrpSpPr/>
          <p:nvPr/>
        </p:nvGrpSpPr>
        <p:grpSpPr>
          <a:xfrm>
            <a:off x="2110412" y="2280723"/>
            <a:ext cx="2164322" cy="647916"/>
            <a:chOff x="678149" y="2362485"/>
            <a:chExt cx="2164604" cy="648000"/>
          </a:xfrm>
          <a:solidFill>
            <a:schemeClr val="accent1">
              <a:lumMod val="60000"/>
              <a:lumOff val="40000"/>
            </a:schemeClr>
          </a:solidFill>
        </p:grpSpPr>
        <p:sp>
          <p:nvSpPr>
            <p:cNvPr id="29" name="Rounded Rectangle 10">
              <a:extLst>
                <a:ext uri="{FF2B5EF4-FFF2-40B4-BE49-F238E27FC236}">
                  <a16:creationId xmlns:a16="http://schemas.microsoft.com/office/drawing/2014/main" id="{CD77D73E-81BB-4694-B344-B552F3EA09E2}"/>
                </a:ext>
              </a:extLst>
            </p:cNvPr>
            <p:cNvSpPr/>
            <p:nvPr/>
          </p:nvSpPr>
          <p:spPr>
            <a:xfrm>
              <a:off x="862753" y="2366488"/>
              <a:ext cx="1980000" cy="643322"/>
            </a:xfrm>
            <a:prstGeom prst="roundRect">
              <a:avLst/>
            </a:prstGeom>
            <a:grp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154" lvl="1" algn="ctr" defTabSz="457154" eaLnBrk="0" fontAlgn="base" hangingPunct="0">
                <a:spcBef>
                  <a:spcPct val="0"/>
                </a:spcBef>
                <a:spcAft>
                  <a:spcPct val="0"/>
                </a:spcAft>
              </a:pPr>
              <a:r>
                <a:rPr lang="en-CA" sz="1400" b="1" kern="0" dirty="0">
                  <a:solidFill>
                    <a:srgbClr val="FFFFFF"/>
                  </a:solidFill>
                  <a:latin typeface="Montserrat SemiBold" panose="00000700000000000000" pitchFamily="2" charset="0"/>
                </a:rPr>
                <a:t>Be Planful</a:t>
              </a:r>
            </a:p>
          </p:txBody>
        </p:sp>
        <p:grpSp>
          <p:nvGrpSpPr>
            <p:cNvPr id="30" name="Group 29">
              <a:extLst>
                <a:ext uri="{FF2B5EF4-FFF2-40B4-BE49-F238E27FC236}">
                  <a16:creationId xmlns:a16="http://schemas.microsoft.com/office/drawing/2014/main" id="{E0ACE414-9023-4D93-858B-3EFB7C764645}"/>
                </a:ext>
              </a:extLst>
            </p:cNvPr>
            <p:cNvGrpSpPr/>
            <p:nvPr/>
          </p:nvGrpSpPr>
          <p:grpSpPr>
            <a:xfrm>
              <a:off x="678149" y="2362485"/>
              <a:ext cx="648000" cy="648000"/>
              <a:chOff x="742885" y="2394556"/>
              <a:chExt cx="648000" cy="648000"/>
            </a:xfrm>
            <a:grpFill/>
          </p:grpSpPr>
          <p:sp>
            <p:nvSpPr>
              <p:cNvPr id="31" name="Oval 30">
                <a:extLst>
                  <a:ext uri="{FF2B5EF4-FFF2-40B4-BE49-F238E27FC236}">
                    <a16:creationId xmlns:a16="http://schemas.microsoft.com/office/drawing/2014/main" id="{B281EE0C-78A8-445E-BC6E-98FBCF85845B}"/>
                  </a:ext>
                </a:extLst>
              </p:cNvPr>
              <p:cNvSpPr/>
              <p:nvPr/>
            </p:nvSpPr>
            <p:spPr>
              <a:xfrm>
                <a:off x="742885" y="2394556"/>
                <a:ext cx="648000" cy="648000"/>
              </a:xfrm>
              <a:prstGeom prst="ellipse">
                <a:avLst/>
              </a:prstGeom>
              <a:grp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09"/>
                <a:endParaRPr lang="en-CA" sz="1400" dirty="0">
                  <a:solidFill>
                    <a:srgbClr val="FFFFFF"/>
                  </a:solidFill>
                  <a:latin typeface="Montserrat SemiBold" panose="00000700000000000000" pitchFamily="2" charset="0"/>
                </a:endParaRPr>
              </a:p>
            </p:txBody>
          </p:sp>
          <p:pic>
            <p:nvPicPr>
              <p:cNvPr id="32" name="Picture 31">
                <a:extLst>
                  <a:ext uri="{FF2B5EF4-FFF2-40B4-BE49-F238E27FC236}">
                    <a16:creationId xmlns:a16="http://schemas.microsoft.com/office/drawing/2014/main" id="{FCBFB57F-E861-4531-91D8-38313513E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315" y="2541837"/>
                <a:ext cx="357646" cy="357646"/>
              </a:xfrm>
              <a:prstGeom prst="rect">
                <a:avLst/>
              </a:prstGeom>
              <a:grpFill/>
              <a:ln>
                <a:noFill/>
              </a:ln>
            </p:spPr>
          </p:pic>
        </p:grpSp>
      </p:grpSp>
      <p:grpSp>
        <p:nvGrpSpPr>
          <p:cNvPr id="13" name="Group 12">
            <a:extLst>
              <a:ext uri="{FF2B5EF4-FFF2-40B4-BE49-F238E27FC236}">
                <a16:creationId xmlns:a16="http://schemas.microsoft.com/office/drawing/2014/main" id="{92E0EA05-ECD0-4CE6-B13F-A8D785F15924}"/>
              </a:ext>
            </a:extLst>
          </p:cNvPr>
          <p:cNvGrpSpPr/>
          <p:nvPr/>
        </p:nvGrpSpPr>
        <p:grpSpPr>
          <a:xfrm>
            <a:off x="2041760" y="4595555"/>
            <a:ext cx="2232974" cy="649264"/>
            <a:chOff x="609488" y="4621976"/>
            <a:chExt cx="2233265" cy="649349"/>
          </a:xfrm>
          <a:solidFill>
            <a:schemeClr val="accent1"/>
          </a:solidFill>
        </p:grpSpPr>
        <p:sp>
          <p:nvSpPr>
            <p:cNvPr id="25" name="Rounded Rectangle 14">
              <a:extLst>
                <a:ext uri="{FF2B5EF4-FFF2-40B4-BE49-F238E27FC236}">
                  <a16:creationId xmlns:a16="http://schemas.microsoft.com/office/drawing/2014/main" id="{1C2B7A03-DC7C-4C17-A0AE-F76ECEC3D8CE}"/>
                </a:ext>
              </a:extLst>
            </p:cNvPr>
            <p:cNvSpPr/>
            <p:nvPr/>
          </p:nvSpPr>
          <p:spPr>
            <a:xfrm>
              <a:off x="862753" y="4621976"/>
              <a:ext cx="1980000" cy="648000"/>
            </a:xfrm>
            <a:prstGeom prst="roundRect">
              <a:avLst/>
            </a:prstGeom>
            <a:grp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59964" lvl="1" algn="ctr" defTabSz="457154" eaLnBrk="0" fontAlgn="base" hangingPunct="0">
                <a:spcBef>
                  <a:spcPct val="0"/>
                </a:spcBef>
                <a:spcAft>
                  <a:spcPct val="0"/>
                </a:spcAft>
                <a:defRPr/>
              </a:pPr>
              <a:r>
                <a:rPr lang="en-CA" sz="1400" b="1" kern="0" dirty="0">
                  <a:solidFill>
                    <a:srgbClr val="FFFFFF"/>
                  </a:solidFill>
                  <a:latin typeface="Montserrat SemiBold" panose="00000700000000000000" pitchFamily="2" charset="0"/>
                </a:rPr>
                <a:t>Learn to </a:t>
              </a:r>
            </a:p>
            <a:p>
              <a:pPr marL="359964" lvl="1" algn="ctr" defTabSz="457154" eaLnBrk="0" fontAlgn="base" hangingPunct="0">
                <a:spcBef>
                  <a:spcPct val="0"/>
                </a:spcBef>
                <a:spcAft>
                  <a:spcPct val="0"/>
                </a:spcAft>
                <a:defRPr/>
              </a:pPr>
              <a:r>
                <a:rPr lang="en-CA" sz="1400" b="1" kern="0" dirty="0">
                  <a:solidFill>
                    <a:srgbClr val="FFFFFF"/>
                  </a:solidFill>
                  <a:latin typeface="Montserrat SemiBold" panose="00000700000000000000" pitchFamily="2" charset="0"/>
                </a:rPr>
                <a:t>Learn</a:t>
              </a:r>
            </a:p>
          </p:txBody>
        </p:sp>
        <p:grpSp>
          <p:nvGrpSpPr>
            <p:cNvPr id="26" name="Group 25">
              <a:extLst>
                <a:ext uri="{FF2B5EF4-FFF2-40B4-BE49-F238E27FC236}">
                  <a16:creationId xmlns:a16="http://schemas.microsoft.com/office/drawing/2014/main" id="{1DDA139E-5ADB-4800-BBD9-F099BA8307FF}"/>
                </a:ext>
              </a:extLst>
            </p:cNvPr>
            <p:cNvGrpSpPr/>
            <p:nvPr/>
          </p:nvGrpSpPr>
          <p:grpSpPr>
            <a:xfrm>
              <a:off x="609488" y="4623325"/>
              <a:ext cx="648000" cy="648000"/>
              <a:chOff x="690682" y="4501648"/>
              <a:chExt cx="648000" cy="648000"/>
            </a:xfrm>
            <a:grpFill/>
          </p:grpSpPr>
          <p:sp>
            <p:nvSpPr>
              <p:cNvPr id="27" name="Oval 26">
                <a:extLst>
                  <a:ext uri="{FF2B5EF4-FFF2-40B4-BE49-F238E27FC236}">
                    <a16:creationId xmlns:a16="http://schemas.microsoft.com/office/drawing/2014/main" id="{5A9E4954-7EB8-42F8-A007-5A7D331385ED}"/>
                  </a:ext>
                </a:extLst>
              </p:cNvPr>
              <p:cNvSpPr/>
              <p:nvPr/>
            </p:nvSpPr>
            <p:spPr>
              <a:xfrm>
                <a:off x="690682" y="4501648"/>
                <a:ext cx="648000" cy="648000"/>
              </a:xfrm>
              <a:prstGeom prst="ellipse">
                <a:avLst/>
              </a:prstGeom>
              <a:grp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09"/>
                <a:endParaRPr lang="en-CA" sz="1400" dirty="0">
                  <a:solidFill>
                    <a:srgbClr val="FFFFFF"/>
                  </a:solidFill>
                  <a:latin typeface="Montserrat SemiBold" panose="00000700000000000000" pitchFamily="2" charset="0"/>
                </a:endParaRPr>
              </a:p>
            </p:txBody>
          </p:sp>
          <p:pic>
            <p:nvPicPr>
              <p:cNvPr id="28" name="Picture 27">
                <a:extLst>
                  <a:ext uri="{FF2B5EF4-FFF2-40B4-BE49-F238E27FC236}">
                    <a16:creationId xmlns:a16="http://schemas.microsoft.com/office/drawing/2014/main" id="{782FFF92-768A-497F-83B8-AF4C2D0D8559}"/>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846112" y="4635492"/>
                <a:ext cx="324000" cy="324000"/>
              </a:xfrm>
              <a:prstGeom prst="rect">
                <a:avLst/>
              </a:prstGeom>
              <a:grpFill/>
            </p:spPr>
          </p:pic>
        </p:grpSp>
      </p:grpSp>
      <p:grpSp>
        <p:nvGrpSpPr>
          <p:cNvPr id="14" name="Group 13">
            <a:extLst>
              <a:ext uri="{FF2B5EF4-FFF2-40B4-BE49-F238E27FC236}">
                <a16:creationId xmlns:a16="http://schemas.microsoft.com/office/drawing/2014/main" id="{4C45DA4D-7F26-4300-A4AE-F0F5C706DA11}"/>
              </a:ext>
            </a:extLst>
          </p:cNvPr>
          <p:cNvGrpSpPr/>
          <p:nvPr/>
        </p:nvGrpSpPr>
        <p:grpSpPr>
          <a:xfrm>
            <a:off x="7521809" y="2271110"/>
            <a:ext cx="2232974" cy="648557"/>
            <a:chOff x="6569175" y="2384909"/>
            <a:chExt cx="2233265" cy="648641"/>
          </a:xfrm>
          <a:solidFill>
            <a:schemeClr val="accent3">
              <a:lumMod val="60000"/>
              <a:lumOff val="40000"/>
            </a:schemeClr>
          </a:solidFill>
        </p:grpSpPr>
        <p:sp>
          <p:nvSpPr>
            <p:cNvPr id="21" name="Rounded Rectangle 19">
              <a:extLst>
                <a:ext uri="{FF2B5EF4-FFF2-40B4-BE49-F238E27FC236}">
                  <a16:creationId xmlns:a16="http://schemas.microsoft.com/office/drawing/2014/main" id="{0ED1AB2D-7E4B-4517-8C3D-4BCCD790902B}"/>
                </a:ext>
              </a:extLst>
            </p:cNvPr>
            <p:cNvSpPr/>
            <p:nvPr/>
          </p:nvSpPr>
          <p:spPr>
            <a:xfrm>
              <a:off x="6822440" y="2385550"/>
              <a:ext cx="1980000" cy="648000"/>
            </a:xfrm>
            <a:prstGeom prst="roundRect">
              <a:avLst/>
            </a:prstGeom>
            <a:grpFill/>
            <a:ln w="25400" cap="flat" cmpd="sng" algn="ctr">
              <a:noFill/>
              <a:prstDash val="solid"/>
            </a:ln>
            <a:effectLst/>
          </p:spPr>
          <p:txBody>
            <a:bodyPr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59964" algn="ctr" defTabSz="457154" eaLnBrk="0" fontAlgn="base" hangingPunct="0">
                <a:spcBef>
                  <a:spcPct val="0"/>
                </a:spcBef>
                <a:spcAft>
                  <a:spcPct val="0"/>
                </a:spcAft>
                <a:defRPr/>
              </a:pPr>
              <a:r>
                <a:rPr lang="en-CA" sz="1400" b="1" kern="0" dirty="0">
                  <a:solidFill>
                    <a:srgbClr val="FFFFFF"/>
                  </a:solidFill>
                  <a:latin typeface="Montserrat SemiBold" panose="00000700000000000000" pitchFamily="2" charset="0"/>
                </a:rPr>
                <a:t>Distribute</a:t>
              </a:r>
            </a:p>
            <a:p>
              <a:pPr marL="359964" algn="ctr" defTabSz="457154" eaLnBrk="0" fontAlgn="base" hangingPunct="0">
                <a:spcBef>
                  <a:spcPct val="0"/>
                </a:spcBef>
                <a:spcAft>
                  <a:spcPct val="0"/>
                </a:spcAft>
                <a:defRPr/>
              </a:pPr>
              <a:r>
                <a:rPr lang="en-CA" sz="1400" b="1" kern="0" dirty="0">
                  <a:solidFill>
                    <a:srgbClr val="FFFFFF"/>
                  </a:solidFill>
                  <a:latin typeface="Montserrat SemiBold" panose="00000700000000000000" pitchFamily="2" charset="0"/>
                </a:rPr>
                <a:t>Leadership</a:t>
              </a:r>
              <a:br>
                <a:rPr lang="en-CA" sz="1400" b="1" kern="0" dirty="0">
                  <a:solidFill>
                    <a:srgbClr val="FFFFFF"/>
                  </a:solidFill>
                  <a:latin typeface="Montserrat SemiBold" panose="00000700000000000000" pitchFamily="2" charset="0"/>
                </a:rPr>
              </a:br>
              <a:endParaRPr lang="en-CA" sz="1400" b="1" kern="0" dirty="0">
                <a:solidFill>
                  <a:srgbClr val="FFFFFF"/>
                </a:solidFill>
                <a:latin typeface="Montserrat SemiBold" panose="00000700000000000000" pitchFamily="2" charset="0"/>
              </a:endParaRPr>
            </a:p>
          </p:txBody>
        </p:sp>
        <p:grpSp>
          <p:nvGrpSpPr>
            <p:cNvPr id="22" name="Group 21">
              <a:extLst>
                <a:ext uri="{FF2B5EF4-FFF2-40B4-BE49-F238E27FC236}">
                  <a16:creationId xmlns:a16="http://schemas.microsoft.com/office/drawing/2014/main" id="{11302ADD-F260-4669-B827-B459401CE242}"/>
                </a:ext>
              </a:extLst>
            </p:cNvPr>
            <p:cNvGrpSpPr/>
            <p:nvPr/>
          </p:nvGrpSpPr>
          <p:grpSpPr>
            <a:xfrm>
              <a:off x="6569175" y="2384909"/>
              <a:ext cx="648000" cy="648000"/>
              <a:chOff x="6569175" y="2384909"/>
              <a:chExt cx="648000" cy="648000"/>
            </a:xfrm>
            <a:grpFill/>
          </p:grpSpPr>
          <p:sp>
            <p:nvSpPr>
              <p:cNvPr id="23" name="Oval 22">
                <a:extLst>
                  <a:ext uri="{FF2B5EF4-FFF2-40B4-BE49-F238E27FC236}">
                    <a16:creationId xmlns:a16="http://schemas.microsoft.com/office/drawing/2014/main" id="{C5076886-DAD5-453A-90F2-48CF58B37EA2}"/>
                  </a:ext>
                </a:extLst>
              </p:cNvPr>
              <p:cNvSpPr/>
              <p:nvPr/>
            </p:nvSpPr>
            <p:spPr>
              <a:xfrm>
                <a:off x="6569175" y="2384909"/>
                <a:ext cx="648000" cy="64800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09"/>
                <a:endParaRPr lang="en-CA" sz="1400" dirty="0">
                  <a:solidFill>
                    <a:srgbClr val="FFFFFF"/>
                  </a:solidFill>
                  <a:latin typeface="Montserrat SemiBold" panose="00000700000000000000" pitchFamily="2" charset="0"/>
                </a:endParaRPr>
              </a:p>
            </p:txBody>
          </p:sp>
          <p:pic>
            <p:nvPicPr>
              <p:cNvPr id="24" name="Picture 23">
                <a:extLst>
                  <a:ext uri="{FF2B5EF4-FFF2-40B4-BE49-F238E27FC236}">
                    <a16:creationId xmlns:a16="http://schemas.microsoft.com/office/drawing/2014/main" id="{CE3F35EF-6527-4B7C-A5E7-4EA97DFF15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1175" y="2541805"/>
                <a:ext cx="324000" cy="324000"/>
              </a:xfrm>
              <a:prstGeom prst="rect">
                <a:avLst/>
              </a:prstGeom>
              <a:grpFill/>
            </p:spPr>
          </p:pic>
        </p:grpSp>
      </p:grpSp>
      <p:grpSp>
        <p:nvGrpSpPr>
          <p:cNvPr id="15" name="Group 14">
            <a:extLst>
              <a:ext uri="{FF2B5EF4-FFF2-40B4-BE49-F238E27FC236}">
                <a16:creationId xmlns:a16="http://schemas.microsoft.com/office/drawing/2014/main" id="{7647824A-CC76-4516-A49F-D745F76A60EA}"/>
              </a:ext>
            </a:extLst>
          </p:cNvPr>
          <p:cNvGrpSpPr/>
          <p:nvPr/>
        </p:nvGrpSpPr>
        <p:grpSpPr>
          <a:xfrm>
            <a:off x="7521809" y="4595555"/>
            <a:ext cx="2232974" cy="658187"/>
            <a:chOff x="6569175" y="4597700"/>
            <a:chExt cx="2233265" cy="658273"/>
          </a:xfrm>
          <a:solidFill>
            <a:schemeClr val="accent3"/>
          </a:solidFill>
        </p:grpSpPr>
        <p:sp>
          <p:nvSpPr>
            <p:cNvPr id="17" name="Rounded Rectangle 22">
              <a:extLst>
                <a:ext uri="{FF2B5EF4-FFF2-40B4-BE49-F238E27FC236}">
                  <a16:creationId xmlns:a16="http://schemas.microsoft.com/office/drawing/2014/main" id="{00DC7F87-A67A-489B-ACDE-76C0C499E0BC}"/>
                </a:ext>
              </a:extLst>
            </p:cNvPr>
            <p:cNvSpPr/>
            <p:nvPr/>
          </p:nvSpPr>
          <p:spPr>
            <a:xfrm>
              <a:off x="6822440" y="4607973"/>
              <a:ext cx="1980000" cy="648000"/>
            </a:xfrm>
            <a:prstGeom prst="roundRect">
              <a:avLst/>
            </a:prstGeom>
            <a:grp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59964" algn="ctr" defTabSz="457154" eaLnBrk="0" fontAlgn="base" hangingPunct="0">
                <a:spcBef>
                  <a:spcPct val="0"/>
                </a:spcBef>
                <a:spcAft>
                  <a:spcPct val="0"/>
                </a:spcAft>
                <a:defRPr/>
              </a:pPr>
              <a:r>
                <a:rPr lang="en-CA" sz="1400" b="1" kern="0" dirty="0">
                  <a:solidFill>
                    <a:srgbClr val="FFFFFF"/>
                  </a:solidFill>
                  <a:latin typeface="Montserrat SemiBold" panose="00000700000000000000" pitchFamily="2" charset="0"/>
                </a:rPr>
                <a:t>Activate Networks</a:t>
              </a:r>
            </a:p>
          </p:txBody>
        </p:sp>
        <p:grpSp>
          <p:nvGrpSpPr>
            <p:cNvPr id="18" name="Group 17">
              <a:extLst>
                <a:ext uri="{FF2B5EF4-FFF2-40B4-BE49-F238E27FC236}">
                  <a16:creationId xmlns:a16="http://schemas.microsoft.com/office/drawing/2014/main" id="{51A8986F-0DB9-4EBC-896B-343AF05B3CA7}"/>
                </a:ext>
              </a:extLst>
            </p:cNvPr>
            <p:cNvGrpSpPr/>
            <p:nvPr/>
          </p:nvGrpSpPr>
          <p:grpSpPr>
            <a:xfrm>
              <a:off x="6569175" y="4597700"/>
              <a:ext cx="648000" cy="648000"/>
              <a:chOff x="6569175" y="4516780"/>
              <a:chExt cx="648000" cy="648000"/>
            </a:xfrm>
            <a:grpFill/>
          </p:grpSpPr>
          <p:sp>
            <p:nvSpPr>
              <p:cNvPr id="19" name="Oval 18">
                <a:extLst>
                  <a:ext uri="{FF2B5EF4-FFF2-40B4-BE49-F238E27FC236}">
                    <a16:creationId xmlns:a16="http://schemas.microsoft.com/office/drawing/2014/main" id="{6C1AA33D-0E34-43FE-94ED-FB1839FAA4AF}"/>
                  </a:ext>
                </a:extLst>
              </p:cNvPr>
              <p:cNvSpPr/>
              <p:nvPr/>
            </p:nvSpPr>
            <p:spPr>
              <a:xfrm>
                <a:off x="6569175" y="4516780"/>
                <a:ext cx="648000" cy="64800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09"/>
                <a:endParaRPr lang="en-CA" sz="1400" dirty="0">
                  <a:solidFill>
                    <a:srgbClr val="FFFFFF"/>
                  </a:solidFill>
                  <a:latin typeface="Montserrat SemiBold" panose="00000700000000000000" pitchFamily="2" charset="0"/>
                </a:endParaRPr>
              </a:p>
            </p:txBody>
          </p:sp>
          <p:pic>
            <p:nvPicPr>
              <p:cNvPr id="20" name="Picture 19">
                <a:extLst>
                  <a:ext uri="{FF2B5EF4-FFF2-40B4-BE49-F238E27FC236}">
                    <a16:creationId xmlns:a16="http://schemas.microsoft.com/office/drawing/2014/main" id="{1222A6E5-BC8C-4C98-9939-D754890F7F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1175" y="4698788"/>
                <a:ext cx="324000" cy="304529"/>
              </a:xfrm>
              <a:prstGeom prst="rect">
                <a:avLst/>
              </a:prstGeom>
              <a:grpFill/>
            </p:spPr>
          </p:pic>
        </p:grpSp>
      </p:grpSp>
      <p:pic>
        <p:nvPicPr>
          <p:cNvPr id="16" name="Picture 15">
            <a:extLst>
              <a:ext uri="{FF2B5EF4-FFF2-40B4-BE49-F238E27FC236}">
                <a16:creationId xmlns:a16="http://schemas.microsoft.com/office/drawing/2014/main" id="{8170741E-66C9-442D-B2C3-668A000845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4671" y="5617109"/>
            <a:ext cx="235357" cy="235357"/>
          </a:xfrm>
          <a:prstGeom prst="rect">
            <a:avLst/>
          </a:prstGeom>
        </p:spPr>
      </p:pic>
      <p:sp>
        <p:nvSpPr>
          <p:cNvPr id="53" name="Right Brace 52">
            <a:extLst>
              <a:ext uri="{FF2B5EF4-FFF2-40B4-BE49-F238E27FC236}">
                <a16:creationId xmlns:a16="http://schemas.microsoft.com/office/drawing/2014/main" id="{52C85A02-7A06-4BB2-A008-201EFF789B62}"/>
              </a:ext>
            </a:extLst>
          </p:cNvPr>
          <p:cNvSpPr/>
          <p:nvPr/>
        </p:nvSpPr>
        <p:spPr>
          <a:xfrm>
            <a:off x="9867342" y="2164373"/>
            <a:ext cx="530869" cy="3162933"/>
          </a:xfrm>
          <a:prstGeom prst="rightBrace">
            <a:avLst>
              <a:gd name="adj1" fmla="val 33829"/>
              <a:gd name="adj2" fmla="val 50000"/>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54437"/>
            <a:endParaRPr lang="en-CA" sz="1092" dirty="0">
              <a:solidFill>
                <a:srgbClr val="000000"/>
              </a:solidFill>
              <a:latin typeface="Calibri" panose="020F0502020204030204"/>
            </a:endParaRPr>
          </a:p>
        </p:txBody>
      </p:sp>
      <p:sp>
        <p:nvSpPr>
          <p:cNvPr id="55" name="Right Brace 54">
            <a:extLst>
              <a:ext uri="{FF2B5EF4-FFF2-40B4-BE49-F238E27FC236}">
                <a16:creationId xmlns:a16="http://schemas.microsoft.com/office/drawing/2014/main" id="{37E45149-9EC3-4358-A988-E28D9E685D3B}"/>
              </a:ext>
            </a:extLst>
          </p:cNvPr>
          <p:cNvSpPr/>
          <p:nvPr/>
        </p:nvSpPr>
        <p:spPr>
          <a:xfrm rot="10800000">
            <a:off x="1538038" y="2205681"/>
            <a:ext cx="530869" cy="3121625"/>
          </a:xfrm>
          <a:prstGeom prst="rightBrace">
            <a:avLst>
              <a:gd name="adj1" fmla="val 33829"/>
              <a:gd name="adj2" fmla="val 50000"/>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54437"/>
            <a:endParaRPr lang="en-CA" sz="1092" dirty="0">
              <a:solidFill>
                <a:srgbClr val="000000"/>
              </a:solidFill>
              <a:latin typeface="Calibri" panose="020F0502020204030204"/>
            </a:endParaRPr>
          </a:p>
        </p:txBody>
      </p:sp>
      <p:sp>
        <p:nvSpPr>
          <p:cNvPr id="64" name="Arrow: Bent 63">
            <a:extLst>
              <a:ext uri="{FF2B5EF4-FFF2-40B4-BE49-F238E27FC236}">
                <a16:creationId xmlns:a16="http://schemas.microsoft.com/office/drawing/2014/main" id="{57ED84C0-21CB-42B1-9E8D-3021808E343C}"/>
              </a:ext>
            </a:extLst>
          </p:cNvPr>
          <p:cNvSpPr/>
          <p:nvPr/>
        </p:nvSpPr>
        <p:spPr>
          <a:xfrm rot="10800000" flipH="1">
            <a:off x="711160" y="4543775"/>
            <a:ext cx="1111612" cy="1365661"/>
          </a:xfrm>
          <a:prstGeom prst="bentArrow">
            <a:avLst>
              <a:gd name="adj1" fmla="val 14032"/>
              <a:gd name="adj2" fmla="val 14581"/>
              <a:gd name="adj3" fmla="val 18419"/>
              <a:gd name="adj4" fmla="val 28395"/>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CA" sz="1092" dirty="0">
              <a:solidFill>
                <a:srgbClr val="000000"/>
              </a:solidFill>
              <a:latin typeface="Calibri" panose="020F0502020204030204"/>
            </a:endParaRPr>
          </a:p>
        </p:txBody>
      </p:sp>
      <p:sp>
        <p:nvSpPr>
          <p:cNvPr id="61" name="TextBox 60">
            <a:extLst>
              <a:ext uri="{FF2B5EF4-FFF2-40B4-BE49-F238E27FC236}">
                <a16:creationId xmlns:a16="http://schemas.microsoft.com/office/drawing/2014/main" id="{1C98B441-3005-4980-B2D6-403E5CD5663C}"/>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CA" sz="1200" dirty="0">
                <a:solidFill>
                  <a:srgbClr val="A6A6A6"/>
                </a:solidFill>
                <a:effectLst/>
                <a:latin typeface="Montserrat" panose="00000500000000000000" pitchFamily="2" charset="0"/>
                <a:ea typeface="Times New Roman" panose="02020603050405020304" pitchFamily="18" charset="0"/>
              </a:rPr>
              <a:t>2021 TOP 3 HR PRIORITIES: TALENT ACQUISITION, DEVELOPING LEADERS, MANAGING LABOR COSTS</a:t>
            </a:r>
            <a:endParaRPr kumimoji="0" lang="en-US" sz="1200" b="0" i="0" u="none" strike="noStrike" kern="1200" cap="none" spc="0" normalizeH="0" baseline="0" noProof="0" dirty="0">
              <a:ln>
                <a:noFill/>
              </a:ln>
              <a:solidFill>
                <a:srgbClr val="A6A6A6"/>
              </a:solidFill>
              <a:effectLst/>
              <a:uLnTx/>
              <a:uFillTx/>
              <a:latin typeface="Montserrat" panose="00000500000000000000" pitchFamily="2" charset="0"/>
            </a:endParaRPr>
          </a:p>
        </p:txBody>
      </p:sp>
      <p:sp>
        <p:nvSpPr>
          <p:cNvPr id="63" name="Text Placeholder 1">
            <a:extLst>
              <a:ext uri="{FF2B5EF4-FFF2-40B4-BE49-F238E27FC236}">
                <a16:creationId xmlns:a16="http://schemas.microsoft.com/office/drawing/2014/main" id="{617E30D3-8E31-4970-B282-B5649A36E054}"/>
              </a:ext>
            </a:extLst>
          </p:cNvPr>
          <p:cNvSpPr txBox="1">
            <a:spLocks/>
          </p:cNvSpPr>
          <p:nvPr/>
        </p:nvSpPr>
        <p:spPr>
          <a:xfrm>
            <a:off x="577163" y="948565"/>
            <a:ext cx="11108016"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kumimoji="0" lang="en-US" sz="3000" b="1" i="0" u="none" strike="noStrike" kern="1200" cap="none" spc="0" normalizeH="0" baseline="0" noProof="0" dirty="0">
                <a:ln>
                  <a:noFill/>
                </a:ln>
                <a:solidFill>
                  <a:prstClr val="white">
                    <a:lumMod val="50000"/>
                  </a:prstClr>
                </a:solidFill>
                <a:effectLst/>
                <a:uLnTx/>
                <a:uFillTx/>
                <a:latin typeface="Montserrat" pitchFamily="2" charset="77"/>
                <a:ea typeface="Montserrat Black" charset="0"/>
                <a:cs typeface="Arial" panose="020B0604020202020204" pitchFamily="34" charset="0"/>
              </a:rPr>
              <a:t>Today’s changing environment demands a new leadership approach</a:t>
            </a:r>
            <a:endParaRPr kumimoji="0" lang="en-CA" sz="3000" b="1" i="0" u="none" strike="noStrike" kern="1200" cap="none" spc="0" normalizeH="0" baseline="0" noProof="0" dirty="0">
              <a:ln>
                <a:noFill/>
              </a:ln>
              <a:solidFill>
                <a:prstClr val="white">
                  <a:lumMod val="50000"/>
                </a:prstClr>
              </a:solidFill>
              <a:effectLst/>
              <a:uLnTx/>
              <a:uFillTx/>
              <a:latin typeface="Montserrat" pitchFamily="2" charset="77"/>
              <a:ea typeface="Montserrat Black" charset="0"/>
              <a:cs typeface="Arial" panose="020B0604020202020204" pitchFamily="34" charset="0"/>
            </a:endParaRPr>
          </a:p>
        </p:txBody>
      </p:sp>
      <p:sp>
        <p:nvSpPr>
          <p:cNvPr id="51" name="Arrow: Bent 50">
            <a:extLst>
              <a:ext uri="{FF2B5EF4-FFF2-40B4-BE49-F238E27FC236}">
                <a16:creationId xmlns:a16="http://schemas.microsoft.com/office/drawing/2014/main" id="{29D55BA8-3722-446B-A3BE-109C6452FA90}"/>
              </a:ext>
            </a:extLst>
          </p:cNvPr>
          <p:cNvSpPr/>
          <p:nvPr/>
        </p:nvSpPr>
        <p:spPr>
          <a:xfrm rot="10800000">
            <a:off x="10056386" y="4543774"/>
            <a:ext cx="1111612" cy="1365661"/>
          </a:xfrm>
          <a:prstGeom prst="bentArrow">
            <a:avLst>
              <a:gd name="adj1" fmla="val 14032"/>
              <a:gd name="adj2" fmla="val 14581"/>
              <a:gd name="adj3" fmla="val 18419"/>
              <a:gd name="adj4" fmla="val 28395"/>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CA" sz="1092" dirty="0">
              <a:solidFill>
                <a:srgbClr val="000000"/>
              </a:solidFill>
              <a:latin typeface="Calibri" panose="020F0502020204030204"/>
            </a:endParaRPr>
          </a:p>
        </p:txBody>
      </p:sp>
    </p:spTree>
    <p:extLst>
      <p:ext uri="{BB962C8B-B14F-4D97-AF65-F5344CB8AC3E}">
        <p14:creationId xmlns:p14="http://schemas.microsoft.com/office/powerpoint/2010/main" val="305038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p:bldP spid="10" grpId="0"/>
      <p:bldP spid="53" grpId="0" animBg="1"/>
      <p:bldP spid="55" grpId="0" animBg="1"/>
      <p:bldP spid="64" grpId="0" animBg="1"/>
      <p:bldP spid="5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rrow: Pentagon 31">
            <a:extLst>
              <a:ext uri="{FF2B5EF4-FFF2-40B4-BE49-F238E27FC236}">
                <a16:creationId xmlns:a16="http://schemas.microsoft.com/office/drawing/2014/main" id="{FD550C4A-F8FF-411B-91B0-4F1E3D0C727F}"/>
              </a:ext>
            </a:extLst>
          </p:cNvPr>
          <p:cNvSpPr/>
          <p:nvPr/>
        </p:nvSpPr>
        <p:spPr>
          <a:xfrm>
            <a:off x="5316997" y="2180987"/>
            <a:ext cx="595667" cy="397560"/>
          </a:xfrm>
          <a:prstGeom prst="homePlate">
            <a:avLst>
              <a:gd name="adj" fmla="val 34028"/>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3" name="Rectangle: Rounded Corners 32">
            <a:extLst>
              <a:ext uri="{FF2B5EF4-FFF2-40B4-BE49-F238E27FC236}">
                <a16:creationId xmlns:a16="http://schemas.microsoft.com/office/drawing/2014/main" id="{A06F6039-7A44-4806-BCF6-D844EC011304}"/>
              </a:ext>
            </a:extLst>
          </p:cNvPr>
          <p:cNvSpPr/>
          <p:nvPr/>
        </p:nvSpPr>
        <p:spPr>
          <a:xfrm>
            <a:off x="621259" y="1893523"/>
            <a:ext cx="5027147" cy="4664222"/>
          </a:xfrm>
          <a:prstGeom prst="roundRect">
            <a:avLst>
              <a:gd name="adj" fmla="val 5697"/>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extBox 2">
            <a:extLst>
              <a:ext uri="{FF2B5EF4-FFF2-40B4-BE49-F238E27FC236}">
                <a16:creationId xmlns:a16="http://schemas.microsoft.com/office/drawing/2014/main" id="{5C8C477D-138B-4169-A598-06B85180726C}"/>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CA" sz="1200" dirty="0">
                <a:solidFill>
                  <a:srgbClr val="A6A6A6"/>
                </a:solidFill>
                <a:effectLst/>
                <a:latin typeface="Montserrat" panose="00000500000000000000" pitchFamily="2" charset="0"/>
                <a:ea typeface="Times New Roman" panose="02020603050405020304" pitchFamily="18" charset="0"/>
              </a:rPr>
              <a:t>2021 TOP 3 HR PRIORITIES: TALENT ACQUISITION, DEVELOPING LEADERS, MANAGING LABOR COSTS</a:t>
            </a:r>
            <a:endParaRPr kumimoji="0" lang="en-US" sz="1200" b="0" i="0" u="none" strike="noStrike" kern="1200" cap="none" spc="0" normalizeH="0" baseline="0" noProof="0" dirty="0">
              <a:ln>
                <a:noFill/>
              </a:ln>
              <a:solidFill>
                <a:srgbClr val="A6A6A6"/>
              </a:solidFill>
              <a:effectLst/>
              <a:uLnTx/>
              <a:uFillTx/>
              <a:latin typeface="Montserrat" panose="00000500000000000000" pitchFamily="2" charset="0"/>
            </a:endParaRPr>
          </a:p>
        </p:txBody>
      </p:sp>
      <p:sp>
        <p:nvSpPr>
          <p:cNvPr id="4" name="Text Placeholder 1">
            <a:extLst>
              <a:ext uri="{FF2B5EF4-FFF2-40B4-BE49-F238E27FC236}">
                <a16:creationId xmlns:a16="http://schemas.microsoft.com/office/drawing/2014/main" id="{6DB79A3A-592F-410D-BC29-00C5B63C8912}"/>
              </a:ext>
            </a:extLst>
          </p:cNvPr>
          <p:cNvSpPr txBox="1">
            <a:spLocks/>
          </p:cNvSpPr>
          <p:nvPr/>
        </p:nvSpPr>
        <p:spPr>
          <a:xfrm>
            <a:off x="577163" y="948565"/>
            <a:ext cx="11108016"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kumimoji="0" lang="en-US" sz="3000" b="1" i="0" u="none" strike="noStrike" kern="1200" cap="none" spc="0" normalizeH="0" baseline="0" noProof="0" dirty="0">
                <a:ln>
                  <a:noFill/>
                </a:ln>
                <a:solidFill>
                  <a:prstClr val="white">
                    <a:lumMod val="50000"/>
                  </a:prstClr>
                </a:solidFill>
                <a:effectLst/>
                <a:uLnTx/>
                <a:uFillTx/>
                <a:latin typeface="Montserrat" pitchFamily="2" charset="77"/>
                <a:ea typeface="Montserrat Black" charset="0"/>
                <a:cs typeface="Arial" panose="020B0604020202020204" pitchFamily="34" charset="0"/>
              </a:rPr>
              <a:t>Yet many HR departments aren’t approaching leadership development strategically </a:t>
            </a:r>
            <a:endParaRPr kumimoji="0" lang="en-CA" sz="3000" b="1" i="0" u="none" strike="noStrike" kern="1200" cap="none" spc="0" normalizeH="0" baseline="0" noProof="0" dirty="0">
              <a:ln>
                <a:noFill/>
              </a:ln>
              <a:solidFill>
                <a:prstClr val="white">
                  <a:lumMod val="50000"/>
                </a:prstClr>
              </a:solidFill>
              <a:effectLst/>
              <a:uLnTx/>
              <a:uFillTx/>
              <a:latin typeface="Montserrat" pitchFamily="2" charset="77"/>
              <a:ea typeface="Montserrat Black" charset="0"/>
              <a:cs typeface="Arial" panose="020B0604020202020204" pitchFamily="34" charset="0"/>
            </a:endParaRPr>
          </a:p>
        </p:txBody>
      </p:sp>
      <p:sp>
        <p:nvSpPr>
          <p:cNvPr id="16" name="TextBox 15">
            <a:extLst>
              <a:ext uri="{FF2B5EF4-FFF2-40B4-BE49-F238E27FC236}">
                <a16:creationId xmlns:a16="http://schemas.microsoft.com/office/drawing/2014/main" id="{5FDBD26E-CC5B-4226-BE12-C56C02755478}"/>
              </a:ext>
            </a:extLst>
          </p:cNvPr>
          <p:cNvSpPr txBox="1"/>
          <p:nvPr/>
        </p:nvSpPr>
        <p:spPr>
          <a:xfrm>
            <a:off x="7111714" y="2816992"/>
            <a:ext cx="3499085" cy="492443"/>
          </a:xfrm>
          <a:prstGeom prst="rect">
            <a:avLst/>
          </a:prstGeom>
          <a:noFill/>
        </p:spPr>
        <p:txBody>
          <a:bodyPr wrap="square" lIns="0" tIns="0" rIns="0" bIns="0">
            <a:spAutoFit/>
          </a:bodyPr>
          <a:lstStyle/>
          <a:p>
            <a:pPr algn="ctr" rtl="0">
              <a:defRPr sz="1862" b="0" i="0" u="none" strike="noStrike" kern="1200" spc="0" baseline="0">
                <a:solidFill>
                  <a:srgbClr val="FFFFFF"/>
                </a:solidFill>
                <a:latin typeface="Exo" panose="02000303000000000000" pitchFamily="2" charset="0"/>
                <a:ea typeface="+mn-ea"/>
                <a:cs typeface="+mn-cs"/>
              </a:defRPr>
            </a:pPr>
            <a:r>
              <a:rPr lang="en-CA" sz="1600" b="1" dirty="0">
                <a:solidFill>
                  <a:schemeClr val="tx1">
                    <a:lumMod val="95000"/>
                    <a:lumOff val="5000"/>
                  </a:schemeClr>
                </a:solidFill>
                <a:latin typeface="Roboto Condensed Light" panose="02000000000000000000" pitchFamily="2" charset="0"/>
                <a:ea typeface="Roboto Condensed Light" panose="02000000000000000000" pitchFamily="2" charset="0"/>
              </a:rPr>
              <a:t>What is HR doing to enable continuous learning in your organization?</a:t>
            </a:r>
          </a:p>
        </p:txBody>
      </p:sp>
      <p:sp>
        <p:nvSpPr>
          <p:cNvPr id="19" name="TextBox 18">
            <a:extLst>
              <a:ext uri="{FF2B5EF4-FFF2-40B4-BE49-F238E27FC236}">
                <a16:creationId xmlns:a16="http://schemas.microsoft.com/office/drawing/2014/main" id="{D021D4CC-7C22-42E5-9B83-33638EDBDF16}"/>
              </a:ext>
            </a:extLst>
          </p:cNvPr>
          <p:cNvSpPr txBox="1"/>
          <p:nvPr/>
        </p:nvSpPr>
        <p:spPr>
          <a:xfrm>
            <a:off x="6484132" y="3439218"/>
            <a:ext cx="1704493" cy="430887"/>
          </a:xfrm>
          <a:prstGeom prst="rect">
            <a:avLst/>
          </a:prstGeom>
          <a:noFill/>
        </p:spPr>
        <p:txBody>
          <a:bodyPr wrap="square" lIns="0" tIns="0" rIns="0" bIns="0">
            <a:spAutoFit/>
          </a:bodyPr>
          <a:lstStyle/>
          <a:p>
            <a:r>
              <a:rPr lang="en-CA" sz="1400" dirty="0">
                <a:latin typeface="Roboto Condensed Light" panose="02000000000000000000" pitchFamily="2" charset="0"/>
                <a:ea typeface="Roboto Condensed Light" panose="02000000000000000000" pitchFamily="2" charset="0"/>
              </a:rPr>
              <a:t>Encouraging leaders to model this behavior </a:t>
            </a:r>
          </a:p>
        </p:txBody>
      </p:sp>
      <p:graphicFrame>
        <p:nvGraphicFramePr>
          <p:cNvPr id="7" name="Chart 6">
            <a:extLst>
              <a:ext uri="{FF2B5EF4-FFF2-40B4-BE49-F238E27FC236}">
                <a16:creationId xmlns:a16="http://schemas.microsoft.com/office/drawing/2014/main" id="{B2BA336F-1C0C-40DA-83A0-6F671AC174FC}"/>
              </a:ext>
            </a:extLst>
          </p:cNvPr>
          <p:cNvGraphicFramePr/>
          <p:nvPr>
            <p:extLst>
              <p:ext uri="{D42A27DB-BD31-4B8C-83A1-F6EECF244321}">
                <p14:modId xmlns:p14="http://schemas.microsoft.com/office/powerpoint/2010/main" val="622368341"/>
              </p:ext>
            </p:extLst>
          </p:nvPr>
        </p:nvGraphicFramePr>
        <p:xfrm>
          <a:off x="1046890" y="4305904"/>
          <a:ext cx="4003412" cy="1798764"/>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8F2B06E9-C107-4A0A-BF31-F72230DF08A6}"/>
              </a:ext>
            </a:extLst>
          </p:cNvPr>
          <p:cNvSpPr txBox="1"/>
          <p:nvPr/>
        </p:nvSpPr>
        <p:spPr>
          <a:xfrm>
            <a:off x="3149440" y="3152367"/>
            <a:ext cx="1100009" cy="584775"/>
          </a:xfrm>
          <a:prstGeom prst="rect">
            <a:avLst/>
          </a:prstGeom>
        </p:spPr>
        <p:txBody>
          <a:bodyPr wrap="square" lIns="0" rtlCol="0">
            <a:spAutoFit/>
          </a:bodyPr>
          <a:lstStyle/>
          <a:p>
            <a:pPr algn="l"/>
            <a:r>
              <a:rPr lang="en-US" sz="1600" dirty="0">
                <a:latin typeface="Roboto Condensed Light" panose="02000000000000000000" pitchFamily="2" charset="0"/>
                <a:ea typeface="Roboto Condensed Light" panose="02000000000000000000" pitchFamily="2" charset="0"/>
              </a:rPr>
              <a:t>have an L&amp;D strategy</a:t>
            </a:r>
            <a:endParaRPr lang="en-CA" sz="1600" dirty="0">
              <a:latin typeface="Roboto Condensed Light" panose="02000000000000000000" pitchFamily="2" charset="0"/>
              <a:ea typeface="Roboto Condensed Light" panose="02000000000000000000" pitchFamily="2" charset="0"/>
            </a:endParaRPr>
          </a:p>
        </p:txBody>
      </p:sp>
      <p:grpSp>
        <p:nvGrpSpPr>
          <p:cNvPr id="18" name="Group 17">
            <a:extLst>
              <a:ext uri="{FF2B5EF4-FFF2-40B4-BE49-F238E27FC236}">
                <a16:creationId xmlns:a16="http://schemas.microsoft.com/office/drawing/2014/main" id="{8E439FD2-22A6-4DA8-9DE1-39CD934DD6DF}"/>
              </a:ext>
            </a:extLst>
          </p:cNvPr>
          <p:cNvGrpSpPr/>
          <p:nvPr/>
        </p:nvGrpSpPr>
        <p:grpSpPr>
          <a:xfrm>
            <a:off x="1927940" y="2869503"/>
            <a:ext cx="1134638" cy="1134638"/>
            <a:chOff x="894218" y="2344128"/>
            <a:chExt cx="736053" cy="736053"/>
          </a:xfrm>
          <a:solidFill>
            <a:schemeClr val="bg1"/>
          </a:solidFill>
        </p:grpSpPr>
        <p:sp>
          <p:nvSpPr>
            <p:cNvPr id="21" name="Oval 20">
              <a:extLst>
                <a:ext uri="{FF2B5EF4-FFF2-40B4-BE49-F238E27FC236}">
                  <a16:creationId xmlns:a16="http://schemas.microsoft.com/office/drawing/2014/main" id="{D52DF00C-2F59-49B4-BCB6-87140C64DBD7}"/>
                </a:ext>
              </a:extLst>
            </p:cNvPr>
            <p:cNvSpPr/>
            <p:nvPr/>
          </p:nvSpPr>
          <p:spPr>
            <a:xfrm>
              <a:off x="938245" y="2393301"/>
              <a:ext cx="648000" cy="6480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CA" sz="1400" b="1" dirty="0">
                  <a:solidFill>
                    <a:schemeClr val="tx1"/>
                  </a:solidFill>
                  <a:latin typeface="Montserrat SemiBold" panose="00000700000000000000" pitchFamily="2" charset="0"/>
                  <a:ea typeface="Arial Black" charset="0"/>
                  <a:cs typeface="Arial Black" charset="0"/>
                </a:rPr>
                <a:t>Only</a:t>
              </a:r>
              <a:endParaRPr lang="en-CA" b="1" dirty="0">
                <a:solidFill>
                  <a:schemeClr val="tx1"/>
                </a:solidFill>
                <a:latin typeface="Montserrat SemiBold" panose="00000700000000000000" pitchFamily="2" charset="0"/>
                <a:ea typeface="Arial Black" charset="0"/>
                <a:cs typeface="Arial Black" charset="0"/>
              </a:endParaRPr>
            </a:p>
            <a:p>
              <a:pPr algn="ctr"/>
              <a:r>
                <a:rPr lang="en-CA" sz="2000" b="1" dirty="0">
                  <a:solidFill>
                    <a:schemeClr val="tx1"/>
                  </a:solidFill>
                  <a:latin typeface="Montserrat SemiBold" panose="00000700000000000000" pitchFamily="2" charset="0"/>
                  <a:ea typeface="Arial Black" charset="0"/>
                  <a:cs typeface="Arial Black" charset="0"/>
                </a:rPr>
                <a:t>55%</a:t>
              </a:r>
            </a:p>
          </p:txBody>
        </p:sp>
        <p:sp>
          <p:nvSpPr>
            <p:cNvPr id="22" name="Block Arc 21">
              <a:extLst>
                <a:ext uri="{FF2B5EF4-FFF2-40B4-BE49-F238E27FC236}">
                  <a16:creationId xmlns:a16="http://schemas.microsoft.com/office/drawing/2014/main" id="{267204BF-387E-4BDC-804F-513A37D54186}"/>
                </a:ext>
              </a:extLst>
            </p:cNvPr>
            <p:cNvSpPr/>
            <p:nvPr/>
          </p:nvSpPr>
          <p:spPr>
            <a:xfrm rot="5400000" flipH="1">
              <a:off x="894218" y="2344128"/>
              <a:ext cx="736053" cy="736053"/>
            </a:xfrm>
            <a:prstGeom prst="blockArc">
              <a:avLst>
                <a:gd name="adj1" fmla="val 10470758"/>
                <a:gd name="adj2" fmla="val 21517711"/>
                <a:gd name="adj3" fmla="val 1317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800" b="1" dirty="0">
                <a:solidFill>
                  <a:schemeClr val="tx1"/>
                </a:solidFill>
                <a:latin typeface="Montserrat Semi Bold" pitchFamily="2" charset="77"/>
                <a:ea typeface="Arial Black" charset="0"/>
                <a:cs typeface="Arial Black" charset="0"/>
              </a:endParaRPr>
            </a:p>
          </p:txBody>
        </p:sp>
      </p:grpSp>
      <p:sp>
        <p:nvSpPr>
          <p:cNvPr id="24" name="TextBox 23">
            <a:extLst>
              <a:ext uri="{FF2B5EF4-FFF2-40B4-BE49-F238E27FC236}">
                <a16:creationId xmlns:a16="http://schemas.microsoft.com/office/drawing/2014/main" id="{B3810AFD-81B2-49C8-A7AC-393F67865C85}"/>
              </a:ext>
            </a:extLst>
          </p:cNvPr>
          <p:cNvSpPr txBox="1"/>
          <p:nvPr/>
        </p:nvSpPr>
        <p:spPr>
          <a:xfrm>
            <a:off x="1581951" y="6221855"/>
            <a:ext cx="3141527" cy="276999"/>
          </a:xfrm>
          <a:prstGeom prst="rect">
            <a:avLst/>
          </a:prstGeom>
          <a:noFill/>
        </p:spPr>
        <p:txBody>
          <a:bodyPr wrap="square">
            <a:spAutoFit/>
          </a:bodyPr>
          <a:lstStyle/>
          <a:p>
            <a:r>
              <a:rPr lang="en-US" sz="1200" dirty="0">
                <a:latin typeface="Roboto Condensed Light" panose="02000000000000000000" pitchFamily="2" charset="0"/>
                <a:ea typeface="Roboto Condensed Light" panose="02000000000000000000" pitchFamily="2" charset="0"/>
              </a:rPr>
              <a:t>(McLean &amp; Company Trends Report, 2021; </a:t>
            </a:r>
            <a:r>
              <a:rPr lang="en-US" sz="1200" i="1" dirty="0">
                <a:latin typeface="Roboto Condensed Light" panose="02000000000000000000" pitchFamily="2" charset="0"/>
                <a:ea typeface="Roboto Condensed Light" panose="02000000000000000000" pitchFamily="2" charset="0"/>
              </a:rPr>
              <a:t>N= 428)</a:t>
            </a:r>
            <a:endParaRPr lang="en-CA" sz="1200" i="1" dirty="0">
              <a:latin typeface="Roboto Condensed Light" panose="02000000000000000000" pitchFamily="2" charset="0"/>
              <a:ea typeface="Roboto Condensed Light" panose="02000000000000000000" pitchFamily="2" charset="0"/>
            </a:endParaRPr>
          </a:p>
        </p:txBody>
      </p:sp>
      <p:sp>
        <p:nvSpPr>
          <p:cNvPr id="28" name="TextBox 27">
            <a:extLst>
              <a:ext uri="{FF2B5EF4-FFF2-40B4-BE49-F238E27FC236}">
                <a16:creationId xmlns:a16="http://schemas.microsoft.com/office/drawing/2014/main" id="{744370A4-37BC-450B-9C0C-023AE1BD81BC}"/>
              </a:ext>
            </a:extLst>
          </p:cNvPr>
          <p:cNvSpPr txBox="1"/>
          <p:nvPr/>
        </p:nvSpPr>
        <p:spPr>
          <a:xfrm>
            <a:off x="9731739" y="3393051"/>
            <a:ext cx="1592089" cy="523220"/>
          </a:xfrm>
          <a:prstGeom prst="rect">
            <a:avLst/>
          </a:prstGeom>
          <a:noFill/>
        </p:spPr>
        <p:txBody>
          <a:bodyPr wrap="square">
            <a:spAutoFit/>
          </a:bodyPr>
          <a:lstStyle/>
          <a:p>
            <a:r>
              <a:rPr lang="en-CA" sz="1400" dirty="0">
                <a:latin typeface="Roboto Condensed Light" panose="02000000000000000000" pitchFamily="2" charset="0"/>
                <a:ea typeface="Roboto Condensed Light" panose="02000000000000000000" pitchFamily="2" charset="0"/>
              </a:rPr>
              <a:t>Providing formal coaching to leaders</a:t>
            </a:r>
          </a:p>
        </p:txBody>
      </p:sp>
      <p:sp>
        <p:nvSpPr>
          <p:cNvPr id="29" name="TextBox 28">
            <a:extLst>
              <a:ext uri="{FF2B5EF4-FFF2-40B4-BE49-F238E27FC236}">
                <a16:creationId xmlns:a16="http://schemas.microsoft.com/office/drawing/2014/main" id="{187CAD08-E92B-4F81-A370-C6A7FE44736D}"/>
              </a:ext>
            </a:extLst>
          </p:cNvPr>
          <p:cNvSpPr txBox="1"/>
          <p:nvPr/>
        </p:nvSpPr>
        <p:spPr>
          <a:xfrm>
            <a:off x="6856858" y="5097185"/>
            <a:ext cx="1105628" cy="846386"/>
          </a:xfrm>
          <a:prstGeom prst="rect">
            <a:avLst/>
          </a:prstGeom>
          <a:noFill/>
        </p:spPr>
        <p:txBody>
          <a:bodyPr wrap="square" lIns="0" tIns="0" rIns="0" bIns="0">
            <a:spAutoFit/>
          </a:bodyPr>
          <a:lstStyle/>
          <a:p>
            <a:pPr algn="r"/>
            <a:endParaRPr lang="en-CA" sz="700" dirty="0"/>
          </a:p>
          <a:p>
            <a:pPr algn="ctr"/>
            <a:r>
              <a:rPr lang="en-CA" sz="1600" dirty="0">
                <a:latin typeface="Montserrat SemiBold" panose="00000700000000000000" pitchFamily="2" charset="0"/>
              </a:rPr>
              <a:t>11%</a:t>
            </a:r>
          </a:p>
          <a:p>
            <a:pPr algn="r"/>
            <a:endParaRPr lang="en-CA" sz="1400" dirty="0"/>
          </a:p>
          <a:p>
            <a:pPr algn="r"/>
            <a:endParaRPr lang="en-CA" sz="900" dirty="0"/>
          </a:p>
          <a:p>
            <a:pPr algn="r"/>
            <a:endParaRPr lang="en-CA" sz="900" dirty="0"/>
          </a:p>
        </p:txBody>
      </p:sp>
      <p:sp>
        <p:nvSpPr>
          <p:cNvPr id="34" name="TextBox 33">
            <a:extLst>
              <a:ext uri="{FF2B5EF4-FFF2-40B4-BE49-F238E27FC236}">
                <a16:creationId xmlns:a16="http://schemas.microsoft.com/office/drawing/2014/main" id="{88D3ACBF-682E-45A2-8E57-579E927382A3}"/>
              </a:ext>
            </a:extLst>
          </p:cNvPr>
          <p:cNvSpPr txBox="1"/>
          <p:nvPr/>
        </p:nvSpPr>
        <p:spPr>
          <a:xfrm>
            <a:off x="978311" y="2117036"/>
            <a:ext cx="4241390" cy="492443"/>
          </a:xfrm>
          <a:prstGeom prst="rect">
            <a:avLst/>
          </a:prstGeom>
          <a:noFill/>
        </p:spPr>
        <p:txBody>
          <a:bodyPr wrap="square" lIns="0" tIns="0" rIns="0" bIns="0">
            <a:spAutoFit/>
          </a:bodyPr>
          <a:lstStyle/>
          <a:p>
            <a:pPr rtl="0">
              <a:defRPr sz="1862" b="0" i="0" u="none" strike="noStrike" kern="1200" spc="0" baseline="0">
                <a:solidFill>
                  <a:srgbClr val="FFFFFF"/>
                </a:solidFill>
                <a:latin typeface="Exo" panose="02000303000000000000" pitchFamily="2" charset="0"/>
                <a:ea typeface="+mn-ea"/>
                <a:cs typeface="+mn-cs"/>
              </a:defRPr>
            </a:pPr>
            <a:r>
              <a:rPr lang="en-US" sz="1600" b="1" dirty="0">
                <a:solidFill>
                  <a:schemeClr val="accent1"/>
                </a:solidFill>
                <a:latin typeface="Montserrat SemiBold" panose="00000700000000000000" pitchFamily="2" charset="0"/>
              </a:rPr>
              <a:t>Only around half of departments have an L&amp;D strategy, despite its benefits…</a:t>
            </a:r>
            <a:endParaRPr lang="en-CA" sz="1600" b="1" dirty="0">
              <a:solidFill>
                <a:schemeClr val="accent1"/>
              </a:solidFill>
              <a:latin typeface="Montserrat SemiBold" panose="00000700000000000000" pitchFamily="2" charset="0"/>
            </a:endParaRPr>
          </a:p>
        </p:txBody>
      </p:sp>
      <p:sp>
        <p:nvSpPr>
          <p:cNvPr id="35" name="TextBox 34">
            <a:extLst>
              <a:ext uri="{FF2B5EF4-FFF2-40B4-BE49-F238E27FC236}">
                <a16:creationId xmlns:a16="http://schemas.microsoft.com/office/drawing/2014/main" id="{FCCC835B-5793-4948-BB48-AEFF9197D117}"/>
              </a:ext>
            </a:extLst>
          </p:cNvPr>
          <p:cNvSpPr txBox="1"/>
          <p:nvPr/>
        </p:nvSpPr>
        <p:spPr>
          <a:xfrm>
            <a:off x="6438197" y="2120975"/>
            <a:ext cx="5132544" cy="492443"/>
          </a:xfrm>
          <a:prstGeom prst="rect">
            <a:avLst/>
          </a:prstGeom>
          <a:noFill/>
        </p:spPr>
        <p:txBody>
          <a:bodyPr wrap="square" lIns="0" tIns="0" rIns="0" bIns="0">
            <a:spAutoFit/>
          </a:bodyPr>
          <a:lstStyle/>
          <a:p>
            <a:pPr rtl="0">
              <a:defRPr sz="1862" b="0" i="0" u="none" strike="noStrike" kern="1200" spc="0" baseline="0">
                <a:solidFill>
                  <a:srgbClr val="FFFFFF"/>
                </a:solidFill>
                <a:latin typeface="Exo" panose="02000303000000000000" pitchFamily="2" charset="0"/>
                <a:ea typeface="+mn-ea"/>
                <a:cs typeface="+mn-cs"/>
              </a:defRPr>
            </a:pPr>
            <a:r>
              <a:rPr lang="en-CA" sz="1600" b="1" dirty="0">
                <a:solidFill>
                  <a:schemeClr val="accent3"/>
                </a:solidFill>
                <a:latin typeface="Montserrat SemiBold" panose="00000700000000000000" pitchFamily="2" charset="0"/>
              </a:rPr>
              <a:t>…And leadership development took a backseat during the pandemic.</a:t>
            </a:r>
          </a:p>
        </p:txBody>
      </p:sp>
      <p:sp>
        <p:nvSpPr>
          <p:cNvPr id="36" name="TextBox 35">
            <a:extLst>
              <a:ext uri="{FF2B5EF4-FFF2-40B4-BE49-F238E27FC236}">
                <a16:creationId xmlns:a16="http://schemas.microsoft.com/office/drawing/2014/main" id="{A73C8C17-8DEE-4038-9F4B-4D5CD9FB9761}"/>
              </a:ext>
            </a:extLst>
          </p:cNvPr>
          <p:cNvSpPr txBox="1"/>
          <p:nvPr/>
        </p:nvSpPr>
        <p:spPr>
          <a:xfrm>
            <a:off x="7366922" y="5860849"/>
            <a:ext cx="3141527" cy="276999"/>
          </a:xfrm>
          <a:prstGeom prst="rect">
            <a:avLst/>
          </a:prstGeom>
          <a:noFill/>
        </p:spPr>
        <p:txBody>
          <a:bodyPr wrap="square">
            <a:spAutoFit/>
          </a:bodyPr>
          <a:lstStyle/>
          <a:p>
            <a:r>
              <a:rPr lang="en-US" sz="1200" dirty="0">
                <a:latin typeface="Roboto Condensed Light" panose="02000000000000000000" pitchFamily="2" charset="0"/>
                <a:ea typeface="Roboto Condensed Light" panose="02000000000000000000" pitchFamily="2" charset="0"/>
              </a:rPr>
              <a:t>(McLean &amp; Company Trends Report, 2021; </a:t>
            </a:r>
            <a:r>
              <a:rPr lang="en-US" sz="1200" i="1" dirty="0">
                <a:latin typeface="Roboto Condensed Light" panose="02000000000000000000" pitchFamily="2" charset="0"/>
                <a:ea typeface="Roboto Condensed Light" panose="02000000000000000000" pitchFamily="2" charset="0"/>
              </a:rPr>
              <a:t>N= 451)</a:t>
            </a:r>
            <a:endParaRPr lang="en-CA" sz="1200" i="1" dirty="0">
              <a:latin typeface="Roboto Condensed Light" panose="02000000000000000000" pitchFamily="2" charset="0"/>
              <a:ea typeface="Roboto Condensed Light" panose="02000000000000000000" pitchFamily="2" charset="0"/>
            </a:endParaRPr>
          </a:p>
        </p:txBody>
      </p:sp>
      <p:grpSp>
        <p:nvGrpSpPr>
          <p:cNvPr id="52" name="Group 51">
            <a:extLst>
              <a:ext uri="{FF2B5EF4-FFF2-40B4-BE49-F238E27FC236}">
                <a16:creationId xmlns:a16="http://schemas.microsoft.com/office/drawing/2014/main" id="{202275B3-345A-4B5D-B987-5CFC0E9F05CE}"/>
              </a:ext>
            </a:extLst>
          </p:cNvPr>
          <p:cNvGrpSpPr/>
          <p:nvPr/>
        </p:nvGrpSpPr>
        <p:grpSpPr>
          <a:xfrm>
            <a:off x="6705295" y="3890535"/>
            <a:ext cx="1105670" cy="1059534"/>
            <a:chOff x="7507894" y="4024328"/>
            <a:chExt cx="1105670" cy="1059534"/>
          </a:xfrm>
        </p:grpSpPr>
        <p:grpSp>
          <p:nvGrpSpPr>
            <p:cNvPr id="37" name="Group 36">
              <a:extLst>
                <a:ext uri="{FF2B5EF4-FFF2-40B4-BE49-F238E27FC236}">
                  <a16:creationId xmlns:a16="http://schemas.microsoft.com/office/drawing/2014/main" id="{142941E0-E96C-4EA1-82F0-E99DA689B61F}"/>
                </a:ext>
              </a:extLst>
            </p:cNvPr>
            <p:cNvGrpSpPr/>
            <p:nvPr/>
          </p:nvGrpSpPr>
          <p:grpSpPr>
            <a:xfrm>
              <a:off x="7507894" y="4024328"/>
              <a:ext cx="1105670" cy="1059534"/>
              <a:chOff x="17279018" y="3417786"/>
              <a:chExt cx="3973867" cy="3973614"/>
            </a:xfrm>
          </p:grpSpPr>
          <p:sp>
            <p:nvSpPr>
              <p:cNvPr id="38" name="Shape 56013">
                <a:extLst>
                  <a:ext uri="{FF2B5EF4-FFF2-40B4-BE49-F238E27FC236}">
                    <a16:creationId xmlns:a16="http://schemas.microsoft.com/office/drawing/2014/main" id="{48C64E01-0780-4189-B439-E2FE58ABC23C}"/>
                  </a:ext>
                </a:extLst>
              </p:cNvPr>
              <p:cNvSpPr/>
              <p:nvPr/>
            </p:nvSpPr>
            <p:spPr>
              <a:xfrm>
                <a:off x="17279018" y="3417786"/>
                <a:ext cx="3973867" cy="397361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4"/>
                      <a:pt x="12357" y="0"/>
                      <a:pt x="9839" y="0"/>
                    </a:cubicBezTo>
                    <a:close/>
                    <a:moveTo>
                      <a:pt x="9839" y="2310"/>
                    </a:moveTo>
                    <a:lnTo>
                      <a:pt x="16447" y="6305"/>
                    </a:lnTo>
                    <a:lnTo>
                      <a:pt x="16447" y="14288"/>
                    </a:lnTo>
                    <a:lnTo>
                      <a:pt x="9839" y="18279"/>
                    </a:lnTo>
                    <a:lnTo>
                      <a:pt x="3231" y="14288"/>
                    </a:lnTo>
                    <a:lnTo>
                      <a:pt x="3231" y="6305"/>
                    </a:lnTo>
                    <a:lnTo>
                      <a:pt x="9839" y="2310"/>
                    </a:lnTo>
                    <a:close/>
                  </a:path>
                </a:pathLst>
              </a:custGeom>
              <a:solidFill>
                <a:schemeClr val="bg1">
                  <a:lumMod val="85000"/>
                </a:schemeClr>
              </a:solidFill>
              <a:ln w="12700" cap="flat">
                <a:noFill/>
                <a:miter lim="400000"/>
              </a:ln>
              <a:effectLst/>
            </p:spPr>
            <p:txBody>
              <a:bodyPr wrap="square" lIns="0" tIns="0" rIns="0" bIns="0" numCol="1" anchor="t">
                <a:noAutofit/>
              </a:bodyPr>
              <a:lstStyle/>
              <a:p>
                <a:pPr>
                  <a:lnSpc>
                    <a:spcPct val="110000"/>
                  </a:lnSpc>
                </a:pPr>
                <a:endParaRPr sz="2532" dirty="0">
                  <a:latin typeface="Arial" panose="020B0604020202020204" pitchFamily="34" charset="0"/>
                </a:endParaRPr>
              </a:p>
            </p:txBody>
          </p:sp>
          <p:sp>
            <p:nvSpPr>
              <p:cNvPr id="39" name="Rectangle 38">
                <a:extLst>
                  <a:ext uri="{FF2B5EF4-FFF2-40B4-BE49-F238E27FC236}">
                    <a16:creationId xmlns:a16="http://schemas.microsoft.com/office/drawing/2014/main" id="{D931B213-5F6A-40E3-9A1D-9C2404CF2A88}"/>
                  </a:ext>
                </a:extLst>
              </p:cNvPr>
              <p:cNvSpPr/>
              <p:nvPr/>
            </p:nvSpPr>
            <p:spPr>
              <a:xfrm>
                <a:off x="17279018" y="5535930"/>
                <a:ext cx="3973716" cy="185547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sp>
            <p:nvSpPr>
              <p:cNvPr id="40" name="Freeform 59">
                <a:extLst>
                  <a:ext uri="{FF2B5EF4-FFF2-40B4-BE49-F238E27FC236}">
                    <a16:creationId xmlns:a16="http://schemas.microsoft.com/office/drawing/2014/main" id="{FF31EC69-B325-49F2-8246-D9982275F999}"/>
                  </a:ext>
                </a:extLst>
              </p:cNvPr>
              <p:cNvSpPr/>
              <p:nvPr/>
            </p:nvSpPr>
            <p:spPr>
              <a:xfrm>
                <a:off x="17279018" y="3417786"/>
                <a:ext cx="3973715" cy="3973614"/>
              </a:xfrm>
              <a:custGeom>
                <a:avLst/>
                <a:gdLst>
                  <a:gd name="connsiteX0" fmla="*/ 0 w 3973715"/>
                  <a:gd name="connsiteY0" fmla="*/ 1987861 h 3973614"/>
                  <a:gd name="connsiteX1" fmla="*/ 9043 w 3973715"/>
                  <a:gd name="connsiteY1" fmla="*/ 2177223 h 3973614"/>
                  <a:gd name="connsiteX2" fmla="*/ 581974 w 3973715"/>
                  <a:gd name="connsiteY2" fmla="*/ 3391608 h 3973614"/>
                  <a:gd name="connsiteX3" fmla="*/ 1796390 w 3973715"/>
                  <a:gd name="connsiteY3" fmla="*/ 3964520 h 3973614"/>
                  <a:gd name="connsiteX4" fmla="*/ 1986830 w 3973715"/>
                  <a:gd name="connsiteY4" fmla="*/ 3973614 h 3973614"/>
                  <a:gd name="connsiteX5" fmla="*/ 0 w 3973715"/>
                  <a:gd name="connsiteY5" fmla="*/ 3973614 h 3973614"/>
                  <a:gd name="connsiteX6" fmla="*/ 1986832 w 3973715"/>
                  <a:gd name="connsiteY6" fmla="*/ 445789 h 3973614"/>
                  <a:gd name="connsiteX7" fmla="*/ 3321214 w 3973715"/>
                  <a:gd name="connsiteY7" fmla="*/ 1216587 h 3973614"/>
                  <a:gd name="connsiteX8" fmla="*/ 3321214 w 3973715"/>
                  <a:gd name="connsiteY8" fmla="*/ 2756833 h 3973614"/>
                  <a:gd name="connsiteX9" fmla="*/ 1986832 w 3973715"/>
                  <a:gd name="connsiteY9" fmla="*/ 3526859 h 3973614"/>
                  <a:gd name="connsiteX10" fmla="*/ 652449 w 3973715"/>
                  <a:gd name="connsiteY10" fmla="*/ 2756833 h 3973614"/>
                  <a:gd name="connsiteX11" fmla="*/ 652449 w 3973715"/>
                  <a:gd name="connsiteY11" fmla="*/ 1216587 h 3973614"/>
                  <a:gd name="connsiteX12" fmla="*/ 0 w 3973715"/>
                  <a:gd name="connsiteY12" fmla="*/ 0 h 3973614"/>
                  <a:gd name="connsiteX13" fmla="*/ 3973715 w 3973715"/>
                  <a:gd name="connsiteY13" fmla="*/ 0 h 3973614"/>
                  <a:gd name="connsiteX14" fmla="*/ 3973715 w 3973715"/>
                  <a:gd name="connsiteY14" fmla="*/ 3973614 h 3973614"/>
                  <a:gd name="connsiteX15" fmla="*/ 1986833 w 3973715"/>
                  <a:gd name="connsiteY15" fmla="*/ 3973614 h 3973614"/>
                  <a:gd name="connsiteX16" fmla="*/ 2177273 w 3973715"/>
                  <a:gd name="connsiteY16" fmla="*/ 3964520 h 3973614"/>
                  <a:gd name="connsiteX17" fmla="*/ 3391689 w 3973715"/>
                  <a:gd name="connsiteY17" fmla="*/ 3391608 h 3973614"/>
                  <a:gd name="connsiteX18" fmla="*/ 3391689 w 3973715"/>
                  <a:gd name="connsiteY18" fmla="*/ 581812 h 3973614"/>
                  <a:gd name="connsiteX19" fmla="*/ 1986832 w 3973715"/>
                  <a:gd name="connsiteY19" fmla="*/ 96 h 3973614"/>
                  <a:gd name="connsiteX20" fmla="*/ 581974 w 3973715"/>
                  <a:gd name="connsiteY20" fmla="*/ 581812 h 3973614"/>
                  <a:gd name="connsiteX21" fmla="*/ 9043 w 3973715"/>
                  <a:gd name="connsiteY21" fmla="*/ 1796340 h 3973614"/>
                  <a:gd name="connsiteX22" fmla="*/ 0 w 3973715"/>
                  <a:gd name="connsiteY22" fmla="*/ 1985704 h 397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73715" h="3973614">
                    <a:moveTo>
                      <a:pt x="0" y="1987861"/>
                    </a:moveTo>
                    <a:lnTo>
                      <a:pt x="9043" y="2177223"/>
                    </a:lnTo>
                    <a:cubicBezTo>
                      <a:pt x="51482" y="2620482"/>
                      <a:pt x="242459" y="3052189"/>
                      <a:pt x="581974" y="3391608"/>
                    </a:cubicBezTo>
                    <a:cubicBezTo>
                      <a:pt x="921401" y="3731112"/>
                      <a:pt x="1353127" y="3922082"/>
                      <a:pt x="1796390" y="3964520"/>
                    </a:cubicBezTo>
                    <a:lnTo>
                      <a:pt x="1986830" y="3973614"/>
                    </a:lnTo>
                    <a:lnTo>
                      <a:pt x="0" y="3973614"/>
                    </a:lnTo>
                    <a:close/>
                    <a:moveTo>
                      <a:pt x="1986832" y="445789"/>
                    </a:moveTo>
                    <a:lnTo>
                      <a:pt x="3321214" y="1216587"/>
                    </a:lnTo>
                    <a:lnTo>
                      <a:pt x="3321214" y="2756833"/>
                    </a:lnTo>
                    <a:lnTo>
                      <a:pt x="1986832" y="3526859"/>
                    </a:lnTo>
                    <a:lnTo>
                      <a:pt x="652449" y="2756833"/>
                    </a:lnTo>
                    <a:lnTo>
                      <a:pt x="652449" y="1216587"/>
                    </a:lnTo>
                    <a:close/>
                    <a:moveTo>
                      <a:pt x="0" y="0"/>
                    </a:moveTo>
                    <a:lnTo>
                      <a:pt x="3973715" y="0"/>
                    </a:lnTo>
                    <a:lnTo>
                      <a:pt x="3973715" y="3973614"/>
                    </a:lnTo>
                    <a:lnTo>
                      <a:pt x="1986833" y="3973614"/>
                    </a:lnTo>
                    <a:lnTo>
                      <a:pt x="2177273" y="3964520"/>
                    </a:lnTo>
                    <a:cubicBezTo>
                      <a:pt x="2620536" y="3922082"/>
                      <a:pt x="3052262" y="3731112"/>
                      <a:pt x="3391689" y="3391608"/>
                    </a:cubicBezTo>
                    <a:cubicBezTo>
                      <a:pt x="4167723" y="2615793"/>
                      <a:pt x="4167723" y="1357820"/>
                      <a:pt x="3391689" y="581812"/>
                    </a:cubicBezTo>
                    <a:cubicBezTo>
                      <a:pt x="3003773" y="193809"/>
                      <a:pt x="2495302" y="96"/>
                      <a:pt x="1986832" y="96"/>
                    </a:cubicBezTo>
                    <a:cubicBezTo>
                      <a:pt x="1478361" y="96"/>
                      <a:pt x="969890" y="193809"/>
                      <a:pt x="581974" y="581812"/>
                    </a:cubicBezTo>
                    <a:cubicBezTo>
                      <a:pt x="242459" y="921316"/>
                      <a:pt x="51482" y="1353070"/>
                      <a:pt x="9043" y="1796340"/>
                    </a:cubicBezTo>
                    <a:lnTo>
                      <a:pt x="0" y="19857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grpSp>
        <p:sp>
          <p:nvSpPr>
            <p:cNvPr id="10" name="TextBox 9">
              <a:extLst>
                <a:ext uri="{FF2B5EF4-FFF2-40B4-BE49-F238E27FC236}">
                  <a16:creationId xmlns:a16="http://schemas.microsoft.com/office/drawing/2014/main" id="{112C18A1-A0C0-41E9-BA42-2001CB61EEB7}"/>
                </a:ext>
              </a:extLst>
            </p:cNvPr>
            <p:cNvSpPr txBox="1"/>
            <p:nvPr/>
          </p:nvSpPr>
          <p:spPr>
            <a:xfrm>
              <a:off x="7801416" y="4405210"/>
              <a:ext cx="518584" cy="297769"/>
            </a:xfrm>
            <a:prstGeom prst="rect">
              <a:avLst/>
            </a:prstGeom>
          </p:spPr>
          <p:txBody>
            <a:bodyPr wrap="none" lIns="0" tIns="0" rIns="0" bIns="0" numCol="1" spcCol="360000" rtlCol="0">
              <a:noAutofit/>
            </a:bodyPr>
            <a:lstStyle/>
            <a:p>
              <a:pPr marL="0" indent="0" algn="l">
                <a:lnSpc>
                  <a:spcPct val="110000"/>
                </a:lnSpc>
                <a:buNone/>
              </a:pPr>
              <a:r>
                <a:rPr lang="en-US" dirty="0">
                  <a:solidFill>
                    <a:schemeClr val="accent3"/>
                  </a:solidFill>
                  <a:latin typeface="Montserrat SemiBold" panose="00000700000000000000" pitchFamily="2" charset="0"/>
                  <a:ea typeface="Roboto Condensed Light" panose="02000000000000000000" pitchFamily="2" charset="0"/>
                </a:rPr>
                <a:t>48%</a:t>
              </a:r>
              <a:endParaRPr lang="en-CA" dirty="0">
                <a:solidFill>
                  <a:schemeClr val="accent3"/>
                </a:solidFill>
                <a:latin typeface="Montserrat SemiBold" panose="00000700000000000000" pitchFamily="2" charset="0"/>
                <a:ea typeface="Roboto Condensed Light" panose="02000000000000000000" pitchFamily="2" charset="0"/>
              </a:endParaRPr>
            </a:p>
          </p:txBody>
        </p:sp>
      </p:grpSp>
      <p:grpSp>
        <p:nvGrpSpPr>
          <p:cNvPr id="51" name="Group 50">
            <a:extLst>
              <a:ext uri="{FF2B5EF4-FFF2-40B4-BE49-F238E27FC236}">
                <a16:creationId xmlns:a16="http://schemas.microsoft.com/office/drawing/2014/main" id="{3E29345A-EE0C-441F-A3FE-47A767EBDC55}"/>
              </a:ext>
            </a:extLst>
          </p:cNvPr>
          <p:cNvGrpSpPr/>
          <p:nvPr/>
        </p:nvGrpSpPr>
        <p:grpSpPr>
          <a:xfrm>
            <a:off x="9986334" y="3906313"/>
            <a:ext cx="1105670" cy="1059534"/>
            <a:chOff x="10236380" y="3975342"/>
            <a:chExt cx="1105670" cy="1059534"/>
          </a:xfrm>
        </p:grpSpPr>
        <p:grpSp>
          <p:nvGrpSpPr>
            <p:cNvPr id="41" name="Group 40">
              <a:extLst>
                <a:ext uri="{FF2B5EF4-FFF2-40B4-BE49-F238E27FC236}">
                  <a16:creationId xmlns:a16="http://schemas.microsoft.com/office/drawing/2014/main" id="{2BA86F8D-6E8A-4D25-924E-839234917A72}"/>
                </a:ext>
              </a:extLst>
            </p:cNvPr>
            <p:cNvGrpSpPr/>
            <p:nvPr/>
          </p:nvGrpSpPr>
          <p:grpSpPr>
            <a:xfrm>
              <a:off x="10236380" y="3975342"/>
              <a:ext cx="1105670" cy="1059534"/>
              <a:chOff x="17279018" y="3417786"/>
              <a:chExt cx="3973867" cy="3973614"/>
            </a:xfrm>
          </p:grpSpPr>
          <p:sp>
            <p:nvSpPr>
              <p:cNvPr id="42" name="Shape 56013">
                <a:extLst>
                  <a:ext uri="{FF2B5EF4-FFF2-40B4-BE49-F238E27FC236}">
                    <a16:creationId xmlns:a16="http://schemas.microsoft.com/office/drawing/2014/main" id="{144E3D73-5B8F-48EB-B67C-87F6B6B46F9B}"/>
                  </a:ext>
                </a:extLst>
              </p:cNvPr>
              <p:cNvSpPr/>
              <p:nvPr/>
            </p:nvSpPr>
            <p:spPr>
              <a:xfrm>
                <a:off x="17279018" y="3417786"/>
                <a:ext cx="3973867" cy="397361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4"/>
                      <a:pt x="12357" y="0"/>
                      <a:pt x="9839" y="0"/>
                    </a:cubicBezTo>
                    <a:close/>
                    <a:moveTo>
                      <a:pt x="9839" y="2310"/>
                    </a:moveTo>
                    <a:lnTo>
                      <a:pt x="16447" y="6305"/>
                    </a:lnTo>
                    <a:lnTo>
                      <a:pt x="16447" y="14288"/>
                    </a:lnTo>
                    <a:lnTo>
                      <a:pt x="9839" y="18279"/>
                    </a:lnTo>
                    <a:lnTo>
                      <a:pt x="3231" y="14288"/>
                    </a:lnTo>
                    <a:lnTo>
                      <a:pt x="3231" y="6305"/>
                    </a:lnTo>
                    <a:lnTo>
                      <a:pt x="9839" y="2310"/>
                    </a:lnTo>
                    <a:close/>
                  </a:path>
                </a:pathLst>
              </a:custGeom>
              <a:solidFill>
                <a:schemeClr val="bg1">
                  <a:lumMod val="85000"/>
                </a:schemeClr>
              </a:solidFill>
              <a:ln w="12700" cap="flat">
                <a:noFill/>
                <a:miter lim="400000"/>
              </a:ln>
              <a:effectLst/>
            </p:spPr>
            <p:txBody>
              <a:bodyPr wrap="square" lIns="0" tIns="0" rIns="0" bIns="0" numCol="1" anchor="t">
                <a:noAutofit/>
              </a:bodyPr>
              <a:lstStyle/>
              <a:p>
                <a:pPr>
                  <a:lnSpc>
                    <a:spcPct val="110000"/>
                  </a:lnSpc>
                </a:pPr>
                <a:endParaRPr sz="2532" dirty="0">
                  <a:latin typeface="Arial" panose="020B0604020202020204" pitchFamily="34" charset="0"/>
                </a:endParaRPr>
              </a:p>
            </p:txBody>
          </p:sp>
          <p:sp>
            <p:nvSpPr>
              <p:cNvPr id="43" name="Rectangle 42">
                <a:extLst>
                  <a:ext uri="{FF2B5EF4-FFF2-40B4-BE49-F238E27FC236}">
                    <a16:creationId xmlns:a16="http://schemas.microsoft.com/office/drawing/2014/main" id="{0EE12156-0859-4CD0-81F4-7AC43F4B0876}"/>
                  </a:ext>
                </a:extLst>
              </p:cNvPr>
              <p:cNvSpPr/>
              <p:nvPr/>
            </p:nvSpPr>
            <p:spPr>
              <a:xfrm>
                <a:off x="17279018" y="5682148"/>
                <a:ext cx="3973716" cy="170925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sp>
            <p:nvSpPr>
              <p:cNvPr id="44" name="Freeform 59">
                <a:extLst>
                  <a:ext uri="{FF2B5EF4-FFF2-40B4-BE49-F238E27FC236}">
                    <a16:creationId xmlns:a16="http://schemas.microsoft.com/office/drawing/2014/main" id="{80719C82-E388-47A2-9D97-2B9832D17007}"/>
                  </a:ext>
                </a:extLst>
              </p:cNvPr>
              <p:cNvSpPr/>
              <p:nvPr/>
            </p:nvSpPr>
            <p:spPr>
              <a:xfrm>
                <a:off x="17279018" y="3417786"/>
                <a:ext cx="3973715" cy="3973614"/>
              </a:xfrm>
              <a:custGeom>
                <a:avLst/>
                <a:gdLst>
                  <a:gd name="connsiteX0" fmla="*/ 0 w 3973715"/>
                  <a:gd name="connsiteY0" fmla="*/ 1987861 h 3973614"/>
                  <a:gd name="connsiteX1" fmla="*/ 9043 w 3973715"/>
                  <a:gd name="connsiteY1" fmla="*/ 2177223 h 3973614"/>
                  <a:gd name="connsiteX2" fmla="*/ 581974 w 3973715"/>
                  <a:gd name="connsiteY2" fmla="*/ 3391608 h 3973614"/>
                  <a:gd name="connsiteX3" fmla="*/ 1796390 w 3973715"/>
                  <a:gd name="connsiteY3" fmla="*/ 3964520 h 3973614"/>
                  <a:gd name="connsiteX4" fmla="*/ 1986830 w 3973715"/>
                  <a:gd name="connsiteY4" fmla="*/ 3973614 h 3973614"/>
                  <a:gd name="connsiteX5" fmla="*/ 0 w 3973715"/>
                  <a:gd name="connsiteY5" fmla="*/ 3973614 h 3973614"/>
                  <a:gd name="connsiteX6" fmla="*/ 1986832 w 3973715"/>
                  <a:gd name="connsiteY6" fmla="*/ 445789 h 3973614"/>
                  <a:gd name="connsiteX7" fmla="*/ 3321214 w 3973715"/>
                  <a:gd name="connsiteY7" fmla="*/ 1216587 h 3973614"/>
                  <a:gd name="connsiteX8" fmla="*/ 3321214 w 3973715"/>
                  <a:gd name="connsiteY8" fmla="*/ 2756833 h 3973614"/>
                  <a:gd name="connsiteX9" fmla="*/ 1986832 w 3973715"/>
                  <a:gd name="connsiteY9" fmla="*/ 3526859 h 3973614"/>
                  <a:gd name="connsiteX10" fmla="*/ 652449 w 3973715"/>
                  <a:gd name="connsiteY10" fmla="*/ 2756833 h 3973614"/>
                  <a:gd name="connsiteX11" fmla="*/ 652449 w 3973715"/>
                  <a:gd name="connsiteY11" fmla="*/ 1216587 h 3973614"/>
                  <a:gd name="connsiteX12" fmla="*/ 0 w 3973715"/>
                  <a:gd name="connsiteY12" fmla="*/ 0 h 3973614"/>
                  <a:gd name="connsiteX13" fmla="*/ 3973715 w 3973715"/>
                  <a:gd name="connsiteY13" fmla="*/ 0 h 3973614"/>
                  <a:gd name="connsiteX14" fmla="*/ 3973715 w 3973715"/>
                  <a:gd name="connsiteY14" fmla="*/ 3973614 h 3973614"/>
                  <a:gd name="connsiteX15" fmla="*/ 1986833 w 3973715"/>
                  <a:gd name="connsiteY15" fmla="*/ 3973614 h 3973614"/>
                  <a:gd name="connsiteX16" fmla="*/ 2177273 w 3973715"/>
                  <a:gd name="connsiteY16" fmla="*/ 3964520 h 3973614"/>
                  <a:gd name="connsiteX17" fmla="*/ 3391689 w 3973715"/>
                  <a:gd name="connsiteY17" fmla="*/ 3391608 h 3973614"/>
                  <a:gd name="connsiteX18" fmla="*/ 3391689 w 3973715"/>
                  <a:gd name="connsiteY18" fmla="*/ 581812 h 3973614"/>
                  <a:gd name="connsiteX19" fmla="*/ 1986832 w 3973715"/>
                  <a:gd name="connsiteY19" fmla="*/ 96 h 3973614"/>
                  <a:gd name="connsiteX20" fmla="*/ 581974 w 3973715"/>
                  <a:gd name="connsiteY20" fmla="*/ 581812 h 3973614"/>
                  <a:gd name="connsiteX21" fmla="*/ 9043 w 3973715"/>
                  <a:gd name="connsiteY21" fmla="*/ 1796340 h 3973614"/>
                  <a:gd name="connsiteX22" fmla="*/ 0 w 3973715"/>
                  <a:gd name="connsiteY22" fmla="*/ 1985704 h 397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73715" h="3973614">
                    <a:moveTo>
                      <a:pt x="0" y="1987861"/>
                    </a:moveTo>
                    <a:lnTo>
                      <a:pt x="9043" y="2177223"/>
                    </a:lnTo>
                    <a:cubicBezTo>
                      <a:pt x="51482" y="2620482"/>
                      <a:pt x="242459" y="3052189"/>
                      <a:pt x="581974" y="3391608"/>
                    </a:cubicBezTo>
                    <a:cubicBezTo>
                      <a:pt x="921401" y="3731112"/>
                      <a:pt x="1353127" y="3922082"/>
                      <a:pt x="1796390" y="3964520"/>
                    </a:cubicBezTo>
                    <a:lnTo>
                      <a:pt x="1986830" y="3973614"/>
                    </a:lnTo>
                    <a:lnTo>
                      <a:pt x="0" y="3973614"/>
                    </a:lnTo>
                    <a:close/>
                    <a:moveTo>
                      <a:pt x="1986832" y="445789"/>
                    </a:moveTo>
                    <a:lnTo>
                      <a:pt x="3321214" y="1216587"/>
                    </a:lnTo>
                    <a:lnTo>
                      <a:pt x="3321214" y="2756833"/>
                    </a:lnTo>
                    <a:lnTo>
                      <a:pt x="1986832" y="3526859"/>
                    </a:lnTo>
                    <a:lnTo>
                      <a:pt x="652449" y="2756833"/>
                    </a:lnTo>
                    <a:lnTo>
                      <a:pt x="652449" y="1216587"/>
                    </a:lnTo>
                    <a:close/>
                    <a:moveTo>
                      <a:pt x="0" y="0"/>
                    </a:moveTo>
                    <a:lnTo>
                      <a:pt x="3973715" y="0"/>
                    </a:lnTo>
                    <a:lnTo>
                      <a:pt x="3973715" y="3973614"/>
                    </a:lnTo>
                    <a:lnTo>
                      <a:pt x="1986833" y="3973614"/>
                    </a:lnTo>
                    <a:lnTo>
                      <a:pt x="2177273" y="3964520"/>
                    </a:lnTo>
                    <a:cubicBezTo>
                      <a:pt x="2620536" y="3922082"/>
                      <a:pt x="3052262" y="3731112"/>
                      <a:pt x="3391689" y="3391608"/>
                    </a:cubicBezTo>
                    <a:cubicBezTo>
                      <a:pt x="4167723" y="2615793"/>
                      <a:pt x="4167723" y="1357820"/>
                      <a:pt x="3391689" y="581812"/>
                    </a:cubicBezTo>
                    <a:cubicBezTo>
                      <a:pt x="3003773" y="193809"/>
                      <a:pt x="2495302" y="96"/>
                      <a:pt x="1986832" y="96"/>
                    </a:cubicBezTo>
                    <a:cubicBezTo>
                      <a:pt x="1478361" y="96"/>
                      <a:pt x="969890" y="193809"/>
                      <a:pt x="581974" y="581812"/>
                    </a:cubicBezTo>
                    <a:cubicBezTo>
                      <a:pt x="242459" y="921316"/>
                      <a:pt x="51482" y="1353070"/>
                      <a:pt x="9043" y="1796340"/>
                    </a:cubicBezTo>
                    <a:lnTo>
                      <a:pt x="0" y="19857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grpSp>
        <p:sp>
          <p:nvSpPr>
            <p:cNvPr id="45" name="TextBox 44">
              <a:extLst>
                <a:ext uri="{FF2B5EF4-FFF2-40B4-BE49-F238E27FC236}">
                  <a16:creationId xmlns:a16="http://schemas.microsoft.com/office/drawing/2014/main" id="{FD7EBE3A-4A16-48B5-A53F-E36153C66A8F}"/>
                </a:ext>
              </a:extLst>
            </p:cNvPr>
            <p:cNvSpPr txBox="1"/>
            <p:nvPr/>
          </p:nvSpPr>
          <p:spPr>
            <a:xfrm>
              <a:off x="10529902" y="4356224"/>
              <a:ext cx="518584" cy="297769"/>
            </a:xfrm>
            <a:prstGeom prst="rect">
              <a:avLst/>
            </a:prstGeom>
          </p:spPr>
          <p:txBody>
            <a:bodyPr wrap="none" lIns="0" tIns="0" rIns="0" bIns="0" numCol="1" spcCol="360000" rtlCol="0">
              <a:noAutofit/>
            </a:bodyPr>
            <a:lstStyle/>
            <a:p>
              <a:pPr marL="0" indent="0" algn="l">
                <a:lnSpc>
                  <a:spcPct val="110000"/>
                </a:lnSpc>
                <a:buNone/>
              </a:pPr>
              <a:r>
                <a:rPr lang="en-US" dirty="0">
                  <a:solidFill>
                    <a:schemeClr val="accent3"/>
                  </a:solidFill>
                  <a:latin typeface="Montserrat SemiBold" panose="00000700000000000000" pitchFamily="2" charset="0"/>
                  <a:ea typeface="Roboto Condensed Light" panose="02000000000000000000" pitchFamily="2" charset="0"/>
                </a:rPr>
                <a:t>44%</a:t>
              </a:r>
              <a:endParaRPr lang="en-CA" dirty="0">
                <a:solidFill>
                  <a:schemeClr val="accent3"/>
                </a:solidFill>
                <a:latin typeface="Montserrat SemiBold" panose="00000700000000000000" pitchFamily="2" charset="0"/>
                <a:ea typeface="Roboto Condensed Light" panose="02000000000000000000" pitchFamily="2" charset="0"/>
              </a:endParaRPr>
            </a:p>
          </p:txBody>
        </p:sp>
      </p:grpSp>
      <p:sp>
        <p:nvSpPr>
          <p:cNvPr id="48" name="Arrow: Down 47">
            <a:extLst>
              <a:ext uri="{FF2B5EF4-FFF2-40B4-BE49-F238E27FC236}">
                <a16:creationId xmlns:a16="http://schemas.microsoft.com/office/drawing/2014/main" id="{E42EE776-8822-4AAD-80D2-392B495DBA72}"/>
              </a:ext>
            </a:extLst>
          </p:cNvPr>
          <p:cNvSpPr/>
          <p:nvPr/>
        </p:nvSpPr>
        <p:spPr>
          <a:xfrm>
            <a:off x="6916897" y="5141678"/>
            <a:ext cx="206775" cy="411755"/>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9" name="TextBox 48">
            <a:extLst>
              <a:ext uri="{FF2B5EF4-FFF2-40B4-BE49-F238E27FC236}">
                <a16:creationId xmlns:a16="http://schemas.microsoft.com/office/drawing/2014/main" id="{6EB721DF-7F3C-424C-999B-111C411115EB}"/>
              </a:ext>
            </a:extLst>
          </p:cNvPr>
          <p:cNvSpPr txBox="1"/>
          <p:nvPr/>
        </p:nvSpPr>
        <p:spPr>
          <a:xfrm>
            <a:off x="10230900" y="5061161"/>
            <a:ext cx="1105628" cy="846386"/>
          </a:xfrm>
          <a:prstGeom prst="rect">
            <a:avLst/>
          </a:prstGeom>
          <a:noFill/>
        </p:spPr>
        <p:txBody>
          <a:bodyPr wrap="square" lIns="0" tIns="0" rIns="0" bIns="0">
            <a:spAutoFit/>
          </a:bodyPr>
          <a:lstStyle/>
          <a:p>
            <a:pPr algn="r"/>
            <a:endParaRPr lang="en-CA" sz="700" dirty="0"/>
          </a:p>
          <a:p>
            <a:pPr algn="ctr"/>
            <a:r>
              <a:rPr lang="en-CA" sz="1600" dirty="0">
                <a:latin typeface="Montserrat SemiBold" panose="00000700000000000000" pitchFamily="2" charset="0"/>
              </a:rPr>
              <a:t>5%</a:t>
            </a:r>
          </a:p>
          <a:p>
            <a:pPr algn="r"/>
            <a:endParaRPr lang="en-CA" sz="1400" dirty="0"/>
          </a:p>
          <a:p>
            <a:pPr algn="r"/>
            <a:endParaRPr lang="en-CA" sz="900" dirty="0"/>
          </a:p>
          <a:p>
            <a:pPr algn="r"/>
            <a:endParaRPr lang="en-CA" sz="900" dirty="0"/>
          </a:p>
        </p:txBody>
      </p:sp>
      <p:sp>
        <p:nvSpPr>
          <p:cNvPr id="50" name="Arrow: Down 49">
            <a:extLst>
              <a:ext uri="{FF2B5EF4-FFF2-40B4-BE49-F238E27FC236}">
                <a16:creationId xmlns:a16="http://schemas.microsoft.com/office/drawing/2014/main" id="{3CC338A6-8608-4C57-A9ED-E5696F67FF02}"/>
              </a:ext>
            </a:extLst>
          </p:cNvPr>
          <p:cNvSpPr/>
          <p:nvPr/>
        </p:nvSpPr>
        <p:spPr>
          <a:xfrm>
            <a:off x="10315323" y="5105654"/>
            <a:ext cx="206775" cy="411755"/>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54" name="Straight Connector 53">
            <a:extLst>
              <a:ext uri="{FF2B5EF4-FFF2-40B4-BE49-F238E27FC236}">
                <a16:creationId xmlns:a16="http://schemas.microsoft.com/office/drawing/2014/main" id="{933D9A67-1632-4137-B211-3899A7E0845D}"/>
              </a:ext>
            </a:extLst>
          </p:cNvPr>
          <p:cNvCxnSpPr>
            <a:cxnSpLocks/>
            <a:stCxn id="55" idx="6"/>
            <a:endCxn id="56" idx="2"/>
          </p:cNvCxnSpPr>
          <p:nvPr/>
        </p:nvCxnSpPr>
        <p:spPr>
          <a:xfrm>
            <a:off x="7877695" y="5303314"/>
            <a:ext cx="2067218" cy="0"/>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1E8E1DEA-45B7-4E4C-9892-3A4EBE79A573}"/>
              </a:ext>
            </a:extLst>
          </p:cNvPr>
          <p:cNvSpPr/>
          <p:nvPr/>
        </p:nvSpPr>
        <p:spPr>
          <a:xfrm>
            <a:off x="7794854" y="5261893"/>
            <a:ext cx="82841" cy="82841"/>
          </a:xfrm>
          <a:prstGeom prst="ellipse">
            <a:avLst/>
          </a:prstGeom>
          <a:solidFill>
            <a:schemeClr val="bg1">
              <a:lumMod val="75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6" name="Oval 55">
            <a:extLst>
              <a:ext uri="{FF2B5EF4-FFF2-40B4-BE49-F238E27FC236}">
                <a16:creationId xmlns:a16="http://schemas.microsoft.com/office/drawing/2014/main" id="{9ED66C0F-465A-445F-9AF9-6A9DB6F203A6}"/>
              </a:ext>
            </a:extLst>
          </p:cNvPr>
          <p:cNvSpPr/>
          <p:nvPr/>
        </p:nvSpPr>
        <p:spPr>
          <a:xfrm>
            <a:off x="9944913" y="5261893"/>
            <a:ext cx="82841" cy="82841"/>
          </a:xfrm>
          <a:prstGeom prst="ellipse">
            <a:avLst/>
          </a:prstGeom>
          <a:solidFill>
            <a:schemeClr val="bg1">
              <a:lumMod val="75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7" name="TextBox 46">
            <a:extLst>
              <a:ext uri="{FF2B5EF4-FFF2-40B4-BE49-F238E27FC236}">
                <a16:creationId xmlns:a16="http://schemas.microsoft.com/office/drawing/2014/main" id="{BE7C00FA-DFC0-4251-A8AD-DB498B916428}"/>
              </a:ext>
            </a:extLst>
          </p:cNvPr>
          <p:cNvSpPr txBox="1"/>
          <p:nvPr/>
        </p:nvSpPr>
        <p:spPr>
          <a:xfrm>
            <a:off x="8416860" y="5049921"/>
            <a:ext cx="888795" cy="523220"/>
          </a:xfrm>
          <a:prstGeom prst="rect">
            <a:avLst/>
          </a:prstGeom>
          <a:solidFill>
            <a:schemeClr val="bg1"/>
          </a:solidFill>
        </p:spPr>
        <p:txBody>
          <a:bodyPr wrap="square">
            <a:spAutoFit/>
          </a:bodyPr>
          <a:lstStyle/>
          <a:p>
            <a:pPr algn="ctr"/>
            <a:r>
              <a:rPr lang="en-CA" sz="1400" dirty="0">
                <a:latin typeface="Roboto Condensed Light" panose="02000000000000000000" pitchFamily="2" charset="0"/>
                <a:ea typeface="Roboto Condensed Light" panose="02000000000000000000" pitchFamily="2" charset="0"/>
              </a:rPr>
              <a:t>Change from 2020</a:t>
            </a:r>
            <a:endParaRPr lang="en-CA" sz="1600" dirty="0"/>
          </a:p>
        </p:txBody>
      </p:sp>
      <p:sp>
        <p:nvSpPr>
          <p:cNvPr id="60" name="Rectangle: Rounded Corners 59">
            <a:extLst>
              <a:ext uri="{FF2B5EF4-FFF2-40B4-BE49-F238E27FC236}">
                <a16:creationId xmlns:a16="http://schemas.microsoft.com/office/drawing/2014/main" id="{35B46020-F2A6-4F19-B91A-4C21ABBAAD43}"/>
              </a:ext>
            </a:extLst>
          </p:cNvPr>
          <p:cNvSpPr/>
          <p:nvPr/>
        </p:nvSpPr>
        <p:spPr>
          <a:xfrm>
            <a:off x="6202241" y="1893524"/>
            <a:ext cx="5368500" cy="4328332"/>
          </a:xfrm>
          <a:prstGeom prst="roundRect">
            <a:avLst>
              <a:gd name="adj" fmla="val 5697"/>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12590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8" grpId="0"/>
      <p:bldP spid="29" grpId="0"/>
      <p:bldP spid="35" grpId="0"/>
      <p:bldP spid="36" grpId="0"/>
      <p:bldP spid="48" grpId="0" animBg="1"/>
      <p:bldP spid="49" grpId="0"/>
      <p:bldP spid="50" grpId="0" animBg="1"/>
      <p:bldP spid="55" grpId="0" animBg="1"/>
      <p:bldP spid="56" grpId="0" animBg="1"/>
      <p:bldP spid="47" grpId="0" animBg="1"/>
      <p:bldP spid="6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C78D08-E45B-473E-86F0-0916B805078B}"/>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309C1-FC3A-6444-8C53-1D99F913D140}" type="slidenum">
              <a:rPr lang="en-US" smtClean="0"/>
              <a:pPr/>
              <a:t>17</a:t>
            </a:fld>
            <a:endParaRPr lang="en-US" dirty="0"/>
          </a:p>
        </p:txBody>
      </p:sp>
      <p:grpSp>
        <p:nvGrpSpPr>
          <p:cNvPr id="5" name="Group 4">
            <a:extLst>
              <a:ext uri="{FF2B5EF4-FFF2-40B4-BE49-F238E27FC236}">
                <a16:creationId xmlns:a16="http://schemas.microsoft.com/office/drawing/2014/main" id="{3E0883F2-2B1B-485B-85E8-63EF451230AD}"/>
              </a:ext>
            </a:extLst>
          </p:cNvPr>
          <p:cNvGrpSpPr/>
          <p:nvPr/>
        </p:nvGrpSpPr>
        <p:grpSpPr>
          <a:xfrm>
            <a:off x="-19070" y="0"/>
            <a:ext cx="2729498" cy="174661"/>
            <a:chOff x="-19070" y="0"/>
            <a:chExt cx="2729498" cy="174661"/>
          </a:xfrm>
        </p:grpSpPr>
        <p:sp>
          <p:nvSpPr>
            <p:cNvPr id="6" name="Rectangle 5">
              <a:extLst>
                <a:ext uri="{FF2B5EF4-FFF2-40B4-BE49-F238E27FC236}">
                  <a16:creationId xmlns:a16="http://schemas.microsoft.com/office/drawing/2014/main" id="{A41B7751-CF0B-456E-BD2C-521E1F3E4F6D}"/>
                </a:ext>
              </a:extLst>
            </p:cNvPr>
            <p:cNvSpPr/>
            <p:nvPr/>
          </p:nvSpPr>
          <p:spPr>
            <a:xfrm>
              <a:off x="-19070" y="0"/>
              <a:ext cx="678094" cy="174661"/>
            </a:xfrm>
            <a:prstGeom prst="rect">
              <a:avLst/>
            </a:prstGeom>
            <a:solidFill>
              <a:srgbClr val="414399"/>
            </a:solidFill>
            <a:ln>
              <a:solidFill>
                <a:srgbClr val="414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id="{9FE8E9F1-5FE6-4C93-8B3A-E513C0019CA5}"/>
                </a:ext>
              </a:extLst>
            </p:cNvPr>
            <p:cNvSpPr/>
            <p:nvPr/>
          </p:nvSpPr>
          <p:spPr>
            <a:xfrm>
              <a:off x="659024" y="0"/>
              <a:ext cx="678094" cy="174661"/>
            </a:xfrm>
            <a:prstGeom prst="rect">
              <a:avLst/>
            </a:prstGeom>
            <a:solidFill>
              <a:srgbClr val="8579B8"/>
            </a:solidFill>
            <a:ln>
              <a:solidFill>
                <a:srgbClr val="857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a:extLst>
                <a:ext uri="{FF2B5EF4-FFF2-40B4-BE49-F238E27FC236}">
                  <a16:creationId xmlns:a16="http://schemas.microsoft.com/office/drawing/2014/main" id="{A9D7F145-6483-4D59-807A-D94AE0D087FF}"/>
                </a:ext>
              </a:extLst>
            </p:cNvPr>
            <p:cNvSpPr/>
            <p:nvPr/>
          </p:nvSpPr>
          <p:spPr>
            <a:xfrm>
              <a:off x="2032334" y="0"/>
              <a:ext cx="678094" cy="174661"/>
            </a:xfrm>
            <a:prstGeom prst="rect">
              <a:avLst/>
            </a:prstGeom>
            <a:solidFill>
              <a:srgbClr val="DCD9EB"/>
            </a:solidFill>
            <a:ln>
              <a:solidFill>
                <a:srgbClr val="DCD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a:extLst>
                <a:ext uri="{FF2B5EF4-FFF2-40B4-BE49-F238E27FC236}">
                  <a16:creationId xmlns:a16="http://schemas.microsoft.com/office/drawing/2014/main" id="{F2B7BA1F-407F-4654-B34F-C191BE3440C7}"/>
                </a:ext>
              </a:extLst>
            </p:cNvPr>
            <p:cNvSpPr/>
            <p:nvPr/>
          </p:nvSpPr>
          <p:spPr>
            <a:xfrm>
              <a:off x="1345679" y="0"/>
              <a:ext cx="678094" cy="174661"/>
            </a:xfrm>
            <a:prstGeom prst="rect">
              <a:avLst/>
            </a:prstGeom>
            <a:solidFill>
              <a:srgbClr val="A39ACA"/>
            </a:solidFill>
            <a:ln>
              <a:solidFill>
                <a:srgbClr val="A39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8" name="Title 3">
            <a:extLst>
              <a:ext uri="{FF2B5EF4-FFF2-40B4-BE49-F238E27FC236}">
                <a16:creationId xmlns:a16="http://schemas.microsoft.com/office/drawing/2014/main" id="{F40D9C34-4E84-4553-8DF2-FD3D2C55B8CC}"/>
              </a:ext>
            </a:extLst>
          </p:cNvPr>
          <p:cNvSpPr txBox="1">
            <a:spLocks/>
          </p:cNvSpPr>
          <p:nvPr/>
        </p:nvSpPr>
        <p:spPr>
          <a:xfrm>
            <a:off x="562533" y="2230792"/>
            <a:ext cx="3469012" cy="261960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i="0" kern="1200">
                <a:solidFill>
                  <a:srgbClr val="717272"/>
                </a:solidFill>
                <a:latin typeface="Montserrat"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a:solidFill>
                  <a:srgbClr val="414399"/>
                </a:solidFill>
                <a:latin typeface="Montserrat"/>
              </a:rPr>
              <a:t>Leadership Development</a:t>
            </a:r>
            <a:br>
              <a:rPr lang="en-US" sz="3600" b="0" i="0" u="none" strike="noStrike" kern="1200" cap="none" spc="0" normalizeH="0" baseline="0" noProof="0" dirty="0">
                <a:ln>
                  <a:noFill/>
                </a:ln>
                <a:effectLst/>
                <a:uLnTx/>
                <a:uFillTx/>
                <a:latin typeface="Montserrat" pitchFamily="2" charset="77"/>
              </a:rPr>
            </a:br>
            <a:endParaRPr lang="en-US" sz="3600" b="1" i="0" u="none" strike="noStrike" kern="1200" cap="none" spc="0" normalizeH="0" baseline="0" noProof="0" dirty="0">
              <a:ln>
                <a:noFill/>
              </a:ln>
              <a:solidFill>
                <a:srgbClr val="414399"/>
              </a:solidFill>
              <a:effectLst/>
              <a:uLnTx/>
              <a:uFillTx/>
              <a:latin typeface="Montserrat" pitchFamily="2" charset="77"/>
            </a:endParaRPr>
          </a:p>
        </p:txBody>
      </p:sp>
      <p:sp>
        <p:nvSpPr>
          <p:cNvPr id="20" name="Content Placeholder 5">
            <a:extLst>
              <a:ext uri="{FF2B5EF4-FFF2-40B4-BE49-F238E27FC236}">
                <a16:creationId xmlns:a16="http://schemas.microsoft.com/office/drawing/2014/main" id="{5E6B1BDD-67E4-4FE0-BEFC-E5C50FE8C978}"/>
              </a:ext>
            </a:extLst>
          </p:cNvPr>
          <p:cNvSpPr txBox="1">
            <a:spLocks/>
          </p:cNvSpPr>
          <p:nvPr/>
        </p:nvSpPr>
        <p:spPr>
          <a:xfrm>
            <a:off x="4813374" y="1493420"/>
            <a:ext cx="5566872" cy="3356974"/>
          </a:xfrm>
          <a:prstGeom prst="rect">
            <a:avLst/>
          </a:prstGeom>
        </p:spPr>
        <p:txBody>
          <a:bodyPr vert="horz" lIns="0" tIns="0" rIns="0" bIns="0" rtlCol="0" anchor="t">
            <a:noAutofit/>
          </a:bodyPr>
          <a:lstStyle>
            <a:lvl1pPr marL="0" indent="0" algn="l" defTabSz="914400" rtl="0" eaLnBrk="1" latinLnBrk="0" hangingPunct="1">
              <a:lnSpc>
                <a:spcPts val="2200"/>
              </a:lnSpc>
              <a:spcBef>
                <a:spcPts val="1000"/>
              </a:spcBef>
              <a:buFont typeface="Arial" panose="020B0604020202020204" pitchFamily="34" charset="0"/>
              <a:buNone/>
              <a:defRPr sz="1600" b="0" i="0" kern="1200">
                <a:solidFill>
                  <a:srgbClr val="2576B7"/>
                </a:solidFill>
                <a:latin typeface="Montserrat" pitchFamily="2" charset="77"/>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400" b="1" i="1" u="none" strike="noStrike" kern="1200" cap="none" spc="0" normalizeH="0" baseline="0" noProof="0" dirty="0">
              <a:ln>
                <a:noFill/>
              </a:ln>
              <a:solidFill>
                <a:srgbClr val="000000">
                  <a:lumMod val="50000"/>
                  <a:lumOff val="50000"/>
                </a:srgbClr>
              </a:solidFill>
              <a:effectLst/>
              <a:uLnTx/>
              <a:uFillTx/>
              <a:latin typeface="Montserrat" panose="00000500000000000000" pitchFamily="2" charset="0"/>
            </a:endParaRPr>
          </a:p>
        </p:txBody>
      </p:sp>
      <p:sp>
        <p:nvSpPr>
          <p:cNvPr id="10" name="TextBox 9">
            <a:extLst>
              <a:ext uri="{FF2B5EF4-FFF2-40B4-BE49-F238E27FC236}">
                <a16:creationId xmlns:a16="http://schemas.microsoft.com/office/drawing/2014/main" id="{15093FAF-7DFB-45B5-9A7A-DD92B64652CE}"/>
              </a:ext>
            </a:extLst>
          </p:cNvPr>
          <p:cNvSpPr txBox="1"/>
          <p:nvPr/>
        </p:nvSpPr>
        <p:spPr>
          <a:xfrm>
            <a:off x="5050302" y="1678545"/>
            <a:ext cx="5566872" cy="3724096"/>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b="1" i="1" dirty="0">
                <a:solidFill>
                  <a:srgbClr val="7F7F7F"/>
                </a:solidFill>
                <a:latin typeface="Montserrat" panose="00000500000000000000" pitchFamily="2" charset="0"/>
              </a:rPr>
              <a:t>Has what you are focusing on within your leadership development programs changed?</a:t>
            </a:r>
          </a:p>
          <a:p>
            <a:pPr marL="342900" indent="-342900">
              <a:spcAft>
                <a:spcPts val="1200"/>
              </a:spcAft>
              <a:buFont typeface="Arial" panose="020B0604020202020204" pitchFamily="34" charset="0"/>
              <a:buChar char="•"/>
            </a:pPr>
            <a:r>
              <a:rPr lang="en-US" sz="2400" b="1" i="1" dirty="0">
                <a:solidFill>
                  <a:srgbClr val="7F7F7F"/>
                </a:solidFill>
                <a:latin typeface="Montserrat" panose="00000500000000000000" pitchFamily="2" charset="0"/>
              </a:rPr>
              <a:t>How has your program delivery changed?</a:t>
            </a:r>
          </a:p>
          <a:p>
            <a:pPr marL="342900" indent="-342900">
              <a:spcAft>
                <a:spcPts val="1200"/>
              </a:spcAft>
              <a:buFont typeface="Arial" panose="020B0604020202020204" pitchFamily="34" charset="0"/>
              <a:buChar char="•"/>
            </a:pPr>
            <a:r>
              <a:rPr lang="en-US" sz="2400" b="1" i="1" dirty="0">
                <a:solidFill>
                  <a:srgbClr val="7F7F7F"/>
                </a:solidFill>
                <a:latin typeface="Montserrat" panose="00000500000000000000" pitchFamily="2" charset="0"/>
              </a:rPr>
              <a:t>What do you foresee for Leadership Development over the next year?</a:t>
            </a:r>
          </a:p>
        </p:txBody>
      </p:sp>
      <p:sp>
        <p:nvSpPr>
          <p:cNvPr id="14" name="TextBox 13">
            <a:extLst>
              <a:ext uri="{FF2B5EF4-FFF2-40B4-BE49-F238E27FC236}">
                <a16:creationId xmlns:a16="http://schemas.microsoft.com/office/drawing/2014/main" id="{CA2F643C-9A5C-4FDF-8C6C-09C9EB9731BC}"/>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CA" sz="1200" dirty="0">
                <a:solidFill>
                  <a:srgbClr val="A6A6A6"/>
                </a:solidFill>
                <a:effectLst/>
                <a:latin typeface="Montserrat" panose="00000500000000000000" pitchFamily="2" charset="0"/>
                <a:ea typeface="Times New Roman" panose="02020603050405020304" pitchFamily="18" charset="0"/>
              </a:rPr>
              <a:t>2021 TOP 3 HR PRIORITIES: TALENT ACQUISITION, DEVELOPING LEADERS, MANAGING LABOR COSTS</a:t>
            </a:r>
            <a:endParaRPr kumimoji="0" lang="en-US" sz="1200" b="0" i="0" u="none" strike="noStrike" kern="1200" cap="none" spc="0" normalizeH="0" baseline="0" noProof="0" dirty="0">
              <a:ln>
                <a:noFill/>
              </a:ln>
              <a:solidFill>
                <a:srgbClr val="A6A6A6"/>
              </a:solidFill>
              <a:effectLst/>
              <a:uLnTx/>
              <a:uFillTx/>
              <a:latin typeface="Montserrat" panose="00000500000000000000" pitchFamily="2" charset="0"/>
            </a:endParaRPr>
          </a:p>
        </p:txBody>
      </p:sp>
    </p:spTree>
    <p:extLst>
      <p:ext uri="{BB962C8B-B14F-4D97-AF65-F5344CB8AC3E}">
        <p14:creationId xmlns:p14="http://schemas.microsoft.com/office/powerpoint/2010/main" val="2268283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Grapes on the vine">
            <a:extLst>
              <a:ext uri="{FF2B5EF4-FFF2-40B4-BE49-F238E27FC236}">
                <a16:creationId xmlns:a16="http://schemas.microsoft.com/office/drawing/2014/main" id="{B82C6684-FE4A-D740-8B69-8FE1780A8F7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10900" y="0"/>
            <a:ext cx="12202900" cy="6864515"/>
          </a:xfrm>
          <a:noFill/>
        </p:spPr>
      </p:pic>
      <p:sp>
        <p:nvSpPr>
          <p:cNvPr id="9" name="Rectangle 8">
            <a:extLst>
              <a:ext uri="{FF2B5EF4-FFF2-40B4-BE49-F238E27FC236}">
                <a16:creationId xmlns:a16="http://schemas.microsoft.com/office/drawing/2014/main" id="{AED1685E-C496-8C4D-B668-93F13CA5CEE1}"/>
              </a:ext>
            </a:extLst>
          </p:cNvPr>
          <p:cNvSpPr/>
          <p:nvPr/>
        </p:nvSpPr>
        <p:spPr>
          <a:xfrm>
            <a:off x="-10900" y="0"/>
            <a:ext cx="12202900" cy="6866658"/>
          </a:xfrm>
          <a:prstGeom prst="rect">
            <a:avLst/>
          </a:prstGeom>
          <a:gradFill>
            <a:gsLst>
              <a:gs pos="97000">
                <a:srgbClr val="414399">
                  <a:alpha val="38000"/>
                </a:srgbClr>
              </a:gs>
              <a:gs pos="18000">
                <a:srgbClr val="313475">
                  <a:alpha val="87000"/>
                </a:srgbClr>
              </a:gs>
              <a:gs pos="70000">
                <a:srgbClr val="414399">
                  <a:alpha val="36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1800" b="0" i="0" u="none" strike="noStrike" kern="1200" cap="none" spc="0" normalizeH="0" baseline="0" noProof="0" dirty="0">
              <a:ln>
                <a:noFill/>
              </a:ln>
              <a:solidFill>
                <a:srgbClr val="A6A6A6"/>
              </a:solidFill>
              <a:effectLst/>
              <a:uLnTx/>
              <a:uFillTx/>
              <a:latin typeface="Montserrat"/>
            </a:endParaRPr>
          </a:p>
        </p:txBody>
      </p:sp>
      <p:sp>
        <p:nvSpPr>
          <p:cNvPr id="2" name="Title 1">
            <a:extLst>
              <a:ext uri="{FF2B5EF4-FFF2-40B4-BE49-F238E27FC236}">
                <a16:creationId xmlns:a16="http://schemas.microsoft.com/office/drawing/2014/main" id="{D6EAB1DF-625E-5B4E-B3FD-E4ADC3AC4148}"/>
              </a:ext>
            </a:extLst>
          </p:cNvPr>
          <p:cNvSpPr>
            <a:spLocks noGrp="1"/>
          </p:cNvSpPr>
          <p:nvPr>
            <p:ph type="ctrTitle"/>
          </p:nvPr>
        </p:nvSpPr>
        <p:spPr>
          <a:xfrm>
            <a:off x="936919" y="3057648"/>
            <a:ext cx="8589046" cy="1365417"/>
          </a:xfrm>
        </p:spPr>
        <p:txBody>
          <a:bodyPr/>
          <a:lstStyle/>
          <a:p>
            <a:r>
              <a:rPr lang="en-US" sz="4400" b="1" dirty="0">
                <a:latin typeface="Montserrat Semi Bold" panose="020B0604020202020204" charset="0"/>
                <a:cs typeface="Montserrat Semi Bold" panose="020B0604020202020204" charset="0"/>
              </a:rPr>
              <a:t>Priority 3: Managing Labor Costs</a:t>
            </a:r>
          </a:p>
        </p:txBody>
      </p:sp>
      <p:sp>
        <p:nvSpPr>
          <p:cNvPr id="7" name="Rectangle 6">
            <a:extLst>
              <a:ext uri="{FF2B5EF4-FFF2-40B4-BE49-F238E27FC236}">
                <a16:creationId xmlns:a16="http://schemas.microsoft.com/office/drawing/2014/main" id="{90EB41A1-2BD8-4EF0-97EE-671487DCB201}"/>
              </a:ext>
            </a:extLst>
          </p:cNvPr>
          <p:cNvSpPr/>
          <p:nvPr/>
        </p:nvSpPr>
        <p:spPr>
          <a:xfrm>
            <a:off x="9692814" y="177482"/>
            <a:ext cx="2937825" cy="284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l" fontAlgn="base">
              <a:spcBef>
                <a:spcPct val="0"/>
              </a:spcBef>
              <a:spcAft>
                <a:spcPct val="0"/>
              </a:spcAft>
            </a:pPr>
            <a:r>
              <a:rPr lang="en-CA" sz="900" b="0" i="0" spc="300" dirty="0">
                <a:solidFill>
                  <a:srgbClr val="D9D9D9"/>
                </a:solidFill>
                <a:latin typeface="Montserrat Light" charset="0"/>
                <a:ea typeface="Montserrat Light" charset="0"/>
                <a:cs typeface="Montserrat Light" charset="0"/>
              </a:rPr>
              <a:t>MCLEAN &amp; COMPANY</a:t>
            </a:r>
          </a:p>
        </p:txBody>
      </p:sp>
      <p:sp>
        <p:nvSpPr>
          <p:cNvPr id="11" name="TextBox 10">
            <a:extLst>
              <a:ext uri="{FF2B5EF4-FFF2-40B4-BE49-F238E27FC236}">
                <a16:creationId xmlns:a16="http://schemas.microsoft.com/office/drawing/2014/main" id="{1C8138A9-5691-4DBC-AFBB-BCAE0CD78B14}"/>
              </a:ext>
            </a:extLst>
          </p:cNvPr>
          <p:cNvSpPr txBox="1"/>
          <p:nvPr/>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dirty="0">
                <a:solidFill>
                  <a:schemeClr val="bg1"/>
                </a:solidFill>
                <a:latin typeface="Exo" panose="02000503000000000000" pitchFamily="2" charset="77"/>
              </a:rPr>
              <a:t>McLean &amp; Company   |   </a:t>
            </a:r>
            <a:fld id="{81D60167-4931-47E6-BA6A-407CBD079E47}" type="slidenum">
              <a:rPr sz="800" b="0" i="0" smtClean="0">
                <a:solidFill>
                  <a:schemeClr val="bg1"/>
                </a:solidFill>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18</a:t>
            </a:fld>
            <a:endParaRPr sz="800" b="0" i="0"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486834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5">
            <a:extLst>
              <a:ext uri="{FF2B5EF4-FFF2-40B4-BE49-F238E27FC236}">
                <a16:creationId xmlns:a16="http://schemas.microsoft.com/office/drawing/2014/main" id="{5E6B1BDD-67E4-4FE0-BEFC-E5C50FE8C978}"/>
              </a:ext>
            </a:extLst>
          </p:cNvPr>
          <p:cNvSpPr txBox="1">
            <a:spLocks/>
          </p:cNvSpPr>
          <p:nvPr/>
        </p:nvSpPr>
        <p:spPr>
          <a:xfrm>
            <a:off x="4946378" y="2215889"/>
            <a:ext cx="5794774" cy="3792352"/>
          </a:xfrm>
          <a:prstGeom prst="rect">
            <a:avLst/>
          </a:prstGeom>
        </p:spPr>
        <p:txBody>
          <a:bodyPr vert="horz" lIns="0" tIns="0" rIns="0" bIns="0" rtlCol="0" anchor="t">
            <a:noAutofit/>
          </a:bodyPr>
          <a:lstStyle>
            <a:lvl1pPr marL="0" indent="0" algn="l" defTabSz="914400" rtl="0" eaLnBrk="1" latinLnBrk="0" hangingPunct="1">
              <a:lnSpc>
                <a:spcPts val="2200"/>
              </a:lnSpc>
              <a:spcBef>
                <a:spcPts val="1000"/>
              </a:spcBef>
              <a:buFont typeface="Arial" panose="020B0604020202020204" pitchFamily="34" charset="0"/>
              <a:buNone/>
              <a:defRPr sz="1600" b="0" i="0" kern="1200">
                <a:solidFill>
                  <a:srgbClr val="2576B7"/>
                </a:solidFill>
                <a:latin typeface="Montserrat" pitchFamily="2" charset="77"/>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CA" sz="2400" b="1" i="1" u="none" strike="noStrike" kern="1200" cap="none" spc="0" normalizeH="0" baseline="0" noProof="0" dirty="0">
                <a:ln>
                  <a:noFill/>
                </a:ln>
                <a:solidFill>
                  <a:schemeClr val="tx1">
                    <a:lumMod val="50000"/>
                    <a:lumOff val="50000"/>
                  </a:schemeClr>
                </a:solidFill>
                <a:effectLst/>
                <a:uLnTx/>
                <a:uFillTx/>
                <a:latin typeface="Montserrat" panose="00000500000000000000" pitchFamily="2" charset="0"/>
              </a:rPr>
              <a:t>What advice would you give other HR professionals faced with balancing labor costs and employee engagement/wellbeing?</a:t>
            </a:r>
            <a:endParaRPr kumimoji="0" lang="en-US" sz="2400" b="1" i="1" u="none" strike="noStrike" kern="1200" cap="none" spc="0" normalizeH="0" baseline="0" noProof="0" dirty="0">
              <a:ln>
                <a:noFill/>
              </a:ln>
              <a:solidFill>
                <a:srgbClr val="000000">
                  <a:lumMod val="50000"/>
                  <a:lumOff val="50000"/>
                </a:srgbClr>
              </a:solidFill>
              <a:effectLst/>
              <a:uLnTx/>
              <a:uFillTx/>
              <a:latin typeface="Montserrat" panose="00000500000000000000" pitchFamily="2" charset="0"/>
            </a:endParaRPr>
          </a:p>
        </p:txBody>
      </p:sp>
      <p:sp>
        <p:nvSpPr>
          <p:cNvPr id="12" name="Title 3">
            <a:extLst>
              <a:ext uri="{FF2B5EF4-FFF2-40B4-BE49-F238E27FC236}">
                <a16:creationId xmlns:a16="http://schemas.microsoft.com/office/drawing/2014/main" id="{796D3E38-E9E7-44CF-84A9-100A6FB87A8F}"/>
              </a:ext>
            </a:extLst>
          </p:cNvPr>
          <p:cNvSpPr txBox="1">
            <a:spLocks/>
          </p:cNvSpPr>
          <p:nvPr/>
        </p:nvSpPr>
        <p:spPr>
          <a:xfrm>
            <a:off x="562533" y="2230792"/>
            <a:ext cx="3469012" cy="78817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i="0" kern="1200">
                <a:solidFill>
                  <a:srgbClr val="717272"/>
                </a:solidFill>
                <a:latin typeface="Montserrat" pitchFamily="2" charset="77"/>
                <a:ea typeface="+mj-ea"/>
                <a:cs typeface="+mj-cs"/>
              </a:defRPr>
            </a:lvl1pPr>
          </a:lstStyle>
          <a:p>
            <a:pPr>
              <a:defRPr/>
            </a:pPr>
            <a:r>
              <a:rPr kumimoji="0" lang="en-US" sz="3600" b="1" i="0" u="none" strike="noStrike" kern="1200" cap="none" spc="0" normalizeH="0" baseline="0" noProof="0" dirty="0">
                <a:ln>
                  <a:noFill/>
                </a:ln>
                <a:solidFill>
                  <a:srgbClr val="414399"/>
                </a:solidFill>
                <a:effectLst/>
                <a:uLnTx/>
                <a:uFillTx/>
                <a:latin typeface="Montserrat"/>
                <a:ea typeface="+mj-ea"/>
                <a:cs typeface="+mj-cs"/>
              </a:rPr>
              <a:t>Managing Labor Costs</a:t>
            </a:r>
            <a:endParaRPr kumimoji="0" lang="en-US" sz="3600" b="1" i="0" u="none" strike="noStrike" kern="1200" cap="none" spc="0" normalizeH="0" baseline="0" noProof="0" dirty="0">
              <a:ln>
                <a:noFill/>
              </a:ln>
              <a:solidFill>
                <a:srgbClr val="2576B7"/>
              </a:solidFill>
              <a:effectLst/>
              <a:uLnTx/>
              <a:uFillTx/>
              <a:latin typeface="Montserrat" pitchFamily="2" charset="77"/>
              <a:ea typeface="+mj-ea"/>
              <a:cs typeface="+mj-cs"/>
            </a:endParaRPr>
          </a:p>
        </p:txBody>
      </p:sp>
      <p:sp>
        <p:nvSpPr>
          <p:cNvPr id="3" name="Title 3">
            <a:extLst>
              <a:ext uri="{FF2B5EF4-FFF2-40B4-BE49-F238E27FC236}">
                <a16:creationId xmlns:a16="http://schemas.microsoft.com/office/drawing/2014/main" id="{33F2D752-B9F2-447F-A99F-D3CB0ED3388C}"/>
              </a:ext>
            </a:extLst>
          </p:cNvPr>
          <p:cNvSpPr txBox="1">
            <a:spLocks/>
          </p:cNvSpPr>
          <p:nvPr/>
        </p:nvSpPr>
        <p:spPr>
          <a:xfrm>
            <a:off x="584153" y="2215889"/>
            <a:ext cx="3469012" cy="261960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i="0" kern="1200">
                <a:solidFill>
                  <a:srgbClr val="717272"/>
                </a:solidFill>
                <a:latin typeface="Montserrat"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en-US" sz="3600" b="1" i="0" u="none" strike="noStrike" kern="1200" cap="none" spc="0" normalizeH="0" baseline="0" noProof="0" dirty="0">
              <a:ln>
                <a:noFill/>
              </a:ln>
              <a:solidFill>
                <a:srgbClr val="414399"/>
              </a:solidFill>
              <a:effectLst/>
              <a:uLnTx/>
              <a:uFillTx/>
              <a:latin typeface="Montserrat" pitchFamily="2" charset="77"/>
            </a:endParaRPr>
          </a:p>
        </p:txBody>
      </p:sp>
      <p:sp>
        <p:nvSpPr>
          <p:cNvPr id="10" name="Content Placeholder 5">
            <a:extLst>
              <a:ext uri="{FF2B5EF4-FFF2-40B4-BE49-F238E27FC236}">
                <a16:creationId xmlns:a16="http://schemas.microsoft.com/office/drawing/2014/main" id="{3190EFDE-75C1-4B0C-AA62-CDBD3B17DA67}"/>
              </a:ext>
            </a:extLst>
          </p:cNvPr>
          <p:cNvSpPr txBox="1">
            <a:spLocks/>
          </p:cNvSpPr>
          <p:nvPr/>
        </p:nvSpPr>
        <p:spPr>
          <a:xfrm>
            <a:off x="4946378" y="1862106"/>
            <a:ext cx="5566872" cy="3356974"/>
          </a:xfrm>
          <a:prstGeom prst="rect">
            <a:avLst/>
          </a:prstGeom>
        </p:spPr>
        <p:txBody>
          <a:bodyPr vert="horz" lIns="0" tIns="0" rIns="0" bIns="0" rtlCol="0" anchor="t">
            <a:noAutofit/>
          </a:bodyPr>
          <a:lstStyle>
            <a:lvl1pPr marL="0" indent="0" algn="l" defTabSz="914400" rtl="0" eaLnBrk="1" latinLnBrk="0" hangingPunct="1">
              <a:lnSpc>
                <a:spcPts val="2200"/>
              </a:lnSpc>
              <a:spcBef>
                <a:spcPts val="1000"/>
              </a:spcBef>
              <a:buFont typeface="Arial" panose="020B0604020202020204" pitchFamily="34" charset="0"/>
              <a:buNone/>
              <a:defRPr sz="1600" b="0" i="0" kern="1200">
                <a:solidFill>
                  <a:srgbClr val="2576B7"/>
                </a:solidFill>
                <a:latin typeface="Montserrat" pitchFamily="2" charset="77"/>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400" b="1" i="1" u="none" strike="noStrike" kern="1200" cap="none" spc="0" normalizeH="0" baseline="0" noProof="0" dirty="0">
              <a:ln>
                <a:noFill/>
              </a:ln>
              <a:solidFill>
                <a:srgbClr val="000000">
                  <a:lumMod val="50000"/>
                  <a:lumOff val="50000"/>
                </a:srgbClr>
              </a:solidFill>
              <a:effectLst/>
              <a:uLnTx/>
              <a:uFillTx/>
              <a:latin typeface="Montserrat" panose="00000500000000000000" pitchFamily="2" charset="0"/>
            </a:endParaRPr>
          </a:p>
        </p:txBody>
      </p:sp>
      <p:sp>
        <p:nvSpPr>
          <p:cNvPr id="2" name="Slide Number Placeholder 1">
            <a:extLst>
              <a:ext uri="{FF2B5EF4-FFF2-40B4-BE49-F238E27FC236}">
                <a16:creationId xmlns:a16="http://schemas.microsoft.com/office/drawing/2014/main" id="{04C78D08-E45B-473E-86F0-0916B805078B}"/>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309C1-FC3A-6444-8C53-1D99F913D140}" type="slidenum">
              <a:rPr lang="en-US" smtClean="0"/>
              <a:pPr/>
              <a:t>19</a:t>
            </a:fld>
            <a:endParaRPr lang="en-US" dirty="0"/>
          </a:p>
        </p:txBody>
      </p:sp>
      <p:grpSp>
        <p:nvGrpSpPr>
          <p:cNvPr id="5" name="Group 4">
            <a:extLst>
              <a:ext uri="{FF2B5EF4-FFF2-40B4-BE49-F238E27FC236}">
                <a16:creationId xmlns:a16="http://schemas.microsoft.com/office/drawing/2014/main" id="{3E0883F2-2B1B-485B-85E8-63EF451230AD}"/>
              </a:ext>
            </a:extLst>
          </p:cNvPr>
          <p:cNvGrpSpPr/>
          <p:nvPr/>
        </p:nvGrpSpPr>
        <p:grpSpPr>
          <a:xfrm>
            <a:off x="-19070" y="0"/>
            <a:ext cx="2729498" cy="174661"/>
            <a:chOff x="-19070" y="0"/>
            <a:chExt cx="2729498" cy="174661"/>
          </a:xfrm>
        </p:grpSpPr>
        <p:sp>
          <p:nvSpPr>
            <p:cNvPr id="6" name="Rectangle 5">
              <a:extLst>
                <a:ext uri="{FF2B5EF4-FFF2-40B4-BE49-F238E27FC236}">
                  <a16:creationId xmlns:a16="http://schemas.microsoft.com/office/drawing/2014/main" id="{A41B7751-CF0B-456E-BD2C-521E1F3E4F6D}"/>
                </a:ext>
              </a:extLst>
            </p:cNvPr>
            <p:cNvSpPr/>
            <p:nvPr/>
          </p:nvSpPr>
          <p:spPr>
            <a:xfrm>
              <a:off x="-19070" y="0"/>
              <a:ext cx="678094" cy="174661"/>
            </a:xfrm>
            <a:prstGeom prst="rect">
              <a:avLst/>
            </a:prstGeom>
            <a:solidFill>
              <a:srgbClr val="414399"/>
            </a:solidFill>
            <a:ln>
              <a:solidFill>
                <a:srgbClr val="414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id="{9FE8E9F1-5FE6-4C93-8B3A-E513C0019CA5}"/>
                </a:ext>
              </a:extLst>
            </p:cNvPr>
            <p:cNvSpPr/>
            <p:nvPr/>
          </p:nvSpPr>
          <p:spPr>
            <a:xfrm>
              <a:off x="659024" y="0"/>
              <a:ext cx="678094" cy="174661"/>
            </a:xfrm>
            <a:prstGeom prst="rect">
              <a:avLst/>
            </a:prstGeom>
            <a:solidFill>
              <a:srgbClr val="8579B8"/>
            </a:solidFill>
            <a:ln>
              <a:solidFill>
                <a:srgbClr val="857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a:extLst>
                <a:ext uri="{FF2B5EF4-FFF2-40B4-BE49-F238E27FC236}">
                  <a16:creationId xmlns:a16="http://schemas.microsoft.com/office/drawing/2014/main" id="{A9D7F145-6483-4D59-807A-D94AE0D087FF}"/>
                </a:ext>
              </a:extLst>
            </p:cNvPr>
            <p:cNvSpPr/>
            <p:nvPr/>
          </p:nvSpPr>
          <p:spPr>
            <a:xfrm>
              <a:off x="2032334" y="0"/>
              <a:ext cx="678094" cy="174661"/>
            </a:xfrm>
            <a:prstGeom prst="rect">
              <a:avLst/>
            </a:prstGeom>
            <a:solidFill>
              <a:srgbClr val="DCD9EB"/>
            </a:solidFill>
            <a:ln>
              <a:solidFill>
                <a:srgbClr val="DCD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a:extLst>
                <a:ext uri="{FF2B5EF4-FFF2-40B4-BE49-F238E27FC236}">
                  <a16:creationId xmlns:a16="http://schemas.microsoft.com/office/drawing/2014/main" id="{F2B7BA1F-407F-4654-B34F-C191BE3440C7}"/>
                </a:ext>
              </a:extLst>
            </p:cNvPr>
            <p:cNvSpPr/>
            <p:nvPr/>
          </p:nvSpPr>
          <p:spPr>
            <a:xfrm>
              <a:off x="1345679" y="0"/>
              <a:ext cx="678094" cy="174661"/>
            </a:xfrm>
            <a:prstGeom prst="rect">
              <a:avLst/>
            </a:prstGeom>
            <a:solidFill>
              <a:srgbClr val="A39ACA"/>
            </a:solidFill>
            <a:ln>
              <a:solidFill>
                <a:srgbClr val="A39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612469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8FAA31-79A5-4C04-B3DD-5CB11E30867D}"/>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CA" sz="1800" b="0" i="0" u="none" strike="noStrike" kern="1200" cap="none" spc="0" normalizeH="0" baseline="0" noProof="0" dirty="0">
              <a:ln>
                <a:noFill/>
              </a:ln>
              <a:solidFill>
                <a:prstClr val="black"/>
              </a:solidFill>
              <a:effectLst/>
              <a:uLnTx/>
              <a:uFillTx/>
              <a:latin typeface="Roboto Condensed Light"/>
              <a:ea typeface="+mn-ea"/>
              <a:cs typeface="+mn-cs"/>
            </a:endParaRPr>
          </a:p>
        </p:txBody>
      </p:sp>
      <p:sp>
        <p:nvSpPr>
          <p:cNvPr id="5" name="Rectangle 4">
            <a:extLst>
              <a:ext uri="{FF2B5EF4-FFF2-40B4-BE49-F238E27FC236}">
                <a16:creationId xmlns:a16="http://schemas.microsoft.com/office/drawing/2014/main" id="{FECA14D8-15C1-43AF-8EFA-3572B49F8332}"/>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CA" sz="1800" b="0" i="0" u="none" strike="noStrike" kern="1200" cap="none" spc="0" normalizeH="0" baseline="0" noProof="0" dirty="0">
              <a:ln>
                <a:noFill/>
              </a:ln>
              <a:solidFill>
                <a:prstClr val="black"/>
              </a:solidFill>
              <a:effectLst/>
              <a:uLnTx/>
              <a:uFillTx/>
              <a:latin typeface="Roboto Condensed Light"/>
              <a:ea typeface="+mn-ea"/>
              <a:cs typeface="+mn-cs"/>
            </a:endParaRPr>
          </a:p>
        </p:txBody>
      </p:sp>
      <p:sp>
        <p:nvSpPr>
          <p:cNvPr id="6" name="Rectangle 5">
            <a:extLst>
              <a:ext uri="{FF2B5EF4-FFF2-40B4-BE49-F238E27FC236}">
                <a16:creationId xmlns:a16="http://schemas.microsoft.com/office/drawing/2014/main" id="{958663A5-E0E5-4B47-AEAE-8B5F86F48DA9}"/>
              </a:ext>
            </a:extLst>
          </p:cNvPr>
          <p:cNvSpPr/>
          <p:nvPr/>
        </p:nvSpPr>
        <p:spPr>
          <a:xfrm>
            <a:off x="2915101" y="904021"/>
            <a:ext cx="666721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50000"/>
                  </a:prstClr>
                </a:solidFill>
                <a:effectLst/>
                <a:uLnTx/>
                <a:uFillTx/>
                <a:latin typeface="Roboto Condensed Light"/>
                <a:ea typeface="+mn-ea"/>
                <a:cs typeface="+mn-cs"/>
              </a:rPr>
              <a:t>How to turn on audio for our webinar:​</a:t>
            </a:r>
            <a:endParaRPr kumimoji="0" lang="en-CA" sz="3600" b="0" i="0" u="none" strike="noStrike" kern="1200" cap="none" spc="0" normalizeH="0" baseline="0" noProof="0" dirty="0">
              <a:ln>
                <a:noFill/>
              </a:ln>
              <a:solidFill>
                <a:prstClr val="white">
                  <a:lumMod val="50000"/>
                </a:prstClr>
              </a:solidFill>
              <a:effectLst/>
              <a:uLnTx/>
              <a:uFillTx/>
              <a:latin typeface="Roboto Condensed Light"/>
              <a:ea typeface="+mn-ea"/>
              <a:cs typeface="+mn-cs"/>
            </a:endParaRPr>
          </a:p>
        </p:txBody>
      </p:sp>
      <p:sp>
        <p:nvSpPr>
          <p:cNvPr id="10" name="Rectangle 9">
            <a:extLst>
              <a:ext uri="{FF2B5EF4-FFF2-40B4-BE49-F238E27FC236}">
                <a16:creationId xmlns:a16="http://schemas.microsoft.com/office/drawing/2014/main" id="{2D11549D-6C8C-45A2-87F9-11EE4744948A}"/>
              </a:ext>
            </a:extLst>
          </p:cNvPr>
          <p:cNvSpPr/>
          <p:nvPr/>
        </p:nvSpPr>
        <p:spPr>
          <a:xfrm>
            <a:off x="5384799" y="4749662"/>
            <a:ext cx="4469493" cy="523220"/>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50000"/>
                  </a:prstClr>
                </a:solidFill>
                <a:effectLst/>
                <a:uLnTx/>
                <a:uFillTx/>
                <a:latin typeface="Roboto Condensed Light"/>
                <a:ea typeface="+mn-ea"/>
                <a:cs typeface="+mn-cs"/>
              </a:rPr>
              <a:t>Webinar will start at 1:00pm ET.​</a:t>
            </a:r>
            <a:endParaRPr kumimoji="0" lang="en-CA" sz="2800" b="0" i="0" u="none" strike="noStrike" kern="1200" cap="none" spc="0" normalizeH="0" baseline="0" noProof="0" dirty="0">
              <a:ln>
                <a:noFill/>
              </a:ln>
              <a:solidFill>
                <a:prstClr val="white">
                  <a:lumMod val="50000"/>
                </a:prstClr>
              </a:solidFill>
              <a:effectLst/>
              <a:uLnTx/>
              <a:uFillTx/>
              <a:latin typeface="Roboto Condensed Light"/>
              <a:ea typeface="+mn-ea"/>
              <a:cs typeface="+mn-cs"/>
            </a:endParaRPr>
          </a:p>
        </p:txBody>
      </p:sp>
      <p:sp>
        <p:nvSpPr>
          <p:cNvPr id="11" name="Rectangle 10">
            <a:extLst>
              <a:ext uri="{FF2B5EF4-FFF2-40B4-BE49-F238E27FC236}">
                <a16:creationId xmlns:a16="http://schemas.microsoft.com/office/drawing/2014/main" id="{CCD10C88-F82E-42C2-8F10-10B7BD5674A7}"/>
              </a:ext>
            </a:extLst>
          </p:cNvPr>
          <p:cNvSpPr/>
          <p:nvPr/>
        </p:nvSpPr>
        <p:spPr>
          <a:xfrm>
            <a:off x="5384799" y="2140628"/>
            <a:ext cx="6096000" cy="255454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Roboto Condensed Light"/>
                <a:ea typeface="+mn-ea"/>
                <a:cs typeface="+mn-cs"/>
              </a:rPr>
              <a:t>Step 1: Click the phone icon at the bottom of your screen.​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Roboto Condensed Ligh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Roboto Condensed Light"/>
                <a:ea typeface="+mn-ea"/>
                <a:cs typeface="+mn-cs"/>
              </a:rPr>
              <a:t>Step 2: Select use computer for audio or select a dial-in option.​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Roboto Condensed Ligh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Roboto Condensed Light"/>
                <a:ea typeface="+mn-ea"/>
                <a:cs typeface="+mn-cs"/>
              </a:rPr>
              <a:t>All participant microphones will be muted by our system, and this webinar is listen-only. Discussion will occur in the Q&amp;A feature.</a:t>
            </a:r>
          </a:p>
        </p:txBody>
      </p:sp>
      <p:pic>
        <p:nvPicPr>
          <p:cNvPr id="12" name="Picture 4">
            <a:extLst>
              <a:ext uri="{FF2B5EF4-FFF2-40B4-BE49-F238E27FC236}">
                <a16:creationId xmlns:a16="http://schemas.microsoft.com/office/drawing/2014/main" id="{FCAF480B-4E4E-4A94-ABCD-45487BDB9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776" y="1899569"/>
            <a:ext cx="4184651" cy="3428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95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DCD47B-7F6E-4D29-BBCB-36628095E865}"/>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309C1-FC3A-6444-8C53-1D99F913D140}" type="slidenum">
              <a:rPr lang="en-US" smtClean="0"/>
              <a:pPr/>
              <a:t>20</a:t>
            </a:fld>
            <a:endParaRPr lang="en-US" dirty="0"/>
          </a:p>
        </p:txBody>
      </p:sp>
      <p:sp>
        <p:nvSpPr>
          <p:cNvPr id="3" name="Text Placeholder 1">
            <a:extLst>
              <a:ext uri="{FF2B5EF4-FFF2-40B4-BE49-F238E27FC236}">
                <a16:creationId xmlns:a16="http://schemas.microsoft.com/office/drawing/2014/main" id="{34BB3869-E514-4A11-897C-239FB5369BAA}"/>
              </a:ext>
            </a:extLst>
          </p:cNvPr>
          <p:cNvSpPr txBox="1">
            <a:spLocks/>
          </p:cNvSpPr>
          <p:nvPr/>
        </p:nvSpPr>
        <p:spPr>
          <a:xfrm>
            <a:off x="705750" y="2170476"/>
            <a:ext cx="5518837"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kumimoji="0" lang="en-US" sz="3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ontserrat Black" charset="0"/>
                <a:cs typeface="Arial" panose="020B0604020202020204" pitchFamily="34" charset="0"/>
              </a:rPr>
              <a:t>Time for a few questions…</a:t>
            </a:r>
            <a:endParaRPr kumimoji="0" lang="en-CA" sz="3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ontserrat Black" charset="0"/>
              <a:cs typeface="Arial" panose="020B0604020202020204" pitchFamily="34" charset="0"/>
            </a:endParaRPr>
          </a:p>
        </p:txBody>
      </p:sp>
      <p:sp>
        <p:nvSpPr>
          <p:cNvPr id="4" name="Rectangle 3">
            <a:extLst>
              <a:ext uri="{FF2B5EF4-FFF2-40B4-BE49-F238E27FC236}">
                <a16:creationId xmlns:a16="http://schemas.microsoft.com/office/drawing/2014/main" id="{E84048F2-02BC-426F-98B3-3E3876BDEC03}"/>
              </a:ext>
            </a:extLst>
          </p:cNvPr>
          <p:cNvSpPr/>
          <p:nvPr/>
        </p:nvSpPr>
        <p:spPr>
          <a:xfrm>
            <a:off x="2667000" y="1875692"/>
            <a:ext cx="6858000" cy="381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lumMod val="50000"/>
                  </a:schemeClr>
                </a:solidFill>
                <a:latin typeface="Montserrat" panose="00000500000000000000" pitchFamily="2" charset="0"/>
              </a:rPr>
              <a:t>Q&amp;A</a:t>
            </a:r>
            <a:endParaRPr lang="en-CA" sz="6600" b="1" dirty="0">
              <a:solidFill>
                <a:schemeClr val="bg1">
                  <a:lumMod val="50000"/>
                </a:schemeClr>
              </a:solidFill>
              <a:latin typeface="Montserrat" panose="00000500000000000000" pitchFamily="2" charset="0"/>
            </a:endParaRPr>
          </a:p>
        </p:txBody>
      </p:sp>
      <p:sp>
        <p:nvSpPr>
          <p:cNvPr id="6" name="TextBox 5">
            <a:extLst>
              <a:ext uri="{FF2B5EF4-FFF2-40B4-BE49-F238E27FC236}">
                <a16:creationId xmlns:a16="http://schemas.microsoft.com/office/drawing/2014/main" id="{56776BD4-A8D5-4961-B75A-7A05CA4C7A03}"/>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CA" sz="1200" dirty="0">
                <a:solidFill>
                  <a:srgbClr val="A6A6A6"/>
                </a:solidFill>
                <a:effectLst/>
                <a:latin typeface="Montserrat" panose="00000500000000000000" pitchFamily="2" charset="0"/>
                <a:ea typeface="Times New Roman" panose="02020603050405020304" pitchFamily="18" charset="0"/>
              </a:rPr>
              <a:t>2021 TOP 3 HR PRIORITIES: TALENT ACQUISITION, DEVELOPING LEADERS, MANAGING LABOR COSTS</a:t>
            </a:r>
            <a:endParaRPr kumimoji="0" lang="en-US" sz="1200" b="0" i="0" u="none" strike="noStrike" kern="1200" cap="none" spc="0" normalizeH="0" baseline="0" noProof="0" dirty="0">
              <a:ln>
                <a:noFill/>
              </a:ln>
              <a:solidFill>
                <a:srgbClr val="A6A6A6"/>
              </a:solidFill>
              <a:effectLst/>
              <a:uLnTx/>
              <a:uFillTx/>
              <a:latin typeface="Montserrat" panose="00000500000000000000" pitchFamily="2" charset="0"/>
            </a:endParaRPr>
          </a:p>
        </p:txBody>
      </p:sp>
    </p:spTree>
    <p:extLst>
      <p:ext uri="{BB962C8B-B14F-4D97-AF65-F5344CB8AC3E}">
        <p14:creationId xmlns:p14="http://schemas.microsoft.com/office/powerpoint/2010/main" val="247441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3C1BCD-0177-4B2C-9614-81A144F580C6}"/>
              </a:ext>
            </a:extLst>
          </p:cNvPr>
          <p:cNvSpPr>
            <a:spLocks noGrp="1"/>
          </p:cNvSpPr>
          <p:nvPr>
            <p:ph type="sldNum" sz="quarter" idx="4"/>
          </p:nvPr>
        </p:nvSpPr>
        <p:spPr>
          <a:xfrm>
            <a:off x="9141650" y="6379042"/>
            <a:ext cx="2743200" cy="36512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A309C1-FC3A-6444-8C53-1D99F913D140}" type="slidenum">
              <a:rPr kumimoji="0" lang="en-US" sz="800" b="0" i="0" u="none" strike="noStrike" kern="1200" cap="none" spc="0" normalizeH="0" baseline="0" noProof="0" smtClean="0">
                <a:ln>
                  <a:noFill/>
                </a:ln>
                <a:solidFill>
                  <a:srgbClr val="FFFFFF">
                    <a:lumMod val="9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dirty="0">
              <a:ln>
                <a:noFill/>
              </a:ln>
              <a:solidFill>
                <a:srgbClr val="FFFFFF">
                  <a:lumMod val="95000"/>
                </a:srgb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16297312-77EE-4410-9D2E-D554FD5BCA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954881" y="954879"/>
            <a:ext cx="6858001" cy="4948241"/>
          </a:xfrm>
          <a:prstGeom prst="rect">
            <a:avLst/>
          </a:prstGeom>
        </p:spPr>
      </p:pic>
      <p:sp>
        <p:nvSpPr>
          <p:cNvPr id="4" name="Rectangle 3">
            <a:extLst>
              <a:ext uri="{FF2B5EF4-FFF2-40B4-BE49-F238E27FC236}">
                <a16:creationId xmlns:a16="http://schemas.microsoft.com/office/drawing/2014/main" id="{ACE3B2F8-47B4-47FA-946E-C6C8F14608FE}"/>
              </a:ext>
            </a:extLst>
          </p:cNvPr>
          <p:cNvSpPr/>
          <p:nvPr/>
        </p:nvSpPr>
        <p:spPr>
          <a:xfrm rot="10800000" flipH="1">
            <a:off x="0" y="56012"/>
            <a:ext cx="4923641" cy="6858000"/>
          </a:xfrm>
          <a:prstGeom prst="rect">
            <a:avLst/>
          </a:prstGeom>
          <a:gradFill>
            <a:gsLst>
              <a:gs pos="99000">
                <a:schemeClr val="tx2">
                  <a:lumMod val="50000"/>
                  <a:alpha val="75000"/>
                </a:schemeClr>
              </a:gs>
              <a:gs pos="0">
                <a:srgbClr val="002060">
                  <a:alpha val="0"/>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Condensed Light"/>
              <a:ea typeface="+mn-ea"/>
              <a:cs typeface="+mn-cs"/>
            </a:endParaRPr>
          </a:p>
        </p:txBody>
      </p:sp>
      <p:sp>
        <p:nvSpPr>
          <p:cNvPr id="5" name="TextBox 4">
            <a:extLst>
              <a:ext uri="{FF2B5EF4-FFF2-40B4-BE49-F238E27FC236}">
                <a16:creationId xmlns:a16="http://schemas.microsoft.com/office/drawing/2014/main" id="{FFAE0B28-2BFB-46BF-9AF3-650BC2DFA8C8}"/>
              </a:ext>
            </a:extLst>
          </p:cNvPr>
          <p:cNvSpPr txBox="1"/>
          <p:nvPr/>
        </p:nvSpPr>
        <p:spPr>
          <a:xfrm>
            <a:off x="5871533" y="1753299"/>
            <a:ext cx="392286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14299"/>
                </a:solidFill>
                <a:effectLst/>
                <a:uLnTx/>
                <a:uFillTx/>
                <a:latin typeface="Montserrat" panose="00000500000000000000" pitchFamily="2" charset="0"/>
                <a:ea typeface="+mn-ea"/>
                <a:cs typeface="+mn-cs"/>
              </a:rPr>
              <a:t>Thank you! </a:t>
            </a:r>
            <a:endParaRPr kumimoji="0" lang="en-CA" sz="4800" b="1" i="0" u="none" strike="noStrike" kern="1200" cap="none" spc="0" normalizeH="0" baseline="0" noProof="0" dirty="0">
              <a:ln>
                <a:noFill/>
              </a:ln>
              <a:solidFill>
                <a:srgbClr val="414299"/>
              </a:solidFill>
              <a:effectLst/>
              <a:uLnTx/>
              <a:uFillTx/>
              <a:latin typeface="Montserrat" panose="00000500000000000000" pitchFamily="2" charset="0"/>
              <a:ea typeface="+mn-ea"/>
              <a:cs typeface="+mn-cs"/>
            </a:endParaRPr>
          </a:p>
        </p:txBody>
      </p:sp>
      <p:sp>
        <p:nvSpPr>
          <p:cNvPr id="6" name="TextBox 5">
            <a:extLst>
              <a:ext uri="{FF2B5EF4-FFF2-40B4-BE49-F238E27FC236}">
                <a16:creationId xmlns:a16="http://schemas.microsoft.com/office/drawing/2014/main" id="{930EFBA7-4CDB-4F3B-B67F-6A2F135E2341}"/>
              </a:ext>
            </a:extLst>
          </p:cNvPr>
          <p:cNvSpPr txBox="1"/>
          <p:nvPr/>
        </p:nvSpPr>
        <p:spPr>
          <a:xfrm>
            <a:off x="5995332" y="2823950"/>
            <a:ext cx="506771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50000"/>
                    <a:lumOff val="50000"/>
                  </a:srgbClr>
                </a:solidFill>
                <a:effectLst/>
                <a:uLnTx/>
                <a:uFillTx/>
                <a:latin typeface="Roboto Light" panose="02000000000000000000" pitchFamily="2" charset="0"/>
                <a:ea typeface="Roboto Light" panose="02000000000000000000" pitchFamily="2" charset="0"/>
                <a:cs typeface="+mn-cs"/>
              </a:rPr>
              <a:t>For information on McLean &amp; Company’s products and services, please contact: </a:t>
            </a:r>
            <a:endParaRPr kumimoji="0" lang="en-US" sz="12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Light" panose="02000000000000000000" pitchFamily="2" charset="0"/>
                <a:ea typeface="+mn-ea"/>
                <a:cs typeface="+mn-cs"/>
              </a:rPr>
              <a:t>​</a:t>
            </a: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14299"/>
                </a:solidFill>
                <a:effectLst/>
                <a:uLnTx/>
                <a:uFillTx/>
                <a:latin typeface="Montserrat" panose="00000500000000000000" pitchFamily="2" charset="0"/>
                <a:ea typeface="+mn-ea"/>
                <a:cs typeface="+mn-cs"/>
              </a:rPr>
              <a:t>Jon Campbell</a:t>
            </a:r>
            <a:r>
              <a:rPr kumimoji="0" lang="en-US" sz="20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a:t>
            </a: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CA" sz="2000" b="1" i="0" u="sng" strike="noStrike" kern="1200" cap="none" spc="0" normalizeH="0" baseline="0" noProof="0" dirty="0">
                <a:ln>
                  <a:noFill/>
                </a:ln>
                <a:solidFill>
                  <a:srgbClr val="3A1891"/>
                </a:solidFill>
                <a:effectLst/>
                <a:uLnTx/>
                <a:uFillTx/>
                <a:latin typeface="Roboto Light" panose="02000000000000000000" pitchFamily="2" charset="0"/>
                <a:ea typeface="+mn-ea"/>
                <a:cs typeface="+mn-cs"/>
                <a:hlinkClick r:id="rId4"/>
              </a:rPr>
              <a:t>jcampbell@mcleanco.com</a:t>
            </a:r>
            <a:r>
              <a:rPr kumimoji="0" lang="en-CA" sz="2000" b="1" i="0" u="none" strike="noStrike" kern="1200" cap="none" spc="0" normalizeH="0" baseline="0" noProof="0" dirty="0">
                <a:ln>
                  <a:noFill/>
                </a:ln>
                <a:solidFill>
                  <a:srgbClr val="414299"/>
                </a:solidFill>
                <a:effectLst/>
                <a:uLnTx/>
                <a:uFillTx/>
                <a:latin typeface="Roboto Light" panose="02000000000000000000" pitchFamily="2" charset="0"/>
                <a:ea typeface="+mn-ea"/>
                <a:cs typeface="+mn-cs"/>
              </a:rPr>
              <a:t> </a:t>
            </a: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pic>
        <p:nvPicPr>
          <p:cNvPr id="7" name="Picture 2" descr="McLean &amp; Company Logo">
            <a:extLst>
              <a:ext uri="{FF2B5EF4-FFF2-40B4-BE49-F238E27FC236}">
                <a16:creationId xmlns:a16="http://schemas.microsoft.com/office/drawing/2014/main" id="{6B961E80-507F-4D69-B67B-99E19D21EF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5332" y="4750114"/>
            <a:ext cx="2333724" cy="96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51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ACC564-F81E-4D69-8838-F0292CB2AF4B}"/>
              </a:ext>
            </a:extLst>
          </p:cNvPr>
          <p:cNvSpPr>
            <a:spLocks noGrp="1"/>
          </p:cNvSpPr>
          <p:nvPr>
            <p:ph type="title"/>
          </p:nvPr>
        </p:nvSpPr>
        <p:spPr>
          <a:xfrm>
            <a:off x="294730" y="1096205"/>
            <a:ext cx="10515601" cy="788303"/>
          </a:xfrm>
        </p:spPr>
        <p:txBody>
          <a:bodyPr/>
          <a:lstStyle/>
          <a:p>
            <a:r>
              <a:rPr lang="en-US" sz="3200" dirty="0">
                <a:latin typeface="Montserrat SemiBold" panose="00000700000000000000" pitchFamily="2" charset="0"/>
              </a:rPr>
              <a:t>Selected resources</a:t>
            </a:r>
            <a:endParaRPr lang="en-CA" sz="3200" dirty="0">
              <a:latin typeface="Montserrat SemiBold" panose="00000700000000000000" pitchFamily="2" charset="0"/>
            </a:endParaRPr>
          </a:p>
        </p:txBody>
      </p:sp>
      <p:sp>
        <p:nvSpPr>
          <p:cNvPr id="7" name="Rectangle 6">
            <a:extLst>
              <a:ext uri="{FF2B5EF4-FFF2-40B4-BE49-F238E27FC236}">
                <a16:creationId xmlns:a16="http://schemas.microsoft.com/office/drawing/2014/main" id="{E20FF056-0931-4C15-97CE-B6B0C65D22A3}"/>
              </a:ext>
            </a:extLst>
          </p:cNvPr>
          <p:cNvSpPr/>
          <p:nvPr/>
        </p:nvSpPr>
        <p:spPr>
          <a:xfrm>
            <a:off x="5363322" y="3033176"/>
            <a:ext cx="242342" cy="369284"/>
          </a:xfrm>
          <a:prstGeom prst="rect">
            <a:avLst/>
          </a:prstGeom>
        </p:spPr>
        <p:txBody>
          <a:bodyPr wrap="none">
            <a:spAutoFit/>
          </a:bodyPr>
          <a:lstStyle/>
          <a:p>
            <a:r>
              <a:rPr lang="en-CA" dirty="0">
                <a:solidFill>
                  <a:srgbClr val="000000"/>
                </a:solidFill>
                <a:latin typeface="Times New Roman" panose="02020603050405020304" pitchFamily="18" charset="0"/>
              </a:rPr>
              <a:t> </a:t>
            </a:r>
            <a:endParaRPr lang="en-CA" dirty="0"/>
          </a:p>
        </p:txBody>
      </p:sp>
      <p:sp>
        <p:nvSpPr>
          <p:cNvPr id="9" name="Rectangle 8">
            <a:extLst>
              <a:ext uri="{FF2B5EF4-FFF2-40B4-BE49-F238E27FC236}">
                <a16:creationId xmlns:a16="http://schemas.microsoft.com/office/drawing/2014/main" id="{51C82A99-B1AE-42AD-ADD1-486E7092D4BF}"/>
              </a:ext>
            </a:extLst>
          </p:cNvPr>
          <p:cNvSpPr/>
          <p:nvPr/>
        </p:nvSpPr>
        <p:spPr>
          <a:xfrm>
            <a:off x="5363322" y="3033176"/>
            <a:ext cx="242342" cy="369284"/>
          </a:xfrm>
          <a:prstGeom prst="rect">
            <a:avLst/>
          </a:prstGeom>
        </p:spPr>
        <p:txBody>
          <a:bodyPr wrap="none">
            <a:spAutoFit/>
          </a:bodyPr>
          <a:lstStyle/>
          <a:p>
            <a:r>
              <a:rPr lang="en-CA" dirty="0">
                <a:solidFill>
                  <a:srgbClr val="000000"/>
                </a:solidFill>
                <a:latin typeface="Times New Roman" panose="02020603050405020304" pitchFamily="18" charset="0"/>
              </a:rPr>
              <a:t> </a:t>
            </a:r>
            <a:endParaRPr lang="en-CA" dirty="0"/>
          </a:p>
        </p:txBody>
      </p:sp>
      <p:sp>
        <p:nvSpPr>
          <p:cNvPr id="11" name="Rectangle 10">
            <a:extLst>
              <a:ext uri="{FF2B5EF4-FFF2-40B4-BE49-F238E27FC236}">
                <a16:creationId xmlns:a16="http://schemas.microsoft.com/office/drawing/2014/main" id="{A840191B-C2BB-4D97-A5FF-CF610DCEBEA1}"/>
              </a:ext>
            </a:extLst>
          </p:cNvPr>
          <p:cNvSpPr/>
          <p:nvPr/>
        </p:nvSpPr>
        <p:spPr>
          <a:xfrm>
            <a:off x="5363322" y="3033176"/>
            <a:ext cx="242342" cy="369284"/>
          </a:xfrm>
          <a:prstGeom prst="rect">
            <a:avLst/>
          </a:prstGeom>
        </p:spPr>
        <p:txBody>
          <a:bodyPr wrap="none">
            <a:spAutoFit/>
          </a:bodyPr>
          <a:lstStyle/>
          <a:p>
            <a:r>
              <a:rPr lang="en-CA" dirty="0">
                <a:solidFill>
                  <a:srgbClr val="000000"/>
                </a:solidFill>
                <a:latin typeface="Times New Roman" panose="02020603050405020304" pitchFamily="18" charset="0"/>
              </a:rPr>
              <a:t> </a:t>
            </a:r>
            <a:endParaRPr lang="en-CA" dirty="0"/>
          </a:p>
        </p:txBody>
      </p:sp>
      <p:sp>
        <p:nvSpPr>
          <p:cNvPr id="14" name="TextBox 13">
            <a:extLst>
              <a:ext uri="{FF2B5EF4-FFF2-40B4-BE49-F238E27FC236}">
                <a16:creationId xmlns:a16="http://schemas.microsoft.com/office/drawing/2014/main" id="{4DDFE482-BD4C-47FC-B7F6-B81E6E5F0848}"/>
              </a:ext>
            </a:extLst>
          </p:cNvPr>
          <p:cNvSpPr txBox="1"/>
          <p:nvPr/>
        </p:nvSpPr>
        <p:spPr>
          <a:xfrm>
            <a:off x="294730" y="1634252"/>
            <a:ext cx="5172419" cy="510909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hlinkClick r:id="rId3"/>
              </a:rPr>
              <a:t>2021 HR Trends Report </a:t>
            </a:r>
            <a:endPar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hlinkClick r:id="rId4"/>
              </a:rPr>
              <a:t>Create a Talent Acquisition Strategy</a:t>
            </a:r>
            <a:endPar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dirty="0">
                <a:solidFill>
                  <a:prstClr val="black"/>
                </a:solidFill>
                <a:latin typeface="Montserrat" panose="00000500000000000000" pitchFamily="2" charset="0"/>
                <a:hlinkClick r:id="rId5"/>
              </a:rPr>
              <a:t>Adapt the Talent Acquisition Process to a Virtual Environment</a:t>
            </a:r>
            <a:endPar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hlinkClick r:id="rId6"/>
              </a:rPr>
              <a:t>Integrated Leadership</a:t>
            </a:r>
            <a:endPar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dirty="0">
                <a:solidFill>
                  <a:prstClr val="black"/>
                </a:solidFill>
                <a:latin typeface="Montserrat" panose="00000500000000000000" pitchFamily="2" charset="0"/>
                <a:hlinkClick r:id="rId7"/>
              </a:rPr>
              <a:t>Build Impactful Leadership Development Programs</a:t>
            </a:r>
            <a:endPar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dirty="0">
                <a:solidFill>
                  <a:prstClr val="black"/>
                </a:solidFill>
                <a:latin typeface="Montserrat" panose="00000500000000000000" pitchFamily="2" charset="0"/>
                <a:hlinkClick r:id="rId8"/>
              </a:rPr>
              <a:t>Develop a Leadership Strategy to Drive Organizational Results</a:t>
            </a:r>
            <a:endParaRPr lang="en-US" sz="1400" dirty="0">
              <a:solidFill>
                <a:prstClr val="black"/>
              </a:solidFill>
              <a:latin typeface="Montserrat" panose="00000500000000000000" pitchFamily="2"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dirty="0">
                <a:solidFill>
                  <a:prstClr val="black"/>
                </a:solidFill>
                <a:latin typeface="Montserrat" panose="00000500000000000000" pitchFamily="2" charset="0"/>
                <a:hlinkClick r:id="rId9"/>
              </a:rPr>
              <a:t>Management Fundamentals Blended Learning Program</a:t>
            </a:r>
            <a:r>
              <a:rPr lang="en-US" sz="1400" dirty="0">
                <a:solidFill>
                  <a:prstClr val="black"/>
                </a:solidFill>
                <a:latin typeface="Montserrat" panose="00000500000000000000" pitchFamily="2" charset="0"/>
              </a:rPr>
              <a:t> designed to help new people managers excel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dirty="0">
                <a:solidFill>
                  <a:prstClr val="black"/>
                </a:solidFill>
                <a:latin typeface="Montserrat" panose="00000500000000000000" pitchFamily="2" charset="0"/>
                <a:hlinkClick r:id="rId10"/>
              </a:rPr>
              <a:t>Create a People-First Diversity, Equity, and Inclusion Strategy</a:t>
            </a:r>
            <a:endParaRPr lang="en-US" sz="1400" dirty="0">
              <a:solidFill>
                <a:prstClr val="black"/>
              </a:solidFill>
              <a:latin typeface="Montserrat" panose="00000500000000000000" pitchFamily="2"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hlinkClick r:id="rId11"/>
              </a:rPr>
              <a:t>Develop an Engagement Program Strategy</a:t>
            </a:r>
            <a:endPar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dirty="0">
                <a:solidFill>
                  <a:prstClr val="black"/>
                </a:solidFill>
                <a:latin typeface="Montserrat" panose="00000500000000000000" pitchFamily="2" charset="0"/>
                <a:hlinkClick r:id="rId12"/>
              </a:rPr>
              <a:t>Provide Balanced Wellbeing Programs</a:t>
            </a:r>
            <a:endParaRPr lang="en-US" sz="1400" dirty="0">
              <a:solidFill>
                <a:prstClr val="black"/>
              </a:solidFill>
              <a:latin typeface="Montserrat" panose="00000500000000000000" pitchFamily="2"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hlinkClick r:id="rId13"/>
              </a:rPr>
              <a:t>Build a Resilient HR Team</a:t>
            </a:r>
            <a:endPar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dirty="0">
                <a:solidFill>
                  <a:prstClr val="black"/>
                </a:solidFill>
                <a:latin typeface="Montserrat" panose="00000500000000000000" pitchFamily="2" charset="0"/>
                <a:hlinkClick r:id="rId14"/>
              </a:rPr>
              <a:t>Elevate HR Blended Learning Program</a:t>
            </a:r>
            <a:r>
              <a:rPr lang="en-US" sz="1400" dirty="0">
                <a:solidFill>
                  <a:prstClr val="black"/>
                </a:solidFill>
                <a:latin typeface="Montserrat" panose="00000500000000000000" pitchFamily="2" charset="0"/>
              </a:rPr>
              <a:t> designed to develop strategic HR leaders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16" name="Oval 15">
            <a:extLst>
              <a:ext uri="{FF2B5EF4-FFF2-40B4-BE49-F238E27FC236}">
                <a16:creationId xmlns:a16="http://schemas.microsoft.com/office/drawing/2014/main" id="{CA63E096-C8C5-4A51-B1C0-3DE3D5891AB9}"/>
              </a:ext>
            </a:extLst>
          </p:cNvPr>
          <p:cNvSpPr/>
          <p:nvPr/>
        </p:nvSpPr>
        <p:spPr>
          <a:xfrm>
            <a:off x="5910424" y="361971"/>
            <a:ext cx="5815364" cy="5829066"/>
          </a:xfrm>
          <a:prstGeom prst="ellipse">
            <a:avLst/>
          </a:prstGeom>
          <a:blipFill dpi="0" rotWithShape="1">
            <a:blip r:embed="rId15"/>
            <a:srcRect/>
            <a:stretch>
              <a:fillRect l="-2000" r="-5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943773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osing for the camera&#10;&#10;Description automatically generated">
            <a:extLst>
              <a:ext uri="{FF2B5EF4-FFF2-40B4-BE49-F238E27FC236}">
                <a16:creationId xmlns:a16="http://schemas.microsoft.com/office/drawing/2014/main" id="{C28F987D-4CE0-0A40-897F-32F5345A5B51}"/>
              </a:ext>
            </a:extLst>
          </p:cNvPr>
          <p:cNvPicPr>
            <a:picLocks noChangeAspect="1"/>
          </p:cNvPicPr>
          <p:nvPr/>
        </p:nvPicPr>
        <p:blipFill>
          <a:blip r:embed="rId2"/>
          <a:stretch>
            <a:fillRect/>
          </a:stretch>
        </p:blipFill>
        <p:spPr>
          <a:xfrm>
            <a:off x="4432419" y="-20405"/>
            <a:ext cx="7766718" cy="4427029"/>
          </a:xfrm>
          <a:prstGeom prst="rect">
            <a:avLst/>
          </a:prstGeom>
        </p:spPr>
      </p:pic>
      <p:sp>
        <p:nvSpPr>
          <p:cNvPr id="9" name="TextBox 8">
            <a:extLst>
              <a:ext uri="{FF2B5EF4-FFF2-40B4-BE49-F238E27FC236}">
                <a16:creationId xmlns:a16="http://schemas.microsoft.com/office/drawing/2014/main" id="{4AAAE46E-DE78-D74C-9245-63891D78D5FE}"/>
              </a:ext>
            </a:extLst>
          </p:cNvPr>
          <p:cNvSpPr txBox="1"/>
          <p:nvPr/>
        </p:nvSpPr>
        <p:spPr>
          <a:xfrm>
            <a:off x="442913" y="388102"/>
            <a:ext cx="6119252" cy="553998"/>
          </a:xfrm>
          <a:prstGeom prst="rect">
            <a:avLst/>
          </a:prstGeom>
          <a:noFill/>
        </p:spPr>
        <p:txBody>
          <a:bodyPr wrap="square" lIns="0" tIns="0" rIns="0" bIns="0" rtlCol="0">
            <a:spAutoFit/>
          </a:bodyPr>
          <a:lstStyle/>
          <a:p>
            <a:r>
              <a:rPr lang="en-US" sz="3600" b="1" dirty="0">
                <a:solidFill>
                  <a:srgbClr val="4B4A4B"/>
                </a:solidFill>
                <a:latin typeface="Montserrat" pitchFamily="2" charset="77"/>
              </a:rPr>
              <a:t>Leadership Membership</a:t>
            </a:r>
          </a:p>
        </p:txBody>
      </p:sp>
      <p:sp>
        <p:nvSpPr>
          <p:cNvPr id="10" name="TextBox 9">
            <a:extLst>
              <a:ext uri="{FF2B5EF4-FFF2-40B4-BE49-F238E27FC236}">
                <a16:creationId xmlns:a16="http://schemas.microsoft.com/office/drawing/2014/main" id="{CBC8AE9B-1507-3B4D-B447-F51D6422E14E}"/>
              </a:ext>
            </a:extLst>
          </p:cNvPr>
          <p:cNvSpPr txBox="1"/>
          <p:nvPr/>
        </p:nvSpPr>
        <p:spPr>
          <a:xfrm>
            <a:off x="442913" y="980645"/>
            <a:ext cx="5653087" cy="276999"/>
          </a:xfrm>
          <a:prstGeom prst="rect">
            <a:avLst/>
          </a:prstGeom>
          <a:noFill/>
        </p:spPr>
        <p:txBody>
          <a:bodyPr wrap="square" lIns="0" tIns="0" rIns="0" bIns="0" rtlCol="0">
            <a:spAutoFit/>
          </a:bodyPr>
          <a:lstStyle/>
          <a:p>
            <a:r>
              <a:rPr lang="en-US" b="1" dirty="0">
                <a:solidFill>
                  <a:srgbClr val="414399"/>
                </a:solidFill>
                <a:latin typeface="Montserrat Semi Bold" pitchFamily="2" charset="77"/>
              </a:rPr>
              <a:t>The Leadership Membership Difference</a:t>
            </a:r>
          </a:p>
        </p:txBody>
      </p:sp>
      <p:sp>
        <p:nvSpPr>
          <p:cNvPr id="11" name="TextBox 10">
            <a:extLst>
              <a:ext uri="{FF2B5EF4-FFF2-40B4-BE49-F238E27FC236}">
                <a16:creationId xmlns:a16="http://schemas.microsoft.com/office/drawing/2014/main" id="{CB5BBFA1-B50A-814D-89C3-042FED6C26DF}"/>
              </a:ext>
            </a:extLst>
          </p:cNvPr>
          <p:cNvSpPr txBox="1"/>
          <p:nvPr/>
        </p:nvSpPr>
        <p:spPr>
          <a:xfrm>
            <a:off x="442913" y="1649253"/>
            <a:ext cx="3558802" cy="1131272"/>
          </a:xfrm>
          <a:prstGeom prst="rect">
            <a:avLst/>
          </a:prstGeom>
          <a:noFill/>
        </p:spPr>
        <p:txBody>
          <a:bodyPr wrap="square" lIns="0" tIns="0" rIns="0" bIns="0" rtlCol="0">
            <a:spAutoFit/>
          </a:bodyPr>
          <a:lstStyle/>
          <a:p>
            <a:pPr>
              <a:lnSpc>
                <a:spcPts val="1800"/>
              </a:lnSpc>
            </a:pPr>
            <a:r>
              <a:rPr lang="en-US" sz="1400" dirty="0">
                <a:solidFill>
                  <a:srgbClr val="4A4A4A"/>
                </a:solidFill>
                <a:latin typeface="Montserrat" pitchFamily="2" charset="77"/>
              </a:rPr>
              <a:t>This membership will give you the tools you need to push your HR department further, faster. Complete major projects with the help of a dedicated Executive Advisor who is a </a:t>
            </a:r>
            <a:r>
              <a:rPr lang="en-US" sz="1400" b="1" dirty="0">
                <a:solidFill>
                  <a:srgbClr val="7D3B96"/>
                </a:solidFill>
                <a:latin typeface="Montserrat" pitchFamily="2" charset="77"/>
              </a:rPr>
              <a:t>former HR Leader.</a:t>
            </a:r>
          </a:p>
        </p:txBody>
      </p:sp>
      <p:sp>
        <p:nvSpPr>
          <p:cNvPr id="13" name="TextBox 12">
            <a:extLst>
              <a:ext uri="{FF2B5EF4-FFF2-40B4-BE49-F238E27FC236}">
                <a16:creationId xmlns:a16="http://schemas.microsoft.com/office/drawing/2014/main" id="{BBEF0C5E-3488-D241-B8C5-3AE19284B226}"/>
              </a:ext>
            </a:extLst>
          </p:cNvPr>
          <p:cNvSpPr txBox="1"/>
          <p:nvPr/>
        </p:nvSpPr>
        <p:spPr>
          <a:xfrm>
            <a:off x="1203325" y="3395222"/>
            <a:ext cx="4352925" cy="886012"/>
          </a:xfrm>
          <a:prstGeom prst="rect">
            <a:avLst/>
          </a:prstGeom>
          <a:noFill/>
        </p:spPr>
        <p:txBody>
          <a:bodyPr wrap="square" lIns="0" tIns="0" rIns="0" bIns="0" rtlCol="0">
            <a:spAutoFit/>
          </a:bodyPr>
          <a:lstStyle/>
          <a:p>
            <a:pPr algn="just">
              <a:lnSpc>
                <a:spcPts val="1400"/>
              </a:lnSpc>
              <a:spcAft>
                <a:spcPts val="700"/>
              </a:spcAft>
            </a:pPr>
            <a:r>
              <a:rPr lang="en-US" sz="1050" dirty="0">
                <a:solidFill>
                  <a:srgbClr val="4A4A4A"/>
                </a:solidFill>
                <a:latin typeface="Roboto Light" panose="02000000000000000000" pitchFamily="2" charset="0"/>
                <a:ea typeface="Roboto Light" panose="02000000000000000000" pitchFamily="2" charset="0"/>
              </a:rPr>
              <a:t>You’ll get a </a:t>
            </a:r>
            <a:r>
              <a:rPr lang="en-US" sz="1050" dirty="0">
                <a:solidFill>
                  <a:srgbClr val="4A4A4A"/>
                </a:solidFill>
                <a:latin typeface="Roboto Medium" panose="02000000000000000000" pitchFamily="2" charset="0"/>
                <a:ea typeface="Roboto Medium" panose="02000000000000000000" pitchFamily="2" charset="0"/>
              </a:rPr>
              <a:t>dedicated Executive Advisor</a:t>
            </a:r>
            <a:r>
              <a:rPr lang="en-US" sz="1050" dirty="0">
                <a:solidFill>
                  <a:srgbClr val="4A4A4A"/>
                </a:solidFill>
                <a:latin typeface="Roboto Light" panose="02000000000000000000" pitchFamily="2" charset="0"/>
                <a:ea typeface="Roboto Light" panose="02000000000000000000" pitchFamily="2" charset="0"/>
              </a:rPr>
              <a:t>, who is a former HR leader who will meet with you quarterly. Their experience will benefit you as you work toward delivering key initiatives. They can help you prioritize projects, mitigate challenges, direct you to the relevant research or subject matter experts, and keep you on track.</a:t>
            </a:r>
          </a:p>
        </p:txBody>
      </p:sp>
      <p:sp>
        <p:nvSpPr>
          <p:cNvPr id="15" name="TextBox 14">
            <a:extLst>
              <a:ext uri="{FF2B5EF4-FFF2-40B4-BE49-F238E27FC236}">
                <a16:creationId xmlns:a16="http://schemas.microsoft.com/office/drawing/2014/main" id="{2C94B263-BC28-C046-A26B-21CD44B9EC77}"/>
              </a:ext>
            </a:extLst>
          </p:cNvPr>
          <p:cNvSpPr txBox="1"/>
          <p:nvPr/>
        </p:nvSpPr>
        <p:spPr>
          <a:xfrm>
            <a:off x="1203325" y="4375840"/>
            <a:ext cx="4352925" cy="526939"/>
          </a:xfrm>
          <a:prstGeom prst="rect">
            <a:avLst/>
          </a:prstGeom>
          <a:noFill/>
        </p:spPr>
        <p:txBody>
          <a:bodyPr wrap="square" lIns="0" tIns="0" rIns="0" bIns="0" rtlCol="0">
            <a:spAutoFit/>
          </a:bodyPr>
          <a:lstStyle/>
          <a:p>
            <a:pPr algn="just">
              <a:lnSpc>
                <a:spcPts val="1400"/>
              </a:lnSpc>
              <a:spcAft>
                <a:spcPts val="700"/>
              </a:spcAft>
            </a:pPr>
            <a:r>
              <a:rPr lang="en-US" sz="1050" dirty="0">
                <a:solidFill>
                  <a:srgbClr val="4A4A4A"/>
                </a:solidFill>
                <a:latin typeface="Roboto Light" panose="02000000000000000000" pitchFamily="2" charset="0"/>
                <a:ea typeface="Roboto Light" panose="02000000000000000000" pitchFamily="2" charset="0"/>
              </a:rPr>
              <a:t>Boost your </a:t>
            </a:r>
            <a:r>
              <a:rPr lang="en-US" sz="1050" dirty="0">
                <a:solidFill>
                  <a:srgbClr val="4A4A4A"/>
                </a:solidFill>
                <a:latin typeface="Roboto Medium" panose="02000000000000000000" pitchFamily="2" charset="0"/>
                <a:ea typeface="Roboto Medium" panose="02000000000000000000" pitchFamily="2" charset="0"/>
              </a:rPr>
              <a:t>own development </a:t>
            </a:r>
            <a:r>
              <a:rPr lang="en-US" sz="1050" dirty="0">
                <a:solidFill>
                  <a:srgbClr val="4A4A4A"/>
                </a:solidFill>
                <a:latin typeface="Roboto Light" panose="02000000000000000000" pitchFamily="2" charset="0"/>
                <a:ea typeface="Roboto Light" panose="02000000000000000000" pitchFamily="2" charset="0"/>
              </a:rPr>
              <a:t>with one 360-Degree Feedback personal evaluation, including one debrief session and a separate development planning session.</a:t>
            </a:r>
          </a:p>
        </p:txBody>
      </p:sp>
      <p:sp>
        <p:nvSpPr>
          <p:cNvPr id="17" name="TextBox 16">
            <a:extLst>
              <a:ext uri="{FF2B5EF4-FFF2-40B4-BE49-F238E27FC236}">
                <a16:creationId xmlns:a16="http://schemas.microsoft.com/office/drawing/2014/main" id="{896F8774-A729-C347-8F3F-8109C92EA143}"/>
              </a:ext>
            </a:extLst>
          </p:cNvPr>
          <p:cNvSpPr txBox="1"/>
          <p:nvPr/>
        </p:nvSpPr>
        <p:spPr>
          <a:xfrm>
            <a:off x="1203325" y="5176922"/>
            <a:ext cx="4344294" cy="706475"/>
          </a:xfrm>
          <a:prstGeom prst="rect">
            <a:avLst/>
          </a:prstGeom>
          <a:noFill/>
        </p:spPr>
        <p:txBody>
          <a:bodyPr wrap="square" lIns="0" tIns="0" rIns="0" bIns="0" rtlCol="0">
            <a:spAutoFit/>
          </a:bodyPr>
          <a:lstStyle/>
          <a:p>
            <a:pPr algn="just">
              <a:lnSpc>
                <a:spcPts val="1400"/>
              </a:lnSpc>
              <a:spcAft>
                <a:spcPts val="700"/>
              </a:spcAft>
            </a:pPr>
            <a:r>
              <a:rPr lang="en-US" sz="1050" dirty="0">
                <a:solidFill>
                  <a:srgbClr val="4A4A4A"/>
                </a:solidFill>
                <a:latin typeface="Roboto Medium" panose="02000000000000000000" pitchFamily="2" charset="0"/>
                <a:ea typeface="Roboto Medium" panose="02000000000000000000" pitchFamily="2" charset="0"/>
              </a:rPr>
              <a:t>Your choice </a:t>
            </a:r>
            <a:r>
              <a:rPr lang="en-US" sz="1050" dirty="0">
                <a:solidFill>
                  <a:srgbClr val="4A4A4A"/>
                </a:solidFill>
                <a:latin typeface="Roboto Light" panose="02000000000000000000" pitchFamily="2" charset="0"/>
                <a:ea typeface="Roboto Light" panose="02000000000000000000" pitchFamily="2" charset="0"/>
              </a:rPr>
              <a:t>of one ticket to McLean &amp; Company’s </a:t>
            </a:r>
            <a:r>
              <a:rPr lang="en-US" sz="1050" dirty="0">
                <a:solidFill>
                  <a:srgbClr val="4A4A4A"/>
                </a:solidFill>
                <a:latin typeface="Roboto Medium" panose="02000000000000000000" pitchFamily="2" charset="0"/>
                <a:ea typeface="Roboto Medium" panose="02000000000000000000" pitchFamily="2" charset="0"/>
              </a:rPr>
              <a:t>Signature Conference </a:t>
            </a:r>
            <a:r>
              <a:rPr lang="en-US" sz="1050" dirty="0">
                <a:solidFill>
                  <a:srgbClr val="4A4A4A"/>
                </a:solidFill>
                <a:latin typeface="Roboto Light" panose="02000000000000000000" pitchFamily="2" charset="0"/>
                <a:ea typeface="Roboto Light" panose="02000000000000000000" pitchFamily="2" charset="0"/>
              </a:rPr>
              <a:t>or one ticket to our virtual </a:t>
            </a:r>
            <a:r>
              <a:rPr lang="en-US" sz="1050" dirty="0">
                <a:solidFill>
                  <a:srgbClr val="4A4A4A"/>
                </a:solidFill>
                <a:latin typeface="Roboto Medium" panose="02000000000000000000" pitchFamily="2" charset="0"/>
                <a:ea typeface="Roboto Medium" panose="02000000000000000000" pitchFamily="2" charset="0"/>
              </a:rPr>
              <a:t>Elevate HR </a:t>
            </a:r>
            <a:r>
              <a:rPr lang="en-US" sz="1050" dirty="0">
                <a:solidFill>
                  <a:srgbClr val="4A4A4A"/>
                </a:solidFill>
                <a:latin typeface="Roboto Light" panose="02000000000000000000" pitchFamily="2" charset="0"/>
                <a:ea typeface="Roboto Light" panose="02000000000000000000" pitchFamily="2" charset="0"/>
              </a:rPr>
              <a:t>strategic leadership development course. Ideally, we’d like you to benefit from these events, although the ticket could be transferred to a colleague.</a:t>
            </a:r>
          </a:p>
        </p:txBody>
      </p:sp>
      <p:sp>
        <p:nvSpPr>
          <p:cNvPr id="19" name="TextBox 18">
            <a:extLst>
              <a:ext uri="{FF2B5EF4-FFF2-40B4-BE49-F238E27FC236}">
                <a16:creationId xmlns:a16="http://schemas.microsoft.com/office/drawing/2014/main" id="{29D8BEF8-E38F-284D-862F-91F9DA23CD65}"/>
              </a:ext>
            </a:extLst>
          </p:cNvPr>
          <p:cNvSpPr txBox="1"/>
          <p:nvPr/>
        </p:nvSpPr>
        <p:spPr>
          <a:xfrm>
            <a:off x="6851650" y="4375840"/>
            <a:ext cx="4193256" cy="526939"/>
          </a:xfrm>
          <a:prstGeom prst="rect">
            <a:avLst/>
          </a:prstGeom>
          <a:noFill/>
        </p:spPr>
        <p:txBody>
          <a:bodyPr wrap="square" lIns="0" tIns="0" rIns="0" bIns="0" rtlCol="0">
            <a:spAutoFit/>
          </a:bodyPr>
          <a:lstStyle/>
          <a:p>
            <a:pPr algn="just">
              <a:lnSpc>
                <a:spcPts val="1400"/>
              </a:lnSpc>
              <a:spcAft>
                <a:spcPts val="700"/>
              </a:spcAft>
            </a:pPr>
            <a:r>
              <a:rPr lang="en-US" sz="1050" dirty="0">
                <a:solidFill>
                  <a:srgbClr val="4A4A4A"/>
                </a:solidFill>
                <a:latin typeface="Roboto Light" panose="02000000000000000000" pitchFamily="2" charset="0"/>
                <a:ea typeface="Roboto Light" panose="02000000000000000000" pitchFamily="2" charset="0"/>
              </a:rPr>
              <a:t>Kick-start an important project with a </a:t>
            </a:r>
            <a:r>
              <a:rPr lang="en-US" sz="1050" dirty="0">
                <a:solidFill>
                  <a:srgbClr val="4A4A4A"/>
                </a:solidFill>
                <a:latin typeface="Roboto Medium" panose="02000000000000000000" pitchFamily="2" charset="0"/>
                <a:ea typeface="Roboto Medium" panose="02000000000000000000" pitchFamily="2" charset="0"/>
              </a:rPr>
              <a:t>half-day online advisory session. </a:t>
            </a:r>
            <a:r>
              <a:rPr lang="en-US" sz="1050" dirty="0">
                <a:solidFill>
                  <a:srgbClr val="4A4A4A"/>
                </a:solidFill>
                <a:latin typeface="Roboto Light" panose="02000000000000000000" pitchFamily="2" charset="0"/>
                <a:ea typeface="Roboto Light" panose="02000000000000000000" pitchFamily="2" charset="0"/>
              </a:rPr>
              <a:t>Your Executive Advisor or a relevant subject-matter expert will facilitate </a:t>
            </a:r>
            <a:r>
              <a:rPr lang="en-US" sz="1050" dirty="0">
                <a:solidFill>
                  <a:srgbClr val="4A4A4A"/>
                </a:solidFill>
                <a:latin typeface="Roboto Medium" panose="02000000000000000000" pitchFamily="2" charset="0"/>
                <a:ea typeface="Roboto Medium" panose="02000000000000000000" pitchFamily="2" charset="0"/>
              </a:rPr>
              <a:t>one of ten </a:t>
            </a:r>
            <a:r>
              <a:rPr lang="en-US" sz="1050" dirty="0">
                <a:solidFill>
                  <a:srgbClr val="4A4A4A"/>
                </a:solidFill>
                <a:latin typeface="Roboto Light" panose="02000000000000000000" pitchFamily="2" charset="0"/>
                <a:ea typeface="Roboto Light" panose="02000000000000000000" pitchFamily="2" charset="0"/>
              </a:rPr>
              <a:t>different sessions.</a:t>
            </a:r>
          </a:p>
        </p:txBody>
      </p:sp>
      <p:sp>
        <p:nvSpPr>
          <p:cNvPr id="21" name="TextBox 20">
            <a:extLst>
              <a:ext uri="{FF2B5EF4-FFF2-40B4-BE49-F238E27FC236}">
                <a16:creationId xmlns:a16="http://schemas.microsoft.com/office/drawing/2014/main" id="{EB7A060F-67F3-ED41-9543-F25DF8E9771D}"/>
              </a:ext>
            </a:extLst>
          </p:cNvPr>
          <p:cNvSpPr txBox="1"/>
          <p:nvPr/>
        </p:nvSpPr>
        <p:spPr>
          <a:xfrm>
            <a:off x="6851650" y="5187976"/>
            <a:ext cx="4193256" cy="526939"/>
          </a:xfrm>
          <a:prstGeom prst="rect">
            <a:avLst/>
          </a:prstGeom>
          <a:noFill/>
        </p:spPr>
        <p:txBody>
          <a:bodyPr wrap="square" lIns="0" tIns="0" rIns="0" bIns="0" rtlCol="0">
            <a:spAutoFit/>
          </a:bodyPr>
          <a:lstStyle/>
          <a:p>
            <a:pPr algn="just">
              <a:lnSpc>
                <a:spcPts val="1400"/>
              </a:lnSpc>
              <a:spcAft>
                <a:spcPts val="700"/>
              </a:spcAft>
            </a:pPr>
            <a:r>
              <a:rPr lang="en-US" sz="1050" dirty="0">
                <a:solidFill>
                  <a:srgbClr val="4A4A4A"/>
                </a:solidFill>
                <a:latin typeface="Roboto Medium" panose="02000000000000000000" pitchFamily="2" charset="0"/>
                <a:ea typeface="Roboto Medium" panose="02000000000000000000" pitchFamily="2" charset="0"/>
              </a:rPr>
              <a:t>Save money </a:t>
            </a:r>
            <a:r>
              <a:rPr lang="en-US" sz="1050" dirty="0">
                <a:solidFill>
                  <a:srgbClr val="4A4A4A"/>
                </a:solidFill>
                <a:latin typeface="Roboto Light" panose="02000000000000000000" pitchFamily="2" charset="0"/>
                <a:ea typeface="Roboto Light" panose="02000000000000000000" pitchFamily="2" charset="0"/>
              </a:rPr>
              <a:t>and obtain peace of mind from our </a:t>
            </a:r>
            <a:r>
              <a:rPr lang="en-US" sz="1050" dirty="0">
                <a:solidFill>
                  <a:srgbClr val="4A4A4A"/>
                </a:solidFill>
                <a:latin typeface="Roboto Medium" panose="02000000000000000000" pitchFamily="2" charset="0"/>
                <a:ea typeface="Roboto Medium" panose="02000000000000000000" pitchFamily="2" charset="0"/>
              </a:rPr>
              <a:t>HR technology </a:t>
            </a:r>
            <a:r>
              <a:rPr lang="en-US" sz="1050" dirty="0">
                <a:solidFill>
                  <a:srgbClr val="4A4A4A"/>
                </a:solidFill>
                <a:latin typeface="Roboto Light" panose="02000000000000000000" pitchFamily="2" charset="0"/>
                <a:ea typeface="Roboto Light" panose="02000000000000000000" pitchFamily="2" charset="0"/>
              </a:rPr>
              <a:t>vendor management and contract review services. This helps you assess, manage, and reduce costs while strengthening vendor relationships.</a:t>
            </a:r>
          </a:p>
        </p:txBody>
      </p:sp>
      <p:pic>
        <p:nvPicPr>
          <p:cNvPr id="25" name="Picture 24" descr="Icon&#10;&#10;Description automatically generated">
            <a:extLst>
              <a:ext uri="{FF2B5EF4-FFF2-40B4-BE49-F238E27FC236}">
                <a16:creationId xmlns:a16="http://schemas.microsoft.com/office/drawing/2014/main" id="{B8245E9B-B4C1-4243-A099-443C156F5E95}"/>
              </a:ext>
            </a:extLst>
          </p:cNvPr>
          <p:cNvPicPr>
            <a:picLocks noChangeAspect="1"/>
          </p:cNvPicPr>
          <p:nvPr/>
        </p:nvPicPr>
        <p:blipFill>
          <a:blip r:embed="rId3"/>
          <a:stretch>
            <a:fillRect/>
          </a:stretch>
        </p:blipFill>
        <p:spPr>
          <a:xfrm>
            <a:off x="524761" y="3427923"/>
            <a:ext cx="511263" cy="508586"/>
          </a:xfrm>
          <a:prstGeom prst="rect">
            <a:avLst/>
          </a:prstGeom>
        </p:spPr>
      </p:pic>
      <p:pic>
        <p:nvPicPr>
          <p:cNvPr id="27" name="Picture 26" descr="Icon&#10;&#10;Description automatically generated">
            <a:extLst>
              <a:ext uri="{FF2B5EF4-FFF2-40B4-BE49-F238E27FC236}">
                <a16:creationId xmlns:a16="http://schemas.microsoft.com/office/drawing/2014/main" id="{6D80A5A1-6337-EA49-BF5B-E6644CAC92A6}"/>
              </a:ext>
            </a:extLst>
          </p:cNvPr>
          <p:cNvPicPr>
            <a:picLocks noChangeAspect="1"/>
          </p:cNvPicPr>
          <p:nvPr/>
        </p:nvPicPr>
        <p:blipFill>
          <a:blip r:embed="rId4"/>
          <a:stretch>
            <a:fillRect/>
          </a:stretch>
        </p:blipFill>
        <p:spPr>
          <a:xfrm>
            <a:off x="572822" y="4421177"/>
            <a:ext cx="396161" cy="396161"/>
          </a:xfrm>
          <a:prstGeom prst="rect">
            <a:avLst/>
          </a:prstGeom>
        </p:spPr>
      </p:pic>
      <p:pic>
        <p:nvPicPr>
          <p:cNvPr id="33" name="Picture 32" descr="Icon&#10;&#10;Description automatically generated">
            <a:extLst>
              <a:ext uri="{FF2B5EF4-FFF2-40B4-BE49-F238E27FC236}">
                <a16:creationId xmlns:a16="http://schemas.microsoft.com/office/drawing/2014/main" id="{AF8B238A-5DAE-B048-809B-BB45B45388EF}"/>
              </a:ext>
            </a:extLst>
          </p:cNvPr>
          <p:cNvPicPr>
            <a:picLocks noChangeAspect="1"/>
          </p:cNvPicPr>
          <p:nvPr/>
        </p:nvPicPr>
        <p:blipFill>
          <a:blip r:embed="rId5"/>
          <a:stretch>
            <a:fillRect/>
          </a:stretch>
        </p:blipFill>
        <p:spPr>
          <a:xfrm>
            <a:off x="6225385" y="5214184"/>
            <a:ext cx="417576" cy="441667"/>
          </a:xfrm>
          <a:prstGeom prst="rect">
            <a:avLst/>
          </a:prstGeom>
        </p:spPr>
      </p:pic>
      <p:pic>
        <p:nvPicPr>
          <p:cNvPr id="5" name="Picture 5" descr="Text&#10;&#10;Description automatically generated">
            <a:extLst>
              <a:ext uri="{FF2B5EF4-FFF2-40B4-BE49-F238E27FC236}">
                <a16:creationId xmlns:a16="http://schemas.microsoft.com/office/drawing/2014/main" id="{25EC2B5F-77AF-42DA-BAEE-8E607E8D6F58}"/>
              </a:ext>
            </a:extLst>
          </p:cNvPr>
          <p:cNvPicPr>
            <a:picLocks noChangeAspect="1"/>
          </p:cNvPicPr>
          <p:nvPr/>
        </p:nvPicPr>
        <p:blipFill>
          <a:blip r:embed="rId6"/>
          <a:stretch>
            <a:fillRect/>
          </a:stretch>
        </p:blipFill>
        <p:spPr>
          <a:xfrm>
            <a:off x="9998075" y="404813"/>
            <a:ext cx="1800225" cy="714375"/>
          </a:xfrm>
          <a:prstGeom prst="rect">
            <a:avLst/>
          </a:prstGeom>
        </p:spPr>
      </p:pic>
      <p:pic>
        <p:nvPicPr>
          <p:cNvPr id="2" name="Picture 1">
            <a:extLst>
              <a:ext uri="{FF2B5EF4-FFF2-40B4-BE49-F238E27FC236}">
                <a16:creationId xmlns:a16="http://schemas.microsoft.com/office/drawing/2014/main" id="{5A1999D4-7665-984A-8BC2-33DE9A6679D4}"/>
              </a:ext>
            </a:extLst>
          </p:cNvPr>
          <p:cNvPicPr>
            <a:picLocks noChangeAspect="1"/>
          </p:cNvPicPr>
          <p:nvPr/>
        </p:nvPicPr>
        <p:blipFill>
          <a:blip r:embed="rId7"/>
          <a:stretch>
            <a:fillRect/>
          </a:stretch>
        </p:blipFill>
        <p:spPr>
          <a:xfrm>
            <a:off x="507927" y="5203150"/>
            <a:ext cx="503527" cy="503527"/>
          </a:xfrm>
          <a:prstGeom prst="rect">
            <a:avLst/>
          </a:prstGeom>
        </p:spPr>
      </p:pic>
      <p:pic>
        <p:nvPicPr>
          <p:cNvPr id="6" name="Picture 5">
            <a:extLst>
              <a:ext uri="{FF2B5EF4-FFF2-40B4-BE49-F238E27FC236}">
                <a16:creationId xmlns:a16="http://schemas.microsoft.com/office/drawing/2014/main" id="{02CEAB9F-6379-2340-8554-364C073D9A99}"/>
              </a:ext>
            </a:extLst>
          </p:cNvPr>
          <p:cNvPicPr>
            <a:picLocks noChangeAspect="1"/>
          </p:cNvPicPr>
          <p:nvPr/>
        </p:nvPicPr>
        <p:blipFill>
          <a:blip r:embed="rId8"/>
          <a:stretch>
            <a:fillRect/>
          </a:stretch>
        </p:blipFill>
        <p:spPr>
          <a:xfrm>
            <a:off x="6199420" y="4375840"/>
            <a:ext cx="436878" cy="421459"/>
          </a:xfrm>
          <a:prstGeom prst="rect">
            <a:avLst/>
          </a:prstGeom>
        </p:spPr>
      </p:pic>
    </p:spTree>
    <p:extLst>
      <p:ext uri="{BB962C8B-B14F-4D97-AF65-F5344CB8AC3E}">
        <p14:creationId xmlns:p14="http://schemas.microsoft.com/office/powerpoint/2010/main" val="1284053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looking at the camera&#10;&#10;Description automatically generated">
            <a:extLst>
              <a:ext uri="{FF2B5EF4-FFF2-40B4-BE49-F238E27FC236}">
                <a16:creationId xmlns:a16="http://schemas.microsoft.com/office/drawing/2014/main" id="{D7523CC3-DFE2-6C42-BF56-A528E4A192AA}"/>
              </a:ext>
            </a:extLst>
          </p:cNvPr>
          <p:cNvPicPr>
            <a:picLocks noChangeAspect="1"/>
          </p:cNvPicPr>
          <p:nvPr/>
        </p:nvPicPr>
        <p:blipFill rotWithShape="1">
          <a:blip r:embed="rId2"/>
          <a:srcRect l="5703" t="1258" r="4595" b="34172"/>
          <a:stretch/>
        </p:blipFill>
        <p:spPr>
          <a:xfrm>
            <a:off x="4950895" y="513"/>
            <a:ext cx="7235917" cy="2450310"/>
          </a:xfrm>
          <a:prstGeom prst="rect">
            <a:avLst/>
          </a:prstGeom>
        </p:spPr>
      </p:pic>
      <p:sp>
        <p:nvSpPr>
          <p:cNvPr id="9" name="TextBox 8">
            <a:extLst>
              <a:ext uri="{FF2B5EF4-FFF2-40B4-BE49-F238E27FC236}">
                <a16:creationId xmlns:a16="http://schemas.microsoft.com/office/drawing/2014/main" id="{4AAAE46E-DE78-D74C-9245-63891D78D5FE}"/>
              </a:ext>
            </a:extLst>
          </p:cNvPr>
          <p:cNvSpPr txBox="1"/>
          <p:nvPr/>
        </p:nvSpPr>
        <p:spPr>
          <a:xfrm>
            <a:off x="442913" y="388102"/>
            <a:ext cx="6119252" cy="553998"/>
          </a:xfrm>
          <a:prstGeom prst="rect">
            <a:avLst/>
          </a:prstGeom>
          <a:noFill/>
        </p:spPr>
        <p:txBody>
          <a:bodyPr wrap="square" lIns="0" tIns="0" rIns="0" bIns="0" rtlCol="0">
            <a:spAutoFit/>
          </a:bodyPr>
          <a:lstStyle/>
          <a:p>
            <a:r>
              <a:rPr lang="en-US" sz="3600" b="1" dirty="0">
                <a:solidFill>
                  <a:srgbClr val="4B4A4B"/>
                </a:solidFill>
                <a:latin typeface="Montserrat" pitchFamily="2" charset="77"/>
              </a:rPr>
              <a:t>Counselor Seat Services</a:t>
            </a:r>
          </a:p>
        </p:txBody>
      </p:sp>
      <p:sp>
        <p:nvSpPr>
          <p:cNvPr id="10" name="TextBox 9">
            <a:extLst>
              <a:ext uri="{FF2B5EF4-FFF2-40B4-BE49-F238E27FC236}">
                <a16:creationId xmlns:a16="http://schemas.microsoft.com/office/drawing/2014/main" id="{CBC8AE9B-1507-3B4D-B447-F51D6422E14E}"/>
              </a:ext>
            </a:extLst>
          </p:cNvPr>
          <p:cNvSpPr txBox="1"/>
          <p:nvPr/>
        </p:nvSpPr>
        <p:spPr>
          <a:xfrm>
            <a:off x="442913" y="980645"/>
            <a:ext cx="5911848" cy="276999"/>
          </a:xfrm>
          <a:prstGeom prst="rect">
            <a:avLst/>
          </a:prstGeom>
          <a:noFill/>
        </p:spPr>
        <p:txBody>
          <a:bodyPr wrap="square" lIns="0" tIns="0" rIns="0" bIns="0" rtlCol="0">
            <a:spAutoFit/>
          </a:bodyPr>
          <a:lstStyle/>
          <a:p>
            <a:r>
              <a:rPr lang="en-US" b="1" dirty="0">
                <a:solidFill>
                  <a:srgbClr val="414399"/>
                </a:solidFill>
                <a:latin typeface="Montserrat Semi Bold" pitchFamily="2" charset="77"/>
              </a:rPr>
              <a:t>The Counselor Membership Difference Features:</a:t>
            </a:r>
          </a:p>
        </p:txBody>
      </p:sp>
      <p:sp>
        <p:nvSpPr>
          <p:cNvPr id="11" name="TextBox 10">
            <a:extLst>
              <a:ext uri="{FF2B5EF4-FFF2-40B4-BE49-F238E27FC236}">
                <a16:creationId xmlns:a16="http://schemas.microsoft.com/office/drawing/2014/main" id="{CB5BBFA1-B50A-814D-89C3-042FED6C26DF}"/>
              </a:ext>
            </a:extLst>
          </p:cNvPr>
          <p:cNvSpPr txBox="1"/>
          <p:nvPr/>
        </p:nvSpPr>
        <p:spPr>
          <a:xfrm>
            <a:off x="442914" y="1423462"/>
            <a:ext cx="5480366" cy="448328"/>
          </a:xfrm>
          <a:prstGeom prst="rect">
            <a:avLst/>
          </a:prstGeom>
          <a:noFill/>
        </p:spPr>
        <p:txBody>
          <a:bodyPr wrap="square" lIns="0" tIns="0" rIns="0" bIns="0" rtlCol="0">
            <a:spAutoFit/>
          </a:bodyPr>
          <a:lstStyle/>
          <a:p>
            <a:pPr>
              <a:lnSpc>
                <a:spcPts val="1800"/>
              </a:lnSpc>
            </a:pPr>
            <a:r>
              <a:rPr lang="en-US" sz="1400" dirty="0">
                <a:solidFill>
                  <a:srgbClr val="4A4A4A"/>
                </a:solidFill>
                <a:latin typeface="Montserrat" pitchFamily="2" charset="77"/>
              </a:rPr>
              <a:t>You’ll get a dedicated Counselor who is a</a:t>
            </a:r>
            <a:br>
              <a:rPr lang="en-US" sz="1400" dirty="0">
                <a:solidFill>
                  <a:srgbClr val="4A4A4A"/>
                </a:solidFill>
                <a:latin typeface="Montserrat" pitchFamily="2" charset="77"/>
              </a:rPr>
            </a:br>
            <a:r>
              <a:rPr lang="en-US" sz="1400" b="1" dirty="0">
                <a:solidFill>
                  <a:srgbClr val="7D3B96"/>
                </a:solidFill>
                <a:latin typeface="Montserrat" pitchFamily="2" charset="77"/>
              </a:rPr>
              <a:t>former Senior HR Executive </a:t>
            </a:r>
            <a:r>
              <a:rPr lang="en-US" sz="1400" dirty="0">
                <a:solidFill>
                  <a:srgbClr val="4A4A4A"/>
                </a:solidFill>
                <a:latin typeface="Montserrat" pitchFamily="2" charset="77"/>
              </a:rPr>
              <a:t>and has been in your shoes.</a:t>
            </a:r>
            <a:endParaRPr lang="en-US" sz="1400" b="1" i="1" dirty="0">
              <a:solidFill>
                <a:srgbClr val="7D3B96"/>
              </a:solidFill>
              <a:latin typeface="Montserrat" pitchFamily="2" charset="77"/>
            </a:endParaRPr>
          </a:p>
        </p:txBody>
      </p:sp>
      <p:sp>
        <p:nvSpPr>
          <p:cNvPr id="13" name="TextBox 12">
            <a:extLst>
              <a:ext uri="{FF2B5EF4-FFF2-40B4-BE49-F238E27FC236}">
                <a16:creationId xmlns:a16="http://schemas.microsoft.com/office/drawing/2014/main" id="{BBEF0C5E-3488-D241-B8C5-3AE19284B226}"/>
              </a:ext>
            </a:extLst>
          </p:cNvPr>
          <p:cNvSpPr txBox="1"/>
          <p:nvPr/>
        </p:nvSpPr>
        <p:spPr>
          <a:xfrm>
            <a:off x="1203325" y="2699932"/>
            <a:ext cx="4352921" cy="886012"/>
          </a:xfrm>
          <a:prstGeom prst="rect">
            <a:avLst/>
          </a:prstGeom>
          <a:noFill/>
        </p:spPr>
        <p:txBody>
          <a:bodyPr wrap="square" lIns="0" tIns="0" rIns="0" bIns="0" rtlCol="0">
            <a:spAutoFit/>
          </a:bodyPr>
          <a:lstStyle/>
          <a:p>
            <a:pPr algn="just">
              <a:lnSpc>
                <a:spcPts val="1400"/>
              </a:lnSpc>
              <a:spcAft>
                <a:spcPts val="1400"/>
              </a:spcAft>
            </a:pPr>
            <a:r>
              <a:rPr lang="en-US" sz="1050" dirty="0">
                <a:solidFill>
                  <a:srgbClr val="4A4A4A"/>
                </a:solidFill>
                <a:latin typeface="Roboto Light" panose="02000000000000000000" pitchFamily="2" charset="0"/>
                <a:ea typeface="Roboto Light" panose="02000000000000000000" pitchFamily="2" charset="0"/>
              </a:rPr>
              <a:t>You will benefit from </a:t>
            </a:r>
            <a:r>
              <a:rPr lang="en-US" sz="1050" dirty="0">
                <a:solidFill>
                  <a:srgbClr val="4A4A4A"/>
                </a:solidFill>
                <a:latin typeface="Roboto Medium" panose="02000000000000000000" pitchFamily="2" charset="0"/>
                <a:ea typeface="Roboto Medium" panose="02000000000000000000" pitchFamily="2" charset="0"/>
                <a:cs typeface="Roboto Medium" panose="02000000000000000000" pitchFamily="2" charset="0"/>
              </a:rPr>
              <a:t>two online advisory sessions </a:t>
            </a:r>
            <a:r>
              <a:rPr lang="en-US" sz="1050" dirty="0">
                <a:solidFill>
                  <a:srgbClr val="4A4A4A"/>
                </a:solidFill>
                <a:latin typeface="Roboto Light" panose="02000000000000000000" pitchFamily="2" charset="0"/>
                <a:ea typeface="Roboto Light" panose="02000000000000000000" pitchFamily="2" charset="0"/>
              </a:rPr>
              <a:t>throughout the year (along with unlimited scheduled and ad-hoc phone calls) which </a:t>
            </a:r>
            <a:r>
              <a:rPr lang="en-US" sz="1050" b="1" dirty="0">
                <a:solidFill>
                  <a:srgbClr val="4A4A4A"/>
                </a:solidFill>
                <a:latin typeface="Roboto" panose="02000000000000000000" pitchFamily="2" charset="0"/>
                <a:ea typeface="Roboto" panose="02000000000000000000" pitchFamily="2" charset="0"/>
                <a:cs typeface="Roboto" panose="02000000000000000000" pitchFamily="2" charset="0"/>
              </a:rPr>
              <a:t>integrates your Counselor as a trusted part of your professional support network. </a:t>
            </a:r>
            <a:r>
              <a:rPr lang="en-US" sz="1050" dirty="0">
                <a:solidFill>
                  <a:srgbClr val="4A4A4A"/>
                </a:solidFill>
                <a:latin typeface="Roboto Light" panose="02000000000000000000" pitchFamily="2" charset="0"/>
                <a:ea typeface="Roboto Light" panose="02000000000000000000" pitchFamily="2" charset="0"/>
              </a:rPr>
              <a:t>Use these meetings to cover anything you’d like, from prioritizing your own development to working through a project.</a:t>
            </a:r>
          </a:p>
        </p:txBody>
      </p:sp>
      <p:sp>
        <p:nvSpPr>
          <p:cNvPr id="15" name="TextBox 14">
            <a:extLst>
              <a:ext uri="{FF2B5EF4-FFF2-40B4-BE49-F238E27FC236}">
                <a16:creationId xmlns:a16="http://schemas.microsoft.com/office/drawing/2014/main" id="{2C94B263-BC28-C046-A26B-21CD44B9EC77}"/>
              </a:ext>
            </a:extLst>
          </p:cNvPr>
          <p:cNvSpPr txBox="1"/>
          <p:nvPr/>
        </p:nvSpPr>
        <p:spPr>
          <a:xfrm>
            <a:off x="1203325" y="3946135"/>
            <a:ext cx="4352921" cy="347403"/>
          </a:xfrm>
          <a:prstGeom prst="rect">
            <a:avLst/>
          </a:prstGeom>
          <a:noFill/>
        </p:spPr>
        <p:txBody>
          <a:bodyPr wrap="square" lIns="0" tIns="0" rIns="0" bIns="0" rtlCol="0">
            <a:spAutoFit/>
          </a:bodyPr>
          <a:lstStyle/>
          <a:p>
            <a:pPr>
              <a:lnSpc>
                <a:spcPts val="1400"/>
              </a:lnSpc>
              <a:spcAft>
                <a:spcPts val="1400"/>
              </a:spcAft>
            </a:pPr>
            <a:r>
              <a:rPr lang="en-US" sz="1050" dirty="0">
                <a:solidFill>
                  <a:srgbClr val="4A4A4A"/>
                </a:solidFill>
                <a:latin typeface="Roboto Light" panose="02000000000000000000" pitchFamily="2" charset="0"/>
                <a:ea typeface="Roboto Light" panose="02000000000000000000" pitchFamily="2" charset="0"/>
              </a:rPr>
              <a:t>Your Counselor can help you </a:t>
            </a:r>
            <a:r>
              <a:rPr lang="en-US" sz="1050" b="1" dirty="0">
                <a:solidFill>
                  <a:srgbClr val="4A4A4A"/>
                </a:solidFill>
                <a:latin typeface="Roboto" panose="02000000000000000000" pitchFamily="2" charset="0"/>
                <a:ea typeface="Roboto" panose="02000000000000000000" pitchFamily="2" charset="0"/>
                <a:cs typeface="Roboto" panose="02000000000000000000" pitchFamily="2" charset="0"/>
              </a:rPr>
              <a:t>navigate board- or executive-level challenges </a:t>
            </a:r>
            <a:r>
              <a:rPr lang="en-US" sz="1050" dirty="0">
                <a:solidFill>
                  <a:srgbClr val="4A4A4A"/>
                </a:solidFill>
                <a:latin typeface="Roboto Light" panose="02000000000000000000" pitchFamily="2" charset="0"/>
                <a:ea typeface="Roboto Light" panose="02000000000000000000" pitchFamily="2" charset="0"/>
              </a:rPr>
              <a:t>and prepare for meetings.</a:t>
            </a:r>
          </a:p>
        </p:txBody>
      </p:sp>
      <p:sp>
        <p:nvSpPr>
          <p:cNvPr id="17" name="TextBox 16">
            <a:extLst>
              <a:ext uri="{FF2B5EF4-FFF2-40B4-BE49-F238E27FC236}">
                <a16:creationId xmlns:a16="http://schemas.microsoft.com/office/drawing/2014/main" id="{896F8774-A729-C347-8F3F-8109C92EA143}"/>
              </a:ext>
            </a:extLst>
          </p:cNvPr>
          <p:cNvSpPr txBox="1"/>
          <p:nvPr/>
        </p:nvSpPr>
        <p:spPr>
          <a:xfrm>
            <a:off x="1203325" y="4781943"/>
            <a:ext cx="4344290" cy="347403"/>
          </a:xfrm>
          <a:prstGeom prst="rect">
            <a:avLst/>
          </a:prstGeom>
          <a:noFill/>
        </p:spPr>
        <p:txBody>
          <a:bodyPr wrap="square" lIns="0" tIns="0" rIns="0" bIns="0" rtlCol="0">
            <a:spAutoFit/>
          </a:bodyPr>
          <a:lstStyle/>
          <a:p>
            <a:pPr>
              <a:lnSpc>
                <a:spcPts val="1400"/>
              </a:lnSpc>
              <a:spcAft>
                <a:spcPts val="1400"/>
              </a:spcAft>
            </a:pPr>
            <a:r>
              <a:rPr lang="en-US" sz="1050" dirty="0">
                <a:solidFill>
                  <a:srgbClr val="4A4A4A"/>
                </a:solidFill>
                <a:latin typeface="Roboto Light" panose="02000000000000000000" pitchFamily="2" charset="0"/>
                <a:ea typeface="Roboto Light" panose="02000000000000000000" pitchFamily="2" charset="0"/>
                <a:cs typeface="Roboto Light" panose="02000000000000000000" pitchFamily="2" charset="0"/>
              </a:rPr>
              <a:t>You’ll get access to cutting edge IT research via our IT division,  </a:t>
            </a:r>
            <a:br>
              <a:rPr lang="en-US" sz="1050" dirty="0">
                <a:solidFill>
                  <a:srgbClr val="4A4A4A"/>
                </a:solidFill>
                <a:latin typeface="Roboto Light" panose="02000000000000000000" pitchFamily="2" charset="0"/>
                <a:ea typeface="Roboto Light" panose="02000000000000000000" pitchFamily="2" charset="0"/>
                <a:cs typeface="Roboto Light" panose="02000000000000000000" pitchFamily="2" charset="0"/>
              </a:rPr>
            </a:br>
            <a:r>
              <a:rPr lang="en-US" sz="1050" dirty="0">
                <a:solidFill>
                  <a:srgbClr val="4A4A4A"/>
                </a:solidFill>
                <a:latin typeface="Roboto Light" panose="02000000000000000000" pitchFamily="2" charset="0"/>
                <a:ea typeface="Roboto Light" panose="02000000000000000000" pitchFamily="2" charset="0"/>
                <a:cs typeface="Roboto Light" panose="02000000000000000000" pitchFamily="2" charset="0"/>
              </a:rPr>
              <a:t>Info-Tech Research Group.</a:t>
            </a:r>
          </a:p>
        </p:txBody>
      </p:sp>
      <p:sp>
        <p:nvSpPr>
          <p:cNvPr id="18" name="TextBox 17">
            <a:extLst>
              <a:ext uri="{FF2B5EF4-FFF2-40B4-BE49-F238E27FC236}">
                <a16:creationId xmlns:a16="http://schemas.microsoft.com/office/drawing/2014/main" id="{DA8614FB-EF08-E14E-9BEF-F7181A9664D0}"/>
              </a:ext>
            </a:extLst>
          </p:cNvPr>
          <p:cNvSpPr txBox="1"/>
          <p:nvPr/>
        </p:nvSpPr>
        <p:spPr>
          <a:xfrm>
            <a:off x="1208778" y="5489709"/>
            <a:ext cx="4344291" cy="706475"/>
          </a:xfrm>
          <a:prstGeom prst="rect">
            <a:avLst/>
          </a:prstGeom>
          <a:noFill/>
        </p:spPr>
        <p:txBody>
          <a:bodyPr wrap="square" lIns="0" tIns="0" rIns="0" bIns="0" rtlCol="0">
            <a:spAutoFit/>
          </a:bodyPr>
          <a:lstStyle/>
          <a:p>
            <a:pPr algn="just">
              <a:lnSpc>
                <a:spcPts val="1400"/>
              </a:lnSpc>
              <a:spcAft>
                <a:spcPts val="1400"/>
              </a:spcAft>
            </a:pPr>
            <a:r>
              <a:rPr lang="en-US" sz="1050" dirty="0">
                <a:solidFill>
                  <a:srgbClr val="4B4A4B"/>
                </a:solidFill>
                <a:latin typeface="Roboto Medium" panose="02000000000000000000" pitchFamily="2" charset="0"/>
                <a:ea typeface="Roboto Medium" panose="02000000000000000000" pitchFamily="2" charset="0"/>
              </a:rPr>
              <a:t>Your dedicated Counselor will provide a high-touchpoint, customized experience to help you develop yourself and your team while increasing your personal and functional strategic impact. The McLean Membership serves your firm; the Counselor Membership serves you personally.</a:t>
            </a:r>
          </a:p>
        </p:txBody>
      </p:sp>
      <p:sp>
        <p:nvSpPr>
          <p:cNvPr id="23" name="TextBox 22">
            <a:extLst>
              <a:ext uri="{FF2B5EF4-FFF2-40B4-BE49-F238E27FC236}">
                <a16:creationId xmlns:a16="http://schemas.microsoft.com/office/drawing/2014/main" id="{B0B3E55F-7A89-B649-8F99-01FCD5E3DB3F}"/>
              </a:ext>
            </a:extLst>
          </p:cNvPr>
          <p:cNvSpPr txBox="1"/>
          <p:nvPr/>
        </p:nvSpPr>
        <p:spPr>
          <a:xfrm>
            <a:off x="6354765" y="3414754"/>
            <a:ext cx="5336318" cy="886012"/>
          </a:xfrm>
          <a:prstGeom prst="rect">
            <a:avLst/>
          </a:prstGeom>
          <a:noFill/>
        </p:spPr>
        <p:txBody>
          <a:bodyPr wrap="square" lIns="0" tIns="0" rIns="0" bIns="0" rtlCol="0">
            <a:spAutoFit/>
          </a:bodyPr>
          <a:lstStyle/>
          <a:p>
            <a:pPr>
              <a:lnSpc>
                <a:spcPts val="1400"/>
              </a:lnSpc>
              <a:spcAft>
                <a:spcPts val="1400"/>
              </a:spcAft>
            </a:pPr>
            <a:r>
              <a:rPr lang="en-US" sz="1050" dirty="0">
                <a:solidFill>
                  <a:srgbClr val="4A4A4A"/>
                </a:solidFill>
                <a:latin typeface="Roboto Light" panose="02000000000000000000" pitchFamily="2" charset="0"/>
                <a:ea typeface="Roboto Light" panose="02000000000000000000" pitchFamily="2" charset="0"/>
              </a:rPr>
              <a:t>Your </a:t>
            </a:r>
            <a:r>
              <a:rPr lang="en-US" sz="1050" dirty="0">
                <a:solidFill>
                  <a:srgbClr val="4A4A4A"/>
                </a:solidFill>
                <a:latin typeface="Roboto Medium" panose="02000000000000000000" pitchFamily="2" charset="0"/>
                <a:ea typeface="Roboto Medium" panose="02000000000000000000" pitchFamily="2" charset="0"/>
              </a:rPr>
              <a:t>customized Personal Leadership Development Plan</a:t>
            </a:r>
            <a:r>
              <a:rPr lang="en-US" sz="1050" dirty="0">
                <a:solidFill>
                  <a:srgbClr val="4A4A4A"/>
                </a:solidFill>
                <a:latin typeface="Roboto Light" panose="02000000000000000000" pitchFamily="2" charset="0"/>
                <a:ea typeface="Roboto Light" panose="02000000000000000000" pitchFamily="2" charset="0"/>
              </a:rPr>
              <a:t> created with your trusted Executive Counselor will link to your personal and organizational goals and values.</a:t>
            </a:r>
          </a:p>
          <a:p>
            <a:pPr>
              <a:lnSpc>
                <a:spcPts val="1400"/>
              </a:lnSpc>
              <a:spcAft>
                <a:spcPts val="1400"/>
              </a:spcAft>
            </a:pPr>
            <a:r>
              <a:rPr lang="en-US" sz="1050" dirty="0">
                <a:solidFill>
                  <a:srgbClr val="4A4A4A"/>
                </a:solidFill>
                <a:latin typeface="Roboto Light" panose="02000000000000000000" pitchFamily="2" charset="0"/>
                <a:ea typeface="Roboto Light" panose="02000000000000000000" pitchFamily="2" charset="0"/>
              </a:rPr>
              <a:t>You’ll develop a custom, authentic </a:t>
            </a:r>
            <a:r>
              <a:rPr lang="en-US" sz="1050" dirty="0">
                <a:solidFill>
                  <a:srgbClr val="4A4A4A"/>
                </a:solidFill>
                <a:latin typeface="Roboto Medium" panose="02000000000000000000" pitchFamily="2" charset="0"/>
                <a:ea typeface="Roboto Medium" panose="02000000000000000000" pitchFamily="2" charset="0"/>
              </a:rPr>
              <a:t>Leadership Brand </a:t>
            </a:r>
            <a:r>
              <a:rPr lang="en-US" sz="1050" dirty="0">
                <a:solidFill>
                  <a:srgbClr val="4A4A4A"/>
                </a:solidFill>
                <a:latin typeface="Roboto Light" panose="02000000000000000000" pitchFamily="2" charset="0"/>
                <a:ea typeface="Roboto Light" panose="02000000000000000000" pitchFamily="2" charset="0"/>
              </a:rPr>
              <a:t>which allows you to thrive and better market your unique value proposition.</a:t>
            </a:r>
          </a:p>
        </p:txBody>
      </p:sp>
      <p:sp>
        <p:nvSpPr>
          <p:cNvPr id="24" name="TextBox 23">
            <a:extLst>
              <a:ext uri="{FF2B5EF4-FFF2-40B4-BE49-F238E27FC236}">
                <a16:creationId xmlns:a16="http://schemas.microsoft.com/office/drawing/2014/main" id="{C9B07E19-C6BB-0F43-86D1-B6428D759F09}"/>
              </a:ext>
            </a:extLst>
          </p:cNvPr>
          <p:cNvSpPr txBox="1"/>
          <p:nvPr/>
        </p:nvSpPr>
        <p:spPr>
          <a:xfrm>
            <a:off x="6354765" y="4956570"/>
            <a:ext cx="5336318" cy="1245084"/>
          </a:xfrm>
          <a:prstGeom prst="rect">
            <a:avLst/>
          </a:prstGeom>
          <a:noFill/>
        </p:spPr>
        <p:txBody>
          <a:bodyPr wrap="square" lIns="0" tIns="0" rIns="0" bIns="0" rtlCol="0">
            <a:spAutoFit/>
          </a:bodyPr>
          <a:lstStyle/>
          <a:p>
            <a:pPr>
              <a:lnSpc>
                <a:spcPts val="1400"/>
              </a:lnSpc>
              <a:spcAft>
                <a:spcPts val="1400"/>
              </a:spcAft>
            </a:pPr>
            <a:r>
              <a:rPr lang="en-US" sz="1050" dirty="0">
                <a:solidFill>
                  <a:srgbClr val="4A4A4A"/>
                </a:solidFill>
                <a:latin typeface="Roboto Light" panose="02000000000000000000" pitchFamily="2" charset="0"/>
                <a:ea typeface="Roboto Light" panose="02000000000000000000" pitchFamily="2" charset="0"/>
              </a:rPr>
              <a:t>The</a:t>
            </a:r>
            <a:r>
              <a:rPr lang="en-US" sz="1050" dirty="0">
                <a:solidFill>
                  <a:srgbClr val="4A4A4A"/>
                </a:solidFill>
                <a:latin typeface="Roboto Medium" panose="02000000000000000000" pitchFamily="2" charset="0"/>
                <a:ea typeface="Roboto Medium" panose="02000000000000000000" pitchFamily="2" charset="0"/>
              </a:rPr>
              <a:t> half-day </a:t>
            </a:r>
            <a:r>
              <a:rPr lang="en-US" sz="1050" dirty="0">
                <a:solidFill>
                  <a:srgbClr val="4A4A4A"/>
                </a:solidFill>
                <a:latin typeface="Roboto Light" panose="02000000000000000000" pitchFamily="2" charset="0"/>
                <a:ea typeface="Roboto Light" panose="02000000000000000000" pitchFamily="2" charset="0"/>
              </a:rPr>
              <a:t>advisory session with a relevant subject matter expert, with a list of ten possible session topics.</a:t>
            </a:r>
            <a:endParaRPr lang="en-US" sz="1050" dirty="0">
              <a:solidFill>
                <a:srgbClr val="4A4A4A"/>
              </a:solidFill>
              <a:latin typeface="Roboto Medium" panose="02000000000000000000" pitchFamily="2" charset="0"/>
              <a:ea typeface="Roboto Medium" panose="02000000000000000000" pitchFamily="2" charset="0"/>
            </a:endParaRPr>
          </a:p>
          <a:p>
            <a:pPr>
              <a:lnSpc>
                <a:spcPts val="1400"/>
              </a:lnSpc>
              <a:spcAft>
                <a:spcPts val="1400"/>
              </a:spcAft>
            </a:pPr>
            <a:r>
              <a:rPr lang="en-US" sz="1050" dirty="0">
                <a:solidFill>
                  <a:srgbClr val="4A4A4A"/>
                </a:solidFill>
                <a:latin typeface="Roboto Medium" panose="02000000000000000000" pitchFamily="2" charset="0"/>
                <a:ea typeface="Roboto Medium" panose="02000000000000000000" pitchFamily="2" charset="0"/>
              </a:rPr>
              <a:t>Your choice </a:t>
            </a:r>
            <a:r>
              <a:rPr lang="en-US" sz="1050" dirty="0">
                <a:solidFill>
                  <a:srgbClr val="4A4A4A"/>
                </a:solidFill>
                <a:latin typeface="Roboto Light" panose="02000000000000000000" pitchFamily="2" charset="0"/>
                <a:ea typeface="Roboto Light" panose="02000000000000000000" pitchFamily="2" charset="0"/>
              </a:rPr>
              <a:t>of a</a:t>
            </a:r>
            <a:r>
              <a:rPr lang="en-US" sz="1050" dirty="0">
                <a:solidFill>
                  <a:srgbClr val="4A4A4A"/>
                </a:solidFill>
                <a:latin typeface="Roboto Medium" panose="02000000000000000000" pitchFamily="2" charset="0"/>
                <a:ea typeface="Roboto Medium" panose="02000000000000000000" pitchFamily="2" charset="0"/>
              </a:rPr>
              <a:t> </a:t>
            </a:r>
            <a:r>
              <a:rPr lang="en-US" sz="1050" dirty="0">
                <a:solidFill>
                  <a:srgbClr val="4A4A4A"/>
                </a:solidFill>
                <a:latin typeface="Roboto Light" panose="02000000000000000000" pitchFamily="2" charset="0"/>
                <a:ea typeface="Roboto Light" panose="02000000000000000000" pitchFamily="2" charset="0"/>
              </a:rPr>
              <a:t>ticket to McLean &amp; Company’s </a:t>
            </a:r>
            <a:r>
              <a:rPr lang="en-US" sz="1050" dirty="0">
                <a:solidFill>
                  <a:srgbClr val="4A4A4A"/>
                </a:solidFill>
                <a:latin typeface="Roboto Medium" panose="02000000000000000000" pitchFamily="2" charset="0"/>
                <a:ea typeface="Roboto Medium" panose="02000000000000000000" pitchFamily="2" charset="0"/>
              </a:rPr>
              <a:t>Signature Conference</a:t>
            </a:r>
            <a:r>
              <a:rPr lang="en-US" sz="1050" dirty="0">
                <a:solidFill>
                  <a:srgbClr val="4A4A4A"/>
                </a:solidFill>
                <a:latin typeface="Roboto Light" panose="02000000000000000000" pitchFamily="2" charset="0"/>
                <a:ea typeface="Roboto Light" panose="02000000000000000000" pitchFamily="2" charset="0"/>
              </a:rPr>
              <a:t> or to our virtual </a:t>
            </a:r>
            <a:r>
              <a:rPr lang="en-US" sz="1050" dirty="0">
                <a:solidFill>
                  <a:srgbClr val="4A4A4A"/>
                </a:solidFill>
                <a:latin typeface="Roboto Medium" panose="02000000000000000000" pitchFamily="2" charset="0"/>
                <a:ea typeface="Roboto Medium" panose="02000000000000000000" pitchFamily="2" charset="0"/>
              </a:rPr>
              <a:t>Elevate HR </a:t>
            </a:r>
            <a:r>
              <a:rPr lang="en-US" sz="1050" dirty="0">
                <a:solidFill>
                  <a:srgbClr val="4A4A4A"/>
                </a:solidFill>
                <a:latin typeface="Roboto Light" panose="02000000000000000000" pitchFamily="2" charset="0"/>
                <a:ea typeface="Roboto Light" panose="02000000000000000000" pitchFamily="2" charset="0"/>
              </a:rPr>
              <a:t>strategic leadership development course for a total of two tickets.</a:t>
            </a:r>
          </a:p>
          <a:p>
            <a:pPr>
              <a:lnSpc>
                <a:spcPts val="1400"/>
              </a:lnSpc>
              <a:spcAft>
                <a:spcPts val="1400"/>
              </a:spcAft>
            </a:pPr>
            <a:r>
              <a:rPr lang="en-US" sz="1050" dirty="0">
                <a:solidFill>
                  <a:srgbClr val="4A4A4A"/>
                </a:solidFill>
                <a:latin typeface="Roboto Medium" panose="02000000000000000000" pitchFamily="2" charset="0"/>
                <a:ea typeface="Roboto Medium" panose="02000000000000000000" pitchFamily="2" charset="0"/>
              </a:rPr>
              <a:t>Protect</a:t>
            </a:r>
            <a:r>
              <a:rPr lang="en-US" sz="1050" dirty="0">
                <a:solidFill>
                  <a:srgbClr val="4A4A4A"/>
                </a:solidFill>
                <a:latin typeface="Roboto Light" panose="02000000000000000000" pitchFamily="2" charset="0"/>
                <a:ea typeface="Roboto Light" panose="02000000000000000000" pitchFamily="2" charset="0"/>
              </a:rPr>
              <a:t> your organization and </a:t>
            </a:r>
            <a:r>
              <a:rPr lang="en-US" sz="1050" dirty="0">
                <a:solidFill>
                  <a:srgbClr val="4A4A4A"/>
                </a:solidFill>
                <a:latin typeface="Roboto Medium" panose="02000000000000000000" pitchFamily="2" charset="0"/>
                <a:ea typeface="Roboto Medium" panose="02000000000000000000" pitchFamily="2" charset="0"/>
              </a:rPr>
              <a:t>save money </a:t>
            </a:r>
            <a:r>
              <a:rPr lang="en-US" sz="1050" dirty="0">
                <a:solidFill>
                  <a:srgbClr val="4A4A4A"/>
                </a:solidFill>
                <a:latin typeface="Roboto Light" panose="02000000000000000000" pitchFamily="2" charset="0"/>
                <a:ea typeface="Roboto Light" panose="02000000000000000000" pitchFamily="2" charset="0"/>
              </a:rPr>
              <a:t>with expert </a:t>
            </a:r>
            <a:r>
              <a:rPr lang="en-US" sz="1050" dirty="0">
                <a:solidFill>
                  <a:srgbClr val="4A4A4A"/>
                </a:solidFill>
                <a:latin typeface="Roboto Medium" panose="02000000000000000000" pitchFamily="2" charset="0"/>
                <a:ea typeface="Roboto Medium" panose="02000000000000000000" pitchFamily="2" charset="0"/>
              </a:rPr>
              <a:t>HR technology </a:t>
            </a:r>
            <a:r>
              <a:rPr lang="en-US" sz="1050" dirty="0">
                <a:solidFill>
                  <a:srgbClr val="4A4A4A"/>
                </a:solidFill>
                <a:latin typeface="Roboto Light" panose="02000000000000000000" pitchFamily="2" charset="0"/>
                <a:ea typeface="Roboto Light" panose="02000000000000000000" pitchFamily="2" charset="0"/>
              </a:rPr>
              <a:t>contract review.</a:t>
            </a:r>
          </a:p>
        </p:txBody>
      </p:sp>
      <p:cxnSp>
        <p:nvCxnSpPr>
          <p:cNvPr id="51" name="Straight Connector 50">
            <a:extLst>
              <a:ext uri="{FF2B5EF4-FFF2-40B4-BE49-F238E27FC236}">
                <a16:creationId xmlns:a16="http://schemas.microsoft.com/office/drawing/2014/main" id="{AD240641-6827-ED4B-A5B3-BF8DB14F5DA6}"/>
              </a:ext>
            </a:extLst>
          </p:cNvPr>
          <p:cNvCxnSpPr>
            <a:cxnSpLocks/>
          </p:cNvCxnSpPr>
          <p:nvPr/>
        </p:nvCxnSpPr>
        <p:spPr>
          <a:xfrm>
            <a:off x="6203950" y="3447869"/>
            <a:ext cx="0" cy="829487"/>
          </a:xfrm>
          <a:prstGeom prst="line">
            <a:avLst/>
          </a:prstGeom>
          <a:ln w="38100">
            <a:solidFill>
              <a:srgbClr val="7D3B96"/>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C1A4315-91FF-6E48-AEC2-3AC66A4D2331}"/>
              </a:ext>
            </a:extLst>
          </p:cNvPr>
          <p:cNvSpPr txBox="1"/>
          <p:nvPr/>
        </p:nvSpPr>
        <p:spPr>
          <a:xfrm>
            <a:off x="6203950" y="2881883"/>
            <a:ext cx="4888520" cy="347467"/>
          </a:xfrm>
          <a:prstGeom prst="rect">
            <a:avLst/>
          </a:prstGeom>
          <a:noFill/>
        </p:spPr>
        <p:txBody>
          <a:bodyPr wrap="square" lIns="0" tIns="0" rIns="0" bIns="0" rtlCol="0">
            <a:spAutoFit/>
          </a:bodyPr>
          <a:lstStyle/>
          <a:p>
            <a:pPr>
              <a:lnSpc>
                <a:spcPts val="1400"/>
              </a:lnSpc>
              <a:spcAft>
                <a:spcPts val="1400"/>
              </a:spcAft>
            </a:pPr>
            <a:r>
              <a:rPr lang="en-US" sz="1050" b="1" dirty="0">
                <a:solidFill>
                  <a:srgbClr val="7D3B96"/>
                </a:solidFill>
                <a:latin typeface="Montserrat" pitchFamily="2" charset="77"/>
                <a:ea typeface="Roboto Light" panose="02000000000000000000" pitchFamily="2" charset="0"/>
              </a:rPr>
              <a:t>Leverage</a:t>
            </a:r>
            <a:r>
              <a:rPr lang="en-US" sz="1050" dirty="0">
                <a:solidFill>
                  <a:srgbClr val="4A4A4A"/>
                </a:solidFill>
                <a:latin typeface="Montserrat" pitchFamily="2" charset="77"/>
                <a:ea typeface="Roboto Light" panose="02000000000000000000" pitchFamily="2" charset="0"/>
              </a:rPr>
              <a:t> your </a:t>
            </a:r>
            <a:r>
              <a:rPr lang="en-US" sz="1050" b="1" dirty="0">
                <a:solidFill>
                  <a:srgbClr val="7D3B96"/>
                </a:solidFill>
                <a:latin typeface="Montserrat" pitchFamily="2" charset="77"/>
                <a:ea typeface="Roboto Light" panose="02000000000000000000" pitchFamily="2" charset="0"/>
              </a:rPr>
              <a:t>personal Executive Counselor</a:t>
            </a:r>
            <a:r>
              <a:rPr lang="en-US" sz="1050" dirty="0">
                <a:solidFill>
                  <a:srgbClr val="4A4A4A"/>
                </a:solidFill>
                <a:latin typeface="Montserrat" pitchFamily="2" charset="77"/>
                <a:ea typeface="Roboto Light" panose="02000000000000000000" pitchFamily="2" charset="0"/>
              </a:rPr>
              <a:t> to make your personal and professional development a priority.</a:t>
            </a:r>
          </a:p>
        </p:txBody>
      </p:sp>
      <p:sp>
        <p:nvSpPr>
          <p:cNvPr id="22" name="TextBox 21">
            <a:extLst>
              <a:ext uri="{FF2B5EF4-FFF2-40B4-BE49-F238E27FC236}">
                <a16:creationId xmlns:a16="http://schemas.microsoft.com/office/drawing/2014/main" id="{8D30CB38-08C0-8346-BB7C-25BFF94BF2C6}"/>
              </a:ext>
            </a:extLst>
          </p:cNvPr>
          <p:cNvSpPr txBox="1"/>
          <p:nvPr/>
        </p:nvSpPr>
        <p:spPr>
          <a:xfrm>
            <a:off x="6203950" y="4606201"/>
            <a:ext cx="4888520" cy="160750"/>
          </a:xfrm>
          <a:prstGeom prst="rect">
            <a:avLst/>
          </a:prstGeom>
          <a:noFill/>
        </p:spPr>
        <p:txBody>
          <a:bodyPr wrap="square" lIns="0" tIns="0" rIns="0" bIns="0" rtlCol="0">
            <a:spAutoFit/>
          </a:bodyPr>
          <a:lstStyle/>
          <a:p>
            <a:pPr>
              <a:lnSpc>
                <a:spcPts val="1400"/>
              </a:lnSpc>
              <a:spcAft>
                <a:spcPts val="1400"/>
              </a:spcAft>
            </a:pPr>
            <a:r>
              <a:rPr lang="en-US" sz="1050" b="1" dirty="0">
                <a:solidFill>
                  <a:srgbClr val="7D3B96"/>
                </a:solidFill>
                <a:latin typeface="Montserrat" pitchFamily="2" charset="77"/>
                <a:ea typeface="Roboto Light" panose="02000000000000000000" pitchFamily="2" charset="0"/>
              </a:rPr>
              <a:t>Plus </a:t>
            </a:r>
            <a:r>
              <a:rPr lang="en-US" sz="1050" dirty="0">
                <a:solidFill>
                  <a:srgbClr val="4A4A4A"/>
                </a:solidFill>
                <a:latin typeface="Montserrat" pitchFamily="2" charset="77"/>
                <a:ea typeface="Roboto Light" panose="02000000000000000000" pitchFamily="2" charset="0"/>
              </a:rPr>
              <a:t>all the benefits of a Leadership Membership such as:</a:t>
            </a:r>
          </a:p>
        </p:txBody>
      </p:sp>
      <p:cxnSp>
        <p:nvCxnSpPr>
          <p:cNvPr id="25" name="Straight Connector 24">
            <a:extLst>
              <a:ext uri="{FF2B5EF4-FFF2-40B4-BE49-F238E27FC236}">
                <a16:creationId xmlns:a16="http://schemas.microsoft.com/office/drawing/2014/main" id="{34D04DE1-AEF0-7444-9A4B-EC46D845088E}"/>
              </a:ext>
            </a:extLst>
          </p:cNvPr>
          <p:cNvCxnSpPr>
            <a:cxnSpLocks/>
          </p:cNvCxnSpPr>
          <p:nvPr/>
        </p:nvCxnSpPr>
        <p:spPr>
          <a:xfrm>
            <a:off x="6203950" y="4991100"/>
            <a:ext cx="0" cy="1174750"/>
          </a:xfrm>
          <a:prstGeom prst="line">
            <a:avLst/>
          </a:prstGeom>
          <a:ln w="38100">
            <a:solidFill>
              <a:srgbClr val="7D3B96"/>
            </a:solidFill>
          </a:ln>
        </p:spPr>
        <p:style>
          <a:lnRef idx="1">
            <a:schemeClr val="accent1"/>
          </a:lnRef>
          <a:fillRef idx="0">
            <a:schemeClr val="accent1"/>
          </a:fillRef>
          <a:effectRef idx="0">
            <a:schemeClr val="accent1"/>
          </a:effectRef>
          <a:fontRef idx="minor">
            <a:schemeClr val="tx1"/>
          </a:fontRef>
        </p:style>
      </p:cxnSp>
      <p:pic>
        <p:nvPicPr>
          <p:cNvPr id="21" name="Picture 20" descr="Icon&#10;&#10;Description automatically generated">
            <a:extLst>
              <a:ext uri="{FF2B5EF4-FFF2-40B4-BE49-F238E27FC236}">
                <a16:creationId xmlns:a16="http://schemas.microsoft.com/office/drawing/2014/main" id="{B1AF9BA0-BC7A-054E-8D03-A1553AC8304A}"/>
              </a:ext>
            </a:extLst>
          </p:cNvPr>
          <p:cNvPicPr>
            <a:picLocks noChangeAspect="1"/>
          </p:cNvPicPr>
          <p:nvPr/>
        </p:nvPicPr>
        <p:blipFill>
          <a:blip r:embed="rId3"/>
          <a:stretch>
            <a:fillRect/>
          </a:stretch>
        </p:blipFill>
        <p:spPr>
          <a:xfrm>
            <a:off x="515937" y="2730133"/>
            <a:ext cx="482904" cy="485433"/>
          </a:xfrm>
          <a:prstGeom prst="rect">
            <a:avLst/>
          </a:prstGeom>
        </p:spPr>
      </p:pic>
      <p:pic>
        <p:nvPicPr>
          <p:cNvPr id="26" name="Picture 25" descr="Icon&#10;&#10;Description automatically generated">
            <a:extLst>
              <a:ext uri="{FF2B5EF4-FFF2-40B4-BE49-F238E27FC236}">
                <a16:creationId xmlns:a16="http://schemas.microsoft.com/office/drawing/2014/main" id="{49F44B5B-ADA5-3C4F-9FAF-C50A610166E2}"/>
              </a:ext>
            </a:extLst>
          </p:cNvPr>
          <p:cNvPicPr>
            <a:picLocks noChangeAspect="1"/>
          </p:cNvPicPr>
          <p:nvPr/>
        </p:nvPicPr>
        <p:blipFill>
          <a:blip r:embed="rId4"/>
          <a:stretch>
            <a:fillRect/>
          </a:stretch>
        </p:blipFill>
        <p:spPr>
          <a:xfrm>
            <a:off x="501758" y="3962464"/>
            <a:ext cx="511263" cy="369394"/>
          </a:xfrm>
          <a:prstGeom prst="rect">
            <a:avLst/>
          </a:prstGeom>
        </p:spPr>
      </p:pic>
      <p:pic>
        <p:nvPicPr>
          <p:cNvPr id="3" name="Picture 2" descr="A picture containing sitting, monitor, computer, computer&#10;&#10;Description automatically generated">
            <a:extLst>
              <a:ext uri="{FF2B5EF4-FFF2-40B4-BE49-F238E27FC236}">
                <a16:creationId xmlns:a16="http://schemas.microsoft.com/office/drawing/2014/main" id="{CCC6F4FD-09B4-4743-B342-5742CE3D798C}"/>
              </a:ext>
            </a:extLst>
          </p:cNvPr>
          <p:cNvPicPr>
            <a:picLocks noChangeAspect="1"/>
          </p:cNvPicPr>
          <p:nvPr/>
        </p:nvPicPr>
        <p:blipFill>
          <a:blip r:embed="rId5"/>
          <a:stretch>
            <a:fillRect/>
          </a:stretch>
        </p:blipFill>
        <p:spPr>
          <a:xfrm>
            <a:off x="517557" y="4763318"/>
            <a:ext cx="497082" cy="584481"/>
          </a:xfrm>
          <a:prstGeom prst="rect">
            <a:avLst/>
          </a:prstGeom>
        </p:spPr>
      </p:pic>
      <p:pic>
        <p:nvPicPr>
          <p:cNvPr id="2" name="Picture 5" descr="Text&#10;&#10;Description automatically generated">
            <a:extLst>
              <a:ext uri="{FF2B5EF4-FFF2-40B4-BE49-F238E27FC236}">
                <a16:creationId xmlns:a16="http://schemas.microsoft.com/office/drawing/2014/main" id="{692DF65E-77CE-49B8-BFB2-0BDE070FD3C8}"/>
              </a:ext>
            </a:extLst>
          </p:cNvPr>
          <p:cNvPicPr>
            <a:picLocks noChangeAspect="1"/>
          </p:cNvPicPr>
          <p:nvPr/>
        </p:nvPicPr>
        <p:blipFill>
          <a:blip r:embed="rId6"/>
          <a:stretch>
            <a:fillRect/>
          </a:stretch>
        </p:blipFill>
        <p:spPr>
          <a:xfrm>
            <a:off x="9998075" y="404813"/>
            <a:ext cx="1800225" cy="714375"/>
          </a:xfrm>
          <a:prstGeom prst="rect">
            <a:avLst/>
          </a:prstGeom>
        </p:spPr>
      </p:pic>
    </p:spTree>
    <p:extLst>
      <p:ext uri="{BB962C8B-B14F-4D97-AF65-F5344CB8AC3E}">
        <p14:creationId xmlns:p14="http://schemas.microsoft.com/office/powerpoint/2010/main" val="2528598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miling for the camera&#10;&#10;Description automatically generated">
            <a:extLst>
              <a:ext uri="{FF2B5EF4-FFF2-40B4-BE49-F238E27FC236}">
                <a16:creationId xmlns:a16="http://schemas.microsoft.com/office/drawing/2014/main" id="{6687743F-F89C-A147-9656-BB0E774DEE0B}"/>
              </a:ext>
            </a:extLst>
          </p:cNvPr>
          <p:cNvPicPr>
            <a:picLocks noChangeAspect="1"/>
          </p:cNvPicPr>
          <p:nvPr/>
        </p:nvPicPr>
        <p:blipFill rotWithShape="1">
          <a:blip r:embed="rId2"/>
          <a:srcRect l="415" t="1004" r="1957" b="28313"/>
          <a:stretch/>
        </p:blipFill>
        <p:spPr>
          <a:xfrm>
            <a:off x="4737431" y="0"/>
            <a:ext cx="7456036" cy="2801823"/>
          </a:xfrm>
          <a:prstGeom prst="rect">
            <a:avLst/>
          </a:prstGeom>
        </p:spPr>
      </p:pic>
      <p:sp>
        <p:nvSpPr>
          <p:cNvPr id="9" name="TextBox 8">
            <a:extLst>
              <a:ext uri="{FF2B5EF4-FFF2-40B4-BE49-F238E27FC236}">
                <a16:creationId xmlns:a16="http://schemas.microsoft.com/office/drawing/2014/main" id="{4AAAE46E-DE78-D74C-9245-63891D78D5FE}"/>
              </a:ext>
            </a:extLst>
          </p:cNvPr>
          <p:cNvSpPr txBox="1"/>
          <p:nvPr/>
        </p:nvSpPr>
        <p:spPr>
          <a:xfrm>
            <a:off x="442912" y="388102"/>
            <a:ext cx="7311177" cy="553998"/>
          </a:xfrm>
          <a:prstGeom prst="rect">
            <a:avLst/>
          </a:prstGeom>
          <a:noFill/>
        </p:spPr>
        <p:txBody>
          <a:bodyPr wrap="square" lIns="0" tIns="0" rIns="0" bIns="0" rtlCol="0">
            <a:spAutoFit/>
          </a:bodyPr>
          <a:lstStyle/>
          <a:p>
            <a:r>
              <a:rPr lang="en-US" sz="3600" b="1" dirty="0">
                <a:solidFill>
                  <a:srgbClr val="4B4A4B"/>
                </a:solidFill>
                <a:latin typeface="Montserrat" pitchFamily="2" charset="77"/>
              </a:rPr>
              <a:t>CHRO Counselor Seat Services</a:t>
            </a:r>
          </a:p>
        </p:txBody>
      </p:sp>
      <p:sp>
        <p:nvSpPr>
          <p:cNvPr id="10" name="TextBox 9">
            <a:extLst>
              <a:ext uri="{FF2B5EF4-FFF2-40B4-BE49-F238E27FC236}">
                <a16:creationId xmlns:a16="http://schemas.microsoft.com/office/drawing/2014/main" id="{CBC8AE9B-1507-3B4D-B447-F51D6422E14E}"/>
              </a:ext>
            </a:extLst>
          </p:cNvPr>
          <p:cNvSpPr txBox="1"/>
          <p:nvPr/>
        </p:nvSpPr>
        <p:spPr>
          <a:xfrm>
            <a:off x="442913" y="980645"/>
            <a:ext cx="6956366" cy="276999"/>
          </a:xfrm>
          <a:prstGeom prst="rect">
            <a:avLst/>
          </a:prstGeom>
          <a:noFill/>
        </p:spPr>
        <p:txBody>
          <a:bodyPr wrap="square" lIns="0" tIns="0" rIns="0" bIns="0" rtlCol="0">
            <a:spAutoFit/>
          </a:bodyPr>
          <a:lstStyle/>
          <a:p>
            <a:r>
              <a:rPr lang="en-US" b="1" dirty="0">
                <a:solidFill>
                  <a:srgbClr val="414399"/>
                </a:solidFill>
                <a:latin typeface="Montserrat Semi Bold" pitchFamily="2" charset="77"/>
              </a:rPr>
              <a:t>The CHRO Counselor Membership Difference Features:</a:t>
            </a:r>
          </a:p>
        </p:txBody>
      </p:sp>
      <p:sp>
        <p:nvSpPr>
          <p:cNvPr id="11" name="TextBox 10">
            <a:extLst>
              <a:ext uri="{FF2B5EF4-FFF2-40B4-BE49-F238E27FC236}">
                <a16:creationId xmlns:a16="http://schemas.microsoft.com/office/drawing/2014/main" id="{CB5BBFA1-B50A-814D-89C3-042FED6C26DF}"/>
              </a:ext>
            </a:extLst>
          </p:cNvPr>
          <p:cNvSpPr txBox="1"/>
          <p:nvPr/>
        </p:nvSpPr>
        <p:spPr>
          <a:xfrm>
            <a:off x="442914" y="1423462"/>
            <a:ext cx="5113336" cy="448328"/>
          </a:xfrm>
          <a:prstGeom prst="rect">
            <a:avLst/>
          </a:prstGeom>
          <a:noFill/>
        </p:spPr>
        <p:txBody>
          <a:bodyPr wrap="square" lIns="0" tIns="0" rIns="0" bIns="0" rtlCol="0">
            <a:spAutoFit/>
          </a:bodyPr>
          <a:lstStyle/>
          <a:p>
            <a:pPr>
              <a:lnSpc>
                <a:spcPts val="1800"/>
              </a:lnSpc>
            </a:pPr>
            <a:r>
              <a:rPr lang="en-US" sz="1400" dirty="0">
                <a:solidFill>
                  <a:srgbClr val="4A4A4A"/>
                </a:solidFill>
                <a:latin typeface="Montserrat"/>
              </a:rPr>
              <a:t>You’ll get a dedicated Counselor who is a </a:t>
            </a:r>
            <a:r>
              <a:rPr lang="en-US" sz="1400" b="1" dirty="0">
                <a:solidFill>
                  <a:srgbClr val="7D3B96"/>
                </a:solidFill>
                <a:latin typeface="Montserrat" pitchFamily="2" charset="77"/>
              </a:rPr>
              <a:t>former Senior HR Executive</a:t>
            </a:r>
            <a:r>
              <a:rPr lang="en-US" sz="1400" b="1" i="1" dirty="0">
                <a:solidFill>
                  <a:srgbClr val="7D3B96"/>
                </a:solidFill>
                <a:latin typeface="Montserrat"/>
              </a:rPr>
              <a:t> </a:t>
            </a:r>
            <a:r>
              <a:rPr lang="en-US" sz="1400" dirty="0">
                <a:solidFill>
                  <a:srgbClr val="4A4A4A"/>
                </a:solidFill>
                <a:latin typeface="Montserrat"/>
              </a:rPr>
              <a:t>and has been in your shoes.</a:t>
            </a:r>
            <a:endParaRPr lang="en-US" sz="1400" b="1" i="1" dirty="0">
              <a:solidFill>
                <a:srgbClr val="7D3B96"/>
              </a:solidFill>
              <a:latin typeface="Montserrat"/>
            </a:endParaRPr>
          </a:p>
        </p:txBody>
      </p:sp>
      <p:sp>
        <p:nvSpPr>
          <p:cNvPr id="20" name="TextBox 19">
            <a:extLst>
              <a:ext uri="{FF2B5EF4-FFF2-40B4-BE49-F238E27FC236}">
                <a16:creationId xmlns:a16="http://schemas.microsoft.com/office/drawing/2014/main" id="{0C1A2C97-7624-1948-9625-95A30864226B}"/>
              </a:ext>
            </a:extLst>
          </p:cNvPr>
          <p:cNvSpPr txBox="1"/>
          <p:nvPr/>
        </p:nvSpPr>
        <p:spPr>
          <a:xfrm>
            <a:off x="1213164" y="2131367"/>
            <a:ext cx="4345468" cy="886012"/>
          </a:xfrm>
          <a:prstGeom prst="rect">
            <a:avLst/>
          </a:prstGeom>
          <a:noFill/>
        </p:spPr>
        <p:txBody>
          <a:bodyPr wrap="square" lIns="0" tIns="0" rIns="0" bIns="0" rtlCol="0">
            <a:spAutoFit/>
          </a:bodyPr>
          <a:lstStyle/>
          <a:p>
            <a:pPr algn="just">
              <a:lnSpc>
                <a:spcPts val="1400"/>
              </a:lnSpc>
              <a:spcAft>
                <a:spcPts val="1400"/>
              </a:spcAft>
            </a:pPr>
            <a:r>
              <a:rPr lang="en-US" sz="1050" dirty="0">
                <a:solidFill>
                  <a:srgbClr val="4A4A4A"/>
                </a:solidFill>
                <a:latin typeface="Roboto Medium" panose="02000000000000000000" pitchFamily="2" charset="0"/>
                <a:ea typeface="Roboto Medium" panose="02000000000000000000" pitchFamily="2" charset="0"/>
              </a:rPr>
              <a:t>Four online </a:t>
            </a:r>
            <a:r>
              <a:rPr lang="en-US" sz="1050" dirty="0">
                <a:solidFill>
                  <a:srgbClr val="4A4A4A"/>
                </a:solidFill>
                <a:latin typeface="Roboto Light" panose="02000000000000000000" pitchFamily="2" charset="0"/>
                <a:ea typeface="Roboto Light" panose="02000000000000000000" pitchFamily="2" charset="0"/>
              </a:rPr>
              <a:t>advisory sessions throughout the year (along with unlimited scheduled and ad hoc phone calls) which </a:t>
            </a:r>
            <a:r>
              <a:rPr lang="en-US" sz="1050" dirty="0">
                <a:solidFill>
                  <a:srgbClr val="4A4A4A"/>
                </a:solidFill>
                <a:latin typeface="Roboto Medium" panose="02000000000000000000" pitchFamily="2" charset="0"/>
                <a:ea typeface="Roboto Medium" panose="02000000000000000000" pitchFamily="2" charset="0"/>
              </a:rPr>
              <a:t>integrates your Counselor as a trusted part of your professional support network. </a:t>
            </a:r>
            <a:r>
              <a:rPr lang="en-US" sz="1050" dirty="0">
                <a:solidFill>
                  <a:srgbClr val="4A4A4A"/>
                </a:solidFill>
                <a:latin typeface="Roboto Light" panose="02000000000000000000" pitchFamily="2" charset="0"/>
                <a:ea typeface="Roboto Light" panose="02000000000000000000" pitchFamily="2" charset="0"/>
              </a:rPr>
              <a:t>You can use these meetings to cover anything you’d like, from prioritizing your own development to working through a project.</a:t>
            </a:r>
          </a:p>
        </p:txBody>
      </p:sp>
      <p:sp>
        <p:nvSpPr>
          <p:cNvPr id="22" name="TextBox 21">
            <a:extLst>
              <a:ext uri="{FF2B5EF4-FFF2-40B4-BE49-F238E27FC236}">
                <a16:creationId xmlns:a16="http://schemas.microsoft.com/office/drawing/2014/main" id="{2082A9EE-2B91-6E48-8FEF-8FF90C0FCD7A}"/>
              </a:ext>
            </a:extLst>
          </p:cNvPr>
          <p:cNvSpPr txBox="1"/>
          <p:nvPr/>
        </p:nvSpPr>
        <p:spPr>
          <a:xfrm>
            <a:off x="1204254" y="3141430"/>
            <a:ext cx="4351993" cy="347403"/>
          </a:xfrm>
          <a:prstGeom prst="rect">
            <a:avLst/>
          </a:prstGeom>
          <a:noFill/>
        </p:spPr>
        <p:txBody>
          <a:bodyPr wrap="square" lIns="0" tIns="0" rIns="0" bIns="0" rtlCol="0">
            <a:spAutoFit/>
          </a:bodyPr>
          <a:lstStyle/>
          <a:p>
            <a:pPr algn="just">
              <a:lnSpc>
                <a:spcPts val="1400"/>
              </a:lnSpc>
              <a:spcAft>
                <a:spcPts val="1400"/>
              </a:spcAft>
            </a:pPr>
            <a:r>
              <a:rPr lang="en-US" sz="1050" dirty="0">
                <a:solidFill>
                  <a:srgbClr val="4A4A4A"/>
                </a:solidFill>
                <a:latin typeface="Roboto Light" panose="02000000000000000000" pitchFamily="2" charset="0"/>
                <a:ea typeface="Roboto Light" panose="02000000000000000000" pitchFamily="2" charset="0"/>
              </a:rPr>
              <a:t>Your Counselor can help you </a:t>
            </a:r>
            <a:r>
              <a:rPr lang="en-US" sz="1050" dirty="0">
                <a:solidFill>
                  <a:srgbClr val="4A4A4A"/>
                </a:solidFill>
                <a:latin typeface="Roboto Medium" panose="02000000000000000000" pitchFamily="2" charset="0"/>
                <a:ea typeface="Roboto Medium" panose="02000000000000000000" pitchFamily="2" charset="0"/>
              </a:rPr>
              <a:t>navigate board- or executive-level challenges</a:t>
            </a:r>
            <a:r>
              <a:rPr lang="en-US" sz="1050" dirty="0">
                <a:solidFill>
                  <a:srgbClr val="4A4A4A"/>
                </a:solidFill>
                <a:latin typeface="Roboto Light" panose="02000000000000000000" pitchFamily="2" charset="0"/>
                <a:ea typeface="Roboto Light" panose="02000000000000000000" pitchFamily="2" charset="0"/>
              </a:rPr>
              <a:t> and prepare for meetings.</a:t>
            </a:r>
          </a:p>
        </p:txBody>
      </p:sp>
      <p:sp>
        <p:nvSpPr>
          <p:cNvPr id="23" name="TextBox 22">
            <a:extLst>
              <a:ext uri="{FF2B5EF4-FFF2-40B4-BE49-F238E27FC236}">
                <a16:creationId xmlns:a16="http://schemas.microsoft.com/office/drawing/2014/main" id="{7E9B7997-5F08-6045-A1F5-9EA055F1E76F}"/>
              </a:ext>
            </a:extLst>
          </p:cNvPr>
          <p:cNvSpPr txBox="1"/>
          <p:nvPr/>
        </p:nvSpPr>
        <p:spPr>
          <a:xfrm>
            <a:off x="1210784" y="3780524"/>
            <a:ext cx="4345466" cy="526939"/>
          </a:xfrm>
          <a:prstGeom prst="rect">
            <a:avLst/>
          </a:prstGeom>
          <a:noFill/>
        </p:spPr>
        <p:txBody>
          <a:bodyPr wrap="square" lIns="0" tIns="0" rIns="0" bIns="0" rtlCol="0">
            <a:spAutoFit/>
          </a:bodyPr>
          <a:lstStyle/>
          <a:p>
            <a:pPr algn="just">
              <a:lnSpc>
                <a:spcPts val="1400"/>
              </a:lnSpc>
              <a:spcAft>
                <a:spcPts val="1400"/>
              </a:spcAft>
            </a:pPr>
            <a:r>
              <a:rPr lang="en-US" sz="1050" dirty="0">
                <a:solidFill>
                  <a:srgbClr val="4A4A4A"/>
                </a:solidFill>
                <a:latin typeface="Roboto Light" panose="02000000000000000000" pitchFamily="2" charset="0"/>
                <a:ea typeface="Roboto Light" panose="02000000000000000000" pitchFamily="2" charset="0"/>
              </a:rPr>
              <a:t>Your </a:t>
            </a:r>
            <a:r>
              <a:rPr lang="en-US" sz="1050" dirty="0">
                <a:solidFill>
                  <a:srgbClr val="4A4A4A"/>
                </a:solidFill>
                <a:latin typeface="Roboto Medium" panose="02000000000000000000" pitchFamily="2" charset="0"/>
                <a:ea typeface="Roboto Medium" panose="02000000000000000000" pitchFamily="2" charset="0"/>
              </a:rPr>
              <a:t>customized Personal Leadership Development Plan </a:t>
            </a:r>
            <a:r>
              <a:rPr lang="en-US" sz="1050" dirty="0">
                <a:solidFill>
                  <a:srgbClr val="4A4A4A"/>
                </a:solidFill>
                <a:latin typeface="Roboto Light" panose="02000000000000000000" pitchFamily="2" charset="0"/>
                <a:ea typeface="Roboto Light" panose="02000000000000000000" pitchFamily="2" charset="0"/>
              </a:rPr>
              <a:t>created with your trusted Executive Counselor will link to your personal and organizational goals and values.</a:t>
            </a:r>
          </a:p>
        </p:txBody>
      </p:sp>
      <p:sp>
        <p:nvSpPr>
          <p:cNvPr id="24" name="TextBox 23">
            <a:extLst>
              <a:ext uri="{FF2B5EF4-FFF2-40B4-BE49-F238E27FC236}">
                <a16:creationId xmlns:a16="http://schemas.microsoft.com/office/drawing/2014/main" id="{135612E9-E658-3D47-AB8F-C918AADB2C3F}"/>
              </a:ext>
            </a:extLst>
          </p:cNvPr>
          <p:cNvSpPr txBox="1"/>
          <p:nvPr/>
        </p:nvSpPr>
        <p:spPr>
          <a:xfrm>
            <a:off x="1200151" y="4512839"/>
            <a:ext cx="4354928" cy="347403"/>
          </a:xfrm>
          <a:prstGeom prst="rect">
            <a:avLst/>
          </a:prstGeom>
          <a:noFill/>
        </p:spPr>
        <p:txBody>
          <a:bodyPr wrap="square" lIns="0" tIns="0" rIns="0" bIns="0" rtlCol="0">
            <a:spAutoFit/>
          </a:bodyPr>
          <a:lstStyle/>
          <a:p>
            <a:pPr algn="just">
              <a:lnSpc>
                <a:spcPts val="1400"/>
              </a:lnSpc>
              <a:spcAft>
                <a:spcPts val="1400"/>
              </a:spcAft>
            </a:pPr>
            <a:r>
              <a:rPr lang="en-US" sz="1050" dirty="0">
                <a:solidFill>
                  <a:srgbClr val="4A4A4A"/>
                </a:solidFill>
                <a:latin typeface="Roboto Light" panose="02000000000000000000" pitchFamily="2" charset="0"/>
                <a:ea typeface="Roboto Light" panose="02000000000000000000" pitchFamily="2" charset="0"/>
              </a:rPr>
              <a:t>You’ll develop a custom, authentic </a:t>
            </a:r>
            <a:r>
              <a:rPr lang="en-US" sz="1050" dirty="0">
                <a:solidFill>
                  <a:srgbClr val="4A4A4A"/>
                </a:solidFill>
                <a:latin typeface="Roboto Medium" panose="02000000000000000000" pitchFamily="2" charset="0"/>
                <a:ea typeface="Roboto Medium" panose="02000000000000000000" pitchFamily="2" charset="0"/>
              </a:rPr>
              <a:t>Leadership Brand </a:t>
            </a:r>
            <a:r>
              <a:rPr lang="en-US" sz="1050" dirty="0">
                <a:solidFill>
                  <a:srgbClr val="4A4A4A"/>
                </a:solidFill>
                <a:latin typeface="Roboto Light" panose="02000000000000000000" pitchFamily="2" charset="0"/>
                <a:ea typeface="Roboto Light" panose="02000000000000000000" pitchFamily="2" charset="0"/>
              </a:rPr>
              <a:t>which allows you to thrive and better market your unique value proposition.</a:t>
            </a:r>
          </a:p>
        </p:txBody>
      </p:sp>
      <p:sp>
        <p:nvSpPr>
          <p:cNvPr id="25" name="TextBox 24">
            <a:extLst>
              <a:ext uri="{FF2B5EF4-FFF2-40B4-BE49-F238E27FC236}">
                <a16:creationId xmlns:a16="http://schemas.microsoft.com/office/drawing/2014/main" id="{FD78ECC5-2FE5-4549-AD63-AD43D545C53B}"/>
              </a:ext>
            </a:extLst>
          </p:cNvPr>
          <p:cNvSpPr txBox="1"/>
          <p:nvPr/>
        </p:nvSpPr>
        <p:spPr>
          <a:xfrm>
            <a:off x="1200510" y="5217679"/>
            <a:ext cx="4356729" cy="347403"/>
          </a:xfrm>
          <a:prstGeom prst="rect">
            <a:avLst/>
          </a:prstGeom>
          <a:noFill/>
        </p:spPr>
        <p:txBody>
          <a:bodyPr wrap="square" lIns="0" tIns="0" rIns="0" bIns="0" rtlCol="0">
            <a:spAutoFit/>
          </a:bodyPr>
          <a:lstStyle/>
          <a:p>
            <a:pPr algn="just">
              <a:lnSpc>
                <a:spcPts val="1400"/>
              </a:lnSpc>
              <a:spcAft>
                <a:spcPts val="1400"/>
              </a:spcAft>
            </a:pPr>
            <a:r>
              <a:rPr lang="en-US" sz="1050" dirty="0">
                <a:solidFill>
                  <a:srgbClr val="4A4A4A"/>
                </a:solidFill>
                <a:latin typeface="Roboto Light" panose="02000000000000000000" pitchFamily="2" charset="0"/>
                <a:ea typeface="Roboto Light" panose="02000000000000000000" pitchFamily="2" charset="0"/>
              </a:rPr>
              <a:t>You’ll get access to cutting edge IT research via our IT division, Info-Tech Research Group.</a:t>
            </a:r>
          </a:p>
        </p:txBody>
      </p:sp>
      <p:sp>
        <p:nvSpPr>
          <p:cNvPr id="32" name="TextBox 31">
            <a:extLst>
              <a:ext uri="{FF2B5EF4-FFF2-40B4-BE49-F238E27FC236}">
                <a16:creationId xmlns:a16="http://schemas.microsoft.com/office/drawing/2014/main" id="{EED368DD-61D2-694D-8807-5C1C1490C755}"/>
              </a:ext>
            </a:extLst>
          </p:cNvPr>
          <p:cNvSpPr txBox="1"/>
          <p:nvPr/>
        </p:nvSpPr>
        <p:spPr>
          <a:xfrm>
            <a:off x="6203950" y="3143178"/>
            <a:ext cx="5519645" cy="160750"/>
          </a:xfrm>
          <a:prstGeom prst="rect">
            <a:avLst/>
          </a:prstGeom>
          <a:noFill/>
        </p:spPr>
        <p:txBody>
          <a:bodyPr wrap="square" lIns="0" tIns="0" rIns="0" bIns="0" rtlCol="0">
            <a:spAutoFit/>
          </a:bodyPr>
          <a:lstStyle/>
          <a:p>
            <a:pPr>
              <a:lnSpc>
                <a:spcPts val="1400"/>
              </a:lnSpc>
              <a:spcAft>
                <a:spcPts val="1400"/>
              </a:spcAft>
            </a:pPr>
            <a:r>
              <a:rPr lang="en-US" sz="1050" b="1" dirty="0">
                <a:solidFill>
                  <a:srgbClr val="7D3B96"/>
                </a:solidFill>
                <a:latin typeface="Montserrat" pitchFamily="2" charset="77"/>
                <a:ea typeface="Roboto Light" panose="02000000000000000000" pitchFamily="2" charset="0"/>
              </a:rPr>
              <a:t>Exclusive additional benefits</a:t>
            </a:r>
            <a:r>
              <a:rPr lang="en-US" sz="1050" dirty="0">
                <a:solidFill>
                  <a:srgbClr val="4A4A4A"/>
                </a:solidFill>
                <a:latin typeface="Montserrat" pitchFamily="2" charset="77"/>
                <a:ea typeface="Roboto Light" panose="02000000000000000000" pitchFamily="2" charset="0"/>
              </a:rPr>
              <a:t> to the CHRO Counselor Membership are:</a:t>
            </a:r>
          </a:p>
        </p:txBody>
      </p:sp>
      <p:sp>
        <p:nvSpPr>
          <p:cNvPr id="33" name="TextBox 32">
            <a:extLst>
              <a:ext uri="{FF2B5EF4-FFF2-40B4-BE49-F238E27FC236}">
                <a16:creationId xmlns:a16="http://schemas.microsoft.com/office/drawing/2014/main" id="{4B52B718-7EDD-B448-83CF-6EBB2554DDBD}"/>
              </a:ext>
            </a:extLst>
          </p:cNvPr>
          <p:cNvSpPr txBox="1"/>
          <p:nvPr/>
        </p:nvSpPr>
        <p:spPr>
          <a:xfrm>
            <a:off x="6203950" y="4863903"/>
            <a:ext cx="5519645" cy="160750"/>
          </a:xfrm>
          <a:prstGeom prst="rect">
            <a:avLst/>
          </a:prstGeom>
          <a:noFill/>
        </p:spPr>
        <p:txBody>
          <a:bodyPr wrap="square" lIns="0" tIns="0" rIns="0" bIns="0" rtlCol="0">
            <a:spAutoFit/>
          </a:bodyPr>
          <a:lstStyle/>
          <a:p>
            <a:pPr>
              <a:lnSpc>
                <a:spcPts val="1400"/>
              </a:lnSpc>
              <a:spcAft>
                <a:spcPts val="1400"/>
              </a:spcAft>
            </a:pPr>
            <a:r>
              <a:rPr lang="en-US" sz="1050" b="1" dirty="0">
                <a:solidFill>
                  <a:srgbClr val="7D3B96"/>
                </a:solidFill>
                <a:latin typeface="Montserrat" pitchFamily="2" charset="77"/>
                <a:ea typeface="Roboto Light" panose="02000000000000000000" pitchFamily="2" charset="0"/>
              </a:rPr>
              <a:t>Plus </a:t>
            </a:r>
            <a:r>
              <a:rPr lang="en-US" sz="1050" dirty="0">
                <a:solidFill>
                  <a:srgbClr val="4A4A4A"/>
                </a:solidFill>
                <a:latin typeface="Montserrat" pitchFamily="2" charset="77"/>
                <a:ea typeface="Roboto Light" panose="02000000000000000000" pitchFamily="2" charset="0"/>
              </a:rPr>
              <a:t>all the benefits of a Leadership Membership such as:</a:t>
            </a:r>
          </a:p>
        </p:txBody>
      </p:sp>
      <p:sp>
        <p:nvSpPr>
          <p:cNvPr id="34" name="TextBox 33">
            <a:extLst>
              <a:ext uri="{FF2B5EF4-FFF2-40B4-BE49-F238E27FC236}">
                <a16:creationId xmlns:a16="http://schemas.microsoft.com/office/drawing/2014/main" id="{9B203F0C-70A6-D74E-8F50-46FE36705B0A}"/>
              </a:ext>
            </a:extLst>
          </p:cNvPr>
          <p:cNvSpPr txBox="1"/>
          <p:nvPr/>
        </p:nvSpPr>
        <p:spPr>
          <a:xfrm>
            <a:off x="6348414" y="3439264"/>
            <a:ext cx="5375182" cy="1065548"/>
          </a:xfrm>
          <a:prstGeom prst="rect">
            <a:avLst/>
          </a:prstGeom>
          <a:noFill/>
        </p:spPr>
        <p:txBody>
          <a:bodyPr wrap="square" lIns="0" tIns="0" rIns="0" bIns="0" rtlCol="0">
            <a:spAutoFit/>
          </a:bodyPr>
          <a:lstStyle/>
          <a:p>
            <a:pPr algn="just">
              <a:lnSpc>
                <a:spcPts val="1400"/>
              </a:lnSpc>
              <a:spcAft>
                <a:spcPts val="1400"/>
              </a:spcAft>
            </a:pPr>
            <a:r>
              <a:rPr lang="en-US" sz="1050" dirty="0">
                <a:solidFill>
                  <a:srgbClr val="4A4A4A"/>
                </a:solidFill>
                <a:latin typeface="Roboto Light" panose="02000000000000000000" pitchFamily="2" charset="0"/>
                <a:ea typeface="Roboto Light" panose="02000000000000000000" pitchFamily="2" charset="0"/>
              </a:rPr>
              <a:t>90 Day </a:t>
            </a:r>
            <a:r>
              <a:rPr lang="en-US" sz="1050" dirty="0">
                <a:solidFill>
                  <a:srgbClr val="4A4A4A"/>
                </a:solidFill>
                <a:latin typeface="Roboto Medium" panose="02000000000000000000" pitchFamily="2" charset="0"/>
                <a:ea typeface="Roboto Medium" panose="02000000000000000000" pitchFamily="2" charset="0"/>
              </a:rPr>
              <a:t>“Follow Me” </a:t>
            </a:r>
            <a:r>
              <a:rPr lang="en-US" sz="1050" dirty="0">
                <a:solidFill>
                  <a:srgbClr val="4A4A4A"/>
                </a:solidFill>
                <a:latin typeface="Roboto Light" panose="02000000000000000000" pitchFamily="2" charset="0"/>
                <a:ea typeface="Roboto Light" panose="02000000000000000000" pitchFamily="2" charset="0"/>
              </a:rPr>
              <a:t>Service which provides continued access to your McLean membership even upon leaving your organization.</a:t>
            </a:r>
          </a:p>
          <a:p>
            <a:pPr algn="just">
              <a:lnSpc>
                <a:spcPts val="1400"/>
              </a:lnSpc>
              <a:spcAft>
                <a:spcPts val="1400"/>
              </a:spcAft>
            </a:pPr>
            <a:r>
              <a:rPr lang="en-US" sz="1050" dirty="0">
                <a:solidFill>
                  <a:srgbClr val="4A4A4A"/>
                </a:solidFill>
                <a:latin typeface="Roboto Medium" panose="02000000000000000000" pitchFamily="2" charset="0"/>
                <a:ea typeface="Roboto Medium" panose="02000000000000000000" pitchFamily="2" charset="0"/>
              </a:rPr>
              <a:t>Exclusive access </a:t>
            </a:r>
            <a:r>
              <a:rPr lang="en-US" sz="1050" dirty="0">
                <a:solidFill>
                  <a:srgbClr val="4A4A4A"/>
                </a:solidFill>
                <a:latin typeface="Roboto Light" panose="02000000000000000000" pitchFamily="2" charset="0"/>
                <a:ea typeface="Roboto Light" panose="02000000000000000000" pitchFamily="2" charset="0"/>
              </a:rPr>
              <a:t>to an annual </a:t>
            </a:r>
            <a:r>
              <a:rPr lang="en-US" sz="1050" dirty="0">
                <a:solidFill>
                  <a:srgbClr val="4A4A4A"/>
                </a:solidFill>
                <a:latin typeface="Roboto Medium" panose="02000000000000000000" pitchFamily="2" charset="0"/>
                <a:ea typeface="Roboto Medium" panose="02000000000000000000" pitchFamily="2" charset="0"/>
              </a:rPr>
              <a:t>CHRO Roundtable, where</a:t>
            </a:r>
            <a:r>
              <a:rPr lang="en-US" sz="1050" dirty="0">
                <a:solidFill>
                  <a:srgbClr val="4A4A4A"/>
                </a:solidFill>
                <a:latin typeface="Roboto Light" panose="02000000000000000000" pitchFamily="2" charset="0"/>
                <a:ea typeface="Roboto Light" panose="02000000000000000000" pitchFamily="2" charset="0"/>
              </a:rPr>
              <a:t> participants will explore the latest people and culture research and make meaningful connections with CHRO peers, while sharing experiences and learning from others.</a:t>
            </a:r>
          </a:p>
        </p:txBody>
      </p:sp>
      <p:sp>
        <p:nvSpPr>
          <p:cNvPr id="35" name="TextBox 34">
            <a:extLst>
              <a:ext uri="{FF2B5EF4-FFF2-40B4-BE49-F238E27FC236}">
                <a16:creationId xmlns:a16="http://schemas.microsoft.com/office/drawing/2014/main" id="{60AAA945-4B53-0244-AE14-C77C52EC2364}"/>
              </a:ext>
            </a:extLst>
          </p:cNvPr>
          <p:cNvSpPr txBox="1"/>
          <p:nvPr/>
        </p:nvSpPr>
        <p:spPr>
          <a:xfrm>
            <a:off x="6348413" y="5227156"/>
            <a:ext cx="5351184" cy="1245084"/>
          </a:xfrm>
          <a:prstGeom prst="rect">
            <a:avLst/>
          </a:prstGeom>
          <a:noFill/>
        </p:spPr>
        <p:txBody>
          <a:bodyPr wrap="square" lIns="0" tIns="0" rIns="0" bIns="0" rtlCol="0">
            <a:spAutoFit/>
          </a:bodyPr>
          <a:lstStyle/>
          <a:p>
            <a:pPr>
              <a:lnSpc>
                <a:spcPts val="1400"/>
              </a:lnSpc>
              <a:spcAft>
                <a:spcPts val="1400"/>
              </a:spcAft>
            </a:pPr>
            <a:r>
              <a:rPr lang="en-US" sz="1050" dirty="0">
                <a:solidFill>
                  <a:srgbClr val="4A4A4A"/>
                </a:solidFill>
                <a:latin typeface="Roboto Light" panose="02000000000000000000" pitchFamily="2" charset="0"/>
                <a:ea typeface="Roboto Light" panose="02000000000000000000" pitchFamily="2" charset="0"/>
              </a:rPr>
              <a:t>The</a:t>
            </a:r>
            <a:r>
              <a:rPr lang="en-US" sz="1050" dirty="0">
                <a:solidFill>
                  <a:srgbClr val="4A4A4A"/>
                </a:solidFill>
                <a:latin typeface="Roboto Medium" panose="02000000000000000000" pitchFamily="2" charset="0"/>
                <a:ea typeface="Roboto Medium" panose="02000000000000000000" pitchFamily="2" charset="0"/>
              </a:rPr>
              <a:t> half-day </a:t>
            </a:r>
            <a:r>
              <a:rPr lang="en-US" sz="1050" dirty="0">
                <a:solidFill>
                  <a:srgbClr val="4A4A4A"/>
                </a:solidFill>
                <a:latin typeface="Roboto Light" panose="02000000000000000000" pitchFamily="2" charset="0"/>
                <a:ea typeface="Roboto Light" panose="02000000000000000000" pitchFamily="2" charset="0"/>
              </a:rPr>
              <a:t>advisory session with a relevant subject matter expert, with a list of ten possible session topics.</a:t>
            </a:r>
            <a:endParaRPr lang="en-US" sz="1050" dirty="0">
              <a:solidFill>
                <a:srgbClr val="4A4A4A"/>
              </a:solidFill>
              <a:latin typeface="Roboto Medium" panose="02000000000000000000" pitchFamily="2" charset="0"/>
              <a:ea typeface="Roboto Medium" panose="02000000000000000000" pitchFamily="2" charset="0"/>
            </a:endParaRPr>
          </a:p>
          <a:p>
            <a:pPr>
              <a:lnSpc>
                <a:spcPts val="1400"/>
              </a:lnSpc>
              <a:spcAft>
                <a:spcPts val="1400"/>
              </a:spcAft>
            </a:pPr>
            <a:r>
              <a:rPr lang="en-US" sz="1050" dirty="0">
                <a:solidFill>
                  <a:srgbClr val="4A4A4A"/>
                </a:solidFill>
                <a:latin typeface="Roboto Medium" panose="02000000000000000000" pitchFamily="2" charset="0"/>
                <a:ea typeface="Roboto Medium" panose="02000000000000000000" pitchFamily="2" charset="0"/>
              </a:rPr>
              <a:t>Your choice </a:t>
            </a:r>
            <a:r>
              <a:rPr lang="en-US" sz="1050" dirty="0">
                <a:solidFill>
                  <a:srgbClr val="4A4A4A"/>
                </a:solidFill>
                <a:latin typeface="Roboto Light" panose="02000000000000000000" pitchFamily="2" charset="0"/>
                <a:ea typeface="Roboto Light" panose="02000000000000000000" pitchFamily="2" charset="0"/>
              </a:rPr>
              <a:t>of a</a:t>
            </a:r>
            <a:r>
              <a:rPr lang="en-US" sz="1050" dirty="0">
                <a:solidFill>
                  <a:srgbClr val="4A4A4A"/>
                </a:solidFill>
                <a:latin typeface="Roboto Medium" panose="02000000000000000000" pitchFamily="2" charset="0"/>
                <a:ea typeface="Roboto Medium" panose="02000000000000000000" pitchFamily="2" charset="0"/>
              </a:rPr>
              <a:t> </a:t>
            </a:r>
            <a:r>
              <a:rPr lang="en-US" sz="1050" dirty="0">
                <a:solidFill>
                  <a:srgbClr val="4A4A4A"/>
                </a:solidFill>
                <a:latin typeface="Roboto Light" panose="02000000000000000000" pitchFamily="2" charset="0"/>
                <a:ea typeface="Roboto Light" panose="02000000000000000000" pitchFamily="2" charset="0"/>
              </a:rPr>
              <a:t>ticket to McLean &amp; Company’s </a:t>
            </a:r>
            <a:r>
              <a:rPr lang="en-US" sz="1050" dirty="0">
                <a:solidFill>
                  <a:srgbClr val="4A4A4A"/>
                </a:solidFill>
                <a:latin typeface="Roboto Medium" panose="02000000000000000000" pitchFamily="2" charset="0"/>
                <a:ea typeface="Roboto Medium" panose="02000000000000000000" pitchFamily="2" charset="0"/>
              </a:rPr>
              <a:t>Signature Conference</a:t>
            </a:r>
            <a:r>
              <a:rPr lang="en-US" sz="1050" dirty="0">
                <a:solidFill>
                  <a:srgbClr val="4A4A4A"/>
                </a:solidFill>
                <a:latin typeface="Roboto Light" panose="02000000000000000000" pitchFamily="2" charset="0"/>
                <a:ea typeface="Roboto Light" panose="02000000000000000000" pitchFamily="2" charset="0"/>
              </a:rPr>
              <a:t> or to our virtual </a:t>
            </a:r>
            <a:r>
              <a:rPr lang="en-US" sz="1050" dirty="0">
                <a:solidFill>
                  <a:srgbClr val="4A4A4A"/>
                </a:solidFill>
                <a:latin typeface="Roboto Medium" panose="02000000000000000000" pitchFamily="2" charset="0"/>
                <a:ea typeface="Roboto Medium" panose="02000000000000000000" pitchFamily="2" charset="0"/>
              </a:rPr>
              <a:t>Elevate HR </a:t>
            </a:r>
            <a:r>
              <a:rPr lang="en-US" sz="1050" dirty="0">
                <a:solidFill>
                  <a:srgbClr val="4A4A4A"/>
                </a:solidFill>
                <a:latin typeface="Roboto Light" panose="02000000000000000000" pitchFamily="2" charset="0"/>
                <a:ea typeface="Roboto Light" panose="02000000000000000000" pitchFamily="2" charset="0"/>
              </a:rPr>
              <a:t>strategic leadership development course, for a total of two tickets.</a:t>
            </a:r>
          </a:p>
          <a:p>
            <a:pPr>
              <a:lnSpc>
                <a:spcPts val="1400"/>
              </a:lnSpc>
              <a:spcAft>
                <a:spcPts val="1400"/>
              </a:spcAft>
            </a:pPr>
            <a:r>
              <a:rPr lang="en-US" sz="1050" dirty="0">
                <a:solidFill>
                  <a:srgbClr val="4A4A4A"/>
                </a:solidFill>
                <a:latin typeface="Roboto Medium" panose="02000000000000000000" pitchFamily="2" charset="0"/>
                <a:ea typeface="Roboto Medium" panose="02000000000000000000" pitchFamily="2" charset="0"/>
              </a:rPr>
              <a:t>Protect</a:t>
            </a:r>
            <a:r>
              <a:rPr lang="en-US" sz="1050" dirty="0">
                <a:solidFill>
                  <a:srgbClr val="4A4A4A"/>
                </a:solidFill>
                <a:latin typeface="Roboto Light" panose="02000000000000000000" pitchFamily="2" charset="0"/>
                <a:ea typeface="Roboto Light" panose="02000000000000000000" pitchFamily="2" charset="0"/>
              </a:rPr>
              <a:t> your organization and </a:t>
            </a:r>
            <a:r>
              <a:rPr lang="en-US" sz="1050" dirty="0">
                <a:solidFill>
                  <a:srgbClr val="4A4A4A"/>
                </a:solidFill>
                <a:latin typeface="Roboto Medium" panose="02000000000000000000" pitchFamily="2" charset="0"/>
                <a:ea typeface="Roboto Medium" panose="02000000000000000000" pitchFamily="2" charset="0"/>
              </a:rPr>
              <a:t>save money </a:t>
            </a:r>
            <a:r>
              <a:rPr lang="en-US" sz="1050" dirty="0">
                <a:solidFill>
                  <a:srgbClr val="4A4A4A"/>
                </a:solidFill>
                <a:latin typeface="Roboto Light" panose="02000000000000000000" pitchFamily="2" charset="0"/>
                <a:ea typeface="Roboto Light" panose="02000000000000000000" pitchFamily="2" charset="0"/>
              </a:rPr>
              <a:t>with expert </a:t>
            </a:r>
            <a:r>
              <a:rPr lang="en-US" sz="1050" dirty="0">
                <a:solidFill>
                  <a:srgbClr val="4A4A4A"/>
                </a:solidFill>
                <a:latin typeface="Roboto Medium" panose="02000000000000000000" pitchFamily="2" charset="0"/>
                <a:ea typeface="Roboto Medium" panose="02000000000000000000" pitchFamily="2" charset="0"/>
              </a:rPr>
              <a:t>HR technology </a:t>
            </a:r>
            <a:r>
              <a:rPr lang="en-US" sz="1050" dirty="0">
                <a:solidFill>
                  <a:srgbClr val="4A4A4A"/>
                </a:solidFill>
                <a:latin typeface="Roboto Light" panose="02000000000000000000" pitchFamily="2" charset="0"/>
                <a:ea typeface="Roboto Light" panose="02000000000000000000" pitchFamily="2" charset="0"/>
              </a:rPr>
              <a:t>contract review.</a:t>
            </a:r>
          </a:p>
        </p:txBody>
      </p:sp>
      <p:sp>
        <p:nvSpPr>
          <p:cNvPr id="36" name="TextBox 35">
            <a:extLst>
              <a:ext uri="{FF2B5EF4-FFF2-40B4-BE49-F238E27FC236}">
                <a16:creationId xmlns:a16="http://schemas.microsoft.com/office/drawing/2014/main" id="{9BB1E88D-1193-8344-904A-BD5D81264BA5}"/>
              </a:ext>
            </a:extLst>
          </p:cNvPr>
          <p:cNvSpPr txBox="1"/>
          <p:nvPr/>
        </p:nvSpPr>
        <p:spPr>
          <a:xfrm>
            <a:off x="1199521" y="5754375"/>
            <a:ext cx="4356729" cy="705311"/>
          </a:xfrm>
          <a:prstGeom prst="rect">
            <a:avLst/>
          </a:prstGeom>
          <a:noFill/>
        </p:spPr>
        <p:txBody>
          <a:bodyPr wrap="square" lIns="0" tIns="0" rIns="0" bIns="0" rtlCol="0">
            <a:spAutoFit/>
          </a:bodyPr>
          <a:lstStyle/>
          <a:p>
            <a:pPr algn="just">
              <a:lnSpc>
                <a:spcPts val="1400"/>
              </a:lnSpc>
              <a:spcAft>
                <a:spcPts val="1400"/>
              </a:spcAft>
            </a:pPr>
            <a:r>
              <a:rPr lang="en-US" sz="1050" dirty="0">
                <a:solidFill>
                  <a:srgbClr val="4B4A4B"/>
                </a:solidFill>
                <a:latin typeface="Roboto Medium" panose="02000000000000000000" pitchFamily="2" charset="0"/>
                <a:ea typeface="Roboto Medium" panose="02000000000000000000" pitchFamily="2" charset="0"/>
              </a:rPr>
              <a:t>Your dedicated Counselor will provide a high-touchpoint, customized experience to help you develop yourself and your team while increasing your personal and functional strategic impact. The McLean Membership serves your firm; the Counselor membership serves you personally.</a:t>
            </a:r>
          </a:p>
        </p:txBody>
      </p:sp>
      <p:cxnSp>
        <p:nvCxnSpPr>
          <p:cNvPr id="37" name="Straight Connector 36">
            <a:extLst>
              <a:ext uri="{FF2B5EF4-FFF2-40B4-BE49-F238E27FC236}">
                <a16:creationId xmlns:a16="http://schemas.microsoft.com/office/drawing/2014/main" id="{C5D4720F-1FAC-6949-BFCE-EE0971083CFE}"/>
              </a:ext>
            </a:extLst>
          </p:cNvPr>
          <p:cNvCxnSpPr>
            <a:cxnSpLocks/>
          </p:cNvCxnSpPr>
          <p:nvPr/>
        </p:nvCxnSpPr>
        <p:spPr>
          <a:xfrm>
            <a:off x="6203950" y="3479877"/>
            <a:ext cx="0" cy="982720"/>
          </a:xfrm>
          <a:prstGeom prst="line">
            <a:avLst/>
          </a:prstGeom>
          <a:ln w="38100">
            <a:solidFill>
              <a:srgbClr val="7D3B9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4ADEBDC-C03F-C941-957C-444836F7E4B3}"/>
              </a:ext>
            </a:extLst>
          </p:cNvPr>
          <p:cNvCxnSpPr>
            <a:cxnSpLocks/>
          </p:cNvCxnSpPr>
          <p:nvPr/>
        </p:nvCxnSpPr>
        <p:spPr>
          <a:xfrm>
            <a:off x="6203950" y="5250386"/>
            <a:ext cx="0" cy="1176875"/>
          </a:xfrm>
          <a:prstGeom prst="line">
            <a:avLst/>
          </a:prstGeom>
          <a:ln w="38100">
            <a:solidFill>
              <a:srgbClr val="7D3B96"/>
            </a:solidFill>
          </a:ln>
        </p:spPr>
        <p:style>
          <a:lnRef idx="1">
            <a:schemeClr val="accent1"/>
          </a:lnRef>
          <a:fillRef idx="0">
            <a:schemeClr val="accent1"/>
          </a:fillRef>
          <a:effectRef idx="0">
            <a:schemeClr val="accent1"/>
          </a:effectRef>
          <a:fontRef idx="minor">
            <a:schemeClr val="tx1"/>
          </a:fontRef>
        </p:style>
      </p:cxnSp>
      <p:pic>
        <p:nvPicPr>
          <p:cNvPr id="31" name="Picture 30" descr="Icon&#10;&#10;Description automatically generated">
            <a:extLst>
              <a:ext uri="{FF2B5EF4-FFF2-40B4-BE49-F238E27FC236}">
                <a16:creationId xmlns:a16="http://schemas.microsoft.com/office/drawing/2014/main" id="{074B00AD-BCB2-A949-885D-059F119C7869}"/>
              </a:ext>
            </a:extLst>
          </p:cNvPr>
          <p:cNvPicPr>
            <a:picLocks noChangeAspect="1"/>
          </p:cNvPicPr>
          <p:nvPr/>
        </p:nvPicPr>
        <p:blipFill>
          <a:blip r:embed="rId3"/>
          <a:stretch>
            <a:fillRect/>
          </a:stretch>
        </p:blipFill>
        <p:spPr>
          <a:xfrm>
            <a:off x="527439" y="2131367"/>
            <a:ext cx="482904" cy="485433"/>
          </a:xfrm>
          <a:prstGeom prst="rect">
            <a:avLst/>
          </a:prstGeom>
        </p:spPr>
      </p:pic>
      <p:pic>
        <p:nvPicPr>
          <p:cNvPr id="38" name="Picture 37" descr="Icon&#10;&#10;Description automatically generated">
            <a:extLst>
              <a:ext uri="{FF2B5EF4-FFF2-40B4-BE49-F238E27FC236}">
                <a16:creationId xmlns:a16="http://schemas.microsoft.com/office/drawing/2014/main" id="{DA8801A4-628E-3141-B698-AD506C4806F4}"/>
              </a:ext>
            </a:extLst>
          </p:cNvPr>
          <p:cNvPicPr>
            <a:picLocks noChangeAspect="1"/>
          </p:cNvPicPr>
          <p:nvPr/>
        </p:nvPicPr>
        <p:blipFill>
          <a:blip r:embed="rId4"/>
          <a:stretch>
            <a:fillRect/>
          </a:stretch>
        </p:blipFill>
        <p:spPr>
          <a:xfrm>
            <a:off x="513260" y="3169346"/>
            <a:ext cx="511263" cy="369394"/>
          </a:xfrm>
          <a:prstGeom prst="rect">
            <a:avLst/>
          </a:prstGeom>
        </p:spPr>
      </p:pic>
      <p:pic>
        <p:nvPicPr>
          <p:cNvPr id="39" name="Picture 38" descr="A picture containing sitting, monitor, computer, computer&#10;&#10;Description automatically generated">
            <a:extLst>
              <a:ext uri="{FF2B5EF4-FFF2-40B4-BE49-F238E27FC236}">
                <a16:creationId xmlns:a16="http://schemas.microsoft.com/office/drawing/2014/main" id="{A83631EB-FCB6-8946-A1B9-198929517A01}"/>
              </a:ext>
            </a:extLst>
          </p:cNvPr>
          <p:cNvPicPr>
            <a:picLocks noChangeAspect="1"/>
          </p:cNvPicPr>
          <p:nvPr/>
        </p:nvPicPr>
        <p:blipFill>
          <a:blip r:embed="rId5"/>
          <a:stretch>
            <a:fillRect/>
          </a:stretch>
        </p:blipFill>
        <p:spPr>
          <a:xfrm>
            <a:off x="520350" y="5217679"/>
            <a:ext cx="459516" cy="540310"/>
          </a:xfrm>
          <a:prstGeom prst="rect">
            <a:avLst/>
          </a:prstGeom>
        </p:spPr>
      </p:pic>
      <p:pic>
        <p:nvPicPr>
          <p:cNvPr id="2" name="Picture 5" descr="Text&#10;&#10;Description automatically generated">
            <a:extLst>
              <a:ext uri="{FF2B5EF4-FFF2-40B4-BE49-F238E27FC236}">
                <a16:creationId xmlns:a16="http://schemas.microsoft.com/office/drawing/2014/main" id="{91633BC2-853E-40CA-BD3D-160E8B25BDB1}"/>
              </a:ext>
            </a:extLst>
          </p:cNvPr>
          <p:cNvPicPr>
            <a:picLocks noChangeAspect="1"/>
          </p:cNvPicPr>
          <p:nvPr/>
        </p:nvPicPr>
        <p:blipFill>
          <a:blip r:embed="rId6"/>
          <a:stretch>
            <a:fillRect/>
          </a:stretch>
        </p:blipFill>
        <p:spPr>
          <a:xfrm>
            <a:off x="10019846" y="397556"/>
            <a:ext cx="1800225" cy="714375"/>
          </a:xfrm>
          <a:prstGeom prst="rect">
            <a:avLst/>
          </a:prstGeom>
          <a:effectLst>
            <a:glow rad="647700">
              <a:schemeClr val="bg1">
                <a:alpha val="40000"/>
              </a:schemeClr>
            </a:glow>
          </a:effectLst>
        </p:spPr>
      </p:pic>
      <p:pic>
        <p:nvPicPr>
          <p:cNvPr id="3" name="Picture 2">
            <a:extLst>
              <a:ext uri="{FF2B5EF4-FFF2-40B4-BE49-F238E27FC236}">
                <a16:creationId xmlns:a16="http://schemas.microsoft.com/office/drawing/2014/main" id="{E3037D93-C14A-D549-8D9A-9C485C408F14}"/>
              </a:ext>
            </a:extLst>
          </p:cNvPr>
          <p:cNvPicPr>
            <a:picLocks noChangeAspect="1"/>
          </p:cNvPicPr>
          <p:nvPr/>
        </p:nvPicPr>
        <p:blipFill>
          <a:blip r:embed="rId7"/>
          <a:stretch>
            <a:fillRect/>
          </a:stretch>
        </p:blipFill>
        <p:spPr>
          <a:xfrm>
            <a:off x="515938" y="3781240"/>
            <a:ext cx="487535" cy="470328"/>
          </a:xfrm>
          <a:prstGeom prst="rect">
            <a:avLst/>
          </a:prstGeom>
        </p:spPr>
      </p:pic>
      <p:pic>
        <p:nvPicPr>
          <p:cNvPr id="4" name="Picture 3">
            <a:extLst>
              <a:ext uri="{FF2B5EF4-FFF2-40B4-BE49-F238E27FC236}">
                <a16:creationId xmlns:a16="http://schemas.microsoft.com/office/drawing/2014/main" id="{F5E6DAE0-489E-4044-B113-49C7530320B2}"/>
              </a:ext>
            </a:extLst>
          </p:cNvPr>
          <p:cNvPicPr>
            <a:picLocks noChangeAspect="1"/>
          </p:cNvPicPr>
          <p:nvPr/>
        </p:nvPicPr>
        <p:blipFill>
          <a:blip r:embed="rId8"/>
          <a:stretch>
            <a:fillRect/>
          </a:stretch>
        </p:blipFill>
        <p:spPr>
          <a:xfrm>
            <a:off x="512563" y="4471741"/>
            <a:ext cx="470328" cy="470328"/>
          </a:xfrm>
          <a:prstGeom prst="rect">
            <a:avLst/>
          </a:prstGeom>
        </p:spPr>
      </p:pic>
    </p:spTree>
    <p:extLst>
      <p:ext uri="{BB962C8B-B14F-4D97-AF65-F5344CB8AC3E}">
        <p14:creationId xmlns:p14="http://schemas.microsoft.com/office/powerpoint/2010/main" val="3630532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2184" y="1294140"/>
            <a:ext cx="6551571" cy="3917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CA" sz="1400" dirty="0">
                <a:solidFill>
                  <a:schemeClr val="tx2">
                    <a:lumMod val="75000"/>
                    <a:lumOff val="25000"/>
                  </a:schemeClr>
                </a:solidFill>
                <a:latin typeface="Roboto" panose="02000000000000000000" pitchFamily="2" charset="0"/>
                <a:ea typeface="Roboto" panose="02000000000000000000" pitchFamily="2" charset="0"/>
                <a:cs typeface="Arial" panose="020B0604020202020204" pitchFamily="34" charset="0"/>
              </a:rPr>
              <a:t>McLean &amp; Company is a research and advisory firm providing practical solutions to human resources challenges via executable research, tools, and advice that have a clear and measurable impact on your business.</a:t>
            </a:r>
          </a:p>
          <a:p>
            <a:pPr>
              <a:spcBef>
                <a:spcPts val="600"/>
              </a:spcBef>
              <a:spcAft>
                <a:spcPts val="600"/>
              </a:spcAft>
            </a:pPr>
            <a:r>
              <a:rPr lang="en-CA" sz="1400" dirty="0">
                <a:solidFill>
                  <a:schemeClr val="tx2">
                    <a:lumMod val="75000"/>
                    <a:lumOff val="25000"/>
                  </a:schemeClr>
                </a:solidFill>
                <a:latin typeface="Roboto" panose="02000000000000000000" pitchFamily="2" charset="0"/>
                <a:ea typeface="Roboto" panose="02000000000000000000" pitchFamily="2" charset="0"/>
                <a:cs typeface="Arial" panose="020B0604020202020204" pitchFamily="34" charset="0"/>
              </a:rPr>
              <a:t>Our research team uses a rigorous research process to identify and hone best practices; create practical tools, templates, and policies; and supply clients with the insight and guidance of our subject matter experts. McLean &amp; Company applies this proven research approach to both human resources and company management teams, creating complete solutions that supply the tools you need to get each project done right.</a:t>
            </a:r>
          </a:p>
          <a:p>
            <a:pPr>
              <a:spcBef>
                <a:spcPts val="600"/>
              </a:spcBef>
              <a:spcAft>
                <a:spcPts val="600"/>
              </a:spcAft>
            </a:pPr>
            <a:r>
              <a:rPr lang="en-CA" sz="1400" dirty="0">
                <a:solidFill>
                  <a:schemeClr val="tx2">
                    <a:lumMod val="75000"/>
                    <a:lumOff val="25000"/>
                  </a:schemeClr>
                </a:solidFill>
                <a:latin typeface="Roboto" panose="02000000000000000000" pitchFamily="2" charset="0"/>
                <a:ea typeface="Roboto" panose="02000000000000000000" pitchFamily="2" charset="0"/>
                <a:cs typeface="Arial" panose="020B0604020202020204" pitchFamily="34" charset="0"/>
              </a:rPr>
              <a:t>McLean &amp; Company analysts bring real-world experience to the table and apply their knowledge to solving the challenges faced by our clients on a daily basis. This process is informed by the participation of a client base that includes over 30,000 members and by an evolving client-driven research agenda.</a:t>
            </a:r>
          </a:p>
          <a:p>
            <a:pPr>
              <a:spcBef>
                <a:spcPts val="600"/>
              </a:spcBef>
              <a:spcAft>
                <a:spcPts val="600"/>
              </a:spcAft>
            </a:pPr>
            <a:r>
              <a:rPr lang="en-CA" sz="1400" dirty="0">
                <a:solidFill>
                  <a:schemeClr val="tx2">
                    <a:lumMod val="75000"/>
                    <a:lumOff val="25000"/>
                  </a:schemeClr>
                </a:solidFill>
                <a:latin typeface="Roboto" panose="02000000000000000000" pitchFamily="2" charset="0"/>
                <a:ea typeface="Roboto" panose="02000000000000000000" pitchFamily="2" charset="0"/>
                <a:cs typeface="Arial" panose="020B0604020202020204" pitchFamily="34" charset="0"/>
              </a:rPr>
              <a:t>McLean &amp; Company is a division of Info-Tech Research Group Inc.</a:t>
            </a:r>
            <a:endParaRPr lang="en-CA" sz="1400" b="1" dirty="0">
              <a:solidFill>
                <a:srgbClr val="333333"/>
              </a:solidFill>
              <a:latin typeface="Roboto" panose="02000000000000000000" pitchFamily="2" charset="0"/>
              <a:ea typeface="Roboto" panose="02000000000000000000" pitchFamily="2" charset="0"/>
              <a:cs typeface="Arial" panose="020B0604020202020204" pitchFamily="34" charset="0"/>
            </a:endParaRPr>
          </a:p>
        </p:txBody>
      </p:sp>
      <p:pic>
        <p:nvPicPr>
          <p:cNvPr id="8" name="Picture 7" descr="Info-Tech_Logo_2013-On-Screen-WHITE(transparent-background).png"/>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080059" y="674537"/>
            <a:ext cx="1413937" cy="282787"/>
          </a:xfrm>
          <a:prstGeom prst="rect">
            <a:avLst/>
          </a:prstGeom>
          <a:noFill/>
        </p:spPr>
      </p:pic>
      <p:pic>
        <p:nvPicPr>
          <p:cNvPr id="9" name="Picture 8" descr="Background copy.png"/>
          <p:cNvPicPr>
            <a:picLocks noChangeAspect="1"/>
          </p:cNvPicPr>
          <p:nvPr/>
        </p:nvPicPr>
        <p:blipFill>
          <a:blip r:embed="rId4" cstate="print">
            <a:alphaModFix amt="74000"/>
            <a:extLst>
              <a:ext uri="{28A0092B-C50C-407E-A947-70E740481C1C}">
                <a14:useLocalDpi xmlns:a14="http://schemas.microsoft.com/office/drawing/2010/main" val="0"/>
              </a:ext>
            </a:extLst>
          </a:blip>
          <a:stretch>
            <a:fillRect/>
          </a:stretch>
        </p:blipFill>
        <p:spPr>
          <a:xfrm>
            <a:off x="492550" y="636736"/>
            <a:ext cx="1181195" cy="355469"/>
          </a:xfrm>
          <a:prstGeom prst="rect">
            <a:avLst/>
          </a:prstGeom>
        </p:spPr>
      </p:pic>
      <p:cxnSp>
        <p:nvCxnSpPr>
          <p:cNvPr id="16" name="Straight Connector 15"/>
          <p:cNvCxnSpPr/>
          <p:nvPr/>
        </p:nvCxnSpPr>
        <p:spPr>
          <a:xfrm>
            <a:off x="8226392" y="2064519"/>
            <a:ext cx="1215390" cy="0"/>
          </a:xfrm>
          <a:prstGeom prst="line">
            <a:avLst/>
          </a:prstGeom>
          <a:ln w="6350" cmpd="sng">
            <a:solidFill>
              <a:srgbClr val="FFFFFF"/>
            </a:solidFill>
          </a:ln>
        </p:spPr>
        <p:style>
          <a:lnRef idx="2">
            <a:schemeClr val="accent1"/>
          </a:lnRef>
          <a:fillRef idx="0">
            <a:schemeClr val="accent1"/>
          </a:fillRef>
          <a:effectRef idx="1">
            <a:schemeClr val="accent1"/>
          </a:effectRef>
          <a:fontRef idx="minor">
            <a:schemeClr val="tx1"/>
          </a:fontRef>
        </p:style>
      </p:cxnSp>
      <p:graphicFrame>
        <p:nvGraphicFramePr>
          <p:cNvPr id="6" name="Table 14">
            <a:extLst>
              <a:ext uri="{FF2B5EF4-FFF2-40B4-BE49-F238E27FC236}">
                <a16:creationId xmlns:a16="http://schemas.microsoft.com/office/drawing/2014/main" id="{5894B48D-EEB3-4F7F-877B-5A27E6A83606}"/>
              </a:ext>
            </a:extLst>
          </p:cNvPr>
          <p:cNvGraphicFramePr>
            <a:graphicFrameLocks noGrp="1"/>
          </p:cNvGraphicFramePr>
          <p:nvPr/>
        </p:nvGraphicFramePr>
        <p:xfrm>
          <a:off x="262184" y="5548057"/>
          <a:ext cx="2456277" cy="11582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2247997">
                  <a:extLst>
                    <a:ext uri="{9D8B030D-6E8A-4147-A177-3AD203B41FA5}">
                      <a16:colId xmlns:a16="http://schemas.microsoft.com/office/drawing/2014/main" val="20001"/>
                    </a:ext>
                  </a:extLst>
                </a:gridCol>
              </a:tblGrid>
              <a:tr h="621299">
                <a:tc>
                  <a:txBody>
                    <a:bodyPr/>
                    <a:lstStyle/>
                    <a:p>
                      <a:endParaRPr lang="en-CA" sz="1000" b="0" i="0" dirty="0">
                        <a:solidFill>
                          <a:srgbClr val="666666"/>
                        </a:solidFill>
                        <a:latin typeface="Arial" panose="020B0604020202020204" pitchFamily="34" charset="0"/>
                        <a:cs typeface="Segoe UI" panose="020B0502040204020203" pitchFamily="34" charset="0"/>
                      </a:endParaRPr>
                    </a:p>
                  </a:txBody>
                  <a:tcPr>
                    <a:noFill/>
                  </a:tcPr>
                </a:tc>
                <a:tc>
                  <a:txBody>
                    <a:bodyPr/>
                    <a:lstStyle/>
                    <a:p>
                      <a:r>
                        <a:rPr lang="en-US" sz="1000" b="0" i="0" dirty="0">
                          <a:solidFill>
                            <a:srgbClr val="666666"/>
                          </a:solidFill>
                          <a:latin typeface="Arial" panose="020B0604020202020204" pitchFamily="34" charset="0"/>
                          <a:cs typeface="Segoe UI" panose="020B0502040204020203" pitchFamily="34" charset="0"/>
                        </a:rPr>
                        <a:t>Phone:</a:t>
                      </a:r>
                    </a:p>
                    <a:p>
                      <a:r>
                        <a:rPr lang="en-US" sz="1000" b="0" i="0" dirty="0">
                          <a:solidFill>
                            <a:srgbClr val="666666"/>
                          </a:solidFill>
                          <a:latin typeface="Arial" panose="020B0604020202020204" pitchFamily="34" charset="0"/>
                          <a:cs typeface="Segoe UI" panose="020B0502040204020203" pitchFamily="34" charset="0"/>
                        </a:rPr>
                        <a:t>North America: 1-877-281-0480</a:t>
                      </a:r>
                    </a:p>
                    <a:p>
                      <a:r>
                        <a:rPr lang="en-CA" sz="1000" b="0" i="0" dirty="0">
                          <a:solidFill>
                            <a:srgbClr val="666666"/>
                          </a:solidFill>
                          <a:latin typeface="Arial" panose="020B0604020202020204" pitchFamily="34" charset="0"/>
                          <a:cs typeface="Segoe UI" panose="020B0502040204020203" pitchFamily="34" charset="0"/>
                        </a:rPr>
                        <a:t>International: +1-519-936-2659</a:t>
                      </a:r>
                    </a:p>
                    <a:p>
                      <a:endParaRPr lang="en-US" sz="1000" b="0" i="0" dirty="0">
                        <a:solidFill>
                          <a:srgbClr val="666666"/>
                        </a:solidFill>
                        <a:latin typeface="Arial" panose="020B0604020202020204" pitchFamily="34" charset="0"/>
                        <a:cs typeface="Segoe UI" panose="020B0502040204020203" pitchFamily="34" charset="0"/>
                      </a:endParaRPr>
                    </a:p>
                    <a:p>
                      <a:r>
                        <a:rPr lang="en-US" sz="1000" b="0" i="0" dirty="0">
                          <a:solidFill>
                            <a:srgbClr val="666666"/>
                          </a:solidFill>
                          <a:latin typeface="Arial" panose="020B0604020202020204" pitchFamily="34" charset="0"/>
                          <a:cs typeface="Segoe UI" panose="020B0502040204020203" pitchFamily="34" charset="0"/>
                        </a:rPr>
                        <a:t>Website:</a:t>
                      </a:r>
                    </a:p>
                    <a:p>
                      <a:r>
                        <a:rPr lang="en-US" sz="1000" b="0" i="0" dirty="0">
                          <a:solidFill>
                            <a:srgbClr val="666666"/>
                          </a:solidFill>
                          <a:latin typeface="Arial" panose="020B0604020202020204" pitchFamily="34" charset="0"/>
                          <a:cs typeface="Segoe UI" panose="020B0502040204020203" pitchFamily="34" charset="0"/>
                          <a:hlinkClick r:id="rId5"/>
                        </a:rPr>
                        <a:t>mcleanco.com</a:t>
                      </a:r>
                      <a:r>
                        <a:rPr lang="en-US" sz="1000" b="0" i="0" dirty="0">
                          <a:solidFill>
                            <a:srgbClr val="666666"/>
                          </a:solidFill>
                          <a:latin typeface="Arial" panose="020B0604020202020204" pitchFamily="34" charset="0"/>
                          <a:cs typeface="Segoe UI" panose="020B0502040204020203" pitchFamily="34" charset="0"/>
                        </a:rPr>
                        <a:t> </a:t>
                      </a:r>
                    </a:p>
                    <a:p>
                      <a:endParaRPr lang="en-US" sz="1000" b="0" i="0" dirty="0">
                        <a:solidFill>
                          <a:srgbClr val="666666"/>
                        </a:solidFill>
                        <a:latin typeface="Arial" panose="020B0604020202020204" pitchFamily="34" charset="0"/>
                        <a:cs typeface="Segoe UI" panose="020B0502040204020203" pitchFamily="34" charset="0"/>
                      </a:endParaRPr>
                    </a:p>
                  </a:txBody>
                  <a:tcPr>
                    <a:noFill/>
                  </a:tcPr>
                </a:tc>
                <a:extLst>
                  <a:ext uri="{0D108BD9-81ED-4DB2-BD59-A6C34878D82A}">
                    <a16:rowId xmlns:a16="http://schemas.microsoft.com/office/drawing/2014/main" val="10000"/>
                  </a:ext>
                </a:extLst>
              </a:tr>
            </a:tbl>
          </a:graphicData>
        </a:graphic>
      </p:graphicFrame>
      <p:graphicFrame>
        <p:nvGraphicFramePr>
          <p:cNvPr id="7" name="Table 6">
            <a:extLst>
              <a:ext uri="{FF2B5EF4-FFF2-40B4-BE49-F238E27FC236}">
                <a16:creationId xmlns:a16="http://schemas.microsoft.com/office/drawing/2014/main" id="{03C94F42-12A2-4A60-804C-2C89FDD14C86}"/>
              </a:ext>
            </a:extLst>
          </p:cNvPr>
          <p:cNvGraphicFramePr>
            <a:graphicFrameLocks noGrp="1"/>
          </p:cNvGraphicFramePr>
          <p:nvPr/>
        </p:nvGraphicFramePr>
        <p:xfrm>
          <a:off x="2718461" y="5531816"/>
          <a:ext cx="1978712" cy="1385088"/>
        </p:xfrm>
        <a:graphic>
          <a:graphicData uri="http://schemas.openxmlformats.org/drawingml/2006/table">
            <a:tbl>
              <a:tblPr firstRow="1" bandRow="1">
                <a:tableStyleId>{5C22544A-7EE6-4342-B048-85BDC9FD1C3A}</a:tableStyleId>
              </a:tblPr>
              <a:tblGrid>
                <a:gridCol w="1978712">
                  <a:extLst>
                    <a:ext uri="{9D8B030D-6E8A-4147-A177-3AD203B41FA5}">
                      <a16:colId xmlns:a16="http://schemas.microsoft.com/office/drawing/2014/main" val="20000"/>
                    </a:ext>
                  </a:extLst>
                </a:gridCol>
              </a:tblGrid>
              <a:tr h="405210">
                <a:tc>
                  <a:txBody>
                    <a:bodyPr/>
                    <a:lstStyle/>
                    <a:p>
                      <a:pPr algn="ctr"/>
                      <a:r>
                        <a:rPr lang="en-CA" sz="1000" b="0" i="0" dirty="0">
                          <a:solidFill>
                            <a:schemeClr val="tx1">
                              <a:lumMod val="65000"/>
                              <a:lumOff val="35000"/>
                            </a:schemeClr>
                          </a:solidFill>
                          <a:latin typeface="Arial" panose="020B0604020202020204" pitchFamily="34" charset="0"/>
                          <a:cs typeface="Arial" panose="020B0604020202020204" pitchFamily="34" charset="0"/>
                        </a:rPr>
                        <a:t>London, Ontario, Canada </a:t>
                      </a:r>
                    </a:p>
                    <a:p>
                      <a:pPr algn="ctr">
                        <a:spcAft>
                          <a:spcPts val="300"/>
                        </a:spcAft>
                      </a:pPr>
                      <a:r>
                        <a:rPr lang="en-CA" sz="1000" b="0" i="0" dirty="0">
                          <a:solidFill>
                            <a:schemeClr val="tx1">
                              <a:lumMod val="65000"/>
                              <a:lumOff val="35000"/>
                            </a:schemeClr>
                          </a:solidFill>
                          <a:latin typeface="Arial" panose="020B0604020202020204" pitchFamily="34" charset="0"/>
                          <a:cs typeface="Arial" panose="020B0604020202020204" pitchFamily="34" charset="0"/>
                        </a:rPr>
                        <a:t>Corporate headquarters </a:t>
                      </a:r>
                    </a:p>
                    <a:p>
                      <a:pPr algn="ctr"/>
                      <a:r>
                        <a:rPr lang="en-CA" sz="1000" b="0" i="0" dirty="0">
                          <a:solidFill>
                            <a:schemeClr val="tx1">
                              <a:lumMod val="65000"/>
                              <a:lumOff val="35000"/>
                            </a:schemeClr>
                          </a:solidFill>
                          <a:latin typeface="Arial" panose="020B0604020202020204" pitchFamily="34" charset="0"/>
                          <a:cs typeface="Arial" panose="020B0604020202020204" pitchFamily="34" charset="0"/>
                        </a:rPr>
                        <a:t>345 Ridout Street North</a:t>
                      </a:r>
                    </a:p>
                    <a:p>
                      <a:pPr algn="ctr"/>
                      <a:r>
                        <a:rPr lang="en-CA" sz="1000" b="0" i="0" dirty="0">
                          <a:solidFill>
                            <a:schemeClr val="tx1">
                              <a:lumMod val="65000"/>
                              <a:lumOff val="35000"/>
                            </a:schemeClr>
                          </a:solidFill>
                          <a:latin typeface="Arial" panose="020B0604020202020204" pitchFamily="34" charset="0"/>
                          <a:cs typeface="Arial" panose="020B0604020202020204" pitchFamily="34" charset="0"/>
                        </a:rPr>
                        <a:t>London, Ontario  N6A 2N8</a:t>
                      </a:r>
                    </a:p>
                    <a:p>
                      <a:pPr algn="ctr"/>
                      <a:endParaRPr lang="en-CA" sz="1000" b="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en-CA" sz="1000" b="0" dirty="0">
                        <a:solidFill>
                          <a:schemeClr val="tx1">
                            <a:lumMod val="65000"/>
                            <a:lumOff val="35000"/>
                          </a:schemeClr>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1148">
                <a:tc>
                  <a:txBody>
                    <a:bodyPr/>
                    <a:lstStyle/>
                    <a:p>
                      <a:pPr algn="ctr">
                        <a:spcAft>
                          <a:spcPts val="300"/>
                        </a:spcAft>
                      </a:pPr>
                      <a:endParaRPr lang="en-CA" sz="1000" b="0" i="0" dirty="0">
                        <a:solidFill>
                          <a:schemeClr val="tx1">
                            <a:lumMod val="65000"/>
                            <a:lumOff val="35000"/>
                          </a:schemeClr>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0" name="Rectangle 9">
            <a:extLst>
              <a:ext uri="{FF2B5EF4-FFF2-40B4-BE49-F238E27FC236}">
                <a16:creationId xmlns:a16="http://schemas.microsoft.com/office/drawing/2014/main" id="{04D4A299-A680-49FC-A687-07559D703299}"/>
              </a:ext>
            </a:extLst>
          </p:cNvPr>
          <p:cNvSpPr/>
          <p:nvPr/>
        </p:nvSpPr>
        <p:spPr>
          <a:xfrm>
            <a:off x="262184" y="5271058"/>
            <a:ext cx="1301145" cy="276999"/>
          </a:xfrm>
          <a:prstGeom prst="rect">
            <a:avLst/>
          </a:prstGeom>
        </p:spPr>
        <p:txBody>
          <a:bodyPr wrap="square">
            <a:spAutoFit/>
          </a:bodyPr>
          <a:lstStyle/>
          <a:p>
            <a:r>
              <a:rPr lang="en-CA" sz="1200" b="1" dirty="0">
                <a:solidFill>
                  <a:srgbClr val="FFFFFF">
                    <a:lumMod val="50000"/>
                  </a:srgbClr>
                </a:solidFill>
                <a:latin typeface="Arial Black" panose="020B0A04020102020204" pitchFamily="34" charset="0"/>
                <a:cs typeface="Arial Unicode MS" panose="020B0604020202020204" pitchFamily="34" charset="-128"/>
              </a:rPr>
              <a:t>Contact Us</a:t>
            </a:r>
            <a:endParaRPr lang="en-CA" sz="1200" b="1" dirty="0">
              <a:solidFill>
                <a:srgbClr val="333333"/>
              </a:solidFill>
              <a:latin typeface="Arial Black" panose="020B0A04020102020204" pitchFamily="34" charset="0"/>
              <a:cs typeface="Arial Unicode MS" panose="020B0604020202020204" pitchFamily="34" charset="-128"/>
            </a:endParaRPr>
          </a:p>
        </p:txBody>
      </p:sp>
      <p:sp>
        <p:nvSpPr>
          <p:cNvPr id="2" name="TextBox 1">
            <a:extLst>
              <a:ext uri="{FF2B5EF4-FFF2-40B4-BE49-F238E27FC236}">
                <a16:creationId xmlns:a16="http://schemas.microsoft.com/office/drawing/2014/main" id="{D64751CC-F346-4F5B-9742-ADA9B392A105}"/>
              </a:ext>
            </a:extLst>
          </p:cNvPr>
          <p:cNvSpPr txBox="1"/>
          <p:nvPr/>
        </p:nvSpPr>
        <p:spPr>
          <a:xfrm>
            <a:off x="4787027" y="5531816"/>
            <a:ext cx="1978712" cy="746358"/>
          </a:xfrm>
          <a:prstGeom prst="rect">
            <a:avLst/>
          </a:prstGeom>
          <a:noFill/>
        </p:spPr>
        <p:txBody>
          <a:bodyPr wrap="square" rtlCol="0">
            <a:spAutoFit/>
          </a:bodyPr>
          <a:lstStyle/>
          <a:p>
            <a:pPr algn="ctr">
              <a:spcAft>
                <a:spcPts val="300"/>
              </a:spcAft>
            </a:pPr>
            <a:r>
              <a:rPr lang="en-CA" sz="1000" dirty="0">
                <a:solidFill>
                  <a:schemeClr val="tx1">
                    <a:lumMod val="65000"/>
                    <a:lumOff val="35000"/>
                  </a:schemeClr>
                </a:solidFill>
                <a:latin typeface="Arial" panose="020B0604020202020204" pitchFamily="34" charset="0"/>
                <a:cs typeface="Arial" panose="020B0604020202020204" pitchFamily="34" charset="0"/>
              </a:rPr>
              <a:t>Toronto, Ontario, Canada </a:t>
            </a:r>
          </a:p>
          <a:p>
            <a:pPr algn="ctr"/>
            <a:r>
              <a:rPr lang="en-CA" sz="1000" dirty="0">
                <a:solidFill>
                  <a:schemeClr val="tx1">
                    <a:lumMod val="65000"/>
                    <a:lumOff val="35000"/>
                  </a:schemeClr>
                </a:solidFill>
                <a:latin typeface="Arial" panose="020B0604020202020204" pitchFamily="34" charset="0"/>
                <a:cs typeface="Arial" panose="020B0604020202020204" pitchFamily="34" charset="0"/>
              </a:rPr>
              <a:t>888 Yonge Street</a:t>
            </a:r>
            <a:br>
              <a:rPr lang="en-CA" sz="1000" dirty="0">
                <a:solidFill>
                  <a:schemeClr val="tx1">
                    <a:lumMod val="65000"/>
                    <a:lumOff val="35000"/>
                  </a:schemeClr>
                </a:solidFill>
                <a:latin typeface="Arial" panose="020B0604020202020204" pitchFamily="34" charset="0"/>
                <a:cs typeface="Arial" panose="020B0604020202020204" pitchFamily="34" charset="0"/>
              </a:rPr>
            </a:br>
            <a:r>
              <a:rPr lang="en-CA" sz="1000" dirty="0">
                <a:solidFill>
                  <a:schemeClr val="tx1">
                    <a:lumMod val="65000"/>
                    <a:lumOff val="35000"/>
                  </a:schemeClr>
                </a:solidFill>
                <a:latin typeface="Arial" panose="020B0604020202020204" pitchFamily="34" charset="0"/>
                <a:cs typeface="Arial" panose="020B0604020202020204" pitchFamily="34" charset="0"/>
              </a:rPr>
              <a:t>Toronto, Ontario  M4W 2J2</a:t>
            </a:r>
          </a:p>
          <a:p>
            <a:endParaRPr lang="en-CA" sz="1000" dirty="0"/>
          </a:p>
        </p:txBody>
      </p:sp>
    </p:spTree>
    <p:extLst>
      <p:ext uri="{BB962C8B-B14F-4D97-AF65-F5344CB8AC3E}">
        <p14:creationId xmlns:p14="http://schemas.microsoft.com/office/powerpoint/2010/main" val="4127647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982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7B64D2-5803-4688-A98B-D90AE9FA4044}"/>
              </a:ext>
            </a:extLst>
          </p:cNvPr>
          <p:cNvSpPr>
            <a:spLocks noGrp="1"/>
          </p:cNvSpPr>
          <p:nvPr>
            <p:ph type="body" sz="quarter" idx="10"/>
          </p:nvPr>
        </p:nvSpPr>
        <p:spPr>
          <a:xfrm>
            <a:off x="716103" y="2617454"/>
            <a:ext cx="9482973" cy="1306512"/>
          </a:xfrm>
        </p:spPr>
        <p:txBody>
          <a:bodyPr lIns="91440" tIns="45720" rIns="91440" bIns="45720" anchor="t"/>
          <a:lstStyle/>
          <a:p>
            <a:r>
              <a:rPr lang="en-US" sz="3600" dirty="0">
                <a:solidFill>
                  <a:schemeClr val="bg2">
                    <a:lumMod val="50000"/>
                  </a:schemeClr>
                </a:solidFill>
                <a:latin typeface="Montserrat SemiBold"/>
              </a:rPr>
              <a:t>CHRO Roundtable:</a:t>
            </a:r>
          </a:p>
          <a:p>
            <a:r>
              <a:rPr lang="en-US" sz="2800" dirty="0">
                <a:solidFill>
                  <a:schemeClr val="bg2">
                    <a:lumMod val="50000"/>
                  </a:schemeClr>
                </a:solidFill>
                <a:latin typeface="Montserrat SemiBold"/>
              </a:rPr>
              <a:t>2021 Top Three Priorities: Talent Acquisition, Developing Leaders, and Managing Labor Costs</a:t>
            </a:r>
            <a:endParaRPr lang="en-CA" sz="2800" dirty="0">
              <a:solidFill>
                <a:schemeClr val="bg2">
                  <a:lumMod val="50000"/>
                </a:schemeClr>
              </a:solidFill>
            </a:endParaRPr>
          </a:p>
        </p:txBody>
      </p:sp>
      <p:sp>
        <p:nvSpPr>
          <p:cNvPr id="3" name="Text Placeholder 2">
            <a:extLst>
              <a:ext uri="{FF2B5EF4-FFF2-40B4-BE49-F238E27FC236}">
                <a16:creationId xmlns:a16="http://schemas.microsoft.com/office/drawing/2014/main" id="{F47965F4-C849-4B40-AF07-31D445D98CC2}"/>
              </a:ext>
            </a:extLst>
          </p:cNvPr>
          <p:cNvSpPr>
            <a:spLocks noGrp="1"/>
          </p:cNvSpPr>
          <p:nvPr>
            <p:ph type="body" sz="quarter" idx="11"/>
          </p:nvPr>
        </p:nvSpPr>
        <p:spPr>
          <a:xfrm>
            <a:off x="716104" y="4468250"/>
            <a:ext cx="5702883" cy="1893640"/>
          </a:xfrm>
        </p:spPr>
        <p:txBody>
          <a:bodyPr/>
          <a:lstStyle/>
          <a:p>
            <a:r>
              <a:rPr lang="en-US" dirty="0"/>
              <a:t>April 13, 2021</a:t>
            </a:r>
          </a:p>
          <a:p>
            <a:r>
              <a:rPr lang="en-US" dirty="0"/>
              <a:t>1:00PM ET    10:00AM PT</a:t>
            </a:r>
            <a:endParaRPr lang="en-CA" dirty="0"/>
          </a:p>
        </p:txBody>
      </p:sp>
      <p:cxnSp>
        <p:nvCxnSpPr>
          <p:cNvPr id="5" name="Straight Connector 4">
            <a:extLst>
              <a:ext uri="{FF2B5EF4-FFF2-40B4-BE49-F238E27FC236}">
                <a16:creationId xmlns:a16="http://schemas.microsoft.com/office/drawing/2014/main" id="{8A028F8B-0138-4C31-9354-6C24B8103446}"/>
              </a:ext>
            </a:extLst>
          </p:cNvPr>
          <p:cNvCxnSpPr>
            <a:cxnSpLocks/>
          </p:cNvCxnSpPr>
          <p:nvPr/>
        </p:nvCxnSpPr>
        <p:spPr>
          <a:xfrm>
            <a:off x="2407298" y="5011575"/>
            <a:ext cx="0" cy="376539"/>
          </a:xfrm>
          <a:prstGeom prst="line">
            <a:avLst/>
          </a:prstGeom>
          <a:ln w="38100">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8252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161760-7C6A-40B7-B0B6-3BED62E59B83}"/>
              </a:ext>
            </a:extLst>
          </p:cNvPr>
          <p:cNvSpPr/>
          <p:nvPr/>
        </p:nvSpPr>
        <p:spPr>
          <a:xfrm>
            <a:off x="542380" y="1791106"/>
            <a:ext cx="6397598" cy="4247317"/>
          </a:xfrm>
          <a:prstGeom prst="rect">
            <a:avLst/>
          </a:prstGeom>
          <a:solidFill>
            <a:srgbClr val="FFFFFF">
              <a:alpha val="50196"/>
            </a:srgbClr>
          </a:solidFill>
        </p:spPr>
        <p:txBody>
          <a:bodyPr wrap="square">
            <a:spAutoFit/>
          </a:bodyPr>
          <a:lstStyle/>
          <a:p>
            <a:r>
              <a:rPr lang="en-US" sz="1500" dirty="0">
                <a:solidFill>
                  <a:schemeClr val="bg2">
                    <a:lumMod val="25000"/>
                  </a:schemeClr>
                </a:solidFill>
                <a:latin typeface="Roboto Light" panose="02000000000000000000" pitchFamily="2" charset="0"/>
                <a:ea typeface="Roboto Light" panose="02000000000000000000" pitchFamily="2" charset="0"/>
                <a:cs typeface="Arial" charset="0"/>
              </a:rPr>
              <a:t>McLean &amp; Company is a research and advisory firm providing practical solutions to human resources challenges via executable research, tools, and advice that have a clear and measurable impact on your business.</a:t>
            </a:r>
          </a:p>
          <a:p>
            <a:endParaRPr lang="en-US" sz="1500" dirty="0">
              <a:solidFill>
                <a:schemeClr val="bg2">
                  <a:lumMod val="25000"/>
                </a:schemeClr>
              </a:solidFill>
              <a:latin typeface="Roboto Light" panose="02000000000000000000" pitchFamily="2" charset="0"/>
              <a:ea typeface="Roboto Light" panose="02000000000000000000" pitchFamily="2" charset="0"/>
              <a:cs typeface="Arial" charset="0"/>
            </a:endParaRPr>
          </a:p>
          <a:p>
            <a:r>
              <a:rPr lang="en-US" sz="1500" dirty="0">
                <a:solidFill>
                  <a:schemeClr val="bg2">
                    <a:lumMod val="25000"/>
                  </a:schemeClr>
                </a:solidFill>
                <a:latin typeface="Roboto Light" panose="02000000000000000000" pitchFamily="2" charset="0"/>
                <a:ea typeface="Roboto Light" panose="02000000000000000000" pitchFamily="2" charset="0"/>
                <a:cs typeface="Arial" charset="0"/>
              </a:rPr>
              <a:t>Our research team uses a rigorous research process to identify and hone best practices; create practical tools, templates, and policies; and supply clients with the insight and guidance of our subject matter experts. McLean &amp; Company applies this proven research approach to both human resources and company management teams, creating complete solutions that supply the tools you need to get each project done right.</a:t>
            </a:r>
          </a:p>
          <a:p>
            <a:endParaRPr lang="en-US" sz="1500" dirty="0">
              <a:solidFill>
                <a:schemeClr val="bg2">
                  <a:lumMod val="25000"/>
                </a:schemeClr>
              </a:solidFill>
              <a:latin typeface="Roboto Light" panose="02000000000000000000" pitchFamily="2" charset="0"/>
              <a:ea typeface="Roboto Light" panose="02000000000000000000" pitchFamily="2" charset="0"/>
              <a:cs typeface="Arial" charset="0"/>
            </a:endParaRPr>
          </a:p>
          <a:p>
            <a:r>
              <a:rPr lang="en-US" sz="1500" dirty="0">
                <a:solidFill>
                  <a:schemeClr val="bg2">
                    <a:lumMod val="25000"/>
                  </a:schemeClr>
                </a:solidFill>
                <a:latin typeface="Roboto Light" panose="02000000000000000000" pitchFamily="2" charset="0"/>
                <a:ea typeface="Roboto Light" panose="02000000000000000000" pitchFamily="2" charset="0"/>
                <a:cs typeface="Arial" charset="0"/>
              </a:rPr>
              <a:t>McLean &amp; Company analysts bring real-world experience to the table and apply their knowledge to solving the challenges faced by our clients on a daily basis. This process is informed by the participation of a client base that includes over 30,000 members and by an evolving client-driven research agenda.</a:t>
            </a:r>
          </a:p>
          <a:p>
            <a:endParaRPr lang="en-US" sz="1500" dirty="0">
              <a:solidFill>
                <a:schemeClr val="bg2">
                  <a:lumMod val="25000"/>
                </a:schemeClr>
              </a:solidFill>
              <a:latin typeface="Roboto Light" panose="02000000000000000000" pitchFamily="2" charset="0"/>
              <a:ea typeface="Roboto Light" panose="02000000000000000000" pitchFamily="2" charset="0"/>
              <a:cs typeface="Arial" charset="0"/>
            </a:endParaRPr>
          </a:p>
          <a:p>
            <a:r>
              <a:rPr lang="en-US" sz="1500" dirty="0">
                <a:solidFill>
                  <a:schemeClr val="bg2">
                    <a:lumMod val="25000"/>
                  </a:schemeClr>
                </a:solidFill>
                <a:latin typeface="Roboto Light" panose="02000000000000000000" pitchFamily="2" charset="0"/>
                <a:ea typeface="Roboto Light" panose="02000000000000000000" pitchFamily="2" charset="0"/>
                <a:cs typeface="Arial" charset="0"/>
              </a:rPr>
              <a:t>McLean &amp; Company is a division of Info-Tech Research Group Inc.</a:t>
            </a:r>
          </a:p>
        </p:txBody>
      </p:sp>
      <p:pic>
        <p:nvPicPr>
          <p:cNvPr id="8" name="Picture 7">
            <a:extLst>
              <a:ext uri="{FF2B5EF4-FFF2-40B4-BE49-F238E27FC236}">
                <a16:creationId xmlns:a16="http://schemas.microsoft.com/office/drawing/2014/main" id="{85D5FA08-D5CD-4DDC-B8CA-231A61B26A97}"/>
              </a:ext>
            </a:extLst>
          </p:cNvPr>
          <p:cNvPicPr>
            <a:picLocks noChangeAspect="1"/>
          </p:cNvPicPr>
          <p:nvPr/>
        </p:nvPicPr>
        <p:blipFill>
          <a:blip r:embed="rId3"/>
          <a:stretch>
            <a:fillRect/>
          </a:stretch>
        </p:blipFill>
        <p:spPr>
          <a:xfrm>
            <a:off x="4285291" y="451479"/>
            <a:ext cx="2571560" cy="1062628"/>
          </a:xfrm>
          <a:prstGeom prst="rect">
            <a:avLst/>
          </a:prstGeom>
        </p:spPr>
      </p:pic>
      <p:sp>
        <p:nvSpPr>
          <p:cNvPr id="4" name="TextBox 3">
            <a:extLst>
              <a:ext uri="{FF2B5EF4-FFF2-40B4-BE49-F238E27FC236}">
                <a16:creationId xmlns:a16="http://schemas.microsoft.com/office/drawing/2014/main" id="{66F294E3-0350-41F0-B851-F2C1B20DCF2C}"/>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CA" sz="1200" dirty="0">
                <a:solidFill>
                  <a:srgbClr val="A6A6A6"/>
                </a:solidFill>
                <a:effectLst/>
                <a:latin typeface="Montserrat" panose="00000500000000000000" pitchFamily="2" charset="0"/>
                <a:ea typeface="Times New Roman" panose="02020603050405020304" pitchFamily="18" charset="0"/>
              </a:rPr>
              <a:t>2021 TOP 3 HR PRIORITIES: TALENT ACQUISITION, DEVELOPING LEADERS, MANAGING LABOR COSTS</a:t>
            </a:r>
            <a:endParaRPr kumimoji="0" lang="en-US" sz="1200" b="0" i="0" u="none" strike="noStrike" kern="1200" cap="none" spc="0" normalizeH="0" baseline="0" noProof="0" dirty="0">
              <a:ln>
                <a:noFill/>
              </a:ln>
              <a:solidFill>
                <a:srgbClr val="A6A6A6"/>
              </a:solidFill>
              <a:effectLst/>
              <a:uLnTx/>
              <a:uFillTx/>
              <a:latin typeface="Montserrat" panose="00000500000000000000" pitchFamily="2" charset="0"/>
            </a:endParaRPr>
          </a:p>
        </p:txBody>
      </p:sp>
    </p:spTree>
    <p:extLst>
      <p:ext uri="{BB962C8B-B14F-4D97-AF65-F5344CB8AC3E}">
        <p14:creationId xmlns:p14="http://schemas.microsoft.com/office/powerpoint/2010/main" val="2692527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29219B6F-C480-4C84-A02C-1D12D0851FCB}"/>
              </a:ext>
            </a:extLst>
          </p:cNvPr>
          <p:cNvSpPr txBox="1">
            <a:spLocks/>
          </p:cNvSpPr>
          <p:nvPr/>
        </p:nvSpPr>
        <p:spPr>
          <a:xfrm>
            <a:off x="659024" y="1410583"/>
            <a:ext cx="5518837"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kumimoji="0" lang="en-CA" sz="3000" b="1" i="0" u="none" strike="noStrike" kern="1200" cap="none" spc="0" normalizeH="0" baseline="0" noProof="0" dirty="0">
                <a:ln>
                  <a:noFill/>
                </a:ln>
                <a:solidFill>
                  <a:prstClr val="white">
                    <a:lumMod val="50000"/>
                  </a:prstClr>
                </a:solidFill>
                <a:effectLst/>
                <a:uLnTx/>
                <a:uFillTx/>
                <a:latin typeface="Montserrat" pitchFamily="2" charset="77"/>
                <a:ea typeface="Montserrat Black" charset="0"/>
                <a:cs typeface="Arial" panose="020B0604020202020204" pitchFamily="34" charset="0"/>
              </a:rPr>
              <a:t>Housekeeping</a:t>
            </a:r>
          </a:p>
        </p:txBody>
      </p:sp>
      <p:sp>
        <p:nvSpPr>
          <p:cNvPr id="11" name="TextBox 10">
            <a:extLst>
              <a:ext uri="{FF2B5EF4-FFF2-40B4-BE49-F238E27FC236}">
                <a16:creationId xmlns:a16="http://schemas.microsoft.com/office/drawing/2014/main" id="{F47CBF11-2830-41CC-B027-D85083B5FAA1}"/>
              </a:ext>
            </a:extLst>
          </p:cNvPr>
          <p:cNvSpPr txBox="1"/>
          <p:nvPr/>
        </p:nvSpPr>
        <p:spPr>
          <a:xfrm>
            <a:off x="659024" y="2801092"/>
            <a:ext cx="5005176" cy="2492990"/>
          </a:xfrm>
          <a:prstGeom prst="rect">
            <a:avLst/>
          </a:prstGeom>
        </p:spPr>
        <p:txBody>
          <a:bodyPr wrap="square" lIns="0" tIns="0" rIns="0" bIns="0" rtlCol="0" anchor="b" anchorCtr="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CA" sz="1800" b="0" i="0" u="none" strike="noStrike" kern="1200" cap="none" spc="0" normalizeH="0" baseline="0" noProof="0" dirty="0">
                <a:ln>
                  <a:noFill/>
                </a:ln>
                <a:effectLst/>
                <a:uLnTx/>
                <a:uFillTx/>
                <a:latin typeface="Roboto Light"/>
                <a:ea typeface="Roboto Light"/>
                <a:cs typeface="Arial"/>
              </a:rPr>
              <a:t>Use the Q&amp;A function to post questions.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CA" sz="1800" b="0"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CA" sz="1800" b="0" i="0" u="none" strike="noStrike" kern="1200" cap="none" spc="0" normalizeH="0" baseline="0" noProof="0" dirty="0">
                <a:ln>
                  <a:noFill/>
                </a:ln>
                <a:effectLst/>
                <a:uLnTx/>
                <a:uFillTx/>
                <a:latin typeface="Roboto Light"/>
                <a:ea typeface="Roboto Light"/>
                <a:cs typeface="Arial"/>
              </a:rPr>
              <a:t>We will select a few common questions to be answered by our panelists at the end of the session.</a:t>
            </a:r>
            <a:endParaRPr lang="en-CA" sz="1800" b="0" i="0" u="none" strike="noStrike" kern="1200" cap="none" spc="0" normalizeH="0" baseline="0" noProof="0" dirty="0">
              <a:ln>
                <a:noFill/>
              </a:ln>
              <a:effectLst/>
              <a:uLnTx/>
              <a:uFillTx/>
              <a:latin typeface="Roboto Light"/>
              <a:ea typeface="Roboto Light"/>
              <a:cs typeface="Arial"/>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CA" sz="1800" b="0" i="0" u="none" strike="noStrike" kern="1200" cap="none" spc="0" normalizeH="0" baseline="0" noProof="0" dirty="0">
              <a:ln>
                <a:noFill/>
              </a:ln>
              <a:solidFill>
                <a:srgbClr val="E7E6E6">
                  <a:lumMod val="25000"/>
                </a:srgbClr>
              </a:solidFill>
              <a:effectLst/>
              <a:uLnTx/>
              <a:uFillTx/>
              <a:latin typeface="Roboto Light" panose="02000000000000000000" pitchFamily="2" charset="0"/>
              <a:ea typeface="Roboto Light" panose="02000000000000000000" pitchFamily="2"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CA" sz="1800" b="0" i="0" u="none" strike="noStrike" kern="1200" cap="none" spc="0" normalizeH="0" baseline="0" noProof="0" dirty="0">
                <a:ln>
                  <a:noFill/>
                </a:ln>
                <a:solidFill>
                  <a:srgbClr val="E7E6E6">
                    <a:lumMod val="25000"/>
                  </a:srgbClr>
                </a:solidFill>
                <a:effectLst/>
                <a:uLnTx/>
                <a:uFillTx/>
                <a:latin typeface="Roboto Light" panose="02000000000000000000" pitchFamily="2" charset="0"/>
                <a:ea typeface="Roboto Light" panose="02000000000000000000" pitchFamily="2" charset="0"/>
                <a:cs typeface="Arial" charset="0"/>
              </a:rPr>
              <a:t>We will send out the slides and a recording to all participants after the webinar.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CA" sz="1800" b="0" i="0" u="none" strike="noStrike" kern="1200" cap="none" spc="0" normalizeH="0" baseline="0" noProof="0" dirty="0">
              <a:ln>
                <a:noFill/>
              </a:ln>
              <a:solidFill>
                <a:srgbClr val="E7E6E6">
                  <a:lumMod val="25000"/>
                </a:srgbClr>
              </a:solidFill>
              <a:effectLst/>
              <a:uLnTx/>
              <a:uFillTx/>
              <a:latin typeface="Roboto Light" panose="02000000000000000000" pitchFamily="2" charset="0"/>
              <a:ea typeface="Roboto Light" panose="02000000000000000000" pitchFamily="2" charset="0"/>
              <a:cs typeface="Arial" charset="0"/>
            </a:endParaRPr>
          </a:p>
        </p:txBody>
      </p:sp>
      <p:sp>
        <p:nvSpPr>
          <p:cNvPr id="5" name="TextBox 4">
            <a:extLst>
              <a:ext uri="{FF2B5EF4-FFF2-40B4-BE49-F238E27FC236}">
                <a16:creationId xmlns:a16="http://schemas.microsoft.com/office/drawing/2014/main" id="{6F214E38-1C45-4F14-AD9E-67FB5961639B}"/>
              </a:ext>
            </a:extLst>
          </p:cNvPr>
          <p:cNvSpPr txBox="1"/>
          <p:nvPr/>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800" b="0" i="0" dirty="0">
                <a:solidFill>
                  <a:schemeClr val="bg1"/>
                </a:solidFill>
                <a:latin typeface="Exo" panose="02000503000000000000" pitchFamily="2" charset="77"/>
              </a:rPr>
              <a:t>McLean &amp; Company   |   </a:t>
            </a:r>
            <a:fld id="{81D60167-4931-47E6-BA6A-407CBD079E47}" type="slidenum">
              <a:rPr sz="800" b="0" i="0" smtClean="0">
                <a:solidFill>
                  <a:schemeClr val="bg1"/>
                </a:solidFill>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5</a:t>
            </a:fld>
            <a:endParaRPr sz="800" b="0" i="0" dirty="0">
              <a:solidFill>
                <a:schemeClr val="bg1"/>
              </a:solidFill>
              <a:latin typeface="Exo" panose="02000503000000000000" pitchFamily="2" charset="77"/>
              <a:cs typeface="Arial" panose="020B0604020202020204" pitchFamily="34" charset="0"/>
            </a:endParaRPr>
          </a:p>
        </p:txBody>
      </p:sp>
      <p:sp>
        <p:nvSpPr>
          <p:cNvPr id="6" name="TextBox 5">
            <a:extLst>
              <a:ext uri="{FF2B5EF4-FFF2-40B4-BE49-F238E27FC236}">
                <a16:creationId xmlns:a16="http://schemas.microsoft.com/office/drawing/2014/main" id="{C2A950A9-F609-4C13-9589-6A3DB0E07090}"/>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CA" sz="1200" dirty="0">
                <a:solidFill>
                  <a:srgbClr val="A6A6A6"/>
                </a:solidFill>
                <a:effectLst/>
                <a:latin typeface="Montserrat" panose="00000500000000000000" pitchFamily="2" charset="0"/>
                <a:ea typeface="Times New Roman" panose="02020603050405020304" pitchFamily="18" charset="0"/>
              </a:rPr>
              <a:t>2021 TOP 3 HR PRIORITIES: TALENT ACQUISITION, DEVELOPING LEADERS, MANAGING LABOR COSTS</a:t>
            </a:r>
            <a:endParaRPr kumimoji="0" lang="en-US" sz="1200" b="0" i="0" u="none" strike="noStrike" kern="1200" cap="none" spc="0" normalizeH="0" baseline="0" noProof="0" dirty="0">
              <a:ln>
                <a:noFill/>
              </a:ln>
              <a:solidFill>
                <a:srgbClr val="A6A6A6"/>
              </a:solidFill>
              <a:effectLst/>
              <a:uLnTx/>
              <a:uFillTx/>
              <a:latin typeface="Montserrat" panose="00000500000000000000" pitchFamily="2" charset="0"/>
            </a:endParaRPr>
          </a:p>
        </p:txBody>
      </p:sp>
    </p:spTree>
    <p:extLst>
      <p:ext uri="{BB962C8B-B14F-4D97-AF65-F5344CB8AC3E}">
        <p14:creationId xmlns:p14="http://schemas.microsoft.com/office/powerpoint/2010/main" val="3871276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5DBD3F6B-963B-4B45-89C4-8255EB2EE06F}"/>
              </a:ext>
            </a:extLst>
          </p:cNvPr>
          <p:cNvSpPr txBox="1">
            <a:spLocks/>
          </p:cNvSpPr>
          <p:nvPr/>
        </p:nvSpPr>
        <p:spPr>
          <a:xfrm>
            <a:off x="577163" y="948565"/>
            <a:ext cx="5518837"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kumimoji="0" lang="en-US" sz="3000" b="1" i="0" u="none" strike="noStrike" kern="1200" cap="none" spc="0" normalizeH="0" baseline="0" noProof="0" dirty="0">
                <a:ln>
                  <a:noFill/>
                </a:ln>
                <a:solidFill>
                  <a:prstClr val="white">
                    <a:lumMod val="50000"/>
                  </a:prstClr>
                </a:solidFill>
                <a:effectLst/>
                <a:uLnTx/>
                <a:uFillTx/>
                <a:latin typeface="Montserrat" pitchFamily="2" charset="77"/>
                <a:ea typeface="Montserrat Black" charset="0"/>
                <a:cs typeface="Arial" panose="020B0604020202020204" pitchFamily="34" charset="0"/>
              </a:rPr>
              <a:t>Who we are</a:t>
            </a:r>
            <a:endParaRPr kumimoji="0" lang="en-CA" sz="3000" b="1" i="0" u="none" strike="noStrike" kern="1200" cap="none" spc="0" normalizeH="0" baseline="0" noProof="0" dirty="0">
              <a:ln>
                <a:noFill/>
              </a:ln>
              <a:solidFill>
                <a:prstClr val="white">
                  <a:lumMod val="50000"/>
                </a:prstClr>
              </a:solidFill>
              <a:effectLst/>
              <a:uLnTx/>
              <a:uFillTx/>
              <a:latin typeface="Montserrat" pitchFamily="2" charset="77"/>
              <a:ea typeface="Montserrat Black" charset="0"/>
              <a:cs typeface="Arial" panose="020B0604020202020204" pitchFamily="34" charset="0"/>
            </a:endParaRPr>
          </a:p>
        </p:txBody>
      </p:sp>
      <p:pic>
        <p:nvPicPr>
          <p:cNvPr id="8" name="Picture 7" descr="A person wearing glasses and smiling at the camera&#10;&#10;Description automatically generated">
            <a:extLst>
              <a:ext uri="{FF2B5EF4-FFF2-40B4-BE49-F238E27FC236}">
                <a16:creationId xmlns:a16="http://schemas.microsoft.com/office/drawing/2014/main" id="{5D848BA0-7D48-4666-9026-6E99A941DCDB}"/>
              </a:ext>
            </a:extLst>
          </p:cNvPr>
          <p:cNvPicPr>
            <a:picLocks noChangeAspect="1"/>
          </p:cNvPicPr>
          <p:nvPr/>
        </p:nvPicPr>
        <p:blipFill>
          <a:blip r:embed="rId3"/>
          <a:stretch>
            <a:fillRect/>
          </a:stretch>
        </p:blipFill>
        <p:spPr>
          <a:xfrm>
            <a:off x="2626180" y="2264572"/>
            <a:ext cx="2381250" cy="2381250"/>
          </a:xfrm>
          <a:prstGeom prst="rect">
            <a:avLst/>
          </a:prstGeom>
        </p:spPr>
      </p:pic>
      <p:sp>
        <p:nvSpPr>
          <p:cNvPr id="10" name="Rectangle 9">
            <a:extLst>
              <a:ext uri="{FF2B5EF4-FFF2-40B4-BE49-F238E27FC236}">
                <a16:creationId xmlns:a16="http://schemas.microsoft.com/office/drawing/2014/main" id="{457CAA04-3C87-41EC-9532-6AE530966C21}"/>
              </a:ext>
            </a:extLst>
          </p:cNvPr>
          <p:cNvSpPr/>
          <p:nvPr/>
        </p:nvSpPr>
        <p:spPr>
          <a:xfrm>
            <a:off x="2313785" y="4827108"/>
            <a:ext cx="2693645" cy="1146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bg1">
                    <a:lumMod val="50000"/>
                  </a:schemeClr>
                </a:solidFill>
                <a:latin typeface="Montserrat" panose="00000500000000000000" pitchFamily="2" charset="0"/>
              </a:rPr>
              <a:t>Karen Mann</a:t>
            </a:r>
            <a:endParaRPr lang="en-US" dirty="0">
              <a:solidFill>
                <a:schemeClr val="bg1">
                  <a:lumMod val="50000"/>
                </a:schemeClr>
              </a:solidFill>
              <a:latin typeface="Montserrat" panose="00000500000000000000" pitchFamily="2" charset="0"/>
            </a:endParaRPr>
          </a:p>
          <a:p>
            <a:pPr algn="ctr"/>
            <a:r>
              <a:rPr lang="en-US" dirty="0">
                <a:solidFill>
                  <a:schemeClr val="bg1">
                    <a:lumMod val="50000"/>
                  </a:schemeClr>
                </a:solidFill>
                <a:latin typeface="Montserrat" panose="00000500000000000000" pitchFamily="2" charset="0"/>
              </a:rPr>
              <a:t>VP, HR Research, Learning Solutions &amp; Advisory Services </a:t>
            </a:r>
            <a:endParaRPr lang="en-CA" dirty="0">
              <a:solidFill>
                <a:schemeClr val="bg1">
                  <a:lumMod val="50000"/>
                </a:schemeClr>
              </a:solidFill>
              <a:latin typeface="Montserrat" panose="00000500000000000000" pitchFamily="2" charset="0"/>
            </a:endParaRPr>
          </a:p>
        </p:txBody>
      </p:sp>
      <p:sp>
        <p:nvSpPr>
          <p:cNvPr id="11" name="TextBox 10">
            <a:extLst>
              <a:ext uri="{FF2B5EF4-FFF2-40B4-BE49-F238E27FC236}">
                <a16:creationId xmlns:a16="http://schemas.microsoft.com/office/drawing/2014/main" id="{CC428FBA-D465-4741-98E6-6462F84066DD}"/>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CA" sz="1200" dirty="0">
                <a:solidFill>
                  <a:srgbClr val="A6A6A6"/>
                </a:solidFill>
                <a:effectLst/>
                <a:latin typeface="Montserrat" panose="00000500000000000000" pitchFamily="2" charset="0"/>
                <a:ea typeface="Times New Roman" panose="02020603050405020304" pitchFamily="18" charset="0"/>
              </a:rPr>
              <a:t>2021 TOP 3 HR PRIORITIES: TALENT ACQUISITION, DEVELOPING LEADERS, MANAGING LABOR COSTS</a:t>
            </a:r>
            <a:endParaRPr kumimoji="0" lang="en-US" sz="1200" b="0" i="0" u="none" strike="noStrike" kern="1200" cap="none" spc="0" normalizeH="0" baseline="0" noProof="0" dirty="0">
              <a:ln>
                <a:noFill/>
              </a:ln>
              <a:solidFill>
                <a:srgbClr val="A6A6A6"/>
              </a:solidFill>
              <a:effectLst/>
              <a:uLnTx/>
              <a:uFillTx/>
              <a:latin typeface="Montserrat" panose="00000500000000000000" pitchFamily="2" charset="0"/>
            </a:endParaRPr>
          </a:p>
        </p:txBody>
      </p:sp>
      <p:sp>
        <p:nvSpPr>
          <p:cNvPr id="6" name="Rectangle 5">
            <a:extLst>
              <a:ext uri="{FF2B5EF4-FFF2-40B4-BE49-F238E27FC236}">
                <a16:creationId xmlns:a16="http://schemas.microsoft.com/office/drawing/2014/main" id="{97932608-FE93-4713-B237-93865CA2E8E3}"/>
              </a:ext>
            </a:extLst>
          </p:cNvPr>
          <p:cNvSpPr/>
          <p:nvPr/>
        </p:nvSpPr>
        <p:spPr>
          <a:xfrm>
            <a:off x="7184570" y="4827108"/>
            <a:ext cx="2693645" cy="1146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bg1">
                    <a:lumMod val="50000"/>
                  </a:schemeClr>
                </a:solidFill>
                <a:latin typeface="Montserrat" panose="00000500000000000000" pitchFamily="2" charset="0"/>
              </a:rPr>
              <a:t>Talia Speigel</a:t>
            </a:r>
            <a:endParaRPr lang="en-US" dirty="0">
              <a:solidFill>
                <a:schemeClr val="bg1">
                  <a:lumMod val="50000"/>
                </a:schemeClr>
              </a:solidFill>
              <a:latin typeface="Montserrat" panose="00000500000000000000" pitchFamily="2" charset="0"/>
            </a:endParaRPr>
          </a:p>
          <a:p>
            <a:pPr algn="ctr"/>
            <a:r>
              <a:rPr lang="en-US" dirty="0">
                <a:solidFill>
                  <a:schemeClr val="bg1">
                    <a:lumMod val="50000"/>
                  </a:schemeClr>
                </a:solidFill>
                <a:latin typeface="Montserrat" panose="00000500000000000000" pitchFamily="2" charset="0"/>
              </a:rPr>
              <a:t>Senior Consulting Analyst, HR Research &amp; Advisory Services</a:t>
            </a:r>
            <a:endParaRPr lang="en-CA" dirty="0">
              <a:solidFill>
                <a:schemeClr val="bg1">
                  <a:lumMod val="50000"/>
                </a:schemeClr>
              </a:solidFill>
              <a:latin typeface="Montserrat" panose="00000500000000000000" pitchFamily="2" charset="0"/>
            </a:endParaRPr>
          </a:p>
        </p:txBody>
      </p:sp>
      <p:pic>
        <p:nvPicPr>
          <p:cNvPr id="1026" name="Picture 2" descr="Talia Speigel headshot">
            <a:extLst>
              <a:ext uri="{FF2B5EF4-FFF2-40B4-BE49-F238E27FC236}">
                <a16:creationId xmlns:a16="http://schemas.microsoft.com/office/drawing/2014/main" id="{A74B4E86-EB0F-4AD5-AB24-C992E8F699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0767" y="2238375"/>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899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436A08C-BC0B-4DA7-B9F2-C4582474A439}"/>
              </a:ext>
            </a:extLst>
          </p:cNvPr>
          <p:cNvSpPr txBox="1"/>
          <p:nvPr/>
        </p:nvSpPr>
        <p:spPr>
          <a:xfrm>
            <a:off x="4772229" y="4789862"/>
            <a:ext cx="2908231"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lumMod val="50000"/>
                  </a:prstClr>
                </a:solidFill>
                <a:latin typeface="Montserrat"/>
              </a:rPr>
              <a:t>Philip Dana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lumMod val="50000"/>
                  </a:prstClr>
                </a:solidFill>
                <a:latin typeface="Montserrat"/>
              </a:rPr>
              <a:t>Head of Human Resources</a:t>
            </a:r>
            <a:endParaRPr kumimoji="0" lang="en-US" sz="1800" i="0" u="none" strike="noStrike" kern="1200" cap="none" spc="0" normalizeH="0" baseline="0" noProof="0" dirty="0">
              <a:ln>
                <a:noFill/>
              </a:ln>
              <a:solidFill>
                <a:prstClr val="white">
                  <a:lumMod val="50000"/>
                </a:prstClr>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Montserrat"/>
                <a:ea typeface="+mn-ea"/>
                <a:cs typeface="+mn-cs"/>
              </a:rPr>
              <a:t>Dendreon Pharmaceuticals LLC</a:t>
            </a:r>
            <a:endParaRPr kumimoji="0" lang="en-US" sz="1800" b="0" i="0" u="none" strike="noStrike" kern="1200" cap="none" spc="0" normalizeH="0" baseline="0" noProof="0" dirty="0">
              <a:ln>
                <a:noFill/>
              </a:ln>
              <a:solidFill>
                <a:prstClr val="white">
                  <a:lumMod val="50000"/>
                </a:prstClr>
              </a:solidFill>
              <a:effectLst/>
              <a:uLnTx/>
              <a:uFillTx/>
              <a:latin typeface="Montserrat" panose="00000500000000000000" pitchFamily="2" charset="0"/>
              <a:ea typeface="+mn-ea"/>
              <a:cs typeface="+mn-cs"/>
            </a:endParaRPr>
          </a:p>
        </p:txBody>
      </p:sp>
      <p:sp>
        <p:nvSpPr>
          <p:cNvPr id="10" name="TextBox 9">
            <a:extLst>
              <a:ext uri="{FF2B5EF4-FFF2-40B4-BE49-F238E27FC236}">
                <a16:creationId xmlns:a16="http://schemas.microsoft.com/office/drawing/2014/main" id="{6E290C28-879C-4FC4-AC0E-97C88E26130B}"/>
              </a:ext>
            </a:extLst>
          </p:cNvPr>
          <p:cNvSpPr txBox="1"/>
          <p:nvPr/>
        </p:nvSpPr>
        <p:spPr>
          <a:xfrm>
            <a:off x="678793" y="4789862"/>
            <a:ext cx="315397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lumMod val="50000"/>
                  </a:prstClr>
                </a:solidFill>
                <a:latin typeface="Montserrat"/>
              </a:rPr>
              <a:t>Dr. DeRetta Rhodes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lumMod val="50000"/>
                  </a:prstClr>
                </a:solidFill>
                <a:latin typeface="Montserrat"/>
              </a:rPr>
              <a:t>EVP &amp; Chief People Capital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lumMod val="50000"/>
                  </a:prstClr>
                </a:solidFill>
                <a:latin typeface="Montserrat"/>
              </a:rPr>
              <a:t>Atlanta Braves </a:t>
            </a:r>
            <a:endParaRPr kumimoji="0" lang="en-US" sz="1800" b="1" i="0" u="none" strike="noStrike" kern="1200" cap="none" spc="0" normalizeH="0" baseline="0" noProof="0" dirty="0">
              <a:ln>
                <a:noFill/>
              </a:ln>
              <a:solidFill>
                <a:prstClr val="white">
                  <a:lumMod val="50000"/>
                </a:prstClr>
              </a:solidFill>
              <a:effectLst/>
              <a:uLnTx/>
              <a:uFillTx/>
              <a:latin typeface="Montserrat" panose="00000500000000000000" pitchFamily="2" charset="0"/>
              <a:ea typeface="+mn-ea"/>
              <a:cs typeface="+mn-cs"/>
            </a:endParaRPr>
          </a:p>
        </p:txBody>
      </p:sp>
      <p:sp>
        <p:nvSpPr>
          <p:cNvPr id="18" name="TextBox 17">
            <a:extLst>
              <a:ext uri="{FF2B5EF4-FFF2-40B4-BE49-F238E27FC236}">
                <a16:creationId xmlns:a16="http://schemas.microsoft.com/office/drawing/2014/main" id="{A8C27F0A-41EB-4D34-A08D-2C54472CC1D5}"/>
              </a:ext>
            </a:extLst>
          </p:cNvPr>
          <p:cNvSpPr txBox="1"/>
          <p:nvPr/>
        </p:nvSpPr>
        <p:spPr>
          <a:xfrm>
            <a:off x="8560741" y="4789862"/>
            <a:ext cx="2908231"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lumMod val="50000"/>
                  </a:prstClr>
                </a:solidFill>
                <a:latin typeface="Montserrat"/>
              </a:rPr>
              <a:t>Heather Krablin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lumMod val="50000"/>
                  </a:prstClr>
                </a:solidFill>
                <a:latin typeface="Montserrat"/>
              </a:rPr>
              <a:t>SVP &amp; Chief Human Resources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lumMod val="50000"/>
                  </a:prstClr>
                </a:solidFill>
                <a:latin typeface="Montserrat"/>
              </a:rPr>
              <a:t>WFG National Title Insurance</a:t>
            </a:r>
            <a:endParaRPr kumimoji="0" lang="en-US" sz="1800" b="1" i="0" u="none" strike="noStrike" kern="1200" cap="none" spc="0" normalizeH="0" baseline="0" noProof="0" dirty="0">
              <a:ln>
                <a:noFill/>
              </a:ln>
              <a:solidFill>
                <a:prstClr val="white">
                  <a:lumMod val="50000"/>
                </a:prstClr>
              </a:solidFill>
              <a:effectLst/>
              <a:uLnTx/>
              <a:uFillTx/>
              <a:latin typeface="Montserrat" panose="00000500000000000000" pitchFamily="2" charset="0"/>
              <a:ea typeface="+mn-ea"/>
              <a:cs typeface="+mn-cs"/>
            </a:endParaRPr>
          </a:p>
        </p:txBody>
      </p:sp>
      <p:sp>
        <p:nvSpPr>
          <p:cNvPr id="8" name="Text Placeholder 1">
            <a:extLst>
              <a:ext uri="{FF2B5EF4-FFF2-40B4-BE49-F238E27FC236}">
                <a16:creationId xmlns:a16="http://schemas.microsoft.com/office/drawing/2014/main" id="{F9A87926-E8D9-4DE2-AB47-90BC65816AFE}"/>
              </a:ext>
            </a:extLst>
          </p:cNvPr>
          <p:cNvSpPr txBox="1">
            <a:spLocks/>
          </p:cNvSpPr>
          <p:nvPr/>
        </p:nvSpPr>
        <p:spPr>
          <a:xfrm>
            <a:off x="577163" y="948565"/>
            <a:ext cx="5518837"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kumimoji="0" lang="en-US" sz="3000" b="1" i="0" u="none" strike="noStrike" kern="1200" cap="none" spc="0" normalizeH="0" baseline="0" noProof="0" dirty="0">
                <a:ln>
                  <a:noFill/>
                </a:ln>
                <a:solidFill>
                  <a:prstClr val="white">
                    <a:lumMod val="50000"/>
                  </a:prstClr>
                </a:solidFill>
                <a:effectLst/>
                <a:uLnTx/>
                <a:uFillTx/>
                <a:latin typeface="Montserrat" pitchFamily="2" charset="77"/>
                <a:ea typeface="Montserrat Black" charset="0"/>
                <a:cs typeface="Arial" panose="020B0604020202020204" pitchFamily="34" charset="0"/>
              </a:rPr>
              <a:t>Who we are</a:t>
            </a:r>
            <a:endParaRPr kumimoji="0" lang="en-CA" sz="3000" b="1" i="0" u="none" strike="noStrike" kern="1200" cap="none" spc="0" normalizeH="0" baseline="0" noProof="0" dirty="0">
              <a:ln>
                <a:noFill/>
              </a:ln>
              <a:solidFill>
                <a:prstClr val="white">
                  <a:lumMod val="50000"/>
                </a:prstClr>
              </a:solidFill>
              <a:effectLst/>
              <a:uLnTx/>
              <a:uFillTx/>
              <a:latin typeface="Montserrat" pitchFamily="2" charset="77"/>
              <a:ea typeface="Montserrat Black" charset="0"/>
              <a:cs typeface="Arial" panose="020B0604020202020204" pitchFamily="34" charset="0"/>
            </a:endParaRPr>
          </a:p>
        </p:txBody>
      </p:sp>
      <p:sp>
        <p:nvSpPr>
          <p:cNvPr id="11" name="TextBox 10">
            <a:extLst>
              <a:ext uri="{FF2B5EF4-FFF2-40B4-BE49-F238E27FC236}">
                <a16:creationId xmlns:a16="http://schemas.microsoft.com/office/drawing/2014/main" id="{879FE86E-4C4D-4BF8-B9F2-5B5EE20203A3}"/>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CA" sz="1200" dirty="0">
                <a:solidFill>
                  <a:srgbClr val="A6A6A6"/>
                </a:solidFill>
                <a:effectLst/>
                <a:latin typeface="Montserrat" panose="00000500000000000000" pitchFamily="2" charset="0"/>
                <a:ea typeface="Times New Roman" panose="02020603050405020304" pitchFamily="18" charset="0"/>
              </a:rPr>
              <a:t>2021 TOP 3 HR PRIORITIES: TALENT ACQUISITION, DEVELOPING LEADERS, MANAGING LABOR COSTS</a:t>
            </a:r>
            <a:endParaRPr kumimoji="0" lang="en-US" sz="1200" b="0" i="0" u="none" strike="noStrike" kern="1200" cap="none" spc="0" normalizeH="0" baseline="0" noProof="0" dirty="0">
              <a:ln>
                <a:noFill/>
              </a:ln>
              <a:solidFill>
                <a:srgbClr val="A6A6A6"/>
              </a:solidFill>
              <a:effectLst/>
              <a:uLnTx/>
              <a:uFillTx/>
              <a:latin typeface="Montserrat" panose="00000500000000000000" pitchFamily="2" charset="0"/>
            </a:endParaRPr>
          </a:p>
        </p:txBody>
      </p:sp>
      <p:pic>
        <p:nvPicPr>
          <p:cNvPr id="3" name="Picture 4">
            <a:extLst>
              <a:ext uri="{FF2B5EF4-FFF2-40B4-BE49-F238E27FC236}">
                <a16:creationId xmlns:a16="http://schemas.microsoft.com/office/drawing/2014/main" id="{F8D28978-31F9-4D07-A7A5-26AF6898E4F2}"/>
              </a:ext>
            </a:extLst>
          </p:cNvPr>
          <p:cNvPicPr>
            <a:picLocks noChangeAspect="1"/>
          </p:cNvPicPr>
          <p:nvPr/>
        </p:nvPicPr>
        <p:blipFill rotWithShape="1">
          <a:blip r:embed="rId3"/>
          <a:srcRect t="7430" r="-424" b="227"/>
          <a:stretch/>
        </p:blipFill>
        <p:spPr>
          <a:xfrm>
            <a:off x="5050302" y="1795433"/>
            <a:ext cx="2352086" cy="2736256"/>
          </a:xfrm>
          <a:prstGeom prst="rect">
            <a:avLst/>
          </a:prstGeom>
        </p:spPr>
      </p:pic>
      <p:pic>
        <p:nvPicPr>
          <p:cNvPr id="5" name="Picture 5">
            <a:extLst>
              <a:ext uri="{FF2B5EF4-FFF2-40B4-BE49-F238E27FC236}">
                <a16:creationId xmlns:a16="http://schemas.microsoft.com/office/drawing/2014/main" id="{C8EDE0A3-2A4E-4A05-85D4-6FA250248512}"/>
              </a:ext>
            </a:extLst>
          </p:cNvPr>
          <p:cNvPicPr>
            <a:picLocks noChangeAspect="1"/>
          </p:cNvPicPr>
          <p:nvPr/>
        </p:nvPicPr>
        <p:blipFill>
          <a:blip r:embed="rId4"/>
          <a:stretch>
            <a:fillRect/>
          </a:stretch>
        </p:blipFill>
        <p:spPr>
          <a:xfrm>
            <a:off x="884179" y="1823358"/>
            <a:ext cx="2743200" cy="2743200"/>
          </a:xfrm>
          <a:prstGeom prst="rect">
            <a:avLst/>
          </a:prstGeom>
        </p:spPr>
      </p:pic>
      <p:pic>
        <p:nvPicPr>
          <p:cNvPr id="6" name="Picture 6">
            <a:extLst>
              <a:ext uri="{FF2B5EF4-FFF2-40B4-BE49-F238E27FC236}">
                <a16:creationId xmlns:a16="http://schemas.microsoft.com/office/drawing/2014/main" id="{38DE4912-BE0B-479A-853A-65CD3AA4DEC8}"/>
              </a:ext>
            </a:extLst>
          </p:cNvPr>
          <p:cNvPicPr>
            <a:picLocks noChangeAspect="1"/>
          </p:cNvPicPr>
          <p:nvPr/>
        </p:nvPicPr>
        <p:blipFill>
          <a:blip r:embed="rId5"/>
          <a:stretch>
            <a:fillRect/>
          </a:stretch>
        </p:blipFill>
        <p:spPr>
          <a:xfrm>
            <a:off x="8636825" y="1823358"/>
            <a:ext cx="2756064" cy="2736272"/>
          </a:xfrm>
          <a:prstGeom prst="rect">
            <a:avLst/>
          </a:prstGeom>
        </p:spPr>
      </p:pic>
    </p:spTree>
    <p:extLst>
      <p:ext uri="{BB962C8B-B14F-4D97-AF65-F5344CB8AC3E}">
        <p14:creationId xmlns:p14="http://schemas.microsoft.com/office/powerpoint/2010/main" val="683842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7BCEBE7-3CC0-9345-B7DD-633030396739}"/>
              </a:ext>
            </a:extLst>
          </p:cNvPr>
          <p:cNvGrpSpPr/>
          <p:nvPr/>
        </p:nvGrpSpPr>
        <p:grpSpPr>
          <a:xfrm>
            <a:off x="577163" y="2328457"/>
            <a:ext cx="5522519" cy="615553"/>
            <a:chOff x="398125" y="1041287"/>
            <a:chExt cx="5522519" cy="615553"/>
          </a:xfrm>
        </p:grpSpPr>
        <p:sp>
          <p:nvSpPr>
            <p:cNvPr id="6" name="TextBox 5">
              <a:extLst>
                <a:ext uri="{FF2B5EF4-FFF2-40B4-BE49-F238E27FC236}">
                  <a16:creationId xmlns:a16="http://schemas.microsoft.com/office/drawing/2014/main" id="{9B32FAB9-0FD9-2D4A-B24A-1EF626E17108}"/>
                </a:ext>
              </a:extLst>
            </p:cNvPr>
            <p:cNvSpPr txBox="1"/>
            <p:nvPr/>
          </p:nvSpPr>
          <p:spPr>
            <a:xfrm>
              <a:off x="1412964" y="1072064"/>
              <a:ext cx="4507680" cy="553998"/>
            </a:xfrm>
            <a:prstGeom prst="rect">
              <a:avLst/>
            </a:prstGeom>
          </p:spPr>
          <p:txBody>
            <a:bodyPr wrap="square" lIns="0" tIns="0" rIns="0" bIns="0" rtlCol="0" anchor="b" anchorCtr="0">
              <a:spAutoFit/>
            </a:bodyPr>
            <a:lstStyle/>
            <a:p>
              <a:pPr>
                <a:defRPr/>
              </a:pPr>
              <a:r>
                <a:rPr kumimoji="0" lang="en-US" sz="1800" b="0" i="0" u="none" strike="noStrike" kern="1200" cap="none" spc="0" normalizeH="0" baseline="0" noProof="0" dirty="0">
                  <a:ln>
                    <a:noFill/>
                  </a:ln>
                  <a:effectLst/>
                  <a:uLnTx/>
                  <a:uFillTx/>
                  <a:latin typeface="Roboto Light"/>
                  <a:ea typeface="Roboto Light"/>
                  <a:cs typeface="Arial"/>
                </a:rPr>
                <a:t>Share </a:t>
              </a:r>
              <a:r>
                <a:rPr lang="en-US" dirty="0">
                  <a:latin typeface="Roboto Light"/>
                  <a:ea typeface="Roboto Light"/>
                  <a:cs typeface="Arial"/>
                </a:rPr>
                <a:t>insights on the top 3 HR priorities from McLean &amp; Company’s research</a:t>
              </a:r>
              <a:endParaRPr lang="en-US" sz="1800" b="0" i="0" u="none" strike="noStrike" kern="1200" cap="none" spc="0" normalizeH="0" baseline="0" noProof="0" dirty="0">
                <a:ln>
                  <a:noFill/>
                </a:ln>
                <a:effectLst/>
                <a:uLnTx/>
                <a:uFillTx/>
                <a:latin typeface="Roboto Light"/>
                <a:ea typeface="Roboto Light"/>
                <a:cs typeface="Arial"/>
              </a:endParaRPr>
            </a:p>
          </p:txBody>
        </p:sp>
        <p:sp>
          <p:nvSpPr>
            <p:cNvPr id="9" name="TextBox 8">
              <a:extLst>
                <a:ext uri="{FF2B5EF4-FFF2-40B4-BE49-F238E27FC236}">
                  <a16:creationId xmlns:a16="http://schemas.microsoft.com/office/drawing/2014/main" id="{F669FBC2-3D04-9246-B165-D5CC65DC23A0}"/>
                </a:ext>
              </a:extLst>
            </p:cNvPr>
            <p:cNvSpPr txBox="1"/>
            <p:nvPr/>
          </p:nvSpPr>
          <p:spPr>
            <a:xfrm>
              <a:off x="398125" y="1041287"/>
              <a:ext cx="710908" cy="615553"/>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Montserrat Light" pitchFamily="2" charset="77"/>
                  <a:ea typeface="Arial" charset="0"/>
                  <a:cs typeface="Arial" charset="0"/>
                </a:rPr>
                <a:t>01</a:t>
              </a:r>
            </a:p>
          </p:txBody>
        </p:sp>
      </p:grpSp>
      <p:sp>
        <p:nvSpPr>
          <p:cNvPr id="24" name="Text Placeholder 1">
            <a:extLst>
              <a:ext uri="{FF2B5EF4-FFF2-40B4-BE49-F238E27FC236}">
                <a16:creationId xmlns:a16="http://schemas.microsoft.com/office/drawing/2014/main" id="{D531D925-AE37-E143-8AFA-5F8CB0A04C3F}"/>
              </a:ext>
            </a:extLst>
          </p:cNvPr>
          <p:cNvSpPr txBox="1">
            <a:spLocks/>
          </p:cNvSpPr>
          <p:nvPr/>
        </p:nvSpPr>
        <p:spPr>
          <a:xfrm>
            <a:off x="577163" y="1304821"/>
            <a:ext cx="5518837"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kumimoji="0" lang="en-CA" sz="3200" i="0" u="none" strike="noStrike" kern="1200" cap="none" spc="0" normalizeH="0" baseline="0" noProof="0" dirty="0">
                <a:ln>
                  <a:noFill/>
                </a:ln>
                <a:solidFill>
                  <a:prstClr val="white">
                    <a:lumMod val="50000"/>
                  </a:prstClr>
                </a:solidFill>
                <a:effectLst/>
                <a:uLnTx/>
                <a:uFillTx/>
                <a:latin typeface="Montserrat Semi Bold" panose="020B0604020202020204" charset="0"/>
                <a:ea typeface="Montserrat Black" charset="0"/>
                <a:cs typeface="Montserrat Semi Bold" panose="020B0604020202020204" charset="0"/>
              </a:rPr>
              <a:t>Webinar Objectives</a:t>
            </a:r>
          </a:p>
        </p:txBody>
      </p:sp>
      <p:grpSp>
        <p:nvGrpSpPr>
          <p:cNvPr id="26" name="Group 25">
            <a:extLst>
              <a:ext uri="{FF2B5EF4-FFF2-40B4-BE49-F238E27FC236}">
                <a16:creationId xmlns:a16="http://schemas.microsoft.com/office/drawing/2014/main" id="{21E11797-5BEC-CB4B-8472-8CCAE3FA4196}"/>
              </a:ext>
            </a:extLst>
          </p:cNvPr>
          <p:cNvGrpSpPr/>
          <p:nvPr/>
        </p:nvGrpSpPr>
        <p:grpSpPr>
          <a:xfrm>
            <a:off x="620155" y="3462125"/>
            <a:ext cx="5475845" cy="830997"/>
            <a:chOff x="444798" y="1447919"/>
            <a:chExt cx="5475845" cy="830997"/>
          </a:xfrm>
        </p:grpSpPr>
        <p:sp>
          <p:nvSpPr>
            <p:cNvPr id="27" name="TextBox 26">
              <a:extLst>
                <a:ext uri="{FF2B5EF4-FFF2-40B4-BE49-F238E27FC236}">
                  <a16:creationId xmlns:a16="http://schemas.microsoft.com/office/drawing/2014/main" id="{9D58B004-C642-0A4E-A1FE-FEEB6D871B68}"/>
                </a:ext>
              </a:extLst>
            </p:cNvPr>
            <p:cNvSpPr txBox="1"/>
            <p:nvPr/>
          </p:nvSpPr>
          <p:spPr>
            <a:xfrm>
              <a:off x="1423933" y="1447919"/>
              <a:ext cx="4496710" cy="830997"/>
            </a:xfrm>
            <a:prstGeom prst="rect">
              <a:avLst/>
            </a:prstGeom>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effectLst/>
                  <a:uLnTx/>
                  <a:uFillTx/>
                  <a:latin typeface="Roboto Light"/>
                  <a:ea typeface="Roboto Light"/>
                  <a:cs typeface="Arial"/>
                </a:rPr>
                <a:t>Hear from </a:t>
              </a:r>
              <a:r>
                <a:rPr lang="en-US" dirty="0">
                  <a:latin typeface="Roboto Light"/>
                  <a:ea typeface="Roboto Light"/>
                  <a:cs typeface="Arial"/>
                </a:rPr>
                <a:t>3</a:t>
              </a:r>
              <a:r>
                <a:rPr kumimoji="0" lang="en-US" sz="1800" i="0" u="none" strike="noStrike" kern="1200" cap="none" spc="0" normalizeH="0" baseline="0" noProof="0" dirty="0">
                  <a:ln>
                    <a:noFill/>
                  </a:ln>
                  <a:effectLst/>
                  <a:uLnTx/>
                  <a:uFillTx/>
                  <a:latin typeface="Roboto Light"/>
                  <a:ea typeface="Roboto Light"/>
                  <a:cs typeface="Arial"/>
                </a:rPr>
                <a:t> HR executives on</a:t>
              </a:r>
              <a:r>
                <a:rPr lang="en-US" dirty="0">
                  <a:latin typeface="Roboto Light"/>
                  <a:ea typeface="Roboto Light"/>
                  <a:cs typeface="Arial"/>
                </a:rPr>
                <a:t> Talent Acquisition, Leadership Development, and Managing Labor Costs</a:t>
              </a:r>
              <a:endParaRPr kumimoji="0" lang="en-US" sz="1800" i="0" u="none" strike="noStrike" kern="1200" cap="none" spc="0" normalizeH="0" baseline="0" noProof="0" dirty="0">
                <a:ln>
                  <a:noFill/>
                </a:ln>
                <a:effectLst/>
                <a:uLnTx/>
                <a:uFillTx/>
                <a:latin typeface="Roboto Light"/>
                <a:ea typeface="Roboto Light"/>
                <a:cs typeface="Arial"/>
              </a:endParaRPr>
            </a:p>
          </p:txBody>
        </p:sp>
        <p:sp>
          <p:nvSpPr>
            <p:cNvPr id="28" name="TextBox 27">
              <a:extLst>
                <a:ext uri="{FF2B5EF4-FFF2-40B4-BE49-F238E27FC236}">
                  <a16:creationId xmlns:a16="http://schemas.microsoft.com/office/drawing/2014/main" id="{DC8C5D86-085B-4D47-A166-2003A4384B98}"/>
                </a:ext>
              </a:extLst>
            </p:cNvPr>
            <p:cNvSpPr txBox="1"/>
            <p:nvPr/>
          </p:nvSpPr>
          <p:spPr>
            <a:xfrm>
              <a:off x="444798" y="1540493"/>
              <a:ext cx="710908" cy="615553"/>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Montserrat Light" pitchFamily="2" charset="77"/>
                  <a:ea typeface="Arial" charset="0"/>
                  <a:cs typeface="Arial" charset="0"/>
                </a:rPr>
                <a:t>02</a:t>
              </a:r>
            </a:p>
          </p:txBody>
        </p:sp>
      </p:grpSp>
      <p:grpSp>
        <p:nvGrpSpPr>
          <p:cNvPr id="29" name="Group 28">
            <a:extLst>
              <a:ext uri="{FF2B5EF4-FFF2-40B4-BE49-F238E27FC236}">
                <a16:creationId xmlns:a16="http://schemas.microsoft.com/office/drawing/2014/main" id="{A92B163F-77C6-B146-87E0-23A8CB8E8F86}"/>
              </a:ext>
            </a:extLst>
          </p:cNvPr>
          <p:cNvGrpSpPr/>
          <p:nvPr/>
        </p:nvGrpSpPr>
        <p:grpSpPr>
          <a:xfrm>
            <a:off x="620155" y="4842015"/>
            <a:ext cx="5524611" cy="615553"/>
            <a:chOff x="479046" y="1918985"/>
            <a:chExt cx="5524611" cy="615553"/>
          </a:xfrm>
        </p:grpSpPr>
        <p:sp>
          <p:nvSpPr>
            <p:cNvPr id="30" name="TextBox 29">
              <a:extLst>
                <a:ext uri="{FF2B5EF4-FFF2-40B4-BE49-F238E27FC236}">
                  <a16:creationId xmlns:a16="http://schemas.microsoft.com/office/drawing/2014/main" id="{BA14F7A5-75DF-7C47-A481-616287073367}"/>
                </a:ext>
              </a:extLst>
            </p:cNvPr>
            <p:cNvSpPr txBox="1"/>
            <p:nvPr/>
          </p:nvSpPr>
          <p:spPr>
            <a:xfrm>
              <a:off x="1495977" y="1949762"/>
              <a:ext cx="4507680" cy="553998"/>
            </a:xfrm>
            <a:prstGeom prst="rect">
              <a:avLst/>
            </a:prstGeom>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E7E6E6">
                      <a:lumMod val="25000"/>
                    </a:srgbClr>
                  </a:solidFill>
                  <a:latin typeface="Roboto Light" panose="02000000000000000000" pitchFamily="2" charset="0"/>
                  <a:ea typeface="Roboto Light" panose="02000000000000000000" pitchFamily="2" charset="0"/>
                  <a:cs typeface="Arial" charset="0"/>
                </a:rPr>
                <a:t>Be more prepared to address these priorities in your own organizations</a:t>
              </a:r>
              <a:endParaRPr kumimoji="0" lang="en-US" sz="1800" b="0" i="0" u="none" strike="noStrike" kern="1200" cap="none" spc="0" normalizeH="0" baseline="0" noProof="0" dirty="0">
                <a:ln>
                  <a:noFill/>
                </a:ln>
                <a:solidFill>
                  <a:srgbClr val="E7E6E6">
                    <a:lumMod val="25000"/>
                  </a:srgbClr>
                </a:solidFill>
                <a:effectLst/>
                <a:uLnTx/>
                <a:uFillTx/>
                <a:latin typeface="Roboto Light" panose="02000000000000000000" pitchFamily="2" charset="0"/>
                <a:ea typeface="Roboto Light" panose="02000000000000000000" pitchFamily="2" charset="0"/>
                <a:cs typeface="Arial" charset="0"/>
              </a:endParaRPr>
            </a:p>
          </p:txBody>
        </p:sp>
        <p:sp>
          <p:nvSpPr>
            <p:cNvPr id="31" name="TextBox 30">
              <a:extLst>
                <a:ext uri="{FF2B5EF4-FFF2-40B4-BE49-F238E27FC236}">
                  <a16:creationId xmlns:a16="http://schemas.microsoft.com/office/drawing/2014/main" id="{19F6F78E-C76B-3D4D-B46C-5808D7CD5924}"/>
                </a:ext>
              </a:extLst>
            </p:cNvPr>
            <p:cNvSpPr txBox="1"/>
            <p:nvPr/>
          </p:nvSpPr>
          <p:spPr>
            <a:xfrm>
              <a:off x="479046" y="1918985"/>
              <a:ext cx="710908" cy="615553"/>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Montserrat Light" pitchFamily="2" charset="77"/>
                  <a:ea typeface="Arial" charset="0"/>
                  <a:cs typeface="Arial" charset="0"/>
                </a:rPr>
                <a:t>03</a:t>
              </a:r>
            </a:p>
          </p:txBody>
        </p:sp>
      </p:grpSp>
      <p:sp>
        <p:nvSpPr>
          <p:cNvPr id="15" name="TextBox 14">
            <a:extLst>
              <a:ext uri="{FF2B5EF4-FFF2-40B4-BE49-F238E27FC236}">
                <a16:creationId xmlns:a16="http://schemas.microsoft.com/office/drawing/2014/main" id="{D8C0BE88-7B33-4828-B4FE-419865AA3B28}"/>
              </a:ext>
            </a:extLst>
          </p:cNvPr>
          <p:cNvSpPr txBox="1"/>
          <p:nvPr/>
        </p:nvSpPr>
        <p:spPr>
          <a:xfrm>
            <a:off x="9823441" y="6441440"/>
            <a:ext cx="2072370" cy="182880"/>
          </a:xfrm>
          <a:prstGeom prst="rect">
            <a:avLst/>
          </a:prstGeom>
        </p:spPr>
        <p:txBody>
          <a:bodyPr wrap="square" lIns="0" tIns="0" rIns="0" bIns="0" numCol="1" spcCol="360000" rtlCol="0">
            <a:noAutofit/>
          </a:bodyPr>
          <a:lstStyle/>
          <a:p>
            <a:pPr marL="0" marR="0" lvl="0" indent="0" algn="r" defTabSz="554437" rtl="0" eaLnBrk="1" fontAlgn="auto" latinLnBrk="0" hangingPunct="1">
              <a:lnSpc>
                <a:spcPct val="110000"/>
              </a:lnSpc>
              <a:spcBef>
                <a:spcPts val="0"/>
              </a:spcBef>
              <a:spcAft>
                <a:spcPts val="0"/>
              </a:spcAft>
              <a:buClrTx/>
              <a:buSzTx/>
              <a:buFontTx/>
              <a:buNone/>
              <a:tabLst/>
              <a:defRPr/>
            </a:pPr>
            <a:r>
              <a:rPr lang="en-CA" sz="1050" b="0" i="0" dirty="0">
                <a:solidFill>
                  <a:schemeClr val="bg1"/>
                </a:solidFill>
                <a:latin typeface="Exo" panose="02000503000000000000" pitchFamily="2" charset="77"/>
              </a:rPr>
              <a:t>McLean &amp; Company   |   </a:t>
            </a:r>
            <a:fld id="{81D60167-4931-47E6-BA6A-407CBD079E47}" type="slidenum">
              <a:rPr sz="1050" b="0" i="0" smtClean="0">
                <a:solidFill>
                  <a:schemeClr val="bg1"/>
                </a:solidFill>
                <a:latin typeface="Exo" panose="02000503000000000000" pitchFamily="2" charset="77"/>
                <a:cs typeface="Arial" panose="020B0604020202020204" pitchFamily="34" charset="0"/>
              </a:rPr>
              <a:pPr marL="0" marR="0" lvl="0" indent="0" algn="r" defTabSz="554437" rtl="0" eaLnBrk="1" fontAlgn="auto" latinLnBrk="0" hangingPunct="1">
                <a:lnSpc>
                  <a:spcPct val="110000"/>
                </a:lnSpc>
                <a:spcBef>
                  <a:spcPts val="0"/>
                </a:spcBef>
                <a:spcAft>
                  <a:spcPts val="0"/>
                </a:spcAft>
                <a:buClrTx/>
                <a:buSzTx/>
                <a:buFontTx/>
                <a:buNone/>
                <a:tabLst/>
                <a:defRPr/>
              </a:pPr>
              <a:t>8</a:t>
            </a:fld>
            <a:endParaRPr sz="1050" b="0" i="0" dirty="0">
              <a:solidFill>
                <a:schemeClr val="bg1"/>
              </a:solidFill>
              <a:latin typeface="Exo" panose="02000503000000000000" pitchFamily="2" charset="77"/>
              <a:cs typeface="Arial" panose="020B0604020202020204" pitchFamily="34" charset="0"/>
            </a:endParaRPr>
          </a:p>
        </p:txBody>
      </p:sp>
      <p:sp>
        <p:nvSpPr>
          <p:cNvPr id="16" name="TextBox 15">
            <a:extLst>
              <a:ext uri="{FF2B5EF4-FFF2-40B4-BE49-F238E27FC236}">
                <a16:creationId xmlns:a16="http://schemas.microsoft.com/office/drawing/2014/main" id="{3F4E4332-2786-470C-BF74-49D0256468B3}"/>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CA" sz="1200" dirty="0">
                <a:solidFill>
                  <a:srgbClr val="A6A6A6"/>
                </a:solidFill>
                <a:effectLst/>
                <a:latin typeface="Montserrat" panose="00000500000000000000" pitchFamily="2" charset="0"/>
                <a:ea typeface="Times New Roman" panose="02020603050405020304" pitchFamily="18" charset="0"/>
              </a:rPr>
              <a:t>2021 TOP 3 HR PRIORITIES: TALENT ACQUISITION, DEVELOPING LEADERS, MANAGING LABOR COSTS</a:t>
            </a:r>
            <a:endParaRPr kumimoji="0" lang="en-US" sz="1200" b="0" i="0" u="none" strike="noStrike" kern="1200" cap="none" spc="0" normalizeH="0" baseline="0" noProof="0" dirty="0">
              <a:ln>
                <a:noFill/>
              </a:ln>
              <a:solidFill>
                <a:srgbClr val="A6A6A6"/>
              </a:solidFill>
              <a:effectLst/>
              <a:uLnTx/>
              <a:uFillTx/>
              <a:latin typeface="Montserrat" panose="00000500000000000000" pitchFamily="2" charset="0"/>
            </a:endParaRPr>
          </a:p>
        </p:txBody>
      </p:sp>
    </p:spTree>
    <p:extLst>
      <p:ext uri="{BB962C8B-B14F-4D97-AF65-F5344CB8AC3E}">
        <p14:creationId xmlns:p14="http://schemas.microsoft.com/office/powerpoint/2010/main" val="1683316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0D7813C5-EE7C-4B69-B7F1-32517601C5E7}"/>
              </a:ext>
            </a:extLst>
          </p:cNvPr>
          <p:cNvSpPr/>
          <p:nvPr/>
        </p:nvSpPr>
        <p:spPr>
          <a:xfrm>
            <a:off x="577162" y="2684651"/>
            <a:ext cx="10777249" cy="1350972"/>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DE8BE013-AE16-4613-9B15-DEC36CADE62A}"/>
              </a:ext>
            </a:extLst>
          </p:cNvPr>
          <p:cNvSpPr txBox="1"/>
          <p:nvPr/>
        </p:nvSpPr>
        <p:spPr>
          <a:xfrm>
            <a:off x="459253" y="359146"/>
            <a:ext cx="4591049" cy="369332"/>
          </a:xfrm>
          <a:prstGeom prst="rect">
            <a:avLst/>
          </a:prstGeom>
          <a:noFill/>
        </p:spPr>
        <p:txBody>
          <a:bodyPr wrap="square" lIns="0" tIns="0" rIns="0" bIns="0" rtlCol="0" anchor="t">
            <a:spAutoFit/>
          </a:bodyPr>
          <a:lstStyle/>
          <a:p>
            <a:pPr>
              <a:defRPr/>
            </a:pPr>
            <a:r>
              <a:rPr lang="en-CA" sz="1200" dirty="0">
                <a:solidFill>
                  <a:srgbClr val="A6A6A6"/>
                </a:solidFill>
                <a:effectLst/>
                <a:latin typeface="Montserrat" panose="00000500000000000000" pitchFamily="2" charset="0"/>
                <a:ea typeface="Times New Roman" panose="02020603050405020304" pitchFamily="18" charset="0"/>
              </a:rPr>
              <a:t>2021 TOP 3 HR PRIORITIES: TALENT ACQUISITION, DEVELOPING LEADERS, MANAGING LABOR COSTS</a:t>
            </a:r>
            <a:endParaRPr kumimoji="0" lang="en-US" sz="1200" b="0" i="0" u="none" strike="noStrike" kern="1200" cap="none" spc="0" normalizeH="0" baseline="0" noProof="0" dirty="0">
              <a:ln>
                <a:noFill/>
              </a:ln>
              <a:solidFill>
                <a:srgbClr val="A6A6A6"/>
              </a:solidFill>
              <a:effectLst/>
              <a:uLnTx/>
              <a:uFillTx/>
              <a:latin typeface="Montserrat" panose="00000500000000000000" pitchFamily="2" charset="0"/>
            </a:endParaRPr>
          </a:p>
        </p:txBody>
      </p:sp>
      <p:sp>
        <p:nvSpPr>
          <p:cNvPr id="7" name="Text Placeholder 1">
            <a:extLst>
              <a:ext uri="{FF2B5EF4-FFF2-40B4-BE49-F238E27FC236}">
                <a16:creationId xmlns:a16="http://schemas.microsoft.com/office/drawing/2014/main" id="{AB0374F1-B6C8-47BB-8C04-0913F4B3D28B}"/>
              </a:ext>
            </a:extLst>
          </p:cNvPr>
          <p:cNvSpPr txBox="1">
            <a:spLocks/>
          </p:cNvSpPr>
          <p:nvPr/>
        </p:nvSpPr>
        <p:spPr>
          <a:xfrm>
            <a:off x="577163" y="948565"/>
            <a:ext cx="11108016" cy="54241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
                <a:prstClr val="black"/>
              </a:buClr>
              <a:buSzPct val="120000"/>
              <a:buFont typeface="Arial" pitchFamily="34" charset="0"/>
              <a:buNone/>
              <a:tabLst/>
              <a:defRPr/>
            </a:pPr>
            <a:r>
              <a:rPr kumimoji="0" lang="en-US" sz="3000" b="1" i="0" u="none" strike="noStrike" kern="1200" cap="none" spc="0" normalizeH="0" baseline="0" noProof="0" dirty="0">
                <a:ln>
                  <a:noFill/>
                </a:ln>
                <a:solidFill>
                  <a:prstClr val="white">
                    <a:lumMod val="50000"/>
                  </a:prstClr>
                </a:solidFill>
                <a:effectLst/>
                <a:uLnTx/>
                <a:uFillTx/>
                <a:latin typeface="Montserrat" pitchFamily="2" charset="77"/>
                <a:ea typeface="Montserrat Black" charset="0"/>
                <a:cs typeface="Arial" panose="020B0604020202020204" pitchFamily="34" charset="0"/>
              </a:rPr>
              <a:t>HR’s top 3 priorities remain the same year-over</a:t>
            </a:r>
            <a:r>
              <a:rPr lang="en-US" sz="3000" dirty="0">
                <a:solidFill>
                  <a:prstClr val="white">
                    <a:lumMod val="50000"/>
                  </a:prstClr>
                </a:solidFill>
                <a:latin typeface="Montserrat" pitchFamily="2" charset="77"/>
                <a:ea typeface="Montserrat Black" charset="0"/>
                <a:cs typeface="Arial" panose="020B0604020202020204" pitchFamily="34" charset="0"/>
              </a:rPr>
              <a:t>-year, despite the significant upheaval of 2020</a:t>
            </a:r>
            <a:endParaRPr kumimoji="0" lang="en-CA" sz="3000" b="1" i="0" u="none" strike="noStrike" kern="1200" cap="none" spc="0" normalizeH="0" baseline="0" noProof="0" dirty="0">
              <a:ln>
                <a:noFill/>
              </a:ln>
              <a:solidFill>
                <a:prstClr val="white">
                  <a:lumMod val="50000"/>
                </a:prstClr>
              </a:solidFill>
              <a:effectLst/>
              <a:uLnTx/>
              <a:uFillTx/>
              <a:latin typeface="Montserrat" pitchFamily="2" charset="77"/>
              <a:ea typeface="Montserrat Black" charset="0"/>
              <a:cs typeface="Arial" panose="020B0604020202020204" pitchFamily="34" charset="0"/>
            </a:endParaRPr>
          </a:p>
        </p:txBody>
      </p:sp>
      <p:sp>
        <p:nvSpPr>
          <p:cNvPr id="8" name="TextBox 7">
            <a:extLst>
              <a:ext uri="{FF2B5EF4-FFF2-40B4-BE49-F238E27FC236}">
                <a16:creationId xmlns:a16="http://schemas.microsoft.com/office/drawing/2014/main" id="{28D08EDD-E4EE-4F0F-858B-60D1E48BBCFA}"/>
              </a:ext>
            </a:extLst>
          </p:cNvPr>
          <p:cNvSpPr txBox="1"/>
          <p:nvPr/>
        </p:nvSpPr>
        <p:spPr>
          <a:xfrm>
            <a:off x="844003" y="2104599"/>
            <a:ext cx="3544349" cy="553926"/>
          </a:xfrm>
          <a:prstGeom prst="rect">
            <a:avLst/>
          </a:prstGeom>
        </p:spPr>
        <p:txBody>
          <a:bodyPr wrap="square" lIns="0" tIns="45714" rIns="91428" bIns="45714" rtlCol="0" anchor="t">
            <a:spAutoFit/>
          </a:bodyPr>
          <a:lstStyle/>
          <a:p>
            <a:pPr>
              <a:lnSpc>
                <a:spcPts val="1800"/>
              </a:lnSpc>
            </a:pPr>
            <a:r>
              <a:rPr lang="en-US" b="1" dirty="0">
                <a:solidFill>
                  <a:schemeClr val="accent1"/>
                </a:solidFill>
                <a:latin typeface="Montserrat Semi Bold" pitchFamily="2" charset="77"/>
              </a:rPr>
              <a:t>Top priorities of organizations in 2020</a:t>
            </a:r>
            <a:endParaRPr lang="en-CA" b="1" dirty="0">
              <a:solidFill>
                <a:schemeClr val="accent1"/>
              </a:solidFill>
              <a:latin typeface="Montserrat Semi Bold" pitchFamily="2" charset="77"/>
            </a:endParaRPr>
          </a:p>
        </p:txBody>
      </p:sp>
      <p:sp>
        <p:nvSpPr>
          <p:cNvPr id="9" name="TextBox 8">
            <a:extLst>
              <a:ext uri="{FF2B5EF4-FFF2-40B4-BE49-F238E27FC236}">
                <a16:creationId xmlns:a16="http://schemas.microsoft.com/office/drawing/2014/main" id="{23CC863F-1C8F-47BD-B0E8-C7EFE050153F}"/>
              </a:ext>
            </a:extLst>
          </p:cNvPr>
          <p:cNvSpPr txBox="1"/>
          <p:nvPr/>
        </p:nvSpPr>
        <p:spPr>
          <a:xfrm>
            <a:off x="6896971" y="2106907"/>
            <a:ext cx="3447465" cy="553926"/>
          </a:xfrm>
          <a:prstGeom prst="rect">
            <a:avLst/>
          </a:prstGeom>
        </p:spPr>
        <p:txBody>
          <a:bodyPr wrap="square" lIns="0" rtlCol="0">
            <a:spAutoFit/>
          </a:bodyPr>
          <a:lstStyle/>
          <a:p>
            <a:pPr>
              <a:lnSpc>
                <a:spcPts val="1800"/>
              </a:lnSpc>
            </a:pPr>
            <a:r>
              <a:rPr lang="en-US" b="1" dirty="0">
                <a:solidFill>
                  <a:schemeClr val="accent5"/>
                </a:solidFill>
                <a:latin typeface="Montserrat Semi Bold" pitchFamily="2" charset="77"/>
              </a:rPr>
              <a:t>Top priorities of organizations in 2021</a:t>
            </a:r>
            <a:endParaRPr lang="en-CA" b="1" dirty="0">
              <a:solidFill>
                <a:schemeClr val="accent5"/>
              </a:solidFill>
              <a:latin typeface="Montserrat Semi Bold" pitchFamily="2" charset="77"/>
            </a:endParaRPr>
          </a:p>
        </p:txBody>
      </p:sp>
      <p:sp>
        <p:nvSpPr>
          <p:cNvPr id="10" name="Rectangle 9">
            <a:extLst>
              <a:ext uri="{FF2B5EF4-FFF2-40B4-BE49-F238E27FC236}">
                <a16:creationId xmlns:a16="http://schemas.microsoft.com/office/drawing/2014/main" id="{AA26CD0C-99D2-40F3-8B15-44F3DCDC6C96}"/>
              </a:ext>
            </a:extLst>
          </p:cNvPr>
          <p:cNvSpPr/>
          <p:nvPr/>
        </p:nvSpPr>
        <p:spPr>
          <a:xfrm>
            <a:off x="1203071" y="2750435"/>
            <a:ext cx="3088398" cy="297478"/>
          </a:xfrm>
          <a:prstGeom prst="rect">
            <a:avLst/>
          </a:prstGeom>
        </p:spPr>
        <p:txBody>
          <a:bodyPr wrap="square">
            <a:spAutoFit/>
          </a:bodyPr>
          <a:lstStyle/>
          <a:p>
            <a:pPr>
              <a:lnSpc>
                <a:spcPts val="1600"/>
              </a:lnSpc>
            </a:pPr>
            <a:r>
              <a:rPr lang="en-US" sz="1400" dirty="0">
                <a:latin typeface="Roboto Condensed Light" panose="02000000000000000000" pitchFamily="2" charset="0"/>
                <a:ea typeface="Roboto Condensed Light" panose="02000000000000000000" pitchFamily="2" charset="0"/>
              </a:rPr>
              <a:t>Recruiting</a:t>
            </a:r>
            <a:endParaRPr lang="en-CA" sz="1400" dirty="0">
              <a:latin typeface="Roboto Condensed Light" panose="02000000000000000000" pitchFamily="2" charset="0"/>
              <a:ea typeface="Roboto Condensed Light" panose="02000000000000000000" pitchFamily="2" charset="0"/>
            </a:endParaRPr>
          </a:p>
        </p:txBody>
      </p:sp>
      <p:sp>
        <p:nvSpPr>
          <p:cNvPr id="11" name="Rectangle 10">
            <a:extLst>
              <a:ext uri="{FF2B5EF4-FFF2-40B4-BE49-F238E27FC236}">
                <a16:creationId xmlns:a16="http://schemas.microsoft.com/office/drawing/2014/main" id="{2733E9B3-0B59-49B2-9105-589EFE3277CC}"/>
              </a:ext>
            </a:extLst>
          </p:cNvPr>
          <p:cNvSpPr/>
          <p:nvPr/>
        </p:nvSpPr>
        <p:spPr>
          <a:xfrm>
            <a:off x="1203071" y="3232982"/>
            <a:ext cx="3088398" cy="307737"/>
          </a:xfrm>
          <a:prstGeom prst="rect">
            <a:avLst/>
          </a:prstGeom>
        </p:spPr>
        <p:txBody>
          <a:bodyPr wrap="square">
            <a:spAutoFit/>
          </a:bodyPr>
          <a:lstStyle/>
          <a:p>
            <a:pPr fontAlgn="ctr">
              <a:lnSpc>
                <a:spcPts val="1600"/>
              </a:lnSpc>
            </a:pPr>
            <a:r>
              <a:rPr lang="en-US" sz="1400" dirty="0">
                <a:latin typeface="Roboto Condensed Light" panose="02000000000000000000" pitchFamily="2" charset="0"/>
                <a:ea typeface="Roboto Condensed Light" panose="02000000000000000000" pitchFamily="2" charset="0"/>
              </a:rPr>
              <a:t>Developing leaders</a:t>
            </a:r>
          </a:p>
        </p:txBody>
      </p:sp>
      <p:sp>
        <p:nvSpPr>
          <p:cNvPr id="12" name="Rectangle 11">
            <a:extLst>
              <a:ext uri="{FF2B5EF4-FFF2-40B4-BE49-F238E27FC236}">
                <a16:creationId xmlns:a16="http://schemas.microsoft.com/office/drawing/2014/main" id="{F32E0ACA-E320-4F3F-A94C-E3BC61FF8571}"/>
              </a:ext>
            </a:extLst>
          </p:cNvPr>
          <p:cNvSpPr/>
          <p:nvPr/>
        </p:nvSpPr>
        <p:spPr>
          <a:xfrm>
            <a:off x="1203069" y="3719115"/>
            <a:ext cx="3726816" cy="300043"/>
          </a:xfrm>
          <a:prstGeom prst="rect">
            <a:avLst/>
          </a:prstGeom>
        </p:spPr>
        <p:txBody>
          <a:bodyPr wrap="square">
            <a:spAutoFit/>
          </a:bodyPr>
          <a:lstStyle/>
          <a:p>
            <a:pPr fontAlgn="ctr">
              <a:lnSpc>
                <a:spcPts val="1600"/>
              </a:lnSpc>
            </a:pPr>
            <a:r>
              <a:rPr lang="en-US" sz="1400" dirty="0">
                <a:latin typeface="Roboto Condensed Light" panose="02000000000000000000" pitchFamily="2" charset="0"/>
                <a:ea typeface="Roboto Condensed Light" panose="02000000000000000000" pitchFamily="2" charset="0"/>
              </a:rPr>
              <a:t>Controlling labor costs and maximizing labor spend</a:t>
            </a:r>
          </a:p>
        </p:txBody>
      </p:sp>
      <p:sp>
        <p:nvSpPr>
          <p:cNvPr id="13" name="TextBox 12">
            <a:extLst>
              <a:ext uri="{FF2B5EF4-FFF2-40B4-BE49-F238E27FC236}">
                <a16:creationId xmlns:a16="http://schemas.microsoft.com/office/drawing/2014/main" id="{EA5AB7F8-6A03-4899-BC35-60C12ED8BE5B}"/>
              </a:ext>
            </a:extLst>
          </p:cNvPr>
          <p:cNvSpPr txBox="1"/>
          <p:nvPr/>
        </p:nvSpPr>
        <p:spPr>
          <a:xfrm>
            <a:off x="1203071" y="4214610"/>
            <a:ext cx="1458864" cy="297478"/>
          </a:xfrm>
          <a:prstGeom prst="rect">
            <a:avLst/>
          </a:prstGeom>
        </p:spPr>
        <p:txBody>
          <a:bodyPr wrap="none" rtlCol="0">
            <a:spAutoFit/>
          </a:bodyPr>
          <a:lstStyle/>
          <a:p>
            <a:pPr>
              <a:lnSpc>
                <a:spcPts val="1600"/>
              </a:lnSpc>
            </a:pPr>
            <a:r>
              <a:rPr lang="en-US" sz="1400" dirty="0">
                <a:latin typeface="Roboto Condensed Light" panose="02000000000000000000" pitchFamily="2" charset="0"/>
                <a:ea typeface="Roboto Condensed Light" panose="02000000000000000000" pitchFamily="2" charset="0"/>
              </a:rPr>
              <a:t>Supporting change</a:t>
            </a:r>
            <a:endParaRPr lang="en-CA" sz="1400" dirty="0">
              <a:latin typeface="Roboto Condensed Light" panose="02000000000000000000" pitchFamily="2" charset="0"/>
              <a:ea typeface="Roboto Condensed Light" panose="02000000000000000000" pitchFamily="2" charset="0"/>
            </a:endParaRPr>
          </a:p>
        </p:txBody>
      </p:sp>
      <p:sp>
        <p:nvSpPr>
          <p:cNvPr id="14" name="Rectangle 13">
            <a:extLst>
              <a:ext uri="{FF2B5EF4-FFF2-40B4-BE49-F238E27FC236}">
                <a16:creationId xmlns:a16="http://schemas.microsoft.com/office/drawing/2014/main" id="{BAD3FD81-38D7-43E7-A06E-207CA7F8AD49}"/>
              </a:ext>
            </a:extLst>
          </p:cNvPr>
          <p:cNvSpPr/>
          <p:nvPr/>
        </p:nvSpPr>
        <p:spPr>
          <a:xfrm>
            <a:off x="1203070" y="4691075"/>
            <a:ext cx="3524258" cy="300043"/>
          </a:xfrm>
          <a:prstGeom prst="rect">
            <a:avLst/>
          </a:prstGeom>
        </p:spPr>
        <p:txBody>
          <a:bodyPr wrap="square" anchor="ctr">
            <a:spAutoFit/>
          </a:bodyPr>
          <a:lstStyle/>
          <a:p>
            <a:pPr fontAlgn="ctr">
              <a:lnSpc>
                <a:spcPts val="1600"/>
              </a:lnSpc>
            </a:pPr>
            <a:r>
              <a:rPr lang="en-US" sz="1400" dirty="0">
                <a:latin typeface="Roboto Condensed Light" panose="02000000000000000000" pitchFamily="2" charset="0"/>
                <a:ea typeface="Roboto Condensed Light" panose="02000000000000000000" pitchFamily="2" charset="0"/>
              </a:rPr>
              <a:t>Providing a great employee experience</a:t>
            </a:r>
          </a:p>
        </p:txBody>
      </p:sp>
      <p:sp>
        <p:nvSpPr>
          <p:cNvPr id="15" name="TextBox 14">
            <a:extLst>
              <a:ext uri="{FF2B5EF4-FFF2-40B4-BE49-F238E27FC236}">
                <a16:creationId xmlns:a16="http://schemas.microsoft.com/office/drawing/2014/main" id="{CA829CA4-BEA5-4DC9-B1C1-471DDD972B8D}"/>
              </a:ext>
            </a:extLst>
          </p:cNvPr>
          <p:cNvSpPr txBox="1"/>
          <p:nvPr/>
        </p:nvSpPr>
        <p:spPr>
          <a:xfrm>
            <a:off x="1203072" y="5195396"/>
            <a:ext cx="2902663" cy="297478"/>
          </a:xfrm>
          <a:prstGeom prst="rect">
            <a:avLst/>
          </a:prstGeom>
        </p:spPr>
        <p:txBody>
          <a:bodyPr wrap="square" rtlCol="0">
            <a:spAutoFit/>
          </a:bodyPr>
          <a:lstStyle/>
          <a:p>
            <a:pPr>
              <a:lnSpc>
                <a:spcPts val="1600"/>
              </a:lnSpc>
            </a:pPr>
            <a:r>
              <a:rPr lang="en-US" sz="1400" dirty="0">
                <a:latin typeface="Roboto Condensed Light" panose="02000000000000000000" pitchFamily="2" charset="0"/>
                <a:ea typeface="Roboto Condensed Light" panose="02000000000000000000" pitchFamily="2" charset="0"/>
              </a:rPr>
              <a:t>Facilitating data-driven people decisions</a:t>
            </a:r>
            <a:endParaRPr lang="en-CA" sz="1400" dirty="0">
              <a:latin typeface="Roboto Condensed Light" panose="02000000000000000000" pitchFamily="2" charset="0"/>
              <a:ea typeface="Roboto Condensed Light" panose="02000000000000000000" pitchFamily="2" charset="0"/>
            </a:endParaRPr>
          </a:p>
        </p:txBody>
      </p:sp>
      <p:sp>
        <p:nvSpPr>
          <p:cNvPr id="16" name="Rectangle 15">
            <a:extLst>
              <a:ext uri="{FF2B5EF4-FFF2-40B4-BE49-F238E27FC236}">
                <a16:creationId xmlns:a16="http://schemas.microsoft.com/office/drawing/2014/main" id="{9CCB2AC4-3F80-4725-B3F6-83FF4B7DB5D6}"/>
              </a:ext>
            </a:extLst>
          </p:cNvPr>
          <p:cNvSpPr/>
          <p:nvPr/>
        </p:nvSpPr>
        <p:spPr>
          <a:xfrm>
            <a:off x="7392487" y="2750435"/>
            <a:ext cx="1826770" cy="297478"/>
          </a:xfrm>
          <a:prstGeom prst="rect">
            <a:avLst/>
          </a:prstGeom>
        </p:spPr>
        <p:txBody>
          <a:bodyPr wrap="square" lIns="0">
            <a:spAutoFit/>
          </a:bodyPr>
          <a:lstStyle/>
          <a:p>
            <a:pPr>
              <a:lnSpc>
                <a:spcPts val="1600"/>
              </a:lnSpc>
            </a:pPr>
            <a:r>
              <a:rPr lang="en-US" sz="1400" dirty="0">
                <a:latin typeface="Roboto Condensed Light" panose="02000000000000000000" pitchFamily="2" charset="0"/>
                <a:ea typeface="Roboto Condensed Light" panose="02000000000000000000" pitchFamily="2" charset="0"/>
              </a:rPr>
              <a:t>Recruiting</a:t>
            </a:r>
            <a:endParaRPr lang="en-CA" sz="1400" dirty="0">
              <a:latin typeface="Roboto Condensed Light" panose="02000000000000000000" pitchFamily="2" charset="0"/>
              <a:ea typeface="Roboto Condensed Light" panose="02000000000000000000" pitchFamily="2" charset="0"/>
            </a:endParaRPr>
          </a:p>
        </p:txBody>
      </p:sp>
      <p:sp>
        <p:nvSpPr>
          <p:cNvPr id="17" name="Rectangle 16">
            <a:extLst>
              <a:ext uri="{FF2B5EF4-FFF2-40B4-BE49-F238E27FC236}">
                <a16:creationId xmlns:a16="http://schemas.microsoft.com/office/drawing/2014/main" id="{89603186-BAF1-4D8F-95D9-739B0453D002}"/>
              </a:ext>
            </a:extLst>
          </p:cNvPr>
          <p:cNvSpPr/>
          <p:nvPr/>
        </p:nvSpPr>
        <p:spPr>
          <a:xfrm>
            <a:off x="7392487" y="3726734"/>
            <a:ext cx="3726817" cy="300043"/>
          </a:xfrm>
          <a:prstGeom prst="rect">
            <a:avLst/>
          </a:prstGeom>
        </p:spPr>
        <p:txBody>
          <a:bodyPr wrap="square" lIns="0">
            <a:spAutoFit/>
          </a:bodyPr>
          <a:lstStyle/>
          <a:p>
            <a:pPr fontAlgn="ctr">
              <a:lnSpc>
                <a:spcPts val="1600"/>
              </a:lnSpc>
            </a:pPr>
            <a:r>
              <a:rPr lang="en-US" sz="1400" dirty="0">
                <a:latin typeface="Roboto Condensed Light" panose="02000000000000000000" pitchFamily="2" charset="0"/>
                <a:ea typeface="Roboto Condensed Light" panose="02000000000000000000" pitchFamily="2" charset="0"/>
              </a:rPr>
              <a:t>Controlling labor costs and maximizing labor spend</a:t>
            </a:r>
          </a:p>
        </p:txBody>
      </p:sp>
      <p:sp>
        <p:nvSpPr>
          <p:cNvPr id="18" name="Rectangle 17">
            <a:extLst>
              <a:ext uri="{FF2B5EF4-FFF2-40B4-BE49-F238E27FC236}">
                <a16:creationId xmlns:a16="http://schemas.microsoft.com/office/drawing/2014/main" id="{EC528772-5168-495E-8DEF-73DECD8742C7}"/>
              </a:ext>
            </a:extLst>
          </p:cNvPr>
          <p:cNvSpPr/>
          <p:nvPr/>
        </p:nvSpPr>
        <p:spPr>
          <a:xfrm>
            <a:off x="7392488" y="4199959"/>
            <a:ext cx="3638769" cy="307737"/>
          </a:xfrm>
          <a:prstGeom prst="rect">
            <a:avLst/>
          </a:prstGeom>
        </p:spPr>
        <p:txBody>
          <a:bodyPr wrap="square" lIns="0">
            <a:spAutoFit/>
          </a:bodyPr>
          <a:lstStyle/>
          <a:p>
            <a:pPr fontAlgn="ctr">
              <a:lnSpc>
                <a:spcPts val="1600"/>
              </a:lnSpc>
            </a:pPr>
            <a:r>
              <a:rPr lang="en-US" sz="1400" b="1" dirty="0">
                <a:latin typeface="Roboto Condensed Light" panose="02000000000000000000" pitchFamily="2" charset="0"/>
                <a:ea typeface="Roboto Condensed Light" panose="02000000000000000000" pitchFamily="2" charset="0"/>
              </a:rPr>
              <a:t>Diversity, equity, and inclusion</a:t>
            </a:r>
          </a:p>
        </p:txBody>
      </p:sp>
      <p:sp>
        <p:nvSpPr>
          <p:cNvPr id="19" name="Rectangle 18">
            <a:extLst>
              <a:ext uri="{FF2B5EF4-FFF2-40B4-BE49-F238E27FC236}">
                <a16:creationId xmlns:a16="http://schemas.microsoft.com/office/drawing/2014/main" id="{78CE3BF8-2439-4E3D-B22B-465FA406E0D1}"/>
              </a:ext>
            </a:extLst>
          </p:cNvPr>
          <p:cNvSpPr/>
          <p:nvPr/>
        </p:nvSpPr>
        <p:spPr>
          <a:xfrm>
            <a:off x="7392487" y="3245816"/>
            <a:ext cx="2278691" cy="307737"/>
          </a:xfrm>
          <a:prstGeom prst="rect">
            <a:avLst/>
          </a:prstGeom>
        </p:spPr>
        <p:txBody>
          <a:bodyPr wrap="square" lIns="0">
            <a:spAutoFit/>
          </a:bodyPr>
          <a:lstStyle/>
          <a:p>
            <a:pPr fontAlgn="ctr">
              <a:lnSpc>
                <a:spcPts val="1600"/>
              </a:lnSpc>
            </a:pPr>
            <a:r>
              <a:rPr lang="en-US" sz="1400" dirty="0">
                <a:latin typeface="Roboto Condensed Light" panose="02000000000000000000" pitchFamily="2" charset="0"/>
                <a:ea typeface="Roboto Condensed Light" panose="02000000000000000000" pitchFamily="2" charset="0"/>
              </a:rPr>
              <a:t>Developing leaders</a:t>
            </a:r>
          </a:p>
        </p:txBody>
      </p:sp>
      <p:sp>
        <p:nvSpPr>
          <p:cNvPr id="20" name="TextBox 19">
            <a:extLst>
              <a:ext uri="{FF2B5EF4-FFF2-40B4-BE49-F238E27FC236}">
                <a16:creationId xmlns:a16="http://schemas.microsoft.com/office/drawing/2014/main" id="{9D82B262-CE25-41A1-A3E2-CED796FC80CD}"/>
              </a:ext>
            </a:extLst>
          </p:cNvPr>
          <p:cNvSpPr txBox="1"/>
          <p:nvPr/>
        </p:nvSpPr>
        <p:spPr>
          <a:xfrm>
            <a:off x="7392488" y="4720243"/>
            <a:ext cx="3736390" cy="297478"/>
          </a:xfrm>
          <a:prstGeom prst="rect">
            <a:avLst/>
          </a:prstGeom>
        </p:spPr>
        <p:txBody>
          <a:bodyPr wrap="square" lIns="0" rtlCol="0">
            <a:spAutoFit/>
          </a:bodyPr>
          <a:lstStyle/>
          <a:p>
            <a:pPr>
              <a:lnSpc>
                <a:spcPts val="1600"/>
              </a:lnSpc>
            </a:pPr>
            <a:r>
              <a:rPr lang="en-US" sz="1400" dirty="0">
                <a:latin typeface="Roboto Condensed Light" panose="02000000000000000000" pitchFamily="2" charset="0"/>
                <a:ea typeface="Roboto Condensed Light" panose="02000000000000000000" pitchFamily="2" charset="0"/>
              </a:rPr>
              <a:t>Providing a great employee experience</a:t>
            </a:r>
            <a:endParaRPr lang="en-CA" sz="1400" dirty="0">
              <a:latin typeface="Roboto Condensed Light" panose="02000000000000000000" pitchFamily="2" charset="0"/>
              <a:ea typeface="Roboto Condensed Light" panose="02000000000000000000" pitchFamily="2" charset="0"/>
            </a:endParaRPr>
          </a:p>
        </p:txBody>
      </p:sp>
      <p:sp>
        <p:nvSpPr>
          <p:cNvPr id="21" name="TextBox 20">
            <a:extLst>
              <a:ext uri="{FF2B5EF4-FFF2-40B4-BE49-F238E27FC236}">
                <a16:creationId xmlns:a16="http://schemas.microsoft.com/office/drawing/2014/main" id="{06F217FF-0515-4000-88E2-0C6B673DCE98}"/>
              </a:ext>
            </a:extLst>
          </p:cNvPr>
          <p:cNvSpPr txBox="1"/>
          <p:nvPr/>
        </p:nvSpPr>
        <p:spPr>
          <a:xfrm>
            <a:off x="836787" y="2684651"/>
            <a:ext cx="350371" cy="400058"/>
          </a:xfrm>
          <a:prstGeom prst="rect">
            <a:avLst/>
          </a:prstGeom>
          <a:noFill/>
        </p:spPr>
        <p:txBody>
          <a:bodyPr wrap="none" lIns="0" rtlCol="0" anchor="ctr" anchorCtr="0">
            <a:spAutoFit/>
          </a:bodyPr>
          <a:lstStyle/>
          <a:p>
            <a:r>
              <a:rPr lang="en-US" sz="2000" b="1" dirty="0">
                <a:solidFill>
                  <a:schemeClr val="accent1">
                    <a:lumMod val="75000"/>
                  </a:schemeClr>
                </a:solidFill>
                <a:latin typeface="Exo DemiBold" panose="02000503000000000000" pitchFamily="2" charset="77"/>
                <a:ea typeface="League Spartan" charset="0"/>
                <a:cs typeface="Poppins" pitchFamily="2" charset="77"/>
              </a:rPr>
              <a:t>01</a:t>
            </a:r>
          </a:p>
        </p:txBody>
      </p:sp>
      <p:sp>
        <p:nvSpPr>
          <p:cNvPr id="22" name="TextBox 21">
            <a:extLst>
              <a:ext uri="{FF2B5EF4-FFF2-40B4-BE49-F238E27FC236}">
                <a16:creationId xmlns:a16="http://schemas.microsoft.com/office/drawing/2014/main" id="{D6CB35E6-9826-4FC5-88EE-56A2F022275F}"/>
              </a:ext>
            </a:extLst>
          </p:cNvPr>
          <p:cNvSpPr txBox="1"/>
          <p:nvPr/>
        </p:nvSpPr>
        <p:spPr>
          <a:xfrm>
            <a:off x="837588" y="3173602"/>
            <a:ext cx="424100" cy="400058"/>
          </a:xfrm>
          <a:prstGeom prst="rect">
            <a:avLst/>
          </a:prstGeom>
          <a:noFill/>
        </p:spPr>
        <p:txBody>
          <a:bodyPr wrap="none" lIns="0" rtlCol="0" anchor="ctr" anchorCtr="0">
            <a:spAutoFit/>
          </a:bodyPr>
          <a:lstStyle/>
          <a:p>
            <a:r>
              <a:rPr lang="en-US" sz="2000" b="1" dirty="0">
                <a:solidFill>
                  <a:schemeClr val="accent1"/>
                </a:solidFill>
                <a:latin typeface="Exo DemiBold" panose="02000503000000000000" pitchFamily="2" charset="77"/>
                <a:ea typeface="League Spartan" charset="0"/>
                <a:cs typeface="Poppins" pitchFamily="2" charset="77"/>
              </a:rPr>
              <a:t>02</a:t>
            </a:r>
          </a:p>
        </p:txBody>
      </p:sp>
      <p:sp>
        <p:nvSpPr>
          <p:cNvPr id="23" name="TextBox 22">
            <a:extLst>
              <a:ext uri="{FF2B5EF4-FFF2-40B4-BE49-F238E27FC236}">
                <a16:creationId xmlns:a16="http://schemas.microsoft.com/office/drawing/2014/main" id="{C91E19AF-AF47-4B34-941E-55770732FCA3}"/>
              </a:ext>
            </a:extLst>
          </p:cNvPr>
          <p:cNvSpPr txBox="1"/>
          <p:nvPr/>
        </p:nvSpPr>
        <p:spPr>
          <a:xfrm>
            <a:off x="830107" y="3662552"/>
            <a:ext cx="412880" cy="400058"/>
          </a:xfrm>
          <a:prstGeom prst="rect">
            <a:avLst/>
          </a:prstGeom>
          <a:noFill/>
        </p:spPr>
        <p:txBody>
          <a:bodyPr wrap="none" lIns="0" rtlCol="0" anchor="ctr" anchorCtr="0">
            <a:spAutoFit/>
          </a:bodyPr>
          <a:lstStyle/>
          <a:p>
            <a:r>
              <a:rPr lang="en-US" sz="2000" b="1" dirty="0">
                <a:solidFill>
                  <a:srgbClr val="384EAA"/>
                </a:solidFill>
                <a:latin typeface="Exo DemiBold" panose="02000503000000000000" pitchFamily="2" charset="77"/>
                <a:ea typeface="League Spartan" charset="0"/>
                <a:cs typeface="Poppins" pitchFamily="2" charset="77"/>
              </a:rPr>
              <a:t>03</a:t>
            </a:r>
          </a:p>
        </p:txBody>
      </p:sp>
      <p:sp>
        <p:nvSpPr>
          <p:cNvPr id="24" name="TextBox 23">
            <a:extLst>
              <a:ext uri="{FF2B5EF4-FFF2-40B4-BE49-F238E27FC236}">
                <a16:creationId xmlns:a16="http://schemas.microsoft.com/office/drawing/2014/main" id="{69942256-5949-49B7-80CF-9ED8CBC0CEBA}"/>
              </a:ext>
            </a:extLst>
          </p:cNvPr>
          <p:cNvSpPr txBox="1"/>
          <p:nvPr/>
        </p:nvSpPr>
        <p:spPr>
          <a:xfrm>
            <a:off x="835930" y="4151502"/>
            <a:ext cx="412880" cy="400058"/>
          </a:xfrm>
          <a:prstGeom prst="rect">
            <a:avLst/>
          </a:prstGeom>
          <a:noFill/>
        </p:spPr>
        <p:txBody>
          <a:bodyPr wrap="none" lIns="0" rtlCol="0" anchor="ctr" anchorCtr="0">
            <a:spAutoFit/>
          </a:bodyPr>
          <a:lstStyle/>
          <a:p>
            <a:r>
              <a:rPr lang="en-US" sz="2000" b="1" dirty="0">
                <a:solidFill>
                  <a:srgbClr val="4960C3"/>
                </a:solidFill>
                <a:latin typeface="Exo DemiBold" panose="02000503000000000000" pitchFamily="2" charset="77"/>
                <a:ea typeface="League Spartan" charset="0"/>
                <a:cs typeface="Poppins" pitchFamily="2" charset="77"/>
              </a:rPr>
              <a:t>04</a:t>
            </a:r>
          </a:p>
        </p:txBody>
      </p:sp>
      <p:sp>
        <p:nvSpPr>
          <p:cNvPr id="25" name="TextBox 24">
            <a:extLst>
              <a:ext uri="{FF2B5EF4-FFF2-40B4-BE49-F238E27FC236}">
                <a16:creationId xmlns:a16="http://schemas.microsoft.com/office/drawing/2014/main" id="{E83A6E48-8883-499A-AE8D-2C3F051E6D88}"/>
              </a:ext>
            </a:extLst>
          </p:cNvPr>
          <p:cNvSpPr txBox="1"/>
          <p:nvPr/>
        </p:nvSpPr>
        <p:spPr>
          <a:xfrm>
            <a:off x="829700" y="4640453"/>
            <a:ext cx="412880" cy="400058"/>
          </a:xfrm>
          <a:prstGeom prst="rect">
            <a:avLst/>
          </a:prstGeom>
          <a:noFill/>
        </p:spPr>
        <p:txBody>
          <a:bodyPr wrap="none" lIns="0" rtlCol="0" anchor="ctr" anchorCtr="0">
            <a:spAutoFit/>
          </a:bodyPr>
          <a:lstStyle/>
          <a:p>
            <a:r>
              <a:rPr lang="en-US" sz="2000" b="1" dirty="0">
                <a:solidFill>
                  <a:srgbClr val="6276CC"/>
                </a:solidFill>
                <a:latin typeface="Exo DemiBold" panose="02000503000000000000" pitchFamily="2" charset="77"/>
                <a:ea typeface="League Spartan" charset="0"/>
                <a:cs typeface="Poppins" pitchFamily="2" charset="77"/>
              </a:rPr>
              <a:t>04</a:t>
            </a:r>
          </a:p>
        </p:txBody>
      </p:sp>
      <p:sp>
        <p:nvSpPr>
          <p:cNvPr id="26" name="TextBox 25">
            <a:extLst>
              <a:ext uri="{FF2B5EF4-FFF2-40B4-BE49-F238E27FC236}">
                <a16:creationId xmlns:a16="http://schemas.microsoft.com/office/drawing/2014/main" id="{666CF748-AACE-4B2F-8928-72205ED1D80F}"/>
              </a:ext>
            </a:extLst>
          </p:cNvPr>
          <p:cNvSpPr txBox="1"/>
          <p:nvPr/>
        </p:nvSpPr>
        <p:spPr>
          <a:xfrm>
            <a:off x="835663" y="5129405"/>
            <a:ext cx="412880" cy="400058"/>
          </a:xfrm>
          <a:prstGeom prst="rect">
            <a:avLst/>
          </a:prstGeom>
          <a:noFill/>
        </p:spPr>
        <p:txBody>
          <a:bodyPr wrap="none" lIns="0" rtlCol="0" anchor="ctr" anchorCtr="0">
            <a:spAutoFit/>
          </a:bodyPr>
          <a:lstStyle/>
          <a:p>
            <a:r>
              <a:rPr lang="en-US" sz="2000" b="1" dirty="0">
                <a:solidFill>
                  <a:schemeClr val="accent1">
                    <a:lumMod val="40000"/>
                    <a:lumOff val="60000"/>
                  </a:schemeClr>
                </a:solidFill>
                <a:latin typeface="Exo DemiBold" panose="02000503000000000000" pitchFamily="2" charset="77"/>
                <a:ea typeface="League Spartan" charset="0"/>
                <a:cs typeface="Poppins" pitchFamily="2" charset="77"/>
              </a:rPr>
              <a:t>06</a:t>
            </a:r>
          </a:p>
        </p:txBody>
      </p:sp>
      <p:cxnSp>
        <p:nvCxnSpPr>
          <p:cNvPr id="27" name="Straight Connector 26">
            <a:extLst>
              <a:ext uri="{FF2B5EF4-FFF2-40B4-BE49-F238E27FC236}">
                <a16:creationId xmlns:a16="http://schemas.microsoft.com/office/drawing/2014/main" id="{124B7016-132C-4365-969C-E25AF5C9B5C5}"/>
              </a:ext>
            </a:extLst>
          </p:cNvPr>
          <p:cNvCxnSpPr>
            <a:cxnSpLocks/>
          </p:cNvCxnSpPr>
          <p:nvPr/>
        </p:nvCxnSpPr>
        <p:spPr>
          <a:xfrm flipH="1" flipV="1">
            <a:off x="703981" y="4321444"/>
            <a:ext cx="111713" cy="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FD35B91-7A3C-45A1-BEE5-A2584F1265BD}"/>
              </a:ext>
            </a:extLst>
          </p:cNvPr>
          <p:cNvCxnSpPr>
            <a:cxnSpLocks/>
          </p:cNvCxnSpPr>
          <p:nvPr/>
        </p:nvCxnSpPr>
        <p:spPr>
          <a:xfrm flipH="1" flipV="1">
            <a:off x="703981" y="4857380"/>
            <a:ext cx="111713" cy="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25BCDE-71A1-4D4D-A6E4-3BCCB223DAED}"/>
              </a:ext>
            </a:extLst>
          </p:cNvPr>
          <p:cNvCxnSpPr>
            <a:cxnSpLocks/>
          </p:cNvCxnSpPr>
          <p:nvPr/>
        </p:nvCxnSpPr>
        <p:spPr>
          <a:xfrm flipV="1">
            <a:off x="707156" y="4321443"/>
            <a:ext cx="0" cy="5399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B81C740-5469-478B-8F5B-208FC10846AB}"/>
              </a:ext>
            </a:extLst>
          </p:cNvPr>
          <p:cNvSpPr txBox="1"/>
          <p:nvPr/>
        </p:nvSpPr>
        <p:spPr>
          <a:xfrm>
            <a:off x="6902067" y="2684651"/>
            <a:ext cx="350371" cy="400058"/>
          </a:xfrm>
          <a:prstGeom prst="rect">
            <a:avLst/>
          </a:prstGeom>
          <a:noFill/>
        </p:spPr>
        <p:txBody>
          <a:bodyPr wrap="none" lIns="0" rtlCol="0" anchor="ctr" anchorCtr="0">
            <a:spAutoFit/>
          </a:bodyPr>
          <a:lstStyle/>
          <a:p>
            <a:r>
              <a:rPr lang="en-US" sz="2000" b="1" dirty="0">
                <a:solidFill>
                  <a:schemeClr val="accent5">
                    <a:lumMod val="75000"/>
                  </a:schemeClr>
                </a:solidFill>
                <a:latin typeface="Exo DemiBold" panose="02000503000000000000" pitchFamily="2" charset="77"/>
                <a:ea typeface="League Spartan" charset="0"/>
                <a:cs typeface="Poppins" pitchFamily="2" charset="77"/>
              </a:rPr>
              <a:t>01</a:t>
            </a:r>
          </a:p>
        </p:txBody>
      </p:sp>
      <p:sp>
        <p:nvSpPr>
          <p:cNvPr id="31" name="TextBox 30">
            <a:extLst>
              <a:ext uri="{FF2B5EF4-FFF2-40B4-BE49-F238E27FC236}">
                <a16:creationId xmlns:a16="http://schemas.microsoft.com/office/drawing/2014/main" id="{D21A5DBB-D782-4B3C-A2FE-A0AAD59F8EE0}"/>
              </a:ext>
            </a:extLst>
          </p:cNvPr>
          <p:cNvSpPr txBox="1"/>
          <p:nvPr/>
        </p:nvSpPr>
        <p:spPr>
          <a:xfrm>
            <a:off x="6902066" y="3183711"/>
            <a:ext cx="424100" cy="400058"/>
          </a:xfrm>
          <a:prstGeom prst="rect">
            <a:avLst/>
          </a:prstGeom>
          <a:noFill/>
        </p:spPr>
        <p:txBody>
          <a:bodyPr wrap="none" lIns="0" rtlCol="0" anchor="ctr" anchorCtr="0">
            <a:spAutoFit/>
          </a:bodyPr>
          <a:lstStyle/>
          <a:p>
            <a:r>
              <a:rPr lang="en-US" sz="2000" b="1" dirty="0">
                <a:solidFill>
                  <a:schemeClr val="accent5"/>
                </a:solidFill>
                <a:latin typeface="Exo DemiBold" panose="02000503000000000000" pitchFamily="2" charset="77"/>
                <a:ea typeface="League Spartan" charset="0"/>
                <a:cs typeface="Poppins" pitchFamily="2" charset="77"/>
              </a:rPr>
              <a:t>02</a:t>
            </a:r>
          </a:p>
        </p:txBody>
      </p:sp>
      <p:sp>
        <p:nvSpPr>
          <p:cNvPr id="32" name="TextBox 31">
            <a:extLst>
              <a:ext uri="{FF2B5EF4-FFF2-40B4-BE49-F238E27FC236}">
                <a16:creationId xmlns:a16="http://schemas.microsoft.com/office/drawing/2014/main" id="{1BFCE014-8C55-4D4B-83B5-F855A76A017A}"/>
              </a:ext>
            </a:extLst>
          </p:cNvPr>
          <p:cNvSpPr txBox="1"/>
          <p:nvPr/>
        </p:nvSpPr>
        <p:spPr>
          <a:xfrm>
            <a:off x="6906199" y="3662552"/>
            <a:ext cx="412880" cy="400058"/>
          </a:xfrm>
          <a:prstGeom prst="rect">
            <a:avLst/>
          </a:prstGeom>
          <a:noFill/>
        </p:spPr>
        <p:txBody>
          <a:bodyPr wrap="none" lIns="0" rtlCol="0" anchor="ctr" anchorCtr="0">
            <a:spAutoFit/>
          </a:bodyPr>
          <a:lstStyle/>
          <a:p>
            <a:r>
              <a:rPr lang="en-US" sz="2000" b="1" dirty="0">
                <a:solidFill>
                  <a:srgbClr val="2B8BD3"/>
                </a:solidFill>
                <a:latin typeface="Exo DemiBold" panose="02000503000000000000" pitchFamily="2" charset="77"/>
                <a:ea typeface="League Spartan" charset="0"/>
                <a:cs typeface="Poppins" pitchFamily="2" charset="77"/>
              </a:rPr>
              <a:t>03</a:t>
            </a:r>
          </a:p>
        </p:txBody>
      </p:sp>
      <p:sp>
        <p:nvSpPr>
          <p:cNvPr id="33" name="TextBox 32">
            <a:extLst>
              <a:ext uri="{FF2B5EF4-FFF2-40B4-BE49-F238E27FC236}">
                <a16:creationId xmlns:a16="http://schemas.microsoft.com/office/drawing/2014/main" id="{0AA3B411-67F0-4C19-84E7-3E53ACB13594}"/>
              </a:ext>
            </a:extLst>
          </p:cNvPr>
          <p:cNvSpPr txBox="1"/>
          <p:nvPr/>
        </p:nvSpPr>
        <p:spPr>
          <a:xfrm>
            <a:off x="6902720" y="4149666"/>
            <a:ext cx="412880" cy="400058"/>
          </a:xfrm>
          <a:prstGeom prst="rect">
            <a:avLst/>
          </a:prstGeom>
          <a:noFill/>
        </p:spPr>
        <p:txBody>
          <a:bodyPr wrap="none" lIns="0" rtlCol="0" anchor="ctr" anchorCtr="0">
            <a:spAutoFit/>
          </a:bodyPr>
          <a:lstStyle/>
          <a:p>
            <a:r>
              <a:rPr lang="en-US" sz="2000" b="1" dirty="0">
                <a:solidFill>
                  <a:schemeClr val="accent5">
                    <a:lumMod val="60000"/>
                    <a:lumOff val="40000"/>
                  </a:schemeClr>
                </a:solidFill>
                <a:latin typeface="Exo DemiBold" panose="02000503000000000000" pitchFamily="2" charset="77"/>
                <a:ea typeface="League Spartan" charset="0"/>
                <a:cs typeface="Poppins" pitchFamily="2" charset="77"/>
              </a:rPr>
              <a:t>04</a:t>
            </a:r>
          </a:p>
        </p:txBody>
      </p:sp>
      <p:sp>
        <p:nvSpPr>
          <p:cNvPr id="34" name="TextBox 33">
            <a:extLst>
              <a:ext uri="{FF2B5EF4-FFF2-40B4-BE49-F238E27FC236}">
                <a16:creationId xmlns:a16="http://schemas.microsoft.com/office/drawing/2014/main" id="{2C546ED9-FAC5-4B37-909E-79794090B65E}"/>
              </a:ext>
            </a:extLst>
          </p:cNvPr>
          <p:cNvSpPr txBox="1"/>
          <p:nvPr/>
        </p:nvSpPr>
        <p:spPr>
          <a:xfrm>
            <a:off x="6896971" y="4648758"/>
            <a:ext cx="422497" cy="400058"/>
          </a:xfrm>
          <a:prstGeom prst="rect">
            <a:avLst/>
          </a:prstGeom>
          <a:noFill/>
        </p:spPr>
        <p:txBody>
          <a:bodyPr wrap="none" lIns="0" rtlCol="0" anchor="ctr" anchorCtr="0">
            <a:spAutoFit/>
          </a:bodyPr>
          <a:lstStyle/>
          <a:p>
            <a:r>
              <a:rPr lang="en-US" sz="2000" b="1" dirty="0">
                <a:solidFill>
                  <a:schemeClr val="accent3">
                    <a:lumMod val="40000"/>
                    <a:lumOff val="60000"/>
                  </a:schemeClr>
                </a:solidFill>
                <a:latin typeface="Exo DemiBold" panose="02000503000000000000" pitchFamily="2" charset="77"/>
                <a:ea typeface="League Spartan" charset="0"/>
                <a:cs typeface="Poppins" pitchFamily="2" charset="77"/>
              </a:rPr>
              <a:t>05</a:t>
            </a:r>
          </a:p>
        </p:txBody>
      </p:sp>
      <p:sp>
        <p:nvSpPr>
          <p:cNvPr id="35" name="TextBox 34">
            <a:extLst>
              <a:ext uri="{FF2B5EF4-FFF2-40B4-BE49-F238E27FC236}">
                <a16:creationId xmlns:a16="http://schemas.microsoft.com/office/drawing/2014/main" id="{D45F90F4-EAEB-4225-9A5F-8734091750CB}"/>
              </a:ext>
            </a:extLst>
          </p:cNvPr>
          <p:cNvSpPr txBox="1"/>
          <p:nvPr/>
        </p:nvSpPr>
        <p:spPr>
          <a:xfrm>
            <a:off x="6896970" y="5593694"/>
            <a:ext cx="4867075" cy="738568"/>
          </a:xfrm>
          <a:prstGeom prst="rect">
            <a:avLst/>
          </a:prstGeom>
        </p:spPr>
        <p:txBody>
          <a:bodyPr wrap="square" lIns="0" rtlCol="0">
            <a:spAutoFit/>
          </a:bodyPr>
          <a:lstStyle/>
          <a:p>
            <a:r>
              <a:rPr lang="en-US" sz="1400" dirty="0">
                <a:latin typeface="Montserrat Light" pitchFamily="2" charset="77"/>
                <a:ea typeface="Roboto Condensed Light" panose="02000000000000000000" pitchFamily="2" charset="0"/>
              </a:rPr>
              <a:t>Surprisingly, despite the amount of change in the past year, </a:t>
            </a:r>
            <a:r>
              <a:rPr lang="en-US" sz="1400" dirty="0">
                <a:latin typeface="Montserrat" panose="00000500000000000000" pitchFamily="2" charset="0"/>
                <a:ea typeface="Roboto Condensed Light" panose="02000000000000000000" pitchFamily="2" charset="0"/>
              </a:rPr>
              <a:t>supporting change </a:t>
            </a:r>
            <a:r>
              <a:rPr lang="en-US" sz="1400" dirty="0">
                <a:latin typeface="Montserrat Light" pitchFamily="2" charset="77"/>
                <a:ea typeface="Roboto Condensed Light" panose="02000000000000000000" pitchFamily="2" charset="0"/>
              </a:rPr>
              <a:t>dropped down to number seven.</a:t>
            </a:r>
            <a:endParaRPr lang="en-CA" sz="1400" dirty="0">
              <a:latin typeface="Montserrat Light" pitchFamily="2" charset="77"/>
              <a:ea typeface="Roboto Condensed Light" panose="02000000000000000000" pitchFamily="2" charset="0"/>
            </a:endParaRPr>
          </a:p>
        </p:txBody>
      </p:sp>
      <p:cxnSp>
        <p:nvCxnSpPr>
          <p:cNvPr id="36" name="Connector: Curved 31">
            <a:extLst>
              <a:ext uri="{FF2B5EF4-FFF2-40B4-BE49-F238E27FC236}">
                <a16:creationId xmlns:a16="http://schemas.microsoft.com/office/drawing/2014/main" id="{E63B8156-DE0E-468F-B4E0-5740D9C827A6}"/>
              </a:ext>
            </a:extLst>
          </p:cNvPr>
          <p:cNvCxnSpPr>
            <a:cxnSpLocks/>
          </p:cNvCxnSpPr>
          <p:nvPr/>
        </p:nvCxnSpPr>
        <p:spPr>
          <a:xfrm>
            <a:off x="3225800" y="4363349"/>
            <a:ext cx="3615346" cy="1352835"/>
          </a:xfrm>
          <a:prstGeom prst="straightConnector1">
            <a:avLst/>
          </a:prstGeom>
          <a:ln w="19050">
            <a:solidFill>
              <a:srgbClr val="FFC000"/>
            </a:solidFill>
            <a:prstDash val="sysDot"/>
            <a:tailEnd type="triangle" w="lg" len="med"/>
          </a:ln>
        </p:spPr>
        <p:style>
          <a:lnRef idx="1">
            <a:schemeClr val="accent6"/>
          </a:lnRef>
          <a:fillRef idx="0">
            <a:schemeClr val="accent6"/>
          </a:fillRef>
          <a:effectRef idx="0">
            <a:schemeClr val="accent6"/>
          </a:effectRef>
          <a:fontRef idx="minor">
            <a:schemeClr val="tx1"/>
          </a:fontRef>
        </p:style>
      </p:cxnSp>
      <p:cxnSp>
        <p:nvCxnSpPr>
          <p:cNvPr id="37" name="Connector: Curved 34">
            <a:extLst>
              <a:ext uri="{FF2B5EF4-FFF2-40B4-BE49-F238E27FC236}">
                <a16:creationId xmlns:a16="http://schemas.microsoft.com/office/drawing/2014/main" id="{FB9AB7BA-FD88-418A-8B6F-43E0047E62A3}"/>
              </a:ext>
            </a:extLst>
          </p:cNvPr>
          <p:cNvCxnSpPr>
            <a:cxnSpLocks/>
          </p:cNvCxnSpPr>
          <p:nvPr/>
        </p:nvCxnSpPr>
        <p:spPr>
          <a:xfrm flipV="1">
            <a:off x="4947942" y="4363349"/>
            <a:ext cx="1893204" cy="1352835"/>
          </a:xfrm>
          <a:prstGeom prst="straightConnector1">
            <a:avLst/>
          </a:prstGeom>
          <a:ln w="28575">
            <a:solidFill>
              <a:srgbClr val="FFC000"/>
            </a:solidFill>
            <a:miter lim="800000"/>
            <a:tailEnd type="triangle" w="lg" len="med"/>
          </a:ln>
        </p:spPr>
        <p:style>
          <a:lnRef idx="1">
            <a:schemeClr val="accent6"/>
          </a:lnRef>
          <a:fillRef idx="0">
            <a:schemeClr val="accent6"/>
          </a:fillRef>
          <a:effectRef idx="0">
            <a:schemeClr val="accent6"/>
          </a:effectRef>
          <a:fontRef idx="minor">
            <a:schemeClr val="tx1"/>
          </a:fontRef>
        </p:style>
      </p:cxnSp>
      <p:sp>
        <p:nvSpPr>
          <p:cNvPr id="38" name="TextBox 37">
            <a:extLst>
              <a:ext uri="{FF2B5EF4-FFF2-40B4-BE49-F238E27FC236}">
                <a16:creationId xmlns:a16="http://schemas.microsoft.com/office/drawing/2014/main" id="{82284B3B-E432-49C2-A3AB-FC946CF1E6E1}"/>
              </a:ext>
            </a:extLst>
          </p:cNvPr>
          <p:cNvSpPr txBox="1"/>
          <p:nvPr/>
        </p:nvSpPr>
        <p:spPr>
          <a:xfrm>
            <a:off x="3365695" y="2382854"/>
            <a:ext cx="545342" cy="253916"/>
          </a:xfrm>
          <a:prstGeom prst="rect">
            <a:avLst/>
          </a:prstGeom>
        </p:spPr>
        <p:txBody>
          <a:bodyPr wrap="none" rtlCol="0">
            <a:spAutoFit/>
          </a:bodyPr>
          <a:lstStyle/>
          <a:p>
            <a:pPr algn="l"/>
            <a:r>
              <a:rPr lang="en-US" sz="1050" i="1" dirty="0"/>
              <a:t>N=365</a:t>
            </a:r>
            <a:endParaRPr lang="en-CA" sz="1050" i="1" dirty="0"/>
          </a:p>
        </p:txBody>
      </p:sp>
      <p:sp>
        <p:nvSpPr>
          <p:cNvPr id="39" name="TextBox 38">
            <a:extLst>
              <a:ext uri="{FF2B5EF4-FFF2-40B4-BE49-F238E27FC236}">
                <a16:creationId xmlns:a16="http://schemas.microsoft.com/office/drawing/2014/main" id="{567F3F68-269A-4A18-81FC-3BDE401EBE81}"/>
              </a:ext>
            </a:extLst>
          </p:cNvPr>
          <p:cNvSpPr txBox="1"/>
          <p:nvPr/>
        </p:nvSpPr>
        <p:spPr>
          <a:xfrm>
            <a:off x="9353239" y="2392375"/>
            <a:ext cx="545271" cy="253883"/>
          </a:xfrm>
          <a:prstGeom prst="rect">
            <a:avLst/>
          </a:prstGeom>
        </p:spPr>
        <p:txBody>
          <a:bodyPr wrap="none" rtlCol="0">
            <a:spAutoFit/>
          </a:bodyPr>
          <a:lstStyle/>
          <a:p>
            <a:pPr algn="l"/>
            <a:r>
              <a:rPr lang="en-US" sz="1050" i="1" dirty="0"/>
              <a:t>N=850</a:t>
            </a:r>
            <a:endParaRPr lang="en-CA" sz="1050" i="1" dirty="0"/>
          </a:p>
        </p:txBody>
      </p:sp>
      <p:sp>
        <p:nvSpPr>
          <p:cNvPr id="40" name="TextBox 39">
            <a:extLst>
              <a:ext uri="{FF2B5EF4-FFF2-40B4-BE49-F238E27FC236}">
                <a16:creationId xmlns:a16="http://schemas.microsoft.com/office/drawing/2014/main" id="{6088EBC3-A21A-40BA-8065-F843030FCA39}"/>
              </a:ext>
            </a:extLst>
          </p:cNvPr>
          <p:cNvSpPr txBox="1"/>
          <p:nvPr/>
        </p:nvSpPr>
        <p:spPr>
          <a:xfrm>
            <a:off x="836787" y="5593694"/>
            <a:ext cx="4394932" cy="523152"/>
          </a:xfrm>
          <a:prstGeom prst="rect">
            <a:avLst/>
          </a:prstGeom>
        </p:spPr>
        <p:txBody>
          <a:bodyPr wrap="square" lIns="0" rtlCol="0">
            <a:spAutoFit/>
          </a:bodyPr>
          <a:lstStyle/>
          <a:p>
            <a:r>
              <a:rPr lang="en-US" sz="1400" dirty="0">
                <a:latin typeface="Montserrat Light" pitchFamily="2" charset="77"/>
                <a:ea typeface="Roboto Condensed Light" panose="02000000000000000000" pitchFamily="2" charset="0"/>
              </a:rPr>
              <a:t>Fostering an environment of </a:t>
            </a:r>
            <a:r>
              <a:rPr lang="en-US" sz="1400" dirty="0">
                <a:latin typeface="Montserrat" panose="00000500000000000000" pitchFamily="2" charset="0"/>
                <a:ea typeface="Roboto Condensed Light" panose="02000000000000000000" pitchFamily="2" charset="0"/>
              </a:rPr>
              <a:t>diversity, equity, and inclusion </a:t>
            </a:r>
            <a:r>
              <a:rPr lang="en-US" sz="1400" dirty="0">
                <a:latin typeface="Montserrat Light" pitchFamily="2" charset="77"/>
                <a:ea typeface="Roboto Condensed Light" panose="02000000000000000000" pitchFamily="2" charset="0"/>
              </a:rPr>
              <a:t>was only eighth on the list in 2020.</a:t>
            </a:r>
            <a:endParaRPr lang="en-CA" sz="1400" dirty="0">
              <a:latin typeface="Montserrat Light" pitchFamily="2" charset="77"/>
              <a:ea typeface="Roboto Condensed Light" panose="02000000000000000000" pitchFamily="2" charset="0"/>
            </a:endParaRPr>
          </a:p>
        </p:txBody>
      </p:sp>
    </p:spTree>
    <p:extLst>
      <p:ext uri="{BB962C8B-B14F-4D97-AF65-F5344CB8AC3E}">
        <p14:creationId xmlns:p14="http://schemas.microsoft.com/office/powerpoint/2010/main" val="1894369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Slide-Generic">
  <a:themeElements>
    <a:clrScheme name="McLean Research Palette">
      <a:dk1>
        <a:srgbClr val="000000"/>
      </a:dk1>
      <a:lt1>
        <a:srgbClr val="FFFFFF"/>
      </a:lt1>
      <a:dk2>
        <a:srgbClr val="494A4A"/>
      </a:dk2>
      <a:lt2>
        <a:srgbClr val="C9C9C9"/>
      </a:lt2>
      <a:accent1>
        <a:srgbClr val="414299"/>
      </a:accent1>
      <a:accent2>
        <a:srgbClr val="8656A3"/>
      </a:accent2>
      <a:accent3>
        <a:srgbClr val="2576B6"/>
      </a:accent3>
      <a:accent4>
        <a:srgbClr val="299C47"/>
      </a:accent4>
      <a:accent5>
        <a:srgbClr val="1D5E91"/>
      </a:accent5>
      <a:accent6>
        <a:srgbClr val="494A4A"/>
      </a:accent6>
      <a:hlink>
        <a:srgbClr val="3A1891"/>
      </a:hlink>
      <a:folHlink>
        <a:srgbClr val="5D32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0" indent="0" algn="l">
          <a:lnSpc>
            <a:spcPct val="110000"/>
          </a:lnSpc>
          <a:buNone/>
          <a:defRPr sz="1400" dirty="0" err="1" smtClean="0">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ew MCO 2020">
      <a:dk1>
        <a:srgbClr val="000000"/>
      </a:dk1>
      <a:lt1>
        <a:srgbClr val="FFFFFF"/>
      </a:lt1>
      <a:dk2>
        <a:srgbClr val="494A4A"/>
      </a:dk2>
      <a:lt2>
        <a:srgbClr val="C9C9C9"/>
      </a:lt2>
      <a:accent1>
        <a:srgbClr val="414299"/>
      </a:accent1>
      <a:accent2>
        <a:srgbClr val="8656A3"/>
      </a:accent2>
      <a:accent3>
        <a:srgbClr val="2576B6"/>
      </a:accent3>
      <a:accent4>
        <a:srgbClr val="299C47"/>
      </a:accent4>
      <a:accent5>
        <a:srgbClr val="1D5E91"/>
      </a:accent5>
      <a:accent6>
        <a:srgbClr val="494A4A"/>
      </a:accent6>
      <a:hlink>
        <a:srgbClr val="3A1891"/>
      </a:hlink>
      <a:folHlink>
        <a:srgbClr val="5D32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Generic">
  <a:themeElements>
    <a:clrScheme name="McLean Research Palette">
      <a:dk1>
        <a:srgbClr val="000000"/>
      </a:dk1>
      <a:lt1>
        <a:srgbClr val="FFFFFF"/>
      </a:lt1>
      <a:dk2>
        <a:srgbClr val="494A4A"/>
      </a:dk2>
      <a:lt2>
        <a:srgbClr val="C9C9C9"/>
      </a:lt2>
      <a:accent1>
        <a:srgbClr val="414299"/>
      </a:accent1>
      <a:accent2>
        <a:srgbClr val="8656A3"/>
      </a:accent2>
      <a:accent3>
        <a:srgbClr val="2576B6"/>
      </a:accent3>
      <a:accent4>
        <a:srgbClr val="299C47"/>
      </a:accent4>
      <a:accent5>
        <a:srgbClr val="1D5E91"/>
      </a:accent5>
      <a:accent6>
        <a:srgbClr val="494A4A"/>
      </a:accent6>
      <a:hlink>
        <a:srgbClr val="3A1891"/>
      </a:hlink>
      <a:folHlink>
        <a:srgbClr val="5D3291"/>
      </a:folHlink>
    </a:clrScheme>
    <a:fontScheme name="McLean fonts">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none" rtlCol="0">
        <a:spAutoFit/>
      </a:bodyPr>
      <a:lstStyle>
        <a:defPPr algn="l">
          <a:defRPr sz="1400" b="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over-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cLean fonts">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ver-Light">
  <a:themeElements>
    <a:clrScheme name="Custom 1">
      <a:dk1>
        <a:srgbClr val="333333"/>
      </a:dk1>
      <a:lt1>
        <a:srgbClr val="FFFFFF"/>
      </a:lt1>
      <a:dk2>
        <a:srgbClr val="222222"/>
      </a:dk2>
      <a:lt2>
        <a:srgbClr val="EEEEEE"/>
      </a:lt2>
      <a:accent1>
        <a:srgbClr val="2576B7"/>
      </a:accent1>
      <a:accent2>
        <a:srgbClr val="5DC295"/>
      </a:accent2>
      <a:accent3>
        <a:srgbClr val="2B9E36"/>
      </a:accent3>
      <a:accent4>
        <a:srgbClr val="A868AB"/>
      </a:accent4>
      <a:accent5>
        <a:srgbClr val="29475F"/>
      </a:accent5>
      <a:accent6>
        <a:srgbClr val="34C5D0"/>
      </a:accent6>
      <a:hlink>
        <a:srgbClr val="FFFFFF"/>
      </a:hlink>
      <a:folHlink>
        <a:srgbClr val="FFFFFF"/>
      </a:folHlink>
    </a:clrScheme>
    <a:fontScheme name="McLean fonts">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Slide-Generic">
  <a:themeElements>
    <a:clrScheme name="McLean Research Palette">
      <a:dk1>
        <a:srgbClr val="000000"/>
      </a:dk1>
      <a:lt1>
        <a:srgbClr val="FFFFFF"/>
      </a:lt1>
      <a:dk2>
        <a:srgbClr val="494A4A"/>
      </a:dk2>
      <a:lt2>
        <a:srgbClr val="C9C9C9"/>
      </a:lt2>
      <a:accent1>
        <a:srgbClr val="414299"/>
      </a:accent1>
      <a:accent2>
        <a:srgbClr val="8656A3"/>
      </a:accent2>
      <a:accent3>
        <a:srgbClr val="2576B6"/>
      </a:accent3>
      <a:accent4>
        <a:srgbClr val="299C47"/>
      </a:accent4>
      <a:accent5>
        <a:srgbClr val="1D5E91"/>
      </a:accent5>
      <a:accent6>
        <a:srgbClr val="494A4A"/>
      </a:accent6>
      <a:hlink>
        <a:srgbClr val="3A1891"/>
      </a:hlink>
      <a:folHlink>
        <a:srgbClr val="5D3291"/>
      </a:folHlink>
    </a:clrScheme>
    <a:fontScheme name="McLean fonts">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none" rtlCol="0">
        <a:spAutoFit/>
      </a:bodyPr>
      <a:lstStyle>
        <a:defPPr algn="l">
          <a:defRPr sz="1400" b="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Slide-Generic">
  <a:themeElements>
    <a:clrScheme name="New Trends">
      <a:dk1>
        <a:srgbClr val="000000"/>
      </a:dk1>
      <a:lt1>
        <a:srgbClr val="FFFFFF"/>
      </a:lt1>
      <a:dk2>
        <a:srgbClr val="494A4A"/>
      </a:dk2>
      <a:lt2>
        <a:srgbClr val="C9C9C9"/>
      </a:lt2>
      <a:accent1>
        <a:srgbClr val="222568"/>
      </a:accent1>
      <a:accent2>
        <a:srgbClr val="314497"/>
      </a:accent2>
      <a:accent3>
        <a:srgbClr val="3C7AA0"/>
      </a:accent3>
      <a:accent4>
        <a:srgbClr val="5397B9"/>
      </a:accent4>
      <a:accent5>
        <a:srgbClr val="6EC5CE"/>
      </a:accent5>
      <a:accent6>
        <a:srgbClr val="F6BE25"/>
      </a:accent6>
      <a:hlink>
        <a:srgbClr val="3BA6B1"/>
      </a:hlink>
      <a:folHlink>
        <a:srgbClr val="F6BE25"/>
      </a:folHlink>
    </a:clrScheme>
    <a:fontScheme name="MCO Template Font">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none" rtlCol="0">
        <a:spAutoFit/>
      </a:bodyPr>
      <a:lstStyle>
        <a:defPPr algn="l">
          <a:defRPr sz="1400" b="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2550</Words>
  <Application>Microsoft Office PowerPoint</Application>
  <PresentationFormat>Widescreen</PresentationFormat>
  <Paragraphs>295</Paragraphs>
  <Slides>27</Slides>
  <Notes>24</Notes>
  <HiddenSlides>0</HiddenSlides>
  <MMClips>0</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27</vt:i4>
      </vt:variant>
    </vt:vector>
  </HeadingPairs>
  <TitlesOfParts>
    <vt:vector size="55" baseType="lpstr">
      <vt:lpstr>Exo Light</vt:lpstr>
      <vt:lpstr>Montserrat Light</vt:lpstr>
      <vt:lpstr>Montserrat</vt:lpstr>
      <vt:lpstr>Segoe UI</vt:lpstr>
      <vt:lpstr>Arial</vt:lpstr>
      <vt:lpstr>Calibri</vt:lpstr>
      <vt:lpstr>Roboto</vt:lpstr>
      <vt:lpstr>Montserrat Semi Bold</vt:lpstr>
      <vt:lpstr>Calibri Light</vt:lpstr>
      <vt:lpstr>Arial Black</vt:lpstr>
      <vt:lpstr>Roboto Medium</vt:lpstr>
      <vt:lpstr>Proxima Nova</vt:lpstr>
      <vt:lpstr>Times New Roman</vt:lpstr>
      <vt:lpstr>Roboto Condensed Light</vt:lpstr>
      <vt:lpstr>Exo</vt:lpstr>
      <vt:lpstr>Roboto Light</vt:lpstr>
      <vt:lpstr>Exo DemiBold</vt:lpstr>
      <vt:lpstr>Montserrat SemiBold</vt:lpstr>
      <vt:lpstr>Office Theme</vt:lpstr>
      <vt:lpstr>1_Office Theme</vt:lpstr>
      <vt:lpstr>Slide-Generic</vt:lpstr>
      <vt:lpstr>3_Cover-Light</vt:lpstr>
      <vt:lpstr>3_Office Theme</vt:lpstr>
      <vt:lpstr>4_Office Theme</vt:lpstr>
      <vt:lpstr>Cover-Light</vt:lpstr>
      <vt:lpstr>6_Slide-Generic</vt:lpstr>
      <vt:lpstr>1_Slide-Generic</vt:lpstr>
      <vt:lpstr>2_Slide-Generic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Priority 1: Talent Acquisition</vt:lpstr>
      <vt:lpstr>PowerPoint Presentation</vt:lpstr>
      <vt:lpstr>PowerPoint Presentation</vt:lpstr>
      <vt:lpstr>PowerPoint Presentation</vt:lpstr>
      <vt:lpstr>Priority 2: Leadership Development</vt:lpstr>
      <vt:lpstr>PowerPoint Presentation</vt:lpstr>
      <vt:lpstr>PowerPoint Presentation</vt:lpstr>
      <vt:lpstr>PowerPoint Presentation</vt:lpstr>
      <vt:lpstr>Priority 3: Managing Labor Costs</vt:lpstr>
      <vt:lpstr>PowerPoint Presentation</vt:lpstr>
      <vt:lpstr>PowerPoint Presentation</vt:lpstr>
      <vt:lpstr>PowerPoint Presentation</vt:lpstr>
      <vt:lpstr>Selected resources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2021-04-14T20:35:13Z</dcterms:created>
  <dcterms:modified xsi:type="dcterms:W3CDTF">2021-04-14T20:36:04Z</dcterms:modified>
</cp:coreProperties>
</file>