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68" r:id="rId1"/>
    <p:sldMasterId id="2147483676" r:id="rId2"/>
    <p:sldMasterId id="2147483685" r:id="rId3"/>
    <p:sldMasterId id="2147483704" r:id="rId4"/>
    <p:sldMasterId id="2147483712" r:id="rId5"/>
  </p:sldMasterIdLst>
  <p:notesMasterIdLst>
    <p:notesMasterId r:id="rId19"/>
  </p:notesMasterIdLst>
  <p:sldIdLst>
    <p:sldId id="3409" r:id="rId6"/>
    <p:sldId id="453" r:id="rId7"/>
    <p:sldId id="3440" r:id="rId8"/>
    <p:sldId id="4952" r:id="rId9"/>
    <p:sldId id="454" r:id="rId10"/>
    <p:sldId id="3441" r:id="rId11"/>
    <p:sldId id="482" r:id="rId12"/>
    <p:sldId id="4953" r:id="rId13"/>
    <p:sldId id="4954" r:id="rId14"/>
    <p:sldId id="3433" r:id="rId15"/>
    <p:sldId id="3431" r:id="rId16"/>
    <p:sldId id="3434" r:id="rId17"/>
    <p:sldId id="692" r:id="rId18"/>
  </p:sldIdLst>
  <p:sldSz cx="12192000" cy="6858000"/>
  <p:notesSz cx="7010400" cy="9296400"/>
  <p:embeddedFontLst>
    <p:embeddedFont>
      <p:font typeface="Calibri" panose="020F0502020204030204" pitchFamily="34" charset="0"/>
      <p:regular r:id="rId20"/>
      <p:bold r:id="rId21"/>
      <p:italic r:id="rId22"/>
      <p:boldItalic r:id="rId23"/>
    </p:embeddedFont>
    <p:embeddedFont>
      <p:font typeface="Exo Light" panose="02000303000000000000" pitchFamily="2" charset="0"/>
      <p:regular r:id="rId24"/>
    </p:embeddedFont>
    <p:embeddedFont>
      <p:font typeface="Montserrat" panose="00000500000000000000" pitchFamily="2" charset="0"/>
      <p:regular r:id="rId25"/>
      <p:bold r:id="rId26"/>
      <p:italic r:id="rId27"/>
      <p:boldItalic r:id="rId28"/>
    </p:embeddedFont>
    <p:embeddedFont>
      <p:font typeface="Montserrat Light" panose="00000400000000000000" pitchFamily="2" charset="0"/>
      <p:regular r:id="rId29"/>
      <p:italic r:id="rId30"/>
    </p:embeddedFont>
    <p:embeddedFont>
      <p:font typeface="Montserrat Medium" panose="00000600000000000000" pitchFamily="2" charset="0"/>
      <p:regular r:id="rId31"/>
      <p:italic r:id="rId32"/>
    </p:embeddedFont>
    <p:embeddedFont>
      <p:font typeface="Montserrat SemiBold" panose="00000700000000000000" pitchFamily="2" charset="0"/>
      <p:bold r:id="rId33"/>
      <p:boldItalic r:id="rId34"/>
    </p:embeddedFont>
    <p:embeddedFont>
      <p:font typeface="Roboto Condensed Light" panose="02000000000000000000" pitchFamily="2" charset="0"/>
      <p:regular r:id="rId35"/>
      <p:bold r:id="rId36"/>
      <p:italic r:id="rId37"/>
      <p:boldItalic r:id="rId38"/>
    </p:embeddedFont>
    <p:embeddedFont>
      <p:font typeface="Roboto Light" panose="02000000000000000000" pitchFamily="2" charset="0"/>
      <p:regular r:id="rId39"/>
      <p:italic r:id="rId40"/>
    </p:embeddedFont>
    <p:embeddedFont>
      <p:font typeface="Segoe UI" panose="020B0502040204020203" pitchFamily="34" charset="0"/>
      <p:regular r:id="rId41"/>
      <p:bold r:id="rId42"/>
      <p:italic r:id="rId43"/>
      <p:boldItalic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33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4949"/>
    <a:srgbClr val="414399"/>
    <a:srgbClr val="A6A6A6"/>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814" autoAdjust="0"/>
    <p:restoredTop sz="96357" autoAdjust="0"/>
  </p:normalViewPr>
  <p:slideViewPr>
    <p:cSldViewPr snapToGrid="0">
      <p:cViewPr varScale="1">
        <p:scale>
          <a:sx n="110" d="100"/>
          <a:sy n="110" d="100"/>
        </p:scale>
        <p:origin x="1296" y="10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7.fntdata"/><Relationship Id="rId39" Type="http://schemas.openxmlformats.org/officeDocument/2006/relationships/font" Target="fonts/font20.fntdata"/><Relationship Id="rId21" Type="http://schemas.openxmlformats.org/officeDocument/2006/relationships/font" Target="fonts/font2.fntdata"/><Relationship Id="rId34" Type="http://schemas.openxmlformats.org/officeDocument/2006/relationships/font" Target="fonts/font15.fntdata"/><Relationship Id="rId42" Type="http://schemas.openxmlformats.org/officeDocument/2006/relationships/font" Target="fonts/font23.fntdata"/><Relationship Id="rId47"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font" Target="fonts/font10.fntdata"/><Relationship Id="rId11" Type="http://schemas.openxmlformats.org/officeDocument/2006/relationships/slide" Target="slides/slide6.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font" Target="fonts/font18.fntdata"/><Relationship Id="rId40" Type="http://schemas.openxmlformats.org/officeDocument/2006/relationships/font" Target="fonts/font21.fntdata"/><Relationship Id="rId45"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31" Type="http://schemas.openxmlformats.org/officeDocument/2006/relationships/font" Target="fonts/font12.fntdata"/><Relationship Id="rId44" Type="http://schemas.openxmlformats.org/officeDocument/2006/relationships/font" Target="fonts/font25.fntdata"/><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43" Type="http://schemas.openxmlformats.org/officeDocument/2006/relationships/font" Target="fonts/font24.fntdata"/><Relationship Id="rId48"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font" Target="fonts/font19.fntdata"/><Relationship Id="rId46" Type="http://schemas.openxmlformats.org/officeDocument/2006/relationships/presProps" Target="presProps.xml"/><Relationship Id="rId20" Type="http://schemas.openxmlformats.org/officeDocument/2006/relationships/font" Target="fonts/font1.fntdata"/><Relationship Id="rId41" Type="http://schemas.openxmlformats.org/officeDocument/2006/relationships/font" Target="fonts/font22.fntdata"/><Relationship Id="rId1" Type="http://schemas.openxmlformats.org/officeDocument/2006/relationships/slideMaster" Target="slideMasters/slideMaster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3EF5D89-391A-4B49-A6F9-9238CC491290}" type="datetimeFigureOut">
              <a:rPr lang="en-CA" smtClean="0"/>
              <a:t>3/29/21</a:t>
            </a:fld>
            <a:endParaRPr lang="en-CA"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CA"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9A903D8-BC4C-4D02-BE05-AD4E466186E0}" type="slidenum">
              <a:rPr lang="en-CA" smtClean="0"/>
              <a:t>‹#›</a:t>
            </a:fld>
            <a:endParaRPr lang="en-CA" dirty="0"/>
          </a:p>
        </p:txBody>
      </p:sp>
    </p:spTree>
    <p:extLst>
      <p:ext uri="{BB962C8B-B14F-4D97-AF65-F5344CB8AC3E}">
        <p14:creationId xmlns:p14="http://schemas.microsoft.com/office/powerpoint/2010/main" val="3713757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Roboto Condensed Light"/>
              <a:ea typeface="Roboto Condensed Light"/>
            </a:endParaRPr>
          </a:p>
        </p:txBody>
      </p:sp>
      <p:sp>
        <p:nvSpPr>
          <p:cNvPr id="4" name="Slide Number Placeholder 3"/>
          <p:cNvSpPr>
            <a:spLocks noGrp="1"/>
          </p:cNvSpPr>
          <p:nvPr>
            <p:ph type="sldNum" sz="quarter" idx="5"/>
          </p:nvPr>
        </p:nvSpPr>
        <p:spPr/>
        <p:txBody>
          <a:bodyPr/>
          <a:lstStyle/>
          <a:p>
            <a:pPr marL="0" marR="0" lvl="0" indent="0" algn="r" defTabSz="554492" rtl="0" eaLnBrk="1" fontAlgn="auto" latinLnBrk="0" hangingPunct="1">
              <a:lnSpc>
                <a:spcPct val="100000"/>
              </a:lnSpc>
              <a:spcBef>
                <a:spcPts val="0"/>
              </a:spcBef>
              <a:spcAft>
                <a:spcPts val="0"/>
              </a:spcAft>
              <a:buClrTx/>
              <a:buSzTx/>
              <a:buFontTx/>
              <a:buNone/>
              <a:tabLst/>
              <a:defRPr/>
            </a:pPr>
            <a:fld id="{06B0FC7D-8687-9A40-9CA8-0B2F00AB98E3}" type="slidenum">
              <a:rPr kumimoji="0" lang="en-US" sz="1200" b="0" i="0" u="none" strike="noStrike" kern="1200" cap="none" spc="0" normalizeH="0" baseline="0" noProof="0" smtClean="0">
                <a:ln>
                  <a:noFill/>
                </a:ln>
                <a:solidFill>
                  <a:prstClr val="black"/>
                </a:solidFill>
                <a:effectLst/>
                <a:uLnTx/>
                <a:uFillTx/>
                <a:latin typeface="Roboto Condensed Light" panose="02000000000000000000" pitchFamily="2" charset="0"/>
                <a:ea typeface="+mn-ea"/>
                <a:cs typeface="+mn-cs"/>
              </a:rPr>
              <a:pPr marL="0" marR="0" lvl="0" indent="0" algn="r" defTabSz="554492"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Roboto Condensed Light" panose="02000000000000000000" pitchFamily="2" charset="0"/>
              <a:ea typeface="+mn-ea"/>
              <a:cs typeface="+mn-cs"/>
            </a:endParaRPr>
          </a:p>
        </p:txBody>
      </p:sp>
    </p:spTree>
    <p:extLst>
      <p:ext uri="{BB962C8B-B14F-4D97-AF65-F5344CB8AC3E}">
        <p14:creationId xmlns:p14="http://schemas.microsoft.com/office/powerpoint/2010/main" val="31393276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D0AEA2BF-B025-2149-BFEA-B084520C98F1}" type="slidenum">
              <a:rPr lang="en-US" smtClean="0"/>
              <a:t>10</a:t>
            </a:fld>
            <a:endParaRPr lang="en-US" dirty="0"/>
          </a:p>
        </p:txBody>
      </p:sp>
    </p:spTree>
    <p:extLst>
      <p:ext uri="{BB962C8B-B14F-4D97-AF65-F5344CB8AC3E}">
        <p14:creationId xmlns:p14="http://schemas.microsoft.com/office/powerpoint/2010/main" val="26481789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AEA2BF-B025-2149-BFEA-B084520C98F1}" type="slidenum">
              <a:rPr lang="en-US" smtClean="0"/>
              <a:t>11</a:t>
            </a:fld>
            <a:endParaRPr lang="en-US" dirty="0"/>
          </a:p>
        </p:txBody>
      </p:sp>
    </p:spTree>
    <p:extLst>
      <p:ext uri="{BB962C8B-B14F-4D97-AF65-F5344CB8AC3E}">
        <p14:creationId xmlns:p14="http://schemas.microsoft.com/office/powerpoint/2010/main" val="160450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AEA2BF-B025-2149-BFEA-B084520C98F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31490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554492" rtl="0" eaLnBrk="1" fontAlgn="auto" latinLnBrk="0" hangingPunct="1">
              <a:lnSpc>
                <a:spcPct val="100000"/>
              </a:lnSpc>
              <a:spcBef>
                <a:spcPts val="0"/>
              </a:spcBef>
              <a:spcAft>
                <a:spcPts val="0"/>
              </a:spcAft>
              <a:buClrTx/>
              <a:buSzTx/>
              <a:buFontTx/>
              <a:buNone/>
              <a:tabLst/>
              <a:defRPr/>
            </a:pPr>
            <a:fld id="{06B0FC7D-8687-9A40-9CA8-0B2F00AB98E3}" type="slidenum">
              <a:rPr kumimoji="0" lang="en-US" sz="2400" b="0" i="0" u="none" strike="noStrike" kern="1200" cap="none" spc="0" normalizeH="0" baseline="0" noProof="0" smtClean="0">
                <a:ln>
                  <a:noFill/>
                </a:ln>
                <a:solidFill>
                  <a:prstClr val="black"/>
                </a:solidFill>
                <a:effectLst/>
                <a:uLnTx/>
                <a:uFillTx/>
                <a:latin typeface="Roboto Condensed Light" panose="02000000000000000000" pitchFamily="2" charset="0"/>
                <a:ea typeface="+mn-ea"/>
                <a:cs typeface="+mn-cs"/>
              </a:rPr>
              <a:pPr marL="0" marR="0" lvl="0" indent="0" algn="r" defTabSz="554492" rtl="0" eaLnBrk="1" fontAlgn="auto" latinLnBrk="0" hangingPunct="1">
                <a:lnSpc>
                  <a:spcPct val="100000"/>
                </a:lnSpc>
                <a:spcBef>
                  <a:spcPts val="0"/>
                </a:spcBef>
                <a:spcAft>
                  <a:spcPts val="0"/>
                </a:spcAft>
                <a:buClrTx/>
                <a:buSzTx/>
                <a:buFontTx/>
                <a:buNone/>
                <a:tabLst/>
                <a:defRPr/>
              </a:pPr>
              <a:t>13</a:t>
            </a:fld>
            <a:endParaRPr kumimoji="0" lang="en-US" sz="2400" b="0" i="0" u="none" strike="noStrike" kern="1200" cap="none" spc="0" normalizeH="0" baseline="0" noProof="0" dirty="0">
              <a:ln>
                <a:noFill/>
              </a:ln>
              <a:solidFill>
                <a:prstClr val="black"/>
              </a:solidFill>
              <a:effectLst/>
              <a:uLnTx/>
              <a:uFillTx/>
              <a:latin typeface="Roboto Condensed Light" panose="02000000000000000000" pitchFamily="2" charset="0"/>
              <a:ea typeface="+mn-ea"/>
              <a:cs typeface="+mn-cs"/>
            </a:endParaRPr>
          </a:p>
        </p:txBody>
      </p:sp>
    </p:spTree>
    <p:extLst>
      <p:ext uri="{BB962C8B-B14F-4D97-AF65-F5344CB8AC3E}">
        <p14:creationId xmlns:p14="http://schemas.microsoft.com/office/powerpoint/2010/main" val="2259601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0AEA2BF-B025-2149-BFEA-B084520C98F1}" type="slidenum">
              <a:rPr lang="en-US" smtClean="0"/>
              <a:t>2</a:t>
            </a:fld>
            <a:endParaRPr lang="en-US" dirty="0"/>
          </a:p>
        </p:txBody>
      </p:sp>
    </p:spTree>
    <p:extLst>
      <p:ext uri="{BB962C8B-B14F-4D97-AF65-F5344CB8AC3E}">
        <p14:creationId xmlns:p14="http://schemas.microsoft.com/office/powerpoint/2010/main" val="1980616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AEA2BF-B025-2149-BFEA-B084520C98F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3372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AEA2BF-B025-2149-BFEA-B084520C98F1}" type="slidenum">
              <a:rPr lang="en-US" smtClean="0"/>
              <a:t>4</a:t>
            </a:fld>
            <a:endParaRPr lang="en-US" dirty="0"/>
          </a:p>
        </p:txBody>
      </p:sp>
    </p:spTree>
    <p:extLst>
      <p:ext uri="{BB962C8B-B14F-4D97-AF65-F5344CB8AC3E}">
        <p14:creationId xmlns:p14="http://schemas.microsoft.com/office/powerpoint/2010/main" val="1165542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AEA2BF-B025-2149-BFEA-B084520C98F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5542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b="0" i="0"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AEA2BF-B025-2149-BFEA-B084520C98F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2226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b="1" dirty="0"/>
          </a:p>
        </p:txBody>
      </p:sp>
      <p:sp>
        <p:nvSpPr>
          <p:cNvPr id="4" name="Slide Number Placeholder 3"/>
          <p:cNvSpPr>
            <a:spLocks noGrp="1"/>
          </p:cNvSpPr>
          <p:nvPr>
            <p:ph type="sldNum" sz="quarter" idx="5"/>
          </p:nvPr>
        </p:nvSpPr>
        <p:spPr/>
        <p:txBody>
          <a:bodyPr/>
          <a:lstStyle/>
          <a:p>
            <a:fld id="{D0AEA2BF-B025-2149-BFEA-B084520C98F1}" type="slidenum">
              <a:rPr lang="en-US" smtClean="0"/>
              <a:t>7</a:t>
            </a:fld>
            <a:endParaRPr lang="en-US" dirty="0"/>
          </a:p>
        </p:txBody>
      </p:sp>
    </p:spTree>
    <p:extLst>
      <p:ext uri="{BB962C8B-B14F-4D97-AF65-F5344CB8AC3E}">
        <p14:creationId xmlns:p14="http://schemas.microsoft.com/office/powerpoint/2010/main" val="2020981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b="1" dirty="0"/>
          </a:p>
        </p:txBody>
      </p:sp>
      <p:sp>
        <p:nvSpPr>
          <p:cNvPr id="4" name="Slide Number Placeholder 3"/>
          <p:cNvSpPr>
            <a:spLocks noGrp="1"/>
          </p:cNvSpPr>
          <p:nvPr>
            <p:ph type="sldNum" sz="quarter" idx="5"/>
          </p:nvPr>
        </p:nvSpPr>
        <p:spPr/>
        <p:txBody>
          <a:bodyPr/>
          <a:lstStyle/>
          <a:p>
            <a:fld id="{D0AEA2BF-B025-2149-BFEA-B084520C98F1}" type="slidenum">
              <a:rPr lang="en-US" smtClean="0"/>
              <a:t>8</a:t>
            </a:fld>
            <a:endParaRPr lang="en-US" dirty="0"/>
          </a:p>
        </p:txBody>
      </p:sp>
    </p:spTree>
    <p:extLst>
      <p:ext uri="{BB962C8B-B14F-4D97-AF65-F5344CB8AC3E}">
        <p14:creationId xmlns:p14="http://schemas.microsoft.com/office/powerpoint/2010/main" val="1669626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b="1" dirty="0"/>
          </a:p>
        </p:txBody>
      </p:sp>
      <p:sp>
        <p:nvSpPr>
          <p:cNvPr id="4" name="Slide Number Placeholder 3"/>
          <p:cNvSpPr>
            <a:spLocks noGrp="1"/>
          </p:cNvSpPr>
          <p:nvPr>
            <p:ph type="sldNum" sz="quarter" idx="5"/>
          </p:nvPr>
        </p:nvSpPr>
        <p:spPr/>
        <p:txBody>
          <a:bodyPr/>
          <a:lstStyle/>
          <a:p>
            <a:fld id="{D0AEA2BF-B025-2149-BFEA-B084520C98F1}" type="slidenum">
              <a:rPr lang="en-US" smtClean="0"/>
              <a:t>9</a:t>
            </a:fld>
            <a:endParaRPr lang="en-US" dirty="0"/>
          </a:p>
        </p:txBody>
      </p:sp>
    </p:spTree>
    <p:extLst>
      <p:ext uri="{BB962C8B-B14F-4D97-AF65-F5344CB8AC3E}">
        <p14:creationId xmlns:p14="http://schemas.microsoft.com/office/powerpoint/2010/main" val="734813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www.accenture.com/SiteCollectionDocuments/PDF/OutlookPDF_AgileOrganization_02" TargetMode="External"/><Relationship Id="rId2" Type="http://schemas.openxmlformats.org/officeDocument/2006/relationships/hyperlink" Target="http://www.forbes.com/sites/joshbersin/2013/05/06/time-to-scrap-performance-" TargetMode="External"/><Relationship Id="rId1" Type="http://schemas.openxmlformats.org/officeDocument/2006/relationships/slideMaster" Target="../slideMasters/slideMaster2.xml"/><Relationship Id="rId6" Type="http://schemas.openxmlformats.org/officeDocument/2006/relationships/hyperlink" Target="http://ryanestis.com/adobe-interview/" TargetMode="External"/><Relationship Id="rId5" Type="http://schemas.openxmlformats.org/officeDocument/2006/relationships/hyperlink" Target="http://www.forbes.com/sites/stevedenning/2012/04/17/" TargetMode="External"/><Relationship Id="rId4" Type="http://schemas.openxmlformats.org/officeDocument/2006/relationships/hyperlink" Target="http://www.huffingtonpost.com/samuel-culbert/performance-"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1126850"/>
      </p:ext>
    </p:extLst>
  </p:cSld>
  <p:clrMapOvr>
    <a:masterClrMapping/>
  </p:clrMapOvr>
  <p:extLst>
    <p:ext uri="{DCECCB84-F9BA-43D5-87BE-67443E8EF086}">
      <p15:sldGuideLst xmlns:p15="http://schemas.microsoft.com/office/powerpoint/2012/main">
        <p15:guide id="1" orient="horz" pos="57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264400" y="0"/>
            <a:ext cx="4927600" cy="6858000"/>
          </a:xfrm>
          <a:prstGeom prst="rect">
            <a:avLst/>
          </a:prstGeom>
        </p:spPr>
      </p:pic>
      <p:sp>
        <p:nvSpPr>
          <p:cNvPr id="6" name="Rectangle 5">
            <a:extLst>
              <a:ext uri="{FF2B5EF4-FFF2-40B4-BE49-F238E27FC236}">
                <a16:creationId xmlns:a16="http://schemas.microsoft.com/office/drawing/2014/main" id="{9F046C8E-8AC9-184C-BF23-4CD9D3544C03}"/>
              </a:ext>
            </a:extLst>
          </p:cNvPr>
          <p:cNvSpPr/>
          <p:nvPr userDrawn="1"/>
        </p:nvSpPr>
        <p:spPr>
          <a:xfrm>
            <a:off x="7272338" y="0"/>
            <a:ext cx="4920709" cy="6869302"/>
          </a:xfrm>
          <a:prstGeom prst="rect">
            <a:avLst/>
          </a:prstGeom>
          <a:gradFill>
            <a:gsLst>
              <a:gs pos="100000">
                <a:srgbClr val="7008FF">
                  <a:alpha val="23000"/>
                </a:srgbClr>
              </a:gs>
              <a:gs pos="5000">
                <a:schemeClr val="accent1">
                  <a:lumMod val="30000"/>
                  <a:lumOff val="70000"/>
                  <a:alpha val="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5">
            <a:extLst>
              <a:ext uri="{FF2B5EF4-FFF2-40B4-BE49-F238E27FC236}">
                <a16:creationId xmlns:a16="http://schemas.microsoft.com/office/drawing/2014/main" id="{67A5C505-A3D9-A841-8D9A-975BFEE67962}"/>
              </a:ext>
            </a:extLst>
          </p:cNvPr>
          <p:cNvSpPr>
            <a:spLocks noGrp="1"/>
          </p:cNvSpPr>
          <p:nvPr>
            <p:ph type="sldNum" sz="quarter" idx="4"/>
          </p:nvPr>
        </p:nvSpPr>
        <p:spPr>
          <a:xfrm>
            <a:off x="9141650" y="6379042"/>
            <a:ext cx="2743200" cy="365125"/>
          </a:xfrm>
          <a:prstGeom prst="rect">
            <a:avLst/>
          </a:prstGeom>
        </p:spPr>
        <p:txBody>
          <a:bodyPr vert="horz" lIns="0" tIns="0" rIns="0" bIns="0" rtlCol="0" anchor="ctr"/>
          <a:lstStyle>
            <a:lvl1pPr algn="r">
              <a:defRPr sz="800">
                <a:solidFill>
                  <a:schemeClr val="bg1">
                    <a:lumMod val="95000"/>
                  </a:schemeClr>
                </a:solidFill>
                <a:latin typeface="Arial" panose="020B0604020202020204" pitchFamily="34" charset="0"/>
                <a:cs typeface="Arial" panose="020B0604020202020204" pitchFamily="34" charset="0"/>
              </a:defRPr>
            </a:lvl1pPr>
          </a:lstStyle>
          <a:p>
            <a:fld id="{60A309C1-FC3A-6444-8C53-1D99F913D140}" type="slidenum">
              <a:rPr lang="en-US" smtClean="0"/>
              <a:pPr/>
              <a:t>‹#›</a:t>
            </a:fld>
            <a:endParaRPr lang="en-US" dirty="0"/>
          </a:p>
        </p:txBody>
      </p:sp>
      <p:sp>
        <p:nvSpPr>
          <p:cNvPr id="2" name="TextBox 1">
            <a:extLst>
              <a:ext uri="{FF2B5EF4-FFF2-40B4-BE49-F238E27FC236}">
                <a16:creationId xmlns:a16="http://schemas.microsoft.com/office/drawing/2014/main" id="{C2677985-E1C7-40F0-A3F1-27047EE0EAD9}"/>
              </a:ext>
            </a:extLst>
          </p:cNvPr>
          <p:cNvSpPr txBox="1"/>
          <p:nvPr userDrawn="1"/>
        </p:nvSpPr>
        <p:spPr>
          <a:xfrm>
            <a:off x="9470554" y="300544"/>
            <a:ext cx="2414296" cy="230832"/>
          </a:xfrm>
          <a:prstGeom prst="rect">
            <a:avLst/>
          </a:prstGeom>
          <a:noFill/>
        </p:spPr>
        <p:txBody>
          <a:bodyPr wrap="square">
            <a:spAutoFit/>
          </a:bodyPr>
          <a:lstStyle/>
          <a:p>
            <a:pPr marL="266700" marR="0" lvl="0" indent="0" algn="l" defTabSz="914400" rtl="0" eaLnBrk="1" fontAlgn="base" latinLnBrk="0" hangingPunct="1">
              <a:lnSpc>
                <a:spcPct val="100000"/>
              </a:lnSpc>
              <a:spcBef>
                <a:spcPct val="0"/>
              </a:spcBef>
              <a:spcAft>
                <a:spcPct val="0"/>
              </a:spcAft>
              <a:buClrTx/>
              <a:buSzTx/>
              <a:buFontTx/>
              <a:buNone/>
              <a:tabLst/>
              <a:defRPr/>
            </a:pPr>
            <a:r>
              <a:rPr kumimoji="0" lang="en-CA" sz="900" b="0" i="0" u="none" strike="noStrike" kern="1200" cap="none" spc="300" normalizeH="0" baseline="0" noProof="0" dirty="0">
                <a:ln>
                  <a:noFill/>
                </a:ln>
                <a:effectLst/>
                <a:uLnTx/>
                <a:uFillTx/>
                <a:latin typeface="Montserrat Light" charset="0"/>
                <a:ea typeface="Montserrat Light" charset="0"/>
                <a:cs typeface="Montserrat Light" charset="0"/>
              </a:rPr>
              <a:t>MCLEAN &amp; COMPANY</a:t>
            </a:r>
          </a:p>
        </p:txBody>
      </p:sp>
      <p:sp>
        <p:nvSpPr>
          <p:cNvPr id="8" name="TextBox 7">
            <a:extLst>
              <a:ext uri="{FF2B5EF4-FFF2-40B4-BE49-F238E27FC236}">
                <a16:creationId xmlns:a16="http://schemas.microsoft.com/office/drawing/2014/main" id="{31836F72-328B-44DB-882B-9AE85B2318BE}"/>
              </a:ext>
            </a:extLst>
          </p:cNvPr>
          <p:cNvSpPr txBox="1"/>
          <p:nvPr userDrawn="1"/>
        </p:nvSpPr>
        <p:spPr>
          <a:xfrm>
            <a:off x="395320" y="300544"/>
            <a:ext cx="5498078" cy="184666"/>
          </a:xfrm>
          <a:prstGeom prst="rect">
            <a:avLst/>
          </a:prstGeom>
          <a:noFill/>
        </p:spPr>
        <p:txBody>
          <a:bodyPr wrap="square" lIns="0" tIns="0" rIns="0" bIns="0" rtlCol="0" anchor="t">
            <a:spAutoFit/>
          </a:bodyPr>
          <a:lstStyle/>
          <a:p>
            <a:r>
              <a:rPr lang="en-US" sz="1200" dirty="0">
                <a:solidFill>
                  <a:schemeClr val="bg1">
                    <a:lumMod val="65000"/>
                  </a:schemeClr>
                </a:solidFill>
                <a:latin typeface="Montserrat Medium" panose="00000600000000000000" pitchFamily="2" charset="0"/>
              </a:rPr>
              <a:t>Courageous Discussions on Racial Equity in the Workplace</a:t>
            </a:r>
          </a:p>
        </p:txBody>
      </p:sp>
    </p:spTree>
    <p:extLst>
      <p:ext uri="{BB962C8B-B14F-4D97-AF65-F5344CB8AC3E}">
        <p14:creationId xmlns:p14="http://schemas.microsoft.com/office/powerpoint/2010/main" val="1262182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AA7C2B-67D3-0343-B2C5-C13FE52B7D8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272338" y="0"/>
            <a:ext cx="4942468" cy="6872288"/>
          </a:xfrm>
          <a:prstGeom prst="rect">
            <a:avLst/>
          </a:prstGeom>
        </p:spPr>
      </p:pic>
      <p:sp>
        <p:nvSpPr>
          <p:cNvPr id="7" name="Rectangle 6">
            <a:extLst>
              <a:ext uri="{FF2B5EF4-FFF2-40B4-BE49-F238E27FC236}">
                <a16:creationId xmlns:a16="http://schemas.microsoft.com/office/drawing/2014/main" id="{24817522-A3FA-2648-B648-F3B7C7B9A9E0}"/>
              </a:ext>
            </a:extLst>
          </p:cNvPr>
          <p:cNvSpPr/>
          <p:nvPr userDrawn="1"/>
        </p:nvSpPr>
        <p:spPr>
          <a:xfrm rot="16200000">
            <a:off x="6284623" y="964911"/>
            <a:ext cx="6872288" cy="4942466"/>
          </a:xfrm>
          <a:prstGeom prst="rect">
            <a:avLst/>
          </a:prstGeom>
          <a:gradFill>
            <a:gsLst>
              <a:gs pos="99000">
                <a:srgbClr val="5008FF">
                  <a:alpha val="18000"/>
                </a:srgbClr>
              </a:gs>
              <a:gs pos="29000">
                <a:srgbClr val="7008FF">
                  <a:alpha val="0"/>
                </a:srgb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5">
            <a:extLst>
              <a:ext uri="{FF2B5EF4-FFF2-40B4-BE49-F238E27FC236}">
                <a16:creationId xmlns:a16="http://schemas.microsoft.com/office/drawing/2014/main" id="{1D5ED06F-E1E6-400A-88C1-1C2646657694}"/>
              </a:ext>
            </a:extLst>
          </p:cNvPr>
          <p:cNvSpPr>
            <a:spLocks noGrp="1"/>
          </p:cNvSpPr>
          <p:nvPr>
            <p:ph type="sldNum" sz="quarter" idx="4"/>
          </p:nvPr>
        </p:nvSpPr>
        <p:spPr>
          <a:xfrm>
            <a:off x="9141650" y="6379042"/>
            <a:ext cx="2743200" cy="365125"/>
          </a:xfrm>
          <a:prstGeom prst="rect">
            <a:avLst/>
          </a:prstGeom>
        </p:spPr>
        <p:txBody>
          <a:bodyPr vert="horz" lIns="0" tIns="0" rIns="0" bIns="0" rtlCol="0" anchor="ctr"/>
          <a:lstStyle>
            <a:lvl1pPr algn="r">
              <a:defRPr sz="800">
                <a:solidFill>
                  <a:schemeClr val="bg1">
                    <a:lumMod val="95000"/>
                  </a:schemeClr>
                </a:solidFill>
                <a:latin typeface="Arial" panose="020B0604020202020204" pitchFamily="34" charset="0"/>
                <a:cs typeface="Arial" panose="020B0604020202020204" pitchFamily="34" charset="0"/>
              </a:defRPr>
            </a:lvl1pPr>
          </a:lstStyle>
          <a:p>
            <a:fld id="{60A309C1-FC3A-6444-8C53-1D99F913D140}" type="slidenum">
              <a:rPr lang="en-US" smtClean="0">
                <a:solidFill>
                  <a:prstClr val="white">
                    <a:lumMod val="95000"/>
                  </a:prstClr>
                </a:solidFill>
              </a:rPr>
              <a:pPr/>
              <a:t>‹#›</a:t>
            </a:fld>
            <a:endParaRPr lang="en-US" dirty="0">
              <a:solidFill>
                <a:prstClr val="white">
                  <a:lumMod val="95000"/>
                </a:prstClr>
              </a:solidFill>
            </a:endParaRPr>
          </a:p>
        </p:txBody>
      </p:sp>
      <p:sp>
        <p:nvSpPr>
          <p:cNvPr id="5" name="Rectangle 4">
            <a:extLst>
              <a:ext uri="{FF2B5EF4-FFF2-40B4-BE49-F238E27FC236}">
                <a16:creationId xmlns:a16="http://schemas.microsoft.com/office/drawing/2014/main" id="{5144311E-76BA-4AFD-9F90-E1828428A0F2}"/>
              </a:ext>
            </a:extLst>
          </p:cNvPr>
          <p:cNvSpPr/>
          <p:nvPr userDrawn="1"/>
        </p:nvSpPr>
        <p:spPr>
          <a:xfrm>
            <a:off x="9692814" y="177482"/>
            <a:ext cx="2937825" cy="2847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l" fontAlgn="base">
              <a:spcBef>
                <a:spcPct val="0"/>
              </a:spcBef>
              <a:spcAft>
                <a:spcPct val="0"/>
              </a:spcAft>
            </a:pPr>
            <a:r>
              <a:rPr lang="en-CA" sz="900" b="0" i="0" spc="300" dirty="0">
                <a:solidFill>
                  <a:schemeClr val="bg1"/>
                </a:solidFill>
                <a:latin typeface="Montserrat Light" charset="0"/>
                <a:ea typeface="Montserrat Light" charset="0"/>
                <a:cs typeface="Montserrat Light" charset="0"/>
              </a:rPr>
              <a:t>MCLEAN &amp; COMPANY</a:t>
            </a:r>
          </a:p>
        </p:txBody>
      </p:sp>
    </p:spTree>
    <p:extLst>
      <p:ext uri="{BB962C8B-B14F-4D97-AF65-F5344CB8AC3E}">
        <p14:creationId xmlns:p14="http://schemas.microsoft.com/office/powerpoint/2010/main" val="3711300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8AD552D5-0C60-423B-BA19-E859C2225DB2}"/>
              </a:ext>
            </a:extLst>
          </p:cNvPr>
          <p:cNvSpPr>
            <a:spLocks noGrp="1"/>
          </p:cNvSpPr>
          <p:nvPr>
            <p:ph type="sldNum" sz="quarter" idx="4"/>
          </p:nvPr>
        </p:nvSpPr>
        <p:spPr>
          <a:xfrm>
            <a:off x="9141650" y="6379042"/>
            <a:ext cx="2743200" cy="365125"/>
          </a:xfrm>
          <a:prstGeom prst="rect">
            <a:avLst/>
          </a:prstGeom>
        </p:spPr>
        <p:txBody>
          <a:bodyPr vert="horz" lIns="0" tIns="0" rIns="0" bIns="0" rtlCol="0" anchor="ctr"/>
          <a:lstStyle>
            <a:lvl1pPr algn="r">
              <a:defRPr sz="800">
                <a:solidFill>
                  <a:schemeClr val="bg1">
                    <a:lumMod val="75000"/>
                  </a:schemeClr>
                </a:solidFill>
                <a:latin typeface="Arial" panose="020B0604020202020204" pitchFamily="34" charset="0"/>
                <a:cs typeface="Arial" panose="020B0604020202020204" pitchFamily="34" charset="0"/>
              </a:defRPr>
            </a:lvl1pPr>
          </a:lstStyle>
          <a:p>
            <a:fld id="{60A309C1-FC3A-6444-8C53-1D99F913D140}" type="slidenum">
              <a:rPr lang="en-US" smtClean="0"/>
              <a:pPr/>
              <a:t>‹#›</a:t>
            </a:fld>
            <a:endParaRPr lang="en-US" dirty="0"/>
          </a:p>
        </p:txBody>
      </p:sp>
      <p:sp>
        <p:nvSpPr>
          <p:cNvPr id="5" name="Rectangle 4">
            <a:extLst>
              <a:ext uri="{FF2B5EF4-FFF2-40B4-BE49-F238E27FC236}">
                <a16:creationId xmlns:a16="http://schemas.microsoft.com/office/drawing/2014/main" id="{A4D2FA28-EFE0-4093-B6E1-6F9394F3AEFB}"/>
              </a:ext>
            </a:extLst>
          </p:cNvPr>
          <p:cNvSpPr/>
          <p:nvPr userDrawn="1"/>
        </p:nvSpPr>
        <p:spPr>
          <a:xfrm>
            <a:off x="9692814" y="177482"/>
            <a:ext cx="2937825" cy="2847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l" fontAlgn="base">
              <a:spcBef>
                <a:spcPct val="0"/>
              </a:spcBef>
              <a:spcAft>
                <a:spcPct val="0"/>
              </a:spcAft>
            </a:pPr>
            <a:r>
              <a:rPr lang="en-CA" sz="900" b="0" i="0" spc="300" dirty="0">
                <a:solidFill>
                  <a:srgbClr val="717171"/>
                </a:solidFill>
                <a:latin typeface="Montserrat Light" charset="0"/>
                <a:ea typeface="Montserrat Light" charset="0"/>
                <a:cs typeface="Montserrat Light" charset="0"/>
              </a:rPr>
              <a:t>MCLEAN &amp; COMPANY</a:t>
            </a:r>
          </a:p>
        </p:txBody>
      </p:sp>
    </p:spTree>
    <p:extLst>
      <p:ext uri="{BB962C8B-B14F-4D97-AF65-F5344CB8AC3E}">
        <p14:creationId xmlns:p14="http://schemas.microsoft.com/office/powerpoint/2010/main" val="27577691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Light-B">
    <p:bg>
      <p:bgPr>
        <a:blipFill dpi="0" rotWithShape="1">
          <a:blip r:embed="rId2">
            <a:alphaModFix amt="85000"/>
            <a:lum/>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6CED198-04B0-1D4B-9CF9-27BE895D0690}"/>
              </a:ext>
            </a:extLst>
          </p:cNvPr>
          <p:cNvSpPr>
            <a:spLocks noGrp="1"/>
          </p:cNvSpPr>
          <p:nvPr>
            <p:ph type="body" sz="quarter" idx="10" hasCustomPrompt="1"/>
          </p:nvPr>
        </p:nvSpPr>
        <p:spPr>
          <a:xfrm>
            <a:off x="650790" y="1391732"/>
            <a:ext cx="7384883" cy="1306512"/>
          </a:xfrm>
          <a:prstGeom prst="rect">
            <a:avLst/>
          </a:prstGeom>
        </p:spPr>
        <p:txBody>
          <a:bodyPr/>
          <a:lstStyle>
            <a:lvl1pPr>
              <a:lnSpc>
                <a:spcPct val="90000"/>
              </a:lnSpc>
              <a:defRPr sz="4400" b="1" i="0">
                <a:solidFill>
                  <a:srgbClr val="41439A"/>
                </a:solidFill>
                <a:latin typeface="Montserrat SemiBold" pitchFamily="2" charset="77"/>
              </a:defRPr>
            </a:lvl1pPr>
            <a:lvl2pPr>
              <a:defRPr sz="4400" b="1" i="0">
                <a:solidFill>
                  <a:schemeClr val="bg1"/>
                </a:solidFill>
                <a:latin typeface="Montserrat SemiBold" pitchFamily="2" charset="77"/>
              </a:defRPr>
            </a:lvl2pPr>
            <a:lvl3pPr>
              <a:defRPr sz="4400" b="1" i="0">
                <a:solidFill>
                  <a:schemeClr val="bg1"/>
                </a:solidFill>
                <a:latin typeface="Montserrat SemiBold" pitchFamily="2" charset="77"/>
              </a:defRPr>
            </a:lvl3pPr>
            <a:lvl4pPr>
              <a:defRPr sz="4400" b="1" i="0">
                <a:solidFill>
                  <a:schemeClr val="bg1"/>
                </a:solidFill>
                <a:latin typeface="Montserrat SemiBold" pitchFamily="2" charset="77"/>
              </a:defRPr>
            </a:lvl4pPr>
            <a:lvl5pPr>
              <a:defRPr sz="4400" b="1" i="0">
                <a:solidFill>
                  <a:schemeClr val="bg1"/>
                </a:solidFill>
                <a:latin typeface="Montserrat SemiBold" pitchFamily="2" charset="77"/>
              </a:defRPr>
            </a:lvl5pPr>
          </a:lstStyle>
          <a:p>
            <a:pPr lvl="0"/>
            <a:r>
              <a:rPr lang="en-US"/>
              <a:t>Observe The Evolution of Quantum Capacity</a:t>
            </a:r>
          </a:p>
        </p:txBody>
      </p:sp>
      <p:sp>
        <p:nvSpPr>
          <p:cNvPr id="5" name="Text Placeholder 12">
            <a:extLst>
              <a:ext uri="{FF2B5EF4-FFF2-40B4-BE49-F238E27FC236}">
                <a16:creationId xmlns:a16="http://schemas.microsoft.com/office/drawing/2014/main" id="{A4CCF3E3-77ED-8B47-BA4F-C8AA5DC7EF51}"/>
              </a:ext>
            </a:extLst>
          </p:cNvPr>
          <p:cNvSpPr>
            <a:spLocks noGrp="1"/>
          </p:cNvSpPr>
          <p:nvPr>
            <p:ph type="body" sz="quarter" idx="11" hasCustomPrompt="1"/>
          </p:nvPr>
        </p:nvSpPr>
        <p:spPr>
          <a:xfrm>
            <a:off x="650790" y="2794291"/>
            <a:ext cx="5702883" cy="1893887"/>
          </a:xfrm>
          <a:prstGeom prst="rect">
            <a:avLst/>
          </a:prstGeom>
        </p:spPr>
        <p:txBody>
          <a:bodyPr/>
          <a:lstStyle>
            <a:lvl1pPr>
              <a:lnSpc>
                <a:spcPct val="110000"/>
              </a:lnSpc>
              <a:defRPr lang="en-US" sz="2800" b="0" i="0">
                <a:solidFill>
                  <a:srgbClr val="858585"/>
                </a:solidFill>
                <a:latin typeface="Roboto Condensed Light" panose="02000000000000000000" pitchFamily="2" charset="0"/>
                <a:ea typeface="Roboto Condensed Light" panose="02000000000000000000" pitchFamily="2" charset="0"/>
                <a:cs typeface="+mn-cs"/>
              </a:defRPr>
            </a:lvl1pPr>
            <a:lvl2pPr>
              <a:defRPr sz="3000" b="0" i="0">
                <a:solidFill>
                  <a:schemeClr val="bg1"/>
                </a:solidFill>
                <a:latin typeface="Exo Light" pitchFamily="2" charset="77"/>
              </a:defRPr>
            </a:lvl2pPr>
            <a:lvl3pPr>
              <a:defRPr sz="3000" b="0" i="0">
                <a:solidFill>
                  <a:schemeClr val="bg1"/>
                </a:solidFill>
                <a:latin typeface="Exo Light" pitchFamily="2" charset="77"/>
              </a:defRPr>
            </a:lvl3pPr>
            <a:lvl4pPr>
              <a:defRPr sz="3000" b="0" i="0">
                <a:solidFill>
                  <a:schemeClr val="bg1"/>
                </a:solidFill>
                <a:latin typeface="Exo Light" pitchFamily="2" charset="77"/>
              </a:defRPr>
            </a:lvl4pPr>
            <a:lvl5pPr>
              <a:defRPr sz="3000" b="0" i="0">
                <a:solidFill>
                  <a:schemeClr val="bg1"/>
                </a:solidFill>
                <a:latin typeface="Exo Light" pitchFamily="2" charset="77"/>
              </a:defRPr>
            </a:lvl5pPr>
          </a:lstStyle>
          <a:p>
            <a:pPr marL="0" lvl="0">
              <a:lnSpc>
                <a:spcPct val="110000"/>
              </a:lnSpc>
            </a:pPr>
            <a:r>
              <a:rPr lang="en-US"/>
              <a:t>Keep track of a transformational technology as it evolves.</a:t>
            </a:r>
          </a:p>
        </p:txBody>
      </p:sp>
    </p:spTree>
    <p:extLst>
      <p:ext uri="{BB962C8B-B14F-4D97-AF65-F5344CB8AC3E}">
        <p14:creationId xmlns:p14="http://schemas.microsoft.com/office/powerpoint/2010/main" val="995142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blank">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4059" y="530021"/>
            <a:ext cx="11117579" cy="1130188"/>
          </a:xfrm>
        </p:spPr>
        <p:txBody>
          <a:bodyPr>
            <a:noAutofit/>
          </a:bodyPr>
          <a:lstStyle>
            <a:lvl1pPr>
              <a:lnSpc>
                <a:spcPct val="90000"/>
              </a:lnSpc>
              <a:defRPr b="0" i="0">
                <a:solidFill>
                  <a:srgbClr val="717272"/>
                </a:solidFill>
              </a:defRPr>
            </a:lvl1pPr>
          </a:lstStyle>
          <a:p>
            <a:r>
              <a:rPr lang="en-US"/>
              <a:t>Click to edit Master title style</a:t>
            </a:r>
          </a:p>
        </p:txBody>
      </p:sp>
    </p:spTree>
    <p:extLst>
      <p:ext uri="{BB962C8B-B14F-4D97-AF65-F5344CB8AC3E}">
        <p14:creationId xmlns:p14="http://schemas.microsoft.com/office/powerpoint/2010/main" val="4208623263"/>
      </p:ext>
    </p:extLst>
  </p:cSld>
  <p:clrMapOvr>
    <a:masterClrMapping/>
  </p:clrMapOvr>
  <p:extLst>
    <p:ext uri="{DCECCB84-F9BA-43D5-87BE-67443E8EF086}">
      <p15:sldGuideLst xmlns:p15="http://schemas.microsoft.com/office/powerpoint/2012/main">
        <p15:guide id="1" orient="horz" pos="89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orks Cite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92454BFC-BC26-0B4D-A0EE-0E0CCEA287B5}"/>
              </a:ext>
            </a:extLst>
          </p:cNvPr>
          <p:cNvSpPr>
            <a:spLocks noGrp="1"/>
          </p:cNvSpPr>
          <p:nvPr>
            <p:ph type="body" sz="quarter" idx="11" hasCustomPrompt="1"/>
          </p:nvPr>
        </p:nvSpPr>
        <p:spPr>
          <a:xfrm>
            <a:off x="383113" y="1552499"/>
            <a:ext cx="5477019" cy="4503847"/>
          </a:xfrm>
          <a:prstGeom prst="rect">
            <a:avLst/>
          </a:prstGeom>
        </p:spPr>
        <p:txBody>
          <a:bodyPr lIns="0" tIns="0" rIns="0" bIns="0">
            <a:noAutofit/>
          </a:bodyPr>
          <a:lstStyle>
            <a:lvl1pPr marL="7700" marR="161326" indent="0" algn="just">
              <a:lnSpc>
                <a:spcPts val="1558"/>
              </a:lnSpc>
              <a:spcBef>
                <a:spcPts val="12"/>
              </a:spcBef>
              <a:buNone/>
              <a:defRPr sz="1200" baseline="0">
                <a:solidFill>
                  <a:srgbClr val="000000"/>
                </a:solidFill>
                <a:latin typeface="Roboto Condensed Light" panose="02000000000000000000" pitchFamily="2" charset="0"/>
              </a:defRPr>
            </a:lvl1pPr>
          </a:lstStyle>
          <a:p>
            <a:pPr marL="7701" marR="242975" algn="just">
              <a:spcBef>
                <a:spcPts val="55"/>
              </a:spcBef>
            </a:pPr>
            <a:r>
              <a:rPr lang="en-CA" sz="1200" spc="-30" err="1">
                <a:solidFill>
                  <a:srgbClr val="464646"/>
                </a:solidFill>
                <a:latin typeface="Roboto Condensed Light" panose="02000000000000000000" pitchFamily="2" charset="0"/>
                <a:cs typeface="Arial Narrow"/>
              </a:rPr>
              <a:t>Bersin</a:t>
            </a:r>
            <a:r>
              <a:rPr lang="en-CA" sz="1200" spc="-30">
                <a:solidFill>
                  <a:srgbClr val="464646"/>
                </a:solidFill>
                <a:latin typeface="Roboto Condensed Light" panose="02000000000000000000" pitchFamily="2" charset="0"/>
                <a:cs typeface="Arial Narrow"/>
              </a:rPr>
              <a:t>,</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Josh.</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“Time</a:t>
            </a:r>
            <a:r>
              <a:rPr lang="en-CA" sz="1200" spc="-64">
                <a:solidFill>
                  <a:srgbClr val="464646"/>
                </a:solidFill>
                <a:latin typeface="Roboto Condensed Light" panose="02000000000000000000" pitchFamily="2" charset="0"/>
                <a:cs typeface="Arial Narrow"/>
              </a:rPr>
              <a:t> </a:t>
            </a:r>
            <a:r>
              <a:rPr lang="en-CA" sz="1200" spc="-18">
                <a:solidFill>
                  <a:srgbClr val="464646"/>
                </a:solidFill>
                <a:latin typeface="Roboto Condensed Light" panose="02000000000000000000" pitchFamily="2" charset="0"/>
                <a:cs typeface="Arial Narrow"/>
              </a:rPr>
              <a:t>to</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Scrap</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Performance</a:t>
            </a:r>
            <a:r>
              <a:rPr lang="en-CA" sz="1200" spc="-12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Appraisals?”</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Forbes</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Magazine.</a:t>
            </a:r>
            <a:r>
              <a:rPr lang="en-CA" sz="1200" spc="-64">
                <a:solidFill>
                  <a:srgbClr val="464646"/>
                </a:solidFill>
                <a:latin typeface="Roboto Condensed Light" panose="02000000000000000000" pitchFamily="2" charset="0"/>
                <a:cs typeface="Arial Narrow"/>
              </a:rPr>
              <a:t> </a:t>
            </a:r>
            <a:r>
              <a:rPr lang="en-CA" sz="1200" spc="-3">
                <a:solidFill>
                  <a:srgbClr val="464646"/>
                </a:solidFill>
                <a:latin typeface="Roboto Condensed Light" panose="02000000000000000000" pitchFamily="2" charset="0"/>
                <a:cs typeface="Arial Narrow"/>
              </a:rPr>
              <a:t>5</a:t>
            </a:r>
            <a:r>
              <a:rPr lang="en-CA" sz="1200" spc="-64">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June</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2013.</a:t>
            </a:r>
            <a:r>
              <a:rPr lang="en-CA" sz="1200" spc="-64">
                <a:solidFill>
                  <a:srgbClr val="464646"/>
                </a:solidFill>
                <a:latin typeface="Roboto Condensed Light" panose="02000000000000000000" pitchFamily="2" charset="0"/>
                <a:cs typeface="Arial Narrow"/>
              </a:rPr>
              <a:t> </a:t>
            </a:r>
            <a:r>
              <a:rPr lang="en-CA" sz="1200" spc="-42">
                <a:solidFill>
                  <a:srgbClr val="464646"/>
                </a:solidFill>
                <a:latin typeface="Roboto Condensed Light" panose="02000000000000000000" pitchFamily="2" charset="0"/>
                <a:cs typeface="Arial Narrow"/>
              </a:rPr>
              <a:t>Web.  </a:t>
            </a:r>
            <a:r>
              <a:rPr lang="en-CA" sz="1200" spc="-21">
                <a:solidFill>
                  <a:srgbClr val="464646"/>
                </a:solidFill>
                <a:latin typeface="Roboto Condensed Light" panose="02000000000000000000" pitchFamily="2" charset="0"/>
                <a:cs typeface="Arial Narrow"/>
              </a:rPr>
              <a:t>30 </a:t>
            </a:r>
            <a:r>
              <a:rPr lang="en-CA" sz="1200" spc="-24">
                <a:solidFill>
                  <a:srgbClr val="464646"/>
                </a:solidFill>
                <a:latin typeface="Roboto Condensed Light" panose="02000000000000000000" pitchFamily="2" charset="0"/>
                <a:cs typeface="Arial Narrow"/>
              </a:rPr>
              <a:t>Oct </a:t>
            </a:r>
            <a:r>
              <a:rPr lang="en-CA" sz="1200" spc="-30">
                <a:solidFill>
                  <a:srgbClr val="464646"/>
                </a:solidFill>
                <a:latin typeface="Roboto Condensed Light" panose="02000000000000000000" pitchFamily="2" charset="0"/>
                <a:cs typeface="Arial Narrow"/>
              </a:rPr>
              <a:t>2013. </a:t>
            </a:r>
            <a:r>
              <a:rPr lang="en-CA" sz="1200" spc="-36">
                <a:solidFill>
                  <a:srgbClr val="0076B7"/>
                </a:solidFill>
                <a:latin typeface="Roboto Condensed Light" panose="02000000000000000000" pitchFamily="2" charset="0"/>
                <a:cs typeface="Arial Narrow"/>
                <a:hlinkClick r:id="rId2">
                  <a:extLst>
                    <a:ext uri="{A12FA001-AC4F-418D-AE19-62706E023703}">
                      <ahyp:hlinkClr xmlns:ahyp="http://schemas.microsoft.com/office/drawing/2018/hyperlinkcolor" val="tx"/>
                    </a:ext>
                  </a:extLst>
                </a:hlinkClick>
              </a:rPr>
              <a:t>&lt;http://www.forbes.com/sites/joshbersin/2013/05/06/time-to-scrap-performance- </a:t>
            </a:r>
            <a:r>
              <a:rPr lang="en-CA" sz="1200" spc="-36">
                <a:solidFill>
                  <a:srgbClr val="0076B7"/>
                </a:solidFill>
                <a:latin typeface="Roboto Condensed Light" panose="02000000000000000000" pitchFamily="2" charset="0"/>
                <a:cs typeface="Arial Narrow"/>
              </a:rPr>
              <a:t> </a:t>
            </a:r>
            <a:r>
              <a:rPr lang="en-CA" sz="1200" spc="-33">
                <a:solidFill>
                  <a:srgbClr val="0076B7"/>
                </a:solidFill>
                <a:latin typeface="Roboto Condensed Light" panose="02000000000000000000" pitchFamily="2" charset="0"/>
                <a:cs typeface="Arial Narrow"/>
              </a:rPr>
              <a:t>appraisals/&gt;</a:t>
            </a:r>
            <a:r>
              <a:rPr lang="en-CA" sz="1200" spc="-33">
                <a:solidFill>
                  <a:srgbClr val="464646"/>
                </a:solidFill>
                <a:latin typeface="Roboto Condensed Light" panose="02000000000000000000" pitchFamily="2" charset="0"/>
                <a:cs typeface="Arial Narrow"/>
              </a:rPr>
              <a:t>.</a:t>
            </a:r>
            <a:endParaRPr lang="en-CA" sz="1200">
              <a:latin typeface="Roboto Condensed Light" panose="02000000000000000000" pitchFamily="2" charset="0"/>
              <a:cs typeface="Arial Narrow"/>
            </a:endParaRPr>
          </a:p>
          <a:p>
            <a:pPr>
              <a:spcBef>
                <a:spcPts val="12"/>
              </a:spcBef>
            </a:pPr>
            <a:endParaRPr lang="en-CA" sz="1200">
              <a:latin typeface="Roboto Condensed Light" panose="02000000000000000000" pitchFamily="2" charset="0"/>
              <a:cs typeface="Times New Roman"/>
            </a:endParaRPr>
          </a:p>
          <a:p>
            <a:pPr marL="7701">
              <a:lnSpc>
                <a:spcPts val="1561"/>
              </a:lnSpc>
            </a:pPr>
            <a:r>
              <a:rPr lang="en-CA" sz="1200" spc="-30">
                <a:solidFill>
                  <a:srgbClr val="464646"/>
                </a:solidFill>
                <a:latin typeface="Roboto Condensed Light" panose="02000000000000000000" pitchFamily="2" charset="0"/>
                <a:cs typeface="Arial Narrow"/>
              </a:rPr>
              <a:t>Cheese,</a:t>
            </a:r>
            <a:r>
              <a:rPr lang="en-CA" sz="1200" spc="-67">
                <a:solidFill>
                  <a:srgbClr val="464646"/>
                </a:solidFill>
                <a:latin typeface="Roboto Condensed Light" panose="02000000000000000000" pitchFamily="2" charset="0"/>
                <a:cs typeface="Arial Narrow"/>
              </a:rPr>
              <a:t> </a:t>
            </a:r>
            <a:r>
              <a:rPr lang="en-CA" sz="1200" spc="-39">
                <a:solidFill>
                  <a:srgbClr val="464646"/>
                </a:solidFill>
                <a:latin typeface="Roboto Condensed Light" panose="02000000000000000000" pitchFamily="2" charset="0"/>
                <a:cs typeface="Arial Narrow"/>
              </a:rPr>
              <a:t>Peter,</a:t>
            </a:r>
            <a:r>
              <a:rPr lang="en-CA" sz="1200" spc="-64">
                <a:solidFill>
                  <a:srgbClr val="464646"/>
                </a:solidFill>
                <a:latin typeface="Roboto Condensed Light" panose="02000000000000000000" pitchFamily="2" charset="0"/>
                <a:cs typeface="Arial Narrow"/>
              </a:rPr>
              <a:t> </a:t>
            </a:r>
            <a:r>
              <a:rPr lang="en-CA" sz="1200" spc="-18">
                <a:solidFill>
                  <a:srgbClr val="464646"/>
                </a:solidFill>
                <a:latin typeface="Roboto Condensed Light" panose="02000000000000000000" pitchFamily="2" charset="0"/>
                <a:cs typeface="Arial Narrow"/>
              </a:rPr>
              <a:t>et</a:t>
            </a:r>
            <a:r>
              <a:rPr lang="en-CA" sz="1200" spc="-64">
                <a:solidFill>
                  <a:srgbClr val="464646"/>
                </a:solidFill>
                <a:latin typeface="Roboto Condensed Light" panose="02000000000000000000" pitchFamily="2" charset="0"/>
                <a:cs typeface="Arial Narrow"/>
              </a:rPr>
              <a:t> </a:t>
            </a:r>
            <a:r>
              <a:rPr lang="en-CA" sz="1200" spc="-24">
                <a:solidFill>
                  <a:srgbClr val="464646"/>
                </a:solidFill>
                <a:latin typeface="Roboto Condensed Light" panose="02000000000000000000" pitchFamily="2" charset="0"/>
                <a:cs typeface="Arial Narrow"/>
              </a:rPr>
              <a:t>al.</a:t>
            </a:r>
            <a:r>
              <a:rPr lang="en-CA" sz="1200" spc="-64">
                <a:solidFill>
                  <a:srgbClr val="464646"/>
                </a:solidFill>
                <a:latin typeface="Roboto Condensed Light" panose="02000000000000000000" pitchFamily="2" charset="0"/>
                <a:cs typeface="Arial Narrow"/>
              </a:rPr>
              <a:t> </a:t>
            </a:r>
            <a:r>
              <a:rPr lang="en-CA" sz="1200" spc="-3">
                <a:solidFill>
                  <a:srgbClr val="464646"/>
                </a:solidFill>
                <a:latin typeface="Roboto Condensed Light" panose="02000000000000000000" pitchFamily="2" charset="0"/>
                <a:cs typeface="Arial Narrow"/>
              </a:rPr>
              <a:t>“</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Creating</a:t>
            </a:r>
            <a:r>
              <a:rPr lang="en-CA" sz="1200" spc="-64">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an</a:t>
            </a:r>
            <a:r>
              <a:rPr lang="en-CA" sz="1200" spc="-12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Agile</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Organization.”</a:t>
            </a:r>
            <a:r>
              <a:rPr lang="en-CA" sz="1200" spc="-12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Accenture.</a:t>
            </a:r>
            <a:r>
              <a:rPr lang="en-CA" sz="1200" spc="-64">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Oct.</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2009.</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Web.</a:t>
            </a:r>
            <a:r>
              <a:rPr lang="en-CA" sz="1200" spc="-64">
                <a:solidFill>
                  <a:srgbClr val="464646"/>
                </a:solidFill>
                <a:latin typeface="Roboto Condensed Light" panose="02000000000000000000" pitchFamily="2" charset="0"/>
                <a:cs typeface="Arial Narrow"/>
              </a:rPr>
              <a:t> </a:t>
            </a:r>
            <a:r>
              <a:rPr lang="en-CA" sz="1200" spc="-49">
                <a:solidFill>
                  <a:srgbClr val="464646"/>
                </a:solidFill>
                <a:latin typeface="Roboto Condensed Light" panose="02000000000000000000" pitchFamily="2" charset="0"/>
                <a:cs typeface="Arial Narrow"/>
              </a:rPr>
              <a:t>Nov.</a:t>
            </a:r>
            <a:r>
              <a:rPr lang="en-CA" sz="1200" spc="-64">
                <a:solidFill>
                  <a:srgbClr val="464646"/>
                </a:solidFill>
                <a:latin typeface="Roboto Condensed Light" panose="02000000000000000000" pitchFamily="2" charset="0"/>
                <a:cs typeface="Arial Narrow"/>
              </a:rPr>
              <a:t> </a:t>
            </a:r>
            <a:r>
              <a:rPr lang="en-CA" sz="1200" spc="-36">
                <a:solidFill>
                  <a:srgbClr val="464646"/>
                </a:solidFill>
                <a:latin typeface="Roboto Condensed Light" panose="02000000000000000000" pitchFamily="2" charset="0"/>
                <a:cs typeface="Arial Narrow"/>
              </a:rPr>
              <a:t>2013.</a:t>
            </a:r>
            <a:endParaRPr lang="en-CA" sz="1200">
              <a:latin typeface="Roboto Condensed Light" panose="02000000000000000000" pitchFamily="2" charset="0"/>
              <a:cs typeface="Arial Narrow"/>
            </a:endParaRPr>
          </a:p>
          <a:p>
            <a:pPr marL="7701" marR="159031">
              <a:lnSpc>
                <a:spcPts val="1558"/>
              </a:lnSpc>
              <a:spcBef>
                <a:spcPts val="55"/>
              </a:spcBef>
            </a:pPr>
            <a:r>
              <a:rPr lang="en-CA" sz="1200" spc="-36">
                <a:solidFill>
                  <a:srgbClr val="0076B7"/>
                </a:solidFill>
                <a:latin typeface="Roboto Condensed Light" panose="02000000000000000000" pitchFamily="2" charset="0"/>
                <a:cs typeface="Arial Narrow"/>
                <a:hlinkClick r:id="rId3"/>
              </a:rPr>
              <a:t>&lt;http://www.accenture.com/SiteCollectionDocuments/PDF/OutlookPDF_AgileOrganization_02. </a:t>
            </a:r>
            <a:r>
              <a:rPr lang="en-CA" sz="1200" spc="-36">
                <a:solidFill>
                  <a:srgbClr val="0076B7"/>
                </a:solidFill>
                <a:latin typeface="Roboto Condensed Light" panose="02000000000000000000" pitchFamily="2" charset="0"/>
                <a:cs typeface="Arial Narrow"/>
              </a:rPr>
              <a:t> </a:t>
            </a:r>
            <a:r>
              <a:rPr lang="en-CA" sz="1200" spc="-30">
                <a:solidFill>
                  <a:srgbClr val="0076B7"/>
                </a:solidFill>
                <a:latin typeface="Roboto Condensed Light" panose="02000000000000000000" pitchFamily="2" charset="0"/>
                <a:cs typeface="Arial Narrow"/>
              </a:rPr>
              <a:t>pdf&gt;</a:t>
            </a:r>
            <a:r>
              <a:rPr lang="en-CA" sz="1200" spc="-30">
                <a:solidFill>
                  <a:srgbClr val="464646"/>
                </a:solidFill>
                <a:latin typeface="Roboto Condensed Light" panose="02000000000000000000" pitchFamily="2" charset="0"/>
                <a:cs typeface="Arial Narrow"/>
              </a:rPr>
              <a:t>.</a:t>
            </a:r>
            <a:endParaRPr lang="en-CA" sz="1200">
              <a:latin typeface="Roboto Condensed Light" panose="02000000000000000000" pitchFamily="2" charset="0"/>
              <a:cs typeface="Arial Narrow"/>
            </a:endParaRPr>
          </a:p>
          <a:p>
            <a:pPr>
              <a:spcBef>
                <a:spcPts val="6"/>
              </a:spcBef>
            </a:pPr>
            <a:endParaRPr lang="en-CA" sz="1200">
              <a:latin typeface="Roboto Condensed Light" panose="02000000000000000000" pitchFamily="2" charset="0"/>
              <a:cs typeface="Times New Roman"/>
            </a:endParaRPr>
          </a:p>
          <a:p>
            <a:pPr marL="7701" marR="182520">
              <a:spcBef>
                <a:spcPts val="3"/>
              </a:spcBef>
            </a:pPr>
            <a:r>
              <a:rPr lang="en-CA" sz="1200" spc="-30" err="1">
                <a:solidFill>
                  <a:srgbClr val="464646"/>
                </a:solidFill>
                <a:latin typeface="Roboto Condensed Light" panose="02000000000000000000" pitchFamily="2" charset="0"/>
                <a:cs typeface="Arial Narrow"/>
              </a:rPr>
              <a:t>Croxon</a:t>
            </a:r>
            <a:r>
              <a:rPr lang="en-CA" sz="1200" spc="-30">
                <a:solidFill>
                  <a:srgbClr val="464646"/>
                </a:solidFill>
                <a:latin typeface="Roboto Condensed Light" panose="02000000000000000000" pitchFamily="2" charset="0"/>
                <a:cs typeface="Arial Narrow"/>
              </a:rPr>
              <a:t>,</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Bruce</a:t>
            </a:r>
            <a:r>
              <a:rPr lang="en-CA" sz="1200" spc="-67">
                <a:solidFill>
                  <a:srgbClr val="464646"/>
                </a:solidFill>
                <a:latin typeface="Roboto Condensed Light" panose="02000000000000000000" pitchFamily="2" charset="0"/>
                <a:cs typeface="Arial Narrow"/>
              </a:rPr>
              <a:t> </a:t>
            </a:r>
            <a:r>
              <a:rPr lang="en-CA" sz="1200" spc="-18">
                <a:solidFill>
                  <a:srgbClr val="464646"/>
                </a:solidFill>
                <a:latin typeface="Roboto Condensed Light" panose="02000000000000000000" pitchFamily="2" charset="0"/>
                <a:cs typeface="Arial Narrow"/>
              </a:rPr>
              <a:t>et</a:t>
            </a:r>
            <a:r>
              <a:rPr lang="en-CA" sz="1200" spc="-64">
                <a:solidFill>
                  <a:srgbClr val="464646"/>
                </a:solidFill>
                <a:latin typeface="Roboto Condensed Light" panose="02000000000000000000" pitchFamily="2" charset="0"/>
                <a:cs typeface="Arial Narrow"/>
              </a:rPr>
              <a:t> </a:t>
            </a:r>
            <a:r>
              <a:rPr lang="en-CA" sz="1200" spc="-24">
                <a:solidFill>
                  <a:srgbClr val="464646"/>
                </a:solidFill>
                <a:latin typeface="Roboto Condensed Light" panose="02000000000000000000" pitchFamily="2" charset="0"/>
                <a:cs typeface="Arial Narrow"/>
              </a:rPr>
              <a:t>al.</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“Dinner</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Series:</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Performance</a:t>
            </a:r>
            <a:r>
              <a:rPr lang="en-CA" sz="1200" spc="-67">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Management</a:t>
            </a:r>
            <a:r>
              <a:rPr lang="en-CA" sz="1200" spc="-64">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with</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Bruce</a:t>
            </a:r>
            <a:r>
              <a:rPr lang="en-CA" sz="1200" spc="-67">
                <a:solidFill>
                  <a:srgbClr val="464646"/>
                </a:solidFill>
                <a:latin typeface="Roboto Condensed Light" panose="02000000000000000000" pitchFamily="2" charset="0"/>
                <a:cs typeface="Arial Narrow"/>
              </a:rPr>
              <a:t> </a:t>
            </a:r>
            <a:r>
              <a:rPr lang="en-CA" sz="1200" spc="-30" err="1">
                <a:solidFill>
                  <a:srgbClr val="464646"/>
                </a:solidFill>
                <a:latin typeface="Roboto Condensed Light" panose="02000000000000000000" pitchFamily="2" charset="0"/>
                <a:cs typeface="Arial Narrow"/>
              </a:rPr>
              <a:t>Croxon</a:t>
            </a:r>
            <a:r>
              <a:rPr lang="en-CA" sz="1200" spc="-64">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from</a:t>
            </a:r>
            <a:r>
              <a:rPr lang="en-CA" sz="1200" spc="-67">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CBC’s  ‘Dragon’s </a:t>
            </a:r>
            <a:r>
              <a:rPr lang="en-CA" sz="1200" spc="-30">
                <a:solidFill>
                  <a:srgbClr val="464646"/>
                </a:solidFill>
                <a:latin typeface="Roboto Condensed Light" panose="02000000000000000000" pitchFamily="2" charset="0"/>
                <a:cs typeface="Arial Narrow"/>
              </a:rPr>
              <a:t>Den’” </a:t>
            </a:r>
            <a:r>
              <a:rPr lang="en-CA" sz="1200" spc="-49">
                <a:solidFill>
                  <a:srgbClr val="464646"/>
                </a:solidFill>
                <a:latin typeface="Roboto Condensed Light" panose="02000000000000000000" pitchFamily="2" charset="0"/>
                <a:cs typeface="Arial Narrow"/>
              </a:rPr>
              <a:t>HRPA Toronto </a:t>
            </a:r>
            <a:r>
              <a:rPr lang="en-CA" sz="1200" spc="-39">
                <a:solidFill>
                  <a:srgbClr val="464646"/>
                </a:solidFill>
                <a:latin typeface="Roboto Condensed Light" panose="02000000000000000000" pitchFamily="2" charset="0"/>
                <a:cs typeface="Arial Narrow"/>
              </a:rPr>
              <a:t>Chapter. </a:t>
            </a:r>
            <a:r>
              <a:rPr lang="en-CA" sz="1200" spc="-33">
                <a:solidFill>
                  <a:srgbClr val="464646"/>
                </a:solidFill>
                <a:latin typeface="Roboto Condensed Light" panose="02000000000000000000" pitchFamily="2" charset="0"/>
                <a:cs typeface="Arial Narrow"/>
              </a:rPr>
              <a:t>Sheraton </a:t>
            </a:r>
            <a:r>
              <a:rPr lang="en-CA" sz="1200" spc="-30">
                <a:solidFill>
                  <a:srgbClr val="464646"/>
                </a:solidFill>
                <a:latin typeface="Roboto Condensed Light" panose="02000000000000000000" pitchFamily="2" charset="0"/>
                <a:cs typeface="Arial Narrow"/>
              </a:rPr>
              <a:t>Hotel, </a:t>
            </a:r>
            <a:r>
              <a:rPr lang="en-CA" sz="1200" spc="-45">
                <a:solidFill>
                  <a:srgbClr val="464646"/>
                </a:solidFill>
                <a:latin typeface="Roboto Condensed Light" panose="02000000000000000000" pitchFamily="2" charset="0"/>
                <a:cs typeface="Arial Narrow"/>
              </a:rPr>
              <a:t>Toronto, </a:t>
            </a:r>
            <a:r>
              <a:rPr lang="en-CA" sz="1200" spc="-24">
                <a:solidFill>
                  <a:srgbClr val="464646"/>
                </a:solidFill>
                <a:latin typeface="Roboto Condensed Light" panose="02000000000000000000" pitchFamily="2" charset="0"/>
                <a:cs typeface="Arial Narrow"/>
              </a:rPr>
              <a:t>ON. </a:t>
            </a:r>
            <a:r>
              <a:rPr lang="en-CA" sz="1200" spc="-21">
                <a:solidFill>
                  <a:srgbClr val="464646"/>
                </a:solidFill>
                <a:latin typeface="Roboto Condensed Light" panose="02000000000000000000" pitchFamily="2" charset="0"/>
                <a:cs typeface="Arial Narrow"/>
              </a:rPr>
              <a:t>12 </a:t>
            </a:r>
            <a:r>
              <a:rPr lang="en-CA" sz="1200" spc="-49">
                <a:solidFill>
                  <a:srgbClr val="464646"/>
                </a:solidFill>
                <a:latin typeface="Roboto Condensed Light" panose="02000000000000000000" pitchFamily="2" charset="0"/>
                <a:cs typeface="Arial Narrow"/>
              </a:rPr>
              <a:t>Nov. </a:t>
            </a:r>
            <a:r>
              <a:rPr lang="en-CA" sz="1200" spc="-30">
                <a:solidFill>
                  <a:srgbClr val="464646"/>
                </a:solidFill>
                <a:latin typeface="Roboto Condensed Light" panose="02000000000000000000" pitchFamily="2" charset="0"/>
                <a:cs typeface="Arial Narrow"/>
              </a:rPr>
              <a:t>2013. </a:t>
            </a:r>
            <a:r>
              <a:rPr lang="en-CA" sz="1200" spc="-36">
                <a:solidFill>
                  <a:srgbClr val="464646"/>
                </a:solidFill>
                <a:latin typeface="Roboto Condensed Light" panose="02000000000000000000" pitchFamily="2" charset="0"/>
                <a:cs typeface="Arial Narrow"/>
              </a:rPr>
              <a:t>Panel  discussion.</a:t>
            </a:r>
            <a:endParaRPr lang="en-CA" sz="1200">
              <a:latin typeface="Roboto Condensed Light" panose="02000000000000000000" pitchFamily="2" charset="0"/>
              <a:cs typeface="Arial Narrow"/>
            </a:endParaRPr>
          </a:p>
          <a:p>
            <a:pPr>
              <a:spcBef>
                <a:spcPts val="9"/>
              </a:spcBef>
            </a:pPr>
            <a:endParaRPr lang="en-CA" sz="1200">
              <a:latin typeface="Roboto Condensed Light" panose="02000000000000000000" pitchFamily="2" charset="0"/>
              <a:cs typeface="Times New Roman"/>
            </a:endParaRPr>
          </a:p>
          <a:p>
            <a:pPr marL="7701" marR="109358">
              <a:spcBef>
                <a:spcPts val="3"/>
              </a:spcBef>
            </a:pPr>
            <a:r>
              <a:rPr lang="en-CA" sz="1200" spc="-33" err="1">
                <a:solidFill>
                  <a:srgbClr val="464646"/>
                </a:solidFill>
                <a:latin typeface="Roboto Condensed Light" panose="02000000000000000000" pitchFamily="2" charset="0"/>
                <a:cs typeface="Arial Narrow"/>
              </a:rPr>
              <a:t>Culbert</a:t>
            </a:r>
            <a:r>
              <a:rPr lang="en-CA" sz="1200" spc="-33">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Samuel. </a:t>
            </a:r>
            <a:r>
              <a:rPr lang="en-CA" sz="1200" spc="-24">
                <a:solidFill>
                  <a:srgbClr val="464646"/>
                </a:solidFill>
                <a:latin typeface="Roboto Condensed Light" panose="02000000000000000000" pitchFamily="2" charset="0"/>
                <a:cs typeface="Arial Narrow"/>
              </a:rPr>
              <a:t>“10 </a:t>
            </a:r>
            <a:r>
              <a:rPr lang="en-CA" sz="1200" spc="-33">
                <a:solidFill>
                  <a:srgbClr val="464646"/>
                </a:solidFill>
                <a:latin typeface="Roboto Condensed Light" panose="02000000000000000000" pitchFamily="2" charset="0"/>
                <a:cs typeface="Arial Narrow"/>
              </a:rPr>
              <a:t>Reasons </a:t>
            </a:r>
            <a:r>
              <a:rPr lang="en-CA" sz="1200" spc="-18">
                <a:solidFill>
                  <a:srgbClr val="464646"/>
                </a:solidFill>
                <a:latin typeface="Roboto Condensed Light" panose="02000000000000000000" pitchFamily="2" charset="0"/>
                <a:cs typeface="Arial Narrow"/>
              </a:rPr>
              <a:t>to </a:t>
            </a:r>
            <a:r>
              <a:rPr lang="en-CA" sz="1200" spc="-24">
                <a:solidFill>
                  <a:srgbClr val="464646"/>
                </a:solidFill>
                <a:latin typeface="Roboto Condensed Light" panose="02000000000000000000" pitchFamily="2" charset="0"/>
                <a:cs typeface="Arial Narrow"/>
              </a:rPr>
              <a:t>Get Rid </a:t>
            </a:r>
            <a:r>
              <a:rPr lang="en-CA" sz="1200" spc="-18">
                <a:solidFill>
                  <a:srgbClr val="464646"/>
                </a:solidFill>
                <a:latin typeface="Roboto Condensed Light" panose="02000000000000000000" pitchFamily="2" charset="0"/>
                <a:cs typeface="Arial Narrow"/>
              </a:rPr>
              <a:t>of </a:t>
            </a:r>
            <a:r>
              <a:rPr lang="en-CA" sz="1200" spc="-33">
                <a:solidFill>
                  <a:srgbClr val="464646"/>
                </a:solidFill>
                <a:latin typeface="Roboto Condensed Light" panose="02000000000000000000" pitchFamily="2" charset="0"/>
                <a:cs typeface="Arial Narrow"/>
              </a:rPr>
              <a:t>Performance Reviews.” </a:t>
            </a:r>
            <a:r>
              <a:rPr lang="en-CA" sz="1200" spc="-30">
                <a:solidFill>
                  <a:srgbClr val="464646"/>
                </a:solidFill>
                <a:latin typeface="Roboto Condensed Light" panose="02000000000000000000" pitchFamily="2" charset="0"/>
                <a:cs typeface="Arial Narrow"/>
              </a:rPr>
              <a:t>Huffington </a:t>
            </a:r>
            <a:r>
              <a:rPr lang="en-CA" sz="1200" spc="-27">
                <a:solidFill>
                  <a:srgbClr val="464646"/>
                </a:solidFill>
                <a:latin typeface="Roboto Condensed Light" panose="02000000000000000000" pitchFamily="2" charset="0"/>
                <a:cs typeface="Arial Narrow"/>
              </a:rPr>
              <a:t>Post </a:t>
            </a:r>
            <a:r>
              <a:rPr lang="en-CA" sz="1200" spc="-36">
                <a:solidFill>
                  <a:srgbClr val="464646"/>
                </a:solidFill>
                <a:latin typeface="Roboto Condensed Light" panose="02000000000000000000" pitchFamily="2" charset="0"/>
                <a:cs typeface="Arial Narrow"/>
              </a:rPr>
              <a:t>Business.  </a:t>
            </a:r>
            <a:r>
              <a:rPr lang="en-CA" sz="1200" spc="-21">
                <a:solidFill>
                  <a:srgbClr val="464646"/>
                </a:solidFill>
                <a:latin typeface="Roboto Condensed Light" panose="02000000000000000000" pitchFamily="2" charset="0"/>
                <a:cs typeface="Arial Narrow"/>
              </a:rPr>
              <a:t>18</a:t>
            </a:r>
            <a:r>
              <a:rPr lang="en-CA" sz="1200" spc="-61">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Dec.</a:t>
            </a:r>
            <a:r>
              <a:rPr lang="en-CA" sz="1200" spc="-61">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2012.</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Web.</a:t>
            </a:r>
            <a:r>
              <a:rPr lang="en-CA" sz="1200" spc="-61">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28</a:t>
            </a:r>
            <a:r>
              <a:rPr lang="en-CA" sz="1200" spc="-61">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Oct.</a:t>
            </a:r>
            <a:r>
              <a:rPr lang="en-CA" sz="1200" spc="-61">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2013.</a:t>
            </a:r>
            <a:r>
              <a:rPr lang="en-CA" sz="1200" spc="-58">
                <a:solidFill>
                  <a:srgbClr val="464646"/>
                </a:solidFill>
                <a:latin typeface="Roboto Condensed Light" panose="02000000000000000000" pitchFamily="2" charset="0"/>
                <a:cs typeface="Arial Narrow"/>
              </a:rPr>
              <a:t> </a:t>
            </a:r>
            <a:r>
              <a:rPr lang="en-CA" sz="1200" spc="-36">
                <a:solidFill>
                  <a:srgbClr val="0076B7"/>
                </a:solidFill>
                <a:latin typeface="Roboto Condensed Light" panose="02000000000000000000" pitchFamily="2" charset="0"/>
                <a:cs typeface="Arial Narrow"/>
                <a:hlinkClick r:id="rId4"/>
              </a:rPr>
              <a:t>&lt;http://www.huffingtonpost.com/samuel-culbert/performance- </a:t>
            </a:r>
            <a:r>
              <a:rPr lang="en-CA" sz="1200" spc="-36">
                <a:solidFill>
                  <a:srgbClr val="0076B7"/>
                </a:solidFill>
                <a:latin typeface="Roboto Condensed Light" panose="02000000000000000000" pitchFamily="2" charset="0"/>
                <a:cs typeface="Arial Narrow"/>
              </a:rPr>
              <a:t> reviews_b_2325104.html&gt;</a:t>
            </a:r>
            <a:r>
              <a:rPr lang="en-CA" sz="1200" spc="-36">
                <a:solidFill>
                  <a:srgbClr val="464646"/>
                </a:solidFill>
                <a:latin typeface="Roboto Condensed Light" panose="02000000000000000000" pitchFamily="2" charset="0"/>
                <a:cs typeface="Arial Narrow"/>
              </a:rPr>
              <a:t>.</a:t>
            </a:r>
            <a:endParaRPr lang="en-CA" sz="1200">
              <a:latin typeface="Roboto Condensed Light" panose="02000000000000000000" pitchFamily="2" charset="0"/>
              <a:cs typeface="Arial Narrow"/>
            </a:endParaRPr>
          </a:p>
          <a:p>
            <a:pPr>
              <a:spcBef>
                <a:spcPts val="9"/>
              </a:spcBef>
            </a:pPr>
            <a:endParaRPr lang="en-CA" sz="1200">
              <a:latin typeface="Roboto Condensed Light" panose="02000000000000000000" pitchFamily="2" charset="0"/>
              <a:cs typeface="Times New Roman"/>
            </a:endParaRPr>
          </a:p>
          <a:p>
            <a:pPr marL="7701" marR="3081"/>
            <a:r>
              <a:rPr lang="en-CA" sz="1200" spc="-33">
                <a:solidFill>
                  <a:srgbClr val="464646"/>
                </a:solidFill>
                <a:latin typeface="Roboto Condensed Light" panose="02000000000000000000" pitchFamily="2" charset="0"/>
                <a:cs typeface="Arial Narrow"/>
              </a:rPr>
              <a:t>Denning, </a:t>
            </a:r>
            <a:r>
              <a:rPr lang="en-CA" sz="1200" spc="-30">
                <a:solidFill>
                  <a:srgbClr val="464646"/>
                </a:solidFill>
                <a:latin typeface="Roboto Condensed Light" panose="02000000000000000000" pitchFamily="2" charset="0"/>
                <a:cs typeface="Arial Narrow"/>
              </a:rPr>
              <a:t>Steve. </a:t>
            </a:r>
            <a:r>
              <a:rPr lang="en-CA" sz="1200" spc="-27">
                <a:solidFill>
                  <a:srgbClr val="464646"/>
                </a:solidFill>
                <a:latin typeface="Roboto Condensed Light" panose="02000000000000000000" pitchFamily="2" charset="0"/>
                <a:cs typeface="Arial Narrow"/>
              </a:rPr>
              <a:t>“The Case </a:t>
            </a:r>
            <a:r>
              <a:rPr lang="en-CA" sz="1200" spc="-30">
                <a:solidFill>
                  <a:srgbClr val="464646"/>
                </a:solidFill>
                <a:latin typeface="Roboto Condensed Light" panose="02000000000000000000" pitchFamily="2" charset="0"/>
                <a:cs typeface="Arial Narrow"/>
              </a:rPr>
              <a:t>Against Agile: </a:t>
            </a:r>
            <a:r>
              <a:rPr lang="en-CA" sz="1200" spc="-64">
                <a:solidFill>
                  <a:srgbClr val="464646"/>
                </a:solidFill>
                <a:latin typeface="Roboto Condensed Light" panose="02000000000000000000" pitchFamily="2" charset="0"/>
                <a:cs typeface="Arial Narrow"/>
              </a:rPr>
              <a:t>Ten </a:t>
            </a:r>
            <a:r>
              <a:rPr lang="en-CA" sz="1200" spc="-33">
                <a:solidFill>
                  <a:srgbClr val="464646"/>
                </a:solidFill>
                <a:latin typeface="Roboto Condensed Light" panose="02000000000000000000" pitchFamily="2" charset="0"/>
                <a:cs typeface="Arial Narrow"/>
              </a:rPr>
              <a:t>Perennial Management Objections.” </a:t>
            </a:r>
            <a:r>
              <a:rPr lang="en-CA" sz="1200" spc="-36">
                <a:solidFill>
                  <a:srgbClr val="464646"/>
                </a:solidFill>
                <a:latin typeface="Roboto Condensed Light" panose="02000000000000000000" pitchFamily="2" charset="0"/>
                <a:cs typeface="Arial Narrow"/>
              </a:rPr>
              <a:t>Forbes  </a:t>
            </a:r>
            <a:r>
              <a:rPr lang="en-CA" sz="1200" spc="-33">
                <a:solidFill>
                  <a:srgbClr val="464646"/>
                </a:solidFill>
                <a:latin typeface="Roboto Condensed Light" panose="02000000000000000000" pitchFamily="2" charset="0"/>
                <a:cs typeface="Arial Narrow"/>
              </a:rPr>
              <a:t>Magazine.</a:t>
            </a:r>
            <a:r>
              <a:rPr lang="en-CA" sz="1200" spc="-64">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17</a:t>
            </a:r>
            <a:r>
              <a:rPr lang="en-CA" sz="1200" spc="-124">
                <a:solidFill>
                  <a:srgbClr val="464646"/>
                </a:solidFill>
                <a:latin typeface="Roboto Condensed Light" panose="02000000000000000000" pitchFamily="2" charset="0"/>
                <a:cs typeface="Arial Narrow"/>
              </a:rPr>
              <a:t> </a:t>
            </a:r>
            <a:r>
              <a:rPr lang="en-CA" sz="1200" spc="-42">
                <a:solidFill>
                  <a:srgbClr val="464646"/>
                </a:solidFill>
                <a:latin typeface="Roboto Condensed Light" panose="02000000000000000000" pitchFamily="2" charset="0"/>
                <a:cs typeface="Arial Narrow"/>
              </a:rPr>
              <a:t>Apr.</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2012.</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Web.</a:t>
            </a:r>
            <a:r>
              <a:rPr lang="en-CA" sz="1200" spc="-64">
                <a:solidFill>
                  <a:srgbClr val="464646"/>
                </a:solidFill>
                <a:latin typeface="Roboto Condensed Light" panose="02000000000000000000" pitchFamily="2" charset="0"/>
                <a:cs typeface="Arial Narrow"/>
              </a:rPr>
              <a:t> </a:t>
            </a:r>
            <a:r>
              <a:rPr lang="en-CA" sz="1200" spc="-49">
                <a:solidFill>
                  <a:srgbClr val="464646"/>
                </a:solidFill>
                <a:latin typeface="Roboto Condensed Light" panose="02000000000000000000" pitchFamily="2" charset="0"/>
                <a:cs typeface="Arial Narrow"/>
              </a:rPr>
              <a:t>Nov.</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2013.</a:t>
            </a:r>
            <a:r>
              <a:rPr lang="en-CA" sz="1200" spc="-58">
                <a:solidFill>
                  <a:srgbClr val="464646"/>
                </a:solidFill>
                <a:latin typeface="Roboto Condensed Light" panose="02000000000000000000" pitchFamily="2" charset="0"/>
                <a:cs typeface="Arial Narrow"/>
              </a:rPr>
              <a:t> </a:t>
            </a:r>
            <a:r>
              <a:rPr lang="en-CA" sz="1200" spc="-36">
                <a:solidFill>
                  <a:srgbClr val="0076B7"/>
                </a:solidFill>
                <a:latin typeface="Roboto Condensed Light" panose="02000000000000000000" pitchFamily="2" charset="0"/>
                <a:cs typeface="Arial Narrow"/>
                <a:hlinkClick r:id="rId5"/>
              </a:rPr>
              <a:t>&lt;http://www.forbes.com/sites/stevedenning/2012/04/17/ </a:t>
            </a:r>
            <a:r>
              <a:rPr lang="en-CA" sz="1200" spc="-36">
                <a:solidFill>
                  <a:srgbClr val="0076B7"/>
                </a:solidFill>
                <a:latin typeface="Roboto Condensed Light" panose="02000000000000000000" pitchFamily="2" charset="0"/>
                <a:cs typeface="Arial Narrow"/>
              </a:rPr>
              <a:t> the-case-against-agile-ten-perennial-management-objections/&gt;</a:t>
            </a:r>
            <a:r>
              <a:rPr lang="en-CA" sz="1200" spc="-36">
                <a:solidFill>
                  <a:srgbClr val="464646"/>
                </a:solidFill>
                <a:latin typeface="Roboto Condensed Light" panose="02000000000000000000" pitchFamily="2" charset="0"/>
                <a:cs typeface="Arial Narrow"/>
              </a:rPr>
              <a:t>.</a:t>
            </a:r>
            <a:endParaRPr lang="en-CA" sz="1200">
              <a:latin typeface="Roboto Condensed Light" panose="02000000000000000000" pitchFamily="2" charset="0"/>
              <a:cs typeface="Arial Narrow"/>
            </a:endParaRPr>
          </a:p>
          <a:p>
            <a:pPr>
              <a:spcBef>
                <a:spcPts val="12"/>
              </a:spcBef>
            </a:pPr>
            <a:endParaRPr lang="en-CA" sz="1200">
              <a:latin typeface="Roboto Condensed Light" panose="02000000000000000000" pitchFamily="2" charset="0"/>
              <a:cs typeface="Times New Roman"/>
            </a:endParaRPr>
          </a:p>
          <a:p>
            <a:pPr marL="7701" marR="161342"/>
            <a:r>
              <a:rPr lang="en-CA" sz="1200" spc="-30" err="1">
                <a:solidFill>
                  <a:srgbClr val="464646"/>
                </a:solidFill>
                <a:latin typeface="Roboto Condensed Light" panose="02000000000000000000" pitchFamily="2" charset="0"/>
                <a:cs typeface="Arial Narrow"/>
              </a:rPr>
              <a:t>Estis</a:t>
            </a:r>
            <a:r>
              <a:rPr lang="en-CA" sz="1200" spc="-30">
                <a:solidFill>
                  <a:srgbClr val="464646"/>
                </a:solidFill>
                <a:latin typeface="Roboto Condensed Light" panose="02000000000000000000" pitchFamily="2" charset="0"/>
                <a:cs typeface="Arial Narrow"/>
              </a:rPr>
              <a:t>,</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Ryan.</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“Blowing</a:t>
            </a:r>
            <a:r>
              <a:rPr lang="en-CA" sz="1200" spc="-61">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up</a:t>
            </a:r>
            <a:r>
              <a:rPr lang="en-CA" sz="1200" spc="-61">
                <a:solidFill>
                  <a:srgbClr val="464646"/>
                </a:solidFill>
                <a:latin typeface="Roboto Condensed Light" panose="02000000000000000000" pitchFamily="2" charset="0"/>
                <a:cs typeface="Arial Narrow"/>
              </a:rPr>
              <a:t> </a:t>
            </a:r>
            <a:r>
              <a:rPr lang="en-CA" sz="1200" spc="-24">
                <a:solidFill>
                  <a:srgbClr val="464646"/>
                </a:solidFill>
                <a:latin typeface="Roboto Condensed Light" panose="02000000000000000000" pitchFamily="2" charset="0"/>
                <a:cs typeface="Arial Narrow"/>
              </a:rPr>
              <a:t>the</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Performance</a:t>
            </a:r>
            <a:r>
              <a:rPr lang="en-CA" sz="1200" spc="-61">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Review:</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Interview</a:t>
            </a:r>
            <a:r>
              <a:rPr lang="en-CA" sz="1200" spc="-61">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with</a:t>
            </a:r>
            <a:r>
              <a:rPr lang="en-CA" sz="1200" spc="-12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Adobe’s</a:t>
            </a:r>
            <a:r>
              <a:rPr lang="en-CA" sz="1200" spc="-61">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Donna</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Morris.”</a:t>
            </a:r>
            <a:r>
              <a:rPr lang="en-CA" sz="1200" spc="-64">
                <a:solidFill>
                  <a:srgbClr val="464646"/>
                </a:solidFill>
                <a:latin typeface="Roboto Condensed Light" panose="02000000000000000000" pitchFamily="2" charset="0"/>
                <a:cs typeface="Arial Narrow"/>
              </a:rPr>
              <a:t> </a:t>
            </a:r>
            <a:r>
              <a:rPr lang="en-CA" sz="1200" spc="-36">
                <a:solidFill>
                  <a:srgbClr val="464646"/>
                </a:solidFill>
                <a:latin typeface="Roboto Condensed Light" panose="02000000000000000000" pitchFamily="2" charset="0"/>
                <a:cs typeface="Arial Narrow"/>
              </a:rPr>
              <a:t>Ryan  </a:t>
            </a:r>
            <a:r>
              <a:rPr lang="en-CA" sz="1200" spc="-30" err="1">
                <a:solidFill>
                  <a:srgbClr val="464646"/>
                </a:solidFill>
                <a:latin typeface="Roboto Condensed Light" panose="02000000000000000000" pitchFamily="2" charset="0"/>
                <a:cs typeface="Arial Narrow"/>
              </a:rPr>
              <a:t>Estis</a:t>
            </a:r>
            <a:r>
              <a:rPr lang="en-CA" sz="1200" spc="-61">
                <a:solidFill>
                  <a:srgbClr val="464646"/>
                </a:solidFill>
                <a:latin typeface="Roboto Condensed Light" panose="02000000000000000000" pitchFamily="2" charset="0"/>
                <a:cs typeface="Arial Narrow"/>
              </a:rPr>
              <a:t> </a:t>
            </a:r>
            <a:r>
              <a:rPr lang="en-CA" sz="1200" spc="-3">
                <a:solidFill>
                  <a:srgbClr val="464646"/>
                </a:solidFill>
                <a:latin typeface="Roboto Condensed Light" panose="02000000000000000000" pitchFamily="2" charset="0"/>
                <a:cs typeface="Arial Narrow"/>
              </a:rPr>
              <a:t>&amp;</a:t>
            </a:r>
            <a:r>
              <a:rPr lang="en-CA" sz="1200" spc="-118">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Associates.</a:t>
            </a:r>
            <a:r>
              <a:rPr lang="en-CA" sz="1200" spc="-61">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17</a:t>
            </a:r>
            <a:r>
              <a:rPr lang="en-CA" sz="1200" spc="-61">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June</a:t>
            </a:r>
            <a:r>
              <a:rPr lang="en-CA" sz="1200" spc="-58">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2013.</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Web.</a:t>
            </a:r>
            <a:r>
              <a:rPr lang="en-CA" sz="1200" spc="-61">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Oct.</a:t>
            </a:r>
            <a:r>
              <a:rPr lang="en-CA" sz="1200" spc="-58">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2013.</a:t>
            </a:r>
            <a:r>
              <a:rPr lang="en-CA" sz="1200" spc="-61">
                <a:solidFill>
                  <a:srgbClr val="464646"/>
                </a:solidFill>
                <a:latin typeface="Roboto Condensed Light" panose="02000000000000000000" pitchFamily="2" charset="0"/>
                <a:cs typeface="Arial Narrow"/>
              </a:rPr>
              <a:t> </a:t>
            </a:r>
            <a:r>
              <a:rPr lang="en-CA" sz="1200" spc="-36">
                <a:solidFill>
                  <a:srgbClr val="464646"/>
                </a:solidFill>
                <a:latin typeface="Roboto Condensed Light" panose="02000000000000000000" pitchFamily="2" charset="0"/>
                <a:cs typeface="Arial Narrow"/>
              </a:rPr>
              <a:t>&lt;</a:t>
            </a:r>
            <a:r>
              <a:rPr lang="en-CA" sz="1200" spc="-36">
                <a:solidFill>
                  <a:srgbClr val="0076B7"/>
                </a:solidFill>
                <a:latin typeface="Roboto Condensed Light" panose="02000000000000000000" pitchFamily="2" charset="0"/>
                <a:cs typeface="Arial Narrow"/>
                <a:hlinkClick r:id="rId6"/>
              </a:rPr>
              <a:t>http://ryanestis.com/adobe-interview/&gt;</a:t>
            </a:r>
            <a:r>
              <a:rPr lang="en-CA" sz="1200" spc="-36">
                <a:solidFill>
                  <a:srgbClr val="464646"/>
                </a:solidFill>
                <a:latin typeface="Roboto Condensed Light" panose="02000000000000000000" pitchFamily="2" charset="0"/>
                <a:cs typeface="Arial Narrow"/>
              </a:rPr>
              <a:t>.</a:t>
            </a:r>
            <a:endParaRPr lang="en-CA" sz="1200">
              <a:latin typeface="Roboto Condensed Light" panose="02000000000000000000" pitchFamily="2" charset="0"/>
              <a:cs typeface="Arial Narrow"/>
            </a:endParaRPr>
          </a:p>
          <a:p>
            <a:pPr lvl="0"/>
            <a:endParaRPr lang="en-US"/>
          </a:p>
        </p:txBody>
      </p:sp>
      <p:sp>
        <p:nvSpPr>
          <p:cNvPr id="12" name="Text Placeholder 10">
            <a:extLst>
              <a:ext uri="{FF2B5EF4-FFF2-40B4-BE49-F238E27FC236}">
                <a16:creationId xmlns:a16="http://schemas.microsoft.com/office/drawing/2014/main" id="{40878CB2-B10A-DE43-B5F1-CC1A4F9590DA}"/>
              </a:ext>
            </a:extLst>
          </p:cNvPr>
          <p:cNvSpPr>
            <a:spLocks noGrp="1"/>
          </p:cNvSpPr>
          <p:nvPr>
            <p:ph type="body" sz="quarter" idx="12" hasCustomPrompt="1"/>
          </p:nvPr>
        </p:nvSpPr>
        <p:spPr>
          <a:xfrm>
            <a:off x="6218175" y="1552499"/>
            <a:ext cx="5477019" cy="4503847"/>
          </a:xfrm>
          <a:prstGeom prst="rect">
            <a:avLst/>
          </a:prstGeom>
        </p:spPr>
        <p:txBody>
          <a:bodyPr lIns="0" tIns="0" rIns="0" bIns="0">
            <a:noAutofit/>
          </a:bodyPr>
          <a:lstStyle>
            <a:lvl1pPr marL="7700" marR="161326" indent="0" algn="just">
              <a:lnSpc>
                <a:spcPts val="1558"/>
              </a:lnSpc>
              <a:spcBef>
                <a:spcPts val="12"/>
              </a:spcBef>
              <a:buNone/>
              <a:defRPr sz="1200" baseline="0">
                <a:solidFill>
                  <a:srgbClr val="000000"/>
                </a:solidFill>
                <a:latin typeface="Roboto Condensed Light" panose="02000000000000000000" pitchFamily="2" charset="0"/>
              </a:defRPr>
            </a:lvl1pPr>
          </a:lstStyle>
          <a:p>
            <a:pPr marL="7701" marR="242975" algn="just">
              <a:spcBef>
                <a:spcPts val="55"/>
              </a:spcBef>
            </a:pPr>
            <a:r>
              <a:rPr lang="en-CA" sz="1200" spc="-30" err="1">
                <a:solidFill>
                  <a:srgbClr val="464646"/>
                </a:solidFill>
                <a:latin typeface="Roboto Condensed Light" panose="02000000000000000000" pitchFamily="2" charset="0"/>
                <a:cs typeface="Arial Narrow"/>
              </a:rPr>
              <a:t>Bersin</a:t>
            </a:r>
            <a:r>
              <a:rPr lang="en-CA" sz="1200" spc="-30">
                <a:solidFill>
                  <a:srgbClr val="464646"/>
                </a:solidFill>
                <a:latin typeface="Roboto Condensed Light" panose="02000000000000000000" pitchFamily="2" charset="0"/>
                <a:cs typeface="Arial Narrow"/>
              </a:rPr>
              <a:t>,</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Josh.</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“Time</a:t>
            </a:r>
            <a:r>
              <a:rPr lang="en-CA" sz="1200" spc="-64">
                <a:solidFill>
                  <a:srgbClr val="464646"/>
                </a:solidFill>
                <a:latin typeface="Roboto Condensed Light" panose="02000000000000000000" pitchFamily="2" charset="0"/>
                <a:cs typeface="Arial Narrow"/>
              </a:rPr>
              <a:t> </a:t>
            </a:r>
            <a:r>
              <a:rPr lang="en-CA" sz="1200" spc="-18">
                <a:solidFill>
                  <a:srgbClr val="464646"/>
                </a:solidFill>
                <a:latin typeface="Roboto Condensed Light" panose="02000000000000000000" pitchFamily="2" charset="0"/>
                <a:cs typeface="Arial Narrow"/>
              </a:rPr>
              <a:t>to</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Scrap</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Performance</a:t>
            </a:r>
            <a:r>
              <a:rPr lang="en-CA" sz="1200" spc="-12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Appraisals?”</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Forbes</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Magazine.</a:t>
            </a:r>
            <a:r>
              <a:rPr lang="en-CA" sz="1200" spc="-64">
                <a:solidFill>
                  <a:srgbClr val="464646"/>
                </a:solidFill>
                <a:latin typeface="Roboto Condensed Light" panose="02000000000000000000" pitchFamily="2" charset="0"/>
                <a:cs typeface="Arial Narrow"/>
              </a:rPr>
              <a:t> </a:t>
            </a:r>
            <a:r>
              <a:rPr lang="en-CA" sz="1200" spc="-3">
                <a:solidFill>
                  <a:srgbClr val="464646"/>
                </a:solidFill>
                <a:latin typeface="Roboto Condensed Light" panose="02000000000000000000" pitchFamily="2" charset="0"/>
                <a:cs typeface="Arial Narrow"/>
              </a:rPr>
              <a:t>5</a:t>
            </a:r>
            <a:r>
              <a:rPr lang="en-CA" sz="1200" spc="-64">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June</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2013.</a:t>
            </a:r>
            <a:r>
              <a:rPr lang="en-CA" sz="1200" spc="-64">
                <a:solidFill>
                  <a:srgbClr val="464646"/>
                </a:solidFill>
                <a:latin typeface="Roboto Condensed Light" panose="02000000000000000000" pitchFamily="2" charset="0"/>
                <a:cs typeface="Arial Narrow"/>
              </a:rPr>
              <a:t> </a:t>
            </a:r>
            <a:r>
              <a:rPr lang="en-CA" sz="1200" spc="-42">
                <a:solidFill>
                  <a:srgbClr val="464646"/>
                </a:solidFill>
                <a:latin typeface="Roboto Condensed Light" panose="02000000000000000000" pitchFamily="2" charset="0"/>
                <a:cs typeface="Arial Narrow"/>
              </a:rPr>
              <a:t>Web.  </a:t>
            </a:r>
            <a:r>
              <a:rPr lang="en-CA" sz="1200" spc="-21">
                <a:solidFill>
                  <a:srgbClr val="464646"/>
                </a:solidFill>
                <a:latin typeface="Roboto Condensed Light" panose="02000000000000000000" pitchFamily="2" charset="0"/>
                <a:cs typeface="Arial Narrow"/>
              </a:rPr>
              <a:t>30 </a:t>
            </a:r>
            <a:r>
              <a:rPr lang="en-CA" sz="1200" spc="-24">
                <a:solidFill>
                  <a:srgbClr val="464646"/>
                </a:solidFill>
                <a:latin typeface="Roboto Condensed Light" panose="02000000000000000000" pitchFamily="2" charset="0"/>
                <a:cs typeface="Arial Narrow"/>
              </a:rPr>
              <a:t>Oct </a:t>
            </a:r>
            <a:r>
              <a:rPr lang="en-CA" sz="1200" spc="-30">
                <a:solidFill>
                  <a:srgbClr val="464646"/>
                </a:solidFill>
                <a:latin typeface="Roboto Condensed Light" panose="02000000000000000000" pitchFamily="2" charset="0"/>
                <a:cs typeface="Arial Narrow"/>
              </a:rPr>
              <a:t>2013. </a:t>
            </a:r>
            <a:r>
              <a:rPr lang="en-CA" sz="1200" spc="-36">
                <a:solidFill>
                  <a:srgbClr val="0076B7"/>
                </a:solidFill>
                <a:latin typeface="Roboto Condensed Light" panose="02000000000000000000" pitchFamily="2" charset="0"/>
                <a:cs typeface="Arial Narrow"/>
                <a:hlinkClick r:id="rId2"/>
              </a:rPr>
              <a:t>&lt;http://www.forbes.com/sites/joshbersin/2013/05/06/time-to-scrap-performance- </a:t>
            </a:r>
            <a:r>
              <a:rPr lang="en-CA" sz="1200" spc="-36">
                <a:solidFill>
                  <a:srgbClr val="0076B7"/>
                </a:solidFill>
                <a:latin typeface="Roboto Condensed Light" panose="02000000000000000000" pitchFamily="2" charset="0"/>
                <a:cs typeface="Arial Narrow"/>
              </a:rPr>
              <a:t> </a:t>
            </a:r>
            <a:r>
              <a:rPr lang="en-CA" sz="1200" spc="-33">
                <a:solidFill>
                  <a:srgbClr val="0076B7"/>
                </a:solidFill>
                <a:latin typeface="Roboto Condensed Light" panose="02000000000000000000" pitchFamily="2" charset="0"/>
                <a:cs typeface="Arial Narrow"/>
              </a:rPr>
              <a:t>appraisals/&gt;</a:t>
            </a:r>
            <a:r>
              <a:rPr lang="en-CA" sz="1200" spc="-33">
                <a:solidFill>
                  <a:srgbClr val="464646"/>
                </a:solidFill>
                <a:latin typeface="Roboto Condensed Light" panose="02000000000000000000" pitchFamily="2" charset="0"/>
                <a:cs typeface="Arial Narrow"/>
              </a:rPr>
              <a:t>.</a:t>
            </a:r>
            <a:endParaRPr lang="en-CA" sz="1200">
              <a:latin typeface="Roboto Condensed Light" panose="02000000000000000000" pitchFamily="2" charset="0"/>
              <a:cs typeface="Arial Narrow"/>
            </a:endParaRPr>
          </a:p>
          <a:p>
            <a:pPr>
              <a:spcBef>
                <a:spcPts val="12"/>
              </a:spcBef>
            </a:pPr>
            <a:endParaRPr lang="en-CA" sz="1200">
              <a:latin typeface="Roboto Condensed Light" panose="02000000000000000000" pitchFamily="2" charset="0"/>
              <a:cs typeface="Times New Roman"/>
            </a:endParaRPr>
          </a:p>
          <a:p>
            <a:pPr marL="7701">
              <a:lnSpc>
                <a:spcPts val="1561"/>
              </a:lnSpc>
            </a:pPr>
            <a:r>
              <a:rPr lang="en-CA" sz="1200" spc="-30">
                <a:solidFill>
                  <a:srgbClr val="464646"/>
                </a:solidFill>
                <a:latin typeface="Roboto Condensed Light" panose="02000000000000000000" pitchFamily="2" charset="0"/>
                <a:cs typeface="Arial Narrow"/>
              </a:rPr>
              <a:t>Cheese,</a:t>
            </a:r>
            <a:r>
              <a:rPr lang="en-CA" sz="1200" spc="-67">
                <a:solidFill>
                  <a:srgbClr val="464646"/>
                </a:solidFill>
                <a:latin typeface="Roboto Condensed Light" panose="02000000000000000000" pitchFamily="2" charset="0"/>
                <a:cs typeface="Arial Narrow"/>
              </a:rPr>
              <a:t> </a:t>
            </a:r>
            <a:r>
              <a:rPr lang="en-CA" sz="1200" spc="-39">
                <a:solidFill>
                  <a:srgbClr val="464646"/>
                </a:solidFill>
                <a:latin typeface="Roboto Condensed Light" panose="02000000000000000000" pitchFamily="2" charset="0"/>
                <a:cs typeface="Arial Narrow"/>
              </a:rPr>
              <a:t>Peter,</a:t>
            </a:r>
            <a:r>
              <a:rPr lang="en-CA" sz="1200" spc="-64">
                <a:solidFill>
                  <a:srgbClr val="464646"/>
                </a:solidFill>
                <a:latin typeface="Roboto Condensed Light" panose="02000000000000000000" pitchFamily="2" charset="0"/>
                <a:cs typeface="Arial Narrow"/>
              </a:rPr>
              <a:t> </a:t>
            </a:r>
            <a:r>
              <a:rPr lang="en-CA" sz="1200" spc="-18">
                <a:solidFill>
                  <a:srgbClr val="464646"/>
                </a:solidFill>
                <a:latin typeface="Roboto Condensed Light" panose="02000000000000000000" pitchFamily="2" charset="0"/>
                <a:cs typeface="Arial Narrow"/>
              </a:rPr>
              <a:t>et</a:t>
            </a:r>
            <a:r>
              <a:rPr lang="en-CA" sz="1200" spc="-64">
                <a:solidFill>
                  <a:srgbClr val="464646"/>
                </a:solidFill>
                <a:latin typeface="Roboto Condensed Light" panose="02000000000000000000" pitchFamily="2" charset="0"/>
                <a:cs typeface="Arial Narrow"/>
              </a:rPr>
              <a:t> </a:t>
            </a:r>
            <a:r>
              <a:rPr lang="en-CA" sz="1200" spc="-24">
                <a:solidFill>
                  <a:srgbClr val="464646"/>
                </a:solidFill>
                <a:latin typeface="Roboto Condensed Light" panose="02000000000000000000" pitchFamily="2" charset="0"/>
                <a:cs typeface="Arial Narrow"/>
              </a:rPr>
              <a:t>al.</a:t>
            </a:r>
            <a:r>
              <a:rPr lang="en-CA" sz="1200" spc="-64">
                <a:solidFill>
                  <a:srgbClr val="464646"/>
                </a:solidFill>
                <a:latin typeface="Roboto Condensed Light" panose="02000000000000000000" pitchFamily="2" charset="0"/>
                <a:cs typeface="Arial Narrow"/>
              </a:rPr>
              <a:t> </a:t>
            </a:r>
            <a:r>
              <a:rPr lang="en-CA" sz="1200" spc="-3">
                <a:solidFill>
                  <a:srgbClr val="464646"/>
                </a:solidFill>
                <a:latin typeface="Roboto Condensed Light" panose="02000000000000000000" pitchFamily="2" charset="0"/>
                <a:cs typeface="Arial Narrow"/>
              </a:rPr>
              <a:t>“</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Creating</a:t>
            </a:r>
            <a:r>
              <a:rPr lang="en-CA" sz="1200" spc="-64">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an</a:t>
            </a:r>
            <a:r>
              <a:rPr lang="en-CA" sz="1200" spc="-12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Agile</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Organization.”</a:t>
            </a:r>
            <a:r>
              <a:rPr lang="en-CA" sz="1200" spc="-12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Accenture.</a:t>
            </a:r>
            <a:r>
              <a:rPr lang="en-CA" sz="1200" spc="-64">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Oct.</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2009.</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Web.</a:t>
            </a:r>
            <a:r>
              <a:rPr lang="en-CA" sz="1200" spc="-64">
                <a:solidFill>
                  <a:srgbClr val="464646"/>
                </a:solidFill>
                <a:latin typeface="Roboto Condensed Light" panose="02000000000000000000" pitchFamily="2" charset="0"/>
                <a:cs typeface="Arial Narrow"/>
              </a:rPr>
              <a:t> </a:t>
            </a:r>
            <a:r>
              <a:rPr lang="en-CA" sz="1200" spc="-49">
                <a:solidFill>
                  <a:srgbClr val="464646"/>
                </a:solidFill>
                <a:latin typeface="Roboto Condensed Light" panose="02000000000000000000" pitchFamily="2" charset="0"/>
                <a:cs typeface="Arial Narrow"/>
              </a:rPr>
              <a:t>Nov.</a:t>
            </a:r>
            <a:r>
              <a:rPr lang="en-CA" sz="1200" spc="-64">
                <a:solidFill>
                  <a:srgbClr val="464646"/>
                </a:solidFill>
                <a:latin typeface="Roboto Condensed Light" panose="02000000000000000000" pitchFamily="2" charset="0"/>
                <a:cs typeface="Arial Narrow"/>
              </a:rPr>
              <a:t> </a:t>
            </a:r>
            <a:r>
              <a:rPr lang="en-CA" sz="1200" spc="-36">
                <a:solidFill>
                  <a:srgbClr val="464646"/>
                </a:solidFill>
                <a:latin typeface="Roboto Condensed Light" panose="02000000000000000000" pitchFamily="2" charset="0"/>
                <a:cs typeface="Arial Narrow"/>
              </a:rPr>
              <a:t>2013.</a:t>
            </a:r>
            <a:endParaRPr lang="en-CA" sz="1200">
              <a:latin typeface="Roboto Condensed Light" panose="02000000000000000000" pitchFamily="2" charset="0"/>
              <a:cs typeface="Arial Narrow"/>
            </a:endParaRPr>
          </a:p>
          <a:p>
            <a:pPr marL="7701" marR="159031">
              <a:lnSpc>
                <a:spcPts val="1558"/>
              </a:lnSpc>
              <a:spcBef>
                <a:spcPts val="55"/>
              </a:spcBef>
            </a:pPr>
            <a:r>
              <a:rPr lang="en-CA" sz="1200" spc="-36">
                <a:solidFill>
                  <a:srgbClr val="0076B7"/>
                </a:solidFill>
                <a:latin typeface="Roboto Condensed Light" panose="02000000000000000000" pitchFamily="2" charset="0"/>
                <a:cs typeface="Arial Narrow"/>
                <a:hlinkClick r:id="rId3"/>
              </a:rPr>
              <a:t>&lt;http://www.accenture.com/SiteCollectionDocuments/PDF/OutlookPDF_AgileOrganization_02. </a:t>
            </a:r>
            <a:r>
              <a:rPr lang="en-CA" sz="1200" spc="-36">
                <a:solidFill>
                  <a:srgbClr val="0076B7"/>
                </a:solidFill>
                <a:latin typeface="Roboto Condensed Light" panose="02000000000000000000" pitchFamily="2" charset="0"/>
                <a:cs typeface="Arial Narrow"/>
              </a:rPr>
              <a:t> </a:t>
            </a:r>
            <a:r>
              <a:rPr lang="en-CA" sz="1200" spc="-30">
                <a:solidFill>
                  <a:srgbClr val="0076B7"/>
                </a:solidFill>
                <a:latin typeface="Roboto Condensed Light" panose="02000000000000000000" pitchFamily="2" charset="0"/>
                <a:cs typeface="Arial Narrow"/>
              </a:rPr>
              <a:t>pdf&gt;</a:t>
            </a:r>
            <a:r>
              <a:rPr lang="en-CA" sz="1200" spc="-30">
                <a:solidFill>
                  <a:srgbClr val="464646"/>
                </a:solidFill>
                <a:latin typeface="Roboto Condensed Light" panose="02000000000000000000" pitchFamily="2" charset="0"/>
                <a:cs typeface="Arial Narrow"/>
              </a:rPr>
              <a:t>.</a:t>
            </a:r>
            <a:endParaRPr lang="en-CA" sz="1200">
              <a:latin typeface="Roboto Condensed Light" panose="02000000000000000000" pitchFamily="2" charset="0"/>
              <a:cs typeface="Arial Narrow"/>
            </a:endParaRPr>
          </a:p>
          <a:p>
            <a:pPr>
              <a:spcBef>
                <a:spcPts val="6"/>
              </a:spcBef>
            </a:pPr>
            <a:endParaRPr lang="en-CA" sz="1200">
              <a:latin typeface="Roboto Condensed Light" panose="02000000000000000000" pitchFamily="2" charset="0"/>
              <a:cs typeface="Times New Roman"/>
            </a:endParaRPr>
          </a:p>
          <a:p>
            <a:pPr marL="7701" marR="182520">
              <a:spcBef>
                <a:spcPts val="3"/>
              </a:spcBef>
            </a:pPr>
            <a:r>
              <a:rPr lang="en-CA" sz="1200" spc="-30" err="1">
                <a:solidFill>
                  <a:srgbClr val="464646"/>
                </a:solidFill>
                <a:latin typeface="Roboto Condensed Light" panose="02000000000000000000" pitchFamily="2" charset="0"/>
                <a:cs typeface="Arial Narrow"/>
              </a:rPr>
              <a:t>Croxon</a:t>
            </a:r>
            <a:r>
              <a:rPr lang="en-CA" sz="1200" spc="-30">
                <a:solidFill>
                  <a:srgbClr val="464646"/>
                </a:solidFill>
                <a:latin typeface="Roboto Condensed Light" panose="02000000000000000000" pitchFamily="2" charset="0"/>
                <a:cs typeface="Arial Narrow"/>
              </a:rPr>
              <a:t>,</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Bruce</a:t>
            </a:r>
            <a:r>
              <a:rPr lang="en-CA" sz="1200" spc="-67">
                <a:solidFill>
                  <a:srgbClr val="464646"/>
                </a:solidFill>
                <a:latin typeface="Roboto Condensed Light" panose="02000000000000000000" pitchFamily="2" charset="0"/>
                <a:cs typeface="Arial Narrow"/>
              </a:rPr>
              <a:t> </a:t>
            </a:r>
            <a:r>
              <a:rPr lang="en-CA" sz="1200" spc="-18">
                <a:solidFill>
                  <a:srgbClr val="464646"/>
                </a:solidFill>
                <a:latin typeface="Roboto Condensed Light" panose="02000000000000000000" pitchFamily="2" charset="0"/>
                <a:cs typeface="Arial Narrow"/>
              </a:rPr>
              <a:t>et</a:t>
            </a:r>
            <a:r>
              <a:rPr lang="en-CA" sz="1200" spc="-64">
                <a:solidFill>
                  <a:srgbClr val="464646"/>
                </a:solidFill>
                <a:latin typeface="Roboto Condensed Light" panose="02000000000000000000" pitchFamily="2" charset="0"/>
                <a:cs typeface="Arial Narrow"/>
              </a:rPr>
              <a:t> </a:t>
            </a:r>
            <a:r>
              <a:rPr lang="en-CA" sz="1200" spc="-24">
                <a:solidFill>
                  <a:srgbClr val="464646"/>
                </a:solidFill>
                <a:latin typeface="Roboto Condensed Light" panose="02000000000000000000" pitchFamily="2" charset="0"/>
                <a:cs typeface="Arial Narrow"/>
              </a:rPr>
              <a:t>al.</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“Dinner</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Series:</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Performance</a:t>
            </a:r>
            <a:r>
              <a:rPr lang="en-CA" sz="1200" spc="-67">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Management</a:t>
            </a:r>
            <a:r>
              <a:rPr lang="en-CA" sz="1200" spc="-64">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with</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Bruce</a:t>
            </a:r>
            <a:r>
              <a:rPr lang="en-CA" sz="1200" spc="-67">
                <a:solidFill>
                  <a:srgbClr val="464646"/>
                </a:solidFill>
                <a:latin typeface="Roboto Condensed Light" panose="02000000000000000000" pitchFamily="2" charset="0"/>
                <a:cs typeface="Arial Narrow"/>
              </a:rPr>
              <a:t> </a:t>
            </a:r>
            <a:r>
              <a:rPr lang="en-CA" sz="1200" spc="-30" err="1">
                <a:solidFill>
                  <a:srgbClr val="464646"/>
                </a:solidFill>
                <a:latin typeface="Roboto Condensed Light" panose="02000000000000000000" pitchFamily="2" charset="0"/>
                <a:cs typeface="Arial Narrow"/>
              </a:rPr>
              <a:t>Croxon</a:t>
            </a:r>
            <a:r>
              <a:rPr lang="en-CA" sz="1200" spc="-64">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from</a:t>
            </a:r>
            <a:r>
              <a:rPr lang="en-CA" sz="1200" spc="-67">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CBC’s  ‘Dragon’s </a:t>
            </a:r>
            <a:r>
              <a:rPr lang="en-CA" sz="1200" spc="-30">
                <a:solidFill>
                  <a:srgbClr val="464646"/>
                </a:solidFill>
                <a:latin typeface="Roboto Condensed Light" panose="02000000000000000000" pitchFamily="2" charset="0"/>
                <a:cs typeface="Arial Narrow"/>
              </a:rPr>
              <a:t>Den’” </a:t>
            </a:r>
            <a:r>
              <a:rPr lang="en-CA" sz="1200" spc="-49">
                <a:solidFill>
                  <a:srgbClr val="464646"/>
                </a:solidFill>
                <a:latin typeface="Roboto Condensed Light" panose="02000000000000000000" pitchFamily="2" charset="0"/>
                <a:cs typeface="Arial Narrow"/>
              </a:rPr>
              <a:t>HRPA Toronto </a:t>
            </a:r>
            <a:r>
              <a:rPr lang="en-CA" sz="1200" spc="-39">
                <a:solidFill>
                  <a:srgbClr val="464646"/>
                </a:solidFill>
                <a:latin typeface="Roboto Condensed Light" panose="02000000000000000000" pitchFamily="2" charset="0"/>
                <a:cs typeface="Arial Narrow"/>
              </a:rPr>
              <a:t>Chapter. </a:t>
            </a:r>
            <a:r>
              <a:rPr lang="en-CA" sz="1200" spc="-33">
                <a:solidFill>
                  <a:srgbClr val="464646"/>
                </a:solidFill>
                <a:latin typeface="Roboto Condensed Light" panose="02000000000000000000" pitchFamily="2" charset="0"/>
                <a:cs typeface="Arial Narrow"/>
              </a:rPr>
              <a:t>Sheraton </a:t>
            </a:r>
            <a:r>
              <a:rPr lang="en-CA" sz="1200" spc="-30">
                <a:solidFill>
                  <a:srgbClr val="464646"/>
                </a:solidFill>
                <a:latin typeface="Roboto Condensed Light" panose="02000000000000000000" pitchFamily="2" charset="0"/>
                <a:cs typeface="Arial Narrow"/>
              </a:rPr>
              <a:t>Hotel, </a:t>
            </a:r>
            <a:r>
              <a:rPr lang="en-CA" sz="1200" spc="-45">
                <a:solidFill>
                  <a:srgbClr val="464646"/>
                </a:solidFill>
                <a:latin typeface="Roboto Condensed Light" panose="02000000000000000000" pitchFamily="2" charset="0"/>
                <a:cs typeface="Arial Narrow"/>
              </a:rPr>
              <a:t>Toronto, </a:t>
            </a:r>
            <a:r>
              <a:rPr lang="en-CA" sz="1200" spc="-24">
                <a:solidFill>
                  <a:srgbClr val="464646"/>
                </a:solidFill>
                <a:latin typeface="Roboto Condensed Light" panose="02000000000000000000" pitchFamily="2" charset="0"/>
                <a:cs typeface="Arial Narrow"/>
              </a:rPr>
              <a:t>ON. </a:t>
            </a:r>
            <a:r>
              <a:rPr lang="en-CA" sz="1200" spc="-21">
                <a:solidFill>
                  <a:srgbClr val="464646"/>
                </a:solidFill>
                <a:latin typeface="Roboto Condensed Light" panose="02000000000000000000" pitchFamily="2" charset="0"/>
                <a:cs typeface="Arial Narrow"/>
              </a:rPr>
              <a:t>12 </a:t>
            </a:r>
            <a:r>
              <a:rPr lang="en-CA" sz="1200" spc="-49">
                <a:solidFill>
                  <a:srgbClr val="464646"/>
                </a:solidFill>
                <a:latin typeface="Roboto Condensed Light" panose="02000000000000000000" pitchFamily="2" charset="0"/>
                <a:cs typeface="Arial Narrow"/>
              </a:rPr>
              <a:t>Nov. </a:t>
            </a:r>
            <a:r>
              <a:rPr lang="en-CA" sz="1200" spc="-30">
                <a:solidFill>
                  <a:srgbClr val="464646"/>
                </a:solidFill>
                <a:latin typeface="Roboto Condensed Light" panose="02000000000000000000" pitchFamily="2" charset="0"/>
                <a:cs typeface="Arial Narrow"/>
              </a:rPr>
              <a:t>2013. </a:t>
            </a:r>
            <a:r>
              <a:rPr lang="en-CA" sz="1200" spc="-36">
                <a:solidFill>
                  <a:srgbClr val="464646"/>
                </a:solidFill>
                <a:latin typeface="Roboto Condensed Light" panose="02000000000000000000" pitchFamily="2" charset="0"/>
                <a:cs typeface="Arial Narrow"/>
              </a:rPr>
              <a:t>Panel  discussion.</a:t>
            </a:r>
            <a:endParaRPr lang="en-CA" sz="1200">
              <a:latin typeface="Roboto Condensed Light" panose="02000000000000000000" pitchFamily="2" charset="0"/>
              <a:cs typeface="Arial Narrow"/>
            </a:endParaRPr>
          </a:p>
          <a:p>
            <a:pPr>
              <a:spcBef>
                <a:spcPts val="9"/>
              </a:spcBef>
            </a:pPr>
            <a:endParaRPr lang="en-CA" sz="1200">
              <a:latin typeface="Roboto Condensed Light" panose="02000000000000000000" pitchFamily="2" charset="0"/>
              <a:cs typeface="Times New Roman"/>
            </a:endParaRPr>
          </a:p>
          <a:p>
            <a:pPr marL="7701" marR="109358">
              <a:spcBef>
                <a:spcPts val="3"/>
              </a:spcBef>
            </a:pPr>
            <a:r>
              <a:rPr lang="en-CA" sz="1200" spc="-33" err="1">
                <a:solidFill>
                  <a:srgbClr val="464646"/>
                </a:solidFill>
                <a:latin typeface="Roboto Condensed Light" panose="02000000000000000000" pitchFamily="2" charset="0"/>
                <a:cs typeface="Arial Narrow"/>
              </a:rPr>
              <a:t>Culbert</a:t>
            </a:r>
            <a:r>
              <a:rPr lang="en-CA" sz="1200" spc="-33">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Samuel. </a:t>
            </a:r>
            <a:r>
              <a:rPr lang="en-CA" sz="1200" spc="-24">
                <a:solidFill>
                  <a:srgbClr val="464646"/>
                </a:solidFill>
                <a:latin typeface="Roboto Condensed Light" panose="02000000000000000000" pitchFamily="2" charset="0"/>
                <a:cs typeface="Arial Narrow"/>
              </a:rPr>
              <a:t>“10 </a:t>
            </a:r>
            <a:r>
              <a:rPr lang="en-CA" sz="1200" spc="-33">
                <a:solidFill>
                  <a:srgbClr val="464646"/>
                </a:solidFill>
                <a:latin typeface="Roboto Condensed Light" panose="02000000000000000000" pitchFamily="2" charset="0"/>
                <a:cs typeface="Arial Narrow"/>
              </a:rPr>
              <a:t>Reasons </a:t>
            </a:r>
            <a:r>
              <a:rPr lang="en-CA" sz="1200" spc="-18">
                <a:solidFill>
                  <a:srgbClr val="464646"/>
                </a:solidFill>
                <a:latin typeface="Roboto Condensed Light" panose="02000000000000000000" pitchFamily="2" charset="0"/>
                <a:cs typeface="Arial Narrow"/>
              </a:rPr>
              <a:t>to </a:t>
            </a:r>
            <a:r>
              <a:rPr lang="en-CA" sz="1200" spc="-24">
                <a:solidFill>
                  <a:srgbClr val="464646"/>
                </a:solidFill>
                <a:latin typeface="Roboto Condensed Light" panose="02000000000000000000" pitchFamily="2" charset="0"/>
                <a:cs typeface="Arial Narrow"/>
              </a:rPr>
              <a:t>Get Rid </a:t>
            </a:r>
            <a:r>
              <a:rPr lang="en-CA" sz="1200" spc="-18">
                <a:solidFill>
                  <a:srgbClr val="464646"/>
                </a:solidFill>
                <a:latin typeface="Roboto Condensed Light" panose="02000000000000000000" pitchFamily="2" charset="0"/>
                <a:cs typeface="Arial Narrow"/>
              </a:rPr>
              <a:t>of </a:t>
            </a:r>
            <a:r>
              <a:rPr lang="en-CA" sz="1200" spc="-33">
                <a:solidFill>
                  <a:srgbClr val="464646"/>
                </a:solidFill>
                <a:latin typeface="Roboto Condensed Light" panose="02000000000000000000" pitchFamily="2" charset="0"/>
                <a:cs typeface="Arial Narrow"/>
              </a:rPr>
              <a:t>Performance Reviews.” </a:t>
            </a:r>
            <a:r>
              <a:rPr lang="en-CA" sz="1200" spc="-30">
                <a:solidFill>
                  <a:srgbClr val="464646"/>
                </a:solidFill>
                <a:latin typeface="Roboto Condensed Light" panose="02000000000000000000" pitchFamily="2" charset="0"/>
                <a:cs typeface="Arial Narrow"/>
              </a:rPr>
              <a:t>Huffington </a:t>
            </a:r>
            <a:r>
              <a:rPr lang="en-CA" sz="1200" spc="-27">
                <a:solidFill>
                  <a:srgbClr val="464646"/>
                </a:solidFill>
                <a:latin typeface="Roboto Condensed Light" panose="02000000000000000000" pitchFamily="2" charset="0"/>
                <a:cs typeface="Arial Narrow"/>
              </a:rPr>
              <a:t>Post </a:t>
            </a:r>
            <a:r>
              <a:rPr lang="en-CA" sz="1200" spc="-36">
                <a:solidFill>
                  <a:srgbClr val="464646"/>
                </a:solidFill>
                <a:latin typeface="Roboto Condensed Light" panose="02000000000000000000" pitchFamily="2" charset="0"/>
                <a:cs typeface="Arial Narrow"/>
              </a:rPr>
              <a:t>Business.  </a:t>
            </a:r>
            <a:r>
              <a:rPr lang="en-CA" sz="1200" spc="-21">
                <a:solidFill>
                  <a:srgbClr val="464646"/>
                </a:solidFill>
                <a:latin typeface="Roboto Condensed Light" panose="02000000000000000000" pitchFamily="2" charset="0"/>
                <a:cs typeface="Arial Narrow"/>
              </a:rPr>
              <a:t>18</a:t>
            </a:r>
            <a:r>
              <a:rPr lang="en-CA" sz="1200" spc="-61">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Dec.</a:t>
            </a:r>
            <a:r>
              <a:rPr lang="en-CA" sz="1200" spc="-61">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2012.</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Web.</a:t>
            </a:r>
            <a:r>
              <a:rPr lang="en-CA" sz="1200" spc="-61">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28</a:t>
            </a:r>
            <a:r>
              <a:rPr lang="en-CA" sz="1200" spc="-61">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Oct.</a:t>
            </a:r>
            <a:r>
              <a:rPr lang="en-CA" sz="1200" spc="-61">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2013.</a:t>
            </a:r>
            <a:r>
              <a:rPr lang="en-CA" sz="1200" spc="-58">
                <a:solidFill>
                  <a:srgbClr val="464646"/>
                </a:solidFill>
                <a:latin typeface="Roboto Condensed Light" panose="02000000000000000000" pitchFamily="2" charset="0"/>
                <a:cs typeface="Arial Narrow"/>
              </a:rPr>
              <a:t> </a:t>
            </a:r>
            <a:r>
              <a:rPr lang="en-CA" sz="1200" spc="-36">
                <a:solidFill>
                  <a:srgbClr val="0076B7"/>
                </a:solidFill>
                <a:latin typeface="Roboto Condensed Light" panose="02000000000000000000" pitchFamily="2" charset="0"/>
                <a:cs typeface="Arial Narrow"/>
                <a:hlinkClick r:id="rId4"/>
              </a:rPr>
              <a:t>&lt;http://www.huffingtonpost.com/samuel-culbert/performance- </a:t>
            </a:r>
            <a:r>
              <a:rPr lang="en-CA" sz="1200" spc="-36">
                <a:solidFill>
                  <a:srgbClr val="0076B7"/>
                </a:solidFill>
                <a:latin typeface="Roboto Condensed Light" panose="02000000000000000000" pitchFamily="2" charset="0"/>
                <a:cs typeface="Arial Narrow"/>
              </a:rPr>
              <a:t> reviews_b_2325104.html&gt;</a:t>
            </a:r>
            <a:r>
              <a:rPr lang="en-CA" sz="1200" spc="-36">
                <a:solidFill>
                  <a:srgbClr val="464646"/>
                </a:solidFill>
                <a:latin typeface="Roboto Condensed Light" panose="02000000000000000000" pitchFamily="2" charset="0"/>
                <a:cs typeface="Arial Narrow"/>
              </a:rPr>
              <a:t>.</a:t>
            </a:r>
            <a:endParaRPr lang="en-CA" sz="1200">
              <a:latin typeface="Roboto Condensed Light" panose="02000000000000000000" pitchFamily="2" charset="0"/>
              <a:cs typeface="Arial Narrow"/>
            </a:endParaRPr>
          </a:p>
          <a:p>
            <a:pPr>
              <a:spcBef>
                <a:spcPts val="9"/>
              </a:spcBef>
            </a:pPr>
            <a:endParaRPr lang="en-CA" sz="1200">
              <a:latin typeface="Roboto Condensed Light" panose="02000000000000000000" pitchFamily="2" charset="0"/>
              <a:cs typeface="Times New Roman"/>
            </a:endParaRPr>
          </a:p>
          <a:p>
            <a:pPr marL="7701" marR="3081"/>
            <a:r>
              <a:rPr lang="en-CA" sz="1200" spc="-33">
                <a:solidFill>
                  <a:srgbClr val="464646"/>
                </a:solidFill>
                <a:latin typeface="Roboto Condensed Light" panose="02000000000000000000" pitchFamily="2" charset="0"/>
                <a:cs typeface="Arial Narrow"/>
              </a:rPr>
              <a:t>Denning, </a:t>
            </a:r>
            <a:r>
              <a:rPr lang="en-CA" sz="1200" spc="-30">
                <a:solidFill>
                  <a:srgbClr val="464646"/>
                </a:solidFill>
                <a:latin typeface="Roboto Condensed Light" panose="02000000000000000000" pitchFamily="2" charset="0"/>
                <a:cs typeface="Arial Narrow"/>
              </a:rPr>
              <a:t>Steve. </a:t>
            </a:r>
            <a:r>
              <a:rPr lang="en-CA" sz="1200" spc="-27">
                <a:solidFill>
                  <a:srgbClr val="464646"/>
                </a:solidFill>
                <a:latin typeface="Roboto Condensed Light" panose="02000000000000000000" pitchFamily="2" charset="0"/>
                <a:cs typeface="Arial Narrow"/>
              </a:rPr>
              <a:t>“The Case </a:t>
            </a:r>
            <a:r>
              <a:rPr lang="en-CA" sz="1200" spc="-30">
                <a:solidFill>
                  <a:srgbClr val="464646"/>
                </a:solidFill>
                <a:latin typeface="Roboto Condensed Light" panose="02000000000000000000" pitchFamily="2" charset="0"/>
                <a:cs typeface="Arial Narrow"/>
              </a:rPr>
              <a:t>Against Agile: </a:t>
            </a:r>
            <a:r>
              <a:rPr lang="en-CA" sz="1200" spc="-64">
                <a:solidFill>
                  <a:srgbClr val="464646"/>
                </a:solidFill>
                <a:latin typeface="Roboto Condensed Light" panose="02000000000000000000" pitchFamily="2" charset="0"/>
                <a:cs typeface="Arial Narrow"/>
              </a:rPr>
              <a:t>Ten </a:t>
            </a:r>
            <a:r>
              <a:rPr lang="en-CA" sz="1200" spc="-33">
                <a:solidFill>
                  <a:srgbClr val="464646"/>
                </a:solidFill>
                <a:latin typeface="Roboto Condensed Light" panose="02000000000000000000" pitchFamily="2" charset="0"/>
                <a:cs typeface="Arial Narrow"/>
              </a:rPr>
              <a:t>Perennial Management Objections.” </a:t>
            </a:r>
            <a:r>
              <a:rPr lang="en-CA" sz="1200" spc="-36">
                <a:solidFill>
                  <a:srgbClr val="464646"/>
                </a:solidFill>
                <a:latin typeface="Roboto Condensed Light" panose="02000000000000000000" pitchFamily="2" charset="0"/>
                <a:cs typeface="Arial Narrow"/>
              </a:rPr>
              <a:t>Forbes  </a:t>
            </a:r>
            <a:r>
              <a:rPr lang="en-CA" sz="1200" spc="-33">
                <a:solidFill>
                  <a:srgbClr val="464646"/>
                </a:solidFill>
                <a:latin typeface="Roboto Condensed Light" panose="02000000000000000000" pitchFamily="2" charset="0"/>
                <a:cs typeface="Arial Narrow"/>
              </a:rPr>
              <a:t>Magazine.</a:t>
            </a:r>
            <a:r>
              <a:rPr lang="en-CA" sz="1200" spc="-64">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17</a:t>
            </a:r>
            <a:r>
              <a:rPr lang="en-CA" sz="1200" spc="-124">
                <a:solidFill>
                  <a:srgbClr val="464646"/>
                </a:solidFill>
                <a:latin typeface="Roboto Condensed Light" panose="02000000000000000000" pitchFamily="2" charset="0"/>
                <a:cs typeface="Arial Narrow"/>
              </a:rPr>
              <a:t> </a:t>
            </a:r>
            <a:r>
              <a:rPr lang="en-CA" sz="1200" spc="-42">
                <a:solidFill>
                  <a:srgbClr val="464646"/>
                </a:solidFill>
                <a:latin typeface="Roboto Condensed Light" panose="02000000000000000000" pitchFamily="2" charset="0"/>
                <a:cs typeface="Arial Narrow"/>
              </a:rPr>
              <a:t>Apr.</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2012.</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Web.</a:t>
            </a:r>
            <a:r>
              <a:rPr lang="en-CA" sz="1200" spc="-64">
                <a:solidFill>
                  <a:srgbClr val="464646"/>
                </a:solidFill>
                <a:latin typeface="Roboto Condensed Light" panose="02000000000000000000" pitchFamily="2" charset="0"/>
                <a:cs typeface="Arial Narrow"/>
              </a:rPr>
              <a:t> </a:t>
            </a:r>
            <a:r>
              <a:rPr lang="en-CA" sz="1200" spc="-49">
                <a:solidFill>
                  <a:srgbClr val="464646"/>
                </a:solidFill>
                <a:latin typeface="Roboto Condensed Light" panose="02000000000000000000" pitchFamily="2" charset="0"/>
                <a:cs typeface="Arial Narrow"/>
              </a:rPr>
              <a:t>Nov.</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2013.</a:t>
            </a:r>
            <a:r>
              <a:rPr lang="en-CA" sz="1200" spc="-58">
                <a:solidFill>
                  <a:srgbClr val="464646"/>
                </a:solidFill>
                <a:latin typeface="Roboto Condensed Light" panose="02000000000000000000" pitchFamily="2" charset="0"/>
                <a:cs typeface="Arial Narrow"/>
              </a:rPr>
              <a:t> </a:t>
            </a:r>
            <a:r>
              <a:rPr lang="en-CA" sz="1200" spc="-36">
                <a:solidFill>
                  <a:srgbClr val="0076B7"/>
                </a:solidFill>
                <a:latin typeface="Roboto Condensed Light" panose="02000000000000000000" pitchFamily="2" charset="0"/>
                <a:cs typeface="Arial Narrow"/>
                <a:hlinkClick r:id="rId5"/>
              </a:rPr>
              <a:t>&lt;http://www.forbes.com/sites/stevedenning/2012/04/17/ </a:t>
            </a:r>
            <a:r>
              <a:rPr lang="en-CA" sz="1200" spc="-36">
                <a:solidFill>
                  <a:srgbClr val="0076B7"/>
                </a:solidFill>
                <a:latin typeface="Roboto Condensed Light" panose="02000000000000000000" pitchFamily="2" charset="0"/>
                <a:cs typeface="Arial Narrow"/>
              </a:rPr>
              <a:t> the-case-against-agile-ten-perennial-management-objections/&gt;</a:t>
            </a:r>
            <a:r>
              <a:rPr lang="en-CA" sz="1200" spc="-36">
                <a:solidFill>
                  <a:srgbClr val="464646"/>
                </a:solidFill>
                <a:latin typeface="Roboto Condensed Light" panose="02000000000000000000" pitchFamily="2" charset="0"/>
                <a:cs typeface="Arial Narrow"/>
              </a:rPr>
              <a:t>.</a:t>
            </a:r>
            <a:endParaRPr lang="en-CA" sz="1200">
              <a:latin typeface="Roboto Condensed Light" panose="02000000000000000000" pitchFamily="2" charset="0"/>
              <a:cs typeface="Arial Narrow"/>
            </a:endParaRPr>
          </a:p>
          <a:p>
            <a:pPr>
              <a:spcBef>
                <a:spcPts val="12"/>
              </a:spcBef>
            </a:pPr>
            <a:endParaRPr lang="en-CA" sz="1200">
              <a:latin typeface="Roboto Condensed Light" panose="02000000000000000000" pitchFamily="2" charset="0"/>
              <a:cs typeface="Times New Roman"/>
            </a:endParaRPr>
          </a:p>
          <a:p>
            <a:pPr marL="7701" marR="161342"/>
            <a:r>
              <a:rPr lang="en-CA" sz="1200" spc="-30" err="1">
                <a:solidFill>
                  <a:srgbClr val="464646"/>
                </a:solidFill>
                <a:latin typeface="Roboto Condensed Light" panose="02000000000000000000" pitchFamily="2" charset="0"/>
                <a:cs typeface="Arial Narrow"/>
              </a:rPr>
              <a:t>Estis</a:t>
            </a:r>
            <a:r>
              <a:rPr lang="en-CA" sz="1200" spc="-30">
                <a:solidFill>
                  <a:srgbClr val="464646"/>
                </a:solidFill>
                <a:latin typeface="Roboto Condensed Light" panose="02000000000000000000" pitchFamily="2" charset="0"/>
                <a:cs typeface="Arial Narrow"/>
              </a:rPr>
              <a:t>,</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Ryan.</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“Blowing</a:t>
            </a:r>
            <a:r>
              <a:rPr lang="en-CA" sz="1200" spc="-61">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up</a:t>
            </a:r>
            <a:r>
              <a:rPr lang="en-CA" sz="1200" spc="-61">
                <a:solidFill>
                  <a:srgbClr val="464646"/>
                </a:solidFill>
                <a:latin typeface="Roboto Condensed Light" panose="02000000000000000000" pitchFamily="2" charset="0"/>
                <a:cs typeface="Arial Narrow"/>
              </a:rPr>
              <a:t> </a:t>
            </a:r>
            <a:r>
              <a:rPr lang="en-CA" sz="1200" spc="-24">
                <a:solidFill>
                  <a:srgbClr val="464646"/>
                </a:solidFill>
                <a:latin typeface="Roboto Condensed Light" panose="02000000000000000000" pitchFamily="2" charset="0"/>
                <a:cs typeface="Arial Narrow"/>
              </a:rPr>
              <a:t>the</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Performance</a:t>
            </a:r>
            <a:r>
              <a:rPr lang="en-CA" sz="1200" spc="-61">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Review:</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Interview</a:t>
            </a:r>
            <a:r>
              <a:rPr lang="en-CA" sz="1200" spc="-61">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with</a:t>
            </a:r>
            <a:r>
              <a:rPr lang="en-CA" sz="1200" spc="-12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Adobe’s</a:t>
            </a:r>
            <a:r>
              <a:rPr lang="en-CA" sz="1200" spc="-61">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Donna</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Morris.”</a:t>
            </a:r>
            <a:r>
              <a:rPr lang="en-CA" sz="1200" spc="-64">
                <a:solidFill>
                  <a:srgbClr val="464646"/>
                </a:solidFill>
                <a:latin typeface="Roboto Condensed Light" panose="02000000000000000000" pitchFamily="2" charset="0"/>
                <a:cs typeface="Arial Narrow"/>
              </a:rPr>
              <a:t> </a:t>
            </a:r>
            <a:r>
              <a:rPr lang="en-CA" sz="1200" spc="-36">
                <a:solidFill>
                  <a:srgbClr val="464646"/>
                </a:solidFill>
                <a:latin typeface="Roboto Condensed Light" panose="02000000000000000000" pitchFamily="2" charset="0"/>
                <a:cs typeface="Arial Narrow"/>
              </a:rPr>
              <a:t>Ryan  </a:t>
            </a:r>
            <a:r>
              <a:rPr lang="en-CA" sz="1200" spc="-30" err="1">
                <a:solidFill>
                  <a:srgbClr val="464646"/>
                </a:solidFill>
                <a:latin typeface="Roboto Condensed Light" panose="02000000000000000000" pitchFamily="2" charset="0"/>
                <a:cs typeface="Arial Narrow"/>
              </a:rPr>
              <a:t>Estis</a:t>
            </a:r>
            <a:r>
              <a:rPr lang="en-CA" sz="1200" spc="-61">
                <a:solidFill>
                  <a:srgbClr val="464646"/>
                </a:solidFill>
                <a:latin typeface="Roboto Condensed Light" panose="02000000000000000000" pitchFamily="2" charset="0"/>
                <a:cs typeface="Arial Narrow"/>
              </a:rPr>
              <a:t> </a:t>
            </a:r>
            <a:r>
              <a:rPr lang="en-CA" sz="1200" spc="-3">
                <a:solidFill>
                  <a:srgbClr val="464646"/>
                </a:solidFill>
                <a:latin typeface="Roboto Condensed Light" panose="02000000000000000000" pitchFamily="2" charset="0"/>
                <a:cs typeface="Arial Narrow"/>
              </a:rPr>
              <a:t>&amp;</a:t>
            </a:r>
            <a:r>
              <a:rPr lang="en-CA" sz="1200" spc="-118">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Associates.</a:t>
            </a:r>
            <a:r>
              <a:rPr lang="en-CA" sz="1200" spc="-61">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17</a:t>
            </a:r>
            <a:r>
              <a:rPr lang="en-CA" sz="1200" spc="-61">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June</a:t>
            </a:r>
            <a:r>
              <a:rPr lang="en-CA" sz="1200" spc="-58">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2013.</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Web.</a:t>
            </a:r>
            <a:r>
              <a:rPr lang="en-CA" sz="1200" spc="-61">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Oct.</a:t>
            </a:r>
            <a:r>
              <a:rPr lang="en-CA" sz="1200" spc="-58">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2013.</a:t>
            </a:r>
            <a:r>
              <a:rPr lang="en-CA" sz="1200" spc="-61">
                <a:solidFill>
                  <a:srgbClr val="464646"/>
                </a:solidFill>
                <a:latin typeface="Roboto Condensed Light" panose="02000000000000000000" pitchFamily="2" charset="0"/>
                <a:cs typeface="Arial Narrow"/>
              </a:rPr>
              <a:t> </a:t>
            </a:r>
            <a:r>
              <a:rPr lang="en-CA" sz="1200" spc="-36">
                <a:solidFill>
                  <a:srgbClr val="464646"/>
                </a:solidFill>
                <a:latin typeface="Roboto Condensed Light" panose="02000000000000000000" pitchFamily="2" charset="0"/>
                <a:cs typeface="Arial Narrow"/>
              </a:rPr>
              <a:t>&lt;</a:t>
            </a:r>
            <a:r>
              <a:rPr lang="en-CA" sz="1200" spc="-36">
                <a:solidFill>
                  <a:srgbClr val="0076B7"/>
                </a:solidFill>
                <a:latin typeface="Roboto Condensed Light" panose="02000000000000000000" pitchFamily="2" charset="0"/>
                <a:cs typeface="Arial Narrow"/>
                <a:hlinkClick r:id="rId6"/>
              </a:rPr>
              <a:t>http://ryanestis.com/adobe-interview/&gt;</a:t>
            </a:r>
            <a:r>
              <a:rPr lang="en-CA" sz="1200" spc="-36">
                <a:solidFill>
                  <a:srgbClr val="464646"/>
                </a:solidFill>
                <a:latin typeface="Roboto Condensed Light" panose="02000000000000000000" pitchFamily="2" charset="0"/>
                <a:cs typeface="Arial Narrow"/>
              </a:rPr>
              <a:t>.</a:t>
            </a:r>
            <a:endParaRPr lang="en-CA" sz="1200">
              <a:latin typeface="Roboto Condensed Light" panose="02000000000000000000" pitchFamily="2" charset="0"/>
              <a:cs typeface="Arial Narrow"/>
            </a:endParaRPr>
          </a:p>
          <a:p>
            <a:pPr lvl="0"/>
            <a:endParaRPr lang="en-US"/>
          </a:p>
        </p:txBody>
      </p:sp>
      <p:sp>
        <p:nvSpPr>
          <p:cNvPr id="6" name="Title 1">
            <a:extLst>
              <a:ext uri="{FF2B5EF4-FFF2-40B4-BE49-F238E27FC236}">
                <a16:creationId xmlns:a16="http://schemas.microsoft.com/office/drawing/2014/main" id="{464A327A-EE11-AC48-BC31-DE279A6E652A}"/>
              </a:ext>
            </a:extLst>
          </p:cNvPr>
          <p:cNvSpPr>
            <a:spLocks noGrp="1"/>
          </p:cNvSpPr>
          <p:nvPr>
            <p:ph type="title" hasCustomPrompt="1"/>
          </p:nvPr>
        </p:nvSpPr>
        <p:spPr>
          <a:xfrm>
            <a:off x="354060" y="530021"/>
            <a:ext cx="6712447" cy="1130188"/>
          </a:xfrm>
        </p:spPr>
        <p:txBody>
          <a:bodyPr>
            <a:noAutofit/>
          </a:bodyPr>
          <a:lstStyle>
            <a:lvl1pPr>
              <a:lnSpc>
                <a:spcPct val="90000"/>
              </a:lnSpc>
              <a:defRPr>
                <a:solidFill>
                  <a:srgbClr val="41439A"/>
                </a:solidFill>
              </a:defRPr>
            </a:lvl1pPr>
          </a:lstStyle>
          <a:p>
            <a:r>
              <a:rPr lang="en-US"/>
              <a:t>Works Cited</a:t>
            </a:r>
          </a:p>
        </p:txBody>
      </p:sp>
    </p:spTree>
    <p:extLst>
      <p:ext uri="{BB962C8B-B14F-4D97-AF65-F5344CB8AC3E}">
        <p14:creationId xmlns:p14="http://schemas.microsoft.com/office/powerpoint/2010/main" val="3797058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BackCover-Light-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McLean &amp; Company Logo">
            <a:extLst>
              <a:ext uri="{FF2B5EF4-FFF2-40B4-BE49-F238E27FC236}">
                <a16:creationId xmlns:a16="http://schemas.microsoft.com/office/drawing/2014/main" id="{B4B173D5-E774-463B-A9CA-1D4245D8A2C8}"/>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5182149" y="3051987"/>
            <a:ext cx="1827703" cy="754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2841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Light-A">
    <p:bg>
      <p:bgPr>
        <a:blipFill dpi="0" rotWithShape="1">
          <a:blip r:embed="rId2">
            <a:alphaModFix amt="57000"/>
            <a:lum/>
          </a:blip>
          <a:srcRect/>
          <a:stretch>
            <a:fillRect/>
          </a:stretch>
        </a:blipFill>
        <a:effectLst/>
      </p:bgPr>
    </p:bg>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073C0FF6-D442-914B-9216-4F54FD61656B}"/>
              </a:ext>
            </a:extLst>
          </p:cNvPr>
          <p:cNvSpPr>
            <a:spLocks noGrp="1"/>
          </p:cNvSpPr>
          <p:nvPr>
            <p:ph type="body" sz="quarter" idx="10" hasCustomPrompt="1"/>
          </p:nvPr>
        </p:nvSpPr>
        <p:spPr>
          <a:xfrm>
            <a:off x="650790" y="1391732"/>
            <a:ext cx="7384883" cy="1306512"/>
          </a:xfrm>
          <a:prstGeom prst="rect">
            <a:avLst/>
          </a:prstGeom>
        </p:spPr>
        <p:txBody>
          <a:bodyPr/>
          <a:lstStyle>
            <a:lvl1pPr>
              <a:lnSpc>
                <a:spcPct val="90000"/>
              </a:lnSpc>
              <a:defRPr sz="4400" b="1" i="0">
                <a:solidFill>
                  <a:srgbClr val="41439A"/>
                </a:solidFill>
                <a:latin typeface="Montserrat SemiBold" pitchFamily="2" charset="77"/>
              </a:defRPr>
            </a:lvl1pPr>
            <a:lvl2pPr>
              <a:defRPr sz="4400" b="1" i="0">
                <a:solidFill>
                  <a:schemeClr val="bg1"/>
                </a:solidFill>
                <a:latin typeface="Montserrat SemiBold" pitchFamily="2" charset="77"/>
              </a:defRPr>
            </a:lvl2pPr>
            <a:lvl3pPr>
              <a:defRPr sz="4400" b="1" i="0">
                <a:solidFill>
                  <a:schemeClr val="bg1"/>
                </a:solidFill>
                <a:latin typeface="Montserrat SemiBold" pitchFamily="2" charset="77"/>
              </a:defRPr>
            </a:lvl3pPr>
            <a:lvl4pPr>
              <a:defRPr sz="4400" b="1" i="0">
                <a:solidFill>
                  <a:schemeClr val="bg1"/>
                </a:solidFill>
                <a:latin typeface="Montserrat SemiBold" pitchFamily="2" charset="77"/>
              </a:defRPr>
            </a:lvl4pPr>
            <a:lvl5pPr>
              <a:defRPr sz="4400" b="1" i="0">
                <a:solidFill>
                  <a:schemeClr val="bg1"/>
                </a:solidFill>
                <a:latin typeface="Montserrat SemiBold" pitchFamily="2" charset="77"/>
              </a:defRPr>
            </a:lvl5pPr>
          </a:lstStyle>
          <a:p>
            <a:pPr lvl="0"/>
            <a:r>
              <a:rPr lang="en-US"/>
              <a:t>Observe The Evolution of Quantum Capacity</a:t>
            </a:r>
          </a:p>
        </p:txBody>
      </p:sp>
      <p:sp>
        <p:nvSpPr>
          <p:cNvPr id="7" name="Text Placeholder 12">
            <a:extLst>
              <a:ext uri="{FF2B5EF4-FFF2-40B4-BE49-F238E27FC236}">
                <a16:creationId xmlns:a16="http://schemas.microsoft.com/office/drawing/2014/main" id="{94761424-CE03-6649-A81F-2565BD8C3796}"/>
              </a:ext>
            </a:extLst>
          </p:cNvPr>
          <p:cNvSpPr>
            <a:spLocks noGrp="1"/>
          </p:cNvSpPr>
          <p:nvPr>
            <p:ph type="body" sz="quarter" idx="11" hasCustomPrompt="1"/>
          </p:nvPr>
        </p:nvSpPr>
        <p:spPr>
          <a:xfrm>
            <a:off x="650790" y="2794291"/>
            <a:ext cx="5702883" cy="1893887"/>
          </a:xfrm>
          <a:prstGeom prst="rect">
            <a:avLst/>
          </a:prstGeom>
        </p:spPr>
        <p:txBody>
          <a:bodyPr/>
          <a:lstStyle>
            <a:lvl1pPr>
              <a:lnSpc>
                <a:spcPct val="110000"/>
              </a:lnSpc>
              <a:defRPr sz="2800" b="0" i="0">
                <a:solidFill>
                  <a:srgbClr val="858585"/>
                </a:solidFill>
                <a:latin typeface="Roboto Condensed Light" panose="02000000000000000000" pitchFamily="2" charset="0"/>
                <a:ea typeface="Roboto Condensed Light" panose="02000000000000000000" pitchFamily="2" charset="0"/>
              </a:defRPr>
            </a:lvl1pPr>
            <a:lvl2pPr>
              <a:defRPr sz="3000" b="0" i="0">
                <a:solidFill>
                  <a:schemeClr val="bg1"/>
                </a:solidFill>
                <a:latin typeface="Exo Light" pitchFamily="2" charset="77"/>
              </a:defRPr>
            </a:lvl2pPr>
            <a:lvl3pPr>
              <a:defRPr sz="3000" b="0" i="0">
                <a:solidFill>
                  <a:schemeClr val="bg1"/>
                </a:solidFill>
                <a:latin typeface="Exo Light" pitchFamily="2" charset="77"/>
              </a:defRPr>
            </a:lvl3pPr>
            <a:lvl4pPr>
              <a:defRPr sz="3000" b="0" i="0">
                <a:solidFill>
                  <a:schemeClr val="bg1"/>
                </a:solidFill>
                <a:latin typeface="Exo Light" pitchFamily="2" charset="77"/>
              </a:defRPr>
            </a:lvl4pPr>
            <a:lvl5pPr>
              <a:defRPr sz="3000" b="0" i="0">
                <a:solidFill>
                  <a:schemeClr val="bg1"/>
                </a:solidFill>
                <a:latin typeface="Exo Light" pitchFamily="2" charset="77"/>
              </a:defRPr>
            </a:lvl5pPr>
          </a:lstStyle>
          <a:p>
            <a:pPr lvl="0"/>
            <a:r>
              <a:rPr lang="en-US"/>
              <a:t>Keep track of a transformational technology as it evolves.</a:t>
            </a:r>
          </a:p>
        </p:txBody>
      </p:sp>
    </p:spTree>
    <p:extLst>
      <p:ext uri="{BB962C8B-B14F-4D97-AF65-F5344CB8AC3E}">
        <p14:creationId xmlns:p14="http://schemas.microsoft.com/office/powerpoint/2010/main" val="3165423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2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A6DD56-8068-FD44-B8D0-9AED38E0A9D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flipH="1">
            <a:off x="6296027" y="954879"/>
            <a:ext cx="6900864" cy="4948241"/>
          </a:xfrm>
          <a:prstGeom prst="rect">
            <a:avLst/>
          </a:prstGeom>
        </p:spPr>
      </p:pic>
      <p:sp>
        <p:nvSpPr>
          <p:cNvPr id="6" name="Rectangle 5">
            <a:extLst>
              <a:ext uri="{FF2B5EF4-FFF2-40B4-BE49-F238E27FC236}">
                <a16:creationId xmlns:a16="http://schemas.microsoft.com/office/drawing/2014/main" id="{00566615-DEF0-C24E-8D09-5110FFF0EE0B}"/>
              </a:ext>
            </a:extLst>
          </p:cNvPr>
          <p:cNvSpPr/>
          <p:nvPr userDrawn="1"/>
        </p:nvSpPr>
        <p:spPr>
          <a:xfrm rot="10800000">
            <a:off x="7296939" y="-21433"/>
            <a:ext cx="4923641" cy="5785388"/>
          </a:xfrm>
          <a:prstGeom prst="rect">
            <a:avLst/>
          </a:prstGeom>
          <a:gradFill>
            <a:gsLst>
              <a:gs pos="99000">
                <a:schemeClr val="tx2">
                  <a:lumMod val="50000"/>
                  <a:alpha val="75000"/>
                </a:schemeClr>
              </a:gs>
              <a:gs pos="0">
                <a:srgbClr val="002060">
                  <a:alpha val="0"/>
                </a:srgb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Slide Number Placeholder 5">
            <a:extLst>
              <a:ext uri="{FF2B5EF4-FFF2-40B4-BE49-F238E27FC236}">
                <a16:creationId xmlns:a16="http://schemas.microsoft.com/office/drawing/2014/main" id="{A0479D5A-E744-9548-8A55-37350B9DAA1C}"/>
              </a:ext>
            </a:extLst>
          </p:cNvPr>
          <p:cNvSpPr>
            <a:spLocks noGrp="1"/>
          </p:cNvSpPr>
          <p:nvPr>
            <p:ph type="sldNum" sz="quarter" idx="4"/>
          </p:nvPr>
        </p:nvSpPr>
        <p:spPr>
          <a:xfrm>
            <a:off x="9141650" y="6379042"/>
            <a:ext cx="2743200" cy="365125"/>
          </a:xfrm>
          <a:prstGeom prst="rect">
            <a:avLst/>
          </a:prstGeom>
        </p:spPr>
        <p:txBody>
          <a:bodyPr vert="horz" lIns="0" tIns="0" rIns="0" bIns="0" rtlCol="0" anchor="ctr"/>
          <a:lstStyle>
            <a:lvl1pPr algn="r">
              <a:defRPr sz="800">
                <a:solidFill>
                  <a:schemeClr val="bg1">
                    <a:lumMod val="95000"/>
                  </a:schemeClr>
                </a:solidFill>
                <a:latin typeface="Arial" panose="020B0604020202020204" pitchFamily="34" charset="0"/>
                <a:cs typeface="Arial" panose="020B0604020202020204" pitchFamily="34" charset="0"/>
              </a:defRPr>
            </a:lvl1pPr>
          </a:lstStyle>
          <a:p>
            <a:fld id="{60A309C1-FC3A-6444-8C53-1D99F913D140}" type="slidenum">
              <a:rPr lang="en-US" smtClean="0">
                <a:solidFill>
                  <a:prstClr val="white">
                    <a:lumMod val="95000"/>
                  </a:prstClr>
                </a:solidFill>
              </a:rPr>
              <a:pPr/>
              <a:t>‹#›</a:t>
            </a:fld>
            <a:endParaRPr lang="en-US" dirty="0">
              <a:solidFill>
                <a:prstClr val="white">
                  <a:lumMod val="95000"/>
                </a:prstClr>
              </a:solidFill>
            </a:endParaRPr>
          </a:p>
        </p:txBody>
      </p:sp>
      <p:sp>
        <p:nvSpPr>
          <p:cNvPr id="8" name="Rectangle 7">
            <a:extLst>
              <a:ext uri="{FF2B5EF4-FFF2-40B4-BE49-F238E27FC236}">
                <a16:creationId xmlns:a16="http://schemas.microsoft.com/office/drawing/2014/main" id="{BE06D8B9-517A-40DA-913B-638EFEDD4920}"/>
              </a:ext>
            </a:extLst>
          </p:cNvPr>
          <p:cNvSpPr/>
          <p:nvPr userDrawn="1"/>
        </p:nvSpPr>
        <p:spPr>
          <a:xfrm>
            <a:off x="7017250" y="177482"/>
            <a:ext cx="5613390" cy="2847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fontAlgn="base">
              <a:spcBef>
                <a:spcPct val="0"/>
              </a:spcBef>
              <a:spcAft>
                <a:spcPct val="0"/>
              </a:spcAft>
            </a:pPr>
            <a:r>
              <a:rPr lang="en-CA" sz="900" spc="300" dirty="0">
                <a:solidFill>
                  <a:srgbClr val="D9D9D9"/>
                </a:solidFill>
                <a:latin typeface="Montserrat Light" charset="0"/>
                <a:ea typeface="Montserrat Light" charset="0"/>
                <a:cs typeface="Montserrat Light" charset="0"/>
              </a:rPr>
              <a:t>MCLEAN &amp; COMPANY | INFO-TECH RESEARCH GROUP</a:t>
            </a:r>
          </a:p>
        </p:txBody>
      </p:sp>
    </p:spTree>
    <p:extLst>
      <p:ext uri="{BB962C8B-B14F-4D97-AF65-F5344CB8AC3E}">
        <p14:creationId xmlns:p14="http://schemas.microsoft.com/office/powerpoint/2010/main" val="3139612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ver-Light-B">
    <p:bg>
      <p:bgPr>
        <a:blipFill dpi="0" rotWithShape="1">
          <a:blip r:embed="rId2">
            <a:alphaModFix amt="85000"/>
            <a:lum/>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6CED198-04B0-1D4B-9CF9-27BE895D0690}"/>
              </a:ext>
            </a:extLst>
          </p:cNvPr>
          <p:cNvSpPr>
            <a:spLocks noGrp="1"/>
          </p:cNvSpPr>
          <p:nvPr>
            <p:ph type="body" sz="quarter" idx="10" hasCustomPrompt="1"/>
          </p:nvPr>
        </p:nvSpPr>
        <p:spPr>
          <a:xfrm>
            <a:off x="650790" y="1391732"/>
            <a:ext cx="7384883" cy="1306512"/>
          </a:xfrm>
          <a:prstGeom prst="rect">
            <a:avLst/>
          </a:prstGeom>
        </p:spPr>
        <p:txBody>
          <a:bodyPr/>
          <a:lstStyle>
            <a:lvl1pPr>
              <a:lnSpc>
                <a:spcPct val="90000"/>
              </a:lnSpc>
              <a:defRPr sz="4400" b="1" i="0">
                <a:solidFill>
                  <a:srgbClr val="41439A"/>
                </a:solidFill>
                <a:latin typeface="Montserrat SemiBold" pitchFamily="2" charset="77"/>
              </a:defRPr>
            </a:lvl1pPr>
            <a:lvl2pPr>
              <a:defRPr sz="4400" b="1" i="0">
                <a:solidFill>
                  <a:schemeClr val="bg1"/>
                </a:solidFill>
                <a:latin typeface="Montserrat SemiBold" pitchFamily="2" charset="77"/>
              </a:defRPr>
            </a:lvl2pPr>
            <a:lvl3pPr>
              <a:defRPr sz="4400" b="1" i="0">
                <a:solidFill>
                  <a:schemeClr val="bg1"/>
                </a:solidFill>
                <a:latin typeface="Montserrat SemiBold" pitchFamily="2" charset="77"/>
              </a:defRPr>
            </a:lvl3pPr>
            <a:lvl4pPr>
              <a:defRPr sz="4400" b="1" i="0">
                <a:solidFill>
                  <a:schemeClr val="bg1"/>
                </a:solidFill>
                <a:latin typeface="Montserrat SemiBold" pitchFamily="2" charset="77"/>
              </a:defRPr>
            </a:lvl4pPr>
            <a:lvl5pPr>
              <a:defRPr sz="4400" b="1" i="0">
                <a:solidFill>
                  <a:schemeClr val="bg1"/>
                </a:solidFill>
                <a:latin typeface="Montserrat SemiBold" pitchFamily="2" charset="77"/>
              </a:defRPr>
            </a:lvl5pPr>
          </a:lstStyle>
          <a:p>
            <a:pPr lvl="0"/>
            <a:r>
              <a:rPr lang="en-US"/>
              <a:t>Observe The Evolution of Quantum Capacity</a:t>
            </a:r>
          </a:p>
        </p:txBody>
      </p:sp>
      <p:sp>
        <p:nvSpPr>
          <p:cNvPr id="5" name="Text Placeholder 12">
            <a:extLst>
              <a:ext uri="{FF2B5EF4-FFF2-40B4-BE49-F238E27FC236}">
                <a16:creationId xmlns:a16="http://schemas.microsoft.com/office/drawing/2014/main" id="{A4CCF3E3-77ED-8B47-BA4F-C8AA5DC7EF51}"/>
              </a:ext>
            </a:extLst>
          </p:cNvPr>
          <p:cNvSpPr>
            <a:spLocks noGrp="1"/>
          </p:cNvSpPr>
          <p:nvPr>
            <p:ph type="body" sz="quarter" idx="11" hasCustomPrompt="1"/>
          </p:nvPr>
        </p:nvSpPr>
        <p:spPr>
          <a:xfrm>
            <a:off x="650790" y="2794291"/>
            <a:ext cx="5702883" cy="1893887"/>
          </a:xfrm>
          <a:prstGeom prst="rect">
            <a:avLst/>
          </a:prstGeom>
        </p:spPr>
        <p:txBody>
          <a:bodyPr/>
          <a:lstStyle>
            <a:lvl1pPr>
              <a:lnSpc>
                <a:spcPct val="110000"/>
              </a:lnSpc>
              <a:defRPr lang="en-US" sz="2800" b="0" i="0">
                <a:solidFill>
                  <a:srgbClr val="858585"/>
                </a:solidFill>
                <a:latin typeface="Roboto Condensed Light" panose="02000000000000000000" pitchFamily="2" charset="0"/>
                <a:ea typeface="Roboto Condensed Light" panose="02000000000000000000" pitchFamily="2" charset="0"/>
                <a:cs typeface="+mn-cs"/>
              </a:defRPr>
            </a:lvl1pPr>
            <a:lvl2pPr>
              <a:defRPr sz="3000" b="0" i="0">
                <a:solidFill>
                  <a:schemeClr val="bg1"/>
                </a:solidFill>
                <a:latin typeface="Exo Light" pitchFamily="2" charset="77"/>
              </a:defRPr>
            </a:lvl2pPr>
            <a:lvl3pPr>
              <a:defRPr sz="3000" b="0" i="0">
                <a:solidFill>
                  <a:schemeClr val="bg1"/>
                </a:solidFill>
                <a:latin typeface="Exo Light" pitchFamily="2" charset="77"/>
              </a:defRPr>
            </a:lvl3pPr>
            <a:lvl4pPr>
              <a:defRPr sz="3000" b="0" i="0">
                <a:solidFill>
                  <a:schemeClr val="bg1"/>
                </a:solidFill>
                <a:latin typeface="Exo Light" pitchFamily="2" charset="77"/>
              </a:defRPr>
            </a:lvl4pPr>
            <a:lvl5pPr>
              <a:defRPr sz="3000" b="0" i="0">
                <a:solidFill>
                  <a:schemeClr val="bg1"/>
                </a:solidFill>
                <a:latin typeface="Exo Light" pitchFamily="2" charset="77"/>
              </a:defRPr>
            </a:lvl5pPr>
          </a:lstStyle>
          <a:p>
            <a:pPr marL="0" lvl="0">
              <a:lnSpc>
                <a:spcPct val="110000"/>
              </a:lnSpc>
            </a:pPr>
            <a:r>
              <a:rPr lang="en-US"/>
              <a:t>Keep track of a transformational technology as it evolves.</a:t>
            </a:r>
          </a:p>
        </p:txBody>
      </p:sp>
    </p:spTree>
    <p:extLst>
      <p:ext uri="{BB962C8B-B14F-4D97-AF65-F5344CB8AC3E}">
        <p14:creationId xmlns:p14="http://schemas.microsoft.com/office/powerpoint/2010/main" val="3152105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4FF71CB1-A7AF-254A-A0DB-8264A9488B8C}"/>
              </a:ext>
            </a:extLst>
          </p:cNvPr>
          <p:cNvSpPr>
            <a:spLocks noGrp="1"/>
          </p:cNvSpPr>
          <p:nvPr>
            <p:ph type="sldNum" sz="quarter" idx="4"/>
          </p:nvPr>
        </p:nvSpPr>
        <p:spPr>
          <a:xfrm>
            <a:off x="9141650" y="6379042"/>
            <a:ext cx="2743200" cy="365125"/>
          </a:xfrm>
          <a:prstGeom prst="rect">
            <a:avLst/>
          </a:prstGeom>
        </p:spPr>
        <p:txBody>
          <a:bodyPr vert="horz" lIns="0" tIns="0" rIns="0" bIns="0" rtlCol="0" anchor="ctr"/>
          <a:lstStyle>
            <a:lvl1pPr algn="r">
              <a:defRPr sz="800">
                <a:solidFill>
                  <a:schemeClr val="bg1">
                    <a:lumMod val="95000"/>
                  </a:schemeClr>
                </a:solidFill>
                <a:latin typeface="Arial" panose="020B0604020202020204" pitchFamily="34" charset="0"/>
                <a:cs typeface="Arial" panose="020B0604020202020204" pitchFamily="34" charset="0"/>
              </a:defRPr>
            </a:lvl1pPr>
          </a:lstStyle>
          <a:p>
            <a:fld id="{60A309C1-FC3A-6444-8C53-1D99F913D140}" type="slidenum">
              <a:rPr lang="en-US" smtClean="0"/>
              <a:pPr/>
              <a:t>‹#›</a:t>
            </a:fld>
            <a:endParaRPr lang="en-US" dirty="0"/>
          </a:p>
        </p:txBody>
      </p:sp>
      <p:sp>
        <p:nvSpPr>
          <p:cNvPr id="4" name="Rectangle 3">
            <a:extLst>
              <a:ext uri="{FF2B5EF4-FFF2-40B4-BE49-F238E27FC236}">
                <a16:creationId xmlns:a16="http://schemas.microsoft.com/office/drawing/2014/main" id="{D1E9750E-7847-4F4C-B17F-4C18F8FD5B2B}"/>
              </a:ext>
            </a:extLst>
          </p:cNvPr>
          <p:cNvSpPr/>
          <p:nvPr userDrawn="1"/>
        </p:nvSpPr>
        <p:spPr>
          <a:xfrm>
            <a:off x="9692814" y="177482"/>
            <a:ext cx="2937825" cy="2847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l" fontAlgn="base">
              <a:spcBef>
                <a:spcPct val="0"/>
              </a:spcBef>
              <a:spcAft>
                <a:spcPct val="0"/>
              </a:spcAft>
            </a:pPr>
            <a:r>
              <a:rPr lang="en-CA" sz="900" b="0" i="0" spc="300" dirty="0">
                <a:solidFill>
                  <a:srgbClr val="717171"/>
                </a:solidFill>
                <a:latin typeface="Montserrat Light" charset="0"/>
                <a:ea typeface="Montserrat Light" charset="0"/>
                <a:cs typeface="Montserrat Light" charset="0"/>
              </a:rPr>
              <a:t>MCLEAN &amp; COMPANY</a:t>
            </a:r>
          </a:p>
        </p:txBody>
      </p:sp>
    </p:spTree>
    <p:extLst>
      <p:ext uri="{BB962C8B-B14F-4D97-AF65-F5344CB8AC3E}">
        <p14:creationId xmlns:p14="http://schemas.microsoft.com/office/powerpoint/2010/main" val="504390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A6DD56-8068-FD44-B8D0-9AED38E0A9D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flipH="1">
            <a:off x="6296027" y="954879"/>
            <a:ext cx="6900864" cy="4948241"/>
          </a:xfrm>
          <a:prstGeom prst="rect">
            <a:avLst/>
          </a:prstGeom>
        </p:spPr>
      </p:pic>
      <p:sp>
        <p:nvSpPr>
          <p:cNvPr id="6" name="Rectangle 5">
            <a:extLst>
              <a:ext uri="{FF2B5EF4-FFF2-40B4-BE49-F238E27FC236}">
                <a16:creationId xmlns:a16="http://schemas.microsoft.com/office/drawing/2014/main" id="{00566615-DEF0-C24E-8D09-5110FFF0EE0B}"/>
              </a:ext>
            </a:extLst>
          </p:cNvPr>
          <p:cNvSpPr/>
          <p:nvPr userDrawn="1"/>
        </p:nvSpPr>
        <p:spPr>
          <a:xfrm rot="10800000">
            <a:off x="7296939" y="-21433"/>
            <a:ext cx="4923641" cy="5785388"/>
          </a:xfrm>
          <a:prstGeom prst="rect">
            <a:avLst/>
          </a:prstGeom>
          <a:gradFill>
            <a:gsLst>
              <a:gs pos="99000">
                <a:schemeClr val="tx2">
                  <a:lumMod val="50000"/>
                  <a:alpha val="75000"/>
                </a:schemeClr>
              </a:gs>
              <a:gs pos="0">
                <a:srgbClr val="002060">
                  <a:alpha val="0"/>
                </a:srgb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Slide Number Placeholder 5">
            <a:extLst>
              <a:ext uri="{FF2B5EF4-FFF2-40B4-BE49-F238E27FC236}">
                <a16:creationId xmlns:a16="http://schemas.microsoft.com/office/drawing/2014/main" id="{A0479D5A-E744-9548-8A55-37350B9DAA1C}"/>
              </a:ext>
            </a:extLst>
          </p:cNvPr>
          <p:cNvSpPr>
            <a:spLocks noGrp="1"/>
          </p:cNvSpPr>
          <p:nvPr>
            <p:ph type="sldNum" sz="quarter" idx="4"/>
          </p:nvPr>
        </p:nvSpPr>
        <p:spPr>
          <a:xfrm>
            <a:off x="9141650" y="6379042"/>
            <a:ext cx="2743200" cy="365125"/>
          </a:xfrm>
          <a:prstGeom prst="rect">
            <a:avLst/>
          </a:prstGeom>
        </p:spPr>
        <p:txBody>
          <a:bodyPr vert="horz" lIns="0" tIns="0" rIns="0" bIns="0" rtlCol="0" anchor="ctr"/>
          <a:lstStyle>
            <a:lvl1pPr algn="r">
              <a:defRPr sz="800">
                <a:solidFill>
                  <a:schemeClr val="bg1">
                    <a:lumMod val="95000"/>
                  </a:schemeClr>
                </a:solidFill>
                <a:latin typeface="Arial" panose="020B0604020202020204" pitchFamily="34" charset="0"/>
                <a:cs typeface="Arial" panose="020B0604020202020204" pitchFamily="34" charset="0"/>
              </a:defRPr>
            </a:lvl1pPr>
          </a:lstStyle>
          <a:p>
            <a:fld id="{60A309C1-FC3A-6444-8C53-1D99F913D140}" type="slidenum">
              <a:rPr lang="en-US" smtClean="0">
                <a:solidFill>
                  <a:prstClr val="white">
                    <a:lumMod val="95000"/>
                  </a:prstClr>
                </a:solidFill>
              </a:rPr>
              <a:pPr/>
              <a:t>‹#›</a:t>
            </a:fld>
            <a:endParaRPr lang="en-US" dirty="0">
              <a:solidFill>
                <a:prstClr val="white">
                  <a:lumMod val="95000"/>
                </a:prstClr>
              </a:solidFill>
            </a:endParaRPr>
          </a:p>
        </p:txBody>
      </p:sp>
    </p:spTree>
    <p:extLst>
      <p:ext uri="{BB962C8B-B14F-4D97-AF65-F5344CB8AC3E}">
        <p14:creationId xmlns:p14="http://schemas.microsoft.com/office/powerpoint/2010/main" val="175770342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theme" Target="../theme/theme3.xml"/><Relationship Id="rId4"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theme" Target="../theme/theme4.xml"/><Relationship Id="rId4" Type="http://schemas.openxmlformats.org/officeDocument/2006/relationships/slideLayout" Target="../slideLayouts/slideLayout12.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5.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D664A6C2-7AC7-F84D-AEAB-A3B1ED9710E9}"/>
              </a:ext>
            </a:extLst>
          </p:cNvPr>
          <p:cNvSpPr>
            <a:spLocks noGrp="1"/>
          </p:cNvSpPr>
          <p:nvPr>
            <p:ph type="sldNum" sz="quarter" idx="4"/>
          </p:nvPr>
        </p:nvSpPr>
        <p:spPr>
          <a:xfrm>
            <a:off x="9141650" y="6379042"/>
            <a:ext cx="2743200" cy="365125"/>
          </a:xfrm>
          <a:prstGeom prst="rect">
            <a:avLst/>
          </a:prstGeom>
        </p:spPr>
        <p:txBody>
          <a:bodyPr vert="horz" lIns="0" tIns="0" rIns="0" bIns="0" rtlCol="0" anchor="ctr"/>
          <a:lstStyle>
            <a:lvl1pPr algn="r">
              <a:defRPr sz="800">
                <a:solidFill>
                  <a:schemeClr val="bg1">
                    <a:lumMod val="75000"/>
                  </a:schemeClr>
                </a:solidFill>
                <a:latin typeface="Arial" panose="020B0604020202020204" pitchFamily="34" charset="0"/>
                <a:cs typeface="Arial" panose="020B0604020202020204" pitchFamily="34" charset="0"/>
              </a:defRPr>
            </a:lvl1pPr>
          </a:lstStyle>
          <a:p>
            <a:fld id="{60A309C1-FC3A-6444-8C53-1D99F913D140}" type="slidenum">
              <a:rPr lang="en-US" smtClean="0"/>
              <a:pPr/>
              <a:t>‹#›</a:t>
            </a:fld>
            <a:endParaRPr lang="en-US" dirty="0"/>
          </a:p>
        </p:txBody>
      </p:sp>
    </p:spTree>
    <p:extLst>
      <p:ext uri="{BB962C8B-B14F-4D97-AF65-F5344CB8AC3E}">
        <p14:creationId xmlns:p14="http://schemas.microsoft.com/office/powerpoint/2010/main" val="3240317206"/>
      </p:ext>
    </p:extLst>
  </p:cSld>
  <p:clrMap bg1="lt1" tx1="dk1" bg2="lt2" tx2="dk2" accent1="accent1" accent2="accent2" accent3="accent3" accent4="accent4" accent5="accent5" accent6="accent6" hlink="hlink" folHlink="folHlink"/>
  <p:sldLayoutIdLst>
    <p:sldLayoutId id="2147483725"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92">
          <p15:clr>
            <a:srgbClr val="F26B43"/>
          </p15:clr>
        </p15:guide>
        <p15:guide id="2" pos="4581">
          <p15:clr>
            <a:srgbClr val="F26B43"/>
          </p15:clr>
        </p15:guide>
        <p15:guide id="3" pos="35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9D2D98CA-E486-8443-9BF6-95C9C1E815D5}"/>
              </a:ext>
            </a:extLst>
          </p:cNvPr>
          <p:cNvSpPr>
            <a:spLocks noGrp="1"/>
          </p:cNvSpPr>
          <p:nvPr>
            <p:ph type="title"/>
          </p:nvPr>
        </p:nvSpPr>
        <p:spPr>
          <a:xfrm>
            <a:off x="354060" y="530021"/>
            <a:ext cx="10910571" cy="1130188"/>
          </a:xfrm>
          <a:prstGeom prst="rect">
            <a:avLst/>
          </a:prstGeom>
        </p:spPr>
        <p:txBody>
          <a:bodyPr vert="horz" lIns="0" tIns="0" rIns="0" bIns="0" rtlCol="0" anchor="t" anchorCtr="0">
            <a:noAutofit/>
          </a:bodyPr>
          <a:lstStyle/>
          <a:p>
            <a:r>
              <a:rPr lang="en-US"/>
              <a:t>Click to edit Master title style</a:t>
            </a:r>
          </a:p>
        </p:txBody>
      </p:sp>
    </p:spTree>
    <p:extLst>
      <p:ext uri="{BB962C8B-B14F-4D97-AF65-F5344CB8AC3E}">
        <p14:creationId xmlns:p14="http://schemas.microsoft.com/office/powerpoint/2010/main" val="4041562990"/>
      </p:ext>
    </p:extLst>
  </p:cSld>
  <p:clrMap bg1="lt1" tx1="dk1" bg2="lt2" tx2="dk2" accent1="accent1" accent2="accent2" accent3="accent3" accent4="accent4" accent5="accent5" accent6="accent6" hlink="hlink" folHlink="folHlink"/>
  <p:sldLayoutIdLst>
    <p:sldLayoutId id="2147483678" r:id="rId1"/>
    <p:sldLayoutId id="2147483683" r:id="rId2"/>
    <p:sldLayoutId id="2147483684" r:id="rId3"/>
  </p:sldLayoutIdLst>
  <p:hf hdr="0" ftr="0" dt="0"/>
  <p:txStyles>
    <p:titleStyle>
      <a:lvl1pPr algn="l" defTabSz="914309" rtl="0" eaLnBrk="1" latinLnBrk="0" hangingPunct="1">
        <a:lnSpc>
          <a:spcPts val="4000"/>
        </a:lnSpc>
        <a:spcBef>
          <a:spcPct val="0"/>
        </a:spcBef>
        <a:buNone/>
        <a:defRPr sz="3200" b="0" i="0" kern="1200">
          <a:solidFill>
            <a:srgbClr val="717171"/>
          </a:solidFill>
          <a:latin typeface="Montserrat SemiBold" pitchFamily="2" charset="77"/>
          <a:ea typeface="+mj-ea"/>
          <a:cs typeface="Arial" panose="020B0604020202020204" pitchFamily="34" charset="0"/>
        </a:defRPr>
      </a:lvl1pPr>
    </p:titleStyle>
    <p:bodyStyle>
      <a:lvl1pPr marL="228577" indent="-228577" algn="l" defTabSz="91430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1" indent="-228577"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6" indent="-228577"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40"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94"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96">
          <p15:clr>
            <a:srgbClr val="F26B43"/>
          </p15:clr>
        </p15:guide>
        <p15:guide id="2" pos="3818">
          <p15:clr>
            <a:srgbClr val="F26B43"/>
          </p15:clr>
        </p15:guide>
        <p15:guide id="3" pos="3909">
          <p15:clr>
            <a:srgbClr val="F26B43"/>
          </p15:clr>
        </p15:guide>
        <p15:guide id="4" pos="4430">
          <p15:clr>
            <a:srgbClr val="F26B43"/>
          </p15:clr>
        </p15:guide>
        <p15:guide id="5" pos="3205">
          <p15:clr>
            <a:srgbClr val="F26B43"/>
          </p15:clr>
        </p15:guide>
        <p15:guide id="6" pos="2684">
          <p15:clr>
            <a:srgbClr val="F26B43"/>
          </p15:clr>
        </p15:guide>
        <p15:guide id="7" pos="2593">
          <p15:clr>
            <a:srgbClr val="F26B43"/>
          </p15:clr>
        </p15:guide>
        <p15:guide id="8" pos="2071">
          <p15:clr>
            <a:srgbClr val="F26B43"/>
          </p15:clr>
        </p15:guide>
        <p15:guide id="9" pos="4521">
          <p15:clr>
            <a:srgbClr val="F26B43"/>
          </p15:clr>
        </p15:guide>
        <p15:guide id="10" pos="5043">
          <p15:clr>
            <a:srgbClr val="F26B43"/>
          </p15:clr>
        </p15:guide>
        <p15:guide id="11" pos="5133">
          <p15:clr>
            <a:srgbClr val="F26B43"/>
          </p15:clr>
        </p15:guide>
        <p15:guide id="12" pos="5655">
          <p15:clr>
            <a:srgbClr val="F26B43"/>
          </p15:clr>
        </p15:guide>
        <p15:guide id="13" pos="5746">
          <p15:clr>
            <a:srgbClr val="F26B43"/>
          </p15:clr>
        </p15:guide>
        <p15:guide id="14" pos="6267">
          <p15:clr>
            <a:srgbClr val="F26B43"/>
          </p15:clr>
        </p15:guide>
        <p15:guide id="15" pos="6358">
          <p15:clr>
            <a:srgbClr val="F26B43"/>
          </p15:clr>
        </p15:guide>
        <p15:guide id="16" pos="6880">
          <p15:clr>
            <a:srgbClr val="F26B43"/>
          </p15:clr>
        </p15:guide>
        <p15:guide id="17" pos="6970">
          <p15:clr>
            <a:srgbClr val="F26B43"/>
          </p15:clr>
        </p15:guide>
        <p15:guide id="18" pos="7492">
          <p15:clr>
            <a:srgbClr val="F26B43"/>
          </p15:clr>
        </p15:guide>
        <p15:guide id="19" pos="1981">
          <p15:clr>
            <a:srgbClr val="F26B43"/>
          </p15:clr>
        </p15:guide>
        <p15:guide id="20" pos="1459">
          <p15:clr>
            <a:srgbClr val="F26B43"/>
          </p15:clr>
        </p15:guide>
        <p15:guide id="21" pos="1368">
          <p15:clr>
            <a:srgbClr val="F26B43"/>
          </p15:clr>
        </p15:guide>
        <p15:guide id="22" pos="847">
          <p15:clr>
            <a:srgbClr val="F26B43"/>
          </p15:clr>
        </p15:guide>
        <p15:guide id="23" pos="756">
          <p15:clr>
            <a:srgbClr val="F26B43"/>
          </p15:clr>
        </p15:guide>
        <p15:guide id="24" pos="234">
          <p15:clr>
            <a:srgbClr val="F26B43"/>
          </p15:clr>
        </p15:guide>
        <p15:guide id="25" orient="horz" pos="57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object 40">
            <a:extLst>
              <a:ext uri="{FF2B5EF4-FFF2-40B4-BE49-F238E27FC236}">
                <a16:creationId xmlns:a16="http://schemas.microsoft.com/office/drawing/2014/main" id="{CAA2DC47-C07C-8841-8398-880188265DC9}"/>
              </a:ext>
            </a:extLst>
          </p:cNvPr>
          <p:cNvSpPr txBox="1"/>
          <p:nvPr userDrawn="1"/>
        </p:nvSpPr>
        <p:spPr>
          <a:xfrm>
            <a:off x="6111246" y="6040552"/>
            <a:ext cx="3074374" cy="502469"/>
          </a:xfrm>
          <a:prstGeom prst="rect">
            <a:avLst/>
          </a:prstGeom>
        </p:spPr>
        <p:txBody>
          <a:bodyPr vert="horz" wrap="square" lIns="0" tIns="2310" rIns="0" bIns="0" rtlCol="0">
            <a:noAutofit/>
          </a:bodyPr>
          <a:lstStyle/>
          <a:p>
            <a:pPr marL="7700" marR="3081" indent="33883" algn="r">
              <a:lnSpc>
                <a:spcPts val="958"/>
              </a:lnSpc>
              <a:spcBef>
                <a:spcPts val="18"/>
              </a:spcBef>
            </a:pPr>
            <a:r>
              <a:rPr lang="en-US" sz="788" b="0" i="0" spc="-6" dirty="0">
                <a:solidFill>
                  <a:srgbClr val="000000"/>
                </a:solidFill>
                <a:latin typeface="Roboto Condensed Light" panose="02000000000000000000" pitchFamily="2" charset="0"/>
                <a:ea typeface="Roboto Condensed Light" panose="02000000000000000000" pitchFamily="2" charset="0"/>
                <a:cs typeface="Arial"/>
              </a:rPr>
              <a:t>McLean &amp; Company is a research and advisory firm that provides practical solutions to human resources challenges with executable research, tools, and advice that will have a clear and measurable impact on your business.</a:t>
            </a:r>
            <a:endParaRPr sz="788" b="0" i="0" dirty="0">
              <a:solidFill>
                <a:srgbClr val="000000"/>
              </a:solidFill>
              <a:latin typeface="Roboto Condensed Light" panose="02000000000000000000" pitchFamily="2" charset="0"/>
              <a:ea typeface="Roboto Condensed Light" panose="02000000000000000000" pitchFamily="2" charset="0"/>
              <a:cs typeface="Arial"/>
            </a:endParaRPr>
          </a:p>
          <a:p>
            <a:pPr marR="3851" algn="r">
              <a:lnSpc>
                <a:spcPts val="931"/>
              </a:lnSpc>
            </a:pPr>
            <a:r>
              <a:rPr sz="788" b="0" i="0" spc="6" dirty="0">
                <a:solidFill>
                  <a:srgbClr val="000000"/>
                </a:solidFill>
                <a:latin typeface="Roboto Condensed Light" panose="02000000000000000000" pitchFamily="2" charset="0"/>
                <a:ea typeface="Roboto Condensed Light" panose="02000000000000000000" pitchFamily="2" charset="0"/>
                <a:cs typeface="Arial"/>
              </a:rPr>
              <a:t>© </a:t>
            </a:r>
            <a:r>
              <a:rPr sz="788" b="0" i="0" spc="3" dirty="0">
                <a:solidFill>
                  <a:srgbClr val="000000"/>
                </a:solidFill>
                <a:latin typeface="Roboto Condensed Light" panose="02000000000000000000" pitchFamily="2" charset="0"/>
                <a:ea typeface="Roboto Condensed Light" panose="02000000000000000000" pitchFamily="2" charset="0"/>
                <a:cs typeface="Arial"/>
              </a:rPr>
              <a:t>1997-20</a:t>
            </a:r>
            <a:r>
              <a:rPr lang="en-US" sz="788" b="0" i="0" spc="3" dirty="0">
                <a:solidFill>
                  <a:srgbClr val="000000"/>
                </a:solidFill>
                <a:latin typeface="Roboto Condensed Light" panose="02000000000000000000" pitchFamily="2" charset="0"/>
                <a:ea typeface="Roboto Condensed Light" panose="02000000000000000000" pitchFamily="2" charset="0"/>
                <a:cs typeface="Arial"/>
              </a:rPr>
              <a:t>21 McLean &amp; Company is a division of</a:t>
            </a:r>
            <a:r>
              <a:rPr sz="788" b="0" i="0" spc="3" dirty="0">
                <a:solidFill>
                  <a:srgbClr val="000000"/>
                </a:solidFill>
                <a:latin typeface="Roboto Condensed Light" panose="02000000000000000000" pitchFamily="2" charset="0"/>
                <a:ea typeface="Roboto Condensed Light" panose="02000000000000000000" pitchFamily="2" charset="0"/>
                <a:cs typeface="Arial"/>
              </a:rPr>
              <a:t> </a:t>
            </a:r>
            <a:r>
              <a:rPr sz="788" b="0" i="0" spc="-6" dirty="0">
                <a:solidFill>
                  <a:srgbClr val="000000"/>
                </a:solidFill>
                <a:latin typeface="Roboto Condensed Light" panose="02000000000000000000" pitchFamily="2" charset="0"/>
                <a:ea typeface="Roboto Condensed Light" panose="02000000000000000000" pitchFamily="2" charset="0"/>
                <a:cs typeface="Arial"/>
              </a:rPr>
              <a:t>Info-Tech </a:t>
            </a:r>
            <a:r>
              <a:rPr sz="788" b="0" i="0" spc="3" dirty="0">
                <a:solidFill>
                  <a:srgbClr val="000000"/>
                </a:solidFill>
                <a:latin typeface="Roboto Condensed Light" panose="02000000000000000000" pitchFamily="2" charset="0"/>
                <a:ea typeface="Roboto Condensed Light" panose="02000000000000000000" pitchFamily="2" charset="0"/>
                <a:cs typeface="Arial"/>
              </a:rPr>
              <a:t>Research </a:t>
            </a:r>
            <a:r>
              <a:rPr sz="788" b="0" i="0" spc="6" dirty="0">
                <a:solidFill>
                  <a:srgbClr val="000000"/>
                </a:solidFill>
                <a:latin typeface="Roboto Condensed Light" panose="02000000000000000000" pitchFamily="2" charset="0"/>
                <a:ea typeface="Roboto Condensed Light" panose="02000000000000000000" pitchFamily="2" charset="0"/>
                <a:cs typeface="Arial"/>
              </a:rPr>
              <a:t>Group</a:t>
            </a:r>
            <a:r>
              <a:rPr sz="788" b="0" i="0" spc="-27" dirty="0">
                <a:solidFill>
                  <a:srgbClr val="000000"/>
                </a:solidFill>
                <a:latin typeface="Roboto Condensed Light" panose="02000000000000000000" pitchFamily="2" charset="0"/>
                <a:ea typeface="Roboto Condensed Light" panose="02000000000000000000" pitchFamily="2" charset="0"/>
                <a:cs typeface="Arial"/>
              </a:rPr>
              <a:t> </a:t>
            </a:r>
            <a:r>
              <a:rPr sz="788" b="0" i="0" spc="3" dirty="0">
                <a:solidFill>
                  <a:srgbClr val="000000"/>
                </a:solidFill>
                <a:latin typeface="Roboto Condensed Light" panose="02000000000000000000" pitchFamily="2" charset="0"/>
                <a:ea typeface="Roboto Condensed Light" panose="02000000000000000000" pitchFamily="2" charset="0"/>
                <a:cs typeface="Arial"/>
              </a:rPr>
              <a:t>Inc.</a:t>
            </a:r>
            <a:endParaRPr sz="788" b="0" i="0" dirty="0">
              <a:solidFill>
                <a:srgbClr val="000000"/>
              </a:solidFill>
              <a:latin typeface="Roboto Condensed Light" panose="02000000000000000000" pitchFamily="2" charset="0"/>
              <a:ea typeface="Roboto Condensed Light" panose="02000000000000000000" pitchFamily="2" charset="0"/>
              <a:cs typeface="Arial"/>
            </a:endParaRPr>
          </a:p>
        </p:txBody>
      </p:sp>
      <p:pic>
        <p:nvPicPr>
          <p:cNvPr id="5" name="Picture 2" descr="McLean &amp; Company Logo">
            <a:extLst>
              <a:ext uri="{FF2B5EF4-FFF2-40B4-BE49-F238E27FC236}">
                <a16:creationId xmlns:a16="http://schemas.microsoft.com/office/drawing/2014/main" id="{2C34031E-BA4E-47FF-942E-116C376A4053}"/>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9807724" y="5932963"/>
            <a:ext cx="1827703" cy="754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0257561"/>
      </p:ext>
    </p:extLst>
  </p:cSld>
  <p:clrMap bg1="lt1" tx1="dk1" bg2="lt2" tx2="dk2" accent1="accent1" accent2="accent2" accent3="accent3" accent4="accent4" accent5="accent5" accent6="accent6" hlink="hlink" folHlink="folHlink"/>
  <p:sldLayoutIdLst>
    <p:sldLayoutId id="2147483686" r:id="rId1"/>
    <p:sldLayoutId id="2147483726" r:id="rId2"/>
    <p:sldLayoutId id="2147483727" r:id="rId3"/>
    <p:sldLayoutId id="2147483729" r:id="rId4"/>
  </p:sldLayoutIdLst>
  <p:hf hdr="0" ftr="0" dt="0"/>
  <p:txStyles>
    <p:titleStyle>
      <a:lvl1pPr>
        <a:defRPr>
          <a:latin typeface="+mj-lt"/>
          <a:ea typeface="+mj-ea"/>
          <a:cs typeface="+mj-cs"/>
        </a:defRPr>
      </a:lvl1pPr>
    </p:titleStyle>
    <p:bodyStyle>
      <a:lvl1pPr marL="0">
        <a:defRPr>
          <a:latin typeface="+mn-lt"/>
          <a:ea typeface="+mn-ea"/>
          <a:cs typeface="+mn-cs"/>
        </a:defRPr>
      </a:lvl1pPr>
      <a:lvl2pPr marL="277218">
        <a:defRPr>
          <a:latin typeface="+mn-lt"/>
          <a:ea typeface="+mn-ea"/>
          <a:cs typeface="+mn-cs"/>
        </a:defRPr>
      </a:lvl2pPr>
      <a:lvl3pPr marL="554437">
        <a:defRPr>
          <a:latin typeface="+mn-lt"/>
          <a:ea typeface="+mn-ea"/>
          <a:cs typeface="+mn-cs"/>
        </a:defRPr>
      </a:lvl3pPr>
      <a:lvl4pPr marL="831655">
        <a:defRPr>
          <a:latin typeface="+mn-lt"/>
          <a:ea typeface="+mn-ea"/>
          <a:cs typeface="+mn-cs"/>
        </a:defRPr>
      </a:lvl4pPr>
      <a:lvl5pPr marL="1108873">
        <a:defRPr>
          <a:latin typeface="+mn-lt"/>
          <a:ea typeface="+mn-ea"/>
          <a:cs typeface="+mn-cs"/>
        </a:defRPr>
      </a:lvl5pPr>
      <a:lvl6pPr marL="1386091">
        <a:defRPr>
          <a:latin typeface="+mn-lt"/>
          <a:ea typeface="+mn-ea"/>
          <a:cs typeface="+mn-cs"/>
        </a:defRPr>
      </a:lvl6pPr>
      <a:lvl7pPr marL="1663310">
        <a:defRPr>
          <a:latin typeface="+mn-lt"/>
          <a:ea typeface="+mn-ea"/>
          <a:cs typeface="+mn-cs"/>
        </a:defRPr>
      </a:lvl7pPr>
      <a:lvl8pPr marL="1940529">
        <a:defRPr>
          <a:latin typeface="+mn-lt"/>
          <a:ea typeface="+mn-ea"/>
          <a:cs typeface="+mn-cs"/>
        </a:defRPr>
      </a:lvl8pPr>
      <a:lvl9pPr marL="2217747">
        <a:defRPr>
          <a:latin typeface="+mn-lt"/>
          <a:ea typeface="+mn-ea"/>
          <a:cs typeface="+mn-cs"/>
        </a:defRPr>
      </a:lvl9pPr>
    </p:bodyStyle>
    <p:otherStyle>
      <a:lvl1pPr marL="0">
        <a:defRPr>
          <a:latin typeface="+mn-lt"/>
          <a:ea typeface="+mn-ea"/>
          <a:cs typeface="+mn-cs"/>
        </a:defRPr>
      </a:lvl1pPr>
      <a:lvl2pPr marL="277218">
        <a:defRPr>
          <a:latin typeface="+mn-lt"/>
          <a:ea typeface="+mn-ea"/>
          <a:cs typeface="+mn-cs"/>
        </a:defRPr>
      </a:lvl2pPr>
      <a:lvl3pPr marL="554437">
        <a:defRPr>
          <a:latin typeface="+mn-lt"/>
          <a:ea typeface="+mn-ea"/>
          <a:cs typeface="+mn-cs"/>
        </a:defRPr>
      </a:lvl3pPr>
      <a:lvl4pPr marL="831655">
        <a:defRPr>
          <a:latin typeface="+mn-lt"/>
          <a:ea typeface="+mn-ea"/>
          <a:cs typeface="+mn-cs"/>
        </a:defRPr>
      </a:lvl4pPr>
      <a:lvl5pPr marL="1108873">
        <a:defRPr>
          <a:latin typeface="+mn-lt"/>
          <a:ea typeface="+mn-ea"/>
          <a:cs typeface="+mn-cs"/>
        </a:defRPr>
      </a:lvl5pPr>
      <a:lvl6pPr marL="1386091">
        <a:defRPr>
          <a:latin typeface="+mn-lt"/>
          <a:ea typeface="+mn-ea"/>
          <a:cs typeface="+mn-cs"/>
        </a:defRPr>
      </a:lvl6pPr>
      <a:lvl7pPr marL="1663310">
        <a:defRPr>
          <a:latin typeface="+mn-lt"/>
          <a:ea typeface="+mn-ea"/>
          <a:cs typeface="+mn-cs"/>
        </a:defRPr>
      </a:lvl7pPr>
      <a:lvl8pPr marL="1940529">
        <a:defRPr>
          <a:latin typeface="+mn-lt"/>
          <a:ea typeface="+mn-ea"/>
          <a:cs typeface="+mn-cs"/>
        </a:defRPr>
      </a:lvl8pPr>
      <a:lvl9pPr marL="2217747">
        <a:defRPr>
          <a:latin typeface="+mn-lt"/>
          <a:ea typeface="+mn-ea"/>
          <a:cs typeface="+mn-cs"/>
        </a:defRPr>
      </a:lvl9pPr>
    </p:otherStyle>
  </p:txStyles>
  <p:extLst>
    <p:ext uri="{27BBF7A9-308A-43DC-89C8-2F10F3537804}">
      <p15:sldGuideLst xmlns:p15="http://schemas.microsoft.com/office/powerpoint/2012/main">
        <p15:guide id="1" orient="horz" pos="4110">
          <p15:clr>
            <a:srgbClr val="F26B43"/>
          </p15:clr>
        </p15:guide>
        <p15:guide id="2" pos="3840">
          <p15:clr>
            <a:srgbClr val="F26B43"/>
          </p15:clr>
        </p15:guide>
        <p15:guide id="3" orient="horz" pos="3816">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D664A6C2-7AC7-F84D-AEAB-A3B1ED9710E9}"/>
              </a:ext>
            </a:extLst>
          </p:cNvPr>
          <p:cNvSpPr>
            <a:spLocks noGrp="1"/>
          </p:cNvSpPr>
          <p:nvPr>
            <p:ph type="sldNum" sz="quarter" idx="4"/>
          </p:nvPr>
        </p:nvSpPr>
        <p:spPr>
          <a:xfrm>
            <a:off x="9141650" y="6379042"/>
            <a:ext cx="2743200" cy="365125"/>
          </a:xfrm>
          <a:prstGeom prst="rect">
            <a:avLst/>
          </a:prstGeom>
        </p:spPr>
        <p:txBody>
          <a:bodyPr vert="horz" lIns="0" tIns="0" rIns="0" bIns="0" rtlCol="0" anchor="ctr"/>
          <a:lstStyle>
            <a:lvl1pPr algn="r">
              <a:defRPr sz="800">
                <a:solidFill>
                  <a:schemeClr val="bg1">
                    <a:lumMod val="75000"/>
                  </a:schemeClr>
                </a:solidFill>
                <a:latin typeface="Arial" panose="020B0604020202020204" pitchFamily="34" charset="0"/>
                <a:cs typeface="Arial" panose="020B0604020202020204" pitchFamily="34" charset="0"/>
              </a:defRPr>
            </a:lvl1pPr>
          </a:lstStyle>
          <a:p>
            <a:fld id="{60A309C1-FC3A-6444-8C53-1D99F913D140}" type="slidenum">
              <a:rPr lang="en-US" smtClean="0"/>
              <a:pPr/>
              <a:t>‹#›</a:t>
            </a:fld>
            <a:endParaRPr lang="en-US" dirty="0"/>
          </a:p>
        </p:txBody>
      </p:sp>
      <p:sp>
        <p:nvSpPr>
          <p:cNvPr id="3" name="Rectangle 2">
            <a:extLst>
              <a:ext uri="{FF2B5EF4-FFF2-40B4-BE49-F238E27FC236}">
                <a16:creationId xmlns:a16="http://schemas.microsoft.com/office/drawing/2014/main" id="{C360B1D2-C64E-43AD-B43C-C4B4151BBB72}"/>
              </a:ext>
            </a:extLst>
          </p:cNvPr>
          <p:cNvSpPr/>
          <p:nvPr userDrawn="1"/>
        </p:nvSpPr>
        <p:spPr>
          <a:xfrm>
            <a:off x="9692814" y="177482"/>
            <a:ext cx="2937825" cy="2847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l" fontAlgn="base">
              <a:spcBef>
                <a:spcPct val="0"/>
              </a:spcBef>
              <a:spcAft>
                <a:spcPct val="0"/>
              </a:spcAft>
            </a:pPr>
            <a:r>
              <a:rPr lang="en-CA" sz="900" b="0" i="0" spc="300" dirty="0">
                <a:solidFill>
                  <a:srgbClr val="717171"/>
                </a:solidFill>
                <a:latin typeface="Montserrat Light" charset="0"/>
                <a:ea typeface="Montserrat Light" charset="0"/>
                <a:cs typeface="Montserrat Light" charset="0"/>
              </a:rPr>
              <a:t>MCLEAN &amp; COMPANY</a:t>
            </a:r>
          </a:p>
        </p:txBody>
      </p:sp>
    </p:spTree>
    <p:extLst>
      <p:ext uri="{BB962C8B-B14F-4D97-AF65-F5344CB8AC3E}">
        <p14:creationId xmlns:p14="http://schemas.microsoft.com/office/powerpoint/2010/main" val="1038723871"/>
      </p:ext>
    </p:extLst>
  </p:cSld>
  <p:clrMap bg1="lt1" tx1="dk1" bg2="lt2" tx2="dk2" accent1="accent1" accent2="accent2" accent3="accent3" accent4="accent4" accent5="accent5" accent6="accent6" hlink="hlink" folHlink="folHlink"/>
  <p:sldLayoutIdLst>
    <p:sldLayoutId id="2147483731" r:id="rId1"/>
    <p:sldLayoutId id="2147483706" r:id="rId2"/>
    <p:sldLayoutId id="2147483707" r:id="rId3"/>
    <p:sldLayoutId id="2147483708"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92">
          <p15:clr>
            <a:srgbClr val="F26B43"/>
          </p15:clr>
        </p15:guide>
        <p15:guide id="2" pos="4581">
          <p15:clr>
            <a:srgbClr val="F26B43"/>
          </p15:clr>
        </p15:guide>
        <p15:guide id="3" pos="352">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object 40">
            <a:extLst>
              <a:ext uri="{FF2B5EF4-FFF2-40B4-BE49-F238E27FC236}">
                <a16:creationId xmlns:a16="http://schemas.microsoft.com/office/drawing/2014/main" id="{CAA2DC47-C07C-8841-8398-880188265DC9}"/>
              </a:ext>
            </a:extLst>
          </p:cNvPr>
          <p:cNvSpPr txBox="1"/>
          <p:nvPr userDrawn="1"/>
        </p:nvSpPr>
        <p:spPr>
          <a:xfrm>
            <a:off x="6111246" y="6040552"/>
            <a:ext cx="3074374" cy="502469"/>
          </a:xfrm>
          <a:prstGeom prst="rect">
            <a:avLst/>
          </a:prstGeom>
        </p:spPr>
        <p:txBody>
          <a:bodyPr vert="horz" wrap="square" lIns="0" tIns="2310" rIns="0" bIns="0" rtlCol="0">
            <a:noAutofit/>
          </a:bodyPr>
          <a:lstStyle/>
          <a:p>
            <a:pPr marL="7700" marR="3081" indent="33883" algn="r">
              <a:lnSpc>
                <a:spcPts val="958"/>
              </a:lnSpc>
              <a:spcBef>
                <a:spcPts val="18"/>
              </a:spcBef>
            </a:pPr>
            <a:r>
              <a:rPr lang="en-US" sz="788" b="0" i="0" spc="-6" dirty="0">
                <a:solidFill>
                  <a:srgbClr val="000000"/>
                </a:solidFill>
                <a:latin typeface="Roboto Condensed Light" panose="02000000000000000000" pitchFamily="2" charset="0"/>
                <a:ea typeface="Roboto Condensed Light" panose="02000000000000000000" pitchFamily="2" charset="0"/>
                <a:cs typeface="Arial"/>
              </a:rPr>
              <a:t>McLean &amp; Company is a research and advisory firm that provides practical solutions to human resources challenges with executable research, tools, and advice that will have a clear and measurable impact on your business.</a:t>
            </a:r>
            <a:endParaRPr sz="788" b="0" i="0" dirty="0">
              <a:solidFill>
                <a:srgbClr val="000000"/>
              </a:solidFill>
              <a:latin typeface="Roboto Condensed Light" panose="02000000000000000000" pitchFamily="2" charset="0"/>
              <a:ea typeface="Roboto Condensed Light" panose="02000000000000000000" pitchFamily="2" charset="0"/>
              <a:cs typeface="Arial"/>
            </a:endParaRPr>
          </a:p>
          <a:p>
            <a:pPr marR="3851" algn="r">
              <a:lnSpc>
                <a:spcPts val="931"/>
              </a:lnSpc>
            </a:pPr>
            <a:r>
              <a:rPr sz="788" b="0" i="0" spc="6" dirty="0">
                <a:solidFill>
                  <a:srgbClr val="000000"/>
                </a:solidFill>
                <a:latin typeface="Roboto Condensed Light" panose="02000000000000000000" pitchFamily="2" charset="0"/>
                <a:ea typeface="Roboto Condensed Light" panose="02000000000000000000" pitchFamily="2" charset="0"/>
                <a:cs typeface="Arial"/>
              </a:rPr>
              <a:t>© </a:t>
            </a:r>
            <a:r>
              <a:rPr sz="788" b="0" i="0" spc="3" dirty="0">
                <a:solidFill>
                  <a:srgbClr val="000000"/>
                </a:solidFill>
                <a:latin typeface="Roboto Condensed Light" panose="02000000000000000000" pitchFamily="2" charset="0"/>
                <a:ea typeface="Roboto Condensed Light" panose="02000000000000000000" pitchFamily="2" charset="0"/>
                <a:cs typeface="Arial"/>
              </a:rPr>
              <a:t>1997-20</a:t>
            </a:r>
            <a:r>
              <a:rPr lang="en-US" sz="788" b="0" i="0" spc="3" dirty="0">
                <a:solidFill>
                  <a:srgbClr val="000000"/>
                </a:solidFill>
                <a:latin typeface="Roboto Condensed Light" panose="02000000000000000000" pitchFamily="2" charset="0"/>
                <a:ea typeface="Roboto Condensed Light" panose="02000000000000000000" pitchFamily="2" charset="0"/>
                <a:cs typeface="Arial"/>
              </a:rPr>
              <a:t>21 McLean &amp; Company is a division of</a:t>
            </a:r>
            <a:r>
              <a:rPr sz="788" b="0" i="0" spc="3" dirty="0">
                <a:solidFill>
                  <a:srgbClr val="000000"/>
                </a:solidFill>
                <a:latin typeface="Roboto Condensed Light" panose="02000000000000000000" pitchFamily="2" charset="0"/>
                <a:ea typeface="Roboto Condensed Light" panose="02000000000000000000" pitchFamily="2" charset="0"/>
                <a:cs typeface="Arial"/>
              </a:rPr>
              <a:t> </a:t>
            </a:r>
            <a:r>
              <a:rPr sz="788" b="0" i="0" spc="-6" dirty="0">
                <a:solidFill>
                  <a:srgbClr val="000000"/>
                </a:solidFill>
                <a:latin typeface="Roboto Condensed Light" panose="02000000000000000000" pitchFamily="2" charset="0"/>
                <a:ea typeface="Roboto Condensed Light" panose="02000000000000000000" pitchFamily="2" charset="0"/>
                <a:cs typeface="Arial"/>
              </a:rPr>
              <a:t>Info-Tech </a:t>
            </a:r>
            <a:r>
              <a:rPr sz="788" b="0" i="0" spc="3" dirty="0">
                <a:solidFill>
                  <a:srgbClr val="000000"/>
                </a:solidFill>
                <a:latin typeface="Roboto Condensed Light" panose="02000000000000000000" pitchFamily="2" charset="0"/>
                <a:ea typeface="Roboto Condensed Light" panose="02000000000000000000" pitchFamily="2" charset="0"/>
                <a:cs typeface="Arial"/>
              </a:rPr>
              <a:t>Research </a:t>
            </a:r>
            <a:r>
              <a:rPr sz="788" b="0" i="0" spc="6" dirty="0">
                <a:solidFill>
                  <a:srgbClr val="000000"/>
                </a:solidFill>
                <a:latin typeface="Roboto Condensed Light" panose="02000000000000000000" pitchFamily="2" charset="0"/>
                <a:ea typeface="Roboto Condensed Light" panose="02000000000000000000" pitchFamily="2" charset="0"/>
                <a:cs typeface="Arial"/>
              </a:rPr>
              <a:t>Group</a:t>
            </a:r>
            <a:r>
              <a:rPr sz="788" b="0" i="0" spc="-27" dirty="0">
                <a:solidFill>
                  <a:srgbClr val="000000"/>
                </a:solidFill>
                <a:latin typeface="Roboto Condensed Light" panose="02000000000000000000" pitchFamily="2" charset="0"/>
                <a:ea typeface="Roboto Condensed Light" panose="02000000000000000000" pitchFamily="2" charset="0"/>
                <a:cs typeface="Arial"/>
              </a:rPr>
              <a:t> </a:t>
            </a:r>
            <a:r>
              <a:rPr sz="788" b="0" i="0" spc="3" dirty="0">
                <a:solidFill>
                  <a:srgbClr val="000000"/>
                </a:solidFill>
                <a:latin typeface="Roboto Condensed Light" panose="02000000000000000000" pitchFamily="2" charset="0"/>
                <a:ea typeface="Roboto Condensed Light" panose="02000000000000000000" pitchFamily="2" charset="0"/>
                <a:cs typeface="Arial"/>
              </a:rPr>
              <a:t>Inc.</a:t>
            </a:r>
            <a:endParaRPr sz="788" b="0" i="0" dirty="0">
              <a:solidFill>
                <a:srgbClr val="000000"/>
              </a:solidFill>
              <a:latin typeface="Roboto Condensed Light" panose="02000000000000000000" pitchFamily="2" charset="0"/>
              <a:ea typeface="Roboto Condensed Light" panose="02000000000000000000" pitchFamily="2" charset="0"/>
              <a:cs typeface="Arial"/>
            </a:endParaRPr>
          </a:p>
        </p:txBody>
      </p:sp>
      <p:pic>
        <p:nvPicPr>
          <p:cNvPr id="5" name="Picture 2" descr="McLean &amp; Company Logo">
            <a:extLst>
              <a:ext uri="{FF2B5EF4-FFF2-40B4-BE49-F238E27FC236}">
                <a16:creationId xmlns:a16="http://schemas.microsoft.com/office/drawing/2014/main" id="{2C34031E-BA4E-47FF-942E-116C376A4053}"/>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807724" y="5932963"/>
            <a:ext cx="1827703" cy="754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4478484"/>
      </p:ext>
    </p:extLst>
  </p:cSld>
  <p:clrMap bg1="lt1" tx1="dk1" bg2="lt2" tx2="dk2" accent1="accent1" accent2="accent2" accent3="accent3" accent4="accent4" accent5="accent5" accent6="accent6" hlink="hlink" folHlink="folHlink"/>
  <p:sldLayoutIdLst>
    <p:sldLayoutId id="2147483713" r:id="rId1"/>
  </p:sldLayoutIdLst>
  <p:hf hdr="0" ftr="0" dt="0"/>
  <p:txStyles>
    <p:titleStyle>
      <a:lvl1pPr>
        <a:defRPr>
          <a:latin typeface="+mj-lt"/>
          <a:ea typeface="+mj-ea"/>
          <a:cs typeface="+mj-cs"/>
        </a:defRPr>
      </a:lvl1pPr>
    </p:titleStyle>
    <p:bodyStyle>
      <a:lvl1pPr marL="0">
        <a:defRPr>
          <a:latin typeface="+mn-lt"/>
          <a:ea typeface="+mn-ea"/>
          <a:cs typeface="+mn-cs"/>
        </a:defRPr>
      </a:lvl1pPr>
      <a:lvl2pPr marL="277218">
        <a:defRPr>
          <a:latin typeface="+mn-lt"/>
          <a:ea typeface="+mn-ea"/>
          <a:cs typeface="+mn-cs"/>
        </a:defRPr>
      </a:lvl2pPr>
      <a:lvl3pPr marL="554437">
        <a:defRPr>
          <a:latin typeface="+mn-lt"/>
          <a:ea typeface="+mn-ea"/>
          <a:cs typeface="+mn-cs"/>
        </a:defRPr>
      </a:lvl3pPr>
      <a:lvl4pPr marL="831655">
        <a:defRPr>
          <a:latin typeface="+mn-lt"/>
          <a:ea typeface="+mn-ea"/>
          <a:cs typeface="+mn-cs"/>
        </a:defRPr>
      </a:lvl4pPr>
      <a:lvl5pPr marL="1108873">
        <a:defRPr>
          <a:latin typeface="+mn-lt"/>
          <a:ea typeface="+mn-ea"/>
          <a:cs typeface="+mn-cs"/>
        </a:defRPr>
      </a:lvl5pPr>
      <a:lvl6pPr marL="1386091">
        <a:defRPr>
          <a:latin typeface="+mn-lt"/>
          <a:ea typeface="+mn-ea"/>
          <a:cs typeface="+mn-cs"/>
        </a:defRPr>
      </a:lvl6pPr>
      <a:lvl7pPr marL="1663310">
        <a:defRPr>
          <a:latin typeface="+mn-lt"/>
          <a:ea typeface="+mn-ea"/>
          <a:cs typeface="+mn-cs"/>
        </a:defRPr>
      </a:lvl7pPr>
      <a:lvl8pPr marL="1940529">
        <a:defRPr>
          <a:latin typeface="+mn-lt"/>
          <a:ea typeface="+mn-ea"/>
          <a:cs typeface="+mn-cs"/>
        </a:defRPr>
      </a:lvl8pPr>
      <a:lvl9pPr marL="2217747">
        <a:defRPr>
          <a:latin typeface="+mn-lt"/>
          <a:ea typeface="+mn-ea"/>
          <a:cs typeface="+mn-cs"/>
        </a:defRPr>
      </a:lvl9pPr>
    </p:bodyStyle>
    <p:otherStyle>
      <a:lvl1pPr marL="0">
        <a:defRPr>
          <a:latin typeface="+mn-lt"/>
          <a:ea typeface="+mn-ea"/>
          <a:cs typeface="+mn-cs"/>
        </a:defRPr>
      </a:lvl1pPr>
      <a:lvl2pPr marL="277218">
        <a:defRPr>
          <a:latin typeface="+mn-lt"/>
          <a:ea typeface="+mn-ea"/>
          <a:cs typeface="+mn-cs"/>
        </a:defRPr>
      </a:lvl2pPr>
      <a:lvl3pPr marL="554437">
        <a:defRPr>
          <a:latin typeface="+mn-lt"/>
          <a:ea typeface="+mn-ea"/>
          <a:cs typeface="+mn-cs"/>
        </a:defRPr>
      </a:lvl3pPr>
      <a:lvl4pPr marL="831655">
        <a:defRPr>
          <a:latin typeface="+mn-lt"/>
          <a:ea typeface="+mn-ea"/>
          <a:cs typeface="+mn-cs"/>
        </a:defRPr>
      </a:lvl4pPr>
      <a:lvl5pPr marL="1108873">
        <a:defRPr>
          <a:latin typeface="+mn-lt"/>
          <a:ea typeface="+mn-ea"/>
          <a:cs typeface="+mn-cs"/>
        </a:defRPr>
      </a:lvl5pPr>
      <a:lvl6pPr marL="1386091">
        <a:defRPr>
          <a:latin typeface="+mn-lt"/>
          <a:ea typeface="+mn-ea"/>
          <a:cs typeface="+mn-cs"/>
        </a:defRPr>
      </a:lvl6pPr>
      <a:lvl7pPr marL="1663310">
        <a:defRPr>
          <a:latin typeface="+mn-lt"/>
          <a:ea typeface="+mn-ea"/>
          <a:cs typeface="+mn-cs"/>
        </a:defRPr>
      </a:lvl7pPr>
      <a:lvl8pPr marL="1940529">
        <a:defRPr>
          <a:latin typeface="+mn-lt"/>
          <a:ea typeface="+mn-ea"/>
          <a:cs typeface="+mn-cs"/>
        </a:defRPr>
      </a:lvl8pPr>
      <a:lvl9pPr marL="2217747">
        <a:defRPr>
          <a:latin typeface="+mn-lt"/>
          <a:ea typeface="+mn-ea"/>
          <a:cs typeface="+mn-cs"/>
        </a:defRPr>
      </a:lvl9pPr>
    </p:otherStyle>
  </p:txStyles>
  <p:extLst>
    <p:ext uri="{27BBF7A9-308A-43DC-89C8-2F10F3537804}">
      <p15:sldGuideLst xmlns:p15="http://schemas.microsoft.com/office/powerpoint/2012/main">
        <p15:guide id="1" orient="horz" pos="4110">
          <p15:clr>
            <a:srgbClr val="F26B43"/>
          </p15:clr>
        </p15:guide>
        <p15:guide id="2" pos="3840">
          <p15:clr>
            <a:srgbClr val="F26B43"/>
          </p15:clr>
        </p15:guide>
        <p15:guide id="3" orient="horz" pos="381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hyperlink" Target="https://hr.mcleanco.com/research/ss/create-a-people-first-diversity-inclusion-strategy" TargetMode="External"/><Relationship Id="rId13" Type="http://schemas.openxmlformats.org/officeDocument/2006/relationships/hyperlink" Target="https://hr.mcleanco.com/research/ss/nudges-a-paradigm-for-hr-to-influence-employee-behavior" TargetMode="External"/><Relationship Id="rId3" Type="http://schemas.openxmlformats.org/officeDocument/2006/relationships/hyperlink" Target="https://hr.mcleanco.com/covid" TargetMode="External"/><Relationship Id="rId7" Type="http://schemas.openxmlformats.org/officeDocument/2006/relationships/hyperlink" Target="https://hr.mcleanco.com/research/training-deck-equip-managers-to-adopt-inclusive-leadership-behaviors" TargetMode="External"/><Relationship Id="rId12"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https://hr.mcleanco.com/research/biases-and-heuristics-catalog" TargetMode="External"/><Relationship Id="rId11" Type="http://schemas.openxmlformats.org/officeDocument/2006/relationships/image" Target="../media/image12.png"/><Relationship Id="rId5" Type="http://schemas.openxmlformats.org/officeDocument/2006/relationships/hyperlink" Target="https://hr.mcleanco.com/research/lms-download-foundations-of-diversity-equity-and-inclusion" TargetMode="External"/><Relationship Id="rId15" Type="http://schemas.openxmlformats.org/officeDocument/2006/relationships/hyperlink" Target="https://hr.mcleanco.com/research/online-workshop-diversity-equity-and-inclusion-strategy" TargetMode="External"/><Relationship Id="rId10" Type="http://schemas.openxmlformats.org/officeDocument/2006/relationships/hyperlink" Target="https://hr.mcleanco.com/research/ss/embed-inclusion-into-your-culture" TargetMode="External"/><Relationship Id="rId4" Type="http://schemas.openxmlformats.org/officeDocument/2006/relationships/hyperlink" Target="https://hr.mcleanco.com/research/being-an-organizational-ally-moving-beyond-the-social-media-post" TargetMode="External"/><Relationship Id="rId9" Type="http://schemas.openxmlformats.org/officeDocument/2006/relationships/image" Target="../media/image11.png"/><Relationship Id="rId14" Type="http://schemas.openxmlformats.org/officeDocument/2006/relationships/hyperlink" Target="https://hr.mcleanco.com/browse/new"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mailto:cclark@mcleanco.com"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77B64D2-5803-4688-A98B-D90AE9FA4044}"/>
              </a:ext>
            </a:extLst>
          </p:cNvPr>
          <p:cNvSpPr>
            <a:spLocks noGrp="1"/>
          </p:cNvSpPr>
          <p:nvPr>
            <p:ph type="body" sz="quarter" idx="10"/>
          </p:nvPr>
        </p:nvSpPr>
        <p:spPr>
          <a:xfrm>
            <a:off x="2046810" y="2467076"/>
            <a:ext cx="7612312" cy="1923847"/>
          </a:xfrm>
        </p:spPr>
        <p:txBody>
          <a:bodyPr/>
          <a:lstStyle/>
          <a:p>
            <a:pPr algn="l"/>
            <a:r>
              <a:rPr lang="en-US" sz="3200">
                <a:solidFill>
                  <a:schemeClr val="tx1">
                    <a:lumMod val="50000"/>
                    <a:lumOff val="50000"/>
                  </a:schemeClr>
                </a:solidFill>
                <a:latin typeface="Montserrat SemiBold"/>
              </a:rPr>
              <a:t>Webinar:</a:t>
            </a:r>
            <a:br>
              <a:rPr lang="en-US">
                <a:solidFill>
                  <a:schemeClr val="tx1">
                    <a:lumMod val="50000"/>
                    <a:lumOff val="50000"/>
                  </a:schemeClr>
                </a:solidFill>
                <a:latin typeface="Montserrat SemiBold"/>
              </a:rPr>
            </a:br>
            <a:r>
              <a:rPr lang="en-US">
                <a:solidFill>
                  <a:schemeClr val="tx1">
                    <a:lumMod val="50000"/>
                    <a:lumOff val="50000"/>
                  </a:schemeClr>
                </a:solidFill>
                <a:latin typeface="Montserrat SemiBold"/>
              </a:rPr>
              <a:t>Courageous </a:t>
            </a:r>
            <a:r>
              <a:rPr lang="en-US" dirty="0">
                <a:solidFill>
                  <a:schemeClr val="tx1">
                    <a:lumMod val="50000"/>
                    <a:lumOff val="50000"/>
                  </a:schemeClr>
                </a:solidFill>
                <a:latin typeface="Montserrat SemiBold"/>
              </a:rPr>
              <a:t>Discussions on Racial Equity in the Workplace</a:t>
            </a:r>
            <a:endParaRPr lang="en-US" dirty="0">
              <a:solidFill>
                <a:schemeClr val="bg1">
                  <a:lumMod val="65000"/>
                </a:schemeClr>
              </a:solidFill>
              <a:latin typeface="Montserrat SemiBold"/>
            </a:endParaRPr>
          </a:p>
        </p:txBody>
      </p:sp>
    </p:spTree>
    <p:extLst>
      <p:ext uri="{BB962C8B-B14F-4D97-AF65-F5344CB8AC3E}">
        <p14:creationId xmlns:p14="http://schemas.microsoft.com/office/powerpoint/2010/main" val="31617411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1DCD47B-7F6E-4D29-BBCB-36628095E865}"/>
              </a:ext>
            </a:extLst>
          </p:cNvPr>
          <p:cNvSpPr>
            <a:spLocks noGrp="1"/>
          </p:cNvSpPr>
          <p:nvPr>
            <p:ph type="sldNum" sz="quarter" idx="4"/>
          </p:nvPr>
        </p:nvSpPr>
        <p:spPr>
          <a:xfrm>
            <a:off x="9141650" y="6379042"/>
            <a:ext cx="2743200" cy="365125"/>
          </a:xfrm>
          <a:prstGeom prst="rect">
            <a:avLst/>
          </a:prstGeom>
        </p:spPr>
        <p:txBody>
          <a:bodyPr vert="horz" lIns="0" tIns="0" rIns="0" bIns="0" rtlCol="0" anchor="ctr"/>
          <a:lstStyle>
            <a:defPPr>
              <a:defRPr lang="en-US"/>
            </a:defPPr>
            <a:lvl1pPr marL="0" algn="r" defTabSz="914400" rtl="0" eaLnBrk="1" latinLnBrk="0" hangingPunct="1">
              <a:defRPr sz="800" kern="1200">
                <a:solidFill>
                  <a:schemeClr val="bg1">
                    <a:lumMod val="9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0A309C1-FC3A-6444-8C53-1D99F913D140}" type="slidenum">
              <a:rPr lang="en-US" smtClean="0">
                <a:solidFill>
                  <a:schemeClr val="bg1">
                    <a:lumMod val="50000"/>
                  </a:schemeClr>
                </a:solidFill>
              </a:rPr>
              <a:pPr/>
              <a:t>10</a:t>
            </a:fld>
            <a:endParaRPr lang="en-US" dirty="0">
              <a:solidFill>
                <a:schemeClr val="bg1">
                  <a:lumMod val="50000"/>
                </a:schemeClr>
              </a:solidFill>
            </a:endParaRPr>
          </a:p>
        </p:txBody>
      </p:sp>
      <p:sp>
        <p:nvSpPr>
          <p:cNvPr id="3" name="Text Placeholder 1">
            <a:extLst>
              <a:ext uri="{FF2B5EF4-FFF2-40B4-BE49-F238E27FC236}">
                <a16:creationId xmlns:a16="http://schemas.microsoft.com/office/drawing/2014/main" id="{34BB3869-E514-4A11-897C-239FB5369BAA}"/>
              </a:ext>
            </a:extLst>
          </p:cNvPr>
          <p:cNvSpPr txBox="1">
            <a:spLocks/>
          </p:cNvSpPr>
          <p:nvPr/>
        </p:nvSpPr>
        <p:spPr>
          <a:xfrm>
            <a:off x="507637" y="1012617"/>
            <a:ext cx="5518837" cy="542417"/>
          </a:xfrm>
          <a:prstGeom prst="rect">
            <a:avLst/>
          </a:prstGeom>
        </p:spPr>
        <p:txBody>
          <a:bodyPr lIns="0" tIns="0" rIns="0" bIns="0" anchor="t" anchorCtr="0"/>
          <a:lstStyle>
            <a:lvl1pPr marL="0" indent="0" algn="l" rtl="0" eaLnBrk="1" fontAlgn="base" hangingPunct="1">
              <a:spcBef>
                <a:spcPct val="20000"/>
              </a:spcBef>
              <a:spcAft>
                <a:spcPct val="0"/>
              </a:spcAft>
              <a:buClr>
                <a:schemeClr val="tx1"/>
              </a:buClr>
              <a:buSzPct val="120000"/>
              <a:buFont typeface="Arial" pitchFamily="34" charset="0"/>
              <a:buNone/>
              <a:defRPr sz="2400" b="1" kern="1200">
                <a:solidFill>
                  <a:schemeClr val="tx1"/>
                </a:solidFill>
                <a:latin typeface="Segoe UI" panose="020B0502040204020203" pitchFamily="34" charset="0"/>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0"/>
              </a:spcBef>
              <a:spcAft>
                <a:spcPct val="0"/>
              </a:spcAft>
              <a:buClr>
                <a:prstClr val="black"/>
              </a:buClr>
              <a:buSzPct val="120000"/>
              <a:buFont typeface="Arial" pitchFamily="34" charset="0"/>
              <a:buNone/>
              <a:tabLst/>
              <a:defRPr/>
            </a:pPr>
            <a:r>
              <a:rPr kumimoji="0" lang="en-US" sz="3000" b="1" i="0" u="none" strike="noStrike" kern="1200" cap="none" spc="0" normalizeH="0" baseline="0" noProof="0" dirty="0">
                <a:ln>
                  <a:noFill/>
                </a:ln>
                <a:solidFill>
                  <a:schemeClr val="bg1">
                    <a:lumMod val="50000"/>
                  </a:schemeClr>
                </a:solidFill>
                <a:effectLst/>
                <a:uLnTx/>
                <a:uFillTx/>
                <a:latin typeface="Montserrat" panose="00000500000000000000" pitchFamily="2" charset="0"/>
                <a:ea typeface="Montserrat Black" charset="0"/>
                <a:cs typeface="Arial" panose="020B0604020202020204" pitchFamily="34" charset="0"/>
              </a:rPr>
              <a:t>Time for a few questions…</a:t>
            </a:r>
            <a:endParaRPr kumimoji="0" lang="en-CA" sz="3000" b="1" i="0" u="none" strike="noStrike" kern="1200" cap="none" spc="0" normalizeH="0" baseline="0" noProof="0" dirty="0">
              <a:ln>
                <a:noFill/>
              </a:ln>
              <a:solidFill>
                <a:schemeClr val="bg1">
                  <a:lumMod val="50000"/>
                </a:schemeClr>
              </a:solidFill>
              <a:effectLst/>
              <a:uLnTx/>
              <a:uFillTx/>
              <a:latin typeface="Montserrat" panose="00000500000000000000" pitchFamily="2" charset="0"/>
              <a:ea typeface="Montserrat Black" charset="0"/>
              <a:cs typeface="Arial" panose="020B0604020202020204" pitchFamily="34" charset="0"/>
            </a:endParaRPr>
          </a:p>
        </p:txBody>
      </p:sp>
      <p:sp>
        <p:nvSpPr>
          <p:cNvPr id="20" name="TextBox 19">
            <a:extLst>
              <a:ext uri="{FF2B5EF4-FFF2-40B4-BE49-F238E27FC236}">
                <a16:creationId xmlns:a16="http://schemas.microsoft.com/office/drawing/2014/main" id="{C7689818-C948-4024-B8A1-7C4BF7D61760}"/>
              </a:ext>
            </a:extLst>
          </p:cNvPr>
          <p:cNvSpPr txBox="1"/>
          <p:nvPr/>
        </p:nvSpPr>
        <p:spPr>
          <a:xfrm>
            <a:off x="507637" y="415960"/>
            <a:ext cx="5498079" cy="184666"/>
          </a:xfrm>
          <a:prstGeom prst="rect">
            <a:avLst/>
          </a:prstGeom>
          <a:noFill/>
        </p:spPr>
        <p:txBody>
          <a:bodyPr wrap="square" lIns="0" tIns="0" rIns="0" bIns="0" rtlCol="0">
            <a:spAutoFit/>
          </a:bodyPr>
          <a:lstStyle/>
          <a:p>
            <a:pPr>
              <a:defRPr/>
            </a:pPr>
            <a:r>
              <a:rPr lang="en-US" sz="1200" dirty="0">
                <a:solidFill>
                  <a:srgbClr val="A6A6A6"/>
                </a:solidFill>
                <a:latin typeface="Montserrat"/>
              </a:rPr>
              <a:t>Courageous Discussions on Racial Equity in the Workplace  </a:t>
            </a:r>
          </a:p>
        </p:txBody>
      </p:sp>
      <p:sp>
        <p:nvSpPr>
          <p:cNvPr id="4" name="Rectangle 3">
            <a:extLst>
              <a:ext uri="{FF2B5EF4-FFF2-40B4-BE49-F238E27FC236}">
                <a16:creationId xmlns:a16="http://schemas.microsoft.com/office/drawing/2014/main" id="{E84048F2-02BC-426F-98B3-3E3876BDEC03}"/>
              </a:ext>
            </a:extLst>
          </p:cNvPr>
          <p:cNvSpPr/>
          <p:nvPr/>
        </p:nvSpPr>
        <p:spPr>
          <a:xfrm>
            <a:off x="2667000" y="1875692"/>
            <a:ext cx="6858000" cy="381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chemeClr val="bg1">
                    <a:lumMod val="50000"/>
                  </a:schemeClr>
                </a:solidFill>
                <a:latin typeface="Montserrat" panose="00000500000000000000" pitchFamily="2" charset="0"/>
              </a:rPr>
              <a:t>Q&amp;A</a:t>
            </a:r>
            <a:endParaRPr lang="en-CA" sz="6600" b="1" dirty="0">
              <a:solidFill>
                <a:schemeClr val="bg1">
                  <a:lumMod val="50000"/>
                </a:schemeClr>
              </a:solidFill>
              <a:latin typeface="Montserrat" panose="00000500000000000000" pitchFamily="2" charset="0"/>
            </a:endParaRPr>
          </a:p>
        </p:txBody>
      </p:sp>
      <p:sp>
        <p:nvSpPr>
          <p:cNvPr id="12" name="Rectangle 11">
            <a:extLst>
              <a:ext uri="{FF2B5EF4-FFF2-40B4-BE49-F238E27FC236}">
                <a16:creationId xmlns:a16="http://schemas.microsoft.com/office/drawing/2014/main" id="{E00D0D2F-A000-4BB8-8DA9-9A434B892E72}"/>
              </a:ext>
            </a:extLst>
          </p:cNvPr>
          <p:cNvSpPr/>
          <p:nvPr/>
        </p:nvSpPr>
        <p:spPr>
          <a:xfrm>
            <a:off x="9692814" y="177482"/>
            <a:ext cx="2937825" cy="2847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l" fontAlgn="base">
              <a:spcBef>
                <a:spcPct val="0"/>
              </a:spcBef>
              <a:spcAft>
                <a:spcPct val="0"/>
              </a:spcAft>
            </a:pPr>
            <a:r>
              <a:rPr lang="en-CA" sz="900" b="0" i="0" spc="300" dirty="0">
                <a:solidFill>
                  <a:srgbClr val="717171"/>
                </a:solidFill>
                <a:latin typeface="Montserrat Light" charset="0"/>
                <a:ea typeface="Montserrat Light" charset="0"/>
                <a:cs typeface="Montserrat Light" charset="0"/>
              </a:rPr>
              <a:t>MCLEAN &amp; COMPANY</a:t>
            </a:r>
          </a:p>
        </p:txBody>
      </p:sp>
    </p:spTree>
    <p:extLst>
      <p:ext uri="{BB962C8B-B14F-4D97-AF65-F5344CB8AC3E}">
        <p14:creationId xmlns:p14="http://schemas.microsoft.com/office/powerpoint/2010/main" val="1911170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34BB3869-E514-4A11-897C-239FB5369BAA}"/>
              </a:ext>
            </a:extLst>
          </p:cNvPr>
          <p:cNvSpPr txBox="1">
            <a:spLocks/>
          </p:cNvSpPr>
          <p:nvPr/>
        </p:nvSpPr>
        <p:spPr>
          <a:xfrm>
            <a:off x="476824" y="926365"/>
            <a:ext cx="5518837" cy="542417"/>
          </a:xfrm>
          <a:prstGeom prst="rect">
            <a:avLst/>
          </a:prstGeom>
        </p:spPr>
        <p:txBody>
          <a:bodyPr lIns="0" tIns="0" rIns="0" bIns="0" anchor="t" anchorCtr="0"/>
          <a:lstStyle>
            <a:lvl1pPr marL="0" indent="0" algn="l" rtl="0" eaLnBrk="1" fontAlgn="base" hangingPunct="1">
              <a:spcBef>
                <a:spcPct val="20000"/>
              </a:spcBef>
              <a:spcAft>
                <a:spcPct val="0"/>
              </a:spcAft>
              <a:buClr>
                <a:schemeClr val="tx1"/>
              </a:buClr>
              <a:buSzPct val="120000"/>
              <a:buFont typeface="Arial" pitchFamily="34" charset="0"/>
              <a:buNone/>
              <a:defRPr sz="2400" b="1" kern="1200">
                <a:solidFill>
                  <a:schemeClr val="tx1"/>
                </a:solidFill>
                <a:latin typeface="Segoe UI" panose="020B0502040204020203" pitchFamily="34" charset="0"/>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0"/>
              </a:spcBef>
              <a:spcAft>
                <a:spcPct val="0"/>
              </a:spcAft>
              <a:buClr>
                <a:prstClr val="black"/>
              </a:buClr>
              <a:buSzPct val="120000"/>
              <a:buFont typeface="Arial" pitchFamily="34" charset="0"/>
              <a:buNone/>
              <a:tabLst/>
              <a:defRPr/>
            </a:pPr>
            <a:r>
              <a:rPr kumimoji="0" lang="en-US" sz="3000" b="1" i="0" u="none" strike="noStrike" kern="1200" cap="none" spc="0" normalizeH="0" baseline="0" noProof="0" dirty="0">
                <a:ln>
                  <a:noFill/>
                </a:ln>
                <a:solidFill>
                  <a:schemeClr val="bg1">
                    <a:lumMod val="50000"/>
                  </a:schemeClr>
                </a:solidFill>
                <a:effectLst/>
                <a:uLnTx/>
                <a:uFillTx/>
                <a:latin typeface="Montserrat" panose="00000500000000000000" pitchFamily="2" charset="0"/>
                <a:ea typeface="Montserrat Black" charset="0"/>
                <a:cs typeface="Arial" panose="020B0604020202020204" pitchFamily="34" charset="0"/>
              </a:rPr>
              <a:t>Supporting Resources</a:t>
            </a:r>
            <a:endParaRPr kumimoji="0" lang="en-CA" sz="3000" b="1" i="0" u="none" strike="noStrike" kern="1200" cap="none" spc="0" normalizeH="0" baseline="0" noProof="0" dirty="0">
              <a:ln>
                <a:noFill/>
              </a:ln>
              <a:solidFill>
                <a:schemeClr val="bg1">
                  <a:lumMod val="50000"/>
                </a:schemeClr>
              </a:solidFill>
              <a:effectLst/>
              <a:uLnTx/>
              <a:uFillTx/>
              <a:latin typeface="Montserrat" panose="00000500000000000000" pitchFamily="2" charset="0"/>
              <a:ea typeface="Montserrat Black" charset="0"/>
              <a:cs typeface="Arial" panose="020B0604020202020204" pitchFamily="34" charset="0"/>
            </a:endParaRPr>
          </a:p>
        </p:txBody>
      </p:sp>
      <p:sp>
        <p:nvSpPr>
          <p:cNvPr id="12" name="Rectangle: Rounded Corners 11">
            <a:extLst>
              <a:ext uri="{FF2B5EF4-FFF2-40B4-BE49-F238E27FC236}">
                <a16:creationId xmlns:a16="http://schemas.microsoft.com/office/drawing/2014/main" id="{160A7E6B-7D44-4093-BB6B-A8DE058D06AF}"/>
              </a:ext>
            </a:extLst>
          </p:cNvPr>
          <p:cNvSpPr/>
          <p:nvPr/>
        </p:nvSpPr>
        <p:spPr>
          <a:xfrm>
            <a:off x="8585973" y="4160309"/>
            <a:ext cx="3167115" cy="1521163"/>
          </a:xfrm>
          <a:prstGeom prst="round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path path="circle">
              <a:fillToRect t="100000" r="100000"/>
            </a:path>
            <a:tileRect l="-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Montserrat" panose="00000500000000000000" pitchFamily="2" charset="0"/>
              </a:rPr>
              <a:t>McLean &amp; Company’s </a:t>
            </a:r>
            <a:r>
              <a:rPr lang="en-US" b="1" dirty="0">
                <a:solidFill>
                  <a:schemeClr val="bg1"/>
                </a:solidFill>
                <a:latin typeface="Montserrat" panose="00000500000000000000" pitchFamily="2" charset="0"/>
                <a:hlinkClick r:id="rId3">
                  <a:extLst>
                    <a:ext uri="{A12FA001-AC4F-418D-AE19-62706E023703}">
                      <ahyp:hlinkClr xmlns:ahyp="http://schemas.microsoft.com/office/drawing/2018/hyperlinkcolor" val="tx"/>
                    </a:ext>
                  </a:extLst>
                </a:hlinkClick>
              </a:rPr>
              <a:t>COVID-19 Resource Center </a:t>
            </a:r>
            <a:endParaRPr lang="en-CA" b="1" dirty="0">
              <a:solidFill>
                <a:schemeClr val="bg1"/>
              </a:solidFill>
              <a:latin typeface="Montserrat" panose="00000500000000000000" pitchFamily="2" charset="0"/>
            </a:endParaRPr>
          </a:p>
        </p:txBody>
      </p:sp>
      <p:sp>
        <p:nvSpPr>
          <p:cNvPr id="5" name="Rectangle 4">
            <a:extLst>
              <a:ext uri="{FF2B5EF4-FFF2-40B4-BE49-F238E27FC236}">
                <a16:creationId xmlns:a16="http://schemas.microsoft.com/office/drawing/2014/main" id="{82663D5E-D553-4515-9296-DD2713B3181F}"/>
              </a:ext>
            </a:extLst>
          </p:cNvPr>
          <p:cNvSpPr/>
          <p:nvPr/>
        </p:nvSpPr>
        <p:spPr>
          <a:xfrm>
            <a:off x="5974813" y="3244334"/>
            <a:ext cx="242374" cy="369332"/>
          </a:xfrm>
          <a:prstGeom prst="rect">
            <a:avLst/>
          </a:prstGeom>
        </p:spPr>
        <p:txBody>
          <a:bodyPr wrap="none">
            <a:spAutoFit/>
          </a:bodyPr>
          <a:lstStyle/>
          <a:p>
            <a:r>
              <a:rPr lang="en-CA" dirty="0">
                <a:solidFill>
                  <a:srgbClr val="000000"/>
                </a:solidFill>
                <a:latin typeface="Times New Roman" panose="02020603050405020304" pitchFamily="18" charset="0"/>
              </a:rPr>
              <a:t> </a:t>
            </a:r>
            <a:endParaRPr lang="en-CA" dirty="0"/>
          </a:p>
        </p:txBody>
      </p:sp>
      <p:sp>
        <p:nvSpPr>
          <p:cNvPr id="6" name="Rectangle 5">
            <a:extLst>
              <a:ext uri="{FF2B5EF4-FFF2-40B4-BE49-F238E27FC236}">
                <a16:creationId xmlns:a16="http://schemas.microsoft.com/office/drawing/2014/main" id="{AD2E757C-9E0D-4EEA-AED8-697C2F2BB2FE}"/>
              </a:ext>
            </a:extLst>
          </p:cNvPr>
          <p:cNvSpPr/>
          <p:nvPr/>
        </p:nvSpPr>
        <p:spPr>
          <a:xfrm>
            <a:off x="5974813" y="3244334"/>
            <a:ext cx="242374" cy="369332"/>
          </a:xfrm>
          <a:prstGeom prst="rect">
            <a:avLst/>
          </a:prstGeom>
        </p:spPr>
        <p:txBody>
          <a:bodyPr wrap="none">
            <a:spAutoFit/>
          </a:bodyPr>
          <a:lstStyle/>
          <a:p>
            <a:r>
              <a:rPr lang="en-CA" dirty="0">
                <a:solidFill>
                  <a:srgbClr val="000000"/>
                </a:solidFill>
                <a:latin typeface="Times New Roman" panose="02020603050405020304" pitchFamily="18" charset="0"/>
              </a:rPr>
              <a:t> </a:t>
            </a:r>
            <a:endParaRPr lang="en-CA" dirty="0"/>
          </a:p>
        </p:txBody>
      </p:sp>
      <p:sp>
        <p:nvSpPr>
          <p:cNvPr id="7" name="Rectangle 6">
            <a:extLst>
              <a:ext uri="{FF2B5EF4-FFF2-40B4-BE49-F238E27FC236}">
                <a16:creationId xmlns:a16="http://schemas.microsoft.com/office/drawing/2014/main" id="{1A969C93-0706-4646-83C6-A81B0BE12324}"/>
              </a:ext>
            </a:extLst>
          </p:cNvPr>
          <p:cNvSpPr/>
          <p:nvPr/>
        </p:nvSpPr>
        <p:spPr>
          <a:xfrm>
            <a:off x="5974813" y="3244334"/>
            <a:ext cx="242374" cy="369332"/>
          </a:xfrm>
          <a:prstGeom prst="rect">
            <a:avLst/>
          </a:prstGeom>
        </p:spPr>
        <p:txBody>
          <a:bodyPr wrap="none">
            <a:spAutoFit/>
          </a:bodyPr>
          <a:lstStyle/>
          <a:p>
            <a:r>
              <a:rPr lang="en-CA" dirty="0">
                <a:solidFill>
                  <a:srgbClr val="000000"/>
                </a:solidFill>
                <a:latin typeface="Times New Roman" panose="02020603050405020304" pitchFamily="18" charset="0"/>
              </a:rPr>
              <a:t> </a:t>
            </a:r>
            <a:endParaRPr lang="en-CA" dirty="0"/>
          </a:p>
        </p:txBody>
      </p:sp>
      <p:sp>
        <p:nvSpPr>
          <p:cNvPr id="9" name="TextBox 8">
            <a:extLst>
              <a:ext uri="{FF2B5EF4-FFF2-40B4-BE49-F238E27FC236}">
                <a16:creationId xmlns:a16="http://schemas.microsoft.com/office/drawing/2014/main" id="{4158C80E-8FA7-436D-8FCF-3486FE8F469C}"/>
              </a:ext>
            </a:extLst>
          </p:cNvPr>
          <p:cNvSpPr txBox="1"/>
          <p:nvPr/>
        </p:nvSpPr>
        <p:spPr>
          <a:xfrm>
            <a:off x="238234" y="4040599"/>
            <a:ext cx="4147325" cy="2015936"/>
          </a:xfrm>
          <a:prstGeom prst="rect">
            <a:avLst/>
          </a:prstGeom>
          <a:noFill/>
        </p:spPr>
        <p:txBody>
          <a:bodyPr wrap="square" rtlCol="0">
            <a:spAutoFit/>
          </a:bodyPr>
          <a:lstStyle/>
          <a:p>
            <a:pPr marL="285721" indent="-285721">
              <a:spcAft>
                <a:spcPts val="600"/>
              </a:spcAft>
              <a:buFont typeface="Arial" panose="020B0604020202020204" pitchFamily="34" charset="0"/>
              <a:buChar char="•"/>
            </a:pPr>
            <a:r>
              <a:rPr lang="en-US" sz="1600" dirty="0">
                <a:solidFill>
                  <a:schemeClr val="accent5"/>
                </a:solidFill>
                <a:latin typeface="Montserrat" panose="00000500000000000000" pitchFamily="2" charset="0"/>
                <a:hlinkClick r:id="rId4"/>
              </a:rPr>
              <a:t>Spotlight: Being an Organizational Ally: Moving Beyond the Social Media Post</a:t>
            </a:r>
            <a:endParaRPr lang="en-US" sz="1600" dirty="0">
              <a:solidFill>
                <a:schemeClr val="accent5"/>
              </a:solidFill>
              <a:latin typeface="Montserrat" panose="00000500000000000000" pitchFamily="2" charset="0"/>
              <a:hlinkClick r:id="rId5"/>
            </a:endParaRPr>
          </a:p>
          <a:p>
            <a:pPr marL="285721" indent="-285721">
              <a:spcAft>
                <a:spcPts val="600"/>
              </a:spcAft>
              <a:buFont typeface="Arial" panose="020B0604020202020204" pitchFamily="34" charset="0"/>
              <a:buChar char="•"/>
            </a:pPr>
            <a:r>
              <a:rPr lang="en-US" sz="1600" dirty="0">
                <a:solidFill>
                  <a:schemeClr val="accent5"/>
                </a:solidFill>
                <a:latin typeface="Montserrat" panose="00000500000000000000" pitchFamily="2" charset="0"/>
                <a:hlinkClick r:id="rId5"/>
              </a:rPr>
              <a:t>LMS Download: Foundations of Diversity, Equity, and Inclusion</a:t>
            </a:r>
            <a:endParaRPr lang="en-US" sz="1600" dirty="0">
              <a:solidFill>
                <a:schemeClr val="accent5"/>
              </a:solidFill>
              <a:latin typeface="Montserrat" panose="00000500000000000000" pitchFamily="2" charset="0"/>
            </a:endParaRPr>
          </a:p>
          <a:p>
            <a:pPr marL="285721" indent="-285721">
              <a:spcAft>
                <a:spcPts val="600"/>
              </a:spcAft>
              <a:buFont typeface="Arial" panose="020B0604020202020204" pitchFamily="34" charset="0"/>
              <a:buChar char="•"/>
            </a:pPr>
            <a:r>
              <a:rPr lang="en-CA" sz="1600" dirty="0">
                <a:latin typeface="Montserrat" panose="00000500000000000000" pitchFamily="2" charset="0"/>
                <a:hlinkClick r:id="rId6"/>
              </a:rPr>
              <a:t>Biases and Heuristics Catalog</a:t>
            </a:r>
            <a:endParaRPr lang="en-US" sz="1600" dirty="0">
              <a:solidFill>
                <a:schemeClr val="accent5"/>
              </a:solidFill>
              <a:latin typeface="Montserrat" panose="00000500000000000000" pitchFamily="2" charset="0"/>
              <a:hlinkClick r:id="rId7"/>
            </a:endParaRPr>
          </a:p>
          <a:p>
            <a:pPr marL="285721" indent="-285721">
              <a:spcAft>
                <a:spcPts val="600"/>
              </a:spcAft>
              <a:buFont typeface="Arial" panose="020B0604020202020204" pitchFamily="34" charset="0"/>
              <a:buChar char="•"/>
            </a:pPr>
            <a:endParaRPr lang="en-US" sz="1400" dirty="0">
              <a:latin typeface="Montserrat" panose="00000500000000000000" pitchFamily="2" charset="0"/>
            </a:endParaRPr>
          </a:p>
        </p:txBody>
      </p:sp>
      <p:pic>
        <p:nvPicPr>
          <p:cNvPr id="8" name="Picture 7">
            <a:hlinkClick r:id="rId8"/>
            <a:extLst>
              <a:ext uri="{FF2B5EF4-FFF2-40B4-BE49-F238E27FC236}">
                <a16:creationId xmlns:a16="http://schemas.microsoft.com/office/drawing/2014/main" id="{BAA56003-7D09-4223-A99D-3206A0A60CDD}"/>
              </a:ext>
            </a:extLst>
          </p:cNvPr>
          <p:cNvPicPr>
            <a:picLocks noChangeAspect="1"/>
          </p:cNvPicPr>
          <p:nvPr/>
        </p:nvPicPr>
        <p:blipFill>
          <a:blip r:embed="rId9"/>
          <a:stretch>
            <a:fillRect/>
          </a:stretch>
        </p:blipFill>
        <p:spPr>
          <a:xfrm>
            <a:off x="399539" y="1628214"/>
            <a:ext cx="3686908" cy="2062913"/>
          </a:xfrm>
          <a:prstGeom prst="rect">
            <a:avLst/>
          </a:prstGeom>
          <a:effectLst>
            <a:outerShdw blurRad="63500" sx="102000" sy="102000" algn="ctr" rotWithShape="0">
              <a:prstClr val="black">
                <a:alpha val="40000"/>
              </a:prstClr>
            </a:outerShdw>
          </a:effectLst>
        </p:spPr>
      </p:pic>
      <p:pic>
        <p:nvPicPr>
          <p:cNvPr id="10" name="Picture 9">
            <a:hlinkClick r:id="rId10"/>
            <a:extLst>
              <a:ext uri="{FF2B5EF4-FFF2-40B4-BE49-F238E27FC236}">
                <a16:creationId xmlns:a16="http://schemas.microsoft.com/office/drawing/2014/main" id="{C0B66225-A762-43E4-9CA1-B399524833B2}"/>
              </a:ext>
            </a:extLst>
          </p:cNvPr>
          <p:cNvPicPr>
            <a:picLocks noChangeAspect="1"/>
          </p:cNvPicPr>
          <p:nvPr/>
        </p:nvPicPr>
        <p:blipFill>
          <a:blip r:embed="rId11"/>
          <a:stretch>
            <a:fillRect/>
          </a:stretch>
        </p:blipFill>
        <p:spPr>
          <a:xfrm>
            <a:off x="8279195" y="1526336"/>
            <a:ext cx="3578518" cy="2232107"/>
          </a:xfrm>
          <a:prstGeom prst="rect">
            <a:avLst/>
          </a:prstGeom>
        </p:spPr>
      </p:pic>
      <p:sp>
        <p:nvSpPr>
          <p:cNvPr id="13" name="TextBox 12">
            <a:extLst>
              <a:ext uri="{FF2B5EF4-FFF2-40B4-BE49-F238E27FC236}">
                <a16:creationId xmlns:a16="http://schemas.microsoft.com/office/drawing/2014/main" id="{A0F3C2BB-FAA8-48CD-86AC-A8DE32DBE179}"/>
              </a:ext>
            </a:extLst>
          </p:cNvPr>
          <p:cNvSpPr txBox="1"/>
          <p:nvPr/>
        </p:nvSpPr>
        <p:spPr>
          <a:xfrm>
            <a:off x="399539" y="323627"/>
            <a:ext cx="5498078" cy="184666"/>
          </a:xfrm>
          <a:prstGeom prst="rect">
            <a:avLst/>
          </a:prstGeom>
          <a:noFill/>
        </p:spPr>
        <p:txBody>
          <a:bodyPr wrap="square" lIns="0" tIns="0" rIns="0" bIns="0" rtlCol="0" anchor="t">
            <a:spAutoFit/>
          </a:bodyPr>
          <a:lstStyle/>
          <a:p>
            <a:pPr>
              <a:defRPr/>
            </a:pPr>
            <a:r>
              <a:rPr lang="en-US" sz="1200" dirty="0">
                <a:solidFill>
                  <a:srgbClr val="A6A6A6"/>
                </a:solidFill>
                <a:latin typeface="Montserrat"/>
              </a:rPr>
              <a:t>Courageous Discussions on Racial Equity in the Workplace  </a:t>
            </a:r>
          </a:p>
        </p:txBody>
      </p:sp>
      <p:pic>
        <p:nvPicPr>
          <p:cNvPr id="11" name="Picture 10">
            <a:extLst>
              <a:ext uri="{FF2B5EF4-FFF2-40B4-BE49-F238E27FC236}">
                <a16:creationId xmlns:a16="http://schemas.microsoft.com/office/drawing/2014/main" id="{D03FB19F-F5B5-413E-817D-53B39741864E}"/>
              </a:ext>
            </a:extLst>
          </p:cNvPr>
          <p:cNvPicPr>
            <a:picLocks noChangeAspect="1"/>
          </p:cNvPicPr>
          <p:nvPr/>
        </p:nvPicPr>
        <p:blipFill>
          <a:blip r:embed="rId12"/>
          <a:stretch>
            <a:fillRect/>
          </a:stretch>
        </p:blipFill>
        <p:spPr>
          <a:xfrm>
            <a:off x="4316728" y="1610934"/>
            <a:ext cx="3732186" cy="2062913"/>
          </a:xfrm>
          <a:prstGeom prst="rect">
            <a:avLst/>
          </a:prstGeom>
          <a:effectLst>
            <a:outerShdw blurRad="50800" dist="38100" dir="2700000" algn="tl" rotWithShape="0">
              <a:prstClr val="black">
                <a:alpha val="40000"/>
              </a:prstClr>
            </a:outerShdw>
          </a:effectLst>
        </p:spPr>
      </p:pic>
      <p:sp>
        <p:nvSpPr>
          <p:cNvPr id="19" name="TextBox 18">
            <a:extLst>
              <a:ext uri="{FF2B5EF4-FFF2-40B4-BE49-F238E27FC236}">
                <a16:creationId xmlns:a16="http://schemas.microsoft.com/office/drawing/2014/main" id="{4FF35F64-E633-4D25-926A-E56050F3EC1D}"/>
              </a:ext>
            </a:extLst>
          </p:cNvPr>
          <p:cNvSpPr txBox="1"/>
          <p:nvPr/>
        </p:nvSpPr>
        <p:spPr>
          <a:xfrm>
            <a:off x="4173229" y="4071406"/>
            <a:ext cx="4412744" cy="1723549"/>
          </a:xfrm>
          <a:prstGeom prst="rect">
            <a:avLst/>
          </a:prstGeom>
          <a:noFill/>
        </p:spPr>
        <p:txBody>
          <a:bodyPr wrap="square">
            <a:spAutoFit/>
          </a:bodyPr>
          <a:lstStyle/>
          <a:p>
            <a:pPr marL="285721" indent="-285721">
              <a:spcAft>
                <a:spcPts val="600"/>
              </a:spcAft>
              <a:buFont typeface="Arial" panose="020B0604020202020204" pitchFamily="34" charset="0"/>
              <a:buChar char="•"/>
            </a:pPr>
            <a:r>
              <a:rPr lang="en-US" sz="1600" dirty="0">
                <a:solidFill>
                  <a:schemeClr val="accent5"/>
                </a:solidFill>
                <a:latin typeface="Montserrat" panose="00000500000000000000" pitchFamily="2" charset="0"/>
                <a:hlinkClick r:id="rId7"/>
              </a:rPr>
              <a:t>Training Deck: Equip Managers to Adopt Inclusive Leadership Behaviors</a:t>
            </a:r>
            <a:endParaRPr lang="en-US" sz="1600" dirty="0">
              <a:solidFill>
                <a:schemeClr val="accent5"/>
              </a:solidFill>
              <a:latin typeface="Montserrat" panose="00000500000000000000" pitchFamily="2" charset="0"/>
            </a:endParaRPr>
          </a:p>
          <a:p>
            <a:pPr marL="285721" indent="-285721">
              <a:spcAft>
                <a:spcPts val="600"/>
              </a:spcAft>
              <a:buFont typeface="Arial" panose="020B0604020202020204" pitchFamily="34" charset="0"/>
              <a:buChar char="•"/>
            </a:pPr>
            <a:r>
              <a:rPr lang="en-US" sz="1600" dirty="0">
                <a:solidFill>
                  <a:schemeClr val="accent5"/>
                </a:solidFill>
                <a:latin typeface="Montserrat" panose="00000500000000000000" pitchFamily="2" charset="0"/>
                <a:hlinkClick r:id="rId13"/>
              </a:rPr>
              <a:t>Nudges: A Paradigm for HR to Influence Employee Behavior</a:t>
            </a:r>
            <a:r>
              <a:rPr lang="en-US" sz="1600" dirty="0">
                <a:latin typeface="Montserrat" panose="00000500000000000000" pitchFamily="2" charset="0"/>
              </a:rPr>
              <a:t> </a:t>
            </a:r>
          </a:p>
          <a:p>
            <a:pPr marL="285721" indent="-285721">
              <a:spcAft>
                <a:spcPts val="600"/>
              </a:spcAft>
              <a:buFont typeface="Arial" panose="020B0604020202020204" pitchFamily="34" charset="0"/>
              <a:buChar char="•"/>
            </a:pPr>
            <a:r>
              <a:rPr lang="en-US" sz="1600" dirty="0">
                <a:latin typeface="Montserrat" panose="00000500000000000000" pitchFamily="2" charset="0"/>
                <a:hlinkClick r:id="rId14"/>
              </a:rPr>
              <a:t>And more on our website: hr.mcleanco.com</a:t>
            </a:r>
            <a:endParaRPr lang="en-CA" sz="1600" dirty="0"/>
          </a:p>
        </p:txBody>
      </p:sp>
      <p:sp>
        <p:nvSpPr>
          <p:cNvPr id="22" name="Rectangle 21">
            <a:extLst>
              <a:ext uri="{FF2B5EF4-FFF2-40B4-BE49-F238E27FC236}">
                <a16:creationId xmlns:a16="http://schemas.microsoft.com/office/drawing/2014/main" id="{81C78708-660E-4FC5-872E-2EBD27653C6D}"/>
              </a:ext>
            </a:extLst>
          </p:cNvPr>
          <p:cNvSpPr/>
          <p:nvPr/>
        </p:nvSpPr>
        <p:spPr>
          <a:xfrm>
            <a:off x="238234" y="6027397"/>
            <a:ext cx="11514854" cy="56165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lumMod val="50000"/>
                  </a:schemeClr>
                </a:solidFill>
                <a:latin typeface="Montserrat" panose="00000500000000000000" pitchFamily="2" charset="0"/>
              </a:rPr>
              <a:t>McLean &amp; Company’s </a:t>
            </a:r>
            <a:r>
              <a:rPr lang="en-US" b="1" dirty="0">
                <a:solidFill>
                  <a:schemeClr val="bg1">
                    <a:lumMod val="50000"/>
                  </a:schemeClr>
                </a:solidFill>
                <a:latin typeface="Montserrat" panose="00000500000000000000" pitchFamily="2" charset="0"/>
                <a:hlinkClick r:id="rId15">
                  <a:extLst>
                    <a:ext uri="{A12FA001-AC4F-418D-AE19-62706E023703}">
                      <ahyp:hlinkClr xmlns:ahyp="http://schemas.microsoft.com/office/drawing/2018/hyperlinkcolor" val="tx"/>
                    </a:ext>
                  </a:extLst>
                </a:hlinkClick>
              </a:rPr>
              <a:t>Online Workshop: Diversity, Equity, and Inclusion Strategy</a:t>
            </a:r>
            <a:endParaRPr lang="en-CA" b="1" dirty="0">
              <a:solidFill>
                <a:schemeClr val="bg1">
                  <a:lumMod val="50000"/>
                </a:schemeClr>
              </a:solidFill>
              <a:latin typeface="Montserrat" panose="00000500000000000000" pitchFamily="2" charset="0"/>
            </a:endParaRPr>
          </a:p>
        </p:txBody>
      </p:sp>
      <p:sp>
        <p:nvSpPr>
          <p:cNvPr id="21" name="Rectangle 20">
            <a:extLst>
              <a:ext uri="{FF2B5EF4-FFF2-40B4-BE49-F238E27FC236}">
                <a16:creationId xmlns:a16="http://schemas.microsoft.com/office/drawing/2014/main" id="{A056C64A-9EA5-4283-BDBF-857457E6CE75}"/>
              </a:ext>
            </a:extLst>
          </p:cNvPr>
          <p:cNvSpPr/>
          <p:nvPr/>
        </p:nvSpPr>
        <p:spPr>
          <a:xfrm>
            <a:off x="9692814" y="177482"/>
            <a:ext cx="2937825" cy="2847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l" fontAlgn="base">
              <a:spcBef>
                <a:spcPct val="0"/>
              </a:spcBef>
              <a:spcAft>
                <a:spcPct val="0"/>
              </a:spcAft>
            </a:pPr>
            <a:r>
              <a:rPr lang="en-CA" sz="900" b="0" i="0" spc="300" dirty="0">
                <a:solidFill>
                  <a:srgbClr val="717171"/>
                </a:solidFill>
                <a:latin typeface="Montserrat Light" charset="0"/>
                <a:ea typeface="Montserrat Light" charset="0"/>
                <a:cs typeface="Montserrat Light" charset="0"/>
              </a:rPr>
              <a:t>MCLEAN &amp; COMPANY</a:t>
            </a:r>
          </a:p>
        </p:txBody>
      </p:sp>
      <p:sp>
        <p:nvSpPr>
          <p:cNvPr id="23" name="Slide Number Placeholder 1">
            <a:extLst>
              <a:ext uri="{FF2B5EF4-FFF2-40B4-BE49-F238E27FC236}">
                <a16:creationId xmlns:a16="http://schemas.microsoft.com/office/drawing/2014/main" id="{4F270170-C57A-4E15-A50C-5FEA7AD672E8}"/>
              </a:ext>
            </a:extLst>
          </p:cNvPr>
          <p:cNvSpPr txBox="1">
            <a:spLocks/>
          </p:cNvSpPr>
          <p:nvPr/>
        </p:nvSpPr>
        <p:spPr>
          <a:xfrm>
            <a:off x="9141650" y="6379042"/>
            <a:ext cx="2743200" cy="365125"/>
          </a:xfrm>
          <a:prstGeom prst="rect">
            <a:avLst/>
          </a:prstGeom>
        </p:spPr>
        <p:txBody>
          <a:bodyPr vert="horz" lIns="0" tIns="0" rIns="0" bIns="0" rtlCol="0" anchor="ctr"/>
          <a:lstStyle>
            <a:defPPr>
              <a:defRPr lang="en-US"/>
            </a:defPPr>
            <a:lvl1pPr marL="0" algn="r" defTabSz="914400" rtl="0" eaLnBrk="1" latinLnBrk="0" hangingPunct="1">
              <a:defRPr sz="800" kern="1200">
                <a:solidFill>
                  <a:schemeClr val="bg1">
                    <a:lumMod val="9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0A309C1-FC3A-6444-8C53-1D99F913D140}" type="slidenum">
              <a:rPr lang="en-US" smtClean="0">
                <a:solidFill>
                  <a:schemeClr val="bg1">
                    <a:lumMod val="50000"/>
                  </a:schemeClr>
                </a:solidFill>
              </a:rPr>
              <a:pPr/>
              <a:t>11</a:t>
            </a:fld>
            <a:endParaRPr lang="en-US" dirty="0">
              <a:solidFill>
                <a:schemeClr val="bg1">
                  <a:lumMod val="50000"/>
                </a:schemeClr>
              </a:solidFill>
            </a:endParaRPr>
          </a:p>
        </p:txBody>
      </p:sp>
    </p:spTree>
    <p:extLst>
      <p:ext uri="{BB962C8B-B14F-4D97-AF65-F5344CB8AC3E}">
        <p14:creationId xmlns:p14="http://schemas.microsoft.com/office/powerpoint/2010/main" val="837671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63C1BCD-0177-4B2C-9614-81A144F580C6}"/>
              </a:ext>
            </a:extLst>
          </p:cNvPr>
          <p:cNvSpPr>
            <a:spLocks noGrp="1"/>
          </p:cNvSpPr>
          <p:nvPr>
            <p:ph type="sldNum" sz="quarter" idx="4"/>
          </p:nvPr>
        </p:nvSpPr>
        <p:spPr>
          <a:xfrm>
            <a:off x="9141650" y="6379042"/>
            <a:ext cx="2743200" cy="365125"/>
          </a:xfrm>
          <a:prstGeom prst="rect">
            <a:avLst/>
          </a:prstGeom>
        </p:spPr>
        <p:txBody>
          <a:bodyPr vert="horz" lIns="0" tIns="0" rIns="0" bIns="0" rtlCol="0" anchor="ctr"/>
          <a:lstStyle>
            <a:defPPr>
              <a:defRPr lang="en-US"/>
            </a:defPPr>
            <a:lvl1pPr marL="0" algn="r" defTabSz="914400" rtl="0" eaLnBrk="1" latinLnBrk="0" hangingPunct="1">
              <a:defRPr sz="800" kern="1200">
                <a:solidFill>
                  <a:schemeClr val="bg1">
                    <a:lumMod val="9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0A309C1-FC3A-6444-8C53-1D99F913D140}" type="slidenum">
              <a:rPr kumimoji="0" lang="en-US" sz="800" b="0" i="0" u="none" strike="noStrike" kern="1200" cap="none" spc="0" normalizeH="0" baseline="0" noProof="0" smtClean="0">
                <a:ln>
                  <a:noFill/>
                </a:ln>
                <a:solidFill>
                  <a:srgbClr val="FFFFFF">
                    <a:lumMod val="9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800" b="0" i="0" u="none" strike="noStrike" kern="1200" cap="none" spc="0" normalizeH="0" baseline="0" noProof="0" dirty="0">
              <a:ln>
                <a:noFill/>
              </a:ln>
              <a:solidFill>
                <a:srgbClr val="FFFFFF">
                  <a:lumMod val="95000"/>
                </a:srgbClr>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16297312-77EE-4410-9D2E-D554FD5BCA2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954881" y="954879"/>
            <a:ext cx="6858001" cy="4948241"/>
          </a:xfrm>
          <a:prstGeom prst="rect">
            <a:avLst/>
          </a:prstGeom>
        </p:spPr>
      </p:pic>
      <p:sp>
        <p:nvSpPr>
          <p:cNvPr id="4" name="Rectangle 3">
            <a:extLst>
              <a:ext uri="{FF2B5EF4-FFF2-40B4-BE49-F238E27FC236}">
                <a16:creationId xmlns:a16="http://schemas.microsoft.com/office/drawing/2014/main" id="{ACE3B2F8-47B4-47FA-946E-C6C8F14608FE}"/>
              </a:ext>
            </a:extLst>
          </p:cNvPr>
          <p:cNvSpPr/>
          <p:nvPr/>
        </p:nvSpPr>
        <p:spPr>
          <a:xfrm rot="10800000" flipH="1">
            <a:off x="24599" y="0"/>
            <a:ext cx="4923641" cy="6858000"/>
          </a:xfrm>
          <a:prstGeom prst="rect">
            <a:avLst/>
          </a:prstGeom>
          <a:gradFill>
            <a:gsLst>
              <a:gs pos="99000">
                <a:schemeClr val="tx2">
                  <a:lumMod val="50000"/>
                  <a:alpha val="75000"/>
                </a:schemeClr>
              </a:gs>
              <a:gs pos="0">
                <a:srgbClr val="002060">
                  <a:alpha val="0"/>
                </a:srgb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boto Condensed Light"/>
              <a:ea typeface="+mn-ea"/>
              <a:cs typeface="+mn-cs"/>
            </a:endParaRPr>
          </a:p>
        </p:txBody>
      </p:sp>
      <p:sp>
        <p:nvSpPr>
          <p:cNvPr id="5" name="TextBox 4">
            <a:extLst>
              <a:ext uri="{FF2B5EF4-FFF2-40B4-BE49-F238E27FC236}">
                <a16:creationId xmlns:a16="http://schemas.microsoft.com/office/drawing/2014/main" id="{FFAE0B28-2BFB-46BF-9AF3-650BC2DFA8C8}"/>
              </a:ext>
            </a:extLst>
          </p:cNvPr>
          <p:cNvSpPr txBox="1"/>
          <p:nvPr/>
        </p:nvSpPr>
        <p:spPr>
          <a:xfrm>
            <a:off x="5871533" y="1753299"/>
            <a:ext cx="3922869"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414299"/>
                </a:solidFill>
                <a:effectLst/>
                <a:uLnTx/>
                <a:uFillTx/>
                <a:latin typeface="Montserrat" panose="00000500000000000000" pitchFamily="2" charset="0"/>
                <a:ea typeface="+mn-ea"/>
                <a:cs typeface="+mn-cs"/>
              </a:rPr>
              <a:t>Thank you! </a:t>
            </a:r>
            <a:endParaRPr kumimoji="0" lang="en-CA" sz="4800" b="1" i="0" u="none" strike="noStrike" kern="1200" cap="none" spc="0" normalizeH="0" baseline="0" noProof="0" dirty="0">
              <a:ln>
                <a:noFill/>
              </a:ln>
              <a:solidFill>
                <a:srgbClr val="414299"/>
              </a:solidFill>
              <a:effectLst/>
              <a:uLnTx/>
              <a:uFillTx/>
              <a:latin typeface="Montserrat" panose="00000500000000000000" pitchFamily="2" charset="0"/>
              <a:ea typeface="+mn-ea"/>
              <a:cs typeface="+mn-cs"/>
            </a:endParaRPr>
          </a:p>
        </p:txBody>
      </p:sp>
      <p:sp>
        <p:nvSpPr>
          <p:cNvPr id="6" name="TextBox 5">
            <a:extLst>
              <a:ext uri="{FF2B5EF4-FFF2-40B4-BE49-F238E27FC236}">
                <a16:creationId xmlns:a16="http://schemas.microsoft.com/office/drawing/2014/main" id="{930EFBA7-4CDB-4F3B-B67F-6A2F135E2341}"/>
              </a:ext>
            </a:extLst>
          </p:cNvPr>
          <p:cNvSpPr txBox="1"/>
          <p:nvPr/>
        </p:nvSpPr>
        <p:spPr>
          <a:xfrm>
            <a:off x="5995332" y="2823950"/>
            <a:ext cx="5067711"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lumMod val="50000"/>
                    <a:lumOff val="50000"/>
                  </a:srgbClr>
                </a:solidFill>
                <a:effectLst/>
                <a:uLnTx/>
                <a:uFillTx/>
                <a:latin typeface="Roboto Light" panose="02000000000000000000" pitchFamily="2" charset="0"/>
                <a:ea typeface="Roboto Light" panose="02000000000000000000" pitchFamily="2" charset="0"/>
                <a:cs typeface="+mn-cs"/>
              </a:rPr>
              <a:t>For information on McLean &amp; Company’s products and services, please contact: </a:t>
            </a:r>
            <a:endParaRPr kumimoji="0" lang="en-US" sz="1200" b="0" i="0" u="none" strike="noStrike" kern="1200" cap="none" spc="0" normalizeH="0" baseline="0" noProof="0" dirty="0">
              <a:ln>
                <a:noFill/>
              </a:ln>
              <a:solidFill>
                <a:srgbClr val="000000"/>
              </a:solidFill>
              <a:effectLst/>
              <a:uLnTx/>
              <a:uFillTx/>
              <a:latin typeface="Roboto Light" panose="02000000000000000000" pitchFamily="2" charset="0"/>
              <a:ea typeface="Roboto Light" panose="02000000000000000000" pitchFamily="2" charset="0"/>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Roboto Light" panose="02000000000000000000" pitchFamily="2"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414299"/>
                </a:solidFill>
                <a:effectLst/>
                <a:uLnTx/>
                <a:uFillTx/>
                <a:latin typeface="Montserrat" panose="00000500000000000000" pitchFamily="2" charset="0"/>
                <a:ea typeface="+mn-ea"/>
                <a:cs typeface="+mn-cs"/>
              </a:rPr>
              <a:t>Jon Campbell</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CA" sz="2000" b="1" u="sng" dirty="0">
                <a:solidFill>
                  <a:srgbClr val="3A1891"/>
                </a:solidFill>
                <a:latin typeface="Roboto Light" panose="02000000000000000000" pitchFamily="2" charset="0"/>
                <a:hlinkClick r:id="rId4"/>
              </a:rPr>
              <a:t>jcampbell</a:t>
            </a:r>
            <a:r>
              <a:rPr kumimoji="0" lang="en-CA" sz="2000" b="1" i="0" u="sng" strike="noStrike" kern="1200" cap="none" spc="0" normalizeH="0" baseline="0" noProof="0" dirty="0">
                <a:ln>
                  <a:noFill/>
                </a:ln>
                <a:solidFill>
                  <a:srgbClr val="3A1891"/>
                </a:solidFill>
                <a:effectLst/>
                <a:uLnTx/>
                <a:uFillTx/>
                <a:latin typeface="Roboto Light" panose="02000000000000000000" pitchFamily="2" charset="0"/>
                <a:hlinkClick r:id="rId4"/>
              </a:rPr>
              <a:t>@mcleanco.com</a:t>
            </a:r>
            <a:r>
              <a:rPr kumimoji="0" lang="en-CA" sz="2000" b="1" i="0" u="none" strike="noStrike" kern="1200" cap="none" spc="0" normalizeH="0" baseline="0" noProof="0" dirty="0">
                <a:ln>
                  <a:noFill/>
                </a:ln>
                <a:solidFill>
                  <a:srgbClr val="414299"/>
                </a:solidFill>
                <a:effectLst/>
                <a:uLnTx/>
                <a:uFillTx/>
                <a:latin typeface="Roboto Light" panose="02000000000000000000" pitchFamily="2" charset="0"/>
                <a:ea typeface="+mn-ea"/>
                <a:cs typeface="+mn-cs"/>
              </a:rPr>
              <a:t> </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p:txBody>
      </p:sp>
      <p:pic>
        <p:nvPicPr>
          <p:cNvPr id="7" name="Picture 2" descr="McLean &amp; Company Logo">
            <a:extLst>
              <a:ext uri="{FF2B5EF4-FFF2-40B4-BE49-F238E27FC236}">
                <a16:creationId xmlns:a16="http://schemas.microsoft.com/office/drawing/2014/main" id="{6B961E80-507F-4D69-B67B-99E19D21EFB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95332" y="4750114"/>
            <a:ext cx="2333724" cy="962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0703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7982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F967FC-E278-42EB-9E77-0C1D49B9B949}"/>
              </a:ext>
            </a:extLst>
          </p:cNvPr>
          <p:cNvSpPr>
            <a:spLocks noGrp="1"/>
          </p:cNvSpPr>
          <p:nvPr>
            <p:ph type="sldNum" sz="quarter" idx="4"/>
          </p:nvPr>
        </p:nvSpPr>
        <p:spPr/>
        <p:txBody>
          <a:bodyPr/>
          <a:lstStyle/>
          <a:p>
            <a:fld id="{60A309C1-FC3A-6444-8C53-1D99F913D140}" type="slidenum">
              <a:rPr lang="en-US" smtClean="0">
                <a:solidFill>
                  <a:prstClr val="white">
                    <a:lumMod val="95000"/>
                  </a:prstClr>
                </a:solidFill>
              </a:rPr>
              <a:pPr/>
              <a:t>2</a:t>
            </a:fld>
            <a:endParaRPr lang="en-US" dirty="0">
              <a:solidFill>
                <a:prstClr val="white">
                  <a:lumMod val="95000"/>
                </a:prstClr>
              </a:solidFill>
            </a:endParaRPr>
          </a:p>
        </p:txBody>
      </p:sp>
      <p:sp>
        <p:nvSpPr>
          <p:cNvPr id="5" name="Rectangle 4">
            <a:extLst>
              <a:ext uri="{FF2B5EF4-FFF2-40B4-BE49-F238E27FC236}">
                <a16:creationId xmlns:a16="http://schemas.microsoft.com/office/drawing/2014/main" id="{66E455F9-157F-4E1E-B7CB-EC248B4346E6}"/>
              </a:ext>
            </a:extLst>
          </p:cNvPr>
          <p:cNvSpPr/>
          <p:nvPr/>
        </p:nvSpPr>
        <p:spPr>
          <a:xfrm>
            <a:off x="556358" y="2617646"/>
            <a:ext cx="6096000" cy="3693319"/>
          </a:xfrm>
          <a:prstGeom prst="rect">
            <a:avLst/>
          </a:prstGeom>
          <a:solidFill>
            <a:srgbClr val="FFFFFF">
              <a:alpha val="50196"/>
            </a:srgbClr>
          </a:solidFill>
        </p:spPr>
        <p:txBody>
          <a:bodyPr>
            <a:spAutoFit/>
          </a:bodyPr>
          <a:lstStyle/>
          <a:p>
            <a:r>
              <a:rPr lang="en-US" dirty="0">
                <a:solidFill>
                  <a:schemeClr val="bg2">
                    <a:lumMod val="25000"/>
                  </a:schemeClr>
                </a:solidFill>
                <a:latin typeface="Roboto Light" panose="02000000000000000000" pitchFamily="2" charset="0"/>
                <a:ea typeface="Roboto Light" panose="02000000000000000000" pitchFamily="2" charset="0"/>
                <a:cs typeface="Arial" charset="0"/>
              </a:rPr>
              <a:t>McLean &amp; Company is an HR research and advisory firm providing practical solutions to human resources challenges via executable research, tools, diagnostics, and advisory services that have a clear and measurable impact on your business.</a:t>
            </a:r>
          </a:p>
          <a:p>
            <a:pPr marL="342900" indent="-342900">
              <a:buFont typeface="+mj-lt"/>
              <a:buAutoNum type="arabicPeriod"/>
            </a:pPr>
            <a:endParaRPr lang="en-US" dirty="0">
              <a:solidFill>
                <a:schemeClr val="bg2">
                  <a:lumMod val="25000"/>
                </a:schemeClr>
              </a:solidFill>
              <a:latin typeface="Roboto Light" panose="02000000000000000000" pitchFamily="2" charset="0"/>
              <a:ea typeface="Roboto Light" panose="02000000000000000000" pitchFamily="2" charset="0"/>
              <a:cs typeface="Arial" charset="0"/>
            </a:endParaRPr>
          </a:p>
          <a:p>
            <a:r>
              <a:rPr lang="en-US" dirty="0">
                <a:solidFill>
                  <a:schemeClr val="bg2">
                    <a:lumMod val="25000"/>
                  </a:schemeClr>
                </a:solidFill>
                <a:latin typeface="Roboto Light" panose="02000000000000000000" pitchFamily="2" charset="0"/>
                <a:ea typeface="Roboto Light" panose="02000000000000000000" pitchFamily="2" charset="0"/>
                <a:cs typeface="Arial" charset="0"/>
              </a:rPr>
              <a:t>Info-Tech Research Group is an information technology research and advisory company producing unbiased and highly relevant research to help CIOs and IT leaders make strategic, timely, and well-informed decisions. Info-Tech partners closely with IT teams to provide everything they need, from actionable tools to analyst guidance, ensuring they deliver measurable results for their organizations.</a:t>
            </a:r>
          </a:p>
        </p:txBody>
      </p:sp>
      <p:pic>
        <p:nvPicPr>
          <p:cNvPr id="3" name="Picture 2">
            <a:extLst>
              <a:ext uri="{FF2B5EF4-FFF2-40B4-BE49-F238E27FC236}">
                <a16:creationId xmlns:a16="http://schemas.microsoft.com/office/drawing/2014/main" id="{2AAD26D9-5B7F-4685-9305-FA6A62007063}"/>
              </a:ext>
            </a:extLst>
          </p:cNvPr>
          <p:cNvPicPr>
            <a:picLocks noChangeAspect="1"/>
          </p:cNvPicPr>
          <p:nvPr/>
        </p:nvPicPr>
        <p:blipFill>
          <a:blip r:embed="rId3"/>
          <a:stretch>
            <a:fillRect/>
          </a:stretch>
        </p:blipFill>
        <p:spPr>
          <a:xfrm>
            <a:off x="3836228" y="1319803"/>
            <a:ext cx="2526694" cy="894386"/>
          </a:xfrm>
          <a:prstGeom prst="rect">
            <a:avLst/>
          </a:prstGeom>
        </p:spPr>
      </p:pic>
      <p:pic>
        <p:nvPicPr>
          <p:cNvPr id="7" name="Picture 6">
            <a:extLst>
              <a:ext uri="{FF2B5EF4-FFF2-40B4-BE49-F238E27FC236}">
                <a16:creationId xmlns:a16="http://schemas.microsoft.com/office/drawing/2014/main" id="{463B3182-BFCD-46DA-91E4-52C79C753B67}"/>
              </a:ext>
            </a:extLst>
          </p:cNvPr>
          <p:cNvPicPr>
            <a:picLocks noChangeAspect="1"/>
          </p:cNvPicPr>
          <p:nvPr/>
        </p:nvPicPr>
        <p:blipFill>
          <a:blip r:embed="rId4"/>
          <a:stretch>
            <a:fillRect/>
          </a:stretch>
        </p:blipFill>
        <p:spPr>
          <a:xfrm>
            <a:off x="556358" y="1151091"/>
            <a:ext cx="2571560" cy="1062628"/>
          </a:xfrm>
          <a:prstGeom prst="rect">
            <a:avLst/>
          </a:prstGeom>
        </p:spPr>
      </p:pic>
    </p:spTree>
    <p:extLst>
      <p:ext uri="{BB962C8B-B14F-4D97-AF65-F5344CB8AC3E}">
        <p14:creationId xmlns:p14="http://schemas.microsoft.com/office/powerpoint/2010/main" val="677581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29219B6F-C480-4C84-A02C-1D12D0851FCB}"/>
              </a:ext>
            </a:extLst>
          </p:cNvPr>
          <p:cNvSpPr txBox="1">
            <a:spLocks/>
          </p:cNvSpPr>
          <p:nvPr/>
        </p:nvSpPr>
        <p:spPr>
          <a:xfrm>
            <a:off x="659024" y="1410583"/>
            <a:ext cx="5518837" cy="542417"/>
          </a:xfrm>
          <a:prstGeom prst="rect">
            <a:avLst/>
          </a:prstGeom>
        </p:spPr>
        <p:txBody>
          <a:bodyPr lIns="0" tIns="0" rIns="0" bIns="0" anchor="t" anchorCtr="0"/>
          <a:lstStyle>
            <a:lvl1pPr marL="0" indent="0" algn="l" rtl="0" eaLnBrk="1" fontAlgn="base" hangingPunct="1">
              <a:spcBef>
                <a:spcPct val="20000"/>
              </a:spcBef>
              <a:spcAft>
                <a:spcPct val="0"/>
              </a:spcAft>
              <a:buClr>
                <a:schemeClr val="tx1"/>
              </a:buClr>
              <a:buSzPct val="120000"/>
              <a:buFont typeface="Arial" pitchFamily="34" charset="0"/>
              <a:buNone/>
              <a:defRPr sz="2400" b="1" kern="1200">
                <a:solidFill>
                  <a:schemeClr val="tx1"/>
                </a:solidFill>
                <a:latin typeface="Segoe UI" panose="020B0502040204020203" pitchFamily="34" charset="0"/>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0"/>
              </a:spcBef>
              <a:spcAft>
                <a:spcPct val="0"/>
              </a:spcAft>
              <a:buClr>
                <a:prstClr val="black"/>
              </a:buClr>
              <a:buSzPct val="120000"/>
              <a:buFont typeface="Arial" pitchFamily="34" charset="0"/>
              <a:buNone/>
              <a:tabLst/>
              <a:defRPr/>
            </a:pPr>
            <a:r>
              <a:rPr kumimoji="0" lang="en-CA" sz="3000" b="1" i="0" u="none" strike="noStrike" kern="1200" cap="none" spc="0" normalizeH="0" baseline="0" noProof="0" dirty="0">
                <a:ln>
                  <a:noFill/>
                </a:ln>
                <a:solidFill>
                  <a:prstClr val="white">
                    <a:lumMod val="50000"/>
                  </a:prstClr>
                </a:solidFill>
                <a:effectLst/>
                <a:uLnTx/>
                <a:uFillTx/>
                <a:latin typeface="Montserrat" pitchFamily="2" charset="77"/>
                <a:ea typeface="Montserrat Black" charset="0"/>
                <a:cs typeface="Arial" panose="020B0604020202020204" pitchFamily="34" charset="0"/>
              </a:rPr>
              <a:t>Housekeeping</a:t>
            </a:r>
          </a:p>
        </p:txBody>
      </p:sp>
      <p:sp>
        <p:nvSpPr>
          <p:cNvPr id="11" name="TextBox 10">
            <a:extLst>
              <a:ext uri="{FF2B5EF4-FFF2-40B4-BE49-F238E27FC236}">
                <a16:creationId xmlns:a16="http://schemas.microsoft.com/office/drawing/2014/main" id="{F47CBF11-2830-41CC-B027-D85083B5FAA1}"/>
              </a:ext>
            </a:extLst>
          </p:cNvPr>
          <p:cNvSpPr txBox="1"/>
          <p:nvPr/>
        </p:nvSpPr>
        <p:spPr>
          <a:xfrm>
            <a:off x="659024" y="2247094"/>
            <a:ext cx="5005176" cy="3046988"/>
          </a:xfrm>
          <a:prstGeom prst="rect">
            <a:avLst/>
          </a:prstGeom>
        </p:spPr>
        <p:txBody>
          <a:bodyPr wrap="square" lIns="0" tIns="0" rIns="0" bIns="0" rtlCol="0" anchor="b" anchorCtr="0">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CA" sz="1800" b="0" i="0" u="none" strike="noStrike" kern="1200" cap="none" spc="0" normalizeH="0" baseline="0" noProof="0" dirty="0">
                <a:ln>
                  <a:noFill/>
                </a:ln>
                <a:solidFill>
                  <a:srgbClr val="E7E6E6">
                    <a:lumMod val="25000"/>
                  </a:srgbClr>
                </a:solidFill>
                <a:effectLst/>
                <a:uLnTx/>
                <a:uFillTx/>
                <a:latin typeface="Roboto Light" panose="02000000000000000000" pitchFamily="2" charset="0"/>
                <a:ea typeface="Roboto Light" panose="02000000000000000000" pitchFamily="2" charset="0"/>
                <a:cs typeface="Arial" charset="0"/>
              </a:rPr>
              <a:t>Use the Q&amp;A function to post questions.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CA" sz="1800" b="0" i="0" u="none" strike="noStrike" kern="1200" cap="none" spc="0" normalizeH="0" baseline="0" noProof="0" dirty="0">
              <a:ln>
                <a:noFill/>
              </a:ln>
              <a:solidFill>
                <a:srgbClr val="E7E6E6">
                  <a:lumMod val="25000"/>
                </a:srgbClr>
              </a:solidFill>
              <a:effectLst/>
              <a:uLnTx/>
              <a:uFillTx/>
              <a:latin typeface="Roboto Light" panose="02000000000000000000" pitchFamily="2" charset="0"/>
              <a:ea typeface="Roboto Light" panose="02000000000000000000" pitchFamily="2" charset="0"/>
              <a:cs typeface="Arial" charset="0"/>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CA" sz="1800" b="0" i="0" u="none" strike="noStrike" kern="1200" cap="none" spc="0" normalizeH="0" baseline="0" noProof="0" dirty="0">
                <a:ln>
                  <a:noFill/>
                </a:ln>
                <a:solidFill>
                  <a:srgbClr val="E7E6E6">
                    <a:lumMod val="25000"/>
                  </a:srgbClr>
                </a:solidFill>
                <a:effectLst/>
                <a:uLnTx/>
                <a:uFillTx/>
                <a:latin typeface="Roboto Light" panose="02000000000000000000" pitchFamily="2" charset="0"/>
                <a:ea typeface="Roboto Light" panose="02000000000000000000" pitchFamily="2" charset="0"/>
                <a:cs typeface="Arial" charset="0"/>
              </a:rPr>
              <a:t>We will open the last 10-15 minutes up for questions at the end of the moderated discussion. Please use </a:t>
            </a:r>
            <a:r>
              <a:rPr kumimoji="0" lang="en-CA" sz="1800" b="0" i="0" u="none" strike="noStrike" kern="1200" cap="none" spc="0" normalizeH="0" baseline="0" noProof="0">
                <a:ln>
                  <a:noFill/>
                </a:ln>
                <a:solidFill>
                  <a:srgbClr val="E7E6E6">
                    <a:lumMod val="25000"/>
                  </a:srgbClr>
                </a:solidFill>
                <a:effectLst/>
                <a:uLnTx/>
                <a:uFillTx/>
                <a:latin typeface="Roboto Light" panose="02000000000000000000" pitchFamily="2" charset="0"/>
                <a:ea typeface="Roboto Light" panose="02000000000000000000" pitchFamily="2" charset="0"/>
                <a:cs typeface="Arial" charset="0"/>
              </a:rPr>
              <a:t>the Q&amp;A </a:t>
            </a:r>
            <a:r>
              <a:rPr kumimoji="0" lang="en-CA" sz="1800" b="0" i="0" u="none" strike="noStrike" kern="1200" cap="none" spc="0" normalizeH="0" baseline="0" noProof="0" dirty="0">
                <a:ln>
                  <a:noFill/>
                </a:ln>
                <a:solidFill>
                  <a:srgbClr val="E7E6E6">
                    <a:lumMod val="25000"/>
                  </a:srgbClr>
                </a:solidFill>
                <a:effectLst/>
                <a:uLnTx/>
                <a:uFillTx/>
                <a:latin typeface="Roboto Light" panose="02000000000000000000" pitchFamily="2" charset="0"/>
                <a:ea typeface="Roboto Light" panose="02000000000000000000" pitchFamily="2" charset="0"/>
                <a:cs typeface="Arial" charset="0"/>
              </a:rPr>
              <a:t>function to ask questions.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CA" sz="1800" b="0" i="0" u="none" strike="noStrike" kern="1200" cap="none" spc="0" normalizeH="0" baseline="0" noProof="0" dirty="0">
              <a:ln>
                <a:noFill/>
              </a:ln>
              <a:solidFill>
                <a:srgbClr val="E7E6E6">
                  <a:lumMod val="25000"/>
                </a:srgbClr>
              </a:solidFill>
              <a:effectLst/>
              <a:uLnTx/>
              <a:uFillTx/>
              <a:latin typeface="Roboto Light" panose="02000000000000000000" pitchFamily="2" charset="0"/>
              <a:ea typeface="Roboto Light" panose="02000000000000000000" pitchFamily="2" charset="0"/>
              <a:cs typeface="Arial" charset="0"/>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CA" sz="1800" b="0" i="0" u="none" strike="noStrike" kern="1200" cap="none" spc="0" normalizeH="0" baseline="0" noProof="0" dirty="0">
                <a:ln>
                  <a:noFill/>
                </a:ln>
                <a:solidFill>
                  <a:srgbClr val="E7E6E6">
                    <a:lumMod val="25000"/>
                  </a:srgbClr>
                </a:solidFill>
                <a:effectLst/>
                <a:uLnTx/>
                <a:uFillTx/>
                <a:latin typeface="Roboto Light" panose="02000000000000000000" pitchFamily="2" charset="0"/>
                <a:ea typeface="Roboto Light" panose="02000000000000000000" pitchFamily="2" charset="0"/>
                <a:cs typeface="Arial" charset="0"/>
              </a:rPr>
              <a:t>We will send out the slides, recording, and a copy of key questions asked to all participants after the webinar.</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CA" sz="1800" b="0" i="0" u="none" strike="noStrike" kern="1200" cap="none" spc="0" normalizeH="0" baseline="0" noProof="0" dirty="0">
              <a:ln>
                <a:noFill/>
              </a:ln>
              <a:solidFill>
                <a:srgbClr val="E7E6E6">
                  <a:lumMod val="25000"/>
                </a:srgbClr>
              </a:solidFill>
              <a:effectLst/>
              <a:uLnTx/>
              <a:uFillTx/>
              <a:latin typeface="Roboto Light" panose="02000000000000000000" pitchFamily="2" charset="0"/>
              <a:ea typeface="Roboto Light" panose="02000000000000000000" pitchFamily="2" charset="0"/>
              <a:cs typeface="Arial" charset="0"/>
            </a:endParaRPr>
          </a:p>
        </p:txBody>
      </p:sp>
    </p:spTree>
    <p:extLst>
      <p:ext uri="{BB962C8B-B14F-4D97-AF65-F5344CB8AC3E}">
        <p14:creationId xmlns:p14="http://schemas.microsoft.com/office/powerpoint/2010/main" val="3871276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5DBD3F6B-963B-4B45-89C4-8255EB2EE06F}"/>
              </a:ext>
            </a:extLst>
          </p:cNvPr>
          <p:cNvSpPr txBox="1">
            <a:spLocks/>
          </p:cNvSpPr>
          <p:nvPr/>
        </p:nvSpPr>
        <p:spPr>
          <a:xfrm>
            <a:off x="-2343728" y="856952"/>
            <a:ext cx="7286754" cy="542417"/>
          </a:xfrm>
          <a:prstGeom prst="rect">
            <a:avLst/>
          </a:prstGeom>
        </p:spPr>
        <p:txBody>
          <a:bodyPr lIns="0" tIns="0" rIns="0" bIns="0" anchor="t" anchorCtr="0"/>
          <a:lstStyle>
            <a:lvl1pPr marL="0" indent="0" algn="l" rtl="0" eaLnBrk="1" fontAlgn="base" hangingPunct="1">
              <a:spcBef>
                <a:spcPct val="20000"/>
              </a:spcBef>
              <a:spcAft>
                <a:spcPct val="0"/>
              </a:spcAft>
              <a:buClr>
                <a:schemeClr val="tx1"/>
              </a:buClr>
              <a:buSzPct val="120000"/>
              <a:buFont typeface="Arial" pitchFamily="34" charset="0"/>
              <a:buNone/>
              <a:defRPr sz="2400" b="1" kern="1200">
                <a:solidFill>
                  <a:schemeClr val="tx1"/>
                </a:solidFill>
                <a:latin typeface="Segoe UI" panose="020B0502040204020203" pitchFamily="34" charset="0"/>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spcBef>
                <a:spcPts val="0"/>
              </a:spcBef>
            </a:pPr>
            <a:r>
              <a:rPr lang="en-US" sz="3000" dirty="0">
                <a:solidFill>
                  <a:schemeClr val="bg1">
                    <a:lumMod val="50000"/>
                  </a:schemeClr>
                </a:solidFill>
                <a:latin typeface="Montserrat" pitchFamily="2" charset="77"/>
                <a:ea typeface="Montserrat Black" charset="0"/>
                <a:cs typeface="Arial" panose="020B0604020202020204" pitchFamily="34" charset="0"/>
              </a:rPr>
              <a:t>			Who we are</a:t>
            </a:r>
            <a:endParaRPr lang="en-CA" sz="3000" dirty="0">
              <a:solidFill>
                <a:schemeClr val="bg1">
                  <a:lumMod val="50000"/>
                </a:schemeClr>
              </a:solidFill>
              <a:latin typeface="Montserrat" pitchFamily="2" charset="77"/>
              <a:ea typeface="Montserrat Black" charset="0"/>
              <a:cs typeface="Arial" panose="020B0604020202020204" pitchFamily="34" charset="0"/>
            </a:endParaRPr>
          </a:p>
        </p:txBody>
      </p:sp>
      <p:sp>
        <p:nvSpPr>
          <p:cNvPr id="4" name="TextBox 3">
            <a:extLst>
              <a:ext uri="{FF2B5EF4-FFF2-40B4-BE49-F238E27FC236}">
                <a16:creationId xmlns:a16="http://schemas.microsoft.com/office/drawing/2014/main" id="{69AEA530-ED07-49F1-8B32-649D7CC5609C}"/>
              </a:ext>
            </a:extLst>
          </p:cNvPr>
          <p:cNvSpPr txBox="1"/>
          <p:nvPr/>
        </p:nvSpPr>
        <p:spPr>
          <a:xfrm>
            <a:off x="334136" y="370914"/>
            <a:ext cx="5498078" cy="184666"/>
          </a:xfrm>
          <a:prstGeom prst="rect">
            <a:avLst/>
          </a:prstGeom>
          <a:noFill/>
        </p:spPr>
        <p:txBody>
          <a:bodyPr wrap="square" lIns="0" tIns="0" rIns="0" bIns="0" rtlCol="0" anchor="t">
            <a:spAutoFit/>
          </a:bodyPr>
          <a:lstStyle/>
          <a:p>
            <a:r>
              <a:rPr lang="en-US" sz="1200" dirty="0">
                <a:solidFill>
                  <a:schemeClr val="bg1">
                    <a:lumMod val="65000"/>
                  </a:schemeClr>
                </a:solidFill>
                <a:latin typeface="Montserrat Medium" panose="00000600000000000000" pitchFamily="2" charset="0"/>
              </a:rPr>
              <a:t>Courageous Discussions on Racial Equity in the Workplace</a:t>
            </a:r>
          </a:p>
        </p:txBody>
      </p:sp>
      <p:sp>
        <p:nvSpPr>
          <p:cNvPr id="15" name="Rectangle 14">
            <a:extLst>
              <a:ext uri="{FF2B5EF4-FFF2-40B4-BE49-F238E27FC236}">
                <a16:creationId xmlns:a16="http://schemas.microsoft.com/office/drawing/2014/main" id="{8754B684-3D73-4F45-AD3B-BA5FD16C90A3}"/>
              </a:ext>
            </a:extLst>
          </p:cNvPr>
          <p:cNvSpPr/>
          <p:nvPr/>
        </p:nvSpPr>
        <p:spPr>
          <a:xfrm>
            <a:off x="1299649" y="5403581"/>
            <a:ext cx="2693645" cy="9754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b="1" dirty="0">
              <a:solidFill>
                <a:schemeClr val="bg1">
                  <a:lumMod val="50000"/>
                </a:schemeClr>
              </a:solidFill>
              <a:latin typeface="Montserrat" panose="00000500000000000000" pitchFamily="2" charset="0"/>
            </a:endParaRPr>
          </a:p>
        </p:txBody>
      </p:sp>
      <p:sp>
        <p:nvSpPr>
          <p:cNvPr id="16" name="Rectangle 15">
            <a:extLst>
              <a:ext uri="{FF2B5EF4-FFF2-40B4-BE49-F238E27FC236}">
                <a16:creationId xmlns:a16="http://schemas.microsoft.com/office/drawing/2014/main" id="{FA020DBE-77EF-447A-AE43-E4545279E31A}"/>
              </a:ext>
            </a:extLst>
          </p:cNvPr>
          <p:cNvSpPr/>
          <p:nvPr/>
        </p:nvSpPr>
        <p:spPr>
          <a:xfrm>
            <a:off x="4436068" y="4645822"/>
            <a:ext cx="2792292" cy="11466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CA" dirty="0">
              <a:solidFill>
                <a:schemeClr val="bg1">
                  <a:lumMod val="50000"/>
                </a:schemeClr>
              </a:solidFill>
              <a:latin typeface="Montserrat" panose="00000500000000000000" pitchFamily="2" charset="0"/>
            </a:endParaRPr>
          </a:p>
        </p:txBody>
      </p:sp>
      <p:sp>
        <p:nvSpPr>
          <p:cNvPr id="14" name="Rectangle 13">
            <a:extLst>
              <a:ext uri="{FF2B5EF4-FFF2-40B4-BE49-F238E27FC236}">
                <a16:creationId xmlns:a16="http://schemas.microsoft.com/office/drawing/2014/main" id="{E24A502B-332B-485F-8AAB-0AFC0268BCAC}"/>
              </a:ext>
            </a:extLst>
          </p:cNvPr>
          <p:cNvSpPr/>
          <p:nvPr/>
        </p:nvSpPr>
        <p:spPr>
          <a:xfrm>
            <a:off x="8467462" y="4645822"/>
            <a:ext cx="2693645" cy="11466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CA" dirty="0">
              <a:solidFill>
                <a:schemeClr val="bg1">
                  <a:lumMod val="50000"/>
                </a:schemeClr>
              </a:solidFill>
              <a:latin typeface="Montserrat" panose="00000500000000000000" pitchFamily="2" charset="0"/>
            </a:endParaRPr>
          </a:p>
        </p:txBody>
      </p:sp>
      <p:pic>
        <p:nvPicPr>
          <p:cNvPr id="8" name="Picture 7">
            <a:extLst>
              <a:ext uri="{FF2B5EF4-FFF2-40B4-BE49-F238E27FC236}">
                <a16:creationId xmlns:a16="http://schemas.microsoft.com/office/drawing/2014/main" id="{35E24202-ABEA-4A1B-9362-1A884D9445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059" y="1601626"/>
            <a:ext cx="3139901" cy="3884572"/>
          </a:xfrm>
          <a:prstGeom prst="rect">
            <a:avLst/>
          </a:prstGeom>
        </p:spPr>
      </p:pic>
      <p:sp>
        <p:nvSpPr>
          <p:cNvPr id="9" name="Rectangle 8">
            <a:extLst>
              <a:ext uri="{FF2B5EF4-FFF2-40B4-BE49-F238E27FC236}">
                <a16:creationId xmlns:a16="http://schemas.microsoft.com/office/drawing/2014/main" id="{4A9AD5D1-1986-47E2-BF9D-61889B8F469E}"/>
              </a:ext>
            </a:extLst>
          </p:cNvPr>
          <p:cNvSpPr/>
          <p:nvPr/>
        </p:nvSpPr>
        <p:spPr>
          <a:xfrm>
            <a:off x="1041653" y="5535553"/>
            <a:ext cx="3136419" cy="918333"/>
          </a:xfrm>
          <a:prstGeom prst="rect">
            <a:avLst/>
          </a:prstGeom>
        </p:spPr>
        <p:txBody>
          <a:bodyPr wrap="square">
            <a:spAutoFit/>
          </a:bodyPr>
          <a:lstStyle/>
          <a:p>
            <a:pPr lvl="0" algn="ctr">
              <a:defRPr/>
            </a:pPr>
            <a:r>
              <a:rPr lang="en-US" b="1" dirty="0">
                <a:solidFill>
                  <a:prstClr val="white">
                    <a:lumMod val="50000"/>
                  </a:prstClr>
                </a:solidFill>
                <a:latin typeface="Montserrat"/>
              </a:rPr>
              <a:t>Lori Bishop</a:t>
            </a:r>
          </a:p>
          <a:p>
            <a:pPr lvl="0" algn="ctr">
              <a:defRPr/>
            </a:pPr>
            <a:r>
              <a:rPr lang="en-US" dirty="0">
                <a:solidFill>
                  <a:srgbClr val="7F7F7F"/>
                </a:solidFill>
                <a:latin typeface="Montserrat" panose="00000500000000000000" pitchFamily="2" charset="0"/>
              </a:rPr>
              <a:t>Chief People Officer, Publishing Concepts</a:t>
            </a:r>
          </a:p>
        </p:txBody>
      </p:sp>
      <p:sp>
        <p:nvSpPr>
          <p:cNvPr id="10" name="TextBox 9">
            <a:extLst>
              <a:ext uri="{FF2B5EF4-FFF2-40B4-BE49-F238E27FC236}">
                <a16:creationId xmlns:a16="http://schemas.microsoft.com/office/drawing/2014/main" id="{E085C7D7-90B4-4F5A-A346-03E61C13215A}"/>
              </a:ext>
            </a:extLst>
          </p:cNvPr>
          <p:cNvSpPr txBox="1"/>
          <p:nvPr/>
        </p:nvSpPr>
        <p:spPr>
          <a:xfrm>
            <a:off x="4455180" y="2301400"/>
            <a:ext cx="7107905" cy="3693319"/>
          </a:xfrm>
          <a:prstGeom prst="rect">
            <a:avLst/>
          </a:prstGeom>
          <a:noFill/>
        </p:spPr>
        <p:txBody>
          <a:bodyPr wrap="square" rtlCol="0">
            <a:spAutoFit/>
          </a:bodyPr>
          <a:lstStyle/>
          <a:p>
            <a:r>
              <a:rPr lang="en-US" dirty="0">
                <a:solidFill>
                  <a:srgbClr val="5C3391"/>
                </a:solidFill>
                <a:latin typeface="Roboto Light" panose="02000000000000000000" pitchFamily="2" charset="0"/>
                <a:ea typeface="Roboto Light" panose="02000000000000000000" pitchFamily="2" charset="0"/>
              </a:rPr>
              <a:t>Lori Bishop is a 20-year HR champion with industry backgrounds that include healthcare, technology, market research, consumer goods and products and manufacturing.</a:t>
            </a:r>
          </a:p>
          <a:p>
            <a:endParaRPr lang="en-US" dirty="0">
              <a:solidFill>
                <a:srgbClr val="5C3391"/>
              </a:solidFill>
              <a:latin typeface="Roboto Light" panose="02000000000000000000" pitchFamily="2" charset="0"/>
              <a:ea typeface="Roboto Light" panose="02000000000000000000" pitchFamily="2" charset="0"/>
            </a:endParaRPr>
          </a:p>
          <a:p>
            <a:r>
              <a:rPr lang="en-US" dirty="0">
                <a:solidFill>
                  <a:srgbClr val="5C3391"/>
                </a:solidFill>
                <a:latin typeface="Roboto Light" panose="02000000000000000000" pitchFamily="2" charset="0"/>
                <a:ea typeface="Roboto Light" panose="02000000000000000000" pitchFamily="2" charset="0"/>
              </a:rPr>
              <a:t>She has recently collaborated with Drew Clancy, CEO of Publishing Concepts, Inc. to create an intervention in support of social justice and anti-racism initiatives. </a:t>
            </a:r>
          </a:p>
          <a:p>
            <a:endParaRPr lang="en-US" dirty="0">
              <a:solidFill>
                <a:srgbClr val="5C3391"/>
              </a:solidFill>
              <a:latin typeface="Roboto Light" panose="02000000000000000000" pitchFamily="2" charset="0"/>
              <a:ea typeface="Roboto Light" panose="02000000000000000000" pitchFamily="2" charset="0"/>
            </a:endParaRPr>
          </a:p>
          <a:p>
            <a:r>
              <a:rPr lang="en-US" dirty="0">
                <a:solidFill>
                  <a:srgbClr val="5C3391"/>
                </a:solidFill>
                <a:latin typeface="Roboto Light" panose="02000000000000000000" pitchFamily="2" charset="0"/>
                <a:ea typeface="Roboto Light" panose="02000000000000000000" pitchFamily="2" charset="0"/>
              </a:rPr>
              <a:t>Her organization’s True Trust – Meaningful Conversations series has created an internal dialogue with employees to learn the history of structural racism and discrimination in the US as a foundation to find ways to build trust within their organization. </a:t>
            </a:r>
          </a:p>
          <a:p>
            <a:endParaRPr lang="en-CA" dirty="0"/>
          </a:p>
        </p:txBody>
      </p:sp>
      <p:sp>
        <p:nvSpPr>
          <p:cNvPr id="11" name="Slide Number Placeholder 5">
            <a:extLst>
              <a:ext uri="{FF2B5EF4-FFF2-40B4-BE49-F238E27FC236}">
                <a16:creationId xmlns:a16="http://schemas.microsoft.com/office/drawing/2014/main" id="{21A4D084-D407-4673-AF47-6E671CF3A80A}"/>
              </a:ext>
            </a:extLst>
          </p:cNvPr>
          <p:cNvSpPr txBox="1">
            <a:spLocks/>
          </p:cNvSpPr>
          <p:nvPr/>
        </p:nvSpPr>
        <p:spPr>
          <a:xfrm>
            <a:off x="9141650" y="6379042"/>
            <a:ext cx="2743200" cy="365125"/>
          </a:xfrm>
          <a:prstGeom prst="rect">
            <a:avLst/>
          </a:prstGeom>
        </p:spPr>
        <p:txBody>
          <a:bodyPr vert="horz" lIns="0" tIns="0" rIns="0" bIns="0" rtlCol="0" anchor="ctr"/>
          <a:lstStyle>
            <a:defPPr>
              <a:defRPr lang="en-US"/>
            </a:defPPr>
            <a:lvl1pPr marL="0" algn="r" defTabSz="914400" rtl="0" eaLnBrk="1" latinLnBrk="0" hangingPunct="1">
              <a:defRPr sz="800" kern="1200">
                <a:solidFill>
                  <a:schemeClr val="bg1">
                    <a:lumMod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0A309C1-FC3A-6444-8C53-1D99F913D140}" type="slidenum">
              <a:rPr lang="en-US" smtClean="0">
                <a:solidFill>
                  <a:schemeClr val="bg1">
                    <a:lumMod val="50000"/>
                  </a:schemeClr>
                </a:solidFill>
              </a:rPr>
              <a:pPr/>
              <a:t>4</a:t>
            </a:fld>
            <a:endParaRPr lang="en-US" dirty="0">
              <a:solidFill>
                <a:schemeClr val="bg1">
                  <a:lumMod val="50000"/>
                </a:schemeClr>
              </a:solidFill>
            </a:endParaRPr>
          </a:p>
        </p:txBody>
      </p:sp>
      <p:sp>
        <p:nvSpPr>
          <p:cNvPr id="12" name="Rectangle 11">
            <a:extLst>
              <a:ext uri="{FF2B5EF4-FFF2-40B4-BE49-F238E27FC236}">
                <a16:creationId xmlns:a16="http://schemas.microsoft.com/office/drawing/2014/main" id="{D0DEE2C5-1977-406E-B869-C5D48918BDA5}"/>
              </a:ext>
            </a:extLst>
          </p:cNvPr>
          <p:cNvSpPr/>
          <p:nvPr/>
        </p:nvSpPr>
        <p:spPr>
          <a:xfrm>
            <a:off x="9692814" y="177482"/>
            <a:ext cx="2937825" cy="2847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l" fontAlgn="base">
              <a:spcBef>
                <a:spcPct val="0"/>
              </a:spcBef>
              <a:spcAft>
                <a:spcPct val="0"/>
              </a:spcAft>
            </a:pPr>
            <a:r>
              <a:rPr lang="en-CA" sz="900" b="0" i="0" spc="300" dirty="0">
                <a:solidFill>
                  <a:schemeClr val="tx1"/>
                </a:solidFill>
                <a:latin typeface="Montserrat Light" charset="0"/>
                <a:ea typeface="Montserrat Light" charset="0"/>
                <a:cs typeface="Montserrat Light" charset="0"/>
              </a:rPr>
              <a:t>MCLEAN &amp; COMPANY</a:t>
            </a:r>
          </a:p>
        </p:txBody>
      </p:sp>
    </p:spTree>
    <p:extLst>
      <p:ext uri="{BB962C8B-B14F-4D97-AF65-F5344CB8AC3E}">
        <p14:creationId xmlns:p14="http://schemas.microsoft.com/office/powerpoint/2010/main" val="283981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5DBD3F6B-963B-4B45-89C4-8255EB2EE06F}"/>
              </a:ext>
            </a:extLst>
          </p:cNvPr>
          <p:cNvSpPr txBox="1">
            <a:spLocks/>
          </p:cNvSpPr>
          <p:nvPr/>
        </p:nvSpPr>
        <p:spPr>
          <a:xfrm>
            <a:off x="-3245393" y="1055742"/>
            <a:ext cx="7092931" cy="542417"/>
          </a:xfrm>
          <a:prstGeom prst="rect">
            <a:avLst/>
          </a:prstGeom>
        </p:spPr>
        <p:txBody>
          <a:bodyPr lIns="0" tIns="0" rIns="0" bIns="0" anchor="t" anchorCtr="0"/>
          <a:lstStyle>
            <a:lvl1pPr marL="0" indent="0" algn="l" rtl="0" eaLnBrk="1" fontAlgn="base" hangingPunct="1">
              <a:spcBef>
                <a:spcPct val="20000"/>
              </a:spcBef>
              <a:spcAft>
                <a:spcPct val="0"/>
              </a:spcAft>
              <a:buClr>
                <a:schemeClr val="tx1"/>
              </a:buClr>
              <a:buSzPct val="120000"/>
              <a:buFont typeface="Arial" pitchFamily="34" charset="0"/>
              <a:buNone/>
              <a:defRPr sz="2400" b="1" kern="1200">
                <a:solidFill>
                  <a:schemeClr val="tx1"/>
                </a:solidFill>
                <a:latin typeface="Segoe UI" panose="020B0502040204020203" pitchFamily="34" charset="0"/>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0"/>
              </a:spcBef>
              <a:spcAft>
                <a:spcPct val="0"/>
              </a:spcAft>
              <a:buClr>
                <a:prstClr val="black"/>
              </a:buClr>
              <a:buSzPct val="120000"/>
              <a:buFont typeface="Arial" pitchFamily="34" charset="0"/>
              <a:buNone/>
              <a:tabLst/>
              <a:defRPr/>
            </a:pPr>
            <a:r>
              <a:rPr kumimoji="0" lang="en-US" sz="3000" b="1" i="0" u="none" strike="noStrike" kern="1200" cap="none" spc="0" normalizeH="0" baseline="0" noProof="0" dirty="0">
                <a:ln>
                  <a:noFill/>
                </a:ln>
                <a:solidFill>
                  <a:prstClr val="white">
                    <a:lumMod val="50000"/>
                  </a:prstClr>
                </a:solidFill>
                <a:effectLst/>
                <a:uLnTx/>
                <a:uFillTx/>
                <a:latin typeface="Montserrat" pitchFamily="2" charset="77"/>
                <a:ea typeface="Montserrat Black" charset="0"/>
                <a:cs typeface="Arial" panose="020B0604020202020204" pitchFamily="34" charset="0"/>
              </a:rPr>
              <a:t>				Who we are</a:t>
            </a:r>
            <a:endParaRPr kumimoji="0" lang="en-CA" sz="3000" b="1" i="0" u="none" strike="noStrike" kern="1200" cap="none" spc="0" normalizeH="0" baseline="0" noProof="0" dirty="0">
              <a:ln>
                <a:noFill/>
              </a:ln>
              <a:solidFill>
                <a:prstClr val="white">
                  <a:lumMod val="50000"/>
                </a:prstClr>
              </a:solidFill>
              <a:effectLst/>
              <a:uLnTx/>
              <a:uFillTx/>
              <a:latin typeface="Montserrat" pitchFamily="2" charset="77"/>
              <a:ea typeface="Montserrat Black" charset="0"/>
              <a:cs typeface="Arial" panose="020B0604020202020204" pitchFamily="34" charset="0"/>
            </a:endParaRPr>
          </a:p>
        </p:txBody>
      </p:sp>
      <p:sp>
        <p:nvSpPr>
          <p:cNvPr id="15" name="Rectangle 14">
            <a:extLst>
              <a:ext uri="{FF2B5EF4-FFF2-40B4-BE49-F238E27FC236}">
                <a16:creationId xmlns:a16="http://schemas.microsoft.com/office/drawing/2014/main" id="{8754B684-3D73-4F45-AD3B-BA5FD16C90A3}"/>
              </a:ext>
            </a:extLst>
          </p:cNvPr>
          <p:cNvSpPr/>
          <p:nvPr/>
        </p:nvSpPr>
        <p:spPr>
          <a:xfrm>
            <a:off x="774479" y="4899160"/>
            <a:ext cx="2693645" cy="9754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lumMod val="50000"/>
                </a:prstClr>
              </a:solidFill>
              <a:effectLst/>
              <a:uLnTx/>
              <a:uFillTx/>
              <a:latin typeface="Montserrat" panose="00000500000000000000" pitchFamily="2" charset="0"/>
              <a:ea typeface="+mn-ea"/>
              <a:cs typeface="+mn-cs"/>
            </a:endParaRPr>
          </a:p>
        </p:txBody>
      </p:sp>
      <p:sp>
        <p:nvSpPr>
          <p:cNvPr id="12" name="TextBox 11">
            <a:extLst>
              <a:ext uri="{FF2B5EF4-FFF2-40B4-BE49-F238E27FC236}">
                <a16:creationId xmlns:a16="http://schemas.microsoft.com/office/drawing/2014/main" id="{F436A08C-BC0B-4DA7-B9F2-C4582474A439}"/>
              </a:ext>
            </a:extLst>
          </p:cNvPr>
          <p:cNvSpPr txBox="1"/>
          <p:nvPr/>
        </p:nvSpPr>
        <p:spPr>
          <a:xfrm>
            <a:off x="908887" y="5355096"/>
            <a:ext cx="3273771"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lumMod val="50000"/>
                  </a:prstClr>
                </a:solidFill>
                <a:effectLst/>
                <a:uLnTx/>
                <a:uFillTx/>
                <a:latin typeface="Montserrat"/>
                <a:ea typeface="+mn-ea"/>
                <a:cs typeface="+mn-cs"/>
              </a:rPr>
              <a:t>Cinnamon Clark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50000"/>
                  </a:prstClr>
                </a:solidFill>
                <a:effectLst/>
                <a:uLnTx/>
                <a:uFillTx/>
                <a:latin typeface="Montserrat"/>
                <a:ea typeface="+mn-ea"/>
                <a:cs typeface="+mn-cs"/>
              </a:rPr>
              <a:t>Director of Diversity, Equity &amp; Inclusion (DEI), McLean &amp; Company</a:t>
            </a:r>
            <a:endParaRPr kumimoji="0" lang="en-US" sz="1800" b="0" i="0" u="none" strike="noStrike" kern="1200" cap="none" spc="0" normalizeH="0" baseline="0" noProof="0" dirty="0">
              <a:ln>
                <a:noFill/>
              </a:ln>
              <a:solidFill>
                <a:prstClr val="white">
                  <a:lumMod val="50000"/>
                </a:prstClr>
              </a:solidFill>
              <a:effectLst/>
              <a:uLnTx/>
              <a:uFillTx/>
              <a:latin typeface="Montserrat" panose="00000500000000000000" pitchFamily="2" charset="0"/>
              <a:ea typeface="+mn-ea"/>
              <a:cs typeface="+mn-cs"/>
            </a:endParaRPr>
          </a:p>
        </p:txBody>
      </p:sp>
      <p:sp>
        <p:nvSpPr>
          <p:cNvPr id="2" name="TextBox 1">
            <a:extLst>
              <a:ext uri="{FF2B5EF4-FFF2-40B4-BE49-F238E27FC236}">
                <a16:creationId xmlns:a16="http://schemas.microsoft.com/office/drawing/2014/main" id="{140BE48A-4144-45E7-A7AD-AC03B1431BC9}"/>
              </a:ext>
            </a:extLst>
          </p:cNvPr>
          <p:cNvSpPr txBox="1"/>
          <p:nvPr/>
        </p:nvSpPr>
        <p:spPr>
          <a:xfrm>
            <a:off x="301073" y="374569"/>
            <a:ext cx="5498078" cy="184666"/>
          </a:xfrm>
          <a:prstGeom prst="rect">
            <a:avLst/>
          </a:prstGeom>
          <a:noFill/>
        </p:spPr>
        <p:txBody>
          <a:bodyPr wrap="square" lIns="0" tIns="0" rIns="0" bIns="0" rtlCol="0" anchor="t">
            <a:spAutoFit/>
          </a:bodyPr>
          <a:lstStyle/>
          <a:p>
            <a:r>
              <a:rPr lang="en-US" sz="1200" dirty="0">
                <a:solidFill>
                  <a:schemeClr val="bg1">
                    <a:lumMod val="65000"/>
                  </a:schemeClr>
                </a:solidFill>
                <a:latin typeface="Montserrat Medium" panose="00000600000000000000" pitchFamily="2" charset="0"/>
              </a:rPr>
              <a:t>Courageous Discussions on Racial Equity in the Workplace</a:t>
            </a:r>
          </a:p>
        </p:txBody>
      </p:sp>
      <p:pic>
        <p:nvPicPr>
          <p:cNvPr id="1028" name="Picture 4" descr="Cinnamon Clark headshot">
            <a:extLst>
              <a:ext uri="{FF2B5EF4-FFF2-40B4-BE49-F238E27FC236}">
                <a16:creationId xmlns:a16="http://schemas.microsoft.com/office/drawing/2014/main" id="{BC5D9E8F-40FC-45FF-B1AC-0F919DA998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479" y="1778751"/>
            <a:ext cx="3490921" cy="349092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334EFAC-9685-4B8D-9D72-BF2D3A32597A}"/>
              </a:ext>
            </a:extLst>
          </p:cNvPr>
          <p:cNvSpPr txBox="1"/>
          <p:nvPr/>
        </p:nvSpPr>
        <p:spPr>
          <a:xfrm>
            <a:off x="4831320" y="2446142"/>
            <a:ext cx="6860808" cy="3139321"/>
          </a:xfrm>
          <a:prstGeom prst="rect">
            <a:avLst/>
          </a:prstGeom>
          <a:noFill/>
        </p:spPr>
        <p:txBody>
          <a:bodyPr wrap="square" rtlCol="0">
            <a:spAutoFit/>
          </a:bodyPr>
          <a:lstStyle/>
          <a:p>
            <a:r>
              <a:rPr lang="en-US" dirty="0">
                <a:solidFill>
                  <a:srgbClr val="7030A0"/>
                </a:solidFill>
                <a:latin typeface="Roboto Light" panose="02000000000000000000" pitchFamily="2" charset="0"/>
                <a:ea typeface="Roboto Light" panose="02000000000000000000" pitchFamily="2" charset="0"/>
              </a:rPr>
              <a:t>Cinnamon is a Director of Diversity, Equity &amp; Inclusion (DEI) Services at McLean &amp; Company, where she leads the development and delivery of client-facing services. </a:t>
            </a:r>
          </a:p>
          <a:p>
            <a:endParaRPr lang="en-US" dirty="0">
              <a:solidFill>
                <a:srgbClr val="7030A0"/>
              </a:solidFill>
              <a:latin typeface="Roboto Light" panose="02000000000000000000" pitchFamily="2" charset="0"/>
              <a:ea typeface="Roboto Light" panose="02000000000000000000" pitchFamily="2" charset="0"/>
            </a:endParaRPr>
          </a:p>
          <a:p>
            <a:r>
              <a:rPr lang="en-US" dirty="0">
                <a:solidFill>
                  <a:srgbClr val="7030A0"/>
                </a:solidFill>
                <a:latin typeface="Roboto Light" panose="02000000000000000000" pitchFamily="2" charset="0"/>
                <a:ea typeface="Roboto Light" panose="02000000000000000000" pitchFamily="2" charset="0"/>
              </a:rPr>
              <a:t>Her strategic approach has led to success in the DEI space in the private sector as well as the government sector, most notably in the United States Navy’s Special Operations Forces.</a:t>
            </a:r>
          </a:p>
          <a:p>
            <a:endParaRPr lang="en-US" dirty="0">
              <a:solidFill>
                <a:srgbClr val="7030A0"/>
              </a:solidFill>
              <a:latin typeface="Roboto Light" panose="02000000000000000000" pitchFamily="2" charset="0"/>
              <a:ea typeface="Roboto Light" panose="02000000000000000000" pitchFamily="2" charset="0"/>
            </a:endParaRPr>
          </a:p>
          <a:p>
            <a:r>
              <a:rPr lang="en-US" dirty="0">
                <a:solidFill>
                  <a:srgbClr val="7030A0"/>
                </a:solidFill>
                <a:latin typeface="Roboto Light" panose="02000000000000000000" pitchFamily="2" charset="0"/>
                <a:ea typeface="Roboto Light" panose="02000000000000000000" pitchFamily="2" charset="0"/>
              </a:rPr>
              <a:t>Cinnamon holds a Master of Arts in Human Behavior/Organizational Leadership from National University and a Bachelor of Arts in Social Science from Chapman University</a:t>
            </a:r>
            <a:endParaRPr lang="en-CA" dirty="0">
              <a:solidFill>
                <a:srgbClr val="7030A0"/>
              </a:solidFill>
              <a:latin typeface="Roboto Light" panose="02000000000000000000" pitchFamily="2" charset="0"/>
              <a:ea typeface="Roboto Light" panose="02000000000000000000" pitchFamily="2" charset="0"/>
            </a:endParaRPr>
          </a:p>
        </p:txBody>
      </p:sp>
      <p:sp>
        <p:nvSpPr>
          <p:cNvPr id="8" name="Slide Number Placeholder 5">
            <a:extLst>
              <a:ext uri="{FF2B5EF4-FFF2-40B4-BE49-F238E27FC236}">
                <a16:creationId xmlns:a16="http://schemas.microsoft.com/office/drawing/2014/main" id="{77E36CCC-980C-47C1-990D-E6E277C56DE4}"/>
              </a:ext>
            </a:extLst>
          </p:cNvPr>
          <p:cNvSpPr>
            <a:spLocks noGrp="1"/>
          </p:cNvSpPr>
          <p:nvPr>
            <p:ph type="sldNum" sz="quarter" idx="4"/>
          </p:nvPr>
        </p:nvSpPr>
        <p:spPr>
          <a:xfrm>
            <a:off x="9141650" y="6379042"/>
            <a:ext cx="2743200" cy="365125"/>
          </a:xfrm>
          <a:prstGeom prst="rect">
            <a:avLst/>
          </a:prstGeom>
        </p:spPr>
        <p:txBody>
          <a:bodyPr vert="horz" lIns="0" tIns="0" rIns="0" bIns="0" rtlCol="0" anchor="ctr"/>
          <a:lstStyle>
            <a:lvl1pPr algn="r">
              <a:defRPr sz="800">
                <a:solidFill>
                  <a:schemeClr val="bg1">
                    <a:lumMod val="75000"/>
                  </a:schemeClr>
                </a:solidFill>
                <a:latin typeface="Arial" panose="020B0604020202020204" pitchFamily="34" charset="0"/>
                <a:cs typeface="Arial" panose="020B0604020202020204" pitchFamily="34" charset="0"/>
              </a:defRPr>
            </a:lvl1pPr>
          </a:lstStyle>
          <a:p>
            <a:fld id="{60A309C1-FC3A-6444-8C53-1D99F913D140}" type="slidenum">
              <a:rPr lang="en-US" smtClean="0">
                <a:solidFill>
                  <a:schemeClr val="bg1">
                    <a:lumMod val="50000"/>
                  </a:schemeClr>
                </a:solidFill>
              </a:rPr>
              <a:pPr/>
              <a:t>5</a:t>
            </a:fld>
            <a:endParaRPr lang="en-US" dirty="0">
              <a:solidFill>
                <a:schemeClr val="bg1">
                  <a:lumMod val="50000"/>
                </a:schemeClr>
              </a:solidFill>
            </a:endParaRPr>
          </a:p>
        </p:txBody>
      </p:sp>
    </p:spTree>
    <p:extLst>
      <p:ext uri="{BB962C8B-B14F-4D97-AF65-F5344CB8AC3E}">
        <p14:creationId xmlns:p14="http://schemas.microsoft.com/office/powerpoint/2010/main" val="3405899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F7BCEBE7-3CC0-9345-B7DD-633030396739}"/>
              </a:ext>
            </a:extLst>
          </p:cNvPr>
          <p:cNvGrpSpPr/>
          <p:nvPr/>
        </p:nvGrpSpPr>
        <p:grpSpPr>
          <a:xfrm>
            <a:off x="556358" y="2204912"/>
            <a:ext cx="6356506" cy="861775"/>
            <a:chOff x="381001" y="991986"/>
            <a:chExt cx="6356506" cy="861775"/>
          </a:xfrm>
        </p:grpSpPr>
        <p:sp>
          <p:nvSpPr>
            <p:cNvPr id="6" name="TextBox 5">
              <a:extLst>
                <a:ext uri="{FF2B5EF4-FFF2-40B4-BE49-F238E27FC236}">
                  <a16:creationId xmlns:a16="http://schemas.microsoft.com/office/drawing/2014/main" id="{9B32FAB9-0FD9-2D4A-B24A-1EF626E17108}"/>
                </a:ext>
              </a:extLst>
            </p:cNvPr>
            <p:cNvSpPr txBox="1"/>
            <p:nvPr/>
          </p:nvSpPr>
          <p:spPr>
            <a:xfrm>
              <a:off x="1405675" y="991986"/>
              <a:ext cx="5331832" cy="830997"/>
            </a:xfrm>
            <a:prstGeom prst="rect">
              <a:avLst/>
            </a:prstGeom>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25000"/>
                    </a:srgbClr>
                  </a:solidFill>
                  <a:effectLst/>
                  <a:uLnTx/>
                  <a:uFillTx/>
                  <a:latin typeface="Roboto Light" panose="02000000000000000000" pitchFamily="2" charset="0"/>
                  <a:ea typeface="Roboto Light" panose="02000000000000000000" pitchFamily="2" charset="0"/>
                  <a:cs typeface="Arial" charset="0"/>
                </a:rPr>
                <a:t>Discuss Lori Bishop’s experience as an HR professional</a:t>
              </a:r>
              <a:r>
                <a:rPr lang="en-US" dirty="0">
                  <a:solidFill>
                    <a:srgbClr val="E7E6E6">
                      <a:lumMod val="25000"/>
                    </a:srgbClr>
                  </a:solidFill>
                  <a:latin typeface="Roboto Light" panose="02000000000000000000" pitchFamily="2" charset="0"/>
                  <a:ea typeface="Roboto Light" panose="02000000000000000000" pitchFamily="2" charset="0"/>
                  <a:cs typeface="Arial" charset="0"/>
                </a:rPr>
                <a:t>. We will be highlighting her leadership and trusted advisor role in her organization. </a:t>
              </a:r>
              <a:endParaRPr kumimoji="0" lang="en-US" sz="1800" b="0" i="0" u="none" strike="noStrike" kern="1200" cap="none" spc="0" normalizeH="0" baseline="0" noProof="0" dirty="0">
                <a:ln>
                  <a:noFill/>
                </a:ln>
                <a:solidFill>
                  <a:srgbClr val="E7E6E6">
                    <a:lumMod val="25000"/>
                  </a:srgbClr>
                </a:solidFill>
                <a:effectLst/>
                <a:uLnTx/>
                <a:uFillTx/>
                <a:latin typeface="Roboto Light" panose="02000000000000000000" pitchFamily="2" charset="0"/>
                <a:ea typeface="Roboto Light" panose="02000000000000000000" pitchFamily="2" charset="0"/>
                <a:cs typeface="Arial" charset="0"/>
              </a:endParaRPr>
            </a:p>
          </p:txBody>
        </p:sp>
        <p:sp>
          <p:nvSpPr>
            <p:cNvPr id="9" name="TextBox 8">
              <a:extLst>
                <a:ext uri="{FF2B5EF4-FFF2-40B4-BE49-F238E27FC236}">
                  <a16:creationId xmlns:a16="http://schemas.microsoft.com/office/drawing/2014/main" id="{F669FBC2-3D04-9246-B165-D5CC65DC23A0}"/>
                </a:ext>
              </a:extLst>
            </p:cNvPr>
            <p:cNvSpPr txBox="1"/>
            <p:nvPr/>
          </p:nvSpPr>
          <p:spPr>
            <a:xfrm>
              <a:off x="381001" y="1238208"/>
              <a:ext cx="710908" cy="615553"/>
            </a:xfrm>
            <a:prstGeom prst="rect">
              <a:avLst/>
            </a:prstGeom>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lumMod val="85000"/>
                    </a:prstClr>
                  </a:solidFill>
                  <a:effectLst/>
                  <a:uLnTx/>
                  <a:uFillTx/>
                  <a:latin typeface="Montserrat Light" pitchFamily="2" charset="77"/>
                  <a:ea typeface="Arial" charset="0"/>
                  <a:cs typeface="Arial" charset="0"/>
                </a:rPr>
                <a:t>01</a:t>
              </a:r>
            </a:p>
          </p:txBody>
        </p:sp>
      </p:grpSp>
      <p:sp>
        <p:nvSpPr>
          <p:cNvPr id="24" name="Text Placeholder 1">
            <a:extLst>
              <a:ext uri="{FF2B5EF4-FFF2-40B4-BE49-F238E27FC236}">
                <a16:creationId xmlns:a16="http://schemas.microsoft.com/office/drawing/2014/main" id="{D531D925-AE37-E143-8AFA-5F8CB0A04C3F}"/>
              </a:ext>
            </a:extLst>
          </p:cNvPr>
          <p:cNvSpPr txBox="1">
            <a:spLocks/>
          </p:cNvSpPr>
          <p:nvPr/>
        </p:nvSpPr>
        <p:spPr>
          <a:xfrm>
            <a:off x="577163" y="1304821"/>
            <a:ext cx="5518837" cy="542417"/>
          </a:xfrm>
          <a:prstGeom prst="rect">
            <a:avLst/>
          </a:prstGeom>
        </p:spPr>
        <p:txBody>
          <a:bodyPr lIns="0" tIns="0" rIns="0" bIns="0" anchor="t" anchorCtr="0"/>
          <a:lstStyle>
            <a:lvl1pPr marL="0" indent="0" algn="l" rtl="0" eaLnBrk="1" fontAlgn="base" hangingPunct="1">
              <a:spcBef>
                <a:spcPct val="20000"/>
              </a:spcBef>
              <a:spcAft>
                <a:spcPct val="0"/>
              </a:spcAft>
              <a:buClr>
                <a:schemeClr val="tx1"/>
              </a:buClr>
              <a:buSzPct val="120000"/>
              <a:buFont typeface="Arial" pitchFamily="34" charset="0"/>
              <a:buNone/>
              <a:defRPr sz="2400" b="1" kern="1200">
                <a:solidFill>
                  <a:schemeClr val="tx1"/>
                </a:solidFill>
                <a:latin typeface="Segoe UI" panose="020B0502040204020203" pitchFamily="34" charset="0"/>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0"/>
              </a:spcBef>
              <a:spcAft>
                <a:spcPct val="0"/>
              </a:spcAft>
              <a:buClr>
                <a:prstClr val="black"/>
              </a:buClr>
              <a:buSzPct val="120000"/>
              <a:buFont typeface="Arial" pitchFamily="34" charset="0"/>
              <a:buNone/>
              <a:tabLst/>
              <a:defRPr/>
            </a:pPr>
            <a:r>
              <a:rPr kumimoji="0" lang="en-CA" sz="3000" b="1" i="0" u="none" strike="noStrike" kern="1200" cap="none" spc="0" normalizeH="0" baseline="0" noProof="0" dirty="0">
                <a:ln>
                  <a:noFill/>
                </a:ln>
                <a:solidFill>
                  <a:prstClr val="white">
                    <a:lumMod val="50000"/>
                  </a:prstClr>
                </a:solidFill>
                <a:effectLst/>
                <a:uLnTx/>
                <a:uFillTx/>
                <a:latin typeface="Montserrat" pitchFamily="2" charset="77"/>
                <a:ea typeface="Montserrat Black" charset="0"/>
                <a:cs typeface="Arial" panose="020B0604020202020204" pitchFamily="34" charset="0"/>
              </a:rPr>
              <a:t>Webinar Objectives</a:t>
            </a:r>
          </a:p>
        </p:txBody>
      </p:sp>
      <p:grpSp>
        <p:nvGrpSpPr>
          <p:cNvPr id="26" name="Group 25">
            <a:extLst>
              <a:ext uri="{FF2B5EF4-FFF2-40B4-BE49-F238E27FC236}">
                <a16:creationId xmlns:a16="http://schemas.microsoft.com/office/drawing/2014/main" id="{21E11797-5BEC-CB4B-8472-8CCAE3FA4196}"/>
              </a:ext>
            </a:extLst>
          </p:cNvPr>
          <p:cNvGrpSpPr/>
          <p:nvPr/>
        </p:nvGrpSpPr>
        <p:grpSpPr>
          <a:xfrm>
            <a:off x="577163" y="3567346"/>
            <a:ext cx="6152821" cy="1107996"/>
            <a:chOff x="461922" y="1291501"/>
            <a:chExt cx="6092705" cy="1107996"/>
          </a:xfrm>
        </p:grpSpPr>
        <p:sp>
          <p:nvSpPr>
            <p:cNvPr id="27" name="TextBox 26">
              <a:extLst>
                <a:ext uri="{FF2B5EF4-FFF2-40B4-BE49-F238E27FC236}">
                  <a16:creationId xmlns:a16="http://schemas.microsoft.com/office/drawing/2014/main" id="{9D58B004-C642-0A4E-A1FE-FEEB6D871B68}"/>
                </a:ext>
              </a:extLst>
            </p:cNvPr>
            <p:cNvSpPr txBox="1"/>
            <p:nvPr/>
          </p:nvSpPr>
          <p:spPr>
            <a:xfrm>
              <a:off x="1405675" y="1291501"/>
              <a:ext cx="5148952" cy="1107996"/>
            </a:xfrm>
            <a:prstGeom prst="rect">
              <a:avLst/>
            </a:prstGeom>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25000"/>
                    </a:srgbClr>
                  </a:solidFill>
                  <a:effectLst/>
                  <a:uLnTx/>
                  <a:uFillTx/>
                  <a:latin typeface="Roboto Light" panose="02000000000000000000" pitchFamily="2" charset="0"/>
                  <a:ea typeface="Roboto Light" panose="02000000000000000000" pitchFamily="2" charset="0"/>
                  <a:cs typeface="Arial" charset="0"/>
                </a:rPr>
                <a:t>Hear from Lori on </a:t>
              </a:r>
              <a:r>
                <a:rPr lang="en-US" dirty="0">
                  <a:solidFill>
                    <a:srgbClr val="E7E6E6">
                      <a:lumMod val="25000"/>
                    </a:srgbClr>
                  </a:solidFill>
                  <a:latin typeface="Roboto Light" panose="02000000000000000000" pitchFamily="2" charset="0"/>
                  <a:ea typeface="Roboto Light" panose="02000000000000000000" pitchFamily="2" charset="0"/>
                  <a:cs typeface="Arial" charset="0"/>
                </a:rPr>
                <a:t>her organization’s </a:t>
              </a:r>
              <a:r>
                <a:rPr kumimoji="0" lang="en-US" sz="1800" b="0" i="0" u="none" strike="noStrike" kern="1200" cap="none" spc="0" normalizeH="0" baseline="0" noProof="0" dirty="0">
                  <a:ln>
                    <a:noFill/>
                  </a:ln>
                  <a:solidFill>
                    <a:srgbClr val="E7E6E6">
                      <a:lumMod val="25000"/>
                    </a:srgbClr>
                  </a:solidFill>
                  <a:effectLst/>
                  <a:uLnTx/>
                  <a:uFillTx/>
                  <a:latin typeface="Roboto Light" panose="02000000000000000000" pitchFamily="2" charset="0"/>
                  <a:ea typeface="Roboto Light" panose="02000000000000000000" pitchFamily="2" charset="0"/>
                  <a:cs typeface="Arial" charset="0"/>
                </a:rPr>
                <a:t>journey towards being a diverse and inclusive </a:t>
              </a:r>
              <a:r>
                <a:rPr lang="en-US" dirty="0">
                  <a:solidFill>
                    <a:srgbClr val="E7E6E6">
                      <a:lumMod val="25000"/>
                    </a:srgbClr>
                  </a:solidFill>
                  <a:latin typeface="Roboto Light" panose="02000000000000000000" pitchFamily="2" charset="0"/>
                  <a:ea typeface="Roboto Light" panose="02000000000000000000" pitchFamily="2" charset="0"/>
                  <a:cs typeface="Arial" charset="0"/>
                </a:rPr>
                <a:t>environment</a:t>
              </a:r>
              <a:r>
                <a:rPr kumimoji="0" lang="en-US" sz="1800" b="0" i="0" u="none" strike="noStrike" kern="1200" cap="none" spc="0" normalizeH="0" baseline="0" noProof="0" dirty="0">
                  <a:ln>
                    <a:noFill/>
                  </a:ln>
                  <a:solidFill>
                    <a:srgbClr val="E7E6E6">
                      <a:lumMod val="25000"/>
                    </a:srgbClr>
                  </a:solidFill>
                  <a:effectLst/>
                  <a:uLnTx/>
                  <a:uFillTx/>
                  <a:latin typeface="Roboto Light" panose="02000000000000000000" pitchFamily="2" charset="0"/>
                  <a:ea typeface="Roboto Light" panose="02000000000000000000" pitchFamily="2" charset="0"/>
                  <a:cs typeface="Arial" charset="0"/>
                </a:rPr>
                <a:t>. What were their challenges? Successes? Where are they now?</a:t>
              </a:r>
            </a:p>
          </p:txBody>
        </p:sp>
        <p:sp>
          <p:nvSpPr>
            <p:cNvPr id="28" name="TextBox 27">
              <a:extLst>
                <a:ext uri="{FF2B5EF4-FFF2-40B4-BE49-F238E27FC236}">
                  <a16:creationId xmlns:a16="http://schemas.microsoft.com/office/drawing/2014/main" id="{DC8C5D86-085B-4D47-A166-2003A4384B98}"/>
                </a:ext>
              </a:extLst>
            </p:cNvPr>
            <p:cNvSpPr txBox="1"/>
            <p:nvPr/>
          </p:nvSpPr>
          <p:spPr>
            <a:xfrm>
              <a:off x="461922" y="1634673"/>
              <a:ext cx="710908" cy="615553"/>
            </a:xfrm>
            <a:prstGeom prst="rect">
              <a:avLst/>
            </a:prstGeom>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lumMod val="85000"/>
                    </a:prstClr>
                  </a:solidFill>
                  <a:effectLst/>
                  <a:uLnTx/>
                  <a:uFillTx/>
                  <a:latin typeface="Montserrat Light" pitchFamily="2" charset="77"/>
                  <a:ea typeface="Arial" charset="0"/>
                  <a:cs typeface="Arial" charset="0"/>
                </a:rPr>
                <a:t>02</a:t>
              </a:r>
            </a:p>
          </p:txBody>
        </p:sp>
      </p:grpSp>
      <p:grpSp>
        <p:nvGrpSpPr>
          <p:cNvPr id="29" name="Group 28">
            <a:extLst>
              <a:ext uri="{FF2B5EF4-FFF2-40B4-BE49-F238E27FC236}">
                <a16:creationId xmlns:a16="http://schemas.microsoft.com/office/drawing/2014/main" id="{A92B163F-77C6-B146-87E0-23A8CB8E8F86}"/>
              </a:ext>
            </a:extLst>
          </p:cNvPr>
          <p:cNvGrpSpPr/>
          <p:nvPr/>
        </p:nvGrpSpPr>
        <p:grpSpPr>
          <a:xfrm>
            <a:off x="577163" y="5176000"/>
            <a:ext cx="6092705" cy="1107996"/>
            <a:chOff x="461922" y="1801190"/>
            <a:chExt cx="6092705" cy="1107996"/>
          </a:xfrm>
        </p:grpSpPr>
        <p:sp>
          <p:nvSpPr>
            <p:cNvPr id="30" name="TextBox 29">
              <a:extLst>
                <a:ext uri="{FF2B5EF4-FFF2-40B4-BE49-F238E27FC236}">
                  <a16:creationId xmlns:a16="http://schemas.microsoft.com/office/drawing/2014/main" id="{BA14F7A5-75DF-7C47-A481-616287073367}"/>
                </a:ext>
              </a:extLst>
            </p:cNvPr>
            <p:cNvSpPr txBox="1"/>
            <p:nvPr/>
          </p:nvSpPr>
          <p:spPr>
            <a:xfrm>
              <a:off x="1486595" y="1801190"/>
              <a:ext cx="5068032" cy="1107996"/>
            </a:xfrm>
            <a:prstGeom prst="rect">
              <a:avLst/>
            </a:prstGeom>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E7E6E6">
                      <a:lumMod val="25000"/>
                    </a:srgbClr>
                  </a:solidFill>
                  <a:latin typeface="Roboto Light" panose="02000000000000000000" pitchFamily="2" charset="0"/>
                  <a:ea typeface="Roboto Light" panose="02000000000000000000" pitchFamily="2" charset="0"/>
                  <a:cs typeface="Arial" charset="0"/>
                </a:rPr>
                <a:t>Understand that the hard conversations must be had, and how open communication, even when it is not easy is beneficial to your organizational effectiveness.</a:t>
              </a:r>
              <a:endParaRPr kumimoji="0" lang="en-US" sz="1800" b="0" i="0" u="none" strike="noStrike" kern="1200" cap="none" spc="0" normalizeH="0" baseline="0" noProof="0" dirty="0">
                <a:ln>
                  <a:noFill/>
                </a:ln>
                <a:solidFill>
                  <a:srgbClr val="E7E6E6">
                    <a:lumMod val="25000"/>
                  </a:srgbClr>
                </a:solidFill>
                <a:effectLst/>
                <a:uLnTx/>
                <a:uFillTx/>
                <a:latin typeface="Roboto Light" panose="02000000000000000000" pitchFamily="2" charset="0"/>
                <a:ea typeface="Roboto Light" panose="02000000000000000000" pitchFamily="2" charset="0"/>
                <a:cs typeface="Arial" charset="0"/>
              </a:endParaRPr>
            </a:p>
          </p:txBody>
        </p:sp>
        <p:sp>
          <p:nvSpPr>
            <p:cNvPr id="31" name="TextBox 30">
              <a:extLst>
                <a:ext uri="{FF2B5EF4-FFF2-40B4-BE49-F238E27FC236}">
                  <a16:creationId xmlns:a16="http://schemas.microsoft.com/office/drawing/2014/main" id="{19F6F78E-C76B-3D4D-B46C-5808D7CD5924}"/>
                </a:ext>
              </a:extLst>
            </p:cNvPr>
            <p:cNvSpPr txBox="1"/>
            <p:nvPr/>
          </p:nvSpPr>
          <p:spPr>
            <a:xfrm>
              <a:off x="461922" y="2047412"/>
              <a:ext cx="710908" cy="615553"/>
            </a:xfrm>
            <a:prstGeom prst="rect">
              <a:avLst/>
            </a:prstGeom>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lumMod val="85000"/>
                    </a:prstClr>
                  </a:solidFill>
                  <a:effectLst/>
                  <a:uLnTx/>
                  <a:uFillTx/>
                  <a:latin typeface="Montserrat Light" pitchFamily="2" charset="77"/>
                  <a:ea typeface="Arial" charset="0"/>
                  <a:cs typeface="Arial" charset="0"/>
                </a:rPr>
                <a:t>03</a:t>
              </a:r>
            </a:p>
          </p:txBody>
        </p:sp>
      </p:grpSp>
      <p:sp>
        <p:nvSpPr>
          <p:cNvPr id="3" name="TextBox 2">
            <a:extLst>
              <a:ext uri="{FF2B5EF4-FFF2-40B4-BE49-F238E27FC236}">
                <a16:creationId xmlns:a16="http://schemas.microsoft.com/office/drawing/2014/main" id="{9421B747-2AA4-4E06-A1BF-BF2CB144E218}"/>
              </a:ext>
            </a:extLst>
          </p:cNvPr>
          <p:cNvSpPr txBox="1"/>
          <p:nvPr/>
        </p:nvSpPr>
        <p:spPr>
          <a:xfrm>
            <a:off x="420876" y="516259"/>
            <a:ext cx="5498078" cy="184666"/>
          </a:xfrm>
          <a:prstGeom prst="rect">
            <a:avLst/>
          </a:prstGeom>
          <a:noFill/>
        </p:spPr>
        <p:txBody>
          <a:bodyPr wrap="square" lIns="0" tIns="0" rIns="0" bIns="0" rtlCol="0" anchor="t">
            <a:spAutoFit/>
          </a:bodyPr>
          <a:lstStyle/>
          <a:p>
            <a:pPr>
              <a:defRPr/>
            </a:pPr>
            <a:r>
              <a:rPr lang="en-US" sz="1200" dirty="0">
                <a:solidFill>
                  <a:srgbClr val="A6A6A6"/>
                </a:solidFill>
                <a:latin typeface="Montserrat"/>
              </a:rPr>
              <a:t>Courageous Discussions on Racial Equity in the Workplace  </a:t>
            </a:r>
            <a:endParaRPr kumimoji="0" lang="en-US" sz="1200" b="0" i="0" u="none" strike="noStrike" kern="1200" cap="none" spc="0" normalizeH="0" baseline="0" noProof="0" dirty="0">
              <a:ln>
                <a:noFill/>
              </a:ln>
              <a:solidFill>
                <a:srgbClr val="A6A6A6"/>
              </a:solidFill>
              <a:effectLst/>
              <a:uLnTx/>
              <a:uFillTx/>
              <a:latin typeface="Montserrat"/>
            </a:endParaRPr>
          </a:p>
        </p:txBody>
      </p:sp>
    </p:spTree>
    <p:extLst>
      <p:ext uri="{BB962C8B-B14F-4D97-AF65-F5344CB8AC3E}">
        <p14:creationId xmlns:p14="http://schemas.microsoft.com/office/powerpoint/2010/main" val="1683316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C78D08-E45B-473E-86F0-0916B805078B}"/>
              </a:ext>
            </a:extLst>
          </p:cNvPr>
          <p:cNvSpPr>
            <a:spLocks noGrp="1"/>
          </p:cNvSpPr>
          <p:nvPr>
            <p:ph type="sldNum" sz="quarter" idx="4"/>
          </p:nvPr>
        </p:nvSpPr>
        <p:spPr>
          <a:xfrm>
            <a:off x="9141650" y="6379042"/>
            <a:ext cx="2743200" cy="365125"/>
          </a:xfrm>
          <a:prstGeom prst="rect">
            <a:avLst/>
          </a:prstGeom>
        </p:spPr>
        <p:txBody>
          <a:bodyPr vert="horz" lIns="0" tIns="0" rIns="0" bIns="0" rtlCol="0" anchor="ctr"/>
          <a:lstStyle>
            <a:defPPr>
              <a:defRPr lang="en-US"/>
            </a:defPPr>
            <a:lvl1pPr marL="0" algn="r" defTabSz="914400" rtl="0" eaLnBrk="1" latinLnBrk="0" hangingPunct="1">
              <a:defRPr sz="800" kern="1200">
                <a:solidFill>
                  <a:schemeClr val="bg1">
                    <a:lumMod val="9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0A309C1-FC3A-6444-8C53-1D99F913D140}" type="slidenum">
              <a:rPr lang="en-US" smtClean="0">
                <a:solidFill>
                  <a:schemeClr val="bg1">
                    <a:lumMod val="50000"/>
                  </a:schemeClr>
                </a:solidFill>
              </a:rPr>
              <a:pPr/>
              <a:t>7</a:t>
            </a:fld>
            <a:endParaRPr lang="en-US" dirty="0">
              <a:solidFill>
                <a:schemeClr val="bg1">
                  <a:lumMod val="50000"/>
                </a:schemeClr>
              </a:solidFill>
            </a:endParaRPr>
          </a:p>
        </p:txBody>
      </p:sp>
      <p:grpSp>
        <p:nvGrpSpPr>
          <p:cNvPr id="5" name="Group 4">
            <a:extLst>
              <a:ext uri="{FF2B5EF4-FFF2-40B4-BE49-F238E27FC236}">
                <a16:creationId xmlns:a16="http://schemas.microsoft.com/office/drawing/2014/main" id="{3E0883F2-2B1B-485B-85E8-63EF451230AD}"/>
              </a:ext>
            </a:extLst>
          </p:cNvPr>
          <p:cNvGrpSpPr/>
          <p:nvPr/>
        </p:nvGrpSpPr>
        <p:grpSpPr>
          <a:xfrm>
            <a:off x="-19070" y="0"/>
            <a:ext cx="2729498" cy="174661"/>
            <a:chOff x="-19070" y="0"/>
            <a:chExt cx="2729498" cy="174661"/>
          </a:xfrm>
        </p:grpSpPr>
        <p:sp>
          <p:nvSpPr>
            <p:cNvPr id="6" name="Rectangle 5">
              <a:extLst>
                <a:ext uri="{FF2B5EF4-FFF2-40B4-BE49-F238E27FC236}">
                  <a16:creationId xmlns:a16="http://schemas.microsoft.com/office/drawing/2014/main" id="{A41B7751-CF0B-456E-BD2C-521E1F3E4F6D}"/>
                </a:ext>
              </a:extLst>
            </p:cNvPr>
            <p:cNvSpPr/>
            <p:nvPr/>
          </p:nvSpPr>
          <p:spPr>
            <a:xfrm>
              <a:off x="-19070" y="0"/>
              <a:ext cx="678094" cy="174661"/>
            </a:xfrm>
            <a:prstGeom prst="rect">
              <a:avLst/>
            </a:prstGeom>
            <a:solidFill>
              <a:srgbClr val="414399"/>
            </a:solidFill>
            <a:ln>
              <a:solidFill>
                <a:srgbClr val="414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Rectangle 6">
              <a:extLst>
                <a:ext uri="{FF2B5EF4-FFF2-40B4-BE49-F238E27FC236}">
                  <a16:creationId xmlns:a16="http://schemas.microsoft.com/office/drawing/2014/main" id="{9FE8E9F1-5FE6-4C93-8B3A-E513C0019CA5}"/>
                </a:ext>
              </a:extLst>
            </p:cNvPr>
            <p:cNvSpPr/>
            <p:nvPr/>
          </p:nvSpPr>
          <p:spPr>
            <a:xfrm>
              <a:off x="659024" y="0"/>
              <a:ext cx="678094" cy="174661"/>
            </a:xfrm>
            <a:prstGeom prst="rect">
              <a:avLst/>
            </a:prstGeom>
            <a:solidFill>
              <a:srgbClr val="8579B8"/>
            </a:solidFill>
            <a:ln>
              <a:solidFill>
                <a:srgbClr val="8579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Rectangle 7">
              <a:extLst>
                <a:ext uri="{FF2B5EF4-FFF2-40B4-BE49-F238E27FC236}">
                  <a16:creationId xmlns:a16="http://schemas.microsoft.com/office/drawing/2014/main" id="{A9D7F145-6483-4D59-807A-D94AE0D087FF}"/>
                </a:ext>
              </a:extLst>
            </p:cNvPr>
            <p:cNvSpPr/>
            <p:nvPr/>
          </p:nvSpPr>
          <p:spPr>
            <a:xfrm>
              <a:off x="2032334" y="0"/>
              <a:ext cx="678094" cy="174661"/>
            </a:xfrm>
            <a:prstGeom prst="rect">
              <a:avLst/>
            </a:prstGeom>
            <a:solidFill>
              <a:srgbClr val="DCD9EB"/>
            </a:solidFill>
            <a:ln>
              <a:solidFill>
                <a:srgbClr val="DCD9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Rectangle 8">
              <a:extLst>
                <a:ext uri="{FF2B5EF4-FFF2-40B4-BE49-F238E27FC236}">
                  <a16:creationId xmlns:a16="http://schemas.microsoft.com/office/drawing/2014/main" id="{F2B7BA1F-407F-4654-B34F-C191BE3440C7}"/>
                </a:ext>
              </a:extLst>
            </p:cNvPr>
            <p:cNvSpPr/>
            <p:nvPr/>
          </p:nvSpPr>
          <p:spPr>
            <a:xfrm>
              <a:off x="1345679" y="0"/>
              <a:ext cx="678094" cy="174661"/>
            </a:xfrm>
            <a:prstGeom prst="rect">
              <a:avLst/>
            </a:prstGeom>
            <a:solidFill>
              <a:srgbClr val="A39ACA"/>
            </a:solidFill>
            <a:ln>
              <a:solidFill>
                <a:srgbClr val="A39A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3" name="TextBox 2">
            <a:extLst>
              <a:ext uri="{FF2B5EF4-FFF2-40B4-BE49-F238E27FC236}">
                <a16:creationId xmlns:a16="http://schemas.microsoft.com/office/drawing/2014/main" id="{71D694E4-A5E8-4AEF-B545-C9513A24AC02}"/>
              </a:ext>
            </a:extLst>
          </p:cNvPr>
          <p:cNvSpPr txBox="1"/>
          <p:nvPr/>
        </p:nvSpPr>
        <p:spPr>
          <a:xfrm>
            <a:off x="424232" y="2782669"/>
            <a:ext cx="4484001" cy="646331"/>
          </a:xfrm>
          <a:prstGeom prst="rect">
            <a:avLst/>
          </a:prstGeom>
          <a:noFill/>
        </p:spPr>
        <p:txBody>
          <a:bodyPr wrap="square" lIns="91440" tIns="45720" rIns="91440" bIns="45720" rtlCol="0" anchor="t">
            <a:spAutoFit/>
          </a:bodyPr>
          <a:lstStyle/>
          <a:p>
            <a:r>
              <a:rPr lang="en-US" sz="3600" b="1">
                <a:solidFill>
                  <a:srgbClr val="414399"/>
                </a:solidFill>
                <a:latin typeface="Montserrat"/>
                <a:ea typeface="+mj-ea"/>
                <a:cs typeface="+mj-cs"/>
              </a:rPr>
              <a:t>Lori’s experience</a:t>
            </a:r>
            <a:endParaRPr lang="en-US" sz="3600" b="1" dirty="0">
              <a:solidFill>
                <a:srgbClr val="414399"/>
              </a:solidFill>
              <a:latin typeface="Montserrat"/>
              <a:ea typeface="+mj-ea"/>
              <a:cs typeface="+mj-cs"/>
            </a:endParaRPr>
          </a:p>
        </p:txBody>
      </p:sp>
      <p:sp>
        <p:nvSpPr>
          <p:cNvPr id="18" name="TextBox 17">
            <a:extLst>
              <a:ext uri="{FF2B5EF4-FFF2-40B4-BE49-F238E27FC236}">
                <a16:creationId xmlns:a16="http://schemas.microsoft.com/office/drawing/2014/main" id="{15060898-8320-46B5-87FC-472A32E44F03}"/>
              </a:ext>
            </a:extLst>
          </p:cNvPr>
          <p:cNvSpPr txBox="1"/>
          <p:nvPr/>
        </p:nvSpPr>
        <p:spPr>
          <a:xfrm>
            <a:off x="420876" y="3429000"/>
            <a:ext cx="4314319" cy="646331"/>
          </a:xfrm>
          <a:prstGeom prst="rect">
            <a:avLst/>
          </a:prstGeom>
          <a:noFill/>
        </p:spPr>
        <p:txBody>
          <a:bodyPr wrap="square" lIns="91440" tIns="45720" rIns="91440" bIns="45720" anchor="t">
            <a:spAutoFit/>
          </a:bodyPr>
          <a:lstStyle/>
          <a:p>
            <a:r>
              <a:rPr lang="en-US" sz="3600" b="1" i="1" dirty="0">
                <a:solidFill>
                  <a:srgbClr val="414399"/>
                </a:solidFill>
                <a:latin typeface="Montserrat"/>
                <a:ea typeface="+mj-ea"/>
                <a:cs typeface="+mj-cs"/>
              </a:rPr>
              <a:t>Discussion</a:t>
            </a:r>
            <a:endParaRPr lang="en-CA" sz="3600" i="1" dirty="0">
              <a:solidFill>
                <a:srgbClr val="414399"/>
              </a:solidFill>
              <a:latin typeface="Montserrat"/>
              <a:cs typeface="Calibri"/>
            </a:endParaRPr>
          </a:p>
        </p:txBody>
      </p:sp>
      <p:sp>
        <p:nvSpPr>
          <p:cNvPr id="20" name="TextBox 19">
            <a:extLst>
              <a:ext uri="{FF2B5EF4-FFF2-40B4-BE49-F238E27FC236}">
                <a16:creationId xmlns:a16="http://schemas.microsoft.com/office/drawing/2014/main" id="{19029B29-ABDE-43D1-B6DD-8ECCEFC0022F}"/>
              </a:ext>
            </a:extLst>
          </p:cNvPr>
          <p:cNvSpPr txBox="1"/>
          <p:nvPr/>
        </p:nvSpPr>
        <p:spPr>
          <a:xfrm>
            <a:off x="420876" y="516259"/>
            <a:ext cx="5498078" cy="184666"/>
          </a:xfrm>
          <a:prstGeom prst="rect">
            <a:avLst/>
          </a:prstGeom>
          <a:noFill/>
        </p:spPr>
        <p:txBody>
          <a:bodyPr wrap="square" lIns="0" tIns="0" rIns="0" bIns="0" rtlCol="0" anchor="t">
            <a:spAutoFit/>
          </a:bodyPr>
          <a:lstStyle/>
          <a:p>
            <a:pPr>
              <a:defRPr/>
            </a:pPr>
            <a:r>
              <a:rPr lang="en-US" sz="1200" dirty="0">
                <a:solidFill>
                  <a:srgbClr val="A6A6A6"/>
                </a:solidFill>
                <a:latin typeface="Montserrat"/>
              </a:rPr>
              <a:t>Courageous Discussions on Racial Equity in the Workplace  </a:t>
            </a:r>
            <a:endParaRPr kumimoji="0" lang="en-US" sz="1200" b="0" i="0" u="none" strike="noStrike" kern="1200" cap="none" spc="0" normalizeH="0" baseline="0" noProof="0" dirty="0">
              <a:ln>
                <a:noFill/>
              </a:ln>
              <a:solidFill>
                <a:srgbClr val="A6A6A6"/>
              </a:solidFill>
              <a:effectLst/>
              <a:uLnTx/>
              <a:uFillTx/>
              <a:latin typeface="Montserrat"/>
            </a:endParaRPr>
          </a:p>
        </p:txBody>
      </p:sp>
    </p:spTree>
    <p:extLst>
      <p:ext uri="{BB962C8B-B14F-4D97-AF65-F5344CB8AC3E}">
        <p14:creationId xmlns:p14="http://schemas.microsoft.com/office/powerpoint/2010/main" val="3464491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C78D08-E45B-473E-86F0-0916B805078B}"/>
              </a:ext>
            </a:extLst>
          </p:cNvPr>
          <p:cNvSpPr>
            <a:spLocks noGrp="1"/>
          </p:cNvSpPr>
          <p:nvPr>
            <p:ph type="sldNum" sz="quarter" idx="4"/>
          </p:nvPr>
        </p:nvSpPr>
        <p:spPr>
          <a:xfrm>
            <a:off x="9141650" y="6379042"/>
            <a:ext cx="2743200" cy="365125"/>
          </a:xfrm>
          <a:prstGeom prst="rect">
            <a:avLst/>
          </a:prstGeom>
        </p:spPr>
        <p:txBody>
          <a:bodyPr vert="horz" lIns="0" tIns="0" rIns="0" bIns="0" rtlCol="0" anchor="ctr"/>
          <a:lstStyle>
            <a:defPPr>
              <a:defRPr lang="en-US"/>
            </a:defPPr>
            <a:lvl1pPr marL="0" algn="r" defTabSz="914400" rtl="0" eaLnBrk="1" latinLnBrk="0" hangingPunct="1">
              <a:defRPr sz="800" kern="1200">
                <a:solidFill>
                  <a:schemeClr val="bg1">
                    <a:lumMod val="9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0A309C1-FC3A-6444-8C53-1D99F913D140}" type="slidenum">
              <a:rPr lang="en-US" smtClean="0">
                <a:solidFill>
                  <a:schemeClr val="bg1">
                    <a:lumMod val="50000"/>
                  </a:schemeClr>
                </a:solidFill>
              </a:rPr>
              <a:pPr/>
              <a:t>8</a:t>
            </a:fld>
            <a:endParaRPr lang="en-US" dirty="0">
              <a:solidFill>
                <a:schemeClr val="bg1">
                  <a:lumMod val="50000"/>
                </a:schemeClr>
              </a:solidFill>
            </a:endParaRPr>
          </a:p>
        </p:txBody>
      </p:sp>
      <p:grpSp>
        <p:nvGrpSpPr>
          <p:cNvPr id="5" name="Group 4">
            <a:extLst>
              <a:ext uri="{FF2B5EF4-FFF2-40B4-BE49-F238E27FC236}">
                <a16:creationId xmlns:a16="http://schemas.microsoft.com/office/drawing/2014/main" id="{3E0883F2-2B1B-485B-85E8-63EF451230AD}"/>
              </a:ext>
            </a:extLst>
          </p:cNvPr>
          <p:cNvGrpSpPr/>
          <p:nvPr/>
        </p:nvGrpSpPr>
        <p:grpSpPr>
          <a:xfrm>
            <a:off x="-19070" y="0"/>
            <a:ext cx="2729498" cy="174661"/>
            <a:chOff x="-19070" y="0"/>
            <a:chExt cx="2729498" cy="174661"/>
          </a:xfrm>
        </p:grpSpPr>
        <p:sp>
          <p:nvSpPr>
            <p:cNvPr id="6" name="Rectangle 5">
              <a:extLst>
                <a:ext uri="{FF2B5EF4-FFF2-40B4-BE49-F238E27FC236}">
                  <a16:creationId xmlns:a16="http://schemas.microsoft.com/office/drawing/2014/main" id="{A41B7751-CF0B-456E-BD2C-521E1F3E4F6D}"/>
                </a:ext>
              </a:extLst>
            </p:cNvPr>
            <p:cNvSpPr/>
            <p:nvPr/>
          </p:nvSpPr>
          <p:spPr>
            <a:xfrm>
              <a:off x="-19070" y="0"/>
              <a:ext cx="678094" cy="174661"/>
            </a:xfrm>
            <a:prstGeom prst="rect">
              <a:avLst/>
            </a:prstGeom>
            <a:solidFill>
              <a:srgbClr val="414399"/>
            </a:solidFill>
            <a:ln>
              <a:solidFill>
                <a:srgbClr val="414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Rectangle 6">
              <a:extLst>
                <a:ext uri="{FF2B5EF4-FFF2-40B4-BE49-F238E27FC236}">
                  <a16:creationId xmlns:a16="http://schemas.microsoft.com/office/drawing/2014/main" id="{9FE8E9F1-5FE6-4C93-8B3A-E513C0019CA5}"/>
                </a:ext>
              </a:extLst>
            </p:cNvPr>
            <p:cNvSpPr/>
            <p:nvPr/>
          </p:nvSpPr>
          <p:spPr>
            <a:xfrm>
              <a:off x="659024" y="0"/>
              <a:ext cx="678094" cy="174661"/>
            </a:xfrm>
            <a:prstGeom prst="rect">
              <a:avLst/>
            </a:prstGeom>
            <a:solidFill>
              <a:srgbClr val="8579B8"/>
            </a:solidFill>
            <a:ln>
              <a:solidFill>
                <a:srgbClr val="8579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Rectangle 7">
              <a:extLst>
                <a:ext uri="{FF2B5EF4-FFF2-40B4-BE49-F238E27FC236}">
                  <a16:creationId xmlns:a16="http://schemas.microsoft.com/office/drawing/2014/main" id="{A9D7F145-6483-4D59-807A-D94AE0D087FF}"/>
                </a:ext>
              </a:extLst>
            </p:cNvPr>
            <p:cNvSpPr/>
            <p:nvPr/>
          </p:nvSpPr>
          <p:spPr>
            <a:xfrm>
              <a:off x="2032334" y="0"/>
              <a:ext cx="678094" cy="174661"/>
            </a:xfrm>
            <a:prstGeom prst="rect">
              <a:avLst/>
            </a:prstGeom>
            <a:solidFill>
              <a:srgbClr val="DCD9EB"/>
            </a:solidFill>
            <a:ln>
              <a:solidFill>
                <a:srgbClr val="DCD9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Rectangle 8">
              <a:extLst>
                <a:ext uri="{FF2B5EF4-FFF2-40B4-BE49-F238E27FC236}">
                  <a16:creationId xmlns:a16="http://schemas.microsoft.com/office/drawing/2014/main" id="{F2B7BA1F-407F-4654-B34F-C191BE3440C7}"/>
                </a:ext>
              </a:extLst>
            </p:cNvPr>
            <p:cNvSpPr/>
            <p:nvPr/>
          </p:nvSpPr>
          <p:spPr>
            <a:xfrm>
              <a:off x="1345679" y="0"/>
              <a:ext cx="678094" cy="174661"/>
            </a:xfrm>
            <a:prstGeom prst="rect">
              <a:avLst/>
            </a:prstGeom>
            <a:solidFill>
              <a:srgbClr val="A39ACA"/>
            </a:solidFill>
            <a:ln>
              <a:solidFill>
                <a:srgbClr val="A39A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3" name="TextBox 2">
            <a:extLst>
              <a:ext uri="{FF2B5EF4-FFF2-40B4-BE49-F238E27FC236}">
                <a16:creationId xmlns:a16="http://schemas.microsoft.com/office/drawing/2014/main" id="{71D694E4-A5E8-4AEF-B545-C9513A24AC02}"/>
              </a:ext>
            </a:extLst>
          </p:cNvPr>
          <p:cNvSpPr txBox="1"/>
          <p:nvPr/>
        </p:nvSpPr>
        <p:spPr>
          <a:xfrm>
            <a:off x="424232" y="2465677"/>
            <a:ext cx="6939736" cy="1754326"/>
          </a:xfrm>
          <a:prstGeom prst="rect">
            <a:avLst/>
          </a:prstGeom>
          <a:noFill/>
        </p:spPr>
        <p:txBody>
          <a:bodyPr wrap="square" lIns="91440" tIns="45720" rIns="91440" bIns="45720" rtlCol="0" anchor="t">
            <a:spAutoFit/>
          </a:bodyPr>
          <a:lstStyle/>
          <a:p>
            <a:r>
              <a:rPr lang="en-US" sz="3600" b="1" dirty="0">
                <a:solidFill>
                  <a:srgbClr val="414399"/>
                </a:solidFill>
                <a:latin typeface="Montserrat"/>
                <a:ea typeface="+mj-ea"/>
                <a:cs typeface="+mj-cs"/>
              </a:rPr>
              <a:t>Lori’s organization’s </a:t>
            </a:r>
            <a:r>
              <a:rPr lang="en-US" sz="3600" b="1">
                <a:solidFill>
                  <a:srgbClr val="414399"/>
                </a:solidFill>
                <a:latin typeface="Montserrat"/>
                <a:ea typeface="+mj-ea"/>
                <a:cs typeface="+mj-cs"/>
              </a:rPr>
              <a:t>journey toward </a:t>
            </a:r>
            <a:r>
              <a:rPr lang="en-US" sz="3600" b="1" dirty="0">
                <a:solidFill>
                  <a:srgbClr val="414399"/>
                </a:solidFill>
                <a:latin typeface="Montserrat"/>
                <a:ea typeface="+mj-ea"/>
                <a:cs typeface="+mj-cs"/>
              </a:rPr>
              <a:t>diversity</a:t>
            </a:r>
            <a:r>
              <a:rPr lang="en-US" sz="3600" b="1">
                <a:solidFill>
                  <a:srgbClr val="414399"/>
                </a:solidFill>
                <a:latin typeface="Montserrat"/>
                <a:ea typeface="+mj-ea"/>
                <a:cs typeface="+mj-cs"/>
              </a:rPr>
              <a:t>, inclusion, </a:t>
            </a:r>
            <a:r>
              <a:rPr lang="en-US" sz="3600" b="1" dirty="0">
                <a:solidFill>
                  <a:srgbClr val="414399"/>
                </a:solidFill>
                <a:latin typeface="Montserrat"/>
                <a:ea typeface="+mj-ea"/>
                <a:cs typeface="+mj-cs"/>
              </a:rPr>
              <a:t>and racial equity</a:t>
            </a:r>
          </a:p>
        </p:txBody>
      </p:sp>
      <p:sp>
        <p:nvSpPr>
          <p:cNvPr id="18" name="TextBox 17">
            <a:extLst>
              <a:ext uri="{FF2B5EF4-FFF2-40B4-BE49-F238E27FC236}">
                <a16:creationId xmlns:a16="http://schemas.microsoft.com/office/drawing/2014/main" id="{15060898-8320-46B5-87FC-472A32E44F03}"/>
              </a:ext>
            </a:extLst>
          </p:cNvPr>
          <p:cNvSpPr txBox="1"/>
          <p:nvPr/>
        </p:nvSpPr>
        <p:spPr>
          <a:xfrm>
            <a:off x="420876" y="4220003"/>
            <a:ext cx="4314319" cy="646331"/>
          </a:xfrm>
          <a:prstGeom prst="rect">
            <a:avLst/>
          </a:prstGeom>
          <a:noFill/>
        </p:spPr>
        <p:txBody>
          <a:bodyPr wrap="square" lIns="91440" tIns="45720" rIns="91440" bIns="45720" anchor="t">
            <a:spAutoFit/>
          </a:bodyPr>
          <a:lstStyle/>
          <a:p>
            <a:r>
              <a:rPr lang="en-US" sz="3600" b="1" i="1" dirty="0">
                <a:solidFill>
                  <a:srgbClr val="414399"/>
                </a:solidFill>
                <a:latin typeface="Montserrat"/>
                <a:ea typeface="+mj-ea"/>
                <a:cs typeface="+mj-cs"/>
              </a:rPr>
              <a:t>Discussion</a:t>
            </a:r>
            <a:endParaRPr lang="en-CA" sz="3600" i="1" dirty="0">
              <a:solidFill>
                <a:srgbClr val="414399"/>
              </a:solidFill>
              <a:latin typeface="Montserrat"/>
              <a:cs typeface="Calibri"/>
            </a:endParaRPr>
          </a:p>
        </p:txBody>
      </p:sp>
      <p:sp>
        <p:nvSpPr>
          <p:cNvPr id="20" name="TextBox 19">
            <a:extLst>
              <a:ext uri="{FF2B5EF4-FFF2-40B4-BE49-F238E27FC236}">
                <a16:creationId xmlns:a16="http://schemas.microsoft.com/office/drawing/2014/main" id="{19029B29-ABDE-43D1-B6DD-8ECCEFC0022F}"/>
              </a:ext>
            </a:extLst>
          </p:cNvPr>
          <p:cNvSpPr txBox="1"/>
          <p:nvPr/>
        </p:nvSpPr>
        <p:spPr>
          <a:xfrm>
            <a:off x="420876" y="516259"/>
            <a:ext cx="5498078" cy="184666"/>
          </a:xfrm>
          <a:prstGeom prst="rect">
            <a:avLst/>
          </a:prstGeom>
          <a:noFill/>
        </p:spPr>
        <p:txBody>
          <a:bodyPr wrap="square" lIns="0" tIns="0" rIns="0" bIns="0" rtlCol="0" anchor="t">
            <a:spAutoFit/>
          </a:bodyPr>
          <a:lstStyle/>
          <a:p>
            <a:pPr>
              <a:defRPr/>
            </a:pPr>
            <a:r>
              <a:rPr lang="en-US" sz="1200" dirty="0">
                <a:solidFill>
                  <a:srgbClr val="A6A6A6"/>
                </a:solidFill>
                <a:latin typeface="Montserrat"/>
              </a:rPr>
              <a:t>Courageous Discussions on Racial Equity in the Workplace  </a:t>
            </a:r>
            <a:endParaRPr kumimoji="0" lang="en-US" sz="1200" b="0" i="0" u="none" strike="noStrike" kern="1200" cap="none" spc="0" normalizeH="0" baseline="0" noProof="0" dirty="0">
              <a:ln>
                <a:noFill/>
              </a:ln>
              <a:solidFill>
                <a:srgbClr val="A6A6A6"/>
              </a:solidFill>
              <a:effectLst/>
              <a:uLnTx/>
              <a:uFillTx/>
              <a:latin typeface="Montserrat"/>
            </a:endParaRPr>
          </a:p>
        </p:txBody>
      </p:sp>
    </p:spTree>
    <p:extLst>
      <p:ext uri="{BB962C8B-B14F-4D97-AF65-F5344CB8AC3E}">
        <p14:creationId xmlns:p14="http://schemas.microsoft.com/office/powerpoint/2010/main" val="3632724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E0883F2-2B1B-485B-85E8-63EF451230AD}"/>
              </a:ext>
            </a:extLst>
          </p:cNvPr>
          <p:cNvGrpSpPr/>
          <p:nvPr/>
        </p:nvGrpSpPr>
        <p:grpSpPr>
          <a:xfrm>
            <a:off x="-19070" y="0"/>
            <a:ext cx="2729498" cy="174661"/>
            <a:chOff x="-19070" y="0"/>
            <a:chExt cx="2729498" cy="174661"/>
          </a:xfrm>
        </p:grpSpPr>
        <p:sp>
          <p:nvSpPr>
            <p:cNvPr id="6" name="Rectangle 5">
              <a:extLst>
                <a:ext uri="{FF2B5EF4-FFF2-40B4-BE49-F238E27FC236}">
                  <a16:creationId xmlns:a16="http://schemas.microsoft.com/office/drawing/2014/main" id="{A41B7751-CF0B-456E-BD2C-521E1F3E4F6D}"/>
                </a:ext>
              </a:extLst>
            </p:cNvPr>
            <p:cNvSpPr/>
            <p:nvPr/>
          </p:nvSpPr>
          <p:spPr>
            <a:xfrm>
              <a:off x="-19070" y="0"/>
              <a:ext cx="678094" cy="174661"/>
            </a:xfrm>
            <a:prstGeom prst="rect">
              <a:avLst/>
            </a:prstGeom>
            <a:solidFill>
              <a:srgbClr val="414399"/>
            </a:solidFill>
            <a:ln>
              <a:solidFill>
                <a:srgbClr val="414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Rectangle 6">
              <a:extLst>
                <a:ext uri="{FF2B5EF4-FFF2-40B4-BE49-F238E27FC236}">
                  <a16:creationId xmlns:a16="http://schemas.microsoft.com/office/drawing/2014/main" id="{9FE8E9F1-5FE6-4C93-8B3A-E513C0019CA5}"/>
                </a:ext>
              </a:extLst>
            </p:cNvPr>
            <p:cNvSpPr/>
            <p:nvPr/>
          </p:nvSpPr>
          <p:spPr>
            <a:xfrm>
              <a:off x="659024" y="0"/>
              <a:ext cx="678094" cy="174661"/>
            </a:xfrm>
            <a:prstGeom prst="rect">
              <a:avLst/>
            </a:prstGeom>
            <a:solidFill>
              <a:srgbClr val="8579B8"/>
            </a:solidFill>
            <a:ln>
              <a:solidFill>
                <a:srgbClr val="8579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Rectangle 7">
              <a:extLst>
                <a:ext uri="{FF2B5EF4-FFF2-40B4-BE49-F238E27FC236}">
                  <a16:creationId xmlns:a16="http://schemas.microsoft.com/office/drawing/2014/main" id="{A9D7F145-6483-4D59-807A-D94AE0D087FF}"/>
                </a:ext>
              </a:extLst>
            </p:cNvPr>
            <p:cNvSpPr/>
            <p:nvPr/>
          </p:nvSpPr>
          <p:spPr>
            <a:xfrm>
              <a:off x="2032334" y="0"/>
              <a:ext cx="678094" cy="174661"/>
            </a:xfrm>
            <a:prstGeom prst="rect">
              <a:avLst/>
            </a:prstGeom>
            <a:solidFill>
              <a:srgbClr val="DCD9EB"/>
            </a:solidFill>
            <a:ln>
              <a:solidFill>
                <a:srgbClr val="DCD9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Rectangle 8">
              <a:extLst>
                <a:ext uri="{FF2B5EF4-FFF2-40B4-BE49-F238E27FC236}">
                  <a16:creationId xmlns:a16="http://schemas.microsoft.com/office/drawing/2014/main" id="{F2B7BA1F-407F-4654-B34F-C191BE3440C7}"/>
                </a:ext>
              </a:extLst>
            </p:cNvPr>
            <p:cNvSpPr/>
            <p:nvPr/>
          </p:nvSpPr>
          <p:spPr>
            <a:xfrm>
              <a:off x="1345679" y="0"/>
              <a:ext cx="678094" cy="174661"/>
            </a:xfrm>
            <a:prstGeom prst="rect">
              <a:avLst/>
            </a:prstGeom>
            <a:solidFill>
              <a:srgbClr val="A39ACA"/>
            </a:solidFill>
            <a:ln>
              <a:solidFill>
                <a:srgbClr val="A39A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3" name="TextBox 2">
            <a:extLst>
              <a:ext uri="{FF2B5EF4-FFF2-40B4-BE49-F238E27FC236}">
                <a16:creationId xmlns:a16="http://schemas.microsoft.com/office/drawing/2014/main" id="{71D694E4-A5E8-4AEF-B545-C9513A24AC02}"/>
              </a:ext>
            </a:extLst>
          </p:cNvPr>
          <p:cNvSpPr txBox="1"/>
          <p:nvPr/>
        </p:nvSpPr>
        <p:spPr>
          <a:xfrm>
            <a:off x="424232" y="2782669"/>
            <a:ext cx="4806136" cy="1200329"/>
          </a:xfrm>
          <a:prstGeom prst="rect">
            <a:avLst/>
          </a:prstGeom>
          <a:noFill/>
        </p:spPr>
        <p:txBody>
          <a:bodyPr wrap="square" lIns="91440" tIns="45720" rIns="91440" bIns="45720" rtlCol="0" anchor="t">
            <a:spAutoFit/>
          </a:bodyPr>
          <a:lstStyle/>
          <a:p>
            <a:r>
              <a:rPr lang="en-US" sz="3600" b="1" dirty="0">
                <a:solidFill>
                  <a:srgbClr val="414399"/>
                </a:solidFill>
                <a:latin typeface="Montserrat"/>
                <a:ea typeface="+mj-ea"/>
                <a:cs typeface="+mj-cs"/>
              </a:rPr>
              <a:t>Courageous conversations </a:t>
            </a:r>
          </a:p>
        </p:txBody>
      </p:sp>
      <p:sp>
        <p:nvSpPr>
          <p:cNvPr id="18" name="TextBox 17">
            <a:extLst>
              <a:ext uri="{FF2B5EF4-FFF2-40B4-BE49-F238E27FC236}">
                <a16:creationId xmlns:a16="http://schemas.microsoft.com/office/drawing/2014/main" id="{15060898-8320-46B5-87FC-472A32E44F03}"/>
              </a:ext>
            </a:extLst>
          </p:cNvPr>
          <p:cNvSpPr txBox="1"/>
          <p:nvPr/>
        </p:nvSpPr>
        <p:spPr>
          <a:xfrm>
            <a:off x="420876" y="3982998"/>
            <a:ext cx="4314319" cy="646331"/>
          </a:xfrm>
          <a:prstGeom prst="rect">
            <a:avLst/>
          </a:prstGeom>
          <a:noFill/>
        </p:spPr>
        <p:txBody>
          <a:bodyPr wrap="square" lIns="91440" tIns="45720" rIns="91440" bIns="45720" anchor="t">
            <a:spAutoFit/>
          </a:bodyPr>
          <a:lstStyle/>
          <a:p>
            <a:r>
              <a:rPr lang="en-US" sz="3600" b="1" i="1" dirty="0">
                <a:solidFill>
                  <a:srgbClr val="414399"/>
                </a:solidFill>
                <a:latin typeface="Montserrat"/>
                <a:ea typeface="+mj-ea"/>
                <a:cs typeface="+mj-cs"/>
              </a:rPr>
              <a:t>Discussion</a:t>
            </a:r>
            <a:endParaRPr lang="en-CA" sz="3600" i="1" dirty="0">
              <a:solidFill>
                <a:srgbClr val="414399"/>
              </a:solidFill>
              <a:latin typeface="Montserrat"/>
              <a:cs typeface="Calibri"/>
            </a:endParaRPr>
          </a:p>
        </p:txBody>
      </p:sp>
      <p:sp>
        <p:nvSpPr>
          <p:cNvPr id="20" name="TextBox 19">
            <a:extLst>
              <a:ext uri="{FF2B5EF4-FFF2-40B4-BE49-F238E27FC236}">
                <a16:creationId xmlns:a16="http://schemas.microsoft.com/office/drawing/2014/main" id="{19029B29-ABDE-43D1-B6DD-8ECCEFC0022F}"/>
              </a:ext>
            </a:extLst>
          </p:cNvPr>
          <p:cNvSpPr txBox="1"/>
          <p:nvPr/>
        </p:nvSpPr>
        <p:spPr>
          <a:xfrm>
            <a:off x="420876" y="516259"/>
            <a:ext cx="5498078" cy="184666"/>
          </a:xfrm>
          <a:prstGeom prst="rect">
            <a:avLst/>
          </a:prstGeom>
          <a:noFill/>
        </p:spPr>
        <p:txBody>
          <a:bodyPr wrap="square" lIns="0" tIns="0" rIns="0" bIns="0" rtlCol="0" anchor="t">
            <a:spAutoFit/>
          </a:bodyPr>
          <a:lstStyle/>
          <a:p>
            <a:pPr>
              <a:defRPr/>
            </a:pPr>
            <a:r>
              <a:rPr lang="en-US" sz="1200" dirty="0">
                <a:solidFill>
                  <a:srgbClr val="A6A6A6"/>
                </a:solidFill>
                <a:latin typeface="Montserrat"/>
              </a:rPr>
              <a:t>Courageous Discussions on Racial Equity in the Workplace  </a:t>
            </a:r>
            <a:endParaRPr kumimoji="0" lang="en-US" sz="1200" b="0" i="0" u="none" strike="noStrike" kern="1200" cap="none" spc="0" normalizeH="0" baseline="0" noProof="0" dirty="0">
              <a:ln>
                <a:noFill/>
              </a:ln>
              <a:solidFill>
                <a:srgbClr val="A6A6A6"/>
              </a:solidFill>
              <a:effectLst/>
              <a:uLnTx/>
              <a:uFillTx/>
              <a:latin typeface="Montserrat"/>
            </a:endParaRPr>
          </a:p>
        </p:txBody>
      </p:sp>
      <p:sp>
        <p:nvSpPr>
          <p:cNvPr id="12" name="Slide Number Placeholder 5">
            <a:extLst>
              <a:ext uri="{FF2B5EF4-FFF2-40B4-BE49-F238E27FC236}">
                <a16:creationId xmlns:a16="http://schemas.microsoft.com/office/drawing/2014/main" id="{F076617D-A968-4400-9939-05E9479EA0DF}"/>
              </a:ext>
            </a:extLst>
          </p:cNvPr>
          <p:cNvSpPr>
            <a:spLocks noGrp="1"/>
          </p:cNvSpPr>
          <p:nvPr>
            <p:ph type="sldNum" sz="quarter" idx="4"/>
          </p:nvPr>
        </p:nvSpPr>
        <p:spPr>
          <a:xfrm>
            <a:off x="9141650" y="6379042"/>
            <a:ext cx="2743200" cy="365125"/>
          </a:xfrm>
          <a:prstGeom prst="rect">
            <a:avLst/>
          </a:prstGeom>
        </p:spPr>
        <p:txBody>
          <a:bodyPr vert="horz" lIns="0" tIns="0" rIns="0" bIns="0" rtlCol="0" anchor="ctr"/>
          <a:lstStyle>
            <a:lvl1pPr algn="r">
              <a:defRPr sz="800">
                <a:solidFill>
                  <a:schemeClr val="bg1">
                    <a:lumMod val="75000"/>
                  </a:schemeClr>
                </a:solidFill>
                <a:latin typeface="Arial" panose="020B0604020202020204" pitchFamily="34" charset="0"/>
                <a:cs typeface="Arial" panose="020B0604020202020204" pitchFamily="34" charset="0"/>
              </a:defRPr>
            </a:lvl1pPr>
          </a:lstStyle>
          <a:p>
            <a:fld id="{60A309C1-FC3A-6444-8C53-1D99F913D140}" type="slidenum">
              <a:rPr lang="en-US" smtClean="0">
                <a:solidFill>
                  <a:schemeClr val="bg1">
                    <a:lumMod val="50000"/>
                  </a:schemeClr>
                </a:solidFill>
              </a:rPr>
              <a:pPr/>
              <a:t>9</a:t>
            </a:fld>
            <a:endParaRPr lang="en-US" dirty="0">
              <a:solidFill>
                <a:schemeClr val="bg1">
                  <a:lumMod val="50000"/>
                </a:schemeClr>
              </a:solidFill>
            </a:endParaRPr>
          </a:p>
        </p:txBody>
      </p:sp>
    </p:spTree>
    <p:extLst>
      <p:ext uri="{BB962C8B-B14F-4D97-AF65-F5344CB8AC3E}">
        <p14:creationId xmlns:p14="http://schemas.microsoft.com/office/powerpoint/2010/main" val="399200181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lide-Generic">
  <a:themeElements>
    <a:clrScheme name="McLean Research Palette">
      <a:dk1>
        <a:srgbClr val="000000"/>
      </a:dk1>
      <a:lt1>
        <a:srgbClr val="FFFFFF"/>
      </a:lt1>
      <a:dk2>
        <a:srgbClr val="494A4A"/>
      </a:dk2>
      <a:lt2>
        <a:srgbClr val="C9C9C9"/>
      </a:lt2>
      <a:accent1>
        <a:srgbClr val="414299"/>
      </a:accent1>
      <a:accent2>
        <a:srgbClr val="8656A3"/>
      </a:accent2>
      <a:accent3>
        <a:srgbClr val="2576B6"/>
      </a:accent3>
      <a:accent4>
        <a:srgbClr val="299C47"/>
      </a:accent4>
      <a:accent5>
        <a:srgbClr val="1D5E91"/>
      </a:accent5>
      <a:accent6>
        <a:srgbClr val="494A4A"/>
      </a:accent6>
      <a:hlink>
        <a:srgbClr val="3A1891"/>
      </a:hlink>
      <a:folHlink>
        <a:srgbClr val="5D3291"/>
      </a:folHlink>
    </a:clrScheme>
    <a:fontScheme name="McLean fonts">
      <a:majorFont>
        <a:latin typeface="Montserrat SemiBold"/>
        <a:ea typeface=""/>
        <a:cs typeface=""/>
      </a:majorFont>
      <a:minorFont>
        <a:latin typeface="Roboto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none" rtlCol="0">
        <a:spAutoFit/>
      </a:bodyPr>
      <a:lstStyle>
        <a:defPPr algn="l">
          <a:defRPr sz="1400" b="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Cover-Ligh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cLean fonts">
      <a:majorFont>
        <a:latin typeface="Montserrat SemiBold"/>
        <a:ea typeface=""/>
        <a:cs typeface=""/>
      </a:majorFont>
      <a:minorFont>
        <a:latin typeface="Roboto Condensed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over-Light">
  <a:themeElements>
    <a:clrScheme name="Custom 1">
      <a:dk1>
        <a:srgbClr val="333333"/>
      </a:dk1>
      <a:lt1>
        <a:srgbClr val="FFFFFF"/>
      </a:lt1>
      <a:dk2>
        <a:srgbClr val="222222"/>
      </a:dk2>
      <a:lt2>
        <a:srgbClr val="EEEEEE"/>
      </a:lt2>
      <a:accent1>
        <a:srgbClr val="2576B7"/>
      </a:accent1>
      <a:accent2>
        <a:srgbClr val="5DC295"/>
      </a:accent2>
      <a:accent3>
        <a:srgbClr val="2B9E36"/>
      </a:accent3>
      <a:accent4>
        <a:srgbClr val="A868AB"/>
      </a:accent4>
      <a:accent5>
        <a:srgbClr val="29475F"/>
      </a:accent5>
      <a:accent6>
        <a:srgbClr val="34C5D0"/>
      </a:accent6>
      <a:hlink>
        <a:srgbClr val="FFFFFF"/>
      </a:hlink>
      <a:folHlink>
        <a:srgbClr val="FFFFFF"/>
      </a:folHlink>
    </a:clrScheme>
    <a:fontScheme name="McLean fonts">
      <a:majorFont>
        <a:latin typeface="Montserrat SemiBold"/>
        <a:ea typeface=""/>
        <a:cs typeface=""/>
      </a:majorFont>
      <a:minorFont>
        <a:latin typeface="Roboto Condensed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703</Words>
  <Application>Microsoft Office PowerPoint</Application>
  <PresentationFormat>Widescreen</PresentationFormat>
  <Paragraphs>91</Paragraphs>
  <Slides>13</Slides>
  <Notes>13</Notes>
  <HiddenSlides>0</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13</vt:i4>
      </vt:variant>
    </vt:vector>
  </HeadingPairs>
  <TitlesOfParts>
    <vt:vector size="29" baseType="lpstr">
      <vt:lpstr>Times New Roman</vt:lpstr>
      <vt:lpstr>Roboto Condensed Light</vt:lpstr>
      <vt:lpstr>Montserrat</vt:lpstr>
      <vt:lpstr>Montserrat SemiBold</vt:lpstr>
      <vt:lpstr>Exo Light</vt:lpstr>
      <vt:lpstr>Segoe UI</vt:lpstr>
      <vt:lpstr>Calibri</vt:lpstr>
      <vt:lpstr>Roboto Light</vt:lpstr>
      <vt:lpstr>Montserrat Light</vt:lpstr>
      <vt:lpstr>Montserrat Medium</vt:lpstr>
      <vt:lpstr>Arial</vt:lpstr>
      <vt:lpstr>1_Office Theme</vt:lpstr>
      <vt:lpstr>Slide-Generic</vt:lpstr>
      <vt:lpstr>3_Cover-Light</vt:lpstr>
      <vt:lpstr>4_Office Theme</vt:lpstr>
      <vt:lpstr>Cover-Light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2021-02-26T19:57:05Z</dcterms:created>
  <dcterms:modified xsi:type="dcterms:W3CDTF">2021-03-30T04:00:06Z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d24214e-5322-4789-8422-cbe411bc3a74_Enabled">
    <vt:lpwstr>true</vt:lpwstr>
  </property>
  <property fmtid="{D5CDD505-2E9C-101B-9397-08002B2CF9AE}" pid="3" name="MSIP_Label_7d24214e-5322-4789-8422-cbe411bc3a74_SetDate">
    <vt:lpwstr>2021-03-30T03:57:17Z</vt:lpwstr>
  </property>
  <property fmtid="{D5CDD505-2E9C-101B-9397-08002B2CF9AE}" pid="4" name="MSIP_Label_7d24214e-5322-4789-8422-cbe411bc3a74_Method">
    <vt:lpwstr>Privileged</vt:lpwstr>
  </property>
  <property fmtid="{D5CDD505-2E9C-101B-9397-08002B2CF9AE}" pid="5" name="MSIP_Label_7d24214e-5322-4789-8422-cbe411bc3a74_Name">
    <vt:lpwstr>7d24214e-5322-4789-8422-cbe411bc3a74</vt:lpwstr>
  </property>
  <property fmtid="{D5CDD505-2E9C-101B-9397-08002B2CF9AE}" pid="6" name="MSIP_Label_7d24214e-5322-4789-8422-cbe411bc3a74_SiteId">
    <vt:lpwstr>113d1920-a1e0-48cf-a70a-868cbb03f3f6</vt:lpwstr>
  </property>
  <property fmtid="{D5CDD505-2E9C-101B-9397-08002B2CF9AE}" pid="7" name="MSIP_Label_7d24214e-5322-4789-8422-cbe411bc3a74_ActionId">
    <vt:lpwstr>981fac5e-287d-413f-a6d8-bd46acd53539</vt:lpwstr>
  </property>
  <property fmtid="{D5CDD505-2E9C-101B-9397-08002B2CF9AE}" pid="8" name="MSIP_Label_7d24214e-5322-4789-8422-cbe411bc3a74_ContentBits">
    <vt:lpwstr>0</vt:lpwstr>
  </property>
</Properties>
</file>