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12"/>
  </p:notesMasterIdLst>
  <p:handoutMasterIdLst>
    <p:handoutMasterId r:id="rId13"/>
  </p:handoutMasterIdLst>
  <p:sldIdLst>
    <p:sldId id="294" r:id="rId3"/>
    <p:sldId id="3462" r:id="rId4"/>
    <p:sldId id="435" r:id="rId5"/>
    <p:sldId id="414" r:id="rId6"/>
    <p:sldId id="434" r:id="rId7"/>
    <p:sldId id="3463" r:id="rId8"/>
    <p:sldId id="3464" r:id="rId9"/>
    <p:sldId id="3465" r:id="rId10"/>
    <p:sldId id="354" r:id="rId11"/>
  </p:sldIdLst>
  <p:sldSz cx="12193588" cy="6858000"/>
  <p:notesSz cx="6858000" cy="1276350"/>
  <p:embeddedFontLst>
    <p:embeddedFont>
      <p:font typeface="Calibri" panose="020F0502020204030204" pitchFamily="34" charset="0"/>
      <p:regular r:id="rId14"/>
      <p:bold r:id="rId15"/>
      <p:italic r:id="rId16"/>
      <p:boldItalic r:id="rId17"/>
    </p:embeddedFont>
    <p:embeddedFont>
      <p:font typeface="Exo" panose="02000303000000000000" pitchFamily="2" charset="0"/>
      <p:regular r:id="rId18"/>
      <p:bold r:id="rId19"/>
      <p:italic r:id="rId20"/>
      <p:boldItalic r:id="rId21"/>
    </p:embeddedFont>
    <p:embeddedFont>
      <p:font typeface="Exo Light" panose="02000303000000000000" pitchFamily="2" charset="0"/>
      <p:regular r:id="rId22"/>
      <p:italic r:id="rId23"/>
    </p:embeddedFont>
    <p:embeddedFont>
      <p:font typeface="Montserrat" panose="00000500000000000000" pitchFamily="2" charset="0"/>
      <p:regular r:id="rId24"/>
      <p:bold r:id="rId25"/>
      <p:italic r:id="rId26"/>
      <p:boldItalic r:id="rId27"/>
    </p:embeddedFont>
    <p:embeddedFont>
      <p:font typeface="Montserrat Medium" panose="00000600000000000000" pitchFamily="2" charset="0"/>
      <p:regular r:id="rId28"/>
      <p:italic r:id="rId29"/>
    </p:embeddedFont>
    <p:embeddedFont>
      <p:font typeface="Montserrat Semi" panose="020B0604020202020204" charset="0"/>
      <p:regular r:id="rId30"/>
      <p:bold r:id="rId31"/>
      <p:italic r:id="rId32"/>
      <p:boldItalic r:id="rId33"/>
    </p:embeddedFont>
    <p:embeddedFont>
      <p:font typeface="Montserrat SemiBold" panose="00000700000000000000" pitchFamily="2" charset="0"/>
      <p:regular r:id="rId34"/>
      <p:bold r:id="rId35"/>
      <p:italic r:id="rId36"/>
      <p:boldItalic r:id="rId37"/>
    </p:embeddedFont>
    <p:embeddedFont>
      <p:font typeface="Roboto Condensed Light" panose="02000000000000000000" pitchFamily="2" charset="0"/>
      <p:regular r:id="rId38"/>
      <p:italic r:id="rId39"/>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A4A4A"/>
    <a:srgbClr val="414299"/>
    <a:srgbClr val="A4A4A4"/>
    <a:srgbClr val="BCCE4D"/>
    <a:srgbClr val="1C9ED0"/>
    <a:srgbClr val="1F5277"/>
    <a:srgbClr val="7D3A96"/>
    <a:srgbClr val="F8C433"/>
    <a:srgbClr val="B5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7A46F-26C4-4A95-B71E-94A76250CA2F}" v="13" dt="2020-05-27T15:06:08.53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80" autoAdjust="0"/>
    <p:restoredTop sz="96807" autoAdjust="0"/>
  </p:normalViewPr>
  <p:slideViewPr>
    <p:cSldViewPr snapToGrid="0">
      <p:cViewPr varScale="1">
        <p:scale>
          <a:sx n="115" d="100"/>
          <a:sy n="115" d="100"/>
        </p:scale>
        <p:origin x="132" y="360"/>
      </p:cViewPr>
      <p:guideLst>
        <p:guide orient="horz" pos="138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0" Type="http://schemas.openxmlformats.org/officeDocument/2006/relationships/font" Target="fonts/font7.fntdata"/><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6/3/2020</a:t>
            </a:fld>
            <a:endParaRPr lang="en-US"/>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6/3/2020</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a:p>
        </p:txBody>
      </p:sp>
    </p:spTree>
    <p:extLst>
      <p:ext uri="{BB962C8B-B14F-4D97-AF65-F5344CB8AC3E}">
        <p14:creationId xmlns:p14="http://schemas.microsoft.com/office/powerpoint/2010/main" val="72387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a:p>
        </p:txBody>
      </p:sp>
    </p:spTree>
    <p:extLst>
      <p:ext uri="{BB962C8B-B14F-4D97-AF65-F5344CB8AC3E}">
        <p14:creationId xmlns:p14="http://schemas.microsoft.com/office/powerpoint/2010/main" val="285954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a:p>
        </p:txBody>
      </p:sp>
    </p:spTree>
    <p:extLst>
      <p:ext uri="{BB962C8B-B14F-4D97-AF65-F5344CB8AC3E}">
        <p14:creationId xmlns:p14="http://schemas.microsoft.com/office/powerpoint/2010/main" val="378495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a:p>
        </p:txBody>
      </p:sp>
    </p:spTree>
    <p:extLst>
      <p:ext uri="{BB962C8B-B14F-4D97-AF65-F5344CB8AC3E}">
        <p14:creationId xmlns:p14="http://schemas.microsoft.com/office/powerpoint/2010/main" val="1468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a:p>
        </p:txBody>
      </p:sp>
    </p:spTree>
    <p:extLst>
      <p:ext uri="{BB962C8B-B14F-4D97-AF65-F5344CB8AC3E}">
        <p14:creationId xmlns:p14="http://schemas.microsoft.com/office/powerpoint/2010/main" val="217703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Light-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270541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Sidebar Content">
    <p:spTree>
      <p:nvGrpSpPr>
        <p:cNvPr id="1" name=""/>
        <p:cNvGrpSpPr/>
        <p:nvPr/>
      </p:nvGrpSpPr>
      <p:grpSpPr>
        <a:xfrm>
          <a:off x="0" y="0"/>
          <a:ext cx="0" cy="0"/>
          <a:chOff x="0" y="0"/>
          <a:chExt cx="0" cy="0"/>
        </a:xfrm>
      </p:grpSpPr>
      <p:pic>
        <p:nvPicPr>
          <p:cNvPr id="4" name="Picture 3" descr="A picture containing light&#10;&#10;Description automatically generated">
            <a:extLst>
              <a:ext uri="{FF2B5EF4-FFF2-40B4-BE49-F238E27FC236}">
                <a16:creationId xmlns:a16="http://schemas.microsoft.com/office/drawing/2014/main" id="{35FAA890-C1E5-4979-B58F-50DB25A466EA}"/>
              </a:ext>
            </a:extLst>
          </p:cNvPr>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0" y="-1"/>
            <a:ext cx="12193588" cy="6861791"/>
          </a:xfrm>
          <a:prstGeom prst="rect">
            <a:avLst/>
          </a:prstGeom>
        </p:spPr>
      </p:pic>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150875"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4E7B06F9-049A-0C40-A93E-C28D57EBABA0}"/>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93474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ight Sidebar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9DB50-FCFF-46F1-B40F-CD64BBD43EDB}"/>
              </a:ext>
            </a:extLst>
          </p:cNvPr>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0" y="-1"/>
            <a:ext cx="12193588" cy="6858001"/>
          </a:xfrm>
          <a:prstGeom prst="rect">
            <a:avLst/>
          </a:prstGeom>
        </p:spPr>
      </p:pic>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150875"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4E7B06F9-049A-0C40-A93E-C28D57EBABA0}"/>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solidFill>
                  <a:schemeClr val="tx1"/>
                </a:solidFill>
                <a:latin typeface="Exo" panose="02000503000000000000" pitchFamily="2" charset="77"/>
              </a:rPr>
              <a:t>McLean &amp; Company   |   </a:t>
            </a:r>
            <a:fld id="{81D60167-4931-47E6-BA6A-407CBD079E47}" type="slidenum">
              <a:rPr sz="800" b="0" i="0" smtClean="0">
                <a:solidFill>
                  <a:schemeClr val="tx1"/>
                </a:solidFill>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solidFill>
                <a:schemeClr val="tx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11428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ght Breakdow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54106" y="530021"/>
            <a:ext cx="5146582" cy="570117"/>
          </a:xfrm>
        </p:spPr>
        <p:txBody>
          <a:bodyPr>
            <a:noAutofit/>
          </a:bodyPr>
          <a:lstStyle>
            <a:lvl1pPr>
              <a:lnSpc>
                <a:spcPct val="90000"/>
              </a:lnSpc>
              <a:defRPr b="0" i="0">
                <a:solidFill>
                  <a:schemeClr val="bg1">
                    <a:lumMod val="50000"/>
                  </a:schemeClr>
                </a:solidFill>
              </a:defRPr>
            </a:lvl1pPr>
          </a:lstStyle>
          <a:p>
            <a:r>
              <a:rPr lang="en-US"/>
              <a:t>Insight Breakdown</a:t>
            </a:r>
          </a:p>
        </p:txBody>
      </p:sp>
      <p:sp>
        <p:nvSpPr>
          <p:cNvPr id="16" name="TextBox 15">
            <a:extLst>
              <a:ext uri="{FF2B5EF4-FFF2-40B4-BE49-F238E27FC236}">
                <a16:creationId xmlns:a16="http://schemas.microsoft.com/office/drawing/2014/main" id="{621EBEA1-D4F2-F34B-A577-D4A28ADA66CD}"/>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a:solidFill>
                  <a:schemeClr val="bg1"/>
                </a:solidFill>
                <a:latin typeface="Exo" panose="02000503000000000000" pitchFamily="2" charset="77"/>
              </a:rPr>
              <a:t>McLean &amp; Company   |   </a:t>
            </a:r>
            <a:fld id="{81D60167-4931-47E6-BA6A-407CBD079E47}" type="slidenum">
              <a:rPr sz="800" b="0" i="0" smtClean="0">
                <a:solidFill>
                  <a:schemeClr val="bg1"/>
                </a:solidFill>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34965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112042" y="6040551"/>
            <a:ext cx="3074774" cy="502469"/>
          </a:xfrm>
          <a:prstGeom prst="rect">
            <a:avLst/>
          </a:prstGeom>
        </p:spPr>
        <p:txBody>
          <a:bodyPr vert="horz" wrap="square" lIns="0" tIns="2310" rIns="0" bIns="0" rtlCol="0">
            <a:noAutofit/>
          </a:bodyPr>
          <a:lstStyle/>
          <a:p>
            <a:pPr marL="7701" marR="3081" indent="33886" algn="r">
              <a:lnSpc>
                <a:spcPts val="958"/>
              </a:lnSpc>
              <a:spcBef>
                <a:spcPts val="18"/>
              </a:spcBef>
            </a:pPr>
            <a:r>
              <a:rPr lang="en-US" sz="788" b="0" i="0" spc="-6">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a:solidFill>
                  <a:srgbClr val="000000"/>
                </a:solidFill>
                <a:latin typeface="Roboto Condensed Light" panose="02000000000000000000" pitchFamily="2" charset="0"/>
                <a:ea typeface="Roboto Condensed Light" panose="02000000000000000000" pitchFamily="2" charset="0"/>
                <a:cs typeface="Arial"/>
              </a:rPr>
              <a:t>© </a:t>
            </a:r>
            <a:r>
              <a:rPr sz="788" b="0" i="0" spc="3">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a:solidFill>
                  <a:srgbClr val="000000"/>
                </a:solidFill>
                <a:latin typeface="Roboto Condensed Light" panose="02000000000000000000" pitchFamily="2" charset="0"/>
                <a:ea typeface="Roboto Condensed Light" panose="02000000000000000000" pitchFamily="2" charset="0"/>
                <a:cs typeface="Arial"/>
              </a:rPr>
              <a:t>20 McLean &amp; Company is a division of</a:t>
            </a:r>
            <a:r>
              <a:rPr sz="788" b="0" i="0" spc="3">
                <a:solidFill>
                  <a:srgbClr val="000000"/>
                </a:solidFill>
                <a:latin typeface="Roboto Condensed Light" panose="02000000000000000000" pitchFamily="2" charset="0"/>
                <a:ea typeface="Roboto Condensed Light" panose="02000000000000000000" pitchFamily="2" charset="0"/>
                <a:cs typeface="Arial"/>
              </a:rPr>
              <a:t> </a:t>
            </a:r>
            <a:r>
              <a:rPr sz="788" b="0" i="0" spc="-6">
                <a:solidFill>
                  <a:srgbClr val="000000"/>
                </a:solidFill>
                <a:latin typeface="Roboto Condensed Light" panose="02000000000000000000" pitchFamily="2" charset="0"/>
                <a:ea typeface="Roboto Condensed Light" panose="02000000000000000000" pitchFamily="2" charset="0"/>
                <a:cs typeface="Arial"/>
              </a:rPr>
              <a:t>Info-Tech </a:t>
            </a:r>
            <a:r>
              <a:rPr sz="788" b="0" i="0" spc="3">
                <a:solidFill>
                  <a:srgbClr val="000000"/>
                </a:solidFill>
                <a:latin typeface="Roboto Condensed Light" panose="02000000000000000000" pitchFamily="2" charset="0"/>
                <a:ea typeface="Roboto Condensed Light" panose="02000000000000000000" pitchFamily="2" charset="0"/>
                <a:cs typeface="Arial"/>
              </a:rPr>
              <a:t>Research </a:t>
            </a:r>
            <a:r>
              <a:rPr sz="788" b="0" i="0" spc="6">
                <a:solidFill>
                  <a:srgbClr val="000000"/>
                </a:solidFill>
                <a:latin typeface="Roboto Condensed Light" panose="02000000000000000000" pitchFamily="2" charset="0"/>
                <a:ea typeface="Roboto Condensed Light" panose="02000000000000000000" pitchFamily="2" charset="0"/>
                <a:cs typeface="Arial"/>
              </a:rPr>
              <a:t>Group</a:t>
            </a:r>
            <a:r>
              <a:rPr sz="788" b="0" i="0" spc="-27">
                <a:solidFill>
                  <a:srgbClr val="000000"/>
                </a:solidFill>
                <a:latin typeface="Roboto Condensed Light" panose="02000000000000000000" pitchFamily="2" charset="0"/>
                <a:ea typeface="Roboto Condensed Light" panose="02000000000000000000" pitchFamily="2" charset="0"/>
                <a:cs typeface="Arial"/>
              </a:rPr>
              <a:t> </a:t>
            </a:r>
            <a:r>
              <a:rPr sz="788" b="0" i="0" spc="3">
                <a:solidFill>
                  <a:srgbClr val="000000"/>
                </a:solidFill>
                <a:latin typeface="Roboto Condensed Light" panose="02000000000000000000" pitchFamily="2" charset="0"/>
                <a:ea typeface="Roboto Condensed Light" panose="02000000000000000000" pitchFamily="2" charset="0"/>
                <a:cs typeface="Arial"/>
              </a:rPr>
              <a:t>Inc.</a:t>
            </a:r>
            <a:endParaRPr sz="788" b="0" i="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09001" y="5932963"/>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B7090B9B-A121-4822-BA90-24511725588B}"/>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297" y="-1"/>
            <a:ext cx="12196571"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A42E74-759B-4791-908D-9770E4B3F1AB}"/>
              </a:ext>
            </a:extLst>
          </p:cNvPr>
          <p:cNvSpPr/>
          <p:nvPr userDrawn="1"/>
        </p:nvSpPr>
        <p:spPr>
          <a:xfrm>
            <a:off x="0" y="0"/>
            <a:ext cx="12193588" cy="6858000"/>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CBED2E4-945E-4388-93C6-6498116FB992}"/>
              </a:ext>
            </a:extLst>
          </p:cNvPr>
          <p:cNvSpPr/>
          <p:nvPr userDrawn="1"/>
        </p:nvSpPr>
        <p:spPr>
          <a:xfrm>
            <a:off x="0" y="0"/>
            <a:ext cx="12193588" cy="6858000"/>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bject 40">
            <a:extLst>
              <a:ext uri="{FF2B5EF4-FFF2-40B4-BE49-F238E27FC236}">
                <a16:creationId xmlns:a16="http://schemas.microsoft.com/office/drawing/2014/main" id="{E3349ADC-2D5C-4F34-8B28-63DD7AC1FABC}"/>
              </a:ext>
            </a:extLst>
          </p:cNvPr>
          <p:cNvSpPr txBox="1"/>
          <p:nvPr userDrawn="1"/>
        </p:nvSpPr>
        <p:spPr>
          <a:xfrm>
            <a:off x="6112042" y="6040551"/>
            <a:ext cx="3074774" cy="502469"/>
          </a:xfrm>
          <a:prstGeom prst="rect">
            <a:avLst/>
          </a:prstGeom>
        </p:spPr>
        <p:txBody>
          <a:bodyPr vert="horz" wrap="square" lIns="0" tIns="2310" rIns="0" bIns="0" rtlCol="0">
            <a:noAutofit/>
          </a:bodyPr>
          <a:lstStyle/>
          <a:p>
            <a:pPr marL="7701" marR="3081" indent="33886" algn="r">
              <a:lnSpc>
                <a:spcPts val="958"/>
              </a:lnSpc>
              <a:spcBef>
                <a:spcPts val="18"/>
              </a:spcBef>
            </a:pPr>
            <a:r>
              <a:rPr lang="en-US" sz="788" b="0" i="0" spc="-6" dirty="0">
                <a:solidFill>
                  <a:schemeClr val="bg1"/>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chemeClr val="bg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bg1"/>
                </a:solidFill>
                <a:latin typeface="Roboto Condensed Light" panose="02000000000000000000" pitchFamily="2" charset="0"/>
                <a:ea typeface="Roboto Condensed Light" panose="02000000000000000000" pitchFamily="2" charset="0"/>
                <a:cs typeface="Arial"/>
              </a:rPr>
              <a:t>20 McLean &amp; Company is a division of</a:t>
            </a:r>
            <a:r>
              <a:rPr sz="788" b="0" i="0" spc="3" dirty="0">
                <a:solidFill>
                  <a:schemeClr val="bg1"/>
                </a:solidFill>
                <a:latin typeface="Roboto Condensed Light" panose="02000000000000000000" pitchFamily="2" charset="0"/>
                <a:ea typeface="Roboto Condensed Light" panose="02000000000000000000" pitchFamily="2" charset="0"/>
                <a:cs typeface="Arial"/>
              </a:rPr>
              <a:t> </a:t>
            </a:r>
            <a:r>
              <a:rPr sz="788" b="0" i="0" spc="-6" dirty="0">
                <a:solidFill>
                  <a:schemeClr val="bg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bg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bg1"/>
                </a:solidFill>
                <a:latin typeface="Roboto Condensed Light" panose="02000000000000000000" pitchFamily="2" charset="0"/>
                <a:ea typeface="Roboto Condensed Light" panose="02000000000000000000" pitchFamily="2" charset="0"/>
                <a:cs typeface="Arial"/>
              </a:rPr>
              <a:t>Group</a:t>
            </a:r>
            <a:r>
              <a:rPr sz="788" b="0" i="0" spc="-27" dirty="0">
                <a:solidFill>
                  <a:schemeClr val="bg1"/>
                </a:solidFill>
                <a:latin typeface="Roboto Condensed Light" panose="02000000000000000000" pitchFamily="2" charset="0"/>
                <a:ea typeface="Roboto Condensed Light" panose="02000000000000000000" pitchFamily="2" charset="0"/>
                <a:cs typeface="Arial"/>
              </a:rPr>
              <a:t> </a:t>
            </a:r>
            <a:r>
              <a:rPr sz="788" b="0" i="0" spc="3" dirty="0">
                <a:solidFill>
                  <a:schemeClr val="bg1"/>
                </a:solidFill>
                <a:latin typeface="Roboto Condensed Light" panose="02000000000000000000" pitchFamily="2" charset="0"/>
                <a:ea typeface="Roboto Condensed Light" panose="02000000000000000000" pitchFamily="2" charset="0"/>
                <a:cs typeface="Arial"/>
              </a:rPr>
              <a:t>Inc.</a:t>
            </a:r>
            <a:endParaRPr sz="788" b="0" i="0" dirty="0">
              <a:solidFill>
                <a:schemeClr val="bg1"/>
              </a:solidFill>
              <a:latin typeface="Roboto Condensed Light" panose="02000000000000000000" pitchFamily="2" charset="0"/>
              <a:ea typeface="Roboto Condensed Light" panose="02000000000000000000" pitchFamily="2" charset="0"/>
              <a:cs typeface="Arial"/>
            </a:endParaRPr>
          </a:p>
        </p:txBody>
      </p:sp>
      <p:pic>
        <p:nvPicPr>
          <p:cNvPr id="9" name="Picture 2" descr="McLean &amp; Company Logo">
            <a:extLst>
              <a:ext uri="{FF2B5EF4-FFF2-40B4-BE49-F238E27FC236}">
                <a16:creationId xmlns:a16="http://schemas.microsoft.com/office/drawing/2014/main" id="{F15DE73E-4539-482B-8881-5AE3BA0E140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09001" y="5932963"/>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41"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
        <p:nvSpPr>
          <p:cNvPr id="6" name="TextBox 5">
            <a:extLst>
              <a:ext uri="{FF2B5EF4-FFF2-40B4-BE49-F238E27FC236}">
                <a16:creationId xmlns:a16="http://schemas.microsoft.com/office/drawing/2014/main" id="{D157BAA2-9957-9B4B-9ED3-4CE35C755129}"/>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53" r:id="rId2"/>
    <p:sldLayoutId id="2147483759" r:id="rId3"/>
    <p:sldLayoutId id="2147483761" r:id="rId4"/>
    <p:sldLayoutId id="2147483702" r:id="rId5"/>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hr.mcleanco.com/research/nudges-a-paradigm-for-hr-to-influence-employee-behavior-storyboar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tiff"/><Relationship Id="rId5" Type="http://schemas.openxmlformats.org/officeDocument/2006/relationships/hyperlink" Target="https://hr.mcleanco.com/research/nudges-a-paradigm-for-hr-to-influence-employee-behavior-storyboard"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6C63229-804C-456B-B868-6DB7D66F4454}"/>
              </a:ext>
            </a:extLst>
          </p:cNvPr>
          <p:cNvSpPr txBox="1">
            <a:spLocks/>
          </p:cNvSpPr>
          <p:nvPr/>
        </p:nvSpPr>
        <p:spPr>
          <a:xfrm>
            <a:off x="650874" y="1034257"/>
            <a:ext cx="9930040" cy="1306512"/>
          </a:xfrm>
          <a:prstGeom prst="rect">
            <a:avLst/>
          </a:prstGeom>
        </p:spPr>
        <p:txBody>
          <a:bodyPr/>
          <a:lstStyle>
            <a:lvl1pPr marL="0">
              <a:lnSpc>
                <a:spcPct val="90000"/>
              </a:lnSpc>
              <a:defRPr sz="4400" b="1" i="0">
                <a:solidFill>
                  <a:srgbClr val="41439A"/>
                </a:solidFill>
                <a:latin typeface="Montserrat SemiBold" pitchFamily="2" charset="77"/>
                <a:ea typeface="+mn-ea"/>
                <a:cs typeface="+mn-cs"/>
              </a:defRPr>
            </a:lvl1pPr>
            <a:lvl2pPr marL="277246">
              <a:defRPr sz="4400" b="1" i="0">
                <a:solidFill>
                  <a:schemeClr val="bg1"/>
                </a:solidFill>
                <a:latin typeface="Montserrat SemiBold" pitchFamily="2" charset="77"/>
                <a:ea typeface="+mn-ea"/>
                <a:cs typeface="+mn-cs"/>
              </a:defRPr>
            </a:lvl2pPr>
            <a:lvl3pPr marL="554492">
              <a:defRPr sz="4400" b="1" i="0">
                <a:solidFill>
                  <a:schemeClr val="bg1"/>
                </a:solidFill>
                <a:latin typeface="Montserrat SemiBold" pitchFamily="2" charset="77"/>
                <a:ea typeface="+mn-ea"/>
                <a:cs typeface="+mn-cs"/>
              </a:defRPr>
            </a:lvl3pPr>
            <a:lvl4pPr marL="831738">
              <a:defRPr sz="4400" b="1" i="0">
                <a:solidFill>
                  <a:schemeClr val="bg1"/>
                </a:solidFill>
                <a:latin typeface="Montserrat SemiBold" pitchFamily="2" charset="77"/>
                <a:ea typeface="+mn-ea"/>
                <a:cs typeface="+mn-cs"/>
              </a:defRPr>
            </a:lvl4pPr>
            <a:lvl5pPr marL="1108984">
              <a:defRPr sz="4400" b="1" i="0">
                <a:solidFill>
                  <a:schemeClr val="bg1"/>
                </a:solidFill>
                <a:latin typeface="Montserrat SemiBold" pitchFamily="2" charset="77"/>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defTabSz="914400"/>
            <a:r>
              <a:rPr lang="en-US" kern="0" dirty="0">
                <a:solidFill>
                  <a:schemeClr val="bg1"/>
                </a:solidFill>
              </a:rPr>
              <a:t>Nudges: A Paradigm for HR to Influence Employee Behavior</a:t>
            </a:r>
          </a:p>
        </p:txBody>
      </p:sp>
      <p:sp>
        <p:nvSpPr>
          <p:cNvPr id="4" name="AutoShape 2" descr="Education Concept : Stock Illustration">
            <a:extLst>
              <a:ext uri="{FF2B5EF4-FFF2-40B4-BE49-F238E27FC236}">
                <a16:creationId xmlns:a16="http://schemas.microsoft.com/office/drawing/2014/main" id="{AF8A2987-EF58-4C9F-AFC3-FF60506679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Text Placeholder 2">
            <a:extLst>
              <a:ext uri="{FF2B5EF4-FFF2-40B4-BE49-F238E27FC236}">
                <a16:creationId xmlns:a16="http://schemas.microsoft.com/office/drawing/2014/main" id="{64A50A4F-25F3-4E79-840F-5A35A3391E47}"/>
              </a:ext>
            </a:extLst>
          </p:cNvPr>
          <p:cNvSpPr txBox="1">
            <a:spLocks/>
          </p:cNvSpPr>
          <p:nvPr/>
        </p:nvSpPr>
        <p:spPr>
          <a:xfrm>
            <a:off x="650874" y="2794290"/>
            <a:ext cx="7188581" cy="1893887"/>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sz="2000" b="1" dirty="0">
                <a:solidFill>
                  <a:schemeClr val="bg1"/>
                </a:solidFill>
              </a:rPr>
              <a:t>Use nudges to shape employee behavior in a way that benefits both individuals and the organization.</a:t>
            </a:r>
            <a:endParaRPr lang="en-CA" sz="2000" b="1" dirty="0">
              <a:solidFill>
                <a:schemeClr val="bg1"/>
              </a:solidFill>
            </a:endParaRPr>
          </a:p>
        </p:txBody>
      </p:sp>
      <p:sp>
        <p:nvSpPr>
          <p:cNvPr id="14" name="Rectangle 13">
            <a:hlinkClick r:id="rId2"/>
            <a:extLst>
              <a:ext uri="{FF2B5EF4-FFF2-40B4-BE49-F238E27FC236}">
                <a16:creationId xmlns:a16="http://schemas.microsoft.com/office/drawing/2014/main" id="{3F97D7FB-4EDD-4D85-B9B5-A224A5FC9595}"/>
              </a:ext>
            </a:extLst>
          </p:cNvPr>
          <p:cNvSpPr/>
          <p:nvPr/>
        </p:nvSpPr>
        <p:spPr>
          <a:xfrm>
            <a:off x="0" y="4857008"/>
            <a:ext cx="12193588" cy="902525"/>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8A13CD5-1F22-4641-B19C-EEAEF20F2BB5}"/>
              </a:ext>
            </a:extLst>
          </p:cNvPr>
          <p:cNvSpPr txBox="1"/>
          <p:nvPr/>
        </p:nvSpPr>
        <p:spPr>
          <a:xfrm>
            <a:off x="2861955" y="5296394"/>
            <a:ext cx="7184572" cy="246221"/>
          </a:xfrm>
          <a:prstGeom prst="rect">
            <a:avLst/>
          </a:prstGeom>
          <a:noFill/>
        </p:spPr>
        <p:txBody>
          <a:bodyPr wrap="square" lIns="0" tIns="0" rIns="0" bIns="0" rtlCol="0">
            <a:spAutoFit/>
          </a:bodyPr>
          <a:lstStyle/>
          <a:p>
            <a:r>
              <a:rPr lang="en-US" sz="1600" dirty="0">
                <a:solidFill>
                  <a:schemeClr val="bg1"/>
                </a:solidFill>
                <a:latin typeface="Montserrat" pitchFamily="2" charset="77"/>
              </a:rPr>
              <a:t>Get the complete storyboard with </a:t>
            </a:r>
            <a:r>
              <a:rPr lang="en-US" sz="1600" b="1" dirty="0">
                <a:solidFill>
                  <a:schemeClr val="bg1"/>
                </a:solidFill>
                <a:latin typeface="Montserrat" pitchFamily="2" charset="77"/>
              </a:rPr>
              <a:t>free trial membership </a:t>
            </a:r>
            <a:r>
              <a:rPr lang="en-US" sz="1600" dirty="0">
                <a:solidFill>
                  <a:schemeClr val="bg1"/>
                </a:solidFill>
                <a:latin typeface="Montserrat" pitchFamily="2" charset="77"/>
              </a:rPr>
              <a:t>now!</a:t>
            </a:r>
            <a:endParaRPr lang="en-US" sz="1600" dirty="0"/>
          </a:p>
        </p:txBody>
      </p:sp>
      <p:sp>
        <p:nvSpPr>
          <p:cNvPr id="16" name="TextBox 15">
            <a:extLst>
              <a:ext uri="{FF2B5EF4-FFF2-40B4-BE49-F238E27FC236}">
                <a16:creationId xmlns:a16="http://schemas.microsoft.com/office/drawing/2014/main" id="{89C05078-B3B0-427A-817A-EF35AA83CDA7}"/>
              </a:ext>
            </a:extLst>
          </p:cNvPr>
          <p:cNvSpPr txBox="1"/>
          <p:nvPr/>
        </p:nvSpPr>
        <p:spPr>
          <a:xfrm>
            <a:off x="712519" y="5332020"/>
            <a:ext cx="2196936" cy="553998"/>
          </a:xfrm>
          <a:prstGeom prst="rect">
            <a:avLst/>
          </a:prstGeom>
          <a:noFill/>
        </p:spPr>
        <p:txBody>
          <a:bodyPr wrap="square" lIns="0" tIns="0" rIns="0" bIns="0" rtlCol="0">
            <a:spAutoFit/>
          </a:bodyPr>
          <a:lstStyle/>
          <a:p>
            <a:pPr>
              <a:lnSpc>
                <a:spcPts val="1600"/>
              </a:lnSpc>
            </a:pPr>
            <a:r>
              <a:rPr lang="en-US" sz="4000" dirty="0">
                <a:solidFill>
                  <a:schemeClr val="bg1"/>
                </a:solidFill>
                <a:latin typeface="Montserrat SemiBold" pitchFamily="2" charset="77"/>
                <a:ea typeface="Roboto Condensed Light" panose="02000000000000000000" pitchFamily="2" charset="0"/>
              </a:rPr>
              <a:t>Sample</a:t>
            </a:r>
          </a:p>
          <a:p>
            <a:pPr>
              <a:lnSpc>
                <a:spcPts val="1400"/>
              </a:lnSpc>
            </a:pPr>
            <a:br>
              <a:rPr lang="en-US" dirty="0">
                <a:solidFill>
                  <a:schemeClr val="bg1"/>
                </a:solidFill>
                <a:latin typeface="Montserrat" pitchFamily="2" charset="77"/>
              </a:rPr>
            </a:br>
            <a:endParaRPr lang="en-US" dirty="0">
              <a:solidFill>
                <a:schemeClr val="bg1"/>
              </a:solidFill>
              <a:latin typeface="Montserrat" pitchFamily="2" charset="77"/>
            </a:endParaRPr>
          </a:p>
        </p:txBody>
      </p:sp>
    </p:spTree>
    <p:extLst>
      <p:ext uri="{BB962C8B-B14F-4D97-AF65-F5344CB8AC3E}">
        <p14:creationId xmlns:p14="http://schemas.microsoft.com/office/powerpoint/2010/main" val="231451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0E2269-96CF-44F5-8604-488DBCBF45BD}"/>
              </a:ext>
            </a:extLst>
          </p:cNvPr>
          <p:cNvSpPr>
            <a:spLocks noGrp="1"/>
          </p:cNvSpPr>
          <p:nvPr>
            <p:ph type="body" sz="quarter" idx="4294967295"/>
          </p:nvPr>
        </p:nvSpPr>
        <p:spPr>
          <a:xfrm>
            <a:off x="2559641" y="2179736"/>
            <a:ext cx="9341716" cy="1049337"/>
          </a:xfrm>
          <a:prstGeom prst="rect">
            <a:avLst/>
          </a:prstGeom>
        </p:spPr>
        <p:txBody>
          <a:bodyPr lIns="0" tIns="0" rIns="0" bIns="0">
            <a:noAutofit/>
          </a:bodyPr>
          <a:lstStyle/>
          <a:p>
            <a:pPr marL="285750" indent="-285750">
              <a:lnSpc>
                <a:spcPct val="100000"/>
              </a:lnSpc>
            </a:pPr>
            <a:r>
              <a:rPr lang="en-US" sz="1400" dirty="0">
                <a:solidFill>
                  <a:srgbClr val="000000"/>
                </a:solidFill>
                <a:latin typeface="Roboto Condensed Light" panose="02000000000000000000" pitchFamily="2" charset="0"/>
              </a:rPr>
              <a:t>Every decision we make is informed by biases and heuristics, but they are a double-edged sword. They enable people to make quick and intuitive decisions but also lead to rash and misinformed choices.</a:t>
            </a:r>
          </a:p>
          <a:p>
            <a:pPr marL="285750" indent="-285750">
              <a:lnSpc>
                <a:spcPct val="100000"/>
              </a:lnSpc>
            </a:pPr>
            <a:r>
              <a:rPr lang="en-US" sz="1400" dirty="0">
                <a:solidFill>
                  <a:srgbClr val="000000"/>
                </a:solidFill>
                <a:latin typeface="Roboto Condensed Light" panose="02000000000000000000" pitchFamily="2" charset="0"/>
              </a:rPr>
              <a:t>Biases and heuristics are of particular concern in an </a:t>
            </a:r>
            <a:r>
              <a:rPr lang="en-US" sz="1400">
                <a:solidFill>
                  <a:srgbClr val="000000"/>
                </a:solidFill>
                <a:latin typeface="Roboto Condensed Light" panose="02000000000000000000" pitchFamily="2" charset="0"/>
              </a:rPr>
              <a:t>organizational context </a:t>
            </a:r>
            <a:r>
              <a:rPr lang="en-US" sz="1400" dirty="0">
                <a:solidFill>
                  <a:srgbClr val="000000"/>
                </a:solidFill>
                <a:latin typeface="Roboto Condensed Light" panose="02000000000000000000" pitchFamily="2" charset="0"/>
              </a:rPr>
              <a:t>since misinformed or suboptimal decisions made by employees can have a significant impact on organizational outcomes.</a:t>
            </a:r>
            <a:endParaRPr lang="en-CA" sz="1400" dirty="0">
              <a:solidFill>
                <a:srgbClr val="000000"/>
              </a:solidFill>
              <a:latin typeface="Roboto Condensed Light" panose="02000000000000000000" pitchFamily="2" charset="0"/>
            </a:endParaRPr>
          </a:p>
        </p:txBody>
      </p:sp>
      <p:sp>
        <p:nvSpPr>
          <p:cNvPr id="6" name="Text Placeholder 5">
            <a:extLst>
              <a:ext uri="{FF2B5EF4-FFF2-40B4-BE49-F238E27FC236}">
                <a16:creationId xmlns:a16="http://schemas.microsoft.com/office/drawing/2014/main" id="{EF2E5925-F742-4E6B-B406-456239A4CE80}"/>
              </a:ext>
            </a:extLst>
          </p:cNvPr>
          <p:cNvSpPr>
            <a:spLocks noGrp="1"/>
          </p:cNvSpPr>
          <p:nvPr>
            <p:ph type="body" sz="quarter" idx="4294967295"/>
          </p:nvPr>
        </p:nvSpPr>
        <p:spPr>
          <a:xfrm>
            <a:off x="471342" y="2211388"/>
            <a:ext cx="2357438" cy="296862"/>
          </a:xfrm>
          <a:prstGeom prst="rect">
            <a:avLst/>
          </a:prstGeom>
        </p:spPr>
        <p:txBody>
          <a:bodyPr lIns="0" tIns="0" rIns="0" bIns="0">
            <a:noAutofit/>
          </a:bodyPr>
          <a:lstStyle/>
          <a:p>
            <a:pPr marL="0" indent="0">
              <a:lnSpc>
                <a:spcPct val="110000"/>
              </a:lnSpc>
              <a:buNone/>
            </a:pPr>
            <a:r>
              <a:rPr lang="en-US" sz="1800">
                <a:solidFill>
                  <a:srgbClr val="B3252E"/>
                </a:solidFill>
                <a:latin typeface="Montserrat SemiBold" panose="00000700000000000000" pitchFamily="2" charset="0"/>
                <a:cs typeface="Arial" panose="020B0604020202020204" pitchFamily="34" charset="0"/>
              </a:rPr>
              <a:t>Situation</a:t>
            </a:r>
            <a:endParaRPr lang="en-CA" sz="1800">
              <a:solidFill>
                <a:srgbClr val="B3252E"/>
              </a:solidFill>
              <a:latin typeface="Montserrat SemiBold" panose="00000700000000000000" pitchFamily="2" charset="0"/>
              <a:cs typeface="Arial" panose="020B0604020202020204" pitchFamily="34" charset="0"/>
            </a:endParaRPr>
          </a:p>
        </p:txBody>
      </p:sp>
      <p:sp>
        <p:nvSpPr>
          <p:cNvPr id="7" name="Text Placeholder 6">
            <a:extLst>
              <a:ext uri="{FF2B5EF4-FFF2-40B4-BE49-F238E27FC236}">
                <a16:creationId xmlns:a16="http://schemas.microsoft.com/office/drawing/2014/main" id="{DB8A98CF-9147-4C73-A002-FCA99EF789E6}"/>
              </a:ext>
            </a:extLst>
          </p:cNvPr>
          <p:cNvSpPr>
            <a:spLocks noGrp="1"/>
          </p:cNvSpPr>
          <p:nvPr>
            <p:ph type="body" sz="quarter" idx="4294967295"/>
          </p:nvPr>
        </p:nvSpPr>
        <p:spPr>
          <a:xfrm>
            <a:off x="2536548" y="3424336"/>
            <a:ext cx="9364808" cy="1049337"/>
          </a:xfrm>
          <a:prstGeom prst="rect">
            <a:avLst/>
          </a:prstGeom>
        </p:spPr>
        <p:txBody>
          <a:bodyPr lIns="0" tIns="0" rIns="0" bIns="0">
            <a:noAutofit/>
          </a:bodyPr>
          <a:lstStyle/>
          <a:p>
            <a:pPr marL="285750" indent="-285750">
              <a:lnSpc>
                <a:spcPct val="100000"/>
              </a:lnSpc>
            </a:pPr>
            <a:r>
              <a:rPr lang="en-US" sz="1400" dirty="0">
                <a:solidFill>
                  <a:srgbClr val="000000"/>
                </a:solidFill>
                <a:latin typeface="Roboto Condensed Light" panose="02000000000000000000" pitchFamily="2" charset="0"/>
              </a:rPr>
              <a:t>Employees are often unaware of the impact that biases and heuristics have on their behavior. However, even when employees are aware of those impacts, it’s very difficult to continually be conscious of those limitations when making decisions. </a:t>
            </a:r>
          </a:p>
          <a:p>
            <a:pPr marL="285750" indent="-285750">
              <a:lnSpc>
                <a:spcPct val="100000"/>
              </a:lnSpc>
            </a:pPr>
            <a:r>
              <a:rPr lang="en-US" sz="1400" dirty="0">
                <a:solidFill>
                  <a:srgbClr val="000000"/>
                </a:solidFill>
                <a:latin typeface="Roboto Condensed Light" panose="02000000000000000000" pitchFamily="2" charset="0"/>
              </a:rPr>
              <a:t>Nudges are a behavioral science tool to alter the environment and context that decisions are made in to encourage better decision making. However, the use of behavioral science concepts by HR has been limited due to its perceived complexity. </a:t>
            </a:r>
            <a:endParaRPr lang="en-CA" sz="1400" dirty="0">
              <a:solidFill>
                <a:srgbClr val="000000"/>
              </a:solidFill>
              <a:latin typeface="Roboto Condensed Light" panose="02000000000000000000" pitchFamily="2" charset="0"/>
            </a:endParaRPr>
          </a:p>
        </p:txBody>
      </p:sp>
      <p:sp>
        <p:nvSpPr>
          <p:cNvPr id="8" name="Text Placeholder 7">
            <a:extLst>
              <a:ext uri="{FF2B5EF4-FFF2-40B4-BE49-F238E27FC236}">
                <a16:creationId xmlns:a16="http://schemas.microsoft.com/office/drawing/2014/main" id="{D2A979F9-9D7A-4DE7-BEC8-7A2C0BEEA6AD}"/>
              </a:ext>
            </a:extLst>
          </p:cNvPr>
          <p:cNvSpPr>
            <a:spLocks noGrp="1"/>
          </p:cNvSpPr>
          <p:nvPr>
            <p:ph type="body" sz="quarter" idx="4294967295"/>
          </p:nvPr>
        </p:nvSpPr>
        <p:spPr>
          <a:xfrm>
            <a:off x="471342" y="3451225"/>
            <a:ext cx="2357438" cy="296863"/>
          </a:xfrm>
          <a:prstGeom prst="rect">
            <a:avLst/>
          </a:prstGeom>
        </p:spPr>
        <p:txBody>
          <a:bodyPr lIns="0" tIns="0" rIns="0" bIns="0">
            <a:noAutofit/>
          </a:bodyPr>
          <a:lstStyle/>
          <a:p>
            <a:pPr marL="0" indent="0">
              <a:lnSpc>
                <a:spcPct val="110000"/>
              </a:lnSpc>
              <a:buNone/>
            </a:pPr>
            <a:r>
              <a:rPr lang="en-US" sz="1800" dirty="0">
                <a:solidFill>
                  <a:srgbClr val="4A4A4A"/>
                </a:solidFill>
                <a:latin typeface="Montserrat SemiBold" panose="00000700000000000000" pitchFamily="2" charset="0"/>
                <a:cs typeface="Arial" panose="020B0604020202020204" pitchFamily="34" charset="0"/>
              </a:rPr>
              <a:t>Complication</a:t>
            </a:r>
            <a:endParaRPr lang="en-CA" sz="1800" dirty="0">
              <a:solidFill>
                <a:srgbClr val="4A4A4A"/>
              </a:solidFill>
              <a:latin typeface="Montserrat SemiBold" panose="00000700000000000000" pitchFamily="2" charset="0"/>
              <a:cs typeface="Arial" panose="020B0604020202020204" pitchFamily="34" charset="0"/>
            </a:endParaRPr>
          </a:p>
        </p:txBody>
      </p:sp>
      <p:sp>
        <p:nvSpPr>
          <p:cNvPr id="9" name="Text Placeholder 8">
            <a:extLst>
              <a:ext uri="{FF2B5EF4-FFF2-40B4-BE49-F238E27FC236}">
                <a16:creationId xmlns:a16="http://schemas.microsoft.com/office/drawing/2014/main" id="{4BD98728-1A75-453D-BDC3-30BA74A3AB07}"/>
              </a:ext>
            </a:extLst>
          </p:cNvPr>
          <p:cNvSpPr>
            <a:spLocks noGrp="1"/>
          </p:cNvSpPr>
          <p:nvPr>
            <p:ph type="body" sz="quarter" idx="4294967295"/>
          </p:nvPr>
        </p:nvSpPr>
        <p:spPr>
          <a:xfrm>
            <a:off x="2536548" y="4670523"/>
            <a:ext cx="9364808" cy="1049338"/>
          </a:xfrm>
          <a:prstGeom prst="rect">
            <a:avLst/>
          </a:prstGeom>
        </p:spPr>
        <p:txBody>
          <a:bodyPr lIns="0" tIns="0" rIns="0" bIns="0">
            <a:noAutofit/>
          </a:bodyPr>
          <a:lstStyle/>
          <a:p>
            <a:pPr marL="285750" indent="-285750">
              <a:lnSpc>
                <a:spcPct val="100000"/>
              </a:lnSpc>
            </a:pPr>
            <a:r>
              <a:rPr lang="en-US" sz="1400" dirty="0">
                <a:solidFill>
                  <a:srgbClr val="000000"/>
                </a:solidFill>
                <a:latin typeface="Roboto Condensed Light" panose="02000000000000000000" pitchFamily="2" charset="0"/>
              </a:rPr>
              <a:t>Map out the decision-making process of employees’ suboptimal behaviors to determine any pressures or bottlenecks that are inhibiting employees from making better decisions. </a:t>
            </a:r>
          </a:p>
          <a:p>
            <a:pPr marL="285750" indent="-285750">
              <a:lnSpc>
                <a:spcPct val="100000"/>
              </a:lnSpc>
            </a:pPr>
            <a:r>
              <a:rPr lang="en-US" sz="1400" dirty="0">
                <a:solidFill>
                  <a:srgbClr val="000000"/>
                </a:solidFill>
                <a:latin typeface="Roboto Condensed Light" panose="02000000000000000000" pitchFamily="2" charset="0"/>
              </a:rPr>
              <a:t>Develop ethical nudges that address the pressures and bottlenecks faced by employees. </a:t>
            </a:r>
          </a:p>
          <a:p>
            <a:pPr marL="285750" indent="-285750">
              <a:lnSpc>
                <a:spcPct val="100000"/>
              </a:lnSpc>
            </a:pPr>
            <a:r>
              <a:rPr lang="en-US" sz="1400" dirty="0">
                <a:solidFill>
                  <a:srgbClr val="000000"/>
                </a:solidFill>
                <a:latin typeface="Roboto Condensed Light" panose="02000000000000000000" pitchFamily="2" charset="0"/>
              </a:rPr>
              <a:t>Test and iterate nudges to ensure they are creating an environment in which employees are encouraged to make decisions that benefit both the individual as well as the organization. </a:t>
            </a:r>
            <a:endParaRPr lang="en-CA" sz="1400" dirty="0">
              <a:solidFill>
                <a:srgbClr val="000000"/>
              </a:solidFill>
              <a:latin typeface="Roboto Condensed Light" panose="02000000000000000000" pitchFamily="2" charset="0"/>
            </a:endParaRPr>
          </a:p>
        </p:txBody>
      </p:sp>
      <p:sp>
        <p:nvSpPr>
          <p:cNvPr id="10" name="Text Placeholder 9">
            <a:extLst>
              <a:ext uri="{FF2B5EF4-FFF2-40B4-BE49-F238E27FC236}">
                <a16:creationId xmlns:a16="http://schemas.microsoft.com/office/drawing/2014/main" id="{C0EA3472-346F-4541-B310-0975D6CECF07}"/>
              </a:ext>
            </a:extLst>
          </p:cNvPr>
          <p:cNvSpPr>
            <a:spLocks noGrp="1"/>
          </p:cNvSpPr>
          <p:nvPr>
            <p:ph type="body" sz="quarter" idx="4294967295"/>
          </p:nvPr>
        </p:nvSpPr>
        <p:spPr>
          <a:xfrm>
            <a:off x="471342" y="4627563"/>
            <a:ext cx="2357438" cy="296862"/>
          </a:xfrm>
          <a:prstGeom prst="rect">
            <a:avLst/>
          </a:prstGeom>
        </p:spPr>
        <p:txBody>
          <a:bodyPr lIns="0" tIns="0" rIns="0" bIns="0">
            <a:noAutofit/>
          </a:bodyPr>
          <a:lstStyle/>
          <a:p>
            <a:pPr marL="0" indent="0">
              <a:lnSpc>
                <a:spcPct val="110000"/>
              </a:lnSpc>
              <a:buNone/>
            </a:pPr>
            <a:r>
              <a:rPr lang="en-US" sz="1800" dirty="0">
                <a:solidFill>
                  <a:srgbClr val="2B9E48"/>
                </a:solidFill>
                <a:latin typeface="Montserrat SemiBold" panose="00000700000000000000" pitchFamily="2" charset="0"/>
                <a:cs typeface="Arial" panose="020B0604020202020204" pitchFamily="34" charset="0"/>
              </a:rPr>
              <a:t>Resolution</a:t>
            </a:r>
            <a:endParaRPr lang="en-CA" sz="1800" dirty="0">
              <a:solidFill>
                <a:srgbClr val="2B9E48"/>
              </a:solidFill>
              <a:latin typeface="Montserrat SemiBold" panose="00000700000000000000" pitchFamily="2" charset="0"/>
              <a:cs typeface="Arial" panose="020B0604020202020204" pitchFamily="34" charset="0"/>
            </a:endParaRPr>
          </a:p>
        </p:txBody>
      </p:sp>
      <p:sp>
        <p:nvSpPr>
          <p:cNvPr id="4" name="Title 3">
            <a:extLst>
              <a:ext uri="{FF2B5EF4-FFF2-40B4-BE49-F238E27FC236}">
                <a16:creationId xmlns:a16="http://schemas.microsoft.com/office/drawing/2014/main" id="{2FCAE3A3-9E74-49CF-8061-8195F27AA395}"/>
              </a:ext>
            </a:extLst>
          </p:cNvPr>
          <p:cNvSpPr>
            <a:spLocks noGrp="1"/>
          </p:cNvSpPr>
          <p:nvPr>
            <p:ph type="title" idx="4294967295"/>
          </p:nvPr>
        </p:nvSpPr>
        <p:spPr>
          <a:xfrm>
            <a:off x="434207" y="556320"/>
            <a:ext cx="11145838" cy="1163638"/>
          </a:xfrm>
        </p:spPr>
        <p:txBody>
          <a:bodyPr/>
          <a:lstStyle/>
          <a:p>
            <a:r>
              <a:rPr lang="en-US" dirty="0"/>
              <a:t>Executive summary</a:t>
            </a:r>
            <a:endParaRPr lang="en-CA" dirty="0"/>
          </a:p>
        </p:txBody>
      </p:sp>
      <p:grpSp>
        <p:nvGrpSpPr>
          <p:cNvPr id="11" name="Group 10">
            <a:extLst>
              <a:ext uri="{FF2B5EF4-FFF2-40B4-BE49-F238E27FC236}">
                <a16:creationId xmlns:a16="http://schemas.microsoft.com/office/drawing/2014/main" id="{D570DC96-5343-4B67-B132-4A030BB01C04}"/>
              </a:ext>
            </a:extLst>
          </p:cNvPr>
          <p:cNvGrpSpPr/>
          <p:nvPr/>
        </p:nvGrpSpPr>
        <p:grpSpPr>
          <a:xfrm>
            <a:off x="4920791" y="384471"/>
            <a:ext cx="6838589" cy="1585006"/>
            <a:chOff x="7480119" y="3127248"/>
            <a:chExt cx="2862639" cy="1780647"/>
          </a:xfrm>
        </p:grpSpPr>
        <p:sp>
          <p:nvSpPr>
            <p:cNvPr id="12" name="Rectangle 11">
              <a:extLst>
                <a:ext uri="{FF2B5EF4-FFF2-40B4-BE49-F238E27FC236}">
                  <a16:creationId xmlns:a16="http://schemas.microsoft.com/office/drawing/2014/main" id="{A82003B0-1021-49D9-ACC2-8FAA4A18168A}"/>
                </a:ext>
              </a:extLst>
            </p:cNvPr>
            <p:cNvSpPr/>
            <p:nvPr/>
          </p:nvSpPr>
          <p:spPr>
            <a:xfrm>
              <a:off x="7480119" y="3127249"/>
              <a:ext cx="2852998" cy="1780646"/>
            </a:xfrm>
            <a:prstGeom prst="rect">
              <a:avLst/>
            </a:prstGeom>
            <a:gradFill flip="none" rotWithShape="1">
              <a:gsLst>
                <a:gs pos="0">
                  <a:schemeClr val="accent1">
                    <a:alpha val="23000"/>
                  </a:schemeClr>
                </a:gs>
                <a:gs pos="54000">
                  <a:schemeClr val="accent1">
                    <a:lumMod val="60000"/>
                    <a:lumOff val="40000"/>
                    <a:tint val="44500"/>
                    <a:satMod val="160000"/>
                    <a:alpha val="0"/>
                  </a:schemeClr>
                </a:gs>
              </a:gsLst>
              <a:lin ang="2700000" scaled="1"/>
              <a:tileRect/>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b="1" dirty="0">
                  <a:solidFill>
                    <a:schemeClr val="accent1"/>
                  </a:solidFill>
                  <a:latin typeface="Montserrat Semi"/>
                </a:rPr>
                <a:t>McLean &amp; Company Insight</a:t>
              </a:r>
            </a:p>
            <a:p>
              <a:pPr>
                <a:lnSpc>
                  <a:spcPts val="1800"/>
                </a:lnSpc>
                <a:spcBef>
                  <a:spcPts val="800"/>
                </a:spcBef>
              </a:pPr>
              <a:r>
                <a:rPr lang="en-US" sz="1400" dirty="0">
                  <a:solidFill>
                    <a:schemeClr val="accent1"/>
                  </a:solidFill>
                  <a:latin typeface="Roboto Condensed Light"/>
                  <a:ea typeface="Roboto Condensed Light"/>
                </a:rPr>
                <a:t>Nudges are not new: HR professionals have been applying the concept in practice for decades without having a formal name for it. </a:t>
              </a:r>
              <a:r>
                <a:rPr lang="en-US" sz="1400" b="1" dirty="0">
                  <a:solidFill>
                    <a:schemeClr val="accent1"/>
                  </a:solidFill>
                  <a:latin typeface="Roboto Condensed Light"/>
                  <a:ea typeface="Roboto Condensed Light"/>
                </a:rPr>
                <a:t>But by taking an informed, measurable approach, HR can stop guessing and start reporting</a:t>
              </a:r>
              <a:r>
                <a:rPr lang="en-US" sz="1400" dirty="0">
                  <a:solidFill>
                    <a:schemeClr val="accent1"/>
                  </a:solidFill>
                  <a:latin typeface="Roboto Condensed Light"/>
                  <a:ea typeface="Roboto Condensed Light"/>
                </a:rPr>
                <a:t> on the effectiveness of their nudge interventions.</a:t>
              </a:r>
              <a:endParaRPr lang="en-US" sz="1400" b="1" dirty="0">
                <a:solidFill>
                  <a:schemeClr val="accent1"/>
                </a:solidFill>
                <a:latin typeface="Roboto Condensed Light"/>
                <a:ea typeface="Roboto Condensed Light"/>
              </a:endParaRPr>
            </a:p>
          </p:txBody>
        </p:sp>
        <p:sp>
          <p:nvSpPr>
            <p:cNvPr id="13" name="Rectangle 12">
              <a:extLst>
                <a:ext uri="{FF2B5EF4-FFF2-40B4-BE49-F238E27FC236}">
                  <a16:creationId xmlns:a16="http://schemas.microsoft.com/office/drawing/2014/main" id="{08485C02-1C26-4B32-AE3A-197589192572}"/>
                </a:ext>
              </a:extLst>
            </p:cNvPr>
            <p:cNvSpPr/>
            <p:nvPr/>
          </p:nvSpPr>
          <p:spPr>
            <a:xfrm>
              <a:off x="7489760" y="3127248"/>
              <a:ext cx="2852998" cy="1780646"/>
            </a:xfrm>
            <a:prstGeom prst="rect">
              <a:avLst/>
            </a:prstGeom>
            <a:noFill/>
            <a:ln w="3175" cmpd="thinThick">
              <a:gradFill>
                <a:gsLst>
                  <a:gs pos="0">
                    <a:schemeClr val="accent1">
                      <a:lumMod val="100000"/>
                      <a:alpha val="40000"/>
                    </a:schemeClr>
                  </a:gs>
                  <a:gs pos="47000">
                    <a:schemeClr val="accent1">
                      <a:alpha val="0"/>
                      <a:lumMod val="100000"/>
                    </a:schemeClr>
                  </a:gs>
                  <a:gs pos="100000">
                    <a:schemeClr val="accent1">
                      <a:alpha val="40000"/>
                      <a:lumMod val="10000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2274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CBE39C98-0CAE-4421-9E00-D63D062E5A49}"/>
              </a:ext>
            </a:extLst>
          </p:cNvPr>
          <p:cNvSpPr/>
          <p:nvPr/>
        </p:nvSpPr>
        <p:spPr>
          <a:xfrm>
            <a:off x="974726" y="2084281"/>
            <a:ext cx="1866900" cy="18669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endParaRPr>
          </a:p>
        </p:txBody>
      </p:sp>
      <p:sp>
        <p:nvSpPr>
          <p:cNvPr id="26" name="Oval 25">
            <a:extLst>
              <a:ext uri="{FF2B5EF4-FFF2-40B4-BE49-F238E27FC236}">
                <a16:creationId xmlns:a16="http://schemas.microsoft.com/office/drawing/2014/main" id="{E994449A-B512-4A2B-A6BA-2D611B8717B5}"/>
              </a:ext>
            </a:extLst>
          </p:cNvPr>
          <p:cNvSpPr/>
          <p:nvPr/>
        </p:nvSpPr>
        <p:spPr>
          <a:xfrm>
            <a:off x="3767138" y="2084281"/>
            <a:ext cx="1866900" cy="18669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endParaRPr>
          </a:p>
        </p:txBody>
      </p:sp>
      <p:sp>
        <p:nvSpPr>
          <p:cNvPr id="27" name="Oval 26">
            <a:extLst>
              <a:ext uri="{FF2B5EF4-FFF2-40B4-BE49-F238E27FC236}">
                <a16:creationId xmlns:a16="http://schemas.microsoft.com/office/drawing/2014/main" id="{B7A3CA79-8ADB-41DA-96E9-EA3CAF48229E}"/>
              </a:ext>
            </a:extLst>
          </p:cNvPr>
          <p:cNvSpPr/>
          <p:nvPr/>
        </p:nvSpPr>
        <p:spPr>
          <a:xfrm>
            <a:off x="6559551" y="2084281"/>
            <a:ext cx="1866900" cy="1866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endParaRPr>
          </a:p>
        </p:txBody>
      </p:sp>
      <p:sp>
        <p:nvSpPr>
          <p:cNvPr id="28" name="Oval 27">
            <a:extLst>
              <a:ext uri="{FF2B5EF4-FFF2-40B4-BE49-F238E27FC236}">
                <a16:creationId xmlns:a16="http://schemas.microsoft.com/office/drawing/2014/main" id="{D67AB950-50E0-4325-9AC8-18DE056DEC61}"/>
              </a:ext>
            </a:extLst>
          </p:cNvPr>
          <p:cNvSpPr/>
          <p:nvPr/>
        </p:nvSpPr>
        <p:spPr>
          <a:xfrm>
            <a:off x="9351963" y="2084281"/>
            <a:ext cx="1866900" cy="18669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endParaRPr>
          </a:p>
        </p:txBody>
      </p:sp>
      <p:sp>
        <p:nvSpPr>
          <p:cNvPr id="29" name="TextBox 28">
            <a:extLst>
              <a:ext uri="{FF2B5EF4-FFF2-40B4-BE49-F238E27FC236}">
                <a16:creationId xmlns:a16="http://schemas.microsoft.com/office/drawing/2014/main" id="{B7706B60-1664-4F51-B3D8-E849E81A2D6A}"/>
              </a:ext>
            </a:extLst>
          </p:cNvPr>
          <p:cNvSpPr txBox="1"/>
          <p:nvPr/>
        </p:nvSpPr>
        <p:spPr>
          <a:xfrm>
            <a:off x="571916" y="4243469"/>
            <a:ext cx="2672527" cy="383438"/>
          </a:xfrm>
          <a:prstGeom prst="rect">
            <a:avLst/>
          </a:prstGeom>
          <a:noFill/>
        </p:spPr>
        <p:txBody>
          <a:bodyPr wrap="none" rtlCol="0" anchor="ctr" anchorCtr="0">
            <a:spAutoFit/>
          </a:bodyPr>
          <a:lstStyle/>
          <a:p>
            <a:pPr algn="ctr">
              <a:lnSpc>
                <a:spcPts val="2500"/>
              </a:lnSpc>
            </a:pPr>
            <a:r>
              <a:rPr lang="en-US" sz="1600" b="1">
                <a:solidFill>
                  <a:schemeClr val="accent1">
                    <a:lumMod val="50000"/>
                  </a:schemeClr>
                </a:solidFill>
                <a:latin typeface="Montserrat SemiBold" pitchFamily="2" charset="77"/>
                <a:ea typeface="League Spartan" charset="0"/>
                <a:cs typeface="Poppins" pitchFamily="2" charset="77"/>
              </a:rPr>
              <a:t>Introduction to Nudges</a:t>
            </a:r>
          </a:p>
        </p:txBody>
      </p:sp>
      <p:sp>
        <p:nvSpPr>
          <p:cNvPr id="30" name="Subtitle 2">
            <a:extLst>
              <a:ext uri="{FF2B5EF4-FFF2-40B4-BE49-F238E27FC236}">
                <a16:creationId xmlns:a16="http://schemas.microsoft.com/office/drawing/2014/main" id="{2FD7BDAE-B08C-47FB-B22F-8D455E431127}"/>
              </a:ext>
            </a:extLst>
          </p:cNvPr>
          <p:cNvSpPr txBox="1">
            <a:spLocks/>
          </p:cNvSpPr>
          <p:nvPr/>
        </p:nvSpPr>
        <p:spPr>
          <a:xfrm>
            <a:off x="762795" y="4661795"/>
            <a:ext cx="2290763" cy="8415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600" dirty="0">
                <a:solidFill>
                  <a:srgbClr val="000000"/>
                </a:solidFill>
                <a:latin typeface="+mn-lt"/>
                <a:ea typeface="Roboto Condensed Light" panose="02000000000000000000" pitchFamily="2" charset="0"/>
                <a:cs typeface="Arial" panose="020B0604020202020204" pitchFamily="34" charset="0"/>
              </a:rPr>
              <a:t>Provides an overview of nudges and how they can be applied in an HR context.</a:t>
            </a:r>
          </a:p>
        </p:txBody>
      </p:sp>
      <p:sp>
        <p:nvSpPr>
          <p:cNvPr id="31" name="Subtitle 2">
            <a:extLst>
              <a:ext uri="{FF2B5EF4-FFF2-40B4-BE49-F238E27FC236}">
                <a16:creationId xmlns:a16="http://schemas.microsoft.com/office/drawing/2014/main" id="{5A533A84-66A8-463F-B614-62179C0DB028}"/>
              </a:ext>
            </a:extLst>
          </p:cNvPr>
          <p:cNvSpPr txBox="1">
            <a:spLocks/>
          </p:cNvSpPr>
          <p:nvPr/>
        </p:nvSpPr>
        <p:spPr>
          <a:xfrm>
            <a:off x="3555208" y="4661795"/>
            <a:ext cx="2290763" cy="8415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600" dirty="0">
                <a:solidFill>
                  <a:srgbClr val="000000"/>
                </a:solidFill>
                <a:latin typeface="+mn-lt"/>
                <a:ea typeface="Roboto Condensed Light" panose="02000000000000000000" pitchFamily="2" charset="0"/>
                <a:cs typeface="Arial" panose="020B0604020202020204" pitchFamily="34" charset="0"/>
              </a:rPr>
              <a:t>Highlights three ethical principles to guide nudge interventions.</a:t>
            </a:r>
          </a:p>
        </p:txBody>
      </p:sp>
      <p:sp>
        <p:nvSpPr>
          <p:cNvPr id="32" name="TextBox 31">
            <a:extLst>
              <a:ext uri="{FF2B5EF4-FFF2-40B4-BE49-F238E27FC236}">
                <a16:creationId xmlns:a16="http://schemas.microsoft.com/office/drawing/2014/main" id="{3F129B74-D09D-4C43-BBF0-C8B447BF8D40}"/>
              </a:ext>
            </a:extLst>
          </p:cNvPr>
          <p:cNvSpPr txBox="1"/>
          <p:nvPr/>
        </p:nvSpPr>
        <p:spPr>
          <a:xfrm>
            <a:off x="6292997" y="4243469"/>
            <a:ext cx="2400016" cy="383438"/>
          </a:xfrm>
          <a:prstGeom prst="rect">
            <a:avLst/>
          </a:prstGeom>
          <a:noFill/>
        </p:spPr>
        <p:txBody>
          <a:bodyPr wrap="none" rtlCol="0" anchor="ctr" anchorCtr="0">
            <a:spAutoFit/>
          </a:bodyPr>
          <a:lstStyle/>
          <a:p>
            <a:pPr algn="ctr">
              <a:lnSpc>
                <a:spcPts val="2500"/>
              </a:lnSpc>
            </a:pPr>
            <a:r>
              <a:rPr lang="en-US" sz="1600" b="1">
                <a:solidFill>
                  <a:schemeClr val="accent1"/>
                </a:solidFill>
                <a:latin typeface="Montserrat SemiBold" pitchFamily="2" charset="77"/>
                <a:ea typeface="League Spartan" charset="0"/>
                <a:cs typeface="Poppins" pitchFamily="2" charset="77"/>
              </a:rPr>
              <a:t>Nudging Framework</a:t>
            </a:r>
          </a:p>
        </p:txBody>
      </p:sp>
      <p:sp>
        <p:nvSpPr>
          <p:cNvPr id="33" name="Subtitle 2">
            <a:extLst>
              <a:ext uri="{FF2B5EF4-FFF2-40B4-BE49-F238E27FC236}">
                <a16:creationId xmlns:a16="http://schemas.microsoft.com/office/drawing/2014/main" id="{A17FDEE7-50CC-453A-A13B-C2769A0E0426}"/>
              </a:ext>
            </a:extLst>
          </p:cNvPr>
          <p:cNvSpPr txBox="1">
            <a:spLocks/>
          </p:cNvSpPr>
          <p:nvPr/>
        </p:nvSpPr>
        <p:spPr>
          <a:xfrm>
            <a:off x="6347620" y="4661795"/>
            <a:ext cx="2290763" cy="8415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600" dirty="0">
                <a:solidFill>
                  <a:srgbClr val="000000"/>
                </a:solidFill>
                <a:latin typeface="+mn-lt"/>
                <a:ea typeface="Roboto Condensed Light" panose="02000000000000000000" pitchFamily="2" charset="0"/>
                <a:cs typeface="Arial" panose="020B0604020202020204" pitchFamily="34" charset="0"/>
              </a:rPr>
              <a:t>Outlines a process to develop nudge interventions in an organization. </a:t>
            </a:r>
          </a:p>
        </p:txBody>
      </p:sp>
      <p:sp>
        <p:nvSpPr>
          <p:cNvPr id="34" name="TextBox 33">
            <a:extLst>
              <a:ext uri="{FF2B5EF4-FFF2-40B4-BE49-F238E27FC236}">
                <a16:creationId xmlns:a16="http://schemas.microsoft.com/office/drawing/2014/main" id="{6BFE5B47-F82E-43AF-BCBE-A784466F736E}"/>
              </a:ext>
            </a:extLst>
          </p:cNvPr>
          <p:cNvSpPr txBox="1"/>
          <p:nvPr/>
        </p:nvSpPr>
        <p:spPr>
          <a:xfrm>
            <a:off x="9026099" y="4243469"/>
            <a:ext cx="2518638" cy="383438"/>
          </a:xfrm>
          <a:prstGeom prst="rect">
            <a:avLst/>
          </a:prstGeom>
          <a:noFill/>
        </p:spPr>
        <p:txBody>
          <a:bodyPr wrap="none" rtlCol="0" anchor="ctr" anchorCtr="0">
            <a:spAutoFit/>
          </a:bodyPr>
          <a:lstStyle/>
          <a:p>
            <a:pPr algn="ctr">
              <a:lnSpc>
                <a:spcPts val="2500"/>
              </a:lnSpc>
            </a:pPr>
            <a:r>
              <a:rPr lang="en-US" sz="1600" b="1">
                <a:solidFill>
                  <a:schemeClr val="accent1">
                    <a:lumMod val="60000"/>
                    <a:lumOff val="40000"/>
                  </a:schemeClr>
                </a:solidFill>
                <a:latin typeface="Montserrat SemiBold" pitchFamily="2" charset="77"/>
                <a:ea typeface="League Spartan" charset="0"/>
                <a:cs typeface="Poppins" pitchFamily="2" charset="77"/>
              </a:rPr>
              <a:t>Nudges Applied in HR</a:t>
            </a:r>
          </a:p>
        </p:txBody>
      </p:sp>
      <p:sp>
        <p:nvSpPr>
          <p:cNvPr id="35" name="Subtitle 2">
            <a:extLst>
              <a:ext uri="{FF2B5EF4-FFF2-40B4-BE49-F238E27FC236}">
                <a16:creationId xmlns:a16="http://schemas.microsoft.com/office/drawing/2014/main" id="{C6680BAF-8AFD-4E97-84F8-167C03234C85}"/>
              </a:ext>
            </a:extLst>
          </p:cNvPr>
          <p:cNvSpPr txBox="1">
            <a:spLocks/>
          </p:cNvSpPr>
          <p:nvPr/>
        </p:nvSpPr>
        <p:spPr>
          <a:xfrm>
            <a:off x="9140032" y="4661795"/>
            <a:ext cx="2290763" cy="840808"/>
          </a:xfrm>
          <a:prstGeom prst="rect">
            <a:avLst/>
          </a:prstGeom>
        </p:spPr>
        <p:txBody>
          <a:bodyPr vert="horz" wrap="square" lIns="45720" tIns="22860" rIns="45720" bIns="22860" rtlCol="0" anchor="t">
            <a:spAutoFit/>
          </a:bodyPr>
          <a:lstStyle>
            <a:defPPr>
              <a:defRPr lang="en-US"/>
            </a:defPPr>
            <a:lvl1pPr indent="0" algn="ctr" defTabSz="1087636">
              <a:lnSpc>
                <a:spcPct val="110000"/>
              </a:lnSpc>
              <a:spcBef>
                <a:spcPct val="20000"/>
              </a:spcBef>
              <a:buFont typeface="Arial"/>
              <a:buNone/>
              <a:defRPr sz="1600">
                <a:solidFill>
                  <a:srgbClr val="000000"/>
                </a:solidFill>
                <a:ea typeface="Roboto Condensed Light" panose="02000000000000000000" pitchFamily="2" charset="0"/>
                <a:cs typeface="Arial" panose="020B0604020202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Presents tangible examples of nudges being used in all HR functional areas. </a:t>
            </a:r>
          </a:p>
        </p:txBody>
      </p:sp>
      <p:sp>
        <p:nvSpPr>
          <p:cNvPr id="36" name="Title 1">
            <a:extLst>
              <a:ext uri="{FF2B5EF4-FFF2-40B4-BE49-F238E27FC236}">
                <a16:creationId xmlns:a16="http://schemas.microsoft.com/office/drawing/2014/main" id="{56771E74-871D-4E6F-AF2F-471F89C3BE81}"/>
              </a:ext>
            </a:extLst>
          </p:cNvPr>
          <p:cNvSpPr>
            <a:spLocks noGrp="1"/>
          </p:cNvSpPr>
          <p:nvPr>
            <p:ph type="title"/>
          </p:nvPr>
        </p:nvSpPr>
        <p:spPr>
          <a:xfrm>
            <a:off x="369016" y="528895"/>
            <a:ext cx="10516970" cy="1325563"/>
          </a:xfrm>
        </p:spPr>
        <p:txBody>
          <a:bodyPr>
            <a:normAutofit/>
          </a:bodyPr>
          <a:lstStyle/>
          <a:p>
            <a:r>
              <a:rPr lang="en-US" sz="3200"/>
              <a:t>This research is divided into the following sections:</a:t>
            </a:r>
          </a:p>
        </p:txBody>
      </p:sp>
      <p:pic>
        <p:nvPicPr>
          <p:cNvPr id="37" name="Graphic 36" descr="Open hand with plant">
            <a:extLst>
              <a:ext uri="{FF2B5EF4-FFF2-40B4-BE49-F238E27FC236}">
                <a16:creationId xmlns:a16="http://schemas.microsoft.com/office/drawing/2014/main" id="{0E4126D2-DC1A-4D34-BEB8-A3055F92D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3388" y="2560531"/>
            <a:ext cx="914400" cy="914400"/>
          </a:xfrm>
          <a:prstGeom prst="rect">
            <a:avLst/>
          </a:prstGeom>
        </p:spPr>
      </p:pic>
      <p:pic>
        <p:nvPicPr>
          <p:cNvPr id="38" name="Graphic 37" descr="Brainstorm">
            <a:extLst>
              <a:ext uri="{FF2B5EF4-FFF2-40B4-BE49-F238E27FC236}">
                <a16:creationId xmlns:a16="http://schemas.microsoft.com/office/drawing/2014/main" id="{79A46315-A2D3-44B0-B4DB-900B00AFDF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0976" y="2560531"/>
            <a:ext cx="914400" cy="914400"/>
          </a:xfrm>
          <a:prstGeom prst="rect">
            <a:avLst/>
          </a:prstGeom>
        </p:spPr>
      </p:pic>
      <p:pic>
        <p:nvPicPr>
          <p:cNvPr id="39" name="Graphic 38" descr="Meeting">
            <a:extLst>
              <a:ext uri="{FF2B5EF4-FFF2-40B4-BE49-F238E27FC236}">
                <a16:creationId xmlns:a16="http://schemas.microsoft.com/office/drawing/2014/main" id="{BA10C900-2BE7-4094-9C16-908E520E44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8212" y="2560531"/>
            <a:ext cx="914400" cy="914400"/>
          </a:xfrm>
          <a:prstGeom prst="rect">
            <a:avLst/>
          </a:prstGeom>
        </p:spPr>
      </p:pic>
      <p:pic>
        <p:nvPicPr>
          <p:cNvPr id="40" name="Graphic 39" descr="Clipboard Checked">
            <a:extLst>
              <a:ext uri="{FF2B5EF4-FFF2-40B4-BE49-F238E27FC236}">
                <a16:creationId xmlns:a16="http://schemas.microsoft.com/office/drawing/2014/main" id="{DC31CA6B-5149-41DF-8905-70D7991F75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35801" y="2516562"/>
            <a:ext cx="914400" cy="914400"/>
          </a:xfrm>
          <a:prstGeom prst="rect">
            <a:avLst/>
          </a:prstGeom>
        </p:spPr>
      </p:pic>
      <p:sp>
        <p:nvSpPr>
          <p:cNvPr id="41" name="TextBox 40">
            <a:extLst>
              <a:ext uri="{FF2B5EF4-FFF2-40B4-BE49-F238E27FC236}">
                <a16:creationId xmlns:a16="http://schemas.microsoft.com/office/drawing/2014/main" id="{3969076F-7075-463A-AEE6-B5A70A6C61B1}"/>
              </a:ext>
            </a:extLst>
          </p:cNvPr>
          <p:cNvSpPr txBox="1"/>
          <p:nvPr/>
        </p:nvSpPr>
        <p:spPr>
          <a:xfrm>
            <a:off x="3714580" y="4243469"/>
            <a:ext cx="1972015" cy="383438"/>
          </a:xfrm>
          <a:prstGeom prst="rect">
            <a:avLst/>
          </a:prstGeom>
          <a:noFill/>
        </p:spPr>
        <p:txBody>
          <a:bodyPr wrap="none" rtlCol="0" anchor="ctr" anchorCtr="0">
            <a:spAutoFit/>
          </a:bodyPr>
          <a:lstStyle/>
          <a:p>
            <a:pPr algn="ctr">
              <a:lnSpc>
                <a:spcPts val="2500"/>
              </a:lnSpc>
            </a:pPr>
            <a:r>
              <a:rPr lang="en-US" sz="1600" b="1">
                <a:solidFill>
                  <a:schemeClr val="accent1">
                    <a:lumMod val="75000"/>
                  </a:schemeClr>
                </a:solidFill>
                <a:latin typeface="Montserrat SemiBold" pitchFamily="2" charset="77"/>
                <a:ea typeface="League Spartan" charset="0"/>
                <a:cs typeface="Poppins" pitchFamily="2" charset="77"/>
              </a:rPr>
              <a:t>Ethical Concerns</a:t>
            </a:r>
          </a:p>
        </p:txBody>
      </p:sp>
    </p:spTree>
    <p:extLst>
      <p:ext uri="{BB962C8B-B14F-4D97-AF65-F5344CB8AC3E}">
        <p14:creationId xmlns:p14="http://schemas.microsoft.com/office/powerpoint/2010/main" val="126212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8472059" cy="1130188"/>
          </a:xfrm>
        </p:spPr>
        <p:txBody>
          <a:bodyPr/>
          <a:lstStyle/>
          <a:p>
            <a:pPr>
              <a:lnSpc>
                <a:spcPct val="110000"/>
              </a:lnSpc>
            </a:pPr>
            <a:r>
              <a:rPr lang="en-US" dirty="0">
                <a:solidFill>
                  <a:schemeClr val="bg1">
                    <a:lumMod val="50000"/>
                  </a:schemeClr>
                </a:solidFill>
              </a:rPr>
              <a:t>McLean &amp; Company offers various </a:t>
            </a:r>
            <a:br>
              <a:rPr lang="en-US" dirty="0">
                <a:solidFill>
                  <a:schemeClr val="bg1">
                    <a:lumMod val="50000"/>
                  </a:schemeClr>
                </a:solidFill>
              </a:rPr>
            </a:br>
            <a:r>
              <a:rPr lang="en-US" dirty="0">
                <a:solidFill>
                  <a:schemeClr val="bg1">
                    <a:lumMod val="50000"/>
                  </a:schemeClr>
                </a:solidFill>
              </a:rPr>
              <a:t>levels of support to best suit your needs</a:t>
            </a:r>
          </a:p>
        </p:txBody>
      </p:sp>
      <p:sp>
        <p:nvSpPr>
          <p:cNvPr id="13" name="TextBox 12">
            <a:extLst>
              <a:ext uri="{FF2B5EF4-FFF2-40B4-BE49-F238E27FC236}">
                <a16:creationId xmlns:a16="http://schemas.microsoft.com/office/drawing/2014/main" id="{FF4E92FA-6C75-1147-B331-CACBCA24F696}"/>
              </a:ext>
            </a:extLst>
          </p:cNvPr>
          <p:cNvSpPr txBox="1"/>
          <p:nvPr/>
        </p:nvSpPr>
        <p:spPr>
          <a:xfrm>
            <a:off x="3140612" y="2942428"/>
            <a:ext cx="2993139" cy="615553"/>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3F439A"/>
                </a:solidFill>
                <a:latin typeface="Montserrat SemiBold" panose="00000700000000000000" pitchFamily="2" charset="0"/>
                <a:cs typeface="Arial Narrow"/>
              </a:rPr>
              <a:t>GUIDED</a:t>
            </a:r>
            <a:br>
              <a:rPr lang="en-US" sz="2000" spc="-30" dirty="0">
                <a:solidFill>
                  <a:srgbClr val="3F439A"/>
                </a:solidFill>
                <a:latin typeface="Montserrat SemiBold" panose="00000700000000000000" pitchFamily="2" charset="0"/>
                <a:cs typeface="Arial Narrow"/>
              </a:rPr>
            </a:br>
            <a:r>
              <a:rPr lang="en-US" sz="2000" spc="-30" dirty="0">
                <a:solidFill>
                  <a:srgbClr val="3F439A"/>
                </a:solidFill>
                <a:latin typeface="Montserrat SemiBold" panose="00000700000000000000" pitchFamily="2" charset="0"/>
                <a:cs typeface="Arial Narrow"/>
              </a:rPr>
              <a:t>IMPLEMENTATION</a:t>
            </a:r>
          </a:p>
        </p:txBody>
      </p:sp>
      <p:sp>
        <p:nvSpPr>
          <p:cNvPr id="18" name="Text Placeholder 7">
            <a:extLst>
              <a:ext uri="{FF2B5EF4-FFF2-40B4-BE49-F238E27FC236}">
                <a16:creationId xmlns:a16="http://schemas.microsoft.com/office/drawing/2014/main" id="{6AA867C5-EFF8-6D47-A450-0A2EEDAF523F}"/>
              </a:ext>
            </a:extLst>
          </p:cNvPr>
          <p:cNvSpPr txBox="1">
            <a:spLocks/>
          </p:cNvSpPr>
          <p:nvPr/>
        </p:nvSpPr>
        <p:spPr>
          <a:xfrm>
            <a:off x="3358353" y="3679167"/>
            <a:ext cx="2560391" cy="148590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CA" sz="1800" kern="0" dirty="0">
                <a:latin typeface="+mn-lt"/>
                <a:cs typeface="Arial" panose="020B0604020202020204" pitchFamily="34" charset="0"/>
              </a:rPr>
              <a:t>“Our team knows that we need to fix a process, but we need assistance to determine where to focus. Some check-ins along the way would help keep us on track.”</a:t>
            </a:r>
          </a:p>
        </p:txBody>
      </p:sp>
      <p:sp>
        <p:nvSpPr>
          <p:cNvPr id="21" name="Text Placeholder 7">
            <a:extLst>
              <a:ext uri="{FF2B5EF4-FFF2-40B4-BE49-F238E27FC236}">
                <a16:creationId xmlns:a16="http://schemas.microsoft.com/office/drawing/2014/main" id="{31D594A1-4DFD-B34A-913D-C7B18155AFA3}"/>
              </a:ext>
            </a:extLst>
          </p:cNvPr>
          <p:cNvSpPr txBox="1">
            <a:spLocks/>
          </p:cNvSpPr>
          <p:nvPr/>
        </p:nvSpPr>
        <p:spPr>
          <a:xfrm>
            <a:off x="6325852" y="3679167"/>
            <a:ext cx="2500313" cy="148590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CA" sz="1800" kern="0" dirty="0">
                <a:latin typeface="+mn-lt"/>
                <a:cs typeface="Arial" panose="020B0604020202020204" pitchFamily="34" charset="0"/>
              </a:rPr>
              <a:t>“We need to hit the ground running and get this project kicked off immediately. Our team has the ability to take this over once we get a framework and strategy in place.”</a:t>
            </a:r>
          </a:p>
        </p:txBody>
      </p:sp>
      <p:sp>
        <p:nvSpPr>
          <p:cNvPr id="25" name="Text Placeholder 7">
            <a:extLst>
              <a:ext uri="{FF2B5EF4-FFF2-40B4-BE49-F238E27FC236}">
                <a16:creationId xmlns:a16="http://schemas.microsoft.com/office/drawing/2014/main" id="{A17174E7-0720-2B4A-9000-655897A1E542}"/>
              </a:ext>
            </a:extLst>
          </p:cNvPr>
          <p:cNvSpPr txBox="1">
            <a:spLocks/>
          </p:cNvSpPr>
          <p:nvPr/>
        </p:nvSpPr>
        <p:spPr>
          <a:xfrm>
            <a:off x="9230027" y="3711885"/>
            <a:ext cx="2500313" cy="148590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CA" sz="1800" kern="0" dirty="0">
                <a:latin typeface="+mn-lt"/>
                <a:cs typeface="Arial" panose="020B0604020202020204" pitchFamily="34" charset="0"/>
              </a:rPr>
              <a:t>“Our team does not have the time or the knowledge to take this project on. We need assistance through the entirety of this project.”</a:t>
            </a:r>
          </a:p>
        </p:txBody>
      </p:sp>
      <p:sp>
        <p:nvSpPr>
          <p:cNvPr id="14" name="TextBox 13">
            <a:extLst>
              <a:ext uri="{FF2B5EF4-FFF2-40B4-BE49-F238E27FC236}">
                <a16:creationId xmlns:a16="http://schemas.microsoft.com/office/drawing/2014/main" id="{967AF0A8-6AAF-0F48-B258-08C5F81DA186}"/>
              </a:ext>
            </a:extLst>
          </p:cNvPr>
          <p:cNvSpPr txBox="1"/>
          <p:nvPr/>
        </p:nvSpPr>
        <p:spPr>
          <a:xfrm>
            <a:off x="483609" y="2942427"/>
            <a:ext cx="2343150" cy="615553"/>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3F439A"/>
                </a:solidFill>
                <a:latin typeface="Montserrat SemiBold" panose="00000700000000000000" pitchFamily="2" charset="0"/>
                <a:cs typeface="Arial Narrow"/>
              </a:rPr>
              <a:t>DIY </a:t>
            </a:r>
            <a:br>
              <a:rPr lang="en-US" sz="2000" spc="-30" dirty="0">
                <a:solidFill>
                  <a:srgbClr val="3F439A"/>
                </a:solidFill>
                <a:latin typeface="Montserrat SemiBold" panose="00000700000000000000" pitchFamily="2" charset="0"/>
                <a:cs typeface="Arial Narrow"/>
              </a:rPr>
            </a:br>
            <a:r>
              <a:rPr lang="en-US" sz="2000" spc="-30" dirty="0">
                <a:solidFill>
                  <a:srgbClr val="3F439A"/>
                </a:solidFill>
                <a:latin typeface="Montserrat SemiBold" panose="00000700000000000000" pitchFamily="2" charset="0"/>
                <a:cs typeface="Arial Narrow"/>
              </a:rPr>
              <a:t>TOOLKIT</a:t>
            </a:r>
          </a:p>
        </p:txBody>
      </p:sp>
      <p:sp>
        <p:nvSpPr>
          <p:cNvPr id="15" name="Text Placeholder 7">
            <a:extLst>
              <a:ext uri="{FF2B5EF4-FFF2-40B4-BE49-F238E27FC236}">
                <a16:creationId xmlns:a16="http://schemas.microsoft.com/office/drawing/2014/main" id="{39529846-A5BD-D34D-A020-56C1032D55A5}"/>
              </a:ext>
            </a:extLst>
          </p:cNvPr>
          <p:cNvSpPr txBox="1">
            <a:spLocks/>
          </p:cNvSpPr>
          <p:nvPr/>
        </p:nvSpPr>
        <p:spPr>
          <a:xfrm>
            <a:off x="390854" y="3679167"/>
            <a:ext cx="2560391" cy="148590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CA" sz="1800" kern="0" dirty="0">
                <a:latin typeface="+mn-lt"/>
                <a:cs typeface="Arial" panose="020B0604020202020204" pitchFamily="34" charset="0"/>
              </a:rPr>
              <a:t>“Our team has already made this critical project a priority, and we have the time and capability, but some guidance along the way would be helpful.”</a:t>
            </a:r>
          </a:p>
        </p:txBody>
      </p:sp>
      <p:sp>
        <p:nvSpPr>
          <p:cNvPr id="17" name="TextBox 16">
            <a:extLst>
              <a:ext uri="{FF2B5EF4-FFF2-40B4-BE49-F238E27FC236}">
                <a16:creationId xmlns:a16="http://schemas.microsoft.com/office/drawing/2014/main" id="{E1B4BD26-D8E4-504D-A5DC-93C524E28EFD}"/>
              </a:ext>
            </a:extLst>
          </p:cNvPr>
          <p:cNvSpPr txBox="1"/>
          <p:nvPr/>
        </p:nvSpPr>
        <p:spPr>
          <a:xfrm>
            <a:off x="8983615" y="2942428"/>
            <a:ext cx="2993139"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3F439A"/>
                </a:solidFill>
                <a:latin typeface="Montserrat SemiBold" panose="00000700000000000000" pitchFamily="2" charset="0"/>
                <a:cs typeface="Arial Narrow"/>
              </a:rPr>
              <a:t>CONSULTING</a:t>
            </a:r>
          </a:p>
        </p:txBody>
      </p:sp>
      <p:sp>
        <p:nvSpPr>
          <p:cNvPr id="27" name="TextBox 26">
            <a:extLst>
              <a:ext uri="{FF2B5EF4-FFF2-40B4-BE49-F238E27FC236}">
                <a16:creationId xmlns:a16="http://schemas.microsoft.com/office/drawing/2014/main" id="{6B703225-469E-8943-8380-3404F698B73D}"/>
              </a:ext>
            </a:extLst>
          </p:cNvPr>
          <p:cNvSpPr txBox="1"/>
          <p:nvPr/>
        </p:nvSpPr>
        <p:spPr>
          <a:xfrm>
            <a:off x="6387108" y="2942427"/>
            <a:ext cx="2343150"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3F439A"/>
                </a:solidFill>
                <a:latin typeface="Montserrat SemiBold" panose="00000700000000000000" pitchFamily="2" charset="0"/>
                <a:cs typeface="Arial Narrow"/>
              </a:rPr>
              <a:t>WORKSHOP</a:t>
            </a:r>
          </a:p>
        </p:txBody>
      </p:sp>
      <p:sp>
        <p:nvSpPr>
          <p:cNvPr id="29" name="Rectangle 28">
            <a:extLst>
              <a:ext uri="{FF2B5EF4-FFF2-40B4-BE49-F238E27FC236}">
                <a16:creationId xmlns:a16="http://schemas.microsoft.com/office/drawing/2014/main" id="{767E092F-781A-2F45-97ED-44A837247A08}"/>
              </a:ext>
            </a:extLst>
          </p:cNvPr>
          <p:cNvSpPr/>
          <p:nvPr/>
        </p:nvSpPr>
        <p:spPr>
          <a:xfrm>
            <a:off x="276049" y="6418139"/>
            <a:ext cx="4341253" cy="258532"/>
          </a:xfrm>
          <a:prstGeom prst="rect">
            <a:avLst/>
          </a:prstGeom>
        </p:spPr>
        <p:txBody>
          <a:bodyPr wrap="none">
            <a:spAutoFit/>
          </a:bodyPr>
          <a:lstStyle/>
          <a:p>
            <a:pPr algn="ctr">
              <a:lnSpc>
                <a:spcPct val="90000"/>
              </a:lnSpc>
              <a:defRPr/>
            </a:pPr>
            <a:r>
              <a:rPr lang="en-CA" sz="1200" kern="0" dirty="0">
                <a:solidFill>
                  <a:srgbClr val="4A4A4A"/>
                </a:solidFill>
                <a:cs typeface="Arial" panose="020B0604020202020204" pitchFamily="34" charset="0"/>
              </a:rPr>
              <a:t>Diagnostics and consistent frameworks used throughout all four options</a:t>
            </a:r>
          </a:p>
        </p:txBody>
      </p:sp>
      <p:pic>
        <p:nvPicPr>
          <p:cNvPr id="30" name="Picture 29">
            <a:extLst>
              <a:ext uri="{FF2B5EF4-FFF2-40B4-BE49-F238E27FC236}">
                <a16:creationId xmlns:a16="http://schemas.microsoft.com/office/drawing/2014/main" id="{4BB0B2B5-2D01-2847-A68B-AE845137BB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3549" y="2307427"/>
            <a:ext cx="635000" cy="635000"/>
          </a:xfrm>
          <a:prstGeom prst="rect">
            <a:avLst/>
          </a:prstGeom>
        </p:spPr>
      </p:pic>
      <p:pic>
        <p:nvPicPr>
          <p:cNvPr id="31" name="Picture 30">
            <a:extLst>
              <a:ext uri="{FF2B5EF4-FFF2-40B4-BE49-F238E27FC236}">
                <a16:creationId xmlns:a16="http://schemas.microsoft.com/office/drawing/2014/main" id="{BC1752AA-E92D-254C-B59E-0F1447B4B7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176" y="2307427"/>
            <a:ext cx="635000" cy="635000"/>
          </a:xfrm>
          <a:prstGeom prst="rect">
            <a:avLst/>
          </a:prstGeom>
        </p:spPr>
      </p:pic>
      <p:pic>
        <p:nvPicPr>
          <p:cNvPr id="32" name="Picture 31">
            <a:extLst>
              <a:ext uri="{FF2B5EF4-FFF2-40B4-BE49-F238E27FC236}">
                <a16:creationId xmlns:a16="http://schemas.microsoft.com/office/drawing/2014/main" id="{6B33FD73-52D2-2C45-940C-40150B869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8508" y="2307427"/>
            <a:ext cx="635000" cy="635000"/>
          </a:xfrm>
          <a:prstGeom prst="rect">
            <a:avLst/>
          </a:prstGeom>
        </p:spPr>
      </p:pic>
      <p:pic>
        <p:nvPicPr>
          <p:cNvPr id="33" name="Picture 32">
            <a:extLst>
              <a:ext uri="{FF2B5EF4-FFF2-40B4-BE49-F238E27FC236}">
                <a16:creationId xmlns:a16="http://schemas.microsoft.com/office/drawing/2014/main" id="{9CF7EC32-06EF-6E4F-975C-64D75FFFD0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62683" y="2307427"/>
            <a:ext cx="635000" cy="635000"/>
          </a:xfrm>
          <a:prstGeom prst="rect">
            <a:avLst/>
          </a:prstGeom>
        </p:spPr>
      </p:pic>
    </p:spTree>
    <p:extLst>
      <p:ext uri="{BB962C8B-B14F-4D97-AF65-F5344CB8AC3E}">
        <p14:creationId xmlns:p14="http://schemas.microsoft.com/office/powerpoint/2010/main" val="315635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2797401" y="3146451"/>
            <a:ext cx="6598785" cy="565095"/>
          </a:xfrm>
        </p:spPr>
        <p:txBody>
          <a:bodyPr/>
          <a:lstStyle/>
          <a:p>
            <a:pPr algn="ctr">
              <a:lnSpc>
                <a:spcPct val="90000"/>
              </a:lnSpc>
            </a:pPr>
            <a:r>
              <a:rPr lang="en-US" sz="4000" dirty="0">
                <a:solidFill>
                  <a:srgbClr val="4A4A4A"/>
                </a:solidFill>
              </a:rPr>
              <a:t>Sample Slides</a:t>
            </a:r>
          </a:p>
        </p:txBody>
      </p:sp>
    </p:spTree>
    <p:extLst>
      <p:ext uri="{BB962C8B-B14F-4D97-AF65-F5344CB8AC3E}">
        <p14:creationId xmlns:p14="http://schemas.microsoft.com/office/powerpoint/2010/main" val="41124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66">
            <a:extLst>
              <a:ext uri="{FF2B5EF4-FFF2-40B4-BE49-F238E27FC236}">
                <a16:creationId xmlns:a16="http://schemas.microsoft.com/office/drawing/2014/main" id="{56EFA7C9-F8B1-452A-912A-2D77741A1AF9}"/>
              </a:ext>
            </a:extLst>
          </p:cNvPr>
          <p:cNvSpPr/>
          <p:nvPr/>
        </p:nvSpPr>
        <p:spPr>
          <a:xfrm>
            <a:off x="6672984" y="3202351"/>
            <a:ext cx="4895549" cy="1923510"/>
          </a:xfrm>
          <a:custGeom>
            <a:avLst/>
            <a:gdLst>
              <a:gd name="connsiteX0" fmla="*/ 0 w 3724623"/>
              <a:gd name="connsiteY0" fmla="*/ 781526 h 1588249"/>
              <a:gd name="connsiteX1" fmla="*/ 2201 w 3724623"/>
              <a:gd name="connsiteY1" fmla="*/ 794124 h 1588249"/>
              <a:gd name="connsiteX2" fmla="*/ 0 w 3724623"/>
              <a:gd name="connsiteY2" fmla="*/ 806723 h 1588249"/>
              <a:gd name="connsiteX3" fmla="*/ 60883 w 3724623"/>
              <a:gd name="connsiteY3" fmla="*/ 0 h 1588249"/>
              <a:gd name="connsiteX4" fmla="*/ 3724623 w 3724623"/>
              <a:gd name="connsiteY4" fmla="*/ 0 h 1588249"/>
              <a:gd name="connsiteX5" fmla="*/ 3724623 w 3724623"/>
              <a:gd name="connsiteY5" fmla="*/ 1588249 h 1588249"/>
              <a:gd name="connsiteX6" fmla="*/ 60882 w 3724623"/>
              <a:gd name="connsiteY6" fmla="*/ 1588249 h 1588249"/>
              <a:gd name="connsiteX7" fmla="*/ 199618 w 3724623"/>
              <a:gd name="connsiteY7" fmla="*/ 794124 h 1588249"/>
              <a:gd name="connsiteX0" fmla="*/ 0 w 3724623"/>
              <a:gd name="connsiteY0" fmla="*/ 781526 h 1588249"/>
              <a:gd name="connsiteX1" fmla="*/ 2201 w 3724623"/>
              <a:gd name="connsiteY1" fmla="*/ 794124 h 1588249"/>
              <a:gd name="connsiteX2" fmla="*/ 0 w 3724623"/>
              <a:gd name="connsiteY2" fmla="*/ 806723 h 1588249"/>
              <a:gd name="connsiteX3" fmla="*/ 0 w 3724623"/>
              <a:gd name="connsiteY3" fmla="*/ 781526 h 1588249"/>
              <a:gd name="connsiteX4" fmla="*/ 60883 w 3724623"/>
              <a:gd name="connsiteY4" fmla="*/ 0 h 1588249"/>
              <a:gd name="connsiteX5" fmla="*/ 3724623 w 3724623"/>
              <a:gd name="connsiteY5" fmla="*/ 0 h 1588249"/>
              <a:gd name="connsiteX6" fmla="*/ 3724623 w 3724623"/>
              <a:gd name="connsiteY6" fmla="*/ 1588249 h 1588249"/>
              <a:gd name="connsiteX7" fmla="*/ 60882 w 3724623"/>
              <a:gd name="connsiteY7" fmla="*/ 1588249 h 1588249"/>
              <a:gd name="connsiteX8" fmla="*/ 443499 w 3724623"/>
              <a:gd name="connsiteY8" fmla="*/ 800595 h 1588249"/>
              <a:gd name="connsiteX9" fmla="*/ 60883 w 3724623"/>
              <a:gd name="connsiteY9" fmla="*/ 0 h 1588249"/>
              <a:gd name="connsiteX0" fmla="*/ 0 w 3724623"/>
              <a:gd name="connsiteY0" fmla="*/ 781526 h 1588249"/>
              <a:gd name="connsiteX1" fmla="*/ 2201 w 3724623"/>
              <a:gd name="connsiteY1" fmla="*/ 794124 h 1588249"/>
              <a:gd name="connsiteX2" fmla="*/ 0 w 3724623"/>
              <a:gd name="connsiteY2" fmla="*/ 806723 h 1588249"/>
              <a:gd name="connsiteX3" fmla="*/ 0 w 3724623"/>
              <a:gd name="connsiteY3" fmla="*/ 781526 h 1588249"/>
              <a:gd name="connsiteX4" fmla="*/ 60883 w 3724623"/>
              <a:gd name="connsiteY4" fmla="*/ 0 h 1588249"/>
              <a:gd name="connsiteX5" fmla="*/ 3724623 w 3724623"/>
              <a:gd name="connsiteY5" fmla="*/ 0 h 1588249"/>
              <a:gd name="connsiteX6" fmla="*/ 3724623 w 3724623"/>
              <a:gd name="connsiteY6" fmla="*/ 1588249 h 1588249"/>
              <a:gd name="connsiteX7" fmla="*/ 60882 w 3724623"/>
              <a:gd name="connsiteY7" fmla="*/ 1588249 h 1588249"/>
              <a:gd name="connsiteX8" fmla="*/ 308944 w 3724623"/>
              <a:gd name="connsiteY8" fmla="*/ 800595 h 1588249"/>
              <a:gd name="connsiteX9" fmla="*/ 60883 w 3724623"/>
              <a:gd name="connsiteY9" fmla="*/ 0 h 1588249"/>
              <a:gd name="connsiteX0" fmla="*/ 0 w 3724623"/>
              <a:gd name="connsiteY0" fmla="*/ 781526 h 1588249"/>
              <a:gd name="connsiteX1" fmla="*/ 2201 w 3724623"/>
              <a:gd name="connsiteY1" fmla="*/ 794124 h 1588249"/>
              <a:gd name="connsiteX2" fmla="*/ 0 w 3724623"/>
              <a:gd name="connsiteY2" fmla="*/ 806723 h 1588249"/>
              <a:gd name="connsiteX3" fmla="*/ 0 w 3724623"/>
              <a:gd name="connsiteY3" fmla="*/ 781526 h 1588249"/>
              <a:gd name="connsiteX4" fmla="*/ 60883 w 3724623"/>
              <a:gd name="connsiteY4" fmla="*/ 0 h 1588249"/>
              <a:gd name="connsiteX5" fmla="*/ 3724623 w 3724623"/>
              <a:gd name="connsiteY5" fmla="*/ 0 h 1588249"/>
              <a:gd name="connsiteX6" fmla="*/ 3724623 w 3724623"/>
              <a:gd name="connsiteY6" fmla="*/ 1588249 h 1588249"/>
              <a:gd name="connsiteX7" fmla="*/ 60882 w 3724623"/>
              <a:gd name="connsiteY7" fmla="*/ 1588249 h 1588249"/>
              <a:gd name="connsiteX8" fmla="*/ 235653 w 3724623"/>
              <a:gd name="connsiteY8" fmla="*/ 811826 h 1588249"/>
              <a:gd name="connsiteX9" fmla="*/ 60883 w 3724623"/>
              <a:gd name="connsiteY9" fmla="*/ 0 h 158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4623" h="1588249">
                <a:moveTo>
                  <a:pt x="0" y="781526"/>
                </a:moveTo>
                <a:lnTo>
                  <a:pt x="2201" y="794124"/>
                </a:lnTo>
                <a:lnTo>
                  <a:pt x="0" y="806723"/>
                </a:lnTo>
                <a:lnTo>
                  <a:pt x="0" y="781526"/>
                </a:lnTo>
                <a:close/>
                <a:moveTo>
                  <a:pt x="60883" y="0"/>
                </a:moveTo>
                <a:lnTo>
                  <a:pt x="3724623" y="0"/>
                </a:lnTo>
                <a:lnTo>
                  <a:pt x="3724623" y="1588249"/>
                </a:lnTo>
                <a:lnTo>
                  <a:pt x="60882" y="1588249"/>
                </a:lnTo>
                <a:lnTo>
                  <a:pt x="235653" y="811826"/>
                </a:lnTo>
                <a:cubicBezTo>
                  <a:pt x="189408" y="547118"/>
                  <a:pt x="107128" y="264708"/>
                  <a:pt x="60883" y="0"/>
                </a:cubicBezTo>
                <a:close/>
              </a:path>
            </a:pathLst>
          </a:custGeom>
          <a:solidFill>
            <a:srgbClr val="E4F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6" name="Title 1">
            <a:extLst>
              <a:ext uri="{FF2B5EF4-FFF2-40B4-BE49-F238E27FC236}">
                <a16:creationId xmlns:a16="http://schemas.microsoft.com/office/drawing/2014/main" id="{F9F46648-DEA2-42C9-82A8-F2A236508832}"/>
              </a:ext>
            </a:extLst>
          </p:cNvPr>
          <p:cNvSpPr>
            <a:spLocks noGrp="1"/>
          </p:cNvSpPr>
          <p:nvPr>
            <p:ph type="title"/>
          </p:nvPr>
        </p:nvSpPr>
        <p:spPr>
          <a:xfrm>
            <a:off x="354105" y="530021"/>
            <a:ext cx="11119027" cy="1130188"/>
          </a:xfrm>
        </p:spPr>
        <p:txBody>
          <a:bodyPr/>
          <a:lstStyle/>
          <a:p>
            <a:r>
              <a:rPr lang="en-US" dirty="0"/>
              <a:t>Nudges help mitigate the impacts of biases and heuristics in decision making</a:t>
            </a:r>
            <a:endParaRPr lang="en-CA" dirty="0"/>
          </a:p>
        </p:txBody>
      </p:sp>
      <p:sp>
        <p:nvSpPr>
          <p:cNvPr id="7" name="Rectangle 6">
            <a:extLst>
              <a:ext uri="{FF2B5EF4-FFF2-40B4-BE49-F238E27FC236}">
                <a16:creationId xmlns:a16="http://schemas.microsoft.com/office/drawing/2014/main" id="{B2B7D166-6819-4DBA-9E54-B106D2B1641D}"/>
              </a:ext>
            </a:extLst>
          </p:cNvPr>
          <p:cNvSpPr/>
          <p:nvPr/>
        </p:nvSpPr>
        <p:spPr>
          <a:xfrm>
            <a:off x="554130" y="1454654"/>
            <a:ext cx="10412361" cy="835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endParaRPr>
          </a:p>
        </p:txBody>
      </p:sp>
      <p:sp>
        <p:nvSpPr>
          <p:cNvPr id="8" name="Rectangle 7">
            <a:extLst>
              <a:ext uri="{FF2B5EF4-FFF2-40B4-BE49-F238E27FC236}">
                <a16:creationId xmlns:a16="http://schemas.microsoft.com/office/drawing/2014/main" id="{20F4B5DE-A0BB-432E-A2D3-BBACDDFA3B9F}"/>
              </a:ext>
            </a:extLst>
          </p:cNvPr>
          <p:cNvSpPr/>
          <p:nvPr/>
        </p:nvSpPr>
        <p:spPr>
          <a:xfrm>
            <a:off x="354105" y="1412911"/>
            <a:ext cx="11411881" cy="712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Behavioral science has revealed </a:t>
            </a:r>
            <a:r>
              <a:rPr lang="en-US" sz="1800" b="1" dirty="0">
                <a:solidFill>
                  <a:schemeClr val="tx1"/>
                </a:solidFill>
              </a:rPr>
              <a:t>human decision making to be riddled with biases </a:t>
            </a:r>
            <a:r>
              <a:rPr lang="en-US" sz="1800" dirty="0">
                <a:solidFill>
                  <a:schemeClr val="tx1"/>
                </a:solidFill>
              </a:rPr>
              <a:t>and </a:t>
            </a:r>
            <a:r>
              <a:rPr lang="en-US" sz="1800" b="1" dirty="0">
                <a:solidFill>
                  <a:schemeClr val="tx1"/>
                </a:solidFill>
              </a:rPr>
              <a:t>heuristics,</a:t>
            </a:r>
            <a:r>
              <a:rPr lang="en-US" sz="1800" dirty="0">
                <a:solidFill>
                  <a:schemeClr val="tx1"/>
                </a:solidFill>
              </a:rPr>
              <a:t> directly impacting how we think. Some of these include:</a:t>
            </a:r>
            <a:endParaRPr lang="en-CA" sz="1800" dirty="0">
              <a:solidFill>
                <a:schemeClr val="tx1"/>
              </a:solidFill>
            </a:endParaRPr>
          </a:p>
        </p:txBody>
      </p:sp>
      <p:sp>
        <p:nvSpPr>
          <p:cNvPr id="9" name="Rectangle 8">
            <a:extLst>
              <a:ext uri="{FF2B5EF4-FFF2-40B4-BE49-F238E27FC236}">
                <a16:creationId xmlns:a16="http://schemas.microsoft.com/office/drawing/2014/main" id="{22025EFF-75D1-408A-A4B7-36F85E074E3E}"/>
              </a:ext>
            </a:extLst>
          </p:cNvPr>
          <p:cNvSpPr/>
          <p:nvPr/>
        </p:nvSpPr>
        <p:spPr>
          <a:xfrm>
            <a:off x="6849965" y="3520031"/>
            <a:ext cx="4741942" cy="1637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a:t>
            </a:r>
            <a:r>
              <a:rPr lang="en-US" sz="1600" b="1" dirty="0">
                <a:solidFill>
                  <a:schemeClr val="tx1"/>
                </a:solidFill>
              </a:rPr>
              <a:t>behaviorally informed interventions</a:t>
            </a:r>
            <a:r>
              <a:rPr lang="en-US" sz="1600" dirty="0">
                <a:solidFill>
                  <a:schemeClr val="tx1"/>
                </a:solidFill>
              </a:rPr>
              <a:t> that predictably encourage behavior that </a:t>
            </a:r>
            <a:r>
              <a:rPr lang="en-US" sz="1600" b="1" dirty="0">
                <a:solidFill>
                  <a:schemeClr val="tx1"/>
                </a:solidFill>
              </a:rPr>
              <a:t>benefits</a:t>
            </a:r>
            <a:r>
              <a:rPr lang="en-US" sz="1600" dirty="0">
                <a:solidFill>
                  <a:schemeClr val="tx1"/>
                </a:solidFill>
              </a:rPr>
              <a:t> an individual or the collective good, </a:t>
            </a:r>
            <a:r>
              <a:rPr lang="en-US" sz="1600" b="1" dirty="0">
                <a:solidFill>
                  <a:schemeClr val="tx1"/>
                </a:solidFill>
              </a:rPr>
              <a:t>without limiting </a:t>
            </a:r>
            <a:r>
              <a:rPr lang="en-US" sz="1600" dirty="0">
                <a:solidFill>
                  <a:schemeClr val="tx1"/>
                </a:solidFill>
              </a:rPr>
              <a:t>any options of </a:t>
            </a:r>
            <a:r>
              <a:rPr lang="en-US" sz="1600" b="1" dirty="0">
                <a:solidFill>
                  <a:schemeClr val="tx1"/>
                </a:solidFill>
              </a:rPr>
              <a:t>choice.</a:t>
            </a:r>
          </a:p>
          <a:p>
            <a:pPr algn="ctr"/>
            <a:r>
              <a:rPr lang="en-US" sz="1600" dirty="0">
                <a:solidFill>
                  <a:schemeClr val="tx1"/>
                </a:solidFill>
              </a:rPr>
              <a:t>Nudges both </a:t>
            </a:r>
            <a:r>
              <a:rPr lang="en-US" sz="1600" b="1" dirty="0">
                <a:solidFill>
                  <a:schemeClr val="tx1"/>
                </a:solidFill>
              </a:rPr>
              <a:t>challenge</a:t>
            </a:r>
            <a:r>
              <a:rPr lang="en-US" sz="1600" dirty="0">
                <a:solidFill>
                  <a:schemeClr val="tx1"/>
                </a:solidFill>
              </a:rPr>
              <a:t> the </a:t>
            </a:r>
            <a:r>
              <a:rPr lang="en-US" sz="1600" b="1" dirty="0">
                <a:solidFill>
                  <a:schemeClr val="tx1"/>
                </a:solidFill>
              </a:rPr>
              <a:t>negative</a:t>
            </a:r>
            <a:r>
              <a:rPr lang="en-US" sz="1600" dirty="0">
                <a:solidFill>
                  <a:schemeClr val="tx1"/>
                </a:solidFill>
              </a:rPr>
              <a:t> aspects of our biases and </a:t>
            </a:r>
            <a:r>
              <a:rPr lang="en-US" sz="1600" b="1" dirty="0">
                <a:solidFill>
                  <a:schemeClr val="tx1"/>
                </a:solidFill>
              </a:rPr>
              <a:t>use</a:t>
            </a:r>
            <a:r>
              <a:rPr lang="en-US" sz="1600" dirty="0">
                <a:solidFill>
                  <a:schemeClr val="tx1"/>
                </a:solidFill>
              </a:rPr>
              <a:t> their </a:t>
            </a:r>
            <a:r>
              <a:rPr lang="en-US" sz="1600" b="1" dirty="0">
                <a:solidFill>
                  <a:schemeClr val="tx1"/>
                </a:solidFill>
              </a:rPr>
              <a:t>positive </a:t>
            </a:r>
            <a:r>
              <a:rPr lang="en-US" sz="1600" dirty="0">
                <a:solidFill>
                  <a:schemeClr val="tx1"/>
                </a:solidFill>
              </a:rPr>
              <a:t>aspects to encourage better decision making. </a:t>
            </a:r>
            <a:endParaRPr lang="en-CA" sz="1400" dirty="0">
              <a:solidFill>
                <a:schemeClr val="tx1"/>
              </a:solidFill>
            </a:endParaRPr>
          </a:p>
        </p:txBody>
      </p:sp>
      <p:sp>
        <p:nvSpPr>
          <p:cNvPr id="10" name="Parallelogram 9">
            <a:extLst>
              <a:ext uri="{FF2B5EF4-FFF2-40B4-BE49-F238E27FC236}">
                <a16:creationId xmlns:a16="http://schemas.microsoft.com/office/drawing/2014/main" id="{12166218-3DE4-464E-A4A5-3B7E54461B11}"/>
              </a:ext>
            </a:extLst>
          </p:cNvPr>
          <p:cNvSpPr/>
          <p:nvPr/>
        </p:nvSpPr>
        <p:spPr>
          <a:xfrm flipH="1">
            <a:off x="386979" y="2228683"/>
            <a:ext cx="1809138" cy="602197"/>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Halo and horns bias</a:t>
            </a:r>
            <a:endParaRPr lang="en-CA" sz="1600" b="1" dirty="0"/>
          </a:p>
        </p:txBody>
      </p:sp>
      <p:sp>
        <p:nvSpPr>
          <p:cNvPr id="11" name="Parallelogram 10">
            <a:extLst>
              <a:ext uri="{FF2B5EF4-FFF2-40B4-BE49-F238E27FC236}">
                <a16:creationId xmlns:a16="http://schemas.microsoft.com/office/drawing/2014/main" id="{51013486-EA1B-4634-9F1E-221A6140AE8F}"/>
              </a:ext>
            </a:extLst>
          </p:cNvPr>
          <p:cNvSpPr/>
          <p:nvPr/>
        </p:nvSpPr>
        <p:spPr>
          <a:xfrm flipH="1">
            <a:off x="2102712" y="2228683"/>
            <a:ext cx="4288564" cy="602197"/>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a:solidFill>
                  <a:schemeClr val="tx1"/>
                </a:solidFill>
              </a:rPr>
              <a:t>Weighing one trait, either good or bad, more than other traits. </a:t>
            </a:r>
            <a:endParaRPr lang="en-CA" sz="1400">
              <a:solidFill>
                <a:schemeClr val="tx1"/>
              </a:solidFill>
            </a:endParaRPr>
          </a:p>
        </p:txBody>
      </p:sp>
      <p:sp>
        <p:nvSpPr>
          <p:cNvPr id="12" name="Parallelogram 11">
            <a:extLst>
              <a:ext uri="{FF2B5EF4-FFF2-40B4-BE49-F238E27FC236}">
                <a16:creationId xmlns:a16="http://schemas.microsoft.com/office/drawing/2014/main" id="{FCF4CF01-C97E-4689-9ECF-43B7020F2CF9}"/>
              </a:ext>
            </a:extLst>
          </p:cNvPr>
          <p:cNvSpPr/>
          <p:nvPr/>
        </p:nvSpPr>
        <p:spPr>
          <a:xfrm flipH="1">
            <a:off x="554130" y="2895847"/>
            <a:ext cx="1809138" cy="602197"/>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Present bias</a:t>
            </a:r>
            <a:endParaRPr lang="en-CA" sz="1600" b="1"/>
          </a:p>
        </p:txBody>
      </p:sp>
      <p:sp>
        <p:nvSpPr>
          <p:cNvPr id="13" name="Parallelogram 12">
            <a:extLst>
              <a:ext uri="{FF2B5EF4-FFF2-40B4-BE49-F238E27FC236}">
                <a16:creationId xmlns:a16="http://schemas.microsoft.com/office/drawing/2014/main" id="{91961A09-DAFD-4751-9465-BBCE2CA48D7A}"/>
              </a:ext>
            </a:extLst>
          </p:cNvPr>
          <p:cNvSpPr/>
          <p:nvPr/>
        </p:nvSpPr>
        <p:spPr>
          <a:xfrm flipH="1">
            <a:off x="2269862" y="2895846"/>
            <a:ext cx="4288564" cy="602197"/>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solidFill>
                  <a:schemeClr val="tx1"/>
                </a:solidFill>
              </a:rPr>
              <a:t>Placing more weight on immediate rather than future gains.</a:t>
            </a:r>
            <a:endParaRPr lang="en-CA" sz="1400" dirty="0">
              <a:solidFill>
                <a:schemeClr val="tx1"/>
              </a:solidFill>
            </a:endParaRPr>
          </a:p>
        </p:txBody>
      </p:sp>
      <p:sp>
        <p:nvSpPr>
          <p:cNvPr id="14" name="Parallelogram 13">
            <a:extLst>
              <a:ext uri="{FF2B5EF4-FFF2-40B4-BE49-F238E27FC236}">
                <a16:creationId xmlns:a16="http://schemas.microsoft.com/office/drawing/2014/main" id="{50A3718F-CC44-470F-8C56-276EA1335557}"/>
              </a:ext>
            </a:extLst>
          </p:cNvPr>
          <p:cNvSpPr/>
          <p:nvPr/>
        </p:nvSpPr>
        <p:spPr>
          <a:xfrm flipH="1">
            <a:off x="731111" y="3556835"/>
            <a:ext cx="1809138" cy="602197"/>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Status quo bias/inertia </a:t>
            </a:r>
            <a:endParaRPr lang="en-CA" sz="1600" b="1" dirty="0"/>
          </a:p>
        </p:txBody>
      </p:sp>
      <p:sp>
        <p:nvSpPr>
          <p:cNvPr id="15" name="Parallelogram 14">
            <a:extLst>
              <a:ext uri="{FF2B5EF4-FFF2-40B4-BE49-F238E27FC236}">
                <a16:creationId xmlns:a16="http://schemas.microsoft.com/office/drawing/2014/main" id="{BB59F45C-7C97-430C-9280-E1E578F9F667}"/>
              </a:ext>
            </a:extLst>
          </p:cNvPr>
          <p:cNvSpPr/>
          <p:nvPr/>
        </p:nvSpPr>
        <p:spPr>
          <a:xfrm flipH="1">
            <a:off x="2446843" y="3556834"/>
            <a:ext cx="4288564" cy="602197"/>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solidFill>
                  <a:schemeClr val="tx1"/>
                </a:solidFill>
              </a:rPr>
              <a:t>Preferring one’s current state even when a new state is optimal. </a:t>
            </a:r>
            <a:endParaRPr lang="en-CA" sz="1400" dirty="0">
              <a:solidFill>
                <a:schemeClr val="tx1"/>
              </a:solidFill>
            </a:endParaRPr>
          </a:p>
        </p:txBody>
      </p:sp>
      <p:sp>
        <p:nvSpPr>
          <p:cNvPr id="16" name="Parallelogram 15">
            <a:extLst>
              <a:ext uri="{FF2B5EF4-FFF2-40B4-BE49-F238E27FC236}">
                <a16:creationId xmlns:a16="http://schemas.microsoft.com/office/drawing/2014/main" id="{E315EF90-E951-4321-B9E3-45A291FA83C7}"/>
              </a:ext>
            </a:extLst>
          </p:cNvPr>
          <p:cNvSpPr/>
          <p:nvPr/>
        </p:nvSpPr>
        <p:spPr>
          <a:xfrm>
            <a:off x="731112" y="4217823"/>
            <a:ext cx="1809138" cy="602197"/>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Social proof bias</a:t>
            </a:r>
            <a:endParaRPr lang="en-CA" sz="1600" b="1" dirty="0"/>
          </a:p>
        </p:txBody>
      </p:sp>
      <p:sp>
        <p:nvSpPr>
          <p:cNvPr id="17" name="Parallelogram 16">
            <a:extLst>
              <a:ext uri="{FF2B5EF4-FFF2-40B4-BE49-F238E27FC236}">
                <a16:creationId xmlns:a16="http://schemas.microsoft.com/office/drawing/2014/main" id="{6C2407BB-C465-4DE6-AAB7-A2B91FFAFEB3}"/>
              </a:ext>
            </a:extLst>
          </p:cNvPr>
          <p:cNvSpPr/>
          <p:nvPr/>
        </p:nvSpPr>
        <p:spPr>
          <a:xfrm>
            <a:off x="2446843" y="4217822"/>
            <a:ext cx="4288564" cy="602197"/>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Informing and basing decisions on peers’ behaviors. </a:t>
            </a:r>
            <a:endParaRPr lang="en-CA" sz="1400">
              <a:solidFill>
                <a:schemeClr val="tx1"/>
              </a:solidFill>
            </a:endParaRPr>
          </a:p>
        </p:txBody>
      </p:sp>
      <p:sp>
        <p:nvSpPr>
          <p:cNvPr id="18" name="Parallelogram 17">
            <a:extLst>
              <a:ext uri="{FF2B5EF4-FFF2-40B4-BE49-F238E27FC236}">
                <a16:creationId xmlns:a16="http://schemas.microsoft.com/office/drawing/2014/main" id="{42EB1424-DFA5-4383-9262-18826A74CFE4}"/>
              </a:ext>
            </a:extLst>
          </p:cNvPr>
          <p:cNvSpPr/>
          <p:nvPr/>
        </p:nvSpPr>
        <p:spPr>
          <a:xfrm>
            <a:off x="554131" y="4878810"/>
            <a:ext cx="1809138" cy="602197"/>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Availability heuristic</a:t>
            </a:r>
            <a:endParaRPr lang="en-CA" sz="1600" b="1"/>
          </a:p>
        </p:txBody>
      </p:sp>
      <p:sp>
        <p:nvSpPr>
          <p:cNvPr id="19" name="Parallelogram 18">
            <a:extLst>
              <a:ext uri="{FF2B5EF4-FFF2-40B4-BE49-F238E27FC236}">
                <a16:creationId xmlns:a16="http://schemas.microsoft.com/office/drawing/2014/main" id="{3960C3CE-FF46-4465-AD27-EBB47D01C26F}"/>
              </a:ext>
            </a:extLst>
          </p:cNvPr>
          <p:cNvSpPr/>
          <p:nvPr/>
        </p:nvSpPr>
        <p:spPr>
          <a:xfrm>
            <a:off x="2269862" y="4878809"/>
            <a:ext cx="4288564" cy="602197"/>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Relying on readily available and common information to make a decision. </a:t>
            </a:r>
            <a:endParaRPr lang="en-CA" sz="1400">
              <a:solidFill>
                <a:schemeClr val="tx1"/>
              </a:solidFill>
            </a:endParaRPr>
          </a:p>
        </p:txBody>
      </p:sp>
      <p:sp>
        <p:nvSpPr>
          <p:cNvPr id="20" name="Parallelogram 19">
            <a:extLst>
              <a:ext uri="{FF2B5EF4-FFF2-40B4-BE49-F238E27FC236}">
                <a16:creationId xmlns:a16="http://schemas.microsoft.com/office/drawing/2014/main" id="{4235BBAB-52F3-4906-B930-A6999D96BE39}"/>
              </a:ext>
            </a:extLst>
          </p:cNvPr>
          <p:cNvSpPr/>
          <p:nvPr/>
        </p:nvSpPr>
        <p:spPr>
          <a:xfrm>
            <a:off x="386981" y="5536495"/>
            <a:ext cx="1809138" cy="602197"/>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Like-me bias</a:t>
            </a:r>
            <a:endParaRPr lang="en-CA" sz="1600" b="1"/>
          </a:p>
        </p:txBody>
      </p:sp>
      <p:sp>
        <p:nvSpPr>
          <p:cNvPr id="21" name="Parallelogram 20">
            <a:extLst>
              <a:ext uri="{FF2B5EF4-FFF2-40B4-BE49-F238E27FC236}">
                <a16:creationId xmlns:a16="http://schemas.microsoft.com/office/drawing/2014/main" id="{8E9405B0-80C1-49A6-B2E8-D571ED4A48BD}"/>
              </a:ext>
            </a:extLst>
          </p:cNvPr>
          <p:cNvSpPr/>
          <p:nvPr/>
        </p:nvSpPr>
        <p:spPr>
          <a:xfrm>
            <a:off x="2102712" y="5536494"/>
            <a:ext cx="4288564" cy="602197"/>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solidFill>
                  <a:schemeClr val="tx1"/>
                </a:solidFill>
              </a:rPr>
              <a:t>Attributing overly positive sentiments to people who we see as similar to ourselves.</a:t>
            </a:r>
            <a:endParaRPr lang="en-CA" sz="1400" dirty="0">
              <a:solidFill>
                <a:schemeClr val="tx1"/>
              </a:solidFill>
            </a:endParaRPr>
          </a:p>
        </p:txBody>
      </p:sp>
      <p:sp>
        <p:nvSpPr>
          <p:cNvPr id="24" name="Arrow: Chevron 23">
            <a:extLst>
              <a:ext uri="{FF2B5EF4-FFF2-40B4-BE49-F238E27FC236}">
                <a16:creationId xmlns:a16="http://schemas.microsoft.com/office/drawing/2014/main" id="{38EE0BD3-77A4-4809-B029-4FA3A0AC9BC1}"/>
              </a:ext>
            </a:extLst>
          </p:cNvPr>
          <p:cNvSpPr/>
          <p:nvPr/>
        </p:nvSpPr>
        <p:spPr>
          <a:xfrm>
            <a:off x="6340694" y="2228683"/>
            <a:ext cx="540307" cy="3925406"/>
          </a:xfrm>
          <a:prstGeom prst="chevron">
            <a:avLst>
              <a:gd name="adj" fmla="val 88848"/>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Rectangle 24">
            <a:extLst>
              <a:ext uri="{FF2B5EF4-FFF2-40B4-BE49-F238E27FC236}">
                <a16:creationId xmlns:a16="http://schemas.microsoft.com/office/drawing/2014/main" id="{9A4D8E22-2289-4C20-839F-AA6A685C62B9}"/>
              </a:ext>
            </a:extLst>
          </p:cNvPr>
          <p:cNvSpPr/>
          <p:nvPr/>
        </p:nvSpPr>
        <p:spPr>
          <a:xfrm>
            <a:off x="6717892" y="2267480"/>
            <a:ext cx="4795284" cy="830997"/>
          </a:xfrm>
          <a:prstGeom prst="rect">
            <a:avLst/>
          </a:prstGeom>
        </p:spPr>
        <p:txBody>
          <a:bodyPr wrap="square">
            <a:spAutoFit/>
          </a:bodyPr>
          <a:lstStyle/>
          <a:p>
            <a:pPr algn="ctr"/>
            <a:r>
              <a:rPr lang="en-US" sz="1600"/>
              <a:t>Biases and heuristics will always exist. To help people make better decisions with these constraints in mind, Richard Thaler and Cass Sunstein established nudges.</a:t>
            </a:r>
          </a:p>
        </p:txBody>
      </p:sp>
      <p:sp>
        <p:nvSpPr>
          <p:cNvPr id="26" name="Rectangle 25">
            <a:extLst>
              <a:ext uri="{FF2B5EF4-FFF2-40B4-BE49-F238E27FC236}">
                <a16:creationId xmlns:a16="http://schemas.microsoft.com/office/drawing/2014/main" id="{2E7662EF-564A-4536-8D1E-2229D9BC5DFD}"/>
              </a:ext>
            </a:extLst>
          </p:cNvPr>
          <p:cNvSpPr/>
          <p:nvPr/>
        </p:nvSpPr>
        <p:spPr>
          <a:xfrm>
            <a:off x="8361135" y="3196944"/>
            <a:ext cx="1418978" cy="461665"/>
          </a:xfrm>
          <a:prstGeom prst="rect">
            <a:avLst/>
          </a:prstGeom>
        </p:spPr>
        <p:txBody>
          <a:bodyPr wrap="none">
            <a:spAutoFit/>
          </a:bodyPr>
          <a:lstStyle/>
          <a:p>
            <a:r>
              <a:rPr lang="en-US" sz="2400" b="1" i="1">
                <a:solidFill>
                  <a:schemeClr val="accent1"/>
                </a:solidFill>
                <a:latin typeface="+mj-lt"/>
              </a:rPr>
              <a:t>Nudges</a:t>
            </a:r>
            <a:endParaRPr lang="en-CA" sz="2400" i="1">
              <a:solidFill>
                <a:schemeClr val="accent1"/>
              </a:solidFill>
              <a:latin typeface="+mj-lt"/>
            </a:endParaRPr>
          </a:p>
        </p:txBody>
      </p:sp>
      <p:sp>
        <p:nvSpPr>
          <p:cNvPr id="30" name="Rectangle 29">
            <a:extLst>
              <a:ext uri="{FF2B5EF4-FFF2-40B4-BE49-F238E27FC236}">
                <a16:creationId xmlns:a16="http://schemas.microsoft.com/office/drawing/2014/main" id="{F2736C39-D73C-4960-9BD7-631071CD44C3}"/>
              </a:ext>
            </a:extLst>
          </p:cNvPr>
          <p:cNvSpPr/>
          <p:nvPr/>
        </p:nvSpPr>
        <p:spPr>
          <a:xfrm>
            <a:off x="6890673" y="5119046"/>
            <a:ext cx="4764199" cy="1585049"/>
          </a:xfrm>
          <a:prstGeom prst="rect">
            <a:avLst/>
          </a:prstGeom>
        </p:spPr>
        <p:txBody>
          <a:bodyPr wrap="square">
            <a:spAutoFit/>
          </a:bodyPr>
          <a:lstStyle/>
          <a:p>
            <a:pPr algn="ctr">
              <a:spcAft>
                <a:spcPts val="600"/>
              </a:spcAft>
            </a:pPr>
            <a:r>
              <a:rPr lang="en-US" sz="1600" i="1" dirty="0">
                <a:latin typeface="Roboto Condensed Light" panose="02000000000000000000" pitchFamily="2" charset="0"/>
                <a:ea typeface="Roboto Condensed Light" panose="02000000000000000000" pitchFamily="2" charset="0"/>
              </a:rPr>
              <a:t>Biases are not character flaws – they are coping mechanisms, just as often “for” something as “against,” that we all use every day. The more we can acknowledge our biases, the easier it is to mitigate their potential to mislead us.</a:t>
            </a:r>
          </a:p>
          <a:p>
            <a:pPr algn="ctr">
              <a:spcAft>
                <a:spcPts val="600"/>
              </a:spcAft>
            </a:pPr>
            <a:r>
              <a:rPr lang="en-US" sz="1400" dirty="0">
                <a:latin typeface="Roboto Condensed Light" panose="02000000000000000000" pitchFamily="2" charset="0"/>
                <a:ea typeface="Roboto Condensed Light" panose="02000000000000000000" pitchFamily="2" charset="0"/>
              </a:rPr>
              <a:t>– Jordan Birnbaum, VP and </a:t>
            </a:r>
            <a:br>
              <a:rPr lang="en-US" sz="1400" dirty="0">
                <a:latin typeface="Roboto Condensed Light" panose="02000000000000000000" pitchFamily="2" charset="0"/>
                <a:ea typeface="Roboto Condensed Light" panose="02000000000000000000" pitchFamily="2" charset="0"/>
              </a:rPr>
            </a:br>
            <a:r>
              <a:rPr lang="en-US" sz="1400" dirty="0">
                <a:latin typeface="Roboto Condensed Light" panose="02000000000000000000" pitchFamily="2" charset="0"/>
                <a:ea typeface="Roboto Condensed Light" panose="02000000000000000000" pitchFamily="2" charset="0"/>
              </a:rPr>
              <a:t>Chief Behavioral Economist, ADP</a:t>
            </a:r>
          </a:p>
        </p:txBody>
      </p:sp>
      <p:sp>
        <p:nvSpPr>
          <p:cNvPr id="31" name="Text Placeholder 6">
            <a:extLst>
              <a:ext uri="{FF2B5EF4-FFF2-40B4-BE49-F238E27FC236}">
                <a16:creationId xmlns:a16="http://schemas.microsoft.com/office/drawing/2014/main" id="{3E3A5AF1-7021-46AD-A526-BCD075B072C6}"/>
              </a:ext>
            </a:extLst>
          </p:cNvPr>
          <p:cNvSpPr txBox="1">
            <a:spLocks/>
          </p:cNvSpPr>
          <p:nvPr/>
        </p:nvSpPr>
        <p:spPr>
          <a:xfrm>
            <a:off x="7147765" y="5027989"/>
            <a:ext cx="222228" cy="669978"/>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rgbClr val="41439A"/>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chemeClr val="accent1"/>
                </a:solidFill>
              </a:rPr>
              <a:t>“</a:t>
            </a:r>
          </a:p>
        </p:txBody>
      </p:sp>
      <p:sp>
        <p:nvSpPr>
          <p:cNvPr id="32" name="Text Placeholder 6">
            <a:extLst>
              <a:ext uri="{FF2B5EF4-FFF2-40B4-BE49-F238E27FC236}">
                <a16:creationId xmlns:a16="http://schemas.microsoft.com/office/drawing/2014/main" id="{83CDDEEC-2687-49B7-B905-15EB4B53BC0A}"/>
              </a:ext>
            </a:extLst>
          </p:cNvPr>
          <p:cNvSpPr txBox="1">
            <a:spLocks/>
          </p:cNvSpPr>
          <p:nvPr/>
        </p:nvSpPr>
        <p:spPr>
          <a:xfrm>
            <a:off x="11543758" y="5714401"/>
            <a:ext cx="222228" cy="669978"/>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rgbClr val="41439A"/>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chemeClr val="accent1"/>
                </a:solidFill>
              </a:rPr>
              <a:t>”</a:t>
            </a:r>
          </a:p>
        </p:txBody>
      </p:sp>
    </p:spTree>
    <p:extLst>
      <p:ext uri="{BB962C8B-B14F-4D97-AF65-F5344CB8AC3E}">
        <p14:creationId xmlns:p14="http://schemas.microsoft.com/office/powerpoint/2010/main" val="282251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B8AB8D6-227C-495A-9FCE-96C01C3F0B38}"/>
              </a:ext>
            </a:extLst>
          </p:cNvPr>
          <p:cNvSpPr/>
          <p:nvPr/>
        </p:nvSpPr>
        <p:spPr>
          <a:xfrm>
            <a:off x="5988891" y="5558805"/>
            <a:ext cx="3597621" cy="838698"/>
          </a:xfrm>
          <a:prstGeom prst="roundRect">
            <a:avLst/>
          </a:prstGeom>
          <a:no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4">
            <a:extLst>
              <a:ext uri="{FF2B5EF4-FFF2-40B4-BE49-F238E27FC236}">
                <a16:creationId xmlns:a16="http://schemas.microsoft.com/office/drawing/2014/main" id="{B4F69E86-D493-40D4-8C47-FEC9F71D2313}"/>
              </a:ext>
            </a:extLst>
          </p:cNvPr>
          <p:cNvSpPr>
            <a:spLocks noChangeArrowheads="1"/>
          </p:cNvSpPr>
          <p:nvPr/>
        </p:nvSpPr>
        <p:spPr bwMode="auto">
          <a:xfrm flipH="1">
            <a:off x="708164" y="1636629"/>
            <a:ext cx="4853909" cy="5072945"/>
          </a:xfrm>
          <a:custGeom>
            <a:avLst/>
            <a:gdLst>
              <a:gd name="connsiteX0" fmla="*/ 4709219 w 8801199"/>
              <a:gd name="connsiteY0" fmla="*/ 204 h 9198359"/>
              <a:gd name="connsiteX1" fmla="*/ 8667783 w 8801199"/>
              <a:gd name="connsiteY1" fmla="*/ 2592198 h 9198359"/>
              <a:gd name="connsiteX2" fmla="*/ 7197640 w 8801199"/>
              <a:gd name="connsiteY2" fmla="*/ 7171069 h 9198359"/>
              <a:gd name="connsiteX3" fmla="*/ 6869738 w 8801199"/>
              <a:gd name="connsiteY3" fmla="*/ 9195833 h 9198359"/>
              <a:gd name="connsiteX4" fmla="*/ 6870371 w 8801199"/>
              <a:gd name="connsiteY4" fmla="*/ 9198359 h 9198359"/>
              <a:gd name="connsiteX5" fmla="*/ 3385883 w 8801199"/>
              <a:gd name="connsiteY5" fmla="*/ 9198359 h 9198359"/>
              <a:gd name="connsiteX6" fmla="*/ 3365487 w 8801199"/>
              <a:gd name="connsiteY6" fmla="*/ 9125670 h 9198359"/>
              <a:gd name="connsiteX7" fmla="*/ 2459474 w 8801199"/>
              <a:gd name="connsiteY7" fmla="*/ 8406568 h 9198359"/>
              <a:gd name="connsiteX8" fmla="*/ 1036594 w 8801199"/>
              <a:gd name="connsiteY8" fmla="*/ 8364287 h 9198359"/>
              <a:gd name="connsiteX9" fmla="*/ 868062 w 8801199"/>
              <a:gd name="connsiteY9" fmla="*/ 7570259 h 9198359"/>
              <a:gd name="connsiteX10" fmla="*/ 601273 w 8801199"/>
              <a:gd name="connsiteY10" fmla="*/ 7259985 h 9198359"/>
              <a:gd name="connsiteX11" fmla="*/ 771670 w 8801199"/>
              <a:gd name="connsiteY11" fmla="*/ 7046710 h 9198359"/>
              <a:gd name="connsiteX12" fmla="*/ 476895 w 8801199"/>
              <a:gd name="connsiteY12" fmla="*/ 6848360 h 9198359"/>
              <a:gd name="connsiteX13" fmla="*/ 295926 w 8801199"/>
              <a:gd name="connsiteY13" fmla="*/ 6521297 h 9198359"/>
              <a:gd name="connsiteX14" fmla="*/ 96921 w 8801199"/>
              <a:gd name="connsiteY14" fmla="*/ 5971012 h 9198359"/>
              <a:gd name="connsiteX15" fmla="*/ 828883 w 8801199"/>
              <a:gd name="connsiteY15" fmla="*/ 4402854 h 9198359"/>
              <a:gd name="connsiteX16" fmla="*/ 2085097 w 8801199"/>
              <a:gd name="connsiteY16" fmla="*/ 632934 h 9198359"/>
              <a:gd name="connsiteX17" fmla="*/ 4709219 w 8801199"/>
              <a:gd name="connsiteY17" fmla="*/ 204 h 919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1199" h="9198359">
                <a:moveTo>
                  <a:pt x="4709219" y="204"/>
                </a:moveTo>
                <a:cubicBezTo>
                  <a:pt x="6479322" y="15078"/>
                  <a:pt x="8220082" y="844926"/>
                  <a:pt x="8667783" y="2592198"/>
                </a:cubicBezTo>
                <a:cubicBezTo>
                  <a:pt x="9349372" y="5254087"/>
                  <a:pt x="7197640" y="7171069"/>
                  <a:pt x="7197640" y="7171069"/>
                </a:cubicBezTo>
                <a:cubicBezTo>
                  <a:pt x="7197640" y="7171069"/>
                  <a:pt x="6651438" y="8198026"/>
                  <a:pt x="6869738" y="9195833"/>
                </a:cubicBezTo>
                <a:lnTo>
                  <a:pt x="6870371" y="9198359"/>
                </a:lnTo>
                <a:lnTo>
                  <a:pt x="3385883" y="9198359"/>
                </a:lnTo>
                <a:lnTo>
                  <a:pt x="3365487" y="9125670"/>
                </a:lnTo>
                <a:cubicBezTo>
                  <a:pt x="3245385" y="8752906"/>
                  <a:pt x="2992121" y="8385427"/>
                  <a:pt x="2459474" y="8406568"/>
                </a:cubicBezTo>
                <a:cubicBezTo>
                  <a:pt x="1394180" y="8448850"/>
                  <a:pt x="1292190" y="8763477"/>
                  <a:pt x="1036594" y="8364287"/>
                </a:cubicBezTo>
                <a:cubicBezTo>
                  <a:pt x="780998" y="7964475"/>
                  <a:pt x="1040325" y="7740630"/>
                  <a:pt x="868062" y="7570259"/>
                </a:cubicBezTo>
                <a:cubicBezTo>
                  <a:pt x="868062" y="7570259"/>
                  <a:pt x="605004" y="7434086"/>
                  <a:pt x="601273" y="7259985"/>
                </a:cubicBezTo>
                <a:cubicBezTo>
                  <a:pt x="597541" y="7085884"/>
                  <a:pt x="771670" y="7046710"/>
                  <a:pt x="771670" y="7046710"/>
                </a:cubicBezTo>
                <a:cubicBezTo>
                  <a:pt x="771670" y="7046710"/>
                  <a:pt x="488089" y="7036140"/>
                  <a:pt x="476895" y="6848360"/>
                </a:cubicBezTo>
                <a:cubicBezTo>
                  <a:pt x="466323" y="6659956"/>
                  <a:pt x="593810" y="6645656"/>
                  <a:pt x="295926" y="6521297"/>
                </a:cubicBezTo>
                <a:cubicBezTo>
                  <a:pt x="-2581" y="6397560"/>
                  <a:pt x="-87157" y="6283773"/>
                  <a:pt x="96921" y="5971012"/>
                </a:cubicBezTo>
                <a:cubicBezTo>
                  <a:pt x="281622" y="5658872"/>
                  <a:pt x="899779" y="4779038"/>
                  <a:pt x="828883" y="4402854"/>
                </a:cubicBezTo>
                <a:cubicBezTo>
                  <a:pt x="757367" y="4026671"/>
                  <a:pt x="-130068" y="1867811"/>
                  <a:pt x="2085097" y="632934"/>
                </a:cubicBezTo>
                <a:cubicBezTo>
                  <a:pt x="2846774" y="208231"/>
                  <a:pt x="3782022" y="-7587"/>
                  <a:pt x="4709219" y="204"/>
                </a:cubicBezTo>
                <a:close/>
              </a:path>
            </a:pathLst>
          </a:custGeom>
          <a:solidFill>
            <a:schemeClr val="bg1">
              <a:lumMod val="95000"/>
            </a:schemeClr>
          </a:solidFill>
          <a:ln>
            <a:no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5" name="Freeform 78">
            <a:extLst>
              <a:ext uri="{FF2B5EF4-FFF2-40B4-BE49-F238E27FC236}">
                <a16:creationId xmlns:a16="http://schemas.microsoft.com/office/drawing/2014/main" id="{24C19438-CB8F-4C85-8734-3ABD6D67B26F}"/>
              </a:ext>
            </a:extLst>
          </p:cNvPr>
          <p:cNvSpPr>
            <a:spLocks noChangeArrowheads="1"/>
          </p:cNvSpPr>
          <p:nvPr/>
        </p:nvSpPr>
        <p:spPr bwMode="auto">
          <a:xfrm flipH="1">
            <a:off x="3279099" y="3264244"/>
            <a:ext cx="1718439" cy="1203694"/>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accent1">
              <a:lumMod val="60000"/>
              <a:lumOff val="40000"/>
            </a:schemeClr>
          </a:solidFill>
          <a:ln w="76200">
            <a:solidFill>
              <a:schemeClr val="bg1"/>
            </a:solid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6" name="Freeform 76">
            <a:extLst>
              <a:ext uri="{FF2B5EF4-FFF2-40B4-BE49-F238E27FC236}">
                <a16:creationId xmlns:a16="http://schemas.microsoft.com/office/drawing/2014/main" id="{9EC9D7C1-80A6-43FE-BA12-07D174EF481B}"/>
              </a:ext>
            </a:extLst>
          </p:cNvPr>
          <p:cNvSpPr>
            <a:spLocks noChangeArrowheads="1"/>
          </p:cNvSpPr>
          <p:nvPr/>
        </p:nvSpPr>
        <p:spPr bwMode="auto">
          <a:xfrm flipH="1">
            <a:off x="1006057" y="1916210"/>
            <a:ext cx="1135571" cy="1668436"/>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accent1"/>
          </a:solidFill>
          <a:ln w="76200">
            <a:solidFill>
              <a:schemeClr val="bg1"/>
            </a:solid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7" name="Freeform 73">
            <a:extLst>
              <a:ext uri="{FF2B5EF4-FFF2-40B4-BE49-F238E27FC236}">
                <a16:creationId xmlns:a16="http://schemas.microsoft.com/office/drawing/2014/main" id="{41CE10F9-4F92-4811-A6C0-4F8E3B0389FA}"/>
              </a:ext>
            </a:extLst>
          </p:cNvPr>
          <p:cNvSpPr>
            <a:spLocks noChangeArrowheads="1"/>
          </p:cNvSpPr>
          <p:nvPr/>
        </p:nvSpPr>
        <p:spPr bwMode="auto">
          <a:xfrm flipH="1">
            <a:off x="1806387" y="1842104"/>
            <a:ext cx="2148858" cy="1399121"/>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accent5"/>
          </a:solidFill>
          <a:ln w="76200">
            <a:solidFill>
              <a:schemeClr val="bg1"/>
            </a:solid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8" name="Freeform 71">
            <a:extLst>
              <a:ext uri="{FF2B5EF4-FFF2-40B4-BE49-F238E27FC236}">
                <a16:creationId xmlns:a16="http://schemas.microsoft.com/office/drawing/2014/main" id="{3DA06C92-173C-4FB6-89B3-7B6CBD99F798}"/>
              </a:ext>
            </a:extLst>
          </p:cNvPr>
          <p:cNvSpPr>
            <a:spLocks noChangeArrowheads="1"/>
          </p:cNvSpPr>
          <p:nvPr/>
        </p:nvSpPr>
        <p:spPr bwMode="auto">
          <a:xfrm flipH="1">
            <a:off x="3631613" y="1977177"/>
            <a:ext cx="1402976" cy="1625528"/>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accent4"/>
          </a:solidFill>
          <a:ln w="76200">
            <a:solidFill>
              <a:schemeClr val="bg1"/>
            </a:solid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9" name="Freeform 132">
            <a:extLst>
              <a:ext uri="{FF2B5EF4-FFF2-40B4-BE49-F238E27FC236}">
                <a16:creationId xmlns:a16="http://schemas.microsoft.com/office/drawing/2014/main" id="{CC7F0086-EF1D-405C-B920-BA0E2B4BDD54}"/>
              </a:ext>
            </a:extLst>
          </p:cNvPr>
          <p:cNvSpPr>
            <a:spLocks noChangeArrowheads="1"/>
          </p:cNvSpPr>
          <p:nvPr/>
        </p:nvSpPr>
        <p:spPr bwMode="auto">
          <a:xfrm flipH="1">
            <a:off x="2146744" y="2897804"/>
            <a:ext cx="1475058" cy="3703720"/>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50116" h="7407439">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623619" y="4084934"/>
                  <a:pt x="2623619" y="4084934"/>
                </a:cubicBezTo>
                <a:cubicBezTo>
                  <a:pt x="2652523" y="4117784"/>
                  <a:pt x="2678062" y="4154731"/>
                  <a:pt x="2700623" y="4194239"/>
                </a:cubicBezTo>
                <a:lnTo>
                  <a:pt x="2712563" y="4219405"/>
                </a:lnTo>
                <a:lnTo>
                  <a:pt x="2715838" y="4221231"/>
                </a:lnTo>
                <a:cubicBezTo>
                  <a:pt x="2817987" y="4336582"/>
                  <a:pt x="2898980" y="4837997"/>
                  <a:pt x="2919703" y="5478203"/>
                </a:cubicBezTo>
                <a:lnTo>
                  <a:pt x="2924786" y="5796942"/>
                </a:lnTo>
                <a:lnTo>
                  <a:pt x="2924863" y="5796942"/>
                </a:lnTo>
                <a:lnTo>
                  <a:pt x="2924863" y="5801796"/>
                </a:lnTo>
                <a:lnTo>
                  <a:pt x="2924863" y="7407439"/>
                </a:lnTo>
                <a:lnTo>
                  <a:pt x="2670878" y="7407439"/>
                </a:lnTo>
                <a:lnTo>
                  <a:pt x="2416893" y="7407439"/>
                </a:lnTo>
                <a:lnTo>
                  <a:pt x="2416893" y="5801796"/>
                </a:lnTo>
                <a:lnTo>
                  <a:pt x="2416893" y="5796942"/>
                </a:lnTo>
                <a:lnTo>
                  <a:pt x="2416970" y="5796942"/>
                </a:lnTo>
                <a:lnTo>
                  <a:pt x="2422053" y="5478203"/>
                </a:lnTo>
                <a:lnTo>
                  <a:pt x="2451970" y="4996471"/>
                </a:lnTo>
                <a:lnTo>
                  <a:pt x="2435825" y="4867539"/>
                </a:lnTo>
                <a:lnTo>
                  <a:pt x="2384023" y="4747345"/>
                </a:lnTo>
                <a:lnTo>
                  <a:pt x="2384023" y="4747343"/>
                </a:lnTo>
                <a:lnTo>
                  <a:pt x="2322701" y="4605061"/>
                </a:lnTo>
                <a:cubicBezTo>
                  <a:pt x="2222967" y="4395491"/>
                  <a:pt x="2116612" y="4220066"/>
                  <a:pt x="2021085" y="4081129"/>
                </a:cubicBez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accent4">
              <a:lumMod val="60000"/>
              <a:lumOff val="40000"/>
            </a:schemeClr>
          </a:solidFill>
          <a:ln w="76200">
            <a:solidFill>
              <a:schemeClr val="bg1"/>
            </a:solid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10" name="Freeform 93">
            <a:extLst>
              <a:ext uri="{FF2B5EF4-FFF2-40B4-BE49-F238E27FC236}">
                <a16:creationId xmlns:a16="http://schemas.microsoft.com/office/drawing/2014/main" id="{1D4F28E8-4923-4754-8FFF-DC3B239090B7}"/>
              </a:ext>
            </a:extLst>
          </p:cNvPr>
          <p:cNvSpPr/>
          <p:nvPr/>
        </p:nvSpPr>
        <p:spPr>
          <a:xfrm flipH="1">
            <a:off x="888897" y="3241225"/>
            <a:ext cx="1629065" cy="1696720"/>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accent5">
              <a:lumMod val="60000"/>
              <a:lumOff val="40000"/>
            </a:schemeClr>
          </a:solidFill>
          <a:ln w="76200">
            <a:solidFill>
              <a:schemeClr val="bg1"/>
            </a:solidFill>
          </a:ln>
          <a:effectLst/>
        </p:spPr>
        <p:txBody>
          <a:bodyPr wrap="square" anchor="ctr">
            <a:noAutofit/>
          </a:bodyPr>
          <a:lstStyle/>
          <a:p>
            <a:pPr>
              <a:lnSpc>
                <a:spcPct val="110000"/>
              </a:lnSpc>
            </a:pPr>
            <a:endParaRPr lang="en-US" sz="3266">
              <a:latin typeface="Arial" panose="020B0604020202020204" pitchFamily="34" charset="0"/>
            </a:endParaRPr>
          </a:p>
        </p:txBody>
      </p:sp>
      <p:sp>
        <p:nvSpPr>
          <p:cNvPr id="11" name="TextBox 10">
            <a:extLst>
              <a:ext uri="{FF2B5EF4-FFF2-40B4-BE49-F238E27FC236}">
                <a16:creationId xmlns:a16="http://schemas.microsoft.com/office/drawing/2014/main" id="{82DFDDF2-7054-4DBD-9231-E447CE026348}"/>
              </a:ext>
            </a:extLst>
          </p:cNvPr>
          <p:cNvSpPr txBox="1"/>
          <p:nvPr/>
        </p:nvSpPr>
        <p:spPr>
          <a:xfrm>
            <a:off x="5872465" y="3638098"/>
            <a:ext cx="5193298" cy="285591"/>
          </a:xfrm>
          <a:prstGeom prst="rect">
            <a:avLst/>
          </a:prstGeom>
          <a:noFill/>
        </p:spPr>
        <p:txBody>
          <a:bodyPr wrap="square" lIns="0" tIns="0" rIns="0" bIns="0" rtlCol="0" anchor="b" anchorCtr="0">
            <a:spAutoFit/>
          </a:bodyPr>
          <a:lstStyle/>
          <a:p>
            <a:pPr>
              <a:lnSpc>
                <a:spcPct val="110000"/>
              </a:lnSpc>
            </a:pPr>
            <a:r>
              <a:rPr lang="en-US" sz="1800" b="1">
                <a:solidFill>
                  <a:schemeClr val="accent5">
                    <a:lumMod val="60000"/>
                    <a:lumOff val="40000"/>
                  </a:schemeClr>
                </a:solidFill>
                <a:latin typeface="Montserrat SemiBold" pitchFamily="2" charset="77"/>
                <a:ea typeface="League Spartan" charset="0"/>
                <a:cs typeface="Poppins" pitchFamily="2" charset="77"/>
              </a:rPr>
              <a:t>4) Brainstorm nudge interventions</a:t>
            </a:r>
          </a:p>
        </p:txBody>
      </p:sp>
      <p:sp>
        <p:nvSpPr>
          <p:cNvPr id="12" name="TextBox 11">
            <a:extLst>
              <a:ext uri="{FF2B5EF4-FFF2-40B4-BE49-F238E27FC236}">
                <a16:creationId xmlns:a16="http://schemas.microsoft.com/office/drawing/2014/main" id="{F25AEE6C-14F1-4CAE-9B30-A871FE6833DB}"/>
              </a:ext>
            </a:extLst>
          </p:cNvPr>
          <p:cNvSpPr txBox="1"/>
          <p:nvPr/>
        </p:nvSpPr>
        <p:spPr>
          <a:xfrm>
            <a:off x="5872465" y="4145226"/>
            <a:ext cx="4928016" cy="285591"/>
          </a:xfrm>
          <a:prstGeom prst="rect">
            <a:avLst/>
          </a:prstGeom>
          <a:noFill/>
        </p:spPr>
        <p:txBody>
          <a:bodyPr wrap="square" lIns="0" tIns="0" rIns="0" bIns="0" rtlCol="0" anchor="b" anchorCtr="0">
            <a:spAutoFit/>
          </a:bodyPr>
          <a:lstStyle/>
          <a:p>
            <a:pPr>
              <a:lnSpc>
                <a:spcPct val="110000"/>
              </a:lnSpc>
            </a:pPr>
            <a:r>
              <a:rPr lang="en-US" sz="1800" b="1">
                <a:solidFill>
                  <a:schemeClr val="accent4">
                    <a:lumMod val="60000"/>
                    <a:lumOff val="40000"/>
                  </a:schemeClr>
                </a:solidFill>
                <a:latin typeface="Montserrat SemiBold" pitchFamily="2" charset="77"/>
                <a:ea typeface="League Spartan" charset="0"/>
                <a:cs typeface="Poppins" pitchFamily="2" charset="77"/>
              </a:rPr>
              <a:t>5) Create a hypothesis</a:t>
            </a:r>
            <a:endParaRPr lang="en-US" sz="1600">
              <a:solidFill>
                <a:schemeClr val="accent6"/>
              </a:solidFill>
              <a:ea typeface="League Spartan" charset="0"/>
              <a:cs typeface="Poppins" pitchFamily="2" charset="77"/>
            </a:endParaRPr>
          </a:p>
        </p:txBody>
      </p:sp>
      <p:sp>
        <p:nvSpPr>
          <p:cNvPr id="13" name="TextBox 12">
            <a:extLst>
              <a:ext uri="{FF2B5EF4-FFF2-40B4-BE49-F238E27FC236}">
                <a16:creationId xmlns:a16="http://schemas.microsoft.com/office/drawing/2014/main" id="{8D0A005E-4F04-4A22-8E6E-C48AC8CD5E53}"/>
              </a:ext>
            </a:extLst>
          </p:cNvPr>
          <p:cNvSpPr txBox="1"/>
          <p:nvPr/>
        </p:nvSpPr>
        <p:spPr>
          <a:xfrm>
            <a:off x="5872465" y="4652354"/>
            <a:ext cx="3273878" cy="285591"/>
          </a:xfrm>
          <a:prstGeom prst="rect">
            <a:avLst/>
          </a:prstGeom>
          <a:noFill/>
        </p:spPr>
        <p:txBody>
          <a:bodyPr wrap="square" lIns="0" tIns="0" rIns="0" bIns="0" rtlCol="0" anchor="b" anchorCtr="0">
            <a:spAutoFit/>
          </a:bodyPr>
          <a:lstStyle/>
          <a:p>
            <a:pPr>
              <a:lnSpc>
                <a:spcPct val="110000"/>
              </a:lnSpc>
            </a:pPr>
            <a:r>
              <a:rPr lang="en-US" sz="1800" b="1">
                <a:solidFill>
                  <a:schemeClr val="accent1">
                    <a:lumMod val="60000"/>
                    <a:lumOff val="40000"/>
                  </a:schemeClr>
                </a:solidFill>
                <a:latin typeface="Montserrat SemiBold" pitchFamily="2" charset="77"/>
                <a:ea typeface="League Spartan" charset="0"/>
                <a:cs typeface="Poppins" pitchFamily="2" charset="77"/>
              </a:rPr>
              <a:t>6) Test and iterate</a:t>
            </a:r>
          </a:p>
        </p:txBody>
      </p:sp>
      <p:sp>
        <p:nvSpPr>
          <p:cNvPr id="14" name="TextBox 13">
            <a:extLst>
              <a:ext uri="{FF2B5EF4-FFF2-40B4-BE49-F238E27FC236}">
                <a16:creationId xmlns:a16="http://schemas.microsoft.com/office/drawing/2014/main" id="{DD89462E-CC45-451B-B7E3-1FD3630FE59C}"/>
              </a:ext>
            </a:extLst>
          </p:cNvPr>
          <p:cNvSpPr txBox="1"/>
          <p:nvPr/>
        </p:nvSpPr>
        <p:spPr>
          <a:xfrm>
            <a:off x="5872464" y="2116714"/>
            <a:ext cx="3992869" cy="285591"/>
          </a:xfrm>
          <a:prstGeom prst="rect">
            <a:avLst/>
          </a:prstGeom>
          <a:noFill/>
        </p:spPr>
        <p:txBody>
          <a:bodyPr wrap="square" lIns="0" tIns="0" rIns="0" bIns="0" rtlCol="0" anchor="b" anchorCtr="0">
            <a:spAutoFit/>
          </a:bodyPr>
          <a:lstStyle/>
          <a:p>
            <a:pPr>
              <a:lnSpc>
                <a:spcPct val="110000"/>
              </a:lnSpc>
            </a:pPr>
            <a:r>
              <a:rPr lang="en-US" sz="1800" b="1">
                <a:solidFill>
                  <a:schemeClr val="accent1"/>
                </a:solidFill>
                <a:latin typeface="Montserrat SemiBold" pitchFamily="2" charset="77"/>
                <a:ea typeface="League Spartan" charset="0"/>
                <a:cs typeface="Poppins" pitchFamily="2" charset="77"/>
              </a:rPr>
              <a:t>1) Define the outcome</a:t>
            </a:r>
          </a:p>
        </p:txBody>
      </p:sp>
      <p:sp>
        <p:nvSpPr>
          <p:cNvPr id="15" name="TextBox 14">
            <a:extLst>
              <a:ext uri="{FF2B5EF4-FFF2-40B4-BE49-F238E27FC236}">
                <a16:creationId xmlns:a16="http://schemas.microsoft.com/office/drawing/2014/main" id="{49A8CB23-1127-42C5-88E1-5EA1625CE444}"/>
              </a:ext>
            </a:extLst>
          </p:cNvPr>
          <p:cNvSpPr txBox="1"/>
          <p:nvPr/>
        </p:nvSpPr>
        <p:spPr>
          <a:xfrm>
            <a:off x="5872465" y="3130970"/>
            <a:ext cx="5102887" cy="285591"/>
          </a:xfrm>
          <a:prstGeom prst="rect">
            <a:avLst/>
          </a:prstGeom>
          <a:noFill/>
        </p:spPr>
        <p:txBody>
          <a:bodyPr wrap="square" lIns="0" tIns="0" rIns="0" bIns="0" rtlCol="0" anchor="b" anchorCtr="0">
            <a:spAutoFit/>
          </a:bodyPr>
          <a:lstStyle/>
          <a:p>
            <a:pPr>
              <a:lnSpc>
                <a:spcPct val="110000"/>
              </a:lnSpc>
            </a:pPr>
            <a:r>
              <a:rPr lang="en-US" sz="1800" b="1">
                <a:solidFill>
                  <a:schemeClr val="accent4"/>
                </a:solidFill>
                <a:latin typeface="Montserrat SemiBold" pitchFamily="2" charset="77"/>
                <a:ea typeface="League Spartan" charset="0"/>
                <a:cs typeface="Poppins" pitchFamily="2" charset="77"/>
              </a:rPr>
              <a:t>3) Identify bottlenecks and pressures</a:t>
            </a:r>
          </a:p>
        </p:txBody>
      </p:sp>
      <p:sp>
        <p:nvSpPr>
          <p:cNvPr id="16" name="TextBox 15">
            <a:extLst>
              <a:ext uri="{FF2B5EF4-FFF2-40B4-BE49-F238E27FC236}">
                <a16:creationId xmlns:a16="http://schemas.microsoft.com/office/drawing/2014/main" id="{A40B119D-46CB-4841-BDBE-0562E5FADBDA}"/>
              </a:ext>
            </a:extLst>
          </p:cNvPr>
          <p:cNvSpPr txBox="1"/>
          <p:nvPr/>
        </p:nvSpPr>
        <p:spPr>
          <a:xfrm>
            <a:off x="5872465" y="2623842"/>
            <a:ext cx="4544460" cy="285591"/>
          </a:xfrm>
          <a:prstGeom prst="rect">
            <a:avLst/>
          </a:prstGeom>
          <a:noFill/>
        </p:spPr>
        <p:txBody>
          <a:bodyPr wrap="square" lIns="0" tIns="0" rIns="0" bIns="0" rtlCol="0" anchor="b" anchorCtr="0">
            <a:spAutoFit/>
          </a:bodyPr>
          <a:lstStyle/>
          <a:p>
            <a:pPr>
              <a:lnSpc>
                <a:spcPct val="110000"/>
              </a:lnSpc>
            </a:pPr>
            <a:r>
              <a:rPr lang="en-US" sz="1800" b="1">
                <a:solidFill>
                  <a:schemeClr val="accent5"/>
                </a:solidFill>
                <a:latin typeface="Montserrat SemiBold" pitchFamily="2" charset="77"/>
                <a:ea typeface="League Spartan" charset="0"/>
                <a:cs typeface="Poppins" pitchFamily="2" charset="77"/>
              </a:rPr>
              <a:t>2) Map the decision-making process</a:t>
            </a:r>
          </a:p>
        </p:txBody>
      </p:sp>
      <p:sp>
        <p:nvSpPr>
          <p:cNvPr id="17" name="Title 1">
            <a:extLst>
              <a:ext uri="{FF2B5EF4-FFF2-40B4-BE49-F238E27FC236}">
                <a16:creationId xmlns:a16="http://schemas.microsoft.com/office/drawing/2014/main" id="{16ED146B-5E63-4F3C-BAF5-5D76C7559FA6}"/>
              </a:ext>
            </a:extLst>
          </p:cNvPr>
          <p:cNvSpPr>
            <a:spLocks noGrp="1"/>
          </p:cNvSpPr>
          <p:nvPr>
            <p:ph type="title"/>
          </p:nvPr>
        </p:nvSpPr>
        <p:spPr>
          <a:xfrm>
            <a:off x="369016" y="528895"/>
            <a:ext cx="10516970" cy="1325563"/>
          </a:xfrm>
        </p:spPr>
        <p:txBody>
          <a:bodyPr/>
          <a:lstStyle/>
          <a:p>
            <a:r>
              <a:rPr lang="en-US"/>
              <a:t>McLean &amp; Company’s framework for applying nudges in HR</a:t>
            </a:r>
          </a:p>
        </p:txBody>
      </p:sp>
      <p:sp>
        <p:nvSpPr>
          <p:cNvPr id="18" name="Rectangle 17">
            <a:extLst>
              <a:ext uri="{FF2B5EF4-FFF2-40B4-BE49-F238E27FC236}">
                <a16:creationId xmlns:a16="http://schemas.microsoft.com/office/drawing/2014/main" id="{6D7FEF62-95B0-49D0-A4CA-BC969FBF5052}"/>
              </a:ext>
            </a:extLst>
          </p:cNvPr>
          <p:cNvSpPr/>
          <p:nvPr/>
        </p:nvSpPr>
        <p:spPr>
          <a:xfrm>
            <a:off x="6096794" y="5546024"/>
            <a:ext cx="3406591" cy="85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       To incorporate nudging in your organizational strategy on a large scale, consult a behavioral scientist or nudging expert.</a:t>
            </a:r>
          </a:p>
        </p:txBody>
      </p:sp>
      <p:sp>
        <p:nvSpPr>
          <p:cNvPr id="19" name="Rectangle 18">
            <a:extLst>
              <a:ext uri="{FF2B5EF4-FFF2-40B4-BE49-F238E27FC236}">
                <a16:creationId xmlns:a16="http://schemas.microsoft.com/office/drawing/2014/main" id="{48139D3D-F9E2-43EB-87E1-2D8414DB8B00}"/>
              </a:ext>
            </a:extLst>
          </p:cNvPr>
          <p:cNvSpPr/>
          <p:nvPr/>
        </p:nvSpPr>
        <p:spPr>
          <a:xfrm flipH="1">
            <a:off x="1187710" y="2396795"/>
            <a:ext cx="798596" cy="8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1</a:t>
            </a:r>
            <a:endParaRPr lang="en-CA" sz="2800">
              <a:latin typeface="+mj-lt"/>
            </a:endParaRPr>
          </a:p>
        </p:txBody>
      </p:sp>
      <p:sp>
        <p:nvSpPr>
          <p:cNvPr id="20" name="Rectangle 19">
            <a:extLst>
              <a:ext uri="{FF2B5EF4-FFF2-40B4-BE49-F238E27FC236}">
                <a16:creationId xmlns:a16="http://schemas.microsoft.com/office/drawing/2014/main" id="{7BD88FF0-CD1E-4A8D-B217-5E76EBB75FE4}"/>
              </a:ext>
            </a:extLst>
          </p:cNvPr>
          <p:cNvSpPr/>
          <p:nvPr/>
        </p:nvSpPr>
        <p:spPr>
          <a:xfrm flipH="1">
            <a:off x="2493410" y="2150159"/>
            <a:ext cx="798596" cy="8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2</a:t>
            </a:r>
            <a:endParaRPr lang="en-CA" sz="2800">
              <a:latin typeface="+mj-lt"/>
            </a:endParaRPr>
          </a:p>
        </p:txBody>
      </p:sp>
      <p:sp>
        <p:nvSpPr>
          <p:cNvPr id="21" name="Rectangle 20">
            <a:extLst>
              <a:ext uri="{FF2B5EF4-FFF2-40B4-BE49-F238E27FC236}">
                <a16:creationId xmlns:a16="http://schemas.microsoft.com/office/drawing/2014/main" id="{C3B2D063-F1AD-4170-86D3-1ACD9AE259B4}"/>
              </a:ext>
            </a:extLst>
          </p:cNvPr>
          <p:cNvSpPr/>
          <p:nvPr/>
        </p:nvSpPr>
        <p:spPr>
          <a:xfrm flipH="1">
            <a:off x="3775326" y="2396795"/>
            <a:ext cx="798596" cy="8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3</a:t>
            </a:r>
            <a:endParaRPr lang="en-CA" sz="2800">
              <a:latin typeface="+mj-lt"/>
            </a:endParaRPr>
          </a:p>
        </p:txBody>
      </p:sp>
      <p:sp>
        <p:nvSpPr>
          <p:cNvPr id="22" name="Rectangle 21">
            <a:extLst>
              <a:ext uri="{FF2B5EF4-FFF2-40B4-BE49-F238E27FC236}">
                <a16:creationId xmlns:a16="http://schemas.microsoft.com/office/drawing/2014/main" id="{71DC5D15-358C-4FFB-8A2C-DE5DC1622D31}"/>
              </a:ext>
            </a:extLst>
          </p:cNvPr>
          <p:cNvSpPr/>
          <p:nvPr/>
        </p:nvSpPr>
        <p:spPr>
          <a:xfrm flipH="1">
            <a:off x="1174544" y="3425297"/>
            <a:ext cx="798596" cy="8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4</a:t>
            </a:r>
            <a:endParaRPr lang="en-CA" sz="2800">
              <a:latin typeface="+mj-lt"/>
            </a:endParaRPr>
          </a:p>
        </p:txBody>
      </p:sp>
      <p:sp>
        <p:nvSpPr>
          <p:cNvPr id="23" name="Rectangle 22">
            <a:extLst>
              <a:ext uri="{FF2B5EF4-FFF2-40B4-BE49-F238E27FC236}">
                <a16:creationId xmlns:a16="http://schemas.microsoft.com/office/drawing/2014/main" id="{621ACF5E-FF93-4492-AE47-401E1CB05B91}"/>
              </a:ext>
            </a:extLst>
          </p:cNvPr>
          <p:cNvSpPr/>
          <p:nvPr/>
        </p:nvSpPr>
        <p:spPr>
          <a:xfrm flipH="1">
            <a:off x="3571497" y="3425299"/>
            <a:ext cx="798596" cy="8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6</a:t>
            </a:r>
            <a:endParaRPr lang="en-CA" sz="2800">
              <a:latin typeface="+mj-lt"/>
            </a:endParaRPr>
          </a:p>
        </p:txBody>
      </p:sp>
      <p:sp>
        <p:nvSpPr>
          <p:cNvPr id="24" name="Oval 23">
            <a:extLst>
              <a:ext uri="{FF2B5EF4-FFF2-40B4-BE49-F238E27FC236}">
                <a16:creationId xmlns:a16="http://schemas.microsoft.com/office/drawing/2014/main" id="{DBB07E90-D3BE-44D1-8B76-864EE7851CCE}"/>
              </a:ext>
            </a:extLst>
          </p:cNvPr>
          <p:cNvSpPr/>
          <p:nvPr/>
        </p:nvSpPr>
        <p:spPr>
          <a:xfrm>
            <a:off x="5849489" y="5396028"/>
            <a:ext cx="494610" cy="458896"/>
          </a:xfrm>
          <a:prstGeom prst="ellipse">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24">
            <a:extLst>
              <a:ext uri="{FF2B5EF4-FFF2-40B4-BE49-F238E27FC236}">
                <a16:creationId xmlns:a16="http://schemas.microsoft.com/office/drawing/2014/main" id="{D2E0443D-82B8-408E-922F-A245440AD8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5212" y="5415073"/>
            <a:ext cx="448457" cy="419074"/>
          </a:xfrm>
          <a:prstGeom prst="rect">
            <a:avLst/>
          </a:prstGeom>
        </p:spPr>
      </p:pic>
      <p:sp>
        <p:nvSpPr>
          <p:cNvPr id="26" name="Rectangle 25">
            <a:extLst>
              <a:ext uri="{FF2B5EF4-FFF2-40B4-BE49-F238E27FC236}">
                <a16:creationId xmlns:a16="http://schemas.microsoft.com/office/drawing/2014/main" id="{1E0661E4-F8A5-4DB5-B0D3-BFF407D414EF}"/>
              </a:ext>
            </a:extLst>
          </p:cNvPr>
          <p:cNvSpPr/>
          <p:nvPr/>
        </p:nvSpPr>
        <p:spPr>
          <a:xfrm flipH="1">
            <a:off x="2457136" y="3425298"/>
            <a:ext cx="798596" cy="81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mj-lt"/>
              </a:rPr>
              <a:t>5</a:t>
            </a:r>
            <a:endParaRPr lang="en-CA" sz="2800">
              <a:latin typeface="+mj-lt"/>
            </a:endParaRPr>
          </a:p>
        </p:txBody>
      </p:sp>
    </p:spTree>
    <p:extLst>
      <p:ext uri="{BB962C8B-B14F-4D97-AF65-F5344CB8AC3E}">
        <p14:creationId xmlns:p14="http://schemas.microsoft.com/office/powerpoint/2010/main" val="146649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A254F6B0-6FA7-48D1-AC65-88BB26760FD9}"/>
              </a:ext>
            </a:extLst>
          </p:cNvPr>
          <p:cNvSpPr/>
          <p:nvPr/>
        </p:nvSpPr>
        <p:spPr>
          <a:xfrm>
            <a:off x="4592851" y="4819844"/>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hlinkClick r:id="" action="ppaction://noaction"/>
              </a:rPr>
              <a:t>HR Infrastructure</a:t>
            </a:r>
            <a:endParaRPr lang="en-US" sz="1600" dirty="0">
              <a:solidFill>
                <a:schemeClr val="tx1"/>
              </a:solidFill>
              <a:latin typeface="+mj-lt"/>
            </a:endParaRPr>
          </a:p>
        </p:txBody>
      </p:sp>
      <p:sp>
        <p:nvSpPr>
          <p:cNvPr id="4" name="Flowchart: Alternate Process 3">
            <a:extLst>
              <a:ext uri="{FF2B5EF4-FFF2-40B4-BE49-F238E27FC236}">
                <a16:creationId xmlns:a16="http://schemas.microsoft.com/office/drawing/2014/main" id="{472D2B5A-D3F3-40C1-B70A-7ACC6D44B37D}"/>
              </a:ext>
            </a:extLst>
          </p:cNvPr>
          <p:cNvSpPr/>
          <p:nvPr/>
        </p:nvSpPr>
        <p:spPr>
          <a:xfrm>
            <a:off x="4592851" y="5420139"/>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latin typeface="+mj-lt"/>
                <a:hlinkClick r:id="" action="ppaction://noaction"/>
              </a:rPr>
              <a:t>Organizational Culture</a:t>
            </a:r>
            <a:endParaRPr lang="en-US" sz="1600">
              <a:solidFill>
                <a:schemeClr val="tx1"/>
              </a:solidFill>
              <a:latin typeface="+mj-lt"/>
            </a:endParaRPr>
          </a:p>
        </p:txBody>
      </p:sp>
      <p:sp>
        <p:nvSpPr>
          <p:cNvPr id="5" name="Flowchart: Alternate Process 4">
            <a:extLst>
              <a:ext uri="{FF2B5EF4-FFF2-40B4-BE49-F238E27FC236}">
                <a16:creationId xmlns:a16="http://schemas.microsoft.com/office/drawing/2014/main" id="{ECC84EEE-0F8F-4FAB-8B35-5C58B2895616}"/>
              </a:ext>
            </a:extLst>
          </p:cNvPr>
          <p:cNvSpPr/>
          <p:nvPr/>
        </p:nvSpPr>
        <p:spPr>
          <a:xfrm>
            <a:off x="4592851" y="1818364"/>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hlinkClick r:id="" action="ppaction://noaction"/>
              </a:rPr>
              <a:t>Change Management</a:t>
            </a:r>
            <a:endParaRPr lang="en-US" sz="1600" dirty="0">
              <a:solidFill>
                <a:schemeClr val="tx1"/>
              </a:solidFill>
              <a:latin typeface="+mj-lt"/>
            </a:endParaRPr>
          </a:p>
        </p:txBody>
      </p:sp>
      <p:sp>
        <p:nvSpPr>
          <p:cNvPr id="6" name="Flowchart: Alternate Process 5">
            <a:extLst>
              <a:ext uri="{FF2B5EF4-FFF2-40B4-BE49-F238E27FC236}">
                <a16:creationId xmlns:a16="http://schemas.microsoft.com/office/drawing/2014/main" id="{37CF63B3-2509-42A4-ADF5-9598BE35C04C}"/>
              </a:ext>
            </a:extLst>
          </p:cNvPr>
          <p:cNvSpPr/>
          <p:nvPr/>
        </p:nvSpPr>
        <p:spPr>
          <a:xfrm>
            <a:off x="4592851" y="2418660"/>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hlinkClick r:id="" action="ppaction://noaction"/>
              </a:rPr>
              <a:t>Learning &amp; Development</a:t>
            </a:r>
            <a:endParaRPr lang="en-US" sz="1600" dirty="0">
              <a:solidFill>
                <a:schemeClr val="tx1"/>
              </a:solidFill>
              <a:latin typeface="+mj-lt"/>
            </a:endParaRPr>
          </a:p>
        </p:txBody>
      </p:sp>
      <p:sp>
        <p:nvSpPr>
          <p:cNvPr id="7" name="Flowchart: Alternate Process 6">
            <a:extLst>
              <a:ext uri="{FF2B5EF4-FFF2-40B4-BE49-F238E27FC236}">
                <a16:creationId xmlns:a16="http://schemas.microsoft.com/office/drawing/2014/main" id="{EF9B45B8-80F5-4132-B41F-476000122AB5}"/>
              </a:ext>
            </a:extLst>
          </p:cNvPr>
          <p:cNvSpPr/>
          <p:nvPr/>
        </p:nvSpPr>
        <p:spPr>
          <a:xfrm>
            <a:off x="4592851" y="3018956"/>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hlinkClick r:id="" action="ppaction://noaction"/>
              </a:rPr>
              <a:t>Total Rewards</a:t>
            </a:r>
            <a:endParaRPr lang="en-US" sz="1600" dirty="0">
              <a:solidFill>
                <a:schemeClr val="tx1"/>
              </a:solidFill>
              <a:latin typeface="+mj-lt"/>
            </a:endParaRPr>
          </a:p>
        </p:txBody>
      </p:sp>
      <p:sp>
        <p:nvSpPr>
          <p:cNvPr id="8" name="Flowchart: Alternate Process 7">
            <a:extLst>
              <a:ext uri="{FF2B5EF4-FFF2-40B4-BE49-F238E27FC236}">
                <a16:creationId xmlns:a16="http://schemas.microsoft.com/office/drawing/2014/main" id="{A369BDBA-34F7-4140-A020-5B19EDFDBA7C}"/>
              </a:ext>
            </a:extLst>
          </p:cNvPr>
          <p:cNvSpPr/>
          <p:nvPr/>
        </p:nvSpPr>
        <p:spPr>
          <a:xfrm>
            <a:off x="4592851" y="3619252"/>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hlinkClick r:id="" action="ppaction://noaction"/>
              </a:rPr>
              <a:t>Talent Acquisition</a:t>
            </a:r>
            <a:endParaRPr lang="en-US" sz="1600" dirty="0">
              <a:solidFill>
                <a:schemeClr val="tx1"/>
              </a:solidFill>
              <a:latin typeface="+mj-lt"/>
            </a:endParaRPr>
          </a:p>
        </p:txBody>
      </p:sp>
      <p:sp>
        <p:nvSpPr>
          <p:cNvPr id="9" name="Flowchart: Alternate Process 8">
            <a:extLst>
              <a:ext uri="{FF2B5EF4-FFF2-40B4-BE49-F238E27FC236}">
                <a16:creationId xmlns:a16="http://schemas.microsoft.com/office/drawing/2014/main" id="{2AD239C8-60C5-4EAE-881B-B42AC02679FB}"/>
              </a:ext>
            </a:extLst>
          </p:cNvPr>
          <p:cNvSpPr/>
          <p:nvPr/>
        </p:nvSpPr>
        <p:spPr>
          <a:xfrm>
            <a:off x="4592851" y="4219548"/>
            <a:ext cx="4741752" cy="5040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hlinkClick r:id="" action="ppaction://noaction"/>
              </a:rPr>
              <a:t>Talent Management</a:t>
            </a:r>
            <a:endParaRPr lang="en-US" sz="1600" dirty="0">
              <a:solidFill>
                <a:schemeClr val="tx1"/>
              </a:solidFill>
              <a:latin typeface="+mj-lt"/>
            </a:endParaRPr>
          </a:p>
        </p:txBody>
      </p:sp>
      <p:sp>
        <p:nvSpPr>
          <p:cNvPr id="10" name="Oval 9">
            <a:extLst>
              <a:ext uri="{FF2B5EF4-FFF2-40B4-BE49-F238E27FC236}">
                <a16:creationId xmlns:a16="http://schemas.microsoft.com/office/drawing/2014/main" id="{5201E763-DC6A-4AEE-B5CA-0D76BD783497}"/>
              </a:ext>
            </a:extLst>
          </p:cNvPr>
          <p:cNvSpPr/>
          <p:nvPr/>
        </p:nvSpPr>
        <p:spPr>
          <a:xfrm>
            <a:off x="7718493" y="1745454"/>
            <a:ext cx="4271935" cy="4271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endParaRPr>
          </a:p>
        </p:txBody>
      </p:sp>
      <p:sp>
        <p:nvSpPr>
          <p:cNvPr id="11" name="Rectangle 10">
            <a:extLst>
              <a:ext uri="{FF2B5EF4-FFF2-40B4-BE49-F238E27FC236}">
                <a16:creationId xmlns:a16="http://schemas.microsoft.com/office/drawing/2014/main" id="{77B47B1C-5975-4003-8941-7B815B6902B3}"/>
              </a:ext>
            </a:extLst>
          </p:cNvPr>
          <p:cNvSpPr/>
          <p:nvPr/>
        </p:nvSpPr>
        <p:spPr>
          <a:xfrm>
            <a:off x="8150044" y="2859116"/>
            <a:ext cx="3550344" cy="2564805"/>
          </a:xfrm>
          <a:prstGeom prst="rect">
            <a:avLst/>
          </a:prstGeom>
        </p:spPr>
        <p:txBody>
          <a:bodyPr wrap="square">
            <a:spAutoFit/>
          </a:bodyPr>
          <a:lstStyle/>
          <a:p>
            <a:pPr marL="172800" indent="-172800">
              <a:spcBef>
                <a:spcPts val="100"/>
              </a:spcBef>
              <a:spcAft>
                <a:spcPts val="100"/>
              </a:spcAft>
              <a:buFont typeface="Arial" panose="020B0604020202020204" pitchFamily="34" charset="0"/>
              <a:buChar char="•"/>
            </a:pPr>
            <a:r>
              <a:rPr lang="en-US" sz="1400" b="1" dirty="0">
                <a:solidFill>
                  <a:schemeClr val="bg1"/>
                </a:solidFill>
              </a:rPr>
              <a:t>Brief examples of nudges </a:t>
            </a:r>
            <a:r>
              <a:rPr lang="en-US" sz="1400" dirty="0">
                <a:solidFill>
                  <a:schemeClr val="bg1"/>
                </a:solidFill>
              </a:rPr>
              <a:t>that can be used to achieve different outcomes. Each example is structured as:</a:t>
            </a:r>
          </a:p>
          <a:p>
            <a:pPr marL="620146" lvl="1" indent="-216000">
              <a:spcBef>
                <a:spcPts val="100"/>
              </a:spcBef>
              <a:spcAft>
                <a:spcPts val="100"/>
              </a:spcAft>
              <a:buFont typeface="Courier New" panose="02070309020205020404" pitchFamily="49" charset="0"/>
              <a:buChar char="o"/>
            </a:pPr>
            <a:r>
              <a:rPr lang="en-US" sz="1400" dirty="0">
                <a:solidFill>
                  <a:schemeClr val="bg1"/>
                </a:solidFill>
              </a:rPr>
              <a:t>What outcome is desired? </a:t>
            </a:r>
          </a:p>
          <a:p>
            <a:pPr marL="620146" lvl="1" indent="-216000">
              <a:spcBef>
                <a:spcPts val="100"/>
              </a:spcBef>
              <a:spcAft>
                <a:spcPts val="100"/>
              </a:spcAft>
              <a:buFont typeface="Courier New" panose="02070309020205020404" pitchFamily="49" charset="0"/>
              <a:buChar char="o"/>
            </a:pPr>
            <a:r>
              <a:rPr lang="en-US" sz="1400" dirty="0">
                <a:solidFill>
                  <a:schemeClr val="bg1"/>
                </a:solidFill>
              </a:rPr>
              <a:t>What are some nudge interventions that could achieve that outcome?</a:t>
            </a:r>
          </a:p>
          <a:p>
            <a:pPr marL="620146" lvl="1" indent="-216000">
              <a:spcBef>
                <a:spcPts val="100"/>
              </a:spcBef>
              <a:spcAft>
                <a:spcPts val="100"/>
              </a:spcAft>
              <a:buFont typeface="Courier New" panose="02070309020205020404" pitchFamily="49" charset="0"/>
              <a:buChar char="o"/>
            </a:pPr>
            <a:r>
              <a:rPr lang="en-US" sz="1400" dirty="0">
                <a:solidFill>
                  <a:schemeClr val="bg1"/>
                </a:solidFill>
              </a:rPr>
              <a:t>What would a hypothesis around this nudge look like?</a:t>
            </a:r>
          </a:p>
          <a:p>
            <a:pPr marL="172800" indent="-172800">
              <a:spcBef>
                <a:spcPts val="100"/>
              </a:spcBef>
              <a:spcAft>
                <a:spcPts val="100"/>
              </a:spcAft>
              <a:buFont typeface="Arial" panose="020B0604020202020204" pitchFamily="34" charset="0"/>
              <a:buChar char="•"/>
            </a:pPr>
            <a:r>
              <a:rPr lang="en-US" sz="1400" dirty="0">
                <a:solidFill>
                  <a:schemeClr val="bg1"/>
                </a:solidFill>
              </a:rPr>
              <a:t>An </a:t>
            </a:r>
            <a:r>
              <a:rPr lang="en-US" sz="1400" b="1" dirty="0">
                <a:solidFill>
                  <a:schemeClr val="bg1"/>
                </a:solidFill>
              </a:rPr>
              <a:t>in-depth look at an organization </a:t>
            </a:r>
            <a:r>
              <a:rPr lang="en-US" sz="1400" dirty="0">
                <a:solidFill>
                  <a:schemeClr val="bg1"/>
                </a:solidFill>
              </a:rPr>
              <a:t>which has successfully applied nudges in the HR functional area and what their results were.</a:t>
            </a:r>
          </a:p>
        </p:txBody>
      </p:sp>
      <p:sp>
        <p:nvSpPr>
          <p:cNvPr id="12" name="TextBox 11">
            <a:extLst>
              <a:ext uri="{FF2B5EF4-FFF2-40B4-BE49-F238E27FC236}">
                <a16:creationId xmlns:a16="http://schemas.microsoft.com/office/drawing/2014/main" id="{7303DEB6-40C3-49FF-855B-8380D887EEFB}"/>
              </a:ext>
            </a:extLst>
          </p:cNvPr>
          <p:cNvSpPr txBox="1"/>
          <p:nvPr/>
        </p:nvSpPr>
        <p:spPr>
          <a:xfrm>
            <a:off x="8428428" y="2412952"/>
            <a:ext cx="2852063" cy="338554"/>
          </a:xfrm>
          <a:prstGeom prst="rect">
            <a:avLst/>
          </a:prstGeom>
        </p:spPr>
        <p:txBody>
          <a:bodyPr wrap="none" rtlCol="0">
            <a:spAutoFit/>
          </a:bodyPr>
          <a:lstStyle/>
          <a:p>
            <a:pPr algn="l"/>
            <a:r>
              <a:rPr lang="en-US" sz="1600" b="0">
                <a:solidFill>
                  <a:schemeClr val="bg1"/>
                </a:solidFill>
                <a:latin typeface="+mj-lt"/>
              </a:rPr>
              <a:t>Each section will include:</a:t>
            </a:r>
            <a:endParaRPr lang="en-CA" sz="1600" b="0">
              <a:solidFill>
                <a:schemeClr val="bg1"/>
              </a:solidFill>
              <a:latin typeface="+mj-lt"/>
            </a:endParaRPr>
          </a:p>
        </p:txBody>
      </p:sp>
      <p:sp>
        <p:nvSpPr>
          <p:cNvPr id="13" name="TextBox 12">
            <a:extLst>
              <a:ext uri="{FF2B5EF4-FFF2-40B4-BE49-F238E27FC236}">
                <a16:creationId xmlns:a16="http://schemas.microsoft.com/office/drawing/2014/main" id="{FBC73B8A-C24F-4749-8AF9-3DFA6CB82360}"/>
              </a:ext>
            </a:extLst>
          </p:cNvPr>
          <p:cNvSpPr txBox="1"/>
          <p:nvPr/>
        </p:nvSpPr>
        <p:spPr>
          <a:xfrm>
            <a:off x="354103" y="2041331"/>
            <a:ext cx="3500142" cy="1323439"/>
          </a:xfrm>
          <a:prstGeom prst="rect">
            <a:avLst/>
          </a:prstGeom>
        </p:spPr>
        <p:txBody>
          <a:bodyPr wrap="square" rtlCol="0">
            <a:spAutoFit/>
          </a:bodyPr>
          <a:lstStyle/>
          <a:p>
            <a:r>
              <a:rPr lang="en-US" sz="1600" b="0"/>
              <a:t>Throughout this section we will explore</a:t>
            </a:r>
            <a:r>
              <a:rPr lang="en-US" sz="1600" b="1"/>
              <a:t> how nudges can be and have been applied to improve outcomes </a:t>
            </a:r>
            <a:r>
              <a:rPr lang="en-US" sz="1600"/>
              <a:t>in</a:t>
            </a:r>
            <a:r>
              <a:rPr lang="en-US" sz="1600" b="0"/>
              <a:t> different functional areas within HR. Click on the links to jump to the relevant section.</a:t>
            </a:r>
            <a:endParaRPr lang="en-CA" sz="1600" b="0"/>
          </a:p>
        </p:txBody>
      </p:sp>
      <p:sp>
        <p:nvSpPr>
          <p:cNvPr id="14" name="TextBox 13">
            <a:extLst>
              <a:ext uri="{FF2B5EF4-FFF2-40B4-BE49-F238E27FC236}">
                <a16:creationId xmlns:a16="http://schemas.microsoft.com/office/drawing/2014/main" id="{55460635-275D-49B0-A3AD-D39E6C62EC23}"/>
              </a:ext>
            </a:extLst>
          </p:cNvPr>
          <p:cNvSpPr txBox="1"/>
          <p:nvPr/>
        </p:nvSpPr>
        <p:spPr>
          <a:xfrm>
            <a:off x="354103" y="3818833"/>
            <a:ext cx="3500142" cy="2062103"/>
          </a:xfrm>
          <a:prstGeom prst="rect">
            <a:avLst/>
          </a:prstGeom>
        </p:spPr>
        <p:txBody>
          <a:bodyPr wrap="square" rtlCol="0">
            <a:spAutoFit/>
          </a:bodyPr>
          <a:lstStyle/>
          <a:p>
            <a:pPr algn="l"/>
            <a:r>
              <a:rPr lang="en-US" sz="1600" b="0" dirty="0"/>
              <a:t>We will be referring to the </a:t>
            </a:r>
            <a:r>
              <a:rPr lang="en-US" sz="1600" b="1" dirty="0"/>
              <a:t>different types of nudges defined on slide 20.</a:t>
            </a:r>
            <a:r>
              <a:rPr lang="en-US" sz="1600" b="0" dirty="0"/>
              <a:t> However, it’s important to note that these nudges </a:t>
            </a:r>
            <a:r>
              <a:rPr lang="en-US" sz="1600" b="1" dirty="0"/>
              <a:t>are not mutually exclusive </a:t>
            </a:r>
            <a:r>
              <a:rPr lang="en-US" sz="1600" dirty="0"/>
              <a:t>as some interventions may incorporate multiple types of nudges. Also, the </a:t>
            </a:r>
            <a:r>
              <a:rPr lang="en-US" sz="1600" b="1" dirty="0"/>
              <a:t>list of nudges is not exhaustive. </a:t>
            </a:r>
            <a:r>
              <a:rPr lang="en-US" sz="1600" dirty="0"/>
              <a:t>Some nudges may not fit neatly into the nudge categories listed</a:t>
            </a:r>
            <a:r>
              <a:rPr lang="en-US" sz="1600" b="0" dirty="0"/>
              <a:t>. </a:t>
            </a:r>
            <a:endParaRPr lang="en-CA" sz="1600" b="0" dirty="0"/>
          </a:p>
        </p:txBody>
      </p:sp>
      <p:sp>
        <p:nvSpPr>
          <p:cNvPr id="15" name="Title 1">
            <a:extLst>
              <a:ext uri="{FF2B5EF4-FFF2-40B4-BE49-F238E27FC236}">
                <a16:creationId xmlns:a16="http://schemas.microsoft.com/office/drawing/2014/main" id="{681F855F-1EFF-493A-835F-1E55D54188A8}"/>
              </a:ext>
            </a:extLst>
          </p:cNvPr>
          <p:cNvSpPr>
            <a:spLocks noGrp="1"/>
          </p:cNvSpPr>
          <p:nvPr>
            <p:ph type="title"/>
          </p:nvPr>
        </p:nvSpPr>
        <p:spPr>
          <a:xfrm>
            <a:off x="354105" y="530021"/>
            <a:ext cx="11119027" cy="1130188"/>
          </a:xfrm>
        </p:spPr>
        <p:txBody>
          <a:bodyPr/>
          <a:lstStyle/>
          <a:p>
            <a:r>
              <a:rPr lang="en-US"/>
              <a:t>Apply nudges to improve HR function effectiveness</a:t>
            </a:r>
            <a:endParaRPr lang="en-CA"/>
          </a:p>
        </p:txBody>
      </p:sp>
    </p:spTree>
    <p:extLst>
      <p:ext uri="{BB962C8B-B14F-4D97-AF65-F5344CB8AC3E}">
        <p14:creationId xmlns:p14="http://schemas.microsoft.com/office/powerpoint/2010/main" val="29782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26">
            <a:extLst>
              <a:ext uri="{FF2B5EF4-FFF2-40B4-BE49-F238E27FC236}">
                <a16:creationId xmlns:a16="http://schemas.microsoft.com/office/drawing/2014/main" id="{E805C92B-A25A-B845-9C36-11204805A990}"/>
              </a:ext>
            </a:extLst>
          </p:cNvPr>
          <p:cNvSpPr txBox="1">
            <a:spLocks/>
          </p:cNvSpPr>
          <p:nvPr/>
        </p:nvSpPr>
        <p:spPr>
          <a:xfrm>
            <a:off x="8062831" y="1681664"/>
            <a:ext cx="3538884" cy="2960583"/>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5" name="Picture 54">
            <a:extLst>
              <a:ext uri="{FF2B5EF4-FFF2-40B4-BE49-F238E27FC236}">
                <a16:creationId xmlns:a16="http://schemas.microsoft.com/office/drawing/2014/main" id="{C84E10EF-DB9A-904F-BCC8-1023FC02F73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79000"/>
                    </a14:imgEffect>
                  </a14:imgLayer>
                </a14:imgProps>
              </a:ext>
              <a:ext uri="{28A0092B-C50C-407E-A947-70E740481C1C}">
                <a14:useLocalDpi xmlns:a14="http://schemas.microsoft.com/office/drawing/2010/main"/>
              </a:ext>
            </a:extLst>
          </a:blip>
          <a:srcRect l="39629" r="50491" b="28119"/>
          <a:stretch/>
        </p:blipFill>
        <p:spPr>
          <a:xfrm rot="5400000">
            <a:off x="5185748" y="-149840"/>
            <a:ext cx="1822092" cy="12193588"/>
          </a:xfrm>
          <a:prstGeom prst="rect">
            <a:avLst/>
          </a:prstGeom>
        </p:spPr>
      </p:pic>
      <p:sp>
        <p:nvSpPr>
          <p:cNvPr id="56" name="Rectangle 55">
            <a:extLst>
              <a:ext uri="{FF2B5EF4-FFF2-40B4-BE49-F238E27FC236}">
                <a16:creationId xmlns:a16="http://schemas.microsoft.com/office/drawing/2014/main" id="{642067D8-7261-8C4A-BC4E-AA0E74496BD4}"/>
              </a:ext>
            </a:extLst>
          </p:cNvPr>
          <p:cNvSpPr/>
          <p:nvPr/>
        </p:nvSpPr>
        <p:spPr>
          <a:xfrm rot="5400000">
            <a:off x="5185748" y="-149841"/>
            <a:ext cx="1822092" cy="12193590"/>
          </a:xfrm>
          <a:prstGeom prst="rect">
            <a:avLst/>
          </a:prstGeom>
          <a:gradFill>
            <a:gsLst>
              <a:gs pos="19000">
                <a:srgbClr val="41439A">
                  <a:alpha val="54000"/>
                </a:srgbClr>
              </a:gs>
              <a:gs pos="99000">
                <a:srgbClr val="4B4FA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3">
            <a:extLst>
              <a:ext uri="{FF2B5EF4-FFF2-40B4-BE49-F238E27FC236}">
                <a16:creationId xmlns:a16="http://schemas.microsoft.com/office/drawing/2014/main" id="{F13D2B8C-E553-844B-BF46-C89A6ED08CC5}"/>
              </a:ext>
            </a:extLst>
          </p:cNvPr>
          <p:cNvSpPr>
            <a:spLocks noGrp="1"/>
          </p:cNvSpPr>
          <p:nvPr>
            <p:ph type="title"/>
          </p:nvPr>
        </p:nvSpPr>
        <p:spPr>
          <a:xfrm>
            <a:off x="354106" y="530021"/>
            <a:ext cx="7839280" cy="570117"/>
          </a:xfrm>
        </p:spPr>
        <p:txBody>
          <a:bodyPr/>
          <a:lstStyle/>
          <a:p>
            <a:r>
              <a:rPr lang="en-US" dirty="0"/>
              <a:t>McLean &amp; Company helps </a:t>
            </a:r>
            <a:br>
              <a:rPr lang="en-US" dirty="0"/>
            </a:br>
            <a:r>
              <a:rPr lang="en-US" dirty="0"/>
              <a:t>HR Professionals to:</a:t>
            </a:r>
          </a:p>
        </p:txBody>
      </p:sp>
      <p:sp>
        <p:nvSpPr>
          <p:cNvPr id="3" name="TextBox 2">
            <a:extLst>
              <a:ext uri="{FF2B5EF4-FFF2-40B4-BE49-F238E27FC236}">
                <a16:creationId xmlns:a16="http://schemas.microsoft.com/office/drawing/2014/main" id="{8FEF811C-5722-6D41-BA62-29DCEB9BDD77}"/>
              </a:ext>
            </a:extLst>
          </p:cNvPr>
          <p:cNvSpPr txBox="1"/>
          <p:nvPr/>
        </p:nvSpPr>
        <p:spPr>
          <a:xfrm>
            <a:off x="8803341" y="5298141"/>
            <a:ext cx="0" cy="0"/>
          </a:xfrm>
          <a:prstGeom prst="rect">
            <a:avLst/>
          </a:prstGeom>
        </p:spPr>
        <p:txBody>
          <a:bodyPr wrap="none" lIns="0" tIns="0" rIns="0" bIns="0" numCol="1" spcCol="360000" rtlCol="0">
            <a:noAutofit/>
          </a:bodyPr>
          <a:lstStyle/>
          <a:p>
            <a:pPr marL="0" indent="0" algn="l">
              <a:lnSpc>
                <a:spcPct val="110000"/>
              </a:lnSpc>
              <a:buNone/>
            </a:pPr>
            <a:endParaRPr lang="en-US" sz="1400" err="1">
              <a:latin typeface="Roboto Condensed Light" panose="02000000000000000000" pitchFamily="2" charset="0"/>
              <a:ea typeface="Roboto Condensed Light" panose="02000000000000000000" pitchFamily="2" charset="0"/>
            </a:endParaRPr>
          </a:p>
        </p:txBody>
      </p:sp>
      <p:sp>
        <p:nvSpPr>
          <p:cNvPr id="11" name="TextBox 10">
            <a:extLst>
              <a:ext uri="{FF2B5EF4-FFF2-40B4-BE49-F238E27FC236}">
                <a16:creationId xmlns:a16="http://schemas.microsoft.com/office/drawing/2014/main" id="{6A7098FE-6C33-CB4A-9C2E-647EEF1B1E47}"/>
              </a:ext>
            </a:extLst>
          </p:cNvPr>
          <p:cNvSpPr txBox="1"/>
          <p:nvPr/>
        </p:nvSpPr>
        <p:spPr>
          <a:xfrm>
            <a:off x="5404919" y="5495453"/>
            <a:ext cx="0" cy="0"/>
          </a:xfrm>
          <a:prstGeom prst="rect">
            <a:avLst/>
          </a:prstGeom>
        </p:spPr>
        <p:txBody>
          <a:bodyPr wrap="none" lIns="0" tIns="0" rIns="0" bIns="0" numCol="1" spcCol="360000" rtlCol="0">
            <a:noAutofit/>
          </a:bodyPr>
          <a:lstStyle/>
          <a:p>
            <a:pPr marL="0" indent="0" algn="l">
              <a:lnSpc>
                <a:spcPct val="110000"/>
              </a:lnSpc>
              <a:buNone/>
            </a:pPr>
            <a:endParaRPr lang="en-US" sz="1400" err="1">
              <a:latin typeface="Roboto Condensed Light" panose="02000000000000000000" pitchFamily="2" charset="0"/>
              <a:ea typeface="Roboto Condensed Light" panose="02000000000000000000" pitchFamily="2" charset="0"/>
            </a:endParaRPr>
          </a:p>
        </p:txBody>
      </p:sp>
      <p:sp>
        <p:nvSpPr>
          <p:cNvPr id="12" name="TextBox 11">
            <a:extLst>
              <a:ext uri="{FF2B5EF4-FFF2-40B4-BE49-F238E27FC236}">
                <a16:creationId xmlns:a16="http://schemas.microsoft.com/office/drawing/2014/main" id="{0A6CA3E9-65F4-604F-B414-0B1D3C47F0B3}"/>
              </a:ext>
            </a:extLst>
          </p:cNvPr>
          <p:cNvSpPr txBox="1"/>
          <p:nvPr/>
        </p:nvSpPr>
        <p:spPr>
          <a:xfrm>
            <a:off x="2733773" y="5863472"/>
            <a:ext cx="0" cy="0"/>
          </a:xfrm>
          <a:prstGeom prst="rect">
            <a:avLst/>
          </a:prstGeom>
        </p:spPr>
        <p:txBody>
          <a:bodyPr wrap="none" lIns="0" tIns="0" rIns="0" bIns="0" numCol="1" spcCol="360000" rtlCol="0">
            <a:noAutofit/>
          </a:bodyPr>
          <a:lstStyle/>
          <a:p>
            <a:pPr marL="0" indent="0" algn="l">
              <a:lnSpc>
                <a:spcPct val="110000"/>
              </a:lnSpc>
              <a:buNone/>
            </a:pPr>
            <a:endParaRPr lang="en-US" sz="1400" err="1">
              <a:latin typeface="Roboto Condensed Light" panose="02000000000000000000" pitchFamily="2" charset="0"/>
              <a:ea typeface="Roboto Condensed Light" panose="02000000000000000000" pitchFamily="2" charset="0"/>
            </a:endParaRPr>
          </a:p>
        </p:txBody>
      </p:sp>
      <p:sp>
        <p:nvSpPr>
          <p:cNvPr id="13" name="TextBox 12">
            <a:extLst>
              <a:ext uri="{FF2B5EF4-FFF2-40B4-BE49-F238E27FC236}">
                <a16:creationId xmlns:a16="http://schemas.microsoft.com/office/drawing/2014/main" id="{465ACE2C-633E-BB49-A93F-F49213124532}"/>
              </a:ext>
            </a:extLst>
          </p:cNvPr>
          <p:cNvSpPr txBox="1"/>
          <p:nvPr/>
        </p:nvSpPr>
        <p:spPr>
          <a:xfrm>
            <a:off x="2271860" y="5514680"/>
            <a:ext cx="0" cy="0"/>
          </a:xfrm>
          <a:prstGeom prst="rect">
            <a:avLst/>
          </a:prstGeom>
        </p:spPr>
        <p:txBody>
          <a:bodyPr wrap="none" lIns="0" tIns="0" rIns="0" bIns="0" numCol="1" spcCol="360000" rtlCol="0">
            <a:noAutofit/>
          </a:bodyPr>
          <a:lstStyle/>
          <a:p>
            <a:pPr marL="0" indent="0" algn="l">
              <a:lnSpc>
                <a:spcPct val="110000"/>
              </a:lnSpc>
              <a:buNone/>
            </a:pPr>
            <a:endParaRPr lang="en-US" sz="1400" err="1">
              <a:latin typeface="Roboto Condensed Light" panose="02000000000000000000" pitchFamily="2" charset="0"/>
              <a:ea typeface="Roboto Condensed Light" panose="02000000000000000000" pitchFamily="2" charset="0"/>
            </a:endParaRPr>
          </a:p>
        </p:txBody>
      </p:sp>
      <p:sp>
        <p:nvSpPr>
          <p:cNvPr id="14" name="TextBox 13">
            <a:extLst>
              <a:ext uri="{FF2B5EF4-FFF2-40B4-BE49-F238E27FC236}">
                <a16:creationId xmlns:a16="http://schemas.microsoft.com/office/drawing/2014/main" id="{50300720-DC16-CA4F-8D84-09834A457C90}"/>
              </a:ext>
            </a:extLst>
          </p:cNvPr>
          <p:cNvSpPr txBox="1"/>
          <p:nvPr/>
        </p:nvSpPr>
        <p:spPr>
          <a:xfrm>
            <a:off x="9558779" y="5439266"/>
            <a:ext cx="0" cy="0"/>
          </a:xfrm>
          <a:prstGeom prst="rect">
            <a:avLst/>
          </a:prstGeom>
        </p:spPr>
        <p:txBody>
          <a:bodyPr wrap="none" lIns="0" tIns="0" rIns="0" bIns="0" numCol="1" spcCol="360000" rtlCol="0">
            <a:noAutofit/>
          </a:bodyPr>
          <a:lstStyle/>
          <a:p>
            <a:pPr marL="0" indent="0" algn="l">
              <a:lnSpc>
                <a:spcPct val="110000"/>
              </a:lnSpc>
              <a:buNone/>
            </a:pPr>
            <a:endParaRPr lang="en-US" sz="1400" err="1">
              <a:latin typeface="Roboto Condensed Light" panose="02000000000000000000" pitchFamily="2" charset="0"/>
              <a:ea typeface="Roboto Condensed Light" panose="02000000000000000000" pitchFamily="2" charset="0"/>
            </a:endParaRPr>
          </a:p>
        </p:txBody>
      </p:sp>
      <p:sp>
        <p:nvSpPr>
          <p:cNvPr id="24" name="Text Placeholder 26">
            <a:extLst>
              <a:ext uri="{FF2B5EF4-FFF2-40B4-BE49-F238E27FC236}">
                <a16:creationId xmlns:a16="http://schemas.microsoft.com/office/drawing/2014/main" id="{1E05B1C5-81BE-4738-AC16-21B101C135CC}"/>
              </a:ext>
            </a:extLst>
          </p:cNvPr>
          <p:cNvSpPr txBox="1">
            <a:spLocks/>
          </p:cNvSpPr>
          <p:nvPr/>
        </p:nvSpPr>
        <p:spPr>
          <a:xfrm>
            <a:off x="354107" y="1734005"/>
            <a:ext cx="3538884" cy="900865"/>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5" name="object 16">
            <a:extLst>
              <a:ext uri="{FF2B5EF4-FFF2-40B4-BE49-F238E27FC236}">
                <a16:creationId xmlns:a16="http://schemas.microsoft.com/office/drawing/2014/main" id="{2BA50A4C-5026-4CB7-A70E-64828158B20C}"/>
              </a:ext>
            </a:extLst>
          </p:cNvPr>
          <p:cNvSpPr/>
          <p:nvPr/>
        </p:nvSpPr>
        <p:spPr>
          <a:xfrm>
            <a:off x="354106" y="1686468"/>
            <a:ext cx="3543405"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41439A"/>
          </a:solidFill>
        </p:spPr>
        <p:txBody>
          <a:bodyPr wrap="square" lIns="0" tIns="0" rIns="0" bIns="0" rtlCol="0">
            <a:noAutofit/>
          </a:bodyPr>
          <a:lstStyle/>
          <a:p>
            <a:endParaRPr sz="662">
              <a:latin typeface="Roboto Condensed Light" panose="02000000000000000000" pitchFamily="2" charset="0"/>
            </a:endParaRPr>
          </a:p>
        </p:txBody>
      </p:sp>
      <p:sp>
        <p:nvSpPr>
          <p:cNvPr id="26" name="Text Placeholder 23">
            <a:extLst>
              <a:ext uri="{FF2B5EF4-FFF2-40B4-BE49-F238E27FC236}">
                <a16:creationId xmlns:a16="http://schemas.microsoft.com/office/drawing/2014/main" id="{02E0924F-BDC9-457E-947B-D948BB42E1C9}"/>
              </a:ext>
            </a:extLst>
          </p:cNvPr>
          <p:cNvSpPr txBox="1">
            <a:spLocks/>
          </p:cNvSpPr>
          <p:nvPr/>
        </p:nvSpPr>
        <p:spPr>
          <a:xfrm>
            <a:off x="354107" y="1905074"/>
            <a:ext cx="3538884" cy="379405"/>
          </a:xfrm>
          <a:prstGeom prst="rect">
            <a:avLst/>
          </a:prstGeom>
          <a:no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0" dirty="0">
                <a:latin typeface="Montserrat Medium" pitchFamily="2" charset="77"/>
              </a:rPr>
              <a:t>Empower management to apply HR best practices</a:t>
            </a:r>
          </a:p>
        </p:txBody>
      </p:sp>
      <p:sp>
        <p:nvSpPr>
          <p:cNvPr id="19" name="Text Placeholder 26">
            <a:extLst>
              <a:ext uri="{FF2B5EF4-FFF2-40B4-BE49-F238E27FC236}">
                <a16:creationId xmlns:a16="http://schemas.microsoft.com/office/drawing/2014/main" id="{FA23E5CF-CCB0-6D4D-9CAB-8EDBE89FF605}"/>
              </a:ext>
            </a:extLst>
          </p:cNvPr>
          <p:cNvSpPr txBox="1">
            <a:spLocks/>
          </p:cNvSpPr>
          <p:nvPr/>
        </p:nvSpPr>
        <p:spPr>
          <a:xfrm>
            <a:off x="349587" y="2729944"/>
            <a:ext cx="3538884" cy="900865"/>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object 16">
            <a:extLst>
              <a:ext uri="{FF2B5EF4-FFF2-40B4-BE49-F238E27FC236}">
                <a16:creationId xmlns:a16="http://schemas.microsoft.com/office/drawing/2014/main" id="{C3D23736-DD84-DD40-BA0C-872BD91ACE16}"/>
              </a:ext>
            </a:extLst>
          </p:cNvPr>
          <p:cNvSpPr/>
          <p:nvPr/>
        </p:nvSpPr>
        <p:spPr>
          <a:xfrm>
            <a:off x="349586" y="2682407"/>
            <a:ext cx="3543405"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41439A"/>
          </a:solidFill>
        </p:spPr>
        <p:txBody>
          <a:bodyPr wrap="square" lIns="0" tIns="0" rIns="0" bIns="0" rtlCol="0">
            <a:noAutofit/>
          </a:bodyPr>
          <a:lstStyle/>
          <a:p>
            <a:endParaRPr sz="662">
              <a:latin typeface="Roboto Condensed Light" panose="02000000000000000000" pitchFamily="2" charset="0"/>
            </a:endParaRPr>
          </a:p>
        </p:txBody>
      </p:sp>
      <p:sp>
        <p:nvSpPr>
          <p:cNvPr id="21" name="Text Placeholder 23">
            <a:extLst>
              <a:ext uri="{FF2B5EF4-FFF2-40B4-BE49-F238E27FC236}">
                <a16:creationId xmlns:a16="http://schemas.microsoft.com/office/drawing/2014/main" id="{ED2AEEE0-EC2D-4046-A71D-3EC147314B9C}"/>
              </a:ext>
            </a:extLst>
          </p:cNvPr>
          <p:cNvSpPr txBox="1">
            <a:spLocks/>
          </p:cNvSpPr>
          <p:nvPr/>
        </p:nvSpPr>
        <p:spPr>
          <a:xfrm>
            <a:off x="349586" y="2901013"/>
            <a:ext cx="3538884" cy="379405"/>
          </a:xfrm>
          <a:prstGeom prst="rect">
            <a:avLst/>
          </a:prstGeom>
          <a:no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0" dirty="0">
                <a:latin typeface="Montserrat Medium" pitchFamily="2" charset="77"/>
              </a:rPr>
              <a:t>Develop effective acquisition &amp; retention strategies</a:t>
            </a:r>
          </a:p>
        </p:txBody>
      </p:sp>
      <p:sp>
        <p:nvSpPr>
          <p:cNvPr id="22" name="Text Placeholder 26">
            <a:extLst>
              <a:ext uri="{FF2B5EF4-FFF2-40B4-BE49-F238E27FC236}">
                <a16:creationId xmlns:a16="http://schemas.microsoft.com/office/drawing/2014/main" id="{89E309DF-8C1B-CA40-8222-5A33369D0764}"/>
              </a:ext>
            </a:extLst>
          </p:cNvPr>
          <p:cNvSpPr txBox="1">
            <a:spLocks/>
          </p:cNvSpPr>
          <p:nvPr/>
        </p:nvSpPr>
        <p:spPr>
          <a:xfrm>
            <a:off x="354107" y="3747845"/>
            <a:ext cx="3538884" cy="900865"/>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3" name="object 16">
            <a:extLst>
              <a:ext uri="{FF2B5EF4-FFF2-40B4-BE49-F238E27FC236}">
                <a16:creationId xmlns:a16="http://schemas.microsoft.com/office/drawing/2014/main" id="{9E23E112-E6C8-2C4E-A788-8224D38C0E08}"/>
              </a:ext>
            </a:extLst>
          </p:cNvPr>
          <p:cNvSpPr/>
          <p:nvPr/>
        </p:nvSpPr>
        <p:spPr>
          <a:xfrm>
            <a:off x="354106" y="3700308"/>
            <a:ext cx="3543405"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41439A"/>
          </a:solidFill>
        </p:spPr>
        <p:txBody>
          <a:bodyPr wrap="square" lIns="0" tIns="0" rIns="0" bIns="0" rtlCol="0">
            <a:noAutofit/>
          </a:bodyPr>
          <a:lstStyle/>
          <a:p>
            <a:endParaRPr sz="662">
              <a:latin typeface="Roboto Condensed Light" panose="02000000000000000000" pitchFamily="2" charset="0"/>
            </a:endParaRPr>
          </a:p>
        </p:txBody>
      </p:sp>
      <p:sp>
        <p:nvSpPr>
          <p:cNvPr id="33" name="Text Placeholder 23">
            <a:extLst>
              <a:ext uri="{FF2B5EF4-FFF2-40B4-BE49-F238E27FC236}">
                <a16:creationId xmlns:a16="http://schemas.microsoft.com/office/drawing/2014/main" id="{952A8455-C77F-234B-AD21-8ACC5A08578D}"/>
              </a:ext>
            </a:extLst>
          </p:cNvPr>
          <p:cNvSpPr txBox="1">
            <a:spLocks/>
          </p:cNvSpPr>
          <p:nvPr/>
        </p:nvSpPr>
        <p:spPr>
          <a:xfrm>
            <a:off x="354107" y="3918914"/>
            <a:ext cx="3538884" cy="379405"/>
          </a:xfrm>
          <a:prstGeom prst="rect">
            <a:avLst/>
          </a:prstGeom>
          <a:no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0" dirty="0">
                <a:latin typeface="Montserrat Medium" pitchFamily="2" charset="77"/>
              </a:rPr>
              <a:t>Build a high performance culture</a:t>
            </a:r>
          </a:p>
        </p:txBody>
      </p:sp>
      <p:sp>
        <p:nvSpPr>
          <p:cNvPr id="40" name="Text Placeholder 26">
            <a:extLst>
              <a:ext uri="{FF2B5EF4-FFF2-40B4-BE49-F238E27FC236}">
                <a16:creationId xmlns:a16="http://schemas.microsoft.com/office/drawing/2014/main" id="{72274603-C1A8-4F46-B0B6-CAB79F3050DF}"/>
              </a:ext>
            </a:extLst>
          </p:cNvPr>
          <p:cNvSpPr txBox="1">
            <a:spLocks/>
          </p:cNvSpPr>
          <p:nvPr/>
        </p:nvSpPr>
        <p:spPr>
          <a:xfrm>
            <a:off x="4010198" y="1727542"/>
            <a:ext cx="3538884" cy="900865"/>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1" name="object 16">
            <a:extLst>
              <a:ext uri="{FF2B5EF4-FFF2-40B4-BE49-F238E27FC236}">
                <a16:creationId xmlns:a16="http://schemas.microsoft.com/office/drawing/2014/main" id="{82F20986-940D-8342-9CFA-ED2AD3DE224F}"/>
              </a:ext>
            </a:extLst>
          </p:cNvPr>
          <p:cNvSpPr/>
          <p:nvPr/>
        </p:nvSpPr>
        <p:spPr>
          <a:xfrm>
            <a:off x="4010197" y="1680005"/>
            <a:ext cx="3543405"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41439A"/>
          </a:solidFill>
        </p:spPr>
        <p:txBody>
          <a:bodyPr wrap="square" lIns="0" tIns="0" rIns="0" bIns="0" rtlCol="0">
            <a:noAutofit/>
          </a:bodyPr>
          <a:lstStyle/>
          <a:p>
            <a:endParaRPr sz="662">
              <a:latin typeface="Roboto Condensed Light" panose="02000000000000000000" pitchFamily="2" charset="0"/>
            </a:endParaRPr>
          </a:p>
        </p:txBody>
      </p:sp>
      <p:sp>
        <p:nvSpPr>
          <p:cNvPr id="42" name="Text Placeholder 23">
            <a:extLst>
              <a:ext uri="{FF2B5EF4-FFF2-40B4-BE49-F238E27FC236}">
                <a16:creationId xmlns:a16="http://schemas.microsoft.com/office/drawing/2014/main" id="{ADE87DC6-8931-9C41-94F9-120064AFB8DF}"/>
              </a:ext>
            </a:extLst>
          </p:cNvPr>
          <p:cNvSpPr txBox="1">
            <a:spLocks/>
          </p:cNvSpPr>
          <p:nvPr/>
        </p:nvSpPr>
        <p:spPr>
          <a:xfrm>
            <a:off x="4010198" y="1898611"/>
            <a:ext cx="3538884" cy="379405"/>
          </a:xfrm>
          <a:prstGeom prst="rect">
            <a:avLst/>
          </a:prstGeom>
          <a:no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0" dirty="0">
                <a:latin typeface="Montserrat Medium" pitchFamily="2" charset="77"/>
              </a:rPr>
              <a:t>Maintain a progressive set of HR policies &amp; procedures</a:t>
            </a:r>
          </a:p>
        </p:txBody>
      </p:sp>
      <p:sp>
        <p:nvSpPr>
          <p:cNvPr id="43" name="Text Placeholder 26">
            <a:extLst>
              <a:ext uri="{FF2B5EF4-FFF2-40B4-BE49-F238E27FC236}">
                <a16:creationId xmlns:a16="http://schemas.microsoft.com/office/drawing/2014/main" id="{BBF61FFD-72BC-EA47-8066-AC0CACB6CEEF}"/>
              </a:ext>
            </a:extLst>
          </p:cNvPr>
          <p:cNvSpPr txBox="1">
            <a:spLocks/>
          </p:cNvSpPr>
          <p:nvPr/>
        </p:nvSpPr>
        <p:spPr>
          <a:xfrm>
            <a:off x="4005678" y="2723481"/>
            <a:ext cx="3538884" cy="900865"/>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4" name="object 16">
            <a:extLst>
              <a:ext uri="{FF2B5EF4-FFF2-40B4-BE49-F238E27FC236}">
                <a16:creationId xmlns:a16="http://schemas.microsoft.com/office/drawing/2014/main" id="{1A9C529D-6662-C240-BB28-AD8F0385C620}"/>
              </a:ext>
            </a:extLst>
          </p:cNvPr>
          <p:cNvSpPr/>
          <p:nvPr/>
        </p:nvSpPr>
        <p:spPr>
          <a:xfrm>
            <a:off x="4005677" y="2675944"/>
            <a:ext cx="3543405"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41439A"/>
          </a:solidFill>
        </p:spPr>
        <p:txBody>
          <a:bodyPr wrap="square" lIns="0" tIns="0" rIns="0" bIns="0" rtlCol="0">
            <a:noAutofit/>
          </a:bodyPr>
          <a:lstStyle/>
          <a:p>
            <a:endParaRPr sz="662">
              <a:latin typeface="Roboto Condensed Light" panose="02000000000000000000" pitchFamily="2" charset="0"/>
            </a:endParaRPr>
          </a:p>
        </p:txBody>
      </p:sp>
      <p:sp>
        <p:nvSpPr>
          <p:cNvPr id="45" name="Text Placeholder 23">
            <a:extLst>
              <a:ext uri="{FF2B5EF4-FFF2-40B4-BE49-F238E27FC236}">
                <a16:creationId xmlns:a16="http://schemas.microsoft.com/office/drawing/2014/main" id="{4DEB43A0-4DA3-2E4E-AE91-2ABEB5AEE44A}"/>
              </a:ext>
            </a:extLst>
          </p:cNvPr>
          <p:cNvSpPr txBox="1">
            <a:spLocks/>
          </p:cNvSpPr>
          <p:nvPr/>
        </p:nvSpPr>
        <p:spPr>
          <a:xfrm>
            <a:off x="4005678" y="2894550"/>
            <a:ext cx="3538884" cy="379405"/>
          </a:xfrm>
          <a:prstGeom prst="rect">
            <a:avLst/>
          </a:prstGeom>
          <a:no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0" dirty="0">
                <a:latin typeface="Montserrat Medium" pitchFamily="2" charset="77"/>
              </a:rPr>
              <a:t>Demonstrate the business impact of HR</a:t>
            </a:r>
          </a:p>
        </p:txBody>
      </p:sp>
      <p:sp>
        <p:nvSpPr>
          <p:cNvPr id="46" name="Text Placeholder 26">
            <a:extLst>
              <a:ext uri="{FF2B5EF4-FFF2-40B4-BE49-F238E27FC236}">
                <a16:creationId xmlns:a16="http://schemas.microsoft.com/office/drawing/2014/main" id="{E0A37CD4-370D-874D-97A0-A345C950C542}"/>
              </a:ext>
            </a:extLst>
          </p:cNvPr>
          <p:cNvSpPr txBox="1">
            <a:spLocks/>
          </p:cNvSpPr>
          <p:nvPr/>
        </p:nvSpPr>
        <p:spPr>
          <a:xfrm>
            <a:off x="4010198" y="3741382"/>
            <a:ext cx="3538884" cy="900865"/>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Roboto Condensed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7" name="object 16">
            <a:extLst>
              <a:ext uri="{FF2B5EF4-FFF2-40B4-BE49-F238E27FC236}">
                <a16:creationId xmlns:a16="http://schemas.microsoft.com/office/drawing/2014/main" id="{BAED5DC7-C662-9942-BB3F-309504630273}"/>
              </a:ext>
            </a:extLst>
          </p:cNvPr>
          <p:cNvSpPr/>
          <p:nvPr/>
        </p:nvSpPr>
        <p:spPr>
          <a:xfrm>
            <a:off x="4010197" y="3693845"/>
            <a:ext cx="3543405"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41439A"/>
          </a:solidFill>
        </p:spPr>
        <p:txBody>
          <a:bodyPr wrap="square" lIns="0" tIns="0" rIns="0" bIns="0" rtlCol="0">
            <a:noAutofit/>
          </a:bodyPr>
          <a:lstStyle/>
          <a:p>
            <a:endParaRPr sz="662">
              <a:latin typeface="Roboto Condensed Light" panose="02000000000000000000" pitchFamily="2" charset="0"/>
            </a:endParaRPr>
          </a:p>
        </p:txBody>
      </p:sp>
      <p:sp>
        <p:nvSpPr>
          <p:cNvPr id="48" name="Text Placeholder 23">
            <a:extLst>
              <a:ext uri="{FF2B5EF4-FFF2-40B4-BE49-F238E27FC236}">
                <a16:creationId xmlns:a16="http://schemas.microsoft.com/office/drawing/2014/main" id="{76837B90-A489-B347-8907-9A50D60CCD2F}"/>
              </a:ext>
            </a:extLst>
          </p:cNvPr>
          <p:cNvSpPr txBox="1">
            <a:spLocks/>
          </p:cNvSpPr>
          <p:nvPr/>
        </p:nvSpPr>
        <p:spPr>
          <a:xfrm>
            <a:off x="4010198" y="3912451"/>
            <a:ext cx="3538884" cy="379405"/>
          </a:xfrm>
          <a:prstGeom prst="rect">
            <a:avLst/>
          </a:prstGeom>
          <a:noFill/>
        </p:spPr>
        <p:txBody>
          <a:bodyPr lIns="180000" rIns="18000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0" dirty="0">
                <a:latin typeface="Montserrat Medium" pitchFamily="2" charset="77"/>
              </a:rPr>
              <a:t>Stay abreast of HR trends &amp; technologies</a:t>
            </a:r>
          </a:p>
        </p:txBody>
      </p:sp>
      <p:sp>
        <p:nvSpPr>
          <p:cNvPr id="49" name="Text Placeholder 41">
            <a:extLst>
              <a:ext uri="{FF2B5EF4-FFF2-40B4-BE49-F238E27FC236}">
                <a16:creationId xmlns:a16="http://schemas.microsoft.com/office/drawing/2014/main" id="{FEB158A7-1EB8-B04A-859D-347FDAB0A82A}"/>
              </a:ext>
            </a:extLst>
          </p:cNvPr>
          <p:cNvSpPr txBox="1">
            <a:spLocks/>
          </p:cNvSpPr>
          <p:nvPr/>
        </p:nvSpPr>
        <p:spPr bwMode="auto">
          <a:xfrm>
            <a:off x="8548605" y="1931945"/>
            <a:ext cx="2630112" cy="2214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eaLnBrk="0" hangingPunct="0">
              <a:buClr>
                <a:prstClr val="white"/>
              </a:buClr>
              <a:buFont typeface="Arial" pitchFamily="34" charset="0"/>
              <a:buNone/>
            </a:pPr>
            <a:r>
              <a:rPr lang="en-CA" sz="1400" i="0" dirty="0">
                <a:solidFill>
                  <a:srgbClr val="4A4A4A"/>
                </a:solidFill>
                <a:latin typeface="Montserrat" pitchFamily="2" charset="77"/>
                <a:cs typeface="Arial" panose="020B0604020202020204" pitchFamily="34" charset="0"/>
              </a:rPr>
              <a:t>Now, more than ever, </a:t>
            </a:r>
          </a:p>
          <a:p>
            <a:pPr eaLnBrk="0" hangingPunct="0">
              <a:spcBef>
                <a:spcPts val="0"/>
              </a:spcBef>
              <a:buClr>
                <a:prstClr val="white"/>
              </a:buClr>
              <a:buFont typeface="Arial" pitchFamily="34" charset="0"/>
              <a:buNone/>
            </a:pPr>
            <a:r>
              <a:rPr lang="en-CA" sz="1400" i="0" dirty="0">
                <a:solidFill>
                  <a:srgbClr val="4A4A4A"/>
                </a:solidFill>
                <a:latin typeface="Montserrat" pitchFamily="2" charset="77"/>
                <a:cs typeface="Arial" panose="020B0604020202020204" pitchFamily="34" charset="0"/>
              </a:rPr>
              <a:t>HR leaders need to help their organizations maximize the value of their people.  </a:t>
            </a:r>
          </a:p>
          <a:p>
            <a:pPr eaLnBrk="0" hangingPunct="0">
              <a:spcBef>
                <a:spcPts val="800"/>
              </a:spcBef>
              <a:buClr>
                <a:prstClr val="white"/>
              </a:buClr>
              <a:buFont typeface="Arial" pitchFamily="34" charset="0"/>
              <a:buNone/>
            </a:pPr>
            <a:r>
              <a:rPr lang="en-CA" sz="1400" i="0" dirty="0">
                <a:solidFill>
                  <a:srgbClr val="4A4A4A"/>
                </a:solidFill>
                <a:latin typeface="Montserrat" pitchFamily="2" charset="77"/>
                <a:cs typeface="Arial" panose="020B0604020202020204" pitchFamily="34" charset="0"/>
              </a:rPr>
              <a:t>McLean &amp; Company offers the tools, diagnostics, and programs to drive measurable results.</a:t>
            </a:r>
          </a:p>
          <a:p>
            <a:pPr algn="ctr" eaLnBrk="0" hangingPunct="0">
              <a:spcBef>
                <a:spcPts val="0"/>
              </a:spcBef>
              <a:buClr>
                <a:prstClr val="white"/>
              </a:buClr>
              <a:buNone/>
            </a:pPr>
            <a:endParaRPr lang="en-CA" sz="800" i="0" dirty="0">
              <a:solidFill>
                <a:srgbClr val="222222">
                  <a:lumMod val="75000"/>
                  <a:lumOff val="25000"/>
                </a:srgbClr>
              </a:solidFill>
              <a:latin typeface="Arial" panose="020B0604020202020204" pitchFamily="34" charset="0"/>
              <a:cs typeface="Arial" panose="020B0604020202020204" pitchFamily="34" charset="0"/>
            </a:endParaRPr>
          </a:p>
          <a:p>
            <a:pPr lvl="1" algn="r" eaLnBrk="0" fontAlgn="base" hangingPunct="0">
              <a:spcAft>
                <a:spcPct val="0"/>
              </a:spcAft>
              <a:buClr>
                <a:srgbClr val="C0504D"/>
              </a:buClr>
              <a:buNone/>
              <a:defRPr/>
            </a:pPr>
            <a:r>
              <a:rPr lang="en-CA" sz="1200" b="1" dirty="0">
                <a:solidFill>
                  <a:srgbClr val="414299"/>
                </a:solidFill>
                <a:latin typeface="Montserrat" pitchFamily="2" charset="77"/>
                <a:cs typeface="Arial" panose="020B0604020202020204" pitchFamily="34" charset="0"/>
              </a:rPr>
              <a:t>Jennifer Rozon, </a:t>
            </a:r>
          </a:p>
          <a:p>
            <a:pPr lvl="1" algn="r" eaLnBrk="0" fontAlgn="base" hangingPunct="0">
              <a:spcBef>
                <a:spcPts val="0"/>
              </a:spcBef>
              <a:spcAft>
                <a:spcPct val="0"/>
              </a:spcAft>
              <a:buClr>
                <a:srgbClr val="C0504D"/>
              </a:buClr>
              <a:buNone/>
              <a:defRPr/>
            </a:pPr>
            <a:r>
              <a:rPr lang="en-CA" sz="1200" dirty="0">
                <a:solidFill>
                  <a:srgbClr val="414299"/>
                </a:solidFill>
                <a:latin typeface="Montserrat" pitchFamily="2" charset="77"/>
                <a:cs typeface="Arial" panose="020B0604020202020204" pitchFamily="34" charset="0"/>
              </a:rPr>
              <a:t>President, </a:t>
            </a:r>
          </a:p>
          <a:p>
            <a:pPr lvl="1" algn="r" eaLnBrk="0" fontAlgn="base" hangingPunct="0">
              <a:spcBef>
                <a:spcPts val="0"/>
              </a:spcBef>
              <a:spcAft>
                <a:spcPct val="0"/>
              </a:spcAft>
              <a:buClr>
                <a:srgbClr val="C0504D"/>
              </a:buClr>
              <a:buNone/>
              <a:defRPr/>
            </a:pPr>
            <a:r>
              <a:rPr lang="en-CA" sz="1200" dirty="0">
                <a:solidFill>
                  <a:srgbClr val="414299"/>
                </a:solidFill>
                <a:latin typeface="Montserrat" pitchFamily="2" charset="77"/>
                <a:cs typeface="Arial" panose="020B0604020202020204" pitchFamily="34" charset="0"/>
              </a:rPr>
              <a:t>McLean &amp; Company</a:t>
            </a:r>
            <a:endParaRPr lang="en-US" sz="1200" dirty="0">
              <a:solidFill>
                <a:srgbClr val="414299"/>
              </a:solidFill>
              <a:latin typeface="Montserrat" pitchFamily="2" charset="77"/>
              <a:cs typeface="Arial" panose="020B0604020202020204" pitchFamily="34" charset="0"/>
            </a:endParaRPr>
          </a:p>
          <a:p>
            <a:pPr algn="ctr" eaLnBrk="0" hangingPunct="0">
              <a:buClr>
                <a:prstClr val="white"/>
              </a:buClr>
              <a:buNone/>
            </a:pPr>
            <a:endParaRPr lang="en-CA" sz="1400" dirty="0">
              <a:solidFill>
                <a:srgbClr val="222222">
                  <a:lumMod val="75000"/>
                  <a:lumOff val="25000"/>
                </a:srgb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41789BC-36F4-FB4D-97F5-B6824CEE05E0}"/>
              </a:ext>
            </a:extLst>
          </p:cNvPr>
          <p:cNvSpPr txBox="1"/>
          <p:nvPr/>
        </p:nvSpPr>
        <p:spPr>
          <a:xfrm>
            <a:off x="8113874" y="1794065"/>
            <a:ext cx="511679" cy="1015663"/>
          </a:xfrm>
          <a:prstGeom prst="rect">
            <a:avLst/>
          </a:prstGeom>
        </p:spPr>
        <p:txBody>
          <a:bodyPr wrap="none" rtlCol="0">
            <a:spAutoFit/>
          </a:bodyPr>
          <a:lstStyle/>
          <a:p>
            <a:r>
              <a:rPr lang="en-US" sz="6000" b="1" dirty="0">
                <a:solidFill>
                  <a:srgbClr val="DDDDDD"/>
                </a:solidFill>
                <a:latin typeface="Exo" panose="02000503000000000000" pitchFamily="2" charset="77"/>
                <a:ea typeface="Arial Unicode MS" panose="020B0604020202020204" pitchFamily="34" charset="-128"/>
                <a:cs typeface="Arial" panose="020B0604020202020204" pitchFamily="34" charset="0"/>
              </a:rPr>
              <a:t>“</a:t>
            </a:r>
          </a:p>
        </p:txBody>
      </p:sp>
      <p:sp>
        <p:nvSpPr>
          <p:cNvPr id="51" name="TextBox 50">
            <a:extLst>
              <a:ext uri="{FF2B5EF4-FFF2-40B4-BE49-F238E27FC236}">
                <a16:creationId xmlns:a16="http://schemas.microsoft.com/office/drawing/2014/main" id="{E5E1D140-C338-8B48-B6F2-6B658CD6C5F4}"/>
              </a:ext>
            </a:extLst>
          </p:cNvPr>
          <p:cNvSpPr txBox="1"/>
          <p:nvPr/>
        </p:nvSpPr>
        <p:spPr>
          <a:xfrm rot="10800000">
            <a:off x="11010524" y="2879385"/>
            <a:ext cx="511679" cy="1015663"/>
          </a:xfrm>
          <a:prstGeom prst="rect">
            <a:avLst/>
          </a:prstGeom>
        </p:spPr>
        <p:txBody>
          <a:bodyPr wrap="none" rtlCol="0">
            <a:spAutoFit/>
          </a:bodyPr>
          <a:lstStyle/>
          <a:p>
            <a:r>
              <a:rPr lang="en-US" sz="6000" b="1" dirty="0">
                <a:solidFill>
                  <a:srgbClr val="DDDDDD"/>
                </a:solidFill>
                <a:latin typeface="Exo" panose="02000503000000000000" pitchFamily="2" charset="77"/>
                <a:ea typeface="Arial Unicode MS" panose="020B0604020202020204" pitchFamily="34" charset="-128"/>
                <a:cs typeface="Arial" panose="020B0604020202020204" pitchFamily="34" charset="0"/>
              </a:rPr>
              <a:t>“</a:t>
            </a:r>
          </a:p>
        </p:txBody>
      </p:sp>
      <p:sp>
        <p:nvSpPr>
          <p:cNvPr id="57" name="TextBox 56">
            <a:extLst>
              <a:ext uri="{FF2B5EF4-FFF2-40B4-BE49-F238E27FC236}">
                <a16:creationId xmlns:a16="http://schemas.microsoft.com/office/drawing/2014/main" id="{4487B950-1233-B742-8D0F-80BBAE7E74FD}"/>
              </a:ext>
            </a:extLst>
          </p:cNvPr>
          <p:cNvSpPr txBox="1"/>
          <p:nvPr/>
        </p:nvSpPr>
        <p:spPr>
          <a:xfrm>
            <a:off x="349586" y="5379201"/>
            <a:ext cx="6626249" cy="1177471"/>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Sign up to have access to our extensive selection of practical solution for you HR challenges</a:t>
            </a:r>
          </a:p>
        </p:txBody>
      </p:sp>
      <p:sp>
        <p:nvSpPr>
          <p:cNvPr id="58" name="TextBox 57">
            <a:extLst>
              <a:ext uri="{FF2B5EF4-FFF2-40B4-BE49-F238E27FC236}">
                <a16:creationId xmlns:a16="http://schemas.microsoft.com/office/drawing/2014/main" id="{CEB351E3-0B9C-9642-8410-A696A0A97BF9}"/>
              </a:ext>
            </a:extLst>
          </p:cNvPr>
          <p:cNvSpPr txBox="1"/>
          <p:nvPr/>
        </p:nvSpPr>
        <p:spPr>
          <a:xfrm>
            <a:off x="8288750" y="5349651"/>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err="1">
                <a:solidFill>
                  <a:schemeClr val="bg1"/>
                </a:solidFill>
                <a:latin typeface="Exo" panose="02000503000000000000" pitchFamily="2" charset="77"/>
              </a:rPr>
              <a:t>hr.mcleanco.com</a:t>
            </a:r>
            <a:r>
              <a:rPr lang="en-US" sz="1600" dirty="0">
                <a:solidFill>
                  <a:schemeClr val="bg1"/>
                </a:solidFill>
                <a:latin typeface="Exo" panose="02000503000000000000" pitchFamily="2" charset="77"/>
              </a:rPr>
              <a:t>  </a:t>
            </a:r>
            <a:br>
              <a:rPr lang="en-US" sz="1600" dirty="0">
                <a:solidFill>
                  <a:schemeClr val="bg1"/>
                </a:solidFill>
                <a:latin typeface="Exo" panose="02000503000000000000" pitchFamily="2" charset="77"/>
              </a:rPr>
            </a:br>
            <a:r>
              <a:rPr lang="en-US" sz="1600" dirty="0">
                <a:solidFill>
                  <a:schemeClr val="bg1"/>
                </a:solidFill>
                <a:latin typeface="Exo" panose="02000503000000000000" pitchFamily="2" charset="77"/>
              </a:rPr>
              <a:t>1-877-281-0480</a:t>
            </a:r>
          </a:p>
        </p:txBody>
      </p:sp>
      <p:grpSp>
        <p:nvGrpSpPr>
          <p:cNvPr id="7" name="Group 6">
            <a:extLst>
              <a:ext uri="{FF2B5EF4-FFF2-40B4-BE49-F238E27FC236}">
                <a16:creationId xmlns:a16="http://schemas.microsoft.com/office/drawing/2014/main" id="{EA5076EA-66A4-9541-B37C-E166E2386043}"/>
              </a:ext>
            </a:extLst>
          </p:cNvPr>
          <p:cNvGrpSpPr/>
          <p:nvPr/>
        </p:nvGrpSpPr>
        <p:grpSpPr>
          <a:xfrm>
            <a:off x="349585" y="6223283"/>
            <a:ext cx="4000500" cy="381000"/>
            <a:chOff x="349585" y="6223283"/>
            <a:chExt cx="4000500" cy="381000"/>
          </a:xfrm>
        </p:grpSpPr>
        <p:pic>
          <p:nvPicPr>
            <p:cNvPr id="6" name="Picture 5">
              <a:hlinkClick r:id="rId5"/>
              <a:extLst>
                <a:ext uri="{FF2B5EF4-FFF2-40B4-BE49-F238E27FC236}">
                  <a16:creationId xmlns:a16="http://schemas.microsoft.com/office/drawing/2014/main" id="{2D2C22FB-ED95-4645-A613-6C18A6DE8EAE}"/>
                </a:ext>
              </a:extLst>
            </p:cNvPr>
            <p:cNvPicPr>
              <a:picLocks noChangeAspect="1"/>
            </p:cNvPicPr>
            <p:nvPr/>
          </p:nvPicPr>
          <p:blipFill>
            <a:blip r:embed="rId6"/>
            <a:stretch>
              <a:fillRect/>
            </a:stretch>
          </p:blipFill>
          <p:spPr>
            <a:xfrm>
              <a:off x="349585" y="6223283"/>
              <a:ext cx="4000500" cy="381000"/>
            </a:xfrm>
            <a:prstGeom prst="rect">
              <a:avLst/>
            </a:prstGeom>
          </p:spPr>
        </p:pic>
        <p:sp>
          <p:nvSpPr>
            <p:cNvPr id="59" name="TextBox 58">
              <a:extLst>
                <a:ext uri="{FF2B5EF4-FFF2-40B4-BE49-F238E27FC236}">
                  <a16:creationId xmlns:a16="http://schemas.microsoft.com/office/drawing/2014/main" id="{246A1108-3655-9047-8601-A909A11F581E}"/>
                </a:ext>
              </a:extLst>
            </p:cNvPr>
            <p:cNvSpPr txBox="1"/>
            <p:nvPr/>
          </p:nvSpPr>
          <p:spPr>
            <a:xfrm>
              <a:off x="987337" y="6269791"/>
              <a:ext cx="3331674" cy="294386"/>
            </a:xfrm>
            <a:prstGeom prst="rect">
              <a:avLst/>
            </a:prstGeom>
          </p:spPr>
          <p:txBody>
            <a:bodyPr vert="horz" wrap="square" lIns="0" tIns="6931" rIns="0" bIns="0" rtlCol="0">
              <a:noAutofit/>
            </a:bodyPr>
            <a:lstStyle/>
            <a:p>
              <a:pPr marL="7701" marR="242975" lvl="0" indent="0" algn="ctr" defTabSz="554492" rtl="0" eaLnBrk="1" fontAlgn="auto" latinLnBrk="0" hangingPunct="1">
                <a:lnSpc>
                  <a:spcPct val="110000"/>
                </a:lnSpc>
                <a:spcBef>
                  <a:spcPts val="1000"/>
                </a:spcBef>
                <a:spcAft>
                  <a:spcPts val="0"/>
                </a:spcAft>
                <a:buClrTx/>
                <a:buSzTx/>
                <a:buFontTx/>
                <a:buNone/>
                <a:tabLst/>
                <a:defRPr/>
              </a:pPr>
              <a:r>
                <a:rPr lang="en-US" sz="1600" b="1" dirty="0">
                  <a:solidFill>
                    <a:schemeClr val="bg1"/>
                  </a:solidFill>
                  <a:latin typeface="Exo" panose="02000503000000000000" pitchFamily="2" charset="77"/>
                </a:rPr>
                <a:t>Learn About Becoming a Member</a:t>
              </a:r>
            </a:p>
          </p:txBody>
        </p:sp>
      </p:grpSp>
    </p:spTree>
    <p:extLst>
      <p:ext uri="{BB962C8B-B14F-4D97-AF65-F5344CB8AC3E}">
        <p14:creationId xmlns:p14="http://schemas.microsoft.com/office/powerpoint/2010/main" val="1970956826"/>
      </p:ext>
    </p:extLst>
  </p:cSld>
  <p:clrMapOvr>
    <a:masterClrMapping/>
  </p:clrMapOvr>
</p:sld>
</file>

<file path=ppt/theme/theme1.xml><?xml version="1.0" encoding="utf-8"?>
<a:theme xmlns:a="http://schemas.openxmlformats.org/drawingml/2006/main" name="Cover-Light">
  <a:themeElements>
    <a:clrScheme name="Custom 1">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FFFFFF"/>
      </a:hlink>
      <a:folHlink>
        <a:srgbClr val="FFFFFF"/>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1194</Words>
  <Application>Microsoft Office PowerPoint</Application>
  <PresentationFormat>Custom</PresentationFormat>
  <Paragraphs>115</Paragraphs>
  <Slides>9</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Montserrat Semi</vt:lpstr>
      <vt:lpstr>Montserrat SemiBold</vt:lpstr>
      <vt:lpstr>Exo</vt:lpstr>
      <vt:lpstr>Montserrat Medium</vt:lpstr>
      <vt:lpstr>Courier New</vt:lpstr>
      <vt:lpstr>Montserrat</vt:lpstr>
      <vt:lpstr>Roboto Condensed Light</vt:lpstr>
      <vt:lpstr>Arial</vt:lpstr>
      <vt:lpstr>Calibri</vt:lpstr>
      <vt:lpstr>Exo Light</vt:lpstr>
      <vt:lpstr>Cover-Light</vt:lpstr>
      <vt:lpstr>Slide-Generic</vt:lpstr>
      <vt:lpstr>PowerPoint Presentation</vt:lpstr>
      <vt:lpstr>Executive summary</vt:lpstr>
      <vt:lpstr>This research is divided into the following sections:</vt:lpstr>
      <vt:lpstr>McLean &amp; Company offers various  levels of support to best suit your needs</vt:lpstr>
      <vt:lpstr>Sample Slides</vt:lpstr>
      <vt:lpstr>Nudges help mitigate the impacts of biases and heuristics in decision making</vt:lpstr>
      <vt:lpstr>McLean &amp; Company’s framework for applying nudges in HR</vt:lpstr>
      <vt:lpstr>Apply nudges to improve HR function effectiveness</vt:lpstr>
      <vt:lpstr>McLean &amp; Company helps  HR Professionals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2020-05-28T14:28:01Z</dcterms:created>
  <dcterms:modified xsi:type="dcterms:W3CDTF">2020-06-03T18:59:01Z</dcterms:modified>
</cp:coreProperties>
</file>