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3"/>
  </p:notesMasterIdLst>
  <p:sldIdLst>
    <p:sldId id="365"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4A4A"/>
    <a:srgbClr val="2576B7"/>
    <a:srgbClr val="5191C5"/>
    <a:srgbClr val="717171"/>
    <a:srgbClr val="EEF2F2"/>
    <a:srgbClr val="A2A2A2"/>
    <a:srgbClr val="7CADD4"/>
    <a:srgbClr val="858585"/>
    <a:srgbClr val="16476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48" autoAdjust="0"/>
    <p:restoredTop sz="94660"/>
  </p:normalViewPr>
  <p:slideViewPr>
    <p:cSldViewPr snapToGrid="0" showGuides="1">
      <p:cViewPr varScale="1">
        <p:scale>
          <a:sx n="83" d="100"/>
          <a:sy n="83" d="100"/>
        </p:scale>
        <p:origin x="3714" y="10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8D8E0-8273-46B9-AE3B-F6B10DFCA140}" type="datetimeFigureOut">
              <a:rPr lang="en-CA" smtClean="0"/>
              <a:t>4/13/20</a:t>
            </a:fld>
            <a:endParaRPr lang="en-CA"/>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E611E5-480B-442A-B772-E79926ACFA59}" type="slidenum">
              <a:rPr lang="en-CA" smtClean="0"/>
              <a:t>‹#›</a:t>
            </a:fld>
            <a:endParaRPr lang="en-CA"/>
          </a:p>
        </p:txBody>
      </p:sp>
    </p:spTree>
    <p:extLst>
      <p:ext uri="{BB962C8B-B14F-4D97-AF65-F5344CB8AC3E}">
        <p14:creationId xmlns:p14="http://schemas.microsoft.com/office/powerpoint/2010/main" val="252770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1D238A-A3B5-406F-95C5-65C9868CDA42}" type="datetimeFigureOut">
              <a:rPr lang="en-CA" smtClean="0"/>
              <a:t>4/13/20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2AB8887-C8A2-4412-A068-FE3EEA5C280A}" type="slidenum">
              <a:rPr lang="en-CA" smtClean="0"/>
              <a:t>‹#›</a:t>
            </a:fld>
            <a:endParaRPr lang="en-CA"/>
          </a:p>
        </p:txBody>
      </p:sp>
    </p:spTree>
    <p:extLst>
      <p:ext uri="{BB962C8B-B14F-4D97-AF65-F5344CB8AC3E}">
        <p14:creationId xmlns:p14="http://schemas.microsoft.com/office/powerpoint/2010/main" val="262004481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C1D238A-A3B5-406F-95C5-65C9868CDA42}" type="datetimeFigureOut">
              <a:rPr lang="en-CA" smtClean="0"/>
              <a:t>4/13/20</a:t>
            </a:fld>
            <a:endParaRPr lang="en-CA"/>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12AB8887-C8A2-4412-A068-FE3EEA5C280A}" type="slidenum">
              <a:rPr lang="en-CA" smtClean="0"/>
              <a:t>‹#›</a:t>
            </a:fld>
            <a:endParaRPr lang="en-CA"/>
          </a:p>
        </p:txBody>
      </p:sp>
    </p:spTree>
    <p:extLst>
      <p:ext uri="{BB962C8B-B14F-4D97-AF65-F5344CB8AC3E}">
        <p14:creationId xmlns:p14="http://schemas.microsoft.com/office/powerpoint/2010/main" val="2123842971"/>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fotech.com/browse/applications/enterprise-applications/human-resource-systems" TargetMode="External"/><Relationship Id="rId3" Type="http://schemas.openxmlformats.org/officeDocument/2006/relationships/image" Target="../media/image2.png"/><Relationship Id="rId7" Type="http://schemas.openxmlformats.org/officeDocument/2006/relationships/hyperlink" Target="https://www.infotech.com/covid"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hyperlink" Target="https://www.infotech.com/software-reviews/categories/web-conferenc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AFEF61EB-0A67-4BD8-B505-2AD640B89844}"/>
              </a:ext>
            </a:extLst>
          </p:cNvPr>
          <p:cNvGrpSpPr>
            <a:grpSpLocks noChangeAspect="1"/>
          </p:cNvGrpSpPr>
          <p:nvPr/>
        </p:nvGrpSpPr>
        <p:grpSpPr>
          <a:xfrm>
            <a:off x="2130091" y="2982178"/>
            <a:ext cx="2564731" cy="2532090"/>
            <a:chOff x="2020530" y="2934932"/>
            <a:chExt cx="2816943" cy="2815085"/>
          </a:xfrm>
        </p:grpSpPr>
        <p:sp>
          <p:nvSpPr>
            <p:cNvPr id="4" name="Rectangle 3">
              <a:extLst>
                <a:ext uri="{FF2B5EF4-FFF2-40B4-BE49-F238E27FC236}">
                  <a16:creationId xmlns:a16="http://schemas.microsoft.com/office/drawing/2014/main" id="{07303E60-FA93-499B-B781-F93AD15CF07B}"/>
                </a:ext>
              </a:extLst>
            </p:cNvPr>
            <p:cNvSpPr/>
            <p:nvPr/>
          </p:nvSpPr>
          <p:spPr>
            <a:xfrm>
              <a:off x="3541473" y="2934932"/>
              <a:ext cx="1296000" cy="1296000"/>
            </a:xfrm>
            <a:prstGeom prst="rect">
              <a:avLst/>
            </a:prstGeom>
            <a:gradFill>
              <a:gsLst>
                <a:gs pos="0">
                  <a:schemeClr val="accent1">
                    <a:lumMod val="40000"/>
                    <a:lumOff val="60000"/>
                    <a:alpha val="75000"/>
                  </a:schemeClr>
                </a:gs>
                <a:gs pos="46000">
                  <a:schemeClr val="accent1">
                    <a:lumMod val="95000"/>
                    <a:lumOff val="5000"/>
                    <a:alpha val="89000"/>
                  </a:schemeClr>
                </a:gs>
                <a:gs pos="100000">
                  <a:srgbClr val="2576B7"/>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Rectangle 4">
              <a:extLst>
                <a:ext uri="{FF2B5EF4-FFF2-40B4-BE49-F238E27FC236}">
                  <a16:creationId xmlns:a16="http://schemas.microsoft.com/office/drawing/2014/main" id="{1013E156-A311-43FD-9ECD-21BBBF23EB80}"/>
                </a:ext>
              </a:extLst>
            </p:cNvPr>
            <p:cNvSpPr/>
            <p:nvPr/>
          </p:nvSpPr>
          <p:spPr>
            <a:xfrm>
              <a:off x="3541473" y="4454016"/>
              <a:ext cx="1296000" cy="1296001"/>
            </a:xfrm>
            <a:prstGeom prst="rect">
              <a:avLst/>
            </a:prstGeom>
            <a:gradFill>
              <a:gsLst>
                <a:gs pos="0">
                  <a:schemeClr val="accent1">
                    <a:lumMod val="40000"/>
                    <a:lumOff val="60000"/>
                    <a:alpha val="75000"/>
                  </a:schemeClr>
                </a:gs>
                <a:gs pos="46000">
                  <a:schemeClr val="accent1">
                    <a:lumMod val="95000"/>
                    <a:lumOff val="5000"/>
                    <a:alpha val="89000"/>
                  </a:schemeClr>
                </a:gs>
                <a:gs pos="100000">
                  <a:srgbClr val="2576B7"/>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Rectangle 5">
              <a:extLst>
                <a:ext uri="{FF2B5EF4-FFF2-40B4-BE49-F238E27FC236}">
                  <a16:creationId xmlns:a16="http://schemas.microsoft.com/office/drawing/2014/main" id="{99EAD735-ACF9-431B-B35A-C335B5D8D42E}"/>
                </a:ext>
              </a:extLst>
            </p:cNvPr>
            <p:cNvSpPr>
              <a:spLocks noChangeAspect="1"/>
            </p:cNvSpPr>
            <p:nvPr/>
          </p:nvSpPr>
          <p:spPr>
            <a:xfrm>
              <a:off x="2020531" y="2934932"/>
              <a:ext cx="1296000" cy="1296001"/>
            </a:xfrm>
            <a:prstGeom prst="rect">
              <a:avLst/>
            </a:prstGeom>
            <a:gradFill>
              <a:gsLst>
                <a:gs pos="0">
                  <a:schemeClr val="accent1">
                    <a:lumMod val="40000"/>
                    <a:lumOff val="60000"/>
                    <a:alpha val="75000"/>
                  </a:schemeClr>
                </a:gs>
                <a:gs pos="46000">
                  <a:schemeClr val="accent1">
                    <a:lumMod val="95000"/>
                    <a:lumOff val="5000"/>
                    <a:alpha val="89000"/>
                  </a:schemeClr>
                </a:gs>
                <a:gs pos="100000">
                  <a:srgbClr val="2576B7"/>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a:extLst>
                <a:ext uri="{FF2B5EF4-FFF2-40B4-BE49-F238E27FC236}">
                  <a16:creationId xmlns:a16="http://schemas.microsoft.com/office/drawing/2014/main" id="{485F08BD-5802-4814-AF4D-A651FB8B4238}"/>
                </a:ext>
              </a:extLst>
            </p:cNvPr>
            <p:cNvSpPr/>
            <p:nvPr/>
          </p:nvSpPr>
          <p:spPr>
            <a:xfrm>
              <a:off x="2020530" y="4454014"/>
              <a:ext cx="1296000" cy="1296000"/>
            </a:xfrm>
            <a:prstGeom prst="rect">
              <a:avLst/>
            </a:prstGeom>
            <a:gradFill>
              <a:gsLst>
                <a:gs pos="0">
                  <a:schemeClr val="accent1">
                    <a:lumMod val="40000"/>
                    <a:lumOff val="60000"/>
                    <a:alpha val="75000"/>
                  </a:schemeClr>
                </a:gs>
                <a:gs pos="46000">
                  <a:schemeClr val="accent1">
                    <a:lumMod val="95000"/>
                    <a:lumOff val="5000"/>
                    <a:alpha val="89000"/>
                  </a:schemeClr>
                </a:gs>
                <a:gs pos="100000">
                  <a:srgbClr val="2576B7"/>
                </a:gs>
              </a:gsLst>
              <a:path path="circle">
                <a:fillToRect l="100000" b="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a:extLst>
                <a:ext uri="{FF2B5EF4-FFF2-40B4-BE49-F238E27FC236}">
                  <a16:creationId xmlns:a16="http://schemas.microsoft.com/office/drawing/2014/main" id="{CC2034AB-C3C8-42CB-B68E-5BB43C1C8B25}"/>
                </a:ext>
              </a:extLst>
            </p:cNvPr>
            <p:cNvSpPr/>
            <p:nvPr/>
          </p:nvSpPr>
          <p:spPr>
            <a:xfrm>
              <a:off x="2799001" y="3691219"/>
              <a:ext cx="1260001" cy="1260000"/>
            </a:xfrm>
            <a:prstGeom prst="ellipse">
              <a:avLst/>
            </a:prstGeom>
            <a:solidFill>
              <a:schemeClr val="bg1">
                <a:alpha val="9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200" dirty="0">
                  <a:solidFill>
                    <a:srgbClr val="4A4A4A"/>
                  </a:solidFill>
                  <a:latin typeface="Roboto" panose="02000000000000000000" pitchFamily="2" charset="0"/>
                  <a:ea typeface="Roboto" panose="02000000000000000000" pitchFamily="2" charset="0"/>
                </a:rPr>
                <a:t>Virtual Interviews</a:t>
              </a:r>
              <a:endParaRPr lang="en-CA" sz="1200" dirty="0">
                <a:solidFill>
                  <a:srgbClr val="4A4A4A"/>
                </a:solidFill>
                <a:latin typeface="Roboto" panose="02000000000000000000" pitchFamily="2" charset="0"/>
                <a:ea typeface="Roboto" panose="02000000000000000000" pitchFamily="2" charset="0"/>
              </a:endParaRPr>
            </a:p>
          </p:txBody>
        </p:sp>
        <p:grpSp>
          <p:nvGrpSpPr>
            <p:cNvPr id="9" name="Group 8">
              <a:extLst>
                <a:ext uri="{FF2B5EF4-FFF2-40B4-BE49-F238E27FC236}">
                  <a16:creationId xmlns:a16="http://schemas.microsoft.com/office/drawing/2014/main" id="{76940B17-4D4E-4FDE-8484-D11F6492FDB5}"/>
                </a:ext>
              </a:extLst>
            </p:cNvPr>
            <p:cNvGrpSpPr/>
            <p:nvPr/>
          </p:nvGrpSpPr>
          <p:grpSpPr>
            <a:xfrm>
              <a:off x="2363390" y="3245729"/>
              <a:ext cx="610282" cy="674405"/>
              <a:chOff x="3346747" y="7042348"/>
              <a:chExt cx="610282" cy="674404"/>
            </a:xfrm>
          </p:grpSpPr>
          <p:sp>
            <p:nvSpPr>
              <p:cNvPr id="25" name="Freeform 258">
                <a:extLst>
                  <a:ext uri="{FF2B5EF4-FFF2-40B4-BE49-F238E27FC236}">
                    <a16:creationId xmlns:a16="http://schemas.microsoft.com/office/drawing/2014/main" id="{B19BD78B-52CA-41DF-BC8B-7F72EB7604D1}"/>
                  </a:ext>
                </a:extLst>
              </p:cNvPr>
              <p:cNvSpPr>
                <a:spLocks/>
              </p:cNvSpPr>
              <p:nvPr/>
            </p:nvSpPr>
            <p:spPr bwMode="auto">
              <a:xfrm>
                <a:off x="3478929" y="7042348"/>
                <a:ext cx="345921" cy="380513"/>
              </a:xfrm>
              <a:custGeom>
                <a:avLst/>
                <a:gdLst>
                  <a:gd name="T0" fmla="*/ 52 w 52"/>
                  <a:gd name="T1" fmla="*/ 26 h 52"/>
                  <a:gd name="T2" fmla="*/ 26 w 52"/>
                  <a:gd name="T3" fmla="*/ 52 h 52"/>
                  <a:gd name="T4" fmla="*/ 0 w 52"/>
                  <a:gd name="T5" fmla="*/ 25 h 52"/>
                  <a:gd name="T6" fmla="*/ 25 w 52"/>
                  <a:gd name="T7" fmla="*/ 0 h 52"/>
                  <a:gd name="T8" fmla="*/ 26 w 52"/>
                  <a:gd name="T9" fmla="*/ 0 h 52"/>
                  <a:gd name="T10" fmla="*/ 52 w 52"/>
                  <a:gd name="T11" fmla="*/ 26 h 52"/>
                </a:gdLst>
                <a:ahLst/>
                <a:cxnLst>
                  <a:cxn ang="0">
                    <a:pos x="T0" y="T1"/>
                  </a:cxn>
                  <a:cxn ang="0">
                    <a:pos x="T2" y="T3"/>
                  </a:cxn>
                  <a:cxn ang="0">
                    <a:pos x="T4" y="T5"/>
                  </a:cxn>
                  <a:cxn ang="0">
                    <a:pos x="T6" y="T7"/>
                  </a:cxn>
                  <a:cxn ang="0">
                    <a:pos x="T8" y="T9"/>
                  </a:cxn>
                  <a:cxn ang="0">
                    <a:pos x="T10" y="T11"/>
                  </a:cxn>
                </a:cxnLst>
                <a:rect l="0" t="0" r="r" b="b"/>
                <a:pathLst>
                  <a:path w="52" h="52">
                    <a:moveTo>
                      <a:pt x="52" y="26"/>
                    </a:moveTo>
                    <a:cubicBezTo>
                      <a:pt x="52" y="40"/>
                      <a:pt x="40" y="52"/>
                      <a:pt x="26" y="52"/>
                    </a:cubicBezTo>
                    <a:cubicBezTo>
                      <a:pt x="12" y="52"/>
                      <a:pt x="0" y="40"/>
                      <a:pt x="0" y="25"/>
                    </a:cubicBezTo>
                    <a:cubicBezTo>
                      <a:pt x="0" y="11"/>
                      <a:pt x="11" y="1"/>
                      <a:pt x="25" y="0"/>
                    </a:cubicBezTo>
                    <a:cubicBezTo>
                      <a:pt x="25" y="0"/>
                      <a:pt x="26" y="0"/>
                      <a:pt x="26" y="0"/>
                    </a:cubicBezTo>
                    <a:cubicBezTo>
                      <a:pt x="40" y="0"/>
                      <a:pt x="52" y="11"/>
                      <a:pt x="52" y="26"/>
                    </a:cubicBezTo>
                    <a:close/>
                  </a:path>
                </a:pathLst>
              </a:custGeom>
              <a:noFill/>
              <a:ln w="19050"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59">
                <a:extLst>
                  <a:ext uri="{FF2B5EF4-FFF2-40B4-BE49-F238E27FC236}">
                    <a16:creationId xmlns:a16="http://schemas.microsoft.com/office/drawing/2014/main" id="{2CABD7EB-8BB0-4DD6-8325-BD17764F7FDA}"/>
                  </a:ext>
                </a:extLst>
              </p:cNvPr>
              <p:cNvSpPr>
                <a:spLocks/>
              </p:cNvSpPr>
              <p:nvPr/>
            </p:nvSpPr>
            <p:spPr bwMode="auto">
              <a:xfrm>
                <a:off x="3552050" y="7042348"/>
                <a:ext cx="92809" cy="380513"/>
              </a:xfrm>
              <a:custGeom>
                <a:avLst/>
                <a:gdLst>
                  <a:gd name="T0" fmla="*/ 14 w 14"/>
                  <a:gd name="T1" fmla="*/ 0 h 52"/>
                  <a:gd name="T2" fmla="*/ 14 w 14"/>
                  <a:gd name="T3" fmla="*/ 52 h 52"/>
                </a:gdLst>
                <a:ahLst/>
                <a:cxnLst>
                  <a:cxn ang="0">
                    <a:pos x="T0" y="T1"/>
                  </a:cxn>
                  <a:cxn ang="0">
                    <a:pos x="T2" y="T3"/>
                  </a:cxn>
                </a:cxnLst>
                <a:rect l="0" t="0" r="r" b="b"/>
                <a:pathLst>
                  <a:path w="14" h="52">
                    <a:moveTo>
                      <a:pt x="14" y="0"/>
                    </a:moveTo>
                    <a:cubicBezTo>
                      <a:pt x="0" y="15"/>
                      <a:pt x="0" y="34"/>
                      <a:pt x="14" y="52"/>
                    </a:cubicBezTo>
                  </a:path>
                </a:pathLst>
              </a:custGeom>
              <a:noFill/>
              <a:ln w="19050"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60">
                <a:extLst>
                  <a:ext uri="{FF2B5EF4-FFF2-40B4-BE49-F238E27FC236}">
                    <a16:creationId xmlns:a16="http://schemas.microsoft.com/office/drawing/2014/main" id="{656358B6-4E6C-4CFF-A87B-ABE5759A9FBC}"/>
                  </a:ext>
                </a:extLst>
              </p:cNvPr>
              <p:cNvSpPr>
                <a:spLocks/>
              </p:cNvSpPr>
              <p:nvPr/>
            </p:nvSpPr>
            <p:spPr bwMode="auto">
              <a:xfrm>
                <a:off x="3658919" y="7042348"/>
                <a:ext cx="92809" cy="380513"/>
              </a:xfrm>
              <a:custGeom>
                <a:avLst/>
                <a:gdLst>
                  <a:gd name="T0" fmla="*/ 0 w 14"/>
                  <a:gd name="T1" fmla="*/ 0 h 52"/>
                  <a:gd name="T2" fmla="*/ 0 w 14"/>
                  <a:gd name="T3" fmla="*/ 52 h 52"/>
                </a:gdLst>
                <a:ahLst/>
                <a:cxnLst>
                  <a:cxn ang="0">
                    <a:pos x="T0" y="T1"/>
                  </a:cxn>
                  <a:cxn ang="0">
                    <a:pos x="T2" y="T3"/>
                  </a:cxn>
                </a:cxnLst>
                <a:rect l="0" t="0" r="r" b="b"/>
                <a:pathLst>
                  <a:path w="14" h="52">
                    <a:moveTo>
                      <a:pt x="0" y="0"/>
                    </a:moveTo>
                    <a:cubicBezTo>
                      <a:pt x="14" y="15"/>
                      <a:pt x="14" y="34"/>
                      <a:pt x="0" y="52"/>
                    </a:cubicBezTo>
                  </a:path>
                </a:pathLst>
              </a:custGeom>
              <a:noFill/>
              <a:ln w="19050" cap="flat">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8" name="Line 261">
                <a:extLst>
                  <a:ext uri="{FF2B5EF4-FFF2-40B4-BE49-F238E27FC236}">
                    <a16:creationId xmlns:a16="http://schemas.microsoft.com/office/drawing/2014/main" id="{FBA16EA5-62AB-4D39-A738-A26707BD05A8}"/>
                  </a:ext>
                </a:extLst>
              </p:cNvPr>
              <p:cNvSpPr>
                <a:spLocks noChangeShapeType="1"/>
              </p:cNvSpPr>
              <p:nvPr/>
            </p:nvSpPr>
            <p:spPr bwMode="auto">
              <a:xfrm>
                <a:off x="3507052" y="7333147"/>
                <a:ext cx="292485" cy="0"/>
              </a:xfrm>
              <a:prstGeom prst="line">
                <a:avLst/>
              </a:prstGeom>
              <a:noFill/>
              <a:ln w="19050" cap="flat">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9" name="Line 262">
                <a:extLst>
                  <a:ext uri="{FF2B5EF4-FFF2-40B4-BE49-F238E27FC236}">
                    <a16:creationId xmlns:a16="http://schemas.microsoft.com/office/drawing/2014/main" id="{5B18CED6-75E0-4398-A6BB-51AA2D6AB418}"/>
                  </a:ext>
                </a:extLst>
              </p:cNvPr>
              <p:cNvSpPr>
                <a:spLocks noChangeShapeType="1"/>
              </p:cNvSpPr>
              <p:nvPr/>
            </p:nvSpPr>
            <p:spPr bwMode="auto">
              <a:xfrm>
                <a:off x="3507052" y="7128969"/>
                <a:ext cx="292485" cy="0"/>
              </a:xfrm>
              <a:prstGeom prst="line">
                <a:avLst/>
              </a:prstGeom>
              <a:noFill/>
              <a:ln w="19050" cap="flat">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0" name="Line 263">
                <a:extLst>
                  <a:ext uri="{FF2B5EF4-FFF2-40B4-BE49-F238E27FC236}">
                    <a16:creationId xmlns:a16="http://schemas.microsoft.com/office/drawing/2014/main" id="{70E220BA-3297-4DC9-952F-3F8171D9A6E9}"/>
                  </a:ext>
                </a:extLst>
              </p:cNvPr>
              <p:cNvSpPr>
                <a:spLocks noChangeShapeType="1"/>
              </p:cNvSpPr>
              <p:nvPr/>
            </p:nvSpPr>
            <p:spPr bwMode="auto">
              <a:xfrm>
                <a:off x="3478929" y="7231056"/>
                <a:ext cx="345921" cy="0"/>
              </a:xfrm>
              <a:prstGeom prst="line">
                <a:avLst/>
              </a:prstGeom>
              <a:noFill/>
              <a:ln w="19050" cap="flat">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1" name="Oval 264">
                <a:extLst>
                  <a:ext uri="{FF2B5EF4-FFF2-40B4-BE49-F238E27FC236}">
                    <a16:creationId xmlns:a16="http://schemas.microsoft.com/office/drawing/2014/main" id="{3672270B-0E19-47F6-B018-2BBF3D1DB523}"/>
                  </a:ext>
                </a:extLst>
              </p:cNvPr>
              <p:cNvSpPr>
                <a:spLocks noChangeArrowheads="1"/>
              </p:cNvSpPr>
              <p:nvPr/>
            </p:nvSpPr>
            <p:spPr bwMode="auto">
              <a:xfrm>
                <a:off x="3386120" y="7450702"/>
                <a:ext cx="132182" cy="148491"/>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Oval 265">
                <a:extLst>
                  <a:ext uri="{FF2B5EF4-FFF2-40B4-BE49-F238E27FC236}">
                    <a16:creationId xmlns:a16="http://schemas.microsoft.com/office/drawing/2014/main" id="{4837AFC3-F0E5-4278-822A-8A9DDCFD6F69}"/>
                  </a:ext>
                </a:extLst>
              </p:cNvPr>
              <p:cNvSpPr>
                <a:spLocks noChangeArrowheads="1"/>
              </p:cNvSpPr>
              <p:nvPr/>
            </p:nvSpPr>
            <p:spPr bwMode="auto">
              <a:xfrm>
                <a:off x="3585798" y="7450702"/>
                <a:ext cx="132182" cy="148491"/>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3" name="Oval 266">
                <a:extLst>
                  <a:ext uri="{FF2B5EF4-FFF2-40B4-BE49-F238E27FC236}">
                    <a16:creationId xmlns:a16="http://schemas.microsoft.com/office/drawing/2014/main" id="{F79DC19E-3204-4E21-8E30-E12E9E93DDF7}"/>
                  </a:ext>
                </a:extLst>
              </p:cNvPr>
              <p:cNvSpPr>
                <a:spLocks noChangeArrowheads="1"/>
              </p:cNvSpPr>
              <p:nvPr/>
            </p:nvSpPr>
            <p:spPr bwMode="auto">
              <a:xfrm>
                <a:off x="3785474" y="7450702"/>
                <a:ext cx="132182" cy="148491"/>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267">
                <a:extLst>
                  <a:ext uri="{FF2B5EF4-FFF2-40B4-BE49-F238E27FC236}">
                    <a16:creationId xmlns:a16="http://schemas.microsoft.com/office/drawing/2014/main" id="{B39FE778-A548-42CA-9AB3-3BD13A48E9F7}"/>
                  </a:ext>
                </a:extLst>
              </p:cNvPr>
              <p:cNvSpPr>
                <a:spLocks/>
              </p:cNvSpPr>
              <p:nvPr/>
            </p:nvSpPr>
            <p:spPr bwMode="auto">
              <a:xfrm>
                <a:off x="3346747" y="7599196"/>
                <a:ext cx="610282" cy="117556"/>
              </a:xfrm>
              <a:custGeom>
                <a:avLst/>
                <a:gdLst>
                  <a:gd name="T0" fmla="*/ 76 w 92"/>
                  <a:gd name="T1" fmla="*/ 0 h 16"/>
                  <a:gd name="T2" fmla="*/ 61 w 92"/>
                  <a:gd name="T3" fmla="*/ 11 h 16"/>
                  <a:gd name="T4" fmla="*/ 46 w 92"/>
                  <a:gd name="T5" fmla="*/ 0 h 16"/>
                  <a:gd name="T6" fmla="*/ 31 w 92"/>
                  <a:gd name="T7" fmla="*/ 11 h 16"/>
                  <a:gd name="T8" fmla="*/ 16 w 92"/>
                  <a:gd name="T9" fmla="*/ 0 h 16"/>
                  <a:gd name="T10" fmla="*/ 0 w 92"/>
                  <a:gd name="T11" fmla="*/ 16 h 16"/>
                  <a:gd name="T12" fmla="*/ 92 w 92"/>
                  <a:gd name="T13" fmla="*/ 16 h 16"/>
                  <a:gd name="T14" fmla="*/ 76 w 92"/>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16">
                    <a:moveTo>
                      <a:pt x="76" y="0"/>
                    </a:moveTo>
                    <a:cubicBezTo>
                      <a:pt x="69" y="0"/>
                      <a:pt x="63" y="4"/>
                      <a:pt x="61" y="11"/>
                    </a:cubicBezTo>
                    <a:cubicBezTo>
                      <a:pt x="59" y="4"/>
                      <a:pt x="53" y="0"/>
                      <a:pt x="46" y="0"/>
                    </a:cubicBezTo>
                    <a:cubicBezTo>
                      <a:pt x="39" y="0"/>
                      <a:pt x="33" y="4"/>
                      <a:pt x="31" y="11"/>
                    </a:cubicBezTo>
                    <a:cubicBezTo>
                      <a:pt x="29" y="4"/>
                      <a:pt x="23" y="0"/>
                      <a:pt x="16" y="0"/>
                    </a:cubicBezTo>
                    <a:cubicBezTo>
                      <a:pt x="7" y="0"/>
                      <a:pt x="0" y="8"/>
                      <a:pt x="0" y="16"/>
                    </a:cubicBezTo>
                    <a:cubicBezTo>
                      <a:pt x="92" y="16"/>
                      <a:pt x="92" y="16"/>
                      <a:pt x="92" y="16"/>
                    </a:cubicBezTo>
                    <a:cubicBezTo>
                      <a:pt x="92" y="8"/>
                      <a:pt x="85" y="0"/>
                      <a:pt x="76" y="0"/>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a:extLst>
                <a:ext uri="{FF2B5EF4-FFF2-40B4-BE49-F238E27FC236}">
                  <a16:creationId xmlns:a16="http://schemas.microsoft.com/office/drawing/2014/main" id="{C56F4D01-E08C-427E-9850-ADF592772600}"/>
                </a:ext>
              </a:extLst>
            </p:cNvPr>
            <p:cNvGrpSpPr/>
            <p:nvPr/>
          </p:nvGrpSpPr>
          <p:grpSpPr>
            <a:xfrm>
              <a:off x="3929282" y="3199325"/>
              <a:ext cx="584971" cy="674403"/>
              <a:chOff x="5384290" y="2760033"/>
              <a:chExt cx="584970" cy="674403"/>
            </a:xfrm>
          </p:grpSpPr>
          <p:sp>
            <p:nvSpPr>
              <p:cNvPr id="13" name="Oval 309">
                <a:extLst>
                  <a:ext uri="{FF2B5EF4-FFF2-40B4-BE49-F238E27FC236}">
                    <a16:creationId xmlns:a16="http://schemas.microsoft.com/office/drawing/2014/main" id="{35CC60AF-5F8A-4ABA-86C8-8F26A5C00AEA}"/>
                  </a:ext>
                </a:extLst>
              </p:cNvPr>
              <p:cNvSpPr>
                <a:spLocks noChangeArrowheads="1"/>
              </p:cNvSpPr>
              <p:nvPr/>
            </p:nvSpPr>
            <p:spPr bwMode="auto">
              <a:xfrm>
                <a:off x="5603654" y="2760033"/>
                <a:ext cx="146243" cy="160867"/>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Freeform 310">
                <a:extLst>
                  <a:ext uri="{FF2B5EF4-FFF2-40B4-BE49-F238E27FC236}">
                    <a16:creationId xmlns:a16="http://schemas.microsoft.com/office/drawing/2014/main" id="{AB8E8C6D-FE27-4FFD-9800-1A282326A951}"/>
                  </a:ext>
                </a:extLst>
              </p:cNvPr>
              <p:cNvSpPr>
                <a:spLocks/>
              </p:cNvSpPr>
              <p:nvPr/>
            </p:nvSpPr>
            <p:spPr bwMode="auto">
              <a:xfrm>
                <a:off x="5555845" y="2920900"/>
                <a:ext cx="239051" cy="129931"/>
              </a:xfrm>
              <a:custGeom>
                <a:avLst/>
                <a:gdLst>
                  <a:gd name="T0" fmla="*/ 36 w 36"/>
                  <a:gd name="T1" fmla="*/ 18 h 18"/>
                  <a:gd name="T2" fmla="*/ 0 w 36"/>
                  <a:gd name="T3" fmla="*/ 18 h 18"/>
                  <a:gd name="T4" fmla="*/ 18 w 36"/>
                  <a:gd name="T5" fmla="*/ 0 h 18"/>
                  <a:gd name="T6" fmla="*/ 36 w 36"/>
                  <a:gd name="T7" fmla="*/ 18 h 18"/>
                </a:gdLst>
                <a:ahLst/>
                <a:cxnLst>
                  <a:cxn ang="0">
                    <a:pos x="T0" y="T1"/>
                  </a:cxn>
                  <a:cxn ang="0">
                    <a:pos x="T2" y="T3"/>
                  </a:cxn>
                  <a:cxn ang="0">
                    <a:pos x="T4" y="T5"/>
                  </a:cxn>
                  <a:cxn ang="0">
                    <a:pos x="T6" y="T7"/>
                  </a:cxn>
                </a:cxnLst>
                <a:rect l="0" t="0" r="r" b="b"/>
                <a:pathLst>
                  <a:path w="36" h="18">
                    <a:moveTo>
                      <a:pt x="36" y="18"/>
                    </a:moveTo>
                    <a:cubicBezTo>
                      <a:pt x="0" y="18"/>
                      <a:pt x="0" y="18"/>
                      <a:pt x="0" y="18"/>
                    </a:cubicBezTo>
                    <a:cubicBezTo>
                      <a:pt x="0" y="8"/>
                      <a:pt x="8" y="0"/>
                      <a:pt x="18" y="0"/>
                    </a:cubicBezTo>
                    <a:cubicBezTo>
                      <a:pt x="28" y="0"/>
                      <a:pt x="36" y="8"/>
                      <a:pt x="36" y="18"/>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5" name="Oval 311">
                <a:extLst>
                  <a:ext uri="{FF2B5EF4-FFF2-40B4-BE49-F238E27FC236}">
                    <a16:creationId xmlns:a16="http://schemas.microsoft.com/office/drawing/2014/main" id="{8B249492-B061-475F-BB97-54AB6F491F08}"/>
                  </a:ext>
                </a:extLst>
              </p:cNvPr>
              <p:cNvSpPr>
                <a:spLocks noChangeArrowheads="1"/>
              </p:cNvSpPr>
              <p:nvPr/>
            </p:nvSpPr>
            <p:spPr bwMode="auto">
              <a:xfrm>
                <a:off x="5423663" y="3214790"/>
                <a:ext cx="106870" cy="114464"/>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6" name="Freeform 312">
                <a:extLst>
                  <a:ext uri="{FF2B5EF4-FFF2-40B4-BE49-F238E27FC236}">
                    <a16:creationId xmlns:a16="http://schemas.microsoft.com/office/drawing/2014/main" id="{2D81BBBA-0325-4725-AE0D-1C807D13EA31}"/>
                  </a:ext>
                </a:extLst>
              </p:cNvPr>
              <p:cNvSpPr>
                <a:spLocks/>
              </p:cNvSpPr>
              <p:nvPr/>
            </p:nvSpPr>
            <p:spPr bwMode="auto">
              <a:xfrm>
                <a:off x="5384290" y="3329254"/>
                <a:ext cx="185615" cy="105182"/>
              </a:xfrm>
              <a:custGeom>
                <a:avLst/>
                <a:gdLst>
                  <a:gd name="T0" fmla="*/ 28 w 28"/>
                  <a:gd name="T1" fmla="*/ 14 h 14"/>
                  <a:gd name="T2" fmla="*/ 0 w 28"/>
                  <a:gd name="T3" fmla="*/ 14 h 14"/>
                  <a:gd name="T4" fmla="*/ 14 w 28"/>
                  <a:gd name="T5" fmla="*/ 0 h 14"/>
                  <a:gd name="T6" fmla="*/ 28 w 28"/>
                  <a:gd name="T7" fmla="*/ 14 h 14"/>
                </a:gdLst>
                <a:ahLst/>
                <a:cxnLst>
                  <a:cxn ang="0">
                    <a:pos x="T0" y="T1"/>
                  </a:cxn>
                  <a:cxn ang="0">
                    <a:pos x="T2" y="T3"/>
                  </a:cxn>
                  <a:cxn ang="0">
                    <a:pos x="T4" y="T5"/>
                  </a:cxn>
                  <a:cxn ang="0">
                    <a:pos x="T6" y="T7"/>
                  </a:cxn>
                </a:cxnLst>
                <a:rect l="0" t="0" r="r" b="b"/>
                <a:pathLst>
                  <a:path w="28" h="14">
                    <a:moveTo>
                      <a:pt x="28" y="14"/>
                    </a:moveTo>
                    <a:cubicBezTo>
                      <a:pt x="0" y="14"/>
                      <a:pt x="0" y="14"/>
                      <a:pt x="0" y="14"/>
                    </a:cubicBezTo>
                    <a:cubicBezTo>
                      <a:pt x="0" y="6"/>
                      <a:pt x="6" y="0"/>
                      <a:pt x="14" y="0"/>
                    </a:cubicBezTo>
                    <a:cubicBezTo>
                      <a:pt x="22" y="0"/>
                      <a:pt x="28" y="6"/>
                      <a:pt x="28" y="14"/>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7" name="Oval 313">
                <a:extLst>
                  <a:ext uri="{FF2B5EF4-FFF2-40B4-BE49-F238E27FC236}">
                    <a16:creationId xmlns:a16="http://schemas.microsoft.com/office/drawing/2014/main" id="{AC171F84-65A4-45C0-879D-670F69852D90}"/>
                  </a:ext>
                </a:extLst>
              </p:cNvPr>
              <p:cNvSpPr>
                <a:spLocks noChangeArrowheads="1"/>
              </p:cNvSpPr>
              <p:nvPr/>
            </p:nvSpPr>
            <p:spPr bwMode="auto">
              <a:xfrm>
                <a:off x="5823018" y="3214790"/>
                <a:ext cx="106870" cy="114464"/>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314">
                <a:extLst>
                  <a:ext uri="{FF2B5EF4-FFF2-40B4-BE49-F238E27FC236}">
                    <a16:creationId xmlns:a16="http://schemas.microsoft.com/office/drawing/2014/main" id="{E4A9CCCA-F8C8-433E-B827-84383BA9BAB4}"/>
                  </a:ext>
                </a:extLst>
              </p:cNvPr>
              <p:cNvSpPr>
                <a:spLocks/>
              </p:cNvSpPr>
              <p:nvPr/>
            </p:nvSpPr>
            <p:spPr bwMode="auto">
              <a:xfrm>
                <a:off x="5783645" y="3329254"/>
                <a:ext cx="185615" cy="105182"/>
              </a:xfrm>
              <a:custGeom>
                <a:avLst/>
                <a:gdLst>
                  <a:gd name="T0" fmla="*/ 28 w 28"/>
                  <a:gd name="T1" fmla="*/ 14 h 14"/>
                  <a:gd name="T2" fmla="*/ 0 w 28"/>
                  <a:gd name="T3" fmla="*/ 14 h 14"/>
                  <a:gd name="T4" fmla="*/ 14 w 28"/>
                  <a:gd name="T5" fmla="*/ 0 h 14"/>
                  <a:gd name="T6" fmla="*/ 28 w 28"/>
                  <a:gd name="T7" fmla="*/ 14 h 14"/>
                </a:gdLst>
                <a:ahLst/>
                <a:cxnLst>
                  <a:cxn ang="0">
                    <a:pos x="T0" y="T1"/>
                  </a:cxn>
                  <a:cxn ang="0">
                    <a:pos x="T2" y="T3"/>
                  </a:cxn>
                  <a:cxn ang="0">
                    <a:pos x="T4" y="T5"/>
                  </a:cxn>
                  <a:cxn ang="0">
                    <a:pos x="T6" y="T7"/>
                  </a:cxn>
                </a:cxnLst>
                <a:rect l="0" t="0" r="r" b="b"/>
                <a:pathLst>
                  <a:path w="28" h="14">
                    <a:moveTo>
                      <a:pt x="28" y="14"/>
                    </a:moveTo>
                    <a:cubicBezTo>
                      <a:pt x="0" y="14"/>
                      <a:pt x="0" y="14"/>
                      <a:pt x="0" y="14"/>
                    </a:cubicBezTo>
                    <a:cubicBezTo>
                      <a:pt x="0" y="6"/>
                      <a:pt x="6" y="0"/>
                      <a:pt x="14" y="0"/>
                    </a:cubicBezTo>
                    <a:cubicBezTo>
                      <a:pt x="22" y="0"/>
                      <a:pt x="28" y="6"/>
                      <a:pt x="28" y="14"/>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 name="Oval 315">
                <a:extLst>
                  <a:ext uri="{FF2B5EF4-FFF2-40B4-BE49-F238E27FC236}">
                    <a16:creationId xmlns:a16="http://schemas.microsoft.com/office/drawing/2014/main" id="{4BF16D82-61BC-4072-9F86-E06F6E08D1BE}"/>
                  </a:ext>
                </a:extLst>
              </p:cNvPr>
              <p:cNvSpPr>
                <a:spLocks noChangeArrowheads="1"/>
              </p:cNvSpPr>
              <p:nvPr/>
            </p:nvSpPr>
            <p:spPr bwMode="auto">
              <a:xfrm>
                <a:off x="5823018" y="3214790"/>
                <a:ext cx="106870" cy="114464"/>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316">
                <a:extLst>
                  <a:ext uri="{FF2B5EF4-FFF2-40B4-BE49-F238E27FC236}">
                    <a16:creationId xmlns:a16="http://schemas.microsoft.com/office/drawing/2014/main" id="{1EC9B68B-EE79-4BC7-B06A-94FBD8A66082}"/>
                  </a:ext>
                </a:extLst>
              </p:cNvPr>
              <p:cNvSpPr>
                <a:spLocks/>
              </p:cNvSpPr>
              <p:nvPr/>
            </p:nvSpPr>
            <p:spPr bwMode="auto">
              <a:xfrm>
                <a:off x="5783645" y="3329254"/>
                <a:ext cx="185615" cy="105182"/>
              </a:xfrm>
              <a:custGeom>
                <a:avLst/>
                <a:gdLst>
                  <a:gd name="T0" fmla="*/ 28 w 28"/>
                  <a:gd name="T1" fmla="*/ 14 h 14"/>
                  <a:gd name="T2" fmla="*/ 0 w 28"/>
                  <a:gd name="T3" fmla="*/ 14 h 14"/>
                  <a:gd name="T4" fmla="*/ 14 w 28"/>
                  <a:gd name="T5" fmla="*/ 0 h 14"/>
                  <a:gd name="T6" fmla="*/ 28 w 28"/>
                  <a:gd name="T7" fmla="*/ 14 h 14"/>
                </a:gdLst>
                <a:ahLst/>
                <a:cxnLst>
                  <a:cxn ang="0">
                    <a:pos x="T0" y="T1"/>
                  </a:cxn>
                  <a:cxn ang="0">
                    <a:pos x="T2" y="T3"/>
                  </a:cxn>
                  <a:cxn ang="0">
                    <a:pos x="T4" y="T5"/>
                  </a:cxn>
                  <a:cxn ang="0">
                    <a:pos x="T6" y="T7"/>
                  </a:cxn>
                </a:cxnLst>
                <a:rect l="0" t="0" r="r" b="b"/>
                <a:pathLst>
                  <a:path w="28" h="14">
                    <a:moveTo>
                      <a:pt x="28" y="14"/>
                    </a:moveTo>
                    <a:cubicBezTo>
                      <a:pt x="0" y="14"/>
                      <a:pt x="0" y="14"/>
                      <a:pt x="0" y="14"/>
                    </a:cubicBezTo>
                    <a:cubicBezTo>
                      <a:pt x="0" y="6"/>
                      <a:pt x="6" y="0"/>
                      <a:pt x="14" y="0"/>
                    </a:cubicBezTo>
                    <a:cubicBezTo>
                      <a:pt x="22" y="0"/>
                      <a:pt x="28" y="6"/>
                      <a:pt x="28" y="14"/>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1" name="Oval 317">
                <a:extLst>
                  <a:ext uri="{FF2B5EF4-FFF2-40B4-BE49-F238E27FC236}">
                    <a16:creationId xmlns:a16="http://schemas.microsoft.com/office/drawing/2014/main" id="{6B465131-B1DC-46FD-B351-21328B88D000}"/>
                  </a:ext>
                </a:extLst>
              </p:cNvPr>
              <p:cNvSpPr>
                <a:spLocks noChangeArrowheads="1"/>
              </p:cNvSpPr>
              <p:nvPr/>
            </p:nvSpPr>
            <p:spPr bwMode="auto">
              <a:xfrm>
                <a:off x="5623341" y="3214790"/>
                <a:ext cx="106870" cy="114464"/>
              </a:xfrm>
              <a:prstGeom prst="ellipse">
                <a:avLst/>
              </a:pr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318">
                <a:extLst>
                  <a:ext uri="{FF2B5EF4-FFF2-40B4-BE49-F238E27FC236}">
                    <a16:creationId xmlns:a16="http://schemas.microsoft.com/office/drawing/2014/main" id="{51245D4F-A15F-4D69-B0EF-69F0D11C48A7}"/>
                  </a:ext>
                </a:extLst>
              </p:cNvPr>
              <p:cNvSpPr>
                <a:spLocks/>
              </p:cNvSpPr>
              <p:nvPr/>
            </p:nvSpPr>
            <p:spPr bwMode="auto">
              <a:xfrm>
                <a:off x="5583968" y="3329254"/>
                <a:ext cx="185615" cy="105182"/>
              </a:xfrm>
              <a:custGeom>
                <a:avLst/>
                <a:gdLst>
                  <a:gd name="T0" fmla="*/ 28 w 28"/>
                  <a:gd name="T1" fmla="*/ 14 h 14"/>
                  <a:gd name="T2" fmla="*/ 0 w 28"/>
                  <a:gd name="T3" fmla="*/ 14 h 14"/>
                  <a:gd name="T4" fmla="*/ 14 w 28"/>
                  <a:gd name="T5" fmla="*/ 0 h 14"/>
                  <a:gd name="T6" fmla="*/ 28 w 28"/>
                  <a:gd name="T7" fmla="*/ 14 h 14"/>
                </a:gdLst>
                <a:ahLst/>
                <a:cxnLst>
                  <a:cxn ang="0">
                    <a:pos x="T0" y="T1"/>
                  </a:cxn>
                  <a:cxn ang="0">
                    <a:pos x="T2" y="T3"/>
                  </a:cxn>
                  <a:cxn ang="0">
                    <a:pos x="T4" y="T5"/>
                  </a:cxn>
                  <a:cxn ang="0">
                    <a:pos x="T6" y="T7"/>
                  </a:cxn>
                </a:cxnLst>
                <a:rect l="0" t="0" r="r" b="b"/>
                <a:pathLst>
                  <a:path w="28" h="14">
                    <a:moveTo>
                      <a:pt x="28" y="14"/>
                    </a:moveTo>
                    <a:cubicBezTo>
                      <a:pt x="0" y="14"/>
                      <a:pt x="0" y="14"/>
                      <a:pt x="0" y="14"/>
                    </a:cubicBezTo>
                    <a:cubicBezTo>
                      <a:pt x="0" y="6"/>
                      <a:pt x="6" y="0"/>
                      <a:pt x="14" y="0"/>
                    </a:cubicBezTo>
                    <a:cubicBezTo>
                      <a:pt x="22" y="0"/>
                      <a:pt x="28" y="6"/>
                      <a:pt x="28" y="14"/>
                    </a:cubicBezTo>
                    <a:close/>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319">
                <a:extLst>
                  <a:ext uri="{FF2B5EF4-FFF2-40B4-BE49-F238E27FC236}">
                    <a16:creationId xmlns:a16="http://schemas.microsoft.com/office/drawing/2014/main" id="{DD39A799-7C3C-4AD1-9BA8-EA534B92B341}"/>
                  </a:ext>
                </a:extLst>
              </p:cNvPr>
              <p:cNvSpPr>
                <a:spLocks/>
              </p:cNvSpPr>
              <p:nvPr/>
            </p:nvSpPr>
            <p:spPr bwMode="auto">
              <a:xfrm>
                <a:off x="5477099" y="3109608"/>
                <a:ext cx="399355" cy="30936"/>
              </a:xfrm>
              <a:custGeom>
                <a:avLst/>
                <a:gdLst>
                  <a:gd name="T0" fmla="*/ 0 w 142"/>
                  <a:gd name="T1" fmla="*/ 10 h 10"/>
                  <a:gd name="T2" fmla="*/ 0 w 142"/>
                  <a:gd name="T3" fmla="*/ 0 h 10"/>
                  <a:gd name="T4" fmla="*/ 142 w 142"/>
                  <a:gd name="T5" fmla="*/ 0 h 10"/>
                  <a:gd name="T6" fmla="*/ 142 w 142"/>
                  <a:gd name="T7" fmla="*/ 10 h 10"/>
                </a:gdLst>
                <a:ahLst/>
                <a:cxnLst>
                  <a:cxn ang="0">
                    <a:pos x="T0" y="T1"/>
                  </a:cxn>
                  <a:cxn ang="0">
                    <a:pos x="T2" y="T3"/>
                  </a:cxn>
                  <a:cxn ang="0">
                    <a:pos x="T4" y="T5"/>
                  </a:cxn>
                  <a:cxn ang="0">
                    <a:pos x="T6" y="T7"/>
                  </a:cxn>
                </a:cxnLst>
                <a:rect l="0" t="0" r="r" b="b"/>
                <a:pathLst>
                  <a:path w="142" h="10">
                    <a:moveTo>
                      <a:pt x="0" y="10"/>
                    </a:moveTo>
                    <a:lnTo>
                      <a:pt x="0" y="0"/>
                    </a:lnTo>
                    <a:lnTo>
                      <a:pt x="142" y="0"/>
                    </a:lnTo>
                    <a:lnTo>
                      <a:pt x="142" y="10"/>
                    </a:lnTo>
                  </a:path>
                </a:pathLst>
              </a:custGeom>
              <a:noFill/>
              <a:ln w="19050"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4" name="Line 320">
                <a:extLst>
                  <a:ext uri="{FF2B5EF4-FFF2-40B4-BE49-F238E27FC236}">
                    <a16:creationId xmlns:a16="http://schemas.microsoft.com/office/drawing/2014/main" id="{D3AC2C6C-70A8-41F4-9B75-ED3BF7964EF3}"/>
                  </a:ext>
                </a:extLst>
              </p:cNvPr>
              <p:cNvSpPr>
                <a:spLocks noChangeShapeType="1"/>
              </p:cNvSpPr>
              <p:nvPr/>
            </p:nvSpPr>
            <p:spPr bwMode="auto">
              <a:xfrm>
                <a:off x="5676775" y="3050831"/>
                <a:ext cx="0" cy="89715"/>
              </a:xfrm>
              <a:prstGeom prst="line">
                <a:avLst/>
              </a:prstGeom>
              <a:noFill/>
              <a:ln w="19050" cap="rnd">
                <a:solidFill>
                  <a:schemeClr val="bg1"/>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pic>
          <p:nvPicPr>
            <p:cNvPr id="11" name="Picture 10">
              <a:extLst>
                <a:ext uri="{FF2B5EF4-FFF2-40B4-BE49-F238E27FC236}">
                  <a16:creationId xmlns:a16="http://schemas.microsoft.com/office/drawing/2014/main" id="{6462E761-F2AB-4AA3-9F40-1D0F27BE86FC}"/>
                </a:ext>
              </a:extLst>
            </p:cNvPr>
            <p:cNvPicPr>
              <a:picLocks noChangeAspect="1"/>
            </p:cNvPicPr>
            <p:nvPr/>
          </p:nvPicPr>
          <p:blipFill>
            <a:blip r:embed="rId2" cstate="screen">
              <a:biLevel thresh="25000"/>
              <a:extLst>
                <a:ext uri="{28A0092B-C50C-407E-A947-70E740481C1C}">
                  <a14:useLocalDpi xmlns:a14="http://schemas.microsoft.com/office/drawing/2010/main"/>
                </a:ext>
              </a:extLst>
            </a:blip>
            <a:stretch>
              <a:fillRect/>
            </a:stretch>
          </p:blipFill>
          <p:spPr>
            <a:xfrm>
              <a:off x="2177583" y="4679361"/>
              <a:ext cx="875631" cy="864000"/>
            </a:xfrm>
            <a:prstGeom prst="rect">
              <a:avLst/>
            </a:prstGeom>
          </p:spPr>
        </p:pic>
        <p:pic>
          <p:nvPicPr>
            <p:cNvPr id="12" name="Picture 11">
              <a:extLst>
                <a:ext uri="{FF2B5EF4-FFF2-40B4-BE49-F238E27FC236}">
                  <a16:creationId xmlns:a16="http://schemas.microsoft.com/office/drawing/2014/main" id="{722ACCFF-3773-4692-91AB-146CD7CCAE0B}"/>
                </a:ext>
              </a:extLst>
            </p:cNvPr>
            <p:cNvPicPr>
              <a:picLocks noChangeAspect="1"/>
            </p:cNvPicPr>
            <p:nvPr/>
          </p:nvPicPr>
          <p:blipFill>
            <a:blip r:embed="rId3" cstate="screen">
              <a:biLevel thresh="25000"/>
              <a:extLst>
                <a:ext uri="{28A0092B-C50C-407E-A947-70E740481C1C}">
                  <a14:useLocalDpi xmlns:a14="http://schemas.microsoft.com/office/drawing/2010/main"/>
                </a:ext>
              </a:extLst>
            </a:blip>
            <a:stretch>
              <a:fillRect/>
            </a:stretch>
          </p:blipFill>
          <p:spPr>
            <a:xfrm>
              <a:off x="3806362" y="4760302"/>
              <a:ext cx="828000" cy="828000"/>
            </a:xfrm>
            <a:prstGeom prst="rect">
              <a:avLst/>
            </a:prstGeom>
          </p:spPr>
        </p:pic>
      </p:grpSp>
      <p:sp>
        <p:nvSpPr>
          <p:cNvPr id="35" name="TextBox 34">
            <a:extLst>
              <a:ext uri="{FF2B5EF4-FFF2-40B4-BE49-F238E27FC236}">
                <a16:creationId xmlns:a16="http://schemas.microsoft.com/office/drawing/2014/main" id="{F2CC1B6D-A0BF-4091-9E41-8E1A25C92F0F}"/>
              </a:ext>
            </a:extLst>
          </p:cNvPr>
          <p:cNvSpPr txBox="1"/>
          <p:nvPr/>
        </p:nvSpPr>
        <p:spPr>
          <a:xfrm>
            <a:off x="375443" y="2983540"/>
            <a:ext cx="1691970" cy="996033"/>
          </a:xfrm>
          <a:prstGeom prst="rect">
            <a:avLst/>
          </a:prstGeom>
          <a:noFill/>
        </p:spPr>
        <p:txBody>
          <a:bodyPr wrap="square" lIns="36000" tIns="36000" rIns="36000" bIns="36000" rtlCol="0">
            <a:spAutoFit/>
          </a:bodyPr>
          <a:lstStyle/>
          <a:p>
            <a:pPr algn="ctr" fontAlgn="base">
              <a:spcBef>
                <a:spcPct val="0"/>
              </a:spcBef>
              <a:spcAft>
                <a:spcPct val="0"/>
              </a:spcAft>
            </a:pPr>
            <a:endParaRPr lang="en-US" sz="1200" b="1" dirty="0">
              <a:solidFill>
                <a:srgbClr val="717171"/>
              </a:solidFill>
              <a:latin typeface="Roboto Condensed Light" panose="02000000000000000000" pitchFamily="2" charset="0"/>
              <a:ea typeface="Roboto Condensed Light" panose="02000000000000000000" pitchFamily="2" charset="0"/>
            </a:endParaRP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Understand requirements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Evaluate software; include all relevant stakeholders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Procure software</a:t>
            </a:r>
          </a:p>
        </p:txBody>
      </p:sp>
      <p:sp>
        <p:nvSpPr>
          <p:cNvPr id="36" name="TextBox 35">
            <a:extLst>
              <a:ext uri="{FF2B5EF4-FFF2-40B4-BE49-F238E27FC236}">
                <a16:creationId xmlns:a16="http://schemas.microsoft.com/office/drawing/2014/main" id="{0B1B2649-A960-49BF-A479-4D66159A5C74}"/>
              </a:ext>
            </a:extLst>
          </p:cNvPr>
          <p:cNvSpPr txBox="1"/>
          <p:nvPr/>
        </p:nvSpPr>
        <p:spPr>
          <a:xfrm>
            <a:off x="342947" y="4577687"/>
            <a:ext cx="1654844" cy="996033"/>
          </a:xfrm>
          <a:prstGeom prst="rect">
            <a:avLst/>
          </a:prstGeom>
          <a:noFill/>
        </p:spPr>
        <p:txBody>
          <a:bodyPr wrap="square" lIns="36000" tIns="36000" rIns="36000" bIns="36000" rtlCol="0">
            <a:spAutoFit/>
          </a:bodyPr>
          <a:lstStyle/>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Implement and secure the software</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Conduct mock sessions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Gather feedback; improve processes</a:t>
            </a:r>
          </a:p>
        </p:txBody>
      </p:sp>
      <p:sp>
        <p:nvSpPr>
          <p:cNvPr id="37" name="TextBox 36">
            <a:extLst>
              <a:ext uri="{FF2B5EF4-FFF2-40B4-BE49-F238E27FC236}">
                <a16:creationId xmlns:a16="http://schemas.microsoft.com/office/drawing/2014/main" id="{9D864B77-7945-46A6-B841-DF132B35EE97}"/>
              </a:ext>
            </a:extLst>
          </p:cNvPr>
          <p:cNvSpPr txBox="1"/>
          <p:nvPr/>
        </p:nvSpPr>
        <p:spPr>
          <a:xfrm>
            <a:off x="4827121" y="3013643"/>
            <a:ext cx="1744544" cy="1365365"/>
          </a:xfrm>
          <a:prstGeom prst="rect">
            <a:avLst/>
          </a:prstGeom>
          <a:noFill/>
        </p:spPr>
        <p:txBody>
          <a:bodyPr wrap="square" lIns="36000" tIns="36000" rIns="36000" bIns="36000" rtlCol="0">
            <a:spAutoFit/>
          </a:bodyPr>
          <a:lstStyle/>
          <a:p>
            <a:pPr fontAlgn="base">
              <a:spcBef>
                <a:spcPct val="0"/>
              </a:spcBef>
              <a:spcAft>
                <a:spcPct val="0"/>
              </a:spcAft>
            </a:pPr>
            <a:endParaRPr lang="en-US" sz="1200" b="1" dirty="0">
              <a:solidFill>
                <a:srgbClr val="717171"/>
              </a:solidFill>
              <a:latin typeface="Roboto Condensed Light" panose="02000000000000000000" pitchFamily="2" charset="0"/>
              <a:ea typeface="Roboto Condensed Light" panose="02000000000000000000" pitchFamily="2" charset="0"/>
            </a:endParaRP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Document usage and download instructions for internal and external users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Train end users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Document and train support staff</a:t>
            </a:r>
          </a:p>
        </p:txBody>
      </p:sp>
      <p:sp>
        <p:nvSpPr>
          <p:cNvPr id="38" name="TextBox 37">
            <a:extLst>
              <a:ext uri="{FF2B5EF4-FFF2-40B4-BE49-F238E27FC236}">
                <a16:creationId xmlns:a16="http://schemas.microsoft.com/office/drawing/2014/main" id="{3B9F754B-F6CD-4865-98D5-EF6D47CB076F}"/>
              </a:ext>
            </a:extLst>
          </p:cNvPr>
          <p:cNvSpPr txBox="1"/>
          <p:nvPr/>
        </p:nvSpPr>
        <p:spPr>
          <a:xfrm>
            <a:off x="4820205" y="4633572"/>
            <a:ext cx="1672116" cy="1180699"/>
          </a:xfrm>
          <a:prstGeom prst="rect">
            <a:avLst/>
          </a:prstGeom>
          <a:noFill/>
        </p:spPr>
        <p:txBody>
          <a:bodyPr wrap="square" lIns="36000" tIns="36000" rIns="36000" bIns="36000" rtlCol="0">
            <a:spAutoFit/>
          </a:bodyPr>
          <a:lstStyle/>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Prepare IT support resources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Communicate support contacts and resources</a:t>
            </a:r>
          </a:p>
          <a:p>
            <a:pPr marL="88900" indent="-88900" fontAlgn="base">
              <a:spcBef>
                <a:spcPct val="0"/>
              </a:spcBef>
              <a:spcAft>
                <a:spcPct val="0"/>
              </a:spcAft>
              <a:buFont typeface="Arial" panose="020B0604020202020204" pitchFamily="34" charset="0"/>
              <a:buChar char="•"/>
            </a:pPr>
            <a:r>
              <a:rPr lang="en-US" sz="1200" dirty="0">
                <a:solidFill>
                  <a:srgbClr val="717171"/>
                </a:solidFill>
                <a:latin typeface="Roboto Condensed Light" panose="02000000000000000000" pitchFamily="2" charset="0"/>
                <a:ea typeface="Roboto Condensed Light" panose="02000000000000000000" pitchFamily="2" charset="0"/>
              </a:rPr>
              <a:t>Offer live support during key events</a:t>
            </a:r>
          </a:p>
        </p:txBody>
      </p:sp>
      <p:sp>
        <p:nvSpPr>
          <p:cNvPr id="39" name="Rectangle 38">
            <a:extLst>
              <a:ext uri="{FF2B5EF4-FFF2-40B4-BE49-F238E27FC236}">
                <a16:creationId xmlns:a16="http://schemas.microsoft.com/office/drawing/2014/main" id="{EBF325AB-CDF7-4126-B28F-83FBFB3A67A9}"/>
              </a:ext>
            </a:extLst>
          </p:cNvPr>
          <p:cNvSpPr/>
          <p:nvPr/>
        </p:nvSpPr>
        <p:spPr>
          <a:xfrm>
            <a:off x="0" y="1350370"/>
            <a:ext cx="6858000" cy="1027607"/>
          </a:xfrm>
          <a:prstGeom prst="rect">
            <a:avLst/>
          </a:prstGeom>
          <a:solidFill>
            <a:srgbClr val="EEF2F2"/>
          </a:solidFill>
          <a:ln>
            <a:noFill/>
          </a:ln>
        </p:spPr>
        <p:style>
          <a:lnRef idx="2">
            <a:schemeClr val="accent1">
              <a:shade val="50000"/>
            </a:schemeClr>
          </a:lnRef>
          <a:fillRef idx="1">
            <a:schemeClr val="accent1"/>
          </a:fillRef>
          <a:effectRef idx="0">
            <a:schemeClr val="accent1"/>
          </a:effectRef>
          <a:fontRef idx="minor">
            <a:schemeClr val="lt1"/>
          </a:fontRef>
        </p:style>
        <p:txBody>
          <a:bodyPr lIns="288000" tIns="72000" rIns="288000" bIns="72000" rtlCol="0" anchor="ctr" anchorCtr="0"/>
          <a:lstStyle/>
          <a:p>
            <a:pPr algn="ctr"/>
            <a:r>
              <a:rPr lang="en-US" sz="1400" dirty="0">
                <a:solidFill>
                  <a:srgbClr val="2576B7"/>
                </a:solidFill>
                <a:latin typeface="Roboto" panose="02000000000000000000" pitchFamily="2" charset="0"/>
                <a:ea typeface="Roboto" panose="02000000000000000000" pitchFamily="2" charset="0"/>
              </a:rPr>
              <a:t>Business continuity during COVID-19 means leveraging online technologies for all departments. IT departments can assist in HR recruiting efforts by ensuring virtual interviewing technologies are in place and supported</a:t>
            </a:r>
            <a:r>
              <a:rPr lang="en-US" sz="1400" dirty="0">
                <a:solidFill>
                  <a:srgbClr val="717171"/>
                </a:solidFill>
                <a:latin typeface="Roboto" panose="02000000000000000000" pitchFamily="2" charset="0"/>
                <a:ea typeface="Roboto" panose="02000000000000000000" pitchFamily="2" charset="0"/>
              </a:rPr>
              <a:t>.</a:t>
            </a:r>
            <a:endParaRPr lang="en-CA" sz="1400" dirty="0">
              <a:solidFill>
                <a:srgbClr val="717171"/>
              </a:solidFill>
            </a:endParaRPr>
          </a:p>
        </p:txBody>
      </p:sp>
      <p:sp>
        <p:nvSpPr>
          <p:cNvPr id="40" name="Title 82">
            <a:extLst>
              <a:ext uri="{FF2B5EF4-FFF2-40B4-BE49-F238E27FC236}">
                <a16:creationId xmlns:a16="http://schemas.microsoft.com/office/drawing/2014/main" id="{57E1A85F-1C71-4DD7-84D8-EE77697D19CD}"/>
              </a:ext>
            </a:extLst>
          </p:cNvPr>
          <p:cNvSpPr txBox="1">
            <a:spLocks/>
          </p:cNvSpPr>
          <p:nvPr/>
        </p:nvSpPr>
        <p:spPr>
          <a:xfrm>
            <a:off x="87472" y="366549"/>
            <a:ext cx="6484193" cy="566771"/>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3600" b="1" dirty="0">
                <a:solidFill>
                  <a:srgbClr val="2576B7"/>
                </a:solidFill>
              </a:rPr>
              <a:t>Virtual Interviews</a:t>
            </a:r>
          </a:p>
        </p:txBody>
      </p:sp>
      <p:sp>
        <p:nvSpPr>
          <p:cNvPr id="41" name="Text Placeholder 5">
            <a:extLst>
              <a:ext uri="{FF2B5EF4-FFF2-40B4-BE49-F238E27FC236}">
                <a16:creationId xmlns:a16="http://schemas.microsoft.com/office/drawing/2014/main" id="{BD3520DC-1525-48F4-90C0-7E3B8D7A0D0B}"/>
              </a:ext>
            </a:extLst>
          </p:cNvPr>
          <p:cNvSpPr txBox="1">
            <a:spLocks/>
          </p:cNvSpPr>
          <p:nvPr/>
        </p:nvSpPr>
        <p:spPr>
          <a:xfrm>
            <a:off x="129267" y="913915"/>
            <a:ext cx="6484193" cy="476507"/>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600" dirty="0">
                <a:solidFill>
                  <a:srgbClr val="717171"/>
                </a:solidFill>
              </a:rPr>
              <a:t>IT and HR Working Together to Enable Business Continuity During COVID-19</a:t>
            </a:r>
            <a:endParaRPr lang="en-CA" sz="1600" dirty="0">
              <a:solidFill>
                <a:srgbClr val="717171"/>
              </a:solidFill>
            </a:endParaRPr>
          </a:p>
        </p:txBody>
      </p:sp>
      <p:sp>
        <p:nvSpPr>
          <p:cNvPr id="42" name="AutoShape 2" descr="User Profile Photo">
            <a:extLst>
              <a:ext uri="{FF2B5EF4-FFF2-40B4-BE49-F238E27FC236}">
                <a16:creationId xmlns:a16="http://schemas.microsoft.com/office/drawing/2014/main" id="{3D4CAD90-0F04-4D15-9A43-1EB3DF416E2A}"/>
              </a:ext>
            </a:extLst>
          </p:cNvPr>
          <p:cNvSpPr>
            <a:spLocks noChangeAspect="1" noChangeArrowheads="1"/>
          </p:cNvSpPr>
          <p:nvPr/>
        </p:nvSpPr>
        <p:spPr bwMode="auto">
          <a:xfrm>
            <a:off x="3410361" y="4355451"/>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43" name="Picture 42" descr="A picture containing drawing&#10;&#10;Description automatically generated">
            <a:extLst>
              <a:ext uri="{FF2B5EF4-FFF2-40B4-BE49-F238E27FC236}">
                <a16:creationId xmlns:a16="http://schemas.microsoft.com/office/drawing/2014/main" id="{78E94051-9CB1-4385-B819-00FCD0FE088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79418" y="221103"/>
            <a:ext cx="1512576" cy="468000"/>
          </a:xfrm>
          <a:prstGeom prst="rect">
            <a:avLst/>
          </a:prstGeom>
        </p:spPr>
      </p:pic>
      <p:sp>
        <p:nvSpPr>
          <p:cNvPr id="44" name="Rectangle 43">
            <a:extLst>
              <a:ext uri="{FF2B5EF4-FFF2-40B4-BE49-F238E27FC236}">
                <a16:creationId xmlns:a16="http://schemas.microsoft.com/office/drawing/2014/main" id="{6B98F2FC-BBBB-4528-A3CE-0F96466A0A28}"/>
              </a:ext>
            </a:extLst>
          </p:cNvPr>
          <p:cNvSpPr/>
          <p:nvPr/>
        </p:nvSpPr>
        <p:spPr>
          <a:xfrm>
            <a:off x="-16543" y="6017442"/>
            <a:ext cx="6858000" cy="2090591"/>
          </a:xfrm>
          <a:prstGeom prst="rect">
            <a:avLst/>
          </a:prstGeom>
          <a:solidFill>
            <a:srgbClr val="EEF2F2"/>
          </a:solidFill>
          <a:ln>
            <a:noFill/>
          </a:ln>
        </p:spPr>
        <p:style>
          <a:lnRef idx="2">
            <a:schemeClr val="accent1">
              <a:shade val="50000"/>
            </a:schemeClr>
          </a:lnRef>
          <a:fillRef idx="1">
            <a:schemeClr val="accent1"/>
          </a:fillRef>
          <a:effectRef idx="0">
            <a:schemeClr val="accent1"/>
          </a:effectRef>
          <a:fontRef idx="minor">
            <a:schemeClr val="lt1"/>
          </a:fontRef>
        </p:style>
        <p:txBody>
          <a:bodyPr lIns="252000" tIns="72000" rIns="252000" bIns="72000" rtlCol="0" anchor="ctr" anchorCtr="0"/>
          <a:lstStyle/>
          <a:p>
            <a:pPr algn="ctr"/>
            <a:r>
              <a:rPr lang="en-US" sz="1200" dirty="0">
                <a:solidFill>
                  <a:srgbClr val="2576B7"/>
                </a:solidFill>
                <a:latin typeface="Roboto" panose="02000000000000000000" pitchFamily="2" charset="0"/>
                <a:ea typeface="Roboto" panose="02000000000000000000" pitchFamily="2" charset="0"/>
              </a:rPr>
              <a:t>Organizations will have different recruitment needs during the COVID-19 pandemic. While some will face layoffs, others will need to increase hiring. Healthcare providers, pharmacies, and grocery chains are seeing an increase in postings.   </a:t>
            </a:r>
          </a:p>
          <a:p>
            <a:pPr algn="ctr"/>
            <a:endParaRPr lang="en-US" sz="1200" dirty="0">
              <a:solidFill>
                <a:srgbClr val="2576B7"/>
              </a:solidFill>
              <a:latin typeface="Roboto" panose="02000000000000000000" pitchFamily="2" charset="0"/>
              <a:ea typeface="Roboto" panose="02000000000000000000" pitchFamily="2" charset="0"/>
            </a:endParaRPr>
          </a:p>
          <a:p>
            <a:pPr algn="ctr"/>
            <a:r>
              <a:rPr lang="en-US" sz="1200" dirty="0">
                <a:solidFill>
                  <a:srgbClr val="2576B7"/>
                </a:solidFill>
                <a:latin typeface="Roboto" panose="02000000000000000000" pitchFamily="2" charset="0"/>
                <a:ea typeface="Roboto" panose="02000000000000000000" pitchFamily="2" charset="0"/>
              </a:rPr>
              <a:t>As organizations adjust their recruitment and interviewing processes to comply with social distancing, many hiring managers are going to need to continue with the company’s hiring mandates. Virtual interviews can enable these processes.</a:t>
            </a:r>
          </a:p>
          <a:p>
            <a:pPr algn="ctr"/>
            <a:endParaRPr lang="en-US" sz="1200" dirty="0">
              <a:solidFill>
                <a:srgbClr val="2576B7"/>
              </a:solidFill>
              <a:latin typeface="Roboto" panose="02000000000000000000" pitchFamily="2" charset="0"/>
              <a:ea typeface="Roboto" panose="02000000000000000000" pitchFamily="2" charset="0"/>
            </a:endParaRPr>
          </a:p>
          <a:p>
            <a:pPr algn="ctr"/>
            <a:r>
              <a:rPr lang="en-US" sz="1200" dirty="0">
                <a:solidFill>
                  <a:srgbClr val="2576B7"/>
                </a:solidFill>
                <a:latin typeface="Roboto" panose="02000000000000000000" pitchFamily="2" charset="0"/>
                <a:ea typeface="Roboto" panose="02000000000000000000" pitchFamily="2" charset="0"/>
              </a:rPr>
              <a:t>While virtual interviewing is not new, many organizations are not as familiar with the technology. IT will need to evaluate technology requirements and be prepared for these requests</a:t>
            </a:r>
          </a:p>
        </p:txBody>
      </p:sp>
      <p:sp>
        <p:nvSpPr>
          <p:cNvPr id="45" name="Rectangle 44">
            <a:extLst>
              <a:ext uri="{FF2B5EF4-FFF2-40B4-BE49-F238E27FC236}">
                <a16:creationId xmlns:a16="http://schemas.microsoft.com/office/drawing/2014/main" id="{321EF1D4-4A93-4000-99EE-3AB04782FAB4}"/>
              </a:ext>
            </a:extLst>
          </p:cNvPr>
          <p:cNvSpPr>
            <a:spLocks/>
          </p:cNvSpPr>
          <p:nvPr/>
        </p:nvSpPr>
        <p:spPr>
          <a:xfrm>
            <a:off x="338397" y="2956386"/>
            <a:ext cx="172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2576B7"/>
                </a:solidFill>
                <a:latin typeface="Montserrat" panose="00000500000000000000" pitchFamily="2" charset="0"/>
              </a:rPr>
              <a:t>EVALUATE</a:t>
            </a:r>
            <a:endParaRPr lang="en-CA" sz="1600" b="1" dirty="0">
              <a:solidFill>
                <a:srgbClr val="2576B7"/>
              </a:solidFill>
              <a:latin typeface="Montserrat" panose="00000500000000000000" pitchFamily="2" charset="0"/>
            </a:endParaRPr>
          </a:p>
        </p:txBody>
      </p:sp>
      <p:sp>
        <p:nvSpPr>
          <p:cNvPr id="46" name="Rectangle 45">
            <a:extLst>
              <a:ext uri="{FF2B5EF4-FFF2-40B4-BE49-F238E27FC236}">
                <a16:creationId xmlns:a16="http://schemas.microsoft.com/office/drawing/2014/main" id="{F7FCD53D-6FFB-45E9-8A93-60103F058120}"/>
              </a:ext>
            </a:extLst>
          </p:cNvPr>
          <p:cNvSpPr>
            <a:spLocks/>
          </p:cNvSpPr>
          <p:nvPr/>
        </p:nvSpPr>
        <p:spPr>
          <a:xfrm>
            <a:off x="338397" y="4381851"/>
            <a:ext cx="172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2576B7"/>
                </a:solidFill>
                <a:latin typeface="Montserrat" panose="00000500000000000000" pitchFamily="2" charset="0"/>
              </a:rPr>
              <a:t>PREPARE</a:t>
            </a:r>
            <a:endParaRPr lang="en-CA" sz="1600" b="1" dirty="0">
              <a:solidFill>
                <a:srgbClr val="2576B7"/>
              </a:solidFill>
              <a:latin typeface="Montserrat" panose="00000500000000000000" pitchFamily="2" charset="0"/>
            </a:endParaRPr>
          </a:p>
        </p:txBody>
      </p:sp>
      <p:sp>
        <p:nvSpPr>
          <p:cNvPr id="47" name="Rectangle 46">
            <a:extLst>
              <a:ext uri="{FF2B5EF4-FFF2-40B4-BE49-F238E27FC236}">
                <a16:creationId xmlns:a16="http://schemas.microsoft.com/office/drawing/2014/main" id="{28C7502A-52DD-4572-ACFA-FA8C46C28DFC}"/>
              </a:ext>
            </a:extLst>
          </p:cNvPr>
          <p:cNvSpPr>
            <a:spLocks/>
          </p:cNvSpPr>
          <p:nvPr/>
        </p:nvSpPr>
        <p:spPr>
          <a:xfrm>
            <a:off x="4813189" y="2979432"/>
            <a:ext cx="172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2576B7"/>
                </a:solidFill>
                <a:latin typeface="Montserrat" panose="00000500000000000000" pitchFamily="2" charset="0"/>
              </a:rPr>
              <a:t>TRAIN</a:t>
            </a:r>
            <a:endParaRPr lang="en-CA" sz="1600" b="1" dirty="0">
              <a:solidFill>
                <a:srgbClr val="2576B7"/>
              </a:solidFill>
              <a:latin typeface="Montserrat" panose="00000500000000000000" pitchFamily="2" charset="0"/>
            </a:endParaRPr>
          </a:p>
        </p:txBody>
      </p:sp>
      <p:sp>
        <p:nvSpPr>
          <p:cNvPr id="48" name="Rectangle 47">
            <a:extLst>
              <a:ext uri="{FF2B5EF4-FFF2-40B4-BE49-F238E27FC236}">
                <a16:creationId xmlns:a16="http://schemas.microsoft.com/office/drawing/2014/main" id="{EC7FF091-C622-4E93-97D0-93327904C715}"/>
              </a:ext>
            </a:extLst>
          </p:cNvPr>
          <p:cNvSpPr>
            <a:spLocks/>
          </p:cNvSpPr>
          <p:nvPr/>
        </p:nvSpPr>
        <p:spPr>
          <a:xfrm>
            <a:off x="4827122" y="4366417"/>
            <a:ext cx="1728000" cy="25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400" b="1" dirty="0">
                <a:solidFill>
                  <a:srgbClr val="2576B7"/>
                </a:solidFill>
                <a:latin typeface="Montserrat" panose="00000500000000000000" pitchFamily="2" charset="0"/>
              </a:rPr>
              <a:t>SUPPORT</a:t>
            </a:r>
          </a:p>
        </p:txBody>
      </p:sp>
      <p:grpSp>
        <p:nvGrpSpPr>
          <p:cNvPr id="49" name="Group 48">
            <a:extLst>
              <a:ext uri="{FF2B5EF4-FFF2-40B4-BE49-F238E27FC236}">
                <a16:creationId xmlns:a16="http://schemas.microsoft.com/office/drawing/2014/main" id="{E7C93123-E3DF-4865-99C2-DFDA221BCDBD}"/>
              </a:ext>
            </a:extLst>
          </p:cNvPr>
          <p:cNvGrpSpPr/>
          <p:nvPr/>
        </p:nvGrpSpPr>
        <p:grpSpPr>
          <a:xfrm>
            <a:off x="1934521" y="8206632"/>
            <a:ext cx="230400" cy="230400"/>
            <a:chOff x="94213" y="7838505"/>
            <a:chExt cx="230400" cy="230400"/>
          </a:xfrm>
        </p:grpSpPr>
        <p:sp>
          <p:nvSpPr>
            <p:cNvPr id="50" name="Oval 49">
              <a:extLst>
                <a:ext uri="{FF2B5EF4-FFF2-40B4-BE49-F238E27FC236}">
                  <a16:creationId xmlns:a16="http://schemas.microsoft.com/office/drawing/2014/main" id="{3F7E9A7D-BB10-4FF9-907E-1C07085951A9}"/>
                </a:ext>
                <a:ext uri="{C183D7F6-B498-43B3-948B-1728B52AA6E4}">
                  <adec:decorative xmlns:adec="http://schemas.microsoft.com/office/drawing/2017/decorative" val="1"/>
                </a:ext>
              </a:extLst>
            </p:cNvPr>
            <p:cNvSpPr/>
            <p:nvPr/>
          </p:nvSpPr>
          <p:spPr>
            <a:xfrm>
              <a:off x="94213" y="7838505"/>
              <a:ext cx="230400" cy="230400"/>
            </a:xfrm>
            <a:prstGeom prst="ellipse">
              <a:avLst/>
            </a:prstGeom>
            <a:solidFill>
              <a:srgbClr val="257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pic>
          <p:nvPicPr>
            <p:cNvPr id="51" name="Graphic 50">
              <a:extLst>
                <a:ext uri="{FF2B5EF4-FFF2-40B4-BE49-F238E27FC236}">
                  <a16:creationId xmlns:a16="http://schemas.microsoft.com/office/drawing/2014/main" id="{0BB75DC3-7A06-44C3-8EC8-021C08923E30}"/>
                </a:ext>
                <a:ext uri="{C183D7F6-B498-43B3-948B-1728B52AA6E4}">
                  <adec:decorative xmlns:adec="http://schemas.microsoft.com/office/drawing/2017/decorative" val="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46654" y="7889401"/>
              <a:ext cx="122400" cy="122400"/>
            </a:xfrm>
            <a:prstGeom prst="rect">
              <a:avLst/>
            </a:prstGeom>
          </p:spPr>
        </p:pic>
      </p:grpSp>
      <p:sp>
        <p:nvSpPr>
          <p:cNvPr id="52" name="Text Placeholder 37">
            <a:extLst>
              <a:ext uri="{FF2B5EF4-FFF2-40B4-BE49-F238E27FC236}">
                <a16:creationId xmlns:a16="http://schemas.microsoft.com/office/drawing/2014/main" id="{732CF48B-ACBD-4495-8C72-80A4D97A8D60}"/>
              </a:ext>
            </a:extLst>
          </p:cNvPr>
          <p:cNvSpPr txBox="1">
            <a:spLocks/>
          </p:cNvSpPr>
          <p:nvPr/>
        </p:nvSpPr>
        <p:spPr>
          <a:xfrm>
            <a:off x="2212855" y="8178300"/>
            <a:ext cx="2607350" cy="339725"/>
          </a:xfrm>
          <a:prstGeom prst="rect">
            <a:avLst/>
          </a:prstGeom>
        </p:spPr>
        <p:txBody>
          <a:bodyPr vert="horz" lIns="91440" tIns="45720" rIns="91440" bIns="45720" rtlCol="0">
            <a:noAutofit/>
          </a:bodyPr>
          <a:lstStyle>
            <a:lvl1pPr marL="0" indent="0" algn="l" defTabSz="1219170" rtl="0" eaLnBrk="1" latinLnBrk="0" hangingPunct="1">
              <a:lnSpc>
                <a:spcPct val="90000"/>
              </a:lnSpc>
              <a:spcBef>
                <a:spcPts val="1333"/>
              </a:spcBef>
              <a:buFont typeface="Arial" panose="020B0604020202020204" pitchFamily="34" charset="0"/>
              <a:buNone/>
              <a:defRPr sz="2100" b="1" kern="1200">
                <a:solidFill>
                  <a:schemeClr val="tx1"/>
                </a:solidFill>
                <a:latin typeface="+mj-lt"/>
                <a:ea typeface="+mn-ea"/>
                <a:cs typeface="+mn-cs"/>
              </a:defRPr>
            </a:lvl1pPr>
            <a:lvl2pPr marL="60958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2pPr>
            <a:lvl3pPr marL="1219170"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3pPr>
            <a:lvl4pPr marL="182875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4pPr>
            <a:lvl5pPr marL="2438339"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r>
              <a:rPr lang="en-US" sz="1800" dirty="0">
                <a:solidFill>
                  <a:srgbClr val="4A4A4A"/>
                </a:solidFill>
                <a:latin typeface="Arial" panose="020B0604020202020204" pitchFamily="34" charset="0"/>
                <a:cs typeface="Arial" panose="020B0604020202020204" pitchFamily="34" charset="0"/>
              </a:rPr>
              <a:t>Additional </a:t>
            </a:r>
            <a:r>
              <a:rPr lang="en-US" sz="1800" dirty="0">
                <a:solidFill>
                  <a:srgbClr val="4A4A4A"/>
                </a:solidFill>
                <a:latin typeface="Montserrat" panose="00000500000000000000" pitchFamily="2" charset="0"/>
                <a:cs typeface="Arial" panose="020B0604020202020204" pitchFamily="34" charset="0"/>
              </a:rPr>
              <a:t>Resources</a:t>
            </a:r>
          </a:p>
        </p:txBody>
      </p:sp>
      <p:sp>
        <p:nvSpPr>
          <p:cNvPr id="57" name="Text Placeholder 37">
            <a:extLst>
              <a:ext uri="{FF2B5EF4-FFF2-40B4-BE49-F238E27FC236}">
                <a16:creationId xmlns:a16="http://schemas.microsoft.com/office/drawing/2014/main" id="{773D57C9-C1C4-4FB6-A862-3C7E935D2705}"/>
              </a:ext>
            </a:extLst>
          </p:cNvPr>
          <p:cNvSpPr txBox="1">
            <a:spLocks/>
          </p:cNvSpPr>
          <p:nvPr/>
        </p:nvSpPr>
        <p:spPr>
          <a:xfrm>
            <a:off x="439248" y="8611208"/>
            <a:ext cx="1764000" cy="367428"/>
          </a:xfrm>
          <a:prstGeom prst="roundRect">
            <a:avLst/>
          </a:prstGeom>
          <a:solidFill>
            <a:srgbClr val="7CADD4"/>
          </a:solidFill>
        </p:spPr>
        <p:txBody>
          <a:bodyPr vert="horz" lIns="91440" tIns="45720" rIns="91440" bIns="45720" rtlCol="0" anchor="ctr" anchorCtr="0">
            <a:noAutofit/>
          </a:bodyPr>
          <a:lstStyle>
            <a:lvl1pPr marL="0" indent="0" algn="l" defTabSz="1219170" rtl="0" eaLnBrk="1" latinLnBrk="0" hangingPunct="1">
              <a:lnSpc>
                <a:spcPct val="90000"/>
              </a:lnSpc>
              <a:spcBef>
                <a:spcPts val="1333"/>
              </a:spcBef>
              <a:buFont typeface="Arial" panose="020B0604020202020204" pitchFamily="34" charset="0"/>
              <a:buNone/>
              <a:defRPr sz="2100" b="1" kern="1200">
                <a:solidFill>
                  <a:schemeClr val="tx1"/>
                </a:solidFill>
                <a:latin typeface="+mj-lt"/>
                <a:ea typeface="+mn-ea"/>
                <a:cs typeface="+mn-cs"/>
              </a:defRPr>
            </a:lvl1pPr>
            <a:lvl2pPr marL="60958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2pPr>
            <a:lvl3pPr marL="1219170"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3pPr>
            <a:lvl4pPr marL="182875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4pPr>
            <a:lvl5pPr marL="2438339"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algn="ctr"/>
            <a:r>
              <a:rPr lang="en-US" sz="1050" dirty="0">
                <a:solidFill>
                  <a:schemeClr val="bg1"/>
                </a:solidFill>
                <a:hlinkClick r:id="rId7">
                  <a:extLst>
                    <a:ext uri="{A12FA001-AC4F-418D-AE19-62706E023703}">
                      <ahyp:hlinkClr xmlns:ahyp="http://schemas.microsoft.com/office/drawing/2018/hyperlinkcolor" val="tx"/>
                    </a:ext>
                  </a:extLst>
                </a:hlinkClick>
              </a:rPr>
              <a:t>COVID-19 Resource Center</a:t>
            </a:r>
            <a:endParaRPr lang="en-US" sz="1050" dirty="0">
              <a:solidFill>
                <a:schemeClr val="bg1"/>
              </a:solidFill>
            </a:endParaRPr>
          </a:p>
        </p:txBody>
      </p:sp>
      <p:sp>
        <p:nvSpPr>
          <p:cNvPr id="62" name="Text Placeholder 37">
            <a:extLst>
              <a:ext uri="{FF2B5EF4-FFF2-40B4-BE49-F238E27FC236}">
                <a16:creationId xmlns:a16="http://schemas.microsoft.com/office/drawing/2014/main" id="{D09A4A0C-D6CD-47FD-8E83-419158769B7E}"/>
              </a:ext>
            </a:extLst>
          </p:cNvPr>
          <p:cNvSpPr txBox="1">
            <a:spLocks/>
          </p:cNvSpPr>
          <p:nvPr/>
        </p:nvSpPr>
        <p:spPr>
          <a:xfrm>
            <a:off x="4711365" y="8593737"/>
            <a:ext cx="1800000" cy="367428"/>
          </a:xfrm>
          <a:prstGeom prst="roundRect">
            <a:avLst/>
          </a:prstGeom>
          <a:solidFill>
            <a:srgbClr val="7CADD4"/>
          </a:solidFill>
        </p:spPr>
        <p:txBody>
          <a:bodyPr vert="horz" lIns="91440" tIns="45720" rIns="91440" bIns="45720" rtlCol="0" anchor="ctr" anchorCtr="0">
            <a:noAutofit/>
          </a:bodyPr>
          <a:lstStyle>
            <a:lvl1pPr marL="0" indent="0" algn="l" defTabSz="1219170" rtl="0" eaLnBrk="1" latinLnBrk="0" hangingPunct="1">
              <a:lnSpc>
                <a:spcPct val="90000"/>
              </a:lnSpc>
              <a:spcBef>
                <a:spcPts val="1333"/>
              </a:spcBef>
              <a:buFont typeface="Arial" panose="020B0604020202020204" pitchFamily="34" charset="0"/>
              <a:buNone/>
              <a:defRPr sz="2100" b="1" kern="1200">
                <a:solidFill>
                  <a:schemeClr val="tx1"/>
                </a:solidFill>
                <a:latin typeface="+mj-lt"/>
                <a:ea typeface="+mn-ea"/>
                <a:cs typeface="+mn-cs"/>
              </a:defRPr>
            </a:lvl1pPr>
            <a:lvl2pPr marL="60958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2pPr>
            <a:lvl3pPr marL="1219170"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3pPr>
            <a:lvl4pPr marL="182875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4pPr>
            <a:lvl5pPr marL="2438339"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algn="ctr"/>
            <a:r>
              <a:rPr lang="en-US" sz="1050" dirty="0">
                <a:solidFill>
                  <a:schemeClr val="bg1"/>
                </a:solidFill>
                <a:latin typeface="Calibri Light" panose="020F0302020204030204" pitchFamily="34" charset="0"/>
                <a:cs typeface="Calibri Light" panose="020F0302020204030204" pitchFamily="34" charset="0"/>
                <a:hlinkClick r:id="rId8">
                  <a:extLst>
                    <a:ext uri="{A12FA001-AC4F-418D-AE19-62706E023703}">
                      <ahyp:hlinkClr xmlns:ahyp="http://schemas.microsoft.com/office/drawing/2018/hyperlinkcolor" val="tx"/>
                    </a:ext>
                  </a:extLst>
                </a:hlinkClick>
              </a:rPr>
              <a:t>Human Resource Systems</a:t>
            </a:r>
            <a:endParaRPr lang="en-US" sz="1050" dirty="0">
              <a:solidFill>
                <a:schemeClr val="bg1"/>
              </a:solidFill>
              <a:latin typeface="Calibri Light" panose="020F0302020204030204" pitchFamily="34" charset="0"/>
              <a:cs typeface="Calibri Light" panose="020F0302020204030204" pitchFamily="34" charset="0"/>
            </a:endParaRPr>
          </a:p>
        </p:txBody>
      </p:sp>
      <p:sp>
        <p:nvSpPr>
          <p:cNvPr id="63" name="Text Placeholder 37">
            <a:extLst>
              <a:ext uri="{FF2B5EF4-FFF2-40B4-BE49-F238E27FC236}">
                <a16:creationId xmlns:a16="http://schemas.microsoft.com/office/drawing/2014/main" id="{FA2C18BA-F2ED-46F1-88BD-D53C39F0F27F}"/>
              </a:ext>
            </a:extLst>
          </p:cNvPr>
          <p:cNvSpPr txBox="1">
            <a:spLocks/>
          </p:cNvSpPr>
          <p:nvPr/>
        </p:nvSpPr>
        <p:spPr>
          <a:xfrm>
            <a:off x="2624634" y="8611208"/>
            <a:ext cx="1800000" cy="367428"/>
          </a:xfrm>
          <a:prstGeom prst="roundRect">
            <a:avLst/>
          </a:prstGeom>
          <a:solidFill>
            <a:srgbClr val="7CADD4"/>
          </a:solidFill>
        </p:spPr>
        <p:txBody>
          <a:bodyPr vert="horz" lIns="91440" tIns="45720" rIns="91440" bIns="45720" rtlCol="0" anchor="ctr" anchorCtr="0">
            <a:noAutofit/>
          </a:bodyPr>
          <a:lstStyle>
            <a:lvl1pPr marL="0" indent="0" algn="l" defTabSz="1219170" rtl="0" eaLnBrk="1" latinLnBrk="0" hangingPunct="1">
              <a:lnSpc>
                <a:spcPct val="90000"/>
              </a:lnSpc>
              <a:spcBef>
                <a:spcPts val="1333"/>
              </a:spcBef>
              <a:buFont typeface="Arial" panose="020B0604020202020204" pitchFamily="34" charset="0"/>
              <a:buNone/>
              <a:defRPr sz="2100" b="1" kern="1200">
                <a:solidFill>
                  <a:schemeClr val="tx1"/>
                </a:solidFill>
                <a:latin typeface="+mj-lt"/>
                <a:ea typeface="+mn-ea"/>
                <a:cs typeface="+mn-cs"/>
              </a:defRPr>
            </a:lvl1pPr>
            <a:lvl2pPr marL="60958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2pPr>
            <a:lvl3pPr marL="1219170"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3pPr>
            <a:lvl4pPr marL="1828755"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4pPr>
            <a:lvl5pPr marL="2438339" indent="0" algn="l" defTabSz="1219170" rtl="0" eaLnBrk="1" latinLnBrk="0" hangingPunct="1">
              <a:lnSpc>
                <a:spcPct val="90000"/>
              </a:lnSpc>
              <a:spcBef>
                <a:spcPts val="667"/>
              </a:spcBef>
              <a:buFont typeface="Arial" panose="020B0604020202020204" pitchFamily="34" charset="0"/>
              <a:buNone/>
              <a:defRPr sz="8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a:lstStyle>
          <a:p>
            <a:pPr algn="ctr"/>
            <a:r>
              <a:rPr lang="en-US" sz="1050" dirty="0">
                <a:solidFill>
                  <a:schemeClr val="bg1"/>
                </a:solidFill>
                <a:hlinkClick r:id="rId9">
                  <a:extLst>
                    <a:ext uri="{A12FA001-AC4F-418D-AE19-62706E023703}">
                      <ahyp:hlinkClr xmlns:ahyp="http://schemas.microsoft.com/office/drawing/2018/hyperlinkcolor" val="tx"/>
                    </a:ext>
                  </a:extLst>
                </a:hlinkClick>
              </a:rPr>
              <a:t>SoftwareReviews</a:t>
            </a:r>
            <a:endParaRPr lang="en-US" sz="1050" dirty="0">
              <a:solidFill>
                <a:schemeClr val="bg1"/>
              </a:solidFill>
            </a:endParaRPr>
          </a:p>
        </p:txBody>
      </p:sp>
      <p:sp>
        <p:nvSpPr>
          <p:cNvPr id="55" name="Rectangle 54">
            <a:extLst>
              <a:ext uri="{FF2B5EF4-FFF2-40B4-BE49-F238E27FC236}">
                <a16:creationId xmlns:a16="http://schemas.microsoft.com/office/drawing/2014/main" id="{CE07AF39-745E-45AB-9163-6372094AA0CC}"/>
              </a:ext>
            </a:extLst>
          </p:cNvPr>
          <p:cNvSpPr>
            <a:spLocks/>
          </p:cNvSpPr>
          <p:nvPr/>
        </p:nvSpPr>
        <p:spPr>
          <a:xfrm>
            <a:off x="937550" y="2484848"/>
            <a:ext cx="5920450" cy="2675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1" dirty="0">
                <a:solidFill>
                  <a:srgbClr val="2576B7"/>
                </a:solidFill>
                <a:latin typeface="Montserrat" panose="00000500000000000000" pitchFamily="2" charset="0"/>
              </a:rPr>
              <a:t>Leverage </a:t>
            </a:r>
            <a:r>
              <a:rPr lang="en-CA" sz="1400" b="1" i="1" dirty="0">
                <a:solidFill>
                  <a:srgbClr val="2576B7"/>
                </a:solidFill>
                <a:latin typeface="Montserrat" panose="00000500000000000000" pitchFamily="2" charset="0"/>
              </a:rPr>
              <a:t>Info-Tech’s Framework to Virtual Interviews</a:t>
            </a:r>
            <a:endParaRPr lang="en-CA" sz="1600" b="1" i="1" dirty="0">
              <a:solidFill>
                <a:srgbClr val="2576B7"/>
              </a:solidFill>
              <a:latin typeface="Montserrat" panose="00000500000000000000" pitchFamily="2" charset="0"/>
            </a:endParaRPr>
          </a:p>
        </p:txBody>
      </p:sp>
    </p:spTree>
    <p:extLst>
      <p:ext uri="{BB962C8B-B14F-4D97-AF65-F5344CB8AC3E}">
        <p14:creationId xmlns:p14="http://schemas.microsoft.com/office/powerpoint/2010/main" val="32607755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227</Words>
  <Application>Microsoft Office PowerPoint</Application>
  <PresentationFormat>Letter Paper (8.5x11 in)</PresentationFormat>
  <Paragraphs>32</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Montserrat</vt:lpstr>
      <vt:lpstr>Roboto</vt:lpstr>
      <vt:lpstr>Roboto Condensed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2020-04-13T18:56:14Z</dcterms:created>
  <dcterms:modified xsi:type="dcterms:W3CDTF">2020-04-13T18:56:43Z</dcterms:modified>
</cp:coreProperties>
</file>