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713" r:id="rId1"/>
    <p:sldMasterId id="2147483771" r:id="rId2"/>
    <p:sldMasterId id="2147483788" r:id="rId3"/>
    <p:sldMasterId id="2147483667" r:id="rId4"/>
  </p:sldMasterIdLst>
  <p:notesMasterIdLst>
    <p:notesMasterId r:id="rId8"/>
  </p:notesMasterIdLst>
  <p:handoutMasterIdLst>
    <p:handoutMasterId r:id="rId9"/>
  </p:handoutMasterIdLst>
  <p:sldIdLst>
    <p:sldId id="369" r:id="rId5"/>
    <p:sldId id="312" r:id="rId6"/>
    <p:sldId id="375" r:id="rId7"/>
  </p:sldIdLst>
  <p:sldSz cx="12193588" cy="6858000"/>
  <p:notesSz cx="11309350" cy="201041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Exo" panose="02000303000000000000" pitchFamily="2" charset="0"/>
      <p:regular r:id="rId14"/>
      <p:bold r:id="rId15"/>
      <p:italic r:id="rId16"/>
      <p:boldItalic r:id="rId17"/>
    </p:embeddedFont>
    <p:embeddedFont>
      <p:font typeface="Exo Light" panose="02000303000000000000" pitchFamily="2" charset="0"/>
      <p:regular r:id="rId18"/>
      <p:italic r:id="rId19"/>
    </p:embeddedFont>
    <p:embeddedFont>
      <p:font typeface="Montserrat" panose="00000500000000000000" pitchFamily="2" charset="0"/>
      <p:regular r:id="rId20"/>
      <p:bold r:id="rId21"/>
      <p:italic r:id="rId22"/>
      <p:boldItalic r:id="rId23"/>
    </p:embeddedFont>
    <p:embeddedFont>
      <p:font typeface="Montserrat Light" panose="00000400000000000000" pitchFamily="2" charset="0"/>
      <p:regular r:id="rId24"/>
      <p:italic r:id="rId25"/>
    </p:embeddedFont>
    <p:embeddedFont>
      <p:font typeface="Montserrat Medium" panose="00000600000000000000" pitchFamily="2" charset="0"/>
      <p:regular r:id="rId26"/>
      <p:bold r:id="rId27"/>
      <p:italic r:id="rId28"/>
    </p:embeddedFont>
    <p:embeddedFont>
      <p:font typeface="Montserrat SemiBold" panose="00000700000000000000" pitchFamily="2" charset="0"/>
      <p:regular r:id="rId29"/>
      <p:bold r:id="rId30"/>
      <p:italic r:id="rId31"/>
      <p:boldItalic r:id="rId32"/>
    </p:embeddedFont>
    <p:embeddedFont>
      <p:font typeface="Roboto Condensed Light" panose="02000000000000000000" pitchFamily="2" charset="0"/>
      <p:regular r:id="rId33"/>
      <p:italic r:id="rId34"/>
    </p:embeddedFont>
  </p:embeddedFontLst>
  <p:defaultTextStyle>
    <a:defPPr>
      <a:defRPr lang="en-US"/>
    </a:defPPr>
    <a:lvl1pPr marL="0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1pPr>
    <a:lvl2pPr marL="277246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2pPr>
    <a:lvl3pPr marL="554492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3pPr>
    <a:lvl4pPr marL="831738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4pPr>
    <a:lvl5pPr marL="1108984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5pPr>
    <a:lvl6pPr marL="1386230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6pPr>
    <a:lvl7pPr marL="1663476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7pPr>
    <a:lvl8pPr marL="1940723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8pPr>
    <a:lvl9pPr marL="2217969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2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158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76B7"/>
    <a:srgbClr val="000000"/>
    <a:srgbClr val="5191C5"/>
    <a:srgbClr val="5D3391"/>
    <a:srgbClr val="717171"/>
    <a:srgbClr val="299D47"/>
    <a:srgbClr val="F17A26"/>
    <a:srgbClr val="F9C9A8"/>
    <a:srgbClr val="4A4A4A"/>
    <a:srgbClr val="F8C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C09D7A-D03B-4A13-B18F-7ABDAD4D42D1}" v="44" dt="2020-03-19T20:02:55.00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4580" autoAdjust="0"/>
    <p:restoredTop sz="95380" autoAdjust="0"/>
  </p:normalViewPr>
  <p:slideViewPr>
    <p:cSldViewPr snapToGrid="0">
      <p:cViewPr varScale="1">
        <p:scale>
          <a:sx n="110" d="100"/>
          <a:sy n="110" d="100"/>
        </p:scale>
        <p:origin x="1296" y="108"/>
      </p:cViewPr>
      <p:guideLst>
        <p:guide orient="horz" pos="3792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9" Type="http://schemas.openxmlformats.org/officeDocument/2006/relationships/tableStyles" Target="tableStyles.xml"/><Relationship Id="rId21" Type="http://schemas.openxmlformats.org/officeDocument/2006/relationships/font" Target="fonts/font12.fntdata"/><Relationship Id="rId34" Type="http://schemas.openxmlformats.org/officeDocument/2006/relationships/font" Target="fonts/font25.fntdata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schemas.openxmlformats.org/officeDocument/2006/relationships/font" Target="fonts/font2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font" Target="fonts/font23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36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font" Target="fonts/font22.fntdata"/><Relationship Id="rId4" Type="http://schemas.openxmlformats.org/officeDocument/2006/relationships/slideMaster" Target="slideMasters/slideMaster4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font" Target="fonts/font21.fntdata"/><Relationship Id="rId35" Type="http://schemas.openxmlformats.org/officeDocument/2006/relationships/commentAuthors" Target="commentAuthors.xml"/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4BFADC-759D-9A4E-9A09-AD89F1BCC0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900956" cy="10074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EC22-1B51-694A-94D5-D4CB2538FD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405715" y="0"/>
            <a:ext cx="4900956" cy="10074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1FBE2-D7AF-034E-A3E8-B3AFB8825F2F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2C9E9-64FF-014C-96CA-5B97C999C1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9096639"/>
            <a:ext cx="4900956" cy="1007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8FAC2-6080-3440-A5EF-CDB2928258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405715" y="19096639"/>
            <a:ext cx="4900956" cy="1007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59A62-6DDC-664C-B490-E4412C3B9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92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900956" cy="10074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 Condensed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405715" y="0"/>
            <a:ext cx="4900956" cy="10074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 Condensed Light" panose="02000000000000000000" pitchFamily="2" charset="0"/>
              </a:defRPr>
            </a:lvl1pPr>
          </a:lstStyle>
          <a:p>
            <a:fld id="{F0A9609A-B772-C646-9832-EF91D164CC90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74650" y="2514600"/>
            <a:ext cx="12058650" cy="6783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130578" y="9673900"/>
            <a:ext cx="9048194" cy="7918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9096639"/>
            <a:ext cx="4900956" cy="1007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 Condensed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405715" y="19096639"/>
            <a:ext cx="4900956" cy="1007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 Condensed Light" panose="02000000000000000000" pitchFamily="2" charset="0"/>
              </a:defRPr>
            </a:lvl1pPr>
          </a:lstStyle>
          <a:p>
            <a:fld id="{06B0FC7D-8687-9A40-9CA8-0B2F00AB9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59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 Condensed Light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 Condensed Light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 Condensed Light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 Condensed Light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 Condensed Light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0FC7D-8687-9A40-9CA8-0B2F00AB98E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90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0FC7D-8687-9A40-9CA8-0B2F00AB98E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44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enture.com/SiteCollectionDocuments/PDF/OutlookPDF_AgileOrganization_02" TargetMode="External"/><Relationship Id="rId2" Type="http://schemas.openxmlformats.org/officeDocument/2006/relationships/hyperlink" Target="http://www.forbes.com/sites/joshbersin/2013/05/06/time-to-scrap-performance-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ryanestis.com/adobe-interview/" TargetMode="External"/><Relationship Id="rId5" Type="http://schemas.openxmlformats.org/officeDocument/2006/relationships/hyperlink" Target="http://www.forbes.com/sites/stevedenning/2012/04/17/" TargetMode="External"/><Relationship Id="rId4" Type="http://schemas.openxmlformats.org/officeDocument/2006/relationships/hyperlink" Target="http://www.huffingtonpost.com/samuel-culbert/performance-" TargetMode="Externa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Light-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73C0FF6-D442-914B-9216-4F54FD6165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4" y="1391732"/>
            <a:ext cx="7385845" cy="130651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4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Observe The Evolution of Quantum Capacity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4761424-CE03-6649-A81F-2565BD8C37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5" y="2794290"/>
            <a:ext cx="5703626" cy="1893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 i="0">
                <a:solidFill>
                  <a:srgbClr val="858585"/>
                </a:solidFill>
                <a:latin typeface="Exo Light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/>
              <a:t>Keep track of a transformational technology as it evolves.</a:t>
            </a:r>
          </a:p>
        </p:txBody>
      </p:sp>
    </p:spTree>
    <p:extLst>
      <p:ext uri="{BB962C8B-B14F-4D97-AF65-F5344CB8AC3E}">
        <p14:creationId xmlns:p14="http://schemas.microsoft.com/office/powerpoint/2010/main" val="1162790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Cover-Dark-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AB8C1-6C40-CD43-B475-2AF9EA36EA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693" y="2785036"/>
            <a:ext cx="2818202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41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Cover-Dark-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718FE-C921-3842-8576-F58124F911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693" y="2785036"/>
            <a:ext cx="2818202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39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Cover-Dark-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0122FD-5377-C042-9CE6-05CAB010AC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693" y="2785036"/>
            <a:ext cx="2818202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42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Light-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1543A14-FBE3-E74D-9BF8-2D7D77196E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1391732"/>
            <a:ext cx="6579266" cy="724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CADED78A-D9C6-374D-B07F-1B03506009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166970"/>
            <a:ext cx="6589897" cy="2139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rgbClr val="2576B7"/>
                </a:solidFill>
                <a:latin typeface="Montserrat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204507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Light-B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453C2-D989-DD4C-9EFE-3D02BE90C6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1391732"/>
            <a:ext cx="6579266" cy="724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4A3061E-6A9C-E94C-9B08-2714448996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166970"/>
            <a:ext cx="6589897" cy="2139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rgbClr val="2576B7"/>
                </a:solidFill>
                <a:latin typeface="Montserrat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3488960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Light-C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0F3D0AD-86D8-2D4D-BCBE-2699EBE711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1391732"/>
            <a:ext cx="6579266" cy="724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496569F5-6B5F-5241-8B9B-BA1EF9C35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166970"/>
            <a:ext cx="6589897" cy="2139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rgbClr val="2576B7"/>
                </a:solidFill>
                <a:latin typeface="Montserrat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1499801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Light-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DF0FFB-F8E2-464F-B20A-C02D00DFF9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1391732"/>
            <a:ext cx="6579266" cy="724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4BE1039-5896-F44C-ADFC-E9BCAF0CA5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166970"/>
            <a:ext cx="6589897" cy="2139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rgbClr val="2576B7"/>
                </a:solidFill>
                <a:latin typeface="Montserrat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469848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Cover-Light-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B9BD9F-7A9F-7349-BC43-F51F09199B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078" y="3195534"/>
            <a:ext cx="2341433" cy="4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55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ckCover-Light-B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4F0444-218F-494B-BC2E-F0EA2E530B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078" y="3195534"/>
            <a:ext cx="2341433" cy="4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85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Cover-Light-C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CED2D3-C5F7-A340-9A6C-DD3EEEE7C8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078" y="3195534"/>
            <a:ext cx="2341433" cy="4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9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Light-B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ED198-04B0-1D4B-9CF9-27BE895D0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4" y="1391732"/>
            <a:ext cx="7385845" cy="130651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4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Observe The Evolution of Quantum Capacity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A4CCF3E3-77ED-8B47-BA4F-C8AA5DC7EF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5" y="2794290"/>
            <a:ext cx="5703626" cy="1893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 i="0">
                <a:solidFill>
                  <a:srgbClr val="717171"/>
                </a:solidFill>
                <a:latin typeface="Exo Light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/>
              <a:t>Keep track of a transformational technology as it evolves.</a:t>
            </a:r>
          </a:p>
        </p:txBody>
      </p:sp>
    </p:spTree>
    <p:extLst>
      <p:ext uri="{BB962C8B-B14F-4D97-AF65-F5344CB8AC3E}">
        <p14:creationId xmlns:p14="http://schemas.microsoft.com/office/powerpoint/2010/main" val="3079196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Cover-Light-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4F0444-218F-494B-BC2E-F0EA2E530B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078" y="3195534"/>
            <a:ext cx="2341433" cy="4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8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881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3B3D8F-5786-FC48-873E-3DA295CC8C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120" r="37452" b="28119"/>
          <a:stretch/>
        </p:blipFill>
        <p:spPr>
          <a:xfrm>
            <a:off x="0" y="-1"/>
            <a:ext cx="3287713" cy="68732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A5524D-4A89-5440-A5DA-D262B0A1B43F}"/>
              </a:ext>
            </a:extLst>
          </p:cNvPr>
          <p:cNvSpPr/>
          <p:nvPr userDrawn="1"/>
        </p:nvSpPr>
        <p:spPr>
          <a:xfrm>
            <a:off x="2" y="0"/>
            <a:ext cx="3287711" cy="6858000"/>
          </a:xfrm>
          <a:prstGeom prst="rect">
            <a:avLst/>
          </a:prstGeom>
          <a:gradFill>
            <a:gsLst>
              <a:gs pos="19000">
                <a:srgbClr val="2576B7">
                  <a:alpha val="11000"/>
                </a:srgbClr>
              </a:gs>
              <a:gs pos="99000">
                <a:schemeClr val="accent1">
                  <a:lumMod val="60000"/>
                  <a:lumOff val="40000"/>
                  <a:alpha val="59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DDE57-4E30-2343-9DAE-39F3DBBD9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6" y="530021"/>
            <a:ext cx="2644071" cy="1163598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7149EE9-D7CB-2245-A969-E3DC476D8D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60851" y="1713470"/>
            <a:ext cx="7424644" cy="4337706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14288" marR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>
                <a:tab pos="439738" algn="l"/>
              </a:tabLst>
              <a:defRPr sz="1600" b="0" i="0">
                <a:solidFill>
                  <a:srgbClr val="000000"/>
                </a:solidFill>
                <a:latin typeface="Montserrat" pitchFamily="2" charset="77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#	Click to edit Master text styles</a:t>
            </a:r>
          </a:p>
          <a:p>
            <a:pPr lvl="0"/>
            <a:r>
              <a:rPr lang="en-US"/>
              <a:t>#	Click to edit Master text styles</a:t>
            </a:r>
          </a:p>
          <a:p>
            <a:pPr lvl="0"/>
            <a:r>
              <a:rPr lang="en-US"/>
              <a:t>#	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8229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sts Persp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DE57-4E30-2343-9DAE-39F3DBBD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9739219" cy="1130188"/>
          </a:xfrm>
        </p:spPr>
        <p:txBody>
          <a:bodyPr>
            <a:noAutofit/>
          </a:bodyPr>
          <a:lstStyle>
            <a:lvl1pPr>
              <a:defRPr b="0" i="0">
                <a:solidFill>
                  <a:srgbClr val="7171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4E9795F-CBFB-B94E-B0A4-612B5868B6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57" y="1667939"/>
            <a:ext cx="4547243" cy="7704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 spc="0">
                <a:solidFill>
                  <a:srgbClr val="71717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191A5D26-F935-C243-B55A-263E1DDC32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8246" y="5120360"/>
            <a:ext cx="2840037" cy="12696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Montserrat Light" pitchFamily="2" charset="77"/>
                <a:cs typeface="Arial" panose="020B0604020202020204" pitchFamily="34" charset="0"/>
              </a:defRPr>
            </a:lvl2pPr>
            <a:lvl3pPr marL="914400" indent="0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Montserrat Light" pitchFamily="2" charset="77"/>
                <a:cs typeface="Arial" panose="020B0604020202020204" pitchFamily="34" charset="0"/>
              </a:defRPr>
            </a:lvl3pPr>
            <a:lvl4pPr marL="1371600" indent="0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Montserrat Light" pitchFamily="2" charset="77"/>
                <a:cs typeface="Arial" panose="020B0604020202020204" pitchFamily="34" charset="0"/>
              </a:defRPr>
            </a:lvl4pPr>
            <a:lvl5pPr marL="1828800" indent="0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Montserrat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7F9FF2-D4F4-2F42-9C38-CF0156BDA8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3286" y="1753404"/>
            <a:ext cx="6661150" cy="4218417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7646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Summary-Situ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B5A0D7-1CFE-114F-BE64-C4BB6DE4825E}"/>
              </a:ext>
            </a:extLst>
          </p:cNvPr>
          <p:cNvSpPr/>
          <p:nvPr userDrawn="1"/>
        </p:nvSpPr>
        <p:spPr>
          <a:xfrm>
            <a:off x="1" y="0"/>
            <a:ext cx="3293806" cy="6858000"/>
          </a:xfrm>
          <a:prstGeom prst="rect">
            <a:avLst/>
          </a:prstGeom>
          <a:gradFill>
            <a:gsLst>
              <a:gs pos="27000">
                <a:srgbClr val="B3252E"/>
              </a:gs>
              <a:gs pos="100000">
                <a:schemeClr val="accent5">
                  <a:lumMod val="60000"/>
                  <a:lumOff val="40000"/>
                  <a:alpha val="83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DDE57-4E30-2343-9DAE-39F3DBBD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2644071" cy="1163598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95A47295-3336-6046-B665-401600988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86" t="2140" r="30868" b="8926"/>
          <a:stretch/>
        </p:blipFill>
        <p:spPr>
          <a:xfrm>
            <a:off x="0" y="2039815"/>
            <a:ext cx="3296168" cy="48168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92CA91A-4327-E649-BDB7-0B30E06376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57" y="1643564"/>
            <a:ext cx="1938567" cy="16891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 spc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6687A7F-9C00-B742-8C4F-A99637E14E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3286" y="1710873"/>
            <a:ext cx="6661150" cy="3924384"/>
          </a:xfrm>
          <a:prstGeom prst="rect">
            <a:avLst/>
          </a:prstGeom>
        </p:spPr>
        <p:txBody>
          <a:bodyPr lIns="0" tIns="0" rIns="0" bIns="0" numCol="2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45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Summary-Compl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12F0F0-7ED7-E04F-8CCE-E5086DAB9ED0}"/>
              </a:ext>
            </a:extLst>
          </p:cNvPr>
          <p:cNvSpPr/>
          <p:nvPr userDrawn="1"/>
        </p:nvSpPr>
        <p:spPr>
          <a:xfrm>
            <a:off x="1" y="0"/>
            <a:ext cx="3293806" cy="6858000"/>
          </a:xfrm>
          <a:prstGeom prst="rect">
            <a:avLst/>
          </a:prstGeom>
          <a:gradFill>
            <a:gsLst>
              <a:gs pos="5000">
                <a:srgbClr val="F17A26"/>
              </a:gs>
              <a:gs pos="99000">
                <a:schemeClr val="accent6">
                  <a:lumMod val="60000"/>
                  <a:lumOff val="40000"/>
                  <a:alpha val="86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Roboto Condensed Ligh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DDE57-4E30-2343-9DAE-39F3DBBD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2644071" cy="116359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64E876-EF92-D04A-AD22-79C09C5D9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71" r="35825" b="19361"/>
          <a:stretch/>
        </p:blipFill>
        <p:spPr>
          <a:xfrm>
            <a:off x="-1" y="2074127"/>
            <a:ext cx="3289611" cy="4783874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BDCF573-0606-AE4B-81C3-75507023CE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57" y="1643564"/>
            <a:ext cx="1938567" cy="1689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 spc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71F3CAE-CECA-8E4D-8A10-590756C93A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3286" y="1710873"/>
            <a:ext cx="6661150" cy="3924384"/>
          </a:xfrm>
          <a:prstGeom prst="rect">
            <a:avLst/>
          </a:prstGeom>
        </p:spPr>
        <p:txBody>
          <a:bodyPr lIns="0" tIns="0" rIns="0" bIns="0" numCol="2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8836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Summary-Re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0109CA-D1B3-9242-AFBD-3B98EF620AB6}"/>
              </a:ext>
            </a:extLst>
          </p:cNvPr>
          <p:cNvSpPr/>
          <p:nvPr userDrawn="1"/>
        </p:nvSpPr>
        <p:spPr>
          <a:xfrm>
            <a:off x="1" y="0"/>
            <a:ext cx="3293806" cy="6858000"/>
          </a:xfrm>
          <a:prstGeom prst="rect">
            <a:avLst/>
          </a:prstGeom>
          <a:gradFill>
            <a:gsLst>
              <a:gs pos="21000">
                <a:srgbClr val="2B9E48"/>
              </a:gs>
              <a:gs pos="100000">
                <a:schemeClr val="accent4">
                  <a:lumMod val="60000"/>
                  <a:lumOff val="40000"/>
                  <a:alpha val="84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DDE57-4E30-2343-9DAE-39F3DBBD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2644071" cy="116359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E9B647-9AFE-2044-840F-85CE251FAB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71" t="7332" r="35825" b="19360"/>
          <a:stretch/>
        </p:blipFill>
        <p:spPr>
          <a:xfrm>
            <a:off x="0" y="2509025"/>
            <a:ext cx="3289610" cy="4348975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D7403FD-7A26-084E-889B-C321E8984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57" y="1643564"/>
            <a:ext cx="1938567" cy="1689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 spc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A3D98B5-D921-874D-A4FE-904585B6DA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3286" y="1710873"/>
            <a:ext cx="6661150" cy="3924384"/>
          </a:xfrm>
          <a:prstGeom prst="rect">
            <a:avLst/>
          </a:prstGeom>
        </p:spPr>
        <p:txBody>
          <a:bodyPr lIns="0" tIns="0" rIns="0" bIns="0" numCol="2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4173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Summary-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DE57-4E30-2343-9DAE-39F3DBBD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11220578" cy="116359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7171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895281-F05F-284A-93B8-DF31D5A433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94" y="1597967"/>
            <a:ext cx="3542400" cy="2973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 i="0">
                <a:solidFill>
                  <a:srgbClr val="B3252E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9BDD2CC1-5E1E-A249-A7A5-AE4A1333D1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994" y="1597967"/>
            <a:ext cx="3542400" cy="2973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 i="0">
                <a:solidFill>
                  <a:srgbClr val="F17A26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DE52E9E9-EF0F-F148-B77C-A198551552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30748" y="1597967"/>
            <a:ext cx="3542400" cy="2973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 i="0">
                <a:solidFill>
                  <a:srgbClr val="2B9E48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A4AA16A-AF07-4A4A-AA0D-C83BCCC518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1475" y="1991757"/>
            <a:ext cx="3658265" cy="319073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78D611E-AB20-6F4F-AAF0-75575E9D6D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994" y="1991757"/>
            <a:ext cx="3658265" cy="319073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7BEB711-C86D-6A42-AF2D-7578AE11B3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4194" y="1991757"/>
            <a:ext cx="3658265" cy="319073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014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Summary-Ins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337839D-3E87-9946-9EF1-9F4ECADABFBD}"/>
              </a:ext>
            </a:extLst>
          </p:cNvPr>
          <p:cNvSpPr/>
          <p:nvPr userDrawn="1"/>
        </p:nvSpPr>
        <p:spPr>
          <a:xfrm>
            <a:off x="1" y="0"/>
            <a:ext cx="3293806" cy="6858000"/>
          </a:xfrm>
          <a:prstGeom prst="rect">
            <a:avLst/>
          </a:prstGeom>
          <a:gradFill>
            <a:gsLst>
              <a:gs pos="21000">
                <a:srgbClr val="2576B7"/>
              </a:gs>
              <a:gs pos="87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DDE57-4E30-2343-9DAE-39F3DBBD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2644071" cy="116359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5D50CBB-3A71-9340-95F5-5C848CF4D0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27" r="29802" b="15666"/>
          <a:stretch/>
        </p:blipFill>
        <p:spPr>
          <a:xfrm>
            <a:off x="0" y="2094271"/>
            <a:ext cx="3259394" cy="476372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895281-F05F-284A-93B8-DF31D5A433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6192" y="1710797"/>
            <a:ext cx="1363689" cy="14568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90000"/>
              </a:lnSpc>
              <a:buNone/>
              <a:defRPr sz="18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1E67745-F8B6-7742-9C85-BF94D59B17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46192" y="3288813"/>
            <a:ext cx="1363689" cy="14568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90000"/>
              </a:lnSpc>
              <a:buNone/>
              <a:defRPr sz="18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FD5BBA39-4C80-D648-B340-F00E0C6C3B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6192" y="4890932"/>
            <a:ext cx="1363689" cy="14568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90000"/>
              </a:lnSpc>
              <a:buNone/>
              <a:defRPr sz="18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D313ADEA-A1F4-A542-85A5-487F1DAC52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57" y="1643564"/>
            <a:ext cx="1938567" cy="1689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0" i="0" spc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502EE92-7C7A-FA4E-AE72-3E591F5B15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32400" y="1710872"/>
            <a:ext cx="6261395" cy="1393834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8706D75-EAF6-024B-B02C-354058500E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32400" y="3276600"/>
            <a:ext cx="6261395" cy="1393834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021F9AD-DC72-2E4A-948D-1084BB950A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32400" y="4876800"/>
            <a:ext cx="6261395" cy="1393834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3373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F603-5D1D-774A-BC2E-2BB19F77B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6" y="530021"/>
            <a:ext cx="4983207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717171"/>
                </a:solidFill>
              </a:defRPr>
            </a:lvl1pPr>
          </a:lstStyle>
          <a:p>
            <a:r>
              <a:rPr lang="en-CA" spc="-85">
                <a:solidFill>
                  <a:srgbClr val="636363"/>
                </a:solidFill>
              </a:rPr>
              <a:t>Executive</a:t>
            </a:r>
            <a:r>
              <a:rPr lang="en-CA" spc="-188">
                <a:solidFill>
                  <a:srgbClr val="636363"/>
                </a:solidFill>
              </a:rPr>
              <a:t> </a:t>
            </a:r>
            <a:r>
              <a:rPr lang="en-CA" spc="-79">
                <a:solidFill>
                  <a:srgbClr val="636363"/>
                </a:solidFill>
              </a:rPr>
              <a:t>Brief  </a:t>
            </a:r>
            <a:r>
              <a:rPr lang="en-CA" spc="-61">
                <a:solidFill>
                  <a:srgbClr val="636363"/>
                </a:solidFill>
              </a:rPr>
              <a:t>Case</a:t>
            </a:r>
            <a:r>
              <a:rPr lang="en-CA" spc="-158">
                <a:solidFill>
                  <a:srgbClr val="636363"/>
                </a:solidFill>
              </a:rPr>
              <a:t> </a:t>
            </a:r>
            <a:r>
              <a:rPr lang="en-CA" spc="-79">
                <a:solidFill>
                  <a:srgbClr val="636363"/>
                </a:solidFill>
              </a:rPr>
              <a:t>Study</a:t>
            </a: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CB767A-45FC-9F48-B418-D7EC7355E710}"/>
              </a:ext>
            </a:extLst>
          </p:cNvPr>
          <p:cNvSpPr/>
          <p:nvPr userDrawn="1"/>
        </p:nvSpPr>
        <p:spPr>
          <a:xfrm>
            <a:off x="7032625" y="2124635"/>
            <a:ext cx="4860925" cy="40879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5000" sy="105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Roboto Condensed Light" panose="02000000000000000000" pitchFamily="2" charset="0"/>
            </a:endParaRP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83E3CE5B-BC3A-9749-A3C9-0981EBB0D2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05763" y="1124222"/>
            <a:ext cx="1445326" cy="3946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94D26957-23BC-244C-9C15-BD8319838C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5763" y="977814"/>
            <a:ext cx="1251459" cy="15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INDUSTRY</a:t>
            </a:r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1AEFA7E8-5374-634A-90A1-FBA9693462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03439" y="1124222"/>
            <a:ext cx="2245661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D8566A2D-58FD-544A-9993-5A75E8DE79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6841" y="977814"/>
            <a:ext cx="2230468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F31ECC89-3950-A44A-B9C2-4DF5545FAD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80896" y="2505635"/>
            <a:ext cx="3764382" cy="4661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 i="0">
                <a:solidFill>
                  <a:srgbClr val="717272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A22EAF47-EEBC-D948-B06F-19136CA108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30078" y="5545418"/>
            <a:ext cx="1523206" cy="3630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000" b="0" i="0">
                <a:solidFill>
                  <a:srgbClr val="000000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225195DF-386A-244D-B51F-F0ACC086AAA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48132" y="3106269"/>
            <a:ext cx="3629911" cy="413999"/>
          </a:xfrm>
          <a:prstGeom prst="rect">
            <a:avLst/>
          </a:prstGeom>
          <a:solidFill>
            <a:srgbClr val="2576B7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ts val="1700"/>
              </a:lnSpc>
              <a:buNone/>
              <a:defRPr sz="1200" b="0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E048AD23-3AE7-3B47-A0E6-79A758C4FE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48132" y="3555625"/>
            <a:ext cx="3629911" cy="413999"/>
          </a:xfrm>
          <a:prstGeom prst="rect">
            <a:avLst/>
          </a:prstGeom>
          <a:solidFill>
            <a:srgbClr val="2576B7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ts val="1700"/>
              </a:lnSpc>
              <a:buNone/>
              <a:defRPr sz="1200" b="0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E09D719C-E598-1F42-A9D2-1903F300813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48132" y="4004981"/>
            <a:ext cx="3629911" cy="413999"/>
          </a:xfrm>
          <a:prstGeom prst="rect">
            <a:avLst/>
          </a:prstGeom>
          <a:solidFill>
            <a:srgbClr val="16476E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ts val="1700"/>
              </a:lnSpc>
              <a:buNone/>
              <a:defRPr sz="1200" b="0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D32BE5B8-1D82-2A41-AFFB-C4E4055FFA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48132" y="4454337"/>
            <a:ext cx="3629911" cy="413999"/>
          </a:xfrm>
          <a:prstGeom prst="rect">
            <a:avLst/>
          </a:prstGeom>
          <a:solidFill>
            <a:srgbClr val="2576B7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ts val="1700"/>
              </a:lnSpc>
              <a:buNone/>
              <a:defRPr sz="1200" b="0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772DFBE-EF03-9343-AAE3-3C089F7E32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648132" y="4903694"/>
            <a:ext cx="3629911" cy="413999"/>
          </a:xfrm>
          <a:prstGeom prst="rect">
            <a:avLst/>
          </a:prstGeom>
          <a:solidFill>
            <a:srgbClr val="2576B7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ts val="1700"/>
              </a:lnSpc>
              <a:buNone/>
              <a:defRPr sz="1200" b="0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668AF041-2646-BB44-9FCB-DC5E5E79823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960583" y="5545418"/>
            <a:ext cx="1342417" cy="3630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000" b="0" i="0">
                <a:solidFill>
                  <a:srgbClr val="000000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Text Placeholder 14">
            <a:extLst>
              <a:ext uri="{FF2B5EF4-FFF2-40B4-BE49-F238E27FC236}">
                <a16:creationId xmlns:a16="http://schemas.microsoft.com/office/drawing/2014/main" id="{632DA5D6-4B5D-374C-8DA0-06C05A352A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794" y="5157693"/>
            <a:ext cx="3764382" cy="4661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Results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D99FFE4F-9691-A64B-AC9F-F3ECB412E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57" y="1998139"/>
            <a:ext cx="5247331" cy="3640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1" i="0" spc="0">
                <a:solidFill>
                  <a:srgbClr val="717272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EA0FFF8-F61B-EC44-B4DB-C862F0CA1FB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475" y="2412622"/>
            <a:ext cx="5689600" cy="2605945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DAEF467-C38A-4640-8685-AE1876532B8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5410201"/>
            <a:ext cx="5689600" cy="799214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4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Light-C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ED198-04B0-1D4B-9CF9-27BE895D0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4" y="1391732"/>
            <a:ext cx="7385845" cy="130651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4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Observe The Evolution of Quantum Capacity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A4CCF3E3-77ED-8B47-BA4F-C8AA5DC7EF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5" y="2794290"/>
            <a:ext cx="5703626" cy="1893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 i="0">
                <a:solidFill>
                  <a:srgbClr val="858585"/>
                </a:solidFill>
                <a:latin typeface="Exo Light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/>
              <a:t>Keep track of a transformational technology as it evolves.</a:t>
            </a:r>
          </a:p>
        </p:txBody>
      </p:sp>
    </p:spTree>
    <p:extLst>
      <p:ext uri="{BB962C8B-B14F-4D97-AF65-F5344CB8AC3E}">
        <p14:creationId xmlns:p14="http://schemas.microsoft.com/office/powerpoint/2010/main" val="1741173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tudy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F603-5D1D-774A-BC2E-2BB19F77B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6" y="544309"/>
            <a:ext cx="4239409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717171"/>
                </a:solidFill>
              </a:defRPr>
            </a:lvl1pPr>
          </a:lstStyle>
          <a:p>
            <a:r>
              <a:rPr lang="en-CA" spc="-85">
                <a:solidFill>
                  <a:srgbClr val="636363"/>
                </a:solidFill>
              </a:rPr>
              <a:t>Executive</a:t>
            </a:r>
            <a:r>
              <a:rPr lang="en-CA" spc="-188">
                <a:solidFill>
                  <a:srgbClr val="636363"/>
                </a:solidFill>
              </a:rPr>
              <a:t> </a:t>
            </a:r>
            <a:r>
              <a:rPr lang="en-CA" spc="-79">
                <a:solidFill>
                  <a:srgbClr val="636363"/>
                </a:solidFill>
              </a:rPr>
              <a:t>Brief  </a:t>
            </a:r>
            <a:r>
              <a:rPr lang="en-CA" spc="-61">
                <a:solidFill>
                  <a:srgbClr val="636363"/>
                </a:solidFill>
              </a:rPr>
              <a:t>Case</a:t>
            </a:r>
            <a:r>
              <a:rPr lang="en-CA" spc="-158">
                <a:solidFill>
                  <a:srgbClr val="636363"/>
                </a:solidFill>
              </a:rPr>
              <a:t> </a:t>
            </a:r>
            <a:r>
              <a:rPr lang="en-CA" spc="-79">
                <a:solidFill>
                  <a:srgbClr val="636363"/>
                </a:solidFill>
              </a:rPr>
              <a:t>Study</a:t>
            </a:r>
            <a:endParaRPr lang="en-US"/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AFE4CAC1-B9B9-024E-B3E7-4D1206EF72D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032624" y="2124635"/>
            <a:ext cx="4860925" cy="40475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 i="0">
                <a:latin typeface="Roboto Condensed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D441952-BD23-B242-9B5C-D5C6DA3DE4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05763" y="1124222"/>
            <a:ext cx="1404051" cy="4101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D823B61-7726-3346-846D-40B1264E59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5764" y="977814"/>
            <a:ext cx="1173968" cy="122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INDUSTRY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F958D72-D010-BD41-AAB3-D39EB2105A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03439" y="1124222"/>
            <a:ext cx="2245661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FB09F62B-9BDB-BC45-A3AC-9FFB6C0402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6841" y="977814"/>
            <a:ext cx="2230468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1BC12CB5-9BB7-8C49-8194-139E3BAA7D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1794" y="5157693"/>
            <a:ext cx="3764382" cy="4661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Results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36501568-0B5A-3B46-9D7A-7765F33AA1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57" y="1998139"/>
            <a:ext cx="5247331" cy="3640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1" i="0" spc="0">
                <a:solidFill>
                  <a:srgbClr val="717272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62CEC65-B9EA-EA44-A6D5-1231E78B088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2412622"/>
            <a:ext cx="5689600" cy="2605945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C874C85-5C23-4C46-A544-C114B1F3C7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71475" y="5410201"/>
            <a:ext cx="5689600" cy="799214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6256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8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tudy-Text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F603-5D1D-774A-BC2E-2BB19F77B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6" y="544309"/>
            <a:ext cx="4239409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717171"/>
                </a:solidFill>
              </a:defRPr>
            </a:lvl1pPr>
          </a:lstStyle>
          <a:p>
            <a:r>
              <a:rPr lang="en-CA" spc="-85">
                <a:solidFill>
                  <a:srgbClr val="636363"/>
                </a:solidFill>
              </a:rPr>
              <a:t>Executive</a:t>
            </a:r>
            <a:r>
              <a:rPr lang="en-CA" spc="-188">
                <a:solidFill>
                  <a:srgbClr val="636363"/>
                </a:solidFill>
              </a:rPr>
              <a:t> </a:t>
            </a:r>
            <a:r>
              <a:rPr lang="en-CA" spc="-79">
                <a:solidFill>
                  <a:srgbClr val="636363"/>
                </a:solidFill>
              </a:rPr>
              <a:t>Brief  </a:t>
            </a:r>
            <a:r>
              <a:rPr lang="en-CA" spc="-61">
                <a:solidFill>
                  <a:srgbClr val="636363"/>
                </a:solidFill>
              </a:rPr>
              <a:t>Case</a:t>
            </a:r>
            <a:r>
              <a:rPr lang="en-CA" spc="-158">
                <a:solidFill>
                  <a:srgbClr val="636363"/>
                </a:solidFill>
              </a:rPr>
              <a:t> </a:t>
            </a:r>
            <a:r>
              <a:rPr lang="en-CA" spc="-79">
                <a:solidFill>
                  <a:srgbClr val="636363"/>
                </a:solidFill>
              </a:rPr>
              <a:t>Study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9150395-533A-924C-B5E0-5EE9880D89B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51718" y="925505"/>
            <a:ext cx="2597946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90000"/>
              </a:lnSpc>
              <a:buNone/>
              <a:defRPr sz="2000" b="0" i="0">
                <a:solidFill>
                  <a:srgbClr val="71727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300E188-1864-0246-AEEF-0DA302745A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0185" y="1124222"/>
            <a:ext cx="1381527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4042EDEF-8EFA-AA4F-9826-DC81E34063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186" y="977814"/>
            <a:ext cx="1372180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INDUSTRY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70B19ABB-4B00-E74B-89A8-C90E3AFF75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03439" y="1124222"/>
            <a:ext cx="2245661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4481DEEF-1C68-3741-B514-B679F5DBB6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6841" y="977814"/>
            <a:ext cx="2230468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2FE754F-3797-DD43-AF5E-29DB12099C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794" y="5157693"/>
            <a:ext cx="3764382" cy="4661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Results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80FAEFFE-1DAD-5547-BDCC-FC025A6BEE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57" y="1998139"/>
            <a:ext cx="4761556" cy="3640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1" i="0" spc="0">
                <a:solidFill>
                  <a:srgbClr val="71727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584FF99-9DA9-0047-B0E1-4CADD3930676}"/>
              </a:ext>
            </a:extLst>
          </p:cNvPr>
          <p:cNvSpPr/>
          <p:nvPr userDrawn="1"/>
        </p:nvSpPr>
        <p:spPr>
          <a:xfrm>
            <a:off x="7032625" y="2124635"/>
            <a:ext cx="4860925" cy="40879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5000" sy="105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Roboto Condensed Light" panose="02000000000000000000" pitchFamily="2" charset="0"/>
            </a:endParaRP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58EAA78-7F51-8E4F-9E61-E2647A6F876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80896" y="2505635"/>
            <a:ext cx="3764382" cy="4661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 i="0">
                <a:solidFill>
                  <a:srgbClr val="717272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4B9AA5B1-BA22-C24C-A0E6-CA575EEBE6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30078" y="5545418"/>
            <a:ext cx="1523206" cy="3630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000" b="0" i="0">
                <a:solidFill>
                  <a:srgbClr val="4A4A4A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2755B4EA-F05E-CC41-A285-92E1AF10B1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48132" y="3106269"/>
            <a:ext cx="3629911" cy="413999"/>
          </a:xfrm>
          <a:prstGeom prst="rect">
            <a:avLst/>
          </a:prstGeom>
          <a:solidFill>
            <a:srgbClr val="2576B7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A0DA0F8-4895-FF44-B91D-5112B0B838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48132" y="3555625"/>
            <a:ext cx="3629911" cy="413999"/>
          </a:xfrm>
          <a:prstGeom prst="rect">
            <a:avLst/>
          </a:prstGeom>
          <a:solidFill>
            <a:srgbClr val="2576B7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2A95364D-BAED-AE40-AC31-BEBB9DD40AB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48132" y="4004981"/>
            <a:ext cx="3629911" cy="413999"/>
          </a:xfrm>
          <a:prstGeom prst="rect">
            <a:avLst/>
          </a:prstGeom>
          <a:solidFill>
            <a:srgbClr val="16476E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B765E2A1-DDBC-BF46-9AC6-3AE0D46B408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48132" y="4454337"/>
            <a:ext cx="3629911" cy="413999"/>
          </a:xfrm>
          <a:prstGeom prst="rect">
            <a:avLst/>
          </a:prstGeom>
          <a:solidFill>
            <a:srgbClr val="2576B7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371799F4-9286-BF45-92F2-0A8083CE924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648132" y="4903694"/>
            <a:ext cx="3629911" cy="413999"/>
          </a:xfrm>
          <a:prstGeom prst="rect">
            <a:avLst/>
          </a:prstGeom>
          <a:solidFill>
            <a:srgbClr val="2576B7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103D2457-DE1F-044E-87B3-0D345D9FAB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960583" y="5545418"/>
            <a:ext cx="1342417" cy="3630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000" b="0" i="0">
                <a:solidFill>
                  <a:srgbClr val="4A4A4A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79345FD-BE68-FC47-9A8F-DB7EFEC6E2C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475" y="2412622"/>
            <a:ext cx="5689600" cy="2605945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CCF63A8-C5C7-7A40-847E-1DA929CB145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5410201"/>
            <a:ext cx="5689600" cy="799214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5684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  <p15:guide id="2" orient="horz" pos="3906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tudy-TextLogo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F603-5D1D-774A-BC2E-2BB19F77B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6" y="544309"/>
            <a:ext cx="4239409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CA" spc="-85">
                <a:solidFill>
                  <a:srgbClr val="636363"/>
                </a:solidFill>
              </a:rPr>
              <a:t>Executive</a:t>
            </a:r>
            <a:r>
              <a:rPr lang="en-CA" spc="-188">
                <a:solidFill>
                  <a:srgbClr val="636363"/>
                </a:solidFill>
              </a:rPr>
              <a:t> </a:t>
            </a:r>
            <a:r>
              <a:rPr lang="en-CA" spc="-79">
                <a:solidFill>
                  <a:srgbClr val="636363"/>
                </a:solidFill>
              </a:rPr>
              <a:t>Brief  </a:t>
            </a:r>
            <a:r>
              <a:rPr lang="en-CA" spc="-61">
                <a:solidFill>
                  <a:srgbClr val="636363"/>
                </a:solidFill>
              </a:rPr>
              <a:t>Case</a:t>
            </a:r>
            <a:r>
              <a:rPr lang="en-CA" spc="-158">
                <a:solidFill>
                  <a:srgbClr val="636363"/>
                </a:solidFill>
              </a:rPr>
              <a:t> </a:t>
            </a:r>
            <a:r>
              <a:rPr lang="en-CA" spc="-79">
                <a:solidFill>
                  <a:srgbClr val="636363"/>
                </a:solidFill>
              </a:rPr>
              <a:t>Study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D02F7BC-5E27-B947-98B0-D0410A83F4F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032624" y="2124635"/>
            <a:ext cx="4860925" cy="40475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 i="0">
                <a:latin typeface="Roboto Condensed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45266D87-0C7A-414D-A0E7-C3EE0FAF03A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51718" y="925505"/>
            <a:ext cx="2597946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90000"/>
              </a:lnSpc>
              <a:buNone/>
              <a:defRPr sz="2000" b="0" i="0">
                <a:solidFill>
                  <a:srgbClr val="71727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719C0AE2-AB57-1644-8AF6-82870D4A15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03439" y="1124222"/>
            <a:ext cx="2245661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294AE0B8-F042-3F4C-A603-A61DB8663A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6841" y="977814"/>
            <a:ext cx="2230468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768D6B12-D592-844A-A11A-1D641D012FC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1794" y="5157693"/>
            <a:ext cx="3764382" cy="4661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Results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0AE0CB94-67C4-3F42-91A7-2523A297FA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57" y="1998139"/>
            <a:ext cx="4218631" cy="3640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1" i="0" spc="0">
                <a:solidFill>
                  <a:srgbClr val="71727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2AF4A2C2-413E-9F46-8232-6C8CD57273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0185" y="1124222"/>
            <a:ext cx="1381527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6C559F7C-31EF-B041-94F9-D3CE8E504E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186" y="977814"/>
            <a:ext cx="1372180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INDUSTRY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E334AE2-793B-9F46-A419-F162100593A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2412622"/>
            <a:ext cx="5689600" cy="2605945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263D700-4A55-874F-9875-649ED8EF2AD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71475" y="5410201"/>
            <a:ext cx="5689600" cy="799214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028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prin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5410086" cy="1130188"/>
          </a:xfrm>
        </p:spPr>
        <p:txBody>
          <a:bodyPr>
            <a:noAutofit/>
          </a:bodyPr>
          <a:lstStyle>
            <a:lvl1pPr>
              <a:defRPr b="0" i="0">
                <a:solidFill>
                  <a:srgbClr val="71727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4424E38-EBD1-9942-88D3-BFBB97FDAA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7088" y="1085064"/>
            <a:ext cx="4656325" cy="7268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9714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Phase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E102E03-5BB3-CC4F-8193-98E9C98DF2DB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7171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3858" y="571500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C88F8756-2789-9C44-8E94-B8F2D55E6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05343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562FEB0-7A4E-064A-9714-05D7FEABEE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34407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12E6863-BDB7-D44D-B1CC-7376119A5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539728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BD82B0-B116-3445-A793-D0EDAB24F104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DA71C9C-A5A5-1848-9CFA-69359FB0B067}"/>
              </a:ext>
            </a:extLst>
          </p:cNvPr>
          <p:cNvSpPr/>
          <p:nvPr userDrawn="1"/>
        </p:nvSpPr>
        <p:spPr>
          <a:xfrm>
            <a:off x="3026131" y="2367553"/>
            <a:ext cx="2619118" cy="2619118"/>
          </a:xfrm>
          <a:prstGeom prst="ellipse">
            <a:avLst/>
          </a:prstGeom>
          <a:noFill/>
          <a:ln w="508000">
            <a:solidFill>
              <a:srgbClr val="2576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49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Phase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E102E03-5BB3-CC4F-8193-98E9C98DF2DB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7C9913-5718-874D-9BAB-81EE03C55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5089" y="1697742"/>
            <a:ext cx="10581006" cy="397131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7171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3858" y="571500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C88F8756-2789-9C44-8E94-B8F2D55E6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46390" y="3088263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562FEB0-7A4E-064A-9714-05D7FEABEE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7545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95180202-FB5D-F94C-BB6D-AEA8675BF8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57510" y="3088263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8E8B607-4E77-764D-9F28-AFB22E9A05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8657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12E6863-BDB7-D44D-B1CC-7376119A5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539728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BD82B0-B116-3445-A793-D0EDAB24F104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52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Phas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6F24D62-0AF3-0345-8903-F5D9E8017FFF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7C9913-5718-874D-9BAB-81EE03C55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5088" y="1697742"/>
            <a:ext cx="10581003" cy="397131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7171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3858" y="571500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C88F8756-2789-9C44-8E94-B8F2D55E6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4639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562FEB0-7A4E-064A-9714-05D7FEABEE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7545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95180202-FB5D-F94C-BB6D-AEA8675BF8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5751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8E8B607-4E77-764D-9F28-AFB22E9A05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8657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B6B5EA5-1A6A-AA4D-A42C-881B41C31A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539728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A26D8F-F449-F647-89CF-859BCE537307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654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hase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94A49C4-26C6-F747-A948-6F248247D1D3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7C9913-5718-874D-9BAB-81EE03C55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5089" y="1697742"/>
            <a:ext cx="10581006" cy="397132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464708"/>
            <a:ext cx="8480612" cy="519691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b="0" i="0">
                <a:solidFill>
                  <a:srgbClr val="7171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3858" y="571500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C88F8756-2789-9C44-8E94-B8F2D55E6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591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562FEB0-7A4E-064A-9714-05D7FEABEE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497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95180202-FB5D-F94C-BB6D-AEA8675BF8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703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8E8B607-4E77-764D-9F28-AFB22E9A05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8609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A10E58D-5C00-A54A-812B-4083B4CDAE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6815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4E732226-B0CE-4141-BA0A-B0610C10DF1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9721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D080FB1-EBFC-8046-8481-0C6839CE64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539728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AD2C74-B2C9-3C42-A9A3-29E2877B57E6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301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has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F527A54-705D-3546-96E2-BEB5EFD3F2C0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7C9913-5718-874D-9BAB-81EE03C55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5089" y="1697742"/>
            <a:ext cx="10581006" cy="397131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3858" y="571500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C88F8756-2789-9C44-8E94-B8F2D55E6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591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562FEB0-7A4E-064A-9714-05D7FEABEE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497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95180202-FB5D-F94C-BB6D-AEA8675BF8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703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8E8B607-4E77-764D-9F28-AFB22E9A05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8609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A10E58D-5C00-A54A-812B-4083B4CDAE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6815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4E732226-B0CE-4141-BA0A-B0610C10DF1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9721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11517B8-6A3E-EA46-B44F-5257BEE2FF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539728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B38534-59C8-AB42-8101-EB37B1EC4E88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56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hase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AB425FD-3D89-C248-A85B-4B68C01FA877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7C9913-5718-874D-9BAB-81EE03C55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5089" y="1700496"/>
            <a:ext cx="10581006" cy="396581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b="0" i="0">
                <a:solidFill>
                  <a:srgbClr val="7171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74E863AB-F0D1-E945-8334-6F5A93C815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539728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3858" y="571500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C88F8756-2789-9C44-8E94-B8F2D55E6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591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562FEB0-7A4E-064A-9714-05D7FEABEE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497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95180202-FB5D-F94C-BB6D-AEA8675BF8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703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8E8B607-4E77-764D-9F28-AFB22E9A05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8609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A10E58D-5C00-A54A-812B-4083B4CDAE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68150" y="3024465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20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4E732226-B0CE-4141-BA0A-B0610C10DF1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97214" y="3368040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075586-BA0A-1847-A4BF-C2DDA49655C4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03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Light-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ED198-04B0-1D4B-9CF9-27BE895D0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4" y="1391732"/>
            <a:ext cx="7385845" cy="130651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4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Observe The Evolution of Quantum Capacity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A4CCF3E3-77ED-8B47-BA4F-C8AA5DC7EF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5" y="2794290"/>
            <a:ext cx="5703626" cy="1893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 i="0">
                <a:solidFill>
                  <a:srgbClr val="858585"/>
                </a:solidFill>
                <a:latin typeface="Exo Light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/>
              <a:t>Keep track of a transformational technology as it evolves.</a:t>
            </a:r>
          </a:p>
        </p:txBody>
      </p:sp>
    </p:spTree>
    <p:extLst>
      <p:ext uri="{BB962C8B-B14F-4D97-AF65-F5344CB8AC3E}">
        <p14:creationId xmlns:p14="http://schemas.microsoft.com/office/powerpoint/2010/main" val="15039735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Phase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93B8FA13-DDF5-7548-8A67-CB12EDA06DD6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C0D861-0F86-244F-B1FC-F0B485AE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304" y="1527275"/>
            <a:ext cx="9303919" cy="569568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4F850B-D58B-594D-978A-673E1E695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08667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1E5E6BA-7B19-CB4E-8C09-F08633F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37731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C12A483F-AB9D-1340-89D6-84D92512A4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93970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6F058501-090B-514B-8A63-B990BA8B7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23034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874A4594-091B-2541-B3CF-274B03EEEC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9776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FA8D8B03-CD7C-8D48-A54E-D81F5F67A8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18840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2364" y="4720830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D5DE6353-617A-F045-8DD4-989F8768F2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242828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842D3A75-6A9D-1042-9C2D-6361B665E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71892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74B5EEB-EBD7-A549-992E-1DFD77B8E8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49144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E2AEEBD7-BCFB-8B48-96FA-F7ADFE1CC3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78208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4D995306-C8D6-E447-965A-D9329857EE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378355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DAA7CC-40D8-3E41-9CD3-83C0C10AE9AB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3091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Phas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BA94E45-B883-3943-B236-D1329A7EC986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C0D861-0F86-244F-B1FC-F0B485AE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304" y="1527275"/>
            <a:ext cx="9303919" cy="569568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4F850B-D58B-594D-978A-673E1E695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08667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1E5E6BA-7B19-CB4E-8C09-F08633F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37731" y="2961922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C12A483F-AB9D-1340-89D6-84D92512A4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93970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6F058501-090B-514B-8A63-B990BA8B7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23034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874A4594-091B-2541-B3CF-274B03EEEC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9776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FA8D8B03-CD7C-8D48-A54E-D81F5F67A8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18840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2364" y="4720830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D5DE6353-617A-F045-8DD4-989F8768F2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242828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842D3A75-6A9D-1042-9C2D-6361B665E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71892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74B5EEB-EBD7-A549-992E-1DFD77B8E8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49144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E2AEEBD7-BCFB-8B48-96FA-F7ADFE1CC3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78208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0A5C0A8B-9191-DF4B-9E93-A86912D8DB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378355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8C871D-3515-494A-B816-02DBB2F88ED0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853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Phase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FE4F615-BD55-9045-AFAD-98070A997A4B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C0D861-0F86-244F-B1FC-F0B485AE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352" y="1527275"/>
            <a:ext cx="9296014" cy="569568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4F850B-D58B-594D-978A-673E1E695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08667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1E5E6BA-7B19-CB4E-8C09-F08633F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37731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C12A483F-AB9D-1340-89D6-84D92512A4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93970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6F058501-090B-514B-8A63-B990BA8B7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23034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874A4594-091B-2541-B3CF-274B03EEEC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9776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FA8D8B03-CD7C-8D48-A54E-D81F5F67A8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18840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2364" y="4720830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D5DE6353-617A-F045-8DD4-989F8768F2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242828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842D3A75-6A9D-1042-9C2D-6361B665E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71892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74B5EEB-EBD7-A549-992E-1DFD77B8E8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49144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E2AEEBD7-BCFB-8B48-96FA-F7ADFE1CC3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78208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1E5FA73-4AE8-EA45-9C15-894C1F59D7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378355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BEE54B-D3A2-EB40-8CE7-12910A4679F3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173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Phases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B533029-8ABD-B44A-A64E-B9DD99015610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C0D861-0F86-244F-B1FC-F0B485AE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352" y="1527275"/>
            <a:ext cx="9296014" cy="569568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4F850B-D58B-594D-978A-673E1E695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08667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1E5E6BA-7B19-CB4E-8C09-F08633F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37731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C12A483F-AB9D-1340-89D6-84D92512A4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93970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6F058501-090B-514B-8A63-B990BA8B7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23034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874A4594-091B-2541-B3CF-274B03EEEC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9776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FA8D8B03-CD7C-8D48-A54E-D81F5F67A8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18840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2364" y="4720830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D5DE6353-617A-F045-8DD4-989F8768F2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242828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842D3A75-6A9D-1042-9C2D-6361B665E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71892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74B5EEB-EBD7-A549-992E-1DFD77B8E8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49144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E2AEEBD7-BCFB-8B48-96FA-F7ADFE1CC3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78208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D0B2E5C-C80D-3043-93DB-55F002ABB9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378355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FA83B6-F384-A04C-A1D2-4073FDC6FF71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2609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Phases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F76D18-C940-E84E-830D-6CF9AF3924F1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C0D861-0F86-244F-B1FC-F0B485AE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304" y="1527275"/>
            <a:ext cx="9303919" cy="569568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4F850B-D58B-594D-978A-673E1E695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08667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1E5E6BA-7B19-CB4E-8C09-F08633F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37731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C12A483F-AB9D-1340-89D6-84D92512A4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93970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6F058501-090B-514B-8A63-B990BA8B7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23034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874A4594-091B-2541-B3CF-274B03EEEC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9776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FA8D8B03-CD7C-8D48-A54E-D81F5F67A8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18840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2364" y="4720830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D5DE6353-617A-F045-8DD4-989F8768F2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242828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842D3A75-6A9D-1042-9C2D-6361B665E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71892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74B5EEB-EBD7-A549-992E-1DFD77B8E8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49144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E2AEEBD7-BCFB-8B48-96FA-F7ADFE1CC3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78208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7866EFA-B98A-6249-958E-DB853F856A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378355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0F9423-1112-3344-A4CB-4B415DDF96A0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5022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Phase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F76D18-C940-E84E-830D-6CF9AF3924F1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C0D861-0F86-244F-B1FC-F0B485AE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969" y="1527275"/>
            <a:ext cx="9299074" cy="569568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4F850B-D58B-594D-978A-673E1E695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14518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1E5E6BA-7B19-CB4E-8C09-F08633F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43582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C12A483F-AB9D-1340-89D6-84D92512A4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99821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6F058501-090B-514B-8A63-B990BA8B7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8885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2364" y="4720830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D5DE6353-617A-F045-8DD4-989F8768F2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48679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842D3A75-6A9D-1042-9C2D-6361B665E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77743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74B5EEB-EBD7-A549-992E-1DFD77B8E8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54995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E2AEEBD7-BCFB-8B48-96FA-F7ADFE1CC3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84059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11F567C2-76D8-5C40-89C6-D69B0FB05A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378355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5207F7-C52E-B341-AB58-8C4B67B9AE8E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4505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Phas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F76D18-C940-E84E-830D-6CF9AF3924F1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C0D861-0F86-244F-B1FC-F0B485AE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969" y="1527275"/>
            <a:ext cx="9299074" cy="569568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4F850B-D58B-594D-978A-673E1E695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14518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1E5E6BA-7B19-CB4E-8C09-F08633F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43582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C12A483F-AB9D-1340-89D6-84D92512A4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99821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6F058501-090B-514B-8A63-B990BA8B7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8885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2364" y="4720830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D5DE6353-617A-F045-8DD4-989F8768F2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48679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842D3A75-6A9D-1042-9C2D-6361B665E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77743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74B5EEB-EBD7-A549-992E-1DFD77B8E8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54995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E2AEEBD7-BCFB-8B48-96FA-F7ADFE1CC3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84059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88C0029-8423-2840-9D9A-D481031AE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378355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EA329F-0476-2243-890D-1CF74AB77602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082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Phase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F76D18-C940-E84E-830D-6CF9AF3924F1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C0D861-0F86-244F-B1FC-F0B485AE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970" y="1527275"/>
            <a:ext cx="9299072" cy="569568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4F850B-D58B-594D-978A-673E1E695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14518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1E5E6BA-7B19-CB4E-8C09-F08633F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43582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C12A483F-AB9D-1340-89D6-84D92512A4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99821" y="2604059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6F058501-090B-514B-8A63-B990BA8B7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8885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2364" y="4720830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D5DE6353-617A-F045-8DD4-989F8768F2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48679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842D3A75-6A9D-1042-9C2D-6361B665E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77743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74B5EEB-EBD7-A549-992E-1DFD77B8E8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54995" y="4537112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E2AEEBD7-BCFB-8B48-96FA-F7ADFE1CC3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84059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6EB3AA1-C1E1-C840-A0B5-67D720C464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378355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53A9C9-4CC4-3945-9AF3-39B2C8D9A5C4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2467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Phases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F76D18-C940-E84E-830D-6CF9AF3924F1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C0D861-0F86-244F-B1FC-F0B485AE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970" y="1527275"/>
            <a:ext cx="9299072" cy="569568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8C23CA75-41C7-1B4F-A0B0-3377675711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378355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4F850B-D58B-594D-978A-673E1E695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14518" y="2582793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1E5E6BA-7B19-CB4E-8C09-F08633F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43582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C12A483F-AB9D-1340-89D6-84D92512A4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99821" y="2582793"/>
            <a:ext cx="206729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6F058501-090B-514B-8A63-B990BA8B7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8885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2364" y="4720830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D5DE6353-617A-F045-8DD4-989F8768F2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48679" y="4515846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842D3A75-6A9D-1042-9C2D-6361B665E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77743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74B5EEB-EBD7-A549-992E-1DFD77B8E8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54995" y="4515846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E2AEEBD7-BCFB-8B48-96FA-F7ADFE1CC3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84059" y="4880687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319451-64B4-1E41-83F2-9E6FFA4414F2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5080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s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F76D18-C940-E84E-830D-6CF9AF3924F1}"/>
              </a:ext>
            </a:extLst>
          </p:cNvPr>
          <p:cNvSpPr/>
          <p:nvPr userDrawn="1"/>
        </p:nvSpPr>
        <p:spPr>
          <a:xfrm>
            <a:off x="1" y="5054266"/>
            <a:ext cx="12193586" cy="1937084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8C23CA75-41C7-1B4F-A0B0-3377675711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5198224"/>
            <a:ext cx="5689600" cy="1334923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3883" y="5190061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87CC9A51-A52D-E842-9650-65635AA1CC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14518" y="2667857"/>
            <a:ext cx="2076769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EE7AE534-5D92-7542-94CD-46B93F8B03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43582" y="2947634"/>
            <a:ext cx="1818640" cy="10486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56F70E-8924-D244-81F8-898F318C8A2A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777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Dark-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159DB-E140-2142-A538-00EA82E4EA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1391732"/>
            <a:ext cx="6579266" cy="724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9F40FDD0-3CC9-E242-BC04-78D2DEF48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166970"/>
            <a:ext cx="6589897" cy="2139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26263076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F76D18-C940-E84E-830D-6CF9AF3924F1}"/>
              </a:ext>
            </a:extLst>
          </p:cNvPr>
          <p:cNvSpPr/>
          <p:nvPr userDrawn="1"/>
        </p:nvSpPr>
        <p:spPr>
          <a:xfrm>
            <a:off x="9105899" y="0"/>
            <a:ext cx="3087687" cy="6858000"/>
          </a:xfrm>
          <a:prstGeom prst="rect">
            <a:avLst/>
          </a:prstGeom>
          <a:gradFill>
            <a:gsLst>
              <a:gs pos="19000">
                <a:srgbClr val="2576B7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8480612" cy="51969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F3E0B4-46E9-884B-8F5F-3F97FE21C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177271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8C23CA75-41C7-1B4F-A0B0-3377675711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2364" y="662318"/>
            <a:ext cx="2531187" cy="378355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4F850B-D58B-594D-978A-673E1E695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4474" y="2082070"/>
            <a:ext cx="4529132" cy="3719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B9E58A6-0F71-2B44-BF10-C6A65531F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2364" y="4720830"/>
            <a:ext cx="2542732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600" b="0" i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4C6D666-F1FC-4C45-8814-EC78F26C85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2364" y="4949429"/>
            <a:ext cx="2544797" cy="1324301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bg1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7BB7D92-C928-3E42-B0C1-1E8CA4149E2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58603" y="4835636"/>
            <a:ext cx="7070567" cy="9393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1" i="0" spc="0">
                <a:solidFill>
                  <a:srgbClr val="858585"/>
                </a:solidFill>
                <a:latin typeface="Montserrat SemiBold" panose="020B060402020202020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DEDCE3A-356D-4642-851B-3AB57D790AD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80033" y="2580323"/>
            <a:ext cx="5237948" cy="12630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600" b="0" i="0">
                <a:solidFill>
                  <a:srgbClr val="848585"/>
                </a:solidFill>
                <a:latin typeface="Exo" panose="02000503000000000000" pitchFamily="2" charset="77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7E2940-62C3-4846-A4B6-19D915C5EDE1}"/>
              </a:ext>
            </a:extLst>
          </p:cNvPr>
          <p:cNvSpPr txBox="1"/>
          <p:nvPr userDrawn="1"/>
        </p:nvSpPr>
        <p:spPr>
          <a:xfrm>
            <a:off x="8804021" y="6449568"/>
            <a:ext cx="3438335" cy="12311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0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639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tudy-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933AFED-7F68-D14D-8FF8-7CF369A24AA9}"/>
              </a:ext>
            </a:extLst>
          </p:cNvPr>
          <p:cNvSpPr/>
          <p:nvPr userDrawn="1"/>
        </p:nvSpPr>
        <p:spPr>
          <a:xfrm>
            <a:off x="467837" y="2211573"/>
            <a:ext cx="3678865" cy="3891517"/>
          </a:xfrm>
          <a:prstGeom prst="rect">
            <a:avLst/>
          </a:prstGeom>
          <a:gradFill>
            <a:gsLst>
              <a:gs pos="0">
                <a:srgbClr val="F17A26">
                  <a:alpha val="19000"/>
                </a:srgbClr>
              </a:gs>
              <a:gs pos="55000">
                <a:srgbClr val="F17A26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8A9B09-49D1-CE44-A049-6DA802C9A72D}"/>
              </a:ext>
            </a:extLst>
          </p:cNvPr>
          <p:cNvSpPr/>
          <p:nvPr userDrawn="1"/>
        </p:nvSpPr>
        <p:spPr>
          <a:xfrm>
            <a:off x="4354834" y="2200941"/>
            <a:ext cx="3678865" cy="3891517"/>
          </a:xfrm>
          <a:prstGeom prst="rect">
            <a:avLst/>
          </a:prstGeom>
          <a:gradFill>
            <a:gsLst>
              <a:gs pos="0">
                <a:srgbClr val="299D48">
                  <a:alpha val="17000"/>
                </a:srgbClr>
              </a:gs>
              <a:gs pos="55000">
                <a:srgbClr val="299D48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9F603-5D1D-774A-BC2E-2BB19F77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47913"/>
            <a:ext cx="4983207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83E3CE5B-BC3A-9749-A3C9-0981EBB0D2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95991" y="1227458"/>
            <a:ext cx="1411479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94D26957-23BC-244C-9C15-BD8319838C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5993" y="1081050"/>
            <a:ext cx="1364984" cy="1380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INDUSTRY</a:t>
            </a:r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1AEFA7E8-5374-634A-90A1-FBA9693462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43419" y="1227458"/>
            <a:ext cx="2450131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D8566A2D-58FD-544A-9993-5A75E8DE79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6820" y="1081050"/>
            <a:ext cx="2433555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81" name="Text Placeholder 14">
            <a:extLst>
              <a:ext uri="{FF2B5EF4-FFF2-40B4-BE49-F238E27FC236}">
                <a16:creationId xmlns:a16="http://schemas.microsoft.com/office/drawing/2014/main" id="{632DA5D6-4B5D-374C-8DA0-06C05A352A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794" y="1351869"/>
            <a:ext cx="3764382" cy="4661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 i="0">
                <a:solidFill>
                  <a:srgbClr val="848585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Results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D99FFE4F-9691-A64B-AC9F-F3ECB412E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2007" y="2478199"/>
            <a:ext cx="2777181" cy="9393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 spc="0">
                <a:solidFill>
                  <a:srgbClr val="F17A26"/>
                </a:solidFill>
                <a:latin typeface="Montserrat SemiBold" panose="020B060402020202020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2597800-6F28-C54E-B9B2-4BE07EA002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82344" y="2478199"/>
            <a:ext cx="2777181" cy="9393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 spc="0">
                <a:solidFill>
                  <a:srgbClr val="299D48"/>
                </a:solidFill>
                <a:latin typeface="Montserrat SemiBold" panose="020B060402020202020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BB4306-6F73-514A-8275-451C49DE6376}"/>
              </a:ext>
            </a:extLst>
          </p:cNvPr>
          <p:cNvSpPr/>
          <p:nvPr userDrawn="1"/>
        </p:nvSpPr>
        <p:spPr>
          <a:xfrm>
            <a:off x="4274820" y="2124635"/>
            <a:ext cx="7612380" cy="4087906"/>
          </a:xfrm>
          <a:prstGeom prst="rect">
            <a:avLst/>
          </a:prstGeom>
          <a:noFill/>
          <a:ln w="3175">
            <a:solidFill>
              <a:srgbClr val="C9C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 b="0" i="0">
              <a:latin typeface="Roboto Condensed Light" panose="020000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CD7AF2-1439-1042-84B1-9FA17C1579F2}"/>
              </a:ext>
            </a:extLst>
          </p:cNvPr>
          <p:cNvSpPr/>
          <p:nvPr userDrawn="1"/>
        </p:nvSpPr>
        <p:spPr>
          <a:xfrm>
            <a:off x="381794" y="2124635"/>
            <a:ext cx="3887787" cy="4087906"/>
          </a:xfrm>
          <a:prstGeom prst="rect">
            <a:avLst/>
          </a:prstGeom>
          <a:noFill/>
          <a:ln w="3175">
            <a:solidFill>
              <a:srgbClr val="C9C9C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 b="0" i="0">
              <a:latin typeface="Roboto Condensed Light" panose="020000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CB767A-45FC-9F48-B418-D7EC7355E710}"/>
              </a:ext>
            </a:extLst>
          </p:cNvPr>
          <p:cNvSpPr/>
          <p:nvPr userDrawn="1"/>
        </p:nvSpPr>
        <p:spPr>
          <a:xfrm>
            <a:off x="8002111" y="2124635"/>
            <a:ext cx="3888000" cy="40879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5000" sy="105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 b="0" i="0">
              <a:latin typeface="Roboto Condensed Light" panose="020000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5DDFA7D-F891-5541-AA0E-D25B89A7FB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497094" y="2478199"/>
            <a:ext cx="2777181" cy="9393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 spc="0">
                <a:solidFill>
                  <a:srgbClr val="2576B7"/>
                </a:solidFill>
                <a:latin typeface="Montserrat SemiBold" panose="020B060402020202020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4F50E7-9C84-0041-B92B-5909E8001F65}"/>
              </a:ext>
            </a:extLst>
          </p:cNvPr>
          <p:cNvSpPr/>
          <p:nvPr userDrawn="1"/>
        </p:nvSpPr>
        <p:spPr>
          <a:xfrm>
            <a:off x="8001845" y="2119122"/>
            <a:ext cx="3888000" cy="54000"/>
          </a:xfrm>
          <a:prstGeom prst="rect">
            <a:avLst/>
          </a:prstGeom>
          <a:solidFill>
            <a:srgbClr val="257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>
              <a:latin typeface="Roboto Condensed Light" panose="02000000000000000000" pitchFamily="2" charset="0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66884E8-D3EE-4E4C-B7CB-7A9079FAB01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81838" y="2816659"/>
            <a:ext cx="2924618" cy="3084411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9AD2FE5-1A1C-8F4A-8981-1B6428087B4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788992" y="2816659"/>
            <a:ext cx="2924618" cy="3084411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B48A8C3-06D8-B942-939C-E150561466E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501526" y="2816659"/>
            <a:ext cx="2924618" cy="3084411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7978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tudy-Challe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CCCD150-1E43-B047-BBCD-E7CD4E6655BC}"/>
              </a:ext>
            </a:extLst>
          </p:cNvPr>
          <p:cNvSpPr/>
          <p:nvPr userDrawn="1"/>
        </p:nvSpPr>
        <p:spPr>
          <a:xfrm>
            <a:off x="471384" y="2215122"/>
            <a:ext cx="3678865" cy="3891517"/>
          </a:xfrm>
          <a:prstGeom prst="rect">
            <a:avLst/>
          </a:prstGeom>
          <a:gradFill>
            <a:gsLst>
              <a:gs pos="0">
                <a:srgbClr val="F17A26">
                  <a:alpha val="19000"/>
                </a:srgbClr>
              </a:gs>
              <a:gs pos="55000">
                <a:srgbClr val="F17A26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CB767A-45FC-9F48-B418-D7EC7355E710}"/>
              </a:ext>
            </a:extLst>
          </p:cNvPr>
          <p:cNvSpPr/>
          <p:nvPr userDrawn="1"/>
        </p:nvSpPr>
        <p:spPr>
          <a:xfrm>
            <a:off x="378300" y="2124635"/>
            <a:ext cx="11516400" cy="40879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 b="0" i="0">
              <a:latin typeface="Roboto Condensed Ligh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9F603-5D1D-774A-BC2E-2BB19F77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47913"/>
            <a:ext cx="4983207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83E3CE5B-BC3A-9749-A3C9-0981EBB0D2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95991" y="1227458"/>
            <a:ext cx="1411479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94D26957-23BC-244C-9C15-BD8319838C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5993" y="1081050"/>
            <a:ext cx="1364984" cy="1380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INDUSTRY</a:t>
            </a:r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1AEFA7E8-5374-634A-90A1-FBA9693462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43419" y="1227458"/>
            <a:ext cx="2450131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D8566A2D-58FD-544A-9993-5A75E8DE79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6820" y="1081050"/>
            <a:ext cx="2433555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81" name="Text Placeholder 14">
            <a:extLst>
              <a:ext uri="{FF2B5EF4-FFF2-40B4-BE49-F238E27FC236}">
                <a16:creationId xmlns:a16="http://schemas.microsoft.com/office/drawing/2014/main" id="{632DA5D6-4B5D-374C-8DA0-06C05A352A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794" y="1351869"/>
            <a:ext cx="3764382" cy="4661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 i="0">
                <a:solidFill>
                  <a:srgbClr val="848585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Results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4575029-F9F4-2248-A2E0-0D606CABA3C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7102" y="2823210"/>
            <a:ext cx="2906863" cy="30975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848585"/>
                </a:solidFill>
                <a:latin typeface="Exo" panose="02000503000000000000" pitchFamily="2" charset="77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5DDFA7D-F891-5541-AA0E-D25B89A7FB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3284" y="2478199"/>
            <a:ext cx="2777181" cy="9393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 spc="0">
                <a:solidFill>
                  <a:srgbClr val="F17A26"/>
                </a:solidFill>
                <a:latin typeface="Montserrat SemiBold" panose="020B060402020202020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CC5F6BB-EA9F-D840-8B69-03B879A19A3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73353" y="2859190"/>
            <a:ext cx="6291521" cy="2701638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8869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tudy-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6B6B27B-BCD4-EC48-AEB7-B3D393D6BBC5}"/>
              </a:ext>
            </a:extLst>
          </p:cNvPr>
          <p:cNvSpPr/>
          <p:nvPr userDrawn="1"/>
        </p:nvSpPr>
        <p:spPr>
          <a:xfrm>
            <a:off x="471384" y="2215122"/>
            <a:ext cx="3678865" cy="3891517"/>
          </a:xfrm>
          <a:prstGeom prst="rect">
            <a:avLst/>
          </a:prstGeom>
          <a:gradFill>
            <a:gsLst>
              <a:gs pos="0">
                <a:srgbClr val="299D48">
                  <a:alpha val="18000"/>
                </a:srgbClr>
              </a:gs>
              <a:gs pos="55000">
                <a:srgbClr val="299D48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371860-ED38-0C40-8EE6-0ED187190BD6}"/>
              </a:ext>
            </a:extLst>
          </p:cNvPr>
          <p:cNvSpPr/>
          <p:nvPr userDrawn="1"/>
        </p:nvSpPr>
        <p:spPr>
          <a:xfrm>
            <a:off x="378300" y="2124635"/>
            <a:ext cx="11516400" cy="40879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 b="0" i="0">
              <a:latin typeface="Roboto Condensed Ligh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9F603-5D1D-774A-BC2E-2BB19F77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45358"/>
            <a:ext cx="4983207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83E3CE5B-BC3A-9749-A3C9-0981EBB0D2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95991" y="1212711"/>
            <a:ext cx="1411479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94D26957-23BC-244C-9C15-BD8319838C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5992" y="1066302"/>
            <a:ext cx="1395981" cy="2000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INDUSTRY</a:t>
            </a:r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1AEFA7E8-5374-634A-90A1-FBA9693462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43419" y="1212711"/>
            <a:ext cx="2450131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D8566A2D-58FD-544A-9993-5A75E8DE79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6820" y="1066303"/>
            <a:ext cx="2433555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81" name="Text Placeholder 14">
            <a:extLst>
              <a:ext uri="{FF2B5EF4-FFF2-40B4-BE49-F238E27FC236}">
                <a16:creationId xmlns:a16="http://schemas.microsoft.com/office/drawing/2014/main" id="{632DA5D6-4B5D-374C-8DA0-06C05A352A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794" y="1337122"/>
            <a:ext cx="3764382" cy="4661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 i="0">
                <a:solidFill>
                  <a:srgbClr val="848585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Results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4575029-F9F4-2248-A2E0-0D606CABA3C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7102" y="2823210"/>
            <a:ext cx="2906863" cy="30975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848585"/>
                </a:solidFill>
                <a:latin typeface="Exo" panose="02000503000000000000" pitchFamily="2" charset="77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5DDFA7D-F891-5541-AA0E-D25B89A7FB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3284" y="2478199"/>
            <a:ext cx="2777181" cy="9393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 spc="0">
                <a:solidFill>
                  <a:srgbClr val="299D48"/>
                </a:solidFill>
                <a:latin typeface="Montserrat SemiBold" panose="020B060402020202020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BC06712-582F-5A4A-B1A9-40F085BF682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73353" y="2859190"/>
            <a:ext cx="6291521" cy="2701638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2508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tudy-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F603-5D1D-774A-BC2E-2BB19F77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45357"/>
            <a:ext cx="4983207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7171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83E3CE5B-BC3A-9749-A3C9-0981EBB0D2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95992" y="1212711"/>
            <a:ext cx="1411479" cy="3791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94D26957-23BC-244C-9C15-BD8319838C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5992" y="1066302"/>
            <a:ext cx="1974105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INDUSTRY</a:t>
            </a:r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1AEFA7E8-5374-634A-90A1-FBA9693462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43419" y="1212710"/>
            <a:ext cx="2450131" cy="38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D8566A2D-58FD-544A-9993-5A75E8DE79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6820" y="1066302"/>
            <a:ext cx="2433555" cy="148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800" b="0" i="0">
                <a:solidFill>
                  <a:srgbClr val="2576B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81" name="Text Placeholder 14">
            <a:extLst>
              <a:ext uri="{FF2B5EF4-FFF2-40B4-BE49-F238E27FC236}">
                <a16:creationId xmlns:a16="http://schemas.microsoft.com/office/drawing/2014/main" id="{632DA5D6-4B5D-374C-8DA0-06C05A352A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794" y="1337121"/>
            <a:ext cx="3764382" cy="4661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 i="0">
                <a:solidFill>
                  <a:srgbClr val="848585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Results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CB767A-45FC-9F48-B418-D7EC7355E710}"/>
              </a:ext>
            </a:extLst>
          </p:cNvPr>
          <p:cNvSpPr/>
          <p:nvPr userDrawn="1"/>
        </p:nvSpPr>
        <p:spPr>
          <a:xfrm>
            <a:off x="378300" y="2124635"/>
            <a:ext cx="11516400" cy="40879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5000" sy="105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 b="0" i="0">
              <a:latin typeface="Roboto Condensed Light" panose="02000000000000000000" pitchFamily="2" charset="0"/>
            </a:endParaRP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4575029-F9F4-2248-A2E0-0D606CABA3C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7102" y="2823210"/>
            <a:ext cx="2906863" cy="30975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848585"/>
                </a:solidFill>
                <a:latin typeface="Exo" panose="02000503000000000000" pitchFamily="2" charset="77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5DDFA7D-F891-5541-AA0E-D25B89A7FB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3284" y="2478199"/>
            <a:ext cx="2777181" cy="9393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 spc="0">
                <a:solidFill>
                  <a:srgbClr val="2576B7"/>
                </a:solidFill>
                <a:latin typeface="Montserrat SemiBold" panose="020B060402020202020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9A272B-80C2-6041-B7D7-2757D1FF9673}"/>
              </a:ext>
            </a:extLst>
          </p:cNvPr>
          <p:cNvSpPr/>
          <p:nvPr userDrawn="1"/>
        </p:nvSpPr>
        <p:spPr>
          <a:xfrm>
            <a:off x="378301" y="2119122"/>
            <a:ext cx="11516400" cy="54000"/>
          </a:xfrm>
          <a:prstGeom prst="rect">
            <a:avLst/>
          </a:prstGeom>
          <a:solidFill>
            <a:srgbClr val="257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>
              <a:latin typeface="Roboto Condensed Light" panose="02000000000000000000" pitchFamily="2" charset="0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F68E92D-CD33-6243-896E-3C6A0C308B2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73353" y="2859190"/>
            <a:ext cx="6291521" cy="2701638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407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  <p15:guide id="2" orient="horz" pos="1911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44769"/>
            <a:ext cx="5632357" cy="1130188"/>
          </a:xfrm>
        </p:spPr>
        <p:txBody>
          <a:bodyPr>
            <a:noAutofit/>
          </a:bodyPr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7389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-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44769"/>
            <a:ext cx="4967041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DF1013D-24FA-B04E-AE09-DB6F117600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58" y="1643564"/>
            <a:ext cx="4116208" cy="6699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 spc="0">
                <a:solidFill>
                  <a:srgbClr val="2576B7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81DA12-3A02-104C-8DA9-67C6D34506B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6" y="2710334"/>
            <a:ext cx="5689599" cy="2999350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84806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tablish Baseline Metr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0F98D3B-482F-0747-9502-8D7180CE4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120" r="31547" b="28119"/>
          <a:stretch/>
        </p:blipFill>
        <p:spPr>
          <a:xfrm>
            <a:off x="0" y="-1"/>
            <a:ext cx="4116388" cy="68732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372BDB-ADAA-F141-8B07-251E621C94BC}"/>
              </a:ext>
            </a:extLst>
          </p:cNvPr>
          <p:cNvSpPr/>
          <p:nvPr userDrawn="1"/>
        </p:nvSpPr>
        <p:spPr>
          <a:xfrm>
            <a:off x="1" y="0"/>
            <a:ext cx="4116387" cy="6858000"/>
          </a:xfrm>
          <a:prstGeom prst="rect">
            <a:avLst/>
          </a:prstGeom>
          <a:gradFill>
            <a:gsLst>
              <a:gs pos="19000">
                <a:srgbClr val="2576B7">
                  <a:alpha val="29000"/>
                </a:srgbClr>
              </a:gs>
              <a:gs pos="99000">
                <a:schemeClr val="accent1">
                  <a:lumMod val="60000"/>
                  <a:lumOff val="40000"/>
                  <a:alpha val="98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30" name="Table Placeholder 17">
            <a:extLst>
              <a:ext uri="{FF2B5EF4-FFF2-40B4-BE49-F238E27FC236}">
                <a16:creationId xmlns:a16="http://schemas.microsoft.com/office/drawing/2014/main" id="{7A09F54A-526E-F440-AECD-03D132A8D62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4578171" y="515733"/>
            <a:ext cx="7242353" cy="570849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A6860E1-C025-B84A-897E-EE5DA2B84D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4013" y="3073956"/>
            <a:ext cx="3146833" cy="3379898"/>
          </a:xfrm>
          <a:prstGeom prst="rect">
            <a:avLst/>
          </a:prstGeom>
        </p:spPr>
        <p:txBody>
          <a:bodyPr lIns="0">
            <a:noAutofit/>
          </a:bodyPr>
          <a:lstStyle>
            <a:lvl1pPr marL="342900" indent="-342900">
              <a:lnSpc>
                <a:spcPct val="110000"/>
              </a:lnSpc>
              <a:buFont typeface="+mj-lt"/>
              <a:buAutoNum type="arabicPeriod"/>
              <a:defRPr sz="1400" b="0" i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457200" indent="0">
              <a:lnSpc>
                <a:spcPct val="110000"/>
              </a:lnSpc>
              <a:buNone/>
              <a:defRPr sz="1400" b="0" i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Increased Help Desk Efficiency</a:t>
            </a:r>
            <a:br>
              <a:rPr lang="en-US"/>
            </a:br>
            <a:r>
              <a:rPr lang="en-US"/>
              <a:t>Through training of personnel and increased efficiency of processes</a:t>
            </a:r>
          </a:p>
          <a:p>
            <a:pPr lvl="1"/>
            <a:endParaRPr lang="en-US"/>
          </a:p>
          <a:p>
            <a:pPr lvl="0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6E9EDA-45C8-534C-88DF-427C9EF2E9E8}"/>
              </a:ext>
            </a:extLst>
          </p:cNvPr>
          <p:cNvSpPr txBox="1"/>
          <p:nvPr userDrawn="1"/>
        </p:nvSpPr>
        <p:spPr>
          <a:xfrm>
            <a:off x="365460" y="2212911"/>
            <a:ext cx="2995596" cy="758486"/>
          </a:xfrm>
          <a:prstGeom prst="rect">
            <a:avLst/>
          </a:prstGeom>
        </p:spPr>
        <p:txBody>
          <a:bodyPr vert="horz" wrap="square" lIns="0" tIns="6931" rIns="0" bIns="0" rtlCol="0">
            <a:noAutofit/>
          </a:bodyPr>
          <a:lstStyle/>
          <a:p>
            <a:pPr marL="7701" marR="242975" lvl="0" indent="0" algn="l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  <a:latin typeface="Exo" panose="02000503000000000000" pitchFamily="2" charset="77"/>
              </a:rPr>
              <a:t>Baseline metrics will be improved through:</a:t>
            </a:r>
          </a:p>
          <a:p>
            <a:pPr marL="7701" marR="242975" algn="l">
              <a:lnSpc>
                <a:spcPct val="110000"/>
              </a:lnSpc>
              <a:spcBef>
                <a:spcPts val="55"/>
              </a:spcBef>
            </a:pPr>
            <a:endParaRPr lang="en-US" sz="1600" spc="-30">
              <a:solidFill>
                <a:schemeClr val="bg1"/>
              </a:solidFill>
              <a:latin typeface="Exo" panose="02000503000000000000" pitchFamily="2" charset="77"/>
              <a:cs typeface="Arial Narrow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8D8AB7-A57D-1241-931E-54086C3A65D6}"/>
              </a:ext>
            </a:extLst>
          </p:cNvPr>
          <p:cNvSpPr txBox="1"/>
          <p:nvPr userDrawn="1"/>
        </p:nvSpPr>
        <p:spPr>
          <a:xfrm>
            <a:off x="346510" y="524427"/>
            <a:ext cx="3176337" cy="1545881"/>
          </a:xfrm>
          <a:prstGeom prst="rect">
            <a:avLst/>
          </a:prstGeom>
        </p:spPr>
        <p:txBody>
          <a:bodyPr vert="horz" wrap="square" lIns="0" tIns="6931" rIns="0" bIns="0" rtlCol="0">
            <a:noAutofit/>
          </a:bodyPr>
          <a:lstStyle/>
          <a:p>
            <a:pPr marL="7701" marR="242975" algn="just">
              <a:lnSpc>
                <a:spcPct val="90000"/>
              </a:lnSpc>
              <a:spcBef>
                <a:spcPts val="55"/>
              </a:spcBef>
            </a:pPr>
            <a:r>
              <a:rPr lang="en-US" sz="4000" b="1" i="0">
                <a:solidFill>
                  <a:schemeClr val="bg1"/>
                </a:solidFill>
                <a:latin typeface="Montserrat SemiBold" pitchFamily="2" charset="77"/>
              </a:rPr>
              <a:t>Establish Baseline Metrics</a:t>
            </a:r>
            <a:endParaRPr lang="en-US" sz="4000" b="1" i="0" spc="-30">
              <a:solidFill>
                <a:schemeClr val="bg1"/>
              </a:solidFill>
              <a:latin typeface="Montserrat SemiBold" pitchFamily="2" charset="77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20621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 Metr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233" y="530021"/>
            <a:ext cx="4239409" cy="51109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>
                <a:solidFill>
                  <a:srgbClr val="2576B7"/>
                </a:solidFill>
              </a:defRPr>
            </a:lvl1pPr>
          </a:lstStyle>
          <a:p>
            <a:r>
              <a:rPr lang="en-US"/>
              <a:t>Track Metrics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B465C-B3AC-CE48-A04D-8964E9E436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232" y="1097774"/>
            <a:ext cx="3762283" cy="96615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717171"/>
                </a:solidFill>
                <a:latin typeface="Exo" panose="020B0604020202020204" charset="0"/>
                <a:ea typeface="Roboto Condensed Light" panose="02000000000000000000" pitchFamily="2" charset="0"/>
              </a:defRPr>
            </a:lvl1pPr>
            <a:lvl2pPr>
              <a:defRPr sz="20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>
              <a:defRPr sz="20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>
              <a:defRPr sz="20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>
              <a:defRPr sz="20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Track metrics throughout the project to keep stakeholders informed</a:t>
            </a:r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id="{49673129-DC2E-FA40-A288-610FE0AB920C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373063" y="3274287"/>
            <a:ext cx="11447462" cy="294993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782DCFE-ADE5-3844-AFE5-4BA068CE7F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89016" y="718229"/>
            <a:ext cx="3559175" cy="33946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10000"/>
              </a:lnSpc>
              <a:buNone/>
              <a:defRPr sz="1400">
                <a:latin typeface="Exo" panose="020B0604020202020204" charset="0"/>
                <a:ea typeface="Roboto Condensed Light" panose="02000000000000000000" pitchFamily="2" charset="0"/>
              </a:defRPr>
            </a:lvl1pPr>
            <a:lvl2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sz="1600"/>
              <a:t>As the project nears completion:</a:t>
            </a:r>
            <a:endParaRPr lang="en-US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F63F1AB-A833-D948-BE31-90BABA391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9016" y="1105437"/>
            <a:ext cx="4295259" cy="2165643"/>
          </a:xfrm>
          <a:prstGeom prst="rect">
            <a:avLst/>
          </a:prstGeom>
        </p:spPr>
        <p:txBody>
          <a:bodyPr lIns="0">
            <a:noAutofit/>
          </a:bodyPr>
          <a:lstStyle>
            <a:lvl1pPr marL="342900" indent="-342900">
              <a:lnSpc>
                <a:spcPct val="110000"/>
              </a:lnSpc>
              <a:buClr>
                <a:srgbClr val="2576B7"/>
              </a:buClr>
              <a:buSzPct val="100000"/>
              <a:buFont typeface="+mj-lt"/>
              <a:buAutoNum type="arabicPeriod"/>
              <a:defRPr sz="1400" b="0" i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b="0" i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The number of tickets should decrease.</a:t>
            </a:r>
          </a:p>
          <a:p>
            <a:pPr lvl="0"/>
            <a:r>
              <a:rPr lang="en-US" b="0" i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Percentage of calls resolved at first contact and at Tier 1 should increase.</a:t>
            </a:r>
          </a:p>
          <a:p>
            <a:pPr lvl="0"/>
            <a:r>
              <a:rPr lang="en-US" b="0" i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Average time to resolve and escalate an incident should decrease.</a:t>
            </a:r>
          </a:p>
        </p:txBody>
      </p:sp>
    </p:spTree>
    <p:extLst>
      <p:ext uri="{BB962C8B-B14F-4D97-AF65-F5344CB8AC3E}">
        <p14:creationId xmlns:p14="http://schemas.microsoft.com/office/powerpoint/2010/main" val="33675955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 Break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654C735-FD88-7044-AFDF-38F27B3DBF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106" y="1561998"/>
            <a:ext cx="3696155" cy="1292818"/>
          </a:xfrm>
          <a:prstGeom prst="rect">
            <a:avLst/>
          </a:prstGeom>
          <a:solidFill>
            <a:schemeClr val="bg1"/>
          </a:solidFill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 lIns="180000" tIns="612000" rIns="180000" bIns="180000">
            <a:noAutofit/>
          </a:bodyPr>
          <a:lstStyle>
            <a:lvl1pPr marL="0" indent="0">
              <a:lnSpc>
                <a:spcPct val="110000"/>
              </a:lnSpc>
              <a:buNone/>
              <a:defRPr sz="1400" b="0" i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I throw myself down among the tall grass by the trickling steam.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047F413-7CC3-9041-B985-1939336F2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6" y="530021"/>
            <a:ext cx="5146582" cy="570117"/>
          </a:xfrm>
        </p:spPr>
        <p:txBody>
          <a:bodyPr>
            <a:noAutofit/>
          </a:bodyPr>
          <a:lstStyle>
            <a:lvl1pPr>
              <a:defRPr b="0" i="0">
                <a:solidFill>
                  <a:srgbClr val="2576B7"/>
                </a:solidFill>
              </a:defRPr>
            </a:lvl1pPr>
          </a:lstStyle>
          <a:p>
            <a:r>
              <a:rPr lang="en-US"/>
              <a:t>Insight Breakdown</a:t>
            </a: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D04A7FA4-1F63-4045-89C0-A25EC0589AD3}"/>
              </a:ext>
            </a:extLst>
          </p:cNvPr>
          <p:cNvSpPr/>
          <p:nvPr userDrawn="1"/>
        </p:nvSpPr>
        <p:spPr>
          <a:xfrm>
            <a:off x="354106" y="1514461"/>
            <a:ext cx="3700877" cy="54000"/>
          </a:xfrm>
          <a:custGeom>
            <a:avLst/>
            <a:gdLst/>
            <a:ahLst/>
            <a:cxnLst/>
            <a:rect l="l" t="t" r="r" b="b"/>
            <a:pathLst>
              <a:path w="6284595" h="20955">
                <a:moveTo>
                  <a:pt x="0" y="20941"/>
                </a:moveTo>
                <a:lnTo>
                  <a:pt x="6284279" y="20941"/>
                </a:lnTo>
                <a:lnTo>
                  <a:pt x="628427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0076B7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sz="662">
              <a:latin typeface="Roboto Condensed Light" panose="02000000000000000000" pitchFamily="2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65B8B33-0F77-6C46-B190-E0EB622E48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4106" y="1760226"/>
            <a:ext cx="3696155" cy="379405"/>
          </a:xfrm>
          <a:prstGeom prst="rect">
            <a:avLst/>
          </a:prstGeom>
          <a:solidFill>
            <a:schemeClr val="bg1"/>
          </a:solidFill>
        </p:spPr>
        <p:txBody>
          <a:bodyPr lIns="180000" rIns="18000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>
                <a:solidFill>
                  <a:schemeClr val="accent1"/>
                </a:solidFill>
                <a:latin typeface="Montserrat SemiBold" pitchFamily="2" charset="77"/>
              </a:defRPr>
            </a:lvl1pPr>
            <a:lvl2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2pPr>
            <a:lvl3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3pPr>
            <a:lvl4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4pPr>
            <a:lvl5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Insight 1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7C3E8B87-3295-C145-8AD0-F82DD56BEE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74132" y="1561998"/>
            <a:ext cx="3696155" cy="1292818"/>
          </a:xfrm>
          <a:prstGeom prst="rect">
            <a:avLst/>
          </a:prstGeom>
          <a:solidFill>
            <a:schemeClr val="bg1"/>
          </a:solidFill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 lIns="180000" tIns="612000" rIns="180000" bIns="180000">
            <a:noAutofit/>
          </a:bodyPr>
          <a:lstStyle>
            <a:lvl1pPr marL="0" indent="0">
              <a:lnSpc>
                <a:spcPct val="110000"/>
              </a:lnSpc>
              <a:buNone/>
              <a:defRPr sz="1400" b="0" i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I throw myself down among the tall grass by the trickling steam.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9743512F-3223-8E49-BB0C-4A8840D17C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2" y="1760226"/>
            <a:ext cx="3696155" cy="379405"/>
          </a:xfrm>
          <a:prstGeom prst="rect">
            <a:avLst/>
          </a:prstGeom>
          <a:solidFill>
            <a:schemeClr val="bg1"/>
          </a:solidFill>
        </p:spPr>
        <p:txBody>
          <a:bodyPr lIns="180000" rIns="18000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>
                <a:solidFill>
                  <a:schemeClr val="accent1"/>
                </a:solidFill>
                <a:latin typeface="Montserrat SemiBold" pitchFamily="2" charset="77"/>
              </a:defRPr>
            </a:lvl1pPr>
            <a:lvl2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2pPr>
            <a:lvl3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3pPr>
            <a:lvl4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4pPr>
            <a:lvl5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Insight 2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80D89366-ED52-A949-A16B-4146CDE0F6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4158" y="1561998"/>
            <a:ext cx="3696155" cy="1292818"/>
          </a:xfrm>
          <a:prstGeom prst="rect">
            <a:avLst/>
          </a:prstGeom>
          <a:solidFill>
            <a:schemeClr val="bg1"/>
          </a:solidFill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 lIns="180000" tIns="612000" rIns="180000" bIns="180000">
            <a:noAutofit/>
          </a:bodyPr>
          <a:lstStyle>
            <a:lvl1pPr marL="0" indent="0">
              <a:lnSpc>
                <a:spcPct val="110000"/>
              </a:lnSpc>
              <a:buNone/>
              <a:defRPr sz="1400" b="0" i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>
              <a:defRPr sz="1600"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I throw myself down among the tall grass by the trickling steam.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E6236606-0F02-C14B-9674-361BBE98B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158" y="1760226"/>
            <a:ext cx="3696155" cy="379405"/>
          </a:xfrm>
          <a:prstGeom prst="rect">
            <a:avLst/>
          </a:prstGeom>
          <a:solidFill>
            <a:schemeClr val="bg1"/>
          </a:solidFill>
        </p:spPr>
        <p:txBody>
          <a:bodyPr lIns="180000" rIns="18000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>
                <a:solidFill>
                  <a:schemeClr val="accent1"/>
                </a:solidFill>
                <a:latin typeface="Montserrat SemiBold" pitchFamily="2" charset="77"/>
              </a:defRPr>
            </a:lvl1pPr>
            <a:lvl2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2pPr>
            <a:lvl3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3pPr>
            <a:lvl4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4pPr>
            <a:lvl5pPr>
              <a:defRPr sz="1800" b="1" i="0">
                <a:solidFill>
                  <a:schemeClr val="accent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Insight 3</a:t>
            </a:r>
          </a:p>
        </p:txBody>
      </p:sp>
      <p:sp>
        <p:nvSpPr>
          <p:cNvPr id="34" name="object 16">
            <a:extLst>
              <a:ext uri="{FF2B5EF4-FFF2-40B4-BE49-F238E27FC236}">
                <a16:creationId xmlns:a16="http://schemas.microsoft.com/office/drawing/2014/main" id="{5C72A593-5B47-6640-87D0-7DC19FF0C12E}"/>
              </a:ext>
            </a:extLst>
          </p:cNvPr>
          <p:cNvSpPr/>
          <p:nvPr userDrawn="1"/>
        </p:nvSpPr>
        <p:spPr>
          <a:xfrm>
            <a:off x="4272711" y="1514461"/>
            <a:ext cx="3700877" cy="54000"/>
          </a:xfrm>
          <a:custGeom>
            <a:avLst/>
            <a:gdLst/>
            <a:ahLst/>
            <a:cxnLst/>
            <a:rect l="l" t="t" r="r" b="b"/>
            <a:pathLst>
              <a:path w="6284595" h="20955">
                <a:moveTo>
                  <a:pt x="0" y="20941"/>
                </a:moveTo>
                <a:lnTo>
                  <a:pt x="6284279" y="20941"/>
                </a:lnTo>
                <a:lnTo>
                  <a:pt x="628427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0076B7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sz="662">
              <a:latin typeface="Roboto Condensed Light" panose="02000000000000000000" pitchFamily="2" charset="0"/>
            </a:endParaRPr>
          </a:p>
        </p:txBody>
      </p:sp>
      <p:sp>
        <p:nvSpPr>
          <p:cNvPr id="35" name="object 16">
            <a:extLst>
              <a:ext uri="{FF2B5EF4-FFF2-40B4-BE49-F238E27FC236}">
                <a16:creationId xmlns:a16="http://schemas.microsoft.com/office/drawing/2014/main" id="{BD3F10A2-41C4-BB46-A5B1-57481F194818}"/>
              </a:ext>
            </a:extLst>
          </p:cNvPr>
          <p:cNvSpPr/>
          <p:nvPr userDrawn="1"/>
        </p:nvSpPr>
        <p:spPr>
          <a:xfrm>
            <a:off x="8194397" y="1514461"/>
            <a:ext cx="3700877" cy="54000"/>
          </a:xfrm>
          <a:custGeom>
            <a:avLst/>
            <a:gdLst/>
            <a:ahLst/>
            <a:cxnLst/>
            <a:rect l="l" t="t" r="r" b="b"/>
            <a:pathLst>
              <a:path w="6284595" h="20955">
                <a:moveTo>
                  <a:pt x="0" y="20941"/>
                </a:moveTo>
                <a:lnTo>
                  <a:pt x="6284279" y="20941"/>
                </a:lnTo>
                <a:lnTo>
                  <a:pt x="628427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0076B7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sz="662">
              <a:latin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96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Dark-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9BAF7-9CF6-5841-AD8E-FFB5205BEB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1391732"/>
            <a:ext cx="6579266" cy="724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226FF073-DAEC-E24A-B9F6-E166EC575B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166970"/>
            <a:ext cx="6589897" cy="2139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729387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of Accomplish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2B14535-AFB4-DB4C-ADB9-BBB42A2A64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629" r="31547" b="28119"/>
          <a:stretch/>
        </p:blipFill>
        <p:spPr>
          <a:xfrm>
            <a:off x="8148638" y="-1"/>
            <a:ext cx="4044950" cy="687327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5343A8B-D3CE-D643-83E5-369C20113AA8}"/>
              </a:ext>
            </a:extLst>
          </p:cNvPr>
          <p:cNvSpPr/>
          <p:nvPr userDrawn="1"/>
        </p:nvSpPr>
        <p:spPr>
          <a:xfrm>
            <a:off x="8148638" y="0"/>
            <a:ext cx="4044949" cy="6858000"/>
          </a:xfrm>
          <a:prstGeom prst="rect">
            <a:avLst/>
          </a:prstGeom>
          <a:gradFill>
            <a:gsLst>
              <a:gs pos="19000">
                <a:srgbClr val="2576B7">
                  <a:alpha val="29000"/>
                </a:srgbClr>
              </a:gs>
              <a:gs pos="99000">
                <a:schemeClr val="accent1">
                  <a:lumMod val="60000"/>
                  <a:lumOff val="40000"/>
                  <a:alpha val="98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A129CD-E31F-6C4B-AE63-A4E96E7F66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493" y="1827340"/>
            <a:ext cx="5319668" cy="3778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 u="none">
                <a:solidFill>
                  <a:schemeClr val="accent1"/>
                </a:solidFill>
                <a:latin typeface="Montserrat SemiBold" pitchFamily="2" charset="77"/>
              </a:defRPr>
            </a:lvl1pPr>
            <a:lvl2pPr>
              <a:defRPr sz="2000" b="1" i="0">
                <a:solidFill>
                  <a:schemeClr val="accent1"/>
                </a:solidFill>
                <a:latin typeface="Montserrat SemiBold" pitchFamily="2" charset="77"/>
              </a:defRPr>
            </a:lvl2pPr>
            <a:lvl3pPr>
              <a:defRPr sz="2000" b="1" i="0">
                <a:solidFill>
                  <a:schemeClr val="accent1"/>
                </a:solidFill>
                <a:latin typeface="Montserrat SemiBold" pitchFamily="2" charset="77"/>
              </a:defRPr>
            </a:lvl3pPr>
            <a:lvl4pPr>
              <a:defRPr sz="2000" b="1" i="0">
                <a:solidFill>
                  <a:schemeClr val="accent1"/>
                </a:solidFill>
                <a:latin typeface="Montserrat SemiBold" pitchFamily="2" charset="77"/>
              </a:defRPr>
            </a:lvl4pPr>
            <a:lvl5pPr>
              <a:defRPr sz="2000" b="1" i="0">
                <a:solidFill>
                  <a:schemeClr val="accent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Problem Solved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AADCBA-255E-B849-A84F-D25B3C02195D}"/>
              </a:ext>
            </a:extLst>
          </p:cNvPr>
          <p:cNvSpPr txBox="1"/>
          <p:nvPr userDrawn="1"/>
        </p:nvSpPr>
        <p:spPr>
          <a:xfrm>
            <a:off x="8460606" y="739094"/>
            <a:ext cx="3128212" cy="1668992"/>
          </a:xfrm>
          <a:prstGeom prst="rect">
            <a:avLst/>
          </a:prstGeom>
        </p:spPr>
        <p:txBody>
          <a:bodyPr vert="horz" wrap="square" lIns="0" tIns="6931" rIns="0" bIns="0" rtlCol="0">
            <a:noAutofit/>
          </a:bodyPr>
          <a:lstStyle/>
          <a:p>
            <a:pPr rtl="0">
              <a:lnSpc>
                <a:spcPct val="110000"/>
              </a:lnSpc>
              <a:buSzPts val="2800"/>
              <a:buFont typeface="Arial" panose="020B0604020202020204" pitchFamily="34" charset="0"/>
              <a:buNone/>
            </a:pPr>
            <a:r>
              <a:rPr lang="en-US" sz="2000" b="1" i="0" u="none" strike="noStrike" kern="1200" baseline="0">
                <a:solidFill>
                  <a:schemeClr val="bg1"/>
                </a:solidFill>
                <a:latin typeface="Montserrat SemiBold" pitchFamily="2" charset="77"/>
              </a:rPr>
              <a:t>If you would like additional support, have our analysts guide you through other phases as part of an Info-Tech workshop.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5C2704-E323-6E41-84B8-A3709A2F6FB3}"/>
              </a:ext>
            </a:extLst>
          </p:cNvPr>
          <p:cNvSpPr txBox="1"/>
          <p:nvPr userDrawn="1"/>
        </p:nvSpPr>
        <p:spPr>
          <a:xfrm>
            <a:off x="8441356" y="2914403"/>
            <a:ext cx="3628724" cy="1481761"/>
          </a:xfrm>
          <a:prstGeom prst="rect">
            <a:avLst/>
          </a:prstGeom>
        </p:spPr>
        <p:txBody>
          <a:bodyPr vert="horz" wrap="square" lIns="0" tIns="6931" rIns="0" bIns="0" rtlCol="0">
            <a:noAutofit/>
          </a:bodyPr>
          <a:lstStyle/>
          <a:p>
            <a:pPr marL="7701" marR="242975" lvl="0" indent="0" algn="l" defTabSz="554492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  <a:latin typeface="Exo" panose="02000503000000000000" pitchFamily="2" charset="77"/>
              </a:rPr>
              <a:t>Contact your account representative for more information.</a:t>
            </a:r>
          </a:p>
          <a:p>
            <a:pPr marL="7701" marR="242975" lvl="0" indent="0" algn="l" defTabSz="554492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err="1">
                <a:solidFill>
                  <a:schemeClr val="bg1"/>
                </a:solidFill>
                <a:latin typeface="Exo" panose="02000503000000000000" pitchFamily="2" charset="77"/>
              </a:rPr>
              <a:t>workshops@infotech.com</a:t>
            </a:r>
            <a:r>
              <a:rPr lang="en-US" sz="1600">
                <a:solidFill>
                  <a:schemeClr val="bg1"/>
                </a:solidFill>
                <a:latin typeface="Exo" panose="02000503000000000000" pitchFamily="2" charset="77"/>
              </a:rPr>
              <a:t>  </a:t>
            </a:r>
            <a:br>
              <a:rPr lang="en-US" sz="1600">
                <a:solidFill>
                  <a:schemeClr val="bg1"/>
                </a:solidFill>
                <a:latin typeface="Exo" panose="02000503000000000000" pitchFamily="2" charset="77"/>
              </a:rPr>
            </a:br>
            <a:r>
              <a:rPr lang="en-US" sz="1600">
                <a:solidFill>
                  <a:schemeClr val="bg1"/>
                </a:solidFill>
                <a:latin typeface="Exo" panose="02000503000000000000" pitchFamily="2" charset="77"/>
              </a:rPr>
              <a:t>1-888-670-8889</a:t>
            </a:r>
          </a:p>
          <a:p>
            <a:pPr marL="7701" marR="242975" lvl="0" indent="0" algn="l" defTabSz="554492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>
              <a:solidFill>
                <a:schemeClr val="bg1"/>
              </a:solidFill>
              <a:latin typeface="Exo" panose="02000503000000000000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640ACC-131C-E349-9AAB-91F1BC775CA0}"/>
              </a:ext>
            </a:extLst>
          </p:cNvPr>
          <p:cNvSpPr txBox="1"/>
          <p:nvPr userDrawn="1"/>
        </p:nvSpPr>
        <p:spPr>
          <a:xfrm>
            <a:off x="336885" y="544781"/>
            <a:ext cx="5698155" cy="1032921"/>
          </a:xfrm>
          <a:prstGeom prst="rect">
            <a:avLst/>
          </a:prstGeom>
        </p:spPr>
        <p:txBody>
          <a:bodyPr vert="horz" wrap="square" lIns="0" tIns="6931" rIns="0" bIns="0" rtlCol="0">
            <a:noAutofit/>
          </a:bodyPr>
          <a:lstStyle/>
          <a:p>
            <a:pPr marL="7701" marR="242975" algn="l">
              <a:lnSpc>
                <a:spcPct val="90000"/>
              </a:lnSpc>
              <a:spcBef>
                <a:spcPts val="55"/>
              </a:spcBef>
            </a:pPr>
            <a:r>
              <a:rPr lang="en-US" sz="4000" b="1" i="0">
                <a:solidFill>
                  <a:srgbClr val="717171"/>
                </a:solidFill>
                <a:latin typeface="Montserrat SemiBold" pitchFamily="2" charset="77"/>
              </a:rPr>
              <a:t>Summary of Accomplishment</a:t>
            </a:r>
            <a:endParaRPr lang="en-US" sz="4000" b="1" i="0" spc="-30">
              <a:solidFill>
                <a:srgbClr val="717171"/>
              </a:solidFill>
              <a:latin typeface="Montserrat SemiBold" pitchFamily="2" charset="77"/>
              <a:cs typeface="Arial Narrow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D91D97-00C2-684C-8E8B-1CA8A8AB29F2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A86E219-348B-4147-B8CE-5C090235D0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6" y="2306297"/>
            <a:ext cx="5689600" cy="3839322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1357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ious Levels of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4D20383-3FCC-7C4F-B1C5-B9D644F808E1}"/>
              </a:ext>
            </a:extLst>
          </p:cNvPr>
          <p:cNvSpPr txBox="1"/>
          <p:nvPr userDrawn="1"/>
        </p:nvSpPr>
        <p:spPr>
          <a:xfrm>
            <a:off x="351314" y="5561419"/>
            <a:ext cx="11572240" cy="28399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242975" lvl="0" indent="0" algn="ctr" defTabSz="55449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>
                <a:solidFill>
                  <a:srgbClr val="2576B7"/>
                </a:solidFill>
                <a:latin typeface="Montserrat SemiBold" pitchFamily="2" charset="77"/>
              </a:rPr>
              <a:t>Diagnostic and consistent frameworks are used throughout all four options.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E98C6B9-9801-2049-89AF-F94E0519AED1}"/>
              </a:ext>
            </a:extLst>
          </p:cNvPr>
          <p:cNvSpPr/>
          <p:nvPr userDrawn="1"/>
        </p:nvSpPr>
        <p:spPr>
          <a:xfrm>
            <a:off x="640080" y="2235200"/>
            <a:ext cx="2834640" cy="2834640"/>
          </a:xfrm>
          <a:prstGeom prst="ellipse">
            <a:avLst/>
          </a:prstGeom>
          <a:solidFill>
            <a:srgbClr val="2576B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C5C57C-EF5C-A14F-8C7D-2C892950EE5D}"/>
              </a:ext>
            </a:extLst>
          </p:cNvPr>
          <p:cNvSpPr txBox="1"/>
          <p:nvPr userDrawn="1"/>
        </p:nvSpPr>
        <p:spPr>
          <a:xfrm>
            <a:off x="746493" y="3021264"/>
            <a:ext cx="2621815" cy="28399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algn="ctr" rtl="0">
              <a:lnSpc>
                <a:spcPct val="90000"/>
              </a:lnSpc>
              <a:buSzPts val="2800"/>
              <a:buFont typeface="Arial" panose="020B0604020202020204" pitchFamily="34" charset="0"/>
              <a:buNone/>
            </a:pPr>
            <a:r>
              <a:rPr lang="en-US" sz="2000" b="1" i="0" u="none" strike="noStrike" kern="1200" baseline="0">
                <a:solidFill>
                  <a:schemeClr val="bg1"/>
                </a:solidFill>
                <a:latin typeface="Montserrat SemiBold" pitchFamily="2" charset="77"/>
              </a:rPr>
              <a:t>DIY Toolkit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2836B6-57C7-3145-A73C-5DECF33CF9CF}"/>
              </a:ext>
            </a:extLst>
          </p:cNvPr>
          <p:cNvSpPr txBox="1"/>
          <p:nvPr userDrawn="1"/>
        </p:nvSpPr>
        <p:spPr>
          <a:xfrm>
            <a:off x="1031240" y="3439160"/>
            <a:ext cx="2052320" cy="1009837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CA" sz="1200" b="0" i="0" kern="1200">
                <a:solidFill>
                  <a:schemeClr val="bg1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“Our team has already made this critical project a priority, and we have the time and capability, but some guidance along the way would be  helpful.” 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F7934EF-7D77-8E47-B92E-DB566035F413}"/>
              </a:ext>
            </a:extLst>
          </p:cNvPr>
          <p:cNvSpPr/>
          <p:nvPr userDrawn="1"/>
        </p:nvSpPr>
        <p:spPr>
          <a:xfrm>
            <a:off x="3312425" y="2235200"/>
            <a:ext cx="2834640" cy="2834640"/>
          </a:xfrm>
          <a:prstGeom prst="ellipse">
            <a:avLst/>
          </a:prstGeom>
          <a:solidFill>
            <a:srgbClr val="2576B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87958E-F387-1B47-A1A1-7456666D95C1}"/>
              </a:ext>
            </a:extLst>
          </p:cNvPr>
          <p:cNvSpPr txBox="1"/>
          <p:nvPr userDrawn="1"/>
        </p:nvSpPr>
        <p:spPr>
          <a:xfrm>
            <a:off x="3409207" y="2746944"/>
            <a:ext cx="2621815" cy="56099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algn="ctr" rtl="0">
              <a:lnSpc>
                <a:spcPct val="90000"/>
              </a:lnSpc>
              <a:buSzPts val="2800"/>
              <a:buFont typeface="Arial" panose="020B0604020202020204" pitchFamily="34" charset="0"/>
              <a:buNone/>
            </a:pPr>
            <a:r>
              <a:rPr lang="en-US" sz="2000" b="1" i="0" u="none" strike="noStrike" kern="1200" baseline="0">
                <a:solidFill>
                  <a:schemeClr val="bg1"/>
                </a:solidFill>
                <a:latin typeface="Montserrat SemiBold" pitchFamily="2" charset="77"/>
              </a:rPr>
              <a:t>Guided Implementation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C0FAF0-D25D-C846-9AB6-57D70838B891}"/>
              </a:ext>
            </a:extLst>
          </p:cNvPr>
          <p:cNvSpPr txBox="1"/>
          <p:nvPr userDrawn="1"/>
        </p:nvSpPr>
        <p:spPr>
          <a:xfrm>
            <a:off x="3693954" y="3439160"/>
            <a:ext cx="2052320" cy="121297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CA" sz="1200" b="0" i="0" kern="1200">
                <a:solidFill>
                  <a:schemeClr val="bg1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“Our team knows that we need to fix a process, but we need assistance to determine where to focus. Some check-ins along the way would help keep us on track.”</a:t>
            </a:r>
          </a:p>
          <a:p>
            <a:pPr algn="ctr">
              <a:lnSpc>
                <a:spcPct val="110000"/>
              </a:lnSpc>
            </a:pPr>
            <a:endParaRPr lang="en-CA" sz="1200" b="0" i="0" kern="1200">
              <a:solidFill>
                <a:schemeClr val="bg1"/>
              </a:solidFill>
              <a:effectLst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ACC858F-1D39-2B41-949E-070EB0C0418C}"/>
              </a:ext>
            </a:extLst>
          </p:cNvPr>
          <p:cNvSpPr/>
          <p:nvPr userDrawn="1"/>
        </p:nvSpPr>
        <p:spPr>
          <a:xfrm>
            <a:off x="5984770" y="2235200"/>
            <a:ext cx="2834640" cy="2834640"/>
          </a:xfrm>
          <a:prstGeom prst="ellipse">
            <a:avLst/>
          </a:prstGeom>
          <a:solidFill>
            <a:srgbClr val="257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48CF82-0839-1B42-90C6-2565B8E19DAA}"/>
              </a:ext>
            </a:extLst>
          </p:cNvPr>
          <p:cNvSpPr txBox="1"/>
          <p:nvPr userDrawn="1"/>
        </p:nvSpPr>
        <p:spPr>
          <a:xfrm>
            <a:off x="6111767" y="3021264"/>
            <a:ext cx="2621815" cy="28399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algn="ctr" rtl="0">
              <a:lnSpc>
                <a:spcPct val="90000"/>
              </a:lnSpc>
              <a:buSzPts val="2800"/>
              <a:buFont typeface="Arial" panose="020B0604020202020204" pitchFamily="34" charset="0"/>
              <a:buNone/>
            </a:pPr>
            <a:r>
              <a:rPr lang="en-US" sz="2000" b="1" i="0" u="none" strike="noStrike" kern="1200" baseline="0">
                <a:solidFill>
                  <a:schemeClr val="bg1"/>
                </a:solidFill>
                <a:latin typeface="Montserrat SemiBold" pitchFamily="2" charset="77"/>
              </a:rPr>
              <a:t>Workshop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E019FE-4785-EB46-B01D-CB07AB2C430F}"/>
              </a:ext>
            </a:extLst>
          </p:cNvPr>
          <p:cNvSpPr txBox="1"/>
          <p:nvPr userDrawn="1"/>
        </p:nvSpPr>
        <p:spPr>
          <a:xfrm>
            <a:off x="6416834" y="3439160"/>
            <a:ext cx="1944846" cy="121297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CA" sz="1200" b="0" i="0" kern="1200">
                <a:solidFill>
                  <a:schemeClr val="bg1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“We need to hit the ground running and get this project kicked off immediately. Our team has the ability to take this over once we get a framework and strategy in place.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613E971-548E-644E-AC62-5E7A3EB2413E}"/>
              </a:ext>
            </a:extLst>
          </p:cNvPr>
          <p:cNvSpPr/>
          <p:nvPr userDrawn="1"/>
        </p:nvSpPr>
        <p:spPr>
          <a:xfrm>
            <a:off x="8657114" y="2235200"/>
            <a:ext cx="2834640" cy="2834640"/>
          </a:xfrm>
          <a:prstGeom prst="ellipse">
            <a:avLst/>
          </a:prstGeom>
          <a:solidFill>
            <a:srgbClr val="2576B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DDF159-01E9-D844-865D-6938B43C7FC3}"/>
              </a:ext>
            </a:extLst>
          </p:cNvPr>
          <p:cNvSpPr txBox="1"/>
          <p:nvPr userDrawn="1"/>
        </p:nvSpPr>
        <p:spPr>
          <a:xfrm>
            <a:off x="8773687" y="3021264"/>
            <a:ext cx="2621815" cy="28399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algn="ctr" rtl="0">
              <a:lnSpc>
                <a:spcPct val="90000"/>
              </a:lnSpc>
              <a:buSzPts val="2800"/>
              <a:buFont typeface="Arial" panose="020B0604020202020204" pitchFamily="34" charset="0"/>
              <a:buNone/>
            </a:pPr>
            <a:r>
              <a:rPr lang="en-US" sz="2000" b="1" i="0" u="none" strike="noStrike" kern="1200" baseline="0">
                <a:solidFill>
                  <a:schemeClr val="bg1"/>
                </a:solidFill>
                <a:latin typeface="Montserrat SemiBold" pitchFamily="2" charset="77"/>
              </a:rPr>
              <a:t>Consulting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598409-5DD3-E046-B8A2-B2ECEB9E82DB}"/>
              </a:ext>
            </a:extLst>
          </p:cNvPr>
          <p:cNvSpPr txBox="1"/>
          <p:nvPr userDrawn="1"/>
        </p:nvSpPr>
        <p:spPr>
          <a:xfrm>
            <a:off x="9058434" y="3439160"/>
            <a:ext cx="2052320" cy="1009837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CA" sz="1200" b="0" i="0" kern="1200">
                <a:solidFill>
                  <a:schemeClr val="bg1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“Our team does not have the time or the knowledge to take this project on. We need assistance through the entirety of this project.”</a:t>
            </a:r>
          </a:p>
          <a:p>
            <a:pPr algn="ctr">
              <a:lnSpc>
                <a:spcPct val="110000"/>
              </a:lnSpc>
            </a:pPr>
            <a:endParaRPr lang="en-CA" sz="1200" b="0" i="0" kern="1200">
              <a:solidFill>
                <a:schemeClr val="bg1"/>
              </a:solidFill>
              <a:effectLst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A24B53-8F5A-EF4B-A9C9-8343BC4F4E5B}"/>
              </a:ext>
            </a:extLst>
          </p:cNvPr>
          <p:cNvSpPr txBox="1"/>
          <p:nvPr userDrawn="1"/>
        </p:nvSpPr>
        <p:spPr>
          <a:xfrm>
            <a:off x="336885" y="514801"/>
            <a:ext cx="8705515" cy="1032921"/>
          </a:xfrm>
          <a:prstGeom prst="rect">
            <a:avLst/>
          </a:prstGeom>
        </p:spPr>
        <p:txBody>
          <a:bodyPr vert="horz" wrap="square" lIns="0" tIns="6931" rIns="0" bIns="0" rtlCol="0">
            <a:noAutofit/>
          </a:bodyPr>
          <a:lstStyle/>
          <a:p>
            <a:pPr marL="7701" marR="242975" algn="l">
              <a:lnSpc>
                <a:spcPct val="90000"/>
              </a:lnSpc>
              <a:spcBef>
                <a:spcPts val="55"/>
              </a:spcBef>
            </a:pPr>
            <a:r>
              <a:rPr lang="en-US" sz="4000" b="1" i="0">
                <a:solidFill>
                  <a:srgbClr val="717171"/>
                </a:solidFill>
                <a:latin typeface="Montserrat SemiBold" pitchFamily="2" charset="77"/>
              </a:rPr>
              <a:t>Info-Tech offers various levels of support to best suit your needs</a:t>
            </a:r>
            <a:endParaRPr lang="en-US" sz="4000" b="1" i="0" spc="-30">
              <a:solidFill>
                <a:srgbClr val="717171"/>
              </a:solidFill>
              <a:latin typeface="Montserrat SemiBold" pitchFamily="2" charset="77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92006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5" userDrawn="1">
          <p15:clr>
            <a:srgbClr val="FBAE40"/>
          </p15:clr>
        </p15:guide>
        <p15:guide id="2" orient="horz" pos="1979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tep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9A2786-ECFC-144B-AE26-54D7958890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629" r="31547" b="28119"/>
          <a:stretch/>
        </p:blipFill>
        <p:spPr>
          <a:xfrm>
            <a:off x="8148638" y="-1"/>
            <a:ext cx="4044950" cy="68732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32DBE19-10F2-5346-BAC1-53F174E84D7E}"/>
              </a:ext>
            </a:extLst>
          </p:cNvPr>
          <p:cNvSpPr/>
          <p:nvPr userDrawn="1"/>
        </p:nvSpPr>
        <p:spPr>
          <a:xfrm>
            <a:off x="8148638" y="0"/>
            <a:ext cx="4044949" cy="6858000"/>
          </a:xfrm>
          <a:prstGeom prst="rect">
            <a:avLst/>
          </a:prstGeom>
          <a:gradFill>
            <a:gsLst>
              <a:gs pos="19000">
                <a:srgbClr val="2576B7">
                  <a:alpha val="29000"/>
                </a:srgbClr>
              </a:gs>
              <a:gs pos="99000">
                <a:schemeClr val="accent1">
                  <a:lumMod val="60000"/>
                  <a:lumOff val="40000"/>
                  <a:alpha val="98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8A6C45-179D-D346-9D3E-74C32F8AA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7" y="530021"/>
            <a:ext cx="5706968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Project Step </a:t>
            </a:r>
            <a:br>
              <a:rPr lang="en-US"/>
            </a:br>
            <a:r>
              <a:rPr lang="en-US"/>
              <a:t>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E5F82B-DCED-8B4F-88A2-8A928648A8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2261454"/>
            <a:ext cx="6661150" cy="2906712"/>
          </a:xfrm>
          <a:prstGeom prst="rect">
            <a:avLst/>
          </a:prstGeom>
        </p:spPr>
        <p:txBody>
          <a:bodyPr lIns="0">
            <a:noAutofit/>
          </a:bodyPr>
          <a:lstStyle>
            <a:lvl1pPr marL="342900" indent="-342900">
              <a:lnSpc>
                <a:spcPct val="110000"/>
              </a:lnSpc>
              <a:buClr>
                <a:srgbClr val="2576B7"/>
              </a:buClr>
              <a:buSzPct val="100000"/>
              <a:buFont typeface="+mj-lt"/>
              <a:buAutoNum type="arabicPeriod"/>
              <a:defRPr sz="1600" b="0" i="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b="0" i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Set your goals – what do you want to achieve in your PCI project?</a:t>
            </a:r>
          </a:p>
          <a:p>
            <a:pPr lvl="0"/>
            <a:r>
              <a:rPr lang="en-US" b="0" i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Evaluate your current organization’s posture in relation to PCI.</a:t>
            </a:r>
          </a:p>
          <a:p>
            <a:pPr lvl="0"/>
            <a:r>
              <a:rPr lang="en-US" b="0" i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Map PCI’s 12 core requirements to your PCI practices.</a:t>
            </a:r>
          </a:p>
          <a:p>
            <a:pPr lvl="0"/>
            <a:r>
              <a:rPr lang="en-US" b="0" i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Perform a gap analysis.</a:t>
            </a:r>
          </a:p>
          <a:p>
            <a:pPr lvl="0"/>
            <a:r>
              <a:rPr lang="en-US" b="0" i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Complete gap prioritization.</a:t>
            </a:r>
          </a:p>
          <a:p>
            <a:pPr lvl="0"/>
            <a:r>
              <a:rPr lang="en-US" b="0" i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Identify PCI Simplification Strategy.</a:t>
            </a:r>
          </a:p>
          <a:p>
            <a:pPr lvl="0"/>
            <a:r>
              <a:rPr lang="en-US" b="0" i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Develop a PCI Simplification Launch Plan.</a:t>
            </a: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85DDFA7D-F891-5541-AA0E-D25B89A7FB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81817" y="1914619"/>
            <a:ext cx="5547929" cy="3468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1" i="0" spc="0">
                <a:solidFill>
                  <a:srgbClr val="2576B7"/>
                </a:solidFill>
                <a:latin typeface="Montserrat SemiBold" panose="020B060402020202020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C742F6-0374-194A-A48E-6874C2EC5AE2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9848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FDF7C4F-1942-A845-B557-F88B7A2732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61075" y="3282771"/>
            <a:ext cx="2660650" cy="10398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84D0A54C-032B-734B-AB0B-44B5BEA685CC}"/>
              </a:ext>
            </a:extLst>
          </p:cNvPr>
          <p:cNvSpPr/>
          <p:nvPr userDrawn="1"/>
        </p:nvSpPr>
        <p:spPr>
          <a:xfrm>
            <a:off x="-8709" y="3310826"/>
            <a:ext cx="54000" cy="1224000"/>
          </a:xfrm>
          <a:custGeom>
            <a:avLst/>
            <a:gdLst/>
            <a:ahLst/>
            <a:cxnLst/>
            <a:rect l="l" t="t" r="r" b="b"/>
            <a:pathLst>
              <a:path w="104775" h="2171065">
                <a:moveTo>
                  <a:pt x="0" y="2170782"/>
                </a:moveTo>
                <a:lnTo>
                  <a:pt x="104708" y="2170782"/>
                </a:lnTo>
                <a:lnTo>
                  <a:pt x="104708" y="0"/>
                </a:lnTo>
                <a:lnTo>
                  <a:pt x="0" y="0"/>
                </a:lnTo>
                <a:lnTo>
                  <a:pt x="0" y="2170782"/>
                </a:lnTo>
                <a:close/>
              </a:path>
            </a:pathLst>
          </a:custGeom>
          <a:solidFill>
            <a:srgbClr val="0076B7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sz="662">
              <a:latin typeface="Roboto Condensed Light" panose="02000000000000000000" pitchFamily="2" charset="0"/>
            </a:endParaRP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5DB72151-D5F9-F64A-A051-C8EBC82549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31227" y="3282771"/>
            <a:ext cx="2660650" cy="10398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77EFE0D-4219-394E-9FD0-38C929E33B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66872" y="541857"/>
            <a:ext cx="1026078" cy="98414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lnSpc>
                <a:spcPct val="110000"/>
              </a:lnSpc>
              <a:defRPr sz="12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EBCF6F3-8C74-8448-B393-09691B01D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52596" y="4561399"/>
            <a:ext cx="2669129" cy="2923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1" i="0">
                <a:solidFill>
                  <a:srgbClr val="2576B7"/>
                </a:solidFill>
                <a:latin typeface="Montserrat SemiBold" panose="020B0604020202020204" charset="0"/>
              </a:defRPr>
            </a:lvl1pPr>
            <a:lvl2pPr>
              <a:defRPr sz="1600" b="1" i="0">
                <a:latin typeface="Montserrat SemiBold" pitchFamily="2" charset="77"/>
              </a:defRPr>
            </a:lvl2pPr>
            <a:lvl3pPr>
              <a:defRPr sz="1600" b="1" i="0">
                <a:latin typeface="Montserrat SemiBold" pitchFamily="2" charset="77"/>
              </a:defRPr>
            </a:lvl3pPr>
            <a:lvl4pPr>
              <a:defRPr sz="1600" b="1" i="0">
                <a:latin typeface="Montserrat SemiBold" pitchFamily="2" charset="77"/>
              </a:defRPr>
            </a:lvl4pPr>
            <a:lvl5pPr>
              <a:defRPr sz="1600"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Name of Activity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2AB9A0CE-721B-C049-A1F0-90286778F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21775" y="4561399"/>
            <a:ext cx="2669129" cy="2923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1" i="0">
                <a:solidFill>
                  <a:srgbClr val="2576B7"/>
                </a:solidFill>
                <a:latin typeface="Montserrat SemiBold" panose="020B0604020202020204" charset="0"/>
              </a:defRPr>
            </a:lvl1pPr>
            <a:lvl2pPr>
              <a:defRPr sz="1600" b="1" i="0">
                <a:latin typeface="Montserrat SemiBold" pitchFamily="2" charset="77"/>
              </a:defRPr>
            </a:lvl2pPr>
            <a:lvl3pPr>
              <a:defRPr sz="1600" b="1" i="0">
                <a:latin typeface="Montserrat SemiBold" pitchFamily="2" charset="77"/>
              </a:defRPr>
            </a:lvl3pPr>
            <a:lvl4pPr>
              <a:defRPr sz="1600" b="1" i="0">
                <a:latin typeface="Montserrat SemiBold" pitchFamily="2" charset="77"/>
              </a:defRPr>
            </a:lvl4pPr>
            <a:lvl5pPr>
              <a:defRPr sz="1600"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Name of Activity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5DDFA7D-F891-5541-AA0E-D25B89A7FB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061075" y="2497122"/>
            <a:ext cx="5832475" cy="6617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 spc="0">
                <a:solidFill>
                  <a:srgbClr val="2576B7"/>
                </a:solidFill>
                <a:latin typeface="Exo" panose="020B060402020202020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5DDFA7D-F891-5541-AA0E-D25B89A7FB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36972" y="778330"/>
            <a:ext cx="2960914" cy="10287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200" b="0" i="0" spc="0">
                <a:solidFill>
                  <a:srgbClr val="2576B7"/>
                </a:solidFill>
                <a:latin typeface="Montserrat" panose="020B0604020202020204" charset="0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Contact your account representative for more information.</a:t>
            </a:r>
            <a:br>
              <a:rPr lang="en-US"/>
            </a:br>
            <a:r>
              <a:rPr lang="en-US" err="1"/>
              <a:t>workshops@infotech.com</a:t>
            </a:r>
            <a:r>
              <a:rPr lang="en-US"/>
              <a:t>   </a:t>
            </a:r>
            <a:br>
              <a:rPr lang="en-US"/>
            </a:br>
            <a:r>
              <a:rPr lang="en-US"/>
              <a:t>1-888-670-8889</a:t>
            </a:r>
          </a:p>
          <a:p>
            <a:pPr lvl="0"/>
            <a:endParaRPr lang="en-U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7149EE9-D7CB-2245-A969-E3DC476D8DF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061075" y="4884772"/>
            <a:ext cx="2916238" cy="1371497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400" b="0" i="0">
                <a:solidFill>
                  <a:srgbClr val="000000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7149EE9-D7CB-2245-A969-E3DC476D8DF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131227" y="4884772"/>
            <a:ext cx="2762323" cy="1371497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400" b="0" i="0">
                <a:solidFill>
                  <a:srgbClr val="000000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D7149EE9-D7CB-2245-A969-E3DC476D8DF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54106" y="3310826"/>
            <a:ext cx="4733832" cy="1801477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10000"/>
              </a:lnSpc>
              <a:buNone/>
              <a:defRPr sz="1400" b="0" i="0">
                <a:solidFill>
                  <a:srgbClr val="000000"/>
                </a:solidFill>
                <a:latin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4572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700"/>
              </a:lnSpc>
              <a:buNone/>
              <a:defRPr sz="14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52D467-0F26-DA4A-97AF-2CD0DAFEB6E1}"/>
              </a:ext>
            </a:extLst>
          </p:cNvPr>
          <p:cNvSpPr txBox="1"/>
          <p:nvPr userDrawn="1"/>
        </p:nvSpPr>
        <p:spPr>
          <a:xfrm>
            <a:off x="336885" y="514801"/>
            <a:ext cx="7580199" cy="541209"/>
          </a:xfrm>
          <a:prstGeom prst="rect">
            <a:avLst/>
          </a:prstGeom>
        </p:spPr>
        <p:txBody>
          <a:bodyPr vert="horz" wrap="square" lIns="0" tIns="6931" rIns="0" bIns="0" rtlCol="0">
            <a:noAutofit/>
          </a:bodyPr>
          <a:lstStyle/>
          <a:p>
            <a:pPr marL="7701" marR="242975" algn="l">
              <a:lnSpc>
                <a:spcPct val="90000"/>
              </a:lnSpc>
              <a:spcBef>
                <a:spcPts val="55"/>
              </a:spcBef>
            </a:pPr>
            <a:r>
              <a:rPr lang="en-US" sz="4000" b="1" i="0">
                <a:solidFill>
                  <a:srgbClr val="717171"/>
                </a:solidFill>
                <a:latin typeface="Montserrat SemiBold" pitchFamily="2" charset="77"/>
              </a:rPr>
              <a:t>Additional Support</a:t>
            </a:r>
            <a:endParaRPr lang="en-US" sz="4000" b="1" i="0" spc="-30">
              <a:solidFill>
                <a:srgbClr val="717171"/>
              </a:solidFill>
              <a:latin typeface="Montserrat SemiBold" pitchFamily="2" charset="77"/>
              <a:cs typeface="Arial Narrow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6A0B17-8F6F-A645-8BB5-4B6254632B2D}"/>
              </a:ext>
            </a:extLst>
          </p:cNvPr>
          <p:cNvSpPr txBox="1"/>
          <p:nvPr userDrawn="1"/>
        </p:nvSpPr>
        <p:spPr>
          <a:xfrm>
            <a:off x="362227" y="1163682"/>
            <a:ext cx="4059302" cy="1481761"/>
          </a:xfrm>
          <a:prstGeom prst="rect">
            <a:avLst/>
          </a:prstGeom>
        </p:spPr>
        <p:txBody>
          <a:bodyPr vert="horz" wrap="square" lIns="0" tIns="6931" rIns="0" bIns="0" rtlCol="0">
            <a:noAutofit/>
          </a:bodyPr>
          <a:lstStyle/>
          <a:p>
            <a:pPr marL="7701" marR="242975" lvl="0" indent="0" algn="l" defTabSz="554492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717171"/>
                </a:solidFill>
                <a:latin typeface="Exo" panose="02000503000000000000" pitchFamily="2" charset="77"/>
              </a:rPr>
              <a:t>If you would like additional support, have our analysts guide you through other phases as part of an Info-Tech Workshop.</a:t>
            </a:r>
          </a:p>
          <a:p>
            <a:pPr marL="7701" marR="242975" lvl="0" indent="0" algn="l" defTabSz="554492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>
              <a:solidFill>
                <a:srgbClr val="717171"/>
              </a:solidFill>
              <a:latin typeface="Exo" panose="02000503000000000000" pitchFamily="2" charset="77"/>
            </a:endParaRPr>
          </a:p>
          <a:p>
            <a:pPr marL="7701" marR="242975" lvl="0" indent="0" algn="l" defTabSz="554492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>
              <a:solidFill>
                <a:srgbClr val="717171"/>
              </a:solidFill>
              <a:latin typeface="Exo" panose="02000503000000000000" pitchFamily="2" charset="77"/>
            </a:endParaRPr>
          </a:p>
          <a:p>
            <a:pPr marL="7701" marR="242975" lvl="0" indent="0" algn="l" defTabSz="554492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>
              <a:solidFill>
                <a:srgbClr val="717171"/>
              </a:solidFill>
              <a:latin typeface="Exo" panose="02000503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72561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5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Contributors and Exper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9260A85E-D49A-B64A-B4F7-90C6CF1430F1}"/>
              </a:ext>
            </a:extLst>
          </p:cNvPr>
          <p:cNvSpPr/>
          <p:nvPr userDrawn="1"/>
        </p:nvSpPr>
        <p:spPr>
          <a:xfrm>
            <a:off x="1707594" y="2457276"/>
            <a:ext cx="4242631" cy="312427"/>
          </a:xfrm>
          <a:custGeom>
            <a:avLst/>
            <a:gdLst/>
            <a:ahLst/>
            <a:cxnLst/>
            <a:rect l="l" t="t" r="r" b="b"/>
            <a:pathLst>
              <a:path w="15601950">
                <a:moveTo>
                  <a:pt x="0" y="0"/>
                </a:moveTo>
                <a:lnTo>
                  <a:pt x="15601619" y="0"/>
                </a:lnTo>
              </a:path>
            </a:pathLst>
          </a:custGeom>
          <a:ln w="20941">
            <a:solidFill>
              <a:srgbClr val="0076B7"/>
            </a:solidFill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sz="662">
              <a:latin typeface="Roboto Condensed Light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7A87E3-6D99-8946-A365-05075C72E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5620" y="1669609"/>
            <a:ext cx="3849687" cy="2649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1500" b="1" i="0">
                <a:latin typeface="Montserrat SemiBold" pitchFamily="2" charset="77"/>
              </a:defRPr>
            </a:lvl2pPr>
            <a:lvl3pPr>
              <a:defRPr sz="1500" b="1" i="0">
                <a:latin typeface="Montserrat SemiBold" pitchFamily="2" charset="77"/>
              </a:defRPr>
            </a:lvl3pPr>
            <a:lvl4pPr>
              <a:defRPr sz="1500" b="1" i="0">
                <a:latin typeface="Montserrat SemiBold" pitchFamily="2" charset="77"/>
              </a:defRPr>
            </a:lvl4pPr>
            <a:lvl5pPr>
              <a:defRPr sz="1500"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Paul </a:t>
            </a:r>
            <a:r>
              <a:rPr lang="en-US" err="1"/>
              <a:t>Willson</a:t>
            </a:r>
            <a:r>
              <a:rPr lang="en-US"/>
              <a:t> 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0CC50DE-8543-1446-90E6-8AEF1CF32D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15620" y="1921449"/>
            <a:ext cx="3849687" cy="4385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4A4A4A"/>
                </a:solidFill>
                <a:latin typeface="Exo" pitchFamily="2" charset="77"/>
              </a:defRPr>
            </a:lvl1pPr>
            <a:lvl2pPr>
              <a:defRPr sz="1500" b="1" i="0">
                <a:latin typeface="Montserrat SemiBold" pitchFamily="2" charset="77"/>
              </a:defRPr>
            </a:lvl2pPr>
            <a:lvl3pPr>
              <a:defRPr sz="1500" b="1" i="0">
                <a:latin typeface="Montserrat SemiBold" pitchFamily="2" charset="77"/>
              </a:defRPr>
            </a:lvl3pPr>
            <a:lvl4pPr>
              <a:defRPr sz="1500" b="1" i="0">
                <a:latin typeface="Montserrat SemiBold" pitchFamily="2" charset="77"/>
              </a:defRPr>
            </a:lvl4pPr>
            <a:lvl5pPr>
              <a:defRPr sz="1500"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Senior Demographer</a:t>
            </a:r>
            <a:br>
              <a:rPr lang="en-US"/>
            </a:br>
            <a:r>
              <a:rPr lang="en-US"/>
              <a:t>Info-Tech Research Group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AEE503A-ADB0-3C49-91AB-D3E44B6DC58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4106" y="1670231"/>
            <a:ext cx="1210818" cy="121081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lnSpc>
                <a:spcPct val="110000"/>
              </a:lnSpc>
              <a:defRPr sz="16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AD174F76-9714-0046-8434-6A3B94BD9179}"/>
              </a:ext>
            </a:extLst>
          </p:cNvPr>
          <p:cNvSpPr/>
          <p:nvPr userDrawn="1"/>
        </p:nvSpPr>
        <p:spPr>
          <a:xfrm>
            <a:off x="7559828" y="2457276"/>
            <a:ext cx="4234076" cy="312427"/>
          </a:xfrm>
          <a:custGeom>
            <a:avLst/>
            <a:gdLst/>
            <a:ahLst/>
            <a:cxnLst/>
            <a:rect l="l" t="t" r="r" b="b"/>
            <a:pathLst>
              <a:path w="15601950">
                <a:moveTo>
                  <a:pt x="0" y="0"/>
                </a:moveTo>
                <a:lnTo>
                  <a:pt x="15601619" y="0"/>
                </a:lnTo>
              </a:path>
            </a:pathLst>
          </a:custGeom>
          <a:ln w="20941">
            <a:solidFill>
              <a:srgbClr val="0076B7"/>
            </a:solidFill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sz="662">
              <a:latin typeface="Roboto Condensed Light" panose="02000000000000000000" pitchFamily="2" charset="0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A018879-2AAE-DD4D-BED8-A9EBF65B33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64252" y="1669609"/>
            <a:ext cx="3849687" cy="2649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1500" b="1" i="0">
                <a:latin typeface="Montserrat SemiBold" pitchFamily="2" charset="77"/>
              </a:defRPr>
            </a:lvl2pPr>
            <a:lvl3pPr>
              <a:defRPr sz="1500" b="1" i="0">
                <a:latin typeface="Montserrat SemiBold" pitchFamily="2" charset="77"/>
              </a:defRPr>
            </a:lvl3pPr>
            <a:lvl4pPr>
              <a:defRPr sz="1500" b="1" i="0">
                <a:latin typeface="Montserrat SemiBold" pitchFamily="2" charset="77"/>
              </a:defRPr>
            </a:lvl4pPr>
            <a:lvl5pPr>
              <a:defRPr sz="1500"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Paul </a:t>
            </a:r>
            <a:r>
              <a:rPr lang="en-US" err="1"/>
              <a:t>Willson</a:t>
            </a:r>
            <a:r>
              <a:rPr lang="en-US"/>
              <a:t> 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A22E391-D54A-C649-8259-B59C6D235D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64252" y="1921450"/>
            <a:ext cx="3849687" cy="4559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200" b="0" i="0">
                <a:solidFill>
                  <a:srgbClr val="4A4A4A"/>
                </a:solidFill>
                <a:latin typeface="Exo" pitchFamily="2" charset="77"/>
              </a:defRPr>
            </a:lvl1pPr>
            <a:lvl2pPr>
              <a:defRPr sz="1500" b="1" i="0">
                <a:latin typeface="Montserrat SemiBold" pitchFamily="2" charset="77"/>
              </a:defRPr>
            </a:lvl2pPr>
            <a:lvl3pPr>
              <a:defRPr sz="1500" b="1" i="0">
                <a:latin typeface="Montserrat SemiBold" pitchFamily="2" charset="77"/>
              </a:defRPr>
            </a:lvl3pPr>
            <a:lvl4pPr>
              <a:defRPr sz="1500" b="1" i="0">
                <a:latin typeface="Montserrat SemiBold" pitchFamily="2" charset="77"/>
              </a:defRPr>
            </a:lvl4pPr>
            <a:lvl5pPr>
              <a:defRPr sz="1500"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Senior Demographer</a:t>
            </a:r>
            <a:br>
              <a:rPr lang="en-US"/>
            </a:br>
            <a:r>
              <a:rPr lang="en-US"/>
              <a:t>Info-Tech Research Group</a:t>
            </a:r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B376A439-0F38-1245-AC0A-D61918E1F36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99714" y="1670231"/>
            <a:ext cx="1210818" cy="121081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lnSpc>
                <a:spcPct val="110000"/>
              </a:lnSpc>
              <a:defRPr sz="16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483C06-5D8D-1B47-B88B-5FEE88718A75}"/>
              </a:ext>
            </a:extLst>
          </p:cNvPr>
          <p:cNvSpPr txBox="1"/>
          <p:nvPr userDrawn="1"/>
        </p:nvSpPr>
        <p:spPr>
          <a:xfrm>
            <a:off x="336886" y="536067"/>
            <a:ext cx="11242306" cy="541209"/>
          </a:xfrm>
          <a:prstGeom prst="rect">
            <a:avLst/>
          </a:prstGeom>
        </p:spPr>
        <p:txBody>
          <a:bodyPr vert="horz" wrap="square" lIns="0" tIns="6931" rIns="0" bIns="0" rtlCol="0">
            <a:noAutofit/>
          </a:bodyPr>
          <a:lstStyle/>
          <a:p>
            <a:pPr marL="7701" marR="242975" algn="l">
              <a:lnSpc>
                <a:spcPct val="90000"/>
              </a:lnSpc>
              <a:spcBef>
                <a:spcPts val="55"/>
              </a:spcBef>
            </a:pPr>
            <a:r>
              <a:rPr lang="en-US" sz="4000" b="1" i="0">
                <a:solidFill>
                  <a:srgbClr val="717171"/>
                </a:solidFill>
                <a:latin typeface="Montserrat SemiBold" pitchFamily="2" charset="77"/>
              </a:rPr>
              <a:t>Research Contributors and Experts</a:t>
            </a:r>
            <a:endParaRPr lang="en-US" sz="4000" b="1" i="0" spc="-30">
              <a:solidFill>
                <a:srgbClr val="717171"/>
              </a:solidFill>
              <a:latin typeface="Montserrat SemiBold" pitchFamily="2" charset="77"/>
              <a:cs typeface="Arial Narrow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EEA8162-DD20-8A4F-A217-8DF5CF442F3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714242" y="2614641"/>
            <a:ext cx="4346833" cy="3424652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2AA1EFD-B430-5B4D-AF9A-DB8AAC4C973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44594" y="2614641"/>
            <a:ext cx="4346833" cy="3424652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6270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Contributors and Expert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EDF3A-D7BD-4347-93CE-2595601EC3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6" y="530021"/>
            <a:ext cx="6713321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Research Contributors and Experts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9260A85E-D49A-B64A-B4F7-90C6CF1430F1}"/>
              </a:ext>
            </a:extLst>
          </p:cNvPr>
          <p:cNvSpPr/>
          <p:nvPr userDrawn="1"/>
        </p:nvSpPr>
        <p:spPr>
          <a:xfrm>
            <a:off x="2324430" y="2457277"/>
            <a:ext cx="9576000" cy="0"/>
          </a:xfrm>
          <a:custGeom>
            <a:avLst/>
            <a:gdLst/>
            <a:ahLst/>
            <a:cxnLst/>
            <a:rect l="l" t="t" r="r" b="b"/>
            <a:pathLst>
              <a:path w="15601950">
                <a:moveTo>
                  <a:pt x="0" y="0"/>
                </a:moveTo>
                <a:lnTo>
                  <a:pt x="15601619" y="0"/>
                </a:lnTo>
              </a:path>
            </a:pathLst>
          </a:custGeom>
          <a:ln w="20941">
            <a:solidFill>
              <a:srgbClr val="0076B7"/>
            </a:solidFill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sz="662">
              <a:latin typeface="Roboto Condensed Light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7A87E3-6D99-8946-A365-05075C72E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3663" y="1669609"/>
            <a:ext cx="3849687" cy="2649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>
                <a:solidFill>
                  <a:srgbClr val="2576B7"/>
                </a:solidFill>
                <a:latin typeface="Montserrat SemiBold" pitchFamily="2" charset="77"/>
              </a:defRPr>
            </a:lvl1pPr>
            <a:lvl2pPr>
              <a:defRPr sz="1500" b="1" i="0">
                <a:latin typeface="Montserrat SemiBold" pitchFamily="2" charset="77"/>
              </a:defRPr>
            </a:lvl2pPr>
            <a:lvl3pPr>
              <a:defRPr sz="1500" b="1" i="0">
                <a:latin typeface="Montserrat SemiBold" pitchFamily="2" charset="77"/>
              </a:defRPr>
            </a:lvl3pPr>
            <a:lvl4pPr>
              <a:defRPr sz="1500" b="1" i="0">
                <a:latin typeface="Montserrat SemiBold" pitchFamily="2" charset="77"/>
              </a:defRPr>
            </a:lvl4pPr>
            <a:lvl5pPr>
              <a:defRPr sz="1500"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Paul </a:t>
            </a:r>
            <a:r>
              <a:rPr lang="en-US" err="1"/>
              <a:t>Willson</a:t>
            </a:r>
            <a:r>
              <a:rPr lang="en-US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AEE503A-ADB0-3C49-91AB-D3E44B6DC58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4106" y="1670231"/>
            <a:ext cx="1806482" cy="180648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FA5BF0-482C-C048-BF1A-BF2D6BE55A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36006" y="1956285"/>
            <a:ext cx="3849687" cy="4385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4B4B4B"/>
                </a:solidFill>
                <a:latin typeface="Exo" pitchFamily="2" charset="77"/>
              </a:defRPr>
            </a:lvl1pPr>
            <a:lvl2pPr>
              <a:defRPr sz="1500" b="1" i="0">
                <a:latin typeface="Montserrat SemiBold" pitchFamily="2" charset="77"/>
              </a:defRPr>
            </a:lvl2pPr>
            <a:lvl3pPr>
              <a:defRPr sz="1500" b="1" i="0">
                <a:latin typeface="Montserrat SemiBold" pitchFamily="2" charset="77"/>
              </a:defRPr>
            </a:lvl3pPr>
            <a:lvl4pPr>
              <a:defRPr sz="1500" b="1" i="0">
                <a:latin typeface="Montserrat SemiBold" pitchFamily="2" charset="77"/>
              </a:defRPr>
            </a:lvl4pPr>
            <a:lvl5pPr>
              <a:defRPr sz="1500"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Senior Demographer</a:t>
            </a:r>
          </a:p>
          <a:p>
            <a:pPr lvl="0"/>
            <a:r>
              <a:rPr lang="en-US"/>
              <a:t>Info-Tech Research Group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6B7AE9C-B978-B146-B05A-A85368127C3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316163" y="2561477"/>
            <a:ext cx="9577387" cy="3318327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96718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ated Researc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10DF08-7026-664D-B665-454241ABB9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120" r="37452" b="28119"/>
          <a:stretch/>
        </p:blipFill>
        <p:spPr>
          <a:xfrm>
            <a:off x="0" y="-1"/>
            <a:ext cx="3287713" cy="687327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17BD03E-54AB-3E4C-8B2B-01F4843F6E8D}"/>
              </a:ext>
            </a:extLst>
          </p:cNvPr>
          <p:cNvSpPr/>
          <p:nvPr userDrawn="1"/>
        </p:nvSpPr>
        <p:spPr>
          <a:xfrm>
            <a:off x="2" y="0"/>
            <a:ext cx="3287711" cy="6858000"/>
          </a:xfrm>
          <a:prstGeom prst="rect">
            <a:avLst/>
          </a:prstGeom>
          <a:gradFill>
            <a:gsLst>
              <a:gs pos="19000">
                <a:srgbClr val="2576B7">
                  <a:alpha val="11000"/>
                </a:srgbClr>
              </a:gs>
              <a:gs pos="99000">
                <a:schemeClr val="accent1">
                  <a:lumMod val="60000"/>
                  <a:lumOff val="40000"/>
                  <a:alpha val="59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6E425A5-C952-374F-8050-A2393321E7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62363" y="574675"/>
            <a:ext cx="2660650" cy="12176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A16A3254-CD4F-E745-B5D3-9721CB4A24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62363" y="2341386"/>
            <a:ext cx="2660650" cy="12176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35" name="Picture Placeholder 31">
            <a:extLst>
              <a:ext uri="{FF2B5EF4-FFF2-40B4-BE49-F238E27FC236}">
                <a16:creationId xmlns:a16="http://schemas.microsoft.com/office/drawing/2014/main" id="{2BBE0ADF-1343-9540-96CB-1F8B736720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62363" y="4158897"/>
            <a:ext cx="2660650" cy="12176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A9573-73C9-FD44-B7AF-0D9F9C006C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813" y="522421"/>
            <a:ext cx="2973113" cy="467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B0604020202020204" charset="0"/>
              </a:defRPr>
            </a:lvl1pPr>
          </a:lstStyle>
          <a:p>
            <a:pPr lvl="0"/>
            <a:r>
              <a:rPr lang="en-US"/>
              <a:t>Observe the Evolution of Quantum Capability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E4B797A-3634-5A48-B5BC-3ECDA11783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01813" y="2297433"/>
            <a:ext cx="2973113" cy="467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B0604020202020204" charset="0"/>
              </a:defRPr>
            </a:lvl1pPr>
          </a:lstStyle>
          <a:p>
            <a:pPr lvl="0"/>
            <a:r>
              <a:rPr lang="en-US"/>
              <a:t>Observe the Evolution of Quantum Capability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44478D2-E7F8-C243-AA66-3B1878B492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01813" y="4099339"/>
            <a:ext cx="2973113" cy="467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B0604020202020204" charset="0"/>
              </a:defRPr>
            </a:lvl1pPr>
          </a:lstStyle>
          <a:p>
            <a:pPr lvl="0"/>
            <a:r>
              <a:rPr lang="en-US"/>
              <a:t>Observe the Evolution of Quantum Capability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2E7176-D606-0141-AE7A-6525F8273F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7" y="530020"/>
            <a:ext cx="2528793" cy="165596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Related Info-Tech</a:t>
            </a:r>
            <a:br>
              <a:rPr lang="en-US"/>
            </a:br>
            <a:r>
              <a:rPr lang="en-US"/>
              <a:t>Research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DD138BE-D45D-9D4D-AF5B-E321D9F85B7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495828" y="1083555"/>
            <a:ext cx="5397722" cy="98979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869B384-9C2F-F347-BAE3-5DCC96829BB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95828" y="2842435"/>
            <a:ext cx="5397722" cy="98979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13E2497-852B-6C4D-9573-4A393AA2B2E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95828" y="4660602"/>
            <a:ext cx="5397722" cy="98979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94910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ated Researc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3BF8330-F21B-D442-AE37-1705C7870D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120" r="37452" b="28119"/>
          <a:stretch/>
        </p:blipFill>
        <p:spPr>
          <a:xfrm>
            <a:off x="0" y="-1"/>
            <a:ext cx="3287713" cy="687327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942D4EE-B043-184F-8E87-10B454B4B973}"/>
              </a:ext>
            </a:extLst>
          </p:cNvPr>
          <p:cNvSpPr/>
          <p:nvPr userDrawn="1"/>
        </p:nvSpPr>
        <p:spPr>
          <a:xfrm>
            <a:off x="2" y="0"/>
            <a:ext cx="3287711" cy="6858000"/>
          </a:xfrm>
          <a:prstGeom prst="rect">
            <a:avLst/>
          </a:prstGeom>
          <a:gradFill>
            <a:gsLst>
              <a:gs pos="19000">
                <a:srgbClr val="2576B7">
                  <a:alpha val="11000"/>
                </a:srgbClr>
              </a:gs>
              <a:gs pos="99000">
                <a:schemeClr val="accent1">
                  <a:lumMod val="60000"/>
                  <a:lumOff val="40000"/>
                  <a:alpha val="59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A16A3254-CD4F-E745-B5D3-9721CB4A24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63983" y="481675"/>
            <a:ext cx="2419409" cy="12176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14" name="Picture Placeholder 31">
            <a:extLst>
              <a:ext uri="{FF2B5EF4-FFF2-40B4-BE49-F238E27FC236}">
                <a16:creationId xmlns:a16="http://schemas.microsoft.com/office/drawing/2014/main" id="{9D81BA75-D3B6-FE4B-9E28-055DAEF016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63627" y="481675"/>
            <a:ext cx="2419409" cy="12176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15" name="Picture Placeholder 31">
            <a:extLst>
              <a:ext uri="{FF2B5EF4-FFF2-40B4-BE49-F238E27FC236}">
                <a16:creationId xmlns:a16="http://schemas.microsoft.com/office/drawing/2014/main" id="{63BF6C5D-F071-0843-B2AB-0EEC00DDA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80205" y="481675"/>
            <a:ext cx="2419409" cy="12176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1" i="0">
                <a:latin typeface="Montserrat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EB7B1-6275-0248-A0C2-CFA4FE5E58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1721" y="2852939"/>
            <a:ext cx="2435073" cy="446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B0604020202020204" charset="0"/>
              </a:defRPr>
            </a:lvl1pPr>
          </a:lstStyle>
          <a:p>
            <a:pPr lvl="0"/>
            <a:r>
              <a:rPr lang="en-US"/>
              <a:t>Observe the Evolution of Quantum Capability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08CB76C-02AD-EF41-B531-F5DB3CB2D6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6173" y="2852939"/>
            <a:ext cx="2435073" cy="446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B0604020202020204" charset="0"/>
              </a:defRPr>
            </a:lvl1pPr>
          </a:lstStyle>
          <a:p>
            <a:pPr lvl="0"/>
            <a:r>
              <a:rPr lang="en-US"/>
              <a:t>Observe the Evolution of Quantum Capability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AD22B1A-68AA-BD46-9959-0E6C063003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84687" y="2852939"/>
            <a:ext cx="2435073" cy="446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B0604020202020204" charset="0"/>
              </a:defRPr>
            </a:lvl1pPr>
          </a:lstStyle>
          <a:p>
            <a:pPr lvl="0"/>
            <a:r>
              <a:rPr lang="en-US"/>
              <a:t>Observe the Evolution of Quantum Capability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E684A7A-566C-524F-9059-7AED86894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7" y="530020"/>
            <a:ext cx="2528793" cy="165596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Related Info-Tech</a:t>
            </a:r>
            <a:br>
              <a:rPr lang="en-US"/>
            </a:br>
            <a:r>
              <a:rPr lang="en-US"/>
              <a:t>Research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01906B8-F10B-5344-931F-79A91218159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54167" y="3518409"/>
            <a:ext cx="2551371" cy="236139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CDAC451-E2DC-5E43-8A65-BDD2C214A4E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77794" y="3518409"/>
            <a:ext cx="2551371" cy="236139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0852FC8-6DA5-4540-982F-D5CBC2F29FE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97194" y="3518409"/>
            <a:ext cx="2551371" cy="236139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2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64590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0878CB2-B10A-DE43-B5F1-CC1A4F9590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8985" y="1552498"/>
            <a:ext cx="5477732" cy="45038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spcAft>
                <a:spcPts val="1200"/>
              </a:spcAft>
              <a:buNone/>
              <a:defRPr sz="1200" baseline="0">
                <a:solidFill>
                  <a:srgbClr val="000000"/>
                </a:solidFill>
                <a:latin typeface="Roboto Condensed Light" panose="02000000000000000000" pitchFamily="2" charset="0"/>
              </a:defRPr>
            </a:lvl1pPr>
          </a:lstStyle>
          <a:p>
            <a:pPr marL="7701" marR="242975" algn="just">
              <a:spcBef>
                <a:spcPts val="55"/>
              </a:spcBef>
            </a:pPr>
            <a:r>
              <a:rPr lang="en-CA" sz="1200" spc="-30" err="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Bersin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,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Josh.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“Time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18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to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Scrap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Performance</a:t>
            </a:r>
            <a:r>
              <a:rPr lang="en-CA" sz="1200" spc="-12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Appraisals?”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Forbes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Magazine.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5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June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2013.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42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Web.  </a:t>
            </a:r>
            <a:r>
              <a:rPr lang="en-CA" sz="1200" spc="-2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30 </a:t>
            </a:r>
            <a:r>
              <a:rPr lang="en-CA" sz="1200" spc="-2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Oct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2013. </a:t>
            </a:r>
            <a:r>
              <a:rPr lang="en-CA" sz="1200" spc="-36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&lt;http://www.forbes.com/sites/joshbersin/2013/05/06/time-to-scrap-performance- </a:t>
            </a:r>
            <a:r>
              <a:rPr lang="en-CA" sz="1200" spc="-36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</a:rPr>
              <a:t>appraisals/&gt;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.</a:t>
            </a:r>
            <a:endParaRPr lang="en-CA" sz="1200" spc="0">
              <a:solidFill>
                <a:srgbClr val="000000"/>
              </a:solidFill>
              <a:latin typeface="Roboto Condensed Light" panose="02000000000000000000" pitchFamily="2" charset="0"/>
              <a:cs typeface="Times New Roman"/>
            </a:endParaRPr>
          </a:p>
          <a:p>
            <a:pPr marL="7701" marR="242975" algn="just">
              <a:spcBef>
                <a:spcPts val="55"/>
              </a:spcBef>
            </a:pP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Cheese,</a:t>
            </a:r>
            <a:r>
              <a:rPr lang="en-CA" sz="1200" spc="-6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9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Peter,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18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et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al.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“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Creating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an</a:t>
            </a:r>
            <a:r>
              <a:rPr lang="en-CA" sz="1200" spc="-1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Agile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Organization.”</a:t>
            </a:r>
            <a:r>
              <a:rPr lang="en-CA" sz="1200" spc="-12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Accenture.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Oct.</a:t>
            </a:r>
            <a:r>
              <a:rPr lang="en-CA" sz="1200" spc="-6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2009.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Web.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49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Nov.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2013.</a:t>
            </a:r>
            <a:br>
              <a:rPr lang="en-CA" sz="1200" spc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</a:br>
            <a:r>
              <a:rPr lang="en-CA" sz="1200" spc="-36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&lt;http://www.accenture.com/SiteCollectionDocuments/PDF/OutlookPDF_AgileOrganization_02. </a:t>
            </a:r>
            <a:r>
              <a:rPr lang="en-CA" sz="1200" spc="-36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</a:rPr>
              <a:t>pdf&gt;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.</a:t>
            </a:r>
            <a:endParaRPr lang="en-CA" sz="1200" spc="0">
              <a:solidFill>
                <a:srgbClr val="000000"/>
              </a:solidFill>
              <a:latin typeface="Roboto Condensed Light" panose="02000000000000000000" pitchFamily="2" charset="0"/>
              <a:cs typeface="Times New Roman"/>
            </a:endParaRPr>
          </a:p>
          <a:p>
            <a:pPr marL="7701" marR="242975" algn="just">
              <a:spcBef>
                <a:spcPts val="55"/>
              </a:spcBef>
            </a:pPr>
            <a:r>
              <a:rPr lang="en-CA" sz="1200" spc="-30" err="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Croxon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,</a:t>
            </a:r>
            <a:r>
              <a:rPr lang="en-CA" sz="1200" spc="-6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Bruce</a:t>
            </a:r>
            <a:r>
              <a:rPr lang="en-CA" sz="1200" spc="-6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18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et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al.</a:t>
            </a:r>
            <a:r>
              <a:rPr lang="en-CA" sz="1200" spc="-6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“Dinner</a:t>
            </a:r>
            <a:r>
              <a:rPr lang="en-CA" sz="1200" spc="-6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Series: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Performance</a:t>
            </a:r>
            <a:r>
              <a:rPr lang="en-CA" sz="1200" spc="-6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Management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with</a:t>
            </a:r>
            <a:r>
              <a:rPr lang="en-CA" sz="1200" spc="-6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Bruce</a:t>
            </a:r>
            <a:r>
              <a:rPr lang="en-CA" sz="1200" spc="-6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err="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Croxon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from</a:t>
            </a:r>
            <a:r>
              <a:rPr lang="en-CA" sz="1200" spc="-6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CBC’s  ‘Dragon’s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Den’” </a:t>
            </a:r>
            <a:r>
              <a:rPr lang="en-CA" sz="1200" spc="-49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HRPA Toronto </a:t>
            </a:r>
            <a:r>
              <a:rPr lang="en-CA" sz="1200" spc="-39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Chapter.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Sheraton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Hotel, </a:t>
            </a:r>
            <a:r>
              <a:rPr lang="en-CA" sz="1200" spc="-45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Toronto, </a:t>
            </a:r>
            <a:r>
              <a:rPr lang="en-CA" sz="1200" spc="-2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ON. </a:t>
            </a:r>
            <a:r>
              <a:rPr lang="en-CA" sz="1200" spc="-2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12 </a:t>
            </a:r>
            <a:r>
              <a:rPr lang="en-CA" sz="1200" spc="-49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Nov.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2013. </a:t>
            </a:r>
            <a:r>
              <a:rPr lang="en-CA" sz="1200" spc="-36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Panel  discussion.</a:t>
            </a:r>
            <a:endParaRPr lang="en-CA" sz="1200" spc="0">
              <a:solidFill>
                <a:srgbClr val="000000"/>
              </a:solidFill>
              <a:latin typeface="Roboto Condensed Light" panose="02000000000000000000" pitchFamily="2" charset="0"/>
              <a:cs typeface="Times New Roman"/>
            </a:endParaRPr>
          </a:p>
          <a:p>
            <a:pPr marL="7701" marR="182520">
              <a:spcBef>
                <a:spcPts val="3"/>
              </a:spcBef>
            </a:pPr>
            <a:r>
              <a:rPr lang="en-CA" sz="1200" spc="-33" err="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Culbert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,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Samuel. </a:t>
            </a:r>
            <a:r>
              <a:rPr lang="en-CA" sz="1200" spc="-2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“10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Reasons </a:t>
            </a:r>
            <a:r>
              <a:rPr lang="en-CA" sz="1200" spc="-18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to </a:t>
            </a:r>
            <a:r>
              <a:rPr lang="en-CA" sz="1200" spc="-2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Get Rid </a:t>
            </a:r>
            <a:r>
              <a:rPr lang="en-CA" sz="1200" spc="-18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of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Performance Reviews.”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Huffington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Post </a:t>
            </a:r>
            <a:r>
              <a:rPr lang="en-CA" sz="1200" spc="-36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Business.  </a:t>
            </a:r>
            <a:r>
              <a:rPr lang="en-CA" sz="1200" spc="-2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18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Dec.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2012.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Web.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28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Oct.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2013.</a:t>
            </a:r>
            <a:r>
              <a:rPr lang="en-CA" sz="1200" spc="-58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&lt;http://www.huffingtonpost.com/samuel-culbert/performance- </a:t>
            </a:r>
            <a:r>
              <a:rPr lang="en-CA" sz="1200" spc="-36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</a:rPr>
              <a:t> reviews_b_2325104.html&gt;</a:t>
            </a:r>
            <a:r>
              <a:rPr lang="en-CA" sz="1200" spc="-36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.</a:t>
            </a:r>
            <a:endParaRPr lang="en-CA" sz="1200" spc="0">
              <a:solidFill>
                <a:srgbClr val="000000"/>
              </a:solidFill>
              <a:latin typeface="Roboto Condensed Light" panose="02000000000000000000" pitchFamily="2" charset="0"/>
              <a:cs typeface="Times New Roman"/>
            </a:endParaRPr>
          </a:p>
          <a:p>
            <a:pPr marL="7701" marR="182520">
              <a:spcBef>
                <a:spcPts val="3"/>
              </a:spcBef>
            </a:pP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Denning,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Steve.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“The Case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Against Agile: 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Ten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Perennial Management Objections.” </a:t>
            </a:r>
            <a:r>
              <a:rPr lang="en-CA" sz="1200" spc="-36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Forbes 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Magazine.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17</a:t>
            </a:r>
            <a:r>
              <a:rPr lang="en-CA" sz="1200" spc="-12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42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Apr.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2012.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Web.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49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Nov.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2013.</a:t>
            </a:r>
            <a:r>
              <a:rPr lang="en-CA" sz="1200" spc="-58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&lt;http://www.forbes.com/sites/stevedenning/2012/04/17/ </a:t>
            </a:r>
            <a:r>
              <a:rPr lang="en-CA" sz="1200" spc="-36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</a:rPr>
              <a:t> the-case-against-agile-ten-perennial-management-objections/&gt;</a:t>
            </a:r>
            <a:r>
              <a:rPr lang="en-CA" sz="1200" spc="-36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.</a:t>
            </a:r>
            <a:endParaRPr lang="en-CA" sz="1200" spc="0">
              <a:solidFill>
                <a:srgbClr val="000000"/>
              </a:solidFill>
              <a:latin typeface="Roboto Condensed Light" panose="02000000000000000000" pitchFamily="2" charset="0"/>
              <a:cs typeface="Times New Roman"/>
            </a:endParaRPr>
          </a:p>
          <a:p>
            <a:pPr marL="7701" marR="182520">
              <a:spcBef>
                <a:spcPts val="3"/>
              </a:spcBef>
            </a:pPr>
            <a:r>
              <a:rPr lang="en-CA" sz="1200" spc="-30" err="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Estis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,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Ryan.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“Blowing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up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the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Performance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Review: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Interview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with</a:t>
            </a:r>
            <a:r>
              <a:rPr lang="en-CA" sz="1200" spc="-12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Adobe’s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Donna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Morris.”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Ryan  </a:t>
            </a:r>
            <a:r>
              <a:rPr lang="en-CA" sz="1200" spc="-30" err="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Estis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&amp;</a:t>
            </a:r>
            <a:r>
              <a:rPr lang="en-CA" sz="1200" spc="-118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Associates.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17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June</a:t>
            </a:r>
            <a:r>
              <a:rPr lang="en-CA" sz="1200" spc="-58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2013.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Web.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Oct.</a:t>
            </a:r>
            <a:r>
              <a:rPr lang="en-CA" sz="1200" spc="-58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2013.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&lt;</a:t>
            </a:r>
            <a:r>
              <a:rPr lang="en-CA" sz="1200" spc="-36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http://ryanestis.com/adobe-interview/&gt;</a:t>
            </a:r>
            <a:r>
              <a:rPr lang="en-CA" sz="1200" spc="-36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.</a:t>
            </a:r>
            <a:endParaRPr lang="en-CA" sz="1200">
              <a:latin typeface="Roboto Condensed Light" panose="02000000000000000000" pitchFamily="2" charset="0"/>
              <a:cs typeface="Arial Narrow"/>
            </a:endParaRPr>
          </a:p>
          <a:p>
            <a:pPr lvl="0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64A327A-EE11-AC48-BC31-DE279A6E65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106" y="530021"/>
            <a:ext cx="6713321" cy="1130188"/>
          </a:xfrm>
        </p:spPr>
        <p:txBody>
          <a:bodyPr>
            <a:noAutofit/>
          </a:bodyPr>
          <a:lstStyle>
            <a:lvl1pPr>
              <a:defRPr>
                <a:solidFill>
                  <a:srgbClr val="2576B7"/>
                </a:solidFill>
              </a:defRPr>
            </a:lvl1pPr>
          </a:lstStyle>
          <a:p>
            <a:r>
              <a:rPr lang="en-US"/>
              <a:t>Bibliography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31CD5B0-F94C-7D4D-97FF-D8D98F6F0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794" y="1552498"/>
            <a:ext cx="5477732" cy="45038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spcAft>
                <a:spcPts val="1200"/>
              </a:spcAft>
              <a:buNone/>
              <a:defRPr sz="1200" baseline="0">
                <a:solidFill>
                  <a:srgbClr val="000000"/>
                </a:solidFill>
                <a:latin typeface="Roboto Condensed Light" panose="02000000000000000000" pitchFamily="2" charset="0"/>
              </a:defRPr>
            </a:lvl1pPr>
          </a:lstStyle>
          <a:p>
            <a:pPr marL="7701" marR="242975" algn="just">
              <a:spcBef>
                <a:spcPts val="55"/>
              </a:spcBef>
            </a:pPr>
            <a:r>
              <a:rPr lang="en-CA" sz="1200" spc="-30" err="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Bersin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,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Josh.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“Time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18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to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Scrap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Performance</a:t>
            </a:r>
            <a:r>
              <a:rPr lang="en-CA" sz="1200" spc="-12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Appraisals?”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Forbes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Magazine.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5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June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2013.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42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Web.  </a:t>
            </a:r>
            <a:r>
              <a:rPr lang="en-CA" sz="1200" spc="-2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30 </a:t>
            </a:r>
            <a:r>
              <a:rPr lang="en-CA" sz="1200" spc="-2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Oct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2013. </a:t>
            </a:r>
            <a:r>
              <a:rPr lang="en-CA" sz="1200" spc="-36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&lt;http://www.forbes.com/sites/joshbersin/2013/05/06/time-to-scrap-performance- </a:t>
            </a:r>
            <a:r>
              <a:rPr lang="en-CA" sz="1200" spc="-36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</a:rPr>
              <a:t>appraisals/&gt;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.</a:t>
            </a:r>
            <a:endParaRPr lang="en-CA" sz="1200" spc="0">
              <a:solidFill>
                <a:srgbClr val="000000"/>
              </a:solidFill>
              <a:latin typeface="Roboto Condensed Light" panose="02000000000000000000" pitchFamily="2" charset="0"/>
              <a:cs typeface="Times New Roman"/>
            </a:endParaRPr>
          </a:p>
          <a:p>
            <a:pPr marL="7701" marR="242975" algn="just">
              <a:spcBef>
                <a:spcPts val="55"/>
              </a:spcBef>
            </a:pP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Cheese,</a:t>
            </a:r>
            <a:r>
              <a:rPr lang="en-CA" sz="1200" spc="-6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9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Peter,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18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et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al.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“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Creating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an</a:t>
            </a:r>
            <a:r>
              <a:rPr lang="en-CA" sz="1200" spc="-1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Agile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Organization.”</a:t>
            </a:r>
            <a:r>
              <a:rPr lang="en-CA" sz="1200" spc="-12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Accenture.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Oct.</a:t>
            </a:r>
            <a:r>
              <a:rPr lang="en-CA" sz="1200" spc="-6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2009.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Web.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49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Nov.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2013.</a:t>
            </a:r>
            <a:br>
              <a:rPr lang="en-CA" sz="1200" spc="0">
                <a:solidFill>
                  <a:srgbClr val="000000"/>
                </a:solidFill>
                <a:latin typeface="Roboto Condensed Light" panose="02000000000000000000" pitchFamily="2" charset="0"/>
                <a:cs typeface="Arial Narrow"/>
              </a:rPr>
            </a:br>
            <a:r>
              <a:rPr lang="en-CA" sz="1200" spc="-36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&lt;http://www.accenture.com/SiteCollectionDocuments/PDF/OutlookPDF_AgileOrganization_02. </a:t>
            </a:r>
            <a:r>
              <a:rPr lang="en-CA" sz="1200" spc="-36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</a:rPr>
              <a:t>pdf&gt;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.</a:t>
            </a:r>
            <a:endParaRPr lang="en-CA" sz="1200" spc="0">
              <a:solidFill>
                <a:srgbClr val="000000"/>
              </a:solidFill>
              <a:latin typeface="Roboto Condensed Light" panose="02000000000000000000" pitchFamily="2" charset="0"/>
              <a:cs typeface="Times New Roman"/>
            </a:endParaRPr>
          </a:p>
          <a:p>
            <a:pPr marL="7701" marR="242975" algn="just">
              <a:spcBef>
                <a:spcPts val="55"/>
              </a:spcBef>
            </a:pPr>
            <a:r>
              <a:rPr lang="en-CA" sz="1200" spc="-30" err="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Croxon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,</a:t>
            </a:r>
            <a:r>
              <a:rPr lang="en-CA" sz="1200" spc="-6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Bruce</a:t>
            </a:r>
            <a:r>
              <a:rPr lang="en-CA" sz="1200" spc="-6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18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et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al.</a:t>
            </a:r>
            <a:r>
              <a:rPr lang="en-CA" sz="1200" spc="-6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“Dinner</a:t>
            </a:r>
            <a:r>
              <a:rPr lang="en-CA" sz="1200" spc="-6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Series: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Performance</a:t>
            </a:r>
            <a:r>
              <a:rPr lang="en-CA" sz="1200" spc="-6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Management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with</a:t>
            </a:r>
            <a:r>
              <a:rPr lang="en-CA" sz="1200" spc="-6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Bruce</a:t>
            </a:r>
            <a:r>
              <a:rPr lang="en-CA" sz="1200" spc="-6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 err="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Croxon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from</a:t>
            </a:r>
            <a:r>
              <a:rPr lang="en-CA" sz="1200" spc="-6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CBC’s  ‘Dragon’s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Den’” </a:t>
            </a:r>
            <a:r>
              <a:rPr lang="en-CA" sz="1200" spc="-49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HRPA Toronto </a:t>
            </a:r>
            <a:r>
              <a:rPr lang="en-CA" sz="1200" spc="-39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Chapter.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Sheraton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Hotel, </a:t>
            </a:r>
            <a:r>
              <a:rPr lang="en-CA" sz="1200" spc="-45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Toronto, </a:t>
            </a:r>
            <a:r>
              <a:rPr lang="en-CA" sz="1200" spc="-2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ON. </a:t>
            </a:r>
            <a:r>
              <a:rPr lang="en-CA" sz="1200" spc="-2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12 </a:t>
            </a:r>
            <a:r>
              <a:rPr lang="en-CA" sz="1200" spc="-49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Nov.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2013. </a:t>
            </a:r>
            <a:r>
              <a:rPr lang="en-CA" sz="1200" spc="-36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Panel  discussion.</a:t>
            </a:r>
            <a:endParaRPr lang="en-CA" sz="1200" spc="0">
              <a:solidFill>
                <a:srgbClr val="000000"/>
              </a:solidFill>
              <a:latin typeface="Roboto Condensed Light" panose="02000000000000000000" pitchFamily="2" charset="0"/>
              <a:cs typeface="Times New Roman"/>
            </a:endParaRPr>
          </a:p>
          <a:p>
            <a:pPr marL="7701" marR="182520">
              <a:spcBef>
                <a:spcPts val="3"/>
              </a:spcBef>
            </a:pPr>
            <a:r>
              <a:rPr lang="en-CA" sz="1200" spc="-33" err="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Culbert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,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Samuel. </a:t>
            </a:r>
            <a:r>
              <a:rPr lang="en-CA" sz="1200" spc="-2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“10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Reasons </a:t>
            </a:r>
            <a:r>
              <a:rPr lang="en-CA" sz="1200" spc="-18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to </a:t>
            </a:r>
            <a:r>
              <a:rPr lang="en-CA" sz="1200" spc="-2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Get Rid </a:t>
            </a:r>
            <a:r>
              <a:rPr lang="en-CA" sz="1200" spc="-18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of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Performance Reviews.”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Huffington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Post </a:t>
            </a:r>
            <a:r>
              <a:rPr lang="en-CA" sz="1200" spc="-36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Business.  </a:t>
            </a:r>
            <a:r>
              <a:rPr lang="en-CA" sz="1200" spc="-2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18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Dec.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2012.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Web.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28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Oct.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2013.</a:t>
            </a:r>
            <a:r>
              <a:rPr lang="en-CA" sz="1200" spc="-58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&lt;http://www.huffingtonpost.com/samuel-culbert/performance- </a:t>
            </a:r>
            <a:r>
              <a:rPr lang="en-CA" sz="1200" spc="-36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</a:rPr>
              <a:t> reviews_b_2325104.html&gt;</a:t>
            </a:r>
            <a:r>
              <a:rPr lang="en-CA" sz="1200" spc="-36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.</a:t>
            </a:r>
            <a:endParaRPr lang="en-CA" sz="1200" spc="0">
              <a:solidFill>
                <a:srgbClr val="000000"/>
              </a:solidFill>
              <a:latin typeface="Roboto Condensed Light" panose="02000000000000000000" pitchFamily="2" charset="0"/>
              <a:cs typeface="Times New Roman"/>
            </a:endParaRPr>
          </a:p>
          <a:p>
            <a:pPr marL="7701" marR="182520">
              <a:spcBef>
                <a:spcPts val="3"/>
              </a:spcBef>
            </a:pP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Denning,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Steve.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“The Case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Against Agile: 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Ten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Perennial Management Objections.” </a:t>
            </a:r>
            <a:r>
              <a:rPr lang="en-CA" sz="1200" spc="-36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Forbes 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Magazine.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17</a:t>
            </a:r>
            <a:r>
              <a:rPr lang="en-CA" sz="1200" spc="-12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42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Apr.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2012.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Web.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49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Nov.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2013.</a:t>
            </a:r>
            <a:r>
              <a:rPr lang="en-CA" sz="1200" spc="-58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&lt;http://www.forbes.com/sites/stevedenning/2012/04/17/ </a:t>
            </a:r>
            <a:r>
              <a:rPr lang="en-CA" sz="1200" spc="-36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</a:rPr>
              <a:t> the-case-against-agile-ten-perennial-management-objections/&gt;</a:t>
            </a:r>
            <a:r>
              <a:rPr lang="en-CA" sz="1200" spc="-36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.</a:t>
            </a:r>
            <a:endParaRPr lang="en-CA" sz="1200" spc="0">
              <a:solidFill>
                <a:srgbClr val="000000"/>
              </a:solidFill>
              <a:latin typeface="Roboto Condensed Light" panose="02000000000000000000" pitchFamily="2" charset="0"/>
              <a:cs typeface="Times New Roman"/>
            </a:endParaRPr>
          </a:p>
          <a:p>
            <a:pPr marL="7701" marR="182520">
              <a:spcBef>
                <a:spcPts val="3"/>
              </a:spcBef>
            </a:pPr>
            <a:r>
              <a:rPr lang="en-CA" sz="1200" spc="-30" err="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Estis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,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Ryan.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“Blowing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up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the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Performance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Review: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Interview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with</a:t>
            </a:r>
            <a:r>
              <a:rPr lang="en-CA" sz="1200" spc="-12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Adobe’s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Donna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Morris.”</a:t>
            </a:r>
            <a:r>
              <a:rPr lang="en-CA" sz="1200" spc="-64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Ryan  </a:t>
            </a:r>
            <a:r>
              <a:rPr lang="en-CA" sz="1200" spc="-30" err="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Estis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&amp;</a:t>
            </a:r>
            <a:r>
              <a:rPr lang="en-CA" sz="1200" spc="-118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Associates.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17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June</a:t>
            </a:r>
            <a:r>
              <a:rPr lang="en-CA" sz="1200" spc="-58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2013.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3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Web.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27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Oct.</a:t>
            </a:r>
            <a:r>
              <a:rPr lang="en-CA" sz="1200" spc="-58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0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2013.</a:t>
            </a:r>
            <a:r>
              <a:rPr lang="en-CA" sz="1200" spc="-61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 </a:t>
            </a:r>
            <a:r>
              <a:rPr lang="en-CA" sz="1200" spc="-36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&lt;</a:t>
            </a:r>
            <a:r>
              <a:rPr lang="en-CA" sz="1200" spc="-36">
                <a:solidFill>
                  <a:srgbClr val="0076B7"/>
                </a:solidFill>
                <a:latin typeface="Roboto Condensed Light" panose="02000000000000000000" pitchFamily="2" charset="0"/>
                <a:cs typeface="Arial Narr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http://ryanestis.com/adobe-interview/&gt;</a:t>
            </a:r>
            <a:r>
              <a:rPr lang="en-CA" sz="1200" spc="-36">
                <a:solidFill>
                  <a:srgbClr val="464646"/>
                </a:solidFill>
                <a:latin typeface="Roboto Condensed Light" panose="02000000000000000000" pitchFamily="2" charset="0"/>
                <a:cs typeface="Arial Narrow"/>
              </a:rPr>
              <a:t>.</a:t>
            </a:r>
            <a:endParaRPr lang="en-CA" sz="1200">
              <a:latin typeface="Roboto Condensed Light" panose="02000000000000000000" pitchFamily="2" charset="0"/>
              <a:cs typeface="Arial Narrow"/>
            </a:endParaRP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870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-gray-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426E116-0FE3-D446-B568-6373B436A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648758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BC346A8C-5C1D-114F-94D6-BBB1ED290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3858" y="203525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8EE5B4-C583-A04D-B5FC-EA23A0B4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7885768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050D33A-BAAD-1241-BF28-F42F2761FBC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3114371"/>
            <a:ext cx="6678613" cy="2403927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1248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Dark-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4CF44-3FA5-AB47-A9F1-3ABFB8945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1391732"/>
            <a:ext cx="6579266" cy="724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09D12C-D802-3741-8F6D-10583E91C4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166970"/>
            <a:ext cx="6589897" cy="2139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10103240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-blue-left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426E116-0FE3-D446-B568-6373B436A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2382" y="1648758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8EE5B4-C583-A04D-B5FC-EA23A0B4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530021"/>
            <a:ext cx="4967041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5BCB0-D6FF-CC4C-92CC-90D104D4F343}"/>
              </a:ext>
            </a:extLst>
          </p:cNvPr>
          <p:cNvSpPr/>
          <p:nvPr userDrawn="1"/>
        </p:nvSpPr>
        <p:spPr>
          <a:xfrm>
            <a:off x="0" y="0"/>
            <a:ext cx="426085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9000">
                <a:srgbClr val="2576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>
              <a:solidFill>
                <a:srgbClr val="1E5E92"/>
              </a:solidFill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FD860C3-79CC-434D-9984-9C39951BAE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7657" y="952499"/>
            <a:ext cx="3289943" cy="536727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 spc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FD1FFC3-1E5E-9546-8506-BC69F33F92C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232400" y="2518948"/>
            <a:ext cx="6661150" cy="327579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67353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-blue-right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426E116-0FE3-D446-B568-6373B436A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345" y="1648758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8EE5B4-C583-A04D-B5FC-EA23A0B4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63" y="530021"/>
            <a:ext cx="6672725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5BCB0-D6FF-CC4C-92CC-90D104D4F343}"/>
              </a:ext>
            </a:extLst>
          </p:cNvPr>
          <p:cNvSpPr/>
          <p:nvPr userDrawn="1"/>
        </p:nvSpPr>
        <p:spPr>
          <a:xfrm>
            <a:off x="8005762" y="0"/>
            <a:ext cx="418782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9000">
                <a:srgbClr val="2576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>
              <a:solidFill>
                <a:srgbClr val="1E5E92"/>
              </a:solidFill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FD860C3-79CC-434D-9984-9C39951BAE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59384" y="952500"/>
            <a:ext cx="3030954" cy="488114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 spc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1AD55-DE6F-7A48-87C1-BCB637DDFBBA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827AB02-2D82-654F-ADA6-39B4D879BBE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2508316"/>
            <a:ext cx="6678613" cy="3243898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59048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gra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426E116-0FE3-D446-B568-6373B436A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648758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BC346A8C-5C1D-114F-94D6-BBB1ED290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3858" y="203525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8EE5B4-C583-A04D-B5FC-EA23A0B4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4967041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99E624-CE52-B440-B08F-23D9F47756F2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tx1">
                  <a:lumMod val="50000"/>
                </a:schemeClr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721BB38-35D8-6041-AE06-91C7C44D942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3125003"/>
            <a:ext cx="6678613" cy="2637843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673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-Dark-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426E116-0FE3-D446-B568-6373B436A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648758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BC346A8C-5C1D-114F-94D6-BBB1ED290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3858" y="203525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8EE5B4-C583-A04D-B5FC-EA23A0B4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4967041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D26176-8E72-8545-BF35-F0975CEECAC1}"/>
              </a:ext>
            </a:extLst>
          </p:cNvPr>
          <p:cNvSpPr/>
          <p:nvPr userDrawn="1"/>
        </p:nvSpPr>
        <p:spPr>
          <a:xfrm>
            <a:off x="8005764" y="0"/>
            <a:ext cx="4187824" cy="6858000"/>
          </a:xfrm>
          <a:prstGeom prst="rect">
            <a:avLst/>
          </a:prstGeom>
          <a:gradFill>
            <a:gsLst>
              <a:gs pos="0">
                <a:srgbClr val="414141"/>
              </a:gs>
              <a:gs pos="85000">
                <a:schemeClr val="tx2">
                  <a:lumMod val="5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3C8D6-0ED5-894A-BD50-6C9A62AE65FA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0D1623B-96EE-2840-8716-288265D76E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6" y="3146269"/>
            <a:ext cx="5689599" cy="2744168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5981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-graySidebar-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426E116-0FE3-D446-B568-6373B436A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648758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BC346A8C-5C1D-114F-94D6-BBB1ED290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3858" y="203525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8EE5B4-C583-A04D-B5FC-EA23A0B4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4967041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3C8D6-0ED5-894A-BD50-6C9A62AE65FA}"/>
              </a:ext>
            </a:extLst>
          </p:cNvPr>
          <p:cNvSpPr txBox="1"/>
          <p:nvPr userDrawn="1"/>
        </p:nvSpPr>
        <p:spPr>
          <a:xfrm>
            <a:off x="8804021" y="6449568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bg1"/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bg1"/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bg1"/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bg1"/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bg1"/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bg1"/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bg1"/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BBAA67-01EA-5442-AE17-60831E18D0A2}"/>
              </a:ext>
            </a:extLst>
          </p:cNvPr>
          <p:cNvSpPr/>
          <p:nvPr userDrawn="1"/>
        </p:nvSpPr>
        <p:spPr>
          <a:xfrm>
            <a:off x="8012624" y="0"/>
            <a:ext cx="4180964" cy="6858000"/>
          </a:xfrm>
          <a:prstGeom prst="rect">
            <a:avLst/>
          </a:prstGeom>
          <a:gradFill>
            <a:gsLst>
              <a:gs pos="15000">
                <a:schemeClr val="bg1"/>
              </a:gs>
              <a:gs pos="85000">
                <a:schemeClr val="bg1">
                  <a:lumMod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3855CD-7213-0F47-93AA-736E3E614C05}"/>
              </a:ext>
            </a:extLst>
          </p:cNvPr>
          <p:cNvSpPr txBox="1"/>
          <p:nvPr userDrawn="1"/>
        </p:nvSpPr>
        <p:spPr>
          <a:xfrm>
            <a:off x="8801553" y="6451496"/>
            <a:ext cx="3438335" cy="13183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1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tx1">
                  <a:lumMod val="50000"/>
                </a:schemeClr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1C2BBAD-B7E6-B347-BE98-685621B9333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3135637"/>
            <a:ext cx="5689600" cy="2744168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57011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-smaller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426E116-0FE3-D446-B568-6373B436A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648758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BC346A8C-5C1D-114F-94D6-BBB1ED290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3858" y="203525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8EE5B4-C583-A04D-B5FC-EA23A0B4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639749"/>
            <a:ext cx="4967041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000"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2B6490B-6D4F-0845-B0AE-4710BA366AD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3135637"/>
            <a:ext cx="6678613" cy="2648475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03300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-smaller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426E116-0FE3-D446-B568-6373B436A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088" y="1648758"/>
            <a:ext cx="5686987" cy="456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rgbClr val="848585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2400"/>
              </a:lnSpc>
              <a:buNone/>
              <a:defRPr sz="2000">
                <a:solidFill>
                  <a:srgbClr val="848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BC346A8C-5C1D-114F-94D6-BBB1ED290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3858" y="2035250"/>
            <a:ext cx="5677217" cy="473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solidFill>
                  <a:srgbClr val="2576B7"/>
                </a:solidFill>
                <a:latin typeface="Exo" panose="02000503000000000000" pitchFamily="2" charset="77"/>
                <a:cs typeface="Arial" panose="020B0604020202020204" pitchFamily="34" charset="0"/>
              </a:defRPr>
            </a:lvl1pPr>
            <a:lvl2pPr marL="4572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1400"/>
              </a:lnSpc>
              <a:buNone/>
              <a:defRPr sz="1400">
                <a:solidFill>
                  <a:srgbClr val="2576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8EE5B4-C583-A04D-B5FC-EA23A0B4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628191"/>
            <a:ext cx="4967041" cy="113018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000" b="0" i="0">
                <a:solidFill>
                  <a:srgbClr val="2576B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2FF14F4-5112-EB4A-875A-8BC71999E52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475" y="3135637"/>
            <a:ext cx="6678613" cy="2765433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6286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 marL="1089025" indent="-174625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 marL="1549400" indent="-17780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 marL="2000250" indent="-171450">
              <a:lnSpc>
                <a:spcPct val="110000"/>
              </a:lnSpc>
              <a:tabLst/>
              <a:defRPr sz="1400">
                <a:solidFill>
                  <a:srgbClr val="0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26972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431427" y="1124744"/>
            <a:ext cx="11330734" cy="0"/>
          </a:xfrm>
          <a:prstGeom prst="line">
            <a:avLst/>
          </a:prstGeom>
          <a:ln w="22225">
            <a:solidFill>
              <a:srgbClr val="45433E">
                <a:alpha val="419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5404" y="260648"/>
            <a:ext cx="11502538" cy="864096"/>
          </a:xfrm>
        </p:spPr>
        <p:txBody>
          <a:bodyPr/>
          <a:lstStyle>
            <a:lvl1pPr algn="l">
              <a:lnSpc>
                <a:spcPts val="2600"/>
              </a:lnSpc>
              <a:defRPr sz="2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Page Header (Georgia, 24pt)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75292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/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5404" y="260648"/>
            <a:ext cx="11502538" cy="864096"/>
          </a:xfrm>
        </p:spPr>
        <p:txBody>
          <a:bodyPr/>
          <a:lstStyle>
            <a:lvl1pPr algn="l">
              <a:lnSpc>
                <a:spcPts val="2600"/>
              </a:lnSpc>
              <a:defRPr sz="2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Page Header (Georgia, 24pt) </a:t>
            </a:r>
            <a:endParaRPr lang="en-CA"/>
          </a:p>
        </p:txBody>
      </p:sp>
      <p:sp>
        <p:nvSpPr>
          <p:cNvPr id="55" name="Text Placeholder 41"/>
          <p:cNvSpPr>
            <a:spLocks noGrp="1"/>
          </p:cNvSpPr>
          <p:nvPr>
            <p:ph type="body" sz="quarter" idx="16" hasCustomPrompt="1"/>
          </p:nvPr>
        </p:nvSpPr>
        <p:spPr>
          <a:xfrm>
            <a:off x="332447" y="1232756"/>
            <a:ext cx="11505494" cy="4973925"/>
          </a:xfrm>
        </p:spPr>
        <p:txBody>
          <a:bodyPr/>
          <a:lstStyle>
            <a:lvl1pPr marL="174625" indent="-174625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SzPct val="120000"/>
              <a:buFont typeface="Arial" pitchFamily="34" charset="0"/>
              <a:buChar char="•"/>
              <a:defRPr sz="1200" baseline="0"/>
            </a:lvl1pPr>
            <a:lvl2pPr marL="361950" indent="-180975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SzPct val="150000"/>
              <a:buFont typeface="Arial" pitchFamily="34" charset="0"/>
              <a:buChar char="◦"/>
              <a:defRPr sz="1200"/>
            </a:lvl2pPr>
            <a:lvl3pPr marL="542925" indent="-180975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itchFamily="34" charset="0"/>
              <a:buChar char="–"/>
              <a:defRPr sz="1200" baseline="0"/>
            </a:lvl3pPr>
            <a:lvl4pPr marL="714375" indent="-171450">
              <a:lnSpc>
                <a:spcPct val="10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defRPr sz="1200"/>
            </a:lvl4pPr>
            <a:lvl5pPr marL="1614488" indent="-174625">
              <a:lnSpc>
                <a:spcPts val="1350"/>
              </a:lnSpc>
              <a:spcBef>
                <a:spcPts val="500"/>
              </a:spcBef>
              <a:buSzPct val="150000"/>
              <a:buFont typeface="Arial" pitchFamily="34" charset="0"/>
              <a:buChar char="◦"/>
              <a:tabLst/>
              <a:defRPr sz="1200" baseline="0"/>
            </a:lvl5pPr>
          </a:lstStyle>
          <a:p>
            <a:pPr lvl="0"/>
            <a:r>
              <a:rPr lang="en-US"/>
              <a:t>First Level (Arial, 12pt)</a:t>
            </a:r>
          </a:p>
          <a:p>
            <a:pPr lvl="1"/>
            <a:r>
              <a:rPr lang="en-US"/>
              <a:t>Second Level (Arial, 12pt)</a:t>
            </a:r>
          </a:p>
          <a:p>
            <a:pPr lvl="2"/>
            <a:r>
              <a:rPr lang="en-US"/>
              <a:t>Third Level (Arial, 12pt)</a:t>
            </a:r>
          </a:p>
          <a:p>
            <a:pPr lvl="3"/>
            <a:r>
              <a:rPr lang="en-US"/>
              <a:t>Forth Level (Arial, 12pt)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31427" y="1124744"/>
            <a:ext cx="11330734" cy="0"/>
          </a:xfrm>
          <a:prstGeom prst="line">
            <a:avLst/>
          </a:prstGeom>
          <a:ln w="22225">
            <a:solidFill>
              <a:srgbClr val="45433E">
                <a:alpha val="419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6590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utive Brief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442"/>
            <a:ext cx="12193588" cy="1124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Executive Brief slide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488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Dark-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14B7172-3763-3F4E-A60C-A4838FED3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1391732"/>
            <a:ext cx="6579266" cy="724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1pPr>
            <a:lvl2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3397F049-8542-E640-AF79-3B884FE00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166970"/>
            <a:ext cx="6589897" cy="2139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3000" b="0" i="0">
                <a:solidFill>
                  <a:schemeClr val="bg1"/>
                </a:solidFill>
                <a:latin typeface="Exo Light" pitchFamily="2" charset="77"/>
              </a:defRPr>
            </a:lvl2pPr>
            <a:lvl3pPr>
              <a:defRPr sz="3000" b="0" i="0">
                <a:solidFill>
                  <a:schemeClr val="bg1"/>
                </a:solidFill>
                <a:latin typeface="Exo Light" pitchFamily="2" charset="77"/>
              </a:defRPr>
            </a:lvl3pPr>
            <a:lvl4pPr>
              <a:defRPr sz="3000" b="0" i="0">
                <a:solidFill>
                  <a:schemeClr val="bg1"/>
                </a:solidFill>
                <a:latin typeface="Exo Light" pitchFamily="2" charset="77"/>
              </a:defRPr>
            </a:lvl4pPr>
            <a:lvl5pPr>
              <a:defRPr sz="3000" b="0" i="0">
                <a:solidFill>
                  <a:schemeClr val="bg1"/>
                </a:solidFill>
                <a:latin typeface="Exo Light" pitchFamily="2" charset="77"/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12658555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er Worksho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151601" y="256032"/>
            <a:ext cx="10686341" cy="864096"/>
          </a:xfrm>
        </p:spPr>
        <p:txBody>
          <a:bodyPr/>
          <a:lstStyle>
            <a:lvl1pPr algn="l">
              <a:lnSpc>
                <a:spcPts val="2600"/>
              </a:lnSpc>
              <a:defRPr sz="2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Page Header (Georgia, 24pt) </a:t>
            </a:r>
            <a:endParaRPr lang="en-CA"/>
          </a:p>
        </p:txBody>
      </p:sp>
      <p:sp>
        <p:nvSpPr>
          <p:cNvPr id="20" name="Rectangle 19"/>
          <p:cNvSpPr/>
          <p:nvPr userDrawn="1"/>
        </p:nvSpPr>
        <p:spPr>
          <a:xfrm>
            <a:off x="431427" y="1164091"/>
            <a:ext cx="11330734" cy="364691"/>
          </a:xfrm>
          <a:prstGeom prst="rect">
            <a:avLst/>
          </a:prstGeom>
          <a:solidFill>
            <a:srgbClr val="2576B7"/>
          </a:solidFill>
          <a:ln>
            <a:noFill/>
          </a:ln>
          <a:effectLst>
            <a:outerShdw blurRad="25400" dist="254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41525" y="1176588"/>
            <a:ext cx="457912" cy="339694"/>
            <a:chOff x="6986062" y="224644"/>
            <a:chExt cx="731520" cy="731520"/>
          </a:xfrm>
          <a:noFill/>
          <a:effectLst/>
        </p:grpSpPr>
        <p:sp>
          <p:nvSpPr>
            <p:cNvPr id="23" name="Rectangle 22"/>
            <p:cNvSpPr/>
            <p:nvPr/>
          </p:nvSpPr>
          <p:spPr>
            <a:xfrm>
              <a:off x="6986062" y="224644"/>
              <a:ext cx="731520" cy="731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CA" sz="1400">
                <a:solidFill>
                  <a:srgbClr val="FFFFFF"/>
                </a:solidFill>
              </a:endParaRPr>
            </a:p>
          </p:txBody>
        </p:sp>
        <p:pic>
          <p:nvPicPr>
            <p:cNvPr id="24" name="Picture 23" descr="on-site-workshops.png"/>
            <p:cNvPicPr>
              <a:picLocks noChangeAspect="1"/>
            </p:cNvPicPr>
            <p:nvPr/>
          </p:nvPicPr>
          <p:blipFill rotWithShape="1">
            <a:blip r:embed="rId2" cstate="print"/>
            <a:srcRect l="12204" t="22820" r="8463" b="22257"/>
            <a:stretch/>
          </p:blipFill>
          <p:spPr>
            <a:xfrm>
              <a:off x="7025382" y="364407"/>
              <a:ext cx="652879" cy="451994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8" name="Text Placeholder 26"/>
          <p:cNvSpPr>
            <a:spLocks noGrp="1"/>
          </p:cNvSpPr>
          <p:nvPr>
            <p:ph type="body" sz="quarter" idx="11" hasCustomPrompt="1"/>
          </p:nvPr>
        </p:nvSpPr>
        <p:spPr>
          <a:xfrm>
            <a:off x="1542997" y="1173399"/>
            <a:ext cx="9904028" cy="346075"/>
          </a:xfrm>
        </p:spPr>
        <p:txBody>
          <a:bodyPr anchor="ctr"/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180975" indent="0">
              <a:buNone/>
              <a:defRPr/>
            </a:lvl2pPr>
            <a:lvl3pPr marL="361950" indent="0">
              <a:buNone/>
              <a:defRPr/>
            </a:lvl3pPr>
            <a:lvl4pPr marL="542925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[Provide estimated time for workshop activity or other guidelines.]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9554008" y="4256609"/>
            <a:ext cx="2304768" cy="316630"/>
            <a:chOff x="7080661" y="2867204"/>
            <a:chExt cx="1728351" cy="316630"/>
          </a:xfrm>
        </p:grpSpPr>
        <p:sp>
          <p:nvSpPr>
            <p:cNvPr id="18" name="Rounded Rectangle 17"/>
            <p:cNvSpPr/>
            <p:nvPr/>
          </p:nvSpPr>
          <p:spPr>
            <a:xfrm>
              <a:off x="7080661" y="2867204"/>
              <a:ext cx="1728351" cy="316630"/>
            </a:xfrm>
            <a:prstGeom prst="roundRect">
              <a:avLst/>
            </a:prstGeom>
            <a:solidFill>
              <a:srgbClr val="2576B7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213" algn="ctr"/>
              <a:r>
                <a:rPr lang="en-US" sz="1400" b="1">
                  <a:solidFill>
                    <a:srgbClr val="FFFFFF"/>
                  </a:solidFill>
                </a:rPr>
                <a:t>OUTPUT</a:t>
              </a:r>
              <a:endParaRPr lang="en-US" sz="1200" b="1">
                <a:solidFill>
                  <a:srgbClr val="FFFFFF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250" y="2945611"/>
              <a:ext cx="149828" cy="15981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 userDrawn="1"/>
        </p:nvGrpSpPr>
        <p:grpSpPr>
          <a:xfrm>
            <a:off x="9543590" y="2041755"/>
            <a:ext cx="2304771" cy="317490"/>
            <a:chOff x="7080661" y="3971010"/>
            <a:chExt cx="1728353" cy="317490"/>
          </a:xfrm>
        </p:grpSpPr>
        <p:sp>
          <p:nvSpPr>
            <p:cNvPr id="29" name="Rounded Rectangle 28"/>
            <p:cNvSpPr/>
            <p:nvPr/>
          </p:nvSpPr>
          <p:spPr>
            <a:xfrm>
              <a:off x="7080661" y="3971010"/>
              <a:ext cx="1728353" cy="317490"/>
            </a:xfrm>
            <a:prstGeom prst="roundRect">
              <a:avLst/>
            </a:prstGeom>
            <a:solidFill>
              <a:srgbClr val="2576B7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213" algn="ctr"/>
              <a:r>
                <a:rPr lang="en-US" sz="1400" b="1">
                  <a:solidFill>
                    <a:srgbClr val="FFFFFF"/>
                  </a:solidFill>
                </a:rPr>
                <a:t>Materials</a:t>
              </a:r>
              <a:endParaRPr lang="en-US" sz="1200" b="1">
                <a:solidFill>
                  <a:srgbClr val="FFFFFF"/>
                </a:solidFill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416" y="4053471"/>
              <a:ext cx="133497" cy="152568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9533174" y="2365693"/>
            <a:ext cx="2315183" cy="738072"/>
          </a:xfrm>
        </p:spPr>
        <p:txBody>
          <a:bodyPr/>
          <a:lstStyle>
            <a:lvl1pPr marL="108000" indent="-108000" algn="l" defTabSz="914400" rtl="0" eaLnBrk="1" latinLnBrk="0" hangingPunct="1">
              <a:buFont typeface="Arial" panose="020B0604020202020204" pitchFamily="34" charset="0"/>
              <a:buChar char="•"/>
              <a:defRPr lang="en-CA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Example</a:t>
            </a:r>
          </a:p>
          <a:p>
            <a:pPr lvl="0"/>
            <a:endParaRPr lang="en-CA"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9543590" y="4579383"/>
            <a:ext cx="2315183" cy="73807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CA" sz="1000" dirty="0"/>
            </a:lvl1pPr>
          </a:lstStyle>
          <a:p>
            <a:pPr marL="108000" lvl="0" indent="-108000" defTabSz="914400" latinLnBrk="0"/>
            <a:r>
              <a:rPr lang="en-US"/>
              <a:t>Example</a:t>
            </a:r>
          </a:p>
          <a:p>
            <a:pPr marL="108000" lvl="0" indent="-108000" defTabSz="914400" latinLnBrk="0"/>
            <a:endParaRPr lang="en-CA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9533174" y="3152936"/>
            <a:ext cx="2304768" cy="316630"/>
            <a:chOff x="7080661" y="5053336"/>
            <a:chExt cx="1728351" cy="316630"/>
          </a:xfrm>
        </p:grpSpPr>
        <p:sp>
          <p:nvSpPr>
            <p:cNvPr id="36" name="Rounded Rectangle 35"/>
            <p:cNvSpPr/>
            <p:nvPr/>
          </p:nvSpPr>
          <p:spPr>
            <a:xfrm>
              <a:off x="7080661" y="5053336"/>
              <a:ext cx="1728351" cy="316630"/>
            </a:xfrm>
            <a:prstGeom prst="roundRect">
              <a:avLst/>
            </a:prstGeom>
            <a:solidFill>
              <a:srgbClr val="2576B7"/>
            </a:solidFill>
            <a:ln>
              <a:noFill/>
            </a:ln>
            <a:effectLst>
              <a:outerShdw blurRad="254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213" algn="ctr"/>
              <a:r>
                <a:rPr lang="en-US" sz="1400" b="1">
                  <a:solidFill>
                    <a:srgbClr val="FFFFFF"/>
                  </a:solidFill>
                </a:rPr>
                <a:t>Participants</a:t>
              </a:r>
              <a:endParaRPr lang="en-US" sz="1200" b="1">
                <a:solidFill>
                  <a:srgbClr val="FFFFFF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5493" y="5142876"/>
              <a:ext cx="163342" cy="137551"/>
            </a:xfrm>
            <a:prstGeom prst="rect">
              <a:avLst/>
            </a:prstGeom>
          </p:spPr>
        </p:pic>
      </p:grpSp>
      <p:sp>
        <p:nvSpPr>
          <p:cNvPr id="38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9533174" y="3469566"/>
            <a:ext cx="2315183" cy="73807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CA" sz="1000" dirty="0"/>
            </a:lvl1pPr>
          </a:lstStyle>
          <a:p>
            <a:pPr marL="108000" lvl="0" indent="-108000" defTabSz="914400" latinLnBrk="0"/>
            <a:r>
              <a:rPr lang="en-US"/>
              <a:t>Example</a:t>
            </a:r>
          </a:p>
          <a:p>
            <a:pPr marL="108000" lvl="0" indent="-108000" defTabSz="914400" latinLnBrk="0"/>
            <a:endParaRPr lang="en-CA"/>
          </a:p>
        </p:txBody>
      </p:sp>
      <p:sp>
        <p:nvSpPr>
          <p:cNvPr id="39" name="Pentagon 38"/>
          <p:cNvSpPr/>
          <p:nvPr userDrawn="1"/>
        </p:nvSpPr>
        <p:spPr>
          <a:xfrm>
            <a:off x="0" y="411616"/>
            <a:ext cx="1151601" cy="538410"/>
          </a:xfrm>
          <a:prstGeom prst="homePlate">
            <a:avLst>
              <a:gd name="adj" fmla="val 3763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245442"/>
            <a:ext cx="855135" cy="891556"/>
          </a:xfrm>
        </p:spPr>
        <p:txBody>
          <a:bodyPr anchor="ctr"/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2869600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ol Pre-Work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5404" y="256032"/>
            <a:ext cx="11502538" cy="864096"/>
          </a:xfrm>
        </p:spPr>
        <p:txBody>
          <a:bodyPr/>
          <a:lstStyle>
            <a:lvl1pPr algn="l">
              <a:lnSpc>
                <a:spcPts val="2600"/>
              </a:lnSpc>
              <a:defRPr sz="2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Page Header (Georgia, 24pt) </a:t>
            </a:r>
            <a:endParaRPr lang="en-CA"/>
          </a:p>
        </p:txBody>
      </p:sp>
      <p:sp>
        <p:nvSpPr>
          <p:cNvPr id="8" name="Rectangle 7"/>
          <p:cNvSpPr/>
          <p:nvPr userDrawn="1"/>
        </p:nvSpPr>
        <p:spPr>
          <a:xfrm>
            <a:off x="431427" y="1164850"/>
            <a:ext cx="11330734" cy="364691"/>
          </a:xfrm>
          <a:prstGeom prst="rect">
            <a:avLst/>
          </a:prstGeom>
          <a:solidFill>
            <a:srgbClr val="24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/>
          </a:p>
        </p:txBody>
      </p:sp>
      <p:pic>
        <p:nvPicPr>
          <p:cNvPr id="9" name="Picture 8" descr="best-practice-blueprint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5726" y="1175542"/>
            <a:ext cx="457802" cy="343307"/>
          </a:xfrm>
          <a:prstGeom prst="rect">
            <a:avLst/>
          </a:prstGeom>
          <a:solidFill>
            <a:srgbClr val="243F54"/>
          </a:solidFill>
          <a:effectLst/>
        </p:spPr>
      </p:pic>
      <p:sp>
        <p:nvSpPr>
          <p:cNvPr id="16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1920067" y="1174158"/>
            <a:ext cx="9568834" cy="346075"/>
          </a:xfrm>
        </p:spPr>
        <p:txBody>
          <a:bodyPr anchor="ctr"/>
          <a:lstStyle>
            <a:lvl1pPr marL="0" indent="0">
              <a:buNone/>
              <a:defRPr sz="1400" b="0" baseline="0">
                <a:solidFill>
                  <a:schemeClr val="bg1"/>
                </a:solidFill>
              </a:defRPr>
            </a:lvl1pPr>
            <a:lvl2pPr marL="180975" indent="0">
              <a:buNone/>
              <a:defRPr/>
            </a:lvl2pPr>
            <a:lvl3pPr marL="361950" indent="0">
              <a:buNone/>
              <a:defRPr/>
            </a:lvl3pPr>
            <a:lvl4pPr marL="542925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[Tool Context]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1" hasCustomPrompt="1"/>
          </p:nvPr>
        </p:nvSpPr>
        <p:spPr>
          <a:xfrm>
            <a:off x="913448" y="1174158"/>
            <a:ext cx="1006618" cy="346075"/>
          </a:xfrm>
        </p:spPr>
        <p:txBody>
          <a:bodyPr anchor="ctr"/>
          <a:lstStyle>
            <a:lvl1pPr marL="0" indent="0">
              <a:buNone/>
              <a:defRPr sz="1400" b="0" baseline="0">
                <a:solidFill>
                  <a:schemeClr val="bg1"/>
                </a:solidFill>
              </a:defRPr>
            </a:lvl1pPr>
            <a:lvl2pPr marL="180975" indent="0">
              <a:buNone/>
              <a:defRPr/>
            </a:lvl2pPr>
            <a:lvl3pPr marL="361950" indent="0">
              <a:buNone/>
              <a:defRPr/>
            </a:lvl3pPr>
            <a:lvl4pPr marL="542925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#.#</a:t>
            </a:r>
          </a:p>
        </p:txBody>
      </p:sp>
    </p:spTree>
    <p:extLst>
      <p:ext uri="{BB962C8B-B14F-4D97-AF65-F5344CB8AC3E}">
        <p14:creationId xmlns:p14="http://schemas.microsoft.com/office/powerpoint/2010/main" val="2139109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pos="120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Cover-Dark-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B0AC2-66C7-D54F-818A-30CDDABE10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693" y="2785036"/>
            <a:ext cx="2818202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8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61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62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0">
            <a:extLst>
              <a:ext uri="{FF2B5EF4-FFF2-40B4-BE49-F238E27FC236}">
                <a16:creationId xmlns:a16="http://schemas.microsoft.com/office/drawing/2014/main" id="{CAA2DC47-C07C-8841-8398-880188265DC9}"/>
              </a:ext>
            </a:extLst>
          </p:cNvPr>
          <p:cNvSpPr txBox="1"/>
          <p:nvPr userDrawn="1"/>
        </p:nvSpPr>
        <p:spPr>
          <a:xfrm>
            <a:off x="5965031" y="6040551"/>
            <a:ext cx="3221785" cy="502469"/>
          </a:xfrm>
          <a:prstGeom prst="rect">
            <a:avLst/>
          </a:prstGeom>
        </p:spPr>
        <p:txBody>
          <a:bodyPr vert="horz" wrap="square" lIns="0" tIns="2310" rIns="0" bIns="0" rtlCol="0">
            <a:noAutofit/>
          </a:bodyPr>
          <a:lstStyle/>
          <a:p>
            <a:pPr marL="7701" marR="3081" indent="33886" algn="r">
              <a:lnSpc>
                <a:spcPts val="958"/>
              </a:lnSpc>
              <a:spcBef>
                <a:spcPts val="18"/>
              </a:spcBef>
            </a:pPr>
            <a:r>
              <a:rPr sz="788" b="0" i="0" spc="-6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Info-Tech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Research </a:t>
            </a:r>
            <a:r>
              <a:rPr sz="788" b="0" i="0" spc="6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Group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Inc. </a:t>
            </a:r>
            <a:r>
              <a:rPr sz="788" b="0" i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is </a:t>
            </a:r>
            <a:r>
              <a:rPr sz="788" b="0" i="0" spc="6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a </a:t>
            </a:r>
            <a:r>
              <a:rPr sz="788" b="0" i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global leader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in </a:t>
            </a:r>
            <a:r>
              <a:rPr sz="788" b="0" i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providing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IT research</a:t>
            </a:r>
            <a:r>
              <a:rPr sz="788" b="0" i="0" spc="64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and</a:t>
            </a:r>
            <a:r>
              <a:rPr sz="788" b="0" i="0" spc="9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 </a:t>
            </a:r>
            <a:r>
              <a:rPr sz="788" b="0" i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advice.  </a:t>
            </a:r>
            <a:r>
              <a:rPr sz="788" b="0" i="0" spc="-6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Info-Tech’s </a:t>
            </a:r>
            <a:r>
              <a:rPr sz="788" b="0" i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products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and services </a:t>
            </a:r>
            <a:r>
              <a:rPr sz="788" b="0" i="0" spc="6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combine </a:t>
            </a:r>
            <a:r>
              <a:rPr sz="788" b="0" i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actionable insight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and relevant</a:t>
            </a:r>
            <a:r>
              <a:rPr sz="788" b="0" i="0" spc="76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advice</a:t>
            </a:r>
            <a:r>
              <a:rPr sz="788" b="0" i="0" spc="12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 </a:t>
            </a:r>
            <a:r>
              <a:rPr sz="788" b="0" i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with 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ready-to-use tools and templates that cover the full spectrum of IT</a:t>
            </a:r>
            <a:r>
              <a:rPr sz="788" b="0" i="0" spc="7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concerns.</a:t>
            </a:r>
            <a:endParaRPr sz="788" b="0" i="0" dirty="0">
              <a:solidFill>
                <a:schemeClr val="tx1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Arial"/>
            </a:endParaRPr>
          </a:p>
          <a:p>
            <a:pPr marR="3851" algn="r">
              <a:lnSpc>
                <a:spcPts val="931"/>
              </a:lnSpc>
            </a:pPr>
            <a:r>
              <a:rPr sz="788" b="0" i="0" spc="6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©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1997-20</a:t>
            </a:r>
            <a:r>
              <a:rPr lang="en-US"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20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 </a:t>
            </a:r>
            <a:r>
              <a:rPr sz="788" b="0" i="0" spc="-6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Info-Tech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Research </a:t>
            </a:r>
            <a:r>
              <a:rPr sz="788" b="0" i="0" spc="6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Group</a:t>
            </a:r>
            <a:r>
              <a:rPr sz="788" b="0" i="0" spc="-27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 </a:t>
            </a:r>
            <a:r>
              <a:rPr sz="788" b="0" i="0" spc="3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/>
              </a:rPr>
              <a:t>Inc.</a:t>
            </a:r>
            <a:endParaRPr sz="788" b="0" i="0" dirty="0">
              <a:solidFill>
                <a:schemeClr val="tx1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D10E23-5B6C-0E46-8E09-10A336299F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1943" y="6057692"/>
            <a:ext cx="2341433" cy="4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1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81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8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801" r:id="rId5"/>
    <p:sldLayoutId id="2147483802" r:id="rId6"/>
    <p:sldLayoutId id="2147483803" r:id="rId7"/>
    <p:sldLayoutId id="2147483804" r:id="rId8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1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81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0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1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81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D2D98CA-E486-8443-9BF6-95C9C1E81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530021"/>
            <a:ext cx="5632357" cy="1130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5610B7-08DB-7849-96D1-46BF1C785ED5}"/>
              </a:ext>
            </a:extLst>
          </p:cNvPr>
          <p:cNvSpPr txBox="1"/>
          <p:nvPr userDrawn="1"/>
        </p:nvSpPr>
        <p:spPr>
          <a:xfrm>
            <a:off x="8804021" y="6449568"/>
            <a:ext cx="3438335" cy="123111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7701" marR="242975" lvl="0" indent="0" algn="r" defTabSz="554492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spc="-18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Info-</a:t>
            </a:r>
            <a:r>
              <a:rPr lang="en-CA" sz="800" spc="-103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T</a:t>
            </a:r>
            <a:r>
              <a:rPr lang="en-CA" sz="800" spc="-15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ec</a:t>
            </a:r>
            <a:r>
              <a:rPr lang="en-CA" sz="800" spc="6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Researc</a:t>
            </a:r>
            <a:r>
              <a:rPr lang="en-CA" sz="800" spc="6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h</a:t>
            </a:r>
            <a:r>
              <a:rPr lang="en-CA" sz="800" spc="-39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 </a:t>
            </a:r>
            <a:r>
              <a:rPr lang="en-CA" sz="800" spc="-15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Grou</a:t>
            </a:r>
            <a:r>
              <a:rPr lang="en-CA" sz="800" spc="6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</a:rPr>
              <a:t>p   |   </a:t>
            </a:r>
            <a:fld id="{81D60167-4931-47E6-BA6A-407CBD079E47}" type="slidenum">
              <a:rPr lang="en-CA" sz="800" spc="6" smtClean="0">
                <a:solidFill>
                  <a:schemeClr val="tx1">
                    <a:lumMod val="50000"/>
                  </a:schemeClr>
                </a:solidFill>
                <a:latin typeface="Exo" panose="02000503000000000000" pitchFamily="2" charset="77"/>
                <a:cs typeface="Arial" panose="020B0604020202020204" pitchFamily="34" charset="0"/>
              </a:rPr>
              <a:pPr marL="7701" marR="242975" lvl="0" indent="0" algn="r" defTabSz="554492" rtl="0" eaLnBrk="1" fontAlgn="auto" latinLnBrk="0" hangingPunct="1">
                <a:lnSpc>
                  <a:spcPct val="100000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sz="800" spc="6">
              <a:solidFill>
                <a:schemeClr val="tx1">
                  <a:lumMod val="50000"/>
                </a:schemeClr>
              </a:solidFill>
              <a:latin typeface="Exo" panose="02000503000000000000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88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18" r:id="rId2"/>
    <p:sldLayoutId id="2147483672" r:id="rId3"/>
    <p:sldLayoutId id="2147483673" r:id="rId4"/>
    <p:sldLayoutId id="2147483674" r:id="rId5"/>
    <p:sldLayoutId id="2147483675" r:id="rId6"/>
    <p:sldLayoutId id="2147483677" r:id="rId7"/>
    <p:sldLayoutId id="2147483676" r:id="rId8"/>
    <p:sldLayoutId id="2147483678" r:id="rId9"/>
    <p:sldLayoutId id="2147483680" r:id="rId10"/>
    <p:sldLayoutId id="2147483679" r:id="rId11"/>
    <p:sldLayoutId id="2147483681" r:id="rId12"/>
    <p:sldLayoutId id="2147483669" r:id="rId13"/>
    <p:sldLayoutId id="2147483690" r:id="rId14"/>
    <p:sldLayoutId id="2147483805" r:id="rId15"/>
    <p:sldLayoutId id="2147483692" r:id="rId16"/>
    <p:sldLayoutId id="2147483683" r:id="rId17"/>
    <p:sldLayoutId id="2147483688" r:id="rId18"/>
    <p:sldLayoutId id="2147483689" r:id="rId19"/>
    <p:sldLayoutId id="2147483694" r:id="rId20"/>
    <p:sldLayoutId id="2147483709" r:id="rId21"/>
    <p:sldLayoutId id="2147483710" r:id="rId22"/>
    <p:sldLayoutId id="2147483711" r:id="rId23"/>
    <p:sldLayoutId id="2147483712" r:id="rId24"/>
    <p:sldLayoutId id="2147483728" r:id="rId25"/>
    <p:sldLayoutId id="2147483729" r:id="rId26"/>
    <p:sldLayoutId id="2147483730" r:id="rId27"/>
    <p:sldLayoutId id="2147483731" r:id="rId28"/>
    <p:sldLayoutId id="2147483737" r:id="rId29"/>
    <p:sldLayoutId id="2147483734" r:id="rId30"/>
    <p:sldLayoutId id="2147483697" r:id="rId31"/>
    <p:sldLayoutId id="2147483704" r:id="rId32"/>
    <p:sldLayoutId id="2147483705" r:id="rId33"/>
    <p:sldLayoutId id="2147483706" r:id="rId34"/>
    <p:sldLayoutId id="2147483682" r:id="rId35"/>
    <p:sldLayoutId id="2147483732" r:id="rId36"/>
    <p:sldLayoutId id="2147483707" r:id="rId37"/>
    <p:sldLayoutId id="2147483703" r:id="rId38"/>
    <p:sldLayoutId id="2147483702" r:id="rId39"/>
    <p:sldLayoutId id="2147483701" r:id="rId40"/>
    <p:sldLayoutId id="2147483695" r:id="rId41"/>
    <p:sldLayoutId id="2147483698" r:id="rId42"/>
    <p:sldLayoutId id="2147483693" r:id="rId43"/>
    <p:sldLayoutId id="2147483691" r:id="rId44"/>
    <p:sldLayoutId id="2147483687" r:id="rId45"/>
    <p:sldLayoutId id="2147483685" r:id="rId46"/>
    <p:sldLayoutId id="2147483686" r:id="rId47"/>
    <p:sldLayoutId id="2147483684" r:id="rId48"/>
    <p:sldLayoutId id="2147483739" r:id="rId49"/>
    <p:sldLayoutId id="2147483741" r:id="rId50"/>
    <p:sldLayoutId id="2147483742" r:id="rId51"/>
    <p:sldLayoutId id="2147483708" r:id="rId52"/>
    <p:sldLayoutId id="2147483738" r:id="rId53"/>
    <p:sldLayoutId id="2147483740" r:id="rId54"/>
    <p:sldLayoutId id="2147483735" r:id="rId55"/>
    <p:sldLayoutId id="2147483736" r:id="rId56"/>
    <p:sldLayoutId id="2147483818" r:id="rId57"/>
    <p:sldLayoutId id="2147483819" r:id="rId58"/>
    <p:sldLayoutId id="2147483822" r:id="rId59"/>
    <p:sldLayoutId id="2147483823" r:id="rId60"/>
    <p:sldLayoutId id="2147483824" r:id="rId6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717171"/>
          </a:solidFill>
          <a:latin typeface="Montserrat SemiBold" pitchFamily="2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96" userDrawn="1">
          <p15:clr>
            <a:srgbClr val="F26B43"/>
          </p15:clr>
        </p15:guide>
        <p15:guide id="2" pos="3818" userDrawn="1">
          <p15:clr>
            <a:srgbClr val="F26B43"/>
          </p15:clr>
        </p15:guide>
        <p15:guide id="3" pos="3909" userDrawn="1">
          <p15:clr>
            <a:srgbClr val="F26B43"/>
          </p15:clr>
        </p15:guide>
        <p15:guide id="4" pos="4441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684" userDrawn="1">
          <p15:clr>
            <a:srgbClr val="F26B43"/>
          </p15:clr>
        </p15:guide>
        <p15:guide id="7" pos="2593" userDrawn="1">
          <p15:clr>
            <a:srgbClr val="F26B43"/>
          </p15:clr>
        </p15:guide>
        <p15:guide id="8" pos="2071" userDrawn="1">
          <p15:clr>
            <a:srgbClr val="F26B43"/>
          </p15:clr>
        </p15:guide>
        <p15:guide id="9" pos="4521" userDrawn="1">
          <p15:clr>
            <a:srgbClr val="F26B43"/>
          </p15:clr>
        </p15:guide>
        <p15:guide id="10" pos="5043" userDrawn="1">
          <p15:clr>
            <a:srgbClr val="F26B43"/>
          </p15:clr>
        </p15:guide>
        <p15:guide id="11" pos="5133" userDrawn="1">
          <p15:clr>
            <a:srgbClr val="F26B43"/>
          </p15:clr>
        </p15:guide>
        <p15:guide id="12" pos="5655" userDrawn="1">
          <p15:clr>
            <a:srgbClr val="F26B43"/>
          </p15:clr>
        </p15:guide>
        <p15:guide id="13" pos="5737" userDrawn="1">
          <p15:clr>
            <a:srgbClr val="F26B43"/>
          </p15:clr>
        </p15:guide>
        <p15:guide id="14" pos="6265" userDrawn="1">
          <p15:clr>
            <a:srgbClr val="F26B43"/>
          </p15:clr>
        </p15:guide>
        <p15:guide id="15" pos="6358" userDrawn="1">
          <p15:clr>
            <a:srgbClr val="F26B43"/>
          </p15:clr>
        </p15:guide>
        <p15:guide id="16" pos="6880" userDrawn="1">
          <p15:clr>
            <a:srgbClr val="F26B43"/>
          </p15:clr>
        </p15:guide>
        <p15:guide id="17" pos="6970" userDrawn="1">
          <p15:clr>
            <a:srgbClr val="F26B43"/>
          </p15:clr>
        </p15:guide>
        <p15:guide id="18" pos="7492" userDrawn="1">
          <p15:clr>
            <a:srgbClr val="F26B43"/>
          </p15:clr>
        </p15:guide>
        <p15:guide id="19" pos="1981" userDrawn="1">
          <p15:clr>
            <a:srgbClr val="F26B43"/>
          </p15:clr>
        </p15:guide>
        <p15:guide id="20" pos="1459" userDrawn="1">
          <p15:clr>
            <a:srgbClr val="F26B43"/>
          </p15:clr>
        </p15:guide>
        <p15:guide id="21" pos="1368" userDrawn="1">
          <p15:clr>
            <a:srgbClr val="F26B43"/>
          </p15:clr>
        </p15:guide>
        <p15:guide id="22" pos="847" userDrawn="1">
          <p15:clr>
            <a:srgbClr val="F26B43"/>
          </p15:clr>
        </p15:guide>
        <p15:guide id="23" pos="756" userDrawn="1">
          <p15:clr>
            <a:srgbClr val="F26B43"/>
          </p15:clr>
        </p15:guide>
        <p15:guide id="24" pos="234" userDrawn="1">
          <p15:clr>
            <a:srgbClr val="F26B43"/>
          </p15:clr>
        </p15:guide>
        <p15:guide id="25" orient="horz" pos="6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hr.mcleanco.com/research/ss/ensure-your-pandemic-response-plan-is-privacy-proo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4BA843-8BCE-274D-89C4-821AC0B24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4" y="1391732"/>
            <a:ext cx="9326503" cy="1306512"/>
          </a:xfrm>
        </p:spPr>
        <p:txBody>
          <a:bodyPr/>
          <a:lstStyle/>
          <a:p>
            <a:r>
              <a:rPr lang="en-US" dirty="0"/>
              <a:t>Ensure Your Pandemic Response Plan Is Privacy-Proof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276D7-DC79-5840-BFB0-E604DE2F30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0874" y="2794290"/>
            <a:ext cx="7849313" cy="1893887"/>
          </a:xfrm>
        </p:spPr>
        <p:txBody>
          <a:bodyPr/>
          <a:lstStyle/>
          <a:p>
            <a:r>
              <a:rPr lang="en-US" dirty="0"/>
              <a:t>Don’t panic – prepare today’s pandemic response plan to accommodate tomorrow’s privacy implications.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A0796E5-C63D-4FE5-A1A2-57D6396C8B12}"/>
              </a:ext>
            </a:extLst>
          </p:cNvPr>
          <p:cNvGrpSpPr/>
          <p:nvPr/>
        </p:nvGrpSpPr>
        <p:grpSpPr>
          <a:xfrm>
            <a:off x="0" y="4857008"/>
            <a:ext cx="12193588" cy="1029010"/>
            <a:chOff x="0" y="4857008"/>
            <a:chExt cx="12193588" cy="1029010"/>
          </a:xfrm>
        </p:grpSpPr>
        <p:sp>
          <p:nvSpPr>
            <p:cNvPr id="5" name="Rectangle 4">
              <a:hlinkClick r:id="rId3"/>
              <a:extLst>
                <a:ext uri="{FF2B5EF4-FFF2-40B4-BE49-F238E27FC236}">
                  <a16:creationId xmlns:a16="http://schemas.microsoft.com/office/drawing/2014/main" id="{93BD6AE4-B1D2-4B9B-A5BE-2E7F0A79E3D6}"/>
                </a:ext>
              </a:extLst>
            </p:cNvPr>
            <p:cNvSpPr/>
            <p:nvPr/>
          </p:nvSpPr>
          <p:spPr>
            <a:xfrm>
              <a:off x="0" y="4857008"/>
              <a:ext cx="12193588" cy="902525"/>
            </a:xfrm>
            <a:prstGeom prst="rect">
              <a:avLst/>
            </a:prstGeom>
            <a:solidFill>
              <a:srgbClr val="2576B7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B563DB-99CD-4DBA-83DB-CAC4630E0884}"/>
                </a:ext>
              </a:extLst>
            </p:cNvPr>
            <p:cNvSpPr txBox="1"/>
            <p:nvPr/>
          </p:nvSpPr>
          <p:spPr>
            <a:xfrm>
              <a:off x="2861955" y="5296394"/>
              <a:ext cx="718457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solidFill>
                    <a:srgbClr val="2576B7"/>
                  </a:solidFill>
                  <a:latin typeface="Montserrat" pitchFamily="2" charset="77"/>
                </a:rPr>
                <a:t>Get the complete storyboard with </a:t>
              </a:r>
              <a:r>
                <a:rPr lang="en-US" sz="1600" b="1" dirty="0">
                  <a:solidFill>
                    <a:srgbClr val="2576B7"/>
                  </a:solidFill>
                  <a:latin typeface="Montserrat" pitchFamily="2" charset="77"/>
                </a:rPr>
                <a:t>free trial membership </a:t>
              </a:r>
              <a:r>
                <a:rPr lang="en-US" sz="1600" dirty="0">
                  <a:solidFill>
                    <a:srgbClr val="2576B7"/>
                  </a:solidFill>
                  <a:latin typeface="Montserrat" pitchFamily="2" charset="77"/>
                </a:rPr>
                <a:t>now!</a:t>
              </a:r>
              <a:endParaRPr lang="en-US" sz="1600" dirty="0">
                <a:solidFill>
                  <a:srgbClr val="2576B7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B68C54-C753-4DCA-A822-5440162E3AAB}"/>
                </a:ext>
              </a:extLst>
            </p:cNvPr>
            <p:cNvSpPr txBox="1"/>
            <p:nvPr/>
          </p:nvSpPr>
          <p:spPr>
            <a:xfrm>
              <a:off x="712519" y="5332020"/>
              <a:ext cx="219693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sz="4000" dirty="0">
                  <a:solidFill>
                    <a:srgbClr val="2576B7"/>
                  </a:solidFill>
                  <a:latin typeface="Montserrat SemiBold" pitchFamily="2" charset="77"/>
                  <a:ea typeface="Roboto Condensed Light" panose="02000000000000000000" pitchFamily="2" charset="0"/>
                </a:rPr>
                <a:t>Sample</a:t>
              </a:r>
            </a:p>
            <a:p>
              <a:pPr>
                <a:lnSpc>
                  <a:spcPts val="1400"/>
                </a:lnSpc>
              </a:pPr>
              <a:br>
                <a:rPr lang="en-US" dirty="0">
                  <a:solidFill>
                    <a:srgbClr val="2576B7"/>
                  </a:solidFill>
                  <a:latin typeface="Montserrat" pitchFamily="2" charset="77"/>
                </a:rPr>
              </a:br>
              <a:endParaRPr lang="en-US" dirty="0">
                <a:solidFill>
                  <a:srgbClr val="2576B7"/>
                </a:solidFill>
                <a:latin typeface="Montserrat" pitchFamily="2" charset="77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FA2C79B-5556-4AA8-AA34-12D7A2D736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7825" y="5207000"/>
            <a:ext cx="431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59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9F5F89-FF8D-5F49-8452-D4CC10E288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3710" y="1843701"/>
            <a:ext cx="5994371" cy="3373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5D3A47-8F5D-9647-A863-1DE56A91E3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894" y="1742101"/>
            <a:ext cx="5994372" cy="3373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757B9C-9790-5541-AD21-63015BF191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995" y="1742101"/>
            <a:ext cx="5994637" cy="33733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1A7BD8C-6502-A549-A087-5E557EF075FB}"/>
              </a:ext>
            </a:extLst>
          </p:cNvPr>
          <p:cNvSpPr/>
          <p:nvPr/>
        </p:nvSpPr>
        <p:spPr>
          <a:xfrm>
            <a:off x="370864" y="4841832"/>
            <a:ext cx="3708401" cy="54000"/>
          </a:xfrm>
          <a:prstGeom prst="rect">
            <a:avLst/>
          </a:prstGeom>
          <a:solidFill>
            <a:srgbClr val="B32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Roboto Condensed Light" panose="020000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BCA3C4-18C9-9845-B05E-44B99BE411EC}"/>
              </a:ext>
            </a:extLst>
          </p:cNvPr>
          <p:cNvSpPr/>
          <p:nvPr/>
        </p:nvSpPr>
        <p:spPr>
          <a:xfrm>
            <a:off x="4260850" y="4841832"/>
            <a:ext cx="3708401" cy="54000"/>
          </a:xfrm>
          <a:prstGeom prst="rect">
            <a:avLst/>
          </a:prstGeom>
          <a:solidFill>
            <a:srgbClr val="F17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Roboto Condensed Light" panose="020000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947AAF-002F-4B47-B7A1-5BED7E696C90}"/>
              </a:ext>
            </a:extLst>
          </p:cNvPr>
          <p:cNvSpPr/>
          <p:nvPr/>
        </p:nvSpPr>
        <p:spPr>
          <a:xfrm>
            <a:off x="8169825" y="4841832"/>
            <a:ext cx="3708401" cy="54000"/>
          </a:xfrm>
          <a:prstGeom prst="rect">
            <a:avLst/>
          </a:prstGeom>
          <a:solidFill>
            <a:srgbClr val="2B9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Roboto Condensed Ligh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BEB923-D4F6-E94C-814E-8C31A0E7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pc="-79" dirty="0">
                <a:solidFill>
                  <a:srgbClr val="717171"/>
                </a:solidFill>
              </a:rPr>
              <a:t>E</a:t>
            </a:r>
            <a:r>
              <a:rPr lang="en-CA" spc="-130" dirty="0">
                <a:solidFill>
                  <a:srgbClr val="717171"/>
                </a:solidFill>
              </a:rPr>
              <a:t>x</a:t>
            </a:r>
            <a:r>
              <a:rPr lang="en-CA" spc="-79" dirty="0">
                <a:solidFill>
                  <a:srgbClr val="717171"/>
                </a:solidFill>
              </a:rPr>
              <a:t>ecuti</a:t>
            </a:r>
            <a:r>
              <a:rPr lang="en-CA" spc="-158" dirty="0">
                <a:solidFill>
                  <a:srgbClr val="717171"/>
                </a:solidFill>
              </a:rPr>
              <a:t>v</a:t>
            </a:r>
            <a:r>
              <a:rPr lang="en-CA" spc="-3" dirty="0">
                <a:solidFill>
                  <a:srgbClr val="717171"/>
                </a:solidFill>
              </a:rPr>
              <a:t>e </a:t>
            </a:r>
            <a:r>
              <a:rPr lang="en-CA" spc="-42" dirty="0">
                <a:solidFill>
                  <a:srgbClr val="717171"/>
                </a:solidFill>
              </a:rPr>
              <a:t>Summary</a:t>
            </a:r>
            <a:endParaRPr lang="en-US" dirty="0">
              <a:solidFill>
                <a:srgbClr val="71717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005E5B-FABC-E34E-BB01-080338E4F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9147" y="1570207"/>
            <a:ext cx="3542400" cy="297314"/>
          </a:xfrm>
        </p:spPr>
        <p:txBody>
          <a:bodyPr/>
          <a:lstStyle/>
          <a:p>
            <a:r>
              <a:rPr lang="en-US" dirty="0"/>
              <a:t>Challenge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A6EC1C-F28C-7B4C-8F22-A6457C4B8A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0850" y="1557181"/>
            <a:ext cx="3542400" cy="297314"/>
          </a:xfrm>
        </p:spPr>
        <p:txBody>
          <a:bodyPr/>
          <a:lstStyle/>
          <a:p>
            <a:r>
              <a:rPr lang="en-US" dirty="0"/>
              <a:t>Obstacles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42E00F-3E3D-DB41-AFB7-AF68944040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58110" y="1557181"/>
            <a:ext cx="3542400" cy="297314"/>
          </a:xfrm>
        </p:spPr>
        <p:txBody>
          <a:bodyPr/>
          <a:lstStyle/>
          <a:p>
            <a:r>
              <a:rPr lang="en-US" dirty="0"/>
              <a:t>Info-Tech’s Approach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793FA1-A38B-2C4F-AAC9-FBF515D54E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1475" y="1991757"/>
            <a:ext cx="3539119" cy="3190736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COVID-19 has thrown organizations globally into a panicked frenzy as they attempt to adopt and scale operations to align with government recommendations and keep employees safe.</a:t>
            </a:r>
          </a:p>
          <a:p>
            <a:r>
              <a:rPr lang="en-CA" dirty="0"/>
              <a:t>Enforced data privacy best practices may contradict procedures that are implemented in the best interest of employees’ safety. </a:t>
            </a:r>
          </a:p>
          <a:p>
            <a:r>
              <a:rPr lang="en-CA" dirty="0"/>
              <a:t>Processes adapted as a part of crisis response and management may not always align with privacy regulations and laws (GDPR, CCPA, HIPAA).</a:t>
            </a:r>
          </a:p>
          <a:p>
            <a:endParaRPr lang="en-US" dirty="0"/>
          </a:p>
          <a:p>
            <a:pPr marL="0" indent="0">
              <a:lnSpc>
                <a:spcPts val="1800"/>
              </a:lnSpc>
              <a:buNone/>
            </a:pPr>
            <a:endParaRPr lang="en-CA" dirty="0">
              <a:solidFill>
                <a:srgbClr val="000000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CA" dirty="0">
              <a:solidFill>
                <a:srgbClr val="000000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CA" dirty="0">
              <a:solidFill>
                <a:srgbClr val="000000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CA" dirty="0">
              <a:solidFill>
                <a:srgbClr val="000000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C9325C-82FA-1447-94F3-75405DB036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01096" y="1922800"/>
            <a:ext cx="3658265" cy="319073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endParaRPr lang="en-CA" dirty="0">
              <a:solidFill>
                <a:srgbClr val="000000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CA" dirty="0">
              <a:solidFill>
                <a:srgbClr val="000000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0AD9441-D636-F047-A10D-3ADBEEBBB9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41211" y="1958161"/>
            <a:ext cx="3658265" cy="3190736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Don’t start from scratch. Leverage your current data privacy best practices and adapt them to align with your pandemic-ready operational changes.</a:t>
            </a:r>
          </a:p>
          <a:p>
            <a:r>
              <a:rPr lang="en-CA" dirty="0">
                <a:solidFill>
                  <a:srgbClr val="000000"/>
                </a:solidFill>
              </a:rPr>
              <a:t>Collect what you need, disregard what you don’t. Reduce the amount of unnecessary personal data collected.</a:t>
            </a:r>
          </a:p>
          <a:p>
            <a:r>
              <a:rPr lang="en-CA" dirty="0">
                <a:solidFill>
                  <a:srgbClr val="000000"/>
                </a:solidFill>
              </a:rPr>
              <a:t>Enforce procedures to support your employees’ integration of these best practices. They will serve you well not only in a pandemic but also further down the data privacy path.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FF2AC8-5F14-D84D-86C3-BAF386B22002}"/>
              </a:ext>
            </a:extLst>
          </p:cNvPr>
          <p:cNvGrpSpPr/>
          <p:nvPr/>
        </p:nvGrpSpPr>
        <p:grpSpPr>
          <a:xfrm>
            <a:off x="391145" y="5294235"/>
            <a:ext cx="11487081" cy="1057523"/>
            <a:chOff x="6353842" y="3127248"/>
            <a:chExt cx="3887438" cy="166420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E41E68-57BC-5A45-8C5B-1F4EE2BA8F9D}"/>
                </a:ext>
              </a:extLst>
            </p:cNvPr>
            <p:cNvSpPr/>
            <p:nvPr/>
          </p:nvSpPr>
          <p:spPr>
            <a:xfrm>
              <a:off x="6353842" y="3127248"/>
              <a:ext cx="3887438" cy="1664208"/>
            </a:xfrm>
            <a:prstGeom prst="rect">
              <a:avLst/>
            </a:prstGeom>
            <a:gradFill>
              <a:gsLst>
                <a:gs pos="0">
                  <a:srgbClr val="2576B7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0"/>
            </a:gradFill>
            <a:ln w="187325" cmpd="thinThick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tIns="324000" rIns="324000" bIns="324000" rtlCol="0" anchor="ctr">
              <a:noAutofit/>
            </a:bodyPr>
            <a:lstStyle/>
            <a:p>
              <a:pPr>
                <a:spcBef>
                  <a:spcPts val="800"/>
                </a:spcBef>
              </a:pPr>
              <a:r>
                <a:rPr lang="en-US" sz="1600" dirty="0">
                  <a:solidFill>
                    <a:schemeClr val="bg1"/>
                  </a:solidFill>
                  <a:latin typeface="Montserrat Medium" pitchFamily="2" charset="77"/>
                </a:rPr>
                <a:t>Info-Tech Insight</a:t>
              </a:r>
            </a:p>
            <a:p>
              <a:pPr>
                <a:spcBef>
                  <a:spcPts val="800"/>
                </a:spcBef>
              </a:pPr>
              <a:r>
                <a:rPr lang="en-US" sz="1400" dirty="0">
                  <a:solidFill>
                    <a:schemeClr val="bg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An effective pandemic plan will be privacy-proof in order to support the future strategic direction of the organization. Don’t throw your privacy best practices out the window; be adaptable and create a repeatable process that is well-documented and well-circulated.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5C426B7-54D5-6E4B-B315-687203C7E4D7}"/>
                </a:ext>
              </a:extLst>
            </p:cNvPr>
            <p:cNvSpPr/>
            <p:nvPr/>
          </p:nvSpPr>
          <p:spPr>
            <a:xfrm>
              <a:off x="6353842" y="3127248"/>
              <a:ext cx="3887438" cy="1664208"/>
            </a:xfrm>
            <a:prstGeom prst="rect">
              <a:avLst/>
            </a:prstGeom>
            <a:noFill/>
            <a:ln w="3175" cmpd="thinThick">
              <a:gradFill>
                <a:gsLst>
                  <a:gs pos="0">
                    <a:srgbClr val="2576B7"/>
                  </a:gs>
                  <a:gs pos="50000">
                    <a:srgbClr val="2576B7">
                      <a:alpha val="0"/>
                    </a:srgbClr>
                  </a:gs>
                  <a:gs pos="99000">
                    <a:srgbClr val="2576B7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216000" rIns="216000" bIns="216000" rtlCol="0" anchor="ctr">
              <a:noAutofit/>
            </a:bodyPr>
            <a:lstStyle/>
            <a:p>
              <a:pPr>
                <a:spcBef>
                  <a:spcPts val="800"/>
                </a:spcBef>
              </a:pPr>
              <a:endParaRPr lang="en-US" sz="1400">
                <a:solidFill>
                  <a:srgbClr val="2576B7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D31B6A8-E30E-46CB-84DD-DE9F4180571A}"/>
              </a:ext>
            </a:extLst>
          </p:cNvPr>
          <p:cNvSpPr txBox="1">
            <a:spLocks/>
          </p:cNvSpPr>
          <p:nvPr/>
        </p:nvSpPr>
        <p:spPr>
          <a:xfrm>
            <a:off x="4251880" y="1973046"/>
            <a:ext cx="3539119" cy="3190736"/>
          </a:xfrm>
          <a:prstGeom prst="rect">
            <a:avLst/>
          </a:prstGeom>
        </p:spPr>
        <p:txBody>
          <a:bodyPr lIns="0" tIns="0" rIns="0" bIns="0" numCol="1" spcCol="292608"/>
          <a:lstStyle>
            <a:lvl1pPr marL="179388" indent="-179388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628650" indent="-1714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1089025" indent="-17462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549400" indent="-1778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2000250" indent="-1714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Some of the personal data being collected wouldn’t normally be as a part of your organization’s business processes, which may harm the business in the long term. </a:t>
            </a:r>
          </a:p>
          <a:p>
            <a:r>
              <a:rPr lang="en-CA" dirty="0"/>
              <a:t>At what point does collection of personal data become necessary with respect to impact on the health and safety of your organization?</a:t>
            </a:r>
          </a:p>
          <a:p>
            <a:r>
              <a:rPr lang="en-CA" dirty="0"/>
              <a:t>How can the process for handling personal data as a part of an incident-specific procedure be optimally managed?</a:t>
            </a:r>
            <a:endParaRPr lang="en-CA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19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772782"/>
      </p:ext>
    </p:extLst>
  </p:cSld>
  <p:clrMapOvr>
    <a:masterClrMapping/>
  </p:clrMapOvr>
</p:sld>
</file>

<file path=ppt/theme/theme1.xml><?xml version="1.0" encoding="utf-8"?>
<a:theme xmlns:a="http://schemas.openxmlformats.org/drawingml/2006/main" name="FrontCovers-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lIns="0" tIns="0" rIns="0" bIns="0" numCol="1" spcCol="360000" rtlCol="0">
        <a:noAutofit/>
      </a:bodyPr>
      <a:lstStyle>
        <a:defPPr marL="179388" indent="-179388" algn="l">
          <a:lnSpc>
            <a:spcPct val="110000"/>
          </a:lnSpc>
          <a:buFont typeface="Arial" panose="020B0604020202020204" pitchFamily="34" charset="0"/>
          <a:buChar char="•"/>
          <a:tabLst/>
          <a:defRPr sz="1400" dirty="0" err="1" smtClean="0">
            <a:solidFill>
              <a:schemeClr val="tx1">
                <a:lumMod val="50000"/>
              </a:schemeClr>
            </a:solidFill>
            <a:latin typeface="Roboto Condensed Light" panose="02000000000000000000" pitchFamily="2" charset="0"/>
            <a:ea typeface="Roboto Condensed Light" panose="02000000000000000000" pitchFamily="2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BackCovers&amp;Dividers-Dark">
  <a:themeElements>
    <a:clrScheme name="Info-Tech-ResearchDeck">
      <a:dk1>
        <a:srgbClr val="494A4A"/>
      </a:dk1>
      <a:lt1>
        <a:srgbClr val="FFFFFF"/>
      </a:lt1>
      <a:dk2>
        <a:srgbClr val="494A4A"/>
      </a:dk2>
      <a:lt2>
        <a:srgbClr val="FFFFFF"/>
      </a:lt2>
      <a:accent1>
        <a:srgbClr val="2576B6"/>
      </a:accent1>
      <a:accent2>
        <a:srgbClr val="5D3291"/>
      </a:accent2>
      <a:accent3>
        <a:srgbClr val="F7C435"/>
      </a:accent3>
      <a:accent4>
        <a:srgbClr val="299C47"/>
      </a:accent4>
      <a:accent5>
        <a:srgbClr val="B3252E"/>
      </a:accent5>
      <a:accent6>
        <a:srgbClr val="F07925"/>
      </a:accent6>
      <a:hlink>
        <a:srgbClr val="2576B6"/>
      </a:hlink>
      <a:folHlink>
        <a:srgbClr val="16476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lIns="0" tIns="0" rIns="0" bIns="0" numCol="1" spcCol="360000" rtlCol="0">
        <a:noAutofit/>
      </a:bodyPr>
      <a:lstStyle>
        <a:defPPr marL="179388" indent="-179388" algn="l">
          <a:lnSpc>
            <a:spcPct val="110000"/>
          </a:lnSpc>
          <a:buFont typeface="Arial" panose="020B0604020202020204" pitchFamily="34" charset="0"/>
          <a:buChar char="•"/>
          <a:tabLst/>
          <a:defRPr sz="1400" dirty="0" err="1" smtClean="0">
            <a:solidFill>
              <a:schemeClr val="tx1">
                <a:lumMod val="50000"/>
              </a:schemeClr>
            </a:solidFill>
            <a:latin typeface="Roboto Condensed Light" panose="02000000000000000000" pitchFamily="2" charset="0"/>
            <a:ea typeface="Roboto Condensed Light" panose="02000000000000000000" pitchFamily="2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BackCovers&amp;Dividers-Light">
  <a:themeElements>
    <a:clrScheme name="Info-Tech-ResearchDeck">
      <a:dk1>
        <a:srgbClr val="494A4A"/>
      </a:dk1>
      <a:lt1>
        <a:srgbClr val="FFFFFF"/>
      </a:lt1>
      <a:dk2>
        <a:srgbClr val="494A4A"/>
      </a:dk2>
      <a:lt2>
        <a:srgbClr val="FFFFFF"/>
      </a:lt2>
      <a:accent1>
        <a:srgbClr val="2576B6"/>
      </a:accent1>
      <a:accent2>
        <a:srgbClr val="5D3291"/>
      </a:accent2>
      <a:accent3>
        <a:srgbClr val="F7C435"/>
      </a:accent3>
      <a:accent4>
        <a:srgbClr val="299C47"/>
      </a:accent4>
      <a:accent5>
        <a:srgbClr val="B3252E"/>
      </a:accent5>
      <a:accent6>
        <a:srgbClr val="F07925"/>
      </a:accent6>
      <a:hlink>
        <a:srgbClr val="2576B6"/>
      </a:hlink>
      <a:folHlink>
        <a:srgbClr val="16476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lIns="0" tIns="0" rIns="0" bIns="0" numCol="1" spcCol="360000" rtlCol="0">
        <a:noAutofit/>
      </a:bodyPr>
      <a:lstStyle>
        <a:defPPr marL="179388" indent="-179388" algn="l">
          <a:lnSpc>
            <a:spcPct val="110000"/>
          </a:lnSpc>
          <a:buFont typeface="Arial" panose="020B0604020202020204" pitchFamily="34" charset="0"/>
          <a:buChar char="•"/>
          <a:tabLst/>
          <a:defRPr sz="1400" dirty="0" err="1" smtClean="0">
            <a:solidFill>
              <a:schemeClr val="tx1">
                <a:lumMod val="50000"/>
              </a:schemeClr>
            </a:solidFill>
            <a:latin typeface="Roboto Condensed Light" panose="02000000000000000000" pitchFamily="2" charset="0"/>
            <a:ea typeface="Roboto Condensed Light" panose="02000000000000000000" pitchFamily="2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Slide-Generic">
  <a:themeElements>
    <a:clrScheme name="Keikp">
      <a:dk1>
        <a:srgbClr val="494949"/>
      </a:dk1>
      <a:lt1>
        <a:srgbClr val="FFFFFF"/>
      </a:lt1>
      <a:dk2>
        <a:srgbClr val="494949"/>
      </a:dk2>
      <a:lt2>
        <a:srgbClr val="FFFFFF"/>
      </a:lt2>
      <a:accent1>
        <a:srgbClr val="2476B7"/>
      </a:accent1>
      <a:accent2>
        <a:srgbClr val="5E3391"/>
      </a:accent2>
      <a:accent3>
        <a:srgbClr val="EFC351"/>
      </a:accent3>
      <a:accent4>
        <a:srgbClr val="289D48"/>
      </a:accent4>
      <a:accent5>
        <a:srgbClr val="B3242E"/>
      </a:accent5>
      <a:accent6>
        <a:srgbClr val="F17926"/>
      </a:accent6>
      <a:hlink>
        <a:srgbClr val="2476B7"/>
      </a:hlink>
      <a:folHlink>
        <a:srgbClr val="16476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 numCol="1" spcCol="360000" rtlCol="0">
        <a:noAutofit/>
      </a:bodyPr>
      <a:lstStyle>
        <a:defPPr marL="179388" indent="-179388" algn="l">
          <a:lnSpc>
            <a:spcPct val="110000"/>
          </a:lnSpc>
          <a:buFont typeface="Arial" panose="020B0604020202020204" pitchFamily="34" charset="0"/>
          <a:buChar char="•"/>
          <a:tabLst/>
          <a:defRPr sz="1400" dirty="0" err="1" smtClean="0">
            <a:solidFill>
              <a:schemeClr val="tx1">
                <a:lumMod val="50000"/>
              </a:schemeClr>
            </a:solidFill>
            <a:latin typeface="Roboto Condensed Light" panose="02000000000000000000" pitchFamily="2" charset="0"/>
            <a:ea typeface="Roboto Condensed Light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303</Words>
  <Application>Microsoft Office PowerPoint</Application>
  <PresentationFormat>Custom</PresentationFormat>
  <Paragraphs>27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</vt:i4>
      </vt:variant>
    </vt:vector>
  </HeadingPairs>
  <TitlesOfParts>
    <vt:vector size="17" baseType="lpstr">
      <vt:lpstr>Montserrat SemiBold</vt:lpstr>
      <vt:lpstr>Arial</vt:lpstr>
      <vt:lpstr>Wingdings</vt:lpstr>
      <vt:lpstr>Montserrat Medium</vt:lpstr>
      <vt:lpstr>Exo</vt:lpstr>
      <vt:lpstr>Montserrat Light</vt:lpstr>
      <vt:lpstr>Calibri</vt:lpstr>
      <vt:lpstr>Montserrat</vt:lpstr>
      <vt:lpstr>Exo Light</vt:lpstr>
      <vt:lpstr>Roboto Condensed Light</vt:lpstr>
      <vt:lpstr>FrontCovers-Light</vt:lpstr>
      <vt:lpstr>BackCovers&amp;Dividers-Dark</vt:lpstr>
      <vt:lpstr>BackCovers&amp;Dividers-Light</vt:lpstr>
      <vt:lpstr>Slide-Generic</vt:lpstr>
      <vt:lpstr>PowerPoint Presentation</vt:lpstr>
      <vt:lpstr>Executive 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2020-03-19T20:52:07Z</dcterms:created>
  <dcterms:modified xsi:type="dcterms:W3CDTF">2020-04-07T16:05:34Z</dcterms:modified>
</cp:coreProperties>
</file>