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p:sldMasterIdLst>
    <p:sldMasterId id="2147483713" r:id="rId1"/>
    <p:sldMasterId id="2147483667" r:id="rId2"/>
  </p:sldMasterIdLst>
  <p:notesMasterIdLst>
    <p:notesMasterId r:id="rId6"/>
  </p:notesMasterIdLst>
  <p:handoutMasterIdLst>
    <p:handoutMasterId r:id="rId7"/>
  </p:handoutMasterIdLst>
  <p:sldIdLst>
    <p:sldId id="563" r:id="rId3"/>
    <p:sldId id="436" r:id="rId4"/>
    <p:sldId id="562" r:id="rId5"/>
  </p:sldIdLst>
  <p:sldSz cx="12193588" cy="6858000"/>
  <p:notesSz cx="11309350" cy="20104100"/>
  <p:embeddedFontLst>
    <p:embeddedFont>
      <p:font typeface="Calibri" panose="020F0502020204030204" pitchFamily="34" charset="0"/>
      <p:regular r:id="rId8"/>
      <p:bold r:id="rId9"/>
      <p:italic r:id="rId10"/>
      <p:boldItalic r:id="rId11"/>
    </p:embeddedFont>
    <p:embeddedFont>
      <p:font typeface="Exo" panose="02000303000000000000" pitchFamily="2" charset="0"/>
      <p:regular r:id="rId12"/>
      <p:bold r:id="rId13"/>
      <p:italic r:id="rId14"/>
      <p:boldItalic r:id="rId15"/>
    </p:embeddedFont>
    <p:embeddedFont>
      <p:font typeface="Exo Light" panose="02000303000000000000" pitchFamily="2" charset="0"/>
      <p:regular r:id="rId16"/>
    </p:embeddedFont>
    <p:embeddedFont>
      <p:font typeface="Montserrat" panose="00000500000000000000" pitchFamily="2" charset="0"/>
      <p:regular r:id="rId17"/>
      <p:bold r:id="rId18"/>
      <p:italic r:id="rId19"/>
      <p:boldItalic r:id="rId20"/>
    </p:embeddedFont>
    <p:embeddedFont>
      <p:font typeface="Montserrat SemiBold" panose="00000700000000000000" pitchFamily="2" charset="0"/>
      <p:regular r:id="rId21"/>
      <p:bold r:id="rId22"/>
      <p:italic r:id="rId23"/>
      <p:boldItalic r:id="rId24"/>
    </p:embeddedFont>
    <p:embeddedFont>
      <p:font typeface="Roboto Condensed Light" panose="02000000000000000000" pitchFamily="2" charset="0"/>
      <p:regular r:id="rId25"/>
      <p:italic r:id="rId26"/>
    </p:embeddedFont>
  </p:embeddedFontLst>
  <p:defaultTextStyle>
    <a:defPPr>
      <a:defRPr lang="en-US"/>
    </a:defPPr>
    <a:lvl1pPr marL="0" algn="l" defTabSz="554492" rtl="0" eaLnBrk="1" latinLnBrk="0" hangingPunct="1">
      <a:defRPr sz="1092" kern="1200">
        <a:solidFill>
          <a:schemeClr val="tx1"/>
        </a:solidFill>
        <a:latin typeface="+mn-lt"/>
        <a:ea typeface="+mn-ea"/>
        <a:cs typeface="+mn-cs"/>
      </a:defRPr>
    </a:lvl1pPr>
    <a:lvl2pPr marL="277246" algn="l" defTabSz="554492" rtl="0" eaLnBrk="1" latinLnBrk="0" hangingPunct="1">
      <a:defRPr sz="1092" kern="1200">
        <a:solidFill>
          <a:schemeClr val="tx1"/>
        </a:solidFill>
        <a:latin typeface="+mn-lt"/>
        <a:ea typeface="+mn-ea"/>
        <a:cs typeface="+mn-cs"/>
      </a:defRPr>
    </a:lvl2pPr>
    <a:lvl3pPr marL="554492" algn="l" defTabSz="554492" rtl="0" eaLnBrk="1" latinLnBrk="0" hangingPunct="1">
      <a:defRPr sz="1092" kern="1200">
        <a:solidFill>
          <a:schemeClr val="tx1"/>
        </a:solidFill>
        <a:latin typeface="+mn-lt"/>
        <a:ea typeface="+mn-ea"/>
        <a:cs typeface="+mn-cs"/>
      </a:defRPr>
    </a:lvl3pPr>
    <a:lvl4pPr marL="831738" algn="l" defTabSz="554492" rtl="0" eaLnBrk="1" latinLnBrk="0" hangingPunct="1">
      <a:defRPr sz="1092" kern="1200">
        <a:solidFill>
          <a:schemeClr val="tx1"/>
        </a:solidFill>
        <a:latin typeface="+mn-lt"/>
        <a:ea typeface="+mn-ea"/>
        <a:cs typeface="+mn-cs"/>
      </a:defRPr>
    </a:lvl4pPr>
    <a:lvl5pPr marL="1108984" algn="l" defTabSz="554492" rtl="0" eaLnBrk="1" latinLnBrk="0" hangingPunct="1">
      <a:defRPr sz="1092" kern="1200">
        <a:solidFill>
          <a:schemeClr val="tx1"/>
        </a:solidFill>
        <a:latin typeface="+mn-lt"/>
        <a:ea typeface="+mn-ea"/>
        <a:cs typeface="+mn-cs"/>
      </a:defRPr>
    </a:lvl5pPr>
    <a:lvl6pPr marL="1386230" algn="l" defTabSz="554492" rtl="0" eaLnBrk="1" latinLnBrk="0" hangingPunct="1">
      <a:defRPr sz="1092" kern="1200">
        <a:solidFill>
          <a:schemeClr val="tx1"/>
        </a:solidFill>
        <a:latin typeface="+mn-lt"/>
        <a:ea typeface="+mn-ea"/>
        <a:cs typeface="+mn-cs"/>
      </a:defRPr>
    </a:lvl6pPr>
    <a:lvl7pPr marL="1663476" algn="l" defTabSz="554492" rtl="0" eaLnBrk="1" latinLnBrk="0" hangingPunct="1">
      <a:defRPr sz="1092" kern="1200">
        <a:solidFill>
          <a:schemeClr val="tx1"/>
        </a:solidFill>
        <a:latin typeface="+mn-lt"/>
        <a:ea typeface="+mn-ea"/>
        <a:cs typeface="+mn-cs"/>
      </a:defRPr>
    </a:lvl7pPr>
    <a:lvl8pPr marL="1940723" algn="l" defTabSz="554492" rtl="0" eaLnBrk="1" latinLnBrk="0" hangingPunct="1">
      <a:defRPr sz="1092" kern="1200">
        <a:solidFill>
          <a:schemeClr val="tx1"/>
        </a:solidFill>
        <a:latin typeface="+mn-lt"/>
        <a:ea typeface="+mn-ea"/>
        <a:cs typeface="+mn-cs"/>
      </a:defRPr>
    </a:lvl8pPr>
    <a:lvl9pPr marL="2217969" algn="l" defTabSz="554492" rtl="0" eaLnBrk="1" latinLnBrk="0" hangingPunct="1">
      <a:defRPr sz="1092" kern="1200">
        <a:solidFill>
          <a:schemeClr val="tx1"/>
        </a:solidFill>
        <a:latin typeface="+mn-lt"/>
        <a:ea typeface="+mn-ea"/>
        <a:cs typeface="+mn-cs"/>
      </a:defRPr>
    </a:lvl9pPr>
  </p:defaultTextStyle>
  <p:extLst>
    <p:ext uri="{521415D9-36F7-43E2-AB2F-B90AF26B5E84}">
      <p14:sectionLst xmlns:p14="http://schemas.microsoft.com/office/powerpoint/2010/main">
        <p14:section name="Step slides" id="{6892F6AE-3FFE-450A-90EA-8BE8ACFE51D1}">
          <p14:sldIdLst>
            <p14:sldId id="563"/>
            <p14:sldId id="436"/>
          </p14:sldIdLst>
        </p14:section>
        <p14:section name="Back covers" id="{C01F1F78-3846-4FD3-996C-499020A213A9}">
          <p14:sldIdLst>
            <p14:sldId id="562"/>
          </p14:sldIdLst>
        </p14:section>
      </p14:sectionLst>
    </p:ext>
    <p:ext uri="{EFAFB233-063F-42B5-8137-9DF3F51BA10A}">
      <p15:sldGuideLst xmlns:p15="http://schemas.microsoft.com/office/powerpoint/2012/main">
        <p15:guide id="1" orient="horz" pos="377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8"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3391"/>
    <a:srgbClr val="9D9FCD"/>
    <a:srgbClr val="696969"/>
    <a:srgbClr val="41439A"/>
    <a:srgbClr val="4A4A4A"/>
    <a:srgbClr val="7F80BA"/>
    <a:srgbClr val="000000"/>
    <a:srgbClr val="464646"/>
    <a:srgbClr val="8C74AA"/>
    <a:srgbClr val="63636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80" autoAdjust="0"/>
    <p:restoredTop sz="96807" autoAdjust="0"/>
  </p:normalViewPr>
  <p:slideViewPr>
    <p:cSldViewPr snapToGrid="0">
      <p:cViewPr varScale="1">
        <p:scale>
          <a:sx n="115" d="100"/>
          <a:sy n="115" d="100"/>
        </p:scale>
        <p:origin x="132" y="360"/>
      </p:cViewPr>
      <p:guideLst>
        <p:guide orient="horz" pos="377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1.xml"/><Relationship Id="rId21" Type="http://schemas.openxmlformats.org/officeDocument/2006/relationships/font" Target="fonts/font14.fntdata"/><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4.fntdata"/><Relationship Id="rId24" Type="http://schemas.openxmlformats.org/officeDocument/2006/relationships/font" Target="fonts/font17.fntdata"/><Relationship Id="rId5" Type="http://schemas.openxmlformats.org/officeDocument/2006/relationships/slide" Target="slides/slide3.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F4BFADC-759D-9A4E-9A09-AD89F1BCC0AE}"/>
              </a:ext>
            </a:extLst>
          </p:cNvPr>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62EC22-1B51-694A-94D5-D4CB2538FD12}"/>
              </a:ext>
            </a:extLst>
          </p:cNvPr>
          <p:cNvSpPr>
            <a:spLocks noGrp="1"/>
          </p:cNvSpPr>
          <p:nvPr>
            <p:ph type="dt" sz="quarter" idx="1"/>
          </p:nvPr>
        </p:nvSpPr>
        <p:spPr>
          <a:xfrm>
            <a:off x="6405715" y="0"/>
            <a:ext cx="4900956" cy="1007464"/>
          </a:xfrm>
          <a:prstGeom prst="rect">
            <a:avLst/>
          </a:prstGeom>
        </p:spPr>
        <p:txBody>
          <a:bodyPr vert="horz" lIns="91440" tIns="45720" rIns="91440" bIns="45720" rtlCol="0"/>
          <a:lstStyle>
            <a:lvl1pPr algn="r">
              <a:defRPr sz="1200"/>
            </a:lvl1pPr>
          </a:lstStyle>
          <a:p>
            <a:fld id="{3421FBE2-D7AF-034E-A3E8-B3AFB8825F2F}" type="datetimeFigureOut">
              <a:rPr lang="en-US" smtClean="0"/>
              <a:t>3/26/2020</a:t>
            </a:fld>
            <a:endParaRPr lang="en-US" dirty="0"/>
          </a:p>
        </p:txBody>
      </p:sp>
      <p:sp>
        <p:nvSpPr>
          <p:cNvPr id="4" name="Footer Placeholder 3">
            <a:extLst>
              <a:ext uri="{FF2B5EF4-FFF2-40B4-BE49-F238E27FC236}">
                <a16:creationId xmlns:a16="http://schemas.microsoft.com/office/drawing/2014/main" id="{2202C9E9-64FF-014C-96CA-5B97C999C1FF}"/>
              </a:ext>
            </a:extLst>
          </p:cNvPr>
          <p:cNvSpPr>
            <a:spLocks noGrp="1"/>
          </p:cNvSpPr>
          <p:nvPr>
            <p:ph type="ftr" sz="quarter" idx="2"/>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E38FAC2-6080-3440-A5EF-CDB292825895}"/>
              </a:ext>
            </a:extLst>
          </p:cNvPr>
          <p:cNvSpPr>
            <a:spLocks noGrp="1"/>
          </p:cNvSpPr>
          <p:nvPr>
            <p:ph type="sldNum" sz="quarter" idx="3"/>
          </p:nvPr>
        </p:nvSpPr>
        <p:spPr>
          <a:xfrm>
            <a:off x="6405715" y="19096639"/>
            <a:ext cx="4900956" cy="1007462"/>
          </a:xfrm>
          <a:prstGeom prst="rect">
            <a:avLst/>
          </a:prstGeom>
        </p:spPr>
        <p:txBody>
          <a:bodyPr vert="horz" lIns="91440" tIns="45720" rIns="91440" bIns="45720" rtlCol="0" anchor="b"/>
          <a:lstStyle>
            <a:lvl1pPr algn="r">
              <a:defRPr sz="1200"/>
            </a:lvl1pPr>
          </a:lstStyle>
          <a:p>
            <a:fld id="{A0D59A62-6DDC-664C-B490-E4412C3B9B65}" type="slidenum">
              <a:rPr lang="en-US" smtClean="0"/>
              <a:t>‹#›</a:t>
            </a:fld>
            <a:endParaRPr lang="en-US" dirty="0"/>
          </a:p>
        </p:txBody>
      </p:sp>
    </p:spTree>
    <p:extLst>
      <p:ext uri="{BB962C8B-B14F-4D97-AF65-F5344CB8AC3E}">
        <p14:creationId xmlns:p14="http://schemas.microsoft.com/office/powerpoint/2010/main" val="12334922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b="0" i="0">
                <a:latin typeface="Roboto Condensed Light" panose="02000000000000000000" pitchFamily="2" charset="0"/>
              </a:defRPr>
            </a:lvl1pPr>
          </a:lstStyle>
          <a:p>
            <a:endParaRPr lang="en-US" dirty="0"/>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b="0" i="0">
                <a:latin typeface="Roboto Condensed Light" panose="02000000000000000000" pitchFamily="2" charset="0"/>
              </a:defRPr>
            </a:lvl1pPr>
          </a:lstStyle>
          <a:p>
            <a:fld id="{F0A9609A-B772-C646-9832-EF91D164CC90}"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b="0" i="0">
                <a:latin typeface="Roboto Condensed Light" panose="02000000000000000000" pitchFamily="2" charset="0"/>
              </a:defRPr>
            </a:lvl1pPr>
          </a:lstStyle>
          <a:p>
            <a:endParaRPr lang="en-US" dirty="0"/>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b="0" i="0">
                <a:latin typeface="Roboto Condensed Light" panose="02000000000000000000" pitchFamily="2" charset="0"/>
              </a:defRPr>
            </a:lvl1pPr>
          </a:lstStyle>
          <a:p>
            <a:fld id="{06B0FC7D-8687-9A40-9CA8-0B2F00AB98E3}" type="slidenum">
              <a:rPr lang="en-US" smtClean="0"/>
              <a:pPr/>
              <a:t>‹#›</a:t>
            </a:fld>
            <a:endParaRPr lang="en-US" dirty="0"/>
          </a:p>
        </p:txBody>
      </p:sp>
    </p:spTree>
    <p:extLst>
      <p:ext uri="{BB962C8B-B14F-4D97-AF65-F5344CB8AC3E}">
        <p14:creationId xmlns:p14="http://schemas.microsoft.com/office/powerpoint/2010/main" val="2316559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Roboto Condensed Light" panose="02000000000000000000" pitchFamily="2" charset="0"/>
        <a:ea typeface="+mn-ea"/>
        <a:cs typeface="+mn-cs"/>
      </a:defRPr>
    </a:lvl1pPr>
    <a:lvl2pPr marL="457200" algn="l" defTabSz="914400" rtl="0" eaLnBrk="1" latinLnBrk="0" hangingPunct="1">
      <a:defRPr sz="1200" b="0" i="0" kern="1200">
        <a:solidFill>
          <a:schemeClr val="tx1"/>
        </a:solidFill>
        <a:latin typeface="Roboto Condensed Light" panose="02000000000000000000" pitchFamily="2" charset="0"/>
        <a:ea typeface="+mn-ea"/>
        <a:cs typeface="+mn-cs"/>
      </a:defRPr>
    </a:lvl2pPr>
    <a:lvl3pPr marL="914400" algn="l" defTabSz="914400" rtl="0" eaLnBrk="1" latinLnBrk="0" hangingPunct="1">
      <a:defRPr sz="1200" b="0" i="0" kern="1200">
        <a:solidFill>
          <a:schemeClr val="tx1"/>
        </a:solidFill>
        <a:latin typeface="Roboto Condensed Light" panose="02000000000000000000" pitchFamily="2" charset="0"/>
        <a:ea typeface="+mn-ea"/>
        <a:cs typeface="+mn-cs"/>
      </a:defRPr>
    </a:lvl3pPr>
    <a:lvl4pPr marL="1371600" algn="l" defTabSz="914400" rtl="0" eaLnBrk="1" latinLnBrk="0" hangingPunct="1">
      <a:defRPr sz="1200" b="0" i="0" kern="1200">
        <a:solidFill>
          <a:schemeClr val="tx1"/>
        </a:solidFill>
        <a:latin typeface="Roboto Condensed Light" panose="02000000000000000000" pitchFamily="2" charset="0"/>
        <a:ea typeface="+mn-ea"/>
        <a:cs typeface="+mn-cs"/>
      </a:defRPr>
    </a:lvl4pPr>
    <a:lvl5pPr marL="1828800" algn="l" defTabSz="914400" rtl="0" eaLnBrk="1" latinLnBrk="0" hangingPunct="1">
      <a:defRPr sz="1200" b="0" i="0" kern="1200">
        <a:solidFill>
          <a:schemeClr val="tx1"/>
        </a:solidFill>
        <a:latin typeface="Roboto Condensed Light"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2</a:t>
            </a:fld>
            <a:endParaRPr lang="en-US" dirty="0"/>
          </a:p>
        </p:txBody>
      </p:sp>
    </p:spTree>
    <p:extLst>
      <p:ext uri="{BB962C8B-B14F-4D97-AF65-F5344CB8AC3E}">
        <p14:creationId xmlns:p14="http://schemas.microsoft.com/office/powerpoint/2010/main" val="231153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06B0FC7D-8687-9A40-9CA8-0B2F00AB98E3}" type="slidenum">
              <a:rPr lang="en-US" smtClean="0"/>
              <a:pPr/>
              <a:t>3</a:t>
            </a:fld>
            <a:endParaRPr lang="en-US" dirty="0"/>
          </a:p>
        </p:txBody>
      </p:sp>
    </p:spTree>
    <p:extLst>
      <p:ext uri="{BB962C8B-B14F-4D97-AF65-F5344CB8AC3E}">
        <p14:creationId xmlns:p14="http://schemas.microsoft.com/office/powerpoint/2010/main" val="1306226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centure.com/SiteCollectionDocuments/PDF/OutlookPDF_AgileOrganization_02" TargetMode="External"/><Relationship Id="rId2" Type="http://schemas.openxmlformats.org/officeDocument/2006/relationships/hyperlink" Target="http://www.forbes.com/sites/joshbersin/2013/05/06/time-to-scrap-performance-" TargetMode="External"/><Relationship Id="rId1" Type="http://schemas.openxmlformats.org/officeDocument/2006/relationships/slideMaster" Target="../slideMasters/slideMaster2.xml"/><Relationship Id="rId6" Type="http://schemas.openxmlformats.org/officeDocument/2006/relationships/hyperlink" Target="http://ryanestis.com/adobe-interview/" TargetMode="External"/><Relationship Id="rId5" Type="http://schemas.openxmlformats.org/officeDocument/2006/relationships/hyperlink" Target="http://www.forbes.com/sites/stevedenning/2012/04/17/" TargetMode="External"/><Relationship Id="rId4" Type="http://schemas.openxmlformats.org/officeDocument/2006/relationships/hyperlink" Target="http://www.huffingtonpost.com/samuel-culbert/performance-" TargetMode="Externa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Light-A">
    <p:bg>
      <p:bgPr>
        <a:blipFill dpi="0" rotWithShape="1">
          <a:blip r:embed="rId2">
            <a:alphaModFix amt="57000"/>
            <a:lum/>
          </a:blip>
          <a:srcRect/>
          <a:stretch>
            <a:fillRect/>
          </a:stretch>
        </a:blipFill>
        <a:effectLst/>
      </p:bgPr>
    </p:bg>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73C0FF6-D442-914B-9216-4F54FD61656B}"/>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7" name="Text Placeholder 12">
            <a:extLst>
              <a:ext uri="{FF2B5EF4-FFF2-40B4-BE49-F238E27FC236}">
                <a16:creationId xmlns:a16="http://schemas.microsoft.com/office/drawing/2014/main" id="{94761424-CE03-6649-A81F-2565BD8C3796}"/>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sz="2800" b="0" i="0">
                <a:solidFill>
                  <a:srgbClr val="858585"/>
                </a:solidFill>
                <a:latin typeface="Roboto Condensed Light" panose="02000000000000000000" pitchFamily="2" charset="0"/>
                <a:ea typeface="Roboto Condensed Light" panose="02000000000000000000" pitchFamily="2" charset="0"/>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lvl="0"/>
            <a:r>
              <a:rPr lang="en-US"/>
              <a:t>Keep track of a transformational technology as it evolves.</a:t>
            </a:r>
          </a:p>
        </p:txBody>
      </p:sp>
    </p:spTree>
    <p:extLst>
      <p:ext uri="{BB962C8B-B14F-4D97-AF65-F5344CB8AC3E}">
        <p14:creationId xmlns:p14="http://schemas.microsoft.com/office/powerpoint/2010/main" val="1162790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ack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descr="McLean &amp; Company Logo">
            <a:extLst>
              <a:ext uri="{FF2B5EF4-FFF2-40B4-BE49-F238E27FC236}">
                <a16:creationId xmlns:a16="http://schemas.microsoft.com/office/drawing/2014/main" id="{D96D7FEE-4E5E-4258-8D3C-8E047E48E68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8859" y="3051984"/>
            <a:ext cx="1827941" cy="754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A09AF9F-4306-43FC-95CD-24E38F6F6D6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76789" y="3195531"/>
            <a:ext cx="2341128" cy="466933"/>
          </a:xfrm>
          <a:prstGeom prst="rect">
            <a:avLst/>
          </a:prstGeom>
        </p:spPr>
      </p:pic>
    </p:spTree>
    <p:extLst>
      <p:ext uri="{BB962C8B-B14F-4D97-AF65-F5344CB8AC3E}">
        <p14:creationId xmlns:p14="http://schemas.microsoft.com/office/powerpoint/2010/main" val="855419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Back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descr="McLean &amp; Company Logo">
            <a:extLst>
              <a:ext uri="{FF2B5EF4-FFF2-40B4-BE49-F238E27FC236}">
                <a16:creationId xmlns:a16="http://schemas.microsoft.com/office/drawing/2014/main" id="{1A971F59-9A7D-4589-B1C1-52623A54B84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8859" y="3051984"/>
            <a:ext cx="1827941" cy="754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B322DC5-FAA7-42B4-A840-5CB02776A8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76789" y="3195531"/>
            <a:ext cx="2341128" cy="466933"/>
          </a:xfrm>
          <a:prstGeom prst="rect">
            <a:avLst/>
          </a:prstGeom>
        </p:spPr>
      </p:pic>
    </p:spTree>
    <p:extLst>
      <p:ext uri="{BB962C8B-B14F-4D97-AF65-F5344CB8AC3E}">
        <p14:creationId xmlns:p14="http://schemas.microsoft.com/office/powerpoint/2010/main" val="795728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ack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4" name="Picture 3" descr="McLean &amp; Company Logo">
            <a:extLst>
              <a:ext uri="{FF2B5EF4-FFF2-40B4-BE49-F238E27FC236}">
                <a16:creationId xmlns:a16="http://schemas.microsoft.com/office/drawing/2014/main" id="{10CE065F-C94B-4310-9800-C3219D270DB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8859" y="3051984"/>
            <a:ext cx="1827941" cy="754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B524A05-C83D-4004-BF8A-744A1C378C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76789" y="3195531"/>
            <a:ext cx="2341128" cy="466933"/>
          </a:xfrm>
          <a:prstGeom prst="rect">
            <a:avLst/>
          </a:prstGeom>
        </p:spPr>
      </p:pic>
    </p:spTree>
    <p:extLst>
      <p:ext uri="{BB962C8B-B14F-4D97-AF65-F5344CB8AC3E}">
        <p14:creationId xmlns:p14="http://schemas.microsoft.com/office/powerpoint/2010/main" val="36099334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81123"/>
      </p:ext>
    </p:extLst>
  </p:cSld>
  <p:clrMapOvr>
    <a:masterClrMapping/>
  </p:clrMapOvr>
  <p:extLst>
    <p:ext uri="{DCECCB84-F9BA-43D5-87BE-67443E8EF086}">
      <p15:sldGuideLst xmlns:p15="http://schemas.microsoft.com/office/powerpoint/2012/main">
        <p15:guide id="1" orient="horz" pos="5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ecSummary-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DDE57-4E30-2343-9DAE-39F3DBBD9B61}"/>
              </a:ext>
            </a:extLst>
          </p:cNvPr>
          <p:cNvSpPr>
            <a:spLocks noGrp="1"/>
          </p:cNvSpPr>
          <p:nvPr>
            <p:ph type="title"/>
          </p:nvPr>
        </p:nvSpPr>
        <p:spPr>
          <a:xfrm>
            <a:off x="354106" y="530021"/>
            <a:ext cx="11146263" cy="1163598"/>
          </a:xfrm>
        </p:spPr>
        <p:txBody>
          <a:bodyPr>
            <a:noAutofit/>
          </a:bodyPr>
          <a:lstStyle>
            <a:lvl1pPr>
              <a:lnSpc>
                <a:spcPct val="90000"/>
              </a:lnSpc>
              <a:defRPr b="0" i="0">
                <a:solidFill>
                  <a:srgbClr val="717171"/>
                </a:solidFill>
              </a:defRPr>
            </a:lvl1pPr>
          </a:lstStyle>
          <a:p>
            <a:r>
              <a:rPr lang="en-US"/>
              <a:t>Click to edit Master title style</a:t>
            </a:r>
          </a:p>
        </p:txBody>
      </p:sp>
      <p:sp>
        <p:nvSpPr>
          <p:cNvPr id="5" name="Text Placeholder 14">
            <a:extLst>
              <a:ext uri="{FF2B5EF4-FFF2-40B4-BE49-F238E27FC236}">
                <a16:creationId xmlns:a16="http://schemas.microsoft.com/office/drawing/2014/main" id="{F757EF6B-F638-A24D-9746-2B871D5BA5B9}"/>
              </a:ext>
            </a:extLst>
          </p:cNvPr>
          <p:cNvSpPr>
            <a:spLocks noGrp="1"/>
          </p:cNvSpPr>
          <p:nvPr>
            <p:ph type="body" sz="quarter" idx="12"/>
          </p:nvPr>
        </p:nvSpPr>
        <p:spPr>
          <a:xfrm>
            <a:off x="3150561" y="2188650"/>
            <a:ext cx="8349808" cy="1049402"/>
          </a:xfrm>
          <a:prstGeom prst="rect">
            <a:avLst/>
          </a:prstGeom>
        </p:spPr>
        <p:txBody>
          <a:bodyPr lIns="0" tIns="0" rIns="0" bIns="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13" name="Text Placeholder 12">
            <a:extLst>
              <a:ext uri="{FF2B5EF4-FFF2-40B4-BE49-F238E27FC236}">
                <a16:creationId xmlns:a16="http://schemas.microsoft.com/office/drawing/2014/main" id="{A5895281-F05F-284A-93B8-DF31D5A43342}"/>
              </a:ext>
            </a:extLst>
          </p:cNvPr>
          <p:cNvSpPr>
            <a:spLocks noGrp="1"/>
          </p:cNvSpPr>
          <p:nvPr>
            <p:ph type="body" sz="quarter" idx="13"/>
          </p:nvPr>
        </p:nvSpPr>
        <p:spPr>
          <a:xfrm>
            <a:off x="368194" y="2211427"/>
            <a:ext cx="2356821" cy="297314"/>
          </a:xfrm>
          <a:prstGeom prst="rect">
            <a:avLst/>
          </a:prstGeom>
        </p:spPr>
        <p:txBody>
          <a:bodyPr lIns="0" tIns="0" rIns="0" bIns="0">
            <a:noAutofit/>
          </a:bodyPr>
          <a:lstStyle>
            <a:lvl1pPr marL="0" indent="0" algn="l">
              <a:lnSpc>
                <a:spcPct val="110000"/>
              </a:lnSpc>
              <a:buNone/>
              <a:defRPr sz="1800" b="0" i="0">
                <a:solidFill>
                  <a:srgbClr val="B3252E"/>
                </a:solidFill>
                <a:latin typeface="Montserrat SemiBold" panose="000007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14">
            <a:extLst>
              <a:ext uri="{FF2B5EF4-FFF2-40B4-BE49-F238E27FC236}">
                <a16:creationId xmlns:a16="http://schemas.microsoft.com/office/drawing/2014/main" id="{6FA60A94-BDD7-CD42-AD29-7AFB8051590D}"/>
              </a:ext>
            </a:extLst>
          </p:cNvPr>
          <p:cNvSpPr>
            <a:spLocks noGrp="1"/>
          </p:cNvSpPr>
          <p:nvPr>
            <p:ph type="body" sz="quarter" idx="14"/>
          </p:nvPr>
        </p:nvSpPr>
        <p:spPr>
          <a:xfrm>
            <a:off x="3130475" y="3434381"/>
            <a:ext cx="8368999" cy="1049402"/>
          </a:xfrm>
          <a:prstGeom prst="rect">
            <a:avLst/>
          </a:prstGeom>
        </p:spPr>
        <p:txBody>
          <a:bodyPr lIns="0" tIns="0" rIns="0" bIns="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6" name="Text Placeholder 12">
            <a:extLst>
              <a:ext uri="{FF2B5EF4-FFF2-40B4-BE49-F238E27FC236}">
                <a16:creationId xmlns:a16="http://schemas.microsoft.com/office/drawing/2014/main" id="{9BDD2CC1-5E1E-A249-A7A5-AE4A1333D147}"/>
              </a:ext>
            </a:extLst>
          </p:cNvPr>
          <p:cNvSpPr>
            <a:spLocks noGrp="1"/>
          </p:cNvSpPr>
          <p:nvPr>
            <p:ph type="body" sz="quarter" idx="15"/>
          </p:nvPr>
        </p:nvSpPr>
        <p:spPr>
          <a:xfrm>
            <a:off x="354106" y="3450965"/>
            <a:ext cx="2356821" cy="297314"/>
          </a:xfrm>
          <a:prstGeom prst="rect">
            <a:avLst/>
          </a:prstGeom>
        </p:spPr>
        <p:txBody>
          <a:bodyPr lIns="0" tIns="0" rIns="0" bIns="0">
            <a:noAutofit/>
          </a:bodyPr>
          <a:lstStyle>
            <a:lvl1pPr marL="0" indent="0" algn="l">
              <a:lnSpc>
                <a:spcPct val="110000"/>
              </a:lnSpc>
              <a:buNone/>
              <a:defRPr sz="1800" b="0" i="0">
                <a:solidFill>
                  <a:srgbClr val="4A4A4A"/>
                </a:solidFill>
                <a:latin typeface="Montserrat SemiBold" panose="000007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7" name="Text Placeholder 14">
            <a:extLst>
              <a:ext uri="{FF2B5EF4-FFF2-40B4-BE49-F238E27FC236}">
                <a16:creationId xmlns:a16="http://schemas.microsoft.com/office/drawing/2014/main" id="{43436B9A-1402-5E4D-97F0-E6F15B6C3293}"/>
              </a:ext>
            </a:extLst>
          </p:cNvPr>
          <p:cNvSpPr>
            <a:spLocks noGrp="1"/>
          </p:cNvSpPr>
          <p:nvPr>
            <p:ph type="body" sz="quarter" idx="16"/>
          </p:nvPr>
        </p:nvSpPr>
        <p:spPr>
          <a:xfrm>
            <a:off x="3130473" y="4680112"/>
            <a:ext cx="8368998" cy="1049402"/>
          </a:xfrm>
          <a:prstGeom prst="rect">
            <a:avLst/>
          </a:prstGeom>
        </p:spPr>
        <p:txBody>
          <a:bodyPr lIns="0" tIns="0" rIns="0" bIns="0">
            <a:noAutofit/>
          </a:bodyPr>
          <a:lstStyle>
            <a:lvl1pPr marL="0" indent="0">
              <a:lnSpc>
                <a:spcPct val="110000"/>
              </a:lnSpc>
              <a:buNone/>
              <a:defRPr sz="1400" b="0" i="0">
                <a:solidFill>
                  <a:srgbClr val="000000"/>
                </a:solidFill>
                <a:latin typeface="Roboto Condensed Light" panose="02000000000000000000" pitchFamily="2" charset="0"/>
                <a:cs typeface="Arial Narrow" panose="020B0604020202020204" pitchFamily="34" charset="0"/>
              </a:defRPr>
            </a:lvl1pPr>
            <a:lvl2pPr marL="457200" indent="0">
              <a:lnSpc>
                <a:spcPts val="1700"/>
              </a:lnSpc>
              <a:buNone/>
              <a:defRPr sz="1400">
                <a:solidFill>
                  <a:srgbClr val="4B4B4B"/>
                </a:solidFill>
                <a:latin typeface="Arial" panose="020B0604020202020204" pitchFamily="34" charset="0"/>
                <a:cs typeface="Arial" panose="020B0604020202020204" pitchFamily="34" charset="0"/>
              </a:defRPr>
            </a:lvl2pPr>
            <a:lvl3pPr marL="914400" indent="0">
              <a:lnSpc>
                <a:spcPts val="1700"/>
              </a:lnSpc>
              <a:buNone/>
              <a:defRPr sz="1400">
                <a:solidFill>
                  <a:srgbClr val="4B4B4B"/>
                </a:solidFill>
                <a:latin typeface="Arial" panose="020B0604020202020204" pitchFamily="34" charset="0"/>
                <a:cs typeface="Arial" panose="020B0604020202020204" pitchFamily="34" charset="0"/>
              </a:defRPr>
            </a:lvl3pPr>
            <a:lvl4pPr marL="1371600" indent="0">
              <a:lnSpc>
                <a:spcPts val="1700"/>
              </a:lnSpc>
              <a:buNone/>
              <a:defRPr sz="1400">
                <a:solidFill>
                  <a:srgbClr val="4B4B4B"/>
                </a:solidFill>
                <a:latin typeface="Arial" panose="020B0604020202020204" pitchFamily="34" charset="0"/>
                <a:cs typeface="Arial" panose="020B0604020202020204" pitchFamily="34" charset="0"/>
              </a:defRPr>
            </a:lvl4pPr>
            <a:lvl5pPr marL="1828800" indent="0">
              <a:lnSpc>
                <a:spcPts val="1700"/>
              </a:lnSpc>
              <a:buNone/>
              <a:defRPr sz="1400">
                <a:solidFill>
                  <a:srgbClr val="4B4B4B"/>
                </a:solidFill>
                <a:latin typeface="Arial" panose="020B0604020202020204" pitchFamily="34" charset="0"/>
                <a:cs typeface="Arial" panose="020B0604020202020204" pitchFamily="34" charset="0"/>
              </a:defRPr>
            </a:lvl5pPr>
          </a:lstStyle>
          <a:p>
            <a:pPr lvl="0"/>
            <a:r>
              <a:rPr lang="en-US"/>
              <a:t>Click to edit Master text styles</a:t>
            </a:r>
          </a:p>
        </p:txBody>
      </p:sp>
      <p:sp>
        <p:nvSpPr>
          <p:cNvPr id="28" name="Text Placeholder 12">
            <a:extLst>
              <a:ext uri="{FF2B5EF4-FFF2-40B4-BE49-F238E27FC236}">
                <a16:creationId xmlns:a16="http://schemas.microsoft.com/office/drawing/2014/main" id="{DE52E9E9-EF0F-F148-B77C-A1985515528A}"/>
              </a:ext>
            </a:extLst>
          </p:cNvPr>
          <p:cNvSpPr>
            <a:spLocks noGrp="1"/>
          </p:cNvSpPr>
          <p:nvPr>
            <p:ph type="body" sz="quarter" idx="17"/>
          </p:nvPr>
        </p:nvSpPr>
        <p:spPr>
          <a:xfrm>
            <a:off x="354106" y="4627698"/>
            <a:ext cx="2356821" cy="297314"/>
          </a:xfrm>
          <a:prstGeom prst="rect">
            <a:avLst/>
          </a:prstGeom>
        </p:spPr>
        <p:txBody>
          <a:bodyPr lIns="0" tIns="0" rIns="0" bIns="0">
            <a:noAutofit/>
          </a:bodyPr>
          <a:lstStyle>
            <a:lvl1pPr marL="0" indent="0" algn="l">
              <a:lnSpc>
                <a:spcPct val="110000"/>
              </a:lnSpc>
              <a:buNone/>
              <a:defRPr sz="1800" b="0" i="0">
                <a:solidFill>
                  <a:srgbClr val="2B9E48"/>
                </a:solidFill>
                <a:latin typeface="Montserrat SemiBold" panose="00000700000000000000" pitchFamily="2"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8050146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ndard 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5" y="530021"/>
            <a:ext cx="11119027" cy="1130188"/>
          </a:xfrm>
        </p:spPr>
        <p:txBody>
          <a:bodyPr>
            <a:noAutofit/>
          </a:bodyPr>
          <a:lstStyle>
            <a:lvl1pPr>
              <a:lnSpc>
                <a:spcPct val="90000"/>
              </a:lnSpc>
              <a:defRPr b="0" i="0">
                <a:solidFill>
                  <a:srgbClr val="717272"/>
                </a:solidFill>
              </a:defRPr>
            </a:lvl1pPr>
          </a:lstStyle>
          <a:p>
            <a:r>
              <a:rPr lang="en-US"/>
              <a:t>Click to edit Master title style</a:t>
            </a:r>
          </a:p>
        </p:txBody>
      </p:sp>
    </p:spTree>
    <p:extLst>
      <p:ext uri="{BB962C8B-B14F-4D97-AF65-F5344CB8AC3E}">
        <p14:creationId xmlns:p14="http://schemas.microsoft.com/office/powerpoint/2010/main" val="3400226304"/>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ddle Accent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59755C-3BFD-4A29-BEFA-E1183A443848}"/>
              </a:ext>
            </a:extLst>
          </p:cNvPr>
          <p:cNvSpPr/>
          <p:nvPr userDrawn="1"/>
        </p:nvSpPr>
        <p:spPr>
          <a:xfrm>
            <a:off x="0" y="1410346"/>
            <a:ext cx="12193588" cy="4804717"/>
          </a:xfrm>
          <a:prstGeom prst="rect">
            <a:avLst/>
          </a:prstGeom>
          <a:gradFill>
            <a:gsLst>
              <a:gs pos="15000">
                <a:schemeClr val="bg1"/>
              </a:gs>
              <a:gs pos="85000">
                <a:schemeClr val="bg1">
                  <a:lumMod val="85000"/>
                  <a:alpha val="64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8047F413-7CC3-9041-B985-1939336F2C65}"/>
              </a:ext>
            </a:extLst>
          </p:cNvPr>
          <p:cNvSpPr>
            <a:spLocks noGrp="1"/>
          </p:cNvSpPr>
          <p:nvPr>
            <p:ph type="title"/>
          </p:nvPr>
        </p:nvSpPr>
        <p:spPr>
          <a:xfrm>
            <a:off x="354106" y="530021"/>
            <a:ext cx="10808475" cy="1130188"/>
          </a:xfrm>
        </p:spPr>
        <p:txBody>
          <a:bodyPr>
            <a:noAutofit/>
          </a:bodyPr>
          <a:lstStyle>
            <a:lvl1pPr>
              <a:lnSpc>
                <a:spcPct val="90000"/>
              </a:lnSpc>
              <a:defRPr b="0" i="0"/>
            </a:lvl1pPr>
          </a:lstStyle>
          <a:p>
            <a:r>
              <a:rPr lang="en-US"/>
              <a:t>Click to edit Master title style</a:t>
            </a:r>
          </a:p>
        </p:txBody>
      </p:sp>
    </p:spTree>
    <p:extLst>
      <p:ext uri="{BB962C8B-B14F-4D97-AF65-F5344CB8AC3E}">
        <p14:creationId xmlns:p14="http://schemas.microsoft.com/office/powerpoint/2010/main" val="10684806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ft Sidebar Content">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0F98D3B-482F-0747-9502-8D7180CE4483}"/>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120" r="31547" b="28119"/>
          <a:stretch/>
        </p:blipFill>
        <p:spPr>
          <a:xfrm>
            <a:off x="0" y="-1"/>
            <a:ext cx="4116388" cy="6873276"/>
          </a:xfrm>
          <a:prstGeom prst="rect">
            <a:avLst/>
          </a:prstGeom>
        </p:spPr>
      </p:pic>
      <p:sp>
        <p:nvSpPr>
          <p:cNvPr id="12" name="Rectangle 11">
            <a:extLst>
              <a:ext uri="{FF2B5EF4-FFF2-40B4-BE49-F238E27FC236}">
                <a16:creationId xmlns:a16="http://schemas.microsoft.com/office/drawing/2014/main" id="{E7372BDB-ADAA-F141-8B07-251E621C94BC}"/>
              </a:ext>
            </a:extLst>
          </p:cNvPr>
          <p:cNvSpPr/>
          <p:nvPr userDrawn="1"/>
        </p:nvSpPr>
        <p:spPr>
          <a:xfrm>
            <a:off x="5874" y="0"/>
            <a:ext cx="4116387" cy="6858000"/>
          </a:xfrm>
          <a:prstGeom prst="rect">
            <a:avLst/>
          </a:prstGeom>
          <a:gradFill>
            <a:gsLst>
              <a:gs pos="19000">
                <a:srgbClr val="41439A">
                  <a:alpha val="54000"/>
                </a:srgbClr>
              </a:gs>
              <a:gs pos="99000">
                <a:srgbClr val="4B4FA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8" name="TextBox 7">
            <a:extLst>
              <a:ext uri="{FF2B5EF4-FFF2-40B4-BE49-F238E27FC236}">
                <a16:creationId xmlns:a16="http://schemas.microsoft.com/office/drawing/2014/main" id="{D18D8AB7-A57D-1241-931E-54086C3A65D6}"/>
              </a:ext>
            </a:extLst>
          </p:cNvPr>
          <p:cNvSpPr txBox="1"/>
          <p:nvPr userDrawn="1"/>
        </p:nvSpPr>
        <p:spPr>
          <a:xfrm>
            <a:off x="346510" y="524427"/>
            <a:ext cx="3176337" cy="1545881"/>
          </a:xfrm>
          <a:prstGeom prst="rect">
            <a:avLst/>
          </a:prstGeom>
        </p:spPr>
        <p:txBody>
          <a:bodyPr vert="horz" wrap="square" lIns="0" tIns="6931" rIns="0" bIns="0" rtlCol="0">
            <a:noAutofit/>
          </a:bodyPr>
          <a:lstStyle/>
          <a:p>
            <a:pPr marL="7701" marR="242975" algn="just">
              <a:lnSpc>
                <a:spcPct val="90000"/>
              </a:lnSpc>
              <a:spcBef>
                <a:spcPts val="55"/>
              </a:spcBef>
            </a:pPr>
            <a:endParaRPr lang="en-US" sz="4000" b="1" i="0" spc="-30" dirty="0">
              <a:solidFill>
                <a:schemeClr val="bg1"/>
              </a:solidFill>
              <a:latin typeface="Montserrat SemiBold" pitchFamily="2" charset="77"/>
              <a:cs typeface="Arial Narrow"/>
            </a:endParaRPr>
          </a:p>
        </p:txBody>
      </p:sp>
      <p:sp>
        <p:nvSpPr>
          <p:cNvPr id="9" name="Title 9">
            <a:extLst>
              <a:ext uri="{FF2B5EF4-FFF2-40B4-BE49-F238E27FC236}">
                <a16:creationId xmlns:a16="http://schemas.microsoft.com/office/drawing/2014/main" id="{9BAAE306-3204-4CC5-884C-3D462803ACD2}"/>
              </a:ext>
            </a:extLst>
          </p:cNvPr>
          <p:cNvSpPr>
            <a:spLocks noGrp="1"/>
          </p:cNvSpPr>
          <p:nvPr>
            <p:ph type="title"/>
          </p:nvPr>
        </p:nvSpPr>
        <p:spPr>
          <a:xfrm>
            <a:off x="354107" y="530021"/>
            <a:ext cx="3176338" cy="1130188"/>
          </a:xfrm>
        </p:spPr>
        <p:txBody>
          <a:bodyPr>
            <a:noAutofit/>
          </a:bodyPr>
          <a:lstStyle>
            <a:lvl1pPr>
              <a:lnSpc>
                <a:spcPct val="90000"/>
              </a:lnSpc>
              <a:defRPr b="0" i="0">
                <a:solidFill>
                  <a:schemeClr val="bg1"/>
                </a:solidFill>
              </a:defRPr>
            </a:lvl1pPr>
          </a:lstStyle>
          <a:p>
            <a:r>
              <a:rPr lang="en-US"/>
              <a:t>Click to edit Master title style</a:t>
            </a:r>
          </a:p>
        </p:txBody>
      </p:sp>
    </p:spTree>
    <p:extLst>
      <p:ext uri="{BB962C8B-B14F-4D97-AF65-F5344CB8AC3E}">
        <p14:creationId xmlns:p14="http://schemas.microsoft.com/office/powerpoint/2010/main" val="3020621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Sidebar Content">
    <p:spTree>
      <p:nvGrpSpPr>
        <p:cNvPr id="1" name=""/>
        <p:cNvGrpSpPr/>
        <p:nvPr/>
      </p:nvGrpSpPr>
      <p:grpSpPr>
        <a:xfrm>
          <a:off x="0" y="0"/>
          <a:ext cx="0" cy="0"/>
          <a:chOff x="0" y="0"/>
          <a:chExt cx="0" cy="0"/>
        </a:xfrm>
      </p:grpSpPr>
      <p:sp>
        <p:nvSpPr>
          <p:cNvPr id="12" name="Title 9">
            <a:extLst>
              <a:ext uri="{FF2B5EF4-FFF2-40B4-BE49-F238E27FC236}">
                <a16:creationId xmlns:a16="http://schemas.microsoft.com/office/drawing/2014/main" id="{488EE5B4-C583-A04D-B5FC-EA23A0B46B36}"/>
              </a:ext>
            </a:extLst>
          </p:cNvPr>
          <p:cNvSpPr>
            <a:spLocks noGrp="1"/>
          </p:cNvSpPr>
          <p:nvPr>
            <p:ph type="title"/>
          </p:nvPr>
        </p:nvSpPr>
        <p:spPr>
          <a:xfrm>
            <a:off x="354106" y="530021"/>
            <a:ext cx="7150875" cy="1130188"/>
          </a:xfrm>
        </p:spPr>
        <p:txBody>
          <a:bodyPr>
            <a:noAutofit/>
          </a:bodyPr>
          <a:lstStyle>
            <a:lvl1pPr>
              <a:lnSpc>
                <a:spcPct val="90000"/>
              </a:lnSpc>
              <a:defRPr b="0" i="0"/>
            </a:lvl1pPr>
          </a:lstStyle>
          <a:p>
            <a:r>
              <a:rPr lang="en-US"/>
              <a:t>Click to edit Master title style</a:t>
            </a:r>
          </a:p>
        </p:txBody>
      </p:sp>
      <p:sp>
        <p:nvSpPr>
          <p:cNvPr id="8" name="Rectangle 7">
            <a:extLst>
              <a:ext uri="{FF2B5EF4-FFF2-40B4-BE49-F238E27FC236}">
                <a16:creationId xmlns:a16="http://schemas.microsoft.com/office/drawing/2014/main" id="{56EFE861-8F69-7A43-B791-949CBC4BE55F}"/>
              </a:ext>
            </a:extLst>
          </p:cNvPr>
          <p:cNvSpPr/>
          <p:nvPr userDrawn="1"/>
        </p:nvSpPr>
        <p:spPr>
          <a:xfrm>
            <a:off x="8012624" y="0"/>
            <a:ext cx="4180964" cy="6858000"/>
          </a:xfrm>
          <a:prstGeom prst="rect">
            <a:avLst/>
          </a:prstGeom>
          <a:gradFill>
            <a:gsLst>
              <a:gs pos="15000">
                <a:schemeClr val="bg1"/>
              </a:gs>
              <a:gs pos="85000">
                <a:schemeClr val="bg1">
                  <a:lumMod val="8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A9CF51F-F1B5-4A83-B3CD-3C68236B2162}"/>
              </a:ext>
            </a:extLst>
          </p:cNvPr>
          <p:cNvSpPr txBox="1"/>
          <p:nvPr userDrawn="1"/>
        </p:nvSpPr>
        <p:spPr>
          <a:xfrm>
            <a:off x="9187132" y="6441439"/>
            <a:ext cx="2710228" cy="183647"/>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Info-Tech Research Group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lang="en-US"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19347437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sight Breakdown">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047F413-7CC3-9041-B985-1939336F2C65}"/>
              </a:ext>
            </a:extLst>
          </p:cNvPr>
          <p:cNvSpPr>
            <a:spLocks noGrp="1"/>
          </p:cNvSpPr>
          <p:nvPr>
            <p:ph type="title" hasCustomPrompt="1"/>
          </p:nvPr>
        </p:nvSpPr>
        <p:spPr>
          <a:xfrm>
            <a:off x="354106" y="530021"/>
            <a:ext cx="5146582" cy="570117"/>
          </a:xfrm>
        </p:spPr>
        <p:txBody>
          <a:bodyPr>
            <a:noAutofit/>
          </a:bodyPr>
          <a:lstStyle>
            <a:lvl1pPr>
              <a:lnSpc>
                <a:spcPct val="90000"/>
              </a:lnSpc>
              <a:defRPr b="0" i="0">
                <a:solidFill>
                  <a:schemeClr val="bg1">
                    <a:lumMod val="50000"/>
                  </a:schemeClr>
                </a:solidFill>
              </a:defRPr>
            </a:lvl1pPr>
          </a:lstStyle>
          <a:p>
            <a:r>
              <a:rPr lang="en-US"/>
              <a:t>Insight Breakdown</a:t>
            </a:r>
          </a:p>
        </p:txBody>
      </p:sp>
      <p:pic>
        <p:nvPicPr>
          <p:cNvPr id="15" name="Picture 14">
            <a:extLst>
              <a:ext uri="{FF2B5EF4-FFF2-40B4-BE49-F238E27FC236}">
                <a16:creationId xmlns:a16="http://schemas.microsoft.com/office/drawing/2014/main" id="{D4264E75-F6AB-AE43-985B-A3A1A45ED1E2}"/>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saturation sat="79000"/>
                    </a14:imgEffect>
                  </a14:imgLayer>
                </a14:imgProps>
              </a:ext>
              <a:ext uri="{28A0092B-C50C-407E-A947-70E740481C1C}">
                <a14:useLocalDpi xmlns:a14="http://schemas.microsoft.com/office/drawing/2010/main"/>
              </a:ext>
            </a:extLst>
          </a:blip>
          <a:srcRect l="39629" r="50491" b="28119"/>
          <a:stretch/>
        </p:blipFill>
        <p:spPr>
          <a:xfrm rot="5400000">
            <a:off x="4922153" y="-386731"/>
            <a:ext cx="2349281" cy="12193588"/>
          </a:xfrm>
          <a:prstGeom prst="rect">
            <a:avLst/>
          </a:prstGeom>
        </p:spPr>
      </p:pic>
      <p:sp>
        <p:nvSpPr>
          <p:cNvPr id="17" name="Rectangle 16">
            <a:extLst>
              <a:ext uri="{FF2B5EF4-FFF2-40B4-BE49-F238E27FC236}">
                <a16:creationId xmlns:a16="http://schemas.microsoft.com/office/drawing/2014/main" id="{34A8F7BE-C51B-434E-AD95-378E8F6E0F0F}"/>
              </a:ext>
            </a:extLst>
          </p:cNvPr>
          <p:cNvSpPr/>
          <p:nvPr userDrawn="1"/>
        </p:nvSpPr>
        <p:spPr>
          <a:xfrm rot="5400000">
            <a:off x="4925171" y="-389750"/>
            <a:ext cx="2343243" cy="12193590"/>
          </a:xfrm>
          <a:prstGeom prst="rect">
            <a:avLst/>
          </a:prstGeom>
          <a:gradFill>
            <a:gsLst>
              <a:gs pos="19000">
                <a:srgbClr val="41439A">
                  <a:alpha val="54000"/>
                </a:srgbClr>
              </a:gs>
              <a:gs pos="99000">
                <a:srgbClr val="4B4FA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18" name="TextBox 17">
            <a:extLst>
              <a:ext uri="{FF2B5EF4-FFF2-40B4-BE49-F238E27FC236}">
                <a16:creationId xmlns:a16="http://schemas.microsoft.com/office/drawing/2014/main" id="{D105C3B9-B80F-D04D-805F-806F45F41E04}"/>
              </a:ext>
            </a:extLst>
          </p:cNvPr>
          <p:cNvSpPr txBox="1"/>
          <p:nvPr userDrawn="1"/>
        </p:nvSpPr>
        <p:spPr>
          <a:xfrm>
            <a:off x="354106" y="4996204"/>
            <a:ext cx="6407459" cy="1177471"/>
          </a:xfrm>
          <a:prstGeom prst="rect">
            <a:avLst/>
          </a:prstGeom>
        </p:spPr>
        <p:txBody>
          <a:bodyPr vert="horz" wrap="square" lIns="0" tIns="6931" rIns="0" bIns="0" rtlCol="0">
            <a:noAutofit/>
          </a:bodyPr>
          <a:lstStyle/>
          <a:p>
            <a:pPr rtl="0">
              <a:lnSpc>
                <a:spcPct val="11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If you would like additional support, have our analysts guide you through other phases as part of an Info-Tech workshop.</a:t>
            </a:r>
          </a:p>
        </p:txBody>
      </p:sp>
      <p:sp>
        <p:nvSpPr>
          <p:cNvPr id="19" name="TextBox 18">
            <a:extLst>
              <a:ext uri="{FF2B5EF4-FFF2-40B4-BE49-F238E27FC236}">
                <a16:creationId xmlns:a16="http://schemas.microsoft.com/office/drawing/2014/main" id="{CBC80B3C-665D-C84A-96D5-C7BB0DAACFE5}"/>
              </a:ext>
            </a:extLst>
          </p:cNvPr>
          <p:cNvSpPr txBox="1"/>
          <p:nvPr userDrawn="1"/>
        </p:nvSpPr>
        <p:spPr>
          <a:xfrm>
            <a:off x="8261589" y="5035908"/>
            <a:ext cx="3628724" cy="1481761"/>
          </a:xfrm>
          <a:prstGeom prst="rect">
            <a:avLst/>
          </a:prstGeom>
        </p:spPr>
        <p:txBody>
          <a:bodyPr vert="horz" wrap="square" lIns="0" tIns="6931" rIns="0" bIns="0" rtlCol="0">
            <a:noAutofit/>
          </a:bodyPr>
          <a:lstStyle/>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Exo" panose="02000503000000000000" pitchFamily="2" charset="77"/>
              </a:rPr>
              <a:t>Contact your account representative for more information.</a:t>
            </a:r>
          </a:p>
          <a:p>
            <a:pPr marL="7701" marR="242975" lvl="0" indent="0" algn="l" defTabSz="554492" rtl="0" eaLnBrk="1" fontAlgn="auto" latinLnBrk="0" hangingPunct="1">
              <a:lnSpc>
                <a:spcPct val="110000"/>
              </a:lnSpc>
              <a:spcBef>
                <a:spcPts val="1000"/>
              </a:spcBef>
              <a:spcAft>
                <a:spcPts val="0"/>
              </a:spcAft>
              <a:buClrTx/>
              <a:buSzTx/>
              <a:buFontTx/>
              <a:buNone/>
              <a:tabLst/>
              <a:defRPr/>
            </a:pPr>
            <a:r>
              <a:rPr lang="en-US" sz="1600" dirty="0">
                <a:solidFill>
                  <a:schemeClr val="bg1"/>
                </a:solidFill>
                <a:latin typeface="Exo" panose="02000503000000000000" pitchFamily="2" charset="77"/>
              </a:rPr>
              <a:t>workshops@mcleanco.com  </a:t>
            </a:r>
            <a:br>
              <a:rPr lang="en-US" sz="1600" dirty="0">
                <a:solidFill>
                  <a:schemeClr val="bg1"/>
                </a:solidFill>
                <a:latin typeface="Exo" panose="02000503000000000000" pitchFamily="2" charset="77"/>
              </a:rPr>
            </a:br>
            <a:r>
              <a:rPr lang="en-US" sz="1600" dirty="0">
                <a:solidFill>
                  <a:schemeClr val="bg1"/>
                </a:solidFill>
                <a:latin typeface="Exo" panose="02000503000000000000" pitchFamily="2" charset="77"/>
              </a:rPr>
              <a:t>1-888-670-8889</a:t>
            </a:r>
          </a:p>
          <a:p>
            <a:pPr marL="7701" marR="242975" lvl="0" indent="0" algn="l" defTabSz="554492" rtl="0" eaLnBrk="1" fontAlgn="auto" latinLnBrk="0" hangingPunct="1">
              <a:lnSpc>
                <a:spcPct val="110000"/>
              </a:lnSpc>
              <a:spcBef>
                <a:spcPts val="1000"/>
              </a:spcBef>
              <a:spcAft>
                <a:spcPts val="0"/>
              </a:spcAft>
              <a:buClrTx/>
              <a:buSzTx/>
              <a:buFontTx/>
              <a:buNone/>
              <a:tabLst/>
              <a:defRPr/>
            </a:pPr>
            <a:endParaRPr lang="en-US" sz="1600" dirty="0">
              <a:solidFill>
                <a:schemeClr val="bg1"/>
              </a:solidFill>
              <a:latin typeface="Exo" panose="02000503000000000000" pitchFamily="2" charset="77"/>
            </a:endParaRPr>
          </a:p>
        </p:txBody>
      </p:sp>
      <p:sp>
        <p:nvSpPr>
          <p:cNvPr id="8" name="TextBox 7">
            <a:extLst>
              <a:ext uri="{FF2B5EF4-FFF2-40B4-BE49-F238E27FC236}">
                <a16:creationId xmlns:a16="http://schemas.microsoft.com/office/drawing/2014/main" id="{44311F2C-7184-452D-8A71-33BAC51DD4A5}"/>
              </a:ext>
            </a:extLst>
          </p:cNvPr>
          <p:cNvSpPr txBox="1"/>
          <p:nvPr userDrawn="1"/>
        </p:nvSpPr>
        <p:spPr>
          <a:xfrm>
            <a:off x="9187132" y="6441439"/>
            <a:ext cx="2710228" cy="183647"/>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solidFill>
                  <a:schemeClr val="bg1"/>
                </a:solidFill>
                <a:latin typeface="Exo" panose="02000503000000000000" pitchFamily="2" charset="77"/>
              </a:rPr>
              <a:t>McLean &amp; Company   |    Info-Tech Research Group  |   </a:t>
            </a:r>
            <a:fld id="{81D60167-4931-47E6-BA6A-407CBD079E47}" type="slidenum">
              <a:rPr sz="800" b="0" i="0" smtClean="0">
                <a:solidFill>
                  <a:schemeClr val="bg1"/>
                </a:solidFill>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lang="en-US" sz="800" b="0" i="0" dirty="0">
              <a:solidFill>
                <a:schemeClr val="bg1"/>
              </a:solidFill>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34965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Light-B">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079196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arious Levels of Support">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04D20383-3FCC-7C4F-B1C5-B9D644F808E1}"/>
              </a:ext>
            </a:extLst>
          </p:cNvPr>
          <p:cNvSpPr txBox="1"/>
          <p:nvPr userDrawn="1"/>
        </p:nvSpPr>
        <p:spPr>
          <a:xfrm>
            <a:off x="351314" y="5561419"/>
            <a:ext cx="11572240" cy="283998"/>
          </a:xfrm>
          <a:prstGeom prst="rect">
            <a:avLst/>
          </a:prstGeom>
        </p:spPr>
        <p:txBody>
          <a:bodyPr vert="horz" wrap="square" lIns="0" tIns="6931" rIns="0" bIns="0" rtlCol="0">
            <a:spAutoFit/>
          </a:bodyPr>
          <a:lstStyle/>
          <a:p>
            <a:pPr marL="7701" marR="242975" lvl="0" indent="0" algn="ctr" defTabSz="554492" rtl="0" eaLnBrk="1" fontAlgn="auto" latinLnBrk="0" hangingPunct="1">
              <a:lnSpc>
                <a:spcPct val="90000"/>
              </a:lnSpc>
              <a:spcBef>
                <a:spcPts val="1000"/>
              </a:spcBef>
              <a:spcAft>
                <a:spcPts val="0"/>
              </a:spcAft>
              <a:buClrTx/>
              <a:buSzTx/>
              <a:buFontTx/>
              <a:buNone/>
              <a:tabLst/>
              <a:defRPr/>
            </a:pPr>
            <a:r>
              <a:rPr lang="en-US" sz="2000" b="1" i="0" dirty="0">
                <a:solidFill>
                  <a:srgbClr val="41439A"/>
                </a:solidFill>
                <a:latin typeface="Montserrat SemiBold" pitchFamily="2" charset="77"/>
              </a:rPr>
              <a:t>Diagnostic and consistent frameworks are used throughout all four options.</a:t>
            </a:r>
          </a:p>
        </p:txBody>
      </p:sp>
      <p:sp>
        <p:nvSpPr>
          <p:cNvPr id="26" name="Oval 25">
            <a:extLst>
              <a:ext uri="{FF2B5EF4-FFF2-40B4-BE49-F238E27FC236}">
                <a16:creationId xmlns:a16="http://schemas.microsoft.com/office/drawing/2014/main" id="{9E98C6B9-9801-2049-89AF-F94E0519AED1}"/>
              </a:ext>
            </a:extLst>
          </p:cNvPr>
          <p:cNvSpPr/>
          <p:nvPr userDrawn="1"/>
        </p:nvSpPr>
        <p:spPr>
          <a:xfrm>
            <a:off x="640080" y="2235200"/>
            <a:ext cx="2834640" cy="2834640"/>
          </a:xfrm>
          <a:prstGeom prst="ellipse">
            <a:avLst/>
          </a:prstGeom>
          <a:solidFill>
            <a:srgbClr val="41439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8C5C57C-EF5C-A14F-8C7D-2C892950EE5D}"/>
              </a:ext>
            </a:extLst>
          </p:cNvPr>
          <p:cNvSpPr txBox="1"/>
          <p:nvPr userDrawn="1"/>
        </p:nvSpPr>
        <p:spPr>
          <a:xfrm>
            <a:off x="746493"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DIY Toolkit</a:t>
            </a:r>
          </a:p>
        </p:txBody>
      </p:sp>
      <p:sp>
        <p:nvSpPr>
          <p:cNvPr id="28" name="TextBox 27">
            <a:extLst>
              <a:ext uri="{FF2B5EF4-FFF2-40B4-BE49-F238E27FC236}">
                <a16:creationId xmlns:a16="http://schemas.microsoft.com/office/drawing/2014/main" id="{822836B6-57C7-3145-A73C-5DECF33CF9CF}"/>
              </a:ext>
            </a:extLst>
          </p:cNvPr>
          <p:cNvSpPr txBox="1"/>
          <p:nvPr userDrawn="1"/>
        </p:nvSpPr>
        <p:spPr>
          <a:xfrm>
            <a:off x="1031240" y="3439160"/>
            <a:ext cx="2052320" cy="1019584"/>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has already made this critical project a priority, and we have the time and capability, but some guidance along the way would be  helpful.” </a:t>
            </a:r>
          </a:p>
        </p:txBody>
      </p:sp>
      <p:sp>
        <p:nvSpPr>
          <p:cNvPr id="29" name="Oval 28">
            <a:extLst>
              <a:ext uri="{FF2B5EF4-FFF2-40B4-BE49-F238E27FC236}">
                <a16:creationId xmlns:a16="http://schemas.microsoft.com/office/drawing/2014/main" id="{5F7934EF-7D77-8E47-B92E-DB566035F413}"/>
              </a:ext>
            </a:extLst>
          </p:cNvPr>
          <p:cNvSpPr/>
          <p:nvPr userDrawn="1"/>
        </p:nvSpPr>
        <p:spPr>
          <a:xfrm>
            <a:off x="3312425" y="2235200"/>
            <a:ext cx="2834640" cy="2834640"/>
          </a:xfrm>
          <a:prstGeom prst="ellipse">
            <a:avLst/>
          </a:prstGeom>
          <a:solidFill>
            <a:srgbClr val="41439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2687958E-F387-1B47-A1A1-7456666D95C1}"/>
              </a:ext>
            </a:extLst>
          </p:cNvPr>
          <p:cNvSpPr txBox="1"/>
          <p:nvPr userDrawn="1"/>
        </p:nvSpPr>
        <p:spPr>
          <a:xfrm>
            <a:off x="3409207" y="2746944"/>
            <a:ext cx="2621815" cy="560996"/>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Guided Implementation</a:t>
            </a:r>
          </a:p>
        </p:txBody>
      </p:sp>
      <p:sp>
        <p:nvSpPr>
          <p:cNvPr id="31" name="TextBox 30">
            <a:extLst>
              <a:ext uri="{FF2B5EF4-FFF2-40B4-BE49-F238E27FC236}">
                <a16:creationId xmlns:a16="http://schemas.microsoft.com/office/drawing/2014/main" id="{39C0FAF0-D25D-C846-9AB6-57D70838B891}"/>
              </a:ext>
            </a:extLst>
          </p:cNvPr>
          <p:cNvSpPr txBox="1"/>
          <p:nvPr userDrawn="1"/>
        </p:nvSpPr>
        <p:spPr>
          <a:xfrm>
            <a:off x="3693954" y="3439160"/>
            <a:ext cx="2052320" cy="1224768"/>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knows that we need to fix a process, but we need assistance to determine where to focus. Some check-ins along the way would help keep us on track.”</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2" name="Oval 31">
            <a:extLst>
              <a:ext uri="{FF2B5EF4-FFF2-40B4-BE49-F238E27FC236}">
                <a16:creationId xmlns:a16="http://schemas.microsoft.com/office/drawing/2014/main" id="{2ACC858F-1D39-2B41-949E-070EB0C0418C}"/>
              </a:ext>
            </a:extLst>
          </p:cNvPr>
          <p:cNvSpPr/>
          <p:nvPr userDrawn="1"/>
        </p:nvSpPr>
        <p:spPr>
          <a:xfrm>
            <a:off x="5984770" y="2235200"/>
            <a:ext cx="2834640" cy="2834640"/>
          </a:xfrm>
          <a:prstGeom prst="ellipse">
            <a:avLst/>
          </a:prstGeom>
          <a:solidFill>
            <a:srgbClr val="41439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7248CF82-0839-1B42-90C6-2565B8E19DAA}"/>
              </a:ext>
            </a:extLst>
          </p:cNvPr>
          <p:cNvSpPr txBox="1"/>
          <p:nvPr userDrawn="1"/>
        </p:nvSpPr>
        <p:spPr>
          <a:xfrm>
            <a:off x="611176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Workshop</a:t>
            </a:r>
          </a:p>
        </p:txBody>
      </p:sp>
      <p:sp>
        <p:nvSpPr>
          <p:cNvPr id="34" name="TextBox 33">
            <a:extLst>
              <a:ext uri="{FF2B5EF4-FFF2-40B4-BE49-F238E27FC236}">
                <a16:creationId xmlns:a16="http://schemas.microsoft.com/office/drawing/2014/main" id="{FFE019FE-4785-EB46-B01D-CB07AB2C430F}"/>
              </a:ext>
            </a:extLst>
          </p:cNvPr>
          <p:cNvSpPr txBox="1"/>
          <p:nvPr userDrawn="1"/>
        </p:nvSpPr>
        <p:spPr>
          <a:xfrm>
            <a:off x="6416834" y="3439160"/>
            <a:ext cx="1944846" cy="1224768"/>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“We need to hit the ground running and get this project kicked off immediately. Our team has the ability to take this over once we get a framework and strategy in place.</a:t>
            </a:r>
          </a:p>
        </p:txBody>
      </p:sp>
      <p:sp>
        <p:nvSpPr>
          <p:cNvPr id="36" name="Oval 35">
            <a:extLst>
              <a:ext uri="{FF2B5EF4-FFF2-40B4-BE49-F238E27FC236}">
                <a16:creationId xmlns:a16="http://schemas.microsoft.com/office/drawing/2014/main" id="{4613E971-548E-644E-AC62-5E7A3EB2413E}"/>
              </a:ext>
            </a:extLst>
          </p:cNvPr>
          <p:cNvSpPr/>
          <p:nvPr userDrawn="1"/>
        </p:nvSpPr>
        <p:spPr>
          <a:xfrm>
            <a:off x="8657114" y="2235200"/>
            <a:ext cx="2834640" cy="2834640"/>
          </a:xfrm>
          <a:prstGeom prst="ellipse">
            <a:avLst/>
          </a:prstGeom>
          <a:solidFill>
            <a:srgbClr val="41439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4CDDF159-01E9-D844-865D-6938B43C7FC3}"/>
              </a:ext>
            </a:extLst>
          </p:cNvPr>
          <p:cNvSpPr txBox="1"/>
          <p:nvPr userDrawn="1"/>
        </p:nvSpPr>
        <p:spPr>
          <a:xfrm>
            <a:off x="8773687" y="3021264"/>
            <a:ext cx="2621815" cy="283998"/>
          </a:xfrm>
          <a:prstGeom prst="rect">
            <a:avLst/>
          </a:prstGeom>
        </p:spPr>
        <p:txBody>
          <a:bodyPr vert="horz" wrap="square" lIns="0" tIns="6931" rIns="0" bIns="0" rtlCol="0">
            <a:spAutoFit/>
          </a:bodyPr>
          <a:lstStyle/>
          <a:p>
            <a:pPr algn="ctr" rtl="0">
              <a:lnSpc>
                <a:spcPct val="90000"/>
              </a:lnSpc>
              <a:buSzPts val="2800"/>
              <a:buFont typeface="Arial" panose="020B0604020202020204" pitchFamily="34" charset="0"/>
              <a:buNone/>
            </a:pPr>
            <a:r>
              <a:rPr lang="en-US" sz="2000" b="1" i="0" u="none" strike="noStrike" kern="1200" baseline="0" dirty="0">
                <a:solidFill>
                  <a:schemeClr val="bg1"/>
                </a:solidFill>
                <a:latin typeface="Montserrat SemiBold" pitchFamily="2" charset="77"/>
              </a:rPr>
              <a:t>Consulting</a:t>
            </a:r>
          </a:p>
        </p:txBody>
      </p:sp>
      <p:sp>
        <p:nvSpPr>
          <p:cNvPr id="38" name="TextBox 37">
            <a:extLst>
              <a:ext uri="{FF2B5EF4-FFF2-40B4-BE49-F238E27FC236}">
                <a16:creationId xmlns:a16="http://schemas.microsoft.com/office/drawing/2014/main" id="{2A598409-5DD3-E046-B8A2-B2ECEB9E82DB}"/>
              </a:ext>
            </a:extLst>
          </p:cNvPr>
          <p:cNvSpPr txBox="1"/>
          <p:nvPr userDrawn="1"/>
        </p:nvSpPr>
        <p:spPr>
          <a:xfrm>
            <a:off x="9058434" y="3439160"/>
            <a:ext cx="2052320" cy="1019584"/>
          </a:xfrm>
          <a:prstGeom prst="rect">
            <a:avLst/>
          </a:prstGeom>
        </p:spPr>
        <p:txBody>
          <a:bodyPr vert="horz" wrap="square" lIns="0" tIns="6931" rIns="0" bIns="0" rtlCol="0">
            <a:spAutoFit/>
          </a:bodyPr>
          <a:lstStyle/>
          <a:p>
            <a:pPr algn="ctr">
              <a:lnSpc>
                <a:spcPct val="110000"/>
              </a:lnSpc>
            </a:pPr>
            <a:r>
              <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rPr>
              <a:t>“Our team does not have the time or the knowledge to take this project on. We need assistance through the entirety of this project.”</a:t>
            </a:r>
          </a:p>
          <a:p>
            <a:pPr algn="ctr">
              <a:lnSpc>
                <a:spcPct val="110000"/>
              </a:lnSpc>
            </a:pPr>
            <a:endParaRPr lang="en-CA" sz="1200" b="0" i="0" kern="1200" dirty="0">
              <a:solidFill>
                <a:schemeClr val="bg1"/>
              </a:solidFill>
              <a:effectLst/>
              <a:latin typeface="Roboto Condensed Light" panose="02000000000000000000" pitchFamily="2" charset="0"/>
              <a:ea typeface="Roboto Condensed Light" panose="02000000000000000000" pitchFamily="2" charset="0"/>
              <a:cs typeface="+mn-cs"/>
            </a:endParaRPr>
          </a:p>
        </p:txBody>
      </p:sp>
      <p:sp>
        <p:nvSpPr>
          <p:cNvPr id="39" name="TextBox 38">
            <a:extLst>
              <a:ext uri="{FF2B5EF4-FFF2-40B4-BE49-F238E27FC236}">
                <a16:creationId xmlns:a16="http://schemas.microsoft.com/office/drawing/2014/main" id="{B7A24B53-8F5A-EF4B-A9C9-8343BC4F4E5B}"/>
              </a:ext>
            </a:extLst>
          </p:cNvPr>
          <p:cNvSpPr txBox="1"/>
          <p:nvPr userDrawn="1"/>
        </p:nvSpPr>
        <p:spPr>
          <a:xfrm>
            <a:off x="336885" y="514801"/>
            <a:ext cx="11343281" cy="1032921"/>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McLean &amp; Company offers various levels of support to best suit your needs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792006705"/>
      </p:ext>
    </p:extLst>
  </p:cSld>
  <p:clrMapOvr>
    <a:masterClrMapping/>
  </p:clrMapOvr>
  <p:extLst>
    <p:ext uri="{DCECCB84-F9BA-43D5-87BE-67443E8EF086}">
      <p15:sldGuideLst xmlns:p15="http://schemas.microsoft.com/office/powerpoint/2012/main">
        <p15:guide id="1" orient="horz" pos="1865">
          <p15:clr>
            <a:srgbClr val="FBAE40"/>
          </p15:clr>
        </p15:guide>
        <p15:guide id="2" orient="horz" pos="197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earch Contributors and Experts B">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7A87E3-6D99-8946-A365-05075C72EA60}"/>
              </a:ext>
            </a:extLst>
          </p:cNvPr>
          <p:cNvSpPr>
            <a:spLocks noGrp="1"/>
          </p:cNvSpPr>
          <p:nvPr>
            <p:ph type="body" sz="quarter" idx="11" hasCustomPrompt="1"/>
          </p:nvPr>
        </p:nvSpPr>
        <p:spPr>
          <a:xfrm>
            <a:off x="344912" y="1742438"/>
            <a:ext cx="3849687" cy="264974"/>
          </a:xfrm>
          <a:prstGeom prst="rect">
            <a:avLst/>
          </a:prstGeom>
        </p:spPr>
        <p:txBody>
          <a:bodyPr lIns="0" tIns="0" rIns="0" bIns="0">
            <a:noAutofit/>
          </a:bodyPr>
          <a:lstStyle>
            <a:lvl1pPr marL="0" indent="0">
              <a:buNone/>
              <a:defRPr sz="2000" b="1" i="0">
                <a:solidFill>
                  <a:srgbClr val="41439A"/>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0" name="Text Placeholder 8">
            <a:extLst>
              <a:ext uri="{FF2B5EF4-FFF2-40B4-BE49-F238E27FC236}">
                <a16:creationId xmlns:a16="http://schemas.microsoft.com/office/drawing/2014/main" id="{20CC50DE-8543-1446-90E6-8AEF1CF32DC8}"/>
              </a:ext>
            </a:extLst>
          </p:cNvPr>
          <p:cNvSpPr>
            <a:spLocks noGrp="1"/>
          </p:cNvSpPr>
          <p:nvPr>
            <p:ph type="body" sz="quarter" idx="12" hasCustomPrompt="1"/>
          </p:nvPr>
        </p:nvSpPr>
        <p:spPr>
          <a:xfrm>
            <a:off x="344912" y="2065998"/>
            <a:ext cx="3849687" cy="438571"/>
          </a:xfrm>
          <a:prstGeom prst="rect">
            <a:avLst/>
          </a:prstGeom>
        </p:spPr>
        <p:txBody>
          <a:bodyPr lIns="0" tIns="0" rIns="0" bIns="0">
            <a:noAutofit/>
          </a:bodyPr>
          <a:lstStyle>
            <a:lvl1pPr marL="0" marR="0" indent="0" algn="l" defTabSz="914400" rtl="0" eaLnBrk="1" fontAlgn="auto" latinLnBrk="0" hangingPunct="1">
              <a:lnSpc>
                <a:spcPts val="1600"/>
              </a:lnSpc>
              <a:spcBef>
                <a:spcPts val="0"/>
              </a:spcBef>
              <a:spcAft>
                <a:spcPts val="0"/>
              </a:spcAft>
              <a:buClrTx/>
              <a:buSzTx/>
              <a:buFont typeface="Arial" panose="020B0604020202020204" pitchFamily="34" charset="0"/>
              <a:buNone/>
              <a:tabLst/>
              <a:defRPr sz="1200" b="0" i="0">
                <a:solidFill>
                  <a:srgbClr val="4B4B4B"/>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15" name="Text Placeholder 8">
            <a:extLst>
              <a:ext uri="{FF2B5EF4-FFF2-40B4-BE49-F238E27FC236}">
                <a16:creationId xmlns:a16="http://schemas.microsoft.com/office/drawing/2014/main" id="{9A018879-2AAE-DD4D-BED8-A9EBF65B3327}"/>
              </a:ext>
            </a:extLst>
          </p:cNvPr>
          <p:cNvSpPr>
            <a:spLocks noGrp="1"/>
          </p:cNvSpPr>
          <p:nvPr>
            <p:ph type="body" sz="quarter" idx="17" hasCustomPrompt="1"/>
          </p:nvPr>
        </p:nvSpPr>
        <p:spPr>
          <a:xfrm>
            <a:off x="6193544" y="1742438"/>
            <a:ext cx="3849687" cy="264974"/>
          </a:xfrm>
          <a:prstGeom prst="rect">
            <a:avLst/>
          </a:prstGeom>
        </p:spPr>
        <p:txBody>
          <a:bodyPr lIns="0" tIns="0" rIns="0" bIns="0">
            <a:noAutofit/>
          </a:bodyPr>
          <a:lstStyle>
            <a:lvl1pPr marL="0" indent="0">
              <a:buNone/>
              <a:defRPr sz="2000" b="1" i="0">
                <a:solidFill>
                  <a:srgbClr val="41439A"/>
                </a:solidFill>
                <a:latin typeface="Montserrat SemiBold"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Paul </a:t>
            </a:r>
            <a:r>
              <a:rPr lang="en-US" err="1"/>
              <a:t>Willson</a:t>
            </a:r>
            <a:r>
              <a:rPr lang="en-US"/>
              <a:t> </a:t>
            </a:r>
          </a:p>
        </p:txBody>
      </p:sp>
      <p:sp>
        <p:nvSpPr>
          <p:cNvPr id="17" name="Text Placeholder 8">
            <a:extLst>
              <a:ext uri="{FF2B5EF4-FFF2-40B4-BE49-F238E27FC236}">
                <a16:creationId xmlns:a16="http://schemas.microsoft.com/office/drawing/2014/main" id="{BA22E391-D54A-C649-8259-B59C6D235D8E}"/>
              </a:ext>
            </a:extLst>
          </p:cNvPr>
          <p:cNvSpPr>
            <a:spLocks noGrp="1"/>
          </p:cNvSpPr>
          <p:nvPr>
            <p:ph type="body" sz="quarter" idx="18" hasCustomPrompt="1"/>
          </p:nvPr>
        </p:nvSpPr>
        <p:spPr>
          <a:xfrm>
            <a:off x="6193544" y="2057034"/>
            <a:ext cx="3849687" cy="455988"/>
          </a:xfrm>
          <a:prstGeom prst="rect">
            <a:avLst/>
          </a:prstGeom>
        </p:spPr>
        <p:txBody>
          <a:bodyPr lIns="0" tIns="0" rIns="0" bIns="0">
            <a:noAutofit/>
          </a:bodyPr>
          <a:lstStyle>
            <a:lvl1pPr marL="0" indent="0">
              <a:lnSpc>
                <a:spcPts val="1600"/>
              </a:lnSpc>
              <a:spcBef>
                <a:spcPts val="0"/>
              </a:spcBef>
              <a:buNone/>
              <a:defRPr sz="1200" b="0" i="0">
                <a:solidFill>
                  <a:srgbClr val="4B4B4B"/>
                </a:solidFill>
                <a:latin typeface="Exo" pitchFamily="2" charset="77"/>
              </a:defRPr>
            </a:lvl1pPr>
            <a:lvl2pPr>
              <a:defRPr sz="1500" b="1" i="0">
                <a:latin typeface="Montserrat SemiBold" pitchFamily="2" charset="77"/>
              </a:defRPr>
            </a:lvl2pPr>
            <a:lvl3pPr>
              <a:defRPr sz="1500" b="1" i="0">
                <a:latin typeface="Montserrat SemiBold" pitchFamily="2" charset="77"/>
              </a:defRPr>
            </a:lvl3pPr>
            <a:lvl4pPr>
              <a:defRPr sz="1500" b="1" i="0">
                <a:latin typeface="Montserrat SemiBold" pitchFamily="2" charset="77"/>
              </a:defRPr>
            </a:lvl4pPr>
            <a:lvl5pPr>
              <a:defRPr sz="1500" b="1" i="0">
                <a:latin typeface="Montserrat SemiBold" pitchFamily="2" charset="77"/>
              </a:defRPr>
            </a:lvl5pPr>
          </a:lstStyle>
          <a:p>
            <a:pPr lvl="0"/>
            <a:r>
              <a:rPr lang="en-US"/>
              <a:t>Senior Demographer</a:t>
            </a:r>
            <a:br>
              <a:rPr lang="en-US"/>
            </a:br>
            <a:r>
              <a:rPr lang="en-US"/>
              <a:t>Info-Tech Research Group</a:t>
            </a:r>
          </a:p>
        </p:txBody>
      </p:sp>
      <p:sp>
        <p:nvSpPr>
          <p:cNvPr id="19" name="TextBox 18">
            <a:extLst>
              <a:ext uri="{FF2B5EF4-FFF2-40B4-BE49-F238E27FC236}">
                <a16:creationId xmlns:a16="http://schemas.microsoft.com/office/drawing/2014/main" id="{A6483C06-5D8D-1B47-B88B-5FEE88718A75}"/>
              </a:ext>
            </a:extLst>
          </p:cNvPr>
          <p:cNvSpPr txBox="1"/>
          <p:nvPr userDrawn="1"/>
        </p:nvSpPr>
        <p:spPr>
          <a:xfrm>
            <a:off x="336886" y="424271"/>
            <a:ext cx="6561626" cy="541209"/>
          </a:xfrm>
          <a:prstGeom prst="rect">
            <a:avLst/>
          </a:prstGeom>
        </p:spPr>
        <p:txBody>
          <a:bodyPr vert="horz" wrap="square" lIns="0" tIns="6931" rIns="0" bIns="0" rtlCol="0">
            <a:noAutofit/>
          </a:bodyPr>
          <a:lstStyle/>
          <a:p>
            <a:pPr marL="7701" marR="242975" algn="l">
              <a:lnSpc>
                <a:spcPct val="90000"/>
              </a:lnSpc>
              <a:spcBef>
                <a:spcPts val="55"/>
              </a:spcBef>
            </a:pPr>
            <a:r>
              <a:rPr lang="en-US" sz="4000" b="1" i="0" dirty="0">
                <a:solidFill>
                  <a:srgbClr val="717171"/>
                </a:solidFill>
                <a:latin typeface="Montserrat SemiBold" pitchFamily="2" charset="77"/>
              </a:rPr>
              <a:t>Research Contributors and Experts</a:t>
            </a:r>
            <a:endParaRPr lang="en-US" sz="4000" b="1" i="0" spc="-30" dirty="0">
              <a:solidFill>
                <a:srgbClr val="717171"/>
              </a:solidFill>
              <a:latin typeface="Montserrat SemiBold" pitchFamily="2" charset="77"/>
              <a:cs typeface="Arial Narrow"/>
            </a:endParaRPr>
          </a:p>
        </p:txBody>
      </p:sp>
    </p:spTree>
    <p:extLst>
      <p:ext uri="{BB962C8B-B14F-4D97-AF65-F5344CB8AC3E}">
        <p14:creationId xmlns:p14="http://schemas.microsoft.com/office/powerpoint/2010/main" val="359627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Works Cite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92454BFC-BC26-0B4D-A0EE-0E0CCEA287B5}"/>
              </a:ext>
            </a:extLst>
          </p:cNvPr>
          <p:cNvSpPr>
            <a:spLocks noGrp="1"/>
          </p:cNvSpPr>
          <p:nvPr>
            <p:ph type="body" sz="quarter" idx="11" hasCustomPrompt="1"/>
          </p:nvPr>
        </p:nvSpPr>
        <p:spPr>
          <a:xfrm>
            <a:off x="383163" y="1552498"/>
            <a:ext cx="5477732" cy="4503847"/>
          </a:xfrm>
          <a:prstGeom prst="rect">
            <a:avLst/>
          </a:prstGeom>
        </p:spPr>
        <p:txBody>
          <a:bodyPr lIns="0" tIns="0" rIns="0" bIns="0">
            <a:noAutofit/>
          </a:bodyPr>
          <a:lstStyle>
            <a:lvl1pPr marL="0" indent="0" algn="l">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extLst>
                    <a:ext uri="{A12FA001-AC4F-418D-AE19-62706E023703}">
                      <ahyp:hlinkClr xmlns:ahyp="http://schemas.microsoft.com/office/drawing/2018/hyperlinkcolor" val="tx"/>
                    </a:ext>
                  </a:extLst>
                </a:hlinkClick>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12" name="Text Placeholder 10">
            <a:extLst>
              <a:ext uri="{FF2B5EF4-FFF2-40B4-BE49-F238E27FC236}">
                <a16:creationId xmlns:a16="http://schemas.microsoft.com/office/drawing/2014/main" id="{40878CB2-B10A-DE43-B5F1-CC1A4F9590DA}"/>
              </a:ext>
            </a:extLst>
          </p:cNvPr>
          <p:cNvSpPr>
            <a:spLocks noGrp="1"/>
          </p:cNvSpPr>
          <p:nvPr>
            <p:ph type="body" sz="quarter" idx="12" hasCustomPrompt="1"/>
          </p:nvPr>
        </p:nvSpPr>
        <p:spPr>
          <a:xfrm>
            <a:off x="6218985" y="1552498"/>
            <a:ext cx="5477732" cy="4503847"/>
          </a:xfrm>
          <a:prstGeom prst="rect">
            <a:avLst/>
          </a:prstGeom>
        </p:spPr>
        <p:txBody>
          <a:bodyPr lIns="0" tIns="0" rIns="0" bIns="0">
            <a:noAutofit/>
          </a:bodyPr>
          <a:lstStyle>
            <a:lvl1pPr marL="0" indent="0" algn="l">
              <a:buNone/>
              <a:defRPr sz="1200" baseline="0">
                <a:solidFill>
                  <a:srgbClr val="000000"/>
                </a:solidFill>
                <a:latin typeface="Roboto Condensed Light" panose="02000000000000000000" pitchFamily="2" charset="0"/>
              </a:defRPr>
            </a:lvl1pPr>
          </a:lstStyle>
          <a:p>
            <a:pPr marL="7701" marR="242975" algn="just">
              <a:spcBef>
                <a:spcPts val="55"/>
              </a:spcBef>
            </a:pPr>
            <a:r>
              <a:rPr lang="en-CA" sz="1200" spc="-30" err="1">
                <a:solidFill>
                  <a:srgbClr val="464646"/>
                </a:solidFill>
                <a:latin typeface="Roboto Condensed Light" panose="02000000000000000000" pitchFamily="2" charset="0"/>
                <a:cs typeface="Arial Narrow"/>
              </a:rPr>
              <a:t>Bersin</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Josh.</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“Time</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to</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Scrap</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Appraisals?”</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Forbes</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5</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Web.  </a:t>
            </a:r>
            <a:r>
              <a:rPr lang="en-CA" sz="1200" spc="-21">
                <a:solidFill>
                  <a:srgbClr val="464646"/>
                </a:solidFill>
                <a:latin typeface="Roboto Condensed Light" panose="02000000000000000000" pitchFamily="2" charset="0"/>
                <a:cs typeface="Arial Narrow"/>
              </a:rPr>
              <a:t>30 </a:t>
            </a:r>
            <a:r>
              <a:rPr lang="en-CA" sz="1200" spc="-24">
                <a:solidFill>
                  <a:srgbClr val="464646"/>
                </a:solidFill>
                <a:latin typeface="Roboto Condensed Light" panose="02000000000000000000" pitchFamily="2" charset="0"/>
                <a:cs typeface="Arial Narrow"/>
              </a:rPr>
              <a:t>Oct </a:t>
            </a:r>
            <a:r>
              <a:rPr lang="en-CA" sz="1200" spc="-30">
                <a:solidFill>
                  <a:srgbClr val="464646"/>
                </a:solidFill>
                <a:latin typeface="Roboto Condensed Light" panose="02000000000000000000" pitchFamily="2" charset="0"/>
                <a:cs typeface="Arial Narrow"/>
              </a:rPr>
              <a:t>2013. </a:t>
            </a:r>
            <a:r>
              <a:rPr lang="en-CA" sz="1200" spc="-36">
                <a:solidFill>
                  <a:srgbClr val="0076B7"/>
                </a:solidFill>
                <a:latin typeface="Roboto Condensed Light" panose="02000000000000000000" pitchFamily="2" charset="0"/>
                <a:cs typeface="Arial Narrow"/>
                <a:hlinkClick r:id="rId2"/>
              </a:rPr>
              <a:t>&lt;http://www.forbes.com/sites/joshbersin/2013/05/06/time-to-scrap-performance- </a:t>
            </a:r>
            <a:r>
              <a:rPr lang="en-CA" sz="1200" spc="-36">
                <a:solidFill>
                  <a:srgbClr val="0076B7"/>
                </a:solidFill>
                <a:latin typeface="Roboto Condensed Light" panose="02000000000000000000" pitchFamily="2" charset="0"/>
                <a:cs typeface="Arial Narrow"/>
              </a:rPr>
              <a:t> </a:t>
            </a:r>
            <a:r>
              <a:rPr lang="en-CA" sz="1200" spc="-33">
                <a:solidFill>
                  <a:srgbClr val="0076B7"/>
                </a:solidFill>
                <a:latin typeface="Roboto Condensed Light" panose="02000000000000000000" pitchFamily="2" charset="0"/>
                <a:cs typeface="Arial Narrow"/>
              </a:rPr>
              <a:t>appraisals/&gt;</a:t>
            </a:r>
            <a:r>
              <a:rPr lang="en-CA" sz="1200" spc="-33">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a:lnSpc>
                <a:spcPts val="1561"/>
              </a:lnSpc>
            </a:pPr>
            <a:r>
              <a:rPr lang="en-CA" sz="1200" spc="-30">
                <a:solidFill>
                  <a:srgbClr val="464646"/>
                </a:solidFill>
                <a:latin typeface="Roboto Condensed Light" panose="02000000000000000000" pitchFamily="2" charset="0"/>
                <a:cs typeface="Arial Narrow"/>
              </a:rPr>
              <a:t>Cheese,</a:t>
            </a:r>
            <a:r>
              <a:rPr lang="en-CA" sz="1200" spc="-67">
                <a:solidFill>
                  <a:srgbClr val="464646"/>
                </a:solidFill>
                <a:latin typeface="Roboto Condensed Light" panose="02000000000000000000" pitchFamily="2" charset="0"/>
                <a:cs typeface="Arial Narrow"/>
              </a:rPr>
              <a:t> </a:t>
            </a:r>
            <a:r>
              <a:rPr lang="en-CA" sz="1200" spc="-39">
                <a:solidFill>
                  <a:srgbClr val="464646"/>
                </a:solidFill>
                <a:latin typeface="Roboto Condensed Light" panose="02000000000000000000" pitchFamily="2" charset="0"/>
                <a:cs typeface="Arial Narrow"/>
              </a:rPr>
              <a:t>Peter,</a:t>
            </a:r>
            <a:r>
              <a:rPr lang="en-CA" sz="1200" spc="-64">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4">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Creating</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an</a:t>
            </a:r>
            <a:r>
              <a:rPr lang="en-CA" sz="1200" spc="-12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Agile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Organization.”</a:t>
            </a:r>
            <a:r>
              <a:rPr lang="en-CA" sz="1200" spc="-12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Accenture.</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2009.</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2013.</a:t>
            </a:r>
            <a:endParaRPr lang="en-CA" sz="1200">
              <a:latin typeface="Roboto Condensed Light" panose="02000000000000000000" pitchFamily="2" charset="0"/>
              <a:cs typeface="Arial Narrow"/>
            </a:endParaRPr>
          </a:p>
          <a:p>
            <a:pPr marL="7701" marR="159031">
              <a:lnSpc>
                <a:spcPts val="1558"/>
              </a:lnSpc>
              <a:spcBef>
                <a:spcPts val="55"/>
              </a:spcBef>
            </a:pPr>
            <a:r>
              <a:rPr lang="en-CA" sz="1200" spc="-36">
                <a:solidFill>
                  <a:srgbClr val="0076B7"/>
                </a:solidFill>
                <a:latin typeface="Roboto Condensed Light" panose="02000000000000000000" pitchFamily="2" charset="0"/>
                <a:cs typeface="Arial Narrow"/>
                <a:hlinkClick r:id="rId3"/>
              </a:rPr>
              <a:t>&lt;http://www.accenture.com/SiteCollectionDocuments/PDF/OutlookPDF_AgileOrganization_02. </a:t>
            </a:r>
            <a:r>
              <a:rPr lang="en-CA" sz="1200" spc="-36">
                <a:solidFill>
                  <a:srgbClr val="0076B7"/>
                </a:solidFill>
                <a:latin typeface="Roboto Condensed Light" panose="02000000000000000000" pitchFamily="2" charset="0"/>
                <a:cs typeface="Arial Narrow"/>
              </a:rPr>
              <a:t> </a:t>
            </a:r>
            <a:r>
              <a:rPr lang="en-CA" sz="1200" spc="-30">
                <a:solidFill>
                  <a:srgbClr val="0076B7"/>
                </a:solidFill>
                <a:latin typeface="Roboto Condensed Light" panose="02000000000000000000" pitchFamily="2" charset="0"/>
                <a:cs typeface="Arial Narrow"/>
              </a:rPr>
              <a:t>pdf&gt;</a:t>
            </a:r>
            <a:r>
              <a:rPr lang="en-CA" sz="1200" spc="-30">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6"/>
              </a:spcBef>
            </a:pPr>
            <a:endParaRPr lang="en-CA" sz="1200">
              <a:latin typeface="Roboto Condensed Light" panose="02000000000000000000" pitchFamily="2" charset="0"/>
              <a:cs typeface="Times New Roman"/>
            </a:endParaRPr>
          </a:p>
          <a:p>
            <a:pPr marL="7701" marR="182520">
              <a:spcBef>
                <a:spcPts val="3"/>
              </a:spcBef>
            </a:pPr>
            <a:r>
              <a:rPr lang="en-CA" sz="1200" spc="-30" err="1">
                <a:solidFill>
                  <a:srgbClr val="464646"/>
                </a:solidFill>
                <a:latin typeface="Roboto Condensed Light" panose="02000000000000000000" pitchFamily="2" charset="0"/>
                <a:cs typeface="Arial Narrow"/>
              </a:rPr>
              <a:t>Croxon</a:t>
            </a:r>
            <a:r>
              <a:rPr lang="en-CA" sz="1200" spc="-30">
                <a:solidFill>
                  <a:srgbClr val="464646"/>
                </a:solidFill>
                <a:latin typeface="Roboto Condensed Light" panose="02000000000000000000" pitchFamily="2" charset="0"/>
                <a:cs typeface="Arial Narrow"/>
              </a:rPr>
              <a:t>,</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18">
                <a:solidFill>
                  <a:srgbClr val="464646"/>
                </a:solidFill>
                <a:latin typeface="Roboto Condensed Light" panose="02000000000000000000" pitchFamily="2" charset="0"/>
                <a:cs typeface="Arial Narrow"/>
              </a:rPr>
              <a:t>et</a:t>
            </a:r>
            <a:r>
              <a:rPr lang="en-CA" sz="1200" spc="-64">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al.</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“Dinner</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Series:</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Management</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67">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Bruce</a:t>
            </a:r>
            <a:r>
              <a:rPr lang="en-CA" sz="1200" spc="-67">
                <a:solidFill>
                  <a:srgbClr val="464646"/>
                </a:solidFill>
                <a:latin typeface="Roboto Condensed Light" panose="02000000000000000000" pitchFamily="2" charset="0"/>
                <a:cs typeface="Arial Narrow"/>
              </a:rPr>
              <a:t> </a:t>
            </a:r>
            <a:r>
              <a:rPr lang="en-CA" sz="1200" spc="-30" err="1">
                <a:solidFill>
                  <a:srgbClr val="464646"/>
                </a:solidFill>
                <a:latin typeface="Roboto Condensed Light" panose="02000000000000000000" pitchFamily="2" charset="0"/>
                <a:cs typeface="Arial Narrow"/>
              </a:rPr>
              <a:t>Croxon</a:t>
            </a:r>
            <a:r>
              <a:rPr lang="en-CA" sz="1200" spc="-64">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from</a:t>
            </a:r>
            <a:r>
              <a:rPr lang="en-CA" sz="1200" spc="-67">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CBC’s  ‘Dragon’s </a:t>
            </a:r>
            <a:r>
              <a:rPr lang="en-CA" sz="1200" spc="-30">
                <a:solidFill>
                  <a:srgbClr val="464646"/>
                </a:solidFill>
                <a:latin typeface="Roboto Condensed Light" panose="02000000000000000000" pitchFamily="2" charset="0"/>
                <a:cs typeface="Arial Narrow"/>
              </a:rPr>
              <a:t>Den’” </a:t>
            </a:r>
            <a:r>
              <a:rPr lang="en-CA" sz="1200" spc="-49">
                <a:solidFill>
                  <a:srgbClr val="464646"/>
                </a:solidFill>
                <a:latin typeface="Roboto Condensed Light" panose="02000000000000000000" pitchFamily="2" charset="0"/>
                <a:cs typeface="Arial Narrow"/>
              </a:rPr>
              <a:t>HRPA Toronto </a:t>
            </a:r>
            <a:r>
              <a:rPr lang="en-CA" sz="1200" spc="-39">
                <a:solidFill>
                  <a:srgbClr val="464646"/>
                </a:solidFill>
                <a:latin typeface="Roboto Condensed Light" panose="02000000000000000000" pitchFamily="2" charset="0"/>
                <a:cs typeface="Arial Narrow"/>
              </a:rPr>
              <a:t>Chapter. </a:t>
            </a:r>
            <a:r>
              <a:rPr lang="en-CA" sz="1200" spc="-33">
                <a:solidFill>
                  <a:srgbClr val="464646"/>
                </a:solidFill>
                <a:latin typeface="Roboto Condensed Light" panose="02000000000000000000" pitchFamily="2" charset="0"/>
                <a:cs typeface="Arial Narrow"/>
              </a:rPr>
              <a:t>Sheraton </a:t>
            </a:r>
            <a:r>
              <a:rPr lang="en-CA" sz="1200" spc="-30">
                <a:solidFill>
                  <a:srgbClr val="464646"/>
                </a:solidFill>
                <a:latin typeface="Roboto Condensed Light" panose="02000000000000000000" pitchFamily="2" charset="0"/>
                <a:cs typeface="Arial Narrow"/>
              </a:rPr>
              <a:t>Hotel, </a:t>
            </a:r>
            <a:r>
              <a:rPr lang="en-CA" sz="1200" spc="-45">
                <a:solidFill>
                  <a:srgbClr val="464646"/>
                </a:solidFill>
                <a:latin typeface="Roboto Condensed Light" panose="02000000000000000000" pitchFamily="2" charset="0"/>
                <a:cs typeface="Arial Narrow"/>
              </a:rPr>
              <a:t>Toronto, </a:t>
            </a:r>
            <a:r>
              <a:rPr lang="en-CA" sz="1200" spc="-24">
                <a:solidFill>
                  <a:srgbClr val="464646"/>
                </a:solidFill>
                <a:latin typeface="Roboto Condensed Light" panose="02000000000000000000" pitchFamily="2" charset="0"/>
                <a:cs typeface="Arial Narrow"/>
              </a:rPr>
              <a:t>ON. </a:t>
            </a:r>
            <a:r>
              <a:rPr lang="en-CA" sz="1200" spc="-21">
                <a:solidFill>
                  <a:srgbClr val="464646"/>
                </a:solidFill>
                <a:latin typeface="Roboto Condensed Light" panose="02000000000000000000" pitchFamily="2" charset="0"/>
                <a:cs typeface="Arial Narrow"/>
              </a:rPr>
              <a:t>12 </a:t>
            </a:r>
            <a:r>
              <a:rPr lang="en-CA" sz="1200" spc="-49">
                <a:solidFill>
                  <a:srgbClr val="464646"/>
                </a:solidFill>
                <a:latin typeface="Roboto Condensed Light" panose="02000000000000000000" pitchFamily="2" charset="0"/>
                <a:cs typeface="Arial Narrow"/>
              </a:rPr>
              <a:t>Nov. </a:t>
            </a:r>
            <a:r>
              <a:rPr lang="en-CA" sz="1200" spc="-30">
                <a:solidFill>
                  <a:srgbClr val="464646"/>
                </a:solidFill>
                <a:latin typeface="Roboto Condensed Light" panose="02000000000000000000" pitchFamily="2" charset="0"/>
                <a:cs typeface="Arial Narrow"/>
              </a:rPr>
              <a:t>2013. </a:t>
            </a:r>
            <a:r>
              <a:rPr lang="en-CA" sz="1200" spc="-36">
                <a:solidFill>
                  <a:srgbClr val="464646"/>
                </a:solidFill>
                <a:latin typeface="Roboto Condensed Light" panose="02000000000000000000" pitchFamily="2" charset="0"/>
                <a:cs typeface="Arial Narrow"/>
              </a:rPr>
              <a:t>Panel  discussion.</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109358">
              <a:spcBef>
                <a:spcPts val="3"/>
              </a:spcBef>
            </a:pPr>
            <a:r>
              <a:rPr lang="en-CA" sz="1200" spc="-33" err="1">
                <a:solidFill>
                  <a:srgbClr val="464646"/>
                </a:solidFill>
                <a:latin typeface="Roboto Condensed Light" panose="02000000000000000000" pitchFamily="2" charset="0"/>
                <a:cs typeface="Arial Narrow"/>
              </a:rPr>
              <a:t>Culbert</a:t>
            </a:r>
            <a:r>
              <a:rPr lang="en-CA" sz="1200" spc="-33">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Samuel. </a:t>
            </a:r>
            <a:r>
              <a:rPr lang="en-CA" sz="1200" spc="-24">
                <a:solidFill>
                  <a:srgbClr val="464646"/>
                </a:solidFill>
                <a:latin typeface="Roboto Condensed Light" panose="02000000000000000000" pitchFamily="2" charset="0"/>
                <a:cs typeface="Arial Narrow"/>
              </a:rPr>
              <a:t>“10 </a:t>
            </a:r>
            <a:r>
              <a:rPr lang="en-CA" sz="1200" spc="-33">
                <a:solidFill>
                  <a:srgbClr val="464646"/>
                </a:solidFill>
                <a:latin typeface="Roboto Condensed Light" panose="02000000000000000000" pitchFamily="2" charset="0"/>
                <a:cs typeface="Arial Narrow"/>
              </a:rPr>
              <a:t>Reasons </a:t>
            </a:r>
            <a:r>
              <a:rPr lang="en-CA" sz="1200" spc="-18">
                <a:solidFill>
                  <a:srgbClr val="464646"/>
                </a:solidFill>
                <a:latin typeface="Roboto Condensed Light" panose="02000000000000000000" pitchFamily="2" charset="0"/>
                <a:cs typeface="Arial Narrow"/>
              </a:rPr>
              <a:t>to </a:t>
            </a:r>
            <a:r>
              <a:rPr lang="en-CA" sz="1200" spc="-24">
                <a:solidFill>
                  <a:srgbClr val="464646"/>
                </a:solidFill>
                <a:latin typeface="Roboto Condensed Light" panose="02000000000000000000" pitchFamily="2" charset="0"/>
                <a:cs typeface="Arial Narrow"/>
              </a:rPr>
              <a:t>Get Rid </a:t>
            </a:r>
            <a:r>
              <a:rPr lang="en-CA" sz="1200" spc="-18">
                <a:solidFill>
                  <a:srgbClr val="464646"/>
                </a:solidFill>
                <a:latin typeface="Roboto Condensed Light" panose="02000000000000000000" pitchFamily="2" charset="0"/>
                <a:cs typeface="Arial Narrow"/>
              </a:rPr>
              <a:t>of </a:t>
            </a:r>
            <a:r>
              <a:rPr lang="en-CA" sz="1200" spc="-33">
                <a:solidFill>
                  <a:srgbClr val="464646"/>
                </a:solidFill>
                <a:latin typeface="Roboto Condensed Light" panose="02000000000000000000" pitchFamily="2" charset="0"/>
                <a:cs typeface="Arial Narrow"/>
              </a:rPr>
              <a:t>Performance Reviews.” </a:t>
            </a:r>
            <a:r>
              <a:rPr lang="en-CA" sz="1200" spc="-30">
                <a:solidFill>
                  <a:srgbClr val="464646"/>
                </a:solidFill>
                <a:latin typeface="Roboto Condensed Light" panose="02000000000000000000" pitchFamily="2" charset="0"/>
                <a:cs typeface="Arial Narrow"/>
              </a:rPr>
              <a:t>Huffington </a:t>
            </a:r>
            <a:r>
              <a:rPr lang="en-CA" sz="1200" spc="-27">
                <a:solidFill>
                  <a:srgbClr val="464646"/>
                </a:solidFill>
                <a:latin typeface="Roboto Condensed Light" panose="02000000000000000000" pitchFamily="2" charset="0"/>
                <a:cs typeface="Arial Narrow"/>
              </a:rPr>
              <a:t>Post </a:t>
            </a:r>
            <a:r>
              <a:rPr lang="en-CA" sz="1200" spc="-36">
                <a:solidFill>
                  <a:srgbClr val="464646"/>
                </a:solidFill>
                <a:latin typeface="Roboto Condensed Light" panose="02000000000000000000" pitchFamily="2" charset="0"/>
                <a:cs typeface="Arial Narrow"/>
              </a:rPr>
              <a:t>Business.  </a:t>
            </a:r>
            <a:r>
              <a:rPr lang="en-CA" sz="1200" spc="-21">
                <a:solidFill>
                  <a:srgbClr val="464646"/>
                </a:solidFill>
                <a:latin typeface="Roboto Condensed Light" panose="02000000000000000000" pitchFamily="2" charset="0"/>
                <a:cs typeface="Arial Narrow"/>
              </a:rPr>
              <a:t>18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Dec.</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28</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4"/>
              </a:rPr>
              <a:t>&lt;http://www.huffingtonpost.com/samuel-culbert/performance- </a:t>
            </a:r>
            <a:r>
              <a:rPr lang="en-CA" sz="1200" spc="-36">
                <a:solidFill>
                  <a:srgbClr val="0076B7"/>
                </a:solidFill>
                <a:latin typeface="Roboto Condensed Light" panose="02000000000000000000" pitchFamily="2" charset="0"/>
                <a:cs typeface="Arial Narrow"/>
              </a:rPr>
              <a:t> reviews_b_2325104.html&gt;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9"/>
              </a:spcBef>
            </a:pPr>
            <a:endParaRPr lang="en-CA" sz="1200">
              <a:latin typeface="Roboto Condensed Light" panose="02000000000000000000" pitchFamily="2" charset="0"/>
              <a:cs typeface="Times New Roman"/>
            </a:endParaRPr>
          </a:p>
          <a:p>
            <a:pPr marL="7701" marR="3081"/>
            <a:r>
              <a:rPr lang="en-CA" sz="1200" spc="-33">
                <a:solidFill>
                  <a:srgbClr val="464646"/>
                </a:solidFill>
                <a:latin typeface="Roboto Condensed Light" panose="02000000000000000000" pitchFamily="2" charset="0"/>
                <a:cs typeface="Arial Narrow"/>
              </a:rPr>
              <a:t>Denning, </a:t>
            </a:r>
            <a:r>
              <a:rPr lang="en-CA" sz="1200" spc="-30">
                <a:solidFill>
                  <a:srgbClr val="464646"/>
                </a:solidFill>
                <a:latin typeface="Roboto Condensed Light" panose="02000000000000000000" pitchFamily="2" charset="0"/>
                <a:cs typeface="Arial Narrow"/>
              </a:rPr>
              <a:t>Steve. </a:t>
            </a:r>
            <a:r>
              <a:rPr lang="en-CA" sz="1200" spc="-27">
                <a:solidFill>
                  <a:srgbClr val="464646"/>
                </a:solidFill>
                <a:latin typeface="Roboto Condensed Light" panose="02000000000000000000" pitchFamily="2" charset="0"/>
                <a:cs typeface="Arial Narrow"/>
              </a:rPr>
              <a:t>“The Case </a:t>
            </a:r>
            <a:r>
              <a:rPr lang="en-CA" sz="1200" spc="-30">
                <a:solidFill>
                  <a:srgbClr val="464646"/>
                </a:solidFill>
                <a:latin typeface="Roboto Condensed Light" panose="02000000000000000000" pitchFamily="2" charset="0"/>
                <a:cs typeface="Arial Narrow"/>
              </a:rPr>
              <a:t>Against Agile: </a:t>
            </a:r>
            <a:r>
              <a:rPr lang="en-CA" sz="1200" spc="-64">
                <a:solidFill>
                  <a:srgbClr val="464646"/>
                </a:solidFill>
                <a:latin typeface="Roboto Condensed Light" panose="02000000000000000000" pitchFamily="2" charset="0"/>
                <a:cs typeface="Arial Narrow"/>
              </a:rPr>
              <a:t>Ten </a:t>
            </a:r>
            <a:r>
              <a:rPr lang="en-CA" sz="1200" spc="-33">
                <a:solidFill>
                  <a:srgbClr val="464646"/>
                </a:solidFill>
                <a:latin typeface="Roboto Condensed Light" panose="02000000000000000000" pitchFamily="2" charset="0"/>
                <a:cs typeface="Arial Narrow"/>
              </a:rPr>
              <a:t>Perennial Management Objections.” </a:t>
            </a:r>
            <a:r>
              <a:rPr lang="en-CA" sz="1200" spc="-36">
                <a:solidFill>
                  <a:srgbClr val="464646"/>
                </a:solidFill>
                <a:latin typeface="Roboto Condensed Light" panose="02000000000000000000" pitchFamily="2" charset="0"/>
                <a:cs typeface="Arial Narrow"/>
              </a:rPr>
              <a:t>Forbes  </a:t>
            </a:r>
            <a:r>
              <a:rPr lang="en-CA" sz="1200" spc="-33">
                <a:solidFill>
                  <a:srgbClr val="464646"/>
                </a:solidFill>
                <a:latin typeface="Roboto Condensed Light" panose="02000000000000000000" pitchFamily="2" charset="0"/>
                <a:cs typeface="Arial Narrow"/>
              </a:rPr>
              <a:t>Magazine.</a:t>
            </a:r>
            <a:r>
              <a:rPr lang="en-CA" sz="1200" spc="-64">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124">
                <a:solidFill>
                  <a:srgbClr val="464646"/>
                </a:solidFill>
                <a:latin typeface="Roboto Condensed Light" panose="02000000000000000000" pitchFamily="2" charset="0"/>
                <a:cs typeface="Arial Narrow"/>
              </a:rPr>
              <a:t> </a:t>
            </a:r>
            <a:r>
              <a:rPr lang="en-CA" sz="1200" spc="-42">
                <a:solidFill>
                  <a:srgbClr val="464646"/>
                </a:solidFill>
                <a:latin typeface="Roboto Condensed Light" panose="02000000000000000000" pitchFamily="2" charset="0"/>
                <a:cs typeface="Arial Narrow"/>
              </a:rPr>
              <a:t>Apr.</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2012.</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4">
                <a:solidFill>
                  <a:srgbClr val="464646"/>
                </a:solidFill>
                <a:latin typeface="Roboto Condensed Light" panose="02000000000000000000" pitchFamily="2" charset="0"/>
                <a:cs typeface="Arial Narrow"/>
              </a:rPr>
              <a:t> </a:t>
            </a:r>
            <a:r>
              <a:rPr lang="en-CA" sz="1200" spc="-49">
                <a:solidFill>
                  <a:srgbClr val="464646"/>
                </a:solidFill>
                <a:latin typeface="Roboto Condensed Light" panose="02000000000000000000" pitchFamily="2" charset="0"/>
                <a:cs typeface="Arial Narrow"/>
              </a:rPr>
              <a:t>Nov.</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58">
                <a:solidFill>
                  <a:srgbClr val="464646"/>
                </a:solidFill>
                <a:latin typeface="Roboto Condensed Light" panose="02000000000000000000" pitchFamily="2" charset="0"/>
                <a:cs typeface="Arial Narrow"/>
              </a:rPr>
              <a:t> </a:t>
            </a:r>
            <a:r>
              <a:rPr lang="en-CA" sz="1200" spc="-36">
                <a:solidFill>
                  <a:srgbClr val="0076B7"/>
                </a:solidFill>
                <a:latin typeface="Roboto Condensed Light" panose="02000000000000000000" pitchFamily="2" charset="0"/>
                <a:cs typeface="Arial Narrow"/>
                <a:hlinkClick r:id="rId5"/>
              </a:rPr>
              <a:t>&lt;http://www.forbes.com/sites/stevedenning/2012/04/17/ </a:t>
            </a:r>
            <a:r>
              <a:rPr lang="en-CA" sz="1200" spc="-36">
                <a:solidFill>
                  <a:srgbClr val="0076B7"/>
                </a:solidFill>
                <a:latin typeface="Roboto Condensed Light" panose="02000000000000000000" pitchFamily="2" charset="0"/>
                <a:cs typeface="Arial Narrow"/>
              </a:rPr>
              <a:t> the-case-against-agile-ten-perennial-management-objections/&gt;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a:spcBef>
                <a:spcPts val="12"/>
              </a:spcBef>
            </a:pPr>
            <a:endParaRPr lang="en-CA" sz="1200">
              <a:latin typeface="Roboto Condensed Light" panose="02000000000000000000" pitchFamily="2" charset="0"/>
              <a:cs typeface="Times New Roman"/>
            </a:endParaRPr>
          </a:p>
          <a:p>
            <a:pPr marL="7701" marR="161342"/>
            <a:r>
              <a:rPr lang="en-CA" sz="1200" spc="-30" err="1">
                <a:solidFill>
                  <a:srgbClr val="464646"/>
                </a:solidFill>
                <a:latin typeface="Roboto Condensed Light" panose="02000000000000000000" pitchFamily="2" charset="0"/>
                <a:cs typeface="Arial Narrow"/>
              </a:rPr>
              <a:t>Estis</a:t>
            </a:r>
            <a:r>
              <a:rPr lang="en-CA" sz="1200" spc="-30">
                <a:solidFill>
                  <a:srgbClr val="464646"/>
                </a:solidFill>
                <a:latin typeface="Roboto Condensed Light" panose="02000000000000000000" pitchFamily="2" charset="0"/>
                <a:cs typeface="Arial Narrow"/>
              </a:rPr>
              <a:t>,</a:t>
            </a:r>
            <a:r>
              <a:rPr lang="en-CA" sz="1200" spc="-64">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Ryan.</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“Blowing</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up</a:t>
            </a:r>
            <a:r>
              <a:rPr lang="en-CA" sz="1200" spc="-61">
                <a:solidFill>
                  <a:srgbClr val="464646"/>
                </a:solidFill>
                <a:latin typeface="Roboto Condensed Light" panose="02000000000000000000" pitchFamily="2" charset="0"/>
                <a:cs typeface="Arial Narrow"/>
              </a:rPr>
              <a:t> </a:t>
            </a:r>
            <a:r>
              <a:rPr lang="en-CA" sz="1200" spc="-24">
                <a:solidFill>
                  <a:srgbClr val="464646"/>
                </a:solidFill>
                <a:latin typeface="Roboto Condensed Light" panose="02000000000000000000" pitchFamily="2" charset="0"/>
                <a:cs typeface="Arial Narrow"/>
              </a:rPr>
              <a:t>the</a:t>
            </a:r>
            <a:r>
              <a:rPr lang="en-CA" sz="1200" spc="-64">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Performance</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Review:</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Interview</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with</a:t>
            </a:r>
            <a:r>
              <a:rPr lang="en-CA" sz="1200" spc="-12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Adobe’s</a:t>
            </a:r>
            <a:r>
              <a:rPr lang="en-CA" sz="1200" spc="-61">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Donna</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Morris.”</a:t>
            </a:r>
            <a:r>
              <a:rPr lang="en-CA" sz="1200" spc="-64">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Ryan  </a:t>
            </a:r>
            <a:r>
              <a:rPr lang="en-CA" sz="1200" spc="-30" err="1">
                <a:solidFill>
                  <a:srgbClr val="464646"/>
                </a:solidFill>
                <a:latin typeface="Roboto Condensed Light" panose="02000000000000000000" pitchFamily="2" charset="0"/>
                <a:cs typeface="Arial Narrow"/>
              </a:rPr>
              <a:t>Estis</a:t>
            </a:r>
            <a:r>
              <a:rPr lang="en-CA" sz="1200" spc="-61">
                <a:solidFill>
                  <a:srgbClr val="464646"/>
                </a:solidFill>
                <a:latin typeface="Roboto Condensed Light" panose="02000000000000000000" pitchFamily="2" charset="0"/>
                <a:cs typeface="Arial Narrow"/>
              </a:rPr>
              <a:t> </a:t>
            </a:r>
            <a:r>
              <a:rPr lang="en-CA" sz="1200" spc="-3">
                <a:solidFill>
                  <a:srgbClr val="464646"/>
                </a:solidFill>
                <a:latin typeface="Roboto Condensed Light" panose="02000000000000000000" pitchFamily="2" charset="0"/>
                <a:cs typeface="Arial Narrow"/>
              </a:rPr>
              <a:t>&amp;</a:t>
            </a:r>
            <a:r>
              <a:rPr lang="en-CA" sz="1200" spc="-118">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Associates.</a:t>
            </a:r>
            <a:r>
              <a:rPr lang="en-CA" sz="1200" spc="-61">
                <a:solidFill>
                  <a:srgbClr val="464646"/>
                </a:solidFill>
                <a:latin typeface="Roboto Condensed Light" panose="02000000000000000000" pitchFamily="2" charset="0"/>
                <a:cs typeface="Arial Narrow"/>
              </a:rPr>
              <a:t> </a:t>
            </a:r>
            <a:r>
              <a:rPr lang="en-CA" sz="1200" spc="-21">
                <a:solidFill>
                  <a:srgbClr val="464646"/>
                </a:solidFill>
                <a:latin typeface="Roboto Condensed Light" panose="02000000000000000000" pitchFamily="2" charset="0"/>
                <a:cs typeface="Arial Narrow"/>
              </a:rPr>
              <a:t>17</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June</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3">
                <a:solidFill>
                  <a:srgbClr val="464646"/>
                </a:solidFill>
                <a:latin typeface="Roboto Condensed Light" panose="02000000000000000000" pitchFamily="2" charset="0"/>
                <a:cs typeface="Arial Narrow"/>
              </a:rPr>
              <a:t>Web.</a:t>
            </a:r>
            <a:r>
              <a:rPr lang="en-CA" sz="1200" spc="-61">
                <a:solidFill>
                  <a:srgbClr val="464646"/>
                </a:solidFill>
                <a:latin typeface="Roboto Condensed Light" panose="02000000000000000000" pitchFamily="2" charset="0"/>
                <a:cs typeface="Arial Narrow"/>
              </a:rPr>
              <a:t> </a:t>
            </a:r>
            <a:r>
              <a:rPr lang="en-CA" sz="1200" spc="-27">
                <a:solidFill>
                  <a:srgbClr val="464646"/>
                </a:solidFill>
                <a:latin typeface="Roboto Condensed Light" panose="02000000000000000000" pitchFamily="2" charset="0"/>
                <a:cs typeface="Arial Narrow"/>
              </a:rPr>
              <a:t>Oct.</a:t>
            </a:r>
            <a:r>
              <a:rPr lang="en-CA" sz="1200" spc="-58">
                <a:solidFill>
                  <a:srgbClr val="464646"/>
                </a:solidFill>
                <a:latin typeface="Roboto Condensed Light" panose="02000000000000000000" pitchFamily="2" charset="0"/>
                <a:cs typeface="Arial Narrow"/>
              </a:rPr>
              <a:t> </a:t>
            </a:r>
            <a:r>
              <a:rPr lang="en-CA" sz="1200" spc="-30">
                <a:solidFill>
                  <a:srgbClr val="464646"/>
                </a:solidFill>
                <a:latin typeface="Roboto Condensed Light" panose="02000000000000000000" pitchFamily="2" charset="0"/>
                <a:cs typeface="Arial Narrow"/>
              </a:rPr>
              <a:t>2013.</a:t>
            </a:r>
            <a:r>
              <a:rPr lang="en-CA" sz="1200" spc="-61">
                <a:solidFill>
                  <a:srgbClr val="464646"/>
                </a:solidFill>
                <a:latin typeface="Roboto Condensed Light" panose="02000000000000000000" pitchFamily="2" charset="0"/>
                <a:cs typeface="Arial Narrow"/>
              </a:rPr>
              <a:t> </a:t>
            </a:r>
            <a:r>
              <a:rPr lang="en-CA" sz="1200" spc="-36">
                <a:solidFill>
                  <a:srgbClr val="464646"/>
                </a:solidFill>
                <a:latin typeface="Roboto Condensed Light" panose="02000000000000000000" pitchFamily="2" charset="0"/>
                <a:cs typeface="Arial Narrow"/>
              </a:rPr>
              <a:t>&lt;</a:t>
            </a:r>
            <a:r>
              <a:rPr lang="en-CA" sz="1200" spc="-36">
                <a:solidFill>
                  <a:srgbClr val="0076B7"/>
                </a:solidFill>
                <a:latin typeface="Roboto Condensed Light" panose="02000000000000000000" pitchFamily="2" charset="0"/>
                <a:cs typeface="Arial Narrow"/>
                <a:hlinkClick r:id="rId6"/>
              </a:rPr>
              <a:t>http://ryanestis.com/adobe-interview/&gt;</a:t>
            </a:r>
            <a:r>
              <a:rPr lang="en-CA" sz="1200" spc="-36">
                <a:solidFill>
                  <a:srgbClr val="464646"/>
                </a:solidFill>
                <a:latin typeface="Roboto Condensed Light" panose="02000000000000000000" pitchFamily="2" charset="0"/>
                <a:cs typeface="Arial Narrow"/>
              </a:rPr>
              <a:t>.</a:t>
            </a:r>
            <a:endParaRPr lang="en-CA" sz="1200">
              <a:latin typeface="Roboto Condensed Light" panose="02000000000000000000" pitchFamily="2" charset="0"/>
              <a:cs typeface="Arial Narrow"/>
            </a:endParaRPr>
          </a:p>
          <a:p>
            <a:pPr lvl="0"/>
            <a:endParaRPr lang="en-US"/>
          </a:p>
        </p:txBody>
      </p:sp>
      <p:sp>
        <p:nvSpPr>
          <p:cNvPr id="6" name="Title 1">
            <a:extLst>
              <a:ext uri="{FF2B5EF4-FFF2-40B4-BE49-F238E27FC236}">
                <a16:creationId xmlns:a16="http://schemas.microsoft.com/office/drawing/2014/main" id="{464A327A-EE11-AC48-BC31-DE279A6E652A}"/>
              </a:ext>
            </a:extLst>
          </p:cNvPr>
          <p:cNvSpPr>
            <a:spLocks noGrp="1"/>
          </p:cNvSpPr>
          <p:nvPr>
            <p:ph type="title" hasCustomPrompt="1"/>
          </p:nvPr>
        </p:nvSpPr>
        <p:spPr>
          <a:xfrm>
            <a:off x="354106" y="530021"/>
            <a:ext cx="6713321" cy="1130188"/>
          </a:xfrm>
        </p:spPr>
        <p:txBody>
          <a:bodyPr>
            <a:noAutofit/>
          </a:bodyPr>
          <a:lstStyle>
            <a:lvl1pPr>
              <a:lnSpc>
                <a:spcPct val="90000"/>
              </a:lnSpc>
              <a:defRPr>
                <a:solidFill>
                  <a:srgbClr val="41439A"/>
                </a:solidFill>
              </a:defRPr>
            </a:lvl1pPr>
          </a:lstStyle>
          <a:p>
            <a:r>
              <a:rPr lang="en-US"/>
              <a:t>Works Cited</a:t>
            </a:r>
          </a:p>
        </p:txBody>
      </p:sp>
    </p:spTree>
    <p:extLst>
      <p:ext uri="{BB962C8B-B14F-4D97-AF65-F5344CB8AC3E}">
        <p14:creationId xmlns:p14="http://schemas.microsoft.com/office/powerpoint/2010/main" val="61678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Light-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174117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Light-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93EEAD-2279-874F-AF8B-BAF957002AC1}"/>
              </a:ext>
            </a:extLst>
          </p:cNvPr>
          <p:cNvSpPr/>
          <p:nvPr userDrawn="1"/>
        </p:nvSpPr>
        <p:spPr>
          <a:xfrm>
            <a:off x="1588" y="0"/>
            <a:ext cx="12192000" cy="6860661"/>
          </a:xfrm>
          <a:prstGeom prst="rect">
            <a:avLst/>
          </a:prstGeom>
          <a:gradFill>
            <a:gsLst>
              <a:gs pos="0">
                <a:srgbClr val="8656A3">
                  <a:alpha val="24000"/>
                </a:srgbClr>
              </a:gs>
              <a:gs pos="99000">
                <a:srgbClr val="BCA2A8">
                  <a:alpha val="1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1503973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Light-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270541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02877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lnSpc>
                <a:spcPct val="110000"/>
              </a:lnSpc>
              <a:defRPr lang="en-US" sz="2800" b="0" i="0" dirty="0">
                <a:solidFill>
                  <a:srgbClr val="858585"/>
                </a:solidFill>
                <a:latin typeface="Roboto Condensed Light" panose="02000000000000000000" pitchFamily="2" charset="0"/>
                <a:ea typeface="Roboto Condensed Light" panose="02000000000000000000" pitchFamily="2" charset="0"/>
                <a:cs typeface="+mn-cs"/>
              </a:defRPr>
            </a:lvl1pPr>
            <a:lvl2pPr>
              <a:defRPr sz="3000" b="0" i="0">
                <a:solidFill>
                  <a:schemeClr val="bg1"/>
                </a:solidFill>
                <a:latin typeface="Exo Light" pitchFamily="2" charset="77"/>
              </a:defRPr>
            </a:lvl2pPr>
            <a:lvl3pPr>
              <a:defRPr sz="3000" b="0" i="0">
                <a:solidFill>
                  <a:schemeClr val="bg1"/>
                </a:solidFill>
                <a:latin typeface="Exo Light" pitchFamily="2" charset="77"/>
              </a:defRPr>
            </a:lvl3pPr>
            <a:lvl4pPr>
              <a:defRPr sz="3000" b="0" i="0">
                <a:solidFill>
                  <a:schemeClr val="bg1"/>
                </a:solidFill>
                <a:latin typeface="Exo Light" pitchFamily="2" charset="77"/>
              </a:defRPr>
            </a:lvl4pPr>
            <a:lvl5pPr>
              <a:defRPr sz="3000" b="0" i="0">
                <a:solidFill>
                  <a:schemeClr val="bg1"/>
                </a:solidFill>
                <a:latin typeface="Exo Light" pitchFamily="2" charset="77"/>
              </a:defRPr>
            </a:lvl5pPr>
          </a:lstStyle>
          <a:p>
            <a:pPr marL="0" lvl="0">
              <a:lnSpc>
                <a:spcPct val="110000"/>
              </a:lnSpc>
            </a:pPr>
            <a:r>
              <a:rPr lang="en-US"/>
              <a:t>Keep track of a transformational technology as it evolves.</a:t>
            </a:r>
          </a:p>
        </p:txBody>
      </p:sp>
    </p:spTree>
    <p:extLst>
      <p:ext uri="{BB962C8B-B14F-4D97-AF65-F5344CB8AC3E}">
        <p14:creationId xmlns:p14="http://schemas.microsoft.com/office/powerpoint/2010/main" val="3904654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ver-Light-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6CED198-04B0-1D4B-9CF9-27BE895D0690}"/>
              </a:ext>
            </a:extLst>
          </p:cNvPr>
          <p:cNvSpPr>
            <a:spLocks noGrp="1"/>
          </p:cNvSpPr>
          <p:nvPr>
            <p:ph type="body" sz="quarter" idx="10" hasCustomPrompt="1"/>
          </p:nvPr>
        </p:nvSpPr>
        <p:spPr>
          <a:xfrm>
            <a:off x="650874" y="1391732"/>
            <a:ext cx="7385845" cy="1306512"/>
          </a:xfrm>
          <a:prstGeom prst="rect">
            <a:avLst/>
          </a:prstGeom>
        </p:spPr>
        <p:txBody>
          <a:bodyPr/>
          <a:lstStyle>
            <a:lvl1pPr>
              <a:lnSpc>
                <a:spcPct val="90000"/>
              </a:lnSpc>
              <a:defRPr sz="4400" b="1" i="0">
                <a:solidFill>
                  <a:srgbClr val="41439A"/>
                </a:solidFill>
                <a:latin typeface="Montserrat SemiBold" pitchFamily="2" charset="77"/>
              </a:defRPr>
            </a:lvl1pPr>
            <a:lvl2pPr>
              <a:defRPr sz="4400" b="1" i="0">
                <a:solidFill>
                  <a:schemeClr val="bg1"/>
                </a:solidFill>
                <a:latin typeface="Montserrat SemiBold" pitchFamily="2" charset="77"/>
              </a:defRPr>
            </a:lvl2pPr>
            <a:lvl3pPr>
              <a:defRPr sz="4400" b="1" i="0">
                <a:solidFill>
                  <a:schemeClr val="bg1"/>
                </a:solidFill>
                <a:latin typeface="Montserrat SemiBold" pitchFamily="2" charset="77"/>
              </a:defRPr>
            </a:lvl3pPr>
            <a:lvl4pPr>
              <a:defRPr sz="4400" b="1" i="0">
                <a:solidFill>
                  <a:schemeClr val="bg1"/>
                </a:solidFill>
                <a:latin typeface="Montserrat SemiBold" pitchFamily="2" charset="77"/>
              </a:defRPr>
            </a:lvl4pPr>
            <a:lvl5pPr>
              <a:defRPr sz="4400" b="1" i="0">
                <a:solidFill>
                  <a:schemeClr val="bg1"/>
                </a:solidFill>
                <a:latin typeface="Montserrat SemiBold" pitchFamily="2" charset="77"/>
              </a:defRPr>
            </a:lvl5pPr>
          </a:lstStyle>
          <a:p>
            <a:pPr lvl="0"/>
            <a:r>
              <a:rPr lang="en-US"/>
              <a:t>Observe The Evolution of Quantum Capacity</a:t>
            </a:r>
          </a:p>
        </p:txBody>
      </p:sp>
      <p:sp>
        <p:nvSpPr>
          <p:cNvPr id="5" name="Text Placeholder 12">
            <a:extLst>
              <a:ext uri="{FF2B5EF4-FFF2-40B4-BE49-F238E27FC236}">
                <a16:creationId xmlns:a16="http://schemas.microsoft.com/office/drawing/2014/main" id="{A4CCF3E3-77ED-8B47-BA4F-C8AA5DC7EF51}"/>
              </a:ext>
            </a:extLst>
          </p:cNvPr>
          <p:cNvSpPr>
            <a:spLocks noGrp="1"/>
          </p:cNvSpPr>
          <p:nvPr>
            <p:ph type="body" sz="quarter" idx="11" hasCustomPrompt="1"/>
          </p:nvPr>
        </p:nvSpPr>
        <p:spPr>
          <a:xfrm>
            <a:off x="650875" y="2794290"/>
            <a:ext cx="5703626" cy="1893887"/>
          </a:xfrm>
          <a:prstGeom prst="rect">
            <a:avLst/>
          </a:prstGeom>
        </p:spPr>
        <p:txBody>
          <a:bodyPr/>
          <a:lstStyle>
            <a:lvl1pPr>
              <a:defRPr lang="en-US" sz="2800" b="0" i="0">
                <a:solidFill>
                  <a:srgbClr val="858585"/>
                </a:solidFill>
                <a:latin typeface="Roboto Condensed Light" panose="02000000000000000000" pitchFamily="2" charset="0"/>
                <a:ea typeface="Roboto Condensed Light" panose="02000000000000000000" pitchFamily="2" charset="0"/>
              </a:defRPr>
            </a:lvl1pPr>
          </a:lstStyle>
          <a:p>
            <a:pPr lvl="0">
              <a:lnSpc>
                <a:spcPct val="110000"/>
              </a:lnSpc>
            </a:pPr>
            <a:r>
              <a:rPr lang="en-US"/>
              <a:t>Keep track of a transformational technology as it evolves.</a:t>
            </a:r>
          </a:p>
        </p:txBody>
      </p:sp>
    </p:spTree>
    <p:extLst>
      <p:ext uri="{BB962C8B-B14F-4D97-AF65-F5344CB8AC3E}">
        <p14:creationId xmlns:p14="http://schemas.microsoft.com/office/powerpoint/2010/main" val="35279038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ckCover-Light-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3" descr="McLean &amp; Company Logo">
            <a:extLst>
              <a:ext uri="{FF2B5EF4-FFF2-40B4-BE49-F238E27FC236}">
                <a16:creationId xmlns:a16="http://schemas.microsoft.com/office/drawing/2014/main" id="{32F9491F-2606-4760-932C-4BDF18A46B0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888859" y="3051984"/>
            <a:ext cx="1827941" cy="75402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70F9E1A-0C42-42DE-AE11-85FFF606B23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76789" y="3195531"/>
            <a:ext cx="2341128" cy="466933"/>
          </a:xfrm>
          <a:prstGeom prst="rect">
            <a:avLst/>
          </a:prstGeom>
        </p:spPr>
      </p:pic>
    </p:spTree>
    <p:extLst>
      <p:ext uri="{BB962C8B-B14F-4D97-AF65-F5344CB8AC3E}">
        <p14:creationId xmlns:p14="http://schemas.microsoft.com/office/powerpoint/2010/main" val="2376044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object 40">
            <a:extLst>
              <a:ext uri="{FF2B5EF4-FFF2-40B4-BE49-F238E27FC236}">
                <a16:creationId xmlns:a16="http://schemas.microsoft.com/office/drawing/2014/main" id="{CAA2DC47-C07C-8841-8398-880188265DC9}"/>
              </a:ext>
            </a:extLst>
          </p:cNvPr>
          <p:cNvSpPr txBox="1"/>
          <p:nvPr userDrawn="1"/>
        </p:nvSpPr>
        <p:spPr>
          <a:xfrm>
            <a:off x="1932225" y="6040550"/>
            <a:ext cx="3074774" cy="502469"/>
          </a:xfrm>
          <a:prstGeom prst="rect">
            <a:avLst/>
          </a:prstGeom>
        </p:spPr>
        <p:txBody>
          <a:bodyPr vert="horz" wrap="square" lIns="0" tIns="2310" rIns="0" bIns="0" rtlCol="0">
            <a:noAutofit/>
          </a:bodyPr>
          <a:lstStyle/>
          <a:p>
            <a:pPr marL="7701" marR="3081" indent="33886" algn="l">
              <a:lnSpc>
                <a:spcPts val="958"/>
              </a:lnSpc>
              <a:spcBef>
                <a:spcPts val="18"/>
              </a:spcBef>
            </a:pPr>
            <a:r>
              <a:rPr lang="en-US" sz="788" b="0" i="0" spc="-6" dirty="0">
                <a:solidFill>
                  <a:srgbClr val="000000"/>
                </a:solidFill>
                <a:latin typeface="Roboto Condensed Light" panose="02000000000000000000" pitchFamily="2" charset="0"/>
                <a:ea typeface="Roboto Condensed Light" panose="02000000000000000000" pitchFamily="2" charset="0"/>
                <a:cs typeface="Arial"/>
              </a:rPr>
              <a:t>McLean &amp; Company is a research and advisory firm that provides practical solutions to human resources challenges with executable research, tools, and advice that will have a clear and measurable impact on your business.</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a:p>
            <a:pPr marR="3851" algn="l">
              <a:lnSpc>
                <a:spcPts val="931"/>
              </a:lnSpc>
            </a:pPr>
            <a:r>
              <a:rPr sz="788" b="0" i="0" spc="6"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1997-20</a:t>
            </a:r>
            <a:r>
              <a:rPr lang="en-US" sz="788" b="0" i="0" spc="3" dirty="0">
                <a:solidFill>
                  <a:srgbClr val="000000"/>
                </a:solidFill>
                <a:latin typeface="Roboto Condensed Light" panose="02000000000000000000" pitchFamily="2" charset="0"/>
                <a:ea typeface="Roboto Condensed Light" panose="02000000000000000000" pitchFamily="2" charset="0"/>
                <a:cs typeface="Arial"/>
              </a:rPr>
              <a:t>20 McLean &amp; Company is a division of</a:t>
            </a:r>
            <a:r>
              <a:rPr sz="788" b="0" i="0" spc="3" dirty="0">
                <a:solidFill>
                  <a:srgbClr val="000000"/>
                </a:solidFill>
                <a:latin typeface="Roboto Condensed Light" panose="02000000000000000000" pitchFamily="2" charset="0"/>
                <a:ea typeface="Roboto Condensed Light" panose="02000000000000000000" pitchFamily="2" charset="0"/>
                <a:cs typeface="Arial"/>
              </a:rPr>
              <a:t> </a:t>
            </a:r>
            <a:r>
              <a:rPr sz="788" b="0" i="0" spc="-6" dirty="0">
                <a:solidFill>
                  <a:srgbClr val="000000"/>
                </a:solidFill>
                <a:latin typeface="Roboto Condensed Light" panose="02000000000000000000" pitchFamily="2" charset="0"/>
                <a:ea typeface="Roboto Condensed Light" panose="02000000000000000000" pitchFamily="2" charset="0"/>
                <a:cs typeface="Arial"/>
              </a:rPr>
              <a:t>Info-Tech </a:t>
            </a:r>
            <a:r>
              <a:rPr sz="788" b="0" i="0" spc="3" dirty="0">
                <a:solidFill>
                  <a:srgbClr val="000000"/>
                </a:solidFill>
                <a:latin typeface="Roboto Condensed Light" panose="02000000000000000000" pitchFamily="2" charset="0"/>
                <a:ea typeface="Roboto Condensed Light" panose="02000000000000000000" pitchFamily="2" charset="0"/>
                <a:cs typeface="Arial"/>
              </a:rPr>
              <a:t>Research </a:t>
            </a:r>
            <a:r>
              <a:rPr sz="788" b="0" i="0" spc="6" dirty="0">
                <a:solidFill>
                  <a:srgbClr val="000000"/>
                </a:solidFill>
                <a:latin typeface="Roboto Condensed Light" panose="02000000000000000000" pitchFamily="2" charset="0"/>
                <a:ea typeface="Roboto Condensed Light" panose="02000000000000000000" pitchFamily="2" charset="0"/>
                <a:cs typeface="Arial"/>
              </a:rPr>
              <a:t>Group</a:t>
            </a:r>
            <a:r>
              <a:rPr sz="788" b="0" i="0" spc="-27" dirty="0">
                <a:solidFill>
                  <a:srgbClr val="000000"/>
                </a:solidFill>
                <a:latin typeface="Roboto Condensed Light" panose="02000000000000000000" pitchFamily="2" charset="0"/>
                <a:ea typeface="Roboto Condensed Light" panose="02000000000000000000" pitchFamily="2" charset="0"/>
                <a:cs typeface="Arial"/>
              </a:rPr>
              <a:t> </a:t>
            </a:r>
            <a:r>
              <a:rPr sz="788" b="0" i="0" spc="3" dirty="0">
                <a:solidFill>
                  <a:srgbClr val="000000"/>
                </a:solidFill>
                <a:latin typeface="Roboto Condensed Light" panose="02000000000000000000" pitchFamily="2" charset="0"/>
                <a:ea typeface="Roboto Condensed Light" panose="02000000000000000000" pitchFamily="2" charset="0"/>
                <a:cs typeface="Arial"/>
              </a:rPr>
              <a:t>Inc.</a:t>
            </a:r>
            <a:endParaRPr sz="788" b="0" i="0" dirty="0">
              <a:solidFill>
                <a:srgbClr val="000000"/>
              </a:solidFill>
              <a:latin typeface="Roboto Condensed Light" panose="02000000000000000000" pitchFamily="2" charset="0"/>
              <a:ea typeface="Roboto Condensed Light" panose="02000000000000000000" pitchFamily="2" charset="0"/>
              <a:cs typeface="Arial"/>
            </a:endParaRPr>
          </a:p>
        </p:txBody>
      </p:sp>
      <p:pic>
        <p:nvPicPr>
          <p:cNvPr id="5" name="Picture 2" descr="McLean &amp; Company Logo">
            <a:extLst>
              <a:ext uri="{FF2B5EF4-FFF2-40B4-BE49-F238E27FC236}">
                <a16:creationId xmlns:a16="http://schemas.microsoft.com/office/drawing/2014/main" id="{2C34031E-BA4E-47FF-942E-116C376A405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04284" y="5914772"/>
            <a:ext cx="1827941" cy="75402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CFF5830-EA8F-4AEA-BFC2-0910087C4DB0}"/>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9557822" y="6058317"/>
            <a:ext cx="2341128" cy="466933"/>
          </a:xfrm>
          <a:prstGeom prst="rect">
            <a:avLst/>
          </a:prstGeom>
        </p:spPr>
      </p:pic>
      <p:sp>
        <p:nvSpPr>
          <p:cNvPr id="8" name="object 40">
            <a:extLst>
              <a:ext uri="{FF2B5EF4-FFF2-40B4-BE49-F238E27FC236}">
                <a16:creationId xmlns:a16="http://schemas.microsoft.com/office/drawing/2014/main" id="{9BF99E7E-5240-451E-BA59-8B4D68764D2B}"/>
              </a:ext>
            </a:extLst>
          </p:cNvPr>
          <p:cNvSpPr txBox="1"/>
          <p:nvPr userDrawn="1"/>
        </p:nvSpPr>
        <p:spPr>
          <a:xfrm>
            <a:off x="6189317" y="6040550"/>
            <a:ext cx="3221785" cy="502469"/>
          </a:xfrm>
          <a:prstGeom prst="rect">
            <a:avLst/>
          </a:prstGeom>
        </p:spPr>
        <p:txBody>
          <a:bodyPr vert="horz" wrap="square" lIns="0" tIns="2310" rIns="0" bIns="0" rtlCol="0">
            <a:noAutofit/>
          </a:bodyPr>
          <a:lstStyle>
            <a:defPPr>
              <a:defRPr lang="en-US"/>
            </a:defPPr>
            <a:lvl1pPr marL="7701" marR="3081" indent="33886">
              <a:lnSpc>
                <a:spcPts val="958"/>
              </a:lnSpc>
              <a:spcBef>
                <a:spcPts val="18"/>
              </a:spcBef>
              <a:defRPr sz="788" b="0" i="0" spc="-6">
                <a:solidFill>
                  <a:srgbClr val="000000"/>
                </a:solidFill>
                <a:latin typeface="Roboto Condensed Light" panose="02000000000000000000" pitchFamily="2" charset="0"/>
                <a:ea typeface="Roboto Condensed Light" panose="02000000000000000000" pitchFamily="2" charset="0"/>
                <a:cs typeface="Arial"/>
              </a:defRPr>
            </a:lvl1pPr>
          </a:lstStyle>
          <a:p>
            <a:pPr lvl="0" algn="r"/>
            <a:r>
              <a:rPr dirty="0"/>
              <a:t>Info-Tech Research Group Inc. is a global leader in providing IT research and advice.  Info-Tech’s products and services combine actionable insight and relevant advice with  ready-to-use tools and templates that cover the full spectrum of IT concerns.</a:t>
            </a:r>
          </a:p>
          <a:p>
            <a:pPr lvl="0" algn="r"/>
            <a:r>
              <a:rPr dirty="0"/>
              <a:t>© 1997-20</a:t>
            </a:r>
            <a:r>
              <a:rPr lang="en-US" dirty="0"/>
              <a:t>20</a:t>
            </a:r>
            <a:r>
              <a:rPr dirty="0"/>
              <a:t> Info-Tech Research Group Inc.</a:t>
            </a:r>
          </a:p>
        </p:txBody>
      </p:sp>
    </p:spTree>
    <p:extLst>
      <p:ext uri="{BB962C8B-B14F-4D97-AF65-F5344CB8AC3E}">
        <p14:creationId xmlns:p14="http://schemas.microsoft.com/office/powerpoint/2010/main" val="20011551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41" r:id="rId5"/>
    <p:sldLayoutId id="2147483743" r:id="rId6"/>
    <p:sldLayoutId id="2147483744" r:id="rId7"/>
    <p:sldLayoutId id="2147483745" r:id="rId8"/>
    <p:sldLayoutId id="2147483742" r:id="rId9"/>
    <p:sldLayoutId id="2147483746" r:id="rId10"/>
    <p:sldLayoutId id="2147483748" r:id="rId11"/>
    <p:sldLayoutId id="2147483747" r:id="rId12"/>
  </p:sldLayoutIdLst>
  <p:hf hdr="0" ftr="0" dt="0"/>
  <p:txStyles>
    <p:titleStyle>
      <a:lvl1pPr>
        <a:defRPr>
          <a:latin typeface="+mj-lt"/>
          <a:ea typeface="+mj-ea"/>
          <a:cs typeface="+mj-cs"/>
        </a:defRPr>
      </a:lvl1pPr>
    </p:titleStyle>
    <p:body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bodyStyle>
    <p:otherStyle>
      <a:lvl1pPr marL="0">
        <a:defRPr>
          <a:latin typeface="+mn-lt"/>
          <a:ea typeface="+mn-ea"/>
          <a:cs typeface="+mn-cs"/>
        </a:defRPr>
      </a:lvl1pPr>
      <a:lvl2pPr marL="277246">
        <a:defRPr>
          <a:latin typeface="+mn-lt"/>
          <a:ea typeface="+mn-ea"/>
          <a:cs typeface="+mn-cs"/>
        </a:defRPr>
      </a:lvl2pPr>
      <a:lvl3pPr marL="554492">
        <a:defRPr>
          <a:latin typeface="+mn-lt"/>
          <a:ea typeface="+mn-ea"/>
          <a:cs typeface="+mn-cs"/>
        </a:defRPr>
      </a:lvl3pPr>
      <a:lvl4pPr marL="831738">
        <a:defRPr>
          <a:latin typeface="+mn-lt"/>
          <a:ea typeface="+mn-ea"/>
          <a:cs typeface="+mn-cs"/>
        </a:defRPr>
      </a:lvl4pPr>
      <a:lvl5pPr marL="1108984">
        <a:defRPr>
          <a:latin typeface="+mn-lt"/>
          <a:ea typeface="+mn-ea"/>
          <a:cs typeface="+mn-cs"/>
        </a:defRPr>
      </a:lvl5pPr>
      <a:lvl6pPr marL="1386230">
        <a:defRPr>
          <a:latin typeface="+mn-lt"/>
          <a:ea typeface="+mn-ea"/>
          <a:cs typeface="+mn-cs"/>
        </a:defRPr>
      </a:lvl6pPr>
      <a:lvl7pPr marL="1663476">
        <a:defRPr>
          <a:latin typeface="+mn-lt"/>
          <a:ea typeface="+mn-ea"/>
          <a:cs typeface="+mn-cs"/>
        </a:defRPr>
      </a:lvl7pPr>
      <a:lvl8pPr marL="1940723">
        <a:defRPr>
          <a:latin typeface="+mn-lt"/>
          <a:ea typeface="+mn-ea"/>
          <a:cs typeface="+mn-cs"/>
        </a:defRPr>
      </a:lvl8pPr>
      <a:lvl9pPr marL="2217969">
        <a:defRPr>
          <a:latin typeface="+mn-lt"/>
          <a:ea typeface="+mn-ea"/>
          <a:cs typeface="+mn-cs"/>
        </a:defRPr>
      </a:lvl9pPr>
    </p:otherStyle>
  </p:txStyles>
  <p:extLst>
    <p:ext uri="{27BBF7A9-308A-43DC-89C8-2F10F3537804}">
      <p15:sldGuideLst xmlns:p15="http://schemas.microsoft.com/office/powerpoint/2012/main">
        <p15:guide id="1" orient="horz" pos="4110">
          <p15:clr>
            <a:srgbClr val="F26B43"/>
          </p15:clr>
        </p15:guide>
        <p15:guide id="2" pos="3840">
          <p15:clr>
            <a:srgbClr val="F26B43"/>
          </p15:clr>
        </p15:guide>
        <p15:guide id="3" orient="horz" pos="381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9D2D98CA-E486-8443-9BF6-95C9C1E815D5}"/>
              </a:ext>
            </a:extLst>
          </p:cNvPr>
          <p:cNvSpPr>
            <a:spLocks noGrp="1"/>
          </p:cNvSpPr>
          <p:nvPr>
            <p:ph type="title"/>
          </p:nvPr>
        </p:nvSpPr>
        <p:spPr>
          <a:xfrm>
            <a:off x="354106" y="530021"/>
            <a:ext cx="10911992" cy="1130188"/>
          </a:xfrm>
          <a:prstGeom prst="rect">
            <a:avLst/>
          </a:prstGeom>
        </p:spPr>
        <p:txBody>
          <a:bodyPr vert="horz" lIns="0" tIns="0" rIns="0" bIns="0" rtlCol="0" anchor="t" anchorCtr="0">
            <a:noAutofit/>
          </a:bodyPr>
          <a:lstStyle/>
          <a:p>
            <a:r>
              <a:rPr lang="en-US"/>
              <a:t>Click to edit Master title style</a:t>
            </a:r>
          </a:p>
        </p:txBody>
      </p:sp>
      <p:sp>
        <p:nvSpPr>
          <p:cNvPr id="6" name="TextBox 5">
            <a:extLst>
              <a:ext uri="{FF2B5EF4-FFF2-40B4-BE49-F238E27FC236}">
                <a16:creationId xmlns:a16="http://schemas.microsoft.com/office/drawing/2014/main" id="{D157BAA2-9957-9B4B-9ED3-4CE35C755129}"/>
              </a:ext>
            </a:extLst>
          </p:cNvPr>
          <p:cNvSpPr txBox="1"/>
          <p:nvPr userDrawn="1"/>
        </p:nvSpPr>
        <p:spPr>
          <a:xfrm>
            <a:off x="9187132" y="6441439"/>
            <a:ext cx="2710228" cy="183647"/>
          </a:xfrm>
          <a:prstGeom prst="rect">
            <a:avLst/>
          </a:prstGeom>
        </p:spPr>
        <p:txBody>
          <a:bodyPr wrap="square" lIns="0" tIns="0" rIns="0" bIns="0" numCol="1" spcCol="360000" rtlCol="0">
            <a:noAutofit/>
          </a:bodyPr>
          <a:lstStyle/>
          <a:p>
            <a:pPr marL="0" marR="0" lvl="0" indent="0" algn="r" defTabSz="554492" rtl="0" eaLnBrk="1" fontAlgn="auto" latinLnBrk="0" hangingPunct="1">
              <a:lnSpc>
                <a:spcPct val="110000"/>
              </a:lnSpc>
              <a:spcBef>
                <a:spcPts val="0"/>
              </a:spcBef>
              <a:spcAft>
                <a:spcPts val="0"/>
              </a:spcAft>
              <a:buClrTx/>
              <a:buSzTx/>
              <a:buFontTx/>
              <a:buNone/>
              <a:tabLst/>
              <a:defRPr/>
            </a:pPr>
            <a:r>
              <a:rPr lang="en-CA" sz="800" b="0" i="0" dirty="0">
                <a:latin typeface="Exo" panose="02000503000000000000" pitchFamily="2" charset="77"/>
              </a:rPr>
              <a:t>McLean &amp; Company   |    Info-Tech Research Group  |   </a:t>
            </a:r>
            <a:fld id="{81D60167-4931-47E6-BA6A-407CBD079E47}" type="slidenum">
              <a:rPr sz="800" b="0" i="0" smtClean="0">
                <a:latin typeface="Exo" panose="02000503000000000000" pitchFamily="2" charset="77"/>
                <a:cs typeface="Arial" panose="020B0604020202020204" pitchFamily="34" charset="0"/>
              </a:rPr>
              <a:pPr marL="0" marR="0" lvl="0" indent="0" algn="r" defTabSz="554492" rtl="0" eaLnBrk="1" fontAlgn="auto" latinLnBrk="0" hangingPunct="1">
                <a:lnSpc>
                  <a:spcPct val="110000"/>
                </a:lnSpc>
                <a:spcBef>
                  <a:spcPts val="0"/>
                </a:spcBef>
                <a:spcAft>
                  <a:spcPts val="0"/>
                </a:spcAft>
                <a:buClrTx/>
                <a:buSzTx/>
                <a:buFontTx/>
                <a:buNone/>
                <a:tabLst/>
                <a:defRPr/>
              </a:pPr>
              <a:t>‹#›</a:t>
            </a:fld>
            <a:endParaRPr lang="en-US" sz="800" b="0" i="0" dirty="0">
              <a:latin typeface="Exo" panose="02000503000000000000" pitchFamily="2" charset="77"/>
              <a:cs typeface="Arial" panose="020B0604020202020204" pitchFamily="34" charset="0"/>
            </a:endParaRPr>
          </a:p>
        </p:txBody>
      </p:sp>
    </p:spTree>
    <p:extLst>
      <p:ext uri="{BB962C8B-B14F-4D97-AF65-F5344CB8AC3E}">
        <p14:creationId xmlns:p14="http://schemas.microsoft.com/office/powerpoint/2010/main" val="3961882258"/>
      </p:ext>
    </p:extLst>
  </p:cSld>
  <p:clrMap bg1="lt1" tx1="dk1" bg2="lt2" tx2="dk2" accent1="accent1" accent2="accent2" accent3="accent3" accent4="accent4" accent5="accent5" accent6="accent6" hlink="hlink" folHlink="folHlink"/>
  <p:sldLayoutIdLst>
    <p:sldLayoutId id="2147483700" r:id="rId1"/>
    <p:sldLayoutId id="2147483677" r:id="rId2"/>
    <p:sldLayoutId id="2147483753" r:id="rId3"/>
    <p:sldLayoutId id="2147483732" r:id="rId4"/>
    <p:sldLayoutId id="2147483707" r:id="rId5"/>
    <p:sldLayoutId id="2147483759" r:id="rId6"/>
    <p:sldLayoutId id="2147483702" r:id="rId7"/>
    <p:sldLayoutId id="2147483695" r:id="rId8"/>
    <p:sldLayoutId id="2147483691" r:id="rId9"/>
    <p:sldLayoutId id="2147483684" r:id="rId10"/>
  </p:sldLayoutIdLst>
  <p:hf hdr="0" ftr="0" dt="0"/>
  <p:txStyles>
    <p:titleStyle>
      <a:lvl1pPr algn="l" defTabSz="914400" rtl="0" eaLnBrk="1" latinLnBrk="0" hangingPunct="1">
        <a:lnSpc>
          <a:spcPts val="4000"/>
        </a:lnSpc>
        <a:spcBef>
          <a:spcPct val="0"/>
        </a:spcBef>
        <a:buNone/>
        <a:defRPr sz="3200" b="0" i="0" kern="1200">
          <a:solidFill>
            <a:srgbClr val="717171"/>
          </a:solidFill>
          <a:latin typeface="Montserrat SemiBold" pitchFamily="2"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296">
          <p15:clr>
            <a:srgbClr val="F26B43"/>
          </p15:clr>
        </p15:guide>
        <p15:guide id="2" pos="3818">
          <p15:clr>
            <a:srgbClr val="F26B43"/>
          </p15:clr>
        </p15:guide>
        <p15:guide id="3" pos="3909">
          <p15:clr>
            <a:srgbClr val="F26B43"/>
          </p15:clr>
        </p15:guide>
        <p15:guide id="4" pos="4430">
          <p15:clr>
            <a:srgbClr val="F26B43"/>
          </p15:clr>
        </p15:guide>
        <p15:guide id="5" pos="3205">
          <p15:clr>
            <a:srgbClr val="F26B43"/>
          </p15:clr>
        </p15:guide>
        <p15:guide id="6" pos="2684">
          <p15:clr>
            <a:srgbClr val="F26B43"/>
          </p15:clr>
        </p15:guide>
        <p15:guide id="7" pos="2593">
          <p15:clr>
            <a:srgbClr val="F26B43"/>
          </p15:clr>
        </p15:guide>
        <p15:guide id="8" pos="2071">
          <p15:clr>
            <a:srgbClr val="F26B43"/>
          </p15:clr>
        </p15:guide>
        <p15:guide id="9" pos="4521">
          <p15:clr>
            <a:srgbClr val="F26B43"/>
          </p15:clr>
        </p15:guide>
        <p15:guide id="10" pos="5043">
          <p15:clr>
            <a:srgbClr val="F26B43"/>
          </p15:clr>
        </p15:guide>
        <p15:guide id="11" pos="5133">
          <p15:clr>
            <a:srgbClr val="F26B43"/>
          </p15:clr>
        </p15:guide>
        <p15:guide id="12" pos="5655">
          <p15:clr>
            <a:srgbClr val="F26B43"/>
          </p15:clr>
        </p15:guide>
        <p15:guide id="13" pos="5746">
          <p15:clr>
            <a:srgbClr val="F26B43"/>
          </p15:clr>
        </p15:guide>
        <p15:guide id="14" pos="6267">
          <p15:clr>
            <a:srgbClr val="F26B43"/>
          </p15:clr>
        </p15:guide>
        <p15:guide id="15" pos="6358">
          <p15:clr>
            <a:srgbClr val="F26B43"/>
          </p15:clr>
        </p15:guide>
        <p15:guide id="16" pos="6880">
          <p15:clr>
            <a:srgbClr val="F26B43"/>
          </p15:clr>
        </p15:guide>
        <p15:guide id="17" pos="6970">
          <p15:clr>
            <a:srgbClr val="F26B43"/>
          </p15:clr>
        </p15:guide>
        <p15:guide id="18" pos="7492">
          <p15:clr>
            <a:srgbClr val="F26B43"/>
          </p15:clr>
        </p15:guide>
        <p15:guide id="19" pos="1981">
          <p15:clr>
            <a:srgbClr val="F26B43"/>
          </p15:clr>
        </p15:guide>
        <p15:guide id="20" pos="1459">
          <p15:clr>
            <a:srgbClr val="F26B43"/>
          </p15:clr>
        </p15:guide>
        <p15:guide id="21" pos="1368">
          <p15:clr>
            <a:srgbClr val="F26B43"/>
          </p15:clr>
        </p15:guide>
        <p15:guide id="22" pos="847">
          <p15:clr>
            <a:srgbClr val="F26B43"/>
          </p15:clr>
        </p15:guide>
        <p15:guide id="23" pos="756">
          <p15:clr>
            <a:srgbClr val="F26B43"/>
          </p15:clr>
        </p15:guide>
        <p15:guide id="24" pos="234">
          <p15:clr>
            <a:srgbClr val="F26B43"/>
          </p15:clr>
        </p15:guide>
        <p15:guide id="25" orient="horz" pos="57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hr.mcleanco.com/research/ss/covid-19-work-status-tracking-guide/covid-19-work-status-tracking-guide-storyboar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gallup.com/workplace/263510/manage-remote-employees.aspx" TargetMode="External"/><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hyperlink" Target="https://hbr.org/2020/03/15-questions-about-remote-work-answered" TargetMode="External"/><Relationship Id="rId4" Type="http://schemas.openxmlformats.org/officeDocument/2006/relationships/hyperlink" Target="https://hr.mcleanco.com/research/guide-to-remote-work-during-covid-19-for-managers-and-employe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EA1C5E5-DE4E-48C1-B615-6475E4CEF269}"/>
              </a:ext>
            </a:extLst>
          </p:cNvPr>
          <p:cNvSpPr>
            <a:spLocks noGrp="1"/>
          </p:cNvSpPr>
          <p:nvPr>
            <p:ph type="body" sz="quarter" idx="10"/>
          </p:nvPr>
        </p:nvSpPr>
        <p:spPr>
          <a:xfrm>
            <a:off x="650874" y="1843790"/>
            <a:ext cx="7385845" cy="854454"/>
          </a:xfrm>
        </p:spPr>
        <p:txBody>
          <a:bodyPr/>
          <a:lstStyle/>
          <a:p>
            <a:r>
              <a:rPr lang="en-US" dirty="0"/>
              <a:t>COVID-19 Work Status Tracking Guide</a:t>
            </a:r>
            <a:endParaRPr lang="en-CA" dirty="0"/>
          </a:p>
        </p:txBody>
      </p:sp>
      <p:sp>
        <p:nvSpPr>
          <p:cNvPr id="4" name="Text Placeholder 3">
            <a:extLst>
              <a:ext uri="{FF2B5EF4-FFF2-40B4-BE49-F238E27FC236}">
                <a16:creationId xmlns:a16="http://schemas.microsoft.com/office/drawing/2014/main" id="{797EA783-3A81-4E6C-AFC2-CD76A61007B0}"/>
              </a:ext>
            </a:extLst>
          </p:cNvPr>
          <p:cNvSpPr>
            <a:spLocks noGrp="1"/>
          </p:cNvSpPr>
          <p:nvPr>
            <p:ph type="body" sz="quarter" idx="11"/>
          </p:nvPr>
        </p:nvSpPr>
        <p:spPr>
          <a:xfrm>
            <a:off x="650875" y="3183775"/>
            <a:ext cx="5703626" cy="1504402"/>
          </a:xfrm>
        </p:spPr>
        <p:txBody>
          <a:bodyPr/>
          <a:lstStyle/>
          <a:p>
            <a:r>
              <a:rPr lang="en-US" dirty="0"/>
              <a:t>Keep employees safe </a:t>
            </a:r>
            <a:r>
              <a:rPr lang="en-US"/>
              <a:t>and business </a:t>
            </a:r>
            <a:r>
              <a:rPr lang="en-US" dirty="0"/>
              <a:t>moving by tracking employee status.</a:t>
            </a:r>
            <a:endParaRPr lang="en-CA" dirty="0"/>
          </a:p>
        </p:txBody>
      </p:sp>
      <p:sp>
        <p:nvSpPr>
          <p:cNvPr id="5" name="Rectangle 4">
            <a:hlinkClick r:id="rId2"/>
            <a:extLst>
              <a:ext uri="{FF2B5EF4-FFF2-40B4-BE49-F238E27FC236}">
                <a16:creationId xmlns:a16="http://schemas.microsoft.com/office/drawing/2014/main" id="{2573194F-BFA2-4FBC-8515-5BBBAD15DAB8}"/>
              </a:ext>
            </a:extLst>
          </p:cNvPr>
          <p:cNvSpPr/>
          <p:nvPr/>
        </p:nvSpPr>
        <p:spPr>
          <a:xfrm>
            <a:off x="0" y="4857008"/>
            <a:ext cx="12193588" cy="902525"/>
          </a:xfrm>
          <a:prstGeom prst="rect">
            <a:avLst/>
          </a:prstGeom>
          <a:solidFill>
            <a:srgbClr val="2576B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3B64A156-6D9A-4D77-84F5-0C330F8EFAA3}"/>
              </a:ext>
            </a:extLst>
          </p:cNvPr>
          <p:cNvSpPr txBox="1"/>
          <p:nvPr/>
        </p:nvSpPr>
        <p:spPr>
          <a:xfrm>
            <a:off x="2861955" y="5296394"/>
            <a:ext cx="7184572" cy="246221"/>
          </a:xfrm>
          <a:prstGeom prst="rect">
            <a:avLst/>
          </a:prstGeom>
          <a:noFill/>
        </p:spPr>
        <p:txBody>
          <a:bodyPr wrap="square" lIns="0" tIns="0" rIns="0" bIns="0" rtlCol="0">
            <a:spAutoFit/>
          </a:bodyPr>
          <a:lstStyle/>
          <a:p>
            <a:r>
              <a:rPr lang="en-US" sz="1600" dirty="0">
                <a:solidFill>
                  <a:srgbClr val="2576B7"/>
                </a:solidFill>
                <a:latin typeface="Montserrat" pitchFamily="2" charset="77"/>
              </a:rPr>
              <a:t>Get the complete storyboard with </a:t>
            </a:r>
            <a:r>
              <a:rPr lang="en-US" sz="1600" b="1" dirty="0">
                <a:solidFill>
                  <a:srgbClr val="2576B7"/>
                </a:solidFill>
                <a:latin typeface="Montserrat" pitchFamily="2" charset="77"/>
              </a:rPr>
              <a:t>free trial membership </a:t>
            </a:r>
            <a:r>
              <a:rPr lang="en-US" sz="1600" dirty="0">
                <a:solidFill>
                  <a:srgbClr val="2576B7"/>
                </a:solidFill>
                <a:latin typeface="Montserrat" pitchFamily="2" charset="77"/>
              </a:rPr>
              <a:t>now!</a:t>
            </a:r>
            <a:endParaRPr lang="en-US" sz="1600" dirty="0">
              <a:solidFill>
                <a:srgbClr val="2576B7"/>
              </a:solidFill>
            </a:endParaRPr>
          </a:p>
        </p:txBody>
      </p:sp>
      <p:sp>
        <p:nvSpPr>
          <p:cNvPr id="7" name="TextBox 6">
            <a:extLst>
              <a:ext uri="{FF2B5EF4-FFF2-40B4-BE49-F238E27FC236}">
                <a16:creationId xmlns:a16="http://schemas.microsoft.com/office/drawing/2014/main" id="{14718AF2-085A-4358-8334-2B65A240030F}"/>
              </a:ext>
            </a:extLst>
          </p:cNvPr>
          <p:cNvSpPr txBox="1"/>
          <p:nvPr/>
        </p:nvSpPr>
        <p:spPr>
          <a:xfrm>
            <a:off x="712519" y="5332020"/>
            <a:ext cx="2196936" cy="553998"/>
          </a:xfrm>
          <a:prstGeom prst="rect">
            <a:avLst/>
          </a:prstGeom>
          <a:noFill/>
        </p:spPr>
        <p:txBody>
          <a:bodyPr wrap="square" lIns="0" tIns="0" rIns="0" bIns="0" rtlCol="0">
            <a:spAutoFit/>
          </a:bodyPr>
          <a:lstStyle/>
          <a:p>
            <a:pPr>
              <a:lnSpc>
                <a:spcPts val="1600"/>
              </a:lnSpc>
            </a:pPr>
            <a:r>
              <a:rPr lang="en-US" sz="4000" dirty="0">
                <a:solidFill>
                  <a:srgbClr val="2576B7"/>
                </a:solidFill>
                <a:latin typeface="Montserrat SemiBold" pitchFamily="2" charset="77"/>
                <a:ea typeface="Roboto Condensed Light" panose="02000000000000000000" pitchFamily="2" charset="0"/>
              </a:rPr>
              <a:t>Sample</a:t>
            </a:r>
          </a:p>
          <a:p>
            <a:pPr>
              <a:lnSpc>
                <a:spcPts val="1400"/>
              </a:lnSpc>
            </a:pPr>
            <a:br>
              <a:rPr lang="en-US" dirty="0">
                <a:solidFill>
                  <a:srgbClr val="2576B7"/>
                </a:solidFill>
                <a:latin typeface="Montserrat" pitchFamily="2" charset="77"/>
              </a:rPr>
            </a:br>
            <a:endParaRPr lang="en-US" dirty="0">
              <a:solidFill>
                <a:srgbClr val="2576B7"/>
              </a:solidFill>
              <a:latin typeface="Montserrat" pitchFamily="2" charset="77"/>
            </a:endParaRPr>
          </a:p>
        </p:txBody>
      </p:sp>
    </p:spTree>
    <p:extLst>
      <p:ext uri="{BB962C8B-B14F-4D97-AF65-F5344CB8AC3E}">
        <p14:creationId xmlns:p14="http://schemas.microsoft.com/office/powerpoint/2010/main" val="2873084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E26898AF-7A03-F140-B7B4-6BF59FD40A8E}"/>
              </a:ext>
            </a:extLst>
          </p:cNvPr>
          <p:cNvSpPr>
            <a:spLocks noGrp="1"/>
          </p:cNvSpPr>
          <p:nvPr>
            <p:ph type="body" sz="quarter" idx="4294967295"/>
          </p:nvPr>
        </p:nvSpPr>
        <p:spPr>
          <a:xfrm>
            <a:off x="4848045" y="832281"/>
            <a:ext cx="6817482" cy="457200"/>
          </a:xfrm>
          <a:prstGeom prst="rect">
            <a:avLst/>
          </a:prstGeom>
        </p:spPr>
        <p:txBody>
          <a:bodyPr/>
          <a:lstStyle/>
          <a:p>
            <a:pPr marL="0" indent="0">
              <a:buNone/>
            </a:pPr>
            <a:r>
              <a:rPr lang="en-US" dirty="0">
                <a:solidFill>
                  <a:schemeClr val="accent1"/>
                </a:solidFill>
                <a:latin typeface="Montserrat SemiBold" panose="00000700000000000000" pitchFamily="2" charset="0"/>
              </a:rPr>
              <a:t>Implementation considerations</a:t>
            </a:r>
          </a:p>
        </p:txBody>
      </p:sp>
      <p:sp>
        <p:nvSpPr>
          <p:cNvPr id="8" name="Text Placeholder 7">
            <a:extLst>
              <a:ext uri="{FF2B5EF4-FFF2-40B4-BE49-F238E27FC236}">
                <a16:creationId xmlns:a16="http://schemas.microsoft.com/office/drawing/2014/main" id="{EF0A2FEC-8B02-6D42-864C-B8720FDC6A82}"/>
              </a:ext>
            </a:extLst>
          </p:cNvPr>
          <p:cNvSpPr>
            <a:spLocks noGrp="1"/>
          </p:cNvSpPr>
          <p:nvPr>
            <p:ph type="body" sz="quarter" idx="4294967295"/>
          </p:nvPr>
        </p:nvSpPr>
        <p:spPr>
          <a:xfrm>
            <a:off x="4848839" y="1448364"/>
            <a:ext cx="6971625" cy="4528921"/>
          </a:xfrm>
          <a:prstGeom prst="rect">
            <a:avLst/>
          </a:prstGeom>
        </p:spPr>
        <p:txBody>
          <a:bodyPr numCol="2" spcCol="252000"/>
          <a:lstStyle/>
          <a:p>
            <a:pPr>
              <a:lnSpc>
                <a:spcPct val="110000"/>
              </a:lnSpc>
            </a:pPr>
            <a:r>
              <a:rPr lang="en-US" sz="1400" dirty="0">
                <a:latin typeface="Roboto Condensed Light" panose="02000000000000000000" pitchFamily="2" charset="0"/>
                <a:ea typeface="Roboto Condensed Light" panose="02000000000000000000" pitchFamily="2" charset="0"/>
              </a:rPr>
              <a:t>Building trust is a key ingredient to managing remote teams according to </a:t>
            </a:r>
            <a:r>
              <a:rPr lang="en-US" sz="1400" dirty="0">
                <a:latin typeface="Roboto Condensed Light" panose="02000000000000000000" pitchFamily="2" charset="0"/>
                <a:ea typeface="Roboto Condensed Light" panose="02000000000000000000" pitchFamily="2" charset="0"/>
                <a:hlinkClick r:id="rId3"/>
              </a:rPr>
              <a:t>Gallup</a:t>
            </a:r>
            <a:r>
              <a:rPr lang="en-US" sz="1400" dirty="0">
                <a:latin typeface="Roboto Condensed Light" panose="02000000000000000000" pitchFamily="2" charset="0"/>
                <a:ea typeface="Roboto Condensed Light" panose="02000000000000000000" pitchFamily="2" charset="0"/>
              </a:rPr>
              <a:t>.</a:t>
            </a:r>
            <a:r>
              <a:rPr lang="en-US" sz="1400" baseline="30000" dirty="0">
                <a:latin typeface="Roboto Condensed Light" panose="02000000000000000000" pitchFamily="2" charset="0"/>
                <a:ea typeface="Roboto Condensed Light" panose="02000000000000000000" pitchFamily="2" charset="0"/>
              </a:rPr>
              <a:t>1</a:t>
            </a:r>
            <a:endParaRPr lang="en-US" sz="1400" dirty="0">
              <a:latin typeface="Roboto Condensed Light" panose="02000000000000000000" pitchFamily="2" charset="0"/>
              <a:ea typeface="Roboto Condensed Light" panose="02000000000000000000" pitchFamily="2" charset="0"/>
            </a:endParaRPr>
          </a:p>
          <a:p>
            <a:pPr>
              <a:lnSpc>
                <a:spcPct val="110000"/>
              </a:lnSpc>
            </a:pPr>
            <a:r>
              <a:rPr lang="en-US" sz="1400" dirty="0">
                <a:latin typeface="Roboto Condensed Light" panose="02000000000000000000" pitchFamily="2" charset="0"/>
                <a:ea typeface="Roboto Condensed Light" panose="02000000000000000000" pitchFamily="2" charset="0"/>
                <a:hlinkClick r:id="rId4"/>
              </a:rPr>
              <a:t>McLean &amp; Company’s </a:t>
            </a:r>
            <a:r>
              <a:rPr lang="en-US" sz="1400" i="1" dirty="0">
                <a:latin typeface="Roboto Condensed Light" panose="02000000000000000000" pitchFamily="2" charset="0"/>
                <a:ea typeface="Roboto Condensed Light" panose="02000000000000000000" pitchFamily="2" charset="0"/>
                <a:hlinkClick r:id="rId4"/>
              </a:rPr>
              <a:t>Guide to Remote Work During COVID-19</a:t>
            </a:r>
            <a:r>
              <a:rPr lang="en-US" sz="1400" i="1" dirty="0">
                <a:latin typeface="Roboto Condensed Light" panose="02000000000000000000" pitchFamily="2" charset="0"/>
                <a:ea typeface="Roboto Condensed Light" panose="02000000000000000000" pitchFamily="2" charset="0"/>
              </a:rPr>
              <a:t> </a:t>
            </a:r>
            <a:r>
              <a:rPr lang="en-US" sz="1400" dirty="0">
                <a:latin typeface="Roboto Condensed Light" panose="02000000000000000000" pitchFamily="2" charset="0"/>
                <a:ea typeface="Roboto Condensed Light" panose="02000000000000000000" pitchFamily="2" charset="0"/>
              </a:rPr>
              <a:t>research shows leaders need to be focused on three key elements that build trust:</a:t>
            </a:r>
          </a:p>
          <a:p>
            <a:pPr lvl="1">
              <a:lnSpc>
                <a:spcPct val="110000"/>
              </a:lnSpc>
              <a:buFont typeface="Courier New" panose="02070309020205020404" pitchFamily="49" charset="0"/>
              <a:buChar char="o"/>
            </a:pPr>
            <a:r>
              <a:rPr lang="en-US" sz="1100" dirty="0">
                <a:latin typeface="Roboto Condensed Light" panose="02000000000000000000" pitchFamily="2" charset="0"/>
                <a:ea typeface="Roboto Condensed Light" panose="02000000000000000000" pitchFamily="2" charset="0"/>
              </a:rPr>
              <a:t>Managing Performance – Ensuring employees have clear expectations and receive feedback and what they need to get work done.</a:t>
            </a:r>
          </a:p>
          <a:p>
            <a:pPr lvl="1">
              <a:lnSpc>
                <a:spcPct val="110000"/>
              </a:lnSpc>
              <a:buFont typeface="Courier New" panose="02070309020205020404" pitchFamily="49" charset="0"/>
              <a:buChar char="o"/>
            </a:pPr>
            <a:r>
              <a:rPr lang="en-US" sz="1100" dirty="0">
                <a:latin typeface="Roboto Condensed Light" panose="02000000000000000000" pitchFamily="2" charset="0"/>
                <a:ea typeface="Roboto Condensed Light" panose="02000000000000000000" pitchFamily="2" charset="0"/>
              </a:rPr>
              <a:t>Coordinating Teamwork – Understanding the different ways of working and making sure remote workers have their needs met to get work done.</a:t>
            </a:r>
          </a:p>
          <a:p>
            <a:pPr lvl="1">
              <a:lnSpc>
                <a:spcPct val="110000"/>
              </a:lnSpc>
              <a:buFont typeface="Courier New" panose="02070309020205020404" pitchFamily="49" charset="0"/>
              <a:buChar char="o"/>
            </a:pPr>
            <a:r>
              <a:rPr lang="en-US" sz="1100" dirty="0">
                <a:latin typeface="Roboto Condensed Light" panose="02000000000000000000" pitchFamily="2" charset="0"/>
                <a:ea typeface="Roboto Condensed Light" panose="02000000000000000000" pitchFamily="2" charset="0"/>
              </a:rPr>
              <a:t>Enabling Communication – Being proactive and intentional to create casual connections.</a:t>
            </a:r>
          </a:p>
          <a:p>
            <a:pPr>
              <a:lnSpc>
                <a:spcPct val="110000"/>
              </a:lnSpc>
            </a:pPr>
            <a:r>
              <a:rPr lang="en-US" sz="1400" dirty="0">
                <a:latin typeface="Roboto Condensed Light" panose="02000000000000000000" pitchFamily="2" charset="0"/>
                <a:ea typeface="Roboto Condensed Light" panose="02000000000000000000" pitchFamily="2" charset="0"/>
              </a:rPr>
              <a:t>Managing attendance may sound counter-intuitive to trust, and how you introduce this will be key to maintaining and/or building trust on your team.</a:t>
            </a:r>
          </a:p>
          <a:p>
            <a:pPr>
              <a:lnSpc>
                <a:spcPct val="110000"/>
              </a:lnSpc>
            </a:pPr>
            <a:r>
              <a:rPr lang="en-US" sz="1400" dirty="0">
                <a:latin typeface="Roboto Condensed Light" panose="02000000000000000000" pitchFamily="2" charset="0"/>
                <a:ea typeface="Roboto Condensed Light" panose="02000000000000000000" pitchFamily="2" charset="0"/>
              </a:rPr>
              <a:t>Think about integrating into already existing communication channels.</a:t>
            </a:r>
          </a:p>
          <a:p>
            <a:pPr>
              <a:lnSpc>
                <a:spcPct val="110000"/>
              </a:lnSpc>
            </a:pPr>
            <a:r>
              <a:rPr lang="en-US" sz="1400" dirty="0">
                <a:latin typeface="Roboto Condensed Light" panose="02000000000000000000" pitchFamily="2" charset="0"/>
                <a:ea typeface="Roboto Condensed Light" panose="02000000000000000000" pitchFamily="2" charset="0"/>
                <a:hlinkClick r:id="rId5"/>
              </a:rPr>
              <a:t>Harvard Business Review</a:t>
            </a:r>
            <a:r>
              <a:rPr lang="en-US" sz="1400" dirty="0">
                <a:latin typeface="Roboto Condensed Light" panose="02000000000000000000" pitchFamily="2" charset="0"/>
                <a:ea typeface="Roboto Condensed Light" panose="02000000000000000000" pitchFamily="2" charset="0"/>
              </a:rPr>
              <a:t> suggests regular group check-ins, morning huddles, and 1:1s at least weekly, although more often (even daily as a team) is preferred.</a:t>
            </a:r>
            <a:r>
              <a:rPr lang="en-US" sz="1400" baseline="30000" dirty="0">
                <a:latin typeface="Roboto Condensed Light" panose="02000000000000000000" pitchFamily="2" charset="0"/>
                <a:ea typeface="Roboto Condensed Light" panose="02000000000000000000" pitchFamily="2" charset="0"/>
              </a:rPr>
              <a:t>2</a:t>
            </a:r>
            <a:endParaRPr lang="en-US" sz="1400" dirty="0">
              <a:latin typeface="Roboto Condensed Light" panose="02000000000000000000" pitchFamily="2" charset="0"/>
              <a:ea typeface="Roboto Condensed Light" panose="02000000000000000000" pitchFamily="2" charset="0"/>
            </a:endParaRPr>
          </a:p>
          <a:p>
            <a:pPr>
              <a:lnSpc>
                <a:spcPct val="110000"/>
              </a:lnSpc>
            </a:pPr>
            <a:r>
              <a:rPr lang="en-US" sz="1400" dirty="0">
                <a:latin typeface="Roboto Condensed Light" panose="02000000000000000000" pitchFamily="2" charset="0"/>
                <a:ea typeface="Roboto Condensed Light" panose="02000000000000000000" pitchFamily="2" charset="0"/>
              </a:rPr>
              <a:t>Use those already established communication points, like morning team huddles, to: </a:t>
            </a:r>
          </a:p>
          <a:p>
            <a:pPr lvl="1">
              <a:lnSpc>
                <a:spcPct val="110000"/>
              </a:lnSpc>
              <a:buFont typeface="Courier New" panose="02070309020205020404" pitchFamily="49" charset="0"/>
              <a:buChar char="o"/>
            </a:pPr>
            <a:r>
              <a:rPr lang="en-US" sz="1050" dirty="0">
                <a:latin typeface="Roboto Condensed Light" panose="02000000000000000000" pitchFamily="2" charset="0"/>
                <a:ea typeface="Roboto Condensed Light" panose="02000000000000000000" pitchFamily="2" charset="0"/>
              </a:rPr>
              <a:t>Define Expectations – What/where are people working today and what other responsibilities may be on their plate? This helps manage employees’ stress if they are given a forum to make their working hours clear when flexibility is required.</a:t>
            </a:r>
          </a:p>
          <a:p>
            <a:pPr marL="0" indent="0">
              <a:lnSpc>
                <a:spcPct val="110000"/>
              </a:lnSpc>
              <a:buNone/>
            </a:pPr>
            <a:endParaRPr lang="en-US" sz="1400" dirty="0">
              <a:latin typeface="Roboto Condensed Light" panose="02000000000000000000" pitchFamily="2" charset="0"/>
              <a:ea typeface="Roboto Condensed Light" panose="02000000000000000000" pitchFamily="2" charset="0"/>
            </a:endParaRPr>
          </a:p>
          <a:p>
            <a:pPr>
              <a:lnSpc>
                <a:spcPct val="110000"/>
              </a:lnSpc>
            </a:pPr>
            <a:endParaRPr lang="en-US" sz="1400" dirty="0">
              <a:latin typeface="Roboto Condensed Light" panose="02000000000000000000" pitchFamily="2" charset="0"/>
              <a:ea typeface="Roboto Condensed Light" panose="02000000000000000000" pitchFamily="2" charset="0"/>
            </a:endParaRPr>
          </a:p>
        </p:txBody>
      </p:sp>
      <p:sp>
        <p:nvSpPr>
          <p:cNvPr id="6" name="Title 5">
            <a:extLst>
              <a:ext uri="{FF2B5EF4-FFF2-40B4-BE49-F238E27FC236}">
                <a16:creationId xmlns:a16="http://schemas.microsoft.com/office/drawing/2014/main" id="{F4CA82B1-EF6B-6442-AFD4-99B7AC11CD83}"/>
              </a:ext>
            </a:extLst>
          </p:cNvPr>
          <p:cNvSpPr>
            <a:spLocks noGrp="1"/>
          </p:cNvSpPr>
          <p:nvPr>
            <p:ph type="title"/>
          </p:nvPr>
        </p:nvSpPr>
        <p:spPr>
          <a:xfrm>
            <a:off x="373124" y="424347"/>
            <a:ext cx="3452813" cy="2197100"/>
          </a:xfrm>
        </p:spPr>
        <p:txBody>
          <a:bodyPr/>
          <a:lstStyle/>
          <a:p>
            <a:r>
              <a:rPr lang="en-US" dirty="0"/>
              <a:t>Track the work status of your remote employees </a:t>
            </a:r>
            <a:endParaRPr lang="en-US" dirty="0">
              <a:solidFill>
                <a:schemeClr val="bg1"/>
              </a:solidFill>
            </a:endParaRPr>
          </a:p>
        </p:txBody>
      </p:sp>
      <p:sp>
        <p:nvSpPr>
          <p:cNvPr id="14" name="Text Placeholder 6">
            <a:extLst>
              <a:ext uri="{FF2B5EF4-FFF2-40B4-BE49-F238E27FC236}">
                <a16:creationId xmlns:a16="http://schemas.microsoft.com/office/drawing/2014/main" id="{598A4212-10DE-4744-A78A-B5F7C1DDE3D1}"/>
              </a:ext>
            </a:extLst>
          </p:cNvPr>
          <p:cNvSpPr txBox="1">
            <a:spLocks/>
          </p:cNvSpPr>
          <p:nvPr/>
        </p:nvSpPr>
        <p:spPr>
          <a:xfrm>
            <a:off x="0" y="2316779"/>
            <a:ext cx="3906982" cy="3679759"/>
          </a:xfrm>
          <a:prstGeom prst="rect">
            <a:avLst/>
          </a:prstGeom>
        </p:spPr>
        <p:txBody>
          <a:bodyPr lIns="0" tIns="0" rIns="0" bIns="0">
            <a:noAutofit/>
          </a:bodyPr>
          <a:lstStyle>
            <a:lvl1pPr marL="0" indent="0" algn="l" defTabSz="914400" rtl="0" eaLnBrk="1" latinLnBrk="0" hangingPunct="1">
              <a:lnSpc>
                <a:spcPts val="2400"/>
              </a:lnSpc>
              <a:spcBef>
                <a:spcPts val="1000"/>
              </a:spcBef>
              <a:buFont typeface="Arial" panose="020B0604020202020204" pitchFamily="34" charset="0"/>
              <a:buNone/>
              <a:defRPr sz="2000" b="0" i="0" kern="1200" spc="0">
                <a:solidFill>
                  <a:srgbClr val="2576B7"/>
                </a:solidFill>
                <a:latin typeface="Montserrat" pitchFamily="2" charset="77"/>
                <a:ea typeface="+mn-ea"/>
                <a:cs typeface="Arial" panose="020B0604020202020204" pitchFamily="34" charset="0"/>
              </a:defRPr>
            </a:lvl1pPr>
            <a:lvl2pPr marL="4572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ts val="2400"/>
              </a:lnSpc>
              <a:spcBef>
                <a:spcPts val="500"/>
              </a:spcBef>
              <a:buFont typeface="Arial" panose="020B0604020202020204" pitchFamily="34" charset="0"/>
              <a:buNone/>
              <a:defRPr sz="2000" kern="1200">
                <a:solidFill>
                  <a:srgbClr val="848585"/>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6713">
              <a:lnSpc>
                <a:spcPct val="110000"/>
              </a:lnSpc>
            </a:pPr>
            <a:r>
              <a:rPr lang="en-US" sz="1400" dirty="0">
                <a:solidFill>
                  <a:schemeClr val="bg1"/>
                </a:solidFill>
                <a:latin typeface="Roboto Condensed Light" panose="02000000000000000000" pitchFamily="2" charset="0"/>
                <a:ea typeface="Roboto Condensed Light" panose="02000000000000000000" pitchFamily="2" charset="0"/>
              </a:rPr>
              <a:t>In this unprecedented time, part of your role as a leader is to care and support your employees.  That includes being aware of their working schedule and tracking any absences.</a:t>
            </a:r>
          </a:p>
          <a:p>
            <a:pPr marL="366713">
              <a:lnSpc>
                <a:spcPct val="110000"/>
              </a:lnSpc>
            </a:pPr>
            <a:r>
              <a:rPr lang="en-US" sz="1400" dirty="0">
                <a:solidFill>
                  <a:schemeClr val="bg1"/>
                </a:solidFill>
                <a:latin typeface="Roboto Condensed Light" panose="02000000000000000000" pitchFamily="2" charset="0"/>
                <a:ea typeface="Roboto Condensed Light" panose="02000000000000000000" pitchFamily="2" charset="0"/>
              </a:rPr>
              <a:t>With this trackable, highly communicable disease, you have a critical administrative role to know where and when your employees are working. If they can’t work, are there additional protocols that may need to be enacted for health and safety reasons?  The goal is to keep everyone safe.</a:t>
            </a:r>
          </a:p>
          <a:p>
            <a:pPr marL="366713">
              <a:lnSpc>
                <a:spcPct val="110000"/>
              </a:lnSpc>
            </a:pPr>
            <a:r>
              <a:rPr lang="en-US" sz="1400" dirty="0">
                <a:solidFill>
                  <a:schemeClr val="bg1"/>
                </a:solidFill>
                <a:latin typeface="Roboto Condensed Light" panose="02000000000000000000" pitchFamily="2" charset="0"/>
                <a:ea typeface="Roboto Condensed Light" panose="02000000000000000000" pitchFamily="2" charset="0"/>
              </a:rPr>
              <a:t>COVID-19 has become the greatest experiment in remote working globally, and we have a unique opportunity to learn valuable lessons as long as we have the data to explore</a:t>
            </a:r>
            <a:r>
              <a:rPr lang="en-CA" sz="1400" dirty="0">
                <a:solidFill>
                  <a:schemeClr val="bg1"/>
                </a:solidFill>
                <a:latin typeface="Roboto Condensed Light" panose="02000000000000000000" pitchFamily="2" charset="0"/>
                <a:ea typeface="Roboto Condensed Light" panose="02000000000000000000" pitchFamily="2" charset="0"/>
              </a:rPr>
              <a:t>.</a:t>
            </a:r>
          </a:p>
        </p:txBody>
      </p:sp>
      <p:sp>
        <p:nvSpPr>
          <p:cNvPr id="9" name="TextBox 8">
            <a:extLst>
              <a:ext uri="{FF2B5EF4-FFF2-40B4-BE49-F238E27FC236}">
                <a16:creationId xmlns:a16="http://schemas.microsoft.com/office/drawing/2014/main" id="{2491BD17-BA10-4AF0-8FC2-A8F005E8A183}"/>
              </a:ext>
            </a:extLst>
          </p:cNvPr>
          <p:cNvSpPr txBox="1"/>
          <p:nvPr/>
        </p:nvSpPr>
        <p:spPr>
          <a:xfrm>
            <a:off x="8604985" y="5529955"/>
            <a:ext cx="3060542" cy="447330"/>
          </a:xfrm>
          <a:prstGeom prst="rect">
            <a:avLst/>
          </a:prstGeom>
        </p:spPr>
        <p:txBody>
          <a:bodyPr wrap="none" lIns="0" tIns="0" rIns="0" bIns="0" numCol="1" spcCol="360000" rtlCol="0">
            <a:noAutofit/>
          </a:bodyPr>
          <a:lstStyle/>
          <a:p>
            <a:pPr algn="r">
              <a:lnSpc>
                <a:spcPct val="110000"/>
              </a:lnSpc>
              <a:spcAft>
                <a:spcPts val="600"/>
              </a:spcAft>
            </a:pPr>
            <a:r>
              <a:rPr lang="en-US" sz="900" dirty="0">
                <a:latin typeface="Roboto Condensed Light" panose="02000000000000000000" pitchFamily="2" charset="0"/>
                <a:ea typeface="Roboto Condensed Light" panose="02000000000000000000" pitchFamily="2" charset="0"/>
              </a:rPr>
              <a:t>1. "How to manage remote employees," Gallup, 2019</a:t>
            </a:r>
          </a:p>
          <a:p>
            <a:pPr algn="r">
              <a:lnSpc>
                <a:spcPct val="110000"/>
              </a:lnSpc>
            </a:pPr>
            <a:r>
              <a:rPr lang="en-US" sz="900" dirty="0">
                <a:latin typeface="Roboto Condensed Light" panose="02000000000000000000" pitchFamily="2" charset="0"/>
                <a:ea typeface="Roboto Condensed Light" panose="02000000000000000000" pitchFamily="2" charset="0"/>
              </a:rPr>
              <a:t>2. "15 questions about remote work, answered," HBR, 2020</a:t>
            </a:r>
            <a:endParaRPr lang="en-CA" sz="900" dirty="0">
              <a:latin typeface="Roboto Condensed Light" panose="02000000000000000000" pitchFamily="2" charset="0"/>
              <a:ea typeface="Roboto Condensed Light" panose="02000000000000000000" pitchFamily="2" charset="0"/>
            </a:endParaRPr>
          </a:p>
        </p:txBody>
      </p:sp>
    </p:spTree>
    <p:extLst>
      <p:ext uri="{BB962C8B-B14F-4D97-AF65-F5344CB8AC3E}">
        <p14:creationId xmlns:p14="http://schemas.microsoft.com/office/powerpoint/2010/main" val="513770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B285348-F399-0849-92E4-5BD3541498E2}"/>
              </a:ext>
              <a:ext uri="{C183D7F6-B498-43B3-948B-1728B52AA6E4}">
                <adec:decorative xmlns:adec="http://schemas.microsoft.com/office/drawing/2017/decorative" val="1"/>
              </a:ext>
            </a:extLst>
          </p:cNvPr>
          <p:cNvSpPr txBox="1"/>
          <p:nvPr/>
        </p:nvSpPr>
        <p:spPr>
          <a:xfrm>
            <a:off x="6124353" y="3444949"/>
            <a:ext cx="184731" cy="26039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96915194"/>
      </p:ext>
    </p:extLst>
  </p:cSld>
  <p:clrMapOvr>
    <a:masterClrMapping/>
  </p:clrMapOvr>
</p:sld>
</file>

<file path=ppt/theme/theme1.xml><?xml version="1.0" encoding="utf-8"?>
<a:theme xmlns:a="http://schemas.openxmlformats.org/drawingml/2006/main" name="Cover-Ligh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Generic">
  <a:themeElements>
    <a:clrScheme name="McLean Research Palette">
      <a:dk1>
        <a:srgbClr val="000000"/>
      </a:dk1>
      <a:lt1>
        <a:srgbClr val="FFFFFF"/>
      </a:lt1>
      <a:dk2>
        <a:srgbClr val="494A4A"/>
      </a:dk2>
      <a:lt2>
        <a:srgbClr val="C9C9C9"/>
      </a:lt2>
      <a:accent1>
        <a:srgbClr val="414299"/>
      </a:accent1>
      <a:accent2>
        <a:srgbClr val="8656A3"/>
      </a:accent2>
      <a:accent3>
        <a:srgbClr val="2576B6"/>
      </a:accent3>
      <a:accent4>
        <a:srgbClr val="299C47"/>
      </a:accent4>
      <a:accent5>
        <a:srgbClr val="1D5E91"/>
      </a:accent5>
      <a:accent6>
        <a:srgbClr val="494A4A"/>
      </a:accent6>
      <a:hlink>
        <a:srgbClr val="3A1891"/>
      </a:hlink>
      <a:folHlink>
        <a:srgbClr val="5D3291"/>
      </a:folHlink>
    </a:clrScheme>
    <a:fontScheme name="McLean fonts">
      <a:majorFont>
        <a:latin typeface="Montserrat SemiBold"/>
        <a:ea typeface=""/>
        <a:cs typeface=""/>
      </a:majorFont>
      <a:minorFont>
        <a:latin typeface="Roboto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lIns="0" tIns="0" rIns="0" bIns="0" numCol="1" spcCol="360000" rtlCol="0">
        <a:noAutofit/>
      </a:bodyPr>
      <a:lstStyle>
        <a:defPPr marL="0" indent="0" algn="l">
          <a:lnSpc>
            <a:spcPct val="110000"/>
          </a:lnSpc>
          <a:buNone/>
          <a:defRPr sz="1400" dirty="0" err="1" smtClean="0">
            <a:latin typeface="Roboto Condensed Light" panose="02000000000000000000" pitchFamily="2" charset="0"/>
            <a:ea typeface="Roboto Condensed Light"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401</Words>
  <Application>Microsoft Office PowerPoint</Application>
  <PresentationFormat>Custom</PresentationFormat>
  <Paragraphs>24</Paragraphs>
  <Slides>3</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vt:i4>
      </vt:variant>
    </vt:vector>
  </HeadingPairs>
  <TitlesOfParts>
    <vt:vector size="13" baseType="lpstr">
      <vt:lpstr>Montserrat SemiBold</vt:lpstr>
      <vt:lpstr>Roboto Condensed Light</vt:lpstr>
      <vt:lpstr>Montserrat</vt:lpstr>
      <vt:lpstr>Courier New</vt:lpstr>
      <vt:lpstr>Exo Light</vt:lpstr>
      <vt:lpstr>Arial</vt:lpstr>
      <vt:lpstr>Exo</vt:lpstr>
      <vt:lpstr>Calibri</vt:lpstr>
      <vt:lpstr>Cover-Light</vt:lpstr>
      <vt:lpstr>Slide-Generic</vt:lpstr>
      <vt:lpstr>PowerPoint Presentation</vt:lpstr>
      <vt:lpstr>Track the work status of your remote employees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2020-03-26T16:32:51Z</dcterms:created>
  <dcterms:modified xsi:type="dcterms:W3CDTF">2020-03-26T19:03:41Z</dcterms:modified>
</cp:coreProperties>
</file>