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embedTrueTypeFonts="1">
  <p:sldMasterIdLst>
    <p:sldMasterId id="2147483713" r:id="rId1"/>
    <p:sldMasterId id="2147483667" r:id="rId2"/>
  </p:sldMasterIdLst>
  <p:notesMasterIdLst>
    <p:notesMasterId r:id="rId4"/>
  </p:notesMasterIdLst>
  <p:handoutMasterIdLst>
    <p:handoutMasterId r:id="rId5"/>
  </p:handoutMasterIdLst>
  <p:sldIdLst>
    <p:sldId id="260" r:id="rId3"/>
  </p:sldIdLst>
  <p:sldSz cx="6858000" cy="9144000" type="letter"/>
  <p:notesSz cx="11309350" cy="20104100"/>
  <p:embeddedFontLst>
    <p:embeddedFont>
      <p:font typeface="Calibri" panose="020F0502020204030204" pitchFamily="34" charset="0"/>
      <p:regular r:id="rId6"/>
      <p:bold r:id="rId7"/>
      <p:italic r:id="rId8"/>
      <p:boldItalic r:id="rId9"/>
    </p:embeddedFont>
    <p:embeddedFont>
      <p:font typeface="Montserrat SemiBold" panose="00000700000000000000" pitchFamily="2" charset="0"/>
      <p:regular r:id="rId10"/>
      <p:bold r:id="rId11"/>
      <p:italic r:id="rId12"/>
      <p:boldItalic r:id="rId13"/>
    </p:embeddedFont>
    <p:embeddedFont>
      <p:font typeface="Roboto Condensed Light" panose="02000000000000000000" pitchFamily="2" charset="0"/>
      <p:regular r:id="rId14"/>
      <p:italic r:id="rId15"/>
    </p:embeddedFont>
  </p:embeddedFontLst>
  <p:defaultTextStyle>
    <a:defPPr>
      <a:defRPr lang="en-US"/>
    </a:defPPr>
    <a:lvl1pPr marL="0" algn="l" defTabSz="554492" rtl="0" eaLnBrk="1" latinLnBrk="0" hangingPunct="1">
      <a:defRPr sz="1092" kern="1200">
        <a:solidFill>
          <a:schemeClr val="tx1"/>
        </a:solidFill>
        <a:latin typeface="+mn-lt"/>
        <a:ea typeface="+mn-ea"/>
        <a:cs typeface="+mn-cs"/>
      </a:defRPr>
    </a:lvl1pPr>
    <a:lvl2pPr marL="277246" algn="l" defTabSz="554492" rtl="0" eaLnBrk="1" latinLnBrk="0" hangingPunct="1">
      <a:defRPr sz="1092" kern="1200">
        <a:solidFill>
          <a:schemeClr val="tx1"/>
        </a:solidFill>
        <a:latin typeface="+mn-lt"/>
        <a:ea typeface="+mn-ea"/>
        <a:cs typeface="+mn-cs"/>
      </a:defRPr>
    </a:lvl2pPr>
    <a:lvl3pPr marL="554492" algn="l" defTabSz="554492" rtl="0" eaLnBrk="1" latinLnBrk="0" hangingPunct="1">
      <a:defRPr sz="1092" kern="1200">
        <a:solidFill>
          <a:schemeClr val="tx1"/>
        </a:solidFill>
        <a:latin typeface="+mn-lt"/>
        <a:ea typeface="+mn-ea"/>
        <a:cs typeface="+mn-cs"/>
      </a:defRPr>
    </a:lvl3pPr>
    <a:lvl4pPr marL="831738" algn="l" defTabSz="554492" rtl="0" eaLnBrk="1" latinLnBrk="0" hangingPunct="1">
      <a:defRPr sz="1092" kern="1200">
        <a:solidFill>
          <a:schemeClr val="tx1"/>
        </a:solidFill>
        <a:latin typeface="+mn-lt"/>
        <a:ea typeface="+mn-ea"/>
        <a:cs typeface="+mn-cs"/>
      </a:defRPr>
    </a:lvl4pPr>
    <a:lvl5pPr marL="1108984" algn="l" defTabSz="554492" rtl="0" eaLnBrk="1" latinLnBrk="0" hangingPunct="1">
      <a:defRPr sz="1092" kern="1200">
        <a:solidFill>
          <a:schemeClr val="tx1"/>
        </a:solidFill>
        <a:latin typeface="+mn-lt"/>
        <a:ea typeface="+mn-ea"/>
        <a:cs typeface="+mn-cs"/>
      </a:defRPr>
    </a:lvl5pPr>
    <a:lvl6pPr marL="1386230" algn="l" defTabSz="554492" rtl="0" eaLnBrk="1" latinLnBrk="0" hangingPunct="1">
      <a:defRPr sz="1092" kern="1200">
        <a:solidFill>
          <a:schemeClr val="tx1"/>
        </a:solidFill>
        <a:latin typeface="+mn-lt"/>
        <a:ea typeface="+mn-ea"/>
        <a:cs typeface="+mn-cs"/>
      </a:defRPr>
    </a:lvl6pPr>
    <a:lvl7pPr marL="1663476" algn="l" defTabSz="554492" rtl="0" eaLnBrk="1" latinLnBrk="0" hangingPunct="1">
      <a:defRPr sz="1092" kern="1200">
        <a:solidFill>
          <a:schemeClr val="tx1"/>
        </a:solidFill>
        <a:latin typeface="+mn-lt"/>
        <a:ea typeface="+mn-ea"/>
        <a:cs typeface="+mn-cs"/>
      </a:defRPr>
    </a:lvl7pPr>
    <a:lvl8pPr marL="1940723" algn="l" defTabSz="554492" rtl="0" eaLnBrk="1" latinLnBrk="0" hangingPunct="1">
      <a:defRPr sz="1092" kern="1200">
        <a:solidFill>
          <a:schemeClr val="tx1"/>
        </a:solidFill>
        <a:latin typeface="+mn-lt"/>
        <a:ea typeface="+mn-ea"/>
        <a:cs typeface="+mn-cs"/>
      </a:defRPr>
    </a:lvl8pPr>
    <a:lvl9pPr marL="2217969" algn="l" defTabSz="554492" rtl="0" eaLnBrk="1" latinLnBrk="0" hangingPunct="1">
      <a:defRPr sz="1092"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5027" userDrawn="1">
          <p15:clr>
            <a:srgbClr val="A4A3A4"/>
          </p15:clr>
        </p15:guide>
        <p15:guide id="2" pos="216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2" name="Author" initials="A" lastIdx="0" clrIdx="1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1439A"/>
    <a:srgbClr val="9D9FCD"/>
    <a:srgbClr val="4A4A4A"/>
    <a:srgbClr val="7F80BA"/>
    <a:srgbClr val="5B3391"/>
    <a:srgbClr val="000000"/>
    <a:srgbClr val="464646"/>
    <a:srgbClr val="8C74AA"/>
    <a:srgbClr val="636363"/>
    <a:srgbClr val="EBE3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8CBC059-75A2-42A4-8A18-79BA95F027C4}" v="1" dt="2020-03-17T21:35:17.425"/>
    <p1510:client id="{67C16C5E-5FD2-4242-9A24-D7857D7C84A5}" v="735" dt="2020-03-17T19:25:12.784"/>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4141" autoAdjust="0"/>
    <p:restoredTop sz="95380" autoAdjust="0"/>
  </p:normalViewPr>
  <p:slideViewPr>
    <p:cSldViewPr snapToGrid="0">
      <p:cViewPr>
        <p:scale>
          <a:sx n="150" d="100"/>
          <a:sy n="150" d="100"/>
        </p:scale>
        <p:origin x="1212" y="-5148"/>
      </p:cViewPr>
      <p:guideLst>
        <p:guide orient="horz" pos="5027"/>
        <p:guide pos="216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3.fntdata"/><Relationship Id="rId13" Type="http://schemas.openxmlformats.org/officeDocument/2006/relationships/font" Target="fonts/font8.fntdata"/><Relationship Id="rId18" Type="http://schemas.openxmlformats.org/officeDocument/2006/relationships/viewProps" Target="viewProps.xml"/><Relationship Id="rId3" Type="http://schemas.openxmlformats.org/officeDocument/2006/relationships/slide" Target="slides/slide1.xml"/><Relationship Id="rId21" Type="http://schemas.microsoft.com/office/2015/10/relationships/revisionInfo" Target="revisionInfo.xml"/><Relationship Id="rId7" Type="http://schemas.openxmlformats.org/officeDocument/2006/relationships/font" Target="fonts/font2.fntdata"/><Relationship Id="rId12" Type="http://schemas.openxmlformats.org/officeDocument/2006/relationships/font" Target="fonts/font7.fntdata"/><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font" Target="fonts/font1.fntdata"/><Relationship Id="rId11" Type="http://schemas.openxmlformats.org/officeDocument/2006/relationships/font" Target="fonts/font6.fntdata"/><Relationship Id="rId5" Type="http://schemas.openxmlformats.org/officeDocument/2006/relationships/handoutMaster" Target="handoutMasters/handoutMaster1.xml"/><Relationship Id="rId15" Type="http://schemas.openxmlformats.org/officeDocument/2006/relationships/font" Target="fonts/font10.fntdata"/><Relationship Id="rId10" Type="http://schemas.openxmlformats.org/officeDocument/2006/relationships/font" Target="fonts/font5.fntdata"/><Relationship Id="rId19" Type="http://schemas.openxmlformats.org/officeDocument/2006/relationships/theme" Target="theme/theme1.xml"/><Relationship Id="rId4" Type="http://schemas.openxmlformats.org/officeDocument/2006/relationships/notesMaster" Target="notesMasters/notesMaster1.xml"/><Relationship Id="rId9" Type="http://schemas.openxmlformats.org/officeDocument/2006/relationships/font" Target="fonts/font4.fntdata"/><Relationship Id="rId14" Type="http://schemas.openxmlformats.org/officeDocument/2006/relationships/font" Target="fonts/font9.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F4BFADC-759D-9A4E-9A09-AD89F1BCC0AE}"/>
              </a:ext>
            </a:extLst>
          </p:cNvPr>
          <p:cNvSpPr>
            <a:spLocks noGrp="1"/>
          </p:cNvSpPr>
          <p:nvPr>
            <p:ph type="hdr" sz="quarter"/>
          </p:nvPr>
        </p:nvSpPr>
        <p:spPr>
          <a:xfrm>
            <a:off x="0" y="0"/>
            <a:ext cx="4900956" cy="1007464"/>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ED62EC22-1B51-694A-94D5-D4CB2538FD12}"/>
              </a:ext>
            </a:extLst>
          </p:cNvPr>
          <p:cNvSpPr>
            <a:spLocks noGrp="1"/>
          </p:cNvSpPr>
          <p:nvPr>
            <p:ph type="dt" sz="quarter" idx="1"/>
          </p:nvPr>
        </p:nvSpPr>
        <p:spPr>
          <a:xfrm>
            <a:off x="6405715" y="0"/>
            <a:ext cx="4900956" cy="1007464"/>
          </a:xfrm>
          <a:prstGeom prst="rect">
            <a:avLst/>
          </a:prstGeom>
        </p:spPr>
        <p:txBody>
          <a:bodyPr vert="horz" lIns="91440" tIns="45720" rIns="91440" bIns="45720" rtlCol="0"/>
          <a:lstStyle>
            <a:lvl1pPr algn="r">
              <a:defRPr sz="1200"/>
            </a:lvl1pPr>
          </a:lstStyle>
          <a:p>
            <a:fld id="{3421FBE2-D7AF-034E-A3E8-B3AFB8825F2F}" type="datetimeFigureOut">
              <a:rPr lang="en-US" smtClean="0"/>
              <a:t>3/22/2020</a:t>
            </a:fld>
            <a:endParaRPr lang="en-US" dirty="0"/>
          </a:p>
        </p:txBody>
      </p:sp>
      <p:sp>
        <p:nvSpPr>
          <p:cNvPr id="4" name="Footer Placeholder 3">
            <a:extLst>
              <a:ext uri="{FF2B5EF4-FFF2-40B4-BE49-F238E27FC236}">
                <a16:creationId xmlns:a16="http://schemas.microsoft.com/office/drawing/2014/main" id="{2202C9E9-64FF-014C-96CA-5B97C999C1FF}"/>
              </a:ext>
            </a:extLst>
          </p:cNvPr>
          <p:cNvSpPr>
            <a:spLocks noGrp="1"/>
          </p:cNvSpPr>
          <p:nvPr>
            <p:ph type="ftr" sz="quarter" idx="2"/>
          </p:nvPr>
        </p:nvSpPr>
        <p:spPr>
          <a:xfrm>
            <a:off x="0" y="19096639"/>
            <a:ext cx="4900956" cy="1007462"/>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5E38FAC2-6080-3440-A5EF-CDB292825895}"/>
              </a:ext>
            </a:extLst>
          </p:cNvPr>
          <p:cNvSpPr>
            <a:spLocks noGrp="1"/>
          </p:cNvSpPr>
          <p:nvPr>
            <p:ph type="sldNum" sz="quarter" idx="3"/>
          </p:nvPr>
        </p:nvSpPr>
        <p:spPr>
          <a:xfrm>
            <a:off x="6405715" y="19096639"/>
            <a:ext cx="4900956" cy="1007462"/>
          </a:xfrm>
          <a:prstGeom prst="rect">
            <a:avLst/>
          </a:prstGeom>
        </p:spPr>
        <p:txBody>
          <a:bodyPr vert="horz" lIns="91440" tIns="45720" rIns="91440" bIns="45720" rtlCol="0" anchor="b"/>
          <a:lstStyle>
            <a:lvl1pPr algn="r">
              <a:defRPr sz="1200"/>
            </a:lvl1pPr>
          </a:lstStyle>
          <a:p>
            <a:fld id="{A0D59A62-6DDC-664C-B490-E4412C3B9B65}" type="slidenum">
              <a:rPr lang="en-US" smtClean="0"/>
              <a:t>‹#›</a:t>
            </a:fld>
            <a:endParaRPr lang="en-US" dirty="0"/>
          </a:p>
        </p:txBody>
      </p:sp>
    </p:spTree>
    <p:extLst>
      <p:ext uri="{BB962C8B-B14F-4D97-AF65-F5344CB8AC3E}">
        <p14:creationId xmlns:p14="http://schemas.microsoft.com/office/powerpoint/2010/main" val="12334922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900956" cy="1007464"/>
          </a:xfrm>
          <a:prstGeom prst="rect">
            <a:avLst/>
          </a:prstGeom>
        </p:spPr>
        <p:txBody>
          <a:bodyPr vert="horz" lIns="91440" tIns="45720" rIns="91440" bIns="45720" rtlCol="0"/>
          <a:lstStyle>
            <a:lvl1pPr algn="l">
              <a:defRPr sz="1200" b="0" i="0">
                <a:latin typeface="Roboto Condensed Light" panose="02000000000000000000" pitchFamily="2" charset="0"/>
              </a:defRPr>
            </a:lvl1pPr>
          </a:lstStyle>
          <a:p>
            <a:endParaRPr lang="en-US" dirty="0"/>
          </a:p>
        </p:txBody>
      </p:sp>
      <p:sp>
        <p:nvSpPr>
          <p:cNvPr id="3" name="Date Placeholder 2"/>
          <p:cNvSpPr>
            <a:spLocks noGrp="1"/>
          </p:cNvSpPr>
          <p:nvPr>
            <p:ph type="dt" idx="1"/>
          </p:nvPr>
        </p:nvSpPr>
        <p:spPr>
          <a:xfrm>
            <a:off x="6405715" y="0"/>
            <a:ext cx="4900956" cy="1007464"/>
          </a:xfrm>
          <a:prstGeom prst="rect">
            <a:avLst/>
          </a:prstGeom>
        </p:spPr>
        <p:txBody>
          <a:bodyPr vert="horz" lIns="91440" tIns="45720" rIns="91440" bIns="45720" rtlCol="0"/>
          <a:lstStyle>
            <a:lvl1pPr algn="r">
              <a:defRPr sz="1200" b="0" i="0">
                <a:latin typeface="Roboto Condensed Light" panose="02000000000000000000" pitchFamily="2" charset="0"/>
              </a:defRPr>
            </a:lvl1pPr>
          </a:lstStyle>
          <a:p>
            <a:fld id="{F0A9609A-B772-C646-9832-EF91D164CC90}" type="datetimeFigureOut">
              <a:rPr lang="en-US" smtClean="0"/>
              <a:pPr/>
              <a:t>3/22/2020</a:t>
            </a:fld>
            <a:endParaRPr lang="en-US" dirty="0"/>
          </a:p>
        </p:txBody>
      </p:sp>
      <p:sp>
        <p:nvSpPr>
          <p:cNvPr id="4" name="Slide Image Placeholder 3"/>
          <p:cNvSpPr>
            <a:spLocks noGrp="1" noRot="1" noChangeAspect="1"/>
          </p:cNvSpPr>
          <p:nvPr>
            <p:ph type="sldImg" idx="2"/>
          </p:nvPr>
        </p:nvSpPr>
        <p:spPr>
          <a:xfrm>
            <a:off x="3111500" y="2514600"/>
            <a:ext cx="5086350" cy="6783388"/>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1130578" y="9673900"/>
            <a:ext cx="9048194" cy="79186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19096639"/>
            <a:ext cx="4900956" cy="1007462"/>
          </a:xfrm>
          <a:prstGeom prst="rect">
            <a:avLst/>
          </a:prstGeom>
        </p:spPr>
        <p:txBody>
          <a:bodyPr vert="horz" lIns="91440" tIns="45720" rIns="91440" bIns="45720" rtlCol="0" anchor="b"/>
          <a:lstStyle>
            <a:lvl1pPr algn="l">
              <a:defRPr sz="1200" b="0" i="0">
                <a:latin typeface="Roboto Condensed Light" panose="02000000000000000000" pitchFamily="2" charset="0"/>
              </a:defRPr>
            </a:lvl1pPr>
          </a:lstStyle>
          <a:p>
            <a:endParaRPr lang="en-US" dirty="0"/>
          </a:p>
        </p:txBody>
      </p:sp>
      <p:sp>
        <p:nvSpPr>
          <p:cNvPr id="7" name="Slide Number Placeholder 6"/>
          <p:cNvSpPr>
            <a:spLocks noGrp="1"/>
          </p:cNvSpPr>
          <p:nvPr>
            <p:ph type="sldNum" sz="quarter" idx="5"/>
          </p:nvPr>
        </p:nvSpPr>
        <p:spPr>
          <a:xfrm>
            <a:off x="6405715" y="19096639"/>
            <a:ext cx="4900956" cy="1007462"/>
          </a:xfrm>
          <a:prstGeom prst="rect">
            <a:avLst/>
          </a:prstGeom>
        </p:spPr>
        <p:txBody>
          <a:bodyPr vert="horz" lIns="91440" tIns="45720" rIns="91440" bIns="45720" rtlCol="0" anchor="b"/>
          <a:lstStyle>
            <a:lvl1pPr algn="r">
              <a:defRPr sz="1200" b="0" i="0">
                <a:latin typeface="Roboto Condensed Light" panose="02000000000000000000" pitchFamily="2" charset="0"/>
              </a:defRPr>
            </a:lvl1pPr>
          </a:lstStyle>
          <a:p>
            <a:fld id="{06B0FC7D-8687-9A40-9CA8-0B2F00AB98E3}" type="slidenum">
              <a:rPr lang="en-US" smtClean="0"/>
              <a:pPr/>
              <a:t>‹#›</a:t>
            </a:fld>
            <a:endParaRPr lang="en-US" dirty="0"/>
          </a:p>
        </p:txBody>
      </p:sp>
    </p:spTree>
    <p:extLst>
      <p:ext uri="{BB962C8B-B14F-4D97-AF65-F5344CB8AC3E}">
        <p14:creationId xmlns:p14="http://schemas.microsoft.com/office/powerpoint/2010/main" val="2316559654"/>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Roboto Condensed Light" panose="02000000000000000000" pitchFamily="2" charset="0"/>
        <a:ea typeface="+mn-ea"/>
        <a:cs typeface="+mn-cs"/>
      </a:defRPr>
    </a:lvl1pPr>
    <a:lvl2pPr marL="457200" algn="l" defTabSz="914400" rtl="0" eaLnBrk="1" latinLnBrk="0" hangingPunct="1">
      <a:defRPr sz="1200" b="0" i="0" kern="1200">
        <a:solidFill>
          <a:schemeClr val="tx1"/>
        </a:solidFill>
        <a:latin typeface="Roboto Condensed Light" panose="02000000000000000000" pitchFamily="2" charset="0"/>
        <a:ea typeface="+mn-ea"/>
        <a:cs typeface="+mn-cs"/>
      </a:defRPr>
    </a:lvl2pPr>
    <a:lvl3pPr marL="914400" algn="l" defTabSz="914400" rtl="0" eaLnBrk="1" latinLnBrk="0" hangingPunct="1">
      <a:defRPr sz="1200" b="0" i="0" kern="1200">
        <a:solidFill>
          <a:schemeClr val="tx1"/>
        </a:solidFill>
        <a:latin typeface="Roboto Condensed Light" panose="02000000000000000000" pitchFamily="2" charset="0"/>
        <a:ea typeface="+mn-ea"/>
        <a:cs typeface="+mn-cs"/>
      </a:defRPr>
    </a:lvl3pPr>
    <a:lvl4pPr marL="1371600" algn="l" defTabSz="914400" rtl="0" eaLnBrk="1" latinLnBrk="0" hangingPunct="1">
      <a:defRPr sz="1200" b="0" i="0" kern="1200">
        <a:solidFill>
          <a:schemeClr val="tx1"/>
        </a:solidFill>
        <a:latin typeface="Roboto Condensed Light" panose="02000000000000000000" pitchFamily="2" charset="0"/>
        <a:ea typeface="+mn-ea"/>
        <a:cs typeface="+mn-cs"/>
      </a:defRPr>
    </a:lvl4pPr>
    <a:lvl5pPr marL="1828800" algn="l" defTabSz="914400" rtl="0" eaLnBrk="1" latinLnBrk="0" hangingPunct="1">
      <a:defRPr sz="1200" b="0" i="0" kern="1200">
        <a:solidFill>
          <a:schemeClr val="tx1"/>
        </a:solidFill>
        <a:latin typeface="Roboto Condensed Light" panose="02000000000000000000" pitchFamily="2"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8" Type="http://schemas.openxmlformats.org/officeDocument/2006/relationships/hyperlink" Target="https://www.blog.google/inside-google/working-google/working-together-when-were-not-together/amp/" TargetMode="External"/><Relationship Id="rId3" Type="http://schemas.openxmlformats.org/officeDocument/2006/relationships/hyperlink" Target="https://docs.google.com/presentation/d/1h6NfQ07xdu9tq-129YNphhQGCKz371HJTLb4vWCcifY/edit#slide=id.g816f5ffe36_1_213" TargetMode="External"/><Relationship Id="rId7" Type="http://schemas.openxmlformats.org/officeDocument/2006/relationships/hyperlink" Target="https://business.linkedin.com/talent-solutions/blog/work-flexibility/2020/tips-for-managing-remote-workforce-during-coronavirus?src=tw-tw&amp;veh=tw-tw&amp;utm_source=tw-tw&amp;utm_medium=tw-tw&amp;utm_campaign=tw-tw" TargetMode="External"/><Relationship Id="rId2" Type="http://schemas.openxmlformats.org/officeDocument/2006/relationships/slide" Target="../slides/slide1.xml"/><Relationship Id="rId1" Type="http://schemas.openxmlformats.org/officeDocument/2006/relationships/notesMaster" Target="../notesMasters/notesMaster1.xml"/><Relationship Id="rId6" Type="http://schemas.openxmlformats.org/officeDocument/2006/relationships/hyperlink" Target="https://slackhq.com/managing-remote-work-in-slack" TargetMode="External"/><Relationship Id="rId5" Type="http://schemas.openxmlformats.org/officeDocument/2006/relationships/hyperlink" Target="https://get.headspace.com/employer-toolkit" TargetMode="External"/><Relationship Id="rId4" Type="http://schemas.openxmlformats.org/officeDocument/2006/relationships/hyperlink" Target="https://www.headspace.com/work/mindful-approach-to-covid-19"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ea typeface="+mn-lt"/>
                <a:cs typeface="+mn-lt"/>
              </a:rPr>
              <a:t>Sources: </a:t>
            </a:r>
            <a:endParaRPr lang="en-US" dirty="0"/>
          </a:p>
          <a:p>
            <a:r>
              <a:rPr lang="en-US" sz="1200" dirty="0">
                <a:ea typeface="+mn-lt"/>
                <a:cs typeface="+mn-lt"/>
              </a:rPr>
              <a:t>Canva: </a:t>
            </a:r>
            <a:r>
              <a:rPr lang="en-US" sz="1200" dirty="0">
                <a:ea typeface="+mn-lt"/>
                <a:cs typeface="+mn-lt"/>
                <a:hlinkClick r:id="rId3"/>
              </a:rPr>
              <a:t>https://docs.google.com/presentation/d/1h6NfQ07xdu9tq-129YNphhQGCKz371HJTLb4vWCcifY/edit#slide=id.g816f5ffe36_1_213</a:t>
            </a:r>
            <a:r>
              <a:rPr lang="en-US" sz="1200" dirty="0">
                <a:ea typeface="+mn-lt"/>
                <a:cs typeface="+mn-lt"/>
              </a:rPr>
              <a:t> </a:t>
            </a:r>
            <a:endParaRPr lang="en-US" dirty="0"/>
          </a:p>
          <a:p>
            <a:r>
              <a:rPr lang="en-US" sz="1200" dirty="0">
                <a:ea typeface="+mn-lt"/>
                <a:cs typeface="+mn-lt"/>
              </a:rPr>
              <a:t>Headspace: </a:t>
            </a:r>
            <a:r>
              <a:rPr lang="en-US" sz="1200" dirty="0">
                <a:ea typeface="+mn-lt"/>
                <a:cs typeface="+mn-lt"/>
                <a:hlinkClick r:id="rId4"/>
              </a:rPr>
              <a:t>https://www.headspace.com/work/mindful-approach-to-covid-19</a:t>
            </a:r>
            <a:r>
              <a:rPr lang="en-US" sz="1200" dirty="0">
                <a:ea typeface="+mn-lt"/>
                <a:cs typeface="+mn-lt"/>
              </a:rPr>
              <a:t> </a:t>
            </a:r>
            <a:endParaRPr lang="en-US" dirty="0"/>
          </a:p>
          <a:p>
            <a:r>
              <a:rPr lang="en-US" sz="1200" dirty="0">
                <a:ea typeface="+mn-lt"/>
                <a:cs typeface="+mn-lt"/>
                <a:hlinkClick r:id="rId5"/>
              </a:rPr>
              <a:t>https://get.headspace.com/employer-toolkit</a:t>
            </a:r>
            <a:r>
              <a:rPr lang="en-US" sz="1200" dirty="0">
                <a:ea typeface="+mn-lt"/>
                <a:cs typeface="+mn-lt"/>
              </a:rPr>
              <a:t> </a:t>
            </a:r>
            <a:endParaRPr lang="en-US" dirty="0"/>
          </a:p>
          <a:p>
            <a:r>
              <a:rPr lang="en-US" sz="1200" dirty="0">
                <a:ea typeface="+mn-lt"/>
                <a:cs typeface="+mn-lt"/>
              </a:rPr>
              <a:t>Slack – Adapting when offices need to close: </a:t>
            </a:r>
            <a:r>
              <a:rPr lang="en-US" sz="1200" dirty="0">
                <a:ea typeface="+mn-lt"/>
                <a:cs typeface="+mn-lt"/>
                <a:hlinkClick r:id="rId6"/>
              </a:rPr>
              <a:t>https://slackhq.com/managing-remote-work-in-slack</a:t>
            </a:r>
            <a:r>
              <a:rPr lang="en-US" sz="1200" dirty="0">
                <a:ea typeface="+mn-lt"/>
                <a:cs typeface="+mn-lt"/>
              </a:rPr>
              <a:t> </a:t>
            </a:r>
            <a:endParaRPr lang="en-US" dirty="0"/>
          </a:p>
          <a:p>
            <a:r>
              <a:rPr lang="en-US" sz="1200" dirty="0">
                <a:ea typeface="+mn-lt"/>
                <a:cs typeface="+mn-lt"/>
              </a:rPr>
              <a:t>LinkedIn: </a:t>
            </a:r>
            <a:r>
              <a:rPr lang="en-US" sz="1200" dirty="0">
                <a:ea typeface="+mn-lt"/>
                <a:cs typeface="+mn-lt"/>
                <a:hlinkClick r:id="rId7"/>
              </a:rPr>
              <a:t>https://business.linkedin.com/talent-solutions/blog/work-flexibility/2020/tips-for-managing-remote-workforce-during-coronavirus?src=tw-tw&amp;veh=tw-tw&amp;utm_source=tw-tw&amp;utm_medium=tw-tw&amp;utm_campaign=tw-tw</a:t>
            </a:r>
            <a:r>
              <a:rPr lang="en-US" sz="1200" dirty="0">
                <a:ea typeface="+mn-lt"/>
                <a:cs typeface="+mn-lt"/>
              </a:rPr>
              <a:t> </a:t>
            </a:r>
            <a:endParaRPr lang="en-US" dirty="0"/>
          </a:p>
          <a:p>
            <a:pPr>
              <a:lnSpc>
                <a:spcPct val="110000"/>
              </a:lnSpc>
            </a:pPr>
            <a:r>
              <a:rPr lang="en-US" sz="1200" dirty="0">
                <a:ea typeface="+mn-lt"/>
                <a:cs typeface="+mn-lt"/>
              </a:rPr>
              <a:t>Google: </a:t>
            </a:r>
            <a:r>
              <a:rPr lang="en-US" sz="1200" dirty="0">
                <a:ea typeface="+mn-lt"/>
                <a:cs typeface="+mn-lt"/>
                <a:hlinkClick r:id="rId8"/>
              </a:rPr>
              <a:t>https://www.blog.google/inside-google/working-google/working-together-when-were-not-together/amp/</a:t>
            </a:r>
            <a:r>
              <a:rPr lang="en-US" sz="1200" dirty="0">
                <a:ea typeface="+mn-lt"/>
                <a:cs typeface="+mn-lt"/>
              </a:rPr>
              <a:t> </a:t>
            </a:r>
            <a:endParaRPr lang="en-CA" dirty="0"/>
          </a:p>
          <a:p>
            <a:endParaRPr lang="en-CA" dirty="0"/>
          </a:p>
        </p:txBody>
      </p:sp>
      <p:sp>
        <p:nvSpPr>
          <p:cNvPr id="4" name="Slide Number Placeholder 3"/>
          <p:cNvSpPr>
            <a:spLocks noGrp="1"/>
          </p:cNvSpPr>
          <p:nvPr>
            <p:ph type="sldNum" sz="quarter" idx="5"/>
          </p:nvPr>
        </p:nvSpPr>
        <p:spPr/>
        <p:txBody>
          <a:bodyPr/>
          <a:lstStyle/>
          <a:p>
            <a:fld id="{06B0FC7D-8687-9A40-9CA8-0B2F00AB98E3}" type="slidenum">
              <a:rPr lang="en-US" smtClean="0"/>
              <a:pPr/>
              <a:t>1</a:t>
            </a:fld>
            <a:endParaRPr lang="en-US" dirty="0"/>
          </a:p>
        </p:txBody>
      </p:sp>
    </p:spTree>
    <p:extLst>
      <p:ext uri="{BB962C8B-B14F-4D97-AF65-F5344CB8AC3E}">
        <p14:creationId xmlns:p14="http://schemas.microsoft.com/office/powerpoint/2010/main" val="4031844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14881123"/>
      </p:ext>
    </p:extLst>
  </p:cSld>
  <p:clrMapOvr>
    <a:masterClrMapping/>
  </p:clrMapOvr>
  <p:extLst>
    <p:ext uri="{DCECCB84-F9BA-43D5-87BE-67443E8EF086}">
      <p15:sldGuideLst xmlns:p15="http://schemas.microsoft.com/office/powerpoint/2012/main">
        <p15:guide id="1" orient="horz" pos="763" userDrawn="1">
          <p15:clr>
            <a:srgbClr val="FBAE40"/>
          </p15:clr>
        </p15:guide>
      </p15:sldGuideLst>
    </p:ext>
  </p:extLst>
</p:sldLayout>
</file>

<file path=ppt/slideMasters/_rels/slideMaster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object 40">
            <a:extLst>
              <a:ext uri="{FF2B5EF4-FFF2-40B4-BE49-F238E27FC236}">
                <a16:creationId xmlns:a16="http://schemas.microsoft.com/office/drawing/2014/main" id="{CAA2DC47-C07C-8841-8398-880188265DC9}"/>
              </a:ext>
            </a:extLst>
          </p:cNvPr>
          <p:cNvSpPr txBox="1"/>
          <p:nvPr userDrawn="1"/>
        </p:nvSpPr>
        <p:spPr>
          <a:xfrm>
            <a:off x="3437576" y="8054069"/>
            <a:ext cx="1729335" cy="669959"/>
          </a:xfrm>
          <a:prstGeom prst="rect">
            <a:avLst/>
          </a:prstGeom>
        </p:spPr>
        <p:txBody>
          <a:bodyPr vert="horz" wrap="square" lIns="0" tIns="1299" rIns="0" bIns="0" rtlCol="0">
            <a:noAutofit/>
          </a:bodyPr>
          <a:lstStyle/>
          <a:p>
            <a:pPr marL="4331" marR="1733" indent="19057" algn="r">
              <a:lnSpc>
                <a:spcPts val="539"/>
              </a:lnSpc>
              <a:spcBef>
                <a:spcPts val="10"/>
              </a:spcBef>
            </a:pPr>
            <a:r>
              <a:rPr lang="en-US" sz="443" b="0" i="0" spc="-3" dirty="0">
                <a:solidFill>
                  <a:srgbClr val="000000"/>
                </a:solidFill>
                <a:latin typeface="Roboto Condensed Light" panose="02000000000000000000" pitchFamily="2" charset="0"/>
                <a:ea typeface="Roboto Condensed Light" panose="02000000000000000000" pitchFamily="2" charset="0"/>
                <a:cs typeface="Arial"/>
              </a:rPr>
              <a:t>McLean &amp; Company is a research and advisory firm that provides practical solutions to human resources challenges with executable research, tools, and advice that will have a clear and measurable impact on your business.</a:t>
            </a:r>
            <a:endParaRPr sz="443" b="0" i="0" dirty="0">
              <a:solidFill>
                <a:srgbClr val="000000"/>
              </a:solidFill>
              <a:latin typeface="Roboto Condensed Light" panose="02000000000000000000" pitchFamily="2" charset="0"/>
              <a:ea typeface="Roboto Condensed Light" panose="02000000000000000000" pitchFamily="2" charset="0"/>
              <a:cs typeface="Arial"/>
            </a:endParaRPr>
          </a:p>
          <a:p>
            <a:pPr marR="2166" algn="r">
              <a:lnSpc>
                <a:spcPts val="524"/>
              </a:lnSpc>
            </a:pPr>
            <a:r>
              <a:rPr sz="443" b="0" i="0" spc="3" dirty="0">
                <a:solidFill>
                  <a:srgbClr val="000000"/>
                </a:solidFill>
                <a:latin typeface="Roboto Condensed Light" panose="02000000000000000000" pitchFamily="2" charset="0"/>
                <a:ea typeface="Roboto Condensed Light" panose="02000000000000000000" pitchFamily="2" charset="0"/>
                <a:cs typeface="Arial"/>
              </a:rPr>
              <a:t>© </a:t>
            </a:r>
            <a:r>
              <a:rPr sz="443" b="0" i="0" spc="2" dirty="0">
                <a:solidFill>
                  <a:srgbClr val="000000"/>
                </a:solidFill>
                <a:latin typeface="Roboto Condensed Light" panose="02000000000000000000" pitchFamily="2" charset="0"/>
                <a:ea typeface="Roboto Condensed Light" panose="02000000000000000000" pitchFamily="2" charset="0"/>
                <a:cs typeface="Arial"/>
              </a:rPr>
              <a:t>1997-20</a:t>
            </a:r>
            <a:r>
              <a:rPr lang="en-US" sz="443" b="0" i="0" spc="2" dirty="0">
                <a:solidFill>
                  <a:srgbClr val="000000"/>
                </a:solidFill>
                <a:latin typeface="Roboto Condensed Light" panose="02000000000000000000" pitchFamily="2" charset="0"/>
                <a:ea typeface="Roboto Condensed Light" panose="02000000000000000000" pitchFamily="2" charset="0"/>
                <a:cs typeface="Arial"/>
              </a:rPr>
              <a:t>20 McLean &amp; Company is a division of</a:t>
            </a:r>
            <a:r>
              <a:rPr sz="443" b="0" i="0" spc="2" dirty="0">
                <a:solidFill>
                  <a:srgbClr val="000000"/>
                </a:solidFill>
                <a:latin typeface="Roboto Condensed Light" panose="02000000000000000000" pitchFamily="2" charset="0"/>
                <a:ea typeface="Roboto Condensed Light" panose="02000000000000000000" pitchFamily="2" charset="0"/>
                <a:cs typeface="Arial"/>
              </a:rPr>
              <a:t> </a:t>
            </a:r>
            <a:r>
              <a:rPr sz="443" b="0" i="0" spc="-3" dirty="0">
                <a:solidFill>
                  <a:srgbClr val="000000"/>
                </a:solidFill>
                <a:latin typeface="Roboto Condensed Light" panose="02000000000000000000" pitchFamily="2" charset="0"/>
                <a:ea typeface="Roboto Condensed Light" panose="02000000000000000000" pitchFamily="2" charset="0"/>
                <a:cs typeface="Arial"/>
              </a:rPr>
              <a:t>Info-Tech </a:t>
            </a:r>
            <a:r>
              <a:rPr sz="443" b="0" i="0" spc="2" dirty="0">
                <a:solidFill>
                  <a:srgbClr val="000000"/>
                </a:solidFill>
                <a:latin typeface="Roboto Condensed Light" panose="02000000000000000000" pitchFamily="2" charset="0"/>
                <a:ea typeface="Roboto Condensed Light" panose="02000000000000000000" pitchFamily="2" charset="0"/>
                <a:cs typeface="Arial"/>
              </a:rPr>
              <a:t>Research </a:t>
            </a:r>
            <a:r>
              <a:rPr sz="443" b="0" i="0" spc="3" dirty="0">
                <a:solidFill>
                  <a:srgbClr val="000000"/>
                </a:solidFill>
                <a:latin typeface="Roboto Condensed Light" panose="02000000000000000000" pitchFamily="2" charset="0"/>
                <a:ea typeface="Roboto Condensed Light" panose="02000000000000000000" pitchFamily="2" charset="0"/>
                <a:cs typeface="Arial"/>
              </a:rPr>
              <a:t>Group</a:t>
            </a:r>
            <a:r>
              <a:rPr sz="443" b="0" i="0" spc="-15" dirty="0">
                <a:solidFill>
                  <a:srgbClr val="000000"/>
                </a:solidFill>
                <a:latin typeface="Roboto Condensed Light" panose="02000000000000000000" pitchFamily="2" charset="0"/>
                <a:ea typeface="Roboto Condensed Light" panose="02000000000000000000" pitchFamily="2" charset="0"/>
                <a:cs typeface="Arial"/>
              </a:rPr>
              <a:t> </a:t>
            </a:r>
            <a:r>
              <a:rPr sz="443" b="0" i="0" spc="2" dirty="0">
                <a:solidFill>
                  <a:srgbClr val="000000"/>
                </a:solidFill>
                <a:latin typeface="Roboto Condensed Light" panose="02000000000000000000" pitchFamily="2" charset="0"/>
                <a:ea typeface="Roboto Condensed Light" panose="02000000000000000000" pitchFamily="2" charset="0"/>
                <a:cs typeface="Arial"/>
              </a:rPr>
              <a:t>Inc.</a:t>
            </a:r>
            <a:endParaRPr sz="443" b="0" i="0" dirty="0">
              <a:solidFill>
                <a:srgbClr val="000000"/>
              </a:solidFill>
              <a:latin typeface="Roboto Condensed Light" panose="02000000000000000000" pitchFamily="2" charset="0"/>
              <a:ea typeface="Roboto Condensed Light" panose="02000000000000000000" pitchFamily="2" charset="0"/>
              <a:cs typeface="Arial"/>
            </a:endParaRPr>
          </a:p>
        </p:txBody>
      </p:sp>
      <p:pic>
        <p:nvPicPr>
          <p:cNvPr id="5" name="Picture 2" descr="McLean &amp; Company Logo">
            <a:extLst>
              <a:ext uri="{FF2B5EF4-FFF2-40B4-BE49-F238E27FC236}">
                <a16:creationId xmlns:a16="http://schemas.microsoft.com/office/drawing/2014/main" id="{2C34031E-BA4E-47FF-942E-116C376A4053}"/>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516845" y="7910617"/>
            <a:ext cx="1028083" cy="10053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115512"/>
      </p:ext>
    </p:extLst>
  </p:cSld>
  <p:clrMap bg1="lt1" tx1="dk1" bg2="lt2" tx2="dk2" accent1="accent1" accent2="accent2" accent3="accent3" accent4="accent4" accent5="accent5" accent6="accent6" hlink="hlink" folHlink="folHlink"/>
  <p:hf hdr="0" ftr="0" dt="0"/>
  <p:txStyles>
    <p:titleStyle>
      <a:lvl1pPr>
        <a:defRPr>
          <a:latin typeface="+mj-lt"/>
          <a:ea typeface="+mj-ea"/>
          <a:cs typeface="+mj-cs"/>
        </a:defRPr>
      </a:lvl1pPr>
    </p:titleStyle>
    <p:bodyStyle>
      <a:lvl1pPr marL="0">
        <a:defRPr>
          <a:latin typeface="+mn-lt"/>
          <a:ea typeface="+mn-ea"/>
          <a:cs typeface="+mn-cs"/>
        </a:defRPr>
      </a:lvl1pPr>
      <a:lvl2pPr marL="155923">
        <a:defRPr>
          <a:latin typeface="+mn-lt"/>
          <a:ea typeface="+mn-ea"/>
          <a:cs typeface="+mn-cs"/>
        </a:defRPr>
      </a:lvl2pPr>
      <a:lvl3pPr marL="311846">
        <a:defRPr>
          <a:latin typeface="+mn-lt"/>
          <a:ea typeface="+mn-ea"/>
          <a:cs typeface="+mn-cs"/>
        </a:defRPr>
      </a:lvl3pPr>
      <a:lvl4pPr marL="467769">
        <a:defRPr>
          <a:latin typeface="+mn-lt"/>
          <a:ea typeface="+mn-ea"/>
          <a:cs typeface="+mn-cs"/>
        </a:defRPr>
      </a:lvl4pPr>
      <a:lvl5pPr marL="623693">
        <a:defRPr>
          <a:latin typeface="+mn-lt"/>
          <a:ea typeface="+mn-ea"/>
          <a:cs typeface="+mn-cs"/>
        </a:defRPr>
      </a:lvl5pPr>
      <a:lvl6pPr marL="779616">
        <a:defRPr>
          <a:latin typeface="+mn-lt"/>
          <a:ea typeface="+mn-ea"/>
          <a:cs typeface="+mn-cs"/>
        </a:defRPr>
      </a:lvl6pPr>
      <a:lvl7pPr marL="935539">
        <a:defRPr>
          <a:latin typeface="+mn-lt"/>
          <a:ea typeface="+mn-ea"/>
          <a:cs typeface="+mn-cs"/>
        </a:defRPr>
      </a:lvl7pPr>
      <a:lvl8pPr marL="1091463">
        <a:defRPr>
          <a:latin typeface="+mn-lt"/>
          <a:ea typeface="+mn-ea"/>
          <a:cs typeface="+mn-cs"/>
        </a:defRPr>
      </a:lvl8pPr>
      <a:lvl9pPr marL="1247386">
        <a:defRPr>
          <a:latin typeface="+mn-lt"/>
          <a:ea typeface="+mn-ea"/>
          <a:cs typeface="+mn-cs"/>
        </a:defRPr>
      </a:lvl9pPr>
    </p:bodyStyle>
    <p:otherStyle>
      <a:lvl1pPr marL="0">
        <a:defRPr>
          <a:latin typeface="+mn-lt"/>
          <a:ea typeface="+mn-ea"/>
          <a:cs typeface="+mn-cs"/>
        </a:defRPr>
      </a:lvl1pPr>
      <a:lvl2pPr marL="155923">
        <a:defRPr>
          <a:latin typeface="+mn-lt"/>
          <a:ea typeface="+mn-ea"/>
          <a:cs typeface="+mn-cs"/>
        </a:defRPr>
      </a:lvl2pPr>
      <a:lvl3pPr marL="311846">
        <a:defRPr>
          <a:latin typeface="+mn-lt"/>
          <a:ea typeface="+mn-ea"/>
          <a:cs typeface="+mn-cs"/>
        </a:defRPr>
      </a:lvl3pPr>
      <a:lvl4pPr marL="467769">
        <a:defRPr>
          <a:latin typeface="+mn-lt"/>
          <a:ea typeface="+mn-ea"/>
          <a:cs typeface="+mn-cs"/>
        </a:defRPr>
      </a:lvl4pPr>
      <a:lvl5pPr marL="623693">
        <a:defRPr>
          <a:latin typeface="+mn-lt"/>
          <a:ea typeface="+mn-ea"/>
          <a:cs typeface="+mn-cs"/>
        </a:defRPr>
      </a:lvl5pPr>
      <a:lvl6pPr marL="779616">
        <a:defRPr>
          <a:latin typeface="+mn-lt"/>
          <a:ea typeface="+mn-ea"/>
          <a:cs typeface="+mn-cs"/>
        </a:defRPr>
      </a:lvl6pPr>
      <a:lvl7pPr marL="935539">
        <a:defRPr>
          <a:latin typeface="+mn-lt"/>
          <a:ea typeface="+mn-ea"/>
          <a:cs typeface="+mn-cs"/>
        </a:defRPr>
      </a:lvl7pPr>
      <a:lvl8pPr marL="1091463">
        <a:defRPr>
          <a:latin typeface="+mn-lt"/>
          <a:ea typeface="+mn-ea"/>
          <a:cs typeface="+mn-cs"/>
        </a:defRPr>
      </a:lvl8pPr>
      <a:lvl9pPr marL="1247386">
        <a:defRPr>
          <a:latin typeface="+mn-lt"/>
          <a:ea typeface="+mn-ea"/>
          <a:cs typeface="+mn-cs"/>
        </a:defRPr>
      </a:lvl9pPr>
    </p:otherStyle>
  </p:txStyles>
  <p:extLst>
    <p:ext uri="{27BBF7A9-308A-43DC-89C8-2F10F3537804}">
      <p15:sldGuideLst xmlns:p15="http://schemas.microsoft.com/office/powerpoint/2012/main">
        <p15:guide id="1" orient="horz" pos="5480" userDrawn="1">
          <p15:clr>
            <a:srgbClr val="F26B43"/>
          </p15:clr>
        </p15:guide>
        <p15:guide id="2" pos="2160" userDrawn="1">
          <p15:clr>
            <a:srgbClr val="F26B43"/>
          </p15:clr>
        </p15:guide>
        <p15:guide id="3" orient="horz" pos="5088"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Title Placeholder 1">
            <a:extLst>
              <a:ext uri="{FF2B5EF4-FFF2-40B4-BE49-F238E27FC236}">
                <a16:creationId xmlns:a16="http://schemas.microsoft.com/office/drawing/2014/main" id="{9D2D98CA-E486-8443-9BF6-95C9C1E815D5}"/>
              </a:ext>
            </a:extLst>
          </p:cNvPr>
          <p:cNvSpPr>
            <a:spLocks noGrp="1"/>
          </p:cNvSpPr>
          <p:nvPr>
            <p:ph type="title"/>
          </p:nvPr>
        </p:nvSpPr>
        <p:spPr>
          <a:xfrm>
            <a:off x="199159" y="706695"/>
            <a:ext cx="6137196" cy="1506917"/>
          </a:xfrm>
          <a:prstGeom prst="rect">
            <a:avLst/>
          </a:prstGeom>
        </p:spPr>
        <p:txBody>
          <a:bodyPr vert="horz" lIns="0" tIns="0" rIns="0" bIns="0" rtlCol="0" anchor="t" anchorCtr="0">
            <a:noAutofit/>
          </a:bodyPr>
          <a:lstStyle/>
          <a:p>
            <a:r>
              <a:rPr lang="en-US"/>
              <a:t>Click to edit Master title style</a:t>
            </a:r>
          </a:p>
        </p:txBody>
      </p:sp>
      <p:pic>
        <p:nvPicPr>
          <p:cNvPr id="5" name="Picture 2" descr="McLean &amp; Company Logo">
            <a:extLst>
              <a:ext uri="{FF2B5EF4-FFF2-40B4-BE49-F238E27FC236}">
                <a16:creationId xmlns:a16="http://schemas.microsoft.com/office/drawing/2014/main" id="{EF6540C4-01BE-4C54-A38B-0D0AA91FABF5}"/>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5144289" y="8302171"/>
            <a:ext cx="1463110" cy="605196"/>
          </a:xfrm>
          <a:prstGeom prst="rect">
            <a:avLst/>
          </a:prstGeom>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1882258"/>
      </p:ext>
    </p:extLst>
  </p:cSld>
  <p:clrMap bg1="lt1" tx1="dk1" bg2="lt2" tx2="dk2" accent1="accent1" accent2="accent2" accent3="accent3" accent4="accent4" accent5="accent5" accent6="accent6" hlink="hlink" folHlink="folHlink"/>
  <p:sldLayoutIdLst>
    <p:sldLayoutId id="2147483700" r:id="rId1"/>
  </p:sldLayoutIdLst>
  <p:hf hdr="0" ftr="0" dt="0"/>
  <p:txStyles>
    <p:titleStyle>
      <a:lvl1pPr algn="l" defTabSz="514259" rtl="0" eaLnBrk="1" latinLnBrk="0" hangingPunct="1">
        <a:lnSpc>
          <a:spcPts val="2250"/>
        </a:lnSpc>
        <a:spcBef>
          <a:spcPct val="0"/>
        </a:spcBef>
        <a:buNone/>
        <a:defRPr sz="1800" b="0" i="0" kern="1200">
          <a:solidFill>
            <a:srgbClr val="717171"/>
          </a:solidFill>
          <a:latin typeface="Montserrat SemiBold" pitchFamily="2" charset="77"/>
          <a:ea typeface="+mj-ea"/>
          <a:cs typeface="Arial" panose="020B0604020202020204" pitchFamily="34" charset="0"/>
        </a:defRPr>
      </a:lvl1pPr>
    </p:titleStyle>
    <p:bodyStyle>
      <a:lvl1pPr marL="128565" indent="-128565" algn="l" defTabSz="514259" rtl="0" eaLnBrk="1" latinLnBrk="0" hangingPunct="1">
        <a:lnSpc>
          <a:spcPct val="90000"/>
        </a:lnSpc>
        <a:spcBef>
          <a:spcPts val="562"/>
        </a:spcBef>
        <a:buFont typeface="Arial" panose="020B0604020202020204" pitchFamily="34" charset="0"/>
        <a:buChar char="•"/>
        <a:defRPr sz="1575" kern="1200">
          <a:solidFill>
            <a:schemeClr val="tx1"/>
          </a:solidFill>
          <a:latin typeface="+mn-lt"/>
          <a:ea typeface="+mn-ea"/>
          <a:cs typeface="+mn-cs"/>
        </a:defRPr>
      </a:lvl1pPr>
      <a:lvl2pPr marL="385694" indent="-128565" algn="l" defTabSz="514259"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2pPr>
      <a:lvl3pPr marL="642823" indent="-128565" algn="l" defTabSz="514259"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899952" indent="-128565" algn="l" defTabSz="514259" rtl="0" eaLnBrk="1" latinLnBrk="0" hangingPunct="1">
        <a:lnSpc>
          <a:spcPct val="90000"/>
        </a:lnSpc>
        <a:spcBef>
          <a:spcPts val="281"/>
        </a:spcBef>
        <a:buFont typeface="Arial" panose="020B0604020202020204" pitchFamily="34" charset="0"/>
        <a:buChar char="•"/>
        <a:defRPr sz="1012" kern="1200">
          <a:solidFill>
            <a:schemeClr val="tx1"/>
          </a:solidFill>
          <a:latin typeface="+mn-lt"/>
          <a:ea typeface="+mn-ea"/>
          <a:cs typeface="+mn-cs"/>
        </a:defRPr>
      </a:lvl4pPr>
      <a:lvl5pPr marL="1157082" indent="-128565" algn="l" defTabSz="514259" rtl="0" eaLnBrk="1" latinLnBrk="0" hangingPunct="1">
        <a:lnSpc>
          <a:spcPct val="90000"/>
        </a:lnSpc>
        <a:spcBef>
          <a:spcPts val="281"/>
        </a:spcBef>
        <a:buFont typeface="Arial" panose="020B0604020202020204" pitchFamily="34" charset="0"/>
        <a:buChar char="•"/>
        <a:defRPr sz="1012" kern="1200">
          <a:solidFill>
            <a:schemeClr val="tx1"/>
          </a:solidFill>
          <a:latin typeface="+mn-lt"/>
          <a:ea typeface="+mn-ea"/>
          <a:cs typeface="+mn-cs"/>
        </a:defRPr>
      </a:lvl5pPr>
      <a:lvl6pPr marL="1414211" indent="-128565" algn="l" defTabSz="514259" rtl="0" eaLnBrk="1" latinLnBrk="0" hangingPunct="1">
        <a:lnSpc>
          <a:spcPct val="90000"/>
        </a:lnSpc>
        <a:spcBef>
          <a:spcPts val="281"/>
        </a:spcBef>
        <a:buFont typeface="Arial" panose="020B0604020202020204" pitchFamily="34" charset="0"/>
        <a:buChar char="•"/>
        <a:defRPr sz="1012" kern="1200">
          <a:solidFill>
            <a:schemeClr val="tx1"/>
          </a:solidFill>
          <a:latin typeface="+mn-lt"/>
          <a:ea typeface="+mn-ea"/>
          <a:cs typeface="+mn-cs"/>
        </a:defRPr>
      </a:lvl6pPr>
      <a:lvl7pPr marL="1671340" indent="-128565" algn="l" defTabSz="514259" rtl="0" eaLnBrk="1" latinLnBrk="0" hangingPunct="1">
        <a:lnSpc>
          <a:spcPct val="90000"/>
        </a:lnSpc>
        <a:spcBef>
          <a:spcPts val="281"/>
        </a:spcBef>
        <a:buFont typeface="Arial" panose="020B0604020202020204" pitchFamily="34" charset="0"/>
        <a:buChar char="•"/>
        <a:defRPr sz="1012" kern="1200">
          <a:solidFill>
            <a:schemeClr val="tx1"/>
          </a:solidFill>
          <a:latin typeface="+mn-lt"/>
          <a:ea typeface="+mn-ea"/>
          <a:cs typeface="+mn-cs"/>
        </a:defRPr>
      </a:lvl7pPr>
      <a:lvl8pPr marL="1928470" indent="-128565" algn="l" defTabSz="514259" rtl="0" eaLnBrk="1" latinLnBrk="0" hangingPunct="1">
        <a:lnSpc>
          <a:spcPct val="90000"/>
        </a:lnSpc>
        <a:spcBef>
          <a:spcPts val="281"/>
        </a:spcBef>
        <a:buFont typeface="Arial" panose="020B0604020202020204" pitchFamily="34" charset="0"/>
        <a:buChar char="•"/>
        <a:defRPr sz="1012" kern="1200">
          <a:solidFill>
            <a:schemeClr val="tx1"/>
          </a:solidFill>
          <a:latin typeface="+mn-lt"/>
          <a:ea typeface="+mn-ea"/>
          <a:cs typeface="+mn-cs"/>
        </a:defRPr>
      </a:lvl8pPr>
      <a:lvl9pPr marL="2185599" indent="-128565" algn="l" defTabSz="514259" rtl="0" eaLnBrk="1" latinLnBrk="0" hangingPunct="1">
        <a:lnSpc>
          <a:spcPct val="90000"/>
        </a:lnSpc>
        <a:spcBef>
          <a:spcPts val="281"/>
        </a:spcBef>
        <a:buFont typeface="Arial" panose="020B0604020202020204" pitchFamily="34" charset="0"/>
        <a:buChar char="•"/>
        <a:defRPr sz="1012" kern="1200">
          <a:solidFill>
            <a:schemeClr val="tx1"/>
          </a:solidFill>
          <a:latin typeface="+mn-lt"/>
          <a:ea typeface="+mn-ea"/>
          <a:cs typeface="+mn-cs"/>
        </a:defRPr>
      </a:lvl9pPr>
    </p:bodyStyle>
    <p:otherStyle>
      <a:defPPr>
        <a:defRPr lang="en-US"/>
      </a:defPPr>
      <a:lvl1pPr marL="0" algn="l" defTabSz="514259" rtl="0" eaLnBrk="1" latinLnBrk="0" hangingPunct="1">
        <a:defRPr sz="1012" kern="1200">
          <a:solidFill>
            <a:schemeClr val="tx1"/>
          </a:solidFill>
          <a:latin typeface="+mn-lt"/>
          <a:ea typeface="+mn-ea"/>
          <a:cs typeface="+mn-cs"/>
        </a:defRPr>
      </a:lvl1pPr>
      <a:lvl2pPr marL="257129" algn="l" defTabSz="514259" rtl="0" eaLnBrk="1" latinLnBrk="0" hangingPunct="1">
        <a:defRPr sz="1012" kern="1200">
          <a:solidFill>
            <a:schemeClr val="tx1"/>
          </a:solidFill>
          <a:latin typeface="+mn-lt"/>
          <a:ea typeface="+mn-ea"/>
          <a:cs typeface="+mn-cs"/>
        </a:defRPr>
      </a:lvl2pPr>
      <a:lvl3pPr marL="514259" algn="l" defTabSz="514259" rtl="0" eaLnBrk="1" latinLnBrk="0" hangingPunct="1">
        <a:defRPr sz="1012" kern="1200">
          <a:solidFill>
            <a:schemeClr val="tx1"/>
          </a:solidFill>
          <a:latin typeface="+mn-lt"/>
          <a:ea typeface="+mn-ea"/>
          <a:cs typeface="+mn-cs"/>
        </a:defRPr>
      </a:lvl3pPr>
      <a:lvl4pPr marL="771388" algn="l" defTabSz="514259" rtl="0" eaLnBrk="1" latinLnBrk="0" hangingPunct="1">
        <a:defRPr sz="1012" kern="1200">
          <a:solidFill>
            <a:schemeClr val="tx1"/>
          </a:solidFill>
          <a:latin typeface="+mn-lt"/>
          <a:ea typeface="+mn-ea"/>
          <a:cs typeface="+mn-cs"/>
        </a:defRPr>
      </a:lvl4pPr>
      <a:lvl5pPr marL="1028517" algn="l" defTabSz="514259" rtl="0" eaLnBrk="1" latinLnBrk="0" hangingPunct="1">
        <a:defRPr sz="1012" kern="1200">
          <a:solidFill>
            <a:schemeClr val="tx1"/>
          </a:solidFill>
          <a:latin typeface="+mn-lt"/>
          <a:ea typeface="+mn-ea"/>
          <a:cs typeface="+mn-cs"/>
        </a:defRPr>
      </a:lvl5pPr>
      <a:lvl6pPr marL="1285646" algn="l" defTabSz="514259" rtl="0" eaLnBrk="1" latinLnBrk="0" hangingPunct="1">
        <a:defRPr sz="1012" kern="1200">
          <a:solidFill>
            <a:schemeClr val="tx1"/>
          </a:solidFill>
          <a:latin typeface="+mn-lt"/>
          <a:ea typeface="+mn-ea"/>
          <a:cs typeface="+mn-cs"/>
        </a:defRPr>
      </a:lvl6pPr>
      <a:lvl7pPr marL="1542776" algn="l" defTabSz="514259" rtl="0" eaLnBrk="1" latinLnBrk="0" hangingPunct="1">
        <a:defRPr sz="1012" kern="1200">
          <a:solidFill>
            <a:schemeClr val="tx1"/>
          </a:solidFill>
          <a:latin typeface="+mn-lt"/>
          <a:ea typeface="+mn-ea"/>
          <a:cs typeface="+mn-cs"/>
        </a:defRPr>
      </a:lvl7pPr>
      <a:lvl8pPr marL="1799905" algn="l" defTabSz="514259" rtl="0" eaLnBrk="1" latinLnBrk="0" hangingPunct="1">
        <a:defRPr sz="1012" kern="1200">
          <a:solidFill>
            <a:schemeClr val="tx1"/>
          </a:solidFill>
          <a:latin typeface="+mn-lt"/>
          <a:ea typeface="+mn-ea"/>
          <a:cs typeface="+mn-cs"/>
        </a:defRPr>
      </a:lvl8pPr>
      <a:lvl9pPr marL="2057034" algn="l" defTabSz="514259" rtl="0" eaLnBrk="1" latinLnBrk="0" hangingPunct="1">
        <a:defRPr sz="1012"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854" userDrawn="1">
          <p15:clr>
            <a:srgbClr val="F26B43"/>
          </p15:clr>
        </p15:guide>
        <p15:guide id="2" pos="2147" userDrawn="1">
          <p15:clr>
            <a:srgbClr val="F26B43"/>
          </p15:clr>
        </p15:guide>
        <p15:guide id="3" pos="2199" userDrawn="1">
          <p15:clr>
            <a:srgbClr val="F26B43"/>
          </p15:clr>
        </p15:guide>
        <p15:guide id="4" pos="2492" userDrawn="1">
          <p15:clr>
            <a:srgbClr val="F26B43"/>
          </p15:clr>
        </p15:guide>
        <p15:guide id="5" pos="1803" userDrawn="1">
          <p15:clr>
            <a:srgbClr val="F26B43"/>
          </p15:clr>
        </p15:guide>
        <p15:guide id="6" pos="1510" userDrawn="1">
          <p15:clr>
            <a:srgbClr val="F26B43"/>
          </p15:clr>
        </p15:guide>
        <p15:guide id="7" pos="1458" userDrawn="1">
          <p15:clr>
            <a:srgbClr val="F26B43"/>
          </p15:clr>
        </p15:guide>
        <p15:guide id="8" pos="1165" userDrawn="1">
          <p15:clr>
            <a:srgbClr val="F26B43"/>
          </p15:clr>
        </p15:guide>
        <p15:guide id="9" pos="2543" userDrawn="1">
          <p15:clr>
            <a:srgbClr val="F26B43"/>
          </p15:clr>
        </p15:guide>
        <p15:guide id="10" pos="2836" userDrawn="1">
          <p15:clr>
            <a:srgbClr val="F26B43"/>
          </p15:clr>
        </p15:guide>
        <p15:guide id="11" pos="2887" userDrawn="1">
          <p15:clr>
            <a:srgbClr val="F26B43"/>
          </p15:clr>
        </p15:guide>
        <p15:guide id="12" pos="3181" userDrawn="1">
          <p15:clr>
            <a:srgbClr val="F26B43"/>
          </p15:clr>
        </p15:guide>
        <p15:guide id="13" pos="3232" userDrawn="1">
          <p15:clr>
            <a:srgbClr val="F26B43"/>
          </p15:clr>
        </p15:guide>
        <p15:guide id="14" pos="3525" userDrawn="1">
          <p15:clr>
            <a:srgbClr val="F26B43"/>
          </p15:clr>
        </p15:guide>
        <p15:guide id="15" pos="3576" userDrawn="1">
          <p15:clr>
            <a:srgbClr val="F26B43"/>
          </p15:clr>
        </p15:guide>
        <p15:guide id="16" pos="3869" userDrawn="1">
          <p15:clr>
            <a:srgbClr val="F26B43"/>
          </p15:clr>
        </p15:guide>
        <p15:guide id="17" pos="3920" userDrawn="1">
          <p15:clr>
            <a:srgbClr val="F26B43"/>
          </p15:clr>
        </p15:guide>
        <p15:guide id="18" pos="4214" userDrawn="1">
          <p15:clr>
            <a:srgbClr val="F26B43"/>
          </p15:clr>
        </p15:guide>
        <p15:guide id="19" pos="1114" userDrawn="1">
          <p15:clr>
            <a:srgbClr val="F26B43"/>
          </p15:clr>
        </p15:guide>
        <p15:guide id="20" pos="821" userDrawn="1">
          <p15:clr>
            <a:srgbClr val="F26B43"/>
          </p15:clr>
        </p15:guide>
        <p15:guide id="21" pos="769" userDrawn="1">
          <p15:clr>
            <a:srgbClr val="F26B43"/>
          </p15:clr>
        </p15:guide>
        <p15:guide id="22" pos="476" userDrawn="1">
          <p15:clr>
            <a:srgbClr val="F26B43"/>
          </p15:clr>
        </p15:guide>
        <p15:guide id="23" pos="425" userDrawn="1">
          <p15:clr>
            <a:srgbClr val="F26B43"/>
          </p15:clr>
        </p15:guide>
        <p15:guide id="24" pos="132" userDrawn="1">
          <p15:clr>
            <a:srgbClr val="F26B43"/>
          </p15:clr>
        </p15:guide>
        <p15:guide id="25" orient="horz" pos="763"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s://hr.mcleanco.com/research/work-from-home-tips-for-employees" TargetMode="External"/><Relationship Id="rId5" Type="http://schemas.openxmlformats.org/officeDocument/2006/relationships/image" Target="../media/image5.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Rectangle 85">
            <a:extLst>
              <a:ext uri="{FF2B5EF4-FFF2-40B4-BE49-F238E27FC236}">
                <a16:creationId xmlns:a16="http://schemas.microsoft.com/office/drawing/2014/main" id="{93354E03-F26F-42C1-B1D8-7E89ABCF8466}"/>
              </a:ext>
            </a:extLst>
          </p:cNvPr>
          <p:cNvSpPr/>
          <p:nvPr/>
        </p:nvSpPr>
        <p:spPr>
          <a:xfrm>
            <a:off x="89699" y="71915"/>
            <a:ext cx="6641447" cy="680459"/>
          </a:xfrm>
          <a:prstGeom prst="rect">
            <a:avLst/>
          </a:prstGeom>
          <a:solidFill>
            <a:schemeClr val="bg1"/>
          </a:solidFill>
          <a:ln w="38100">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44" name="Rectangle 43">
            <a:extLst>
              <a:ext uri="{FF2B5EF4-FFF2-40B4-BE49-F238E27FC236}">
                <a16:creationId xmlns:a16="http://schemas.microsoft.com/office/drawing/2014/main" id="{695CF73A-9EA7-40E8-9D92-6D87A4656E70}"/>
              </a:ext>
            </a:extLst>
          </p:cNvPr>
          <p:cNvSpPr/>
          <p:nvPr/>
        </p:nvSpPr>
        <p:spPr>
          <a:xfrm>
            <a:off x="120217" y="114682"/>
            <a:ext cx="6557766" cy="579595"/>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accent1"/>
                </a:solidFill>
                <a:latin typeface="Montserrat SemiBold" pitchFamily="2" charset="77"/>
                <a:ea typeface="League Spartan" charset="0"/>
                <a:cs typeface="Poppins" pitchFamily="2" charset="77"/>
              </a:rPr>
              <a:t>Work-From-Home Tips</a:t>
            </a:r>
          </a:p>
        </p:txBody>
      </p:sp>
      <p:cxnSp>
        <p:nvCxnSpPr>
          <p:cNvPr id="25" name="Straight Connector 24">
            <a:extLst>
              <a:ext uri="{FF2B5EF4-FFF2-40B4-BE49-F238E27FC236}">
                <a16:creationId xmlns:a16="http://schemas.microsoft.com/office/drawing/2014/main" id="{20952C6C-7945-4BC6-8E94-0FCFF6A83A0D}"/>
              </a:ext>
            </a:extLst>
          </p:cNvPr>
          <p:cNvCxnSpPr/>
          <p:nvPr/>
        </p:nvCxnSpPr>
        <p:spPr>
          <a:xfrm>
            <a:off x="12517" y="1178543"/>
            <a:ext cx="6858001" cy="0"/>
          </a:xfrm>
          <a:prstGeom prst="line">
            <a:avLst/>
          </a:prstGeom>
          <a:ln w="25400">
            <a:prstDash val="sysDot"/>
          </a:ln>
        </p:spPr>
        <p:style>
          <a:lnRef idx="1">
            <a:schemeClr val="accent1"/>
          </a:lnRef>
          <a:fillRef idx="0">
            <a:schemeClr val="accent1"/>
          </a:fillRef>
          <a:effectRef idx="0">
            <a:schemeClr val="accent1"/>
          </a:effectRef>
          <a:fontRef idx="minor">
            <a:schemeClr val="tx1"/>
          </a:fontRef>
        </p:style>
      </p:cxnSp>
      <p:grpSp>
        <p:nvGrpSpPr>
          <p:cNvPr id="2" name="Group 1">
            <a:extLst>
              <a:ext uri="{FF2B5EF4-FFF2-40B4-BE49-F238E27FC236}">
                <a16:creationId xmlns:a16="http://schemas.microsoft.com/office/drawing/2014/main" id="{397E56E4-CEA6-4D6F-B924-65B1D87109EE}"/>
              </a:ext>
            </a:extLst>
          </p:cNvPr>
          <p:cNvGrpSpPr/>
          <p:nvPr/>
        </p:nvGrpSpPr>
        <p:grpSpPr>
          <a:xfrm>
            <a:off x="2207623" y="953726"/>
            <a:ext cx="2410796" cy="405726"/>
            <a:chOff x="2126795" y="906127"/>
            <a:chExt cx="2410796" cy="405726"/>
          </a:xfrm>
        </p:grpSpPr>
        <p:pic>
          <p:nvPicPr>
            <p:cNvPr id="26" name="Picture 25">
              <a:extLst>
                <a:ext uri="{FF2B5EF4-FFF2-40B4-BE49-F238E27FC236}">
                  <a16:creationId xmlns:a16="http://schemas.microsoft.com/office/drawing/2014/main" id="{527406F7-F971-4016-BEE3-3C1E212BDCC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9813" t="16418" r="-1" b="24113"/>
            <a:stretch/>
          </p:blipFill>
          <p:spPr>
            <a:xfrm>
              <a:off x="2126795" y="906127"/>
              <a:ext cx="599920" cy="373450"/>
            </a:xfrm>
            <a:prstGeom prst="rect">
              <a:avLst/>
            </a:prstGeom>
            <a:solidFill>
              <a:schemeClr val="bg1"/>
            </a:solidFill>
          </p:spPr>
        </p:pic>
        <p:sp>
          <p:nvSpPr>
            <p:cNvPr id="27" name="Rectangle 26">
              <a:extLst>
                <a:ext uri="{FF2B5EF4-FFF2-40B4-BE49-F238E27FC236}">
                  <a16:creationId xmlns:a16="http://schemas.microsoft.com/office/drawing/2014/main" id="{A97C574E-F8F2-47F7-BC65-1F04D66933A1}"/>
                </a:ext>
              </a:extLst>
            </p:cNvPr>
            <p:cNvSpPr/>
            <p:nvPr/>
          </p:nvSpPr>
          <p:spPr>
            <a:xfrm>
              <a:off x="2726715" y="965733"/>
              <a:ext cx="1810876" cy="346120"/>
            </a:xfrm>
            <a:prstGeom prst="rect">
              <a:avLst/>
            </a:prstGeom>
            <a:solidFill>
              <a:schemeClr val="bg1"/>
            </a:solidFill>
          </p:spPr>
          <p:txBody>
            <a:bodyPr wrap="none" lIns="0" rIns="36000">
              <a:spAutoFit/>
            </a:bodyPr>
            <a:lstStyle/>
            <a:p>
              <a:pPr>
                <a:lnSpc>
                  <a:spcPct val="110000"/>
                </a:lnSpc>
              </a:pPr>
              <a:r>
                <a:rPr lang="en-US" sz="1600" b="1" dirty="0">
                  <a:solidFill>
                    <a:schemeClr val="accent1"/>
                  </a:solidFill>
                  <a:latin typeface="+mj-lt"/>
                  <a:ea typeface="Roboto Condensed Light" panose="02000000000000000000" pitchFamily="2" charset="0"/>
                </a:rPr>
                <a:t>Communication </a:t>
              </a:r>
            </a:p>
          </p:txBody>
        </p:sp>
      </p:grpSp>
      <p:cxnSp>
        <p:nvCxnSpPr>
          <p:cNvPr id="32" name="Straight Connector 31">
            <a:extLst>
              <a:ext uri="{FF2B5EF4-FFF2-40B4-BE49-F238E27FC236}">
                <a16:creationId xmlns:a16="http://schemas.microsoft.com/office/drawing/2014/main" id="{67DE294C-EFD9-4BEB-94C8-538506724217}"/>
              </a:ext>
            </a:extLst>
          </p:cNvPr>
          <p:cNvCxnSpPr/>
          <p:nvPr/>
        </p:nvCxnSpPr>
        <p:spPr>
          <a:xfrm>
            <a:off x="12517" y="4866357"/>
            <a:ext cx="6858001" cy="0"/>
          </a:xfrm>
          <a:prstGeom prst="line">
            <a:avLst/>
          </a:prstGeom>
          <a:ln w="25400">
            <a:prstDash val="sysDot"/>
          </a:ln>
        </p:spPr>
        <p:style>
          <a:lnRef idx="1">
            <a:schemeClr val="accent1"/>
          </a:lnRef>
          <a:fillRef idx="0">
            <a:schemeClr val="accent1"/>
          </a:fillRef>
          <a:effectRef idx="0">
            <a:schemeClr val="accent1"/>
          </a:effectRef>
          <a:fontRef idx="minor">
            <a:schemeClr val="tx1"/>
          </a:fontRef>
        </p:style>
      </p:cxnSp>
      <p:grpSp>
        <p:nvGrpSpPr>
          <p:cNvPr id="3" name="Group 2">
            <a:extLst>
              <a:ext uri="{FF2B5EF4-FFF2-40B4-BE49-F238E27FC236}">
                <a16:creationId xmlns:a16="http://schemas.microsoft.com/office/drawing/2014/main" id="{212A8224-651B-4983-8943-71A39A3FD038}"/>
              </a:ext>
            </a:extLst>
          </p:cNvPr>
          <p:cNvGrpSpPr/>
          <p:nvPr/>
        </p:nvGrpSpPr>
        <p:grpSpPr>
          <a:xfrm>
            <a:off x="2151409" y="4593867"/>
            <a:ext cx="2555183" cy="466068"/>
            <a:chOff x="2545535" y="4593867"/>
            <a:chExt cx="2555183" cy="466068"/>
          </a:xfrm>
        </p:grpSpPr>
        <p:sp>
          <p:nvSpPr>
            <p:cNvPr id="46" name="Rectangle 45">
              <a:extLst>
                <a:ext uri="{FF2B5EF4-FFF2-40B4-BE49-F238E27FC236}">
                  <a16:creationId xmlns:a16="http://schemas.microsoft.com/office/drawing/2014/main" id="{56222A32-D98E-46E7-954D-3B0B8CAAE798}"/>
                </a:ext>
              </a:extLst>
            </p:cNvPr>
            <p:cNvSpPr/>
            <p:nvPr/>
          </p:nvSpPr>
          <p:spPr>
            <a:xfrm>
              <a:off x="3034965" y="4713815"/>
              <a:ext cx="2065753" cy="346120"/>
            </a:xfrm>
            <a:prstGeom prst="rect">
              <a:avLst/>
            </a:prstGeom>
            <a:solidFill>
              <a:schemeClr val="bg1"/>
            </a:solidFill>
          </p:spPr>
          <p:txBody>
            <a:bodyPr wrap="none" lIns="0" rIns="36000">
              <a:spAutoFit/>
            </a:bodyPr>
            <a:lstStyle/>
            <a:p>
              <a:pPr>
                <a:lnSpc>
                  <a:spcPct val="110000"/>
                </a:lnSpc>
              </a:pPr>
              <a:r>
                <a:rPr lang="en-US" sz="1600" b="1" dirty="0">
                  <a:solidFill>
                    <a:schemeClr val="accent1"/>
                  </a:solidFill>
                  <a:latin typeface="+mj-lt"/>
                  <a:ea typeface="Roboto Condensed Light" panose="02000000000000000000" pitchFamily="2" charset="0"/>
                </a:rPr>
                <a:t>Work Environment</a:t>
              </a:r>
            </a:p>
          </p:txBody>
        </p:sp>
        <p:pic>
          <p:nvPicPr>
            <p:cNvPr id="47" name="Picture 46">
              <a:extLst>
                <a:ext uri="{FF2B5EF4-FFF2-40B4-BE49-F238E27FC236}">
                  <a16:creationId xmlns:a16="http://schemas.microsoft.com/office/drawing/2014/main" id="{F05B502E-FD29-4E52-A70C-CB37B34ECF65}"/>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11827" t="13840" r="12562" b="16541"/>
            <a:stretch/>
          </p:blipFill>
          <p:spPr>
            <a:xfrm>
              <a:off x="2545535" y="4593867"/>
              <a:ext cx="489430" cy="450637"/>
            </a:xfrm>
            <a:prstGeom prst="rect">
              <a:avLst/>
            </a:prstGeom>
            <a:solidFill>
              <a:schemeClr val="bg1"/>
            </a:solidFill>
          </p:spPr>
        </p:pic>
      </p:grpSp>
      <p:cxnSp>
        <p:nvCxnSpPr>
          <p:cNvPr id="49" name="Straight Connector 48">
            <a:extLst>
              <a:ext uri="{FF2B5EF4-FFF2-40B4-BE49-F238E27FC236}">
                <a16:creationId xmlns:a16="http://schemas.microsoft.com/office/drawing/2014/main" id="{6E9897BB-0B61-4CE3-B606-1AAEAB4B166B}"/>
              </a:ext>
            </a:extLst>
          </p:cNvPr>
          <p:cNvCxnSpPr/>
          <p:nvPr/>
        </p:nvCxnSpPr>
        <p:spPr>
          <a:xfrm>
            <a:off x="-5247" y="7629218"/>
            <a:ext cx="6858001" cy="0"/>
          </a:xfrm>
          <a:prstGeom prst="line">
            <a:avLst/>
          </a:prstGeom>
          <a:ln w="25400">
            <a:prstDash val="sysDot"/>
          </a:ln>
        </p:spPr>
        <p:style>
          <a:lnRef idx="1">
            <a:schemeClr val="accent1"/>
          </a:lnRef>
          <a:fillRef idx="0">
            <a:schemeClr val="accent1"/>
          </a:fillRef>
          <a:effectRef idx="0">
            <a:schemeClr val="accent1"/>
          </a:effectRef>
          <a:fontRef idx="minor">
            <a:schemeClr val="tx1"/>
          </a:fontRef>
        </p:style>
      </p:cxnSp>
      <p:grpSp>
        <p:nvGrpSpPr>
          <p:cNvPr id="4" name="Group 3">
            <a:extLst>
              <a:ext uri="{FF2B5EF4-FFF2-40B4-BE49-F238E27FC236}">
                <a16:creationId xmlns:a16="http://schemas.microsoft.com/office/drawing/2014/main" id="{55397C78-E8EC-4F63-ABAC-F2A2EF41A32B}"/>
              </a:ext>
            </a:extLst>
          </p:cNvPr>
          <p:cNvGrpSpPr/>
          <p:nvPr/>
        </p:nvGrpSpPr>
        <p:grpSpPr>
          <a:xfrm>
            <a:off x="2615979" y="7304446"/>
            <a:ext cx="1626043" cy="615327"/>
            <a:chOff x="4537591" y="7165546"/>
            <a:chExt cx="1626043" cy="615327"/>
          </a:xfrm>
        </p:grpSpPr>
        <p:sp>
          <p:nvSpPr>
            <p:cNvPr id="50" name="Rectangle 49">
              <a:extLst>
                <a:ext uri="{FF2B5EF4-FFF2-40B4-BE49-F238E27FC236}">
                  <a16:creationId xmlns:a16="http://schemas.microsoft.com/office/drawing/2014/main" id="{D4356938-9508-45F4-A0EE-82290F24D659}"/>
                </a:ext>
              </a:extLst>
            </p:cNvPr>
            <p:cNvSpPr/>
            <p:nvPr/>
          </p:nvSpPr>
          <p:spPr>
            <a:xfrm>
              <a:off x="5152918" y="7317258"/>
              <a:ext cx="1010716" cy="346120"/>
            </a:xfrm>
            <a:prstGeom prst="rect">
              <a:avLst/>
            </a:prstGeom>
            <a:solidFill>
              <a:schemeClr val="bg1"/>
            </a:solidFill>
          </p:spPr>
          <p:txBody>
            <a:bodyPr wrap="square" lIns="0" rIns="36000">
              <a:spAutoFit/>
            </a:bodyPr>
            <a:lstStyle/>
            <a:p>
              <a:pPr>
                <a:lnSpc>
                  <a:spcPct val="110000"/>
                </a:lnSpc>
              </a:pPr>
              <a:r>
                <a:rPr lang="en-US" sz="1600" b="1" dirty="0">
                  <a:solidFill>
                    <a:schemeClr val="accent1"/>
                  </a:solidFill>
                  <a:latin typeface="+mj-lt"/>
                  <a:ea typeface="Roboto Condensed Light" panose="02000000000000000000" pitchFamily="2" charset="0"/>
                </a:rPr>
                <a:t>Wellness</a:t>
              </a:r>
            </a:p>
          </p:txBody>
        </p:sp>
        <p:pic>
          <p:nvPicPr>
            <p:cNvPr id="52" name="Picture 51">
              <a:extLst>
                <a:ext uri="{FF2B5EF4-FFF2-40B4-BE49-F238E27FC236}">
                  <a16:creationId xmlns:a16="http://schemas.microsoft.com/office/drawing/2014/main" id="{66B62A8E-D655-4F8A-8C32-B0314A26862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537591" y="7165546"/>
              <a:ext cx="615327" cy="615327"/>
            </a:xfrm>
            <a:prstGeom prst="rect">
              <a:avLst/>
            </a:prstGeom>
            <a:solidFill>
              <a:schemeClr val="bg1"/>
            </a:solidFill>
          </p:spPr>
        </p:pic>
      </p:grpSp>
      <p:grpSp>
        <p:nvGrpSpPr>
          <p:cNvPr id="55" name="Group 54">
            <a:extLst>
              <a:ext uri="{FF2B5EF4-FFF2-40B4-BE49-F238E27FC236}">
                <a16:creationId xmlns:a16="http://schemas.microsoft.com/office/drawing/2014/main" id="{B9F2D25A-5086-4E89-863B-34138E5002C2}"/>
              </a:ext>
            </a:extLst>
          </p:cNvPr>
          <p:cNvGrpSpPr/>
          <p:nvPr/>
        </p:nvGrpSpPr>
        <p:grpSpPr>
          <a:xfrm>
            <a:off x="54934" y="1813412"/>
            <a:ext cx="6736861" cy="923330"/>
            <a:chOff x="33281" y="1905075"/>
            <a:chExt cx="6736861" cy="923330"/>
          </a:xfrm>
        </p:grpSpPr>
        <p:sp>
          <p:nvSpPr>
            <p:cNvPr id="56" name="TextBox 55">
              <a:extLst>
                <a:ext uri="{FF2B5EF4-FFF2-40B4-BE49-F238E27FC236}">
                  <a16:creationId xmlns:a16="http://schemas.microsoft.com/office/drawing/2014/main" id="{4E716EDA-D0CC-46E9-94A6-D89939A02560}"/>
                </a:ext>
              </a:extLst>
            </p:cNvPr>
            <p:cNvSpPr txBox="1"/>
            <p:nvPr/>
          </p:nvSpPr>
          <p:spPr>
            <a:xfrm>
              <a:off x="33281" y="1905075"/>
              <a:ext cx="587020" cy="923330"/>
            </a:xfrm>
            <a:prstGeom prst="rect">
              <a:avLst/>
            </a:prstGeom>
            <a:noFill/>
          </p:spPr>
          <p:txBody>
            <a:bodyPr wrap="none" rtlCol="0" anchor="ctr" anchorCtr="0">
              <a:spAutoFit/>
            </a:bodyPr>
            <a:lstStyle/>
            <a:p>
              <a:pPr algn="r"/>
              <a:r>
                <a:rPr lang="en-US" sz="5400" b="1" dirty="0">
                  <a:solidFill>
                    <a:schemeClr val="accent2">
                      <a:alpha val="25000"/>
                    </a:schemeClr>
                  </a:solidFill>
                  <a:latin typeface="Montserrat SemiBold" pitchFamily="2" charset="77"/>
                  <a:ea typeface="League Spartan" charset="0"/>
                  <a:cs typeface="Poppins" pitchFamily="2" charset="77"/>
                </a:rPr>
                <a:t>2</a:t>
              </a:r>
            </a:p>
          </p:txBody>
        </p:sp>
        <p:sp>
          <p:nvSpPr>
            <p:cNvPr id="57" name="TextBox 56">
              <a:extLst>
                <a:ext uri="{FF2B5EF4-FFF2-40B4-BE49-F238E27FC236}">
                  <a16:creationId xmlns:a16="http://schemas.microsoft.com/office/drawing/2014/main" id="{4F7C7E0F-B762-4050-8752-2999E6C8BFAE}"/>
                </a:ext>
              </a:extLst>
            </p:cNvPr>
            <p:cNvSpPr txBox="1"/>
            <p:nvPr/>
          </p:nvSpPr>
          <p:spPr>
            <a:xfrm>
              <a:off x="113430" y="2166685"/>
              <a:ext cx="506870" cy="400110"/>
            </a:xfrm>
            <a:prstGeom prst="rect">
              <a:avLst/>
            </a:prstGeom>
            <a:noFill/>
          </p:spPr>
          <p:txBody>
            <a:bodyPr wrap="none" rtlCol="0" anchor="ctr" anchorCtr="0">
              <a:spAutoFit/>
            </a:bodyPr>
            <a:lstStyle/>
            <a:p>
              <a:pPr algn="r"/>
              <a:r>
                <a:rPr lang="en-US" sz="2000" b="1" dirty="0">
                  <a:solidFill>
                    <a:schemeClr val="accent2"/>
                  </a:solidFill>
                  <a:latin typeface="Montserrat SemiBold" pitchFamily="2" charset="77"/>
                  <a:ea typeface="League Spartan" charset="0"/>
                  <a:cs typeface="Poppins" pitchFamily="2" charset="77"/>
                </a:rPr>
                <a:t>02</a:t>
              </a:r>
            </a:p>
          </p:txBody>
        </p:sp>
        <p:sp>
          <p:nvSpPr>
            <p:cNvPr id="58" name="TextBox 57">
              <a:extLst>
                <a:ext uri="{FF2B5EF4-FFF2-40B4-BE49-F238E27FC236}">
                  <a16:creationId xmlns:a16="http://schemas.microsoft.com/office/drawing/2014/main" id="{F9162525-8946-4662-B15F-E4F2AE9C58BB}"/>
                </a:ext>
              </a:extLst>
            </p:cNvPr>
            <p:cNvSpPr txBox="1"/>
            <p:nvPr/>
          </p:nvSpPr>
          <p:spPr>
            <a:xfrm>
              <a:off x="620300" y="2148695"/>
              <a:ext cx="4024648" cy="184666"/>
            </a:xfrm>
            <a:prstGeom prst="rect">
              <a:avLst/>
            </a:prstGeom>
            <a:noFill/>
          </p:spPr>
          <p:txBody>
            <a:bodyPr wrap="square" lIns="0" tIns="0" rIns="0" bIns="0" rtlCol="0" anchor="b" anchorCtr="0">
              <a:spAutoFit/>
            </a:bodyPr>
            <a:lstStyle/>
            <a:p>
              <a:r>
                <a:rPr lang="en-US" sz="1200" b="1" dirty="0">
                  <a:latin typeface="+mj-lt"/>
                  <a:ea typeface="Roboto Condensed Light" panose="02000000000000000000" pitchFamily="2" charset="0"/>
                </a:rPr>
                <a:t>Focus on expected outcomes instead of tasks</a:t>
              </a:r>
              <a:endParaRPr lang="en-US" sz="1200" b="1" dirty="0">
                <a:solidFill>
                  <a:schemeClr val="tx2"/>
                </a:solidFill>
                <a:latin typeface="+mj-lt"/>
                <a:ea typeface="League Spartan" charset="0"/>
                <a:cs typeface="Poppins" pitchFamily="2" charset="77"/>
              </a:endParaRPr>
            </a:p>
          </p:txBody>
        </p:sp>
        <p:sp>
          <p:nvSpPr>
            <p:cNvPr id="59" name="Subtitle 2">
              <a:extLst>
                <a:ext uri="{FF2B5EF4-FFF2-40B4-BE49-F238E27FC236}">
                  <a16:creationId xmlns:a16="http://schemas.microsoft.com/office/drawing/2014/main" id="{B0D248DB-EE40-4005-9CBF-6BA66A17E8E8}"/>
                </a:ext>
              </a:extLst>
            </p:cNvPr>
            <p:cNvSpPr txBox="1">
              <a:spLocks/>
            </p:cNvSpPr>
            <p:nvPr/>
          </p:nvSpPr>
          <p:spPr>
            <a:xfrm>
              <a:off x="622145" y="2349121"/>
              <a:ext cx="6147997" cy="190245"/>
            </a:xfrm>
            <a:prstGeom prst="rect">
              <a:avLst/>
            </a:prstGeom>
          </p:spPr>
          <p:txBody>
            <a:bodyPr vert="horz" wrap="square" lIns="0" tIns="0" rIns="0" bIns="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10000"/>
                </a:lnSpc>
              </a:pPr>
              <a:r>
                <a:rPr lang="en-US" sz="1200" dirty="0">
                  <a:latin typeface="Roboto Condensed Light" panose="02000000000000000000" pitchFamily="2" charset="0"/>
                  <a:ea typeface="Roboto Condensed Light" panose="02000000000000000000" pitchFamily="2" charset="0"/>
                </a:rPr>
                <a:t>Discuss outcomes to avoid micromanaging – no easy task when you’re managing a remote team. </a:t>
              </a:r>
            </a:p>
          </p:txBody>
        </p:sp>
      </p:grpSp>
      <p:grpSp>
        <p:nvGrpSpPr>
          <p:cNvPr id="60" name="Group 59">
            <a:extLst>
              <a:ext uri="{FF2B5EF4-FFF2-40B4-BE49-F238E27FC236}">
                <a16:creationId xmlns:a16="http://schemas.microsoft.com/office/drawing/2014/main" id="{687DD74E-65AC-4829-A959-A5433EF33434}"/>
              </a:ext>
            </a:extLst>
          </p:cNvPr>
          <p:cNvGrpSpPr/>
          <p:nvPr/>
        </p:nvGrpSpPr>
        <p:grpSpPr>
          <a:xfrm>
            <a:off x="54934" y="2479084"/>
            <a:ext cx="6516920" cy="923330"/>
            <a:chOff x="18915" y="2639383"/>
            <a:chExt cx="6516920" cy="923330"/>
          </a:xfrm>
        </p:grpSpPr>
        <p:grpSp>
          <p:nvGrpSpPr>
            <p:cNvPr id="61" name="Group 60">
              <a:extLst>
                <a:ext uri="{FF2B5EF4-FFF2-40B4-BE49-F238E27FC236}">
                  <a16:creationId xmlns:a16="http://schemas.microsoft.com/office/drawing/2014/main" id="{961F9F2B-9485-4979-B814-D7FC457073BB}"/>
                </a:ext>
              </a:extLst>
            </p:cNvPr>
            <p:cNvGrpSpPr/>
            <p:nvPr/>
          </p:nvGrpSpPr>
          <p:grpSpPr>
            <a:xfrm>
              <a:off x="18915" y="2639383"/>
              <a:ext cx="3264201" cy="923330"/>
              <a:chOff x="18915" y="2639383"/>
              <a:chExt cx="3264201" cy="923330"/>
            </a:xfrm>
          </p:grpSpPr>
          <p:sp>
            <p:nvSpPr>
              <p:cNvPr id="63" name="TextBox 62">
                <a:extLst>
                  <a:ext uri="{FF2B5EF4-FFF2-40B4-BE49-F238E27FC236}">
                    <a16:creationId xmlns:a16="http://schemas.microsoft.com/office/drawing/2014/main" id="{1B947FCA-1B38-4559-8446-A3128B15FF18}"/>
                  </a:ext>
                </a:extLst>
              </p:cNvPr>
              <p:cNvSpPr txBox="1"/>
              <p:nvPr/>
            </p:nvSpPr>
            <p:spPr>
              <a:xfrm>
                <a:off x="18915" y="2639383"/>
                <a:ext cx="587020" cy="923330"/>
              </a:xfrm>
              <a:prstGeom prst="rect">
                <a:avLst/>
              </a:prstGeom>
              <a:noFill/>
            </p:spPr>
            <p:txBody>
              <a:bodyPr wrap="none" rtlCol="0" anchor="ctr" anchorCtr="0">
                <a:spAutoFit/>
              </a:bodyPr>
              <a:lstStyle/>
              <a:p>
                <a:pPr algn="r"/>
                <a:r>
                  <a:rPr lang="en-US" sz="5400" b="1" dirty="0">
                    <a:solidFill>
                      <a:schemeClr val="accent3">
                        <a:alpha val="25000"/>
                      </a:schemeClr>
                    </a:solidFill>
                    <a:latin typeface="Montserrat SemiBold" pitchFamily="2" charset="77"/>
                    <a:ea typeface="League Spartan" charset="0"/>
                    <a:cs typeface="Poppins" pitchFamily="2" charset="77"/>
                  </a:rPr>
                  <a:t>3</a:t>
                </a:r>
              </a:p>
            </p:txBody>
          </p:sp>
          <p:sp>
            <p:nvSpPr>
              <p:cNvPr id="64" name="TextBox 63">
                <a:extLst>
                  <a:ext uri="{FF2B5EF4-FFF2-40B4-BE49-F238E27FC236}">
                    <a16:creationId xmlns:a16="http://schemas.microsoft.com/office/drawing/2014/main" id="{965C2614-B931-4F1D-AB69-D30FD6DE1377}"/>
                  </a:ext>
                </a:extLst>
              </p:cNvPr>
              <p:cNvSpPr txBox="1"/>
              <p:nvPr/>
            </p:nvSpPr>
            <p:spPr>
              <a:xfrm>
                <a:off x="99064" y="2900993"/>
                <a:ext cx="506870" cy="400110"/>
              </a:xfrm>
              <a:prstGeom prst="rect">
                <a:avLst/>
              </a:prstGeom>
              <a:noFill/>
              <a:ln>
                <a:noFill/>
              </a:ln>
            </p:spPr>
            <p:txBody>
              <a:bodyPr wrap="none" rtlCol="0" anchor="ctr" anchorCtr="0">
                <a:spAutoFit/>
              </a:bodyPr>
              <a:lstStyle/>
              <a:p>
                <a:pPr algn="r"/>
                <a:r>
                  <a:rPr lang="en-US" sz="2000" b="1" dirty="0">
                    <a:solidFill>
                      <a:schemeClr val="accent3"/>
                    </a:solidFill>
                    <a:latin typeface="Montserrat SemiBold" pitchFamily="2" charset="77"/>
                    <a:ea typeface="League Spartan" charset="0"/>
                    <a:cs typeface="Poppins" pitchFamily="2" charset="77"/>
                  </a:rPr>
                  <a:t>03</a:t>
                </a:r>
              </a:p>
            </p:txBody>
          </p:sp>
          <p:sp>
            <p:nvSpPr>
              <p:cNvPr id="65" name="TextBox 64">
                <a:extLst>
                  <a:ext uri="{FF2B5EF4-FFF2-40B4-BE49-F238E27FC236}">
                    <a16:creationId xmlns:a16="http://schemas.microsoft.com/office/drawing/2014/main" id="{5A313D1F-E0B4-42A7-ACAB-39382FD5A3BF}"/>
                  </a:ext>
                </a:extLst>
              </p:cNvPr>
              <p:cNvSpPr txBox="1"/>
              <p:nvPr/>
            </p:nvSpPr>
            <p:spPr>
              <a:xfrm>
                <a:off x="598086" y="2759900"/>
                <a:ext cx="2685030" cy="184666"/>
              </a:xfrm>
              <a:prstGeom prst="rect">
                <a:avLst/>
              </a:prstGeom>
              <a:noFill/>
            </p:spPr>
            <p:txBody>
              <a:bodyPr wrap="square" lIns="0" tIns="0" rIns="0" bIns="0" rtlCol="0" anchor="b" anchorCtr="0">
                <a:spAutoFit/>
              </a:bodyPr>
              <a:lstStyle/>
              <a:p>
                <a:r>
                  <a:rPr lang="en-US" sz="1200" b="1" dirty="0">
                    <a:latin typeface="+mj-lt"/>
                    <a:ea typeface="Roboto Condensed Light" panose="02000000000000000000" pitchFamily="2" charset="0"/>
                  </a:rPr>
                  <a:t>Act as a connector</a:t>
                </a:r>
                <a:endParaRPr lang="en-US" sz="1200" b="1" dirty="0">
                  <a:solidFill>
                    <a:schemeClr val="tx2"/>
                  </a:solidFill>
                  <a:latin typeface="+mj-lt"/>
                  <a:ea typeface="League Spartan" charset="0"/>
                  <a:cs typeface="Poppins" pitchFamily="2" charset="77"/>
                </a:endParaRPr>
              </a:p>
            </p:txBody>
          </p:sp>
        </p:grpSp>
        <p:sp>
          <p:nvSpPr>
            <p:cNvPr id="62" name="Subtitle 2">
              <a:extLst>
                <a:ext uri="{FF2B5EF4-FFF2-40B4-BE49-F238E27FC236}">
                  <a16:creationId xmlns:a16="http://schemas.microsoft.com/office/drawing/2014/main" id="{5D0CB5B7-DCD8-41F3-8DCB-7677C259E377}"/>
                </a:ext>
              </a:extLst>
            </p:cNvPr>
            <p:cNvSpPr txBox="1">
              <a:spLocks/>
            </p:cNvSpPr>
            <p:nvPr/>
          </p:nvSpPr>
          <p:spPr>
            <a:xfrm>
              <a:off x="605934" y="2948991"/>
              <a:ext cx="5929901" cy="393377"/>
            </a:xfrm>
            <a:prstGeom prst="rect">
              <a:avLst/>
            </a:prstGeom>
          </p:spPr>
          <p:txBody>
            <a:bodyPr vert="horz" wrap="square" lIns="0" tIns="0" rIns="0" bIns="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10000"/>
                </a:lnSpc>
              </a:pPr>
              <a:r>
                <a:rPr lang="en-US" sz="1200" dirty="0">
                  <a:latin typeface="Roboto Condensed Light" panose="02000000000000000000" pitchFamily="2" charset="0"/>
                  <a:ea typeface="Roboto Condensed Light" panose="02000000000000000000" pitchFamily="2" charset="0"/>
                </a:rPr>
                <a:t>No one expects you to know everything during this time. Connect your employees with the right people and resources for any questions they have. </a:t>
              </a:r>
            </a:p>
          </p:txBody>
        </p:sp>
      </p:grpSp>
      <p:grpSp>
        <p:nvGrpSpPr>
          <p:cNvPr id="66" name="Group 65">
            <a:extLst>
              <a:ext uri="{FF2B5EF4-FFF2-40B4-BE49-F238E27FC236}">
                <a16:creationId xmlns:a16="http://schemas.microsoft.com/office/drawing/2014/main" id="{97B6D577-C429-419D-8E95-52034F9364E9}"/>
              </a:ext>
            </a:extLst>
          </p:cNvPr>
          <p:cNvGrpSpPr/>
          <p:nvPr/>
        </p:nvGrpSpPr>
        <p:grpSpPr>
          <a:xfrm>
            <a:off x="-49386" y="3058721"/>
            <a:ext cx="6727369" cy="923330"/>
            <a:chOff x="-6059" y="3264367"/>
            <a:chExt cx="6722663" cy="923330"/>
          </a:xfrm>
        </p:grpSpPr>
        <p:sp>
          <p:nvSpPr>
            <p:cNvPr id="67" name="TextBox 66">
              <a:extLst>
                <a:ext uri="{FF2B5EF4-FFF2-40B4-BE49-F238E27FC236}">
                  <a16:creationId xmlns:a16="http://schemas.microsoft.com/office/drawing/2014/main" id="{75ED48C7-7B32-456D-BD46-10DA106B5199}"/>
                </a:ext>
              </a:extLst>
            </p:cNvPr>
            <p:cNvSpPr txBox="1"/>
            <p:nvPr/>
          </p:nvSpPr>
          <p:spPr>
            <a:xfrm>
              <a:off x="-6059" y="3264367"/>
              <a:ext cx="654346" cy="923330"/>
            </a:xfrm>
            <a:prstGeom prst="rect">
              <a:avLst/>
            </a:prstGeom>
            <a:noFill/>
          </p:spPr>
          <p:txBody>
            <a:bodyPr wrap="none" rtlCol="0" anchor="ctr" anchorCtr="0">
              <a:spAutoFit/>
            </a:bodyPr>
            <a:lstStyle/>
            <a:p>
              <a:pPr algn="r"/>
              <a:r>
                <a:rPr lang="en-US" sz="5400" b="1" dirty="0">
                  <a:solidFill>
                    <a:schemeClr val="accent4">
                      <a:alpha val="25000"/>
                    </a:schemeClr>
                  </a:solidFill>
                  <a:latin typeface="Montserrat SemiBold" pitchFamily="2" charset="77"/>
                  <a:ea typeface="League Spartan" charset="0"/>
                  <a:cs typeface="Poppins" pitchFamily="2" charset="77"/>
                </a:rPr>
                <a:t>4</a:t>
              </a:r>
            </a:p>
          </p:txBody>
        </p:sp>
        <p:sp>
          <p:nvSpPr>
            <p:cNvPr id="68" name="TextBox 67">
              <a:extLst>
                <a:ext uri="{FF2B5EF4-FFF2-40B4-BE49-F238E27FC236}">
                  <a16:creationId xmlns:a16="http://schemas.microsoft.com/office/drawing/2014/main" id="{8738F5AD-A281-47A5-B7DD-966DD98916C6}"/>
                </a:ext>
              </a:extLst>
            </p:cNvPr>
            <p:cNvSpPr txBox="1"/>
            <p:nvPr/>
          </p:nvSpPr>
          <p:spPr>
            <a:xfrm>
              <a:off x="115768" y="3506927"/>
              <a:ext cx="532518" cy="400110"/>
            </a:xfrm>
            <a:prstGeom prst="rect">
              <a:avLst/>
            </a:prstGeom>
            <a:noFill/>
            <a:ln>
              <a:noFill/>
            </a:ln>
          </p:spPr>
          <p:txBody>
            <a:bodyPr wrap="none" rtlCol="0" anchor="ctr" anchorCtr="0">
              <a:spAutoFit/>
            </a:bodyPr>
            <a:lstStyle/>
            <a:p>
              <a:pPr algn="r"/>
              <a:r>
                <a:rPr lang="en-US" sz="2000" b="1" dirty="0">
                  <a:solidFill>
                    <a:schemeClr val="accent4"/>
                  </a:solidFill>
                  <a:latin typeface="Montserrat SemiBold" pitchFamily="2" charset="77"/>
                  <a:ea typeface="League Spartan" charset="0"/>
                  <a:cs typeface="Poppins" pitchFamily="2" charset="77"/>
                </a:rPr>
                <a:t>04</a:t>
              </a:r>
            </a:p>
          </p:txBody>
        </p:sp>
        <p:sp>
          <p:nvSpPr>
            <p:cNvPr id="69" name="TextBox 68">
              <a:extLst>
                <a:ext uri="{FF2B5EF4-FFF2-40B4-BE49-F238E27FC236}">
                  <a16:creationId xmlns:a16="http://schemas.microsoft.com/office/drawing/2014/main" id="{63F79B3F-962B-450F-8F86-F91372B0B30B}"/>
                </a:ext>
              </a:extLst>
            </p:cNvPr>
            <p:cNvSpPr txBox="1"/>
            <p:nvPr/>
          </p:nvSpPr>
          <p:spPr>
            <a:xfrm>
              <a:off x="684797" y="3453231"/>
              <a:ext cx="2685030" cy="184666"/>
            </a:xfrm>
            <a:prstGeom prst="rect">
              <a:avLst/>
            </a:prstGeom>
            <a:noFill/>
          </p:spPr>
          <p:txBody>
            <a:bodyPr wrap="square" lIns="0" tIns="0" rIns="0" bIns="0" rtlCol="0" anchor="b" anchorCtr="0">
              <a:spAutoFit/>
            </a:bodyPr>
            <a:lstStyle/>
            <a:p>
              <a:r>
                <a:rPr lang="en-US" sz="1200" b="1" dirty="0">
                  <a:latin typeface="+mj-lt"/>
                  <a:ea typeface="Roboto Condensed Light" panose="02000000000000000000" pitchFamily="2" charset="0"/>
                </a:rPr>
                <a:t>Set up online meeting structures </a:t>
              </a:r>
              <a:endParaRPr lang="en-US" sz="1200" b="1" dirty="0">
                <a:solidFill>
                  <a:schemeClr val="tx2"/>
                </a:solidFill>
                <a:latin typeface="+mj-lt"/>
                <a:ea typeface="League Spartan" charset="0"/>
                <a:cs typeface="Poppins" pitchFamily="2" charset="77"/>
              </a:endParaRPr>
            </a:p>
          </p:txBody>
        </p:sp>
        <p:sp>
          <p:nvSpPr>
            <p:cNvPr id="70" name="Subtitle 2">
              <a:extLst>
                <a:ext uri="{FF2B5EF4-FFF2-40B4-BE49-F238E27FC236}">
                  <a16:creationId xmlns:a16="http://schemas.microsoft.com/office/drawing/2014/main" id="{11F2854E-E23F-41B0-81D1-94E6BFF10C08}"/>
                </a:ext>
              </a:extLst>
            </p:cNvPr>
            <p:cNvSpPr txBox="1">
              <a:spLocks/>
            </p:cNvSpPr>
            <p:nvPr/>
          </p:nvSpPr>
          <p:spPr>
            <a:xfrm>
              <a:off x="684796" y="3642158"/>
              <a:ext cx="6031808" cy="393377"/>
            </a:xfrm>
            <a:prstGeom prst="rect">
              <a:avLst/>
            </a:prstGeom>
          </p:spPr>
          <p:txBody>
            <a:bodyPr vert="horz" wrap="square" lIns="0" tIns="0" rIns="0" bIns="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10000"/>
                </a:lnSpc>
              </a:pPr>
              <a:r>
                <a:rPr lang="en-US" sz="1200" dirty="0">
                  <a:latin typeface="Roboto Condensed Light" panose="02000000000000000000" pitchFamily="2" charset="0"/>
                  <a:ea typeface="Roboto Condensed Light" panose="02000000000000000000" pitchFamily="2" charset="0"/>
                </a:rPr>
                <a:t>Encourage the use of webcams, assign meeting roles, set an agenda, or set up meeting symbols, such as a hand emoticon, that employees can use when they want to say something. </a:t>
              </a:r>
            </a:p>
          </p:txBody>
        </p:sp>
      </p:grpSp>
      <p:grpSp>
        <p:nvGrpSpPr>
          <p:cNvPr id="71" name="Group 70">
            <a:extLst>
              <a:ext uri="{FF2B5EF4-FFF2-40B4-BE49-F238E27FC236}">
                <a16:creationId xmlns:a16="http://schemas.microsoft.com/office/drawing/2014/main" id="{5B9D264B-DC56-41EF-9E95-6111BBA62841}"/>
              </a:ext>
            </a:extLst>
          </p:cNvPr>
          <p:cNvGrpSpPr/>
          <p:nvPr/>
        </p:nvGrpSpPr>
        <p:grpSpPr>
          <a:xfrm>
            <a:off x="89699" y="1214472"/>
            <a:ext cx="6588284" cy="923330"/>
            <a:chOff x="130511" y="1413346"/>
            <a:chExt cx="6588284" cy="923330"/>
          </a:xfrm>
        </p:grpSpPr>
        <p:sp>
          <p:nvSpPr>
            <p:cNvPr id="72" name="TextBox 71">
              <a:extLst>
                <a:ext uri="{FF2B5EF4-FFF2-40B4-BE49-F238E27FC236}">
                  <a16:creationId xmlns:a16="http://schemas.microsoft.com/office/drawing/2014/main" id="{A2DB432B-6874-4142-89A8-E23AE66051DA}"/>
                </a:ext>
              </a:extLst>
            </p:cNvPr>
            <p:cNvSpPr txBox="1"/>
            <p:nvPr/>
          </p:nvSpPr>
          <p:spPr>
            <a:xfrm>
              <a:off x="149849" y="1413346"/>
              <a:ext cx="449162" cy="923330"/>
            </a:xfrm>
            <a:prstGeom prst="rect">
              <a:avLst/>
            </a:prstGeom>
            <a:noFill/>
          </p:spPr>
          <p:txBody>
            <a:bodyPr wrap="none" rtlCol="0" anchor="ctr" anchorCtr="0">
              <a:spAutoFit/>
            </a:bodyPr>
            <a:lstStyle/>
            <a:p>
              <a:pPr algn="r"/>
              <a:r>
                <a:rPr lang="en-US" sz="5400" b="1" dirty="0">
                  <a:solidFill>
                    <a:schemeClr val="accent1">
                      <a:alpha val="25000"/>
                    </a:schemeClr>
                  </a:solidFill>
                  <a:latin typeface="Montserrat SemiBold" pitchFamily="2" charset="77"/>
                  <a:ea typeface="League Spartan" charset="0"/>
                  <a:cs typeface="Poppins" pitchFamily="2" charset="77"/>
                </a:rPr>
                <a:t>1</a:t>
              </a:r>
            </a:p>
          </p:txBody>
        </p:sp>
        <p:sp>
          <p:nvSpPr>
            <p:cNvPr id="73" name="TextBox 72">
              <a:extLst>
                <a:ext uri="{FF2B5EF4-FFF2-40B4-BE49-F238E27FC236}">
                  <a16:creationId xmlns:a16="http://schemas.microsoft.com/office/drawing/2014/main" id="{78E860E5-043C-4121-A9BA-AADE862E1E54}"/>
                </a:ext>
              </a:extLst>
            </p:cNvPr>
            <p:cNvSpPr txBox="1"/>
            <p:nvPr/>
          </p:nvSpPr>
          <p:spPr>
            <a:xfrm>
              <a:off x="130511" y="1672556"/>
              <a:ext cx="455574" cy="400110"/>
            </a:xfrm>
            <a:prstGeom prst="rect">
              <a:avLst/>
            </a:prstGeom>
            <a:noFill/>
          </p:spPr>
          <p:txBody>
            <a:bodyPr wrap="none" rtlCol="0" anchor="ctr" anchorCtr="0">
              <a:spAutoFit/>
            </a:bodyPr>
            <a:lstStyle/>
            <a:p>
              <a:pPr algn="r"/>
              <a:r>
                <a:rPr lang="en-US" sz="2000" b="1" dirty="0">
                  <a:solidFill>
                    <a:schemeClr val="accent1"/>
                  </a:solidFill>
                  <a:latin typeface="Montserrat SemiBold" pitchFamily="2" charset="77"/>
                  <a:ea typeface="League Spartan" charset="0"/>
                  <a:cs typeface="Poppins" pitchFamily="2" charset="77"/>
                </a:rPr>
                <a:t>01</a:t>
              </a:r>
            </a:p>
          </p:txBody>
        </p:sp>
        <p:sp>
          <p:nvSpPr>
            <p:cNvPr id="74" name="TextBox 73">
              <a:extLst>
                <a:ext uri="{FF2B5EF4-FFF2-40B4-BE49-F238E27FC236}">
                  <a16:creationId xmlns:a16="http://schemas.microsoft.com/office/drawing/2014/main" id="{817D0EAD-D325-4AB0-BBCB-6816EA0B1620}"/>
                </a:ext>
              </a:extLst>
            </p:cNvPr>
            <p:cNvSpPr txBox="1"/>
            <p:nvPr/>
          </p:nvSpPr>
          <p:spPr>
            <a:xfrm>
              <a:off x="682765" y="1580906"/>
              <a:ext cx="4308872" cy="184666"/>
            </a:xfrm>
            <a:prstGeom prst="rect">
              <a:avLst/>
            </a:prstGeom>
            <a:noFill/>
          </p:spPr>
          <p:txBody>
            <a:bodyPr wrap="square" lIns="0" tIns="0" rIns="0" bIns="0" rtlCol="0" anchor="b" anchorCtr="0">
              <a:spAutoFit/>
            </a:bodyPr>
            <a:lstStyle/>
            <a:p>
              <a:r>
                <a:rPr lang="en-US" sz="1200" b="1" dirty="0">
                  <a:latin typeface="+mj-lt"/>
                  <a:ea typeface="Roboto Condensed Light" panose="02000000000000000000" pitchFamily="2" charset="0"/>
                </a:rPr>
                <a:t>Over-communicate and cascade information  </a:t>
              </a:r>
              <a:endParaRPr lang="en-US" sz="1200" b="1" dirty="0">
                <a:solidFill>
                  <a:schemeClr val="tx2"/>
                </a:solidFill>
                <a:latin typeface="+mj-lt"/>
                <a:ea typeface="League Spartan" charset="0"/>
                <a:cs typeface="Poppins" pitchFamily="2" charset="77"/>
              </a:endParaRPr>
            </a:p>
          </p:txBody>
        </p:sp>
        <p:sp>
          <p:nvSpPr>
            <p:cNvPr id="75" name="Subtitle 2">
              <a:extLst>
                <a:ext uri="{FF2B5EF4-FFF2-40B4-BE49-F238E27FC236}">
                  <a16:creationId xmlns:a16="http://schemas.microsoft.com/office/drawing/2014/main" id="{88D8B6D6-8211-4B19-830E-FCC9B08AEB86}"/>
                </a:ext>
              </a:extLst>
            </p:cNvPr>
            <p:cNvSpPr txBox="1">
              <a:spLocks/>
            </p:cNvSpPr>
            <p:nvPr/>
          </p:nvSpPr>
          <p:spPr>
            <a:xfrm>
              <a:off x="684611" y="1782150"/>
              <a:ext cx="6034184" cy="393377"/>
            </a:xfrm>
            <a:prstGeom prst="rect">
              <a:avLst/>
            </a:prstGeom>
          </p:spPr>
          <p:txBody>
            <a:bodyPr vert="horz" wrap="square" lIns="0" tIns="0" rIns="0" bIns="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10000"/>
                </a:lnSpc>
              </a:pPr>
              <a:r>
                <a:rPr lang="en-US" sz="1200" dirty="0">
                  <a:latin typeface="+mn-lt"/>
                  <a:ea typeface="+mn-lt"/>
                  <a:cs typeface="+mn-lt"/>
                </a:rPr>
                <a:t>Employees can easily feel out of the loop when they’re not in the office. Update your team regularly with clear and consistent messaging. Make a list of everyone you need to touch base with and keep informed.</a:t>
              </a:r>
              <a:endParaRPr lang="en-US" sz="1200" b="1" dirty="0">
                <a:latin typeface="+mn-lt"/>
                <a:ea typeface="Roboto Condensed Light" panose="02000000000000000000" pitchFamily="2" charset="0"/>
              </a:endParaRPr>
            </a:p>
          </p:txBody>
        </p:sp>
      </p:grpSp>
      <p:grpSp>
        <p:nvGrpSpPr>
          <p:cNvPr id="76" name="Group 75">
            <a:extLst>
              <a:ext uri="{FF2B5EF4-FFF2-40B4-BE49-F238E27FC236}">
                <a16:creationId xmlns:a16="http://schemas.microsoft.com/office/drawing/2014/main" id="{73121E4A-D450-4B18-96B8-BA13CC4FF6CB}"/>
              </a:ext>
            </a:extLst>
          </p:cNvPr>
          <p:cNvGrpSpPr/>
          <p:nvPr/>
        </p:nvGrpSpPr>
        <p:grpSpPr>
          <a:xfrm>
            <a:off x="12517" y="3732031"/>
            <a:ext cx="6665466" cy="923330"/>
            <a:chOff x="59664" y="3197692"/>
            <a:chExt cx="6665466" cy="923330"/>
          </a:xfrm>
        </p:grpSpPr>
        <p:sp>
          <p:nvSpPr>
            <p:cNvPr id="77" name="TextBox 76">
              <a:extLst>
                <a:ext uri="{FF2B5EF4-FFF2-40B4-BE49-F238E27FC236}">
                  <a16:creationId xmlns:a16="http://schemas.microsoft.com/office/drawing/2014/main" id="{3425E526-49ED-4C07-BEF4-ED90D2876569}"/>
                </a:ext>
              </a:extLst>
            </p:cNvPr>
            <p:cNvSpPr txBox="1"/>
            <p:nvPr/>
          </p:nvSpPr>
          <p:spPr>
            <a:xfrm>
              <a:off x="59664" y="3197692"/>
              <a:ext cx="588623" cy="923330"/>
            </a:xfrm>
            <a:prstGeom prst="rect">
              <a:avLst/>
            </a:prstGeom>
            <a:noFill/>
          </p:spPr>
          <p:txBody>
            <a:bodyPr wrap="none" rtlCol="0" anchor="ctr" anchorCtr="0">
              <a:spAutoFit/>
            </a:bodyPr>
            <a:lstStyle/>
            <a:p>
              <a:pPr algn="r"/>
              <a:r>
                <a:rPr lang="en-US" sz="5400" b="1" dirty="0">
                  <a:solidFill>
                    <a:schemeClr val="accent1">
                      <a:alpha val="25000"/>
                    </a:schemeClr>
                  </a:solidFill>
                  <a:latin typeface="Montserrat SemiBold" pitchFamily="2" charset="77"/>
                  <a:ea typeface="League Spartan" charset="0"/>
                  <a:cs typeface="Poppins" pitchFamily="2" charset="77"/>
                </a:rPr>
                <a:t>5</a:t>
              </a:r>
            </a:p>
          </p:txBody>
        </p:sp>
        <p:sp>
          <p:nvSpPr>
            <p:cNvPr id="78" name="TextBox 77">
              <a:extLst>
                <a:ext uri="{FF2B5EF4-FFF2-40B4-BE49-F238E27FC236}">
                  <a16:creationId xmlns:a16="http://schemas.microsoft.com/office/drawing/2014/main" id="{AE1ACC56-7B68-495D-A7C7-58F8A86D5D78}"/>
                </a:ext>
              </a:extLst>
            </p:cNvPr>
            <p:cNvSpPr txBox="1"/>
            <p:nvPr/>
          </p:nvSpPr>
          <p:spPr>
            <a:xfrm>
              <a:off x="141416" y="3459302"/>
              <a:ext cx="506870" cy="400110"/>
            </a:xfrm>
            <a:prstGeom prst="rect">
              <a:avLst/>
            </a:prstGeom>
            <a:noFill/>
            <a:ln>
              <a:noFill/>
            </a:ln>
          </p:spPr>
          <p:txBody>
            <a:bodyPr wrap="none" rtlCol="0" anchor="ctr" anchorCtr="0">
              <a:spAutoFit/>
            </a:bodyPr>
            <a:lstStyle/>
            <a:p>
              <a:pPr algn="r"/>
              <a:r>
                <a:rPr lang="en-US" sz="2000" b="1" dirty="0">
                  <a:solidFill>
                    <a:schemeClr val="accent1"/>
                  </a:solidFill>
                  <a:latin typeface="Montserrat SemiBold" pitchFamily="2" charset="77"/>
                  <a:ea typeface="League Spartan" charset="0"/>
                  <a:cs typeface="Poppins" pitchFamily="2" charset="77"/>
                </a:rPr>
                <a:t>05</a:t>
              </a:r>
            </a:p>
          </p:txBody>
        </p:sp>
        <p:sp>
          <p:nvSpPr>
            <p:cNvPr id="79" name="TextBox 78">
              <a:extLst>
                <a:ext uri="{FF2B5EF4-FFF2-40B4-BE49-F238E27FC236}">
                  <a16:creationId xmlns:a16="http://schemas.microsoft.com/office/drawing/2014/main" id="{EF17BD17-D829-4287-AB86-2E2A0B39A633}"/>
                </a:ext>
              </a:extLst>
            </p:cNvPr>
            <p:cNvSpPr txBox="1"/>
            <p:nvPr/>
          </p:nvSpPr>
          <p:spPr>
            <a:xfrm>
              <a:off x="700298" y="3323875"/>
              <a:ext cx="4777018" cy="184666"/>
            </a:xfrm>
            <a:prstGeom prst="rect">
              <a:avLst/>
            </a:prstGeom>
            <a:noFill/>
          </p:spPr>
          <p:txBody>
            <a:bodyPr wrap="square" lIns="0" tIns="0" rIns="0" bIns="0" rtlCol="0" anchor="b" anchorCtr="0">
              <a:spAutoFit/>
            </a:bodyPr>
            <a:lstStyle/>
            <a:p>
              <a:r>
                <a:rPr lang="en-US" sz="1200" b="1" dirty="0">
                  <a:latin typeface="+mj-lt"/>
                  <a:ea typeface="Roboto Condensed Light" panose="02000000000000000000" pitchFamily="2" charset="0"/>
                </a:rPr>
                <a:t>Be proactive in asking for feedback and providing support </a:t>
              </a:r>
              <a:endParaRPr lang="en-US" sz="1200" b="1" dirty="0">
                <a:solidFill>
                  <a:schemeClr val="tx2"/>
                </a:solidFill>
                <a:latin typeface="+mj-lt"/>
                <a:ea typeface="League Spartan" charset="0"/>
                <a:cs typeface="Poppins" pitchFamily="2" charset="77"/>
              </a:endParaRPr>
            </a:p>
          </p:txBody>
        </p:sp>
        <p:sp>
          <p:nvSpPr>
            <p:cNvPr id="80" name="Subtitle 2">
              <a:extLst>
                <a:ext uri="{FF2B5EF4-FFF2-40B4-BE49-F238E27FC236}">
                  <a16:creationId xmlns:a16="http://schemas.microsoft.com/office/drawing/2014/main" id="{1E4E7A25-9D68-4C20-8F1F-6DDFB37D5143}"/>
                </a:ext>
              </a:extLst>
            </p:cNvPr>
            <p:cNvSpPr txBox="1">
              <a:spLocks/>
            </p:cNvSpPr>
            <p:nvPr/>
          </p:nvSpPr>
          <p:spPr>
            <a:xfrm>
              <a:off x="700299" y="3524305"/>
              <a:ext cx="6024831" cy="596510"/>
            </a:xfrm>
            <a:prstGeom prst="rect">
              <a:avLst/>
            </a:prstGeom>
          </p:spPr>
          <p:txBody>
            <a:bodyPr vert="horz" wrap="square" lIns="0" tIns="0" rIns="0" bIns="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10000"/>
                </a:lnSpc>
              </a:pPr>
              <a:r>
                <a:rPr lang="en-US" sz="1200" dirty="0">
                  <a:latin typeface="Roboto Condensed Light" panose="02000000000000000000" pitchFamily="2" charset="0"/>
                  <a:ea typeface="Roboto Condensed Light" panose="02000000000000000000" pitchFamily="2" charset="0"/>
                </a:rPr>
                <a:t>Actively build connections with your team members and find out exactly what you can do to provide support. Employees will have different preferences or needs when they work from home. Ask “What can I be doing better?” to make sure you’re providing the support they need. </a:t>
              </a:r>
            </a:p>
          </p:txBody>
        </p:sp>
      </p:grpSp>
      <p:sp>
        <p:nvSpPr>
          <p:cNvPr id="45" name="TextBox 44">
            <a:extLst>
              <a:ext uri="{FF2B5EF4-FFF2-40B4-BE49-F238E27FC236}">
                <a16:creationId xmlns:a16="http://schemas.microsoft.com/office/drawing/2014/main" id="{2863D46E-9586-481A-A538-E80CF2D31DDE}"/>
              </a:ext>
            </a:extLst>
          </p:cNvPr>
          <p:cNvSpPr txBox="1"/>
          <p:nvPr/>
        </p:nvSpPr>
        <p:spPr>
          <a:xfrm>
            <a:off x="2327312" y="587094"/>
            <a:ext cx="2203375" cy="338554"/>
          </a:xfrm>
          <a:prstGeom prst="rect">
            <a:avLst/>
          </a:prstGeom>
          <a:solidFill>
            <a:schemeClr val="accent1"/>
          </a:solidFill>
          <a:ln>
            <a:solidFill>
              <a:schemeClr val="bg1"/>
            </a:solidFill>
          </a:ln>
          <a:effectLst/>
        </p:spPr>
        <p:txBody>
          <a:bodyPr wrap="square" rtlCol="0" anchor="ctr" anchorCtr="0">
            <a:spAutoFit/>
          </a:bodyPr>
          <a:lstStyle/>
          <a:p>
            <a:pPr algn="ctr"/>
            <a:r>
              <a:rPr lang="en-US" sz="1600" b="1" dirty="0">
                <a:solidFill>
                  <a:schemeClr val="bg1"/>
                </a:solidFill>
                <a:latin typeface="Montserrat SemiBold" pitchFamily="2" charset="77"/>
                <a:ea typeface="League Spartan" charset="0"/>
                <a:cs typeface="Poppins" pitchFamily="2" charset="77"/>
              </a:rPr>
              <a:t>For Managers</a:t>
            </a:r>
          </a:p>
        </p:txBody>
      </p:sp>
      <p:grpSp>
        <p:nvGrpSpPr>
          <p:cNvPr id="87" name="Group 86">
            <a:extLst>
              <a:ext uri="{FF2B5EF4-FFF2-40B4-BE49-F238E27FC236}">
                <a16:creationId xmlns:a16="http://schemas.microsoft.com/office/drawing/2014/main" id="{DF89EDBA-BD36-4A9C-B84D-D799E6E1970C}"/>
              </a:ext>
            </a:extLst>
          </p:cNvPr>
          <p:cNvGrpSpPr/>
          <p:nvPr/>
        </p:nvGrpSpPr>
        <p:grpSpPr>
          <a:xfrm>
            <a:off x="-36986" y="4847719"/>
            <a:ext cx="6714969" cy="923330"/>
            <a:chOff x="29207" y="3197692"/>
            <a:chExt cx="6714969" cy="923330"/>
          </a:xfrm>
        </p:grpSpPr>
        <p:sp>
          <p:nvSpPr>
            <p:cNvPr id="88" name="TextBox 87">
              <a:extLst>
                <a:ext uri="{FF2B5EF4-FFF2-40B4-BE49-F238E27FC236}">
                  <a16:creationId xmlns:a16="http://schemas.microsoft.com/office/drawing/2014/main" id="{7650898F-A39E-4369-B5BE-3400ECE02666}"/>
                </a:ext>
              </a:extLst>
            </p:cNvPr>
            <p:cNvSpPr txBox="1"/>
            <p:nvPr/>
          </p:nvSpPr>
          <p:spPr>
            <a:xfrm>
              <a:off x="29207" y="3197692"/>
              <a:ext cx="619080" cy="923330"/>
            </a:xfrm>
            <a:prstGeom prst="rect">
              <a:avLst/>
            </a:prstGeom>
            <a:noFill/>
          </p:spPr>
          <p:txBody>
            <a:bodyPr wrap="none" rtlCol="0" anchor="ctr" anchorCtr="0">
              <a:spAutoFit/>
            </a:bodyPr>
            <a:lstStyle/>
            <a:p>
              <a:pPr algn="r"/>
              <a:r>
                <a:rPr lang="en-US" sz="5400" b="1" dirty="0">
                  <a:solidFill>
                    <a:schemeClr val="accent4">
                      <a:alpha val="25000"/>
                    </a:schemeClr>
                  </a:solidFill>
                  <a:latin typeface="Montserrat SemiBold" pitchFamily="2" charset="77"/>
                  <a:ea typeface="League Spartan" charset="0"/>
                  <a:cs typeface="Poppins" pitchFamily="2" charset="77"/>
                </a:rPr>
                <a:t>6</a:t>
              </a:r>
            </a:p>
          </p:txBody>
        </p:sp>
        <p:sp>
          <p:nvSpPr>
            <p:cNvPr id="89" name="TextBox 88">
              <a:extLst>
                <a:ext uri="{FF2B5EF4-FFF2-40B4-BE49-F238E27FC236}">
                  <a16:creationId xmlns:a16="http://schemas.microsoft.com/office/drawing/2014/main" id="{6A8377DD-BEE6-4D52-80B3-A046A5876455}"/>
                </a:ext>
              </a:extLst>
            </p:cNvPr>
            <p:cNvSpPr txBox="1"/>
            <p:nvPr/>
          </p:nvSpPr>
          <p:spPr>
            <a:xfrm>
              <a:off x="130195" y="3459302"/>
              <a:ext cx="518091" cy="400110"/>
            </a:xfrm>
            <a:prstGeom prst="rect">
              <a:avLst/>
            </a:prstGeom>
            <a:noFill/>
            <a:ln>
              <a:noFill/>
            </a:ln>
          </p:spPr>
          <p:txBody>
            <a:bodyPr wrap="none" rtlCol="0" anchor="ctr" anchorCtr="0">
              <a:spAutoFit/>
            </a:bodyPr>
            <a:lstStyle/>
            <a:p>
              <a:pPr algn="r"/>
              <a:r>
                <a:rPr lang="en-US" sz="2000" b="1" dirty="0">
                  <a:solidFill>
                    <a:schemeClr val="accent4"/>
                  </a:solidFill>
                  <a:latin typeface="Montserrat SemiBold" pitchFamily="2" charset="77"/>
                  <a:ea typeface="League Spartan" charset="0"/>
                  <a:cs typeface="Poppins" pitchFamily="2" charset="77"/>
                </a:rPr>
                <a:t>06</a:t>
              </a:r>
            </a:p>
          </p:txBody>
        </p:sp>
        <p:sp>
          <p:nvSpPr>
            <p:cNvPr id="90" name="TextBox 89">
              <a:extLst>
                <a:ext uri="{FF2B5EF4-FFF2-40B4-BE49-F238E27FC236}">
                  <a16:creationId xmlns:a16="http://schemas.microsoft.com/office/drawing/2014/main" id="{7E045122-C257-403A-9ED8-5CB74F659A30}"/>
                </a:ext>
              </a:extLst>
            </p:cNvPr>
            <p:cNvSpPr txBox="1"/>
            <p:nvPr/>
          </p:nvSpPr>
          <p:spPr>
            <a:xfrm>
              <a:off x="700298" y="3323875"/>
              <a:ext cx="4777018" cy="184666"/>
            </a:xfrm>
            <a:prstGeom prst="rect">
              <a:avLst/>
            </a:prstGeom>
            <a:noFill/>
          </p:spPr>
          <p:txBody>
            <a:bodyPr wrap="square" lIns="0" tIns="0" rIns="0" bIns="0" rtlCol="0" anchor="b" anchorCtr="0">
              <a:spAutoFit/>
            </a:bodyPr>
            <a:lstStyle/>
            <a:p>
              <a:r>
                <a:rPr lang="en-US" sz="1200" b="1" dirty="0">
                  <a:latin typeface="+mj-lt"/>
                  <a:ea typeface="Roboto Condensed Light" panose="02000000000000000000" pitchFamily="2" charset="0"/>
                </a:rPr>
                <a:t>Encourage structure</a:t>
              </a:r>
            </a:p>
          </p:txBody>
        </p:sp>
        <p:sp>
          <p:nvSpPr>
            <p:cNvPr id="91" name="Subtitle 2">
              <a:extLst>
                <a:ext uri="{FF2B5EF4-FFF2-40B4-BE49-F238E27FC236}">
                  <a16:creationId xmlns:a16="http://schemas.microsoft.com/office/drawing/2014/main" id="{561F433E-BFD8-40B4-A0A8-A6E7810D1263}"/>
                </a:ext>
              </a:extLst>
            </p:cNvPr>
            <p:cNvSpPr txBox="1">
              <a:spLocks/>
            </p:cNvSpPr>
            <p:nvPr/>
          </p:nvSpPr>
          <p:spPr>
            <a:xfrm>
              <a:off x="700299" y="3524305"/>
              <a:ext cx="6043877" cy="596510"/>
            </a:xfrm>
            <a:prstGeom prst="rect">
              <a:avLst/>
            </a:prstGeom>
          </p:spPr>
          <p:txBody>
            <a:bodyPr vert="horz" wrap="square" lIns="0" tIns="0" rIns="0" bIns="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10000"/>
                </a:lnSpc>
              </a:pPr>
              <a:r>
                <a:rPr lang="en-US" sz="1200" dirty="0">
                  <a:latin typeface="Roboto Condensed Light" panose="02000000000000000000" pitchFamily="2" charset="0"/>
                  <a:ea typeface="Roboto Condensed Light" panose="02000000000000000000" pitchFamily="2" charset="0"/>
                </a:rPr>
                <a:t>Routines are important to keep some semblance of normalcy. Work with your team to develop a routine but avoid being over-prescriptive. For example, set a schedule for daily stand-up meetings or quick five- minute chats with your team to touch base. </a:t>
              </a:r>
            </a:p>
          </p:txBody>
        </p:sp>
      </p:grpSp>
      <p:grpSp>
        <p:nvGrpSpPr>
          <p:cNvPr id="93" name="Group 92">
            <a:extLst>
              <a:ext uri="{FF2B5EF4-FFF2-40B4-BE49-F238E27FC236}">
                <a16:creationId xmlns:a16="http://schemas.microsoft.com/office/drawing/2014/main" id="{EFADD1DB-7FBB-4FB9-AFDE-0A0209B3DC29}"/>
              </a:ext>
            </a:extLst>
          </p:cNvPr>
          <p:cNvGrpSpPr/>
          <p:nvPr/>
        </p:nvGrpSpPr>
        <p:grpSpPr>
          <a:xfrm>
            <a:off x="-19357" y="5669916"/>
            <a:ext cx="6697340" cy="948261"/>
            <a:chOff x="14045" y="1905075"/>
            <a:chExt cx="6697340" cy="948261"/>
          </a:xfrm>
        </p:grpSpPr>
        <p:sp>
          <p:nvSpPr>
            <p:cNvPr id="94" name="TextBox 93">
              <a:extLst>
                <a:ext uri="{FF2B5EF4-FFF2-40B4-BE49-F238E27FC236}">
                  <a16:creationId xmlns:a16="http://schemas.microsoft.com/office/drawing/2014/main" id="{E588FA72-8F2B-4859-94B4-9B76BDE8E2DF}"/>
                </a:ext>
              </a:extLst>
            </p:cNvPr>
            <p:cNvSpPr txBox="1"/>
            <p:nvPr/>
          </p:nvSpPr>
          <p:spPr>
            <a:xfrm>
              <a:off x="14045" y="1905075"/>
              <a:ext cx="606256" cy="923330"/>
            </a:xfrm>
            <a:prstGeom prst="rect">
              <a:avLst/>
            </a:prstGeom>
            <a:noFill/>
          </p:spPr>
          <p:txBody>
            <a:bodyPr wrap="none" rtlCol="0" anchor="ctr" anchorCtr="0">
              <a:spAutoFit/>
            </a:bodyPr>
            <a:lstStyle/>
            <a:p>
              <a:pPr algn="r"/>
              <a:r>
                <a:rPr lang="en-US" sz="5400" b="1" dirty="0">
                  <a:solidFill>
                    <a:schemeClr val="accent2">
                      <a:alpha val="25000"/>
                    </a:schemeClr>
                  </a:solidFill>
                  <a:latin typeface="Montserrat SemiBold" pitchFamily="2" charset="77"/>
                  <a:ea typeface="League Spartan" charset="0"/>
                  <a:cs typeface="Poppins" pitchFamily="2" charset="77"/>
                </a:rPr>
                <a:t>7</a:t>
              </a:r>
            </a:p>
          </p:txBody>
        </p:sp>
        <p:sp>
          <p:nvSpPr>
            <p:cNvPr id="95" name="TextBox 94">
              <a:extLst>
                <a:ext uri="{FF2B5EF4-FFF2-40B4-BE49-F238E27FC236}">
                  <a16:creationId xmlns:a16="http://schemas.microsoft.com/office/drawing/2014/main" id="{664BC33F-FDD7-4751-9C88-F0B88B970C95}"/>
                </a:ext>
              </a:extLst>
            </p:cNvPr>
            <p:cNvSpPr txBox="1"/>
            <p:nvPr/>
          </p:nvSpPr>
          <p:spPr>
            <a:xfrm>
              <a:off x="107018" y="2166685"/>
              <a:ext cx="513282" cy="400110"/>
            </a:xfrm>
            <a:prstGeom prst="rect">
              <a:avLst/>
            </a:prstGeom>
            <a:noFill/>
          </p:spPr>
          <p:txBody>
            <a:bodyPr wrap="none" rtlCol="0" anchor="ctr" anchorCtr="0">
              <a:spAutoFit/>
            </a:bodyPr>
            <a:lstStyle/>
            <a:p>
              <a:pPr algn="r"/>
              <a:r>
                <a:rPr lang="en-US" sz="2000" b="1" dirty="0">
                  <a:solidFill>
                    <a:schemeClr val="accent2"/>
                  </a:solidFill>
                  <a:latin typeface="Montserrat SemiBold" pitchFamily="2" charset="77"/>
                  <a:ea typeface="League Spartan" charset="0"/>
                  <a:cs typeface="Poppins" pitchFamily="2" charset="77"/>
                </a:rPr>
                <a:t>07</a:t>
              </a:r>
            </a:p>
          </p:txBody>
        </p:sp>
        <p:sp>
          <p:nvSpPr>
            <p:cNvPr id="96" name="TextBox 95">
              <a:extLst>
                <a:ext uri="{FF2B5EF4-FFF2-40B4-BE49-F238E27FC236}">
                  <a16:creationId xmlns:a16="http://schemas.microsoft.com/office/drawing/2014/main" id="{6494967C-820F-43D1-9F6C-4A1DB8913EDC}"/>
                </a:ext>
              </a:extLst>
            </p:cNvPr>
            <p:cNvSpPr txBox="1"/>
            <p:nvPr/>
          </p:nvSpPr>
          <p:spPr>
            <a:xfrm>
              <a:off x="669266" y="2056396"/>
              <a:ext cx="4024648" cy="184666"/>
            </a:xfrm>
            <a:prstGeom prst="rect">
              <a:avLst/>
            </a:prstGeom>
            <a:noFill/>
          </p:spPr>
          <p:txBody>
            <a:bodyPr wrap="square" lIns="0" tIns="0" rIns="0" bIns="0" rtlCol="0" anchor="b" anchorCtr="0">
              <a:spAutoFit/>
            </a:bodyPr>
            <a:lstStyle/>
            <a:p>
              <a:r>
                <a:rPr lang="en-US" sz="1200" b="1" dirty="0">
                  <a:latin typeface="+mj-lt"/>
                  <a:ea typeface="Roboto Condensed Light" panose="02000000000000000000" pitchFamily="2" charset="0"/>
                </a:rPr>
                <a:t>Avoid nonessential meetings</a:t>
              </a:r>
              <a:endParaRPr lang="en-US" sz="1200" b="1" dirty="0">
                <a:solidFill>
                  <a:schemeClr val="tx2"/>
                </a:solidFill>
                <a:latin typeface="+mj-lt"/>
                <a:ea typeface="League Spartan" charset="0"/>
                <a:cs typeface="Poppins" pitchFamily="2" charset="77"/>
              </a:endParaRPr>
            </a:p>
          </p:txBody>
        </p:sp>
        <p:sp>
          <p:nvSpPr>
            <p:cNvPr id="97" name="Subtitle 2">
              <a:extLst>
                <a:ext uri="{FF2B5EF4-FFF2-40B4-BE49-F238E27FC236}">
                  <a16:creationId xmlns:a16="http://schemas.microsoft.com/office/drawing/2014/main" id="{DAFA180A-E515-4181-A638-85CAD7964227}"/>
                </a:ext>
              </a:extLst>
            </p:cNvPr>
            <p:cNvSpPr txBox="1">
              <a:spLocks/>
            </p:cNvSpPr>
            <p:nvPr/>
          </p:nvSpPr>
          <p:spPr>
            <a:xfrm>
              <a:off x="669266" y="2256826"/>
              <a:ext cx="6042119" cy="596510"/>
            </a:xfrm>
            <a:prstGeom prst="rect">
              <a:avLst/>
            </a:prstGeom>
          </p:spPr>
          <p:txBody>
            <a:bodyPr vert="horz" wrap="square" lIns="0" tIns="0" rIns="0" bIns="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10000"/>
                </a:lnSpc>
              </a:pPr>
              <a:r>
                <a:rPr lang="en-US" sz="1200" dirty="0">
                  <a:latin typeface="Roboto Condensed Light" panose="02000000000000000000" pitchFamily="2" charset="0"/>
                  <a:ea typeface="Roboto Condensed Light" panose="02000000000000000000" pitchFamily="2" charset="0"/>
                </a:rPr>
                <a:t>Avoid over-collaborating and micromanaging by asking if a meeting can be an email instead. A good rule of thumb is to ask if all participants need to be present at the same time in order to have the discussion or if it can be an email thread instead. </a:t>
              </a:r>
            </a:p>
          </p:txBody>
        </p:sp>
      </p:grpSp>
      <p:grpSp>
        <p:nvGrpSpPr>
          <p:cNvPr id="98" name="Group 97">
            <a:extLst>
              <a:ext uri="{FF2B5EF4-FFF2-40B4-BE49-F238E27FC236}">
                <a16:creationId xmlns:a16="http://schemas.microsoft.com/office/drawing/2014/main" id="{9F807668-C6CE-4EB8-B758-15C4FAEE93AB}"/>
              </a:ext>
            </a:extLst>
          </p:cNvPr>
          <p:cNvGrpSpPr/>
          <p:nvPr/>
        </p:nvGrpSpPr>
        <p:grpSpPr>
          <a:xfrm>
            <a:off x="-19357" y="6501546"/>
            <a:ext cx="6591210" cy="938621"/>
            <a:chOff x="-42322" y="2696986"/>
            <a:chExt cx="6591210" cy="938621"/>
          </a:xfrm>
        </p:grpSpPr>
        <p:grpSp>
          <p:nvGrpSpPr>
            <p:cNvPr id="99" name="Group 98">
              <a:extLst>
                <a:ext uri="{FF2B5EF4-FFF2-40B4-BE49-F238E27FC236}">
                  <a16:creationId xmlns:a16="http://schemas.microsoft.com/office/drawing/2014/main" id="{9D943DB5-E931-405A-8D1C-6D7A8643559F}"/>
                </a:ext>
              </a:extLst>
            </p:cNvPr>
            <p:cNvGrpSpPr/>
            <p:nvPr/>
          </p:nvGrpSpPr>
          <p:grpSpPr>
            <a:xfrm>
              <a:off x="-42322" y="2696986"/>
              <a:ext cx="3346340" cy="923330"/>
              <a:chOff x="-42322" y="2696986"/>
              <a:chExt cx="3346340" cy="923330"/>
            </a:xfrm>
          </p:grpSpPr>
          <p:sp>
            <p:nvSpPr>
              <p:cNvPr id="101" name="TextBox 100">
                <a:extLst>
                  <a:ext uri="{FF2B5EF4-FFF2-40B4-BE49-F238E27FC236}">
                    <a16:creationId xmlns:a16="http://schemas.microsoft.com/office/drawing/2014/main" id="{E9498F03-D4A1-4A25-AFB3-AF5E014F0AC9}"/>
                  </a:ext>
                </a:extLst>
              </p:cNvPr>
              <p:cNvSpPr txBox="1"/>
              <p:nvPr/>
            </p:nvSpPr>
            <p:spPr>
              <a:xfrm>
                <a:off x="-42322" y="2696986"/>
                <a:ext cx="636713" cy="923330"/>
              </a:xfrm>
              <a:prstGeom prst="rect">
                <a:avLst/>
              </a:prstGeom>
              <a:noFill/>
            </p:spPr>
            <p:txBody>
              <a:bodyPr wrap="none" rtlCol="0" anchor="ctr" anchorCtr="0">
                <a:spAutoFit/>
              </a:bodyPr>
              <a:lstStyle/>
              <a:p>
                <a:pPr algn="r"/>
                <a:r>
                  <a:rPr lang="en-US" sz="5400" b="1" dirty="0">
                    <a:solidFill>
                      <a:schemeClr val="accent3">
                        <a:alpha val="25000"/>
                      </a:schemeClr>
                    </a:solidFill>
                    <a:latin typeface="Montserrat SemiBold" pitchFamily="2" charset="77"/>
                    <a:ea typeface="League Spartan" charset="0"/>
                    <a:cs typeface="Poppins" pitchFamily="2" charset="77"/>
                  </a:rPr>
                  <a:t>8</a:t>
                </a:r>
              </a:p>
            </p:txBody>
          </p:sp>
          <p:sp>
            <p:nvSpPr>
              <p:cNvPr id="102" name="TextBox 101">
                <a:extLst>
                  <a:ext uri="{FF2B5EF4-FFF2-40B4-BE49-F238E27FC236}">
                    <a16:creationId xmlns:a16="http://schemas.microsoft.com/office/drawing/2014/main" id="{29BAD5D7-FA2E-4F5D-AF57-A196969866E1}"/>
                  </a:ext>
                </a:extLst>
              </p:cNvPr>
              <p:cNvSpPr txBox="1"/>
              <p:nvPr/>
            </p:nvSpPr>
            <p:spPr>
              <a:xfrm>
                <a:off x="69887" y="2958596"/>
                <a:ext cx="524503" cy="400110"/>
              </a:xfrm>
              <a:prstGeom prst="rect">
                <a:avLst/>
              </a:prstGeom>
              <a:noFill/>
              <a:ln>
                <a:noFill/>
              </a:ln>
            </p:spPr>
            <p:txBody>
              <a:bodyPr wrap="none" rtlCol="0" anchor="ctr" anchorCtr="0">
                <a:spAutoFit/>
              </a:bodyPr>
              <a:lstStyle/>
              <a:p>
                <a:pPr algn="r"/>
                <a:r>
                  <a:rPr lang="en-US" sz="2000" b="1" dirty="0">
                    <a:solidFill>
                      <a:schemeClr val="accent3"/>
                    </a:solidFill>
                    <a:latin typeface="Montserrat SemiBold" pitchFamily="2" charset="77"/>
                    <a:ea typeface="League Spartan" charset="0"/>
                    <a:cs typeface="Poppins" pitchFamily="2" charset="77"/>
                  </a:rPr>
                  <a:t>08</a:t>
                </a:r>
              </a:p>
            </p:txBody>
          </p:sp>
          <p:sp>
            <p:nvSpPr>
              <p:cNvPr id="103" name="TextBox 102">
                <a:extLst>
                  <a:ext uri="{FF2B5EF4-FFF2-40B4-BE49-F238E27FC236}">
                    <a16:creationId xmlns:a16="http://schemas.microsoft.com/office/drawing/2014/main" id="{338999D2-1F84-49E4-BA25-81BF64EB6E94}"/>
                  </a:ext>
                </a:extLst>
              </p:cNvPr>
              <p:cNvSpPr txBox="1"/>
              <p:nvPr/>
            </p:nvSpPr>
            <p:spPr>
              <a:xfrm>
                <a:off x="618988" y="2835773"/>
                <a:ext cx="2685030" cy="184666"/>
              </a:xfrm>
              <a:prstGeom prst="rect">
                <a:avLst/>
              </a:prstGeom>
              <a:noFill/>
            </p:spPr>
            <p:txBody>
              <a:bodyPr wrap="square" lIns="0" tIns="0" rIns="0" bIns="0" rtlCol="0" anchor="b" anchorCtr="0">
                <a:spAutoFit/>
              </a:bodyPr>
              <a:lstStyle/>
              <a:p>
                <a:r>
                  <a:rPr lang="en-US" sz="1200" b="1" dirty="0">
                    <a:latin typeface="+mj-lt"/>
                    <a:ea typeface="Roboto Condensed Light" panose="02000000000000000000" pitchFamily="2" charset="0"/>
                  </a:rPr>
                  <a:t>Model the behavior </a:t>
                </a:r>
                <a:endParaRPr lang="en-US" sz="1200" b="1" dirty="0">
                  <a:solidFill>
                    <a:schemeClr val="tx2"/>
                  </a:solidFill>
                  <a:latin typeface="+mj-lt"/>
                  <a:ea typeface="League Spartan" charset="0"/>
                  <a:cs typeface="Poppins" pitchFamily="2" charset="77"/>
                </a:endParaRPr>
              </a:p>
            </p:txBody>
          </p:sp>
        </p:grpSp>
        <p:sp>
          <p:nvSpPr>
            <p:cNvPr id="100" name="Subtitle 2">
              <a:extLst>
                <a:ext uri="{FF2B5EF4-FFF2-40B4-BE49-F238E27FC236}">
                  <a16:creationId xmlns:a16="http://schemas.microsoft.com/office/drawing/2014/main" id="{85D68648-8459-4510-B3FA-B386F3E61563}"/>
                </a:ext>
              </a:extLst>
            </p:cNvPr>
            <p:cNvSpPr txBox="1">
              <a:spLocks/>
            </p:cNvSpPr>
            <p:nvPr/>
          </p:nvSpPr>
          <p:spPr>
            <a:xfrm>
              <a:off x="618987" y="3039097"/>
              <a:ext cx="5929901" cy="596510"/>
            </a:xfrm>
            <a:prstGeom prst="rect">
              <a:avLst/>
            </a:prstGeom>
          </p:spPr>
          <p:txBody>
            <a:bodyPr vert="horz" wrap="square" lIns="0" tIns="0" rIns="0" bIns="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10000"/>
                </a:lnSpc>
              </a:pPr>
              <a:r>
                <a:rPr lang="en-US" sz="1200" dirty="0">
                  <a:latin typeface="Roboto Condensed Light" panose="02000000000000000000" pitchFamily="2" charset="0"/>
                  <a:ea typeface="Roboto Condensed Light" panose="02000000000000000000" pitchFamily="2" charset="0"/>
                </a:rPr>
                <a:t>The shift to working from home can feel like a cultural change for many, but as a manager modeling the behavior is key since employees look to you for guidance. Be open, honest, and flexible in order to help your team adapt to the many changes they’re experiencing.</a:t>
              </a:r>
            </a:p>
          </p:txBody>
        </p:sp>
      </p:grpSp>
      <p:grpSp>
        <p:nvGrpSpPr>
          <p:cNvPr id="116" name="Group 115">
            <a:extLst>
              <a:ext uri="{FF2B5EF4-FFF2-40B4-BE49-F238E27FC236}">
                <a16:creationId xmlns:a16="http://schemas.microsoft.com/office/drawing/2014/main" id="{7FCD7755-3BB8-414F-8260-BFF0B96FD6EF}"/>
              </a:ext>
            </a:extLst>
          </p:cNvPr>
          <p:cNvGrpSpPr/>
          <p:nvPr/>
        </p:nvGrpSpPr>
        <p:grpSpPr>
          <a:xfrm>
            <a:off x="-36986" y="7567240"/>
            <a:ext cx="6828781" cy="923330"/>
            <a:chOff x="-31968" y="6876043"/>
            <a:chExt cx="6828781" cy="923330"/>
          </a:xfrm>
        </p:grpSpPr>
        <p:sp>
          <p:nvSpPr>
            <p:cNvPr id="117" name="TextBox 116">
              <a:extLst>
                <a:ext uri="{FF2B5EF4-FFF2-40B4-BE49-F238E27FC236}">
                  <a16:creationId xmlns:a16="http://schemas.microsoft.com/office/drawing/2014/main" id="{47F48A1F-93E9-4C6E-8566-877251020B97}"/>
                </a:ext>
              </a:extLst>
            </p:cNvPr>
            <p:cNvSpPr txBox="1"/>
            <p:nvPr/>
          </p:nvSpPr>
          <p:spPr>
            <a:xfrm>
              <a:off x="-31968" y="6876043"/>
              <a:ext cx="636713" cy="923330"/>
            </a:xfrm>
            <a:prstGeom prst="rect">
              <a:avLst/>
            </a:prstGeom>
            <a:noFill/>
          </p:spPr>
          <p:txBody>
            <a:bodyPr wrap="none" rtlCol="0" anchor="ctr" anchorCtr="0">
              <a:spAutoFit/>
            </a:bodyPr>
            <a:lstStyle/>
            <a:p>
              <a:pPr algn="r"/>
              <a:r>
                <a:rPr lang="en-US" sz="5400" b="1" dirty="0">
                  <a:solidFill>
                    <a:schemeClr val="accent4">
                      <a:alpha val="25000"/>
                    </a:schemeClr>
                  </a:solidFill>
                  <a:latin typeface="Montserrat SemiBold" pitchFamily="2" charset="77"/>
                  <a:ea typeface="League Spartan" charset="0"/>
                  <a:cs typeface="Poppins" pitchFamily="2" charset="77"/>
                </a:rPr>
                <a:t>9</a:t>
              </a:r>
            </a:p>
          </p:txBody>
        </p:sp>
        <p:sp>
          <p:nvSpPr>
            <p:cNvPr id="118" name="TextBox 117">
              <a:extLst>
                <a:ext uri="{FF2B5EF4-FFF2-40B4-BE49-F238E27FC236}">
                  <a16:creationId xmlns:a16="http://schemas.microsoft.com/office/drawing/2014/main" id="{936172D7-B569-4CF6-812E-9B03C143D007}"/>
                </a:ext>
              </a:extLst>
            </p:cNvPr>
            <p:cNvSpPr txBox="1"/>
            <p:nvPr/>
          </p:nvSpPr>
          <p:spPr>
            <a:xfrm>
              <a:off x="86653" y="7137653"/>
              <a:ext cx="518091" cy="400110"/>
            </a:xfrm>
            <a:prstGeom prst="rect">
              <a:avLst/>
            </a:prstGeom>
            <a:noFill/>
          </p:spPr>
          <p:txBody>
            <a:bodyPr wrap="none" rtlCol="0" anchor="ctr" anchorCtr="0">
              <a:spAutoFit/>
            </a:bodyPr>
            <a:lstStyle/>
            <a:p>
              <a:pPr algn="r"/>
              <a:r>
                <a:rPr lang="en-US" sz="2000" b="1" dirty="0">
                  <a:solidFill>
                    <a:schemeClr val="accent4"/>
                  </a:solidFill>
                  <a:latin typeface="Montserrat SemiBold" pitchFamily="2" charset="77"/>
                  <a:ea typeface="League Spartan" charset="0"/>
                  <a:cs typeface="Poppins" pitchFamily="2" charset="77"/>
                </a:rPr>
                <a:t>09</a:t>
              </a:r>
            </a:p>
          </p:txBody>
        </p:sp>
        <p:sp>
          <p:nvSpPr>
            <p:cNvPr id="119" name="TextBox 118">
              <a:extLst>
                <a:ext uri="{FF2B5EF4-FFF2-40B4-BE49-F238E27FC236}">
                  <a16:creationId xmlns:a16="http://schemas.microsoft.com/office/drawing/2014/main" id="{A1604E9F-9F3D-4054-87E5-86B60D6D0088}"/>
                </a:ext>
              </a:extLst>
            </p:cNvPr>
            <p:cNvSpPr txBox="1"/>
            <p:nvPr/>
          </p:nvSpPr>
          <p:spPr>
            <a:xfrm>
              <a:off x="648815" y="7069126"/>
              <a:ext cx="4194673" cy="184666"/>
            </a:xfrm>
            <a:prstGeom prst="rect">
              <a:avLst/>
            </a:prstGeom>
            <a:noFill/>
          </p:spPr>
          <p:txBody>
            <a:bodyPr wrap="square" lIns="0" tIns="0" rIns="0" bIns="0" rtlCol="0" anchor="b" anchorCtr="0">
              <a:spAutoFit/>
            </a:bodyPr>
            <a:lstStyle/>
            <a:p>
              <a:r>
                <a:rPr lang="en-US" sz="1200" b="1" dirty="0">
                  <a:latin typeface="+mj-lt"/>
                  <a:ea typeface="Roboto Condensed Light" panose="02000000000000000000" pitchFamily="2" charset="0"/>
                </a:rPr>
                <a:t>Take care of yourself to take care of your employees</a:t>
              </a:r>
            </a:p>
          </p:txBody>
        </p:sp>
        <p:sp>
          <p:nvSpPr>
            <p:cNvPr id="120" name="Subtitle 2">
              <a:extLst>
                <a:ext uri="{FF2B5EF4-FFF2-40B4-BE49-F238E27FC236}">
                  <a16:creationId xmlns:a16="http://schemas.microsoft.com/office/drawing/2014/main" id="{712FCD09-57B7-4F90-AF8F-0A279BF81A8D}"/>
                </a:ext>
              </a:extLst>
            </p:cNvPr>
            <p:cNvSpPr txBox="1">
              <a:spLocks/>
            </p:cNvSpPr>
            <p:nvPr/>
          </p:nvSpPr>
          <p:spPr>
            <a:xfrm>
              <a:off x="648816" y="7269556"/>
              <a:ext cx="6147997" cy="393377"/>
            </a:xfrm>
            <a:prstGeom prst="rect">
              <a:avLst/>
            </a:prstGeom>
          </p:spPr>
          <p:txBody>
            <a:bodyPr vert="horz" wrap="square" lIns="0" tIns="0" rIns="0" bIns="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10000"/>
                </a:lnSpc>
              </a:pPr>
              <a:r>
                <a:rPr lang="en-US" sz="1200" dirty="0">
                  <a:latin typeface="Roboto Condensed Light" panose="02000000000000000000" pitchFamily="2" charset="0"/>
                  <a:ea typeface="Roboto Condensed Light" panose="02000000000000000000" pitchFamily="2" charset="0"/>
                </a:rPr>
                <a:t>To support your employees, you need to be resilient. Remember that you’re an employee too and check out the </a:t>
              </a:r>
              <a:r>
                <a:rPr lang="en-US" sz="1200" i="1" dirty="0">
                  <a:latin typeface="Roboto Condensed Light" panose="02000000000000000000" pitchFamily="2" charset="0"/>
                  <a:ea typeface="Roboto Condensed Light" panose="02000000000000000000" pitchFamily="2" charset="0"/>
                  <a:hlinkClick r:id="rId6"/>
                </a:rPr>
                <a:t>Work From Home Tips for Employees</a:t>
              </a:r>
              <a:r>
                <a:rPr lang="en-US" sz="1200" i="1" dirty="0">
                  <a:latin typeface="Roboto Condensed Light" panose="02000000000000000000" pitchFamily="2" charset="0"/>
                  <a:ea typeface="Roboto Condensed Light" panose="02000000000000000000" pitchFamily="2" charset="0"/>
                </a:rPr>
                <a:t> </a:t>
              </a:r>
              <a:r>
                <a:rPr lang="en-US" sz="1200" dirty="0">
                  <a:latin typeface="Roboto Condensed Light" panose="02000000000000000000" pitchFamily="2" charset="0"/>
                  <a:ea typeface="Roboto Condensed Light" panose="02000000000000000000" pitchFamily="2" charset="0"/>
                </a:rPr>
                <a:t>for support. </a:t>
              </a:r>
            </a:p>
          </p:txBody>
        </p:sp>
      </p:grpSp>
      <p:grpSp>
        <p:nvGrpSpPr>
          <p:cNvPr id="121" name="Group 120">
            <a:extLst>
              <a:ext uri="{FF2B5EF4-FFF2-40B4-BE49-F238E27FC236}">
                <a16:creationId xmlns:a16="http://schemas.microsoft.com/office/drawing/2014/main" id="{5C3BB386-8F1B-42B1-B26D-BBE389C88E80}"/>
              </a:ext>
            </a:extLst>
          </p:cNvPr>
          <p:cNvGrpSpPr/>
          <p:nvPr/>
        </p:nvGrpSpPr>
        <p:grpSpPr>
          <a:xfrm>
            <a:off x="-83002" y="8273459"/>
            <a:ext cx="5156447" cy="830997"/>
            <a:chOff x="-87464" y="6922209"/>
            <a:chExt cx="5156447" cy="830997"/>
          </a:xfrm>
        </p:grpSpPr>
        <p:sp>
          <p:nvSpPr>
            <p:cNvPr id="122" name="TextBox 121">
              <a:extLst>
                <a:ext uri="{FF2B5EF4-FFF2-40B4-BE49-F238E27FC236}">
                  <a16:creationId xmlns:a16="http://schemas.microsoft.com/office/drawing/2014/main" id="{65608B4C-20DD-4071-94C5-884D77FFCE75}"/>
                </a:ext>
              </a:extLst>
            </p:cNvPr>
            <p:cNvSpPr txBox="1"/>
            <p:nvPr/>
          </p:nvSpPr>
          <p:spPr>
            <a:xfrm>
              <a:off x="-87464" y="6922209"/>
              <a:ext cx="793807" cy="830997"/>
            </a:xfrm>
            <a:prstGeom prst="rect">
              <a:avLst/>
            </a:prstGeom>
            <a:noFill/>
          </p:spPr>
          <p:txBody>
            <a:bodyPr wrap="none" rtlCol="0" anchor="ctr" anchorCtr="0">
              <a:spAutoFit/>
            </a:bodyPr>
            <a:lstStyle/>
            <a:p>
              <a:pPr algn="r"/>
              <a:r>
                <a:rPr lang="en-US" sz="4800" b="1" spc="-150" dirty="0">
                  <a:solidFill>
                    <a:schemeClr val="accent5">
                      <a:alpha val="25000"/>
                    </a:schemeClr>
                  </a:solidFill>
                  <a:latin typeface="Montserrat SemiBold" pitchFamily="2" charset="77"/>
                  <a:ea typeface="League Spartan" charset="0"/>
                  <a:cs typeface="Poppins" pitchFamily="2" charset="77"/>
                </a:rPr>
                <a:t>10</a:t>
              </a:r>
            </a:p>
          </p:txBody>
        </p:sp>
        <p:sp>
          <p:nvSpPr>
            <p:cNvPr id="123" name="TextBox 122">
              <a:extLst>
                <a:ext uri="{FF2B5EF4-FFF2-40B4-BE49-F238E27FC236}">
                  <a16:creationId xmlns:a16="http://schemas.microsoft.com/office/drawing/2014/main" id="{A76640C9-FB2E-48B9-9202-5197ADAD70F1}"/>
                </a:ext>
              </a:extLst>
            </p:cNvPr>
            <p:cNvSpPr txBox="1"/>
            <p:nvPr/>
          </p:nvSpPr>
          <p:spPr>
            <a:xfrm>
              <a:off x="91113" y="7137653"/>
              <a:ext cx="455574" cy="400110"/>
            </a:xfrm>
            <a:prstGeom prst="rect">
              <a:avLst/>
            </a:prstGeom>
            <a:noFill/>
          </p:spPr>
          <p:txBody>
            <a:bodyPr wrap="none" rtlCol="0" anchor="ctr" anchorCtr="0">
              <a:spAutoFit/>
            </a:bodyPr>
            <a:lstStyle/>
            <a:p>
              <a:pPr algn="r"/>
              <a:r>
                <a:rPr lang="en-US" sz="2000" b="1" dirty="0">
                  <a:solidFill>
                    <a:schemeClr val="accent5"/>
                  </a:solidFill>
                  <a:latin typeface="Montserrat SemiBold" pitchFamily="2" charset="77"/>
                  <a:ea typeface="League Spartan" charset="0"/>
                  <a:cs typeface="Poppins" pitchFamily="2" charset="77"/>
                </a:rPr>
                <a:t>10</a:t>
              </a:r>
            </a:p>
          </p:txBody>
        </p:sp>
        <p:sp>
          <p:nvSpPr>
            <p:cNvPr id="124" name="TextBox 123">
              <a:extLst>
                <a:ext uri="{FF2B5EF4-FFF2-40B4-BE49-F238E27FC236}">
                  <a16:creationId xmlns:a16="http://schemas.microsoft.com/office/drawing/2014/main" id="{3FBBACAC-5775-4BB3-807F-1F90E25CF196}"/>
                </a:ext>
              </a:extLst>
            </p:cNvPr>
            <p:cNvSpPr txBox="1"/>
            <p:nvPr/>
          </p:nvSpPr>
          <p:spPr>
            <a:xfrm>
              <a:off x="639335" y="7064914"/>
              <a:ext cx="4194673" cy="184666"/>
            </a:xfrm>
            <a:prstGeom prst="rect">
              <a:avLst/>
            </a:prstGeom>
            <a:noFill/>
          </p:spPr>
          <p:txBody>
            <a:bodyPr wrap="square" lIns="0" tIns="0" rIns="0" bIns="0" rtlCol="0" anchor="b" anchorCtr="0">
              <a:spAutoFit/>
            </a:bodyPr>
            <a:lstStyle/>
            <a:p>
              <a:r>
                <a:rPr lang="en-US" sz="1200" b="1" dirty="0">
                  <a:latin typeface="+mj-lt"/>
                  <a:ea typeface="Roboto Condensed Light" panose="02000000000000000000" pitchFamily="2" charset="0"/>
                </a:rPr>
                <a:t>Lend an empathetic and compassionate ear</a:t>
              </a:r>
            </a:p>
          </p:txBody>
        </p:sp>
        <p:sp>
          <p:nvSpPr>
            <p:cNvPr id="125" name="Subtitle 2">
              <a:extLst>
                <a:ext uri="{FF2B5EF4-FFF2-40B4-BE49-F238E27FC236}">
                  <a16:creationId xmlns:a16="http://schemas.microsoft.com/office/drawing/2014/main" id="{8C75F26E-4CBE-47CB-AAD5-CDAE6CA5D77D}"/>
                </a:ext>
              </a:extLst>
            </p:cNvPr>
            <p:cNvSpPr txBox="1">
              <a:spLocks/>
            </p:cNvSpPr>
            <p:nvPr/>
          </p:nvSpPr>
          <p:spPr>
            <a:xfrm>
              <a:off x="639337" y="7265344"/>
              <a:ext cx="4429646" cy="393377"/>
            </a:xfrm>
            <a:prstGeom prst="rect">
              <a:avLst/>
            </a:prstGeom>
          </p:spPr>
          <p:txBody>
            <a:bodyPr vert="horz" wrap="square" lIns="0" tIns="0" rIns="0" bIns="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10000"/>
                </a:lnSpc>
              </a:pPr>
              <a:r>
                <a:rPr lang="en-US" sz="1200" dirty="0">
                  <a:latin typeface="Roboto Condensed Light" panose="02000000000000000000" pitchFamily="2" charset="0"/>
                  <a:ea typeface="Roboto Condensed Light" panose="02000000000000000000" pitchFamily="2" charset="0"/>
                </a:rPr>
                <a:t>At a time when there is so much uncertainty and high stress, it’s important to remind employees that they’re not alone and that you’re all in this together. </a:t>
              </a:r>
            </a:p>
          </p:txBody>
        </p:sp>
      </p:grpSp>
    </p:spTree>
    <p:extLst>
      <p:ext uri="{BB962C8B-B14F-4D97-AF65-F5344CB8AC3E}">
        <p14:creationId xmlns:p14="http://schemas.microsoft.com/office/powerpoint/2010/main" val="2291896215"/>
      </p:ext>
    </p:extLst>
  </p:cSld>
  <p:clrMapOvr>
    <a:masterClrMapping/>
  </p:clrMapOvr>
</p:sld>
</file>

<file path=ppt/theme/theme1.xml><?xml version="1.0" encoding="utf-8"?>
<a:theme xmlns:a="http://schemas.openxmlformats.org/drawingml/2006/main" name="Cover-Ligh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McLean fonts">
      <a:majorFont>
        <a:latin typeface="Montserrat SemiBold"/>
        <a:ea typeface=""/>
        <a:cs typeface=""/>
      </a:majorFont>
      <a:minorFont>
        <a:latin typeface="Roboto Condensed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lide-Generic">
  <a:themeElements>
    <a:clrScheme name="McLean Research Palette">
      <a:dk1>
        <a:srgbClr val="000000"/>
      </a:dk1>
      <a:lt1>
        <a:srgbClr val="FFFFFF"/>
      </a:lt1>
      <a:dk2>
        <a:srgbClr val="494A4A"/>
      </a:dk2>
      <a:lt2>
        <a:srgbClr val="C9C9C9"/>
      </a:lt2>
      <a:accent1>
        <a:srgbClr val="414299"/>
      </a:accent1>
      <a:accent2>
        <a:srgbClr val="8656A3"/>
      </a:accent2>
      <a:accent3>
        <a:srgbClr val="2576B6"/>
      </a:accent3>
      <a:accent4>
        <a:srgbClr val="299C47"/>
      </a:accent4>
      <a:accent5>
        <a:srgbClr val="1D5E91"/>
      </a:accent5>
      <a:accent6>
        <a:srgbClr val="494A4A"/>
      </a:accent6>
      <a:hlink>
        <a:srgbClr val="3A1891"/>
      </a:hlink>
      <a:folHlink>
        <a:srgbClr val="5D3291"/>
      </a:folHlink>
    </a:clrScheme>
    <a:fontScheme name="McLean fonts">
      <a:majorFont>
        <a:latin typeface="Montserrat SemiBold"/>
        <a:ea typeface=""/>
        <a:cs typeface=""/>
      </a:majorFont>
      <a:minorFont>
        <a:latin typeface="Roboto Condensed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wrap="square" lIns="0" tIns="0" rIns="0" bIns="0" numCol="1" spcCol="360000" rtlCol="0">
        <a:noAutofit/>
      </a:bodyPr>
      <a:lstStyle>
        <a:defPPr marL="0" indent="0" algn="l">
          <a:lnSpc>
            <a:spcPct val="110000"/>
          </a:lnSpc>
          <a:buNone/>
          <a:defRPr sz="1400" dirty="0" err="1" smtClean="0">
            <a:latin typeface="Roboto Condensed Light" panose="02000000000000000000" pitchFamily="2" charset="0"/>
            <a:ea typeface="Roboto Condensed Light" panose="02000000000000000000" pitchFamily="2"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586</Words>
  <Application>Microsoft Office PowerPoint</Application>
  <PresentationFormat>Letter Paper (8.5x11 in)</PresentationFormat>
  <Paragraphs>53</Paragraphs>
  <Slides>1</Slides>
  <Notes>1</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vt:i4>
      </vt:variant>
    </vt:vector>
  </HeadingPairs>
  <TitlesOfParts>
    <vt:vector size="7" baseType="lpstr">
      <vt:lpstr>Montserrat SemiBold</vt:lpstr>
      <vt:lpstr>Roboto Condensed Light</vt:lpstr>
      <vt:lpstr>Arial</vt:lpstr>
      <vt:lpstr>Calibri</vt:lpstr>
      <vt:lpstr>Cover-Light</vt:lpstr>
      <vt:lpstr>Slide-Generic</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2020-03-18T22:17:01Z</dcterms:created>
  <dcterms:modified xsi:type="dcterms:W3CDTF">2020-03-23T03:10:36Z</dcterms:modified>
</cp:coreProperties>
</file>