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5.jpg" ContentType="image/jpg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  <p:sldMasterId id="2147483838" r:id="rId2"/>
  </p:sldMasterIdLst>
  <p:notesMasterIdLst>
    <p:notesMasterId r:id="rId12"/>
  </p:notesMasterIdLst>
  <p:handoutMasterIdLst>
    <p:handoutMasterId r:id="rId13"/>
  </p:handoutMasterIdLst>
  <p:sldIdLst>
    <p:sldId id="278" r:id="rId3"/>
    <p:sldId id="463" r:id="rId4"/>
    <p:sldId id="464" r:id="rId5"/>
    <p:sldId id="575" r:id="rId6"/>
    <p:sldId id="624" r:id="rId7"/>
    <p:sldId id="570" r:id="rId8"/>
    <p:sldId id="571" r:id="rId9"/>
    <p:sldId id="577" r:id="rId10"/>
    <p:sldId id="625" r:id="rId11"/>
  </p:sldIdLst>
  <p:sldSz cx="9144000" cy="6858000" type="screen4x3"/>
  <p:notesSz cx="6950075" cy="9236075"/>
  <p:custShowLst>
    <p:custShow name="Custom Show 1" id="0">
      <p:sldLst>
        <p:sld r:id="rId3"/>
      </p:sldLst>
    </p:custShow>
  </p:custShow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110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3560" userDrawn="1">
          <p15:clr>
            <a:srgbClr val="A4A3A4"/>
          </p15:clr>
        </p15:guide>
        <p15:guide id="10" pos="317" userDrawn="1">
          <p15:clr>
            <a:srgbClr val="A4A3A4"/>
          </p15:clr>
        </p15:guide>
        <p15:guide id="11" orient="horz" pos="618" userDrawn="1">
          <p15:clr>
            <a:srgbClr val="A4A3A4"/>
          </p15:clr>
        </p15:guide>
        <p15:guide id="12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" name="Author" initials="A" lastIdx="15" clrIdx="1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46A"/>
    <a:srgbClr val="D6F3F6"/>
    <a:srgbClr val="D6D6D6"/>
    <a:srgbClr val="DCD6E0"/>
    <a:srgbClr val="B6D2B8"/>
    <a:srgbClr val="C8DDED"/>
    <a:srgbClr val="ABDCE0"/>
    <a:srgbClr val="C9DDED"/>
    <a:srgbClr val="B7D2B9"/>
    <a:srgbClr val="DDD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786" autoAdjust="0"/>
    <p:restoredTop sz="96586" autoAdjust="0"/>
  </p:normalViewPr>
  <p:slideViewPr>
    <p:cSldViewPr snapToGrid="0">
      <p:cViewPr varScale="1">
        <p:scale>
          <a:sx n="118" d="100"/>
          <a:sy n="118" d="100"/>
        </p:scale>
        <p:origin x="2106" y="84"/>
      </p:cViewPr>
      <p:guideLst>
        <p:guide orient="horz" pos="4110"/>
        <p:guide orient="horz" pos="232"/>
        <p:guide pos="158"/>
        <p:guide pos="3560"/>
        <p:guide pos="317"/>
        <p:guide orient="horz" pos="618"/>
        <p:guide orient="horz" pos="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690"/>
    </p:cViewPr>
  </p:sorterViewPr>
  <p:notesViewPr>
    <p:cSldViewPr snapToGrid="0">
      <p:cViewPr varScale="1">
        <p:scale>
          <a:sx n="85" d="100"/>
          <a:sy n="85" d="100"/>
        </p:scale>
        <p:origin x="368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explosion val="8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1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8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9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5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1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28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6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29"/>
            <a:ext cx="9144000" cy="610606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14429"/>
            <a:ext cx="9144000" cy="620264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and measurable impact on your business. © 1997-2018 McLean &amp; Company.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</a:rPr>
              <a:t>is </a:t>
            </a:r>
            <a:r>
              <a:rPr lang="en-CA" sz="800" dirty="0">
                <a:solidFill>
                  <a:srgbClr val="FFFFFF"/>
                </a:solidFill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© </a:t>
            </a:r>
            <a:r>
              <a:rPr lang="en-CA" sz="800" dirty="0" smtClean="0">
                <a:solidFill>
                  <a:srgbClr val="FFFFFF"/>
                </a:solidFill>
              </a:rPr>
              <a:t>1997-2016 </a:t>
            </a:r>
            <a:r>
              <a:rPr lang="en-CA" sz="800" dirty="0">
                <a:solidFill>
                  <a:srgbClr val="FFFFFF"/>
                </a:solidFill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and measurable impact on your business. © 1997-2017 McLean &amp; Company.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681" cy="60884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090046"/>
          </a:xfrm>
          <a:prstGeom prst="rect">
            <a:avLst/>
          </a:prstGeom>
          <a:solidFill>
            <a:srgbClr val="2947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7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8697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9570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22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419152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9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1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0" y="374400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11200" y="1316038"/>
            <a:ext cx="799303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77033" y="1130455"/>
            <a:ext cx="166967" cy="5395313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74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McLean &amp;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35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pos="6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econdary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1227308"/>
              <a:ext cx="2314451" cy="39498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960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pos="6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228347" y="643137"/>
            <a:ext cx="2379882" cy="978729"/>
            <a:chOff x="583738" y="643137"/>
            <a:chExt cx="2314451" cy="978729"/>
          </a:xfrm>
          <a:noFill/>
          <a:effectLst/>
        </p:grpSpPr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accent5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accent5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accent5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7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4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 userDrawn="1"/>
        </p:nvSpPr>
        <p:spPr>
          <a:xfrm>
            <a:off x="-7454" y="1"/>
            <a:ext cx="3295650" cy="6518606"/>
          </a:xfrm>
          <a:prstGeom prst="rect">
            <a:avLst/>
          </a:prstGeom>
          <a:blipFill>
            <a:blip r:embed="rId2" cstate="print"/>
            <a:srcRect/>
            <a:stretch>
              <a:fillRect l="227" r="-160" b="-5206"/>
            </a:stretch>
          </a:blipFill>
        </p:spPr>
        <p:txBody>
          <a:bodyPr wrap="square" lIns="0" tIns="0" rIns="0" bIns="0" rtlCol="0"/>
          <a:lstStyle/>
          <a:p>
            <a:endParaRPr sz="148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489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b="0" i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b="0" i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85" r:id="rId2"/>
    <p:sldLayoutId id="2147483773" r:id="rId3"/>
    <p:sldLayoutId id="2147483819" r:id="rId4"/>
    <p:sldLayoutId id="2147483793" r:id="rId5"/>
    <p:sldLayoutId id="2147483826" r:id="rId6"/>
    <p:sldLayoutId id="2147483820" r:id="rId7"/>
    <p:sldLayoutId id="2147483822" r:id="rId8"/>
    <p:sldLayoutId id="214748382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4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x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r.mcleanco.com/research/train-managers-to-improve-low-employee-performance-storyboard" TargetMode="Externa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../k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hyperlink" Target="https://hr.mcleanco.com/mycontent" TargetMode="External"/><Relationship Id="rId4" Type="http://schemas.openxmlformats.org/officeDocument/2006/relationships/hyperlink" Target="https://hr.mcleanco.com/research/train-managers-to-improve-low-employee-performance-storyboa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616170" y="-2"/>
            <a:ext cx="1942731" cy="177210"/>
          </a:xfrm>
          <a:prstGeom prst="rect">
            <a:avLst/>
          </a:prstGeom>
          <a:solidFill>
            <a:srgbClr val="29475F"/>
          </a:solidFill>
          <a:ln>
            <a:solidFill>
              <a:srgbClr val="2947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475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lueprint Title">
            <a:hlinkClick r:id="rId3" action="ppaction://hlinkfile"/>
          </p:cNvPr>
          <p:cNvSpPr txBox="1">
            <a:spLocks/>
          </p:cNvSpPr>
          <p:nvPr/>
        </p:nvSpPr>
        <p:spPr>
          <a:xfrm>
            <a:off x="518921" y="556926"/>
            <a:ext cx="7808650" cy="1043274"/>
          </a:xfrm>
          <a:prstGeom prst="rect">
            <a:avLst/>
          </a:prstGeom>
          <a:noFill/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Train Managers to Improve Low Employee </a:t>
            </a: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P</a:t>
            </a:r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erformance</a:t>
            </a:r>
          </a:p>
          <a:p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787" y="4166869"/>
            <a:ext cx="77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silver bullet to improving low performance. Give managers a toolkit to assess and address it.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755" y="1230704"/>
            <a:ext cx="392248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5373216"/>
            <a:ext cx="9144000" cy="1490026"/>
            <a:chOff x="0" y="5373216"/>
            <a:chExt cx="9144000" cy="1490026"/>
          </a:xfrm>
        </p:grpSpPr>
        <p:sp>
          <p:nvSpPr>
            <p:cNvPr id="13" name="Rectangle 12"/>
            <p:cNvSpPr/>
            <p:nvPr/>
          </p:nvSpPr>
          <p:spPr>
            <a:xfrm>
              <a:off x="0" y="5373216"/>
              <a:ext cx="9135007" cy="1484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0" y="5373216"/>
              <a:ext cx="9144000" cy="1490026"/>
              <a:chOff x="0" y="5373216"/>
              <a:chExt cx="9144000" cy="1490026"/>
            </a:xfrm>
          </p:grpSpPr>
          <p:pic>
            <p:nvPicPr>
              <p:cNvPr id="15" name="Picture 14" descr="sample-titlebar-mcoNEW.gif"/>
              <p:cNvPicPr>
                <a:picLocks noChangeAspect="1"/>
              </p:cNvPicPr>
              <p:nvPr/>
            </p:nvPicPr>
            <p:blipFill>
              <a:blip r:embed="rId4" cstate="print"/>
              <a:srcRect l="84650" t="59830"/>
              <a:stretch>
                <a:fillRect/>
              </a:stretch>
            </p:blipFill>
            <p:spPr>
              <a:xfrm>
                <a:off x="7740352" y="6273316"/>
                <a:ext cx="1403648" cy="584684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0" y="6278558"/>
                <a:ext cx="7740352" cy="584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algn="r"/>
                <a:r>
                  <a:rPr lang="en-CA" sz="800" dirty="0" smtClean="0">
                    <a:solidFill>
                      <a:srgbClr val="FFFFFF">
                        <a:lumMod val="65000"/>
                      </a:srgbClr>
                    </a:solidFill>
                  </a:rPr>
                  <a:t>McLean &amp; Company is a research and advisory firm providing practical solutions to human resources challenges via executable research, tools and advice that have a clear and measurable impact on your business. © 1997-2018 McLean &amp; Company. McLean &amp; Company is a division of Info-Tech Research Group.</a:t>
                </a:r>
                <a:endParaRPr lang="en-CA" sz="800" dirty="0">
                  <a:solidFill>
                    <a:srgbClr val="FFFFFF">
                      <a:lumMod val="65000"/>
                    </a:srgbClr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0" y="5373216"/>
                <a:ext cx="9144000" cy="900100"/>
                <a:chOff x="8993" y="4257092"/>
                <a:chExt cx="9144000" cy="900100"/>
              </a:xfrm>
            </p:grpSpPr>
            <p:sp>
              <p:nvSpPr>
                <p:cNvPr id="18" name="Rectangle 17">
                  <a:hlinkClick r:id="rId5"/>
                </p:cNvPr>
                <p:cNvSpPr/>
                <p:nvPr/>
              </p:nvSpPr>
              <p:spPr>
                <a:xfrm>
                  <a:off x="8993" y="4257092"/>
                  <a:ext cx="9144000" cy="900100"/>
                </a:xfrm>
                <a:prstGeom prst="rect">
                  <a:avLst/>
                </a:prstGeom>
                <a:solidFill>
                  <a:srgbClr val="44AF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CA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83693" y="4367712"/>
                  <a:ext cx="23503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4000" b="1" dirty="0" smtClean="0">
                      <a:solidFill>
                        <a:srgbClr val="8FCF94"/>
                      </a:solidFill>
                    </a:rPr>
                    <a:t>SAMPL</a:t>
                  </a:r>
                  <a:r>
                    <a:rPr lang="en-CA" sz="4000" b="1" dirty="0">
                      <a:solidFill>
                        <a:srgbClr val="8FCF94"/>
                      </a:solidFill>
                    </a:rPr>
                    <a:t>E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743400" y="4517853"/>
                  <a:ext cx="5400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CA" sz="1600" u="sng" dirty="0" smtClean="0">
                      <a:solidFill>
                        <a:srgbClr val="FFFFFF"/>
                      </a:solidFill>
                    </a:rPr>
                    <a:t>Learn about becoming a member</a:t>
                  </a:r>
                  <a:endParaRPr lang="en-CA" sz="1600" u="sng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836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9"/>
          <a:stretch/>
        </p:blipFill>
        <p:spPr>
          <a:xfrm>
            <a:off x="5832474" y="0"/>
            <a:ext cx="3311525" cy="65222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" y="1120775"/>
            <a:ext cx="168275" cy="53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6"/>
          <p:cNvGrpSpPr/>
          <p:nvPr/>
        </p:nvGrpSpPr>
        <p:grpSpPr>
          <a:xfrm>
            <a:off x="388392" y="1230579"/>
            <a:ext cx="5202405" cy="5111609"/>
            <a:chOff x="462095" y="976842"/>
            <a:chExt cx="6458760" cy="5111609"/>
          </a:xfrm>
        </p:grpSpPr>
        <p:sp>
          <p:nvSpPr>
            <p:cNvPr id="12" name="TextBox 17"/>
            <p:cNvSpPr txBox="1"/>
            <p:nvPr/>
          </p:nvSpPr>
          <p:spPr>
            <a:xfrm>
              <a:off x="462095" y="976842"/>
              <a:ext cx="6424316" cy="166455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Situation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performance has </a:t>
              </a:r>
              <a:r>
                <a:rPr lang="en-US" sz="12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detrimental effects on the organization,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both reducing the team engagement and morale and </a:t>
              </a:r>
              <a:r>
                <a:rPr lang="en-US" sz="12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stifling productivity and innovation.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Employees are often </a:t>
              </a:r>
              <a:r>
                <a:rPr 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unaware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low 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performance;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70% believe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their managers don’t provide them with clear direction or goals (Foster, 2017), and 36%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say they never or rarely know whether their performance is where it should be (Murphy, 2015)</a:t>
              </a:r>
              <a:r>
                <a:rPr lang="en-CA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.</a:t>
              </a:r>
              <a:endPara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462096" y="4608559"/>
              <a:ext cx="6458759" cy="1479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Resolution</a:t>
              </a:r>
              <a:endParaRPr lang="en-US" sz="1400" b="1" dirty="0">
                <a:solidFill>
                  <a:schemeClr val="accent1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must implement a </a:t>
              </a:r>
              <a:r>
                <a:rPr lang="en-US" sz="12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 for performance improvement 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ensure managers address low performance uniformly and fairly across the organization.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should </a:t>
              </a:r>
              <a:r>
                <a:rPr lang="en-US" sz="12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 managers 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how to </a:t>
              </a:r>
              <a:r>
                <a:rPr lang="en-US" sz="12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root causes of low performance so that they are better equipped to </a:t>
              </a:r>
              <a:r>
                <a:rPr lang="en-US" sz="12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address low performance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support an employee through the process.</a:t>
              </a:r>
              <a:endPara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462095" y="2792701"/>
              <a:ext cx="6455304" cy="1664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Complication</a:t>
              </a:r>
              <a:endParaRPr lang="en-US" sz="1400" b="1" dirty="0">
                <a:solidFill>
                  <a:schemeClr val="accent1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Many managers are </a:t>
              </a:r>
              <a:r>
                <a:rPr 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trained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addressing low performance and do not have a process for performance improvement in place to help them understand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Managers will often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resort to </a:t>
              </a:r>
              <a:r>
                <a:rPr 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implementing a </a:t>
              </a:r>
              <a:r>
                <a:rPr lang="en-US" sz="12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performance improvement plan (PIP) first,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before coaching 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employee.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As a result, PIPs </a:t>
              </a:r>
              <a:r>
                <a:rPr lang="en-CA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have been misused as </a:t>
              </a:r>
              <a:r>
                <a:rPr lang="en-CA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the only </a:t>
              </a:r>
              <a:r>
                <a:rPr lang="en-CA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way for managers to deal with low </a:t>
              </a:r>
              <a:r>
                <a:rPr lang="en-CA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performance or even manage someone out of the company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832474" y="0"/>
            <a:ext cx="3311525" cy="6518275"/>
          </a:xfrm>
          <a:prstGeom prst="rect">
            <a:avLst/>
          </a:prstGeom>
          <a:solidFill>
            <a:srgbClr val="29475F">
              <a:alpha val="34902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6169689" y="2066134"/>
            <a:ext cx="2729850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CA" sz="1600" dirty="0">
                <a:solidFill>
                  <a:schemeClr val="bg1"/>
                </a:solidFill>
                <a:cs typeface="Arial" panose="020B0604020202020204" pitchFamily="34" charset="0"/>
              </a:rPr>
              <a:t>There is no </a:t>
            </a:r>
            <a:r>
              <a:rPr lang="en-CA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“silver bullet” </a:t>
            </a:r>
            <a:r>
              <a:rPr lang="en-CA" sz="1600" dirty="0">
                <a:solidFill>
                  <a:schemeClr val="bg1"/>
                </a:solidFill>
                <a:cs typeface="Arial" panose="020B0604020202020204" pitchFamily="34" charset="0"/>
              </a:rPr>
              <a:t>to improving low performance as </a:t>
            </a:r>
            <a:r>
              <a:rPr lang="en-CA" sz="1600" b="1" dirty="0">
                <a:solidFill>
                  <a:schemeClr val="bg1"/>
                </a:solidFill>
                <a:cs typeface="Arial" panose="020B0604020202020204" pitchFamily="34" charset="0"/>
              </a:rPr>
              <a:t>each case is </a:t>
            </a:r>
            <a:r>
              <a:rPr lang="en-CA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different.</a:t>
            </a:r>
            <a:r>
              <a:rPr lang="en-CA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CA" sz="1600" dirty="0">
                <a:solidFill>
                  <a:schemeClr val="bg1"/>
                </a:solidFill>
                <a:cs typeface="Arial" panose="020B0604020202020204" pitchFamily="34" charset="0"/>
              </a:rPr>
              <a:t>Giving managers a </a:t>
            </a:r>
            <a:r>
              <a:rPr lang="en-CA" sz="1600" b="1" dirty="0">
                <a:solidFill>
                  <a:schemeClr val="bg1"/>
                </a:solidFill>
                <a:cs typeface="Arial" panose="020B0604020202020204" pitchFamily="34" charset="0"/>
              </a:rPr>
              <a:t>clearly defined process</a:t>
            </a:r>
            <a:r>
              <a:rPr lang="en-CA" sz="1600" dirty="0">
                <a:solidFill>
                  <a:schemeClr val="bg1"/>
                </a:solidFill>
                <a:cs typeface="Arial" panose="020B0604020202020204" pitchFamily="34" charset="0"/>
              </a:rPr>
              <a:t> allows them to systematically </a:t>
            </a:r>
            <a:r>
              <a:rPr lang="en-CA" sz="1600" b="1" dirty="0">
                <a:solidFill>
                  <a:schemeClr val="bg1"/>
                </a:solidFill>
                <a:cs typeface="Arial" panose="020B0604020202020204" pitchFamily="34" charset="0"/>
              </a:rPr>
              <a:t>assess and address low performance.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4702" y="1120775"/>
            <a:ext cx="292483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Key Insight: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0600" y="1798417"/>
            <a:ext cx="3073400" cy="5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90" y="1084036"/>
            <a:ext cx="4943929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cs typeface="Segoe UI" panose="020B0502040204020203" pitchFamily="34" charset="0"/>
              </a:rPr>
              <a:t>EXECUTIVE SUMMARY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9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fd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558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7675" y="530225"/>
            <a:ext cx="8696325" cy="877888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OFFERS VARIOUS LEVELS OF SUPPORT TO BEST SUIT YOUR NEEDS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306" y="1871984"/>
            <a:ext cx="8360297" cy="3051390"/>
            <a:chOff x="431635" y="2218348"/>
            <a:chExt cx="8360297" cy="305139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951171" y="3300534"/>
              <a:ext cx="7840761" cy="0"/>
            </a:xfrm>
            <a:prstGeom prst="straightConnector1">
              <a:avLst/>
            </a:prstGeom>
            <a:ln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093920" y="2218348"/>
              <a:ext cx="1620000" cy="3048925"/>
              <a:chOff x="6656757" y="1326494"/>
              <a:chExt cx="1620000" cy="304892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111157" y="2011140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56757" y="1326494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CONSULTING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6757" y="2935419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“Our team does not have the time or the knowledge to take this project on. We need assistance through the entirety of this project.”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40" y="2199136"/>
                <a:ext cx="336908" cy="336908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483271" y="2218348"/>
              <a:ext cx="2129440" cy="3046863"/>
              <a:chOff x="2724527" y="1974729"/>
              <a:chExt cx="2129440" cy="304686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33647" y="2726777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24527" y="1974729"/>
                <a:ext cx="212944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GUIDED IMPLEMENTATION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79247" y="3581592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“Our team knows that we need to fix a process, but we need assistance to determine where to focus. Some check-ins along the way would help keep us on track.”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918" y="2909423"/>
                <a:ext cx="337358" cy="33735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431635" y="2218348"/>
              <a:ext cx="1620000" cy="3051390"/>
              <a:chOff x="1308153" y="2483113"/>
              <a:chExt cx="1620000" cy="305139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762553" y="3228163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08153" y="2483113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DIY </a:t>
                </a:r>
              </a:p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TOOLKIT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153" y="4094503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“Our team has already made this critical project a priority, and we have the time and capability, but some guidance along the way would be helpful.”</a:t>
                </a: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909" y="3389684"/>
                <a:ext cx="295188" cy="337358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5033614" y="2218348"/>
              <a:ext cx="1620000" cy="3049107"/>
              <a:chOff x="4855445" y="1690247"/>
              <a:chExt cx="1620000" cy="304910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309845" y="2380757"/>
                <a:ext cx="711200" cy="711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55445" y="1690247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WORKSHOP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855445" y="3299354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“We need to hit the ground running and get this project kicked off immediately. Our team has the ability to take this over once we get a framework and strategy in place.</a:t>
                </a:r>
                <a:r>
                  <a: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2005" y="2612829"/>
                <a:ext cx="361456" cy="24097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9" name="Rectangle 58"/>
          <p:cNvSpPr/>
          <p:nvPr/>
        </p:nvSpPr>
        <p:spPr>
          <a:xfrm>
            <a:off x="2573857" y="6117057"/>
            <a:ext cx="42162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Diagnostics and consistent frameworks used throughout all four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238"/>
            <a:ext cx="8435163" cy="170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 Black" panose="020B0A040201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5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280000" cy="863600"/>
          </a:xfrm>
        </p:spPr>
        <p:txBody>
          <a:bodyPr/>
          <a:lstStyle/>
          <a:p>
            <a:r>
              <a:rPr lang="en-CA" dirty="0"/>
              <a:t>Use McLean &amp; Company’s </a:t>
            </a:r>
            <a:r>
              <a:rPr lang="en-CA" dirty="0" smtClean="0"/>
              <a:t>three-step process to empower </a:t>
            </a:r>
            <a:r>
              <a:rPr lang="en-CA" dirty="0"/>
              <a:t>managers to </a:t>
            </a:r>
            <a:r>
              <a:rPr lang="en-CA" dirty="0" smtClean="0"/>
              <a:t>improve low </a:t>
            </a:r>
            <a:r>
              <a:rPr lang="en-CA" dirty="0"/>
              <a:t>performance</a:t>
            </a:r>
          </a:p>
        </p:txBody>
      </p:sp>
      <p:sp>
        <p:nvSpPr>
          <p:cNvPr id="4" name="Oval 3"/>
          <p:cNvSpPr/>
          <p:nvPr/>
        </p:nvSpPr>
        <p:spPr>
          <a:xfrm>
            <a:off x="518133" y="2702739"/>
            <a:ext cx="2362874" cy="23628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3341842" y="2702739"/>
            <a:ext cx="2362874" cy="23628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6195916" y="2702739"/>
            <a:ext cx="2362874" cy="23628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03324" y="3191676"/>
            <a:ext cx="1822452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ysClr val="windowText" lastClr="000000"/>
                </a:solidFill>
              </a:rPr>
              <a:t>Assess performance management and integrate performance improvement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3384" y="3514842"/>
            <a:ext cx="1739788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ysClr val="windowText" lastClr="000000"/>
                </a:solidFill>
              </a:rPr>
              <a:t>Prepare and customize </a:t>
            </a:r>
            <a:r>
              <a:rPr lang="en-CA" sz="1400" b="1" dirty="0" smtClean="0">
                <a:solidFill>
                  <a:sysClr val="windowText" lastClr="000000"/>
                </a:solidFill>
              </a:rPr>
              <a:t>manager training </a:t>
            </a:r>
            <a:r>
              <a:rPr lang="en-CA" sz="1400" b="1" dirty="0">
                <a:solidFill>
                  <a:sysClr val="windowText" lastClr="000000"/>
                </a:solidFill>
              </a:rPr>
              <a:t>material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5943" y="3622564"/>
            <a:ext cx="130281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>
                <a:solidFill>
                  <a:sysClr val="windowText" lastClr="000000"/>
                </a:solidFill>
              </a:rPr>
              <a:t>Follow up </a:t>
            </a:r>
            <a:r>
              <a:rPr lang="en-CA" sz="1400" b="1" dirty="0">
                <a:solidFill>
                  <a:sysClr val="windowText" lastClr="000000"/>
                </a:solidFill>
              </a:rPr>
              <a:t>after training</a:t>
            </a:r>
          </a:p>
        </p:txBody>
      </p:sp>
      <p:sp>
        <p:nvSpPr>
          <p:cNvPr id="11" name="Oval 10"/>
          <p:cNvSpPr/>
          <p:nvPr/>
        </p:nvSpPr>
        <p:spPr>
          <a:xfrm>
            <a:off x="732571" y="2702740"/>
            <a:ext cx="594523" cy="5966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Oval 11"/>
          <p:cNvSpPr/>
          <p:nvPr/>
        </p:nvSpPr>
        <p:spPr>
          <a:xfrm>
            <a:off x="399989" y="2584595"/>
            <a:ext cx="2599161" cy="2599161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915291" y="2901773"/>
            <a:ext cx="24526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56691" y="2702740"/>
            <a:ext cx="594523" cy="5966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3739411" y="2901773"/>
            <a:ext cx="24526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6428681" y="2702740"/>
            <a:ext cx="594523" cy="5966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6611401" y="2901773"/>
            <a:ext cx="24526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223698" y="2584595"/>
            <a:ext cx="2599161" cy="2599161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Oval 18"/>
          <p:cNvSpPr/>
          <p:nvPr/>
        </p:nvSpPr>
        <p:spPr>
          <a:xfrm>
            <a:off x="6077772" y="2584595"/>
            <a:ext cx="2599161" cy="2599161"/>
          </a:xfrm>
          <a:prstGeom prst="ellipse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2654431" y="3545048"/>
            <a:ext cx="638299" cy="50023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Isosceles Triangle 20"/>
          <p:cNvSpPr/>
          <p:nvPr/>
        </p:nvSpPr>
        <p:spPr>
          <a:xfrm rot="5400000">
            <a:off x="5478140" y="3545048"/>
            <a:ext cx="638299" cy="50023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0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667" y="7874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533" y="8890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33" y="872067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1176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pic>
        <p:nvPicPr>
          <p:cNvPr id="7" name="Picture 6" descr="ThinkstockPhotos-4817219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40" y="0"/>
            <a:ext cx="3312160" cy="6524625"/>
          </a:xfrm>
          <a:prstGeom prst="rect">
            <a:avLst/>
          </a:prstGeom>
        </p:spPr>
      </p:pic>
      <p:sp>
        <p:nvSpPr>
          <p:cNvPr id="12" name="TextBox 11">
            <a:hlinkClick r:id="rId4" action="ppaction://hlinkfile"/>
          </p:cNvPr>
          <p:cNvSpPr txBox="1"/>
          <p:nvPr/>
        </p:nvSpPr>
        <p:spPr>
          <a:xfrm>
            <a:off x="1101090" y="2969924"/>
            <a:ext cx="4730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SLIDES</a:t>
            </a:r>
            <a:endParaRPr lang="en-CA" sz="3200" b="1" dirty="0">
              <a:solidFill>
                <a:srgbClr val="257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0588"/>
            <a:ext cx="172357" cy="540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>
                  <a:lumMod val="9500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2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/>
          <p:nvPr/>
        </p:nvCxnSpPr>
        <p:spPr>
          <a:xfrm>
            <a:off x="2543852" y="2029552"/>
            <a:ext cx="40997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601782" y="1636959"/>
            <a:ext cx="264300" cy="264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Oval 20"/>
          <p:cNvSpPr/>
          <p:nvPr/>
        </p:nvSpPr>
        <p:spPr>
          <a:xfrm>
            <a:off x="2289600" y="1636959"/>
            <a:ext cx="264300" cy="264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040" y="375558"/>
            <a:ext cx="8513379" cy="863600"/>
          </a:xfrm>
        </p:spPr>
        <p:txBody>
          <a:bodyPr/>
          <a:lstStyle/>
          <a:p>
            <a:r>
              <a:rPr lang="en-CA" dirty="0" smtClean="0"/>
              <a:t>Low performance </a:t>
            </a:r>
            <a:r>
              <a:rPr lang="en-CA" dirty="0"/>
              <a:t>has more detrimental effects than you may think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867" y="5945844"/>
            <a:ext cx="8442245" cy="46166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Ignoring low performance has </a:t>
            </a:r>
            <a:r>
              <a:rPr lang="en-US" sz="1200" b="1" dirty="0">
                <a:ea typeface="Calibri" panose="020F0502020204030204" pitchFamily="34" charset="0"/>
                <a:cs typeface="Arial" panose="020B0604020202020204" pitchFamily="34" charset="0"/>
              </a:rPr>
              <a:t>negative effects due to turnover </a:t>
            </a:r>
            <a:r>
              <a:rPr lang="en-US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contagion, </a:t>
            </a:r>
            <a:r>
              <a:rPr lang="en-U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which is when “employees </a:t>
            </a:r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routinely catch each other’s feeling when working together in groups” </a:t>
            </a:r>
            <a:r>
              <a:rPr lang="en-US" sz="1100" dirty="0">
                <a:ea typeface="Calibri" panose="020F0502020204030204" pitchFamily="34" charset="0"/>
                <a:cs typeface="Arial" panose="020B0604020202020204" pitchFamily="34" charset="0"/>
              </a:rPr>
              <a:t>(Barsade quoted in Cook, 2018). </a:t>
            </a:r>
            <a:endParaRPr lang="en-C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561386" y="2868750"/>
            <a:ext cx="3864207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Survey respondents report that </a:t>
            </a:r>
            <a:r>
              <a:rPr lang="en-US" sz="12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attrition is directly impacted by low 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performers:</a:t>
            </a:r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CA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4766729" y="4896733"/>
            <a:ext cx="3912423" cy="8156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organizations that 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don’t address low performance 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have 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higher turnover rates 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(38% turnover compared 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29%)</a:t>
            </a:r>
            <a:r>
              <a:rPr lang="en-US" sz="12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 Eagle Hill Consulting, 2015).</a:t>
            </a:r>
            <a:endParaRPr lang="en-CA" sz="1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1581760" y="3466798"/>
            <a:ext cx="2774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elieve </a:t>
            </a:r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that overall workplace morale is lowered due to poor performers</a:t>
            </a:r>
            <a:r>
              <a:rPr lang="en-U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8"/>
          <p:cNvGrpSpPr/>
          <p:nvPr/>
        </p:nvGrpSpPr>
        <p:grpSpPr>
          <a:xfrm>
            <a:off x="720902" y="3641359"/>
            <a:ext cx="859462" cy="102717"/>
            <a:chOff x="5665076" y="3631148"/>
            <a:chExt cx="859462" cy="102717"/>
          </a:xfrm>
        </p:grpSpPr>
        <p:cxnSp>
          <p:nvCxnSpPr>
            <p:cNvPr id="18" name="Straight Connector 10"/>
            <p:cNvCxnSpPr/>
            <p:nvPr/>
          </p:nvCxnSpPr>
          <p:spPr>
            <a:xfrm>
              <a:off x="5665076" y="3682507"/>
              <a:ext cx="75674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1"/>
            <p:cNvSpPr/>
            <p:nvPr/>
          </p:nvSpPr>
          <p:spPr>
            <a:xfrm>
              <a:off x="6421821" y="3631148"/>
              <a:ext cx="102717" cy="1027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dirty="0"/>
            </a:p>
          </p:txBody>
        </p:sp>
      </p:grpSp>
      <p:sp>
        <p:nvSpPr>
          <p:cNvPr id="20" name="TextBox 79"/>
          <p:cNvSpPr txBox="1"/>
          <p:nvPr/>
        </p:nvSpPr>
        <p:spPr>
          <a:xfrm>
            <a:off x="579062" y="3471882"/>
            <a:ext cx="661925" cy="4416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/>
              <a:t>68%</a:t>
            </a:r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22" name="Rectangle 23"/>
          <p:cNvSpPr/>
          <p:nvPr/>
        </p:nvSpPr>
        <p:spPr>
          <a:xfrm>
            <a:off x="1581760" y="4231173"/>
            <a:ext cx="2698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eel </a:t>
            </a:r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low performers stifle innovation by contributing to a lack of initiative.</a:t>
            </a:r>
          </a:p>
        </p:txBody>
      </p:sp>
      <p:grpSp>
        <p:nvGrpSpPr>
          <p:cNvPr id="23" name="Group 32"/>
          <p:cNvGrpSpPr/>
          <p:nvPr/>
        </p:nvGrpSpPr>
        <p:grpSpPr>
          <a:xfrm>
            <a:off x="720902" y="4405734"/>
            <a:ext cx="859462" cy="102717"/>
            <a:chOff x="5665076" y="3631148"/>
            <a:chExt cx="859462" cy="102717"/>
          </a:xfrm>
        </p:grpSpPr>
        <p:cxnSp>
          <p:nvCxnSpPr>
            <p:cNvPr id="24" name="Straight Connector 33"/>
            <p:cNvCxnSpPr/>
            <p:nvPr/>
          </p:nvCxnSpPr>
          <p:spPr>
            <a:xfrm>
              <a:off x="5665076" y="3682507"/>
              <a:ext cx="75674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34"/>
            <p:cNvSpPr/>
            <p:nvPr/>
          </p:nvSpPr>
          <p:spPr>
            <a:xfrm>
              <a:off x="6421821" y="3631148"/>
              <a:ext cx="102717" cy="1027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dirty="0"/>
            </a:p>
          </p:txBody>
        </p:sp>
      </p:grpSp>
      <p:sp>
        <p:nvSpPr>
          <p:cNvPr id="26" name="TextBox 79"/>
          <p:cNvSpPr txBox="1"/>
          <p:nvPr/>
        </p:nvSpPr>
        <p:spPr>
          <a:xfrm>
            <a:off x="579062" y="4236257"/>
            <a:ext cx="661925" cy="4416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 smtClean="0"/>
              <a:t>54%</a:t>
            </a:r>
            <a:endParaRPr lang="en-CA" sz="1200" b="1" dirty="0">
              <a:solidFill>
                <a:schemeClr val="bg1"/>
              </a:solidFill>
            </a:endParaRPr>
          </a:p>
        </p:txBody>
      </p:sp>
      <p:grpSp>
        <p:nvGrpSpPr>
          <p:cNvPr id="28" name="Group 38"/>
          <p:cNvGrpSpPr/>
          <p:nvPr/>
        </p:nvGrpSpPr>
        <p:grpSpPr>
          <a:xfrm>
            <a:off x="720902" y="5192162"/>
            <a:ext cx="859462" cy="102717"/>
            <a:chOff x="5665076" y="3631148"/>
            <a:chExt cx="859462" cy="102717"/>
          </a:xfrm>
        </p:grpSpPr>
        <p:cxnSp>
          <p:nvCxnSpPr>
            <p:cNvPr id="29" name="Straight Connector 39"/>
            <p:cNvCxnSpPr/>
            <p:nvPr/>
          </p:nvCxnSpPr>
          <p:spPr>
            <a:xfrm>
              <a:off x="5665076" y="3682507"/>
              <a:ext cx="75674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40"/>
            <p:cNvSpPr/>
            <p:nvPr/>
          </p:nvSpPr>
          <p:spPr>
            <a:xfrm>
              <a:off x="6421821" y="3631148"/>
              <a:ext cx="102717" cy="1027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dirty="0"/>
            </a:p>
          </p:txBody>
        </p:sp>
      </p:grpSp>
      <p:sp>
        <p:nvSpPr>
          <p:cNvPr id="31" name="TextBox 79"/>
          <p:cNvSpPr txBox="1"/>
          <p:nvPr/>
        </p:nvSpPr>
        <p:spPr>
          <a:xfrm>
            <a:off x="579062" y="5022685"/>
            <a:ext cx="661925" cy="4416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 smtClean="0"/>
              <a:t>44%</a:t>
            </a:r>
            <a:endParaRPr lang="en-CA" sz="1200" b="1" dirty="0">
              <a:solidFill>
                <a:schemeClr val="bg1"/>
              </a:solidFill>
            </a:endParaRPr>
          </a:p>
        </p:txBody>
      </p:sp>
      <p:sp>
        <p:nvSpPr>
          <p:cNvPr id="32" name="Rectangle 44"/>
          <p:cNvSpPr/>
          <p:nvPr/>
        </p:nvSpPr>
        <p:spPr>
          <a:xfrm>
            <a:off x="2480516" y="5492344"/>
            <a:ext cx="19752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r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ea typeface="Calibri" panose="020F0502020204030204" pitchFamily="34" charset="0"/>
                <a:cs typeface="Arial" panose="020B0604020202020204" pitchFamily="34" charset="0"/>
              </a:rPr>
              <a:t>(Eagle Hill Consulting, 2015</a:t>
            </a:r>
            <a:r>
              <a:rPr lang="en-US" sz="1100" dirty="0" smtClean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C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3"/>
          <p:cNvSpPr/>
          <p:nvPr/>
        </p:nvSpPr>
        <p:spPr>
          <a:xfrm>
            <a:off x="1581760" y="4996436"/>
            <a:ext cx="2843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tate </a:t>
            </a:r>
            <a:r>
              <a:rPr lang="en-US" sz="1200" dirty="0">
                <a:ea typeface="Calibri" panose="020F0502020204030204" pitchFamily="34" charset="0"/>
                <a:cs typeface="Arial" panose="020B0604020202020204" pitchFamily="34" charset="0"/>
              </a:rPr>
              <a:t>that low performers increased the burden of work on high performers.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17984" y="1318856"/>
            <a:ext cx="208478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CA" sz="1200" b="1" dirty="0"/>
              <a:t>Low performance </a:t>
            </a:r>
            <a:r>
              <a:rPr lang="en-CA" sz="1200" dirty="0"/>
              <a:t>refers to an employee that is </a:t>
            </a:r>
            <a:r>
              <a:rPr lang="en-CA" sz="1200" b="1" dirty="0"/>
              <a:t>not meeting </a:t>
            </a:r>
            <a:r>
              <a:rPr lang="en-CA" sz="1200" b="1" dirty="0" smtClean="0"/>
              <a:t>expectations.</a:t>
            </a:r>
            <a:r>
              <a:rPr lang="en-CA" sz="1200" dirty="0" smtClean="0"/>
              <a:t> </a:t>
            </a:r>
            <a:r>
              <a:rPr lang="en-CA" sz="1200" dirty="0"/>
              <a:t>It is also a spectrum, </a:t>
            </a:r>
            <a:r>
              <a:rPr lang="en-CA" sz="1200" dirty="0" smtClean="0"/>
              <a:t>ranging from one </a:t>
            </a:r>
            <a:r>
              <a:rPr lang="en-CA" sz="1200" dirty="0"/>
              <a:t>fairly simple </a:t>
            </a:r>
            <a:r>
              <a:rPr lang="en-CA" sz="1200" dirty="0" smtClean="0"/>
              <a:t>issue </a:t>
            </a:r>
            <a:r>
              <a:rPr lang="en-CA" sz="1200" dirty="0"/>
              <a:t>to </a:t>
            </a:r>
            <a:r>
              <a:rPr lang="en-CA" sz="1200" dirty="0" smtClean="0"/>
              <a:t>multiple </a:t>
            </a:r>
            <a:r>
              <a:rPr lang="en-CA" sz="1200" dirty="0"/>
              <a:t>layered issues.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1736" y="1715023"/>
            <a:ext cx="1771732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Example: High performer in all areas except one due to lack of clarity.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32396" y="1715023"/>
            <a:ext cx="19466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Example: Low performer due to lack of clarity on new role, lack of training, and personal factors.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553900" y="1793239"/>
            <a:ext cx="91980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47050" y="1793239"/>
            <a:ext cx="96776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66729" y="3466798"/>
            <a:ext cx="3551727" cy="907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b="1" dirty="0"/>
              <a:t>Performance can fall by up to 40% </a:t>
            </a:r>
            <a:r>
              <a:rPr lang="en-CA" sz="1200" dirty="0"/>
              <a:t>if there is a toxic person on a team.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If there is a toxic worker on a team, </a:t>
            </a:r>
            <a:r>
              <a:rPr lang="en-CA" sz="1200" b="1" dirty="0"/>
              <a:t>good employees are 54% more likely to leave.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9661" y="2868750"/>
            <a:ext cx="392933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bg1"/>
                </a:solidFill>
              </a:rPr>
              <a:t>Ignoring low performance can also have detrimental effects on a team: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1187" y="4493953"/>
            <a:ext cx="2247909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(Cornerstone OnDemand, 2015)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37" name="Rectangle 36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6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Yet, managers </a:t>
            </a:r>
            <a:r>
              <a:rPr lang="en-CA" dirty="0" smtClean="0"/>
              <a:t>are </a:t>
            </a:r>
            <a:r>
              <a:rPr lang="en-CA" dirty="0"/>
              <a:t>ill-equipped to deal with low </a:t>
            </a:r>
            <a:r>
              <a:rPr lang="en-CA" dirty="0" smtClean="0"/>
              <a:t>performance   </a:t>
            </a:r>
            <a:endParaRPr lang="en-CA" dirty="0"/>
          </a:p>
        </p:txBody>
      </p:sp>
      <p:grpSp>
        <p:nvGrpSpPr>
          <p:cNvPr id="5" name="Group 5"/>
          <p:cNvGrpSpPr/>
          <p:nvPr/>
        </p:nvGrpSpPr>
        <p:grpSpPr>
          <a:xfrm>
            <a:off x="339849" y="5554741"/>
            <a:ext cx="8466796" cy="879673"/>
            <a:chOff x="4034956" y="5278525"/>
            <a:chExt cx="4253888" cy="728189"/>
          </a:xfrm>
        </p:grpSpPr>
        <p:sp>
          <p:nvSpPr>
            <p:cNvPr id="6" name="Rectangle 6"/>
            <p:cNvSpPr/>
            <p:nvPr/>
          </p:nvSpPr>
          <p:spPr>
            <a:xfrm>
              <a:off x="4034956" y="5278525"/>
              <a:ext cx="4253888" cy="254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McLean &amp; Company </a:t>
              </a: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Double Bracket 7"/>
            <p:cNvSpPr/>
            <p:nvPr/>
          </p:nvSpPr>
          <p:spPr>
            <a:xfrm>
              <a:off x="4034956" y="5592273"/>
              <a:ext cx="4253888" cy="414441"/>
            </a:xfrm>
            <a:prstGeom prst="bracketPair">
              <a:avLst>
                <a:gd name="adj" fmla="val 0"/>
              </a:avLst>
            </a:prstGeom>
            <a:noFill/>
            <a:ln w="317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>
                <a:lnSpc>
                  <a:spcPts val="1500"/>
                </a:lnSpc>
                <a:spcBef>
                  <a:spcPts val="600"/>
                </a:spcBef>
              </a:pPr>
              <a:r>
                <a:rPr lang="en-US" sz="1200" b="1" dirty="0" smtClean="0"/>
                <a:t>Approaching low performance as a learning opportunity will give your organization a competitive advantage.</a:t>
              </a:r>
              <a:r>
                <a:rPr lang="en-US" sz="1200" dirty="0" smtClean="0"/>
                <a:t> Treating performance issues with only a punitive option (performance improvement plan or termination) sends the wrong message.</a:t>
              </a:r>
              <a:endParaRPr lang="en-CA" sz="1200" dirty="0"/>
            </a:p>
          </p:txBody>
        </p:sp>
      </p:grpSp>
      <p:sp>
        <p:nvSpPr>
          <p:cNvPr id="8" name="Rectangle 8"/>
          <p:cNvSpPr/>
          <p:nvPr/>
        </p:nvSpPr>
        <p:spPr>
          <a:xfrm>
            <a:off x="5096635" y="1773383"/>
            <a:ext cx="3451504" cy="35985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are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reluctant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have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 conversations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about low performance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14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may not know how to address low performance or have no process to help them understand.</a:t>
            </a:r>
            <a:endParaRPr lang="en-CA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case of a hiring freeze, they would rather have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somebody in the position than 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nobody,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 if there are performance issues.</a:t>
            </a:r>
            <a:endParaRPr lang="en-CA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believe that low performance is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something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 should deal 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with;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an employee isn’t performing, HR should step in and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terminate 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them.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CA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5096635" y="1299424"/>
            <a:ext cx="3451504" cy="649724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R="0" lvl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 reasons that managers avoid dealing with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performance:</a:t>
            </a:r>
            <a:endParaRPr lang="en-CA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7351" y="2772268"/>
            <a:ext cx="4162443" cy="2599680"/>
            <a:chOff x="459801" y="1299424"/>
            <a:chExt cx="4162443" cy="2599680"/>
          </a:xfrm>
        </p:grpSpPr>
        <p:sp>
          <p:nvSpPr>
            <p:cNvPr id="15" name="Rectangle 14"/>
            <p:cNvSpPr/>
            <p:nvPr/>
          </p:nvSpPr>
          <p:spPr>
            <a:xfrm>
              <a:off x="1355450" y="1299424"/>
              <a:ext cx="3266794" cy="774716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  <a:prstDash val="sysDash"/>
            </a:ln>
          </p:spPr>
          <p:txBody>
            <a:bodyPr anchor="ctr">
              <a:noAutofit/>
            </a:bodyPr>
            <a:lstStyle/>
            <a:p>
              <a:pPr marL="360000" lvl="0">
                <a:defRPr/>
              </a:pPr>
              <a:r>
                <a:rPr lang="en-US" sz="12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of </a:t>
              </a: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employees say they never or rarely know whether their performance is where it should be (Murphy, 2015)</a:t>
              </a:r>
              <a:r>
                <a:rPr lang="en-CA" sz="1200" dirty="0"/>
                <a:t>.</a:t>
              </a:r>
              <a:endParaRPr lang="en-CA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459802" y="1379240"/>
              <a:ext cx="1249184" cy="615084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Arial" panose="020B0604020202020204" pitchFamily="34" charset="0"/>
                </a:rPr>
                <a:t>36%</a:t>
              </a:r>
              <a:endParaRPr lang="en-US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55449" y="2183322"/>
              <a:ext cx="3266795" cy="803300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  <a:prstDash val="sysDash"/>
            </a:ln>
          </p:spPr>
          <p:txBody>
            <a:bodyPr anchor="ctr">
              <a:noAutofit/>
            </a:bodyPr>
            <a:lstStyle/>
            <a:p>
              <a:pPr marL="360000" lvl="0">
                <a:defRPr/>
              </a:pPr>
              <a:r>
                <a:rPr lang="en-US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of </a:t>
              </a:r>
              <a:r>
                <a:rPr lang="en-US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employees surveyed report that their managers don’t provide them with clear direction or goals (Foster, 2017). </a:t>
              </a:r>
              <a:endParaRPr lang="en-CA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>
              <a:off x="459801" y="2260615"/>
              <a:ext cx="1249184" cy="615084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Arial" panose="020B0604020202020204" pitchFamily="34" charset="0"/>
                </a:rPr>
                <a:t>70%</a:t>
              </a:r>
              <a:endParaRPr lang="en-US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55449" y="3095804"/>
              <a:ext cx="3266795" cy="803300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  <a:prstDash val="sysDash"/>
            </a:ln>
          </p:spPr>
          <p:txBody>
            <a:bodyPr anchor="ctr">
              <a:noAutofit/>
            </a:bodyPr>
            <a:lstStyle/>
            <a:p>
              <a:pPr marL="360000" lvl="0">
                <a:defRPr/>
              </a:pPr>
              <a:r>
                <a:rPr lang="en-US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of employers stated they do not actively track performance improvement in their organizations (Arringdale, 2015). </a:t>
              </a:r>
              <a:endParaRPr lang="en-CA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Pentagon 20"/>
            <p:cNvSpPr/>
            <p:nvPr/>
          </p:nvSpPr>
          <p:spPr>
            <a:xfrm>
              <a:off x="459801" y="3173097"/>
              <a:ext cx="1249184" cy="615084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Arial" panose="020B0604020202020204" pitchFamily="34" charset="0"/>
                </a:rPr>
                <a:t>53%</a:t>
              </a:r>
              <a:endParaRPr lang="en-US" sz="16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88518" y="1257759"/>
            <a:ext cx="5285153" cy="1409550"/>
            <a:chOff x="-205263" y="4063910"/>
            <a:chExt cx="5285153" cy="1409550"/>
          </a:xfrm>
        </p:grpSpPr>
        <p:graphicFrame>
          <p:nvGraphicFramePr>
            <p:cNvPr id="22" name="Chart 21"/>
            <p:cNvGraphicFramePr/>
            <p:nvPr>
              <p:extLst>
                <p:ext uri="{D42A27DB-BD31-4B8C-83A1-F6EECF244321}">
                  <p14:modId xmlns:p14="http://schemas.microsoft.com/office/powerpoint/2010/main" val="1671009240"/>
                </p:ext>
              </p:extLst>
            </p:nvPr>
          </p:nvGraphicFramePr>
          <p:xfrm>
            <a:off x="-205263" y="4063910"/>
            <a:ext cx="2211084" cy="11950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>
              <a:off x="1195754" y="4592098"/>
              <a:ext cx="1074610" cy="6931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270364" y="4490624"/>
              <a:ext cx="662928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600" b="1" dirty="0" smtClean="0">
                  <a:solidFill>
                    <a:schemeClr val="accent6"/>
                  </a:solidFill>
                </a:rPr>
                <a:t>40%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55449" y="4780882"/>
              <a:ext cx="3406391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also disagreed with “I clearly understand what is expected of me on the job.”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55448" y="4083670"/>
              <a:ext cx="37244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</a:t>
              </a:r>
              <a:r>
                <a:rPr lang="en-US" sz="12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employees that </a:t>
              </a:r>
              <a:r>
                <a:rPr lang="en-US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disagreed with </a:t>
              </a:r>
              <a:r>
                <a:rPr lang="en-US" sz="12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“I </a:t>
              </a:r>
              <a:r>
                <a:rPr lang="en-US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regularly accomplish more </a:t>
              </a:r>
              <a:r>
                <a:rPr lang="en-US" sz="12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 </a:t>
              </a:r>
              <a:r>
                <a:rPr lang="en-US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what’s expected in my </a:t>
              </a:r>
              <a:r>
                <a:rPr lang="en-US" sz="12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role”...</a:t>
              </a:r>
              <a:endParaRPr lang="en-CA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46399" y="5227239"/>
              <a:ext cx="3133491" cy="24622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000" dirty="0" smtClean="0"/>
                <a:t>(McLean Engagement Database, 2018; </a:t>
              </a:r>
              <a:r>
                <a:rPr lang="en-CA" sz="1000" i="1" dirty="0" smtClean="0"/>
                <a:t>N=16,613</a:t>
              </a:r>
              <a:r>
                <a:rPr lang="en-CA" sz="1000" dirty="0" smtClean="0"/>
                <a:t>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8" name="Rectangle 27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5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hevron 51"/>
          <p:cNvSpPr/>
          <p:nvPr/>
        </p:nvSpPr>
        <p:spPr>
          <a:xfrm>
            <a:off x="618232" y="5545749"/>
            <a:ext cx="342999" cy="653695"/>
          </a:xfrm>
          <a:prstGeom prst="chevron">
            <a:avLst>
              <a:gd name="adj" fmla="val 6019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040" y="375558"/>
            <a:ext cx="8340045" cy="863600"/>
          </a:xfrm>
        </p:spPr>
        <p:txBody>
          <a:bodyPr/>
          <a:lstStyle/>
          <a:p>
            <a:r>
              <a:rPr lang="en-CA" dirty="0"/>
              <a:t>HR can help managers proactively address low </a:t>
            </a:r>
            <a:r>
              <a:rPr lang="en-CA" dirty="0" smtClean="0"/>
              <a:t>performance instead of terminating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876822" y="4362045"/>
            <a:ext cx="28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Reframe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dialogue 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around performance improvement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well as performance improvement plans. </a:t>
            </a:r>
            <a:endParaRPr lang="en-CA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040" y="5052798"/>
            <a:ext cx="3749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there can be further risks:</a:t>
            </a:r>
            <a:endParaRPr lang="en-CA" sz="1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402" y="4420876"/>
            <a:ext cx="4688226" cy="461665"/>
          </a:xfrm>
          <a:prstGeom prst="rect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R="0" lvl="0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is only the cost to replace.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Terminating an employee is also costly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severance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 and salary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benefits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continuation.</a:t>
            </a:r>
            <a:endParaRPr lang="en-CA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6"/>
          <p:cNvGrpSpPr/>
          <p:nvPr/>
        </p:nvGrpSpPr>
        <p:grpSpPr>
          <a:xfrm>
            <a:off x="1115194" y="2345810"/>
            <a:ext cx="859462" cy="102717"/>
            <a:chOff x="5665076" y="3631148"/>
            <a:chExt cx="859462" cy="102717"/>
          </a:xfrm>
        </p:grpSpPr>
        <p:cxnSp>
          <p:nvCxnSpPr>
            <p:cNvPr id="22" name="Straight Connector 17"/>
            <p:cNvCxnSpPr/>
            <p:nvPr/>
          </p:nvCxnSpPr>
          <p:spPr>
            <a:xfrm>
              <a:off x="5665076" y="3682507"/>
              <a:ext cx="75674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18"/>
            <p:cNvSpPr/>
            <p:nvPr/>
          </p:nvSpPr>
          <p:spPr>
            <a:xfrm>
              <a:off x="6421821" y="3631148"/>
              <a:ext cx="102717" cy="1027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dirty="0"/>
            </a:p>
          </p:txBody>
        </p:sp>
      </p:grpSp>
      <p:sp>
        <p:nvSpPr>
          <p:cNvPr id="24" name="TextBox 79"/>
          <p:cNvSpPr txBox="1"/>
          <p:nvPr/>
        </p:nvSpPr>
        <p:spPr>
          <a:xfrm>
            <a:off x="618233" y="2245187"/>
            <a:ext cx="936000" cy="325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 smtClean="0">
                <a:solidFill>
                  <a:schemeClr val="bg1"/>
                </a:solidFill>
              </a:rPr>
              <a:t>30-50%</a:t>
            </a:r>
          </a:p>
        </p:txBody>
      </p:sp>
      <p:sp>
        <p:nvSpPr>
          <p:cNvPr id="25" name="TextBox 80"/>
          <p:cNvSpPr txBox="1"/>
          <p:nvPr/>
        </p:nvSpPr>
        <p:spPr>
          <a:xfrm>
            <a:off x="2047501" y="2252369"/>
            <a:ext cx="3429599" cy="27699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/>
              <a:t>of </a:t>
            </a:r>
            <a:r>
              <a:rPr lang="en-CA" sz="1200" b="1" dirty="0" smtClean="0"/>
              <a:t>an entry-level employee’s</a:t>
            </a:r>
            <a:r>
              <a:rPr lang="en-CA" sz="1200" dirty="0" smtClean="0"/>
              <a:t> salary.</a:t>
            </a:r>
          </a:p>
        </p:txBody>
      </p:sp>
      <p:grpSp>
        <p:nvGrpSpPr>
          <p:cNvPr id="26" name="Group 48"/>
          <p:cNvGrpSpPr/>
          <p:nvPr/>
        </p:nvGrpSpPr>
        <p:grpSpPr>
          <a:xfrm>
            <a:off x="1148917" y="2916789"/>
            <a:ext cx="859462" cy="102717"/>
            <a:chOff x="5665076" y="3631148"/>
            <a:chExt cx="859462" cy="102717"/>
          </a:xfrm>
        </p:grpSpPr>
        <p:cxnSp>
          <p:nvCxnSpPr>
            <p:cNvPr id="27" name="Straight Connector 50"/>
            <p:cNvCxnSpPr/>
            <p:nvPr/>
          </p:nvCxnSpPr>
          <p:spPr>
            <a:xfrm>
              <a:off x="5665076" y="3682507"/>
              <a:ext cx="75674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52"/>
            <p:cNvSpPr/>
            <p:nvPr/>
          </p:nvSpPr>
          <p:spPr>
            <a:xfrm>
              <a:off x="6421821" y="3631148"/>
              <a:ext cx="102717" cy="1027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dirty="0"/>
            </a:p>
          </p:txBody>
        </p:sp>
      </p:grpSp>
      <p:sp>
        <p:nvSpPr>
          <p:cNvPr id="29" name="TextBox 79"/>
          <p:cNvSpPr txBox="1"/>
          <p:nvPr/>
        </p:nvSpPr>
        <p:spPr>
          <a:xfrm>
            <a:off x="618232" y="2688818"/>
            <a:ext cx="936000" cy="56580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b="1" dirty="0" smtClean="0">
                <a:solidFill>
                  <a:schemeClr val="bg1"/>
                </a:solidFill>
              </a:rPr>
              <a:t>150%</a:t>
            </a:r>
          </a:p>
        </p:txBody>
      </p:sp>
      <p:sp>
        <p:nvSpPr>
          <p:cNvPr id="30" name="TextBox 80"/>
          <p:cNvSpPr txBox="1"/>
          <p:nvPr/>
        </p:nvSpPr>
        <p:spPr>
          <a:xfrm>
            <a:off x="2047502" y="2825666"/>
            <a:ext cx="3093966" cy="27699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/>
              <a:t>of </a:t>
            </a:r>
            <a:r>
              <a:rPr lang="en-CA" sz="1200" b="1" dirty="0" smtClean="0"/>
              <a:t>a mid-level employee’s</a:t>
            </a:r>
            <a:r>
              <a:rPr lang="en-CA" sz="1200" dirty="0" smtClean="0"/>
              <a:t> salary.</a:t>
            </a:r>
          </a:p>
        </p:txBody>
      </p:sp>
      <p:grpSp>
        <p:nvGrpSpPr>
          <p:cNvPr id="31" name="Group 56"/>
          <p:cNvGrpSpPr/>
          <p:nvPr/>
        </p:nvGrpSpPr>
        <p:grpSpPr>
          <a:xfrm>
            <a:off x="1154376" y="3722884"/>
            <a:ext cx="859462" cy="102717"/>
            <a:chOff x="5665076" y="3631148"/>
            <a:chExt cx="859462" cy="102717"/>
          </a:xfrm>
        </p:grpSpPr>
        <p:cxnSp>
          <p:nvCxnSpPr>
            <p:cNvPr id="32" name="Straight Connector 57"/>
            <p:cNvCxnSpPr/>
            <p:nvPr/>
          </p:nvCxnSpPr>
          <p:spPr>
            <a:xfrm>
              <a:off x="5665076" y="3682507"/>
              <a:ext cx="75674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58"/>
            <p:cNvSpPr/>
            <p:nvPr/>
          </p:nvSpPr>
          <p:spPr>
            <a:xfrm>
              <a:off x="6421821" y="3631148"/>
              <a:ext cx="102717" cy="1027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dirty="0"/>
            </a:p>
          </p:txBody>
        </p:sp>
      </p:grpSp>
      <p:sp>
        <p:nvSpPr>
          <p:cNvPr id="35" name="TextBox 80"/>
          <p:cNvSpPr txBox="1"/>
          <p:nvPr/>
        </p:nvSpPr>
        <p:spPr>
          <a:xfrm>
            <a:off x="2047502" y="3543409"/>
            <a:ext cx="3600474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/>
              <a:t>of </a:t>
            </a:r>
            <a:r>
              <a:rPr lang="en-CA" sz="1200" b="1" dirty="0" smtClean="0"/>
              <a:t>a senior-level or highly specialized employee’s</a:t>
            </a:r>
            <a:r>
              <a:rPr lang="en-CA" sz="1200" dirty="0" smtClean="0"/>
              <a:t> salary.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9343" y="4014587"/>
            <a:ext cx="1333285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000" dirty="0"/>
              <a:t>(Borysenko, 2015)</a:t>
            </a:r>
            <a:endParaRPr lang="en-CA" sz="10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5876822" y="2663969"/>
            <a:ext cx="28800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/>
              <a:t>Provide managers with the </a:t>
            </a:r>
            <a:r>
              <a:rPr lang="en-US" sz="1200" b="1" dirty="0" smtClean="0"/>
              <a:t>tools</a:t>
            </a:r>
            <a:r>
              <a:rPr lang="en-US" sz="1200" b="1" dirty="0"/>
              <a:t>, resources, and support </a:t>
            </a:r>
            <a:r>
              <a:rPr lang="en-US" sz="1200" dirty="0"/>
              <a:t>to </a:t>
            </a:r>
            <a:r>
              <a:rPr lang="en-US" sz="1200" dirty="0" smtClean="0"/>
              <a:t>help </a:t>
            </a:r>
            <a:r>
              <a:rPr lang="en-US" sz="1200" dirty="0"/>
              <a:t>employees improve.</a:t>
            </a:r>
            <a:endParaRPr lang="en-CA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876822" y="3513007"/>
            <a:ext cx="28800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Set </a:t>
            </a:r>
            <a:r>
              <a:rPr lang="en-CA" sz="1200" b="1" dirty="0" smtClean="0"/>
              <a:t>clear accountabilities,</a:t>
            </a:r>
            <a:r>
              <a:rPr lang="en-CA" sz="1200" dirty="0" smtClean="0"/>
              <a:t> stressing that managing performance is a key management competency.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0015" y="2345684"/>
            <a:ext cx="45719" cy="352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8" name="TextBox 37"/>
          <p:cNvSpPr txBox="1"/>
          <p:nvPr/>
        </p:nvSpPr>
        <p:spPr>
          <a:xfrm>
            <a:off x="5518576" y="1392871"/>
            <a:ext cx="3238246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40000"/>
                <a:lumOff val="6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CA" sz="1400" b="1" dirty="0"/>
              <a:t>HR can help organizations avoid these costs </a:t>
            </a:r>
            <a:r>
              <a:rPr lang="en-CA" sz="1400" dirty="0"/>
              <a:t>by equipping managers to address low performance more proactively:</a:t>
            </a:r>
            <a:endParaRPr lang="en-CA" sz="1200" dirty="0" smtClean="0"/>
          </a:p>
        </p:txBody>
      </p:sp>
      <p:sp>
        <p:nvSpPr>
          <p:cNvPr id="7" name="Rectangle 62"/>
          <p:cNvSpPr/>
          <p:nvPr/>
        </p:nvSpPr>
        <p:spPr>
          <a:xfrm>
            <a:off x="5518578" y="2970375"/>
            <a:ext cx="36622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3" name="Rectangle 63"/>
          <p:cNvSpPr/>
          <p:nvPr/>
        </p:nvSpPr>
        <p:spPr>
          <a:xfrm>
            <a:off x="5518578" y="3822578"/>
            <a:ext cx="36622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4" name="Rectangle 64"/>
          <p:cNvSpPr/>
          <p:nvPr/>
        </p:nvSpPr>
        <p:spPr>
          <a:xfrm>
            <a:off x="5518578" y="4646464"/>
            <a:ext cx="36622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8" name="Rectangle 65"/>
          <p:cNvSpPr/>
          <p:nvPr/>
        </p:nvSpPr>
        <p:spPr>
          <a:xfrm>
            <a:off x="5518578" y="5610027"/>
            <a:ext cx="366228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510039" y="1276003"/>
            <a:ext cx="4836097" cy="81677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b="1" dirty="0">
                <a:solidFill>
                  <a:schemeClr val="accent1"/>
                </a:solidFill>
              </a:rPr>
              <a:t>Why not just terminate? </a:t>
            </a:r>
            <a:r>
              <a:rPr lang="en-CA" sz="1400" b="1" dirty="0">
                <a:solidFill>
                  <a:sysClr val="windowText" lastClr="000000"/>
                </a:solidFill>
              </a:rPr>
              <a:t>The cost to replace </a:t>
            </a:r>
            <a:r>
              <a:rPr lang="en-CA" sz="1400" dirty="0">
                <a:solidFill>
                  <a:sysClr val="windowText" lastClr="000000"/>
                </a:solidFill>
              </a:rPr>
              <a:t>an employee including recruitment, training, productivity loss, and lost opportunity costs make up:</a:t>
            </a:r>
            <a:endParaRPr lang="en-CA" sz="1200" dirty="0">
              <a:solidFill>
                <a:sysClr val="windowText" lastClr="000000"/>
              </a:solidFill>
            </a:endParaRPr>
          </a:p>
        </p:txBody>
      </p:sp>
      <p:sp>
        <p:nvSpPr>
          <p:cNvPr id="50" name="TextBox 79"/>
          <p:cNvSpPr txBox="1"/>
          <p:nvPr/>
        </p:nvSpPr>
        <p:spPr>
          <a:xfrm>
            <a:off x="620748" y="3400689"/>
            <a:ext cx="936000" cy="7246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400%</a:t>
            </a:r>
          </a:p>
        </p:txBody>
      </p:sp>
      <p:sp>
        <p:nvSpPr>
          <p:cNvPr id="11" name="Chevron 10"/>
          <p:cNvSpPr/>
          <p:nvPr/>
        </p:nvSpPr>
        <p:spPr>
          <a:xfrm>
            <a:off x="697726" y="5545749"/>
            <a:ext cx="342999" cy="653695"/>
          </a:xfrm>
          <a:prstGeom prst="chevron">
            <a:avLst>
              <a:gd name="adj" fmla="val 6019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5087" y="5572421"/>
            <a:ext cx="415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average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unfair dismissal claim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UK in 2015/2016 was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~US$18,720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 maximum claim was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~US$636,374 (Godwins, 2016).</a:t>
            </a:r>
            <a:endParaRPr lang="en-CA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67"/>
          <p:cNvSpPr/>
          <p:nvPr/>
        </p:nvSpPr>
        <p:spPr>
          <a:xfrm>
            <a:off x="5876822" y="5211083"/>
            <a:ext cx="288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 managers and employees to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HR 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resources,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 available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&amp; development opportunities or an employee assistance program. </a:t>
            </a:r>
            <a:endParaRPr lang="en-CA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41" name="Rectangle 40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6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3" y="1"/>
            <a:ext cx="9144000" cy="15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146" y="439011"/>
            <a:ext cx="7963948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HELPS HR PROFESSIONALS TO: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190" y="10840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3840" y="12364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7524" y="1937732"/>
            <a:ext cx="5832014" cy="2610086"/>
            <a:chOff x="1115616" y="1412776"/>
            <a:chExt cx="7057418" cy="3243216"/>
          </a:xfrm>
        </p:grpSpPr>
        <p:grpSp>
          <p:nvGrpSpPr>
            <p:cNvPr id="62" name="Group 73"/>
            <p:cNvGrpSpPr/>
            <p:nvPr/>
          </p:nvGrpSpPr>
          <p:grpSpPr>
            <a:xfrm>
              <a:off x="1115616" y="1412776"/>
              <a:ext cx="7057418" cy="3243216"/>
              <a:chOff x="644107" y="2498653"/>
              <a:chExt cx="7855151" cy="2937957"/>
            </a:xfrm>
          </p:grpSpPr>
          <p:grpSp>
            <p:nvGrpSpPr>
              <p:cNvPr id="69" name="Group 38"/>
              <p:cNvGrpSpPr/>
              <p:nvPr/>
            </p:nvGrpSpPr>
            <p:grpSpPr>
              <a:xfrm>
                <a:off x="644107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1445581" y="2659055"/>
                <a:ext cx="2757005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Empower management to apply HR best practices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4572000" y="2582616"/>
                <a:ext cx="0" cy="27461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headEnd type="diamond"/>
                <a:tailEnd type="diamond"/>
              </a:ln>
              <a:effectLst/>
            </p:spPr>
          </p:cxnSp>
          <p:grpSp>
            <p:nvGrpSpPr>
              <p:cNvPr id="72" name="Group 47"/>
              <p:cNvGrpSpPr/>
              <p:nvPr/>
            </p:nvGrpSpPr>
            <p:grpSpPr>
              <a:xfrm>
                <a:off x="644107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408569" y="3606339"/>
                <a:ext cx="2837151" cy="623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fr-FR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effective talent acquisition &amp; retention strategies</a:t>
                </a:r>
              </a:p>
            </p:txBody>
          </p:sp>
          <p:grpSp>
            <p:nvGrpSpPr>
              <p:cNvPr id="74" name="Group 55"/>
              <p:cNvGrpSpPr/>
              <p:nvPr/>
            </p:nvGrpSpPr>
            <p:grpSpPr>
              <a:xfrm>
                <a:off x="644107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365435" y="4793743"/>
                <a:ext cx="2575400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US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Build a high performance culture</a:t>
                </a:r>
              </a:p>
            </p:txBody>
          </p:sp>
          <p:grpSp>
            <p:nvGrpSpPr>
              <p:cNvPr id="76" name="Group 73"/>
              <p:cNvGrpSpPr/>
              <p:nvPr/>
            </p:nvGrpSpPr>
            <p:grpSpPr>
              <a:xfrm flipH="1">
                <a:off x="4773286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 flipH="1">
                <a:off x="4986014" y="2666584"/>
                <a:ext cx="2965454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Maintain a progressive set of </a:t>
                </a:r>
              </a:p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 policies &amp; procedures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81"/>
              <p:cNvGrpSpPr/>
              <p:nvPr/>
            </p:nvGrpSpPr>
            <p:grpSpPr>
              <a:xfrm flipH="1">
                <a:off x="4773286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 flipH="1">
                <a:off x="4930240" y="3725332"/>
                <a:ext cx="2937697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Demonstrate the business impact of HR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Group 89"/>
              <p:cNvGrpSpPr/>
              <p:nvPr/>
            </p:nvGrpSpPr>
            <p:grpSpPr>
              <a:xfrm flipH="1">
                <a:off x="4773286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 flipH="1">
                <a:off x="4970295" y="4769019"/>
                <a:ext cx="3205896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Stay abreast of HR trends &amp; technologies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35191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C0504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35191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9BBB59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flipH="1">
                <a:off x="7840715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BACC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735191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F81B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flipH="1">
                <a:off x="7840715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sz="1600" b="1" kern="0" smtClean="0">
                  <a:solidFill>
                    <a:srgbClr val="F7964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flipH="1">
                <a:off x="7840715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8064A2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170577" y="1534600"/>
              <a:ext cx="407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62663" y="386660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62663" y="152078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54351" y="2689537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78891" y="3855482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70577" y="2697850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07" name="Text Placeholder 1"/>
          <p:cNvSpPr txBox="1">
            <a:spLocks/>
          </p:cNvSpPr>
          <p:nvPr/>
        </p:nvSpPr>
        <p:spPr bwMode="auto">
          <a:xfrm>
            <a:off x="2306357" y="4938108"/>
            <a:ext cx="486003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have access to our extensive selection of practical solutions for your HR challenges</a:t>
            </a:r>
            <a:endParaRPr lang="en-CA" sz="1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>
            <a:hlinkClick r:id="rId4"/>
          </p:cNvPr>
          <p:cNvSpPr/>
          <p:nvPr/>
        </p:nvSpPr>
        <p:spPr>
          <a:xfrm>
            <a:off x="2680350" y="5556890"/>
            <a:ext cx="4112047" cy="43204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13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BECOMING A MEMBER</a:t>
            </a:r>
            <a:endParaRPr lang="en-CA" sz="1400" b="1" dirty="0">
              <a:solidFill>
                <a:srgbClr val="13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7524" y="6147726"/>
            <a:ext cx="2375756" cy="32655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Free: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1-877-281-0480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092280" y="6147726"/>
            <a:ext cx="1800200" cy="360040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hr.mcleanco.com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12" name="Rectangle 111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14" name="Rectangle 11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01705" y="1663204"/>
            <a:ext cx="2601189" cy="3278663"/>
            <a:chOff x="6270532" y="1569685"/>
            <a:chExt cx="2601189" cy="3278663"/>
          </a:xfrm>
        </p:grpSpPr>
        <p:sp>
          <p:nvSpPr>
            <p:cNvPr id="106" name="Text Placeholder 41"/>
            <p:cNvSpPr txBox="1">
              <a:spLocks/>
            </p:cNvSpPr>
            <p:nvPr/>
          </p:nvSpPr>
          <p:spPr bwMode="auto">
            <a:xfrm>
              <a:off x="6499600" y="1914448"/>
              <a:ext cx="2204133" cy="29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lnSpc>
                  <a:spcPts val="1350"/>
                </a:lnSpc>
                <a:spcBef>
                  <a:spcPts val="500"/>
                </a:spcBef>
                <a:buClr>
                  <a:schemeClr val="bg1"/>
                </a:buClr>
                <a:buSzPct val="25000"/>
                <a:buFont typeface="Arial" pitchFamily="34" charset="0"/>
                <a:buChar char="•"/>
                <a:defRPr sz="1200" i="1" baseline="0">
                  <a:solidFill>
                    <a:schemeClr val="tx1"/>
                  </a:solidFill>
                  <a:latin typeface="+mj-lt"/>
                </a:defRPr>
              </a:lvl1pPr>
              <a:lvl2pPr marL="361950" indent="-180975">
                <a:lnSpc>
                  <a:spcPts val="1350"/>
                </a:lnSpc>
                <a:spcBef>
                  <a:spcPts val="5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-"/>
                <a:defRPr sz="1000">
                  <a:solidFill>
                    <a:schemeClr val="tx1"/>
                  </a:solidFill>
                </a:defRPr>
              </a:lvl2pPr>
              <a:lvl3pPr marL="895350" indent="-176213">
                <a:lnSpc>
                  <a:spcPts val="1350"/>
                </a:lnSpc>
                <a:spcBef>
                  <a:spcPts val="5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200"/>
              </a:lvl3pPr>
              <a:lvl4pPr marL="1254125" indent="-174625">
                <a:lnSpc>
                  <a:spcPts val="1350"/>
                </a:lnSpc>
                <a:spcBef>
                  <a:spcPts val="500"/>
                </a:spcBef>
                <a:buSzPct val="100000"/>
                <a:buFont typeface="Wingdings" pitchFamily="2" charset="2"/>
                <a:buChar char="§"/>
                <a:defRPr sz="1200"/>
              </a:lvl4pPr>
              <a:lvl5pPr marL="1614488" indent="-174625">
                <a:lnSpc>
                  <a:spcPts val="1350"/>
                </a:lnSpc>
                <a:spcBef>
                  <a:spcPts val="500"/>
                </a:spcBef>
                <a:buSzPct val="150000"/>
                <a:buFont typeface="Arial" pitchFamily="34" charset="0"/>
                <a:buChar char="◦"/>
                <a:tabLst/>
                <a:defRPr sz="1200" baseline="0"/>
              </a:lvl5pPr>
            </a:lstStyle>
            <a:p>
              <a:pPr algn="ctr" eaLnBrk="0" hangingPunct="0"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more than ever,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 need to help their organizations maximize the value of their people. 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80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 offers the tools, diagnostics, and programs to drive measurable results</a:t>
              </a: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Font typeface="Arial" pitchFamily="34" charset="0"/>
                <a:buNone/>
              </a:pPr>
              <a:endParaRPr lang="en-CA" sz="8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Aft>
                  <a:spcPct val="0"/>
                </a:spcAft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Jennifer Rozon, </a:t>
              </a: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President, </a:t>
              </a:r>
              <a:endParaRPr lang="en-C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Clr>
                  <a:prstClr val="white"/>
                </a:buClr>
                <a:buFont typeface="Arial" pitchFamily="34" charset="0"/>
                <a:buNone/>
              </a:pPr>
              <a:endParaRPr lang="en-CA" sz="1400" dirty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70532" y="1569685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0800000">
              <a:off x="8307143" y="3122876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4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2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Custom-MCO-Font">
      <a:majorFont>
        <a:latin typeface="Aharon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1368</Words>
  <Application>Microsoft Office PowerPoint</Application>
  <PresentationFormat>On-screen Show (4:3)</PresentationFormat>
  <Paragraphs>183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 Unicode MS</vt:lpstr>
      <vt:lpstr>Arial</vt:lpstr>
      <vt:lpstr>Arial Black</vt:lpstr>
      <vt:lpstr>Calibri</vt:lpstr>
      <vt:lpstr>FontAwesome</vt:lpstr>
      <vt:lpstr>Segoe UI</vt:lpstr>
      <vt:lpstr>Times New Roman</vt:lpstr>
      <vt:lpstr>Wingdings</vt:lpstr>
      <vt:lpstr>Theme1</vt:lpstr>
      <vt:lpstr>2_Theme1</vt:lpstr>
      <vt:lpstr>PowerPoint Presentation</vt:lpstr>
      <vt:lpstr>PowerPoint Presentation</vt:lpstr>
      <vt:lpstr>MCLEAN &amp; COMPANY OFFERS VARIOUS LEVELS OF SUPPORT TO BEST SUIT YOUR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MCLEAN &amp; COMPANY HELPS HR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2018-07-09T03:08:57Z</dcterms:created>
  <dcterms:modified xsi:type="dcterms:W3CDTF">2018-07-09T18:46:17Z</dcterms:modified>
</cp:coreProperties>
</file>