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5" r:id="rId1"/>
    <p:sldMasterId id="2147483824" r:id="rId2"/>
    <p:sldMasterId id="2147483832" r:id="rId3"/>
  </p:sldMasterIdLst>
  <p:notesMasterIdLst>
    <p:notesMasterId r:id="rId13"/>
  </p:notesMasterIdLst>
  <p:handoutMasterIdLst>
    <p:handoutMasterId r:id="rId14"/>
  </p:handoutMasterIdLst>
  <p:sldIdLst>
    <p:sldId id="278" r:id="rId4"/>
    <p:sldId id="463" r:id="rId5"/>
    <p:sldId id="464" r:id="rId6"/>
    <p:sldId id="519" r:id="rId7"/>
    <p:sldId id="672" r:id="rId8"/>
    <p:sldId id="604" r:id="rId9"/>
    <p:sldId id="599" r:id="rId10"/>
    <p:sldId id="606" r:id="rId11"/>
    <p:sldId id="673" r:id="rId12"/>
  </p:sldIdLst>
  <p:sldSz cx="9144000" cy="6858000" type="screen4x3"/>
  <p:notesSz cx="6950075" cy="9236075"/>
  <p:custShowLst>
    <p:custShow name="Custom Show 1" id="0">
      <p:sldLst>
        <p:sld r:id="rId4"/>
      </p:sldLst>
    </p:custShow>
  </p:custShowLst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5" orient="horz" pos="4110" userDrawn="1">
          <p15:clr>
            <a:srgbClr val="A4A3A4"/>
          </p15:clr>
        </p15:guide>
        <p15:guide id="6" orient="horz" pos="232" userDrawn="1">
          <p15:clr>
            <a:srgbClr val="A4A3A4"/>
          </p15:clr>
        </p15:guide>
        <p15:guide id="8" pos="158" userDrawn="1">
          <p15:clr>
            <a:srgbClr val="A4A3A4"/>
          </p15:clr>
        </p15:guide>
        <p15:guide id="9" pos="2222" userDrawn="1">
          <p15:clr>
            <a:srgbClr val="A4A3A4"/>
          </p15:clr>
        </p15:guide>
        <p15:guide id="10" pos="317" userDrawn="1">
          <p15:clr>
            <a:srgbClr val="A4A3A4"/>
          </p15:clr>
        </p15:guide>
        <p15:guide id="11" orient="horz" pos="618" userDrawn="1">
          <p15:clr>
            <a:srgbClr val="A4A3A4"/>
          </p15:clr>
        </p15:guide>
        <p15:guide id="12" orient="horz" pos="86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1" name="Author" initials="A" lastIdx="3" clrIdx="2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D6D6"/>
    <a:srgbClr val="DCD6E0"/>
    <a:srgbClr val="B6D2B8"/>
    <a:srgbClr val="C8DDED"/>
    <a:srgbClr val="ABDCE0"/>
    <a:srgbClr val="C9DDED"/>
    <a:srgbClr val="B7D2B9"/>
    <a:srgbClr val="DDD6E0"/>
    <a:srgbClr val="DDDDDD"/>
    <a:srgbClr val="ACD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187" autoAdjust="0"/>
    <p:restoredTop sz="96433" autoAdjust="0"/>
  </p:normalViewPr>
  <p:slideViewPr>
    <p:cSldViewPr snapToGrid="0">
      <p:cViewPr varScale="1">
        <p:scale>
          <a:sx n="118" d="100"/>
          <a:sy n="118" d="100"/>
        </p:scale>
        <p:origin x="2106" y="102"/>
      </p:cViewPr>
      <p:guideLst>
        <p:guide orient="horz" pos="4110"/>
        <p:guide orient="horz" pos="232"/>
        <p:guide pos="158"/>
        <p:guide pos="2222"/>
        <p:guide pos="317"/>
        <p:guide orient="horz" pos="618"/>
        <p:guide orient="horz" pos="8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6690"/>
    </p:cViewPr>
  </p:sorterViewPr>
  <p:notesViewPr>
    <p:cSldViewPr snapToGrid="0">
      <p:cViewPr varScale="1">
        <p:scale>
          <a:sx n="69" d="100"/>
          <a:sy n="69" d="100"/>
        </p:scale>
        <p:origin x="23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ags" Target="tags/tag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r">
              <a:defRPr sz="1200"/>
            </a:lvl1pPr>
          </a:lstStyle>
          <a:p>
            <a:fld id="{ED006EA4-D462-4253-8FC7-D35175043F19}" type="datetimeFigureOut">
              <a:rPr lang="en-US" smtClean="0"/>
              <a:t>3/1/2018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70"/>
            <a:ext cx="3011699" cy="463407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70"/>
            <a:ext cx="3011699" cy="463407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r">
              <a:defRPr sz="1200"/>
            </a:lvl1pPr>
          </a:lstStyle>
          <a:p>
            <a:fld id="{502DA24A-F480-4AA7-ACF1-F7D1E577F3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409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r">
              <a:defRPr sz="1200"/>
            </a:lvl1pPr>
          </a:lstStyle>
          <a:p>
            <a:fld id="{34E1B6C9-DAE3-4E7B-AB3C-9473EC02D78D}" type="datetimeFigureOut">
              <a:rPr lang="en-US" smtClean="0"/>
              <a:t>3/1/2018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0" y="1154113"/>
            <a:ext cx="41560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7" tIns="46244" rIns="92487" bIns="4624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2"/>
            <a:ext cx="5560060" cy="3636705"/>
          </a:xfrm>
          <a:prstGeom prst="rect">
            <a:avLst/>
          </a:prstGeom>
        </p:spPr>
        <p:txBody>
          <a:bodyPr vert="horz" lIns="92487" tIns="46244" rIns="92487" bIns="4624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70"/>
            <a:ext cx="3011699" cy="463407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70"/>
            <a:ext cx="3011699" cy="463407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r">
              <a:defRPr sz="1200"/>
            </a:lvl1pPr>
          </a:lstStyle>
          <a:p>
            <a:fld id="{65F1ACBD-245E-4A24-AC78-063168A886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599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65BAA-4C92-45F9-B685-78236DC3BAD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315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1ACBD-245E-4A24-AC78-063168A8862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528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1ACBD-245E-4A24-AC78-063168A8862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380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1ACBD-245E-4A24-AC78-063168A8862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0855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1ACBD-245E-4A24-AC78-063168A88622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9695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1ACBD-245E-4A24-AC78-063168A8862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3806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1ACBD-245E-4A24-AC78-063168A8862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86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1ACBD-245E-4A24-AC78-063168A8862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3553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1ACBD-245E-4A24-AC78-063168A88622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17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7546"/>
            <a:ext cx="9144001" cy="6096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3510" y="6090046"/>
            <a:ext cx="6696236" cy="7679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CA" sz="800" dirty="0">
                <a:solidFill>
                  <a:schemeClr val="bg1"/>
                </a:solidFill>
                <a:latin typeface="Arial Black" panose="020B0A04020102020204" pitchFamily="34" charset="0"/>
              </a:rPr>
              <a:t>Info-Tech Research Group, Inc. </a:t>
            </a:r>
            <a:r>
              <a:rPr lang="en-CA" sz="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is </a:t>
            </a:r>
            <a:r>
              <a:rPr lang="en-CA" sz="800" dirty="0">
                <a:solidFill>
                  <a:schemeClr val="bg1"/>
                </a:solidFill>
                <a:latin typeface="Arial Black" panose="020B0A04020102020204" pitchFamily="34" charset="0"/>
              </a:rPr>
              <a:t>a global leader in providing IT research and advice.</a:t>
            </a:r>
            <a:br>
              <a:rPr lang="en-CA" sz="8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CA" sz="800" dirty="0">
                <a:solidFill>
                  <a:schemeClr val="bg1"/>
                </a:solidFill>
                <a:latin typeface="Arial Black" panose="020B0A04020102020204" pitchFamily="34" charset="0"/>
              </a:rPr>
              <a:t>Info-Tech’s products and services combine actionable insight and relevant advice with</a:t>
            </a:r>
            <a:br>
              <a:rPr lang="en-CA" sz="8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CA" sz="800" dirty="0">
                <a:solidFill>
                  <a:schemeClr val="bg1"/>
                </a:solidFill>
                <a:latin typeface="Arial Black" panose="020B0A04020102020204" pitchFamily="34" charset="0"/>
              </a:rPr>
              <a:t>ready-to-use tools and templates that cover the full spectrum of IT concerns.</a:t>
            </a:r>
            <a:br>
              <a:rPr lang="en-CA" sz="8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CA" sz="800" dirty="0">
                <a:solidFill>
                  <a:schemeClr val="bg1"/>
                </a:solidFill>
                <a:latin typeface="Arial Black" panose="020B0A04020102020204" pitchFamily="34" charset="0"/>
              </a:rPr>
              <a:t>© </a:t>
            </a:r>
            <a:r>
              <a:rPr lang="en-CA" sz="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1997-2016 </a:t>
            </a:r>
            <a:r>
              <a:rPr lang="en-CA" sz="800" dirty="0">
                <a:solidFill>
                  <a:schemeClr val="bg1"/>
                </a:solidFill>
                <a:latin typeface="Arial Black" panose="020B0A04020102020204" pitchFamily="34" charset="0"/>
              </a:rPr>
              <a:t>Info-Tech Research Group Inc.</a:t>
            </a:r>
          </a:p>
        </p:txBody>
      </p:sp>
      <p:pic>
        <p:nvPicPr>
          <p:cNvPr id="11" name="Picture 10" descr="Info-Tech_Logo_2013-On-Screen-WHITE(transparent-background)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6309320"/>
            <a:ext cx="1697008" cy="339401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 userDrawn="1"/>
        </p:nvSpPr>
        <p:spPr>
          <a:xfrm>
            <a:off x="0" y="6091639"/>
            <a:ext cx="7133719" cy="767953"/>
          </a:xfrm>
          <a:prstGeom prst="rect">
            <a:avLst/>
          </a:prstGeom>
          <a:solidFill>
            <a:srgbClr val="243F5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CA" sz="800" kern="0" dirty="0" smtClean="0">
                <a:solidFill>
                  <a:srgbClr val="ADB7C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McLean &amp; Company is a research and advisory firm that provides practical solutions</a:t>
            </a:r>
            <a:br>
              <a:rPr lang="en-CA" sz="800" kern="0" dirty="0" smtClean="0">
                <a:solidFill>
                  <a:srgbClr val="ADB7C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800" kern="0" dirty="0" smtClean="0">
                <a:solidFill>
                  <a:srgbClr val="ADB7C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human resources challenges with executable research, tools, and advice that will have a</a:t>
            </a:r>
            <a:br>
              <a:rPr lang="en-CA" sz="800" kern="0" dirty="0" smtClean="0">
                <a:solidFill>
                  <a:srgbClr val="ADB7C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800" kern="0" dirty="0" smtClean="0">
                <a:solidFill>
                  <a:srgbClr val="ADB7C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clear and measurable impact on your business. © 1997-2017 McLean &amp; Company.</a:t>
            </a:r>
            <a:br>
              <a:rPr lang="en-CA" sz="800" kern="0" dirty="0" smtClean="0">
                <a:solidFill>
                  <a:srgbClr val="ADB7C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800" kern="0" dirty="0" smtClean="0">
                <a:solidFill>
                  <a:srgbClr val="ADB7C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McLean &amp; Company is a division of Info-Tech Research Group Inc.</a:t>
            </a:r>
          </a:p>
        </p:txBody>
      </p:sp>
      <p:pic>
        <p:nvPicPr>
          <p:cNvPr id="8" name="Picture 7" descr="footer2012-mco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28284" y="6091639"/>
            <a:ext cx="2015716" cy="767953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-7546"/>
            <a:ext cx="9144000" cy="6111888"/>
          </a:xfrm>
          <a:prstGeom prst="rect">
            <a:avLst/>
          </a:prstGeom>
          <a:solidFill>
            <a:srgbClr val="29475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53920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510" y="6090046"/>
            <a:ext cx="6696236" cy="7679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CA" sz="800" dirty="0">
                <a:solidFill>
                  <a:srgbClr val="FFFFFF"/>
                </a:solidFill>
              </a:rPr>
              <a:t>Info-Tech Research Group, Inc. </a:t>
            </a:r>
            <a:r>
              <a:rPr lang="en-CA" sz="800" dirty="0" smtClean="0">
                <a:solidFill>
                  <a:srgbClr val="FFFFFF"/>
                </a:solidFill>
              </a:rPr>
              <a:t>is </a:t>
            </a:r>
            <a:r>
              <a:rPr lang="en-CA" sz="800" dirty="0">
                <a:solidFill>
                  <a:srgbClr val="FFFFFF"/>
                </a:solidFill>
              </a:rPr>
              <a:t>a global leader in providing IT research and advice.</a:t>
            </a:r>
            <a:br>
              <a:rPr lang="en-CA" sz="800" dirty="0">
                <a:solidFill>
                  <a:srgbClr val="FFFFFF"/>
                </a:solidFill>
              </a:rPr>
            </a:br>
            <a:r>
              <a:rPr lang="en-CA" sz="800" dirty="0">
                <a:solidFill>
                  <a:srgbClr val="FFFFFF"/>
                </a:solidFill>
              </a:rPr>
              <a:t>Info-Tech’s products and services combine actionable insight and relevant advice with</a:t>
            </a:r>
            <a:br>
              <a:rPr lang="en-CA" sz="800" dirty="0">
                <a:solidFill>
                  <a:srgbClr val="FFFFFF"/>
                </a:solidFill>
              </a:rPr>
            </a:br>
            <a:r>
              <a:rPr lang="en-CA" sz="800" dirty="0">
                <a:solidFill>
                  <a:srgbClr val="FFFFFF"/>
                </a:solidFill>
              </a:rPr>
              <a:t>ready-to-use tools and templates that cover the full spectrum of IT concerns.</a:t>
            </a:r>
            <a:br>
              <a:rPr lang="en-CA" sz="800" dirty="0">
                <a:solidFill>
                  <a:srgbClr val="FFFFFF"/>
                </a:solidFill>
              </a:rPr>
            </a:br>
            <a:r>
              <a:rPr lang="en-CA" sz="800" dirty="0">
                <a:solidFill>
                  <a:srgbClr val="FFFFFF"/>
                </a:solidFill>
              </a:rPr>
              <a:t>© </a:t>
            </a:r>
            <a:r>
              <a:rPr lang="en-CA" sz="800" dirty="0" smtClean="0">
                <a:solidFill>
                  <a:srgbClr val="FFFFFF"/>
                </a:solidFill>
              </a:rPr>
              <a:t>1997-2016 </a:t>
            </a:r>
            <a:r>
              <a:rPr lang="en-CA" sz="800" dirty="0">
                <a:solidFill>
                  <a:srgbClr val="FFFFFF"/>
                </a:solidFill>
              </a:rPr>
              <a:t>Info-Tech Research Group Inc.</a:t>
            </a:r>
          </a:p>
        </p:txBody>
      </p:sp>
      <p:pic>
        <p:nvPicPr>
          <p:cNvPr id="11" name="Picture 10" descr="Info-Tech_Logo_2013-On-Screen-WHITE(transparent-background)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6309320"/>
            <a:ext cx="1697008" cy="339401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 userDrawn="1"/>
        </p:nvSpPr>
        <p:spPr>
          <a:xfrm>
            <a:off x="0" y="6091639"/>
            <a:ext cx="7133719" cy="767953"/>
          </a:xfrm>
          <a:prstGeom prst="rect">
            <a:avLst/>
          </a:prstGeom>
          <a:solidFill>
            <a:srgbClr val="243F5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CA" sz="800" kern="0" dirty="0" smtClean="0">
                <a:solidFill>
                  <a:srgbClr val="ADB7C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McLean &amp; Company is a research and advisory firm that provides practical solutions</a:t>
            </a:r>
            <a:br>
              <a:rPr lang="en-CA" sz="800" kern="0" dirty="0" smtClean="0">
                <a:solidFill>
                  <a:srgbClr val="ADB7C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800" kern="0" dirty="0" smtClean="0">
                <a:solidFill>
                  <a:srgbClr val="ADB7C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human resources challenges with executable research, tools, and advice that will have a</a:t>
            </a:r>
            <a:br>
              <a:rPr lang="en-CA" sz="800" kern="0" dirty="0" smtClean="0">
                <a:solidFill>
                  <a:srgbClr val="ADB7C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800" kern="0" dirty="0" smtClean="0">
                <a:solidFill>
                  <a:srgbClr val="ADB7C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clear and measurable impact on your business. © 1997-2017 McLean &amp; Company.</a:t>
            </a:r>
            <a:br>
              <a:rPr lang="en-CA" sz="800" kern="0" dirty="0" smtClean="0">
                <a:solidFill>
                  <a:srgbClr val="ADB7C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800" kern="0" dirty="0" smtClean="0">
                <a:solidFill>
                  <a:srgbClr val="ADB7C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McLean &amp; Company is a division of Info-Tech Research Group Inc.</a:t>
            </a:r>
          </a:p>
        </p:txBody>
      </p:sp>
      <p:pic>
        <p:nvPicPr>
          <p:cNvPr id="8" name="Picture 7" descr="footer2012-mco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28284" y="6091639"/>
            <a:ext cx="2015716" cy="76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201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Slide - New Content - Grey 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10041" y="375558"/>
            <a:ext cx="8126412" cy="86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2712407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Slide - New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10041" y="375558"/>
            <a:ext cx="8126412" cy="86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774546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0171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Slide - New Content - Grey 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10041" y="375558"/>
            <a:ext cx="8126412" cy="86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latin typeface="Arial Black" panose="020B0A04020102020204" pitchFamily="34" charset="0"/>
              </a:defRPr>
            </a:lvl1pPr>
          </a:lstStyle>
          <a:p>
            <a:pPr lvl="0"/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195221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Slide - New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10041" y="375558"/>
            <a:ext cx="8126412" cy="86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 Black" panose="020B0A04020102020204" pitchFamily="34" charset="0"/>
              </a:defRPr>
            </a:lvl1pPr>
          </a:lstStyle>
          <a:p>
            <a:pPr lvl="0"/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344191521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59" userDrawn="1">
          <p15:clr>
            <a:srgbClr val="FBAE40"/>
          </p15:clr>
        </p15:guide>
        <p15:guide id="2" pos="385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1292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ks Ci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 userDrawn="1"/>
        </p:nvSpPr>
        <p:spPr>
          <a:xfrm>
            <a:off x="302853" y="187743"/>
            <a:ext cx="3647043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CA" sz="4000" dirty="0" smtClean="0">
                <a:solidFill>
                  <a:schemeClr val="accent1"/>
                </a:solidFill>
                <a:latin typeface="Arial Unicode MS" panose="020B0604020202020204" pitchFamily="34" charset="-128"/>
              </a:rPr>
              <a:t> 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15950" y="503838"/>
            <a:ext cx="7887600" cy="55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baseline="0">
                <a:solidFill>
                  <a:sysClr val="windowText" lastClr="000000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CA" dirty="0" smtClean="0"/>
              <a:t>Works Cited</a:t>
            </a:r>
            <a:endParaRPr lang="en-C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15950" y="1316038"/>
            <a:ext cx="7888288" cy="50927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CA" dirty="0"/>
          </a:p>
        </p:txBody>
      </p:sp>
      <p:sp>
        <p:nvSpPr>
          <p:cNvPr id="7" name="Rectangle 6"/>
          <p:cNvSpPr/>
          <p:nvPr userDrawn="1"/>
        </p:nvSpPr>
        <p:spPr>
          <a:xfrm>
            <a:off x="8977033" y="1130455"/>
            <a:ext cx="166967" cy="5395313"/>
          </a:xfrm>
          <a:prstGeom prst="rect">
            <a:avLst/>
          </a:prstGeom>
          <a:solidFill>
            <a:schemeClr val="accent6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0744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5628105" y="0"/>
            <a:ext cx="3515895" cy="6522720"/>
            <a:chOff x="-1" y="0"/>
            <a:chExt cx="3419231" cy="6522720"/>
          </a:xfrm>
          <a:solidFill>
            <a:schemeClr val="accent5"/>
          </a:solidFill>
        </p:grpSpPr>
        <p:sp>
          <p:nvSpPr>
            <p:cNvPr id="12" name="Rectangle 11"/>
            <p:cNvSpPr/>
            <p:nvPr/>
          </p:nvSpPr>
          <p:spPr>
            <a:xfrm>
              <a:off x="-1" y="0"/>
              <a:ext cx="3419231" cy="6522720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 Black" panose="020B0A040201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83738" y="643137"/>
              <a:ext cx="2314451" cy="97872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CA" sz="2400" b="1" dirty="0" smtClean="0">
                  <a:solidFill>
                    <a:schemeClr val="bg1"/>
                  </a:solidFill>
                  <a:latin typeface="Arial Black" panose="020B0A04020102020204" pitchFamily="34" charset="0"/>
                  <a:cs typeface="Segoe UI" panose="020B0502040204020203" pitchFamily="34" charset="0"/>
                </a:rPr>
                <a:t>MCLEAN &amp;</a:t>
              </a:r>
            </a:p>
            <a:p>
              <a:pPr>
                <a:lnSpc>
                  <a:spcPct val="80000"/>
                </a:lnSpc>
              </a:pPr>
              <a:r>
                <a:rPr lang="en-CA" sz="2400" b="1" dirty="0" smtClean="0">
                  <a:solidFill>
                    <a:schemeClr val="bg1"/>
                  </a:solidFill>
                  <a:latin typeface="Arial Black" panose="020B0A04020102020204" pitchFamily="34" charset="0"/>
                  <a:cs typeface="Segoe UI" panose="020B0502040204020203" pitchFamily="34" charset="0"/>
                </a:rPr>
                <a:t>COMPANY</a:t>
              </a:r>
            </a:p>
            <a:p>
              <a:pPr>
                <a:lnSpc>
                  <a:spcPct val="80000"/>
                </a:lnSpc>
              </a:pPr>
              <a:r>
                <a:rPr lang="en-CA" sz="2400" b="1" dirty="0" smtClean="0">
                  <a:solidFill>
                    <a:schemeClr val="bg1"/>
                  </a:solidFill>
                  <a:latin typeface="Arial Black" panose="020B0A04020102020204" pitchFamily="34" charset="0"/>
                  <a:cs typeface="Segoe UI" panose="020B0502040204020203" pitchFamily="34" charset="0"/>
                </a:rPr>
                <a:t>CASE STUDY</a:t>
              </a: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9338" y="719347"/>
              <a:ext cx="388851" cy="413154"/>
            </a:xfrm>
            <a:prstGeom prst="rect">
              <a:avLst/>
            </a:prstGeom>
            <a:grpFill/>
          </p:spPr>
        </p:pic>
      </p:grpSp>
      <p:sp>
        <p:nvSpPr>
          <p:cNvPr id="21" name="Rectangle 20"/>
          <p:cNvSpPr/>
          <p:nvPr userDrawn="1"/>
        </p:nvSpPr>
        <p:spPr>
          <a:xfrm>
            <a:off x="-1421" y="1036087"/>
            <a:ext cx="158562" cy="5482055"/>
          </a:xfrm>
          <a:prstGeom prst="rect">
            <a:avLst/>
          </a:prstGeom>
          <a:solidFill>
            <a:schemeClr val="accent5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latin typeface="Arial Black" panose="020B0A04020102020204" pitchFamily="34" charset="0"/>
            </a:endParaRP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884238" y="243923"/>
            <a:ext cx="4572000" cy="6572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5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CA" dirty="0" smtClean="0"/>
              <a:t>Title</a:t>
            </a:r>
            <a:endParaRPr lang="en-CA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329008" y="5752474"/>
            <a:ext cx="5127230" cy="596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CA" dirty="0" smtClean="0"/>
              <a:t>&lt;Insert&gt;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283992" y="1582183"/>
            <a:ext cx="2324237" cy="9141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Industry: &lt;Insert&gt;</a:t>
            </a:r>
          </a:p>
          <a:p>
            <a:pPr lvl="0"/>
            <a:r>
              <a:rPr lang="en-US" dirty="0" smtClean="0"/>
              <a:t>Size: &lt;Insert&gt;</a:t>
            </a:r>
          </a:p>
          <a:p>
            <a:pPr lvl="0"/>
            <a:r>
              <a:rPr lang="en-US" dirty="0" smtClean="0"/>
              <a:t>Source: &lt;Insert&gt;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641180" y="4243552"/>
            <a:ext cx="1768475" cy="10511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i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Quote in italic Arial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9355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68" userDrawn="1">
          <p15:clr>
            <a:srgbClr val="FBAE40"/>
          </p15:clr>
        </p15:guide>
        <p15:guide id="2" pos="61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-Tool-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628105" y="0"/>
            <a:ext cx="3515895" cy="6522720"/>
          </a:xfrm>
          <a:prstGeom prst="rect">
            <a:avLst/>
          </a:prstGeom>
          <a:noFill/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-1421" y="1036087"/>
            <a:ext cx="158562" cy="5482055"/>
          </a:xfrm>
          <a:prstGeom prst="rect">
            <a:avLst/>
          </a:prstGeom>
          <a:solidFill>
            <a:schemeClr val="accent5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latin typeface="Arial Black" panose="020B0A04020102020204" pitchFamily="34" charset="0"/>
            </a:endParaRP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510041" y="375558"/>
            <a:ext cx="4946197" cy="86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ysClr val="windowText" lastClr="00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 smtClean="0"/>
              <a:t>Use McLean &amp; Company’s &lt;tool&gt; to &lt;insert outcome&gt;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1474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936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-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899275" y="1733550"/>
            <a:ext cx="1979613" cy="842963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Industry: &lt;Insert&gt;</a:t>
            </a:r>
          </a:p>
          <a:p>
            <a:pPr lvl="0"/>
            <a:r>
              <a:rPr lang="en-US" dirty="0" smtClean="0"/>
              <a:t>Size: &lt;Insert&gt;</a:t>
            </a:r>
          </a:p>
          <a:p>
            <a:pPr lvl="0"/>
            <a:r>
              <a:rPr lang="en-US" dirty="0" smtClean="0"/>
              <a:t>Source: &lt;Insert&gt;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5922963" y="2773363"/>
            <a:ext cx="2955925" cy="2517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CA" dirty="0" smtClean="0"/>
              <a:t>&lt;Insert case details&gt;</a:t>
            </a:r>
            <a:endParaRPr lang="en-CA" dirty="0"/>
          </a:p>
        </p:txBody>
      </p:sp>
      <p:sp>
        <p:nvSpPr>
          <p:cNvPr id="12" name="Rectangle 11"/>
          <p:cNvSpPr/>
          <p:nvPr/>
        </p:nvSpPr>
        <p:spPr>
          <a:xfrm>
            <a:off x="5628105" y="0"/>
            <a:ext cx="3515895" cy="6522720"/>
          </a:xfrm>
          <a:prstGeom prst="rect">
            <a:avLst/>
          </a:prstGeom>
          <a:noFill/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-1421" y="1036087"/>
            <a:ext cx="158562" cy="5482055"/>
          </a:xfrm>
          <a:prstGeom prst="rect">
            <a:avLst/>
          </a:prstGeom>
          <a:solidFill>
            <a:schemeClr val="accent5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latin typeface="Arial Black" panose="020B0A04020102020204" pitchFamily="34" charset="0"/>
            </a:endParaRP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5923277" y="5730552"/>
            <a:ext cx="2956137" cy="596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CA" dirty="0" smtClean="0"/>
              <a:t>&lt;Insert&gt;</a:t>
            </a:r>
            <a:endParaRPr lang="en-CA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510041" y="375558"/>
            <a:ext cx="4946197" cy="86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latin typeface="Arial Black" panose="020B0A04020102020204" pitchFamily="34" charset="0"/>
              </a:defRPr>
            </a:lvl1pPr>
          </a:lstStyle>
          <a:p>
            <a:pPr lvl="0"/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2870466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517180"/>
            <a:ext cx="8388424" cy="3380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r" fontAlgn="base">
              <a:spcBef>
                <a:spcPct val="0"/>
              </a:spcBef>
              <a:spcAft>
                <a:spcPct val="0"/>
              </a:spcAft>
            </a:pPr>
            <a:r>
              <a:rPr lang="en-CA" sz="1000" dirty="0" smtClean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</a:rPr>
              <a:t>							</a:t>
            </a:r>
            <a:r>
              <a:rPr lang="en-CA" sz="1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Segoe UI" panose="020B0502040204020203" pitchFamily="34" charset="0"/>
              </a:rPr>
              <a:t>McLean &amp; Company</a:t>
            </a:r>
            <a:endParaRPr lang="en-CA" sz="1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8388424" y="6515100"/>
            <a:ext cx="755576" cy="340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9388" fontAlgn="base">
              <a:spcBef>
                <a:spcPct val="0"/>
              </a:spcBef>
              <a:spcAft>
                <a:spcPct val="0"/>
              </a:spcAft>
            </a:pPr>
            <a:fld id="{FF20F8B6-5AB9-41C4-A82C-4155E8A92B2C}" type="slidenum">
              <a:rPr lang="en-CA" sz="1000" b="0" i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Segoe UI" panose="020B0502040204020203" pitchFamily="34" charset="0"/>
              </a:rPr>
              <a:pPr marL="17938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CA" sz="1000" b="0" i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235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781" r:id="rId2"/>
    <p:sldLayoutId id="2147483785" r:id="rId3"/>
    <p:sldLayoutId id="2147483773" r:id="rId4"/>
    <p:sldLayoutId id="2147483819" r:id="rId5"/>
    <p:sldLayoutId id="2147483793" r:id="rId6"/>
    <p:sldLayoutId id="2147483822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kern="1200" baseline="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180975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2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61950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50000"/>
        <a:buFont typeface="Arial" pitchFamily="34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42925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714375" indent="-1714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517180"/>
            <a:ext cx="8388424" cy="3380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r" fontAlgn="base">
              <a:spcBef>
                <a:spcPct val="0"/>
              </a:spcBef>
              <a:spcAft>
                <a:spcPct val="0"/>
              </a:spcAft>
            </a:pPr>
            <a:r>
              <a:rPr lang="en-CA" sz="1000" dirty="0" smtClean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</a:rPr>
              <a:t>							</a:t>
            </a:r>
            <a:r>
              <a:rPr lang="en-CA" sz="1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Segoe UI" panose="020B0502040204020203" pitchFamily="34" charset="0"/>
              </a:rPr>
              <a:t>McLean &amp; Company</a:t>
            </a:r>
            <a:endParaRPr lang="en-CA" sz="1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8388424" y="6515100"/>
            <a:ext cx="755576" cy="340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9388" fontAlgn="base">
              <a:spcBef>
                <a:spcPct val="0"/>
              </a:spcBef>
              <a:spcAft>
                <a:spcPct val="0"/>
              </a:spcAft>
            </a:pPr>
            <a:fld id="{FF20F8B6-5AB9-41C4-A82C-4155E8A92B2C}" type="slidenum">
              <a:rPr lang="en-CA" sz="1000" b="0" i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Segoe UI" panose="020B0502040204020203" pitchFamily="34" charset="0"/>
              </a:rPr>
              <a:pPr marL="17938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CA" sz="1000" b="0" i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527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31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kern="1200" baseline="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180975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2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61950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50000"/>
        <a:buFont typeface="Arial" pitchFamily="34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42925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714375" indent="-1714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517180"/>
            <a:ext cx="8388424" cy="3380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r" fontAlgn="base">
              <a:spcBef>
                <a:spcPct val="0"/>
              </a:spcBef>
              <a:spcAft>
                <a:spcPct val="0"/>
              </a:spcAft>
            </a:pPr>
            <a:r>
              <a:rPr lang="en-CA" sz="1000" dirty="0" smtClean="0">
                <a:solidFill>
                  <a:srgbClr val="FFFFFF">
                    <a:lumMod val="65000"/>
                  </a:srgbClr>
                </a:solidFill>
              </a:rPr>
              <a:t>							</a:t>
            </a:r>
            <a:r>
              <a:rPr lang="en-CA" sz="1000" dirty="0" smtClean="0">
                <a:solidFill>
                  <a:srgbClr val="FFFFFF">
                    <a:lumMod val="65000"/>
                  </a:srgbClr>
                </a:solidFill>
                <a:latin typeface="Segoe Condensed" panose="020B0606040200020203" pitchFamily="34" charset="0"/>
                <a:cs typeface="Segoe UI" panose="020B0502040204020203" pitchFamily="34" charset="0"/>
              </a:rPr>
              <a:t>McLean &amp; Company</a:t>
            </a:r>
            <a:endParaRPr lang="en-CA" sz="1000" dirty="0">
              <a:solidFill>
                <a:srgbClr val="FFFFFF">
                  <a:lumMod val="65000"/>
                </a:srgbClr>
              </a:solidFill>
              <a:latin typeface="Segoe Condensed" panose="020B0606040200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8388424" y="6515100"/>
            <a:ext cx="755576" cy="340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9388" fontAlgn="base">
              <a:spcBef>
                <a:spcPct val="0"/>
              </a:spcBef>
              <a:spcAft>
                <a:spcPct val="0"/>
              </a:spcAft>
            </a:pPr>
            <a:fld id="{FF20F8B6-5AB9-41C4-A82C-4155E8A92B2C}" type="slidenum">
              <a:rPr lang="en-CA" sz="1000" smtClean="0">
                <a:solidFill>
                  <a:srgbClr val="FFFFFF">
                    <a:lumMod val="65000"/>
                  </a:srgbClr>
                </a:solidFill>
                <a:latin typeface="Segoe Condensed" panose="020B0606040200020203" pitchFamily="34" charset="0"/>
                <a:cs typeface="Segoe UI" panose="020B0502040204020203" pitchFamily="34" charset="0"/>
              </a:rPr>
              <a:pPr marL="17938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CA" sz="1000" dirty="0">
              <a:solidFill>
                <a:srgbClr val="FFFFFF">
                  <a:lumMod val="65000"/>
                </a:srgbClr>
              </a:solidFill>
              <a:latin typeface="Segoe Condensed" panose="020B0606040200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685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kern="1200" baseline="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180975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2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61950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50000"/>
        <a:buFont typeface="Arial" pitchFamily="34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42925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714375" indent="-1714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xx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hr.mcleanco.com/research/enable-the-transition-to-leadership-for-first-time-managers-storyboard?utm_source=SS_Sample&amp;utm_medium=Collateral&amp;utm_campaign=Collateral" TargetMode="External"/><Relationship Id="rId4" Type="http://schemas.openxmlformats.org/officeDocument/2006/relationships/image" Target="../media/image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hyperlink" Target="../kk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6.png"/><Relationship Id="rId5" Type="http://schemas.openxmlformats.org/officeDocument/2006/relationships/hyperlink" Target="https://hr.mcleanco.com/mycontent" TargetMode="External"/><Relationship Id="rId4" Type="http://schemas.openxmlformats.org/officeDocument/2006/relationships/hyperlink" Target="https://hr.mcleanco.com/research/enable-the-transition-to-leadership-for-first-time-managers-storyboard?utm_source=SS_Sample&amp;utm_medium=Collateral&amp;utm_campaign=Collatera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10800000">
            <a:off x="616170" y="-2"/>
            <a:ext cx="1942731" cy="177210"/>
          </a:xfrm>
          <a:prstGeom prst="rect">
            <a:avLst/>
          </a:prstGeom>
          <a:solidFill>
            <a:srgbClr val="29475F"/>
          </a:solidFill>
          <a:ln>
            <a:solidFill>
              <a:srgbClr val="29475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9475F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Blueprint Title">
            <a:hlinkClick r:id="rId3" action="ppaction://hlinkfile"/>
          </p:cNvPr>
          <p:cNvSpPr txBox="1">
            <a:spLocks/>
          </p:cNvSpPr>
          <p:nvPr/>
        </p:nvSpPr>
        <p:spPr>
          <a:xfrm>
            <a:off x="518921" y="556926"/>
            <a:ext cx="4492466" cy="3594944"/>
          </a:xfrm>
          <a:prstGeom prst="rect">
            <a:avLst/>
          </a:prstGeom>
          <a:noFill/>
        </p:spPr>
        <p:txBody>
          <a:bodyPr/>
          <a:lstStyle>
            <a:lvl1pPr marL="180975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Font typeface="Arial" pitchFamily="34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2925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4375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200"/>
              </a:spcAft>
              <a:buNone/>
            </a:pPr>
            <a:r>
              <a:rPr lang="en-US" sz="4400" b="1" dirty="0">
                <a:solidFill>
                  <a:schemeClr val="bg1"/>
                </a:solidFill>
                <a:latin typeface="Arial Black" panose="020B0A04020102020204" pitchFamily="34" charset="0"/>
                <a:cs typeface="Segoe UI" panose="020B0502040204020203" pitchFamily="34" charset="0"/>
              </a:rPr>
              <a:t>Enable the Transition to Leadership for First-Time </a:t>
            </a:r>
            <a:r>
              <a:rPr lang="en-US" sz="4400" b="1" dirty="0" smtClean="0">
                <a:solidFill>
                  <a:schemeClr val="bg1"/>
                </a:solidFill>
                <a:latin typeface="Arial Black" panose="020B0A04020102020204" pitchFamily="34" charset="0"/>
                <a:cs typeface="Segoe UI" panose="020B0502040204020203" pitchFamily="34" charset="0"/>
              </a:rPr>
              <a:t>Managers</a:t>
            </a:r>
            <a:endParaRPr lang="en-US" sz="4400" b="1" dirty="0">
              <a:solidFill>
                <a:schemeClr val="bg1"/>
              </a:solidFill>
              <a:latin typeface="Arial Black" panose="020B0A04020102020204" pitchFamily="34" charset="0"/>
              <a:cs typeface="Segoe UI" panose="020B0502040204020203" pitchFamily="34" charset="0"/>
            </a:endParaRPr>
          </a:p>
          <a:p>
            <a:endParaRPr lang="en-US" sz="1100" dirty="0">
              <a:latin typeface="Arial Black" panose="020B0A040201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16170" y="4021478"/>
            <a:ext cx="76165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00"/>
              </a:spcAft>
            </a:pPr>
            <a:r>
              <a:rPr lang="en-CA" sz="1600" b="1" dirty="0">
                <a:solidFill>
                  <a:schemeClr val="bg1"/>
                </a:solidFill>
              </a:rPr>
              <a:t>Move beyond a </a:t>
            </a:r>
            <a:r>
              <a:rPr lang="en-CA" sz="1600" b="1" dirty="0" smtClean="0">
                <a:solidFill>
                  <a:schemeClr val="bg1"/>
                </a:solidFill>
              </a:rPr>
              <a:t>do’s and </a:t>
            </a:r>
            <a:r>
              <a:rPr lang="en-CA" sz="1600" b="1" dirty="0">
                <a:solidFill>
                  <a:schemeClr val="bg1"/>
                </a:solidFill>
              </a:rPr>
              <a:t>don’ts training deck to create a robust first-time manager </a:t>
            </a:r>
            <a:r>
              <a:rPr lang="en-CA" sz="1600" b="1" dirty="0" smtClean="0">
                <a:solidFill>
                  <a:schemeClr val="bg1"/>
                </a:solidFill>
              </a:rPr>
              <a:t>(FTM</a:t>
            </a:r>
            <a:r>
              <a:rPr lang="en-CA" sz="1600" b="1" dirty="0">
                <a:solidFill>
                  <a:schemeClr val="bg1"/>
                </a:solidFill>
              </a:rPr>
              <a:t>) development </a:t>
            </a:r>
            <a:r>
              <a:rPr lang="en-CA" sz="1600" b="1" dirty="0" smtClean="0">
                <a:solidFill>
                  <a:schemeClr val="bg1"/>
                </a:solidFill>
              </a:rPr>
              <a:t>program.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3755" y="1230704"/>
            <a:ext cx="3922485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CA" sz="1200" i="1" dirty="0" smtClean="0">
                <a:solidFill>
                  <a:schemeClr val="accent3"/>
                </a:solidFill>
                <a:latin typeface="Arial Black" panose="020B0A04020102020204" pitchFamily="34" charset="0"/>
              </a:rPr>
              <a:t>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0" y="5373216"/>
            <a:ext cx="9144000" cy="1490026"/>
            <a:chOff x="0" y="5373216"/>
            <a:chExt cx="9144000" cy="1490026"/>
          </a:xfrm>
        </p:grpSpPr>
        <p:sp>
          <p:nvSpPr>
            <p:cNvPr id="8" name="Rectangle 7"/>
            <p:cNvSpPr/>
            <p:nvPr/>
          </p:nvSpPr>
          <p:spPr>
            <a:xfrm>
              <a:off x="0" y="5373216"/>
              <a:ext cx="9135007" cy="148478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0" y="5373216"/>
              <a:ext cx="9144000" cy="1490026"/>
              <a:chOff x="0" y="5373216"/>
              <a:chExt cx="9144000" cy="1490026"/>
            </a:xfrm>
          </p:grpSpPr>
          <p:pic>
            <p:nvPicPr>
              <p:cNvPr id="11" name="Picture 10" descr="sample-titlebar-mcoNEW.gif"/>
              <p:cNvPicPr>
                <a:picLocks noChangeAspect="1"/>
              </p:cNvPicPr>
              <p:nvPr/>
            </p:nvPicPr>
            <p:blipFill>
              <a:blip r:embed="rId4" cstate="print"/>
              <a:srcRect l="84650" t="59830"/>
              <a:stretch>
                <a:fillRect/>
              </a:stretch>
            </p:blipFill>
            <p:spPr>
              <a:xfrm>
                <a:off x="7740352" y="6273316"/>
                <a:ext cx="1403648" cy="584684"/>
              </a:xfrm>
              <a:prstGeom prst="rect">
                <a:avLst/>
              </a:prstGeom>
            </p:spPr>
          </p:pic>
          <p:sp>
            <p:nvSpPr>
              <p:cNvPr id="12" name="Rectangle 11"/>
              <p:cNvSpPr/>
              <p:nvPr/>
            </p:nvSpPr>
            <p:spPr>
              <a:xfrm>
                <a:off x="0" y="6278558"/>
                <a:ext cx="7740352" cy="58468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74625" algn="r"/>
                <a:r>
                  <a:rPr lang="en-CA" sz="800" dirty="0" smtClean="0">
                    <a:solidFill>
                      <a:srgbClr val="FFFFFF">
                        <a:lumMod val="65000"/>
                      </a:srgbClr>
                    </a:solidFill>
                  </a:rPr>
                  <a:t>McLean &amp; Company is a research and advisory firm providing practical solutions to human resources challenges via executable research, tools and advice that have a clear and measurable impact on your business. © 1997-2017 McLean &amp; Company. McLean &amp; Company is a division of Info-Tech Research Group.</a:t>
                </a:r>
                <a:endParaRPr lang="en-CA" sz="800" dirty="0">
                  <a:solidFill>
                    <a:srgbClr val="FFFFFF">
                      <a:lumMod val="65000"/>
                    </a:srgbClr>
                  </a:solidFill>
                </a:endParaRPr>
              </a:p>
            </p:txBody>
          </p:sp>
          <p:grpSp>
            <p:nvGrpSpPr>
              <p:cNvPr id="13" name="Group 12"/>
              <p:cNvGrpSpPr/>
              <p:nvPr/>
            </p:nvGrpSpPr>
            <p:grpSpPr>
              <a:xfrm>
                <a:off x="0" y="5373216"/>
                <a:ext cx="9144000" cy="900100"/>
                <a:chOff x="8993" y="4257092"/>
                <a:chExt cx="9144000" cy="900100"/>
              </a:xfrm>
            </p:grpSpPr>
            <p:sp>
              <p:nvSpPr>
                <p:cNvPr id="14" name="Rectangle 13">
                  <a:hlinkClick r:id="rId5"/>
                </p:cNvPr>
                <p:cNvSpPr/>
                <p:nvPr/>
              </p:nvSpPr>
              <p:spPr>
                <a:xfrm>
                  <a:off x="8993" y="4257092"/>
                  <a:ext cx="9144000" cy="900100"/>
                </a:xfrm>
                <a:prstGeom prst="rect">
                  <a:avLst/>
                </a:prstGeom>
                <a:solidFill>
                  <a:srgbClr val="44AF4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CA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783693" y="4367712"/>
                  <a:ext cx="2350391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CA" sz="4000" b="1" dirty="0" smtClean="0">
                      <a:solidFill>
                        <a:srgbClr val="8FCF94"/>
                      </a:solidFill>
                    </a:rPr>
                    <a:t>SAMPL</a:t>
                  </a:r>
                  <a:r>
                    <a:rPr lang="en-CA" sz="4000" b="1" dirty="0">
                      <a:solidFill>
                        <a:srgbClr val="8FCF94"/>
                      </a:solidFill>
                    </a:rPr>
                    <a:t>E</a:t>
                  </a:r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3743400" y="4517853"/>
                  <a:ext cx="540060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/>
                  <a:r>
                    <a:rPr lang="en-CA" sz="1600" u="sng" dirty="0" smtClean="0">
                      <a:solidFill>
                        <a:srgbClr val="FFFFFF"/>
                      </a:solidFill>
                    </a:rPr>
                    <a:t>Learn about becoming a member</a:t>
                  </a:r>
                  <a:endParaRPr lang="en-CA" sz="1600" u="sng" dirty="0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38369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59"/>
          <a:stretch/>
        </p:blipFill>
        <p:spPr>
          <a:xfrm>
            <a:off x="5832474" y="0"/>
            <a:ext cx="3311525" cy="6522294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-1" y="1120775"/>
            <a:ext cx="168275" cy="5397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11" name="Group 16"/>
          <p:cNvGrpSpPr/>
          <p:nvPr/>
        </p:nvGrpSpPr>
        <p:grpSpPr>
          <a:xfrm>
            <a:off x="506104" y="1543157"/>
            <a:ext cx="5057090" cy="4771913"/>
            <a:chOff x="432226" y="1251942"/>
            <a:chExt cx="6951493" cy="4771913"/>
          </a:xfrm>
        </p:grpSpPr>
        <p:sp>
          <p:nvSpPr>
            <p:cNvPr id="12" name="TextBox 17"/>
            <p:cNvSpPr txBox="1"/>
            <p:nvPr/>
          </p:nvSpPr>
          <p:spPr>
            <a:xfrm>
              <a:off x="432226" y="1251942"/>
              <a:ext cx="6857264" cy="1849224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>
                <a:spcAft>
                  <a:spcPts val="300"/>
                </a:spcAft>
              </a:pPr>
              <a:r>
                <a:rPr lang="en-US" sz="1400" b="1" dirty="0" smtClean="0">
                  <a:solidFill>
                    <a:schemeClr val="accent1"/>
                  </a:solidFill>
                  <a:latin typeface="Arial Black" panose="020B0A04020102020204" pitchFamily="34" charset="0"/>
                  <a:cs typeface="Segoe UI" panose="020B0502040204020203" pitchFamily="34" charset="0"/>
                </a:rPr>
                <a:t>Situation</a:t>
              </a:r>
            </a:p>
            <a:p>
              <a:pPr marL="180975" indent="-180975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US" sz="1200" dirty="0" smtClean="0">
                  <a:cs typeface="Arial" panose="020B0604020202020204" pitchFamily="34" charset="0"/>
                </a:rPr>
                <a:t>Traditionally, p</a:t>
              </a:r>
              <a:r>
                <a:rPr lang="en-US" sz="1200" dirty="0" smtClean="0">
                  <a:ea typeface="Calibri" panose="020F0502020204030204" pitchFamily="34" charset="0"/>
                  <a:cs typeface="Arial" panose="020B0604020202020204" pitchFamily="34" charset="0"/>
                </a:rPr>
                <a:t>riority </a:t>
              </a:r>
              <a:r>
                <a:rPr lang="en-US" sz="1200" dirty="0">
                  <a:ea typeface="Calibri" panose="020F0502020204030204" pitchFamily="34" charset="0"/>
                  <a:cs typeface="Arial" panose="020B0604020202020204" pitchFamily="34" charset="0"/>
                </a:rPr>
                <a:t>tends to be placed on development at </a:t>
              </a:r>
              <a:r>
                <a:rPr lang="en-US" sz="1200" b="1" dirty="0">
                  <a:ea typeface="Calibri" panose="020F0502020204030204" pitchFamily="34" charset="0"/>
                  <a:cs typeface="Arial" panose="020B0604020202020204" pitchFamily="34" charset="0"/>
                </a:rPr>
                <a:t>higher levels of </a:t>
              </a:r>
              <a:r>
                <a:rPr lang="en-US" sz="1200" b="1" dirty="0" smtClean="0">
                  <a:ea typeface="Calibri" panose="020F0502020204030204" pitchFamily="34" charset="0"/>
                  <a:cs typeface="Arial" panose="020B0604020202020204" pitchFamily="34" charset="0"/>
                </a:rPr>
                <a:t>management</a:t>
              </a:r>
              <a:r>
                <a:rPr lang="en-US" sz="1200" dirty="0" smtClean="0">
                  <a:ea typeface="Calibri" panose="020F0502020204030204" pitchFamily="34" charset="0"/>
                  <a:cs typeface="Arial" panose="020B0604020202020204" pitchFamily="34" charset="0"/>
                </a:rPr>
                <a:t> due to </a:t>
              </a:r>
              <a:r>
                <a:rPr lang="en-US" sz="1200" b="1" dirty="0" smtClean="0">
                  <a:ea typeface="Calibri" panose="020F0502020204030204" pitchFamily="34" charset="0"/>
                  <a:cs typeface="Arial" panose="020B0604020202020204" pitchFamily="34" charset="0"/>
                </a:rPr>
                <a:t>the </a:t>
              </a:r>
              <a:r>
                <a:rPr lang="en-US" sz="1200" b="1" dirty="0">
                  <a:ea typeface="Calibri" panose="020F0502020204030204" pitchFamily="34" charset="0"/>
                  <a:cs typeface="Arial" panose="020B0604020202020204" pitchFamily="34" charset="0"/>
                </a:rPr>
                <a:t>perception </a:t>
              </a:r>
              <a:r>
                <a:rPr lang="en-US" sz="1200" dirty="0">
                  <a:ea typeface="Calibri" panose="020F0502020204030204" pitchFamily="34" charset="0"/>
                  <a:cs typeface="Arial" panose="020B0604020202020204" pitchFamily="34" charset="0"/>
                </a:rPr>
                <a:t>that </a:t>
              </a:r>
              <a:r>
                <a:rPr lang="en-US" sz="1200" b="1" dirty="0">
                  <a:ea typeface="Calibri" panose="020F0502020204030204" pitchFamily="34" charset="0"/>
                  <a:cs typeface="Arial" panose="020B0604020202020204" pitchFamily="34" charset="0"/>
                </a:rPr>
                <a:t>middle managers and executives have had a longer </a:t>
              </a:r>
              <a:r>
                <a:rPr lang="en-US" sz="1200" b="1" dirty="0" smtClean="0">
                  <a:ea typeface="Calibri" panose="020F0502020204030204" pitchFamily="34" charset="0"/>
                  <a:cs typeface="Arial" panose="020B0604020202020204" pitchFamily="34" charset="0"/>
                </a:rPr>
                <a:t>tenure </a:t>
              </a:r>
              <a:r>
                <a:rPr lang="en-US" sz="1200" b="1" dirty="0">
                  <a:ea typeface="Calibri" panose="020F0502020204030204" pitchFamily="34" charset="0"/>
                  <a:cs typeface="Arial" panose="020B0604020202020204" pitchFamily="34" charset="0"/>
                </a:rPr>
                <a:t>and are more </a:t>
              </a:r>
              <a:r>
                <a:rPr lang="en-US" sz="1200" b="1" dirty="0" smtClean="0">
                  <a:ea typeface="Calibri" panose="020F0502020204030204" pitchFamily="34" charset="0"/>
                  <a:cs typeface="Arial" panose="020B0604020202020204" pitchFamily="34" charset="0"/>
                </a:rPr>
                <a:t>invested,</a:t>
              </a:r>
              <a:r>
                <a:rPr lang="en-US" sz="1200" dirty="0" smtClean="0">
                  <a:ea typeface="Calibri" panose="020F0502020204030204" pitchFamily="34" charset="0"/>
                  <a:cs typeface="Arial" panose="020B0604020202020204" pitchFamily="34" charset="0"/>
                </a:rPr>
                <a:t> so the </a:t>
              </a:r>
              <a:r>
                <a:rPr lang="en-US" sz="1200" dirty="0">
                  <a:ea typeface="Calibri" panose="020F0502020204030204" pitchFamily="34" charset="0"/>
                  <a:cs typeface="Arial" panose="020B0604020202020204" pitchFamily="34" charset="0"/>
                </a:rPr>
                <a:t>organization should invest more in </a:t>
              </a:r>
              <a:r>
                <a:rPr lang="en-US" sz="1200" dirty="0" smtClean="0">
                  <a:ea typeface="Calibri" panose="020F0502020204030204" pitchFamily="34" charset="0"/>
                  <a:cs typeface="Arial" panose="020B0604020202020204" pitchFamily="34" charset="0"/>
                </a:rPr>
                <a:t>them</a:t>
              </a:r>
              <a:r>
                <a:rPr lang="en-US" sz="1200" dirty="0"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</a:p>
            <a:p>
              <a:pPr marL="180975" indent="-180975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US" sz="1200" dirty="0" smtClean="0">
                  <a:cs typeface="Arial" panose="020B0604020202020204" pitchFamily="34" charset="0"/>
                </a:rPr>
                <a:t>First-time managers (FTMs) </a:t>
              </a:r>
              <a:r>
                <a:rPr lang="en-US" sz="1200" b="1" dirty="0" smtClean="0">
                  <a:cs typeface="Arial" panose="020B0604020202020204" pitchFamily="34" charset="0"/>
                </a:rPr>
                <a:t>lack comprehensive development opportunities.</a:t>
              </a:r>
              <a:r>
                <a:rPr lang="en-US" sz="1200" dirty="0" smtClean="0">
                  <a:cs typeface="Arial" panose="020B0604020202020204" pitchFamily="34" charset="0"/>
                </a:rPr>
                <a:t> </a:t>
              </a:r>
              <a:r>
                <a:rPr lang="en-CA" sz="1200" dirty="0" smtClean="0">
                  <a:ea typeface="Calibri" panose="020F0502020204030204" pitchFamily="34" charset="0"/>
                  <a:cs typeface="MiloPro-Text"/>
                </a:rPr>
                <a:t>Almost </a:t>
              </a:r>
              <a:r>
                <a:rPr lang="en-CA" sz="1200" b="1" dirty="0">
                  <a:ea typeface="Calibri" panose="020F0502020204030204" pitchFamily="34" charset="0"/>
                  <a:cs typeface="MiloPro-Text"/>
                </a:rPr>
                <a:t>60% </a:t>
              </a:r>
              <a:r>
                <a:rPr lang="en-CA" sz="1200" dirty="0">
                  <a:ea typeface="Calibri" panose="020F0502020204030204" pitchFamily="34" charset="0"/>
                  <a:cs typeface="MiloPro-Text"/>
                </a:rPr>
                <a:t>of FTMs said they </a:t>
              </a:r>
              <a:r>
                <a:rPr lang="en-CA" sz="1200" b="1" dirty="0">
                  <a:ea typeface="Calibri" panose="020F0502020204030204" pitchFamily="34" charset="0"/>
                  <a:cs typeface="MiloPro-Text"/>
                </a:rPr>
                <a:t>never received any training </a:t>
              </a:r>
              <a:r>
                <a:rPr lang="en-CA" sz="1200" dirty="0">
                  <a:ea typeface="Calibri" panose="020F0502020204030204" pitchFamily="34" charset="0"/>
                  <a:cs typeface="MiloPro-Text"/>
                </a:rPr>
                <a:t>when they transitioned into their first leadership role (Gentry, 2015</a:t>
              </a:r>
              <a:r>
                <a:rPr lang="en-CA" sz="1200" dirty="0" smtClean="0">
                  <a:ea typeface="Calibri" panose="020F0502020204030204" pitchFamily="34" charset="0"/>
                  <a:cs typeface="MiloPro-Text"/>
                </a:rPr>
                <a:t>).</a:t>
              </a:r>
              <a:endParaRPr lang="en-CA" sz="120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 20"/>
            <p:cNvSpPr/>
            <p:nvPr/>
          </p:nvSpPr>
          <p:spPr>
            <a:xfrm>
              <a:off x="432226" y="4938943"/>
              <a:ext cx="6951493" cy="10849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200"/>
                </a:spcBef>
                <a:spcAft>
                  <a:spcPts val="300"/>
                </a:spcAft>
              </a:pPr>
              <a:r>
                <a:rPr lang="en-US" sz="1400" b="1" dirty="0" smtClean="0">
                  <a:solidFill>
                    <a:schemeClr val="accent1"/>
                  </a:solidFill>
                  <a:latin typeface="Arial Black" panose="020B0A04020102020204" pitchFamily="34" charset="0"/>
                  <a:cs typeface="Segoe UI" panose="020B0502040204020203" pitchFamily="34" charset="0"/>
                </a:rPr>
                <a:t>Resolution</a:t>
              </a:r>
              <a:endParaRPr lang="en-US" sz="1400" b="1" dirty="0">
                <a:solidFill>
                  <a:schemeClr val="accent1"/>
                </a:solidFill>
                <a:latin typeface="Arial Black" panose="020B0A04020102020204" pitchFamily="34" charset="0"/>
                <a:cs typeface="Segoe UI" panose="020B0502040204020203" pitchFamily="34" charset="0"/>
              </a:endParaRPr>
            </a:p>
            <a:p>
              <a:pPr marL="214313" indent="-214313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Outlining expectations and including various stakeholders in FTM development, not just the FTM themselves, creates a </a:t>
              </a:r>
              <a:r>
                <a:rPr lang="en-US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culture of support and development</a:t>
              </a:r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that sets new leaders on the </a:t>
              </a:r>
              <a:r>
                <a:rPr lang="en-US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path to success and drives organizational outcomes.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Rectangle 22"/>
            <p:cNvSpPr/>
            <p:nvPr/>
          </p:nvSpPr>
          <p:spPr>
            <a:xfrm>
              <a:off x="432226" y="3091716"/>
              <a:ext cx="6857264" cy="18492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200"/>
                </a:spcBef>
                <a:spcAft>
                  <a:spcPts val="300"/>
                </a:spcAft>
              </a:pPr>
              <a:r>
                <a:rPr lang="en-US" sz="1400" b="1" dirty="0" smtClean="0">
                  <a:solidFill>
                    <a:schemeClr val="accent1"/>
                  </a:solidFill>
                  <a:latin typeface="Arial Black" panose="020B0A04020102020204" pitchFamily="34" charset="0"/>
                  <a:cs typeface="Segoe UI" panose="020B0502040204020203" pitchFamily="34" charset="0"/>
                </a:rPr>
                <a:t>Complication</a:t>
              </a:r>
              <a:endParaRPr lang="en-US" sz="1400" b="1" dirty="0">
                <a:solidFill>
                  <a:schemeClr val="accent1"/>
                </a:solidFill>
                <a:latin typeface="Arial Black" panose="020B0A04020102020204" pitchFamily="34" charset="0"/>
                <a:cs typeface="Segoe UI" panose="020B0502040204020203" pitchFamily="34" charset="0"/>
              </a:endParaRPr>
            </a:p>
            <a:p>
              <a:pPr marL="180975" indent="-180975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Where development activities do exist, they are </a:t>
              </a:r>
              <a:r>
                <a:rPr lang="en-US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often delivered ineffectively</a:t>
              </a:r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and aren’t engaging to learners. This leads to </a:t>
              </a:r>
              <a:r>
                <a:rPr lang="en-US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decreased learning retention and application, </a:t>
              </a:r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and represents a </a:t>
              </a:r>
              <a:r>
                <a:rPr lang="en-US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waste of valuable resources.</a:t>
              </a:r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marL="180975" indent="-180975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Due to a </a:t>
              </a:r>
              <a:r>
                <a:rPr lang="en-US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lack of investment and attention,</a:t>
              </a:r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FTM development often comes in the form of </a:t>
              </a:r>
              <a:r>
                <a:rPr lang="en-US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self-help.</a:t>
              </a:r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FTMs receive little support in the transition into leadership, </a:t>
              </a:r>
              <a:r>
                <a:rPr lang="en-US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hindering them in future leadership roles.</a:t>
              </a:r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5832474" y="0"/>
            <a:ext cx="3311525" cy="6518275"/>
          </a:xfrm>
          <a:prstGeom prst="rect">
            <a:avLst/>
          </a:prstGeom>
          <a:solidFill>
            <a:srgbClr val="29475F">
              <a:alpha val="34902"/>
            </a:srgb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Arial Black" panose="020B0A04020102020204" pitchFamily="34" charset="0"/>
            </a:endParaRPr>
          </a:p>
        </p:txBody>
      </p:sp>
      <p:sp>
        <p:nvSpPr>
          <p:cNvPr id="15" name="TextBox 19"/>
          <p:cNvSpPr txBox="1"/>
          <p:nvPr/>
        </p:nvSpPr>
        <p:spPr>
          <a:xfrm>
            <a:off x="5965163" y="2063693"/>
            <a:ext cx="2924837" cy="378052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80975" indent="-180975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knowledge and resources to </a:t>
            </a:r>
            <a:r>
              <a:rPr lang="en-US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move</a:t>
            </a:r>
            <a:r>
              <a:rPr lang="en-CA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beyond formal </a:t>
            </a:r>
            <a:r>
              <a:rPr lang="en-CA" sz="14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training.</a:t>
            </a:r>
            <a:r>
              <a:rPr lang="en-CA" sz="14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Formal training has been the traditional go-to and it isn’t cutting it. </a:t>
            </a:r>
            <a:r>
              <a:rPr lang="en-CA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Enable a mindset shift</a:t>
            </a:r>
            <a:r>
              <a:rPr lang="en-CA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towards expected </a:t>
            </a:r>
            <a:r>
              <a:rPr lang="en-CA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ongoing support and development</a:t>
            </a:r>
            <a:r>
              <a:rPr lang="en-CA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en-CA" sz="14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FTMs.</a:t>
            </a:r>
            <a:endParaRPr lang="en-US" sz="1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80975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CA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solid understanding of how to </a:t>
            </a:r>
            <a:r>
              <a:rPr lang="en-CA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empower your organization’s future </a:t>
            </a:r>
            <a:r>
              <a:rPr lang="en-CA" sz="14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leaders.</a:t>
            </a:r>
            <a:r>
              <a:rPr lang="en-CA" sz="14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FTM </a:t>
            </a:r>
            <a:r>
              <a:rPr lang="en-CA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 is a </a:t>
            </a:r>
            <a:r>
              <a:rPr lang="en-CA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vital first step in priming employees to become </a:t>
            </a:r>
            <a:r>
              <a:rPr lang="en-CA" sz="14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leaders.</a:t>
            </a:r>
            <a:r>
              <a:rPr lang="en-CA" sz="14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 them to do things right now, so that they can do the </a:t>
            </a:r>
            <a:r>
              <a:rPr lang="en-CA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 things later in the leadership </a:t>
            </a:r>
            <a:r>
              <a:rPr lang="en-CA" sz="14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lifecycle.</a:t>
            </a:r>
            <a:endParaRPr lang="en-US" sz="1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74702" y="1120775"/>
            <a:ext cx="2924836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  <a:latin typeface="Arial Black" panose="020B0A04020102020204" pitchFamily="34" charset="0"/>
                <a:cs typeface="Segoe UI" panose="020B0502040204020203" pitchFamily="34" charset="0"/>
              </a:rPr>
              <a:t>Walk away from this blueprint with: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070600" y="1798417"/>
            <a:ext cx="3073400" cy="523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5190" y="1084036"/>
            <a:ext cx="4943929" cy="507831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en-US" dirty="0" smtClean="0">
              <a:latin typeface="Arial Black" panose="020B0A04020102020204" pitchFamily="34" charset="0"/>
            </a:endParaRPr>
          </a:p>
          <a:p>
            <a:endParaRPr lang="en-US" dirty="0">
              <a:latin typeface="Arial Black" panose="020B0A04020102020204" pitchFamily="34" charset="0"/>
            </a:endParaRPr>
          </a:p>
          <a:p>
            <a:endParaRPr lang="en-US" dirty="0" smtClean="0">
              <a:latin typeface="Arial Black" panose="020B0A04020102020204" pitchFamily="34" charset="0"/>
            </a:endParaRPr>
          </a:p>
          <a:p>
            <a:endParaRPr lang="en-US" dirty="0">
              <a:latin typeface="Arial Black" panose="020B0A04020102020204" pitchFamily="34" charset="0"/>
            </a:endParaRPr>
          </a:p>
          <a:p>
            <a:endParaRPr lang="en-US" dirty="0" smtClean="0">
              <a:latin typeface="Arial Black" panose="020B0A04020102020204" pitchFamily="34" charset="0"/>
            </a:endParaRPr>
          </a:p>
          <a:p>
            <a:endParaRPr lang="en-US" dirty="0">
              <a:latin typeface="Arial Black" panose="020B0A04020102020204" pitchFamily="34" charset="0"/>
            </a:endParaRPr>
          </a:p>
          <a:p>
            <a:endParaRPr lang="en-US" dirty="0" smtClean="0">
              <a:latin typeface="Arial Black" panose="020B0A04020102020204" pitchFamily="34" charset="0"/>
            </a:endParaRPr>
          </a:p>
          <a:p>
            <a:endParaRPr lang="en-US" dirty="0">
              <a:latin typeface="Arial Black" panose="020B0A04020102020204" pitchFamily="34" charset="0"/>
            </a:endParaRPr>
          </a:p>
          <a:p>
            <a:endParaRPr lang="en-US" dirty="0" smtClean="0">
              <a:latin typeface="Arial Black" panose="020B0A04020102020204" pitchFamily="34" charset="0"/>
            </a:endParaRPr>
          </a:p>
          <a:p>
            <a:endParaRPr lang="en-US" dirty="0">
              <a:latin typeface="Arial Black" panose="020B0A04020102020204" pitchFamily="34" charset="0"/>
            </a:endParaRPr>
          </a:p>
          <a:p>
            <a:endParaRPr lang="en-US" dirty="0" smtClean="0">
              <a:latin typeface="Arial Black" panose="020B0A04020102020204" pitchFamily="34" charset="0"/>
            </a:endParaRPr>
          </a:p>
          <a:p>
            <a:endParaRPr lang="en-US" dirty="0">
              <a:latin typeface="Arial Black" panose="020B0A04020102020204" pitchFamily="34" charset="0"/>
            </a:endParaRPr>
          </a:p>
          <a:p>
            <a:endParaRPr lang="en-US" dirty="0" smtClean="0">
              <a:latin typeface="Arial Black" panose="020B0A04020102020204" pitchFamily="34" charset="0"/>
            </a:endParaRPr>
          </a:p>
          <a:p>
            <a:endParaRPr lang="en-US" dirty="0">
              <a:latin typeface="Arial Black" panose="020B0A04020102020204" pitchFamily="34" charset="0"/>
            </a:endParaRPr>
          </a:p>
          <a:p>
            <a:endParaRPr lang="en-US" dirty="0" smtClean="0">
              <a:latin typeface="Arial Black" panose="020B0A04020102020204" pitchFamily="34" charset="0"/>
            </a:endParaRPr>
          </a:p>
          <a:p>
            <a:endParaRPr lang="en-US" dirty="0">
              <a:latin typeface="Arial Black" panose="020B0A04020102020204" pitchFamily="34" charset="0"/>
            </a:endParaRPr>
          </a:p>
          <a:p>
            <a:endParaRPr lang="en-US" dirty="0" smtClean="0">
              <a:latin typeface="Arial Black" panose="020B0A04020102020204" pitchFamily="34" charset="0"/>
            </a:endParaRPr>
          </a:p>
          <a:p>
            <a:endParaRPr lang="en-US" dirty="0" smtClean="0">
              <a:latin typeface="Arial Black" panose="020B0A040201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8000" y="1000504"/>
            <a:ext cx="4730750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Arial Black" panose="020B0A04020102020204" pitchFamily="34" charset="0"/>
                <a:cs typeface="Segoe UI" panose="020B0502040204020203" pitchFamily="34" charset="0"/>
              </a:rPr>
              <a:t>EXECUTIVE SUMMARY</a:t>
            </a:r>
          </a:p>
        </p:txBody>
      </p:sp>
    </p:spTree>
    <p:extLst>
      <p:ext uri="{BB962C8B-B14F-4D97-AF65-F5344CB8AC3E}">
        <p14:creationId xmlns:p14="http://schemas.microsoft.com/office/powerpoint/2010/main" val="99394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dfdg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15583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55787" y="529600"/>
            <a:ext cx="8696327" cy="877887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b="1" dirty="0" smtClean="0">
                <a:solidFill>
                  <a:schemeClr val="bg1"/>
                </a:solidFill>
                <a:latin typeface="Arial Black" panose="020B0A04020102020204" pitchFamily="34" charset="0"/>
                <a:cs typeface="Segoe UI" panose="020B0502040204020203" pitchFamily="34" charset="0"/>
              </a:rPr>
              <a:t>MCLEAN &amp; COMPANY OFFERS VARIOUS LEVELS OF SUPPORT TO BEST SUIT YOUR NEEDS</a:t>
            </a:r>
            <a:endParaRPr lang="en-US" b="1" dirty="0">
              <a:solidFill>
                <a:schemeClr val="bg1"/>
              </a:solidFill>
              <a:latin typeface="Arial Black" panose="020B0A04020102020204" pitchFamily="34" charset="0"/>
              <a:cs typeface="Segoe UI" panose="020B0502040204020203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80306" y="1871984"/>
            <a:ext cx="8360297" cy="3051390"/>
            <a:chOff x="431635" y="2218348"/>
            <a:chExt cx="8360297" cy="3051390"/>
          </a:xfrm>
        </p:grpSpPr>
        <p:cxnSp>
          <p:nvCxnSpPr>
            <p:cNvPr id="38" name="Straight Arrow Connector 37"/>
            <p:cNvCxnSpPr/>
            <p:nvPr/>
          </p:nvCxnSpPr>
          <p:spPr>
            <a:xfrm>
              <a:off x="951171" y="3300534"/>
              <a:ext cx="7840761" cy="0"/>
            </a:xfrm>
            <a:prstGeom prst="straightConnector1">
              <a:avLst/>
            </a:prstGeom>
            <a:ln>
              <a:tailEnd type="triangle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" name="Group 38"/>
            <p:cNvGrpSpPr/>
            <p:nvPr/>
          </p:nvGrpSpPr>
          <p:grpSpPr>
            <a:xfrm>
              <a:off x="7093920" y="2218348"/>
              <a:ext cx="1620000" cy="3048925"/>
              <a:chOff x="6656757" y="1326494"/>
              <a:chExt cx="1620000" cy="3048925"/>
            </a:xfrm>
          </p:grpSpPr>
          <p:sp>
            <p:nvSpPr>
              <p:cNvPr id="40" name="Oval 39"/>
              <p:cNvSpPr/>
              <p:nvPr/>
            </p:nvSpPr>
            <p:spPr>
              <a:xfrm>
                <a:off x="7111157" y="2011140"/>
                <a:ext cx="711200" cy="711200"/>
              </a:xfrm>
              <a:prstGeom prst="ellipse">
                <a:avLst/>
              </a:prstGeom>
              <a:ln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Black" panose="020B0A04020102020204" pitchFamily="34" charset="0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6656757" y="1326494"/>
                <a:ext cx="1620000" cy="540000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sz="1600" b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133B5C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CONSULTING</a:t>
                </a: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6656757" y="2935419"/>
                <a:ext cx="1620000" cy="144000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sz="120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666666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“Our team does not have the time or the knowledge to take this project on. We need assistance through the entirety of this project.”</a:t>
                </a:r>
              </a:p>
            </p:txBody>
          </p:sp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7940" y="2199136"/>
                <a:ext cx="336908" cy="336908"/>
              </a:xfrm>
              <a:prstGeom prst="rect">
                <a:avLst/>
              </a:prstGeom>
              <a:noFill/>
            </p:spPr>
          </p:pic>
        </p:grpSp>
        <p:grpSp>
          <p:nvGrpSpPr>
            <p:cNvPr id="44" name="Group 43"/>
            <p:cNvGrpSpPr/>
            <p:nvPr/>
          </p:nvGrpSpPr>
          <p:grpSpPr>
            <a:xfrm>
              <a:off x="2483271" y="2218348"/>
              <a:ext cx="2129440" cy="3046863"/>
              <a:chOff x="2724527" y="1974729"/>
              <a:chExt cx="2129440" cy="3046863"/>
            </a:xfrm>
          </p:grpSpPr>
          <p:sp>
            <p:nvSpPr>
              <p:cNvPr id="45" name="Oval 44"/>
              <p:cNvSpPr/>
              <p:nvPr/>
            </p:nvSpPr>
            <p:spPr>
              <a:xfrm>
                <a:off x="3433647" y="2726777"/>
                <a:ext cx="711200" cy="711200"/>
              </a:xfrm>
              <a:prstGeom prst="ellipse">
                <a:avLst/>
              </a:prstGeom>
              <a:ln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Black" panose="020B0A04020102020204" pitchFamily="34" charset="0"/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2724527" y="1974729"/>
                <a:ext cx="2129440" cy="540000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sz="1600" b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133B5C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GUIDED IMPLEMENTATION</a:t>
                </a: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2979247" y="3581592"/>
                <a:ext cx="1620000" cy="144000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sz="120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666666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“Our team knows that we need to fix a process, but we need assistance to determine where to focus. Some check-ins along the way would help keep us on track.”</a:t>
                </a:r>
              </a:p>
            </p:txBody>
          </p:sp>
          <p:pic>
            <p:nvPicPr>
              <p:cNvPr id="48" name="Picture 47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26918" y="2909423"/>
                <a:ext cx="337358" cy="337358"/>
              </a:xfrm>
              <a:prstGeom prst="rect">
                <a:avLst/>
              </a:prstGeom>
              <a:noFill/>
            </p:spPr>
          </p:pic>
        </p:grpSp>
        <p:grpSp>
          <p:nvGrpSpPr>
            <p:cNvPr id="49" name="Group 48"/>
            <p:cNvGrpSpPr/>
            <p:nvPr/>
          </p:nvGrpSpPr>
          <p:grpSpPr>
            <a:xfrm>
              <a:off x="431635" y="2218348"/>
              <a:ext cx="1620000" cy="3051390"/>
              <a:chOff x="1308153" y="2483113"/>
              <a:chExt cx="1620000" cy="3051390"/>
            </a:xfrm>
          </p:grpSpPr>
          <p:sp>
            <p:nvSpPr>
              <p:cNvPr id="50" name="Oval 49"/>
              <p:cNvSpPr/>
              <p:nvPr/>
            </p:nvSpPr>
            <p:spPr>
              <a:xfrm>
                <a:off x="1762553" y="3228163"/>
                <a:ext cx="711200" cy="711200"/>
              </a:xfrm>
              <a:prstGeom prst="ellipse">
                <a:avLst/>
              </a:prstGeom>
              <a:ln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Black" panose="020B0A04020102020204" pitchFamily="34" charset="0"/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1308153" y="2483113"/>
                <a:ext cx="1620000" cy="540000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sz="1600" b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133B5C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DIY </a:t>
                </a:r>
              </a:p>
              <a:p>
                <a:pPr marL="0" marR="0" lvl="0" indent="0" algn="ctr" defTabSz="914400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sz="1600" b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133B5C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TOOLKIT</a:t>
                </a: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1308153" y="4094503"/>
                <a:ext cx="1620000" cy="144000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sz="120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tx2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“Our team has already made this critical project a priority, and we have the time and capability, but some guidance along the way would be helpful.”</a:t>
                </a:r>
              </a:p>
            </p:txBody>
          </p:sp>
          <p:pic>
            <p:nvPicPr>
              <p:cNvPr id="53" name="Picture 5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76909" y="3389684"/>
                <a:ext cx="295188" cy="337358"/>
              </a:xfrm>
              <a:prstGeom prst="rect">
                <a:avLst/>
              </a:prstGeom>
            </p:spPr>
          </p:pic>
        </p:grpSp>
        <p:grpSp>
          <p:nvGrpSpPr>
            <p:cNvPr id="54" name="Group 53"/>
            <p:cNvGrpSpPr/>
            <p:nvPr/>
          </p:nvGrpSpPr>
          <p:grpSpPr>
            <a:xfrm>
              <a:off x="5033614" y="2218348"/>
              <a:ext cx="1620000" cy="3049107"/>
              <a:chOff x="4855445" y="1690247"/>
              <a:chExt cx="1620000" cy="3049107"/>
            </a:xfrm>
          </p:grpSpPr>
          <p:sp>
            <p:nvSpPr>
              <p:cNvPr id="55" name="Oval 54"/>
              <p:cNvSpPr/>
              <p:nvPr/>
            </p:nvSpPr>
            <p:spPr>
              <a:xfrm>
                <a:off x="5309845" y="2380757"/>
                <a:ext cx="711200" cy="71120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Black" panose="020B0A04020102020204" pitchFamily="34" charset="0"/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4855445" y="1690247"/>
                <a:ext cx="1620000" cy="540000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sz="1600" b="1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accent1">
                        <a:lumMod val="50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WORKSHOP</a:t>
                </a: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4855445" y="3299354"/>
                <a:ext cx="1620000" cy="144000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sz="120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“We need to hit the ground running and get this project kicked off immediately. Our team has the ability to take this over once we get a framework and strategy in place.</a:t>
                </a:r>
                <a:r>
                  <a:rPr kumimoji="0" lang="en-CA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”</a:t>
                </a:r>
              </a:p>
            </p:txBody>
          </p:sp>
          <p:pic>
            <p:nvPicPr>
              <p:cNvPr id="58" name="Picture 57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02005" y="2612829"/>
                <a:ext cx="361456" cy="24097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59" name="Rectangle 58"/>
          <p:cNvSpPr/>
          <p:nvPr/>
        </p:nvSpPr>
        <p:spPr>
          <a:xfrm>
            <a:off x="2573857" y="6117057"/>
            <a:ext cx="421621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0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Diagnostics and consistent frameworks used throughout all four options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-6238"/>
            <a:ext cx="8435163" cy="17082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50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10041" y="375558"/>
            <a:ext cx="8386824" cy="863600"/>
          </a:xfrm>
        </p:spPr>
        <p:txBody>
          <a:bodyPr/>
          <a:lstStyle/>
          <a:p>
            <a:r>
              <a:rPr lang="en-CA" dirty="0" smtClean="0"/>
              <a:t>Follow McLean &amp; Company’s four-step process to design an effective FTM development program</a:t>
            </a:r>
            <a:endParaRPr lang="en-CA" dirty="0"/>
          </a:p>
        </p:txBody>
      </p:sp>
      <p:sp>
        <p:nvSpPr>
          <p:cNvPr id="23" name="Pentagon 4"/>
          <p:cNvSpPr/>
          <p:nvPr/>
        </p:nvSpPr>
        <p:spPr>
          <a:xfrm rot="5400000">
            <a:off x="3869830" y="3003079"/>
            <a:ext cx="4536000" cy="1548000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5" name="Pentagon 5"/>
          <p:cNvSpPr/>
          <p:nvPr/>
        </p:nvSpPr>
        <p:spPr>
          <a:xfrm>
            <a:off x="1796156" y="1509908"/>
            <a:ext cx="5114525" cy="154800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6" name="Pentagon 6"/>
          <p:cNvSpPr/>
          <p:nvPr/>
        </p:nvSpPr>
        <p:spPr>
          <a:xfrm rot="16200000">
            <a:off x="301203" y="3024197"/>
            <a:ext cx="4536000" cy="1548000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8" name="Pentagon 7"/>
          <p:cNvSpPr/>
          <p:nvPr/>
        </p:nvSpPr>
        <p:spPr>
          <a:xfrm rot="10800000">
            <a:off x="1794200" y="4524632"/>
            <a:ext cx="5112613" cy="1548000"/>
          </a:xfrm>
          <a:prstGeom prst="homePlat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32" name="Rectangle 8"/>
          <p:cNvSpPr/>
          <p:nvPr/>
        </p:nvSpPr>
        <p:spPr>
          <a:xfrm>
            <a:off x="5373517" y="4478318"/>
            <a:ext cx="1537200" cy="10445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33" name="Isosceles Triangle 9"/>
          <p:cNvSpPr/>
          <p:nvPr/>
        </p:nvSpPr>
        <p:spPr>
          <a:xfrm rot="10800000">
            <a:off x="5372403" y="5522824"/>
            <a:ext cx="1534409" cy="549807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34" name="TextBox 10"/>
          <p:cNvSpPr txBox="1"/>
          <p:nvPr/>
        </p:nvSpPr>
        <p:spPr>
          <a:xfrm>
            <a:off x="1796156" y="3313483"/>
            <a:ext cx="1501227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CA" sz="1400" b="1" dirty="0">
                <a:solidFill>
                  <a:schemeClr val="bg1"/>
                </a:solidFill>
              </a:rPr>
              <a:t>Implement the program and measure success</a:t>
            </a:r>
            <a:endParaRPr lang="en-CA" sz="1600" b="1" dirty="0">
              <a:solidFill>
                <a:schemeClr val="bg1"/>
              </a:solidFill>
            </a:endParaRPr>
          </a:p>
        </p:txBody>
      </p:sp>
      <p:sp>
        <p:nvSpPr>
          <p:cNvPr id="35" name="TextBox 11"/>
          <p:cNvSpPr txBox="1"/>
          <p:nvPr/>
        </p:nvSpPr>
        <p:spPr>
          <a:xfrm>
            <a:off x="3577161" y="4929299"/>
            <a:ext cx="1812936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CA" sz="1400" b="1" dirty="0">
                <a:solidFill>
                  <a:schemeClr val="bg1"/>
                </a:solidFill>
              </a:rPr>
              <a:t>Design your </a:t>
            </a:r>
            <a:r>
              <a:rPr lang="en-CA" sz="1400" b="1" dirty="0" smtClean="0">
                <a:solidFill>
                  <a:schemeClr val="bg1"/>
                </a:solidFill>
              </a:rPr>
              <a:t>FTM </a:t>
            </a:r>
            <a:r>
              <a:rPr lang="en-CA" sz="1400" b="1" dirty="0">
                <a:solidFill>
                  <a:schemeClr val="bg1"/>
                </a:solidFill>
              </a:rPr>
              <a:t>development program</a:t>
            </a:r>
          </a:p>
        </p:txBody>
      </p:sp>
      <p:sp>
        <p:nvSpPr>
          <p:cNvPr id="36" name="TextBox 12"/>
          <p:cNvSpPr txBox="1"/>
          <p:nvPr/>
        </p:nvSpPr>
        <p:spPr>
          <a:xfrm>
            <a:off x="5365548" y="3205760"/>
            <a:ext cx="1545133" cy="116955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CA" sz="1400" b="1" dirty="0" smtClean="0">
                <a:solidFill>
                  <a:schemeClr val="bg1"/>
                </a:solidFill>
              </a:rPr>
              <a:t>Assess the current state of your FTM development initiatives</a:t>
            </a:r>
            <a:endParaRPr lang="en-CA" sz="1400" b="1" dirty="0">
              <a:solidFill>
                <a:schemeClr val="bg1"/>
              </a:solidFill>
            </a:endParaRPr>
          </a:p>
        </p:txBody>
      </p:sp>
      <p:sp>
        <p:nvSpPr>
          <p:cNvPr id="37" name="TextBox 13"/>
          <p:cNvSpPr txBox="1"/>
          <p:nvPr/>
        </p:nvSpPr>
        <p:spPr>
          <a:xfrm>
            <a:off x="3586149" y="1914575"/>
            <a:ext cx="1745862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CA" sz="1400" b="1" dirty="0" smtClean="0">
                <a:solidFill>
                  <a:schemeClr val="bg1"/>
                </a:solidFill>
              </a:rPr>
              <a:t>Establish FTM expectations in your organization </a:t>
            </a:r>
            <a:endParaRPr lang="en-CA" sz="1400" b="1" dirty="0">
              <a:solidFill>
                <a:schemeClr val="bg1"/>
              </a:solidFill>
            </a:endParaRPr>
          </a:p>
        </p:txBody>
      </p:sp>
      <p:sp>
        <p:nvSpPr>
          <p:cNvPr id="38" name="TextBox 14"/>
          <p:cNvSpPr txBox="1"/>
          <p:nvPr/>
        </p:nvSpPr>
        <p:spPr>
          <a:xfrm>
            <a:off x="4267629" y="1270780"/>
            <a:ext cx="432000" cy="43279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CA" sz="1400" b="1" dirty="0">
                <a:solidFill>
                  <a:schemeClr val="bg1"/>
                </a:solidFill>
              </a:rPr>
              <a:t>1</a:t>
            </a:r>
            <a:endParaRPr lang="en-CA" b="1" dirty="0" smtClean="0">
              <a:solidFill>
                <a:schemeClr val="bg1"/>
              </a:solidFill>
            </a:endParaRPr>
          </a:p>
        </p:txBody>
      </p:sp>
      <p:sp>
        <p:nvSpPr>
          <p:cNvPr id="39" name="TextBox 15"/>
          <p:cNvSpPr txBox="1"/>
          <p:nvPr/>
        </p:nvSpPr>
        <p:spPr>
          <a:xfrm>
            <a:off x="6804266" y="3648510"/>
            <a:ext cx="432000" cy="432792"/>
          </a:xfrm>
          <a:prstGeom prst="ellipse">
            <a:avLst/>
          </a:prstGeom>
          <a:solidFill>
            <a:schemeClr val="accent5"/>
          </a:solidFill>
          <a:ln w="19050"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CA" sz="1400" b="1" dirty="0">
                <a:solidFill>
                  <a:schemeClr val="bg1"/>
                </a:solidFill>
              </a:rPr>
              <a:t>2</a:t>
            </a:r>
            <a:endParaRPr lang="en-CA" b="1" dirty="0" smtClean="0">
              <a:solidFill>
                <a:schemeClr val="bg1"/>
              </a:solidFill>
            </a:endParaRPr>
          </a:p>
        </p:txBody>
      </p:sp>
      <p:sp>
        <p:nvSpPr>
          <p:cNvPr id="40" name="TextBox 16"/>
          <p:cNvSpPr txBox="1"/>
          <p:nvPr/>
        </p:nvSpPr>
        <p:spPr>
          <a:xfrm>
            <a:off x="4235825" y="5897246"/>
            <a:ext cx="432000" cy="432792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19050"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CA" sz="1400" b="1" dirty="0">
                <a:solidFill>
                  <a:schemeClr val="bg1"/>
                </a:solidFill>
              </a:rPr>
              <a:t>3</a:t>
            </a:r>
            <a:endParaRPr lang="en-CA" b="1" dirty="0" smtClean="0">
              <a:solidFill>
                <a:schemeClr val="bg1"/>
              </a:solidFill>
            </a:endParaRPr>
          </a:p>
        </p:txBody>
      </p:sp>
      <p:sp>
        <p:nvSpPr>
          <p:cNvPr id="41" name="TextBox 17"/>
          <p:cNvSpPr txBox="1"/>
          <p:nvPr/>
        </p:nvSpPr>
        <p:spPr>
          <a:xfrm>
            <a:off x="1501487" y="3648510"/>
            <a:ext cx="432000" cy="432792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CA" sz="1400" b="1" dirty="0">
                <a:solidFill>
                  <a:schemeClr val="bg1"/>
                </a:solidFill>
              </a:rPr>
              <a:t>4</a:t>
            </a:r>
            <a:endParaRPr lang="en-CA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61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3667" y="787400"/>
            <a:ext cx="184666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en-US" dirty="0" smtClean="0">
              <a:solidFill>
                <a:srgbClr val="333333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71533" y="889000"/>
            <a:ext cx="184666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en-US" dirty="0" smtClean="0">
              <a:solidFill>
                <a:srgbClr val="33333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8733" y="872067"/>
            <a:ext cx="184666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en-US" dirty="0" smtClean="0">
              <a:solidFill>
                <a:srgbClr val="333333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53200" y="1117600"/>
            <a:ext cx="184666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en-US" dirty="0" smtClean="0">
              <a:solidFill>
                <a:srgbClr val="333333"/>
              </a:solidFill>
            </a:endParaRPr>
          </a:p>
        </p:txBody>
      </p:sp>
      <p:pic>
        <p:nvPicPr>
          <p:cNvPr id="7" name="Picture 6" descr="ThinkstockPhotos-48172191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840" y="0"/>
            <a:ext cx="3312160" cy="6524625"/>
          </a:xfrm>
          <a:prstGeom prst="rect">
            <a:avLst/>
          </a:prstGeom>
        </p:spPr>
      </p:pic>
      <p:sp>
        <p:nvSpPr>
          <p:cNvPr id="12" name="TextBox 11">
            <a:hlinkClick r:id="rId4" action="ppaction://hlinkfile"/>
          </p:cNvPr>
          <p:cNvSpPr txBox="1"/>
          <p:nvPr/>
        </p:nvSpPr>
        <p:spPr>
          <a:xfrm>
            <a:off x="1101090" y="2969924"/>
            <a:ext cx="4730750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CA" sz="3200" b="1" dirty="0" smtClean="0">
                <a:solidFill>
                  <a:srgbClr val="2576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 SLIDES</a:t>
            </a:r>
            <a:endParaRPr lang="en-CA" sz="3200" b="1" dirty="0">
              <a:solidFill>
                <a:srgbClr val="2576B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1120588"/>
            <a:ext cx="172357" cy="54067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FFFF">
                  <a:lumMod val="9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92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CA" dirty="0"/>
              <a:t>Moving into an FTM role represents both a shift in mindset and the first foray into leadership</a:t>
            </a:r>
          </a:p>
          <a:p>
            <a:endParaRPr lang="en-CA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4572000" y="2488211"/>
            <a:ext cx="0" cy="3705726"/>
          </a:xfrm>
          <a:prstGeom prst="line">
            <a:avLst/>
          </a:prstGeom>
          <a:ln w="28575">
            <a:solidFill>
              <a:schemeClr val="tx1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585265" y="1466949"/>
            <a:ext cx="7973470" cy="988759"/>
            <a:chOff x="662983" y="1508514"/>
            <a:chExt cx="7973470" cy="988759"/>
          </a:xfrm>
        </p:grpSpPr>
        <p:sp>
          <p:nvSpPr>
            <p:cNvPr id="6" name="Left-Right Arrow 5"/>
            <p:cNvSpPr/>
            <p:nvPr/>
          </p:nvSpPr>
          <p:spPr>
            <a:xfrm>
              <a:off x="662983" y="1508515"/>
              <a:ext cx="7973470" cy="625642"/>
            </a:xfrm>
            <a:prstGeom prst="leftRightArrow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058780" y="1670804"/>
              <a:ext cx="1840831" cy="276999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200" b="1" dirty="0" smtClean="0">
                  <a:solidFill>
                    <a:schemeClr val="bg1"/>
                  </a:solidFill>
                </a:rPr>
                <a:t>Individual Contributor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755859" y="1682836"/>
              <a:ext cx="1840831" cy="276999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200" b="1" dirty="0" smtClean="0">
                  <a:solidFill>
                    <a:schemeClr val="bg1"/>
                  </a:solidFill>
                </a:rPr>
                <a:t>Manager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452938" y="1670804"/>
              <a:ext cx="1840831" cy="276999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200" b="1" dirty="0" smtClean="0">
                  <a:solidFill>
                    <a:schemeClr val="bg1"/>
                  </a:solidFill>
                </a:rPr>
                <a:t>Leader 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058780" y="1508515"/>
              <a:ext cx="4030578" cy="625642"/>
            </a:xfrm>
            <a:prstGeom prst="rect">
              <a:avLst/>
            </a:prstGeom>
            <a:noFill/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218753" y="1508514"/>
              <a:ext cx="4030578" cy="625642"/>
            </a:xfrm>
            <a:prstGeom prst="rect">
              <a:avLst/>
            </a:prstGeom>
            <a:noFill/>
            <a:ln w="381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H="1">
              <a:off x="4014216" y="2196483"/>
              <a:ext cx="204537" cy="300790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5089359" y="2196483"/>
              <a:ext cx="205200" cy="300790"/>
            </a:xfrm>
            <a:prstGeom prst="straightConnector1">
              <a:avLst/>
            </a:prstGeom>
            <a:ln w="3810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409074" y="2488212"/>
            <a:ext cx="4162926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CA" sz="1200" dirty="0"/>
              <a:t>The most significant distinction when moving from an individual contributor role to </a:t>
            </a:r>
            <a:r>
              <a:rPr lang="en-CA" sz="1200" dirty="0" smtClean="0"/>
              <a:t>an </a:t>
            </a:r>
            <a:r>
              <a:rPr lang="en-CA" sz="1200" dirty="0"/>
              <a:t>FTM </a:t>
            </a:r>
            <a:r>
              <a:rPr lang="en-CA" sz="1200" dirty="0" smtClean="0"/>
              <a:t>role </a:t>
            </a:r>
            <a:r>
              <a:rPr lang="en-CA" sz="1200" dirty="0"/>
              <a:t>is the introduction of </a:t>
            </a:r>
            <a:r>
              <a:rPr lang="en-CA" sz="1200" b="1" dirty="0"/>
              <a:t>people management responsibilities</a:t>
            </a:r>
            <a:r>
              <a:rPr lang="en-CA" sz="1200" b="1" dirty="0" smtClean="0"/>
              <a:t>.  </a:t>
            </a:r>
            <a:endParaRPr lang="en-CA" sz="1200" b="1" dirty="0"/>
          </a:p>
        </p:txBody>
      </p:sp>
      <p:sp>
        <p:nvSpPr>
          <p:cNvPr id="22" name="Down Arrow 21"/>
          <p:cNvSpPr/>
          <p:nvPr/>
        </p:nvSpPr>
        <p:spPr>
          <a:xfrm>
            <a:off x="261231" y="3247367"/>
            <a:ext cx="1980496" cy="2122080"/>
          </a:xfrm>
          <a:prstGeom prst="downArrow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3" name="Down Arrow 22"/>
          <p:cNvSpPr/>
          <p:nvPr/>
        </p:nvSpPr>
        <p:spPr>
          <a:xfrm rot="10800000">
            <a:off x="2436396" y="3247365"/>
            <a:ext cx="1980496" cy="2098015"/>
          </a:xfrm>
          <a:prstGeom prst="downArrow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4" name="TextBox 23"/>
          <p:cNvSpPr txBox="1"/>
          <p:nvPr/>
        </p:nvSpPr>
        <p:spPr>
          <a:xfrm>
            <a:off x="154952" y="3376124"/>
            <a:ext cx="2193054" cy="161582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CA" sz="1200" b="1" dirty="0" smtClean="0"/>
              <a:t>The focus of an individual contributor is </a:t>
            </a:r>
            <a:r>
              <a:rPr lang="en-CA" sz="1200" b="1" dirty="0" smtClean="0">
                <a:solidFill>
                  <a:schemeClr val="accent6"/>
                </a:solidFill>
              </a:rPr>
              <a:t>heads down:</a:t>
            </a:r>
            <a:endParaRPr lang="en-CA" sz="1200" dirty="0" smtClean="0"/>
          </a:p>
          <a:p>
            <a:pPr marL="36000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sz="1200" dirty="0" smtClean="0"/>
              <a:t>Focus on the work.</a:t>
            </a:r>
          </a:p>
          <a:p>
            <a:pPr marL="36000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sz="1200" dirty="0" smtClean="0"/>
              <a:t>Attain technical mastery.</a:t>
            </a:r>
          </a:p>
          <a:p>
            <a:pPr marL="36000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sz="1200" dirty="0" smtClean="0"/>
              <a:t>Get things done well to ensure individual success.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281286" y="3376123"/>
            <a:ext cx="2290714" cy="198515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CA" sz="1200" b="1" dirty="0" smtClean="0"/>
              <a:t>The focus of a first-time manager must be </a:t>
            </a:r>
            <a:r>
              <a:rPr lang="en-CA" sz="1200" b="1" dirty="0" smtClean="0">
                <a:solidFill>
                  <a:schemeClr val="accent6"/>
                </a:solidFill>
              </a:rPr>
              <a:t>heads up:</a:t>
            </a:r>
            <a:endParaRPr lang="en-CA" sz="1200" b="1" dirty="0" smtClean="0"/>
          </a:p>
          <a:p>
            <a:pPr marL="36000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sz="1200" dirty="0" smtClean="0"/>
              <a:t>Understand what is happening on the team.</a:t>
            </a:r>
          </a:p>
          <a:p>
            <a:pPr marL="36000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sz="1200" dirty="0" smtClean="0"/>
              <a:t>Promote collective success.</a:t>
            </a:r>
          </a:p>
          <a:p>
            <a:pPr marL="36000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sz="1200" dirty="0" smtClean="0"/>
              <a:t>Prioritize team development. </a:t>
            </a:r>
          </a:p>
          <a:p>
            <a:endParaRPr lang="en-CA" sz="1200" dirty="0" smtClean="0"/>
          </a:p>
        </p:txBody>
      </p:sp>
      <p:sp>
        <p:nvSpPr>
          <p:cNvPr id="26" name="TextBox 25"/>
          <p:cNvSpPr txBox="1"/>
          <p:nvPr/>
        </p:nvSpPr>
        <p:spPr>
          <a:xfrm>
            <a:off x="300789" y="5418198"/>
            <a:ext cx="4271211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CA" sz="1200" dirty="0" smtClean="0"/>
              <a:t>An FTM development program must </a:t>
            </a:r>
            <a:r>
              <a:rPr lang="en-CA" sz="1200" b="1" dirty="0" smtClean="0"/>
              <a:t>shift this mindset </a:t>
            </a:r>
            <a:r>
              <a:rPr lang="en-CA" sz="1200" dirty="0" smtClean="0"/>
              <a:t>and teach the necessary </a:t>
            </a:r>
            <a:r>
              <a:rPr lang="en-CA" sz="1200" b="1" dirty="0" smtClean="0"/>
              <a:t>soft skills, </a:t>
            </a:r>
            <a:r>
              <a:rPr lang="en-CA" sz="1200" dirty="0" smtClean="0"/>
              <a:t>in addition to technical management skills, to manage and develop people.</a:t>
            </a:r>
            <a:endParaRPr lang="en-CA" sz="1200" b="1" dirty="0" smtClean="0"/>
          </a:p>
        </p:txBody>
      </p:sp>
      <p:sp>
        <p:nvSpPr>
          <p:cNvPr id="27" name="TextBox 26"/>
          <p:cNvSpPr txBox="1"/>
          <p:nvPr/>
        </p:nvSpPr>
        <p:spPr>
          <a:xfrm>
            <a:off x="4732262" y="2488211"/>
            <a:ext cx="4162926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CA" sz="1200" dirty="0" smtClean="0"/>
              <a:t>The </a:t>
            </a:r>
            <a:r>
              <a:rPr lang="en-CA" sz="1200" b="1" dirty="0" smtClean="0"/>
              <a:t>traditional idea </a:t>
            </a:r>
            <a:r>
              <a:rPr lang="en-CA" sz="1200" dirty="0" smtClean="0"/>
              <a:t>that there is a </a:t>
            </a:r>
            <a:r>
              <a:rPr lang="en-CA" sz="1200" b="1" dirty="0" smtClean="0"/>
              <a:t>clear distinction</a:t>
            </a:r>
            <a:r>
              <a:rPr lang="en-CA" sz="1200" dirty="0" smtClean="0"/>
              <a:t> between a manager and a leader no longer holds in today’s ever-changing, dynamic business environment. </a:t>
            </a:r>
            <a:endParaRPr lang="en-CA" sz="1200" b="1" dirty="0" smtClean="0"/>
          </a:p>
        </p:txBody>
      </p:sp>
      <p:sp>
        <p:nvSpPr>
          <p:cNvPr id="28" name="Oval 27"/>
          <p:cNvSpPr/>
          <p:nvPr/>
        </p:nvSpPr>
        <p:spPr>
          <a:xfrm>
            <a:off x="5294559" y="3209548"/>
            <a:ext cx="2675342" cy="196706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9" name="Oval 28"/>
          <p:cNvSpPr/>
          <p:nvPr/>
        </p:nvSpPr>
        <p:spPr>
          <a:xfrm>
            <a:off x="6032198" y="4013797"/>
            <a:ext cx="1804094" cy="100151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31" name="TextBox 30"/>
          <p:cNvSpPr txBox="1"/>
          <p:nvPr/>
        </p:nvSpPr>
        <p:spPr>
          <a:xfrm>
            <a:off x="6259251" y="3249222"/>
            <a:ext cx="745958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CA" sz="1200" b="1" dirty="0" smtClean="0"/>
              <a:t>Leader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499756" y="3981279"/>
            <a:ext cx="838677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CA" sz="1200" b="1" dirty="0" smtClean="0"/>
              <a:t>Manager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724549" y="3462727"/>
            <a:ext cx="1864894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Goals</a:t>
            </a:r>
            <a:r>
              <a:rPr lang="en-US" sz="1200" i="1" dirty="0"/>
              <a:t>, </a:t>
            </a:r>
            <a:r>
              <a:rPr lang="en-US" sz="1200" i="1" dirty="0" smtClean="0"/>
              <a:t>People, Strategy</a:t>
            </a:r>
            <a:endParaRPr lang="en-CA" sz="1200" i="1" dirty="0" smtClean="0"/>
          </a:p>
        </p:txBody>
      </p:sp>
      <p:sp>
        <p:nvSpPr>
          <p:cNvPr id="34" name="TextBox 33"/>
          <p:cNvSpPr txBox="1"/>
          <p:nvPr/>
        </p:nvSpPr>
        <p:spPr>
          <a:xfrm>
            <a:off x="6234042" y="4145909"/>
            <a:ext cx="1330192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/>
              <a:t>Tasks</a:t>
            </a:r>
            <a:r>
              <a:rPr lang="en-US" sz="1200" i="1" dirty="0"/>
              <a:t>, </a:t>
            </a:r>
            <a:r>
              <a:rPr lang="en-US" sz="1200" i="1" dirty="0" smtClean="0"/>
              <a:t>Process, Administration</a:t>
            </a:r>
            <a:endParaRPr lang="en-CA" sz="1200" i="1" dirty="0" smtClean="0"/>
          </a:p>
        </p:txBody>
      </p:sp>
      <p:sp>
        <p:nvSpPr>
          <p:cNvPr id="35" name="TextBox 34"/>
          <p:cNvSpPr txBox="1"/>
          <p:nvPr/>
        </p:nvSpPr>
        <p:spPr>
          <a:xfrm>
            <a:off x="6608069" y="3726303"/>
            <a:ext cx="1060306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CA" sz="1200" dirty="0" smtClean="0"/>
              <a:t>Goal Setting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279419" y="3730305"/>
            <a:ext cx="1178816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CA" sz="1200" dirty="0" smtClean="0"/>
              <a:t>Change Management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138738" y="4252412"/>
            <a:ext cx="1163530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CA" sz="1200" dirty="0" smtClean="0"/>
              <a:t>Strategic Direction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101165" y="4520016"/>
            <a:ext cx="1248536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CA" sz="1200" dirty="0" smtClean="0"/>
              <a:t>Project Process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446995" y="4718782"/>
            <a:ext cx="1248536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CA" sz="1200" dirty="0" smtClean="0"/>
              <a:t>Monitoring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780391" y="5268607"/>
            <a:ext cx="4162926" cy="101566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CA" sz="1200" dirty="0"/>
              <a:t>A leader’s role is more expansive than a manager’s role, </a:t>
            </a:r>
            <a:r>
              <a:rPr lang="en-CA" sz="1200" dirty="0" smtClean="0"/>
              <a:t>however, </a:t>
            </a:r>
            <a:r>
              <a:rPr lang="en-CA" sz="1200" dirty="0"/>
              <a:t>the competencies required are often the same. An FTM development program will ideally set an FTM up for leadership by also promoting </a:t>
            </a:r>
            <a:r>
              <a:rPr lang="en-CA" sz="1200" b="1" dirty="0"/>
              <a:t>leadership </a:t>
            </a:r>
            <a:r>
              <a:rPr lang="en-CA" sz="1200" b="1" dirty="0" smtClean="0"/>
              <a:t>development.</a:t>
            </a:r>
            <a:r>
              <a:rPr lang="en-CA" sz="1200" dirty="0" smtClean="0"/>
              <a:t> </a:t>
            </a:r>
            <a:endParaRPr lang="en-CA" sz="1200" b="1" dirty="0"/>
          </a:p>
        </p:txBody>
      </p:sp>
    </p:spTree>
    <p:extLst>
      <p:ext uri="{BB962C8B-B14F-4D97-AF65-F5344CB8AC3E}">
        <p14:creationId xmlns:p14="http://schemas.microsoft.com/office/powerpoint/2010/main" val="304142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9"/>
          <p:cNvGrpSpPr/>
          <p:nvPr/>
        </p:nvGrpSpPr>
        <p:grpSpPr>
          <a:xfrm>
            <a:off x="363896" y="5579478"/>
            <a:ext cx="8498693" cy="772629"/>
            <a:chOff x="4034956" y="5755616"/>
            <a:chExt cx="4253888" cy="619815"/>
          </a:xfrm>
        </p:grpSpPr>
        <p:sp>
          <p:nvSpPr>
            <p:cNvPr id="13" name="Rectangle 10"/>
            <p:cNvSpPr/>
            <p:nvPr/>
          </p:nvSpPr>
          <p:spPr>
            <a:xfrm>
              <a:off x="4034956" y="5755616"/>
              <a:ext cx="4253888" cy="254777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>
              <a:spAutoFit/>
            </a:bodyPr>
            <a:lstStyle/>
            <a:p>
              <a:r>
                <a:rPr lang="en-US" sz="14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McLean &amp; Company </a:t>
              </a:r>
              <a:r>
                <a:rPr lang="en-US" sz="1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insight</a:t>
              </a:r>
              <a:endPara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Double Bracket 11"/>
            <p:cNvSpPr/>
            <p:nvPr/>
          </p:nvSpPr>
          <p:spPr>
            <a:xfrm>
              <a:off x="4034956" y="6018845"/>
              <a:ext cx="4253888" cy="356586"/>
            </a:xfrm>
            <a:prstGeom prst="bracketPair">
              <a:avLst>
                <a:gd name="adj" fmla="val 0"/>
              </a:avLst>
            </a:prstGeom>
            <a:noFill/>
            <a:ln w="317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>
                <a:lnSpc>
                  <a:spcPts val="1500"/>
                </a:lnSpc>
              </a:pPr>
              <a:r>
                <a:rPr lang="en-CA" sz="1200" dirty="0" smtClean="0"/>
                <a:t>FTMs </a:t>
              </a:r>
              <a:r>
                <a:rPr lang="en-CA" sz="1200" b="1" dirty="0"/>
                <a:t>want </a:t>
              </a:r>
              <a:r>
                <a:rPr lang="en-CA" sz="1200" b="1" dirty="0" smtClean="0"/>
                <a:t>more development </a:t>
              </a:r>
              <a:r>
                <a:rPr lang="en-CA" sz="1200" dirty="0"/>
                <a:t>from their </a:t>
              </a:r>
              <a:r>
                <a:rPr lang="en-CA" sz="1200" dirty="0" smtClean="0"/>
                <a:t>organizations. This does not necessarily mean </a:t>
              </a:r>
              <a:r>
                <a:rPr lang="en-CA" sz="1200" dirty="0"/>
                <a:t>more </a:t>
              </a:r>
              <a:r>
                <a:rPr lang="en-CA" sz="1200" dirty="0" smtClean="0"/>
                <a:t>investment, but rather </a:t>
              </a:r>
              <a:r>
                <a:rPr lang="en-CA" sz="1200" b="1" dirty="0" smtClean="0"/>
                <a:t>better </a:t>
              </a:r>
              <a:r>
                <a:rPr lang="en-CA" sz="1200" b="1" dirty="0"/>
                <a:t>and more targeted </a:t>
              </a:r>
              <a:r>
                <a:rPr lang="en-CA" sz="1200" dirty="0" smtClean="0"/>
                <a:t>investment that will also benefit the organization’s productivity and retention.</a:t>
              </a:r>
              <a:endParaRPr lang="en-CA" sz="1200" dirty="0"/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CA" dirty="0" smtClean="0"/>
              <a:t>Where development opportunities do exist, initiatives </a:t>
            </a:r>
            <a:r>
              <a:rPr lang="en-CA" dirty="0"/>
              <a:t>are often delivered ineffectively</a:t>
            </a:r>
          </a:p>
        </p:txBody>
      </p:sp>
      <p:sp>
        <p:nvSpPr>
          <p:cNvPr id="4" name="Rectangle 3"/>
          <p:cNvSpPr/>
          <p:nvPr/>
        </p:nvSpPr>
        <p:spPr>
          <a:xfrm>
            <a:off x="4965703" y="1277798"/>
            <a:ext cx="3959950" cy="2769989"/>
          </a:xfrm>
          <a:prstGeom prst="rect">
            <a:avLst/>
          </a:prstGeom>
          <a:solidFill>
            <a:schemeClr val="bg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tabLst>
                <a:tab pos="952500" algn="l"/>
              </a:tabLst>
            </a:pPr>
            <a:r>
              <a:rPr lang="en-US" sz="1200" dirty="0">
                <a:ea typeface="Calibri" panose="020F0502020204030204" pitchFamily="34" charset="0"/>
                <a:cs typeface="Times New Roman" panose="02020603050405020304" pitchFamily="18" charset="0"/>
              </a:rPr>
              <a:t>There is a </a:t>
            </a:r>
            <a:r>
              <a:rPr lang="en-US" sz="1200" b="1" dirty="0">
                <a:ea typeface="Calibri" panose="020F0502020204030204" pitchFamily="34" charset="0"/>
                <a:cs typeface="Times New Roman" panose="02020603050405020304" pitchFamily="18" charset="0"/>
              </a:rPr>
              <a:t>disconnect between what learners benefit most from and what organizations are </a:t>
            </a:r>
            <a:r>
              <a:rPr lang="en-US" sz="12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offering,</a:t>
            </a:r>
            <a:r>
              <a:rPr lang="en-US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ea typeface="Calibri" panose="020F0502020204030204" pitchFamily="34" charset="0"/>
                <a:cs typeface="Times New Roman" panose="02020603050405020304" pitchFamily="18" charset="0"/>
              </a:rPr>
              <a:t>signaling a need to change the approach. </a:t>
            </a:r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952500" algn="l"/>
              </a:tabLst>
            </a:pPr>
            <a:r>
              <a:rPr lang="en-US" sz="1200" dirty="0"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1200" b="1" dirty="0">
                <a:ea typeface="Calibri" panose="020F0502020204030204" pitchFamily="34" charset="0"/>
                <a:cs typeface="Times New Roman" panose="02020603050405020304" pitchFamily="18" charset="0"/>
              </a:rPr>
              <a:t>best method </a:t>
            </a:r>
            <a:r>
              <a:rPr lang="en-US" sz="1200" dirty="0">
                <a:ea typeface="Calibri" panose="020F0502020204030204" pitchFamily="34" charset="0"/>
                <a:cs typeface="Times New Roman" panose="02020603050405020304" pitchFamily="18" charset="0"/>
              </a:rPr>
              <a:t>of learning as cited by employees is </a:t>
            </a:r>
            <a:r>
              <a:rPr lang="en-US" sz="1200" b="1" dirty="0">
                <a:ea typeface="Calibri" panose="020F0502020204030204" pitchFamily="34" charset="0"/>
                <a:cs typeface="Times New Roman" panose="02020603050405020304" pitchFamily="18" charset="0"/>
              </a:rPr>
              <a:t>on-the-job training </a:t>
            </a:r>
            <a:r>
              <a:rPr lang="en-US" sz="1200" dirty="0">
                <a:ea typeface="Calibri" panose="020F0502020204030204" pitchFamily="34" charset="0"/>
                <a:cs typeface="Times New Roman" panose="02020603050405020304" pitchFamily="18" charset="0"/>
              </a:rPr>
              <a:t>at </a:t>
            </a:r>
            <a:r>
              <a:rPr lang="en-US" sz="1200" b="1" dirty="0">
                <a:ea typeface="Calibri" panose="020F0502020204030204" pitchFamily="34" charset="0"/>
                <a:cs typeface="Times New Roman" panose="02020603050405020304" pitchFamily="18" charset="0"/>
              </a:rPr>
              <a:t>42%</a:t>
            </a:r>
            <a:r>
              <a:rPr lang="en-US" sz="1200" dirty="0">
                <a:ea typeface="Calibri" panose="020F0502020204030204" pitchFamily="34" charset="0"/>
                <a:cs typeface="Times New Roman" panose="02020603050405020304" pitchFamily="18" charset="0"/>
              </a:rPr>
              <a:t> (24x7 </a:t>
            </a:r>
            <a:r>
              <a:rPr lang="en-US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Learning, </a:t>
            </a:r>
            <a:r>
              <a:rPr lang="en-US" sz="1200" dirty="0">
                <a:ea typeface="Calibri" panose="020F0502020204030204" pitchFamily="34" charset="0"/>
                <a:cs typeface="Times New Roman" panose="02020603050405020304" pitchFamily="18" charset="0"/>
              </a:rPr>
              <a:t>2015). </a:t>
            </a:r>
            <a:endParaRPr lang="en-US" sz="12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952500" algn="l"/>
              </a:tabLst>
            </a:pPr>
            <a:r>
              <a:rPr lang="en-US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However</a:t>
            </a:r>
            <a:r>
              <a:rPr lang="en-US" sz="1200" dirty="0">
                <a:ea typeface="Calibri" panose="020F0502020204030204" pitchFamily="34" charset="0"/>
                <a:cs typeface="Times New Roman" panose="02020603050405020304" pitchFamily="18" charset="0"/>
              </a:rPr>
              <a:t>, McLean &amp; Company’s 2017 Trends and Priorities Survey indicates that on-the-job training, such as job </a:t>
            </a:r>
            <a:r>
              <a:rPr lang="en-US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shadowing, </a:t>
            </a:r>
            <a:r>
              <a:rPr lang="en-US" sz="1200" b="1" dirty="0">
                <a:ea typeface="Calibri" panose="020F0502020204030204" pitchFamily="34" charset="0"/>
                <a:cs typeface="Times New Roman" panose="02020603050405020304" pitchFamily="18" charset="0"/>
              </a:rPr>
              <a:t>is much less prevalent in organizations at 32</a:t>
            </a:r>
            <a:r>
              <a:rPr lang="en-US" sz="12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%.</a:t>
            </a:r>
            <a:endParaRPr lang="en-US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952500" algn="l"/>
              </a:tabLst>
            </a:pPr>
            <a:r>
              <a:rPr lang="en-US" sz="1200" b="1" dirty="0">
                <a:ea typeface="Calibri" panose="020F0502020204030204" pitchFamily="34" charset="0"/>
                <a:cs typeface="Times New Roman" panose="02020603050405020304" pitchFamily="18" charset="0"/>
              </a:rPr>
              <a:t>It’s no wonder only 12% of learners say they apply the skills from the training they receive to their job (24x7 </a:t>
            </a:r>
            <a:r>
              <a:rPr lang="en-US" sz="12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Learning, </a:t>
            </a:r>
            <a:r>
              <a:rPr lang="en-US" sz="1200" b="1" dirty="0">
                <a:ea typeface="Calibri" panose="020F0502020204030204" pitchFamily="34" charset="0"/>
                <a:cs typeface="Times New Roman" panose="02020603050405020304" pitchFamily="18" charset="0"/>
              </a:rPr>
              <a:t>2015).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064" y="1416147"/>
            <a:ext cx="4870482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CA" sz="1200" b="1" dirty="0"/>
              <a:t>McLean &amp; Company’s 2017 Trends and Priorities </a:t>
            </a:r>
            <a:r>
              <a:rPr lang="en-CA" sz="1200" b="1" dirty="0" smtClean="0"/>
              <a:t>Survey indicated </a:t>
            </a:r>
            <a:r>
              <a:rPr lang="en-CA" sz="1200" b="1" dirty="0"/>
              <a:t>that the most prevalent learning                   opportunities provided are:</a:t>
            </a:r>
          </a:p>
        </p:txBody>
      </p:sp>
      <p:sp>
        <p:nvSpPr>
          <p:cNvPr id="23" name="Oval 145407"/>
          <p:cNvSpPr/>
          <p:nvPr/>
        </p:nvSpPr>
        <p:spPr>
          <a:xfrm>
            <a:off x="650887" y="2121896"/>
            <a:ext cx="839026" cy="70434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2700" dist="12700" dir="2700000" algn="tl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Arial Black" panose="020B0A04020102020204" pitchFamily="34" charset="0"/>
                <a:cs typeface="Segoe UI" panose="020B0502040204020203" pitchFamily="34" charset="0"/>
              </a:rPr>
              <a:t>72%</a:t>
            </a:r>
            <a:endParaRPr lang="en-US" sz="1200" dirty="0">
              <a:latin typeface="Arial Black" panose="020B0A04020102020204" pitchFamily="34" charset="0"/>
              <a:cs typeface="Segoe UI" panose="020B0502040204020203" pitchFamily="34" charset="0"/>
            </a:endParaRPr>
          </a:p>
        </p:txBody>
      </p:sp>
      <p:sp>
        <p:nvSpPr>
          <p:cNvPr id="26" name="Oval 145407"/>
          <p:cNvSpPr/>
          <p:nvPr/>
        </p:nvSpPr>
        <p:spPr>
          <a:xfrm>
            <a:off x="2072792" y="2121896"/>
            <a:ext cx="839026" cy="70434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2700" dist="12700" dir="2700000" algn="tl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Arial Black" panose="020B0A04020102020204" pitchFamily="34" charset="0"/>
                <a:cs typeface="Segoe UI" panose="020B0502040204020203" pitchFamily="34" charset="0"/>
              </a:rPr>
              <a:t>67%</a:t>
            </a:r>
            <a:endParaRPr lang="en-US" sz="1200" dirty="0">
              <a:latin typeface="Arial Black" panose="020B0A04020102020204" pitchFamily="34" charset="0"/>
              <a:cs typeface="Segoe UI" panose="020B0502040204020203" pitchFamily="34" charset="0"/>
            </a:endParaRPr>
          </a:p>
        </p:txBody>
      </p:sp>
      <p:sp>
        <p:nvSpPr>
          <p:cNvPr id="27" name="Oval 145407"/>
          <p:cNvSpPr/>
          <p:nvPr/>
        </p:nvSpPr>
        <p:spPr>
          <a:xfrm>
            <a:off x="3494696" y="2121896"/>
            <a:ext cx="839026" cy="70434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2700" dist="12700" dir="2700000" algn="tl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Arial Black" panose="020B0A04020102020204" pitchFamily="34" charset="0"/>
                <a:cs typeface="Segoe UI" panose="020B0502040204020203" pitchFamily="34" charset="0"/>
              </a:rPr>
              <a:t>60%</a:t>
            </a:r>
            <a:endParaRPr lang="en-US" sz="1200" dirty="0">
              <a:latin typeface="Arial Black" panose="020B0A04020102020204" pitchFamily="34" charset="0"/>
              <a:cs typeface="Segoe UI" panose="020B05020402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1952" y="2852937"/>
            <a:ext cx="1776896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CA" sz="1200" dirty="0" smtClean="0"/>
              <a:t>Internal Classroom (Instructor Led)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603858" y="2852937"/>
            <a:ext cx="1776896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CA" sz="1200" dirty="0" smtClean="0"/>
              <a:t>E-learning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025762" y="2852937"/>
            <a:ext cx="1776896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CA" sz="1200" dirty="0" smtClean="0"/>
              <a:t>Employees Teaching Other Employees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7064" y="3445154"/>
            <a:ext cx="4870482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CA" sz="1200" b="1" dirty="0" smtClean="0"/>
              <a:t>However, when employees are asked about what they think        the best learning method is, they say:</a:t>
            </a:r>
          </a:p>
        </p:txBody>
      </p:sp>
      <p:sp>
        <p:nvSpPr>
          <p:cNvPr id="32" name="Oval 145407"/>
          <p:cNvSpPr/>
          <p:nvPr/>
        </p:nvSpPr>
        <p:spPr>
          <a:xfrm>
            <a:off x="699988" y="3974378"/>
            <a:ext cx="839026" cy="70434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2700" dist="12700" dir="2700000" algn="tl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Arial Black" panose="020B0A04020102020204" pitchFamily="34" charset="0"/>
                <a:cs typeface="Segoe UI" panose="020B0502040204020203" pitchFamily="34" charset="0"/>
              </a:rPr>
              <a:t>4%</a:t>
            </a:r>
            <a:endParaRPr lang="en-US" sz="1200" dirty="0">
              <a:latin typeface="Arial Black" panose="020B0A04020102020204" pitchFamily="34" charset="0"/>
              <a:cs typeface="Segoe UI" panose="020B0502040204020203" pitchFamily="34" charset="0"/>
            </a:endParaRPr>
          </a:p>
        </p:txBody>
      </p:sp>
      <p:sp>
        <p:nvSpPr>
          <p:cNvPr id="33" name="Oval 145407"/>
          <p:cNvSpPr/>
          <p:nvPr/>
        </p:nvSpPr>
        <p:spPr>
          <a:xfrm>
            <a:off x="2121893" y="3974378"/>
            <a:ext cx="839026" cy="70434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2700" dist="12700" dir="2700000" algn="tl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Arial Black" panose="020B0A04020102020204" pitchFamily="34" charset="0"/>
                <a:cs typeface="Segoe UI" panose="020B0502040204020203" pitchFamily="34" charset="0"/>
              </a:rPr>
              <a:t>25%</a:t>
            </a:r>
            <a:endParaRPr lang="en-US" sz="1200" dirty="0">
              <a:latin typeface="Arial Black" panose="020B0A04020102020204" pitchFamily="34" charset="0"/>
              <a:cs typeface="Segoe UI" panose="020B0502040204020203" pitchFamily="34" charset="0"/>
            </a:endParaRPr>
          </a:p>
        </p:txBody>
      </p:sp>
      <p:sp>
        <p:nvSpPr>
          <p:cNvPr id="34" name="Oval 145407"/>
          <p:cNvSpPr/>
          <p:nvPr/>
        </p:nvSpPr>
        <p:spPr>
          <a:xfrm>
            <a:off x="3543798" y="3974378"/>
            <a:ext cx="839026" cy="70434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2700" dist="12700" dir="2700000" algn="tl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Arial Black" panose="020B0A04020102020204" pitchFamily="34" charset="0"/>
                <a:cs typeface="Segoe UI" panose="020B0502040204020203" pitchFamily="34" charset="0"/>
              </a:rPr>
              <a:t>9%</a:t>
            </a:r>
            <a:endParaRPr lang="en-US" sz="1200" dirty="0">
              <a:latin typeface="Arial Black" panose="020B0A04020102020204" pitchFamily="34" charset="0"/>
              <a:cs typeface="Segoe UI" panose="020B0502040204020203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31054" y="4705419"/>
            <a:ext cx="1776896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CA" sz="1200" dirty="0" smtClean="0"/>
              <a:t>Classroom Learning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652959" y="4705419"/>
            <a:ext cx="1776896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CA" sz="1200" dirty="0" smtClean="0"/>
              <a:t>E-Learning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074863" y="4705419"/>
            <a:ext cx="1776896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CA" sz="1200" dirty="0" smtClean="0"/>
              <a:t>Learning from Colleagues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4586942" y="1651552"/>
            <a:ext cx="351465" cy="8199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4586942" y="2932547"/>
            <a:ext cx="351465" cy="21960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2513955" y="5139091"/>
            <a:ext cx="2288703" cy="2462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CA" sz="1000" dirty="0" smtClean="0"/>
              <a:t>Source: 24x7 Learning Report, 2015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927546" y="4186183"/>
            <a:ext cx="3910768" cy="1296212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CA" sz="1200" dirty="0">
                <a:solidFill>
                  <a:schemeClr val="tx1"/>
                </a:solidFill>
              </a:rPr>
              <a:t>To complicate matters </a:t>
            </a:r>
            <a:r>
              <a:rPr lang="en-CA" sz="1200" dirty="0" smtClean="0">
                <a:solidFill>
                  <a:schemeClr val="tx1"/>
                </a:solidFill>
              </a:rPr>
              <a:t>further</a:t>
            </a:r>
            <a:r>
              <a:rPr lang="en-CA" sz="1200" dirty="0">
                <a:solidFill>
                  <a:schemeClr val="tx1"/>
                </a:solidFill>
              </a:rPr>
              <a:t>, development is not being provided when </a:t>
            </a:r>
            <a:r>
              <a:rPr lang="en-CA" sz="1200" dirty="0" smtClean="0">
                <a:solidFill>
                  <a:schemeClr val="tx1"/>
                </a:solidFill>
              </a:rPr>
              <a:t>needed − </a:t>
            </a:r>
            <a:r>
              <a:rPr lang="en-CA" sz="1200" b="1" dirty="0">
                <a:solidFill>
                  <a:schemeClr val="tx1"/>
                </a:solidFill>
              </a:rPr>
              <a:t>right </a:t>
            </a:r>
            <a:r>
              <a:rPr lang="en-CA" sz="1200" b="1" dirty="0" smtClean="0">
                <a:solidFill>
                  <a:schemeClr val="tx1"/>
                </a:solidFill>
              </a:rPr>
              <a:t>away.</a:t>
            </a:r>
            <a:r>
              <a:rPr lang="en-CA" sz="1200" dirty="0" smtClean="0">
                <a:solidFill>
                  <a:schemeClr val="tx1"/>
                </a:solidFill>
              </a:rPr>
              <a:t> </a:t>
            </a:r>
          </a:p>
          <a:p>
            <a:endParaRPr lang="en-CA" sz="1200" b="1" dirty="0" smtClean="0">
              <a:solidFill>
                <a:schemeClr val="tx1"/>
              </a:solidFill>
            </a:endParaRPr>
          </a:p>
          <a:p>
            <a:r>
              <a:rPr lang="en-CA" sz="1200" b="1" dirty="0" smtClean="0">
                <a:solidFill>
                  <a:schemeClr val="tx1"/>
                </a:solidFill>
              </a:rPr>
              <a:t>For example, 40</a:t>
            </a:r>
            <a:r>
              <a:rPr lang="en-CA" sz="1200" b="1" dirty="0">
                <a:solidFill>
                  <a:schemeClr val="tx1"/>
                </a:solidFill>
              </a:rPr>
              <a:t>%</a:t>
            </a:r>
            <a:r>
              <a:rPr lang="en-CA" sz="1200" dirty="0">
                <a:solidFill>
                  <a:schemeClr val="tx1"/>
                </a:solidFill>
              </a:rPr>
              <a:t> of </a:t>
            </a:r>
            <a:r>
              <a:rPr lang="en-CA" sz="1200" dirty="0" smtClean="0">
                <a:solidFill>
                  <a:schemeClr val="tx1"/>
                </a:solidFill>
              </a:rPr>
              <a:t>new managers </a:t>
            </a:r>
            <a:r>
              <a:rPr lang="en-CA" sz="1200" dirty="0">
                <a:solidFill>
                  <a:schemeClr val="tx1"/>
                </a:solidFill>
              </a:rPr>
              <a:t>attending </a:t>
            </a:r>
            <a:r>
              <a:rPr lang="en-CA" sz="1200" dirty="0" smtClean="0">
                <a:solidFill>
                  <a:schemeClr val="tx1"/>
                </a:solidFill>
              </a:rPr>
              <a:t>Ken Blanchard courses </a:t>
            </a:r>
            <a:r>
              <a:rPr lang="en-CA" sz="1200" dirty="0">
                <a:solidFill>
                  <a:schemeClr val="tx1"/>
                </a:solidFill>
              </a:rPr>
              <a:t>had already been in management for </a:t>
            </a:r>
            <a:r>
              <a:rPr lang="en-CA" sz="1200" b="1" dirty="0" smtClean="0">
                <a:solidFill>
                  <a:schemeClr val="tx1"/>
                </a:solidFill>
              </a:rPr>
              <a:t>two </a:t>
            </a:r>
            <a:r>
              <a:rPr lang="en-CA" sz="1200" b="1" dirty="0">
                <a:solidFill>
                  <a:schemeClr val="tx1"/>
                </a:solidFill>
              </a:rPr>
              <a:t>years</a:t>
            </a:r>
            <a:r>
              <a:rPr lang="en-CA" sz="1200" dirty="0">
                <a:solidFill>
                  <a:schemeClr val="tx1"/>
                </a:solidFill>
              </a:rPr>
              <a:t> (2016).</a:t>
            </a: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1429" y="4117206"/>
            <a:ext cx="590900" cy="514927"/>
          </a:xfrm>
          <a:prstGeom prst="ellipse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012733" y="3248553"/>
            <a:ext cx="67280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1000" i="1" dirty="0" smtClean="0"/>
              <a:t>(N=444) </a:t>
            </a:r>
            <a:endParaRPr lang="en-CA" sz="1000" i="1" dirty="0"/>
          </a:p>
        </p:txBody>
      </p:sp>
    </p:spTree>
    <p:extLst>
      <p:ext uri="{BB962C8B-B14F-4D97-AF65-F5344CB8AC3E}">
        <p14:creationId xmlns:p14="http://schemas.microsoft.com/office/powerpoint/2010/main" val="82895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CA" dirty="0"/>
              <a:t>However, developing </a:t>
            </a:r>
            <a:r>
              <a:rPr lang="en-CA" dirty="0" smtClean="0"/>
              <a:t>effective </a:t>
            </a:r>
            <a:r>
              <a:rPr lang="en-CA" dirty="0"/>
              <a:t>FTMs </a:t>
            </a:r>
            <a:r>
              <a:rPr lang="en-CA" dirty="0" smtClean="0"/>
              <a:t>drives </a:t>
            </a:r>
            <a:r>
              <a:rPr lang="en-CA" dirty="0"/>
              <a:t>significant organizational benefits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10041" y="5118535"/>
            <a:ext cx="5070125" cy="138499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/>
              <a:t>[</a:t>
            </a:r>
            <a:r>
              <a:rPr lang="en-US" sz="1200" i="1" dirty="0"/>
              <a:t>FTMs] manage those who are interacting with your customers, so there is </a:t>
            </a:r>
            <a:r>
              <a:rPr lang="en-US" sz="1200" b="1" i="1" dirty="0"/>
              <a:t>significant impact to your end </a:t>
            </a:r>
            <a:r>
              <a:rPr lang="en-US" sz="1200" b="1" i="1" dirty="0" smtClean="0"/>
              <a:t>consumer.</a:t>
            </a:r>
            <a:r>
              <a:rPr lang="en-US" sz="1200" i="1" dirty="0" smtClean="0"/>
              <a:t> </a:t>
            </a:r>
            <a:r>
              <a:rPr lang="en-US" sz="1200" i="1" dirty="0"/>
              <a:t>When you’re trying to manage the people who are really your face and your brand it’s </a:t>
            </a:r>
            <a:r>
              <a:rPr lang="en-US" sz="1200" b="1" i="1" dirty="0"/>
              <a:t>really important that you get it right.</a:t>
            </a:r>
            <a:endParaRPr lang="en-CA" sz="1200" i="1" dirty="0"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  <a:p>
            <a:pPr algn="ctr"/>
            <a:r>
              <a:rPr lang="en-CA" sz="1200" i="1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/>
            </a:r>
            <a:br>
              <a:rPr lang="en-CA" sz="1200" i="1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</a:br>
            <a:r>
              <a:rPr lang="en-CA" sz="1200" i="1" dirty="0" smtClean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– </a:t>
            </a:r>
            <a:r>
              <a:rPr lang="en-CA" sz="1200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Korinne </a:t>
            </a:r>
            <a:r>
              <a:rPr lang="en-CA" sz="1200" dirty="0" smtClean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Collins</a:t>
            </a:r>
            <a:r>
              <a:rPr lang="en-CA" sz="1200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, VP of Professional Development &amp; Education, Canadian Credit Union Association</a:t>
            </a:r>
            <a:endParaRPr lang="en-US" sz="1200" dirty="0"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59791" y="5047282"/>
            <a:ext cx="337783" cy="552587"/>
          </a:xfrm>
          <a:prstGeom prst="rect">
            <a:avLst/>
          </a:prstGeom>
        </p:spPr>
        <p:txBody>
          <a:bodyPr wrap="square" tIns="0" bIns="0" rtlCol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CA" sz="4400" dirty="0">
                <a:solidFill>
                  <a:srgbClr val="D6D6D6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“ </a:t>
            </a:r>
            <a:endParaRPr lang="en-CA" sz="6600" dirty="0" smtClean="0">
              <a:solidFill>
                <a:srgbClr val="D6D6D6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233478" y="5779493"/>
            <a:ext cx="231972" cy="63094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CA" sz="4400" dirty="0">
                <a:solidFill>
                  <a:srgbClr val="D6D6D6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”</a:t>
            </a:r>
            <a:endParaRPr lang="en-CA" sz="6600" dirty="0">
              <a:solidFill>
                <a:srgbClr val="D6D6D6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1036966"/>
            <a:ext cx="158754" cy="5485391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latin typeface="Arial Black" panose="020B0A04020102020204" pitchFamily="34" charset="0"/>
            </a:endParaRPr>
          </a:p>
        </p:txBody>
      </p:sp>
      <p:grpSp>
        <p:nvGrpSpPr>
          <p:cNvPr id="55" name="Group 77"/>
          <p:cNvGrpSpPr/>
          <p:nvPr/>
        </p:nvGrpSpPr>
        <p:grpSpPr>
          <a:xfrm>
            <a:off x="400883" y="2196429"/>
            <a:ext cx="4122825" cy="720000"/>
            <a:chOff x="450422" y="2100575"/>
            <a:chExt cx="4122825" cy="720000"/>
          </a:xfrm>
        </p:grpSpPr>
        <p:grpSp>
          <p:nvGrpSpPr>
            <p:cNvPr id="45" name="Group 78"/>
            <p:cNvGrpSpPr/>
            <p:nvPr/>
          </p:nvGrpSpPr>
          <p:grpSpPr>
            <a:xfrm>
              <a:off x="740691" y="2409216"/>
              <a:ext cx="859462" cy="102717"/>
              <a:chOff x="5665076" y="3631148"/>
              <a:chExt cx="859462" cy="102717"/>
            </a:xfrm>
          </p:grpSpPr>
          <p:cxnSp>
            <p:nvCxnSpPr>
              <p:cNvPr id="10" name="Straight Connector 81"/>
              <p:cNvCxnSpPr/>
              <p:nvPr/>
            </p:nvCxnSpPr>
            <p:spPr>
              <a:xfrm>
                <a:off x="5665076" y="3682507"/>
                <a:ext cx="756745" cy="0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Oval 82"/>
              <p:cNvSpPr/>
              <p:nvPr/>
            </p:nvSpPr>
            <p:spPr>
              <a:xfrm>
                <a:off x="6421821" y="3631148"/>
                <a:ext cx="102717" cy="10271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/>
              </a:p>
            </p:txBody>
          </p:sp>
        </p:grpSp>
        <p:sp>
          <p:nvSpPr>
            <p:cNvPr id="36" name="TextBox 79"/>
            <p:cNvSpPr txBox="1"/>
            <p:nvPr/>
          </p:nvSpPr>
          <p:spPr>
            <a:xfrm>
              <a:off x="450422" y="2100575"/>
              <a:ext cx="720000" cy="720000"/>
            </a:xfrm>
            <a:prstGeom prst="ellipse">
              <a:avLst/>
            </a:prstGeom>
            <a:solidFill>
              <a:schemeClr val="accent1"/>
            </a:solidFill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CA" sz="1200" b="1" dirty="0" smtClean="0">
                  <a:solidFill>
                    <a:schemeClr val="bg1"/>
                  </a:solidFill>
                </a:rPr>
                <a:t>78%</a:t>
              </a:r>
            </a:p>
          </p:txBody>
        </p:sp>
        <p:sp>
          <p:nvSpPr>
            <p:cNvPr id="6" name="TextBox 80"/>
            <p:cNvSpPr txBox="1"/>
            <p:nvPr/>
          </p:nvSpPr>
          <p:spPr>
            <a:xfrm>
              <a:off x="1667575" y="2227733"/>
              <a:ext cx="2905672" cy="461665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n-CA" sz="1200" b="1" dirty="0" smtClean="0"/>
                <a:t>“Achieving a high level of customer satisfaction”</a:t>
              </a:r>
            </a:p>
          </p:txBody>
        </p:sp>
      </p:grpSp>
      <p:grpSp>
        <p:nvGrpSpPr>
          <p:cNvPr id="56" name="Group 89"/>
          <p:cNvGrpSpPr/>
          <p:nvPr/>
        </p:nvGrpSpPr>
        <p:grpSpPr>
          <a:xfrm>
            <a:off x="400883" y="2985030"/>
            <a:ext cx="4122825" cy="720000"/>
            <a:chOff x="450422" y="2962507"/>
            <a:chExt cx="4122825" cy="720000"/>
          </a:xfrm>
        </p:grpSpPr>
        <p:grpSp>
          <p:nvGrpSpPr>
            <p:cNvPr id="46" name="Group 90"/>
            <p:cNvGrpSpPr/>
            <p:nvPr/>
          </p:nvGrpSpPr>
          <p:grpSpPr>
            <a:xfrm>
              <a:off x="740691" y="3266510"/>
              <a:ext cx="859462" cy="102717"/>
              <a:chOff x="5665076" y="3631148"/>
              <a:chExt cx="859462" cy="102717"/>
            </a:xfrm>
          </p:grpSpPr>
          <p:cxnSp>
            <p:nvCxnSpPr>
              <p:cNvPr id="47" name="Straight Connector 93"/>
              <p:cNvCxnSpPr/>
              <p:nvPr/>
            </p:nvCxnSpPr>
            <p:spPr>
              <a:xfrm>
                <a:off x="5665076" y="3682507"/>
                <a:ext cx="756745" cy="0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Oval 94"/>
              <p:cNvSpPr/>
              <p:nvPr/>
            </p:nvSpPr>
            <p:spPr>
              <a:xfrm>
                <a:off x="6421821" y="3631148"/>
                <a:ext cx="102717" cy="10271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/>
              </a:p>
            </p:txBody>
          </p:sp>
        </p:grpSp>
        <p:sp>
          <p:nvSpPr>
            <p:cNvPr id="37" name="TextBox 91"/>
            <p:cNvSpPr txBox="1"/>
            <p:nvPr/>
          </p:nvSpPr>
          <p:spPr>
            <a:xfrm>
              <a:off x="450422" y="2962507"/>
              <a:ext cx="720000" cy="720000"/>
            </a:xfrm>
            <a:prstGeom prst="ellipse">
              <a:avLst/>
            </a:prstGeom>
            <a:solidFill>
              <a:schemeClr val="accent2"/>
            </a:solidFill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CA" sz="1200" b="1" dirty="0" smtClean="0">
                  <a:solidFill>
                    <a:schemeClr val="bg1"/>
                  </a:solidFill>
                </a:rPr>
                <a:t>77%</a:t>
              </a:r>
            </a:p>
          </p:txBody>
        </p:sp>
        <p:sp>
          <p:nvSpPr>
            <p:cNvPr id="41" name="TextBox 92"/>
            <p:cNvSpPr txBox="1"/>
            <p:nvPr/>
          </p:nvSpPr>
          <p:spPr>
            <a:xfrm>
              <a:off x="1667575" y="3095039"/>
              <a:ext cx="2905672" cy="461665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n-CA" sz="1200" b="1" dirty="0" smtClean="0"/>
                <a:t>Helping the organization reach its business goals</a:t>
              </a:r>
            </a:p>
          </p:txBody>
        </p:sp>
      </p:grpSp>
      <p:grpSp>
        <p:nvGrpSpPr>
          <p:cNvPr id="57" name="Group 101"/>
          <p:cNvGrpSpPr/>
          <p:nvPr/>
        </p:nvGrpSpPr>
        <p:grpSpPr>
          <a:xfrm>
            <a:off x="4714809" y="2196430"/>
            <a:ext cx="4122825" cy="720000"/>
            <a:chOff x="450422" y="3824439"/>
            <a:chExt cx="4122825" cy="720000"/>
          </a:xfrm>
        </p:grpSpPr>
        <p:grpSp>
          <p:nvGrpSpPr>
            <p:cNvPr id="49" name="Group 102"/>
            <p:cNvGrpSpPr/>
            <p:nvPr/>
          </p:nvGrpSpPr>
          <p:grpSpPr>
            <a:xfrm>
              <a:off x="741264" y="4133081"/>
              <a:ext cx="859462" cy="102717"/>
              <a:chOff x="5665076" y="3631148"/>
              <a:chExt cx="859462" cy="102717"/>
            </a:xfrm>
          </p:grpSpPr>
          <p:cxnSp>
            <p:nvCxnSpPr>
              <p:cNvPr id="50" name="Straight Connector 105"/>
              <p:cNvCxnSpPr/>
              <p:nvPr/>
            </p:nvCxnSpPr>
            <p:spPr>
              <a:xfrm>
                <a:off x="5665076" y="3682507"/>
                <a:ext cx="756745" cy="0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Oval 106"/>
              <p:cNvSpPr/>
              <p:nvPr/>
            </p:nvSpPr>
            <p:spPr>
              <a:xfrm>
                <a:off x="6421821" y="3631148"/>
                <a:ext cx="102717" cy="10271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/>
              </a:p>
            </p:txBody>
          </p:sp>
        </p:grpSp>
        <p:sp>
          <p:nvSpPr>
            <p:cNvPr id="38" name="TextBox 103"/>
            <p:cNvSpPr txBox="1"/>
            <p:nvPr/>
          </p:nvSpPr>
          <p:spPr>
            <a:xfrm>
              <a:off x="450422" y="3824439"/>
              <a:ext cx="720000" cy="720000"/>
            </a:xfrm>
            <a:prstGeom prst="ellipse">
              <a:avLst/>
            </a:prstGeom>
            <a:solidFill>
              <a:schemeClr val="accent5"/>
            </a:solidFill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CA" sz="1200" b="1" dirty="0" smtClean="0">
                  <a:solidFill>
                    <a:schemeClr val="bg1"/>
                  </a:solidFill>
                </a:rPr>
                <a:t>76%</a:t>
              </a:r>
            </a:p>
          </p:txBody>
        </p:sp>
        <p:sp>
          <p:nvSpPr>
            <p:cNvPr id="42" name="TextBox 104"/>
            <p:cNvSpPr txBox="1"/>
            <p:nvPr/>
          </p:nvSpPr>
          <p:spPr>
            <a:xfrm>
              <a:off x="1667575" y="4050705"/>
              <a:ext cx="2905672" cy="276999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n-CA" sz="1200" b="1" dirty="0" smtClean="0"/>
                <a:t>Achieving a high level of productivity</a:t>
              </a:r>
            </a:p>
          </p:txBody>
        </p:sp>
      </p:grpSp>
      <p:grpSp>
        <p:nvGrpSpPr>
          <p:cNvPr id="58" name="Group 113"/>
          <p:cNvGrpSpPr/>
          <p:nvPr/>
        </p:nvGrpSpPr>
        <p:grpSpPr>
          <a:xfrm>
            <a:off x="4715991" y="2985030"/>
            <a:ext cx="4121643" cy="720000"/>
            <a:chOff x="451604" y="4686371"/>
            <a:chExt cx="4121643" cy="720000"/>
          </a:xfrm>
        </p:grpSpPr>
        <p:grpSp>
          <p:nvGrpSpPr>
            <p:cNvPr id="52" name="Group 114"/>
            <p:cNvGrpSpPr/>
            <p:nvPr/>
          </p:nvGrpSpPr>
          <p:grpSpPr>
            <a:xfrm>
              <a:off x="736612" y="4999651"/>
              <a:ext cx="859462" cy="102717"/>
              <a:chOff x="5665076" y="3631148"/>
              <a:chExt cx="859462" cy="102717"/>
            </a:xfrm>
          </p:grpSpPr>
          <p:cxnSp>
            <p:nvCxnSpPr>
              <p:cNvPr id="53" name="Straight Connector 117"/>
              <p:cNvCxnSpPr/>
              <p:nvPr/>
            </p:nvCxnSpPr>
            <p:spPr>
              <a:xfrm>
                <a:off x="5665076" y="3682507"/>
                <a:ext cx="756745" cy="0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Oval 118"/>
              <p:cNvSpPr/>
              <p:nvPr/>
            </p:nvSpPr>
            <p:spPr>
              <a:xfrm>
                <a:off x="6421821" y="3631148"/>
                <a:ext cx="102717" cy="10271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/>
              </a:p>
            </p:txBody>
          </p:sp>
        </p:grpSp>
        <p:sp>
          <p:nvSpPr>
            <p:cNvPr id="39" name="TextBox 115"/>
            <p:cNvSpPr txBox="1"/>
            <p:nvPr/>
          </p:nvSpPr>
          <p:spPr>
            <a:xfrm>
              <a:off x="451604" y="4686371"/>
              <a:ext cx="720000" cy="720000"/>
            </a:xfrm>
            <a:prstGeom prst="ellipse">
              <a:avLst/>
            </a:prstGeom>
            <a:solidFill>
              <a:schemeClr val="accent6"/>
            </a:solidFill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CA" sz="1200" b="1" dirty="0" smtClean="0">
                  <a:solidFill>
                    <a:schemeClr val="bg1"/>
                  </a:solidFill>
                </a:rPr>
                <a:t>73%</a:t>
              </a:r>
            </a:p>
          </p:txBody>
        </p:sp>
        <p:sp>
          <p:nvSpPr>
            <p:cNvPr id="43" name="TextBox 116"/>
            <p:cNvSpPr txBox="1"/>
            <p:nvPr/>
          </p:nvSpPr>
          <p:spPr>
            <a:xfrm>
              <a:off x="1667575" y="4907871"/>
              <a:ext cx="2905672" cy="276999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n-CA" sz="1200" b="1" dirty="0" smtClean="0"/>
                <a:t>Achieving employee engagement</a:t>
              </a:r>
            </a:p>
          </p:txBody>
        </p:sp>
      </p:grpSp>
      <p:sp>
        <p:nvSpPr>
          <p:cNvPr id="59" name="TextBox 24"/>
          <p:cNvSpPr txBox="1"/>
          <p:nvPr/>
        </p:nvSpPr>
        <p:spPr>
          <a:xfrm>
            <a:off x="308859" y="1214110"/>
            <a:ext cx="8528775" cy="95410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CA" sz="1400" dirty="0"/>
              <a:t>Effective FTM development can help your organization increase </a:t>
            </a:r>
            <a:r>
              <a:rPr lang="en-CA" sz="1400" b="1" dirty="0"/>
              <a:t>employee </a:t>
            </a:r>
            <a:r>
              <a:rPr lang="en-CA" sz="1400" b="1" dirty="0" smtClean="0"/>
              <a:t>productivity,</a:t>
            </a:r>
            <a:r>
              <a:rPr lang="en-CA" sz="1400" dirty="0" smtClean="0"/>
              <a:t> </a:t>
            </a:r>
            <a:r>
              <a:rPr lang="en-CA" sz="1400" dirty="0"/>
              <a:t>reduce </a:t>
            </a:r>
            <a:r>
              <a:rPr lang="en-CA" sz="1400" b="1" dirty="0"/>
              <a:t>involuntary </a:t>
            </a:r>
            <a:r>
              <a:rPr lang="en-CA" sz="1400" b="1" dirty="0" smtClean="0"/>
              <a:t>turnover,</a:t>
            </a:r>
            <a:r>
              <a:rPr lang="en-CA" sz="1400" dirty="0" smtClean="0"/>
              <a:t> </a:t>
            </a:r>
            <a:r>
              <a:rPr lang="en-CA" sz="1400" dirty="0"/>
              <a:t>and strengthen </a:t>
            </a:r>
            <a:r>
              <a:rPr lang="en-CA" sz="1400" b="1" dirty="0"/>
              <a:t>employee-manager </a:t>
            </a:r>
            <a:r>
              <a:rPr lang="en-CA" sz="1400" b="1" dirty="0" smtClean="0"/>
              <a:t>relationships.</a:t>
            </a:r>
            <a:endParaRPr lang="en-CA" sz="1400" dirty="0"/>
          </a:p>
          <a:p>
            <a:endParaRPr lang="en-CA" sz="1400" dirty="0"/>
          </a:p>
          <a:p>
            <a:r>
              <a:rPr lang="en-CA" sz="1400" dirty="0"/>
              <a:t>Senior leadership</a:t>
            </a:r>
            <a:r>
              <a:rPr lang="en-CA" sz="1400" b="1" dirty="0"/>
              <a:t> </a:t>
            </a:r>
            <a:r>
              <a:rPr lang="en-CA" sz="1400" dirty="0"/>
              <a:t>considers </a:t>
            </a:r>
            <a:r>
              <a:rPr lang="en-CA" sz="1400" b="1" dirty="0"/>
              <a:t>front-line managers very important </a:t>
            </a:r>
            <a:r>
              <a:rPr lang="en-CA" sz="1400" dirty="0"/>
              <a:t>in these keys areas (Neal et al., 2014): </a:t>
            </a:r>
            <a:endParaRPr lang="en-CA" sz="1600" b="1" dirty="0"/>
          </a:p>
        </p:txBody>
      </p:sp>
      <p:sp>
        <p:nvSpPr>
          <p:cNvPr id="61" name="Rectangular Callout 28"/>
          <p:cNvSpPr/>
          <p:nvPr/>
        </p:nvSpPr>
        <p:spPr>
          <a:xfrm>
            <a:off x="5819793" y="3840501"/>
            <a:ext cx="3017841" cy="2569934"/>
          </a:xfrm>
          <a:prstGeom prst="wedgeRectCallout">
            <a:avLst>
              <a:gd name="adj1" fmla="val 22180"/>
              <a:gd name="adj2" fmla="val -56979"/>
            </a:avLst>
          </a:pr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CA" sz="1200" dirty="0">
                <a:solidFill>
                  <a:srgbClr val="333333"/>
                </a:solidFill>
              </a:rPr>
              <a:t>Employees who agreed or strongly agreed with the statements below are </a:t>
            </a:r>
            <a:r>
              <a:rPr lang="en-CA" sz="1200" b="1" dirty="0">
                <a:solidFill>
                  <a:srgbClr val="333333"/>
                </a:solidFill>
              </a:rPr>
              <a:t>more likely to be </a:t>
            </a:r>
            <a:r>
              <a:rPr lang="en-CA" sz="1200" b="1" dirty="0" smtClean="0">
                <a:solidFill>
                  <a:srgbClr val="333333"/>
                </a:solidFill>
              </a:rPr>
              <a:t>engaged:</a:t>
            </a:r>
            <a:endParaRPr lang="en-CA" sz="1200" dirty="0">
              <a:solidFill>
                <a:srgbClr val="333333"/>
              </a:solidFill>
            </a:endParaRPr>
          </a:p>
          <a:p>
            <a:endParaRPr lang="en-CA" sz="1200" dirty="0">
              <a:solidFill>
                <a:srgbClr val="33333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200" dirty="0">
                <a:solidFill>
                  <a:srgbClr val="333333"/>
                </a:solidFill>
              </a:rPr>
              <a:t>My manager cares about me as a person</a:t>
            </a:r>
            <a:r>
              <a:rPr lang="en-CA" sz="1200" i="1" dirty="0">
                <a:solidFill>
                  <a:srgbClr val="333333"/>
                </a:solidFill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200" dirty="0">
                <a:solidFill>
                  <a:srgbClr val="333333"/>
                </a:solidFill>
              </a:rPr>
              <a:t>My manager helps me achieve better results</a:t>
            </a:r>
            <a:r>
              <a:rPr lang="en-CA" sz="1200" i="1" dirty="0">
                <a:solidFill>
                  <a:srgbClr val="333333"/>
                </a:solidFill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200" dirty="0">
                <a:solidFill>
                  <a:srgbClr val="333333"/>
                </a:solidFill>
              </a:rPr>
              <a:t>My manager inspires me to improve</a:t>
            </a:r>
            <a:r>
              <a:rPr lang="en-CA" sz="1200" i="1" dirty="0">
                <a:solidFill>
                  <a:srgbClr val="333333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200" dirty="0">
                <a:solidFill>
                  <a:srgbClr val="333333"/>
                </a:solidFill>
              </a:rPr>
              <a:t>I trust my manager.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200" i="1" dirty="0">
              <a:solidFill>
                <a:srgbClr val="333333"/>
              </a:solidFill>
            </a:endParaRPr>
          </a:p>
          <a:p>
            <a:pPr>
              <a:spcBef>
                <a:spcPts val="600"/>
              </a:spcBef>
            </a:pPr>
            <a:r>
              <a:rPr lang="en-CA" sz="1200" dirty="0">
                <a:solidFill>
                  <a:srgbClr val="333333"/>
                </a:solidFill>
              </a:rPr>
              <a:t>(McLean &amp; Company Engagement Survey, </a:t>
            </a:r>
            <a:r>
              <a:rPr lang="en-CA" sz="1200" dirty="0" smtClean="0">
                <a:solidFill>
                  <a:srgbClr val="333333"/>
                </a:solidFill>
              </a:rPr>
              <a:t>2017; </a:t>
            </a:r>
            <a:r>
              <a:rPr lang="en-CA" sz="1200" i="1" dirty="0" smtClean="0"/>
              <a:t>N=109,359,143,649</a:t>
            </a:r>
            <a:r>
              <a:rPr lang="en-CA" sz="1200" dirty="0">
                <a:solidFill>
                  <a:srgbClr val="333333"/>
                </a:solidFill>
              </a:rPr>
              <a:t>)</a:t>
            </a:r>
          </a:p>
        </p:txBody>
      </p:sp>
      <p:sp>
        <p:nvSpPr>
          <p:cNvPr id="65" name="Rectangle 125"/>
          <p:cNvSpPr/>
          <p:nvPr/>
        </p:nvSpPr>
        <p:spPr>
          <a:xfrm>
            <a:off x="398380" y="3840501"/>
            <a:ext cx="5359364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16000"/>
            <a:r>
              <a:rPr lang="en-CA" sz="1200" dirty="0" smtClean="0">
                <a:solidFill>
                  <a:srgbClr val="1A1A1A"/>
                </a:solidFill>
              </a:rPr>
              <a:t>“Creating </a:t>
            </a:r>
            <a:r>
              <a:rPr lang="en-CA" sz="1200" dirty="0">
                <a:solidFill>
                  <a:srgbClr val="1A1A1A"/>
                </a:solidFill>
              </a:rPr>
              <a:t>manager accountability for performance </a:t>
            </a:r>
            <a:r>
              <a:rPr lang="en-CA" sz="1200" dirty="0" smtClean="0">
                <a:solidFill>
                  <a:srgbClr val="1A1A1A"/>
                </a:solidFill>
              </a:rPr>
              <a:t>coaching” </a:t>
            </a:r>
            <a:r>
              <a:rPr lang="en-CA" sz="1200" dirty="0"/>
              <a:t>was one </a:t>
            </a:r>
            <a:r>
              <a:rPr lang="en-CA" sz="1200" dirty="0" smtClean="0"/>
              <a:t>of the </a:t>
            </a:r>
            <a:r>
              <a:rPr lang="en-CA" sz="1200" dirty="0"/>
              <a:t>top five emerging trends and was also rated as </a:t>
            </a:r>
            <a:r>
              <a:rPr lang="en-CA" sz="1200" b="1" dirty="0"/>
              <a:t>one of the five most impactful trends</a:t>
            </a:r>
            <a:r>
              <a:rPr lang="en-CA" sz="1200" dirty="0"/>
              <a:t> (McLean &amp; Company’s 2017 Trends and Priorities Survey, </a:t>
            </a:r>
            <a:r>
              <a:rPr lang="en-CA" sz="1200" i="1" dirty="0" smtClean="0"/>
              <a:t>N=444)</a:t>
            </a:r>
            <a:r>
              <a:rPr lang="en-CA" sz="1200" dirty="0" smtClean="0">
                <a:solidFill>
                  <a:srgbClr val="1A1A1A"/>
                </a:solidFill>
              </a:rPr>
              <a:t>. </a:t>
            </a:r>
            <a:endParaRPr lang="en-CA" sz="1200" dirty="0">
              <a:solidFill>
                <a:srgbClr val="1A1A1A"/>
              </a:solidFill>
            </a:endParaRPr>
          </a:p>
          <a:p>
            <a:pPr marL="216000"/>
            <a:r>
              <a:rPr lang="en-CA" sz="1200" dirty="0">
                <a:solidFill>
                  <a:srgbClr val="1A1A1A"/>
                </a:solidFill>
              </a:rPr>
              <a:t>As this area has been recognized as a challenge for </a:t>
            </a:r>
            <a:r>
              <a:rPr lang="en-CA" sz="1200" dirty="0" smtClean="0">
                <a:solidFill>
                  <a:srgbClr val="1A1A1A"/>
                </a:solidFill>
              </a:rPr>
              <a:t>FTM, </a:t>
            </a:r>
            <a:r>
              <a:rPr lang="en-CA" sz="1200" dirty="0">
                <a:solidFill>
                  <a:srgbClr val="1A1A1A"/>
                </a:solidFill>
              </a:rPr>
              <a:t>development becomes even more imperative.</a:t>
            </a:r>
            <a:endParaRPr lang="en-CA" sz="1200" b="0" i="0" u="none" strike="noStrike" dirty="0">
              <a:solidFill>
                <a:srgbClr val="1A1A1A"/>
              </a:solidFill>
              <a:effectLst/>
            </a:endParaRPr>
          </a:p>
        </p:txBody>
      </p:sp>
      <p:pic>
        <p:nvPicPr>
          <p:cNvPr id="66" name="Picture 126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05" y="4240086"/>
            <a:ext cx="389015" cy="389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43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673" y="1"/>
            <a:ext cx="9144000" cy="15630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21146" y="439011"/>
            <a:ext cx="7963948" cy="877887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CA" b="1" dirty="0" smtClean="0">
                <a:solidFill>
                  <a:schemeClr val="bg1"/>
                </a:solidFill>
                <a:latin typeface="Arial Black" panose="020B0A04020102020204" pitchFamily="34" charset="0"/>
                <a:cs typeface="Segoe UI" panose="020B0502040204020203" pitchFamily="34" charset="0"/>
              </a:rPr>
              <a:t>MCLEAN &amp; COMPANY HELPS HR PROFESSIONALS TO:</a:t>
            </a:r>
            <a:endParaRPr lang="en-US" b="1" dirty="0">
              <a:solidFill>
                <a:schemeClr val="bg1"/>
              </a:solidFill>
              <a:latin typeface="Arial Black" panose="020B0A04020102020204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5190" y="1084036"/>
            <a:ext cx="3859893" cy="507831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srgbClr val="333333"/>
              </a:solidFill>
            </a:endParaRPr>
          </a:p>
          <a:p>
            <a:endParaRPr lang="en-US" dirty="0">
              <a:solidFill>
                <a:srgbClr val="333333"/>
              </a:solidFill>
            </a:endParaRPr>
          </a:p>
          <a:p>
            <a:endParaRPr lang="en-US" dirty="0" smtClean="0">
              <a:solidFill>
                <a:srgbClr val="333333"/>
              </a:solidFill>
            </a:endParaRPr>
          </a:p>
          <a:p>
            <a:endParaRPr lang="en-US" dirty="0">
              <a:solidFill>
                <a:srgbClr val="333333"/>
              </a:solidFill>
            </a:endParaRPr>
          </a:p>
          <a:p>
            <a:endParaRPr lang="en-US" dirty="0" smtClean="0">
              <a:solidFill>
                <a:srgbClr val="333333"/>
              </a:solidFill>
            </a:endParaRPr>
          </a:p>
          <a:p>
            <a:endParaRPr lang="en-US" dirty="0">
              <a:solidFill>
                <a:srgbClr val="333333"/>
              </a:solidFill>
            </a:endParaRPr>
          </a:p>
          <a:p>
            <a:endParaRPr lang="en-US" dirty="0" smtClean="0">
              <a:solidFill>
                <a:srgbClr val="333333"/>
              </a:solidFill>
            </a:endParaRPr>
          </a:p>
          <a:p>
            <a:endParaRPr lang="en-US" dirty="0">
              <a:solidFill>
                <a:srgbClr val="333333"/>
              </a:solidFill>
            </a:endParaRPr>
          </a:p>
          <a:p>
            <a:endParaRPr lang="en-US" dirty="0" smtClean="0">
              <a:solidFill>
                <a:srgbClr val="333333"/>
              </a:solidFill>
            </a:endParaRPr>
          </a:p>
          <a:p>
            <a:endParaRPr lang="en-US" dirty="0">
              <a:solidFill>
                <a:srgbClr val="333333"/>
              </a:solidFill>
            </a:endParaRPr>
          </a:p>
          <a:p>
            <a:endParaRPr lang="en-US" dirty="0" smtClean="0">
              <a:solidFill>
                <a:srgbClr val="333333"/>
              </a:solidFill>
            </a:endParaRPr>
          </a:p>
          <a:p>
            <a:endParaRPr lang="en-US" dirty="0">
              <a:solidFill>
                <a:srgbClr val="333333"/>
              </a:solidFill>
            </a:endParaRPr>
          </a:p>
          <a:p>
            <a:endParaRPr lang="en-US" dirty="0" smtClean="0">
              <a:solidFill>
                <a:srgbClr val="333333"/>
              </a:solidFill>
            </a:endParaRPr>
          </a:p>
          <a:p>
            <a:endParaRPr lang="en-US" dirty="0">
              <a:solidFill>
                <a:srgbClr val="333333"/>
              </a:solidFill>
            </a:endParaRPr>
          </a:p>
          <a:p>
            <a:endParaRPr lang="en-US" dirty="0" smtClean="0">
              <a:solidFill>
                <a:srgbClr val="333333"/>
              </a:solidFill>
            </a:endParaRPr>
          </a:p>
          <a:p>
            <a:endParaRPr lang="en-US" dirty="0">
              <a:solidFill>
                <a:srgbClr val="333333"/>
              </a:solidFill>
            </a:endParaRPr>
          </a:p>
          <a:p>
            <a:endParaRPr lang="en-US" dirty="0" smtClean="0">
              <a:solidFill>
                <a:srgbClr val="333333"/>
              </a:solidFill>
            </a:endParaRPr>
          </a:p>
          <a:p>
            <a:endParaRPr lang="en-US" dirty="0" smtClean="0">
              <a:solidFill>
                <a:srgbClr val="333333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43840" y="1236436"/>
            <a:ext cx="3859893" cy="507831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srgbClr val="333333"/>
              </a:solidFill>
            </a:endParaRPr>
          </a:p>
          <a:p>
            <a:endParaRPr lang="en-US" dirty="0">
              <a:solidFill>
                <a:srgbClr val="333333"/>
              </a:solidFill>
            </a:endParaRPr>
          </a:p>
          <a:p>
            <a:endParaRPr lang="en-US" dirty="0" smtClean="0">
              <a:solidFill>
                <a:srgbClr val="333333"/>
              </a:solidFill>
            </a:endParaRPr>
          </a:p>
          <a:p>
            <a:endParaRPr lang="en-US" dirty="0">
              <a:solidFill>
                <a:srgbClr val="333333"/>
              </a:solidFill>
            </a:endParaRPr>
          </a:p>
          <a:p>
            <a:endParaRPr lang="en-US" dirty="0" smtClean="0">
              <a:solidFill>
                <a:srgbClr val="333333"/>
              </a:solidFill>
            </a:endParaRPr>
          </a:p>
          <a:p>
            <a:endParaRPr lang="en-US" dirty="0">
              <a:solidFill>
                <a:srgbClr val="333333"/>
              </a:solidFill>
            </a:endParaRPr>
          </a:p>
          <a:p>
            <a:endParaRPr lang="en-US" dirty="0" smtClean="0">
              <a:solidFill>
                <a:srgbClr val="333333"/>
              </a:solidFill>
            </a:endParaRPr>
          </a:p>
          <a:p>
            <a:endParaRPr lang="en-US" dirty="0">
              <a:solidFill>
                <a:srgbClr val="333333"/>
              </a:solidFill>
            </a:endParaRPr>
          </a:p>
          <a:p>
            <a:endParaRPr lang="en-US" dirty="0" smtClean="0">
              <a:solidFill>
                <a:srgbClr val="333333"/>
              </a:solidFill>
            </a:endParaRPr>
          </a:p>
          <a:p>
            <a:endParaRPr lang="en-US" dirty="0">
              <a:solidFill>
                <a:srgbClr val="333333"/>
              </a:solidFill>
            </a:endParaRPr>
          </a:p>
          <a:p>
            <a:endParaRPr lang="en-US" dirty="0" smtClean="0">
              <a:solidFill>
                <a:srgbClr val="333333"/>
              </a:solidFill>
            </a:endParaRPr>
          </a:p>
          <a:p>
            <a:endParaRPr lang="en-US" dirty="0">
              <a:solidFill>
                <a:srgbClr val="333333"/>
              </a:solidFill>
            </a:endParaRPr>
          </a:p>
          <a:p>
            <a:endParaRPr lang="en-US" dirty="0" smtClean="0">
              <a:solidFill>
                <a:srgbClr val="333333"/>
              </a:solidFill>
            </a:endParaRPr>
          </a:p>
          <a:p>
            <a:endParaRPr lang="en-US" dirty="0">
              <a:solidFill>
                <a:srgbClr val="333333"/>
              </a:solidFill>
            </a:endParaRPr>
          </a:p>
          <a:p>
            <a:endParaRPr lang="en-US" dirty="0" smtClean="0">
              <a:solidFill>
                <a:srgbClr val="333333"/>
              </a:solidFill>
            </a:endParaRPr>
          </a:p>
          <a:p>
            <a:endParaRPr lang="en-US" dirty="0">
              <a:solidFill>
                <a:srgbClr val="333333"/>
              </a:solidFill>
            </a:endParaRPr>
          </a:p>
          <a:p>
            <a:endParaRPr lang="en-US" dirty="0" smtClean="0">
              <a:solidFill>
                <a:srgbClr val="333333"/>
              </a:solidFill>
            </a:endParaRPr>
          </a:p>
          <a:p>
            <a:endParaRPr lang="en-US" dirty="0" smtClean="0">
              <a:solidFill>
                <a:srgbClr val="333333"/>
              </a:solidFill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287524" y="1937732"/>
            <a:ext cx="5832014" cy="2610086"/>
            <a:chOff x="1115616" y="1412776"/>
            <a:chExt cx="7057418" cy="3243216"/>
          </a:xfrm>
        </p:grpSpPr>
        <p:grpSp>
          <p:nvGrpSpPr>
            <p:cNvPr id="62" name="Group 73"/>
            <p:cNvGrpSpPr/>
            <p:nvPr/>
          </p:nvGrpSpPr>
          <p:grpSpPr>
            <a:xfrm>
              <a:off x="1115616" y="1412776"/>
              <a:ext cx="7057418" cy="3243216"/>
              <a:chOff x="644107" y="2498653"/>
              <a:chExt cx="7855151" cy="2937957"/>
            </a:xfrm>
          </p:grpSpPr>
          <p:grpSp>
            <p:nvGrpSpPr>
              <p:cNvPr id="69" name="Group 38"/>
              <p:cNvGrpSpPr/>
              <p:nvPr/>
            </p:nvGrpSpPr>
            <p:grpSpPr>
              <a:xfrm>
                <a:off x="644107" y="2498653"/>
                <a:ext cx="3725972" cy="816221"/>
                <a:chOff x="644107" y="1330751"/>
                <a:chExt cx="3725972" cy="816221"/>
              </a:xfrm>
            </p:grpSpPr>
            <p:sp>
              <p:nvSpPr>
                <p:cNvPr id="103" name="Rounded Rectangle 102"/>
                <p:cNvSpPr/>
                <p:nvPr/>
              </p:nvSpPr>
              <p:spPr>
                <a:xfrm>
                  <a:off x="644107" y="1384863"/>
                  <a:ext cx="3725972" cy="76210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4F81BD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 smtClea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04" name="Rounded Rectangle 103"/>
                <p:cNvSpPr/>
                <p:nvPr/>
              </p:nvSpPr>
              <p:spPr>
                <a:xfrm>
                  <a:off x="644107" y="1330751"/>
                  <a:ext cx="3725972" cy="76210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4F81BD">
                    <a:lumMod val="75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 smtClea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70" name="TextBox 69"/>
              <p:cNvSpPr txBox="1"/>
              <p:nvPr/>
            </p:nvSpPr>
            <p:spPr>
              <a:xfrm>
                <a:off x="1445581" y="2659055"/>
                <a:ext cx="2757005" cy="415726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>
                  <a:defRPr/>
                </a:pPr>
                <a:r>
                  <a:rPr lang="en-CA" sz="1200" i="1" kern="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Empower management to apply HR best practices</a:t>
                </a:r>
              </a:p>
            </p:txBody>
          </p:sp>
          <p:cxnSp>
            <p:nvCxnSpPr>
              <p:cNvPr id="71" name="Straight Connector 70"/>
              <p:cNvCxnSpPr/>
              <p:nvPr/>
            </p:nvCxnSpPr>
            <p:spPr>
              <a:xfrm flipV="1">
                <a:off x="4572000" y="2582616"/>
                <a:ext cx="0" cy="2746158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>
                    <a:lumMod val="75000"/>
                  </a:sysClr>
                </a:solidFill>
                <a:prstDash val="sysDot"/>
                <a:headEnd type="diamond"/>
                <a:tailEnd type="diamond"/>
              </a:ln>
              <a:effectLst/>
            </p:spPr>
          </p:cxnSp>
          <p:grpSp>
            <p:nvGrpSpPr>
              <p:cNvPr id="72" name="Group 47"/>
              <p:cNvGrpSpPr/>
              <p:nvPr/>
            </p:nvGrpSpPr>
            <p:grpSpPr>
              <a:xfrm>
                <a:off x="644107" y="3555573"/>
                <a:ext cx="3725972" cy="816221"/>
                <a:chOff x="644107" y="1330751"/>
                <a:chExt cx="3725972" cy="816221"/>
              </a:xfrm>
            </p:grpSpPr>
            <p:sp>
              <p:nvSpPr>
                <p:cNvPr id="100" name="Rounded Rectangle 99"/>
                <p:cNvSpPr/>
                <p:nvPr/>
              </p:nvSpPr>
              <p:spPr>
                <a:xfrm>
                  <a:off x="644107" y="1384863"/>
                  <a:ext cx="3725972" cy="76210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4F81BD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 smtClea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01" name="Rounded Rectangle 100"/>
                <p:cNvSpPr/>
                <p:nvPr/>
              </p:nvSpPr>
              <p:spPr>
                <a:xfrm>
                  <a:off x="644107" y="1330751"/>
                  <a:ext cx="3725972" cy="76210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4F81BD">
                    <a:lumMod val="75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 smtClea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73" name="TextBox 72"/>
              <p:cNvSpPr txBox="1"/>
              <p:nvPr/>
            </p:nvSpPr>
            <p:spPr>
              <a:xfrm>
                <a:off x="1408569" y="3606339"/>
                <a:ext cx="2837151" cy="62359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>
                  <a:defRPr/>
                </a:pPr>
                <a:r>
                  <a:rPr lang="fr-FR" sz="1200" i="1" kern="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Develop effective talent acquisition &amp; retention strategies</a:t>
                </a:r>
              </a:p>
            </p:txBody>
          </p:sp>
          <p:grpSp>
            <p:nvGrpSpPr>
              <p:cNvPr id="74" name="Group 55"/>
              <p:cNvGrpSpPr/>
              <p:nvPr/>
            </p:nvGrpSpPr>
            <p:grpSpPr>
              <a:xfrm>
                <a:off x="644107" y="4620389"/>
                <a:ext cx="3725972" cy="816221"/>
                <a:chOff x="644107" y="1330751"/>
                <a:chExt cx="3725972" cy="816221"/>
              </a:xfrm>
            </p:grpSpPr>
            <p:sp>
              <p:nvSpPr>
                <p:cNvPr id="97" name="Rounded Rectangle 96"/>
                <p:cNvSpPr/>
                <p:nvPr/>
              </p:nvSpPr>
              <p:spPr>
                <a:xfrm>
                  <a:off x="644107" y="1384863"/>
                  <a:ext cx="3725972" cy="76210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4F81BD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 smtClea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98" name="Rounded Rectangle 97"/>
                <p:cNvSpPr/>
                <p:nvPr/>
              </p:nvSpPr>
              <p:spPr>
                <a:xfrm>
                  <a:off x="644107" y="1330751"/>
                  <a:ext cx="3725972" cy="76210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4F81BD">
                    <a:lumMod val="75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 smtClea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75" name="TextBox 74"/>
              <p:cNvSpPr txBox="1"/>
              <p:nvPr/>
            </p:nvSpPr>
            <p:spPr>
              <a:xfrm>
                <a:off x="1365435" y="4793743"/>
                <a:ext cx="2575400" cy="415726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>
                  <a:defRPr/>
                </a:pPr>
                <a:r>
                  <a:rPr lang="en-US" sz="1200" i="1" kern="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Build a high performance culture</a:t>
                </a:r>
              </a:p>
            </p:txBody>
          </p:sp>
          <p:grpSp>
            <p:nvGrpSpPr>
              <p:cNvPr id="76" name="Group 73"/>
              <p:cNvGrpSpPr/>
              <p:nvPr/>
            </p:nvGrpSpPr>
            <p:grpSpPr>
              <a:xfrm flipH="1">
                <a:off x="4773286" y="2498653"/>
                <a:ext cx="3725972" cy="816221"/>
                <a:chOff x="644107" y="1330751"/>
                <a:chExt cx="3725972" cy="816221"/>
              </a:xfrm>
            </p:grpSpPr>
            <p:sp>
              <p:nvSpPr>
                <p:cNvPr id="94" name="Rounded Rectangle 93"/>
                <p:cNvSpPr/>
                <p:nvPr/>
              </p:nvSpPr>
              <p:spPr>
                <a:xfrm>
                  <a:off x="644107" y="1384863"/>
                  <a:ext cx="3725972" cy="76210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4F81BD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 smtClea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95" name="Rounded Rectangle 94"/>
                <p:cNvSpPr/>
                <p:nvPr/>
              </p:nvSpPr>
              <p:spPr>
                <a:xfrm>
                  <a:off x="644107" y="1330751"/>
                  <a:ext cx="3725972" cy="76210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4F81BD">
                    <a:lumMod val="75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 smtClea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77" name="TextBox 76"/>
              <p:cNvSpPr txBox="1"/>
              <p:nvPr/>
            </p:nvSpPr>
            <p:spPr>
              <a:xfrm flipH="1">
                <a:off x="4986014" y="2666584"/>
                <a:ext cx="2965454" cy="415726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>
                  <a:defRPr/>
                </a:pPr>
                <a:r>
                  <a:rPr lang="en-CA" sz="1200" i="1" kern="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Maintain a progressive set of </a:t>
                </a:r>
              </a:p>
              <a:p>
                <a:pPr>
                  <a:defRPr/>
                </a:pPr>
                <a:r>
                  <a:rPr lang="en-CA" sz="1200" i="1" kern="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HR policies &amp; procedures</a:t>
                </a:r>
                <a:endParaRPr lang="en-US" sz="1200" i="1" kern="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78" name="Group 81"/>
              <p:cNvGrpSpPr/>
              <p:nvPr/>
            </p:nvGrpSpPr>
            <p:grpSpPr>
              <a:xfrm flipH="1">
                <a:off x="4773286" y="3555573"/>
                <a:ext cx="3725972" cy="816221"/>
                <a:chOff x="644107" y="1330751"/>
                <a:chExt cx="3725972" cy="816221"/>
              </a:xfrm>
            </p:grpSpPr>
            <p:sp>
              <p:nvSpPr>
                <p:cNvPr id="91" name="Rounded Rectangle 90"/>
                <p:cNvSpPr/>
                <p:nvPr/>
              </p:nvSpPr>
              <p:spPr>
                <a:xfrm>
                  <a:off x="644107" y="1384863"/>
                  <a:ext cx="3725972" cy="76210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4F81BD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 smtClea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92" name="Rounded Rectangle 91"/>
                <p:cNvSpPr/>
                <p:nvPr/>
              </p:nvSpPr>
              <p:spPr>
                <a:xfrm>
                  <a:off x="644107" y="1330751"/>
                  <a:ext cx="3725972" cy="76210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4F81BD">
                    <a:lumMod val="75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 smtClea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79" name="TextBox 78"/>
              <p:cNvSpPr txBox="1"/>
              <p:nvPr/>
            </p:nvSpPr>
            <p:spPr>
              <a:xfrm flipH="1">
                <a:off x="4930240" y="3725332"/>
                <a:ext cx="2937697" cy="415726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>
                  <a:defRPr/>
                </a:pPr>
                <a:r>
                  <a:rPr lang="en-CA" sz="1200" i="1" kern="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Demonstrate the business impact of HR</a:t>
                </a:r>
                <a:endParaRPr lang="en-US" sz="1200" i="1" kern="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80" name="Group 89"/>
              <p:cNvGrpSpPr/>
              <p:nvPr/>
            </p:nvGrpSpPr>
            <p:grpSpPr>
              <a:xfrm flipH="1">
                <a:off x="4773286" y="4620389"/>
                <a:ext cx="3725972" cy="816221"/>
                <a:chOff x="644107" y="1330751"/>
                <a:chExt cx="3725972" cy="816221"/>
              </a:xfrm>
            </p:grpSpPr>
            <p:sp>
              <p:nvSpPr>
                <p:cNvPr id="88" name="Rounded Rectangle 87"/>
                <p:cNvSpPr/>
                <p:nvPr/>
              </p:nvSpPr>
              <p:spPr>
                <a:xfrm>
                  <a:off x="644107" y="1384863"/>
                  <a:ext cx="3725972" cy="76210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4F81BD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 smtClea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89" name="Rounded Rectangle 88"/>
                <p:cNvSpPr/>
                <p:nvPr/>
              </p:nvSpPr>
              <p:spPr>
                <a:xfrm>
                  <a:off x="644107" y="1330751"/>
                  <a:ext cx="3725972" cy="76210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4F81BD">
                    <a:lumMod val="75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 smtClea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81" name="TextBox 80"/>
              <p:cNvSpPr txBox="1"/>
              <p:nvPr/>
            </p:nvSpPr>
            <p:spPr>
              <a:xfrm flipH="1">
                <a:off x="4970295" y="4769019"/>
                <a:ext cx="3205896" cy="415726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>
                  <a:defRPr/>
                </a:pPr>
                <a:r>
                  <a:rPr lang="en-CA" sz="1200" i="1" kern="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Stay abreast of HR trends &amp; technologies</a:t>
                </a:r>
                <a:endParaRPr lang="en-US" sz="1200" i="1" kern="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" name="Oval 81"/>
              <p:cNvSpPr>
                <a:spLocks noChangeAspect="1"/>
              </p:cNvSpPr>
              <p:nvPr/>
            </p:nvSpPr>
            <p:spPr>
              <a:xfrm>
                <a:off x="735191" y="3655397"/>
                <a:ext cx="579038" cy="562460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algn="ctr">
                  <a:defRPr/>
                </a:pPr>
                <a:endParaRPr lang="en-US" b="1" kern="0" smtClean="0">
                  <a:solidFill>
                    <a:srgbClr val="C0504D"/>
                  </a:solidFill>
                  <a:latin typeface="FontAwesome" pitchFamily="2" charset="0"/>
                </a:endParaRPr>
              </a:p>
            </p:txBody>
          </p:sp>
          <p:sp>
            <p:nvSpPr>
              <p:cNvPr id="83" name="Oval 82"/>
              <p:cNvSpPr>
                <a:spLocks noChangeAspect="1"/>
              </p:cNvSpPr>
              <p:nvPr/>
            </p:nvSpPr>
            <p:spPr>
              <a:xfrm>
                <a:off x="735191" y="4720213"/>
                <a:ext cx="579038" cy="562460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algn="ctr">
                  <a:defRPr/>
                </a:pPr>
                <a:endParaRPr lang="en-US" b="1" kern="0" smtClean="0">
                  <a:solidFill>
                    <a:srgbClr val="9BBB59"/>
                  </a:solidFill>
                  <a:latin typeface="FontAwesome" pitchFamily="2" charset="0"/>
                </a:endParaRPr>
              </a:p>
            </p:txBody>
          </p:sp>
          <p:sp>
            <p:nvSpPr>
              <p:cNvPr id="84" name="Oval 83"/>
              <p:cNvSpPr>
                <a:spLocks noChangeAspect="1"/>
              </p:cNvSpPr>
              <p:nvPr/>
            </p:nvSpPr>
            <p:spPr>
              <a:xfrm flipH="1">
                <a:off x="7840715" y="3655397"/>
                <a:ext cx="579038" cy="562460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algn="ctr">
                  <a:defRPr/>
                </a:pPr>
                <a:endParaRPr lang="en-US" b="1" kern="0" smtClean="0">
                  <a:solidFill>
                    <a:srgbClr val="4BACC6"/>
                  </a:solidFill>
                  <a:latin typeface="FontAwesome" pitchFamily="2" charset="0"/>
                </a:endParaRPr>
              </a:p>
            </p:txBody>
          </p:sp>
          <p:sp>
            <p:nvSpPr>
              <p:cNvPr id="85" name="Oval 84"/>
              <p:cNvSpPr>
                <a:spLocks noChangeAspect="1"/>
              </p:cNvSpPr>
              <p:nvPr/>
            </p:nvSpPr>
            <p:spPr>
              <a:xfrm>
                <a:off x="735191" y="2598477"/>
                <a:ext cx="579038" cy="562460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algn="ctr">
                  <a:defRPr/>
                </a:pPr>
                <a:endParaRPr lang="en-US" b="1" kern="0" smtClean="0">
                  <a:solidFill>
                    <a:srgbClr val="4F81BD"/>
                  </a:solidFill>
                  <a:latin typeface="FontAwesome" pitchFamily="2" charset="0"/>
                </a:endParaRPr>
              </a:p>
            </p:txBody>
          </p:sp>
          <p:sp>
            <p:nvSpPr>
              <p:cNvPr id="86" name="Oval 85"/>
              <p:cNvSpPr>
                <a:spLocks noChangeAspect="1"/>
              </p:cNvSpPr>
              <p:nvPr/>
            </p:nvSpPr>
            <p:spPr>
              <a:xfrm flipH="1">
                <a:off x="7840715" y="4720213"/>
                <a:ext cx="579038" cy="562460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algn="ctr">
                  <a:defRPr/>
                </a:pPr>
                <a:endParaRPr lang="en-US" sz="1600" b="1" kern="0" smtClean="0">
                  <a:solidFill>
                    <a:srgbClr val="F79646"/>
                  </a:solidFill>
                  <a:latin typeface="FontAwesome" pitchFamily="2" charset="0"/>
                </a:endParaRPr>
              </a:p>
            </p:txBody>
          </p:sp>
          <p:sp>
            <p:nvSpPr>
              <p:cNvPr id="87" name="Oval 86"/>
              <p:cNvSpPr>
                <a:spLocks noChangeAspect="1"/>
              </p:cNvSpPr>
              <p:nvPr/>
            </p:nvSpPr>
            <p:spPr>
              <a:xfrm flipH="1">
                <a:off x="7840715" y="2598477"/>
                <a:ext cx="579038" cy="562460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algn="ctr">
                  <a:defRPr/>
                </a:pPr>
                <a:endParaRPr lang="en-US" b="1" kern="0" smtClean="0">
                  <a:solidFill>
                    <a:srgbClr val="8064A2"/>
                  </a:solidFill>
                  <a:latin typeface="FontAwesome" pitchFamily="2" charset="0"/>
                </a:endParaRPr>
              </a:p>
            </p:txBody>
          </p:sp>
        </p:grpSp>
        <p:sp>
          <p:nvSpPr>
            <p:cNvPr id="63" name="TextBox 62"/>
            <p:cNvSpPr txBox="1"/>
            <p:nvPr/>
          </p:nvSpPr>
          <p:spPr>
            <a:xfrm>
              <a:off x="1170577" y="1534600"/>
              <a:ext cx="4071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3200" kern="0" dirty="0" smtClean="0">
                  <a:solidFill>
                    <a:srgbClr val="0070C0"/>
                  </a:solidFill>
                  <a:latin typeface="Calibri"/>
                  <a:sym typeface="Wingdings"/>
                </a:rPr>
                <a:t></a:t>
              </a:r>
              <a:endParaRPr lang="en-CA" sz="3200" kern="0" dirty="0" smtClean="0">
                <a:solidFill>
                  <a:srgbClr val="0070C0"/>
                </a:solidFill>
                <a:latin typeface="Calibri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7562663" y="3866603"/>
              <a:ext cx="407109" cy="726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3200" kern="0" dirty="0" smtClean="0">
                  <a:solidFill>
                    <a:srgbClr val="0070C0"/>
                  </a:solidFill>
                  <a:latin typeface="Calibri"/>
                  <a:sym typeface="Wingdings"/>
                </a:rPr>
                <a:t></a:t>
              </a:r>
              <a:endParaRPr lang="en-CA" sz="3200" kern="0" dirty="0" smtClean="0">
                <a:solidFill>
                  <a:srgbClr val="0070C0"/>
                </a:solidFill>
                <a:latin typeface="Calibri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7562663" y="1520783"/>
              <a:ext cx="407109" cy="726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3200" kern="0" dirty="0" smtClean="0">
                  <a:solidFill>
                    <a:srgbClr val="0070C0"/>
                  </a:solidFill>
                  <a:latin typeface="Calibri"/>
                  <a:sym typeface="Wingdings"/>
                </a:rPr>
                <a:t></a:t>
              </a:r>
              <a:endParaRPr lang="en-CA" sz="3200" kern="0" dirty="0" smtClean="0">
                <a:solidFill>
                  <a:srgbClr val="0070C0"/>
                </a:solidFill>
                <a:latin typeface="Calibri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7554351" y="2689537"/>
              <a:ext cx="407109" cy="726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3200" kern="0" dirty="0" smtClean="0">
                  <a:solidFill>
                    <a:srgbClr val="0070C0"/>
                  </a:solidFill>
                  <a:latin typeface="Calibri"/>
                  <a:sym typeface="Wingdings"/>
                </a:rPr>
                <a:t></a:t>
              </a:r>
              <a:endParaRPr lang="en-CA" sz="3200" kern="0" dirty="0" smtClean="0">
                <a:solidFill>
                  <a:srgbClr val="0070C0"/>
                </a:solidFill>
                <a:latin typeface="Calibri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178891" y="3855482"/>
              <a:ext cx="407109" cy="726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3200" kern="0" dirty="0" smtClean="0">
                  <a:solidFill>
                    <a:srgbClr val="0070C0"/>
                  </a:solidFill>
                  <a:latin typeface="Calibri"/>
                  <a:sym typeface="Wingdings"/>
                </a:rPr>
                <a:t></a:t>
              </a:r>
              <a:endParaRPr lang="en-CA" sz="3200" kern="0" dirty="0" smtClean="0">
                <a:solidFill>
                  <a:srgbClr val="0070C0"/>
                </a:solidFill>
                <a:latin typeface="Calibri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170577" y="2697850"/>
              <a:ext cx="407109" cy="726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3200" kern="0" dirty="0" smtClean="0">
                  <a:solidFill>
                    <a:srgbClr val="0070C0"/>
                  </a:solidFill>
                  <a:latin typeface="Calibri"/>
                  <a:sym typeface="Wingdings"/>
                </a:rPr>
                <a:t></a:t>
              </a:r>
              <a:endParaRPr lang="en-CA" sz="3200" kern="0" dirty="0" smtClean="0">
                <a:solidFill>
                  <a:srgbClr val="0070C0"/>
                </a:solidFill>
                <a:latin typeface="Calibri"/>
              </a:endParaRPr>
            </a:p>
          </p:txBody>
        </p:sp>
      </p:grpSp>
      <p:sp>
        <p:nvSpPr>
          <p:cNvPr id="107" name="Text Placeholder 1"/>
          <p:cNvSpPr txBox="1">
            <a:spLocks/>
          </p:cNvSpPr>
          <p:nvPr/>
        </p:nvSpPr>
        <p:spPr bwMode="auto">
          <a:xfrm>
            <a:off x="2306357" y="4938108"/>
            <a:ext cx="4860032" cy="612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CA" sz="1400" b="1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 up to have access to our extensive selection of practical solutions for your HR challenges</a:t>
            </a:r>
            <a:endParaRPr lang="en-CA" sz="1400" b="1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Rounded Rectangle 107">
            <a:hlinkClick r:id="rId4"/>
          </p:cNvPr>
          <p:cNvSpPr/>
          <p:nvPr/>
        </p:nvSpPr>
        <p:spPr>
          <a:xfrm>
            <a:off x="2680350" y="5556890"/>
            <a:ext cx="4112047" cy="432048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b="1" dirty="0" smtClean="0">
                <a:solidFill>
                  <a:srgbClr val="133B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ABOUT BECOMING A MEMBER</a:t>
            </a:r>
            <a:endParaRPr lang="en-CA" sz="1400" b="1" dirty="0">
              <a:solidFill>
                <a:srgbClr val="133B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287524" y="6147726"/>
            <a:ext cx="2375756" cy="326554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en-CA" sz="14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Toll Free: </a:t>
            </a:r>
            <a:r>
              <a:rPr lang="en-CA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1-877-281-0480</a:t>
            </a:r>
          </a:p>
        </p:txBody>
      </p:sp>
      <p:sp>
        <p:nvSpPr>
          <p:cNvPr id="110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7092280" y="6147726"/>
            <a:ext cx="1800200" cy="360040"/>
          </a:xfrm>
          <a:prstGeom prst="rect">
            <a:avLst/>
          </a:prstGeom>
        </p:spPr>
        <p:txBody>
          <a:bodyPr/>
          <a:lstStyle/>
          <a:p>
            <a:pPr algn="r">
              <a:buNone/>
            </a:pPr>
            <a:r>
              <a:rPr lang="en-CA" sz="1400" b="1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hr.mcleanco.com</a:t>
            </a:r>
            <a:endParaRPr lang="en-CA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1" name="Group 110"/>
          <p:cNvGrpSpPr/>
          <p:nvPr/>
        </p:nvGrpSpPr>
        <p:grpSpPr>
          <a:xfrm>
            <a:off x="0" y="6525344"/>
            <a:ext cx="9144000" cy="351838"/>
            <a:chOff x="0" y="6525344"/>
            <a:chExt cx="9144000" cy="351838"/>
          </a:xfrm>
        </p:grpSpPr>
        <p:sp>
          <p:nvSpPr>
            <p:cNvPr id="112" name="Rectangle 111"/>
            <p:cNvSpPr/>
            <p:nvPr userDrawn="1"/>
          </p:nvSpPr>
          <p:spPr>
            <a:xfrm>
              <a:off x="0" y="6525344"/>
              <a:ext cx="9144000" cy="338028"/>
            </a:xfrm>
            <a:prstGeom prst="rect">
              <a:avLst/>
            </a:prstGeom>
            <a:solidFill>
              <a:srgbClr val="243F54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266700"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CA" sz="1000" kern="0" dirty="0" smtClean="0">
                <a:solidFill>
                  <a:srgbClr val="FFFFFF"/>
                </a:solidFill>
              </a:endParaRPr>
            </a:p>
          </p:txBody>
        </p:sp>
        <p:pic>
          <p:nvPicPr>
            <p:cNvPr id="113" name="Picture 112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4021" y="6531532"/>
              <a:ext cx="838459" cy="345650"/>
            </a:xfrm>
            <a:prstGeom prst="rect">
              <a:avLst/>
            </a:prstGeom>
          </p:spPr>
        </p:pic>
        <p:sp>
          <p:nvSpPr>
            <p:cNvPr id="114" name="Rectangle 113"/>
            <p:cNvSpPr/>
            <p:nvPr userDrawn="1"/>
          </p:nvSpPr>
          <p:spPr>
            <a:xfrm>
              <a:off x="235297" y="6589331"/>
              <a:ext cx="1224136" cy="2160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CA" b="1" dirty="0" smtClean="0">
                  <a:solidFill>
                    <a:srgbClr val="FFFFFF">
                      <a:lumMod val="8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SAMPLE</a:t>
              </a:r>
              <a:endParaRPr lang="en-CA" b="1" dirty="0">
                <a:solidFill>
                  <a:srgbClr val="FFFFFF">
                    <a:lumMod val="8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301705" y="1663204"/>
            <a:ext cx="2601189" cy="3278663"/>
            <a:chOff x="6270532" y="1569685"/>
            <a:chExt cx="2601189" cy="3278663"/>
          </a:xfrm>
        </p:grpSpPr>
        <p:sp>
          <p:nvSpPr>
            <p:cNvPr id="106" name="Text Placeholder 41"/>
            <p:cNvSpPr txBox="1">
              <a:spLocks/>
            </p:cNvSpPr>
            <p:nvPr/>
          </p:nvSpPr>
          <p:spPr bwMode="auto">
            <a:xfrm>
              <a:off x="6499600" y="1914448"/>
              <a:ext cx="2204133" cy="293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lnSpc>
                  <a:spcPts val="1350"/>
                </a:lnSpc>
                <a:spcBef>
                  <a:spcPts val="500"/>
                </a:spcBef>
                <a:buClr>
                  <a:schemeClr val="bg1"/>
                </a:buClr>
                <a:buSzPct val="25000"/>
                <a:buFont typeface="Arial" pitchFamily="34" charset="0"/>
                <a:buChar char="•"/>
                <a:defRPr sz="1200" i="1" baseline="0">
                  <a:solidFill>
                    <a:schemeClr val="tx1"/>
                  </a:solidFill>
                  <a:latin typeface="+mj-lt"/>
                </a:defRPr>
              </a:lvl1pPr>
              <a:lvl2pPr marL="361950" indent="-180975">
                <a:lnSpc>
                  <a:spcPts val="1350"/>
                </a:lnSpc>
                <a:spcBef>
                  <a:spcPts val="500"/>
                </a:spcBef>
                <a:buClr>
                  <a:schemeClr val="accent2"/>
                </a:buClr>
                <a:buSzPct val="100000"/>
                <a:buFont typeface="Arial" pitchFamily="34" charset="0"/>
                <a:buChar char="-"/>
                <a:defRPr sz="1000">
                  <a:solidFill>
                    <a:schemeClr val="tx1"/>
                  </a:solidFill>
                </a:defRPr>
              </a:lvl2pPr>
              <a:lvl3pPr marL="895350" indent="-176213">
                <a:lnSpc>
                  <a:spcPts val="1350"/>
                </a:lnSpc>
                <a:spcBef>
                  <a:spcPts val="500"/>
                </a:spcBef>
                <a:buClr>
                  <a:schemeClr val="tx1"/>
                </a:buClr>
                <a:buSzPct val="100000"/>
                <a:buFont typeface="Arial" pitchFamily="34" charset="0"/>
                <a:buChar char="–"/>
                <a:defRPr sz="1200"/>
              </a:lvl3pPr>
              <a:lvl4pPr marL="1254125" indent="-174625">
                <a:lnSpc>
                  <a:spcPts val="1350"/>
                </a:lnSpc>
                <a:spcBef>
                  <a:spcPts val="500"/>
                </a:spcBef>
                <a:buSzPct val="100000"/>
                <a:buFont typeface="Wingdings" pitchFamily="2" charset="2"/>
                <a:buChar char="§"/>
                <a:defRPr sz="1200"/>
              </a:lvl4pPr>
              <a:lvl5pPr marL="1614488" indent="-174625">
                <a:lnSpc>
                  <a:spcPts val="1350"/>
                </a:lnSpc>
                <a:spcBef>
                  <a:spcPts val="500"/>
                </a:spcBef>
                <a:buSzPct val="150000"/>
                <a:buFont typeface="Arial" pitchFamily="34" charset="0"/>
                <a:buChar char="◦"/>
                <a:tabLst/>
                <a:defRPr sz="1200" baseline="0"/>
              </a:lvl5pPr>
            </a:lstStyle>
            <a:p>
              <a:pPr algn="ctr" eaLnBrk="0" hangingPunct="0">
                <a:buClr>
                  <a:prstClr val="white"/>
                </a:buClr>
                <a:buFont typeface="Arial" pitchFamily="34" charset="0"/>
                <a:buNone/>
              </a:pPr>
              <a:r>
                <a:rPr lang="en-CA" sz="1400" dirty="0" smtClean="0">
                  <a:solidFill>
                    <a:srgbClr val="222222">
                      <a:lumMod val="75000"/>
                      <a:lumOff val="2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Now</a:t>
              </a:r>
              <a:r>
                <a:rPr lang="en-CA" sz="1400" dirty="0">
                  <a:solidFill>
                    <a:srgbClr val="222222">
                      <a:lumMod val="75000"/>
                      <a:lumOff val="2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more than ever, </a:t>
              </a:r>
              <a:endParaRPr lang="en-CA" sz="1400" dirty="0" smtClean="0">
                <a:solidFill>
                  <a:srgbClr val="222222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eaLnBrk="0" hangingPunct="0">
                <a:spcBef>
                  <a:spcPts val="0"/>
                </a:spcBef>
                <a:buClr>
                  <a:prstClr val="white"/>
                </a:buClr>
                <a:buFont typeface="Arial" pitchFamily="34" charset="0"/>
                <a:buNone/>
              </a:pPr>
              <a:r>
                <a:rPr lang="en-CA" sz="1400" dirty="0" smtClean="0">
                  <a:solidFill>
                    <a:srgbClr val="222222">
                      <a:lumMod val="75000"/>
                      <a:lumOff val="2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HR </a:t>
              </a:r>
              <a:r>
                <a:rPr lang="en-CA" sz="1400" dirty="0">
                  <a:solidFill>
                    <a:srgbClr val="222222">
                      <a:lumMod val="75000"/>
                      <a:lumOff val="2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leaders need to help their organizations maximize the value of their people.  </a:t>
              </a:r>
              <a:endParaRPr lang="en-CA" sz="1400" dirty="0" smtClean="0">
                <a:solidFill>
                  <a:srgbClr val="222222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eaLnBrk="0" hangingPunct="0">
                <a:spcBef>
                  <a:spcPts val="800"/>
                </a:spcBef>
                <a:buClr>
                  <a:prstClr val="white"/>
                </a:buClr>
                <a:buFont typeface="Arial" pitchFamily="34" charset="0"/>
                <a:buNone/>
              </a:pPr>
              <a:r>
                <a:rPr lang="en-CA" sz="1400" dirty="0" smtClean="0">
                  <a:solidFill>
                    <a:srgbClr val="222222">
                      <a:lumMod val="75000"/>
                      <a:lumOff val="2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McLean </a:t>
              </a:r>
              <a:r>
                <a:rPr lang="en-CA" sz="1400" dirty="0">
                  <a:solidFill>
                    <a:srgbClr val="222222">
                      <a:lumMod val="75000"/>
                      <a:lumOff val="2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&amp; Company offers the tools, diagnostics, and programs to drive measurable results</a:t>
              </a:r>
              <a:r>
                <a:rPr lang="en-CA" sz="1400" dirty="0" smtClean="0">
                  <a:solidFill>
                    <a:srgbClr val="222222">
                      <a:lumMod val="75000"/>
                      <a:lumOff val="2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 algn="ctr" eaLnBrk="0" hangingPunct="0">
                <a:spcBef>
                  <a:spcPts val="0"/>
                </a:spcBef>
                <a:buClr>
                  <a:prstClr val="white"/>
                </a:buClr>
                <a:buFont typeface="Arial" pitchFamily="34" charset="0"/>
                <a:buNone/>
              </a:pPr>
              <a:endParaRPr lang="en-CA" sz="800" dirty="0" smtClean="0">
                <a:solidFill>
                  <a:srgbClr val="222222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1" algn="r" eaLnBrk="0" fontAlgn="base" hangingPunct="0">
                <a:spcAft>
                  <a:spcPct val="0"/>
                </a:spcAft>
                <a:buClr>
                  <a:srgbClr val="C0504D"/>
                </a:buClr>
                <a:buFont typeface="Arial" pitchFamily="34" charset="0"/>
                <a:buNone/>
                <a:defRPr/>
              </a:pPr>
              <a:r>
                <a:rPr lang="en-CA" sz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– Jennifer Rozon, </a:t>
              </a:r>
            </a:p>
            <a:p>
              <a:pPr lvl="1" algn="r" eaLnBrk="0" fontAlgn="base" hangingPunct="0">
                <a:spcBef>
                  <a:spcPts val="0"/>
                </a:spcBef>
                <a:spcAft>
                  <a:spcPct val="0"/>
                </a:spcAft>
                <a:buClr>
                  <a:srgbClr val="C0504D"/>
                </a:buClr>
                <a:buFont typeface="Arial" pitchFamily="34" charset="0"/>
                <a:buNone/>
                <a:defRPr/>
              </a:pPr>
              <a:r>
                <a:rPr lang="en-CA" sz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Vice President, </a:t>
              </a:r>
              <a:endParaRPr lang="en-CA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1" algn="r" eaLnBrk="0" fontAlgn="base" hangingPunct="0">
                <a:spcBef>
                  <a:spcPts val="0"/>
                </a:spcBef>
                <a:spcAft>
                  <a:spcPct val="0"/>
                </a:spcAft>
                <a:buClr>
                  <a:srgbClr val="C0504D"/>
                </a:buClr>
                <a:buFont typeface="Arial" pitchFamily="34" charset="0"/>
                <a:buNone/>
                <a:defRPr/>
              </a:pPr>
              <a:r>
                <a:rPr lang="en-CA" sz="12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McLean </a:t>
              </a:r>
              <a:r>
                <a:rPr lang="en-CA" sz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&amp; Company</a:t>
              </a:r>
              <a:endPara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eaLnBrk="0" hangingPunct="0">
                <a:buClr>
                  <a:prstClr val="white"/>
                </a:buClr>
                <a:buFont typeface="Arial" pitchFamily="34" charset="0"/>
                <a:buNone/>
              </a:pPr>
              <a:endParaRPr lang="en-CA" sz="1400" dirty="0">
                <a:solidFill>
                  <a:srgbClr val="222222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270532" y="1569685"/>
              <a:ext cx="564578" cy="1015663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r>
                <a:rPr lang="en-US" sz="6000" b="1" dirty="0" smtClean="0">
                  <a:solidFill>
                    <a:srgbClr val="DDDDDD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" panose="020B0604020202020204" pitchFamily="34" charset="0"/>
                </a:rPr>
                <a:t>“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 rot="10800000">
              <a:off x="8307143" y="3122876"/>
              <a:ext cx="564578" cy="1015663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r>
                <a:rPr lang="en-US" sz="6000" b="1" dirty="0" smtClean="0">
                  <a:solidFill>
                    <a:srgbClr val="DDDDDD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" panose="020B0604020202020204" pitchFamily="34" charset="0"/>
                </a:rPr>
                <a:t>“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1813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a79565a41421d0e5a461827ab8a64c2a6dcf93"/>
  <p:tag name="ISPRING_RESOURCE_PATHS_HASH_2" val="b4f66ad4a07985a5d9c49e97317bbc23e3ea47f"/>
</p:tagLst>
</file>

<file path=ppt/theme/theme1.xml><?xml version="1.0" encoding="utf-8"?>
<a:theme xmlns:a="http://schemas.openxmlformats.org/drawingml/2006/main" name="Theme1">
  <a:themeElements>
    <a:clrScheme name="New HR Colors">
      <a:dk1>
        <a:srgbClr val="333333"/>
      </a:dk1>
      <a:lt1>
        <a:srgbClr val="FFFFFF"/>
      </a:lt1>
      <a:dk2>
        <a:srgbClr val="222222"/>
      </a:dk2>
      <a:lt2>
        <a:srgbClr val="EEEEEE"/>
      </a:lt2>
      <a:accent1>
        <a:srgbClr val="2576B7"/>
      </a:accent1>
      <a:accent2>
        <a:srgbClr val="5DC295"/>
      </a:accent2>
      <a:accent3>
        <a:srgbClr val="2B9E36"/>
      </a:accent3>
      <a:accent4>
        <a:srgbClr val="A868AB"/>
      </a:accent4>
      <a:accent5>
        <a:srgbClr val="29475F"/>
      </a:accent5>
      <a:accent6>
        <a:srgbClr val="34C5D0"/>
      </a:accent6>
      <a:hlink>
        <a:srgbClr val="2576B7"/>
      </a:hlink>
      <a:folHlink>
        <a:srgbClr val="C7770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wrap="none" rtlCol="0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heme1" id="{EBFD412A-D0D7-4935-89A2-AA989FD4DBC8}" vid="{7B7BA5CB-5882-4576-92F3-CD74C431C825}"/>
    </a:ext>
  </a:extLst>
</a:theme>
</file>

<file path=ppt/theme/theme2.xml><?xml version="1.0" encoding="utf-8"?>
<a:theme xmlns:a="http://schemas.openxmlformats.org/drawingml/2006/main" name="1_Theme1">
  <a:themeElements>
    <a:clrScheme name="New HR Colors">
      <a:dk1>
        <a:srgbClr val="333333"/>
      </a:dk1>
      <a:lt1>
        <a:srgbClr val="FFFFFF"/>
      </a:lt1>
      <a:dk2>
        <a:srgbClr val="222222"/>
      </a:dk2>
      <a:lt2>
        <a:srgbClr val="EEEEEE"/>
      </a:lt2>
      <a:accent1>
        <a:srgbClr val="2576B7"/>
      </a:accent1>
      <a:accent2>
        <a:srgbClr val="5DC295"/>
      </a:accent2>
      <a:accent3>
        <a:srgbClr val="2B9E36"/>
      </a:accent3>
      <a:accent4>
        <a:srgbClr val="A868AB"/>
      </a:accent4>
      <a:accent5>
        <a:srgbClr val="29475F"/>
      </a:accent5>
      <a:accent6>
        <a:srgbClr val="34C5D0"/>
      </a:accent6>
      <a:hlink>
        <a:srgbClr val="2576B7"/>
      </a:hlink>
      <a:folHlink>
        <a:srgbClr val="C7770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wrap="none" rtlCol="0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heme1" id="{EBFD412A-D0D7-4935-89A2-AA989FD4DBC8}" vid="{7B7BA5CB-5882-4576-92F3-CD74C431C825}"/>
    </a:ext>
  </a:extLst>
</a:theme>
</file>

<file path=ppt/theme/theme3.xml><?xml version="1.0" encoding="utf-8"?>
<a:theme xmlns:a="http://schemas.openxmlformats.org/drawingml/2006/main" name="2_Theme1">
  <a:themeElements>
    <a:clrScheme name="New HR Colors">
      <a:dk1>
        <a:srgbClr val="333333"/>
      </a:dk1>
      <a:lt1>
        <a:srgbClr val="FFFFFF"/>
      </a:lt1>
      <a:dk2>
        <a:srgbClr val="222222"/>
      </a:dk2>
      <a:lt2>
        <a:srgbClr val="EEEEEE"/>
      </a:lt2>
      <a:accent1>
        <a:srgbClr val="2576B7"/>
      </a:accent1>
      <a:accent2>
        <a:srgbClr val="5DC295"/>
      </a:accent2>
      <a:accent3>
        <a:srgbClr val="2B9E36"/>
      </a:accent3>
      <a:accent4>
        <a:srgbClr val="A868AB"/>
      </a:accent4>
      <a:accent5>
        <a:srgbClr val="29475F"/>
      </a:accent5>
      <a:accent6>
        <a:srgbClr val="34C5D0"/>
      </a:accent6>
      <a:hlink>
        <a:srgbClr val="2576B7"/>
      </a:hlink>
      <a:folHlink>
        <a:srgbClr val="C77709"/>
      </a:folHlink>
    </a:clrScheme>
    <a:fontScheme name="Custom-MCO-Font">
      <a:majorFont>
        <a:latin typeface="Aharon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wrap="none" rtlCol="0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heme1" id="{EBFD412A-D0D7-4935-89A2-AA989FD4DBC8}" vid="{7B7BA5CB-5882-4576-92F3-CD74C431C825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1392</Words>
  <Application>Microsoft Office PowerPoint</Application>
  <PresentationFormat>On-screen Show (4:3)</PresentationFormat>
  <Paragraphs>201</Paragraphs>
  <Slides>9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  <vt:variant>
        <vt:lpstr>Custom Shows</vt:lpstr>
      </vt:variant>
      <vt:variant>
        <vt:i4>1</vt:i4>
      </vt:variant>
    </vt:vector>
  </HeadingPairs>
  <TitlesOfParts>
    <vt:vector size="23" baseType="lpstr">
      <vt:lpstr>Arial Unicode MS</vt:lpstr>
      <vt:lpstr>Arial</vt:lpstr>
      <vt:lpstr>Arial Black</vt:lpstr>
      <vt:lpstr>Calibri</vt:lpstr>
      <vt:lpstr>FontAwesome</vt:lpstr>
      <vt:lpstr>MiloPro-Text</vt:lpstr>
      <vt:lpstr>Segoe Condensed</vt:lpstr>
      <vt:lpstr>Segoe UI</vt:lpstr>
      <vt:lpstr>Times New Roman</vt:lpstr>
      <vt:lpstr>Wingdings</vt:lpstr>
      <vt:lpstr>Theme1</vt:lpstr>
      <vt:lpstr>1_Theme1</vt:lpstr>
      <vt:lpstr>2_Theme1</vt:lpstr>
      <vt:lpstr>PowerPoint Presentation</vt:lpstr>
      <vt:lpstr>PowerPoint Presentation</vt:lpstr>
      <vt:lpstr>MCLEAN &amp; COMPANY OFFERS VARIOUS LEVELS OF SUPPORT TO BEST SUIT YOUR NEEDS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MCLEAN &amp; COMPANY HELPS HR PROFESSIONALS TO:</vt:lpstr>
      <vt:lpstr>Custom Show 1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2017-01-30T15:36:39Z</dcterms:created>
  <dcterms:modified xsi:type="dcterms:W3CDTF">2018-03-01T15:37:35Z</dcterms:modified>
</cp:coreProperties>
</file>