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829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0" r:id="rId4"/>
    <p:sldId id="262" r:id="rId5"/>
    <p:sldId id="325" r:id="rId6"/>
    <p:sldId id="329" r:id="rId7"/>
    <p:sldId id="267" r:id="rId8"/>
    <p:sldId id="271" r:id="rId9"/>
    <p:sldId id="330" r:id="rId10"/>
  </p:sldIdLst>
  <p:sldSz cx="9144000" cy="6858000" type="screen4x3"/>
  <p:notesSz cx="7315200" cy="9601200"/>
  <p:custShowLst>
    <p:custShow name="Custom Show 1" id="0">
      <p:sldLst/>
    </p:custShow>
  </p:custShow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110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5261" userDrawn="1">
          <p15:clr>
            <a:srgbClr val="A4A3A4"/>
          </p15:clr>
        </p15:guide>
        <p15:guide id="10" pos="363" userDrawn="1">
          <p15:clr>
            <a:srgbClr val="A4A3A4"/>
          </p15:clr>
        </p15:guide>
        <p15:guide id="11" orient="horz" pos="618" userDrawn="1">
          <p15:clr>
            <a:srgbClr val="A4A3A4"/>
          </p15:clr>
        </p15:guide>
        <p15:guide id="12" orient="horz" pos="1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1" name="Author" initials="A" lastIdx="0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DCD6E0"/>
    <a:srgbClr val="B6D2B8"/>
    <a:srgbClr val="C8DDED"/>
    <a:srgbClr val="ABDCE0"/>
    <a:srgbClr val="C9DDED"/>
    <a:srgbClr val="B7D2B9"/>
    <a:srgbClr val="DDD6E0"/>
    <a:srgbClr val="DDDDDD"/>
    <a:srgbClr val="AC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71145" autoAdjust="0"/>
  </p:normalViewPr>
  <p:slideViewPr>
    <p:cSldViewPr snapToGrid="0">
      <p:cViewPr>
        <p:scale>
          <a:sx n="100" d="100"/>
          <a:sy n="100" d="100"/>
        </p:scale>
        <p:origin x="2616" y="486"/>
      </p:cViewPr>
      <p:guideLst>
        <p:guide orient="horz" pos="4110"/>
        <p:guide orient="horz" pos="232"/>
        <p:guide pos="158"/>
        <p:guide pos="5261"/>
        <p:guide pos="363"/>
        <p:guide orient="horz" pos="618"/>
        <p:guide orient="horz" pos="15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90"/>
    </p:cViewPr>
  </p:sorterViewPr>
  <p:notesViewPr>
    <p:cSldViewPr snapToGrid="0">
      <p:cViewPr varScale="1">
        <p:scale>
          <a:sx n="69" d="100"/>
          <a:sy n="69" d="100"/>
        </p:scale>
        <p:origin x="32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ED006EA4-D462-4253-8FC7-D35175043F19}" type="datetimeFigureOut">
              <a:rPr lang="en-US" smtClean="0">
                <a:latin typeface="Arial" panose="020B0604020202020204" pitchFamily="34" charset="0"/>
              </a:rPr>
              <a:t>10/13/2016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02DA24A-F480-4AA7-ACF1-F7D1E577F358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34E1B6C9-DAE3-4E7B-AB3C-9473EC02D78D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65F1ACBD-245E-4A24-AC78-063168A886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1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8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1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9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7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7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0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" y="0"/>
            <a:ext cx="9137340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3154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2325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57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522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1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5074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29008" y="5444697"/>
            <a:ext cx="512723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257175" y="244475"/>
            <a:ext cx="627063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&lt;Insert Logo&gt;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096311" y="3834056"/>
            <a:ext cx="375361" cy="552587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493450" y="5598585"/>
            <a:ext cx="357835" cy="6449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935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pos="6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accent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accent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accent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5923277" y="1733667"/>
            <a:ext cx="839567" cy="84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&lt;Insert Logo&gt;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1097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</a:rPr>
              <a:t>is </a:t>
            </a:r>
            <a:r>
              <a:rPr lang="en-CA" sz="800" dirty="0">
                <a:solidFill>
                  <a:srgbClr val="FFFFFF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© </a:t>
            </a:r>
            <a:r>
              <a:rPr lang="en-CA" sz="800" dirty="0" smtClean="0">
                <a:solidFill>
                  <a:srgbClr val="FFFFFF"/>
                </a:solidFill>
              </a:rPr>
              <a:t>1997-2016 </a:t>
            </a:r>
            <a:r>
              <a:rPr lang="en-CA" sz="800" dirty="0">
                <a:solidFill>
                  <a:srgbClr val="FFFFFF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681" cy="60884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090046"/>
          </a:xfrm>
          <a:prstGeom prst="rect">
            <a:avLst/>
          </a:prstGeom>
          <a:solidFill>
            <a:srgbClr val="2947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</a:t>
            </a:r>
            <a:endParaRPr lang="en-CA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b="0" i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b="0" i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81" r:id="rId2"/>
    <p:sldLayoutId id="2147483785" r:id="rId3"/>
    <p:sldLayoutId id="2147483773" r:id="rId4"/>
    <p:sldLayoutId id="2147483819" r:id="rId5"/>
    <p:sldLayoutId id="2147483793" r:id="rId6"/>
    <p:sldLayoutId id="2147483820" r:id="rId7"/>
    <p:sldLayoutId id="214748382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2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r.mcleanco.com/research/ss/hr-delivery-models-of-the-future/hr-delivery-models-of-the-future-storyboard?utm_source=SS_Sample&amp;utm_medium=Collateral&amp;utm_campaign=Collateral" TargetMode="Externa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k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hyperlink" Target="https://hr.mcleanco.com/" TargetMode="External"/><Relationship Id="rId4" Type="http://schemas.openxmlformats.org/officeDocument/2006/relationships/hyperlink" Target="https://hr.mcleanco.com/research/ss/hr-delivery-models-of-the-future/hr-delivery-models-of-the-future-storyboard?utm_source=SS_Sample&amp;utm_medium=Collateral&amp;utm_campaign=Collate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616171" y="-1"/>
            <a:ext cx="1728899" cy="165395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" panose="020B06040202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1" y="556926"/>
            <a:ext cx="7808650" cy="1043274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None/>
            </a:pPr>
            <a:r>
              <a:rPr lang="en-CA" sz="4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HR Delivery Models </a:t>
            </a:r>
            <a:r>
              <a:rPr lang="en-CA" sz="4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the </a:t>
            </a:r>
            <a:r>
              <a:rPr lang="en-CA" sz="4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Future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840" y="2058046"/>
            <a:ext cx="771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b="1" dirty="0">
                <a:solidFill>
                  <a:schemeClr val="bg1"/>
                </a:solidFill>
                <a:cs typeface="Arial" panose="020B0604020202020204" pitchFamily="34" charset="0"/>
              </a:rPr>
              <a:t>Understand what matters when redesigning </a:t>
            </a:r>
            <a:r>
              <a:rPr lang="en-CA" b="1" dirty="0" smtClean="0">
                <a:solidFill>
                  <a:schemeClr val="bg1"/>
                </a:solidFill>
                <a:cs typeface="Arial" panose="020B0604020202020204" pitchFamily="34" charset="0"/>
              </a:rPr>
              <a:t>HR.</a:t>
            </a:r>
            <a:endParaRPr lang="en-CA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366857"/>
            <a:ext cx="9144000" cy="1491143"/>
            <a:chOff x="0" y="5366857"/>
            <a:chExt cx="9144000" cy="1491143"/>
          </a:xfrm>
        </p:grpSpPr>
        <p:pic>
          <p:nvPicPr>
            <p:cNvPr id="10" name="Picture 9" descr="sample-titlebar-mcoNEW.gif"/>
            <p:cNvPicPr>
              <a:picLocks noChangeAspect="1"/>
            </p:cNvPicPr>
            <p:nvPr/>
          </p:nvPicPr>
          <p:blipFill>
            <a:blip r:embed="rId4" cstate="print"/>
            <a:srcRect l="84650" t="59830"/>
            <a:stretch>
              <a:fillRect/>
            </a:stretch>
          </p:blipFill>
          <p:spPr>
            <a:xfrm>
              <a:off x="7740352" y="6273316"/>
              <a:ext cx="1403648" cy="5846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6273316"/>
              <a:ext cx="7740352" cy="584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4625" algn="r"/>
              <a:r>
                <a:rPr lang="en-CA" sz="800" dirty="0" smtClean="0">
                  <a:solidFill>
                    <a:schemeClr val="bg1">
                      <a:lumMod val="65000"/>
                    </a:schemeClr>
                  </a:solidFill>
                </a:rPr>
                <a:t>McLean &amp; Company is a research and advisory firm providing practical solutions to human resources challenges via executable research, tools and advice that have a clear and measurable impact on your business. © 1997 - 2016 McLean &amp; Company. McLean &amp; Company is a division of Info-Tech Research Group</a:t>
              </a:r>
              <a:endParaRPr lang="en-CA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5366857"/>
              <a:ext cx="9144000" cy="925120"/>
              <a:chOff x="8993" y="4250733"/>
              <a:chExt cx="9144000" cy="925120"/>
            </a:xfrm>
          </p:grpSpPr>
          <p:sp>
            <p:nvSpPr>
              <p:cNvPr id="13" name="Rectangle 12">
                <a:hlinkClick r:id="rId5"/>
              </p:cNvPr>
              <p:cNvSpPr/>
              <p:nvPr/>
            </p:nvSpPr>
            <p:spPr>
              <a:xfrm>
                <a:off x="8993" y="4250733"/>
                <a:ext cx="9144000" cy="925120"/>
              </a:xfrm>
              <a:prstGeom prst="rect">
                <a:avLst/>
              </a:prstGeom>
              <a:solidFill>
                <a:srgbClr val="44AF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4700" y="4356078"/>
                <a:ext cx="21962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800" b="1" dirty="0" smtClean="0">
                    <a:solidFill>
                      <a:srgbClr val="8FCF94"/>
                    </a:solidFill>
                  </a:rPr>
                  <a:t>SAMPL</a:t>
                </a:r>
                <a:r>
                  <a:rPr lang="en-CA" sz="3800" b="1" dirty="0">
                    <a:solidFill>
                      <a:srgbClr val="8FCF94"/>
                    </a:solidFill>
                  </a:rPr>
                  <a:t>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43400" y="4530606"/>
                <a:ext cx="540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A" sz="1600" u="sng" dirty="0" smtClean="0">
                    <a:solidFill>
                      <a:schemeClr val="bg1"/>
                    </a:solidFill>
                  </a:rPr>
                  <a:t>Learn about becoming a member</a:t>
                </a:r>
                <a:endParaRPr lang="en-CA" sz="1600" u="sng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6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/>
        </p:blipFill>
        <p:spPr>
          <a:xfrm>
            <a:off x="5832474" y="0"/>
            <a:ext cx="3311525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345354" y="1093724"/>
            <a:ext cx="5302487" cy="5614357"/>
            <a:chOff x="462095" y="1251942"/>
            <a:chExt cx="6371210" cy="5361223"/>
          </a:xfrm>
        </p:grpSpPr>
        <p:sp>
          <p:nvSpPr>
            <p:cNvPr id="12" name="TextBox 17"/>
            <p:cNvSpPr txBox="1"/>
            <p:nvPr/>
          </p:nvSpPr>
          <p:spPr>
            <a:xfrm>
              <a:off x="462096" y="1251942"/>
              <a:ext cx="6371209" cy="536122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Organizations are demanding greater strategic value from HR, often while looking to simultaneously control costs.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HR’s delivery model is a cornerstone of its competitive advantage and performance, allowing HR to support the people strategy and organizational goals. 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Complication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HR executives struggle to find the right delivery </a:t>
              </a: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model </a:t>
              </a: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and often view the 3-prong model as an end goal.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This delivery model often fails to realize desired results; while in some cases it was not implemented properly, </a:t>
              </a:r>
              <a:r>
                <a:rPr lang="en-US" sz="1200" b="1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at times it is not the right model in the first place.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Organizations have unique operating </a:t>
              </a: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environments </a:t>
              </a: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and strategies, </a:t>
              </a: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but have focused on </a:t>
              </a: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adopting universal HR delivery models. 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Resolution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There is no </a:t>
              </a: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single HR </a:t>
              </a: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model – HR’s delivery model should be </a:t>
              </a: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designed to </a:t>
              </a: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the organization. 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There are four factors impacting the design of HR’s delivery model: </a:t>
              </a:r>
            </a:p>
            <a:p>
              <a:pPr marL="447675" lvl="1" indent="-179388">
                <a:spcAft>
                  <a:spcPts val="200"/>
                </a:spcAft>
                <a:buFont typeface="+mj-lt"/>
                <a:buAutoNum type="arabicPeriod"/>
              </a:pP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 </a:t>
              </a:r>
              <a:r>
                <a:rPr lang="en-CA" sz="1200" b="1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Aligning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 HR’s delivery model to support organizational goals and </a:t>
              </a: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complement 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the broader organizational design. </a:t>
              </a:r>
            </a:p>
            <a:p>
              <a:pPr marL="447675" lvl="1" indent="-179388">
                <a:spcAft>
                  <a:spcPts val="200"/>
                </a:spcAft>
                <a:buFont typeface="+mj-lt"/>
                <a:buAutoNum type="arabicPeriod"/>
              </a:pP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Clearly defining HR’s </a:t>
              </a:r>
              <a:r>
                <a:rPr lang="en-CA" sz="1200" b="1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purpose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 to maximize its contributions to the organization. </a:t>
              </a:r>
            </a:p>
            <a:p>
              <a:pPr marL="447675" lvl="1" indent="-179388">
                <a:spcAft>
                  <a:spcPts val="200"/>
                </a:spcAft>
                <a:buFont typeface="+mj-lt"/>
                <a:buAutoNum type="arabicPeriod"/>
              </a:pP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Establishing the degree of </a:t>
              </a:r>
              <a:r>
                <a:rPr lang="en-CA" sz="1200" b="1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agility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 required to quickly adapt and respond to changes within the operating </a:t>
              </a: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environment.</a:t>
              </a:r>
              <a:endParaRPr lang="en-CA" sz="1200" dirty="0">
                <a:latin typeface="Arial" panose="020B0604020202020204" pitchFamily="34" charset="0"/>
                <a:cs typeface="Arial Unicode MS" panose="020B0604020202020204" pitchFamily="34" charset="-128"/>
              </a:endParaRPr>
            </a:p>
            <a:p>
              <a:pPr marL="447675" lvl="1" indent="-179388">
                <a:spcAft>
                  <a:spcPts val="200"/>
                </a:spcAft>
                <a:buFont typeface="+mj-lt"/>
                <a:buAutoNum type="arabicPeriod"/>
              </a:pP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Ensuring </a:t>
              </a:r>
              <a:r>
                <a:rPr lang="en-CA" sz="1200" b="1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efficient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 delivery of services through automation, digital </a:t>
              </a: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services, 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and focusing on </a:t>
              </a: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employee experiences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. </a:t>
              </a: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462095" y="2389788"/>
              <a:ext cx="6371209" cy="264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endParaRPr lang="en-US" sz="1200" dirty="0">
                <a:solidFill>
                  <a:srgbClr val="666666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2474" y="0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9"/>
          <p:cNvSpPr txBox="1"/>
          <p:nvPr/>
        </p:nvSpPr>
        <p:spPr>
          <a:xfrm>
            <a:off x="5965163" y="2063693"/>
            <a:ext cx="2924837" cy="11951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Understanding of why the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</a:b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3-prong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model does not fit every organization</a:t>
            </a: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Knowledge of what to consider when designing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your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own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4702" y="1120775"/>
            <a:ext cx="29248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Walk away from this blueprint with: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98417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4943929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770" y="396383"/>
            <a:ext cx="4730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993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787" y="529600"/>
            <a:ext cx="8696327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MCLEAN &amp; COMPANY OFFERS VARIOUS LEVELS OF SUPPORT TO BEST SUIT YOUR NEEDS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 Unicode MS" panose="020B0604020202020204" pitchFamily="34" charset="-128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 Unicode MS" panose="020B0604020202020204" pitchFamily="34" charset="-128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DIY </a:t>
                </a: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 Unicode MS" panose="020B0604020202020204" pitchFamily="34" charset="-128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 Unicode MS" panose="020B0604020202020204" pitchFamily="34" charset="-128"/>
                  </a:rPr>
                  <a:t>“We need to hit the ground running and get this project kicked off immediately. Our team has the ability to take this over once we get a framework and strategy in place.</a:t>
                </a: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49812" y="6117057"/>
            <a:ext cx="4264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320035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55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2238998" y="1478643"/>
            <a:ext cx="4666004" cy="4666004"/>
            <a:chOff x="4662380" y="1209646"/>
            <a:chExt cx="4666004" cy="4666004"/>
          </a:xfrm>
        </p:grpSpPr>
        <p:sp>
          <p:nvSpPr>
            <p:cNvPr id="3" name="Oval 10"/>
            <p:cNvSpPr/>
            <p:nvPr/>
          </p:nvSpPr>
          <p:spPr>
            <a:xfrm rot="2700000">
              <a:off x="4647300" y="2450079"/>
              <a:ext cx="4666004" cy="2185138"/>
            </a:xfrm>
            <a:prstGeom prst="ellipse">
              <a:avLst/>
            </a:prstGeom>
            <a:solidFill>
              <a:schemeClr val="accent2">
                <a:alpha val="5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Oval 15"/>
            <p:cNvSpPr/>
            <p:nvPr/>
          </p:nvSpPr>
          <p:spPr>
            <a:xfrm rot="-2700000">
              <a:off x="4662380" y="2450080"/>
              <a:ext cx="4666004" cy="2185138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0" name="TextBox 40"/>
            <p:cNvSpPr txBox="1"/>
            <p:nvPr/>
          </p:nvSpPr>
          <p:spPr>
            <a:xfrm rot="18900000">
              <a:off x="5336891" y="2050646"/>
              <a:ext cx="108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chemeClr val="tx1"/>
                  </a:solidFill>
                  <a:uFill>
                    <a:solidFill>
                      <a:schemeClr val="bg1"/>
                    </a:solidFill>
                  </a:uFill>
                </a:rPr>
                <a:t>Alignment</a:t>
              </a:r>
              <a:r>
                <a:rPr lang="en-CA" sz="1400" dirty="0" smtClean="0">
                  <a:solidFill>
                    <a:schemeClr val="tx1"/>
                  </a:solidFill>
                  <a:uFill>
                    <a:solidFill>
                      <a:schemeClr val="bg1"/>
                    </a:solidFill>
                  </a:uFill>
                </a:rPr>
                <a:t> with the organization</a:t>
              </a:r>
              <a:endParaRPr lang="en-CA" sz="14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</a:endParaRPr>
            </a:p>
          </p:txBody>
        </p:sp>
        <p:sp>
          <p:nvSpPr>
            <p:cNvPr id="38" name="TextBox 40"/>
            <p:cNvSpPr txBox="1"/>
            <p:nvPr/>
          </p:nvSpPr>
          <p:spPr>
            <a:xfrm rot="18900000">
              <a:off x="7595428" y="4468783"/>
              <a:ext cx="108000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CA" sz="1400" b="1" dirty="0" smtClean="0"/>
                <a:t>Agility </a:t>
              </a:r>
              <a:r>
                <a:rPr lang="en-CA" sz="1400" dirty="0" smtClean="0"/>
                <a:t>of design</a:t>
              </a:r>
              <a:endParaRPr lang="en-CA" sz="1400" dirty="0"/>
            </a:p>
          </p:txBody>
        </p:sp>
        <p:sp>
          <p:nvSpPr>
            <p:cNvPr id="39" name="TextBox 40"/>
            <p:cNvSpPr txBox="1"/>
            <p:nvPr/>
          </p:nvSpPr>
          <p:spPr>
            <a:xfrm rot="2700000">
              <a:off x="7595429" y="2158368"/>
              <a:ext cx="108000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CA" sz="1400" dirty="0" smtClean="0">
                  <a:solidFill>
                    <a:schemeClr val="tx2"/>
                  </a:solidFill>
                </a:rPr>
                <a:t>Clear</a:t>
              </a:r>
              <a:r>
                <a:rPr lang="en-CA" sz="1400" b="1" dirty="0" smtClean="0">
                  <a:solidFill>
                    <a:schemeClr val="tx2"/>
                  </a:solidFill>
                </a:rPr>
                <a:t> </a:t>
              </a:r>
              <a:r>
                <a:rPr lang="en-CA" sz="1400" dirty="0" smtClean="0">
                  <a:solidFill>
                    <a:schemeClr val="tx2"/>
                  </a:solidFill>
                </a:rPr>
                <a:t>HR</a:t>
              </a:r>
              <a:r>
                <a:rPr lang="en-CA" sz="1400" b="1" dirty="0" smtClean="0">
                  <a:solidFill>
                    <a:schemeClr val="tx2"/>
                  </a:solidFill>
                </a:rPr>
                <a:t> purpose</a:t>
              </a:r>
              <a:endParaRPr lang="en-CA" sz="1400" dirty="0">
                <a:solidFill>
                  <a:schemeClr val="tx2"/>
                </a:solidFill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 rot="2700000">
              <a:off x="5336890" y="4361061"/>
              <a:ext cx="108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CA" sz="1400" b="1" dirty="0" smtClean="0"/>
                <a:t>Efficient </a:t>
              </a:r>
              <a:r>
                <a:rPr lang="en-CA" sz="1400" dirty="0" smtClean="0"/>
                <a:t>delivery of services</a:t>
              </a:r>
              <a:endParaRPr lang="en-CA" sz="1400" dirty="0"/>
            </a:p>
          </p:txBody>
        </p:sp>
        <p:grpSp>
          <p:nvGrpSpPr>
            <p:cNvPr id="7" name="Group 3"/>
            <p:cNvGrpSpPr/>
            <p:nvPr/>
          </p:nvGrpSpPr>
          <p:grpSpPr>
            <a:xfrm>
              <a:off x="5908152" y="2532306"/>
              <a:ext cx="2092140" cy="2055233"/>
              <a:chOff x="2955072" y="3399776"/>
              <a:chExt cx="2092140" cy="2055233"/>
            </a:xfrm>
          </p:grpSpPr>
          <p:sp>
            <p:nvSpPr>
              <p:cNvPr id="5" name="Oval 9"/>
              <p:cNvSpPr/>
              <p:nvPr/>
            </p:nvSpPr>
            <p:spPr>
              <a:xfrm rot="2700000">
                <a:off x="3719908" y="3736171"/>
                <a:ext cx="1313726" cy="640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3" name="Oval 15"/>
              <p:cNvSpPr/>
              <p:nvPr/>
            </p:nvSpPr>
            <p:spPr>
              <a:xfrm rot="2700000">
                <a:off x="2967888" y="4447966"/>
                <a:ext cx="1373150" cy="640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4" name="Oval 16"/>
              <p:cNvSpPr/>
              <p:nvPr/>
            </p:nvSpPr>
            <p:spPr>
              <a:xfrm rot="-2700000">
                <a:off x="2955072" y="3782564"/>
                <a:ext cx="1395249" cy="575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5" name="Oval 17"/>
              <p:cNvSpPr/>
              <p:nvPr/>
            </p:nvSpPr>
            <p:spPr>
              <a:xfrm rot="-2700000">
                <a:off x="3651963" y="4413274"/>
                <a:ext cx="1395249" cy="6688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6" name="Oval 18"/>
              <p:cNvSpPr/>
              <p:nvPr/>
            </p:nvSpPr>
            <p:spPr>
              <a:xfrm>
                <a:off x="3489776" y="4043916"/>
                <a:ext cx="948329" cy="8182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8" name="TextBox 24"/>
            <p:cNvSpPr txBox="1"/>
            <p:nvPr/>
          </p:nvSpPr>
          <p:spPr>
            <a:xfrm>
              <a:off x="6234665" y="3099189"/>
              <a:ext cx="1435694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 smtClean="0"/>
                <a:t>Custom HR Delivery Model</a:t>
              </a:r>
            </a:p>
          </p:txBody>
        </p:sp>
        <p:sp>
          <p:nvSpPr>
            <p:cNvPr id="12" name="Rectangle 25"/>
            <p:cNvSpPr/>
            <p:nvPr/>
          </p:nvSpPr>
          <p:spPr>
            <a:xfrm>
              <a:off x="6393653" y="3676237"/>
              <a:ext cx="413386" cy="94003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26"/>
            <p:cNvSpPr/>
            <p:nvPr/>
          </p:nvSpPr>
          <p:spPr>
            <a:xfrm>
              <a:off x="7174729" y="3676237"/>
              <a:ext cx="387653" cy="94003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Rectangle 27"/>
            <p:cNvSpPr/>
            <p:nvPr/>
          </p:nvSpPr>
          <p:spPr>
            <a:xfrm>
              <a:off x="6797058" y="3675058"/>
              <a:ext cx="387653" cy="95182"/>
            </a:xfrm>
            <a:prstGeom prst="rect">
              <a:avLst/>
            </a:prstGeom>
            <a:solidFill>
              <a:srgbClr val="5EA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2192" y="1135358"/>
            <a:ext cx="168275" cy="53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274570" y="152263"/>
            <a:ext cx="8451126" cy="863600"/>
          </a:xfrm>
          <a:prstGeom prst="rect">
            <a:avLst/>
          </a:prstGeom>
        </p:spPr>
        <p:txBody>
          <a:bodyPr/>
          <a:lstStyle/>
          <a:p>
            <a:r>
              <a:rPr lang="en-CA" sz="2400" dirty="0">
                <a:latin typeface="Arial Black" panose="020B0A04020102020204" pitchFamily="34" charset="0"/>
              </a:rPr>
              <a:t>McLean &amp; Company </a:t>
            </a:r>
            <a:r>
              <a:rPr lang="en-CA" sz="2400" dirty="0" smtClean="0">
                <a:latin typeface="Arial Black" panose="020B0A04020102020204" pitchFamily="34" charset="0"/>
              </a:rPr>
              <a:t>has </a:t>
            </a:r>
            <a:r>
              <a:rPr lang="en-CA" sz="2400" dirty="0">
                <a:latin typeface="Arial Black" panose="020B0A04020102020204" pitchFamily="34" charset="0"/>
              </a:rPr>
              <a:t>identified </a:t>
            </a:r>
            <a:r>
              <a:rPr lang="en-CA" sz="2400" dirty="0" smtClean="0">
                <a:latin typeface="Arial Black" panose="020B0A04020102020204" pitchFamily="34" charset="0"/>
              </a:rPr>
              <a:t>four </a:t>
            </a:r>
            <a:r>
              <a:rPr lang="en-CA" sz="2400" dirty="0">
                <a:latin typeface="Arial Black" panose="020B0A04020102020204" pitchFamily="34" charset="0"/>
              </a:rPr>
              <a:t>factors driving the need for divergent HR delivery </a:t>
            </a:r>
            <a:r>
              <a:rPr lang="en-CA" sz="2400" dirty="0" smtClean="0">
                <a:latin typeface="Arial Black" panose="020B0A04020102020204" pitchFamily="34" charset="0"/>
              </a:rPr>
              <a:t>models</a:t>
            </a:r>
            <a:endParaRPr lang="en-C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667" y="7874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533" y="8890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872067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176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7" name="Picture 6" descr="ThinkstockPhotos-481721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0"/>
            <a:ext cx="3312160" cy="6524625"/>
          </a:xfrm>
          <a:prstGeom prst="rect">
            <a:avLst/>
          </a:prstGeom>
        </p:spPr>
      </p:pic>
      <p:sp>
        <p:nvSpPr>
          <p:cNvPr id="12" name="TextBox 11">
            <a:hlinkClick r:id="rId4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b="1" dirty="0"/>
              <a:t>HR struggles </a:t>
            </a:r>
            <a:r>
              <a:rPr lang="en-CA" b="1" dirty="0" smtClean="0"/>
              <a:t>to </a:t>
            </a:r>
            <a:r>
              <a:rPr lang="en-CA" b="1" dirty="0"/>
              <a:t>find the right </a:t>
            </a:r>
            <a:r>
              <a:rPr lang="en-CA" b="1" dirty="0" smtClean="0"/>
              <a:t>delivery model</a:t>
            </a:r>
            <a:endParaRPr lang="en-CA" b="1" dirty="0"/>
          </a:p>
        </p:txBody>
      </p:sp>
      <p:grpSp>
        <p:nvGrpSpPr>
          <p:cNvPr id="9" name="Group 2"/>
          <p:cNvGrpSpPr/>
          <p:nvPr/>
        </p:nvGrpSpPr>
        <p:grpSpPr>
          <a:xfrm>
            <a:off x="247538" y="1036966"/>
            <a:ext cx="8553065" cy="1948831"/>
            <a:chOff x="282324" y="1036966"/>
            <a:chExt cx="8553065" cy="1948831"/>
          </a:xfrm>
        </p:grpSpPr>
        <p:sp>
          <p:nvSpPr>
            <p:cNvPr id="19" name="Rectangle 6"/>
            <p:cNvSpPr/>
            <p:nvPr/>
          </p:nvSpPr>
          <p:spPr>
            <a:xfrm>
              <a:off x="688558" y="1535059"/>
              <a:ext cx="8146831" cy="1450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>
                <a:spcBef>
                  <a:spcPts val="600"/>
                </a:spcBef>
              </a:pPr>
              <a:endParaRPr lang="en-CA" dirty="0"/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Transactional </a:t>
              </a:r>
              <a:r>
                <a:rPr lang="en-CA" sz="1200" dirty="0"/>
                <a:t>work </a:t>
              </a:r>
              <a:r>
                <a:rPr lang="en-CA" sz="1200" dirty="0" smtClean="0"/>
                <a:t>is required </a:t>
              </a:r>
              <a:r>
                <a:rPr lang="en-CA" sz="1200" dirty="0"/>
                <a:t>by </a:t>
              </a:r>
              <a:r>
                <a:rPr lang="en-CA" sz="1200" dirty="0" smtClean="0"/>
                <a:t>HR, and </a:t>
              </a:r>
              <a:r>
                <a:rPr lang="en-CA" sz="1200" b="1" dirty="0" smtClean="0">
                  <a:solidFill>
                    <a:srgbClr val="2576B7"/>
                  </a:solidFill>
                </a:rPr>
                <a:t>60-70</a:t>
              </a:r>
              <a:r>
                <a:rPr lang="en-CA" sz="1200" b="1" dirty="0">
                  <a:solidFill>
                    <a:srgbClr val="2576B7"/>
                  </a:solidFill>
                </a:rPr>
                <a:t>% of HR’s time</a:t>
              </a:r>
              <a:r>
                <a:rPr lang="en-CA" sz="1200" dirty="0"/>
                <a:t> </a:t>
              </a:r>
              <a:r>
                <a:rPr lang="en-CA" sz="1200" b="1" dirty="0">
                  <a:solidFill>
                    <a:srgbClr val="2576B7"/>
                  </a:solidFill>
                </a:rPr>
                <a:t>and </a:t>
              </a:r>
              <a:r>
                <a:rPr lang="en-CA" sz="1200" b="1" dirty="0" smtClean="0">
                  <a:solidFill>
                    <a:srgbClr val="2576B7"/>
                  </a:solidFill>
                </a:rPr>
                <a:t>cost </a:t>
              </a:r>
              <a:r>
                <a:rPr lang="en-CA" sz="1200" b="1" dirty="0">
                  <a:solidFill>
                    <a:srgbClr val="2576B7"/>
                  </a:solidFill>
                </a:rPr>
                <a:t>are spent on transactional activities</a:t>
              </a:r>
              <a:r>
                <a:rPr lang="en-CA" sz="1200" dirty="0"/>
                <a:t> 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(Roebroek, 2016), </a:t>
              </a: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limiting HR’s ability to be 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strategic.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HR respondents are 1.9 times more likely than non-HR respondents to view their HR department as strategic </a:t>
              </a:r>
            </a:p>
            <a:p>
              <a:pPr marL="172800"/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(McLean &amp; 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Company, 2016 Trends &amp; Priorities, </a:t>
              </a:r>
              <a:r>
                <a:rPr lang="en-CA" sz="1200" i="1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N=578</a:t>
              </a: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).</a:t>
              </a:r>
              <a:endParaRPr lang="en-CA" sz="1200" dirty="0">
                <a:latin typeface="Arial" panose="020B0604020202020204" pitchFamily="34" charset="0"/>
                <a:cs typeface="Arial Unicode MS" panose="020B0604020202020204" pitchFamily="34" charset="-128"/>
              </a:endParaRP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Furthermore, </a:t>
              </a:r>
              <a:r>
                <a:rPr lang="en-CA" sz="12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 Unicode MS" panose="020B0604020202020204" pitchFamily="34" charset="-128"/>
                </a:rPr>
                <a:t>stakeholders are </a:t>
              </a:r>
              <a:r>
                <a:rPr lang="en-CA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 Unicode MS" panose="020B0604020202020204" pitchFamily="34" charset="-128"/>
                </a:rPr>
                <a:t>twice </a:t>
              </a:r>
              <a:r>
                <a:rPr lang="en-CA" sz="12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 Unicode MS" panose="020B0604020202020204" pitchFamily="34" charset="-128"/>
                </a:rPr>
                <a:t>as </a:t>
              </a:r>
              <a:r>
                <a:rPr lang="en-CA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 Unicode MS" panose="020B0604020202020204" pitchFamily="34" charset="-128"/>
                </a:rPr>
                <a:t>dissatisfied with HR’s strategic </a:t>
              </a:r>
              <a:r>
                <a:rPr lang="en-CA" sz="12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 Unicode MS" panose="020B0604020202020204" pitchFamily="34" charset="-128"/>
                </a:rPr>
                <a:t>initiatives</a:t>
              </a: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 compared to tactical </a:t>
              </a:r>
            </a:p>
            <a:p>
              <a:pPr marL="172800"/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(McLean &amp; </a:t>
              </a:r>
              <a:r>
                <a:rPr lang="en-CA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Company, </a:t>
              </a: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HRSM, </a:t>
              </a:r>
              <a:r>
                <a:rPr lang="en-CA" sz="1200" i="1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N=1,471</a:t>
              </a:r>
              <a:r>
                <a:rPr lang="en-CA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).</a:t>
              </a:r>
              <a:endParaRPr 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>
            <a:xfrm>
              <a:off x="282324" y="1036966"/>
              <a:ext cx="4267200" cy="597774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44672" rIns="205962" bIns="44672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b="1" kern="1200" dirty="0" smtClean="0"/>
                <a:t>HR’s work is largely tactical </a:t>
              </a:r>
              <a:endParaRPr lang="en-CA" sz="1400" b="1" kern="1200" dirty="0"/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51277" y="3128917"/>
            <a:ext cx="8545587" cy="2021581"/>
            <a:chOff x="289802" y="2833709"/>
            <a:chExt cx="8545587" cy="2021581"/>
          </a:xfrm>
        </p:grpSpPr>
        <p:sp>
          <p:nvSpPr>
            <p:cNvPr id="25" name="Rectangle 12"/>
            <p:cNvSpPr/>
            <p:nvPr/>
          </p:nvSpPr>
          <p:spPr>
            <a:xfrm>
              <a:off x="688558" y="3289711"/>
              <a:ext cx="8146831" cy="156557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marL="182563" indent="-1825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Often HR’s structure, or any organizational structure, is viewed as fixed and difficult to modify, causing significant disruption. </a:t>
              </a:r>
              <a:r>
                <a:rPr lang="en-CA" sz="1200" dirty="0"/>
                <a:t>However, </a:t>
              </a:r>
              <a:r>
                <a:rPr lang="en-CA" sz="1200" dirty="0" smtClean="0"/>
                <a:t>even </a:t>
              </a:r>
              <a:r>
                <a:rPr lang="en-CA" sz="1200" b="1" dirty="0" smtClean="0">
                  <a:solidFill>
                    <a:srgbClr val="25969E"/>
                  </a:solidFill>
                </a:rPr>
                <a:t>small </a:t>
              </a:r>
              <a:r>
                <a:rPr lang="en-CA" sz="1200" b="1" dirty="0">
                  <a:solidFill>
                    <a:srgbClr val="25969E"/>
                  </a:solidFill>
                </a:rPr>
                <a:t>structural modifications </a:t>
              </a:r>
              <a:r>
                <a:rPr lang="en-CA" sz="1200" b="1" dirty="0" smtClean="0">
                  <a:solidFill>
                    <a:srgbClr val="25969E"/>
                  </a:solidFill>
                </a:rPr>
                <a:t>can have </a:t>
              </a:r>
              <a:r>
                <a:rPr lang="en-CA" sz="1200" b="1" dirty="0">
                  <a:solidFill>
                    <a:srgbClr val="25969E"/>
                  </a:solidFill>
                </a:rPr>
                <a:t>an impact</a:t>
              </a:r>
              <a:r>
                <a:rPr lang="en-CA" sz="1200" dirty="0">
                  <a:solidFill>
                    <a:srgbClr val="25969E"/>
                  </a:solidFill>
                </a:rPr>
                <a:t> </a:t>
              </a:r>
              <a:r>
                <a:rPr lang="en-CA" sz="1200" dirty="0"/>
                <a:t>and can </a:t>
              </a:r>
              <a:r>
                <a:rPr lang="en-CA" sz="1200" dirty="0" smtClean="0"/>
                <a:t>deliver positive results.</a:t>
              </a:r>
            </a:p>
            <a:p>
              <a:pPr marL="182563" indent="-1825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A holistic view of the problem and the objective of structural changes is required. For example, what are the desired shifts in culture or changes to how HR works and collaborates?</a:t>
              </a:r>
            </a:p>
            <a:p>
              <a:pPr marL="182563" indent="-1825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HR is focused on supporting the organization, often neglecting to take the time to innovate itself. </a:t>
              </a:r>
            </a:p>
            <a:p>
              <a:pPr marL="182563" indent="-18256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200" dirty="0" smtClean="0">
                  <a:solidFill>
                    <a:schemeClr val="tx1"/>
                  </a:solidFill>
                </a:rPr>
                <a:t>An</a:t>
              </a:r>
              <a:r>
                <a:rPr lang="en-CA" sz="1200" b="1" dirty="0" smtClean="0">
                  <a:solidFill>
                    <a:srgbClr val="25969E"/>
                  </a:solidFill>
                </a:rPr>
                <a:t> agile delivery model is continuously changing and evolving. </a:t>
              </a:r>
              <a:endParaRPr lang="en-CA" sz="1200" b="1" dirty="0">
                <a:solidFill>
                  <a:srgbClr val="25969E"/>
                </a:solidFill>
              </a:endParaRPr>
            </a:p>
          </p:txBody>
        </p:sp>
        <p:sp>
          <p:nvSpPr>
            <p:cNvPr id="26" name="Freeform 13"/>
            <p:cNvSpPr/>
            <p:nvPr/>
          </p:nvSpPr>
          <p:spPr>
            <a:xfrm>
              <a:off x="289802" y="2833709"/>
              <a:ext cx="4267200" cy="597774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44672" rIns="144000" bIns="44672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b="1" kern="1200" dirty="0" smtClean="0"/>
                <a:t>HR views structure as fixed and hard to modify </a:t>
              </a:r>
              <a:endParaRPr lang="en-CA" sz="1400" b="1" kern="1200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251278" y="5289900"/>
            <a:ext cx="8545586" cy="1086782"/>
            <a:chOff x="289802" y="5114725"/>
            <a:chExt cx="8545586" cy="1086782"/>
          </a:xfrm>
        </p:grpSpPr>
        <p:sp>
          <p:nvSpPr>
            <p:cNvPr id="27" name="Rectangle 20"/>
            <p:cNvSpPr/>
            <p:nvPr/>
          </p:nvSpPr>
          <p:spPr>
            <a:xfrm>
              <a:off x="688557" y="5580027"/>
              <a:ext cx="8146831" cy="621480"/>
            </a:xfrm>
            <a:prstGeom prst="rect">
              <a:avLst/>
            </a:prstGeom>
            <a:ln>
              <a:solidFill>
                <a:srgbClr val="3B9C7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>
                <a:spcBef>
                  <a:spcPts val="600"/>
                </a:spcBef>
              </a:pPr>
              <a:endParaRPr lang="en-CA" sz="1200" dirty="0" smtClean="0"/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Many HR departments have adapted the 3-prong model.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CA" sz="1200" dirty="0" smtClean="0"/>
                <a:t>There is </a:t>
              </a:r>
              <a:r>
                <a:rPr lang="en-CA" sz="1200" b="1" dirty="0" smtClean="0">
                  <a:solidFill>
                    <a:srgbClr val="3B9C71"/>
                  </a:solidFill>
                </a:rPr>
                <a:t>no ideal HR model – HR should be unique to the specific organization. </a:t>
              </a:r>
            </a:p>
          </p:txBody>
        </p:sp>
        <p:sp>
          <p:nvSpPr>
            <p:cNvPr id="28" name="Freeform 21"/>
            <p:cNvSpPr/>
            <p:nvPr/>
          </p:nvSpPr>
          <p:spPr>
            <a:xfrm>
              <a:off x="289802" y="5114725"/>
              <a:ext cx="4267200" cy="597774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solidFill>
              <a:srgbClr val="3B9C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44672" rIns="205962" bIns="44672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b="1" kern="1200" dirty="0" smtClean="0"/>
                <a:t>HR is looking for a tried and tested HR model </a:t>
              </a:r>
              <a:endParaRPr lang="en-CA" sz="1400" b="1" kern="12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-489" y="1031010"/>
            <a:ext cx="158400" cy="5485391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0710" y="375558"/>
            <a:ext cx="5284269" cy="863600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CA" b="1" dirty="0"/>
              <a:t>Incomplete understanding </a:t>
            </a:r>
            <a:r>
              <a:rPr lang="en-CA" b="1" dirty="0" smtClean="0"/>
              <a:t>of </a:t>
            </a:r>
            <a:r>
              <a:rPr lang="en-CA" b="1" dirty="0"/>
              <a:t>the model led to poor </a:t>
            </a:r>
            <a:r>
              <a:rPr lang="en-CA" b="1" dirty="0" smtClean="0"/>
              <a:t>implementation </a:t>
            </a:r>
            <a:endParaRPr lang="en-C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139" y="0"/>
            <a:ext cx="3265862" cy="65458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103" y="1538180"/>
            <a:ext cx="5336934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dirty="0"/>
              <a:t>The </a:t>
            </a:r>
            <a:r>
              <a:rPr lang="en-CA" sz="1400" b="1" dirty="0">
                <a:solidFill>
                  <a:srgbClr val="2576B7"/>
                </a:solidFill>
              </a:rPr>
              <a:t>3-prong </a:t>
            </a:r>
            <a:r>
              <a:rPr lang="en-CA" sz="1400" b="1" dirty="0" smtClean="0">
                <a:solidFill>
                  <a:srgbClr val="2576B7"/>
                </a:solidFill>
              </a:rPr>
              <a:t>model </a:t>
            </a:r>
            <a:r>
              <a:rPr lang="en-CA" sz="1400" b="1" dirty="0">
                <a:solidFill>
                  <a:srgbClr val="2576B7"/>
                </a:solidFill>
              </a:rPr>
              <a:t>has been </a:t>
            </a:r>
            <a:r>
              <a:rPr lang="en-CA" sz="1400" b="1" dirty="0" smtClean="0">
                <a:solidFill>
                  <a:srgbClr val="2576B7"/>
                </a:solidFill>
              </a:rPr>
              <a:t>used </a:t>
            </a:r>
            <a:r>
              <a:rPr lang="en-CA" sz="1400" b="1" dirty="0">
                <a:solidFill>
                  <a:srgbClr val="2576B7"/>
                </a:solidFill>
              </a:rPr>
              <a:t>excessively</a:t>
            </a:r>
            <a:r>
              <a:rPr lang="en-CA" sz="1400" b="1" dirty="0">
                <a:solidFill>
                  <a:schemeClr val="accent1"/>
                </a:solidFill>
              </a:rPr>
              <a:t>.</a:t>
            </a:r>
            <a:r>
              <a:rPr lang="en-CA" sz="1400" dirty="0"/>
              <a:t> With the intent of </a:t>
            </a:r>
            <a:r>
              <a:rPr lang="en-CA" sz="1400" dirty="0" smtClean="0"/>
              <a:t>HR becoming </a:t>
            </a:r>
            <a:r>
              <a:rPr lang="en-CA" sz="1400" dirty="0"/>
              <a:t>more strategic and </a:t>
            </a:r>
            <a:r>
              <a:rPr lang="en-CA" sz="1400" dirty="0" smtClean="0"/>
              <a:t>integrated within </a:t>
            </a:r>
            <a:r>
              <a:rPr lang="en-CA" sz="1400" dirty="0"/>
              <a:t>the organization, the 3-prong </a:t>
            </a:r>
            <a:r>
              <a:rPr lang="en-CA" sz="1400" dirty="0" smtClean="0"/>
              <a:t>model </a:t>
            </a:r>
            <a:r>
              <a:rPr lang="en-CA" sz="1400" dirty="0"/>
              <a:t>has been adopted without: </a:t>
            </a:r>
          </a:p>
          <a:p>
            <a:endParaRPr lang="en-CA" sz="1200" dirty="0"/>
          </a:p>
        </p:txBody>
      </p:sp>
      <p:sp>
        <p:nvSpPr>
          <p:cNvPr id="11" name="Rectangle 10"/>
          <p:cNvSpPr/>
          <p:nvPr/>
        </p:nvSpPr>
        <p:spPr>
          <a:xfrm>
            <a:off x="283140" y="2267730"/>
            <a:ext cx="53649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/>
              <a:t>Confirming BP, COE, and </a:t>
            </a:r>
            <a:r>
              <a:rPr lang="en-CA" sz="1400" dirty="0" smtClean="0"/>
              <a:t>shared services </a:t>
            </a:r>
            <a:r>
              <a:rPr lang="en-CA" sz="1400" dirty="0"/>
              <a:t>were the right fit for the organization.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/>
              <a:t>Clear delineation of work between BPs, COEs, and </a:t>
            </a:r>
            <a:r>
              <a:rPr lang="en-CA" sz="1400" dirty="0" smtClean="0"/>
              <a:t>shared services</a:t>
            </a:r>
            <a:r>
              <a:rPr lang="en-CA" sz="1400" dirty="0"/>
              <a:t>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/>
              <a:t>Preparing the broader organization and its leaders for the adoption of the model.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/>
              <a:t>Ensuring HR continues to work together as a function to deliver value.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/>
              <a:t>A true understanding the real function of a business partner.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/>
              <a:t>The required level of BP capabilities. </a:t>
            </a:r>
          </a:p>
          <a:p>
            <a:pPr>
              <a:spcBef>
                <a:spcPts val="600"/>
              </a:spcBef>
            </a:pPr>
            <a:r>
              <a:rPr lang="en-CA" sz="12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384" y="4702397"/>
            <a:ext cx="414595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2599" y="5123581"/>
            <a:ext cx="4575942" cy="1062096"/>
            <a:chOff x="4034956" y="5278525"/>
            <a:chExt cx="4253888" cy="879199"/>
          </a:xfrm>
        </p:grpSpPr>
        <p:sp>
          <p:nvSpPr>
            <p:cNvPr id="17" name="Rectangle 16"/>
            <p:cNvSpPr/>
            <p:nvPr/>
          </p:nvSpPr>
          <p:spPr>
            <a:xfrm>
              <a:off x="4034956" y="5278525"/>
              <a:ext cx="4253888" cy="254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McLean &amp; Company 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Double Bracket 17"/>
            <p:cNvSpPr/>
            <p:nvPr/>
          </p:nvSpPr>
          <p:spPr>
            <a:xfrm>
              <a:off x="4034956" y="5639341"/>
              <a:ext cx="4253888" cy="518383"/>
            </a:xfrm>
            <a:prstGeom prst="bracketPair">
              <a:avLst>
                <a:gd name="adj" fmla="val 0"/>
              </a:avLst>
            </a:prstGeom>
            <a:noFill/>
            <a:ln w="317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en-CA" sz="1400" dirty="0"/>
                <a:t>The 3-prong model may sometimes be an excellent </a:t>
              </a:r>
              <a:r>
                <a:rPr lang="en-CA" sz="1400" dirty="0" smtClean="0"/>
                <a:t>option, but </a:t>
              </a:r>
              <a:r>
                <a:rPr lang="en-CA" sz="1400" dirty="0"/>
                <a:t>it has often been </a:t>
              </a:r>
              <a:r>
                <a:rPr lang="en-CA" sz="1400" dirty="0" smtClean="0"/>
                <a:t>adopted </a:t>
              </a:r>
              <a:r>
                <a:rPr lang="en-CA" sz="1400" dirty="0"/>
                <a:t>with flawed reasoning and execution </a:t>
              </a:r>
              <a:r>
                <a:rPr lang="en-CA" sz="1400" dirty="0" smtClean="0"/>
                <a:t>despite the </a:t>
              </a:r>
              <a:r>
                <a:rPr lang="en-CA" sz="1400" dirty="0"/>
                <a:t>right </a:t>
              </a:r>
              <a:r>
                <a:rPr lang="en-CA" sz="1400" dirty="0" smtClean="0"/>
                <a:t>intentions. </a:t>
              </a:r>
              <a:endParaRPr lang="en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102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5" y="439011"/>
            <a:ext cx="8182587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HR PROFESSIONALS TO: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90" y="10840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3840" y="12364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C0504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9BBB59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BACC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F81B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8064A2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 ABOUT BECOMING A MEMBER</a:t>
            </a:r>
            <a:endParaRPr lang="en-CA" sz="14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hr.mcleanco.com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1705" y="1663204"/>
            <a:ext cx="2612075" cy="3278663"/>
            <a:chOff x="6270532" y="1569685"/>
            <a:chExt cx="2612075" cy="3278663"/>
          </a:xfrm>
        </p:grpSpPr>
        <p:sp>
          <p:nvSpPr>
            <p:cNvPr id="106" name="Text Placeholder 41"/>
            <p:cNvSpPr txBox="1">
              <a:spLocks/>
            </p:cNvSpPr>
            <p:nvPr/>
          </p:nvSpPr>
          <p:spPr bwMode="auto">
            <a:xfrm>
              <a:off x="6499600" y="1914448"/>
              <a:ext cx="2204133" cy="29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lnSpc>
                  <a:spcPts val="1350"/>
                </a:lnSpc>
                <a:spcBef>
                  <a:spcPts val="500"/>
                </a:spcBef>
                <a:buClr>
                  <a:schemeClr val="bg1"/>
                </a:buClr>
                <a:buSzPct val="25000"/>
                <a:buFont typeface="Arial" pitchFamily="34" charset="0"/>
                <a:buChar char="•"/>
                <a:defRPr sz="1200" i="1" baseline="0">
                  <a:solidFill>
                    <a:schemeClr val="tx1"/>
                  </a:solidFill>
                  <a:latin typeface="+mj-lt"/>
                </a:defRPr>
              </a:lvl1pPr>
              <a:lvl2pPr marL="361950" indent="-180975">
                <a:lnSpc>
                  <a:spcPts val="1350"/>
                </a:lnSpc>
                <a:spcBef>
                  <a:spcPts val="5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-"/>
                <a:defRPr sz="1000">
                  <a:solidFill>
                    <a:schemeClr val="tx1"/>
                  </a:solidFill>
                </a:defRPr>
              </a:lvl2pPr>
              <a:lvl3pPr marL="895350" indent="-176213">
                <a:lnSpc>
                  <a:spcPts val="1350"/>
                </a:lnSpc>
                <a:spcBef>
                  <a:spcPts val="5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200"/>
              </a:lvl3pPr>
              <a:lvl4pPr marL="1254125" indent="-174625">
                <a:lnSpc>
                  <a:spcPts val="1350"/>
                </a:lnSpc>
                <a:spcBef>
                  <a:spcPts val="500"/>
                </a:spcBef>
                <a:buSzPct val="100000"/>
                <a:buFont typeface="Wingdings" pitchFamily="2" charset="2"/>
                <a:buChar char="§"/>
                <a:defRPr sz="1200"/>
              </a:lvl4pPr>
              <a:lvl5pPr marL="1614488" indent="-174625">
                <a:lnSpc>
                  <a:spcPts val="1350"/>
                </a:lnSpc>
                <a:spcBef>
                  <a:spcPts val="500"/>
                </a:spcBef>
                <a:buSzPct val="150000"/>
                <a:buFont typeface="Arial" pitchFamily="34" charset="0"/>
                <a:buChar char="◦"/>
                <a:tabLst/>
                <a:defRPr sz="1200" baseline="0"/>
              </a:lvl5pPr>
            </a:lstStyle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more than ever,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help their organizations maximize the value of their people. 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80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 offers the tools, diagnostics, and programs to drive measurable results</a:t>
              </a: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endParaRPr lang="en-CA" sz="8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Jennifer Rozon, </a:t>
              </a: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</a:t>
              </a:r>
              <a:endPara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endPara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0532" y="1569685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ea typeface="Arial Unicode MS" panose="020B0604020202020204" pitchFamily="34" charset="-128"/>
                  <a:cs typeface="Segoe UI" panose="020B0502040204020203" pitchFamily="34" charset="0"/>
                </a:rPr>
                <a:t>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8318029" y="3114784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ea typeface="Arial Unicode MS" panose="020B0604020202020204" pitchFamily="34" charset="-128"/>
                  <a:cs typeface="Segoe UI" panose="020B0502040204020203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1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McLeanCo_Storyboard" id="{B84AF429-062B-4458-85C7-D00ED86D8934}" vid="{CFC7C2E4-AE09-4C38-AC2C-9282EAD23379}"/>
    </a:ext>
  </a:extLst>
</a:theme>
</file>

<file path=ppt/theme/theme2.xml><?xml version="1.0" encoding="utf-8"?>
<a:theme xmlns:a="http://schemas.openxmlformats.org/drawingml/2006/main" name="2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Custom-MCO-Font">
      <a:majorFont>
        <a:latin typeface="Aharon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1004</Words>
  <Application>Microsoft Office PowerPoint</Application>
  <PresentationFormat>On-screen Show (4:3)</PresentationFormat>
  <Paragraphs>154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 Unicode MS</vt:lpstr>
      <vt:lpstr>Arial</vt:lpstr>
      <vt:lpstr>Arial Black</vt:lpstr>
      <vt:lpstr>Calibri</vt:lpstr>
      <vt:lpstr>FontAwesome</vt:lpstr>
      <vt:lpstr>Segoe Condensed</vt:lpstr>
      <vt:lpstr>Segoe UI</vt:lpstr>
      <vt:lpstr>Wingdings</vt:lpstr>
      <vt:lpstr>Theme1</vt:lpstr>
      <vt:lpstr>2_Theme1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MCLEAN &amp; COMPANY HELPS HR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2016-10-12T17:10:27Z</dcterms:created>
  <dcterms:modified xsi:type="dcterms:W3CDTF">2016-10-13T13:50:52Z</dcterms:modified>
</cp:coreProperties>
</file>