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 id="2147483864" r:id="rId2"/>
  </p:sldMasterIdLst>
  <p:notesMasterIdLst>
    <p:notesMasterId r:id="rId13"/>
  </p:notesMasterIdLst>
  <p:handoutMasterIdLst>
    <p:handoutMasterId r:id="rId14"/>
  </p:handoutMasterIdLst>
  <p:sldIdLst>
    <p:sldId id="256" r:id="rId3"/>
    <p:sldId id="258" r:id="rId4"/>
    <p:sldId id="259" r:id="rId5"/>
    <p:sldId id="261" r:id="rId6"/>
    <p:sldId id="434" r:id="rId7"/>
    <p:sldId id="470" r:id="rId8"/>
    <p:sldId id="318" r:id="rId9"/>
    <p:sldId id="319" r:id="rId10"/>
    <p:sldId id="320" r:id="rId11"/>
    <p:sldId id="471" r:id="rId12"/>
  </p:sldIdLst>
  <p:sldSz cx="9144000" cy="6858000" type="screen4x3"/>
  <p:notesSz cx="6950075" cy="9236075"/>
  <p:custShowLst>
    <p:custShow name="Custom Show 1" id="0">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7" name="Author" initials="A" lastIdx="0"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CED4DB"/>
    <a:srgbClr val="4E5B6A"/>
    <a:srgbClr val="5B90B9"/>
    <a:srgbClr val="DEE2E7"/>
    <a:srgbClr val="78889C"/>
    <a:srgbClr val="D17D08"/>
    <a:srgbClr val="000000"/>
    <a:srgbClr val="FF572F"/>
    <a:srgbClr val="647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33" d="100"/>
          <a:sy n="133" d="100"/>
        </p:scale>
        <p:origin x="176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6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Sheet1!$A$2:$A$6</c:f>
              <c:strCache>
                <c:ptCount val="5"/>
                <c:pt idx="0">
                  <c:v>Managing Organizational Culture</c:v>
                </c:pt>
                <c:pt idx="1">
                  <c:v>HR Strategic Planning</c:v>
                </c:pt>
                <c:pt idx="2">
                  <c:v>Organizational Design </c:v>
                </c:pt>
                <c:pt idx="3">
                  <c:v>Change Management </c:v>
                </c:pt>
                <c:pt idx="4">
                  <c:v>Metrics &amp; Analytics </c:v>
                </c:pt>
              </c:strCache>
            </c:strRef>
          </c:cat>
          <c:val>
            <c:numRef>
              <c:f>Sheet1!$B$2:$B$6</c:f>
              <c:numCache>
                <c:formatCode>0%</c:formatCode>
                <c:ptCount val="5"/>
                <c:pt idx="0">
                  <c:v>0.35</c:v>
                </c:pt>
                <c:pt idx="1">
                  <c:v>0.28000000000000003</c:v>
                </c:pt>
                <c:pt idx="2">
                  <c:v>0.28000000000000003</c:v>
                </c:pt>
                <c:pt idx="3">
                  <c:v>0.26</c:v>
                </c:pt>
                <c:pt idx="4">
                  <c:v>0.19</c:v>
                </c:pt>
              </c:numCache>
            </c:numRef>
          </c:val>
        </c:ser>
        <c:dLbls>
          <c:showLegendKey val="0"/>
          <c:showVal val="0"/>
          <c:showCatName val="0"/>
          <c:showSerName val="0"/>
          <c:showPercent val="0"/>
          <c:showBubbleSize val="0"/>
        </c:dLbls>
        <c:gapWidth val="164"/>
        <c:axId val="163740696"/>
        <c:axId val="163741088"/>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solidFill>
                  <a:ln>
                    <a:noFill/>
                  </a:ln>
                  <a:effectLst/>
                </c:spPr>
                <c:invertIfNegative val="0"/>
                <c:cat>
                  <c:strRef>
                    <c:extLst>
                      <c:ext uri="{02D57815-91ED-43cb-92C2-25804820EDAC}">
                        <c15:formulaRef>
                          <c15:sqref>Sheet1!$A$2:$A$6</c15:sqref>
                        </c15:formulaRef>
                      </c:ext>
                    </c:extLst>
                    <c:strCache>
                      <c:ptCount val="5"/>
                      <c:pt idx="0">
                        <c:v>Managing Organizational Culture</c:v>
                      </c:pt>
                      <c:pt idx="1">
                        <c:v>HR Strategic Planning</c:v>
                      </c:pt>
                      <c:pt idx="2">
                        <c:v>Organizational Design </c:v>
                      </c:pt>
                      <c:pt idx="3">
                        <c:v>Change Management </c:v>
                      </c:pt>
                      <c:pt idx="4">
                        <c:v>Metrics &amp; Analytics </c:v>
                      </c:pt>
                    </c:strCache>
                  </c:strRef>
                </c:cat>
                <c:val>
                  <c:numRef>
                    <c:extLst>
                      <c:ext uri="{02D57815-91ED-43cb-92C2-25804820EDAC}">
                        <c15:formulaRef>
                          <c15:sqref>Sheet1!$C$2:$C$6</c15:sqref>
                        </c15:formulaRef>
                      </c:ext>
                    </c:extLst>
                    <c:numCache>
                      <c:formatCode>General</c:formatCode>
                      <c:ptCount val="5"/>
                    </c:numCache>
                  </c:numRef>
                </c:val>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Sheet1!$A$2:$A$6</c15:sqref>
                        </c15:formulaRef>
                      </c:ext>
                    </c:extLst>
                    <c:strCache>
                      <c:ptCount val="5"/>
                      <c:pt idx="0">
                        <c:v>Managing Organizational Culture</c:v>
                      </c:pt>
                      <c:pt idx="1">
                        <c:v>HR Strategic Planning</c:v>
                      </c:pt>
                      <c:pt idx="2">
                        <c:v>Organizational Design </c:v>
                      </c:pt>
                      <c:pt idx="3">
                        <c:v>Change Management </c:v>
                      </c:pt>
                      <c:pt idx="4">
                        <c:v>Metrics &amp; Analytics </c:v>
                      </c:pt>
                    </c:strCache>
                  </c:strRef>
                </c:cat>
                <c:val>
                  <c:numRef>
                    <c:extLst xmlns:c15="http://schemas.microsoft.com/office/drawing/2012/chart">
                      <c:ext xmlns:c15="http://schemas.microsoft.com/office/drawing/2012/chart" uri="{02D57815-91ED-43cb-92C2-25804820EDAC}">
                        <c15:formulaRef>
                          <c15:sqref>Sheet1!$D$2:$D$6</c15:sqref>
                        </c15:formulaRef>
                      </c:ext>
                    </c:extLst>
                    <c:numCache>
                      <c:formatCode>General</c:formatCode>
                      <c:ptCount val="5"/>
                    </c:numCache>
                  </c:numRef>
                </c:val>
              </c15:ser>
            </c15:filteredBarSeries>
          </c:ext>
        </c:extLst>
      </c:barChart>
      <c:catAx>
        <c:axId val="163740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63741088"/>
        <c:crosses val="autoZero"/>
        <c:auto val="1"/>
        <c:lblAlgn val="ctr"/>
        <c:lblOffset val="100"/>
        <c:noMultiLvlLbl val="0"/>
      </c:catAx>
      <c:valAx>
        <c:axId val="163741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63740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8/18/2016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8/18/2016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749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859557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43550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8418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2218890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809507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13340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fld id="{D1369405-BDCE-401E-B26C-DA349307111B}" type="slidenum">
              <a:rPr lang="en-CA" smtClean="0">
                <a:solidFill>
                  <a:prstClr val="black"/>
                </a:solidFill>
              </a:rPr>
              <a:pPr/>
              <a:t>10</a:t>
            </a:fld>
            <a:endParaRPr lang="en-CA">
              <a:solidFill>
                <a:prstClr val="black"/>
              </a:solidFill>
            </a:endParaRPr>
          </a:p>
        </p:txBody>
      </p:sp>
    </p:spTree>
    <p:extLst>
      <p:ext uri="{BB962C8B-B14F-4D97-AF65-F5344CB8AC3E}">
        <p14:creationId xmlns:p14="http://schemas.microsoft.com/office/powerpoint/2010/main" val="1617477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8.w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Master" Target="../slideMasters/slideMaster1.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9.xml"/><Relationship Id="rId7"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36" name="Rectangle 35"/>
          <p:cNvSpPr/>
          <p:nvPr userDrawn="1"/>
        </p:nvSpPr>
        <p:spPr>
          <a:xfrm>
            <a:off x="5435" y="6091639"/>
            <a:ext cx="7128284" cy="767953"/>
          </a:xfrm>
          <a:prstGeom prst="rect">
            <a:avLst/>
          </a:prstGeom>
          <a:solidFill>
            <a:srgbClr val="243F54"/>
          </a:solidFill>
          <a:ln w="25400" cap="flat" cmpd="sng" algn="ctr">
            <a:noFill/>
            <a:prstDash val="solid"/>
          </a:ln>
          <a:effectLst/>
        </p:spPr>
        <p:txBody>
          <a:bodyPr rtlCol="0" anchor="ctr"/>
          <a:lstStyle/>
          <a:p>
            <a:pPr algn="r" fontAlgn="base">
              <a:spcBef>
                <a:spcPct val="0"/>
              </a:spcBef>
              <a:spcAft>
                <a:spcPct val="0"/>
              </a:spcAft>
              <a:defRPr/>
            </a:pPr>
            <a:r>
              <a:rPr lang="en-CA" sz="800" kern="0" dirty="0" smtClean="0">
                <a:solidFill>
                  <a:srgbClr val="ADB7C3"/>
                </a:solidFill>
              </a:rPr>
              <a:t>McLean &amp; Company is a research and advisory firm that provides practical solutions</a:t>
            </a:r>
            <a:br>
              <a:rPr lang="en-CA" sz="800" kern="0" dirty="0" smtClean="0">
                <a:solidFill>
                  <a:srgbClr val="ADB7C3"/>
                </a:solidFill>
              </a:rPr>
            </a:br>
            <a:r>
              <a:rPr lang="en-CA" sz="800" kern="0" dirty="0" smtClean="0">
                <a:solidFill>
                  <a:srgbClr val="ADB7C3"/>
                </a:solidFill>
              </a:rPr>
              <a:t>to human resources challenges with executable research, tools, and advice that will have a</a:t>
            </a:r>
            <a:br>
              <a:rPr lang="en-CA" sz="800" kern="0" dirty="0" smtClean="0">
                <a:solidFill>
                  <a:srgbClr val="ADB7C3"/>
                </a:solidFill>
              </a:rPr>
            </a:br>
            <a:r>
              <a:rPr lang="en-CA" sz="800" kern="0" dirty="0" smtClean="0">
                <a:solidFill>
                  <a:srgbClr val="ADB7C3"/>
                </a:solidFill>
              </a:rPr>
              <a:t>clear and measurable impact on your business. © 1997-2016 McLean &amp; Company.</a:t>
            </a:r>
            <a:br>
              <a:rPr lang="en-CA" sz="800" kern="0" dirty="0" smtClean="0">
                <a:solidFill>
                  <a:srgbClr val="ADB7C3"/>
                </a:solidFill>
              </a:rPr>
            </a:br>
            <a:r>
              <a:rPr lang="en-CA" sz="800" kern="0" dirty="0" smtClean="0">
                <a:solidFill>
                  <a:srgbClr val="ADB7C3"/>
                </a:solidFill>
              </a:rPr>
              <a:t>McLean &amp; Company is a division of Info-Tech Research Group Inc.</a:t>
            </a:r>
          </a:p>
        </p:txBody>
      </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37" name="Picture 36" descr="footer2012-mco.jpg"/>
          <p:cNvPicPr>
            <a:picLocks noChangeAspect="1"/>
          </p:cNvPicPr>
          <p:nvPr userDrawn="1"/>
        </p:nvPicPr>
        <p:blipFill>
          <a:blip r:embed="rId2" cstate="print"/>
          <a:srcRect l="77956"/>
          <a:stretch>
            <a:fillRect/>
          </a:stretch>
        </p:blipFill>
        <p:spPr>
          <a:xfrm>
            <a:off x="7128284" y="6091639"/>
            <a:ext cx="2015716" cy="767953"/>
          </a:xfrm>
          <a:prstGeom prst="rect">
            <a:avLst/>
          </a:prstGeom>
        </p:spPr>
      </p:pic>
    </p:spTree>
    <p:extLst>
      <p:ext uri="{BB962C8B-B14F-4D97-AF65-F5344CB8AC3E}">
        <p14:creationId xmlns:p14="http://schemas.microsoft.com/office/powerpoint/2010/main" val="21103369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8496070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36850066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1"/>
            </p:custDataLst>
          </p:nvPr>
        </p:nvSpPr>
        <p:spPr>
          <a:xfrm>
            <a:off x="4734057" y="5528703"/>
            <a:ext cx="4143243" cy="719933"/>
          </a:xfrm>
          <a:prstGeom prst="homePlate">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2"/>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5"/>
              </p:custDataLst>
            </p:nvPr>
          </p:nvPicPr>
          <p:blipFill>
            <a:blip r:embed="rId7"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ysClr val="windowText" lastClr="000000"/>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3"/>
            </p:custDataLst>
          </p:nvPr>
        </p:nvPicPr>
        <p:blipFill>
          <a:blip r:embed="rId7"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3311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84806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809463786"/>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227663281"/>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6357341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464339" y="1376773"/>
            <a:ext cx="1035598" cy="1136822"/>
          </a:xfrm>
          <a:prstGeom prst="rect">
            <a:avLst/>
          </a:prstGeom>
        </p:spPr>
      </p:pic>
    </p:spTree>
    <p:extLst>
      <p:ext uri="{BB962C8B-B14F-4D97-AF65-F5344CB8AC3E}">
        <p14:creationId xmlns:p14="http://schemas.microsoft.com/office/powerpoint/2010/main" val="3481505484"/>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998451"/>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a:prstGeom prst="rect">
            <a:avLst/>
          </a:prstGeo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a:prstGeom prst="rect">
            <a:avLst/>
          </a:prstGeo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41565831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796060"/>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a:prstGeom prst="rect">
            <a:avLst/>
          </a:prstGeo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a:prstGeom prst="rect">
            <a:avLst/>
          </a:prstGeo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1766444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05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606896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1266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a:solidFill>
            <a:schemeClr val="accent3"/>
          </a:solidFill>
        </p:grpSpPr>
        <p:sp>
          <p:nvSpPr>
            <p:cNvPr id="9" name="Rectangle 8"/>
            <p:cNvSpPr/>
            <p:nvPr userDrawn="1"/>
          </p:nvSpPr>
          <p:spPr>
            <a:xfrm>
              <a:off x="247848" y="4199835"/>
              <a:ext cx="8640578" cy="3128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5" name="TextBox 14"/>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rgbClr val="333333"/>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rgbClr val="FFFFFF"/>
                  </a:solidFill>
                </a:rPr>
                <a:t>?</a:t>
              </a:r>
              <a:endParaRPr lang="en-US" b="1" dirty="0">
                <a:solidFill>
                  <a:srgbClr val="FFFFFF"/>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0" name="Round Same Side Corner Rectangle 97"/>
          <p:cNvSpPr/>
          <p:nvPr/>
        </p:nvSpPr>
        <p:spPr>
          <a:xfrm>
            <a:off x="5579467" y="1207899"/>
            <a:ext cx="3241005" cy="285749"/>
          </a:xfrm>
          <a:prstGeom prst="rect">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000" i="1" dirty="0" smtClean="0">
                <a:solidFill>
                  <a:srgbClr val="FFFFFF"/>
                </a:solidFill>
                <a:latin typeface="Georgia"/>
              </a:rPr>
              <a:t>McLean &amp; Co. Insight</a:t>
            </a:r>
            <a:endParaRPr lang="en-CA" sz="1000" i="1" dirty="0">
              <a:solidFill>
                <a:srgbClr val="FFFFFF"/>
              </a:solidFill>
              <a:latin typeface="Georgia"/>
            </a:endParaRPr>
          </a:p>
        </p:txBody>
      </p:sp>
      <p:pic>
        <p:nvPicPr>
          <p:cNvPr id="8" name="Picture 7" descr="insight-sm.wmf"/>
          <p:cNvPicPr>
            <a:picLocks noChangeAspect="1"/>
          </p:cNvPicPr>
          <p:nvPr/>
        </p:nvPicPr>
        <p:blipFill>
          <a:blip r:embed="rId2" cstate="screen"/>
          <a:stretch>
            <a:fillRect/>
          </a:stretch>
        </p:blipFill>
        <p:spPr>
          <a:xfrm>
            <a:off x="8426091" y="1232650"/>
            <a:ext cx="320869" cy="239542"/>
          </a:xfrm>
          <a:prstGeom prst="rect">
            <a:avLst/>
          </a:prstGeom>
          <a:noFill/>
          <a:ln>
            <a:noFill/>
          </a:ln>
        </p:spPr>
      </p:pic>
      <p:sp>
        <p:nvSpPr>
          <p:cNvPr id="10" name="Text Placeholder 9"/>
          <p:cNvSpPr>
            <a:spLocks noGrp="1"/>
          </p:cNvSpPr>
          <p:nvPr>
            <p:ph type="body" sz="quarter" idx="14" hasCustomPrompt="1"/>
          </p:nvPr>
        </p:nvSpPr>
        <p:spPr>
          <a:xfrm>
            <a:off x="5579467" y="1493648"/>
            <a:ext cx="3241005" cy="2557339"/>
          </a:xfrm>
          <a:noFill/>
          <a:ln w="12700">
            <a:solidFill>
              <a:schemeClr val="tx1"/>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lvl1pPr marL="409575" marR="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lang="en-US" smtClean="0">
                <a:solidFill>
                  <a:srgbClr val="333333"/>
                </a:solidFill>
              </a:defRPr>
            </a:lvl1pPr>
            <a:lvl2pPr marL="542925" marR="0"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lang="en-US" smtClean="0">
                <a:solidFill>
                  <a:srgbClr val="333333"/>
                </a:solidFill>
              </a:defRPr>
            </a:lvl2pPr>
            <a:lvl3pPr>
              <a:defRPr lang="en-US" sz="1800" smtClean="0">
                <a:solidFill>
                  <a:schemeClr val="dk1"/>
                </a:solidFill>
              </a:defRPr>
            </a:lvl3pPr>
            <a:lvl4pPr>
              <a:defRPr lang="en-US" sz="1800" smtClean="0">
                <a:solidFill>
                  <a:schemeClr val="dk1"/>
                </a:solidFill>
              </a:defRPr>
            </a:lvl4pPr>
            <a:lvl5pPr>
              <a:defRPr lang="en-US" sz="1800">
                <a:solidFill>
                  <a:schemeClr val="dk1"/>
                </a:solidFill>
              </a:defRPr>
            </a:lvl5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Box Copy (Arial, 12)</a:t>
            </a:r>
          </a:p>
          <a:p>
            <a:pPr marL="409575" marR="0" lvl="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First Level</a:t>
            </a:r>
          </a:p>
          <a:p>
            <a:pPr marL="542925" marR="0" lvl="1"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Second Level</a:t>
            </a:r>
          </a:p>
        </p:txBody>
      </p:sp>
    </p:spTree>
    <p:extLst>
      <p:ext uri="{BB962C8B-B14F-4D97-AF65-F5344CB8AC3E}">
        <p14:creationId xmlns:p14="http://schemas.microsoft.com/office/powerpoint/2010/main" val="32434992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6338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sp>
        <p:nvSpPr>
          <p:cNvPr id="19" name="Rectangle 18"/>
          <p:cNvSpPr/>
          <p:nvPr/>
        </p:nvSpPr>
        <p:spPr>
          <a:xfrm>
            <a:off x="6032649" y="1204535"/>
            <a:ext cx="2834640" cy="8046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smtClean="0">
                <a:solidFill>
                  <a:srgbClr val="333333"/>
                </a:solidFill>
                <a:cs typeface="Arial" pitchFamily="34" charset="0"/>
              </a:rPr>
              <a:t>A McLean &amp; Company Consulting </a:t>
            </a:r>
            <a:r>
              <a:rPr lang="en-US" sz="1200" b="1" dirty="0">
                <a:solidFill>
                  <a:srgbClr val="333333"/>
                </a:solidFill>
                <a:cs typeface="Arial" pitchFamily="34" charset="0"/>
              </a:rPr>
              <a:t>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err="1" smtClean="0">
                <a:ln>
                  <a:noFill/>
                </a:ln>
                <a:solidFill>
                  <a:srgbClr val="FFFFFF"/>
                </a:solidFill>
                <a:effectLst/>
                <a:uLnTx/>
                <a:uFillTx/>
                <a:latin typeface="+mn-lt"/>
                <a:cs typeface="Arial" pitchFamily="34" charset="0"/>
                <a:hlinkClick r:id="rId2"/>
              </a:rPr>
              <a:t>GuidedImplementations@McLean</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 Co.com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04535"/>
            <a:ext cx="922384" cy="843383"/>
          </a:xfrm>
          <a:prstGeom prst="rect">
            <a:avLst/>
          </a:prstGeom>
        </p:spPr>
      </p:pic>
    </p:spTree>
    <p:extLst>
      <p:ext uri="{BB962C8B-B14F-4D97-AF65-F5344CB8AC3E}">
        <p14:creationId xmlns:p14="http://schemas.microsoft.com/office/powerpoint/2010/main" val="30387083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4793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chemeClr val="accent4"/>
          </a:solidFill>
        </p:spPr>
        <p:txBody>
          <a:bodyPr/>
          <a:lstStyle>
            <a:lvl1pPr marL="0" indent="0">
              <a:buNone/>
              <a:defRPr lang="en-US" sz="1400" b="1" kern="1200" dirty="0" smtClean="0">
                <a:solidFill>
                  <a:schemeClr val="bg1"/>
                </a:solidFill>
                <a:latin typeface="+mn-lt"/>
                <a:ea typeface="+mn-ea"/>
                <a:cs typeface="+mn-cs"/>
              </a:defRPr>
            </a:lvl1pPr>
          </a:lstStyle>
          <a:p>
            <a:pPr lvl="0"/>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709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8523344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6"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Tree>
    <p:extLst>
      <p:ext uri="{BB962C8B-B14F-4D97-AF65-F5344CB8AC3E}">
        <p14:creationId xmlns:p14="http://schemas.microsoft.com/office/powerpoint/2010/main" val="336303771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hr.mcleanco.com/research/ss/optimize-the-hr-department-to-support-the-organizational-people-strategy?utm_source=SS_Sample&amp;utm_medium=Collateral&amp;utm_campaign=Collatera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0.xml"/><Relationship Id="rId6" Type="http://schemas.openxmlformats.org/officeDocument/2006/relationships/hyperlink" Target="https://hr.mcleanco.com/research/ss/optimize-the-hr-department-to-support-the-organizational-people-strategy?utm_source=SS_Sample&amp;utm_medium=Collateral&amp;utm_campaign=Collateral" TargetMode="External"/><Relationship Id="rId5" Type="http://schemas.openxmlformats.org/officeDocument/2006/relationships/image" Target="../media/image11.png"/><Relationship Id="rId4" Type="http://schemas.openxmlformats.org/officeDocument/2006/relationships/hyperlink" Target="https://hr.mcleanco.com/myconten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hr.mcleanco.com/research/ss/develop-an-integrated-people-strategy" TargetMode="Externa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454900" cy="916982"/>
          </a:xfrm>
        </p:spPr>
        <p:txBody>
          <a:bodyPr/>
          <a:lstStyle/>
          <a:p>
            <a:r>
              <a:rPr lang="en-US" dirty="0" smtClean="0"/>
              <a:t>Optimize the HR Department to Support the Organizational People Strategy </a:t>
            </a:r>
            <a:endParaRPr lang="en-US" dirty="0"/>
          </a:p>
        </p:txBody>
      </p:sp>
      <p:sp>
        <p:nvSpPr>
          <p:cNvPr id="5" name="Tagline"/>
          <p:cNvSpPr>
            <a:spLocks noGrp="1"/>
          </p:cNvSpPr>
          <p:nvPr>
            <p:ph type="body" sz="quarter" idx="16"/>
          </p:nvPr>
        </p:nvSpPr>
        <p:spPr>
          <a:xfrm>
            <a:off x="774700" y="3977680"/>
            <a:ext cx="7467600" cy="508000"/>
          </a:xfrm>
        </p:spPr>
        <p:txBody>
          <a:bodyPr/>
          <a:lstStyle/>
          <a:p>
            <a:r>
              <a:rPr lang="en-US" dirty="0"/>
              <a:t>Enhance your HR departmental </a:t>
            </a:r>
            <a:r>
              <a:rPr lang="en-US" dirty="0" smtClean="0"/>
              <a:t>structure</a:t>
            </a:r>
            <a:r>
              <a:rPr lang="en-US" dirty="0"/>
              <a:t>, process, technology, and capability </a:t>
            </a:r>
            <a:r>
              <a:rPr lang="en-US" dirty="0" smtClean="0"/>
              <a:t>to </a:t>
            </a:r>
            <a:r>
              <a:rPr lang="en-US" dirty="0"/>
              <a:t>successfully execute high-value </a:t>
            </a:r>
            <a:r>
              <a:rPr lang="en-US" dirty="0" smtClean="0"/>
              <a:t>strategic initiatives. </a:t>
            </a:r>
            <a:endParaRPr lang="en-US" dirty="0"/>
          </a:p>
        </p:txBody>
      </p:sp>
      <p:grpSp>
        <p:nvGrpSpPr>
          <p:cNvPr id="6" name="Group 5"/>
          <p:cNvGrpSpPr/>
          <p:nvPr/>
        </p:nvGrpSpPr>
        <p:grpSpPr>
          <a:xfrm>
            <a:off x="0" y="5373216"/>
            <a:ext cx="9144000" cy="1490026"/>
            <a:chOff x="0" y="5373216"/>
            <a:chExt cx="9144000" cy="1490026"/>
          </a:xfrm>
        </p:grpSpPr>
        <p:sp>
          <p:nvSpPr>
            <p:cNvPr id="7" name="Rectangle 6"/>
            <p:cNvSpPr/>
            <p:nvPr/>
          </p:nvSpPr>
          <p:spPr>
            <a:xfrm>
              <a:off x="0" y="5373216"/>
              <a:ext cx="9135007" cy="14847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373216"/>
              <a:ext cx="9144000" cy="1490026"/>
              <a:chOff x="0" y="5373216"/>
              <a:chExt cx="9144000" cy="1490026"/>
            </a:xfrm>
          </p:grpSpPr>
          <p:pic>
            <p:nvPicPr>
              <p:cNvPr id="9" name="Picture 8"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sp>
            <p:nvSpPr>
              <p:cNvPr id="10" name="Rectangle 9"/>
              <p:cNvSpPr/>
              <p:nvPr/>
            </p:nvSpPr>
            <p:spPr>
              <a:xfrm>
                <a:off x="0" y="6278558"/>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rgbClr val="FFFFFF">
                        <a:lumMod val="65000"/>
                      </a:srgbClr>
                    </a:solidFill>
                  </a:rPr>
                  <a:t>McLean &amp; Company is a research and advisory firm providing practical solutions to human resources challenges via executable research, tools and advice that have a clear and measurable impact on your business. © 1997-2016 McLean &amp; Company. McLean &amp; Company is a division of Info-Tech Research Group.</a:t>
                </a:r>
                <a:endParaRPr lang="en-CA" sz="800" dirty="0">
                  <a:solidFill>
                    <a:srgbClr val="FFFFFF">
                      <a:lumMod val="65000"/>
                    </a:srgbClr>
                  </a:solidFill>
                </a:endParaRPr>
              </a:p>
            </p:txBody>
          </p:sp>
          <p:grpSp>
            <p:nvGrpSpPr>
              <p:cNvPr id="11" name="Group 10"/>
              <p:cNvGrpSpPr/>
              <p:nvPr/>
            </p:nvGrpSpPr>
            <p:grpSpPr>
              <a:xfrm>
                <a:off x="0" y="5373216"/>
                <a:ext cx="9144000" cy="900100"/>
                <a:chOff x="8993" y="4257092"/>
                <a:chExt cx="9144000" cy="900100"/>
              </a:xfrm>
            </p:grpSpPr>
            <p:sp>
              <p:nvSpPr>
                <p:cNvPr id="12" name="Rectangle 11">
                  <a:hlinkClick r:id="rId4"/>
                </p:cNvPr>
                <p:cNvSpPr/>
                <p:nvPr/>
              </p:nvSpPr>
              <p:spPr>
                <a:xfrm>
                  <a:off x="8993" y="4257092"/>
                  <a:ext cx="9144000" cy="900100"/>
                </a:xfrm>
                <a:prstGeom prst="rect">
                  <a:avLst/>
                </a:prstGeom>
                <a:solidFill>
                  <a:srgbClr val="44A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3" name="TextBox 12"/>
                <p:cNvSpPr txBox="1"/>
                <p:nvPr/>
              </p:nvSpPr>
              <p:spPr>
                <a:xfrm>
                  <a:off x="783693" y="4367712"/>
                  <a:ext cx="2350391" cy="707886"/>
                </a:xfrm>
                <a:prstGeom prst="rect">
                  <a:avLst/>
                </a:prstGeom>
                <a:noFill/>
              </p:spPr>
              <p:txBody>
                <a:bodyPr wrap="square" rtlCol="0">
                  <a:spAutoFit/>
                </a:bodyPr>
                <a:lstStyle/>
                <a:p>
                  <a:r>
                    <a:rPr lang="en-CA" sz="4000" b="1" dirty="0" smtClean="0">
                      <a:solidFill>
                        <a:srgbClr val="8FCF94"/>
                      </a:solidFill>
                    </a:rPr>
                    <a:t>SAMPL</a:t>
                  </a:r>
                  <a:r>
                    <a:rPr lang="en-CA" sz="4000" b="1" dirty="0">
                      <a:solidFill>
                        <a:srgbClr val="8FCF94"/>
                      </a:solidFill>
                    </a:rPr>
                    <a:t>E</a:t>
                  </a:r>
                </a:p>
              </p:txBody>
            </p:sp>
            <p:sp>
              <p:nvSpPr>
                <p:cNvPr id="14" name="TextBox 13"/>
                <p:cNvSpPr txBox="1"/>
                <p:nvPr/>
              </p:nvSpPr>
              <p:spPr>
                <a:xfrm>
                  <a:off x="3743400" y="4552378"/>
                  <a:ext cx="5400600" cy="338554"/>
                </a:xfrm>
                <a:prstGeom prst="rect">
                  <a:avLst/>
                </a:prstGeom>
                <a:noFill/>
              </p:spPr>
              <p:txBody>
                <a:bodyPr wrap="square" rtlCol="0">
                  <a:spAutoFit/>
                </a:bodyPr>
                <a:lstStyle/>
                <a:p>
                  <a:pPr algn="l"/>
                  <a:r>
                    <a:rPr lang="en-CA" sz="1600" u="sng" dirty="0" smtClean="0">
                      <a:solidFill>
                        <a:srgbClr val="FFFFFF"/>
                      </a:solidFill>
                    </a:rPr>
                    <a:t>Learn about becoming a member</a:t>
                  </a:r>
                  <a:endParaRPr lang="en-CA" sz="1600" u="sng" dirty="0">
                    <a:solidFill>
                      <a:srgbClr val="FFFFFF"/>
                    </a:solidFill>
                  </a:endParaRPr>
                </a:p>
              </p:txBody>
            </p:sp>
          </p:grpSp>
        </p:grpSp>
      </p:grpSp>
    </p:spTree>
    <p:extLst>
      <p:ext uri="{BB962C8B-B14F-4D97-AF65-F5344CB8AC3E}">
        <p14:creationId xmlns:p14="http://schemas.microsoft.com/office/powerpoint/2010/main" val="1744344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latin typeface="Georgia" panose="02040502050405020303" pitchFamily="18" charset="0"/>
              </a:rPr>
              <a:t>McLean &amp; Company Helps HR Professionals to:</a:t>
            </a:r>
            <a:endParaRPr lang="en-CA" dirty="0">
              <a:latin typeface="Georgia" panose="02040502050405020303" pitchFamily="18" charset="0"/>
            </a:endParaRPr>
          </a:p>
        </p:txBody>
      </p:sp>
      <p:pic>
        <p:nvPicPr>
          <p:cNvPr id="30" name="Picture 29" descr="report_thumbnail-mco.png"/>
          <p:cNvPicPr>
            <a:picLocks noChangeAspect="1"/>
          </p:cNvPicPr>
          <p:nvPr/>
        </p:nvPicPr>
        <p:blipFill>
          <a:blip r:embed="rId3" cstate="print"/>
          <a:stretch>
            <a:fillRect/>
          </a:stretch>
        </p:blipFill>
        <p:spPr>
          <a:xfrm>
            <a:off x="6444208" y="1414604"/>
            <a:ext cx="2699792" cy="2352944"/>
          </a:xfrm>
          <a:prstGeom prst="rect">
            <a:avLst/>
          </a:prstGeom>
        </p:spPr>
      </p:pic>
      <p:sp>
        <p:nvSpPr>
          <p:cNvPr id="16" name="Text Placeholder 41"/>
          <p:cNvSpPr txBox="1">
            <a:spLocks/>
          </p:cNvSpPr>
          <p:nvPr/>
        </p:nvSpPr>
        <p:spPr bwMode="auto">
          <a:xfrm>
            <a:off x="1589346" y="5290954"/>
            <a:ext cx="5950125"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hangingPunct="0">
              <a:buClr>
                <a:prstClr val="white"/>
              </a:buClr>
            </a:pPr>
            <a:r>
              <a:rPr lang="en-CA" dirty="0" smtClean="0">
                <a:solidFill>
                  <a:srgbClr val="333333"/>
                </a:solidFill>
              </a:rPr>
              <a:t>“Now</a:t>
            </a:r>
            <a:r>
              <a:rPr lang="en-CA" dirty="0">
                <a:solidFill>
                  <a:srgbClr val="333333"/>
                </a:solidFill>
              </a:rPr>
              <a:t>, more than ever, HR leaders need to help their organizations maximize the value of their people.  McLean &amp; Company offers the tools, </a:t>
            </a:r>
            <a:r>
              <a:rPr lang="en-CA" dirty="0" smtClean="0">
                <a:solidFill>
                  <a:srgbClr val="333333"/>
                </a:solidFill>
              </a:rPr>
              <a:t>diagnostics, </a:t>
            </a:r>
            <a:r>
              <a:rPr lang="en-CA" dirty="0">
                <a:solidFill>
                  <a:srgbClr val="333333"/>
                </a:solidFill>
              </a:rPr>
              <a:t>and programs to drive measurable results</a:t>
            </a:r>
            <a:r>
              <a:rPr lang="en-CA" dirty="0" smtClean="0">
                <a:solidFill>
                  <a:srgbClr val="333333"/>
                </a:solidFill>
              </a:rPr>
              <a:t>.</a:t>
            </a:r>
            <a:r>
              <a:rPr lang="en-CA" dirty="0" smtClean="0">
                <a:solidFill>
                  <a:prstClr val="black"/>
                </a:solidFill>
                <a:latin typeface="Arial" panose="020B0604020202020204" pitchFamily="34" charset="0"/>
                <a:cs typeface="Arial" panose="020B0604020202020204" pitchFamily="34" charset="0"/>
              </a:rPr>
              <a:t>”</a:t>
            </a:r>
          </a:p>
          <a:p>
            <a:pPr lvl="1" algn="ctr" eaLnBrk="0" fontAlgn="base" hangingPunct="0">
              <a:spcAft>
                <a:spcPct val="0"/>
              </a:spcAft>
              <a:buClr>
                <a:srgbClr val="C0504D"/>
              </a:buClr>
              <a:buNone/>
              <a:defRPr/>
            </a:pPr>
            <a:r>
              <a:rPr lang="en-CA" dirty="0" smtClean="0">
                <a:solidFill>
                  <a:prstClr val="black"/>
                </a:solidFill>
                <a:cs typeface="Arial" panose="020B0604020202020204" pitchFamily="34" charset="0"/>
              </a:rPr>
              <a:t>– </a:t>
            </a:r>
            <a:r>
              <a:rPr lang="en-CA" dirty="0">
                <a:solidFill>
                  <a:prstClr val="black"/>
                </a:solidFill>
                <a:cs typeface="Arial" panose="020B0604020202020204" pitchFamily="34" charset="0"/>
              </a:rPr>
              <a:t>Jennifer Rozon, </a:t>
            </a:r>
            <a:r>
              <a:rPr lang="en-CA" dirty="0" smtClean="0">
                <a:solidFill>
                  <a:prstClr val="black"/>
                </a:solidFill>
                <a:cs typeface="Arial" panose="020B0604020202020204" pitchFamily="34" charset="0"/>
              </a:rPr>
              <a:t>Vice President, McLean &amp; Company</a:t>
            </a:r>
            <a:endParaRPr lang="en-US" dirty="0" smtClean="0">
              <a:solidFill>
                <a:prstClr val="black"/>
              </a:solidFill>
              <a:cs typeface="Arial" panose="020B0604020202020204" pitchFamily="34" charset="0"/>
            </a:endParaRPr>
          </a:p>
        </p:txBody>
      </p:sp>
      <p:sp>
        <p:nvSpPr>
          <p:cNvPr id="67" name="Text Placeholder 1"/>
          <p:cNvSpPr txBox="1">
            <a:spLocks/>
          </p:cNvSpPr>
          <p:nvPr/>
        </p:nvSpPr>
        <p:spPr bwMode="auto">
          <a:xfrm>
            <a:off x="2134393" y="4157958"/>
            <a:ext cx="4860032"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400" b="1" dirty="0" smtClean="0">
                <a:solidFill>
                  <a:srgbClr val="333333"/>
                </a:solidFill>
                <a:cs typeface="Arial" panose="020B0604020202020204" pitchFamily="34" charset="0"/>
              </a:rPr>
              <a:t>Sign up to have access to our extensive selection of practical solutions for your HR challenges</a:t>
            </a:r>
            <a:endParaRPr lang="en-CA" sz="1400" b="1" dirty="0">
              <a:solidFill>
                <a:srgbClr val="333333"/>
              </a:solidFill>
              <a:cs typeface="Arial" panose="020B0604020202020204" pitchFamily="34" charset="0"/>
            </a:endParaRPr>
          </a:p>
        </p:txBody>
      </p:sp>
      <p:sp>
        <p:nvSpPr>
          <p:cNvPr id="64" name="Text Placeholder 3"/>
          <p:cNvSpPr>
            <a:spLocks noGrp="1"/>
          </p:cNvSpPr>
          <p:nvPr>
            <p:ph type="body" sz="quarter" idx="16"/>
          </p:nvPr>
        </p:nvSpPr>
        <p:spPr>
          <a:xfrm>
            <a:off x="7092280" y="6147726"/>
            <a:ext cx="1800200" cy="360040"/>
          </a:xfrm>
        </p:spPr>
        <p:txBody>
          <a:bodyPr/>
          <a:lstStyle/>
          <a:p>
            <a:pPr algn="r">
              <a:buNone/>
            </a:pPr>
            <a:r>
              <a:rPr lang="en-CA" sz="1400" b="1" dirty="0" smtClean="0">
                <a:latin typeface="Arial" panose="020B0604020202020204" pitchFamily="34" charset="0"/>
                <a:cs typeface="Arial" panose="020B0604020202020204" pitchFamily="34" charset="0"/>
                <a:hlinkClick r:id="rId4"/>
              </a:rPr>
              <a:t>hr.mcleanco.com</a:t>
            </a:r>
            <a:endParaRPr lang="en-CA" sz="1400" dirty="0">
              <a:latin typeface="Arial" panose="020B0604020202020204" pitchFamily="34" charset="0"/>
              <a:cs typeface="Arial" panose="020B0604020202020204" pitchFamily="34" charset="0"/>
            </a:endParaRPr>
          </a:p>
        </p:txBody>
      </p:sp>
      <p:sp>
        <p:nvSpPr>
          <p:cNvPr id="65" name="Text Placeholder 3"/>
          <p:cNvSpPr>
            <a:spLocks noGrp="1"/>
          </p:cNvSpPr>
          <p:nvPr>
            <p:ph type="body" sz="quarter" idx="16"/>
          </p:nvPr>
        </p:nvSpPr>
        <p:spPr>
          <a:xfrm>
            <a:off x="287524" y="6147726"/>
            <a:ext cx="2375756" cy="326554"/>
          </a:xfrm>
        </p:spPr>
        <p:txBody>
          <a:bodyPr/>
          <a:lstStyle/>
          <a:p>
            <a:pPr>
              <a:buNone/>
            </a:pPr>
            <a:r>
              <a:rPr lang="en-CA" sz="1400" b="1" dirty="0" smtClean="0">
                <a:latin typeface="Arial" panose="020B0604020202020204" pitchFamily="34" charset="0"/>
                <a:cs typeface="Arial" panose="020B0604020202020204" pitchFamily="34" charset="0"/>
              </a:rPr>
              <a:t>Toll Free: </a:t>
            </a:r>
            <a:r>
              <a:rPr lang="en-CA" sz="1400" dirty="0" smtClean="0">
                <a:latin typeface="Arial" panose="020B0604020202020204" pitchFamily="34" charset="0"/>
                <a:cs typeface="Arial" panose="020B0604020202020204" pitchFamily="34" charset="0"/>
              </a:rPr>
              <a:t>1-877-281-0480</a:t>
            </a:r>
            <a:endParaRPr lang="en-CA" sz="1400" dirty="0">
              <a:latin typeface="Arial" panose="020B0604020202020204" pitchFamily="34" charset="0"/>
              <a:cs typeface="Arial" panose="020B0604020202020204" pitchFamily="34" charset="0"/>
            </a:endParaRPr>
          </a:p>
        </p:txBody>
      </p:sp>
      <p:grpSp>
        <p:nvGrpSpPr>
          <p:cNvPr id="66" name="Group 65"/>
          <p:cNvGrpSpPr/>
          <p:nvPr/>
        </p:nvGrpSpPr>
        <p:grpSpPr>
          <a:xfrm>
            <a:off x="396170" y="1343624"/>
            <a:ext cx="5832014" cy="2610086"/>
            <a:chOff x="1115616" y="1412776"/>
            <a:chExt cx="7057418" cy="3243216"/>
          </a:xfrm>
        </p:grpSpPr>
        <p:grpSp>
          <p:nvGrpSpPr>
            <p:cNvPr id="68" name="Group 73"/>
            <p:cNvGrpSpPr/>
            <p:nvPr/>
          </p:nvGrpSpPr>
          <p:grpSpPr>
            <a:xfrm>
              <a:off x="1115616" y="1412776"/>
              <a:ext cx="7057418" cy="3243216"/>
              <a:chOff x="644107" y="2498653"/>
              <a:chExt cx="7855151" cy="2937957"/>
            </a:xfrm>
          </p:grpSpPr>
          <p:grpSp>
            <p:nvGrpSpPr>
              <p:cNvPr id="75" name="Group 38"/>
              <p:cNvGrpSpPr/>
              <p:nvPr/>
            </p:nvGrpSpPr>
            <p:grpSpPr>
              <a:xfrm>
                <a:off x="644107" y="2498653"/>
                <a:ext cx="3874553" cy="816221"/>
                <a:chOff x="644107" y="1330751"/>
                <a:chExt cx="3874553" cy="816221"/>
              </a:xfrm>
            </p:grpSpPr>
            <p:sp>
              <p:nvSpPr>
                <p:cNvPr id="109" name="Rounded Rectangle 108"/>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0" name="Rounded Rectangle 109"/>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1" name="Isosceles Triangle 110"/>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6" name="TextBox 75"/>
              <p:cNvSpPr txBox="1"/>
              <p:nvPr/>
            </p:nvSpPr>
            <p:spPr>
              <a:xfrm>
                <a:off x="1445581" y="2659055"/>
                <a:ext cx="2757005"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Empower management to apply HR best practices</a:t>
                </a:r>
              </a:p>
            </p:txBody>
          </p:sp>
          <p:cxnSp>
            <p:nvCxnSpPr>
              <p:cNvPr id="77" name="Straight Connector 76"/>
              <p:cNvCxnSpPr/>
              <p:nvPr/>
            </p:nvCxnSpPr>
            <p:spPr>
              <a:xfrm flipV="1">
                <a:off x="4572000" y="2582616"/>
                <a:ext cx="0" cy="2746157"/>
              </a:xfrm>
              <a:prstGeom prst="line">
                <a:avLst/>
              </a:prstGeom>
              <a:noFill/>
              <a:ln w="19050" cap="flat" cmpd="sng" algn="ctr">
                <a:solidFill>
                  <a:sysClr val="window" lastClr="FFFFFF">
                    <a:lumMod val="75000"/>
                  </a:sysClr>
                </a:solidFill>
                <a:prstDash val="sysDot"/>
                <a:headEnd type="diamond"/>
                <a:tailEnd type="diamond"/>
              </a:ln>
              <a:effectLst/>
            </p:spPr>
          </p:cxnSp>
          <p:grpSp>
            <p:nvGrpSpPr>
              <p:cNvPr id="78" name="Group 47"/>
              <p:cNvGrpSpPr/>
              <p:nvPr/>
            </p:nvGrpSpPr>
            <p:grpSpPr>
              <a:xfrm>
                <a:off x="644107" y="3555573"/>
                <a:ext cx="3874553" cy="816221"/>
                <a:chOff x="644107" y="1330751"/>
                <a:chExt cx="3874553" cy="816221"/>
              </a:xfrm>
            </p:grpSpPr>
            <p:sp>
              <p:nvSpPr>
                <p:cNvPr id="106" name="Rounded Rectangle 105"/>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7" name="Rounded Rectangle 106"/>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8" name="Isosceles Triangle 107"/>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9" name="TextBox 78"/>
              <p:cNvSpPr txBox="1"/>
              <p:nvPr/>
            </p:nvSpPr>
            <p:spPr>
              <a:xfrm>
                <a:off x="1408569" y="3606339"/>
                <a:ext cx="2837151" cy="623590"/>
              </a:xfrm>
              <a:prstGeom prst="rect">
                <a:avLst/>
              </a:prstGeom>
              <a:noFill/>
            </p:spPr>
            <p:txBody>
              <a:bodyPr wrap="square" lIns="0" tIns="0" rIns="0" bIns="0" rtlCol="0" anchor="ctr">
                <a:spAutoFit/>
              </a:bodyPr>
              <a:lstStyle/>
              <a:p>
                <a:pPr>
                  <a:defRPr/>
                </a:pPr>
                <a:r>
                  <a:rPr lang="fr-FR" sz="1200" i="1" kern="0" dirty="0" smtClean="0">
                    <a:solidFill>
                      <a:prstClr val="white"/>
                    </a:solidFill>
                  </a:rPr>
                  <a:t>Develop effective talent acquisition &amp; retention strategies</a:t>
                </a:r>
              </a:p>
            </p:txBody>
          </p:sp>
          <p:grpSp>
            <p:nvGrpSpPr>
              <p:cNvPr id="80" name="Group 55"/>
              <p:cNvGrpSpPr/>
              <p:nvPr/>
            </p:nvGrpSpPr>
            <p:grpSpPr>
              <a:xfrm>
                <a:off x="644107" y="4620389"/>
                <a:ext cx="3874553" cy="816221"/>
                <a:chOff x="644107" y="1330751"/>
                <a:chExt cx="3874553" cy="816221"/>
              </a:xfrm>
            </p:grpSpPr>
            <p:sp>
              <p:nvSpPr>
                <p:cNvPr id="103" name="Rounded Rectangle 102"/>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4" name="Rounded Rectangle 103"/>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5" name="Isosceles Triangle 104"/>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1" name="TextBox 80"/>
              <p:cNvSpPr txBox="1"/>
              <p:nvPr/>
            </p:nvSpPr>
            <p:spPr>
              <a:xfrm>
                <a:off x="1365435" y="4793743"/>
                <a:ext cx="2575400" cy="415726"/>
              </a:xfrm>
              <a:prstGeom prst="rect">
                <a:avLst/>
              </a:prstGeom>
              <a:noFill/>
            </p:spPr>
            <p:txBody>
              <a:bodyPr wrap="square" lIns="0" tIns="0" rIns="0" bIns="0" rtlCol="0" anchor="ctr">
                <a:spAutoFit/>
              </a:bodyPr>
              <a:lstStyle/>
              <a:p>
                <a:pPr>
                  <a:defRPr/>
                </a:pPr>
                <a:r>
                  <a:rPr lang="en-US" sz="1200" i="1" kern="0" dirty="0" smtClean="0">
                    <a:solidFill>
                      <a:prstClr val="white"/>
                    </a:solidFill>
                  </a:rPr>
                  <a:t>Build a high performance culture</a:t>
                </a:r>
              </a:p>
            </p:txBody>
          </p:sp>
          <p:grpSp>
            <p:nvGrpSpPr>
              <p:cNvPr id="82" name="Group 73"/>
              <p:cNvGrpSpPr/>
              <p:nvPr/>
            </p:nvGrpSpPr>
            <p:grpSpPr>
              <a:xfrm flipH="1">
                <a:off x="4624705" y="2498653"/>
                <a:ext cx="3874553" cy="816221"/>
                <a:chOff x="644107" y="1330751"/>
                <a:chExt cx="3874553" cy="816221"/>
              </a:xfrm>
            </p:grpSpPr>
            <p:sp>
              <p:nvSpPr>
                <p:cNvPr id="100" name="Rounded Rectangle 99"/>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1" name="Rounded Rectangle 100"/>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2" name="Isosceles Triangle 101"/>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3" name="TextBox 82"/>
              <p:cNvSpPr txBox="1"/>
              <p:nvPr/>
            </p:nvSpPr>
            <p:spPr>
              <a:xfrm flipH="1">
                <a:off x="4986014" y="2666584"/>
                <a:ext cx="2965454"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Maintain a progressive set of HR policies &amp; procedures</a:t>
                </a:r>
                <a:endParaRPr lang="en-US" sz="1200" i="1" kern="0" dirty="0" smtClean="0">
                  <a:solidFill>
                    <a:prstClr val="white"/>
                  </a:solidFill>
                </a:endParaRPr>
              </a:p>
            </p:txBody>
          </p:sp>
          <p:grpSp>
            <p:nvGrpSpPr>
              <p:cNvPr id="84" name="Group 81"/>
              <p:cNvGrpSpPr/>
              <p:nvPr/>
            </p:nvGrpSpPr>
            <p:grpSpPr>
              <a:xfrm flipH="1">
                <a:off x="4624705" y="3555573"/>
                <a:ext cx="3874553" cy="816221"/>
                <a:chOff x="644107" y="1330751"/>
                <a:chExt cx="3874553" cy="816221"/>
              </a:xfrm>
            </p:grpSpPr>
            <p:sp>
              <p:nvSpPr>
                <p:cNvPr id="97" name="Rounded Rectangle 96"/>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8" name="Rounded Rectangle 97"/>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9" name="Isosceles Triangle 98"/>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5" name="TextBox 84"/>
              <p:cNvSpPr txBox="1"/>
              <p:nvPr/>
            </p:nvSpPr>
            <p:spPr>
              <a:xfrm flipH="1">
                <a:off x="4930240" y="3725332"/>
                <a:ext cx="2937697"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Demonstrate the business impact of HR</a:t>
                </a:r>
                <a:endParaRPr lang="en-US" sz="1200" i="1" kern="0" dirty="0" smtClean="0">
                  <a:solidFill>
                    <a:prstClr val="white"/>
                  </a:solidFill>
                </a:endParaRPr>
              </a:p>
            </p:txBody>
          </p:sp>
          <p:grpSp>
            <p:nvGrpSpPr>
              <p:cNvPr id="86" name="Group 89"/>
              <p:cNvGrpSpPr/>
              <p:nvPr/>
            </p:nvGrpSpPr>
            <p:grpSpPr>
              <a:xfrm flipH="1">
                <a:off x="4624705" y="4620389"/>
                <a:ext cx="3874553" cy="816221"/>
                <a:chOff x="644107" y="1330751"/>
                <a:chExt cx="3874553" cy="816221"/>
              </a:xfrm>
            </p:grpSpPr>
            <p:sp>
              <p:nvSpPr>
                <p:cNvPr id="94" name="Rounded Rectangle 93"/>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5" name="Rounded Rectangle 94"/>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6" name="Isosceles Triangle 95"/>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7" name="TextBox 86"/>
              <p:cNvSpPr txBox="1"/>
              <p:nvPr/>
            </p:nvSpPr>
            <p:spPr>
              <a:xfrm flipH="1">
                <a:off x="4970295" y="4769019"/>
                <a:ext cx="3205896"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Stay abreast of HR trends &amp; technologies</a:t>
                </a:r>
                <a:endParaRPr lang="en-US" sz="1200" i="1" kern="0" dirty="0" smtClean="0">
                  <a:solidFill>
                    <a:prstClr val="white"/>
                  </a:solidFill>
                </a:endParaRPr>
              </a:p>
            </p:txBody>
          </p:sp>
          <p:sp>
            <p:nvSpPr>
              <p:cNvPr id="88" name="Oval 87"/>
              <p:cNvSpPr>
                <a:spLocks noChangeAspect="1"/>
              </p:cNvSpPr>
              <p:nvPr/>
            </p:nvSpPr>
            <p:spPr>
              <a:xfrm>
                <a:off x="735191"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C0504D"/>
                  </a:solidFill>
                  <a:latin typeface="FontAwesome" pitchFamily="2" charset="0"/>
                </a:endParaRPr>
              </a:p>
            </p:txBody>
          </p:sp>
          <p:sp>
            <p:nvSpPr>
              <p:cNvPr id="89" name="Oval 88"/>
              <p:cNvSpPr>
                <a:spLocks noChangeAspect="1"/>
              </p:cNvSpPr>
              <p:nvPr/>
            </p:nvSpPr>
            <p:spPr>
              <a:xfrm>
                <a:off x="735191"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9BBB59"/>
                  </a:solidFill>
                  <a:latin typeface="FontAwesome" pitchFamily="2" charset="0"/>
                </a:endParaRPr>
              </a:p>
            </p:txBody>
          </p:sp>
          <p:sp>
            <p:nvSpPr>
              <p:cNvPr id="90" name="Oval 89"/>
              <p:cNvSpPr>
                <a:spLocks noChangeAspect="1"/>
              </p:cNvSpPr>
              <p:nvPr/>
            </p:nvSpPr>
            <p:spPr>
              <a:xfrm flipH="1">
                <a:off x="7840715"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BACC6"/>
                  </a:solidFill>
                  <a:latin typeface="FontAwesome" pitchFamily="2" charset="0"/>
                </a:endParaRPr>
              </a:p>
            </p:txBody>
          </p:sp>
          <p:sp>
            <p:nvSpPr>
              <p:cNvPr id="91" name="Oval 90"/>
              <p:cNvSpPr>
                <a:spLocks noChangeAspect="1"/>
              </p:cNvSpPr>
              <p:nvPr/>
            </p:nvSpPr>
            <p:spPr>
              <a:xfrm>
                <a:off x="735191"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F81BD"/>
                  </a:solidFill>
                  <a:latin typeface="FontAwesome" pitchFamily="2" charset="0"/>
                </a:endParaRPr>
              </a:p>
            </p:txBody>
          </p:sp>
          <p:sp>
            <p:nvSpPr>
              <p:cNvPr id="92" name="Oval 91"/>
              <p:cNvSpPr>
                <a:spLocks noChangeAspect="1"/>
              </p:cNvSpPr>
              <p:nvPr/>
            </p:nvSpPr>
            <p:spPr>
              <a:xfrm flipH="1">
                <a:off x="7840715"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sz="1600" b="1" kern="0" smtClean="0">
                  <a:solidFill>
                    <a:srgbClr val="F79646"/>
                  </a:solidFill>
                  <a:latin typeface="FontAwesome" pitchFamily="2" charset="0"/>
                </a:endParaRPr>
              </a:p>
            </p:txBody>
          </p:sp>
          <p:sp>
            <p:nvSpPr>
              <p:cNvPr id="93" name="Oval 92"/>
              <p:cNvSpPr>
                <a:spLocks noChangeAspect="1"/>
              </p:cNvSpPr>
              <p:nvPr/>
            </p:nvSpPr>
            <p:spPr>
              <a:xfrm flipH="1">
                <a:off x="7840715"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8064A2"/>
                  </a:solidFill>
                  <a:latin typeface="FontAwesome" pitchFamily="2" charset="0"/>
                </a:endParaRPr>
              </a:p>
            </p:txBody>
          </p:sp>
        </p:grpSp>
        <p:sp>
          <p:nvSpPr>
            <p:cNvPr id="69" name="TextBox 68"/>
            <p:cNvSpPr txBox="1"/>
            <p:nvPr/>
          </p:nvSpPr>
          <p:spPr>
            <a:xfrm>
              <a:off x="1170577" y="1534600"/>
              <a:ext cx="407109" cy="584775"/>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0" name="TextBox 69"/>
            <p:cNvSpPr txBox="1"/>
            <p:nvPr/>
          </p:nvSpPr>
          <p:spPr>
            <a:xfrm>
              <a:off x="7562663" y="386660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1" name="TextBox 70"/>
            <p:cNvSpPr txBox="1"/>
            <p:nvPr/>
          </p:nvSpPr>
          <p:spPr>
            <a:xfrm>
              <a:off x="7562663" y="152078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2" name="TextBox 71"/>
            <p:cNvSpPr txBox="1"/>
            <p:nvPr/>
          </p:nvSpPr>
          <p:spPr>
            <a:xfrm>
              <a:off x="7554351" y="2689537"/>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3" name="TextBox 72"/>
            <p:cNvSpPr txBox="1"/>
            <p:nvPr/>
          </p:nvSpPr>
          <p:spPr>
            <a:xfrm>
              <a:off x="1178891" y="3855482"/>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4" name="TextBox 73"/>
            <p:cNvSpPr txBox="1"/>
            <p:nvPr/>
          </p:nvSpPr>
          <p:spPr>
            <a:xfrm>
              <a:off x="1170577" y="2697850"/>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grpSp>
      <p:grpSp>
        <p:nvGrpSpPr>
          <p:cNvPr id="112" name="Group 111"/>
          <p:cNvGrpSpPr/>
          <p:nvPr/>
        </p:nvGrpSpPr>
        <p:grpSpPr>
          <a:xfrm>
            <a:off x="0" y="6525344"/>
            <a:ext cx="9144000" cy="351838"/>
            <a:chOff x="0" y="6525344"/>
            <a:chExt cx="9144000" cy="351838"/>
          </a:xfrm>
        </p:grpSpPr>
        <p:sp>
          <p:nvSpPr>
            <p:cNvPr id="113" name="Rectangle 1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14" name="Picture 1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5" name="Rectangle 1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
        <p:nvSpPr>
          <p:cNvPr id="58" name="Rounded Rectangle 57">
            <a:hlinkClick r:id="rId6"/>
          </p:cNvPr>
          <p:cNvSpPr/>
          <p:nvPr/>
        </p:nvSpPr>
        <p:spPr>
          <a:xfrm>
            <a:off x="2447764" y="4735006"/>
            <a:ext cx="4112047" cy="432048"/>
          </a:xfrm>
          <a:prstGeom prst="roundRect">
            <a:avLst>
              <a:gd name="adj" fmla="val 50000"/>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243F54"/>
                </a:solidFill>
                <a:ea typeface="Verdana" pitchFamily="34" charset="0"/>
                <a:cs typeface="Arial" pitchFamily="34" charset="0"/>
              </a:rPr>
              <a:t>Learn About Becoming a Member</a:t>
            </a:r>
            <a:endParaRPr lang="en-CA" b="1" dirty="0">
              <a:solidFill>
                <a:srgbClr val="243F54"/>
              </a:solidFill>
              <a:ea typeface="Verdana" pitchFamily="34" charset="0"/>
              <a:cs typeface="Arial" pitchFamily="34" charset="0"/>
            </a:endParaRPr>
          </a:p>
        </p:txBody>
      </p:sp>
    </p:spTree>
    <p:extLst>
      <p:ext uri="{BB962C8B-B14F-4D97-AF65-F5344CB8AC3E}">
        <p14:creationId xmlns:p14="http://schemas.microsoft.com/office/powerpoint/2010/main" val="384140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CHRO/VP </a:t>
            </a:r>
            <a:r>
              <a:rPr lang="en-US" dirty="0"/>
              <a:t>of HR</a:t>
            </a:r>
          </a:p>
        </p:txBody>
      </p:sp>
      <p:sp>
        <p:nvSpPr>
          <p:cNvPr id="14" name="Text Placeholder 13"/>
          <p:cNvSpPr>
            <a:spLocks noGrp="1"/>
          </p:cNvSpPr>
          <p:nvPr>
            <p:ph type="body" sz="quarter" idx="26"/>
          </p:nvPr>
        </p:nvSpPr>
        <p:spPr/>
        <p:txBody>
          <a:bodyPr/>
          <a:lstStyle/>
          <a:p>
            <a:r>
              <a:rPr lang="en-US" dirty="0"/>
              <a:t>Assess and engage your HR department in an optimization project to ensure you are prepared to support the organizational people strategy and can deliver </a:t>
            </a:r>
            <a:r>
              <a:rPr lang="en-US" dirty="0" smtClean="0"/>
              <a:t>effectively on </a:t>
            </a:r>
            <a:r>
              <a:rPr lang="en-US" dirty="0"/>
              <a:t>people initiatives.</a:t>
            </a:r>
          </a:p>
          <a:p>
            <a:r>
              <a:rPr lang="en-US" dirty="0"/>
              <a:t>Manage HR departmental change.</a:t>
            </a:r>
          </a:p>
        </p:txBody>
      </p:sp>
      <p:sp>
        <p:nvSpPr>
          <p:cNvPr id="15" name="Text Placeholder 14"/>
          <p:cNvSpPr>
            <a:spLocks noGrp="1"/>
          </p:cNvSpPr>
          <p:nvPr>
            <p:ph type="body" sz="quarter" idx="27"/>
          </p:nvPr>
        </p:nvSpPr>
        <p:spPr/>
        <p:txBody>
          <a:bodyPr/>
          <a:lstStyle/>
          <a:p>
            <a:r>
              <a:rPr lang="en-US" dirty="0"/>
              <a:t>HR Function Leaders</a:t>
            </a:r>
          </a:p>
          <a:p>
            <a:r>
              <a:rPr lang="en-US" dirty="0"/>
              <a:t>HR Team Members</a:t>
            </a:r>
          </a:p>
        </p:txBody>
      </p:sp>
      <p:sp>
        <p:nvSpPr>
          <p:cNvPr id="16" name="Text Placeholder 15"/>
          <p:cNvSpPr>
            <a:spLocks noGrp="1"/>
          </p:cNvSpPr>
          <p:nvPr>
            <p:ph type="body" sz="quarter" idx="28"/>
          </p:nvPr>
        </p:nvSpPr>
        <p:spPr/>
        <p:txBody>
          <a:bodyPr/>
          <a:lstStyle/>
          <a:p>
            <a:r>
              <a:rPr lang="en-US" dirty="0"/>
              <a:t>Drive efficiency of both transactional and strategic activities within their function in the aim of supporting people initiatives. </a:t>
            </a:r>
          </a:p>
          <a:p>
            <a:r>
              <a:rPr lang="en-US" dirty="0"/>
              <a:t>Optimize their structure, processes, </a:t>
            </a:r>
            <a:r>
              <a:rPr lang="en-US" dirty="0" smtClean="0"/>
              <a:t>technology, </a:t>
            </a:r>
            <a:r>
              <a:rPr lang="en-US" dirty="0"/>
              <a:t>and capabilities to improve efficiency. </a:t>
            </a:r>
          </a:p>
          <a:p>
            <a:r>
              <a:rPr lang="en-US" dirty="0"/>
              <a:t>Successfully adjust to departmental change. </a:t>
            </a:r>
          </a:p>
        </p:txBody>
      </p:sp>
      <p:grpSp>
        <p:nvGrpSpPr>
          <p:cNvPr id="7" name="Group 6"/>
          <p:cNvGrpSpPr/>
          <p:nvPr/>
        </p:nvGrpSpPr>
        <p:grpSpPr>
          <a:xfrm>
            <a:off x="0" y="6525344"/>
            <a:ext cx="9144000" cy="351838"/>
            <a:chOff x="0" y="6525344"/>
            <a:chExt cx="9144000" cy="351838"/>
          </a:xfrm>
        </p:grpSpPr>
        <p:sp>
          <p:nvSpPr>
            <p:cNvPr id="8" name="Rectangle 7"/>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0" name="Rectangle 9"/>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619165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Executive </a:t>
            </a:r>
            <a:r>
              <a:rPr lang="en-US" dirty="0" smtClean="0"/>
              <a:t>summary</a:t>
            </a:r>
            <a:endParaRPr lang="en-US" dirty="0"/>
          </a:p>
        </p:txBody>
      </p:sp>
      <p:sp>
        <p:nvSpPr>
          <p:cNvPr id="8" name="Text Placeholder 7"/>
          <p:cNvSpPr>
            <a:spLocks noGrp="1"/>
          </p:cNvSpPr>
          <p:nvPr>
            <p:ph type="body" sz="quarter" idx="10"/>
          </p:nvPr>
        </p:nvSpPr>
        <p:spPr>
          <a:xfrm>
            <a:off x="247848" y="1535364"/>
            <a:ext cx="5257800" cy="1136760"/>
          </a:xfrm>
        </p:spPr>
        <p:txBody>
          <a:bodyPr/>
          <a:lstStyle/>
          <a:p>
            <a:r>
              <a:rPr lang="en-CA" dirty="0" smtClean="0"/>
              <a:t>A </a:t>
            </a:r>
            <a:r>
              <a:rPr lang="en-CA" dirty="0"/>
              <a:t>people strategy guides department optimization efforts, allowing you to assess </a:t>
            </a:r>
            <a:r>
              <a:rPr lang="en-CA" b="1" dirty="0"/>
              <a:t>the effort required to complete your people initiatives and prioritize accordingly</a:t>
            </a:r>
            <a:r>
              <a:rPr lang="en-CA" b="1" dirty="0" smtClean="0"/>
              <a:t>.</a:t>
            </a:r>
            <a:endParaRPr lang="en-CA" b="1" dirty="0"/>
          </a:p>
        </p:txBody>
      </p:sp>
      <p:sp>
        <p:nvSpPr>
          <p:cNvPr id="9" name="Text Placeholder 8"/>
          <p:cNvSpPr>
            <a:spLocks noGrp="1"/>
          </p:cNvSpPr>
          <p:nvPr>
            <p:ph type="body" sz="quarter" idx="11"/>
          </p:nvPr>
        </p:nvSpPr>
        <p:spPr>
          <a:xfrm>
            <a:off x="247848" y="2974004"/>
            <a:ext cx="5257800" cy="1226804"/>
          </a:xfrm>
        </p:spPr>
        <p:txBody>
          <a:bodyPr/>
          <a:lstStyle/>
          <a:p>
            <a:r>
              <a:rPr lang="en-CA" dirty="0"/>
              <a:t>HR departments become trapped in administrative activities, forcing them to abandon strategic ones. </a:t>
            </a:r>
          </a:p>
          <a:p>
            <a:pPr lvl="0"/>
            <a:r>
              <a:rPr lang="en-CA" b="1" dirty="0"/>
              <a:t>Below average effectiveness scores </a:t>
            </a:r>
            <a:r>
              <a:rPr lang="en-CA" dirty="0"/>
              <a:t>for almost all HR strategic areas (strategic planning, organizational design, change management, </a:t>
            </a:r>
            <a:r>
              <a:rPr lang="en-CA" dirty="0" smtClean="0"/>
              <a:t>and metrics </a:t>
            </a:r>
            <a:r>
              <a:rPr lang="en-CA" dirty="0"/>
              <a:t>and analytics) suggests </a:t>
            </a:r>
            <a:r>
              <a:rPr lang="en-CA" b="1" dirty="0"/>
              <a:t>substantial room for improvement </a:t>
            </a:r>
            <a:r>
              <a:rPr lang="en-CA" dirty="0"/>
              <a:t>(McLean &amp; Company Trends and Priorities 2016, </a:t>
            </a:r>
            <a:r>
              <a:rPr lang="en-CA" i="1" dirty="0"/>
              <a:t>N=555</a:t>
            </a:r>
            <a:r>
              <a:rPr lang="en-CA" dirty="0"/>
              <a:t>). </a:t>
            </a:r>
            <a:endParaRPr lang="en-US" dirty="0"/>
          </a:p>
        </p:txBody>
      </p:sp>
      <p:sp>
        <p:nvSpPr>
          <p:cNvPr id="10" name="Text Placeholder 9"/>
          <p:cNvSpPr>
            <a:spLocks noGrp="1"/>
          </p:cNvSpPr>
          <p:nvPr>
            <p:ph type="body" sz="quarter" idx="12"/>
          </p:nvPr>
        </p:nvSpPr>
        <p:spPr/>
        <p:txBody>
          <a:bodyPr/>
          <a:lstStyle/>
          <a:p>
            <a:pPr marL="180975" lvl="1">
              <a:buSzPct val="120000"/>
              <a:buFont typeface="Arial" pitchFamily="34" charset="0"/>
              <a:buChar char="•"/>
            </a:pPr>
            <a:r>
              <a:rPr lang="en-CA" dirty="0"/>
              <a:t>An aligned and optimized HR department supports the people strategy to achieve organizational goals. Once strategic priority areas are identified in the people strategy, HR then has to identify how the department can best support </a:t>
            </a:r>
            <a:r>
              <a:rPr lang="en-CA" dirty="0" smtClean="0"/>
              <a:t>the </a:t>
            </a:r>
            <a:r>
              <a:rPr lang="en-CA" dirty="0"/>
              <a:t>execution of the people strategy. </a:t>
            </a:r>
          </a:p>
          <a:p>
            <a:r>
              <a:rPr lang="en-US" dirty="0">
                <a:cs typeface="Arial" panose="020B0604020202020204" pitchFamily="34" charset="0"/>
              </a:rPr>
              <a:t>While the push is for HR to be more strategic, HR must first ensure transactional activities are being done efficiently. </a:t>
            </a:r>
            <a:r>
              <a:rPr lang="en-CA" dirty="0">
                <a:cs typeface="Arial" panose="020B0604020202020204" pitchFamily="34" charset="0"/>
              </a:rPr>
              <a:t>Through efficiencies, HR will free up resources to focus on </a:t>
            </a:r>
            <a:r>
              <a:rPr lang="en-CA" dirty="0" smtClean="0">
                <a:cs typeface="Arial" panose="020B0604020202020204" pitchFamily="34" charset="0"/>
              </a:rPr>
              <a:t>high-impact </a:t>
            </a:r>
            <a:r>
              <a:rPr lang="en-CA" dirty="0">
                <a:cs typeface="Arial" panose="020B0604020202020204" pitchFamily="34" charset="0"/>
              </a:rPr>
              <a:t>and </a:t>
            </a:r>
            <a:r>
              <a:rPr lang="en-CA" dirty="0" smtClean="0">
                <a:cs typeface="Arial" panose="020B0604020202020204" pitchFamily="34" charset="0"/>
              </a:rPr>
              <a:t>high-value </a:t>
            </a:r>
            <a:r>
              <a:rPr lang="en-CA" dirty="0">
                <a:cs typeface="Arial" panose="020B0604020202020204" pitchFamily="34" charset="0"/>
              </a:rPr>
              <a:t>strategic initiatives. Increasingly, </a:t>
            </a:r>
            <a:r>
              <a:rPr lang="en-US" dirty="0">
                <a:ea typeface="Calibri" panose="020F0502020204030204" pitchFamily="34" charset="0"/>
                <a:cs typeface="Arial" panose="020B0604020202020204" pitchFamily="34" charset="0"/>
              </a:rPr>
              <a:t>HR must become more efficient and effective in order to meet growing demands. </a:t>
            </a:r>
          </a:p>
          <a:p>
            <a:pPr marL="171450" indent="-171450">
              <a:spcBef>
                <a:spcPts val="600"/>
              </a:spcBef>
            </a:pPr>
            <a:r>
              <a:rPr lang="en-US" dirty="0">
                <a:ea typeface="Calibri" panose="020F0502020204030204" pitchFamily="34" charset="0"/>
                <a:cs typeface="Arial" panose="020B0604020202020204" pitchFamily="34" charset="0"/>
              </a:rPr>
              <a:t>An effective HR department supports organizational goals by evaluating and matching the HR structure to that of the organizations, optimizing transactional HR activities, and building appropriate HR capabilities.</a:t>
            </a:r>
          </a:p>
          <a:p>
            <a:endParaRPr lang="en-US" b="1" dirty="0">
              <a:ea typeface="Calibri" panose="020F0502020204030204" pitchFamily="34" charset="0"/>
              <a:cs typeface="Arial" panose="020B0604020202020204" pitchFamily="34" charset="0"/>
            </a:endParaRPr>
          </a:p>
          <a:p>
            <a:endParaRPr lang="en-US" dirty="0">
              <a:ea typeface="Calibri" panose="020F0502020204030204" pitchFamily="34" charset="0"/>
              <a:cs typeface="Arial" panose="020B0604020202020204" pitchFamily="34" charset="0"/>
            </a:endParaRPr>
          </a:p>
          <a:p>
            <a:endParaRPr lang="en-CA" b="1" dirty="0">
              <a:solidFill>
                <a:schemeClr val="bg1"/>
              </a:solidFill>
              <a:ea typeface="Calibri" panose="020F0502020204030204" pitchFamily="34" charset="0"/>
              <a:cs typeface="Times New Roman" panose="02020603050405020304" pitchFamily="18" charset="0"/>
            </a:endParaRPr>
          </a:p>
          <a:p>
            <a:endParaRPr lang="en-CA" dirty="0"/>
          </a:p>
          <a:p>
            <a:endParaRPr lang="en-US" dirty="0"/>
          </a:p>
        </p:txBody>
      </p:sp>
      <p:sp>
        <p:nvSpPr>
          <p:cNvPr id="11" name="Text Placeholder 10"/>
          <p:cNvSpPr>
            <a:spLocks noGrp="1"/>
          </p:cNvSpPr>
          <p:nvPr>
            <p:ph type="body" sz="quarter" idx="14"/>
          </p:nvPr>
        </p:nvSpPr>
        <p:spPr>
          <a:xfrm>
            <a:off x="5579467" y="1493648"/>
            <a:ext cx="3241005" cy="2637677"/>
          </a:xfrm>
        </p:spPr>
        <p:txBody>
          <a:bodyPr/>
          <a:lstStyle/>
          <a:p>
            <a:endParaRPr lang="en-US" dirty="0"/>
          </a:p>
          <a:p>
            <a:pPr>
              <a:spcAft>
                <a:spcPts val="600"/>
              </a:spcAft>
            </a:pPr>
            <a:r>
              <a:rPr lang="en-US" dirty="0"/>
              <a:t>While the push is for HR to be more strategic, HR also needs to ensure transactional activities are being done efficiently.</a:t>
            </a:r>
            <a:r>
              <a:rPr lang="en-US" b="1" dirty="0"/>
              <a:t> Increased transactional efficiency gives HR the ability to focus on the most impactful and highest value strategic activities. </a:t>
            </a:r>
          </a:p>
          <a:p>
            <a:r>
              <a:rPr lang="en-US" b="1" dirty="0"/>
              <a:t>Regular, open, and honest communication </a:t>
            </a:r>
            <a:r>
              <a:rPr lang="en-US" dirty="0"/>
              <a:t>ensures your departmental activities are </a:t>
            </a:r>
            <a:r>
              <a:rPr lang="en-US" b="1" dirty="0"/>
              <a:t>aligned</a:t>
            </a:r>
            <a:r>
              <a:rPr lang="en-US" dirty="0"/>
              <a:t> with people strategy, thereby driving organizational results. </a:t>
            </a:r>
            <a:endParaRPr lang="en-CA" dirty="0"/>
          </a:p>
          <a:p>
            <a:endParaRPr lang="en-US" dirty="0"/>
          </a:p>
        </p:txBody>
      </p:sp>
      <p:grpSp>
        <p:nvGrpSpPr>
          <p:cNvPr id="12" name="Group 11"/>
          <p:cNvGrpSpPr/>
          <p:nvPr/>
        </p:nvGrpSpPr>
        <p:grpSpPr>
          <a:xfrm>
            <a:off x="0" y="6525344"/>
            <a:ext cx="9144000" cy="351838"/>
            <a:chOff x="0" y="6525344"/>
            <a:chExt cx="9144000" cy="351838"/>
          </a:xfrm>
        </p:grpSpPr>
        <p:sp>
          <p:nvSpPr>
            <p:cNvPr id="13" name="Rectangle 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5" name="Rectangle 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271810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McLean &amp; Company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93" name="Rounded Rectangle 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4" name="Rounded Rectangle 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5" name="Rectangle 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96" name="Straight Arrow Connector 95"/>
          <p:cNvCxnSpPr>
            <a:stCxn id="1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97" name="Group 96"/>
          <p:cNvGrpSpPr/>
          <p:nvPr/>
        </p:nvGrpSpPr>
        <p:grpSpPr>
          <a:xfrm>
            <a:off x="6932311" y="2025295"/>
            <a:ext cx="1636677" cy="2763778"/>
            <a:chOff x="6637354" y="1574599"/>
            <a:chExt cx="1636677" cy="2763778"/>
          </a:xfrm>
        </p:grpSpPr>
        <p:sp>
          <p:nvSpPr>
            <p:cNvPr id="98" name="Oval 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9" name="TextBox 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0" name="TextBox 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01" name="Picture 1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02" name="Group 101"/>
          <p:cNvGrpSpPr/>
          <p:nvPr/>
        </p:nvGrpSpPr>
        <p:grpSpPr>
          <a:xfrm>
            <a:off x="2336968" y="1877373"/>
            <a:ext cx="2129440" cy="2937609"/>
            <a:chOff x="2807522" y="2074912"/>
            <a:chExt cx="2129440" cy="2937609"/>
          </a:xfrm>
        </p:grpSpPr>
        <p:sp>
          <p:nvSpPr>
            <p:cNvPr id="103" name="Oval 1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4" name="TextBox 1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105" name="TextBox 1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06" name="Picture 1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07" name="Group 106"/>
          <p:cNvGrpSpPr/>
          <p:nvPr/>
        </p:nvGrpSpPr>
        <p:grpSpPr>
          <a:xfrm>
            <a:off x="369141" y="2025295"/>
            <a:ext cx="1628660" cy="2794213"/>
            <a:chOff x="1266026" y="2731218"/>
            <a:chExt cx="1628660" cy="2794213"/>
          </a:xfrm>
        </p:grpSpPr>
        <p:sp>
          <p:nvSpPr>
            <p:cNvPr id="108" name="Oval 1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9" name="TextBox 1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110" name="TextBox 1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111" name="Picture 1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112" name="Group 111"/>
          <p:cNvGrpSpPr/>
          <p:nvPr/>
        </p:nvGrpSpPr>
        <p:grpSpPr>
          <a:xfrm>
            <a:off x="4957979" y="2025295"/>
            <a:ext cx="1635165" cy="2795710"/>
            <a:chOff x="4834633" y="1938352"/>
            <a:chExt cx="1635165" cy="2795710"/>
          </a:xfrm>
        </p:grpSpPr>
        <p:sp>
          <p:nvSpPr>
            <p:cNvPr id="113" name="Oval 1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14" name="TextBox 1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115" name="TextBox 1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116" name="Picture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117" name="Rectangle 1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525344"/>
            <a:ext cx="9144000" cy="351838"/>
            <a:chOff x="0" y="6525344"/>
            <a:chExt cx="9144000" cy="351838"/>
          </a:xfrm>
        </p:grpSpPr>
        <p:sp>
          <p:nvSpPr>
            <p:cNvPr id="29" name="Rectangle 2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0" name="Picture 2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1" name="Rectangle 3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9608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McLean &amp; Company’s process to </a:t>
            </a:r>
            <a:r>
              <a:rPr lang="en-CA" dirty="0" smtClean="0"/>
              <a:t>optimize the HR department and support the organizational people strategy </a:t>
            </a:r>
            <a:endParaRPr lang="en-CA" dirty="0"/>
          </a:p>
        </p:txBody>
      </p:sp>
      <p:sp>
        <p:nvSpPr>
          <p:cNvPr id="4" name="U-Turn Arrow 5"/>
          <p:cNvSpPr/>
          <p:nvPr/>
        </p:nvSpPr>
        <p:spPr>
          <a:xfrm rot="10800000" flipH="1">
            <a:off x="708337" y="1271913"/>
            <a:ext cx="8062175" cy="4059939"/>
          </a:xfrm>
          <a:prstGeom prst="uturnArrow">
            <a:avLst>
              <a:gd name="adj1" fmla="val 25000"/>
              <a:gd name="adj2" fmla="val 25000"/>
              <a:gd name="adj3" fmla="val 25000"/>
              <a:gd name="adj4" fmla="val 43750"/>
              <a:gd name="adj5" fmla="val 93018"/>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 name="Group 6"/>
          <p:cNvGrpSpPr/>
          <p:nvPr/>
        </p:nvGrpSpPr>
        <p:grpSpPr>
          <a:xfrm>
            <a:off x="273531" y="2104508"/>
            <a:ext cx="2431588" cy="944402"/>
            <a:chOff x="244563" y="1726154"/>
            <a:chExt cx="2431588" cy="944402"/>
          </a:xfrm>
        </p:grpSpPr>
        <p:sp>
          <p:nvSpPr>
            <p:cNvPr id="6" name="Flowchart: Stored Data 7"/>
            <p:cNvSpPr/>
            <p:nvPr/>
          </p:nvSpPr>
          <p:spPr>
            <a:xfrm>
              <a:off x="487098" y="1726154"/>
              <a:ext cx="2013731" cy="944402"/>
            </a:xfrm>
            <a:prstGeom prst="flowChartOnlineStorage">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8"/>
            <p:cNvSpPr txBox="1"/>
            <p:nvPr/>
          </p:nvSpPr>
          <p:spPr>
            <a:xfrm>
              <a:off x="526746" y="1782856"/>
              <a:ext cx="1648239" cy="830997"/>
            </a:xfrm>
            <a:prstGeom prst="rect">
              <a:avLst/>
            </a:prstGeom>
            <a:noFill/>
            <a:effectLst/>
          </p:spPr>
          <p:txBody>
            <a:bodyPr wrap="square" rtlCol="0">
              <a:spAutoFit/>
            </a:bodyPr>
            <a:lstStyle/>
            <a:p>
              <a:pPr algn="ctr"/>
              <a:r>
                <a:rPr lang="en-US" sz="1200" b="1" dirty="0" smtClean="0"/>
                <a:t>Identify Departmental Strengths and Opportunities</a:t>
              </a:r>
              <a:endParaRPr lang="en-US" sz="1200" b="1" dirty="0"/>
            </a:p>
          </p:txBody>
        </p:sp>
        <p:grpSp>
          <p:nvGrpSpPr>
            <p:cNvPr id="8" name="Group 9"/>
            <p:cNvGrpSpPr/>
            <p:nvPr/>
          </p:nvGrpSpPr>
          <p:grpSpPr>
            <a:xfrm>
              <a:off x="244563" y="1929839"/>
              <a:ext cx="485069" cy="444895"/>
              <a:chOff x="2903838" y="1210962"/>
              <a:chExt cx="485069" cy="444895"/>
            </a:xfrm>
            <a:effectLst>
              <a:outerShdw blurRad="50800" dist="38100" dir="2700000" algn="tl" rotWithShape="0">
                <a:prstClr val="black">
                  <a:alpha val="40000"/>
                </a:prstClr>
              </a:outerShdw>
            </a:effectLst>
          </p:grpSpPr>
          <p:sp>
            <p:nvSpPr>
              <p:cNvPr id="12" name="Oval 14"/>
              <p:cNvSpPr/>
              <p:nvPr/>
            </p:nvSpPr>
            <p:spPr>
              <a:xfrm>
                <a:off x="2903838" y="1210962"/>
                <a:ext cx="444895" cy="444895"/>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5"/>
              <p:cNvSpPr txBox="1"/>
              <p:nvPr/>
            </p:nvSpPr>
            <p:spPr>
              <a:xfrm>
                <a:off x="2931707" y="1210962"/>
                <a:ext cx="457200" cy="432792"/>
              </a:xfrm>
              <a:prstGeom prst="ellipse">
                <a:avLst/>
              </a:prstGeom>
              <a:noFill/>
              <a:ln w="28575">
                <a:noFill/>
              </a:ln>
              <a:effectLst/>
            </p:spPr>
            <p:txBody>
              <a:bodyPr wrap="square" rtlCol="0">
                <a:spAutoFit/>
              </a:bodyPr>
              <a:lstStyle/>
              <a:p>
                <a:r>
                  <a:rPr lang="en-US" sz="1400" b="1" dirty="0" smtClean="0">
                    <a:solidFill>
                      <a:schemeClr val="bg1"/>
                    </a:solidFill>
                  </a:rPr>
                  <a:t>1</a:t>
                </a:r>
                <a:endParaRPr lang="en-US" sz="1400" b="1" dirty="0">
                  <a:solidFill>
                    <a:schemeClr val="bg1"/>
                  </a:solidFill>
                </a:endParaRPr>
              </a:p>
            </p:txBody>
          </p:sp>
        </p:grpSp>
        <p:grpSp>
          <p:nvGrpSpPr>
            <p:cNvPr id="9" name="Group 10"/>
            <p:cNvGrpSpPr/>
            <p:nvPr/>
          </p:nvGrpSpPr>
          <p:grpSpPr>
            <a:xfrm>
              <a:off x="2348900" y="1904460"/>
              <a:ext cx="327251" cy="515544"/>
              <a:chOff x="2348900" y="1904460"/>
              <a:chExt cx="327251" cy="515544"/>
            </a:xfrm>
            <a:effectLst>
              <a:outerShdw blurRad="50800" dist="38100" dir="2700000" algn="tl" rotWithShape="0">
                <a:prstClr val="black">
                  <a:alpha val="40000"/>
                </a:prstClr>
              </a:outerShdw>
            </a:effectLst>
          </p:grpSpPr>
          <p:sp>
            <p:nvSpPr>
              <p:cNvPr id="10" name="Donut 11"/>
              <p:cNvSpPr/>
              <p:nvPr/>
            </p:nvSpPr>
            <p:spPr>
              <a:xfrm>
                <a:off x="2353375" y="1904460"/>
                <a:ext cx="322776" cy="310557"/>
              </a:xfrm>
              <a:prstGeom prst="donut">
                <a:avLst>
                  <a:gd name="adj" fmla="val 14258"/>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2"/>
              <p:cNvSpPr/>
              <p:nvPr/>
            </p:nvSpPr>
            <p:spPr>
              <a:xfrm rot="1920000" flipH="1">
                <a:off x="2348900" y="2154053"/>
                <a:ext cx="51131" cy="265951"/>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4" name="Group 20"/>
          <p:cNvGrpSpPr/>
          <p:nvPr/>
        </p:nvGrpSpPr>
        <p:grpSpPr>
          <a:xfrm>
            <a:off x="2168735" y="3615736"/>
            <a:ext cx="1193050" cy="2446303"/>
            <a:chOff x="1882985" y="3615736"/>
            <a:chExt cx="1193050" cy="2446303"/>
          </a:xfrm>
        </p:grpSpPr>
        <p:grpSp>
          <p:nvGrpSpPr>
            <p:cNvPr id="15" name="Group 21"/>
            <p:cNvGrpSpPr/>
            <p:nvPr/>
          </p:nvGrpSpPr>
          <p:grpSpPr>
            <a:xfrm>
              <a:off x="2260111" y="5702131"/>
              <a:ext cx="442063" cy="359908"/>
              <a:chOff x="3431261" y="1723697"/>
              <a:chExt cx="896293" cy="729723"/>
            </a:xfrm>
            <a:solidFill>
              <a:schemeClr val="accent4">
                <a:lumMod val="50000"/>
              </a:schemeClr>
            </a:solidFill>
            <a:effectLst>
              <a:outerShdw blurRad="50800" dist="38100" dir="2700000" algn="tl" rotWithShape="0">
                <a:prstClr val="black">
                  <a:alpha val="40000"/>
                </a:prstClr>
              </a:outerShdw>
            </a:effectLst>
          </p:grpSpPr>
          <p:sp>
            <p:nvSpPr>
              <p:cNvPr id="21" name="Isosceles Triangle 28"/>
              <p:cNvSpPr/>
              <p:nvPr/>
            </p:nvSpPr>
            <p:spPr>
              <a:xfrm rot="10800000">
                <a:off x="3431261" y="1723697"/>
                <a:ext cx="896293" cy="49950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9"/>
              <p:cNvSpPr/>
              <p:nvPr/>
            </p:nvSpPr>
            <p:spPr>
              <a:xfrm>
                <a:off x="3787901" y="2022089"/>
                <a:ext cx="183011" cy="4313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Flowchart: Stored Data 23"/>
            <p:cNvSpPr/>
            <p:nvPr/>
          </p:nvSpPr>
          <p:spPr>
            <a:xfrm rot="5400000">
              <a:off x="1467912" y="4253257"/>
              <a:ext cx="2013731" cy="1183585"/>
            </a:xfrm>
            <a:prstGeom prst="flowChartOnlineStorage">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24"/>
            <p:cNvGrpSpPr/>
            <p:nvPr/>
          </p:nvGrpSpPr>
          <p:grpSpPr>
            <a:xfrm>
              <a:off x="2232242" y="3615736"/>
              <a:ext cx="485069" cy="444895"/>
              <a:chOff x="2903838" y="1210962"/>
              <a:chExt cx="485069" cy="444895"/>
            </a:xfrm>
          </p:grpSpPr>
          <p:sp>
            <p:nvSpPr>
              <p:cNvPr id="19" name="Oval 26"/>
              <p:cNvSpPr/>
              <p:nvPr/>
            </p:nvSpPr>
            <p:spPr>
              <a:xfrm>
                <a:off x="2903838" y="1210962"/>
                <a:ext cx="444895" cy="444895"/>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27"/>
              <p:cNvSpPr txBox="1"/>
              <p:nvPr/>
            </p:nvSpPr>
            <p:spPr>
              <a:xfrm>
                <a:off x="2931707" y="1210962"/>
                <a:ext cx="457200" cy="432792"/>
              </a:xfrm>
              <a:prstGeom prst="ellipse">
                <a:avLst/>
              </a:prstGeom>
              <a:noFill/>
              <a:ln w="28575">
                <a:noFill/>
              </a:ln>
              <a:effectLst/>
            </p:spPr>
            <p:txBody>
              <a:bodyPr wrap="square" rtlCol="0">
                <a:spAutoFit/>
              </a:bodyPr>
              <a:lstStyle/>
              <a:p>
                <a:r>
                  <a:rPr lang="en-US" sz="1400" b="1" dirty="0" smtClean="0">
                    <a:solidFill>
                      <a:schemeClr val="bg1"/>
                    </a:solidFill>
                  </a:rPr>
                  <a:t>2</a:t>
                </a:r>
                <a:endParaRPr lang="en-US" sz="1400" b="1" dirty="0">
                  <a:solidFill>
                    <a:schemeClr val="bg1"/>
                  </a:solidFill>
                </a:endParaRPr>
              </a:p>
            </p:txBody>
          </p:sp>
        </p:grpSp>
        <p:sp>
          <p:nvSpPr>
            <p:cNvPr id="18" name="TextBox 25"/>
            <p:cNvSpPr txBox="1"/>
            <p:nvPr/>
          </p:nvSpPr>
          <p:spPr>
            <a:xfrm>
              <a:off x="1901387" y="4351523"/>
              <a:ext cx="1174648" cy="646331"/>
            </a:xfrm>
            <a:prstGeom prst="rect">
              <a:avLst/>
            </a:prstGeom>
            <a:noFill/>
            <a:effectLst/>
          </p:spPr>
          <p:txBody>
            <a:bodyPr wrap="square" rtlCol="0">
              <a:spAutoFit/>
            </a:bodyPr>
            <a:lstStyle/>
            <a:p>
              <a:pPr algn="ctr"/>
              <a:r>
                <a:rPr lang="en-CA" sz="1200" b="1" dirty="0"/>
                <a:t>Design the </a:t>
              </a:r>
              <a:r>
                <a:rPr lang="en-CA" sz="1200" b="1" dirty="0" smtClean="0"/>
                <a:t>Appropriate </a:t>
              </a:r>
            </a:p>
            <a:p>
              <a:pPr algn="ctr"/>
              <a:r>
                <a:rPr lang="en-CA" sz="1200" b="1" dirty="0" smtClean="0"/>
                <a:t>HR Structure </a:t>
              </a:r>
              <a:endParaRPr lang="en-US" sz="1200" b="1" dirty="0"/>
            </a:p>
          </p:txBody>
        </p:sp>
      </p:grpSp>
      <p:grpSp>
        <p:nvGrpSpPr>
          <p:cNvPr id="23" name="Group 33"/>
          <p:cNvGrpSpPr/>
          <p:nvPr/>
        </p:nvGrpSpPr>
        <p:grpSpPr>
          <a:xfrm>
            <a:off x="3891438" y="3615736"/>
            <a:ext cx="1183585" cy="2446303"/>
            <a:chOff x="3933831" y="3615736"/>
            <a:chExt cx="1183585" cy="2446303"/>
          </a:xfrm>
        </p:grpSpPr>
        <p:grpSp>
          <p:nvGrpSpPr>
            <p:cNvPr id="24" name="Group 34"/>
            <p:cNvGrpSpPr/>
            <p:nvPr/>
          </p:nvGrpSpPr>
          <p:grpSpPr>
            <a:xfrm>
              <a:off x="4305486" y="5702131"/>
              <a:ext cx="442063" cy="359908"/>
              <a:chOff x="3431261" y="1723697"/>
              <a:chExt cx="896293" cy="729723"/>
            </a:xfrm>
            <a:solidFill>
              <a:schemeClr val="accent4">
                <a:lumMod val="50000"/>
              </a:schemeClr>
            </a:solidFill>
            <a:effectLst>
              <a:outerShdw blurRad="50800" dist="38100" dir="2700000" algn="tl" rotWithShape="0">
                <a:prstClr val="black">
                  <a:alpha val="40000"/>
                </a:prstClr>
              </a:outerShdw>
            </a:effectLst>
          </p:grpSpPr>
          <p:sp>
            <p:nvSpPr>
              <p:cNvPr id="30" name="Isosceles Triangle 41"/>
              <p:cNvSpPr/>
              <p:nvPr/>
            </p:nvSpPr>
            <p:spPr>
              <a:xfrm rot="10800000">
                <a:off x="3431261" y="1723697"/>
                <a:ext cx="896293" cy="49950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42"/>
              <p:cNvSpPr/>
              <p:nvPr/>
            </p:nvSpPr>
            <p:spPr>
              <a:xfrm>
                <a:off x="3787901" y="2022089"/>
                <a:ext cx="183011" cy="4313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lowchart: Stored Data 35"/>
            <p:cNvSpPr/>
            <p:nvPr/>
          </p:nvSpPr>
          <p:spPr>
            <a:xfrm rot="5400000">
              <a:off x="3518758" y="4253257"/>
              <a:ext cx="2013731" cy="1183585"/>
            </a:xfrm>
            <a:prstGeom prst="flowChartOnlineStorage">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36"/>
            <p:cNvGrpSpPr/>
            <p:nvPr/>
          </p:nvGrpSpPr>
          <p:grpSpPr>
            <a:xfrm>
              <a:off x="4277617" y="3615736"/>
              <a:ext cx="485069" cy="444895"/>
              <a:chOff x="2903838" y="1210962"/>
              <a:chExt cx="485069" cy="444895"/>
            </a:xfrm>
          </p:grpSpPr>
          <p:sp>
            <p:nvSpPr>
              <p:cNvPr id="28" name="Oval 38"/>
              <p:cNvSpPr/>
              <p:nvPr/>
            </p:nvSpPr>
            <p:spPr>
              <a:xfrm>
                <a:off x="2903838" y="1210962"/>
                <a:ext cx="444895" cy="444895"/>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39"/>
              <p:cNvSpPr txBox="1"/>
              <p:nvPr/>
            </p:nvSpPr>
            <p:spPr>
              <a:xfrm>
                <a:off x="2931707" y="1210962"/>
                <a:ext cx="457200" cy="432792"/>
              </a:xfrm>
              <a:prstGeom prst="ellipse">
                <a:avLst/>
              </a:prstGeom>
              <a:noFill/>
              <a:ln w="28575">
                <a:noFill/>
              </a:ln>
              <a:effectLst/>
            </p:spPr>
            <p:txBody>
              <a:bodyPr wrap="square" rtlCol="0">
                <a:spAutoFit/>
              </a:bodyPr>
              <a:lstStyle/>
              <a:p>
                <a:r>
                  <a:rPr lang="en-US" sz="1400" b="1" dirty="0" smtClean="0">
                    <a:solidFill>
                      <a:schemeClr val="bg1"/>
                    </a:solidFill>
                  </a:rPr>
                  <a:t>3</a:t>
                </a:r>
                <a:endParaRPr lang="en-US" sz="1400" b="1" dirty="0">
                  <a:solidFill>
                    <a:schemeClr val="bg1"/>
                  </a:solidFill>
                </a:endParaRPr>
              </a:p>
            </p:txBody>
          </p:sp>
        </p:grpSp>
        <p:sp>
          <p:nvSpPr>
            <p:cNvPr id="27" name="TextBox 37"/>
            <p:cNvSpPr txBox="1"/>
            <p:nvPr/>
          </p:nvSpPr>
          <p:spPr>
            <a:xfrm>
              <a:off x="3938563" y="4239391"/>
              <a:ext cx="1174120" cy="1015663"/>
            </a:xfrm>
            <a:prstGeom prst="rect">
              <a:avLst/>
            </a:prstGeom>
            <a:noFill/>
            <a:effectLst/>
          </p:spPr>
          <p:txBody>
            <a:bodyPr wrap="square" rtlCol="0">
              <a:spAutoFit/>
            </a:bodyPr>
            <a:lstStyle/>
            <a:p>
              <a:pPr lvl="0" algn="ctr"/>
              <a:r>
                <a:rPr lang="en-CA" sz="1200" b="1" dirty="0"/>
                <a:t>Refine HR </a:t>
              </a:r>
              <a:r>
                <a:rPr lang="en-CA" sz="1200" b="1" dirty="0" smtClean="0"/>
                <a:t>Processes </a:t>
              </a:r>
              <a:r>
                <a:rPr lang="en-CA" sz="1200" b="1" dirty="0"/>
                <a:t>and Examine HR Technology </a:t>
              </a:r>
              <a:endParaRPr lang="en-US" sz="1200" b="1" dirty="0"/>
            </a:p>
          </p:txBody>
        </p:sp>
      </p:grpSp>
      <p:grpSp>
        <p:nvGrpSpPr>
          <p:cNvPr id="32" name="Group 43"/>
          <p:cNvGrpSpPr/>
          <p:nvPr/>
        </p:nvGrpSpPr>
        <p:grpSpPr>
          <a:xfrm>
            <a:off x="5593735" y="3615736"/>
            <a:ext cx="1199725" cy="2446303"/>
            <a:chOff x="5879485" y="3654356"/>
            <a:chExt cx="1199725" cy="2446303"/>
          </a:xfrm>
        </p:grpSpPr>
        <p:grpSp>
          <p:nvGrpSpPr>
            <p:cNvPr id="33" name="Group 44"/>
            <p:cNvGrpSpPr/>
            <p:nvPr/>
          </p:nvGrpSpPr>
          <p:grpSpPr>
            <a:xfrm>
              <a:off x="6256611" y="5740751"/>
              <a:ext cx="442063" cy="359908"/>
              <a:chOff x="3431261" y="1723697"/>
              <a:chExt cx="896293" cy="729723"/>
            </a:xfrm>
            <a:solidFill>
              <a:schemeClr val="accent4">
                <a:lumMod val="50000"/>
              </a:schemeClr>
            </a:solidFill>
            <a:effectLst>
              <a:outerShdw blurRad="50800" dist="38100" dir="2700000" algn="tl" rotWithShape="0">
                <a:prstClr val="black">
                  <a:alpha val="40000"/>
                </a:prstClr>
              </a:outerShdw>
            </a:effectLst>
          </p:grpSpPr>
          <p:sp>
            <p:nvSpPr>
              <p:cNvPr id="39" name="Isosceles Triangle 52"/>
              <p:cNvSpPr/>
              <p:nvPr/>
            </p:nvSpPr>
            <p:spPr>
              <a:xfrm rot="10800000">
                <a:off x="3431261" y="1723697"/>
                <a:ext cx="896293" cy="49950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53"/>
              <p:cNvSpPr/>
              <p:nvPr/>
            </p:nvSpPr>
            <p:spPr>
              <a:xfrm>
                <a:off x="3787901" y="2022089"/>
                <a:ext cx="183011" cy="43133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Flowchart: Stored Data 45"/>
            <p:cNvSpPr/>
            <p:nvPr/>
          </p:nvSpPr>
          <p:spPr>
            <a:xfrm rot="5400000">
              <a:off x="5464412" y="4291877"/>
              <a:ext cx="2013731" cy="1183585"/>
            </a:xfrm>
            <a:prstGeom prst="flowChartOnlineStorage">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46"/>
            <p:cNvGrpSpPr/>
            <p:nvPr/>
          </p:nvGrpSpPr>
          <p:grpSpPr>
            <a:xfrm>
              <a:off x="6228742" y="3654356"/>
              <a:ext cx="485069" cy="444895"/>
              <a:chOff x="2903838" y="1210962"/>
              <a:chExt cx="485069" cy="444895"/>
            </a:xfrm>
          </p:grpSpPr>
          <p:sp>
            <p:nvSpPr>
              <p:cNvPr id="37" name="Oval 50"/>
              <p:cNvSpPr/>
              <p:nvPr/>
            </p:nvSpPr>
            <p:spPr>
              <a:xfrm>
                <a:off x="2903838" y="1210962"/>
                <a:ext cx="444895" cy="444895"/>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51"/>
              <p:cNvSpPr txBox="1"/>
              <p:nvPr/>
            </p:nvSpPr>
            <p:spPr>
              <a:xfrm>
                <a:off x="2931707" y="1210962"/>
                <a:ext cx="457200" cy="432792"/>
              </a:xfrm>
              <a:prstGeom prst="ellipse">
                <a:avLst/>
              </a:prstGeom>
              <a:noFill/>
              <a:ln w="28575">
                <a:noFill/>
              </a:ln>
              <a:effectLst/>
            </p:spPr>
            <p:txBody>
              <a:bodyPr wrap="square" rtlCol="0">
                <a:spAutoFit/>
              </a:bodyPr>
              <a:lstStyle/>
              <a:p>
                <a:r>
                  <a:rPr lang="en-US" sz="1400" b="1" dirty="0" smtClean="0">
                    <a:solidFill>
                      <a:schemeClr val="bg1"/>
                    </a:solidFill>
                  </a:rPr>
                  <a:t>4</a:t>
                </a:r>
                <a:endParaRPr lang="en-US" sz="1400" b="1" dirty="0">
                  <a:solidFill>
                    <a:schemeClr val="bg1"/>
                  </a:solidFill>
                </a:endParaRPr>
              </a:p>
            </p:txBody>
          </p:sp>
        </p:grpSp>
        <p:sp>
          <p:nvSpPr>
            <p:cNvPr id="36" name="TextBox 49"/>
            <p:cNvSpPr txBox="1"/>
            <p:nvPr/>
          </p:nvSpPr>
          <p:spPr>
            <a:xfrm>
              <a:off x="5890426" y="4309117"/>
              <a:ext cx="1188784" cy="830997"/>
            </a:xfrm>
            <a:prstGeom prst="rect">
              <a:avLst/>
            </a:prstGeom>
            <a:noFill/>
            <a:effectLst/>
          </p:spPr>
          <p:txBody>
            <a:bodyPr wrap="square" rtlCol="0">
              <a:spAutoFit/>
            </a:bodyPr>
            <a:lstStyle/>
            <a:p>
              <a:pPr lvl="0" algn="ctr"/>
              <a:r>
                <a:rPr lang="en-US" sz="1200" b="1" dirty="0" smtClean="0"/>
                <a:t>Assess Required Departmental Capabilities</a:t>
              </a:r>
              <a:r>
                <a:rPr lang="en-CA" sz="1200" b="1" dirty="0"/>
                <a:t> </a:t>
              </a:r>
              <a:r>
                <a:rPr lang="en-US" sz="1200" b="1" dirty="0"/>
                <a:t> </a:t>
              </a:r>
            </a:p>
          </p:txBody>
        </p:sp>
      </p:grpSp>
      <p:grpSp>
        <p:nvGrpSpPr>
          <p:cNvPr id="41" name="Group 54"/>
          <p:cNvGrpSpPr/>
          <p:nvPr/>
        </p:nvGrpSpPr>
        <p:grpSpPr>
          <a:xfrm>
            <a:off x="6195167" y="2708643"/>
            <a:ext cx="2702924" cy="944402"/>
            <a:chOff x="6087675" y="815443"/>
            <a:chExt cx="2702924" cy="944402"/>
          </a:xfrm>
        </p:grpSpPr>
        <p:sp>
          <p:nvSpPr>
            <p:cNvPr id="42" name="Flowchart: Stored Data 55"/>
            <p:cNvSpPr/>
            <p:nvPr/>
          </p:nvSpPr>
          <p:spPr>
            <a:xfrm>
              <a:off x="6350297" y="815443"/>
              <a:ext cx="2323138" cy="944402"/>
            </a:xfrm>
            <a:prstGeom prst="flowChartOnlineStorage">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56"/>
            <p:cNvSpPr txBox="1"/>
            <p:nvPr/>
          </p:nvSpPr>
          <p:spPr>
            <a:xfrm>
              <a:off x="6575418" y="1014881"/>
              <a:ext cx="1648239" cy="461665"/>
            </a:xfrm>
            <a:prstGeom prst="rect">
              <a:avLst/>
            </a:prstGeom>
            <a:noFill/>
            <a:effectLst/>
          </p:spPr>
          <p:txBody>
            <a:bodyPr wrap="square" rtlCol="0">
              <a:spAutoFit/>
            </a:bodyPr>
            <a:lstStyle/>
            <a:p>
              <a:pPr algn="ctr"/>
              <a:r>
                <a:rPr lang="en-CA" sz="1200" b="1" dirty="0"/>
                <a:t>Implement </a:t>
              </a:r>
              <a:r>
                <a:rPr lang="en-CA" sz="1200" b="1" dirty="0" smtClean="0"/>
                <a:t>and Manage HR Change </a:t>
              </a:r>
              <a:endParaRPr lang="en-US" sz="1200" b="1" dirty="0"/>
            </a:p>
          </p:txBody>
        </p:sp>
        <p:grpSp>
          <p:nvGrpSpPr>
            <p:cNvPr id="44" name="Group 57"/>
            <p:cNvGrpSpPr/>
            <p:nvPr/>
          </p:nvGrpSpPr>
          <p:grpSpPr>
            <a:xfrm>
              <a:off x="6087675" y="1031651"/>
              <a:ext cx="485069" cy="444895"/>
              <a:chOff x="2903838" y="1210962"/>
              <a:chExt cx="485069" cy="444895"/>
            </a:xfrm>
            <a:effectLst>
              <a:outerShdw blurRad="50800" dist="38100" dir="2700000" algn="tl" rotWithShape="0">
                <a:prstClr val="black">
                  <a:alpha val="40000"/>
                </a:prstClr>
              </a:outerShdw>
            </a:effectLst>
          </p:grpSpPr>
          <p:sp>
            <p:nvSpPr>
              <p:cNvPr id="46" name="Oval 59"/>
              <p:cNvSpPr/>
              <p:nvPr/>
            </p:nvSpPr>
            <p:spPr>
              <a:xfrm>
                <a:off x="2903838" y="1210962"/>
                <a:ext cx="444895" cy="444895"/>
              </a:xfrm>
              <a:prstGeom prst="ellipse">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60"/>
              <p:cNvSpPr txBox="1"/>
              <p:nvPr/>
            </p:nvSpPr>
            <p:spPr>
              <a:xfrm>
                <a:off x="2931707" y="1210962"/>
                <a:ext cx="457200" cy="432792"/>
              </a:xfrm>
              <a:prstGeom prst="ellipse">
                <a:avLst/>
              </a:prstGeom>
              <a:noFill/>
              <a:ln w="28575">
                <a:noFill/>
              </a:ln>
              <a:effectLst/>
            </p:spPr>
            <p:txBody>
              <a:bodyPr wrap="square" rtlCol="0">
                <a:spAutoFit/>
              </a:bodyPr>
              <a:lstStyle/>
              <a:p>
                <a:r>
                  <a:rPr lang="en-US" sz="1400" b="1" dirty="0">
                    <a:solidFill>
                      <a:schemeClr val="bg1"/>
                    </a:solidFill>
                  </a:rPr>
                  <a:t>5</a:t>
                </a:r>
              </a:p>
            </p:txBody>
          </p:sp>
        </p:grpSp>
        <p:sp>
          <p:nvSpPr>
            <p:cNvPr id="45" name="Plus 58"/>
            <p:cNvSpPr/>
            <p:nvPr/>
          </p:nvSpPr>
          <p:spPr>
            <a:xfrm>
              <a:off x="8341034" y="1050283"/>
              <a:ext cx="449565" cy="407633"/>
            </a:xfrm>
            <a:prstGeom prst="mathPlus">
              <a:avLst/>
            </a:prstGeom>
            <a:solidFill>
              <a:schemeClr val="accent4">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61"/>
          <p:cNvSpPr txBox="1"/>
          <p:nvPr/>
        </p:nvSpPr>
        <p:spPr>
          <a:xfrm>
            <a:off x="373746" y="1205823"/>
            <a:ext cx="1886365" cy="338554"/>
          </a:xfrm>
          <a:prstGeom prst="rect">
            <a:avLst/>
          </a:prstGeom>
          <a:solidFill>
            <a:schemeClr val="accent1">
              <a:lumMod val="75000"/>
            </a:schemeClr>
          </a:solidFill>
          <a:ln w="19050">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US" sz="1600" b="1" dirty="0" smtClean="0">
                <a:solidFill>
                  <a:schemeClr val="bg1"/>
                </a:solidFill>
              </a:rPr>
              <a:t>People Strategy</a:t>
            </a:r>
            <a:endParaRPr lang="en-US" sz="1600" b="1" dirty="0">
              <a:solidFill>
                <a:schemeClr val="bg1"/>
              </a:solidFill>
            </a:endParaRPr>
          </a:p>
        </p:txBody>
      </p:sp>
      <p:sp>
        <p:nvSpPr>
          <p:cNvPr id="49" name="TextBox 61"/>
          <p:cNvSpPr txBox="1"/>
          <p:nvPr/>
        </p:nvSpPr>
        <p:spPr>
          <a:xfrm>
            <a:off x="6591886" y="1207150"/>
            <a:ext cx="2178626" cy="338554"/>
          </a:xfrm>
          <a:prstGeom prst="rect">
            <a:avLst/>
          </a:prstGeom>
          <a:solidFill>
            <a:schemeClr val="accent1">
              <a:lumMod val="75000"/>
            </a:schemeClr>
          </a:solidFill>
          <a:ln w="19050">
            <a:solidFill>
              <a:schemeClr val="bg1"/>
            </a:solidFill>
          </a:ln>
          <a:effectLst>
            <a:outerShdw blurRad="50800" dist="38100" dir="2700000" algn="tl" rotWithShape="0">
              <a:prstClr val="black">
                <a:alpha val="40000"/>
              </a:prstClr>
            </a:outerShdw>
          </a:effectLst>
        </p:spPr>
        <p:txBody>
          <a:bodyPr wrap="square" rtlCol="0">
            <a:spAutoFit/>
          </a:bodyPr>
          <a:lstStyle/>
          <a:p>
            <a:pPr algn="ctr"/>
            <a:r>
              <a:rPr lang="en-US" sz="1600" b="1" dirty="0" smtClean="0">
                <a:solidFill>
                  <a:schemeClr val="bg1"/>
                </a:solidFill>
              </a:rPr>
              <a:t>People Action Plan</a:t>
            </a:r>
            <a:endParaRPr lang="en-US" sz="1600" b="1" dirty="0">
              <a:solidFill>
                <a:schemeClr val="bg1"/>
              </a:solidFill>
            </a:endParaRPr>
          </a:p>
        </p:txBody>
      </p:sp>
      <p:grpSp>
        <p:nvGrpSpPr>
          <p:cNvPr id="50" name="Group 49"/>
          <p:cNvGrpSpPr/>
          <p:nvPr/>
        </p:nvGrpSpPr>
        <p:grpSpPr>
          <a:xfrm>
            <a:off x="0" y="6525344"/>
            <a:ext cx="9144000" cy="351838"/>
            <a:chOff x="0" y="6525344"/>
            <a:chExt cx="9144000" cy="351838"/>
          </a:xfrm>
        </p:grpSpPr>
        <p:sp>
          <p:nvSpPr>
            <p:cNvPr id="51" name="Rectangle 50"/>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52" name="Picture 5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53" name="Rectangle 52"/>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001097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4"/>
          <p:cNvSpPr txBox="1">
            <a:spLocks/>
          </p:cNvSpPr>
          <p:nvPr/>
        </p:nvSpPr>
        <p:spPr>
          <a:xfrm>
            <a:off x="5308374" y="2132855"/>
            <a:ext cx="3292493" cy="1336239"/>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dirty="0" smtClean="0">
                <a:solidFill>
                  <a:schemeClr val="accent1"/>
                </a:solidFill>
              </a:rPr>
              <a:t>Sample slides</a:t>
            </a:r>
            <a:endParaRPr lang="en-US" sz="4400" dirty="0">
              <a:solidFill>
                <a:schemeClr val="accent1"/>
              </a:solidFill>
            </a:endParaRPr>
          </a:p>
        </p:txBody>
      </p:sp>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r="11311"/>
          <a:stretch/>
        </p:blipFill>
        <p:spPr>
          <a:xfrm>
            <a:off x="-2" y="-24276"/>
            <a:ext cx="4847956" cy="6548400"/>
          </a:xfrm>
          <a:prstGeom prst="rect">
            <a:avLst/>
          </a:prstGeom>
        </p:spPr>
      </p:pic>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7" name="Rectangle 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215866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Before assessing and revamping your HR department, </a:t>
            </a:r>
            <a:r>
              <a:rPr lang="en-CA" dirty="0" smtClean="0"/>
              <a:t>ensure you have a well-defined people strategy </a:t>
            </a:r>
            <a:endParaRPr lang="en-CA" dirty="0"/>
          </a:p>
        </p:txBody>
      </p:sp>
      <p:sp>
        <p:nvSpPr>
          <p:cNvPr id="5" name="TextBox 4"/>
          <p:cNvSpPr txBox="1"/>
          <p:nvPr/>
        </p:nvSpPr>
        <p:spPr>
          <a:xfrm flipH="1">
            <a:off x="4509983" y="3813170"/>
            <a:ext cx="4342971" cy="1585049"/>
          </a:xfrm>
          <a:prstGeom prst="rect">
            <a:avLst/>
          </a:prstGeom>
          <a:noFill/>
        </p:spPr>
        <p:txBody>
          <a:bodyPr wrap="square" rtlCol="0">
            <a:spAutoFit/>
          </a:bodyPr>
          <a:lstStyle/>
          <a:p>
            <a:pPr>
              <a:spcBef>
                <a:spcPts val="600"/>
              </a:spcBef>
            </a:pPr>
            <a:r>
              <a:rPr lang="en-CA" sz="1400" b="1" dirty="0" smtClean="0"/>
              <a:t>This blueprint will walk you through how to align and optimize your HR department to support the people strategy and achieve organizational goals. </a:t>
            </a:r>
          </a:p>
          <a:p>
            <a:pPr>
              <a:spcBef>
                <a:spcPts val="600"/>
              </a:spcBef>
            </a:pPr>
            <a:r>
              <a:rPr lang="en-CA" sz="1200" dirty="0"/>
              <a:t>With strategic priority areas identified in the people strategy, HR then has to identify how the department best supports the execution of the people strategy. </a:t>
            </a:r>
          </a:p>
        </p:txBody>
      </p:sp>
      <p:sp>
        <p:nvSpPr>
          <p:cNvPr id="14" name="Rectangle 2"/>
          <p:cNvSpPr/>
          <p:nvPr/>
        </p:nvSpPr>
        <p:spPr>
          <a:xfrm>
            <a:off x="251520" y="1188568"/>
            <a:ext cx="4148473" cy="4100033"/>
          </a:xfrm>
          <a:prstGeom prst="rect">
            <a:avLst/>
          </a:prstGeom>
          <a:solidFill>
            <a:schemeClr val="bg2">
              <a:lumMod val="95000"/>
            </a:schemeClr>
          </a:solidFill>
          <a:effectLst>
            <a:outerShdw blurRad="50800" dist="38100" dir="2700000" algn="tl" rotWithShape="0">
              <a:prstClr val="black">
                <a:alpha val="40000"/>
              </a:prstClr>
            </a:outerShdw>
          </a:effectLst>
        </p:spPr>
        <p:txBody>
          <a:bodyPr wrap="square">
            <a:spAutoFit/>
          </a:bodyPr>
          <a:lstStyle/>
          <a:p>
            <a:pPr>
              <a:lnSpc>
                <a:spcPct val="107000"/>
              </a:lnSpc>
              <a:spcBef>
                <a:spcPts val="600"/>
              </a:spcBef>
            </a:pPr>
            <a:r>
              <a:rPr lang="en-CA" sz="1600" b="1" dirty="0">
                <a:ea typeface="Calibri" panose="020F0502020204030204" pitchFamily="34" charset="0"/>
                <a:cs typeface="Times New Roman" panose="02020603050405020304" pitchFamily="18" charset="0"/>
              </a:rPr>
              <a:t>What is a people strategy? </a:t>
            </a:r>
            <a:endParaRPr lang="en-CA" sz="1600" b="1" dirty="0" smtClean="0">
              <a:ea typeface="Calibri" panose="020F0502020204030204" pitchFamily="34" charset="0"/>
              <a:cs typeface="Times New Roman" panose="02020603050405020304" pitchFamily="18" charset="0"/>
            </a:endParaRPr>
          </a:p>
          <a:p>
            <a:pPr marL="358775" lvl="1" indent="-173038">
              <a:lnSpc>
                <a:spcPct val="107000"/>
              </a:lnSpc>
              <a:spcBef>
                <a:spcPts val="600"/>
              </a:spcBef>
              <a:buFont typeface="Arial" panose="020B0604020202020204" pitchFamily="34" charset="0"/>
              <a:buChar char="•"/>
            </a:pPr>
            <a:r>
              <a:rPr lang="en-CA" sz="1200" dirty="0" smtClean="0">
                <a:ea typeface="Calibri" panose="020F0502020204030204" pitchFamily="34" charset="0"/>
                <a:cs typeface="Times New Roman" panose="02020603050405020304" pitchFamily="18" charset="0"/>
              </a:rPr>
              <a:t>It’s the process of </a:t>
            </a:r>
            <a:r>
              <a:rPr lang="en-CA" sz="1200" b="1" dirty="0">
                <a:ea typeface="Calibri" panose="020F0502020204030204" pitchFamily="34" charset="0"/>
                <a:cs typeface="Times New Roman" panose="02020603050405020304" pitchFamily="18" charset="0"/>
              </a:rPr>
              <a:t>linking HR management and practices directly to </a:t>
            </a:r>
            <a:r>
              <a:rPr lang="en-CA" sz="1200" b="1" dirty="0" smtClean="0">
                <a:ea typeface="Calibri" panose="020F0502020204030204" pitchFamily="34" charset="0"/>
                <a:cs typeface="Times New Roman" panose="02020603050405020304" pitchFamily="18" charset="0"/>
              </a:rPr>
              <a:t>your organization’s </a:t>
            </a:r>
            <a:r>
              <a:rPr lang="en-CA" sz="1200" b="1" dirty="0">
                <a:ea typeface="Calibri" panose="020F0502020204030204" pitchFamily="34" charset="0"/>
                <a:cs typeface="Times New Roman" panose="02020603050405020304" pitchFamily="18" charset="0"/>
              </a:rPr>
              <a:t>strategic </a:t>
            </a:r>
            <a:r>
              <a:rPr lang="en-CA" sz="1200" b="1" dirty="0" smtClean="0">
                <a:ea typeface="Calibri" panose="020F0502020204030204" pitchFamily="34" charset="0"/>
                <a:cs typeface="Times New Roman" panose="02020603050405020304" pitchFamily="18" charset="0"/>
              </a:rPr>
              <a:t>plan.</a:t>
            </a:r>
            <a:r>
              <a:rPr lang="en-CA" sz="1200" dirty="0" smtClean="0">
                <a:ea typeface="Calibri" panose="020F0502020204030204" pitchFamily="34" charset="0"/>
                <a:cs typeface="Times New Roman" panose="02020603050405020304" pitchFamily="18" charset="0"/>
              </a:rPr>
              <a:t> </a:t>
            </a:r>
          </a:p>
          <a:p>
            <a:pPr marL="358775" lvl="1" indent="-173038">
              <a:lnSpc>
                <a:spcPct val="107000"/>
              </a:lnSpc>
              <a:spcBef>
                <a:spcPts val="600"/>
              </a:spcBef>
              <a:buFont typeface="Arial" panose="020B0604020202020204" pitchFamily="34" charset="0"/>
              <a:buChar char="•"/>
            </a:pPr>
            <a:r>
              <a:rPr lang="en-CA" sz="1200" dirty="0" smtClean="0">
                <a:ea typeface="Calibri" panose="020F0502020204030204" pitchFamily="34" charset="0"/>
                <a:cs typeface="Times New Roman" panose="02020603050405020304" pitchFamily="18" charset="0"/>
              </a:rPr>
              <a:t>People </a:t>
            </a:r>
            <a:r>
              <a:rPr lang="en-CA" sz="1200" dirty="0">
                <a:ea typeface="Calibri" panose="020F0502020204030204" pitchFamily="34" charset="0"/>
                <a:cs typeface="Times New Roman" panose="02020603050405020304" pitchFamily="18" charset="0"/>
              </a:rPr>
              <a:t>strategy </a:t>
            </a:r>
            <a:r>
              <a:rPr lang="en-CA" sz="1200" dirty="0" smtClean="0">
                <a:ea typeface="Calibri" panose="020F0502020204030204" pitchFamily="34" charset="0"/>
                <a:cs typeface="Times New Roman" panose="02020603050405020304" pitchFamily="18" charset="0"/>
              </a:rPr>
              <a:t>is </a:t>
            </a:r>
            <a:r>
              <a:rPr lang="en-CA" sz="1200" b="1" dirty="0" smtClean="0">
                <a:ea typeface="Calibri" panose="020F0502020204030204" pitchFamily="34" charset="0"/>
                <a:cs typeface="Times New Roman" panose="02020603050405020304" pitchFamily="18" charset="0"/>
              </a:rPr>
              <a:t>integrated </a:t>
            </a:r>
            <a:r>
              <a:rPr lang="en-CA" sz="1200" b="1" dirty="0">
                <a:ea typeface="Calibri" panose="020F0502020204030204" pitchFamily="34" charset="0"/>
                <a:cs typeface="Times New Roman" panose="02020603050405020304" pitchFamily="18" charset="0"/>
              </a:rPr>
              <a:t>with the organizational </a:t>
            </a:r>
            <a:r>
              <a:rPr lang="en-CA" sz="1200" b="1" dirty="0" smtClean="0">
                <a:ea typeface="Calibri" panose="020F0502020204030204" pitchFamily="34" charset="0"/>
                <a:cs typeface="Times New Roman" panose="02020603050405020304" pitchFamily="18" charset="0"/>
              </a:rPr>
              <a:t>strategy </a:t>
            </a:r>
            <a:r>
              <a:rPr lang="en-CA" sz="1200" dirty="0" smtClean="0">
                <a:ea typeface="Calibri" panose="020F0502020204030204" pitchFamily="34" charset="0"/>
                <a:cs typeface="Times New Roman" panose="02020603050405020304" pitchFamily="18" charset="0"/>
              </a:rPr>
              <a:t>to equip the organization with a</a:t>
            </a:r>
            <a:r>
              <a:rPr lang="en-CA" sz="1200" b="1" dirty="0" smtClean="0">
                <a:ea typeface="Calibri" panose="020F0502020204030204" pitchFamily="34" charset="0"/>
                <a:cs typeface="Times New Roman" panose="02020603050405020304" pitchFamily="18" charset="0"/>
              </a:rPr>
              <a:t> </a:t>
            </a:r>
            <a:r>
              <a:rPr lang="en-US" sz="1200" b="1" dirty="0"/>
              <a:t>competitive human capital </a:t>
            </a:r>
            <a:r>
              <a:rPr lang="en-US" sz="1200" dirty="0"/>
              <a:t>advantage</a:t>
            </a:r>
            <a:r>
              <a:rPr lang="en-CA" sz="1200" b="1" dirty="0" smtClean="0">
                <a:ea typeface="Calibri" panose="020F0502020204030204" pitchFamily="34" charset="0"/>
                <a:cs typeface="Times New Roman" panose="02020603050405020304" pitchFamily="18" charset="0"/>
              </a:rPr>
              <a:t> </a:t>
            </a:r>
            <a:r>
              <a:rPr lang="en-CA" sz="1200" dirty="0">
                <a:ea typeface="Calibri" panose="020F0502020204030204" pitchFamily="34" charset="0"/>
                <a:cs typeface="Times New Roman" panose="02020603050405020304" pitchFamily="18" charset="0"/>
              </a:rPr>
              <a:t>and </a:t>
            </a:r>
            <a:r>
              <a:rPr lang="en-CA" sz="1200" b="1" dirty="0" smtClean="0">
                <a:ea typeface="Calibri" panose="020F0502020204030204" pitchFamily="34" charset="0"/>
                <a:cs typeface="Times New Roman" panose="02020603050405020304" pitchFamily="18" charset="0"/>
              </a:rPr>
              <a:t>drive the </a:t>
            </a:r>
            <a:r>
              <a:rPr lang="en-CA" sz="1200" b="1" dirty="0">
                <a:ea typeface="Calibri" panose="020F0502020204030204" pitchFamily="34" charset="0"/>
                <a:cs typeface="Times New Roman" panose="02020603050405020304" pitchFamily="18" charset="0"/>
              </a:rPr>
              <a:t>HR </a:t>
            </a:r>
            <a:r>
              <a:rPr lang="en-CA" sz="1200" b="1" dirty="0" smtClean="0">
                <a:ea typeface="Calibri" panose="020F0502020204030204" pitchFamily="34" charset="0"/>
                <a:cs typeface="Times New Roman" panose="02020603050405020304" pitchFamily="18" charset="0"/>
              </a:rPr>
              <a:t>function.</a:t>
            </a:r>
            <a:r>
              <a:rPr lang="en-CA" sz="1200" dirty="0" smtClean="0">
                <a:ea typeface="Calibri" panose="020F0502020204030204" pitchFamily="34" charset="0"/>
                <a:cs typeface="Times New Roman" panose="02020603050405020304" pitchFamily="18" charset="0"/>
              </a:rPr>
              <a:t> </a:t>
            </a:r>
          </a:p>
          <a:p>
            <a:pPr marL="358775" lvl="1" indent="-173038">
              <a:lnSpc>
                <a:spcPct val="107000"/>
              </a:lnSpc>
              <a:spcBef>
                <a:spcPts val="600"/>
              </a:spcBef>
              <a:buFont typeface="Arial" panose="020B0604020202020204" pitchFamily="34" charset="0"/>
              <a:buChar char="•"/>
            </a:pPr>
            <a:r>
              <a:rPr lang="en-CA" sz="1200" dirty="0" smtClean="0">
                <a:ea typeface="Calibri" panose="020F0502020204030204" pitchFamily="34" charset="0"/>
                <a:cs typeface="Times New Roman" panose="02020603050405020304" pitchFamily="18" charset="0"/>
              </a:rPr>
              <a:t>People strategy ensures HR focuses on high-priority and impactful initiatives that drive organizational goals. </a:t>
            </a:r>
            <a:endParaRPr lang="en-CA" sz="1200" dirty="0">
              <a:ea typeface="Calibri" panose="020F0502020204030204" pitchFamily="34" charset="0"/>
              <a:cs typeface="Times New Roman" panose="02020603050405020304" pitchFamily="18" charset="0"/>
            </a:endParaRPr>
          </a:p>
          <a:p>
            <a:pPr lvl="0">
              <a:lnSpc>
                <a:spcPct val="107000"/>
              </a:lnSpc>
              <a:spcBef>
                <a:spcPts val="600"/>
              </a:spcBef>
            </a:pPr>
            <a:r>
              <a:rPr lang="en-US" sz="1200" dirty="0" smtClean="0">
                <a:ea typeface="Calibri" panose="020F0502020204030204" pitchFamily="34" charset="0"/>
                <a:cs typeface="Arial" panose="020B0604020202020204" pitchFamily="34" charset="0"/>
              </a:rPr>
              <a:t>To develop a people strategy see McLean &amp; Company’s blueprint, </a:t>
            </a:r>
            <a:r>
              <a:rPr lang="en-US" sz="1200" i="1" dirty="0" smtClean="0">
                <a:ea typeface="Calibri" panose="020F0502020204030204" pitchFamily="34" charset="0"/>
                <a:cs typeface="Arial" panose="020B0604020202020204" pitchFamily="34" charset="0"/>
                <a:hlinkClick r:id="rId2"/>
              </a:rPr>
              <a:t>Develop an Integrated People Strategy</a:t>
            </a:r>
            <a:r>
              <a:rPr lang="en-US" sz="1200" dirty="0" smtClean="0">
                <a:ea typeface="Calibri" panose="020F0502020204030204" pitchFamily="34" charset="0"/>
                <a:cs typeface="Arial" panose="020B0604020202020204" pitchFamily="34" charset="0"/>
              </a:rPr>
              <a:t>. </a:t>
            </a:r>
          </a:p>
          <a:p>
            <a:pPr lvl="0">
              <a:lnSpc>
                <a:spcPct val="107000"/>
              </a:lnSpc>
              <a:spcBef>
                <a:spcPts val="600"/>
              </a:spcBef>
            </a:pPr>
            <a:r>
              <a:rPr lang="en-US" sz="1200" dirty="0" smtClean="0">
                <a:ea typeface="Calibri" panose="020F0502020204030204" pitchFamily="34" charset="0"/>
                <a:cs typeface="Arial" panose="020B0604020202020204" pitchFamily="34" charset="0"/>
              </a:rPr>
              <a:t>In </a:t>
            </a:r>
            <a:r>
              <a:rPr lang="en-US" sz="1200" dirty="0">
                <a:ea typeface="Calibri" panose="020F0502020204030204" pitchFamily="34" charset="0"/>
                <a:cs typeface="Arial" panose="020B0604020202020204" pitchFamily="34" charset="0"/>
              </a:rPr>
              <a:t>this blueprint we </a:t>
            </a:r>
            <a:r>
              <a:rPr lang="en-US" sz="1200" dirty="0" smtClean="0">
                <a:ea typeface="Calibri" panose="020F0502020204030204" pitchFamily="34" charset="0"/>
                <a:cs typeface="Arial" panose="020B0604020202020204" pitchFamily="34" charset="0"/>
              </a:rPr>
              <a:t>will gain </a:t>
            </a:r>
            <a:r>
              <a:rPr lang="en-US" sz="1200" dirty="0">
                <a:ea typeface="Calibri" panose="020F0502020204030204" pitchFamily="34" charset="0"/>
                <a:cs typeface="Arial" panose="020B0604020202020204" pitchFamily="34" charset="0"/>
              </a:rPr>
              <a:t>an understanding of how your department can best support the people strategy by optimizing structure, capability, process, and </a:t>
            </a:r>
            <a:r>
              <a:rPr lang="en-US" sz="1200" dirty="0" smtClean="0">
                <a:ea typeface="Calibri" panose="020F0502020204030204" pitchFamily="34" charset="0"/>
                <a:cs typeface="Arial" panose="020B0604020202020204" pitchFamily="34" charset="0"/>
              </a:rPr>
              <a:t>technology, and optimize your department to deliver on people strategy goals. </a:t>
            </a:r>
            <a:endParaRPr lang="en-CA" sz="1200" dirty="0">
              <a:ea typeface="Calibri" panose="020F0502020204030204" pitchFamily="34" charset="0"/>
              <a:cs typeface="Times New Roman" panose="02020603050405020304" pitchFamily="18" charset="0"/>
            </a:endParaRPr>
          </a:p>
        </p:txBody>
      </p:sp>
      <p:sp>
        <p:nvSpPr>
          <p:cNvPr id="22" name="Rectangle 21"/>
          <p:cNvSpPr/>
          <p:nvPr/>
        </p:nvSpPr>
        <p:spPr>
          <a:xfrm>
            <a:off x="251523" y="5655807"/>
            <a:ext cx="8625775" cy="653553"/>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fontAlgn="base">
              <a:spcBef>
                <a:spcPct val="0"/>
              </a:spcBef>
              <a:spcAft>
                <a:spcPct val="0"/>
              </a:spcAft>
            </a:pPr>
            <a:r>
              <a:rPr lang="en-CA" sz="1200" dirty="0">
                <a:solidFill>
                  <a:srgbClr val="333333"/>
                </a:solidFill>
              </a:rPr>
              <a:t>HR departments are expected to </a:t>
            </a:r>
            <a:r>
              <a:rPr lang="en-CA" sz="1200" b="1" dirty="0">
                <a:solidFill>
                  <a:srgbClr val="333333"/>
                </a:solidFill>
              </a:rPr>
              <a:t>be well integrated </a:t>
            </a:r>
            <a:r>
              <a:rPr lang="en-CA" sz="1200" b="1" dirty="0" smtClean="0">
                <a:solidFill>
                  <a:srgbClr val="333333"/>
                </a:solidFill>
              </a:rPr>
              <a:t>within </a:t>
            </a:r>
            <a:r>
              <a:rPr lang="en-CA" sz="1200" b="1" dirty="0">
                <a:solidFill>
                  <a:srgbClr val="333333"/>
                </a:solidFill>
              </a:rPr>
              <a:t>a organization </a:t>
            </a:r>
            <a:r>
              <a:rPr lang="en-CA" sz="1200" dirty="0" smtClean="0">
                <a:solidFill>
                  <a:srgbClr val="333333"/>
                </a:solidFill>
              </a:rPr>
              <a:t>rather </a:t>
            </a:r>
            <a:r>
              <a:rPr lang="en-CA" sz="1200" dirty="0">
                <a:solidFill>
                  <a:srgbClr val="333333"/>
                </a:solidFill>
              </a:rPr>
              <a:t>than operating as a disconnected and isolated set of HR practices. Therefore, it must have a </a:t>
            </a:r>
            <a:r>
              <a:rPr lang="en-CA" sz="1200" b="1" dirty="0">
                <a:solidFill>
                  <a:srgbClr val="333333"/>
                </a:solidFill>
              </a:rPr>
              <a:t>strategy that </a:t>
            </a:r>
            <a:r>
              <a:rPr lang="en-CA" sz="1200" b="1" dirty="0" smtClean="0">
                <a:solidFill>
                  <a:srgbClr val="333333"/>
                </a:solidFill>
              </a:rPr>
              <a:t>determines </a:t>
            </a:r>
            <a:r>
              <a:rPr lang="en-CA" sz="1200" b="1" dirty="0">
                <a:solidFill>
                  <a:srgbClr val="333333"/>
                </a:solidFill>
              </a:rPr>
              <a:t>where it is </a:t>
            </a:r>
            <a:r>
              <a:rPr lang="en-CA" sz="1200" b="1" dirty="0" smtClean="0">
                <a:solidFill>
                  <a:srgbClr val="333333"/>
                </a:solidFill>
              </a:rPr>
              <a:t>headed,</a:t>
            </a:r>
            <a:r>
              <a:rPr lang="en-CA" sz="1200" dirty="0" smtClean="0">
                <a:solidFill>
                  <a:srgbClr val="333333"/>
                </a:solidFill>
              </a:rPr>
              <a:t> </a:t>
            </a:r>
            <a:r>
              <a:rPr lang="en-CA" sz="1200" dirty="0">
                <a:solidFill>
                  <a:srgbClr val="333333"/>
                </a:solidFill>
              </a:rPr>
              <a:t>a set of </a:t>
            </a:r>
            <a:r>
              <a:rPr lang="en-CA" sz="1200" b="1" dirty="0">
                <a:solidFill>
                  <a:srgbClr val="333333"/>
                </a:solidFill>
              </a:rPr>
              <a:t>objectives that focus on strategic people </a:t>
            </a:r>
            <a:r>
              <a:rPr lang="en-CA" sz="1200" b="1" dirty="0" smtClean="0">
                <a:solidFill>
                  <a:srgbClr val="333333"/>
                </a:solidFill>
              </a:rPr>
              <a:t>priorities,</a:t>
            </a:r>
            <a:r>
              <a:rPr lang="en-CA" sz="1200" dirty="0" smtClean="0">
                <a:solidFill>
                  <a:srgbClr val="333333"/>
                </a:solidFill>
              </a:rPr>
              <a:t> </a:t>
            </a:r>
            <a:r>
              <a:rPr lang="en-CA" sz="1200" dirty="0">
                <a:solidFill>
                  <a:srgbClr val="333333"/>
                </a:solidFill>
              </a:rPr>
              <a:t>and </a:t>
            </a:r>
            <a:r>
              <a:rPr lang="en-CA" sz="1200" dirty="0" smtClean="0">
                <a:solidFill>
                  <a:srgbClr val="333333"/>
                </a:solidFill>
              </a:rPr>
              <a:t>a </a:t>
            </a:r>
            <a:r>
              <a:rPr lang="en-CA" sz="1200" b="1" dirty="0" smtClean="0">
                <a:solidFill>
                  <a:srgbClr val="333333"/>
                </a:solidFill>
              </a:rPr>
              <a:t>structure </a:t>
            </a:r>
            <a:r>
              <a:rPr lang="en-CA" sz="1200" b="1" dirty="0">
                <a:solidFill>
                  <a:srgbClr val="333333"/>
                </a:solidFill>
              </a:rPr>
              <a:t>that allows it </a:t>
            </a:r>
            <a:r>
              <a:rPr lang="en-CA" sz="1200" b="1" dirty="0" smtClean="0">
                <a:solidFill>
                  <a:srgbClr val="333333"/>
                </a:solidFill>
              </a:rPr>
              <a:t>to accomplish </a:t>
            </a:r>
            <a:r>
              <a:rPr lang="en-CA" sz="1200" b="1" dirty="0">
                <a:solidFill>
                  <a:srgbClr val="333333"/>
                </a:solidFill>
              </a:rPr>
              <a:t>its </a:t>
            </a:r>
            <a:r>
              <a:rPr lang="en-CA" sz="1200" b="1" dirty="0" smtClean="0">
                <a:solidFill>
                  <a:srgbClr val="333333"/>
                </a:solidFill>
              </a:rPr>
              <a:t>goals. </a:t>
            </a:r>
            <a:endParaRPr lang="en-CA" sz="1200" b="1" dirty="0">
              <a:solidFill>
                <a:srgbClr val="333333"/>
              </a:solidFill>
            </a:endParaRPr>
          </a:p>
          <a:p>
            <a:pPr fontAlgn="base">
              <a:spcBef>
                <a:spcPct val="0"/>
              </a:spcBef>
              <a:spcAft>
                <a:spcPct val="0"/>
              </a:spcAft>
            </a:pPr>
            <a:endParaRPr lang="en-CA" sz="1300" dirty="0">
              <a:solidFill>
                <a:srgbClr val="333333"/>
              </a:solidFill>
            </a:endParaRPr>
          </a:p>
        </p:txBody>
      </p:sp>
      <p:sp>
        <p:nvSpPr>
          <p:cNvPr id="23" name="Round Same Side Corner Rectangle 92"/>
          <p:cNvSpPr/>
          <p:nvPr/>
        </p:nvSpPr>
        <p:spPr>
          <a:xfrm>
            <a:off x="251520" y="5372356"/>
            <a:ext cx="8625778" cy="283452"/>
          </a:xfrm>
          <a:prstGeom prst="rect">
            <a:avLst/>
          </a:prstGeom>
          <a:solidFill>
            <a:srgbClr val="D17D08"/>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000" i="1" dirty="0" smtClean="0">
                <a:solidFill>
                  <a:srgbClr val="FFFFFF"/>
                </a:solidFill>
                <a:latin typeface="Georgia"/>
              </a:rPr>
              <a:t>McLean &amp; Co. Insight</a:t>
            </a:r>
            <a:endParaRPr lang="en-CA" sz="1000" i="1" dirty="0">
              <a:solidFill>
                <a:srgbClr val="FFFFFF"/>
              </a:solidFill>
              <a:latin typeface="Georgia"/>
            </a:endParaRPr>
          </a:p>
        </p:txBody>
      </p:sp>
      <p:pic>
        <p:nvPicPr>
          <p:cNvPr id="24" name="Picture 23" descr="insight-sm.wmf"/>
          <p:cNvPicPr>
            <a:picLocks noChangeAspect="1"/>
          </p:cNvPicPr>
          <p:nvPr/>
        </p:nvPicPr>
        <p:blipFill>
          <a:blip r:embed="rId3" cstate="print"/>
          <a:stretch>
            <a:fillRect/>
          </a:stretch>
        </p:blipFill>
        <p:spPr>
          <a:xfrm>
            <a:off x="8546174" y="5424082"/>
            <a:ext cx="240000" cy="180000"/>
          </a:xfrm>
          <a:prstGeom prst="rect">
            <a:avLst/>
          </a:prstGeom>
        </p:spPr>
      </p:pic>
      <p:pic>
        <p:nvPicPr>
          <p:cNvPr id="3" name="Picture 2"/>
          <p:cNvPicPr>
            <a:picLocks noChangeAspect="1"/>
          </p:cNvPicPr>
          <p:nvPr/>
        </p:nvPicPr>
        <p:blipFill rotWithShape="1">
          <a:blip r:embed="rId4"/>
          <a:srcRect b="7261"/>
          <a:stretch/>
        </p:blipFill>
        <p:spPr>
          <a:xfrm>
            <a:off x="4509983" y="1189917"/>
            <a:ext cx="4276191" cy="2627436"/>
          </a:xfrm>
          <a:prstGeom prst="rect">
            <a:avLst/>
          </a:prstGeom>
        </p:spPr>
      </p:pic>
      <p:sp>
        <p:nvSpPr>
          <p:cNvPr id="4" name="Rectangle 3"/>
          <p:cNvSpPr/>
          <p:nvPr/>
        </p:nvSpPr>
        <p:spPr>
          <a:xfrm>
            <a:off x="5419353" y="2674236"/>
            <a:ext cx="2457450" cy="110272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0" name="Group 9"/>
          <p:cNvGrpSpPr/>
          <p:nvPr/>
        </p:nvGrpSpPr>
        <p:grpSpPr>
          <a:xfrm>
            <a:off x="0" y="6525344"/>
            <a:ext cx="9144000" cy="351838"/>
            <a:chOff x="0" y="6525344"/>
            <a:chExt cx="9144000" cy="351838"/>
          </a:xfrm>
        </p:grpSpPr>
        <p:sp>
          <p:nvSpPr>
            <p:cNvPr id="11" name="Rectangle 10"/>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3" name="Rectangle 12"/>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22217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ular Callout 6"/>
          <p:cNvSpPr/>
          <p:nvPr/>
        </p:nvSpPr>
        <p:spPr>
          <a:xfrm>
            <a:off x="251520" y="1838300"/>
            <a:ext cx="3930570" cy="1980000"/>
          </a:xfrm>
          <a:prstGeom prst="wedgeRectCallout">
            <a:avLst>
              <a:gd name="adj1" fmla="val 54029"/>
              <a:gd name="adj2" fmla="val -21358"/>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HR departments </a:t>
            </a:r>
            <a:r>
              <a:rPr lang="en-CA" dirty="0" smtClean="0"/>
              <a:t>often become </a:t>
            </a:r>
            <a:r>
              <a:rPr lang="en-CA" dirty="0"/>
              <a:t>trapped in administrative </a:t>
            </a:r>
            <a:r>
              <a:rPr lang="en-CA" dirty="0" smtClean="0"/>
              <a:t>activities, forcing them to abandon strategic </a:t>
            </a:r>
            <a:r>
              <a:rPr lang="en-CA" dirty="0"/>
              <a:t>ones</a:t>
            </a:r>
          </a:p>
        </p:txBody>
      </p:sp>
      <p:sp>
        <p:nvSpPr>
          <p:cNvPr id="3" name="Rectangle 2"/>
          <p:cNvSpPr/>
          <p:nvPr/>
        </p:nvSpPr>
        <p:spPr>
          <a:xfrm>
            <a:off x="251520" y="1172411"/>
            <a:ext cx="8625780" cy="5516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There is a </a:t>
            </a:r>
            <a:r>
              <a:rPr lang="en-CA" b="1" dirty="0" smtClean="0"/>
              <a:t>disconnect</a:t>
            </a:r>
            <a:r>
              <a:rPr lang="en-CA" dirty="0" smtClean="0"/>
              <a:t> between HR and its stakeholders on HR’s strategic impact. </a:t>
            </a:r>
            <a:endParaRPr lang="en-CA" dirty="0"/>
          </a:p>
        </p:txBody>
      </p:sp>
      <p:sp>
        <p:nvSpPr>
          <p:cNvPr id="4" name="TextBox 3"/>
          <p:cNvSpPr txBox="1"/>
          <p:nvPr/>
        </p:nvSpPr>
        <p:spPr>
          <a:xfrm>
            <a:off x="4360960" y="1840790"/>
            <a:ext cx="4501131" cy="1980000"/>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spcBef>
                <a:spcPts val="600"/>
              </a:spcBef>
            </a:pPr>
            <a:r>
              <a:rPr lang="en-CA" sz="1400" b="1" dirty="0">
                <a:solidFill>
                  <a:schemeClr val="bg1"/>
                </a:solidFill>
              </a:rPr>
              <a:t>Furthermore, according </a:t>
            </a:r>
            <a:r>
              <a:rPr lang="en-CA" sz="1400" b="1" dirty="0" smtClean="0">
                <a:solidFill>
                  <a:schemeClr val="bg1"/>
                </a:solidFill>
              </a:rPr>
              <a:t>to </a:t>
            </a:r>
            <a:r>
              <a:rPr lang="en-CA" sz="1400" b="1" dirty="0">
                <a:solidFill>
                  <a:schemeClr val="bg1"/>
                </a:solidFill>
              </a:rPr>
              <a:t>McLean &amp; Company’s 2016 Trend and Priorities </a:t>
            </a:r>
            <a:r>
              <a:rPr lang="en-CA" sz="1400" b="1" dirty="0" smtClean="0">
                <a:solidFill>
                  <a:schemeClr val="bg1"/>
                </a:solidFill>
              </a:rPr>
              <a:t>Survey: </a:t>
            </a:r>
            <a:endParaRPr lang="en-CA" sz="1400" dirty="0">
              <a:solidFill>
                <a:schemeClr val="bg1"/>
              </a:solidFill>
            </a:endParaRPr>
          </a:p>
          <a:p>
            <a:pPr marL="285750" indent="-285750">
              <a:spcBef>
                <a:spcPts val="600"/>
              </a:spcBef>
              <a:buFont typeface="Arial" panose="020B0604020202020204" pitchFamily="34" charset="0"/>
              <a:buChar char="•"/>
            </a:pPr>
            <a:r>
              <a:rPr lang="en-CA" sz="1400" dirty="0" smtClean="0">
                <a:solidFill>
                  <a:schemeClr val="bg1"/>
                </a:solidFill>
              </a:rPr>
              <a:t>Non-HR respondents are </a:t>
            </a:r>
            <a:r>
              <a:rPr lang="en-CA" sz="1400" b="1" dirty="0" smtClean="0">
                <a:solidFill>
                  <a:schemeClr val="bg1"/>
                </a:solidFill>
              </a:rPr>
              <a:t>1.8 times more likely </a:t>
            </a:r>
            <a:r>
              <a:rPr lang="en-CA" sz="1400" dirty="0" smtClean="0">
                <a:solidFill>
                  <a:schemeClr val="bg1"/>
                </a:solidFill>
              </a:rPr>
              <a:t>than HR to see their HR department as </a:t>
            </a:r>
            <a:r>
              <a:rPr lang="en-CA" sz="1400" b="1" dirty="0" smtClean="0">
                <a:solidFill>
                  <a:schemeClr val="bg1"/>
                </a:solidFill>
              </a:rPr>
              <a:t>tactical.</a:t>
            </a:r>
            <a:r>
              <a:rPr lang="en-CA" sz="1400" dirty="0" smtClean="0">
                <a:solidFill>
                  <a:schemeClr val="bg1"/>
                </a:solidFill>
              </a:rPr>
              <a:t> </a:t>
            </a:r>
            <a:endParaRPr lang="en-CA" sz="1400" dirty="0">
              <a:solidFill>
                <a:schemeClr val="bg1"/>
              </a:solidFill>
            </a:endParaRPr>
          </a:p>
          <a:p>
            <a:pPr marL="285750" indent="-285750">
              <a:spcBef>
                <a:spcPts val="600"/>
              </a:spcBef>
              <a:buFont typeface="Arial" panose="020B0604020202020204" pitchFamily="34" charset="0"/>
              <a:buChar char="•"/>
            </a:pPr>
            <a:r>
              <a:rPr lang="en-CA" sz="1400" dirty="0">
                <a:solidFill>
                  <a:schemeClr val="bg1"/>
                </a:solidFill>
              </a:rPr>
              <a:t>In contrast, </a:t>
            </a:r>
            <a:r>
              <a:rPr lang="en-CA" sz="1400" b="1" dirty="0">
                <a:solidFill>
                  <a:schemeClr val="bg1"/>
                </a:solidFill>
              </a:rPr>
              <a:t>strategic HR departments </a:t>
            </a:r>
            <a:r>
              <a:rPr lang="en-CA" sz="1400" b="1" dirty="0" smtClean="0">
                <a:solidFill>
                  <a:schemeClr val="bg1"/>
                </a:solidFill>
              </a:rPr>
              <a:t>are rated </a:t>
            </a:r>
            <a:r>
              <a:rPr lang="en-CA" sz="1400" b="1" dirty="0">
                <a:solidFill>
                  <a:schemeClr val="bg1"/>
                </a:solidFill>
              </a:rPr>
              <a:t>as effective 2.4 times more often </a:t>
            </a:r>
            <a:r>
              <a:rPr lang="en-CA" sz="1400" dirty="0">
                <a:solidFill>
                  <a:schemeClr val="bg1"/>
                </a:solidFill>
              </a:rPr>
              <a:t>than tactical </a:t>
            </a:r>
            <a:r>
              <a:rPr lang="en-CA" sz="1400" dirty="0" smtClean="0">
                <a:solidFill>
                  <a:schemeClr val="bg1"/>
                </a:solidFill>
              </a:rPr>
              <a:t>HR departments. </a:t>
            </a:r>
          </a:p>
        </p:txBody>
      </p:sp>
      <p:sp>
        <p:nvSpPr>
          <p:cNvPr id="21" name="TextBox 16"/>
          <p:cNvSpPr txBox="1"/>
          <p:nvPr/>
        </p:nvSpPr>
        <p:spPr>
          <a:xfrm>
            <a:off x="3881900" y="4508782"/>
            <a:ext cx="494270" cy="246221"/>
          </a:xfrm>
          <a:prstGeom prst="rect">
            <a:avLst/>
          </a:prstGeom>
          <a:noFill/>
        </p:spPr>
        <p:txBody>
          <a:bodyPr wrap="square" rtlCol="0">
            <a:spAutoFit/>
          </a:bodyPr>
          <a:lstStyle/>
          <a:p>
            <a:r>
              <a:rPr lang="en-CA" sz="1000" b="1" dirty="0" smtClean="0">
                <a:solidFill>
                  <a:schemeClr val="bg1"/>
                </a:solidFill>
              </a:rPr>
              <a:t>11</a:t>
            </a:r>
            <a:r>
              <a:rPr lang="en-CA" sz="1000" b="1" baseline="30000" dirty="0" smtClean="0">
                <a:solidFill>
                  <a:schemeClr val="bg1"/>
                </a:solidFill>
              </a:rPr>
              <a:t>th</a:t>
            </a:r>
            <a:r>
              <a:rPr lang="en-CA" sz="1000" b="1" dirty="0" smtClean="0">
                <a:solidFill>
                  <a:schemeClr val="bg1"/>
                </a:solidFill>
              </a:rPr>
              <a:t> </a:t>
            </a:r>
          </a:p>
        </p:txBody>
      </p:sp>
      <p:sp>
        <p:nvSpPr>
          <p:cNvPr id="22" name="TextBox 18"/>
          <p:cNvSpPr txBox="1"/>
          <p:nvPr/>
        </p:nvSpPr>
        <p:spPr>
          <a:xfrm>
            <a:off x="4735066" y="4517799"/>
            <a:ext cx="494270" cy="246221"/>
          </a:xfrm>
          <a:prstGeom prst="rect">
            <a:avLst/>
          </a:prstGeom>
          <a:noFill/>
        </p:spPr>
        <p:txBody>
          <a:bodyPr wrap="square" rtlCol="0">
            <a:spAutoFit/>
          </a:bodyPr>
          <a:lstStyle/>
          <a:p>
            <a:r>
              <a:rPr lang="en-CA" sz="1000" b="1" dirty="0" smtClean="0">
                <a:solidFill>
                  <a:schemeClr val="bg1"/>
                </a:solidFill>
              </a:rPr>
              <a:t>20</a:t>
            </a:r>
            <a:r>
              <a:rPr lang="en-CA" sz="1000" b="1" baseline="30000" dirty="0" smtClean="0">
                <a:solidFill>
                  <a:schemeClr val="bg1"/>
                </a:solidFill>
              </a:rPr>
              <a:t>th</a:t>
            </a:r>
            <a:r>
              <a:rPr lang="en-CA" sz="1000" b="1" dirty="0" smtClean="0">
                <a:solidFill>
                  <a:schemeClr val="bg1"/>
                </a:solidFill>
              </a:rPr>
              <a:t> </a:t>
            </a:r>
          </a:p>
        </p:txBody>
      </p:sp>
      <p:sp>
        <p:nvSpPr>
          <p:cNvPr id="23" name="TextBox 26"/>
          <p:cNvSpPr txBox="1"/>
          <p:nvPr/>
        </p:nvSpPr>
        <p:spPr>
          <a:xfrm>
            <a:off x="5588232" y="4517799"/>
            <a:ext cx="494270" cy="246221"/>
          </a:xfrm>
          <a:prstGeom prst="rect">
            <a:avLst/>
          </a:prstGeom>
          <a:noFill/>
        </p:spPr>
        <p:txBody>
          <a:bodyPr wrap="square" rtlCol="0">
            <a:spAutoFit/>
          </a:bodyPr>
          <a:lstStyle/>
          <a:p>
            <a:r>
              <a:rPr lang="en-CA" sz="1000" b="1" dirty="0" smtClean="0">
                <a:solidFill>
                  <a:schemeClr val="bg1"/>
                </a:solidFill>
              </a:rPr>
              <a:t>21</a:t>
            </a:r>
            <a:r>
              <a:rPr lang="en-CA" sz="1000" b="1" baseline="30000" dirty="0" smtClean="0">
                <a:solidFill>
                  <a:schemeClr val="bg1"/>
                </a:solidFill>
              </a:rPr>
              <a:t>st</a:t>
            </a:r>
            <a:r>
              <a:rPr lang="en-CA" sz="1000" b="1" dirty="0" smtClean="0">
                <a:solidFill>
                  <a:schemeClr val="bg1"/>
                </a:solidFill>
              </a:rPr>
              <a:t> </a:t>
            </a:r>
          </a:p>
        </p:txBody>
      </p:sp>
      <p:sp>
        <p:nvSpPr>
          <p:cNvPr id="24" name="TextBox 27"/>
          <p:cNvSpPr txBox="1"/>
          <p:nvPr/>
        </p:nvSpPr>
        <p:spPr>
          <a:xfrm>
            <a:off x="6441398" y="4517799"/>
            <a:ext cx="494270" cy="246221"/>
          </a:xfrm>
          <a:prstGeom prst="rect">
            <a:avLst/>
          </a:prstGeom>
          <a:noFill/>
        </p:spPr>
        <p:txBody>
          <a:bodyPr wrap="square" rtlCol="0">
            <a:spAutoFit/>
          </a:bodyPr>
          <a:lstStyle/>
          <a:p>
            <a:r>
              <a:rPr lang="en-CA" sz="1000" b="1" dirty="0" smtClean="0">
                <a:solidFill>
                  <a:schemeClr val="bg1"/>
                </a:solidFill>
              </a:rPr>
              <a:t>23</a:t>
            </a:r>
            <a:r>
              <a:rPr lang="en-CA" sz="1000" b="1" baseline="30000" dirty="0" smtClean="0">
                <a:solidFill>
                  <a:schemeClr val="bg1"/>
                </a:solidFill>
              </a:rPr>
              <a:t>rd</a:t>
            </a:r>
            <a:r>
              <a:rPr lang="en-CA" sz="1000" b="1" dirty="0" smtClean="0">
                <a:solidFill>
                  <a:schemeClr val="bg1"/>
                </a:solidFill>
              </a:rPr>
              <a:t> </a:t>
            </a:r>
          </a:p>
        </p:txBody>
      </p:sp>
      <p:sp>
        <p:nvSpPr>
          <p:cNvPr id="25" name="TextBox 28"/>
          <p:cNvSpPr txBox="1"/>
          <p:nvPr/>
        </p:nvSpPr>
        <p:spPr>
          <a:xfrm>
            <a:off x="7294566" y="4526583"/>
            <a:ext cx="494270" cy="246221"/>
          </a:xfrm>
          <a:prstGeom prst="rect">
            <a:avLst/>
          </a:prstGeom>
          <a:noFill/>
        </p:spPr>
        <p:txBody>
          <a:bodyPr wrap="square" rtlCol="0">
            <a:spAutoFit/>
          </a:bodyPr>
          <a:lstStyle/>
          <a:p>
            <a:r>
              <a:rPr lang="en-CA" sz="1000" b="1" dirty="0" smtClean="0">
                <a:solidFill>
                  <a:schemeClr val="bg1"/>
                </a:solidFill>
              </a:rPr>
              <a:t>28</a:t>
            </a:r>
            <a:r>
              <a:rPr lang="en-CA" sz="1000" b="1" baseline="30000" dirty="0" smtClean="0">
                <a:solidFill>
                  <a:schemeClr val="bg1"/>
                </a:solidFill>
              </a:rPr>
              <a:t>th</a:t>
            </a:r>
            <a:r>
              <a:rPr lang="en-CA" sz="1000" b="1" dirty="0" smtClean="0">
                <a:solidFill>
                  <a:schemeClr val="bg1"/>
                </a:solidFill>
              </a:rPr>
              <a:t> </a:t>
            </a:r>
          </a:p>
        </p:txBody>
      </p:sp>
      <p:grpSp>
        <p:nvGrpSpPr>
          <p:cNvPr id="5" name="Group 7"/>
          <p:cNvGrpSpPr/>
          <p:nvPr/>
        </p:nvGrpSpPr>
        <p:grpSpPr>
          <a:xfrm>
            <a:off x="2423231" y="3965524"/>
            <a:ext cx="6330002" cy="2326885"/>
            <a:chOff x="3193061" y="3340334"/>
            <a:chExt cx="5696517" cy="2436809"/>
          </a:xfrm>
        </p:grpSpPr>
        <p:graphicFrame>
          <p:nvGraphicFramePr>
            <p:cNvPr id="15" name="Chart 9"/>
            <p:cNvGraphicFramePr/>
            <p:nvPr>
              <p:extLst>
                <p:ext uri="{D42A27DB-BD31-4B8C-83A1-F6EECF244321}">
                  <p14:modId xmlns:p14="http://schemas.microsoft.com/office/powerpoint/2010/main" val="1630509954"/>
                </p:ext>
              </p:extLst>
            </p:nvPr>
          </p:nvGraphicFramePr>
          <p:xfrm>
            <a:off x="3193061" y="3591999"/>
            <a:ext cx="4847069" cy="2115391"/>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0"/>
            <p:cNvSpPr txBox="1"/>
            <p:nvPr/>
          </p:nvSpPr>
          <p:spPr>
            <a:xfrm>
              <a:off x="4724361" y="3489094"/>
              <a:ext cx="2570205" cy="276999"/>
            </a:xfrm>
            <a:prstGeom prst="rect">
              <a:avLst/>
            </a:prstGeom>
            <a:noFill/>
          </p:spPr>
          <p:txBody>
            <a:bodyPr wrap="square" rtlCol="0">
              <a:spAutoFit/>
            </a:bodyPr>
            <a:lstStyle/>
            <a:p>
              <a:pPr algn="ctr"/>
              <a:r>
                <a:rPr lang="en-CA" sz="1200" b="1" dirty="0" smtClean="0"/>
                <a:t>HR Strategy Area Effectiveness</a:t>
              </a:r>
              <a:endParaRPr lang="en-CA" sz="1200" b="1" dirty="0"/>
            </a:p>
          </p:txBody>
        </p:sp>
        <p:cxnSp>
          <p:nvCxnSpPr>
            <p:cNvPr id="18" name="Straight Connector 12"/>
            <p:cNvCxnSpPr/>
            <p:nvPr/>
          </p:nvCxnSpPr>
          <p:spPr>
            <a:xfrm>
              <a:off x="3954162" y="3987114"/>
              <a:ext cx="4456670" cy="8237"/>
            </a:xfrm>
            <a:prstGeom prst="line">
              <a:avLst/>
            </a:prstGeom>
            <a:ln w="1905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0" name="Rectangular Callout 13"/>
            <p:cNvSpPr/>
            <p:nvPr/>
          </p:nvSpPr>
          <p:spPr>
            <a:xfrm>
              <a:off x="7994160" y="3340334"/>
              <a:ext cx="833344" cy="551551"/>
            </a:xfrm>
            <a:prstGeom prst="wedgeRectCallout">
              <a:avLst>
                <a:gd name="adj1" fmla="val -72084"/>
                <a:gd name="adj2" fmla="val 62285"/>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solidFill>
                    <a:schemeClr val="tx1"/>
                  </a:solidFill>
                </a:rPr>
                <a:t>Average of all HR areas: 34%.</a:t>
              </a:r>
              <a:endParaRPr lang="en-CA" sz="1000" dirty="0"/>
            </a:p>
          </p:txBody>
        </p:sp>
        <p:sp>
          <p:nvSpPr>
            <p:cNvPr id="26" name="Rectangular Callout 29"/>
            <p:cNvSpPr/>
            <p:nvPr/>
          </p:nvSpPr>
          <p:spPr>
            <a:xfrm>
              <a:off x="7858897" y="4067965"/>
              <a:ext cx="1030680" cy="1391965"/>
            </a:xfrm>
            <a:prstGeom prst="wedgeRectCallout">
              <a:avLst>
                <a:gd name="adj1" fmla="val -67724"/>
                <a:gd name="adj2" fmla="val -8834"/>
              </a:avLst>
            </a:prstGeom>
            <a:solidFill>
              <a:schemeClr val="bg1"/>
            </a:solidFill>
            <a:ln w="12700">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solidFill>
                    <a:schemeClr val="tx1"/>
                  </a:solidFill>
                </a:rPr>
                <a:t>Effectiveness ranking of all 30 HR areas. Due to ties, rankings range 1 to 28. </a:t>
              </a:r>
              <a:endParaRPr lang="en-CA" sz="1000" dirty="0"/>
            </a:p>
          </p:txBody>
        </p:sp>
        <p:sp>
          <p:nvSpPr>
            <p:cNvPr id="31" name="Rectangle 32"/>
            <p:cNvSpPr/>
            <p:nvPr/>
          </p:nvSpPr>
          <p:spPr>
            <a:xfrm>
              <a:off x="5502836" y="5519290"/>
              <a:ext cx="3386742" cy="257853"/>
            </a:xfrm>
            <a:prstGeom prst="rect">
              <a:avLst/>
            </a:prstGeom>
          </p:spPr>
          <p:txBody>
            <a:bodyPr wrap="square">
              <a:spAutoFit/>
            </a:bodyPr>
            <a:lstStyle/>
            <a:p>
              <a:pPr marR="0" lvl="0">
                <a:spcBef>
                  <a:spcPts val="600"/>
                </a:spcBef>
              </a:pPr>
              <a:r>
                <a:rPr lang="en-CA" sz="1000" dirty="0">
                  <a:ea typeface="Calibri" panose="020F0502020204030204" pitchFamily="34" charset="0"/>
                  <a:cs typeface="Arial" panose="020B0604020202020204" pitchFamily="34" charset="0"/>
                </a:rPr>
                <a:t>(McLean &amp; Company Trends and Priorities 2016, </a:t>
              </a:r>
              <a:r>
                <a:rPr lang="en-CA" sz="1000" i="1" dirty="0">
                  <a:ea typeface="Calibri" panose="020F0502020204030204" pitchFamily="34" charset="0"/>
                  <a:cs typeface="Arial" panose="020B0604020202020204" pitchFamily="34" charset="0"/>
                </a:rPr>
                <a:t>N=555</a:t>
              </a:r>
              <a:r>
                <a:rPr lang="en-CA" sz="1000" dirty="0">
                  <a:ea typeface="Calibri" panose="020F0502020204030204" pitchFamily="34" charset="0"/>
                  <a:cs typeface="Arial" panose="020B0604020202020204" pitchFamily="34" charset="0"/>
                </a:rPr>
                <a:t>)</a:t>
              </a:r>
            </a:p>
          </p:txBody>
        </p:sp>
      </p:grpSp>
      <p:sp>
        <p:nvSpPr>
          <p:cNvPr id="32" name="Rectangle 33"/>
          <p:cNvSpPr/>
          <p:nvPr/>
        </p:nvSpPr>
        <p:spPr>
          <a:xfrm>
            <a:off x="986828" y="3447274"/>
            <a:ext cx="3221790" cy="246221"/>
          </a:xfrm>
          <a:prstGeom prst="rect">
            <a:avLst/>
          </a:prstGeom>
        </p:spPr>
        <p:txBody>
          <a:bodyPr wrap="square">
            <a:spAutoFit/>
          </a:bodyPr>
          <a:lstStyle/>
          <a:p>
            <a:pPr lvl="0"/>
            <a:r>
              <a:rPr lang="en-CA" sz="1000" dirty="0">
                <a:ea typeface="Calibri" panose="020F0502020204030204" pitchFamily="34" charset="0"/>
                <a:cs typeface="Times New Roman" panose="02020603050405020304" pitchFamily="18" charset="0"/>
              </a:rPr>
              <a:t>(McLean &amp; Company HRSM Survey, 2016, </a:t>
            </a:r>
            <a:r>
              <a:rPr lang="en-CA" sz="1000" i="1" dirty="0" smtClean="0">
                <a:ea typeface="Calibri" panose="020F0502020204030204" pitchFamily="34" charset="0"/>
                <a:cs typeface="Times New Roman" panose="02020603050405020304" pitchFamily="18" charset="0"/>
              </a:rPr>
              <a:t>N=1,471</a:t>
            </a:r>
            <a:r>
              <a:rPr lang="en-CA" sz="1000" i="1" dirty="0">
                <a:ea typeface="Calibri" panose="020F0502020204030204" pitchFamily="34" charset="0"/>
                <a:cs typeface="Times New Roman" panose="02020603050405020304" pitchFamily="18" charset="0"/>
              </a:rPr>
              <a:t>)</a:t>
            </a:r>
            <a:endParaRPr lang="en-CA" sz="1000" dirty="0">
              <a:ea typeface="Calibri" panose="020F0502020204030204" pitchFamily="34" charset="0"/>
              <a:cs typeface="Times New Roman" panose="02020603050405020304" pitchFamily="18" charset="0"/>
            </a:endParaRPr>
          </a:p>
        </p:txBody>
      </p:sp>
      <p:sp>
        <p:nvSpPr>
          <p:cNvPr id="6" name="Rectangle 5"/>
          <p:cNvSpPr/>
          <p:nvPr/>
        </p:nvSpPr>
        <p:spPr>
          <a:xfrm>
            <a:off x="869951" y="1867235"/>
            <a:ext cx="3259084" cy="1646605"/>
          </a:xfrm>
          <a:prstGeom prst="rect">
            <a:avLst/>
          </a:prstGeom>
        </p:spPr>
        <p:txBody>
          <a:bodyPr wrap="square">
            <a:spAutoFit/>
          </a:bodyPr>
          <a:lstStyle/>
          <a:p>
            <a:pPr>
              <a:spcBef>
                <a:spcPts val="600"/>
              </a:spcBef>
            </a:pPr>
            <a:r>
              <a:rPr lang="en-CA" sz="1200" dirty="0" smtClean="0"/>
              <a:t>Organizational leaders are </a:t>
            </a:r>
            <a:r>
              <a:rPr lang="en-CA" sz="1200" b="1" dirty="0" smtClean="0"/>
              <a:t>more satisfied </a:t>
            </a:r>
            <a:r>
              <a:rPr lang="en-CA" sz="1200" dirty="0" smtClean="0"/>
              <a:t>with HR’s performance of administrative duties than strategic initiatives. </a:t>
            </a:r>
          </a:p>
          <a:p>
            <a:pPr>
              <a:spcBef>
                <a:spcPts val="600"/>
              </a:spcBef>
            </a:pPr>
            <a:r>
              <a:rPr lang="en-CA" sz="1200" dirty="0" smtClean="0"/>
              <a:t>HR </a:t>
            </a:r>
            <a:r>
              <a:rPr lang="en-CA" sz="1200" dirty="0"/>
              <a:t>s</a:t>
            </a:r>
            <a:r>
              <a:rPr lang="en-CA" sz="1200" dirty="0" smtClean="0"/>
              <a:t>takeholders </a:t>
            </a:r>
            <a:r>
              <a:rPr lang="en-CA" sz="1200" b="1" dirty="0"/>
              <a:t>are twice as likely to be dissatisfied</a:t>
            </a:r>
            <a:r>
              <a:rPr lang="en-CA" sz="1200" dirty="0"/>
              <a:t> with the quality and value their HR department provided in </a:t>
            </a:r>
            <a:r>
              <a:rPr lang="en-CA" sz="1200" b="1" dirty="0"/>
              <a:t>programming &amp; planning compared to administrative </a:t>
            </a:r>
            <a:r>
              <a:rPr lang="en-CA" sz="1200" b="1" dirty="0" smtClean="0"/>
              <a:t>duties.</a:t>
            </a:r>
            <a:r>
              <a:rPr lang="en-CA" sz="1200" dirty="0" smtClean="0"/>
              <a:t> </a:t>
            </a:r>
            <a:endParaRPr lang="en-CA" sz="1200" dirty="0"/>
          </a:p>
        </p:txBody>
      </p:sp>
      <p:sp>
        <p:nvSpPr>
          <p:cNvPr id="9" name="Rectangular Callout 8"/>
          <p:cNvSpPr/>
          <p:nvPr/>
        </p:nvSpPr>
        <p:spPr>
          <a:xfrm>
            <a:off x="375088" y="4583128"/>
            <a:ext cx="1784451" cy="1384995"/>
          </a:xfrm>
          <a:prstGeom prst="wedgeRectCallout">
            <a:avLst>
              <a:gd name="adj1" fmla="val 65885"/>
              <a:gd name="adj2" fmla="val -25529"/>
            </a:avLst>
          </a:prstGeom>
          <a:ln w="28575">
            <a:solidFill>
              <a:schemeClr val="accent1"/>
            </a:solidFill>
          </a:ln>
        </p:spPr>
        <p:txBody>
          <a:bodyPr wrap="square">
            <a:spAutoFit/>
          </a:bodyPr>
          <a:lstStyle/>
          <a:p>
            <a:pPr>
              <a:spcBef>
                <a:spcPts val="600"/>
              </a:spcBef>
            </a:pPr>
            <a:r>
              <a:rPr lang="en-CA" sz="1400" b="1" dirty="0"/>
              <a:t>Below average scores</a:t>
            </a:r>
            <a:r>
              <a:rPr lang="en-CA" sz="1400" dirty="0"/>
              <a:t> for almost all HR strategy </a:t>
            </a:r>
            <a:r>
              <a:rPr lang="en-CA" sz="1400" dirty="0" smtClean="0"/>
              <a:t>areas suggest </a:t>
            </a:r>
            <a:r>
              <a:rPr lang="en-CA" sz="1400" b="1" dirty="0"/>
              <a:t>substantial room for improvement.</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387" y="1976450"/>
            <a:ext cx="432000" cy="432000"/>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387" y="2743003"/>
            <a:ext cx="432000" cy="432000"/>
          </a:xfrm>
          <a:prstGeom prst="rect">
            <a:avLst/>
          </a:prstGeom>
        </p:spPr>
      </p:pic>
      <p:grpSp>
        <p:nvGrpSpPr>
          <p:cNvPr id="27" name="Group 26"/>
          <p:cNvGrpSpPr/>
          <p:nvPr/>
        </p:nvGrpSpPr>
        <p:grpSpPr>
          <a:xfrm>
            <a:off x="0" y="6525344"/>
            <a:ext cx="9144000" cy="351838"/>
            <a:chOff x="0" y="6525344"/>
            <a:chExt cx="9144000" cy="351838"/>
          </a:xfrm>
        </p:grpSpPr>
        <p:sp>
          <p:nvSpPr>
            <p:cNvPr id="28" name="Rectangle 27"/>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0" name="Rectangle 29"/>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43581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p:nvPr/>
        </p:nvSpPr>
        <p:spPr>
          <a:xfrm>
            <a:off x="284750" y="1799303"/>
            <a:ext cx="3398607" cy="2209990"/>
          </a:xfrm>
          <a:prstGeom prst="rect">
            <a:avLst/>
          </a:prstGeom>
          <a:solidFill>
            <a:schemeClr val="accent4">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US" sz="1200" dirty="0">
                <a:cs typeface="Arial" panose="020B0604020202020204" pitchFamily="34" charset="0"/>
              </a:rPr>
              <a:t>While the push is for HR to be more strategic, HR must first ensure transactional activities are being done efficiently. </a:t>
            </a:r>
            <a:r>
              <a:rPr lang="en-CA" sz="1200" b="1" dirty="0">
                <a:cs typeface="Arial" panose="020B0604020202020204" pitchFamily="34" charset="0"/>
              </a:rPr>
              <a:t>Through efficiencies, HR will free up resources to focus on high impact and high value strategic initiatives.</a:t>
            </a:r>
            <a:endParaRPr lang="en-CA" sz="1200" b="1" dirty="0">
              <a:solidFill>
                <a:schemeClr val="bg1"/>
              </a:solidFill>
              <a:ea typeface="Calibri" panose="020F0502020204030204" pitchFamily="34" charset="0"/>
              <a:cs typeface="Times New Roman" panose="02020603050405020304" pitchFamily="18" charset="0"/>
            </a:endParaRPr>
          </a:p>
          <a:p>
            <a:pPr>
              <a:spcBef>
                <a:spcPts val="600"/>
              </a:spcBef>
            </a:pPr>
            <a:r>
              <a:rPr lang="en-US" sz="1200" dirty="0">
                <a:solidFill>
                  <a:schemeClr val="bg1"/>
                </a:solidFill>
                <a:ea typeface="Calibri" panose="020F0502020204030204" pitchFamily="34" charset="0"/>
                <a:cs typeface="Arial" panose="020B0604020202020204" pitchFamily="34" charset="0"/>
              </a:rPr>
              <a:t>While most respondents predict an increase in organizational revenue, profitability, and overall headcount, </a:t>
            </a:r>
            <a:r>
              <a:rPr lang="en-US" sz="1200" b="1" dirty="0">
                <a:solidFill>
                  <a:schemeClr val="bg1"/>
                </a:solidFill>
                <a:ea typeface="Calibri" panose="020F0502020204030204" pitchFamily="34" charset="0"/>
                <a:cs typeface="Arial" panose="020B0604020202020204" pitchFamily="34" charset="0"/>
              </a:rPr>
              <a:t>70% of respondents expect no change in HR headcount.</a:t>
            </a:r>
            <a:br>
              <a:rPr lang="en-US" sz="1200" b="1" dirty="0">
                <a:solidFill>
                  <a:schemeClr val="bg1"/>
                </a:solidFill>
                <a:ea typeface="Calibri" panose="020F0502020204030204" pitchFamily="34" charset="0"/>
                <a:cs typeface="Arial" panose="020B0604020202020204" pitchFamily="34" charset="0"/>
              </a:rPr>
            </a:br>
            <a:r>
              <a:rPr lang="en-US" sz="1000" dirty="0">
                <a:solidFill>
                  <a:schemeClr val="bg1"/>
                </a:solidFill>
                <a:ea typeface="Calibri" panose="020F0502020204030204" pitchFamily="34" charset="0"/>
                <a:cs typeface="Arial" panose="020B0604020202020204" pitchFamily="34" charset="0"/>
              </a:rPr>
              <a:t>(McLean &amp; Company Trends and Priorities Survey, 2016) </a:t>
            </a:r>
            <a:endParaRPr lang="en-US" sz="1000" b="1" dirty="0">
              <a:solidFill>
                <a:schemeClr val="tx1"/>
              </a:solidFill>
              <a:ea typeface="Calibri" panose="020F0502020204030204" pitchFamily="34" charset="0"/>
              <a:cs typeface="Arial" panose="020B0604020202020204" pitchFamily="34" charset="0"/>
            </a:endParaRPr>
          </a:p>
        </p:txBody>
      </p:sp>
      <p:sp>
        <p:nvSpPr>
          <p:cNvPr id="2" name="Title 1"/>
          <p:cNvSpPr>
            <a:spLocks noGrp="1"/>
          </p:cNvSpPr>
          <p:nvPr>
            <p:ph type="title"/>
          </p:nvPr>
        </p:nvSpPr>
        <p:spPr/>
        <p:txBody>
          <a:bodyPr/>
          <a:lstStyle/>
          <a:p>
            <a:r>
              <a:rPr lang="en-CA" dirty="0"/>
              <a:t>A </a:t>
            </a:r>
            <a:r>
              <a:rPr lang="en-CA" dirty="0" smtClean="0"/>
              <a:t>high-performing </a:t>
            </a:r>
            <a:r>
              <a:rPr lang="en-CA" dirty="0"/>
              <a:t>HR department </a:t>
            </a:r>
            <a:r>
              <a:rPr lang="en-CA" dirty="0" smtClean="0"/>
              <a:t>drives </a:t>
            </a:r>
            <a:r>
              <a:rPr lang="en-CA" dirty="0"/>
              <a:t>strategic priorities while being operationally </a:t>
            </a:r>
            <a:r>
              <a:rPr lang="en-CA" dirty="0" smtClean="0"/>
              <a:t>efficient to provide maximum value </a:t>
            </a:r>
            <a:endParaRPr lang="en-CA" dirty="0"/>
          </a:p>
        </p:txBody>
      </p:sp>
      <p:sp>
        <p:nvSpPr>
          <p:cNvPr id="4" name="TextBox 7"/>
          <p:cNvSpPr txBox="1"/>
          <p:nvPr/>
        </p:nvSpPr>
        <p:spPr>
          <a:xfrm>
            <a:off x="251520" y="1165996"/>
            <a:ext cx="8625779" cy="646331"/>
          </a:xfrm>
          <a:prstGeom prst="rect">
            <a:avLst/>
          </a:prstGeom>
          <a:noFill/>
        </p:spPr>
        <p:txBody>
          <a:bodyPr wrap="square" rtlCol="0">
            <a:spAutoFit/>
          </a:bodyPr>
          <a:lstStyle/>
          <a:p>
            <a:pPr lvl="0"/>
            <a:r>
              <a:rPr lang="en-US" dirty="0">
                <a:ea typeface="Calibri" panose="020F0502020204030204" pitchFamily="34" charset="0"/>
                <a:cs typeface="Arial" panose="020B0604020202020204" pitchFamily="34" charset="0"/>
              </a:rPr>
              <a:t>An integrated people strategy provides the HR department with a </a:t>
            </a:r>
            <a:r>
              <a:rPr lang="en-US" b="1" dirty="0">
                <a:ea typeface="Calibri" panose="020F0502020204030204" pitchFamily="34" charset="0"/>
                <a:cs typeface="Arial" panose="020B0604020202020204" pitchFamily="34" charset="0"/>
              </a:rPr>
              <a:t>strategic </a:t>
            </a:r>
            <a:r>
              <a:rPr lang="en-US" b="1" dirty="0" smtClean="0">
                <a:ea typeface="Calibri" panose="020F0502020204030204" pitchFamily="34" charset="0"/>
                <a:cs typeface="Arial" panose="020B0604020202020204" pitchFamily="34" charset="0"/>
              </a:rPr>
              <a:t>focus: maximizing human </a:t>
            </a:r>
            <a:r>
              <a:rPr lang="en-US" b="1" dirty="0">
                <a:ea typeface="Calibri" panose="020F0502020204030204" pitchFamily="34" charset="0"/>
                <a:cs typeface="Arial" panose="020B0604020202020204" pitchFamily="34" charset="0"/>
              </a:rPr>
              <a:t>capital’s contribution</a:t>
            </a:r>
            <a:r>
              <a:rPr lang="en-US" dirty="0">
                <a:ea typeface="Calibri" panose="020F0502020204030204" pitchFamily="34" charset="0"/>
                <a:cs typeface="Arial" panose="020B0604020202020204" pitchFamily="34" charset="0"/>
              </a:rPr>
              <a:t> to the bottom line. </a:t>
            </a:r>
            <a:endParaRPr lang="en-CA" dirty="0">
              <a:ea typeface="Calibri" panose="020F0502020204030204" pitchFamily="34" charset="0"/>
              <a:cs typeface="Times New Roman" panose="02020603050405020304" pitchFamily="18" charset="0"/>
            </a:endParaRPr>
          </a:p>
        </p:txBody>
      </p:sp>
      <p:sp>
        <p:nvSpPr>
          <p:cNvPr id="5" name="Rectangle 8"/>
          <p:cNvSpPr/>
          <p:nvPr/>
        </p:nvSpPr>
        <p:spPr>
          <a:xfrm>
            <a:off x="3853091" y="1799303"/>
            <a:ext cx="5024208" cy="3133160"/>
          </a:xfrm>
          <a:prstGeom prst="wedgeRectCallout">
            <a:avLst>
              <a:gd name="adj1" fmla="val -55156"/>
              <a:gd name="adj2" fmla="val -22932"/>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5">
              <a:spcBef>
                <a:spcPts val="600"/>
              </a:spcBef>
              <a:spcAft>
                <a:spcPts val="600"/>
              </a:spcAft>
            </a:pPr>
            <a:r>
              <a:rPr lang="en-CA" sz="1400" b="1" dirty="0">
                <a:solidFill>
                  <a:schemeClr val="tx1"/>
                </a:solidFill>
              </a:rPr>
              <a:t>Exceptional HR organizations spend 37% </a:t>
            </a:r>
            <a:r>
              <a:rPr lang="en-CA" sz="1400" b="1" dirty="0" smtClean="0">
                <a:solidFill>
                  <a:schemeClr val="tx1"/>
                </a:solidFill>
              </a:rPr>
              <a:t>less,</a:t>
            </a:r>
            <a:r>
              <a:rPr lang="en-CA" sz="1400" dirty="0" smtClean="0">
                <a:solidFill>
                  <a:schemeClr val="tx1"/>
                </a:solidFill>
              </a:rPr>
              <a:t> </a:t>
            </a:r>
            <a:r>
              <a:rPr lang="en-CA" sz="1400" dirty="0">
                <a:solidFill>
                  <a:schemeClr val="tx1"/>
                </a:solidFill>
              </a:rPr>
              <a:t>up </a:t>
            </a:r>
            <a:r>
              <a:rPr lang="en-CA" sz="1400" b="1" dirty="0">
                <a:solidFill>
                  <a:schemeClr val="tx1"/>
                </a:solidFill>
              </a:rPr>
              <a:t>to $17 </a:t>
            </a:r>
            <a:r>
              <a:rPr lang="en-CA" sz="1400" b="1" dirty="0" smtClean="0">
                <a:solidFill>
                  <a:schemeClr val="tx1"/>
                </a:solidFill>
              </a:rPr>
              <a:t>million,</a:t>
            </a:r>
            <a:r>
              <a:rPr lang="en-CA" sz="1400" dirty="0" smtClean="0">
                <a:solidFill>
                  <a:schemeClr val="tx1"/>
                </a:solidFill>
              </a:rPr>
              <a:t> </a:t>
            </a:r>
            <a:r>
              <a:rPr lang="en-CA" sz="1400" dirty="0">
                <a:solidFill>
                  <a:schemeClr val="tx1"/>
                </a:solidFill>
              </a:rPr>
              <a:t>and use </a:t>
            </a:r>
            <a:r>
              <a:rPr lang="en-CA" sz="1400" b="1" dirty="0">
                <a:solidFill>
                  <a:schemeClr val="tx1"/>
                </a:solidFill>
              </a:rPr>
              <a:t>31%</a:t>
            </a:r>
            <a:r>
              <a:rPr lang="en-CA" sz="1400" dirty="0">
                <a:solidFill>
                  <a:schemeClr val="tx1"/>
                </a:solidFill>
              </a:rPr>
              <a:t> </a:t>
            </a:r>
            <a:r>
              <a:rPr lang="en-CA" sz="1400" b="1" dirty="0">
                <a:solidFill>
                  <a:schemeClr val="tx1"/>
                </a:solidFill>
              </a:rPr>
              <a:t>fewer FTEs </a:t>
            </a:r>
            <a:r>
              <a:rPr lang="en-CA" sz="1400" dirty="0">
                <a:solidFill>
                  <a:schemeClr val="tx1"/>
                </a:solidFill>
              </a:rPr>
              <a:t>than the typical </a:t>
            </a:r>
            <a:r>
              <a:rPr lang="en-CA" sz="1400" dirty="0" smtClean="0">
                <a:solidFill>
                  <a:schemeClr val="tx1"/>
                </a:solidFill>
              </a:rPr>
              <a:t>company </a:t>
            </a:r>
            <a:r>
              <a:rPr lang="en-CA" sz="1400" dirty="0">
                <a:solidFill>
                  <a:schemeClr val="tx1"/>
                </a:solidFill>
              </a:rPr>
              <a:t>(Bression et al., 2015</a:t>
            </a:r>
            <a:r>
              <a:rPr lang="en-CA" sz="1400" dirty="0" smtClean="0">
                <a:solidFill>
                  <a:schemeClr val="tx1"/>
                </a:solidFill>
              </a:rPr>
              <a:t>). </a:t>
            </a:r>
            <a:endParaRPr lang="en-CA" sz="1400" dirty="0">
              <a:ea typeface="Calibri" panose="020F0502020204030204" pitchFamily="34" charset="0"/>
              <a:cs typeface="Arial" panose="020B0604020202020204" pitchFamily="34" charset="0"/>
            </a:endParaRPr>
          </a:p>
          <a:p>
            <a:pPr marL="542925">
              <a:spcBef>
                <a:spcPts val="600"/>
              </a:spcBef>
              <a:spcAft>
                <a:spcPts val="600"/>
              </a:spcAft>
            </a:pPr>
            <a:r>
              <a:rPr lang="en-US" sz="1400" dirty="0">
                <a:solidFill>
                  <a:schemeClr val="tx1"/>
                </a:solidFill>
                <a:ea typeface="Calibri" panose="020F0502020204030204" pitchFamily="34" charset="0"/>
                <a:cs typeface="Arial" panose="020B0604020202020204" pitchFamily="34" charset="0"/>
              </a:rPr>
              <a:t>HR departments that</a:t>
            </a:r>
            <a:r>
              <a:rPr lang="en-US" sz="1400" b="1" dirty="0">
                <a:solidFill>
                  <a:srgbClr val="D17D08"/>
                </a:solidFill>
                <a:ea typeface="Calibri" panose="020F0502020204030204" pitchFamily="34" charset="0"/>
                <a:cs typeface="Arial" panose="020B0604020202020204" pitchFamily="34" charset="0"/>
              </a:rPr>
              <a:t> </a:t>
            </a:r>
            <a:r>
              <a:rPr lang="en-US" sz="1400" b="1" dirty="0">
                <a:solidFill>
                  <a:schemeClr val="tx1"/>
                </a:solidFill>
                <a:ea typeface="Calibri" panose="020F0502020204030204" pitchFamily="34" charset="0"/>
                <a:cs typeface="Arial" panose="020B0604020202020204" pitchFamily="34" charset="0"/>
              </a:rPr>
              <a:t>deliver constant value </a:t>
            </a:r>
            <a:r>
              <a:rPr lang="en-US" sz="1400" dirty="0">
                <a:solidFill>
                  <a:schemeClr val="tx1"/>
                </a:solidFill>
                <a:ea typeface="Calibri" panose="020F0502020204030204" pitchFamily="34" charset="0"/>
                <a:cs typeface="Arial" panose="020B0604020202020204" pitchFamily="34" charset="0"/>
              </a:rPr>
              <a:t>must </a:t>
            </a:r>
            <a:r>
              <a:rPr lang="en-US" sz="1400" b="1" dirty="0">
                <a:solidFill>
                  <a:schemeClr val="tx1"/>
                </a:solidFill>
                <a:ea typeface="Calibri" panose="020F0502020204030204" pitchFamily="34" charset="0"/>
                <a:cs typeface="Arial" panose="020B0604020202020204" pitchFamily="34" charset="0"/>
              </a:rPr>
              <a:t>continually evolve </a:t>
            </a:r>
            <a:r>
              <a:rPr lang="en-US" sz="1400" dirty="0">
                <a:solidFill>
                  <a:schemeClr val="tx1"/>
                </a:solidFill>
                <a:ea typeface="Calibri" panose="020F0502020204030204" pitchFamily="34" charset="0"/>
                <a:cs typeface="Arial" panose="020B0604020202020204" pitchFamily="34" charset="0"/>
              </a:rPr>
              <a:t>to match</a:t>
            </a:r>
            <a:r>
              <a:rPr lang="en-CA" sz="1400" dirty="0">
                <a:solidFill>
                  <a:schemeClr val="tx1"/>
                </a:solidFill>
                <a:ea typeface="Calibri" panose="020F0502020204030204" pitchFamily="34" charset="0"/>
                <a:cs typeface="Times New Roman" panose="02020603050405020304" pitchFamily="18" charset="0"/>
              </a:rPr>
              <a:t> </a:t>
            </a:r>
            <a:r>
              <a:rPr lang="en-US" sz="1400" dirty="0">
                <a:solidFill>
                  <a:schemeClr val="tx1"/>
                </a:solidFill>
                <a:ea typeface="Calibri" panose="020F0502020204030204" pitchFamily="34" charset="0"/>
                <a:cs typeface="Arial" panose="020B0604020202020204" pitchFamily="34" charset="0"/>
              </a:rPr>
              <a:t>changing business </a:t>
            </a:r>
            <a:r>
              <a:rPr lang="en-US" sz="1400" dirty="0" smtClean="0">
                <a:solidFill>
                  <a:schemeClr val="tx1"/>
                </a:solidFill>
                <a:ea typeface="Calibri" panose="020F0502020204030204" pitchFamily="34" charset="0"/>
                <a:cs typeface="Arial" panose="020B0604020202020204" pitchFamily="34" charset="0"/>
              </a:rPr>
              <a:t>conditions </a:t>
            </a:r>
            <a:r>
              <a:rPr lang="en-US" sz="1400" dirty="0">
                <a:solidFill>
                  <a:schemeClr val="tx1"/>
                </a:solidFill>
                <a:ea typeface="Calibri" panose="020F0502020204030204" pitchFamily="34" charset="0"/>
                <a:cs typeface="Arial" panose="020B0604020202020204" pitchFamily="34" charset="0"/>
              </a:rPr>
              <a:t>(Ulrich</a:t>
            </a:r>
            <a:r>
              <a:rPr lang="en-US" sz="1400" dirty="0" smtClean="0">
                <a:solidFill>
                  <a:schemeClr val="tx1"/>
                </a:solidFill>
                <a:ea typeface="Calibri" panose="020F0502020204030204" pitchFamily="34" charset="0"/>
                <a:cs typeface="Arial" panose="020B0604020202020204" pitchFamily="34" charset="0"/>
              </a:rPr>
              <a:t>). </a:t>
            </a:r>
            <a:endParaRPr lang="en-US" sz="1400" dirty="0">
              <a:ea typeface="Calibri" panose="020F0502020204030204" pitchFamily="34" charset="0"/>
              <a:cs typeface="Arial" panose="020B0604020202020204" pitchFamily="34" charset="0"/>
            </a:endParaRPr>
          </a:p>
          <a:p>
            <a:pPr marL="542925">
              <a:spcBef>
                <a:spcPts val="600"/>
              </a:spcBef>
              <a:spcAft>
                <a:spcPts val="600"/>
              </a:spcAft>
            </a:pPr>
            <a:r>
              <a:rPr lang="en-US" sz="1400" b="1" dirty="0" smtClean="0">
                <a:solidFill>
                  <a:schemeClr val="tx1"/>
                </a:solidFill>
                <a:ea typeface="Calibri" panose="020F0502020204030204" pitchFamily="34" charset="0"/>
                <a:cs typeface="Arial" panose="020B0604020202020204" pitchFamily="34" charset="0"/>
              </a:rPr>
              <a:t>“Redefining </a:t>
            </a:r>
            <a:r>
              <a:rPr lang="en-US" sz="1400" b="1" dirty="0">
                <a:solidFill>
                  <a:schemeClr val="tx1"/>
                </a:solidFill>
                <a:ea typeface="Calibri" panose="020F0502020204030204" pitchFamily="34" charset="0"/>
                <a:cs typeface="Arial" panose="020B0604020202020204" pitchFamily="34" charset="0"/>
              </a:rPr>
              <a:t>what it means to be a strategic HR </a:t>
            </a:r>
            <a:r>
              <a:rPr lang="en-US" sz="1400" b="1" dirty="0" smtClean="0">
                <a:solidFill>
                  <a:schemeClr val="tx1"/>
                </a:solidFill>
                <a:ea typeface="Calibri" panose="020F0502020204030204" pitchFamily="34" charset="0"/>
                <a:cs typeface="Arial" panose="020B0604020202020204" pitchFamily="34" charset="0"/>
              </a:rPr>
              <a:t>departmen</a:t>
            </a:r>
            <a:r>
              <a:rPr lang="en-US" sz="1400" dirty="0" smtClean="0">
                <a:solidFill>
                  <a:schemeClr val="tx1"/>
                </a:solidFill>
                <a:ea typeface="Calibri" panose="020F0502020204030204" pitchFamily="34" charset="0"/>
                <a:cs typeface="Arial" panose="020B0604020202020204" pitchFamily="34" charset="0"/>
              </a:rPr>
              <a:t>t</a:t>
            </a:r>
            <a:r>
              <a:rPr lang="en-US" sz="1400" b="1" dirty="0" smtClean="0">
                <a:solidFill>
                  <a:schemeClr val="tx1"/>
                </a:solidFill>
                <a:ea typeface="Calibri" panose="020F0502020204030204" pitchFamily="34" charset="0"/>
                <a:cs typeface="Arial" panose="020B0604020202020204" pitchFamily="34" charset="0"/>
              </a:rPr>
              <a:t>”</a:t>
            </a:r>
            <a:r>
              <a:rPr lang="en-US" sz="1400" dirty="0" smtClean="0">
                <a:solidFill>
                  <a:schemeClr val="tx1"/>
                </a:solidFill>
                <a:ea typeface="Calibri" panose="020F0502020204030204" pitchFamily="34" charset="0"/>
                <a:cs typeface="Arial" panose="020B0604020202020204" pitchFamily="34" charset="0"/>
              </a:rPr>
              <a:t> </a:t>
            </a:r>
            <a:r>
              <a:rPr lang="en-US" sz="1400" dirty="0">
                <a:solidFill>
                  <a:schemeClr val="tx1"/>
                </a:solidFill>
                <a:ea typeface="Calibri" panose="020F0502020204030204" pitchFamily="34" charset="0"/>
                <a:cs typeface="Arial" panose="020B0604020202020204" pitchFamily="34" charset="0"/>
              </a:rPr>
              <a:t>is the top emerging trend within the HR strategy </a:t>
            </a:r>
            <a:r>
              <a:rPr lang="en-US" sz="1400" dirty="0" smtClean="0">
                <a:solidFill>
                  <a:schemeClr val="tx1"/>
                </a:solidFill>
                <a:ea typeface="Calibri" panose="020F0502020204030204" pitchFamily="34" charset="0"/>
                <a:cs typeface="Arial" panose="020B0604020202020204" pitchFamily="34" charset="0"/>
              </a:rPr>
              <a:t>function</a:t>
            </a:r>
            <a:r>
              <a:rPr lang="en-US" sz="1050" dirty="0" smtClean="0">
                <a:solidFill>
                  <a:schemeClr val="tx1"/>
                </a:solidFill>
                <a:ea typeface="Calibri" panose="020F0502020204030204" pitchFamily="34" charset="0"/>
                <a:cs typeface="Arial" panose="020B0604020202020204" pitchFamily="34" charset="0"/>
              </a:rPr>
              <a:t> </a:t>
            </a:r>
            <a:r>
              <a:rPr lang="en-US" sz="1400" dirty="0">
                <a:solidFill>
                  <a:schemeClr val="tx1"/>
                </a:solidFill>
                <a:ea typeface="Calibri" panose="020F0502020204030204" pitchFamily="34" charset="0"/>
                <a:cs typeface="Arial" panose="020B0604020202020204" pitchFamily="34" charset="0"/>
              </a:rPr>
              <a:t>(McLean Trends and Priorities Survey 2016, </a:t>
            </a:r>
            <a:r>
              <a:rPr lang="en-US" sz="1400" i="1" dirty="0">
                <a:solidFill>
                  <a:schemeClr val="tx1"/>
                </a:solidFill>
                <a:ea typeface="Calibri" panose="020F0502020204030204" pitchFamily="34" charset="0"/>
                <a:cs typeface="Arial" panose="020B0604020202020204" pitchFamily="34" charset="0"/>
              </a:rPr>
              <a:t>N=476</a:t>
            </a:r>
            <a:r>
              <a:rPr lang="en-US" sz="1400" dirty="0" smtClean="0">
                <a:solidFill>
                  <a:schemeClr val="tx1"/>
                </a:solidFill>
                <a:ea typeface="Calibri" panose="020F0502020204030204" pitchFamily="34" charset="0"/>
                <a:cs typeface="Arial" panose="020B0604020202020204" pitchFamily="34" charset="0"/>
              </a:rPr>
              <a:t>). </a:t>
            </a:r>
            <a:endParaRPr lang="en-CA" sz="1400" dirty="0">
              <a:ea typeface="Calibri" panose="020F0502020204030204" pitchFamily="34" charset="0"/>
              <a:cs typeface="Times New Roman" panose="02020603050405020304" pitchFamily="18" charset="0"/>
            </a:endParaRPr>
          </a:p>
        </p:txBody>
      </p:sp>
      <p:sp>
        <p:nvSpPr>
          <p:cNvPr id="15" name="TextBox 24"/>
          <p:cNvSpPr txBox="1"/>
          <p:nvPr/>
        </p:nvSpPr>
        <p:spPr>
          <a:xfrm>
            <a:off x="284750" y="5116969"/>
            <a:ext cx="3568340" cy="1169551"/>
          </a:xfrm>
          <a:prstGeom prst="rect">
            <a:avLst/>
          </a:prstGeom>
          <a:noFill/>
        </p:spPr>
        <p:txBody>
          <a:bodyPr wrap="square" rtlCol="0">
            <a:spAutoFit/>
          </a:bodyPr>
          <a:lstStyle/>
          <a:p>
            <a:pPr lvl="0">
              <a:spcBef>
                <a:spcPts val="600"/>
              </a:spcBef>
            </a:pPr>
            <a:r>
              <a:rPr lang="en-US" sz="1400" dirty="0">
                <a:ea typeface="Calibri" panose="020F0502020204030204" pitchFamily="34" charset="0"/>
                <a:cs typeface="Arial" panose="020B0604020202020204" pitchFamily="34" charset="0"/>
              </a:rPr>
              <a:t>Ensure the HR department supports organizational goals by being closely aligned with the people strategy</a:t>
            </a:r>
            <a:r>
              <a:rPr lang="en-US" sz="1400" dirty="0" smtClean="0">
                <a:ea typeface="Calibri" panose="020F0502020204030204" pitchFamily="34" charset="0"/>
                <a:cs typeface="Arial" panose="020B0604020202020204" pitchFamily="34" charset="0"/>
              </a:rPr>
              <a:t>. </a:t>
            </a:r>
            <a:r>
              <a:rPr lang="en-US" sz="1400" dirty="0">
                <a:ea typeface="Calibri" panose="020F0502020204030204" pitchFamily="34" charset="0"/>
                <a:cs typeface="Arial" panose="020B0604020202020204" pitchFamily="34" charset="0"/>
              </a:rPr>
              <a:t>An effective HR department supports organizational goals by… </a:t>
            </a:r>
            <a:endParaRPr lang="en-US" sz="1400" b="1" dirty="0">
              <a:ea typeface="Calibri" panose="020F0502020204030204" pitchFamily="34" charset="0"/>
              <a:cs typeface="Arial" panose="020B0604020202020204" pitchFamily="34" charset="0"/>
            </a:endParaRPr>
          </a:p>
        </p:txBody>
      </p:sp>
      <p:pic>
        <p:nvPicPr>
          <p:cNvPr id="17"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5968" y="2211911"/>
            <a:ext cx="407691" cy="383709"/>
          </a:xfrm>
          <a:prstGeom prst="rect">
            <a:avLst/>
          </a:prstGeom>
        </p:spPr>
      </p:pic>
      <p:pic>
        <p:nvPicPr>
          <p:cNvPr id="18"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5968" y="3848143"/>
            <a:ext cx="449419" cy="359535"/>
          </a:xfrm>
          <a:prstGeom prst="rect">
            <a:avLst/>
          </a:prstGeom>
        </p:spPr>
      </p:pic>
      <p:pic>
        <p:nvPicPr>
          <p:cNvPr id="19"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5968" y="3101942"/>
            <a:ext cx="465193" cy="413504"/>
          </a:xfrm>
          <a:prstGeom prst="rect">
            <a:avLst/>
          </a:prstGeom>
        </p:spPr>
      </p:pic>
      <p:sp>
        <p:nvSpPr>
          <p:cNvPr id="3" name="Rectangular Callout 2"/>
          <p:cNvSpPr/>
          <p:nvPr/>
        </p:nvSpPr>
        <p:spPr>
          <a:xfrm>
            <a:off x="284750" y="4193799"/>
            <a:ext cx="3398607" cy="738664"/>
          </a:xfrm>
          <a:prstGeom prst="wedgeRectCallout">
            <a:avLst>
              <a:gd name="adj1" fmla="val -20833"/>
              <a:gd name="adj2" fmla="val -78749"/>
            </a:avLst>
          </a:prstGeom>
          <a:solidFill>
            <a:schemeClr val="accent5">
              <a:lumMod val="20000"/>
              <a:lumOff val="80000"/>
            </a:schemeClr>
          </a:solidFill>
          <a:effectLst>
            <a:outerShdw blurRad="50800" dist="38100" dir="2700000" algn="tl" rotWithShape="0">
              <a:prstClr val="black">
                <a:alpha val="40000"/>
              </a:prstClr>
            </a:outerShdw>
          </a:effectLst>
        </p:spPr>
        <p:txBody>
          <a:bodyPr wrap="square">
            <a:spAutoFit/>
          </a:bodyPr>
          <a:lstStyle/>
          <a:p>
            <a:pPr marR="0" lvl="0">
              <a:spcBef>
                <a:spcPts val="600"/>
              </a:spcBef>
            </a:pPr>
            <a:r>
              <a:rPr lang="en-US" sz="1400" b="1" dirty="0">
                <a:ea typeface="Calibri" panose="020F0502020204030204" pitchFamily="34" charset="0"/>
                <a:cs typeface="Arial" panose="020B0604020202020204" pitchFamily="34" charset="0"/>
              </a:rPr>
              <a:t>Therefore, HR must become more efficient and effective in order to meet growing </a:t>
            </a:r>
            <a:r>
              <a:rPr lang="en-US" sz="1400" b="1" dirty="0" smtClean="0">
                <a:ea typeface="Calibri" panose="020F0502020204030204" pitchFamily="34" charset="0"/>
                <a:cs typeface="Arial" panose="020B0604020202020204" pitchFamily="34" charset="0"/>
              </a:rPr>
              <a:t>demands.</a:t>
            </a:r>
            <a:endParaRPr lang="en-US" sz="1400" b="1" dirty="0">
              <a:ea typeface="Calibri" panose="020F0502020204030204" pitchFamily="34" charset="0"/>
              <a:cs typeface="Arial" panose="020B0604020202020204" pitchFamily="34" charset="0"/>
            </a:endParaRPr>
          </a:p>
        </p:txBody>
      </p:sp>
      <p:sp>
        <p:nvSpPr>
          <p:cNvPr id="6" name="Rectangle 5"/>
          <p:cNvSpPr/>
          <p:nvPr/>
        </p:nvSpPr>
        <p:spPr>
          <a:xfrm>
            <a:off x="4820679" y="5040024"/>
            <a:ext cx="4056620" cy="1323439"/>
          </a:xfrm>
          <a:prstGeom prst="rect">
            <a:avLst/>
          </a:prstGeom>
        </p:spPr>
        <p:txBody>
          <a:bodyPr wrap="square">
            <a:spAutoFit/>
          </a:bodyPr>
          <a:lstStyle/>
          <a:p>
            <a:pPr marL="171450" indent="-171450">
              <a:spcBef>
                <a:spcPts val="600"/>
              </a:spcBef>
              <a:buFont typeface="Arial" panose="020B0604020202020204" pitchFamily="34" charset="0"/>
              <a:buChar char="•"/>
            </a:pPr>
            <a:r>
              <a:rPr lang="en-US" sz="1400" dirty="0">
                <a:ea typeface="Calibri" panose="020F0502020204030204" pitchFamily="34" charset="0"/>
                <a:cs typeface="Arial" panose="020B0604020202020204" pitchFamily="34" charset="0"/>
              </a:rPr>
              <a:t>Evaluating and matching the HR structure to that of the </a:t>
            </a:r>
            <a:r>
              <a:rPr lang="en-US" sz="1400" dirty="0" smtClean="0">
                <a:ea typeface="Calibri" panose="020F0502020204030204" pitchFamily="34" charset="0"/>
                <a:cs typeface="Arial" panose="020B0604020202020204" pitchFamily="34" charset="0"/>
              </a:rPr>
              <a:t>organization.</a:t>
            </a:r>
            <a:endParaRPr lang="en-US" sz="1400" dirty="0">
              <a:ea typeface="Calibri" panose="020F0502020204030204" pitchFamily="34" charset="0"/>
              <a:cs typeface="Arial" panose="020B0604020202020204" pitchFamily="34" charset="0"/>
            </a:endParaRPr>
          </a:p>
          <a:p>
            <a:pPr marL="171450" lvl="0" indent="-171450">
              <a:spcBef>
                <a:spcPts val="600"/>
              </a:spcBef>
              <a:buFont typeface="Arial" panose="020B0604020202020204" pitchFamily="34" charset="0"/>
              <a:buChar char="•"/>
            </a:pPr>
            <a:r>
              <a:rPr lang="en-US" sz="1400" dirty="0">
                <a:ea typeface="Calibri" panose="020F0502020204030204" pitchFamily="34" charset="0"/>
                <a:cs typeface="Arial" panose="020B0604020202020204" pitchFamily="34" charset="0"/>
              </a:rPr>
              <a:t>Optimizing </a:t>
            </a:r>
            <a:r>
              <a:rPr lang="en-US" sz="1400" dirty="0" smtClean="0">
                <a:ea typeface="Calibri" panose="020F0502020204030204" pitchFamily="34" charset="0"/>
                <a:cs typeface="Arial" panose="020B0604020202020204" pitchFamily="34" charset="0"/>
              </a:rPr>
              <a:t>transactional </a:t>
            </a:r>
            <a:r>
              <a:rPr lang="en-US" sz="1400" dirty="0">
                <a:ea typeface="Calibri" panose="020F0502020204030204" pitchFamily="34" charset="0"/>
                <a:cs typeface="Arial" panose="020B0604020202020204" pitchFamily="34" charset="0"/>
              </a:rPr>
              <a:t>HR activities.</a:t>
            </a:r>
            <a:endParaRPr lang="en-CA" sz="1400" dirty="0">
              <a:ea typeface="Calibri" panose="020F0502020204030204" pitchFamily="34" charset="0"/>
              <a:cs typeface="Times New Roman" panose="02020603050405020304" pitchFamily="18" charset="0"/>
            </a:endParaRPr>
          </a:p>
          <a:p>
            <a:pPr marL="171450" lvl="0" indent="-171450">
              <a:spcBef>
                <a:spcPts val="600"/>
              </a:spcBef>
              <a:buFont typeface="Arial" panose="020B0604020202020204" pitchFamily="34" charset="0"/>
              <a:buChar char="•"/>
            </a:pPr>
            <a:r>
              <a:rPr lang="en-US" sz="1400" dirty="0">
                <a:ea typeface="Calibri" panose="020F0502020204030204" pitchFamily="34" charset="0"/>
                <a:cs typeface="Arial" panose="020B0604020202020204" pitchFamily="34" charset="0"/>
              </a:rPr>
              <a:t>Building </a:t>
            </a:r>
            <a:r>
              <a:rPr lang="en-US" sz="1400" dirty="0" smtClean="0">
                <a:ea typeface="Calibri" panose="020F0502020204030204" pitchFamily="34" charset="0"/>
                <a:cs typeface="Arial" panose="020B0604020202020204" pitchFamily="34" charset="0"/>
              </a:rPr>
              <a:t>and developing appropriate </a:t>
            </a:r>
            <a:r>
              <a:rPr lang="en-US" sz="1400" dirty="0">
                <a:ea typeface="Calibri" panose="020F0502020204030204" pitchFamily="34" charset="0"/>
                <a:cs typeface="Arial" panose="020B0604020202020204" pitchFamily="34" charset="0"/>
              </a:rPr>
              <a:t>HR capabilities.</a:t>
            </a:r>
          </a:p>
        </p:txBody>
      </p:sp>
      <p:sp>
        <p:nvSpPr>
          <p:cNvPr id="12" name="Chevron 18"/>
          <p:cNvSpPr/>
          <p:nvPr/>
        </p:nvSpPr>
        <p:spPr>
          <a:xfrm>
            <a:off x="4170677" y="5116969"/>
            <a:ext cx="465193" cy="1105109"/>
          </a:xfrm>
          <a:prstGeom prst="chevron">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3" name="Chevron 18"/>
          <p:cNvSpPr/>
          <p:nvPr/>
        </p:nvSpPr>
        <p:spPr>
          <a:xfrm>
            <a:off x="3805302" y="5116969"/>
            <a:ext cx="465193" cy="1105109"/>
          </a:xfrm>
          <a:prstGeom prst="chevron">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14" name="Group 13"/>
          <p:cNvGrpSpPr/>
          <p:nvPr/>
        </p:nvGrpSpPr>
        <p:grpSpPr>
          <a:xfrm>
            <a:off x="0" y="6525344"/>
            <a:ext cx="9144000" cy="351838"/>
            <a:chOff x="0" y="6525344"/>
            <a:chExt cx="9144000" cy="351838"/>
          </a:xfrm>
        </p:grpSpPr>
        <p:sp>
          <p:nvSpPr>
            <p:cNvPr id="16" name="Rectangle 15"/>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1" name="Rectangle 2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179693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42642993ea083953592e6bc2e2c3e47a2fcf0d3"/>
  <p:tag name="ISPRING_RESOURCE_PATHS_HASH_2" val="7c9975b7695338c845e8cd3148096204f7871c"/>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heme/theme1.xml><?xml version="1.0" encoding="utf-8"?>
<a:theme xmlns:a="http://schemas.openxmlformats.org/drawingml/2006/main" name="1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1455</Words>
  <Application>Microsoft Office PowerPoint</Application>
  <PresentationFormat>On-screen Show (4:3)</PresentationFormat>
  <Paragraphs>129</Paragraphs>
  <Slides>10</Slides>
  <Notes>8</Notes>
  <HiddenSlides>0</HiddenSlides>
  <MMClips>0</MMClips>
  <ScaleCrop>false</ScaleCrop>
  <HeadingPairs>
    <vt:vector size="8" baseType="variant">
      <vt:variant>
        <vt:lpstr>Fonts Used</vt:lpstr>
      </vt:variant>
      <vt:variant>
        <vt:i4>8</vt:i4>
      </vt:variant>
      <vt:variant>
        <vt:lpstr>Theme</vt:lpstr>
      </vt:variant>
      <vt:variant>
        <vt:i4>2</vt:i4>
      </vt:variant>
      <vt:variant>
        <vt:lpstr>Slide Titles</vt:lpstr>
      </vt:variant>
      <vt:variant>
        <vt:i4>10</vt:i4>
      </vt:variant>
      <vt:variant>
        <vt:lpstr>Custom Shows</vt:lpstr>
      </vt:variant>
      <vt:variant>
        <vt:i4>1</vt:i4>
      </vt:variant>
    </vt:vector>
  </HeadingPairs>
  <TitlesOfParts>
    <vt:vector size="21" baseType="lpstr">
      <vt:lpstr>Arial</vt:lpstr>
      <vt:lpstr>Calibri</vt:lpstr>
      <vt:lpstr>FontAwesome</vt:lpstr>
      <vt:lpstr>Georgia</vt:lpstr>
      <vt:lpstr>Open Sans</vt:lpstr>
      <vt:lpstr>Times New Roman</vt:lpstr>
      <vt:lpstr>Verdana</vt:lpstr>
      <vt:lpstr>Wingdings</vt:lpstr>
      <vt:lpstr>1_Theme1</vt:lpstr>
      <vt:lpstr>1_Office Theme</vt:lpstr>
      <vt:lpstr>PowerPoint Presentation</vt:lpstr>
      <vt:lpstr>Our understanding of the problem</vt:lpstr>
      <vt:lpstr>Executive summary</vt:lpstr>
      <vt:lpstr>PowerPoint Presentation</vt:lpstr>
      <vt:lpstr>Use McLean &amp; Company’s process to optimize the HR department and support the organizational people strategy </vt:lpstr>
      <vt:lpstr>PowerPoint Presentation</vt:lpstr>
      <vt:lpstr>Before assessing and revamping your HR department, ensure you have a well-defined people strategy </vt:lpstr>
      <vt:lpstr>HR departments often become trapped in administrative activities, forcing them to abandon strategic ones</vt:lpstr>
      <vt:lpstr>A high-performing HR department drives strategic priorities while being operationally efficient to provide maximum value </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2016-08-08T17:22:43Z</dcterms:created>
  <dcterms:modified xsi:type="dcterms:W3CDTF">2016-08-18T13:33:38Z</dcterms:modified>
</cp:coreProperties>
</file>