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  <p:sldMasterId id="2147483800" r:id="rId2"/>
    <p:sldMasterId id="2147485590" r:id="rId3"/>
  </p:sldMasterIdLst>
  <p:notesMasterIdLst>
    <p:notesMasterId r:id="rId13"/>
  </p:notesMasterIdLst>
  <p:handoutMasterIdLst>
    <p:handoutMasterId r:id="rId14"/>
  </p:handoutMasterIdLst>
  <p:sldIdLst>
    <p:sldId id="256" r:id="rId4"/>
    <p:sldId id="674" r:id="rId5"/>
    <p:sldId id="675" r:id="rId6"/>
    <p:sldId id="261" r:id="rId7"/>
    <p:sldId id="677" r:id="rId8"/>
    <p:sldId id="512" r:id="rId9"/>
    <p:sldId id="680" r:id="rId10"/>
    <p:sldId id="676" r:id="rId11"/>
    <p:sldId id="513" r:id="rId12"/>
  </p:sldIdLst>
  <p:sldSz cx="9144000" cy="6858000" type="screen4x3"/>
  <p:notesSz cx="6950075" cy="9236075"/>
  <p:custShowLst>
    <p:custShow name="Custom Show 1" id="0">
      <p:sldLst/>
    </p:custShow>
  </p:custShowLst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1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4DB"/>
    <a:srgbClr val="BFBFBF"/>
    <a:srgbClr val="F2F2F2"/>
    <a:srgbClr val="92B5D0"/>
    <a:srgbClr val="A6A6A6"/>
    <a:srgbClr val="243F54"/>
    <a:srgbClr val="414C59"/>
    <a:srgbClr val="5B90B9"/>
    <a:srgbClr val="78889C"/>
    <a:srgbClr val="4E5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827" autoAdjust="0"/>
    <p:restoredTop sz="96881" autoAdjust="0"/>
  </p:normalViewPr>
  <p:slideViewPr>
    <p:cSldViewPr snapToGrid="0">
      <p:cViewPr varScale="1">
        <p:scale>
          <a:sx n="88" d="100"/>
          <a:sy n="88" d="100"/>
        </p:scale>
        <p:origin x="2016" y="96"/>
      </p:cViewPr>
      <p:guideLst/>
    </p:cSldViewPr>
  </p:slideViewPr>
  <p:outlineViewPr>
    <p:cViewPr>
      <p:scale>
        <a:sx n="33" d="100"/>
        <a:sy n="33" d="100"/>
      </p:scale>
      <p:origin x="0" y="-15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52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12/22/2016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0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5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8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49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38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69405-BDCE-401E-B26C-DA349307111B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211033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0689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This Research Will Assist: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This Research Will Also Assist: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</a:t>
            </a:r>
            <a:r>
              <a:rPr lang="en-US" sz="1400" b="1" dirty="0" smtClean="0">
                <a:solidFill>
                  <a:srgbClr val="FFFFFF"/>
                </a:solidFill>
              </a:rPr>
              <a:t>Them: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26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8094637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9984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  <a:prstGeom prst="rect">
            <a:avLst/>
          </a:prstGeo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902808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42730"/>
            <a:ext cx="8640578" cy="461665"/>
            <a:chOff x="247848" y="4125411"/>
            <a:chExt cx="8640578" cy="461665"/>
          </a:xfrm>
          <a:solidFill>
            <a:schemeClr val="accent3"/>
          </a:solidFill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>
                  <a:solidFill>
                    <a:srgbClr val="FFFFFF"/>
                  </a:solidFill>
                </a:rPr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FFFFFF"/>
                  </a:solidFill>
                </a:rPr>
                <a:t>Situation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rgbClr val="333333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56662" y="2798227"/>
            <a:ext cx="5266944" cy="369332"/>
            <a:chOff x="246948" y="2597637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46948" y="2627197"/>
              <a:ext cx="5266944" cy="32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>
                  <a:solidFill>
                    <a:srgbClr val="FFFFFF"/>
                  </a:solidFill>
                </a:rPr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61551" y="2597637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</a:rPr>
                <a:t>?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61234" y="3062300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48265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Same Side Corner Rectangle 97"/>
          <p:cNvSpPr/>
          <p:nvPr/>
        </p:nvSpPr>
        <p:spPr>
          <a:xfrm>
            <a:off x="5579467" y="1207899"/>
            <a:ext cx="3241005" cy="285749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000" i="1" dirty="0" smtClean="0">
                <a:solidFill>
                  <a:srgbClr val="FFFFFF"/>
                </a:solidFill>
                <a:latin typeface="Georgia"/>
              </a:rPr>
              <a:t>McLean &amp; Co. Insight</a:t>
            </a:r>
            <a:endParaRPr lang="en-CA" sz="1000" i="1" dirty="0">
              <a:solidFill>
                <a:srgbClr val="FFFFFF"/>
              </a:solidFill>
              <a:latin typeface="Georgia"/>
            </a:endParaRPr>
          </a:p>
        </p:txBody>
      </p:sp>
      <p:pic>
        <p:nvPicPr>
          <p:cNvPr id="8" name="Picture 7" descr="insight-sm.wm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426091" y="1232650"/>
            <a:ext cx="320869" cy="2395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579467" y="1493648"/>
            <a:ext cx="3241005" cy="2557339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409575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 lang="en-US" smtClean="0">
                <a:solidFill>
                  <a:srgbClr val="333333"/>
                </a:solidFill>
              </a:defRPr>
            </a:lvl1pPr>
            <a:lvl2pPr marL="54292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 lang="en-US" smtClean="0">
                <a:solidFill>
                  <a:srgbClr val="333333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en-US" sz="1800">
                <a:solidFill>
                  <a:schemeClr val="dk1"/>
                </a:solidFill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 Copy (Arial, 12)</a:t>
            </a:r>
          </a:p>
          <a:p>
            <a:pPr marL="409575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42925" marR="0" lvl="1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072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kern="0" dirty="0" smtClean="0">
                <a:solidFill>
                  <a:srgbClr val="FFFFFF"/>
                </a:solidFill>
              </a:rPr>
              <a:t>McLean &amp; Company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3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9" r:id="rId2"/>
    <p:sldLayoutId id="2147483731" r:id="rId3"/>
    <p:sldLayoutId id="2147483741" r:id="rId4"/>
    <p:sldLayoutId id="214748374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</p:spTree>
    <p:extLst>
      <p:ext uri="{BB962C8B-B14F-4D97-AF65-F5344CB8AC3E}">
        <p14:creationId xmlns:p14="http://schemas.microsoft.com/office/powerpoint/2010/main" val="283734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kern="0" dirty="0" smtClean="0">
                <a:solidFill>
                  <a:srgbClr val="FFFFFF"/>
                </a:solidFill>
              </a:rPr>
              <a:t>McLean &amp; Company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4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r.mcleanco.com/research/ss/create-and-leverage-a-skills-inventory/create-and-leverage-a-skills-inventory-storyboard?utm_source=SS_Sample&amp;utm_medium=Collateral&amp;utm_campaign=Collatera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r.mcleanco.com/research/ss/create-and-leverage-a-skills-inventory/create-and-leverage-a-skills-inventory-storyboard?utm_source=SS_Sample&amp;utm_medium=Collateral&amp;utm_campaign=Collateral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hr.mcleanc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781050" y="2812383"/>
            <a:ext cx="7454900" cy="865392"/>
          </a:xfrm>
        </p:spPr>
        <p:txBody>
          <a:bodyPr anchor="ctr"/>
          <a:lstStyle/>
          <a:p>
            <a:r>
              <a:rPr lang="en-CA" dirty="0"/>
              <a:t>Create and Leverage a Skills </a:t>
            </a:r>
            <a:r>
              <a:rPr lang="en-CA" dirty="0" smtClean="0"/>
              <a:t>Inventory</a:t>
            </a:r>
            <a:endParaRPr lang="en-US" sz="1400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>
          <a:xfrm>
            <a:off x="774700" y="3677775"/>
            <a:ext cx="7467600" cy="508000"/>
          </a:xfrm>
        </p:spPr>
        <p:txBody>
          <a:bodyPr anchor="ctr"/>
          <a:lstStyle/>
          <a:p>
            <a:r>
              <a:rPr lang="en-US" dirty="0" smtClean="0"/>
              <a:t>Effectively prepare for the changing business landscape by increasing awareness around internal skills to boost competitive advantage.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5373216"/>
            <a:ext cx="9144000" cy="1484784"/>
            <a:chOff x="0" y="5373216"/>
            <a:chExt cx="9144000" cy="1484784"/>
          </a:xfrm>
        </p:grpSpPr>
        <p:pic>
          <p:nvPicPr>
            <p:cNvPr id="21" name="Picture 20" descr="sample-titlebar-mcoNEW.gif"/>
            <p:cNvPicPr>
              <a:picLocks noChangeAspect="1"/>
            </p:cNvPicPr>
            <p:nvPr/>
          </p:nvPicPr>
          <p:blipFill>
            <a:blip r:embed="rId3" cstate="print"/>
            <a:srcRect l="84650" t="59830"/>
            <a:stretch>
              <a:fillRect/>
            </a:stretch>
          </p:blipFill>
          <p:spPr>
            <a:xfrm>
              <a:off x="7740352" y="6273316"/>
              <a:ext cx="1403648" cy="584684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0" y="6273316"/>
              <a:ext cx="7740352" cy="584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McLean &amp; Company is a research and advisory firm providing practical solutions to human resources challenges via executable research, tools and advice that have a clear and measurable impact on your business. © </a:t>
              </a:r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1997-2016 </a:t>
              </a:r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McLean &amp; Company. McLean &amp; Company is a division of Info-Tech Research Group</a:t>
              </a:r>
              <a:endParaRPr lang="en-CA" sz="800" dirty="0">
                <a:solidFill>
                  <a:srgbClr val="FFFFFF">
                    <a:lumMod val="65000"/>
                  </a:srgb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5373216"/>
              <a:ext cx="9144000" cy="852086"/>
              <a:chOff x="8993" y="4257092"/>
              <a:chExt cx="9144000" cy="852086"/>
            </a:xfrm>
          </p:grpSpPr>
          <p:sp>
            <p:nvSpPr>
              <p:cNvPr id="24" name="Rectangle 23">
                <a:hlinkClick r:id="rId4"/>
              </p:cNvPr>
              <p:cNvSpPr/>
              <p:nvPr/>
            </p:nvSpPr>
            <p:spPr>
              <a:xfrm>
                <a:off x="8993" y="4257092"/>
                <a:ext cx="9144000" cy="852086"/>
              </a:xfrm>
              <a:prstGeom prst="rect">
                <a:avLst/>
              </a:prstGeom>
              <a:solidFill>
                <a:srgbClr val="44AF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3693" y="4367712"/>
                <a:ext cx="23503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000" b="1" dirty="0" smtClean="0">
                    <a:solidFill>
                      <a:srgbClr val="8FCF94"/>
                    </a:solidFill>
                  </a:rPr>
                  <a:t>SAMPL</a:t>
                </a:r>
                <a:r>
                  <a:rPr lang="en-CA" sz="4000" b="1" dirty="0">
                    <a:solidFill>
                      <a:srgbClr val="8FCF94"/>
                    </a:solidFill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43400" y="4552378"/>
                <a:ext cx="33002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1600" u="sng" dirty="0" smtClean="0">
                    <a:solidFill>
                      <a:srgbClr val="FFFFFF"/>
                    </a:solidFill>
                  </a:rPr>
                  <a:t>Learn about becoming a member</a:t>
                </a:r>
                <a:endParaRPr lang="en-CA" sz="1600" u="sng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4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CHRO/VP of HR </a:t>
            </a:r>
          </a:p>
          <a:p>
            <a:r>
              <a:rPr lang="en-US" dirty="0" smtClean="0"/>
              <a:t>Talent Acquisition Lead</a:t>
            </a:r>
          </a:p>
          <a:p>
            <a:r>
              <a:rPr lang="en-US" dirty="0" smtClean="0"/>
              <a:t>Talent Management Lead</a:t>
            </a:r>
          </a:p>
          <a:p>
            <a:r>
              <a:rPr lang="en-US" dirty="0" smtClean="0"/>
              <a:t>Learning &amp; Development Specialist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Build a comprehensive repository of internal </a:t>
            </a:r>
            <a:r>
              <a:rPr lang="en-US" dirty="0" smtClean="0"/>
              <a:t>skills.</a:t>
            </a:r>
            <a:endParaRPr lang="en-US" dirty="0"/>
          </a:p>
          <a:p>
            <a:r>
              <a:rPr lang="en-US" dirty="0"/>
              <a:t>Align your </a:t>
            </a:r>
            <a:r>
              <a:rPr lang="en-US" dirty="0" smtClean="0"/>
              <a:t>skills inventory with </a:t>
            </a:r>
            <a:r>
              <a:rPr lang="en-US" dirty="0"/>
              <a:t>internal practices for greater business </a:t>
            </a:r>
            <a:r>
              <a:rPr lang="en-US" dirty="0" smtClean="0"/>
              <a:t>impact.</a:t>
            </a:r>
            <a:endParaRPr lang="en-US" dirty="0"/>
          </a:p>
          <a:p>
            <a:r>
              <a:rPr lang="en-US" dirty="0"/>
              <a:t>Plan to leverage your </a:t>
            </a:r>
            <a:r>
              <a:rPr lang="en-US" dirty="0" smtClean="0"/>
              <a:t>skills inventory through </a:t>
            </a:r>
            <a:r>
              <a:rPr lang="en-US" dirty="0"/>
              <a:t>ongoing maintenance and consistent </a:t>
            </a:r>
            <a:r>
              <a:rPr lang="en-US" dirty="0" smtClean="0"/>
              <a:t>use.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Talent Acquisition Specialists/HR Generalists</a:t>
            </a:r>
          </a:p>
          <a:p>
            <a:r>
              <a:rPr lang="en-US" dirty="0" smtClean="0"/>
              <a:t>Learning &amp; Development Lead</a:t>
            </a:r>
          </a:p>
          <a:p>
            <a:r>
              <a:rPr lang="en-US" dirty="0" smtClean="0"/>
              <a:t>Hiring Managers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Gain awareness around the skills that exist within the organization.</a:t>
            </a:r>
          </a:p>
          <a:p>
            <a:r>
              <a:rPr lang="en-US" dirty="0" smtClean="0"/>
              <a:t>More effectively deploy employees for special projects or initiatives. </a:t>
            </a:r>
          </a:p>
          <a:p>
            <a:r>
              <a:rPr lang="en-US" dirty="0" smtClean="0"/>
              <a:t>Design development initiatives to positively impact the drive towards organizational goals.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7848" y="1535363"/>
            <a:ext cx="5257800" cy="1302949"/>
          </a:xfrm>
        </p:spPr>
        <p:txBody>
          <a:bodyPr/>
          <a:lstStyle/>
          <a:p>
            <a:pPr>
              <a:spcBef>
                <a:spcPts val="288"/>
              </a:spcBef>
              <a:spcAft>
                <a:spcPts val="0"/>
              </a:spcAft>
            </a:pPr>
            <a:r>
              <a:rPr lang="en-CA" dirty="0"/>
              <a:t>Skills required for organizational success will constantly change to adapt to a world that is volatile, uncertain, complex, and ambiguous </a:t>
            </a:r>
            <a:r>
              <a:rPr lang="en-CA" dirty="0" smtClean="0"/>
              <a:t>(</a:t>
            </a:r>
            <a:r>
              <a:rPr lang="en-CA" dirty="0"/>
              <a:t>referred to as </a:t>
            </a:r>
            <a:r>
              <a:rPr lang="en-CA" dirty="0" smtClean="0"/>
              <a:t>“VUCA</a:t>
            </a:r>
            <a:r>
              <a:rPr lang="en-CA" dirty="0"/>
              <a:t>”). </a:t>
            </a:r>
          </a:p>
          <a:p>
            <a:pPr>
              <a:spcBef>
                <a:spcPts val="288"/>
              </a:spcBef>
              <a:spcAft>
                <a:spcPts val="0"/>
              </a:spcAft>
            </a:pPr>
            <a:r>
              <a:rPr lang="en-CA" dirty="0"/>
              <a:t>This </a:t>
            </a:r>
            <a:r>
              <a:rPr lang="en-US" dirty="0"/>
              <a:t>requires organizations to keep up with rapidly evolving skill needs</a:t>
            </a:r>
            <a:r>
              <a:rPr lang="en-US" b="1" dirty="0"/>
              <a:t>, </a:t>
            </a:r>
            <a:r>
              <a:rPr lang="en-US" dirty="0"/>
              <a:t>particularly within certain disciplines </a:t>
            </a:r>
            <a:r>
              <a:rPr lang="en-US" dirty="0" smtClean="0"/>
              <a:t>(e.g. STEM </a:t>
            </a:r>
            <a:r>
              <a:rPr lang="en-US" dirty="0"/>
              <a:t>– science, technology, </a:t>
            </a:r>
            <a:r>
              <a:rPr lang="en-US" dirty="0" smtClean="0"/>
              <a:t>engineering, </a:t>
            </a:r>
            <a:r>
              <a:rPr lang="en-US" dirty="0"/>
              <a:t>and math).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57174" y="3150260"/>
            <a:ext cx="5257800" cy="1057946"/>
          </a:xfrm>
        </p:spPr>
        <p:txBody>
          <a:bodyPr/>
          <a:lstStyle/>
          <a:p>
            <a:r>
              <a:rPr lang="en-US" dirty="0"/>
              <a:t>As </a:t>
            </a:r>
            <a:r>
              <a:rPr lang="en-US" dirty="0" smtClean="0"/>
              <a:t>baby boomers </a:t>
            </a:r>
            <a:r>
              <a:rPr lang="en-US" dirty="0"/>
              <a:t>retire, they are likely to take essential skills with them.</a:t>
            </a:r>
          </a:p>
          <a:p>
            <a:r>
              <a:rPr lang="en-US" dirty="0"/>
              <a:t>There will always be a skills gap to some degree. Organizations must plan ahead as best </a:t>
            </a:r>
            <a:r>
              <a:rPr lang="en-US" dirty="0" smtClean="0"/>
              <a:t>they can to </a:t>
            </a:r>
            <a:r>
              <a:rPr lang="en-US" dirty="0"/>
              <a:t>adequately prepare for this gap, especially in a VUCA environment.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7174" y="4520154"/>
            <a:ext cx="8623607" cy="1821654"/>
          </a:xfrm>
        </p:spPr>
        <p:txBody>
          <a:bodyPr/>
          <a:lstStyle/>
          <a:p>
            <a:r>
              <a:rPr lang="en-US" dirty="0"/>
              <a:t>Mass </a:t>
            </a:r>
            <a:r>
              <a:rPr lang="en-US" dirty="0" smtClean="0"/>
              <a:t>retirement, </a:t>
            </a:r>
            <a:r>
              <a:rPr lang="en-US" dirty="0"/>
              <a:t>paired with rapid organizational change, results in the need for an adaptable workforce and demands a comprehensive, well-aligned </a:t>
            </a:r>
            <a:r>
              <a:rPr lang="en-US" dirty="0" smtClean="0"/>
              <a:t>skills </a:t>
            </a:r>
            <a:r>
              <a:rPr lang="en-US" dirty="0"/>
              <a:t>i</a:t>
            </a:r>
            <a:r>
              <a:rPr lang="en-US" dirty="0" smtClean="0"/>
              <a:t>nventory </a:t>
            </a:r>
            <a:r>
              <a:rPr lang="en-US" dirty="0"/>
              <a:t>to proactively address these issues and boost competitive advantage.</a:t>
            </a:r>
          </a:p>
          <a:p>
            <a:r>
              <a:rPr lang="en-US" dirty="0" smtClean="0"/>
              <a:t>A skills inventory </a:t>
            </a:r>
            <a:r>
              <a:rPr lang="en-US" dirty="0"/>
              <a:t>provides data to boost competitive advantage by:</a:t>
            </a:r>
            <a:endParaRPr lang="en-US" b="1" dirty="0"/>
          </a:p>
          <a:p>
            <a:pPr marL="466725" lvl="1" indent="-285750"/>
            <a:r>
              <a:rPr lang="en-US" dirty="0"/>
              <a:t>Proactively combating the projected gap to avoid business interruption or a lag in </a:t>
            </a:r>
            <a:r>
              <a:rPr lang="en-US" dirty="0" smtClean="0"/>
              <a:t>productivity </a:t>
            </a:r>
            <a:endParaRPr lang="en-US" dirty="0"/>
          </a:p>
          <a:p>
            <a:pPr marL="466725" lvl="1" indent="-285750"/>
            <a:r>
              <a:rPr lang="en-US" dirty="0"/>
              <a:t>Enabling better use of internal resources through assessment of workforce </a:t>
            </a:r>
            <a:r>
              <a:rPr lang="en-US" dirty="0" smtClean="0"/>
              <a:t>skills</a:t>
            </a:r>
            <a:endParaRPr lang="en-US" dirty="0"/>
          </a:p>
          <a:p>
            <a:pPr marL="466725" lvl="1" indent="-285750"/>
            <a:r>
              <a:rPr lang="en-US" dirty="0"/>
              <a:t>Placing a greater focus on key skills aligned with organizational goals to allow for targeted development </a:t>
            </a:r>
            <a:r>
              <a:rPr lang="en-US" dirty="0" smtClean="0"/>
              <a:t>efforts</a:t>
            </a:r>
            <a:endParaRPr lang="en-US" dirty="0"/>
          </a:p>
          <a:p>
            <a:pPr marL="466725" lvl="1" indent="-285750"/>
            <a:r>
              <a:rPr lang="en-US" dirty="0"/>
              <a:t>Increasing efficiency of internal practices, </a:t>
            </a:r>
            <a:r>
              <a:rPr lang="en-US" dirty="0" smtClean="0"/>
              <a:t>e.g. workforce planning</a:t>
            </a:r>
            <a:r>
              <a:rPr lang="en-US" dirty="0"/>
              <a:t>, </a:t>
            </a:r>
            <a:r>
              <a:rPr lang="en-US" dirty="0" smtClean="0"/>
              <a:t>talent acquisition</a:t>
            </a:r>
            <a:r>
              <a:rPr lang="en-US" dirty="0"/>
              <a:t>, and </a:t>
            </a:r>
            <a:r>
              <a:rPr lang="en-US" dirty="0" smtClean="0"/>
              <a:t>learning </a:t>
            </a:r>
            <a:r>
              <a:rPr lang="en-US" dirty="0"/>
              <a:t>&amp;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579467" y="1493648"/>
            <a:ext cx="3241005" cy="2606404"/>
          </a:xfrm>
        </p:spPr>
        <p:txBody>
          <a:bodyPr/>
          <a:lstStyle/>
          <a:p>
            <a:pPr marL="177800" indent="-177800">
              <a:spcAft>
                <a:spcPts val="600"/>
              </a:spcAft>
            </a:pPr>
            <a:r>
              <a:rPr lang="en-US" dirty="0"/>
              <a:t>Lack of clarity around key skills creates a vicious cycle: talent shortages are addressed by hiring externally, but external hires often lack the skills required to meet organizational needs. This results in a perpetual skills shortage with no clear idea of how to address it. </a:t>
            </a:r>
          </a:p>
          <a:p>
            <a:pPr marL="177800" indent="-17780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Don’t create a </a:t>
            </a:r>
            <a:r>
              <a:rPr lang="en-US" dirty="0" smtClean="0">
                <a:solidFill>
                  <a:schemeClr val="tx1"/>
                </a:solidFill>
              </a:rPr>
              <a:t>skills inventory if </a:t>
            </a:r>
            <a:r>
              <a:rPr lang="en-US" dirty="0">
                <a:solidFill>
                  <a:schemeClr val="tx1"/>
                </a:solidFill>
              </a:rPr>
              <a:t>you aren’t prepared to maintain it in the long term. The more accurate it is, the more value it provides.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73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251520" y="256032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McLean &amp; Company offers various levels of support to best suit your needs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751460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2B9E36">
              <a:lumMod val="20000"/>
              <a:lumOff val="8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63327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0" y="5446707"/>
            <a:ext cx="9144000" cy="1064160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96" name="Straight Arrow Connector 95"/>
          <p:cNvCxnSpPr>
            <a:stCxn id="108" idx="2"/>
          </p:cNvCxnSpPr>
          <p:nvPr/>
        </p:nvCxnSpPr>
        <p:spPr>
          <a:xfrm>
            <a:off x="813382" y="2920539"/>
            <a:ext cx="7840761" cy="0"/>
          </a:xfrm>
          <a:prstGeom prst="straightConnector1">
            <a:avLst/>
          </a:prstGeom>
          <a:noFill/>
          <a:ln w="38100" cap="flat" cmpd="sng" algn="ctr">
            <a:solidFill>
              <a:srgbClr val="FFFFFF">
                <a:lumMod val="85000"/>
              </a:srgbClr>
            </a:solidFill>
            <a:prstDash val="sysDot"/>
            <a:tailEnd type="triangle" w="lg" len="med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932311" y="2025295"/>
            <a:ext cx="1636677" cy="2763778"/>
            <a:chOff x="6637354" y="1574599"/>
            <a:chExt cx="1636677" cy="2763778"/>
          </a:xfrm>
        </p:grpSpPr>
        <p:sp>
          <p:nvSpPr>
            <p:cNvPr id="98" name="Oval 97"/>
            <p:cNvSpPr/>
            <p:nvPr/>
          </p:nvSpPr>
          <p:spPr>
            <a:xfrm>
              <a:off x="7103277" y="2114599"/>
              <a:ext cx="711200" cy="711200"/>
            </a:xfrm>
            <a:prstGeom prst="ellipse">
              <a:avLst/>
            </a:prstGeom>
            <a:solidFill>
              <a:srgbClr val="497EA9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54031" y="1574599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97EA9"/>
                  </a:solidFill>
                  <a:effectLst/>
                  <a:uLnTx/>
                  <a:uFillTx/>
                </a:rPr>
                <a:t>Consulting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637354" y="2898377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does not have the time or the knowledge to take this project on. We need assistance through the entirety of this project.”</a:t>
              </a:r>
            </a:p>
          </p:txBody>
        </p:sp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8890" y="2321902"/>
              <a:ext cx="336908" cy="336908"/>
            </a:xfrm>
            <a:prstGeom prst="rect">
              <a:avLst/>
            </a:prstGeom>
            <a:noFill/>
          </p:spPr>
        </p:pic>
      </p:grpSp>
      <p:grpSp>
        <p:nvGrpSpPr>
          <p:cNvPr id="102" name="Group 101"/>
          <p:cNvGrpSpPr/>
          <p:nvPr/>
        </p:nvGrpSpPr>
        <p:grpSpPr>
          <a:xfrm>
            <a:off x="2336968" y="1877373"/>
            <a:ext cx="2129440" cy="2937609"/>
            <a:chOff x="2807522" y="2074912"/>
            <a:chExt cx="2129440" cy="2937609"/>
          </a:xfrm>
        </p:grpSpPr>
        <p:sp>
          <p:nvSpPr>
            <p:cNvPr id="103" name="Oval 102"/>
            <p:cNvSpPr/>
            <p:nvPr/>
          </p:nvSpPr>
          <p:spPr>
            <a:xfrm>
              <a:off x="3507029" y="2759255"/>
              <a:ext cx="711200" cy="711200"/>
            </a:xfrm>
            <a:prstGeom prst="ellipse">
              <a:avLst/>
            </a:prstGeom>
            <a:solidFill>
              <a:srgbClr val="365D7E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07522" y="2074912"/>
              <a:ext cx="212944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5D7E"/>
                  </a:solidFill>
                  <a:effectLst/>
                  <a:uLnTx/>
                  <a:uFillTx/>
                </a:rPr>
                <a:t>Guided Implementation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62242" y="357252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knows that we need to fix a process, but we need assistance to determine where to focus. Some check-ins along the way would help keep us on track.”</a:t>
              </a:r>
            </a:p>
          </p:txBody>
        </p:sp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563" y="2934823"/>
              <a:ext cx="337358" cy="337358"/>
            </a:xfrm>
            <a:prstGeom prst="rect">
              <a:avLst/>
            </a:prstGeom>
            <a:noFill/>
          </p:spPr>
        </p:pic>
      </p:grpSp>
      <p:grpSp>
        <p:nvGrpSpPr>
          <p:cNvPr id="107" name="Group 106"/>
          <p:cNvGrpSpPr/>
          <p:nvPr/>
        </p:nvGrpSpPr>
        <p:grpSpPr>
          <a:xfrm>
            <a:off x="369141" y="2025295"/>
            <a:ext cx="1628660" cy="2794213"/>
            <a:chOff x="1266026" y="2731218"/>
            <a:chExt cx="1628660" cy="2794213"/>
          </a:xfrm>
        </p:grpSpPr>
        <p:sp>
          <p:nvSpPr>
            <p:cNvPr id="108" name="Oval 107"/>
            <p:cNvSpPr/>
            <p:nvPr/>
          </p:nvSpPr>
          <p:spPr>
            <a:xfrm>
              <a:off x="1710267" y="3270862"/>
              <a:ext cx="711200" cy="711200"/>
            </a:xfrm>
            <a:prstGeom prst="ellipse">
              <a:avLst/>
            </a:prstGeom>
            <a:solidFill>
              <a:srgbClr val="29475F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266026" y="2731218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DIY Toolkit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74686" y="408543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has already made this critical project a priority, and we have the time and capability, but some guidance along the way would be helpful.”</a:t>
              </a:r>
            </a:p>
          </p:txBody>
        </p:sp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010" y="3443543"/>
              <a:ext cx="295188" cy="337358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4957979" y="2025295"/>
            <a:ext cx="1635165" cy="2795710"/>
            <a:chOff x="4834633" y="1938352"/>
            <a:chExt cx="1635165" cy="2795710"/>
          </a:xfrm>
        </p:grpSpPr>
        <p:sp>
          <p:nvSpPr>
            <p:cNvPr id="113" name="Oval 112"/>
            <p:cNvSpPr/>
            <p:nvPr/>
          </p:nvSpPr>
          <p:spPr>
            <a:xfrm>
              <a:off x="5292675" y="2492289"/>
              <a:ext cx="711200" cy="711200"/>
            </a:xfrm>
            <a:prstGeom prst="ellipse">
              <a:avLst/>
            </a:prstGeom>
            <a:solidFill>
              <a:srgbClr val="3F6D93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834633" y="1938352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F6D93"/>
                  </a:solidFill>
                  <a:effectLst/>
                  <a:uLnTx/>
                  <a:uFillTx/>
                </a:rPr>
                <a:t>Workshop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849798" y="3294062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“We need to hit the ground running and get this project kicked off immediately. Our team has the ability to take this over once we get a framework and strategy in place.”</a:t>
              </a:r>
            </a:p>
          </p:txBody>
        </p:sp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905" y="2727129"/>
              <a:ext cx="361456" cy="240970"/>
            </a:xfrm>
            <a:prstGeom prst="rect">
              <a:avLst/>
            </a:prstGeom>
            <a:noFill/>
          </p:spPr>
        </p:pic>
      </p:grpSp>
      <p:sp>
        <p:nvSpPr>
          <p:cNvPr id="117" name="Rectangle 116"/>
          <p:cNvSpPr/>
          <p:nvPr/>
        </p:nvSpPr>
        <p:spPr>
          <a:xfrm>
            <a:off x="897860" y="5734955"/>
            <a:ext cx="7290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475F"/>
                </a:solidFill>
                <a:effectLst/>
                <a:uLnTx/>
                <a:uFillTx/>
              </a:rPr>
              <a:t>Diagnostics and consistent frameworks used throughout all four options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29" name="Rectangle 28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0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510" y="1226560"/>
            <a:ext cx="5257800" cy="4876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McLean &amp; Company Skills Inventory </a:t>
            </a:r>
            <a:r>
              <a:rPr lang="en-US" dirty="0" smtClean="0"/>
              <a:t>Development Process to create a comprehensive inventory and drive success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6760539" y="3737055"/>
            <a:ext cx="1920986" cy="2589317"/>
          </a:xfrm>
          <a:prstGeom prst="borderCallout1">
            <a:avLst>
              <a:gd name="adj1" fmla="val 7720"/>
              <a:gd name="adj2" fmla="val 310"/>
              <a:gd name="adj3" fmla="val 5215"/>
              <a:gd name="adj4" fmla="val -110645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solidFill>
                  <a:srgbClr val="243F54">
                    <a:lumMod val="75000"/>
                  </a:srgbClr>
                </a:solidFill>
              </a:rPr>
              <a:t>Key skills </a:t>
            </a:r>
            <a:r>
              <a:rPr lang="en-US" sz="1200" b="1" dirty="0">
                <a:solidFill>
                  <a:srgbClr val="243F54">
                    <a:lumMod val="75000"/>
                  </a:srgbClr>
                </a:solidFill>
              </a:rPr>
              <a:t>are integral to the achievement of organizational goals</a:t>
            </a:r>
            <a:r>
              <a:rPr lang="en-US" sz="1200" dirty="0">
                <a:solidFill>
                  <a:srgbClr val="333333"/>
                </a:solidFill>
              </a:rPr>
              <a:t> and act as the foundation of a </a:t>
            </a:r>
            <a:r>
              <a:rPr lang="en-US" sz="1200" dirty="0" smtClean="0">
                <a:solidFill>
                  <a:srgbClr val="333333"/>
                </a:solidFill>
              </a:rPr>
              <a:t>skills inventory. </a:t>
            </a:r>
            <a:r>
              <a:rPr lang="en-US" sz="1200" dirty="0">
                <a:solidFill>
                  <a:srgbClr val="333333"/>
                </a:solidFill>
              </a:rPr>
              <a:t>They are unique to each company and should be identified early.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243F54">
                    <a:lumMod val="75000"/>
                  </a:srgbClr>
                </a:solidFill>
              </a:rPr>
              <a:t>It’s important to know what they are and who has them internally.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84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5308374" y="2132855"/>
            <a:ext cx="3292493" cy="1336239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Sample Slides</a:t>
            </a: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-24276"/>
            <a:ext cx="4847956" cy="65484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7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89095" cy="864096"/>
          </a:xfrm>
        </p:spPr>
        <p:txBody>
          <a:bodyPr/>
          <a:lstStyle/>
          <a:p>
            <a:r>
              <a:rPr lang="en-US" dirty="0" smtClean="0"/>
              <a:t>Workforce planning, talent acquisition, and L&amp;D are less </a:t>
            </a:r>
            <a:r>
              <a:rPr lang="en-US" dirty="0"/>
              <a:t>effective </a:t>
            </a:r>
            <a:r>
              <a:rPr lang="en-US" dirty="0" smtClean="0"/>
              <a:t>when existing workforce skills are not known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 rotWithShape="1">
          <a:blip r:embed="rId3"/>
          <a:srcRect l="27749" t="48212" r="53141" b="34288"/>
          <a:stretch/>
        </p:blipFill>
        <p:spPr>
          <a:xfrm>
            <a:off x="8142742" y="279149"/>
            <a:ext cx="850392" cy="827094"/>
          </a:xfrm>
          <a:prstGeom prst="ellipse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323" y="1812286"/>
            <a:ext cx="3885051" cy="272382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Workforce </a:t>
            </a:r>
            <a:r>
              <a:rPr lang="en-US" sz="1200" dirty="0" smtClean="0">
                <a:solidFill>
                  <a:srgbClr val="333333"/>
                </a:solidFill>
              </a:rPr>
              <a:t>Planning </a:t>
            </a:r>
            <a:r>
              <a:rPr lang="en-US" sz="1200" b="1" dirty="0">
                <a:solidFill>
                  <a:srgbClr val="333333"/>
                </a:solidFill>
              </a:rPr>
              <a:t>rates poorly in effectiveness,</a:t>
            </a:r>
            <a:r>
              <a:rPr lang="en-US" sz="1200" dirty="0">
                <a:solidFill>
                  <a:srgbClr val="333333"/>
                </a:solidFill>
              </a:rPr>
              <a:t> coming in at 26</a:t>
            </a:r>
            <a:r>
              <a:rPr lang="en-US" sz="1200" baseline="30000" dirty="0">
                <a:solidFill>
                  <a:srgbClr val="333333"/>
                </a:solidFill>
              </a:rPr>
              <a:t>th</a:t>
            </a:r>
            <a:r>
              <a:rPr lang="en-US" sz="1200" dirty="0">
                <a:solidFill>
                  <a:srgbClr val="333333"/>
                </a:solidFill>
              </a:rPr>
              <a:t> out of 30 HR areas in McLean &amp; Company’s </a:t>
            </a:r>
            <a:r>
              <a:rPr lang="en-US" sz="1200" i="1" dirty="0">
                <a:solidFill>
                  <a:srgbClr val="333333"/>
                </a:solidFill>
              </a:rPr>
              <a:t>HR Trends &amp; Priorities for 2016 </a:t>
            </a:r>
            <a:r>
              <a:rPr lang="en-US" sz="1200" dirty="0">
                <a:solidFill>
                  <a:srgbClr val="333333"/>
                </a:solidFill>
              </a:rPr>
              <a:t>survey. (</a:t>
            </a:r>
            <a:r>
              <a:rPr lang="en-US" sz="1200" i="1" dirty="0">
                <a:solidFill>
                  <a:srgbClr val="333333"/>
                </a:solidFill>
              </a:rPr>
              <a:t>N=525</a:t>
            </a:r>
            <a:r>
              <a:rPr lang="en-US" sz="1200" dirty="0">
                <a:solidFill>
                  <a:srgbClr val="333333"/>
                </a:solidFill>
              </a:rPr>
              <a:t>)</a:t>
            </a:r>
            <a:endParaRPr lang="en-CA" sz="1200" dirty="0">
              <a:solidFill>
                <a:srgbClr val="333333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Traditional </a:t>
            </a:r>
            <a:r>
              <a:rPr lang="en-CA" sz="1200" dirty="0" smtClean="0">
                <a:solidFill>
                  <a:srgbClr val="333333"/>
                </a:solidFill>
              </a:rPr>
              <a:t>workforce planning </a:t>
            </a:r>
            <a:r>
              <a:rPr lang="en-CA" sz="1200" dirty="0">
                <a:solidFill>
                  <a:srgbClr val="333333"/>
                </a:solidFill>
              </a:rPr>
              <a:t>processes, </a:t>
            </a:r>
            <a:r>
              <a:rPr lang="en-CA" sz="1200" b="1" dirty="0">
                <a:solidFill>
                  <a:srgbClr val="333333"/>
                </a:solidFill>
              </a:rPr>
              <a:t>designed for stability,</a:t>
            </a:r>
            <a:r>
              <a:rPr lang="en-CA" sz="1200" dirty="0">
                <a:solidFill>
                  <a:srgbClr val="333333"/>
                </a:solidFill>
              </a:rPr>
              <a:t> fail to perform in a chaotic VUCA environment. (Sullivan)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It’s important to </a:t>
            </a:r>
            <a:r>
              <a:rPr lang="en-CA" sz="1200" b="1" dirty="0">
                <a:solidFill>
                  <a:srgbClr val="333333"/>
                </a:solidFill>
              </a:rPr>
              <a:t>think ahead, </a:t>
            </a:r>
            <a:r>
              <a:rPr lang="en-CA" sz="1200" b="1" dirty="0" smtClean="0">
                <a:solidFill>
                  <a:srgbClr val="333333"/>
                </a:solidFill>
              </a:rPr>
              <a:t>conduct </a:t>
            </a:r>
            <a:r>
              <a:rPr lang="en-CA" sz="1200" b="1" dirty="0">
                <a:solidFill>
                  <a:srgbClr val="333333"/>
                </a:solidFill>
              </a:rPr>
              <a:t>environmental scans, </a:t>
            </a:r>
            <a:r>
              <a:rPr lang="en-CA" sz="1200" dirty="0" smtClean="0">
                <a:solidFill>
                  <a:srgbClr val="333333"/>
                </a:solidFill>
              </a:rPr>
              <a:t>and </a:t>
            </a:r>
            <a:r>
              <a:rPr lang="en-CA" sz="1200" b="1" dirty="0">
                <a:solidFill>
                  <a:srgbClr val="333333"/>
                </a:solidFill>
              </a:rPr>
              <a:t>project the need for emerging </a:t>
            </a:r>
            <a:r>
              <a:rPr lang="en-CA" sz="1200" b="1" dirty="0" smtClean="0">
                <a:solidFill>
                  <a:srgbClr val="333333"/>
                </a:solidFill>
              </a:rPr>
              <a:t>skills</a:t>
            </a:r>
            <a:r>
              <a:rPr lang="en-CA" sz="1200" dirty="0" smtClean="0">
                <a:solidFill>
                  <a:srgbClr val="333333"/>
                </a:solidFill>
              </a:rPr>
              <a:t> </a:t>
            </a:r>
            <a:r>
              <a:rPr lang="en-CA" sz="1200" dirty="0">
                <a:solidFill>
                  <a:srgbClr val="333333"/>
                </a:solidFill>
              </a:rPr>
              <a:t>as much as possible.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b="1" dirty="0">
                <a:solidFill>
                  <a:srgbClr val="333333"/>
                </a:solidFill>
              </a:rPr>
              <a:t>Comparing current and projected workforce skill requirements </a:t>
            </a:r>
            <a:r>
              <a:rPr lang="en-CA" sz="1200" dirty="0" smtClean="0">
                <a:solidFill>
                  <a:srgbClr val="333333"/>
                </a:solidFill>
              </a:rPr>
              <a:t>will </a:t>
            </a:r>
            <a:r>
              <a:rPr lang="en-CA" sz="1200" dirty="0">
                <a:solidFill>
                  <a:srgbClr val="333333"/>
                </a:solidFill>
              </a:rPr>
              <a:t>strengthen workforce planning and inform L&amp;D needs analysis</a:t>
            </a:r>
            <a:r>
              <a:rPr lang="en-CA" sz="1200" dirty="0" smtClean="0">
                <a:solidFill>
                  <a:srgbClr val="333333"/>
                </a:solidFill>
              </a:rPr>
              <a:t>.</a:t>
            </a:r>
            <a:endParaRPr lang="en-CA" sz="1200" dirty="0">
              <a:solidFill>
                <a:srgbClr val="3333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5674" y="1814245"/>
            <a:ext cx="4339227" cy="29084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333333"/>
                </a:solidFill>
              </a:rPr>
              <a:t>Lack of awareness of current workforce </a:t>
            </a:r>
            <a:r>
              <a:rPr lang="en-CA" sz="1200" dirty="0">
                <a:solidFill>
                  <a:srgbClr val="333333"/>
                </a:solidFill>
              </a:rPr>
              <a:t>skills can </a:t>
            </a:r>
            <a:r>
              <a:rPr lang="en-CA" sz="1200" b="1" dirty="0">
                <a:solidFill>
                  <a:srgbClr val="333333"/>
                </a:solidFill>
              </a:rPr>
              <a:t>create a false need to hire externally, </a:t>
            </a:r>
            <a:r>
              <a:rPr lang="en-CA" sz="1200" dirty="0" smtClean="0">
                <a:solidFill>
                  <a:srgbClr val="333333"/>
                </a:solidFill>
              </a:rPr>
              <a:t>especially </a:t>
            </a:r>
            <a:r>
              <a:rPr lang="en-CA" sz="1200" dirty="0">
                <a:solidFill>
                  <a:srgbClr val="333333"/>
                </a:solidFill>
              </a:rPr>
              <a:t>with pressure to fill jobs quickly. This isn’t optimal. One study of a financial services firm found:</a:t>
            </a:r>
          </a:p>
          <a:p>
            <a:pPr marL="363538" lvl="2">
              <a:spcAft>
                <a:spcPts val="600"/>
              </a:spcAft>
            </a:pPr>
            <a:r>
              <a:rPr lang="en-CA" sz="1200" dirty="0">
                <a:solidFill>
                  <a:srgbClr val="333333"/>
                </a:solidFill>
              </a:rPr>
              <a:t>“Results show that internal mobility allows the firm to staff higher-level jobs with workers who </a:t>
            </a:r>
            <a:r>
              <a:rPr lang="en-CA" sz="1200" dirty="0" smtClean="0">
                <a:solidFill>
                  <a:srgbClr val="333333"/>
                </a:solidFill>
              </a:rPr>
              <a:t>have better </a:t>
            </a:r>
            <a:r>
              <a:rPr lang="en-CA" sz="1200" dirty="0">
                <a:solidFill>
                  <a:srgbClr val="333333"/>
                </a:solidFill>
              </a:rPr>
              <a:t>performance but </a:t>
            </a:r>
            <a:r>
              <a:rPr lang="en-CA" sz="1200" dirty="0" smtClean="0">
                <a:solidFill>
                  <a:srgbClr val="333333"/>
                </a:solidFill>
              </a:rPr>
              <a:t>are paid </a:t>
            </a:r>
            <a:r>
              <a:rPr lang="en-CA" sz="1200" dirty="0">
                <a:solidFill>
                  <a:srgbClr val="333333"/>
                </a:solidFill>
              </a:rPr>
              <a:t>less.” </a:t>
            </a:r>
            <a:r>
              <a:rPr lang="en-CA" sz="1200" dirty="0" smtClean="0">
                <a:solidFill>
                  <a:srgbClr val="333333"/>
                </a:solidFill>
              </a:rPr>
              <a:t>(Bidwell) </a:t>
            </a:r>
            <a:endParaRPr lang="en-CA" sz="1200" dirty="0">
              <a:solidFill>
                <a:srgbClr val="333333"/>
              </a:solidFill>
            </a:endParaRP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Leveraging internal skills before hiring externally makes a lot of sense:</a:t>
            </a:r>
          </a:p>
          <a:p>
            <a:pPr marL="360363" indent="-179388">
              <a:buFont typeface="Courier New" panose="02070309020205020404" pitchFamily="49" charset="0"/>
              <a:buChar char="o"/>
            </a:pPr>
            <a:r>
              <a:rPr lang="en-CA" sz="1200" dirty="0">
                <a:solidFill>
                  <a:srgbClr val="333333"/>
                </a:solidFill>
              </a:rPr>
              <a:t>Organizations can be </a:t>
            </a:r>
            <a:r>
              <a:rPr lang="en-CA" sz="1200" b="1" dirty="0">
                <a:solidFill>
                  <a:srgbClr val="333333"/>
                </a:solidFill>
              </a:rPr>
              <a:t>more nimble by avoiding lengthy ramp up times</a:t>
            </a:r>
            <a:r>
              <a:rPr lang="en-CA" sz="1200" dirty="0">
                <a:solidFill>
                  <a:srgbClr val="333333"/>
                </a:solidFill>
              </a:rPr>
              <a:t> associated with external hires. (Krell)</a:t>
            </a:r>
          </a:p>
          <a:p>
            <a:pPr marL="360363" indent="-179388">
              <a:buFont typeface="Courier New" panose="02070309020205020404" pitchFamily="49" charset="0"/>
              <a:buChar char="o"/>
            </a:pPr>
            <a:r>
              <a:rPr lang="en-CA" sz="1200" dirty="0">
                <a:solidFill>
                  <a:srgbClr val="333333"/>
                </a:solidFill>
              </a:rPr>
              <a:t>Existing employees already understand the culture, how things are done, and who the important players are. </a:t>
            </a:r>
            <a:endParaRPr lang="en-CA" sz="1200" b="1" dirty="0">
              <a:solidFill>
                <a:srgbClr val="3333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748" y="5223651"/>
            <a:ext cx="8534112" cy="1092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Management/Leadership Development</a:t>
            </a:r>
            <a:r>
              <a:rPr lang="en-US" sz="1200" dirty="0">
                <a:solidFill>
                  <a:srgbClr val="333333"/>
                </a:solidFill>
              </a:rPr>
              <a:t>, and </a:t>
            </a:r>
            <a:r>
              <a:rPr lang="en-US" sz="1200" dirty="0" smtClean="0">
                <a:solidFill>
                  <a:srgbClr val="333333"/>
                </a:solidFill>
              </a:rPr>
              <a:t>Employee </a:t>
            </a:r>
            <a:r>
              <a:rPr lang="en-US" sz="1200" dirty="0">
                <a:solidFill>
                  <a:srgbClr val="333333"/>
                </a:solidFill>
              </a:rPr>
              <a:t>Development </a:t>
            </a:r>
            <a:r>
              <a:rPr lang="en-US" sz="1200" b="1" dirty="0">
                <a:solidFill>
                  <a:srgbClr val="333333"/>
                </a:solidFill>
              </a:rPr>
              <a:t>rated well below the average effectiveness ratings </a:t>
            </a:r>
            <a:r>
              <a:rPr lang="en-US" sz="1200" dirty="0">
                <a:solidFill>
                  <a:srgbClr val="333333"/>
                </a:solidFill>
              </a:rPr>
              <a:t>of all 30 areas </a:t>
            </a:r>
            <a:r>
              <a:rPr lang="en-US" sz="1200" dirty="0" smtClean="0">
                <a:solidFill>
                  <a:srgbClr val="333333"/>
                </a:solidFill>
              </a:rPr>
              <a:t>in </a:t>
            </a:r>
            <a:r>
              <a:rPr lang="en-US" sz="1200" dirty="0">
                <a:solidFill>
                  <a:srgbClr val="333333"/>
                </a:solidFill>
              </a:rPr>
              <a:t>McLean &amp; Company’s </a:t>
            </a:r>
            <a:r>
              <a:rPr lang="en-US" sz="1200" i="1" dirty="0">
                <a:solidFill>
                  <a:srgbClr val="333333"/>
                </a:solidFill>
              </a:rPr>
              <a:t>HR Trends &amp; Priorities for 2016 </a:t>
            </a:r>
            <a:r>
              <a:rPr lang="en-US" sz="1200" dirty="0">
                <a:solidFill>
                  <a:srgbClr val="333333"/>
                </a:solidFill>
              </a:rPr>
              <a:t>survey (</a:t>
            </a:r>
            <a:r>
              <a:rPr lang="en-US" sz="1200" i="1" dirty="0">
                <a:solidFill>
                  <a:srgbClr val="333333"/>
                </a:solidFill>
              </a:rPr>
              <a:t>N=525</a:t>
            </a:r>
            <a:r>
              <a:rPr lang="en-US" sz="1200" dirty="0">
                <a:solidFill>
                  <a:srgbClr val="333333"/>
                </a:solidFill>
              </a:rPr>
              <a:t>) yet they continue to </a:t>
            </a:r>
            <a:r>
              <a:rPr lang="en-US" sz="1200" b="1" dirty="0">
                <a:solidFill>
                  <a:srgbClr val="333333"/>
                </a:solidFill>
              </a:rPr>
              <a:t>be the top priority areas</a:t>
            </a:r>
            <a:r>
              <a:rPr lang="en-US" sz="1200" dirty="0">
                <a:solidFill>
                  <a:srgbClr val="333333"/>
                </a:solidFill>
              </a:rPr>
              <a:t> year over year</a:t>
            </a:r>
            <a:r>
              <a:rPr lang="en-US" sz="1200" dirty="0" smtClean="0">
                <a:solidFill>
                  <a:srgbClr val="333333"/>
                </a:solidFill>
              </a:rPr>
              <a:t>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</a:rPr>
              <a:t>Knowledge of current and projected skills provides for </a:t>
            </a:r>
            <a:r>
              <a:rPr lang="en-US" sz="1200" b="1" dirty="0">
                <a:solidFill>
                  <a:srgbClr val="333333"/>
                </a:solidFill>
              </a:rPr>
              <a:t>better assessment of L&amp;D needs to target and prioritize required skill </a:t>
            </a:r>
            <a:r>
              <a:rPr lang="en-US" sz="1200" b="1" dirty="0" smtClean="0">
                <a:solidFill>
                  <a:srgbClr val="333333"/>
                </a:solidFill>
              </a:rPr>
              <a:t>development</a:t>
            </a:r>
            <a:r>
              <a:rPr lang="en-US" sz="1200" dirty="0" smtClean="0">
                <a:solidFill>
                  <a:srgbClr val="333333"/>
                </a:solidFill>
              </a:rPr>
              <a:t> and ensure </a:t>
            </a:r>
            <a:r>
              <a:rPr lang="en-US" sz="1200" dirty="0">
                <a:solidFill>
                  <a:srgbClr val="333333"/>
                </a:solidFill>
              </a:rPr>
              <a:t>competitive advantage</a:t>
            </a:r>
            <a:r>
              <a:rPr lang="en-US" sz="1200" b="1" dirty="0" smtClean="0">
                <a:solidFill>
                  <a:srgbClr val="333333"/>
                </a:solidFill>
              </a:rPr>
              <a:t>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8323" y="1288422"/>
            <a:ext cx="2448333" cy="5238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333333"/>
                </a:solidFill>
              </a:rPr>
              <a:t>Workforce Planning</a:t>
            </a:r>
            <a:endParaRPr lang="en-US" sz="1600" b="1" dirty="0">
              <a:solidFill>
                <a:srgbClr val="33333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5674" y="1305731"/>
            <a:ext cx="2448333" cy="5238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333333"/>
                </a:solidFill>
              </a:rPr>
              <a:t>Talent Acquisition</a:t>
            </a:r>
            <a:endParaRPr lang="en-US" sz="1600" b="1" dirty="0">
              <a:solidFill>
                <a:srgbClr val="33333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7748" y="4722773"/>
            <a:ext cx="2721213" cy="50087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333333"/>
                </a:solidFill>
              </a:rPr>
              <a:t>Learning &amp; Development</a:t>
            </a:r>
            <a:endParaRPr lang="en-US" sz="16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98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 smtClean="0"/>
              <a:t>skills inventory to </a:t>
            </a:r>
            <a:r>
              <a:rPr lang="en-US" dirty="0"/>
              <a:t>help improve effectiveness of internal practices and boost competitive advantage</a:t>
            </a:r>
          </a:p>
        </p:txBody>
      </p:sp>
      <p:grpSp>
        <p:nvGrpSpPr>
          <p:cNvPr id="19" name="Group 2"/>
          <p:cNvGrpSpPr/>
          <p:nvPr/>
        </p:nvGrpSpPr>
        <p:grpSpPr>
          <a:xfrm>
            <a:off x="441984" y="1353167"/>
            <a:ext cx="8260032" cy="2835631"/>
            <a:chOff x="441984" y="1226167"/>
            <a:chExt cx="8260032" cy="2835631"/>
          </a:xfrm>
        </p:grpSpPr>
        <p:sp>
          <p:nvSpPr>
            <p:cNvPr id="9" name="Can 3"/>
            <p:cNvSpPr/>
            <p:nvPr/>
          </p:nvSpPr>
          <p:spPr>
            <a:xfrm>
              <a:off x="2552507" y="1226167"/>
              <a:ext cx="4021584" cy="727969"/>
            </a:xfrm>
            <a:prstGeom prst="ca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Comprehensive Skills Inventory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Box 13"/>
            <p:cNvSpPr txBox="1"/>
            <p:nvPr/>
          </p:nvSpPr>
          <p:spPr>
            <a:xfrm>
              <a:off x="2552507" y="1954136"/>
              <a:ext cx="40215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600"/>
                </a:spcAft>
              </a:pPr>
              <a:r>
                <a:rPr lang="en-US" sz="1200" dirty="0" smtClean="0">
                  <a:solidFill>
                    <a:srgbClr val="333333"/>
                  </a:solidFill>
                </a:rPr>
                <a:t>A skills inventory is comprised of:</a:t>
              </a:r>
              <a:endParaRPr lang="en-US" sz="1200" dirty="0">
                <a:solidFill>
                  <a:srgbClr val="333333"/>
                </a:solidFill>
              </a:endParaRPr>
            </a:p>
          </p:txBody>
        </p:sp>
        <p:sp>
          <p:nvSpPr>
            <p:cNvPr id="11" name="Can 6"/>
            <p:cNvSpPr/>
            <p:nvPr/>
          </p:nvSpPr>
          <p:spPr>
            <a:xfrm>
              <a:off x="541539" y="2488588"/>
              <a:ext cx="2493337" cy="698615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Skill Names &amp; Definitions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2" name="Can 7"/>
            <p:cNvSpPr/>
            <p:nvPr/>
          </p:nvSpPr>
          <p:spPr>
            <a:xfrm>
              <a:off x="3316454" y="2488588"/>
              <a:ext cx="2493337" cy="698615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Skill Proficiency Levels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3" name="Can 21"/>
            <p:cNvSpPr/>
            <p:nvPr/>
          </p:nvSpPr>
          <p:spPr>
            <a:xfrm>
              <a:off x="6091369" y="2488587"/>
              <a:ext cx="2493337" cy="698615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Employee Roster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4" name="Left Bracket 22"/>
            <p:cNvSpPr/>
            <p:nvPr/>
          </p:nvSpPr>
          <p:spPr>
            <a:xfrm rot="5400000">
              <a:off x="4443274" y="-1770155"/>
              <a:ext cx="257452" cy="8260032"/>
            </a:xfrm>
            <a:prstGeom prst="leftBracket">
              <a:avLst/>
            </a:prstGeom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333333"/>
                </a:solidFill>
              </a:endParaRPr>
            </a:p>
          </p:txBody>
        </p:sp>
        <p:sp>
          <p:nvSpPr>
            <p:cNvPr id="15" name="Left Bracket 23"/>
            <p:cNvSpPr/>
            <p:nvPr/>
          </p:nvSpPr>
          <p:spPr>
            <a:xfrm rot="16200000">
              <a:off x="4443274" y="-196944"/>
              <a:ext cx="257452" cy="8260032"/>
            </a:xfrm>
            <a:prstGeom prst="leftBracket">
              <a:avLst/>
            </a:prstGeom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333333"/>
                </a:solidFill>
              </a:endParaRPr>
            </a:p>
          </p:txBody>
        </p:sp>
        <p:sp>
          <p:nvSpPr>
            <p:cNvPr id="16" name="TextBox 24"/>
            <p:cNvSpPr txBox="1"/>
            <p:nvPr/>
          </p:nvSpPr>
          <p:spPr>
            <a:xfrm>
              <a:off x="522514" y="3229991"/>
              <a:ext cx="25225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 smtClean="0">
                  <a:solidFill>
                    <a:srgbClr val="333333"/>
                  </a:solidFill>
                </a:rPr>
                <a:t>Identified and defined by key stakeholders and </a:t>
              </a:r>
              <a:r>
                <a:rPr lang="en-US" sz="1200" b="1" dirty="0" smtClean="0">
                  <a:solidFill>
                    <a:srgbClr val="333333"/>
                  </a:solidFill>
                </a:rPr>
                <a:t>aligned with organizational goals.</a:t>
              </a:r>
              <a:endParaRPr lang="en-US" sz="1200" b="1" dirty="0">
                <a:solidFill>
                  <a:srgbClr val="333333"/>
                </a:solidFill>
              </a:endParaRPr>
            </a:p>
          </p:txBody>
        </p:sp>
        <p:sp>
          <p:nvSpPr>
            <p:cNvPr id="17" name="TextBox 25"/>
            <p:cNvSpPr txBox="1"/>
            <p:nvPr/>
          </p:nvSpPr>
          <p:spPr>
            <a:xfrm>
              <a:off x="3326617" y="3229991"/>
              <a:ext cx="2493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 smtClean="0">
                  <a:solidFill>
                    <a:srgbClr val="333333"/>
                  </a:solidFill>
                </a:rPr>
                <a:t>Clear qualifiers to support the </a:t>
              </a:r>
              <a:r>
                <a:rPr lang="en-US" sz="1200" b="1" dirty="0" smtClean="0">
                  <a:solidFill>
                    <a:srgbClr val="333333"/>
                  </a:solidFill>
                </a:rPr>
                <a:t>accurate identification of proficiency </a:t>
              </a:r>
              <a:r>
                <a:rPr lang="en-US" sz="1200" dirty="0" smtClean="0">
                  <a:solidFill>
                    <a:srgbClr val="333333"/>
                  </a:solidFill>
                </a:rPr>
                <a:t>for each skill. </a:t>
              </a:r>
              <a:endParaRPr lang="en-US" sz="1200" dirty="0">
                <a:solidFill>
                  <a:srgbClr val="333333"/>
                </a:solidFill>
              </a:endParaRPr>
            </a:p>
          </p:txBody>
        </p:sp>
        <p:sp>
          <p:nvSpPr>
            <p:cNvPr id="18" name="TextBox 26"/>
            <p:cNvSpPr txBox="1"/>
            <p:nvPr/>
          </p:nvSpPr>
          <p:spPr>
            <a:xfrm>
              <a:off x="6101533" y="3229990"/>
              <a:ext cx="2493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dirty="0" smtClean="0">
                  <a:solidFill>
                    <a:srgbClr val="333333"/>
                  </a:solidFill>
                </a:rPr>
                <a:t>List of </a:t>
              </a:r>
              <a:r>
                <a:rPr lang="en-US" sz="1200" b="1" dirty="0" smtClean="0">
                  <a:solidFill>
                    <a:srgbClr val="333333"/>
                  </a:solidFill>
                </a:rPr>
                <a:t>active employees</a:t>
              </a:r>
              <a:r>
                <a:rPr lang="en-US" sz="1200" dirty="0" smtClean="0">
                  <a:solidFill>
                    <a:srgbClr val="333333"/>
                  </a:solidFill>
                </a:rPr>
                <a:t> as well as their </a:t>
              </a:r>
              <a:r>
                <a:rPr lang="en-US" sz="1200" b="1" dirty="0" smtClean="0">
                  <a:solidFill>
                    <a:srgbClr val="333333"/>
                  </a:solidFill>
                </a:rPr>
                <a:t>relevant skills and skill levels.</a:t>
              </a:r>
              <a:endParaRPr lang="en-US" sz="1200" b="1" dirty="0">
                <a:solidFill>
                  <a:srgbClr val="333333"/>
                </a:solidFill>
              </a:endParaRPr>
            </a:p>
          </p:txBody>
        </p:sp>
      </p:grpSp>
      <p:grpSp>
        <p:nvGrpSpPr>
          <p:cNvPr id="21" name="Group 2"/>
          <p:cNvGrpSpPr/>
          <p:nvPr/>
        </p:nvGrpSpPr>
        <p:grpSpPr>
          <a:xfrm>
            <a:off x="577290" y="4223936"/>
            <a:ext cx="7972019" cy="2094977"/>
            <a:chOff x="577290" y="4350936"/>
            <a:chExt cx="7972019" cy="1909187"/>
          </a:xfrm>
        </p:grpSpPr>
        <p:sp>
          <p:nvSpPr>
            <p:cNvPr id="5" name="Rectangle 3"/>
            <p:cNvSpPr/>
            <p:nvPr/>
          </p:nvSpPr>
          <p:spPr>
            <a:xfrm>
              <a:off x="577290" y="4678939"/>
              <a:ext cx="7972019" cy="158118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rgbClr val="333333"/>
                  </a:solidFill>
                </a:rPr>
                <a:t>A </a:t>
              </a:r>
              <a:r>
                <a:rPr lang="en-US" sz="1400" b="1" dirty="0" smtClean="0">
                  <a:solidFill>
                    <a:srgbClr val="333333"/>
                  </a:solidFill>
                </a:rPr>
                <a:t>skills inventory provides data to boost competitive </a:t>
              </a:r>
              <a:r>
                <a:rPr lang="en-US" sz="1400" b="1" dirty="0">
                  <a:solidFill>
                    <a:srgbClr val="333333"/>
                  </a:solidFill>
                </a:rPr>
                <a:t>advantage by: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rgbClr val="333333"/>
                  </a:solidFill>
                </a:rPr>
                <a:t>Enabling </a:t>
              </a:r>
              <a:r>
                <a:rPr lang="en-US" sz="1400" b="1" dirty="0" smtClean="0">
                  <a:solidFill>
                    <a:srgbClr val="333333"/>
                  </a:solidFill>
                </a:rPr>
                <a:t>better use of internal resources </a:t>
              </a:r>
              <a:r>
                <a:rPr lang="en-US" sz="1400" dirty="0" smtClean="0">
                  <a:solidFill>
                    <a:srgbClr val="333333"/>
                  </a:solidFill>
                </a:rPr>
                <a:t>through assessment of workforce skills, which allows the </a:t>
              </a:r>
              <a:r>
                <a:rPr lang="en-US" sz="1400" dirty="0">
                  <a:solidFill>
                    <a:srgbClr val="333333"/>
                  </a:solidFill>
                </a:rPr>
                <a:t>organization </a:t>
              </a:r>
              <a:r>
                <a:rPr lang="en-US" sz="1400" dirty="0" smtClean="0">
                  <a:solidFill>
                    <a:srgbClr val="333333"/>
                  </a:solidFill>
                </a:rPr>
                <a:t>to adapt </a:t>
              </a:r>
              <a:r>
                <a:rPr lang="en-US" sz="1400" dirty="0">
                  <a:solidFill>
                    <a:srgbClr val="333333"/>
                  </a:solidFill>
                </a:rPr>
                <a:t>to rapid and ongoing </a:t>
              </a:r>
              <a:r>
                <a:rPr lang="en-US" sz="1400" dirty="0" smtClean="0">
                  <a:solidFill>
                    <a:srgbClr val="333333"/>
                  </a:solidFill>
                </a:rPr>
                <a:t>change.</a:t>
              </a:r>
              <a:endParaRPr lang="en-US" sz="1400" dirty="0">
                <a:solidFill>
                  <a:srgbClr val="333333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rgbClr val="333333"/>
                  </a:solidFill>
                </a:rPr>
                <a:t>Placing a greater </a:t>
              </a:r>
              <a:r>
                <a:rPr lang="en-US" sz="1400" b="1" dirty="0" smtClean="0">
                  <a:solidFill>
                    <a:srgbClr val="333333"/>
                  </a:solidFill>
                </a:rPr>
                <a:t>focus on </a:t>
              </a:r>
              <a:r>
                <a:rPr lang="en-US" sz="1400" b="1" dirty="0">
                  <a:solidFill>
                    <a:srgbClr val="333333"/>
                  </a:solidFill>
                </a:rPr>
                <a:t>key skills </a:t>
              </a:r>
              <a:r>
                <a:rPr lang="en-US" sz="1400" dirty="0" smtClean="0">
                  <a:solidFill>
                    <a:srgbClr val="333333"/>
                  </a:solidFill>
                </a:rPr>
                <a:t>aligned with </a:t>
              </a:r>
              <a:r>
                <a:rPr lang="en-US" sz="1400" dirty="0">
                  <a:solidFill>
                    <a:srgbClr val="333333"/>
                  </a:solidFill>
                </a:rPr>
                <a:t>organizational </a:t>
              </a:r>
              <a:r>
                <a:rPr lang="en-US" sz="1400" dirty="0" smtClean="0">
                  <a:solidFill>
                    <a:srgbClr val="333333"/>
                  </a:solidFill>
                </a:rPr>
                <a:t>goals to </a:t>
              </a:r>
              <a:r>
                <a:rPr lang="en-US" sz="1400" b="1" dirty="0" smtClean="0">
                  <a:solidFill>
                    <a:srgbClr val="333333"/>
                  </a:solidFill>
                </a:rPr>
                <a:t>allow for targeted development efforts.</a:t>
              </a:r>
              <a:endParaRPr lang="en-US" sz="1400" b="1" dirty="0">
                <a:solidFill>
                  <a:srgbClr val="333333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 smtClean="0">
                  <a:solidFill>
                    <a:srgbClr val="333333"/>
                  </a:solidFill>
                </a:rPr>
                <a:t>Increasing </a:t>
              </a:r>
              <a:r>
                <a:rPr lang="en-US" sz="1400" b="1" dirty="0">
                  <a:solidFill>
                    <a:srgbClr val="333333"/>
                  </a:solidFill>
                </a:rPr>
                <a:t>efficiency of internal </a:t>
              </a:r>
              <a:r>
                <a:rPr lang="en-US" sz="1400" b="1" dirty="0" smtClean="0">
                  <a:solidFill>
                    <a:srgbClr val="333333"/>
                  </a:solidFill>
                </a:rPr>
                <a:t>practices </a:t>
              </a:r>
              <a:r>
                <a:rPr lang="en-US" sz="1400" dirty="0" smtClean="0">
                  <a:solidFill>
                    <a:srgbClr val="333333"/>
                  </a:solidFill>
                </a:rPr>
                <a:t>like workforce planning, talent acquisition, and learning &amp; development.</a:t>
              </a:r>
              <a:endParaRPr lang="en-US" sz="1400" dirty="0">
                <a:solidFill>
                  <a:srgbClr val="333333"/>
                </a:solidFill>
              </a:endParaRPr>
            </a:p>
          </p:txBody>
        </p:sp>
        <p:sp>
          <p:nvSpPr>
            <p:cNvPr id="20" name="Isosceles Triangle 5"/>
            <p:cNvSpPr/>
            <p:nvPr/>
          </p:nvSpPr>
          <p:spPr>
            <a:xfrm>
              <a:off x="577290" y="4350936"/>
              <a:ext cx="7972019" cy="328003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81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Georgia" panose="02040502050405020303" pitchFamily="18" charset="0"/>
              </a:rPr>
              <a:t>McLean &amp; Company Helps HR Professionals To:</a:t>
            </a:r>
            <a:endParaRPr lang="en-CA" dirty="0">
              <a:latin typeface="Georgia" panose="02040502050405020303" pitchFamily="18" charset="0"/>
            </a:endParaRPr>
          </a:p>
        </p:txBody>
      </p:sp>
      <p:pic>
        <p:nvPicPr>
          <p:cNvPr id="30" name="Picture 29" descr="report_thumbnail-m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414604"/>
            <a:ext cx="2699792" cy="2352944"/>
          </a:xfrm>
          <a:prstGeom prst="rect">
            <a:avLst/>
          </a:prstGeom>
        </p:spPr>
      </p:pic>
      <p:sp>
        <p:nvSpPr>
          <p:cNvPr id="16" name="Text Placeholder 41"/>
          <p:cNvSpPr txBox="1">
            <a:spLocks/>
          </p:cNvSpPr>
          <p:nvPr/>
        </p:nvSpPr>
        <p:spPr bwMode="auto">
          <a:xfrm>
            <a:off x="1589346" y="5290954"/>
            <a:ext cx="5950125" cy="8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algn="ctr" eaLnBrk="0" hangingPunct="0">
              <a:buClr>
                <a:prstClr val="white"/>
              </a:buClr>
            </a:pP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dirty="0" smtClean="0">
                <a:solidFill>
                  <a:srgbClr val="333333"/>
                </a:solidFill>
              </a:rPr>
              <a:t>Now</a:t>
            </a:r>
            <a:r>
              <a:rPr lang="en-CA" dirty="0">
                <a:solidFill>
                  <a:srgbClr val="333333"/>
                </a:solidFill>
              </a:rPr>
              <a:t>, more than ever, HR leaders need to help their organizations maximize the value of their people.  McLean &amp; Company offers the tools, diagnostics and programs to drive measurable results</a:t>
            </a:r>
            <a:r>
              <a:rPr lang="en-CA" dirty="0" smtClean="0">
                <a:solidFill>
                  <a:srgbClr val="333333"/>
                </a:solidFill>
              </a:rPr>
              <a:t>.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lvl="1" algn="ctr" eaLnBrk="0" fontAlgn="base" hangingPunct="0">
              <a:spcAft>
                <a:spcPct val="0"/>
              </a:spcAft>
              <a:buClr>
                <a:srgbClr val="C0504D"/>
              </a:buClr>
              <a:buFont typeface="Arial" pitchFamily="34" charset="0"/>
              <a:buNone/>
              <a:defRPr/>
            </a:pPr>
            <a:r>
              <a:rPr lang="en-CA" dirty="0" smtClean="0">
                <a:solidFill>
                  <a:prstClr val="black"/>
                </a:solidFill>
                <a:cs typeface="Arial" panose="020B0604020202020204" pitchFamily="34" charset="0"/>
              </a:rPr>
              <a:t>– Jennifer Rozon, Vice President, McLean &amp; Company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7" name="Text Placeholder 1"/>
          <p:cNvSpPr txBox="1">
            <a:spLocks/>
          </p:cNvSpPr>
          <p:nvPr/>
        </p:nvSpPr>
        <p:spPr bwMode="auto">
          <a:xfrm>
            <a:off x="2134393" y="4157958"/>
            <a:ext cx="4860032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Sign up to have access to our extensive selection of practical solutions for your HR challenges</a:t>
            </a:r>
            <a:endParaRPr lang="en-CA" sz="1400" b="1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092280" y="6147726"/>
            <a:ext cx="1800200" cy="360040"/>
          </a:xfrm>
        </p:spPr>
        <p:txBody>
          <a:bodyPr/>
          <a:lstStyle/>
          <a:p>
            <a:pPr algn="r"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hr.mcleanco.com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524" y="6147726"/>
            <a:ext cx="2375756" cy="326554"/>
          </a:xfrm>
        </p:spPr>
        <p:txBody>
          <a:bodyPr/>
          <a:lstStyle/>
          <a:p>
            <a:pPr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Toll Free: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1-877-281-0480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96170" y="1343624"/>
            <a:ext cx="5832014" cy="2610086"/>
            <a:chOff x="1115616" y="1412776"/>
            <a:chExt cx="7057418" cy="3243216"/>
          </a:xfrm>
        </p:grpSpPr>
        <p:grpSp>
          <p:nvGrpSpPr>
            <p:cNvPr id="68" name="Group 73"/>
            <p:cNvGrpSpPr/>
            <p:nvPr/>
          </p:nvGrpSpPr>
          <p:grpSpPr>
            <a:xfrm>
              <a:off x="1115616" y="1412776"/>
              <a:ext cx="7057418" cy="3243216"/>
              <a:chOff x="644107" y="2498653"/>
              <a:chExt cx="7855151" cy="2937957"/>
            </a:xfrm>
          </p:grpSpPr>
          <p:grpSp>
            <p:nvGrpSpPr>
              <p:cNvPr id="75" name="Group 38"/>
              <p:cNvGrpSpPr/>
              <p:nvPr/>
            </p:nvGrpSpPr>
            <p:grpSpPr>
              <a:xfrm>
                <a:off x="644107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9" name="Rounded Rectangle 108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445581" y="2659055"/>
                <a:ext cx="2757005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Empower management to apply HR best practices</a:t>
                </a: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4572000" y="2582616"/>
                <a:ext cx="0" cy="2746157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75000"/>
                  </a:sysClr>
                </a:solidFill>
                <a:prstDash val="sysDot"/>
                <a:headEnd type="diamond"/>
                <a:tailEnd type="diamond"/>
              </a:ln>
              <a:effectLst/>
            </p:spPr>
          </p:cxnSp>
          <p:grpSp>
            <p:nvGrpSpPr>
              <p:cNvPr id="78" name="Group 47"/>
              <p:cNvGrpSpPr/>
              <p:nvPr/>
            </p:nvGrpSpPr>
            <p:grpSpPr>
              <a:xfrm>
                <a:off x="644107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8" name="Isosceles Triangle 107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1408569" y="3606339"/>
                <a:ext cx="2837151" cy="623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fr-FR" sz="1200" i="1" kern="0" dirty="0" smtClean="0">
                    <a:solidFill>
                      <a:prstClr val="white"/>
                    </a:solidFill>
                  </a:rPr>
                  <a:t>Develop effective talent acquisition &amp; retention strategies</a:t>
                </a:r>
              </a:p>
            </p:txBody>
          </p:sp>
          <p:grpSp>
            <p:nvGrpSpPr>
              <p:cNvPr id="80" name="Group 55"/>
              <p:cNvGrpSpPr/>
              <p:nvPr/>
            </p:nvGrpSpPr>
            <p:grpSpPr>
              <a:xfrm>
                <a:off x="644107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3" name="Rounded Rectangle 102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5" name="Isosceles Triangle 104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1365435" y="4793743"/>
                <a:ext cx="2575400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US" sz="1200" i="1" kern="0" dirty="0" smtClean="0">
                    <a:solidFill>
                      <a:prstClr val="white"/>
                    </a:solidFill>
                  </a:rPr>
                  <a:t>Build a high performance culture</a:t>
                </a:r>
              </a:p>
            </p:txBody>
          </p:sp>
          <p:grpSp>
            <p:nvGrpSpPr>
              <p:cNvPr id="82" name="Group 73"/>
              <p:cNvGrpSpPr/>
              <p:nvPr/>
            </p:nvGrpSpPr>
            <p:grpSpPr>
              <a:xfrm flipH="1">
                <a:off x="4624705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1" name="Rounded Rectangle 100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2" name="Isosceles Triangle 101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4986014" y="2666584"/>
                <a:ext cx="2965454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Maintain a progressive set of HR policies &amp; procedures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4" name="Group 81"/>
              <p:cNvGrpSpPr/>
              <p:nvPr/>
            </p:nvGrpSpPr>
            <p:grpSpPr>
              <a:xfrm flipH="1">
                <a:off x="4624705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9" name="Isosceles Triangle 98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 flipH="1">
                <a:off x="4930240" y="3725332"/>
                <a:ext cx="2937697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Demonstrate the business impact of HR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89"/>
              <p:cNvGrpSpPr/>
              <p:nvPr/>
            </p:nvGrpSpPr>
            <p:grpSpPr>
              <a:xfrm flipH="1">
                <a:off x="4624705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94" name="Rounded Rectangle 93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5" name="Rounded Rectangle 94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 flipH="1">
                <a:off x="4970295" y="4769019"/>
                <a:ext cx="3205896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Stay abreast of HR trends &amp; technologies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>
              <a:xfrm>
                <a:off x="735191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C0504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>
              <a:xfrm>
                <a:off x="735191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9BBB59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 flipH="1">
                <a:off x="7840715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BACC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35191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F81B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 flipH="1">
                <a:off x="7840715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sz="1600" b="1" kern="0" smtClean="0">
                  <a:solidFill>
                    <a:srgbClr val="F7964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 flipH="1">
                <a:off x="7840715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8064A2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70577" y="1534600"/>
              <a:ext cx="4071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62663" y="386660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62663" y="152078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54351" y="2689537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78891" y="3855482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70577" y="2697850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13" name="Rectangle 11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14" name="Picture 11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15" name="Rectangle 11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  <p:sp>
        <p:nvSpPr>
          <p:cNvPr id="58" name="Rounded Rectangle 57">
            <a:hlinkClick r:id="rId6"/>
          </p:cNvPr>
          <p:cNvSpPr/>
          <p:nvPr/>
        </p:nvSpPr>
        <p:spPr>
          <a:xfrm>
            <a:off x="2447764" y="4735006"/>
            <a:ext cx="4112047" cy="43204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243F54"/>
                </a:solidFill>
                <a:ea typeface="Verdana" pitchFamily="34" charset="0"/>
                <a:cs typeface="Arial" pitchFamily="34" charset="0"/>
              </a:rPr>
              <a:t>Learn About Becoming a Member</a:t>
            </a:r>
            <a:endParaRPr lang="en-CA" b="1" dirty="0">
              <a:solidFill>
                <a:srgbClr val="243F54"/>
              </a:solidFill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2642993ea083953592e6bc2e2c3e47a2fcf0d3"/>
  <p:tag name="ISPRING_RESOURCE_PATHS_HASH_2" val="7c9975b7695338c845e8cd3148096204f7871c"/>
</p:tagLst>
</file>

<file path=ppt/theme/theme1.xml><?xml version="1.0" encoding="utf-8"?>
<a:theme xmlns:a="http://schemas.openxmlformats.org/drawingml/2006/main" name="1_Theme1">
  <a:themeElements>
    <a:clrScheme name="Custom 4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ADB7C3"/>
      </a:accent4>
      <a:accent5>
        <a:srgbClr val="5D5936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heme1">
  <a:themeElements>
    <a:clrScheme name="Custom 4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ADB7C3"/>
      </a:accent4>
      <a:accent5>
        <a:srgbClr val="5D5936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1270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Courier New</vt:lpstr>
      <vt:lpstr>FontAwesome</vt:lpstr>
      <vt:lpstr>Georgia</vt:lpstr>
      <vt:lpstr>Verdana</vt:lpstr>
      <vt:lpstr>Wingdings</vt:lpstr>
      <vt:lpstr>1_Theme1</vt:lpstr>
      <vt:lpstr>1_Office Theme</vt:lpstr>
      <vt:lpstr>3_Theme1</vt:lpstr>
      <vt:lpstr>PowerPoint Presentation</vt:lpstr>
      <vt:lpstr>Our understanding of the problem</vt:lpstr>
      <vt:lpstr>Executive summary</vt:lpstr>
      <vt:lpstr>PowerPoint Presentation</vt:lpstr>
      <vt:lpstr>Use the McLean &amp; Company Skills Inventory Development Process to create a comprehensive inventory and drive success</vt:lpstr>
      <vt:lpstr>PowerPoint Presentation</vt:lpstr>
      <vt:lpstr>Workforce planning, talent acquisition, and L&amp;D are less effective when existing workforce skills are not known</vt:lpstr>
      <vt:lpstr>Create a skills inventory to help improve effectiveness of internal practices and boost competitive advantage</vt:lpstr>
      <vt:lpstr>McLean &amp; Company Helps HR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2016-12-22T21:40:20Z</dcterms:created>
  <dcterms:modified xsi:type="dcterms:W3CDTF">2016-12-22T21:40:26Z</dcterms:modified>
</cp:coreProperties>
</file>