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1"/>
    <p:sldMasterId id="2147483806" r:id="rId2"/>
    <p:sldMasterId id="2147483866" r:id="rId3"/>
    <p:sldMasterId id="2147483878" r:id="rId4"/>
    <p:sldMasterId id="2147483890" r:id="rId5"/>
    <p:sldMasterId id="2147483902" r:id="rId6"/>
    <p:sldMasterId id="2147483914" r:id="rId7"/>
    <p:sldMasterId id="2147483926" r:id="rId8"/>
  </p:sldMasterIdLst>
  <p:notesMasterIdLst>
    <p:notesMasterId r:id="rId18"/>
  </p:notesMasterIdLst>
  <p:handoutMasterIdLst>
    <p:handoutMasterId r:id="rId19"/>
  </p:handoutMasterIdLst>
  <p:sldIdLst>
    <p:sldId id="302" r:id="rId9"/>
    <p:sldId id="303" r:id="rId10"/>
    <p:sldId id="297" r:id="rId11"/>
    <p:sldId id="304" r:id="rId12"/>
    <p:sldId id="289" r:id="rId13"/>
    <p:sldId id="305" r:id="rId14"/>
    <p:sldId id="306" r:id="rId15"/>
    <p:sldId id="307" r:id="rId16"/>
    <p:sldId id="308" r:id="rId17"/>
  </p:sldIdLst>
  <p:sldSz cx="9144000" cy="6858000" type="screen4x3"/>
  <p:notesSz cx="6950075" cy="9236075"/>
  <p:custShowLst>
    <p:custShow name="Custom Show 1" id="0">
      <p:sldLst/>
    </p:custShow>
  </p:custShow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F"/>
    <a:srgbClr val="243F54"/>
    <a:srgbClr val="647455"/>
    <a:srgbClr val="007698"/>
    <a:srgbClr val="2B9E36"/>
    <a:srgbClr val="5A7D41"/>
    <a:srgbClr val="FF4D40"/>
    <a:srgbClr val="CC1443"/>
    <a:srgbClr val="FF8200"/>
    <a:srgbClr val="FF1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881" autoAdjust="0"/>
  </p:normalViewPr>
  <p:slideViewPr>
    <p:cSldViewPr snapToGrid="0">
      <p:cViewPr varScale="1">
        <p:scale>
          <a:sx n="133" d="100"/>
          <a:sy n="133" d="100"/>
        </p:scale>
        <p:origin x="176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CA" sz="1100" dirty="0" smtClean="0">
                <a:solidFill>
                  <a:schemeClr val="tx1"/>
                </a:solidFill>
              </a:rPr>
              <a:t>% </a:t>
            </a:r>
            <a:r>
              <a:rPr lang="en-CA" sz="1100" dirty="0">
                <a:solidFill>
                  <a:schemeClr val="tx1"/>
                </a:solidFill>
              </a:rPr>
              <a:t>of Survey Respondents Who Engage </a:t>
            </a:r>
            <a:r>
              <a:rPr lang="en-CA" sz="1100" dirty="0" smtClean="0">
                <a:solidFill>
                  <a:schemeClr val="tx1"/>
                </a:solidFill>
              </a:rPr>
              <a:t>in Unproductive </a:t>
            </a:r>
            <a:r>
              <a:rPr lang="en-CA" sz="1100" dirty="0">
                <a:solidFill>
                  <a:schemeClr val="tx1"/>
                </a:solidFill>
              </a:rPr>
              <a:t>Behaviors</a:t>
            </a:r>
          </a:p>
        </c:rich>
      </c:tx>
      <c:layout>
        <c:manualLayout>
          <c:xMode val="edge"/>
          <c:yMode val="edge"/>
          <c:x val="0.18476975112485522"/>
          <c:y val="0.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860981877617148"/>
          <c:y val="0.14878125"/>
          <c:w val="0.48351843676834605"/>
          <c:h val="0.64780191929133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Survey Respondents Who Engage in these Unproductive Behaviors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Waited Too Long to Act</c:v>
                </c:pt>
                <c:pt idx="1">
                  <c:v>Ignored the Problem</c:v>
                </c:pt>
                <c:pt idx="2">
                  <c:v>Wasn't Personally Invested</c:v>
                </c:pt>
                <c:pt idx="3">
                  <c:v>Tell Me What to Do</c:v>
                </c:pt>
                <c:pt idx="4">
                  <c:v>Felt Powerless / Out of Control</c:v>
                </c:pt>
                <c:pt idx="5">
                  <c:v>Pointed Fingers and Blamed</c:v>
                </c:pt>
                <c:pt idx="6">
                  <c:v>Spent Time Covering Tail [sic]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0.61</c:v>
                </c:pt>
                <c:pt idx="1">
                  <c:v>0.68</c:v>
                </c:pt>
                <c:pt idx="2">
                  <c:v>0.68</c:v>
                </c:pt>
                <c:pt idx="3">
                  <c:v>0.7</c:v>
                </c:pt>
                <c:pt idx="4">
                  <c:v>0.81</c:v>
                </c:pt>
                <c:pt idx="5">
                  <c:v>0.88</c:v>
                </c:pt>
                <c:pt idx="6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9634448"/>
        <c:axId val="412565048"/>
      </c:barChart>
      <c:catAx>
        <c:axId val="40963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65048"/>
        <c:crosses val="autoZero"/>
        <c:auto val="1"/>
        <c:lblAlgn val="ctr"/>
        <c:lblOffset val="100"/>
        <c:noMultiLvlLbl val="0"/>
      </c:catAx>
      <c:valAx>
        <c:axId val="412565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3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5818228913644"/>
          <c:y val="3.1579680089229366E-2"/>
          <c:w val="0.8395001848520397"/>
          <c:h val="0.70828909161753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"Culture of Accountability" is a high priority for organizations of all sizes.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Mid-sized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"Culture of Accountability" is a high priority for organizations of all sizes.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 / Enterprise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"Culture of Accountability" is a high priority for organizations of all sizes.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5357560"/>
        <c:axId val="215357952"/>
      </c:barChart>
      <c:catAx>
        <c:axId val="21535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357952"/>
        <c:crosses val="autoZero"/>
        <c:auto val="1"/>
        <c:lblAlgn val="ctr"/>
        <c:lblOffset val="100"/>
        <c:noMultiLvlLbl val="0"/>
      </c:catAx>
      <c:valAx>
        <c:axId val="215357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357560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99840663475635"/>
          <c:y val="0.91009548597185252"/>
          <c:w val="0.83498040413583541"/>
          <c:h val="6.6427695690229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4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3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4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1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8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0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95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904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3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77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6727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7721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8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345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95828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8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599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681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39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8287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8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823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1088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522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64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67431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4984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09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65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31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7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597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7171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1011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303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2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979857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8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8364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59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148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5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974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000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9419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986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534386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8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683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4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5697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48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3117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50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67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6497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9311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6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684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8358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2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783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5928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486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11046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5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258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815108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4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479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7964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288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43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69099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6237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009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9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hr.mcleanco.com/research/ss/instill-a-mindset-of-personal-accountability/instill-a-mindset-of-personal-accountability-storyboard?utm_source=SS_Sample&amp;utm_medium=Collateral&amp;utm_campaign=Collateral" TargetMode="Externa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mcleanco.com/research/ss/train-leaders-to-adopt-an-informed-trust-approach-to-drive-employee-engagement-and-business-resul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ss/instill-a-mindset-of-personal-accountability/instill-a-mindset-of-personal-accountability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3127217"/>
            <a:ext cx="7808650" cy="2223549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CA" sz="4800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Instill a Mindset of Personal Accountability</a:t>
            </a:r>
          </a:p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endParaRPr lang="en-US" sz="4800" b="1" dirty="0" smtClean="0">
              <a:solidFill>
                <a:srgbClr val="FFFFFF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pPr>
              <a:buClr>
                <a:srgbClr val="333333"/>
              </a:buClr>
            </a:pPr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921" y="5481147"/>
            <a:ext cx="771140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Train </a:t>
            </a:r>
            <a:r>
              <a:rPr lang="en-CA" sz="1600" b="1" dirty="0">
                <a:solidFill>
                  <a:srgbClr val="FFFFFF"/>
                </a:solidFill>
                <a:cs typeface="Arial" panose="020B0604020202020204" pitchFamily="34" charset="0"/>
              </a:rPr>
              <a:t>and encourage personal accountability to increase engagement and, ultimately, productivity and profitability. </a:t>
            </a:r>
          </a:p>
          <a:p>
            <a:pPr>
              <a:spcAft>
                <a:spcPts val="200"/>
              </a:spcAft>
            </a:pPr>
            <a:endParaRPr lang="en-US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rgbClr val="2B9E36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8" name="Rectangle 7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1" name="Picture 10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1997-2016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4" name="Rectangle 13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  <a:hlinkClick r:id="rId5"/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28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576B7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465137" y="1475361"/>
            <a:ext cx="5072400" cy="5070633"/>
            <a:chOff x="403176" y="1181602"/>
            <a:chExt cx="6972537" cy="5070633"/>
          </a:xfrm>
        </p:grpSpPr>
        <p:sp>
          <p:nvSpPr>
            <p:cNvPr id="12" name="TextBox 17"/>
            <p:cNvSpPr txBox="1"/>
            <p:nvPr/>
          </p:nvSpPr>
          <p:spPr>
            <a:xfrm>
              <a:off x="403176" y="1181602"/>
              <a:ext cx="6969891" cy="166455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Driving personal accountability in our teams and in ourselves leads to greater individual, team, and organizational performance. It can also boost creativity and innovation, strengthen manager/employee relationships, increase employee engagement, and reduce turnover.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In order for a culture of personal accountability to exist, employees need to feel in control of their actions and clearly understand the expectations and scope of their roles</a:t>
              </a:r>
              <a:r>
                <a:rPr lang="en-CA" sz="12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.</a:t>
              </a:r>
              <a:endParaRPr lang="en-CA" sz="1200" dirty="0">
                <a:solidFill>
                  <a:srgbClr val="222222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03176" y="3720773"/>
              <a:ext cx="6972537" cy="2531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To address this deficit, managers must understand how and when to encourage autonomy and how to empower their employees to take success into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their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hands. Thorough manager training can and should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provide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this type of information. 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McLean &amp; Company’s accountability training will: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Articulate why personal accountability matters.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Enable managers to identify strengths and opportunities related to accountability and set relevant goals. 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Cover the various elements of an accountability mindset.</a:t>
              </a: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Guide managers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through instilling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a mindset of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accountability.</a:t>
              </a:r>
              <a:endParaRPr lang="en-CA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  <a:p>
              <a:pPr marL="671513" lvl="1" indent="-214313">
                <a:spcAft>
                  <a:spcPts val="200"/>
                </a:spcAft>
                <a:buFont typeface="Courier New" panose="02070309020205020404" pitchFamily="49" charset="0"/>
                <a:buChar char="o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Plan post-training initiatives to reinforce training concepts.</a:t>
              </a:r>
              <a:endParaRPr lang="en-US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03176" y="2833344"/>
              <a:ext cx="6969891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Despite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its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benefits, managers struggle to instill a mindset of accountability in their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employees, likely because of two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issues that require attention: lack of knowledge and/or lack of will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.</a:t>
              </a:r>
              <a:endParaRPr lang="en-CA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23445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39959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The understanding that accountability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improves employee performance, development, interpersonal relationships, trust, empowerment, and engagement. This holds true regardless of level, business function, or individual personality type.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The knowledge that accountability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is naturally associated with consequences, both positive and negative, but should be an avenue to foster positive relationships, develop key competencies, and learn from 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mistakes.</a:t>
            </a:r>
            <a:endParaRPr 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576B7">
                    <a:lumMod val="50000"/>
                  </a:srgb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5305974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137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1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DIY </a:t>
                </a:r>
              </a:p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222222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2576B7">
                        <a:lumMod val="50000"/>
                      </a:srgbClr>
                    </a:solidFill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333333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CA" sz="1000" kern="0" dirty="0" smtClean="0">
                <a:solidFill>
                  <a:srgbClr val="33333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You’ve built trust and empowered </a:t>
            </a:r>
            <a:r>
              <a:rPr lang="en-US" alt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employees 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– now </a:t>
            </a:r>
            <a:r>
              <a:rPr lang="en-US" alt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foster 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an accountability mindset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rgbClr val="04539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457082" y="1047015"/>
            <a:ext cx="4935612" cy="5210909"/>
            <a:chOff x="2691686" y="844407"/>
            <a:chExt cx="5363744" cy="5703748"/>
          </a:xfrm>
        </p:grpSpPr>
        <p:sp>
          <p:nvSpPr>
            <p:cNvPr id="5" name="Chevron 4"/>
            <p:cNvSpPr/>
            <p:nvPr/>
          </p:nvSpPr>
          <p:spPr>
            <a:xfrm rot="16200000">
              <a:off x="5200648" y="5180791"/>
              <a:ext cx="250520" cy="424221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rtlCol="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800" dirty="0">
                <a:solidFill>
                  <a:srgbClr val="333333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rot="16200000">
              <a:off x="5200648" y="3879709"/>
              <a:ext cx="250520" cy="424222"/>
            </a:xfrm>
            <a:prstGeom prst="chevr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rtlCol="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5800" dirty="0">
                <a:solidFill>
                  <a:srgbClr val="333333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537994" y="4214389"/>
              <a:ext cx="3575829" cy="983300"/>
            </a:xfrm>
            <a:custGeom>
              <a:avLst/>
              <a:gdLst>
                <a:gd name="connsiteX0" fmla="*/ 0 w 4509104"/>
                <a:gd name="connsiteY0" fmla="*/ 1186139 h 1186139"/>
                <a:gd name="connsiteX1" fmla="*/ 1127271 w 4509104"/>
                <a:gd name="connsiteY1" fmla="*/ 0 h 1186139"/>
                <a:gd name="connsiteX2" fmla="*/ 3381833 w 4509104"/>
                <a:gd name="connsiteY2" fmla="*/ 0 h 1186139"/>
                <a:gd name="connsiteX3" fmla="*/ 4509104 w 4509104"/>
                <a:gd name="connsiteY3" fmla="*/ 1186139 h 1186139"/>
                <a:gd name="connsiteX4" fmla="*/ 0 w 4509104"/>
                <a:gd name="connsiteY4" fmla="*/ 1186139 h 1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104" h="1186139">
                  <a:moveTo>
                    <a:pt x="0" y="1186139"/>
                  </a:moveTo>
                  <a:lnTo>
                    <a:pt x="1127271" y="0"/>
                  </a:lnTo>
                  <a:lnTo>
                    <a:pt x="3381833" y="0"/>
                  </a:lnTo>
                  <a:lnTo>
                    <a:pt x="4509104" y="1186139"/>
                  </a:lnTo>
                  <a:lnTo>
                    <a:pt x="0" y="118613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1643" tIns="82550" rIns="871643" bIns="825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300" b="1" dirty="0" smtClean="0">
                  <a:solidFill>
                    <a:srgbClr val="FFFFFF"/>
                  </a:solidFill>
                </a:rPr>
                <a:t>Empowerment</a:t>
              </a:r>
              <a:endParaRPr lang="en-CA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691686" y="5564855"/>
              <a:ext cx="5363744" cy="983300"/>
            </a:xfrm>
            <a:custGeom>
              <a:avLst/>
              <a:gdLst>
                <a:gd name="connsiteX0" fmla="*/ 0 w 6763657"/>
                <a:gd name="connsiteY0" fmla="*/ 1186139 h 1186139"/>
                <a:gd name="connsiteX1" fmla="*/ 1127271 w 6763657"/>
                <a:gd name="connsiteY1" fmla="*/ 0 h 1186139"/>
                <a:gd name="connsiteX2" fmla="*/ 5636386 w 6763657"/>
                <a:gd name="connsiteY2" fmla="*/ 0 h 1186139"/>
                <a:gd name="connsiteX3" fmla="*/ 6763657 w 6763657"/>
                <a:gd name="connsiteY3" fmla="*/ 1186139 h 1186139"/>
                <a:gd name="connsiteX4" fmla="*/ 0 w 6763657"/>
                <a:gd name="connsiteY4" fmla="*/ 1186139 h 118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63657" h="1186139">
                  <a:moveTo>
                    <a:pt x="0" y="1186139"/>
                  </a:moveTo>
                  <a:lnTo>
                    <a:pt x="1127271" y="0"/>
                  </a:lnTo>
                  <a:lnTo>
                    <a:pt x="5636386" y="0"/>
                  </a:lnTo>
                  <a:lnTo>
                    <a:pt x="6763657" y="1186139"/>
                  </a:lnTo>
                  <a:lnTo>
                    <a:pt x="0" y="11861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6189" tIns="82550" rIns="1266191" bIns="825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300" b="1" dirty="0" smtClean="0">
                  <a:solidFill>
                    <a:srgbClr val="FFFFFF"/>
                  </a:solidFill>
                </a:rPr>
                <a:t>Trust </a:t>
              </a:r>
              <a:endParaRPr lang="en-CA" sz="13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Isosceles Triangle 18"/>
            <p:cNvSpPr/>
            <p:nvPr/>
          </p:nvSpPr>
          <p:spPr>
            <a:xfrm>
              <a:off x="3443102" y="1179787"/>
              <a:ext cx="3860910" cy="2275485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550" b="1" dirty="0" smtClean="0">
                  <a:solidFill>
                    <a:srgbClr val="FFFFFF"/>
                  </a:solidFill>
                </a:rPr>
                <a:t>Accountability</a:t>
              </a:r>
              <a:endParaRPr lang="en-CA" sz="155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21"/>
            <p:cNvSpPr txBox="1"/>
            <p:nvPr/>
          </p:nvSpPr>
          <p:spPr>
            <a:xfrm rot="18639557">
              <a:off x="2851338" y="1851700"/>
              <a:ext cx="2655895" cy="64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rgbClr val="333333"/>
                  </a:solidFill>
                </a:rPr>
                <a:t>1. Importance of Personal Accountability  </a:t>
              </a:r>
              <a:endParaRPr lang="en-CA" sz="1400" b="1" dirty="0">
                <a:solidFill>
                  <a:srgbClr val="333333"/>
                </a:solidFill>
              </a:endParaRPr>
            </a:p>
          </p:txBody>
        </p:sp>
        <p:sp>
          <p:nvSpPr>
            <p:cNvPr id="11" name="TextBox 23"/>
            <p:cNvSpPr txBox="1"/>
            <p:nvPr/>
          </p:nvSpPr>
          <p:spPr>
            <a:xfrm rot="3004382">
              <a:off x="5304848" y="1845789"/>
              <a:ext cx="2563724" cy="64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rgbClr val="333333"/>
                  </a:solidFill>
                </a:rPr>
                <a:t>2. Adopt a Mindset of Accountability  </a:t>
              </a:r>
              <a:endParaRPr lang="en-CA" sz="1400" b="1" dirty="0">
                <a:solidFill>
                  <a:srgbClr val="333333"/>
                </a:solidFill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3509588" y="3454277"/>
              <a:ext cx="3671126" cy="57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rgbClr val="333333"/>
                  </a:solidFill>
                </a:rPr>
                <a:t>3. Manage Accountability Within Your Team </a:t>
              </a:r>
              <a:endParaRPr lang="en-CA" sz="1400" b="1" dirty="0">
                <a:solidFill>
                  <a:srgbClr val="333333"/>
                </a:solidFill>
              </a:endParaRPr>
            </a:p>
          </p:txBody>
        </p:sp>
      </p:grpSp>
      <p:sp>
        <p:nvSpPr>
          <p:cNvPr id="14" name="Rounded Rectangle 42"/>
          <p:cNvSpPr/>
          <p:nvPr/>
        </p:nvSpPr>
        <p:spPr>
          <a:xfrm>
            <a:off x="5478646" y="1935351"/>
            <a:ext cx="3026219" cy="3515270"/>
          </a:xfrm>
          <a:prstGeom prst="roundRect">
            <a:avLst/>
          </a:prstGeom>
          <a:noFill/>
          <a:ln w="28575">
            <a:solidFill>
              <a:srgbClr val="045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>
              <a:spcAft>
                <a:spcPts val="1200"/>
              </a:spcAft>
            </a:pPr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Trust is the foundation of accountability;</a:t>
            </a:r>
            <a:r>
              <a:rPr lang="en-US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 if you don’t yet have strong organizational trust, start there. </a:t>
            </a:r>
          </a:p>
          <a:p>
            <a:pPr marL="542925">
              <a:spcAft>
                <a:spcPts val="1200"/>
              </a:spcAft>
            </a:pPr>
            <a:r>
              <a:rPr lang="en-US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Need help building trust? See </a:t>
            </a:r>
            <a:r>
              <a:rPr lang="en-US" altLang="en-US" sz="1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McLean &amp; Company’s research: </a:t>
            </a:r>
            <a:r>
              <a:rPr lang="en-US" sz="1400" i="1" dirty="0">
                <a:solidFill>
                  <a:srgbClr val="333333"/>
                </a:solidFill>
                <a:hlinkClick r:id="rId3"/>
              </a:rPr>
              <a:t>Train Leaders to Adopt an Informed Trust Approach to Drive Employee Engagement and Business </a:t>
            </a:r>
            <a:r>
              <a:rPr lang="en-US" sz="1400" i="1" dirty="0" smtClean="0">
                <a:solidFill>
                  <a:srgbClr val="333333"/>
                </a:solidFill>
                <a:hlinkClick r:id="rId3"/>
              </a:rPr>
              <a:t>Results</a:t>
            </a:r>
            <a:r>
              <a:rPr lang="en-US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83" y="2401589"/>
            <a:ext cx="692727" cy="5541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8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cs typeface="Segoe UI" panose="020B0502040204020203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What is accountability?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18927" y="1996998"/>
            <a:ext cx="5985619" cy="243825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US" sz="14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Highly accountable individuals:  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Tell the truth, even when it doesn’t serve them (i.e. they have made a mistake).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 responsibility for outcomes, both positive and negative.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Never make excuses and never place blame.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Establish clear expectations for themselves and their team members.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Embrace change as the path to excellence.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Honor commitments to themselves and others.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</a:pPr>
            <a:r>
              <a:rPr lang="en-US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Seek out both positive and negative feedback.</a:t>
            </a:r>
            <a:endParaRPr lang="en-US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18927" y="4514274"/>
            <a:ext cx="5985619" cy="7507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14488" indent="-174625" algn="l" rtl="0" eaLnBrk="1" fontAlgn="base" hangingPunct="1">
              <a:lnSpc>
                <a:spcPts val="1350"/>
              </a:lnSpc>
              <a:spcBef>
                <a:spcPts val="500"/>
              </a:spcBef>
              <a:spcAft>
                <a:spcPct val="0"/>
              </a:spcAft>
              <a:buSzPct val="150000"/>
              <a:buFont typeface="Arial" pitchFamily="34" charset="0"/>
              <a:buChar char="◦"/>
              <a:tabLst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US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Joint accountability </a:t>
            </a:r>
            <a:r>
              <a:rPr lang="en-US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entails everyone on the team working together for the common good and pitching in to drive for success.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1246643"/>
            <a:ext cx="862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Accountability is about </a:t>
            </a:r>
            <a:r>
              <a:rPr lang="en-CA" b="1" dirty="0">
                <a:solidFill>
                  <a:srgbClr val="333333"/>
                </a:solidFill>
              </a:rPr>
              <a:t>following through on commitments and taking responsibility for </a:t>
            </a:r>
            <a:r>
              <a:rPr lang="en-CA" b="1" dirty="0" smtClean="0">
                <a:solidFill>
                  <a:srgbClr val="333333"/>
                </a:solidFill>
              </a:rPr>
              <a:t>outcomes.</a:t>
            </a:r>
            <a:endParaRPr lang="en-CA" b="1" dirty="0">
              <a:solidFill>
                <a:srgbClr val="333333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430787" y="2264858"/>
            <a:ext cx="2264735" cy="2752143"/>
          </a:xfrm>
          <a:prstGeom prst="wedgeRectCallout">
            <a:avLst>
              <a:gd name="adj1" fmla="val -47145"/>
              <a:gd name="adj2" fmla="val -188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altLang="en-US" sz="1400" i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Accountability is an essential element of high-performing organizations. However, </a:t>
            </a:r>
            <a:r>
              <a:rPr lang="en-CA" altLang="en-US" sz="1400" i="1" dirty="0">
                <a:solidFill>
                  <a:srgbClr val="333333"/>
                </a:solidFill>
              </a:rPr>
              <a:t>t</a:t>
            </a:r>
            <a:r>
              <a:rPr lang="en-CA" sz="1400" i="1" dirty="0" smtClean="0">
                <a:solidFill>
                  <a:srgbClr val="333333"/>
                </a:solidFill>
              </a:rPr>
              <a:t>here must be a </a:t>
            </a:r>
            <a:r>
              <a:rPr lang="en-CA" sz="1400" i="1" dirty="0">
                <a:solidFill>
                  <a:srgbClr val="333333"/>
                </a:solidFill>
              </a:rPr>
              <a:t>sense of safety. Employees need to feel comfortable </a:t>
            </a:r>
            <a:r>
              <a:rPr lang="en-CA" sz="1400" i="1" dirty="0" smtClean="0">
                <a:solidFill>
                  <a:srgbClr val="333333"/>
                </a:solidFill>
              </a:rPr>
              <a:t>taking </a:t>
            </a:r>
            <a:r>
              <a:rPr lang="en-CA" sz="1400" i="1" dirty="0">
                <a:solidFill>
                  <a:srgbClr val="333333"/>
                </a:solidFill>
              </a:rPr>
              <a:t>accountability.</a:t>
            </a:r>
            <a:endParaRPr lang="en-US" sz="1400" i="1" dirty="0">
              <a:solidFill>
                <a:srgbClr val="333333"/>
              </a:solidFill>
            </a:endParaRPr>
          </a:p>
          <a:p>
            <a:pPr algn="r">
              <a:spcAft>
                <a:spcPts val="1200"/>
              </a:spcAft>
            </a:pPr>
            <a:r>
              <a:rPr lang="en-US" sz="1200" dirty="0" smtClean="0">
                <a:solidFill>
                  <a:srgbClr val="333333"/>
                </a:solidFill>
                <a:cs typeface="Arial" panose="020B0604020202020204" pitchFamily="34" charset="0"/>
              </a:rPr>
              <a:t>– </a:t>
            </a:r>
            <a:r>
              <a:rPr lang="en-US" sz="1200" dirty="0" smtClean="0">
                <a:solidFill>
                  <a:srgbClr val="333333"/>
                </a:solidFill>
              </a:rPr>
              <a:t>Craig Dowden (Ph.D.), </a:t>
            </a:r>
            <a:r>
              <a:rPr lang="en-CA" sz="1200" dirty="0">
                <a:solidFill>
                  <a:srgbClr val="333333"/>
                </a:solidFill>
              </a:rPr>
              <a:t>Executive Coach, Keynote </a:t>
            </a:r>
            <a:r>
              <a:rPr lang="en-CA" sz="1200" dirty="0" smtClean="0">
                <a:solidFill>
                  <a:srgbClr val="333333"/>
                </a:solidFill>
              </a:rPr>
              <a:t>Speaker, </a:t>
            </a:r>
            <a:r>
              <a:rPr lang="en-CA" sz="1200" dirty="0">
                <a:solidFill>
                  <a:srgbClr val="333333"/>
                </a:solidFill>
              </a:rPr>
              <a:t>and Author</a:t>
            </a:r>
            <a:endParaRPr lang="en-US" sz="1200" dirty="0">
              <a:solidFill>
                <a:srgbClr val="333333"/>
              </a:solidFill>
            </a:endParaRPr>
          </a:p>
          <a:p>
            <a:pPr algn="r">
              <a:spcAft>
                <a:spcPts val="1200"/>
              </a:spcAft>
            </a:pPr>
            <a:endParaRPr lang="en-CA" sz="1100" dirty="0">
              <a:solidFill>
                <a:srgbClr val="333333"/>
              </a:solidFill>
            </a:endParaRPr>
          </a:p>
        </p:txBody>
      </p:sp>
      <p:pic>
        <p:nvPicPr>
          <p:cNvPr id="26" name="Picture 25" descr="insight-s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8363" y="5524695"/>
            <a:ext cx="240000" cy="180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18927" y="5485454"/>
            <a:ext cx="8591982" cy="735958"/>
            <a:chOff x="4034956" y="5278525"/>
            <a:chExt cx="4253888" cy="777429"/>
          </a:xfrm>
        </p:grpSpPr>
        <p:sp>
          <p:nvSpPr>
            <p:cNvPr id="28" name="Rectangle 27"/>
            <p:cNvSpPr/>
            <p:nvPr/>
          </p:nvSpPr>
          <p:spPr>
            <a:xfrm>
              <a:off x="4034956" y="5278525"/>
              <a:ext cx="4253888" cy="32704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FFFF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insight</a:t>
              </a:r>
              <a:endParaRPr lang="en-US" sz="12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Double Bracket 28"/>
            <p:cNvSpPr/>
            <p:nvPr/>
          </p:nvSpPr>
          <p:spPr>
            <a:xfrm>
              <a:off x="4034956" y="5639342"/>
              <a:ext cx="4253888" cy="416612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333333"/>
                  </a:solidFill>
                </a:rPr>
                <a:t>Accountability is not something you can mandate – it’s a mindset of high-performing people and organizations. 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30787" y="2232888"/>
            <a:ext cx="375361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1256" y="3790330"/>
            <a:ext cx="357835" cy="6449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3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Accountability is heavily tied to organizational performance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44427" y="1257665"/>
            <a:ext cx="3426295" cy="436348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Accountability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drives high performance </a:t>
            </a:r>
            <a:b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teams and organizations.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performance 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level of teams depends heavily on 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accountability 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who 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demonstrates 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weak 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teams, 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there is no accountability;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mediocre teams, supervisors 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demonstrate accountability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62865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high-performance teams,</a:t>
            </a:r>
            <a:r>
              <a:rPr lang="en-US" altLang="en-US" sz="12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peers manage the vast majority of performance problems with one another through </a:t>
            </a:r>
            <a:r>
              <a:rPr lang="en-US" altLang="en-US" sz="1200" b="1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joint </a:t>
            </a:r>
            <a:r>
              <a:rPr lang="en-US" altLang="en-US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accountability</a:t>
            </a:r>
            <a:r>
              <a:rPr lang="en-US" alt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(Grenny</a:t>
            </a:r>
            <a:r>
              <a:rPr lang="en-US" altLang="en-US" sz="1200" dirty="0" smtClean="0">
                <a:solidFill>
                  <a:srgbClr val="333333"/>
                </a:solidFill>
              </a:rPr>
              <a:t>).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According to Bain &amp; Company, 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accountability is the third most important attribute of </a:t>
            </a:r>
            <a:r>
              <a:rPr lang="en-US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high-performing 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companies.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 of the other key attributes include: honesty, performance-focused, collaborative, and </a:t>
            </a:r>
            <a:r>
              <a:rPr 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innovative (Mankins, 2013).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3893270" y="1257666"/>
            <a:ext cx="4899857" cy="43634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rgbClr val="333333"/>
                </a:solidFill>
              </a:rPr>
              <a:t/>
            </a:r>
            <a:br>
              <a:rPr lang="en-US" sz="1400" dirty="0">
                <a:solidFill>
                  <a:srgbClr val="333333"/>
                </a:solidFill>
              </a:rPr>
            </a:br>
            <a:r>
              <a:rPr lang="en-US" sz="1400" dirty="0" smtClean="0">
                <a:solidFill>
                  <a:srgbClr val="333333"/>
                </a:solidFill>
              </a:rPr>
              <a:t>Similarly, a </a:t>
            </a:r>
            <a:r>
              <a:rPr lang="en-US" sz="1400" dirty="0">
                <a:solidFill>
                  <a:srgbClr val="333333"/>
                </a:solidFill>
              </a:rPr>
              <a:t>lack of accountability is heavily tied to destructive organizational </a:t>
            </a:r>
            <a:r>
              <a:rPr lang="en-US" sz="1400" dirty="0" smtClean="0">
                <a:solidFill>
                  <a:srgbClr val="333333"/>
                </a:solidFill>
              </a:rPr>
              <a:t>behaviors.</a:t>
            </a:r>
            <a:endParaRPr lang="en-US" sz="14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hart 2"/>
          <p:cNvGraphicFramePr/>
          <p:nvPr>
            <p:extLst/>
          </p:nvPr>
        </p:nvGraphicFramePr>
        <p:xfrm>
          <a:off x="3959258" y="1842188"/>
          <a:ext cx="4651817" cy="324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5"/>
          <p:cNvSpPr/>
          <p:nvPr/>
        </p:nvSpPr>
        <p:spPr>
          <a:xfrm>
            <a:off x="5176881" y="5280841"/>
            <a:ext cx="3616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333333"/>
                </a:solidFill>
              </a:rPr>
              <a:t>Source: The </a:t>
            </a:r>
            <a:r>
              <a:rPr lang="en-US" sz="1200" dirty="0">
                <a:solidFill>
                  <a:srgbClr val="333333"/>
                </a:solidFill>
              </a:rPr>
              <a:t>Oz Principle, </a:t>
            </a:r>
            <a:r>
              <a:rPr lang="en-US" sz="1200" dirty="0" smtClean="0">
                <a:solidFill>
                  <a:srgbClr val="333333"/>
                </a:solidFill>
              </a:rPr>
              <a:t>2015</a:t>
            </a:r>
            <a:endParaRPr lang="en-CA" sz="1200" dirty="0">
              <a:solidFill>
                <a:srgbClr val="333333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4427" y="5725357"/>
            <a:ext cx="8459332" cy="523220"/>
            <a:chOff x="344427" y="5773482"/>
            <a:chExt cx="8459332" cy="523220"/>
          </a:xfrm>
        </p:grpSpPr>
        <p:sp>
          <p:nvSpPr>
            <p:cNvPr id="22" name="Chevron 7"/>
            <p:cNvSpPr/>
            <p:nvPr/>
          </p:nvSpPr>
          <p:spPr>
            <a:xfrm>
              <a:off x="344427" y="5852937"/>
              <a:ext cx="406344" cy="364309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33333"/>
                </a:solidFill>
              </a:endParaRPr>
            </a:p>
          </p:txBody>
        </p:sp>
        <p:sp>
          <p:nvSpPr>
            <p:cNvPr id="24" name="Rectangle 10"/>
            <p:cNvSpPr/>
            <p:nvPr/>
          </p:nvSpPr>
          <p:spPr>
            <a:xfrm>
              <a:off x="750771" y="5773482"/>
              <a:ext cx="80529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smtClean="0">
                  <a:solidFill>
                    <a:srgbClr val="333333"/>
                  </a:solidFill>
                </a:rPr>
                <a:t>When </a:t>
              </a:r>
              <a:r>
                <a:rPr lang="en-US" sz="1400" dirty="0">
                  <a:solidFill>
                    <a:srgbClr val="333333"/>
                  </a:solidFill>
                </a:rPr>
                <a:t>the workforce as a whole demonstrates personal accountability in their work, they are more likely to focus their efforts on breaking down barriers, solving problems, and creating solutions.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4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Due to its impact </a:t>
            </a:r>
            <a:r>
              <a:rPr lang="en-CA" dirty="0"/>
              <a:t>and low effectiveness, accountability is an </a:t>
            </a:r>
            <a:r>
              <a:rPr lang="en-CA" dirty="0" smtClean="0"/>
              <a:t>area of </a:t>
            </a:r>
            <a:r>
              <a:rPr lang="en-CA" dirty="0"/>
              <a:t>interest in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451" y="1298460"/>
            <a:ext cx="4351927" cy="118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en-US" sz="1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 </a:t>
            </a:r>
            <a:r>
              <a:rPr lang="en-US" sz="1400" dirty="0">
                <a:solidFill>
                  <a:srgbClr val="333333"/>
                </a:solidFill>
              </a:rPr>
              <a:t>recent </a:t>
            </a:r>
            <a:r>
              <a:rPr lang="en-US" sz="1400" i="1" dirty="0">
                <a:solidFill>
                  <a:srgbClr val="333333"/>
                </a:solidFill>
              </a:rPr>
              <a:t>McLean &amp; Company Agenda </a:t>
            </a:r>
            <a:r>
              <a:rPr lang="en-US" sz="1400" i="1" dirty="0" smtClean="0">
                <a:solidFill>
                  <a:srgbClr val="333333"/>
                </a:solidFill>
              </a:rPr>
              <a:t>Poll, </a:t>
            </a:r>
            <a:r>
              <a:rPr lang="en-US" sz="1400" dirty="0">
                <a:solidFill>
                  <a:srgbClr val="333333"/>
                </a:solidFill>
              </a:rPr>
              <a:t>HR leaders </a:t>
            </a:r>
            <a:r>
              <a:rPr lang="en-US" sz="1400" dirty="0" smtClean="0">
                <a:solidFill>
                  <a:srgbClr val="333333"/>
                </a:solidFill>
              </a:rPr>
              <a:t>in </a:t>
            </a:r>
            <a:r>
              <a:rPr lang="en-US" sz="1400" dirty="0">
                <a:solidFill>
                  <a:srgbClr val="333333"/>
                </a:solidFill>
              </a:rPr>
              <a:t>organizations of all sizes rated a </a:t>
            </a:r>
            <a:r>
              <a:rPr lang="en-US" sz="1400" b="1" dirty="0">
                <a:solidFill>
                  <a:srgbClr val="2576B7"/>
                </a:solidFill>
              </a:rPr>
              <a:t>Culture of Personal Accountability in their top 4 HR priorities</a:t>
            </a:r>
            <a:r>
              <a:rPr lang="en-US" sz="1400" dirty="0">
                <a:solidFill>
                  <a:srgbClr val="2576B7"/>
                </a:solidFill>
              </a:rPr>
              <a:t>, </a:t>
            </a:r>
            <a:r>
              <a:rPr lang="en-US" sz="1400" dirty="0">
                <a:solidFill>
                  <a:srgbClr val="333333"/>
                </a:solidFill>
              </a:rPr>
              <a:t>with an average </a:t>
            </a:r>
            <a:r>
              <a:rPr lang="en-US" sz="1400" dirty="0" smtClean="0">
                <a:solidFill>
                  <a:srgbClr val="333333"/>
                </a:solidFill>
              </a:rPr>
              <a:t>of </a:t>
            </a:r>
            <a:r>
              <a:rPr lang="en-US" sz="1400" dirty="0">
                <a:solidFill>
                  <a:srgbClr val="333333"/>
                </a:solidFill>
              </a:rPr>
              <a:t>77% ranking it as a high or very high priority.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9071" y="5915445"/>
            <a:ext cx="2446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333333"/>
                </a:solidFill>
              </a:rPr>
              <a:t>McLean &amp; Company, 2015, </a:t>
            </a:r>
            <a:r>
              <a:rPr lang="en-US" sz="1200" dirty="0" smtClean="0">
                <a:solidFill>
                  <a:srgbClr val="333333"/>
                </a:solidFill>
              </a:rPr>
              <a:t>N=52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27" name="Rectangular Callout 2"/>
          <p:cNvSpPr/>
          <p:nvPr/>
        </p:nvSpPr>
        <p:spPr>
          <a:xfrm>
            <a:off x="5214340" y="1296313"/>
            <a:ext cx="3463336" cy="2565102"/>
          </a:xfrm>
          <a:prstGeom prst="wedgeRectCallout">
            <a:avLst>
              <a:gd name="adj1" fmla="val -60213"/>
              <a:gd name="adj2" fmla="val -2021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recent Workplace Accountability Study showed similar results: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91% of respondents ranked accountability as a top development need </a:t>
            </a: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their organization. 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82% of respondents reported that they currently have no ability to hold others accountable.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spcAft>
                <a:spcPts val="1800"/>
              </a:spcAft>
            </a:pPr>
            <a:r>
              <a:rPr 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Source: Pomeroy, 2015 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Chart 3"/>
          <p:cNvGraphicFramePr/>
          <p:nvPr>
            <p:extLst/>
          </p:nvPr>
        </p:nvGraphicFramePr>
        <p:xfrm>
          <a:off x="524567" y="2634916"/>
          <a:ext cx="3876073" cy="327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ular Callout 28"/>
          <p:cNvSpPr/>
          <p:nvPr/>
        </p:nvSpPr>
        <p:spPr>
          <a:xfrm>
            <a:off x="3821228" y="3506224"/>
            <a:ext cx="683393" cy="526761"/>
          </a:xfrm>
          <a:prstGeom prst="wedgeRectCallout">
            <a:avLst>
              <a:gd name="adj1" fmla="val -28280"/>
              <a:gd name="adj2" fmla="val -74813"/>
            </a:avLst>
          </a:prstGeom>
          <a:noFill/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CA" sz="1100" b="1" dirty="0" smtClean="0">
                <a:solidFill>
                  <a:srgbClr val="333333"/>
                </a:solidFill>
              </a:rPr>
              <a:t>Mean: 77%</a:t>
            </a:r>
            <a:endParaRPr lang="en-CA" sz="1100" b="1" dirty="0">
              <a:solidFill>
                <a:srgbClr val="333333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75177" y="3281310"/>
            <a:ext cx="3276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/>
          <p:cNvSpPr/>
          <p:nvPr/>
        </p:nvSpPr>
        <p:spPr>
          <a:xfrm>
            <a:off x="5424122" y="4267158"/>
            <a:ext cx="30437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200" i="1" dirty="0" smtClean="0">
                <a:solidFill>
                  <a:srgbClr val="333333"/>
                </a:solidFill>
              </a:rPr>
              <a:t>It’s clear that in order to implement practices that are beneficial to the individual – as well as the organization as a whole – companies must foster an environment where individual efficacy is encouraged and where communication is both elicited and valued.</a:t>
            </a:r>
          </a:p>
          <a:p>
            <a:pPr algn="ctr">
              <a:spcAft>
                <a:spcPts val="600"/>
              </a:spcAft>
            </a:pPr>
            <a:r>
              <a:rPr lang="en-CA" sz="1200" dirty="0">
                <a:solidFill>
                  <a:srgbClr val="333333"/>
                </a:solidFill>
              </a:rPr>
              <a:t>– </a:t>
            </a:r>
            <a:r>
              <a:rPr lang="en-US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Fierce Inc.</a:t>
            </a:r>
            <a:endParaRPr lang="en-US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49597" y="4273616"/>
            <a:ext cx="375361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43958" y="5401330"/>
            <a:ext cx="357835" cy="6449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2642993ea083953592e6bc2e2c3e47a2fcf0d3"/>
  <p:tag name="ISPRING_RESOURCE_PATHS_HASH_2" val="7c9975b7695338c845e8cd3148096204f7871c"/>
</p:tagLst>
</file>

<file path=ppt/theme/theme1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8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4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5.xml><?xml version="1.0" encoding="utf-8"?>
<a:theme xmlns:a="http://schemas.openxmlformats.org/drawingml/2006/main" name="3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6.xml><?xml version="1.0" encoding="utf-8"?>
<a:theme xmlns:a="http://schemas.openxmlformats.org/drawingml/2006/main" name="5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7.xml><?xml version="1.0" encoding="utf-8"?>
<a:theme xmlns:a="http://schemas.openxmlformats.org/drawingml/2006/main" name="1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8.xml><?xml version="1.0" encoding="utf-8"?>
<a:theme xmlns:a="http://schemas.openxmlformats.org/drawingml/2006/main" name="6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1073</Words>
  <Application>Microsoft Office PowerPoint</Application>
  <PresentationFormat>On-screen Show (4:3)</PresentationFormat>
  <Paragraphs>176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Arial Unicode MS</vt:lpstr>
      <vt:lpstr>Arial</vt:lpstr>
      <vt:lpstr>Arial Black</vt:lpstr>
      <vt:lpstr>Calibri</vt:lpstr>
      <vt:lpstr>Courier New</vt:lpstr>
      <vt:lpstr>FontAwesome</vt:lpstr>
      <vt:lpstr>Segoe Condensed</vt:lpstr>
      <vt:lpstr>Segoe UI</vt:lpstr>
      <vt:lpstr>Times New Roman</vt:lpstr>
      <vt:lpstr>Wingdings</vt:lpstr>
      <vt:lpstr>2_Theme1</vt:lpstr>
      <vt:lpstr>4_Theme1</vt:lpstr>
      <vt:lpstr>8_Theme1</vt:lpstr>
      <vt:lpstr>Theme1</vt:lpstr>
      <vt:lpstr>3_Theme1</vt:lpstr>
      <vt:lpstr>5_Theme1</vt:lpstr>
      <vt:lpstr>1_Theme1</vt:lpstr>
      <vt:lpstr>6_Theme1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2016-11-16T15:17:52Z</dcterms:created>
  <dcterms:modified xsi:type="dcterms:W3CDTF">2016-11-16T15:17:57Z</dcterms:modified>
</cp:coreProperties>
</file>