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5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1"/>
  </p:notesMasterIdLst>
  <p:handoutMasterIdLst>
    <p:handoutMasterId r:id="rId12"/>
  </p:handoutMasterIdLst>
  <p:sldIdLst>
    <p:sldId id="278" r:id="rId2"/>
    <p:sldId id="463" r:id="rId3"/>
    <p:sldId id="685" r:id="rId4"/>
    <p:sldId id="684" r:id="rId5"/>
    <p:sldId id="686" r:id="rId6"/>
    <p:sldId id="558" r:id="rId7"/>
    <p:sldId id="563" r:id="rId8"/>
    <p:sldId id="564" r:id="rId9"/>
    <p:sldId id="687" r:id="rId10"/>
  </p:sldIdLst>
  <p:sldSz cx="9144000" cy="6858000" type="screen4x3"/>
  <p:notesSz cx="7315200" cy="9601200"/>
  <p:custShowLst>
    <p:custShow name="Custom Show 1" id="0">
      <p:sldLst>
        <p:sld r:id="rId2"/>
      </p:sldLst>
    </p:custShow>
  </p:custShow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3560" userDrawn="1">
          <p15:clr>
            <a:srgbClr val="A4A3A4"/>
          </p15:clr>
        </p15:guide>
        <p15:guide id="10" pos="317" userDrawn="1">
          <p15:clr>
            <a:srgbClr val="A4A3A4"/>
          </p15:clr>
        </p15:guide>
        <p15:guide id="11" orient="horz" pos="618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hor" initials="A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B5C"/>
    <a:srgbClr val="E5F0FA"/>
    <a:srgbClr val="9EDABF"/>
    <a:srgbClr val="FAF78D"/>
    <a:srgbClr val="DEE8F0"/>
    <a:srgbClr val="EAF1F6"/>
    <a:srgbClr val="299834"/>
    <a:srgbClr val="FAFBFD"/>
    <a:srgbClr val="546C7F"/>
    <a:srgbClr val="DA5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2256" y="90"/>
      </p:cViewPr>
      <p:guideLst>
        <p:guide orient="horz" pos="4110"/>
        <p:guide orient="horz" pos="232"/>
        <p:guide pos="158"/>
        <p:guide pos="3560"/>
        <p:guide pos="317"/>
        <p:guide orient="horz" pos="618"/>
        <p:guide orient="horz" pos="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Dubravkic" userId="a2a6b51e-59b0-41bc-8afb-289a4cef0669" providerId="ADAL" clId="{FEB1AC68-48C5-2841-9663-A5AF0D037284}"/>
    <pc:docChg chg="custSel modSld">
      <pc:chgData name="Renato Dubravkic" userId="a2a6b51e-59b0-41bc-8afb-289a4cef0669" providerId="ADAL" clId="{FEB1AC68-48C5-2841-9663-A5AF0D037284}" dt="2019-04-09T22:31:04.670" v="39" actId="20577"/>
      <pc:docMkLst>
        <pc:docMk/>
      </pc:docMkLst>
      <pc:sldChg chg="modSp">
        <pc:chgData name="Renato Dubravkic" userId="a2a6b51e-59b0-41bc-8afb-289a4cef0669" providerId="ADAL" clId="{FEB1AC68-48C5-2841-9663-A5AF0D037284}" dt="2019-04-09T22:31:04.670" v="39" actId="20577"/>
        <pc:sldMkLst>
          <pc:docMk/>
          <pc:sldMk cId="993945014" sldId="463"/>
        </pc:sldMkLst>
        <pc:spChg chg="mod">
          <ac:chgData name="Renato Dubravkic" userId="a2a6b51e-59b0-41bc-8afb-289a4cef0669" providerId="ADAL" clId="{FEB1AC68-48C5-2841-9663-A5AF0D037284}" dt="2019-04-09T22:31:04.670" v="39" actId="20577"/>
          <ac:spMkLst>
            <pc:docMk/>
            <pc:sldMk cId="993945014" sldId="463"/>
            <ac:spMk id="12" creationId="{00000000-0000-0000-0000-000000000000}"/>
          </ac:spMkLst>
        </pc:spChg>
      </pc:sldChg>
    </pc:docChg>
  </pc:docChgLst>
  <pc:docChgLst>
    <pc:chgData name="Donovan Sangster" userId="S::dsangster@infotech.com::6efc90f8-1f16-491d-8770-ef197f33224b" providerId="AD" clId="Web-{FADDC7ED-F028-8098-7072-FD36DEC64CF5}"/>
    <pc:docChg chg="modSld">
      <pc:chgData name="Donovan Sangster" userId="S::dsangster@infotech.com::6efc90f8-1f16-491d-8770-ef197f33224b" providerId="AD" clId="Web-{FADDC7ED-F028-8098-7072-FD36DEC64CF5}" dt="2019-02-05T14:15:23.681" v="9" actId="20577"/>
      <pc:docMkLst>
        <pc:docMk/>
      </pc:docMkLst>
      <pc:sldChg chg="modSp">
        <pc:chgData name="Donovan Sangster" userId="S::dsangster@infotech.com::6efc90f8-1f16-491d-8770-ef197f33224b" providerId="AD" clId="Web-{FADDC7ED-F028-8098-7072-FD36DEC64CF5}" dt="2019-02-05T14:15:23.681" v="9" actId="20577"/>
        <pc:sldMkLst>
          <pc:docMk/>
          <pc:sldMk cId="1383694639" sldId="278"/>
        </pc:sldMkLst>
        <pc:spChg chg="mod">
          <ac:chgData name="Donovan Sangster" userId="S::dsangster@infotech.com::6efc90f8-1f16-491d-8770-ef197f33224b" providerId="AD" clId="Web-{FADDC7ED-F028-8098-7072-FD36DEC64CF5}" dt="2019-02-05T14:15:23.681" v="9" actId="20577"/>
          <ac:spMkLst>
            <pc:docMk/>
            <pc:sldMk cId="1383694639" sldId="278"/>
            <ac:spMk id="9" creationId="{00000000-0000-0000-0000-000000000000}"/>
          </ac:spMkLst>
        </pc:spChg>
      </pc:sldChg>
    </pc:docChg>
  </pc:docChgLst>
  <pc:docChgLst>
    <pc:chgData name="Talia Speigel" userId="S::tspeigel@mcleanco.com::3b4965d3-b037-4af7-b0f1-74a15cd69db0" providerId="AD" clId="Web-{2ADD59F9-ABDA-F982-0935-35C98C5B18CA}"/>
    <pc:docChg chg="">
      <pc:chgData name="Talia Speigel" userId="S::tspeigel@mcleanco.com::3b4965d3-b037-4af7-b0f1-74a15cd69db0" providerId="AD" clId="Web-{2ADD59F9-ABDA-F982-0935-35C98C5B18CA}" dt="2019-08-08T13:25:24.416" v="4"/>
      <pc:docMkLst>
        <pc:docMk/>
      </pc:docMkLst>
      <pc:sldChg chg="addCm modCm">
        <pc:chgData name="Talia Speigel" userId="S::tspeigel@mcleanco.com::3b4965d3-b037-4af7-b0f1-74a15cd69db0" providerId="AD" clId="Web-{2ADD59F9-ABDA-F982-0935-35C98C5B18CA}" dt="2019-08-08T13:25:24.416" v="4"/>
        <pc:sldMkLst>
          <pc:docMk/>
          <pc:sldMk cId="1494062867" sldId="665"/>
        </pc:sldMkLst>
      </pc:sldChg>
      <pc:sldChg chg="addCm modCm">
        <pc:chgData name="Talia Speigel" userId="S::tspeigel@mcleanco.com::3b4965d3-b037-4af7-b0f1-74a15cd69db0" providerId="AD" clId="Web-{2ADD59F9-ABDA-F982-0935-35C98C5B18CA}" dt="2019-08-08T13:22:23.869" v="2"/>
        <pc:sldMkLst>
          <pc:docMk/>
          <pc:sldMk cId="2013971841" sldId="683"/>
        </pc:sldMkLst>
      </pc:sldChg>
    </pc:docChg>
  </pc:docChgLst>
  <pc:docChgLst>
    <pc:chgData name="Donovan Sangster" userId="S::dsangster@infotech.com::6efc90f8-1f16-491d-8770-ef197f33224b" providerId="AD" clId="Web-{E020F599-3D6B-4F12-817B-4C689EFD40BF}"/>
    <pc:docChg chg="modSld">
      <pc:chgData name="Donovan Sangster" userId="S::dsangster@infotech.com::6efc90f8-1f16-491d-8770-ef197f33224b" providerId="AD" clId="Web-{E020F599-3D6B-4F12-817B-4C689EFD40BF}" dt="2019-02-05T14:13:03.548" v="9" actId="20577"/>
      <pc:docMkLst>
        <pc:docMk/>
      </pc:docMkLst>
      <pc:sldChg chg="modSp">
        <pc:chgData name="Donovan Sangster" userId="S::dsangster@infotech.com::6efc90f8-1f16-491d-8770-ef197f33224b" providerId="AD" clId="Web-{E020F599-3D6B-4F12-817B-4C689EFD40BF}" dt="2019-02-05T14:13:03.548" v="9" actId="20577"/>
        <pc:sldMkLst>
          <pc:docMk/>
          <pc:sldMk cId="1383694639" sldId="278"/>
        </pc:sldMkLst>
        <pc:spChg chg="mod">
          <ac:chgData name="Donovan Sangster" userId="S::dsangster@infotech.com::6efc90f8-1f16-491d-8770-ef197f33224b" providerId="AD" clId="Web-{E020F599-3D6B-4F12-817B-4C689EFD40BF}" dt="2019-02-05T14:13:03.548" v="9" actId="20577"/>
          <ac:spMkLst>
            <pc:docMk/>
            <pc:sldMk cId="1383694639" sldId="278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ED006EA4-D462-4253-8FC7-D35175043F19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34E1B6C9-DAE3-4E7B-AB3C-9473EC02D78D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4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2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" y="0"/>
            <a:ext cx="9141768" cy="60945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034" y="0"/>
            <a:ext cx="9129966" cy="6115821"/>
          </a:xfrm>
          <a:prstGeom prst="rect">
            <a:avLst/>
          </a:prstGeom>
          <a:solidFill>
            <a:schemeClr val="accent5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1997-2019 McLean &amp; Company.</a:t>
            </a:r>
            <a:b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28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0" y="374400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/>
              <a:t>Works Cited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11200" y="1316038"/>
            <a:ext cx="799303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8977033" y="1130455"/>
            <a:ext cx="166967" cy="5395313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McLean &amp;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/>
              <a:t>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/>
              <a:t>&lt;Insert&gt;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Industry: &lt;Insert&gt;</a:t>
            </a:r>
          </a:p>
          <a:p>
            <a:pPr lvl="0"/>
            <a:r>
              <a:rPr lang="en-US"/>
              <a:t>Size: &lt;Insert&gt;</a:t>
            </a:r>
          </a:p>
          <a:p>
            <a:pPr lvl="0"/>
            <a:r>
              <a:rPr lang="en-US"/>
              <a:t>Source: &lt;Insert&gt;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Quote in italic Arial</a:t>
            </a:r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6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econdary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1227308"/>
              <a:ext cx="2314451" cy="3949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/>
              <a:t>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/>
              <a:t>&lt;Insert&gt;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Industry: &lt;Insert&gt;</a:t>
            </a:r>
          </a:p>
          <a:p>
            <a:pPr lvl="0"/>
            <a:r>
              <a:rPr lang="en-US"/>
              <a:t>Size: &lt;Insert&gt;</a:t>
            </a:r>
          </a:p>
          <a:p>
            <a:pPr lvl="0"/>
            <a:r>
              <a:rPr lang="en-US"/>
              <a:t>Source: &lt;Insert&gt;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Quote in italic Arial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9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Industry: &lt;Insert&gt;</a:t>
            </a:r>
          </a:p>
          <a:p>
            <a:pPr lvl="0"/>
            <a:r>
              <a:rPr lang="en-US"/>
              <a:t>Size: &lt;Insert&gt;</a:t>
            </a:r>
          </a:p>
          <a:p>
            <a:pPr lvl="0"/>
            <a:r>
              <a:rPr lang="en-US"/>
              <a:t>Source: &lt;Insert&gt;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/>
              <a:t>&lt;Insert case details&gt;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28347" y="643137"/>
            <a:ext cx="2379882" cy="978729"/>
            <a:chOff x="583738" y="643137"/>
            <a:chExt cx="2314451" cy="978729"/>
          </a:xfrm>
          <a:noFill/>
          <a:effectLst/>
        </p:grpSpPr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accent5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accent5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>
                  <a:solidFill>
                    <a:schemeClr val="accent5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/>
              <a:t>&lt;Insert&gt;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/>
          </a:p>
        </p:txBody>
      </p:sp>
      <p:sp>
        <p:nvSpPr>
          <p:cNvPr id="16" name="Rectangle 15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7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Use McLean &amp; Company’s &lt;tool&gt; to &lt;insert outcome&gt;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 userDrawn="1"/>
        </p:nvSpPr>
        <p:spPr>
          <a:xfrm>
            <a:off x="-7454" y="1"/>
            <a:ext cx="3295650" cy="6518606"/>
          </a:xfrm>
          <a:prstGeom prst="rect">
            <a:avLst/>
          </a:prstGeom>
          <a:blipFill>
            <a:blip r:embed="rId2" cstate="print"/>
            <a:srcRect/>
            <a:stretch>
              <a:fillRect l="227" r="-160" b="-5206"/>
            </a:stretch>
          </a:blipFill>
        </p:spPr>
        <p:txBody>
          <a:bodyPr wrap="square" lIns="0" tIns="0" rIns="0" bIns="0" rtlCol="0"/>
          <a:lstStyle/>
          <a:p>
            <a:endParaRPr sz="148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4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McLean &amp; Company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5" r:id="rId2"/>
    <p:sldLayoutId id="2147483773" r:id="rId3"/>
    <p:sldLayoutId id="2147483819" r:id="rId4"/>
    <p:sldLayoutId id="2147483793" r:id="rId5"/>
    <p:sldLayoutId id="2147483826" r:id="rId6"/>
    <p:sldLayoutId id="2147483820" r:id="rId7"/>
    <p:sldLayoutId id="2147483822" r:id="rId8"/>
    <p:sldLayoutId id="2147483825" r:id="rId9"/>
    <p:sldLayoutId id="2147483827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manage-c-suite-conflict-and-increase-collaboration-storyboard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../../k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hyperlink" Target="https://hr.mcleanco.com/mycont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556926"/>
            <a:ext cx="7643444" cy="1043274"/>
          </a:xfrm>
          <a:prstGeom prst="rect">
            <a:avLst/>
          </a:prstGeom>
          <a:noFill/>
        </p:spPr>
        <p:txBody>
          <a:bodyPr anchor="t"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Arial Black"/>
                <a:cs typeface="Segoe UI"/>
              </a:rPr>
              <a:t>Manage C-Suite Conflict and Increase Collaboration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170" y="2926936"/>
            <a:ext cx="4224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that your C-suite has a healthy team dynamic will translate into success for all levels of the organization.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10" name="Rectangle 9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2" name="Picture 11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1997-2018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5" name="Rectangle 14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369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525869" y="1563602"/>
            <a:ext cx="4698634" cy="4833650"/>
            <a:chOff x="462096" y="1251942"/>
            <a:chExt cx="6458759" cy="4833650"/>
          </a:xfrm>
        </p:grpSpPr>
        <p:sp>
          <p:nvSpPr>
            <p:cNvPr id="12" name="TextBox 17"/>
            <p:cNvSpPr txBox="1"/>
            <p:nvPr/>
          </p:nvSpPr>
          <p:spPr>
            <a:xfrm>
              <a:off x="462096" y="1251942"/>
              <a:ext cx="6371209" cy="15055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Unhealthy conflict in the executive team can derail even the best strategy.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can result in a lack of collaboration and negatively impact the organization. If executives are preoccupied with conflict, they are not focused on driving organizational strategies.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62096" y="4210720"/>
              <a:ext cx="6458759" cy="1874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essential that CEO supports the initiative, otherwise you will not gain any traction with the rest of the C-suite team.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Collaborating with the C-suite, rather than placing blame, will help create a reaction that is responsive rather than defensive.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the issues that are underlying the causes of discord by gathering input from all C-suite members and put in place action steps that will help the C-suite shift from unhealthy conflict to collaboration.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62096" y="2550056"/>
              <a:ext cx="6371209" cy="1664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role of HR in addressing C-suite discord can be a difficult path to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navigate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HR is often part of the C-suite and reports to the CEO. This can create a tricky dynamic.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Underlying power dynamics in the C-suite often lead to 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discord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 can be difficult to alter. The egos that sometimes accompany positions of power can also make it difficult to gain traction for changing the C-suite status quo</a:t>
              </a:r>
              <a:r>
                <a:rPr lang="en-US" sz="12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74702" y="1988644"/>
            <a:ext cx="2924837" cy="43293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C-suite conflict is about </a:t>
            </a:r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leadership.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head of HR should engage in this issue not because they are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HR,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because it is an important component of being a strong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leader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organization.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C-suite is a role model for the rest of the organization.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behaviors and interactions of the C-suite trickle down and impact the way the rest of the organization interacts. Ensuring that your C-suite has a healthy team dynamic will translate into success for all levels of the organization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Key Insight: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" y="10005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94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675" y="530225"/>
            <a:ext cx="8696325" cy="877888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>
                    <a:solidFill>
                      <a:srgbClr val="133B5C"/>
                    </a:solidFill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>
                    <a:solidFill>
                      <a:srgbClr val="133B5C"/>
                    </a:solidFill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>
                    <a:solidFill>
                      <a:srgbClr val="133B5C"/>
                    </a:solidFill>
                    <a:cs typeface="Arial" panose="020B0604020202020204" pitchFamily="34" charset="0"/>
                  </a:rPr>
                  <a:t>DIY </a:t>
                </a:r>
              </a:p>
              <a:p>
                <a:pPr algn="ctr">
                  <a:defRPr/>
                </a:pPr>
                <a:r>
                  <a:rPr lang="en-CA" sz="1600" b="1" kern="0">
                    <a:solidFill>
                      <a:srgbClr val="133B5C"/>
                    </a:solidFill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>
                    <a:solidFill>
                      <a:srgbClr val="222222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>
                    <a:solidFill>
                      <a:srgbClr val="2576B7">
                        <a:lumMod val="50000"/>
                      </a:srgbClr>
                    </a:solidFill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>
                    <a:solidFill>
                      <a:srgbClr val="333333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CA" sz="1000" kern="0">
                <a:solidFill>
                  <a:srgbClr val="33333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53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Use McLean &amp; Company’s </a:t>
            </a:r>
            <a:r>
              <a:rPr lang="en-CA" dirty="0" smtClean="0"/>
              <a:t>five-step </a:t>
            </a:r>
            <a:r>
              <a:rPr lang="en-CA" dirty="0"/>
              <a:t>process to improve collaboration in your C-suite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4294967295"/>
          </p:nvPr>
        </p:nvSpPr>
        <p:spPr>
          <a:xfrm>
            <a:off x="84374" y="1939492"/>
            <a:ext cx="8977745" cy="30065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 I|</a:t>
            </a:r>
            <a:r>
              <a:rPr lang="en-US" sz="1400" dirty="0"/>
              <a:t> Review HR’s Role in Managing C-suite Conflict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	2 I|</a:t>
            </a:r>
            <a:r>
              <a:rPr lang="en-US" sz="1400" dirty="0"/>
              <a:t> Assess the Causes of Conflict</a:t>
            </a:r>
            <a:endParaRPr lang="en-CA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3 I|</a:t>
            </a:r>
            <a:r>
              <a:rPr lang="en-US" sz="1400" dirty="0"/>
              <a:t> Develop a Collaborative C-suite Culture</a:t>
            </a:r>
            <a:endParaRPr lang="en-CA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		4 I|</a:t>
            </a:r>
            <a:r>
              <a:rPr lang="en-US" sz="1400" dirty="0"/>
              <a:t> Develop the Appropriate Leadership Behaviors</a:t>
            </a:r>
            <a:endParaRPr lang="en-CA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			5 I|</a:t>
            </a:r>
            <a:r>
              <a:rPr lang="en-US" sz="1400" dirty="0"/>
              <a:t> Establish Protocols and Processes </a:t>
            </a:r>
            <a:r>
              <a:rPr lang="en-US" sz="1400" dirty="0" smtClean="0"/>
              <a:t>That </a:t>
            </a:r>
            <a:r>
              <a:rPr lang="en-US" sz="1400" dirty="0"/>
              <a:t>Alleviate Conflict</a:t>
            </a:r>
            <a:endParaRPr lang="en-CA" dirty="0"/>
          </a:p>
          <a:p>
            <a:endParaRPr lang="en-C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15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-2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4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Conflict can be productive, but unhealthy C-suite conflict can derail an organization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7081" y="1354296"/>
            <a:ext cx="7992177" cy="1862053"/>
            <a:chOff x="726464" y="4419494"/>
            <a:chExt cx="7751615" cy="1862053"/>
          </a:xfrm>
        </p:grpSpPr>
        <p:sp>
          <p:nvSpPr>
            <p:cNvPr id="4" name="TextBox 39"/>
            <p:cNvSpPr txBox="1"/>
            <p:nvPr/>
          </p:nvSpPr>
          <p:spPr>
            <a:xfrm>
              <a:off x="726464" y="4832432"/>
              <a:ext cx="7682040" cy="144911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CA" sz="1200" dirty="0"/>
                <a:t>Poor communication. </a:t>
              </a:r>
            </a:p>
            <a:p>
              <a:pPr marL="171450" indent="-1714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CA" sz="1200" dirty="0"/>
                <a:t>Limited resources, staff, and budget.</a:t>
              </a:r>
            </a:p>
            <a:p>
              <a:pPr marL="171450" indent="-1714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CA" sz="1200" dirty="0"/>
                <a:t>Interpersonal reasons such as C-suite members possessing different styles in personality or leadership.</a:t>
              </a:r>
            </a:p>
            <a:p>
              <a:pPr marL="171450" indent="-1714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CA" sz="1200" dirty="0"/>
                <a:t>Stress: When people are dealing with high levels of stress, tempers and conflicts can flare up as people lose their composure. </a:t>
              </a:r>
            </a:p>
            <a:p>
              <a:pPr marL="171450" indent="-1714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CA" sz="1200" dirty="0"/>
                <a:t>Burnout: High levels of responsibility, accountability, and stress can cause executives to feel overworked.</a:t>
              </a:r>
            </a:p>
            <a:p>
              <a:pPr marL="171450" indent="-171450"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Competition due to conflicting roles and limited resources</a:t>
              </a:r>
              <a:r>
                <a:rPr lang="en-CA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, and an </a:t>
              </a:r>
              <a:r>
                <a:rPr lang="en-US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ambition to hold top roles.</a:t>
              </a:r>
              <a:endParaRPr lang="en-CA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94686" y="4419494"/>
              <a:ext cx="7683393" cy="35700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90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4000"/>
              <a:r>
                <a:rPr lang="en-CA" sz="1400" b="1" dirty="0"/>
                <a:t>Conflict can be caused by a range of factors:</a:t>
              </a:r>
            </a:p>
          </p:txBody>
        </p:sp>
      </p:grpSp>
      <p:sp>
        <p:nvSpPr>
          <p:cNvPr id="42" name="TextBox 39"/>
          <p:cNvSpPr txBox="1"/>
          <p:nvPr/>
        </p:nvSpPr>
        <p:spPr>
          <a:xfrm>
            <a:off x="671203" y="3770976"/>
            <a:ext cx="4082549" cy="159530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Cause unhealthy competition to arise, including a shift towards competing with each other versus external competitors</a:t>
            </a:r>
            <a:r>
              <a:rPr lang="en-CA" sz="1050" dirty="0"/>
              <a:t> </a:t>
            </a:r>
            <a:r>
              <a:rPr lang="en-US" sz="1200" dirty="0"/>
              <a:t>(Pruitt-Haynes</a:t>
            </a:r>
            <a:r>
              <a:rPr lang="en-CA" sz="1200" dirty="0" smtClean="0"/>
              <a:t>).</a:t>
            </a:r>
            <a:endParaRPr lang="en-CA" sz="1200" dirty="0"/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Prevent the flow of resources and </a:t>
            </a:r>
            <a:r>
              <a:rPr lang="en-CA" sz="1200" dirty="0" smtClean="0"/>
              <a:t>ideas.</a:t>
            </a:r>
            <a:endParaRPr lang="en-CA" sz="1200" dirty="0"/>
          </a:p>
          <a:p>
            <a:pPr marL="171450" lvl="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ea typeface="Calibri" panose="020F0502020204030204" pitchFamily="34" charset="0"/>
                <a:cs typeface="Times New Roman" panose="02020603050405020304" pitchFamily="18" charset="0"/>
              </a:rPr>
              <a:t>Increase siloed thinking throughout the organization, impacting </a:t>
            </a:r>
            <a:r>
              <a:rPr lang="en-C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engagement, productivity, and turnover,</a:t>
            </a:r>
            <a:r>
              <a:rPr lang="en-CA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ultimately the organization’s </a:t>
            </a:r>
            <a:r>
              <a:rPr lang="en-CA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bottom line and ability to achieve strategic </a:t>
            </a:r>
            <a:r>
              <a:rPr lang="en-CA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goals.</a:t>
            </a:r>
            <a:r>
              <a:rPr lang="en-CA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0872" y="3358038"/>
            <a:ext cx="3882880" cy="3570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 Unhealthy conflict can:</a:t>
            </a:r>
            <a:endParaRPr lang="en-US" sz="1400" b="1" dirty="0"/>
          </a:p>
        </p:txBody>
      </p:sp>
      <p:sp>
        <p:nvSpPr>
          <p:cNvPr id="44" name="Oval 43"/>
          <p:cNvSpPr/>
          <p:nvPr/>
        </p:nvSpPr>
        <p:spPr>
          <a:xfrm>
            <a:off x="443939" y="3278123"/>
            <a:ext cx="519686" cy="5168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7" y="3374275"/>
            <a:ext cx="324531" cy="324531"/>
          </a:xfrm>
          <a:prstGeom prst="rect">
            <a:avLst/>
          </a:prstGeom>
        </p:spPr>
      </p:pic>
      <p:sp>
        <p:nvSpPr>
          <p:cNvPr id="46" name="TextBox 39"/>
          <p:cNvSpPr txBox="1"/>
          <p:nvPr/>
        </p:nvSpPr>
        <p:spPr>
          <a:xfrm>
            <a:off x="5240594" y="3770976"/>
            <a:ext cx="3235174" cy="145680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Lead to new ideas, improvements in processes, and stronger </a:t>
            </a:r>
            <a:r>
              <a:rPr lang="en-US" sz="1200" dirty="0" smtClean="0"/>
              <a:t>relationships.</a:t>
            </a:r>
            <a:endParaRPr lang="en-CA" sz="1200" dirty="0"/>
          </a:p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Lead to heightened levels of </a:t>
            </a:r>
            <a:r>
              <a:rPr lang="en-US" sz="1200" dirty="0" smtClean="0"/>
              <a:t>performance.</a:t>
            </a:r>
            <a:endParaRPr lang="en-CA" sz="1200" dirty="0"/>
          </a:p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Address root </a:t>
            </a:r>
            <a:r>
              <a:rPr lang="en-US" sz="1200" dirty="0" smtClean="0"/>
              <a:t>problems.</a:t>
            </a:r>
            <a:endParaRPr lang="en-CA" sz="1200" dirty="0"/>
          </a:p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Foster diversity and </a:t>
            </a:r>
            <a:r>
              <a:rPr lang="en-US" sz="1200" dirty="0" smtClean="0"/>
              <a:t>differences.</a:t>
            </a:r>
            <a:endParaRPr lang="en-CA" sz="1200" dirty="0"/>
          </a:p>
          <a:p>
            <a:pPr marL="171450" indent="-1714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Facilitate progress (Van Tan</a:t>
            </a:r>
            <a:r>
              <a:rPr lang="en-CA" sz="1200" dirty="0" smtClean="0"/>
              <a:t>).</a:t>
            </a:r>
            <a:endParaRPr lang="en-CA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5240593" y="3358038"/>
            <a:ext cx="3484765" cy="3570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9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b="1" dirty="0"/>
              <a:t>Properly managed conflict can:</a:t>
            </a:r>
            <a:endParaRPr lang="en-CA" sz="1400" b="1" dirty="0"/>
          </a:p>
        </p:txBody>
      </p:sp>
      <p:sp>
        <p:nvSpPr>
          <p:cNvPr id="48" name="Oval 47"/>
          <p:cNvSpPr/>
          <p:nvPr/>
        </p:nvSpPr>
        <p:spPr>
          <a:xfrm>
            <a:off x="4851595" y="3278123"/>
            <a:ext cx="519686" cy="5168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38" y="3374540"/>
            <a:ext cx="324000" cy="3240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43939" y="5549865"/>
            <a:ext cx="8281420" cy="835960"/>
            <a:chOff x="4034956" y="5553325"/>
            <a:chExt cx="4253888" cy="777910"/>
          </a:xfrm>
        </p:grpSpPr>
        <p:sp>
          <p:nvSpPr>
            <p:cNvPr id="52" name="Rectangle 51"/>
            <p:cNvSpPr/>
            <p:nvPr/>
          </p:nvSpPr>
          <p:spPr>
            <a:xfrm>
              <a:off x="4034956" y="5553325"/>
              <a:ext cx="4253888" cy="254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</a:p>
          </p:txBody>
        </p:sp>
        <p:sp>
          <p:nvSpPr>
            <p:cNvPr id="53" name="Double Bracket 52"/>
            <p:cNvSpPr/>
            <p:nvPr/>
          </p:nvSpPr>
          <p:spPr>
            <a:xfrm>
              <a:off x="4034956" y="5902822"/>
              <a:ext cx="4253888" cy="428413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 organizational culture that values transparency and mutual respect enables conflict to manifest in a manner that is beneficial and constructive.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73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Unmanaged C-suite conflict has wide-spread 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796" y="2354610"/>
            <a:ext cx="1971029" cy="10152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This results in a negative impact on engagement, a decrease in employee productivity, and an increase in absenteeism.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5459" y="2343646"/>
            <a:ext cx="1961345" cy="1717403"/>
          </a:xfrm>
          <a:prstGeom prst="rect">
            <a:avLst/>
          </a:prstGeom>
          <a:noFill/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7000"/>
              </a:lnSpc>
              <a:spcBef>
                <a:spcPts val="300"/>
              </a:spcBef>
            </a:pP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 the public or key external stakeholders are aware of the issues it can negatively affect the organization’s employer brand, consumer brand, stock prices, and external stakeholders.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795" y="1662629"/>
            <a:ext cx="1972800" cy="641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300"/>
              </a:spcBef>
            </a:pPr>
            <a:r>
              <a:rPr lang="en-US" sz="1200" b="1" dirty="0">
                <a:solidFill>
                  <a:schemeClr val="tx1"/>
                </a:solidFill>
              </a:rPr>
              <a:t>Employees can experience negative emotional </a:t>
            </a:r>
            <a:r>
              <a:rPr lang="en-US" sz="1200" b="1" dirty="0" smtClean="0">
                <a:solidFill>
                  <a:schemeClr val="tx1"/>
                </a:solidFill>
              </a:rPr>
              <a:t>impact.</a:t>
            </a:r>
            <a:endParaRPr lang="en-US" sz="1200" b="1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4421" y="1653717"/>
            <a:ext cx="1972800" cy="641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Departments may experience an increase in silo mentality.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542" y="1654916"/>
            <a:ext cx="1972800" cy="641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C-suite members themselves can be negatively affected.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5459" y="1662629"/>
            <a:ext cx="1972800" cy="641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organization is impacted externally.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7017" y="2348312"/>
            <a:ext cx="1999591" cy="167327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7000"/>
              </a:lnSpc>
              <a:spcBef>
                <a:spcPts val="300"/>
              </a:spcBef>
            </a:pP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Leaders can experience a “need to protect” mentality, and put their energy into protecting their line of business. This creates a colossal loss of potential in the top tier of the organization (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Greer).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4421" y="2343646"/>
            <a:ext cx="1980000" cy="10172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C-suite members and frontline managers may encourage their departments to be out only for themselves.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041" y="1233567"/>
            <a:ext cx="8126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Unmanaged conflict can have a strong negative impact for the organization, including: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58076" y="4704776"/>
            <a:ext cx="8230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/>
              <a:t>Energy is palpable. People can feel when people don’t get along. </a:t>
            </a:r>
            <a:r>
              <a:rPr lang="en-US" sz="1200" b="1" i="1" dirty="0"/>
              <a:t>Conflict in the C-suite changes the culture. It changes how people feel. </a:t>
            </a:r>
            <a:r>
              <a:rPr lang="en-US" sz="1200" i="1" dirty="0"/>
              <a:t>The best creativity and innovation happens in the workplace when people feel safe.</a:t>
            </a:r>
          </a:p>
          <a:p>
            <a:pPr algn="ctr"/>
            <a:endParaRPr lang="en-US" sz="900" i="1" dirty="0"/>
          </a:p>
          <a:p>
            <a:pPr algn="ctr"/>
            <a:r>
              <a:rPr lang="en-US" sz="1200" dirty="0" smtClean="0"/>
              <a:t>– </a:t>
            </a:r>
            <a:r>
              <a:rPr lang="en-US" sz="1200" dirty="0"/>
              <a:t>Stephanie Jane Myddelton, Organizational Development Specialist, Freelance Consultant</a:t>
            </a:r>
          </a:p>
        </p:txBody>
      </p:sp>
      <p:sp>
        <p:nvSpPr>
          <p:cNvPr id="26" name="TextBox 21"/>
          <p:cNvSpPr txBox="1"/>
          <p:nvPr/>
        </p:nvSpPr>
        <p:spPr>
          <a:xfrm>
            <a:off x="458076" y="4730456"/>
            <a:ext cx="130632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27" name="TextBox 22"/>
          <p:cNvSpPr txBox="1"/>
          <p:nvPr/>
        </p:nvSpPr>
        <p:spPr>
          <a:xfrm>
            <a:off x="8458179" y="4936865"/>
            <a:ext cx="250907" cy="63094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0795" y="4170265"/>
            <a:ext cx="8457464" cy="393227"/>
          </a:xfrm>
          <a:prstGeom prst="rect">
            <a:avLst/>
          </a:prstGeom>
          <a:solidFill>
            <a:schemeClr val="accent5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CA" sz="1400" b="1" dirty="0">
                <a:solidFill>
                  <a:srgbClr val="333333"/>
                </a:solidFill>
              </a:rPr>
              <a:t>All of these impacts ultimately result in a decrease in the bottom line of the organization.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3026" y="5552872"/>
            <a:ext cx="8505233" cy="866978"/>
            <a:chOff x="728839" y="4479893"/>
            <a:chExt cx="8228792" cy="720000"/>
          </a:xfrm>
        </p:grpSpPr>
        <p:sp>
          <p:nvSpPr>
            <p:cNvPr id="38" name="Rounded Rectangle 37"/>
            <p:cNvSpPr/>
            <p:nvPr/>
          </p:nvSpPr>
          <p:spPr>
            <a:xfrm>
              <a:off x="1340748" y="4538255"/>
              <a:ext cx="7616883" cy="6032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90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4000"/>
              <a:r>
                <a:rPr lang="en-US" sz="1200" dirty="0">
                  <a:solidFill>
                    <a:srgbClr val="33333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If unaddressed, replacing a senior executive is a significant cost for the organization to bear. Replacing a senior executive could cost $1 million or more</a:t>
              </a:r>
              <a:r>
                <a:rPr lang="en-US" sz="1200" b="1" dirty="0">
                  <a:solidFill>
                    <a:srgbClr val="33333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solidFill>
                    <a:srgbClr val="33333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dirty="0" smtClean="0">
                  <a:solidFill>
                    <a:srgbClr val="33333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Korn Ferry </a:t>
              </a:r>
              <a:r>
                <a:rPr lang="en-US" sz="1200" dirty="0">
                  <a:solidFill>
                    <a:srgbClr val="33333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Institute, 2017).</a:t>
              </a:r>
              <a:endParaRPr lang="en-CA" sz="12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28839" y="4479893"/>
              <a:ext cx="841486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$</a:t>
              </a:r>
              <a:endParaRPr lang="en-CA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12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HR plays an important role in managing C-suite conflict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8889" y="5145887"/>
            <a:ext cx="8431419" cy="1304867"/>
            <a:chOff x="4034956" y="4904644"/>
            <a:chExt cx="4253888" cy="2187983"/>
          </a:xfrm>
        </p:grpSpPr>
        <p:sp>
          <p:nvSpPr>
            <p:cNvPr id="4" name="Rectangle 3"/>
            <p:cNvSpPr/>
            <p:nvPr/>
          </p:nvSpPr>
          <p:spPr>
            <a:xfrm>
              <a:off x="4034956" y="4904644"/>
              <a:ext cx="4253888" cy="48291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</a:p>
          </p:txBody>
        </p:sp>
        <p:sp>
          <p:nvSpPr>
            <p:cNvPr id="5" name="Double Bracket 4"/>
            <p:cNvSpPr/>
            <p:nvPr/>
          </p:nvSpPr>
          <p:spPr>
            <a:xfrm>
              <a:off x="4034956" y="5464223"/>
              <a:ext cx="4253888" cy="1628404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>
                <a:spcAft>
                  <a:spcPts val="100"/>
                </a:spcAft>
              </a:pPr>
              <a:r>
                <a:rPr lang="en-CA" sz="1200" b="1" dirty="0"/>
                <a:t>Resolving C-suite conflict is about leadership. </a:t>
              </a:r>
              <a:r>
                <a:rPr lang="en-CA" sz="1200" dirty="0"/>
                <a:t>The head of HR should engage in this issue not because they are </a:t>
              </a:r>
              <a:r>
                <a:rPr lang="en-CA" sz="1200" dirty="0" smtClean="0"/>
                <a:t>HR, </a:t>
              </a:r>
              <a:r>
                <a:rPr lang="en-CA" sz="1200" dirty="0"/>
                <a:t>but because it is an important component of being a strong leader in the organization.</a:t>
              </a:r>
            </a:p>
            <a:p>
              <a:pPr>
                <a:spcAft>
                  <a:spcPts val="100"/>
                </a:spcAft>
              </a:pPr>
              <a:r>
                <a:rPr lang="en-CA" sz="1200" dirty="0"/>
                <a:t>HR’s position in the organization tends to be as a more neutral party. This can make it easier for HR to surface issues and make sure appropriate steps to resolution occur.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774" y="4361206"/>
            <a:ext cx="8436495" cy="648498"/>
            <a:chOff x="1430" y="3583912"/>
            <a:chExt cx="5813383" cy="648498"/>
          </a:xfrm>
        </p:grpSpPr>
        <p:sp>
          <p:nvSpPr>
            <p:cNvPr id="9" name="Rectangle 8"/>
            <p:cNvSpPr/>
            <p:nvPr/>
          </p:nvSpPr>
          <p:spPr>
            <a:xfrm>
              <a:off x="45504" y="3628370"/>
              <a:ext cx="572523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/>
                <a:t>Seek to tackle any issues while they are small, and before they have the chance to manifest into something bigger. </a:t>
              </a:r>
            </a:p>
            <a:p>
              <a:pPr algn="ctr"/>
              <a:endParaRPr lang="en-US" sz="500" i="1" dirty="0"/>
            </a:p>
            <a:p>
              <a:pPr algn="ctr"/>
              <a:r>
                <a:rPr lang="en-US" sz="1200" dirty="0" smtClean="0"/>
                <a:t>– </a:t>
              </a:r>
              <a:r>
                <a:rPr lang="en-US" sz="1200" dirty="0"/>
                <a:t>Jennifer Bledsoe, VP of Operations, Meyer Corporation</a:t>
              </a:r>
            </a:p>
          </p:txBody>
        </p:sp>
        <p:sp>
          <p:nvSpPr>
            <p:cNvPr id="10" name="TextBox 21"/>
            <p:cNvSpPr txBox="1"/>
            <p:nvPr/>
          </p:nvSpPr>
          <p:spPr>
            <a:xfrm>
              <a:off x="1430" y="3583912"/>
              <a:ext cx="88144" cy="538609"/>
            </a:xfrm>
            <a:prstGeom prst="rect">
              <a:avLst/>
            </a:prstGeom>
          </p:spPr>
          <p:txBody>
            <a:bodyPr wrap="square" t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200"/>
                </a:lnSpc>
              </a:pPr>
              <a:r>
                <a:rPr lang="en-CA" sz="4400" dirty="0">
                  <a:solidFill>
                    <a:srgbClr val="D6D6D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“ </a:t>
              </a:r>
            </a:p>
          </p:txBody>
        </p:sp>
        <p:sp>
          <p:nvSpPr>
            <p:cNvPr id="11" name="TextBox 22"/>
            <p:cNvSpPr txBox="1"/>
            <p:nvPr/>
          </p:nvSpPr>
          <p:spPr>
            <a:xfrm>
              <a:off x="5645513" y="3601468"/>
              <a:ext cx="169300" cy="63094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200"/>
                </a:lnSpc>
              </a:pPr>
              <a:r>
                <a:rPr lang="en-CA" sz="4400" dirty="0">
                  <a:solidFill>
                    <a:srgbClr val="D6D6D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07554" y="1239158"/>
            <a:ext cx="802785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CHROs often step in as mediators and counselors, since members of the C-suite usually function at an individual level versus possessing a team-based mentality.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8889" y="2206711"/>
            <a:ext cx="3891045" cy="180054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tIns="324000">
            <a:no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feedback regarding any behavior that is inappropriate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 for appropriate behavior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Ensuring a successful flow of communication between the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C-suite 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alignment and helping the team reach consensus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1338" y="2206711"/>
            <a:ext cx="4282913" cy="180054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tIns="324000" bIns="216000" anchor="t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Facilitating one-on-one discussions individually outside of team meetings</a:t>
            </a:r>
            <a:endParaRPr lang="en-CA" sz="12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Ensuring productive team meetings</a:t>
            </a:r>
            <a:endParaRPr lang="en-CA" sz="12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team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7240" y="1945007"/>
            <a:ext cx="3556241" cy="4783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lnSpc>
                <a:spcPct val="107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CHROs play a key role by: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5186" y="1979226"/>
            <a:ext cx="3965125" cy="4783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lvl="0">
              <a:lnSpc>
                <a:spcPct val="107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CHROs help the executive team work more effectively by: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3128" y="1910456"/>
            <a:ext cx="547090" cy="5470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0AA48A6-D09B-4148-B1D0-FA812AA965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" y="1940457"/>
            <a:ext cx="497785" cy="49778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527791" y="1926668"/>
            <a:ext cx="547200" cy="547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D00214A-72E7-824B-826E-7DC19D06AA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297" y="1942700"/>
            <a:ext cx="540000" cy="54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068148" y="3713756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CA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Wright)</a:t>
            </a:r>
            <a:endParaRPr lang="en-CA" sz="11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1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8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1415</Words>
  <Application>Microsoft Office PowerPoint</Application>
  <PresentationFormat>On-screen Show (4:3)</PresentationFormat>
  <Paragraphs>157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 Unicode MS</vt:lpstr>
      <vt:lpstr>Arial</vt:lpstr>
      <vt:lpstr>Arial Black</vt:lpstr>
      <vt:lpstr>Calibri</vt:lpstr>
      <vt:lpstr>FontAwesome</vt:lpstr>
      <vt:lpstr>Segoe UI</vt:lpstr>
      <vt:lpstr>Times New Roman</vt:lpstr>
      <vt:lpstr>Wingdings</vt:lpstr>
      <vt:lpstr>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2019-08-15T13:14:18Z</dcterms:created>
  <dcterms:modified xsi:type="dcterms:W3CDTF">2019-08-15T13:18:03Z</dcterms:modified>
</cp:coreProperties>
</file>