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 id="2147483851" r:id="rId2"/>
  </p:sldMasterIdLst>
  <p:notesMasterIdLst>
    <p:notesMasterId r:id="rId12"/>
  </p:notesMasterIdLst>
  <p:handoutMasterIdLst>
    <p:handoutMasterId r:id="rId13"/>
  </p:handoutMasterIdLst>
  <p:sldIdLst>
    <p:sldId id="278" r:id="rId3"/>
    <p:sldId id="659" r:id="rId4"/>
    <p:sldId id="693" r:id="rId5"/>
    <p:sldId id="643" r:id="rId6"/>
    <p:sldId id="694" r:id="rId7"/>
    <p:sldId id="645" r:id="rId8"/>
    <p:sldId id="552" r:id="rId9"/>
    <p:sldId id="555" r:id="rId10"/>
    <p:sldId id="695" r:id="rId11"/>
  </p:sldIdLst>
  <p:sldSz cx="9144000" cy="6858000" type="screen4x3"/>
  <p:notesSz cx="6950075" cy="9236075"/>
  <p:custShowLst>
    <p:custShow name="Custom Show 1" id="0">
      <p:sldLst>
        <p:sld r:id="rId3"/>
      </p:sldLst>
    </p:custShow>
  </p:custShowLst>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4110" userDrawn="1">
          <p15:clr>
            <a:srgbClr val="A4A3A4"/>
          </p15:clr>
        </p15:guide>
        <p15:guide id="6" orient="horz" pos="232" userDrawn="1">
          <p15:clr>
            <a:srgbClr val="A4A3A4"/>
          </p15:clr>
        </p15:guide>
        <p15:guide id="8" pos="158" userDrawn="1">
          <p15:clr>
            <a:srgbClr val="A4A3A4"/>
          </p15:clr>
        </p15:guide>
        <p15:guide id="9" pos="3560" userDrawn="1">
          <p15:clr>
            <a:srgbClr val="A4A3A4"/>
          </p15:clr>
        </p15:guide>
        <p15:guide id="10" pos="317" userDrawn="1">
          <p15:clr>
            <a:srgbClr val="A4A3A4"/>
          </p15:clr>
        </p15:guide>
        <p15:guide id="11" orient="horz" pos="618" userDrawn="1">
          <p15:clr>
            <a:srgbClr val="A4A3A4"/>
          </p15:clr>
        </p15:guide>
        <p15:guide id="12" orient="horz" pos="86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0" name="Author" initials="A" lastIdx="0" clrIdx="1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46A"/>
    <a:srgbClr val="D6F3F6"/>
    <a:srgbClr val="D6D6D6"/>
    <a:srgbClr val="DCD6E0"/>
    <a:srgbClr val="B6D2B8"/>
    <a:srgbClr val="C8DDED"/>
    <a:srgbClr val="ABDCE0"/>
    <a:srgbClr val="C9DDED"/>
    <a:srgbClr val="B7D2B9"/>
    <a:srgbClr val="DDD6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27" autoAdjust="0"/>
    <p:restoredTop sz="87112" autoAdjust="0"/>
  </p:normalViewPr>
  <p:slideViewPr>
    <p:cSldViewPr snapToGrid="0">
      <p:cViewPr varScale="1">
        <p:scale>
          <a:sx n="88" d="100"/>
          <a:sy n="88" d="100"/>
        </p:scale>
        <p:origin x="2016" y="66"/>
      </p:cViewPr>
      <p:guideLst>
        <p:guide orient="horz" pos="4110"/>
        <p:guide orient="horz" pos="232"/>
        <p:guide pos="158"/>
        <p:guide pos="3560"/>
        <p:guide pos="317"/>
        <p:guide orient="horz" pos="618"/>
        <p:guide orient="horz" pos="86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6690"/>
    </p:cViewPr>
  </p:sorterViewPr>
  <p:notesViewPr>
    <p:cSldViewPr snapToGrid="0">
      <p:cViewPr varScale="1">
        <p:scale>
          <a:sx n="85" d="100"/>
          <a:sy n="85" d="100"/>
        </p:scale>
        <p:origin x="368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galindez\AppData\Local\Microsoft\Windows\INetCache\Content.Outlook\33WFCREV\Informed%20Trust%20Refresh%20-%20Camille%20-%20October%20201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'Trust Question with Empowerment'!$B$11</c:f>
              <c:strCache>
                <c:ptCount val="1"/>
                <c:pt idx="0">
                  <c:v>High Trust in Manager</c:v>
                </c:pt>
              </c:strCache>
            </c:strRef>
          </c:tx>
          <c:spPr>
            <a:solidFill>
              <a:schemeClr val="accent1">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'Trust Question with Empowerment'!$C$8:$E$8</c:f>
              <c:strCache>
                <c:ptCount val="3"/>
                <c:pt idx="0">
                  <c:v>Low Empowerment</c:v>
                </c:pt>
                <c:pt idx="1">
                  <c:v>Moderate Empowerment</c:v>
                </c:pt>
                <c:pt idx="2">
                  <c:v>High Empowerment</c:v>
                </c:pt>
              </c:strCache>
            </c:strRef>
          </c:cat>
          <c:val>
            <c:numRef>
              <c:f>'Trust Question with Empowerment'!$C$11:$E$11</c:f>
              <c:numCache>
                <c:formatCode>0.0%</c:formatCode>
                <c:ptCount val="3"/>
                <c:pt idx="0">
                  <c:v>0.26715519971049895</c:v>
                </c:pt>
                <c:pt idx="1">
                  <c:v>0.66319947333772222</c:v>
                </c:pt>
                <c:pt idx="2">
                  <c:v>0.91006744941294027</c:v>
                </c:pt>
              </c:numCache>
            </c:numRef>
          </c:val>
        </c:ser>
        <c:ser>
          <c:idx val="2"/>
          <c:order val="1"/>
          <c:tx>
            <c:strRef>
              <c:f>'Trust Question with Empowerment'!$B$21</c:f>
              <c:strCache>
                <c:ptCount val="1"/>
                <c:pt idx="0">
                  <c:v>High Trust in Department Head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'Trust Question with Empowerment'!$C$8:$E$8</c:f>
              <c:strCache>
                <c:ptCount val="3"/>
                <c:pt idx="0">
                  <c:v>Low Empowerment</c:v>
                </c:pt>
                <c:pt idx="1">
                  <c:v>Moderate Empowerment</c:v>
                </c:pt>
                <c:pt idx="2">
                  <c:v>High Empowerment</c:v>
                </c:pt>
              </c:strCache>
            </c:strRef>
          </c:cat>
          <c:val>
            <c:numRef>
              <c:f>'Trust Question with Empowerment'!$C$21:$E$21</c:f>
              <c:numCache>
                <c:formatCode>0.0%</c:formatCode>
                <c:ptCount val="3"/>
                <c:pt idx="0">
                  <c:v>0.18663771656036549</c:v>
                </c:pt>
                <c:pt idx="1">
                  <c:v>0.54193548387096779</c:v>
                </c:pt>
                <c:pt idx="2">
                  <c:v>0.85891137202653567</c:v>
                </c:pt>
              </c:numCache>
            </c:numRef>
          </c:val>
        </c:ser>
        <c:ser>
          <c:idx val="4"/>
          <c:order val="2"/>
          <c:tx>
            <c:strRef>
              <c:f>'Trust Question with Empowerment'!$B$31</c:f>
              <c:strCache>
                <c:ptCount val="1"/>
                <c:pt idx="0">
                  <c:v>High Trust in Executive Management</c:v>
                </c:pt>
              </c:strCache>
            </c:strRef>
          </c:tx>
          <c:spPr>
            <a:solidFill>
              <a:schemeClr val="accent1">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'Trust Question with Empowerment'!$C$8:$E$8</c:f>
              <c:strCache>
                <c:ptCount val="3"/>
                <c:pt idx="0">
                  <c:v>Low Empowerment</c:v>
                </c:pt>
                <c:pt idx="1">
                  <c:v>Moderate Empowerment</c:v>
                </c:pt>
                <c:pt idx="2">
                  <c:v>High Empowerment</c:v>
                </c:pt>
              </c:strCache>
            </c:strRef>
          </c:cat>
          <c:val>
            <c:numRef>
              <c:f>'Trust Question with Empowerment'!$C$31:$E$31</c:f>
              <c:numCache>
                <c:formatCode>0.0%</c:formatCode>
                <c:ptCount val="3"/>
                <c:pt idx="0">
                  <c:v>0.13805581942371195</c:v>
                </c:pt>
                <c:pt idx="1">
                  <c:v>0.41171823568136934</c:v>
                </c:pt>
                <c:pt idx="2">
                  <c:v>0.76881227967912957</c:v>
                </c:pt>
              </c:numCache>
            </c:numRef>
          </c:val>
        </c:ser>
        <c:dLbls>
          <c:dLblPos val="outEnd"/>
          <c:showLegendKey val="0"/>
          <c:showVal val="1"/>
          <c:showCatName val="0"/>
          <c:showSerName val="0"/>
          <c:showPercent val="0"/>
          <c:showBubbleSize val="0"/>
        </c:dLbls>
        <c:gapWidth val="50"/>
        <c:axId val="-1670253520"/>
        <c:axId val="-1670252976"/>
      </c:barChart>
      <c:catAx>
        <c:axId val="-1670253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70252976"/>
        <c:crosses val="autoZero"/>
        <c:auto val="1"/>
        <c:lblAlgn val="ctr"/>
        <c:lblOffset val="100"/>
        <c:noMultiLvlLbl val="0"/>
      </c:catAx>
      <c:valAx>
        <c:axId val="-1670252976"/>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CA" dirty="0"/>
                  <a:t>% of </a:t>
                </a:r>
                <a:r>
                  <a:rPr lang="en-CA" dirty="0" smtClean="0"/>
                  <a:t>respondents</a:t>
                </a:r>
                <a:endParaRPr lang="en-CA" dirty="0"/>
              </a:p>
            </c:rich>
          </c:tx>
          <c:layout>
            <c:manualLayout>
              <c:xMode val="edge"/>
              <c:yMode val="edge"/>
              <c:x val="0.44083228347473125"/>
              <c:y val="0.7673004777909929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crossAx val="-1670253520"/>
        <c:crosses val="autoZero"/>
        <c:crossBetween val="between"/>
      </c:valAx>
      <c:spPr>
        <a:noFill/>
        <a:ln>
          <a:noFill/>
        </a:ln>
        <a:effectLst/>
      </c:spPr>
    </c:plotArea>
    <c:legend>
      <c:legendPos val="b"/>
      <c:layout>
        <c:manualLayout>
          <c:xMode val="edge"/>
          <c:yMode val="edge"/>
          <c:x val="1.9234828394782185E-2"/>
          <c:y val="0.79681766035499957"/>
          <c:w val="0.95709948054240723"/>
          <c:h val="0.1284054771495171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87" tIns="46244" rIns="92487" bIns="46244" rtlCol="0"/>
          <a:lstStyle>
            <a:lvl1pPr algn="r">
              <a:defRPr sz="1200"/>
            </a:lvl1pPr>
          </a:lstStyle>
          <a:p>
            <a:fld id="{ED006EA4-D462-4253-8FC7-D35175043F19}" type="datetimeFigureOut">
              <a:rPr lang="en-US" smtClean="0"/>
              <a:t>2/20/2019</a:t>
            </a:fld>
            <a:endParaRPr lang="en-US" dirty="0"/>
          </a:p>
        </p:txBody>
      </p:sp>
      <p:sp>
        <p:nvSpPr>
          <p:cNvPr id="4" name="Footer Placeholder 3"/>
          <p:cNvSpPr>
            <a:spLocks noGrp="1"/>
          </p:cNvSpPr>
          <p:nvPr>
            <p:ph type="ftr" sz="quarter" idx="2"/>
          </p:nvPr>
        </p:nvSpPr>
        <p:spPr>
          <a:xfrm>
            <a:off x="0" y="8772670"/>
            <a:ext cx="3011699" cy="463407"/>
          </a:xfrm>
          <a:prstGeom prst="rect">
            <a:avLst/>
          </a:prstGeom>
        </p:spPr>
        <p:txBody>
          <a:bodyPr vert="horz" lIns="92487" tIns="46244" rIns="92487" bIns="462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70"/>
            <a:ext cx="3011699" cy="463407"/>
          </a:xfrm>
          <a:prstGeom prst="rect">
            <a:avLst/>
          </a:prstGeom>
        </p:spPr>
        <p:txBody>
          <a:bodyPr vert="horz" lIns="92487" tIns="46244" rIns="92487" bIns="46244"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87" tIns="46244" rIns="92487" bIns="46244" rtlCol="0"/>
          <a:lstStyle>
            <a:lvl1pPr algn="r">
              <a:defRPr sz="1200"/>
            </a:lvl1pPr>
          </a:lstStyle>
          <a:p>
            <a:fld id="{34E1B6C9-DAE3-4E7B-AB3C-9473EC02D78D}" type="datetimeFigureOut">
              <a:rPr lang="en-US" smtClean="0"/>
              <a:t>2/20/2019</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87" tIns="46244" rIns="92487" bIns="462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70"/>
            <a:ext cx="3011699" cy="463407"/>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70"/>
            <a:ext cx="3011699" cy="463407"/>
          </a:xfrm>
          <a:prstGeom prst="rect">
            <a:avLst/>
          </a:prstGeom>
        </p:spPr>
        <p:txBody>
          <a:bodyPr vert="horz" lIns="92487" tIns="46244" rIns="92487" bIns="46244"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3274998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956019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2747941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860449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6</a:t>
            </a:fld>
            <a:endParaRPr lang="en-US" dirty="0"/>
          </a:p>
        </p:txBody>
      </p:sp>
    </p:spTree>
    <p:extLst>
      <p:ext uri="{BB962C8B-B14F-4D97-AF65-F5344CB8AC3E}">
        <p14:creationId xmlns:p14="http://schemas.microsoft.com/office/powerpoint/2010/main" val="3451988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7</a:t>
            </a:fld>
            <a:endParaRPr lang="en-US" dirty="0"/>
          </a:p>
        </p:txBody>
      </p:sp>
    </p:spTree>
    <p:extLst>
      <p:ext uri="{BB962C8B-B14F-4D97-AF65-F5344CB8AC3E}">
        <p14:creationId xmlns:p14="http://schemas.microsoft.com/office/powerpoint/2010/main" val="3486365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8</a:t>
            </a:fld>
            <a:endParaRPr lang="en-US" dirty="0"/>
          </a:p>
        </p:txBody>
      </p:sp>
    </p:spTree>
    <p:extLst>
      <p:ext uri="{BB962C8B-B14F-4D97-AF65-F5344CB8AC3E}">
        <p14:creationId xmlns:p14="http://schemas.microsoft.com/office/powerpoint/2010/main" val="1077073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221068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0916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0"/>
            <a:ext cx="9144000" cy="6091639"/>
          </a:xfrm>
          <a:prstGeom prst="rect">
            <a:avLst/>
          </a:prstGeom>
          <a:solidFill>
            <a:schemeClr val="bg1">
              <a:lumMod val="5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p:cNvSpPr/>
          <p:nvPr userDrawn="1"/>
        </p:nvSpPr>
        <p:spPr>
          <a:xfrm>
            <a:off x="0" y="6091639"/>
            <a:ext cx="7133719"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latin typeface="Arial" panose="020B0604020202020204" pitchFamily="34" charset="0"/>
                <a:cs typeface="Arial" panose="020B0604020202020204" pitchFamily="34" charset="0"/>
              </a:rPr>
              <a:t>McLean &amp; Company is a research and advisory firm that provides practical solutions</a:t>
            </a:r>
            <a:br>
              <a:rPr lang="en-CA" sz="800" kern="0" dirty="0" smtClean="0">
                <a:solidFill>
                  <a:srgbClr val="ADB7C3"/>
                </a:solidFill>
                <a:latin typeface="Arial" panose="020B0604020202020204" pitchFamily="34" charset="0"/>
                <a:cs typeface="Arial" panose="020B0604020202020204" pitchFamily="34" charset="0"/>
              </a:rPr>
            </a:br>
            <a:r>
              <a:rPr lang="en-CA" sz="800" kern="0" dirty="0" smtClean="0">
                <a:solidFill>
                  <a:srgbClr val="ADB7C3"/>
                </a:solidFill>
                <a:latin typeface="Arial" panose="020B0604020202020204" pitchFamily="34" charset="0"/>
                <a:cs typeface="Arial" panose="020B0604020202020204" pitchFamily="34" charset="0"/>
              </a:rPr>
              <a:t>to human resources challenges with executable research, tools, and advice that will have a</a:t>
            </a:r>
            <a:br>
              <a:rPr lang="en-CA" sz="800" kern="0" dirty="0" smtClean="0">
                <a:solidFill>
                  <a:srgbClr val="ADB7C3"/>
                </a:solidFill>
                <a:latin typeface="Arial" panose="020B0604020202020204" pitchFamily="34" charset="0"/>
                <a:cs typeface="Arial" panose="020B0604020202020204" pitchFamily="34" charset="0"/>
              </a:rPr>
            </a:br>
            <a:r>
              <a:rPr lang="en-CA" sz="800" kern="0" dirty="0" smtClean="0">
                <a:solidFill>
                  <a:srgbClr val="ADB7C3"/>
                </a:solidFill>
                <a:latin typeface="Arial" panose="020B0604020202020204" pitchFamily="34" charset="0"/>
                <a:cs typeface="Arial" panose="020B0604020202020204" pitchFamily="34" charset="0"/>
              </a:rPr>
              <a:t>clear and measurable impact on your business. © 1997-2019 McLean &amp; Company.</a:t>
            </a:r>
            <a:br>
              <a:rPr lang="en-CA" sz="800" kern="0" dirty="0" smtClean="0">
                <a:solidFill>
                  <a:srgbClr val="ADB7C3"/>
                </a:solidFill>
                <a:latin typeface="Arial" panose="020B0604020202020204" pitchFamily="34" charset="0"/>
                <a:cs typeface="Arial" panose="020B0604020202020204" pitchFamily="34" charset="0"/>
              </a:rPr>
            </a:br>
            <a:r>
              <a:rPr lang="en-CA" sz="800" kern="0" dirty="0" smtClean="0">
                <a:solidFill>
                  <a:srgbClr val="ADB7C3"/>
                </a:solidFill>
                <a:latin typeface="Arial" panose="020B0604020202020204" pitchFamily="34" charset="0"/>
                <a:cs typeface="Arial" panose="020B0604020202020204" pitchFamily="34" charset="0"/>
              </a:rPr>
              <a:t>McLean &amp; Company is a division of Info-Tech Research Group Inc.</a:t>
            </a:r>
          </a:p>
        </p:txBody>
      </p:sp>
      <p:pic>
        <p:nvPicPr>
          <p:cNvPr id="8" name="Picture 7" descr="footer2012-mco.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Slide - New Content">
    <p:spTree>
      <p:nvGrpSpPr>
        <p:cNvPr id="1" name=""/>
        <p:cNvGrpSpPr/>
        <p:nvPr/>
      </p:nvGrpSpPr>
      <p:grpSpPr>
        <a:xfrm>
          <a:off x="0" y="0"/>
          <a:ext cx="0" cy="0"/>
          <a:chOff x="0" y="0"/>
          <a:chExt cx="0" cy="0"/>
        </a:xfrm>
      </p:grpSpPr>
      <p:sp>
        <p:nvSpPr>
          <p:cNvPr id="4" name="Text Placeholder 6"/>
          <p:cNvSpPr>
            <a:spLocks noGrp="1"/>
          </p:cNvSpPr>
          <p:nvPr>
            <p:ph type="body" sz="quarter" idx="10"/>
          </p:nvPr>
        </p:nvSpPr>
        <p:spPr>
          <a:xfrm>
            <a:off x="510041" y="375558"/>
            <a:ext cx="8126412" cy="863600"/>
          </a:xfrm>
          <a:prstGeom prst="rect">
            <a:avLst/>
          </a:prstGeom>
        </p:spPr>
        <p:txBody>
          <a:bodyPr/>
          <a:lstStyle>
            <a:lvl1pPr marL="0" indent="0">
              <a:buNone/>
              <a:defRPr sz="2400">
                <a:latin typeface="Arial Black" panose="020B0A04020102020204" pitchFamily="34" charset="0"/>
              </a:defRPr>
            </a:lvl1pPr>
          </a:lstStyle>
          <a:p>
            <a:pPr lvl="0"/>
            <a:endParaRPr lang="en-CA" dirty="0" smtClean="0"/>
          </a:p>
        </p:txBody>
      </p:sp>
    </p:spTree>
    <p:extLst>
      <p:ext uri="{BB962C8B-B14F-4D97-AF65-F5344CB8AC3E}">
        <p14:creationId xmlns:p14="http://schemas.microsoft.com/office/powerpoint/2010/main" val="344191521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59" userDrawn="1">
          <p15:clr>
            <a:srgbClr val="FBAE40"/>
          </p15:clr>
        </p15:guide>
        <p15:guide id="2" pos="38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orks Cited">
    <p:spTree>
      <p:nvGrpSpPr>
        <p:cNvPr id="1" name=""/>
        <p:cNvGrpSpPr/>
        <p:nvPr/>
      </p:nvGrpSpPr>
      <p:grpSpPr>
        <a:xfrm>
          <a:off x="0" y="0"/>
          <a:ext cx="0" cy="0"/>
          <a:chOff x="0" y="0"/>
          <a:chExt cx="0" cy="0"/>
        </a:xfrm>
      </p:grpSpPr>
      <p:sp>
        <p:nvSpPr>
          <p:cNvPr id="15" name="TextBox 14"/>
          <p:cNvSpPr txBox="1"/>
          <p:nvPr userDrawn="1"/>
        </p:nvSpPr>
        <p:spPr>
          <a:xfrm>
            <a:off x="302853" y="187743"/>
            <a:ext cx="3647043" cy="707886"/>
          </a:xfrm>
          <a:prstGeom prst="rect">
            <a:avLst/>
          </a:prstGeom>
        </p:spPr>
        <p:txBody>
          <a:bodyPr wrap="square" rtlCol="0">
            <a:spAutoFit/>
          </a:bodyPr>
          <a:lstStyle/>
          <a:p>
            <a:r>
              <a:rPr lang="en-CA" sz="4000" dirty="0" smtClean="0">
                <a:solidFill>
                  <a:schemeClr val="accent1"/>
                </a:solidFill>
                <a:latin typeface="Arial Unicode MS" panose="020B0604020202020204" pitchFamily="34" charset="-128"/>
              </a:rPr>
              <a:t> </a:t>
            </a:r>
          </a:p>
        </p:txBody>
      </p:sp>
      <p:sp>
        <p:nvSpPr>
          <p:cNvPr id="5" name="Text Placeholder 6"/>
          <p:cNvSpPr>
            <a:spLocks noGrp="1"/>
          </p:cNvSpPr>
          <p:nvPr>
            <p:ph type="body" sz="quarter" idx="11" hasCustomPrompt="1"/>
          </p:nvPr>
        </p:nvSpPr>
        <p:spPr>
          <a:xfrm>
            <a:off x="511200" y="374400"/>
            <a:ext cx="7887600" cy="554400"/>
          </a:xfrm>
          <a:prstGeom prst="rect">
            <a:avLst/>
          </a:prstGeom>
        </p:spPr>
        <p:txBody>
          <a:bodyPr/>
          <a:lstStyle>
            <a:lvl1pPr marL="0" indent="0">
              <a:buNone/>
              <a:defRPr sz="2400" b="1" baseline="0">
                <a:solidFill>
                  <a:sysClr val="windowText" lastClr="000000"/>
                </a:solidFill>
                <a:latin typeface="Arial Black" panose="020B0A04020102020204" pitchFamily="34" charset="0"/>
              </a:defRPr>
            </a:lvl1pPr>
          </a:lstStyle>
          <a:p>
            <a:pPr lvl="0"/>
            <a:r>
              <a:rPr lang="en-CA" dirty="0" smtClean="0"/>
              <a:t>Works Cited</a:t>
            </a:r>
            <a:endParaRPr lang="en-CA" dirty="0"/>
          </a:p>
        </p:txBody>
      </p:sp>
      <p:sp>
        <p:nvSpPr>
          <p:cNvPr id="6" name="Text Placeholder 5"/>
          <p:cNvSpPr>
            <a:spLocks noGrp="1"/>
          </p:cNvSpPr>
          <p:nvPr>
            <p:ph type="body" sz="quarter" idx="12"/>
          </p:nvPr>
        </p:nvSpPr>
        <p:spPr>
          <a:xfrm>
            <a:off x="511200" y="1316038"/>
            <a:ext cx="7993038" cy="5092700"/>
          </a:xfrm>
          <a:prstGeom prst="rect">
            <a:avLst/>
          </a:prstGeom>
        </p:spPr>
        <p:txBody>
          <a:bodyPr/>
          <a:lstStyle>
            <a:lvl1pPr marL="0" indent="0">
              <a:spcBef>
                <a:spcPts val="0"/>
              </a:spcBef>
              <a:spcAft>
                <a:spcPts val="600"/>
              </a:spcAft>
              <a:buNone/>
              <a:defRPr>
                <a:latin typeface="Arial" panose="020B0604020202020204" pitchFamily="34" charset="0"/>
                <a:cs typeface="Arial" panose="020B0604020202020204" pitchFamily="34" charset="0"/>
              </a:defRPr>
            </a:lvl1pPr>
          </a:lstStyle>
          <a:p>
            <a:pPr lvl="0"/>
            <a:endParaRPr lang="en-CA" dirty="0"/>
          </a:p>
        </p:txBody>
      </p:sp>
      <p:sp>
        <p:nvSpPr>
          <p:cNvPr id="7" name="Rectangle 6"/>
          <p:cNvSpPr/>
          <p:nvPr userDrawn="1"/>
        </p:nvSpPr>
        <p:spPr>
          <a:xfrm>
            <a:off x="8977033" y="1130455"/>
            <a:ext cx="166967" cy="5395313"/>
          </a:xfrm>
          <a:prstGeom prst="rect">
            <a:avLst/>
          </a:prstGeom>
          <a:solidFill>
            <a:schemeClr val="accent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Tree>
    <p:extLst>
      <p:ext uri="{BB962C8B-B14F-4D97-AF65-F5344CB8AC3E}">
        <p14:creationId xmlns:p14="http://schemas.microsoft.com/office/powerpoint/2010/main" val="2635074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eneral Slide - New Content - Grey Outlin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0041" y="375558"/>
            <a:ext cx="8126412" cy="863600"/>
          </a:xfrm>
          <a:prstGeom prst="rect">
            <a:avLst/>
          </a:prstGeom>
        </p:spPr>
        <p:txBody>
          <a:bodyPr/>
          <a:lstStyle>
            <a:lvl1pPr marL="0" indent="0">
              <a:buNone/>
              <a:defRPr sz="2400" b="1">
                <a:latin typeface="Arial Black" panose="020B0A04020102020204" pitchFamily="34" charset="0"/>
              </a:defRPr>
            </a:lvl1pPr>
          </a:lstStyle>
          <a:p>
            <a:pPr lvl="0"/>
            <a:endParaRPr lang="en-CA" dirty="0" smtClean="0"/>
          </a:p>
        </p:txBody>
      </p:sp>
    </p:spTree>
    <p:extLst>
      <p:ext uri="{BB962C8B-B14F-4D97-AF65-F5344CB8AC3E}">
        <p14:creationId xmlns:p14="http://schemas.microsoft.com/office/powerpoint/2010/main" val="27883234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557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10" name="Rectangle 9"/>
          <p:cNvSpPr/>
          <p:nvPr userDrawn="1"/>
        </p:nvSpPr>
        <p:spPr>
          <a:xfrm>
            <a:off x="3510" y="6090046"/>
            <a:ext cx="6696236" cy="767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FFFFFF"/>
                </a:solidFill>
              </a:rPr>
              <a:t>Info-Tech Research Group, Inc. </a:t>
            </a:r>
            <a:r>
              <a:rPr lang="en-CA" sz="800" dirty="0" smtClean="0">
                <a:solidFill>
                  <a:srgbClr val="FFFFFF"/>
                </a:solidFill>
              </a:rPr>
              <a:t>is </a:t>
            </a:r>
            <a:r>
              <a:rPr lang="en-CA" sz="800" dirty="0">
                <a:solidFill>
                  <a:srgbClr val="FFFFFF"/>
                </a:solidFill>
              </a:rPr>
              <a:t>a global leader in providing IT research and advice.</a:t>
            </a:r>
            <a:br>
              <a:rPr lang="en-CA" sz="800" dirty="0">
                <a:solidFill>
                  <a:srgbClr val="FFFFFF"/>
                </a:solidFill>
              </a:rPr>
            </a:br>
            <a:r>
              <a:rPr lang="en-CA" sz="800" dirty="0">
                <a:solidFill>
                  <a:srgbClr val="FFFFFF"/>
                </a:solidFill>
              </a:rPr>
              <a:t>Info-Tech’s products and services combine actionable insight and relevant advice with</a:t>
            </a:r>
            <a:br>
              <a:rPr lang="en-CA" sz="800" dirty="0">
                <a:solidFill>
                  <a:srgbClr val="FFFFFF"/>
                </a:solidFill>
              </a:rPr>
            </a:br>
            <a:r>
              <a:rPr lang="en-CA" sz="800" dirty="0">
                <a:solidFill>
                  <a:srgbClr val="FFFFFF"/>
                </a:solidFill>
              </a:rPr>
              <a:t>ready-to-use tools and templates that cover the full spectrum of IT concerns.</a:t>
            </a:r>
            <a:br>
              <a:rPr lang="en-CA" sz="800" dirty="0">
                <a:solidFill>
                  <a:srgbClr val="FFFFFF"/>
                </a:solidFill>
              </a:rPr>
            </a:br>
            <a:r>
              <a:rPr lang="en-CA" sz="800" dirty="0">
                <a:solidFill>
                  <a:srgbClr val="FFFFFF"/>
                </a:solidFill>
              </a:rPr>
              <a:t>© </a:t>
            </a:r>
            <a:r>
              <a:rPr lang="en-CA" sz="800" dirty="0" smtClean="0">
                <a:solidFill>
                  <a:srgbClr val="FFFFFF"/>
                </a:solidFill>
              </a:rPr>
              <a:t>1997-2016 </a:t>
            </a:r>
            <a:r>
              <a:rPr lang="en-CA" sz="800" dirty="0">
                <a:solidFill>
                  <a:srgbClr val="FFFFFF"/>
                </a:solidFill>
              </a:rPr>
              <a:t>Info-Tech Research Group Inc.</a:t>
            </a:r>
          </a:p>
        </p:txBody>
      </p:sp>
      <p:pic>
        <p:nvPicPr>
          <p:cNvPr id="11" name="Picture 10" descr="Info-Tech_Logo_2013-On-Screen-WHITE(transparent-backgrou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0272" y="6309320"/>
            <a:ext cx="1697008" cy="339401"/>
          </a:xfrm>
          <a:prstGeom prst="rect">
            <a:avLst/>
          </a:prstGeom>
          <a:noFill/>
        </p:spPr>
      </p:pic>
      <p:sp>
        <p:nvSpPr>
          <p:cNvPr id="7" name="Rectangle 6"/>
          <p:cNvSpPr/>
          <p:nvPr userDrawn="1"/>
        </p:nvSpPr>
        <p:spPr>
          <a:xfrm>
            <a:off x="0" y="6091639"/>
            <a:ext cx="7133719"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latin typeface="Arial" panose="020B0604020202020204" pitchFamily="34" charset="0"/>
                <a:cs typeface="Arial" panose="020B0604020202020204" pitchFamily="34" charset="0"/>
              </a:rPr>
              <a:t>McLean &amp; Company is a research and advisory firm that provides practical solutions</a:t>
            </a:r>
            <a:br>
              <a:rPr lang="en-CA" sz="800" kern="0" dirty="0" smtClean="0">
                <a:solidFill>
                  <a:srgbClr val="ADB7C3"/>
                </a:solidFill>
                <a:latin typeface="Arial" panose="020B0604020202020204" pitchFamily="34" charset="0"/>
                <a:cs typeface="Arial" panose="020B0604020202020204" pitchFamily="34" charset="0"/>
              </a:rPr>
            </a:br>
            <a:r>
              <a:rPr lang="en-CA" sz="800" kern="0" dirty="0" smtClean="0">
                <a:solidFill>
                  <a:srgbClr val="ADB7C3"/>
                </a:solidFill>
                <a:latin typeface="Arial" panose="020B0604020202020204" pitchFamily="34" charset="0"/>
                <a:cs typeface="Arial" panose="020B0604020202020204" pitchFamily="34" charset="0"/>
              </a:rPr>
              <a:t>to human resources challenges with executable research, tools, and advice that will have a</a:t>
            </a:r>
            <a:br>
              <a:rPr lang="en-CA" sz="800" kern="0" dirty="0" smtClean="0">
                <a:solidFill>
                  <a:srgbClr val="ADB7C3"/>
                </a:solidFill>
                <a:latin typeface="Arial" panose="020B0604020202020204" pitchFamily="34" charset="0"/>
                <a:cs typeface="Arial" panose="020B0604020202020204" pitchFamily="34" charset="0"/>
              </a:rPr>
            </a:br>
            <a:r>
              <a:rPr lang="en-CA" sz="800" kern="0" dirty="0" smtClean="0">
                <a:solidFill>
                  <a:srgbClr val="ADB7C3"/>
                </a:solidFill>
                <a:latin typeface="Arial" panose="020B0604020202020204" pitchFamily="34" charset="0"/>
                <a:cs typeface="Arial" panose="020B0604020202020204" pitchFamily="34" charset="0"/>
              </a:rPr>
              <a:t>clear and measurable impact on your business. © 1997-2017 McLean &amp; Company.</a:t>
            </a:r>
            <a:br>
              <a:rPr lang="en-CA" sz="800" kern="0" dirty="0" smtClean="0">
                <a:solidFill>
                  <a:srgbClr val="ADB7C3"/>
                </a:solidFill>
                <a:latin typeface="Arial" panose="020B0604020202020204" pitchFamily="34" charset="0"/>
                <a:cs typeface="Arial" panose="020B0604020202020204" pitchFamily="34" charset="0"/>
              </a:rPr>
            </a:br>
            <a:r>
              <a:rPr lang="en-CA" sz="800" kern="0" dirty="0" smtClean="0">
                <a:solidFill>
                  <a:srgbClr val="ADB7C3"/>
                </a:solidFill>
                <a:latin typeface="Arial" panose="020B0604020202020204" pitchFamily="34" charset="0"/>
                <a:cs typeface="Arial" panose="020B0604020202020204" pitchFamily="34" charset="0"/>
              </a:rPr>
              <a:t>McLean &amp; Company is a division of Info-Tech Research Group Inc.</a:t>
            </a:r>
          </a:p>
        </p:txBody>
      </p:sp>
      <p:pic>
        <p:nvPicPr>
          <p:cNvPr id="8" name="Picture 7" descr="footer2012-mco.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7128284" y="6091639"/>
            <a:ext cx="2015716" cy="767953"/>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2681" cy="6088454"/>
          </a:xfrm>
          <a:prstGeom prst="rect">
            <a:avLst/>
          </a:prstGeom>
        </p:spPr>
      </p:pic>
      <p:sp>
        <p:nvSpPr>
          <p:cNvPr id="4" name="Rectangle 3"/>
          <p:cNvSpPr/>
          <p:nvPr userDrawn="1"/>
        </p:nvSpPr>
        <p:spPr>
          <a:xfrm>
            <a:off x="0" y="0"/>
            <a:ext cx="9144000" cy="6090046"/>
          </a:xfrm>
          <a:prstGeom prst="rect">
            <a:avLst/>
          </a:prstGeom>
          <a:solidFill>
            <a:srgbClr val="29475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Tree>
    <p:extLst>
      <p:ext uri="{BB962C8B-B14F-4D97-AF65-F5344CB8AC3E}">
        <p14:creationId xmlns:p14="http://schemas.microsoft.com/office/powerpoint/2010/main" val="7208482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al Slide - New Content - Grey Outlin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0041" y="375558"/>
            <a:ext cx="8126412" cy="863600"/>
          </a:xfrm>
          <a:prstGeom prst="rect">
            <a:avLst/>
          </a:prstGeom>
        </p:spPr>
        <p:txBody>
          <a:bodyPr/>
          <a:lstStyle>
            <a:lvl1pPr marL="0" indent="0">
              <a:buNone/>
              <a:defRPr sz="2400">
                <a:latin typeface="Segoe UI" panose="020B0502040204020203" pitchFamily="34" charset="0"/>
              </a:defRPr>
            </a:lvl1pPr>
          </a:lstStyle>
          <a:p>
            <a:pPr lvl="0"/>
            <a:endParaRPr lang="en-CA" dirty="0" smtClean="0"/>
          </a:p>
        </p:txBody>
      </p:sp>
    </p:spTree>
    <p:extLst>
      <p:ext uri="{BB962C8B-B14F-4D97-AF65-F5344CB8AC3E}">
        <p14:creationId xmlns:p14="http://schemas.microsoft.com/office/powerpoint/2010/main" val="1273101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Slide - New Content">
    <p:spTree>
      <p:nvGrpSpPr>
        <p:cNvPr id="1" name=""/>
        <p:cNvGrpSpPr/>
        <p:nvPr/>
      </p:nvGrpSpPr>
      <p:grpSpPr>
        <a:xfrm>
          <a:off x="0" y="0"/>
          <a:ext cx="0" cy="0"/>
          <a:chOff x="0" y="0"/>
          <a:chExt cx="0" cy="0"/>
        </a:xfrm>
      </p:grpSpPr>
      <p:sp>
        <p:nvSpPr>
          <p:cNvPr id="4" name="Text Placeholder 6"/>
          <p:cNvSpPr>
            <a:spLocks noGrp="1"/>
          </p:cNvSpPr>
          <p:nvPr>
            <p:ph type="body" sz="quarter" idx="10"/>
          </p:nvPr>
        </p:nvSpPr>
        <p:spPr>
          <a:xfrm>
            <a:off x="510041" y="375558"/>
            <a:ext cx="8126412" cy="863600"/>
          </a:xfrm>
          <a:prstGeom prst="rect">
            <a:avLst/>
          </a:prstGeom>
        </p:spPr>
        <p:txBody>
          <a:bodyPr/>
          <a:lstStyle>
            <a:lvl1pPr marL="0" indent="0">
              <a:buNone/>
              <a:defRPr sz="2400">
                <a:latin typeface="Segoe UI" panose="020B0502040204020203" pitchFamily="34" charset="0"/>
              </a:defRPr>
            </a:lvl1pPr>
          </a:lstStyle>
          <a:p>
            <a:pPr lvl="0"/>
            <a:endParaRPr lang="en-CA" dirty="0" smtClean="0"/>
          </a:p>
        </p:txBody>
      </p:sp>
    </p:spTree>
    <p:extLst>
      <p:ext uri="{BB962C8B-B14F-4D97-AF65-F5344CB8AC3E}">
        <p14:creationId xmlns:p14="http://schemas.microsoft.com/office/powerpoint/2010/main" val="5971678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8930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517180"/>
            <a:ext cx="8388424" cy="3380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chemeClr val="bg1">
                    <a:lumMod val="65000"/>
                  </a:schemeClr>
                </a:solidFill>
                <a:latin typeface="Arial Black" panose="020B0A04020102020204" pitchFamily="34" charset="0"/>
              </a:rPr>
              <a:t>							</a:t>
            </a:r>
            <a:r>
              <a:rPr lang="en-CA" sz="1000" dirty="0" smtClean="0">
                <a:solidFill>
                  <a:schemeClr val="bg1">
                    <a:lumMod val="65000"/>
                  </a:schemeClr>
                </a:solidFill>
                <a:latin typeface="Arial" panose="020B0604020202020204" pitchFamily="34" charset="0"/>
                <a:cs typeface="Segoe UI" panose="020B0502040204020203" pitchFamily="34" charset="0"/>
              </a:rPr>
              <a:t>McLean &amp; Company</a:t>
            </a:r>
            <a:endParaRPr lang="en-CA" sz="1000" dirty="0">
              <a:solidFill>
                <a:schemeClr val="bg1">
                  <a:lumMod val="65000"/>
                </a:schemeClr>
              </a:solidFill>
              <a:latin typeface="Arial" panose="020B0604020202020204" pitchFamily="34" charset="0"/>
              <a:cs typeface="Segoe UI" panose="020B0502040204020203" pitchFamily="34" charset="0"/>
            </a:endParaRPr>
          </a:p>
        </p:txBody>
      </p:sp>
      <p:sp>
        <p:nvSpPr>
          <p:cNvPr id="10" name="Rectangle 9"/>
          <p:cNvSpPr/>
          <p:nvPr userDrawn="1"/>
        </p:nvSpPr>
        <p:spPr>
          <a:xfrm>
            <a:off x="8388424" y="6515100"/>
            <a:ext cx="755576" cy="340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b="0" i="0" smtClean="0">
                <a:solidFill>
                  <a:schemeClr val="bg1">
                    <a:lumMod val="65000"/>
                  </a:schemeClr>
                </a:solidFill>
                <a:latin typeface="Arial" panose="020B0604020202020204" pitchFamily="34" charset="0"/>
                <a:cs typeface="Segoe UI" panose="020B0502040204020203" pitchFamily="34" charset="0"/>
              </a:rPr>
              <a:pPr marL="179388" fontAlgn="base">
                <a:spcBef>
                  <a:spcPct val="0"/>
                </a:spcBef>
                <a:spcAft>
                  <a:spcPct val="0"/>
                </a:spcAft>
              </a:pPr>
              <a:t>‹#›</a:t>
            </a:fld>
            <a:endParaRPr lang="en-CA" sz="1000" b="0" i="0" dirty="0">
              <a:solidFill>
                <a:schemeClr val="bg1">
                  <a:lumMod val="65000"/>
                </a:schemeClr>
              </a:solidFill>
              <a:latin typeface="Arial" panose="020B0604020202020204" pitchFamily="34" charset="0"/>
              <a:cs typeface="Segoe UI" panose="020B0502040204020203" pitchFamily="34" charset="0"/>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85" r:id="rId2"/>
    <p:sldLayoutId id="2147483819" r:id="rId3"/>
    <p:sldLayoutId id="2147483839" r:id="rId4"/>
    <p:sldLayoutId id="2147483850" r:id="rId5"/>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517180"/>
            <a:ext cx="8388424" cy="3380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lumMod val="65000"/>
                  </a:srgbClr>
                </a:solidFill>
                <a:latin typeface="Arial" panose="020B0604020202020204" pitchFamily="34" charset="0"/>
                <a:cs typeface="Arial" panose="020B0604020202020204" pitchFamily="34" charset="0"/>
              </a:rPr>
              <a:t>							McLean &amp; Company</a:t>
            </a:r>
            <a:endParaRPr lang="en-CA" sz="1000" dirty="0">
              <a:solidFill>
                <a:srgbClr val="FFFFFF">
                  <a:lumMod val="65000"/>
                </a:srgbClr>
              </a:solidFill>
              <a:latin typeface="Arial" panose="020B0604020202020204" pitchFamily="34" charset="0"/>
              <a:cs typeface="Arial" panose="020B0604020202020204" pitchFamily="34" charset="0"/>
            </a:endParaRPr>
          </a:p>
        </p:txBody>
      </p:sp>
      <p:sp>
        <p:nvSpPr>
          <p:cNvPr id="10" name="Rectangle 9"/>
          <p:cNvSpPr/>
          <p:nvPr userDrawn="1"/>
        </p:nvSpPr>
        <p:spPr>
          <a:xfrm>
            <a:off x="8388424" y="6515100"/>
            <a:ext cx="755576" cy="340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lumMod val="65000"/>
                  </a:srgbClr>
                </a:solidFill>
                <a:latin typeface="Arial" panose="020B0604020202020204" pitchFamily="34" charset="0"/>
                <a:cs typeface="Arial" panose="020B0604020202020204" pitchFamily="34" charset="0"/>
              </a:rPr>
              <a:pPr marL="179388" fontAlgn="base">
                <a:spcBef>
                  <a:spcPct val="0"/>
                </a:spcBef>
                <a:spcAft>
                  <a:spcPct val="0"/>
                </a:spcAft>
              </a:pPr>
              <a:t>‹#›</a:t>
            </a:fld>
            <a:endParaRPr lang="en-CA" sz="1000" dirty="0">
              <a:solidFill>
                <a:srgbClr val="FFFFFF">
                  <a:lumMod val="6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1359950"/>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x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hr.mcleanco.com/research/train-managers-to-adopt-an-informed-trust-approach-storyboard" TargetMode="External"/><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hyperlink" Target="../../k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hr.mcleanco.com/mycontent" TargetMode="External"/><Relationship Id="rId4" Type="http://schemas.openxmlformats.org/officeDocument/2006/relationships/hyperlink" Target="https://hr.mcleanco.com/research/train-managers-to-adopt-an-informed-trust-approach-storyboar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0800000">
            <a:off x="616170" y="-2"/>
            <a:ext cx="1942731" cy="177210"/>
          </a:xfrm>
          <a:prstGeom prst="rect">
            <a:avLst/>
          </a:prstGeom>
          <a:solidFill>
            <a:srgbClr val="29475F"/>
          </a:solidFill>
          <a:ln>
            <a:solidFill>
              <a:srgbClr val="2947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9475F"/>
              </a:solidFill>
              <a:latin typeface="Arial Black" panose="020B0A04020102020204" pitchFamily="34" charset="0"/>
            </a:endParaRPr>
          </a:p>
        </p:txBody>
      </p:sp>
      <p:sp>
        <p:nvSpPr>
          <p:cNvPr id="9" name="Blueprint Title">
            <a:hlinkClick r:id="rId3" action="ppaction://hlinkfile"/>
          </p:cNvPr>
          <p:cNvSpPr txBox="1">
            <a:spLocks/>
          </p:cNvSpPr>
          <p:nvPr/>
        </p:nvSpPr>
        <p:spPr>
          <a:xfrm>
            <a:off x="518921" y="556926"/>
            <a:ext cx="7808650" cy="1043274"/>
          </a:xfrm>
          <a:prstGeom prst="rect">
            <a:avLst/>
          </a:prstGeom>
          <a:noFill/>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200"/>
              </a:spcAft>
              <a:buNone/>
            </a:pPr>
            <a:r>
              <a:rPr lang="en-US" sz="4800" b="1" dirty="0" smtClean="0">
                <a:solidFill>
                  <a:schemeClr val="bg1"/>
                </a:solidFill>
                <a:latin typeface="Arial Black" panose="020B0A04020102020204" pitchFamily="34" charset="0"/>
                <a:cs typeface="Segoe UI" panose="020B0502040204020203" pitchFamily="34" charset="0"/>
              </a:rPr>
              <a:t>Train Managers to Adopt an Informed Trust Approach</a:t>
            </a:r>
          </a:p>
          <a:p>
            <a:endParaRPr lang="en-US" dirty="0">
              <a:latin typeface="Arial Black" panose="020B0A04020102020204" pitchFamily="34" charset="0"/>
            </a:endParaRPr>
          </a:p>
        </p:txBody>
      </p:sp>
      <p:sp>
        <p:nvSpPr>
          <p:cNvPr id="2" name="Rectangle 1"/>
          <p:cNvSpPr/>
          <p:nvPr/>
        </p:nvSpPr>
        <p:spPr>
          <a:xfrm>
            <a:off x="616171" y="3175464"/>
            <a:ext cx="7711400" cy="584775"/>
          </a:xfrm>
          <a:prstGeom prst="rect">
            <a:avLst/>
          </a:prstGeom>
        </p:spPr>
        <p:txBody>
          <a:bodyPr wrap="square">
            <a:spAutoFit/>
          </a:bodyPr>
          <a:lstStyle/>
          <a:p>
            <a:r>
              <a:rPr lang="en-CA" sz="1600" b="1" dirty="0" smtClean="0">
                <a:solidFill>
                  <a:schemeClr val="bg1"/>
                </a:solidFill>
              </a:rPr>
              <a:t>Build trust in your organization to drive employee engagement and organizational results. </a:t>
            </a:r>
            <a:endParaRPr lang="en-CA" sz="1600" b="1" dirty="0">
              <a:solidFill>
                <a:schemeClr val="bg1"/>
              </a:solidFill>
            </a:endParaRPr>
          </a:p>
        </p:txBody>
      </p:sp>
      <p:sp>
        <p:nvSpPr>
          <p:cNvPr id="3" name="TextBox 2"/>
          <p:cNvSpPr txBox="1"/>
          <p:nvPr/>
        </p:nvSpPr>
        <p:spPr>
          <a:xfrm>
            <a:off x="523755" y="1230704"/>
            <a:ext cx="3922485" cy="276999"/>
          </a:xfrm>
          <a:prstGeom prst="rect">
            <a:avLst/>
          </a:prstGeom>
        </p:spPr>
        <p:txBody>
          <a:bodyPr wrap="square" rtlCol="0">
            <a:spAutoFit/>
          </a:bodyPr>
          <a:lstStyle/>
          <a:p>
            <a:r>
              <a:rPr lang="en-CA" sz="1200" i="1" dirty="0" smtClean="0">
                <a:solidFill>
                  <a:schemeClr val="accent3"/>
                </a:solidFill>
                <a:latin typeface="Arial Black" panose="020B0A04020102020204" pitchFamily="34" charset="0"/>
              </a:rPr>
              <a:t> </a:t>
            </a:r>
          </a:p>
        </p:txBody>
      </p:sp>
      <p:grpSp>
        <p:nvGrpSpPr>
          <p:cNvPr id="7" name="Group 6"/>
          <p:cNvGrpSpPr/>
          <p:nvPr/>
        </p:nvGrpSpPr>
        <p:grpSpPr>
          <a:xfrm>
            <a:off x="0" y="5373216"/>
            <a:ext cx="9144000" cy="1490026"/>
            <a:chOff x="0" y="5373216"/>
            <a:chExt cx="9144000" cy="1490026"/>
          </a:xfrm>
        </p:grpSpPr>
        <p:sp>
          <p:nvSpPr>
            <p:cNvPr id="8" name="Rectangle 7"/>
            <p:cNvSpPr/>
            <p:nvPr/>
          </p:nvSpPr>
          <p:spPr>
            <a:xfrm>
              <a:off x="0" y="5373216"/>
              <a:ext cx="9135007" cy="1484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0" y="5373216"/>
              <a:ext cx="9144000" cy="1490026"/>
              <a:chOff x="0" y="5373216"/>
              <a:chExt cx="9144000" cy="1490026"/>
            </a:xfrm>
          </p:grpSpPr>
          <p:pic>
            <p:nvPicPr>
              <p:cNvPr id="11" name="Picture 10" descr="sample-titlebar-mcoNEW.gif"/>
              <p:cNvPicPr>
                <a:picLocks noChangeAspect="1"/>
              </p:cNvPicPr>
              <p:nvPr/>
            </p:nvPicPr>
            <p:blipFill>
              <a:blip r:embed="rId4" cstate="print"/>
              <a:srcRect l="84650" t="59830"/>
              <a:stretch>
                <a:fillRect/>
              </a:stretch>
            </p:blipFill>
            <p:spPr>
              <a:xfrm>
                <a:off x="7740352" y="6273316"/>
                <a:ext cx="1403648" cy="584684"/>
              </a:xfrm>
              <a:prstGeom prst="rect">
                <a:avLst/>
              </a:prstGeom>
            </p:spPr>
          </p:pic>
          <p:sp>
            <p:nvSpPr>
              <p:cNvPr id="12" name="Rectangle 11"/>
              <p:cNvSpPr/>
              <p:nvPr/>
            </p:nvSpPr>
            <p:spPr>
              <a:xfrm>
                <a:off x="0" y="6278558"/>
                <a:ext cx="7740352" cy="584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rgbClr val="FFFFFF">
                        <a:lumMod val="65000"/>
                      </a:srgbClr>
                    </a:solidFill>
                  </a:rPr>
                  <a:t>McLean &amp; Company is a research and advisory firm providing practical solutions to human resources challenges via executable research, tools and advice that have a clear and measurable impact on your business. © 1997-2018 McLean &amp; Company. McLean &amp; Company is a division of Info-Tech Research Group.</a:t>
                </a:r>
                <a:endParaRPr lang="en-CA" sz="800" dirty="0">
                  <a:solidFill>
                    <a:srgbClr val="FFFFFF">
                      <a:lumMod val="65000"/>
                    </a:srgbClr>
                  </a:solidFill>
                </a:endParaRPr>
              </a:p>
            </p:txBody>
          </p:sp>
          <p:grpSp>
            <p:nvGrpSpPr>
              <p:cNvPr id="13" name="Group 12"/>
              <p:cNvGrpSpPr/>
              <p:nvPr/>
            </p:nvGrpSpPr>
            <p:grpSpPr>
              <a:xfrm>
                <a:off x="0" y="5373216"/>
                <a:ext cx="9144000" cy="900100"/>
                <a:chOff x="8993" y="4257092"/>
                <a:chExt cx="9144000" cy="900100"/>
              </a:xfrm>
            </p:grpSpPr>
            <p:sp>
              <p:nvSpPr>
                <p:cNvPr id="14" name="Rectangle 13">
                  <a:hlinkClick r:id="rId5"/>
                </p:cNvPr>
                <p:cNvSpPr/>
                <p:nvPr/>
              </p:nvSpPr>
              <p:spPr>
                <a:xfrm>
                  <a:off x="8993" y="4257092"/>
                  <a:ext cx="9144000" cy="900100"/>
                </a:xfrm>
                <a:prstGeom prst="rect">
                  <a:avLst/>
                </a:prstGeom>
                <a:solidFill>
                  <a:srgbClr val="44A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5" name="TextBox 14"/>
                <p:cNvSpPr txBox="1"/>
                <p:nvPr/>
              </p:nvSpPr>
              <p:spPr>
                <a:xfrm>
                  <a:off x="783693" y="4367712"/>
                  <a:ext cx="2350391" cy="707886"/>
                </a:xfrm>
                <a:prstGeom prst="rect">
                  <a:avLst/>
                </a:prstGeom>
                <a:noFill/>
              </p:spPr>
              <p:txBody>
                <a:bodyPr wrap="square" rtlCol="0">
                  <a:spAutoFit/>
                </a:bodyPr>
                <a:lstStyle/>
                <a:p>
                  <a:r>
                    <a:rPr lang="en-CA" sz="4000" b="1" dirty="0" smtClean="0">
                      <a:solidFill>
                        <a:srgbClr val="8FCF94"/>
                      </a:solidFill>
                    </a:rPr>
                    <a:t>SAMPL</a:t>
                  </a:r>
                  <a:r>
                    <a:rPr lang="en-CA" sz="4000" b="1" dirty="0">
                      <a:solidFill>
                        <a:srgbClr val="8FCF94"/>
                      </a:solidFill>
                    </a:rPr>
                    <a:t>E</a:t>
                  </a:r>
                </a:p>
              </p:txBody>
            </p:sp>
            <p:sp>
              <p:nvSpPr>
                <p:cNvPr id="16" name="TextBox 15"/>
                <p:cNvSpPr txBox="1"/>
                <p:nvPr/>
              </p:nvSpPr>
              <p:spPr>
                <a:xfrm>
                  <a:off x="3743400" y="4517853"/>
                  <a:ext cx="5400600" cy="338554"/>
                </a:xfrm>
                <a:prstGeom prst="rect">
                  <a:avLst/>
                </a:prstGeom>
                <a:noFill/>
              </p:spPr>
              <p:txBody>
                <a:bodyPr wrap="square" rtlCol="0">
                  <a:spAutoFit/>
                </a:bodyPr>
                <a:lstStyle/>
                <a:p>
                  <a:pPr algn="l"/>
                  <a:r>
                    <a:rPr lang="en-CA" sz="1600" u="sng" dirty="0" smtClean="0">
                      <a:solidFill>
                        <a:srgbClr val="FFFFFF"/>
                      </a:solidFill>
                    </a:rPr>
                    <a:t>Learn about becoming a member</a:t>
                  </a:r>
                  <a:endParaRPr lang="en-CA" sz="1600" u="sng" dirty="0">
                    <a:solidFill>
                      <a:srgbClr val="FFFFFF"/>
                    </a:solidFill>
                  </a:endParaRPr>
                </a:p>
              </p:txBody>
            </p:sp>
          </p:grpSp>
        </p:grpSp>
      </p:grpSp>
    </p:spTree>
    <p:extLst>
      <p:ext uri="{BB962C8B-B14F-4D97-AF65-F5344CB8AC3E}">
        <p14:creationId xmlns:p14="http://schemas.microsoft.com/office/powerpoint/2010/main" val="1383694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59"/>
          <a:stretch/>
        </p:blipFill>
        <p:spPr>
          <a:xfrm>
            <a:off x="5832474" y="0"/>
            <a:ext cx="3311525" cy="6522294"/>
          </a:xfrm>
          <a:prstGeom prst="rect">
            <a:avLst/>
          </a:prstGeom>
        </p:spPr>
      </p:pic>
      <p:sp>
        <p:nvSpPr>
          <p:cNvPr id="20" name="Rectangle 19"/>
          <p:cNvSpPr/>
          <p:nvPr/>
        </p:nvSpPr>
        <p:spPr>
          <a:xfrm>
            <a:off x="-1" y="1120775"/>
            <a:ext cx="168275" cy="5397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latin typeface="Arial Black" panose="020B0A04020102020204" pitchFamily="34" charset="0"/>
            </a:endParaRPr>
          </a:p>
        </p:txBody>
      </p:sp>
      <p:grpSp>
        <p:nvGrpSpPr>
          <p:cNvPr id="11" name="Group 16"/>
          <p:cNvGrpSpPr/>
          <p:nvPr/>
        </p:nvGrpSpPr>
        <p:grpSpPr>
          <a:xfrm>
            <a:off x="405189" y="1222691"/>
            <a:ext cx="4730750" cy="4781093"/>
            <a:chOff x="413736" y="1366400"/>
            <a:chExt cx="6458759" cy="4781093"/>
          </a:xfrm>
        </p:grpSpPr>
        <p:sp>
          <p:nvSpPr>
            <p:cNvPr id="12" name="TextBox 17"/>
            <p:cNvSpPr txBox="1"/>
            <p:nvPr/>
          </p:nvSpPr>
          <p:spPr>
            <a:xfrm>
              <a:off x="413736" y="1366400"/>
              <a:ext cx="6371208" cy="1848198"/>
            </a:xfrm>
            <a:prstGeom prst="rect">
              <a:avLst/>
            </a:prstGeom>
          </p:spPr>
          <p:txBody>
            <a:bodyPr wrap="square" rtlCol="0">
              <a:spAutoFit/>
            </a:bodyPr>
            <a:lstStyle/>
            <a:p>
              <a:pPr>
                <a:spcAft>
                  <a:spcPts val="300"/>
                </a:spcAft>
              </a:pPr>
              <a:r>
                <a:rPr lang="en-US" sz="1400" b="1" dirty="0" smtClean="0">
                  <a:solidFill>
                    <a:schemeClr val="accent1"/>
                  </a:solidFill>
                  <a:latin typeface="Arial Black" panose="020B0A04020102020204" pitchFamily="34" charset="0"/>
                  <a:cs typeface="Segoe UI" panose="020B0502040204020203" pitchFamily="34" charset="0"/>
                </a:rPr>
                <a:t>Situation</a:t>
              </a:r>
            </a:p>
            <a:p>
              <a:pPr marL="171450" lvl="0" indent="-171450" eaLnBrk="0" hangingPunct="0">
                <a:spcAft>
                  <a:spcPts val="600"/>
                </a:spcAft>
                <a:buFont typeface="Arial" panose="020B0604020202020204" pitchFamily="34" charset="0"/>
                <a:buChar char="•"/>
              </a:pPr>
              <a:r>
                <a:rPr lang="en-CA" sz="1200" b="1" dirty="0">
                  <a:solidFill>
                    <a:srgbClr val="333333"/>
                  </a:solidFill>
                </a:rPr>
                <a:t>Employee engagement efforts have stagnated </a:t>
              </a:r>
              <a:r>
                <a:rPr lang="en-CA" sz="1200" dirty="0">
                  <a:solidFill>
                    <a:srgbClr val="333333"/>
                  </a:solidFill>
                </a:rPr>
                <a:t>over the past ten </a:t>
              </a:r>
              <a:r>
                <a:rPr lang="en-CA" sz="1200" dirty="0" smtClean="0">
                  <a:solidFill>
                    <a:srgbClr val="333333"/>
                  </a:solidFill>
                </a:rPr>
                <a:t>years. </a:t>
              </a:r>
            </a:p>
            <a:p>
              <a:pPr marL="171450" lvl="0" indent="-171450" eaLnBrk="0" hangingPunct="0">
                <a:spcAft>
                  <a:spcPts val="600"/>
                </a:spcAft>
                <a:buFont typeface="Arial" panose="020B0604020202020204" pitchFamily="34" charset="0"/>
                <a:buChar char="•"/>
              </a:pPr>
              <a:r>
                <a:rPr lang="en-CA" sz="1200" dirty="0">
                  <a:solidFill>
                    <a:srgbClr val="333333"/>
                  </a:solidFill>
                </a:rPr>
                <a:t>A</a:t>
              </a:r>
              <a:r>
                <a:rPr lang="en-CA" sz="1200" dirty="0" smtClean="0">
                  <a:solidFill>
                    <a:srgbClr val="333333"/>
                  </a:solidFill>
                </a:rPr>
                <a:t>nnual </a:t>
              </a:r>
              <a:r>
                <a:rPr lang="en-CA" sz="1200" dirty="0">
                  <a:solidFill>
                    <a:srgbClr val="333333"/>
                  </a:solidFill>
                </a:rPr>
                <a:t>surveys and action planning have failed to </a:t>
              </a:r>
              <a:r>
                <a:rPr lang="en-CA" sz="1200" dirty="0" smtClean="0">
                  <a:solidFill>
                    <a:srgbClr val="333333"/>
                  </a:solidFill>
                </a:rPr>
                <a:t>move </a:t>
              </a:r>
              <a:r>
                <a:rPr lang="en-CA" sz="1200" dirty="0">
                  <a:solidFill>
                    <a:srgbClr val="333333"/>
                  </a:solidFill>
                </a:rPr>
                <a:t>the needle</a:t>
              </a:r>
              <a:r>
                <a:rPr lang="en-CA" sz="1200" dirty="0" smtClean="0">
                  <a:solidFill>
                    <a:srgbClr val="333333"/>
                  </a:solidFill>
                </a:rPr>
                <a:t>.</a:t>
              </a:r>
              <a:endParaRPr lang="en-CA" sz="1200" dirty="0">
                <a:solidFill>
                  <a:srgbClr val="333333"/>
                </a:solidFill>
              </a:endParaRPr>
            </a:p>
            <a:p>
              <a:pPr marL="171450" lvl="0" indent="-171450" eaLnBrk="0" hangingPunct="0">
                <a:spcAft>
                  <a:spcPts val="600"/>
                </a:spcAft>
                <a:buFont typeface="Arial" panose="020B0604020202020204" pitchFamily="34" charset="0"/>
                <a:buChar char="•"/>
              </a:pPr>
              <a:r>
                <a:rPr lang="en-CA" sz="1200" dirty="0" smtClean="0">
                  <a:solidFill>
                    <a:srgbClr val="333333"/>
                  </a:solidFill>
                </a:rPr>
                <a:t>At the same time, </a:t>
              </a:r>
              <a:r>
                <a:rPr lang="en-CA" sz="1200" b="1" dirty="0" smtClean="0">
                  <a:solidFill>
                    <a:srgbClr val="333333"/>
                  </a:solidFill>
                </a:rPr>
                <a:t>trust </a:t>
              </a:r>
              <a:r>
                <a:rPr lang="en-CA" sz="1200" b="1" dirty="0">
                  <a:solidFill>
                    <a:srgbClr val="333333"/>
                  </a:solidFill>
                </a:rPr>
                <a:t>in leadership has faltered;</a:t>
              </a:r>
              <a:r>
                <a:rPr lang="en-CA" sz="1200" dirty="0">
                  <a:solidFill>
                    <a:srgbClr val="333333"/>
                  </a:solidFill>
                </a:rPr>
                <a:t> primarily driven by widespread downsizing and public corruption scandals. </a:t>
              </a:r>
              <a:endParaRPr lang="en-CA" sz="1200" dirty="0"/>
            </a:p>
          </p:txBody>
        </p:sp>
        <p:sp>
          <p:nvSpPr>
            <p:cNvPr id="19" name="Rectangle 20"/>
            <p:cNvSpPr/>
            <p:nvPr/>
          </p:nvSpPr>
          <p:spPr>
            <a:xfrm>
              <a:off x="413736" y="4354695"/>
              <a:ext cx="6458759" cy="1792798"/>
            </a:xfrm>
            <a:prstGeom prst="rect">
              <a:avLst/>
            </a:prstGeom>
          </p:spPr>
          <p:txBody>
            <a:bodyPr wrap="square">
              <a:spAutoFit/>
            </a:bodyPr>
            <a:lstStyle/>
            <a:p>
              <a:pPr>
                <a:spcBef>
                  <a:spcPts val="1200"/>
                </a:spcBef>
                <a:spcAft>
                  <a:spcPts val="300"/>
                </a:spcAft>
              </a:pPr>
              <a:r>
                <a:rPr lang="en-US" sz="1400" b="1" dirty="0" smtClean="0">
                  <a:solidFill>
                    <a:schemeClr val="accent1"/>
                  </a:solidFill>
                  <a:latin typeface="Arial Black" panose="020B0A04020102020204" pitchFamily="34" charset="0"/>
                  <a:cs typeface="Segoe UI" panose="020B0502040204020203" pitchFamily="34" charset="0"/>
                </a:rPr>
                <a:t>Resolution</a:t>
              </a:r>
              <a:endParaRPr lang="en-US" sz="1400" b="1" dirty="0">
                <a:solidFill>
                  <a:schemeClr val="accent1"/>
                </a:solidFill>
                <a:latin typeface="Arial Black" panose="020B0A04020102020204" pitchFamily="34" charset="0"/>
                <a:cs typeface="Segoe UI" panose="020B0502040204020203" pitchFamily="34" charset="0"/>
              </a:endParaRPr>
            </a:p>
            <a:p>
              <a:pPr marL="171450" lvl="0" indent="-171450" eaLnBrk="0" hangingPunct="0">
                <a:spcAft>
                  <a:spcPts val="600"/>
                </a:spcAft>
                <a:buFont typeface="Arial" panose="020B0604020202020204" pitchFamily="34" charset="0"/>
                <a:buChar char="•"/>
              </a:pPr>
              <a:r>
                <a:rPr lang="en-CA" sz="1200" dirty="0">
                  <a:solidFill>
                    <a:srgbClr val="000000"/>
                  </a:solidFill>
                  <a:cs typeface="Helvetica" panose="020B0604020202020204" pitchFamily="34" charset="0"/>
                </a:rPr>
                <a:t>Training on informed trust </a:t>
              </a:r>
              <a:r>
                <a:rPr lang="en-CA" sz="1200" b="1" dirty="0">
                  <a:solidFill>
                    <a:srgbClr val="000000"/>
                  </a:solidFill>
                  <a:cs typeface="Helvetica" panose="020B0604020202020204" pitchFamily="34" charset="0"/>
                </a:rPr>
                <a:t>will help leaders accurately assess the trust environment and apply appropriate </a:t>
              </a:r>
              <a:r>
                <a:rPr lang="en-CA" sz="1200" b="1" dirty="0" smtClean="0">
                  <a:solidFill>
                    <a:srgbClr val="000000"/>
                  </a:solidFill>
                  <a:cs typeface="Helvetica" panose="020B0604020202020204" pitchFamily="34" charset="0"/>
                </a:rPr>
                <a:t>trust techniques.</a:t>
              </a:r>
              <a:r>
                <a:rPr lang="en-CA" sz="1200" dirty="0" smtClean="0">
                  <a:solidFill>
                    <a:srgbClr val="000000"/>
                  </a:solidFill>
                  <a:cs typeface="Helvetica" panose="020B0604020202020204" pitchFamily="34" charset="0"/>
                </a:rPr>
                <a:t> </a:t>
              </a:r>
              <a:r>
                <a:rPr lang="en-CA" sz="1200" dirty="0">
                  <a:solidFill>
                    <a:srgbClr val="000000"/>
                  </a:solidFill>
                  <a:cs typeface="Helvetica" panose="020B0604020202020204" pitchFamily="34" charset="0"/>
                </a:rPr>
                <a:t>Training components include: </a:t>
              </a:r>
            </a:p>
            <a:p>
              <a:pPr marL="673893" lvl="1" indent="-171450" eaLnBrk="0" hangingPunct="0">
                <a:spcAft>
                  <a:spcPts val="600"/>
                </a:spcAft>
                <a:buFont typeface="Courier New" panose="02070309020205020404" pitchFamily="49" charset="0"/>
                <a:buChar char="o"/>
              </a:pPr>
              <a:r>
                <a:rPr lang="en-US" sz="1200" dirty="0" smtClean="0">
                  <a:solidFill>
                    <a:srgbClr val="000000"/>
                  </a:solidFill>
                  <a:cs typeface="Helvetica" panose="020B0604020202020204" pitchFamily="34" charset="0"/>
                </a:rPr>
                <a:t>Practical application </a:t>
              </a:r>
              <a:r>
                <a:rPr lang="en-US" sz="1200" dirty="0">
                  <a:solidFill>
                    <a:srgbClr val="000000"/>
                  </a:solidFill>
                  <a:cs typeface="Helvetica" panose="020B0604020202020204" pitchFamily="34" charset="0"/>
                </a:rPr>
                <a:t>of the informed trust </a:t>
              </a:r>
              <a:r>
                <a:rPr lang="en-CA" sz="1200" dirty="0">
                  <a:solidFill>
                    <a:srgbClr val="000000"/>
                  </a:solidFill>
                  <a:cs typeface="Helvetica" panose="020B0604020202020204" pitchFamily="34" charset="0"/>
                </a:rPr>
                <a:t>model to increase employee empowerment</a:t>
              </a:r>
              <a:r>
                <a:rPr lang="en-CA" sz="1200" dirty="0" smtClean="0">
                  <a:solidFill>
                    <a:srgbClr val="000000"/>
                  </a:solidFill>
                  <a:cs typeface="Helvetica" panose="020B0604020202020204" pitchFamily="34" charset="0"/>
                </a:rPr>
                <a:t>.</a:t>
              </a:r>
            </a:p>
            <a:p>
              <a:pPr marL="673893" lvl="1" indent="-171450" eaLnBrk="0" hangingPunct="0">
                <a:spcAft>
                  <a:spcPts val="600"/>
                </a:spcAft>
                <a:buFont typeface="Courier New" panose="02070309020205020404" pitchFamily="49" charset="0"/>
                <a:buChar char="o"/>
              </a:pPr>
              <a:r>
                <a:rPr lang="en-US" sz="1200" dirty="0">
                  <a:solidFill>
                    <a:srgbClr val="000000"/>
                  </a:solidFill>
                  <a:cs typeface="Helvetica" panose="020B0604020202020204" pitchFamily="34" charset="0"/>
                </a:rPr>
                <a:t>A comprehensive overview of each component of the informed trust model: Assess, Give, and Verify</a:t>
              </a:r>
              <a:r>
                <a:rPr lang="en-US" sz="1200" dirty="0" smtClean="0">
                  <a:solidFill>
                    <a:srgbClr val="000000"/>
                  </a:solidFill>
                  <a:cs typeface="Helvetica" panose="020B0604020202020204" pitchFamily="34" charset="0"/>
                </a:rPr>
                <a:t>.</a:t>
              </a:r>
              <a:endParaRPr lang="en-US" sz="1200" dirty="0">
                <a:solidFill>
                  <a:srgbClr val="000000"/>
                </a:solidFill>
                <a:cs typeface="Helvetica" panose="020B0604020202020204" pitchFamily="34" charset="0"/>
              </a:endParaRPr>
            </a:p>
          </p:txBody>
        </p:sp>
        <p:sp>
          <p:nvSpPr>
            <p:cNvPr id="22" name="Rectangle 22"/>
            <p:cNvSpPr/>
            <p:nvPr/>
          </p:nvSpPr>
          <p:spPr>
            <a:xfrm>
              <a:off x="413736" y="3316515"/>
              <a:ext cx="6371208" cy="936263"/>
            </a:xfrm>
            <a:prstGeom prst="rect">
              <a:avLst/>
            </a:prstGeom>
          </p:spPr>
          <p:txBody>
            <a:bodyPr wrap="square">
              <a:noAutofit/>
            </a:bodyPr>
            <a:lstStyle/>
            <a:p>
              <a:pPr>
                <a:spcBef>
                  <a:spcPts val="1200"/>
                </a:spcBef>
                <a:spcAft>
                  <a:spcPts val="300"/>
                </a:spcAft>
              </a:pPr>
              <a:r>
                <a:rPr lang="en-US" sz="1400" b="1" dirty="0" smtClean="0">
                  <a:solidFill>
                    <a:schemeClr val="accent1"/>
                  </a:solidFill>
                  <a:latin typeface="Arial Black" panose="020B0A04020102020204" pitchFamily="34" charset="0"/>
                  <a:cs typeface="Segoe UI" panose="020B0502040204020203" pitchFamily="34" charset="0"/>
                </a:rPr>
                <a:t>Complication</a:t>
              </a:r>
            </a:p>
            <a:p>
              <a:pPr marL="171450" indent="-171450" eaLnBrk="0" hangingPunct="0">
                <a:buFont typeface="Arial" panose="020B0604020202020204" pitchFamily="34" charset="0"/>
                <a:buChar char="•"/>
              </a:pPr>
              <a:r>
                <a:rPr lang="en-CA" sz="1200" dirty="0">
                  <a:cs typeface="Helvetica" panose="020B0604020202020204" pitchFamily="34" charset="0"/>
                </a:rPr>
                <a:t>Trust drives engagement through employee empowerment. However, </a:t>
              </a:r>
              <a:r>
                <a:rPr lang="en-CA" sz="1200" b="1" dirty="0">
                  <a:cs typeface="Helvetica" panose="020B0604020202020204" pitchFamily="34" charset="0"/>
                </a:rPr>
                <a:t>leaders are sometimes reluctant to give trust </a:t>
              </a:r>
              <a:r>
                <a:rPr lang="en-CA" sz="1200" dirty="0">
                  <a:cs typeface="Helvetica" panose="020B0604020202020204" pitchFamily="34" charset="0"/>
                </a:rPr>
                <a:t>to </a:t>
              </a:r>
              <a:r>
                <a:rPr lang="en-CA" sz="1200" dirty="0" smtClean="0">
                  <a:cs typeface="Helvetica" panose="020B0604020202020204" pitchFamily="34" charset="0"/>
                </a:rPr>
                <a:t>employees.</a:t>
              </a:r>
              <a:endParaRPr lang="en-CA" sz="1200" dirty="0">
                <a:cs typeface="Helvetica" panose="020B0604020202020204" pitchFamily="34" charset="0"/>
              </a:endParaRPr>
            </a:p>
          </p:txBody>
        </p:sp>
      </p:grpSp>
      <p:sp>
        <p:nvSpPr>
          <p:cNvPr id="4" name="Rectangle 3"/>
          <p:cNvSpPr/>
          <p:nvPr/>
        </p:nvSpPr>
        <p:spPr>
          <a:xfrm>
            <a:off x="5832474" y="0"/>
            <a:ext cx="3311525" cy="6518275"/>
          </a:xfrm>
          <a:prstGeom prst="rect">
            <a:avLst/>
          </a:prstGeom>
          <a:solidFill>
            <a:srgbClr val="29475F">
              <a:alpha val="34902"/>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latin typeface="Arial Black" panose="020B0A04020102020204" pitchFamily="34" charset="0"/>
            </a:endParaRPr>
          </a:p>
        </p:txBody>
      </p:sp>
      <p:sp>
        <p:nvSpPr>
          <p:cNvPr id="15" name="TextBox 19"/>
          <p:cNvSpPr txBox="1"/>
          <p:nvPr/>
        </p:nvSpPr>
        <p:spPr>
          <a:xfrm>
            <a:off x="5974702" y="2066134"/>
            <a:ext cx="2924837" cy="2246769"/>
          </a:xfrm>
          <a:prstGeom prst="rect">
            <a:avLst/>
          </a:prstGeom>
        </p:spPr>
        <p:txBody>
          <a:bodyPr wrap="square" rtlCol="0">
            <a:spAutoFit/>
          </a:bodyPr>
          <a:lstStyle/>
          <a:p>
            <a:pPr marL="180975" indent="-180975" eaLnBrk="0" hangingPunct="0">
              <a:spcAft>
                <a:spcPts val="900"/>
              </a:spcAft>
              <a:buFont typeface="Arial" panose="020B0604020202020204" pitchFamily="34" charset="0"/>
              <a:buChar char="•"/>
              <a:tabLst>
                <a:tab pos="180975" algn="l"/>
              </a:tabLst>
              <a:defRPr/>
            </a:pPr>
            <a:r>
              <a:rPr lang="en-CA" sz="1400" dirty="0">
                <a:solidFill>
                  <a:schemeClr val="bg1"/>
                </a:solidFill>
              </a:rPr>
              <a:t>Trust is a willingness to give up </a:t>
            </a:r>
            <a:r>
              <a:rPr lang="en-CA" sz="1400" dirty="0" smtClean="0">
                <a:solidFill>
                  <a:schemeClr val="bg1"/>
                </a:solidFill>
              </a:rPr>
              <a:t>control </a:t>
            </a:r>
            <a:r>
              <a:rPr lang="en-CA" sz="1400" dirty="0">
                <a:solidFill>
                  <a:schemeClr val="bg1"/>
                </a:solidFill>
              </a:rPr>
              <a:t>due to a belief in the creation of a particular outcome, with consideration given to risk. This requires moving from paternalism to partnership</a:t>
            </a:r>
            <a:r>
              <a:rPr lang="en-CA" sz="1400" dirty="0" smtClean="0">
                <a:solidFill>
                  <a:schemeClr val="bg1"/>
                </a:solidFill>
              </a:rPr>
              <a:t>. To put trust into action requires an informed approach to minimize the inherent risk in trusting others. </a:t>
            </a:r>
            <a:endParaRPr lang="en-CA" sz="1400" dirty="0">
              <a:solidFill>
                <a:schemeClr val="bg1"/>
              </a:solidFill>
            </a:endParaRPr>
          </a:p>
        </p:txBody>
      </p:sp>
      <p:sp>
        <p:nvSpPr>
          <p:cNvPr id="2" name="TextBox 1"/>
          <p:cNvSpPr txBox="1"/>
          <p:nvPr/>
        </p:nvSpPr>
        <p:spPr>
          <a:xfrm>
            <a:off x="5974702" y="1120775"/>
            <a:ext cx="2924836" cy="369332"/>
          </a:xfrm>
          <a:prstGeom prst="rect">
            <a:avLst/>
          </a:prstGeom>
        </p:spPr>
        <p:txBody>
          <a:bodyPr wrap="square" rtlCol="0">
            <a:spAutoFit/>
          </a:bodyPr>
          <a:lstStyle/>
          <a:p>
            <a:r>
              <a:rPr lang="en-US" b="1" dirty="0" smtClean="0">
                <a:solidFill>
                  <a:srgbClr val="FFFFFF"/>
                </a:solidFill>
                <a:latin typeface="Arial Black" panose="020B0A04020102020204" pitchFamily="34" charset="0"/>
                <a:cs typeface="Segoe UI" panose="020B0502040204020203" pitchFamily="34" charset="0"/>
              </a:rPr>
              <a:t>Key Insight:</a:t>
            </a:r>
          </a:p>
        </p:txBody>
      </p:sp>
      <p:sp>
        <p:nvSpPr>
          <p:cNvPr id="21" name="Rectangle 20"/>
          <p:cNvSpPr/>
          <p:nvPr/>
        </p:nvSpPr>
        <p:spPr>
          <a:xfrm>
            <a:off x="6070600" y="1798417"/>
            <a:ext cx="3073400" cy="5234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lumMod val="50000"/>
                  </a:schemeClr>
                </a:solidFill>
              </a:ln>
              <a:solidFill>
                <a:srgbClr val="FFFFFF"/>
              </a:solidFill>
              <a:latin typeface="Arial Black" panose="020B0A04020102020204" pitchFamily="34" charset="0"/>
            </a:endParaRPr>
          </a:p>
        </p:txBody>
      </p:sp>
      <p:sp>
        <p:nvSpPr>
          <p:cNvPr id="14" name="TextBox 13"/>
          <p:cNvSpPr txBox="1"/>
          <p:nvPr/>
        </p:nvSpPr>
        <p:spPr>
          <a:xfrm>
            <a:off x="405190" y="1084036"/>
            <a:ext cx="4943929" cy="5078314"/>
          </a:xfrm>
          <a:prstGeom prst="rect">
            <a:avLst/>
          </a:prstGeom>
        </p:spPr>
        <p:txBody>
          <a:bodyPr wrap="square" rtlCol="0">
            <a:spAutoFit/>
          </a:bodyPr>
          <a:lstStyle/>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smtClean="0">
              <a:latin typeface="Arial Black" panose="020B0A04020102020204" pitchFamily="34" charset="0"/>
            </a:endParaRPr>
          </a:p>
        </p:txBody>
      </p:sp>
      <p:sp>
        <p:nvSpPr>
          <p:cNvPr id="16" name="TextBox 15"/>
          <p:cNvSpPr txBox="1"/>
          <p:nvPr/>
        </p:nvSpPr>
        <p:spPr>
          <a:xfrm>
            <a:off x="405189" y="659110"/>
            <a:ext cx="4730750" cy="461665"/>
          </a:xfrm>
          <a:prstGeom prst="rect">
            <a:avLst/>
          </a:prstGeom>
        </p:spPr>
        <p:txBody>
          <a:bodyPr wrap="square" rtlCol="0">
            <a:spAutoFit/>
          </a:bodyPr>
          <a:lstStyle/>
          <a:p>
            <a:r>
              <a:rPr lang="en-US" sz="2400" b="1" dirty="0">
                <a:solidFill>
                  <a:schemeClr val="accent1"/>
                </a:solidFill>
                <a:latin typeface="Arial Black" panose="020B0A04020102020204" pitchFamily="34" charset="0"/>
                <a:cs typeface="Segoe UI" panose="020B0502040204020203" pitchFamily="34" charset="0"/>
              </a:rPr>
              <a:t>EXECUTIVE SUMMARY</a:t>
            </a:r>
          </a:p>
        </p:txBody>
      </p:sp>
      <p:grpSp>
        <p:nvGrpSpPr>
          <p:cNvPr id="17" name="Group 16"/>
          <p:cNvGrpSpPr/>
          <p:nvPr/>
        </p:nvGrpSpPr>
        <p:grpSpPr>
          <a:xfrm>
            <a:off x="0" y="6525344"/>
            <a:ext cx="9144000" cy="351838"/>
            <a:chOff x="0" y="6525344"/>
            <a:chExt cx="9144000" cy="351838"/>
          </a:xfrm>
        </p:grpSpPr>
        <p:sp>
          <p:nvSpPr>
            <p:cNvPr id="18" name="Rectangle 17"/>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24" name="Rectangle 23"/>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67821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dfdg.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1558324"/>
          </a:xfrm>
          <a:prstGeom prst="rect">
            <a:avLst/>
          </a:prstGeom>
        </p:spPr>
      </p:pic>
      <p:sp>
        <p:nvSpPr>
          <p:cNvPr id="2" name="Title 1"/>
          <p:cNvSpPr>
            <a:spLocks noGrp="1"/>
          </p:cNvSpPr>
          <p:nvPr>
            <p:ph type="title" idx="4294967295"/>
          </p:nvPr>
        </p:nvSpPr>
        <p:spPr>
          <a:xfrm>
            <a:off x="255787" y="529600"/>
            <a:ext cx="8696327" cy="877887"/>
          </a:xfrm>
          <a:prstGeom prst="rect">
            <a:avLst/>
          </a:prstGeom>
        </p:spPr>
        <p:txBody>
          <a:bodyPr/>
          <a:lstStyle/>
          <a:p>
            <a:pPr>
              <a:lnSpc>
                <a:spcPct val="80000"/>
              </a:lnSpc>
            </a:pPr>
            <a:r>
              <a:rPr lang="en-US" b="1" dirty="0" smtClean="0">
                <a:solidFill>
                  <a:schemeClr val="bg1"/>
                </a:solidFill>
                <a:latin typeface="Arial Black" panose="020B0A04020102020204" pitchFamily="34" charset="0"/>
                <a:cs typeface="Segoe UI" panose="020B0502040204020203" pitchFamily="34" charset="0"/>
              </a:rPr>
              <a:t>MCLEAN &amp; COMPANY OFFERS VARIOUS LEVELS OF SUPPORT TO BEST SUIT YOUR NEEDS</a:t>
            </a:r>
            <a:endParaRPr lang="en-US" b="1" dirty="0">
              <a:solidFill>
                <a:schemeClr val="bg1"/>
              </a:solidFill>
              <a:latin typeface="Arial Black" panose="020B0A04020102020204" pitchFamily="34" charset="0"/>
              <a:cs typeface="Segoe UI" panose="020B0502040204020203" pitchFamily="34" charset="0"/>
            </a:endParaRPr>
          </a:p>
        </p:txBody>
      </p:sp>
      <p:grpSp>
        <p:nvGrpSpPr>
          <p:cNvPr id="5" name="Group 4"/>
          <p:cNvGrpSpPr/>
          <p:nvPr/>
        </p:nvGrpSpPr>
        <p:grpSpPr>
          <a:xfrm>
            <a:off x="380306" y="1871984"/>
            <a:ext cx="8360297" cy="3051390"/>
            <a:chOff x="431635" y="2218348"/>
            <a:chExt cx="8360297" cy="3051390"/>
          </a:xfrm>
        </p:grpSpPr>
        <p:cxnSp>
          <p:nvCxnSpPr>
            <p:cNvPr id="38" name="Straight Arrow Connector 37"/>
            <p:cNvCxnSpPr/>
            <p:nvPr/>
          </p:nvCxnSpPr>
          <p:spPr>
            <a:xfrm>
              <a:off x="951171" y="3300534"/>
              <a:ext cx="7840761" cy="0"/>
            </a:xfrm>
            <a:prstGeom prst="straightConnector1">
              <a:avLst/>
            </a:prstGeom>
            <a:ln>
              <a:tailEnd type="triangle" w="lg" len="med"/>
            </a:ln>
            <a:effectLst/>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7093920" y="2218348"/>
              <a:ext cx="1620000" cy="3048925"/>
              <a:chOff x="6656757" y="1326494"/>
              <a:chExt cx="1620000" cy="3048925"/>
            </a:xfrm>
          </p:grpSpPr>
          <p:sp>
            <p:nvSpPr>
              <p:cNvPr id="40" name="Oval 39"/>
              <p:cNvSpPr/>
              <p:nvPr/>
            </p:nvSpPr>
            <p:spPr>
              <a:xfrm>
                <a:off x="7111157" y="2011140"/>
                <a:ext cx="711200" cy="711200"/>
              </a:xfrm>
              <a:prstGeom prst="ellipse">
                <a:avLst/>
              </a:prstGeom>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CA" kern="0" dirty="0" smtClean="0">
                  <a:solidFill>
                    <a:srgbClr val="FFFFFF"/>
                  </a:solidFill>
                  <a:latin typeface="Arial" panose="020B0604020202020204" pitchFamily="34" charset="0"/>
                  <a:cs typeface="Arial" panose="020B0604020202020204" pitchFamily="34" charset="0"/>
                </a:endParaRPr>
              </a:p>
            </p:txBody>
          </p:sp>
          <p:sp>
            <p:nvSpPr>
              <p:cNvPr id="41" name="TextBox 40"/>
              <p:cNvSpPr txBox="1"/>
              <p:nvPr/>
            </p:nvSpPr>
            <p:spPr>
              <a:xfrm>
                <a:off x="6656757" y="1326494"/>
                <a:ext cx="1620000" cy="540000"/>
              </a:xfrm>
              <a:prstGeom prst="rect">
                <a:avLst/>
              </a:prstGeom>
              <a:noFill/>
            </p:spPr>
            <p:txBody>
              <a:bodyPr wrap="square" rtlCol="0" anchor="ctr">
                <a:noAutofit/>
              </a:bodyPr>
              <a:lstStyle/>
              <a:p>
                <a:pPr algn="ctr">
                  <a:defRPr/>
                </a:pPr>
                <a:r>
                  <a:rPr lang="en-CA" sz="1600" b="1" kern="0" dirty="0" smtClean="0">
                    <a:solidFill>
                      <a:srgbClr val="133B5C"/>
                    </a:solidFill>
                    <a:latin typeface="Arial" panose="020B0604020202020204" pitchFamily="34" charset="0"/>
                    <a:cs typeface="Arial" panose="020B0604020202020204" pitchFamily="34" charset="0"/>
                  </a:rPr>
                  <a:t>CONSULTING</a:t>
                </a:r>
              </a:p>
            </p:txBody>
          </p:sp>
          <p:sp>
            <p:nvSpPr>
              <p:cNvPr id="42" name="TextBox 41"/>
              <p:cNvSpPr txBox="1"/>
              <p:nvPr/>
            </p:nvSpPr>
            <p:spPr>
              <a:xfrm>
                <a:off x="6656757" y="2935419"/>
                <a:ext cx="1620000" cy="1440000"/>
              </a:xfrm>
              <a:prstGeom prst="rect">
                <a:avLst/>
              </a:prstGeom>
              <a:noFill/>
            </p:spPr>
            <p:txBody>
              <a:bodyPr wrap="square" rtlCol="0">
                <a:noAutofit/>
              </a:bodyPr>
              <a:lstStyle/>
              <a:p>
                <a:pPr algn="ctr">
                  <a:defRPr/>
                </a:pPr>
                <a:r>
                  <a:rPr lang="en-CA" sz="1200" kern="0" dirty="0" smtClean="0">
                    <a:solidFill>
                      <a:srgbClr val="666666"/>
                    </a:solidFill>
                    <a:latin typeface="Arial" panose="020B0604020202020204" pitchFamily="34" charset="0"/>
                    <a:cs typeface="Arial" panose="020B0604020202020204" pitchFamily="34" charset="0"/>
                  </a:rPr>
                  <a:t>“Our team does not have the time or the knowledge to take this project on. We need assistance through the entirety of this project.”</a:t>
                </a:r>
              </a:p>
            </p:txBody>
          </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7940" y="2199136"/>
                <a:ext cx="336908" cy="336908"/>
              </a:xfrm>
              <a:prstGeom prst="rect">
                <a:avLst/>
              </a:prstGeom>
              <a:noFill/>
            </p:spPr>
          </p:pic>
        </p:grpSp>
        <p:grpSp>
          <p:nvGrpSpPr>
            <p:cNvPr id="44" name="Group 43"/>
            <p:cNvGrpSpPr/>
            <p:nvPr/>
          </p:nvGrpSpPr>
          <p:grpSpPr>
            <a:xfrm>
              <a:off x="2483271" y="2218348"/>
              <a:ext cx="2129440" cy="3046863"/>
              <a:chOff x="2724527" y="1974729"/>
              <a:chExt cx="2129440" cy="3046863"/>
            </a:xfrm>
          </p:grpSpPr>
          <p:sp>
            <p:nvSpPr>
              <p:cNvPr id="45" name="Oval 44"/>
              <p:cNvSpPr/>
              <p:nvPr/>
            </p:nvSpPr>
            <p:spPr>
              <a:xfrm>
                <a:off x="3433647" y="2726777"/>
                <a:ext cx="711200" cy="711200"/>
              </a:xfrm>
              <a:prstGeom prst="ellipse">
                <a:avLst/>
              </a:prstGeom>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CA" kern="0" dirty="0" smtClean="0">
                  <a:solidFill>
                    <a:srgbClr val="FFFFFF"/>
                  </a:solidFill>
                  <a:latin typeface="Arial" panose="020B0604020202020204" pitchFamily="34" charset="0"/>
                  <a:cs typeface="Arial" panose="020B0604020202020204" pitchFamily="34" charset="0"/>
                </a:endParaRPr>
              </a:p>
            </p:txBody>
          </p:sp>
          <p:sp>
            <p:nvSpPr>
              <p:cNvPr id="46" name="TextBox 45"/>
              <p:cNvSpPr txBox="1"/>
              <p:nvPr/>
            </p:nvSpPr>
            <p:spPr>
              <a:xfrm>
                <a:off x="2724527" y="1974729"/>
                <a:ext cx="2129440" cy="540000"/>
              </a:xfrm>
              <a:prstGeom prst="rect">
                <a:avLst/>
              </a:prstGeom>
              <a:noFill/>
            </p:spPr>
            <p:txBody>
              <a:bodyPr wrap="square" rtlCol="0" anchor="ctr">
                <a:noAutofit/>
              </a:bodyPr>
              <a:lstStyle/>
              <a:p>
                <a:pPr algn="ctr">
                  <a:defRPr/>
                </a:pPr>
                <a:r>
                  <a:rPr lang="en-CA" sz="1600" b="1" kern="0" dirty="0" smtClean="0">
                    <a:solidFill>
                      <a:srgbClr val="133B5C"/>
                    </a:solidFill>
                    <a:latin typeface="Arial" panose="020B0604020202020204" pitchFamily="34" charset="0"/>
                    <a:cs typeface="Arial" panose="020B0604020202020204" pitchFamily="34" charset="0"/>
                  </a:rPr>
                  <a:t>GUIDED IMPLEMENTATION</a:t>
                </a:r>
              </a:p>
            </p:txBody>
          </p:sp>
          <p:sp>
            <p:nvSpPr>
              <p:cNvPr id="47" name="TextBox 46"/>
              <p:cNvSpPr txBox="1"/>
              <p:nvPr/>
            </p:nvSpPr>
            <p:spPr>
              <a:xfrm>
                <a:off x="2979247" y="3581592"/>
                <a:ext cx="1620000" cy="1440000"/>
              </a:xfrm>
              <a:prstGeom prst="rect">
                <a:avLst/>
              </a:prstGeom>
              <a:noFill/>
            </p:spPr>
            <p:txBody>
              <a:bodyPr wrap="square" rtlCol="0">
                <a:noAutofit/>
              </a:bodyPr>
              <a:lstStyle/>
              <a:p>
                <a:pPr algn="ctr">
                  <a:defRPr/>
                </a:pPr>
                <a:r>
                  <a:rPr lang="en-CA" sz="1200" kern="0" dirty="0" smtClean="0">
                    <a:solidFill>
                      <a:srgbClr val="666666"/>
                    </a:solidFill>
                    <a:latin typeface="Arial" panose="020B0604020202020204" pitchFamily="34" charset="0"/>
                    <a:cs typeface="Arial" panose="020B0604020202020204" pitchFamily="34" charset="0"/>
                  </a:rPr>
                  <a:t>“Our team knows that we need to fix a process, but we need assistance to determine where to focus. Some check-ins along the way would help keep us on track.”</a:t>
                </a:r>
              </a:p>
            </p:txBody>
          </p:sp>
          <p:pic>
            <p:nvPicPr>
              <p:cNvPr id="48" name="Picture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6918" y="2909423"/>
                <a:ext cx="337358" cy="337358"/>
              </a:xfrm>
              <a:prstGeom prst="rect">
                <a:avLst/>
              </a:prstGeom>
              <a:noFill/>
            </p:spPr>
          </p:pic>
        </p:grpSp>
        <p:grpSp>
          <p:nvGrpSpPr>
            <p:cNvPr id="49" name="Group 48"/>
            <p:cNvGrpSpPr/>
            <p:nvPr/>
          </p:nvGrpSpPr>
          <p:grpSpPr>
            <a:xfrm>
              <a:off x="431635" y="2218348"/>
              <a:ext cx="1620000" cy="3051390"/>
              <a:chOff x="1308153" y="2483113"/>
              <a:chExt cx="1620000" cy="3051390"/>
            </a:xfrm>
          </p:grpSpPr>
          <p:sp>
            <p:nvSpPr>
              <p:cNvPr id="50" name="Oval 49"/>
              <p:cNvSpPr/>
              <p:nvPr/>
            </p:nvSpPr>
            <p:spPr>
              <a:xfrm>
                <a:off x="1762553" y="3228163"/>
                <a:ext cx="711200" cy="711200"/>
              </a:xfrm>
              <a:prstGeom prst="ellipse">
                <a:avLst/>
              </a:prstGeom>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CA" kern="0" dirty="0" smtClean="0">
                  <a:solidFill>
                    <a:srgbClr val="FFFFFF"/>
                  </a:solidFill>
                  <a:latin typeface="Arial" panose="020B0604020202020204" pitchFamily="34" charset="0"/>
                  <a:cs typeface="Arial" panose="020B0604020202020204" pitchFamily="34" charset="0"/>
                </a:endParaRPr>
              </a:p>
            </p:txBody>
          </p:sp>
          <p:sp>
            <p:nvSpPr>
              <p:cNvPr id="51" name="TextBox 50"/>
              <p:cNvSpPr txBox="1"/>
              <p:nvPr/>
            </p:nvSpPr>
            <p:spPr>
              <a:xfrm>
                <a:off x="1308153" y="2483113"/>
                <a:ext cx="1620000" cy="540000"/>
              </a:xfrm>
              <a:prstGeom prst="rect">
                <a:avLst/>
              </a:prstGeom>
              <a:noFill/>
            </p:spPr>
            <p:txBody>
              <a:bodyPr wrap="square" rtlCol="0" anchor="ctr">
                <a:noAutofit/>
              </a:bodyPr>
              <a:lstStyle/>
              <a:p>
                <a:pPr algn="ctr">
                  <a:defRPr/>
                </a:pPr>
                <a:r>
                  <a:rPr lang="en-CA" sz="1600" b="1" kern="0" dirty="0" smtClean="0">
                    <a:solidFill>
                      <a:srgbClr val="133B5C"/>
                    </a:solidFill>
                    <a:latin typeface="Arial" panose="020B0604020202020204" pitchFamily="34" charset="0"/>
                    <a:cs typeface="Arial" panose="020B0604020202020204" pitchFamily="34" charset="0"/>
                  </a:rPr>
                  <a:t>DIY </a:t>
                </a:r>
              </a:p>
              <a:p>
                <a:pPr algn="ctr">
                  <a:defRPr/>
                </a:pPr>
                <a:r>
                  <a:rPr lang="en-CA" sz="1600" b="1" kern="0" dirty="0" smtClean="0">
                    <a:solidFill>
                      <a:srgbClr val="133B5C"/>
                    </a:solidFill>
                    <a:latin typeface="Arial" panose="020B0604020202020204" pitchFamily="34" charset="0"/>
                    <a:cs typeface="Arial" panose="020B0604020202020204" pitchFamily="34" charset="0"/>
                  </a:rPr>
                  <a:t>TOOLKIT</a:t>
                </a:r>
              </a:p>
            </p:txBody>
          </p:sp>
          <p:sp>
            <p:nvSpPr>
              <p:cNvPr id="52" name="TextBox 51"/>
              <p:cNvSpPr txBox="1"/>
              <p:nvPr/>
            </p:nvSpPr>
            <p:spPr>
              <a:xfrm>
                <a:off x="1308153" y="4094503"/>
                <a:ext cx="1620000" cy="1440000"/>
              </a:xfrm>
              <a:prstGeom prst="rect">
                <a:avLst/>
              </a:prstGeom>
              <a:noFill/>
            </p:spPr>
            <p:txBody>
              <a:bodyPr wrap="square" rtlCol="0">
                <a:noAutofit/>
              </a:bodyPr>
              <a:lstStyle/>
              <a:p>
                <a:pPr algn="ctr">
                  <a:defRPr/>
                </a:pPr>
                <a:r>
                  <a:rPr lang="en-CA" sz="1200" kern="0" dirty="0" smtClean="0">
                    <a:solidFill>
                      <a:srgbClr val="222222">
                        <a:lumMod val="75000"/>
                        <a:lumOff val="25000"/>
                      </a:srgbClr>
                    </a:solidFill>
                    <a:latin typeface="Arial" panose="020B0604020202020204" pitchFamily="34" charset="0"/>
                    <a:cs typeface="Arial" panose="020B0604020202020204" pitchFamily="34" charset="0"/>
                  </a:rPr>
                  <a:t>“Our team has already made this critical project a priority, and we have the time and capability, but some guidance along the way would be helpful.”</a:t>
                </a:r>
              </a:p>
            </p:txBody>
          </p:sp>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6909" y="3389684"/>
                <a:ext cx="295188" cy="337358"/>
              </a:xfrm>
              <a:prstGeom prst="rect">
                <a:avLst/>
              </a:prstGeom>
            </p:spPr>
          </p:pic>
        </p:grpSp>
        <p:grpSp>
          <p:nvGrpSpPr>
            <p:cNvPr id="54" name="Group 53"/>
            <p:cNvGrpSpPr/>
            <p:nvPr/>
          </p:nvGrpSpPr>
          <p:grpSpPr>
            <a:xfrm>
              <a:off x="5033614" y="2218348"/>
              <a:ext cx="1620000" cy="3049107"/>
              <a:chOff x="4855445" y="1690247"/>
              <a:chExt cx="1620000" cy="3049107"/>
            </a:xfrm>
          </p:grpSpPr>
          <p:sp>
            <p:nvSpPr>
              <p:cNvPr id="55" name="Oval 54"/>
              <p:cNvSpPr/>
              <p:nvPr/>
            </p:nvSpPr>
            <p:spPr>
              <a:xfrm>
                <a:off x="5309845" y="2380757"/>
                <a:ext cx="711200" cy="711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CA" kern="0" dirty="0" smtClean="0">
                  <a:solidFill>
                    <a:srgbClr val="FFFFFF"/>
                  </a:solidFill>
                  <a:latin typeface="Arial" panose="020B0604020202020204" pitchFamily="34" charset="0"/>
                  <a:cs typeface="Arial" panose="020B0604020202020204" pitchFamily="34" charset="0"/>
                </a:endParaRPr>
              </a:p>
            </p:txBody>
          </p:sp>
          <p:sp>
            <p:nvSpPr>
              <p:cNvPr id="56" name="TextBox 55"/>
              <p:cNvSpPr txBox="1"/>
              <p:nvPr/>
            </p:nvSpPr>
            <p:spPr>
              <a:xfrm>
                <a:off x="4855445" y="1690247"/>
                <a:ext cx="1620000" cy="540000"/>
              </a:xfrm>
              <a:prstGeom prst="rect">
                <a:avLst/>
              </a:prstGeom>
              <a:noFill/>
            </p:spPr>
            <p:txBody>
              <a:bodyPr wrap="square" rtlCol="0" anchor="ctr">
                <a:noAutofit/>
              </a:bodyPr>
              <a:lstStyle/>
              <a:p>
                <a:pPr algn="ctr">
                  <a:defRPr/>
                </a:pPr>
                <a:r>
                  <a:rPr lang="en-CA" sz="1600" b="1" kern="0" dirty="0" smtClean="0">
                    <a:solidFill>
                      <a:srgbClr val="2576B7">
                        <a:lumMod val="50000"/>
                      </a:srgbClr>
                    </a:solidFill>
                    <a:latin typeface="Arial" panose="020B0604020202020204" pitchFamily="34" charset="0"/>
                    <a:cs typeface="Arial" panose="020B0604020202020204" pitchFamily="34" charset="0"/>
                  </a:rPr>
                  <a:t>WORKSHOP</a:t>
                </a:r>
              </a:p>
            </p:txBody>
          </p:sp>
          <p:sp>
            <p:nvSpPr>
              <p:cNvPr id="57" name="TextBox 56"/>
              <p:cNvSpPr txBox="1"/>
              <p:nvPr/>
            </p:nvSpPr>
            <p:spPr>
              <a:xfrm>
                <a:off x="4855445" y="3299354"/>
                <a:ext cx="1620000" cy="1440000"/>
              </a:xfrm>
              <a:prstGeom prst="rect">
                <a:avLst/>
              </a:prstGeom>
              <a:noFill/>
            </p:spPr>
            <p:txBody>
              <a:bodyPr wrap="square" rtlCol="0">
                <a:noAutofit/>
              </a:bodyPr>
              <a:lstStyle/>
              <a:p>
                <a:pPr algn="ctr">
                  <a:defRPr/>
                </a:pPr>
                <a:r>
                  <a:rPr lang="en-CA" sz="1200" kern="0" dirty="0" smtClean="0">
                    <a:solidFill>
                      <a:srgbClr val="333333">
                        <a:lumMod val="75000"/>
                        <a:lumOff val="25000"/>
                      </a:srgbClr>
                    </a:solidFill>
                    <a:latin typeface="Arial" panose="020B0604020202020204" pitchFamily="34" charset="0"/>
                    <a:cs typeface="Arial" panose="020B0604020202020204" pitchFamily="34" charset="0"/>
                  </a:rPr>
                  <a:t>“We need to hit the ground running and get this project kicked off immediately. Our team has the ability to take this over once we get a framework and strategy in place.”</a:t>
                </a:r>
              </a:p>
            </p:txBody>
          </p:sp>
          <p:pic>
            <p:nvPicPr>
              <p:cNvPr id="58" name="Picture 5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2005" y="2612829"/>
                <a:ext cx="361456" cy="240970"/>
              </a:xfrm>
              <a:prstGeom prst="rect">
                <a:avLst/>
              </a:prstGeom>
              <a:noFill/>
            </p:spPr>
          </p:pic>
        </p:grpSp>
      </p:grpSp>
      <p:sp>
        <p:nvSpPr>
          <p:cNvPr id="59" name="Rectangle 58"/>
          <p:cNvSpPr/>
          <p:nvPr/>
        </p:nvSpPr>
        <p:spPr>
          <a:xfrm>
            <a:off x="2439846" y="6117057"/>
            <a:ext cx="4264309" cy="230832"/>
          </a:xfrm>
          <a:prstGeom prst="rect">
            <a:avLst/>
          </a:prstGeom>
        </p:spPr>
        <p:txBody>
          <a:bodyPr wrap="none">
            <a:spAutoFit/>
          </a:bodyPr>
          <a:lstStyle/>
          <a:p>
            <a:pPr algn="ctr">
              <a:lnSpc>
                <a:spcPct val="90000"/>
              </a:lnSpc>
              <a:defRPr/>
            </a:pPr>
            <a:r>
              <a:rPr lang="en-CA" sz="1000" kern="0" dirty="0" smtClean="0">
                <a:solidFill>
                  <a:srgbClr val="333333">
                    <a:lumMod val="75000"/>
                    <a:lumOff val="25000"/>
                  </a:srgbClr>
                </a:solidFill>
                <a:latin typeface="Arial" panose="020B0604020202020204" pitchFamily="34" charset="0"/>
                <a:cs typeface="Arial" panose="020B0604020202020204" pitchFamily="34" charset="0"/>
              </a:rPr>
              <a:t>Diagnostics and consistent frameworks used throughout all four options</a:t>
            </a:r>
          </a:p>
        </p:txBody>
      </p:sp>
      <p:sp>
        <p:nvSpPr>
          <p:cNvPr id="4" name="Rectangle 3"/>
          <p:cNvSpPr/>
          <p:nvPr/>
        </p:nvSpPr>
        <p:spPr>
          <a:xfrm>
            <a:off x="0" y="-6238"/>
            <a:ext cx="8320035" cy="1708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grpSp>
        <p:nvGrpSpPr>
          <p:cNvPr id="28" name="Group 27"/>
          <p:cNvGrpSpPr/>
          <p:nvPr/>
        </p:nvGrpSpPr>
        <p:grpSpPr>
          <a:xfrm>
            <a:off x="0" y="6525344"/>
            <a:ext cx="9144000" cy="351838"/>
            <a:chOff x="0" y="6525344"/>
            <a:chExt cx="9144000" cy="351838"/>
          </a:xfrm>
        </p:grpSpPr>
        <p:sp>
          <p:nvSpPr>
            <p:cNvPr id="29" name="Rectangle 28"/>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30" name="Picture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31" name="Rectangle 30"/>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10473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Use McLean &amp; Company’s two-step process to train leaders on how to apply an informed trust model</a:t>
            </a:r>
            <a:endParaRPr lang="en-CA" dirty="0"/>
          </a:p>
        </p:txBody>
      </p:sp>
      <p:sp>
        <p:nvSpPr>
          <p:cNvPr id="11" name="Hexagon 10"/>
          <p:cNvSpPr/>
          <p:nvPr/>
        </p:nvSpPr>
        <p:spPr>
          <a:xfrm>
            <a:off x="1610986" y="2377617"/>
            <a:ext cx="3251049" cy="2961769"/>
          </a:xfrm>
          <a:prstGeom prst="hexagon">
            <a:avLst/>
          </a:prstGeom>
          <a:solidFill>
            <a:schemeClr val="accent6">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Customize training and determine metrics</a:t>
            </a:r>
            <a:endParaRPr lang="en-CA" b="1" dirty="0">
              <a:solidFill>
                <a:schemeClr val="bg1"/>
              </a:solidFill>
            </a:endParaRPr>
          </a:p>
        </p:txBody>
      </p:sp>
      <p:sp>
        <p:nvSpPr>
          <p:cNvPr id="12" name="Hexagon 11"/>
          <p:cNvSpPr/>
          <p:nvPr/>
        </p:nvSpPr>
        <p:spPr>
          <a:xfrm flipH="1">
            <a:off x="4340989" y="2368968"/>
            <a:ext cx="3251049" cy="2970418"/>
          </a:xfrm>
          <a:prstGeom prst="hexagon">
            <a:avLst/>
          </a:prstGeom>
          <a:solidFill>
            <a:schemeClr val="accent1">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Prepare logistics for training</a:t>
            </a:r>
            <a:endParaRPr lang="en-CA" b="1" dirty="0">
              <a:solidFill>
                <a:schemeClr val="bg1"/>
              </a:solidFill>
            </a:endParaRPr>
          </a:p>
        </p:txBody>
      </p:sp>
      <p:sp>
        <p:nvSpPr>
          <p:cNvPr id="16" name="Flowchart: Connector 15"/>
          <p:cNvSpPr/>
          <p:nvPr/>
        </p:nvSpPr>
        <p:spPr>
          <a:xfrm>
            <a:off x="3005610" y="2103674"/>
            <a:ext cx="580293" cy="492369"/>
          </a:xfrm>
          <a:prstGeom prst="flowChartConnector">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CA" b="1" dirty="0"/>
          </a:p>
        </p:txBody>
      </p:sp>
      <p:sp>
        <p:nvSpPr>
          <p:cNvPr id="17" name="Flowchart: Connector 16"/>
          <p:cNvSpPr/>
          <p:nvPr/>
        </p:nvSpPr>
        <p:spPr>
          <a:xfrm>
            <a:off x="5676366" y="2103674"/>
            <a:ext cx="580293" cy="492369"/>
          </a:xfrm>
          <a:prstGeom prst="flowChartConnector">
            <a:avLst/>
          </a:prstGeom>
          <a:solidFill>
            <a:schemeClr val="accent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endParaRPr lang="en-CA" b="1" dirty="0"/>
          </a:p>
        </p:txBody>
      </p:sp>
      <p:grpSp>
        <p:nvGrpSpPr>
          <p:cNvPr id="7" name="Group 6"/>
          <p:cNvGrpSpPr/>
          <p:nvPr/>
        </p:nvGrpSpPr>
        <p:grpSpPr>
          <a:xfrm>
            <a:off x="0" y="6525344"/>
            <a:ext cx="9144000" cy="351838"/>
            <a:chOff x="0" y="6525344"/>
            <a:chExt cx="9144000" cy="351838"/>
          </a:xfrm>
        </p:grpSpPr>
        <p:sp>
          <p:nvSpPr>
            <p:cNvPr id="8" name="Rectangle 7"/>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10" name="Rectangle 9"/>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43854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3667" y="787400"/>
            <a:ext cx="184666" cy="369332"/>
          </a:xfrm>
          <a:prstGeom prst="rect">
            <a:avLst/>
          </a:prstGeom>
        </p:spPr>
        <p:txBody>
          <a:bodyPr wrap="none" rtlCol="0">
            <a:spAutoFit/>
          </a:bodyPr>
          <a:lstStyle/>
          <a:p>
            <a:endParaRPr lang="en-US" dirty="0" smtClean="0">
              <a:solidFill>
                <a:srgbClr val="333333"/>
              </a:solidFill>
            </a:endParaRPr>
          </a:p>
        </p:txBody>
      </p:sp>
      <p:sp>
        <p:nvSpPr>
          <p:cNvPr id="3" name="TextBox 2"/>
          <p:cNvSpPr txBox="1"/>
          <p:nvPr/>
        </p:nvSpPr>
        <p:spPr>
          <a:xfrm>
            <a:off x="5071533" y="889000"/>
            <a:ext cx="184666" cy="369332"/>
          </a:xfrm>
          <a:prstGeom prst="rect">
            <a:avLst/>
          </a:prstGeom>
        </p:spPr>
        <p:txBody>
          <a:bodyPr wrap="none" rtlCol="0">
            <a:spAutoFit/>
          </a:bodyPr>
          <a:lstStyle/>
          <a:p>
            <a:endParaRPr lang="en-US" dirty="0" smtClean="0">
              <a:solidFill>
                <a:srgbClr val="333333"/>
              </a:solidFill>
            </a:endParaRPr>
          </a:p>
        </p:txBody>
      </p:sp>
      <p:sp>
        <p:nvSpPr>
          <p:cNvPr id="4" name="TextBox 3"/>
          <p:cNvSpPr txBox="1"/>
          <p:nvPr/>
        </p:nvSpPr>
        <p:spPr>
          <a:xfrm>
            <a:off x="448733" y="872067"/>
            <a:ext cx="184666" cy="369332"/>
          </a:xfrm>
          <a:prstGeom prst="rect">
            <a:avLst/>
          </a:prstGeom>
        </p:spPr>
        <p:txBody>
          <a:bodyPr wrap="none" rtlCol="0">
            <a:spAutoFit/>
          </a:bodyPr>
          <a:lstStyle/>
          <a:p>
            <a:endParaRPr lang="en-US" dirty="0" smtClean="0">
              <a:solidFill>
                <a:srgbClr val="333333"/>
              </a:solidFill>
            </a:endParaRPr>
          </a:p>
        </p:txBody>
      </p:sp>
      <p:sp>
        <p:nvSpPr>
          <p:cNvPr id="5" name="TextBox 4"/>
          <p:cNvSpPr txBox="1"/>
          <p:nvPr/>
        </p:nvSpPr>
        <p:spPr>
          <a:xfrm>
            <a:off x="6553200" y="1117600"/>
            <a:ext cx="184666" cy="369332"/>
          </a:xfrm>
          <a:prstGeom prst="rect">
            <a:avLst/>
          </a:prstGeom>
        </p:spPr>
        <p:txBody>
          <a:bodyPr wrap="none" rtlCol="0">
            <a:spAutoFit/>
          </a:bodyPr>
          <a:lstStyle/>
          <a:p>
            <a:endParaRPr lang="en-US" dirty="0" smtClean="0">
              <a:solidFill>
                <a:srgbClr val="333333"/>
              </a:solidFill>
            </a:endParaRPr>
          </a:p>
        </p:txBody>
      </p:sp>
      <p:pic>
        <p:nvPicPr>
          <p:cNvPr id="7" name="Picture 6" descr="ThinkstockPhotos-4817219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1840" y="0"/>
            <a:ext cx="3312160" cy="6524625"/>
          </a:xfrm>
          <a:prstGeom prst="rect">
            <a:avLst/>
          </a:prstGeom>
        </p:spPr>
      </p:pic>
      <p:sp>
        <p:nvSpPr>
          <p:cNvPr id="12" name="TextBox 11">
            <a:hlinkClick r:id="rId4" action="ppaction://hlinkfile"/>
          </p:cNvPr>
          <p:cNvSpPr txBox="1"/>
          <p:nvPr/>
        </p:nvSpPr>
        <p:spPr>
          <a:xfrm>
            <a:off x="1101090" y="2969924"/>
            <a:ext cx="4730750" cy="584775"/>
          </a:xfrm>
          <a:prstGeom prst="rect">
            <a:avLst/>
          </a:prstGeom>
        </p:spPr>
        <p:txBody>
          <a:bodyPr wrap="square" rtlCol="0">
            <a:spAutoFit/>
          </a:bodyPr>
          <a:lstStyle/>
          <a:p>
            <a:r>
              <a:rPr lang="en-CA" sz="3200" b="1" dirty="0" smtClean="0">
                <a:solidFill>
                  <a:srgbClr val="2576B7"/>
                </a:solidFill>
                <a:latin typeface="Arial" panose="020B0604020202020204" pitchFamily="34" charset="0"/>
                <a:cs typeface="Arial" panose="020B0604020202020204" pitchFamily="34" charset="0"/>
              </a:rPr>
              <a:t>SAMPLE SLIDES</a:t>
            </a:r>
            <a:endParaRPr lang="en-CA" sz="3200" b="1" dirty="0">
              <a:solidFill>
                <a:srgbClr val="2576B7"/>
              </a:solidFill>
              <a:latin typeface="Arial" panose="020B0604020202020204" pitchFamily="34" charset="0"/>
              <a:cs typeface="Arial" panose="020B0604020202020204" pitchFamily="34" charset="0"/>
            </a:endParaRPr>
          </a:p>
        </p:txBody>
      </p:sp>
      <p:sp>
        <p:nvSpPr>
          <p:cNvPr id="15" name="Rectangle 14"/>
          <p:cNvSpPr/>
          <p:nvPr/>
        </p:nvSpPr>
        <p:spPr>
          <a:xfrm>
            <a:off x="0" y="1120588"/>
            <a:ext cx="172357" cy="54067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lumMod val="95000"/>
                </a:srgbClr>
              </a:solidFill>
            </a:endParaRPr>
          </a:p>
        </p:txBody>
      </p:sp>
      <p:grpSp>
        <p:nvGrpSpPr>
          <p:cNvPr id="9" name="Group 8"/>
          <p:cNvGrpSpPr/>
          <p:nvPr/>
        </p:nvGrpSpPr>
        <p:grpSpPr>
          <a:xfrm>
            <a:off x="0" y="6525344"/>
            <a:ext cx="9144000" cy="351838"/>
            <a:chOff x="0" y="6525344"/>
            <a:chExt cx="9144000" cy="351838"/>
          </a:xfrm>
        </p:grpSpPr>
        <p:sp>
          <p:nvSpPr>
            <p:cNvPr id="10" name="Rectangle 9"/>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13" name="Rectangle 12"/>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97055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52801" y="1027611"/>
            <a:ext cx="4507067" cy="5451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 Placeholder 1"/>
          <p:cNvSpPr>
            <a:spLocks noGrp="1"/>
          </p:cNvSpPr>
          <p:nvPr>
            <p:ph type="body" sz="quarter" idx="10"/>
          </p:nvPr>
        </p:nvSpPr>
        <p:spPr>
          <a:xfrm>
            <a:off x="488185" y="374424"/>
            <a:ext cx="8126412" cy="863600"/>
          </a:xfrm>
        </p:spPr>
        <p:txBody>
          <a:bodyPr/>
          <a:lstStyle/>
          <a:p>
            <a:r>
              <a:rPr lang="en-US" dirty="0" smtClean="0"/>
              <a:t>Giving trust builds trust and empowers employees </a:t>
            </a:r>
            <a:endParaRPr lang="en-CA" dirty="0"/>
          </a:p>
        </p:txBody>
      </p:sp>
      <p:sp>
        <p:nvSpPr>
          <p:cNvPr id="21" name="Rectangle 22"/>
          <p:cNvSpPr/>
          <p:nvPr/>
        </p:nvSpPr>
        <p:spPr>
          <a:xfrm>
            <a:off x="424809" y="4463500"/>
            <a:ext cx="4168575" cy="455167"/>
          </a:xfrm>
          <a:prstGeom prst="rect">
            <a:avLst/>
          </a:prstGeom>
          <a:solidFill>
            <a:schemeClr val="bg1"/>
          </a:solidFill>
          <a:ln w="12700">
            <a:solidFill>
              <a:schemeClr val="bg1">
                <a:lumMod val="8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200" dirty="0">
                <a:solidFill>
                  <a:schemeClr val="tx1"/>
                </a:solidFill>
              </a:rPr>
              <a:t>Delegating is an example of empowering, but t</a:t>
            </a:r>
            <a:r>
              <a:rPr lang="en-US" sz="1200" dirty="0" smtClean="0">
                <a:solidFill>
                  <a:schemeClr val="tx1"/>
                </a:solidFill>
              </a:rPr>
              <a:t>he </a:t>
            </a:r>
            <a:r>
              <a:rPr lang="en-US" sz="1200" dirty="0">
                <a:solidFill>
                  <a:schemeClr val="tx1"/>
                </a:solidFill>
              </a:rPr>
              <a:t>manager has a role beyond simply </a:t>
            </a:r>
            <a:r>
              <a:rPr lang="en-US" sz="1200" dirty="0" smtClean="0">
                <a:solidFill>
                  <a:schemeClr val="tx1"/>
                </a:solidFill>
              </a:rPr>
              <a:t>delegating.</a:t>
            </a:r>
            <a:endParaRPr lang="en-US" sz="1200" dirty="0">
              <a:solidFill>
                <a:schemeClr val="tx1"/>
              </a:solidFill>
            </a:endParaRPr>
          </a:p>
        </p:txBody>
      </p:sp>
      <p:sp>
        <p:nvSpPr>
          <p:cNvPr id="25" name="Rectangle 22"/>
          <p:cNvSpPr/>
          <p:nvPr/>
        </p:nvSpPr>
        <p:spPr>
          <a:xfrm>
            <a:off x="4762555" y="4295902"/>
            <a:ext cx="4137923" cy="622765"/>
          </a:xfrm>
          <a:prstGeom prst="rect">
            <a:avLst/>
          </a:prstGeom>
          <a:solidFill>
            <a:schemeClr val="bg1"/>
          </a:solidFill>
          <a:ln w="12700">
            <a:solidFill>
              <a:schemeClr val="bg1">
                <a:lumMod val="8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685800">
              <a:defRPr/>
            </a:pPr>
            <a:r>
              <a:rPr lang="en-US" sz="1200" dirty="0" smtClean="0">
                <a:solidFill>
                  <a:schemeClr val="tx1"/>
                </a:solidFill>
              </a:rPr>
              <a:t>Empowerment is the sharing of power between the manager and employee.</a:t>
            </a:r>
            <a:endParaRPr lang="en-US" sz="1200" dirty="0">
              <a:solidFill>
                <a:schemeClr val="tx1"/>
              </a:solidFill>
            </a:endParaRPr>
          </a:p>
        </p:txBody>
      </p:sp>
      <p:sp>
        <p:nvSpPr>
          <p:cNvPr id="28" name="Rectangle 22"/>
          <p:cNvSpPr/>
          <p:nvPr/>
        </p:nvSpPr>
        <p:spPr>
          <a:xfrm>
            <a:off x="440755" y="5424493"/>
            <a:ext cx="4139883" cy="869279"/>
          </a:xfrm>
          <a:prstGeom prst="rect">
            <a:avLst/>
          </a:prstGeom>
          <a:solidFill>
            <a:schemeClr val="bg1"/>
          </a:solidFill>
          <a:ln w="12700">
            <a:solidFill>
              <a:schemeClr val="bg1">
                <a:lumMod val="8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defRPr/>
            </a:pPr>
            <a:r>
              <a:rPr lang="en-US" sz="1200" dirty="0" smtClean="0">
                <a:solidFill>
                  <a:schemeClr val="tx1"/>
                </a:solidFill>
              </a:rPr>
              <a:t>Though employees should not wait to be empowered, managers need to create a culture where employees feel enabled to do their work and behave in an autonomous manner.</a:t>
            </a:r>
            <a:endParaRPr lang="en-US" sz="1200" dirty="0">
              <a:solidFill>
                <a:schemeClr val="tx1"/>
              </a:solidFill>
            </a:endParaRPr>
          </a:p>
        </p:txBody>
      </p:sp>
      <p:sp>
        <p:nvSpPr>
          <p:cNvPr id="31" name="Rectangle 22"/>
          <p:cNvSpPr/>
          <p:nvPr/>
        </p:nvSpPr>
        <p:spPr>
          <a:xfrm>
            <a:off x="4769406" y="5424493"/>
            <a:ext cx="4147018" cy="860947"/>
          </a:xfrm>
          <a:prstGeom prst="rect">
            <a:avLst/>
          </a:prstGeom>
          <a:solidFill>
            <a:schemeClr val="bg1"/>
          </a:solidFill>
          <a:ln w="12700">
            <a:solidFill>
              <a:schemeClr val="bg1">
                <a:lumMod val="8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defRPr/>
            </a:pPr>
            <a:r>
              <a:rPr lang="en-US" sz="1200" dirty="0" smtClean="0">
                <a:solidFill>
                  <a:schemeClr val="tx1"/>
                </a:solidFill>
              </a:rPr>
              <a:t>Tasks do not need to be formally delegated to the employee for them to feel empowered. Empowered employees will always think about better ways to do things, even if the manager hasn’t asked them to. </a:t>
            </a:r>
            <a:endParaRPr lang="en-US" sz="1200" dirty="0">
              <a:solidFill>
                <a:schemeClr val="tx1"/>
              </a:solidFill>
            </a:endParaRPr>
          </a:p>
        </p:txBody>
      </p:sp>
      <p:sp>
        <p:nvSpPr>
          <p:cNvPr id="7" name="Rounded Rectangle 6"/>
          <p:cNvSpPr/>
          <p:nvPr/>
        </p:nvSpPr>
        <p:spPr>
          <a:xfrm>
            <a:off x="3549531" y="3810032"/>
            <a:ext cx="2003719" cy="2848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CA" sz="1200" dirty="0" smtClean="0">
                <a:solidFill>
                  <a:schemeClr val="tx1"/>
                </a:solidFill>
              </a:rPr>
              <a:t>Empowerment is </a:t>
            </a:r>
            <a:r>
              <a:rPr lang="en-CA" sz="1200" b="1" dirty="0" smtClean="0">
                <a:solidFill>
                  <a:schemeClr val="tx1"/>
                </a:solidFill>
              </a:rPr>
              <a:t>not: </a:t>
            </a:r>
            <a:endParaRPr lang="en-CA" sz="1200" b="1" dirty="0">
              <a:solidFill>
                <a:schemeClr val="tx1"/>
              </a:solidFill>
            </a:endParaRPr>
          </a:p>
        </p:txBody>
      </p:sp>
      <p:sp>
        <p:nvSpPr>
          <p:cNvPr id="20" name="Rectangle 23"/>
          <p:cNvSpPr/>
          <p:nvPr/>
        </p:nvSpPr>
        <p:spPr>
          <a:xfrm>
            <a:off x="424810" y="4154367"/>
            <a:ext cx="4168575" cy="299127"/>
          </a:xfrm>
          <a:prstGeom prst="rect">
            <a:avLst/>
          </a:prstGeom>
          <a:solidFill>
            <a:schemeClr val="accent6">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Delegation without support</a:t>
            </a:r>
            <a:endParaRPr lang="en-CA" sz="1200" dirty="0">
              <a:solidFill>
                <a:schemeClr val="bg1"/>
              </a:solidFill>
              <a:latin typeface="Arial" panose="020B0604020202020204" pitchFamily="34" charset="0"/>
              <a:cs typeface="Arial" panose="020B0604020202020204" pitchFamily="34" charset="0"/>
            </a:endParaRPr>
          </a:p>
        </p:txBody>
      </p:sp>
      <p:sp>
        <p:nvSpPr>
          <p:cNvPr id="24" name="Rectangle 23"/>
          <p:cNvSpPr/>
          <p:nvPr/>
        </p:nvSpPr>
        <p:spPr>
          <a:xfrm>
            <a:off x="4755390" y="4138143"/>
            <a:ext cx="4145088" cy="299127"/>
          </a:xfrm>
          <a:prstGeom prst="rect">
            <a:avLst/>
          </a:prstGeom>
          <a:solidFill>
            <a:schemeClr val="accent6">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Giving up all power</a:t>
            </a:r>
            <a:endParaRPr lang="en-CA" sz="1200" dirty="0">
              <a:solidFill>
                <a:schemeClr val="bg1"/>
              </a:solidFill>
              <a:latin typeface="Arial" panose="020B0604020202020204" pitchFamily="34" charset="0"/>
              <a:cs typeface="Arial" panose="020B0604020202020204" pitchFamily="34" charset="0"/>
            </a:endParaRPr>
          </a:p>
        </p:txBody>
      </p:sp>
      <p:sp>
        <p:nvSpPr>
          <p:cNvPr id="27" name="Rectangle 23"/>
          <p:cNvSpPr/>
          <p:nvPr/>
        </p:nvSpPr>
        <p:spPr>
          <a:xfrm>
            <a:off x="432782" y="5026519"/>
            <a:ext cx="4147750" cy="397974"/>
          </a:xfrm>
          <a:prstGeom prst="rect">
            <a:avLst/>
          </a:prstGeom>
          <a:solidFill>
            <a:schemeClr val="accent6">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Something that a manager bestows to the employee</a:t>
            </a:r>
            <a:endParaRPr lang="en-CA" sz="1200" dirty="0">
              <a:solidFill>
                <a:schemeClr val="bg1"/>
              </a:solidFill>
              <a:latin typeface="Arial" panose="020B0604020202020204" pitchFamily="34" charset="0"/>
              <a:cs typeface="Arial" panose="020B0604020202020204" pitchFamily="34" charset="0"/>
            </a:endParaRPr>
          </a:p>
        </p:txBody>
      </p:sp>
      <p:sp>
        <p:nvSpPr>
          <p:cNvPr id="30" name="Rectangle 23"/>
          <p:cNvSpPr/>
          <p:nvPr/>
        </p:nvSpPr>
        <p:spPr>
          <a:xfrm>
            <a:off x="4778501" y="5038642"/>
            <a:ext cx="4137923" cy="385851"/>
          </a:xfrm>
          <a:prstGeom prst="rect">
            <a:avLst/>
          </a:prstGeom>
          <a:solidFill>
            <a:schemeClr val="accent6">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A process that happens only when a manager gives a green light</a:t>
            </a:r>
            <a:endParaRPr lang="en-CA" sz="1200" dirty="0">
              <a:solidFill>
                <a:schemeClr val="bg1"/>
              </a:solidFill>
              <a:latin typeface="Arial" panose="020B0604020202020204" pitchFamily="34" charset="0"/>
              <a:cs typeface="Arial" panose="020B0604020202020204" pitchFamily="34" charset="0"/>
            </a:endParaRPr>
          </a:p>
        </p:txBody>
      </p:sp>
      <p:sp>
        <p:nvSpPr>
          <p:cNvPr id="44" name="TextBox 43"/>
          <p:cNvSpPr txBox="1"/>
          <p:nvPr/>
        </p:nvSpPr>
        <p:spPr>
          <a:xfrm>
            <a:off x="2428528" y="1433585"/>
            <a:ext cx="1563401" cy="306467"/>
          </a:xfrm>
          <a:prstGeom prst="roundRect">
            <a:avLst/>
          </a:prstGeom>
          <a:noFill/>
          <a:ln>
            <a:noFill/>
          </a:ln>
        </p:spPr>
        <p:txBody>
          <a:bodyPr wrap="square" rtlCol="0">
            <a:spAutoFit/>
          </a:bodyPr>
          <a:lstStyle/>
          <a:p>
            <a:pPr algn="ctr"/>
            <a:r>
              <a:rPr lang="en-US" sz="1200" b="1" dirty="0" smtClean="0"/>
              <a:t>Trust begets trust </a:t>
            </a:r>
          </a:p>
        </p:txBody>
      </p:sp>
      <p:sp>
        <p:nvSpPr>
          <p:cNvPr id="67" name="Rectangle 66"/>
          <p:cNvSpPr/>
          <p:nvPr/>
        </p:nvSpPr>
        <p:spPr>
          <a:xfrm>
            <a:off x="2230919" y="1839512"/>
            <a:ext cx="1976751" cy="1015663"/>
          </a:xfrm>
          <a:prstGeom prst="rect">
            <a:avLst/>
          </a:prstGeom>
        </p:spPr>
        <p:txBody>
          <a:bodyPr wrap="square">
            <a:spAutoFit/>
          </a:bodyPr>
          <a:lstStyle/>
          <a:p>
            <a:r>
              <a:rPr lang="en-US" sz="1200" dirty="0"/>
              <a:t>Scholars and practitioners agree – trust in </a:t>
            </a:r>
            <a:r>
              <a:rPr lang="en-US" sz="1200" b="1" dirty="0"/>
              <a:t>leadership begins with leaders showing trust </a:t>
            </a:r>
            <a:r>
              <a:rPr lang="en-US" sz="1200" dirty="0"/>
              <a:t>in </a:t>
            </a:r>
            <a:r>
              <a:rPr lang="en-US" sz="1200" dirty="0" smtClean="0"/>
              <a:t>employees.</a:t>
            </a:r>
            <a:endParaRPr lang="en-CA" sz="1200" dirty="0"/>
          </a:p>
        </p:txBody>
      </p:sp>
      <p:grpSp>
        <p:nvGrpSpPr>
          <p:cNvPr id="4" name="Group 3"/>
          <p:cNvGrpSpPr/>
          <p:nvPr/>
        </p:nvGrpSpPr>
        <p:grpSpPr>
          <a:xfrm>
            <a:off x="353782" y="1240403"/>
            <a:ext cx="1923843" cy="1858018"/>
            <a:chOff x="2387700" y="1178944"/>
            <a:chExt cx="1796531" cy="1807564"/>
          </a:xfrm>
        </p:grpSpPr>
        <p:grpSp>
          <p:nvGrpSpPr>
            <p:cNvPr id="82" name="Group 81"/>
            <p:cNvGrpSpPr/>
            <p:nvPr/>
          </p:nvGrpSpPr>
          <p:grpSpPr>
            <a:xfrm rot="5400000">
              <a:off x="2649450" y="1453975"/>
              <a:ext cx="1341547" cy="1278514"/>
              <a:chOff x="-2294026" y="1328469"/>
              <a:chExt cx="1130046" cy="1048623"/>
            </a:xfrm>
          </p:grpSpPr>
          <p:sp>
            <p:nvSpPr>
              <p:cNvPr id="80" name="Chord 79"/>
              <p:cNvSpPr/>
              <p:nvPr/>
            </p:nvSpPr>
            <p:spPr>
              <a:xfrm rot="3367661">
                <a:off x="-2290194" y="1324637"/>
                <a:ext cx="1048623" cy="1056287"/>
              </a:xfrm>
              <a:prstGeom prst="chord">
                <a:avLst>
                  <a:gd name="adj1" fmla="val 1888307"/>
                  <a:gd name="adj2" fmla="val 12960661"/>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1" name="Chord 80"/>
              <p:cNvSpPr/>
              <p:nvPr/>
            </p:nvSpPr>
            <p:spPr>
              <a:xfrm rot="18232339" flipH="1">
                <a:off x="-2216435" y="1324637"/>
                <a:ext cx="1048623" cy="1056287"/>
              </a:xfrm>
              <a:prstGeom prst="chord">
                <a:avLst>
                  <a:gd name="adj1" fmla="val 1888307"/>
                  <a:gd name="adj2" fmla="val 13011748"/>
                </a:avLst>
              </a:prstGeom>
              <a:solidFill>
                <a:schemeClr val="accent6">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66" name="Group 65"/>
            <p:cNvGrpSpPr/>
            <p:nvPr/>
          </p:nvGrpSpPr>
          <p:grpSpPr>
            <a:xfrm rot="16200000">
              <a:off x="2382184" y="1184460"/>
              <a:ext cx="1807564" cy="1796531"/>
              <a:chOff x="-3348637" y="2291499"/>
              <a:chExt cx="2073047" cy="1963521"/>
            </a:xfrm>
          </p:grpSpPr>
          <p:sp>
            <p:nvSpPr>
              <p:cNvPr id="38" name="TextBox 12"/>
              <p:cNvSpPr txBox="1"/>
              <p:nvPr/>
            </p:nvSpPr>
            <p:spPr>
              <a:xfrm rot="5400000">
                <a:off x="-2688923" y="3062114"/>
                <a:ext cx="749615" cy="446722"/>
              </a:xfrm>
              <a:prstGeom prst="roundRect">
                <a:avLst>
                  <a:gd name="adj" fmla="val 50000"/>
                </a:avLst>
              </a:prstGeom>
              <a:solidFill>
                <a:schemeClr val="bg1">
                  <a:lumMod val="85000"/>
                </a:schemeClr>
              </a:solidFill>
              <a:ln>
                <a:solidFill>
                  <a:schemeClr val="bg1"/>
                </a:solidFill>
              </a:ln>
            </p:spPr>
            <p:txBody>
              <a:bodyPr wrap="square" rtlCol="0" anchor="b">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CA" sz="1200" b="1" dirty="0" smtClean="0">
                    <a:latin typeface="+mj-lt"/>
                  </a:rPr>
                  <a:t>Trust</a:t>
                </a:r>
                <a:endParaRPr lang="en-CA" sz="1200" b="1" dirty="0">
                  <a:latin typeface="+mj-lt"/>
                </a:endParaRPr>
              </a:p>
            </p:txBody>
          </p:sp>
          <p:sp>
            <p:nvSpPr>
              <p:cNvPr id="65" name="Shape 64"/>
              <p:cNvSpPr/>
              <p:nvPr/>
            </p:nvSpPr>
            <p:spPr>
              <a:xfrm flipH="1" flipV="1">
                <a:off x="-3231701" y="2298611"/>
                <a:ext cx="1956111" cy="1956409"/>
              </a:xfrm>
              <a:prstGeom prst="leftCircularArrow">
                <a:avLst>
                  <a:gd name="adj1" fmla="val 10980"/>
                  <a:gd name="adj2" fmla="val 1142322"/>
                  <a:gd name="adj3" fmla="val 6300000"/>
                  <a:gd name="adj4" fmla="val 16197045"/>
                  <a:gd name="adj5" fmla="val 12500"/>
                </a:avLst>
              </a:pr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Shape 60"/>
              <p:cNvSpPr/>
              <p:nvPr/>
            </p:nvSpPr>
            <p:spPr>
              <a:xfrm>
                <a:off x="-3348637" y="2291499"/>
                <a:ext cx="1956111" cy="1956409"/>
              </a:xfrm>
              <a:prstGeom prst="leftCircularArrow">
                <a:avLst>
                  <a:gd name="adj1" fmla="val 10980"/>
                  <a:gd name="adj2" fmla="val 1142322"/>
                  <a:gd name="adj3" fmla="val 6300000"/>
                  <a:gd name="adj4" fmla="val 16197045"/>
                  <a:gd name="adj5" fmla="val 12500"/>
                </a:avLst>
              </a:pr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68" name="Rounded Rectangle 67"/>
            <p:cNvSpPr/>
            <p:nvPr/>
          </p:nvSpPr>
          <p:spPr>
            <a:xfrm>
              <a:off x="2884880" y="1635216"/>
              <a:ext cx="864066" cy="267159"/>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Leader</a:t>
              </a:r>
              <a:endParaRPr lang="en-CA" sz="1200" b="1" dirty="0">
                <a:solidFill>
                  <a:schemeClr val="tx1"/>
                </a:solidFill>
              </a:endParaRPr>
            </a:p>
          </p:txBody>
        </p:sp>
        <p:sp>
          <p:nvSpPr>
            <p:cNvPr id="79" name="Rounded Rectangle 78"/>
            <p:cNvSpPr/>
            <p:nvPr/>
          </p:nvSpPr>
          <p:spPr>
            <a:xfrm>
              <a:off x="2816878" y="2264253"/>
              <a:ext cx="939308" cy="267159"/>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Employee</a:t>
              </a:r>
              <a:endParaRPr lang="en-CA" sz="1200" b="1" dirty="0">
                <a:solidFill>
                  <a:schemeClr val="tx1"/>
                </a:solidFill>
              </a:endParaRPr>
            </a:p>
          </p:txBody>
        </p:sp>
      </p:grpSp>
      <p:sp>
        <p:nvSpPr>
          <p:cNvPr id="85" name="Rectangle 84"/>
          <p:cNvSpPr/>
          <p:nvPr/>
        </p:nvSpPr>
        <p:spPr>
          <a:xfrm>
            <a:off x="4828609" y="1566563"/>
            <a:ext cx="3702737" cy="1092607"/>
          </a:xfrm>
          <a:prstGeom prst="rect">
            <a:avLst/>
          </a:prstGeom>
          <a:ln>
            <a:noFill/>
            <a:prstDash val="dash"/>
          </a:ln>
        </p:spPr>
        <p:txBody>
          <a:bodyPr wrap="square">
            <a:spAutoFit/>
          </a:bodyPr>
          <a:lstStyle/>
          <a:p>
            <a:pPr>
              <a:spcBef>
                <a:spcPts val="600"/>
              </a:spcBef>
              <a:spcAft>
                <a:spcPts val="600"/>
              </a:spcAft>
            </a:pPr>
            <a:r>
              <a:rPr lang="en-CA" sz="1200" i="1" dirty="0" smtClean="0"/>
              <a:t>Trust </a:t>
            </a:r>
            <a:r>
              <a:rPr lang="en-CA" sz="1200" i="1" dirty="0"/>
              <a:t>is an action. Trust starts because you give it, and evolves incrementally over time by actions taken and given. It's not a blank check or on/off switch</a:t>
            </a:r>
            <a:r>
              <a:rPr lang="en-CA" sz="1200" i="1" dirty="0" smtClean="0"/>
              <a:t>.</a:t>
            </a:r>
          </a:p>
          <a:p>
            <a:pPr algn="r">
              <a:spcAft>
                <a:spcPts val="1200"/>
              </a:spcAft>
            </a:pPr>
            <a:r>
              <a:rPr lang="en-CA" sz="1200" i="1" dirty="0" smtClean="0"/>
              <a:t>– </a:t>
            </a:r>
            <a:r>
              <a:rPr lang="en-CA" sz="1200" dirty="0" smtClean="0"/>
              <a:t>Nan </a:t>
            </a:r>
            <a:r>
              <a:rPr lang="en-CA" sz="1200" dirty="0"/>
              <a:t>S. Russell, </a:t>
            </a:r>
            <a:r>
              <a:rPr lang="en-CA" sz="1200" dirty="0" smtClean="0"/>
              <a:t>Author &amp; Speaker, “</a:t>
            </a:r>
            <a:r>
              <a:rPr lang="en-CA" sz="1200" dirty="0" smtClean="0"/>
              <a:t>Trust, Inc.”</a:t>
            </a:r>
            <a:endParaRPr lang="en-CA" sz="1200" dirty="0"/>
          </a:p>
        </p:txBody>
      </p:sp>
      <p:sp>
        <p:nvSpPr>
          <p:cNvPr id="5" name="Rounded Rectangle 4"/>
          <p:cNvSpPr/>
          <p:nvPr/>
        </p:nvSpPr>
        <p:spPr>
          <a:xfrm>
            <a:off x="263611" y="1299942"/>
            <a:ext cx="4029369" cy="1731613"/>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9" name="Straight Connector 8"/>
          <p:cNvCxnSpPr/>
          <p:nvPr/>
        </p:nvCxnSpPr>
        <p:spPr>
          <a:xfrm flipV="1">
            <a:off x="2277626" y="1759409"/>
            <a:ext cx="1866006" cy="407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63611" y="3470399"/>
            <a:ext cx="8812371" cy="30087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1937526" y="3212601"/>
            <a:ext cx="6025418" cy="523220"/>
          </a:xfrm>
          <a:prstGeom prst="rect">
            <a:avLst/>
          </a:prstGeom>
          <a:solidFill>
            <a:schemeClr val="bg1"/>
          </a:solidFill>
          <a:ln w="28575">
            <a:solidFill>
              <a:schemeClr val="accent1">
                <a:lumMod val="75000"/>
              </a:schemeClr>
            </a:solidFill>
          </a:ln>
        </p:spPr>
        <p:txBody>
          <a:bodyPr wrap="square" rtlCol="0">
            <a:spAutoFit/>
          </a:bodyPr>
          <a:lstStyle/>
          <a:p>
            <a:pPr algn="ctr"/>
            <a:r>
              <a:rPr lang="en-US" sz="1400" dirty="0" smtClean="0"/>
              <a:t>Employee empowerment is </a:t>
            </a:r>
            <a:r>
              <a:rPr lang="en-US" sz="1400" b="1" dirty="0" smtClean="0"/>
              <a:t>accountability and control over their work </a:t>
            </a:r>
            <a:r>
              <a:rPr lang="en-US" sz="1400" dirty="0" smtClean="0"/>
              <a:t>within a </a:t>
            </a:r>
            <a:r>
              <a:rPr lang="en-US" sz="1400" b="1" dirty="0" smtClean="0"/>
              <a:t>supported environment.</a:t>
            </a:r>
          </a:p>
        </p:txBody>
      </p:sp>
      <p:cxnSp>
        <p:nvCxnSpPr>
          <p:cNvPr id="11" name="Straight Connector 10"/>
          <p:cNvCxnSpPr/>
          <p:nvPr/>
        </p:nvCxnSpPr>
        <p:spPr>
          <a:xfrm flipH="1">
            <a:off x="3431921" y="4084764"/>
            <a:ext cx="2238937"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574874" y="1512630"/>
            <a:ext cx="375361" cy="552587"/>
          </a:xfrm>
          <a:prstGeom prst="rect">
            <a:avLst/>
          </a:prstGeom>
        </p:spPr>
        <p:txBody>
          <a:bodyPr wrap="square" tIns="0" bIns="0" rtlCol="0">
            <a:spAutoFit/>
          </a:bodyPr>
          <a:lstStyle/>
          <a:p>
            <a:pPr algn="ctr">
              <a:lnSpc>
                <a:spcPts val="4200"/>
              </a:lnSpc>
            </a:pPr>
            <a:r>
              <a:rPr lang="en-CA" sz="4400" dirty="0">
                <a:solidFill>
                  <a:srgbClr val="D6D6D6"/>
                </a:solidFill>
                <a:latin typeface="Arial Black" panose="020B0A04020102020204" pitchFamily="34" charset="0"/>
                <a:cs typeface="Arial" panose="020B0604020202020204" pitchFamily="34" charset="0"/>
              </a:rPr>
              <a:t>“ </a:t>
            </a:r>
          </a:p>
        </p:txBody>
      </p:sp>
      <p:sp>
        <p:nvSpPr>
          <p:cNvPr id="37" name="TextBox 36"/>
          <p:cNvSpPr txBox="1"/>
          <p:nvPr/>
        </p:nvSpPr>
        <p:spPr>
          <a:xfrm>
            <a:off x="8235661" y="2033546"/>
            <a:ext cx="357835" cy="644920"/>
          </a:xfrm>
          <a:prstGeom prst="rect">
            <a:avLst/>
          </a:prstGeom>
        </p:spPr>
        <p:txBody>
          <a:bodyPr wrap="square" rtlCol="0">
            <a:spAutoFit/>
          </a:bodyPr>
          <a:lstStyle/>
          <a:p>
            <a:pPr algn="ctr">
              <a:lnSpc>
                <a:spcPts val="4200"/>
              </a:lnSpc>
            </a:pPr>
            <a:r>
              <a:rPr lang="en-CA" sz="4400" dirty="0">
                <a:solidFill>
                  <a:srgbClr val="D6D6D6"/>
                </a:solidFill>
                <a:latin typeface="Arial Black" panose="020B0A04020102020204" pitchFamily="34" charset="0"/>
                <a:cs typeface="Arial" panose="020B0604020202020204" pitchFamily="34" charset="0"/>
              </a:rPr>
              <a:t>”</a:t>
            </a:r>
          </a:p>
        </p:txBody>
      </p:sp>
      <p:grpSp>
        <p:nvGrpSpPr>
          <p:cNvPr id="33" name="Group 32"/>
          <p:cNvGrpSpPr/>
          <p:nvPr/>
        </p:nvGrpSpPr>
        <p:grpSpPr>
          <a:xfrm>
            <a:off x="0" y="6525344"/>
            <a:ext cx="9144000" cy="351838"/>
            <a:chOff x="0" y="6525344"/>
            <a:chExt cx="9144000" cy="351838"/>
          </a:xfrm>
        </p:grpSpPr>
        <p:sp>
          <p:nvSpPr>
            <p:cNvPr id="34" name="Rectangle 33"/>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35" name="Picture 3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39" name="Rectangle 38"/>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06628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571" y="1569967"/>
            <a:ext cx="7800699" cy="21256"/>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0"/>
          </p:nvPr>
        </p:nvSpPr>
        <p:spPr/>
        <p:txBody>
          <a:bodyPr/>
          <a:lstStyle/>
          <a:p>
            <a:r>
              <a:rPr lang="en-CA" dirty="0"/>
              <a:t>Trust in leaders drives employee engagement through employee empowerment</a:t>
            </a:r>
          </a:p>
        </p:txBody>
      </p:sp>
      <p:grpSp>
        <p:nvGrpSpPr>
          <p:cNvPr id="4" name="Group 3"/>
          <p:cNvGrpSpPr/>
          <p:nvPr/>
        </p:nvGrpSpPr>
        <p:grpSpPr>
          <a:xfrm>
            <a:off x="325683" y="1416678"/>
            <a:ext cx="8222964" cy="306579"/>
            <a:chOff x="454449" y="1394948"/>
            <a:chExt cx="8222964" cy="337414"/>
          </a:xfrm>
        </p:grpSpPr>
        <p:sp>
          <p:nvSpPr>
            <p:cNvPr id="13" name="Freeform 12"/>
            <p:cNvSpPr/>
            <p:nvPr/>
          </p:nvSpPr>
          <p:spPr>
            <a:xfrm>
              <a:off x="454449" y="1394948"/>
              <a:ext cx="972000" cy="337414"/>
            </a:xfrm>
            <a:custGeom>
              <a:avLst/>
              <a:gdLst>
                <a:gd name="connsiteX0" fmla="*/ 0 w 1828800"/>
                <a:gd name="connsiteY0" fmla="*/ 102092 h 612538"/>
                <a:gd name="connsiteX1" fmla="*/ 102092 w 1828800"/>
                <a:gd name="connsiteY1" fmla="*/ 0 h 612538"/>
                <a:gd name="connsiteX2" fmla="*/ 1726708 w 1828800"/>
                <a:gd name="connsiteY2" fmla="*/ 0 h 612538"/>
                <a:gd name="connsiteX3" fmla="*/ 1828800 w 1828800"/>
                <a:gd name="connsiteY3" fmla="*/ 102092 h 612538"/>
                <a:gd name="connsiteX4" fmla="*/ 1828800 w 1828800"/>
                <a:gd name="connsiteY4" fmla="*/ 510446 h 612538"/>
                <a:gd name="connsiteX5" fmla="*/ 1726708 w 1828800"/>
                <a:gd name="connsiteY5" fmla="*/ 612538 h 612538"/>
                <a:gd name="connsiteX6" fmla="*/ 102092 w 1828800"/>
                <a:gd name="connsiteY6" fmla="*/ 612538 h 612538"/>
                <a:gd name="connsiteX7" fmla="*/ 0 w 1828800"/>
                <a:gd name="connsiteY7" fmla="*/ 510446 h 612538"/>
                <a:gd name="connsiteX8" fmla="*/ 0 w 1828800"/>
                <a:gd name="connsiteY8" fmla="*/ 102092 h 61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612538">
                  <a:moveTo>
                    <a:pt x="0" y="102092"/>
                  </a:moveTo>
                  <a:cubicBezTo>
                    <a:pt x="0" y="45708"/>
                    <a:pt x="45708" y="0"/>
                    <a:pt x="102092" y="0"/>
                  </a:cubicBezTo>
                  <a:lnTo>
                    <a:pt x="1726708" y="0"/>
                  </a:lnTo>
                  <a:cubicBezTo>
                    <a:pt x="1783092" y="0"/>
                    <a:pt x="1828800" y="45708"/>
                    <a:pt x="1828800" y="102092"/>
                  </a:cubicBezTo>
                  <a:lnTo>
                    <a:pt x="1828800" y="510446"/>
                  </a:lnTo>
                  <a:cubicBezTo>
                    <a:pt x="1828800" y="566830"/>
                    <a:pt x="1783092" y="612538"/>
                    <a:pt x="1726708" y="612538"/>
                  </a:cubicBezTo>
                  <a:lnTo>
                    <a:pt x="102092" y="612538"/>
                  </a:lnTo>
                  <a:cubicBezTo>
                    <a:pt x="45708" y="612538"/>
                    <a:pt x="0" y="566830"/>
                    <a:pt x="0" y="510446"/>
                  </a:cubicBezTo>
                  <a:lnTo>
                    <a:pt x="0" y="102092"/>
                  </a:lnTo>
                  <a:close/>
                </a:path>
              </a:pathLst>
            </a:custGeom>
            <a:solidFill>
              <a:schemeClr val="bg1"/>
            </a:solidFill>
            <a:ln w="38100">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862" tIns="90862" rIns="90862" bIns="90862" numCol="1" spcCol="1270" anchor="ctr" anchorCtr="0">
              <a:noAutofit/>
            </a:bodyP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711200">
                <a:lnSpc>
                  <a:spcPct val="90000"/>
                </a:lnSpc>
                <a:spcBef>
                  <a:spcPct val="0"/>
                </a:spcBef>
                <a:spcAft>
                  <a:spcPct val="35000"/>
                </a:spcAft>
              </a:pPr>
              <a:r>
                <a:rPr lang="en-CA" sz="1200" dirty="0" smtClean="0">
                  <a:solidFill>
                    <a:srgbClr val="243F54">
                      <a:lumMod val="75000"/>
                    </a:srgbClr>
                  </a:solidFill>
                </a:rPr>
                <a:t>Trust</a:t>
              </a:r>
              <a:endParaRPr lang="en-CA" sz="1200" dirty="0">
                <a:solidFill>
                  <a:srgbClr val="243F54">
                    <a:lumMod val="75000"/>
                  </a:srgbClr>
                </a:solidFill>
              </a:endParaRPr>
            </a:p>
          </p:txBody>
        </p:sp>
        <p:sp>
          <p:nvSpPr>
            <p:cNvPr id="14" name="Freeform 13"/>
            <p:cNvSpPr/>
            <p:nvPr/>
          </p:nvSpPr>
          <p:spPr>
            <a:xfrm>
              <a:off x="4556425" y="1394948"/>
              <a:ext cx="1584000" cy="337414"/>
            </a:xfrm>
            <a:custGeom>
              <a:avLst/>
              <a:gdLst>
                <a:gd name="connsiteX0" fmla="*/ 0 w 1828800"/>
                <a:gd name="connsiteY0" fmla="*/ 102092 h 612538"/>
                <a:gd name="connsiteX1" fmla="*/ 102092 w 1828800"/>
                <a:gd name="connsiteY1" fmla="*/ 0 h 612538"/>
                <a:gd name="connsiteX2" fmla="*/ 1726708 w 1828800"/>
                <a:gd name="connsiteY2" fmla="*/ 0 h 612538"/>
                <a:gd name="connsiteX3" fmla="*/ 1828800 w 1828800"/>
                <a:gd name="connsiteY3" fmla="*/ 102092 h 612538"/>
                <a:gd name="connsiteX4" fmla="*/ 1828800 w 1828800"/>
                <a:gd name="connsiteY4" fmla="*/ 510446 h 612538"/>
                <a:gd name="connsiteX5" fmla="*/ 1726708 w 1828800"/>
                <a:gd name="connsiteY5" fmla="*/ 612538 h 612538"/>
                <a:gd name="connsiteX6" fmla="*/ 102092 w 1828800"/>
                <a:gd name="connsiteY6" fmla="*/ 612538 h 612538"/>
                <a:gd name="connsiteX7" fmla="*/ 0 w 1828800"/>
                <a:gd name="connsiteY7" fmla="*/ 510446 h 612538"/>
                <a:gd name="connsiteX8" fmla="*/ 0 w 1828800"/>
                <a:gd name="connsiteY8" fmla="*/ 102092 h 61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612538">
                  <a:moveTo>
                    <a:pt x="0" y="102092"/>
                  </a:moveTo>
                  <a:cubicBezTo>
                    <a:pt x="0" y="45708"/>
                    <a:pt x="45708" y="0"/>
                    <a:pt x="102092" y="0"/>
                  </a:cubicBezTo>
                  <a:lnTo>
                    <a:pt x="1726708" y="0"/>
                  </a:lnTo>
                  <a:cubicBezTo>
                    <a:pt x="1783092" y="0"/>
                    <a:pt x="1828800" y="45708"/>
                    <a:pt x="1828800" y="102092"/>
                  </a:cubicBezTo>
                  <a:lnTo>
                    <a:pt x="1828800" y="510446"/>
                  </a:lnTo>
                  <a:cubicBezTo>
                    <a:pt x="1828800" y="566830"/>
                    <a:pt x="1783092" y="612538"/>
                    <a:pt x="1726708" y="612538"/>
                  </a:cubicBezTo>
                  <a:lnTo>
                    <a:pt x="102092" y="612538"/>
                  </a:lnTo>
                  <a:cubicBezTo>
                    <a:pt x="45708" y="612538"/>
                    <a:pt x="0" y="566830"/>
                    <a:pt x="0" y="510446"/>
                  </a:cubicBezTo>
                  <a:lnTo>
                    <a:pt x="0" y="102092"/>
                  </a:lnTo>
                  <a:close/>
                </a:path>
              </a:pathLst>
            </a:custGeom>
            <a:solidFill>
              <a:schemeClr val="bg1"/>
            </a:solidFill>
            <a:ln w="38100">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862" tIns="90862" rIns="90862" bIns="90862" numCol="1" spcCol="1270" anchor="ctr" anchorCtr="0">
              <a:noAutofit/>
            </a:bodyP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711200">
                <a:lnSpc>
                  <a:spcPct val="90000"/>
                </a:lnSpc>
                <a:spcBef>
                  <a:spcPct val="0"/>
                </a:spcBef>
                <a:spcAft>
                  <a:spcPct val="35000"/>
                </a:spcAft>
              </a:pPr>
              <a:r>
                <a:rPr lang="en-CA" sz="1200" dirty="0" smtClean="0">
                  <a:solidFill>
                    <a:srgbClr val="243F54">
                      <a:lumMod val="75000"/>
                    </a:srgbClr>
                  </a:solidFill>
                </a:rPr>
                <a:t>Engagement</a:t>
              </a:r>
              <a:endParaRPr lang="en-CA" sz="1200" dirty="0">
                <a:solidFill>
                  <a:srgbClr val="243F54">
                    <a:lumMod val="75000"/>
                  </a:srgbClr>
                </a:solidFill>
              </a:endParaRPr>
            </a:p>
          </p:txBody>
        </p:sp>
        <p:sp>
          <p:nvSpPr>
            <p:cNvPr id="16" name="Freeform 15"/>
            <p:cNvSpPr/>
            <p:nvPr/>
          </p:nvSpPr>
          <p:spPr>
            <a:xfrm>
              <a:off x="2127437" y="1394948"/>
              <a:ext cx="1728000" cy="337414"/>
            </a:xfrm>
            <a:custGeom>
              <a:avLst/>
              <a:gdLst>
                <a:gd name="connsiteX0" fmla="*/ 0 w 1828800"/>
                <a:gd name="connsiteY0" fmla="*/ 102092 h 612538"/>
                <a:gd name="connsiteX1" fmla="*/ 102092 w 1828800"/>
                <a:gd name="connsiteY1" fmla="*/ 0 h 612538"/>
                <a:gd name="connsiteX2" fmla="*/ 1726708 w 1828800"/>
                <a:gd name="connsiteY2" fmla="*/ 0 h 612538"/>
                <a:gd name="connsiteX3" fmla="*/ 1828800 w 1828800"/>
                <a:gd name="connsiteY3" fmla="*/ 102092 h 612538"/>
                <a:gd name="connsiteX4" fmla="*/ 1828800 w 1828800"/>
                <a:gd name="connsiteY4" fmla="*/ 510446 h 612538"/>
                <a:gd name="connsiteX5" fmla="*/ 1726708 w 1828800"/>
                <a:gd name="connsiteY5" fmla="*/ 612538 h 612538"/>
                <a:gd name="connsiteX6" fmla="*/ 102092 w 1828800"/>
                <a:gd name="connsiteY6" fmla="*/ 612538 h 612538"/>
                <a:gd name="connsiteX7" fmla="*/ 0 w 1828800"/>
                <a:gd name="connsiteY7" fmla="*/ 510446 h 612538"/>
                <a:gd name="connsiteX8" fmla="*/ 0 w 1828800"/>
                <a:gd name="connsiteY8" fmla="*/ 102092 h 61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612538">
                  <a:moveTo>
                    <a:pt x="0" y="102092"/>
                  </a:moveTo>
                  <a:cubicBezTo>
                    <a:pt x="0" y="45708"/>
                    <a:pt x="45708" y="0"/>
                    <a:pt x="102092" y="0"/>
                  </a:cubicBezTo>
                  <a:lnTo>
                    <a:pt x="1726708" y="0"/>
                  </a:lnTo>
                  <a:cubicBezTo>
                    <a:pt x="1783092" y="0"/>
                    <a:pt x="1828800" y="45708"/>
                    <a:pt x="1828800" y="102092"/>
                  </a:cubicBezTo>
                  <a:lnTo>
                    <a:pt x="1828800" y="510446"/>
                  </a:lnTo>
                  <a:cubicBezTo>
                    <a:pt x="1828800" y="566830"/>
                    <a:pt x="1783092" y="612538"/>
                    <a:pt x="1726708" y="612538"/>
                  </a:cubicBezTo>
                  <a:lnTo>
                    <a:pt x="102092" y="612538"/>
                  </a:lnTo>
                  <a:cubicBezTo>
                    <a:pt x="45708" y="612538"/>
                    <a:pt x="0" y="566830"/>
                    <a:pt x="0" y="510446"/>
                  </a:cubicBezTo>
                  <a:lnTo>
                    <a:pt x="0" y="102092"/>
                  </a:lnTo>
                  <a:close/>
                </a:path>
              </a:pathLst>
            </a:custGeom>
            <a:solidFill>
              <a:schemeClr val="bg1"/>
            </a:solidFill>
            <a:ln w="38100">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862" tIns="90862" rIns="90862" bIns="90862" numCol="1" spcCol="1270" anchor="ctr" anchorCtr="0">
              <a:noAutofit/>
            </a:bodyP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711200">
                <a:lnSpc>
                  <a:spcPct val="90000"/>
                </a:lnSpc>
                <a:spcBef>
                  <a:spcPct val="0"/>
                </a:spcBef>
                <a:spcAft>
                  <a:spcPct val="35000"/>
                </a:spcAft>
              </a:pPr>
              <a:r>
                <a:rPr lang="en-CA" sz="1200" dirty="0">
                  <a:solidFill>
                    <a:srgbClr val="243F54">
                      <a:lumMod val="75000"/>
                    </a:srgbClr>
                  </a:solidFill>
                </a:rPr>
                <a:t>Empowerment</a:t>
              </a:r>
            </a:p>
          </p:txBody>
        </p:sp>
        <p:sp>
          <p:nvSpPr>
            <p:cNvPr id="18" name="Freeform 17"/>
            <p:cNvSpPr/>
            <p:nvPr/>
          </p:nvSpPr>
          <p:spPr>
            <a:xfrm>
              <a:off x="6841413" y="1394949"/>
              <a:ext cx="1836000" cy="337413"/>
            </a:xfrm>
            <a:custGeom>
              <a:avLst/>
              <a:gdLst>
                <a:gd name="connsiteX0" fmla="*/ 0 w 1828800"/>
                <a:gd name="connsiteY0" fmla="*/ 102092 h 612538"/>
                <a:gd name="connsiteX1" fmla="*/ 102092 w 1828800"/>
                <a:gd name="connsiteY1" fmla="*/ 0 h 612538"/>
                <a:gd name="connsiteX2" fmla="*/ 1726708 w 1828800"/>
                <a:gd name="connsiteY2" fmla="*/ 0 h 612538"/>
                <a:gd name="connsiteX3" fmla="*/ 1828800 w 1828800"/>
                <a:gd name="connsiteY3" fmla="*/ 102092 h 612538"/>
                <a:gd name="connsiteX4" fmla="*/ 1828800 w 1828800"/>
                <a:gd name="connsiteY4" fmla="*/ 510446 h 612538"/>
                <a:gd name="connsiteX5" fmla="*/ 1726708 w 1828800"/>
                <a:gd name="connsiteY5" fmla="*/ 612538 h 612538"/>
                <a:gd name="connsiteX6" fmla="*/ 102092 w 1828800"/>
                <a:gd name="connsiteY6" fmla="*/ 612538 h 612538"/>
                <a:gd name="connsiteX7" fmla="*/ 0 w 1828800"/>
                <a:gd name="connsiteY7" fmla="*/ 510446 h 612538"/>
                <a:gd name="connsiteX8" fmla="*/ 0 w 1828800"/>
                <a:gd name="connsiteY8" fmla="*/ 102092 h 61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612538">
                  <a:moveTo>
                    <a:pt x="0" y="102092"/>
                  </a:moveTo>
                  <a:cubicBezTo>
                    <a:pt x="0" y="45708"/>
                    <a:pt x="45708" y="0"/>
                    <a:pt x="102092" y="0"/>
                  </a:cubicBezTo>
                  <a:lnTo>
                    <a:pt x="1726708" y="0"/>
                  </a:lnTo>
                  <a:cubicBezTo>
                    <a:pt x="1783092" y="0"/>
                    <a:pt x="1828800" y="45708"/>
                    <a:pt x="1828800" y="102092"/>
                  </a:cubicBezTo>
                  <a:lnTo>
                    <a:pt x="1828800" y="510446"/>
                  </a:lnTo>
                  <a:cubicBezTo>
                    <a:pt x="1828800" y="566830"/>
                    <a:pt x="1783092" y="612538"/>
                    <a:pt x="1726708" y="612538"/>
                  </a:cubicBezTo>
                  <a:lnTo>
                    <a:pt x="102092" y="612538"/>
                  </a:lnTo>
                  <a:cubicBezTo>
                    <a:pt x="45708" y="612538"/>
                    <a:pt x="0" y="566830"/>
                    <a:pt x="0" y="510446"/>
                  </a:cubicBezTo>
                  <a:lnTo>
                    <a:pt x="0" y="102092"/>
                  </a:lnTo>
                  <a:close/>
                </a:path>
              </a:pathLst>
            </a:custGeom>
            <a:solidFill>
              <a:schemeClr val="bg1"/>
            </a:solidFill>
            <a:ln w="38100">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862" tIns="90862" rIns="90862" bIns="90862" numCol="1" spcCol="1270" anchor="ctr" anchorCtr="0">
              <a:noAutofit/>
            </a:bodyP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711200">
                <a:lnSpc>
                  <a:spcPct val="90000"/>
                </a:lnSpc>
                <a:spcBef>
                  <a:spcPct val="0"/>
                </a:spcBef>
                <a:spcAft>
                  <a:spcPct val="35000"/>
                </a:spcAft>
              </a:pPr>
              <a:r>
                <a:rPr lang="en-CA" sz="1200" dirty="0" smtClean="0">
                  <a:solidFill>
                    <a:srgbClr val="243F54">
                      <a:lumMod val="75000"/>
                    </a:srgbClr>
                  </a:solidFill>
                </a:rPr>
                <a:t>Organization Results</a:t>
              </a:r>
              <a:endParaRPr lang="en-CA" sz="1200" dirty="0">
                <a:solidFill>
                  <a:srgbClr val="243F54">
                    <a:lumMod val="75000"/>
                  </a:srgbClr>
                </a:solidFill>
              </a:endParaRPr>
            </a:p>
          </p:txBody>
        </p:sp>
      </p:grpSp>
      <p:pic>
        <p:nvPicPr>
          <p:cNvPr id="10" name="Picture 9" descr="insight-sm.wmf"/>
          <p:cNvPicPr>
            <a:picLocks noChangeAspect="1"/>
          </p:cNvPicPr>
          <p:nvPr/>
        </p:nvPicPr>
        <p:blipFill>
          <a:blip r:embed="rId3" cstate="screen"/>
          <a:stretch>
            <a:fillRect/>
          </a:stretch>
        </p:blipFill>
        <p:spPr>
          <a:xfrm>
            <a:off x="8522437" y="4953911"/>
            <a:ext cx="330864" cy="248148"/>
          </a:xfrm>
          <a:prstGeom prst="rect">
            <a:avLst/>
          </a:prstGeom>
          <a:noFill/>
          <a:ln>
            <a:noFill/>
          </a:ln>
        </p:spPr>
      </p:pic>
      <p:grpSp>
        <p:nvGrpSpPr>
          <p:cNvPr id="21" name="Group 20"/>
          <p:cNvGrpSpPr/>
          <p:nvPr/>
        </p:nvGrpSpPr>
        <p:grpSpPr>
          <a:xfrm>
            <a:off x="325683" y="5202059"/>
            <a:ext cx="8402551" cy="1032087"/>
            <a:chOff x="4034956" y="5361685"/>
            <a:chExt cx="4253888" cy="1001460"/>
          </a:xfrm>
        </p:grpSpPr>
        <p:sp>
          <p:nvSpPr>
            <p:cNvPr id="22" name="Rectangle 21"/>
            <p:cNvSpPr/>
            <p:nvPr/>
          </p:nvSpPr>
          <p:spPr>
            <a:xfrm>
              <a:off x="4034956" y="5361685"/>
              <a:ext cx="4253888" cy="254777"/>
            </a:xfrm>
            <a:prstGeom prst="rect">
              <a:avLst/>
            </a:prstGeom>
            <a:solidFill>
              <a:schemeClr val="accent1"/>
            </a:solidFill>
          </p:spPr>
          <p:txBody>
            <a:bodyPr wrap="square">
              <a:spAutoFit/>
            </a:bodyPr>
            <a:lstStyle/>
            <a:p>
              <a:r>
                <a:rPr lang="en-US" sz="1400" b="1" dirty="0" smtClean="0">
                  <a:solidFill>
                    <a:schemeClr val="bg1"/>
                  </a:solidFill>
                  <a:latin typeface="Arial Black" panose="020B0A04020102020204" pitchFamily="34" charset="0"/>
                </a:rPr>
                <a:t>McLean &amp; Company </a:t>
              </a:r>
              <a:r>
                <a:rPr lang="en-US" sz="1200" dirty="0" smtClean="0">
                  <a:solidFill>
                    <a:schemeClr val="bg1"/>
                  </a:solidFill>
                  <a:latin typeface="Arial" panose="020B0604020202020204" pitchFamily="34" charset="0"/>
                  <a:cs typeface="Arial" panose="020B0604020202020204" pitchFamily="34" charset="0"/>
                </a:rPr>
                <a:t>insight</a:t>
              </a:r>
              <a:endParaRPr lang="en-US" sz="1200" dirty="0">
                <a:solidFill>
                  <a:schemeClr val="bg1"/>
                </a:solidFill>
                <a:latin typeface="Arial" panose="020B0604020202020204" pitchFamily="34" charset="0"/>
                <a:cs typeface="Arial" panose="020B0604020202020204" pitchFamily="34" charset="0"/>
              </a:endParaRPr>
            </a:p>
          </p:txBody>
        </p:sp>
        <p:sp>
          <p:nvSpPr>
            <p:cNvPr id="23" name="Double Bracket 22"/>
            <p:cNvSpPr/>
            <p:nvPr/>
          </p:nvSpPr>
          <p:spPr>
            <a:xfrm>
              <a:off x="4034956" y="5722183"/>
              <a:ext cx="4253888" cy="640962"/>
            </a:xfrm>
            <a:prstGeom prst="bracketPair">
              <a:avLst>
                <a:gd name="adj" fmla="val 0"/>
              </a:avLst>
            </a:prstGeom>
            <a:noFill/>
            <a:ln w="31750">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lvl="0">
                <a:spcAft>
                  <a:spcPts val="1800"/>
                </a:spcAft>
                <a:defRPr/>
              </a:pPr>
              <a:r>
                <a:rPr lang="en-CA" sz="1200" b="1" dirty="0">
                  <a:latin typeface="Arial" panose="020B0604020202020204" pitchFamily="34" charset="0"/>
                  <a:ea typeface="Calibri" panose="020F0502020204030204" pitchFamily="34" charset="0"/>
                  <a:cs typeface="Arial" panose="020B0604020202020204" pitchFamily="34" charset="0"/>
                </a:rPr>
                <a:t>The biggest challenge </a:t>
              </a:r>
              <a:r>
                <a:rPr lang="en-CA" sz="1200" b="1" dirty="0" smtClean="0">
                  <a:latin typeface="Arial" panose="020B0604020202020204" pitchFamily="34" charset="0"/>
                  <a:ea typeface="Calibri" panose="020F0502020204030204" pitchFamily="34" charset="0"/>
                  <a:cs typeface="Arial" panose="020B0604020202020204" pitchFamily="34" charset="0"/>
                </a:rPr>
                <a:t>with </a:t>
              </a:r>
              <a:r>
                <a:rPr lang="en-CA" sz="1200" b="1" dirty="0">
                  <a:latin typeface="Arial" panose="020B0604020202020204" pitchFamily="34" charset="0"/>
                  <a:ea typeface="Calibri" panose="020F0502020204030204" pitchFamily="34" charset="0"/>
                  <a:cs typeface="Arial" panose="020B0604020202020204" pitchFamily="34" charset="0"/>
                </a:rPr>
                <a:t>informed trust for leaders is the freedom employees require </a:t>
              </a:r>
              <a:r>
                <a:rPr lang="en-CA" sz="1200" dirty="0">
                  <a:latin typeface="Arial" panose="020B0604020202020204" pitchFamily="34" charset="0"/>
                  <a:ea typeface="Calibri" panose="020F0502020204030204" pitchFamily="34" charset="0"/>
                  <a:cs typeface="Arial" panose="020B0604020202020204" pitchFamily="34" charset="0"/>
                </a:rPr>
                <a:t>to navigate the uncertainty they will experience. </a:t>
              </a:r>
              <a:r>
                <a:rPr lang="en-CA" sz="1200" b="1" dirty="0">
                  <a:latin typeface="Arial" panose="020B0604020202020204" pitchFamily="34" charset="0"/>
                  <a:ea typeface="Calibri" panose="020F0502020204030204" pitchFamily="34" charset="0"/>
                  <a:cs typeface="Arial" panose="020B0604020202020204" pitchFamily="34" charset="0"/>
                </a:rPr>
                <a:t>Clearly communicate </a:t>
              </a:r>
              <a:r>
                <a:rPr lang="en-CA" sz="1200" dirty="0">
                  <a:latin typeface="Arial" panose="020B0604020202020204" pitchFamily="34" charset="0"/>
                  <a:ea typeface="Calibri" panose="020F0502020204030204" pitchFamily="34" charset="0"/>
                  <a:cs typeface="Arial" panose="020B0604020202020204" pitchFamily="34" charset="0"/>
                </a:rPr>
                <a:t>the processes in place to monitor progress, support autonomy, and </a:t>
              </a:r>
              <a:r>
                <a:rPr lang="en-CA" sz="1200" b="1" dirty="0">
                  <a:latin typeface="Arial" panose="020B0604020202020204" pitchFamily="34" charset="0"/>
                  <a:ea typeface="Calibri" panose="020F0502020204030204" pitchFamily="34" charset="0"/>
                  <a:cs typeface="Arial" panose="020B0604020202020204" pitchFamily="34" charset="0"/>
                </a:rPr>
                <a:t>increase tolerance for mistakes as an opportunity to learn.</a:t>
              </a:r>
              <a:endParaRPr lang="en-CA" sz="1200" b="1" dirty="0"/>
            </a:p>
          </p:txBody>
        </p:sp>
      </p:grpSp>
      <p:grpSp>
        <p:nvGrpSpPr>
          <p:cNvPr id="20" name="Group 19"/>
          <p:cNvGrpSpPr/>
          <p:nvPr/>
        </p:nvGrpSpPr>
        <p:grpSpPr>
          <a:xfrm>
            <a:off x="510041" y="2020536"/>
            <a:ext cx="2336749" cy="2631949"/>
            <a:chOff x="6834958" y="2318700"/>
            <a:chExt cx="2564288" cy="2631949"/>
          </a:xfrm>
        </p:grpSpPr>
        <p:sp>
          <p:nvSpPr>
            <p:cNvPr id="24" name="Rectangle 23"/>
            <p:cNvSpPr/>
            <p:nvPr/>
          </p:nvSpPr>
          <p:spPr>
            <a:xfrm>
              <a:off x="6834958" y="2318700"/>
              <a:ext cx="2564288" cy="560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ysClr val="windowText" lastClr="000000"/>
                  </a:solidFill>
                </a:rPr>
                <a:t>McLean &amp; Company data shows that respondents with </a:t>
              </a:r>
              <a:r>
                <a:rPr lang="en-US" sz="1200" b="1" dirty="0" smtClean="0">
                  <a:solidFill>
                    <a:sysClr val="windowText" lastClr="000000"/>
                  </a:solidFill>
                </a:rPr>
                <a:t>high empowerment </a:t>
              </a:r>
              <a:r>
                <a:rPr lang="en-US" sz="1200" dirty="0" smtClean="0">
                  <a:solidFill>
                    <a:sysClr val="windowText" lastClr="000000"/>
                  </a:solidFill>
                </a:rPr>
                <a:t>were:</a:t>
              </a:r>
              <a:endParaRPr lang="en-CA" sz="1200" dirty="0">
                <a:solidFill>
                  <a:sysClr val="windowText" lastClr="000000"/>
                </a:solidFill>
              </a:endParaRPr>
            </a:p>
          </p:txBody>
        </p:sp>
        <p:sp>
          <p:nvSpPr>
            <p:cNvPr id="25" name="Rounded Rectangle 24"/>
            <p:cNvSpPr/>
            <p:nvPr/>
          </p:nvSpPr>
          <p:spPr>
            <a:xfrm>
              <a:off x="7020886" y="3072812"/>
              <a:ext cx="665950" cy="49474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5.6x</a:t>
              </a:r>
              <a:endParaRPr lang="en-CA" sz="1200" dirty="0"/>
            </a:p>
          </p:txBody>
        </p:sp>
        <p:sp>
          <p:nvSpPr>
            <p:cNvPr id="26" name="TextBox 23"/>
            <p:cNvSpPr txBox="1"/>
            <p:nvPr/>
          </p:nvSpPr>
          <p:spPr>
            <a:xfrm>
              <a:off x="7686836" y="2997019"/>
              <a:ext cx="1667688" cy="646331"/>
            </a:xfrm>
            <a:prstGeom prst="rect">
              <a:avLst/>
            </a:prstGeom>
            <a:noFill/>
          </p:spPr>
          <p:txBody>
            <a:bodyPr wrap="square" rtlCol="0">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CA" sz="1200" dirty="0" smtClean="0"/>
                <a:t>more likely to have high trust in their executive leaders. </a:t>
              </a:r>
              <a:endParaRPr lang="en-CA" sz="1200" dirty="0"/>
            </a:p>
          </p:txBody>
        </p:sp>
        <p:sp>
          <p:nvSpPr>
            <p:cNvPr id="27" name="TextBox 23"/>
            <p:cNvSpPr txBox="1"/>
            <p:nvPr/>
          </p:nvSpPr>
          <p:spPr>
            <a:xfrm>
              <a:off x="7686836" y="3670378"/>
              <a:ext cx="1608711" cy="646331"/>
            </a:xfrm>
            <a:prstGeom prst="rect">
              <a:avLst/>
            </a:prstGeom>
            <a:noFill/>
          </p:spPr>
          <p:txBody>
            <a:bodyPr wrap="square" rtlCol="0">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CA" sz="1200" dirty="0" smtClean="0"/>
                <a:t>more likely to have high trust in their department heads.</a:t>
              </a:r>
              <a:endParaRPr lang="en-CA" sz="1200" dirty="0"/>
            </a:p>
          </p:txBody>
        </p:sp>
        <p:sp>
          <p:nvSpPr>
            <p:cNvPr id="28" name="TextBox 23"/>
            <p:cNvSpPr txBox="1"/>
            <p:nvPr/>
          </p:nvSpPr>
          <p:spPr>
            <a:xfrm>
              <a:off x="7686836" y="4304318"/>
              <a:ext cx="1667689" cy="646331"/>
            </a:xfrm>
            <a:prstGeom prst="rect">
              <a:avLst/>
            </a:prstGeom>
            <a:noFill/>
          </p:spPr>
          <p:txBody>
            <a:bodyPr wrap="square" rtlCol="0">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CA" sz="1200" dirty="0" smtClean="0"/>
                <a:t>more likely to have high trust in their managers.</a:t>
              </a:r>
              <a:endParaRPr lang="en-CA" sz="1200" dirty="0"/>
            </a:p>
          </p:txBody>
        </p:sp>
        <p:sp>
          <p:nvSpPr>
            <p:cNvPr id="29" name="Rounded Rectangle 28"/>
            <p:cNvSpPr/>
            <p:nvPr/>
          </p:nvSpPr>
          <p:spPr>
            <a:xfrm>
              <a:off x="7020886" y="3733780"/>
              <a:ext cx="665950" cy="49474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4.6x</a:t>
              </a:r>
              <a:endParaRPr lang="en-CA" sz="1200" dirty="0"/>
            </a:p>
          </p:txBody>
        </p:sp>
        <p:sp>
          <p:nvSpPr>
            <p:cNvPr id="30" name="Rounded Rectangle 29"/>
            <p:cNvSpPr/>
            <p:nvPr/>
          </p:nvSpPr>
          <p:spPr>
            <a:xfrm>
              <a:off x="7020886" y="4380111"/>
              <a:ext cx="665950" cy="49474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3.4x</a:t>
              </a:r>
              <a:endParaRPr lang="en-CA" sz="1200" dirty="0"/>
            </a:p>
          </p:txBody>
        </p:sp>
        <p:sp>
          <p:nvSpPr>
            <p:cNvPr id="31" name="Rectangle 30"/>
            <p:cNvSpPr/>
            <p:nvPr/>
          </p:nvSpPr>
          <p:spPr>
            <a:xfrm>
              <a:off x="7011306" y="2933909"/>
              <a:ext cx="2224972" cy="631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 name="Rectangle 2"/>
          <p:cNvSpPr/>
          <p:nvPr/>
        </p:nvSpPr>
        <p:spPr>
          <a:xfrm>
            <a:off x="408596" y="1912618"/>
            <a:ext cx="2569029" cy="2847786"/>
          </a:xfrm>
          <a:prstGeom prst="rect">
            <a:avLst/>
          </a:prstGeom>
          <a:noFill/>
          <a:ln>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32" name="Chart 5"/>
          <p:cNvGraphicFramePr>
            <a:graphicFrameLocks/>
          </p:cNvGraphicFramePr>
          <p:nvPr>
            <p:extLst>
              <p:ext uri="{D42A27DB-BD31-4B8C-83A1-F6EECF244321}">
                <p14:modId xmlns:p14="http://schemas.microsoft.com/office/powerpoint/2010/main" val="816561744"/>
              </p:ext>
            </p:extLst>
          </p:nvPr>
        </p:nvGraphicFramePr>
        <p:xfrm>
          <a:off x="3120783" y="1963626"/>
          <a:ext cx="5732518" cy="3226934"/>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2240958" y="4880469"/>
            <a:ext cx="4572000" cy="246221"/>
          </a:xfrm>
          <a:prstGeom prst="rect">
            <a:avLst/>
          </a:prstGeom>
        </p:spPr>
        <p:txBody>
          <a:bodyPr>
            <a:spAutoFit/>
          </a:bodyPr>
          <a:lstStyle/>
          <a:p>
            <a:pPr algn="ctr">
              <a:defRPr sz="1000" b="0" i="0" u="none" strike="noStrike" kern="1200" baseline="0">
                <a:solidFill>
                  <a:srgbClr val="333333"/>
                </a:solidFill>
                <a:latin typeface="Arial" panose="020B0604020202020204" pitchFamily="34" charset="0"/>
                <a:ea typeface="+mn-ea"/>
                <a:cs typeface="Arial" panose="020B0604020202020204" pitchFamily="34" charset="0"/>
              </a:defRPr>
            </a:pPr>
            <a:r>
              <a:rPr lang="en-CA" dirty="0" smtClean="0"/>
              <a:t>(McLean </a:t>
            </a:r>
            <a:r>
              <a:rPr lang="en-CA" dirty="0"/>
              <a:t>&amp; Company Engagement </a:t>
            </a:r>
            <a:r>
              <a:rPr lang="en-CA" dirty="0" smtClean="0"/>
              <a:t>Database, 2018; </a:t>
            </a:r>
            <a:r>
              <a:rPr lang="en-CA" i="1" dirty="0" smtClean="0"/>
              <a:t>N=80,919</a:t>
            </a:r>
            <a:r>
              <a:rPr lang="en-CA" dirty="0" smtClean="0"/>
              <a:t>)</a:t>
            </a:r>
            <a:endParaRPr lang="en-CA" dirty="0"/>
          </a:p>
        </p:txBody>
      </p:sp>
      <p:grpSp>
        <p:nvGrpSpPr>
          <p:cNvPr id="33" name="Group 32"/>
          <p:cNvGrpSpPr/>
          <p:nvPr/>
        </p:nvGrpSpPr>
        <p:grpSpPr>
          <a:xfrm>
            <a:off x="0" y="6525344"/>
            <a:ext cx="9144000" cy="351838"/>
            <a:chOff x="0" y="6525344"/>
            <a:chExt cx="9144000" cy="351838"/>
          </a:xfrm>
        </p:grpSpPr>
        <p:sp>
          <p:nvSpPr>
            <p:cNvPr id="34" name="Rectangle 33"/>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35" name="Picture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36" name="Rectangle 35"/>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03102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E</a:t>
            </a:r>
            <a:r>
              <a:rPr lang="en-CA" dirty="0" smtClean="0"/>
              <a:t>mployee </a:t>
            </a:r>
            <a:r>
              <a:rPr lang="en-CA" dirty="0"/>
              <a:t>engagement drives a host of </a:t>
            </a:r>
            <a:r>
              <a:rPr lang="en-CA" dirty="0" smtClean="0"/>
              <a:t>organizational benefits</a:t>
            </a:r>
            <a:endParaRPr lang="en-CA" dirty="0"/>
          </a:p>
        </p:txBody>
      </p:sp>
      <p:sp>
        <p:nvSpPr>
          <p:cNvPr id="3" name="Rounded Rectangle 2"/>
          <p:cNvSpPr/>
          <p:nvPr/>
        </p:nvSpPr>
        <p:spPr>
          <a:xfrm>
            <a:off x="4806969" y="4849275"/>
            <a:ext cx="3880899" cy="3721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Higher earnings per share</a:t>
            </a:r>
            <a:endParaRPr lang="en-CA" sz="1200" b="1" dirty="0"/>
          </a:p>
        </p:txBody>
      </p:sp>
      <p:sp>
        <p:nvSpPr>
          <p:cNvPr id="4" name="Rectangle 3"/>
          <p:cNvSpPr/>
          <p:nvPr/>
        </p:nvSpPr>
        <p:spPr>
          <a:xfrm>
            <a:off x="5172343" y="5232999"/>
            <a:ext cx="3515526" cy="646331"/>
          </a:xfrm>
          <a:prstGeom prst="rect">
            <a:avLst/>
          </a:prstGeom>
        </p:spPr>
        <p:txBody>
          <a:bodyPr wrap="square">
            <a:spAutoFit/>
          </a:bodyPr>
          <a:lstStyle/>
          <a:p>
            <a:pPr defTabSz="685800">
              <a:defRPr/>
            </a:pPr>
            <a:r>
              <a:rPr lang="en-CA" sz="1200" kern="0" dirty="0" smtClean="0">
                <a:solidFill>
                  <a:srgbClr val="333333"/>
                </a:solidFill>
              </a:rPr>
              <a:t>Organizations with highly engaged employees have </a:t>
            </a:r>
            <a:r>
              <a:rPr lang="en-CA" sz="1200" b="1" kern="0" dirty="0" smtClean="0">
                <a:solidFill>
                  <a:srgbClr val="333333"/>
                </a:solidFill>
              </a:rPr>
              <a:t>experienced profit growth of 10-15%</a:t>
            </a:r>
            <a:endParaRPr lang="en-CA" sz="1200" kern="0" dirty="0" smtClean="0">
              <a:solidFill>
                <a:srgbClr val="333333"/>
              </a:solidFill>
            </a:endParaRPr>
          </a:p>
          <a:p>
            <a:pPr defTabSz="685800">
              <a:defRPr/>
            </a:pPr>
            <a:r>
              <a:rPr lang="en-US" sz="1200" kern="0" dirty="0" smtClean="0">
                <a:solidFill>
                  <a:srgbClr val="333333"/>
                </a:solidFill>
              </a:rPr>
              <a:t>(Kumar &amp; Pansari, 2015).</a:t>
            </a:r>
            <a:endParaRPr lang="en-CA" sz="1200" dirty="0">
              <a:solidFill>
                <a:srgbClr val="333333"/>
              </a:solidFill>
            </a:endParaRPr>
          </a:p>
        </p:txBody>
      </p:sp>
      <p:sp>
        <p:nvSpPr>
          <p:cNvPr id="26" name="Rounded Rectangle 25"/>
          <p:cNvSpPr/>
          <p:nvPr/>
        </p:nvSpPr>
        <p:spPr>
          <a:xfrm>
            <a:off x="5049904" y="3185914"/>
            <a:ext cx="3637964" cy="3495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Higher employee performance commitment</a:t>
            </a:r>
            <a:endParaRPr lang="en-CA" sz="1200" b="1" dirty="0"/>
          </a:p>
        </p:txBody>
      </p:sp>
      <p:sp>
        <p:nvSpPr>
          <p:cNvPr id="27" name="Rounded Rectangle 26"/>
          <p:cNvSpPr/>
          <p:nvPr/>
        </p:nvSpPr>
        <p:spPr>
          <a:xfrm>
            <a:off x="748181" y="3138257"/>
            <a:ext cx="3595219" cy="3837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Higher organizational commitment </a:t>
            </a:r>
            <a:endParaRPr lang="en-CA" sz="1200" b="1" dirty="0"/>
          </a:p>
        </p:txBody>
      </p:sp>
      <p:sp>
        <p:nvSpPr>
          <p:cNvPr id="28" name="Rounded Rectangle 27"/>
          <p:cNvSpPr/>
          <p:nvPr/>
        </p:nvSpPr>
        <p:spPr>
          <a:xfrm>
            <a:off x="791685" y="4878319"/>
            <a:ext cx="3551716" cy="3241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More innovation</a:t>
            </a:r>
            <a:endParaRPr lang="en-CA" sz="1200" b="1" dirty="0"/>
          </a:p>
        </p:txBody>
      </p:sp>
      <p:sp>
        <p:nvSpPr>
          <p:cNvPr id="7" name="Rectangle 6"/>
          <p:cNvSpPr/>
          <p:nvPr/>
        </p:nvSpPr>
        <p:spPr>
          <a:xfrm>
            <a:off x="791685" y="5202475"/>
            <a:ext cx="3551716" cy="830997"/>
          </a:xfrm>
          <a:prstGeom prst="rect">
            <a:avLst/>
          </a:prstGeom>
        </p:spPr>
        <p:txBody>
          <a:bodyPr wrap="square">
            <a:spAutoFit/>
          </a:bodyPr>
          <a:lstStyle/>
          <a:p>
            <a:pPr defTabSz="685800">
              <a:defRPr/>
            </a:pPr>
            <a:r>
              <a:rPr lang="en-CA" sz="1200" kern="0" dirty="0">
                <a:solidFill>
                  <a:srgbClr val="333333"/>
                </a:solidFill>
              </a:rPr>
              <a:t>Companies with high engagement had </a:t>
            </a:r>
            <a:r>
              <a:rPr lang="en-CA" sz="1200" b="1" kern="0" dirty="0">
                <a:solidFill>
                  <a:srgbClr val="333333"/>
                </a:solidFill>
              </a:rPr>
              <a:t>10.2x more innovation </a:t>
            </a:r>
            <a:r>
              <a:rPr lang="en-CA" sz="1200" kern="0" dirty="0">
                <a:solidFill>
                  <a:srgbClr val="333333"/>
                </a:solidFill>
              </a:rPr>
              <a:t>than </a:t>
            </a:r>
            <a:r>
              <a:rPr lang="en-CA" sz="1200" kern="0" dirty="0" smtClean="0">
                <a:solidFill>
                  <a:srgbClr val="333333"/>
                </a:solidFill>
              </a:rPr>
              <a:t>organizations with low engagement</a:t>
            </a:r>
            <a:r>
              <a:rPr lang="en-CA" sz="1200" kern="0" dirty="0">
                <a:solidFill>
                  <a:srgbClr val="333333"/>
                </a:solidFill>
              </a:rPr>
              <a:t> </a:t>
            </a:r>
            <a:r>
              <a:rPr lang="en-CA" sz="1200" kern="0" dirty="0" smtClean="0">
                <a:solidFill>
                  <a:srgbClr val="333333"/>
                </a:solidFill>
              </a:rPr>
              <a:t>(McLean </a:t>
            </a:r>
            <a:r>
              <a:rPr lang="en-CA" sz="1200" kern="0" dirty="0">
                <a:solidFill>
                  <a:srgbClr val="333333"/>
                </a:solidFill>
              </a:rPr>
              <a:t>&amp; Company Engagement Database, </a:t>
            </a:r>
            <a:r>
              <a:rPr lang="en-CA" sz="1200" kern="0" dirty="0" smtClean="0">
                <a:solidFill>
                  <a:srgbClr val="333333"/>
                </a:solidFill>
              </a:rPr>
              <a:t>2018; </a:t>
            </a:r>
            <a:r>
              <a:rPr lang="en-CA" sz="1200" i="1" kern="0" dirty="0" smtClean="0">
                <a:solidFill>
                  <a:srgbClr val="333333"/>
                </a:solidFill>
              </a:rPr>
              <a:t>N=108,161</a:t>
            </a:r>
            <a:r>
              <a:rPr lang="en-CA" sz="1200" kern="0" dirty="0" smtClean="0">
                <a:solidFill>
                  <a:srgbClr val="333333"/>
                </a:solidFill>
              </a:rPr>
              <a:t>)</a:t>
            </a:r>
            <a:r>
              <a:rPr lang="en-CA" sz="1200" i="1" kern="0" dirty="0" smtClean="0">
                <a:solidFill>
                  <a:srgbClr val="333333"/>
                </a:solidFill>
              </a:rPr>
              <a:t>.</a:t>
            </a:r>
            <a:endParaRPr lang="en-CA" sz="1200" i="1" dirty="0">
              <a:solidFill>
                <a:srgbClr val="333333"/>
              </a:solidFill>
            </a:endParaRPr>
          </a:p>
        </p:txBody>
      </p:sp>
      <p:sp>
        <p:nvSpPr>
          <p:cNvPr id="8" name="Rectangle 7"/>
          <p:cNvSpPr/>
          <p:nvPr/>
        </p:nvSpPr>
        <p:spPr>
          <a:xfrm>
            <a:off x="748181" y="3543482"/>
            <a:ext cx="3595220" cy="830997"/>
          </a:xfrm>
          <a:prstGeom prst="rect">
            <a:avLst/>
          </a:prstGeom>
        </p:spPr>
        <p:txBody>
          <a:bodyPr wrap="square">
            <a:spAutoFit/>
          </a:bodyPr>
          <a:lstStyle/>
          <a:p>
            <a:pPr defTabSz="685800">
              <a:defRPr/>
            </a:pPr>
            <a:r>
              <a:rPr lang="en-CA" sz="1200" kern="0" dirty="0" smtClean="0">
                <a:solidFill>
                  <a:srgbClr val="333333"/>
                </a:solidFill>
              </a:rPr>
              <a:t>Engaged employees have </a:t>
            </a:r>
            <a:r>
              <a:rPr lang="en-CA" sz="1200" b="1" kern="0" dirty="0" smtClean="0">
                <a:solidFill>
                  <a:srgbClr val="333333"/>
                </a:solidFill>
              </a:rPr>
              <a:t>4.5x higher organizational commitment </a:t>
            </a:r>
            <a:r>
              <a:rPr lang="en-CA" sz="1200" kern="0" dirty="0" smtClean="0">
                <a:solidFill>
                  <a:srgbClr val="333333"/>
                </a:solidFill>
              </a:rPr>
              <a:t>than those with low </a:t>
            </a:r>
            <a:r>
              <a:rPr lang="en-CA" sz="1200" kern="0" dirty="0">
                <a:solidFill>
                  <a:srgbClr val="333333"/>
                </a:solidFill>
              </a:rPr>
              <a:t>engagement </a:t>
            </a:r>
            <a:r>
              <a:rPr lang="en-CA" sz="1200" kern="0" dirty="0" smtClean="0">
                <a:solidFill>
                  <a:srgbClr val="333333"/>
                </a:solidFill>
              </a:rPr>
              <a:t>(McLean </a:t>
            </a:r>
            <a:r>
              <a:rPr lang="en-CA" sz="1200" kern="0" dirty="0">
                <a:solidFill>
                  <a:srgbClr val="333333"/>
                </a:solidFill>
              </a:rPr>
              <a:t>&amp; Company Engagement Database, </a:t>
            </a:r>
            <a:r>
              <a:rPr lang="en-CA" sz="1200" kern="0" dirty="0" smtClean="0">
                <a:solidFill>
                  <a:srgbClr val="333333"/>
                </a:solidFill>
              </a:rPr>
              <a:t>2018; </a:t>
            </a:r>
            <a:r>
              <a:rPr lang="en-CA" sz="1200" i="1" kern="0" dirty="0">
                <a:solidFill>
                  <a:srgbClr val="333333"/>
                </a:solidFill>
              </a:rPr>
              <a:t>N=144,685</a:t>
            </a:r>
            <a:r>
              <a:rPr lang="en-CA" sz="1200" i="1" kern="0" dirty="0" smtClean="0">
                <a:solidFill>
                  <a:srgbClr val="333333"/>
                </a:solidFill>
              </a:rPr>
              <a:t>)</a:t>
            </a:r>
            <a:r>
              <a:rPr lang="en-CA" sz="1200" kern="0" dirty="0">
                <a:solidFill>
                  <a:srgbClr val="333333"/>
                </a:solidFill>
              </a:rPr>
              <a:t>.</a:t>
            </a:r>
            <a:endParaRPr lang="en-CA" sz="1200" i="1" dirty="0">
              <a:solidFill>
                <a:srgbClr val="333333"/>
              </a:solidFill>
            </a:endParaRPr>
          </a:p>
        </p:txBody>
      </p:sp>
      <p:sp>
        <p:nvSpPr>
          <p:cNvPr id="9" name="Rectangle 8"/>
          <p:cNvSpPr/>
          <p:nvPr/>
        </p:nvSpPr>
        <p:spPr>
          <a:xfrm>
            <a:off x="5123798" y="3522919"/>
            <a:ext cx="3564070" cy="1015663"/>
          </a:xfrm>
          <a:prstGeom prst="rect">
            <a:avLst/>
          </a:prstGeom>
        </p:spPr>
        <p:txBody>
          <a:bodyPr wrap="square">
            <a:spAutoFit/>
          </a:bodyPr>
          <a:lstStyle/>
          <a:p>
            <a:pPr defTabSz="685800">
              <a:defRPr/>
            </a:pPr>
            <a:r>
              <a:rPr lang="en-CA" sz="1200" kern="0" dirty="0">
                <a:solidFill>
                  <a:srgbClr val="333333"/>
                </a:solidFill>
              </a:rPr>
              <a:t>Engaged employees have </a:t>
            </a:r>
            <a:r>
              <a:rPr lang="en-CA" sz="1200" b="1" kern="0" dirty="0">
                <a:solidFill>
                  <a:srgbClr val="333333"/>
                </a:solidFill>
              </a:rPr>
              <a:t>performance commitment</a:t>
            </a:r>
            <a:r>
              <a:rPr lang="en-CA" sz="1200" kern="0" dirty="0">
                <a:solidFill>
                  <a:srgbClr val="333333"/>
                </a:solidFill>
              </a:rPr>
              <a:t> that is </a:t>
            </a:r>
            <a:r>
              <a:rPr lang="en-CA" sz="1200" b="1" kern="0" dirty="0">
                <a:solidFill>
                  <a:srgbClr val="333333"/>
                </a:solidFill>
              </a:rPr>
              <a:t>4.6x higher </a:t>
            </a:r>
            <a:r>
              <a:rPr lang="en-CA" sz="1200" kern="0" dirty="0">
                <a:solidFill>
                  <a:srgbClr val="333333"/>
                </a:solidFill>
              </a:rPr>
              <a:t>than their indifferent and disengaged </a:t>
            </a:r>
            <a:r>
              <a:rPr lang="en-CA" sz="1200" kern="0" dirty="0" smtClean="0">
                <a:solidFill>
                  <a:srgbClr val="333333"/>
                </a:solidFill>
              </a:rPr>
              <a:t>counterparts</a:t>
            </a:r>
            <a:r>
              <a:rPr lang="en-CA" sz="1200" kern="0" dirty="0">
                <a:solidFill>
                  <a:srgbClr val="333333"/>
                </a:solidFill>
              </a:rPr>
              <a:t> </a:t>
            </a:r>
            <a:r>
              <a:rPr lang="en-CA" sz="1200" kern="0" dirty="0" smtClean="0">
                <a:solidFill>
                  <a:srgbClr val="333333"/>
                </a:solidFill>
              </a:rPr>
              <a:t>(McLean </a:t>
            </a:r>
            <a:r>
              <a:rPr lang="en-CA" sz="1200" kern="0" dirty="0">
                <a:solidFill>
                  <a:srgbClr val="333333"/>
                </a:solidFill>
              </a:rPr>
              <a:t>&amp; Company Engagement Database, </a:t>
            </a:r>
            <a:r>
              <a:rPr lang="en-CA" sz="1200" kern="0" dirty="0" smtClean="0">
                <a:solidFill>
                  <a:srgbClr val="333333"/>
                </a:solidFill>
              </a:rPr>
              <a:t>2018; </a:t>
            </a:r>
            <a:r>
              <a:rPr lang="en-CA" sz="1200" i="1" kern="0" dirty="0" smtClean="0">
                <a:solidFill>
                  <a:srgbClr val="333333"/>
                </a:solidFill>
              </a:rPr>
              <a:t>N=70,075).</a:t>
            </a:r>
            <a:endParaRPr lang="en-CA" sz="1200" i="1" dirty="0">
              <a:solidFill>
                <a:srgbClr val="333333"/>
              </a:solidFill>
            </a:endParaRPr>
          </a:p>
        </p:txBody>
      </p:sp>
      <p:grpSp>
        <p:nvGrpSpPr>
          <p:cNvPr id="13" name="Group 12"/>
          <p:cNvGrpSpPr/>
          <p:nvPr/>
        </p:nvGrpSpPr>
        <p:grpSpPr>
          <a:xfrm>
            <a:off x="4578178" y="3019386"/>
            <a:ext cx="712406" cy="684826"/>
            <a:chOff x="138902" y="3899748"/>
            <a:chExt cx="1051003" cy="1042728"/>
          </a:xfrm>
        </p:grpSpPr>
        <p:sp>
          <p:nvSpPr>
            <p:cNvPr id="43" name="Flowchart: Connector 42"/>
            <p:cNvSpPr/>
            <p:nvPr/>
          </p:nvSpPr>
          <p:spPr>
            <a:xfrm>
              <a:off x="138902" y="3899748"/>
              <a:ext cx="1051003" cy="1042728"/>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3" name="Picture 32"/>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276471" y="4046959"/>
              <a:ext cx="768707" cy="768707"/>
            </a:xfrm>
            <a:prstGeom prst="rect">
              <a:avLst/>
            </a:prstGeom>
          </p:spPr>
        </p:pic>
      </p:grpSp>
      <p:grpSp>
        <p:nvGrpSpPr>
          <p:cNvPr id="15" name="Group 14"/>
          <p:cNvGrpSpPr/>
          <p:nvPr/>
        </p:nvGrpSpPr>
        <p:grpSpPr>
          <a:xfrm>
            <a:off x="233350" y="2950651"/>
            <a:ext cx="752320" cy="630365"/>
            <a:chOff x="4352926" y="2430019"/>
            <a:chExt cx="1336874" cy="1220191"/>
          </a:xfrm>
        </p:grpSpPr>
        <p:sp>
          <p:nvSpPr>
            <p:cNvPr id="45" name="Flowchart: Connector 44"/>
            <p:cNvSpPr/>
            <p:nvPr/>
          </p:nvSpPr>
          <p:spPr>
            <a:xfrm>
              <a:off x="4352926" y="2430019"/>
              <a:ext cx="1336874" cy="1220191"/>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998" y="2621501"/>
              <a:ext cx="845032" cy="795326"/>
            </a:xfrm>
            <a:prstGeom prst="rect">
              <a:avLst/>
            </a:prstGeom>
          </p:spPr>
        </p:pic>
      </p:grpSp>
      <p:grpSp>
        <p:nvGrpSpPr>
          <p:cNvPr id="14" name="Group 13"/>
          <p:cNvGrpSpPr/>
          <p:nvPr/>
        </p:nvGrpSpPr>
        <p:grpSpPr>
          <a:xfrm>
            <a:off x="233350" y="4682801"/>
            <a:ext cx="752320" cy="684826"/>
            <a:chOff x="4453228" y="3795911"/>
            <a:chExt cx="1404647" cy="1213080"/>
          </a:xfrm>
        </p:grpSpPr>
        <p:sp>
          <p:nvSpPr>
            <p:cNvPr id="44" name="Flowchart: Connector 43"/>
            <p:cNvSpPr/>
            <p:nvPr/>
          </p:nvSpPr>
          <p:spPr>
            <a:xfrm>
              <a:off x="4453228" y="3795911"/>
              <a:ext cx="1404647" cy="121308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1" name="Picture 40"/>
            <p:cNvPicPr>
              <a:picLocks noChangeAspect="1"/>
            </p:cNvPicPr>
            <p:nvPr/>
          </p:nvPicPr>
          <p:blipFill>
            <a:blip r:embed="rId5">
              <a:lum bright="70000" contrast="-70000"/>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719503" y="4003104"/>
              <a:ext cx="894012" cy="894012"/>
            </a:xfrm>
            <a:prstGeom prst="rect">
              <a:avLst/>
            </a:prstGeom>
          </p:spPr>
        </p:pic>
      </p:grpSp>
      <p:grpSp>
        <p:nvGrpSpPr>
          <p:cNvPr id="16" name="Group 15"/>
          <p:cNvGrpSpPr/>
          <p:nvPr/>
        </p:nvGrpSpPr>
        <p:grpSpPr>
          <a:xfrm rot="10800000">
            <a:off x="1436904" y="2621538"/>
            <a:ext cx="6471301" cy="116282"/>
            <a:chOff x="383506" y="5273286"/>
            <a:chExt cx="8450010" cy="77356"/>
          </a:xfrm>
        </p:grpSpPr>
        <p:cxnSp>
          <p:nvCxnSpPr>
            <p:cNvPr id="17" name="Straight Connector 2"/>
            <p:cNvCxnSpPr/>
            <p:nvPr/>
          </p:nvCxnSpPr>
          <p:spPr>
            <a:xfrm flipH="1" flipV="1">
              <a:off x="383507" y="5339801"/>
              <a:ext cx="8450009" cy="10841"/>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2"/>
            <p:cNvCxnSpPr/>
            <p:nvPr/>
          </p:nvCxnSpPr>
          <p:spPr>
            <a:xfrm flipH="1" flipV="1">
              <a:off x="383506" y="5273286"/>
              <a:ext cx="8450009" cy="10841"/>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578178" y="4665349"/>
            <a:ext cx="754388" cy="624092"/>
            <a:chOff x="510040" y="2074047"/>
            <a:chExt cx="832984" cy="744185"/>
          </a:xfrm>
        </p:grpSpPr>
        <p:sp>
          <p:nvSpPr>
            <p:cNvPr id="5" name="Flowchart: Connector 4"/>
            <p:cNvSpPr/>
            <p:nvPr/>
          </p:nvSpPr>
          <p:spPr>
            <a:xfrm>
              <a:off x="510040" y="2074047"/>
              <a:ext cx="832984" cy="744185"/>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2" name="Group 31"/>
            <p:cNvGrpSpPr/>
            <p:nvPr/>
          </p:nvGrpSpPr>
          <p:grpSpPr>
            <a:xfrm>
              <a:off x="618978" y="2261452"/>
              <a:ext cx="570928" cy="435191"/>
              <a:chOff x="475937" y="4605980"/>
              <a:chExt cx="792146" cy="561243"/>
            </a:xfrm>
            <a:solidFill>
              <a:schemeClr val="bg1"/>
            </a:solidFill>
          </p:grpSpPr>
          <p:sp>
            <p:nvSpPr>
              <p:cNvPr id="31" name="Right Arrow 30"/>
              <p:cNvSpPr/>
              <p:nvPr/>
            </p:nvSpPr>
            <p:spPr>
              <a:xfrm rot="19935727">
                <a:off x="475937" y="4605980"/>
                <a:ext cx="774420" cy="163566"/>
              </a:xfrm>
              <a:prstGeom prst="rightArrow">
                <a:avLst>
                  <a:gd name="adj1" fmla="val 15988"/>
                  <a:gd name="adj2" fmla="val 418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1" name="Straight Connector 10"/>
              <p:cNvCxnSpPr/>
              <p:nvPr/>
            </p:nvCxnSpPr>
            <p:spPr>
              <a:xfrm>
                <a:off x="510041" y="5165770"/>
                <a:ext cx="758042" cy="1"/>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81487" y="4839419"/>
                <a:ext cx="120770" cy="3278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Rectangle 28"/>
              <p:cNvSpPr/>
              <p:nvPr/>
            </p:nvSpPr>
            <p:spPr>
              <a:xfrm>
                <a:off x="847387" y="4760350"/>
                <a:ext cx="118772" cy="406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Rectangle 29"/>
              <p:cNvSpPr/>
              <p:nvPr/>
            </p:nvSpPr>
            <p:spPr>
              <a:xfrm>
                <a:off x="1011289" y="4652312"/>
                <a:ext cx="118771" cy="5134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46" name="Rectangle 45"/>
          <p:cNvSpPr/>
          <p:nvPr/>
        </p:nvSpPr>
        <p:spPr>
          <a:xfrm>
            <a:off x="1436904" y="1991592"/>
            <a:ext cx="6471300" cy="523220"/>
          </a:xfrm>
          <a:prstGeom prst="rect">
            <a:avLst/>
          </a:prstGeom>
          <a:solidFill>
            <a:schemeClr val="bg1"/>
          </a:solidFill>
          <a:ln>
            <a:noFill/>
          </a:ln>
        </p:spPr>
        <p:txBody>
          <a:bodyPr wrap="square">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n-US" sz="1400" dirty="0" smtClean="0">
                <a:solidFill>
                  <a:sysClr val="windowText" lastClr="000000"/>
                </a:solidFill>
              </a:rPr>
              <a:t>When added together, these </a:t>
            </a:r>
            <a:r>
              <a:rPr lang="en-US" sz="1400" b="1" dirty="0" smtClean="0">
                <a:solidFill>
                  <a:sysClr val="windowText" lastClr="000000"/>
                </a:solidFill>
              </a:rPr>
              <a:t>benefits result in a reduction in costs and a substantial increase in profitability.</a:t>
            </a:r>
            <a:r>
              <a:rPr lang="en-US" sz="1400" dirty="0" smtClean="0">
                <a:solidFill>
                  <a:sysClr val="windowText" lastClr="000000"/>
                </a:solidFill>
              </a:rPr>
              <a:t> </a:t>
            </a:r>
            <a:endParaRPr lang="en-CA" sz="1400" dirty="0">
              <a:solidFill>
                <a:sysClr val="windowText" lastClr="000000"/>
              </a:solidFill>
            </a:endParaRPr>
          </a:p>
        </p:txBody>
      </p:sp>
      <p:cxnSp>
        <p:nvCxnSpPr>
          <p:cNvPr id="47" name="Straight Connector 46"/>
          <p:cNvCxnSpPr/>
          <p:nvPr/>
        </p:nvCxnSpPr>
        <p:spPr>
          <a:xfrm flipV="1">
            <a:off x="313571" y="1569967"/>
            <a:ext cx="7800699" cy="21256"/>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325683" y="1416678"/>
            <a:ext cx="8222964" cy="306579"/>
            <a:chOff x="454449" y="1394948"/>
            <a:chExt cx="8222964" cy="337414"/>
          </a:xfrm>
        </p:grpSpPr>
        <p:sp>
          <p:nvSpPr>
            <p:cNvPr id="49" name="Freeform 48"/>
            <p:cNvSpPr/>
            <p:nvPr/>
          </p:nvSpPr>
          <p:spPr>
            <a:xfrm>
              <a:off x="454449" y="1394948"/>
              <a:ext cx="972000" cy="337414"/>
            </a:xfrm>
            <a:custGeom>
              <a:avLst/>
              <a:gdLst>
                <a:gd name="connsiteX0" fmla="*/ 0 w 1828800"/>
                <a:gd name="connsiteY0" fmla="*/ 102092 h 612538"/>
                <a:gd name="connsiteX1" fmla="*/ 102092 w 1828800"/>
                <a:gd name="connsiteY1" fmla="*/ 0 h 612538"/>
                <a:gd name="connsiteX2" fmla="*/ 1726708 w 1828800"/>
                <a:gd name="connsiteY2" fmla="*/ 0 h 612538"/>
                <a:gd name="connsiteX3" fmla="*/ 1828800 w 1828800"/>
                <a:gd name="connsiteY3" fmla="*/ 102092 h 612538"/>
                <a:gd name="connsiteX4" fmla="*/ 1828800 w 1828800"/>
                <a:gd name="connsiteY4" fmla="*/ 510446 h 612538"/>
                <a:gd name="connsiteX5" fmla="*/ 1726708 w 1828800"/>
                <a:gd name="connsiteY5" fmla="*/ 612538 h 612538"/>
                <a:gd name="connsiteX6" fmla="*/ 102092 w 1828800"/>
                <a:gd name="connsiteY6" fmla="*/ 612538 h 612538"/>
                <a:gd name="connsiteX7" fmla="*/ 0 w 1828800"/>
                <a:gd name="connsiteY7" fmla="*/ 510446 h 612538"/>
                <a:gd name="connsiteX8" fmla="*/ 0 w 1828800"/>
                <a:gd name="connsiteY8" fmla="*/ 102092 h 61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612538">
                  <a:moveTo>
                    <a:pt x="0" y="102092"/>
                  </a:moveTo>
                  <a:cubicBezTo>
                    <a:pt x="0" y="45708"/>
                    <a:pt x="45708" y="0"/>
                    <a:pt x="102092" y="0"/>
                  </a:cubicBezTo>
                  <a:lnTo>
                    <a:pt x="1726708" y="0"/>
                  </a:lnTo>
                  <a:cubicBezTo>
                    <a:pt x="1783092" y="0"/>
                    <a:pt x="1828800" y="45708"/>
                    <a:pt x="1828800" y="102092"/>
                  </a:cubicBezTo>
                  <a:lnTo>
                    <a:pt x="1828800" y="510446"/>
                  </a:lnTo>
                  <a:cubicBezTo>
                    <a:pt x="1828800" y="566830"/>
                    <a:pt x="1783092" y="612538"/>
                    <a:pt x="1726708" y="612538"/>
                  </a:cubicBezTo>
                  <a:lnTo>
                    <a:pt x="102092" y="612538"/>
                  </a:lnTo>
                  <a:cubicBezTo>
                    <a:pt x="45708" y="612538"/>
                    <a:pt x="0" y="566830"/>
                    <a:pt x="0" y="510446"/>
                  </a:cubicBezTo>
                  <a:lnTo>
                    <a:pt x="0" y="102092"/>
                  </a:lnTo>
                  <a:close/>
                </a:path>
              </a:pathLst>
            </a:custGeom>
            <a:solidFill>
              <a:schemeClr val="bg1"/>
            </a:solidFill>
            <a:ln w="38100">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862" tIns="90862" rIns="90862" bIns="90862" numCol="1" spcCol="1270" anchor="ctr" anchorCtr="0">
              <a:noAutofit/>
            </a:bodyP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711200">
                <a:lnSpc>
                  <a:spcPct val="90000"/>
                </a:lnSpc>
                <a:spcBef>
                  <a:spcPct val="0"/>
                </a:spcBef>
                <a:spcAft>
                  <a:spcPct val="35000"/>
                </a:spcAft>
              </a:pPr>
              <a:r>
                <a:rPr lang="en-CA" sz="1200" dirty="0" smtClean="0">
                  <a:solidFill>
                    <a:srgbClr val="243F54">
                      <a:lumMod val="75000"/>
                    </a:srgbClr>
                  </a:solidFill>
                </a:rPr>
                <a:t>Trust</a:t>
              </a:r>
              <a:endParaRPr lang="en-CA" sz="1200" dirty="0">
                <a:solidFill>
                  <a:srgbClr val="243F54">
                    <a:lumMod val="75000"/>
                  </a:srgbClr>
                </a:solidFill>
              </a:endParaRPr>
            </a:p>
          </p:txBody>
        </p:sp>
        <p:sp>
          <p:nvSpPr>
            <p:cNvPr id="50" name="Freeform 49"/>
            <p:cNvSpPr/>
            <p:nvPr/>
          </p:nvSpPr>
          <p:spPr>
            <a:xfrm>
              <a:off x="4556425" y="1394948"/>
              <a:ext cx="1584000" cy="337414"/>
            </a:xfrm>
            <a:custGeom>
              <a:avLst/>
              <a:gdLst>
                <a:gd name="connsiteX0" fmla="*/ 0 w 1828800"/>
                <a:gd name="connsiteY0" fmla="*/ 102092 h 612538"/>
                <a:gd name="connsiteX1" fmla="*/ 102092 w 1828800"/>
                <a:gd name="connsiteY1" fmla="*/ 0 h 612538"/>
                <a:gd name="connsiteX2" fmla="*/ 1726708 w 1828800"/>
                <a:gd name="connsiteY2" fmla="*/ 0 h 612538"/>
                <a:gd name="connsiteX3" fmla="*/ 1828800 w 1828800"/>
                <a:gd name="connsiteY3" fmla="*/ 102092 h 612538"/>
                <a:gd name="connsiteX4" fmla="*/ 1828800 w 1828800"/>
                <a:gd name="connsiteY4" fmla="*/ 510446 h 612538"/>
                <a:gd name="connsiteX5" fmla="*/ 1726708 w 1828800"/>
                <a:gd name="connsiteY5" fmla="*/ 612538 h 612538"/>
                <a:gd name="connsiteX6" fmla="*/ 102092 w 1828800"/>
                <a:gd name="connsiteY6" fmla="*/ 612538 h 612538"/>
                <a:gd name="connsiteX7" fmla="*/ 0 w 1828800"/>
                <a:gd name="connsiteY7" fmla="*/ 510446 h 612538"/>
                <a:gd name="connsiteX8" fmla="*/ 0 w 1828800"/>
                <a:gd name="connsiteY8" fmla="*/ 102092 h 61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612538">
                  <a:moveTo>
                    <a:pt x="0" y="102092"/>
                  </a:moveTo>
                  <a:cubicBezTo>
                    <a:pt x="0" y="45708"/>
                    <a:pt x="45708" y="0"/>
                    <a:pt x="102092" y="0"/>
                  </a:cubicBezTo>
                  <a:lnTo>
                    <a:pt x="1726708" y="0"/>
                  </a:lnTo>
                  <a:cubicBezTo>
                    <a:pt x="1783092" y="0"/>
                    <a:pt x="1828800" y="45708"/>
                    <a:pt x="1828800" y="102092"/>
                  </a:cubicBezTo>
                  <a:lnTo>
                    <a:pt x="1828800" y="510446"/>
                  </a:lnTo>
                  <a:cubicBezTo>
                    <a:pt x="1828800" y="566830"/>
                    <a:pt x="1783092" y="612538"/>
                    <a:pt x="1726708" y="612538"/>
                  </a:cubicBezTo>
                  <a:lnTo>
                    <a:pt x="102092" y="612538"/>
                  </a:lnTo>
                  <a:cubicBezTo>
                    <a:pt x="45708" y="612538"/>
                    <a:pt x="0" y="566830"/>
                    <a:pt x="0" y="510446"/>
                  </a:cubicBezTo>
                  <a:lnTo>
                    <a:pt x="0" y="102092"/>
                  </a:lnTo>
                  <a:close/>
                </a:path>
              </a:pathLst>
            </a:custGeom>
            <a:solidFill>
              <a:schemeClr val="bg1"/>
            </a:solidFill>
            <a:ln w="38100">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862" tIns="90862" rIns="90862" bIns="90862" numCol="1" spcCol="1270" anchor="ctr" anchorCtr="0">
              <a:noAutofit/>
            </a:bodyP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711200">
                <a:lnSpc>
                  <a:spcPct val="90000"/>
                </a:lnSpc>
                <a:spcBef>
                  <a:spcPct val="0"/>
                </a:spcBef>
                <a:spcAft>
                  <a:spcPct val="35000"/>
                </a:spcAft>
              </a:pPr>
              <a:r>
                <a:rPr lang="en-CA" sz="1200" dirty="0" smtClean="0">
                  <a:solidFill>
                    <a:srgbClr val="243F54">
                      <a:lumMod val="75000"/>
                    </a:srgbClr>
                  </a:solidFill>
                </a:rPr>
                <a:t>Engagement</a:t>
              </a:r>
              <a:endParaRPr lang="en-CA" sz="1200" dirty="0">
                <a:solidFill>
                  <a:srgbClr val="243F54">
                    <a:lumMod val="75000"/>
                  </a:srgbClr>
                </a:solidFill>
              </a:endParaRPr>
            </a:p>
          </p:txBody>
        </p:sp>
        <p:sp>
          <p:nvSpPr>
            <p:cNvPr id="51" name="Freeform 50"/>
            <p:cNvSpPr/>
            <p:nvPr/>
          </p:nvSpPr>
          <p:spPr>
            <a:xfrm>
              <a:off x="2127437" y="1394948"/>
              <a:ext cx="1728000" cy="337414"/>
            </a:xfrm>
            <a:custGeom>
              <a:avLst/>
              <a:gdLst>
                <a:gd name="connsiteX0" fmla="*/ 0 w 1828800"/>
                <a:gd name="connsiteY0" fmla="*/ 102092 h 612538"/>
                <a:gd name="connsiteX1" fmla="*/ 102092 w 1828800"/>
                <a:gd name="connsiteY1" fmla="*/ 0 h 612538"/>
                <a:gd name="connsiteX2" fmla="*/ 1726708 w 1828800"/>
                <a:gd name="connsiteY2" fmla="*/ 0 h 612538"/>
                <a:gd name="connsiteX3" fmla="*/ 1828800 w 1828800"/>
                <a:gd name="connsiteY3" fmla="*/ 102092 h 612538"/>
                <a:gd name="connsiteX4" fmla="*/ 1828800 w 1828800"/>
                <a:gd name="connsiteY4" fmla="*/ 510446 h 612538"/>
                <a:gd name="connsiteX5" fmla="*/ 1726708 w 1828800"/>
                <a:gd name="connsiteY5" fmla="*/ 612538 h 612538"/>
                <a:gd name="connsiteX6" fmla="*/ 102092 w 1828800"/>
                <a:gd name="connsiteY6" fmla="*/ 612538 h 612538"/>
                <a:gd name="connsiteX7" fmla="*/ 0 w 1828800"/>
                <a:gd name="connsiteY7" fmla="*/ 510446 h 612538"/>
                <a:gd name="connsiteX8" fmla="*/ 0 w 1828800"/>
                <a:gd name="connsiteY8" fmla="*/ 102092 h 61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612538">
                  <a:moveTo>
                    <a:pt x="0" y="102092"/>
                  </a:moveTo>
                  <a:cubicBezTo>
                    <a:pt x="0" y="45708"/>
                    <a:pt x="45708" y="0"/>
                    <a:pt x="102092" y="0"/>
                  </a:cubicBezTo>
                  <a:lnTo>
                    <a:pt x="1726708" y="0"/>
                  </a:lnTo>
                  <a:cubicBezTo>
                    <a:pt x="1783092" y="0"/>
                    <a:pt x="1828800" y="45708"/>
                    <a:pt x="1828800" y="102092"/>
                  </a:cubicBezTo>
                  <a:lnTo>
                    <a:pt x="1828800" y="510446"/>
                  </a:lnTo>
                  <a:cubicBezTo>
                    <a:pt x="1828800" y="566830"/>
                    <a:pt x="1783092" y="612538"/>
                    <a:pt x="1726708" y="612538"/>
                  </a:cubicBezTo>
                  <a:lnTo>
                    <a:pt x="102092" y="612538"/>
                  </a:lnTo>
                  <a:cubicBezTo>
                    <a:pt x="45708" y="612538"/>
                    <a:pt x="0" y="566830"/>
                    <a:pt x="0" y="510446"/>
                  </a:cubicBezTo>
                  <a:lnTo>
                    <a:pt x="0" y="102092"/>
                  </a:lnTo>
                  <a:close/>
                </a:path>
              </a:pathLst>
            </a:custGeom>
            <a:solidFill>
              <a:schemeClr val="bg1"/>
            </a:solidFill>
            <a:ln w="38100">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862" tIns="90862" rIns="90862" bIns="90862" numCol="1" spcCol="1270" anchor="ctr" anchorCtr="0">
              <a:noAutofit/>
            </a:bodyP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711200">
                <a:lnSpc>
                  <a:spcPct val="90000"/>
                </a:lnSpc>
                <a:spcBef>
                  <a:spcPct val="0"/>
                </a:spcBef>
                <a:spcAft>
                  <a:spcPct val="35000"/>
                </a:spcAft>
              </a:pPr>
              <a:r>
                <a:rPr lang="en-CA" sz="1200" dirty="0">
                  <a:solidFill>
                    <a:srgbClr val="243F54">
                      <a:lumMod val="75000"/>
                    </a:srgbClr>
                  </a:solidFill>
                </a:rPr>
                <a:t>Empowerment</a:t>
              </a:r>
            </a:p>
          </p:txBody>
        </p:sp>
        <p:sp>
          <p:nvSpPr>
            <p:cNvPr id="52" name="Freeform 51"/>
            <p:cNvSpPr/>
            <p:nvPr/>
          </p:nvSpPr>
          <p:spPr>
            <a:xfrm>
              <a:off x="6841413" y="1394949"/>
              <a:ext cx="1836000" cy="337413"/>
            </a:xfrm>
            <a:custGeom>
              <a:avLst/>
              <a:gdLst>
                <a:gd name="connsiteX0" fmla="*/ 0 w 1828800"/>
                <a:gd name="connsiteY0" fmla="*/ 102092 h 612538"/>
                <a:gd name="connsiteX1" fmla="*/ 102092 w 1828800"/>
                <a:gd name="connsiteY1" fmla="*/ 0 h 612538"/>
                <a:gd name="connsiteX2" fmla="*/ 1726708 w 1828800"/>
                <a:gd name="connsiteY2" fmla="*/ 0 h 612538"/>
                <a:gd name="connsiteX3" fmla="*/ 1828800 w 1828800"/>
                <a:gd name="connsiteY3" fmla="*/ 102092 h 612538"/>
                <a:gd name="connsiteX4" fmla="*/ 1828800 w 1828800"/>
                <a:gd name="connsiteY4" fmla="*/ 510446 h 612538"/>
                <a:gd name="connsiteX5" fmla="*/ 1726708 w 1828800"/>
                <a:gd name="connsiteY5" fmla="*/ 612538 h 612538"/>
                <a:gd name="connsiteX6" fmla="*/ 102092 w 1828800"/>
                <a:gd name="connsiteY6" fmla="*/ 612538 h 612538"/>
                <a:gd name="connsiteX7" fmla="*/ 0 w 1828800"/>
                <a:gd name="connsiteY7" fmla="*/ 510446 h 612538"/>
                <a:gd name="connsiteX8" fmla="*/ 0 w 1828800"/>
                <a:gd name="connsiteY8" fmla="*/ 102092 h 61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612538">
                  <a:moveTo>
                    <a:pt x="0" y="102092"/>
                  </a:moveTo>
                  <a:cubicBezTo>
                    <a:pt x="0" y="45708"/>
                    <a:pt x="45708" y="0"/>
                    <a:pt x="102092" y="0"/>
                  </a:cubicBezTo>
                  <a:lnTo>
                    <a:pt x="1726708" y="0"/>
                  </a:lnTo>
                  <a:cubicBezTo>
                    <a:pt x="1783092" y="0"/>
                    <a:pt x="1828800" y="45708"/>
                    <a:pt x="1828800" y="102092"/>
                  </a:cubicBezTo>
                  <a:lnTo>
                    <a:pt x="1828800" y="510446"/>
                  </a:lnTo>
                  <a:cubicBezTo>
                    <a:pt x="1828800" y="566830"/>
                    <a:pt x="1783092" y="612538"/>
                    <a:pt x="1726708" y="612538"/>
                  </a:cubicBezTo>
                  <a:lnTo>
                    <a:pt x="102092" y="612538"/>
                  </a:lnTo>
                  <a:cubicBezTo>
                    <a:pt x="45708" y="612538"/>
                    <a:pt x="0" y="566830"/>
                    <a:pt x="0" y="510446"/>
                  </a:cubicBezTo>
                  <a:lnTo>
                    <a:pt x="0" y="102092"/>
                  </a:lnTo>
                  <a:close/>
                </a:path>
              </a:pathLst>
            </a:custGeom>
            <a:solidFill>
              <a:schemeClr val="bg1"/>
            </a:solidFill>
            <a:ln w="38100">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862" tIns="90862" rIns="90862" bIns="90862" numCol="1" spcCol="1270" anchor="ctr" anchorCtr="0">
              <a:noAutofit/>
            </a:bodyP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711200">
                <a:lnSpc>
                  <a:spcPct val="90000"/>
                </a:lnSpc>
                <a:spcBef>
                  <a:spcPct val="0"/>
                </a:spcBef>
                <a:spcAft>
                  <a:spcPct val="35000"/>
                </a:spcAft>
              </a:pPr>
              <a:r>
                <a:rPr lang="en-CA" sz="1200" dirty="0" smtClean="0">
                  <a:solidFill>
                    <a:srgbClr val="243F54">
                      <a:lumMod val="75000"/>
                    </a:srgbClr>
                  </a:solidFill>
                </a:rPr>
                <a:t>Organization Results</a:t>
              </a:r>
              <a:endParaRPr lang="en-CA" sz="1200" dirty="0">
                <a:solidFill>
                  <a:srgbClr val="243F54">
                    <a:lumMod val="75000"/>
                  </a:srgbClr>
                </a:solidFill>
              </a:endParaRPr>
            </a:p>
          </p:txBody>
        </p:sp>
      </p:grpSp>
      <p:grpSp>
        <p:nvGrpSpPr>
          <p:cNvPr id="38" name="Group 37"/>
          <p:cNvGrpSpPr/>
          <p:nvPr/>
        </p:nvGrpSpPr>
        <p:grpSpPr>
          <a:xfrm>
            <a:off x="0" y="6525344"/>
            <a:ext cx="9144000" cy="351838"/>
            <a:chOff x="0" y="6525344"/>
            <a:chExt cx="9144000" cy="351838"/>
          </a:xfrm>
        </p:grpSpPr>
        <p:sp>
          <p:nvSpPr>
            <p:cNvPr id="39" name="Rectangle 38"/>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53" name="Picture 5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54" name="Rectangle 53"/>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1828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73" y="1"/>
            <a:ext cx="9144000" cy="1563052"/>
          </a:xfrm>
          <a:prstGeom prst="rect">
            <a:avLst/>
          </a:prstGeom>
        </p:spPr>
      </p:pic>
      <p:sp>
        <p:nvSpPr>
          <p:cNvPr id="2" name="Title 1"/>
          <p:cNvSpPr>
            <a:spLocks noGrp="1"/>
          </p:cNvSpPr>
          <p:nvPr>
            <p:ph type="title" idx="4294967295"/>
          </p:nvPr>
        </p:nvSpPr>
        <p:spPr>
          <a:xfrm>
            <a:off x="521146" y="439011"/>
            <a:ext cx="7963948" cy="877887"/>
          </a:xfrm>
          <a:prstGeom prst="rect">
            <a:avLst/>
          </a:prstGeom>
        </p:spPr>
        <p:txBody>
          <a:bodyPr/>
          <a:lstStyle/>
          <a:p>
            <a:pPr>
              <a:lnSpc>
                <a:spcPct val="80000"/>
              </a:lnSpc>
            </a:pPr>
            <a:r>
              <a:rPr lang="en-CA" b="1" dirty="0" smtClean="0">
                <a:solidFill>
                  <a:schemeClr val="bg1"/>
                </a:solidFill>
                <a:latin typeface="Arial Black" panose="020B0A04020102020204" pitchFamily="34" charset="0"/>
                <a:cs typeface="Segoe UI" panose="020B0502040204020203" pitchFamily="34" charset="0"/>
              </a:rPr>
              <a:t>MCLEAN &amp; COMPANY HELPS HR PROFESSIONALS TO:</a:t>
            </a:r>
            <a:endParaRPr lang="en-US" b="1" dirty="0">
              <a:solidFill>
                <a:schemeClr val="bg1"/>
              </a:solidFill>
              <a:latin typeface="Arial Black" panose="020B0A04020102020204" pitchFamily="34" charset="0"/>
              <a:cs typeface="Segoe UI" panose="020B0502040204020203" pitchFamily="34" charset="0"/>
            </a:endParaRPr>
          </a:p>
        </p:txBody>
      </p:sp>
      <p:sp>
        <p:nvSpPr>
          <p:cNvPr id="13" name="TextBox 12"/>
          <p:cNvSpPr txBox="1"/>
          <p:nvPr/>
        </p:nvSpPr>
        <p:spPr>
          <a:xfrm>
            <a:off x="405190" y="1084036"/>
            <a:ext cx="3859893" cy="5078314"/>
          </a:xfrm>
          <a:prstGeom prst="rect">
            <a:avLst/>
          </a:prstGeom>
        </p:spPr>
        <p:txBody>
          <a:bodyPr wrap="square" rtlCol="0">
            <a:spAutoFit/>
          </a:bodyPr>
          <a:lstStyle/>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smtClean="0">
              <a:solidFill>
                <a:srgbClr val="333333"/>
              </a:solidFill>
            </a:endParaRPr>
          </a:p>
        </p:txBody>
      </p:sp>
      <p:sp>
        <p:nvSpPr>
          <p:cNvPr id="20" name="TextBox 19"/>
          <p:cNvSpPr txBox="1"/>
          <p:nvPr/>
        </p:nvSpPr>
        <p:spPr>
          <a:xfrm>
            <a:off x="4843840" y="1236436"/>
            <a:ext cx="3859893" cy="5078314"/>
          </a:xfrm>
          <a:prstGeom prst="rect">
            <a:avLst/>
          </a:prstGeom>
        </p:spPr>
        <p:txBody>
          <a:bodyPr wrap="square" rtlCol="0">
            <a:spAutoFit/>
          </a:bodyPr>
          <a:lstStyle/>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smtClean="0">
              <a:solidFill>
                <a:srgbClr val="333333"/>
              </a:solidFill>
            </a:endParaRPr>
          </a:p>
        </p:txBody>
      </p:sp>
      <p:grpSp>
        <p:nvGrpSpPr>
          <p:cNvPr id="61" name="Group 60"/>
          <p:cNvGrpSpPr/>
          <p:nvPr/>
        </p:nvGrpSpPr>
        <p:grpSpPr>
          <a:xfrm>
            <a:off x="287524" y="1937732"/>
            <a:ext cx="5832014" cy="2610086"/>
            <a:chOff x="1115616" y="1412776"/>
            <a:chExt cx="7057418" cy="3243216"/>
          </a:xfrm>
        </p:grpSpPr>
        <p:grpSp>
          <p:nvGrpSpPr>
            <p:cNvPr id="62" name="Group 73"/>
            <p:cNvGrpSpPr/>
            <p:nvPr/>
          </p:nvGrpSpPr>
          <p:grpSpPr>
            <a:xfrm>
              <a:off x="1115616" y="1412776"/>
              <a:ext cx="7057418" cy="3243216"/>
              <a:chOff x="644107" y="2498653"/>
              <a:chExt cx="7855151" cy="2937957"/>
            </a:xfrm>
          </p:grpSpPr>
          <p:grpSp>
            <p:nvGrpSpPr>
              <p:cNvPr id="69" name="Group 38"/>
              <p:cNvGrpSpPr/>
              <p:nvPr/>
            </p:nvGrpSpPr>
            <p:grpSpPr>
              <a:xfrm>
                <a:off x="644107" y="2498653"/>
                <a:ext cx="3725972" cy="816221"/>
                <a:chOff x="644107" y="1330751"/>
                <a:chExt cx="3725972" cy="816221"/>
              </a:xfrm>
            </p:grpSpPr>
            <p:sp>
              <p:nvSpPr>
                <p:cNvPr id="103" name="Rounded Rectangle 102"/>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04" name="Rounded Rectangle 103"/>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70" name="TextBox 69"/>
              <p:cNvSpPr txBox="1"/>
              <p:nvPr/>
            </p:nvSpPr>
            <p:spPr>
              <a:xfrm>
                <a:off x="1445581" y="2659055"/>
                <a:ext cx="2757005" cy="415726"/>
              </a:xfrm>
              <a:prstGeom prst="rect">
                <a:avLst/>
              </a:prstGeom>
              <a:noFill/>
            </p:spPr>
            <p:txBody>
              <a:bodyPr wrap="square" lIns="0" tIns="0" rIns="0" bIns="0" rtlCol="0" anchor="ctr">
                <a:spAutoFit/>
              </a:bodyPr>
              <a:lstStyle/>
              <a:p>
                <a:pPr>
                  <a:defRPr/>
                </a:pPr>
                <a:r>
                  <a:rPr lang="en-CA" sz="1200" i="1" kern="0" dirty="0" smtClean="0">
                    <a:solidFill>
                      <a:prstClr val="white"/>
                    </a:solidFill>
                    <a:latin typeface="Arial" panose="020B0604020202020204" pitchFamily="34" charset="0"/>
                    <a:cs typeface="Arial" panose="020B0604020202020204" pitchFamily="34" charset="0"/>
                  </a:rPr>
                  <a:t>Empower management to apply HR best practices</a:t>
                </a:r>
              </a:p>
            </p:txBody>
          </p:sp>
          <p:cxnSp>
            <p:nvCxnSpPr>
              <p:cNvPr id="71" name="Straight Connector 70"/>
              <p:cNvCxnSpPr/>
              <p:nvPr/>
            </p:nvCxnSpPr>
            <p:spPr>
              <a:xfrm flipV="1">
                <a:off x="4572000" y="2582616"/>
                <a:ext cx="0" cy="2746158"/>
              </a:xfrm>
              <a:prstGeom prst="line">
                <a:avLst/>
              </a:prstGeom>
              <a:noFill/>
              <a:ln w="19050" cap="flat" cmpd="sng" algn="ctr">
                <a:solidFill>
                  <a:sysClr val="window" lastClr="FFFFFF">
                    <a:lumMod val="75000"/>
                  </a:sysClr>
                </a:solidFill>
                <a:prstDash val="sysDot"/>
                <a:headEnd type="diamond"/>
                <a:tailEnd type="diamond"/>
              </a:ln>
              <a:effectLst/>
            </p:spPr>
          </p:cxnSp>
          <p:grpSp>
            <p:nvGrpSpPr>
              <p:cNvPr id="72" name="Group 47"/>
              <p:cNvGrpSpPr/>
              <p:nvPr/>
            </p:nvGrpSpPr>
            <p:grpSpPr>
              <a:xfrm>
                <a:off x="644107" y="3555573"/>
                <a:ext cx="3725972" cy="816221"/>
                <a:chOff x="644107" y="1330751"/>
                <a:chExt cx="3725972" cy="816221"/>
              </a:xfrm>
            </p:grpSpPr>
            <p:sp>
              <p:nvSpPr>
                <p:cNvPr id="100" name="Rounded Rectangle 99"/>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01" name="Rounded Rectangle 100"/>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73" name="TextBox 72"/>
              <p:cNvSpPr txBox="1"/>
              <p:nvPr/>
            </p:nvSpPr>
            <p:spPr>
              <a:xfrm>
                <a:off x="1408569" y="3606339"/>
                <a:ext cx="2837151" cy="623590"/>
              </a:xfrm>
              <a:prstGeom prst="rect">
                <a:avLst/>
              </a:prstGeom>
              <a:noFill/>
            </p:spPr>
            <p:txBody>
              <a:bodyPr wrap="square" lIns="0" tIns="0" rIns="0" bIns="0" rtlCol="0" anchor="ctr">
                <a:spAutoFit/>
              </a:bodyPr>
              <a:lstStyle/>
              <a:p>
                <a:pPr>
                  <a:defRPr/>
                </a:pPr>
                <a:r>
                  <a:rPr lang="fr-FR" sz="1200" i="1" kern="0" dirty="0" smtClean="0">
                    <a:solidFill>
                      <a:prstClr val="white"/>
                    </a:solidFill>
                    <a:latin typeface="Arial" panose="020B0604020202020204" pitchFamily="34" charset="0"/>
                    <a:cs typeface="Arial" panose="020B0604020202020204" pitchFamily="34" charset="0"/>
                  </a:rPr>
                  <a:t>Develop effective talent acquisition &amp; retention strategies</a:t>
                </a:r>
              </a:p>
            </p:txBody>
          </p:sp>
          <p:grpSp>
            <p:nvGrpSpPr>
              <p:cNvPr id="74" name="Group 55"/>
              <p:cNvGrpSpPr/>
              <p:nvPr/>
            </p:nvGrpSpPr>
            <p:grpSpPr>
              <a:xfrm>
                <a:off x="644107" y="4620389"/>
                <a:ext cx="3725972" cy="816221"/>
                <a:chOff x="644107" y="1330751"/>
                <a:chExt cx="3725972" cy="816221"/>
              </a:xfrm>
            </p:grpSpPr>
            <p:sp>
              <p:nvSpPr>
                <p:cNvPr id="97" name="Rounded Rectangle 96"/>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98" name="Rounded Rectangle 97"/>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75" name="TextBox 74"/>
              <p:cNvSpPr txBox="1"/>
              <p:nvPr/>
            </p:nvSpPr>
            <p:spPr>
              <a:xfrm>
                <a:off x="1365435" y="4793743"/>
                <a:ext cx="2575400" cy="415726"/>
              </a:xfrm>
              <a:prstGeom prst="rect">
                <a:avLst/>
              </a:prstGeom>
              <a:noFill/>
            </p:spPr>
            <p:txBody>
              <a:bodyPr wrap="square" lIns="0" tIns="0" rIns="0" bIns="0" rtlCol="0" anchor="ctr">
                <a:spAutoFit/>
              </a:bodyPr>
              <a:lstStyle/>
              <a:p>
                <a:pPr>
                  <a:defRPr/>
                </a:pPr>
                <a:r>
                  <a:rPr lang="en-US" sz="1200" i="1" kern="0" dirty="0" smtClean="0">
                    <a:solidFill>
                      <a:prstClr val="white"/>
                    </a:solidFill>
                    <a:latin typeface="Arial" panose="020B0604020202020204" pitchFamily="34" charset="0"/>
                    <a:cs typeface="Arial" panose="020B0604020202020204" pitchFamily="34" charset="0"/>
                  </a:rPr>
                  <a:t>Build a high performance culture</a:t>
                </a:r>
              </a:p>
            </p:txBody>
          </p:sp>
          <p:grpSp>
            <p:nvGrpSpPr>
              <p:cNvPr id="76" name="Group 73"/>
              <p:cNvGrpSpPr/>
              <p:nvPr/>
            </p:nvGrpSpPr>
            <p:grpSpPr>
              <a:xfrm flipH="1">
                <a:off x="4773286" y="2498653"/>
                <a:ext cx="3725972" cy="816221"/>
                <a:chOff x="644107" y="1330751"/>
                <a:chExt cx="3725972" cy="816221"/>
              </a:xfrm>
            </p:grpSpPr>
            <p:sp>
              <p:nvSpPr>
                <p:cNvPr id="94" name="Rounded Rectangle 93"/>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95" name="Rounded Rectangle 94"/>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77" name="TextBox 76"/>
              <p:cNvSpPr txBox="1"/>
              <p:nvPr/>
            </p:nvSpPr>
            <p:spPr>
              <a:xfrm flipH="1">
                <a:off x="4986014" y="2666584"/>
                <a:ext cx="2965454" cy="415726"/>
              </a:xfrm>
              <a:prstGeom prst="rect">
                <a:avLst/>
              </a:prstGeom>
              <a:noFill/>
            </p:spPr>
            <p:txBody>
              <a:bodyPr wrap="square" lIns="0" tIns="0" rIns="0" bIns="0" rtlCol="0" anchor="ctr">
                <a:spAutoFit/>
              </a:bodyPr>
              <a:lstStyle/>
              <a:p>
                <a:pPr>
                  <a:defRPr/>
                </a:pPr>
                <a:r>
                  <a:rPr lang="en-CA" sz="1200" i="1" kern="0" dirty="0" smtClean="0">
                    <a:solidFill>
                      <a:prstClr val="white"/>
                    </a:solidFill>
                    <a:latin typeface="Arial" panose="020B0604020202020204" pitchFamily="34" charset="0"/>
                    <a:cs typeface="Arial" panose="020B0604020202020204" pitchFamily="34" charset="0"/>
                  </a:rPr>
                  <a:t>Maintain a progressive set of </a:t>
                </a:r>
              </a:p>
              <a:p>
                <a:pPr>
                  <a:defRPr/>
                </a:pPr>
                <a:r>
                  <a:rPr lang="en-CA" sz="1200" i="1" kern="0" dirty="0" smtClean="0">
                    <a:solidFill>
                      <a:prstClr val="white"/>
                    </a:solidFill>
                    <a:latin typeface="Arial" panose="020B0604020202020204" pitchFamily="34" charset="0"/>
                    <a:cs typeface="Arial" panose="020B0604020202020204" pitchFamily="34" charset="0"/>
                  </a:rPr>
                  <a:t>HR policies &amp; procedures</a:t>
                </a:r>
                <a:endParaRPr lang="en-US" sz="1200" i="1" kern="0" dirty="0" smtClean="0">
                  <a:solidFill>
                    <a:prstClr val="white"/>
                  </a:solidFill>
                  <a:latin typeface="Arial" panose="020B0604020202020204" pitchFamily="34" charset="0"/>
                  <a:cs typeface="Arial" panose="020B0604020202020204" pitchFamily="34" charset="0"/>
                </a:endParaRPr>
              </a:p>
            </p:txBody>
          </p:sp>
          <p:grpSp>
            <p:nvGrpSpPr>
              <p:cNvPr id="78" name="Group 81"/>
              <p:cNvGrpSpPr/>
              <p:nvPr/>
            </p:nvGrpSpPr>
            <p:grpSpPr>
              <a:xfrm flipH="1">
                <a:off x="4773286" y="3555573"/>
                <a:ext cx="3725972" cy="816221"/>
                <a:chOff x="644107" y="1330751"/>
                <a:chExt cx="3725972" cy="816221"/>
              </a:xfrm>
            </p:grpSpPr>
            <p:sp>
              <p:nvSpPr>
                <p:cNvPr id="91" name="Rounded Rectangle 90"/>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92" name="Rounded Rectangle 91"/>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79" name="TextBox 78"/>
              <p:cNvSpPr txBox="1"/>
              <p:nvPr/>
            </p:nvSpPr>
            <p:spPr>
              <a:xfrm flipH="1">
                <a:off x="4930240" y="3725332"/>
                <a:ext cx="2937697" cy="415726"/>
              </a:xfrm>
              <a:prstGeom prst="rect">
                <a:avLst/>
              </a:prstGeom>
              <a:noFill/>
            </p:spPr>
            <p:txBody>
              <a:bodyPr wrap="square" lIns="0" tIns="0" rIns="0" bIns="0" rtlCol="0" anchor="ctr">
                <a:spAutoFit/>
              </a:bodyPr>
              <a:lstStyle/>
              <a:p>
                <a:pPr>
                  <a:defRPr/>
                </a:pPr>
                <a:r>
                  <a:rPr lang="en-CA" sz="1200" i="1" kern="0" dirty="0" smtClean="0">
                    <a:solidFill>
                      <a:prstClr val="white"/>
                    </a:solidFill>
                    <a:latin typeface="Arial" panose="020B0604020202020204" pitchFamily="34" charset="0"/>
                    <a:cs typeface="Arial" panose="020B0604020202020204" pitchFamily="34" charset="0"/>
                  </a:rPr>
                  <a:t>Demonstrate the business impact of HR</a:t>
                </a:r>
                <a:endParaRPr lang="en-US" sz="1200" i="1" kern="0" dirty="0" smtClean="0">
                  <a:solidFill>
                    <a:prstClr val="white"/>
                  </a:solidFill>
                  <a:latin typeface="Arial" panose="020B0604020202020204" pitchFamily="34" charset="0"/>
                  <a:cs typeface="Arial" panose="020B0604020202020204" pitchFamily="34" charset="0"/>
                </a:endParaRPr>
              </a:p>
            </p:txBody>
          </p:sp>
          <p:grpSp>
            <p:nvGrpSpPr>
              <p:cNvPr id="80" name="Group 89"/>
              <p:cNvGrpSpPr/>
              <p:nvPr/>
            </p:nvGrpSpPr>
            <p:grpSpPr>
              <a:xfrm flipH="1">
                <a:off x="4773286" y="4620389"/>
                <a:ext cx="3725972" cy="816221"/>
                <a:chOff x="644107" y="1330751"/>
                <a:chExt cx="3725972" cy="816221"/>
              </a:xfrm>
            </p:grpSpPr>
            <p:sp>
              <p:nvSpPr>
                <p:cNvPr id="88" name="Rounded Rectangle 87"/>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89" name="Rounded Rectangle 88"/>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81" name="TextBox 80"/>
              <p:cNvSpPr txBox="1"/>
              <p:nvPr/>
            </p:nvSpPr>
            <p:spPr>
              <a:xfrm flipH="1">
                <a:off x="4970295" y="4769019"/>
                <a:ext cx="3205896" cy="415726"/>
              </a:xfrm>
              <a:prstGeom prst="rect">
                <a:avLst/>
              </a:prstGeom>
              <a:noFill/>
            </p:spPr>
            <p:txBody>
              <a:bodyPr wrap="square" lIns="0" tIns="0" rIns="0" bIns="0" rtlCol="0" anchor="ctr">
                <a:spAutoFit/>
              </a:bodyPr>
              <a:lstStyle/>
              <a:p>
                <a:pPr>
                  <a:defRPr/>
                </a:pPr>
                <a:r>
                  <a:rPr lang="en-CA" sz="1200" i="1" kern="0" dirty="0" smtClean="0">
                    <a:solidFill>
                      <a:prstClr val="white"/>
                    </a:solidFill>
                    <a:latin typeface="Arial" panose="020B0604020202020204" pitchFamily="34" charset="0"/>
                    <a:cs typeface="Arial" panose="020B0604020202020204" pitchFamily="34" charset="0"/>
                  </a:rPr>
                  <a:t>Stay abreast of HR trends &amp; technologies</a:t>
                </a:r>
                <a:endParaRPr lang="en-US" sz="1200" i="1" kern="0" dirty="0" smtClean="0">
                  <a:solidFill>
                    <a:prstClr val="white"/>
                  </a:solidFill>
                  <a:latin typeface="Arial" panose="020B0604020202020204" pitchFamily="34" charset="0"/>
                  <a:cs typeface="Arial" panose="020B0604020202020204" pitchFamily="34" charset="0"/>
                </a:endParaRPr>
              </a:p>
            </p:txBody>
          </p:sp>
          <p:sp>
            <p:nvSpPr>
              <p:cNvPr id="82" name="Oval 81"/>
              <p:cNvSpPr>
                <a:spLocks noChangeAspect="1"/>
              </p:cNvSpPr>
              <p:nvPr/>
            </p:nvSpPr>
            <p:spPr>
              <a:xfrm>
                <a:off x="735191" y="365539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C0504D"/>
                  </a:solidFill>
                  <a:latin typeface="FontAwesome" pitchFamily="2" charset="0"/>
                </a:endParaRPr>
              </a:p>
            </p:txBody>
          </p:sp>
          <p:sp>
            <p:nvSpPr>
              <p:cNvPr id="83" name="Oval 82"/>
              <p:cNvSpPr>
                <a:spLocks noChangeAspect="1"/>
              </p:cNvSpPr>
              <p:nvPr/>
            </p:nvSpPr>
            <p:spPr>
              <a:xfrm>
                <a:off x="735191" y="4720213"/>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9BBB59"/>
                  </a:solidFill>
                  <a:latin typeface="FontAwesome" pitchFamily="2" charset="0"/>
                </a:endParaRPr>
              </a:p>
            </p:txBody>
          </p:sp>
          <p:sp>
            <p:nvSpPr>
              <p:cNvPr id="84" name="Oval 83"/>
              <p:cNvSpPr>
                <a:spLocks noChangeAspect="1"/>
              </p:cNvSpPr>
              <p:nvPr/>
            </p:nvSpPr>
            <p:spPr>
              <a:xfrm flipH="1">
                <a:off x="7840715" y="365539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4BACC6"/>
                  </a:solidFill>
                  <a:latin typeface="FontAwesome" pitchFamily="2" charset="0"/>
                </a:endParaRPr>
              </a:p>
            </p:txBody>
          </p:sp>
          <p:sp>
            <p:nvSpPr>
              <p:cNvPr id="85" name="Oval 84"/>
              <p:cNvSpPr>
                <a:spLocks noChangeAspect="1"/>
              </p:cNvSpPr>
              <p:nvPr/>
            </p:nvSpPr>
            <p:spPr>
              <a:xfrm>
                <a:off x="735191" y="259847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4F81BD"/>
                  </a:solidFill>
                  <a:latin typeface="FontAwesome" pitchFamily="2" charset="0"/>
                </a:endParaRPr>
              </a:p>
            </p:txBody>
          </p:sp>
          <p:sp>
            <p:nvSpPr>
              <p:cNvPr id="86" name="Oval 85"/>
              <p:cNvSpPr>
                <a:spLocks noChangeAspect="1"/>
              </p:cNvSpPr>
              <p:nvPr/>
            </p:nvSpPr>
            <p:spPr>
              <a:xfrm flipH="1">
                <a:off x="7840715" y="4720213"/>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sz="1600" b="1" kern="0" smtClean="0">
                  <a:solidFill>
                    <a:srgbClr val="F79646"/>
                  </a:solidFill>
                  <a:latin typeface="FontAwesome" pitchFamily="2" charset="0"/>
                </a:endParaRPr>
              </a:p>
            </p:txBody>
          </p:sp>
          <p:sp>
            <p:nvSpPr>
              <p:cNvPr id="87" name="Oval 86"/>
              <p:cNvSpPr>
                <a:spLocks noChangeAspect="1"/>
              </p:cNvSpPr>
              <p:nvPr/>
            </p:nvSpPr>
            <p:spPr>
              <a:xfrm flipH="1">
                <a:off x="7840715" y="259847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8064A2"/>
                  </a:solidFill>
                  <a:latin typeface="FontAwesome" pitchFamily="2" charset="0"/>
                </a:endParaRPr>
              </a:p>
            </p:txBody>
          </p:sp>
        </p:grpSp>
        <p:sp>
          <p:nvSpPr>
            <p:cNvPr id="63" name="TextBox 62"/>
            <p:cNvSpPr txBox="1"/>
            <p:nvPr/>
          </p:nvSpPr>
          <p:spPr>
            <a:xfrm>
              <a:off x="1170577" y="1534600"/>
              <a:ext cx="407109" cy="584775"/>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64" name="TextBox 63"/>
            <p:cNvSpPr txBox="1"/>
            <p:nvPr/>
          </p:nvSpPr>
          <p:spPr>
            <a:xfrm>
              <a:off x="7562663" y="3866603"/>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65" name="TextBox 64"/>
            <p:cNvSpPr txBox="1"/>
            <p:nvPr/>
          </p:nvSpPr>
          <p:spPr>
            <a:xfrm>
              <a:off x="7562663" y="1520783"/>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66" name="TextBox 65"/>
            <p:cNvSpPr txBox="1"/>
            <p:nvPr/>
          </p:nvSpPr>
          <p:spPr>
            <a:xfrm>
              <a:off x="7554351" y="2689537"/>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67" name="TextBox 66"/>
            <p:cNvSpPr txBox="1"/>
            <p:nvPr/>
          </p:nvSpPr>
          <p:spPr>
            <a:xfrm>
              <a:off x="1178891" y="3855482"/>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68" name="TextBox 67"/>
            <p:cNvSpPr txBox="1"/>
            <p:nvPr/>
          </p:nvSpPr>
          <p:spPr>
            <a:xfrm>
              <a:off x="1170577" y="2697850"/>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grpSp>
      <p:sp>
        <p:nvSpPr>
          <p:cNvPr id="107" name="Text Placeholder 1"/>
          <p:cNvSpPr txBox="1">
            <a:spLocks/>
          </p:cNvSpPr>
          <p:nvPr/>
        </p:nvSpPr>
        <p:spPr bwMode="auto">
          <a:xfrm>
            <a:off x="2306357" y="4938108"/>
            <a:ext cx="4860032"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CA" sz="1400" b="1" dirty="0" smtClean="0">
                <a:solidFill>
                  <a:srgbClr val="333333"/>
                </a:solidFill>
                <a:latin typeface="Arial" panose="020B0604020202020204" pitchFamily="34" charset="0"/>
                <a:cs typeface="Arial" panose="020B0604020202020204" pitchFamily="34" charset="0"/>
              </a:rPr>
              <a:t>Sign up to have access to our extensive selection of practical solutions for your HR challenges</a:t>
            </a:r>
            <a:endParaRPr lang="en-CA" sz="1400" b="1" dirty="0">
              <a:solidFill>
                <a:srgbClr val="333333"/>
              </a:solidFill>
              <a:latin typeface="Arial" panose="020B0604020202020204" pitchFamily="34" charset="0"/>
              <a:cs typeface="Arial" panose="020B0604020202020204" pitchFamily="34" charset="0"/>
            </a:endParaRPr>
          </a:p>
        </p:txBody>
      </p:sp>
      <p:sp>
        <p:nvSpPr>
          <p:cNvPr id="108" name="Rounded Rectangle 107">
            <a:hlinkClick r:id="rId4"/>
          </p:cNvPr>
          <p:cNvSpPr/>
          <p:nvPr/>
        </p:nvSpPr>
        <p:spPr>
          <a:xfrm>
            <a:off x="2680350" y="5556890"/>
            <a:ext cx="4112047" cy="432048"/>
          </a:xfrm>
          <a:prstGeom prst="roundRect">
            <a:avLst>
              <a:gd name="adj" fmla="val 50000"/>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rgbClr val="133B5C"/>
                </a:solidFill>
                <a:latin typeface="Arial" panose="020B0604020202020204" pitchFamily="34" charset="0"/>
                <a:cs typeface="Arial" panose="020B0604020202020204" pitchFamily="34" charset="0"/>
              </a:rPr>
              <a:t>LEARN ABOUT BECOMING A MEMBER</a:t>
            </a:r>
            <a:endParaRPr lang="en-CA" sz="1400" b="1" dirty="0">
              <a:solidFill>
                <a:srgbClr val="133B5C"/>
              </a:solidFill>
              <a:latin typeface="Arial" panose="020B0604020202020204" pitchFamily="34" charset="0"/>
              <a:cs typeface="Arial" panose="020B0604020202020204" pitchFamily="34" charset="0"/>
            </a:endParaRPr>
          </a:p>
        </p:txBody>
      </p:sp>
      <p:sp>
        <p:nvSpPr>
          <p:cNvPr id="109" name="Text Placeholder 3"/>
          <p:cNvSpPr>
            <a:spLocks noGrp="1"/>
          </p:cNvSpPr>
          <p:nvPr>
            <p:ph type="body" sz="quarter" idx="4294967295"/>
          </p:nvPr>
        </p:nvSpPr>
        <p:spPr>
          <a:xfrm>
            <a:off x="287524" y="6147726"/>
            <a:ext cx="2375756" cy="326554"/>
          </a:xfrm>
          <a:prstGeom prst="rect">
            <a:avLst/>
          </a:prstGeom>
        </p:spPr>
        <p:txBody>
          <a:bodyPr/>
          <a:lstStyle/>
          <a:p>
            <a:pPr>
              <a:buNone/>
            </a:pPr>
            <a:r>
              <a:rPr lang="en-CA" sz="1400" b="1" dirty="0">
                <a:solidFill>
                  <a:srgbClr val="333333"/>
                </a:solidFill>
                <a:latin typeface="Arial" panose="020B0604020202020204" pitchFamily="34" charset="0"/>
                <a:cs typeface="Arial" panose="020B0604020202020204" pitchFamily="34" charset="0"/>
              </a:rPr>
              <a:t>Toll Free: </a:t>
            </a:r>
            <a:r>
              <a:rPr lang="en-CA" sz="1400" dirty="0">
                <a:solidFill>
                  <a:srgbClr val="333333"/>
                </a:solidFill>
                <a:latin typeface="Arial" panose="020B0604020202020204" pitchFamily="34" charset="0"/>
                <a:cs typeface="Arial" panose="020B0604020202020204" pitchFamily="34" charset="0"/>
              </a:rPr>
              <a:t>1-877-281-0480</a:t>
            </a:r>
          </a:p>
        </p:txBody>
      </p:sp>
      <p:sp>
        <p:nvSpPr>
          <p:cNvPr id="110" name="Text Placeholder 3"/>
          <p:cNvSpPr>
            <a:spLocks noGrp="1"/>
          </p:cNvSpPr>
          <p:nvPr>
            <p:ph type="body" sz="quarter" idx="4294967295"/>
          </p:nvPr>
        </p:nvSpPr>
        <p:spPr>
          <a:xfrm>
            <a:off x="7092280" y="6147726"/>
            <a:ext cx="1800200" cy="360040"/>
          </a:xfrm>
          <a:prstGeom prst="rect">
            <a:avLst/>
          </a:prstGeom>
        </p:spPr>
        <p:txBody>
          <a:bodyPr/>
          <a:lstStyle/>
          <a:p>
            <a:pPr algn="r">
              <a:buNone/>
            </a:pPr>
            <a:r>
              <a:rPr lang="en-CA" sz="1400" b="1" dirty="0" smtClean="0">
                <a:latin typeface="Arial" panose="020B0604020202020204" pitchFamily="34" charset="0"/>
                <a:cs typeface="Arial" panose="020B0604020202020204" pitchFamily="34" charset="0"/>
                <a:hlinkClick r:id="rId5"/>
              </a:rPr>
              <a:t>hr.mcleanco.com</a:t>
            </a:r>
            <a:endParaRPr lang="en-CA" sz="1400" b="1" dirty="0">
              <a:latin typeface="Arial" panose="020B0604020202020204" pitchFamily="34" charset="0"/>
              <a:cs typeface="Arial" panose="020B0604020202020204" pitchFamily="34" charset="0"/>
            </a:endParaRPr>
          </a:p>
        </p:txBody>
      </p:sp>
      <p:grpSp>
        <p:nvGrpSpPr>
          <p:cNvPr id="111" name="Group 110"/>
          <p:cNvGrpSpPr/>
          <p:nvPr/>
        </p:nvGrpSpPr>
        <p:grpSpPr>
          <a:xfrm>
            <a:off x="0" y="6525344"/>
            <a:ext cx="9144000" cy="351838"/>
            <a:chOff x="0" y="6525344"/>
            <a:chExt cx="9144000" cy="351838"/>
          </a:xfrm>
        </p:grpSpPr>
        <p:sp>
          <p:nvSpPr>
            <p:cNvPr id="112" name="Rectangle 111"/>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113" name="Picture 1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114" name="Rectangle 113"/>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grpSp>
        <p:nvGrpSpPr>
          <p:cNvPr id="5" name="Group 4"/>
          <p:cNvGrpSpPr/>
          <p:nvPr/>
        </p:nvGrpSpPr>
        <p:grpSpPr>
          <a:xfrm>
            <a:off x="6301705" y="1663204"/>
            <a:ext cx="2601189" cy="3278663"/>
            <a:chOff x="6270532" y="1569685"/>
            <a:chExt cx="2601189" cy="3278663"/>
          </a:xfrm>
        </p:grpSpPr>
        <p:sp>
          <p:nvSpPr>
            <p:cNvPr id="106" name="Text Placeholder 41"/>
            <p:cNvSpPr txBox="1">
              <a:spLocks/>
            </p:cNvSpPr>
            <p:nvPr/>
          </p:nvSpPr>
          <p:spPr bwMode="auto">
            <a:xfrm>
              <a:off x="6499600" y="1914448"/>
              <a:ext cx="2204133" cy="293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algn="ctr" eaLnBrk="0" hangingPunct="0">
                <a:buClr>
                  <a:prstClr val="white"/>
                </a:buClr>
                <a:buFont typeface="Arial" pitchFamily="34" charset="0"/>
                <a:buNone/>
              </a:pPr>
              <a:r>
                <a:rPr lang="en-CA" sz="1400" dirty="0" smtClean="0">
                  <a:solidFill>
                    <a:srgbClr val="222222">
                      <a:lumMod val="75000"/>
                      <a:lumOff val="25000"/>
                    </a:srgbClr>
                  </a:solidFill>
                  <a:latin typeface="Arial" panose="020B0604020202020204" pitchFamily="34" charset="0"/>
                  <a:cs typeface="Arial" panose="020B0604020202020204" pitchFamily="34" charset="0"/>
                </a:rPr>
                <a:t>Now</a:t>
              </a:r>
              <a:r>
                <a:rPr lang="en-CA" sz="1400" dirty="0">
                  <a:solidFill>
                    <a:srgbClr val="222222">
                      <a:lumMod val="75000"/>
                      <a:lumOff val="25000"/>
                    </a:srgbClr>
                  </a:solidFill>
                  <a:latin typeface="Arial" panose="020B0604020202020204" pitchFamily="34" charset="0"/>
                  <a:cs typeface="Arial" panose="020B0604020202020204" pitchFamily="34" charset="0"/>
                </a:rPr>
                <a:t>, more than ever, </a:t>
              </a:r>
              <a:endParaRPr lang="en-CA" sz="1400" dirty="0" smtClean="0">
                <a:solidFill>
                  <a:srgbClr val="222222">
                    <a:lumMod val="75000"/>
                    <a:lumOff val="25000"/>
                  </a:srgbClr>
                </a:solidFill>
                <a:latin typeface="Arial" panose="020B0604020202020204" pitchFamily="34" charset="0"/>
                <a:cs typeface="Arial" panose="020B0604020202020204" pitchFamily="34" charset="0"/>
              </a:endParaRPr>
            </a:p>
            <a:p>
              <a:pPr algn="ctr" eaLnBrk="0" hangingPunct="0">
                <a:spcBef>
                  <a:spcPts val="0"/>
                </a:spcBef>
                <a:buClr>
                  <a:prstClr val="white"/>
                </a:buClr>
                <a:buFont typeface="Arial" pitchFamily="34" charset="0"/>
                <a:buNone/>
              </a:pPr>
              <a:r>
                <a:rPr lang="en-CA" sz="1400" dirty="0" smtClean="0">
                  <a:solidFill>
                    <a:srgbClr val="222222">
                      <a:lumMod val="75000"/>
                      <a:lumOff val="25000"/>
                    </a:srgbClr>
                  </a:solidFill>
                  <a:latin typeface="Arial" panose="020B0604020202020204" pitchFamily="34" charset="0"/>
                  <a:cs typeface="Arial" panose="020B0604020202020204" pitchFamily="34" charset="0"/>
                </a:rPr>
                <a:t>HR </a:t>
              </a:r>
              <a:r>
                <a:rPr lang="en-CA" sz="1400" dirty="0">
                  <a:solidFill>
                    <a:srgbClr val="222222">
                      <a:lumMod val="75000"/>
                      <a:lumOff val="25000"/>
                    </a:srgbClr>
                  </a:solidFill>
                  <a:latin typeface="Arial" panose="020B0604020202020204" pitchFamily="34" charset="0"/>
                  <a:cs typeface="Arial" panose="020B0604020202020204" pitchFamily="34" charset="0"/>
                </a:rPr>
                <a:t>leaders need to help their organizations maximize the value of their people.  </a:t>
              </a:r>
              <a:endParaRPr lang="en-CA" sz="1400" dirty="0" smtClean="0">
                <a:solidFill>
                  <a:srgbClr val="222222">
                    <a:lumMod val="75000"/>
                    <a:lumOff val="25000"/>
                  </a:srgbClr>
                </a:solidFill>
                <a:latin typeface="Arial" panose="020B0604020202020204" pitchFamily="34" charset="0"/>
                <a:cs typeface="Arial" panose="020B0604020202020204" pitchFamily="34" charset="0"/>
              </a:endParaRPr>
            </a:p>
            <a:p>
              <a:pPr algn="ctr" eaLnBrk="0" hangingPunct="0">
                <a:spcBef>
                  <a:spcPts val="800"/>
                </a:spcBef>
                <a:buClr>
                  <a:prstClr val="white"/>
                </a:buClr>
                <a:buFont typeface="Arial" pitchFamily="34" charset="0"/>
                <a:buNone/>
              </a:pPr>
              <a:r>
                <a:rPr lang="en-CA" sz="1400" dirty="0" smtClean="0">
                  <a:solidFill>
                    <a:srgbClr val="222222">
                      <a:lumMod val="75000"/>
                      <a:lumOff val="25000"/>
                    </a:srgbClr>
                  </a:solidFill>
                  <a:latin typeface="Arial" panose="020B0604020202020204" pitchFamily="34" charset="0"/>
                  <a:cs typeface="Arial" panose="020B0604020202020204" pitchFamily="34" charset="0"/>
                </a:rPr>
                <a:t>McLean </a:t>
              </a:r>
              <a:r>
                <a:rPr lang="en-CA" sz="1400" dirty="0">
                  <a:solidFill>
                    <a:srgbClr val="222222">
                      <a:lumMod val="75000"/>
                      <a:lumOff val="25000"/>
                    </a:srgbClr>
                  </a:solidFill>
                  <a:latin typeface="Arial" panose="020B0604020202020204" pitchFamily="34" charset="0"/>
                  <a:cs typeface="Arial" panose="020B0604020202020204" pitchFamily="34" charset="0"/>
                </a:rPr>
                <a:t>&amp; Company offers the tools, diagnostics, and programs to drive measurable results</a:t>
              </a:r>
              <a:r>
                <a:rPr lang="en-CA" sz="1400" dirty="0" smtClean="0">
                  <a:solidFill>
                    <a:srgbClr val="222222">
                      <a:lumMod val="75000"/>
                      <a:lumOff val="25000"/>
                    </a:srgbClr>
                  </a:solidFill>
                  <a:latin typeface="Arial" panose="020B0604020202020204" pitchFamily="34" charset="0"/>
                  <a:cs typeface="Arial" panose="020B0604020202020204" pitchFamily="34" charset="0"/>
                </a:rPr>
                <a:t>.</a:t>
              </a:r>
            </a:p>
            <a:p>
              <a:pPr algn="ctr" eaLnBrk="0" hangingPunct="0">
                <a:spcBef>
                  <a:spcPts val="0"/>
                </a:spcBef>
                <a:buClr>
                  <a:prstClr val="white"/>
                </a:buClr>
                <a:buFont typeface="Arial" pitchFamily="34" charset="0"/>
                <a:buNone/>
              </a:pPr>
              <a:endParaRPr lang="en-CA" sz="800" dirty="0" smtClean="0">
                <a:solidFill>
                  <a:srgbClr val="222222">
                    <a:lumMod val="75000"/>
                    <a:lumOff val="25000"/>
                  </a:srgbClr>
                </a:solidFill>
                <a:latin typeface="Arial" panose="020B0604020202020204" pitchFamily="34" charset="0"/>
                <a:cs typeface="Arial" panose="020B0604020202020204" pitchFamily="34" charset="0"/>
              </a:endParaRPr>
            </a:p>
            <a:p>
              <a:pPr lvl="1" algn="r" eaLnBrk="0" fontAlgn="base" hangingPunct="0">
                <a:spcAft>
                  <a:spcPct val="0"/>
                </a:spcAft>
                <a:buClr>
                  <a:srgbClr val="C0504D"/>
                </a:buClr>
                <a:buFont typeface="Arial" pitchFamily="34" charset="0"/>
                <a:buNone/>
                <a:defRPr/>
              </a:pPr>
              <a:r>
                <a:rPr lang="en-CA" sz="1200" dirty="0">
                  <a:solidFill>
                    <a:prstClr val="black"/>
                  </a:solidFill>
                  <a:latin typeface="Arial" panose="020B0604020202020204" pitchFamily="34" charset="0"/>
                  <a:cs typeface="Arial" panose="020B0604020202020204" pitchFamily="34" charset="0"/>
                </a:rPr>
                <a:t>– Jennifer Rozon, </a:t>
              </a:r>
            </a:p>
            <a:p>
              <a:pPr lvl="1" algn="r" eaLnBrk="0" fontAlgn="base" hangingPunct="0">
                <a:spcBef>
                  <a:spcPts val="0"/>
                </a:spcBef>
                <a:spcAft>
                  <a:spcPct val="0"/>
                </a:spcAft>
                <a:buClr>
                  <a:srgbClr val="C0504D"/>
                </a:buClr>
                <a:buFont typeface="Arial" pitchFamily="34" charset="0"/>
                <a:buNone/>
                <a:defRPr/>
              </a:pPr>
              <a:r>
                <a:rPr lang="en-CA" sz="1200" dirty="0">
                  <a:solidFill>
                    <a:prstClr val="black"/>
                  </a:solidFill>
                  <a:latin typeface="Arial" panose="020B0604020202020204" pitchFamily="34" charset="0"/>
                  <a:cs typeface="Arial" panose="020B0604020202020204" pitchFamily="34" charset="0"/>
                </a:rPr>
                <a:t>Vice President, </a:t>
              </a:r>
              <a:endParaRPr lang="en-CA" sz="1200" dirty="0" smtClean="0">
                <a:solidFill>
                  <a:prstClr val="black"/>
                </a:solidFill>
                <a:latin typeface="Arial" panose="020B0604020202020204" pitchFamily="34" charset="0"/>
                <a:cs typeface="Arial" panose="020B0604020202020204" pitchFamily="34" charset="0"/>
              </a:endParaRPr>
            </a:p>
            <a:p>
              <a:pPr lvl="1" algn="r" eaLnBrk="0" fontAlgn="base" hangingPunct="0">
                <a:spcBef>
                  <a:spcPts val="0"/>
                </a:spcBef>
                <a:spcAft>
                  <a:spcPct val="0"/>
                </a:spcAft>
                <a:buClr>
                  <a:srgbClr val="C0504D"/>
                </a:buClr>
                <a:buFont typeface="Arial" pitchFamily="34" charset="0"/>
                <a:buNone/>
                <a:defRPr/>
              </a:pPr>
              <a:r>
                <a:rPr lang="en-CA" sz="1200" dirty="0" smtClean="0">
                  <a:solidFill>
                    <a:prstClr val="black"/>
                  </a:solidFill>
                  <a:latin typeface="Arial" panose="020B0604020202020204" pitchFamily="34" charset="0"/>
                  <a:cs typeface="Arial" panose="020B0604020202020204" pitchFamily="34" charset="0"/>
                </a:rPr>
                <a:t>McLean </a:t>
              </a:r>
              <a:r>
                <a:rPr lang="en-CA" sz="1200" dirty="0">
                  <a:solidFill>
                    <a:prstClr val="black"/>
                  </a:solidFill>
                  <a:latin typeface="Arial" panose="020B0604020202020204" pitchFamily="34" charset="0"/>
                  <a:cs typeface="Arial" panose="020B0604020202020204" pitchFamily="34" charset="0"/>
                </a:rPr>
                <a:t>&amp; Company</a:t>
              </a:r>
              <a:endParaRPr lang="en-US" sz="1200" dirty="0">
                <a:solidFill>
                  <a:prstClr val="black"/>
                </a:solidFill>
                <a:latin typeface="Arial" panose="020B0604020202020204" pitchFamily="34" charset="0"/>
                <a:cs typeface="Arial" panose="020B0604020202020204" pitchFamily="34" charset="0"/>
              </a:endParaRPr>
            </a:p>
            <a:p>
              <a:pPr algn="ctr" eaLnBrk="0" hangingPunct="0">
                <a:buClr>
                  <a:prstClr val="white"/>
                </a:buClr>
                <a:buFont typeface="Arial" pitchFamily="34" charset="0"/>
                <a:buNone/>
              </a:pPr>
              <a:endParaRPr lang="en-CA" sz="1400" dirty="0">
                <a:solidFill>
                  <a:srgbClr val="222222">
                    <a:lumMod val="75000"/>
                    <a:lumOff val="25000"/>
                  </a:srgbClr>
                </a:solidFill>
                <a:latin typeface="Arial" panose="020B0604020202020204" pitchFamily="34" charset="0"/>
                <a:cs typeface="Arial" panose="020B0604020202020204" pitchFamily="34" charset="0"/>
              </a:endParaRPr>
            </a:p>
          </p:txBody>
        </p:sp>
        <p:sp>
          <p:nvSpPr>
            <p:cNvPr id="54" name="TextBox 53"/>
            <p:cNvSpPr txBox="1"/>
            <p:nvPr/>
          </p:nvSpPr>
          <p:spPr>
            <a:xfrm>
              <a:off x="6270532" y="1569685"/>
              <a:ext cx="564578" cy="1015663"/>
            </a:xfrm>
            <a:prstGeom prst="rect">
              <a:avLst/>
            </a:prstGeom>
          </p:spPr>
          <p:txBody>
            <a:bodyPr wrap="none" rtlCol="0">
              <a:spAutoFit/>
            </a:bodyPr>
            <a:lstStyle/>
            <a:p>
              <a:r>
                <a:rPr lang="en-US" sz="6000" b="1" dirty="0" smtClean="0">
                  <a:solidFill>
                    <a:srgbClr val="DDDDDD"/>
                  </a:solidFill>
                  <a:latin typeface="Arial" panose="020B0604020202020204" pitchFamily="34" charset="0"/>
                  <a:ea typeface="Arial Unicode MS" panose="020B0604020202020204" pitchFamily="34" charset="-128"/>
                  <a:cs typeface="Arial" panose="020B0604020202020204" pitchFamily="34" charset="0"/>
                </a:rPr>
                <a:t>“</a:t>
              </a:r>
            </a:p>
          </p:txBody>
        </p:sp>
        <p:sp>
          <p:nvSpPr>
            <p:cNvPr id="55" name="TextBox 54"/>
            <p:cNvSpPr txBox="1"/>
            <p:nvPr/>
          </p:nvSpPr>
          <p:spPr>
            <a:xfrm rot="10800000">
              <a:off x="8307143" y="3122876"/>
              <a:ext cx="564578" cy="1015663"/>
            </a:xfrm>
            <a:prstGeom prst="rect">
              <a:avLst/>
            </a:prstGeom>
          </p:spPr>
          <p:txBody>
            <a:bodyPr wrap="none" rtlCol="0">
              <a:spAutoFit/>
            </a:bodyPr>
            <a:lstStyle/>
            <a:p>
              <a:r>
                <a:rPr lang="en-US" sz="6000" b="1" dirty="0" smtClean="0">
                  <a:solidFill>
                    <a:srgbClr val="DDDDDD"/>
                  </a:solidFill>
                  <a:latin typeface="Arial" panose="020B0604020202020204" pitchFamily="34" charset="0"/>
                  <a:ea typeface="Arial Unicode MS" panose="020B0604020202020204" pitchFamily="34" charset="-128"/>
                  <a:cs typeface="Arial" panose="020B0604020202020204" pitchFamily="34" charset="0"/>
                </a:rPr>
                <a:t>“</a:t>
              </a:r>
            </a:p>
          </p:txBody>
        </p:sp>
      </p:grpSp>
    </p:spTree>
    <p:extLst>
      <p:ext uri="{BB962C8B-B14F-4D97-AF65-F5344CB8AC3E}">
        <p14:creationId xmlns:p14="http://schemas.microsoft.com/office/powerpoint/2010/main" val="22561993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New HR Colors">
      <a:dk1>
        <a:srgbClr val="333333"/>
      </a:dk1>
      <a:lt1>
        <a:srgbClr val="FFFFFF"/>
      </a:lt1>
      <a:dk2>
        <a:srgbClr val="222222"/>
      </a:dk2>
      <a:lt2>
        <a:srgbClr val="EEEEEE"/>
      </a:lt2>
      <a:accent1>
        <a:srgbClr val="2576B7"/>
      </a:accent1>
      <a:accent2>
        <a:srgbClr val="5DC295"/>
      </a:accent2>
      <a:accent3>
        <a:srgbClr val="2B9E36"/>
      </a:accent3>
      <a:accent4>
        <a:srgbClr val="A868AB"/>
      </a:accent4>
      <a:accent5>
        <a:srgbClr val="29475F"/>
      </a:accent5>
      <a:accent6>
        <a:srgbClr val="34C5D0"/>
      </a:accent6>
      <a:hlink>
        <a:srgbClr val="2576B7"/>
      </a:hlink>
      <a:folHlink>
        <a:srgbClr val="C7770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2_Theme1">
  <a:themeElements>
    <a:clrScheme name="New HR Colors">
      <a:dk1>
        <a:srgbClr val="333333"/>
      </a:dk1>
      <a:lt1>
        <a:srgbClr val="FFFFFF"/>
      </a:lt1>
      <a:dk2>
        <a:srgbClr val="222222"/>
      </a:dk2>
      <a:lt2>
        <a:srgbClr val="EEEEEE"/>
      </a:lt2>
      <a:accent1>
        <a:srgbClr val="2576B7"/>
      </a:accent1>
      <a:accent2>
        <a:srgbClr val="5DC295"/>
      </a:accent2>
      <a:accent3>
        <a:srgbClr val="2B9E36"/>
      </a:accent3>
      <a:accent4>
        <a:srgbClr val="A868AB"/>
      </a:accent4>
      <a:accent5>
        <a:srgbClr val="29475F"/>
      </a:accent5>
      <a:accent6>
        <a:srgbClr val="34C5D0"/>
      </a:accent6>
      <a:hlink>
        <a:srgbClr val="2576B7"/>
      </a:hlink>
      <a:folHlink>
        <a:srgbClr val="C77709"/>
      </a:folHlink>
    </a:clrScheme>
    <a:fontScheme name="Custom-MCO-Font">
      <a:majorFont>
        <a:latin typeface="Aharon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1066</Words>
  <Application>Microsoft Office PowerPoint</Application>
  <PresentationFormat>On-screen Show (4:3)</PresentationFormat>
  <Paragraphs>179</Paragraphs>
  <Slides>9</Slides>
  <Notes>9</Notes>
  <HiddenSlides>0</HiddenSlides>
  <MMClips>0</MMClips>
  <ScaleCrop>false</ScaleCrop>
  <HeadingPairs>
    <vt:vector size="8" baseType="variant">
      <vt:variant>
        <vt:lpstr>Fonts Used</vt:lpstr>
      </vt:variant>
      <vt:variant>
        <vt:i4>9</vt:i4>
      </vt:variant>
      <vt:variant>
        <vt:lpstr>Theme</vt:lpstr>
      </vt:variant>
      <vt:variant>
        <vt:i4>2</vt:i4>
      </vt:variant>
      <vt:variant>
        <vt:lpstr>Slide Titles</vt:lpstr>
      </vt:variant>
      <vt:variant>
        <vt:i4>9</vt:i4>
      </vt:variant>
      <vt:variant>
        <vt:lpstr>Custom Shows</vt:lpstr>
      </vt:variant>
      <vt:variant>
        <vt:i4>1</vt:i4>
      </vt:variant>
    </vt:vector>
  </HeadingPairs>
  <TitlesOfParts>
    <vt:vector size="21" baseType="lpstr">
      <vt:lpstr>Arial Unicode MS</vt:lpstr>
      <vt:lpstr>Arial</vt:lpstr>
      <vt:lpstr>Arial Black</vt:lpstr>
      <vt:lpstr>Calibri</vt:lpstr>
      <vt:lpstr>Courier New</vt:lpstr>
      <vt:lpstr>FontAwesome</vt:lpstr>
      <vt:lpstr>Helvetica</vt:lpstr>
      <vt:lpstr>Segoe UI</vt:lpstr>
      <vt:lpstr>Wingdings</vt:lpstr>
      <vt:lpstr>Theme1</vt:lpstr>
      <vt:lpstr>2_Theme1</vt:lpstr>
      <vt:lpstr>PowerPoint Presentation</vt:lpstr>
      <vt:lpstr>PowerPoint Presentation</vt:lpstr>
      <vt:lpstr>MCLEAN &amp; COMPANY OFFERS VARIOUS LEVELS OF SUPPORT TO BEST SUIT YOUR NEEDS</vt:lpstr>
      <vt:lpstr>PowerPoint Presentation</vt:lpstr>
      <vt:lpstr>PowerPoint Presentation</vt:lpstr>
      <vt:lpstr>PowerPoint Presentation</vt:lpstr>
      <vt:lpstr>PowerPoint Presentation</vt:lpstr>
      <vt:lpstr>PowerPoint Presentation</vt:lpstr>
      <vt:lpstr>MCLEAN &amp; COMPANY HELPS HR PROFESSIONALS TO:</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2019-02-20T13:53:00Z</dcterms:created>
  <dcterms:modified xsi:type="dcterms:W3CDTF">2019-02-20T14:07:28Z</dcterms:modified>
</cp:coreProperties>
</file>