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4" r:id="rId3"/>
    <p:sldId id="465" r:id="rId4"/>
    <p:sldId id="466" r:id="rId5"/>
    <p:sldId id="467" r:id="rId6"/>
    <p:sldId id="468" r:id="rId7"/>
    <p:sldId id="469" r:id="rId8"/>
    <p:sldId id="480" r:id="rId9"/>
    <p:sldId id="338" r:id="rId10"/>
    <p:sldId id="486" r:id="rId11"/>
    <p:sldId id="332" r:id="rId12"/>
    <p:sldId id="488" r:id="rId13"/>
  </p:sldIdLst>
  <p:sldSz cx="9144000" cy="6858000" type="screen4x3"/>
  <p:notesSz cx="6950075" cy="9236075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114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D08"/>
    <a:srgbClr val="BECB9B"/>
    <a:srgbClr val="778F3C"/>
    <a:srgbClr val="C6D2A8"/>
    <a:srgbClr val="77933C"/>
    <a:srgbClr val="998F57"/>
    <a:srgbClr val="243F54"/>
    <a:srgbClr val="A96407"/>
    <a:srgbClr val="FFFF99"/>
    <a:srgbClr val="90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76542" autoAdjust="0"/>
  </p:normalViewPr>
  <p:slideViewPr>
    <p:cSldViewPr snapToObjects="1">
      <p:cViewPr>
        <p:scale>
          <a:sx n="100" d="100"/>
          <a:sy n="100" d="100"/>
        </p:scale>
        <p:origin x="1734" y="-90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404"/>
    </p:cViewPr>
  </p:sorterViewPr>
  <p:notesViewPr>
    <p:cSldViewPr snapToObjects="1">
      <p:cViewPr varScale="1">
        <p:scale>
          <a:sx n="80" d="100"/>
          <a:sy n="80" d="100"/>
        </p:scale>
        <p:origin x="-2058" y="-78"/>
      </p:cViewPr>
      <p:guideLst>
        <p:guide orient="horz" pos="2909"/>
        <p:guide pos="218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50331943801143"/>
          <c:y val="0.1609219221141592"/>
          <c:w val="0.57332036436621858"/>
          <c:h val="0.7069949296131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Onboarding duration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0-1 day</c:v>
                </c:pt>
                <c:pt idx="1">
                  <c:v>2-3 days </c:v>
                </c:pt>
                <c:pt idx="2">
                  <c:v>4-7 days </c:v>
                </c:pt>
                <c:pt idx="3">
                  <c:v>8-30 days</c:v>
                </c:pt>
                <c:pt idx="4">
                  <c:v>31-90 days</c:v>
                </c:pt>
                <c:pt idx="5">
                  <c:v>91 days 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0.18</c:v>
                </c:pt>
                <c:pt idx="1">
                  <c:v>0.2</c:v>
                </c:pt>
                <c:pt idx="2">
                  <c:v>0.11</c:v>
                </c:pt>
                <c:pt idx="3">
                  <c:v>0.17</c:v>
                </c:pt>
                <c:pt idx="4">
                  <c:v>0.19</c:v>
                </c:pt>
                <c:pt idx="5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607840"/>
        <c:axId val="272608232"/>
      </c:barChart>
      <c:catAx>
        <c:axId val="2726078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272608232"/>
        <c:crosses val="autoZero"/>
        <c:auto val="1"/>
        <c:lblAlgn val="ctr"/>
        <c:lblOffset val="100"/>
        <c:noMultiLvlLbl val="0"/>
      </c:catAx>
      <c:valAx>
        <c:axId val="272608232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272607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10B9C36-03F4-41DF-9FFD-B4483F722394}" type="datetimeFigureOut">
              <a:rPr lang="en-CA" smtClean="0"/>
              <a:pPr/>
              <a:t>12/12/2014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426C72D-894C-4E56-B9CB-84AA6ABBA4F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351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Slide Image Placeholder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65BAA-4C92-45F9-B685-78236DC3B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78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8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064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1229" indent="-231229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03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2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6091639"/>
            <a:ext cx="7128284" cy="767953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ADB7C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McLean &amp; Company is a research and advisory firm that provides practical solutions</a:t>
            </a:r>
            <a:br>
              <a:rPr kumimoji="0" lang="en-CA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ADB7C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ADB7C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human resources challenges with executable research, tools, and advice that will have a</a:t>
            </a:r>
            <a:br>
              <a:rPr kumimoji="0" lang="en-CA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ADB7C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ADB7C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clear and measurable impact on your business. © 1997-2014 McLean &amp; Company.</a:t>
            </a:r>
            <a:br>
              <a:rPr kumimoji="0" lang="en-CA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ADB7C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ADB7C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McLean &amp; Company is a division of Info-Tech Research Group Inc.</a:t>
            </a:r>
          </a:p>
        </p:txBody>
      </p:sp>
      <p:pic>
        <p:nvPicPr>
          <p:cNvPr id="6" name="Picture 5" descr="footer2012-mco.jpg"/>
          <p:cNvPicPr>
            <a:picLocks noChangeAspect="1"/>
          </p:cNvPicPr>
          <p:nvPr userDrawn="1"/>
        </p:nvPicPr>
        <p:blipFill>
          <a:blip r:embed="rId2" cstate="print"/>
          <a:srcRect l="77956"/>
          <a:stretch>
            <a:fillRect/>
          </a:stretch>
        </p:blipFill>
        <p:spPr>
          <a:xfrm>
            <a:off x="7128284" y="6091639"/>
            <a:ext cx="2015716" cy="767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rot="5400000">
            <a:off x="3339268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2943223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marL="0" indent="0" algn="l">
              <a:lnSpc>
                <a:spcPts val="2600"/>
              </a:lnSpc>
              <a:buFont typeface="Arial" panose="020B0604020202020204" pitchFamily="34" charset="0"/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3185634" y="3424714"/>
            <a:ext cx="277273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9384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443161" y="4167188"/>
            <a:ext cx="425767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600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is Designed For:</a:t>
            </a:r>
            <a:endParaRPr lang="en-CA" dirty="0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Will Help You:</a:t>
            </a:r>
            <a:endParaRPr lang="en-CA" dirty="0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66" name="Straight Connector 65"/>
          <p:cNvCxnSpPr/>
          <p:nvPr userDrawn="1"/>
        </p:nvCxnSpPr>
        <p:spPr>
          <a:xfrm rot="5400000">
            <a:off x="3079725" y="3808933"/>
            <a:ext cx="2984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2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grpSp>
        <p:nvGrpSpPr>
          <p:cNvPr id="2" name="Group 4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48" name="Rectangle 4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9" name="Rectangle 4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50" name="Rectangle 4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cxnSp>
        <p:nvCxnSpPr>
          <p:cNvPr id="47" name="Straight Connector 46"/>
          <p:cNvCxnSpPr/>
          <p:nvPr userDrawn="1"/>
        </p:nvCxnSpPr>
        <p:spPr>
          <a:xfrm rot="5400000">
            <a:off x="4970829" y="5046931"/>
            <a:ext cx="1867710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1907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10pt)</a:t>
            </a:r>
          </a:p>
          <a:p>
            <a:pPr lvl="0"/>
            <a:endParaRPr lang="en-US" dirty="0" smtClean="0"/>
          </a:p>
        </p:txBody>
      </p:sp>
      <p:sp>
        <p:nvSpPr>
          <p:cNvPr id="54" name="Text Placeholder 53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98362" y="3969266"/>
            <a:ext cx="2130425" cy="223365"/>
          </a:xfrm>
        </p:spPr>
        <p:txBody>
          <a:bodyPr/>
          <a:lstStyle>
            <a:lvl1pPr marL="228600" indent="-228600">
              <a:buNone/>
              <a:defRPr sz="1200" b="1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What’s in this Section:</a:t>
            </a:r>
            <a:endParaRPr lang="en-CA" dirty="0"/>
          </a:p>
        </p:txBody>
      </p:sp>
      <p:sp>
        <p:nvSpPr>
          <p:cNvPr id="55" name="Text Placeholder 5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096687" y="3966023"/>
            <a:ext cx="2130425" cy="223365"/>
          </a:xfrm>
        </p:spPr>
        <p:txBody>
          <a:bodyPr/>
          <a:lstStyle>
            <a:lvl1pPr marL="228600" indent="-228600">
              <a:buNone/>
              <a:defRPr sz="1200" b="1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Sections:</a:t>
            </a:r>
            <a:endParaRPr lang="en-CA" dirty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232015"/>
            <a:ext cx="4436996" cy="1906138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12pt)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rot="5400000">
            <a:off x="2163422" y="3086579"/>
            <a:ext cx="344900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022215"/>
            <a:ext cx="4713222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2019299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0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0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0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0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10pt)</a:t>
            </a:r>
          </a:p>
          <a:p>
            <a:pPr lvl="1"/>
            <a:r>
              <a:rPr lang="en-US" dirty="0" smtClean="0"/>
              <a:t>Second Level (Arial, 10pt)</a:t>
            </a:r>
          </a:p>
          <a:p>
            <a:pPr lvl="2"/>
            <a:r>
              <a:rPr lang="en-US" dirty="0" smtClean="0"/>
              <a:t>Third Level (Arial, 10pt)</a:t>
            </a:r>
          </a:p>
          <a:p>
            <a:pPr lvl="3"/>
            <a:r>
              <a:rPr lang="en-US" dirty="0" smtClean="0"/>
              <a:t>Forth Level (Arial, 10pt)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5049180"/>
            <a:ext cx="323882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498841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12pt)</a:t>
            </a:r>
          </a:p>
          <a:p>
            <a:pPr lvl="1"/>
            <a:r>
              <a:rPr lang="en-US" dirty="0" smtClean="0"/>
              <a:t>IT Role, IT Industry (Arial, 10pt)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2943223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2489821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1514797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3185634" y="3424714"/>
            <a:ext cx="277273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509120"/>
            <a:ext cx="3996443" cy="314325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0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10pt)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717032"/>
            <a:ext cx="4059321" cy="1094047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cxnSp>
        <p:nvCxnSpPr>
          <p:cNvPr id="23" name="Straight Connector 22"/>
          <p:cNvCxnSpPr/>
          <p:nvPr userDrawn="1"/>
        </p:nvCxnSpPr>
        <p:spPr>
          <a:xfrm rot="5400000">
            <a:off x="2443161" y="4167188"/>
            <a:ext cx="4257679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0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10pt)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2506854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924944"/>
            <a:ext cx="4034665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63" name="Text Placeholder 53"/>
          <p:cNvSpPr>
            <a:spLocks noGrp="1"/>
          </p:cNvSpPr>
          <p:nvPr>
            <p:ph type="body" sz="quarter" idx="21" hasCustomPrompt="1"/>
          </p:nvPr>
        </p:nvSpPr>
        <p:spPr>
          <a:xfrm>
            <a:off x="249302" y="2316656"/>
            <a:ext cx="4034666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is Designed For:</a:t>
            </a:r>
            <a:endParaRPr lang="en-CA" dirty="0"/>
          </a:p>
        </p:txBody>
      </p:sp>
      <p:sp>
        <p:nvSpPr>
          <p:cNvPr id="64" name="Text Placeholder 53"/>
          <p:cNvSpPr>
            <a:spLocks noGrp="1"/>
          </p:cNvSpPr>
          <p:nvPr>
            <p:ph type="body" sz="quarter" idx="22" hasCustomPrompt="1"/>
          </p:nvPr>
        </p:nvSpPr>
        <p:spPr>
          <a:xfrm>
            <a:off x="4860032" y="2316656"/>
            <a:ext cx="4032448" cy="608288"/>
          </a:xfrm>
        </p:spPr>
        <p:txBody>
          <a:bodyPr/>
          <a:lstStyle>
            <a:lvl1pPr marL="0" indent="0">
              <a:buNone/>
              <a:defRPr sz="14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This Research Will Help You:</a:t>
            </a:r>
            <a:endParaRPr lang="en-CA" dirty="0"/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924944"/>
            <a:ext cx="4032448" cy="2376264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66" name="Straight Connector 65"/>
          <p:cNvCxnSpPr/>
          <p:nvPr userDrawn="1"/>
        </p:nvCxnSpPr>
        <p:spPr>
          <a:xfrm rot="5400000">
            <a:off x="3079725" y="3808933"/>
            <a:ext cx="2984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</p:spTree>
    <p:extLst>
      <p:ext uri="{BB962C8B-B14F-4D97-AF65-F5344CB8AC3E}">
        <p14:creationId xmlns:p14="http://schemas.microsoft.com/office/powerpoint/2010/main" val="275462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rgbClr val="FFFFFF"/>
                  </a:solidFill>
                </a:rPr>
                <a:t>Situation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rgbClr val="333333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924E6B"/>
                  </a:solidFill>
                </a:rPr>
                <a:t>!</a:t>
              </a:r>
              <a:endParaRPr lang="en-US" sz="1200" dirty="0">
                <a:solidFill>
                  <a:srgbClr val="924E6B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 Same Side Corner Rectangle 97"/>
          <p:cNvSpPr/>
          <p:nvPr/>
        </p:nvSpPr>
        <p:spPr>
          <a:xfrm>
            <a:off x="5579467" y="1207899"/>
            <a:ext cx="3241005" cy="285749"/>
          </a:xfrm>
          <a:prstGeom prst="rect">
            <a:avLst/>
          </a:prstGeom>
          <a:solidFill>
            <a:srgbClr val="D17D0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000" i="1" dirty="0" smtClean="0">
                <a:solidFill>
                  <a:srgbClr val="FFFFFF"/>
                </a:solidFill>
                <a:latin typeface="Georgia"/>
              </a:rPr>
              <a:t>McLean &amp; Co. Insight</a:t>
            </a:r>
            <a:endParaRPr lang="en-CA" sz="1000" i="1" dirty="0">
              <a:solidFill>
                <a:srgbClr val="FFFFFF"/>
              </a:solidFill>
              <a:latin typeface="Georgia"/>
            </a:endParaRPr>
          </a:p>
        </p:txBody>
      </p:sp>
      <p:pic>
        <p:nvPicPr>
          <p:cNvPr id="8" name="Picture 7" descr="insight-sm.wm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426091" y="1232650"/>
            <a:ext cx="320869" cy="23954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579467" y="1493648"/>
            <a:ext cx="3241005" cy="2557339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409575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00000"/>
              <a:buFont typeface="+mj-lt"/>
              <a:buAutoNum type="arabicPeriod"/>
              <a:tabLst/>
              <a:defRPr lang="en-US" smtClean="0">
                <a:solidFill>
                  <a:srgbClr val="333333"/>
                </a:solidFill>
              </a:defRPr>
            </a:lvl1pPr>
            <a:lvl2pPr marL="542925" marR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 lang="en-US" smtClean="0">
                <a:solidFill>
                  <a:srgbClr val="333333"/>
                </a:solidFill>
              </a:defRPr>
            </a:lvl2pPr>
            <a:lvl3pPr>
              <a:defRPr lang="en-US" sz="1800" smtClean="0">
                <a:solidFill>
                  <a:schemeClr val="dk1"/>
                </a:solidFill>
              </a:defRPr>
            </a:lvl3pPr>
            <a:lvl4pPr>
              <a:defRPr lang="en-US" sz="1800" smtClean="0">
                <a:solidFill>
                  <a:schemeClr val="dk1"/>
                </a:solidFill>
              </a:defRPr>
            </a:lvl4pPr>
            <a:lvl5pPr>
              <a:defRPr lang="en-US" sz="1800">
                <a:solidFill>
                  <a:schemeClr val="dk1"/>
                </a:solidFill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 Copy (Arial, 12)</a:t>
            </a:r>
          </a:p>
          <a:p>
            <a:pPr marL="409575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42925" marR="0" lvl="1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00067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7847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3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6" name="Picture 5" descr="case_stud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75555" y="1351446"/>
            <a:ext cx="1203805" cy="1321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19" name="Straight Connector 18"/>
          <p:cNvCxnSpPr/>
          <p:nvPr userDrawn="1"/>
        </p:nvCxnSpPr>
        <p:spPr>
          <a:xfrm rot="5400000">
            <a:off x="2163422" y="3086579"/>
            <a:ext cx="344900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 rot="5400000">
            <a:off x="3637736" y="3667125"/>
            <a:ext cx="3257553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McLean &amp; Company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E20A9E85-84ED-4C81-A534-72393FB1F7D8}" type="slidenum">
              <a:rPr lang="en-CA" sz="1000" smtClean="0">
                <a:solidFill>
                  <a:srgbClr val="FFFFFF"/>
                </a:solidFill>
              </a:r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95" r:id="rId4"/>
    <p:sldLayoutId id="2147483699" r:id="rId5"/>
    <p:sldLayoutId id="2147483698" r:id="rId6"/>
    <p:sldLayoutId id="2147483680" r:id="rId7"/>
    <p:sldLayoutId id="2147483697" r:id="rId8"/>
    <p:sldLayoutId id="2147483682" r:id="rId9"/>
    <p:sldLayoutId id="2147483696" r:id="rId10"/>
    <p:sldLayoutId id="2147483677" r:id="rId11"/>
    <p:sldLayoutId id="2147483667" r:id="rId12"/>
    <p:sldLayoutId id="2147483684" r:id="rId13"/>
    <p:sldLayoutId id="2147483700" r:id="rId14"/>
    <p:sldLayoutId id="2147483683" r:id="rId15"/>
    <p:sldLayoutId id="2147483694" r:id="rId16"/>
    <p:sldLayoutId id="2147483701" r:id="rId17"/>
    <p:sldLayoutId id="2147483702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  <p:sldLayoutId id="2147483712" r:id="rId27"/>
    <p:sldLayoutId id="2147483713" r:id="rId28"/>
    <p:sldLayoutId id="2147483909" r:id="rId29"/>
    <p:sldLayoutId id="2147483910" r:id="rId30"/>
    <p:sldLayoutId id="2147483911" r:id="rId31"/>
    <p:sldLayoutId id="2147483912" r:id="rId32"/>
    <p:sldLayoutId id="2147483913" r:id="rId3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4.xml"/><Relationship Id="rId12" Type="http://schemas.openxmlformats.org/officeDocument/2006/relationships/image" Target="../media/image3.wmf"/><Relationship Id="rId2" Type="http://schemas.openxmlformats.org/officeDocument/2006/relationships/tags" Target="../tags/tag16.xml"/><Relationship Id="rId1" Type="http://schemas.openxmlformats.org/officeDocument/2006/relationships/vmlDrawing" Target="../drawings/vmlDrawing2.vml"/><Relationship Id="rId6" Type="http://schemas.openxmlformats.org/officeDocument/2006/relationships/tags" Target="../tags/tag20.xml"/><Relationship Id="rId11" Type="http://schemas.openxmlformats.org/officeDocument/2006/relationships/image" Target="../media/image12.jpg"/><Relationship Id="rId5" Type="http://schemas.openxmlformats.org/officeDocument/2006/relationships/tags" Target="../tags/tag19.xml"/><Relationship Id="rId10" Type="http://schemas.openxmlformats.org/officeDocument/2006/relationships/image" Target="../media/image11.emf"/><Relationship Id="rId4" Type="http://schemas.openxmlformats.org/officeDocument/2006/relationships/tags" Target="../tags/tag18.xml"/><Relationship Id="rId9" Type="http://schemas.openxmlformats.org/officeDocument/2006/relationships/oleObject" Target="../embeddings/oleObject2.bin"/><Relationship Id="rId1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2" Type="http://schemas.openxmlformats.org/officeDocument/2006/relationships/hyperlink" Target="hr.mcleanco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Workshops@McLeanCo.com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mcleanco.com/account" TargetMode="External"/><Relationship Id="rId10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4" Type="http://schemas.openxmlformats.org/officeDocument/2006/relationships/hyperlink" Target="mailto:GuidedImplementations@McLeanCo.com" TargetMode="Externa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Relationship Id="rId6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chart" Target="../charts/chart1.xml"/><Relationship Id="rId3" Type="http://schemas.openxmlformats.org/officeDocument/2006/relationships/tags" Target="../tags/tag3.xml"/><Relationship Id="rId21" Type="http://schemas.openxmlformats.org/officeDocument/2006/relationships/hyperlink" Target="http://hr.mcleanco.com/research/ss/develop-an-onboarding-program/hr-storyboard-onboard-new-hires-for-ramp-up-retention?utm_source=SS_Sample&amp;utm_medium=Collateral&amp;utm_campaign=Collateral" TargetMode="Externa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13.xml"/><Relationship Id="rId20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oleObject" Target="../embeddings/oleObject1.bin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 smtClean="0"/>
              <a:t>Onboard New Hires for Ramp-up &amp; Retention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E</a:t>
            </a:r>
            <a:r>
              <a:rPr lang="en-CA" dirty="0" smtClean="0"/>
              <a:t>nsure recruitment efforts aren’t in vain.  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5" name="Picture 4" descr="sample-titlebar-mcoNEW.gif"/>
            <p:cNvPicPr>
              <a:picLocks noChangeAspect="1"/>
            </p:cNvPicPr>
            <p:nvPr/>
          </p:nvPicPr>
          <p:blipFill>
            <a:blip r:embed="rId3" cstate="print"/>
            <a:srcRect l="84650" t="59830"/>
            <a:stretch>
              <a:fillRect/>
            </a:stretch>
          </p:blipFill>
          <p:spPr>
            <a:xfrm>
              <a:off x="7740352" y="6273316"/>
              <a:ext cx="1403648" cy="584684"/>
            </a:xfrm>
            <a:prstGeom prst="rect">
              <a:avLst/>
            </a:prstGeom>
          </p:spPr>
        </p:pic>
        <p:pic>
          <p:nvPicPr>
            <p:cNvPr id="6" name="Picture 5" descr="sample-titlebar-mcoNEW.gif">
              <a:hlinkClick r:id="rId4"/>
            </p:cNvPr>
            <p:cNvPicPr>
              <a:picLocks noChangeAspect="1"/>
            </p:cNvPicPr>
            <p:nvPr/>
          </p:nvPicPr>
          <p:blipFill>
            <a:blip r:embed="rId3" cstate="print"/>
            <a:srcRect b="40170"/>
            <a:stretch>
              <a:fillRect/>
            </a:stretch>
          </p:blipFill>
          <p:spPr>
            <a:xfrm>
              <a:off x="0" y="5402461"/>
              <a:ext cx="9144000" cy="87085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0" y="6273316"/>
              <a:ext cx="7740352" cy="5846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algn="r"/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McLean &amp; Company is a research and advisory firm providing practical solutions to human resources challenges via executable research, tools and advice that have a clear and measurable impact on your business. © 1997 - 2014 McLean &amp; Company. McLean &amp; Company is a division of Info-Tech Research Group</a:t>
              </a:r>
              <a:endParaRPr lang="en-CA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Debunk the myths that stand in the way of adopting an effective onboarding program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76478"/>
              </p:ext>
            </p:extLst>
          </p:nvPr>
        </p:nvGraphicFramePr>
        <p:xfrm>
          <a:off x="359533" y="1397000"/>
          <a:ext cx="8424934" cy="46685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456383"/>
                <a:gridCol w="905361"/>
                <a:gridCol w="40631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Myth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Reality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Once new employees accept a job offer, they are committed to the organization.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You still have to sell the job and the company. Employees typically decide in the first six months whether they’re going to stick around.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Gen Y employees aren’t going to stick around anyway – why bother investing that much time?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Promoting work-life balance, opportunities for skill building and advancement, and a welcoming environment will encourage the Gen Y workforce to stay.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New-hire checklists are useless.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Checklists can be extremely helpful to personnel that don’t have access to new employee tracking software or who have a lot of demands on their time.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There’s no time</a:t>
                      </a:r>
                      <a:r>
                        <a:rPr lang="en-US" sz="1400" baseline="0" dirty="0" smtClean="0"/>
                        <a:t> for anything other than orientation.</a:t>
                      </a:r>
                      <a:endParaRPr lang="en-C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It’s not that you don’t have the time – rather, it’s that onboarding is sacrificed for other things. Help management better understand the business case.</a:t>
                      </a:r>
                      <a:endParaRPr lang="en-C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business case for onboarding is weak.</a:t>
                      </a:r>
                      <a:endParaRPr lang="en-C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business benefits of onboarding are strong. Use this storyboard to build a strong business case and maximize your ROI.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923928" y="1916832"/>
            <a:ext cx="684076" cy="396044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ight Arrow 5"/>
          <p:cNvSpPr/>
          <p:nvPr/>
        </p:nvSpPr>
        <p:spPr>
          <a:xfrm>
            <a:off x="3923928" y="2780928"/>
            <a:ext cx="684076" cy="396044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Right Arrow 6"/>
          <p:cNvSpPr/>
          <p:nvPr/>
        </p:nvSpPr>
        <p:spPr>
          <a:xfrm>
            <a:off x="3923928" y="3717032"/>
            <a:ext cx="684076" cy="396044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Right Arrow 7"/>
          <p:cNvSpPr/>
          <p:nvPr/>
        </p:nvSpPr>
        <p:spPr>
          <a:xfrm>
            <a:off x="3923928" y="4639142"/>
            <a:ext cx="684076" cy="396044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Right Arrow 8"/>
          <p:cNvSpPr/>
          <p:nvPr/>
        </p:nvSpPr>
        <p:spPr>
          <a:xfrm>
            <a:off x="3924748" y="5481228"/>
            <a:ext cx="684076" cy="396044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0" name="Picture 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6299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786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257176" y="1232756"/>
            <a:ext cx="8620124" cy="657225"/>
          </a:xfrm>
        </p:spPr>
        <p:txBody>
          <a:bodyPr/>
          <a:lstStyle/>
          <a:p>
            <a:r>
              <a:rPr lang="en-US" dirty="0" smtClean="0"/>
              <a:t>Over the long term, effective onboarding earns </a:t>
            </a:r>
            <a:r>
              <a:rPr lang="en-US" i="1" dirty="0" smtClean="0"/>
              <a:t>and</a:t>
            </a:r>
            <a:r>
              <a:rPr lang="en-US" dirty="0" smtClean="0"/>
              <a:t> saves money.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An effective program can result in faster new hire ramp-up, higher retention, and an improved bottom line</a:t>
            </a:r>
            <a:endParaRPr lang="en-US" dirty="0"/>
          </a:p>
        </p:txBody>
      </p:sp>
      <p:sp>
        <p:nvSpPr>
          <p:cNvPr id="10" name="Rounded Rectangle 9"/>
          <p:cNvSpPr/>
          <p:nvPr>
            <p:custDataLst>
              <p:tags r:id="rId5"/>
            </p:custDataLst>
          </p:nvPr>
        </p:nvSpPr>
        <p:spPr>
          <a:xfrm>
            <a:off x="395536" y="1808819"/>
            <a:ext cx="3996444" cy="4155644"/>
          </a:xfrm>
          <a:prstGeom prst="round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D17D08"/>
                </a:solidFill>
              </a:rPr>
              <a:t>The benefits of onboarding:</a:t>
            </a:r>
            <a:endParaRPr lang="en-US" sz="1200" b="1" dirty="0" smtClean="0">
              <a:solidFill>
                <a:srgbClr val="D17D08"/>
              </a:solidFill>
            </a:endParaRPr>
          </a:p>
          <a:p>
            <a:pPr algn="l"/>
            <a:endParaRPr lang="en-US" sz="1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180000" indent="-180000" algn="l">
              <a:buClr>
                <a:srgbClr val="D17D08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Save time and grief</a:t>
            </a:r>
            <a:r>
              <a:rPr lang="en-US" sz="12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</a:schemeClr>
                </a:solidFill>
              </a:rPr>
              <a:t>by shortening processing time, improving compliance, and reducing administrative costs.</a:t>
            </a:r>
          </a:p>
          <a:p>
            <a:pPr marL="180000" indent="-180000" algn="l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180000" indent="-180000" algn="l">
              <a:buClr>
                <a:srgbClr val="D17D08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Boost revenue</a:t>
            </a:r>
            <a:r>
              <a:rPr lang="en-US" sz="12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</a:schemeClr>
                </a:solidFill>
              </a:rPr>
              <a:t>by making new employees productive faster and making employees more productive overall.</a:t>
            </a:r>
          </a:p>
          <a:p>
            <a:pPr marL="180000" indent="-180000" algn="l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180000" indent="-180000" algn="l">
              <a:buClr>
                <a:srgbClr val="D17D08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Drive engagement and reduce turnover</a:t>
            </a:r>
            <a:r>
              <a:rPr lang="en-US" sz="12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</a:schemeClr>
                </a:solidFill>
              </a:rPr>
              <a:t>by quickly bonding new employees to the organization.</a:t>
            </a:r>
          </a:p>
          <a:p>
            <a:pPr marL="180000" indent="-180000" algn="l">
              <a:buClr>
                <a:srgbClr val="D17D08"/>
              </a:buClr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180000" indent="-180000" algn="l">
              <a:buClr>
                <a:srgbClr val="D17D08"/>
              </a:buClr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</a:schemeClr>
                </a:solidFill>
              </a:rPr>
              <a:t>Acclimatize new hires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</a:schemeClr>
                </a:solidFill>
              </a:rPr>
              <a:t>more easily to your organization’s environment, culture, and values, thereby supporting new hire buy-in and time to efficiency.</a:t>
            </a:r>
            <a:endParaRPr lang="en-US" sz="1200" b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0" name="Rounded Rectangle 19"/>
          <p:cNvSpPr/>
          <p:nvPr>
            <p:custDataLst>
              <p:tags r:id="rId6"/>
            </p:custDataLst>
          </p:nvPr>
        </p:nvSpPr>
        <p:spPr>
          <a:xfrm>
            <a:off x="4657415" y="3032956"/>
            <a:ext cx="252028" cy="10801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612894" y="2045665"/>
            <a:ext cx="4135570" cy="2283435"/>
          </a:xfrm>
          <a:prstGeom prst="rect">
            <a:avLst/>
          </a:prstGeom>
          <a:ln w="19050">
            <a:solidFill>
              <a:srgbClr val="D17D08"/>
            </a:solidFill>
          </a:ln>
        </p:spPr>
        <p:txBody>
          <a:bodyPr anchor="ctr"/>
          <a:lstStyle/>
          <a:p>
            <a:pPr marL="1520825" lvl="4" indent="0">
              <a:spcBef>
                <a:spcPts val="500"/>
              </a:spcBef>
              <a:buClr>
                <a:srgbClr val="333333"/>
              </a:buClr>
              <a:buNone/>
            </a:pPr>
            <a:r>
              <a:rPr lang="en-US" sz="1400" b="1" dirty="0" smtClean="0"/>
              <a:t>An </a:t>
            </a:r>
            <a:r>
              <a:rPr lang="en-US" sz="1400" b="1" dirty="0"/>
              <a:t>estimated 70% of new hires make the decision to stay at or leave an organization within their first six months</a:t>
            </a:r>
            <a:r>
              <a:rPr lang="en-CA" sz="1400" b="1" dirty="0"/>
              <a:t>. </a:t>
            </a:r>
            <a:r>
              <a:rPr lang="en-CA" sz="1400" dirty="0"/>
              <a:t>Effectively engaging new employees during the onboarding process is crucial to gaining </a:t>
            </a:r>
            <a:r>
              <a:rPr lang="en-CA" sz="1400" dirty="0" smtClean="0"/>
              <a:t>long-term </a:t>
            </a:r>
            <a:r>
              <a:rPr lang="en-CA" sz="1400" dirty="0"/>
              <a:t>commitment</a:t>
            </a:r>
            <a:r>
              <a:rPr lang="en-CA" sz="1400" dirty="0" smtClean="0"/>
              <a:t>. </a:t>
            </a:r>
          </a:p>
          <a:p>
            <a:pPr marL="1520825" lvl="4" indent="0">
              <a:spcBef>
                <a:spcPts val="500"/>
              </a:spcBef>
              <a:buClr>
                <a:srgbClr val="333333"/>
              </a:buClr>
              <a:buNone/>
            </a:pPr>
            <a:r>
              <a:rPr lang="en-CA" sz="1400" b="1" dirty="0">
                <a:solidFill>
                  <a:srgbClr val="333333"/>
                </a:solidFill>
              </a:rPr>
              <a:t>	</a:t>
            </a:r>
            <a:r>
              <a:rPr lang="en-CA" sz="1000" dirty="0">
                <a:solidFill>
                  <a:srgbClr val="333333"/>
                </a:solidFill>
              </a:rPr>
              <a:t> </a:t>
            </a:r>
            <a:r>
              <a:rPr lang="en-CA" sz="1000" dirty="0" smtClean="0">
                <a:solidFill>
                  <a:srgbClr val="333333"/>
                </a:solidFill>
              </a:rPr>
              <a:t>               (Source: SoftSolutions)</a:t>
            </a:r>
            <a:endParaRPr lang="en-US" sz="1400" dirty="0" smtClean="0">
              <a:solidFill>
                <a:srgbClr val="33333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41409"/>
            <a:ext cx="1368152" cy="132710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783429" y="4509120"/>
            <a:ext cx="3811661" cy="1296144"/>
            <a:chOff x="5065638" y="1789799"/>
            <a:chExt cx="3811661" cy="1296144"/>
          </a:xfrm>
        </p:grpSpPr>
        <p:sp>
          <p:nvSpPr>
            <p:cNvPr id="13" name="Round Same Side Corner Rectangle 97"/>
            <p:cNvSpPr/>
            <p:nvPr/>
          </p:nvSpPr>
          <p:spPr>
            <a:xfrm>
              <a:off x="5065638" y="1789799"/>
              <a:ext cx="3811661" cy="285749"/>
            </a:xfrm>
            <a:prstGeom prst="rect">
              <a:avLst/>
            </a:prstGeom>
            <a:solidFill>
              <a:srgbClr val="D17D0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 smtClean="0">
                  <a:solidFill>
                    <a:srgbClr val="FFFFFF"/>
                  </a:solidFill>
                  <a:latin typeface="Georgia"/>
                </a:rPr>
                <a:t>McLean &amp; Co. Insight</a:t>
              </a:r>
              <a:endParaRPr lang="en-CA" sz="1100" i="1" dirty="0">
                <a:solidFill>
                  <a:srgbClr val="FFFFFF"/>
                </a:solidFill>
                <a:latin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65638" y="2075791"/>
              <a:ext cx="3811661" cy="1010152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CA" sz="1400" dirty="0"/>
                <a:t>Respondents </a:t>
              </a:r>
              <a:r>
                <a:rPr lang="en-CA" sz="1400" dirty="0" smtClean="0"/>
                <a:t>to McLean </a:t>
              </a:r>
              <a:r>
                <a:rPr lang="en-CA" sz="1400" dirty="0"/>
                <a:t>&amp; Company’s 2015 HR Trends and Priorities survey rated onboarding at their organization </a:t>
              </a:r>
              <a:r>
                <a:rPr lang="en-CA" sz="1400" dirty="0" smtClean="0"/>
                <a:t>as effective </a:t>
              </a:r>
              <a:r>
                <a:rPr lang="en-CA" sz="1400" b="1" dirty="0"/>
                <a:t>only 43% of the time.</a:t>
              </a:r>
            </a:p>
          </p:txBody>
        </p:sp>
        <p:pic>
          <p:nvPicPr>
            <p:cNvPr id="15" name="Picture 14" descr="insight-sm.wmf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594031" y="1844804"/>
              <a:ext cx="240000" cy="180000"/>
            </a:xfrm>
            <a:prstGeom prst="rect">
              <a:avLst/>
            </a:prstGeom>
          </p:spPr>
        </p:pic>
      </p:grpSp>
      <p:pic>
        <p:nvPicPr>
          <p:cNvPr id="16" name="Picture 9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McLean &amp; Company Helps HR Professionals To: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092280" y="6093296"/>
            <a:ext cx="1800200" cy="360040"/>
          </a:xfrm>
        </p:spPr>
        <p:txBody>
          <a:bodyPr/>
          <a:lstStyle/>
          <a:p>
            <a:pPr algn="r">
              <a:buNone/>
            </a:pPr>
            <a:r>
              <a:rPr lang="en-CA" sz="1400" b="1" dirty="0" smtClean="0">
                <a:hlinkClick r:id="rId2" action="ppaction://hlinkfile"/>
              </a:rPr>
              <a:t>hr.mcleanco.com</a:t>
            </a:r>
            <a:endParaRPr lang="en-CA" sz="1400" dirty="0"/>
          </a:p>
        </p:txBody>
      </p:sp>
      <p:sp>
        <p:nvSpPr>
          <p:cNvPr id="21" name="Rectangle 20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Empower management to apply HR best practices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Develop effective talent acquisition &amp; retention strategies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Build a high performance</a:t>
            </a:r>
            <a:br>
              <a:rPr lang="en-CA" sz="1400" dirty="0" smtClean="0"/>
            </a:br>
            <a:r>
              <a:rPr lang="en-CA" sz="1400" dirty="0" smtClean="0"/>
              <a:t>culture</a:t>
            </a:r>
          </a:p>
          <a:p>
            <a:endParaRPr lang="en-CA" sz="1400" dirty="0"/>
          </a:p>
        </p:txBody>
      </p:sp>
      <p:sp>
        <p:nvSpPr>
          <p:cNvPr id="22" name="Rectangle 21"/>
          <p:cNvSpPr/>
          <p:nvPr/>
        </p:nvSpPr>
        <p:spPr>
          <a:xfrm>
            <a:off x="3095836" y="1628800"/>
            <a:ext cx="3018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Maintain a progressive set of HR policies &amp; procedures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Demonstrate the business impact of HR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Stay abreast of HR trends</a:t>
            </a:r>
            <a:br>
              <a:rPr lang="en-CA" sz="1400" dirty="0" smtClean="0"/>
            </a:br>
            <a:r>
              <a:rPr lang="en-CA" sz="1400" dirty="0" smtClean="0"/>
              <a:t>&amp; technologies</a:t>
            </a:r>
            <a:endParaRPr lang="en-CA" sz="1400" dirty="0"/>
          </a:p>
        </p:txBody>
      </p:sp>
      <p:pic>
        <p:nvPicPr>
          <p:cNvPr id="1033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report_thumbnail-mc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30448" y="1592796"/>
            <a:ext cx="2454020" cy="2138747"/>
          </a:xfrm>
          <a:prstGeom prst="rect">
            <a:avLst/>
          </a:prstGeom>
        </p:spPr>
      </p:pic>
      <p:sp>
        <p:nvSpPr>
          <p:cNvPr id="14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b="1" dirty="0" smtClean="0"/>
              <a:t>Sign up for free trial membership to get practical</a:t>
            </a:r>
          </a:p>
          <a:p>
            <a:r>
              <a:rPr lang="en-CA" b="1" dirty="0" smtClean="0"/>
              <a:t>solutions for your HR challenges</a:t>
            </a:r>
            <a:endParaRPr lang="en-CA" b="1" dirty="0"/>
          </a:p>
        </p:txBody>
      </p:sp>
      <p:pic>
        <p:nvPicPr>
          <p:cNvPr id="15" name="Picture 14" descr="green_button.png">
            <a:hlinkClick r:id="rId3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16" name="Text Placeholder 41"/>
          <p:cNvSpPr txBox="1">
            <a:spLocks/>
          </p:cNvSpPr>
          <p:nvPr/>
        </p:nvSpPr>
        <p:spPr bwMode="auto">
          <a:xfrm>
            <a:off x="2051720" y="5233017"/>
            <a:ext cx="5040560" cy="82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eaLnBrk="0" hangingPunct="0"/>
            <a:r>
              <a:rPr lang="en-CA" dirty="0" smtClean="0"/>
              <a:t>"McLean &amp; Company provides practical research, tools and advice covering the entire spectrum of HR &amp; Leadership issues to ensure you experience measurable, positive results."</a:t>
            </a:r>
            <a:endParaRPr kumimoji="0" lang="en-CA" sz="1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61950" marR="0" lvl="1" indent="-180975" algn="ct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None/>
              <a:tabLst/>
              <a:defRPr/>
            </a:pPr>
            <a:r>
              <a:rPr kumimoji="0" lang="en-CA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Rob Garmaise, VP of Customer Experience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524" y="6093296"/>
            <a:ext cx="2375756" cy="326554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Toll Free: </a:t>
            </a:r>
            <a:r>
              <a:rPr lang="en-CA" dirty="0" smtClean="0"/>
              <a:t>1-877-281-0480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67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002286"/>
              </p:ext>
            </p:extLst>
          </p:nvPr>
        </p:nvGraphicFramePr>
        <p:xfrm>
          <a:off x="345597" y="1225040"/>
          <a:ext cx="7949173" cy="3497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49173"/>
              </a:tblGrid>
              <a:tr h="207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hlinkClick r:id="rId2" action="ppaction://hlinksldjump"/>
                        </a:rPr>
                        <a:t>Onboard New Hires for Ramp-up &amp; Retention</a:t>
                      </a:r>
                      <a:endParaRPr lang="en-CA" sz="12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 action="ppaction://hlinksldjump"/>
                        </a:rPr>
                        <a:t>Introduction</a:t>
                      </a:r>
                      <a:endParaRPr lang="en-US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08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 smtClean="0">
                          <a:hlinkClick r:id="" action="ppaction://noaction"/>
                        </a:rPr>
                        <a:t>Execute the Project/DIY Guide</a:t>
                      </a:r>
                      <a:endParaRPr lang="en-US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738">
                <a:tc>
                  <a:txBody>
                    <a:bodyPr/>
                    <a:lstStyle/>
                    <a:p>
                      <a:pPr marL="628650" lvl="1" indent="-171450">
                        <a:lnSpc>
                          <a:spcPct val="150000"/>
                        </a:lnSpc>
                        <a:buClr>
                          <a:srgbClr val="33333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hlinkClick r:id="rId4" action="ppaction://hlinksldjump"/>
                        </a:rPr>
                        <a:t>Phase 1: Prepare for New Hires</a:t>
                      </a:r>
                      <a:endParaRPr lang="en-US" sz="1200" dirty="0" smtClean="0"/>
                    </a:p>
                    <a:p>
                      <a:pPr marL="1085850" lvl="2" indent="-171450">
                        <a:lnSpc>
                          <a:spcPct val="150000"/>
                        </a:lnSpc>
                        <a:buClr>
                          <a:srgbClr val="33333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hlinkClick r:id="rId5" action="ppaction://hlinksldjump"/>
                        </a:rPr>
                        <a:t>Step</a:t>
                      </a:r>
                      <a:r>
                        <a:rPr lang="en-US" sz="1200" baseline="0" dirty="0" smtClean="0">
                          <a:hlinkClick r:id="rId5" action="ppaction://hlinksldjump"/>
                        </a:rPr>
                        <a:t> </a:t>
                      </a:r>
                      <a:r>
                        <a:rPr lang="en-US" sz="1200" dirty="0" smtClean="0">
                          <a:hlinkClick r:id="rId5" action="ppaction://hlinksldjump"/>
                        </a:rPr>
                        <a:t>1: Make the Case</a:t>
                      </a:r>
                      <a:endParaRPr lang="en-US" sz="1200" dirty="0" smtClean="0"/>
                    </a:p>
                    <a:p>
                      <a:pPr marL="1085850" lvl="2" indent="-171450">
                        <a:lnSpc>
                          <a:spcPct val="150000"/>
                        </a:lnSpc>
                        <a:buClr>
                          <a:srgbClr val="33333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hlinkClick r:id="" action="ppaction://noaction"/>
                        </a:rPr>
                        <a:t>Step</a:t>
                      </a:r>
                      <a:r>
                        <a:rPr lang="en-US" sz="1200" baseline="0" dirty="0" smtClean="0">
                          <a:hlinkClick r:id="" action="ppaction://noaction"/>
                        </a:rPr>
                        <a:t> </a:t>
                      </a:r>
                      <a:r>
                        <a:rPr lang="en-US" sz="1200" dirty="0" smtClean="0">
                          <a:hlinkClick r:id="" action="ppaction://noaction"/>
                        </a:rPr>
                        <a:t>2: Assess Administrative Requirements</a:t>
                      </a:r>
                      <a:endParaRPr lang="en-US" sz="1200" dirty="0" smtClean="0"/>
                    </a:p>
                    <a:p>
                      <a:pPr marL="1085850" lvl="2" indent="-171450">
                        <a:lnSpc>
                          <a:spcPct val="150000"/>
                        </a:lnSpc>
                        <a:buClr>
                          <a:srgbClr val="33333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hlinkClick r:id="" action="ppaction://noaction"/>
                        </a:rPr>
                        <a:t>Step</a:t>
                      </a:r>
                      <a:r>
                        <a:rPr lang="en-US" sz="1200" baseline="0" dirty="0" smtClean="0">
                          <a:hlinkClick r:id="" action="ppaction://noaction"/>
                        </a:rPr>
                        <a:t> </a:t>
                      </a:r>
                      <a:r>
                        <a:rPr lang="en-US" sz="1200" dirty="0" smtClean="0">
                          <a:hlinkClick r:id="" action="ppaction://noaction"/>
                        </a:rPr>
                        <a:t>3:</a:t>
                      </a:r>
                      <a:r>
                        <a:rPr lang="en-US" sz="1200" baseline="0" dirty="0" smtClean="0">
                          <a:hlinkClick r:id="" action="ppaction://noaction"/>
                        </a:rPr>
                        <a:t> Plan Your Orientation Program</a:t>
                      </a:r>
                      <a:endParaRPr lang="en-US" sz="1200" baseline="0" dirty="0" smtClean="0"/>
                    </a:p>
                    <a:p>
                      <a:pPr marL="628650" lvl="1" indent="-171450">
                        <a:lnSpc>
                          <a:spcPct val="150000"/>
                        </a:lnSpc>
                        <a:buClr>
                          <a:srgbClr val="33333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hlinkClick r:id="" action="ppaction://noaction"/>
                        </a:rPr>
                        <a:t>Phase 2: Help New Hires Settle Into Their Roles</a:t>
                      </a:r>
                      <a:endParaRPr lang="en-US" sz="1200" baseline="0" dirty="0" smtClean="0"/>
                    </a:p>
                    <a:p>
                      <a:pPr marL="1085850" lvl="2" indent="-171450">
                        <a:lnSpc>
                          <a:spcPct val="150000"/>
                        </a:lnSpc>
                        <a:buClr>
                          <a:srgbClr val="33333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hlinkClick r:id="" action="ppaction://noaction"/>
                        </a:rPr>
                        <a:t>Step 4: Create Training for Quick Ramp-up Time</a:t>
                      </a:r>
                      <a:endParaRPr lang="en-US" sz="1200" baseline="0" dirty="0" smtClean="0"/>
                    </a:p>
                    <a:p>
                      <a:pPr marL="1085850" lvl="2" indent="-171450">
                        <a:lnSpc>
                          <a:spcPct val="150000"/>
                        </a:lnSpc>
                        <a:buClr>
                          <a:srgbClr val="33333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hlinkClick r:id="" action="ppaction://noaction"/>
                        </a:rPr>
                        <a:t>Step 5: Address Performance Management Needs</a:t>
                      </a:r>
                      <a:endParaRPr lang="en-US" sz="1200" dirty="0" smtClean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" action="ppaction://noaction"/>
                        </a:rPr>
                        <a:t>Summary/Conclusion</a:t>
                      </a:r>
                      <a:endParaRPr lang="en-US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3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 smtClean="0">
                          <a:hlinkClick r:id="" action="ppaction://noaction"/>
                        </a:rPr>
                        <a:t>Appendices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71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27243" y="260648"/>
            <a:ext cx="8779191" cy="864096"/>
          </a:xfrm>
        </p:spPr>
        <p:txBody>
          <a:bodyPr/>
          <a:lstStyle/>
          <a:p>
            <a:r>
              <a:rPr lang="en-CA" dirty="0" smtClean="0"/>
              <a:t>Onboarding isn’t well planned or resourced at many organizations, and it has negative effects on ramp-up time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The Head of </a:t>
            </a:r>
            <a:r>
              <a:rPr lang="en-CA" dirty="0" smtClean="0"/>
              <a:t>HR</a:t>
            </a:r>
            <a:endParaRPr lang="en-CA" dirty="0"/>
          </a:p>
          <a:p>
            <a:r>
              <a:rPr lang="en-CA" dirty="0"/>
              <a:t>The HR Director of </a:t>
            </a:r>
            <a:r>
              <a:rPr lang="en-CA" dirty="0" smtClean="0"/>
              <a:t>Learning &amp; Development</a:t>
            </a:r>
            <a:endParaRPr lang="en-CA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CA" dirty="0" smtClean="0"/>
              <a:t>Understand the value of having a strong onboarding program.</a:t>
            </a:r>
          </a:p>
          <a:p>
            <a:r>
              <a:rPr lang="en-CA" dirty="0" smtClean="0"/>
              <a:t>Organize onboarding into a series of timelines and activities that help you to prepare and stay organized, and provide logical, effective training.</a:t>
            </a:r>
          </a:p>
          <a:p>
            <a:r>
              <a:rPr lang="en-CA" dirty="0" smtClean="0"/>
              <a:t>Prepare new hires for faster ramp-up time and higher engagement.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>
          <a:xfrm>
            <a:off x="246703" y="5061546"/>
            <a:ext cx="4041648" cy="946989"/>
          </a:xfrm>
        </p:spPr>
        <p:txBody>
          <a:bodyPr/>
          <a:lstStyle/>
          <a:p>
            <a:r>
              <a:rPr lang="en-CA" dirty="0" smtClean="0"/>
              <a:t>Managers looking to ramp up their new hires more quickly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>
          <a:xfrm>
            <a:off x="4830836" y="5057303"/>
            <a:ext cx="4041648" cy="946989"/>
          </a:xfrm>
        </p:spPr>
        <p:txBody>
          <a:bodyPr/>
          <a:lstStyle/>
          <a:p>
            <a:r>
              <a:rPr lang="en-CA" dirty="0" smtClean="0"/>
              <a:t>Understand the cornerstones of an effective onboarding program. </a:t>
            </a:r>
          </a:p>
          <a:p>
            <a:r>
              <a:rPr lang="en-CA" dirty="0" smtClean="0"/>
              <a:t>Apply best practices within their own department/team.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519" y="47372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This Research Will Assist: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40036" y="47372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19" y="4737263"/>
            <a:ext cx="4041648" cy="32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This Research Will Also Assist: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40036" y="4737263"/>
            <a:ext cx="4041648" cy="32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</a:t>
            </a:r>
            <a:r>
              <a:rPr lang="en-US" sz="1400" b="1" dirty="0" smtClean="0">
                <a:solidFill>
                  <a:srgbClr val="FFFFFF"/>
                </a:solidFill>
              </a:rPr>
              <a:t>Them: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46703" y="44115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31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Effective new hire onboarding boosts retention, drives engagement, and gets employees functioning more quickly.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45693" y="1575745"/>
            <a:ext cx="5257800" cy="1190184"/>
          </a:xfrm>
        </p:spPr>
        <p:txBody>
          <a:bodyPr/>
          <a:lstStyle/>
          <a:p>
            <a:pPr>
              <a:spcBef>
                <a:spcPts val="500"/>
              </a:spcBef>
              <a:buClr>
                <a:srgbClr val="333333"/>
              </a:buClr>
            </a:pPr>
            <a:r>
              <a:rPr lang="en-US" b="1" dirty="0">
                <a:solidFill>
                  <a:srgbClr val="333333"/>
                </a:solidFill>
              </a:rPr>
              <a:t>Only </a:t>
            </a:r>
            <a:r>
              <a:rPr lang="en-US" b="1" dirty="0" smtClean="0">
                <a:solidFill>
                  <a:srgbClr val="333333"/>
                </a:solidFill>
              </a:rPr>
              <a:t>15% </a:t>
            </a:r>
            <a:r>
              <a:rPr lang="en-US" b="1" dirty="0">
                <a:solidFill>
                  <a:srgbClr val="333333"/>
                </a:solidFill>
              </a:rPr>
              <a:t>of organizations continue onboarding beyond the recommended minimum of three </a:t>
            </a:r>
            <a:r>
              <a:rPr lang="en-US" b="1" dirty="0" smtClean="0">
                <a:solidFill>
                  <a:srgbClr val="333333"/>
                </a:solidFill>
              </a:rPr>
              <a:t>months. </a:t>
            </a:r>
            <a:r>
              <a:rPr lang="en-US" sz="1000" dirty="0" smtClean="0">
                <a:solidFill>
                  <a:srgbClr val="333333"/>
                </a:solidFill>
              </a:rPr>
              <a:t>(Source: SHRM).</a:t>
            </a:r>
          </a:p>
          <a:p>
            <a:pPr>
              <a:spcBef>
                <a:spcPts val="500"/>
              </a:spcBef>
              <a:buClr>
                <a:srgbClr val="333333"/>
              </a:buClr>
            </a:pPr>
            <a:r>
              <a:rPr lang="en-US" dirty="0" smtClean="0">
                <a:solidFill>
                  <a:srgbClr val="333333"/>
                </a:solidFill>
              </a:rPr>
              <a:t>Managers aren’t bought in to longer onboarding programs because they see it as using up valuable time and resources.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65012" y="3060534"/>
            <a:ext cx="5257800" cy="142364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dirty="0"/>
              <a:t>New hires should receive consistent messaging from the recruitment stage through to the end of their first year, but </a:t>
            </a:r>
            <a:r>
              <a:rPr lang="en-CA" b="1" dirty="0"/>
              <a:t>the courting often stops when the offer letter goes out.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b="1" dirty="0"/>
              <a:t>HR staff should be acting as the primary onboarding process owner, </a:t>
            </a:r>
            <a:r>
              <a:rPr lang="en-CA" dirty="0"/>
              <a:t>but they are seldom </a:t>
            </a:r>
            <a:r>
              <a:rPr lang="en-CA" dirty="0" smtClean="0"/>
              <a:t>empowered to influence other departmental practices. 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55868" y="4886985"/>
            <a:ext cx="8623607" cy="141792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dirty="0"/>
              <a:t>To realize the benefits of onboarding, an organization must understand the breadth and depth of a comprehensive program, </a:t>
            </a:r>
            <a:r>
              <a:rPr lang="en-CA" b="1" dirty="0"/>
              <a:t>take a systematic approach to program design, and create accountability.  </a:t>
            </a:r>
            <a:endParaRPr lang="en-CA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dirty="0" smtClean="0"/>
              <a:t>Organize the onboarding project around </a:t>
            </a:r>
            <a:r>
              <a:rPr lang="en-CA" b="1" dirty="0"/>
              <a:t>key activity management </a:t>
            </a:r>
            <a:r>
              <a:rPr lang="en-CA" dirty="0"/>
              <a:t>as a means to organize the onboarding process and create accountability.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CA" b="1" dirty="0" smtClean="0"/>
              <a:t>Use documentation throughout </a:t>
            </a:r>
            <a:r>
              <a:rPr lang="en-CA" b="1" dirty="0"/>
              <a:t>the onboarding process,</a:t>
            </a:r>
            <a:r>
              <a:rPr lang="en-CA" dirty="0"/>
              <a:t> with consideration given to </a:t>
            </a:r>
            <a:r>
              <a:rPr lang="en-CA" dirty="0" smtClean="0"/>
              <a:t>customizability, to ensure that no details are forgotten and to help stay organized.</a:t>
            </a:r>
            <a:endParaRPr lang="en-CA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579467" y="1493648"/>
            <a:ext cx="3241005" cy="3005119"/>
          </a:xfrm>
        </p:spPr>
        <p:txBody>
          <a:bodyPr/>
          <a:lstStyle/>
          <a:p>
            <a:pPr marL="169863" indent="-169863">
              <a:spcAft>
                <a:spcPts val="600"/>
              </a:spcAft>
            </a:pPr>
            <a:r>
              <a:rPr lang="en-US" b="1" dirty="0"/>
              <a:t>An estimated 70% of new hires make the decision to stay at or leave an organization within their first six months</a:t>
            </a:r>
            <a:r>
              <a:rPr lang="en-CA" b="1" dirty="0"/>
              <a:t>. </a:t>
            </a:r>
            <a:r>
              <a:rPr lang="en-CA" dirty="0"/>
              <a:t>Effectively engaging new employees during the onboarding process is crucial to gaining long-term commitment</a:t>
            </a:r>
            <a:r>
              <a:rPr lang="en-CA" dirty="0" smtClean="0"/>
              <a:t>. </a:t>
            </a:r>
            <a:r>
              <a:rPr lang="en-CA" sz="1000" dirty="0" smtClean="0"/>
              <a:t>(Source: SoftSolutions)</a:t>
            </a:r>
            <a:endParaRPr lang="en-CA" dirty="0" smtClean="0"/>
          </a:p>
          <a:p>
            <a:pPr marL="169863" indent="-169863"/>
            <a:r>
              <a:rPr lang="en-CA" b="1" dirty="0">
                <a:solidFill>
                  <a:schemeClr val="tx1"/>
                </a:solidFill>
              </a:rPr>
              <a:t>Onboarding isn’t one-size-fits-all – begin with the basics and then customize to </a:t>
            </a:r>
            <a:r>
              <a:rPr lang="en-CA" b="1" dirty="0" smtClean="0">
                <a:solidFill>
                  <a:schemeClr val="tx1"/>
                </a:solidFill>
              </a:rPr>
              <a:t>suit.</a:t>
            </a:r>
            <a:r>
              <a:rPr lang="en-US" dirty="0"/>
              <a:t> Customize by integrating the unique mission and vision of the organization into the onboarding program. Be creative</a:t>
            </a:r>
            <a:r>
              <a:rPr lang="en-US" dirty="0" smtClean="0"/>
              <a:t>!</a:t>
            </a:r>
            <a:endParaRPr lang="en-CA" dirty="0"/>
          </a:p>
        </p:txBody>
      </p:sp>
      <p:grpSp>
        <p:nvGrpSpPr>
          <p:cNvPr id="12" name="Group 11"/>
          <p:cNvGrpSpPr/>
          <p:nvPr/>
        </p:nvGrpSpPr>
        <p:grpSpPr>
          <a:xfrm>
            <a:off x="255868" y="2694775"/>
            <a:ext cx="5266944" cy="369332"/>
            <a:chOff x="251520" y="2526953"/>
            <a:chExt cx="5266944" cy="369332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>
                  <a:solidFill>
                    <a:srgbClr val="FFFFFF"/>
                  </a:solidFill>
                </a:rPr>
                <a:t>Complication</a:t>
              </a: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</a:rPr>
                <a:t>?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5868" y="4523043"/>
            <a:ext cx="8640578" cy="461665"/>
            <a:chOff x="247848" y="4125411"/>
            <a:chExt cx="8640578" cy="461665"/>
          </a:xfrm>
          <a:solidFill>
            <a:schemeClr val="accent3"/>
          </a:solidFill>
        </p:grpSpPr>
        <p:sp>
          <p:nvSpPr>
            <p:cNvPr id="16" name="Rectangle 15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>
                  <a:solidFill>
                    <a:srgbClr val="FFFFFF"/>
                  </a:solidFill>
                </a:rPr>
                <a:t>Resolution</a:t>
              </a: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FFFF"/>
                  </a:solidFill>
                  <a:sym typeface="Wingdings" panose="05000000000000000000" pitchFamily="2" charset="2"/>
                </a:rPr>
                <a:t>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8" name="Picture 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09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35"/>
          <p:cNvSpPr>
            <a:spLocks noGrp="1"/>
          </p:cNvSpPr>
          <p:nvPr>
            <p:ph type="title"/>
          </p:nvPr>
        </p:nvSpPr>
        <p:spPr>
          <a:xfrm>
            <a:off x="251519" y="260648"/>
            <a:ext cx="8634231" cy="864096"/>
          </a:xfrm>
        </p:spPr>
        <p:txBody>
          <a:bodyPr/>
          <a:lstStyle/>
          <a:p>
            <a:r>
              <a:rPr lang="en-US" dirty="0" smtClean="0"/>
              <a:t>Three ways to complete this project: Do-It-Yourself, Guided Implementations, or Onsite Workshop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25083"/>
              </p:ext>
            </p:extLst>
          </p:nvPr>
        </p:nvGraphicFramePr>
        <p:xfrm>
          <a:off x="299132" y="1321721"/>
          <a:ext cx="8557170" cy="496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999"/>
                <a:gridCol w="2277207"/>
                <a:gridCol w="4213964"/>
              </a:tblGrid>
              <a:tr h="1609906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bg1"/>
                          </a:solidFill>
                        </a:rPr>
                        <a:t>Best-Practice Toolkit</a:t>
                      </a:r>
                      <a:endParaRPr lang="en-CA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3F5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1" dirty="0" smtClean="0">
                          <a:solidFill>
                            <a:schemeClr val="tx1"/>
                          </a:solidFill>
                        </a:rPr>
                        <a:t>Download and customize McLean &amp; Company’s tools and templates </a:t>
                      </a:r>
                      <a:r>
                        <a:rPr lang="en-CA" sz="1400" b="0" dirty="0" smtClean="0">
                          <a:solidFill>
                            <a:schemeClr val="tx1"/>
                          </a:solidFill>
                        </a:rPr>
                        <a:t>to develop your project deliverables.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C2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450"/>
                        </a:spcAft>
                        <a:buClr>
                          <a:srgbClr val="333333"/>
                        </a:buClr>
                        <a:buSzPct val="100000"/>
                        <a:defRPr/>
                      </a:pPr>
                      <a:r>
                        <a:rPr lang="en-US" sz="1200" b="0" dirty="0" smtClean="0">
                          <a:solidFill>
                            <a:srgbClr val="333333"/>
                          </a:solidFill>
                          <a:cs typeface="Open Sans"/>
                        </a:rPr>
                        <a:t>Use this do-it-yourself</a:t>
                      </a:r>
                      <a:r>
                        <a:rPr lang="en-US" sz="1200" b="0" baseline="0" dirty="0" smtClean="0">
                          <a:solidFill>
                            <a:srgbClr val="333333"/>
                          </a:solidFill>
                          <a:cs typeface="Open Sans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333333"/>
                          </a:solidFill>
                          <a:cs typeface="Open Sans"/>
                        </a:rPr>
                        <a:t>Best-Practice Toolkit to help you complete this project. The slides in this Blueprint will walk you step-by-step through every phase of your project with supporting tools and templates ready for you to use.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C2"/>
                    </a:solidFill>
                  </a:tcPr>
                </a:tc>
              </a:tr>
              <a:tr h="1609906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bg1"/>
                          </a:solidFill>
                        </a:rPr>
                        <a:t>Guided Implementations</a:t>
                      </a:r>
                      <a:endParaRPr lang="en-CA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1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1" dirty="0" smtClean="0"/>
                        <a:t>Speak to a</a:t>
                      </a:r>
                      <a:r>
                        <a:rPr lang="en-CA" sz="1400" b="1" baseline="0" dirty="0" smtClean="0"/>
                        <a:t> McLean &amp; Company </a:t>
                      </a:r>
                      <a:r>
                        <a:rPr lang="en-CA" sz="1400" b="1" dirty="0" smtClean="0"/>
                        <a:t>subject matter expert </a:t>
                      </a:r>
                      <a:r>
                        <a:rPr lang="en-CA" sz="1400" dirty="0" smtClean="0"/>
                        <a:t>for advice throughout the project.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9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spcBef>
                          <a:spcPts val="0"/>
                        </a:spcBef>
                        <a:spcAft>
                          <a:spcPts val="450"/>
                        </a:spcAft>
                        <a:buClr>
                          <a:srgbClr val="333333"/>
                        </a:buClr>
                        <a:buSzPct val="100000"/>
                        <a:buNone/>
                        <a:defRPr/>
                      </a:pPr>
                      <a:r>
                        <a:rPr lang="en-US" sz="1200" b="1" dirty="0" smtClean="0"/>
                        <a:t>Arrange to speak to a McLean</a:t>
                      </a:r>
                      <a:r>
                        <a:rPr lang="en-US" sz="1200" b="1" baseline="0" dirty="0" smtClean="0"/>
                        <a:t> &amp; Company</a:t>
                      </a:r>
                      <a:r>
                        <a:rPr lang="en-US" sz="1200" b="1" dirty="0" smtClean="0"/>
                        <a:t> expert </a:t>
                      </a:r>
                      <a:r>
                        <a:rPr lang="en-US" sz="1200" dirty="0" smtClean="0"/>
                        <a:t>at key milestones to ensure maximum project value.</a:t>
                      </a:r>
                    </a:p>
                    <a:p>
                      <a:pPr marL="176213" indent="-176213" eaLnBrk="0" hangingPunct="0">
                        <a:spcBef>
                          <a:spcPts val="0"/>
                        </a:spcBef>
                        <a:spcAft>
                          <a:spcPts val="450"/>
                        </a:spcAft>
                        <a:buClr>
                          <a:srgbClr val="333333"/>
                        </a:buClr>
                        <a:buSzPct val="100000"/>
                        <a:buBlip>
                          <a:blip r:embed="rId3"/>
                        </a:buBlip>
                        <a:defRPr/>
                      </a:pPr>
                      <a:r>
                        <a:rPr lang="en-US" sz="1200" b="1" dirty="0" smtClean="0">
                          <a:cs typeface="Open Sans"/>
                        </a:rPr>
                        <a:t>Watch for this icon </a:t>
                      </a:r>
                      <a:r>
                        <a:rPr lang="en-US" sz="1200" dirty="0" smtClean="0">
                          <a:cs typeface="Open Sans"/>
                        </a:rPr>
                        <a:t>at key opportunities to speak with a</a:t>
                      </a:r>
                      <a:r>
                        <a:rPr lang="en-US" sz="1200" baseline="0" dirty="0" smtClean="0">
                          <a:cs typeface="Open Sans"/>
                        </a:rPr>
                        <a:t> McLean &amp; Company </a:t>
                      </a:r>
                      <a:r>
                        <a:rPr lang="en-US" sz="1200" dirty="0" smtClean="0">
                          <a:cs typeface="Open Sans"/>
                        </a:rPr>
                        <a:t>analyst for additional insight and advice.</a:t>
                      </a:r>
                    </a:p>
                    <a:p>
                      <a:pPr marL="176213" indent="-176213" eaLnBrk="0" hangingPunct="0">
                        <a:spcBef>
                          <a:spcPts val="0"/>
                        </a:spcBef>
                        <a:spcAft>
                          <a:spcPts val="450"/>
                        </a:spcAft>
                        <a:buClr>
                          <a:srgbClr val="333333"/>
                        </a:buClr>
                        <a:buSzPct val="100000"/>
                        <a:buBlip>
                          <a:blip r:embed="rId3"/>
                        </a:buBlip>
                        <a:defRPr/>
                      </a:pPr>
                      <a:r>
                        <a:rPr lang="en-US" sz="1200" b="1" dirty="0" smtClean="0">
                          <a:cs typeface="Open Sans"/>
                        </a:rPr>
                        <a:t>Call </a:t>
                      </a:r>
                      <a:r>
                        <a:rPr lang="en-US" sz="1200" b="1" dirty="0" smtClean="0">
                          <a:cs typeface="Open Sans"/>
                        </a:rPr>
                        <a:t>1-877-284-0480 </a:t>
                      </a:r>
                      <a:r>
                        <a:rPr lang="en-US" sz="1200" dirty="0" smtClean="0">
                          <a:cs typeface="Open Sans"/>
                        </a:rPr>
                        <a:t>or email </a:t>
                      </a:r>
                      <a:r>
                        <a:rPr lang="en-US" sz="1200" dirty="0" smtClean="0">
                          <a:cs typeface="Open Sans"/>
                          <a:hlinkClick r:id="rId4"/>
                        </a:rPr>
                        <a:t>GuidedImplementations@McLeanCo.com</a:t>
                      </a:r>
                      <a:r>
                        <a:rPr lang="en-US" sz="1200" dirty="0" smtClean="0">
                          <a:cs typeface="Open Sans"/>
                        </a:rPr>
                        <a:t>.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D9E3"/>
                    </a:solidFill>
                  </a:tcPr>
                </a:tc>
              </a:tr>
              <a:tr h="1609906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bg1"/>
                          </a:solidFill>
                        </a:rPr>
                        <a:t>Onsite</a:t>
                      </a:r>
                      <a:r>
                        <a:rPr lang="en-CA" sz="1800" b="1" baseline="0" dirty="0" smtClean="0">
                          <a:solidFill>
                            <a:schemeClr val="bg1"/>
                          </a:solidFill>
                        </a:rPr>
                        <a:t> Workshop</a:t>
                      </a:r>
                      <a:endParaRPr lang="en-CA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76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b="1" dirty="0" smtClean="0"/>
                        <a:t>Accelerate your project </a:t>
                      </a:r>
                      <a:r>
                        <a:rPr lang="en-CA" sz="1400" dirty="0" smtClean="0"/>
                        <a:t>with an onsite, expert</a:t>
                      </a:r>
                      <a:r>
                        <a:rPr lang="en-CA" sz="1400" baseline="0" dirty="0" smtClean="0"/>
                        <a:t> McLean &amp; Company </a:t>
                      </a:r>
                      <a:r>
                        <a:rPr lang="en-CA" sz="1400" dirty="0" smtClean="0"/>
                        <a:t>facilitator to run a workshop for you.</a:t>
                      </a:r>
                    </a:p>
                    <a:p>
                      <a:pPr algn="l"/>
                      <a:endParaRPr lang="en-CA" sz="1400" dirty="0"/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DE0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0" fontAlgn="base" hangingPunct="0">
                        <a:spcAft>
                          <a:spcPts val="450"/>
                        </a:spcAft>
                        <a:buClr>
                          <a:srgbClr val="333333"/>
                        </a:buClr>
                        <a:buSzPct val="100000"/>
                        <a:defRPr/>
                      </a:pPr>
                      <a:r>
                        <a:rPr lang="en-US" sz="1200" b="1" dirty="0" smtClean="0">
                          <a:solidFill>
                            <a:srgbClr val="333333"/>
                          </a:solidFill>
                          <a:cs typeface="Open Sans"/>
                        </a:rPr>
                        <a:t>To inquire about or request a workshop: </a:t>
                      </a:r>
                    </a:p>
                    <a:p>
                      <a:pPr marL="171450" lvl="0" indent="-171450" eaLnBrk="0" fontAlgn="base" hangingPunct="0">
                        <a:spcAft>
                          <a:spcPts val="450"/>
                        </a:spcAft>
                        <a:buClr>
                          <a:srgbClr val="333333"/>
                        </a:buClr>
                        <a:buSzPct val="100000"/>
                        <a:buBlip>
                          <a:blip r:embed="rId3"/>
                        </a:buBlip>
                        <a:defRPr/>
                      </a:pPr>
                      <a:r>
                        <a:rPr lang="en-US" sz="1200" b="1" dirty="0" smtClean="0">
                          <a:solidFill>
                            <a:srgbClr val="333333"/>
                          </a:solidFill>
                        </a:rPr>
                        <a:t>Call </a:t>
                      </a:r>
                      <a:r>
                        <a:rPr lang="en-CA" sz="1200" b="1" dirty="0" smtClean="0">
                          <a:solidFill>
                            <a:srgbClr val="333333"/>
                          </a:solidFill>
                        </a:rPr>
                        <a:t>1-877-284-0480,</a:t>
                      </a:r>
                      <a:r>
                        <a:rPr lang="en-CA" sz="1200" b="1" baseline="0" dirty="0" smtClean="0">
                          <a:solidFill>
                            <a:srgbClr val="333333"/>
                          </a:solidFill>
                        </a:rPr>
                        <a:t> </a:t>
                      </a:r>
                      <a:r>
                        <a:rPr lang="en-CA" sz="1200" b="0" baseline="0" dirty="0" smtClean="0">
                          <a:solidFill>
                            <a:srgbClr val="333333"/>
                          </a:solidFill>
                        </a:rPr>
                        <a:t>contact your account representative (</a:t>
                      </a:r>
                      <a:r>
                        <a:rPr lang="en-CA" sz="1200" dirty="0" smtClean="0">
                          <a:solidFill>
                            <a:srgbClr val="333333"/>
                          </a:solidFill>
                          <a:hlinkClick r:id="rId5"/>
                        </a:rPr>
                        <a:t>www.</a:t>
                      </a:r>
                      <a:r>
                        <a:rPr lang="en-CA" sz="1200" dirty="0" smtClean="0">
                          <a:hlinkClick r:id="rId5"/>
                        </a:rPr>
                        <a:t>mcleanco.com/account</a:t>
                      </a:r>
                      <a:r>
                        <a:rPr lang="en-CA" sz="1200" b="0" baseline="0" dirty="0" smtClean="0">
                          <a:solidFill>
                            <a:srgbClr val="333333"/>
                          </a:solidFill>
                        </a:rPr>
                        <a:t>)</a:t>
                      </a:r>
                      <a:r>
                        <a:rPr lang="en-CA" sz="1200" b="1" dirty="0" smtClean="0">
                          <a:solidFill>
                            <a:srgbClr val="333333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333333"/>
                          </a:solidFill>
                        </a:rPr>
                        <a:t>or e</a:t>
                      </a:r>
                      <a:r>
                        <a:rPr lang="en-US" sz="1200" dirty="0" smtClean="0">
                          <a:solidFill>
                            <a:srgbClr val="333333"/>
                          </a:solidFill>
                          <a:cs typeface="Open Sans"/>
                        </a:rPr>
                        <a:t>mail </a:t>
                      </a:r>
                      <a:r>
                        <a:rPr lang="en-US" sz="1200" dirty="0" smtClean="0">
                          <a:solidFill>
                            <a:srgbClr val="333333"/>
                          </a:solidFill>
                          <a:cs typeface="Open Sans"/>
                          <a:hlinkClick r:id="rId6"/>
                        </a:rPr>
                        <a:t>Workshops@McLeanCo.com</a:t>
                      </a:r>
                      <a:r>
                        <a:rPr lang="en-US" sz="1200" dirty="0" smtClean="0">
                          <a:solidFill>
                            <a:srgbClr val="333333"/>
                          </a:solidFill>
                          <a:cs typeface="Open Sans"/>
                        </a:rPr>
                        <a:t> for more information</a:t>
                      </a:r>
                      <a:r>
                        <a:rPr lang="en-US" sz="1200" dirty="0" smtClean="0">
                          <a:solidFill>
                            <a:srgbClr val="333333"/>
                          </a:solidFill>
                        </a:rPr>
                        <a:t>.</a:t>
                      </a:r>
                    </a:p>
                    <a:p>
                      <a:pPr marL="171450" lvl="0" indent="-171450" eaLnBrk="0" fontAlgn="base" hangingPunct="0">
                        <a:spcAft>
                          <a:spcPts val="450"/>
                        </a:spcAft>
                        <a:buClr>
                          <a:srgbClr val="333333"/>
                        </a:buClr>
                        <a:buSzPct val="100000"/>
                        <a:buBlip>
                          <a:blip r:embed="rId3"/>
                        </a:buBlip>
                        <a:defRPr/>
                      </a:pPr>
                      <a:r>
                        <a:rPr lang="en-US" sz="1200" dirty="0" smtClean="0">
                          <a:solidFill>
                            <a:srgbClr val="333333"/>
                          </a:solidFill>
                          <a:cs typeface="Open Sans"/>
                        </a:rPr>
                        <a:t>Your account representative and workshop coordinator will follow up to help determine the cost, timing, and other details of the workshop.</a:t>
                      </a:r>
                    </a:p>
                    <a:p>
                      <a:endParaRPr lang="en-CA" sz="1200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DE0"/>
                    </a:solidFill>
                  </a:tcPr>
                </a:tc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36A1C5"/>
              </a:clrFrom>
              <a:clrTo>
                <a:srgbClr val="36A1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16" y="3221638"/>
            <a:ext cx="974520" cy="877885"/>
          </a:xfrm>
          <a:prstGeom prst="rect">
            <a:avLst/>
          </a:prstGeom>
        </p:spPr>
      </p:pic>
      <p:pic>
        <p:nvPicPr>
          <p:cNvPr id="48" name="Picture 47" descr="best-practice-blueprints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3561" y="1438902"/>
            <a:ext cx="1094375" cy="1088500"/>
          </a:xfrm>
          <a:prstGeom prst="rect">
            <a:avLst/>
          </a:prstGeom>
          <a:solidFill>
            <a:schemeClr val="accent1">
              <a:alpha val="0"/>
            </a:schemeClr>
          </a:solidFill>
          <a:effectLst/>
        </p:spPr>
      </p:pic>
      <p:pic>
        <p:nvPicPr>
          <p:cNvPr id="67" name="Picture 66" descr="on-site-workshops.png"/>
          <p:cNvPicPr>
            <a:picLocks noChangeAspect="1"/>
          </p:cNvPicPr>
          <p:nvPr/>
        </p:nvPicPr>
        <p:blipFill rotWithShape="1">
          <a:blip r:embed="rId9" cstate="print"/>
          <a:srcRect l="12204" t="22820" r="8463" b="22257"/>
          <a:stretch/>
        </p:blipFill>
        <p:spPr>
          <a:xfrm>
            <a:off x="863416" y="4894730"/>
            <a:ext cx="1060164" cy="681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9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77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42141"/>
              </p:ext>
            </p:extLst>
          </p:nvPr>
        </p:nvGraphicFramePr>
        <p:xfrm>
          <a:off x="282240" y="1805687"/>
          <a:ext cx="8595059" cy="4692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093"/>
                <a:gridCol w="3479983"/>
                <a:gridCol w="3479983"/>
              </a:tblGrid>
              <a:tr h="1095032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bg1"/>
                          </a:solidFill>
                        </a:rPr>
                        <a:t>Best-Practice Toolkit</a:t>
                      </a:r>
                      <a:endParaRPr lang="en-CA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3F54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AutoNum type="arabicPeriod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Make the case for developing an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onboarding program.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Assess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administrative requirements.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Plan your orientation program.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training for quick ramp-up time.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Address performance management needs.</a:t>
                      </a:r>
                      <a:endParaRPr lang="en-CA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C9C9"/>
                    </a:solidFill>
                  </a:tcPr>
                </a:tc>
              </a:tr>
              <a:tr h="1730004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solidFill>
                            <a:schemeClr val="bg1"/>
                          </a:solidFill>
                        </a:rPr>
                        <a:t>Guided Implementations</a:t>
                      </a:r>
                      <a:endParaRPr lang="en-CA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1C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Discuss why you should have an onboarding program, the recommende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d way to set one up, key benefits, and how to overcome common objections. 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CA" sz="1000" dirty="0" smtClean="0"/>
                        <a:t>Keep</a:t>
                      </a:r>
                      <a:r>
                        <a:rPr lang="en-CA" sz="1000" baseline="0" dirty="0" smtClean="0"/>
                        <a:t> the momentum going: c</a:t>
                      </a:r>
                      <a:r>
                        <a:rPr lang="en-CA" sz="1000" dirty="0" smtClean="0"/>
                        <a:t>reate consistency,</a:t>
                      </a:r>
                      <a:r>
                        <a:rPr lang="en-CA" sz="1000" baseline="0" dirty="0" smtClean="0"/>
                        <a:t> f</a:t>
                      </a:r>
                      <a:r>
                        <a:rPr lang="en-CA" sz="1000" dirty="0" smtClean="0"/>
                        <a:t>acilitate housekeeping,</a:t>
                      </a:r>
                      <a:r>
                        <a:rPr lang="en-CA" sz="1000" baseline="0" dirty="0" smtClean="0"/>
                        <a:t> e</a:t>
                      </a:r>
                      <a:r>
                        <a:rPr lang="en-CA" sz="1000" dirty="0" smtClean="0"/>
                        <a:t>nsure compliance,</a:t>
                      </a:r>
                      <a:r>
                        <a:rPr lang="en-CA" sz="1000" baseline="0" dirty="0" smtClean="0"/>
                        <a:t> and m</a:t>
                      </a:r>
                      <a:r>
                        <a:rPr lang="en-CA" sz="1000" dirty="0" smtClean="0"/>
                        <a:t>easure success.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Develop the orientation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 portion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Open Sans"/>
                          <a:cs typeface="Open Sans"/>
                        </a:rPr>
                        <a:t>: Discuss different types of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w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elcome to acclimate new employees,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rovide organizational history,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explain the mission and vision,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outline strategic areas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2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2"/>
                        </a:buBlip>
                      </a:pPr>
                      <a:r>
                        <a:rPr lang="en-CA" sz="1000" b="0" dirty="0" smtClean="0">
                          <a:cs typeface="Open Sans"/>
                        </a:rPr>
                        <a:t>Develop the training portion: Discuss the key accountabilities, design according to digestibility,</a:t>
                      </a:r>
                      <a:r>
                        <a:rPr lang="en-CA" sz="1000" b="0" baseline="0" dirty="0" smtClean="0">
                          <a:cs typeface="Open Sans"/>
                        </a:rPr>
                        <a:t> and learn how to</a:t>
                      </a:r>
                      <a:r>
                        <a:rPr lang="en-CA" sz="1000" b="0" dirty="0" smtClean="0">
                          <a:cs typeface="Open Sans"/>
                        </a:rPr>
                        <a:t> match the role to organizational goals.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5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CA" sz="1000" b="0" dirty="0" smtClean="0">
                          <a:cs typeface="Open Sans"/>
                        </a:rPr>
                        <a:t>Understand</a:t>
                      </a:r>
                      <a:r>
                        <a:rPr lang="en-CA" sz="1000" b="0" baseline="0" dirty="0" smtClean="0">
                          <a:cs typeface="Open Sans"/>
                        </a:rPr>
                        <a:t> performance management requirements; </a:t>
                      </a:r>
                      <a:r>
                        <a:rPr lang="en-CA" sz="1000" b="0" dirty="0" smtClean="0">
                          <a:cs typeface="Open Sans"/>
                        </a:rPr>
                        <a:t>set performance goals for new hires,</a:t>
                      </a:r>
                      <a:r>
                        <a:rPr lang="en-CA" sz="1000" b="0" baseline="0" dirty="0" smtClean="0">
                          <a:cs typeface="Open Sans"/>
                        </a:rPr>
                        <a:t> </a:t>
                      </a:r>
                      <a:r>
                        <a:rPr lang="en-CA" sz="1000" b="0" dirty="0" smtClean="0">
                          <a:cs typeface="Open Sans"/>
                        </a:rPr>
                        <a:t>discuss career progression, and track performance.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2"/>
                        </a:buBlip>
                      </a:pPr>
                      <a:endParaRPr lang="en-US" sz="1000" b="0" dirty="0" smtClean="0">
                        <a:cs typeface="Open Sans"/>
                      </a:endParaRP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2E6"/>
                    </a:solidFill>
                  </a:tcPr>
                </a:tc>
              </a:tr>
              <a:tr h="848673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solidFill>
                            <a:schemeClr val="bg1"/>
                          </a:solidFill>
                        </a:rPr>
                        <a:t>Onsite</a:t>
                      </a:r>
                      <a:r>
                        <a:rPr lang="en-CA" sz="1000" b="1" baseline="0" dirty="0" smtClean="0">
                          <a:solidFill>
                            <a:schemeClr val="bg1"/>
                          </a:solidFill>
                        </a:rPr>
                        <a:t> Workshop</a:t>
                      </a:r>
                      <a:endParaRPr lang="en-CA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76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1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Prepare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for new hires to enter the organization.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2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000" dirty="0" smtClean="0"/>
                        <a:t>Help new hires</a:t>
                      </a:r>
                      <a:r>
                        <a:rPr lang="en-CA" sz="1000" baseline="0" dirty="0" smtClean="0"/>
                        <a:t> settle into their roles.</a:t>
                      </a:r>
                      <a:endParaRPr lang="en-CA" sz="1000" dirty="0" smtClean="0"/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AED"/>
                    </a:solidFill>
                  </a:tcPr>
                </a:tc>
              </a:tr>
              <a:tr h="98075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1 Outcome: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Buy-in for improving the onboarding program at your organization.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Administrative tasks identified and delegated.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Orientation planned.</a:t>
                      </a:r>
                      <a:endParaRPr lang="en-CA" sz="10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AB9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2 Outcome: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Training</a:t>
                      </a:r>
                      <a:r>
                        <a:rPr lang="en-CA" sz="1000" baseline="0" dirty="0" smtClean="0"/>
                        <a:t> needs identified and programs established.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baseline="0" dirty="0" smtClean="0"/>
                        <a:t>Performance management best practices understood and implemented.</a:t>
                      </a:r>
                      <a:endParaRPr lang="en-CA" sz="1000" dirty="0" smtClean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AB9E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36A1C5"/>
              </a:clrFrom>
              <a:clrTo>
                <a:srgbClr val="36A1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41" y="3027424"/>
            <a:ext cx="974520" cy="877885"/>
          </a:xfrm>
          <a:prstGeom prst="rect">
            <a:avLst/>
          </a:prstGeom>
        </p:spPr>
      </p:pic>
      <p:pic>
        <p:nvPicPr>
          <p:cNvPr id="20" name="Picture 19" descr="best-practice-blueprints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8313" y="1844529"/>
            <a:ext cx="1094375" cy="1088500"/>
          </a:xfrm>
          <a:prstGeom prst="rect">
            <a:avLst/>
          </a:prstGeom>
          <a:solidFill>
            <a:schemeClr val="accent1">
              <a:alpha val="0"/>
            </a:schemeClr>
          </a:solidFill>
          <a:effectLst/>
        </p:spPr>
      </p:pic>
      <p:pic>
        <p:nvPicPr>
          <p:cNvPr id="21" name="Picture 20" descr="on-site-workshops.png"/>
          <p:cNvPicPr>
            <a:picLocks noChangeAspect="1"/>
          </p:cNvPicPr>
          <p:nvPr/>
        </p:nvPicPr>
        <p:blipFill rotWithShape="1">
          <a:blip r:embed="rId5" cstate="print"/>
          <a:srcRect l="12204" t="22820" r="8463" b="22257"/>
          <a:stretch/>
        </p:blipFill>
        <p:spPr>
          <a:xfrm>
            <a:off x="769498" y="4817929"/>
            <a:ext cx="752006" cy="483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Chevron 14"/>
          <p:cNvSpPr/>
          <p:nvPr/>
        </p:nvSpPr>
        <p:spPr>
          <a:xfrm>
            <a:off x="1933996" y="1328879"/>
            <a:ext cx="3605819" cy="44443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1. Prepare for new hires 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5383812" y="1328878"/>
            <a:ext cx="3493488" cy="44443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2. Help new hires </a:t>
            </a:r>
            <a:br>
              <a:rPr lang="en-US" sz="1400" b="1" dirty="0" smtClean="0">
                <a:solidFill>
                  <a:srgbClr val="FFFFFF"/>
                </a:solidFill>
              </a:rPr>
            </a:br>
            <a:r>
              <a:rPr lang="en-US" sz="1400" b="1" dirty="0" smtClean="0">
                <a:solidFill>
                  <a:srgbClr val="FFFFFF"/>
                </a:solidFill>
              </a:rPr>
              <a:t>settle into their roles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51520" y="260648"/>
            <a:ext cx="8625780" cy="864096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dirty="0"/>
              <a:t>Onboard New Hires for Ramp-up &amp; </a:t>
            </a:r>
            <a:r>
              <a:rPr lang="en-CA" dirty="0" smtClean="0"/>
              <a:t>Retention</a:t>
            </a:r>
            <a:r>
              <a:rPr lang="en-US" dirty="0" smtClean="0">
                <a:solidFill>
                  <a:srgbClr val="333333"/>
                </a:solidFill>
              </a:rPr>
              <a:t>: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dirty="0" smtClean="0">
                <a:solidFill>
                  <a:srgbClr val="333333"/>
                </a:solidFill>
              </a:rPr>
              <a:t>Project </a:t>
            </a:r>
            <a:r>
              <a:rPr lang="en-US" dirty="0">
                <a:solidFill>
                  <a:srgbClr val="333333"/>
                </a:solidFill>
              </a:rPr>
              <a:t>Overview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77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112" y="1050163"/>
            <a:ext cx="8844595" cy="18126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ctr" fontAlgn="base">
              <a:spcBef>
                <a:spcPts val="600"/>
              </a:spcBef>
              <a:spcAft>
                <a:spcPts val="600"/>
              </a:spcAft>
              <a:buClr>
                <a:srgbClr val="333333"/>
              </a:buClr>
              <a:buSzPct val="120000"/>
            </a:pPr>
            <a:endParaRPr lang="en-US" sz="1200" dirty="0" smtClean="0">
              <a:solidFill>
                <a:srgbClr val="333333"/>
              </a:solidFill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4143779" y="1468706"/>
            <a:ext cx="4336674" cy="104595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377214" tIns="16002" rIns="345209" bIns="16002" numCol="1" spcCol="1270" anchor="ctr" anchorCtr="0">
            <a:no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</a:rPr>
              <a:t>Help </a:t>
            </a:r>
            <a:r>
              <a:rPr lang="en-US" sz="1600" b="1" dirty="0">
                <a:solidFill>
                  <a:srgbClr val="FFFFFF"/>
                </a:solidFill>
              </a:rPr>
              <a:t>new </a:t>
            </a:r>
            <a:r>
              <a:rPr lang="en-US" sz="1600" b="1" dirty="0" smtClean="0">
                <a:solidFill>
                  <a:srgbClr val="FFFFFF"/>
                </a:solidFill>
              </a:rPr>
              <a:t>hires settle </a:t>
            </a:r>
            <a:r>
              <a:rPr lang="en-US" sz="1600" b="1" dirty="0">
                <a:solidFill>
                  <a:srgbClr val="FFFFFF"/>
                </a:solidFill>
              </a:rPr>
              <a:t>into </a:t>
            </a:r>
            <a:endParaRPr lang="en-US" sz="1600" b="1" dirty="0" smtClean="0">
              <a:solidFill>
                <a:srgbClr val="FFFFFF"/>
              </a:solidFill>
            </a:endParaRPr>
          </a:p>
          <a:p>
            <a:r>
              <a:rPr lang="en-US" sz="1600" b="1" dirty="0" smtClean="0">
                <a:solidFill>
                  <a:srgbClr val="FFFFFF"/>
                </a:solidFill>
              </a:rPr>
              <a:t>their </a:t>
            </a:r>
            <a:r>
              <a:rPr lang="en-US" sz="1600" b="1" dirty="0">
                <a:solidFill>
                  <a:srgbClr val="FFFFFF"/>
                </a:solidFill>
              </a:rPr>
              <a:t>roles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2155" y="1162719"/>
            <a:ext cx="128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FFFFFF"/>
                </a:solidFill>
              </a:rPr>
              <a:t>Phase 2:</a:t>
            </a:r>
            <a:endParaRPr lang="en-US" sz="1400" b="1" i="1" dirty="0">
              <a:solidFill>
                <a:srgbClr val="FFFFFF"/>
              </a:solidFill>
            </a:endParaRPr>
          </a:p>
        </p:txBody>
      </p:sp>
      <p:sp>
        <p:nvSpPr>
          <p:cNvPr id="6" name="Freeform 4"/>
          <p:cNvSpPr/>
          <p:nvPr/>
        </p:nvSpPr>
        <p:spPr>
          <a:xfrm>
            <a:off x="431541" y="1468706"/>
            <a:ext cx="4324384" cy="104595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377214" tIns="16002" rIns="345209" bIns="16002" numCol="1" spcCol="1270" anchor="ctr" anchorCtr="0">
            <a:no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</a:rPr>
              <a:t>Prepare </a:t>
            </a:r>
            <a:r>
              <a:rPr lang="en-US" sz="1600" b="1" dirty="0">
                <a:solidFill>
                  <a:srgbClr val="FFFFFF"/>
                </a:solidFill>
              </a:rPr>
              <a:t>for new hires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9290" y="1160548"/>
            <a:ext cx="128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FFFFFF"/>
                </a:solidFill>
              </a:rPr>
              <a:t>Phase 1</a:t>
            </a:r>
            <a:endParaRPr lang="en-US" sz="1400" b="1" i="1" dirty="0">
              <a:solidFill>
                <a:srgbClr val="FFFFFF"/>
              </a:solidFill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687148" y="3060700"/>
            <a:ext cx="7454900" cy="660400"/>
          </a:xfrm>
          <a:prstGeom prst="rect">
            <a:avLst/>
          </a:prstGeom>
        </p:spPr>
        <p:txBody>
          <a:bodyPr/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Prepare for new hires </a:t>
            </a:r>
          </a:p>
        </p:txBody>
      </p:sp>
      <p:sp>
        <p:nvSpPr>
          <p:cNvPr id="9" name="Chevron 8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87148" y="4295384"/>
            <a:ext cx="6854629" cy="1938535"/>
          </a:xfrm>
          <a:prstGeom prst="rect">
            <a:avLst/>
          </a:prstGeom>
        </p:spPr>
        <p:txBody>
          <a:bodyPr/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CA" dirty="0"/>
              <a:t>Make the </a:t>
            </a:r>
            <a:r>
              <a:rPr lang="en-CA" dirty="0" smtClean="0"/>
              <a:t>case </a:t>
            </a:r>
            <a:r>
              <a:rPr lang="en-CA" dirty="0"/>
              <a:t>for developing an onboarding program.</a:t>
            </a:r>
          </a:p>
          <a:p>
            <a:pPr>
              <a:spcAft>
                <a:spcPts val="600"/>
              </a:spcAft>
            </a:pPr>
            <a:r>
              <a:rPr lang="en-US" dirty="0"/>
              <a:t>Assess administrative requirements.</a:t>
            </a:r>
          </a:p>
          <a:p>
            <a:pPr>
              <a:spcAft>
                <a:spcPts val="600"/>
              </a:spcAft>
            </a:pPr>
            <a:r>
              <a:rPr lang="en-US" dirty="0"/>
              <a:t>Plan your orientation program.</a:t>
            </a:r>
          </a:p>
          <a:p>
            <a:pPr>
              <a:buClr>
                <a:srgbClr val="333333"/>
              </a:buClr>
            </a:pPr>
            <a:endParaRPr lang="en-US" dirty="0" smtClean="0"/>
          </a:p>
          <a:p>
            <a:pPr>
              <a:buClr>
                <a:srgbClr val="333333"/>
              </a:buClr>
            </a:pPr>
            <a:endParaRPr lang="en-US" dirty="0" smtClean="0">
              <a:solidFill>
                <a:srgbClr val="333333"/>
              </a:solidFill>
            </a:endParaRPr>
          </a:p>
          <a:p>
            <a:pPr>
              <a:buClr>
                <a:srgbClr val="333333"/>
              </a:buClr>
            </a:pP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797" y="4000299"/>
            <a:ext cx="2233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>
                <a:solidFill>
                  <a:srgbClr val="333333"/>
                </a:solidFill>
              </a:rPr>
              <a:t>Steps:</a:t>
            </a:r>
            <a:endParaRPr lang="en-CA" sz="1400" b="1" dirty="0">
              <a:solidFill>
                <a:srgbClr val="333333"/>
              </a:solidFill>
            </a:endParaRPr>
          </a:p>
        </p:txBody>
      </p:sp>
      <p:pic>
        <p:nvPicPr>
          <p:cNvPr id="12" name="Picture 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425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7" y="1724025"/>
            <a:ext cx="5714033" cy="21023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C46200"/>
                </a:solidFill>
              </a:rPr>
              <a:t>Step 1</a:t>
            </a:r>
            <a:r>
              <a:rPr lang="en-CA" dirty="0" smtClean="0">
                <a:solidFill>
                  <a:srgbClr val="C46200"/>
                </a:solidFill>
              </a:rPr>
              <a:t>:</a:t>
            </a:r>
            <a:r>
              <a:rPr lang="en-US" dirty="0" smtClean="0"/>
              <a:t> Make the case for developing an onboarding program</a:t>
            </a:r>
            <a:endParaRPr lang="en-US" dirty="0"/>
          </a:p>
        </p:txBody>
      </p:sp>
      <p:grpSp>
        <p:nvGrpSpPr>
          <p:cNvPr id="31" name="Group 5139"/>
          <p:cNvGrpSpPr/>
          <p:nvPr/>
        </p:nvGrpSpPr>
        <p:grpSpPr>
          <a:xfrm>
            <a:off x="5796136" y="1244368"/>
            <a:ext cx="3081163" cy="3424736"/>
            <a:chOff x="533279" y="4617132"/>
            <a:chExt cx="2204387" cy="3424736"/>
          </a:xfrm>
        </p:grpSpPr>
        <p:sp>
          <p:nvSpPr>
            <p:cNvPr id="32" name="Rectangle 5140"/>
            <p:cNvSpPr/>
            <p:nvPr/>
          </p:nvSpPr>
          <p:spPr>
            <a:xfrm>
              <a:off x="533279" y="4938167"/>
              <a:ext cx="2204387" cy="31037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333333"/>
                </a:buClr>
                <a:buSzPct val="120000"/>
              </a:pPr>
              <a:r>
                <a:rPr lang="en-CA" sz="1200" b="1" dirty="0" smtClean="0">
                  <a:solidFill>
                    <a:srgbClr val="333333"/>
                  </a:solidFill>
                </a:rPr>
                <a:t>After completing this section you will have:</a:t>
              </a:r>
              <a:endParaRPr lang="en-US" sz="1200" b="1" dirty="0" smtClean="0">
                <a:solidFill>
                  <a:srgbClr val="333333"/>
                </a:solidFill>
              </a:endParaRPr>
            </a:p>
            <a:p>
              <a:pPr marL="228600" indent="-228600" algn="l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C46200"/>
                </a:buClr>
                <a:buSzPct val="120000"/>
                <a:buFont typeface="+mj-lt"/>
                <a:buAutoNum type="alphaLcParenR"/>
              </a:pPr>
              <a:r>
                <a:rPr lang="en-CA" sz="1200" dirty="0" smtClean="0">
                  <a:solidFill>
                    <a:srgbClr val="333333"/>
                  </a:solidFill>
                </a:rPr>
                <a:t>Understood the value of a strong onboarding program.</a:t>
              </a:r>
            </a:p>
            <a:p>
              <a:pPr marL="228600" indent="-228600" algn="l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C46200"/>
                </a:buClr>
                <a:buSzPct val="120000"/>
                <a:buFont typeface="+mj-lt"/>
                <a:buAutoNum type="alphaLcParenR"/>
              </a:pPr>
              <a:r>
                <a:rPr lang="en-CA" sz="1200" dirty="0" smtClean="0">
                  <a:solidFill>
                    <a:srgbClr val="333333"/>
                  </a:solidFill>
                </a:rPr>
                <a:t>Learned the approximate costs savings associated with onboarding. </a:t>
              </a:r>
            </a:p>
            <a:p>
              <a:pPr marL="228600" indent="-228600" algn="l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C46200"/>
                </a:buClr>
                <a:buSzPct val="120000"/>
                <a:buFont typeface="+mj-lt"/>
                <a:buAutoNum type="alphaLcParenR"/>
              </a:pPr>
              <a:r>
                <a:rPr lang="en-CA" sz="1200" dirty="0" smtClean="0">
                  <a:solidFill>
                    <a:srgbClr val="333333"/>
                  </a:solidFill>
                </a:rPr>
                <a:t>Established current onboarding activities and gaps.</a:t>
              </a:r>
            </a:p>
            <a:p>
              <a:pPr marL="228600" indent="-228600" algn="l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C46200"/>
                </a:buClr>
                <a:buSzPct val="120000"/>
                <a:buFont typeface="+mj-lt"/>
                <a:buAutoNum type="alphaLcParenR"/>
              </a:pPr>
              <a:endParaRPr lang="en-CA" sz="1200" dirty="0" smtClean="0">
                <a:solidFill>
                  <a:srgbClr val="333333"/>
                </a:solidFill>
              </a:endParaRPr>
            </a:p>
            <a:p>
              <a:pPr algn="l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333333"/>
                </a:buClr>
                <a:buSzPct val="120000"/>
              </a:pPr>
              <a:r>
                <a:rPr lang="en-CA" sz="1200" b="1" dirty="0" smtClean="0">
                  <a:solidFill>
                    <a:srgbClr val="333333"/>
                  </a:solidFill>
                </a:rPr>
                <a:t>Deliverables:</a:t>
              </a:r>
            </a:p>
            <a:p>
              <a:pPr marL="171450" indent="-171450" algn="l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333333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CA" sz="1200" i="1" dirty="0" smtClean="0">
                  <a:solidFill>
                    <a:srgbClr val="333333"/>
                  </a:solidFill>
                </a:rPr>
                <a:t>New Hire Survey (optional)</a:t>
              </a:r>
            </a:p>
          </p:txBody>
        </p:sp>
        <p:sp>
          <p:nvSpPr>
            <p:cNvPr id="33" name="Rectangle 5141"/>
            <p:cNvSpPr/>
            <p:nvPr/>
          </p:nvSpPr>
          <p:spPr>
            <a:xfrm>
              <a:off x="533280" y="4617132"/>
              <a:ext cx="2204386" cy="32103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200" b="1" dirty="0" smtClean="0">
                  <a:solidFill>
                    <a:srgbClr val="FFFFFF"/>
                  </a:solidFill>
                </a:rPr>
                <a:t>Section summary </a:t>
              </a:r>
              <a:r>
                <a:rPr lang="en-CA" sz="1200" b="1" dirty="0">
                  <a:solidFill>
                    <a:srgbClr val="FFFFFF"/>
                  </a:solidFill>
                </a:rPr>
                <a:t>and deliverables:</a:t>
              </a:r>
            </a:p>
          </p:txBody>
        </p:sp>
      </p:grpSp>
      <p:grpSp>
        <p:nvGrpSpPr>
          <p:cNvPr id="26" name="Group 5139"/>
          <p:cNvGrpSpPr/>
          <p:nvPr/>
        </p:nvGrpSpPr>
        <p:grpSpPr>
          <a:xfrm>
            <a:off x="251520" y="4800599"/>
            <a:ext cx="8625779" cy="1412450"/>
            <a:chOff x="533279" y="4617132"/>
            <a:chExt cx="2204387" cy="1412450"/>
          </a:xfrm>
        </p:grpSpPr>
        <p:sp>
          <p:nvSpPr>
            <p:cNvPr id="27" name="Rectangle 5140"/>
            <p:cNvSpPr/>
            <p:nvPr/>
          </p:nvSpPr>
          <p:spPr>
            <a:xfrm>
              <a:off x="533279" y="4938168"/>
              <a:ext cx="2204387" cy="10914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outerShdw blurRad="25400" dist="25400" dir="3600000" sx="98000" sy="98000" algn="ctr" rotWithShape="0">
                <a:schemeClr val="accent3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indent="457200" algn="l" eaLnBrk="0" hangingPunct="0">
                <a:lnSpc>
                  <a:spcPts val="1600"/>
                </a:lnSpc>
                <a:spcBef>
                  <a:spcPts val="500"/>
                </a:spcBef>
                <a:buClr>
                  <a:srgbClr val="333333"/>
                </a:buClr>
                <a:buSzPct val="120000"/>
              </a:pPr>
              <a:r>
                <a:rPr lang="en-CA" sz="1200" dirty="0">
                  <a:solidFill>
                    <a:schemeClr val="tx1"/>
                  </a:solidFill>
                </a:rPr>
                <a:t>Map out the current onboarding practices to ensure </a:t>
              </a:r>
              <a:r>
                <a:rPr lang="en-CA" sz="1200" dirty="0" smtClean="0">
                  <a:solidFill>
                    <a:schemeClr val="tx1"/>
                  </a:solidFill>
                </a:rPr>
                <a:t>new </a:t>
              </a:r>
              <a:r>
                <a:rPr lang="en-CA" sz="1200" dirty="0">
                  <a:solidFill>
                    <a:schemeClr val="tx1"/>
                  </a:solidFill>
                </a:rPr>
                <a:t>hires are set up for </a:t>
              </a:r>
              <a:r>
                <a:rPr lang="en-CA" sz="1200" dirty="0" smtClean="0">
                  <a:solidFill>
                    <a:schemeClr val="tx1"/>
                  </a:solidFill>
                </a:rPr>
                <a:t>success.</a:t>
              </a:r>
            </a:p>
            <a:p>
              <a:pPr indent="457200" algn="l" eaLnBrk="0" hangingPunct="0">
                <a:lnSpc>
                  <a:spcPts val="1600"/>
                </a:lnSpc>
                <a:spcBef>
                  <a:spcPts val="500"/>
                </a:spcBef>
                <a:buClr>
                  <a:srgbClr val="333333"/>
                </a:buClr>
                <a:buSzPct val="120000"/>
              </a:pPr>
              <a:r>
                <a:rPr lang="en-CA" sz="1200" dirty="0" smtClean="0">
                  <a:solidFill>
                    <a:schemeClr val="tx1"/>
                  </a:solidFill>
                </a:rPr>
                <a:t>Review </a:t>
              </a:r>
              <a:r>
                <a:rPr lang="en-CA" sz="1200" dirty="0">
                  <a:solidFill>
                    <a:schemeClr val="tx1"/>
                  </a:solidFill>
                </a:rPr>
                <a:t>internal data to assess </a:t>
              </a:r>
              <a:r>
                <a:rPr lang="en-CA" sz="1200" dirty="0" smtClean="0">
                  <a:solidFill>
                    <a:schemeClr val="tx1"/>
                  </a:solidFill>
                </a:rPr>
                <a:t>the current </a:t>
              </a:r>
              <a:r>
                <a:rPr lang="en-CA" sz="1200" dirty="0">
                  <a:solidFill>
                    <a:schemeClr val="tx1"/>
                  </a:solidFill>
                </a:rPr>
                <a:t>state of </a:t>
              </a:r>
              <a:r>
                <a:rPr lang="en-CA" sz="1200" dirty="0" smtClean="0">
                  <a:solidFill>
                    <a:schemeClr val="tx1"/>
                  </a:solidFill>
                </a:rPr>
                <a:t>the onboarding </a:t>
              </a:r>
              <a:r>
                <a:rPr lang="en-CA" sz="1200" dirty="0">
                  <a:solidFill>
                    <a:schemeClr val="tx1"/>
                  </a:solidFill>
                </a:rPr>
                <a:t>program</a:t>
              </a:r>
              <a:r>
                <a:rPr lang="en-CA" sz="1200" dirty="0" smtClean="0">
                  <a:solidFill>
                    <a:schemeClr val="tx1"/>
                  </a:solidFill>
                </a:rPr>
                <a:t>.</a:t>
              </a:r>
              <a:endParaRPr lang="en-CA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5141"/>
            <p:cNvSpPr/>
            <p:nvPr/>
          </p:nvSpPr>
          <p:spPr>
            <a:xfrm>
              <a:off x="533280" y="4617132"/>
              <a:ext cx="2204386" cy="32103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200" b="1" dirty="0" smtClean="0">
                  <a:solidFill>
                    <a:srgbClr val="FFFFFF"/>
                  </a:solidFill>
                </a:rPr>
                <a:t>Workshop activities in the step:</a:t>
              </a:r>
              <a:endParaRPr lang="en-CA" sz="12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Pentagon 28"/>
          <p:cNvSpPr/>
          <p:nvPr/>
        </p:nvSpPr>
        <p:spPr>
          <a:xfrm>
            <a:off x="260485" y="5170934"/>
            <a:ext cx="524442" cy="225883"/>
          </a:xfrm>
          <a:prstGeom prst="homePlate">
            <a:avLst>
              <a:gd name="adj" fmla="val 37631"/>
            </a:avLst>
          </a:prstGeom>
          <a:solidFill>
            <a:srgbClr val="7B7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 smtClean="0">
                <a:solidFill>
                  <a:srgbClr val="FFFFFF"/>
                </a:solidFill>
              </a:rPr>
              <a:t>1.1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30" name="Pentagon 29"/>
          <p:cNvSpPr/>
          <p:nvPr/>
        </p:nvSpPr>
        <p:spPr>
          <a:xfrm>
            <a:off x="260485" y="5432327"/>
            <a:ext cx="524442" cy="225883"/>
          </a:xfrm>
          <a:prstGeom prst="homePlate">
            <a:avLst>
              <a:gd name="adj" fmla="val 37631"/>
            </a:avLst>
          </a:prstGeom>
          <a:solidFill>
            <a:srgbClr val="7B7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 smtClean="0">
                <a:solidFill>
                  <a:srgbClr val="FFFFFF"/>
                </a:solidFill>
              </a:rPr>
              <a:t>1.2</a:t>
            </a:r>
            <a:endParaRPr lang="en-US" sz="1000" b="1" dirty="0">
              <a:solidFill>
                <a:srgbClr val="FFFFFF"/>
              </a:solidFill>
            </a:endParaRPr>
          </a:p>
        </p:txBody>
      </p:sp>
      <p:sp>
        <p:nvSpPr>
          <p:cNvPr id="16" name="Freeform 4"/>
          <p:cNvSpPr/>
          <p:nvPr/>
        </p:nvSpPr>
        <p:spPr>
          <a:xfrm>
            <a:off x="8609031" y="260649"/>
            <a:ext cx="268269" cy="32198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377214" tIns="16002" rIns="345209" bIns="16002" numCol="1" spcCol="1270" anchor="ctr" anchorCtr="0">
            <a:noAutofit/>
          </a:bodyPr>
          <a:lstStyle/>
          <a:p>
            <a:pPr marL="396875"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7" name="Freeform 4"/>
          <p:cNvSpPr/>
          <p:nvPr/>
        </p:nvSpPr>
        <p:spPr>
          <a:xfrm>
            <a:off x="8366845" y="260647"/>
            <a:ext cx="267508" cy="32198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377214" tIns="16002" rIns="345209" bIns="16002" numCol="1" spcCol="1270" anchor="ctr" anchorCtr="0">
            <a:noAutofit/>
          </a:bodyPr>
          <a:lstStyle/>
          <a:p>
            <a:pPr marL="396875"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1209" y="258741"/>
            <a:ext cx="340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solidFill>
                  <a:schemeClr val="bg1"/>
                </a:solidFill>
              </a:rPr>
              <a:t>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619591" y="1188721"/>
            <a:ext cx="579691" cy="1603865"/>
          </a:xfrm>
          <a:prstGeom prst="rect">
            <a:avLst/>
          </a:prstGeom>
          <a:noFill/>
          <a:ln w="38100">
            <a:solidFill>
              <a:srgbClr val="D17D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ctr" fontAlgn="base">
              <a:spcBef>
                <a:spcPts val="600"/>
              </a:spcBef>
              <a:spcAft>
                <a:spcPts val="600"/>
              </a:spcAft>
              <a:buClr>
                <a:srgbClr val="333333"/>
              </a:buClr>
              <a:buSzPct val="120000"/>
            </a:pPr>
            <a:endParaRPr lang="en-US" sz="1200" dirty="0" smtClean="0">
              <a:solidFill>
                <a:srgbClr val="333333"/>
              </a:solidFill>
            </a:endParaRPr>
          </a:p>
        </p:txBody>
      </p:sp>
      <p:pic>
        <p:nvPicPr>
          <p:cNvPr id="18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213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ontent Placeholder 23"/>
          <p:cNvGraphicFramePr>
            <a:graphicFrameLocks noGrp="1"/>
          </p:cNvGraphicFramePr>
          <p:nvPr>
            <p:ph sz="quarter" idx="20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2997524"/>
              </p:ext>
            </p:extLst>
          </p:nvPr>
        </p:nvGraphicFramePr>
        <p:xfrm>
          <a:off x="4582352" y="1605492"/>
          <a:ext cx="4248471" cy="319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338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ounded Rectangle 37"/>
          <p:cNvSpPr/>
          <p:nvPr>
            <p:custDataLst>
              <p:tags r:id="rId4"/>
            </p:custDataLst>
          </p:nvPr>
        </p:nvSpPr>
        <p:spPr>
          <a:xfrm>
            <a:off x="251520" y="3787638"/>
            <a:ext cx="4059320" cy="325437"/>
          </a:xfrm>
          <a:prstGeom prst="roundRect">
            <a:avLst>
              <a:gd name="adj" fmla="val 15072"/>
            </a:avLst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chemeClr val="tx1"/>
                </a:solidFill>
              </a:rPr>
              <a:t>Why make the switch?</a:t>
            </a:r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Most organizations have barriers in place that prevent onboarding from becoming a priority </a:t>
            </a:r>
            <a:endParaRPr lang="en-US" dirty="0"/>
          </a:p>
        </p:txBody>
      </p:sp>
      <p:sp>
        <p:nvSpPr>
          <p:cNvPr id="34" name="Text Placeholder 7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4716017" y="5193196"/>
            <a:ext cx="414045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</a:pPr>
            <a:r>
              <a:rPr lang="en-US" sz="1200" b="1" dirty="0" smtClean="0">
                <a:solidFill>
                  <a:srgbClr val="333333"/>
                </a:solidFill>
                <a:latin typeface="Arial"/>
              </a:rPr>
              <a:t>Half of organizations dedicate only one week or less to onboarding. </a:t>
            </a:r>
            <a:r>
              <a:rPr lang="en-US" sz="1200" dirty="0" smtClean="0">
                <a:solidFill>
                  <a:srgbClr val="333333"/>
                </a:solidFill>
                <a:latin typeface="Arial"/>
              </a:rPr>
              <a:t>Evidently, many see the term “onboarding” as a synonym for “orientation.”</a:t>
            </a:r>
          </a:p>
          <a:p>
            <a:pPr marL="228600" lvl="0" indent="-228600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</a:pPr>
            <a:endParaRPr lang="en-US" sz="1200" b="1" i="1" dirty="0" smtClean="0">
              <a:solidFill>
                <a:srgbClr val="333333"/>
              </a:solidFill>
              <a:latin typeface="Arial"/>
            </a:endParaRPr>
          </a:p>
          <a:p>
            <a:pPr marL="228600" lvl="0" indent="-228600" algn="l" eaLnBrk="0" hangingPunct="0">
              <a:lnSpc>
                <a:spcPts val="1350"/>
              </a:lnSpc>
              <a:spcBef>
                <a:spcPts val="500"/>
              </a:spcBef>
              <a:buClr>
                <a:srgbClr val="333333"/>
              </a:buClr>
              <a:buSzPct val="120000"/>
            </a:pPr>
            <a:endParaRPr lang="en-US" sz="1200" b="1" i="1" dirty="0" smtClean="0">
              <a:solidFill>
                <a:srgbClr val="333333"/>
              </a:solidFill>
              <a:latin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>
            <p:custDataLst>
              <p:tags r:id="rId7"/>
            </p:custDataLst>
          </p:nvPr>
        </p:nvSpPr>
        <p:spPr>
          <a:xfrm>
            <a:off x="251520" y="1772815"/>
            <a:ext cx="4059320" cy="324000"/>
          </a:xfrm>
          <a:prstGeom prst="roundRect">
            <a:avLst>
              <a:gd name="adj" fmla="val 15072"/>
            </a:avLst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CA" sz="1400" b="1" dirty="0" smtClean="0">
                <a:solidFill>
                  <a:schemeClr val="tx1"/>
                </a:solidFill>
              </a:rPr>
              <a:t>Onboarding isn’t simply orientation.</a:t>
            </a:r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37" name="Text Placeholder 7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260651" y="4113075"/>
            <a:ext cx="4059320" cy="226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quick orientation process often pays little attention to the job clarity, socialization, and organizational identification that a new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hire desires. This can result in early disengagement that is tough to recover from.</a:t>
            </a:r>
            <a:r>
              <a:rPr lang="en-US" sz="1200" dirty="0" smtClean="0"/>
              <a:t> </a:t>
            </a:r>
          </a:p>
          <a:p>
            <a:pPr marL="228600" indent="-228600" algn="l" eaLnBrk="0" hangingPunct="0"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 smtClean="0"/>
              <a:t>Comprehensive onboarding has been linked to business success. </a:t>
            </a:r>
            <a:r>
              <a:rPr lang="en-US" sz="1200" b="1" dirty="0" smtClean="0"/>
              <a:t>Best-in-class organizations have six-month onboarding programs or longer 36% of the time and programs at least a month long in another 30% of cases. </a:t>
            </a:r>
            <a:r>
              <a:rPr lang="en-US" sz="1000" dirty="0" smtClean="0">
                <a:solidFill>
                  <a:srgbClr val="333333"/>
                </a:solidFill>
                <a:latin typeface="Arial"/>
              </a:rPr>
              <a:t>(Source: Aberdeen Group)</a:t>
            </a:r>
            <a:r>
              <a:rPr lang="en-US" sz="1400" dirty="0" smtClean="0">
                <a:solidFill>
                  <a:srgbClr val="333333"/>
                </a:solidFill>
                <a:latin typeface="Arial"/>
              </a:rPr>
              <a:t> </a:t>
            </a:r>
            <a:endParaRPr lang="en-US" sz="1000" dirty="0" smtClean="0">
              <a:solidFill>
                <a:srgbClr val="333333"/>
              </a:solidFill>
              <a:latin typeface="Arial"/>
            </a:endParaRPr>
          </a:p>
          <a:p>
            <a:pPr marL="228600" marR="0" lvl="0" indent="-228600" algn="l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</p:txBody>
      </p:sp>
      <p:sp>
        <p:nvSpPr>
          <p:cNvPr id="31" name="Text Placeholder 11"/>
          <p:cNvSpPr txBox="1">
            <a:spLocks/>
          </p:cNvSpPr>
          <p:nvPr>
            <p:custDataLst>
              <p:tags r:id="rId9"/>
            </p:custDataLst>
          </p:nvPr>
        </p:nvSpPr>
        <p:spPr bwMode="auto">
          <a:xfrm>
            <a:off x="257176" y="1259607"/>
            <a:ext cx="8620124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Effective onboarding can’t be done in a week or even a month.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Text Placeholder 7"/>
          <p:cNvSpPr txBox="1">
            <a:spLocks/>
          </p:cNvSpPr>
          <p:nvPr>
            <p:custDataLst>
              <p:tags r:id="rId10"/>
            </p:custDataLst>
          </p:nvPr>
        </p:nvSpPr>
        <p:spPr bwMode="auto">
          <a:xfrm>
            <a:off x="260651" y="2132856"/>
            <a:ext cx="4059320" cy="14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Orientation is typically a few days of filling out paperwork,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 manuals, and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engaging in basic job training.</a:t>
            </a:r>
          </a:p>
          <a:p>
            <a:pPr marL="228600" indent="-228600" algn="l" eaLnBrk="0" hangingPunct="0"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n-lt"/>
              </a:rPr>
              <a:t>Onboarding is many months dedicated to </a:t>
            </a:r>
            <a:r>
              <a:rPr lang="en-US" sz="1200" dirty="0" smtClean="0"/>
              <a:t>welcoming, orienting, and engaging a new employee to help them acclimate to the new environment and become a productive member of the team. </a:t>
            </a: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647611" y="146044"/>
            <a:ext cx="339635" cy="385179"/>
            <a:chOff x="8647611" y="146044"/>
            <a:chExt cx="339635" cy="385179"/>
          </a:xfrm>
        </p:grpSpPr>
        <p:sp>
          <p:nvSpPr>
            <p:cNvPr id="25" name="Oval 24"/>
            <p:cNvSpPr/>
            <p:nvPr/>
          </p:nvSpPr>
          <p:spPr>
            <a:xfrm>
              <a:off x="8647611" y="191589"/>
              <a:ext cx="339635" cy="339634"/>
            </a:xfrm>
            <a:prstGeom prst="ellipse">
              <a:avLst/>
            </a:prstGeom>
            <a:solidFill>
              <a:srgbClr val="D17D08"/>
            </a:solidFill>
            <a:ln>
              <a:solidFill>
                <a:srgbClr val="D17D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9538" algn="ctr" fontAlgn="base">
                <a:spcBef>
                  <a:spcPts val="600"/>
                </a:spcBef>
                <a:spcAft>
                  <a:spcPts val="600"/>
                </a:spcAft>
                <a:buClr>
                  <a:srgbClr val="333333"/>
                </a:buClr>
                <a:buSzPct val="120000"/>
              </a:pPr>
              <a:endParaRPr lang="en-US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712460" y="146044"/>
              <a:ext cx="215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1"/>
                  </a:solidFill>
                </a:rPr>
                <a:t>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Text Placeholder 20"/>
          <p:cNvSpPr>
            <a:spLocks noGrp="1"/>
          </p:cNvSpPr>
          <p:nvPr>
            <p:ph type="body" sz="quarter" idx="21"/>
            <p:custDataLst>
              <p:tags r:id="rId11"/>
            </p:custDataLst>
          </p:nvPr>
        </p:nvSpPr>
        <p:spPr>
          <a:xfrm>
            <a:off x="5580112" y="4662847"/>
            <a:ext cx="2194381" cy="422337"/>
          </a:xfrm>
        </p:spPr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Source: SHRM Survey Findings: Onboarding Practices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/>
              <a:t>N=322</a:t>
            </a:r>
          </a:p>
        </p:txBody>
      </p:sp>
      <p:grpSp>
        <p:nvGrpSpPr>
          <p:cNvPr id="33" name="Group 32"/>
          <p:cNvGrpSpPr/>
          <p:nvPr>
            <p:custDataLst>
              <p:tags r:id="rId12"/>
            </p:custDataLst>
          </p:nvPr>
        </p:nvGrpSpPr>
        <p:grpSpPr>
          <a:xfrm>
            <a:off x="4878034" y="2426076"/>
            <a:ext cx="3816423" cy="1920240"/>
            <a:chOff x="4860033" y="2996952"/>
            <a:chExt cx="3816423" cy="1800200"/>
          </a:xfrm>
        </p:grpSpPr>
        <p:sp>
          <p:nvSpPr>
            <p:cNvPr id="36" name="TextBox 35"/>
            <p:cNvSpPr txBox="1"/>
            <p:nvPr>
              <p:custDataLst>
                <p:tags r:id="rId13"/>
              </p:custDataLst>
            </p:nvPr>
          </p:nvSpPr>
          <p:spPr>
            <a:xfrm>
              <a:off x="7900455" y="3712966"/>
              <a:ext cx="776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D17D08"/>
                  </a:solidFill>
                </a:rPr>
                <a:t>85%</a:t>
              </a:r>
              <a:endParaRPr lang="en-US" sz="2000" b="1" dirty="0">
                <a:solidFill>
                  <a:srgbClr val="D17D08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860033" y="2996952"/>
              <a:ext cx="3096343" cy="1800200"/>
              <a:chOff x="5385865" y="2780928"/>
              <a:chExt cx="2534507" cy="1800200"/>
            </a:xfrm>
          </p:grpSpPr>
          <p:sp>
            <p:nvSpPr>
              <p:cNvPr id="41" name="Rounded Rectangle 40"/>
              <p:cNvSpPr/>
              <p:nvPr>
                <p:custDataLst>
                  <p:tags r:id="rId14"/>
                </p:custDataLst>
              </p:nvPr>
            </p:nvSpPr>
            <p:spPr>
              <a:xfrm>
                <a:off x="5385865" y="2780928"/>
                <a:ext cx="2066455" cy="1800200"/>
              </a:xfrm>
              <a:prstGeom prst="roundRect">
                <a:avLst/>
              </a:prstGeom>
              <a:noFill/>
              <a:ln>
                <a:solidFill>
                  <a:srgbClr val="D17D0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ight Arrow 41"/>
              <p:cNvSpPr/>
              <p:nvPr>
                <p:custDataLst>
                  <p:tags r:id="rId15"/>
                </p:custDataLst>
              </p:nvPr>
            </p:nvSpPr>
            <p:spPr>
              <a:xfrm>
                <a:off x="7452320" y="3356992"/>
                <a:ext cx="468052" cy="724146"/>
              </a:xfrm>
              <a:prstGeom prst="rightArrow">
                <a:avLst/>
              </a:prstGeom>
              <a:noFill/>
              <a:ln>
                <a:solidFill>
                  <a:srgbClr val="D17D0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308304" y="3573016"/>
                <a:ext cx="360040" cy="27432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130062" y="1747515"/>
            <a:ext cx="315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smtClean="0"/>
              <a:t>Reported length of onboarding program</a:t>
            </a:r>
            <a:endParaRPr lang="en-CA" sz="1200" b="1" dirty="0"/>
          </a:p>
        </p:txBody>
      </p:sp>
      <p:pic>
        <p:nvPicPr>
          <p:cNvPr id="24" name="Picture 9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79"/>
  <p:tag name="ISPRING_RESOURCE_PATHS_HASH_2" val="d0a19719782417ee65eadf30da7b31b942f5f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DbPr9i20WwSJmusfrN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anv55U0zUiiPkMBT_GWf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a5w5iFvUOE25CmqJEN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7PGW6Jl0aJUnRvA2epJ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2xwSQK3S0KrEQ_T7_ycO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j5rEN8am0uEWJcjGCFol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pvyDbW5kmL62bV6IJtR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ja4PHQSEe08RaMppGB4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EAmbYfy8kuo4afdTkFXE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srpdW17Eyc91xhbRjvt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06RVAKs0SheTInIQarh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TTyuppMt0OIBwMu7vMcx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3EQ0Kr_EGm7DPqRBU.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hA5Amb0UKAvdCcupImq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qdnPE_ykWsH5dV4h_c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_V94seBEuFoOLhl9plr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Bz8wMOZUaq.sCEjDyJGw"/>
</p:tagLst>
</file>

<file path=ppt/theme/theme1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1778</Words>
  <Application>Microsoft Office PowerPoint</Application>
  <PresentationFormat>On-screen Show (4:3)</PresentationFormat>
  <Paragraphs>173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Helvetica</vt:lpstr>
      <vt:lpstr>Open Sans</vt:lpstr>
      <vt:lpstr>Wingdings</vt:lpstr>
      <vt:lpstr>Office Theme</vt:lpstr>
      <vt:lpstr>think-cell Slide</vt:lpstr>
      <vt:lpstr>PowerPoint Presentation</vt:lpstr>
      <vt:lpstr>Table of Contents</vt:lpstr>
      <vt:lpstr>Onboarding isn’t well planned or resourced at many organizations, and it has negative effects on ramp-up time</vt:lpstr>
      <vt:lpstr>Effective new hire onboarding boosts retention, drives engagement, and gets employees functioning more quickly.</vt:lpstr>
      <vt:lpstr>Three ways to complete this project: Do-It-Yourself, Guided Implementations, or Onsite Workshop</vt:lpstr>
      <vt:lpstr>PowerPoint Presentation</vt:lpstr>
      <vt:lpstr>PowerPoint Presentation</vt:lpstr>
      <vt:lpstr>Step 1: Make the case for developing an onboarding program</vt:lpstr>
      <vt:lpstr>Most organizations have barriers in place that prevent onboarding from becoming a priority </vt:lpstr>
      <vt:lpstr>Debunk the myths that stand in the way of adopting an effective onboarding program</vt:lpstr>
      <vt:lpstr>An effective program can result in faster new hire ramp-up, higher retention, and an improved bottom line</vt:lpstr>
      <vt:lpstr>McLean &amp; Company Helps HR Professionals To: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2014-12-12T16:40:35Z</dcterms:created>
  <dcterms:modified xsi:type="dcterms:W3CDTF">2014-12-12T21:31:24Z</dcterms:modified>
</cp:coreProperties>
</file>