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11"/>
  </p:notesMasterIdLst>
  <p:handoutMasterIdLst>
    <p:handoutMasterId r:id="rId12"/>
  </p:handoutMasterIdLst>
  <p:sldIdLst>
    <p:sldId id="278" r:id="rId2"/>
    <p:sldId id="463" r:id="rId3"/>
    <p:sldId id="464" r:id="rId4"/>
    <p:sldId id="514" r:id="rId5"/>
    <p:sldId id="624" r:id="rId6"/>
    <p:sldId id="507" r:id="rId7"/>
    <p:sldId id="522" r:id="rId8"/>
    <p:sldId id="534" r:id="rId9"/>
    <p:sldId id="625" r:id="rId10"/>
  </p:sldIdLst>
  <p:sldSz cx="9144000" cy="6858000" type="screen4x3"/>
  <p:notesSz cx="7315200" cy="9601200"/>
  <p:custShowLst>
    <p:custShow name="Custom Show 1" id="0">
      <p:sldLst>
        <p:sld r:id="rId2"/>
      </p:sldLst>
    </p:custShow>
  </p:custShowLst>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10" userDrawn="1">
          <p15:clr>
            <a:srgbClr val="A4A3A4"/>
          </p15:clr>
        </p15:guide>
        <p15:guide id="6" orient="horz" pos="232" userDrawn="1">
          <p15:clr>
            <a:srgbClr val="A4A3A4"/>
          </p15:clr>
        </p15:guide>
        <p15:guide id="8" pos="158" userDrawn="1">
          <p15:clr>
            <a:srgbClr val="A4A3A4"/>
          </p15:clr>
        </p15:guide>
        <p15:guide id="9" pos="2222" userDrawn="1">
          <p15:clr>
            <a:srgbClr val="A4A3A4"/>
          </p15:clr>
        </p15:guide>
        <p15:guide id="10" pos="317" userDrawn="1">
          <p15:clr>
            <a:srgbClr val="A4A3A4"/>
          </p15:clr>
        </p15:guide>
        <p15:guide id="11" orient="horz" pos="618" userDrawn="1">
          <p15:clr>
            <a:srgbClr val="A4A3A4"/>
          </p15:clr>
        </p15:guide>
        <p15:guide id="12" orient="horz" pos="8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B6A"/>
    <a:srgbClr val="78889C"/>
    <a:srgbClr val="5B90B9"/>
    <a:srgbClr val="121F2A"/>
    <a:srgbClr val="7F7F7F"/>
    <a:srgbClr val="29475F"/>
    <a:srgbClr val="D6D6D6"/>
    <a:srgbClr val="DCD6E0"/>
    <a:srgbClr val="B6D2B8"/>
    <a:srgbClr val="C8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239" autoAdjust="0"/>
    <p:restoredTop sz="94714" autoAdjust="0"/>
  </p:normalViewPr>
  <p:slideViewPr>
    <p:cSldViewPr snapToGrid="0">
      <p:cViewPr varScale="1">
        <p:scale>
          <a:sx n="118" d="100"/>
          <a:sy n="118" d="100"/>
        </p:scale>
        <p:origin x="2106" y="102"/>
      </p:cViewPr>
      <p:guideLst>
        <p:guide orient="horz" pos="4110"/>
        <p:guide orient="horz" pos="232"/>
        <p:guide pos="158"/>
        <p:guide pos="2222"/>
        <p:guide pos="317"/>
        <p:guide orient="horz" pos="618"/>
        <p:guide orient="horz" pos="86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072"/>
    </p:cViewPr>
  </p:sorterViewPr>
  <p:notesViewPr>
    <p:cSldViewPr snapToGrid="0">
      <p:cViewPr varScale="1">
        <p:scale>
          <a:sx n="69" d="100"/>
          <a:sy n="69" d="100"/>
        </p:scale>
        <p:origin x="32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63" tIns="48332" rIns="96663" bIns="48332" rtlCol="0"/>
          <a:lstStyle>
            <a:lvl1pPr algn="r">
              <a:defRPr sz="1300"/>
            </a:lvl1pPr>
          </a:lstStyle>
          <a:p>
            <a:fld id="{ED006EA4-D462-4253-8FC7-D35175043F19}" type="datetimeFigureOut">
              <a:rPr lang="en-US" smtClean="0"/>
              <a:t>2/17/2017</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63" tIns="48332" rIns="96663" bIns="48332" rtlCol="0" anchor="b"/>
          <a:lstStyle>
            <a:lvl1pPr algn="r">
              <a:defRPr sz="13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34E1B6C9-DAE3-4E7B-AB3C-9473EC02D78D}" type="datetimeFigureOut">
              <a:rPr lang="en-US" smtClean="0"/>
              <a:t>2/17/2017</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203952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790380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0" name="Rectangle 9"/>
          <p:cNvSpPr/>
          <p:nvPr userDrawn="1"/>
        </p:nvSpPr>
        <p:spPr>
          <a:xfrm>
            <a:off x="3510" y="6090046"/>
            <a:ext cx="6696236" cy="76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chemeClr val="bg1"/>
                </a:solidFill>
                <a:latin typeface="Arial Black" panose="020B0A04020102020204" pitchFamily="34" charset="0"/>
              </a:rPr>
              <a:t>Info-Tech Research Group, Inc. </a:t>
            </a:r>
            <a:r>
              <a:rPr lang="en-CA" sz="800" dirty="0" smtClean="0">
                <a:solidFill>
                  <a:schemeClr val="bg1"/>
                </a:solidFill>
                <a:latin typeface="Arial Black" panose="020B0A04020102020204" pitchFamily="34" charset="0"/>
              </a:rPr>
              <a:t>is </a:t>
            </a:r>
            <a:r>
              <a:rPr lang="en-CA" sz="800" dirty="0">
                <a:solidFill>
                  <a:schemeClr val="bg1"/>
                </a:solidFill>
                <a:latin typeface="Arial Black" panose="020B0A04020102020204" pitchFamily="34" charset="0"/>
              </a:rPr>
              <a:t>a global leader in providing IT research and advice.</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Info-Tech’s products and services combine actionable insight and relevant advice with</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ready-to-use tools and templates that cover the full spectrum of IT concerns.</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 </a:t>
            </a:r>
            <a:r>
              <a:rPr lang="en-CA" sz="800" dirty="0" smtClean="0">
                <a:solidFill>
                  <a:schemeClr val="bg1"/>
                </a:solidFill>
                <a:latin typeface="Arial Black" panose="020B0A04020102020204" pitchFamily="34" charset="0"/>
              </a:rPr>
              <a:t>1997-2016 </a:t>
            </a:r>
            <a:r>
              <a:rPr lang="en-CA" sz="800" dirty="0">
                <a:solidFill>
                  <a:schemeClr val="bg1"/>
                </a:solidFill>
                <a:latin typeface="Arial Black" panose="020B0A04020102020204" pitchFamily="34" charset="0"/>
              </a:rPr>
              <a:t>Info-Tech Research Group Inc.</a:t>
            </a:r>
          </a:p>
        </p:txBody>
      </p:sp>
      <p:pic>
        <p:nvPicPr>
          <p:cNvPr id="11" name="Picture 10" descr="Info-Tech_Logo_2013-On-Screen-WHITE(transparent-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6309320"/>
            <a:ext cx="1697008" cy="339401"/>
          </a:xfrm>
          <a:prstGeom prst="rect">
            <a:avLst/>
          </a:prstGeom>
          <a:noFill/>
        </p:spPr>
      </p:pic>
      <p:sp>
        <p:nvSpPr>
          <p:cNvPr id="7" name="Rectangle 6"/>
          <p:cNvSpPr/>
          <p:nvPr userDrawn="1"/>
        </p:nvSpPr>
        <p:spPr>
          <a:xfrm>
            <a:off x="0" y="6091639"/>
            <a:ext cx="7133719"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latin typeface="Arial" panose="020B0604020202020204" pitchFamily="34" charset="0"/>
                <a:cs typeface="Arial" panose="020B0604020202020204" pitchFamily="34" charset="0"/>
              </a:rPr>
              <a:t>McLean &amp; Company is a research and advisory firm that provides practical solutions</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to human resources challenges with executable research, tools, and advice that will have a</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clear and measurable impact on your business. © 1997-2017 McLean &amp; Company.</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McLean &amp; Company is a division of Info-Tech Research Group Inc.</a:t>
            </a:r>
          </a:p>
        </p:txBody>
      </p:sp>
      <p:pic>
        <p:nvPicPr>
          <p:cNvPr id="8" name="Picture 7" descr="footer2012-mc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7128284" y="6091639"/>
            <a:ext cx="2015716" cy="767953"/>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9144000" cy="6098449"/>
          </a:xfrm>
          <a:prstGeom prst="rect">
            <a:avLst/>
          </a:prstGeom>
        </p:spPr>
      </p:pic>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b="1">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1952218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 New Content">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34419152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userDrawn="1">
          <p15:clr>
            <a:srgbClr val="FBAE40"/>
          </p15:clr>
        </p15:guide>
        <p15:guide id="2" pos="3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2923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5" name="TextBox 14"/>
          <p:cNvSpPr txBox="1"/>
          <p:nvPr userDrawn="1"/>
        </p:nvSpPr>
        <p:spPr>
          <a:xfrm>
            <a:off x="302853" y="187743"/>
            <a:ext cx="3647043" cy="707886"/>
          </a:xfrm>
          <a:prstGeom prst="rect">
            <a:avLst/>
          </a:prstGeom>
        </p:spPr>
        <p:txBody>
          <a:bodyPr wrap="square" rtlCol="0">
            <a:spAutoFit/>
          </a:bodyPr>
          <a:lstStyle/>
          <a:p>
            <a:r>
              <a:rPr lang="en-CA" sz="4000" dirty="0" smtClean="0">
                <a:solidFill>
                  <a:schemeClr val="accent1"/>
                </a:solidFill>
                <a:latin typeface="Arial Unicode MS" panose="020B0604020202020204" pitchFamily="34" charset="-128"/>
              </a:rPr>
              <a:t> </a:t>
            </a:r>
          </a:p>
        </p:txBody>
      </p:sp>
      <p:sp>
        <p:nvSpPr>
          <p:cNvPr id="5" name="Text Placeholder 6"/>
          <p:cNvSpPr>
            <a:spLocks noGrp="1"/>
          </p:cNvSpPr>
          <p:nvPr>
            <p:ph type="body" sz="quarter" idx="11" hasCustomPrompt="1"/>
          </p:nvPr>
        </p:nvSpPr>
        <p:spPr>
          <a:xfrm>
            <a:off x="615950" y="503838"/>
            <a:ext cx="7887600" cy="554400"/>
          </a:xfrm>
          <a:prstGeom prst="rect">
            <a:avLst/>
          </a:prstGeom>
        </p:spPr>
        <p:txBody>
          <a:bodyPr/>
          <a:lstStyle>
            <a:lvl1pPr marL="0" indent="0">
              <a:buNone/>
              <a:defRPr sz="2400" b="1" baseline="0">
                <a:solidFill>
                  <a:sysClr val="windowText" lastClr="000000"/>
                </a:solidFill>
                <a:latin typeface="Arial Black" panose="020B0A04020102020204" pitchFamily="34" charset="0"/>
              </a:defRPr>
            </a:lvl1pPr>
          </a:lstStyle>
          <a:p>
            <a:pPr lvl="0"/>
            <a:r>
              <a:rPr lang="en-CA" dirty="0" smtClean="0"/>
              <a:t>Works Cited</a:t>
            </a:r>
            <a:endParaRPr lang="en-CA" dirty="0"/>
          </a:p>
        </p:txBody>
      </p:sp>
      <p:sp>
        <p:nvSpPr>
          <p:cNvPr id="6" name="Text Placeholder 5"/>
          <p:cNvSpPr>
            <a:spLocks noGrp="1"/>
          </p:cNvSpPr>
          <p:nvPr>
            <p:ph type="body" sz="quarter" idx="12"/>
          </p:nvPr>
        </p:nvSpPr>
        <p:spPr>
          <a:xfrm>
            <a:off x="615950" y="1316038"/>
            <a:ext cx="7888288" cy="5092700"/>
          </a:xfrm>
          <a:prstGeom prst="rect">
            <a:avLst/>
          </a:prstGeom>
        </p:spPr>
        <p:txBody>
          <a:bodyPr/>
          <a:lstStyle>
            <a:lvl1pPr marL="0" indent="0">
              <a:spcBef>
                <a:spcPts val="0"/>
              </a:spcBef>
              <a:spcAft>
                <a:spcPts val="600"/>
              </a:spcAft>
              <a:buNone/>
              <a:defRPr>
                <a:latin typeface="Arial" panose="020B0604020202020204" pitchFamily="34" charset="0"/>
                <a:cs typeface="Arial" panose="020B0604020202020204" pitchFamily="34" charset="0"/>
              </a:defRPr>
            </a:lvl1pPr>
          </a:lstStyle>
          <a:p>
            <a:pPr lvl="0"/>
            <a:endParaRPr lang="en-CA" dirty="0"/>
          </a:p>
        </p:txBody>
      </p:sp>
      <p:sp>
        <p:nvSpPr>
          <p:cNvPr id="7" name="Rectangle 6"/>
          <p:cNvSpPr/>
          <p:nvPr userDrawn="1"/>
        </p:nvSpPr>
        <p:spPr>
          <a:xfrm>
            <a:off x="8977033" y="1130455"/>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63507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pSp>
        <p:nvGrpSpPr>
          <p:cNvPr id="11" name="Group 10"/>
          <p:cNvGrpSpPr/>
          <p:nvPr userDrawn="1"/>
        </p:nvGrpSpPr>
        <p:grpSpPr>
          <a:xfrm>
            <a:off x="5628105" y="0"/>
            <a:ext cx="3515895" cy="6522720"/>
            <a:chOff x="-1" y="0"/>
            <a:chExt cx="3419231" cy="6522720"/>
          </a:xfrm>
          <a:solidFill>
            <a:schemeClr val="accent5"/>
          </a:solidFill>
        </p:grpSpPr>
        <p:sp>
          <p:nvSpPr>
            <p:cNvPr id="12" name="Rectangle 11"/>
            <p:cNvSpPr/>
            <p:nvPr/>
          </p:nvSpPr>
          <p:spPr>
            <a:xfrm>
              <a:off x="-1" y="0"/>
              <a:ext cx="3419231" cy="65227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643137"/>
              <a:ext cx="2314451" cy="978729"/>
            </a:xfrm>
            <a:prstGeom prst="rect">
              <a:avLst/>
            </a:prstGeom>
            <a:grpFill/>
          </p:spPr>
          <p:txBody>
            <a:bodyPr wrap="none" rtlCol="0">
              <a:spAutoFit/>
            </a:bodyPr>
            <a:lstStyle/>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MCLEAN &amp;</a:t>
              </a:r>
            </a:p>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COMPANY</a:t>
              </a:r>
            </a:p>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509338" y="719347"/>
              <a:ext cx="388851" cy="413154"/>
            </a:xfrm>
            <a:prstGeom prst="rect">
              <a:avLst/>
            </a:prstGeom>
            <a:grpFill/>
          </p:spPr>
        </p:pic>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2" name="Text Placeholder 21"/>
          <p:cNvSpPr>
            <a:spLocks noGrp="1"/>
          </p:cNvSpPr>
          <p:nvPr>
            <p:ph type="body" sz="quarter" idx="12" hasCustomPrompt="1"/>
          </p:nvPr>
        </p:nvSpPr>
        <p:spPr>
          <a:xfrm>
            <a:off x="884238" y="243923"/>
            <a:ext cx="4572000" cy="657225"/>
          </a:xfrm>
          <a:prstGeom prst="rect">
            <a:avLst/>
          </a:prstGeom>
        </p:spPr>
        <p:txBody>
          <a:bodyPr/>
          <a:lstStyle>
            <a:lvl1pPr marL="0" indent="0">
              <a:buNone/>
              <a:defRPr sz="2400" b="1">
                <a:solidFill>
                  <a:schemeClr val="accent5"/>
                </a:solidFill>
                <a:latin typeface="Arial Black" panose="020B0A04020102020204" pitchFamily="34" charset="0"/>
              </a:defRPr>
            </a:lvl1pPr>
          </a:lstStyle>
          <a:p>
            <a:pPr lvl="0"/>
            <a:r>
              <a:rPr lang="en-CA" dirty="0" smtClean="0"/>
              <a:t>Title</a:t>
            </a:r>
            <a:endParaRPr lang="en-CA" dirty="0"/>
          </a:p>
        </p:txBody>
      </p:sp>
      <p:sp>
        <p:nvSpPr>
          <p:cNvPr id="24" name="Text Placeholder 23"/>
          <p:cNvSpPr>
            <a:spLocks noGrp="1"/>
          </p:cNvSpPr>
          <p:nvPr>
            <p:ph type="body" sz="quarter" idx="13" hasCustomPrompt="1"/>
          </p:nvPr>
        </p:nvSpPr>
        <p:spPr>
          <a:xfrm>
            <a:off x="329008" y="5752474"/>
            <a:ext cx="5127230"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&lt;Insert&gt;</a:t>
            </a:r>
            <a:endParaRPr lang="en-CA" dirty="0"/>
          </a:p>
        </p:txBody>
      </p:sp>
      <p:sp>
        <p:nvSpPr>
          <p:cNvPr id="4" name="Text Placeholder 3"/>
          <p:cNvSpPr>
            <a:spLocks noGrp="1"/>
          </p:cNvSpPr>
          <p:nvPr>
            <p:ph type="body" sz="quarter" idx="15" hasCustomPrompt="1"/>
          </p:nvPr>
        </p:nvSpPr>
        <p:spPr>
          <a:xfrm>
            <a:off x="6283992" y="1582183"/>
            <a:ext cx="2324237" cy="914135"/>
          </a:xfrm>
          <a:prstGeom prst="rect">
            <a:avLst/>
          </a:prstGeom>
        </p:spPr>
        <p:txBody>
          <a:bodyPr/>
          <a:lstStyle>
            <a:lvl1pPr marL="0" indent="0">
              <a:buNone/>
              <a:defRPr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Industry: &lt;Insert&gt;</a:t>
            </a:r>
          </a:p>
          <a:p>
            <a:pPr lvl="0"/>
            <a:r>
              <a:rPr lang="en-US" dirty="0" smtClean="0"/>
              <a:t>Size: &lt;Insert&gt;</a:t>
            </a:r>
          </a:p>
          <a:p>
            <a:pPr lvl="0"/>
            <a:r>
              <a:rPr lang="en-US" dirty="0" smtClean="0"/>
              <a:t>Source: &lt;Insert&gt;</a:t>
            </a:r>
            <a:endParaRPr lang="en-US" dirty="0"/>
          </a:p>
        </p:txBody>
      </p:sp>
      <p:sp>
        <p:nvSpPr>
          <p:cNvPr id="23" name="Text Placeholder 3"/>
          <p:cNvSpPr>
            <a:spLocks noGrp="1"/>
          </p:cNvSpPr>
          <p:nvPr>
            <p:ph type="body" sz="quarter" idx="16" hasCustomPrompt="1"/>
          </p:nvPr>
        </p:nvSpPr>
        <p:spPr>
          <a:xfrm>
            <a:off x="6641180" y="4243552"/>
            <a:ext cx="1768475" cy="1051130"/>
          </a:xfrm>
          <a:prstGeom prst="rect">
            <a:avLst/>
          </a:prstGeom>
        </p:spPr>
        <p:txBody>
          <a:bodyPr/>
          <a:lstStyle>
            <a:lvl1pPr marL="0" indent="0">
              <a:buNone/>
              <a:defRPr i="1"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Quote in italic Arial</a:t>
            </a:r>
            <a:endParaRPr lang="en-US" dirty="0"/>
          </a:p>
        </p:txBody>
      </p:sp>
    </p:spTree>
    <p:extLst>
      <p:ext uri="{BB962C8B-B14F-4D97-AF65-F5344CB8AC3E}">
        <p14:creationId xmlns:p14="http://schemas.microsoft.com/office/powerpoint/2010/main" val="3855935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8" userDrawn="1">
          <p15:clr>
            <a:srgbClr val="FBAE40"/>
          </p15:clr>
        </p15:guide>
        <p15:guide id="2" pos="6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Case Study">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6899275" y="1733550"/>
            <a:ext cx="1979613" cy="842963"/>
          </a:xfrm>
          <a:prstGeom prst="rect">
            <a:avLst/>
          </a:prstGeom>
        </p:spPr>
        <p:txBody>
          <a:bodyPr anchor="t"/>
          <a:lstStyle>
            <a:lvl1pPr marL="0" indent="0">
              <a:buNone/>
              <a:defRPr>
                <a:latin typeface="Arial" panose="020B0604020202020204" pitchFamily="34" charset="0"/>
                <a:cs typeface="Arial" panose="020B0604020202020204" pitchFamily="34" charset="0"/>
              </a:defRPr>
            </a:lvl1pPr>
          </a:lstStyle>
          <a:p>
            <a:pPr lvl="0"/>
            <a:r>
              <a:rPr lang="en-US" dirty="0" smtClean="0"/>
              <a:t>Industry: &lt;Insert&gt;</a:t>
            </a:r>
          </a:p>
          <a:p>
            <a:pPr lvl="0"/>
            <a:r>
              <a:rPr lang="en-US" dirty="0" smtClean="0"/>
              <a:t>Size: &lt;Insert&gt;</a:t>
            </a:r>
          </a:p>
          <a:p>
            <a:pPr lvl="0"/>
            <a:r>
              <a:rPr lang="en-US" dirty="0" smtClean="0"/>
              <a:t>Source: &lt;Insert&gt;</a:t>
            </a:r>
            <a:endParaRPr lang="en-US" dirty="0"/>
          </a:p>
        </p:txBody>
      </p:sp>
      <p:sp>
        <p:nvSpPr>
          <p:cNvPr id="5" name="Text Placeholder 4"/>
          <p:cNvSpPr>
            <a:spLocks noGrp="1"/>
          </p:cNvSpPr>
          <p:nvPr>
            <p:ph type="body" sz="quarter" idx="16" hasCustomPrompt="1"/>
          </p:nvPr>
        </p:nvSpPr>
        <p:spPr>
          <a:xfrm>
            <a:off x="5922963" y="2773363"/>
            <a:ext cx="2955925" cy="2517775"/>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 case details&gt;</a:t>
            </a:r>
            <a:endParaRPr lang="en-CA" dirty="0"/>
          </a:p>
        </p:txBody>
      </p:sp>
      <p:grpSp>
        <p:nvGrpSpPr>
          <p:cNvPr id="11" name="Group 10"/>
          <p:cNvGrpSpPr/>
          <p:nvPr userDrawn="1"/>
        </p:nvGrpSpPr>
        <p:grpSpPr>
          <a:xfrm>
            <a:off x="5628105" y="0"/>
            <a:ext cx="3515895" cy="6522720"/>
            <a:chOff x="-1" y="0"/>
            <a:chExt cx="3419231" cy="6522720"/>
          </a:xfrm>
          <a:noFill/>
          <a:effectLst/>
        </p:grpSpPr>
        <p:sp>
          <p:nvSpPr>
            <p:cNvPr id="12" name="Rectangle 11"/>
            <p:cNvSpPr/>
            <p:nvPr/>
          </p:nvSpPr>
          <p:spPr>
            <a:xfrm>
              <a:off x="-1" y="0"/>
              <a:ext cx="3419231" cy="6522720"/>
            </a:xfrm>
            <a:prstGeom prst="rect">
              <a:avLst/>
            </a:prstGeom>
            <a:grp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643137"/>
              <a:ext cx="2314451" cy="978729"/>
            </a:xfrm>
            <a:prstGeom prst="rect">
              <a:avLst/>
            </a:prstGeom>
            <a:grpFill/>
            <a:ln w="28575">
              <a:noFill/>
            </a:ln>
          </p:spPr>
          <p:txBody>
            <a:bodyPr wrap="none" rtlCol="0">
              <a:spAutoFit/>
            </a:bodyPr>
            <a:lstStyle/>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MCLEAN &amp;</a:t>
              </a:r>
            </a:p>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COMPANY</a:t>
              </a:r>
            </a:p>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35" y="719347"/>
              <a:ext cx="388554" cy="413154"/>
            </a:xfrm>
            <a:prstGeom prst="rect">
              <a:avLst/>
            </a:prstGeom>
            <a:grpFill/>
            <a:ln w="28575">
              <a:noFill/>
            </a:ln>
          </p:spPr>
        </p:pic>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4" name="Text Placeholder 23"/>
          <p:cNvSpPr>
            <a:spLocks noGrp="1"/>
          </p:cNvSpPr>
          <p:nvPr>
            <p:ph type="body" sz="quarter" idx="13" hasCustomPrompt="1"/>
          </p:nvPr>
        </p:nvSpPr>
        <p:spPr>
          <a:xfrm>
            <a:off x="5923277" y="5730552"/>
            <a:ext cx="2956137"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&lt;Insert&gt;</a:t>
            </a:r>
            <a:endParaRPr lang="en-CA" dirty="0"/>
          </a:p>
        </p:txBody>
      </p:sp>
      <p:sp>
        <p:nvSpPr>
          <p:cNvPr id="15" name="Text Placeholder 6"/>
          <p:cNvSpPr>
            <a:spLocks noGrp="1"/>
          </p:cNvSpPr>
          <p:nvPr>
            <p:ph type="body" sz="quarter" idx="15"/>
          </p:nvPr>
        </p:nvSpPr>
        <p:spPr>
          <a:xfrm>
            <a:off x="510041" y="375558"/>
            <a:ext cx="4946197" cy="863600"/>
          </a:xfrm>
          <a:prstGeom prst="rect">
            <a:avLst/>
          </a:prstGeom>
        </p:spPr>
        <p:txBody>
          <a:bodyPr/>
          <a:lstStyle>
            <a:lvl1pPr marL="0" indent="0">
              <a:buNone/>
              <a:defRPr sz="2400" b="1">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28109780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Tool-Template">
    <p:spTree>
      <p:nvGrpSpPr>
        <p:cNvPr id="1" name=""/>
        <p:cNvGrpSpPr/>
        <p:nvPr/>
      </p:nvGrpSpPr>
      <p:grpSpPr>
        <a:xfrm>
          <a:off x="0" y="0"/>
          <a:ext cx="0" cy="0"/>
          <a:chOff x="0" y="0"/>
          <a:chExt cx="0" cy="0"/>
        </a:xfrm>
      </p:grpSpPr>
      <p:sp>
        <p:nvSpPr>
          <p:cNvPr id="12" name="Rectangle 11"/>
          <p:cNvSpPr/>
          <p:nvPr/>
        </p:nvSpPr>
        <p:spPr>
          <a:xfrm>
            <a:off x="5628105" y="0"/>
            <a:ext cx="3515895" cy="6522720"/>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15" name="Text Placeholder 6"/>
          <p:cNvSpPr>
            <a:spLocks noGrp="1"/>
          </p:cNvSpPr>
          <p:nvPr>
            <p:ph type="body" sz="quarter" idx="15" hasCustomPrompt="1"/>
          </p:nvPr>
        </p:nvSpPr>
        <p:spPr>
          <a:xfrm>
            <a:off x="510041" y="375558"/>
            <a:ext cx="4946197" cy="863600"/>
          </a:xfrm>
          <a:prstGeom prst="rect">
            <a:avLst/>
          </a:prstGeom>
        </p:spPr>
        <p:txBody>
          <a:bodyPr/>
          <a:lstStyle>
            <a:lvl1pPr marL="0" indent="0">
              <a:buNone/>
              <a:defRPr sz="2400" b="1">
                <a:solidFill>
                  <a:sysClr val="windowText" lastClr="000000"/>
                </a:solidFill>
                <a:latin typeface="Arial Black" panose="020B0A04020102020204" pitchFamily="34" charset="0"/>
              </a:defRPr>
            </a:lvl1pPr>
          </a:lstStyle>
          <a:p>
            <a:r>
              <a:rPr lang="en-US" dirty="0" smtClean="0"/>
              <a:t>Use McLean &amp; Company’s &lt;tool&gt; to &lt;insert outcome&gt;</a:t>
            </a:r>
            <a:endParaRPr lang="en-US" dirty="0"/>
          </a:p>
        </p:txBody>
      </p:sp>
    </p:spTree>
    <p:extLst>
      <p:ext uri="{BB962C8B-B14F-4D97-AF65-F5344CB8AC3E}">
        <p14:creationId xmlns:p14="http://schemas.microsoft.com/office/powerpoint/2010/main" val="3475147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chemeClr val="bg1">
                    <a:lumMod val="65000"/>
                  </a:schemeClr>
                </a:solidFill>
                <a:latin typeface="Arial Black" panose="020B0A04020102020204" pitchFamily="34" charset="0"/>
              </a:rPr>
              <a:t>							</a:t>
            </a:r>
            <a:r>
              <a:rPr lang="en-CA" sz="1000" dirty="0" smtClean="0">
                <a:solidFill>
                  <a:schemeClr val="bg1">
                    <a:lumMod val="65000"/>
                  </a:schemeClr>
                </a:solidFill>
                <a:latin typeface="Arial" panose="020B0604020202020204" pitchFamily="34" charset="0"/>
                <a:cs typeface="Segoe UI" panose="020B0502040204020203" pitchFamily="34" charset="0"/>
              </a:rPr>
              <a:t>McLean &amp; Company</a:t>
            </a:r>
            <a:endParaRPr lang="en-CA" sz="1000" dirty="0">
              <a:solidFill>
                <a:schemeClr val="bg1">
                  <a:lumMod val="65000"/>
                </a:schemeClr>
              </a:solidFill>
              <a:latin typeface="Arial" panose="020B0604020202020204" pitchFamily="34" charset="0"/>
              <a:cs typeface="Segoe UI" panose="020B0502040204020203" pitchFamily="34" charset="0"/>
            </a:endParaRPr>
          </a:p>
        </p:txBody>
      </p:sp>
      <p:sp>
        <p:nvSpPr>
          <p:cNvPr id="10" name="Rectangle 9"/>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b="0" i="0" smtClean="0">
                <a:solidFill>
                  <a:schemeClr val="bg1">
                    <a:lumMod val="65000"/>
                  </a:schemeClr>
                </a:solidFill>
                <a:latin typeface="Arial" panose="020B0604020202020204" pitchFamily="34" charset="0"/>
                <a:cs typeface="Segoe UI" panose="020B0502040204020203" pitchFamily="34" charset="0"/>
              </a:rPr>
              <a:pPr marL="179388" fontAlgn="base">
                <a:spcBef>
                  <a:spcPct val="0"/>
                </a:spcBef>
                <a:spcAft>
                  <a:spcPct val="0"/>
                </a:spcAft>
              </a:pPr>
              <a:t>‹#›</a:t>
            </a:fld>
            <a:endParaRPr lang="en-CA" sz="1000" b="0" i="0" dirty="0">
              <a:solidFill>
                <a:schemeClr val="bg1">
                  <a:lumMod val="65000"/>
                </a:schemeClr>
              </a:solidFill>
              <a:latin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81" r:id="rId2"/>
    <p:sldLayoutId id="2147483785" r:id="rId3"/>
    <p:sldLayoutId id="2147483773" r:id="rId4"/>
    <p:sldLayoutId id="2147483819" r:id="rId5"/>
    <p:sldLayoutId id="2147483793" r:id="rId6"/>
    <p:sldLayoutId id="2147483820" r:id="rId7"/>
    <p:sldLayoutId id="2147483822"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x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hr.mcleanco.com/research/ss/modernize-the-performance-appraisal/modernize-the-performance-appraisal-storyboard" TargetMode="Externa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kk"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r.mcleanco.com/research/ss/modernize-the-performance-appraisal/modernize-the-performance-appraisal-storyboard"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hr.mcleanco.com/mycont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616170" y="-2"/>
            <a:ext cx="1942731" cy="177210"/>
          </a:xfrm>
          <a:prstGeom prst="rect">
            <a:avLst/>
          </a:prstGeom>
          <a:solidFill>
            <a:srgbClr val="29475F"/>
          </a:solidFill>
          <a:ln>
            <a:solidFill>
              <a:srgbClr val="2947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475F"/>
              </a:solidFill>
              <a:latin typeface="Arial Black" panose="020B0A04020102020204" pitchFamily="34" charset="0"/>
            </a:endParaRPr>
          </a:p>
        </p:txBody>
      </p:sp>
      <p:sp>
        <p:nvSpPr>
          <p:cNvPr id="9" name="Blueprint Title">
            <a:hlinkClick r:id="rId3" action="ppaction://hlinkfile"/>
          </p:cNvPr>
          <p:cNvSpPr txBox="1">
            <a:spLocks/>
          </p:cNvSpPr>
          <p:nvPr/>
        </p:nvSpPr>
        <p:spPr>
          <a:xfrm>
            <a:off x="616170" y="709067"/>
            <a:ext cx="8448098" cy="1043274"/>
          </a:xfrm>
          <a:prstGeom prst="rect">
            <a:avLst/>
          </a:prstGeom>
          <a:no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None/>
            </a:pPr>
            <a:r>
              <a:rPr lang="en-US" sz="4800" b="1" dirty="0" smtClean="0">
                <a:solidFill>
                  <a:schemeClr val="bg1"/>
                </a:solidFill>
                <a:latin typeface="Arial Black" panose="020B0A04020102020204" pitchFamily="34" charset="0"/>
                <a:cs typeface="Segoe UI" panose="020B0502040204020203" pitchFamily="34" charset="0"/>
              </a:rPr>
              <a:t>MODERNIZE THE PERFORMANCE APPRAISAL</a:t>
            </a:r>
          </a:p>
          <a:p>
            <a:endParaRPr lang="en-US" dirty="0">
              <a:latin typeface="Arial Black" panose="020B0A04020102020204" pitchFamily="34" charset="0"/>
            </a:endParaRPr>
          </a:p>
        </p:txBody>
      </p:sp>
      <p:sp>
        <p:nvSpPr>
          <p:cNvPr id="2" name="Rectangle 1"/>
          <p:cNvSpPr/>
          <p:nvPr/>
        </p:nvSpPr>
        <p:spPr>
          <a:xfrm>
            <a:off x="616170" y="4613878"/>
            <a:ext cx="7711400" cy="584775"/>
          </a:xfrm>
          <a:prstGeom prst="rect">
            <a:avLst/>
          </a:prstGeom>
        </p:spPr>
        <p:txBody>
          <a:bodyPr wrap="square">
            <a:spAutoFit/>
          </a:bodyPr>
          <a:lstStyle/>
          <a:p>
            <a:pPr>
              <a:spcAft>
                <a:spcPts val="200"/>
              </a:spcAft>
            </a:pPr>
            <a:r>
              <a:rPr lang="en-CA" sz="1600" b="1" dirty="0" smtClean="0">
                <a:solidFill>
                  <a:schemeClr val="bg1"/>
                </a:solidFill>
                <a:latin typeface="Arial" panose="020B0604020202020204" pitchFamily="34" charset="0"/>
                <a:cs typeface="Arial" panose="020B0604020202020204" pitchFamily="34" charset="0"/>
              </a:rPr>
              <a:t>Bring </a:t>
            </a:r>
            <a:r>
              <a:rPr lang="en-CA" sz="1600" b="1" dirty="0">
                <a:solidFill>
                  <a:schemeClr val="bg1"/>
                </a:solidFill>
                <a:latin typeface="Arial" panose="020B0604020202020204" pitchFamily="34" charset="0"/>
                <a:cs typeface="Arial" panose="020B0604020202020204" pitchFamily="34" charset="0"/>
              </a:rPr>
              <a:t>performance management out of the dark ages to improve employee performance and engagement, and reduce costs for the business. </a:t>
            </a:r>
          </a:p>
        </p:txBody>
      </p:sp>
      <p:sp>
        <p:nvSpPr>
          <p:cNvPr id="3" name="TextBox 2"/>
          <p:cNvSpPr txBox="1"/>
          <p:nvPr/>
        </p:nvSpPr>
        <p:spPr>
          <a:xfrm>
            <a:off x="523755" y="1230704"/>
            <a:ext cx="3922485" cy="276999"/>
          </a:xfrm>
          <a:prstGeom prst="rect">
            <a:avLst/>
          </a:prstGeom>
        </p:spPr>
        <p:txBody>
          <a:bodyPr wrap="square" rtlCol="0">
            <a:spAutoFit/>
          </a:bodyPr>
          <a:lstStyle/>
          <a:p>
            <a:r>
              <a:rPr lang="en-CA" sz="1200" i="1" dirty="0" smtClean="0">
                <a:solidFill>
                  <a:schemeClr val="accent3"/>
                </a:solidFill>
                <a:latin typeface="Arial Black" panose="020B0A04020102020204" pitchFamily="34" charset="0"/>
              </a:rPr>
              <a:t> </a:t>
            </a:r>
          </a:p>
        </p:txBody>
      </p:sp>
      <p:grpSp>
        <p:nvGrpSpPr>
          <p:cNvPr id="17" name="Group 16"/>
          <p:cNvGrpSpPr/>
          <p:nvPr/>
        </p:nvGrpSpPr>
        <p:grpSpPr>
          <a:xfrm>
            <a:off x="0" y="5373216"/>
            <a:ext cx="9144000" cy="1490026"/>
            <a:chOff x="0" y="5373216"/>
            <a:chExt cx="9144000" cy="1490026"/>
          </a:xfrm>
        </p:grpSpPr>
        <p:sp>
          <p:nvSpPr>
            <p:cNvPr id="18" name="Rectangle 17"/>
            <p:cNvSpPr/>
            <p:nvPr/>
          </p:nvSpPr>
          <p:spPr>
            <a:xfrm>
              <a:off x="0" y="5373216"/>
              <a:ext cx="9135007" cy="148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0" y="5373216"/>
              <a:ext cx="9144000" cy="1490026"/>
              <a:chOff x="0" y="5373216"/>
              <a:chExt cx="9144000" cy="1490026"/>
            </a:xfrm>
          </p:grpSpPr>
          <p:pic>
            <p:nvPicPr>
              <p:cNvPr id="20" name="Picture 19" descr="sample-titlebar-mcoNEW.gif"/>
              <p:cNvPicPr>
                <a:picLocks noChangeAspect="1"/>
              </p:cNvPicPr>
              <p:nvPr/>
            </p:nvPicPr>
            <p:blipFill>
              <a:blip r:embed="rId4" cstate="print"/>
              <a:srcRect l="84650" t="59830"/>
              <a:stretch>
                <a:fillRect/>
              </a:stretch>
            </p:blipFill>
            <p:spPr>
              <a:xfrm>
                <a:off x="7740352" y="6273316"/>
                <a:ext cx="1403648" cy="584684"/>
              </a:xfrm>
              <a:prstGeom prst="rect">
                <a:avLst/>
              </a:prstGeom>
            </p:spPr>
          </p:pic>
          <p:sp>
            <p:nvSpPr>
              <p:cNvPr id="21" name="Rectangle 20"/>
              <p:cNvSpPr/>
              <p:nvPr/>
            </p:nvSpPr>
            <p:spPr>
              <a:xfrm>
                <a:off x="0" y="6278558"/>
                <a:ext cx="7740352" cy="58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rgbClr val="FFFFFF">
                        <a:lumMod val="65000"/>
                      </a:srgbClr>
                    </a:solidFill>
                  </a:rPr>
                  <a:t>McLean &amp; Company is a research and advisory firm providing practical solutions to human resources challenges via executable research, tools and advice that have a clear and measurable impact on your business. © 1997-2017 McLean &amp; Company. McLean &amp; Company is a division of Info-Tech Research Group.</a:t>
                </a:r>
                <a:endParaRPr lang="en-CA" sz="800" dirty="0">
                  <a:solidFill>
                    <a:srgbClr val="FFFFFF">
                      <a:lumMod val="65000"/>
                    </a:srgbClr>
                  </a:solidFill>
                </a:endParaRPr>
              </a:p>
            </p:txBody>
          </p:sp>
          <p:grpSp>
            <p:nvGrpSpPr>
              <p:cNvPr id="22" name="Group 21"/>
              <p:cNvGrpSpPr/>
              <p:nvPr/>
            </p:nvGrpSpPr>
            <p:grpSpPr>
              <a:xfrm>
                <a:off x="0" y="5373216"/>
                <a:ext cx="9144000" cy="900100"/>
                <a:chOff x="8993" y="4257092"/>
                <a:chExt cx="9144000" cy="900100"/>
              </a:xfrm>
            </p:grpSpPr>
            <p:sp>
              <p:nvSpPr>
                <p:cNvPr id="23" name="Rectangle 22">
                  <a:hlinkClick r:id="rId5"/>
                </p:cNvPr>
                <p:cNvSpPr/>
                <p:nvPr/>
              </p:nvSpPr>
              <p:spPr>
                <a:xfrm>
                  <a:off x="8993" y="4257092"/>
                  <a:ext cx="9144000" cy="900100"/>
                </a:xfrm>
                <a:prstGeom prst="rect">
                  <a:avLst/>
                </a:prstGeom>
                <a:solidFill>
                  <a:srgbClr val="44A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4" name="TextBox 23"/>
                <p:cNvSpPr txBox="1"/>
                <p:nvPr/>
              </p:nvSpPr>
              <p:spPr>
                <a:xfrm>
                  <a:off x="783693" y="4367712"/>
                  <a:ext cx="2350391" cy="707886"/>
                </a:xfrm>
                <a:prstGeom prst="rect">
                  <a:avLst/>
                </a:prstGeom>
                <a:noFill/>
              </p:spPr>
              <p:txBody>
                <a:bodyPr wrap="square" rtlCol="0">
                  <a:spAutoFit/>
                </a:bodyPr>
                <a:lstStyle/>
                <a:p>
                  <a:r>
                    <a:rPr lang="en-CA" sz="4000" b="1" dirty="0" smtClean="0">
                      <a:solidFill>
                        <a:srgbClr val="8FCF94"/>
                      </a:solidFill>
                    </a:rPr>
                    <a:t>SAMPL</a:t>
                  </a:r>
                  <a:r>
                    <a:rPr lang="en-CA" sz="4000" b="1" dirty="0">
                      <a:solidFill>
                        <a:srgbClr val="8FCF94"/>
                      </a:solidFill>
                    </a:rPr>
                    <a:t>E</a:t>
                  </a:r>
                </a:p>
              </p:txBody>
            </p:sp>
            <p:sp>
              <p:nvSpPr>
                <p:cNvPr id="25" name="TextBox 24"/>
                <p:cNvSpPr txBox="1"/>
                <p:nvPr/>
              </p:nvSpPr>
              <p:spPr>
                <a:xfrm>
                  <a:off x="3743400" y="4517853"/>
                  <a:ext cx="5400600" cy="338554"/>
                </a:xfrm>
                <a:prstGeom prst="rect">
                  <a:avLst/>
                </a:prstGeom>
                <a:noFill/>
              </p:spPr>
              <p:txBody>
                <a:bodyPr wrap="square" rtlCol="0">
                  <a:spAutoFit/>
                </a:bodyPr>
                <a:lstStyle/>
                <a:p>
                  <a:pPr algn="l"/>
                  <a:r>
                    <a:rPr lang="en-CA" sz="1600" u="sng" dirty="0" smtClean="0">
                      <a:solidFill>
                        <a:srgbClr val="FFFFFF"/>
                      </a:solidFill>
                    </a:rPr>
                    <a:t>Learn about becoming a member</a:t>
                  </a:r>
                  <a:endParaRPr lang="en-CA" sz="1600" u="sng" dirty="0">
                    <a:solidFill>
                      <a:srgbClr val="FFFFFF"/>
                    </a:solidFill>
                  </a:endParaRPr>
                </a:p>
              </p:txBody>
            </p:sp>
          </p:grpSp>
        </p:grpSp>
      </p:gr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9"/>
          <a:stretch/>
        </p:blipFill>
        <p:spPr>
          <a:xfrm>
            <a:off x="5832474" y="0"/>
            <a:ext cx="3311525" cy="6522294"/>
          </a:xfrm>
          <a:prstGeom prst="rect">
            <a:avLst/>
          </a:prstGeom>
        </p:spPr>
      </p:pic>
      <p:sp>
        <p:nvSpPr>
          <p:cNvPr id="20" name="Rectangle 19"/>
          <p:cNvSpPr/>
          <p:nvPr/>
        </p:nvSpPr>
        <p:spPr>
          <a:xfrm>
            <a:off x="-1" y="1120775"/>
            <a:ext cx="168275" cy="539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latin typeface="Arial Black" panose="020B0A04020102020204" pitchFamily="34" charset="0"/>
            </a:endParaRPr>
          </a:p>
        </p:txBody>
      </p:sp>
      <p:grpSp>
        <p:nvGrpSpPr>
          <p:cNvPr id="11" name="Group 16"/>
          <p:cNvGrpSpPr/>
          <p:nvPr/>
        </p:nvGrpSpPr>
        <p:grpSpPr>
          <a:xfrm>
            <a:off x="212475" y="1502312"/>
            <a:ext cx="5664200" cy="5179306"/>
            <a:chOff x="450188" y="991747"/>
            <a:chExt cx="6627450" cy="5179306"/>
          </a:xfrm>
        </p:grpSpPr>
        <p:sp>
          <p:nvSpPr>
            <p:cNvPr id="12" name="TextBox 17"/>
            <p:cNvSpPr txBox="1"/>
            <p:nvPr/>
          </p:nvSpPr>
          <p:spPr>
            <a:xfrm>
              <a:off x="461349" y="991747"/>
              <a:ext cx="6371210" cy="1715854"/>
            </a:xfrm>
            <a:prstGeom prst="rect">
              <a:avLst/>
            </a:prstGeom>
          </p:spPr>
          <p:txBody>
            <a:bodyPr wrap="square" rtlCol="0">
              <a:spAutoFit/>
            </a:bodyPr>
            <a:lstStyle/>
            <a:p>
              <a:pPr>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Situation</a:t>
              </a:r>
            </a:p>
            <a:p>
              <a:pPr marL="180975" indent="-180975">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We have known for over 50 years that the </a:t>
              </a:r>
              <a:r>
                <a:rPr lang="en-CA" sz="1200" b="1" dirty="0">
                  <a:solidFill>
                    <a:schemeClr val="tx2">
                      <a:lumMod val="75000"/>
                      <a:lumOff val="25000"/>
                    </a:schemeClr>
                  </a:solidFill>
                  <a:latin typeface="Arial" panose="020B0604020202020204" pitchFamily="34" charset="0"/>
                  <a:cs typeface="Arial" panose="020B0604020202020204" pitchFamily="34" charset="0"/>
                </a:rPr>
                <a:t>traditional performance appraisal </a:t>
              </a:r>
              <a:r>
                <a:rPr lang="en-CA" sz="1200" b="1" dirty="0" smtClean="0">
                  <a:solidFill>
                    <a:schemeClr val="tx2">
                      <a:lumMod val="75000"/>
                      <a:lumOff val="25000"/>
                    </a:schemeClr>
                  </a:solidFill>
                  <a:latin typeface="Arial" panose="020B0604020202020204" pitchFamily="34" charset="0"/>
                  <a:cs typeface="Arial" panose="020B0604020202020204" pitchFamily="34" charset="0"/>
                </a:rPr>
                <a:t>(PA) doesn’t work</a:t>
              </a:r>
              <a:r>
                <a:rPr lang="en-CA" sz="1200" dirty="0" smtClean="0">
                  <a:solidFill>
                    <a:schemeClr val="tx2">
                      <a:lumMod val="75000"/>
                      <a:lumOff val="25000"/>
                    </a:schemeClr>
                  </a:solidFill>
                  <a:latin typeface="Arial" panose="020B0604020202020204" pitchFamily="34" charset="0"/>
                  <a:cs typeface="Arial" panose="020B0604020202020204" pitchFamily="34" charset="0"/>
                </a:rPr>
                <a:t>,</a:t>
              </a:r>
              <a:r>
                <a:rPr lang="en-CA" sz="1200" b="1" dirty="0" smtClean="0">
                  <a:solidFill>
                    <a:schemeClr val="tx2">
                      <a:lumMod val="75000"/>
                      <a:lumOff val="25000"/>
                    </a:schemeClr>
                  </a:solidFill>
                  <a:latin typeface="Arial" panose="020B0604020202020204" pitchFamily="34" charset="0"/>
                  <a:cs typeface="Arial" panose="020B0604020202020204" pitchFamily="34" charset="0"/>
                </a:rPr>
                <a:t> </a:t>
              </a:r>
              <a:r>
                <a:rPr lang="en-CA" sz="1200" dirty="0">
                  <a:solidFill>
                    <a:schemeClr val="tx2">
                      <a:lumMod val="75000"/>
                      <a:lumOff val="25000"/>
                    </a:schemeClr>
                  </a:solidFill>
                  <a:latin typeface="Arial" panose="020B0604020202020204" pitchFamily="34" charset="0"/>
                  <a:cs typeface="Arial" panose="020B0604020202020204" pitchFamily="34" charset="0"/>
                </a:rPr>
                <a:t>yet we keep using it.</a:t>
              </a:r>
            </a:p>
            <a:p>
              <a:pPr marL="180975" indent="-180975">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Today’s business world is fast paced and </a:t>
              </a:r>
              <a:r>
                <a:rPr lang="en-CA" sz="1200" b="1" dirty="0">
                  <a:solidFill>
                    <a:schemeClr val="tx2">
                      <a:lumMod val="75000"/>
                      <a:lumOff val="25000"/>
                    </a:schemeClr>
                  </a:solidFill>
                  <a:latin typeface="Arial" panose="020B0604020202020204" pitchFamily="34" charset="0"/>
                  <a:cs typeface="Arial" panose="020B0604020202020204" pitchFamily="34" charset="0"/>
                </a:rPr>
                <a:t>your performance appraisal process needs to be flexible</a:t>
              </a:r>
              <a:r>
                <a:rPr lang="en-CA" sz="1200" dirty="0">
                  <a:solidFill>
                    <a:schemeClr val="tx2">
                      <a:lumMod val="75000"/>
                      <a:lumOff val="25000"/>
                    </a:schemeClr>
                  </a:solidFill>
                  <a:latin typeface="Arial" panose="020B0604020202020204" pitchFamily="34" charset="0"/>
                  <a:cs typeface="Arial" panose="020B0604020202020204" pitchFamily="34" charset="0"/>
                </a:rPr>
                <a:t> so goals can be adaptable </a:t>
              </a:r>
              <a:r>
                <a:rPr lang="en-CA" sz="1200" dirty="0" smtClean="0">
                  <a:solidFill>
                    <a:schemeClr val="tx2">
                      <a:lumMod val="75000"/>
                      <a:lumOff val="25000"/>
                    </a:schemeClr>
                  </a:solidFill>
                  <a:latin typeface="Arial" panose="020B0604020202020204" pitchFamily="34" charset="0"/>
                  <a:cs typeface="Arial" panose="020B0604020202020204" pitchFamily="34" charset="0"/>
                </a:rPr>
                <a:t>to change. </a:t>
              </a:r>
              <a:endParaRPr lang="en-CA" sz="1200" dirty="0">
                <a:solidFill>
                  <a:schemeClr val="tx2">
                    <a:lumMod val="75000"/>
                    <a:lumOff val="25000"/>
                  </a:schemeClr>
                </a:solidFill>
                <a:latin typeface="Arial" panose="020B0604020202020204" pitchFamily="34" charset="0"/>
                <a:cs typeface="Arial" panose="020B0604020202020204" pitchFamily="34" charset="0"/>
              </a:endParaRPr>
            </a:p>
            <a:p>
              <a:pPr marL="180975" indent="-180975">
                <a:spcAft>
                  <a:spcPts val="200"/>
                </a:spcAft>
                <a:buFont typeface="Arial" panose="020B0604020202020204" pitchFamily="34" charset="0"/>
                <a:buChar char="•"/>
              </a:pPr>
              <a:r>
                <a:rPr lang="en-CA" sz="1200" b="1" dirty="0">
                  <a:solidFill>
                    <a:schemeClr val="tx2">
                      <a:lumMod val="75000"/>
                      <a:lumOff val="25000"/>
                    </a:schemeClr>
                  </a:solidFill>
                  <a:latin typeface="Arial" panose="020B0604020202020204" pitchFamily="34" charset="0"/>
                  <a:cs typeface="Arial" panose="020B0604020202020204" pitchFamily="34" charset="0"/>
                </a:rPr>
                <a:t>Employees crave real-time feedback and coaching</a:t>
              </a:r>
              <a:r>
                <a:rPr lang="en-CA" sz="1200" dirty="0">
                  <a:solidFill>
                    <a:schemeClr val="tx2">
                      <a:lumMod val="75000"/>
                      <a:lumOff val="25000"/>
                    </a:schemeClr>
                  </a:solidFill>
                  <a:latin typeface="Arial" panose="020B0604020202020204" pitchFamily="34" charset="0"/>
                  <a:cs typeface="Arial" panose="020B0604020202020204" pitchFamily="34" charset="0"/>
                </a:rPr>
                <a:t>, which isn’t happening with the traditional performance appraisal.</a:t>
              </a:r>
            </a:p>
            <a:p>
              <a:pPr marL="180975" indent="-180975">
                <a:spcAft>
                  <a:spcPts val="200"/>
                </a:spcAft>
                <a:buFont typeface="Arial" panose="020B0604020202020204" pitchFamily="34" charset="0"/>
                <a:buChar char="•"/>
              </a:pP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9" name="Rectangle 20"/>
            <p:cNvSpPr/>
            <p:nvPr/>
          </p:nvSpPr>
          <p:spPr>
            <a:xfrm>
              <a:off x="463624" y="3454925"/>
              <a:ext cx="6458759" cy="2716128"/>
            </a:xfrm>
            <a:prstGeom prst="rect">
              <a:avLst/>
            </a:prstGeom>
          </p:spPr>
          <p:txBody>
            <a:bodyPr wrap="square">
              <a:spAutoFit/>
            </a:bodyPr>
            <a:lstStyle/>
            <a:p>
              <a:pPr>
                <a:spcBef>
                  <a:spcPts val="1200"/>
                </a:spcBef>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Resolution</a:t>
              </a:r>
              <a:endParaRPr lang="en-US" sz="1400" b="1" dirty="0">
                <a:solidFill>
                  <a:schemeClr val="accent1"/>
                </a:solidFill>
                <a:latin typeface="Arial Black" panose="020B0A04020102020204" pitchFamily="34" charset="0"/>
                <a:cs typeface="Segoe UI" panose="020B0502040204020203" pitchFamily="34" charset="0"/>
              </a:endParaRPr>
            </a:p>
            <a:p>
              <a:pPr>
                <a:spcAft>
                  <a:spcPts val="200"/>
                </a:spcAft>
              </a:pPr>
              <a:r>
                <a:rPr lang="en-CA" sz="1200" dirty="0" smtClean="0">
                  <a:solidFill>
                    <a:schemeClr val="tx2">
                      <a:lumMod val="75000"/>
                      <a:lumOff val="25000"/>
                    </a:schemeClr>
                  </a:solidFill>
                  <a:latin typeface="Arial" panose="020B0604020202020204" pitchFamily="34" charset="0"/>
                  <a:cs typeface="Arial" panose="020B0604020202020204" pitchFamily="34" charset="0"/>
                </a:rPr>
                <a:t>A modern </a:t>
              </a:r>
              <a:r>
                <a:rPr lang="en-CA" sz="1200" dirty="0">
                  <a:solidFill>
                    <a:schemeClr val="tx2">
                      <a:lumMod val="75000"/>
                      <a:lumOff val="25000"/>
                    </a:schemeClr>
                  </a:solidFill>
                  <a:latin typeface="Arial" panose="020B0604020202020204" pitchFamily="34" charset="0"/>
                  <a:cs typeface="Arial" panose="020B0604020202020204" pitchFamily="34" charset="0"/>
                </a:rPr>
                <a:t>performance </a:t>
              </a:r>
              <a:r>
                <a:rPr lang="en-CA" sz="1200" dirty="0" smtClean="0">
                  <a:solidFill>
                    <a:schemeClr val="tx2">
                      <a:lumMod val="75000"/>
                      <a:lumOff val="25000"/>
                    </a:schemeClr>
                  </a:solidFill>
                  <a:latin typeface="Arial" panose="020B0604020202020204" pitchFamily="34" charset="0"/>
                  <a:cs typeface="Arial" panose="020B0604020202020204" pitchFamily="34" charset="0"/>
                </a:rPr>
                <a:t>appraisal that:</a:t>
              </a:r>
              <a:endParaRPr lang="en-CA" sz="1200" dirty="0">
                <a:solidFill>
                  <a:schemeClr val="tx2">
                    <a:lumMod val="75000"/>
                    <a:lumOff val="25000"/>
                  </a:schemeClr>
                </a:solidFill>
                <a:latin typeface="Arial" panose="020B0604020202020204" pitchFamily="34" charset="0"/>
                <a:cs typeface="Arial" panose="020B0604020202020204" pitchFamily="34" charset="0"/>
              </a:endParaRPr>
            </a:p>
            <a:p>
              <a:pPr marL="214313" indent="-214313">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Incorporates clearly defined expectation setting between managers and employees with the use of competencies.</a:t>
              </a:r>
            </a:p>
            <a:p>
              <a:pPr marL="214313" indent="-214313">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Requires employees to set goals with their managers to cover work-related goals, as well as development objectives.</a:t>
              </a:r>
            </a:p>
            <a:p>
              <a:pPr marL="214313" indent="-214313">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Uses feedback and coaching at every </a:t>
              </a:r>
              <a:r>
                <a:rPr lang="en-CA" sz="1200" dirty="0" smtClean="0">
                  <a:solidFill>
                    <a:schemeClr val="tx2">
                      <a:lumMod val="75000"/>
                      <a:lumOff val="25000"/>
                    </a:schemeClr>
                  </a:solidFill>
                  <a:latin typeface="Arial" panose="020B0604020202020204" pitchFamily="34" charset="0"/>
                  <a:cs typeface="Arial" panose="020B0604020202020204" pitchFamily="34" charset="0"/>
                </a:rPr>
                <a:t>touchpoint </a:t>
              </a:r>
              <a:r>
                <a:rPr lang="en-CA" sz="1200" dirty="0">
                  <a:solidFill>
                    <a:schemeClr val="tx2">
                      <a:lumMod val="75000"/>
                      <a:lumOff val="25000"/>
                    </a:schemeClr>
                  </a:solidFill>
                  <a:latin typeface="Arial" panose="020B0604020202020204" pitchFamily="34" charset="0"/>
                  <a:cs typeface="Arial" panose="020B0604020202020204" pitchFamily="34" charset="0"/>
                </a:rPr>
                <a:t>to support employee performance and productivity.</a:t>
              </a:r>
            </a:p>
            <a:p>
              <a:pPr marL="214313" indent="-214313">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Supports more frequent manager assessments, as well as employee self-assessments to level set performance.</a:t>
              </a:r>
            </a:p>
            <a:p>
              <a:pPr marL="214313" indent="-214313">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Reduces administration on the managers and places it in the hands of employees to empower themselves.</a:t>
              </a:r>
            </a:p>
            <a:p>
              <a:pPr marL="214313" indent="-214313">
                <a:spcAft>
                  <a:spcPts val="200"/>
                </a:spcAft>
                <a:buFont typeface="Arial" panose="020B0604020202020204" pitchFamily="34" charset="0"/>
                <a:buChar char="•"/>
              </a:pPr>
              <a:endParaRPr lang="en-US" sz="1200" dirty="0">
                <a:solidFill>
                  <a:srgbClr val="666666"/>
                </a:solidFill>
                <a:latin typeface="Arial" panose="020B0604020202020204" pitchFamily="34" charset="0"/>
                <a:cs typeface="Arial" panose="020B0604020202020204" pitchFamily="34" charset="0"/>
              </a:endParaRPr>
            </a:p>
          </p:txBody>
        </p:sp>
        <p:sp>
          <p:nvSpPr>
            <p:cNvPr id="22" name="Rectangle 22"/>
            <p:cNvSpPr/>
            <p:nvPr/>
          </p:nvSpPr>
          <p:spPr>
            <a:xfrm>
              <a:off x="450188" y="2532632"/>
              <a:ext cx="6627450" cy="925894"/>
            </a:xfrm>
            <a:prstGeom prst="rect">
              <a:avLst/>
            </a:prstGeom>
          </p:spPr>
          <p:txBody>
            <a:bodyPr wrap="square">
              <a:spAutoFit/>
            </a:bodyPr>
            <a:lstStyle/>
            <a:p>
              <a:pPr>
                <a:spcBef>
                  <a:spcPts val="1200"/>
                </a:spcBef>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Complication</a:t>
              </a:r>
              <a:endParaRPr lang="en-US" sz="1400" b="1" dirty="0">
                <a:solidFill>
                  <a:schemeClr val="accent1"/>
                </a:solidFill>
                <a:latin typeface="Arial Black" panose="020B0A04020102020204" pitchFamily="34" charset="0"/>
                <a:cs typeface="Segoe UI" panose="020B0502040204020203" pitchFamily="34" charset="0"/>
              </a:endParaRPr>
            </a:p>
            <a:p>
              <a:pPr marL="180975" indent="-180975">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Designing a new performance appraisal can </a:t>
              </a:r>
              <a:r>
                <a:rPr lang="en-CA" sz="1200" dirty="0" smtClean="0">
                  <a:solidFill>
                    <a:schemeClr val="tx2">
                      <a:lumMod val="75000"/>
                      <a:lumOff val="25000"/>
                    </a:schemeClr>
                  </a:solidFill>
                  <a:latin typeface="Arial" panose="020B0604020202020204" pitchFamily="34" charset="0"/>
                  <a:cs typeface="Arial" panose="020B0604020202020204" pitchFamily="34" charset="0"/>
                </a:rPr>
                <a:t>be a difficult and lengthy process. </a:t>
              </a:r>
              <a:endParaRPr lang="en-CA" sz="1200" dirty="0">
                <a:solidFill>
                  <a:schemeClr val="tx2">
                    <a:lumMod val="75000"/>
                    <a:lumOff val="25000"/>
                  </a:schemeClr>
                </a:solidFill>
                <a:latin typeface="Arial" panose="020B0604020202020204" pitchFamily="34" charset="0"/>
                <a:cs typeface="Arial" panose="020B0604020202020204" pitchFamily="34" charset="0"/>
              </a:endParaRPr>
            </a:p>
            <a:p>
              <a:pPr marL="180975" indent="-180975">
                <a:spcAft>
                  <a:spcPts val="200"/>
                </a:spcAft>
                <a:buFont typeface="Arial" panose="020B0604020202020204" pitchFamily="34" charset="0"/>
                <a:buChar char="•"/>
              </a:pPr>
              <a:r>
                <a:rPr lang="en-CA" sz="1200" dirty="0">
                  <a:solidFill>
                    <a:schemeClr val="tx2">
                      <a:lumMod val="75000"/>
                      <a:lumOff val="25000"/>
                    </a:schemeClr>
                  </a:solidFill>
                  <a:latin typeface="Arial" panose="020B0604020202020204" pitchFamily="34" charset="0"/>
                  <a:cs typeface="Arial" panose="020B0604020202020204" pitchFamily="34" charset="0"/>
                </a:rPr>
                <a:t>Most HR departments are too </a:t>
              </a:r>
              <a:r>
                <a:rPr lang="en-CA" sz="1200" dirty="0" smtClean="0">
                  <a:solidFill>
                    <a:schemeClr val="tx2">
                      <a:lumMod val="75000"/>
                      <a:lumOff val="25000"/>
                    </a:schemeClr>
                  </a:solidFill>
                  <a:latin typeface="Arial" panose="020B0604020202020204" pitchFamily="34" charset="0"/>
                  <a:cs typeface="Arial" panose="020B0604020202020204" pitchFamily="34" charset="0"/>
                </a:rPr>
                <a:t>busy </a:t>
              </a:r>
              <a:r>
                <a:rPr lang="en-CA" sz="1200" dirty="0">
                  <a:solidFill>
                    <a:schemeClr val="tx2">
                      <a:lumMod val="75000"/>
                      <a:lumOff val="25000"/>
                    </a:schemeClr>
                  </a:solidFill>
                  <a:latin typeface="Arial" panose="020B0604020202020204" pitchFamily="34" charset="0"/>
                  <a:cs typeface="Arial" panose="020B0604020202020204" pitchFamily="34" charset="0"/>
                </a:rPr>
                <a:t>to develop the new process, tools, and training that </a:t>
              </a:r>
              <a:r>
                <a:rPr lang="en-CA" sz="1200" dirty="0" smtClean="0">
                  <a:solidFill>
                    <a:schemeClr val="tx2">
                      <a:lumMod val="75000"/>
                      <a:lumOff val="25000"/>
                    </a:schemeClr>
                  </a:solidFill>
                  <a:latin typeface="Arial" panose="020B0604020202020204" pitchFamily="34" charset="0"/>
                  <a:cs typeface="Arial" panose="020B0604020202020204" pitchFamily="34" charset="0"/>
                </a:rPr>
                <a:t>are </a:t>
              </a:r>
              <a:r>
                <a:rPr lang="en-CA" sz="1200" dirty="0">
                  <a:solidFill>
                    <a:schemeClr val="tx2">
                      <a:lumMod val="75000"/>
                      <a:lumOff val="25000"/>
                    </a:schemeClr>
                  </a:solidFill>
                  <a:latin typeface="Arial" panose="020B0604020202020204" pitchFamily="34" charset="0"/>
                  <a:cs typeface="Arial" panose="020B0604020202020204" pitchFamily="34" charset="0"/>
                </a:rPr>
                <a:t>needed for a new performance appraisal process</a:t>
              </a:r>
              <a:r>
                <a:rPr lang="en-CA" sz="1200" dirty="0" smtClean="0">
                  <a:solidFill>
                    <a:schemeClr val="tx2">
                      <a:lumMod val="75000"/>
                      <a:lumOff val="25000"/>
                    </a:schemeClr>
                  </a:solidFill>
                  <a:latin typeface="Arial" panose="020B0604020202020204" pitchFamily="34" charset="0"/>
                  <a:cs typeface="Arial" panose="020B0604020202020204" pitchFamily="34" charset="0"/>
                </a:rPr>
                <a:t>.</a:t>
              </a:r>
              <a:endParaRPr lang="en-CA" sz="1200" dirty="0">
                <a:solidFill>
                  <a:schemeClr val="tx2">
                    <a:lumMod val="75000"/>
                    <a:lumOff val="25000"/>
                  </a:schemeClr>
                </a:solidFill>
                <a:latin typeface="Arial" panose="020B0604020202020204" pitchFamily="34" charset="0"/>
                <a:cs typeface="Arial" panose="020B0604020202020204" pitchFamily="34" charset="0"/>
              </a:endParaRPr>
            </a:p>
          </p:txBody>
        </p:sp>
      </p:grpSp>
      <p:sp>
        <p:nvSpPr>
          <p:cNvPr id="4" name="Rectangle 3"/>
          <p:cNvSpPr/>
          <p:nvPr/>
        </p:nvSpPr>
        <p:spPr>
          <a:xfrm>
            <a:off x="5832474" y="0"/>
            <a:ext cx="3311525" cy="6518275"/>
          </a:xfrm>
          <a:prstGeom prst="rect">
            <a:avLst/>
          </a:prstGeom>
          <a:solidFill>
            <a:srgbClr val="29475F">
              <a:alpha val="34902"/>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latin typeface="Arial Black" panose="020B0A04020102020204" pitchFamily="34" charset="0"/>
            </a:endParaRPr>
          </a:p>
        </p:txBody>
      </p:sp>
      <p:sp>
        <p:nvSpPr>
          <p:cNvPr id="15" name="TextBox 19"/>
          <p:cNvSpPr txBox="1"/>
          <p:nvPr/>
        </p:nvSpPr>
        <p:spPr>
          <a:xfrm>
            <a:off x="5965163" y="1871969"/>
            <a:ext cx="2934375" cy="4883388"/>
          </a:xfrm>
          <a:prstGeom prst="rect">
            <a:avLst/>
          </a:prstGeom>
        </p:spPr>
        <p:txBody>
          <a:bodyPr wrap="square" rtlCol="0">
            <a:spAutoFit/>
          </a:bodyPr>
          <a:lstStyle/>
          <a:p>
            <a:pPr marL="180975" indent="-180975">
              <a:spcAft>
                <a:spcPts val="200"/>
              </a:spcAft>
              <a:buFont typeface="Arial" panose="020B0604020202020204" pitchFamily="34" charset="0"/>
              <a:buChar char="•"/>
            </a:pPr>
            <a:r>
              <a:rPr lang="en-CA" sz="1400" dirty="0" smtClean="0">
                <a:solidFill>
                  <a:srgbClr val="FFFFFF"/>
                </a:solidFill>
                <a:latin typeface="Arial" panose="020B0604020202020204" pitchFamily="34" charset="0"/>
                <a:cs typeface="Arial" panose="020B0604020202020204" pitchFamily="34" charset="0"/>
              </a:rPr>
              <a:t>The knowledge that </a:t>
            </a:r>
            <a:r>
              <a:rPr lang="en-CA" sz="1400" b="1" dirty="0" smtClean="0">
                <a:solidFill>
                  <a:srgbClr val="FFFFFF"/>
                </a:solidFill>
                <a:latin typeface="Arial" panose="020B0604020202020204" pitchFamily="34" charset="0"/>
                <a:cs typeface="Arial" panose="020B0604020202020204" pitchFamily="34" charset="0"/>
              </a:rPr>
              <a:t>only </a:t>
            </a:r>
            <a:r>
              <a:rPr lang="en-CA" sz="1400" b="1" dirty="0">
                <a:solidFill>
                  <a:srgbClr val="FFFFFF"/>
                </a:solidFill>
                <a:latin typeface="Arial" panose="020B0604020202020204" pitchFamily="34" charset="0"/>
                <a:cs typeface="Arial" panose="020B0604020202020204" pitchFamily="34" charset="0"/>
              </a:rPr>
              <a:t>56% of employees agree that their managers provide them with high quality </a:t>
            </a:r>
            <a:r>
              <a:rPr lang="en-CA" sz="1400" b="1" dirty="0" smtClean="0">
                <a:solidFill>
                  <a:srgbClr val="FFFFFF"/>
                </a:solidFill>
                <a:latin typeface="Arial" panose="020B0604020202020204" pitchFamily="34" charset="0"/>
                <a:cs typeface="Arial" panose="020B0604020202020204" pitchFamily="34" charset="0"/>
              </a:rPr>
              <a:t>feedback</a:t>
            </a:r>
            <a:r>
              <a:rPr lang="en-CA" sz="1400" dirty="0" smtClean="0">
                <a:solidFill>
                  <a:srgbClr val="FFFFFF"/>
                </a:solidFill>
                <a:latin typeface="Arial" panose="020B0604020202020204" pitchFamily="34" charset="0"/>
                <a:cs typeface="Arial" panose="020B0604020202020204" pitchFamily="34" charset="0"/>
              </a:rPr>
              <a:t>, meaning that only half receive </a:t>
            </a:r>
            <a:r>
              <a:rPr lang="en-CA" sz="1400" dirty="0">
                <a:solidFill>
                  <a:srgbClr val="FFFFFF"/>
                </a:solidFill>
                <a:latin typeface="Arial" panose="020B0604020202020204" pitchFamily="34" charset="0"/>
                <a:cs typeface="Arial" panose="020B0604020202020204" pitchFamily="34" charset="0"/>
              </a:rPr>
              <a:t>effective feedback or guidance to help </a:t>
            </a:r>
            <a:r>
              <a:rPr lang="en-CA" sz="1400" dirty="0" smtClean="0">
                <a:solidFill>
                  <a:srgbClr val="FFFFFF"/>
                </a:solidFill>
                <a:latin typeface="Arial" panose="020B0604020202020204" pitchFamily="34" charset="0"/>
                <a:cs typeface="Arial" panose="020B0604020202020204" pitchFamily="34" charset="0"/>
              </a:rPr>
              <a:t>drive </a:t>
            </a:r>
            <a:r>
              <a:rPr lang="en-CA" sz="1400" dirty="0">
                <a:solidFill>
                  <a:srgbClr val="FFFFFF"/>
                </a:solidFill>
                <a:latin typeface="Arial" panose="020B0604020202020204" pitchFamily="34" charset="0"/>
                <a:cs typeface="Arial" panose="020B0604020202020204" pitchFamily="34" charset="0"/>
              </a:rPr>
              <a:t>performance. </a:t>
            </a:r>
            <a:r>
              <a:rPr lang="en-CA" sz="1400" b="1" dirty="0">
                <a:solidFill>
                  <a:srgbClr val="FFFFFF"/>
                </a:solidFill>
                <a:latin typeface="Arial" panose="020B0604020202020204" pitchFamily="34" charset="0"/>
                <a:cs typeface="Arial" panose="020B0604020202020204" pitchFamily="34" charset="0"/>
              </a:rPr>
              <a:t>Managers need the tools and practice through training </a:t>
            </a:r>
            <a:r>
              <a:rPr lang="en-CA" sz="1400" dirty="0">
                <a:solidFill>
                  <a:srgbClr val="FFFFFF"/>
                </a:solidFill>
                <a:latin typeface="Arial" panose="020B0604020202020204" pitchFamily="34" charset="0"/>
                <a:cs typeface="Arial" panose="020B0604020202020204" pitchFamily="34" charset="0"/>
              </a:rPr>
              <a:t>to reach the other half with helpful, directive feedback (McLean &amp; Company Engagement Survey, </a:t>
            </a:r>
            <a:r>
              <a:rPr lang="en-CA" sz="1400" dirty="0" smtClean="0">
                <a:solidFill>
                  <a:srgbClr val="FFFFFF"/>
                </a:solidFill>
                <a:latin typeface="Arial" panose="020B0604020202020204" pitchFamily="34" charset="0"/>
                <a:cs typeface="Arial" panose="020B0604020202020204" pitchFamily="34" charset="0"/>
              </a:rPr>
              <a:t>2016; </a:t>
            </a:r>
            <a:r>
              <a:rPr lang="en-CA" sz="1400" i="1" dirty="0">
                <a:solidFill>
                  <a:srgbClr val="FFFFFF"/>
                </a:solidFill>
                <a:latin typeface="Arial" panose="020B0604020202020204" pitchFamily="34" charset="0"/>
                <a:cs typeface="Arial" panose="020B0604020202020204" pitchFamily="34" charset="0"/>
              </a:rPr>
              <a:t>N=65,282</a:t>
            </a:r>
            <a:r>
              <a:rPr lang="en-CA" sz="1400" dirty="0">
                <a:solidFill>
                  <a:srgbClr val="FFFFFF"/>
                </a:solidFill>
                <a:latin typeface="Arial" panose="020B0604020202020204" pitchFamily="34" charset="0"/>
                <a:cs typeface="Arial" panose="020B0604020202020204" pitchFamily="34" charset="0"/>
              </a:rPr>
              <a:t>).</a:t>
            </a:r>
          </a:p>
          <a:p>
            <a:pPr marL="180975" indent="-180975">
              <a:spcAft>
                <a:spcPts val="200"/>
              </a:spcAft>
              <a:buFont typeface="Arial" panose="020B0604020202020204" pitchFamily="34" charset="0"/>
              <a:buChar char="•"/>
            </a:pPr>
            <a:r>
              <a:rPr lang="en-CA" sz="1400" dirty="0" smtClean="0">
                <a:solidFill>
                  <a:srgbClr val="FFFFFF"/>
                </a:solidFill>
                <a:latin typeface="Arial" panose="020B0604020202020204" pitchFamily="34" charset="0"/>
                <a:cs typeface="Arial" panose="020B0604020202020204" pitchFamily="34" charset="0"/>
              </a:rPr>
              <a:t>The understanding that </a:t>
            </a:r>
            <a:r>
              <a:rPr lang="en-CA" sz="1400" b="1" dirty="0" smtClean="0">
                <a:solidFill>
                  <a:srgbClr val="FFFFFF"/>
                </a:solidFill>
                <a:latin typeface="Arial" panose="020B0604020202020204" pitchFamily="34" charset="0"/>
                <a:cs typeface="Arial" panose="020B0604020202020204" pitchFamily="34" charset="0"/>
              </a:rPr>
              <a:t>managers </a:t>
            </a:r>
            <a:r>
              <a:rPr lang="en-CA" sz="1400" b="1" dirty="0">
                <a:solidFill>
                  <a:srgbClr val="FFFFFF"/>
                </a:solidFill>
                <a:latin typeface="Arial" panose="020B0604020202020204" pitchFamily="34" charset="0"/>
                <a:cs typeface="Arial" panose="020B0604020202020204" pitchFamily="34" charset="0"/>
              </a:rPr>
              <a:t>need the tools and </a:t>
            </a:r>
            <a:r>
              <a:rPr lang="en-CA" sz="1400" b="1" dirty="0" smtClean="0">
                <a:solidFill>
                  <a:srgbClr val="FFFFFF"/>
                </a:solidFill>
                <a:latin typeface="Arial" panose="020B0604020202020204" pitchFamily="34" charset="0"/>
                <a:cs typeface="Arial" panose="020B0604020202020204" pitchFamily="34" charset="0"/>
              </a:rPr>
              <a:t>practice </a:t>
            </a:r>
            <a:r>
              <a:rPr lang="en-CA" sz="1400" b="1" dirty="0">
                <a:solidFill>
                  <a:srgbClr val="FFFFFF"/>
                </a:solidFill>
                <a:latin typeface="Arial" panose="020B0604020202020204" pitchFamily="34" charset="0"/>
                <a:cs typeface="Arial" panose="020B0604020202020204" pitchFamily="34" charset="0"/>
              </a:rPr>
              <a:t>to become more effective in giving feedback</a:t>
            </a:r>
            <a:r>
              <a:rPr lang="en-CA" sz="1400" dirty="0">
                <a:solidFill>
                  <a:srgbClr val="FFFFFF"/>
                </a:solidFill>
                <a:latin typeface="Arial" panose="020B0604020202020204" pitchFamily="34" charset="0"/>
                <a:cs typeface="Arial" panose="020B0604020202020204" pitchFamily="34" charset="0"/>
              </a:rPr>
              <a:t>. Employees drive the modern PA to free up the manager’s time so they can focus on feedback and coaching.</a:t>
            </a:r>
          </a:p>
          <a:p>
            <a:pPr marL="180975" indent="-180975">
              <a:spcAft>
                <a:spcPts val="200"/>
              </a:spcAft>
              <a:buFont typeface="Arial" panose="020B0604020202020204" pitchFamily="34" charset="0"/>
              <a:buChar char="•"/>
            </a:pPr>
            <a:endParaRPr lang="en-US" sz="1400" dirty="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5974702" y="1120775"/>
            <a:ext cx="2924836" cy="646331"/>
          </a:xfrm>
          <a:prstGeom prst="rect">
            <a:avLst/>
          </a:prstGeom>
        </p:spPr>
        <p:txBody>
          <a:bodyPr wrap="square" rtlCol="0">
            <a:spAutoFit/>
          </a:bodyPr>
          <a:lstStyle/>
          <a:p>
            <a:r>
              <a:rPr lang="en-US" b="1" dirty="0" smtClean="0">
                <a:solidFill>
                  <a:srgbClr val="FFFFFF"/>
                </a:solidFill>
                <a:latin typeface="Arial Black" panose="020B0A04020102020204" pitchFamily="34" charset="0"/>
                <a:cs typeface="Segoe UI" panose="020B0502040204020203" pitchFamily="34" charset="0"/>
              </a:rPr>
              <a:t>Walk away from this blueprint with:</a:t>
            </a:r>
          </a:p>
        </p:txBody>
      </p:sp>
      <p:sp>
        <p:nvSpPr>
          <p:cNvPr id="21" name="Rectangle 20"/>
          <p:cNvSpPr/>
          <p:nvPr/>
        </p:nvSpPr>
        <p:spPr>
          <a:xfrm>
            <a:off x="6070600" y="1798417"/>
            <a:ext cx="3073400" cy="523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50000"/>
                  </a:schemeClr>
                </a:solidFill>
              </a:ln>
              <a:solidFill>
                <a:srgbClr val="FFFFFF"/>
              </a:solidFill>
              <a:latin typeface="Arial Black" panose="020B0A04020102020204" pitchFamily="34" charset="0"/>
            </a:endParaRPr>
          </a:p>
        </p:txBody>
      </p:sp>
      <p:sp>
        <p:nvSpPr>
          <p:cNvPr id="14" name="TextBox 13"/>
          <p:cNvSpPr txBox="1"/>
          <p:nvPr/>
        </p:nvSpPr>
        <p:spPr>
          <a:xfrm>
            <a:off x="405190" y="1084036"/>
            <a:ext cx="4943929" cy="5078314"/>
          </a:xfrm>
          <a:prstGeom prst="rect">
            <a:avLst/>
          </a:prstGeom>
        </p:spPr>
        <p:txBody>
          <a:bodyPr wrap="square" rtlCol="0">
            <a:spAutoFit/>
          </a:bodyPr>
          <a:lstStyle/>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p:txBody>
      </p:sp>
      <p:sp>
        <p:nvSpPr>
          <p:cNvPr id="16" name="TextBox 15"/>
          <p:cNvSpPr txBox="1"/>
          <p:nvPr/>
        </p:nvSpPr>
        <p:spPr>
          <a:xfrm>
            <a:off x="508000" y="1000504"/>
            <a:ext cx="4730750" cy="461665"/>
          </a:xfrm>
          <a:prstGeom prst="rect">
            <a:avLst/>
          </a:prstGeom>
        </p:spPr>
        <p:txBody>
          <a:bodyPr wrap="square" rtlCol="0">
            <a:spAutoFit/>
          </a:bodyPr>
          <a:lstStyle/>
          <a:p>
            <a:r>
              <a:rPr lang="en-US" sz="2400" b="1" dirty="0">
                <a:solidFill>
                  <a:schemeClr val="accent1"/>
                </a:solidFill>
                <a:latin typeface="Arial Black" panose="020B0A04020102020204" pitchFamily="34" charset="0"/>
                <a:cs typeface="Segoe UI" panose="020B0502040204020203" pitchFamily="34" charset="0"/>
              </a:rPr>
              <a:t>EXECUTIVE SUMMARY</a:t>
            </a:r>
          </a:p>
        </p:txBody>
      </p:sp>
      <p:grpSp>
        <p:nvGrpSpPr>
          <p:cNvPr id="17" name="Group 16"/>
          <p:cNvGrpSpPr/>
          <p:nvPr/>
        </p:nvGrpSpPr>
        <p:grpSpPr>
          <a:xfrm>
            <a:off x="0" y="6525344"/>
            <a:ext cx="9144000" cy="351838"/>
            <a:chOff x="0" y="6525344"/>
            <a:chExt cx="9144000" cy="351838"/>
          </a:xfrm>
        </p:grpSpPr>
        <p:sp>
          <p:nvSpPr>
            <p:cNvPr id="18" name="Rectangle 17"/>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24" name="Rectangle 23"/>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993945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dfdg.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1558324"/>
          </a:xfrm>
          <a:prstGeom prst="rect">
            <a:avLst/>
          </a:prstGeom>
        </p:spPr>
      </p:pic>
      <p:sp>
        <p:nvSpPr>
          <p:cNvPr id="2" name="Title 1"/>
          <p:cNvSpPr>
            <a:spLocks noGrp="1"/>
          </p:cNvSpPr>
          <p:nvPr>
            <p:ph type="title" idx="4294967295"/>
          </p:nvPr>
        </p:nvSpPr>
        <p:spPr>
          <a:xfrm>
            <a:off x="255787" y="529600"/>
            <a:ext cx="8696327" cy="877887"/>
          </a:xfrm>
          <a:prstGeom prst="rect">
            <a:avLst/>
          </a:prstGeom>
        </p:spPr>
        <p:txBody>
          <a:bodyPr/>
          <a:lstStyle/>
          <a:p>
            <a:pPr>
              <a:lnSpc>
                <a:spcPct val="80000"/>
              </a:lnSpc>
            </a:pPr>
            <a:r>
              <a:rPr lang="en-US" b="1" dirty="0" smtClean="0">
                <a:solidFill>
                  <a:schemeClr val="bg1"/>
                </a:solidFill>
                <a:latin typeface="Arial Black" panose="020B0A04020102020204" pitchFamily="34" charset="0"/>
                <a:cs typeface="Segoe UI" panose="020B0502040204020203" pitchFamily="34" charset="0"/>
              </a:rPr>
              <a:t>MCLEAN &amp; COMPANY OFFERS VARIOUS LEVELS OF SUPPORT TO BEST SUIT YOUR NEEDS</a:t>
            </a:r>
            <a:endParaRPr lang="en-US" b="1" dirty="0">
              <a:solidFill>
                <a:schemeClr val="bg1"/>
              </a:solidFill>
              <a:latin typeface="Arial Black" panose="020B0A04020102020204" pitchFamily="34" charset="0"/>
              <a:cs typeface="Segoe UI" panose="020B0502040204020203" pitchFamily="34" charset="0"/>
            </a:endParaRPr>
          </a:p>
        </p:txBody>
      </p:sp>
      <p:grpSp>
        <p:nvGrpSpPr>
          <p:cNvPr id="5" name="Group 4"/>
          <p:cNvGrpSpPr/>
          <p:nvPr/>
        </p:nvGrpSpPr>
        <p:grpSpPr>
          <a:xfrm>
            <a:off x="380306" y="1871984"/>
            <a:ext cx="8360297" cy="3051390"/>
            <a:chOff x="431635" y="2218348"/>
            <a:chExt cx="8360297" cy="3051390"/>
          </a:xfrm>
        </p:grpSpPr>
        <p:cxnSp>
          <p:nvCxnSpPr>
            <p:cNvPr id="38" name="Straight Arrow Connector 37"/>
            <p:cNvCxnSpPr/>
            <p:nvPr/>
          </p:nvCxnSpPr>
          <p:spPr>
            <a:xfrm>
              <a:off x="951171" y="3300534"/>
              <a:ext cx="7840761" cy="0"/>
            </a:xfrm>
            <a:prstGeom prst="straightConnector1">
              <a:avLst/>
            </a:prstGeom>
            <a:ln>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7093920" y="2218348"/>
              <a:ext cx="1620000" cy="3048925"/>
              <a:chOff x="6656757" y="1326494"/>
              <a:chExt cx="1620000" cy="3048925"/>
            </a:xfrm>
          </p:grpSpPr>
          <p:sp>
            <p:nvSpPr>
              <p:cNvPr id="40" name="Oval 39"/>
              <p:cNvSpPr/>
              <p:nvPr/>
            </p:nvSpPr>
            <p:spPr>
              <a:xfrm>
                <a:off x="7111157" y="2011140"/>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41" name="TextBox 40"/>
              <p:cNvSpPr txBox="1"/>
              <p:nvPr/>
            </p:nvSpPr>
            <p:spPr>
              <a:xfrm>
                <a:off x="6656757" y="1326494"/>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CONSULTING</a:t>
                </a:r>
              </a:p>
            </p:txBody>
          </p:sp>
          <p:sp>
            <p:nvSpPr>
              <p:cNvPr id="42" name="TextBox 41"/>
              <p:cNvSpPr txBox="1"/>
              <p:nvPr/>
            </p:nvSpPr>
            <p:spPr>
              <a:xfrm>
                <a:off x="6656757" y="2935419"/>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rgbClr val="666666"/>
                    </a:solidFill>
                    <a:effectLst/>
                    <a:uLnTx/>
                    <a:uFillTx/>
                    <a:latin typeface="Arial" panose="020B0604020202020204" pitchFamily="34" charset="0"/>
                    <a:cs typeface="Arial" panose="020B0604020202020204" pitchFamily="34" charset="0"/>
                  </a:rPr>
                  <a:t>“Our team does not have the time or the knowledge to take this project on. We need assistance through the entirety of this project.”</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940" y="2199136"/>
                <a:ext cx="336908" cy="336908"/>
              </a:xfrm>
              <a:prstGeom prst="rect">
                <a:avLst/>
              </a:prstGeom>
              <a:noFill/>
            </p:spPr>
          </p:pic>
        </p:grpSp>
        <p:grpSp>
          <p:nvGrpSpPr>
            <p:cNvPr id="44" name="Group 43"/>
            <p:cNvGrpSpPr/>
            <p:nvPr/>
          </p:nvGrpSpPr>
          <p:grpSpPr>
            <a:xfrm>
              <a:off x="2483271" y="2218348"/>
              <a:ext cx="2129440" cy="3046863"/>
              <a:chOff x="2724527" y="1974729"/>
              <a:chExt cx="2129440" cy="3046863"/>
            </a:xfrm>
          </p:grpSpPr>
          <p:sp>
            <p:nvSpPr>
              <p:cNvPr id="45" name="Oval 44"/>
              <p:cNvSpPr/>
              <p:nvPr/>
            </p:nvSpPr>
            <p:spPr>
              <a:xfrm>
                <a:off x="3433647" y="2726777"/>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46" name="TextBox 45"/>
              <p:cNvSpPr txBox="1"/>
              <p:nvPr/>
            </p:nvSpPr>
            <p:spPr>
              <a:xfrm>
                <a:off x="2724527" y="1974729"/>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GUIDED IMPLEMENTATION</a:t>
                </a:r>
              </a:p>
            </p:txBody>
          </p:sp>
          <p:sp>
            <p:nvSpPr>
              <p:cNvPr id="47" name="TextBox 46"/>
              <p:cNvSpPr txBox="1"/>
              <p:nvPr/>
            </p:nvSpPr>
            <p:spPr>
              <a:xfrm>
                <a:off x="2979247" y="358159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rgbClr val="666666"/>
                    </a:solidFill>
                    <a:effectLst/>
                    <a:uLnTx/>
                    <a:uFillTx/>
                    <a:latin typeface="Arial" panose="020B0604020202020204" pitchFamily="34" charset="0"/>
                    <a:cs typeface="Arial" panose="020B0604020202020204" pitchFamily="34" charset="0"/>
                  </a:rPr>
                  <a:t>“Our team knows that we need to fix a process, but we need assistance to determine where to focus. Some check-ins along the way would help keep us on track.”</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918" y="2909423"/>
                <a:ext cx="337358" cy="337358"/>
              </a:xfrm>
              <a:prstGeom prst="rect">
                <a:avLst/>
              </a:prstGeom>
              <a:noFill/>
            </p:spPr>
          </p:pic>
        </p:grpSp>
        <p:grpSp>
          <p:nvGrpSpPr>
            <p:cNvPr id="49" name="Group 48"/>
            <p:cNvGrpSpPr/>
            <p:nvPr/>
          </p:nvGrpSpPr>
          <p:grpSpPr>
            <a:xfrm>
              <a:off x="431635" y="2218348"/>
              <a:ext cx="1620000" cy="3051390"/>
              <a:chOff x="1308153" y="2483113"/>
              <a:chExt cx="1620000" cy="3051390"/>
            </a:xfrm>
          </p:grpSpPr>
          <p:sp>
            <p:nvSpPr>
              <p:cNvPr id="50" name="Oval 49"/>
              <p:cNvSpPr/>
              <p:nvPr/>
            </p:nvSpPr>
            <p:spPr>
              <a:xfrm>
                <a:off x="1762553" y="3228163"/>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51" name="TextBox 50"/>
              <p:cNvSpPr txBox="1"/>
              <p:nvPr/>
            </p:nvSpPr>
            <p:spPr>
              <a:xfrm>
                <a:off x="1308153" y="2483113"/>
                <a:ext cx="1620000" cy="540000"/>
              </a:xfrm>
              <a:prstGeom prst="rect">
                <a:avLst/>
              </a:prstGeom>
              <a:noFill/>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DIY </a:t>
                </a:r>
              </a:p>
              <a:p>
                <a:pPr marL="0" marR="0" lvl="0" indent="0" algn="ctr" defTabSz="914400" eaLnBrk="1" fontAlgn="auto" latinLnBrk="0" hangingPunct="1">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TOOLKIT</a:t>
                </a:r>
              </a:p>
            </p:txBody>
          </p:sp>
          <p:sp>
            <p:nvSpPr>
              <p:cNvPr id="52" name="TextBox 51"/>
              <p:cNvSpPr txBox="1"/>
              <p:nvPr/>
            </p:nvSpPr>
            <p:spPr>
              <a:xfrm>
                <a:off x="1308153" y="4094503"/>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chemeClr val="tx2">
                        <a:lumMod val="75000"/>
                        <a:lumOff val="25000"/>
                      </a:schemeClr>
                    </a:solidFill>
                    <a:effectLst/>
                    <a:uLnTx/>
                    <a:uFillTx/>
                    <a:latin typeface="Arial" panose="020B0604020202020204" pitchFamily="34" charset="0"/>
                    <a:cs typeface="Arial" panose="020B0604020202020204" pitchFamily="34" charset="0"/>
                  </a:rPr>
                  <a:t>“Our team has already made this critical project a priority, and we have the time and capability, but some guidance along the way would be helpful.”</a:t>
                </a:r>
              </a:p>
            </p:txBody>
          </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909" y="3389684"/>
                <a:ext cx="295188" cy="337358"/>
              </a:xfrm>
              <a:prstGeom prst="rect">
                <a:avLst/>
              </a:prstGeom>
            </p:spPr>
          </p:pic>
        </p:grpSp>
        <p:grpSp>
          <p:nvGrpSpPr>
            <p:cNvPr id="54" name="Group 53"/>
            <p:cNvGrpSpPr/>
            <p:nvPr/>
          </p:nvGrpSpPr>
          <p:grpSpPr>
            <a:xfrm>
              <a:off x="5033614" y="2218348"/>
              <a:ext cx="1620000" cy="3049107"/>
              <a:chOff x="4855445" y="1690247"/>
              <a:chExt cx="1620000" cy="3049107"/>
            </a:xfrm>
          </p:grpSpPr>
          <p:sp>
            <p:nvSpPr>
              <p:cNvPr id="55" name="Oval 54"/>
              <p:cNvSpPr/>
              <p:nvPr/>
            </p:nvSpPr>
            <p:spPr>
              <a:xfrm>
                <a:off x="5309845" y="2380757"/>
                <a:ext cx="711200" cy="711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56" name="TextBox 55"/>
              <p:cNvSpPr txBox="1"/>
              <p:nvPr/>
            </p:nvSpPr>
            <p:spPr>
              <a:xfrm>
                <a:off x="4855445" y="1690247"/>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chemeClr val="accent1">
                        <a:lumMod val="50000"/>
                      </a:schemeClr>
                    </a:solidFill>
                    <a:effectLst/>
                    <a:uLnTx/>
                    <a:uFillTx/>
                    <a:latin typeface="Arial" panose="020B0604020202020204" pitchFamily="34" charset="0"/>
                    <a:cs typeface="Arial" panose="020B0604020202020204" pitchFamily="34" charset="0"/>
                  </a:rPr>
                  <a:t>WORKSHOP</a:t>
                </a:r>
              </a:p>
            </p:txBody>
          </p:sp>
          <p:sp>
            <p:nvSpPr>
              <p:cNvPr id="57" name="TextBox 56"/>
              <p:cNvSpPr txBox="1"/>
              <p:nvPr/>
            </p:nvSpPr>
            <p:spPr>
              <a:xfrm>
                <a:off x="4855445" y="3299354"/>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“We need to hit the ground running and get this project kicked off immediately. Our team has the ability to take this over once we get a framework and strategy in place.</a:t>
                </a:r>
                <a:r>
                  <a:rPr kumimoji="0" lang="en-CA" sz="12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a:t>
                </a:r>
              </a:p>
            </p:txBody>
          </p:sp>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2005" y="2612829"/>
                <a:ext cx="361456" cy="240970"/>
              </a:xfrm>
              <a:prstGeom prst="rect">
                <a:avLst/>
              </a:prstGeom>
              <a:noFill/>
            </p:spPr>
          </p:pic>
        </p:grpSp>
      </p:grpSp>
      <p:sp>
        <p:nvSpPr>
          <p:cNvPr id="59" name="Rectangle 58"/>
          <p:cNvSpPr/>
          <p:nvPr/>
        </p:nvSpPr>
        <p:spPr>
          <a:xfrm>
            <a:off x="2463891" y="6117057"/>
            <a:ext cx="4216219" cy="2308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CA" sz="100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Diagnostics and consistent frameworks used throughout all four options</a:t>
            </a:r>
          </a:p>
        </p:txBody>
      </p:sp>
      <p:sp>
        <p:nvSpPr>
          <p:cNvPr id="4" name="Rectangle 3"/>
          <p:cNvSpPr/>
          <p:nvPr/>
        </p:nvSpPr>
        <p:spPr>
          <a:xfrm>
            <a:off x="0" y="-6238"/>
            <a:ext cx="8435163" cy="170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Black" panose="020B0A04020102020204" pitchFamily="34" charset="0"/>
            </a:endParaRPr>
          </a:p>
        </p:txBody>
      </p:sp>
      <p:grpSp>
        <p:nvGrpSpPr>
          <p:cNvPr id="28" name="Group 27"/>
          <p:cNvGrpSpPr/>
          <p:nvPr/>
        </p:nvGrpSpPr>
        <p:grpSpPr>
          <a:xfrm>
            <a:off x="0" y="6525344"/>
            <a:ext cx="9144000" cy="351838"/>
            <a:chOff x="0" y="6525344"/>
            <a:chExt cx="9144000" cy="351838"/>
          </a:xfrm>
        </p:grpSpPr>
        <p:sp>
          <p:nvSpPr>
            <p:cNvPr id="29" name="Rectangle 28"/>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1" name="Rectangle 30"/>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3295509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Use McLean &amp; Company’s five-step process to modernize your performance appraisal and engage your employees</a:t>
            </a:r>
            <a:endParaRPr lang="en-CA" dirty="0"/>
          </a:p>
        </p:txBody>
      </p:sp>
      <p:pic>
        <p:nvPicPr>
          <p:cNvPr id="3" name="Picture 2" descr="Basic -  Business strategy and management icons : Vector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091158" y="1815190"/>
            <a:ext cx="721217" cy="721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asic -  Business strategy and management icons : Vector Art"/>
          <p:cNvPicPr>
            <a:picLocks noChangeAspect="1" noChangeArrowheads="1"/>
          </p:cNvPicPr>
          <p:nvPr/>
        </p:nvPicPr>
        <p:blipFill rotWithShape="1">
          <a:blip r:embed="rId3">
            <a:extLst>
              <a:ext uri="{28A0092B-C50C-407E-A947-70E740481C1C}">
                <a14:useLocalDpi xmlns:a14="http://schemas.microsoft.com/office/drawing/2010/main" val="0"/>
              </a:ext>
            </a:extLst>
          </a:blip>
          <a:srcRect t="-139"/>
          <a:stretch/>
        </p:blipFill>
        <p:spPr bwMode="auto">
          <a:xfrm>
            <a:off x="5495283" y="2137064"/>
            <a:ext cx="721217" cy="721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asic -  Business strategy and management icons : Vector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86965" y="2628656"/>
            <a:ext cx="847885" cy="8152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asic -  Business strategy and management icons : Vector Art"/>
          <p:cNvPicPr>
            <a:picLocks noChangeAspect="1" noChangeArrowheads="1"/>
          </p:cNvPicPr>
          <p:nvPr/>
        </p:nvPicPr>
        <p:blipFill rotWithShape="1">
          <a:blip r:embed="rId5">
            <a:extLst>
              <a:ext uri="{28A0092B-C50C-407E-A947-70E740481C1C}">
                <a14:useLocalDpi xmlns:a14="http://schemas.microsoft.com/office/drawing/2010/main" val="0"/>
              </a:ext>
            </a:extLst>
          </a:blip>
          <a:srcRect t="-1719"/>
          <a:stretch/>
        </p:blipFill>
        <p:spPr bwMode="auto">
          <a:xfrm>
            <a:off x="1030201" y="3067561"/>
            <a:ext cx="810522" cy="76262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884928" y="2227959"/>
            <a:ext cx="7160452" cy="2406483"/>
            <a:chOff x="884928" y="2227959"/>
            <a:chExt cx="7160452" cy="2406483"/>
          </a:xfrm>
        </p:grpSpPr>
        <p:pic>
          <p:nvPicPr>
            <p:cNvPr id="18" name="Picture 2" descr="Basic -  Business strategy and management icons : Vector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72360" y="2227959"/>
              <a:ext cx="847885" cy="815219"/>
            </a:xfrm>
            <a:prstGeom prst="rect">
              <a:avLst/>
            </a:prstGeom>
            <a:noFill/>
            <a:extLst>
              <a:ext uri="{909E8E84-426E-40DD-AFC4-6F175D3DCCD1}">
                <a14:hiddenFill xmlns:a14="http://schemas.microsoft.com/office/drawing/2010/main">
                  <a:solidFill>
                    <a:srgbClr val="FFFFFF"/>
                  </a:solidFill>
                </a14:hiddenFill>
              </a:ext>
            </a:extLst>
          </p:spPr>
        </p:pic>
        <p:sp>
          <p:nvSpPr>
            <p:cNvPr id="5" name="L-Shape 4"/>
            <p:cNvSpPr/>
            <p:nvPr/>
          </p:nvSpPr>
          <p:spPr>
            <a:xfrm rot="5400000">
              <a:off x="1191930" y="3620532"/>
              <a:ext cx="706908" cy="1320911"/>
            </a:xfrm>
            <a:prstGeom prst="corner">
              <a:avLst>
                <a:gd name="adj1" fmla="val 16120"/>
                <a:gd name="adj2" fmla="val 16110"/>
              </a:avLst>
            </a:prstGeom>
            <a:blipFill rotWithShape="0">
              <a:blip r:embed="rId7"/>
              <a:stretch>
                <a:fillRect/>
              </a:stretch>
            </a:blipFill>
            <a:ln>
              <a:solidFill>
                <a:schemeClr val="accent1">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Isosceles Triangle 5"/>
            <p:cNvSpPr/>
            <p:nvPr/>
          </p:nvSpPr>
          <p:spPr>
            <a:xfrm>
              <a:off x="1983482" y="3606248"/>
              <a:ext cx="225005" cy="200368"/>
            </a:xfrm>
            <a:prstGeom prst="triangle">
              <a:avLst>
                <a:gd name="adj" fmla="val 100000"/>
              </a:avLst>
            </a:prstGeom>
            <a:blipFill rotWithShape="0">
              <a:blip r:embed="rId8"/>
              <a:stretch>
                <a:fillRect/>
              </a:stretch>
            </a:blipFill>
            <a:ln>
              <a:solidFill>
                <a:schemeClr val="accent1">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L-Shape 6"/>
            <p:cNvSpPr/>
            <p:nvPr/>
          </p:nvSpPr>
          <p:spPr>
            <a:xfrm rot="5400000">
              <a:off x="2651816" y="3298837"/>
              <a:ext cx="706908" cy="1320911"/>
            </a:xfrm>
            <a:prstGeom prst="corner">
              <a:avLst>
                <a:gd name="adj1" fmla="val 16120"/>
                <a:gd name="adj2" fmla="val 16110"/>
              </a:avLst>
            </a:prstGeom>
            <a:solidFill>
              <a:schemeClr val="accent1">
                <a:lumMod val="50000"/>
              </a:schemeClr>
            </a:solidFill>
            <a:ln>
              <a:solidFill>
                <a:schemeClr val="accent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Isosceles Triangle 7"/>
            <p:cNvSpPr/>
            <p:nvPr/>
          </p:nvSpPr>
          <p:spPr>
            <a:xfrm>
              <a:off x="3443368" y="3284553"/>
              <a:ext cx="225005" cy="200368"/>
            </a:xfrm>
            <a:prstGeom prst="triangle">
              <a:avLst>
                <a:gd name="adj" fmla="val 100000"/>
              </a:avLst>
            </a:prstGeom>
            <a:solidFill>
              <a:schemeClr val="accent1">
                <a:lumMod val="50000"/>
              </a:schemeClr>
            </a:solidFill>
            <a:ln>
              <a:solidFill>
                <a:schemeClr val="accent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L-Shape 8"/>
            <p:cNvSpPr/>
            <p:nvPr/>
          </p:nvSpPr>
          <p:spPr>
            <a:xfrm rot="5400000">
              <a:off x="4111700" y="2977141"/>
              <a:ext cx="706908" cy="1320911"/>
            </a:xfrm>
            <a:prstGeom prst="corner">
              <a:avLst>
                <a:gd name="adj1" fmla="val 16120"/>
                <a:gd name="adj2" fmla="val 16110"/>
              </a:avLst>
            </a:prstGeom>
            <a:solidFill>
              <a:schemeClr val="accent1">
                <a:lumMod val="50000"/>
              </a:schemeClr>
            </a:solidFill>
            <a:ln>
              <a:solidFill>
                <a:schemeClr val="accent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Isosceles Triangle 9"/>
            <p:cNvSpPr/>
            <p:nvPr/>
          </p:nvSpPr>
          <p:spPr>
            <a:xfrm>
              <a:off x="4903253" y="2962857"/>
              <a:ext cx="225005" cy="200368"/>
            </a:xfrm>
            <a:prstGeom prst="triangle">
              <a:avLst>
                <a:gd name="adj" fmla="val 100000"/>
              </a:avLst>
            </a:prstGeom>
            <a:solidFill>
              <a:schemeClr val="accent1">
                <a:lumMod val="50000"/>
              </a:schemeClr>
            </a:solidFill>
            <a:ln>
              <a:solidFill>
                <a:schemeClr val="accent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L-Shape 10"/>
            <p:cNvSpPr/>
            <p:nvPr/>
          </p:nvSpPr>
          <p:spPr>
            <a:xfrm rot="5400000">
              <a:off x="5571586" y="2655446"/>
              <a:ext cx="706908" cy="1320911"/>
            </a:xfrm>
            <a:prstGeom prst="corner">
              <a:avLst>
                <a:gd name="adj1" fmla="val 16120"/>
                <a:gd name="adj2" fmla="val 16110"/>
              </a:avLst>
            </a:prstGeom>
            <a:solidFill>
              <a:schemeClr val="accent1">
                <a:lumMod val="50000"/>
              </a:schemeClr>
            </a:solidFill>
            <a:ln>
              <a:solidFill>
                <a:schemeClr val="accent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Isosceles Triangle 11"/>
            <p:cNvSpPr/>
            <p:nvPr/>
          </p:nvSpPr>
          <p:spPr>
            <a:xfrm>
              <a:off x="6363139" y="2641162"/>
              <a:ext cx="225005" cy="200368"/>
            </a:xfrm>
            <a:prstGeom prst="triangle">
              <a:avLst>
                <a:gd name="adj" fmla="val 100000"/>
              </a:avLst>
            </a:prstGeom>
            <a:solidFill>
              <a:schemeClr val="accent1">
                <a:lumMod val="50000"/>
              </a:schemeClr>
            </a:solidFill>
            <a:ln>
              <a:solidFill>
                <a:schemeClr val="accent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Shape 12"/>
            <p:cNvSpPr/>
            <p:nvPr/>
          </p:nvSpPr>
          <p:spPr>
            <a:xfrm rot="5400000">
              <a:off x="7031471" y="2333750"/>
              <a:ext cx="706908" cy="1320911"/>
            </a:xfrm>
            <a:prstGeom prst="corner">
              <a:avLst>
                <a:gd name="adj1" fmla="val 16120"/>
                <a:gd name="adj2" fmla="val 16110"/>
              </a:avLst>
            </a:prstGeom>
            <a:blipFill rotWithShape="0">
              <a:blip r:embed="rId9"/>
              <a:stretch>
                <a:fillRect/>
              </a:stretch>
            </a:blipFill>
            <a:ln>
              <a:solidFill>
                <a:schemeClr val="accent1">
                  <a:lumMod val="50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aphicFrame>
        <p:nvGraphicFramePr>
          <p:cNvPr id="20" name="Table 19"/>
          <p:cNvGraphicFramePr>
            <a:graphicFrameLocks noGrp="1"/>
          </p:cNvGraphicFramePr>
          <p:nvPr>
            <p:extLst>
              <p:ext uri="{D42A27DB-BD31-4B8C-83A1-F6EECF244321}">
                <p14:modId xmlns:p14="http://schemas.microsoft.com/office/powerpoint/2010/main" val="636355282"/>
              </p:ext>
            </p:extLst>
          </p:nvPr>
        </p:nvGraphicFramePr>
        <p:xfrm>
          <a:off x="1019447" y="4080136"/>
          <a:ext cx="1211662" cy="1950720"/>
        </p:xfrm>
        <a:graphic>
          <a:graphicData uri="http://schemas.openxmlformats.org/drawingml/2006/table">
            <a:tbl>
              <a:tblPr>
                <a:tableStyleId>{5C22544A-7EE6-4342-B048-85BDC9FD1C3A}</a:tableStyleId>
              </a:tblPr>
              <a:tblGrid>
                <a:gridCol w="1211662"/>
              </a:tblGrid>
              <a:tr h="382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smtClean="0"/>
                        <a:t>Understand the Modern PA Framework</a:t>
                      </a: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33333"/>
                          </a:solidFill>
                        </a:rPr>
                        <a:t>Learn the McLean &amp; Company modern PA framework. </a:t>
                      </a:r>
                    </a:p>
                  </a:txBody>
                  <a:tcPr>
                    <a:solidFill>
                      <a:schemeClr val="bg1"/>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13840104"/>
              </p:ext>
            </p:extLst>
          </p:nvPr>
        </p:nvGraphicFramePr>
        <p:xfrm>
          <a:off x="2504602" y="3750391"/>
          <a:ext cx="1211662" cy="1124712"/>
        </p:xfrm>
        <a:graphic>
          <a:graphicData uri="http://schemas.openxmlformats.org/drawingml/2006/table">
            <a:tbl>
              <a:tblPr>
                <a:tableStyleId>{5C22544A-7EE6-4342-B048-85BDC9FD1C3A}</a:tableStyleId>
              </a:tblPr>
              <a:tblGrid>
                <a:gridCol w="1211662"/>
              </a:tblGrid>
              <a:tr h="382373">
                <a:tc>
                  <a:txBody>
                    <a:bodyPr/>
                    <a:lstStyle/>
                    <a:p>
                      <a:pPr lvl="0" defTabSz="577850">
                        <a:lnSpc>
                          <a:spcPct val="90000"/>
                        </a:lnSpc>
                        <a:spcBef>
                          <a:spcPct val="0"/>
                        </a:spcBef>
                        <a:spcAft>
                          <a:spcPct val="35000"/>
                        </a:spcAft>
                      </a:pPr>
                      <a:r>
                        <a:rPr lang="en-CA" sz="1400" b="1" dirty="0" smtClean="0"/>
                        <a:t>Design Your Modern PA Framework</a:t>
                      </a:r>
                      <a:endParaRPr lang="en-CA" sz="1400" b="1" dirty="0"/>
                    </a:p>
                  </a:txBody>
                  <a:tcPr>
                    <a:solidFill>
                      <a:schemeClr val="bg1"/>
                    </a:solidFill>
                  </a:tcPr>
                </a:tc>
              </a:tr>
              <a:tr h="370840">
                <a:tc>
                  <a:txBody>
                    <a:bodyPr/>
                    <a:lstStyle/>
                    <a:p>
                      <a:pPr marL="0" indent="0">
                        <a:buClr>
                          <a:srgbClr val="333333"/>
                        </a:buClr>
                        <a:buFont typeface="Arial" pitchFamily="34" charset="0"/>
                        <a:buNone/>
                      </a:pPr>
                      <a:r>
                        <a:rPr lang="en-US" sz="1200" dirty="0" smtClean="0">
                          <a:solidFill>
                            <a:srgbClr val="333333"/>
                          </a:solidFill>
                        </a:rPr>
                        <a:t>Customize key requirements.</a:t>
                      </a:r>
                    </a:p>
                  </a:txBody>
                  <a:tcPr>
                    <a:solidFill>
                      <a:schemeClr val="bg1"/>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9702246"/>
              </p:ext>
            </p:extLst>
          </p:nvPr>
        </p:nvGraphicFramePr>
        <p:xfrm>
          <a:off x="3966096" y="3422622"/>
          <a:ext cx="1211662" cy="1490472"/>
        </p:xfrm>
        <a:graphic>
          <a:graphicData uri="http://schemas.openxmlformats.org/drawingml/2006/table">
            <a:tbl>
              <a:tblPr>
                <a:tableStyleId>{5C22544A-7EE6-4342-B048-85BDC9FD1C3A}</a:tableStyleId>
              </a:tblPr>
              <a:tblGrid>
                <a:gridCol w="1211662"/>
              </a:tblGrid>
              <a:tr h="382373">
                <a:tc>
                  <a:txBody>
                    <a:bodyPr/>
                    <a:lstStyle/>
                    <a:p>
                      <a:pPr lvl="0" algn="l" defTabSz="577850">
                        <a:lnSpc>
                          <a:spcPct val="90000"/>
                        </a:lnSpc>
                        <a:spcBef>
                          <a:spcPct val="0"/>
                        </a:spcBef>
                        <a:spcAft>
                          <a:spcPct val="35000"/>
                        </a:spcAft>
                      </a:pPr>
                      <a:r>
                        <a:rPr lang="en-CA" sz="1400" b="1" kern="1200" dirty="0" smtClean="0"/>
                        <a:t>Put the Framework in Action</a:t>
                      </a:r>
                      <a:endParaRPr lang="en-CA" sz="1400" b="1" kern="1200" dirty="0"/>
                    </a:p>
                  </a:txBody>
                  <a:tcPr>
                    <a:solidFill>
                      <a:schemeClr val="bg1"/>
                    </a:solidFill>
                  </a:tcPr>
                </a:tc>
              </a:tr>
              <a:tr h="370840">
                <a:tc>
                  <a:txBody>
                    <a:bodyPr/>
                    <a:lstStyle/>
                    <a:p>
                      <a:pPr marL="0" indent="0">
                        <a:buClr>
                          <a:srgbClr val="333333"/>
                        </a:buClr>
                        <a:buFont typeface="Arial" pitchFamily="34" charset="0"/>
                        <a:buNone/>
                      </a:pPr>
                      <a:r>
                        <a:rPr lang="en-US" sz="1200" dirty="0" smtClean="0">
                          <a:solidFill>
                            <a:srgbClr val="333333"/>
                          </a:solidFill>
                        </a:rPr>
                        <a:t>Review how the framework will work in action.</a:t>
                      </a:r>
                    </a:p>
                  </a:txBody>
                  <a:tcPr>
                    <a:solidFill>
                      <a:schemeClr val="bg1"/>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282534257"/>
              </p:ext>
            </p:extLst>
          </p:nvPr>
        </p:nvGraphicFramePr>
        <p:xfrm>
          <a:off x="5427590" y="3098960"/>
          <a:ext cx="1279442" cy="2176272"/>
        </p:xfrm>
        <a:graphic>
          <a:graphicData uri="http://schemas.openxmlformats.org/drawingml/2006/table">
            <a:tbl>
              <a:tblPr>
                <a:tableStyleId>{5C22544A-7EE6-4342-B048-85BDC9FD1C3A}</a:tableStyleId>
              </a:tblPr>
              <a:tblGrid>
                <a:gridCol w="1279442"/>
              </a:tblGrid>
              <a:tr h="382373">
                <a:tc>
                  <a:txBody>
                    <a:bodyPr/>
                    <a:lstStyle/>
                    <a:p>
                      <a:pPr lvl="0" algn="l" defTabSz="577850">
                        <a:lnSpc>
                          <a:spcPct val="90000"/>
                        </a:lnSpc>
                        <a:spcBef>
                          <a:spcPct val="0"/>
                        </a:spcBef>
                        <a:spcAft>
                          <a:spcPct val="35000"/>
                        </a:spcAft>
                      </a:pPr>
                      <a:r>
                        <a:rPr lang="en-CA" sz="1300" b="1" kern="1200" dirty="0" smtClean="0"/>
                        <a:t>Communicate and Train to Manage Change</a:t>
                      </a:r>
                      <a:endParaRPr lang="en-CA" sz="1300" b="1" kern="1200" dirty="0"/>
                    </a:p>
                  </a:txBody>
                  <a:tcPr>
                    <a:solidFill>
                      <a:schemeClr val="bg1"/>
                    </a:solidFill>
                  </a:tcPr>
                </a:tc>
              </a:tr>
              <a:tr h="370840">
                <a:tc>
                  <a:txBody>
                    <a:bodyPr/>
                    <a:lstStyle/>
                    <a:p>
                      <a:pPr marL="0" indent="0">
                        <a:buClr>
                          <a:srgbClr val="333333"/>
                        </a:buClr>
                        <a:buFont typeface="Arial" pitchFamily="34" charset="0"/>
                        <a:buNone/>
                      </a:pPr>
                      <a:r>
                        <a:rPr lang="en-US" sz="1200" dirty="0" smtClean="0">
                          <a:solidFill>
                            <a:srgbClr val="333333"/>
                          </a:solidFill>
                        </a:rPr>
                        <a:t>Manage the change process of an updated PA with a solid communication strategy and training. </a:t>
                      </a:r>
                    </a:p>
                  </a:txBody>
                  <a:tcPr>
                    <a:solidFill>
                      <a:schemeClr val="bg1"/>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943716684"/>
              </p:ext>
            </p:extLst>
          </p:nvPr>
        </p:nvGraphicFramePr>
        <p:xfrm>
          <a:off x="6889084" y="2796348"/>
          <a:ext cx="1211662" cy="1682496"/>
        </p:xfrm>
        <a:graphic>
          <a:graphicData uri="http://schemas.openxmlformats.org/drawingml/2006/table">
            <a:tbl>
              <a:tblPr>
                <a:tableStyleId>{5C22544A-7EE6-4342-B048-85BDC9FD1C3A}</a:tableStyleId>
              </a:tblPr>
              <a:tblGrid>
                <a:gridCol w="1211662"/>
              </a:tblGrid>
              <a:tr h="382373">
                <a:tc>
                  <a:txBody>
                    <a:bodyPr/>
                    <a:lstStyle/>
                    <a:p>
                      <a:pPr lvl="0" algn="l" defTabSz="577850">
                        <a:lnSpc>
                          <a:spcPct val="90000"/>
                        </a:lnSpc>
                        <a:spcBef>
                          <a:spcPct val="0"/>
                        </a:spcBef>
                        <a:spcAft>
                          <a:spcPct val="35000"/>
                        </a:spcAft>
                      </a:pPr>
                      <a:r>
                        <a:rPr lang="en-CA" sz="1400" b="1" kern="1200" dirty="0" smtClean="0"/>
                        <a:t>Follow Up and Measure Success</a:t>
                      </a:r>
                      <a:endParaRPr lang="en-CA" sz="1400" b="1" kern="1200" dirty="0"/>
                    </a:p>
                  </a:txBody>
                  <a:tcPr>
                    <a:solidFill>
                      <a:schemeClr val="bg1"/>
                    </a:solidFill>
                  </a:tcPr>
                </a:tc>
              </a:tr>
              <a:tr h="370840">
                <a:tc>
                  <a:txBody>
                    <a:bodyPr/>
                    <a:lstStyle/>
                    <a:p>
                      <a:pPr marL="0" indent="0">
                        <a:buClr>
                          <a:srgbClr val="333333"/>
                        </a:buClr>
                        <a:buFont typeface="Arial" pitchFamily="34" charset="0"/>
                        <a:buNone/>
                      </a:pPr>
                      <a:r>
                        <a:rPr lang="en-US" sz="1200" dirty="0" smtClean="0">
                          <a:solidFill>
                            <a:srgbClr val="333333"/>
                          </a:solidFill>
                        </a:rPr>
                        <a:t>Track updated results after modernizing the PA.</a:t>
                      </a:r>
                    </a:p>
                  </a:txBody>
                  <a:tcPr>
                    <a:solidFill>
                      <a:schemeClr val="bg1"/>
                    </a:solidFill>
                  </a:tcPr>
                </a:tc>
              </a:tr>
            </a:tbl>
          </a:graphicData>
        </a:graphic>
      </p:graphicFrame>
      <p:pic>
        <p:nvPicPr>
          <p:cNvPr id="26" name="Picture 25"/>
          <p:cNvPicPr>
            <a:picLocks noChangeAspect="1"/>
          </p:cNvPicPr>
          <p:nvPr/>
        </p:nvPicPr>
        <p:blipFill>
          <a:blip r:embed="rId10"/>
          <a:stretch>
            <a:fillRect/>
          </a:stretch>
        </p:blipFill>
        <p:spPr>
          <a:xfrm>
            <a:off x="3815089" y="1982515"/>
            <a:ext cx="1296755" cy="1291236"/>
          </a:xfrm>
          <a:prstGeom prst="rect">
            <a:avLst/>
          </a:prstGeom>
        </p:spPr>
      </p:pic>
      <p:grpSp>
        <p:nvGrpSpPr>
          <p:cNvPr id="27" name="Group 26"/>
          <p:cNvGrpSpPr/>
          <p:nvPr/>
        </p:nvGrpSpPr>
        <p:grpSpPr>
          <a:xfrm>
            <a:off x="0" y="6525344"/>
            <a:ext cx="9144000" cy="351838"/>
            <a:chOff x="0" y="6525344"/>
            <a:chExt cx="9144000" cy="351838"/>
          </a:xfrm>
        </p:grpSpPr>
        <p:sp>
          <p:nvSpPr>
            <p:cNvPr id="28" name="Rectangle 27"/>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9" name="Picture 2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0" name="Rectangle 29"/>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3408835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nkstockPhotos-4817219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1840" y="0"/>
            <a:ext cx="3312160" cy="6524625"/>
          </a:xfrm>
          <a:prstGeom prst="rect">
            <a:avLst/>
          </a:prstGeom>
        </p:spPr>
      </p:pic>
      <p:sp>
        <p:nvSpPr>
          <p:cNvPr id="8" name="TextBox 7">
            <a:hlinkClick r:id="rId3" action="ppaction://hlinkfile"/>
          </p:cNvPr>
          <p:cNvSpPr txBox="1"/>
          <p:nvPr/>
        </p:nvSpPr>
        <p:spPr>
          <a:xfrm>
            <a:off x="1101090" y="2969924"/>
            <a:ext cx="4730750" cy="584775"/>
          </a:xfrm>
          <a:prstGeom prst="rect">
            <a:avLst/>
          </a:prstGeom>
        </p:spPr>
        <p:txBody>
          <a:bodyPr wrap="square" rtlCol="0">
            <a:spAutoFit/>
          </a:bodyPr>
          <a:lstStyle/>
          <a:p>
            <a:r>
              <a:rPr lang="en-CA" sz="3200" b="1" dirty="0" smtClean="0">
                <a:solidFill>
                  <a:srgbClr val="2576B7"/>
                </a:solidFill>
                <a:cs typeface="Segoe UI" panose="020B0502040204020203" pitchFamily="34" charset="0"/>
              </a:rPr>
              <a:t>SAMPLE SLIDES</a:t>
            </a:r>
            <a:endParaRPr lang="en-CA" sz="3200" b="1" dirty="0">
              <a:solidFill>
                <a:srgbClr val="2576B7"/>
              </a:solidFill>
              <a:cs typeface="Segoe UI" panose="020B0502040204020203" pitchFamily="34" charset="0"/>
            </a:endParaRPr>
          </a:p>
        </p:txBody>
      </p:sp>
      <p:sp>
        <p:nvSpPr>
          <p:cNvPr id="9" name="Rectangle 8"/>
          <p:cNvSpPr/>
          <p:nvPr/>
        </p:nvSpPr>
        <p:spPr>
          <a:xfrm>
            <a:off x="0" y="1120588"/>
            <a:ext cx="172357" cy="54067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lumMod val="95000"/>
                </a:srgbClr>
              </a:solidFill>
            </a:endParaRPr>
          </a:p>
        </p:txBody>
      </p:sp>
      <p:grpSp>
        <p:nvGrpSpPr>
          <p:cNvPr id="5" name="Group 4"/>
          <p:cNvGrpSpPr/>
          <p:nvPr/>
        </p:nvGrpSpPr>
        <p:grpSpPr>
          <a:xfrm>
            <a:off x="0" y="6525344"/>
            <a:ext cx="9144000" cy="351838"/>
            <a:chOff x="0" y="6525344"/>
            <a:chExt cx="9144000" cy="351838"/>
          </a:xfrm>
        </p:grpSpPr>
        <p:sp>
          <p:nvSpPr>
            <p:cNvPr id="6" name="Rectangle 5"/>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1" name="Rectangle 10"/>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150785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It’s time to modernize the traditional </a:t>
            </a:r>
            <a:r>
              <a:rPr lang="en-US" dirty="0" smtClean="0"/>
              <a:t>PA to be a more effective </a:t>
            </a:r>
            <a:r>
              <a:rPr lang="en-US" dirty="0"/>
              <a:t>and </a:t>
            </a:r>
            <a:r>
              <a:rPr lang="en-US" dirty="0" smtClean="0"/>
              <a:t>collaborative assessment</a:t>
            </a:r>
            <a:endParaRPr lang="en-CA" dirty="0"/>
          </a:p>
        </p:txBody>
      </p:sp>
      <p:sp>
        <p:nvSpPr>
          <p:cNvPr id="4" name="Text Placeholder 14"/>
          <p:cNvSpPr txBox="1">
            <a:spLocks/>
          </p:cNvSpPr>
          <p:nvPr/>
        </p:nvSpPr>
        <p:spPr>
          <a:xfrm>
            <a:off x="1442318" y="3016181"/>
            <a:ext cx="6367463" cy="452437"/>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smtClean="0"/>
              <a:t>Traditional performance appraisals are ineffective because:</a:t>
            </a:r>
          </a:p>
          <a:p>
            <a:pPr marL="0" indent="0">
              <a:buFont typeface="Arial" pitchFamily="34" charset="0"/>
              <a:buNone/>
            </a:pPr>
            <a:endParaRPr lang="en-US" sz="1800" smtClean="0"/>
          </a:p>
          <a:p>
            <a:endParaRPr lang="en-US" sz="1800" dirty="0"/>
          </a:p>
        </p:txBody>
      </p:sp>
      <p:sp>
        <p:nvSpPr>
          <p:cNvPr id="6" name="Rectangle 5"/>
          <p:cNvSpPr/>
          <p:nvPr/>
        </p:nvSpPr>
        <p:spPr>
          <a:xfrm>
            <a:off x="712405" y="5204393"/>
            <a:ext cx="7704010" cy="1246495"/>
          </a:xfrm>
          <a:prstGeom prst="rect">
            <a:avLst/>
          </a:prstGeom>
        </p:spPr>
        <p:txBody>
          <a:bodyPr wrap="square">
            <a:spAutoFit/>
          </a:bodyPr>
          <a:lstStyle/>
          <a:p>
            <a:pPr algn="ctr">
              <a:spcAft>
                <a:spcPts val="600"/>
              </a:spcAft>
            </a:pPr>
            <a:r>
              <a:rPr lang="en-US" sz="1400" i="1" dirty="0" smtClean="0">
                <a:latin typeface="+mj-lt"/>
              </a:rPr>
              <a:t>The reality is that the traditional performance appraisal as practiced in the majority of organizations today is fundamentally flawed and incongruent with our values-based, vision-driven, and collaborative work environments.</a:t>
            </a:r>
            <a:r>
              <a:rPr lang="en-US" sz="1400" dirty="0" smtClean="0"/>
              <a:t> </a:t>
            </a:r>
            <a:br>
              <a:rPr lang="en-US" sz="1400" dirty="0" smtClean="0"/>
            </a:br>
            <a:r>
              <a:rPr lang="en-US" sz="1400" dirty="0" smtClean="0"/>
              <a:t>- Ray Williams</a:t>
            </a:r>
          </a:p>
          <a:p>
            <a:pPr>
              <a:spcAft>
                <a:spcPts val="600"/>
              </a:spcAft>
            </a:pPr>
            <a:endParaRPr lang="en-US" sz="1400" i="1" dirty="0" smtClean="0">
              <a:latin typeface="+mj-lt"/>
            </a:endParaRPr>
          </a:p>
        </p:txBody>
      </p:sp>
      <p:sp>
        <p:nvSpPr>
          <p:cNvPr id="7" name="Text Placeholder 15"/>
          <p:cNvSpPr txBox="1">
            <a:spLocks/>
          </p:cNvSpPr>
          <p:nvPr/>
        </p:nvSpPr>
        <p:spPr bwMode="auto">
          <a:xfrm>
            <a:off x="404475" y="1232756"/>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kern="1200" baseline="0">
                <a:solidFill>
                  <a:schemeClr val="tx1"/>
                </a:solidFill>
                <a:latin typeface="+mn-lt"/>
                <a:ea typeface="+mn-ea"/>
                <a:cs typeface="+mn-cs"/>
              </a:defRPr>
            </a:lvl1pPr>
            <a:lvl2pPr marL="228600" indent="-228600" algn="l" rtl="0" eaLnBrk="0" fontAlgn="base" hangingPunct="0">
              <a:spcBef>
                <a:spcPct val="20000"/>
              </a:spcBef>
              <a:spcAft>
                <a:spcPct val="0"/>
              </a:spcAft>
              <a:buClr>
                <a:schemeClr val="tx1"/>
              </a:buClr>
              <a:buSzPct val="150000"/>
              <a:buFont typeface="Arial" pitchFamily="34" charset="0"/>
              <a:buChar char="◦"/>
              <a:defRPr sz="1400" kern="1200">
                <a:solidFill>
                  <a:schemeClr val="tx1"/>
                </a:solidFill>
                <a:latin typeface="+mn-lt"/>
                <a:ea typeface="+mn-ea"/>
                <a:cs typeface="+mn-cs"/>
              </a:defRPr>
            </a:lvl2pPr>
            <a:lvl3pPr marL="228600" indent="-228600" algn="l" rtl="0" eaLnBrk="0" fontAlgn="base" hangingPunct="0">
              <a:spcBef>
                <a:spcPct val="20000"/>
              </a:spcBef>
              <a:spcAft>
                <a:spcPct val="0"/>
              </a:spcAft>
              <a:buClr>
                <a:schemeClr val="tx1"/>
              </a:buClr>
              <a:buFont typeface="Arial" pitchFamily="34" charset="0"/>
              <a:buChar char="–"/>
              <a:defRPr sz="1400" kern="1200">
                <a:solidFill>
                  <a:schemeClr val="tx1"/>
                </a:solidFill>
                <a:latin typeface="+mn-lt"/>
                <a:ea typeface="+mn-ea"/>
                <a:cs typeface="+mn-cs"/>
              </a:defRPr>
            </a:lvl3pPr>
            <a:lvl4pPr marL="228600" indent="-228600" algn="l" rtl="0" eaLnBrk="0" fontAlgn="base" hangingPunct="0">
              <a:spcBef>
                <a:spcPct val="20000"/>
              </a:spcBef>
              <a:spcAft>
                <a:spcPct val="0"/>
              </a:spcAft>
              <a:buClr>
                <a:schemeClr val="tx1"/>
              </a:buClr>
              <a:buFont typeface="Wingdings" pitchFamily="2" charset="2"/>
              <a:buChar char="§"/>
              <a:defRPr sz="1400" kern="1200">
                <a:solidFill>
                  <a:schemeClr val="tx1"/>
                </a:solidFill>
                <a:latin typeface="+mn-lt"/>
                <a:ea typeface="+mn-ea"/>
                <a:cs typeface="+mn-cs"/>
              </a:defRPr>
            </a:lvl4pPr>
            <a:lvl5pPr marL="2286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
                <a:srgbClr val="333333"/>
              </a:buClr>
              <a:buSzPct val="120000"/>
              <a:buFont typeface="Arial" pitchFamily="34" charset="0"/>
              <a:buNone/>
              <a:tabLst/>
              <a:defRPr/>
            </a:pPr>
            <a:r>
              <a:rPr kumimoji="0" lang="en-US" sz="1800" b="1" i="0" u="none" strike="noStrike" kern="1200" cap="none" spc="0" normalizeH="0" baseline="0" noProof="0" dirty="0" smtClean="0">
                <a:ln>
                  <a:noFill/>
                </a:ln>
                <a:solidFill>
                  <a:srgbClr val="333333"/>
                </a:solidFill>
                <a:effectLst/>
                <a:uLnTx/>
                <a:uFillTx/>
                <a:latin typeface="Arial"/>
              </a:rPr>
              <a:t>We’ve known for more than 50 years that the traditional performance appraisal doesn’t work – yet we keep using it!</a:t>
            </a:r>
          </a:p>
          <a:p>
            <a:pPr marL="0" marR="0" lvl="0" indent="0" algn="l" defTabSz="914400" rtl="0" eaLnBrk="0" fontAlgn="base" latinLnBrk="0" hangingPunct="0">
              <a:lnSpc>
                <a:spcPct val="100000"/>
              </a:lnSpc>
              <a:spcBef>
                <a:spcPts val="0"/>
              </a:spcBef>
              <a:spcAft>
                <a:spcPct val="0"/>
              </a:spcAft>
              <a:buClr>
                <a:srgbClr val="333333"/>
              </a:buClr>
              <a:buSzPct val="120000"/>
              <a:buFont typeface="Arial" pitchFamily="34" charset="0"/>
              <a:buNone/>
              <a:tabLst/>
              <a:defRPr/>
            </a:pPr>
            <a:endParaRPr kumimoji="0" lang="en-US" sz="1800" b="1" i="0" u="none" strike="noStrike" kern="1200" cap="none" spc="0" normalizeH="0" baseline="0" noProof="0" dirty="0">
              <a:ln>
                <a:noFill/>
              </a:ln>
              <a:solidFill>
                <a:srgbClr val="333333"/>
              </a:solidFill>
              <a:effectLst/>
              <a:uLnTx/>
              <a:uFillTx/>
              <a:latin typeface="Arial"/>
            </a:endParaRPr>
          </a:p>
        </p:txBody>
      </p:sp>
      <p:sp>
        <p:nvSpPr>
          <p:cNvPr id="8" name="Text Placeholder 14"/>
          <p:cNvSpPr txBox="1">
            <a:spLocks/>
          </p:cNvSpPr>
          <p:nvPr/>
        </p:nvSpPr>
        <p:spPr>
          <a:xfrm>
            <a:off x="873795" y="2059931"/>
            <a:ext cx="7891149" cy="786300"/>
          </a:xfrm>
          <a:prstGeom prst="rect">
            <a:avLst/>
          </a:prstGeom>
          <a:solidFill>
            <a:schemeClr val="bg2"/>
          </a:solidFill>
          <a:ln>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t>In 1965, the </a:t>
            </a:r>
            <a:r>
              <a:rPr lang="en-US" sz="1400" i="1" dirty="0" smtClean="0"/>
              <a:t>Harvard Business Review</a:t>
            </a:r>
            <a:r>
              <a:rPr lang="en-US" sz="1400" dirty="0" smtClean="0"/>
              <a:t> reported the results of a landmark study that tested the </a:t>
            </a:r>
            <a:r>
              <a:rPr lang="en-US" sz="1400" b="1" dirty="0" smtClean="0"/>
              <a:t>effectiveness of traditional performance appraisal systems </a:t>
            </a:r>
            <a:r>
              <a:rPr lang="en-US" sz="1400" dirty="0" smtClean="0"/>
              <a:t>at General Electric and found them </a:t>
            </a:r>
            <a:r>
              <a:rPr lang="en-US" sz="1400" b="1" dirty="0" smtClean="0"/>
              <a:t>ineffective</a:t>
            </a:r>
            <a:r>
              <a:rPr lang="en-US" sz="1400" dirty="0" smtClean="0"/>
              <a:t> (Smith and Rutigliano).</a:t>
            </a:r>
          </a:p>
          <a:p>
            <a:endParaRPr lang="en-US" sz="1400" dirty="0" smtClean="0"/>
          </a:p>
        </p:txBody>
      </p:sp>
      <p:sp>
        <p:nvSpPr>
          <p:cNvPr id="9" name="Bent-Up Arrow 8"/>
          <p:cNvSpPr/>
          <p:nvPr/>
        </p:nvSpPr>
        <p:spPr>
          <a:xfrm rot="5400000">
            <a:off x="402915" y="1916832"/>
            <a:ext cx="504056" cy="360040"/>
          </a:xfrm>
          <a:prstGeom prst="bentUpArrow">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8713" y="3488096"/>
            <a:ext cx="2830083" cy="1200329"/>
          </a:xfrm>
          <a:prstGeom prst="rect">
            <a:avLst/>
          </a:prstGeom>
          <a:solidFill>
            <a:schemeClr val="accent1">
              <a:lumMod val="20000"/>
              <a:lumOff val="80000"/>
            </a:schemeClr>
          </a:solidFill>
          <a:effectLst>
            <a:outerShdw blurRad="50800" dist="38100" dir="2700000" algn="ctr" rotWithShape="0">
              <a:srgbClr val="000000">
                <a:alpha val="40000"/>
              </a:srgbClr>
            </a:outerShdw>
          </a:effectLst>
        </p:spPr>
        <p:txBody>
          <a:bodyPr wrap="square">
            <a:spAutoFit/>
          </a:bodyPr>
          <a:lstStyle/>
          <a:p>
            <a:pPr lvl="0"/>
            <a:r>
              <a:rPr lang="en-US" sz="1200" b="1" dirty="0" smtClean="0"/>
              <a:t>They are not adaptable for today’s world of work.</a:t>
            </a:r>
            <a:endParaRPr lang="en-US" sz="1200" dirty="0" smtClean="0"/>
          </a:p>
          <a:p>
            <a:pPr marL="285750" indent="-285750">
              <a:buFont typeface="Arial" panose="020B0604020202020204" pitchFamily="34" charset="0"/>
              <a:buChar char="•"/>
            </a:pPr>
            <a:r>
              <a:rPr lang="en-US" sz="1200" dirty="0" smtClean="0"/>
              <a:t>The system was developed for a static, unchanging environment. </a:t>
            </a:r>
          </a:p>
          <a:p>
            <a:pPr marL="285750" indent="-285750">
              <a:buFont typeface="Arial" panose="020B0604020202020204" pitchFamily="34" charset="0"/>
              <a:buChar char="•"/>
            </a:pPr>
            <a:r>
              <a:rPr lang="en-US" sz="1200" dirty="0" smtClean="0"/>
              <a:t>This is not how the business world of today works.</a:t>
            </a:r>
            <a:endParaRPr lang="en-US" sz="1200" dirty="0"/>
          </a:p>
        </p:txBody>
      </p:sp>
      <p:sp>
        <p:nvSpPr>
          <p:cNvPr id="11" name="Rectangle 10"/>
          <p:cNvSpPr/>
          <p:nvPr/>
        </p:nvSpPr>
        <p:spPr>
          <a:xfrm>
            <a:off x="3151934" y="3488097"/>
            <a:ext cx="2831114" cy="1569660"/>
          </a:xfrm>
          <a:prstGeom prst="rect">
            <a:avLst/>
          </a:prstGeom>
          <a:solidFill>
            <a:schemeClr val="bg2">
              <a:lumMod val="90000"/>
            </a:schemeClr>
          </a:solidFill>
          <a:effectLst>
            <a:outerShdw blurRad="50800" dist="38100" dir="2700000" algn="ctr" rotWithShape="0">
              <a:srgbClr val="000000">
                <a:alpha val="40000"/>
              </a:srgbClr>
            </a:outerShdw>
          </a:effectLst>
        </p:spPr>
        <p:txBody>
          <a:bodyPr wrap="square">
            <a:spAutoFit/>
          </a:bodyPr>
          <a:lstStyle/>
          <a:p>
            <a:pPr lvl="0"/>
            <a:r>
              <a:rPr lang="en-US" sz="1200" b="1" dirty="0" smtClean="0"/>
              <a:t>They are a poor driver of performance.</a:t>
            </a:r>
            <a:endParaRPr lang="en-US" sz="1200" dirty="0" smtClean="0"/>
          </a:p>
          <a:p>
            <a:pPr marL="285750" indent="-285750">
              <a:buFont typeface="Arial" panose="020B0604020202020204" pitchFamily="34" charset="0"/>
              <a:buChar char="•"/>
            </a:pPr>
            <a:r>
              <a:rPr lang="en-US" sz="1200" dirty="0" smtClean="0"/>
              <a:t>Feedback given to an employee is backward looking.</a:t>
            </a:r>
          </a:p>
          <a:p>
            <a:pPr marL="285750" indent="-285750">
              <a:buFont typeface="Arial" panose="020B0604020202020204" pitchFamily="34" charset="0"/>
              <a:buChar char="•"/>
            </a:pPr>
            <a:r>
              <a:rPr lang="en-US" sz="1200" dirty="0" smtClean="0"/>
              <a:t>Does not easily help employees understand how to change or improve performance on an ongoing basis.</a:t>
            </a:r>
            <a:endParaRPr lang="en-US" sz="1200" dirty="0"/>
          </a:p>
        </p:txBody>
      </p:sp>
      <p:sp>
        <p:nvSpPr>
          <p:cNvPr id="12" name="Rectangle 11"/>
          <p:cNvSpPr/>
          <p:nvPr/>
        </p:nvSpPr>
        <p:spPr>
          <a:xfrm>
            <a:off x="6046186" y="3501624"/>
            <a:ext cx="2831114" cy="1200329"/>
          </a:xfrm>
          <a:prstGeom prst="rect">
            <a:avLst/>
          </a:prstGeom>
          <a:solidFill>
            <a:schemeClr val="accent5">
              <a:lumMod val="20000"/>
              <a:lumOff val="80000"/>
            </a:schemeClr>
          </a:solidFill>
          <a:effectLst>
            <a:outerShdw blurRad="50800" dist="38100" dir="2700000" algn="ctr" rotWithShape="0">
              <a:srgbClr val="000000">
                <a:alpha val="40000"/>
              </a:srgbClr>
            </a:outerShdw>
          </a:effectLst>
        </p:spPr>
        <p:txBody>
          <a:bodyPr wrap="square">
            <a:spAutoFit/>
          </a:bodyPr>
          <a:lstStyle/>
          <a:p>
            <a:pPr lvl="0"/>
            <a:r>
              <a:rPr lang="en-US" sz="1200" b="1" dirty="0" smtClean="0"/>
              <a:t>They are a huge de-motivator.</a:t>
            </a:r>
            <a:endParaRPr lang="en-US" sz="1200" dirty="0" smtClean="0"/>
          </a:p>
          <a:p>
            <a:r>
              <a:rPr lang="en-US" sz="1200" dirty="0" smtClean="0"/>
              <a:t>Biased ratings and lack of direction create high levels of employee discontent, which can lead to:</a:t>
            </a:r>
          </a:p>
          <a:p>
            <a:pPr marL="285750" indent="-285750">
              <a:buFont typeface="Arial" panose="020B0604020202020204" pitchFamily="34" charset="0"/>
              <a:buChar char="•"/>
            </a:pPr>
            <a:r>
              <a:rPr lang="en-US" sz="1200" dirty="0" smtClean="0"/>
              <a:t>Disengagement</a:t>
            </a:r>
          </a:p>
          <a:p>
            <a:pPr marL="285750" indent="-285750">
              <a:buFont typeface="Arial" panose="020B0604020202020204" pitchFamily="34" charset="0"/>
              <a:buChar char="•"/>
            </a:pPr>
            <a:r>
              <a:rPr lang="en-US" sz="1200" dirty="0" smtClean="0"/>
              <a:t>Turnover </a:t>
            </a:r>
            <a:endParaRPr lang="en-US" sz="1200" dirty="0"/>
          </a:p>
        </p:txBody>
      </p:sp>
      <p:sp>
        <p:nvSpPr>
          <p:cNvPr id="15" name="TextBox 14"/>
          <p:cNvSpPr txBox="1"/>
          <p:nvPr/>
        </p:nvSpPr>
        <p:spPr>
          <a:xfrm>
            <a:off x="809192" y="5190865"/>
            <a:ext cx="375361" cy="552587"/>
          </a:xfrm>
          <a:prstGeom prst="rect">
            <a:avLst/>
          </a:prstGeom>
        </p:spPr>
        <p:txBody>
          <a:bodyPr wrap="square" tIns="0" bIns="0" rtlCol="0">
            <a:spAutoFit/>
          </a:bodyPr>
          <a:lstStyle/>
          <a:p>
            <a:pPr algn="ctr">
              <a:lnSpc>
                <a:spcPts val="4200"/>
              </a:lnSpc>
            </a:pPr>
            <a:r>
              <a:rPr lang="en-CA" sz="4400" dirty="0" smtClean="0">
                <a:solidFill>
                  <a:srgbClr val="D6D6D6"/>
                </a:solidFill>
                <a:latin typeface="Arial Black" panose="020B0A04020102020204" pitchFamily="34" charset="0"/>
                <a:cs typeface="Arial" panose="020B0604020202020204" pitchFamily="34" charset="0"/>
              </a:rPr>
              <a:t>“ </a:t>
            </a:r>
          </a:p>
        </p:txBody>
      </p:sp>
      <p:sp>
        <p:nvSpPr>
          <p:cNvPr id="16" name="TextBox 15"/>
          <p:cNvSpPr txBox="1"/>
          <p:nvPr/>
        </p:nvSpPr>
        <p:spPr>
          <a:xfrm>
            <a:off x="6382342" y="5668676"/>
            <a:ext cx="357835" cy="644920"/>
          </a:xfrm>
          <a:prstGeom prst="rect">
            <a:avLst/>
          </a:prstGeom>
        </p:spPr>
        <p:txBody>
          <a:bodyPr wrap="square" rtlCol="0">
            <a:spAutoFit/>
          </a:bodyPr>
          <a:lstStyle/>
          <a:p>
            <a:pPr algn="ctr">
              <a:lnSpc>
                <a:spcPts val="4200"/>
              </a:lnSpc>
            </a:pPr>
            <a:r>
              <a:rPr lang="en-CA" sz="4400" dirty="0">
                <a:solidFill>
                  <a:srgbClr val="D6D6D6"/>
                </a:solidFill>
                <a:latin typeface="Arial Black" panose="020B0A04020102020204" pitchFamily="34" charset="0"/>
                <a:cs typeface="Arial" panose="020B0604020202020204" pitchFamily="34" charset="0"/>
              </a:rPr>
              <a:t>”</a:t>
            </a:r>
          </a:p>
        </p:txBody>
      </p:sp>
      <p:grpSp>
        <p:nvGrpSpPr>
          <p:cNvPr id="13" name="Group 12"/>
          <p:cNvGrpSpPr/>
          <p:nvPr/>
        </p:nvGrpSpPr>
        <p:grpSpPr>
          <a:xfrm>
            <a:off x="0" y="6525344"/>
            <a:ext cx="9144000" cy="351838"/>
            <a:chOff x="0" y="6525344"/>
            <a:chExt cx="9144000" cy="351838"/>
          </a:xfrm>
        </p:grpSpPr>
        <p:sp>
          <p:nvSpPr>
            <p:cNvPr id="14" name="Rectangle 13"/>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8" name="Rectangle 17"/>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3331928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modern PA framework </a:t>
            </a:r>
            <a:r>
              <a:rPr lang="en-US" dirty="0" smtClean="0"/>
              <a:t>has more </a:t>
            </a:r>
            <a:r>
              <a:rPr lang="en-US" dirty="0"/>
              <a:t>regular expectation and goal setting, feedback and coaching, and assessment</a:t>
            </a:r>
            <a:endParaRPr lang="en-CA" dirty="0"/>
          </a:p>
        </p:txBody>
      </p:sp>
      <p:sp>
        <p:nvSpPr>
          <p:cNvPr id="3" name="Rectangle 2"/>
          <p:cNvSpPr/>
          <p:nvPr/>
        </p:nvSpPr>
        <p:spPr>
          <a:xfrm>
            <a:off x="205880" y="1716724"/>
            <a:ext cx="4813331" cy="738664"/>
          </a:xfrm>
          <a:prstGeom prst="rect">
            <a:avLst/>
          </a:prstGeom>
        </p:spPr>
        <p:txBody>
          <a:bodyPr wrap="square">
            <a:spAutoFit/>
          </a:bodyPr>
          <a:lstStyle/>
          <a:p>
            <a:pPr lvl="0"/>
            <a:r>
              <a:rPr lang="en-US" sz="1400" dirty="0">
                <a:latin typeface="Arial" panose="020B0604020202020204" pitchFamily="34" charset="0"/>
                <a:ea typeface="Calibri" panose="020F0502020204030204" pitchFamily="34" charset="0"/>
                <a:cs typeface="Times New Roman" panose="02020603050405020304" pitchFamily="18" charset="0"/>
              </a:rPr>
              <a:t>At </a:t>
            </a:r>
            <a:r>
              <a:rPr lang="en-US" sz="1400" b="1" dirty="0">
                <a:latin typeface="Arial" panose="020B0604020202020204" pitchFamily="34" charset="0"/>
                <a:ea typeface="Calibri" panose="020F0502020204030204" pitchFamily="34" charset="0"/>
                <a:cs typeface="Times New Roman" panose="02020603050405020304" pitchFamily="18" charset="0"/>
              </a:rPr>
              <a:t>every</a:t>
            </a:r>
            <a:r>
              <a:rPr lang="en-US" sz="1400" dirty="0">
                <a:latin typeface="Arial" panose="020B0604020202020204" pitchFamily="34" charset="0"/>
                <a:ea typeface="Calibri" panose="020F0502020204030204" pitchFamily="34" charset="0"/>
                <a:cs typeface="Times New Roman" panose="02020603050405020304" pitchFamily="18" charset="0"/>
              </a:rPr>
              <a:t> performance appraisal </a:t>
            </a:r>
            <a:r>
              <a:rPr lang="en-US" sz="1400" dirty="0" smtClean="0">
                <a:latin typeface="Arial" panose="020B0604020202020204" pitchFamily="34" charset="0"/>
                <a:ea typeface="Calibri" panose="020F0502020204030204" pitchFamily="34" charset="0"/>
                <a:cs typeface="Times New Roman" panose="02020603050405020304" pitchFamily="18" charset="0"/>
              </a:rPr>
              <a:t>touchpoint </a:t>
            </a:r>
            <a:r>
              <a:rPr lang="en-US" sz="1400" dirty="0">
                <a:latin typeface="Arial" panose="020B0604020202020204" pitchFamily="34" charset="0"/>
                <a:ea typeface="Calibri" panose="020F0502020204030204" pitchFamily="34" charset="0"/>
                <a:cs typeface="Times New Roman" panose="02020603050405020304" pitchFamily="18" charset="0"/>
              </a:rPr>
              <a:t>(quarterly check-ins and the </a:t>
            </a:r>
            <a:r>
              <a:rPr lang="en-US" sz="1400" dirty="0" smtClean="0">
                <a:latin typeface="Arial" panose="020B0604020202020204" pitchFamily="34" charset="0"/>
                <a:ea typeface="Calibri" panose="020F0502020204030204" pitchFamily="34" charset="0"/>
                <a:cs typeface="Times New Roman" panose="02020603050405020304" pitchFamily="18" charset="0"/>
              </a:rPr>
              <a:t>year-end </a:t>
            </a:r>
            <a:r>
              <a:rPr lang="en-US" sz="1400" dirty="0">
                <a:latin typeface="Arial" panose="020B0604020202020204" pitchFamily="34" charset="0"/>
                <a:ea typeface="Calibri" panose="020F0502020204030204" pitchFamily="34" charset="0"/>
                <a:cs typeface="Times New Roman" panose="02020603050405020304" pitchFamily="18" charset="0"/>
              </a:rPr>
              <a:t>review), managers and employees should</a:t>
            </a:r>
            <a:r>
              <a:rPr lang="en-US" sz="1400" dirty="0" smtClean="0">
                <a:latin typeface="Arial" panose="020B0604020202020204" pitchFamily="34" charset="0"/>
                <a:ea typeface="Calibri" panose="020F0502020204030204" pitchFamily="34" charset="0"/>
                <a:cs typeface="Times New Roman" panose="02020603050405020304" pitchFamily="18" charset="0"/>
              </a:rPr>
              <a:t>:</a:t>
            </a:r>
            <a:endParaRPr lang="en-US" sz="14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Table 4"/>
          <p:cNvGraphicFramePr>
            <a:graphicFrameLocks noGrp="1"/>
          </p:cNvGraphicFramePr>
          <p:nvPr>
            <p:extLst>
              <p:ext uri="{D42A27DB-BD31-4B8C-83A1-F6EECF244321}">
                <p14:modId xmlns:p14="http://schemas.microsoft.com/office/powerpoint/2010/main" val="1893487849"/>
              </p:ext>
            </p:extLst>
          </p:nvPr>
        </p:nvGraphicFramePr>
        <p:xfrm>
          <a:off x="5705230" y="3636140"/>
          <a:ext cx="3172070" cy="2523296"/>
        </p:xfrm>
        <a:graphic>
          <a:graphicData uri="http://schemas.openxmlformats.org/drawingml/2006/table">
            <a:tbl>
              <a:tblPr firstRow="1" bandRow="1">
                <a:tableStyleId>{7DF18680-E054-41AD-8BC1-D1AEF772440D}</a:tableStyleId>
              </a:tblPr>
              <a:tblGrid>
                <a:gridCol w="1842176"/>
                <a:gridCol w="1329894"/>
              </a:tblGrid>
              <a:tr h="654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bg1"/>
                          </a:solidFill>
                        </a:rPr>
                        <a:t>Performance management activities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bg1"/>
                          </a:solidFill>
                        </a:rPr>
                        <a:t>Correlation with business success</a:t>
                      </a:r>
                      <a:endParaRPr lang="en-CA" sz="1200" b="1" dirty="0" smtClean="0">
                        <a:solidFill>
                          <a:schemeClr val="bg1"/>
                        </a:solidFill>
                      </a:endParaRPr>
                    </a:p>
                  </a:txBody>
                  <a:tcPr/>
                </a:tc>
              </a:tr>
              <a:tr h="467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Ongoing goal review and feedback</a:t>
                      </a:r>
                      <a:endParaRPr lang="en-CA" sz="1200" b="0" dirty="0" smtClean="0">
                        <a:solidFill>
                          <a:sysClr val="windowText" lastClr="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0.64</a:t>
                      </a:r>
                      <a:endParaRPr lang="en-CA" sz="1200" b="0" dirty="0" smtClean="0">
                        <a:solidFill>
                          <a:sysClr val="windowText" lastClr="000000"/>
                        </a:solidFill>
                      </a:endParaRPr>
                    </a:p>
                  </a:txBody>
                  <a:tcPr/>
                </a:tc>
              </a:tr>
              <a:tr h="467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Developmental plans for next period</a:t>
                      </a:r>
                      <a:endParaRPr lang="en-CA" sz="1200" b="0" dirty="0" smtClean="0">
                        <a:solidFill>
                          <a:sysClr val="windowText" lastClr="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0.60</a:t>
                      </a:r>
                      <a:endParaRPr lang="en-CA" sz="1200" b="0" dirty="0" smtClean="0">
                        <a:solidFill>
                          <a:sysClr val="windowText" lastClr="000000"/>
                        </a:solidFill>
                      </a:endParaRPr>
                    </a:p>
                  </a:txBody>
                  <a:tcPr/>
                </a:tc>
              </a:tr>
              <a:tr h="467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Goal setting for upcoming time frame</a:t>
                      </a:r>
                      <a:endParaRPr lang="en-CA" sz="1200" b="0" dirty="0" smtClean="0">
                        <a:solidFill>
                          <a:sysClr val="windowText" lastClr="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0.57</a:t>
                      </a:r>
                      <a:endParaRPr lang="en-CA" sz="1200" b="0" dirty="0" smtClean="0">
                        <a:solidFill>
                          <a:sysClr val="windowText" lastClr="000000"/>
                        </a:solidFill>
                      </a:endParaRPr>
                    </a:p>
                  </a:txBody>
                  <a:tcPr/>
                </a:tc>
              </a:tr>
              <a:tr h="467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Review of relevant accomplishments</a:t>
                      </a:r>
                      <a:endParaRPr lang="en-CA" sz="1200" b="0" dirty="0" smtClean="0">
                        <a:solidFill>
                          <a:sysClr val="windowText" lastClr="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0.54</a:t>
                      </a:r>
                      <a:endParaRPr lang="en-CA" sz="1200" b="0" dirty="0" smtClean="0">
                        <a:solidFill>
                          <a:sysClr val="windowText" lastClr="000000"/>
                        </a:solidFill>
                      </a:endParaRPr>
                    </a:p>
                  </a:txBody>
                  <a:tcPr/>
                </a:tc>
              </a:tr>
            </a:tbl>
          </a:graphicData>
        </a:graphic>
      </p:graphicFrame>
      <p:sp>
        <p:nvSpPr>
          <p:cNvPr id="5" name="TextBox 15"/>
          <p:cNvSpPr txBox="1"/>
          <p:nvPr/>
        </p:nvSpPr>
        <p:spPr>
          <a:xfrm>
            <a:off x="5705230" y="6183246"/>
            <a:ext cx="3172070" cy="261610"/>
          </a:xfrm>
          <a:prstGeom prst="rect">
            <a:avLst/>
          </a:prstGeom>
          <a:noFill/>
        </p:spPr>
        <p:txBody>
          <a:bodyPr wrap="square" rtlCol="0">
            <a:spAutoFit/>
          </a:bodyPr>
          <a:lstStyle/>
          <a:p>
            <a:pPr algn="ctr"/>
            <a:r>
              <a:rPr lang="en-US" sz="1100" dirty="0" smtClean="0"/>
              <a:t>(Stalinski and Downey, 2012)</a:t>
            </a:r>
            <a:endParaRPr lang="en-US" sz="1100" dirty="0"/>
          </a:p>
        </p:txBody>
      </p:sp>
      <p:sp>
        <p:nvSpPr>
          <p:cNvPr id="6" name="Rectangle 5"/>
          <p:cNvSpPr/>
          <p:nvPr/>
        </p:nvSpPr>
        <p:spPr>
          <a:xfrm>
            <a:off x="919433" y="3664188"/>
            <a:ext cx="4317041" cy="677108"/>
          </a:xfrm>
          <a:prstGeom prst="rect">
            <a:avLst/>
          </a:prstGeom>
        </p:spPr>
        <p:txBody>
          <a:bodyPr wrap="square">
            <a:spAutoFit/>
          </a:bodyPr>
          <a:lstStyle/>
          <a:p>
            <a:r>
              <a:rPr lang="en-US" sz="1400" b="1" dirty="0" smtClean="0">
                <a:latin typeface="Arial" panose="020B0604020202020204" pitchFamily="34" charset="0"/>
                <a:ea typeface="Calibri" panose="020F0502020204030204" pitchFamily="34" charset="0"/>
                <a:cs typeface="Times New Roman" panose="02020603050405020304" pitchFamily="18" charset="0"/>
              </a:rPr>
              <a:t>Define Goals</a:t>
            </a:r>
            <a:r>
              <a:rPr lang="en-US" sz="1200" b="1" dirty="0" smtClean="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What business and development goals need to be set and achieved to impact the work they do in their role and the organization, and their learning.</a:t>
            </a:r>
            <a:endParaRPr lang="en-US"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919433" y="4551776"/>
            <a:ext cx="4317041" cy="861774"/>
          </a:xfrm>
          <a:prstGeom prst="rect">
            <a:avLst/>
          </a:prstGeom>
        </p:spPr>
        <p:txBody>
          <a:bodyPr wrap="square">
            <a:spAutoFit/>
          </a:bodyPr>
          <a:lstStyle/>
          <a:p>
            <a:r>
              <a:rPr lang="en-US" sz="1400" b="1" dirty="0" smtClean="0">
                <a:latin typeface="Arial" panose="020B0604020202020204" pitchFamily="34" charset="0"/>
                <a:ea typeface="Calibri" panose="020F0502020204030204" pitchFamily="34" charset="0"/>
                <a:cs typeface="Times New Roman" panose="02020603050405020304" pitchFamily="18" charset="0"/>
              </a:rPr>
              <a:t>Provide Feedback and Coaching</a:t>
            </a:r>
            <a:r>
              <a:rPr lang="en-US" sz="1200" b="1" dirty="0" smtClean="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What employees have done in the past that demonstrated desired behavior or what they can do to correct undesired actions. What advice managers can give to employees to affect future behavior.</a:t>
            </a:r>
            <a:endParaRPr lang="en-US"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919433" y="5624030"/>
            <a:ext cx="4317041" cy="861774"/>
          </a:xfrm>
          <a:prstGeom prst="rect">
            <a:avLst/>
          </a:prstGeom>
        </p:spPr>
        <p:txBody>
          <a:bodyPr wrap="square">
            <a:spAutoFit/>
          </a:bodyPr>
          <a:lstStyle/>
          <a:p>
            <a:r>
              <a:rPr lang="en-US" sz="1400" b="1" dirty="0" smtClean="0">
                <a:latin typeface="Arial" panose="020B0604020202020204" pitchFamily="34" charset="0"/>
                <a:ea typeface="Calibri" panose="020F0502020204030204" pitchFamily="34" charset="0"/>
                <a:cs typeface="Times New Roman" panose="02020603050405020304" pitchFamily="18" charset="0"/>
              </a:rPr>
              <a:t>Assess Performance</a:t>
            </a:r>
            <a:r>
              <a:rPr lang="en-US" sz="1200" b="1"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smtClean="0">
                <a:latin typeface="Arial" panose="020B0604020202020204" pitchFamily="34" charset="0"/>
                <a:ea typeface="Calibri" panose="020F0502020204030204" pitchFamily="34" charset="0"/>
                <a:cs typeface="Times New Roman" panose="02020603050405020304" pitchFamily="18" charset="0"/>
              </a:rPr>
              <a:t>Together, managers and employees assess performance against goals, expectations, and competencies for the period. At the year-end, HR and managers get together to calibrate performance ratings.</a:t>
            </a:r>
            <a:endParaRPr lang="en-US" sz="12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919433" y="2591934"/>
            <a:ext cx="4317041" cy="861774"/>
          </a:xfrm>
          <a:prstGeom prst="rect">
            <a:avLst/>
          </a:prstGeom>
        </p:spPr>
        <p:txBody>
          <a:bodyPr wrap="square">
            <a:spAutoFit/>
          </a:bodyPr>
          <a:lstStyle/>
          <a:p>
            <a:r>
              <a:rPr lang="en-US" sz="1400" b="1" dirty="0" smtClean="0">
                <a:latin typeface="Arial" panose="020B0604020202020204" pitchFamily="34" charset="0"/>
                <a:ea typeface="Calibri" panose="020F0502020204030204" pitchFamily="34" charset="0"/>
                <a:cs typeface="Times New Roman" panose="02020603050405020304" pitchFamily="18" charset="0"/>
              </a:rPr>
              <a:t>Set Expectations</a:t>
            </a:r>
            <a:r>
              <a:rPr lang="en-US" sz="1200" b="1"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smtClean="0">
                <a:latin typeface="Arial" panose="020B0604020202020204" pitchFamily="34" charset="0"/>
                <a:ea typeface="Calibri" panose="020F0502020204030204" pitchFamily="34" charset="0"/>
                <a:cs typeface="Times New Roman" panose="02020603050405020304" pitchFamily="18" charset="0"/>
              </a:rPr>
              <a:t>What employees are expected to do and how they should do it. </a:t>
            </a:r>
          </a:p>
          <a:p>
            <a:pPr marL="182563" indent="-182563">
              <a:buFont typeface="Arial" panose="020B0604020202020204" pitchFamily="34" charset="0"/>
              <a:buChar char="•"/>
            </a:pPr>
            <a:r>
              <a:rPr lang="en-US" sz="1200" b="1" dirty="0" smtClean="0">
                <a:latin typeface="Arial" panose="020B0604020202020204" pitchFamily="34" charset="0"/>
                <a:ea typeface="Calibri" panose="020F0502020204030204" pitchFamily="34" charset="0"/>
                <a:cs typeface="Times New Roman" panose="02020603050405020304" pitchFamily="18" charset="0"/>
              </a:rPr>
              <a:t>Use competencies: </a:t>
            </a:r>
            <a:r>
              <a:rPr lang="en-US" sz="1200" dirty="0" smtClean="0">
                <a:latin typeface="Arial" panose="020B0604020202020204" pitchFamily="34" charset="0"/>
                <a:ea typeface="Calibri" panose="020F0502020204030204" pitchFamily="34" charset="0"/>
                <a:cs typeface="Times New Roman" panose="02020603050405020304" pitchFamily="18" charset="0"/>
              </a:rPr>
              <a:t>What behaviors and actions employees should embody at work.</a:t>
            </a:r>
            <a:endParaRPr lang="en-US" sz="1200"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96127" y="2479993"/>
            <a:ext cx="770982" cy="828092"/>
          </a:xfrm>
          <a:prstGeom prst="rect">
            <a:avLst/>
          </a:prstGeom>
        </p:spPr>
      </p:pic>
      <p:pic>
        <p:nvPicPr>
          <p:cNvPr id="11" name="Picture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3121" y="3550120"/>
            <a:ext cx="736994" cy="787822"/>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03308" y="4601068"/>
            <a:ext cx="756620" cy="782710"/>
          </a:xfrm>
          <a:prstGeom prst="rect">
            <a:avLst/>
          </a:prstGeom>
        </p:spPr>
      </p:pic>
      <p:pic>
        <p:nvPicPr>
          <p:cNvPr id="13" name="Picture 2" descr="Basic -  Business strategy and management icons : Vector Art"/>
          <p:cNvPicPr>
            <a:picLocks noChangeAspect="1" noChangeArrowheads="1"/>
          </p:cNvPicPr>
          <p:nvPr/>
        </p:nvPicPr>
        <p:blipFill rotWithShape="1">
          <a:blip r:embed="rId5">
            <a:extLst>
              <a:ext uri="{28A0092B-C50C-407E-A947-70E740481C1C}">
                <a14:useLocalDpi xmlns:a14="http://schemas.microsoft.com/office/drawing/2010/main" val="0"/>
              </a:ext>
            </a:extLst>
          </a:blip>
          <a:srcRect b="-10076"/>
          <a:stretch/>
        </p:blipFill>
        <p:spPr bwMode="auto">
          <a:xfrm>
            <a:off x="248633" y="5625301"/>
            <a:ext cx="665971" cy="7626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02317" y="1714107"/>
            <a:ext cx="3174984" cy="1384995"/>
          </a:xfrm>
          <a:prstGeom prst="rect">
            <a:avLst/>
          </a:prstGeom>
          <a:noFill/>
          <a:ln w="28575">
            <a:solidFill>
              <a:schemeClr val="accent1"/>
            </a:solidFill>
          </a:ln>
        </p:spPr>
        <p:txBody>
          <a:bodyPr wrap="square" rtlCol="0">
            <a:spAutoFit/>
          </a:bodyPr>
          <a:lstStyle/>
          <a:p>
            <a:r>
              <a:rPr lang="en-US" sz="1200" dirty="0" smtClean="0"/>
              <a:t>A study done by the Institute for Corporate Productivity reported that these performance management activities had a moderate to high correlation with business success. When there is an increase in the use of these initiatives, there is a moderate to high increase in business success.</a:t>
            </a:r>
            <a:endParaRPr lang="en-US" sz="1200" dirty="0"/>
          </a:p>
        </p:txBody>
      </p:sp>
      <p:sp>
        <p:nvSpPr>
          <p:cNvPr id="15" name="Down Arrow 14"/>
          <p:cNvSpPr/>
          <p:nvPr/>
        </p:nvSpPr>
        <p:spPr>
          <a:xfrm>
            <a:off x="6967838" y="3099102"/>
            <a:ext cx="643943" cy="47543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0" y="6525344"/>
            <a:ext cx="9144000" cy="351838"/>
            <a:chOff x="0" y="6525344"/>
            <a:chExt cx="9144000" cy="351838"/>
          </a:xfrm>
        </p:grpSpPr>
        <p:sp>
          <p:nvSpPr>
            <p:cNvPr id="17" name="Rectangle 16"/>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9" name="Rectangle 18"/>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212521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0041" y="375558"/>
            <a:ext cx="7607959" cy="863600"/>
          </a:xfrm>
        </p:spPr>
        <p:txBody>
          <a:bodyPr/>
          <a:lstStyle/>
          <a:p>
            <a:r>
              <a:rPr lang="en-US" dirty="0"/>
              <a:t>Use McLean &amp; Company’s performance rating scale during </a:t>
            </a:r>
            <a:r>
              <a:rPr lang="en-US" dirty="0" smtClean="0"/>
              <a:t>check-ins and the year-end review</a:t>
            </a:r>
            <a:endParaRPr lang="en-CA" dirty="0"/>
          </a:p>
        </p:txBody>
      </p:sp>
      <p:sp>
        <p:nvSpPr>
          <p:cNvPr id="3" name="Rectangle 2"/>
          <p:cNvSpPr/>
          <p:nvPr/>
        </p:nvSpPr>
        <p:spPr>
          <a:xfrm>
            <a:off x="8118000" y="377069"/>
            <a:ext cx="64008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graphicFrame>
        <p:nvGraphicFramePr>
          <p:cNvPr id="4" name="Table 2"/>
          <p:cNvGraphicFramePr>
            <a:graphicFrameLocks noGrp="1"/>
          </p:cNvGraphicFramePr>
          <p:nvPr>
            <p:extLst>
              <p:ext uri="{D42A27DB-BD31-4B8C-83A1-F6EECF244321}">
                <p14:modId xmlns:p14="http://schemas.microsoft.com/office/powerpoint/2010/main" val="2909450971"/>
              </p:ext>
            </p:extLst>
          </p:nvPr>
        </p:nvGraphicFramePr>
        <p:xfrm>
          <a:off x="1092403" y="1640134"/>
          <a:ext cx="7741629" cy="3434795"/>
        </p:xfrm>
        <a:graphic>
          <a:graphicData uri="http://schemas.openxmlformats.org/drawingml/2006/table">
            <a:tbl>
              <a:tblPr firstRow="1" bandRow="1">
                <a:tableStyleId>{22838BEF-8BB2-4498-84A7-C5851F593DF1}</a:tableStyleId>
              </a:tblPr>
              <a:tblGrid>
                <a:gridCol w="1039679"/>
                <a:gridCol w="6701950"/>
              </a:tblGrid>
              <a:tr h="673941">
                <a:tc>
                  <a:txBody>
                    <a:bodyPr/>
                    <a:lstStyle/>
                    <a:p>
                      <a:pPr algn="ctr"/>
                      <a:r>
                        <a:rPr lang="en-CA" sz="1200" b="0" dirty="0" smtClean="0"/>
                        <a:t>5</a:t>
                      </a:r>
                    </a:p>
                    <a:p>
                      <a:pPr algn="ctr"/>
                      <a:r>
                        <a:rPr lang="en-CA" sz="1200" b="0" dirty="0" smtClean="0"/>
                        <a:t>Exceptional</a:t>
                      </a:r>
                      <a:endParaRPr lang="en-CA" sz="12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effectLst/>
                        </a:rPr>
                        <a:t>Your</a:t>
                      </a:r>
                      <a:r>
                        <a:rPr lang="en-US" sz="1200" b="0" baseline="0" dirty="0" smtClean="0">
                          <a:effectLst/>
                        </a:rPr>
                        <a:t> performance is </a:t>
                      </a:r>
                      <a:r>
                        <a:rPr lang="en-CA" sz="1200" b="0" u="none" strike="noStrike" kern="1200" baseline="0" dirty="0" smtClean="0"/>
                        <a:t>consistently superior to the expectations and standards required for the position. Your job performance results in extraordinary and exceptional accomplishments with significant contributions to the goals of the department and organization. </a:t>
                      </a:r>
                      <a:endParaRPr lang="en-CA" sz="1200" b="0" dirty="0">
                        <a:solidFill>
                          <a:schemeClr val="tx1"/>
                        </a:solidFill>
                      </a:endParaRPr>
                    </a:p>
                  </a:txBody>
                  <a:tcPr anchor="ctr"/>
                </a:tc>
              </a:tr>
              <a:tr h="673941">
                <a:tc>
                  <a:txBody>
                    <a:bodyPr/>
                    <a:lstStyle/>
                    <a:p>
                      <a:pPr algn="ctr"/>
                      <a:r>
                        <a:rPr lang="en-CA" sz="1200" dirty="0" smtClean="0"/>
                        <a:t>4</a:t>
                      </a:r>
                    </a:p>
                    <a:p>
                      <a:pPr algn="ctr"/>
                      <a:r>
                        <a:rPr lang="en-CA" sz="1200" dirty="0" smtClean="0"/>
                        <a:t>Exceeds</a:t>
                      </a:r>
                      <a:endParaRPr lang="en-CA" sz="1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rPr>
                        <a:t>You routinely exceed expectations and there are no areas in which you are not entirely proficient. Your job performance is significantly better than that of your peers. The high quality of your work, both in the results you achieve and how you achieve them, is an example to your colleagues.</a:t>
                      </a:r>
                      <a:endParaRPr lang="en-CA" sz="1200" dirty="0"/>
                    </a:p>
                  </a:txBody>
                  <a:tcPr anchor="ctr"/>
                </a:tc>
              </a:tr>
              <a:tr h="866496">
                <a:tc>
                  <a:txBody>
                    <a:bodyPr/>
                    <a:lstStyle/>
                    <a:p>
                      <a:pPr algn="ctr"/>
                      <a:r>
                        <a:rPr lang="en-CA" sz="1200" dirty="0" smtClean="0"/>
                        <a:t>3</a:t>
                      </a:r>
                    </a:p>
                    <a:p>
                      <a:pPr algn="ctr"/>
                      <a:r>
                        <a:rPr lang="en-CA" sz="1200" dirty="0" smtClean="0"/>
                        <a:t>Delivers</a:t>
                      </a:r>
                      <a:endParaRPr lang="en-CA" sz="1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rPr>
                        <a:t>You are consistently</a:t>
                      </a:r>
                      <a:r>
                        <a:rPr lang="en-US" sz="1200" kern="1200" baseline="0" dirty="0" smtClean="0">
                          <a:effectLst/>
                        </a:rPr>
                        <a:t> delivering on expectations</a:t>
                      </a:r>
                      <a:r>
                        <a:rPr lang="en-US" sz="1200" kern="1200" dirty="0" smtClean="0">
                          <a:effectLst/>
                        </a:rPr>
                        <a:t> and are fully capable in all aspects of your role. There may be some areas in which your job performance exceeds the role's performance expectations. Both the results you achieve and the way in which you go about performing your job are good examples to others.</a:t>
                      </a:r>
                      <a:endParaRPr lang="en-CA" sz="1200" dirty="0"/>
                    </a:p>
                  </a:txBody>
                  <a:tcPr anchor="ctr"/>
                </a:tc>
              </a:tr>
              <a:tr h="546476">
                <a:tc>
                  <a:txBody>
                    <a:bodyPr/>
                    <a:lstStyle/>
                    <a:p>
                      <a:pPr algn="ctr"/>
                      <a:r>
                        <a:rPr lang="en-CA" sz="1200" dirty="0" smtClean="0"/>
                        <a:t>2</a:t>
                      </a:r>
                    </a:p>
                    <a:p>
                      <a:pPr algn="ctr"/>
                      <a:r>
                        <a:rPr lang="en-CA" sz="1200" dirty="0" smtClean="0"/>
                        <a:t>Developing</a:t>
                      </a:r>
                      <a:endParaRPr lang="en-CA" sz="1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You</a:t>
                      </a:r>
                      <a:r>
                        <a:rPr lang="en-US" sz="1200" baseline="0" dirty="0" smtClean="0">
                          <a:effectLst/>
                        </a:rPr>
                        <a:t> are delivering on some expectations of the job, but not all. There are some performance gaps that have been identified and require improvement.</a:t>
                      </a:r>
                    </a:p>
                  </a:txBody>
                  <a:tcPr anchor="ctr"/>
                </a:tc>
              </a:tr>
              <a:tr h="673941">
                <a:tc>
                  <a:txBody>
                    <a:bodyPr/>
                    <a:lstStyle/>
                    <a:p>
                      <a:pPr algn="ctr"/>
                      <a:r>
                        <a:rPr lang="en-CA" sz="1200" dirty="0" smtClean="0"/>
                        <a:t>1</a:t>
                      </a:r>
                    </a:p>
                    <a:p>
                      <a:pPr algn="ctr"/>
                      <a:r>
                        <a:rPr lang="en-CA" sz="1200" dirty="0" smtClean="0"/>
                        <a:t>Did</a:t>
                      </a:r>
                      <a:r>
                        <a:rPr lang="en-CA" sz="1200" baseline="0" dirty="0" smtClean="0"/>
                        <a:t> Not Deliver</a:t>
                      </a:r>
                      <a:endParaRPr lang="en-CA" sz="1200" b="1"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rPr>
                        <a:t>Your performance does not meet the minimum expectations for this job and is not acceptable. There are performance gaps that have been identified and require immediate action. </a:t>
                      </a:r>
                      <a:endParaRPr lang="en-CA" sz="1200" dirty="0"/>
                    </a:p>
                  </a:txBody>
                  <a:tcPr anchor="ctr"/>
                </a:tc>
              </a:tr>
            </a:tbl>
          </a:graphicData>
        </a:graphic>
      </p:graphicFrame>
      <p:sp>
        <p:nvSpPr>
          <p:cNvPr id="5" name="Up Arrow 6"/>
          <p:cNvSpPr/>
          <p:nvPr/>
        </p:nvSpPr>
        <p:spPr>
          <a:xfrm>
            <a:off x="412124" y="1610512"/>
            <a:ext cx="425003" cy="3335628"/>
          </a:xfrm>
          <a:prstGeom prst="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412124" y="5223113"/>
            <a:ext cx="8421908" cy="1111766"/>
            <a:chOff x="4034956" y="5278525"/>
            <a:chExt cx="4253888" cy="920318"/>
          </a:xfrm>
        </p:grpSpPr>
        <p:sp>
          <p:nvSpPr>
            <p:cNvPr id="11" name="Rectangle 10"/>
            <p:cNvSpPr/>
            <p:nvPr/>
          </p:nvSpPr>
          <p:spPr>
            <a:xfrm>
              <a:off x="4034956" y="5278525"/>
              <a:ext cx="4253888" cy="254777"/>
            </a:xfrm>
            <a:prstGeom prst="rect">
              <a:avLst/>
            </a:prstGeom>
            <a:solidFill>
              <a:schemeClr val="accent1"/>
            </a:solidFill>
          </p:spPr>
          <p:txBody>
            <a:bodyPr wrap="square">
              <a:spAutoFit/>
            </a:bodyPr>
            <a:lstStyle/>
            <a:p>
              <a:r>
                <a:rPr lang="en-US" sz="1400" b="1" dirty="0" smtClean="0">
                  <a:solidFill>
                    <a:schemeClr val="bg1"/>
                  </a:solidFill>
                  <a:latin typeface="Arial Black" panose="020B0A04020102020204" pitchFamily="34" charset="0"/>
                </a:rPr>
                <a:t>McLean &amp; Company </a:t>
              </a:r>
              <a:r>
                <a:rPr lang="en-US" sz="1200" dirty="0" smtClean="0">
                  <a:solidFill>
                    <a:schemeClr val="bg1"/>
                  </a:solidFill>
                  <a:latin typeface="Arial" panose="020B0604020202020204" pitchFamily="34" charset="0"/>
                  <a:cs typeface="Arial" panose="020B0604020202020204" pitchFamily="34" charset="0"/>
                </a:rPr>
                <a:t>insight</a:t>
              </a:r>
              <a:endParaRPr lang="en-US" sz="1200" dirty="0">
                <a:solidFill>
                  <a:schemeClr val="bg1"/>
                </a:solidFill>
                <a:latin typeface="Arial" panose="020B0604020202020204" pitchFamily="34" charset="0"/>
                <a:cs typeface="Arial" panose="020B0604020202020204" pitchFamily="34" charset="0"/>
              </a:endParaRPr>
            </a:p>
          </p:txBody>
        </p:sp>
        <p:sp>
          <p:nvSpPr>
            <p:cNvPr id="12" name="Double Bracket 11"/>
            <p:cNvSpPr/>
            <p:nvPr/>
          </p:nvSpPr>
          <p:spPr>
            <a:xfrm>
              <a:off x="4034956" y="5584785"/>
              <a:ext cx="4253888" cy="614058"/>
            </a:xfrm>
            <a:prstGeom prst="bracketPair">
              <a:avLst>
                <a:gd name="adj" fmla="val 0"/>
              </a:avLst>
            </a:prstGeom>
            <a:noFill/>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fontAlgn="base">
                <a:spcBef>
                  <a:spcPct val="0"/>
                </a:spcBef>
                <a:spcAft>
                  <a:spcPct val="0"/>
                </a:spcAft>
              </a:pPr>
              <a:r>
                <a:rPr lang="en-CA" sz="1200" dirty="0">
                  <a:solidFill>
                    <a:srgbClr val="333333"/>
                  </a:solidFill>
                </a:rPr>
                <a:t>Employees who agreed or strongly agreed with the statement </a:t>
              </a:r>
              <a:r>
                <a:rPr lang="en-CA" sz="1200" b="1" dirty="0">
                  <a:solidFill>
                    <a:srgbClr val="333333"/>
                  </a:solidFill>
                </a:rPr>
                <a:t>“My manager helps me achieve better results”</a:t>
              </a:r>
              <a:r>
                <a:rPr lang="en-CA" sz="1200" dirty="0">
                  <a:solidFill>
                    <a:srgbClr val="333333"/>
                  </a:solidFill>
                </a:rPr>
                <a:t> were more likely to agree with the statement </a:t>
              </a:r>
              <a:r>
                <a:rPr lang="en-CA" sz="1200" b="1" dirty="0">
                  <a:solidFill>
                    <a:srgbClr val="333333"/>
                  </a:solidFill>
                </a:rPr>
                <a:t>“I regularly accomplish more than what’s expected in my role.” </a:t>
              </a:r>
              <a:r>
                <a:rPr lang="en-CA" sz="1200" dirty="0">
                  <a:solidFill>
                    <a:srgbClr val="333333"/>
                  </a:solidFill>
                </a:rPr>
                <a:t>Manager involvement drives business results; by paying closer attention and assessing their employees more precisely, managers can motivate employees to increase their performance (McLean &amp; Company Engagement Survey, 2016; </a:t>
              </a:r>
              <a:r>
                <a:rPr lang="en-CA" sz="1200" i="1" dirty="0">
                  <a:solidFill>
                    <a:srgbClr val="333333"/>
                  </a:solidFill>
                </a:rPr>
                <a:t>N=54,538).</a:t>
              </a:r>
            </a:p>
          </p:txBody>
        </p:sp>
      </p:grpSp>
      <p:grpSp>
        <p:nvGrpSpPr>
          <p:cNvPr id="9" name="Group 8"/>
          <p:cNvGrpSpPr/>
          <p:nvPr/>
        </p:nvGrpSpPr>
        <p:grpSpPr>
          <a:xfrm>
            <a:off x="0" y="6525344"/>
            <a:ext cx="9144000" cy="351838"/>
            <a:chOff x="0" y="6525344"/>
            <a:chExt cx="9144000" cy="351838"/>
          </a:xfrm>
        </p:grpSpPr>
        <p:sp>
          <p:nvSpPr>
            <p:cNvPr id="13" name="Rectangle 12"/>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5" name="Rectangle 14"/>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4284474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73" y="1"/>
            <a:ext cx="9144000" cy="1563052"/>
          </a:xfrm>
          <a:prstGeom prst="rect">
            <a:avLst/>
          </a:prstGeom>
        </p:spPr>
      </p:pic>
      <p:sp>
        <p:nvSpPr>
          <p:cNvPr id="4" name="Title 1"/>
          <p:cNvSpPr txBox="1">
            <a:spLocks/>
          </p:cNvSpPr>
          <p:nvPr/>
        </p:nvSpPr>
        <p:spPr>
          <a:xfrm>
            <a:off x="521146" y="439011"/>
            <a:ext cx="7963948" cy="877887"/>
          </a:xfrm>
          <a:prstGeom prst="rect">
            <a:avLst/>
          </a:prstGeom>
        </p:spPr>
        <p:txBody>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80000"/>
              </a:lnSpc>
            </a:pPr>
            <a:r>
              <a:rPr lang="en-CA" b="1" smtClean="0">
                <a:solidFill>
                  <a:schemeClr val="bg1"/>
                </a:solidFill>
                <a:latin typeface="Arial Black" panose="020B0A04020102020204" pitchFamily="34" charset="0"/>
                <a:cs typeface="Segoe UI" panose="020B0502040204020203" pitchFamily="34" charset="0"/>
              </a:rPr>
              <a:t>MCLEAN &amp; COMPANY HELPS HR PROFESSIONALS TO:</a:t>
            </a:r>
            <a:endParaRPr lang="en-US" b="1" dirty="0">
              <a:solidFill>
                <a:schemeClr val="bg1"/>
              </a:solidFill>
              <a:latin typeface="Arial Black" panose="020B0A04020102020204" pitchFamily="34" charset="0"/>
              <a:cs typeface="Segoe UI" panose="020B0502040204020203" pitchFamily="34" charset="0"/>
            </a:endParaRPr>
          </a:p>
        </p:txBody>
      </p:sp>
      <p:sp>
        <p:nvSpPr>
          <p:cNvPr id="5" name="TextBox 4"/>
          <p:cNvSpPr txBox="1"/>
          <p:nvPr/>
        </p:nvSpPr>
        <p:spPr>
          <a:xfrm>
            <a:off x="405190" y="1084036"/>
            <a:ext cx="3859893" cy="5078314"/>
          </a:xfrm>
          <a:prstGeom prst="rect">
            <a:avLst/>
          </a:prstGeom>
        </p:spPr>
        <p:txBody>
          <a:bodyPr wrap="square" rtlCol="0">
            <a:spAutoFit/>
          </a:bodyPr>
          <a:lstStyle/>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smtClean="0">
              <a:solidFill>
                <a:srgbClr val="333333"/>
              </a:solidFill>
            </a:endParaRPr>
          </a:p>
        </p:txBody>
      </p:sp>
      <p:sp>
        <p:nvSpPr>
          <p:cNvPr id="6" name="TextBox 5"/>
          <p:cNvSpPr txBox="1"/>
          <p:nvPr/>
        </p:nvSpPr>
        <p:spPr>
          <a:xfrm>
            <a:off x="4843840" y="1236436"/>
            <a:ext cx="3859893" cy="5078314"/>
          </a:xfrm>
          <a:prstGeom prst="rect">
            <a:avLst/>
          </a:prstGeom>
        </p:spPr>
        <p:txBody>
          <a:bodyPr wrap="square" rtlCol="0">
            <a:spAutoFit/>
          </a:bodyPr>
          <a:lstStyle/>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a:solidFill>
                <a:srgbClr val="333333"/>
              </a:solidFill>
            </a:endParaRPr>
          </a:p>
          <a:p>
            <a:endParaRPr lang="en-US" dirty="0" smtClean="0">
              <a:solidFill>
                <a:srgbClr val="333333"/>
              </a:solidFill>
            </a:endParaRPr>
          </a:p>
          <a:p>
            <a:endParaRPr lang="en-US" dirty="0" smtClean="0">
              <a:solidFill>
                <a:srgbClr val="333333"/>
              </a:solidFill>
            </a:endParaRPr>
          </a:p>
        </p:txBody>
      </p:sp>
      <p:grpSp>
        <p:nvGrpSpPr>
          <p:cNvPr id="7" name="Group 6"/>
          <p:cNvGrpSpPr/>
          <p:nvPr/>
        </p:nvGrpSpPr>
        <p:grpSpPr>
          <a:xfrm>
            <a:off x="287524" y="1937732"/>
            <a:ext cx="5832014" cy="2610086"/>
            <a:chOff x="1115616" y="1412776"/>
            <a:chExt cx="7057418" cy="3243216"/>
          </a:xfrm>
        </p:grpSpPr>
        <p:grpSp>
          <p:nvGrpSpPr>
            <p:cNvPr id="8" name="Group 73"/>
            <p:cNvGrpSpPr/>
            <p:nvPr/>
          </p:nvGrpSpPr>
          <p:grpSpPr>
            <a:xfrm>
              <a:off x="1115616" y="1412776"/>
              <a:ext cx="7057418" cy="3243216"/>
              <a:chOff x="644107" y="2498653"/>
              <a:chExt cx="7855151" cy="2937957"/>
            </a:xfrm>
          </p:grpSpPr>
          <p:grpSp>
            <p:nvGrpSpPr>
              <p:cNvPr id="15" name="Group 38"/>
              <p:cNvGrpSpPr/>
              <p:nvPr/>
            </p:nvGrpSpPr>
            <p:grpSpPr>
              <a:xfrm>
                <a:off x="644107" y="2498653"/>
                <a:ext cx="3725972" cy="816221"/>
                <a:chOff x="644107" y="1330751"/>
                <a:chExt cx="3725972" cy="816221"/>
              </a:xfrm>
            </p:grpSpPr>
            <p:sp>
              <p:nvSpPr>
                <p:cNvPr id="44" name="Rounded Rectangle 4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45" name="Rounded Rectangle 4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16" name="TextBox 15"/>
              <p:cNvSpPr txBox="1"/>
              <p:nvPr/>
            </p:nvSpPr>
            <p:spPr>
              <a:xfrm>
                <a:off x="1445581" y="2659055"/>
                <a:ext cx="2757005"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Empower management to apply HR best practices</a:t>
                </a:r>
              </a:p>
            </p:txBody>
          </p:sp>
          <p:cxnSp>
            <p:nvCxnSpPr>
              <p:cNvPr id="17" name="Straight Connector 16"/>
              <p:cNvCxnSpPr/>
              <p:nvPr/>
            </p:nvCxnSpPr>
            <p:spPr>
              <a:xfrm flipV="1">
                <a:off x="4572000" y="2582616"/>
                <a:ext cx="0" cy="2746158"/>
              </a:xfrm>
              <a:prstGeom prst="line">
                <a:avLst/>
              </a:prstGeom>
              <a:noFill/>
              <a:ln w="19050" cap="flat" cmpd="sng" algn="ctr">
                <a:solidFill>
                  <a:sysClr val="window" lastClr="FFFFFF">
                    <a:lumMod val="75000"/>
                  </a:sysClr>
                </a:solidFill>
                <a:prstDash val="sysDot"/>
                <a:headEnd type="diamond"/>
                <a:tailEnd type="diamond"/>
              </a:ln>
              <a:effectLst/>
            </p:spPr>
          </p:cxnSp>
          <p:grpSp>
            <p:nvGrpSpPr>
              <p:cNvPr id="18" name="Group 47"/>
              <p:cNvGrpSpPr/>
              <p:nvPr/>
            </p:nvGrpSpPr>
            <p:grpSpPr>
              <a:xfrm>
                <a:off x="644107" y="3555573"/>
                <a:ext cx="3725972" cy="816221"/>
                <a:chOff x="644107" y="1330751"/>
                <a:chExt cx="3725972" cy="816221"/>
              </a:xfrm>
            </p:grpSpPr>
            <p:sp>
              <p:nvSpPr>
                <p:cNvPr id="42" name="Rounded Rectangle 41"/>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43" name="Rounded Rectangle 42"/>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19" name="TextBox 18"/>
              <p:cNvSpPr txBox="1"/>
              <p:nvPr/>
            </p:nvSpPr>
            <p:spPr>
              <a:xfrm>
                <a:off x="1408569" y="3606339"/>
                <a:ext cx="2837151" cy="623590"/>
              </a:xfrm>
              <a:prstGeom prst="rect">
                <a:avLst/>
              </a:prstGeom>
              <a:noFill/>
            </p:spPr>
            <p:txBody>
              <a:bodyPr wrap="square" lIns="0" tIns="0" rIns="0" bIns="0" rtlCol="0" anchor="ctr">
                <a:spAutoFit/>
              </a:bodyPr>
              <a:lstStyle/>
              <a:p>
                <a:pPr>
                  <a:defRPr/>
                </a:pPr>
                <a:r>
                  <a:rPr lang="fr-FR" sz="1200" i="1" kern="0" dirty="0" smtClean="0">
                    <a:solidFill>
                      <a:prstClr val="white"/>
                    </a:solidFill>
                    <a:latin typeface="Arial" panose="020B0604020202020204" pitchFamily="34" charset="0"/>
                    <a:cs typeface="Arial" panose="020B0604020202020204" pitchFamily="34" charset="0"/>
                  </a:rPr>
                  <a:t>Develop effective talent acquisition &amp; retention strategies</a:t>
                </a:r>
              </a:p>
            </p:txBody>
          </p:sp>
          <p:grpSp>
            <p:nvGrpSpPr>
              <p:cNvPr id="20" name="Group 55"/>
              <p:cNvGrpSpPr/>
              <p:nvPr/>
            </p:nvGrpSpPr>
            <p:grpSpPr>
              <a:xfrm>
                <a:off x="644107" y="4620389"/>
                <a:ext cx="3725972" cy="816221"/>
                <a:chOff x="644107" y="1330751"/>
                <a:chExt cx="3725972" cy="816221"/>
              </a:xfrm>
            </p:grpSpPr>
            <p:sp>
              <p:nvSpPr>
                <p:cNvPr id="40" name="Rounded Rectangle 39"/>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41" name="Rounded Rectangle 40"/>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21" name="TextBox 20"/>
              <p:cNvSpPr txBox="1"/>
              <p:nvPr/>
            </p:nvSpPr>
            <p:spPr>
              <a:xfrm>
                <a:off x="1365435" y="4793743"/>
                <a:ext cx="2575400" cy="415726"/>
              </a:xfrm>
              <a:prstGeom prst="rect">
                <a:avLst/>
              </a:prstGeom>
              <a:noFill/>
            </p:spPr>
            <p:txBody>
              <a:bodyPr wrap="square" lIns="0" tIns="0" rIns="0" bIns="0" rtlCol="0" anchor="ctr">
                <a:spAutoFit/>
              </a:bodyPr>
              <a:lstStyle/>
              <a:p>
                <a:pPr>
                  <a:defRPr/>
                </a:pPr>
                <a:r>
                  <a:rPr lang="en-US" sz="1200" i="1" kern="0" dirty="0" smtClean="0">
                    <a:solidFill>
                      <a:prstClr val="white"/>
                    </a:solidFill>
                    <a:latin typeface="Arial" panose="020B0604020202020204" pitchFamily="34" charset="0"/>
                    <a:cs typeface="Arial" panose="020B0604020202020204" pitchFamily="34" charset="0"/>
                  </a:rPr>
                  <a:t>Build a high performance culture</a:t>
                </a:r>
              </a:p>
            </p:txBody>
          </p:sp>
          <p:grpSp>
            <p:nvGrpSpPr>
              <p:cNvPr id="22" name="Group 73"/>
              <p:cNvGrpSpPr/>
              <p:nvPr/>
            </p:nvGrpSpPr>
            <p:grpSpPr>
              <a:xfrm flipH="1">
                <a:off x="4773286" y="2498653"/>
                <a:ext cx="3725972" cy="816221"/>
                <a:chOff x="644107" y="1330751"/>
                <a:chExt cx="3725972" cy="816221"/>
              </a:xfrm>
            </p:grpSpPr>
            <p:sp>
              <p:nvSpPr>
                <p:cNvPr id="38" name="Rounded Rectangle 37"/>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39" name="Rounded Rectangle 38"/>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23" name="TextBox 22"/>
              <p:cNvSpPr txBox="1"/>
              <p:nvPr/>
            </p:nvSpPr>
            <p:spPr>
              <a:xfrm flipH="1">
                <a:off x="4986014" y="2666584"/>
                <a:ext cx="2965454"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Maintain a progressive set of </a:t>
                </a:r>
              </a:p>
              <a:p>
                <a:pPr>
                  <a:defRPr/>
                </a:pPr>
                <a:r>
                  <a:rPr lang="en-CA" sz="1200" i="1" kern="0" dirty="0" smtClean="0">
                    <a:solidFill>
                      <a:prstClr val="white"/>
                    </a:solidFill>
                    <a:latin typeface="Arial" panose="020B0604020202020204" pitchFamily="34" charset="0"/>
                    <a:cs typeface="Arial" panose="020B0604020202020204" pitchFamily="34" charset="0"/>
                  </a:rPr>
                  <a:t>HR policies &amp; procedures</a:t>
                </a:r>
                <a:endParaRPr lang="en-US" sz="1200" i="1" kern="0" dirty="0" smtClean="0">
                  <a:solidFill>
                    <a:prstClr val="white"/>
                  </a:solidFill>
                  <a:latin typeface="Arial" panose="020B0604020202020204" pitchFamily="34" charset="0"/>
                  <a:cs typeface="Arial" panose="020B0604020202020204" pitchFamily="34" charset="0"/>
                </a:endParaRPr>
              </a:p>
            </p:txBody>
          </p:sp>
          <p:grpSp>
            <p:nvGrpSpPr>
              <p:cNvPr id="24" name="Group 81"/>
              <p:cNvGrpSpPr/>
              <p:nvPr/>
            </p:nvGrpSpPr>
            <p:grpSpPr>
              <a:xfrm flipH="1">
                <a:off x="4773286" y="3555573"/>
                <a:ext cx="3725972" cy="816221"/>
                <a:chOff x="644107" y="1330751"/>
                <a:chExt cx="3725972" cy="816221"/>
              </a:xfrm>
            </p:grpSpPr>
            <p:sp>
              <p:nvSpPr>
                <p:cNvPr id="36" name="Rounded Rectangle 35"/>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37" name="Rounded Rectangle 36"/>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25" name="TextBox 24"/>
              <p:cNvSpPr txBox="1"/>
              <p:nvPr/>
            </p:nvSpPr>
            <p:spPr>
              <a:xfrm flipH="1">
                <a:off x="4930240" y="3725332"/>
                <a:ext cx="2937697"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Demonstrate the business impact of HR</a:t>
                </a:r>
                <a:endParaRPr lang="en-US" sz="1200" i="1" kern="0" dirty="0" smtClean="0">
                  <a:solidFill>
                    <a:prstClr val="white"/>
                  </a:solidFill>
                  <a:latin typeface="Arial" panose="020B0604020202020204" pitchFamily="34" charset="0"/>
                  <a:cs typeface="Arial" panose="020B0604020202020204" pitchFamily="34" charset="0"/>
                </a:endParaRPr>
              </a:p>
            </p:txBody>
          </p:sp>
          <p:grpSp>
            <p:nvGrpSpPr>
              <p:cNvPr id="26" name="Group 89"/>
              <p:cNvGrpSpPr/>
              <p:nvPr/>
            </p:nvGrpSpPr>
            <p:grpSpPr>
              <a:xfrm flipH="1">
                <a:off x="4773286" y="4620389"/>
                <a:ext cx="3725972" cy="816221"/>
                <a:chOff x="644107" y="1330751"/>
                <a:chExt cx="3725972" cy="816221"/>
              </a:xfrm>
            </p:grpSpPr>
            <p:sp>
              <p:nvSpPr>
                <p:cNvPr id="34" name="Rounded Rectangle 3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35" name="Rounded Rectangle 3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27" name="TextBox 26"/>
              <p:cNvSpPr txBox="1"/>
              <p:nvPr/>
            </p:nvSpPr>
            <p:spPr>
              <a:xfrm flipH="1">
                <a:off x="4970295" y="4769019"/>
                <a:ext cx="3205896"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Stay abreast of HR trends &amp; technologies</a:t>
                </a:r>
                <a:endParaRPr lang="en-US" sz="1200" i="1" kern="0" dirty="0" smtClean="0">
                  <a:solidFill>
                    <a:prstClr val="white"/>
                  </a:solidFill>
                  <a:latin typeface="Arial" panose="020B0604020202020204" pitchFamily="34" charset="0"/>
                  <a:cs typeface="Arial" panose="020B0604020202020204" pitchFamily="34" charset="0"/>
                </a:endParaRPr>
              </a:p>
            </p:txBody>
          </p:sp>
          <p:sp>
            <p:nvSpPr>
              <p:cNvPr id="28" name="Oval 27"/>
              <p:cNvSpPr>
                <a:spLocks noChangeAspect="1"/>
              </p:cNvSpPr>
              <p:nvPr/>
            </p:nvSpPr>
            <p:spPr>
              <a:xfrm>
                <a:off x="735191"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C0504D"/>
                  </a:solidFill>
                  <a:latin typeface="FontAwesome" pitchFamily="2" charset="0"/>
                </a:endParaRPr>
              </a:p>
            </p:txBody>
          </p:sp>
          <p:sp>
            <p:nvSpPr>
              <p:cNvPr id="29" name="Oval 28"/>
              <p:cNvSpPr>
                <a:spLocks noChangeAspect="1"/>
              </p:cNvSpPr>
              <p:nvPr/>
            </p:nvSpPr>
            <p:spPr>
              <a:xfrm>
                <a:off x="735191"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9BBB59"/>
                  </a:solidFill>
                  <a:latin typeface="FontAwesome" pitchFamily="2" charset="0"/>
                </a:endParaRPr>
              </a:p>
            </p:txBody>
          </p:sp>
          <p:sp>
            <p:nvSpPr>
              <p:cNvPr id="30" name="Oval 29"/>
              <p:cNvSpPr>
                <a:spLocks noChangeAspect="1"/>
              </p:cNvSpPr>
              <p:nvPr/>
            </p:nvSpPr>
            <p:spPr>
              <a:xfrm flipH="1">
                <a:off x="7840715"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BACC6"/>
                  </a:solidFill>
                  <a:latin typeface="FontAwesome" pitchFamily="2" charset="0"/>
                </a:endParaRPr>
              </a:p>
            </p:txBody>
          </p:sp>
          <p:sp>
            <p:nvSpPr>
              <p:cNvPr id="31" name="Oval 30"/>
              <p:cNvSpPr>
                <a:spLocks noChangeAspect="1"/>
              </p:cNvSpPr>
              <p:nvPr/>
            </p:nvSpPr>
            <p:spPr>
              <a:xfrm>
                <a:off x="735191"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F81BD"/>
                  </a:solidFill>
                  <a:latin typeface="FontAwesome" pitchFamily="2" charset="0"/>
                </a:endParaRPr>
              </a:p>
            </p:txBody>
          </p:sp>
          <p:sp>
            <p:nvSpPr>
              <p:cNvPr id="32" name="Oval 31"/>
              <p:cNvSpPr>
                <a:spLocks noChangeAspect="1"/>
              </p:cNvSpPr>
              <p:nvPr/>
            </p:nvSpPr>
            <p:spPr>
              <a:xfrm flipH="1">
                <a:off x="7840715"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sz="1600" b="1" kern="0" smtClean="0">
                  <a:solidFill>
                    <a:srgbClr val="F79646"/>
                  </a:solidFill>
                  <a:latin typeface="FontAwesome" pitchFamily="2" charset="0"/>
                </a:endParaRPr>
              </a:p>
            </p:txBody>
          </p:sp>
          <p:sp>
            <p:nvSpPr>
              <p:cNvPr id="33" name="Oval 32"/>
              <p:cNvSpPr>
                <a:spLocks noChangeAspect="1"/>
              </p:cNvSpPr>
              <p:nvPr/>
            </p:nvSpPr>
            <p:spPr>
              <a:xfrm flipH="1">
                <a:off x="7840715"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8064A2"/>
                  </a:solidFill>
                  <a:latin typeface="FontAwesome" pitchFamily="2" charset="0"/>
                </a:endParaRPr>
              </a:p>
            </p:txBody>
          </p:sp>
        </p:grpSp>
        <p:sp>
          <p:nvSpPr>
            <p:cNvPr id="9" name="TextBox 8"/>
            <p:cNvSpPr txBox="1"/>
            <p:nvPr/>
          </p:nvSpPr>
          <p:spPr>
            <a:xfrm>
              <a:off x="1170577" y="1534600"/>
              <a:ext cx="407109" cy="584775"/>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0" name="TextBox 9"/>
            <p:cNvSpPr txBox="1"/>
            <p:nvPr/>
          </p:nvSpPr>
          <p:spPr>
            <a:xfrm>
              <a:off x="7562663" y="386660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1" name="TextBox 10"/>
            <p:cNvSpPr txBox="1"/>
            <p:nvPr/>
          </p:nvSpPr>
          <p:spPr>
            <a:xfrm>
              <a:off x="7562663" y="152078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2" name="TextBox 11"/>
            <p:cNvSpPr txBox="1"/>
            <p:nvPr/>
          </p:nvSpPr>
          <p:spPr>
            <a:xfrm>
              <a:off x="7554351" y="2689537"/>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3" name="TextBox 12"/>
            <p:cNvSpPr txBox="1"/>
            <p:nvPr/>
          </p:nvSpPr>
          <p:spPr>
            <a:xfrm>
              <a:off x="1178891" y="3855482"/>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4" name="TextBox 13"/>
            <p:cNvSpPr txBox="1"/>
            <p:nvPr/>
          </p:nvSpPr>
          <p:spPr>
            <a:xfrm>
              <a:off x="1170577" y="2697850"/>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grpSp>
      <p:sp>
        <p:nvSpPr>
          <p:cNvPr id="46" name="Text Placeholder 1"/>
          <p:cNvSpPr txBox="1">
            <a:spLocks/>
          </p:cNvSpPr>
          <p:nvPr/>
        </p:nvSpPr>
        <p:spPr bwMode="auto">
          <a:xfrm>
            <a:off x="2306357" y="4938108"/>
            <a:ext cx="4860032"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CA" sz="1400" b="1" dirty="0" smtClean="0">
                <a:solidFill>
                  <a:srgbClr val="333333"/>
                </a:solidFill>
                <a:latin typeface="Arial" panose="020B0604020202020204" pitchFamily="34" charset="0"/>
                <a:cs typeface="Arial" panose="020B0604020202020204" pitchFamily="34" charset="0"/>
              </a:rPr>
              <a:t>Sign up to have access to our extensive selection of practical solutions for your HR challenges</a:t>
            </a:r>
            <a:endParaRPr lang="en-CA" sz="1400" b="1" dirty="0">
              <a:solidFill>
                <a:srgbClr val="333333"/>
              </a:solidFill>
              <a:latin typeface="Arial" panose="020B0604020202020204" pitchFamily="34" charset="0"/>
              <a:cs typeface="Arial" panose="020B0604020202020204" pitchFamily="34" charset="0"/>
            </a:endParaRPr>
          </a:p>
        </p:txBody>
      </p:sp>
      <p:sp>
        <p:nvSpPr>
          <p:cNvPr id="47" name="Rounded Rectangle 46">
            <a:hlinkClick r:id="rId3"/>
          </p:cNvPr>
          <p:cNvSpPr/>
          <p:nvPr/>
        </p:nvSpPr>
        <p:spPr>
          <a:xfrm>
            <a:off x="2680350" y="5556890"/>
            <a:ext cx="4112047" cy="432048"/>
          </a:xfrm>
          <a:prstGeom prst="roundRect">
            <a:avLst>
              <a:gd name="adj" fmla="val 50000"/>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133B5C"/>
                </a:solidFill>
                <a:latin typeface="Arial" panose="020B0604020202020204" pitchFamily="34" charset="0"/>
                <a:cs typeface="Arial" panose="020B0604020202020204" pitchFamily="34" charset="0"/>
              </a:rPr>
              <a:t>LEARN ABOUT BECOMING A MEMBER</a:t>
            </a:r>
            <a:endParaRPr lang="en-CA" sz="1400" b="1" dirty="0">
              <a:solidFill>
                <a:srgbClr val="133B5C"/>
              </a:solidFill>
              <a:latin typeface="Arial" panose="020B0604020202020204" pitchFamily="34" charset="0"/>
              <a:cs typeface="Arial" panose="020B0604020202020204" pitchFamily="34" charset="0"/>
            </a:endParaRPr>
          </a:p>
        </p:txBody>
      </p:sp>
      <p:sp>
        <p:nvSpPr>
          <p:cNvPr id="48" name="Text Placeholder 3"/>
          <p:cNvSpPr>
            <a:spLocks noGrp="1"/>
          </p:cNvSpPr>
          <p:nvPr>
            <p:ph type="body" sz="quarter" idx="4294967295"/>
          </p:nvPr>
        </p:nvSpPr>
        <p:spPr>
          <a:xfrm>
            <a:off x="287524" y="6147726"/>
            <a:ext cx="2375756" cy="326554"/>
          </a:xfrm>
          <a:prstGeom prst="rect">
            <a:avLst/>
          </a:prstGeom>
        </p:spPr>
        <p:txBody>
          <a:bodyPr/>
          <a:lstStyle/>
          <a:p>
            <a:pPr>
              <a:buNone/>
            </a:pPr>
            <a:r>
              <a:rPr lang="en-CA" sz="1400" b="1" dirty="0">
                <a:solidFill>
                  <a:srgbClr val="333333"/>
                </a:solidFill>
                <a:latin typeface="Arial" panose="020B0604020202020204" pitchFamily="34" charset="0"/>
                <a:cs typeface="Arial" panose="020B0604020202020204" pitchFamily="34" charset="0"/>
              </a:rPr>
              <a:t>Toll Free: </a:t>
            </a:r>
            <a:r>
              <a:rPr lang="en-CA" sz="1400" dirty="0">
                <a:solidFill>
                  <a:srgbClr val="333333"/>
                </a:solidFill>
                <a:latin typeface="Arial" panose="020B0604020202020204" pitchFamily="34" charset="0"/>
                <a:cs typeface="Arial" panose="020B0604020202020204" pitchFamily="34" charset="0"/>
              </a:rPr>
              <a:t>1-877-281-0480</a:t>
            </a:r>
          </a:p>
        </p:txBody>
      </p:sp>
      <p:sp>
        <p:nvSpPr>
          <p:cNvPr id="49" name="Text Placeholder 3"/>
          <p:cNvSpPr>
            <a:spLocks noGrp="1"/>
          </p:cNvSpPr>
          <p:nvPr>
            <p:ph type="body" sz="quarter" idx="4294967295"/>
          </p:nvPr>
        </p:nvSpPr>
        <p:spPr>
          <a:xfrm>
            <a:off x="7092280" y="6147726"/>
            <a:ext cx="1800200" cy="360040"/>
          </a:xfrm>
          <a:prstGeom prst="rect">
            <a:avLst/>
          </a:prstGeom>
        </p:spPr>
        <p:txBody>
          <a:bodyPr/>
          <a:lstStyle/>
          <a:p>
            <a:pPr algn="r">
              <a:buNone/>
            </a:pPr>
            <a:r>
              <a:rPr lang="en-CA" sz="1400" b="1" dirty="0" smtClean="0">
                <a:latin typeface="Arial" panose="020B0604020202020204" pitchFamily="34" charset="0"/>
                <a:cs typeface="Arial" panose="020B0604020202020204" pitchFamily="34" charset="0"/>
                <a:hlinkClick r:id="rId4"/>
              </a:rPr>
              <a:t>hr.mcleanco.com</a:t>
            </a:r>
            <a:endParaRPr lang="en-CA" sz="1400" b="1" dirty="0">
              <a:latin typeface="Arial" panose="020B0604020202020204" pitchFamily="34" charset="0"/>
              <a:cs typeface="Arial" panose="020B0604020202020204" pitchFamily="34" charset="0"/>
            </a:endParaRPr>
          </a:p>
        </p:txBody>
      </p:sp>
      <p:grpSp>
        <p:nvGrpSpPr>
          <p:cNvPr id="50" name="Group 49"/>
          <p:cNvGrpSpPr/>
          <p:nvPr/>
        </p:nvGrpSpPr>
        <p:grpSpPr>
          <a:xfrm>
            <a:off x="0" y="6525344"/>
            <a:ext cx="9144000" cy="351838"/>
            <a:chOff x="0" y="6525344"/>
            <a:chExt cx="9144000" cy="351838"/>
          </a:xfrm>
        </p:grpSpPr>
        <p:sp>
          <p:nvSpPr>
            <p:cNvPr id="51" name="Rectangle 50"/>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52" name="Picture 5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53" name="Rectangle 52"/>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grpSp>
        <p:nvGrpSpPr>
          <p:cNvPr id="54" name="Group 53"/>
          <p:cNvGrpSpPr/>
          <p:nvPr/>
        </p:nvGrpSpPr>
        <p:grpSpPr>
          <a:xfrm>
            <a:off x="6301705" y="1663204"/>
            <a:ext cx="2601189" cy="3278663"/>
            <a:chOff x="6270532" y="1569685"/>
            <a:chExt cx="2601189" cy="3278663"/>
          </a:xfrm>
        </p:grpSpPr>
        <p:sp>
          <p:nvSpPr>
            <p:cNvPr id="55" name="Text Placeholder 41"/>
            <p:cNvSpPr txBox="1">
              <a:spLocks/>
            </p:cNvSpPr>
            <p:nvPr/>
          </p:nvSpPr>
          <p:spPr bwMode="auto">
            <a:xfrm>
              <a:off x="6499600" y="1914448"/>
              <a:ext cx="2204133" cy="29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algn="ctr" eaLnBrk="0" hangingPunct="0">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Now</a:t>
              </a:r>
              <a:r>
                <a:rPr lang="en-CA" sz="1400" dirty="0">
                  <a:solidFill>
                    <a:srgbClr val="222222">
                      <a:lumMod val="75000"/>
                      <a:lumOff val="25000"/>
                    </a:srgbClr>
                  </a:solidFill>
                  <a:latin typeface="Arial" panose="020B0604020202020204" pitchFamily="34" charset="0"/>
                  <a:cs typeface="Arial" panose="020B0604020202020204" pitchFamily="34" charset="0"/>
                </a:rPr>
                <a:t>, more than ever, </a:t>
              </a:r>
              <a:endParaRPr lang="en-CA" sz="1400" dirty="0" smtClean="0">
                <a:solidFill>
                  <a:srgbClr val="222222">
                    <a:lumMod val="75000"/>
                    <a:lumOff val="25000"/>
                  </a:srgbClr>
                </a:solidFill>
                <a:latin typeface="Arial" panose="020B0604020202020204" pitchFamily="34" charset="0"/>
                <a:cs typeface="Arial" panose="020B0604020202020204" pitchFamily="34" charset="0"/>
              </a:endParaRPr>
            </a:p>
            <a:p>
              <a:pPr algn="ctr" eaLnBrk="0" hangingPunct="0">
                <a:spcBef>
                  <a:spcPts val="0"/>
                </a:spcBef>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HR </a:t>
              </a:r>
              <a:r>
                <a:rPr lang="en-CA" sz="1400" dirty="0">
                  <a:solidFill>
                    <a:srgbClr val="222222">
                      <a:lumMod val="75000"/>
                      <a:lumOff val="25000"/>
                    </a:srgbClr>
                  </a:solidFill>
                  <a:latin typeface="Arial" panose="020B0604020202020204" pitchFamily="34" charset="0"/>
                  <a:cs typeface="Arial" panose="020B0604020202020204" pitchFamily="34" charset="0"/>
                </a:rPr>
                <a:t>leaders need to help their organizations maximize the value of their people.  </a:t>
              </a:r>
              <a:endParaRPr lang="en-CA" sz="1400" dirty="0" smtClean="0">
                <a:solidFill>
                  <a:srgbClr val="222222">
                    <a:lumMod val="75000"/>
                    <a:lumOff val="25000"/>
                  </a:srgbClr>
                </a:solidFill>
                <a:latin typeface="Arial" panose="020B0604020202020204" pitchFamily="34" charset="0"/>
                <a:cs typeface="Arial" panose="020B0604020202020204" pitchFamily="34" charset="0"/>
              </a:endParaRPr>
            </a:p>
            <a:p>
              <a:pPr algn="ctr" eaLnBrk="0" hangingPunct="0">
                <a:spcBef>
                  <a:spcPts val="800"/>
                </a:spcBef>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McLean </a:t>
              </a:r>
              <a:r>
                <a:rPr lang="en-CA" sz="1400" dirty="0">
                  <a:solidFill>
                    <a:srgbClr val="222222">
                      <a:lumMod val="75000"/>
                      <a:lumOff val="25000"/>
                    </a:srgbClr>
                  </a:solidFill>
                  <a:latin typeface="Arial" panose="020B0604020202020204" pitchFamily="34" charset="0"/>
                  <a:cs typeface="Arial" panose="020B0604020202020204" pitchFamily="34" charset="0"/>
                </a:rPr>
                <a:t>&amp; Company offers the tools, diagnostics, and programs to drive measurable results</a:t>
              </a:r>
              <a:r>
                <a:rPr lang="en-CA" sz="1400" dirty="0" smtClean="0">
                  <a:solidFill>
                    <a:srgbClr val="222222">
                      <a:lumMod val="75000"/>
                      <a:lumOff val="25000"/>
                    </a:srgbClr>
                  </a:solidFill>
                  <a:latin typeface="Arial" panose="020B0604020202020204" pitchFamily="34" charset="0"/>
                  <a:cs typeface="Arial" panose="020B0604020202020204" pitchFamily="34" charset="0"/>
                </a:rPr>
                <a:t>.</a:t>
              </a:r>
            </a:p>
            <a:p>
              <a:pPr algn="ctr" eaLnBrk="0" hangingPunct="0">
                <a:spcBef>
                  <a:spcPts val="0"/>
                </a:spcBef>
                <a:buClr>
                  <a:prstClr val="white"/>
                </a:buClr>
                <a:buNone/>
              </a:pPr>
              <a:endParaRPr lang="en-CA" sz="800" dirty="0" smtClean="0">
                <a:solidFill>
                  <a:srgbClr val="222222">
                    <a:lumMod val="75000"/>
                    <a:lumOff val="25000"/>
                  </a:srgbClr>
                </a:solidFill>
                <a:latin typeface="Arial" panose="020B0604020202020204" pitchFamily="34" charset="0"/>
                <a:cs typeface="Arial" panose="020B0604020202020204" pitchFamily="34" charset="0"/>
              </a:endParaRPr>
            </a:p>
            <a:p>
              <a:pPr lvl="1" algn="r" eaLnBrk="0" fontAlgn="base" hangingPunct="0">
                <a:spcAft>
                  <a:spcPct val="0"/>
                </a:spcAft>
                <a:buClr>
                  <a:srgbClr val="C0504D"/>
                </a:buClr>
                <a:buNone/>
                <a:defRPr/>
              </a:pPr>
              <a:r>
                <a:rPr lang="en-CA" sz="1200" dirty="0">
                  <a:solidFill>
                    <a:prstClr val="black"/>
                  </a:solidFill>
                  <a:latin typeface="Arial" panose="020B0604020202020204" pitchFamily="34" charset="0"/>
                  <a:cs typeface="Arial" panose="020B0604020202020204" pitchFamily="34" charset="0"/>
                </a:rPr>
                <a:t>– Jennifer Rozon, </a:t>
              </a:r>
            </a:p>
            <a:p>
              <a:pPr lvl="1" algn="r" eaLnBrk="0" fontAlgn="base" hangingPunct="0">
                <a:spcBef>
                  <a:spcPts val="0"/>
                </a:spcBef>
                <a:spcAft>
                  <a:spcPct val="0"/>
                </a:spcAft>
                <a:buClr>
                  <a:srgbClr val="C0504D"/>
                </a:buClr>
                <a:buNone/>
                <a:defRPr/>
              </a:pPr>
              <a:r>
                <a:rPr lang="en-CA" sz="1200" dirty="0">
                  <a:solidFill>
                    <a:prstClr val="black"/>
                  </a:solidFill>
                  <a:latin typeface="Arial" panose="020B0604020202020204" pitchFamily="34" charset="0"/>
                  <a:cs typeface="Arial" panose="020B0604020202020204" pitchFamily="34" charset="0"/>
                </a:rPr>
                <a:t>Vice President, </a:t>
              </a:r>
              <a:endParaRPr lang="en-CA" sz="1200" dirty="0" smtClean="0">
                <a:solidFill>
                  <a:prstClr val="black"/>
                </a:solidFill>
                <a:latin typeface="Arial" panose="020B0604020202020204" pitchFamily="34" charset="0"/>
                <a:cs typeface="Arial" panose="020B0604020202020204" pitchFamily="34" charset="0"/>
              </a:endParaRPr>
            </a:p>
            <a:p>
              <a:pPr lvl="1" algn="r" eaLnBrk="0" fontAlgn="base" hangingPunct="0">
                <a:spcBef>
                  <a:spcPts val="0"/>
                </a:spcBef>
                <a:spcAft>
                  <a:spcPct val="0"/>
                </a:spcAft>
                <a:buClr>
                  <a:srgbClr val="C0504D"/>
                </a:buClr>
                <a:buNone/>
                <a:defRPr/>
              </a:pPr>
              <a:r>
                <a:rPr lang="en-CA" sz="1200" dirty="0" smtClean="0">
                  <a:solidFill>
                    <a:prstClr val="black"/>
                  </a:solidFill>
                  <a:latin typeface="Arial" panose="020B0604020202020204" pitchFamily="34" charset="0"/>
                  <a:cs typeface="Arial" panose="020B0604020202020204" pitchFamily="34" charset="0"/>
                </a:rPr>
                <a:t>McLean </a:t>
              </a:r>
              <a:r>
                <a:rPr lang="en-CA" sz="1200" dirty="0">
                  <a:solidFill>
                    <a:prstClr val="black"/>
                  </a:solidFill>
                  <a:latin typeface="Arial" panose="020B0604020202020204" pitchFamily="34" charset="0"/>
                  <a:cs typeface="Arial" panose="020B0604020202020204" pitchFamily="34" charset="0"/>
                </a:rPr>
                <a:t>&amp; Company</a:t>
              </a:r>
              <a:endParaRPr lang="en-US" sz="1200" dirty="0">
                <a:solidFill>
                  <a:prstClr val="black"/>
                </a:solidFill>
                <a:latin typeface="Arial" panose="020B0604020202020204" pitchFamily="34" charset="0"/>
                <a:cs typeface="Arial" panose="020B0604020202020204" pitchFamily="34" charset="0"/>
              </a:endParaRPr>
            </a:p>
            <a:p>
              <a:pPr algn="ctr" eaLnBrk="0" hangingPunct="0">
                <a:buClr>
                  <a:prstClr val="white"/>
                </a:buClr>
                <a:buNone/>
              </a:pPr>
              <a:endParaRPr lang="en-CA" sz="1400" dirty="0">
                <a:solidFill>
                  <a:srgbClr val="222222">
                    <a:lumMod val="75000"/>
                    <a:lumOff val="25000"/>
                  </a:srgbClr>
                </a:solidFill>
                <a:latin typeface="Arial" panose="020B0604020202020204" pitchFamily="34" charset="0"/>
                <a:cs typeface="Arial" panose="020B0604020202020204" pitchFamily="34" charset="0"/>
              </a:endParaRPr>
            </a:p>
          </p:txBody>
        </p:sp>
        <p:sp>
          <p:nvSpPr>
            <p:cNvPr id="56" name="TextBox 55"/>
            <p:cNvSpPr txBox="1"/>
            <p:nvPr/>
          </p:nvSpPr>
          <p:spPr>
            <a:xfrm>
              <a:off x="6270532" y="1569685"/>
              <a:ext cx="564578" cy="1015663"/>
            </a:xfrm>
            <a:prstGeom prst="rect">
              <a:avLst/>
            </a:prstGeom>
          </p:spPr>
          <p:txBody>
            <a:bodyPr wrap="none" rtlCol="0">
              <a:spAutoFit/>
            </a:bodyPr>
            <a:lstStyle/>
            <a:p>
              <a:r>
                <a:rPr lang="en-US" sz="6000" b="1" dirty="0" smtClean="0">
                  <a:solidFill>
                    <a:srgbClr val="DDDDDD"/>
                  </a:solidFill>
                  <a:ea typeface="Arial Unicode MS" panose="020B0604020202020204" pitchFamily="34" charset="-128"/>
                  <a:cs typeface="Segoe UI" panose="020B0502040204020203" pitchFamily="34" charset="0"/>
                </a:rPr>
                <a:t>“</a:t>
              </a:r>
            </a:p>
          </p:txBody>
        </p:sp>
        <p:sp>
          <p:nvSpPr>
            <p:cNvPr id="57" name="TextBox 56"/>
            <p:cNvSpPr txBox="1"/>
            <p:nvPr/>
          </p:nvSpPr>
          <p:spPr>
            <a:xfrm rot="10800000">
              <a:off x="8307143" y="3122876"/>
              <a:ext cx="564578" cy="1015663"/>
            </a:xfrm>
            <a:prstGeom prst="rect">
              <a:avLst/>
            </a:prstGeom>
          </p:spPr>
          <p:txBody>
            <a:bodyPr wrap="none" rtlCol="0">
              <a:spAutoFit/>
            </a:bodyPr>
            <a:lstStyle/>
            <a:p>
              <a:r>
                <a:rPr lang="en-US" sz="6000" b="1" dirty="0" smtClean="0">
                  <a:solidFill>
                    <a:srgbClr val="DDDDDD"/>
                  </a:solidFill>
                  <a:ea typeface="Arial Unicode MS" panose="020B0604020202020204" pitchFamily="34" charset="-128"/>
                  <a:cs typeface="Segoe UI" panose="020B0502040204020203" pitchFamily="34" charset="0"/>
                </a:rPr>
                <a:t>“</a:t>
              </a:r>
            </a:p>
          </p:txBody>
        </p:sp>
      </p:grpSp>
    </p:spTree>
    <p:extLst>
      <p:ext uri="{BB962C8B-B14F-4D97-AF65-F5344CB8AC3E}">
        <p14:creationId xmlns:p14="http://schemas.microsoft.com/office/powerpoint/2010/main" val="2096439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New HR Colors">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2576B7"/>
      </a:hlink>
      <a:folHlink>
        <a:srgbClr val="C777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1532</Words>
  <Application>Microsoft Office PowerPoint</Application>
  <PresentationFormat>On-screen Show (4:3)</PresentationFormat>
  <Paragraphs>188</Paragraphs>
  <Slides>9</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9</vt:i4>
      </vt:variant>
      <vt:variant>
        <vt:lpstr>Custom Shows</vt:lpstr>
      </vt:variant>
      <vt:variant>
        <vt:i4>1</vt:i4>
      </vt:variant>
    </vt:vector>
  </HeadingPairs>
  <TitlesOfParts>
    <vt:vector size="19" baseType="lpstr">
      <vt:lpstr>Arial Unicode MS</vt:lpstr>
      <vt:lpstr>Arial</vt:lpstr>
      <vt:lpstr>Arial Black</vt:lpstr>
      <vt:lpstr>Calibri</vt:lpstr>
      <vt:lpstr>FontAwesome</vt:lpstr>
      <vt:lpstr>Segoe UI</vt:lpstr>
      <vt:lpstr>Times New Roman</vt:lpstr>
      <vt:lpstr>Wingdings</vt:lpstr>
      <vt:lpstr>Theme1</vt:lpstr>
      <vt:lpstr>PowerPoint Presentation</vt:lpstr>
      <vt:lpstr>PowerPoint Presentation</vt:lpstr>
      <vt:lpstr>MCLEAN &amp; COMPANY OFFERS VARIOUS LEVELS OF SUPPORT TO BEST SUIT YOUR NEEDS</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2017-02-17T20:28:19Z</dcterms:created>
  <dcterms:modified xsi:type="dcterms:W3CDTF">2017-02-17T22:02:03Z</dcterms:modified>
</cp:coreProperties>
</file>