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823" r:id="rId2"/>
  </p:sldMasterIdLst>
  <p:notesMasterIdLst>
    <p:notesMasterId r:id="rId12"/>
  </p:notesMasterIdLst>
  <p:handoutMasterIdLst>
    <p:handoutMasterId r:id="rId13"/>
  </p:handoutMasterIdLst>
  <p:sldIdLst>
    <p:sldId id="278" r:id="rId3"/>
    <p:sldId id="463" r:id="rId4"/>
    <p:sldId id="464" r:id="rId5"/>
    <p:sldId id="584" r:id="rId6"/>
    <p:sldId id="647" r:id="rId7"/>
    <p:sldId id="579" r:id="rId8"/>
    <p:sldId id="582" r:id="rId9"/>
    <p:sldId id="620" r:id="rId10"/>
    <p:sldId id="648" r:id="rId11"/>
  </p:sldIdLst>
  <p:sldSz cx="9144000" cy="6858000" type="screen4x3"/>
  <p:notesSz cx="6950075" cy="9236075"/>
  <p:custShowLst>
    <p:custShow name="Custom Show 1" id="0">
      <p:sldLst>
        <p:sld r:id="rId3"/>
      </p:sldLst>
    </p:custShow>
  </p:custShowLst>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727" userDrawn="1">
          <p15:clr>
            <a:srgbClr val="A4A3A4"/>
          </p15:clr>
        </p15:guide>
        <p15:guide id="6" orient="horz" pos="232" userDrawn="1">
          <p15:clr>
            <a:srgbClr val="A4A3A4"/>
          </p15:clr>
        </p15:guide>
        <p15:guide id="8" pos="158" userDrawn="1">
          <p15:clr>
            <a:srgbClr val="A4A3A4"/>
          </p15:clr>
        </p15:guide>
        <p15:guide id="9" pos="2222" userDrawn="1">
          <p15:clr>
            <a:srgbClr val="A4A3A4"/>
          </p15:clr>
        </p15:guide>
        <p15:guide id="10" pos="317" userDrawn="1">
          <p15:clr>
            <a:srgbClr val="A4A3A4"/>
          </p15:clr>
        </p15:guide>
        <p15:guide id="11"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9EB"/>
    <a:srgbClr val="BFBFBF"/>
    <a:srgbClr val="2576B7"/>
    <a:srgbClr val="DFF3EA"/>
    <a:srgbClr val="D6F3F6"/>
    <a:srgbClr val="CBDBE8"/>
    <a:srgbClr val="18646A"/>
    <a:srgbClr val="D6D6D6"/>
    <a:srgbClr val="DCD6E0"/>
    <a:srgbClr val="B6D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68650" autoAdjust="0"/>
  </p:normalViewPr>
  <p:slideViewPr>
    <p:cSldViewPr snapToGrid="0">
      <p:cViewPr>
        <p:scale>
          <a:sx n="100" d="100"/>
          <a:sy n="100" d="100"/>
        </p:scale>
        <p:origin x="1656" y="-174"/>
      </p:cViewPr>
      <p:guideLst>
        <p:guide orient="horz" pos="2727"/>
        <p:guide orient="horz" pos="232"/>
        <p:guide pos="158"/>
        <p:guide pos="2222"/>
        <p:guide pos="317"/>
        <p:guide orient="horz" pos="61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690"/>
    </p:cViewPr>
  </p:sorterViewPr>
  <p:notesViewPr>
    <p:cSldViewPr snapToGrid="0">
      <p:cViewPr varScale="1">
        <p:scale>
          <a:sx n="69" d="100"/>
          <a:sy n="69" d="100"/>
        </p:scale>
        <p:origin x="32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87" tIns="46244" rIns="92487" bIns="46244" rtlCol="0"/>
          <a:lstStyle>
            <a:lvl1pPr algn="r">
              <a:defRPr sz="1200"/>
            </a:lvl1pPr>
          </a:lstStyle>
          <a:p>
            <a:fld id="{ED006EA4-D462-4253-8FC7-D35175043F19}" type="datetimeFigureOut">
              <a:rPr lang="en-US" smtClean="0"/>
              <a:t>11/23/2017</a:t>
            </a:fld>
            <a:endParaRPr lang="en-US" dirty="0"/>
          </a:p>
        </p:txBody>
      </p:sp>
      <p:sp>
        <p:nvSpPr>
          <p:cNvPr id="4" name="Footer Placeholder 3"/>
          <p:cNvSpPr>
            <a:spLocks noGrp="1"/>
          </p:cNvSpPr>
          <p:nvPr>
            <p:ph type="ftr" sz="quarter" idx="2"/>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70"/>
            <a:ext cx="3011699" cy="463407"/>
          </a:xfrm>
          <a:prstGeom prst="rect">
            <a:avLst/>
          </a:prstGeom>
        </p:spPr>
        <p:txBody>
          <a:bodyPr vert="horz" lIns="92487" tIns="46244" rIns="92487" bIns="46244"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87" tIns="46244" rIns="92487" bIns="46244" rtlCol="0"/>
          <a:lstStyle>
            <a:lvl1pPr algn="r">
              <a:defRPr sz="1200"/>
            </a:lvl1pPr>
          </a:lstStyle>
          <a:p>
            <a:fld id="{34E1B6C9-DAE3-4E7B-AB3C-9473EC02D78D}" type="datetimeFigureOut">
              <a:rPr lang="en-US" smtClean="0"/>
              <a:t>11/23/2017</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487" tIns="46244" rIns="92487" bIns="46244"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203952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79038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775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62952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0" name="Rectangle 9"/>
          <p:cNvSpPr/>
          <p:nvPr userDrawn="1"/>
        </p:nvSpPr>
        <p:spPr>
          <a:xfrm>
            <a:off x="3510" y="6090046"/>
            <a:ext cx="6696236" cy="76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chemeClr val="bg1"/>
                </a:solidFill>
                <a:latin typeface="Arial Black" panose="020B0A04020102020204" pitchFamily="34" charset="0"/>
              </a:rPr>
              <a:t>Info-Tech Research Group, Inc. </a:t>
            </a:r>
            <a:r>
              <a:rPr lang="en-CA" sz="800" dirty="0" smtClean="0">
                <a:solidFill>
                  <a:schemeClr val="bg1"/>
                </a:solidFill>
                <a:latin typeface="Arial Black" panose="020B0A04020102020204" pitchFamily="34" charset="0"/>
              </a:rPr>
              <a:t>is </a:t>
            </a:r>
            <a:r>
              <a:rPr lang="en-CA" sz="800" dirty="0">
                <a:solidFill>
                  <a:schemeClr val="bg1"/>
                </a:solidFill>
                <a:latin typeface="Arial Black" panose="020B0A04020102020204" pitchFamily="34" charset="0"/>
              </a:rPr>
              <a:t>a global leader in providing IT research and advice.</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Info-Tech’s products and services combine actionable insight and relevant advice with</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ready-to-use tools and templates that cover the full spectrum of IT concerns.</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 </a:t>
            </a:r>
            <a:r>
              <a:rPr lang="en-CA" sz="800" dirty="0" smtClean="0">
                <a:solidFill>
                  <a:schemeClr val="bg1"/>
                </a:solidFill>
                <a:latin typeface="Arial Black" panose="020B0A04020102020204" pitchFamily="34" charset="0"/>
              </a:rPr>
              <a:t>1997-2016 </a:t>
            </a:r>
            <a:r>
              <a:rPr lang="en-CA" sz="800" dirty="0">
                <a:solidFill>
                  <a:schemeClr val="bg1"/>
                </a:solidFill>
                <a:latin typeface="Arial Black" panose="020B0A04020102020204" pitchFamily="34" charset="0"/>
              </a:rPr>
              <a:t>Info-Tech Research Group Inc.</a:t>
            </a:r>
          </a:p>
        </p:txBody>
      </p:sp>
      <p:pic>
        <p:nvPicPr>
          <p:cNvPr id="11" name="Picture 10" descr="Info-Tech_Logo_2013-On-Screen-WHITE(transparent-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6309320"/>
            <a:ext cx="1697008" cy="339401"/>
          </a:xfrm>
          <a:prstGeom prst="rect">
            <a:avLst/>
          </a:prstGeom>
          <a:noFill/>
        </p:spPr>
      </p:pic>
      <p:sp>
        <p:nvSpPr>
          <p:cNvPr id="7" name="Rectangle 6"/>
          <p:cNvSpPr/>
          <p:nvPr userDrawn="1"/>
        </p:nvSpPr>
        <p:spPr>
          <a:xfrm>
            <a:off x="0" y="6091639"/>
            <a:ext cx="7133719"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latin typeface="Arial" panose="020B0604020202020204" pitchFamily="34" charset="0"/>
                <a:cs typeface="Arial" panose="020B0604020202020204" pitchFamily="34" charset="0"/>
              </a:rPr>
              <a:t>McLean &amp; Company is a research and advisory firm that provides practical solutions</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to human resources challenges with executable research, tools, and advice that will have a</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clear and measurable impact on your business. © 1997-2017 McLean &amp; Company.</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McLean &amp; Company is a division of Info-Tech Research Group Inc.</a:t>
            </a:r>
          </a:p>
        </p:txBody>
      </p:sp>
      <p:pic>
        <p:nvPicPr>
          <p:cNvPr id="8" name="Picture 7" descr="footer2012-mc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7128284" y="6091639"/>
            <a:ext cx="2015716" cy="767953"/>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r="-176"/>
          <a:stretch/>
        </p:blipFill>
        <p:spPr>
          <a:xfrm>
            <a:off x="0" y="-8021"/>
            <a:ext cx="9144000" cy="6120063"/>
          </a:xfrm>
          <a:prstGeom prst="rect">
            <a:avLst/>
          </a:prstGeom>
        </p:spPr>
      </p:pic>
      <p:sp>
        <p:nvSpPr>
          <p:cNvPr id="3" name="Rectangle 2"/>
          <p:cNvSpPr/>
          <p:nvPr userDrawn="1"/>
        </p:nvSpPr>
        <p:spPr>
          <a:xfrm>
            <a:off x="0" y="0"/>
            <a:ext cx="9144000" cy="6112042"/>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Segoe UI" panose="020B0502040204020203" pitchFamily="34" charset="0"/>
              </a:defRPr>
            </a:lvl1pPr>
          </a:lstStyle>
          <a:p>
            <a:pPr lvl="0"/>
            <a:endParaRPr lang="en-CA" dirty="0" smtClean="0"/>
          </a:p>
        </p:txBody>
      </p:sp>
    </p:spTree>
    <p:extLst>
      <p:ext uri="{BB962C8B-B14F-4D97-AF65-F5344CB8AC3E}">
        <p14:creationId xmlns:p14="http://schemas.microsoft.com/office/powerpoint/2010/main" val="31278729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 New Content">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Segoe UI" panose="020B0502040204020203" pitchFamily="34" charset="0"/>
              </a:defRPr>
            </a:lvl1pPr>
          </a:lstStyle>
          <a:p>
            <a:pPr lvl="0"/>
            <a:endParaRPr lang="en-CA" dirty="0" smtClean="0"/>
          </a:p>
        </p:txBody>
      </p:sp>
    </p:spTree>
    <p:extLst>
      <p:ext uri="{BB962C8B-B14F-4D97-AF65-F5344CB8AC3E}">
        <p14:creationId xmlns:p14="http://schemas.microsoft.com/office/powerpoint/2010/main" val="1841422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2678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b="1">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1952218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 New Content">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34419152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userDrawn="1">
          <p15:clr>
            <a:srgbClr val="FBAE40"/>
          </p15:clr>
        </p15:guide>
        <p15:guide id="2" pos="3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2923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5" name="TextBox 14"/>
          <p:cNvSpPr txBox="1"/>
          <p:nvPr userDrawn="1"/>
        </p:nvSpPr>
        <p:spPr>
          <a:xfrm>
            <a:off x="302853" y="187743"/>
            <a:ext cx="3647043" cy="707886"/>
          </a:xfrm>
          <a:prstGeom prst="rect">
            <a:avLst/>
          </a:prstGeom>
        </p:spPr>
        <p:txBody>
          <a:bodyPr wrap="square" rtlCol="0">
            <a:spAutoFit/>
          </a:bodyPr>
          <a:lstStyle/>
          <a:p>
            <a:r>
              <a:rPr lang="en-CA" sz="4000" dirty="0" smtClean="0">
                <a:solidFill>
                  <a:schemeClr val="accent1"/>
                </a:solidFill>
                <a:latin typeface="Arial Unicode MS" panose="020B0604020202020204" pitchFamily="34" charset="-128"/>
              </a:rPr>
              <a:t> </a:t>
            </a:r>
          </a:p>
        </p:txBody>
      </p:sp>
      <p:sp>
        <p:nvSpPr>
          <p:cNvPr id="5" name="Text Placeholder 6"/>
          <p:cNvSpPr>
            <a:spLocks noGrp="1"/>
          </p:cNvSpPr>
          <p:nvPr>
            <p:ph type="body" sz="quarter" idx="11" hasCustomPrompt="1"/>
          </p:nvPr>
        </p:nvSpPr>
        <p:spPr>
          <a:xfrm>
            <a:off x="511200" y="374400"/>
            <a:ext cx="7887600" cy="554400"/>
          </a:xfrm>
          <a:prstGeom prst="rect">
            <a:avLst/>
          </a:prstGeom>
        </p:spPr>
        <p:txBody>
          <a:bodyPr/>
          <a:lstStyle>
            <a:lvl1pPr marL="0" indent="0">
              <a:buNone/>
              <a:defRPr sz="2400" b="1" baseline="0">
                <a:solidFill>
                  <a:sysClr val="windowText" lastClr="000000"/>
                </a:solidFill>
                <a:latin typeface="Arial Black" panose="020B0A04020102020204" pitchFamily="34" charset="0"/>
              </a:defRPr>
            </a:lvl1pPr>
          </a:lstStyle>
          <a:p>
            <a:pPr lvl="0"/>
            <a:r>
              <a:rPr lang="en-CA" dirty="0" smtClean="0"/>
              <a:t>Works Cited</a:t>
            </a:r>
            <a:endParaRPr lang="en-CA" dirty="0"/>
          </a:p>
        </p:txBody>
      </p:sp>
      <p:sp>
        <p:nvSpPr>
          <p:cNvPr id="6" name="Text Placeholder 5"/>
          <p:cNvSpPr>
            <a:spLocks noGrp="1"/>
          </p:cNvSpPr>
          <p:nvPr>
            <p:ph type="body" sz="quarter" idx="12"/>
          </p:nvPr>
        </p:nvSpPr>
        <p:spPr>
          <a:xfrm>
            <a:off x="511200" y="1316038"/>
            <a:ext cx="7993038" cy="5092700"/>
          </a:xfrm>
          <a:prstGeom prst="rect">
            <a:avLst/>
          </a:prstGeom>
        </p:spPr>
        <p:txBody>
          <a:bodyPr/>
          <a:lstStyle>
            <a:lvl1pPr marL="0" indent="0">
              <a:spcBef>
                <a:spcPts val="0"/>
              </a:spcBef>
              <a:spcAft>
                <a:spcPts val="600"/>
              </a:spcAft>
              <a:buNone/>
              <a:defRPr>
                <a:latin typeface="Arial" panose="020B0604020202020204" pitchFamily="34" charset="0"/>
                <a:cs typeface="Arial" panose="020B0604020202020204" pitchFamily="34" charset="0"/>
              </a:defRPr>
            </a:lvl1pPr>
          </a:lstStyle>
          <a:p>
            <a:pPr lvl="0"/>
            <a:endParaRPr lang="en-CA" dirty="0"/>
          </a:p>
        </p:txBody>
      </p:sp>
      <p:sp>
        <p:nvSpPr>
          <p:cNvPr id="7" name="Rectangle 6"/>
          <p:cNvSpPr/>
          <p:nvPr userDrawn="1"/>
        </p:nvSpPr>
        <p:spPr>
          <a:xfrm>
            <a:off x="8977033" y="1130455"/>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63507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pSp>
        <p:nvGrpSpPr>
          <p:cNvPr id="11" name="Group 10"/>
          <p:cNvGrpSpPr/>
          <p:nvPr userDrawn="1"/>
        </p:nvGrpSpPr>
        <p:grpSpPr>
          <a:xfrm>
            <a:off x="5628105" y="0"/>
            <a:ext cx="3515895" cy="6522720"/>
            <a:chOff x="-1" y="0"/>
            <a:chExt cx="3419231" cy="6522720"/>
          </a:xfrm>
          <a:solidFill>
            <a:schemeClr val="accent5"/>
          </a:solidFill>
        </p:grpSpPr>
        <p:sp>
          <p:nvSpPr>
            <p:cNvPr id="12" name="Rectangle 11"/>
            <p:cNvSpPr/>
            <p:nvPr/>
          </p:nvSpPr>
          <p:spPr>
            <a:xfrm>
              <a:off x="-1" y="0"/>
              <a:ext cx="3419231" cy="65227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643137"/>
              <a:ext cx="2314451" cy="978729"/>
            </a:xfrm>
            <a:prstGeom prst="rect">
              <a:avLst/>
            </a:prstGeom>
            <a:grpFill/>
          </p:spPr>
          <p:txBody>
            <a:bodyPr wrap="none" rtlCol="0">
              <a:spAutoFit/>
            </a:bodyPr>
            <a:lstStyle/>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MCLEAN &amp;</a:t>
              </a:r>
            </a:p>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COMPANY</a:t>
              </a:r>
            </a:p>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509338" y="719347"/>
              <a:ext cx="388851" cy="413154"/>
            </a:xfrm>
            <a:prstGeom prst="rect">
              <a:avLst/>
            </a:prstGeom>
            <a:grpFill/>
          </p:spPr>
        </p:pic>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2" name="Text Placeholder 21"/>
          <p:cNvSpPr>
            <a:spLocks noGrp="1"/>
          </p:cNvSpPr>
          <p:nvPr>
            <p:ph type="body" sz="quarter" idx="12" hasCustomPrompt="1"/>
          </p:nvPr>
        </p:nvSpPr>
        <p:spPr>
          <a:xfrm>
            <a:off x="884238" y="243923"/>
            <a:ext cx="4572000" cy="657225"/>
          </a:xfrm>
          <a:prstGeom prst="rect">
            <a:avLst/>
          </a:prstGeom>
        </p:spPr>
        <p:txBody>
          <a:bodyPr/>
          <a:lstStyle>
            <a:lvl1pPr marL="0" indent="0">
              <a:buNone/>
              <a:defRPr sz="2400" b="1">
                <a:solidFill>
                  <a:schemeClr val="accent5"/>
                </a:solidFill>
                <a:latin typeface="Arial Black" panose="020B0A04020102020204" pitchFamily="34" charset="0"/>
              </a:defRPr>
            </a:lvl1pPr>
          </a:lstStyle>
          <a:p>
            <a:pPr lvl="0"/>
            <a:r>
              <a:rPr lang="en-CA" dirty="0" smtClean="0"/>
              <a:t>Title</a:t>
            </a:r>
            <a:endParaRPr lang="en-CA" dirty="0"/>
          </a:p>
        </p:txBody>
      </p:sp>
      <p:sp>
        <p:nvSpPr>
          <p:cNvPr id="24" name="Text Placeholder 23"/>
          <p:cNvSpPr>
            <a:spLocks noGrp="1"/>
          </p:cNvSpPr>
          <p:nvPr>
            <p:ph type="body" sz="quarter" idx="13" hasCustomPrompt="1"/>
          </p:nvPr>
        </p:nvSpPr>
        <p:spPr>
          <a:xfrm>
            <a:off x="329008" y="5752474"/>
            <a:ext cx="5127230"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&lt;Insert&gt;</a:t>
            </a:r>
            <a:endParaRPr lang="en-CA" dirty="0"/>
          </a:p>
        </p:txBody>
      </p:sp>
      <p:sp>
        <p:nvSpPr>
          <p:cNvPr id="4" name="Text Placeholder 3"/>
          <p:cNvSpPr>
            <a:spLocks noGrp="1"/>
          </p:cNvSpPr>
          <p:nvPr>
            <p:ph type="body" sz="quarter" idx="15" hasCustomPrompt="1"/>
          </p:nvPr>
        </p:nvSpPr>
        <p:spPr>
          <a:xfrm>
            <a:off x="6283992" y="1582183"/>
            <a:ext cx="2324237" cy="914135"/>
          </a:xfrm>
          <a:prstGeom prst="rect">
            <a:avLst/>
          </a:prstGeom>
        </p:spPr>
        <p:txBody>
          <a:bodyPr/>
          <a:lstStyle>
            <a:lvl1pPr marL="0" indent="0">
              <a:buNone/>
              <a:defRPr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Industry: &lt;Insert&gt;</a:t>
            </a:r>
          </a:p>
          <a:p>
            <a:pPr lvl="0"/>
            <a:r>
              <a:rPr lang="en-US" dirty="0" smtClean="0"/>
              <a:t>Size: &lt;Insert&gt;</a:t>
            </a:r>
          </a:p>
          <a:p>
            <a:pPr lvl="0"/>
            <a:r>
              <a:rPr lang="en-US" dirty="0" smtClean="0"/>
              <a:t>Source: &lt;Insert&gt;</a:t>
            </a:r>
            <a:endParaRPr lang="en-US" dirty="0"/>
          </a:p>
        </p:txBody>
      </p:sp>
      <p:sp>
        <p:nvSpPr>
          <p:cNvPr id="23" name="Text Placeholder 3"/>
          <p:cNvSpPr>
            <a:spLocks noGrp="1"/>
          </p:cNvSpPr>
          <p:nvPr>
            <p:ph type="body" sz="quarter" idx="16" hasCustomPrompt="1"/>
          </p:nvPr>
        </p:nvSpPr>
        <p:spPr>
          <a:xfrm>
            <a:off x="6641180" y="4243552"/>
            <a:ext cx="1768475" cy="1051130"/>
          </a:xfrm>
          <a:prstGeom prst="rect">
            <a:avLst/>
          </a:prstGeom>
        </p:spPr>
        <p:txBody>
          <a:bodyPr/>
          <a:lstStyle>
            <a:lvl1pPr marL="0" indent="0">
              <a:buNone/>
              <a:defRPr i="1"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Quote in italic Arial</a:t>
            </a:r>
            <a:endParaRPr lang="en-US" dirty="0"/>
          </a:p>
        </p:txBody>
      </p:sp>
    </p:spTree>
    <p:extLst>
      <p:ext uri="{BB962C8B-B14F-4D97-AF65-F5344CB8AC3E}">
        <p14:creationId xmlns:p14="http://schemas.microsoft.com/office/powerpoint/2010/main" val="3855935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8" userDrawn="1">
          <p15:clr>
            <a:srgbClr val="FBAE40"/>
          </p15:clr>
        </p15:guide>
        <p15:guide id="2" pos="6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Case Study">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6899275" y="1733550"/>
            <a:ext cx="1979613" cy="842963"/>
          </a:xfrm>
          <a:prstGeom prst="rect">
            <a:avLst/>
          </a:prstGeom>
        </p:spPr>
        <p:txBody>
          <a:bodyPr anchor="t"/>
          <a:lstStyle>
            <a:lvl1pPr marL="0" indent="0">
              <a:buNone/>
              <a:defRPr>
                <a:latin typeface="Arial" panose="020B0604020202020204" pitchFamily="34" charset="0"/>
                <a:cs typeface="Arial" panose="020B0604020202020204" pitchFamily="34" charset="0"/>
              </a:defRPr>
            </a:lvl1pPr>
          </a:lstStyle>
          <a:p>
            <a:pPr lvl="0"/>
            <a:r>
              <a:rPr lang="en-US" dirty="0" smtClean="0"/>
              <a:t>Industry: &lt;Insert&gt;</a:t>
            </a:r>
          </a:p>
          <a:p>
            <a:pPr lvl="0"/>
            <a:r>
              <a:rPr lang="en-US" dirty="0" smtClean="0"/>
              <a:t>Size: &lt;Insert&gt;</a:t>
            </a:r>
          </a:p>
          <a:p>
            <a:pPr lvl="0"/>
            <a:r>
              <a:rPr lang="en-US" dirty="0" smtClean="0"/>
              <a:t>Source: &lt;Insert&gt;</a:t>
            </a:r>
            <a:endParaRPr lang="en-US" dirty="0"/>
          </a:p>
        </p:txBody>
      </p:sp>
      <p:sp>
        <p:nvSpPr>
          <p:cNvPr id="5" name="Text Placeholder 4"/>
          <p:cNvSpPr>
            <a:spLocks noGrp="1"/>
          </p:cNvSpPr>
          <p:nvPr>
            <p:ph type="body" sz="quarter" idx="16" hasCustomPrompt="1"/>
          </p:nvPr>
        </p:nvSpPr>
        <p:spPr>
          <a:xfrm>
            <a:off x="5922963" y="2773363"/>
            <a:ext cx="2955925" cy="2517775"/>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 case details&gt;</a:t>
            </a:r>
            <a:endParaRPr lang="en-CA" dirty="0"/>
          </a:p>
        </p:txBody>
      </p:sp>
      <p:grpSp>
        <p:nvGrpSpPr>
          <p:cNvPr id="11" name="Group 10"/>
          <p:cNvGrpSpPr/>
          <p:nvPr userDrawn="1"/>
        </p:nvGrpSpPr>
        <p:grpSpPr>
          <a:xfrm>
            <a:off x="5628105" y="0"/>
            <a:ext cx="3515895" cy="6522720"/>
            <a:chOff x="-1" y="0"/>
            <a:chExt cx="3419231" cy="6522720"/>
          </a:xfrm>
          <a:noFill/>
          <a:effectLst/>
        </p:grpSpPr>
        <p:sp>
          <p:nvSpPr>
            <p:cNvPr id="12" name="Rectangle 11"/>
            <p:cNvSpPr/>
            <p:nvPr/>
          </p:nvSpPr>
          <p:spPr>
            <a:xfrm>
              <a:off x="-1" y="0"/>
              <a:ext cx="3419231" cy="6522720"/>
            </a:xfrm>
            <a:prstGeom prst="rect">
              <a:avLst/>
            </a:prstGeom>
            <a:grp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643137"/>
              <a:ext cx="2314451" cy="978729"/>
            </a:xfrm>
            <a:prstGeom prst="rect">
              <a:avLst/>
            </a:prstGeom>
            <a:grpFill/>
            <a:ln w="28575">
              <a:noFill/>
            </a:ln>
          </p:spPr>
          <p:txBody>
            <a:bodyPr wrap="none" rtlCol="0">
              <a:spAutoFit/>
            </a:bodyPr>
            <a:lstStyle/>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MCLEAN &amp;</a:t>
              </a:r>
            </a:p>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COMPANY</a:t>
              </a:r>
            </a:p>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35" y="719347"/>
              <a:ext cx="388554" cy="413154"/>
            </a:xfrm>
            <a:prstGeom prst="rect">
              <a:avLst/>
            </a:prstGeom>
            <a:grpFill/>
            <a:ln w="28575">
              <a:noFill/>
            </a:ln>
          </p:spPr>
        </p:pic>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4" name="Text Placeholder 23"/>
          <p:cNvSpPr>
            <a:spLocks noGrp="1"/>
          </p:cNvSpPr>
          <p:nvPr>
            <p:ph type="body" sz="quarter" idx="13" hasCustomPrompt="1"/>
          </p:nvPr>
        </p:nvSpPr>
        <p:spPr>
          <a:xfrm>
            <a:off x="5923277" y="5730552"/>
            <a:ext cx="2956137"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&lt;Insert&gt;</a:t>
            </a:r>
            <a:endParaRPr lang="en-CA" dirty="0"/>
          </a:p>
        </p:txBody>
      </p:sp>
      <p:sp>
        <p:nvSpPr>
          <p:cNvPr id="15" name="Text Placeholder 6"/>
          <p:cNvSpPr>
            <a:spLocks noGrp="1"/>
          </p:cNvSpPr>
          <p:nvPr>
            <p:ph type="body" sz="quarter" idx="15"/>
          </p:nvPr>
        </p:nvSpPr>
        <p:spPr>
          <a:xfrm>
            <a:off x="510041" y="375558"/>
            <a:ext cx="4946197" cy="863600"/>
          </a:xfrm>
          <a:prstGeom prst="rect">
            <a:avLst/>
          </a:prstGeom>
        </p:spPr>
        <p:txBody>
          <a:bodyPr/>
          <a:lstStyle>
            <a:lvl1pPr marL="0" indent="0">
              <a:buNone/>
              <a:defRPr sz="2400" b="1">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28109780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Tool-Template">
    <p:spTree>
      <p:nvGrpSpPr>
        <p:cNvPr id="1" name=""/>
        <p:cNvGrpSpPr/>
        <p:nvPr/>
      </p:nvGrpSpPr>
      <p:grpSpPr>
        <a:xfrm>
          <a:off x="0" y="0"/>
          <a:ext cx="0" cy="0"/>
          <a:chOff x="0" y="0"/>
          <a:chExt cx="0" cy="0"/>
        </a:xfrm>
      </p:grpSpPr>
      <p:sp>
        <p:nvSpPr>
          <p:cNvPr id="12" name="Rectangle 11"/>
          <p:cNvSpPr/>
          <p:nvPr/>
        </p:nvSpPr>
        <p:spPr>
          <a:xfrm>
            <a:off x="5628105" y="0"/>
            <a:ext cx="3515895" cy="6522720"/>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15" name="Text Placeholder 6"/>
          <p:cNvSpPr>
            <a:spLocks noGrp="1"/>
          </p:cNvSpPr>
          <p:nvPr>
            <p:ph type="body" sz="quarter" idx="15" hasCustomPrompt="1"/>
          </p:nvPr>
        </p:nvSpPr>
        <p:spPr>
          <a:xfrm>
            <a:off x="510041" y="375558"/>
            <a:ext cx="4946197" cy="863600"/>
          </a:xfrm>
          <a:prstGeom prst="rect">
            <a:avLst/>
          </a:prstGeom>
        </p:spPr>
        <p:txBody>
          <a:bodyPr/>
          <a:lstStyle>
            <a:lvl1pPr marL="0" indent="0">
              <a:buNone/>
              <a:defRPr sz="2400" b="1">
                <a:solidFill>
                  <a:sysClr val="windowText" lastClr="000000"/>
                </a:solidFill>
                <a:latin typeface="Arial Black" panose="020B0A04020102020204" pitchFamily="34" charset="0"/>
              </a:defRPr>
            </a:lvl1pPr>
          </a:lstStyle>
          <a:p>
            <a:r>
              <a:rPr lang="en-US" dirty="0" smtClean="0"/>
              <a:t>Use McLean &amp; Company’s &lt;tool&gt; to &lt;insert outcome&gt;</a:t>
            </a:r>
            <a:endParaRPr lang="en-US" dirty="0"/>
          </a:p>
        </p:txBody>
      </p:sp>
    </p:spTree>
    <p:extLst>
      <p:ext uri="{BB962C8B-B14F-4D97-AF65-F5344CB8AC3E}">
        <p14:creationId xmlns:p14="http://schemas.microsoft.com/office/powerpoint/2010/main" val="34751474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0" name="Rectangle 9"/>
          <p:cNvSpPr/>
          <p:nvPr userDrawn="1"/>
        </p:nvSpPr>
        <p:spPr>
          <a:xfrm>
            <a:off x="3510" y="6090046"/>
            <a:ext cx="6696236" cy="76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FFFFFF"/>
                </a:solidFill>
              </a:rPr>
              <a:t>Info-Tech Research Group, Inc. </a:t>
            </a:r>
            <a:r>
              <a:rPr lang="en-CA" sz="800" dirty="0" smtClean="0">
                <a:solidFill>
                  <a:srgbClr val="FFFFFF"/>
                </a:solidFill>
              </a:rPr>
              <a:t>is </a:t>
            </a:r>
            <a:r>
              <a:rPr lang="en-CA" sz="800" dirty="0">
                <a:solidFill>
                  <a:srgbClr val="FFFFFF"/>
                </a:solidFill>
              </a:rPr>
              <a:t>a global leader in providing IT research and advice.</a:t>
            </a:r>
            <a:br>
              <a:rPr lang="en-CA" sz="800" dirty="0">
                <a:solidFill>
                  <a:srgbClr val="FFFFFF"/>
                </a:solidFill>
              </a:rPr>
            </a:br>
            <a:r>
              <a:rPr lang="en-CA" sz="800" dirty="0">
                <a:solidFill>
                  <a:srgbClr val="FFFFFF"/>
                </a:solidFill>
              </a:rPr>
              <a:t>Info-Tech’s products and services combine actionable insight and relevant advice with</a:t>
            </a:r>
            <a:br>
              <a:rPr lang="en-CA" sz="800" dirty="0">
                <a:solidFill>
                  <a:srgbClr val="FFFFFF"/>
                </a:solidFill>
              </a:rPr>
            </a:br>
            <a:r>
              <a:rPr lang="en-CA" sz="800" dirty="0">
                <a:solidFill>
                  <a:srgbClr val="FFFFFF"/>
                </a:solidFill>
              </a:rPr>
              <a:t>ready-to-use tools and templates that cover the full spectrum of IT concerns.</a:t>
            </a:r>
            <a:br>
              <a:rPr lang="en-CA" sz="800" dirty="0">
                <a:solidFill>
                  <a:srgbClr val="FFFFFF"/>
                </a:solidFill>
              </a:rPr>
            </a:br>
            <a:r>
              <a:rPr lang="en-CA" sz="800" dirty="0">
                <a:solidFill>
                  <a:srgbClr val="FFFFFF"/>
                </a:solidFill>
              </a:rPr>
              <a:t>© </a:t>
            </a:r>
            <a:r>
              <a:rPr lang="en-CA" sz="800" dirty="0" smtClean="0">
                <a:solidFill>
                  <a:srgbClr val="FFFFFF"/>
                </a:solidFill>
              </a:rPr>
              <a:t>1997-2016 </a:t>
            </a:r>
            <a:r>
              <a:rPr lang="en-CA" sz="800" dirty="0">
                <a:solidFill>
                  <a:srgbClr val="FFFFFF"/>
                </a:solidFill>
              </a:rPr>
              <a:t>Info-Tech Research Group Inc.</a:t>
            </a:r>
          </a:p>
        </p:txBody>
      </p:sp>
      <p:pic>
        <p:nvPicPr>
          <p:cNvPr id="11" name="Picture 10" descr="Info-Tech_Logo_2013-On-Screen-WHITE(transparent-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6309320"/>
            <a:ext cx="1697008" cy="339401"/>
          </a:xfrm>
          <a:prstGeom prst="rect">
            <a:avLst/>
          </a:prstGeom>
          <a:noFill/>
        </p:spPr>
      </p:pic>
      <p:sp>
        <p:nvSpPr>
          <p:cNvPr id="7" name="Rectangle 6"/>
          <p:cNvSpPr/>
          <p:nvPr userDrawn="1"/>
        </p:nvSpPr>
        <p:spPr>
          <a:xfrm>
            <a:off x="0" y="6091639"/>
            <a:ext cx="7133719"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latin typeface="Arial" panose="020B0604020202020204" pitchFamily="34" charset="0"/>
                <a:cs typeface="Arial" panose="020B0604020202020204" pitchFamily="34" charset="0"/>
              </a:rPr>
              <a:t>McLean &amp; Company is a research and advisory firm that provides practical solutions</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to human resources challenges with executable research, tools, and advice that will have a</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clear and measurable impact on your business. © 1997-2017 McLean &amp; Company.</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McLean &amp; Company is a division of Info-Tech Research Group Inc.</a:t>
            </a:r>
          </a:p>
        </p:txBody>
      </p:sp>
      <p:pic>
        <p:nvPicPr>
          <p:cNvPr id="8" name="Picture 7" descr="footer2012-mc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7128284" y="6091639"/>
            <a:ext cx="2015716" cy="767953"/>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2681" cy="6088454"/>
          </a:xfrm>
          <a:prstGeom prst="rect">
            <a:avLst/>
          </a:prstGeom>
        </p:spPr>
      </p:pic>
      <p:sp>
        <p:nvSpPr>
          <p:cNvPr id="4" name="Rectangle 3"/>
          <p:cNvSpPr/>
          <p:nvPr userDrawn="1"/>
        </p:nvSpPr>
        <p:spPr>
          <a:xfrm>
            <a:off x="0" y="0"/>
            <a:ext cx="9144000" cy="6090046"/>
          </a:xfrm>
          <a:prstGeom prst="rect">
            <a:avLst/>
          </a:prstGeom>
          <a:solidFill>
            <a:srgbClr val="29475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Tree>
    <p:extLst>
      <p:ext uri="{BB962C8B-B14F-4D97-AF65-F5344CB8AC3E}">
        <p14:creationId xmlns:p14="http://schemas.microsoft.com/office/powerpoint/2010/main" val="21061150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chemeClr val="bg1">
                    <a:lumMod val="65000"/>
                  </a:schemeClr>
                </a:solidFill>
                <a:latin typeface="Arial Black" panose="020B0A04020102020204" pitchFamily="34" charset="0"/>
              </a:rPr>
              <a:t>							</a:t>
            </a:r>
            <a:r>
              <a:rPr lang="en-CA" sz="1000" dirty="0" smtClean="0">
                <a:solidFill>
                  <a:schemeClr val="bg1">
                    <a:lumMod val="65000"/>
                  </a:schemeClr>
                </a:solidFill>
                <a:latin typeface="Arial" panose="020B0604020202020204" pitchFamily="34" charset="0"/>
                <a:cs typeface="Segoe UI" panose="020B0502040204020203" pitchFamily="34" charset="0"/>
              </a:rPr>
              <a:t>McLean &amp; Company</a:t>
            </a:r>
            <a:endParaRPr lang="en-CA" sz="1000" dirty="0">
              <a:solidFill>
                <a:schemeClr val="bg1">
                  <a:lumMod val="65000"/>
                </a:schemeClr>
              </a:solidFill>
              <a:latin typeface="Arial" panose="020B0604020202020204" pitchFamily="34" charset="0"/>
              <a:cs typeface="Segoe UI" panose="020B0502040204020203" pitchFamily="34" charset="0"/>
            </a:endParaRPr>
          </a:p>
        </p:txBody>
      </p:sp>
      <p:sp>
        <p:nvSpPr>
          <p:cNvPr id="10" name="Rectangle 9"/>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b="0" i="0" smtClean="0">
                <a:solidFill>
                  <a:schemeClr val="bg1">
                    <a:lumMod val="65000"/>
                  </a:schemeClr>
                </a:solidFill>
                <a:latin typeface="Arial" panose="020B0604020202020204" pitchFamily="34" charset="0"/>
                <a:cs typeface="Segoe UI" panose="020B0502040204020203" pitchFamily="34" charset="0"/>
              </a:rPr>
              <a:pPr marL="179388" fontAlgn="base">
                <a:spcBef>
                  <a:spcPct val="0"/>
                </a:spcBef>
                <a:spcAft>
                  <a:spcPct val="0"/>
                </a:spcAft>
              </a:pPr>
              <a:t>‹#›</a:t>
            </a:fld>
            <a:endParaRPr lang="en-CA" sz="1000" b="0" i="0" dirty="0">
              <a:solidFill>
                <a:schemeClr val="bg1">
                  <a:lumMod val="65000"/>
                </a:schemeClr>
              </a:solidFill>
              <a:latin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81" r:id="rId2"/>
    <p:sldLayoutId id="2147483785" r:id="rId3"/>
    <p:sldLayoutId id="2147483773" r:id="rId4"/>
    <p:sldLayoutId id="2147483819" r:id="rId5"/>
    <p:sldLayoutId id="2147483793" r:id="rId6"/>
    <p:sldLayoutId id="2147483820" r:id="rId7"/>
    <p:sldLayoutId id="2147483822"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lumMod val="65000"/>
                  </a:srgbClr>
                </a:solidFill>
                <a:latin typeface="Arial" panose="020B0604020202020204" pitchFamily="34" charset="0"/>
                <a:cs typeface="Arial" panose="020B0604020202020204" pitchFamily="34" charset="0"/>
              </a:rPr>
              <a:t>							McLean &amp; Company</a:t>
            </a:r>
            <a:endParaRPr lang="en-CA" sz="1000" dirty="0">
              <a:solidFill>
                <a:srgbClr val="FFFFFF">
                  <a:lumMod val="65000"/>
                </a:srgbClr>
              </a:solidFill>
              <a:latin typeface="Arial" panose="020B0604020202020204" pitchFamily="34" charset="0"/>
              <a:cs typeface="Arial" panose="020B0604020202020204" pitchFamily="34" charset="0"/>
            </a:endParaRPr>
          </a:p>
        </p:txBody>
      </p:sp>
      <p:sp>
        <p:nvSpPr>
          <p:cNvPr id="10" name="Rectangle 9"/>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lumMod val="65000"/>
                  </a:srgbClr>
                </a:solidFill>
                <a:latin typeface="Arial" panose="020B0604020202020204" pitchFamily="34" charset="0"/>
                <a:cs typeface="Arial" panose="020B0604020202020204" pitchFamily="34" charset="0"/>
              </a:rPr>
              <a:pPr marL="179388" fontAlgn="base">
                <a:spcBef>
                  <a:spcPct val="0"/>
                </a:spcBef>
                <a:spcAft>
                  <a:spcPct val="0"/>
                </a:spcAft>
              </a:pPr>
              <a:t>‹#›</a:t>
            </a:fld>
            <a:endParaRPr lang="en-CA" sz="1000" dirty="0">
              <a:solidFill>
                <a:srgbClr val="FFFFFF">
                  <a:lumMod val="6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53337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x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hr.mcleanco.com/research/ss/effectively-manage-the-hr-policy-portfolio/effectively-manage-the-hr-policy-portfolio-storyboard" TargetMode="Externa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k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hyperlink" Target="https://hr.mcleanco.com/my-policies" TargetMode="External"/><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hyperlink" Target="https://hr.mcleanco.com/mycontent" TargetMode="External"/><Relationship Id="rId4" Type="http://schemas.openxmlformats.org/officeDocument/2006/relationships/hyperlink" Target="https://hr.mcleanco.com/research/ss/effectively-manage-the-hr-policy-portfolio/effectively-manage-the-hr-policy-portfolio-storybo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1" y="-2"/>
            <a:ext cx="2558901" cy="169935"/>
          </a:xfrm>
          <a:prstGeom prst="rect">
            <a:avLst/>
          </a:prstGeom>
          <a:solidFill>
            <a:srgbClr val="29475F"/>
          </a:solidFill>
          <a:ln>
            <a:solidFill>
              <a:srgbClr val="2947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475F"/>
              </a:solidFill>
              <a:latin typeface="Arial Black" panose="020B0A04020102020204" pitchFamily="34" charset="0"/>
            </a:endParaRPr>
          </a:p>
        </p:txBody>
      </p:sp>
      <p:sp>
        <p:nvSpPr>
          <p:cNvPr id="9" name="Blueprint Title">
            <a:hlinkClick r:id="rId3" action="ppaction://hlinkfile"/>
          </p:cNvPr>
          <p:cNvSpPr txBox="1">
            <a:spLocks/>
          </p:cNvSpPr>
          <p:nvPr/>
        </p:nvSpPr>
        <p:spPr>
          <a:xfrm>
            <a:off x="518921" y="556926"/>
            <a:ext cx="7808650" cy="1043274"/>
          </a:xfrm>
          <a:prstGeom prst="rect">
            <a:avLst/>
          </a:prstGeom>
          <a:no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None/>
            </a:pPr>
            <a:r>
              <a:rPr lang="en-US" sz="4800" b="1" dirty="0" smtClean="0">
                <a:solidFill>
                  <a:schemeClr val="bg1"/>
                </a:solidFill>
                <a:latin typeface="Arial Black" panose="020B0A04020102020204" pitchFamily="34" charset="0"/>
                <a:cs typeface="Segoe UI" panose="020B0502040204020203" pitchFamily="34" charset="0"/>
              </a:rPr>
              <a:t>Effectively Manage the HR Policy Portfolio </a:t>
            </a:r>
          </a:p>
          <a:p>
            <a:endParaRPr lang="en-US" dirty="0">
              <a:latin typeface="Arial Black" panose="020B0A04020102020204" pitchFamily="34" charset="0"/>
            </a:endParaRPr>
          </a:p>
        </p:txBody>
      </p:sp>
      <p:sp>
        <p:nvSpPr>
          <p:cNvPr id="2" name="Rectangle 1"/>
          <p:cNvSpPr/>
          <p:nvPr/>
        </p:nvSpPr>
        <p:spPr>
          <a:xfrm>
            <a:off x="518921" y="2273978"/>
            <a:ext cx="6715359" cy="856645"/>
          </a:xfrm>
          <a:prstGeom prst="rect">
            <a:avLst/>
          </a:prstGeom>
        </p:spPr>
        <p:txBody>
          <a:bodyPr wrap="square">
            <a:spAutoFit/>
          </a:bodyPr>
          <a:lstStyle/>
          <a:p>
            <a:pPr>
              <a:spcAft>
                <a:spcPts val="200"/>
              </a:spcAft>
            </a:pPr>
            <a:r>
              <a:rPr lang="en-CA" sz="1600" b="1" dirty="0" smtClean="0">
                <a:solidFill>
                  <a:schemeClr val="bg1"/>
                </a:solidFill>
                <a:latin typeface="Arial" panose="020B0604020202020204" pitchFamily="34" charset="0"/>
                <a:cs typeface="Arial" panose="020B0604020202020204" pitchFamily="34" charset="0"/>
              </a:rPr>
              <a:t>Take protective action to build a robust HR policy portfolio and free up HR’s time. </a:t>
            </a:r>
          </a:p>
          <a:p>
            <a:pPr>
              <a:spcAft>
                <a:spcPts val="200"/>
              </a:spcAft>
            </a:pPr>
            <a:endParaRPr lang="en-US" sz="16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523755" y="1230704"/>
            <a:ext cx="3922485" cy="276999"/>
          </a:xfrm>
          <a:prstGeom prst="rect">
            <a:avLst/>
          </a:prstGeom>
        </p:spPr>
        <p:txBody>
          <a:bodyPr wrap="square" rtlCol="0">
            <a:spAutoFit/>
          </a:bodyPr>
          <a:lstStyle/>
          <a:p>
            <a:r>
              <a:rPr lang="en-CA" sz="1200" i="1" dirty="0" smtClean="0">
                <a:solidFill>
                  <a:schemeClr val="accent3"/>
                </a:solidFill>
                <a:latin typeface="Arial Black" panose="020B0A04020102020204" pitchFamily="34" charset="0"/>
              </a:rPr>
              <a:t> </a:t>
            </a:r>
          </a:p>
        </p:txBody>
      </p:sp>
      <p:grpSp>
        <p:nvGrpSpPr>
          <p:cNvPr id="7" name="Group 6"/>
          <p:cNvGrpSpPr/>
          <p:nvPr/>
        </p:nvGrpSpPr>
        <p:grpSpPr>
          <a:xfrm>
            <a:off x="0" y="5361873"/>
            <a:ext cx="9144000" cy="1490026"/>
            <a:chOff x="0" y="5373216"/>
            <a:chExt cx="9144000" cy="1490026"/>
          </a:xfrm>
        </p:grpSpPr>
        <p:sp>
          <p:nvSpPr>
            <p:cNvPr id="8" name="Rectangle 7"/>
            <p:cNvSpPr/>
            <p:nvPr/>
          </p:nvSpPr>
          <p:spPr>
            <a:xfrm>
              <a:off x="0" y="5373216"/>
              <a:ext cx="9135007" cy="148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10" name="Group 9"/>
            <p:cNvGrpSpPr/>
            <p:nvPr/>
          </p:nvGrpSpPr>
          <p:grpSpPr>
            <a:xfrm>
              <a:off x="0" y="5373216"/>
              <a:ext cx="9144000" cy="1490026"/>
              <a:chOff x="0" y="5373216"/>
              <a:chExt cx="9144000" cy="1490026"/>
            </a:xfrm>
          </p:grpSpPr>
          <p:pic>
            <p:nvPicPr>
              <p:cNvPr id="11" name="Picture 10" descr="sample-titlebar-mcoNEW.gif"/>
              <p:cNvPicPr>
                <a:picLocks noChangeAspect="1"/>
              </p:cNvPicPr>
              <p:nvPr/>
            </p:nvPicPr>
            <p:blipFill>
              <a:blip r:embed="rId4" cstate="print"/>
              <a:srcRect l="84650" t="59830"/>
              <a:stretch>
                <a:fillRect/>
              </a:stretch>
            </p:blipFill>
            <p:spPr>
              <a:xfrm>
                <a:off x="7740352" y="6273316"/>
                <a:ext cx="1403648" cy="584684"/>
              </a:xfrm>
              <a:prstGeom prst="rect">
                <a:avLst/>
              </a:prstGeom>
            </p:spPr>
          </p:pic>
          <p:sp>
            <p:nvSpPr>
              <p:cNvPr id="12" name="Rectangle 11"/>
              <p:cNvSpPr/>
              <p:nvPr/>
            </p:nvSpPr>
            <p:spPr>
              <a:xfrm>
                <a:off x="0" y="6278558"/>
                <a:ext cx="7740352" cy="58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4625" algn="r"/>
                <a:r>
                  <a:rPr lang="en-CA" sz="800" dirty="0" smtClean="0">
                    <a:solidFill>
                      <a:srgbClr val="FFFFFF">
                        <a:lumMod val="65000"/>
                      </a:srgbClr>
                    </a:solidFill>
                  </a:rPr>
                  <a:t>McLean &amp; Company is a research and advisory firm providing practical solutions to human resources challenges via executable research, tools and advice that have a clear and measurable impact on your business. © 1997-2017 McLean &amp; Company. McLean &amp; Company is a division of Info-Tech Research Group.</a:t>
                </a:r>
                <a:endParaRPr lang="en-CA" sz="800" dirty="0">
                  <a:solidFill>
                    <a:srgbClr val="FFFFFF">
                      <a:lumMod val="65000"/>
                    </a:srgbClr>
                  </a:solidFill>
                </a:endParaRPr>
              </a:p>
            </p:txBody>
          </p:sp>
          <p:grpSp>
            <p:nvGrpSpPr>
              <p:cNvPr id="13" name="Group 12"/>
              <p:cNvGrpSpPr/>
              <p:nvPr/>
            </p:nvGrpSpPr>
            <p:grpSpPr>
              <a:xfrm>
                <a:off x="0" y="5373216"/>
                <a:ext cx="9144000" cy="900100"/>
                <a:chOff x="8993" y="4257092"/>
                <a:chExt cx="9144000" cy="900100"/>
              </a:xfrm>
            </p:grpSpPr>
            <p:sp>
              <p:nvSpPr>
                <p:cNvPr id="14" name="Rectangle 13"/>
                <p:cNvSpPr/>
                <p:nvPr/>
              </p:nvSpPr>
              <p:spPr>
                <a:xfrm>
                  <a:off x="8993" y="4257092"/>
                  <a:ext cx="9144000" cy="900100"/>
                </a:xfrm>
                <a:prstGeom prst="rect">
                  <a:avLst/>
                </a:prstGeom>
                <a:solidFill>
                  <a:srgbClr val="44A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CA">
                    <a:solidFill>
                      <a:srgbClr val="FFFFFF"/>
                    </a:solidFill>
                  </a:endParaRPr>
                </a:p>
              </p:txBody>
            </p:sp>
            <p:sp>
              <p:nvSpPr>
                <p:cNvPr id="15" name="TextBox 25"/>
                <p:cNvSpPr txBox="1"/>
                <p:nvPr/>
              </p:nvSpPr>
              <p:spPr>
                <a:xfrm>
                  <a:off x="783693" y="4367712"/>
                  <a:ext cx="2350391" cy="707886"/>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4000" b="1" dirty="0" smtClean="0">
                      <a:solidFill>
                        <a:srgbClr val="8FCF94"/>
                      </a:solidFill>
                    </a:rPr>
                    <a:t>SAMPL</a:t>
                  </a:r>
                  <a:r>
                    <a:rPr lang="en-CA" sz="4000" b="1" dirty="0">
                      <a:solidFill>
                        <a:srgbClr val="8FCF94"/>
                      </a:solidFill>
                    </a:rPr>
                    <a:t>E</a:t>
                  </a:r>
                </a:p>
              </p:txBody>
            </p:sp>
            <p:sp>
              <p:nvSpPr>
                <p:cNvPr id="16" name="TextBox 26"/>
                <p:cNvSpPr txBox="1"/>
                <p:nvPr/>
              </p:nvSpPr>
              <p:spPr>
                <a:xfrm>
                  <a:off x="3743400" y="4517853"/>
                  <a:ext cx="5400600" cy="338554"/>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1600" u="sng" dirty="0" smtClean="0">
                      <a:solidFill>
                        <a:srgbClr val="FFFFFF"/>
                      </a:solidFill>
                      <a:hlinkClick r:id="rId5"/>
                    </a:rPr>
                    <a:t>Learn about becoming a member</a:t>
                  </a:r>
                  <a:endParaRPr lang="en-CA" sz="1600" u="sng" dirty="0">
                    <a:solidFill>
                      <a:srgbClr val="FFFFFF"/>
                    </a:solidFill>
                  </a:endParaRPr>
                </a:p>
              </p:txBody>
            </p:sp>
          </p:grpSp>
        </p:grpSp>
      </p:gr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9"/>
          <a:stretch/>
        </p:blipFill>
        <p:spPr>
          <a:xfrm>
            <a:off x="5832474" y="0"/>
            <a:ext cx="3311525" cy="6522294"/>
          </a:xfrm>
          <a:prstGeom prst="rect">
            <a:avLst/>
          </a:prstGeom>
        </p:spPr>
      </p:pic>
      <p:sp>
        <p:nvSpPr>
          <p:cNvPr id="20" name="Rectangle 19"/>
          <p:cNvSpPr/>
          <p:nvPr/>
        </p:nvSpPr>
        <p:spPr>
          <a:xfrm>
            <a:off x="-1" y="1120775"/>
            <a:ext cx="168275" cy="539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latin typeface="Arial Black" panose="020B0A04020102020204" pitchFamily="34" charset="0"/>
            </a:endParaRPr>
          </a:p>
        </p:txBody>
      </p:sp>
      <p:grpSp>
        <p:nvGrpSpPr>
          <p:cNvPr id="11" name="Group 16"/>
          <p:cNvGrpSpPr/>
          <p:nvPr/>
        </p:nvGrpSpPr>
        <p:grpSpPr>
          <a:xfrm>
            <a:off x="262963" y="1253134"/>
            <a:ext cx="5688574" cy="5158430"/>
            <a:chOff x="450188" y="1251942"/>
            <a:chExt cx="6472194" cy="5158430"/>
          </a:xfrm>
        </p:grpSpPr>
        <p:sp>
          <p:nvSpPr>
            <p:cNvPr id="12" name="TextBox 17"/>
            <p:cNvSpPr txBox="1"/>
            <p:nvPr/>
          </p:nvSpPr>
          <p:spPr>
            <a:xfrm>
              <a:off x="462096" y="1251942"/>
              <a:ext cx="6371209" cy="1479892"/>
            </a:xfrm>
            <a:prstGeom prst="rect">
              <a:avLst/>
            </a:prstGeom>
          </p:spPr>
          <p:txBody>
            <a:bodyPr wrap="square" rtlCol="0">
              <a:spAutoFit/>
            </a:bodyPr>
            <a:lstStyle/>
            <a:p>
              <a:pPr>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Situation</a:t>
              </a:r>
            </a:p>
            <a:p>
              <a:pPr marL="180975" indent="-180975">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Robust policies are crucial to all HR </a:t>
              </a:r>
              <a:r>
                <a:rPr lang="en-CA" sz="1200" dirty="0" smtClean="0">
                  <a:solidFill>
                    <a:schemeClr val="tx2">
                      <a:lumMod val="75000"/>
                      <a:lumOff val="25000"/>
                    </a:schemeClr>
                  </a:solidFill>
                  <a:latin typeface="Arial" panose="020B0604020202020204" pitchFamily="34" charset="0"/>
                  <a:cs typeface="Arial" panose="020B0604020202020204" pitchFamily="34" charset="0"/>
                </a:rPr>
                <a:t>functions; well-managed </a:t>
              </a:r>
              <a:r>
                <a:rPr lang="en-CA" sz="1200" dirty="0">
                  <a:solidFill>
                    <a:schemeClr val="tx2">
                      <a:lumMod val="75000"/>
                      <a:lumOff val="25000"/>
                    </a:schemeClr>
                  </a:solidFill>
                  <a:latin typeface="Arial" panose="020B0604020202020204" pitchFamily="34" charset="0"/>
                  <a:cs typeface="Arial" panose="020B0604020202020204" pitchFamily="34" charset="0"/>
                </a:rPr>
                <a:t>policies keep things running smoothly. However, mismanaged policies result in significant monetary costs, wasted time, and potential legal liability. </a:t>
              </a:r>
            </a:p>
            <a:p>
              <a:pPr marL="180975" indent="-180975">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Despite </a:t>
              </a:r>
              <a:r>
                <a:rPr lang="en-CA" sz="1200" dirty="0" smtClean="0">
                  <a:solidFill>
                    <a:schemeClr val="tx2">
                      <a:lumMod val="75000"/>
                      <a:lumOff val="25000"/>
                    </a:schemeClr>
                  </a:solidFill>
                  <a:latin typeface="Arial" panose="020B0604020202020204" pitchFamily="34" charset="0"/>
                  <a:cs typeface="Arial" panose="020B0604020202020204" pitchFamily="34" charset="0"/>
                </a:rPr>
                <a:t>the importance of policies, </a:t>
              </a:r>
              <a:r>
                <a:rPr lang="en-CA" sz="1200" dirty="0">
                  <a:solidFill>
                    <a:schemeClr val="tx2">
                      <a:lumMod val="75000"/>
                      <a:lumOff val="25000"/>
                    </a:schemeClr>
                  </a:solidFill>
                  <a:latin typeface="Arial" panose="020B0604020202020204" pitchFamily="34" charset="0"/>
                  <a:cs typeface="Arial" panose="020B0604020202020204" pitchFamily="34" charset="0"/>
                </a:rPr>
                <a:t>organizations are struggling to manage their HR policy portfolios. Policy documents are often poorly drafted, poorly communicated, or inconsistently enforced. </a:t>
              </a:r>
            </a:p>
          </p:txBody>
        </p:sp>
        <p:sp>
          <p:nvSpPr>
            <p:cNvPr id="19" name="Rectangle 20"/>
            <p:cNvSpPr/>
            <p:nvPr/>
          </p:nvSpPr>
          <p:spPr>
            <a:xfrm>
              <a:off x="463623" y="4273890"/>
              <a:ext cx="6458759" cy="2136482"/>
            </a:xfrm>
            <a:prstGeom prst="rect">
              <a:avLst/>
            </a:prstGeom>
          </p:spPr>
          <p:txBody>
            <a:bodyPr wrap="square">
              <a:spAutoFit/>
            </a:bodyPr>
            <a:lstStyle/>
            <a:p>
              <a:pPr>
                <a:spcBef>
                  <a:spcPts val="1200"/>
                </a:spcBef>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Resolution</a:t>
              </a:r>
              <a:endParaRPr lang="en-US" sz="1400" b="1" dirty="0">
                <a:solidFill>
                  <a:schemeClr val="accent1"/>
                </a:solidFill>
                <a:latin typeface="Arial Black" panose="020B0A04020102020204" pitchFamily="34" charset="0"/>
                <a:cs typeface="Segoe UI" panose="020B0502040204020203" pitchFamily="34" charset="0"/>
              </a:endParaRPr>
            </a:p>
            <a:p>
              <a:pPr marL="214313" indent="-214313">
                <a:spcAft>
                  <a:spcPts val="200"/>
                </a:spcAft>
                <a:buFont typeface="Arial" panose="020B0604020202020204" pitchFamily="34" charset="0"/>
                <a:buChar char="•"/>
              </a:pPr>
              <a:r>
                <a:rPr lang="en-CA" sz="1200" dirty="0">
                  <a:solidFill>
                    <a:srgbClr val="666666"/>
                  </a:solidFill>
                  <a:latin typeface="Arial" panose="020B0604020202020204" pitchFamily="34" charset="0"/>
                  <a:cs typeface="Arial" panose="020B0604020202020204" pitchFamily="34" charset="0"/>
                </a:rPr>
                <a:t>Use McLean &amp; </a:t>
              </a:r>
              <a:r>
                <a:rPr lang="en-CA" sz="1200" dirty="0" smtClean="0">
                  <a:solidFill>
                    <a:srgbClr val="666666"/>
                  </a:solidFill>
                  <a:latin typeface="Arial" panose="020B0604020202020204" pitchFamily="34" charset="0"/>
                  <a:cs typeface="Arial" panose="020B0604020202020204" pitchFamily="34" charset="0"/>
                </a:rPr>
                <a:t>Company’s </a:t>
              </a:r>
              <a:r>
                <a:rPr lang="en-CA" sz="1200" i="1" dirty="0">
                  <a:solidFill>
                    <a:srgbClr val="666666"/>
                  </a:solidFill>
                  <a:latin typeface="Arial" panose="020B0604020202020204" pitchFamily="34" charset="0"/>
                  <a:cs typeface="Arial" panose="020B0604020202020204" pitchFamily="34" charset="0"/>
                </a:rPr>
                <a:t>HR Needs and Priority Assessment Tool </a:t>
              </a:r>
              <a:r>
                <a:rPr lang="en-CA" sz="1200" dirty="0">
                  <a:solidFill>
                    <a:srgbClr val="666666"/>
                  </a:solidFill>
                  <a:latin typeface="Arial" panose="020B0604020202020204" pitchFamily="34" charset="0"/>
                  <a:cs typeface="Arial" panose="020B0604020202020204" pitchFamily="34" charset="0"/>
                </a:rPr>
                <a:t>to </a:t>
              </a:r>
              <a:r>
                <a:rPr lang="en-CA" sz="1200" dirty="0" smtClean="0">
                  <a:solidFill>
                    <a:srgbClr val="666666"/>
                  </a:solidFill>
                  <a:latin typeface="Arial" panose="020B0604020202020204" pitchFamily="34" charset="0"/>
                  <a:cs typeface="Arial" panose="020B0604020202020204" pitchFamily="34" charset="0"/>
                </a:rPr>
                <a:t>  establish </a:t>
              </a:r>
              <a:r>
                <a:rPr lang="en-CA" sz="1200" dirty="0">
                  <a:solidFill>
                    <a:srgbClr val="666666"/>
                  </a:solidFill>
                  <a:latin typeface="Arial" panose="020B0604020202020204" pitchFamily="34" charset="0"/>
                  <a:cs typeface="Arial" panose="020B0604020202020204" pitchFamily="34" charset="0"/>
                </a:rPr>
                <a:t>your HR policy priorities. </a:t>
              </a:r>
            </a:p>
            <a:p>
              <a:pPr marL="214313" indent="-214313">
                <a:spcAft>
                  <a:spcPts val="200"/>
                </a:spcAft>
                <a:buFont typeface="Arial" panose="020B0604020202020204" pitchFamily="34" charset="0"/>
                <a:buChar char="•"/>
              </a:pPr>
              <a:r>
                <a:rPr lang="en-CA" sz="1200" dirty="0">
                  <a:solidFill>
                    <a:srgbClr val="666666"/>
                  </a:solidFill>
                  <a:latin typeface="Arial" panose="020B0604020202020204" pitchFamily="34" charset="0"/>
                  <a:cs typeface="Arial" panose="020B0604020202020204" pitchFamily="34" charset="0"/>
                </a:rPr>
                <a:t>Draft robust policies using a standard policy framework and following appropriate language guidelines. </a:t>
              </a:r>
            </a:p>
            <a:p>
              <a:pPr marL="214313" indent="-214313">
                <a:spcAft>
                  <a:spcPts val="200"/>
                </a:spcAft>
                <a:buFont typeface="Arial" panose="020B0604020202020204" pitchFamily="34" charset="0"/>
                <a:buChar char="•"/>
              </a:pPr>
              <a:r>
                <a:rPr lang="en-CA" sz="1200" dirty="0">
                  <a:solidFill>
                    <a:srgbClr val="666666"/>
                  </a:solidFill>
                  <a:latin typeface="Arial" panose="020B0604020202020204" pitchFamily="34" charset="0"/>
                  <a:cs typeface="Arial" panose="020B0604020202020204" pitchFamily="34" charset="0"/>
                </a:rPr>
                <a:t>Involve managers and employees in revising policy drafts. </a:t>
              </a:r>
            </a:p>
            <a:p>
              <a:pPr marL="214313" indent="-214313">
                <a:spcAft>
                  <a:spcPts val="200"/>
                </a:spcAft>
                <a:buFont typeface="Arial" panose="020B0604020202020204" pitchFamily="34" charset="0"/>
                <a:buChar char="•"/>
              </a:pPr>
              <a:r>
                <a:rPr lang="en-CA" sz="1200" dirty="0">
                  <a:solidFill>
                    <a:srgbClr val="666666"/>
                  </a:solidFill>
                  <a:latin typeface="Arial" panose="020B0604020202020204" pitchFamily="34" charset="0"/>
                  <a:cs typeface="Arial" panose="020B0604020202020204" pitchFamily="34" charset="0"/>
                </a:rPr>
                <a:t>Ensure all policy documents are communicated properly and stored in an accessible </a:t>
              </a:r>
              <a:r>
                <a:rPr lang="en-CA" sz="1200" dirty="0" smtClean="0">
                  <a:solidFill>
                    <a:srgbClr val="666666"/>
                  </a:solidFill>
                  <a:latin typeface="Arial" panose="020B0604020202020204" pitchFamily="34" charset="0"/>
                  <a:cs typeface="Arial" panose="020B0604020202020204" pitchFamily="34" charset="0"/>
                </a:rPr>
                <a:t>location that is available at any time. </a:t>
              </a:r>
              <a:endParaRPr lang="en-CA" sz="1200" dirty="0">
                <a:solidFill>
                  <a:srgbClr val="666666"/>
                </a:solidFill>
                <a:latin typeface="Arial" panose="020B0604020202020204" pitchFamily="34" charset="0"/>
                <a:cs typeface="Arial" panose="020B0604020202020204" pitchFamily="34" charset="0"/>
              </a:endParaRPr>
            </a:p>
            <a:p>
              <a:pPr marL="214313" indent="-214313">
                <a:spcAft>
                  <a:spcPts val="200"/>
                </a:spcAft>
                <a:buFont typeface="Arial" panose="020B0604020202020204" pitchFamily="34" charset="0"/>
                <a:buChar char="•"/>
              </a:pPr>
              <a:r>
                <a:rPr lang="en-CA" sz="1200" dirty="0">
                  <a:solidFill>
                    <a:srgbClr val="666666"/>
                  </a:solidFill>
                  <a:latin typeface="Arial" panose="020B0604020202020204" pitchFamily="34" charset="0"/>
                  <a:cs typeface="Arial" panose="020B0604020202020204" pitchFamily="34" charset="0"/>
                </a:rPr>
                <a:t>Include a progressive discipline policy to enforce policies. Make managers responsible for enforcement to ensure fairness and consistency.</a:t>
              </a:r>
            </a:p>
          </p:txBody>
        </p:sp>
        <p:sp>
          <p:nvSpPr>
            <p:cNvPr id="22" name="Rectangle 22"/>
            <p:cNvSpPr/>
            <p:nvPr/>
          </p:nvSpPr>
          <p:spPr>
            <a:xfrm>
              <a:off x="450188" y="2665367"/>
              <a:ext cx="6371209" cy="1664558"/>
            </a:xfrm>
            <a:prstGeom prst="rect">
              <a:avLst/>
            </a:prstGeom>
          </p:spPr>
          <p:txBody>
            <a:bodyPr wrap="square">
              <a:spAutoFit/>
            </a:bodyPr>
            <a:lstStyle/>
            <a:p>
              <a:pPr>
                <a:spcBef>
                  <a:spcPts val="1200"/>
                </a:spcBef>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Complication</a:t>
              </a:r>
              <a:endParaRPr lang="en-US" sz="1400" b="1" dirty="0">
                <a:solidFill>
                  <a:schemeClr val="accent1"/>
                </a:solidFill>
                <a:latin typeface="Arial Black" panose="020B0A04020102020204" pitchFamily="34" charset="0"/>
                <a:cs typeface="Segoe UI" panose="020B0502040204020203" pitchFamily="34" charset="0"/>
              </a:endParaRPr>
            </a:p>
            <a:p>
              <a:pPr marL="180975" indent="-180975">
                <a:spcAft>
                  <a:spcPts val="200"/>
                </a:spcAft>
                <a:buFont typeface="Arial" panose="020B0604020202020204" pitchFamily="34" charset="0"/>
                <a:buChar char="•"/>
              </a:pPr>
              <a:r>
                <a:rPr lang="en-CA" sz="1200" dirty="0">
                  <a:solidFill>
                    <a:srgbClr val="666666"/>
                  </a:solidFill>
                  <a:latin typeface="Arial" panose="020B0604020202020204" pitchFamily="34" charset="0"/>
                  <a:cs typeface="Arial" panose="020B0604020202020204" pitchFamily="34" charset="0"/>
                </a:rPr>
                <a:t>Organizations face difficulties in establishing policy priorities, struggle with drafting clear policy documents, and lack the proper communication and enforcement policies. </a:t>
              </a:r>
            </a:p>
            <a:p>
              <a:pPr marL="180975" indent="-180975">
                <a:spcAft>
                  <a:spcPts val="200"/>
                </a:spcAft>
                <a:buFont typeface="Arial" panose="020B0604020202020204" pitchFamily="34" charset="0"/>
                <a:buChar char="•"/>
              </a:pPr>
              <a:r>
                <a:rPr lang="en-CA" sz="1200" dirty="0">
                  <a:solidFill>
                    <a:srgbClr val="666666"/>
                  </a:solidFill>
                  <a:latin typeface="Arial" panose="020B0604020202020204" pitchFamily="34" charset="0"/>
                  <a:cs typeface="Arial" panose="020B0604020202020204" pitchFamily="34" charset="0"/>
                </a:rPr>
                <a:t>Misalignment with organizational culture has the highest negative impact on policy effectiveness. In writing and revising policies, organizations must ensure that the policies that exist, as well as how they are written, align with the culture.</a:t>
              </a:r>
            </a:p>
          </p:txBody>
        </p:sp>
      </p:grpSp>
      <p:sp>
        <p:nvSpPr>
          <p:cNvPr id="4" name="Rectangle 3"/>
          <p:cNvSpPr/>
          <p:nvPr/>
        </p:nvSpPr>
        <p:spPr>
          <a:xfrm>
            <a:off x="5832474" y="0"/>
            <a:ext cx="3311525" cy="6518275"/>
          </a:xfrm>
          <a:prstGeom prst="rect">
            <a:avLst/>
          </a:prstGeom>
          <a:solidFill>
            <a:srgbClr val="29475F">
              <a:alpha val="34902"/>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latin typeface="Arial Black" panose="020B0A04020102020204" pitchFamily="34" charset="0"/>
            </a:endParaRPr>
          </a:p>
        </p:txBody>
      </p:sp>
      <p:sp>
        <p:nvSpPr>
          <p:cNvPr id="15" name="TextBox 19"/>
          <p:cNvSpPr txBox="1"/>
          <p:nvPr/>
        </p:nvSpPr>
        <p:spPr>
          <a:xfrm>
            <a:off x="5974702" y="2066134"/>
            <a:ext cx="2924837" cy="2918748"/>
          </a:xfrm>
          <a:prstGeom prst="rect">
            <a:avLst/>
          </a:prstGeom>
        </p:spPr>
        <p:txBody>
          <a:bodyPr wrap="square" rtlCol="0">
            <a:spAutoFit/>
          </a:bodyPr>
          <a:lstStyle/>
          <a:p>
            <a:pPr marL="285750" indent="-285750">
              <a:spcAft>
                <a:spcPts val="200"/>
              </a:spcAft>
              <a:buFont typeface="Arial" panose="020B0604020202020204" pitchFamily="34" charset="0"/>
              <a:buChar char="•"/>
            </a:pPr>
            <a:r>
              <a:rPr lang="en-US" sz="1400" dirty="0">
                <a:solidFill>
                  <a:srgbClr val="FFFFFF"/>
                </a:solidFill>
                <a:latin typeface="Arial" panose="020B0604020202020204" pitchFamily="34" charset="0"/>
                <a:cs typeface="Arial" panose="020B0604020202020204" pitchFamily="34" charset="0"/>
              </a:rPr>
              <a:t>Well-managed HR policies ensure things run smoothly </a:t>
            </a:r>
            <a:r>
              <a:rPr lang="en-US" sz="1400" dirty="0" smtClean="0">
                <a:solidFill>
                  <a:srgbClr val="FFFFFF"/>
                </a:solidFill>
                <a:latin typeface="Arial" panose="020B0604020202020204" pitchFamily="34" charset="0"/>
                <a:cs typeface="Arial" panose="020B0604020202020204" pitchFamily="34" charset="0"/>
              </a:rPr>
              <a:t>and consistently by </a:t>
            </a:r>
            <a:r>
              <a:rPr lang="en-US" sz="1400" dirty="0">
                <a:solidFill>
                  <a:srgbClr val="FFFFFF"/>
                </a:solidFill>
                <a:latin typeface="Arial" panose="020B0604020202020204" pitchFamily="34" charset="0"/>
                <a:cs typeface="Arial" panose="020B0604020202020204" pitchFamily="34" charset="0"/>
              </a:rPr>
              <a:t>guiding employees and managers</a:t>
            </a:r>
            <a:r>
              <a:rPr lang="en-US" sz="1400" dirty="0" smtClean="0">
                <a:solidFill>
                  <a:srgbClr val="FFFFFF"/>
                </a:solidFill>
                <a:latin typeface="Arial" panose="020B0604020202020204" pitchFamily="34" charset="0"/>
                <a:cs typeface="Arial" panose="020B0604020202020204" pitchFamily="34" charset="0"/>
              </a:rPr>
              <a:t>.</a:t>
            </a:r>
          </a:p>
          <a:p>
            <a:pPr marL="285750" indent="-285750">
              <a:spcAft>
                <a:spcPts val="200"/>
              </a:spcAft>
              <a:buFont typeface="Arial" panose="020B0604020202020204" pitchFamily="34" charset="0"/>
              <a:buChar char="•"/>
            </a:pPr>
            <a:r>
              <a:rPr lang="en-US" sz="1400" dirty="0" smtClean="0">
                <a:solidFill>
                  <a:srgbClr val="FFFFFF"/>
                </a:solidFill>
                <a:latin typeface="Arial" panose="020B0604020202020204" pitchFamily="34" charset="0"/>
                <a:cs typeface="Arial" panose="020B0604020202020204" pitchFamily="34" charset="0"/>
              </a:rPr>
              <a:t>Once effective policies are in place and communicated appropriately, they should reduce employee confusion and uncertainty, which frees up the time that HR would have spent answering questions and dealing with inappropriate behavior.</a:t>
            </a:r>
          </a:p>
        </p:txBody>
      </p:sp>
      <p:sp>
        <p:nvSpPr>
          <p:cNvPr id="2" name="TextBox 1"/>
          <p:cNvSpPr txBox="1"/>
          <p:nvPr/>
        </p:nvSpPr>
        <p:spPr>
          <a:xfrm>
            <a:off x="5974702" y="1120775"/>
            <a:ext cx="2924836" cy="369332"/>
          </a:xfrm>
          <a:prstGeom prst="rect">
            <a:avLst/>
          </a:prstGeom>
        </p:spPr>
        <p:txBody>
          <a:bodyPr wrap="square" rtlCol="0">
            <a:spAutoFit/>
          </a:bodyPr>
          <a:lstStyle/>
          <a:p>
            <a:r>
              <a:rPr lang="en-US" b="1" dirty="0" smtClean="0">
                <a:solidFill>
                  <a:srgbClr val="FFFFFF"/>
                </a:solidFill>
                <a:latin typeface="Arial Black" panose="020B0A04020102020204" pitchFamily="34" charset="0"/>
                <a:cs typeface="Segoe UI" panose="020B0502040204020203" pitchFamily="34" charset="0"/>
              </a:rPr>
              <a:t>Key Insight:</a:t>
            </a:r>
          </a:p>
        </p:txBody>
      </p:sp>
      <p:sp>
        <p:nvSpPr>
          <p:cNvPr id="21" name="Rectangle 20"/>
          <p:cNvSpPr/>
          <p:nvPr/>
        </p:nvSpPr>
        <p:spPr>
          <a:xfrm>
            <a:off x="6070600" y="1798417"/>
            <a:ext cx="3073400" cy="523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50000"/>
                  </a:schemeClr>
                </a:solidFill>
              </a:ln>
              <a:solidFill>
                <a:srgbClr val="FFFFFF"/>
              </a:solidFill>
              <a:latin typeface="Arial Black" panose="020B0A04020102020204" pitchFamily="34" charset="0"/>
            </a:endParaRPr>
          </a:p>
        </p:txBody>
      </p:sp>
      <p:sp>
        <p:nvSpPr>
          <p:cNvPr id="14" name="TextBox 13"/>
          <p:cNvSpPr txBox="1"/>
          <p:nvPr/>
        </p:nvSpPr>
        <p:spPr>
          <a:xfrm>
            <a:off x="405190" y="1084036"/>
            <a:ext cx="4943929" cy="5078314"/>
          </a:xfrm>
          <a:prstGeom prst="rect">
            <a:avLst/>
          </a:prstGeom>
        </p:spPr>
        <p:txBody>
          <a:bodyPr wrap="square" rtlCol="0">
            <a:spAutoFit/>
          </a:bodyPr>
          <a:lstStyle/>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p:txBody>
      </p:sp>
      <p:sp>
        <p:nvSpPr>
          <p:cNvPr id="16" name="TextBox 15"/>
          <p:cNvSpPr txBox="1"/>
          <p:nvPr/>
        </p:nvSpPr>
        <p:spPr>
          <a:xfrm>
            <a:off x="511779" y="664356"/>
            <a:ext cx="4730750" cy="461665"/>
          </a:xfrm>
          <a:prstGeom prst="rect">
            <a:avLst/>
          </a:prstGeom>
        </p:spPr>
        <p:txBody>
          <a:bodyPr wrap="square" rtlCol="0">
            <a:spAutoFit/>
          </a:bodyPr>
          <a:lstStyle/>
          <a:p>
            <a:r>
              <a:rPr lang="en-US" sz="2400" b="1" dirty="0">
                <a:solidFill>
                  <a:schemeClr val="accent1"/>
                </a:solidFill>
                <a:latin typeface="Arial Black" panose="020B0A04020102020204" pitchFamily="34" charset="0"/>
                <a:cs typeface="Segoe UI" panose="020B0502040204020203" pitchFamily="34" charset="0"/>
              </a:rPr>
              <a:t>EXECUTIVE SUMMARY</a:t>
            </a:r>
          </a:p>
        </p:txBody>
      </p:sp>
    </p:spTree>
    <p:extLst>
      <p:ext uri="{BB962C8B-B14F-4D97-AF65-F5344CB8AC3E}">
        <p14:creationId xmlns:p14="http://schemas.microsoft.com/office/powerpoint/2010/main" val="993945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dfdg.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1558324"/>
          </a:xfrm>
          <a:prstGeom prst="rect">
            <a:avLst/>
          </a:prstGeom>
        </p:spPr>
      </p:pic>
      <p:sp>
        <p:nvSpPr>
          <p:cNvPr id="2" name="Title 1"/>
          <p:cNvSpPr>
            <a:spLocks noGrp="1"/>
          </p:cNvSpPr>
          <p:nvPr>
            <p:ph type="title" idx="4294967295"/>
          </p:nvPr>
        </p:nvSpPr>
        <p:spPr>
          <a:xfrm>
            <a:off x="255787" y="529600"/>
            <a:ext cx="8696327" cy="877887"/>
          </a:xfrm>
          <a:prstGeom prst="rect">
            <a:avLst/>
          </a:prstGeom>
        </p:spPr>
        <p:txBody>
          <a:bodyPr/>
          <a:lstStyle/>
          <a:p>
            <a:pPr>
              <a:lnSpc>
                <a:spcPct val="80000"/>
              </a:lnSpc>
            </a:pPr>
            <a:r>
              <a:rPr lang="en-US" b="1" dirty="0" smtClean="0">
                <a:solidFill>
                  <a:schemeClr val="bg1"/>
                </a:solidFill>
                <a:latin typeface="Arial Black" panose="020B0A04020102020204" pitchFamily="34" charset="0"/>
                <a:cs typeface="Segoe UI" panose="020B0502040204020203" pitchFamily="34" charset="0"/>
              </a:rPr>
              <a:t>MCLEAN &amp; COMPANY OFFERS VARIOUS LEVELS OF SUPPORT TO BEST SUIT YOUR NEEDS</a:t>
            </a:r>
            <a:endParaRPr lang="en-US" b="1" dirty="0">
              <a:solidFill>
                <a:schemeClr val="bg1"/>
              </a:solidFill>
              <a:latin typeface="Arial Black" panose="020B0A04020102020204" pitchFamily="34" charset="0"/>
              <a:cs typeface="Segoe UI" panose="020B0502040204020203" pitchFamily="34" charset="0"/>
            </a:endParaRPr>
          </a:p>
        </p:txBody>
      </p:sp>
      <p:grpSp>
        <p:nvGrpSpPr>
          <p:cNvPr id="5" name="Group 4"/>
          <p:cNvGrpSpPr/>
          <p:nvPr/>
        </p:nvGrpSpPr>
        <p:grpSpPr>
          <a:xfrm>
            <a:off x="380306" y="1871984"/>
            <a:ext cx="8360297" cy="3051390"/>
            <a:chOff x="431635" y="2218348"/>
            <a:chExt cx="8360297" cy="3051390"/>
          </a:xfrm>
        </p:grpSpPr>
        <p:cxnSp>
          <p:nvCxnSpPr>
            <p:cNvPr id="38" name="Straight Arrow Connector 37"/>
            <p:cNvCxnSpPr/>
            <p:nvPr/>
          </p:nvCxnSpPr>
          <p:spPr>
            <a:xfrm>
              <a:off x="951171" y="3300534"/>
              <a:ext cx="7840761" cy="0"/>
            </a:xfrm>
            <a:prstGeom prst="straightConnector1">
              <a:avLst/>
            </a:prstGeom>
            <a:ln>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7093920" y="2218348"/>
              <a:ext cx="1620000" cy="3048925"/>
              <a:chOff x="6656757" y="1326494"/>
              <a:chExt cx="1620000" cy="3048925"/>
            </a:xfrm>
          </p:grpSpPr>
          <p:sp>
            <p:nvSpPr>
              <p:cNvPr id="40" name="Oval 39"/>
              <p:cNvSpPr/>
              <p:nvPr/>
            </p:nvSpPr>
            <p:spPr>
              <a:xfrm>
                <a:off x="7111157" y="2011140"/>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41" name="TextBox 40"/>
              <p:cNvSpPr txBox="1"/>
              <p:nvPr/>
            </p:nvSpPr>
            <p:spPr>
              <a:xfrm>
                <a:off x="6656757" y="1326494"/>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CONSULTING</a:t>
                </a:r>
              </a:p>
            </p:txBody>
          </p:sp>
          <p:sp>
            <p:nvSpPr>
              <p:cNvPr id="42" name="TextBox 41"/>
              <p:cNvSpPr txBox="1"/>
              <p:nvPr/>
            </p:nvSpPr>
            <p:spPr>
              <a:xfrm>
                <a:off x="6656757" y="2935419"/>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rgbClr val="666666"/>
                    </a:solidFill>
                    <a:effectLst/>
                    <a:uLnTx/>
                    <a:uFillTx/>
                    <a:latin typeface="Arial" panose="020B0604020202020204" pitchFamily="34" charset="0"/>
                    <a:cs typeface="Arial" panose="020B0604020202020204" pitchFamily="34" charset="0"/>
                  </a:rPr>
                  <a:t>“Our team does not have the time or the knowledge to take this project on. We need assistance through the entirety of this project.”</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940" y="2199136"/>
                <a:ext cx="336908" cy="336908"/>
              </a:xfrm>
              <a:prstGeom prst="rect">
                <a:avLst/>
              </a:prstGeom>
              <a:noFill/>
            </p:spPr>
          </p:pic>
        </p:grpSp>
        <p:grpSp>
          <p:nvGrpSpPr>
            <p:cNvPr id="44" name="Group 43"/>
            <p:cNvGrpSpPr/>
            <p:nvPr/>
          </p:nvGrpSpPr>
          <p:grpSpPr>
            <a:xfrm>
              <a:off x="2483271" y="2218348"/>
              <a:ext cx="2129440" cy="3046863"/>
              <a:chOff x="2724527" y="1974729"/>
              <a:chExt cx="2129440" cy="3046863"/>
            </a:xfrm>
          </p:grpSpPr>
          <p:sp>
            <p:nvSpPr>
              <p:cNvPr id="45" name="Oval 44"/>
              <p:cNvSpPr/>
              <p:nvPr/>
            </p:nvSpPr>
            <p:spPr>
              <a:xfrm>
                <a:off x="3433647" y="2726777"/>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46" name="TextBox 45"/>
              <p:cNvSpPr txBox="1"/>
              <p:nvPr/>
            </p:nvSpPr>
            <p:spPr>
              <a:xfrm>
                <a:off x="2724527" y="1974729"/>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GUIDED IMPLEMENTATION</a:t>
                </a:r>
              </a:p>
            </p:txBody>
          </p:sp>
          <p:sp>
            <p:nvSpPr>
              <p:cNvPr id="47" name="TextBox 46"/>
              <p:cNvSpPr txBox="1"/>
              <p:nvPr/>
            </p:nvSpPr>
            <p:spPr>
              <a:xfrm>
                <a:off x="2979247" y="358159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rgbClr val="666666"/>
                    </a:solidFill>
                    <a:effectLst/>
                    <a:uLnTx/>
                    <a:uFillTx/>
                    <a:latin typeface="Arial" panose="020B0604020202020204" pitchFamily="34" charset="0"/>
                    <a:cs typeface="Arial" panose="020B0604020202020204" pitchFamily="34" charset="0"/>
                  </a:rPr>
                  <a:t>“Our team knows that we need to fix a process, but we need assistance to determine where to focus. Some check-ins along the way would help keep us on track.”</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918" y="2909423"/>
                <a:ext cx="337358" cy="337358"/>
              </a:xfrm>
              <a:prstGeom prst="rect">
                <a:avLst/>
              </a:prstGeom>
              <a:noFill/>
            </p:spPr>
          </p:pic>
        </p:grpSp>
        <p:grpSp>
          <p:nvGrpSpPr>
            <p:cNvPr id="49" name="Group 48"/>
            <p:cNvGrpSpPr/>
            <p:nvPr/>
          </p:nvGrpSpPr>
          <p:grpSpPr>
            <a:xfrm>
              <a:off x="431635" y="2218348"/>
              <a:ext cx="1620000" cy="3051390"/>
              <a:chOff x="1308153" y="2483113"/>
              <a:chExt cx="1620000" cy="3051390"/>
            </a:xfrm>
          </p:grpSpPr>
          <p:sp>
            <p:nvSpPr>
              <p:cNvPr id="50" name="Oval 49"/>
              <p:cNvSpPr/>
              <p:nvPr/>
            </p:nvSpPr>
            <p:spPr>
              <a:xfrm>
                <a:off x="1762553" y="3228163"/>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51" name="TextBox 50"/>
              <p:cNvSpPr txBox="1"/>
              <p:nvPr/>
            </p:nvSpPr>
            <p:spPr>
              <a:xfrm>
                <a:off x="1308153" y="2483113"/>
                <a:ext cx="1620000" cy="540000"/>
              </a:xfrm>
              <a:prstGeom prst="rect">
                <a:avLst/>
              </a:prstGeom>
              <a:noFill/>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DIY </a:t>
                </a:r>
              </a:p>
              <a:p>
                <a:pPr marL="0" marR="0" lvl="0" indent="0" algn="ctr" defTabSz="914400" eaLnBrk="1" fontAlgn="auto" latinLnBrk="0" hangingPunct="1">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TOOLKIT</a:t>
                </a:r>
              </a:p>
            </p:txBody>
          </p:sp>
          <p:sp>
            <p:nvSpPr>
              <p:cNvPr id="52" name="TextBox 51"/>
              <p:cNvSpPr txBox="1"/>
              <p:nvPr/>
            </p:nvSpPr>
            <p:spPr>
              <a:xfrm>
                <a:off x="1308153" y="4094503"/>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chemeClr val="tx2">
                        <a:lumMod val="75000"/>
                        <a:lumOff val="25000"/>
                      </a:schemeClr>
                    </a:solidFill>
                    <a:effectLst/>
                    <a:uLnTx/>
                    <a:uFillTx/>
                    <a:latin typeface="Arial" panose="020B0604020202020204" pitchFamily="34" charset="0"/>
                    <a:cs typeface="Arial" panose="020B0604020202020204" pitchFamily="34" charset="0"/>
                  </a:rPr>
                  <a:t>“Our team has already made this critical project a priority, and we have the time and capability, but some guidance along the way would be helpful.”</a:t>
                </a:r>
              </a:p>
            </p:txBody>
          </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909" y="3389684"/>
                <a:ext cx="295188" cy="337358"/>
              </a:xfrm>
              <a:prstGeom prst="rect">
                <a:avLst/>
              </a:prstGeom>
            </p:spPr>
          </p:pic>
        </p:grpSp>
        <p:grpSp>
          <p:nvGrpSpPr>
            <p:cNvPr id="54" name="Group 53"/>
            <p:cNvGrpSpPr/>
            <p:nvPr/>
          </p:nvGrpSpPr>
          <p:grpSpPr>
            <a:xfrm>
              <a:off x="5033614" y="2218348"/>
              <a:ext cx="1620000" cy="3049107"/>
              <a:chOff x="4855445" y="1690247"/>
              <a:chExt cx="1620000" cy="3049107"/>
            </a:xfrm>
          </p:grpSpPr>
          <p:sp>
            <p:nvSpPr>
              <p:cNvPr id="55" name="Oval 54"/>
              <p:cNvSpPr/>
              <p:nvPr/>
            </p:nvSpPr>
            <p:spPr>
              <a:xfrm>
                <a:off x="5309845" y="2380757"/>
                <a:ext cx="711200" cy="711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56" name="TextBox 55"/>
              <p:cNvSpPr txBox="1"/>
              <p:nvPr/>
            </p:nvSpPr>
            <p:spPr>
              <a:xfrm>
                <a:off x="4855445" y="1690247"/>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chemeClr val="accent1">
                        <a:lumMod val="50000"/>
                      </a:schemeClr>
                    </a:solidFill>
                    <a:effectLst/>
                    <a:uLnTx/>
                    <a:uFillTx/>
                    <a:latin typeface="Arial" panose="020B0604020202020204" pitchFamily="34" charset="0"/>
                    <a:cs typeface="Arial" panose="020B0604020202020204" pitchFamily="34" charset="0"/>
                  </a:rPr>
                  <a:t>WORKSHOP</a:t>
                </a:r>
              </a:p>
            </p:txBody>
          </p:sp>
          <p:sp>
            <p:nvSpPr>
              <p:cNvPr id="57" name="TextBox 56"/>
              <p:cNvSpPr txBox="1"/>
              <p:nvPr/>
            </p:nvSpPr>
            <p:spPr>
              <a:xfrm>
                <a:off x="4855445" y="3299354"/>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“We need to hit the ground running and get this project kicked off immediately. Our team has the ability to take this over once we get a framework and strategy in place.</a:t>
                </a:r>
                <a:r>
                  <a:rPr kumimoji="0" lang="en-CA" sz="12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a:t>
                </a:r>
              </a:p>
            </p:txBody>
          </p:sp>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2005" y="2612829"/>
                <a:ext cx="361456" cy="240970"/>
              </a:xfrm>
              <a:prstGeom prst="rect">
                <a:avLst/>
              </a:prstGeom>
              <a:noFill/>
            </p:spPr>
          </p:pic>
        </p:grpSp>
      </p:grpSp>
      <p:sp>
        <p:nvSpPr>
          <p:cNvPr id="59" name="Rectangle 58"/>
          <p:cNvSpPr/>
          <p:nvPr/>
        </p:nvSpPr>
        <p:spPr>
          <a:xfrm>
            <a:off x="2573857" y="6117057"/>
            <a:ext cx="4216219" cy="2308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CA" sz="100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Diagnostics and consistent frameworks used throughout all four options</a:t>
            </a:r>
          </a:p>
        </p:txBody>
      </p:sp>
      <p:sp>
        <p:nvSpPr>
          <p:cNvPr id="4" name="Rectangle 3"/>
          <p:cNvSpPr/>
          <p:nvPr/>
        </p:nvSpPr>
        <p:spPr>
          <a:xfrm>
            <a:off x="0" y="-6238"/>
            <a:ext cx="8435163" cy="170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Black" panose="020B0A04020102020204" pitchFamily="34" charset="0"/>
            </a:endParaRPr>
          </a:p>
        </p:txBody>
      </p:sp>
    </p:spTree>
    <p:extLst>
      <p:ext uri="{BB962C8B-B14F-4D97-AF65-F5344CB8AC3E}">
        <p14:creationId xmlns:p14="http://schemas.microsoft.com/office/powerpoint/2010/main" val="3295509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Effectively manage your organization’s HR policies using </a:t>
            </a:r>
            <a:r>
              <a:rPr lang="en-US" dirty="0" smtClean="0"/>
              <a:t>McLean </a:t>
            </a:r>
            <a:r>
              <a:rPr lang="en-US" dirty="0"/>
              <a:t>&amp; </a:t>
            </a:r>
            <a:r>
              <a:rPr lang="en-US" dirty="0" smtClean="0"/>
              <a:t>Company’s </a:t>
            </a:r>
            <a:r>
              <a:rPr lang="en-US" dirty="0"/>
              <a:t>process</a:t>
            </a:r>
            <a:endParaRPr lang="en-CA" dirty="0"/>
          </a:p>
        </p:txBody>
      </p:sp>
      <p:sp>
        <p:nvSpPr>
          <p:cNvPr id="3" name="Text Placeholder 5"/>
          <p:cNvSpPr txBox="1">
            <a:spLocks/>
          </p:cNvSpPr>
          <p:nvPr/>
        </p:nvSpPr>
        <p:spPr>
          <a:xfrm>
            <a:off x="319829" y="2015585"/>
            <a:ext cx="8620124" cy="657225"/>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This simple three-step process will ensure that your policy portfolio is complete and up to date.</a:t>
            </a:r>
            <a:endParaRPr lang="en-US" sz="1800" dirty="0"/>
          </a:p>
        </p:txBody>
      </p:sp>
      <p:grpSp>
        <p:nvGrpSpPr>
          <p:cNvPr id="4" name="Group 5"/>
          <p:cNvGrpSpPr/>
          <p:nvPr/>
        </p:nvGrpSpPr>
        <p:grpSpPr>
          <a:xfrm>
            <a:off x="1640312" y="3305576"/>
            <a:ext cx="5906900" cy="1402119"/>
            <a:chOff x="1524106" y="2727940"/>
            <a:chExt cx="5906900" cy="1402119"/>
          </a:xfrm>
        </p:grpSpPr>
        <p:sp>
          <p:nvSpPr>
            <p:cNvPr id="5" name="Freeform 4"/>
            <p:cNvSpPr/>
            <p:nvPr/>
          </p:nvSpPr>
          <p:spPr>
            <a:xfrm>
              <a:off x="1524106" y="2727940"/>
              <a:ext cx="1699969" cy="1402119"/>
            </a:xfrm>
            <a:custGeom>
              <a:avLst/>
              <a:gdLst>
                <a:gd name="connsiteX0" fmla="*/ 0 w 1699969"/>
                <a:gd name="connsiteY0" fmla="*/ 140212 h 1402119"/>
                <a:gd name="connsiteX1" fmla="*/ 41067 w 1699969"/>
                <a:gd name="connsiteY1" fmla="*/ 41067 h 1402119"/>
                <a:gd name="connsiteX2" fmla="*/ 140212 w 1699969"/>
                <a:gd name="connsiteY2" fmla="*/ 0 h 1402119"/>
                <a:gd name="connsiteX3" fmla="*/ 1559757 w 1699969"/>
                <a:gd name="connsiteY3" fmla="*/ 0 h 1402119"/>
                <a:gd name="connsiteX4" fmla="*/ 1658902 w 1699969"/>
                <a:gd name="connsiteY4" fmla="*/ 41067 h 1402119"/>
                <a:gd name="connsiteX5" fmla="*/ 1699969 w 1699969"/>
                <a:gd name="connsiteY5" fmla="*/ 140212 h 1402119"/>
                <a:gd name="connsiteX6" fmla="*/ 1699969 w 1699969"/>
                <a:gd name="connsiteY6" fmla="*/ 1261907 h 1402119"/>
                <a:gd name="connsiteX7" fmla="*/ 1658902 w 1699969"/>
                <a:gd name="connsiteY7" fmla="*/ 1361052 h 1402119"/>
                <a:gd name="connsiteX8" fmla="*/ 1559757 w 1699969"/>
                <a:gd name="connsiteY8" fmla="*/ 1402119 h 1402119"/>
                <a:gd name="connsiteX9" fmla="*/ 140212 w 1699969"/>
                <a:gd name="connsiteY9" fmla="*/ 1402119 h 1402119"/>
                <a:gd name="connsiteX10" fmla="*/ 41067 w 1699969"/>
                <a:gd name="connsiteY10" fmla="*/ 1361052 h 1402119"/>
                <a:gd name="connsiteX11" fmla="*/ 0 w 1699969"/>
                <a:gd name="connsiteY11" fmla="*/ 1261907 h 1402119"/>
                <a:gd name="connsiteX12" fmla="*/ 0 w 1699969"/>
                <a:gd name="connsiteY12" fmla="*/ 140212 h 14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969" h="1402119">
                  <a:moveTo>
                    <a:pt x="0" y="140212"/>
                  </a:moveTo>
                  <a:cubicBezTo>
                    <a:pt x="0" y="103025"/>
                    <a:pt x="14772" y="67362"/>
                    <a:pt x="41067" y="41067"/>
                  </a:cubicBezTo>
                  <a:cubicBezTo>
                    <a:pt x="67362" y="14772"/>
                    <a:pt x="103025" y="0"/>
                    <a:pt x="140212" y="0"/>
                  </a:cubicBezTo>
                  <a:lnTo>
                    <a:pt x="1559757" y="0"/>
                  </a:lnTo>
                  <a:cubicBezTo>
                    <a:pt x="1596944" y="0"/>
                    <a:pt x="1632607" y="14772"/>
                    <a:pt x="1658902" y="41067"/>
                  </a:cubicBezTo>
                  <a:cubicBezTo>
                    <a:pt x="1685197" y="67362"/>
                    <a:pt x="1699969" y="103025"/>
                    <a:pt x="1699969" y="140212"/>
                  </a:cubicBezTo>
                  <a:lnTo>
                    <a:pt x="1699969" y="1261907"/>
                  </a:lnTo>
                  <a:cubicBezTo>
                    <a:pt x="1699969" y="1299094"/>
                    <a:pt x="1685197" y="1334757"/>
                    <a:pt x="1658902" y="1361052"/>
                  </a:cubicBezTo>
                  <a:cubicBezTo>
                    <a:pt x="1632607" y="1387347"/>
                    <a:pt x="1596944" y="1402119"/>
                    <a:pt x="1559757" y="1402119"/>
                  </a:cubicBezTo>
                  <a:lnTo>
                    <a:pt x="140212" y="1402119"/>
                  </a:lnTo>
                  <a:cubicBezTo>
                    <a:pt x="103025" y="1402119"/>
                    <a:pt x="67362" y="1387347"/>
                    <a:pt x="41067" y="1361052"/>
                  </a:cubicBezTo>
                  <a:cubicBezTo>
                    <a:pt x="14772" y="1334757"/>
                    <a:pt x="0" y="1299094"/>
                    <a:pt x="0" y="1261907"/>
                  </a:cubicBezTo>
                  <a:lnTo>
                    <a:pt x="0" y="140212"/>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64652" rIns="64652" bIns="365106" numCol="1" spcCol="1270" anchor="t" anchorCtr="0">
              <a:noAutofit/>
            </a:bodyPr>
            <a:lstStyle/>
            <a:p>
              <a:pPr marL="0" lvl="1" algn="l" defTabSz="755650">
                <a:lnSpc>
                  <a:spcPct val="90000"/>
                </a:lnSpc>
                <a:spcBef>
                  <a:spcPct val="0"/>
                </a:spcBef>
                <a:spcAft>
                  <a:spcPct val="15000"/>
                </a:spcAft>
              </a:pPr>
              <a:endParaRPr lang="en-US" sz="1700" kern="1200" dirty="0" smtClean="0"/>
            </a:p>
            <a:p>
              <a:pPr marL="0" lvl="1" algn="l" defTabSz="755650">
                <a:lnSpc>
                  <a:spcPct val="90000"/>
                </a:lnSpc>
                <a:spcBef>
                  <a:spcPct val="0"/>
                </a:spcBef>
                <a:spcAft>
                  <a:spcPct val="15000"/>
                </a:spcAft>
              </a:pPr>
              <a:endParaRPr lang="en-US" sz="1700" kern="1200" dirty="0" smtClean="0"/>
            </a:p>
            <a:p>
              <a:pPr marL="0" lvl="1" defTabSz="755650">
                <a:lnSpc>
                  <a:spcPct val="90000"/>
                </a:lnSpc>
                <a:spcBef>
                  <a:spcPct val="0"/>
                </a:spcBef>
                <a:spcAft>
                  <a:spcPct val="15000"/>
                </a:spcAft>
              </a:pPr>
              <a:r>
                <a:rPr lang="en-US" sz="1400" kern="1200" dirty="0" smtClean="0"/>
                <a:t>Establish Your HR Policy </a:t>
              </a:r>
              <a:r>
                <a:rPr lang="en-US" sz="1400" dirty="0" smtClean="0"/>
                <a:t>P</a:t>
              </a:r>
              <a:r>
                <a:rPr lang="en-US" sz="1400" kern="1200" dirty="0" smtClean="0"/>
                <a:t>riorities</a:t>
              </a:r>
              <a:endParaRPr lang="en-US" sz="1400" kern="1200" dirty="0"/>
            </a:p>
          </p:txBody>
        </p:sp>
        <p:sp>
          <p:nvSpPr>
            <p:cNvPr id="6" name="Freeform 5"/>
            <p:cNvSpPr/>
            <p:nvPr/>
          </p:nvSpPr>
          <p:spPr>
            <a:xfrm>
              <a:off x="3627572" y="2727940"/>
              <a:ext cx="1699969" cy="1402119"/>
            </a:xfrm>
            <a:custGeom>
              <a:avLst/>
              <a:gdLst>
                <a:gd name="connsiteX0" fmla="*/ 0 w 1699969"/>
                <a:gd name="connsiteY0" fmla="*/ 140212 h 1402119"/>
                <a:gd name="connsiteX1" fmla="*/ 41067 w 1699969"/>
                <a:gd name="connsiteY1" fmla="*/ 41067 h 1402119"/>
                <a:gd name="connsiteX2" fmla="*/ 140212 w 1699969"/>
                <a:gd name="connsiteY2" fmla="*/ 0 h 1402119"/>
                <a:gd name="connsiteX3" fmla="*/ 1559757 w 1699969"/>
                <a:gd name="connsiteY3" fmla="*/ 0 h 1402119"/>
                <a:gd name="connsiteX4" fmla="*/ 1658902 w 1699969"/>
                <a:gd name="connsiteY4" fmla="*/ 41067 h 1402119"/>
                <a:gd name="connsiteX5" fmla="*/ 1699969 w 1699969"/>
                <a:gd name="connsiteY5" fmla="*/ 140212 h 1402119"/>
                <a:gd name="connsiteX6" fmla="*/ 1699969 w 1699969"/>
                <a:gd name="connsiteY6" fmla="*/ 1261907 h 1402119"/>
                <a:gd name="connsiteX7" fmla="*/ 1658902 w 1699969"/>
                <a:gd name="connsiteY7" fmla="*/ 1361052 h 1402119"/>
                <a:gd name="connsiteX8" fmla="*/ 1559757 w 1699969"/>
                <a:gd name="connsiteY8" fmla="*/ 1402119 h 1402119"/>
                <a:gd name="connsiteX9" fmla="*/ 140212 w 1699969"/>
                <a:gd name="connsiteY9" fmla="*/ 1402119 h 1402119"/>
                <a:gd name="connsiteX10" fmla="*/ 41067 w 1699969"/>
                <a:gd name="connsiteY10" fmla="*/ 1361052 h 1402119"/>
                <a:gd name="connsiteX11" fmla="*/ 0 w 1699969"/>
                <a:gd name="connsiteY11" fmla="*/ 1261907 h 1402119"/>
                <a:gd name="connsiteX12" fmla="*/ 0 w 1699969"/>
                <a:gd name="connsiteY12" fmla="*/ 140212 h 14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969" h="1402119">
                  <a:moveTo>
                    <a:pt x="0" y="140212"/>
                  </a:moveTo>
                  <a:cubicBezTo>
                    <a:pt x="0" y="103025"/>
                    <a:pt x="14772" y="67362"/>
                    <a:pt x="41067" y="41067"/>
                  </a:cubicBezTo>
                  <a:cubicBezTo>
                    <a:pt x="67362" y="14772"/>
                    <a:pt x="103025" y="0"/>
                    <a:pt x="140212" y="0"/>
                  </a:cubicBezTo>
                  <a:lnTo>
                    <a:pt x="1559757" y="0"/>
                  </a:lnTo>
                  <a:cubicBezTo>
                    <a:pt x="1596944" y="0"/>
                    <a:pt x="1632607" y="14772"/>
                    <a:pt x="1658902" y="41067"/>
                  </a:cubicBezTo>
                  <a:cubicBezTo>
                    <a:pt x="1685197" y="67362"/>
                    <a:pt x="1699969" y="103025"/>
                    <a:pt x="1699969" y="140212"/>
                  </a:cubicBezTo>
                  <a:lnTo>
                    <a:pt x="1699969" y="1261907"/>
                  </a:lnTo>
                  <a:cubicBezTo>
                    <a:pt x="1699969" y="1299094"/>
                    <a:pt x="1685197" y="1334757"/>
                    <a:pt x="1658902" y="1361052"/>
                  </a:cubicBezTo>
                  <a:cubicBezTo>
                    <a:pt x="1632607" y="1387347"/>
                    <a:pt x="1596944" y="1402119"/>
                    <a:pt x="1559757" y="1402119"/>
                  </a:cubicBezTo>
                  <a:lnTo>
                    <a:pt x="140212" y="1402119"/>
                  </a:lnTo>
                  <a:cubicBezTo>
                    <a:pt x="103025" y="1402119"/>
                    <a:pt x="67362" y="1387347"/>
                    <a:pt x="41067" y="1361052"/>
                  </a:cubicBezTo>
                  <a:cubicBezTo>
                    <a:pt x="14772" y="1334757"/>
                    <a:pt x="0" y="1299094"/>
                    <a:pt x="0" y="1261907"/>
                  </a:cubicBezTo>
                  <a:lnTo>
                    <a:pt x="0" y="140212"/>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64800" rIns="64652" bIns="64652" numCol="1" spcCol="1270" anchor="t" anchorCtr="0">
              <a:noAutofit/>
            </a:bodyPr>
            <a:lstStyle/>
            <a:p>
              <a:pPr marL="0" lvl="1" defTabSz="755650">
                <a:lnSpc>
                  <a:spcPct val="90000"/>
                </a:lnSpc>
                <a:spcBef>
                  <a:spcPct val="0"/>
                </a:spcBef>
                <a:spcAft>
                  <a:spcPct val="15000"/>
                </a:spcAft>
              </a:pPr>
              <a:endParaRPr lang="en-US" sz="1700" dirty="0" smtClean="0"/>
            </a:p>
            <a:p>
              <a:pPr marL="0" lvl="1" defTabSz="755650">
                <a:lnSpc>
                  <a:spcPct val="90000"/>
                </a:lnSpc>
                <a:spcBef>
                  <a:spcPct val="0"/>
                </a:spcBef>
                <a:spcAft>
                  <a:spcPct val="15000"/>
                </a:spcAft>
              </a:pPr>
              <a:endParaRPr lang="en-US" sz="1700" dirty="0"/>
            </a:p>
            <a:p>
              <a:pPr marL="0" lvl="1" defTabSz="755650">
                <a:lnSpc>
                  <a:spcPct val="90000"/>
                </a:lnSpc>
                <a:spcBef>
                  <a:spcPct val="0"/>
                </a:spcBef>
                <a:spcAft>
                  <a:spcPct val="15000"/>
                </a:spcAft>
              </a:pPr>
              <a:r>
                <a:rPr lang="en-US" sz="1400" dirty="0">
                  <a:solidFill>
                    <a:schemeClr val="tx1"/>
                  </a:solidFill>
                </a:rPr>
                <a:t>Write and Revise Effective HR Policies</a:t>
              </a:r>
            </a:p>
          </p:txBody>
        </p:sp>
        <p:sp>
          <p:nvSpPr>
            <p:cNvPr id="7" name="Freeform 6"/>
            <p:cNvSpPr/>
            <p:nvPr/>
          </p:nvSpPr>
          <p:spPr>
            <a:xfrm>
              <a:off x="5731037" y="2727940"/>
              <a:ext cx="1699969" cy="1402119"/>
            </a:xfrm>
            <a:custGeom>
              <a:avLst/>
              <a:gdLst>
                <a:gd name="connsiteX0" fmla="*/ 0 w 1699969"/>
                <a:gd name="connsiteY0" fmla="*/ 140212 h 1402119"/>
                <a:gd name="connsiteX1" fmla="*/ 41067 w 1699969"/>
                <a:gd name="connsiteY1" fmla="*/ 41067 h 1402119"/>
                <a:gd name="connsiteX2" fmla="*/ 140212 w 1699969"/>
                <a:gd name="connsiteY2" fmla="*/ 0 h 1402119"/>
                <a:gd name="connsiteX3" fmla="*/ 1559757 w 1699969"/>
                <a:gd name="connsiteY3" fmla="*/ 0 h 1402119"/>
                <a:gd name="connsiteX4" fmla="*/ 1658902 w 1699969"/>
                <a:gd name="connsiteY4" fmla="*/ 41067 h 1402119"/>
                <a:gd name="connsiteX5" fmla="*/ 1699969 w 1699969"/>
                <a:gd name="connsiteY5" fmla="*/ 140212 h 1402119"/>
                <a:gd name="connsiteX6" fmla="*/ 1699969 w 1699969"/>
                <a:gd name="connsiteY6" fmla="*/ 1261907 h 1402119"/>
                <a:gd name="connsiteX7" fmla="*/ 1658902 w 1699969"/>
                <a:gd name="connsiteY7" fmla="*/ 1361052 h 1402119"/>
                <a:gd name="connsiteX8" fmla="*/ 1559757 w 1699969"/>
                <a:gd name="connsiteY8" fmla="*/ 1402119 h 1402119"/>
                <a:gd name="connsiteX9" fmla="*/ 140212 w 1699969"/>
                <a:gd name="connsiteY9" fmla="*/ 1402119 h 1402119"/>
                <a:gd name="connsiteX10" fmla="*/ 41067 w 1699969"/>
                <a:gd name="connsiteY10" fmla="*/ 1361052 h 1402119"/>
                <a:gd name="connsiteX11" fmla="*/ 0 w 1699969"/>
                <a:gd name="connsiteY11" fmla="*/ 1261907 h 1402119"/>
                <a:gd name="connsiteX12" fmla="*/ 0 w 1699969"/>
                <a:gd name="connsiteY12" fmla="*/ 140212 h 14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969" h="1402119">
                  <a:moveTo>
                    <a:pt x="0" y="140212"/>
                  </a:moveTo>
                  <a:cubicBezTo>
                    <a:pt x="0" y="103025"/>
                    <a:pt x="14772" y="67362"/>
                    <a:pt x="41067" y="41067"/>
                  </a:cubicBezTo>
                  <a:cubicBezTo>
                    <a:pt x="67362" y="14772"/>
                    <a:pt x="103025" y="0"/>
                    <a:pt x="140212" y="0"/>
                  </a:cubicBezTo>
                  <a:lnTo>
                    <a:pt x="1559757" y="0"/>
                  </a:lnTo>
                  <a:cubicBezTo>
                    <a:pt x="1596944" y="0"/>
                    <a:pt x="1632607" y="14772"/>
                    <a:pt x="1658902" y="41067"/>
                  </a:cubicBezTo>
                  <a:cubicBezTo>
                    <a:pt x="1685197" y="67362"/>
                    <a:pt x="1699969" y="103025"/>
                    <a:pt x="1699969" y="140212"/>
                  </a:cubicBezTo>
                  <a:lnTo>
                    <a:pt x="1699969" y="1261907"/>
                  </a:lnTo>
                  <a:cubicBezTo>
                    <a:pt x="1699969" y="1299094"/>
                    <a:pt x="1685197" y="1334757"/>
                    <a:pt x="1658902" y="1361052"/>
                  </a:cubicBezTo>
                  <a:cubicBezTo>
                    <a:pt x="1632607" y="1387347"/>
                    <a:pt x="1596944" y="1402119"/>
                    <a:pt x="1559757" y="1402119"/>
                  </a:cubicBezTo>
                  <a:lnTo>
                    <a:pt x="140212" y="1402119"/>
                  </a:lnTo>
                  <a:cubicBezTo>
                    <a:pt x="103025" y="1402119"/>
                    <a:pt x="67362" y="1387347"/>
                    <a:pt x="41067" y="1361052"/>
                  </a:cubicBezTo>
                  <a:cubicBezTo>
                    <a:pt x="14772" y="1334757"/>
                    <a:pt x="0" y="1299094"/>
                    <a:pt x="0" y="1261907"/>
                  </a:cubicBezTo>
                  <a:lnTo>
                    <a:pt x="0" y="140212"/>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64800" rIns="64652" bIns="365106" numCol="1" spcCol="1270" anchor="ctr" anchorCtr="0">
              <a:noAutofit/>
            </a:bodyPr>
            <a:lstStyle/>
            <a:p>
              <a:pPr marL="0" lvl="1" defTabSz="755650">
                <a:lnSpc>
                  <a:spcPct val="90000"/>
                </a:lnSpc>
                <a:spcBef>
                  <a:spcPct val="0"/>
                </a:spcBef>
                <a:spcAft>
                  <a:spcPct val="15000"/>
                </a:spcAft>
              </a:pPr>
              <a:endParaRPr lang="en-US" sz="1400" kern="1200" dirty="0" smtClean="0"/>
            </a:p>
            <a:p>
              <a:pPr marL="0" lvl="1" defTabSz="755650">
                <a:lnSpc>
                  <a:spcPct val="90000"/>
                </a:lnSpc>
                <a:spcBef>
                  <a:spcPct val="0"/>
                </a:spcBef>
                <a:spcAft>
                  <a:spcPct val="15000"/>
                </a:spcAft>
              </a:pPr>
              <a:endParaRPr lang="en-US" sz="1400" dirty="0"/>
            </a:p>
            <a:p>
              <a:pPr marL="0" lvl="1" defTabSz="755650">
                <a:lnSpc>
                  <a:spcPct val="90000"/>
                </a:lnSpc>
                <a:spcBef>
                  <a:spcPct val="0"/>
                </a:spcBef>
                <a:spcAft>
                  <a:spcPct val="15000"/>
                </a:spcAft>
              </a:pPr>
              <a:endParaRPr lang="en-US" sz="1400" kern="1200" dirty="0" smtClean="0"/>
            </a:p>
            <a:p>
              <a:pPr marL="0" lvl="1" defTabSz="755650">
                <a:lnSpc>
                  <a:spcPct val="90000"/>
                </a:lnSpc>
                <a:spcBef>
                  <a:spcPct val="0"/>
                </a:spcBef>
                <a:spcAft>
                  <a:spcPct val="15000"/>
                </a:spcAft>
              </a:pPr>
              <a:r>
                <a:rPr lang="en-US" sz="1400" kern="1200" dirty="0" smtClean="0"/>
                <a:t>Communicate and Enforce HR Policies</a:t>
              </a:r>
              <a:endParaRPr lang="en-US" sz="1400" kern="1200" dirty="0"/>
            </a:p>
          </p:txBody>
        </p:sp>
      </p:grpSp>
      <p:sp>
        <p:nvSpPr>
          <p:cNvPr id="8" name="Curved Down Arrow 7"/>
          <p:cNvSpPr/>
          <p:nvPr/>
        </p:nvSpPr>
        <p:spPr>
          <a:xfrm>
            <a:off x="2968338" y="2635215"/>
            <a:ext cx="1467840" cy="491643"/>
          </a:xfrm>
          <a:prstGeom prst="curved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Down Arrow 8"/>
          <p:cNvSpPr/>
          <p:nvPr/>
        </p:nvSpPr>
        <p:spPr>
          <a:xfrm>
            <a:off x="5156258" y="2635215"/>
            <a:ext cx="1467840" cy="491643"/>
          </a:xfrm>
          <a:prstGeom prst="curved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urved Down Arrow 9"/>
          <p:cNvSpPr/>
          <p:nvPr/>
        </p:nvSpPr>
        <p:spPr>
          <a:xfrm rot="10800000">
            <a:off x="2622988" y="4771862"/>
            <a:ext cx="4276152" cy="851684"/>
          </a:xfrm>
          <a:prstGeom prst="curved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ounded Rectangle 10"/>
          <p:cNvSpPr/>
          <p:nvPr/>
        </p:nvSpPr>
        <p:spPr>
          <a:xfrm>
            <a:off x="4126832" y="3173714"/>
            <a:ext cx="1511084" cy="457200"/>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en-US" sz="1400" dirty="0" smtClean="0">
                <a:solidFill>
                  <a:schemeClr val="bg1"/>
                </a:solidFill>
              </a:rPr>
              <a:t>Step 2</a:t>
            </a:r>
            <a:endParaRPr lang="en-US" sz="1400" dirty="0">
              <a:solidFill>
                <a:schemeClr val="bg1"/>
              </a:solidFill>
            </a:endParaRPr>
          </a:p>
        </p:txBody>
      </p:sp>
      <p:sp>
        <p:nvSpPr>
          <p:cNvPr id="12" name="Rounded Rectangle 11"/>
          <p:cNvSpPr/>
          <p:nvPr/>
        </p:nvSpPr>
        <p:spPr>
          <a:xfrm>
            <a:off x="6215064" y="3173714"/>
            <a:ext cx="1511084" cy="457200"/>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en-US" sz="1400" dirty="0" smtClean="0">
                <a:solidFill>
                  <a:schemeClr val="bg1"/>
                </a:solidFill>
              </a:rPr>
              <a:t>Step 3</a:t>
            </a:r>
            <a:endParaRPr lang="en-US" sz="1400" dirty="0">
              <a:solidFill>
                <a:schemeClr val="bg1"/>
              </a:solidFill>
            </a:endParaRPr>
          </a:p>
        </p:txBody>
      </p:sp>
      <p:sp>
        <p:nvSpPr>
          <p:cNvPr id="13" name="Rounded Rectangle 12"/>
          <p:cNvSpPr/>
          <p:nvPr/>
        </p:nvSpPr>
        <p:spPr>
          <a:xfrm>
            <a:off x="2002596" y="3175275"/>
            <a:ext cx="1511084" cy="457200"/>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en-US" sz="1400" dirty="0" smtClean="0">
                <a:solidFill>
                  <a:schemeClr val="bg1"/>
                </a:solidFill>
              </a:rPr>
              <a:t>Step 1</a:t>
            </a:r>
            <a:endParaRPr lang="en-US" sz="1400" dirty="0">
              <a:solidFill>
                <a:schemeClr val="bg1"/>
              </a:solidFill>
            </a:endParaRPr>
          </a:p>
        </p:txBody>
      </p:sp>
      <p:sp>
        <p:nvSpPr>
          <p:cNvPr id="16" name="Rectangle 15"/>
          <p:cNvSpPr/>
          <p:nvPr/>
        </p:nvSpPr>
        <p:spPr>
          <a:xfrm>
            <a:off x="0" y="1036966"/>
            <a:ext cx="158754" cy="5485391"/>
          </a:xfrm>
          <a:prstGeom prst="rect">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13171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667" y="787400"/>
            <a:ext cx="184666" cy="369332"/>
          </a:xfrm>
          <a:prstGeom prst="rect">
            <a:avLst/>
          </a:prstGeom>
        </p:spPr>
        <p:txBody>
          <a:bodyPr wrap="none" rtlCol="0">
            <a:spAutoFit/>
          </a:bodyPr>
          <a:lstStyle/>
          <a:p>
            <a:endParaRPr lang="en-US" dirty="0" smtClean="0">
              <a:solidFill>
                <a:srgbClr val="333333"/>
              </a:solidFill>
            </a:endParaRPr>
          </a:p>
        </p:txBody>
      </p:sp>
      <p:sp>
        <p:nvSpPr>
          <p:cNvPr id="3" name="TextBox 2"/>
          <p:cNvSpPr txBox="1"/>
          <p:nvPr/>
        </p:nvSpPr>
        <p:spPr>
          <a:xfrm>
            <a:off x="5071533" y="889000"/>
            <a:ext cx="184666" cy="369332"/>
          </a:xfrm>
          <a:prstGeom prst="rect">
            <a:avLst/>
          </a:prstGeom>
        </p:spPr>
        <p:txBody>
          <a:bodyPr wrap="none" rtlCol="0">
            <a:spAutoFit/>
          </a:bodyPr>
          <a:lstStyle/>
          <a:p>
            <a:endParaRPr lang="en-US" dirty="0" smtClean="0">
              <a:solidFill>
                <a:srgbClr val="333333"/>
              </a:solidFill>
            </a:endParaRPr>
          </a:p>
        </p:txBody>
      </p:sp>
      <p:sp>
        <p:nvSpPr>
          <p:cNvPr id="4" name="TextBox 3"/>
          <p:cNvSpPr txBox="1"/>
          <p:nvPr/>
        </p:nvSpPr>
        <p:spPr>
          <a:xfrm>
            <a:off x="448733" y="872067"/>
            <a:ext cx="184666" cy="369332"/>
          </a:xfrm>
          <a:prstGeom prst="rect">
            <a:avLst/>
          </a:prstGeom>
        </p:spPr>
        <p:txBody>
          <a:bodyPr wrap="none" rtlCol="0">
            <a:spAutoFit/>
          </a:bodyPr>
          <a:lstStyle/>
          <a:p>
            <a:endParaRPr lang="en-US" dirty="0" smtClean="0">
              <a:solidFill>
                <a:srgbClr val="333333"/>
              </a:solidFill>
            </a:endParaRPr>
          </a:p>
        </p:txBody>
      </p:sp>
      <p:sp>
        <p:nvSpPr>
          <p:cNvPr id="5" name="TextBox 4"/>
          <p:cNvSpPr txBox="1"/>
          <p:nvPr/>
        </p:nvSpPr>
        <p:spPr>
          <a:xfrm>
            <a:off x="6553200" y="1117600"/>
            <a:ext cx="184666" cy="369332"/>
          </a:xfrm>
          <a:prstGeom prst="rect">
            <a:avLst/>
          </a:prstGeom>
        </p:spPr>
        <p:txBody>
          <a:bodyPr wrap="none" rtlCol="0">
            <a:spAutoFit/>
          </a:bodyPr>
          <a:lstStyle/>
          <a:p>
            <a:endParaRPr lang="en-US" dirty="0" smtClean="0">
              <a:solidFill>
                <a:srgbClr val="333333"/>
              </a:solidFill>
            </a:endParaRPr>
          </a:p>
        </p:txBody>
      </p:sp>
      <p:pic>
        <p:nvPicPr>
          <p:cNvPr id="7" name="Picture 6" descr="ThinkstockPhotos-4817219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840" y="0"/>
            <a:ext cx="3312160" cy="6524625"/>
          </a:xfrm>
          <a:prstGeom prst="rect">
            <a:avLst/>
          </a:prstGeom>
        </p:spPr>
      </p:pic>
      <p:sp>
        <p:nvSpPr>
          <p:cNvPr id="12" name="TextBox 11">
            <a:hlinkClick r:id="rId4" action="ppaction://hlinkfile"/>
          </p:cNvPr>
          <p:cNvSpPr txBox="1"/>
          <p:nvPr/>
        </p:nvSpPr>
        <p:spPr>
          <a:xfrm>
            <a:off x="1101090" y="2969924"/>
            <a:ext cx="4730750" cy="584775"/>
          </a:xfrm>
          <a:prstGeom prst="rect">
            <a:avLst/>
          </a:prstGeom>
        </p:spPr>
        <p:txBody>
          <a:bodyPr wrap="square" rtlCol="0">
            <a:spAutoFit/>
          </a:bodyPr>
          <a:lstStyle/>
          <a:p>
            <a:r>
              <a:rPr lang="en-CA" sz="3200" b="1" dirty="0" smtClean="0">
                <a:solidFill>
                  <a:srgbClr val="2576B7"/>
                </a:solidFill>
                <a:latin typeface="Arial" panose="020B0604020202020204" pitchFamily="34" charset="0"/>
                <a:cs typeface="Arial" panose="020B0604020202020204" pitchFamily="34" charset="0"/>
              </a:rPr>
              <a:t>SAMPLE SLIDES</a:t>
            </a:r>
            <a:endParaRPr lang="en-CA" sz="3200" b="1" dirty="0">
              <a:solidFill>
                <a:srgbClr val="2576B7"/>
              </a:solidFill>
              <a:latin typeface="Arial" panose="020B0604020202020204" pitchFamily="34" charset="0"/>
              <a:cs typeface="Arial" panose="020B0604020202020204" pitchFamily="34" charset="0"/>
            </a:endParaRPr>
          </a:p>
        </p:txBody>
      </p:sp>
      <p:sp>
        <p:nvSpPr>
          <p:cNvPr id="15" name="Rectangle 14"/>
          <p:cNvSpPr/>
          <p:nvPr/>
        </p:nvSpPr>
        <p:spPr>
          <a:xfrm>
            <a:off x="0" y="1120588"/>
            <a:ext cx="172357" cy="54067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lumMod val="95000"/>
                </a:srgbClr>
              </a:solidFill>
            </a:endParaRPr>
          </a:p>
        </p:txBody>
      </p:sp>
    </p:spTree>
    <p:extLst>
      <p:ext uri="{BB962C8B-B14F-4D97-AF65-F5344CB8AC3E}">
        <p14:creationId xmlns:p14="http://schemas.microsoft.com/office/powerpoint/2010/main" val="2004985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0041" y="375557"/>
            <a:ext cx="8126412" cy="1164905"/>
          </a:xfrm>
        </p:spPr>
        <p:txBody>
          <a:bodyPr/>
          <a:lstStyle/>
          <a:p>
            <a:r>
              <a:rPr lang="en-US" dirty="0"/>
              <a:t>In our litigious society, it’s only rational for organizations to take protective action for both themselves and their workers</a:t>
            </a:r>
            <a:endParaRPr lang="en-CA" dirty="0"/>
          </a:p>
        </p:txBody>
      </p:sp>
      <p:sp>
        <p:nvSpPr>
          <p:cNvPr id="3" name="Text Placeholder 1"/>
          <p:cNvSpPr txBox="1">
            <a:spLocks/>
          </p:cNvSpPr>
          <p:nvPr/>
        </p:nvSpPr>
        <p:spPr>
          <a:xfrm>
            <a:off x="281934" y="1708590"/>
            <a:ext cx="8620124" cy="657225"/>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t>If you’re missing priority policies, your organization is risking liability and costs.</a:t>
            </a:r>
            <a:endParaRPr lang="en-US" sz="1400" b="1" dirty="0"/>
          </a:p>
        </p:txBody>
      </p:sp>
      <p:sp>
        <p:nvSpPr>
          <p:cNvPr id="4" name="TextBox 3"/>
          <p:cNvSpPr txBox="1"/>
          <p:nvPr/>
        </p:nvSpPr>
        <p:spPr>
          <a:xfrm>
            <a:off x="353942" y="2104634"/>
            <a:ext cx="4570460" cy="1600438"/>
          </a:xfrm>
          <a:prstGeom prst="rect">
            <a:avLst/>
          </a:prstGeom>
          <a:solidFill>
            <a:schemeClr val="accent6">
              <a:lumMod val="20000"/>
              <a:lumOff val="80000"/>
            </a:schemeClr>
          </a:solidFill>
        </p:spPr>
        <p:txBody>
          <a:bodyPr wrap="square" rtlCol="0">
            <a:spAutoFit/>
          </a:bodyPr>
          <a:lstStyle/>
          <a:p>
            <a:r>
              <a:rPr lang="en-US" sz="1400" dirty="0" smtClean="0"/>
              <a:t>In 2016, employees filed more than 91,000 claims with the U.S. Equal Employment Opportunity Commission (EEOC) accusing employers of discrimination based on statutorily protected grounds. In that same year, EEOC’s ruling resulted in a total of over </a:t>
            </a:r>
            <a:r>
              <a:rPr lang="en-CA" sz="1400" dirty="0" smtClean="0"/>
              <a:t>$348 </a:t>
            </a:r>
            <a:r>
              <a:rPr lang="en-US" sz="1400" dirty="0" smtClean="0"/>
              <a:t>million in monetary benefits for successful claims. </a:t>
            </a:r>
          </a:p>
          <a:p>
            <a:pPr algn="r"/>
            <a:r>
              <a:rPr lang="en-US" sz="1200" dirty="0" smtClean="0"/>
              <a:t>Source: EEOC, 2016</a:t>
            </a:r>
          </a:p>
        </p:txBody>
      </p:sp>
      <p:sp>
        <p:nvSpPr>
          <p:cNvPr id="5" name="TextBox 4"/>
          <p:cNvSpPr txBox="1"/>
          <p:nvPr/>
        </p:nvSpPr>
        <p:spPr>
          <a:xfrm>
            <a:off x="5587888" y="2104634"/>
            <a:ext cx="3314170" cy="1600438"/>
          </a:xfrm>
          <a:prstGeom prst="rect">
            <a:avLst/>
          </a:prstGeom>
          <a:solidFill>
            <a:schemeClr val="accent1">
              <a:lumMod val="20000"/>
              <a:lumOff val="80000"/>
            </a:schemeClr>
          </a:solidFill>
        </p:spPr>
        <p:txBody>
          <a:bodyPr wrap="square" rtlCol="0">
            <a:spAutoFit/>
          </a:bodyPr>
          <a:lstStyle/>
          <a:p>
            <a:pPr algn="l"/>
            <a:r>
              <a:rPr lang="en-US" sz="1400" dirty="0" smtClean="0"/>
              <a:t>Issuing and discussing an anti-harassment policy with all employees is a key method for preventing workplace abuse and discrimination, and avoiding costly legal battles.</a:t>
            </a:r>
          </a:p>
          <a:p>
            <a:pPr algn="l"/>
            <a:endParaRPr lang="en-US" sz="1400" dirty="0" smtClean="0"/>
          </a:p>
          <a:p>
            <a:pPr algn="l"/>
            <a:endParaRPr lang="en-US" sz="1400" dirty="0" smtClean="0"/>
          </a:p>
        </p:txBody>
      </p:sp>
      <p:sp>
        <p:nvSpPr>
          <p:cNvPr id="7" name="TextBox 6"/>
          <p:cNvSpPr txBox="1"/>
          <p:nvPr/>
        </p:nvSpPr>
        <p:spPr>
          <a:xfrm>
            <a:off x="281934" y="3865417"/>
            <a:ext cx="8620124" cy="307777"/>
          </a:xfrm>
          <a:prstGeom prst="rect">
            <a:avLst/>
          </a:prstGeom>
          <a:noFill/>
        </p:spPr>
        <p:txBody>
          <a:bodyPr wrap="square" rtlCol="0">
            <a:spAutoFit/>
          </a:bodyPr>
          <a:lstStyle/>
          <a:p>
            <a:pPr algn="l"/>
            <a:r>
              <a:rPr lang="en-US" sz="1400" b="1" dirty="0" smtClean="0"/>
              <a:t>Harassment, violence, and workplace bullying are prevalent issues.</a:t>
            </a:r>
            <a:endParaRPr lang="en-US" sz="1400" b="1" dirty="0"/>
          </a:p>
        </p:txBody>
      </p:sp>
      <p:sp>
        <p:nvSpPr>
          <p:cNvPr id="8" name="TextBox 7"/>
          <p:cNvSpPr txBox="1"/>
          <p:nvPr/>
        </p:nvSpPr>
        <p:spPr>
          <a:xfrm>
            <a:off x="5623892" y="4341321"/>
            <a:ext cx="3314170" cy="1815882"/>
          </a:xfrm>
          <a:prstGeom prst="rect">
            <a:avLst/>
          </a:prstGeom>
          <a:solidFill>
            <a:schemeClr val="accent1">
              <a:lumMod val="20000"/>
              <a:lumOff val="80000"/>
            </a:schemeClr>
          </a:solidFill>
        </p:spPr>
        <p:txBody>
          <a:bodyPr wrap="square" rtlCol="0">
            <a:spAutoFit/>
          </a:bodyPr>
          <a:lstStyle/>
          <a:p>
            <a:pPr algn="l"/>
            <a:r>
              <a:rPr lang="en-US" sz="1400" dirty="0" smtClean="0"/>
              <a:t>Employers still have a long way to go when it comes to eliminating workplace harassment, violence, and bullying. </a:t>
            </a:r>
            <a:r>
              <a:rPr lang="en-US" sz="1400" dirty="0"/>
              <a:t>T</a:t>
            </a:r>
            <a:r>
              <a:rPr lang="en-US" sz="1400" dirty="0" smtClean="0"/>
              <a:t>he first step in bullying prevention is to have policies in place that promote and protect employees’ well being, as well as their physical and psychological safety. </a:t>
            </a:r>
          </a:p>
        </p:txBody>
      </p:sp>
      <p:sp>
        <p:nvSpPr>
          <p:cNvPr id="10" name="Chevron 9"/>
          <p:cNvSpPr/>
          <p:nvPr/>
        </p:nvSpPr>
        <p:spPr>
          <a:xfrm>
            <a:off x="5083586" y="2663200"/>
            <a:ext cx="345118" cy="483306"/>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Chevron 10"/>
          <p:cNvSpPr/>
          <p:nvPr/>
        </p:nvSpPr>
        <p:spPr>
          <a:xfrm>
            <a:off x="5087079" y="5007609"/>
            <a:ext cx="345118" cy="483306"/>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Rectangle 13"/>
          <p:cNvSpPr/>
          <p:nvPr/>
        </p:nvSpPr>
        <p:spPr>
          <a:xfrm>
            <a:off x="0" y="1036966"/>
            <a:ext cx="158754" cy="5485391"/>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13" name="TextBox 12"/>
          <p:cNvSpPr txBox="1"/>
          <p:nvPr/>
        </p:nvSpPr>
        <p:spPr>
          <a:xfrm>
            <a:off x="324925" y="4341321"/>
            <a:ext cx="4570460" cy="1815882"/>
          </a:xfrm>
          <a:prstGeom prst="rect">
            <a:avLst/>
          </a:prstGeom>
          <a:solidFill>
            <a:schemeClr val="accent6">
              <a:lumMod val="20000"/>
              <a:lumOff val="80000"/>
            </a:schemeClr>
          </a:solidFill>
        </p:spPr>
        <p:txBody>
          <a:bodyPr wrap="square" rtlCol="0">
            <a:spAutoFit/>
          </a:bodyPr>
          <a:lstStyle/>
          <a:p>
            <a:pPr algn="l"/>
            <a:r>
              <a:rPr lang="en-US" sz="1400" dirty="0" smtClean="0"/>
              <a:t>A 2017 survey conducted by the Workplace Bullying Institute found that </a:t>
            </a:r>
            <a:r>
              <a:rPr lang="en-US" sz="1400" b="1" dirty="0" smtClean="0"/>
              <a:t>60.3 million U.S. workers are affected by workplace bullying. </a:t>
            </a:r>
            <a:endParaRPr lang="en-US" sz="1400" dirty="0" smtClean="0"/>
          </a:p>
          <a:p>
            <a:pPr marL="268288" indent="-179388" algn="l">
              <a:buFont typeface="Arial" pitchFamily="34" charset="0"/>
              <a:buChar char="•"/>
            </a:pPr>
            <a:r>
              <a:rPr lang="en-US" sz="1400" b="1" dirty="0" smtClean="0"/>
              <a:t>One-fifth of Americans </a:t>
            </a:r>
            <a:r>
              <a:rPr lang="en-US" sz="1400" dirty="0" smtClean="0"/>
              <a:t>have</a:t>
            </a:r>
            <a:r>
              <a:rPr lang="en-US" sz="1400" b="1" dirty="0" smtClean="0"/>
              <a:t> directly experienced abusive conduct </a:t>
            </a:r>
            <a:r>
              <a:rPr lang="en-US" sz="1400" dirty="0" smtClean="0"/>
              <a:t>at work, while </a:t>
            </a:r>
          </a:p>
          <a:p>
            <a:pPr marL="268288" indent="-179388" algn="l">
              <a:buFont typeface="Arial" pitchFamily="34" charset="0"/>
              <a:buChar char="•"/>
            </a:pPr>
            <a:r>
              <a:rPr lang="en-US" sz="1400" dirty="0" smtClean="0"/>
              <a:t>Another</a:t>
            </a:r>
            <a:r>
              <a:rPr lang="en-US" sz="1400" b="1" dirty="0" smtClean="0"/>
              <a:t> one-fifth of American have witnessed bullying </a:t>
            </a:r>
            <a:r>
              <a:rPr lang="en-US" sz="1400" dirty="0" smtClean="0"/>
              <a:t>at work. </a:t>
            </a:r>
          </a:p>
          <a:p>
            <a:pPr algn="r"/>
            <a:r>
              <a:rPr lang="en-US" sz="1200" dirty="0" smtClean="0"/>
              <a:t>Source: Gary Namie, 2017 </a:t>
            </a:r>
          </a:p>
        </p:txBody>
      </p:sp>
    </p:spTree>
    <p:extLst>
      <p:ext uri="{BB962C8B-B14F-4D97-AF65-F5344CB8AC3E}">
        <p14:creationId xmlns:p14="http://schemas.microsoft.com/office/powerpoint/2010/main" val="332876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Missing or mismanaged policies will cost you </a:t>
            </a:r>
            <a:r>
              <a:rPr lang="en-US" dirty="0" smtClean="0"/>
              <a:t>time and </a:t>
            </a:r>
            <a:r>
              <a:rPr lang="en-US" dirty="0"/>
              <a:t>money, and </a:t>
            </a:r>
            <a:r>
              <a:rPr lang="en-US" dirty="0" smtClean="0"/>
              <a:t>cause you grief </a:t>
            </a:r>
            <a:endParaRPr lang="en-CA" dirty="0"/>
          </a:p>
        </p:txBody>
      </p:sp>
      <p:grpSp>
        <p:nvGrpSpPr>
          <p:cNvPr id="25" name="Group 24"/>
          <p:cNvGrpSpPr/>
          <p:nvPr/>
        </p:nvGrpSpPr>
        <p:grpSpPr>
          <a:xfrm>
            <a:off x="170861" y="1329372"/>
            <a:ext cx="4263661" cy="501708"/>
            <a:chOff x="264364" y="1517175"/>
            <a:chExt cx="4263661" cy="501708"/>
          </a:xfrm>
          <a:solidFill>
            <a:schemeClr val="accent6"/>
          </a:solidFill>
        </p:grpSpPr>
        <p:sp>
          <p:nvSpPr>
            <p:cNvPr id="5" name="Rounded Rectangle 4"/>
            <p:cNvSpPr/>
            <p:nvPr/>
          </p:nvSpPr>
          <p:spPr>
            <a:xfrm>
              <a:off x="510040" y="1517175"/>
              <a:ext cx="4017985" cy="501708"/>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6700"/>
              <a:r>
                <a:rPr lang="en-CA" sz="1400" b="1" dirty="0">
                  <a:solidFill>
                    <a:schemeClr val="bg1"/>
                  </a:solidFill>
                </a:rPr>
                <a:t>Time Costs</a:t>
              </a:r>
            </a:p>
          </p:txBody>
        </p:sp>
        <p:sp>
          <p:nvSpPr>
            <p:cNvPr id="4" name="Oval 3"/>
            <p:cNvSpPr/>
            <p:nvPr/>
          </p:nvSpPr>
          <p:spPr>
            <a:xfrm>
              <a:off x="264364" y="1529717"/>
              <a:ext cx="491353" cy="47662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6" name="Group 25"/>
          <p:cNvGrpSpPr/>
          <p:nvPr/>
        </p:nvGrpSpPr>
        <p:grpSpPr>
          <a:xfrm>
            <a:off x="221316" y="3632833"/>
            <a:ext cx="4213206" cy="501708"/>
            <a:chOff x="510041" y="3900691"/>
            <a:chExt cx="4213206" cy="501708"/>
          </a:xfrm>
          <a:solidFill>
            <a:schemeClr val="accent1">
              <a:lumMod val="60000"/>
              <a:lumOff val="40000"/>
            </a:schemeClr>
          </a:solidFill>
        </p:grpSpPr>
        <p:sp>
          <p:nvSpPr>
            <p:cNvPr id="7" name="Rounded Rectangle 6"/>
            <p:cNvSpPr/>
            <p:nvPr/>
          </p:nvSpPr>
          <p:spPr>
            <a:xfrm>
              <a:off x="755717" y="3900691"/>
              <a:ext cx="3967530" cy="501708"/>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6700"/>
              <a:r>
                <a:rPr lang="en-CA" sz="1400" b="1" dirty="0">
                  <a:solidFill>
                    <a:schemeClr val="bg1"/>
                  </a:solidFill>
                </a:rPr>
                <a:t>People Costs</a:t>
              </a:r>
            </a:p>
          </p:txBody>
        </p:sp>
        <p:sp>
          <p:nvSpPr>
            <p:cNvPr id="8" name="Oval 7"/>
            <p:cNvSpPr/>
            <p:nvPr/>
          </p:nvSpPr>
          <p:spPr>
            <a:xfrm>
              <a:off x="510041" y="3913233"/>
              <a:ext cx="491353" cy="47662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7" name="Group 26"/>
          <p:cNvGrpSpPr/>
          <p:nvPr/>
        </p:nvGrpSpPr>
        <p:grpSpPr>
          <a:xfrm>
            <a:off x="4757696" y="1316829"/>
            <a:ext cx="4177236" cy="501708"/>
            <a:chOff x="4851199" y="1477406"/>
            <a:chExt cx="4177236" cy="501708"/>
          </a:xfrm>
          <a:solidFill>
            <a:schemeClr val="accent6">
              <a:lumMod val="75000"/>
            </a:schemeClr>
          </a:solidFill>
        </p:grpSpPr>
        <p:sp>
          <p:nvSpPr>
            <p:cNvPr id="9" name="Rounded Rectangle 8"/>
            <p:cNvSpPr/>
            <p:nvPr/>
          </p:nvSpPr>
          <p:spPr>
            <a:xfrm>
              <a:off x="5060905" y="1477406"/>
              <a:ext cx="3967530" cy="501708"/>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6700"/>
              <a:r>
                <a:rPr lang="en-CA" sz="1400" b="1" dirty="0">
                  <a:solidFill>
                    <a:schemeClr val="bg1"/>
                  </a:solidFill>
                </a:rPr>
                <a:t>Money Costs</a:t>
              </a:r>
            </a:p>
          </p:txBody>
        </p:sp>
        <p:sp>
          <p:nvSpPr>
            <p:cNvPr id="10" name="Oval 9"/>
            <p:cNvSpPr/>
            <p:nvPr/>
          </p:nvSpPr>
          <p:spPr>
            <a:xfrm>
              <a:off x="4851199" y="1502491"/>
              <a:ext cx="491353" cy="47662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8" name="Group 27"/>
          <p:cNvGrpSpPr/>
          <p:nvPr/>
        </p:nvGrpSpPr>
        <p:grpSpPr>
          <a:xfrm>
            <a:off x="4757696" y="4046410"/>
            <a:ext cx="4240647" cy="501708"/>
            <a:chOff x="5622859" y="4046347"/>
            <a:chExt cx="4240647" cy="501708"/>
          </a:xfrm>
        </p:grpSpPr>
        <p:sp>
          <p:nvSpPr>
            <p:cNvPr id="15" name="Rounded Rectangle 14"/>
            <p:cNvSpPr/>
            <p:nvPr/>
          </p:nvSpPr>
          <p:spPr>
            <a:xfrm>
              <a:off x="5868535" y="4046347"/>
              <a:ext cx="3994971" cy="501708"/>
            </a:xfrm>
            <a:prstGeom prst="roundRect">
              <a:avLst/>
            </a:prstGeom>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6700"/>
              <a:r>
                <a:rPr lang="en-CA" sz="1400" b="1" dirty="0">
                  <a:solidFill>
                    <a:schemeClr val="bg1"/>
                  </a:solidFill>
                </a:rPr>
                <a:t>Reputation Costs</a:t>
              </a:r>
            </a:p>
          </p:txBody>
        </p:sp>
        <p:sp>
          <p:nvSpPr>
            <p:cNvPr id="16" name="Oval 15"/>
            <p:cNvSpPr/>
            <p:nvPr/>
          </p:nvSpPr>
          <p:spPr>
            <a:xfrm>
              <a:off x="5622859" y="4058889"/>
              <a:ext cx="491353" cy="47662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TextBox 16"/>
          <p:cNvSpPr txBox="1"/>
          <p:nvPr/>
        </p:nvSpPr>
        <p:spPr>
          <a:xfrm>
            <a:off x="400491" y="4167302"/>
            <a:ext cx="4034031" cy="1938992"/>
          </a:xfrm>
          <a:prstGeom prst="rect">
            <a:avLst/>
          </a:prstGeom>
          <a:noFill/>
        </p:spPr>
        <p:txBody>
          <a:bodyPr wrap="square" rtlCol="0">
            <a:spAutoFit/>
          </a:bodyPr>
          <a:lstStyle/>
          <a:p>
            <a:pPr marL="117475" indent="-117475">
              <a:buFont typeface="Arial" pitchFamily="34" charset="0"/>
              <a:buChar char="•"/>
            </a:pPr>
            <a:r>
              <a:rPr lang="en-US" sz="1200" b="1" dirty="0" smtClean="0"/>
              <a:t>Confusion and frustration </a:t>
            </a:r>
            <a:r>
              <a:rPr lang="en-US" sz="1200" dirty="0" smtClean="0"/>
              <a:t>due to missing or poorly drafted policies. </a:t>
            </a:r>
            <a:endParaRPr lang="en-US" sz="1200" b="1" dirty="0"/>
          </a:p>
          <a:p>
            <a:pPr marL="117475" indent="-117475">
              <a:buFont typeface="Arial" pitchFamily="34" charset="0"/>
              <a:buChar char="•"/>
            </a:pPr>
            <a:r>
              <a:rPr lang="en-US" sz="1200" dirty="0"/>
              <a:t>Without consistent enforcement, </a:t>
            </a:r>
            <a:r>
              <a:rPr lang="en-US" sz="1200" b="1" dirty="0"/>
              <a:t>employees may lose sight of what’s really </a:t>
            </a:r>
            <a:r>
              <a:rPr lang="en-US" sz="1200" b="1" dirty="0" smtClean="0"/>
              <a:t>important.</a:t>
            </a:r>
            <a:endParaRPr lang="en-US" sz="1200" dirty="0" smtClean="0"/>
          </a:p>
          <a:p>
            <a:pPr marL="117475" indent="-117475">
              <a:buFont typeface="Arial" pitchFamily="34" charset="0"/>
              <a:buChar char="•"/>
            </a:pPr>
            <a:r>
              <a:rPr lang="en-US" sz="1200" b="1" dirty="0" smtClean="0"/>
              <a:t>Perceived unfairness and injustice </a:t>
            </a:r>
            <a:r>
              <a:rPr lang="en-US" sz="1200" dirty="0" smtClean="0"/>
              <a:t>due to inconsistent policy enforcement by different managers. </a:t>
            </a:r>
          </a:p>
          <a:p>
            <a:pPr marL="117475" indent="-117475">
              <a:buFont typeface="Arial" pitchFamily="34" charset="0"/>
              <a:buChar char="•"/>
            </a:pPr>
            <a:r>
              <a:rPr lang="en-US" sz="1200" dirty="0" smtClean="0"/>
              <a:t>Appearances of </a:t>
            </a:r>
            <a:r>
              <a:rPr lang="en-US" sz="1200" b="1" dirty="0" smtClean="0"/>
              <a:t>mistrust and micromanagement </a:t>
            </a:r>
            <a:r>
              <a:rPr lang="en-US" sz="1200" dirty="0" smtClean="0"/>
              <a:t>due to policy overkill.</a:t>
            </a:r>
          </a:p>
          <a:p>
            <a:pPr marL="117475" indent="-117475">
              <a:buFont typeface="Arial" pitchFamily="34" charset="0"/>
              <a:buChar char="•"/>
            </a:pPr>
            <a:r>
              <a:rPr lang="en-US" sz="1200" b="1" dirty="0" smtClean="0"/>
              <a:t>Errors and loss of productivity </a:t>
            </a:r>
            <a:r>
              <a:rPr lang="en-US" sz="1200" dirty="0" smtClean="0"/>
              <a:t>due to poorly communicated policies. </a:t>
            </a:r>
            <a:endParaRPr lang="en-US" sz="1200" b="1" dirty="0" smtClean="0"/>
          </a:p>
        </p:txBody>
      </p:sp>
      <p:sp>
        <p:nvSpPr>
          <p:cNvPr id="18" name="TextBox 17"/>
          <p:cNvSpPr txBox="1"/>
          <p:nvPr/>
        </p:nvSpPr>
        <p:spPr>
          <a:xfrm>
            <a:off x="380569" y="1902533"/>
            <a:ext cx="3560252" cy="1569660"/>
          </a:xfrm>
          <a:prstGeom prst="rect">
            <a:avLst/>
          </a:prstGeom>
          <a:noFill/>
        </p:spPr>
        <p:txBody>
          <a:bodyPr wrap="square" rtlCol="0">
            <a:spAutoFit/>
          </a:bodyPr>
          <a:lstStyle/>
          <a:p>
            <a:pPr marL="117475" indent="-117475">
              <a:buFont typeface="Arial" pitchFamily="34" charset="0"/>
              <a:buChar char="•"/>
            </a:pPr>
            <a:r>
              <a:rPr lang="en-US" sz="1200" dirty="0" smtClean="0"/>
              <a:t>Time spent by managers, HR, and employees attempting to </a:t>
            </a:r>
            <a:r>
              <a:rPr lang="en-US" sz="1200" b="1" dirty="0" smtClean="0"/>
              <a:t>address workplace issues </a:t>
            </a:r>
            <a:r>
              <a:rPr lang="en-US" sz="1200" dirty="0" smtClean="0"/>
              <a:t>in the absence of written policies or </a:t>
            </a:r>
            <a:r>
              <a:rPr lang="en-US" sz="1200" b="1" dirty="0" smtClean="0"/>
              <a:t>interpreting poorly written policies.</a:t>
            </a:r>
          </a:p>
          <a:p>
            <a:pPr marL="117475" indent="-117475">
              <a:buFont typeface="Arial" pitchFamily="34" charset="0"/>
              <a:buChar char="•"/>
            </a:pPr>
            <a:r>
              <a:rPr lang="en-US" sz="1200" b="1" dirty="0"/>
              <a:t>W</a:t>
            </a:r>
            <a:r>
              <a:rPr lang="en-US" sz="1200" b="1" dirty="0" smtClean="0"/>
              <a:t>ithout appropriate communication and enforcement mechanisms, </a:t>
            </a:r>
            <a:r>
              <a:rPr lang="en-US" sz="1200" dirty="0" smtClean="0"/>
              <a:t>time spent by HR on drafting and revising policies is wasted since these mechanisms bring the policy to life</a:t>
            </a:r>
            <a:r>
              <a:rPr lang="en-US" sz="1200" b="1" dirty="0" smtClean="0"/>
              <a:t>.</a:t>
            </a:r>
            <a:endParaRPr lang="en-US" sz="1200" dirty="0"/>
          </a:p>
        </p:txBody>
      </p:sp>
      <p:sp>
        <p:nvSpPr>
          <p:cNvPr id="19" name="TextBox 18"/>
          <p:cNvSpPr txBox="1"/>
          <p:nvPr/>
        </p:nvSpPr>
        <p:spPr>
          <a:xfrm>
            <a:off x="4967403" y="1902533"/>
            <a:ext cx="3560252" cy="1754326"/>
          </a:xfrm>
          <a:prstGeom prst="rect">
            <a:avLst/>
          </a:prstGeom>
          <a:noFill/>
        </p:spPr>
        <p:txBody>
          <a:bodyPr wrap="square" rtlCol="0">
            <a:spAutoFit/>
          </a:bodyPr>
          <a:lstStyle/>
          <a:p>
            <a:pPr marL="120650" indent="-120650">
              <a:buFont typeface="Arial" panose="020B0604020202020204" pitchFamily="34" charset="0"/>
              <a:buChar char="•"/>
            </a:pPr>
            <a:r>
              <a:rPr lang="en-US" sz="1200" b="1" dirty="0" smtClean="0"/>
              <a:t>Litigation costs – </a:t>
            </a:r>
            <a:r>
              <a:rPr lang="en-US" sz="1200" dirty="0" smtClean="0"/>
              <a:t>HR policies are considered evidence in employment lawsuits. Missing, outdated, or poorly written policies can cost you a lawsuit and even if you win, you may still be responsible for your lawyer’s fees.</a:t>
            </a:r>
          </a:p>
          <a:p>
            <a:pPr marL="120650" indent="-120650">
              <a:buFont typeface="Arial" panose="020B0604020202020204" pitchFamily="34" charset="0"/>
              <a:buChar char="•"/>
            </a:pPr>
            <a:r>
              <a:rPr lang="en-US" sz="1200" b="1" dirty="0" smtClean="0"/>
              <a:t>Money invested in bureaucracy </a:t>
            </a:r>
            <a:r>
              <a:rPr lang="en-US" sz="1200" dirty="0" smtClean="0"/>
              <a:t>due to over-regulation (too many policies) or inefficient policy administration. </a:t>
            </a:r>
            <a:endParaRPr lang="en-US" sz="1200" dirty="0" smtClean="0">
              <a:solidFill>
                <a:srgbClr val="333333"/>
              </a:solidFill>
            </a:endParaRPr>
          </a:p>
          <a:p>
            <a:pPr marL="120650" indent="-120650">
              <a:buFont typeface="Arial" panose="020B0604020202020204" pitchFamily="34" charset="0"/>
              <a:buChar char="•"/>
            </a:pPr>
            <a:endParaRPr lang="en-US" sz="1200" dirty="0"/>
          </a:p>
        </p:txBody>
      </p:sp>
      <p:sp>
        <p:nvSpPr>
          <p:cNvPr id="20" name="TextBox 19"/>
          <p:cNvSpPr txBox="1"/>
          <p:nvPr/>
        </p:nvSpPr>
        <p:spPr>
          <a:xfrm>
            <a:off x="4967402" y="4655573"/>
            <a:ext cx="3560253" cy="1384995"/>
          </a:xfrm>
          <a:prstGeom prst="rect">
            <a:avLst/>
          </a:prstGeom>
          <a:noFill/>
        </p:spPr>
        <p:txBody>
          <a:bodyPr wrap="square" rtlCol="0">
            <a:spAutoFit/>
          </a:bodyPr>
          <a:lstStyle/>
          <a:p>
            <a:pPr marL="120650" indent="-120650">
              <a:buFont typeface="Arial" panose="020B0604020202020204" pitchFamily="34" charset="0"/>
              <a:buChar char="•"/>
            </a:pPr>
            <a:r>
              <a:rPr lang="en-US" sz="1200" dirty="0" smtClean="0"/>
              <a:t>Not all publicity is good publicity. Litigation can cause serious </a:t>
            </a:r>
            <a:r>
              <a:rPr lang="en-US" sz="1200" b="1" dirty="0" smtClean="0"/>
              <a:t>damage to both your employer and consumer brands. </a:t>
            </a:r>
            <a:r>
              <a:rPr lang="en-US" sz="1200" dirty="0"/>
              <a:t>P</a:t>
            </a:r>
            <a:r>
              <a:rPr lang="en-US" sz="1200" dirty="0" smtClean="0"/>
              <a:t>oorly managed policies hurt your credibility, and even if you are successful in court, the bad buzz around your brand can be enough to scare off clients and top talent. </a:t>
            </a:r>
            <a:endParaRPr lang="en-US" sz="1200"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08" y="1399798"/>
            <a:ext cx="367058" cy="367058"/>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613" y="1424074"/>
            <a:ext cx="193702" cy="309924"/>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68" y="3731562"/>
            <a:ext cx="304248" cy="304248"/>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8293" y="4146189"/>
            <a:ext cx="326341" cy="346737"/>
          </a:xfrm>
          <a:prstGeom prst="rect">
            <a:avLst/>
          </a:prstGeom>
        </p:spPr>
      </p:pic>
    </p:spTree>
    <p:extLst>
      <p:ext uri="{BB962C8B-B14F-4D97-AF65-F5344CB8AC3E}">
        <p14:creationId xmlns:p14="http://schemas.microsoft.com/office/powerpoint/2010/main" val="206259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9551" y="375558"/>
            <a:ext cx="5629274" cy="863600"/>
          </a:xfrm>
        </p:spPr>
        <p:txBody>
          <a:bodyPr/>
          <a:lstStyle/>
          <a:p>
            <a:r>
              <a:rPr lang="en-CA" dirty="0" smtClean="0"/>
              <a:t>McLean &amp; Company’s myPolicies is a web-based solution to create, distribute, and manage policies, procedures, and forms </a:t>
            </a:r>
            <a:endParaRPr lang="en-CA" dirty="0"/>
          </a:p>
        </p:txBody>
      </p:sp>
      <p:grpSp>
        <p:nvGrpSpPr>
          <p:cNvPr id="99" name="Group 98"/>
          <p:cNvGrpSpPr/>
          <p:nvPr/>
        </p:nvGrpSpPr>
        <p:grpSpPr>
          <a:xfrm>
            <a:off x="290216" y="2300099"/>
            <a:ext cx="4619769" cy="625840"/>
            <a:chOff x="528341" y="1555659"/>
            <a:chExt cx="4619769" cy="625840"/>
          </a:xfrm>
        </p:grpSpPr>
        <p:sp>
          <p:nvSpPr>
            <p:cNvPr id="6" name="Rectangle 5"/>
            <p:cNvSpPr/>
            <p:nvPr/>
          </p:nvSpPr>
          <p:spPr>
            <a:xfrm>
              <a:off x="908610" y="1555659"/>
              <a:ext cx="4239500" cy="62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en-US" sz="1200" b="1" dirty="0">
                  <a:solidFill>
                    <a:schemeClr val="tx1"/>
                  </a:solidFill>
                </a:rPr>
                <a:t>150+ </a:t>
              </a:r>
              <a:r>
                <a:rPr lang="en-US" sz="1200" b="1" dirty="0" smtClean="0">
                  <a:solidFill>
                    <a:schemeClr val="tx1"/>
                  </a:solidFill>
                </a:rPr>
                <a:t>Best-Practice Templates</a:t>
              </a:r>
              <a:endParaRPr lang="en-US" sz="1200" b="1" dirty="0">
                <a:solidFill>
                  <a:schemeClr val="tx1"/>
                </a:solidFill>
              </a:endParaRPr>
            </a:p>
            <a:p>
              <a:pPr marL="85725"/>
              <a:r>
                <a:rPr lang="en-US" sz="1200" dirty="0">
                  <a:solidFill>
                    <a:schemeClr val="tx1"/>
                  </a:solidFill>
                </a:rPr>
                <a:t>Save time with our </a:t>
              </a:r>
              <a:r>
                <a:rPr lang="en-US" sz="1200" dirty="0" smtClean="0">
                  <a:solidFill>
                    <a:schemeClr val="tx1"/>
                  </a:solidFill>
                </a:rPr>
                <a:t>road-tested </a:t>
              </a:r>
              <a:r>
                <a:rPr lang="en-US" sz="1200" dirty="0">
                  <a:solidFill>
                    <a:schemeClr val="tx1"/>
                  </a:solidFill>
                </a:rPr>
                <a:t>policy templates and never write another policy from scratch again.</a:t>
              </a:r>
            </a:p>
          </p:txBody>
        </p:sp>
        <p:grpSp>
          <p:nvGrpSpPr>
            <p:cNvPr id="98" name="Group 97"/>
            <p:cNvGrpSpPr/>
            <p:nvPr/>
          </p:nvGrpSpPr>
          <p:grpSpPr>
            <a:xfrm>
              <a:off x="528341" y="1673016"/>
              <a:ext cx="380269" cy="369073"/>
              <a:chOff x="431937" y="1701145"/>
              <a:chExt cx="380269" cy="369073"/>
            </a:xfrm>
          </p:grpSpPr>
          <p:sp>
            <p:nvSpPr>
              <p:cNvPr id="20" name="Flowchart: Connector 19"/>
              <p:cNvSpPr/>
              <p:nvPr/>
            </p:nvSpPr>
            <p:spPr>
              <a:xfrm>
                <a:off x="431937" y="1701145"/>
                <a:ext cx="380269" cy="369073"/>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20" y="1784067"/>
                <a:ext cx="156672" cy="203228"/>
              </a:xfrm>
              <a:prstGeom prst="rect">
                <a:avLst/>
              </a:prstGeom>
            </p:spPr>
          </p:pic>
        </p:grpSp>
      </p:grpSp>
      <p:grpSp>
        <p:nvGrpSpPr>
          <p:cNvPr id="100" name="Group 99"/>
          <p:cNvGrpSpPr/>
          <p:nvPr/>
        </p:nvGrpSpPr>
        <p:grpSpPr>
          <a:xfrm>
            <a:off x="290216" y="2977595"/>
            <a:ext cx="4619769" cy="634987"/>
            <a:chOff x="528341" y="2376987"/>
            <a:chExt cx="4619769" cy="634987"/>
          </a:xfrm>
        </p:grpSpPr>
        <p:sp>
          <p:nvSpPr>
            <p:cNvPr id="7" name="Rectangle 6"/>
            <p:cNvSpPr/>
            <p:nvPr/>
          </p:nvSpPr>
          <p:spPr>
            <a:xfrm>
              <a:off x="908610" y="2376987"/>
              <a:ext cx="4239500" cy="634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en-US" sz="1200" b="1" dirty="0" smtClean="0">
                  <a:solidFill>
                    <a:schemeClr val="tx1"/>
                  </a:solidFill>
                </a:rPr>
                <a:t>Controlled Access</a:t>
              </a:r>
              <a:endParaRPr lang="en-US" sz="1200" b="1" dirty="0">
                <a:solidFill>
                  <a:schemeClr val="tx1"/>
                </a:solidFill>
              </a:endParaRPr>
            </a:p>
            <a:p>
              <a:pPr marL="85725"/>
              <a:r>
                <a:rPr lang="en-US" sz="1200" dirty="0">
                  <a:solidFill>
                    <a:schemeClr val="tx1"/>
                  </a:solidFill>
                </a:rPr>
                <a:t>Grant policy readers, </a:t>
              </a:r>
              <a:r>
                <a:rPr lang="en-US" sz="1200" dirty="0" smtClean="0">
                  <a:solidFill>
                    <a:schemeClr val="tx1"/>
                  </a:solidFill>
                </a:rPr>
                <a:t>authors, </a:t>
              </a:r>
              <a:r>
                <a:rPr lang="en-US" sz="1200" dirty="0">
                  <a:solidFill>
                    <a:schemeClr val="tx1"/>
                  </a:solidFill>
                </a:rPr>
                <a:t>and owners access to only the documents you want them seeing.</a:t>
              </a:r>
            </a:p>
          </p:txBody>
        </p:sp>
        <p:grpSp>
          <p:nvGrpSpPr>
            <p:cNvPr id="27" name="Group 26"/>
            <p:cNvGrpSpPr/>
            <p:nvPr/>
          </p:nvGrpSpPr>
          <p:grpSpPr>
            <a:xfrm>
              <a:off x="528341" y="2492842"/>
              <a:ext cx="419098" cy="403277"/>
              <a:chOff x="214312" y="3913757"/>
              <a:chExt cx="838200" cy="909773"/>
            </a:xfrm>
          </p:grpSpPr>
          <p:sp>
            <p:nvSpPr>
              <p:cNvPr id="25" name="Flowchart: Connector 24"/>
              <p:cNvSpPr/>
              <p:nvPr/>
            </p:nvSpPr>
            <p:spPr>
              <a:xfrm>
                <a:off x="214312" y="3913757"/>
                <a:ext cx="838200" cy="909773"/>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356" y="4197150"/>
                <a:ext cx="300112" cy="342986"/>
              </a:xfrm>
              <a:prstGeom prst="rect">
                <a:avLst/>
              </a:prstGeom>
            </p:spPr>
          </p:pic>
        </p:grpSp>
      </p:grpSp>
      <p:grpSp>
        <p:nvGrpSpPr>
          <p:cNvPr id="105" name="Group 104"/>
          <p:cNvGrpSpPr/>
          <p:nvPr/>
        </p:nvGrpSpPr>
        <p:grpSpPr>
          <a:xfrm>
            <a:off x="290216" y="3664238"/>
            <a:ext cx="4619769" cy="626328"/>
            <a:chOff x="528341" y="3225259"/>
            <a:chExt cx="4619769" cy="626328"/>
          </a:xfrm>
        </p:grpSpPr>
        <p:sp>
          <p:nvSpPr>
            <p:cNvPr id="8" name="Rectangle 7"/>
            <p:cNvSpPr/>
            <p:nvPr/>
          </p:nvSpPr>
          <p:spPr>
            <a:xfrm>
              <a:off x="908610" y="3225259"/>
              <a:ext cx="4239500" cy="626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en-US" sz="1200" b="1" dirty="0">
                  <a:solidFill>
                    <a:schemeClr val="tx1"/>
                  </a:solidFill>
                </a:rPr>
                <a:t>Version </a:t>
              </a:r>
              <a:r>
                <a:rPr lang="en-US" sz="1200" b="1" dirty="0" smtClean="0">
                  <a:solidFill>
                    <a:schemeClr val="tx1"/>
                  </a:solidFill>
                </a:rPr>
                <a:t>History</a:t>
              </a:r>
              <a:endParaRPr lang="en-US" sz="1200" b="1" dirty="0">
                <a:solidFill>
                  <a:schemeClr val="tx1"/>
                </a:solidFill>
              </a:endParaRPr>
            </a:p>
            <a:p>
              <a:pPr marL="85725"/>
              <a:r>
                <a:rPr lang="en-US" sz="1200" dirty="0">
                  <a:solidFill>
                    <a:schemeClr val="tx1"/>
                  </a:solidFill>
                </a:rPr>
                <a:t>myPolicies saves a historical copy of each document every time a critical action is taken on it.</a:t>
              </a:r>
            </a:p>
          </p:txBody>
        </p:sp>
        <p:grpSp>
          <p:nvGrpSpPr>
            <p:cNvPr id="28" name="Group 27"/>
            <p:cNvGrpSpPr/>
            <p:nvPr/>
          </p:nvGrpSpPr>
          <p:grpSpPr>
            <a:xfrm>
              <a:off x="528341" y="3336785"/>
              <a:ext cx="419098" cy="403277"/>
              <a:chOff x="22452" y="5366250"/>
              <a:chExt cx="838200" cy="909773"/>
            </a:xfrm>
          </p:grpSpPr>
          <p:sp>
            <p:nvSpPr>
              <p:cNvPr id="24" name="Flowchart: Connector 23"/>
              <p:cNvSpPr/>
              <p:nvPr/>
            </p:nvSpPr>
            <p:spPr>
              <a:xfrm>
                <a:off x="22452" y="5366250"/>
                <a:ext cx="838200" cy="909773"/>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p:cNvPicPr>
                <a:picLocks noChangeAspect="1"/>
              </p:cNvPicPr>
              <p:nvPr/>
            </p:nvPicPr>
            <p:blipFill>
              <a:blip r:embed="rId4"/>
              <a:stretch>
                <a:fillRect/>
              </a:stretch>
            </p:blipFill>
            <p:spPr>
              <a:xfrm>
                <a:off x="163848" y="5585021"/>
                <a:ext cx="555408" cy="493696"/>
              </a:xfrm>
              <a:prstGeom prst="rect">
                <a:avLst/>
              </a:prstGeom>
            </p:spPr>
          </p:pic>
        </p:grpSp>
      </p:grpSp>
      <p:grpSp>
        <p:nvGrpSpPr>
          <p:cNvPr id="108" name="Group 107"/>
          <p:cNvGrpSpPr/>
          <p:nvPr/>
        </p:nvGrpSpPr>
        <p:grpSpPr>
          <a:xfrm>
            <a:off x="290216" y="5718602"/>
            <a:ext cx="4610935" cy="627366"/>
            <a:chOff x="528341" y="5718602"/>
            <a:chExt cx="4610935" cy="627366"/>
          </a:xfrm>
        </p:grpSpPr>
        <p:sp>
          <p:nvSpPr>
            <p:cNvPr id="11" name="Rectangle 10"/>
            <p:cNvSpPr/>
            <p:nvPr/>
          </p:nvSpPr>
          <p:spPr>
            <a:xfrm>
              <a:off x="908610" y="5718602"/>
              <a:ext cx="4230666" cy="627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en-US" sz="1200" b="1" dirty="0">
                  <a:solidFill>
                    <a:schemeClr val="tx1"/>
                  </a:solidFill>
                </a:rPr>
                <a:t>Automated Policy Distribution</a:t>
              </a:r>
            </a:p>
            <a:p>
              <a:pPr marL="85725"/>
              <a:r>
                <a:rPr lang="en-US" sz="1200" dirty="0">
                  <a:solidFill>
                    <a:schemeClr val="tx1"/>
                  </a:solidFill>
                </a:rPr>
                <a:t>Easily assign policies to individual employees or groups for sign-off and follow up with </a:t>
              </a:r>
              <a:r>
                <a:rPr lang="en-US" sz="1200" dirty="0" smtClean="0">
                  <a:solidFill>
                    <a:schemeClr val="tx1"/>
                  </a:solidFill>
                </a:rPr>
                <a:t>overdue </a:t>
              </a:r>
              <a:r>
                <a:rPr lang="en-US" sz="1200" dirty="0">
                  <a:solidFill>
                    <a:schemeClr val="tx1"/>
                  </a:solidFill>
                </a:rPr>
                <a:t>assignments.</a:t>
              </a:r>
            </a:p>
          </p:txBody>
        </p:sp>
        <p:grpSp>
          <p:nvGrpSpPr>
            <p:cNvPr id="31" name="Group 30"/>
            <p:cNvGrpSpPr/>
            <p:nvPr/>
          </p:nvGrpSpPr>
          <p:grpSpPr>
            <a:xfrm>
              <a:off x="528341" y="5830647"/>
              <a:ext cx="419098" cy="403277"/>
              <a:chOff x="4713400" y="5509145"/>
              <a:chExt cx="838200" cy="909773"/>
            </a:xfrm>
          </p:grpSpPr>
          <p:sp>
            <p:nvSpPr>
              <p:cNvPr id="21" name="Flowchart: Connector 20"/>
              <p:cNvSpPr/>
              <p:nvPr/>
            </p:nvSpPr>
            <p:spPr>
              <a:xfrm>
                <a:off x="4713400" y="5509145"/>
                <a:ext cx="838200" cy="909773"/>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9" name="Picture 18"/>
              <p:cNvPicPr>
                <a:picLocks noChangeAspect="1"/>
              </p:cNvPicPr>
              <p:nvPr/>
            </p:nvPicPr>
            <p:blipFill rotWithShape="1">
              <a:blip r:embed="rId5"/>
              <a:srcRect l="11416" r="12581"/>
              <a:stretch/>
            </p:blipFill>
            <p:spPr>
              <a:xfrm>
                <a:off x="4887686" y="5636424"/>
                <a:ext cx="473345" cy="654147"/>
              </a:xfrm>
              <a:prstGeom prst="rect">
                <a:avLst/>
              </a:prstGeom>
            </p:spPr>
          </p:pic>
        </p:grpSp>
      </p:grpSp>
      <p:grpSp>
        <p:nvGrpSpPr>
          <p:cNvPr id="106" name="Group 105"/>
          <p:cNvGrpSpPr/>
          <p:nvPr/>
        </p:nvGrpSpPr>
        <p:grpSpPr>
          <a:xfrm>
            <a:off x="290216" y="4342222"/>
            <a:ext cx="4610935" cy="636508"/>
            <a:chOff x="528341" y="4040264"/>
            <a:chExt cx="4610935" cy="636508"/>
          </a:xfrm>
        </p:grpSpPr>
        <p:sp>
          <p:nvSpPr>
            <p:cNvPr id="9" name="Rectangle 8"/>
            <p:cNvSpPr/>
            <p:nvPr/>
          </p:nvSpPr>
          <p:spPr>
            <a:xfrm>
              <a:off x="908610" y="4040264"/>
              <a:ext cx="4230666" cy="636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en-US" sz="1200" b="1" dirty="0">
                  <a:solidFill>
                    <a:schemeClr val="tx1"/>
                  </a:solidFill>
                </a:rPr>
                <a:t>Standardized Workflows</a:t>
              </a:r>
            </a:p>
            <a:p>
              <a:pPr marL="85725"/>
              <a:r>
                <a:rPr lang="en-US" sz="1200" dirty="0">
                  <a:solidFill>
                    <a:schemeClr val="tx1"/>
                  </a:solidFill>
                </a:rPr>
                <a:t>Make sure all policies are created according to standards by using writing and approval workflows.</a:t>
              </a:r>
            </a:p>
          </p:txBody>
        </p:sp>
        <p:grpSp>
          <p:nvGrpSpPr>
            <p:cNvPr id="29" name="Group 28"/>
            <p:cNvGrpSpPr/>
            <p:nvPr/>
          </p:nvGrpSpPr>
          <p:grpSpPr>
            <a:xfrm>
              <a:off x="528341" y="4156880"/>
              <a:ext cx="419098" cy="403277"/>
              <a:chOff x="4629149" y="2603669"/>
              <a:chExt cx="838200" cy="909773"/>
            </a:xfrm>
          </p:grpSpPr>
          <p:sp>
            <p:nvSpPr>
              <p:cNvPr id="23" name="Flowchart: Connector 22"/>
              <p:cNvSpPr/>
              <p:nvPr/>
            </p:nvSpPr>
            <p:spPr>
              <a:xfrm>
                <a:off x="4629149" y="2603669"/>
                <a:ext cx="838200" cy="909773"/>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Picture 16"/>
              <p:cNvPicPr>
                <a:picLocks noChangeAspect="1"/>
              </p:cNvPicPr>
              <p:nvPr/>
            </p:nvPicPr>
            <p:blipFill>
              <a:blip r:embed="rId6"/>
              <a:stretch>
                <a:fillRect/>
              </a:stretch>
            </p:blipFill>
            <p:spPr>
              <a:xfrm>
                <a:off x="4780938" y="2792623"/>
                <a:ext cx="543065" cy="567750"/>
              </a:xfrm>
              <a:prstGeom prst="rect">
                <a:avLst/>
              </a:prstGeom>
            </p:spPr>
          </p:pic>
        </p:grpSp>
      </p:grpSp>
      <p:grpSp>
        <p:nvGrpSpPr>
          <p:cNvPr id="107" name="Group 106"/>
          <p:cNvGrpSpPr/>
          <p:nvPr/>
        </p:nvGrpSpPr>
        <p:grpSpPr>
          <a:xfrm>
            <a:off x="290216" y="5030386"/>
            <a:ext cx="4693372" cy="636561"/>
            <a:chOff x="510290" y="4862043"/>
            <a:chExt cx="4693372" cy="636561"/>
          </a:xfrm>
        </p:grpSpPr>
        <p:sp>
          <p:nvSpPr>
            <p:cNvPr id="10" name="Rectangle 9"/>
            <p:cNvSpPr/>
            <p:nvPr/>
          </p:nvSpPr>
          <p:spPr>
            <a:xfrm>
              <a:off x="908610" y="4862043"/>
              <a:ext cx="4295052" cy="636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en-US" sz="1200" b="1" dirty="0">
                  <a:solidFill>
                    <a:schemeClr val="tx1"/>
                  </a:solidFill>
                </a:rPr>
                <a:t>Audit Ready Reports &amp; Logs</a:t>
              </a:r>
            </a:p>
            <a:p>
              <a:pPr marL="85725"/>
              <a:r>
                <a:rPr lang="en-US" sz="1200" dirty="0">
                  <a:solidFill>
                    <a:schemeClr val="tx1"/>
                  </a:solidFill>
                </a:rPr>
                <a:t>Satisfy audit requirements with </a:t>
              </a:r>
              <a:r>
                <a:rPr lang="en-US" sz="1200" dirty="0" smtClean="0">
                  <a:solidFill>
                    <a:schemeClr val="tx1"/>
                  </a:solidFill>
                </a:rPr>
                <a:t>one-click </a:t>
              </a:r>
              <a:r>
                <a:rPr lang="en-US" sz="1200" dirty="0">
                  <a:solidFill>
                    <a:schemeClr val="tx1"/>
                  </a:solidFill>
                </a:rPr>
                <a:t>reporting and employee action logs.</a:t>
              </a:r>
            </a:p>
          </p:txBody>
        </p:sp>
        <p:grpSp>
          <p:nvGrpSpPr>
            <p:cNvPr id="30" name="Group 29"/>
            <p:cNvGrpSpPr/>
            <p:nvPr/>
          </p:nvGrpSpPr>
          <p:grpSpPr>
            <a:xfrm>
              <a:off x="510290" y="4978685"/>
              <a:ext cx="437149" cy="403277"/>
              <a:chOff x="4651885" y="4161062"/>
              <a:chExt cx="838200" cy="909773"/>
            </a:xfrm>
          </p:grpSpPr>
          <p:sp>
            <p:nvSpPr>
              <p:cNvPr id="22" name="Flowchart: Connector 21"/>
              <p:cNvSpPr/>
              <p:nvPr/>
            </p:nvSpPr>
            <p:spPr>
              <a:xfrm>
                <a:off x="4651885" y="4161062"/>
                <a:ext cx="838200" cy="909773"/>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p:cNvPicPr>
                <a:picLocks noChangeAspect="1"/>
              </p:cNvPicPr>
              <p:nvPr/>
            </p:nvPicPr>
            <p:blipFill>
              <a:blip r:embed="rId7"/>
              <a:stretch>
                <a:fillRect/>
              </a:stretch>
            </p:blipFill>
            <p:spPr>
              <a:xfrm>
                <a:off x="4780938" y="4271742"/>
                <a:ext cx="580093" cy="678832"/>
              </a:xfrm>
              <a:prstGeom prst="rect">
                <a:avLst/>
              </a:prstGeom>
            </p:spPr>
          </p:pic>
        </p:grpSp>
      </p:grpSp>
      <p:pic>
        <p:nvPicPr>
          <p:cNvPr id="110" name="Picture 10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88090" y="0"/>
            <a:ext cx="3517317" cy="6534150"/>
          </a:xfrm>
          <a:prstGeom prst="rect">
            <a:avLst/>
          </a:prstGeom>
        </p:spPr>
      </p:pic>
      <p:sp>
        <p:nvSpPr>
          <p:cNvPr id="112" name="Rectangle 111"/>
          <p:cNvSpPr/>
          <p:nvPr/>
        </p:nvSpPr>
        <p:spPr>
          <a:xfrm>
            <a:off x="5679609" y="0"/>
            <a:ext cx="3517317" cy="6534150"/>
          </a:xfrm>
          <a:prstGeom prst="rect">
            <a:avLst/>
          </a:prstGeom>
          <a:solidFill>
            <a:schemeClr val="dk1">
              <a:alpha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13" name="Picture 1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9585" y="489639"/>
            <a:ext cx="2856696" cy="1039123"/>
          </a:xfrm>
          <a:prstGeom prst="rect">
            <a:avLst/>
          </a:prstGeom>
        </p:spPr>
      </p:pic>
      <p:sp>
        <p:nvSpPr>
          <p:cNvPr id="115" name="TextBox 19"/>
          <p:cNvSpPr txBox="1"/>
          <p:nvPr/>
        </p:nvSpPr>
        <p:spPr>
          <a:xfrm>
            <a:off x="5856355" y="1687943"/>
            <a:ext cx="3063155" cy="646331"/>
          </a:xfrm>
          <a:prstGeom prst="rect">
            <a:avLst/>
          </a:prstGeom>
          <a:solidFill>
            <a:schemeClr val="bg1">
              <a:alpha val="37000"/>
            </a:schemeClr>
          </a:solidFill>
          <a:ln w="19050">
            <a:solidFill>
              <a:schemeClr val="bg1"/>
            </a:solidFill>
            <a:prstDash val="soli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b="1" dirty="0" smtClean="0">
                <a:solidFill>
                  <a:schemeClr val="bg1"/>
                </a:solidFill>
              </a:rPr>
              <a:t>Visit </a:t>
            </a:r>
            <a:r>
              <a:rPr lang="en-CA" sz="1200" b="1" dirty="0" smtClean="0">
                <a:solidFill>
                  <a:schemeClr val="bg1"/>
                </a:solidFill>
                <a:hlinkClick r:id="rId10"/>
              </a:rPr>
              <a:t>myPolicies</a:t>
            </a:r>
            <a:r>
              <a:rPr lang="en-CA" sz="1200" b="1" dirty="0" smtClean="0">
                <a:solidFill>
                  <a:schemeClr val="bg1"/>
                </a:solidFill>
              </a:rPr>
              <a:t> for more information or contact your McLean &amp; Company Account Representative.</a:t>
            </a:r>
            <a:endParaRPr lang="en-CA" sz="1200" b="1" dirty="0">
              <a:solidFill>
                <a:schemeClr val="bg1"/>
              </a:solidFill>
            </a:endParaRPr>
          </a:p>
        </p:txBody>
      </p:sp>
    </p:spTree>
    <p:extLst>
      <p:ext uri="{BB962C8B-B14F-4D97-AF65-F5344CB8AC3E}">
        <p14:creationId xmlns:p14="http://schemas.microsoft.com/office/powerpoint/2010/main" val="3467346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73" y="1"/>
            <a:ext cx="9144000" cy="1563052"/>
          </a:xfrm>
          <a:prstGeom prst="rect">
            <a:avLst/>
          </a:prstGeom>
        </p:spPr>
      </p:pic>
      <p:sp>
        <p:nvSpPr>
          <p:cNvPr id="2" name="Title 1"/>
          <p:cNvSpPr>
            <a:spLocks noGrp="1"/>
          </p:cNvSpPr>
          <p:nvPr>
            <p:ph type="title" idx="4294967295"/>
          </p:nvPr>
        </p:nvSpPr>
        <p:spPr>
          <a:xfrm>
            <a:off x="521146" y="439011"/>
            <a:ext cx="7963948" cy="877887"/>
          </a:xfrm>
          <a:prstGeom prst="rect">
            <a:avLst/>
          </a:prstGeom>
        </p:spPr>
        <p:txBody>
          <a:bodyPr/>
          <a:lstStyle/>
          <a:p>
            <a:pPr>
              <a:lnSpc>
                <a:spcPct val="80000"/>
              </a:lnSpc>
            </a:pPr>
            <a:r>
              <a:rPr lang="en-CA" b="1" dirty="0" smtClean="0">
                <a:solidFill>
                  <a:schemeClr val="bg1"/>
                </a:solidFill>
                <a:latin typeface="Arial Black" panose="020B0A04020102020204" pitchFamily="34" charset="0"/>
                <a:cs typeface="Segoe UI" panose="020B0502040204020203" pitchFamily="34" charset="0"/>
              </a:rPr>
              <a:t>MCLEAN &amp; COMPANY HELPS HR PROFESSIONALS TO:</a:t>
            </a:r>
            <a:endParaRPr lang="en-US" b="1" dirty="0">
              <a:solidFill>
                <a:schemeClr val="bg1"/>
              </a:solidFill>
              <a:latin typeface="Arial Black" panose="020B0A04020102020204" pitchFamily="34" charset="0"/>
              <a:cs typeface="Segoe UI" panose="020B0502040204020203" pitchFamily="34" charset="0"/>
            </a:endParaRPr>
          </a:p>
        </p:txBody>
      </p:sp>
      <p:sp>
        <p:nvSpPr>
          <p:cNvPr id="13" name="TextBox 12"/>
          <p:cNvSpPr txBox="1"/>
          <p:nvPr/>
        </p:nvSpPr>
        <p:spPr>
          <a:xfrm>
            <a:off x="405190" y="1084036"/>
            <a:ext cx="3859893" cy="5078314"/>
          </a:xfrm>
          <a:prstGeom prst="rect">
            <a:avLst/>
          </a:prstGeom>
        </p:spPr>
        <p:txBody>
          <a:bodyPr wrap="square" rtlCol="0">
            <a:spAutoFit/>
          </a:bodyPr>
          <a:lstStyle/>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smtClean="0">
              <a:solidFill>
                <a:srgbClr val="333333"/>
              </a:solidFill>
            </a:endParaRPr>
          </a:p>
        </p:txBody>
      </p:sp>
      <p:sp>
        <p:nvSpPr>
          <p:cNvPr id="20" name="TextBox 19"/>
          <p:cNvSpPr txBox="1"/>
          <p:nvPr/>
        </p:nvSpPr>
        <p:spPr>
          <a:xfrm>
            <a:off x="4843840" y="1236436"/>
            <a:ext cx="3859893" cy="5078314"/>
          </a:xfrm>
          <a:prstGeom prst="rect">
            <a:avLst/>
          </a:prstGeom>
        </p:spPr>
        <p:txBody>
          <a:bodyPr wrap="square" rtlCol="0">
            <a:spAutoFit/>
          </a:bodyPr>
          <a:lstStyle/>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smtClean="0">
              <a:solidFill>
                <a:srgbClr val="333333"/>
              </a:solidFill>
            </a:endParaRPr>
          </a:p>
        </p:txBody>
      </p:sp>
      <p:grpSp>
        <p:nvGrpSpPr>
          <p:cNvPr id="61" name="Group 60"/>
          <p:cNvGrpSpPr/>
          <p:nvPr/>
        </p:nvGrpSpPr>
        <p:grpSpPr>
          <a:xfrm>
            <a:off x="287524" y="1937732"/>
            <a:ext cx="5832014" cy="2610086"/>
            <a:chOff x="1115616" y="1412776"/>
            <a:chExt cx="7057418" cy="3243216"/>
          </a:xfrm>
        </p:grpSpPr>
        <p:grpSp>
          <p:nvGrpSpPr>
            <p:cNvPr id="62" name="Group 73"/>
            <p:cNvGrpSpPr/>
            <p:nvPr/>
          </p:nvGrpSpPr>
          <p:grpSpPr>
            <a:xfrm>
              <a:off x="1115616" y="1412776"/>
              <a:ext cx="7057418" cy="3243216"/>
              <a:chOff x="644107" y="2498653"/>
              <a:chExt cx="7855151" cy="2937957"/>
            </a:xfrm>
          </p:grpSpPr>
          <p:grpSp>
            <p:nvGrpSpPr>
              <p:cNvPr id="69" name="Group 38"/>
              <p:cNvGrpSpPr/>
              <p:nvPr/>
            </p:nvGrpSpPr>
            <p:grpSpPr>
              <a:xfrm>
                <a:off x="644107" y="2498653"/>
                <a:ext cx="3725972" cy="816221"/>
                <a:chOff x="644107" y="1330751"/>
                <a:chExt cx="3725972" cy="816221"/>
              </a:xfrm>
            </p:grpSpPr>
            <p:sp>
              <p:nvSpPr>
                <p:cNvPr id="103" name="Rounded Rectangle 102"/>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4" name="Rounded Rectangle 103"/>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0" name="TextBox 69"/>
              <p:cNvSpPr txBox="1"/>
              <p:nvPr/>
            </p:nvSpPr>
            <p:spPr>
              <a:xfrm>
                <a:off x="1445581" y="2659055"/>
                <a:ext cx="2757005"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Empower management to apply HR best practices</a:t>
                </a:r>
              </a:p>
            </p:txBody>
          </p:sp>
          <p:cxnSp>
            <p:nvCxnSpPr>
              <p:cNvPr id="71" name="Straight Connector 70"/>
              <p:cNvCxnSpPr/>
              <p:nvPr/>
            </p:nvCxnSpPr>
            <p:spPr>
              <a:xfrm flipV="1">
                <a:off x="4572000" y="2582616"/>
                <a:ext cx="0" cy="2746158"/>
              </a:xfrm>
              <a:prstGeom prst="line">
                <a:avLst/>
              </a:prstGeom>
              <a:noFill/>
              <a:ln w="19050" cap="flat" cmpd="sng" algn="ctr">
                <a:solidFill>
                  <a:sysClr val="window" lastClr="FFFFFF">
                    <a:lumMod val="75000"/>
                  </a:sysClr>
                </a:solidFill>
                <a:prstDash val="sysDot"/>
                <a:headEnd type="diamond"/>
                <a:tailEnd type="diamond"/>
              </a:ln>
              <a:effectLst/>
            </p:spPr>
          </p:cxnSp>
          <p:grpSp>
            <p:nvGrpSpPr>
              <p:cNvPr id="72" name="Group 47"/>
              <p:cNvGrpSpPr/>
              <p:nvPr/>
            </p:nvGrpSpPr>
            <p:grpSpPr>
              <a:xfrm>
                <a:off x="644107" y="3555573"/>
                <a:ext cx="3725972" cy="816221"/>
                <a:chOff x="644107" y="1330751"/>
                <a:chExt cx="3725972" cy="816221"/>
              </a:xfrm>
            </p:grpSpPr>
            <p:sp>
              <p:nvSpPr>
                <p:cNvPr id="100" name="Rounded Rectangle 99"/>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1" name="Rounded Rectangle 100"/>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3" name="TextBox 72"/>
              <p:cNvSpPr txBox="1"/>
              <p:nvPr/>
            </p:nvSpPr>
            <p:spPr>
              <a:xfrm>
                <a:off x="1408569" y="3606339"/>
                <a:ext cx="2837151" cy="623590"/>
              </a:xfrm>
              <a:prstGeom prst="rect">
                <a:avLst/>
              </a:prstGeom>
              <a:noFill/>
            </p:spPr>
            <p:txBody>
              <a:bodyPr wrap="square" lIns="0" tIns="0" rIns="0" bIns="0" rtlCol="0" anchor="ctr">
                <a:spAutoFit/>
              </a:bodyPr>
              <a:lstStyle/>
              <a:p>
                <a:pPr>
                  <a:defRPr/>
                </a:pPr>
                <a:r>
                  <a:rPr lang="fr-FR" sz="1200" i="1" kern="0" dirty="0" smtClean="0">
                    <a:solidFill>
                      <a:prstClr val="white"/>
                    </a:solidFill>
                    <a:latin typeface="Arial" panose="020B0604020202020204" pitchFamily="34" charset="0"/>
                    <a:cs typeface="Arial" panose="020B0604020202020204" pitchFamily="34" charset="0"/>
                  </a:rPr>
                  <a:t>Develop effective talent acquisition &amp; retention strategies</a:t>
                </a:r>
              </a:p>
            </p:txBody>
          </p:sp>
          <p:grpSp>
            <p:nvGrpSpPr>
              <p:cNvPr id="74" name="Group 55"/>
              <p:cNvGrpSpPr/>
              <p:nvPr/>
            </p:nvGrpSpPr>
            <p:grpSpPr>
              <a:xfrm>
                <a:off x="644107" y="4620389"/>
                <a:ext cx="3725972" cy="816221"/>
                <a:chOff x="644107" y="1330751"/>
                <a:chExt cx="3725972" cy="816221"/>
              </a:xfrm>
            </p:grpSpPr>
            <p:sp>
              <p:nvSpPr>
                <p:cNvPr id="97" name="Rounded Rectangle 96"/>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8" name="Rounded Rectangle 97"/>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5" name="TextBox 74"/>
              <p:cNvSpPr txBox="1"/>
              <p:nvPr/>
            </p:nvSpPr>
            <p:spPr>
              <a:xfrm>
                <a:off x="1365435" y="4793743"/>
                <a:ext cx="2575400" cy="415726"/>
              </a:xfrm>
              <a:prstGeom prst="rect">
                <a:avLst/>
              </a:prstGeom>
              <a:noFill/>
            </p:spPr>
            <p:txBody>
              <a:bodyPr wrap="square" lIns="0" tIns="0" rIns="0" bIns="0" rtlCol="0" anchor="ctr">
                <a:spAutoFit/>
              </a:bodyPr>
              <a:lstStyle/>
              <a:p>
                <a:pPr>
                  <a:defRPr/>
                </a:pPr>
                <a:r>
                  <a:rPr lang="en-US" sz="1200" i="1" kern="0" dirty="0" smtClean="0">
                    <a:solidFill>
                      <a:prstClr val="white"/>
                    </a:solidFill>
                    <a:latin typeface="Arial" panose="020B0604020202020204" pitchFamily="34" charset="0"/>
                    <a:cs typeface="Arial" panose="020B0604020202020204" pitchFamily="34" charset="0"/>
                  </a:rPr>
                  <a:t>Build a high performance culture</a:t>
                </a:r>
              </a:p>
            </p:txBody>
          </p:sp>
          <p:grpSp>
            <p:nvGrpSpPr>
              <p:cNvPr id="76" name="Group 73"/>
              <p:cNvGrpSpPr/>
              <p:nvPr/>
            </p:nvGrpSpPr>
            <p:grpSpPr>
              <a:xfrm flipH="1">
                <a:off x="4773286" y="2498653"/>
                <a:ext cx="3725972" cy="816221"/>
                <a:chOff x="644107" y="1330751"/>
                <a:chExt cx="3725972" cy="816221"/>
              </a:xfrm>
            </p:grpSpPr>
            <p:sp>
              <p:nvSpPr>
                <p:cNvPr id="94" name="Rounded Rectangle 9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5" name="Rounded Rectangle 9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7" name="TextBox 76"/>
              <p:cNvSpPr txBox="1"/>
              <p:nvPr/>
            </p:nvSpPr>
            <p:spPr>
              <a:xfrm flipH="1">
                <a:off x="4986014" y="2666584"/>
                <a:ext cx="2965454"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Maintain a progressive set of </a:t>
                </a:r>
              </a:p>
              <a:p>
                <a:pPr>
                  <a:defRPr/>
                </a:pPr>
                <a:r>
                  <a:rPr lang="en-CA" sz="1200" i="1" kern="0" dirty="0" smtClean="0">
                    <a:solidFill>
                      <a:prstClr val="white"/>
                    </a:solidFill>
                    <a:latin typeface="Arial" panose="020B0604020202020204" pitchFamily="34" charset="0"/>
                    <a:cs typeface="Arial" panose="020B0604020202020204" pitchFamily="34" charset="0"/>
                  </a:rPr>
                  <a:t>HR policies &amp; procedures</a:t>
                </a:r>
                <a:endParaRPr lang="en-US" sz="1200" i="1" kern="0" dirty="0" smtClean="0">
                  <a:solidFill>
                    <a:prstClr val="white"/>
                  </a:solidFill>
                  <a:latin typeface="Arial" panose="020B0604020202020204" pitchFamily="34" charset="0"/>
                  <a:cs typeface="Arial" panose="020B0604020202020204" pitchFamily="34" charset="0"/>
                </a:endParaRPr>
              </a:p>
            </p:txBody>
          </p:sp>
          <p:grpSp>
            <p:nvGrpSpPr>
              <p:cNvPr id="78" name="Group 81"/>
              <p:cNvGrpSpPr/>
              <p:nvPr/>
            </p:nvGrpSpPr>
            <p:grpSpPr>
              <a:xfrm flipH="1">
                <a:off x="4773286" y="3555573"/>
                <a:ext cx="3725972" cy="816221"/>
                <a:chOff x="644107" y="1330751"/>
                <a:chExt cx="3725972" cy="816221"/>
              </a:xfrm>
            </p:grpSpPr>
            <p:sp>
              <p:nvSpPr>
                <p:cNvPr id="91" name="Rounded Rectangle 90"/>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2" name="Rounded Rectangle 91"/>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9" name="TextBox 78"/>
              <p:cNvSpPr txBox="1"/>
              <p:nvPr/>
            </p:nvSpPr>
            <p:spPr>
              <a:xfrm flipH="1">
                <a:off x="4930240" y="3725332"/>
                <a:ext cx="2937697"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Demonstrate the business impact of HR</a:t>
                </a:r>
                <a:endParaRPr lang="en-US" sz="1200" i="1" kern="0" dirty="0" smtClean="0">
                  <a:solidFill>
                    <a:prstClr val="white"/>
                  </a:solidFill>
                  <a:latin typeface="Arial" panose="020B0604020202020204" pitchFamily="34" charset="0"/>
                  <a:cs typeface="Arial" panose="020B0604020202020204" pitchFamily="34" charset="0"/>
                </a:endParaRPr>
              </a:p>
            </p:txBody>
          </p:sp>
          <p:grpSp>
            <p:nvGrpSpPr>
              <p:cNvPr id="80" name="Group 89"/>
              <p:cNvGrpSpPr/>
              <p:nvPr/>
            </p:nvGrpSpPr>
            <p:grpSpPr>
              <a:xfrm flipH="1">
                <a:off x="4773286" y="4620389"/>
                <a:ext cx="3725972" cy="816221"/>
                <a:chOff x="644107" y="1330751"/>
                <a:chExt cx="3725972" cy="816221"/>
              </a:xfrm>
            </p:grpSpPr>
            <p:sp>
              <p:nvSpPr>
                <p:cNvPr id="88" name="Rounded Rectangle 87"/>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89" name="Rounded Rectangle 88"/>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1" name="TextBox 80"/>
              <p:cNvSpPr txBox="1"/>
              <p:nvPr/>
            </p:nvSpPr>
            <p:spPr>
              <a:xfrm flipH="1">
                <a:off x="4970295" y="4769019"/>
                <a:ext cx="3205896"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Stay abreast of HR trends &amp; technologies</a:t>
                </a:r>
                <a:endParaRPr lang="en-US" sz="1200" i="1" kern="0" dirty="0" smtClean="0">
                  <a:solidFill>
                    <a:prstClr val="white"/>
                  </a:solidFill>
                  <a:latin typeface="Arial" panose="020B0604020202020204" pitchFamily="34" charset="0"/>
                  <a:cs typeface="Arial" panose="020B0604020202020204" pitchFamily="34" charset="0"/>
                </a:endParaRPr>
              </a:p>
            </p:txBody>
          </p:sp>
          <p:sp>
            <p:nvSpPr>
              <p:cNvPr id="82" name="Oval 81"/>
              <p:cNvSpPr>
                <a:spLocks noChangeAspect="1"/>
              </p:cNvSpPr>
              <p:nvPr/>
            </p:nvSpPr>
            <p:spPr>
              <a:xfrm>
                <a:off x="735191"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C0504D"/>
                  </a:solidFill>
                  <a:latin typeface="FontAwesome" pitchFamily="2" charset="0"/>
                </a:endParaRPr>
              </a:p>
            </p:txBody>
          </p:sp>
          <p:sp>
            <p:nvSpPr>
              <p:cNvPr id="83" name="Oval 82"/>
              <p:cNvSpPr>
                <a:spLocks noChangeAspect="1"/>
              </p:cNvSpPr>
              <p:nvPr/>
            </p:nvSpPr>
            <p:spPr>
              <a:xfrm>
                <a:off x="735191"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9BBB59"/>
                  </a:solidFill>
                  <a:latin typeface="FontAwesome" pitchFamily="2" charset="0"/>
                </a:endParaRPr>
              </a:p>
            </p:txBody>
          </p:sp>
          <p:sp>
            <p:nvSpPr>
              <p:cNvPr id="84" name="Oval 83"/>
              <p:cNvSpPr>
                <a:spLocks noChangeAspect="1"/>
              </p:cNvSpPr>
              <p:nvPr/>
            </p:nvSpPr>
            <p:spPr>
              <a:xfrm flipH="1">
                <a:off x="7840715"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BACC6"/>
                  </a:solidFill>
                  <a:latin typeface="FontAwesome" pitchFamily="2" charset="0"/>
                </a:endParaRPr>
              </a:p>
            </p:txBody>
          </p:sp>
          <p:sp>
            <p:nvSpPr>
              <p:cNvPr id="85" name="Oval 84"/>
              <p:cNvSpPr>
                <a:spLocks noChangeAspect="1"/>
              </p:cNvSpPr>
              <p:nvPr/>
            </p:nvSpPr>
            <p:spPr>
              <a:xfrm>
                <a:off x="735191"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F81BD"/>
                  </a:solidFill>
                  <a:latin typeface="FontAwesome" pitchFamily="2" charset="0"/>
                </a:endParaRPr>
              </a:p>
            </p:txBody>
          </p:sp>
          <p:sp>
            <p:nvSpPr>
              <p:cNvPr id="86" name="Oval 85"/>
              <p:cNvSpPr>
                <a:spLocks noChangeAspect="1"/>
              </p:cNvSpPr>
              <p:nvPr/>
            </p:nvSpPr>
            <p:spPr>
              <a:xfrm flipH="1">
                <a:off x="7840715"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sz="1600" b="1" kern="0" smtClean="0">
                  <a:solidFill>
                    <a:srgbClr val="F79646"/>
                  </a:solidFill>
                  <a:latin typeface="FontAwesome" pitchFamily="2" charset="0"/>
                </a:endParaRPr>
              </a:p>
            </p:txBody>
          </p:sp>
          <p:sp>
            <p:nvSpPr>
              <p:cNvPr id="87" name="Oval 86"/>
              <p:cNvSpPr>
                <a:spLocks noChangeAspect="1"/>
              </p:cNvSpPr>
              <p:nvPr/>
            </p:nvSpPr>
            <p:spPr>
              <a:xfrm flipH="1">
                <a:off x="7840715"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8064A2"/>
                  </a:solidFill>
                  <a:latin typeface="FontAwesome" pitchFamily="2" charset="0"/>
                </a:endParaRPr>
              </a:p>
            </p:txBody>
          </p:sp>
        </p:grpSp>
        <p:sp>
          <p:nvSpPr>
            <p:cNvPr id="63" name="TextBox 62"/>
            <p:cNvSpPr txBox="1"/>
            <p:nvPr/>
          </p:nvSpPr>
          <p:spPr>
            <a:xfrm>
              <a:off x="1170577" y="1534600"/>
              <a:ext cx="407109" cy="584775"/>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4" name="TextBox 63"/>
            <p:cNvSpPr txBox="1"/>
            <p:nvPr/>
          </p:nvSpPr>
          <p:spPr>
            <a:xfrm>
              <a:off x="7562663" y="386660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5" name="TextBox 64"/>
            <p:cNvSpPr txBox="1"/>
            <p:nvPr/>
          </p:nvSpPr>
          <p:spPr>
            <a:xfrm>
              <a:off x="7562663" y="152078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6" name="TextBox 65"/>
            <p:cNvSpPr txBox="1"/>
            <p:nvPr/>
          </p:nvSpPr>
          <p:spPr>
            <a:xfrm>
              <a:off x="7554351" y="2689537"/>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7" name="TextBox 66"/>
            <p:cNvSpPr txBox="1"/>
            <p:nvPr/>
          </p:nvSpPr>
          <p:spPr>
            <a:xfrm>
              <a:off x="1178891" y="3855482"/>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68" name="TextBox 67"/>
            <p:cNvSpPr txBox="1"/>
            <p:nvPr/>
          </p:nvSpPr>
          <p:spPr>
            <a:xfrm>
              <a:off x="1170577" y="2697850"/>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grpSp>
      <p:sp>
        <p:nvSpPr>
          <p:cNvPr id="107" name="Text Placeholder 1"/>
          <p:cNvSpPr txBox="1">
            <a:spLocks/>
          </p:cNvSpPr>
          <p:nvPr/>
        </p:nvSpPr>
        <p:spPr bwMode="auto">
          <a:xfrm>
            <a:off x="2306357" y="4938108"/>
            <a:ext cx="4860032"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CA" sz="1400" b="1" dirty="0" smtClean="0">
                <a:solidFill>
                  <a:srgbClr val="333333"/>
                </a:solidFill>
                <a:latin typeface="Arial" panose="020B0604020202020204" pitchFamily="34" charset="0"/>
                <a:cs typeface="Arial" panose="020B0604020202020204" pitchFamily="34" charset="0"/>
              </a:rPr>
              <a:t>Sign up to have access to our extensive selection of practical solutions for your HR challenges</a:t>
            </a:r>
            <a:endParaRPr lang="en-CA" sz="1400" b="1" dirty="0">
              <a:solidFill>
                <a:srgbClr val="333333"/>
              </a:solidFill>
              <a:latin typeface="Arial" panose="020B0604020202020204" pitchFamily="34" charset="0"/>
              <a:cs typeface="Arial" panose="020B0604020202020204" pitchFamily="34" charset="0"/>
            </a:endParaRPr>
          </a:p>
        </p:txBody>
      </p:sp>
      <p:sp>
        <p:nvSpPr>
          <p:cNvPr id="108" name="Rounded Rectangle 107"/>
          <p:cNvSpPr/>
          <p:nvPr/>
        </p:nvSpPr>
        <p:spPr>
          <a:xfrm>
            <a:off x="2680350" y="5556890"/>
            <a:ext cx="4112047" cy="432048"/>
          </a:xfrm>
          <a:prstGeom prst="roundRect">
            <a:avLst>
              <a:gd name="adj" fmla="val 50000"/>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133B5C"/>
                </a:solidFill>
                <a:latin typeface="Arial" panose="020B0604020202020204" pitchFamily="34" charset="0"/>
                <a:cs typeface="Arial" panose="020B0604020202020204" pitchFamily="34" charset="0"/>
                <a:hlinkClick r:id="rId4"/>
              </a:rPr>
              <a:t>LEARN ABOUT BECOMING A MEMBER</a:t>
            </a:r>
            <a:endParaRPr lang="en-CA" sz="1400" b="1" dirty="0">
              <a:solidFill>
                <a:srgbClr val="133B5C"/>
              </a:solidFill>
              <a:latin typeface="Arial" panose="020B0604020202020204" pitchFamily="34" charset="0"/>
              <a:cs typeface="Arial" panose="020B0604020202020204" pitchFamily="34" charset="0"/>
            </a:endParaRPr>
          </a:p>
        </p:txBody>
      </p:sp>
      <p:sp>
        <p:nvSpPr>
          <p:cNvPr id="109" name="Text Placeholder 3"/>
          <p:cNvSpPr>
            <a:spLocks noGrp="1"/>
          </p:cNvSpPr>
          <p:nvPr>
            <p:ph type="body" sz="quarter" idx="4294967295"/>
          </p:nvPr>
        </p:nvSpPr>
        <p:spPr>
          <a:xfrm>
            <a:off x="287524" y="6147726"/>
            <a:ext cx="2375756" cy="326554"/>
          </a:xfrm>
          <a:prstGeom prst="rect">
            <a:avLst/>
          </a:prstGeom>
        </p:spPr>
        <p:txBody>
          <a:bodyPr/>
          <a:lstStyle/>
          <a:p>
            <a:pPr>
              <a:buNone/>
            </a:pPr>
            <a:r>
              <a:rPr lang="en-CA" sz="1400" b="1" dirty="0">
                <a:solidFill>
                  <a:srgbClr val="333333"/>
                </a:solidFill>
                <a:latin typeface="Arial" panose="020B0604020202020204" pitchFamily="34" charset="0"/>
                <a:cs typeface="Arial" panose="020B0604020202020204" pitchFamily="34" charset="0"/>
              </a:rPr>
              <a:t>Toll Free: </a:t>
            </a:r>
            <a:r>
              <a:rPr lang="en-CA" sz="1400" dirty="0">
                <a:solidFill>
                  <a:srgbClr val="333333"/>
                </a:solidFill>
                <a:latin typeface="Arial" panose="020B0604020202020204" pitchFamily="34" charset="0"/>
                <a:cs typeface="Arial" panose="020B0604020202020204" pitchFamily="34" charset="0"/>
              </a:rPr>
              <a:t>1-877-281-0480</a:t>
            </a:r>
          </a:p>
        </p:txBody>
      </p:sp>
      <p:sp>
        <p:nvSpPr>
          <p:cNvPr id="110" name="Text Placeholder 3"/>
          <p:cNvSpPr>
            <a:spLocks noGrp="1"/>
          </p:cNvSpPr>
          <p:nvPr>
            <p:ph type="body" sz="quarter" idx="4294967295"/>
          </p:nvPr>
        </p:nvSpPr>
        <p:spPr>
          <a:xfrm>
            <a:off x="7092280" y="6147726"/>
            <a:ext cx="1800200" cy="360040"/>
          </a:xfrm>
          <a:prstGeom prst="rect">
            <a:avLst/>
          </a:prstGeom>
        </p:spPr>
        <p:txBody>
          <a:bodyPr/>
          <a:lstStyle/>
          <a:p>
            <a:pPr algn="r">
              <a:buNone/>
            </a:pPr>
            <a:r>
              <a:rPr lang="en-CA" sz="1400" b="1" dirty="0" smtClean="0">
                <a:latin typeface="Arial" panose="020B0604020202020204" pitchFamily="34" charset="0"/>
                <a:cs typeface="Arial" panose="020B0604020202020204" pitchFamily="34" charset="0"/>
                <a:hlinkClick r:id="rId5"/>
              </a:rPr>
              <a:t>hr.mcleanco.com</a:t>
            </a:r>
            <a:endParaRPr lang="en-CA" sz="1400" b="1" dirty="0">
              <a:latin typeface="Arial" panose="020B0604020202020204" pitchFamily="34" charset="0"/>
              <a:cs typeface="Arial" panose="020B0604020202020204" pitchFamily="34" charset="0"/>
            </a:endParaRPr>
          </a:p>
        </p:txBody>
      </p:sp>
      <p:grpSp>
        <p:nvGrpSpPr>
          <p:cNvPr id="111" name="Group 110"/>
          <p:cNvGrpSpPr/>
          <p:nvPr/>
        </p:nvGrpSpPr>
        <p:grpSpPr>
          <a:xfrm>
            <a:off x="0" y="6525344"/>
            <a:ext cx="9144000" cy="351838"/>
            <a:chOff x="0" y="6525344"/>
            <a:chExt cx="9144000" cy="351838"/>
          </a:xfrm>
        </p:grpSpPr>
        <p:sp>
          <p:nvSpPr>
            <p:cNvPr id="112" name="Rectangle 111"/>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13" name="Picture 1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14" name="Rectangle 113"/>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grpSp>
        <p:nvGrpSpPr>
          <p:cNvPr id="5" name="Group 4"/>
          <p:cNvGrpSpPr/>
          <p:nvPr/>
        </p:nvGrpSpPr>
        <p:grpSpPr>
          <a:xfrm>
            <a:off x="6301705" y="1663204"/>
            <a:ext cx="2601189" cy="3278663"/>
            <a:chOff x="6270532" y="1569685"/>
            <a:chExt cx="2601189" cy="3278663"/>
          </a:xfrm>
        </p:grpSpPr>
        <p:sp>
          <p:nvSpPr>
            <p:cNvPr id="106" name="Text Placeholder 41"/>
            <p:cNvSpPr txBox="1">
              <a:spLocks/>
            </p:cNvSpPr>
            <p:nvPr/>
          </p:nvSpPr>
          <p:spPr bwMode="auto">
            <a:xfrm>
              <a:off x="6499600" y="1914448"/>
              <a:ext cx="2204133" cy="29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algn="ctr" eaLnBrk="0" hangingPunct="0">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Now</a:t>
              </a:r>
              <a:r>
                <a:rPr lang="en-CA" sz="1400" dirty="0">
                  <a:solidFill>
                    <a:srgbClr val="222222">
                      <a:lumMod val="75000"/>
                      <a:lumOff val="25000"/>
                    </a:srgbClr>
                  </a:solidFill>
                  <a:latin typeface="Arial" panose="020B0604020202020204" pitchFamily="34" charset="0"/>
                  <a:cs typeface="Arial" panose="020B0604020202020204" pitchFamily="34" charset="0"/>
                </a:rPr>
                <a:t>, more than ever, </a:t>
              </a:r>
              <a:endParaRPr lang="en-CA" sz="1400" dirty="0" smtClean="0">
                <a:solidFill>
                  <a:srgbClr val="222222">
                    <a:lumMod val="75000"/>
                    <a:lumOff val="25000"/>
                  </a:srgbClr>
                </a:solidFill>
                <a:latin typeface="Arial" panose="020B0604020202020204" pitchFamily="34" charset="0"/>
                <a:cs typeface="Arial" panose="020B0604020202020204" pitchFamily="34" charset="0"/>
              </a:endParaRPr>
            </a:p>
            <a:p>
              <a:pPr algn="ctr" eaLnBrk="0" hangingPunct="0">
                <a:spcBef>
                  <a:spcPts val="0"/>
                </a:spcBef>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HR </a:t>
              </a:r>
              <a:r>
                <a:rPr lang="en-CA" sz="1400" dirty="0">
                  <a:solidFill>
                    <a:srgbClr val="222222">
                      <a:lumMod val="75000"/>
                      <a:lumOff val="25000"/>
                    </a:srgbClr>
                  </a:solidFill>
                  <a:latin typeface="Arial" panose="020B0604020202020204" pitchFamily="34" charset="0"/>
                  <a:cs typeface="Arial" panose="020B0604020202020204" pitchFamily="34" charset="0"/>
                </a:rPr>
                <a:t>leaders need to help their organizations maximize the value of their people.  </a:t>
              </a:r>
              <a:endParaRPr lang="en-CA" sz="1400" dirty="0" smtClean="0">
                <a:solidFill>
                  <a:srgbClr val="222222">
                    <a:lumMod val="75000"/>
                    <a:lumOff val="25000"/>
                  </a:srgbClr>
                </a:solidFill>
                <a:latin typeface="Arial" panose="020B0604020202020204" pitchFamily="34" charset="0"/>
                <a:cs typeface="Arial" panose="020B0604020202020204" pitchFamily="34" charset="0"/>
              </a:endParaRPr>
            </a:p>
            <a:p>
              <a:pPr algn="ctr" eaLnBrk="0" hangingPunct="0">
                <a:spcBef>
                  <a:spcPts val="800"/>
                </a:spcBef>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McLean </a:t>
              </a:r>
              <a:r>
                <a:rPr lang="en-CA" sz="1400" dirty="0">
                  <a:solidFill>
                    <a:srgbClr val="222222">
                      <a:lumMod val="75000"/>
                      <a:lumOff val="25000"/>
                    </a:srgbClr>
                  </a:solidFill>
                  <a:latin typeface="Arial" panose="020B0604020202020204" pitchFamily="34" charset="0"/>
                  <a:cs typeface="Arial" panose="020B0604020202020204" pitchFamily="34" charset="0"/>
                </a:rPr>
                <a:t>&amp; Company offers the tools, diagnostics, and programs to drive measurable results</a:t>
              </a:r>
              <a:r>
                <a:rPr lang="en-CA" sz="1400" dirty="0" smtClean="0">
                  <a:solidFill>
                    <a:srgbClr val="222222">
                      <a:lumMod val="75000"/>
                      <a:lumOff val="25000"/>
                    </a:srgbClr>
                  </a:solidFill>
                  <a:latin typeface="Arial" panose="020B0604020202020204" pitchFamily="34" charset="0"/>
                  <a:cs typeface="Arial" panose="020B0604020202020204" pitchFamily="34" charset="0"/>
                </a:rPr>
                <a:t>.</a:t>
              </a:r>
            </a:p>
            <a:p>
              <a:pPr algn="ctr" eaLnBrk="0" hangingPunct="0">
                <a:spcBef>
                  <a:spcPts val="0"/>
                </a:spcBef>
                <a:buClr>
                  <a:prstClr val="white"/>
                </a:buClr>
                <a:buFont typeface="Arial" pitchFamily="34" charset="0"/>
                <a:buNone/>
              </a:pPr>
              <a:endParaRPr lang="en-CA" sz="800" dirty="0" smtClean="0">
                <a:solidFill>
                  <a:srgbClr val="222222">
                    <a:lumMod val="75000"/>
                    <a:lumOff val="25000"/>
                  </a:srgbClr>
                </a:solidFill>
                <a:latin typeface="Arial" panose="020B0604020202020204" pitchFamily="34" charset="0"/>
                <a:cs typeface="Arial" panose="020B0604020202020204" pitchFamily="34" charset="0"/>
              </a:endParaRPr>
            </a:p>
            <a:p>
              <a:pPr lvl="1" algn="r" eaLnBrk="0" fontAlgn="base" hangingPunct="0">
                <a:spcAft>
                  <a:spcPct val="0"/>
                </a:spcAft>
                <a:buClr>
                  <a:srgbClr val="C0504D"/>
                </a:buClr>
                <a:buFont typeface="Arial" pitchFamily="34" charset="0"/>
                <a:buNone/>
                <a:defRPr/>
              </a:pPr>
              <a:r>
                <a:rPr lang="en-CA" sz="1200" dirty="0">
                  <a:solidFill>
                    <a:prstClr val="black"/>
                  </a:solidFill>
                  <a:latin typeface="Arial" panose="020B0604020202020204" pitchFamily="34" charset="0"/>
                  <a:cs typeface="Arial" panose="020B0604020202020204" pitchFamily="34" charset="0"/>
                </a:rPr>
                <a:t>– Jennifer Rozon, </a:t>
              </a:r>
            </a:p>
            <a:p>
              <a:pPr lvl="1" algn="r" eaLnBrk="0" fontAlgn="base" hangingPunct="0">
                <a:spcBef>
                  <a:spcPts val="0"/>
                </a:spcBef>
                <a:spcAft>
                  <a:spcPct val="0"/>
                </a:spcAft>
                <a:buClr>
                  <a:srgbClr val="C0504D"/>
                </a:buClr>
                <a:buFont typeface="Arial" pitchFamily="34" charset="0"/>
                <a:buNone/>
                <a:defRPr/>
              </a:pPr>
              <a:r>
                <a:rPr lang="en-CA" sz="1200" dirty="0">
                  <a:solidFill>
                    <a:prstClr val="black"/>
                  </a:solidFill>
                  <a:latin typeface="Arial" panose="020B0604020202020204" pitchFamily="34" charset="0"/>
                  <a:cs typeface="Arial" panose="020B0604020202020204" pitchFamily="34" charset="0"/>
                </a:rPr>
                <a:t>Vice President, </a:t>
              </a:r>
              <a:endParaRPr lang="en-CA" sz="1200" dirty="0" smtClean="0">
                <a:solidFill>
                  <a:prstClr val="black"/>
                </a:solidFill>
                <a:latin typeface="Arial" panose="020B0604020202020204" pitchFamily="34" charset="0"/>
                <a:cs typeface="Arial" panose="020B0604020202020204" pitchFamily="34" charset="0"/>
              </a:endParaRPr>
            </a:p>
            <a:p>
              <a:pPr lvl="1" algn="r" eaLnBrk="0" fontAlgn="base" hangingPunct="0">
                <a:spcBef>
                  <a:spcPts val="0"/>
                </a:spcBef>
                <a:spcAft>
                  <a:spcPct val="0"/>
                </a:spcAft>
                <a:buClr>
                  <a:srgbClr val="C0504D"/>
                </a:buClr>
                <a:buFont typeface="Arial" pitchFamily="34" charset="0"/>
                <a:buNone/>
                <a:defRPr/>
              </a:pPr>
              <a:r>
                <a:rPr lang="en-CA" sz="1200" dirty="0" smtClean="0">
                  <a:solidFill>
                    <a:prstClr val="black"/>
                  </a:solidFill>
                  <a:latin typeface="Arial" panose="020B0604020202020204" pitchFamily="34" charset="0"/>
                  <a:cs typeface="Arial" panose="020B0604020202020204" pitchFamily="34" charset="0"/>
                </a:rPr>
                <a:t>McLean </a:t>
              </a:r>
              <a:r>
                <a:rPr lang="en-CA" sz="1200" dirty="0">
                  <a:solidFill>
                    <a:prstClr val="black"/>
                  </a:solidFill>
                  <a:latin typeface="Arial" panose="020B0604020202020204" pitchFamily="34" charset="0"/>
                  <a:cs typeface="Arial" panose="020B0604020202020204" pitchFamily="34" charset="0"/>
                </a:rPr>
                <a:t>&amp; Company</a:t>
              </a:r>
              <a:endParaRPr lang="en-US" sz="1200" dirty="0">
                <a:solidFill>
                  <a:prstClr val="black"/>
                </a:solidFill>
                <a:latin typeface="Arial" panose="020B0604020202020204" pitchFamily="34" charset="0"/>
                <a:cs typeface="Arial" panose="020B0604020202020204" pitchFamily="34" charset="0"/>
              </a:endParaRPr>
            </a:p>
            <a:p>
              <a:pPr algn="ctr" eaLnBrk="0" hangingPunct="0">
                <a:buClr>
                  <a:prstClr val="white"/>
                </a:buClr>
                <a:buFont typeface="Arial" pitchFamily="34" charset="0"/>
                <a:buNone/>
              </a:pPr>
              <a:endParaRPr lang="en-CA" sz="1400" dirty="0">
                <a:solidFill>
                  <a:srgbClr val="222222">
                    <a:lumMod val="75000"/>
                    <a:lumOff val="25000"/>
                  </a:srgbClr>
                </a:solidFill>
                <a:latin typeface="Arial" panose="020B0604020202020204" pitchFamily="34" charset="0"/>
                <a:cs typeface="Arial" panose="020B0604020202020204" pitchFamily="34" charset="0"/>
              </a:endParaRPr>
            </a:p>
          </p:txBody>
        </p:sp>
        <p:sp>
          <p:nvSpPr>
            <p:cNvPr id="54" name="TextBox 53"/>
            <p:cNvSpPr txBox="1"/>
            <p:nvPr/>
          </p:nvSpPr>
          <p:spPr>
            <a:xfrm>
              <a:off x="6270532" y="1569685"/>
              <a:ext cx="564578" cy="1015663"/>
            </a:xfrm>
            <a:prstGeom prst="rect">
              <a:avLst/>
            </a:prstGeom>
          </p:spPr>
          <p:txBody>
            <a:bodyPr wrap="none" rtlCol="0">
              <a:spAutoFit/>
            </a:bodyPr>
            <a:lstStyle/>
            <a:p>
              <a:r>
                <a:rPr lang="en-US" sz="6000" b="1" dirty="0" smtClean="0">
                  <a:solidFill>
                    <a:srgbClr val="DDDDDD"/>
                  </a:solidFill>
                  <a:latin typeface="Arial" panose="020B0604020202020204" pitchFamily="34" charset="0"/>
                  <a:ea typeface="Arial Unicode MS" panose="020B0604020202020204" pitchFamily="34" charset="-128"/>
                  <a:cs typeface="Arial" panose="020B0604020202020204" pitchFamily="34" charset="0"/>
                </a:rPr>
                <a:t>“</a:t>
              </a:r>
            </a:p>
          </p:txBody>
        </p:sp>
        <p:sp>
          <p:nvSpPr>
            <p:cNvPr id="55" name="TextBox 54"/>
            <p:cNvSpPr txBox="1"/>
            <p:nvPr/>
          </p:nvSpPr>
          <p:spPr>
            <a:xfrm rot="10800000">
              <a:off x="8307143" y="3122876"/>
              <a:ext cx="564578" cy="1015663"/>
            </a:xfrm>
            <a:prstGeom prst="rect">
              <a:avLst/>
            </a:prstGeom>
          </p:spPr>
          <p:txBody>
            <a:bodyPr wrap="none" rtlCol="0">
              <a:spAutoFit/>
            </a:bodyPr>
            <a:lstStyle/>
            <a:p>
              <a:r>
                <a:rPr lang="en-US" sz="6000" b="1" dirty="0" smtClean="0">
                  <a:solidFill>
                    <a:srgbClr val="DDDDDD"/>
                  </a:solidFill>
                  <a:latin typeface="Arial" panose="020B0604020202020204" pitchFamily="34" charset="0"/>
                  <a:ea typeface="Arial Unicode MS" panose="020B0604020202020204" pitchFamily="34" charset="-128"/>
                  <a:cs typeface="Arial" panose="020B0604020202020204" pitchFamily="34" charset="0"/>
                </a:rPr>
                <a:t>“</a:t>
              </a:r>
            </a:p>
          </p:txBody>
        </p:sp>
      </p:grpSp>
    </p:spTree>
    <p:extLst>
      <p:ext uri="{BB962C8B-B14F-4D97-AF65-F5344CB8AC3E}">
        <p14:creationId xmlns:p14="http://schemas.microsoft.com/office/powerpoint/2010/main" val="27431050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New HR Colors">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2576B7"/>
      </a:hlink>
      <a:folHlink>
        <a:srgbClr val="C777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2_Theme1">
  <a:themeElements>
    <a:clrScheme name="New HR Colors">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2576B7"/>
      </a:hlink>
      <a:folHlink>
        <a:srgbClr val="C77709"/>
      </a:folHlink>
    </a:clrScheme>
    <a:fontScheme name="Custom-MCO-Font">
      <a:majorFont>
        <a:latin typeface="Aharon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1313</Words>
  <Application>Microsoft Office PowerPoint</Application>
  <PresentationFormat>On-screen Show (4:3)</PresentationFormat>
  <Paragraphs>170</Paragraphs>
  <Slides>9</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Slide Titles</vt:lpstr>
      </vt:variant>
      <vt:variant>
        <vt:i4>9</vt:i4>
      </vt:variant>
      <vt:variant>
        <vt:lpstr>Custom Shows</vt:lpstr>
      </vt:variant>
      <vt:variant>
        <vt:i4>1</vt:i4>
      </vt:variant>
    </vt:vector>
  </HeadingPairs>
  <TitlesOfParts>
    <vt:vector size="19" baseType="lpstr">
      <vt:lpstr>Arial Unicode MS</vt:lpstr>
      <vt:lpstr>Arial</vt:lpstr>
      <vt:lpstr>Arial Black</vt:lpstr>
      <vt:lpstr>Calibri</vt:lpstr>
      <vt:lpstr>FontAwesome</vt:lpstr>
      <vt:lpstr>Segoe UI</vt:lpstr>
      <vt:lpstr>Wingdings</vt:lpstr>
      <vt:lpstr>Theme1</vt:lpstr>
      <vt:lpstr>2_Theme1</vt:lpstr>
      <vt:lpstr>PowerPoint Presentation</vt:lpstr>
      <vt:lpstr>PowerPoint Presentation</vt:lpstr>
      <vt:lpstr>MCLEAN &amp; COMPANY OFFERS VARIOUS LEVELS OF SUPPORT TO BEST SUIT YOUR NEEDS</vt:lpstr>
      <vt:lpstr>PowerPoint Presentation</vt:lpstr>
      <vt:lpstr>PowerPoint Presentation</vt:lpstr>
      <vt:lpstr>PowerPoint Presentation</vt:lpstr>
      <vt:lpstr>PowerPoint Presentation</vt:lpstr>
      <vt:lpstr>PowerPoint Presentation</vt:lpstr>
      <vt:lpstr>MCLEAN &amp; COMPANY HELPS HR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2017-11-22T19:55:30Z</dcterms:created>
  <dcterms:modified xsi:type="dcterms:W3CDTF">2017-11-23T16:12:30Z</dcterms:modified>
</cp:coreProperties>
</file>