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00" r:id="rId2"/>
    <p:sldMasterId id="2147484632" r:id="rId3"/>
    <p:sldMasterId id="2147484662" r:id="rId4"/>
    <p:sldMasterId id="2147484692" r:id="rId5"/>
    <p:sldMasterId id="2147484812" r:id="rId6"/>
    <p:sldMasterId id="2147484842" r:id="rId7"/>
  </p:sldMasterIdLst>
  <p:notesMasterIdLst>
    <p:notesMasterId r:id="rId17"/>
  </p:notesMasterIdLst>
  <p:handoutMasterIdLst>
    <p:handoutMasterId r:id="rId18"/>
  </p:handoutMasterIdLst>
  <p:sldIdLst>
    <p:sldId id="256" r:id="rId8"/>
    <p:sldId id="556" r:id="rId9"/>
    <p:sldId id="557" r:id="rId10"/>
    <p:sldId id="261" r:id="rId11"/>
    <p:sldId id="558" r:id="rId12"/>
    <p:sldId id="512" r:id="rId13"/>
    <p:sldId id="565" r:id="rId14"/>
    <p:sldId id="563" r:id="rId15"/>
    <p:sldId id="513" r:id="rId16"/>
  </p:sldIdLst>
  <p:sldSz cx="9144000" cy="6858000" type="screen4x3"/>
  <p:notesSz cx="6950075" cy="9236075"/>
  <p:custShowLst>
    <p:custShow name="Custom Show 1" id="0">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4DB"/>
    <a:srgbClr val="BFBFBF"/>
    <a:srgbClr val="F2F2F2"/>
    <a:srgbClr val="92B5D0"/>
    <a:srgbClr val="A6A6A6"/>
    <a:srgbClr val="243F54"/>
    <a:srgbClr val="414C59"/>
    <a:srgbClr val="5B90B9"/>
    <a:srgbClr val="78889C"/>
    <a:srgbClr val="4E5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881" autoAdjust="0"/>
  </p:normalViewPr>
  <p:slideViewPr>
    <p:cSldViewPr snapToGrid="0">
      <p:cViewPr varScale="1">
        <p:scale>
          <a:sx n="88" d="100"/>
          <a:sy n="88" d="100"/>
        </p:scale>
        <p:origin x="2016" y="96"/>
      </p:cViewPr>
      <p:guideLst/>
    </p:cSldViewPr>
  </p:slideViewPr>
  <p:outlineViewPr>
    <p:cViewPr>
      <p:scale>
        <a:sx n="33" d="100"/>
        <a:sy n="33" d="100"/>
      </p:scale>
      <p:origin x="0" y="-15504"/>
    </p:cViewPr>
  </p:outlineViewPr>
  <p:notesTextViewPr>
    <p:cViewPr>
      <p:scale>
        <a:sx n="1" d="1"/>
        <a:sy n="1" d="1"/>
      </p:scale>
      <p:origin x="0" y="0"/>
    </p:cViewPr>
  </p:notesTextViewPr>
  <p:sorterViewPr>
    <p:cViewPr>
      <p:scale>
        <a:sx n="100" d="100"/>
        <a:sy n="100" d="100"/>
      </p:scale>
      <p:origin x="0" y="-865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1/9/2017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1/9/2017</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671348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321751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879247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246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aseline="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996488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2712862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9</a:t>
            </a:fld>
            <a:endParaRPr lang="en-CA" dirty="0">
              <a:solidFill>
                <a:prstClr val="black"/>
              </a:solidFill>
            </a:endParaRPr>
          </a:p>
        </p:txBody>
      </p:sp>
    </p:spTree>
    <p:extLst>
      <p:ext uri="{BB962C8B-B14F-4D97-AF65-F5344CB8AC3E}">
        <p14:creationId xmlns:p14="http://schemas.microsoft.com/office/powerpoint/2010/main" val="294809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028088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extLst>
      <p:ext uri="{BB962C8B-B14F-4D97-AF65-F5344CB8AC3E}">
        <p14:creationId xmlns:p14="http://schemas.microsoft.com/office/powerpoint/2010/main" val="30497719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2868588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800411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4781667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4852861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9" r:id="rId2"/>
    <p:sldLayoutId id="2147483746"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2837348675"/>
      </p:ext>
    </p:extLst>
  </p:cSld>
  <p:clrMap bg1="lt1" tx1="dk1" bg2="lt2" tx2="dk2" accent1="accent1" accent2="accent2" accent3="accent3" accent4="accent4" accent5="accent5" accent6="accent6" hlink="hlink" folHlink="folHlink"/>
  <p:sldLayoutIdLst>
    <p:sldLayoutId id="214748380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973516172"/>
      </p:ext>
    </p:extLst>
  </p:cSld>
  <p:clrMap bg1="lt1" tx1="dk1" bg2="lt2" tx2="dk2" accent1="accent1" accent2="accent2" accent3="accent3" accent4="accent4" accent5="accent5" accent6="accent6" hlink="hlink" folHlink="folHlink"/>
  <p:sldLayoutIdLst>
    <p:sldLayoutId id="2147484635"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941006810"/>
      </p:ext>
    </p:extLst>
  </p:cSld>
  <p:clrMap bg1="lt1" tx1="dk1" bg2="lt2" tx2="dk2" accent1="accent1" accent2="accent2" accent3="accent3" accent4="accent4" accent5="accent5" accent6="accent6" hlink="hlink" folHlink="folHlink"/>
  <p:sldLayoutIdLst>
    <p:sldLayoutId id="2147484668"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352931977"/>
      </p:ext>
    </p:extLst>
  </p:cSld>
  <p:clrMap bg1="lt1" tx1="dk1" bg2="lt2" tx2="dk2" accent1="accent1" accent2="accent2" accent3="accent3" accent4="accent4" accent5="accent5" accent6="accent6" hlink="hlink" folHlink="folHlink"/>
  <p:sldLayoutIdLst>
    <p:sldLayoutId id="2147484700"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092282513"/>
      </p:ext>
    </p:extLst>
  </p:cSld>
  <p:clrMap bg1="lt1" tx1="dk1" bg2="lt2" tx2="dk2" accent1="accent1" accent2="accent2" accent3="accent3" accent4="accent4" accent5="accent5" accent6="accent6" hlink="hlink" folHlink="folHlink"/>
  <p:sldLayoutIdLst>
    <p:sldLayoutId id="2147484818"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452622368"/>
      </p:ext>
    </p:extLst>
  </p:cSld>
  <p:clrMap bg1="lt1" tx1="dk1" bg2="lt2" tx2="dk2" accent1="accent1" accent2="accent2" accent3="accent3" accent4="accent4" accent5="accent5" accent6="accent6" hlink="hlink" folHlink="folHlink"/>
  <p:sldLayoutIdLst>
    <p:sldLayoutId id="2147484850"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implement-a-human-capital-growth-plan/storyboard-implement-a-human-capital-growth-pla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2.pn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hr.mcleanco.com/research/ss/implement-a-human-capital-growth-plan/storyboard-implement-a-human-capital-growth-plan?utm_source=SS_Sample&amp;utm_medium=Collateral&amp;utm_campaign=Collateral" TargetMode="External"/><Relationship Id="rId5" Type="http://schemas.openxmlformats.org/officeDocument/2006/relationships/image" Target="../media/image2.png"/><Relationship Id="rId4" Type="http://schemas.openxmlformats.org/officeDocument/2006/relationships/hyperlink" Target="hr.mclean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81050" y="2812383"/>
            <a:ext cx="7454900" cy="865392"/>
          </a:xfrm>
        </p:spPr>
        <p:txBody>
          <a:bodyPr anchor="ctr"/>
          <a:lstStyle/>
          <a:p>
            <a:r>
              <a:rPr lang="en-US" dirty="0" smtClean="0"/>
              <a:t>Implement a Human Capital Growth Plan</a:t>
            </a:r>
            <a:endParaRPr lang="en-US" dirty="0"/>
          </a:p>
        </p:txBody>
      </p:sp>
      <p:sp>
        <p:nvSpPr>
          <p:cNvPr id="5" name="Tagline"/>
          <p:cNvSpPr>
            <a:spLocks noGrp="1"/>
          </p:cNvSpPr>
          <p:nvPr>
            <p:ph type="body" sz="quarter" idx="16"/>
          </p:nvPr>
        </p:nvSpPr>
        <p:spPr>
          <a:xfrm>
            <a:off x="774700" y="3677775"/>
            <a:ext cx="7467600" cy="508000"/>
          </a:xfrm>
        </p:spPr>
        <p:txBody>
          <a:bodyPr/>
          <a:lstStyle/>
          <a:p>
            <a:r>
              <a:rPr lang="en-US" dirty="0" smtClean="0"/>
              <a:t>Drive a well-managed resource planning process and help your company grow.</a:t>
            </a:r>
            <a:endParaRPr lang="en-US" dirty="0"/>
          </a:p>
        </p:txBody>
      </p:sp>
      <p:grpSp>
        <p:nvGrpSpPr>
          <p:cNvPr id="20" name="Group 19"/>
          <p:cNvGrpSpPr/>
          <p:nvPr/>
        </p:nvGrpSpPr>
        <p:grpSpPr>
          <a:xfrm>
            <a:off x="0" y="5373216"/>
            <a:ext cx="9144000" cy="1484784"/>
            <a:chOff x="0" y="5373216"/>
            <a:chExt cx="9144000" cy="1484784"/>
          </a:xfrm>
        </p:grpSpPr>
        <p:pic>
          <p:nvPicPr>
            <p:cNvPr id="21" name="Picture 20"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22" name="Rectangle 21"/>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1997-2016 McLean &amp; Company. McLean &amp; Company is a division of Info-Tech Research Group</a:t>
              </a:r>
              <a:endParaRPr lang="en-CA" sz="800" dirty="0">
                <a:solidFill>
                  <a:srgbClr val="FFFFFF">
                    <a:lumMod val="65000"/>
                  </a:srgbClr>
                </a:solidFill>
              </a:endParaRPr>
            </a:p>
          </p:txBody>
        </p:sp>
        <p:grpSp>
          <p:nvGrpSpPr>
            <p:cNvPr id="23" name="Group 22"/>
            <p:cNvGrpSpPr/>
            <p:nvPr/>
          </p:nvGrpSpPr>
          <p:grpSpPr>
            <a:xfrm>
              <a:off x="0" y="5373216"/>
              <a:ext cx="9144000" cy="852086"/>
              <a:chOff x="8993" y="4257092"/>
              <a:chExt cx="9144000" cy="852086"/>
            </a:xfrm>
          </p:grpSpPr>
          <p:sp>
            <p:nvSpPr>
              <p:cNvPr id="24" name="Rectangle 23">
                <a:hlinkClick r:id="rId4"/>
              </p:cNvPr>
              <p:cNvSpPr/>
              <p:nvPr/>
            </p:nvSpPr>
            <p:spPr>
              <a:xfrm>
                <a:off x="8993" y="4257092"/>
                <a:ext cx="9144000" cy="852086"/>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dirty="0">
                  <a:solidFill>
                    <a:srgbClr val="FFFFFF"/>
                  </a:solidFill>
                </a:endParaRPr>
              </a:p>
            </p:txBody>
          </p:sp>
          <p:sp>
            <p:nvSpPr>
              <p:cNvPr id="25" name="TextBox 24"/>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26" name="TextBox 25"/>
              <p:cNvSpPr txBox="1"/>
              <p:nvPr/>
            </p:nvSpPr>
            <p:spPr>
              <a:xfrm>
                <a:off x="3743400" y="4552378"/>
                <a:ext cx="5400600"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CA" dirty="0" smtClean="0"/>
              <a:t>Getting talent in the door quickly doesn’t have to be a nightmare situation.</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r>
              <a:rPr lang="en-CA" b="1" dirty="0"/>
              <a:t>Heads of HR for small to mid-size organizations:</a:t>
            </a:r>
          </a:p>
          <a:p>
            <a:pPr marL="358775" lvl="1" indent="-171450"/>
            <a:r>
              <a:rPr lang="en-CA" dirty="0"/>
              <a:t>Who have been tasked with </a:t>
            </a:r>
            <a:r>
              <a:rPr lang="en-CA" i="1" dirty="0"/>
              <a:t>rapidly hiring</a:t>
            </a:r>
            <a:r>
              <a:rPr lang="en-CA" dirty="0"/>
              <a:t> to support business </a:t>
            </a:r>
            <a:r>
              <a:rPr lang="en-CA" dirty="0" smtClean="0"/>
              <a:t>goals.</a:t>
            </a:r>
            <a:endParaRPr lang="en-CA" dirty="0"/>
          </a:p>
          <a:p>
            <a:pPr marL="358775" lvl="1" indent="-171450"/>
            <a:r>
              <a:rPr lang="en-CA" dirty="0"/>
              <a:t>Whose organizations are growing rapidly, </a:t>
            </a:r>
            <a:r>
              <a:rPr lang="en-CA" dirty="0" smtClean="0"/>
              <a:t>requiring </a:t>
            </a:r>
            <a:r>
              <a:rPr lang="en-CA" dirty="0"/>
              <a:t>the acquisition of </a:t>
            </a:r>
            <a:r>
              <a:rPr lang="en-CA" i="1" dirty="0"/>
              <a:t>10 to 15 percent additional resources </a:t>
            </a:r>
            <a:r>
              <a:rPr lang="en-CA" dirty="0"/>
              <a:t>into the organization.</a:t>
            </a:r>
          </a:p>
          <a:p>
            <a:pPr marL="358775" lvl="1" indent="-171450"/>
            <a:r>
              <a:rPr lang="en-CA" dirty="0"/>
              <a:t>Who are not certain how to </a:t>
            </a:r>
            <a:r>
              <a:rPr lang="en-CA" dirty="0" smtClean="0"/>
              <a:t>collect hiring </a:t>
            </a:r>
            <a:r>
              <a:rPr lang="en-CA" dirty="0"/>
              <a:t>needs and </a:t>
            </a:r>
            <a:r>
              <a:rPr lang="en-CA" dirty="0" smtClean="0"/>
              <a:t>deliver on resourcing requirements.</a:t>
            </a:r>
          </a:p>
        </p:txBody>
      </p:sp>
      <p:sp>
        <p:nvSpPr>
          <p:cNvPr id="12" name="Text Placeholder 11"/>
          <p:cNvSpPr>
            <a:spLocks noGrp="1"/>
          </p:cNvSpPr>
          <p:nvPr>
            <p:ph type="body" sz="quarter" idx="23"/>
          </p:nvPr>
        </p:nvSpPr>
        <p:spPr/>
        <p:txBody>
          <a:bodyPr/>
          <a:lstStyle/>
          <a:p>
            <a:r>
              <a:rPr lang="en-CA" dirty="0" smtClean="0"/>
              <a:t>Align the HR strategy to business strategy.</a:t>
            </a:r>
          </a:p>
          <a:p>
            <a:r>
              <a:rPr lang="en-CA" dirty="0" smtClean="0"/>
              <a:t>Re-design your HR team in preparation for growth.</a:t>
            </a:r>
          </a:p>
          <a:p>
            <a:r>
              <a:rPr lang="en-CA" dirty="0" smtClean="0"/>
              <a:t>Create an organized resource planning document. </a:t>
            </a:r>
          </a:p>
          <a:p>
            <a:r>
              <a:rPr lang="en-CA" dirty="0" smtClean="0"/>
              <a:t>Select methods of finding talent quickly, both internally and externally.</a:t>
            </a:r>
          </a:p>
          <a:p>
            <a:r>
              <a:rPr lang="en-CA" dirty="0"/>
              <a:t>A</a:t>
            </a:r>
            <a:r>
              <a:rPr lang="en-CA" dirty="0" smtClean="0"/>
              <a:t>ssist managers in interviewing candidates and finding talent internally.</a:t>
            </a:r>
          </a:p>
          <a:p>
            <a:r>
              <a:rPr lang="en-CA" dirty="0" smtClean="0"/>
              <a:t>Focus on culture development and alignment during the growth phase.</a:t>
            </a:r>
          </a:p>
          <a:p>
            <a:r>
              <a:rPr lang="en-CA" dirty="0" smtClean="0"/>
              <a:t>Use metrics to track and monitor your HR rapid human capital growth strategy.</a:t>
            </a: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This Research Is Designed For:</a:t>
            </a:r>
            <a:endParaRPr lang="en-CA" sz="1400" b="1" dirty="0">
              <a:solidFill>
                <a:srgbClr val="333333"/>
              </a:solidFill>
            </a:endParaRPr>
          </a:p>
        </p:txBody>
      </p:sp>
      <p:sp>
        <p:nvSpPr>
          <p:cNvPr id="9" name="TextBox 8"/>
          <p:cNvSpPr txBox="1"/>
          <p:nvPr/>
        </p:nvSpPr>
        <p:spPr>
          <a:xfrm>
            <a:off x="4860032" y="2168860"/>
            <a:ext cx="3060340" cy="307777"/>
          </a:xfrm>
          <a:prstGeom prst="rect">
            <a:avLst/>
          </a:prstGeom>
          <a:noFill/>
        </p:spPr>
        <p:txBody>
          <a:bodyPr wrap="square" rtlCol="0">
            <a:spAutoFit/>
          </a:bodyPr>
          <a:lstStyle/>
          <a:p>
            <a:pPr fontAlgn="base">
              <a:spcBef>
                <a:spcPct val="0"/>
              </a:spcBef>
              <a:spcAft>
                <a:spcPct val="0"/>
              </a:spcAft>
            </a:pPr>
            <a:r>
              <a:rPr lang="en-CA" sz="1400" b="1" dirty="0" smtClean="0">
                <a:solidFill>
                  <a:srgbClr val="333333"/>
                </a:solidFill>
              </a:rPr>
              <a:t>This Research Will Help You to:</a:t>
            </a:r>
            <a:endParaRPr lang="en-CA" sz="1400" b="1" dirty="0">
              <a:solidFill>
                <a:srgbClr val="333333"/>
              </a:solidFill>
            </a:endParaRPr>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525344"/>
            <a:ext cx="9144000" cy="351838"/>
            <a:chOff x="0" y="6525344"/>
            <a:chExt cx="9144000" cy="351838"/>
          </a:xfrm>
        </p:grpSpPr>
        <p:sp>
          <p:nvSpPr>
            <p:cNvPr id="15" name="Rectangle 1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7" name="Rectangle 1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055503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3" name="Text Placeholder 2"/>
          <p:cNvSpPr>
            <a:spLocks noGrp="1"/>
          </p:cNvSpPr>
          <p:nvPr>
            <p:ph type="body" sz="quarter" idx="16"/>
          </p:nvPr>
        </p:nvSpPr>
        <p:spPr>
          <a:xfrm>
            <a:off x="249302" y="1124744"/>
            <a:ext cx="8627997" cy="4973925"/>
          </a:xfrm>
        </p:spPr>
        <p:txBody>
          <a:bodyPr/>
          <a:lstStyle/>
          <a:p>
            <a:pPr marL="0" indent="0">
              <a:buNone/>
            </a:pPr>
            <a:r>
              <a:rPr lang="en-CA" sz="1400" b="1" dirty="0" smtClean="0"/>
              <a:t>Situation:</a:t>
            </a:r>
          </a:p>
          <a:p>
            <a:r>
              <a:rPr lang="en-CA" dirty="0" smtClean="0"/>
              <a:t>Rapid growth puts a lot of stress on an organization, particularly in the need for more human capital to continue growing.</a:t>
            </a:r>
          </a:p>
          <a:p>
            <a:r>
              <a:rPr lang="en-CA" dirty="0" smtClean="0"/>
              <a:t>HR is tasked with getting new talent in the door, but is often under-resourced and ill-equipped to do this in a strategic way.</a:t>
            </a:r>
          </a:p>
          <a:p>
            <a:r>
              <a:rPr lang="en-CA" dirty="0" smtClean="0"/>
              <a:t>Other issues arise during this process, like cultural alignment and re-designing the HR team to manage this hectic process.</a:t>
            </a:r>
            <a:endParaRPr lang="en-CA" sz="1400" b="1" dirty="0"/>
          </a:p>
          <a:p>
            <a:pPr marL="0" indent="0">
              <a:buNone/>
            </a:pPr>
            <a:r>
              <a:rPr lang="en-CA" sz="1400" b="1" dirty="0" smtClean="0"/>
              <a:t>Challenge:</a:t>
            </a:r>
          </a:p>
          <a:p>
            <a:r>
              <a:rPr lang="en-CA" dirty="0" smtClean="0"/>
              <a:t>HR leaders don’t know how to prioritize or what steps to take because everything at this point in time seems important.</a:t>
            </a:r>
          </a:p>
          <a:p>
            <a:r>
              <a:rPr lang="en-CA" dirty="0" smtClean="0"/>
              <a:t>Business strategy can get lost in the process due to reactionary decisions.</a:t>
            </a:r>
          </a:p>
          <a:p>
            <a:r>
              <a:rPr lang="en-CA" dirty="0" smtClean="0"/>
              <a:t>HR risks dealing with a variety of processes that they are unfamiliar with, in an attempt to manage everything themselves.</a:t>
            </a:r>
            <a:endParaRPr lang="en-CA" dirty="0"/>
          </a:p>
          <a:p>
            <a:pPr marL="0" indent="0">
              <a:buNone/>
            </a:pPr>
            <a:r>
              <a:rPr lang="en-CA" sz="1400" b="1" dirty="0" smtClean="0"/>
              <a:t>McLean &amp; Company’s Solution:</a:t>
            </a:r>
          </a:p>
          <a:p>
            <a:r>
              <a:rPr lang="en-CA" dirty="0" smtClean="0"/>
              <a:t>Align HR strategy to business strategy to ensure that you are delivering on business needs.</a:t>
            </a:r>
          </a:p>
          <a:p>
            <a:r>
              <a:rPr lang="en-CA" dirty="0" smtClean="0"/>
              <a:t>Re-design the HR team early on to make sure that your team is equipped to manage the company’s rapid growth needs.</a:t>
            </a:r>
          </a:p>
          <a:p>
            <a:r>
              <a:rPr lang="en-CA" dirty="0" smtClean="0"/>
              <a:t>Look both internally and externally to fill positions, but consider outsourcing or using head hunters if the burden of recruiting is too much for your department.</a:t>
            </a:r>
          </a:p>
          <a:p>
            <a:r>
              <a:rPr lang="en-CA" dirty="0" smtClean="0"/>
              <a:t>Use methods like panel interviewing to expedite the hiring process and get talent in the door faster. </a:t>
            </a:r>
          </a:p>
          <a:p>
            <a:r>
              <a:rPr lang="en-CA" dirty="0" smtClean="0"/>
              <a:t>Be proactive about cultural alignment by creating an onboarding program for new hires and actively engaging with more tenured hires to make sure that they buy in to organizational changes.</a:t>
            </a:r>
          </a:p>
          <a:p>
            <a:endParaRPr lang="en-CA" dirty="0"/>
          </a:p>
          <a:p>
            <a:pPr marL="0" indent="0">
              <a:buNone/>
            </a:pPr>
            <a:r>
              <a:rPr lang="en-CA" b="1" dirty="0" smtClean="0"/>
              <a:t>Note: Consider </a:t>
            </a:r>
            <a:r>
              <a:rPr lang="en-CA" b="1" dirty="0"/>
              <a:t>your technological limitations</a:t>
            </a:r>
          </a:p>
          <a:p>
            <a:r>
              <a:rPr lang="en-CA" dirty="0"/>
              <a:t>This deck is designed with the assumption that your organization does not have an Applicant Tracking </a:t>
            </a:r>
            <a:r>
              <a:rPr lang="en-CA" dirty="0" smtClean="0"/>
              <a:t>System (ATS) </a:t>
            </a:r>
            <a:r>
              <a:rPr lang="en-CA" dirty="0"/>
              <a:t>in </a:t>
            </a:r>
            <a:r>
              <a:rPr lang="en-CA" dirty="0" smtClean="0"/>
              <a:t>place. </a:t>
            </a:r>
            <a:r>
              <a:rPr lang="en-CA" dirty="0"/>
              <a:t>If you do have an ATS, then please use this technology as you work your way through the </a:t>
            </a:r>
            <a:r>
              <a:rPr lang="en-CA" dirty="0" smtClean="0"/>
              <a:t>blueprint. </a:t>
            </a:r>
            <a:endParaRPr lang="en-CA" dirty="0"/>
          </a:p>
          <a:p>
            <a:r>
              <a:rPr lang="en-CA" dirty="0"/>
              <a:t>McLean &amp; Company recommends that if your organization is undertaking an extensive growth initiative, it is worthwhile to  invest in an ATS, as well as a human resource information system (HRIS). </a:t>
            </a:r>
          </a:p>
          <a:p>
            <a:endParaRPr lang="en-CA" dirty="0"/>
          </a:p>
        </p:txBody>
      </p:sp>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8" name="Rectangle 7"/>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311526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this rapid </a:t>
            </a:r>
            <a:r>
              <a:rPr lang="en-CA" dirty="0"/>
              <a:t>g</a:t>
            </a:r>
            <a:r>
              <a:rPr lang="en-CA" dirty="0" smtClean="0"/>
              <a:t>rowth roadmap to build your HR high growth strategy while following the steps in this toolkit</a:t>
            </a:r>
            <a:endParaRPr lang="en-CA" dirty="0"/>
          </a:p>
        </p:txBody>
      </p:sp>
      <p:sp>
        <p:nvSpPr>
          <p:cNvPr id="4" name="Rectangle 3"/>
          <p:cNvSpPr/>
          <p:nvPr/>
        </p:nvSpPr>
        <p:spPr>
          <a:xfrm>
            <a:off x="3899362" y="5157328"/>
            <a:ext cx="1404000" cy="122400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5. </a:t>
            </a:r>
          </a:p>
          <a:p>
            <a:pPr algn="ctr" fontAlgn="base">
              <a:spcBef>
                <a:spcPct val="0"/>
              </a:spcBef>
              <a:spcAft>
                <a:spcPct val="0"/>
              </a:spcAft>
            </a:pPr>
            <a:r>
              <a:rPr lang="en-CA" sz="1400" b="1" dirty="0" smtClean="0">
                <a:solidFill>
                  <a:srgbClr val="333333"/>
                </a:solidFill>
              </a:rPr>
              <a:t>Recruiting &amp; Hiring</a:t>
            </a:r>
          </a:p>
        </p:txBody>
      </p:sp>
      <p:sp>
        <p:nvSpPr>
          <p:cNvPr id="5" name="Rectangle 4"/>
          <p:cNvSpPr/>
          <p:nvPr/>
        </p:nvSpPr>
        <p:spPr>
          <a:xfrm>
            <a:off x="5686142" y="5157192"/>
            <a:ext cx="1404000" cy="122400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6. Culture Alignment</a:t>
            </a:r>
          </a:p>
        </p:txBody>
      </p:sp>
      <p:sp>
        <p:nvSpPr>
          <p:cNvPr id="6" name="Rectangle 5"/>
          <p:cNvSpPr/>
          <p:nvPr/>
        </p:nvSpPr>
        <p:spPr>
          <a:xfrm>
            <a:off x="3899362" y="1324806"/>
            <a:ext cx="1404000" cy="1224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3. </a:t>
            </a:r>
          </a:p>
          <a:p>
            <a:pPr algn="ctr" fontAlgn="base">
              <a:spcBef>
                <a:spcPct val="0"/>
              </a:spcBef>
              <a:spcAft>
                <a:spcPct val="0"/>
              </a:spcAft>
            </a:pPr>
            <a:r>
              <a:rPr lang="en-CA" sz="1400" b="1" dirty="0" smtClean="0">
                <a:solidFill>
                  <a:srgbClr val="333333"/>
                </a:solidFill>
              </a:rPr>
              <a:t>Determine Resourcing Requirements</a:t>
            </a:r>
          </a:p>
        </p:txBody>
      </p:sp>
      <p:sp>
        <p:nvSpPr>
          <p:cNvPr id="8" name="Rectangle 7"/>
          <p:cNvSpPr/>
          <p:nvPr/>
        </p:nvSpPr>
        <p:spPr>
          <a:xfrm>
            <a:off x="7469409" y="5157328"/>
            <a:ext cx="1404000" cy="122400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7.</a:t>
            </a:r>
          </a:p>
          <a:p>
            <a:pPr algn="ctr" fontAlgn="base">
              <a:spcBef>
                <a:spcPct val="0"/>
              </a:spcBef>
              <a:spcAft>
                <a:spcPct val="0"/>
              </a:spcAft>
            </a:pPr>
            <a:r>
              <a:rPr lang="en-CA" sz="1400" b="1" dirty="0" smtClean="0">
                <a:solidFill>
                  <a:srgbClr val="333333"/>
                </a:solidFill>
              </a:rPr>
              <a:t>Tracking, Monitoring, Next Steps</a:t>
            </a:r>
          </a:p>
        </p:txBody>
      </p:sp>
      <p:sp>
        <p:nvSpPr>
          <p:cNvPr id="9" name="Rectangle 8"/>
          <p:cNvSpPr/>
          <p:nvPr/>
        </p:nvSpPr>
        <p:spPr>
          <a:xfrm>
            <a:off x="2106314" y="1324806"/>
            <a:ext cx="1404000" cy="1224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2. </a:t>
            </a:r>
          </a:p>
          <a:p>
            <a:pPr algn="ctr" fontAlgn="base">
              <a:spcBef>
                <a:spcPct val="0"/>
              </a:spcBef>
              <a:spcAft>
                <a:spcPct val="0"/>
              </a:spcAft>
            </a:pPr>
            <a:r>
              <a:rPr lang="en-CA" sz="1400" b="1" dirty="0" smtClean="0">
                <a:solidFill>
                  <a:srgbClr val="333333"/>
                </a:solidFill>
              </a:rPr>
              <a:t>Refine the HR Org. Structure</a:t>
            </a:r>
            <a:endParaRPr lang="en-CA" sz="1400" b="1" dirty="0">
              <a:solidFill>
                <a:srgbClr val="333333"/>
              </a:solidFill>
            </a:endParaRPr>
          </a:p>
        </p:txBody>
      </p:sp>
      <p:sp>
        <p:nvSpPr>
          <p:cNvPr id="27" name="Rectangle 26"/>
          <p:cNvSpPr/>
          <p:nvPr/>
        </p:nvSpPr>
        <p:spPr>
          <a:xfrm>
            <a:off x="325666" y="1324806"/>
            <a:ext cx="1404000" cy="1224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1. </a:t>
            </a:r>
          </a:p>
          <a:p>
            <a:pPr algn="ctr" fontAlgn="base">
              <a:spcBef>
                <a:spcPct val="0"/>
              </a:spcBef>
              <a:spcAft>
                <a:spcPct val="0"/>
              </a:spcAft>
            </a:pPr>
            <a:r>
              <a:rPr lang="en-CA" sz="1400" b="1" dirty="0" smtClean="0">
                <a:solidFill>
                  <a:srgbClr val="333333"/>
                </a:solidFill>
              </a:rPr>
              <a:t>Build HR Strategy</a:t>
            </a:r>
          </a:p>
        </p:txBody>
      </p:sp>
      <p:sp>
        <p:nvSpPr>
          <p:cNvPr id="39" name="Rectangle 38"/>
          <p:cNvSpPr/>
          <p:nvPr/>
        </p:nvSpPr>
        <p:spPr>
          <a:xfrm>
            <a:off x="359532" y="4700326"/>
            <a:ext cx="288000" cy="28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spcBef>
                <a:spcPct val="0"/>
              </a:spcBef>
              <a:spcAft>
                <a:spcPct val="0"/>
              </a:spcAft>
            </a:pPr>
            <a:endParaRPr lang="en-CA" sz="1400" dirty="0" smtClean="0">
              <a:solidFill>
                <a:srgbClr val="333333"/>
              </a:solidFill>
            </a:endParaRPr>
          </a:p>
        </p:txBody>
      </p:sp>
      <p:sp>
        <p:nvSpPr>
          <p:cNvPr id="40" name="TextBox 39"/>
          <p:cNvSpPr txBox="1"/>
          <p:nvPr/>
        </p:nvSpPr>
        <p:spPr>
          <a:xfrm>
            <a:off x="775196" y="4734410"/>
            <a:ext cx="1564588" cy="253916"/>
          </a:xfrm>
          <a:prstGeom prst="rect">
            <a:avLst/>
          </a:prstGeom>
          <a:noFill/>
        </p:spPr>
        <p:txBody>
          <a:bodyPr wrap="square" rtlCol="0">
            <a:spAutoFit/>
          </a:bodyPr>
          <a:lstStyle/>
          <a:p>
            <a:pPr marL="84138" indent="-84138" fontAlgn="base">
              <a:spcBef>
                <a:spcPct val="0"/>
              </a:spcBef>
              <a:spcAft>
                <a:spcPct val="0"/>
              </a:spcAft>
            </a:pPr>
            <a:r>
              <a:rPr lang="en-CA" sz="1050" dirty="0" smtClean="0">
                <a:solidFill>
                  <a:srgbClr val="333333"/>
                </a:solidFill>
              </a:rPr>
              <a:t>Planning </a:t>
            </a:r>
            <a:endParaRPr lang="en-CA" sz="1050" dirty="0">
              <a:solidFill>
                <a:srgbClr val="333333"/>
              </a:solidFill>
            </a:endParaRPr>
          </a:p>
        </p:txBody>
      </p:sp>
      <p:sp>
        <p:nvSpPr>
          <p:cNvPr id="41" name="Rectangle 40"/>
          <p:cNvSpPr/>
          <p:nvPr/>
        </p:nvSpPr>
        <p:spPr>
          <a:xfrm>
            <a:off x="359532" y="5840308"/>
            <a:ext cx="288000" cy="288000"/>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base">
              <a:spcBef>
                <a:spcPct val="0"/>
              </a:spcBef>
              <a:spcAft>
                <a:spcPct val="0"/>
              </a:spcAft>
            </a:pPr>
            <a:endParaRPr lang="en-CA" sz="1400" dirty="0" smtClean="0">
              <a:solidFill>
                <a:srgbClr val="333333"/>
              </a:solidFill>
            </a:endParaRPr>
          </a:p>
        </p:txBody>
      </p:sp>
      <p:sp>
        <p:nvSpPr>
          <p:cNvPr id="42" name="TextBox 41"/>
          <p:cNvSpPr txBox="1"/>
          <p:nvPr/>
        </p:nvSpPr>
        <p:spPr>
          <a:xfrm>
            <a:off x="775196" y="5299320"/>
            <a:ext cx="1420540" cy="253916"/>
          </a:xfrm>
          <a:prstGeom prst="rect">
            <a:avLst/>
          </a:prstGeom>
          <a:noFill/>
        </p:spPr>
        <p:txBody>
          <a:bodyPr wrap="square" rtlCol="0">
            <a:spAutoFit/>
          </a:bodyPr>
          <a:lstStyle/>
          <a:p>
            <a:pPr marL="84138" indent="-84138" fontAlgn="base">
              <a:spcBef>
                <a:spcPct val="0"/>
              </a:spcBef>
              <a:spcAft>
                <a:spcPct val="0"/>
              </a:spcAft>
            </a:pPr>
            <a:r>
              <a:rPr lang="en-CA" sz="1050" dirty="0" smtClean="0">
                <a:solidFill>
                  <a:srgbClr val="333333"/>
                </a:solidFill>
              </a:rPr>
              <a:t>Sourcing</a:t>
            </a:r>
            <a:endParaRPr lang="en-CA" sz="1050" dirty="0">
              <a:solidFill>
                <a:srgbClr val="333333"/>
              </a:solidFill>
            </a:endParaRPr>
          </a:p>
        </p:txBody>
      </p:sp>
      <p:sp>
        <p:nvSpPr>
          <p:cNvPr id="43" name="Rectangle 42"/>
          <p:cNvSpPr/>
          <p:nvPr/>
        </p:nvSpPr>
        <p:spPr>
          <a:xfrm>
            <a:off x="359532" y="5284150"/>
            <a:ext cx="288000" cy="288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smtClean="0">
              <a:solidFill>
                <a:srgbClr val="333333"/>
              </a:solidFill>
            </a:endParaRPr>
          </a:p>
        </p:txBody>
      </p:sp>
      <p:sp>
        <p:nvSpPr>
          <p:cNvPr id="44" name="TextBox 43"/>
          <p:cNvSpPr txBox="1"/>
          <p:nvPr/>
        </p:nvSpPr>
        <p:spPr>
          <a:xfrm>
            <a:off x="775196" y="5858201"/>
            <a:ext cx="1420540" cy="253916"/>
          </a:xfrm>
          <a:prstGeom prst="rect">
            <a:avLst/>
          </a:prstGeom>
          <a:noFill/>
        </p:spPr>
        <p:txBody>
          <a:bodyPr wrap="square" rtlCol="0">
            <a:spAutoFit/>
          </a:bodyPr>
          <a:lstStyle/>
          <a:p>
            <a:pPr marL="84138" indent="-84138" fontAlgn="base">
              <a:spcBef>
                <a:spcPct val="0"/>
              </a:spcBef>
              <a:spcAft>
                <a:spcPct val="0"/>
              </a:spcAft>
            </a:pPr>
            <a:r>
              <a:rPr lang="en-CA" sz="1050" dirty="0" smtClean="0">
                <a:solidFill>
                  <a:srgbClr val="333333"/>
                </a:solidFill>
              </a:rPr>
              <a:t>Execution</a:t>
            </a:r>
            <a:endParaRPr lang="en-CA" sz="1050" dirty="0">
              <a:solidFill>
                <a:srgbClr val="333333"/>
              </a:solidFill>
            </a:endParaRP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4004" y="1340816"/>
            <a:ext cx="363600" cy="351775"/>
          </a:xfrm>
          <a:prstGeom prst="rect">
            <a:avLst/>
          </a:prstGeom>
        </p:spPr>
      </p:pic>
      <p:pic>
        <p:nvPicPr>
          <p:cNvPr id="50" name="Picture 4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9409" y="5198408"/>
            <a:ext cx="363600" cy="365096"/>
          </a:xfrm>
          <a:prstGeom prst="rect">
            <a:avLst/>
          </a:prstGeom>
        </p:spPr>
      </p:pic>
      <p:pic>
        <p:nvPicPr>
          <p:cNvPr id="51" name="Picture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0088" y="5195334"/>
            <a:ext cx="363600" cy="356025"/>
          </a:xfrm>
          <a:prstGeom prst="rect">
            <a:avLst/>
          </a:prstGeom>
        </p:spPr>
      </p:pic>
      <p:pic>
        <p:nvPicPr>
          <p:cNvPr id="52" name="Picture 5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82317" y="5196874"/>
            <a:ext cx="354827" cy="351871"/>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28280" y="1352591"/>
            <a:ext cx="363600" cy="359055"/>
          </a:xfrm>
          <a:prstGeom prst="rect">
            <a:avLst/>
          </a:prstGeom>
        </p:spPr>
      </p:pic>
      <p:sp>
        <p:nvSpPr>
          <p:cNvPr id="13" name="TextBox 12"/>
          <p:cNvSpPr txBox="1"/>
          <p:nvPr/>
        </p:nvSpPr>
        <p:spPr>
          <a:xfrm>
            <a:off x="5984542" y="1685091"/>
            <a:ext cx="2069803" cy="830997"/>
          </a:xfrm>
          <a:prstGeom prst="rect">
            <a:avLst/>
          </a:prstGeom>
          <a:noFill/>
        </p:spPr>
        <p:txBody>
          <a:bodyPr wrap="square" rtlCol="0">
            <a:spAutoFit/>
          </a:bodyPr>
          <a:lstStyle/>
          <a:p>
            <a:pPr fontAlgn="base">
              <a:spcBef>
                <a:spcPct val="0"/>
              </a:spcBef>
              <a:spcAft>
                <a:spcPct val="0"/>
              </a:spcAft>
            </a:pPr>
            <a:r>
              <a:rPr lang="en-CA" sz="1200" b="1" dirty="0" smtClean="0">
                <a:solidFill>
                  <a:srgbClr val="333333"/>
                </a:solidFill>
              </a:rPr>
              <a:t>Decision point:</a:t>
            </a:r>
          </a:p>
          <a:p>
            <a:pPr fontAlgn="base">
              <a:spcBef>
                <a:spcPct val="0"/>
              </a:spcBef>
              <a:spcAft>
                <a:spcPct val="0"/>
              </a:spcAft>
            </a:pPr>
            <a:r>
              <a:rPr lang="en-CA" sz="1200" dirty="0" smtClean="0">
                <a:solidFill>
                  <a:srgbClr val="333333"/>
                </a:solidFill>
              </a:rPr>
              <a:t>Source using both internal and external methods or skip internal?</a:t>
            </a:r>
            <a:endParaRPr lang="en-CA" sz="1200" dirty="0">
              <a:solidFill>
                <a:srgbClr val="333333"/>
              </a:solidFill>
            </a:endParaRPr>
          </a:p>
        </p:txBody>
      </p:sp>
      <p:cxnSp>
        <p:nvCxnSpPr>
          <p:cNvPr id="17" name="Straight Arrow Connector 16"/>
          <p:cNvCxnSpPr/>
          <p:nvPr/>
        </p:nvCxnSpPr>
        <p:spPr>
          <a:xfrm flipH="1">
            <a:off x="5562312" y="2109049"/>
            <a:ext cx="467245" cy="4394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996965" y="3213112"/>
            <a:ext cx="1404000" cy="12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4a.</a:t>
            </a:r>
          </a:p>
          <a:p>
            <a:pPr algn="ctr" fontAlgn="base">
              <a:spcBef>
                <a:spcPct val="0"/>
              </a:spcBef>
              <a:spcAft>
                <a:spcPct val="0"/>
              </a:spcAft>
            </a:pPr>
            <a:r>
              <a:rPr lang="en-CA" sz="1400" b="1" dirty="0" smtClean="0">
                <a:solidFill>
                  <a:srgbClr val="333333"/>
                </a:solidFill>
              </a:rPr>
              <a:t>Internal Sourcing </a:t>
            </a:r>
          </a:p>
        </p:txBody>
      </p:sp>
      <p:sp>
        <p:nvSpPr>
          <p:cNvPr id="45" name="Rectangle 44"/>
          <p:cNvSpPr/>
          <p:nvPr/>
        </p:nvSpPr>
        <p:spPr>
          <a:xfrm>
            <a:off x="4726676" y="3213112"/>
            <a:ext cx="1404000" cy="122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b="1" dirty="0" smtClean="0">
                <a:solidFill>
                  <a:srgbClr val="333333"/>
                </a:solidFill>
              </a:rPr>
              <a:t>4b. </a:t>
            </a:r>
          </a:p>
          <a:p>
            <a:pPr algn="ctr" fontAlgn="base">
              <a:spcBef>
                <a:spcPct val="0"/>
              </a:spcBef>
              <a:spcAft>
                <a:spcPct val="0"/>
              </a:spcAft>
            </a:pPr>
            <a:r>
              <a:rPr lang="en-CA" sz="1400" b="1" dirty="0" smtClean="0">
                <a:solidFill>
                  <a:srgbClr val="333333"/>
                </a:solidFill>
              </a:rPr>
              <a:t>External Sourcing </a:t>
            </a:r>
          </a:p>
        </p:txBody>
      </p:sp>
      <p:cxnSp>
        <p:nvCxnSpPr>
          <p:cNvPr id="57" name="Straight Arrow Connector 56"/>
          <p:cNvCxnSpPr/>
          <p:nvPr/>
        </p:nvCxnSpPr>
        <p:spPr>
          <a:xfrm>
            <a:off x="1763532" y="1936806"/>
            <a:ext cx="340452" cy="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3544180" y="1936806"/>
            <a:ext cx="340452" cy="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128957" y="5769328"/>
            <a:ext cx="340452" cy="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5328757" y="5769328"/>
            <a:ext cx="340452" cy="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Shape 61"/>
          <p:cNvCxnSpPr>
            <a:stCxn id="6" idx="2"/>
            <a:endCxn id="38" idx="0"/>
          </p:cNvCxnSpPr>
          <p:nvPr/>
        </p:nvCxnSpPr>
        <p:spPr>
          <a:xfrm rot="5400000">
            <a:off x="3818011" y="2429761"/>
            <a:ext cx="664306" cy="902397"/>
          </a:xfrm>
          <a:prstGeom prst="bentConnector3">
            <a:avLst>
              <a:gd name="adj1" fmla="val 5000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Shape 61"/>
          <p:cNvCxnSpPr/>
          <p:nvPr/>
        </p:nvCxnSpPr>
        <p:spPr>
          <a:xfrm rot="16200000" flipH="1">
            <a:off x="4720409" y="2429762"/>
            <a:ext cx="664306" cy="902397"/>
          </a:xfrm>
          <a:prstGeom prst="bentConnector3">
            <a:avLst>
              <a:gd name="adj1" fmla="val 5000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Shape 61"/>
          <p:cNvCxnSpPr/>
          <p:nvPr/>
        </p:nvCxnSpPr>
        <p:spPr>
          <a:xfrm rot="16200000" flipH="1">
            <a:off x="3801078" y="4335000"/>
            <a:ext cx="664306" cy="902397"/>
          </a:xfrm>
          <a:prstGeom prst="bentConnector3">
            <a:avLst>
              <a:gd name="adj1" fmla="val 5000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Shape 61"/>
          <p:cNvCxnSpPr/>
          <p:nvPr/>
        </p:nvCxnSpPr>
        <p:spPr>
          <a:xfrm rot="5400000">
            <a:off x="4703475" y="4335000"/>
            <a:ext cx="664306" cy="902397"/>
          </a:xfrm>
          <a:prstGeom prst="bentConnector3">
            <a:avLst>
              <a:gd name="adj1" fmla="val 50000"/>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68" name="Picture 6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12869" y="3251332"/>
            <a:ext cx="363600" cy="351775"/>
          </a:xfrm>
          <a:prstGeom prst="rect">
            <a:avLst/>
          </a:prstGeom>
        </p:spPr>
      </p:pic>
      <p:pic>
        <p:nvPicPr>
          <p:cNvPr id="46" name="Picture 4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57320" y="3245420"/>
            <a:ext cx="362103" cy="363600"/>
          </a:xfrm>
          <a:prstGeom prst="rect">
            <a:avLst/>
          </a:prstGeom>
        </p:spPr>
      </p:pic>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43268" y="1350318"/>
            <a:ext cx="359092" cy="363600"/>
          </a:xfrm>
          <a:prstGeom prst="rect">
            <a:avLst/>
          </a:prstGeom>
        </p:spPr>
      </p:pic>
      <p:grpSp>
        <p:nvGrpSpPr>
          <p:cNvPr id="35" name="Group 34"/>
          <p:cNvGrpSpPr/>
          <p:nvPr/>
        </p:nvGrpSpPr>
        <p:grpSpPr>
          <a:xfrm>
            <a:off x="0" y="6525344"/>
            <a:ext cx="9144000" cy="351838"/>
            <a:chOff x="0" y="6525344"/>
            <a:chExt cx="9144000" cy="351838"/>
          </a:xfrm>
        </p:grpSpPr>
        <p:sp>
          <p:nvSpPr>
            <p:cNvPr id="36" name="Rectangle 35"/>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7" name="Picture 3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47" name="Rectangle 4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778272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5271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 doesn’t help that during organizational growth, other departments outgrow HR nearly every time</a:t>
            </a:r>
            <a:endParaRPr lang="en-CA" dirty="0"/>
          </a:p>
        </p:txBody>
      </p:sp>
      <p:sp>
        <p:nvSpPr>
          <p:cNvPr id="3" name="TextBox 2"/>
          <p:cNvSpPr txBox="1"/>
          <p:nvPr/>
        </p:nvSpPr>
        <p:spPr>
          <a:xfrm>
            <a:off x="251520" y="1124744"/>
            <a:ext cx="8625780" cy="646331"/>
          </a:xfrm>
          <a:prstGeom prst="rect">
            <a:avLst/>
          </a:prstGeom>
          <a:noFill/>
        </p:spPr>
        <p:txBody>
          <a:bodyPr wrap="square" rtlCol="0">
            <a:spAutoFit/>
          </a:bodyPr>
          <a:lstStyle/>
          <a:p>
            <a:pPr fontAlgn="base">
              <a:spcBef>
                <a:spcPct val="0"/>
              </a:spcBef>
              <a:spcAft>
                <a:spcPct val="0"/>
              </a:spcAft>
            </a:pPr>
            <a:r>
              <a:rPr lang="en-CA" b="1" dirty="0" smtClean="0">
                <a:solidFill>
                  <a:srgbClr val="333333"/>
                </a:solidFill>
              </a:rPr>
              <a:t>This means that you are disproportionately resourced when trying to acquire new talent.</a:t>
            </a:r>
            <a:r>
              <a:rPr lang="en-CA" dirty="0" smtClean="0">
                <a:solidFill>
                  <a:srgbClr val="333333"/>
                </a:solidFill>
              </a:rPr>
              <a:t> </a:t>
            </a:r>
          </a:p>
        </p:txBody>
      </p:sp>
      <p:sp>
        <p:nvSpPr>
          <p:cNvPr id="4" name="TextBox 3"/>
          <p:cNvSpPr txBox="1"/>
          <p:nvPr/>
        </p:nvSpPr>
        <p:spPr>
          <a:xfrm>
            <a:off x="4031940" y="4849415"/>
            <a:ext cx="1800200" cy="307777"/>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333333"/>
                </a:solidFill>
              </a:rPr>
              <a:t>% of Respondents</a:t>
            </a:r>
            <a:endParaRPr lang="en-US" sz="1400" b="1" dirty="0">
              <a:solidFill>
                <a:srgbClr val="333333"/>
              </a:solidFill>
            </a:endParaRPr>
          </a:p>
        </p:txBody>
      </p:sp>
      <p:graphicFrame>
        <p:nvGraphicFramePr>
          <p:cNvPr id="5" name="Table 4"/>
          <p:cNvGraphicFramePr>
            <a:graphicFrameLocks noGrp="1"/>
          </p:cNvGraphicFramePr>
          <p:nvPr>
            <p:extLst/>
          </p:nvPr>
        </p:nvGraphicFramePr>
        <p:xfrm>
          <a:off x="575556" y="2234853"/>
          <a:ext cx="5792250" cy="2546040"/>
        </p:xfrm>
        <a:graphic>
          <a:graphicData uri="http://schemas.openxmlformats.org/drawingml/2006/table">
            <a:tbl>
              <a:tblPr firstRow="1" bandRow="1">
                <a:tableStyleId>{5C22544A-7EE6-4342-B048-85BDC9FD1C3A}</a:tableStyleId>
              </a:tblPr>
              <a:tblGrid>
                <a:gridCol w="1315110"/>
                <a:gridCol w="746190"/>
                <a:gridCol w="746190"/>
                <a:gridCol w="746190"/>
                <a:gridCol w="746190"/>
                <a:gridCol w="746190"/>
                <a:gridCol w="746190"/>
              </a:tblGrid>
              <a:tr h="509208">
                <a:tc>
                  <a:txBody>
                    <a:bodyPr/>
                    <a:lstStyle/>
                    <a:p>
                      <a:pPr algn="ctr" fontAlgn="b"/>
                      <a:endParaRPr lang="en-CA" sz="1200" b="0" i="0" u="none" strike="noStrike" dirty="0">
                        <a:solidFill>
                          <a:srgbClr val="000000"/>
                        </a:solidFill>
                        <a:latin typeface="+mn-lt"/>
                      </a:endParaRPr>
                    </a:p>
                  </a:txBody>
                  <a:tcPr marL="0" marR="0" marT="0" marB="0" anchor="ctr"/>
                </a:tc>
                <a:tc>
                  <a:txBody>
                    <a:bodyPr/>
                    <a:lstStyle/>
                    <a:p>
                      <a:pPr algn="ctr" fontAlgn="b"/>
                      <a:r>
                        <a:rPr lang="en-CA" sz="1200" b="1" i="0" u="none" strike="noStrike" dirty="0">
                          <a:solidFill>
                            <a:schemeClr val="bg1"/>
                          </a:solidFill>
                          <a:latin typeface="+mn-lt"/>
                        </a:rPr>
                        <a:t>Decrease</a:t>
                      </a:r>
                    </a:p>
                  </a:txBody>
                  <a:tcPr marL="0" marR="0" marT="0" marB="0" anchor="ctr"/>
                </a:tc>
                <a:tc>
                  <a:txBody>
                    <a:bodyPr/>
                    <a:lstStyle/>
                    <a:p>
                      <a:pPr algn="ctr" fontAlgn="b"/>
                      <a:r>
                        <a:rPr lang="en-CA" sz="1200" b="1" i="0" u="none" strike="noStrike" dirty="0">
                          <a:solidFill>
                            <a:schemeClr val="bg1"/>
                          </a:solidFill>
                          <a:latin typeface="+mn-lt"/>
                        </a:rPr>
                        <a:t>No Change</a:t>
                      </a:r>
                    </a:p>
                  </a:txBody>
                  <a:tcPr marL="0" marR="0" marT="0" marB="0" anchor="ctr"/>
                </a:tc>
                <a:tc>
                  <a:txBody>
                    <a:bodyPr/>
                    <a:lstStyle/>
                    <a:p>
                      <a:pPr algn="ctr" fontAlgn="b"/>
                      <a:r>
                        <a:rPr lang="en-CA" sz="1200" b="1" i="0" u="none" strike="noStrike" dirty="0">
                          <a:solidFill>
                            <a:schemeClr val="bg1"/>
                          </a:solidFill>
                          <a:latin typeface="+mn-lt"/>
                        </a:rPr>
                        <a:t>Increase</a:t>
                      </a:r>
                    </a:p>
                  </a:txBody>
                  <a:tcPr marL="0" marR="0" marT="0" marB="0" anchor="ctr"/>
                </a:tc>
                <a:tc>
                  <a:txBody>
                    <a:bodyPr/>
                    <a:lstStyle/>
                    <a:p>
                      <a:pPr algn="ctr" fontAlgn="b"/>
                      <a:r>
                        <a:rPr lang="en-CA" sz="1200" b="1" i="0" u="none" strike="noStrike" dirty="0">
                          <a:solidFill>
                            <a:schemeClr val="bg1"/>
                          </a:solidFill>
                          <a:latin typeface="+mn-lt"/>
                        </a:rPr>
                        <a:t>Decrease</a:t>
                      </a:r>
                    </a:p>
                  </a:txBody>
                  <a:tcPr marL="0" marR="0" marT="0" marB="0" anchor="ctr">
                    <a:solidFill>
                      <a:schemeClr val="accent4"/>
                    </a:solidFill>
                  </a:tcPr>
                </a:tc>
                <a:tc>
                  <a:txBody>
                    <a:bodyPr/>
                    <a:lstStyle/>
                    <a:p>
                      <a:pPr algn="ctr" fontAlgn="b"/>
                      <a:r>
                        <a:rPr lang="en-CA" sz="1200" b="1" i="0" u="none" strike="noStrike" dirty="0">
                          <a:solidFill>
                            <a:schemeClr val="bg1"/>
                          </a:solidFill>
                          <a:latin typeface="+mn-lt"/>
                        </a:rPr>
                        <a:t>No Change</a:t>
                      </a:r>
                    </a:p>
                  </a:txBody>
                  <a:tcPr marL="0" marR="0" marT="0" marB="0" anchor="ctr">
                    <a:solidFill>
                      <a:schemeClr val="accent4"/>
                    </a:solidFill>
                  </a:tcPr>
                </a:tc>
                <a:tc>
                  <a:txBody>
                    <a:bodyPr/>
                    <a:lstStyle/>
                    <a:p>
                      <a:pPr algn="ctr" fontAlgn="b"/>
                      <a:r>
                        <a:rPr lang="en-CA" sz="1200" b="1" i="0" u="none" strike="noStrike" dirty="0">
                          <a:solidFill>
                            <a:schemeClr val="bg1"/>
                          </a:solidFill>
                          <a:latin typeface="+mn-lt"/>
                        </a:rPr>
                        <a:t>Increase</a:t>
                      </a:r>
                    </a:p>
                  </a:txBody>
                  <a:tcPr marL="0" marR="0" marT="0" marB="0" anchor="ctr">
                    <a:solidFill>
                      <a:schemeClr val="accent4"/>
                    </a:solidFill>
                  </a:tcPr>
                </a:tc>
              </a:tr>
              <a:tr h="509208">
                <a:tc>
                  <a:txBody>
                    <a:bodyPr/>
                    <a:lstStyle/>
                    <a:p>
                      <a:pPr algn="ctr" fontAlgn="b"/>
                      <a:r>
                        <a:rPr lang="en-CA" sz="1200" b="0" i="0" u="none" strike="noStrike" dirty="0">
                          <a:solidFill>
                            <a:srgbClr val="000000"/>
                          </a:solidFill>
                          <a:latin typeface="+mn-lt"/>
                        </a:rPr>
                        <a:t>Revenue</a:t>
                      </a:r>
                    </a:p>
                  </a:txBody>
                  <a:tcPr marL="0" marR="0" marT="0" marB="0" anchor="ctr"/>
                </a:tc>
                <a:tc>
                  <a:txBody>
                    <a:bodyPr/>
                    <a:lstStyle/>
                    <a:p>
                      <a:pPr algn="ctr" fontAlgn="b"/>
                      <a:r>
                        <a:rPr lang="en-CA" sz="1200" b="0" i="0" u="none" strike="noStrike" dirty="0">
                          <a:solidFill>
                            <a:srgbClr val="000000"/>
                          </a:solidFill>
                          <a:latin typeface="+mn-lt"/>
                        </a:rPr>
                        <a:t>14%</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12%</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74%</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14%</a:t>
                      </a:r>
                    </a:p>
                  </a:txBody>
                  <a:tcPr marL="0" marR="0" marT="0" marB="0" anchor="ctr"/>
                </a:tc>
                <a:tc>
                  <a:txBody>
                    <a:bodyPr/>
                    <a:lstStyle/>
                    <a:p>
                      <a:pPr algn="ctr" fontAlgn="b"/>
                      <a:r>
                        <a:rPr lang="en-CA" sz="1200" b="0" i="0" u="none" strike="noStrike" dirty="0">
                          <a:solidFill>
                            <a:srgbClr val="000000"/>
                          </a:solidFill>
                          <a:latin typeface="+mn-lt"/>
                        </a:rPr>
                        <a:t>15%</a:t>
                      </a:r>
                    </a:p>
                  </a:txBody>
                  <a:tcPr marL="0" marR="0" marT="0" marB="0" anchor="ctr"/>
                </a:tc>
                <a:tc>
                  <a:txBody>
                    <a:bodyPr/>
                    <a:lstStyle/>
                    <a:p>
                      <a:pPr algn="ctr" fontAlgn="b"/>
                      <a:r>
                        <a:rPr lang="en-CA" sz="1200" b="0" i="0" u="none" strike="noStrike" dirty="0">
                          <a:solidFill>
                            <a:srgbClr val="000000"/>
                          </a:solidFill>
                          <a:latin typeface="+mn-lt"/>
                        </a:rPr>
                        <a:t>71%</a:t>
                      </a:r>
                    </a:p>
                  </a:txBody>
                  <a:tcPr marL="0" marR="0" marT="0" marB="0" anchor="ctr"/>
                </a:tc>
              </a:tr>
              <a:tr h="509208">
                <a:tc>
                  <a:txBody>
                    <a:bodyPr/>
                    <a:lstStyle/>
                    <a:p>
                      <a:pPr algn="ctr" fontAlgn="b"/>
                      <a:r>
                        <a:rPr lang="en-CA" sz="1200" b="0" i="0" u="none" strike="noStrike" dirty="0">
                          <a:solidFill>
                            <a:srgbClr val="000000"/>
                          </a:solidFill>
                          <a:latin typeface="+mn-lt"/>
                        </a:rPr>
                        <a:t>Profitability</a:t>
                      </a:r>
                    </a:p>
                  </a:txBody>
                  <a:tcPr marL="0" marR="0" marT="0" marB="0" anchor="ctr"/>
                </a:tc>
                <a:tc>
                  <a:txBody>
                    <a:bodyPr/>
                    <a:lstStyle/>
                    <a:p>
                      <a:pPr algn="ctr" fontAlgn="b"/>
                      <a:r>
                        <a:rPr lang="en-CA" sz="1200" b="0" i="0" u="none" strike="noStrike" dirty="0">
                          <a:solidFill>
                            <a:srgbClr val="000000"/>
                          </a:solidFill>
                          <a:latin typeface="+mn-lt"/>
                        </a:rPr>
                        <a:t>12%</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34%</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55%</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10%</a:t>
                      </a:r>
                    </a:p>
                  </a:txBody>
                  <a:tcPr marL="0" marR="0" marT="0" marB="0" anchor="ctr"/>
                </a:tc>
                <a:tc>
                  <a:txBody>
                    <a:bodyPr/>
                    <a:lstStyle/>
                    <a:p>
                      <a:pPr algn="ctr" fontAlgn="b"/>
                      <a:r>
                        <a:rPr lang="en-CA" sz="1200" b="0" i="0" u="none" strike="noStrike" dirty="0">
                          <a:solidFill>
                            <a:srgbClr val="000000"/>
                          </a:solidFill>
                          <a:latin typeface="+mn-lt"/>
                        </a:rPr>
                        <a:t>24%</a:t>
                      </a:r>
                    </a:p>
                  </a:txBody>
                  <a:tcPr marL="0" marR="0" marT="0" marB="0" anchor="ctr"/>
                </a:tc>
                <a:tc>
                  <a:txBody>
                    <a:bodyPr/>
                    <a:lstStyle/>
                    <a:p>
                      <a:pPr algn="ctr" fontAlgn="b"/>
                      <a:r>
                        <a:rPr lang="en-CA" sz="1200" b="0" i="0" u="none" strike="noStrike" dirty="0">
                          <a:solidFill>
                            <a:srgbClr val="000000"/>
                          </a:solidFill>
                          <a:latin typeface="+mn-lt"/>
                        </a:rPr>
                        <a:t>66%</a:t>
                      </a:r>
                    </a:p>
                  </a:txBody>
                  <a:tcPr marL="0" marR="0" marT="0" marB="0" anchor="ctr"/>
                </a:tc>
              </a:tr>
              <a:tr h="509208">
                <a:tc>
                  <a:txBody>
                    <a:bodyPr/>
                    <a:lstStyle/>
                    <a:p>
                      <a:pPr algn="ctr" fontAlgn="b"/>
                      <a:r>
                        <a:rPr lang="en-CA" sz="1200" b="0" i="0" u="none" strike="noStrike" dirty="0" smtClean="0">
                          <a:solidFill>
                            <a:srgbClr val="000000"/>
                          </a:solidFill>
                          <a:latin typeface="+mn-lt"/>
                        </a:rPr>
                        <a:t>Headcount</a:t>
                      </a:r>
                      <a:endParaRPr lang="en-CA" sz="1200" b="0" i="0" u="none" strike="noStrike" dirty="0">
                        <a:solidFill>
                          <a:srgbClr val="000000"/>
                        </a:solidFill>
                        <a:latin typeface="+mn-lt"/>
                      </a:endParaRPr>
                    </a:p>
                  </a:txBody>
                  <a:tcPr marL="0" marR="0" marT="0" marB="0" anchor="ctr"/>
                </a:tc>
                <a:tc>
                  <a:txBody>
                    <a:bodyPr/>
                    <a:lstStyle/>
                    <a:p>
                      <a:pPr algn="ctr" fontAlgn="b"/>
                      <a:r>
                        <a:rPr lang="en-CA" sz="1200" b="0" i="0" u="none" strike="noStrike" dirty="0">
                          <a:solidFill>
                            <a:srgbClr val="000000"/>
                          </a:solidFill>
                          <a:latin typeface="+mn-lt"/>
                        </a:rPr>
                        <a:t>9%</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35%</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56%</a:t>
                      </a:r>
                    </a:p>
                  </a:txBody>
                  <a:tcPr marL="0" marR="0" marT="0" marB="0" anchor="ctr">
                    <a:solidFill>
                      <a:schemeClr val="accent1">
                        <a:lumMod val="40000"/>
                        <a:lumOff val="60000"/>
                      </a:schemeClr>
                    </a:solidFill>
                  </a:tcPr>
                </a:tc>
                <a:tc>
                  <a:txBody>
                    <a:bodyPr/>
                    <a:lstStyle/>
                    <a:p>
                      <a:pPr algn="ctr" fontAlgn="b"/>
                      <a:r>
                        <a:rPr lang="en-CA" sz="1200" b="0" i="0" u="none" strike="noStrike" dirty="0">
                          <a:solidFill>
                            <a:srgbClr val="000000"/>
                          </a:solidFill>
                          <a:latin typeface="+mn-lt"/>
                        </a:rPr>
                        <a:t>18%</a:t>
                      </a:r>
                    </a:p>
                  </a:txBody>
                  <a:tcPr marL="0" marR="0" marT="0" marB="0" anchor="ctr"/>
                </a:tc>
                <a:tc>
                  <a:txBody>
                    <a:bodyPr/>
                    <a:lstStyle/>
                    <a:p>
                      <a:pPr algn="ctr" fontAlgn="b"/>
                      <a:r>
                        <a:rPr lang="en-CA" sz="1200" b="0" i="0" u="none" strike="noStrike" dirty="0">
                          <a:solidFill>
                            <a:srgbClr val="000000"/>
                          </a:solidFill>
                          <a:latin typeface="+mn-lt"/>
                        </a:rPr>
                        <a:t>28%</a:t>
                      </a:r>
                    </a:p>
                  </a:txBody>
                  <a:tcPr marL="0" marR="0" marT="0" marB="0" anchor="ctr"/>
                </a:tc>
                <a:tc>
                  <a:txBody>
                    <a:bodyPr/>
                    <a:lstStyle/>
                    <a:p>
                      <a:pPr algn="ctr" fontAlgn="b"/>
                      <a:r>
                        <a:rPr lang="en-CA" sz="1200" b="0" i="0" u="none" strike="noStrike" dirty="0">
                          <a:solidFill>
                            <a:srgbClr val="000000"/>
                          </a:solidFill>
                          <a:latin typeface="+mn-lt"/>
                        </a:rPr>
                        <a:t>54%</a:t>
                      </a:r>
                    </a:p>
                  </a:txBody>
                  <a:tcPr marL="0" marR="0" marT="0" marB="0" anchor="ctr"/>
                </a:tc>
              </a:tr>
              <a:tr h="509208">
                <a:tc>
                  <a:txBody>
                    <a:bodyPr/>
                    <a:lstStyle/>
                    <a:p>
                      <a:pPr algn="ctr" fontAlgn="b"/>
                      <a:r>
                        <a:rPr lang="en-CA" sz="1200" b="0" i="0" u="none" strike="noStrike" dirty="0">
                          <a:solidFill>
                            <a:srgbClr val="000000"/>
                          </a:solidFill>
                          <a:latin typeface="+mn-lt"/>
                        </a:rPr>
                        <a:t>HR </a:t>
                      </a:r>
                      <a:r>
                        <a:rPr lang="en-CA" sz="1200" b="0" i="0" u="none" strike="noStrike" dirty="0" smtClean="0">
                          <a:solidFill>
                            <a:srgbClr val="000000"/>
                          </a:solidFill>
                          <a:latin typeface="+mn-lt"/>
                        </a:rPr>
                        <a:t>Headcount</a:t>
                      </a:r>
                      <a:endParaRPr lang="en-CA" sz="1200" b="0" i="0" u="none" strike="noStrike" dirty="0">
                        <a:solidFill>
                          <a:srgbClr val="000000"/>
                        </a:solidFill>
                        <a:latin typeface="+mn-lt"/>
                      </a:endParaRPr>
                    </a:p>
                  </a:txBody>
                  <a:tcPr marL="0" marR="0" marT="0" marB="0" anchor="ctr"/>
                </a:tc>
                <a:tc>
                  <a:txBody>
                    <a:bodyPr/>
                    <a:lstStyle/>
                    <a:p>
                      <a:pPr algn="ctr" fontAlgn="b"/>
                      <a:r>
                        <a:rPr lang="en-CA" sz="1200" b="0" i="0" u="none" strike="noStrike" dirty="0">
                          <a:solidFill>
                            <a:srgbClr val="000000"/>
                          </a:solidFill>
                          <a:latin typeface="+mn-lt"/>
                        </a:rPr>
                        <a:t>3%</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81%</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16%</a:t>
                      </a:r>
                    </a:p>
                  </a:txBody>
                  <a:tcPr marL="0" marR="0" marT="0" marB="0" anchor="ctr">
                    <a:solidFill>
                      <a:schemeClr val="accent1">
                        <a:lumMod val="20000"/>
                        <a:lumOff val="80000"/>
                      </a:schemeClr>
                    </a:solidFill>
                  </a:tcPr>
                </a:tc>
                <a:tc>
                  <a:txBody>
                    <a:bodyPr/>
                    <a:lstStyle/>
                    <a:p>
                      <a:pPr algn="ctr" fontAlgn="b"/>
                      <a:r>
                        <a:rPr lang="en-CA" sz="1200" b="0" i="0" u="none" strike="noStrike" dirty="0">
                          <a:solidFill>
                            <a:srgbClr val="000000"/>
                          </a:solidFill>
                          <a:latin typeface="+mn-lt"/>
                        </a:rPr>
                        <a:t>8%</a:t>
                      </a:r>
                    </a:p>
                  </a:txBody>
                  <a:tcPr marL="0" marR="0" marT="0" marB="0" anchor="ctr"/>
                </a:tc>
                <a:tc>
                  <a:txBody>
                    <a:bodyPr/>
                    <a:lstStyle/>
                    <a:p>
                      <a:pPr algn="ctr" fontAlgn="b"/>
                      <a:r>
                        <a:rPr lang="en-CA" sz="1200" b="0" i="0" u="none" strike="noStrike" dirty="0">
                          <a:solidFill>
                            <a:srgbClr val="000000"/>
                          </a:solidFill>
                          <a:latin typeface="+mn-lt"/>
                        </a:rPr>
                        <a:t>67%</a:t>
                      </a:r>
                    </a:p>
                  </a:txBody>
                  <a:tcPr marL="0" marR="0" marT="0" marB="0" anchor="ctr"/>
                </a:tc>
                <a:tc>
                  <a:txBody>
                    <a:bodyPr/>
                    <a:lstStyle/>
                    <a:p>
                      <a:pPr algn="ctr" fontAlgn="b"/>
                      <a:r>
                        <a:rPr lang="en-CA" sz="1200" b="0" i="0" u="none" strike="noStrike" dirty="0">
                          <a:solidFill>
                            <a:srgbClr val="000000"/>
                          </a:solidFill>
                          <a:latin typeface="+mn-lt"/>
                        </a:rPr>
                        <a:t>25%</a:t>
                      </a:r>
                    </a:p>
                  </a:txBody>
                  <a:tcPr marL="0" marR="0" marT="0" marB="0" anchor="ctr"/>
                </a:tc>
              </a:tr>
            </a:tbl>
          </a:graphicData>
        </a:graphic>
      </p:graphicFrame>
      <p:sp>
        <p:nvSpPr>
          <p:cNvPr id="7" name="Left Brace 6"/>
          <p:cNvSpPr/>
          <p:nvPr/>
        </p:nvSpPr>
        <p:spPr>
          <a:xfrm rot="5400000">
            <a:off x="2882772" y="976284"/>
            <a:ext cx="274320" cy="2194560"/>
          </a:xfrm>
          <a:prstGeom prst="leftBrace">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9" name="Left Brace 8"/>
          <p:cNvSpPr/>
          <p:nvPr/>
        </p:nvSpPr>
        <p:spPr>
          <a:xfrm rot="5400000">
            <a:off x="5114178" y="976284"/>
            <a:ext cx="274320" cy="2194560"/>
          </a:xfrm>
          <a:prstGeom prst="leftBrace">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n-CA" dirty="0">
              <a:solidFill>
                <a:srgbClr val="333333"/>
              </a:solidFill>
            </a:endParaRPr>
          </a:p>
        </p:txBody>
      </p:sp>
      <p:sp>
        <p:nvSpPr>
          <p:cNvPr id="10" name="TextBox 9"/>
          <p:cNvSpPr txBox="1"/>
          <p:nvPr/>
        </p:nvSpPr>
        <p:spPr>
          <a:xfrm>
            <a:off x="2415199" y="1568197"/>
            <a:ext cx="1213794" cy="338554"/>
          </a:xfrm>
          <a:prstGeom prst="rect">
            <a:avLst/>
          </a:prstGeom>
          <a:noFill/>
        </p:spPr>
        <p:txBody>
          <a:bodyPr wrap="none" rtlCol="0">
            <a:spAutoFit/>
          </a:bodyPr>
          <a:lstStyle/>
          <a:p>
            <a:pPr algn="ctr" fontAlgn="base">
              <a:spcBef>
                <a:spcPct val="0"/>
              </a:spcBef>
              <a:spcAft>
                <a:spcPct val="0"/>
              </a:spcAft>
            </a:pPr>
            <a:r>
              <a:rPr lang="en-CA" sz="1600" b="1" dirty="0" smtClean="0">
                <a:solidFill>
                  <a:srgbClr val="333333"/>
                </a:solidFill>
              </a:rPr>
              <a:t>Small Org.</a:t>
            </a:r>
            <a:endParaRPr lang="en-CA" sz="1600" b="1" dirty="0">
              <a:solidFill>
                <a:srgbClr val="333333"/>
              </a:solidFill>
            </a:endParaRPr>
          </a:p>
        </p:txBody>
      </p:sp>
      <p:sp>
        <p:nvSpPr>
          <p:cNvPr id="11" name="TextBox 10"/>
          <p:cNvSpPr txBox="1"/>
          <p:nvPr/>
        </p:nvSpPr>
        <p:spPr>
          <a:xfrm>
            <a:off x="4526664" y="1568197"/>
            <a:ext cx="1441420" cy="338554"/>
          </a:xfrm>
          <a:prstGeom prst="rect">
            <a:avLst/>
          </a:prstGeom>
          <a:noFill/>
        </p:spPr>
        <p:txBody>
          <a:bodyPr wrap="none" rtlCol="0">
            <a:spAutoFit/>
          </a:bodyPr>
          <a:lstStyle/>
          <a:p>
            <a:pPr algn="ctr" fontAlgn="base">
              <a:spcBef>
                <a:spcPct val="0"/>
              </a:spcBef>
              <a:spcAft>
                <a:spcPct val="0"/>
              </a:spcAft>
            </a:pPr>
            <a:r>
              <a:rPr lang="en-CA" sz="1600" b="1" dirty="0" smtClean="0">
                <a:solidFill>
                  <a:srgbClr val="333333"/>
                </a:solidFill>
              </a:rPr>
              <a:t>Medium Org.</a:t>
            </a:r>
            <a:endParaRPr lang="en-CA" sz="1600" b="1" dirty="0">
              <a:solidFill>
                <a:srgbClr val="333333"/>
              </a:solidFill>
            </a:endParaRPr>
          </a:p>
        </p:txBody>
      </p:sp>
      <p:sp>
        <p:nvSpPr>
          <p:cNvPr id="13" name="TextBox 12"/>
          <p:cNvSpPr txBox="1"/>
          <p:nvPr/>
        </p:nvSpPr>
        <p:spPr>
          <a:xfrm>
            <a:off x="251520" y="6212341"/>
            <a:ext cx="8625780" cy="276999"/>
          </a:xfrm>
          <a:prstGeom prst="rect">
            <a:avLst/>
          </a:prstGeom>
          <a:noFill/>
        </p:spPr>
        <p:txBody>
          <a:bodyPr wrap="square" rtlCol="0">
            <a:spAutoFit/>
          </a:bodyPr>
          <a:lstStyle/>
          <a:p>
            <a:pPr fontAlgn="base">
              <a:spcBef>
                <a:spcPct val="0"/>
              </a:spcBef>
              <a:spcAft>
                <a:spcPct val="0"/>
              </a:spcAft>
            </a:pPr>
            <a:r>
              <a:rPr lang="en-US" sz="1200" b="1" i="1" dirty="0" smtClean="0">
                <a:solidFill>
                  <a:srgbClr val="333333"/>
                </a:solidFill>
              </a:rPr>
              <a:t>Note</a:t>
            </a:r>
            <a:r>
              <a:rPr lang="en-US" sz="1200" b="1" dirty="0" smtClean="0">
                <a:solidFill>
                  <a:srgbClr val="333333"/>
                </a:solidFill>
              </a:rPr>
              <a:t>: </a:t>
            </a:r>
            <a:r>
              <a:rPr lang="en-US" sz="1200" dirty="0" smtClean="0">
                <a:solidFill>
                  <a:srgbClr val="333333"/>
                </a:solidFill>
              </a:rPr>
              <a:t>Small organizations are defined as having 100 or fewer employees; medium-sized have 101-2000 employees.</a:t>
            </a:r>
            <a:endParaRPr lang="en-US" sz="1200" dirty="0">
              <a:solidFill>
                <a:srgbClr val="333333"/>
              </a:solidFill>
            </a:endParaRPr>
          </a:p>
        </p:txBody>
      </p:sp>
      <p:sp>
        <p:nvSpPr>
          <p:cNvPr id="14" name="TextBox 13"/>
          <p:cNvSpPr txBox="1"/>
          <p:nvPr/>
        </p:nvSpPr>
        <p:spPr>
          <a:xfrm>
            <a:off x="575556" y="4863934"/>
            <a:ext cx="3492388" cy="276999"/>
          </a:xfrm>
          <a:prstGeom prst="rect">
            <a:avLst/>
          </a:prstGeom>
          <a:noFill/>
        </p:spPr>
        <p:txBody>
          <a:bodyPr wrap="square" rtlCol="0">
            <a:spAutoFit/>
          </a:bodyPr>
          <a:lstStyle/>
          <a:p>
            <a:pPr fontAlgn="base">
              <a:spcBef>
                <a:spcPct val="0"/>
              </a:spcBef>
              <a:spcAft>
                <a:spcPct val="0"/>
              </a:spcAft>
            </a:pPr>
            <a:r>
              <a:rPr lang="en-US" sz="1200" i="1" dirty="0" smtClean="0">
                <a:solidFill>
                  <a:srgbClr val="333333"/>
                </a:solidFill>
              </a:rPr>
              <a:t>N=504</a:t>
            </a:r>
            <a:r>
              <a:rPr lang="en-US" sz="1200" i="1" dirty="0">
                <a:solidFill>
                  <a:srgbClr val="333333"/>
                </a:solidFill>
              </a:rPr>
              <a:t>,</a:t>
            </a:r>
            <a:r>
              <a:rPr lang="en-US" sz="1200" i="1" dirty="0" smtClean="0">
                <a:solidFill>
                  <a:srgbClr val="333333"/>
                </a:solidFill>
              </a:rPr>
              <a:t> N=106 (small), and N=286 (medium).</a:t>
            </a:r>
          </a:p>
        </p:txBody>
      </p:sp>
      <p:sp>
        <p:nvSpPr>
          <p:cNvPr id="15" name="TextBox 14"/>
          <p:cNvSpPr txBox="1"/>
          <p:nvPr/>
        </p:nvSpPr>
        <p:spPr>
          <a:xfrm>
            <a:off x="575556" y="5426060"/>
            <a:ext cx="8301744" cy="523220"/>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Most respondents predicted increases in revenue, profitability, and overall headcount (FTE), but no change in HR headcount (FTE) for 2014</a:t>
            </a:r>
            <a:r>
              <a:rPr lang="en-CA" sz="1400" b="1" dirty="0" smtClean="0">
                <a:solidFill>
                  <a:srgbClr val="333333"/>
                </a:solidFill>
              </a:rPr>
              <a:t>.</a:t>
            </a:r>
            <a:endParaRPr lang="en-CA" sz="1400" b="1" dirty="0">
              <a:solidFill>
                <a:srgbClr val="333333"/>
              </a:solidFill>
            </a:endParaRPr>
          </a:p>
        </p:txBody>
      </p:sp>
      <p:sp>
        <p:nvSpPr>
          <p:cNvPr id="19" name="Rectangle 18"/>
          <p:cNvSpPr/>
          <p:nvPr/>
        </p:nvSpPr>
        <p:spPr>
          <a:xfrm>
            <a:off x="3383868" y="3777954"/>
            <a:ext cx="733344" cy="1002939"/>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0" name="Rectangle 19"/>
          <p:cNvSpPr/>
          <p:nvPr/>
        </p:nvSpPr>
        <p:spPr>
          <a:xfrm>
            <a:off x="5624946" y="3763435"/>
            <a:ext cx="733344" cy="1002939"/>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FFFFFF"/>
              </a:solidFill>
            </a:endParaRPr>
          </a:p>
        </p:txBody>
      </p:sp>
      <p:sp>
        <p:nvSpPr>
          <p:cNvPr id="21" name="Rectangle 20"/>
          <p:cNvSpPr/>
          <p:nvPr/>
        </p:nvSpPr>
        <p:spPr>
          <a:xfrm>
            <a:off x="6552220" y="2210724"/>
            <a:ext cx="2325079" cy="2555650"/>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dirty="0">
                <a:solidFill>
                  <a:srgbClr val="333333"/>
                </a:solidFill>
              </a:rPr>
              <a:t>56% of respondents to our McLean &amp; Company 2014 Trends Survey reported expected growth for small organizations and 54% for </a:t>
            </a:r>
            <a:r>
              <a:rPr lang="en-US" sz="1400" dirty="0" smtClean="0">
                <a:solidFill>
                  <a:srgbClr val="333333"/>
                </a:solidFill>
              </a:rPr>
              <a:t>medium-sized </a:t>
            </a:r>
            <a:r>
              <a:rPr lang="en-US" sz="1400" dirty="0">
                <a:solidFill>
                  <a:srgbClr val="333333"/>
                </a:solidFill>
              </a:rPr>
              <a:t>organizations. At the same time, only 16% of small and 25% of medium organizations expect to grow HR headcount. </a:t>
            </a:r>
            <a:endParaRPr lang="en-CA" sz="1400" dirty="0">
              <a:solidFill>
                <a:srgbClr val="333333"/>
              </a:solidFill>
            </a:endParaRPr>
          </a:p>
        </p:txBody>
      </p:sp>
      <p:sp>
        <p:nvSpPr>
          <p:cNvPr id="8" name="TextBox 7"/>
          <p:cNvSpPr txBox="1"/>
          <p:nvPr/>
        </p:nvSpPr>
        <p:spPr>
          <a:xfrm>
            <a:off x="575556" y="5140933"/>
            <a:ext cx="5392528" cy="261610"/>
          </a:xfrm>
          <a:prstGeom prst="rect">
            <a:avLst/>
          </a:prstGeom>
          <a:noFill/>
        </p:spPr>
        <p:txBody>
          <a:bodyPr wrap="square" rtlCol="0">
            <a:spAutoFit/>
          </a:bodyPr>
          <a:lstStyle/>
          <a:p>
            <a:pPr algn="ctr" fontAlgn="base">
              <a:spcBef>
                <a:spcPct val="0"/>
              </a:spcBef>
              <a:spcAft>
                <a:spcPct val="0"/>
              </a:spcAft>
            </a:pPr>
            <a:r>
              <a:rPr lang="en-CA" sz="1050" dirty="0" smtClean="0">
                <a:solidFill>
                  <a:srgbClr val="333333"/>
                </a:solidFill>
              </a:rPr>
              <a:t>S</a:t>
            </a:r>
            <a:r>
              <a:rPr lang="en-CA" sz="1000" dirty="0" smtClean="0">
                <a:solidFill>
                  <a:srgbClr val="333333"/>
                </a:solidFill>
              </a:rPr>
              <a:t>ource: McLean &amp; Company: HR Trends and Priorities for 2014 Survey  </a:t>
            </a:r>
            <a:endParaRPr lang="en-CA" sz="1050" dirty="0">
              <a:solidFill>
                <a:srgbClr val="333333"/>
              </a:solidFill>
            </a:endParaRPr>
          </a:p>
        </p:txBody>
      </p:sp>
      <p:sp>
        <p:nvSpPr>
          <p:cNvPr id="12" name="Chevron 11"/>
          <p:cNvSpPr/>
          <p:nvPr/>
        </p:nvSpPr>
        <p:spPr>
          <a:xfrm>
            <a:off x="359532" y="5579658"/>
            <a:ext cx="180020" cy="216024"/>
          </a:xfrm>
          <a:prstGeom prst="chevron">
            <a:avLst/>
          </a:prstGeom>
          <a:solidFill>
            <a:srgbClr val="C77709"/>
          </a:solidFill>
          <a:ln>
            <a:solidFill>
              <a:srgbClr val="C7770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dirty="0">
              <a:solidFill>
                <a:srgbClr val="333333"/>
              </a:solidFill>
            </a:endParaRPr>
          </a:p>
        </p:txBody>
      </p:sp>
      <p:grpSp>
        <p:nvGrpSpPr>
          <p:cNvPr id="18" name="Group 17"/>
          <p:cNvGrpSpPr/>
          <p:nvPr/>
        </p:nvGrpSpPr>
        <p:grpSpPr>
          <a:xfrm>
            <a:off x="0" y="6525344"/>
            <a:ext cx="9144000" cy="351838"/>
            <a:chOff x="0" y="6525344"/>
            <a:chExt cx="9144000" cy="351838"/>
          </a:xfrm>
        </p:grpSpPr>
        <p:sp>
          <p:nvSpPr>
            <p:cNvPr id="22" name="Rectangle 21"/>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4" name="Rectangle 23"/>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89512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Understand the </a:t>
            </a:r>
            <a:r>
              <a:rPr lang="en-CA" dirty="0" smtClean="0"/>
              <a:t>organizational</a:t>
            </a:r>
            <a:r>
              <a:rPr lang="en-CA" dirty="0"/>
              <a:t> </a:t>
            </a:r>
            <a:r>
              <a:rPr lang="en-CA" dirty="0" smtClean="0"/>
              <a:t>design principles </a:t>
            </a:r>
            <a:r>
              <a:rPr lang="en-CA" dirty="0"/>
              <a:t>that </a:t>
            </a:r>
            <a:r>
              <a:rPr lang="en-CA" dirty="0" smtClean="0"/>
              <a:t/>
            </a:r>
            <a:br>
              <a:rPr lang="en-CA" dirty="0" smtClean="0"/>
            </a:br>
            <a:r>
              <a:rPr lang="en-CA" dirty="0" smtClean="0"/>
              <a:t>affect the </a:t>
            </a:r>
            <a:r>
              <a:rPr lang="en-CA" dirty="0"/>
              <a:t>entire department </a:t>
            </a:r>
            <a:r>
              <a:rPr lang="en-CA" dirty="0" smtClean="0"/>
              <a:t>structure </a:t>
            </a:r>
            <a:r>
              <a:rPr lang="en-CA" dirty="0"/>
              <a:t>redesign </a:t>
            </a:r>
            <a:r>
              <a:rPr lang="en-CA" dirty="0" smtClean="0"/>
              <a:t>process </a:t>
            </a:r>
            <a:r>
              <a:rPr lang="en-CA" dirty="0"/>
              <a:t> </a:t>
            </a:r>
          </a:p>
        </p:txBody>
      </p:sp>
      <p:sp>
        <p:nvSpPr>
          <p:cNvPr id="3" name="Text Placeholder 2"/>
          <p:cNvSpPr>
            <a:spLocks noGrp="1"/>
          </p:cNvSpPr>
          <p:nvPr>
            <p:ph type="body" sz="quarter" idx="16"/>
          </p:nvPr>
        </p:nvSpPr>
        <p:spPr>
          <a:xfrm>
            <a:off x="249302" y="1157652"/>
            <a:ext cx="8627997" cy="1335244"/>
          </a:xfrm>
        </p:spPr>
        <p:txBody>
          <a:bodyPr/>
          <a:lstStyle/>
          <a:p>
            <a:r>
              <a:rPr lang="en-CA" sz="1400" dirty="0"/>
              <a:t>The </a:t>
            </a:r>
            <a:r>
              <a:rPr lang="en-CA" sz="1400" dirty="0" smtClean="0"/>
              <a:t>organizational design principles </a:t>
            </a:r>
            <a:r>
              <a:rPr lang="en-CA" sz="1400" dirty="0"/>
              <a:t>are a common set of guidelines by which a structure takes shape. </a:t>
            </a:r>
          </a:p>
          <a:p>
            <a:r>
              <a:rPr lang="en-CA" sz="1400" dirty="0" smtClean="0"/>
              <a:t>For now, focus on </a:t>
            </a:r>
            <a:r>
              <a:rPr lang="en-CA" sz="1400" b="1" dirty="0" smtClean="0">
                <a:solidFill>
                  <a:srgbClr val="C77709"/>
                </a:solidFill>
              </a:rPr>
              <a:t>Specialization</a:t>
            </a:r>
            <a:r>
              <a:rPr lang="en-CA" sz="1400" dirty="0" smtClean="0"/>
              <a:t> and </a:t>
            </a:r>
            <a:r>
              <a:rPr lang="en-CA" sz="1400" b="1" dirty="0" smtClean="0">
                <a:solidFill>
                  <a:srgbClr val="C77709"/>
                </a:solidFill>
              </a:rPr>
              <a:t>Centralization</a:t>
            </a:r>
            <a:r>
              <a:rPr lang="en-CA" sz="1400" dirty="0" smtClean="0"/>
              <a:t> – these are the most critical during the high growth period.</a:t>
            </a:r>
          </a:p>
          <a:p>
            <a:pPr lvl="1"/>
            <a:r>
              <a:rPr lang="en-CA" sz="1400" dirty="0"/>
              <a:t>Right now your team is probably fairly </a:t>
            </a:r>
            <a:r>
              <a:rPr lang="en-CA" sz="1400" dirty="0" smtClean="0"/>
              <a:t>small </a:t>
            </a:r>
            <a:r>
              <a:rPr lang="en-CA" sz="1400" dirty="0"/>
              <a:t>and composed of generalists. As the HR team gets larger, you will need to </a:t>
            </a:r>
            <a:r>
              <a:rPr lang="en-CA" sz="1400" dirty="0" smtClean="0"/>
              <a:t>specialize roles so that people don’t become too unfocused or feel spread too thin.</a:t>
            </a:r>
          </a:p>
          <a:p>
            <a:pPr lvl="1"/>
            <a:r>
              <a:rPr lang="en-CA" sz="1400" dirty="0" smtClean="0"/>
              <a:t>Centralization has an effect in how you divide up your team between generalists and business partners. As the business gets bigger, adding business partners will help you to maintain relationships with the various departments.</a:t>
            </a:r>
            <a:endParaRPr lang="en-CA" sz="1400" dirty="0"/>
          </a:p>
          <a:p>
            <a:pPr lvl="1"/>
            <a:endParaRPr lang="en-CA" sz="1400" dirty="0"/>
          </a:p>
        </p:txBody>
      </p:sp>
      <p:sp>
        <p:nvSpPr>
          <p:cNvPr id="2" name="TextBox 1"/>
          <p:cNvSpPr txBox="1"/>
          <p:nvPr/>
        </p:nvSpPr>
        <p:spPr>
          <a:xfrm>
            <a:off x="1331640" y="3502749"/>
            <a:ext cx="5976664" cy="646331"/>
          </a:xfrm>
          <a:prstGeom prst="rect">
            <a:avLst/>
          </a:prstGeom>
          <a:noFill/>
          <a:ln>
            <a:solidFill>
              <a:schemeClr val="bg1"/>
            </a:solidFill>
          </a:ln>
        </p:spPr>
        <p:txBody>
          <a:bodyPr wrap="square" rtlCol="0">
            <a:spAutoFit/>
          </a:bodyPr>
          <a:lstStyle/>
          <a:p>
            <a:pPr algn="ctr" fontAlgn="base">
              <a:spcBef>
                <a:spcPct val="0"/>
              </a:spcBef>
              <a:spcAft>
                <a:spcPct val="0"/>
              </a:spcAft>
            </a:pPr>
            <a:r>
              <a:rPr lang="en-CA" b="1" dirty="0" smtClean="0">
                <a:solidFill>
                  <a:srgbClr val="333333"/>
                </a:solidFill>
              </a:rPr>
              <a:t>Structure Type + Organizational Design Principles</a:t>
            </a:r>
          </a:p>
          <a:p>
            <a:pPr algn="ctr" fontAlgn="base">
              <a:spcBef>
                <a:spcPct val="0"/>
              </a:spcBef>
              <a:spcAft>
                <a:spcPct val="0"/>
              </a:spcAft>
            </a:pPr>
            <a:r>
              <a:rPr lang="en-CA" b="1" dirty="0" smtClean="0">
                <a:solidFill>
                  <a:srgbClr val="333333"/>
                </a:solidFill>
              </a:rPr>
              <a:t> = Unique Department Structure</a:t>
            </a:r>
            <a:endParaRPr lang="en-CA" b="1" dirty="0">
              <a:solidFill>
                <a:srgbClr val="333333"/>
              </a:solidFill>
            </a:endParaRPr>
          </a:p>
        </p:txBody>
      </p:sp>
      <p:sp>
        <p:nvSpPr>
          <p:cNvPr id="9" name="Rounded Rectangle 8"/>
          <p:cNvSpPr/>
          <p:nvPr/>
        </p:nvSpPr>
        <p:spPr>
          <a:xfrm>
            <a:off x="281701" y="4239698"/>
            <a:ext cx="2598111" cy="1008112"/>
          </a:xfrm>
          <a:prstGeom prst="roundRect">
            <a:avLst/>
          </a:prstGeom>
          <a:solidFill>
            <a:schemeClr val="tx1">
              <a:lumMod val="20000"/>
              <a:lumOff val="80000"/>
            </a:schemeClr>
          </a:solid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Specialization</a:t>
            </a:r>
          </a:p>
          <a:p>
            <a:pPr algn="ctr" fontAlgn="base">
              <a:spcBef>
                <a:spcPct val="0"/>
              </a:spcBef>
              <a:spcAft>
                <a:spcPct val="0"/>
              </a:spcAft>
            </a:pPr>
            <a:r>
              <a:rPr lang="en-CA" sz="1400" dirty="0" smtClean="0">
                <a:solidFill>
                  <a:srgbClr val="333333"/>
                </a:solidFill>
              </a:rPr>
              <a:t>Narrow vs. Broad</a:t>
            </a:r>
            <a:endParaRPr lang="en-CA" sz="1400" dirty="0">
              <a:solidFill>
                <a:srgbClr val="333333"/>
              </a:solidFill>
            </a:endParaRPr>
          </a:p>
        </p:txBody>
      </p:sp>
      <p:sp>
        <p:nvSpPr>
          <p:cNvPr id="20" name="Rounded Rectangle 19"/>
          <p:cNvSpPr/>
          <p:nvPr/>
        </p:nvSpPr>
        <p:spPr>
          <a:xfrm>
            <a:off x="3023828" y="4240277"/>
            <a:ext cx="2412268" cy="1008112"/>
          </a:xfrm>
          <a:prstGeom prst="round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Standardization</a:t>
            </a:r>
          </a:p>
          <a:p>
            <a:pPr algn="ctr" fontAlgn="base">
              <a:spcBef>
                <a:spcPct val="0"/>
              </a:spcBef>
              <a:spcAft>
                <a:spcPct val="0"/>
              </a:spcAft>
            </a:pPr>
            <a:r>
              <a:rPr lang="en-CA" sz="1400" dirty="0" smtClean="0">
                <a:solidFill>
                  <a:srgbClr val="333333"/>
                </a:solidFill>
              </a:rPr>
              <a:t>Standardized vs. Localized</a:t>
            </a:r>
            <a:endParaRPr lang="en-CA" sz="1400" dirty="0">
              <a:solidFill>
                <a:srgbClr val="333333"/>
              </a:solidFill>
            </a:endParaRPr>
          </a:p>
        </p:txBody>
      </p:sp>
      <p:sp>
        <p:nvSpPr>
          <p:cNvPr id="21" name="Rounded Rectangle 20"/>
          <p:cNvSpPr/>
          <p:nvPr/>
        </p:nvSpPr>
        <p:spPr>
          <a:xfrm>
            <a:off x="5580112" y="4219347"/>
            <a:ext cx="2736304" cy="1008112"/>
          </a:xfrm>
          <a:prstGeom prst="roundRect">
            <a:avLst/>
          </a:prstGeom>
          <a:solidFill>
            <a:schemeClr val="tx1">
              <a:lumMod val="20000"/>
              <a:lumOff val="80000"/>
            </a:schemeClr>
          </a:solid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Centralization</a:t>
            </a:r>
          </a:p>
          <a:p>
            <a:pPr algn="ctr" fontAlgn="base">
              <a:spcBef>
                <a:spcPct val="0"/>
              </a:spcBef>
              <a:spcAft>
                <a:spcPct val="0"/>
              </a:spcAft>
            </a:pPr>
            <a:r>
              <a:rPr lang="en-CA" sz="1400" dirty="0" smtClean="0">
                <a:solidFill>
                  <a:srgbClr val="333333"/>
                </a:solidFill>
              </a:rPr>
              <a:t>Centralized vs. Decentralized</a:t>
            </a:r>
            <a:endParaRPr lang="en-CA" sz="1400" dirty="0">
              <a:solidFill>
                <a:srgbClr val="333333"/>
              </a:solidFill>
            </a:endParaRPr>
          </a:p>
        </p:txBody>
      </p:sp>
      <p:sp>
        <p:nvSpPr>
          <p:cNvPr id="22" name="Rounded Rectangle 21"/>
          <p:cNvSpPr/>
          <p:nvPr/>
        </p:nvSpPr>
        <p:spPr>
          <a:xfrm>
            <a:off x="3779912" y="5319042"/>
            <a:ext cx="2232248" cy="1008112"/>
          </a:xfrm>
          <a:prstGeom prst="round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Formalization</a:t>
            </a:r>
          </a:p>
          <a:p>
            <a:pPr algn="ctr" fontAlgn="base">
              <a:spcBef>
                <a:spcPct val="0"/>
              </a:spcBef>
              <a:spcAft>
                <a:spcPct val="0"/>
              </a:spcAft>
            </a:pPr>
            <a:r>
              <a:rPr lang="en-CA" sz="1400" dirty="0" smtClean="0">
                <a:solidFill>
                  <a:srgbClr val="333333"/>
                </a:solidFill>
              </a:rPr>
              <a:t>Defined vs. Undefined</a:t>
            </a:r>
            <a:endParaRPr lang="en-CA" sz="1400" dirty="0">
              <a:solidFill>
                <a:srgbClr val="333333"/>
              </a:solidFill>
            </a:endParaRPr>
          </a:p>
        </p:txBody>
      </p:sp>
      <p:sp>
        <p:nvSpPr>
          <p:cNvPr id="23" name="Rounded Rectangle 22"/>
          <p:cNvSpPr/>
          <p:nvPr/>
        </p:nvSpPr>
        <p:spPr>
          <a:xfrm>
            <a:off x="827584" y="5329828"/>
            <a:ext cx="2808312" cy="1008112"/>
          </a:xfrm>
          <a:prstGeom prst="round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Span of Control</a:t>
            </a:r>
          </a:p>
          <a:p>
            <a:pPr algn="ctr" fontAlgn="base">
              <a:spcBef>
                <a:spcPct val="0"/>
              </a:spcBef>
              <a:spcAft>
                <a:spcPct val="0"/>
              </a:spcAft>
            </a:pPr>
            <a:r>
              <a:rPr lang="en-CA" sz="1400" dirty="0" smtClean="0">
                <a:solidFill>
                  <a:srgbClr val="333333"/>
                </a:solidFill>
              </a:rPr>
              <a:t>Few direct reports vs. Many direct reports</a:t>
            </a:r>
            <a:endParaRPr lang="en-CA" sz="1400" dirty="0">
              <a:solidFill>
                <a:srgbClr val="333333"/>
              </a:solidFill>
            </a:endParaRPr>
          </a:p>
        </p:txBody>
      </p:sp>
      <p:sp>
        <p:nvSpPr>
          <p:cNvPr id="24" name="Rounded Rectangle 23"/>
          <p:cNvSpPr/>
          <p:nvPr/>
        </p:nvSpPr>
        <p:spPr>
          <a:xfrm>
            <a:off x="6156176" y="5310081"/>
            <a:ext cx="2628292" cy="1008112"/>
          </a:xfrm>
          <a:prstGeom prst="roundRect">
            <a:avLst/>
          </a:prstGeom>
          <a:solidFill>
            <a:schemeClr val="tx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dirty="0" smtClean="0">
                <a:solidFill>
                  <a:srgbClr val="333333"/>
                </a:solidFill>
              </a:rPr>
              <a:t>Chain of Command</a:t>
            </a:r>
          </a:p>
          <a:p>
            <a:pPr algn="ctr" fontAlgn="base">
              <a:spcBef>
                <a:spcPct val="0"/>
              </a:spcBef>
              <a:spcAft>
                <a:spcPct val="0"/>
              </a:spcAft>
            </a:pPr>
            <a:r>
              <a:rPr lang="en-CA" sz="1400" dirty="0" smtClean="0">
                <a:solidFill>
                  <a:srgbClr val="333333"/>
                </a:solidFill>
              </a:rPr>
              <a:t>Many layers vs. Few layers</a:t>
            </a:r>
            <a:endParaRPr lang="en-CA" sz="1400" dirty="0">
              <a:solidFill>
                <a:srgbClr val="333333"/>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0000" y="336155"/>
            <a:ext cx="536800" cy="530090"/>
          </a:xfrm>
          <a:prstGeom prst="rect">
            <a:avLst/>
          </a:prstGeom>
        </p:spPr>
      </p:pic>
      <p:grpSp>
        <p:nvGrpSpPr>
          <p:cNvPr id="12" name="Group 11"/>
          <p:cNvGrpSpPr/>
          <p:nvPr/>
        </p:nvGrpSpPr>
        <p:grpSpPr>
          <a:xfrm>
            <a:off x="0" y="6525344"/>
            <a:ext cx="9144000" cy="351838"/>
            <a:chOff x="0" y="6525344"/>
            <a:chExt cx="9144000" cy="351838"/>
          </a:xfrm>
        </p:grpSpPr>
        <p:sp>
          <p:nvSpPr>
            <p:cNvPr id="13" name="Rectangle 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5" name="Rectangle 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447548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prstClr val="black"/>
                </a:solidFill>
                <a:latin typeface="Arial" panose="020B0604020202020204" pitchFamily="34" charset="0"/>
                <a:cs typeface="Arial" panose="020B0604020202020204" pitchFamily="34" charset="0"/>
              </a:rPr>
              <a:t>"</a:t>
            </a:r>
            <a:r>
              <a:rPr lang="en-CA" dirty="0" smtClean="0">
                <a:solidFill>
                  <a:srgbClr val="333333"/>
                </a:solidFill>
              </a:rPr>
              <a:t>Now</a:t>
            </a:r>
            <a:r>
              <a:rPr lang="en-CA" dirty="0">
                <a:solidFill>
                  <a:srgbClr val="333333"/>
                </a:solidFill>
              </a:rPr>
              <a:t>, more than ever, HR leaders need to help their organizations maximize the value of their people.  McLean &amp; Company offers the tools, diagnostics 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Font typeface="Arial" pitchFamily="34" charset="0"/>
              <a:buNone/>
              <a:defRPr/>
            </a:pPr>
            <a:r>
              <a:rPr lang="en-CA" dirty="0" smtClean="0">
                <a:solidFill>
                  <a:prstClr val="black"/>
                </a:solidFill>
                <a:cs typeface="Arial" panose="020B0604020202020204" pitchFamily="34" charset="0"/>
              </a:rPr>
              <a:t>– Jennifer Rozon, 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ction="ppaction://hlinkfile"/>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dirty="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dirty="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dirty="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dirty="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dirty="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dirty="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dirty="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958385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1327</Words>
  <Application>Microsoft Office PowerPoint</Application>
  <PresentationFormat>On-screen Show (4:3)</PresentationFormat>
  <Paragraphs>170</Paragraphs>
  <Slides>9</Slides>
  <Notes>9</Notes>
  <HiddenSlides>0</HiddenSlides>
  <MMClips>0</MMClips>
  <ScaleCrop>false</ScaleCrop>
  <HeadingPairs>
    <vt:vector size="8" baseType="variant">
      <vt:variant>
        <vt:lpstr>Fonts Used</vt:lpstr>
      </vt:variant>
      <vt:variant>
        <vt:i4>6</vt:i4>
      </vt:variant>
      <vt:variant>
        <vt:lpstr>Theme</vt:lpstr>
      </vt:variant>
      <vt:variant>
        <vt:i4>7</vt:i4>
      </vt:variant>
      <vt:variant>
        <vt:lpstr>Slide Titles</vt:lpstr>
      </vt:variant>
      <vt:variant>
        <vt:i4>9</vt:i4>
      </vt:variant>
      <vt:variant>
        <vt:lpstr>Custom Shows</vt:lpstr>
      </vt:variant>
      <vt:variant>
        <vt:i4>1</vt:i4>
      </vt:variant>
    </vt:vector>
  </HeadingPairs>
  <TitlesOfParts>
    <vt:vector size="23" baseType="lpstr">
      <vt:lpstr>Arial</vt:lpstr>
      <vt:lpstr>Calibri</vt:lpstr>
      <vt:lpstr>FontAwesome</vt:lpstr>
      <vt:lpstr>Georgia</vt:lpstr>
      <vt:lpstr>Verdana</vt:lpstr>
      <vt:lpstr>Wingdings</vt:lpstr>
      <vt:lpstr>1_Theme1</vt:lpstr>
      <vt:lpstr>1_Office Theme</vt:lpstr>
      <vt:lpstr>5_Office Theme</vt:lpstr>
      <vt:lpstr>2_Office Theme</vt:lpstr>
      <vt:lpstr>Office Theme</vt:lpstr>
      <vt:lpstr>7_Office Theme</vt:lpstr>
      <vt:lpstr>4_Office Theme</vt:lpstr>
      <vt:lpstr>PowerPoint Presentation</vt:lpstr>
      <vt:lpstr>Introduction</vt:lpstr>
      <vt:lpstr>Executive Summary</vt:lpstr>
      <vt:lpstr>PowerPoint Presentation</vt:lpstr>
      <vt:lpstr>Use this rapid growth roadmap to build your HR high growth strategy while following the steps in this toolkit</vt:lpstr>
      <vt:lpstr>PowerPoint Presentation</vt:lpstr>
      <vt:lpstr>It doesn’t help that during organizational growth, other departments outgrow HR nearly every time</vt:lpstr>
      <vt:lpstr>Understand the organizational design principles that  affect the entire department structure redesign process  </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2017-01-09T16:11:21Z</dcterms:created>
  <dcterms:modified xsi:type="dcterms:W3CDTF">2017-01-09T16:11:26Z</dcterms:modified>
</cp:coreProperties>
</file>