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6" r:id="rId1"/>
    <p:sldMasterId id="2147483800" r:id="rId2"/>
    <p:sldMasterId id="2147485669" r:id="rId3"/>
    <p:sldMasterId id="2147485725" r:id="rId4"/>
    <p:sldMasterId id="2147485753" r:id="rId5"/>
    <p:sldMasterId id="2147485781" r:id="rId6"/>
  </p:sldMasterIdLst>
  <p:notesMasterIdLst>
    <p:notesMasterId r:id="rId15"/>
  </p:notesMasterIdLst>
  <p:handoutMasterIdLst>
    <p:handoutMasterId r:id="rId16"/>
  </p:handoutMasterIdLst>
  <p:sldIdLst>
    <p:sldId id="256" r:id="rId7"/>
    <p:sldId id="624" r:id="rId8"/>
    <p:sldId id="261" r:id="rId9"/>
    <p:sldId id="626" r:id="rId10"/>
    <p:sldId id="512" r:id="rId11"/>
    <p:sldId id="627" r:id="rId12"/>
    <p:sldId id="628" r:id="rId13"/>
    <p:sldId id="513" r:id="rId14"/>
  </p:sldIdLst>
  <p:sldSz cx="9144000" cy="6858000" type="screen4x3"/>
  <p:notesSz cx="6950075" cy="9236075"/>
  <p:custShowLst>
    <p:custShow name="Custom Show 1" id="0">
      <p:sldLst/>
    </p:custShow>
  </p:custShowLst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2" name="Author" initials="A" lastIdx="1" clrIdx="1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D4DB"/>
    <a:srgbClr val="BFBFBF"/>
    <a:srgbClr val="F2F2F2"/>
    <a:srgbClr val="92B5D0"/>
    <a:srgbClr val="A6A6A6"/>
    <a:srgbClr val="243F54"/>
    <a:srgbClr val="414C59"/>
    <a:srgbClr val="5B90B9"/>
    <a:srgbClr val="78889C"/>
    <a:srgbClr val="4E5B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827" autoAdjust="0"/>
    <p:restoredTop sz="96881" autoAdjust="0"/>
  </p:normalViewPr>
  <p:slideViewPr>
    <p:cSldViewPr snapToGrid="0">
      <p:cViewPr varScale="1">
        <p:scale>
          <a:sx n="88" d="100"/>
          <a:sy n="88" d="100"/>
        </p:scale>
        <p:origin x="2016" y="96"/>
      </p:cViewPr>
      <p:guideLst/>
    </p:cSldViewPr>
  </p:slideViewPr>
  <p:outlineViewPr>
    <p:cViewPr>
      <p:scale>
        <a:sx n="33" d="100"/>
        <a:sy n="33" d="100"/>
      </p:scale>
      <p:origin x="0" y="-155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652"/>
    </p:cViewPr>
  </p:sorterViewPr>
  <p:notesViewPr>
    <p:cSldViewPr snapToGrid="0">
      <p:cViewPr varScale="1">
        <p:scale>
          <a:sx n="90" d="100"/>
          <a:sy n="90" d="100"/>
        </p:scale>
        <p:origin x="369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ED006EA4-D462-4253-8FC7-D35175043F19}" type="datetimeFigureOut">
              <a:rPr lang="en-US" smtClean="0"/>
              <a:t>12/22/2016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502DA24A-F480-4AA7-ACF1-F7D1E577F3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409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34E1B6C9-DAE3-4E7B-AB3C-9473EC02D78D}" type="datetimeFigureOut">
              <a:rPr lang="en-US" smtClean="0"/>
              <a:t>12/22/2016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65F1ACBD-245E-4A24-AC78-063168A886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599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95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182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875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67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3933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69405-BDCE-401E-B26C-DA349307111B}" type="slidenum">
              <a:rPr lang="en-CA" smtClean="0">
                <a:solidFill>
                  <a:prstClr val="black"/>
                </a:solidFill>
              </a:rPr>
              <a:pPr/>
              <a:t>8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090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>
            <p:ph type="body" sz="quarter" idx="15" hasCustomPrompt="1"/>
          </p:nvPr>
        </p:nvSpPr>
        <p:spPr>
          <a:xfrm>
            <a:off x="774700" y="3060698"/>
            <a:ext cx="7454900" cy="655267"/>
          </a:xfrm>
        </p:spPr>
        <p:txBody>
          <a:bodyPr/>
          <a:lstStyle>
            <a:lvl1pPr marL="0" indent="0">
              <a:lnSpc>
                <a:spcPts val="3200"/>
              </a:lnSpc>
              <a:buNone/>
              <a:defRPr sz="28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Headline (Georgia, 28pt)</a:t>
            </a:r>
            <a:endParaRPr lang="en-CA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6" hasCustomPrompt="1"/>
          </p:nvPr>
        </p:nvSpPr>
        <p:spPr>
          <a:xfrm>
            <a:off x="774700" y="3724072"/>
            <a:ext cx="7467600" cy="508000"/>
          </a:xfrm>
        </p:spPr>
        <p:txBody>
          <a:bodyPr/>
          <a:lstStyle>
            <a:lvl1pPr marL="0" indent="0">
              <a:buNone/>
              <a:defRPr lang="en-US" sz="1400" baseline="0" dirty="0" smtClean="0"/>
            </a:lvl1pPr>
            <a:lvl2pPr marL="0" indent="0">
              <a:buNone/>
              <a:defRPr sz="1600"/>
            </a:lvl2pPr>
            <a:lvl3pPr marL="0" indent="0">
              <a:buNone/>
              <a:defRPr sz="1600"/>
            </a:lvl3pPr>
            <a:lvl4pPr marL="0" indent="0">
              <a:buNone/>
              <a:defRPr sz="1600"/>
            </a:lvl4pPr>
            <a:lvl5pPr marL="0" indent="0">
              <a:buNone/>
              <a:defRPr sz="1600"/>
            </a:lvl5pPr>
          </a:lstStyle>
          <a:p>
            <a:pPr lvl="0"/>
            <a:r>
              <a:rPr lang="en-US" dirty="0" smtClean="0"/>
              <a:t>Subhead (Arial, 14pt)</a:t>
            </a:r>
          </a:p>
        </p:txBody>
      </p:sp>
    </p:spTree>
    <p:extLst>
      <p:ext uri="{BB962C8B-B14F-4D97-AF65-F5344CB8AC3E}">
        <p14:creationId xmlns:p14="http://schemas.microsoft.com/office/powerpoint/2010/main" val="2110336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60689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899845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/ Subhead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2022215"/>
            <a:ext cx="8627997" cy="4313785"/>
          </a:xfrm>
          <a:prstGeom prst="rect">
            <a:avLst/>
          </a:prstGeo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  <p:extLst>
      <p:ext uri="{BB962C8B-B14F-4D97-AF65-F5344CB8AC3E}">
        <p14:creationId xmlns:p14="http://schemas.microsoft.com/office/powerpoint/2010/main" val="3902808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/ Subhead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892896"/>
            <a:ext cx="8627997" cy="43137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  <p:extLst>
      <p:ext uri="{BB962C8B-B14F-4D97-AF65-F5344CB8AC3E}">
        <p14:creationId xmlns:p14="http://schemas.microsoft.com/office/powerpoint/2010/main" val="43481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/ Subhead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892896"/>
            <a:ext cx="8627997" cy="43137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  <p:extLst>
      <p:ext uri="{BB962C8B-B14F-4D97-AF65-F5344CB8AC3E}">
        <p14:creationId xmlns:p14="http://schemas.microsoft.com/office/powerpoint/2010/main" val="3595652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2507593"/>
            <a:ext cx="4034665" cy="2376264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26" name="Text Placeholder 41"/>
          <p:cNvSpPr>
            <a:spLocks noGrp="1"/>
          </p:cNvSpPr>
          <p:nvPr>
            <p:ph type="body" sz="quarter" idx="23" hasCustomPrompt="1"/>
          </p:nvPr>
        </p:nvSpPr>
        <p:spPr>
          <a:xfrm>
            <a:off x="4860032" y="2507593"/>
            <a:ext cx="4032448" cy="2376264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</p:spTree>
    <p:extLst>
      <p:ext uri="{BB962C8B-B14F-4D97-AF65-F5344CB8AC3E}">
        <p14:creationId xmlns:p14="http://schemas.microsoft.com/office/powerpoint/2010/main" val="4027333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2507593"/>
            <a:ext cx="4034665" cy="2376264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26" name="Text Placeholder 41"/>
          <p:cNvSpPr>
            <a:spLocks noGrp="1"/>
          </p:cNvSpPr>
          <p:nvPr>
            <p:ph type="body" sz="quarter" idx="23" hasCustomPrompt="1"/>
          </p:nvPr>
        </p:nvSpPr>
        <p:spPr>
          <a:xfrm>
            <a:off x="4860032" y="2507593"/>
            <a:ext cx="4032448" cy="2376264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</p:spTree>
    <p:extLst>
      <p:ext uri="{BB962C8B-B14F-4D97-AF65-F5344CB8AC3E}">
        <p14:creationId xmlns:p14="http://schemas.microsoft.com/office/powerpoint/2010/main" val="3386916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7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 userDrawn="1"/>
        </p:nvSpPr>
        <p:spPr>
          <a:xfrm>
            <a:off x="0" y="6525344"/>
            <a:ext cx="8388424" cy="338028"/>
          </a:xfrm>
          <a:prstGeom prst="rect">
            <a:avLst/>
          </a:prstGeom>
          <a:solidFill>
            <a:srgbClr val="243F5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266700"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CA" sz="1000" kern="0" dirty="0" smtClean="0">
                <a:solidFill>
                  <a:srgbClr val="FFFFFF"/>
                </a:solidFill>
              </a:rPr>
              <a:t>McLean &amp; Company</a:t>
            </a:r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7174" y="255588"/>
            <a:ext cx="862012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7174" y="1600200"/>
            <a:ext cx="86201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Rectangle 9"/>
          <p:cNvSpPr/>
          <p:nvPr/>
        </p:nvSpPr>
        <p:spPr>
          <a:xfrm>
            <a:off x="8388424" y="6525344"/>
            <a:ext cx="755576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fontAlgn="base">
              <a:spcBef>
                <a:spcPct val="0"/>
              </a:spcBef>
              <a:spcAft>
                <a:spcPct val="0"/>
              </a:spcAft>
            </a:pPr>
            <a:fld id="{FF20F8B6-5AB9-41C4-A82C-4155E8A92B2C}" type="slidenum">
              <a:rPr lang="en-CA" sz="1000" smtClean="0">
                <a:solidFill>
                  <a:srgbClr val="FFFFFF"/>
                </a:solidFill>
              </a:rPr>
              <a:pPr marL="17938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000" dirty="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8388424" y="6525344"/>
            <a:ext cx="755576" cy="338028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fontAlgn="base">
              <a:spcBef>
                <a:spcPct val="0"/>
              </a:spcBef>
              <a:spcAft>
                <a:spcPct val="0"/>
              </a:spcAft>
            </a:pPr>
            <a:fld id="{E20A9E85-84ED-4C81-A534-72393FB1F7D8}" type="slidenum">
              <a:rPr lang="en-CA" sz="1000" smtClean="0">
                <a:solidFill>
                  <a:srgbClr val="FFFFFF"/>
                </a:solidFill>
              </a:rPr>
              <a:pPr marL="17938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233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9" r:id="rId2"/>
    <p:sldLayoutId id="2147483746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180975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50000"/>
        <a:buFont typeface="Arial" pitchFamily="34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7174" y="255588"/>
            <a:ext cx="862012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 (Georgia, 24pt)</a:t>
            </a:r>
          </a:p>
        </p:txBody>
      </p:sp>
    </p:spTree>
    <p:extLst>
      <p:ext uri="{BB962C8B-B14F-4D97-AF65-F5344CB8AC3E}">
        <p14:creationId xmlns:p14="http://schemas.microsoft.com/office/powerpoint/2010/main" val="2837348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Font typeface="Arial" pitchFamily="34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7174" y="255588"/>
            <a:ext cx="862012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 (Georgia, 24pt)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7174" y="1600200"/>
            <a:ext cx="86201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25344"/>
            <a:ext cx="8388424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r" fontAlgn="base">
              <a:spcBef>
                <a:spcPct val="0"/>
              </a:spcBef>
              <a:spcAft>
                <a:spcPct val="0"/>
              </a:spcAft>
            </a:pPr>
            <a:r>
              <a:rPr lang="en-CA" sz="1000" dirty="0" smtClean="0">
                <a:solidFill>
                  <a:srgbClr val="FFFFFF"/>
                </a:solidFill>
              </a:rPr>
              <a:t>McLean &amp; Company</a:t>
            </a:r>
            <a:endParaRPr lang="en-CA" sz="1000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8388424" y="6525344"/>
            <a:ext cx="755576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fontAlgn="base">
              <a:spcBef>
                <a:spcPct val="0"/>
              </a:spcBef>
              <a:spcAft>
                <a:spcPct val="0"/>
              </a:spcAft>
            </a:pPr>
            <a:fld id="{FF20F8B6-5AB9-41C4-A82C-4155E8A92B2C}" type="slidenum">
              <a:rPr lang="en-CA" sz="1000" smtClean="0">
                <a:solidFill>
                  <a:srgbClr val="FFFFFF"/>
                </a:solidFill>
              </a:rPr>
              <a:pPr marL="17938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049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67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Font typeface="Arial" pitchFamily="34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7174" y="255588"/>
            <a:ext cx="862012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 (Georgia, 24pt)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7174" y="1600200"/>
            <a:ext cx="86201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25344"/>
            <a:ext cx="8388424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r" fontAlgn="base">
              <a:spcBef>
                <a:spcPct val="0"/>
              </a:spcBef>
              <a:spcAft>
                <a:spcPct val="0"/>
              </a:spcAft>
            </a:pPr>
            <a:r>
              <a:rPr lang="en-CA" sz="1000" dirty="0" smtClean="0">
                <a:solidFill>
                  <a:srgbClr val="FFFFFF"/>
                </a:solidFill>
              </a:rPr>
              <a:t>McLean &amp; Company</a:t>
            </a:r>
            <a:endParaRPr lang="en-CA" sz="1000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8388424" y="6525344"/>
            <a:ext cx="755576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fontAlgn="base">
              <a:spcBef>
                <a:spcPct val="0"/>
              </a:spcBef>
              <a:spcAft>
                <a:spcPct val="0"/>
              </a:spcAft>
            </a:pPr>
            <a:fld id="{FF20F8B6-5AB9-41C4-A82C-4155E8A92B2C}" type="slidenum">
              <a:rPr lang="en-CA" sz="1000" smtClean="0">
                <a:solidFill>
                  <a:srgbClr val="FFFFFF"/>
                </a:solidFill>
              </a:rPr>
              <a:pPr marL="17938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71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729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Font typeface="Arial" pitchFamily="34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7174" y="255588"/>
            <a:ext cx="862012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 (Georgia, 24pt)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7174" y="1600200"/>
            <a:ext cx="86201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25344"/>
            <a:ext cx="8388424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r" fontAlgn="base">
              <a:spcBef>
                <a:spcPct val="0"/>
              </a:spcBef>
              <a:spcAft>
                <a:spcPct val="0"/>
              </a:spcAft>
            </a:pPr>
            <a:r>
              <a:rPr lang="en-CA" sz="1000" dirty="0" smtClean="0">
                <a:solidFill>
                  <a:srgbClr val="FFFFFF"/>
                </a:solidFill>
              </a:rPr>
              <a:t>McLean &amp; Company</a:t>
            </a:r>
            <a:endParaRPr lang="en-CA" sz="1000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8388424" y="6525344"/>
            <a:ext cx="755576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fontAlgn="base">
              <a:spcBef>
                <a:spcPct val="0"/>
              </a:spcBef>
              <a:spcAft>
                <a:spcPct val="0"/>
              </a:spcAft>
            </a:pPr>
            <a:fld id="{FF20F8B6-5AB9-41C4-A82C-4155E8A92B2C}" type="slidenum">
              <a:rPr lang="en-CA" sz="1000" smtClean="0">
                <a:solidFill>
                  <a:srgbClr val="FFFFFF"/>
                </a:solidFill>
              </a:rPr>
              <a:pPr marL="17938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561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756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Font typeface="Arial" pitchFamily="34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7174" y="255588"/>
            <a:ext cx="862012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 (Georgia, 24pt)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7174" y="1600200"/>
            <a:ext cx="86201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25344"/>
            <a:ext cx="8388424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r" fontAlgn="base">
              <a:spcBef>
                <a:spcPct val="0"/>
              </a:spcBef>
              <a:spcAft>
                <a:spcPct val="0"/>
              </a:spcAft>
            </a:pPr>
            <a:r>
              <a:rPr lang="en-CA" sz="1000" dirty="0" smtClean="0">
                <a:solidFill>
                  <a:srgbClr val="FFFFFF"/>
                </a:solidFill>
              </a:rPr>
              <a:t>McLean &amp; Company</a:t>
            </a:r>
            <a:endParaRPr lang="en-CA" sz="1000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8388424" y="6525344"/>
            <a:ext cx="755576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fontAlgn="base">
              <a:spcBef>
                <a:spcPct val="0"/>
              </a:spcBef>
              <a:spcAft>
                <a:spcPct val="0"/>
              </a:spcAft>
            </a:pPr>
            <a:fld id="{FF20F8B6-5AB9-41C4-A82C-4155E8A92B2C}" type="slidenum">
              <a:rPr lang="en-CA" sz="1000" smtClean="0">
                <a:solidFill>
                  <a:srgbClr val="FFFFFF"/>
                </a:solidFill>
              </a:rPr>
              <a:pPr marL="17938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834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784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Font typeface="Arial" pitchFamily="34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hr.mcleanco.com/research/ss/hr-develop-a-gamification-strategy-to-improve-employee-engagement/hr-storyboard-develop-a-gamification-strategy-to-improve-employee-engagement?utm_source=SS_Sample&amp;utm_medium=Collateral&amp;utm_campaign=Collatera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hr.mcleanco.com/research/hr-gamified-engagement-strategy-workshee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hr.mcleanco.com/research/hr-hr-trends-and-priorities-for-2013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hr.mcleanco.com/research/ss/hr-develop-a-gamification-strategy-to-improve-employee-engagement/hr-storyboard-develop-a-gamification-strategy-to-improve-employee-engagement?utm_source=SS_Sample&amp;utm_medium=Collateral&amp;utm_campaign=Collateral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s://hr.mcleanco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ueprint Title"/>
          <p:cNvSpPr>
            <a:spLocks noGrp="1"/>
          </p:cNvSpPr>
          <p:nvPr>
            <p:ph type="body" sz="quarter" idx="15"/>
          </p:nvPr>
        </p:nvSpPr>
        <p:spPr>
          <a:xfrm>
            <a:off x="781050" y="2812383"/>
            <a:ext cx="7454900" cy="865392"/>
          </a:xfrm>
        </p:spPr>
        <p:txBody>
          <a:bodyPr anchor="ctr"/>
          <a:lstStyle/>
          <a:p>
            <a:r>
              <a:rPr lang="en-US" dirty="0" smtClean="0"/>
              <a:t>Develop a Gamification Strategy to Improve Employee Engagement</a:t>
            </a:r>
            <a:endParaRPr lang="en-US" dirty="0"/>
          </a:p>
        </p:txBody>
      </p:sp>
      <p:sp>
        <p:nvSpPr>
          <p:cNvPr id="5" name="Tagline"/>
          <p:cNvSpPr>
            <a:spLocks noGrp="1"/>
          </p:cNvSpPr>
          <p:nvPr>
            <p:ph type="body" sz="quarter" idx="16"/>
          </p:nvPr>
        </p:nvSpPr>
        <p:spPr>
          <a:xfrm>
            <a:off x="774700" y="3677775"/>
            <a:ext cx="7467600" cy="508000"/>
          </a:xfrm>
        </p:spPr>
        <p:txBody>
          <a:bodyPr anchor="ctr"/>
          <a:lstStyle/>
          <a:p>
            <a:r>
              <a:rPr lang="en-US" dirty="0" smtClean="0"/>
              <a:t>Assess if gamification is right for your organization.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0" y="5373216"/>
            <a:ext cx="9144000" cy="1484784"/>
            <a:chOff x="0" y="5373216"/>
            <a:chExt cx="9144000" cy="1484784"/>
          </a:xfrm>
        </p:grpSpPr>
        <p:pic>
          <p:nvPicPr>
            <p:cNvPr id="21" name="Picture 20" descr="sample-titlebar-mcoNEW.gif"/>
            <p:cNvPicPr>
              <a:picLocks noChangeAspect="1"/>
            </p:cNvPicPr>
            <p:nvPr/>
          </p:nvPicPr>
          <p:blipFill>
            <a:blip r:embed="rId3" cstate="print"/>
            <a:srcRect l="84650" t="59830"/>
            <a:stretch>
              <a:fillRect/>
            </a:stretch>
          </p:blipFill>
          <p:spPr>
            <a:xfrm>
              <a:off x="7740352" y="6273316"/>
              <a:ext cx="1403648" cy="584684"/>
            </a:xfrm>
            <a:prstGeom prst="rect">
              <a:avLst/>
            </a:prstGeom>
          </p:spPr>
        </p:pic>
        <p:sp>
          <p:nvSpPr>
            <p:cNvPr id="22" name="Rectangle 21"/>
            <p:cNvSpPr/>
            <p:nvPr/>
          </p:nvSpPr>
          <p:spPr>
            <a:xfrm>
              <a:off x="0" y="6273316"/>
              <a:ext cx="7740352" cy="5846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4625" algn="r"/>
              <a:r>
                <a:rPr lang="en-CA" sz="800" dirty="0" smtClean="0">
                  <a:solidFill>
                    <a:srgbClr val="FFFFFF">
                      <a:lumMod val="65000"/>
                    </a:srgbClr>
                  </a:solidFill>
                </a:rPr>
                <a:t>McLean &amp; Company is a research and advisory firm providing practical solutions to human resources challenges via executable research, tools and advice that have a clear and measurable impact on your business. © </a:t>
              </a:r>
              <a:r>
                <a:rPr lang="en-CA" sz="800" dirty="0" smtClean="0">
                  <a:solidFill>
                    <a:srgbClr val="FFFFFF">
                      <a:lumMod val="65000"/>
                    </a:srgbClr>
                  </a:solidFill>
                </a:rPr>
                <a:t>1997-2016 </a:t>
              </a:r>
              <a:r>
                <a:rPr lang="en-CA" sz="800" dirty="0" smtClean="0">
                  <a:solidFill>
                    <a:srgbClr val="FFFFFF">
                      <a:lumMod val="65000"/>
                    </a:srgbClr>
                  </a:solidFill>
                </a:rPr>
                <a:t>McLean &amp; Company. McLean &amp; Company is a division of Info-Tech Research Group</a:t>
              </a:r>
              <a:endParaRPr lang="en-CA" sz="800" dirty="0">
                <a:solidFill>
                  <a:srgbClr val="FFFFFF">
                    <a:lumMod val="65000"/>
                  </a:srgbClr>
                </a:solidFill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0" y="5373216"/>
              <a:ext cx="9144000" cy="852086"/>
              <a:chOff x="8993" y="4257092"/>
              <a:chExt cx="9144000" cy="852086"/>
            </a:xfrm>
          </p:grpSpPr>
          <p:sp>
            <p:nvSpPr>
              <p:cNvPr id="24" name="Rectangle 23">
                <a:hlinkClick r:id="rId4"/>
              </p:cNvPr>
              <p:cNvSpPr/>
              <p:nvPr/>
            </p:nvSpPr>
            <p:spPr>
              <a:xfrm>
                <a:off x="8993" y="4257092"/>
                <a:ext cx="9144000" cy="852086"/>
              </a:xfrm>
              <a:prstGeom prst="rect">
                <a:avLst/>
              </a:prstGeom>
              <a:solidFill>
                <a:srgbClr val="44AF4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CA">
                  <a:solidFill>
                    <a:srgbClr val="FFFFFF"/>
                  </a:solidFill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783693" y="4367712"/>
                <a:ext cx="235039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4000" b="1" dirty="0" smtClean="0">
                    <a:solidFill>
                      <a:srgbClr val="8FCF94"/>
                    </a:solidFill>
                  </a:rPr>
                  <a:t>SAMPL</a:t>
                </a:r>
                <a:r>
                  <a:rPr lang="en-CA" sz="4000" b="1" dirty="0">
                    <a:solidFill>
                      <a:srgbClr val="8FCF94"/>
                    </a:solidFill>
                  </a:rPr>
                  <a:t>E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743400" y="4552378"/>
                <a:ext cx="330023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CA" sz="1600" u="sng" dirty="0" smtClean="0">
                    <a:solidFill>
                      <a:srgbClr val="FFFFFF"/>
                    </a:solidFill>
                  </a:rPr>
                  <a:t>Learn about becoming a member</a:t>
                </a:r>
                <a:endParaRPr lang="en-CA" sz="1600" u="sng" dirty="0">
                  <a:solidFill>
                    <a:srgbClr val="FFFFFF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4434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49302" y="1124744"/>
            <a:ext cx="8627997" cy="5220580"/>
          </a:xfrm>
        </p:spPr>
        <p:txBody>
          <a:bodyPr/>
          <a:lstStyle/>
          <a:p>
            <a:r>
              <a:rPr lang="en-US" b="1" dirty="0" smtClean="0"/>
              <a:t>Your priority engagement drivers will determine if gamification </a:t>
            </a:r>
            <a:r>
              <a:rPr lang="en-US" b="1" dirty="0"/>
              <a:t>is </a:t>
            </a:r>
            <a:r>
              <a:rPr lang="en-US" b="1" dirty="0" smtClean="0"/>
              <a:t>appropriate</a:t>
            </a:r>
            <a:r>
              <a:rPr lang="en-US" dirty="0" smtClean="0"/>
              <a:t>. Based on the </a:t>
            </a:r>
            <a:r>
              <a:rPr lang="en-US" dirty="0"/>
              <a:t>McLean and Company </a:t>
            </a:r>
            <a:r>
              <a:rPr lang="en-US" dirty="0" smtClean="0"/>
              <a:t>Engagement </a:t>
            </a:r>
            <a:r>
              <a:rPr lang="en-US" dirty="0"/>
              <a:t>M</a:t>
            </a:r>
            <a:r>
              <a:rPr lang="en-US" dirty="0" smtClean="0"/>
              <a:t>odel, the </a:t>
            </a:r>
            <a:r>
              <a:rPr lang="en-US" dirty="0"/>
              <a:t>strongest drivers </a:t>
            </a:r>
            <a:r>
              <a:rPr lang="en-US" dirty="0" smtClean="0"/>
              <a:t>are </a:t>
            </a:r>
            <a:r>
              <a:rPr lang="en-US" dirty="0"/>
              <a:t>recognition, employee development, culture, departmental relationships, and co-worker relationships. Applying gamification when not appropriate may (further) disengage the target audience rather than </a:t>
            </a:r>
            <a:r>
              <a:rPr lang="en-US" dirty="0" smtClean="0"/>
              <a:t>improve </a:t>
            </a:r>
            <a:r>
              <a:rPr lang="en-US" dirty="0"/>
              <a:t>it.</a:t>
            </a:r>
          </a:p>
          <a:p>
            <a:r>
              <a:rPr lang="en-US" b="1" dirty="0"/>
              <a:t>Isolating the source of the issue with the priority driver will guide the establishment of feasible goals </a:t>
            </a:r>
            <a:r>
              <a:rPr lang="en-US" dirty="0"/>
              <a:t>to improve the priority driver.</a:t>
            </a:r>
          </a:p>
          <a:p>
            <a:r>
              <a:rPr lang="en-US" b="1" dirty="0" smtClean="0"/>
              <a:t>The </a:t>
            </a:r>
            <a:r>
              <a:rPr lang="en-US" b="1" dirty="0"/>
              <a:t>framework for the game design elements (challenge, </a:t>
            </a:r>
            <a:r>
              <a:rPr lang="en-US" b="1" dirty="0" smtClean="0"/>
              <a:t>reward, </a:t>
            </a:r>
            <a:r>
              <a:rPr lang="en-US" b="1" dirty="0"/>
              <a:t>and social) will be established </a:t>
            </a:r>
            <a:r>
              <a:rPr lang="en-US" b="1" dirty="0" smtClean="0"/>
              <a:t>by </a:t>
            </a:r>
            <a:r>
              <a:rPr lang="en-US" dirty="0"/>
              <a:t>determining the </a:t>
            </a:r>
            <a:r>
              <a:rPr lang="en-US" dirty="0" smtClean="0"/>
              <a:t>dominant organizational culture</a:t>
            </a:r>
            <a:r>
              <a:rPr lang="en-US" dirty="0"/>
              <a:t>, establishing the target roles (nature of the work, skill </a:t>
            </a:r>
            <a:r>
              <a:rPr lang="en-US" dirty="0" smtClean="0"/>
              <a:t>level, </a:t>
            </a:r>
            <a:r>
              <a:rPr lang="en-US" dirty="0"/>
              <a:t>and complexity) and identifying the </a:t>
            </a:r>
            <a:r>
              <a:rPr lang="en-US" dirty="0" smtClean="0"/>
              <a:t>mix of </a:t>
            </a:r>
            <a:r>
              <a:rPr lang="en-US" dirty="0"/>
              <a:t>gaming </a:t>
            </a:r>
            <a:r>
              <a:rPr lang="en-US" dirty="0" smtClean="0"/>
              <a:t>personalities.</a:t>
            </a:r>
            <a:endParaRPr lang="en-US" dirty="0"/>
          </a:p>
          <a:p>
            <a:r>
              <a:rPr lang="en-US" b="1" dirty="0" smtClean="0"/>
              <a:t>The design elements must be meaningful </a:t>
            </a:r>
            <a:r>
              <a:rPr lang="en-US" b="1" dirty="0"/>
              <a:t>to the target audience, have relevance to their everyday work life, and the outcomes must be aligned to the priority engagement driver goal. </a:t>
            </a:r>
            <a:r>
              <a:rPr lang="en-US" dirty="0" smtClean="0"/>
              <a:t>This will provide the foundation for the development of the gamified initiative itself.</a:t>
            </a:r>
            <a:endParaRPr lang="en-US" dirty="0"/>
          </a:p>
          <a:p>
            <a:r>
              <a:rPr lang="en-US" b="1" dirty="0"/>
              <a:t>Gamification does not have to be </a:t>
            </a:r>
            <a:r>
              <a:rPr lang="en-US" b="1" dirty="0" smtClean="0"/>
              <a:t>electronic;</a:t>
            </a:r>
            <a:r>
              <a:rPr lang="en-US" dirty="0" smtClean="0"/>
              <a:t> </a:t>
            </a:r>
            <a:r>
              <a:rPr lang="en-US" dirty="0"/>
              <a:t>many initiatives </a:t>
            </a:r>
            <a:r>
              <a:rPr lang="en-US" dirty="0" smtClean="0"/>
              <a:t>are “old </a:t>
            </a:r>
            <a:r>
              <a:rPr lang="en-US" dirty="0"/>
              <a:t>school” based gamification. It is the application of gaming concepts that are the motivating forces. Above </a:t>
            </a:r>
            <a:r>
              <a:rPr lang="en-US" dirty="0" smtClean="0"/>
              <a:t>all, </a:t>
            </a:r>
            <a:r>
              <a:rPr lang="en-US" dirty="0"/>
              <a:t>games </a:t>
            </a:r>
            <a:r>
              <a:rPr lang="en-US" dirty="0" smtClean="0"/>
              <a:t>should be fun. If </a:t>
            </a:r>
            <a:r>
              <a:rPr lang="en-US" dirty="0"/>
              <a:t>it is perceived as more work or cumbersome, the fun is not there.</a:t>
            </a:r>
          </a:p>
          <a:p>
            <a:r>
              <a:rPr lang="en-US" b="1" dirty="0" smtClean="0"/>
              <a:t>The </a:t>
            </a:r>
            <a:r>
              <a:rPr lang="en-US" b="1" dirty="0"/>
              <a:t>key project steps will include:</a:t>
            </a:r>
            <a:endParaRPr lang="en-CA" dirty="0"/>
          </a:p>
          <a:p>
            <a:pPr marL="361950" lvl="2" indent="0">
              <a:buNone/>
            </a:pPr>
            <a:r>
              <a:rPr lang="en-US" dirty="0"/>
              <a:t>1. Make the case for exploring gamification to improve employee engagement.</a:t>
            </a:r>
            <a:endParaRPr lang="en-CA" dirty="0"/>
          </a:p>
          <a:p>
            <a:pPr marL="361950" lvl="2" indent="0">
              <a:buNone/>
            </a:pPr>
            <a:r>
              <a:rPr lang="en-US" dirty="0"/>
              <a:t>2. Determine if gamification can address your engagement pain points.</a:t>
            </a:r>
            <a:endParaRPr lang="en-CA" dirty="0"/>
          </a:p>
          <a:p>
            <a:pPr marL="361950" lvl="2" indent="0">
              <a:buNone/>
            </a:pPr>
            <a:r>
              <a:rPr lang="en-CA" dirty="0"/>
              <a:t>3. </a:t>
            </a:r>
            <a:r>
              <a:rPr lang="en-US" dirty="0"/>
              <a:t>Assess your target audience and culture.</a:t>
            </a:r>
            <a:endParaRPr lang="en-CA" dirty="0"/>
          </a:p>
          <a:p>
            <a:pPr marL="361950" lvl="2" indent="0">
              <a:buNone/>
            </a:pPr>
            <a:r>
              <a:rPr lang="en-US" dirty="0"/>
              <a:t>4. Conduct a gamification options analysis.</a:t>
            </a:r>
            <a:endParaRPr lang="en-CA" dirty="0"/>
          </a:p>
          <a:p>
            <a:pPr marL="361950" lvl="2" indent="0">
              <a:buNone/>
            </a:pPr>
            <a:r>
              <a:rPr lang="en-US" dirty="0"/>
              <a:t>5. Finalize your implementation options.</a:t>
            </a:r>
            <a:endParaRPr lang="en-CA" dirty="0"/>
          </a:p>
          <a:p>
            <a:pPr marL="361950" lvl="2" indent="0">
              <a:buNone/>
            </a:pPr>
            <a:r>
              <a:rPr lang="en-US" dirty="0"/>
              <a:t>6. Document your gamified employee engagement strategy.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6525344"/>
            <a:ext cx="9144000" cy="351838"/>
            <a:chOff x="0" y="6525344"/>
            <a:chExt cx="9144000" cy="351838"/>
          </a:xfrm>
        </p:grpSpPr>
        <p:sp>
          <p:nvSpPr>
            <p:cNvPr id="6" name="Rectangle 5"/>
            <p:cNvSpPr/>
            <p:nvPr userDrawn="1"/>
          </p:nvSpPr>
          <p:spPr>
            <a:xfrm>
              <a:off x="0" y="6525344"/>
              <a:ext cx="9144000" cy="338028"/>
            </a:xfrm>
            <a:prstGeom prst="rect">
              <a:avLst/>
            </a:prstGeom>
            <a:solidFill>
              <a:srgbClr val="243F54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266700"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CA" sz="1000" kern="0" dirty="0" smtClean="0">
                <a:solidFill>
                  <a:srgbClr val="FFFFFF"/>
                </a:solidFill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54021" y="6531532"/>
              <a:ext cx="838459" cy="345650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 userDrawn="1"/>
          </p:nvSpPr>
          <p:spPr>
            <a:xfrm>
              <a:off x="235297" y="6589331"/>
              <a:ext cx="1224136" cy="216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b="1" dirty="0" smtClean="0">
                  <a:solidFill>
                    <a:srgbClr val="FFFFFF">
                      <a:lumMod val="85000"/>
                    </a:srgbClr>
                  </a:solidFill>
                </a:rPr>
                <a:t>SAMPLE</a:t>
              </a:r>
              <a:endParaRPr lang="en-CA" b="1" dirty="0">
                <a:solidFill>
                  <a:srgbClr val="FFFFFF">
                    <a:lumMod val="85000"/>
                  </a:srgb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650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1"/>
          <p:cNvSpPr txBox="1">
            <a:spLocks/>
          </p:cNvSpPr>
          <p:nvPr/>
        </p:nvSpPr>
        <p:spPr bwMode="auto">
          <a:xfrm>
            <a:off x="251520" y="256032"/>
            <a:ext cx="862578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McLean &amp; Company offers various levels of support to best suit your needs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Georgia"/>
              <a:ea typeface="+mj-ea"/>
              <a:cs typeface="+mj-cs"/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4751460" y="1513326"/>
            <a:ext cx="4051318" cy="3577758"/>
          </a:xfrm>
          <a:prstGeom prst="roundRect">
            <a:avLst>
              <a:gd name="adj" fmla="val 5611"/>
            </a:avLst>
          </a:prstGeom>
          <a:solidFill>
            <a:srgbClr val="2B9E36">
              <a:lumMod val="20000"/>
              <a:lumOff val="80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363327" y="1513326"/>
            <a:ext cx="4051318" cy="3577758"/>
          </a:xfrm>
          <a:prstGeom prst="roundRect">
            <a:avLst>
              <a:gd name="adj" fmla="val 5611"/>
            </a:avLst>
          </a:prstGeom>
          <a:solidFill>
            <a:srgbClr val="FFFFFF">
              <a:lumMod val="95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0" y="5446707"/>
            <a:ext cx="9144000" cy="1064160"/>
          </a:xfrm>
          <a:prstGeom prst="rect">
            <a:avLst/>
          </a:prstGeom>
          <a:solidFill>
            <a:srgbClr val="FFFFFF">
              <a:lumMod val="9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cxnSp>
        <p:nvCxnSpPr>
          <p:cNvPr id="96" name="Straight Arrow Connector 95"/>
          <p:cNvCxnSpPr>
            <a:stCxn id="108" idx="2"/>
          </p:cNvCxnSpPr>
          <p:nvPr/>
        </p:nvCxnSpPr>
        <p:spPr>
          <a:xfrm>
            <a:off x="813382" y="2920539"/>
            <a:ext cx="7840761" cy="0"/>
          </a:xfrm>
          <a:prstGeom prst="straightConnector1">
            <a:avLst/>
          </a:prstGeom>
          <a:noFill/>
          <a:ln w="38100" cap="flat" cmpd="sng" algn="ctr">
            <a:solidFill>
              <a:srgbClr val="FFFFFF">
                <a:lumMod val="85000"/>
              </a:srgbClr>
            </a:solidFill>
            <a:prstDash val="sysDot"/>
            <a:tailEnd type="triangle" w="lg" len="med"/>
          </a:ln>
          <a:effectLst/>
        </p:spPr>
      </p:cxnSp>
      <p:grpSp>
        <p:nvGrpSpPr>
          <p:cNvPr id="97" name="Group 96"/>
          <p:cNvGrpSpPr/>
          <p:nvPr/>
        </p:nvGrpSpPr>
        <p:grpSpPr>
          <a:xfrm>
            <a:off x="6932311" y="2025295"/>
            <a:ext cx="1636677" cy="2763778"/>
            <a:chOff x="6637354" y="1574599"/>
            <a:chExt cx="1636677" cy="2763778"/>
          </a:xfrm>
        </p:grpSpPr>
        <p:sp>
          <p:nvSpPr>
            <p:cNvPr id="98" name="Oval 97"/>
            <p:cNvSpPr/>
            <p:nvPr/>
          </p:nvSpPr>
          <p:spPr>
            <a:xfrm>
              <a:off x="7103277" y="2114599"/>
              <a:ext cx="711200" cy="711200"/>
            </a:xfrm>
            <a:prstGeom prst="ellipse">
              <a:avLst/>
            </a:prstGeom>
            <a:solidFill>
              <a:srgbClr val="497EA9"/>
            </a:solidFill>
            <a:ln w="25400" cap="flat" cmpd="sng" algn="ctr">
              <a:noFill/>
              <a:prstDash val="solid"/>
            </a:ln>
            <a:effectLst>
              <a:outerShdw blurRad="25400" dist="25400" dir="2700000" algn="tl" rotWithShape="0">
                <a:prstClr val="black">
                  <a:alpha val="1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6654031" y="1574599"/>
              <a:ext cx="1620000" cy="5400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497EA9"/>
                  </a:solidFill>
                  <a:effectLst/>
                  <a:uLnTx/>
                  <a:uFillTx/>
                </a:rPr>
                <a:t>Consulting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6637354" y="2898377"/>
              <a:ext cx="1620000" cy="14400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9475F"/>
                  </a:solidFill>
                  <a:effectLst/>
                  <a:uLnTx/>
                  <a:uFillTx/>
                </a:rPr>
                <a:t>“Our team does not have the time or the knowledge to take this project on. We need assistance through the entirety of this project.”</a:t>
              </a:r>
            </a:p>
          </p:txBody>
        </p:sp>
        <p:pic>
          <p:nvPicPr>
            <p:cNvPr id="101" name="Picture 10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98890" y="2321902"/>
              <a:ext cx="336908" cy="336908"/>
            </a:xfrm>
            <a:prstGeom prst="rect">
              <a:avLst/>
            </a:prstGeom>
            <a:noFill/>
          </p:spPr>
        </p:pic>
      </p:grpSp>
      <p:grpSp>
        <p:nvGrpSpPr>
          <p:cNvPr id="102" name="Group 101"/>
          <p:cNvGrpSpPr/>
          <p:nvPr/>
        </p:nvGrpSpPr>
        <p:grpSpPr>
          <a:xfrm>
            <a:off x="2336968" y="1877373"/>
            <a:ext cx="2129440" cy="2937609"/>
            <a:chOff x="2807522" y="2074912"/>
            <a:chExt cx="2129440" cy="2937609"/>
          </a:xfrm>
        </p:grpSpPr>
        <p:sp>
          <p:nvSpPr>
            <p:cNvPr id="103" name="Oval 102"/>
            <p:cNvSpPr/>
            <p:nvPr/>
          </p:nvSpPr>
          <p:spPr>
            <a:xfrm>
              <a:off x="3507029" y="2759255"/>
              <a:ext cx="711200" cy="711200"/>
            </a:xfrm>
            <a:prstGeom prst="ellipse">
              <a:avLst/>
            </a:prstGeom>
            <a:solidFill>
              <a:srgbClr val="365D7E"/>
            </a:solidFill>
            <a:ln w="25400" cap="flat" cmpd="sng" algn="ctr">
              <a:noFill/>
              <a:prstDash val="solid"/>
            </a:ln>
            <a:effectLst>
              <a:outerShdw blurRad="25400" dist="25400" dir="2700000" algn="tl" rotWithShape="0">
                <a:prstClr val="black">
                  <a:alpha val="1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2807522" y="2074912"/>
              <a:ext cx="2129440" cy="5400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65D7E"/>
                  </a:solidFill>
                  <a:effectLst/>
                  <a:uLnTx/>
                  <a:uFillTx/>
                </a:rPr>
                <a:t>Guided Implementation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3062242" y="3572521"/>
              <a:ext cx="1620000" cy="14400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9475F"/>
                  </a:solidFill>
                  <a:effectLst/>
                  <a:uLnTx/>
                  <a:uFillTx/>
                </a:rPr>
                <a:t>“Our team knows that we need to fix a process, but we need assistance to determine where to focus. Some check-ins along the way would help keep us on track.”</a:t>
              </a:r>
            </a:p>
          </p:txBody>
        </p:sp>
        <p:pic>
          <p:nvPicPr>
            <p:cNvPr id="106" name="Picture 10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3563" y="2934823"/>
              <a:ext cx="337358" cy="337358"/>
            </a:xfrm>
            <a:prstGeom prst="rect">
              <a:avLst/>
            </a:prstGeom>
            <a:noFill/>
          </p:spPr>
        </p:pic>
      </p:grpSp>
      <p:grpSp>
        <p:nvGrpSpPr>
          <p:cNvPr id="107" name="Group 106"/>
          <p:cNvGrpSpPr/>
          <p:nvPr/>
        </p:nvGrpSpPr>
        <p:grpSpPr>
          <a:xfrm>
            <a:off x="369141" y="2025295"/>
            <a:ext cx="1628660" cy="2794213"/>
            <a:chOff x="1266026" y="2731218"/>
            <a:chExt cx="1628660" cy="2794213"/>
          </a:xfrm>
        </p:grpSpPr>
        <p:sp>
          <p:nvSpPr>
            <p:cNvPr id="108" name="Oval 107"/>
            <p:cNvSpPr/>
            <p:nvPr/>
          </p:nvSpPr>
          <p:spPr>
            <a:xfrm>
              <a:off x="1710267" y="3270862"/>
              <a:ext cx="711200" cy="711200"/>
            </a:xfrm>
            <a:prstGeom prst="ellipse">
              <a:avLst/>
            </a:prstGeom>
            <a:solidFill>
              <a:srgbClr val="29475F"/>
            </a:solidFill>
            <a:ln w="25400" cap="flat" cmpd="sng" algn="ctr">
              <a:noFill/>
              <a:prstDash val="solid"/>
            </a:ln>
            <a:effectLst>
              <a:outerShdw blurRad="25400" dist="25400" dir="2700000" algn="tl" rotWithShape="0">
                <a:prstClr val="black">
                  <a:alpha val="1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266026" y="2731218"/>
              <a:ext cx="1620000" cy="5400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29475F"/>
                  </a:solidFill>
                  <a:effectLst/>
                  <a:uLnTx/>
                  <a:uFillTx/>
                </a:rPr>
                <a:t>DIY Toolkit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1274686" y="4085431"/>
              <a:ext cx="1620000" cy="14400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9475F"/>
                  </a:solidFill>
                  <a:effectLst/>
                  <a:uLnTx/>
                  <a:uFillTx/>
                </a:rPr>
                <a:t>“Our team has already made this critical project a priority, and we have the time and capability, but some guidance along the way would be helpful.”</a:t>
              </a:r>
            </a:p>
          </p:txBody>
        </p:sp>
        <p:pic>
          <p:nvPicPr>
            <p:cNvPr id="111" name="Picture 11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17010" y="3443543"/>
              <a:ext cx="295188" cy="337358"/>
            </a:xfrm>
            <a:prstGeom prst="rect">
              <a:avLst/>
            </a:prstGeom>
          </p:spPr>
        </p:pic>
      </p:grpSp>
      <p:grpSp>
        <p:nvGrpSpPr>
          <p:cNvPr id="112" name="Group 111"/>
          <p:cNvGrpSpPr/>
          <p:nvPr/>
        </p:nvGrpSpPr>
        <p:grpSpPr>
          <a:xfrm>
            <a:off x="4957979" y="2025295"/>
            <a:ext cx="1635165" cy="2795710"/>
            <a:chOff x="4834633" y="1938352"/>
            <a:chExt cx="1635165" cy="2795710"/>
          </a:xfrm>
        </p:grpSpPr>
        <p:sp>
          <p:nvSpPr>
            <p:cNvPr id="113" name="Oval 112"/>
            <p:cNvSpPr/>
            <p:nvPr/>
          </p:nvSpPr>
          <p:spPr>
            <a:xfrm>
              <a:off x="5292675" y="2492289"/>
              <a:ext cx="711200" cy="711200"/>
            </a:xfrm>
            <a:prstGeom prst="ellipse">
              <a:avLst/>
            </a:prstGeom>
            <a:solidFill>
              <a:srgbClr val="3F6D93"/>
            </a:solidFill>
            <a:ln w="25400" cap="flat" cmpd="sng" algn="ctr">
              <a:noFill/>
              <a:prstDash val="solid"/>
            </a:ln>
            <a:effectLst>
              <a:outerShdw blurRad="25400" dist="25400" dir="2700000" algn="tl" rotWithShape="0">
                <a:prstClr val="black">
                  <a:alpha val="1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4834633" y="1938352"/>
              <a:ext cx="1620000" cy="5400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F6D93"/>
                  </a:solidFill>
                  <a:effectLst/>
                  <a:uLnTx/>
                  <a:uFillTx/>
                </a:rPr>
                <a:t>Workshop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4849798" y="3294062"/>
              <a:ext cx="1620000" cy="14400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9475F"/>
                  </a:solidFill>
                  <a:effectLst/>
                  <a:uLnTx/>
                  <a:uFillTx/>
                </a:rPr>
                <a:t>“We need to hit the ground running and get this project kicked off immediately. Our team has the ability to take this over once we get a framework and strategy in place.”</a:t>
              </a:r>
            </a:p>
          </p:txBody>
        </p:sp>
        <p:pic>
          <p:nvPicPr>
            <p:cNvPr id="116" name="Picture 11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3905" y="2727129"/>
              <a:ext cx="361456" cy="240970"/>
            </a:xfrm>
            <a:prstGeom prst="rect">
              <a:avLst/>
            </a:prstGeom>
            <a:noFill/>
          </p:spPr>
        </p:pic>
      </p:grpSp>
      <p:sp>
        <p:nvSpPr>
          <p:cNvPr id="117" name="Rectangle 116"/>
          <p:cNvSpPr/>
          <p:nvPr/>
        </p:nvSpPr>
        <p:spPr>
          <a:xfrm>
            <a:off x="897860" y="5734955"/>
            <a:ext cx="72907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29475F"/>
                </a:solidFill>
                <a:effectLst/>
                <a:uLnTx/>
                <a:uFillTx/>
              </a:rPr>
              <a:t>Diagnostics and consistent frameworks used throughout all four options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0" y="6525344"/>
            <a:ext cx="9144000" cy="351838"/>
            <a:chOff x="0" y="6525344"/>
            <a:chExt cx="9144000" cy="351838"/>
          </a:xfrm>
        </p:grpSpPr>
        <p:sp>
          <p:nvSpPr>
            <p:cNvPr id="29" name="Rectangle 28"/>
            <p:cNvSpPr/>
            <p:nvPr userDrawn="1"/>
          </p:nvSpPr>
          <p:spPr>
            <a:xfrm>
              <a:off x="0" y="6525344"/>
              <a:ext cx="9144000" cy="338028"/>
            </a:xfrm>
            <a:prstGeom prst="rect">
              <a:avLst/>
            </a:prstGeom>
            <a:solidFill>
              <a:srgbClr val="243F54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266700"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CA" sz="1000" kern="0" dirty="0" smtClean="0">
                <a:solidFill>
                  <a:srgbClr val="FFFFFF"/>
                </a:solidFill>
              </a:endParaRPr>
            </a:p>
          </p:txBody>
        </p:sp>
        <p:pic>
          <p:nvPicPr>
            <p:cNvPr id="30" name="Picture 29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54021" y="6531532"/>
              <a:ext cx="838459" cy="34565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 userDrawn="1"/>
          </p:nvSpPr>
          <p:spPr>
            <a:xfrm>
              <a:off x="235297" y="6589331"/>
              <a:ext cx="1224136" cy="216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b="1" dirty="0" smtClean="0">
                  <a:solidFill>
                    <a:srgbClr val="FFFFFF">
                      <a:lumMod val="85000"/>
                    </a:srgbClr>
                  </a:solidFill>
                </a:rPr>
                <a:t>SAMPLE</a:t>
              </a:r>
              <a:endParaRPr lang="en-CA" b="1" dirty="0">
                <a:solidFill>
                  <a:srgbClr val="FFFFFF">
                    <a:lumMod val="85000"/>
                  </a:srgb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608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>
          <a:xfrm>
            <a:off x="4838690" y="1483551"/>
            <a:ext cx="3894594" cy="577297"/>
          </a:xfrm>
        </p:spPr>
        <p:txBody>
          <a:bodyPr/>
          <a:lstStyle/>
          <a:p>
            <a:r>
              <a:rPr lang="en-US" sz="1400" dirty="0" smtClean="0">
                <a:solidFill>
                  <a:srgbClr val="C77709"/>
                </a:solidFill>
              </a:rPr>
              <a:t>Download the </a:t>
            </a:r>
            <a:r>
              <a:rPr lang="en-US" sz="1400" i="1" dirty="0" smtClean="0">
                <a:solidFill>
                  <a:srgbClr val="C77709"/>
                </a:solidFill>
                <a:hlinkClick r:id="rId3"/>
              </a:rPr>
              <a:t>Gamified Engagement Strategy Worksheet</a:t>
            </a:r>
            <a:r>
              <a:rPr lang="en-US" sz="1400" dirty="0" smtClean="0">
                <a:solidFill>
                  <a:srgbClr val="C77709"/>
                </a:solidFill>
              </a:rPr>
              <a:t> and use it to document:</a:t>
            </a:r>
            <a:endParaRPr lang="en-CA" sz="1400" dirty="0">
              <a:solidFill>
                <a:srgbClr val="C77709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McLean &amp; Company’s process to develop a gamification strategy </a:t>
            </a:r>
            <a:r>
              <a:rPr lang="en-US" dirty="0" smtClean="0"/>
              <a:t>to improve employee engagement</a:t>
            </a:r>
            <a:endParaRPr lang="en-CA" dirty="0"/>
          </a:p>
        </p:txBody>
      </p:sp>
      <p:sp>
        <p:nvSpPr>
          <p:cNvPr id="15" name="Down Arrow 14"/>
          <p:cNvSpPr/>
          <p:nvPr/>
        </p:nvSpPr>
        <p:spPr>
          <a:xfrm>
            <a:off x="2146059" y="1953280"/>
            <a:ext cx="485775" cy="417602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Text Placeholder 7"/>
          <p:cNvSpPr txBox="1">
            <a:spLocks/>
          </p:cNvSpPr>
          <p:nvPr/>
        </p:nvSpPr>
        <p:spPr bwMode="auto">
          <a:xfrm>
            <a:off x="624125" y="2261792"/>
            <a:ext cx="3529642" cy="57888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rgbClr val="C77709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marL="174625" indent="-174625" algn="l" rtl="0" eaLnBrk="0" fontAlgn="base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180975" algn="l" rtl="0" eaLnBrk="0" fontAlgn="base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50000"/>
              <a:buFont typeface="Arial" pitchFamily="34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180975" algn="l" rtl="0" eaLnBrk="0" fontAlgn="base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4375" indent="-171450" algn="l" rtl="0" eaLnBrk="0" fontAlgn="base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4488" indent="-174625" algn="l" rtl="0" eaLnBrk="0" fontAlgn="base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SzPct val="150000"/>
              <a:buFont typeface="Arial" pitchFamily="34" charset="0"/>
              <a:buChar char="◦"/>
              <a:tabLst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333333"/>
              </a:buClr>
              <a:buFont typeface="Arial" charset="0"/>
              <a:buNone/>
            </a:pPr>
            <a:r>
              <a:rPr lang="en-US" sz="1400" b="1" dirty="0" smtClean="0">
                <a:solidFill>
                  <a:srgbClr val="333333"/>
                </a:solidFill>
              </a:rPr>
              <a:t> Determine if gamification can address your engagement pain points.</a:t>
            </a:r>
            <a:endParaRPr lang="en-CA" sz="1400" b="1" dirty="0" smtClean="0">
              <a:solidFill>
                <a:srgbClr val="333333"/>
              </a:solidFill>
            </a:endParaRPr>
          </a:p>
        </p:txBody>
      </p:sp>
      <p:sp>
        <p:nvSpPr>
          <p:cNvPr id="17" name="Text Placeholder 7"/>
          <p:cNvSpPr txBox="1">
            <a:spLocks/>
          </p:cNvSpPr>
          <p:nvPr/>
        </p:nvSpPr>
        <p:spPr bwMode="auto">
          <a:xfrm>
            <a:off x="627239" y="3081620"/>
            <a:ext cx="3523415" cy="57888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rgbClr val="C77709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marL="174625" indent="-174625" algn="l" rtl="0" eaLnBrk="0" fontAlgn="base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180975" algn="l" rtl="0" eaLnBrk="0" fontAlgn="base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50000"/>
              <a:buFont typeface="Arial" pitchFamily="34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180975" algn="l" rtl="0" eaLnBrk="0" fontAlgn="base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4375" indent="-171450" algn="l" rtl="0" eaLnBrk="0" fontAlgn="base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4488" indent="-174625" algn="l" rtl="0" eaLnBrk="0" fontAlgn="base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SzPct val="150000"/>
              <a:buFont typeface="Arial" pitchFamily="34" charset="0"/>
              <a:buChar char="◦"/>
              <a:tabLst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333333"/>
              </a:buClr>
              <a:buFont typeface="Arial" charset="0"/>
              <a:buNone/>
            </a:pPr>
            <a:r>
              <a:rPr lang="en-US" sz="1400" b="1" dirty="0" smtClean="0">
                <a:solidFill>
                  <a:srgbClr val="333333"/>
                </a:solidFill>
              </a:rPr>
              <a:t>Assess your target audience to tailor your design.</a:t>
            </a:r>
            <a:endParaRPr lang="en-CA" sz="1400" b="1" dirty="0" smtClean="0">
              <a:solidFill>
                <a:srgbClr val="333333"/>
              </a:solidFill>
            </a:endParaRPr>
          </a:p>
        </p:txBody>
      </p:sp>
      <p:sp>
        <p:nvSpPr>
          <p:cNvPr id="18" name="Text Placeholder 7"/>
          <p:cNvSpPr txBox="1">
            <a:spLocks/>
          </p:cNvSpPr>
          <p:nvPr/>
        </p:nvSpPr>
        <p:spPr bwMode="auto">
          <a:xfrm>
            <a:off x="627239" y="3813875"/>
            <a:ext cx="3523415" cy="57888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rgbClr val="C77709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marL="174625" indent="-174625" algn="l" rtl="0" eaLnBrk="0" fontAlgn="base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180975" algn="l" rtl="0" eaLnBrk="0" fontAlgn="base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50000"/>
              <a:buFont typeface="Arial" pitchFamily="34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180975" algn="l" rtl="0" eaLnBrk="0" fontAlgn="base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4375" indent="-171450" algn="l" rtl="0" eaLnBrk="0" fontAlgn="base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4488" indent="-174625" algn="l" rtl="0" eaLnBrk="0" fontAlgn="base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SzPct val="150000"/>
              <a:buFont typeface="Arial" pitchFamily="34" charset="0"/>
              <a:buChar char="◦"/>
              <a:tabLst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333333"/>
              </a:buClr>
              <a:buFont typeface="Arial" charset="0"/>
              <a:buNone/>
            </a:pPr>
            <a:r>
              <a:rPr lang="en-US" sz="1400" b="1" dirty="0" smtClean="0">
                <a:solidFill>
                  <a:srgbClr val="333333"/>
                </a:solidFill>
              </a:rPr>
              <a:t>Conduct a gamification options analysis.</a:t>
            </a:r>
            <a:endParaRPr lang="en-CA" sz="1400" b="1" dirty="0" smtClean="0">
              <a:solidFill>
                <a:srgbClr val="333333"/>
              </a:solidFill>
            </a:endParaRPr>
          </a:p>
        </p:txBody>
      </p:sp>
      <p:sp>
        <p:nvSpPr>
          <p:cNvPr id="19" name="Text Placeholder 7"/>
          <p:cNvSpPr txBox="1">
            <a:spLocks/>
          </p:cNvSpPr>
          <p:nvPr/>
        </p:nvSpPr>
        <p:spPr bwMode="auto">
          <a:xfrm>
            <a:off x="611076" y="4617740"/>
            <a:ext cx="3555740" cy="34051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rgbClr val="C77709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marL="174625" indent="-174625" algn="l" rtl="0" eaLnBrk="0" fontAlgn="base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180975" algn="l" rtl="0" eaLnBrk="0" fontAlgn="base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50000"/>
              <a:buFont typeface="Arial" pitchFamily="34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180975" algn="l" rtl="0" eaLnBrk="0" fontAlgn="base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4375" indent="-171450" algn="l" rtl="0" eaLnBrk="0" fontAlgn="base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4488" indent="-174625" algn="l" rtl="0" eaLnBrk="0" fontAlgn="base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SzPct val="150000"/>
              <a:buFont typeface="Arial" pitchFamily="34" charset="0"/>
              <a:buChar char="◦"/>
              <a:tabLst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333333"/>
              </a:buClr>
              <a:buFont typeface="Arial" charset="0"/>
              <a:buNone/>
            </a:pPr>
            <a:r>
              <a:rPr lang="en-US" sz="1400" b="1" dirty="0" smtClean="0">
                <a:solidFill>
                  <a:srgbClr val="333333"/>
                </a:solidFill>
              </a:rPr>
              <a:t>Finalize your implementation options.</a:t>
            </a:r>
            <a:endParaRPr lang="en-CA" sz="1400" b="1" dirty="0" smtClean="0">
              <a:solidFill>
                <a:srgbClr val="333333"/>
              </a:solidFill>
            </a:endParaRPr>
          </a:p>
        </p:txBody>
      </p:sp>
      <p:sp>
        <p:nvSpPr>
          <p:cNvPr id="20" name="Text Placeholder 7"/>
          <p:cNvSpPr txBox="1">
            <a:spLocks/>
          </p:cNvSpPr>
          <p:nvPr/>
        </p:nvSpPr>
        <p:spPr bwMode="auto">
          <a:xfrm>
            <a:off x="611076" y="5310678"/>
            <a:ext cx="3555740" cy="34051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rgbClr val="C77709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marL="174625" indent="-174625" algn="l" rtl="0" eaLnBrk="0" fontAlgn="base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180975" algn="l" rtl="0" eaLnBrk="0" fontAlgn="base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50000"/>
              <a:buFont typeface="Arial" pitchFamily="34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180975" algn="l" rtl="0" eaLnBrk="0" fontAlgn="base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4375" indent="-171450" algn="l" rtl="0" eaLnBrk="0" fontAlgn="base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4488" indent="-174625" algn="l" rtl="0" eaLnBrk="0" fontAlgn="base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SzPct val="150000"/>
              <a:buFont typeface="Arial" pitchFamily="34" charset="0"/>
              <a:buChar char="◦"/>
              <a:tabLst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333333"/>
              </a:buClr>
              <a:buFont typeface="Arial" charset="0"/>
              <a:buNone/>
            </a:pPr>
            <a:r>
              <a:rPr lang="en-US" sz="1400" b="1" dirty="0" smtClean="0">
                <a:solidFill>
                  <a:srgbClr val="333333"/>
                </a:solidFill>
              </a:rPr>
              <a:t>Document your gamification strategy.</a:t>
            </a:r>
            <a:endParaRPr lang="en-CA" sz="1400" b="1" dirty="0" smtClean="0">
              <a:solidFill>
                <a:srgbClr val="333333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398570" y="5241538"/>
            <a:ext cx="360362" cy="36036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333333"/>
                </a:solidFill>
              </a:rPr>
              <a:t>5</a:t>
            </a:r>
          </a:p>
        </p:txBody>
      </p:sp>
      <p:sp>
        <p:nvSpPr>
          <p:cNvPr id="22" name="Oval 21"/>
          <p:cNvSpPr/>
          <p:nvPr/>
        </p:nvSpPr>
        <p:spPr>
          <a:xfrm>
            <a:off x="398570" y="2361540"/>
            <a:ext cx="360362" cy="36036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333333"/>
                </a:solidFill>
              </a:rPr>
              <a:t>1</a:t>
            </a:r>
          </a:p>
        </p:txBody>
      </p:sp>
      <p:sp>
        <p:nvSpPr>
          <p:cNvPr id="23" name="Oval 22"/>
          <p:cNvSpPr/>
          <p:nvPr/>
        </p:nvSpPr>
        <p:spPr>
          <a:xfrm>
            <a:off x="398570" y="4557784"/>
            <a:ext cx="360362" cy="36036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333333"/>
                </a:solidFill>
              </a:rPr>
              <a:t>4</a:t>
            </a:r>
          </a:p>
        </p:txBody>
      </p:sp>
      <p:sp>
        <p:nvSpPr>
          <p:cNvPr id="24" name="Oval 23"/>
          <p:cNvSpPr/>
          <p:nvPr/>
        </p:nvSpPr>
        <p:spPr>
          <a:xfrm>
            <a:off x="398570" y="3932734"/>
            <a:ext cx="360362" cy="36036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333333"/>
                </a:solidFill>
              </a:rPr>
              <a:t>3</a:t>
            </a:r>
          </a:p>
        </p:txBody>
      </p:sp>
      <p:sp>
        <p:nvSpPr>
          <p:cNvPr id="25" name="Oval 24"/>
          <p:cNvSpPr/>
          <p:nvPr/>
        </p:nvSpPr>
        <p:spPr>
          <a:xfrm>
            <a:off x="398570" y="3189632"/>
            <a:ext cx="360362" cy="36036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333333"/>
                </a:solidFill>
              </a:rPr>
              <a:t>2</a:t>
            </a:r>
          </a:p>
        </p:txBody>
      </p:sp>
      <p:pic>
        <p:nvPicPr>
          <p:cNvPr id="30" name="Picture 29" descr="tool.w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1960" y="1451027"/>
            <a:ext cx="633902" cy="61479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853444" y="2289623"/>
            <a:ext cx="3426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333333"/>
                </a:solidFill>
              </a:rPr>
              <a:t>The high </a:t>
            </a:r>
            <a:r>
              <a:rPr lang="en-US" sz="1400" dirty="0">
                <a:solidFill>
                  <a:srgbClr val="333333"/>
                </a:solidFill>
              </a:rPr>
              <a:t>level </a:t>
            </a:r>
            <a:r>
              <a:rPr lang="en-US" sz="1400" dirty="0" smtClean="0">
                <a:solidFill>
                  <a:srgbClr val="333333"/>
                </a:solidFill>
              </a:rPr>
              <a:t>goal(s) </a:t>
            </a:r>
            <a:r>
              <a:rPr lang="en-US" sz="1400" dirty="0">
                <a:solidFill>
                  <a:srgbClr val="333333"/>
                </a:solidFill>
              </a:rPr>
              <a:t>for your gamified engagement initiative.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853444" y="3217173"/>
            <a:ext cx="3426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333333"/>
                </a:solidFill>
              </a:rPr>
              <a:t>The characteristics of the target audience for your initiative</a:t>
            </a:r>
            <a:r>
              <a:rPr lang="en-US" sz="1400" dirty="0">
                <a:solidFill>
                  <a:srgbClr val="333333"/>
                </a:solidFill>
              </a:rPr>
              <a:t>.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853444" y="3841706"/>
            <a:ext cx="3426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333333"/>
                </a:solidFill>
              </a:rPr>
              <a:t>Design options to suit your goal(s) and target audience.</a:t>
            </a:r>
            <a:endParaRPr lang="en-US" sz="1400" dirty="0">
              <a:solidFill>
                <a:srgbClr val="333333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853444" y="4526389"/>
            <a:ext cx="3426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333333"/>
                </a:solidFill>
              </a:rPr>
              <a:t>A cost/benefit analysis and final implementation options.</a:t>
            </a:r>
            <a:endParaRPr lang="en-US" sz="1400" dirty="0">
              <a:solidFill>
                <a:srgbClr val="333333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853444" y="5219327"/>
            <a:ext cx="3426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333333"/>
                </a:solidFill>
              </a:rPr>
              <a:t>Your implementation and communication plans.</a:t>
            </a:r>
            <a:endParaRPr lang="en-US" sz="1400" dirty="0">
              <a:solidFill>
                <a:srgbClr val="333333"/>
              </a:solidFill>
            </a:endParaRPr>
          </a:p>
        </p:txBody>
      </p:sp>
      <p:sp>
        <p:nvSpPr>
          <p:cNvPr id="31" name="Text Placeholder 1"/>
          <p:cNvSpPr>
            <a:spLocks noGrp="1"/>
          </p:cNvSpPr>
          <p:nvPr>
            <p:ph type="body" sz="quarter" idx="19"/>
          </p:nvPr>
        </p:nvSpPr>
        <p:spPr>
          <a:xfrm>
            <a:off x="575556" y="1576778"/>
            <a:ext cx="3523414" cy="376058"/>
          </a:xfrm>
        </p:spPr>
        <p:txBody>
          <a:bodyPr/>
          <a:lstStyle/>
          <a:p>
            <a:pPr algn="ctr"/>
            <a:r>
              <a:rPr lang="en-US" sz="1400" dirty="0" smtClean="0">
                <a:solidFill>
                  <a:srgbClr val="C77709"/>
                </a:solidFill>
              </a:rPr>
              <a:t>Follow our five project steps:</a:t>
            </a:r>
            <a:endParaRPr lang="en-CA" sz="1400" dirty="0">
              <a:solidFill>
                <a:srgbClr val="C77709"/>
              </a:solidFill>
            </a:endParaRPr>
          </a:p>
        </p:txBody>
      </p:sp>
      <p:sp>
        <p:nvSpPr>
          <p:cNvPr id="32" name="Down Arrow 31"/>
          <p:cNvSpPr/>
          <p:nvPr/>
        </p:nvSpPr>
        <p:spPr>
          <a:xfrm rot="16200000">
            <a:off x="4349546" y="2225522"/>
            <a:ext cx="485775" cy="651421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3" name="Down Arrow 32"/>
          <p:cNvSpPr/>
          <p:nvPr/>
        </p:nvSpPr>
        <p:spPr>
          <a:xfrm rot="16200000">
            <a:off x="4349546" y="3045351"/>
            <a:ext cx="485775" cy="651421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4" name="Down Arrow 33"/>
          <p:cNvSpPr/>
          <p:nvPr/>
        </p:nvSpPr>
        <p:spPr>
          <a:xfrm rot="16200000">
            <a:off x="4349546" y="3777606"/>
            <a:ext cx="485775" cy="651421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5" name="Down Arrow 34"/>
          <p:cNvSpPr/>
          <p:nvPr/>
        </p:nvSpPr>
        <p:spPr>
          <a:xfrm rot="16200000">
            <a:off x="4349546" y="4462289"/>
            <a:ext cx="485775" cy="651421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6" name="Down Arrow 35"/>
          <p:cNvSpPr/>
          <p:nvPr/>
        </p:nvSpPr>
        <p:spPr>
          <a:xfrm rot="16200000">
            <a:off x="4349546" y="5155227"/>
            <a:ext cx="485775" cy="651421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0" y="6525344"/>
            <a:ext cx="9144000" cy="351838"/>
            <a:chOff x="0" y="6525344"/>
            <a:chExt cx="9144000" cy="351838"/>
          </a:xfrm>
        </p:grpSpPr>
        <p:sp>
          <p:nvSpPr>
            <p:cNvPr id="38" name="Rectangle 37"/>
            <p:cNvSpPr/>
            <p:nvPr userDrawn="1"/>
          </p:nvSpPr>
          <p:spPr>
            <a:xfrm>
              <a:off x="0" y="6525344"/>
              <a:ext cx="9144000" cy="338028"/>
            </a:xfrm>
            <a:prstGeom prst="rect">
              <a:avLst/>
            </a:prstGeom>
            <a:solidFill>
              <a:srgbClr val="243F54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266700"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CA" sz="1000" kern="0" dirty="0" smtClean="0">
                <a:solidFill>
                  <a:srgbClr val="FFFFFF"/>
                </a:solidFill>
              </a:endParaRPr>
            </a:p>
          </p:txBody>
        </p:sp>
        <p:pic>
          <p:nvPicPr>
            <p:cNvPr id="39" name="Picture 38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54021" y="6531532"/>
              <a:ext cx="838459" cy="345650"/>
            </a:xfrm>
            <a:prstGeom prst="rect">
              <a:avLst/>
            </a:prstGeom>
          </p:spPr>
        </p:pic>
        <p:sp>
          <p:nvSpPr>
            <p:cNvPr id="40" name="Rectangle 39"/>
            <p:cNvSpPr/>
            <p:nvPr userDrawn="1"/>
          </p:nvSpPr>
          <p:spPr>
            <a:xfrm>
              <a:off x="235297" y="6589331"/>
              <a:ext cx="1224136" cy="216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b="1" dirty="0" smtClean="0">
                  <a:solidFill>
                    <a:srgbClr val="FFFFFF">
                      <a:lumMod val="85000"/>
                    </a:srgbClr>
                  </a:solidFill>
                </a:rPr>
                <a:t>SAMPLE</a:t>
              </a:r>
              <a:endParaRPr lang="en-CA" b="1" dirty="0">
                <a:solidFill>
                  <a:srgbClr val="FFFFFF">
                    <a:lumMod val="85000"/>
                  </a:srgb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486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4"/>
          <p:cNvSpPr txBox="1">
            <a:spLocks/>
          </p:cNvSpPr>
          <p:nvPr/>
        </p:nvSpPr>
        <p:spPr>
          <a:xfrm>
            <a:off x="5308374" y="2132855"/>
            <a:ext cx="3292493" cy="1336239"/>
          </a:xfrm>
          <a:prstGeom prst="rect">
            <a:avLst/>
          </a:prstGeom>
        </p:spPr>
        <p:txBody>
          <a:bodyPr/>
          <a:lstStyle>
            <a:lvl1pPr marL="180975" indent="-1809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1809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50000"/>
              <a:buFont typeface="Arial" pitchFamily="34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1809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4375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400" dirty="0" smtClean="0">
                <a:solidFill>
                  <a:schemeClr val="accent1"/>
                </a:solidFill>
              </a:rPr>
              <a:t>Sample Slides</a:t>
            </a:r>
            <a:endParaRPr lang="en-US" sz="4400" dirty="0">
              <a:solidFill>
                <a:schemeClr val="accent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" y="-24276"/>
            <a:ext cx="4847956" cy="654840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0" y="6525344"/>
            <a:ext cx="9144000" cy="351838"/>
            <a:chOff x="0" y="6525344"/>
            <a:chExt cx="9144000" cy="351838"/>
          </a:xfrm>
        </p:grpSpPr>
        <p:sp>
          <p:nvSpPr>
            <p:cNvPr id="5" name="Rectangle 4"/>
            <p:cNvSpPr/>
            <p:nvPr userDrawn="1"/>
          </p:nvSpPr>
          <p:spPr>
            <a:xfrm>
              <a:off x="0" y="6525344"/>
              <a:ext cx="9144000" cy="338028"/>
            </a:xfrm>
            <a:prstGeom prst="rect">
              <a:avLst/>
            </a:prstGeom>
            <a:solidFill>
              <a:srgbClr val="243F54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266700"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CA" sz="1000" kern="0" dirty="0" smtClean="0">
                <a:solidFill>
                  <a:srgbClr val="FFFFFF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54021" y="6531532"/>
              <a:ext cx="838459" cy="345650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 userDrawn="1"/>
          </p:nvSpPr>
          <p:spPr>
            <a:xfrm>
              <a:off x="235297" y="6589331"/>
              <a:ext cx="1224136" cy="216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b="1" dirty="0" smtClean="0">
                  <a:solidFill>
                    <a:srgbClr val="FFFFFF">
                      <a:lumMod val="85000"/>
                    </a:srgbClr>
                  </a:solidFill>
                </a:rPr>
                <a:t>SAMPLE</a:t>
              </a:r>
              <a:endParaRPr lang="en-CA" b="1" dirty="0">
                <a:solidFill>
                  <a:srgbClr val="FFFFFF">
                    <a:lumMod val="85000"/>
                  </a:srgb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271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0020" y="5481228"/>
            <a:ext cx="871246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i="1" dirty="0">
                <a:solidFill>
                  <a:srgbClr val="333333"/>
                </a:solidFill>
                <a:latin typeface="Georgia"/>
              </a:rPr>
              <a:t>Gamification comes from a really powerful cultural phenomenon which is gaming in general. So the enormous power of that medium is something that nobody can have escaped noticing</a:t>
            </a:r>
            <a:r>
              <a:rPr lang="en-US" sz="1400" i="1" dirty="0" smtClean="0">
                <a:solidFill>
                  <a:srgbClr val="333333"/>
                </a:solidFill>
                <a:latin typeface="Georgia"/>
              </a:rPr>
              <a:t>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333333"/>
                </a:solidFill>
              </a:rPr>
              <a:t>- Phil Trippenbach, </a:t>
            </a:r>
            <a:r>
              <a:rPr lang="en-US" sz="1400" dirty="0">
                <a:solidFill>
                  <a:srgbClr val="333333"/>
                </a:solidFill>
              </a:rPr>
              <a:t>Account Director, Edelman Digital. Specialist in the design and production of interactive experiences, integrating the power of game design and social media.</a:t>
            </a:r>
            <a:endParaRPr lang="en-CA" sz="1400" dirty="0">
              <a:solidFill>
                <a:srgbClr val="333333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333333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>
          <a:xfrm>
            <a:off x="257176" y="1232756"/>
            <a:ext cx="8620124" cy="657225"/>
          </a:xfrm>
        </p:spPr>
        <p:txBody>
          <a:bodyPr/>
          <a:lstStyle/>
          <a:p>
            <a:r>
              <a:rPr lang="en-US" dirty="0"/>
              <a:t>Organizations are recognizing the </a:t>
            </a:r>
            <a:r>
              <a:rPr lang="en-US" dirty="0" smtClean="0"/>
              <a:t>motivational power </a:t>
            </a:r>
            <a:r>
              <a:rPr lang="en-US" dirty="0"/>
              <a:t>of games in engaging both customers and employees.</a:t>
            </a:r>
            <a:endParaRPr lang="en-CA" dirty="0"/>
          </a:p>
          <a:p>
            <a:pPr lvl="0"/>
            <a:endParaRPr lang="en-CA" sz="1600" dirty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Gamification, the use of game thinking and </a:t>
            </a:r>
            <a:r>
              <a:rPr lang="en-US" dirty="0" smtClean="0"/>
              <a:t>mechanics outside of traditional games, </a:t>
            </a:r>
            <a:r>
              <a:rPr lang="en-US" dirty="0"/>
              <a:t>is on the </a:t>
            </a:r>
            <a:r>
              <a:rPr lang="en-US" dirty="0" smtClean="0"/>
              <a:t>rise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49303" y="1988839"/>
            <a:ext cx="4034665" cy="3420381"/>
          </a:xfrm>
          <a:solidFill>
            <a:schemeClr val="tx2">
              <a:lumMod val="95000"/>
            </a:schemeClr>
          </a:solidFill>
        </p:spPr>
        <p:txBody>
          <a:bodyPr/>
          <a:lstStyle/>
          <a:p>
            <a:pPr marL="0" lvl="0" indent="0">
              <a:buNone/>
            </a:pPr>
            <a:r>
              <a:rPr lang="en-US" sz="1200" b="1" dirty="0" smtClean="0"/>
              <a:t>Games </a:t>
            </a:r>
            <a:r>
              <a:rPr lang="en-US" sz="1200" b="1" dirty="0"/>
              <a:t>are an accepted and important part of culture today. </a:t>
            </a:r>
            <a:r>
              <a:rPr lang="en-US" sz="1200" b="1" dirty="0" smtClean="0"/>
              <a:t>Millennials </a:t>
            </a:r>
            <a:r>
              <a:rPr lang="en-US" sz="1200" b="1" dirty="0"/>
              <a:t>grew up with technology-based games. </a:t>
            </a:r>
            <a:endParaRPr lang="en-US" sz="1200" b="1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200" dirty="0" smtClean="0"/>
              <a:t>Games</a:t>
            </a:r>
            <a:r>
              <a:rPr lang="en-US" sz="1200" dirty="0"/>
              <a:t>, whether in the personal or corporate </a:t>
            </a:r>
            <a:r>
              <a:rPr lang="en-US" sz="1200" dirty="0" smtClean="0"/>
              <a:t>sphere, </a:t>
            </a:r>
            <a:r>
              <a:rPr lang="en-US" sz="1200" dirty="0"/>
              <a:t>have, “…</a:t>
            </a:r>
            <a:r>
              <a:rPr lang="en-US" sz="1200" b="1" dirty="0"/>
              <a:t>four defining traits:</a:t>
            </a:r>
            <a:r>
              <a:rPr lang="en-US" sz="1200" dirty="0"/>
              <a:t> a goal, rules, a feedback system, and voluntary participation.” </a:t>
            </a:r>
            <a:r>
              <a:rPr lang="en-US" sz="1200" dirty="0" smtClean="0"/>
              <a:t>(McGonigal, 2011). </a:t>
            </a:r>
            <a:endParaRPr lang="en-CA" sz="12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200" dirty="0"/>
              <a:t>Gamification uses </a:t>
            </a:r>
            <a:r>
              <a:rPr lang="en-US" sz="1200" b="1" dirty="0"/>
              <a:t>gaming </a:t>
            </a:r>
            <a:r>
              <a:rPr lang="en-US" sz="1200" b="1" dirty="0" smtClean="0"/>
              <a:t>elements</a:t>
            </a:r>
            <a:r>
              <a:rPr lang="en-US" sz="1200" dirty="0" smtClean="0"/>
              <a:t> </a:t>
            </a:r>
            <a:r>
              <a:rPr lang="en-US" sz="1200" dirty="0"/>
              <a:t>outside of traditional games, to motivate and engage customers and employees</a:t>
            </a:r>
            <a:r>
              <a:rPr lang="en-US" sz="1200" dirty="0" smtClean="0"/>
              <a:t>. </a:t>
            </a:r>
            <a:endParaRPr lang="en-CA" sz="12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200" dirty="0" smtClean="0"/>
              <a:t>Gaming elements focus on </a:t>
            </a:r>
            <a:r>
              <a:rPr lang="en-US" sz="1200" b="1" dirty="0" smtClean="0"/>
              <a:t>challenging participants, rewarding them, increasing their social interaction, and onboarding them </a:t>
            </a:r>
            <a:r>
              <a:rPr lang="en-US" sz="1200" dirty="0" smtClean="0"/>
              <a:t>to the initiative. Build </a:t>
            </a:r>
            <a:r>
              <a:rPr lang="en-US" sz="1200" dirty="0"/>
              <a:t>upon </a:t>
            </a:r>
            <a:r>
              <a:rPr lang="en-US" sz="1200" dirty="0" smtClean="0"/>
              <a:t>these with </a:t>
            </a:r>
            <a:r>
              <a:rPr lang="en-US" sz="1200" dirty="0"/>
              <a:t>a goal of increasing the motivation and engagement of participants.</a:t>
            </a:r>
            <a:endParaRPr lang="en-CA" sz="1200" dirty="0"/>
          </a:p>
          <a:p>
            <a:pPr>
              <a:buFont typeface="Arial" panose="020B0604020202020204" pitchFamily="34" charset="0"/>
              <a:buChar char="•"/>
            </a:pPr>
            <a:endParaRPr lang="en-CA" sz="1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4535996" y="1988838"/>
            <a:ext cx="4356484" cy="3420381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1200" b="1" dirty="0" smtClean="0"/>
              <a:t>Gamification </a:t>
            </a:r>
            <a:r>
              <a:rPr lang="en-US" sz="1200" b="1" dirty="0"/>
              <a:t>is becoming increasingly popular as a means to improve customer loyalty and employee </a:t>
            </a:r>
            <a:r>
              <a:rPr lang="en-US" sz="1200" b="1" dirty="0" smtClean="0"/>
              <a:t>engagement.</a:t>
            </a:r>
            <a:endParaRPr lang="en-CA" sz="12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200" b="1" dirty="0" smtClean="0"/>
              <a:t>Seventy percent </a:t>
            </a:r>
            <a:r>
              <a:rPr lang="en-US" sz="1200" dirty="0"/>
              <a:t>of global 2000 companies will have at least one gamified application by </a:t>
            </a:r>
            <a:r>
              <a:rPr lang="en-US" sz="1200" dirty="0" smtClean="0"/>
              <a:t>2014. (Meister, </a:t>
            </a:r>
            <a:r>
              <a:rPr lang="en-US" sz="1200" dirty="0"/>
              <a:t>2013</a:t>
            </a:r>
            <a:r>
              <a:rPr lang="en-US" sz="1200" dirty="0" smtClean="0"/>
              <a:t>)</a:t>
            </a:r>
            <a:endParaRPr lang="en-CA" sz="12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CA" sz="1200" b="1" dirty="0"/>
              <a:t>McLean &amp; Company’s </a:t>
            </a:r>
            <a:r>
              <a:rPr lang="en-US" sz="1200" b="1" i="1" dirty="0" smtClean="0">
                <a:hlinkClick r:id="rId2"/>
              </a:rPr>
              <a:t>HR Trends and Priorities for 2013</a:t>
            </a:r>
            <a:r>
              <a:rPr lang="en-US" sz="1200" b="1" i="1" dirty="0" smtClean="0"/>
              <a:t> </a:t>
            </a:r>
            <a:r>
              <a:rPr lang="en-CA" sz="1200" dirty="0" smtClean="0"/>
              <a:t>survey identified </a:t>
            </a:r>
            <a:r>
              <a:rPr lang="en-CA" sz="1200" dirty="0"/>
              <a:t>gamification as the highest scoring emerging trend, with a 260% projected </a:t>
            </a:r>
            <a:r>
              <a:rPr lang="en-CA" sz="1200" dirty="0" smtClean="0"/>
              <a:t>growth in planned implementations. </a:t>
            </a:r>
            <a:endParaRPr lang="en-CA" sz="12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CA" sz="1200" b="1" dirty="0"/>
              <a:t>A recent World at Work study </a:t>
            </a:r>
            <a:r>
              <a:rPr lang="en-CA" sz="1200" dirty="0"/>
              <a:t>predicted that </a:t>
            </a:r>
            <a:r>
              <a:rPr lang="en-CA" sz="1200" dirty="0" smtClean="0"/>
              <a:t>gamification </a:t>
            </a:r>
            <a:r>
              <a:rPr lang="en-CA" sz="1200" dirty="0"/>
              <a:t>will be more prevalent than social media and mobile applications to promote health engagement and encourage positive behaviour among employees. </a:t>
            </a:r>
            <a:r>
              <a:rPr lang="en-CA" sz="1200" dirty="0" smtClean="0"/>
              <a:t>(Lawrence, 2013)</a:t>
            </a:r>
            <a:endParaRPr lang="en-CA" sz="12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200" b="1" dirty="0"/>
              <a:t>The </a:t>
            </a:r>
            <a:r>
              <a:rPr lang="en-US" sz="1200" b="1" dirty="0" smtClean="0"/>
              <a:t>world gaming </a:t>
            </a:r>
            <a:r>
              <a:rPr lang="en-US" sz="1200" b="1" dirty="0"/>
              <a:t>market </a:t>
            </a:r>
            <a:r>
              <a:rPr lang="en-US" sz="1200" dirty="0"/>
              <a:t>is predicted to </a:t>
            </a:r>
            <a:r>
              <a:rPr lang="en-US" sz="1200" dirty="0" smtClean="0"/>
              <a:t>grow to </a:t>
            </a:r>
            <a:r>
              <a:rPr lang="en-US" sz="1200" dirty="0"/>
              <a:t>$</a:t>
            </a:r>
            <a:r>
              <a:rPr lang="en-US" sz="1200" dirty="0" smtClean="0"/>
              <a:t>2.8B US by </a:t>
            </a:r>
            <a:r>
              <a:rPr lang="en-US" sz="1200" dirty="0"/>
              <a:t>2016. (Meister, 2013</a:t>
            </a:r>
            <a:r>
              <a:rPr lang="en-US" sz="1200" dirty="0" smtClean="0"/>
              <a:t>)</a:t>
            </a:r>
          </a:p>
          <a:p>
            <a:pPr marL="0" indent="0">
              <a:buNone/>
            </a:pPr>
            <a:r>
              <a:rPr lang="en-US" sz="1200" i="1" dirty="0" smtClean="0"/>
              <a:t> </a:t>
            </a:r>
            <a:endParaRPr lang="en-CA" sz="1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616" y="5481228"/>
            <a:ext cx="182896" cy="128027"/>
          </a:xfrm>
          <a:prstGeom prst="rect">
            <a:avLst/>
          </a:prstGeom>
        </p:spPr>
      </p:pic>
      <p:pic>
        <p:nvPicPr>
          <p:cNvPr id="7" name="Picture 6" descr="quote2.w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28384" y="5778314"/>
            <a:ext cx="179050" cy="127893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0" y="6525344"/>
            <a:ext cx="9144000" cy="351838"/>
            <a:chOff x="0" y="6525344"/>
            <a:chExt cx="9144000" cy="351838"/>
          </a:xfrm>
        </p:grpSpPr>
        <p:sp>
          <p:nvSpPr>
            <p:cNvPr id="10" name="Rectangle 9"/>
            <p:cNvSpPr/>
            <p:nvPr userDrawn="1"/>
          </p:nvSpPr>
          <p:spPr>
            <a:xfrm>
              <a:off x="0" y="6525344"/>
              <a:ext cx="9144000" cy="338028"/>
            </a:xfrm>
            <a:prstGeom prst="rect">
              <a:avLst/>
            </a:prstGeom>
            <a:solidFill>
              <a:srgbClr val="243F54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266700"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CA" sz="1000" kern="0" dirty="0" smtClean="0">
                <a:solidFill>
                  <a:srgbClr val="FFFFFF"/>
                </a:solidFill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54021" y="6531532"/>
              <a:ext cx="838459" cy="345650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 userDrawn="1"/>
          </p:nvSpPr>
          <p:spPr>
            <a:xfrm>
              <a:off x="235297" y="6589331"/>
              <a:ext cx="1224136" cy="216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b="1" dirty="0" smtClean="0">
                  <a:solidFill>
                    <a:srgbClr val="FFFFFF">
                      <a:lumMod val="85000"/>
                    </a:srgbClr>
                  </a:solidFill>
                </a:rPr>
                <a:t>SAMPLE</a:t>
              </a:r>
              <a:endParaRPr lang="en-CA" b="1" dirty="0">
                <a:solidFill>
                  <a:srgbClr val="FFFFFF">
                    <a:lumMod val="85000"/>
                  </a:srgb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647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39" y="368660"/>
            <a:ext cx="774446" cy="72910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833692" cy="864096"/>
          </a:xfrm>
        </p:spPr>
        <p:txBody>
          <a:bodyPr/>
          <a:lstStyle/>
          <a:p>
            <a:r>
              <a:rPr lang="en-US" dirty="0"/>
              <a:t>Game on! Employee empowerment, </a:t>
            </a:r>
            <a:r>
              <a:rPr lang="en-US" dirty="0" smtClean="0"/>
              <a:t>development, </a:t>
            </a:r>
            <a:r>
              <a:rPr lang="en-US" dirty="0"/>
              <a:t>and rewards &amp; recognition are a natural fit with gamification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49303" y="1648746"/>
            <a:ext cx="3314585" cy="1065423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dk1"/>
                </a:solidFill>
              </a:rPr>
              <a:t>Employee </a:t>
            </a:r>
            <a:r>
              <a:rPr lang="en-US" b="1" dirty="0" smtClean="0">
                <a:solidFill>
                  <a:schemeClr val="dk1"/>
                </a:solidFill>
              </a:rPr>
              <a:t>Empowerment: </a:t>
            </a:r>
            <a:r>
              <a:rPr lang="en-US" dirty="0" smtClean="0">
                <a:solidFill>
                  <a:schemeClr val="dk1"/>
                </a:solidFill>
              </a:rPr>
              <a:t>The </a:t>
            </a:r>
            <a:r>
              <a:rPr lang="en-US" dirty="0">
                <a:solidFill>
                  <a:schemeClr val="dk1"/>
                </a:solidFill>
              </a:rPr>
              <a:t>degree to which employees have accountability and control over their work within a supported environment</a:t>
            </a:r>
            <a:r>
              <a:rPr lang="en-US" dirty="0" smtClean="0">
                <a:solidFill>
                  <a:schemeClr val="dk1"/>
                </a:solidFill>
              </a:rPr>
              <a:t>. 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3990657" y="1648747"/>
            <a:ext cx="4901823" cy="1065422"/>
          </a:xfr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 eaLnBrk="1" fontAlgn="ctr" hangingPunct="1">
              <a:buNone/>
            </a:pPr>
            <a:r>
              <a:rPr lang="en-US" b="1" dirty="0" smtClean="0"/>
              <a:t>High - </a:t>
            </a:r>
            <a:r>
              <a:rPr lang="en-US" dirty="0" smtClean="0"/>
              <a:t>Task goals, guidelines, and feedback are core gaming traits that can be leveraged to help your employees feel a sense of control over their work. Ensure </a:t>
            </a:r>
            <a:r>
              <a:rPr lang="en-US" dirty="0"/>
              <a:t>that your employees feel enabled, </a:t>
            </a:r>
            <a:r>
              <a:rPr lang="en-US" dirty="0" smtClean="0"/>
              <a:t>not manipulated</a:t>
            </a:r>
            <a:r>
              <a:rPr lang="en-US" dirty="0"/>
              <a:t>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7872" y="1196752"/>
            <a:ext cx="2351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C77709"/>
                </a:solidFill>
              </a:rPr>
              <a:t>Engagement driver:</a:t>
            </a:r>
            <a:endParaRPr lang="en-US" b="1" dirty="0">
              <a:solidFill>
                <a:srgbClr val="C7770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7924" y="1207406"/>
            <a:ext cx="2800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C77709"/>
                </a:solidFill>
              </a:rPr>
              <a:t>Gamification suitability:</a:t>
            </a:r>
            <a:endParaRPr lang="en-US" b="1" dirty="0">
              <a:solidFill>
                <a:srgbClr val="C77709"/>
              </a:solidFill>
            </a:endParaRP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51521" y="2851575"/>
            <a:ext cx="3312368" cy="1065423"/>
          </a:xfrm>
        </p:spPr>
        <p:txBody>
          <a:bodyPr/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b="1" dirty="0" smtClean="0">
                <a:solidFill>
                  <a:schemeClr val="dk1"/>
                </a:solidFill>
              </a:rPr>
              <a:t>Development:</a:t>
            </a:r>
            <a:r>
              <a:rPr lang="en-US" dirty="0" smtClean="0">
                <a:solidFill>
                  <a:schemeClr val="dk1"/>
                </a:solidFill>
              </a:rPr>
              <a:t> </a:t>
            </a:r>
            <a:r>
              <a:rPr lang="en-US" dirty="0">
                <a:solidFill>
                  <a:schemeClr val="dk1"/>
                </a:solidFill>
              </a:rPr>
              <a:t>A cooperative and continuous effort between an employee and the </a:t>
            </a:r>
            <a:r>
              <a:rPr lang="en-US" dirty="0" smtClean="0">
                <a:solidFill>
                  <a:schemeClr val="dk1"/>
                </a:solidFill>
              </a:rPr>
              <a:t>organization, </a:t>
            </a:r>
            <a:r>
              <a:rPr lang="en-US" dirty="0">
                <a:solidFill>
                  <a:schemeClr val="dk1"/>
                </a:solidFill>
              </a:rPr>
              <a:t>to enhance an employee’s skill </a:t>
            </a:r>
            <a:r>
              <a:rPr lang="en-US" dirty="0" smtClean="0">
                <a:solidFill>
                  <a:schemeClr val="dk1"/>
                </a:solidFill>
              </a:rPr>
              <a:t>set </a:t>
            </a:r>
            <a:r>
              <a:rPr lang="en-US" dirty="0">
                <a:solidFill>
                  <a:schemeClr val="dk1"/>
                </a:solidFill>
              </a:rPr>
              <a:t>and </a:t>
            </a:r>
            <a:r>
              <a:rPr lang="en-US" dirty="0" smtClean="0">
                <a:solidFill>
                  <a:schemeClr val="dk1"/>
                </a:solidFill>
              </a:rPr>
              <a:t>meet both their career </a:t>
            </a:r>
            <a:r>
              <a:rPr lang="en-US" dirty="0">
                <a:solidFill>
                  <a:schemeClr val="dk1"/>
                </a:solidFill>
              </a:rPr>
              <a:t>objectives and the organization’s needs. </a:t>
            </a:r>
          </a:p>
          <a:p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3990657" y="2851576"/>
            <a:ext cx="4901823" cy="1280679"/>
          </a:xfr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 eaLnBrk="1" fontAlgn="ctr" hangingPunct="1">
              <a:buNone/>
            </a:pPr>
            <a:r>
              <a:rPr lang="en-US" b="1" dirty="0" smtClean="0"/>
              <a:t>High - </a:t>
            </a:r>
            <a:r>
              <a:rPr lang="en-US" dirty="0" smtClean="0">
                <a:solidFill>
                  <a:schemeClr val="dk1"/>
                </a:solidFill>
              </a:rPr>
              <a:t>The </a:t>
            </a:r>
            <a:r>
              <a:rPr lang="en-US" dirty="0">
                <a:solidFill>
                  <a:schemeClr val="dk1"/>
                </a:solidFill>
              </a:rPr>
              <a:t>opportunity to </a:t>
            </a:r>
            <a:r>
              <a:rPr lang="en-US" dirty="0" smtClean="0">
                <a:solidFill>
                  <a:schemeClr val="dk1"/>
                </a:solidFill>
              </a:rPr>
              <a:t>learn and develop </a:t>
            </a:r>
            <a:r>
              <a:rPr lang="en-US" dirty="0">
                <a:solidFill>
                  <a:schemeClr val="dk1"/>
                </a:solidFill>
              </a:rPr>
              <a:t>is highly engaging. </a:t>
            </a:r>
            <a:r>
              <a:rPr lang="en-US" dirty="0" smtClean="0"/>
              <a:t>Use gamification to encourage skill development.</a:t>
            </a:r>
            <a:r>
              <a:rPr lang="en-US" dirty="0" smtClean="0">
                <a:solidFill>
                  <a:schemeClr val="dk1"/>
                </a:solidFill>
              </a:rPr>
              <a:t> </a:t>
            </a:r>
            <a:r>
              <a:rPr lang="en-US" dirty="0">
                <a:solidFill>
                  <a:schemeClr val="dk1"/>
                </a:solidFill>
              </a:rPr>
              <a:t>Some of the key mechanics behind gamification – fast feedback, </a:t>
            </a:r>
            <a:r>
              <a:rPr lang="en-US" dirty="0" smtClean="0">
                <a:solidFill>
                  <a:schemeClr val="dk1"/>
                </a:solidFill>
              </a:rPr>
              <a:t>rewards, challenge, and social interaction </a:t>
            </a:r>
            <a:r>
              <a:rPr lang="en-US" dirty="0">
                <a:solidFill>
                  <a:schemeClr val="dk1"/>
                </a:solidFill>
              </a:rPr>
              <a:t>– are directly correlated to developing your employees.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1520" y="4378440"/>
            <a:ext cx="342038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333333"/>
                </a:solidFill>
              </a:rPr>
              <a:t>Rewards &amp; </a:t>
            </a:r>
            <a:r>
              <a:rPr lang="en-US" sz="1400" b="1" dirty="0" smtClean="0">
                <a:solidFill>
                  <a:srgbClr val="333333"/>
                </a:solidFill>
              </a:rPr>
              <a:t>Recognition: </a:t>
            </a:r>
            <a:r>
              <a:rPr lang="en-US" sz="1400" dirty="0" smtClean="0">
                <a:solidFill>
                  <a:srgbClr val="333333"/>
                </a:solidFill>
              </a:rPr>
              <a:t>Rewards (such </a:t>
            </a:r>
            <a:r>
              <a:rPr lang="en-US" sz="1400" dirty="0">
                <a:solidFill>
                  <a:srgbClr val="333333"/>
                </a:solidFill>
              </a:rPr>
              <a:t>as </a:t>
            </a:r>
            <a:r>
              <a:rPr lang="en-US" sz="1400" dirty="0" smtClean="0">
                <a:solidFill>
                  <a:srgbClr val="333333"/>
                </a:solidFill>
              </a:rPr>
              <a:t>cash</a:t>
            </a:r>
            <a:r>
              <a:rPr lang="en-US" sz="1400" dirty="0">
                <a:solidFill>
                  <a:srgbClr val="333333"/>
                </a:solidFill>
              </a:rPr>
              <a:t>, cash equivalents, tangible and intangible gifts), and recognition, that employees receive as a form of acknowledgement for a job well done.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90657" y="4378440"/>
            <a:ext cx="4901823" cy="16004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333333"/>
                </a:solidFill>
              </a:rPr>
              <a:t>High - </a:t>
            </a:r>
            <a:r>
              <a:rPr lang="en-US" sz="1400" dirty="0" smtClean="0">
                <a:solidFill>
                  <a:srgbClr val="333333"/>
                </a:solidFill>
              </a:rPr>
              <a:t>Rewards are the most tangible aspect of gamification. Using appropriate gamification </a:t>
            </a:r>
            <a:r>
              <a:rPr lang="en-US" sz="1400" dirty="0">
                <a:solidFill>
                  <a:srgbClr val="333333"/>
                </a:solidFill>
              </a:rPr>
              <a:t>techniques to improve your rewards &amp; recognition score is a sound strategy. </a:t>
            </a:r>
            <a:r>
              <a:rPr lang="en-US" sz="1400" dirty="0" smtClean="0">
                <a:solidFill>
                  <a:srgbClr val="333333"/>
                </a:solidFill>
              </a:rPr>
              <a:t>Rewards don’t have to be costly - a recent survey </a:t>
            </a:r>
            <a:r>
              <a:rPr lang="en-US" sz="1400" dirty="0">
                <a:solidFill>
                  <a:srgbClr val="333333"/>
                </a:solidFill>
              </a:rPr>
              <a:t>found that employees are more motivated by recognition and virtual rewards compared to financial incentives</a:t>
            </a:r>
            <a:r>
              <a:rPr lang="en-US" sz="1400" dirty="0" smtClean="0">
                <a:solidFill>
                  <a:srgbClr val="333333"/>
                </a:solidFill>
              </a:rPr>
              <a:t>. (Source: Make Their Day, 2013)</a:t>
            </a:r>
            <a:endParaRPr lang="en-US" sz="1400" dirty="0">
              <a:solidFill>
                <a:srgbClr val="333333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3527884" y="4382128"/>
            <a:ext cx="462773" cy="648072"/>
          </a:xfrm>
          <a:prstGeom prst="chevron">
            <a:avLst/>
          </a:prstGeom>
          <a:solidFill>
            <a:srgbClr val="D17D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CA" dirty="0">
              <a:solidFill>
                <a:srgbClr val="333333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3527884" y="2941968"/>
            <a:ext cx="462773" cy="648072"/>
          </a:xfrm>
          <a:prstGeom prst="chevron">
            <a:avLst/>
          </a:prstGeom>
          <a:solidFill>
            <a:srgbClr val="D17D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CA" dirty="0">
              <a:solidFill>
                <a:srgbClr val="333333"/>
              </a:solidFill>
            </a:endParaRPr>
          </a:p>
        </p:txBody>
      </p:sp>
      <p:sp>
        <p:nvSpPr>
          <p:cNvPr id="15" name="Chevron 14"/>
          <p:cNvSpPr/>
          <p:nvPr/>
        </p:nvSpPr>
        <p:spPr>
          <a:xfrm>
            <a:off x="3527884" y="1720754"/>
            <a:ext cx="462773" cy="648072"/>
          </a:xfrm>
          <a:prstGeom prst="chevron">
            <a:avLst/>
          </a:prstGeom>
          <a:solidFill>
            <a:srgbClr val="D17D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CA" dirty="0">
              <a:solidFill>
                <a:srgbClr val="333333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99896" y="260648"/>
            <a:ext cx="879716" cy="803243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CA" dirty="0">
              <a:solidFill>
                <a:srgbClr val="FFFFFF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0" y="6525344"/>
            <a:ext cx="9144000" cy="351838"/>
            <a:chOff x="0" y="6525344"/>
            <a:chExt cx="9144000" cy="351838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6525344"/>
              <a:ext cx="9144000" cy="338028"/>
            </a:xfrm>
            <a:prstGeom prst="rect">
              <a:avLst/>
            </a:prstGeom>
            <a:solidFill>
              <a:srgbClr val="243F54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266700"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CA" sz="1000" kern="0" dirty="0" smtClean="0">
                <a:solidFill>
                  <a:srgbClr val="FFFFFF"/>
                </a:solidFill>
              </a:endParaRPr>
            </a:p>
          </p:txBody>
        </p:sp>
        <p:pic>
          <p:nvPicPr>
            <p:cNvPr id="19" name="Picture 18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54021" y="6531532"/>
              <a:ext cx="838459" cy="34565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 userDrawn="1"/>
          </p:nvSpPr>
          <p:spPr>
            <a:xfrm>
              <a:off x="235297" y="6589331"/>
              <a:ext cx="1224136" cy="216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b="1" dirty="0" smtClean="0">
                  <a:solidFill>
                    <a:srgbClr val="FFFFFF">
                      <a:lumMod val="85000"/>
                    </a:srgbClr>
                  </a:solidFill>
                </a:rPr>
                <a:t>SAMPLE</a:t>
              </a:r>
              <a:endParaRPr lang="en-CA" b="1" dirty="0">
                <a:solidFill>
                  <a:srgbClr val="FFFFFF">
                    <a:lumMod val="85000"/>
                  </a:srgb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048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Georgia" panose="02040502050405020303" pitchFamily="18" charset="0"/>
              </a:rPr>
              <a:t>McLean &amp; Company Helps HR Professionals To:</a:t>
            </a:r>
            <a:endParaRPr lang="en-CA" dirty="0">
              <a:latin typeface="Georgia" panose="02040502050405020303" pitchFamily="18" charset="0"/>
            </a:endParaRPr>
          </a:p>
        </p:txBody>
      </p:sp>
      <p:pic>
        <p:nvPicPr>
          <p:cNvPr id="30" name="Picture 29" descr="report_thumbnail-mc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1414604"/>
            <a:ext cx="2699792" cy="2352944"/>
          </a:xfrm>
          <a:prstGeom prst="rect">
            <a:avLst/>
          </a:prstGeom>
        </p:spPr>
      </p:pic>
      <p:sp>
        <p:nvSpPr>
          <p:cNvPr id="16" name="Text Placeholder 41"/>
          <p:cNvSpPr txBox="1">
            <a:spLocks/>
          </p:cNvSpPr>
          <p:nvPr/>
        </p:nvSpPr>
        <p:spPr bwMode="auto">
          <a:xfrm>
            <a:off x="1589346" y="5290954"/>
            <a:ext cx="5950125" cy="82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2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0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algn="ctr" eaLnBrk="0" hangingPunct="0">
              <a:buClr>
                <a:prstClr val="white"/>
              </a:buClr>
            </a:pPr>
            <a:r>
              <a:rPr lang="en-CA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CA" dirty="0" smtClean="0">
                <a:solidFill>
                  <a:srgbClr val="333333"/>
                </a:solidFill>
              </a:rPr>
              <a:t>Now</a:t>
            </a:r>
            <a:r>
              <a:rPr lang="en-CA" dirty="0">
                <a:solidFill>
                  <a:srgbClr val="333333"/>
                </a:solidFill>
              </a:rPr>
              <a:t>, more than ever, HR leaders need to help their organizations maximize the value of their people.  McLean &amp; Company offers the tools, diagnostics and programs to drive measurable results</a:t>
            </a:r>
            <a:r>
              <a:rPr lang="en-CA" dirty="0" smtClean="0">
                <a:solidFill>
                  <a:srgbClr val="333333"/>
                </a:solidFill>
              </a:rPr>
              <a:t>.</a:t>
            </a:r>
            <a:r>
              <a:rPr lang="en-CA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</a:p>
          <a:p>
            <a:pPr lvl="1" algn="ctr" eaLnBrk="0" fontAlgn="base" hangingPunct="0">
              <a:spcAft>
                <a:spcPct val="0"/>
              </a:spcAft>
              <a:buClr>
                <a:srgbClr val="C0504D"/>
              </a:buClr>
              <a:buFont typeface="Arial" pitchFamily="34" charset="0"/>
              <a:buNone/>
              <a:defRPr/>
            </a:pPr>
            <a:r>
              <a:rPr lang="en-CA" dirty="0" smtClean="0">
                <a:solidFill>
                  <a:prstClr val="black"/>
                </a:solidFill>
                <a:cs typeface="Arial" panose="020B0604020202020204" pitchFamily="34" charset="0"/>
              </a:rPr>
              <a:t>– Jennifer Rozon, Vice President, McLean &amp; Company</a:t>
            </a:r>
            <a:endParaRPr lang="en-US" dirty="0" smtClean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67" name="Text Placeholder 1"/>
          <p:cNvSpPr txBox="1">
            <a:spLocks/>
          </p:cNvSpPr>
          <p:nvPr/>
        </p:nvSpPr>
        <p:spPr bwMode="auto">
          <a:xfrm>
            <a:off x="2134393" y="4157958"/>
            <a:ext cx="4860032" cy="612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CA" sz="1400" b="1" dirty="0" smtClean="0">
                <a:solidFill>
                  <a:srgbClr val="333333"/>
                </a:solidFill>
                <a:cs typeface="Arial" panose="020B0604020202020204" pitchFamily="34" charset="0"/>
              </a:rPr>
              <a:t>Sign up to have access to our extensive selection of practical solutions for your HR challenges</a:t>
            </a:r>
            <a:endParaRPr lang="en-CA" sz="1400" b="1" dirty="0">
              <a:solidFill>
                <a:srgbClr val="333333"/>
              </a:solidFill>
              <a:cs typeface="Arial" panose="020B0604020202020204" pitchFamily="34" charset="0"/>
            </a:endParaRPr>
          </a:p>
        </p:txBody>
      </p:sp>
      <p:sp>
        <p:nvSpPr>
          <p:cNvPr id="6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7092280" y="6147726"/>
            <a:ext cx="1800200" cy="360040"/>
          </a:xfrm>
        </p:spPr>
        <p:txBody>
          <a:bodyPr/>
          <a:lstStyle/>
          <a:p>
            <a:pPr algn="r">
              <a:buNone/>
            </a:pPr>
            <a:r>
              <a:rPr lang="en-CA" sz="1400" b="1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hr.mcleanco.com</a:t>
            </a:r>
            <a:endParaRPr lang="en-C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524" y="6147726"/>
            <a:ext cx="2375756" cy="326554"/>
          </a:xfrm>
        </p:spPr>
        <p:txBody>
          <a:bodyPr/>
          <a:lstStyle/>
          <a:p>
            <a:pPr>
              <a:buNone/>
            </a:pPr>
            <a:r>
              <a:rPr lang="en-CA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Toll Free: </a:t>
            </a:r>
            <a:r>
              <a:rPr lang="en-C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1-877-281-0480</a:t>
            </a:r>
            <a:endParaRPr lang="en-C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396170" y="1343624"/>
            <a:ext cx="5832014" cy="2610086"/>
            <a:chOff x="1115616" y="1412776"/>
            <a:chExt cx="7057418" cy="3243216"/>
          </a:xfrm>
        </p:grpSpPr>
        <p:grpSp>
          <p:nvGrpSpPr>
            <p:cNvPr id="68" name="Group 73"/>
            <p:cNvGrpSpPr/>
            <p:nvPr/>
          </p:nvGrpSpPr>
          <p:grpSpPr>
            <a:xfrm>
              <a:off x="1115616" y="1412776"/>
              <a:ext cx="7057418" cy="3243216"/>
              <a:chOff x="644107" y="2498653"/>
              <a:chExt cx="7855151" cy="2937957"/>
            </a:xfrm>
          </p:grpSpPr>
          <p:grpSp>
            <p:nvGrpSpPr>
              <p:cNvPr id="75" name="Group 38"/>
              <p:cNvGrpSpPr/>
              <p:nvPr/>
            </p:nvGrpSpPr>
            <p:grpSpPr>
              <a:xfrm>
                <a:off x="644107" y="2498653"/>
                <a:ext cx="3874553" cy="816221"/>
                <a:chOff x="644107" y="1330751"/>
                <a:chExt cx="3874553" cy="816221"/>
              </a:xfrm>
            </p:grpSpPr>
            <p:sp>
              <p:nvSpPr>
                <p:cNvPr id="109" name="Rounded Rectangle 108"/>
                <p:cNvSpPr/>
                <p:nvPr/>
              </p:nvSpPr>
              <p:spPr>
                <a:xfrm>
                  <a:off x="644107" y="1384863"/>
                  <a:ext cx="3725972" cy="76210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4F81BD">
                    <a:lumMod val="50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10" name="Rounded Rectangle 109"/>
                <p:cNvSpPr/>
                <p:nvPr/>
              </p:nvSpPr>
              <p:spPr>
                <a:xfrm>
                  <a:off x="644107" y="1330751"/>
                  <a:ext cx="3725972" cy="76210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4F81BD">
                    <a:lumMod val="7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11" name="Isosceles Triangle 110"/>
                <p:cNvSpPr/>
                <p:nvPr/>
              </p:nvSpPr>
              <p:spPr>
                <a:xfrm rot="5400000">
                  <a:off x="4322531" y="1607670"/>
                  <a:ext cx="183987" cy="208271"/>
                </a:xfrm>
                <a:prstGeom prst="triangle">
                  <a:avLst/>
                </a:prstGeom>
                <a:solidFill>
                  <a:srgbClr val="4F81BD">
                    <a:lumMod val="7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  <p:sp>
            <p:nvSpPr>
              <p:cNvPr id="76" name="TextBox 75"/>
              <p:cNvSpPr txBox="1"/>
              <p:nvPr/>
            </p:nvSpPr>
            <p:spPr>
              <a:xfrm>
                <a:off x="1445581" y="2659055"/>
                <a:ext cx="2757005" cy="415726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>
                  <a:defRPr/>
                </a:pPr>
                <a:r>
                  <a:rPr lang="en-CA" sz="1200" i="1" kern="0" dirty="0" smtClean="0">
                    <a:solidFill>
                      <a:prstClr val="white"/>
                    </a:solidFill>
                  </a:rPr>
                  <a:t>Empower management to apply HR best practices</a:t>
                </a:r>
              </a:p>
            </p:txBody>
          </p:sp>
          <p:cxnSp>
            <p:nvCxnSpPr>
              <p:cNvPr id="77" name="Straight Connector 76"/>
              <p:cNvCxnSpPr/>
              <p:nvPr/>
            </p:nvCxnSpPr>
            <p:spPr>
              <a:xfrm flipV="1">
                <a:off x="4572000" y="2582616"/>
                <a:ext cx="0" cy="2746157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75000"/>
                  </a:sysClr>
                </a:solidFill>
                <a:prstDash val="sysDot"/>
                <a:headEnd type="diamond"/>
                <a:tailEnd type="diamond"/>
              </a:ln>
              <a:effectLst/>
            </p:spPr>
          </p:cxnSp>
          <p:grpSp>
            <p:nvGrpSpPr>
              <p:cNvPr id="78" name="Group 47"/>
              <p:cNvGrpSpPr/>
              <p:nvPr/>
            </p:nvGrpSpPr>
            <p:grpSpPr>
              <a:xfrm>
                <a:off x="644107" y="3555573"/>
                <a:ext cx="3874553" cy="816221"/>
                <a:chOff x="644107" y="1330751"/>
                <a:chExt cx="3874553" cy="816221"/>
              </a:xfrm>
            </p:grpSpPr>
            <p:sp>
              <p:nvSpPr>
                <p:cNvPr id="106" name="Rounded Rectangle 105"/>
                <p:cNvSpPr/>
                <p:nvPr/>
              </p:nvSpPr>
              <p:spPr>
                <a:xfrm>
                  <a:off x="644107" y="1384863"/>
                  <a:ext cx="3725972" cy="76210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4F81BD">
                    <a:lumMod val="50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07" name="Rounded Rectangle 106"/>
                <p:cNvSpPr/>
                <p:nvPr/>
              </p:nvSpPr>
              <p:spPr>
                <a:xfrm>
                  <a:off x="644107" y="1330751"/>
                  <a:ext cx="3725972" cy="76210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4F81BD">
                    <a:lumMod val="7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08" name="Isosceles Triangle 107"/>
                <p:cNvSpPr/>
                <p:nvPr/>
              </p:nvSpPr>
              <p:spPr>
                <a:xfrm rot="5400000">
                  <a:off x="4322531" y="1607670"/>
                  <a:ext cx="183987" cy="208271"/>
                </a:xfrm>
                <a:prstGeom prst="triangle">
                  <a:avLst/>
                </a:prstGeom>
                <a:solidFill>
                  <a:srgbClr val="4F81BD">
                    <a:lumMod val="7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  <p:sp>
            <p:nvSpPr>
              <p:cNvPr id="79" name="TextBox 78"/>
              <p:cNvSpPr txBox="1"/>
              <p:nvPr/>
            </p:nvSpPr>
            <p:spPr>
              <a:xfrm>
                <a:off x="1408569" y="3606339"/>
                <a:ext cx="2837151" cy="62359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>
                  <a:defRPr/>
                </a:pPr>
                <a:r>
                  <a:rPr lang="fr-FR" sz="1200" i="1" kern="0" dirty="0" smtClean="0">
                    <a:solidFill>
                      <a:prstClr val="white"/>
                    </a:solidFill>
                  </a:rPr>
                  <a:t>Develop effective talent acquisition &amp; retention strategies</a:t>
                </a:r>
              </a:p>
            </p:txBody>
          </p:sp>
          <p:grpSp>
            <p:nvGrpSpPr>
              <p:cNvPr id="80" name="Group 55"/>
              <p:cNvGrpSpPr/>
              <p:nvPr/>
            </p:nvGrpSpPr>
            <p:grpSpPr>
              <a:xfrm>
                <a:off x="644107" y="4620389"/>
                <a:ext cx="3874553" cy="816221"/>
                <a:chOff x="644107" y="1330751"/>
                <a:chExt cx="3874553" cy="816221"/>
              </a:xfrm>
            </p:grpSpPr>
            <p:sp>
              <p:nvSpPr>
                <p:cNvPr id="103" name="Rounded Rectangle 102"/>
                <p:cNvSpPr/>
                <p:nvPr/>
              </p:nvSpPr>
              <p:spPr>
                <a:xfrm>
                  <a:off x="644107" y="1384863"/>
                  <a:ext cx="3725972" cy="76210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4F81BD">
                    <a:lumMod val="50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04" name="Rounded Rectangle 103"/>
                <p:cNvSpPr/>
                <p:nvPr/>
              </p:nvSpPr>
              <p:spPr>
                <a:xfrm>
                  <a:off x="644107" y="1330751"/>
                  <a:ext cx="3725972" cy="76210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4F81BD">
                    <a:lumMod val="7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05" name="Isosceles Triangle 104"/>
                <p:cNvSpPr/>
                <p:nvPr/>
              </p:nvSpPr>
              <p:spPr>
                <a:xfrm rot="5400000">
                  <a:off x="4322531" y="1607670"/>
                  <a:ext cx="183987" cy="208271"/>
                </a:xfrm>
                <a:prstGeom prst="triangle">
                  <a:avLst/>
                </a:prstGeom>
                <a:solidFill>
                  <a:srgbClr val="4F81BD">
                    <a:lumMod val="7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  <p:sp>
            <p:nvSpPr>
              <p:cNvPr id="81" name="TextBox 80"/>
              <p:cNvSpPr txBox="1"/>
              <p:nvPr/>
            </p:nvSpPr>
            <p:spPr>
              <a:xfrm>
                <a:off x="1365435" y="4793743"/>
                <a:ext cx="2575400" cy="415726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>
                  <a:defRPr/>
                </a:pPr>
                <a:r>
                  <a:rPr lang="en-US" sz="1200" i="1" kern="0" dirty="0" smtClean="0">
                    <a:solidFill>
                      <a:prstClr val="white"/>
                    </a:solidFill>
                  </a:rPr>
                  <a:t>Build a high performance culture</a:t>
                </a:r>
              </a:p>
            </p:txBody>
          </p:sp>
          <p:grpSp>
            <p:nvGrpSpPr>
              <p:cNvPr id="82" name="Group 73"/>
              <p:cNvGrpSpPr/>
              <p:nvPr/>
            </p:nvGrpSpPr>
            <p:grpSpPr>
              <a:xfrm flipH="1">
                <a:off x="4624705" y="2498653"/>
                <a:ext cx="3874553" cy="816221"/>
                <a:chOff x="644107" y="1330751"/>
                <a:chExt cx="3874553" cy="816221"/>
              </a:xfrm>
            </p:grpSpPr>
            <p:sp>
              <p:nvSpPr>
                <p:cNvPr id="100" name="Rounded Rectangle 99"/>
                <p:cNvSpPr/>
                <p:nvPr/>
              </p:nvSpPr>
              <p:spPr>
                <a:xfrm>
                  <a:off x="644107" y="1384863"/>
                  <a:ext cx="3725972" cy="76210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4F81BD">
                    <a:lumMod val="50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01" name="Rounded Rectangle 100"/>
                <p:cNvSpPr/>
                <p:nvPr/>
              </p:nvSpPr>
              <p:spPr>
                <a:xfrm>
                  <a:off x="644107" y="1330751"/>
                  <a:ext cx="3725972" cy="76210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4F81BD">
                    <a:lumMod val="7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02" name="Isosceles Triangle 101"/>
                <p:cNvSpPr/>
                <p:nvPr/>
              </p:nvSpPr>
              <p:spPr>
                <a:xfrm rot="5400000">
                  <a:off x="4322531" y="1607670"/>
                  <a:ext cx="183987" cy="208271"/>
                </a:xfrm>
                <a:prstGeom prst="triangle">
                  <a:avLst/>
                </a:prstGeom>
                <a:solidFill>
                  <a:srgbClr val="4F81BD">
                    <a:lumMod val="7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  <p:sp>
            <p:nvSpPr>
              <p:cNvPr id="83" name="TextBox 82"/>
              <p:cNvSpPr txBox="1"/>
              <p:nvPr/>
            </p:nvSpPr>
            <p:spPr>
              <a:xfrm flipH="1">
                <a:off x="4986014" y="2666584"/>
                <a:ext cx="2965454" cy="415726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>
                  <a:defRPr/>
                </a:pPr>
                <a:r>
                  <a:rPr lang="en-CA" sz="1200" i="1" kern="0" dirty="0" smtClean="0">
                    <a:solidFill>
                      <a:prstClr val="white"/>
                    </a:solidFill>
                  </a:rPr>
                  <a:t>Maintain a progressive set of HR policies &amp; procedures</a:t>
                </a:r>
                <a:endParaRPr lang="en-US" sz="1200" i="1" kern="0" dirty="0" smtClean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84" name="Group 81"/>
              <p:cNvGrpSpPr/>
              <p:nvPr/>
            </p:nvGrpSpPr>
            <p:grpSpPr>
              <a:xfrm flipH="1">
                <a:off x="4624705" y="3555573"/>
                <a:ext cx="3874553" cy="816221"/>
                <a:chOff x="644107" y="1330751"/>
                <a:chExt cx="3874553" cy="816221"/>
              </a:xfrm>
            </p:grpSpPr>
            <p:sp>
              <p:nvSpPr>
                <p:cNvPr id="97" name="Rounded Rectangle 96"/>
                <p:cNvSpPr/>
                <p:nvPr/>
              </p:nvSpPr>
              <p:spPr>
                <a:xfrm>
                  <a:off x="644107" y="1384863"/>
                  <a:ext cx="3725972" cy="76210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4F81BD">
                    <a:lumMod val="50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644107" y="1330751"/>
                  <a:ext cx="3725972" cy="76210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4F81BD">
                    <a:lumMod val="7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99" name="Isosceles Triangle 98"/>
                <p:cNvSpPr/>
                <p:nvPr/>
              </p:nvSpPr>
              <p:spPr>
                <a:xfrm rot="5400000">
                  <a:off x="4322531" y="1607670"/>
                  <a:ext cx="183987" cy="208271"/>
                </a:xfrm>
                <a:prstGeom prst="triangle">
                  <a:avLst/>
                </a:prstGeom>
                <a:solidFill>
                  <a:srgbClr val="4F81BD">
                    <a:lumMod val="7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  <p:sp>
            <p:nvSpPr>
              <p:cNvPr id="85" name="TextBox 84"/>
              <p:cNvSpPr txBox="1"/>
              <p:nvPr/>
            </p:nvSpPr>
            <p:spPr>
              <a:xfrm flipH="1">
                <a:off x="4930240" y="3725332"/>
                <a:ext cx="2937697" cy="415726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>
                  <a:defRPr/>
                </a:pPr>
                <a:r>
                  <a:rPr lang="en-CA" sz="1200" i="1" kern="0" dirty="0" smtClean="0">
                    <a:solidFill>
                      <a:prstClr val="white"/>
                    </a:solidFill>
                  </a:rPr>
                  <a:t>Demonstrate the business impact of HR</a:t>
                </a:r>
                <a:endParaRPr lang="en-US" sz="1200" i="1" kern="0" dirty="0" smtClean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86" name="Group 89"/>
              <p:cNvGrpSpPr/>
              <p:nvPr/>
            </p:nvGrpSpPr>
            <p:grpSpPr>
              <a:xfrm flipH="1">
                <a:off x="4624705" y="4620389"/>
                <a:ext cx="3874553" cy="816221"/>
                <a:chOff x="644107" y="1330751"/>
                <a:chExt cx="3874553" cy="816221"/>
              </a:xfrm>
            </p:grpSpPr>
            <p:sp>
              <p:nvSpPr>
                <p:cNvPr id="94" name="Rounded Rectangle 93"/>
                <p:cNvSpPr/>
                <p:nvPr/>
              </p:nvSpPr>
              <p:spPr>
                <a:xfrm>
                  <a:off x="644107" y="1384863"/>
                  <a:ext cx="3725972" cy="76210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4F81BD">
                    <a:lumMod val="50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95" name="Rounded Rectangle 94"/>
                <p:cNvSpPr/>
                <p:nvPr/>
              </p:nvSpPr>
              <p:spPr>
                <a:xfrm>
                  <a:off x="644107" y="1330751"/>
                  <a:ext cx="3725972" cy="76210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4F81BD">
                    <a:lumMod val="7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96" name="Isosceles Triangle 95"/>
                <p:cNvSpPr/>
                <p:nvPr/>
              </p:nvSpPr>
              <p:spPr>
                <a:xfrm rot="5400000">
                  <a:off x="4322531" y="1607670"/>
                  <a:ext cx="183987" cy="208271"/>
                </a:xfrm>
                <a:prstGeom prst="triangle">
                  <a:avLst/>
                </a:prstGeom>
                <a:solidFill>
                  <a:srgbClr val="4F81BD">
                    <a:lumMod val="7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  <p:sp>
            <p:nvSpPr>
              <p:cNvPr id="87" name="TextBox 86"/>
              <p:cNvSpPr txBox="1"/>
              <p:nvPr/>
            </p:nvSpPr>
            <p:spPr>
              <a:xfrm flipH="1">
                <a:off x="4970295" y="4769019"/>
                <a:ext cx="3205896" cy="415726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>
                  <a:defRPr/>
                </a:pPr>
                <a:r>
                  <a:rPr lang="en-CA" sz="1200" i="1" kern="0" dirty="0" smtClean="0">
                    <a:solidFill>
                      <a:prstClr val="white"/>
                    </a:solidFill>
                  </a:rPr>
                  <a:t>Stay abreast of HR trends &amp; technologies</a:t>
                </a:r>
                <a:endParaRPr lang="en-US" sz="1200" i="1" kern="0" dirty="0" smtClean="0">
                  <a:solidFill>
                    <a:prstClr val="white"/>
                  </a:solidFill>
                </a:endParaRPr>
              </a:p>
            </p:txBody>
          </p:sp>
          <p:sp>
            <p:nvSpPr>
              <p:cNvPr id="88" name="Oval 87"/>
              <p:cNvSpPr>
                <a:spLocks noChangeAspect="1"/>
              </p:cNvSpPr>
              <p:nvPr/>
            </p:nvSpPr>
            <p:spPr>
              <a:xfrm>
                <a:off x="735191" y="3655397"/>
                <a:ext cx="579038" cy="56246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algn="ctr">
                  <a:defRPr/>
                </a:pPr>
                <a:endParaRPr lang="en-US" b="1" kern="0" smtClean="0">
                  <a:solidFill>
                    <a:srgbClr val="C0504D"/>
                  </a:solidFill>
                  <a:latin typeface="FontAwesome" pitchFamily="2" charset="0"/>
                </a:endParaRPr>
              </a:p>
            </p:txBody>
          </p:sp>
          <p:sp>
            <p:nvSpPr>
              <p:cNvPr id="89" name="Oval 88"/>
              <p:cNvSpPr>
                <a:spLocks noChangeAspect="1"/>
              </p:cNvSpPr>
              <p:nvPr/>
            </p:nvSpPr>
            <p:spPr>
              <a:xfrm>
                <a:off x="735191" y="4720213"/>
                <a:ext cx="579038" cy="56246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algn="ctr">
                  <a:defRPr/>
                </a:pPr>
                <a:endParaRPr lang="en-US" b="1" kern="0" smtClean="0">
                  <a:solidFill>
                    <a:srgbClr val="9BBB59"/>
                  </a:solidFill>
                  <a:latin typeface="FontAwesome" pitchFamily="2" charset="0"/>
                </a:endParaRPr>
              </a:p>
            </p:txBody>
          </p:sp>
          <p:sp>
            <p:nvSpPr>
              <p:cNvPr id="90" name="Oval 89"/>
              <p:cNvSpPr>
                <a:spLocks noChangeAspect="1"/>
              </p:cNvSpPr>
              <p:nvPr/>
            </p:nvSpPr>
            <p:spPr>
              <a:xfrm flipH="1">
                <a:off x="7840715" y="3655397"/>
                <a:ext cx="579038" cy="56246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algn="ctr">
                  <a:defRPr/>
                </a:pPr>
                <a:endParaRPr lang="en-US" b="1" kern="0" smtClean="0">
                  <a:solidFill>
                    <a:srgbClr val="4BACC6"/>
                  </a:solidFill>
                  <a:latin typeface="FontAwesome" pitchFamily="2" charset="0"/>
                </a:endParaRPr>
              </a:p>
            </p:txBody>
          </p:sp>
          <p:sp>
            <p:nvSpPr>
              <p:cNvPr id="91" name="Oval 90"/>
              <p:cNvSpPr>
                <a:spLocks noChangeAspect="1"/>
              </p:cNvSpPr>
              <p:nvPr/>
            </p:nvSpPr>
            <p:spPr>
              <a:xfrm>
                <a:off x="735191" y="2598477"/>
                <a:ext cx="579038" cy="56246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algn="ctr">
                  <a:defRPr/>
                </a:pPr>
                <a:endParaRPr lang="en-US" b="1" kern="0" smtClean="0">
                  <a:solidFill>
                    <a:srgbClr val="4F81BD"/>
                  </a:solidFill>
                  <a:latin typeface="FontAwesome" pitchFamily="2" charset="0"/>
                </a:endParaRPr>
              </a:p>
            </p:txBody>
          </p:sp>
          <p:sp>
            <p:nvSpPr>
              <p:cNvPr id="92" name="Oval 91"/>
              <p:cNvSpPr>
                <a:spLocks noChangeAspect="1"/>
              </p:cNvSpPr>
              <p:nvPr/>
            </p:nvSpPr>
            <p:spPr>
              <a:xfrm flipH="1">
                <a:off x="7840715" y="4720213"/>
                <a:ext cx="579038" cy="56246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algn="ctr">
                  <a:defRPr/>
                </a:pPr>
                <a:endParaRPr lang="en-US" sz="1600" b="1" kern="0" smtClean="0">
                  <a:solidFill>
                    <a:srgbClr val="F79646"/>
                  </a:solidFill>
                  <a:latin typeface="FontAwesome" pitchFamily="2" charset="0"/>
                </a:endParaRPr>
              </a:p>
            </p:txBody>
          </p:sp>
          <p:sp>
            <p:nvSpPr>
              <p:cNvPr id="93" name="Oval 92"/>
              <p:cNvSpPr>
                <a:spLocks noChangeAspect="1"/>
              </p:cNvSpPr>
              <p:nvPr/>
            </p:nvSpPr>
            <p:spPr>
              <a:xfrm flipH="1">
                <a:off x="7840715" y="2598477"/>
                <a:ext cx="579038" cy="56246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algn="ctr">
                  <a:defRPr/>
                </a:pPr>
                <a:endParaRPr lang="en-US" b="1" kern="0" smtClean="0">
                  <a:solidFill>
                    <a:srgbClr val="8064A2"/>
                  </a:solidFill>
                  <a:latin typeface="FontAwesome" pitchFamily="2" charset="0"/>
                </a:endParaRPr>
              </a:p>
            </p:txBody>
          </p:sp>
        </p:grpSp>
        <p:sp>
          <p:nvSpPr>
            <p:cNvPr id="69" name="TextBox 68"/>
            <p:cNvSpPr txBox="1"/>
            <p:nvPr/>
          </p:nvSpPr>
          <p:spPr>
            <a:xfrm>
              <a:off x="1170577" y="1534600"/>
              <a:ext cx="40710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3200" kern="0" dirty="0" smtClean="0">
                  <a:solidFill>
                    <a:srgbClr val="0070C0"/>
                  </a:solidFill>
                  <a:latin typeface="Calibri"/>
                  <a:sym typeface="Wingdings"/>
                </a:rPr>
                <a:t></a:t>
              </a:r>
              <a:endParaRPr lang="en-CA" sz="3200" kern="0" dirty="0" smtClean="0">
                <a:solidFill>
                  <a:srgbClr val="0070C0"/>
                </a:solidFill>
                <a:latin typeface="Calibri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562663" y="3866603"/>
              <a:ext cx="407109" cy="726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3200" kern="0" dirty="0" smtClean="0">
                  <a:solidFill>
                    <a:srgbClr val="0070C0"/>
                  </a:solidFill>
                  <a:latin typeface="Calibri"/>
                  <a:sym typeface="Wingdings"/>
                </a:rPr>
                <a:t></a:t>
              </a:r>
              <a:endParaRPr lang="en-CA" sz="3200" kern="0" dirty="0" smtClean="0">
                <a:solidFill>
                  <a:srgbClr val="0070C0"/>
                </a:solidFill>
                <a:latin typeface="Calibri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562663" y="1520783"/>
              <a:ext cx="407109" cy="726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3200" kern="0" dirty="0" smtClean="0">
                  <a:solidFill>
                    <a:srgbClr val="0070C0"/>
                  </a:solidFill>
                  <a:latin typeface="Calibri"/>
                  <a:sym typeface="Wingdings"/>
                </a:rPr>
                <a:t></a:t>
              </a:r>
              <a:endParaRPr lang="en-CA" sz="3200" kern="0" dirty="0" smtClean="0">
                <a:solidFill>
                  <a:srgbClr val="0070C0"/>
                </a:solidFill>
                <a:latin typeface="Calibri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554351" y="2689537"/>
              <a:ext cx="407109" cy="726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3200" kern="0" dirty="0" smtClean="0">
                  <a:solidFill>
                    <a:srgbClr val="0070C0"/>
                  </a:solidFill>
                  <a:latin typeface="Calibri"/>
                  <a:sym typeface="Wingdings"/>
                </a:rPr>
                <a:t></a:t>
              </a:r>
              <a:endParaRPr lang="en-CA" sz="3200" kern="0" dirty="0" smtClean="0">
                <a:solidFill>
                  <a:srgbClr val="0070C0"/>
                </a:solidFill>
                <a:latin typeface="Calibri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178891" y="3855482"/>
              <a:ext cx="407109" cy="726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3200" kern="0" dirty="0" smtClean="0">
                  <a:solidFill>
                    <a:srgbClr val="0070C0"/>
                  </a:solidFill>
                  <a:latin typeface="Calibri"/>
                  <a:sym typeface="Wingdings"/>
                </a:rPr>
                <a:t></a:t>
              </a:r>
              <a:endParaRPr lang="en-CA" sz="3200" kern="0" dirty="0" smtClean="0">
                <a:solidFill>
                  <a:srgbClr val="0070C0"/>
                </a:solidFill>
                <a:latin typeface="Calibri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170577" y="2697850"/>
              <a:ext cx="407109" cy="726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3200" kern="0" dirty="0" smtClean="0">
                  <a:solidFill>
                    <a:srgbClr val="0070C0"/>
                  </a:solidFill>
                  <a:latin typeface="Calibri"/>
                  <a:sym typeface="Wingdings"/>
                </a:rPr>
                <a:t></a:t>
              </a:r>
              <a:endParaRPr lang="en-CA" sz="3200" kern="0" dirty="0" smtClean="0">
                <a:solidFill>
                  <a:srgbClr val="0070C0"/>
                </a:solidFill>
                <a:latin typeface="Calibri"/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0" y="6525344"/>
            <a:ext cx="9144000" cy="351838"/>
            <a:chOff x="0" y="6525344"/>
            <a:chExt cx="9144000" cy="351838"/>
          </a:xfrm>
        </p:grpSpPr>
        <p:sp>
          <p:nvSpPr>
            <p:cNvPr id="113" name="Rectangle 112"/>
            <p:cNvSpPr/>
            <p:nvPr userDrawn="1"/>
          </p:nvSpPr>
          <p:spPr>
            <a:xfrm>
              <a:off x="0" y="6525344"/>
              <a:ext cx="9144000" cy="338028"/>
            </a:xfrm>
            <a:prstGeom prst="rect">
              <a:avLst/>
            </a:prstGeom>
            <a:solidFill>
              <a:srgbClr val="243F54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266700"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CA" sz="1000" kern="0" dirty="0" smtClean="0">
                <a:solidFill>
                  <a:srgbClr val="FFFFFF"/>
                </a:solidFill>
              </a:endParaRPr>
            </a:p>
          </p:txBody>
        </p:sp>
        <p:pic>
          <p:nvPicPr>
            <p:cNvPr id="114" name="Picture 113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54021" y="6531532"/>
              <a:ext cx="838459" cy="345650"/>
            </a:xfrm>
            <a:prstGeom prst="rect">
              <a:avLst/>
            </a:prstGeom>
          </p:spPr>
        </p:pic>
        <p:sp>
          <p:nvSpPr>
            <p:cNvPr id="115" name="Rectangle 114"/>
            <p:cNvSpPr/>
            <p:nvPr userDrawn="1"/>
          </p:nvSpPr>
          <p:spPr>
            <a:xfrm>
              <a:off x="235297" y="6589331"/>
              <a:ext cx="1224136" cy="216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b="1" dirty="0" smtClean="0">
                  <a:solidFill>
                    <a:srgbClr val="FFFFFF">
                      <a:lumMod val="85000"/>
                    </a:srgbClr>
                  </a:solidFill>
                </a:rPr>
                <a:t>SAMPLE</a:t>
              </a:r>
              <a:endParaRPr lang="en-CA" b="1" dirty="0">
                <a:solidFill>
                  <a:srgbClr val="FFFFFF">
                    <a:lumMod val="85000"/>
                  </a:srgbClr>
                </a:solidFill>
              </a:endParaRPr>
            </a:p>
          </p:txBody>
        </p:sp>
      </p:grpSp>
      <p:sp>
        <p:nvSpPr>
          <p:cNvPr id="58" name="Rounded Rectangle 57">
            <a:hlinkClick r:id="rId6"/>
          </p:cNvPr>
          <p:cNvSpPr/>
          <p:nvPr/>
        </p:nvSpPr>
        <p:spPr>
          <a:xfrm>
            <a:off x="2447764" y="4735006"/>
            <a:ext cx="4112047" cy="432048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rgbClr val="243F54"/>
                </a:solidFill>
                <a:ea typeface="Verdana" pitchFamily="34" charset="0"/>
                <a:cs typeface="Arial" pitchFamily="34" charset="0"/>
              </a:rPr>
              <a:t>Learn About Becoming a Member</a:t>
            </a:r>
            <a:endParaRPr lang="en-CA" b="1" dirty="0">
              <a:solidFill>
                <a:srgbClr val="243F54"/>
              </a:solidFill>
              <a:ea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38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42642993ea083953592e6bc2e2c3e47a2fcf0d3"/>
  <p:tag name="ISPRING_RESOURCE_PATHS_HASH_2" val="7c9975b7695338c845e8cd3148096204f7871c"/>
</p:tagLst>
</file>

<file path=ppt/theme/theme1.xml><?xml version="1.0" encoding="utf-8"?>
<a:theme xmlns:a="http://schemas.openxmlformats.org/drawingml/2006/main" name="1_Theme1">
  <a:themeElements>
    <a:clrScheme name="Custom 4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243F54"/>
      </a:accent1>
      <a:accent2>
        <a:srgbClr val="998F57"/>
      </a:accent2>
      <a:accent3>
        <a:srgbClr val="CECECE"/>
      </a:accent3>
      <a:accent4>
        <a:srgbClr val="ADB7C3"/>
      </a:accent4>
      <a:accent5>
        <a:srgbClr val="5D5936"/>
      </a:accent5>
      <a:accent6>
        <a:srgbClr val="D17D08"/>
      </a:accent6>
      <a:hlink>
        <a:srgbClr val="2576B7"/>
      </a:hlink>
      <a:folHlink>
        <a:srgbClr val="C77709"/>
      </a:folHlink>
    </a:clrScheme>
    <a:fontScheme name="InfoTech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BFD412A-D0D7-4935-89A2-AA989FD4DBC8}" vid="{7B7BA5CB-5882-4576-92F3-CD74C431C825}"/>
    </a:ext>
  </a:extLst>
</a:theme>
</file>

<file path=ppt/theme/theme2.xml><?xml version="1.0" encoding="utf-8"?>
<a:theme xmlns:a="http://schemas.openxmlformats.org/drawingml/2006/main" name="1_Office Theme">
  <a:themeElements>
    <a:clrScheme name="Research 2011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243F54"/>
      </a:accent1>
      <a:accent2>
        <a:srgbClr val="998F57"/>
      </a:accent2>
      <a:accent3>
        <a:srgbClr val="CECECE"/>
      </a:accent3>
      <a:accent4>
        <a:srgbClr val="7B7B7B"/>
      </a:accent4>
      <a:accent5>
        <a:srgbClr val="ADB7C3"/>
      </a:accent5>
      <a:accent6>
        <a:srgbClr val="5D5936"/>
      </a:accent6>
      <a:hlink>
        <a:srgbClr val="2576B7"/>
      </a:hlink>
      <a:folHlink>
        <a:srgbClr val="C77709"/>
      </a:folHlink>
    </a:clrScheme>
    <a:fontScheme name="Research 2011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6_Office Theme">
  <a:themeElements>
    <a:clrScheme name="Research 2011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243F54"/>
      </a:accent1>
      <a:accent2>
        <a:srgbClr val="998F57"/>
      </a:accent2>
      <a:accent3>
        <a:srgbClr val="CECECE"/>
      </a:accent3>
      <a:accent4>
        <a:srgbClr val="7B7B7B"/>
      </a:accent4>
      <a:accent5>
        <a:srgbClr val="ADB7C3"/>
      </a:accent5>
      <a:accent6>
        <a:srgbClr val="5D5936"/>
      </a:accent6>
      <a:hlink>
        <a:srgbClr val="2576B7"/>
      </a:hlink>
      <a:folHlink>
        <a:srgbClr val="C77709"/>
      </a:folHlink>
    </a:clrScheme>
    <a:fontScheme name="Research 2011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7_Office Theme">
  <a:themeElements>
    <a:clrScheme name="Research 2011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243F54"/>
      </a:accent1>
      <a:accent2>
        <a:srgbClr val="998F57"/>
      </a:accent2>
      <a:accent3>
        <a:srgbClr val="CECECE"/>
      </a:accent3>
      <a:accent4>
        <a:srgbClr val="7B7B7B"/>
      </a:accent4>
      <a:accent5>
        <a:srgbClr val="ADB7C3"/>
      </a:accent5>
      <a:accent6>
        <a:srgbClr val="5D5936"/>
      </a:accent6>
      <a:hlink>
        <a:srgbClr val="2576B7"/>
      </a:hlink>
      <a:folHlink>
        <a:srgbClr val="C77709"/>
      </a:folHlink>
    </a:clrScheme>
    <a:fontScheme name="Research 2011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Research 2011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243F54"/>
      </a:accent1>
      <a:accent2>
        <a:srgbClr val="998F57"/>
      </a:accent2>
      <a:accent3>
        <a:srgbClr val="CECECE"/>
      </a:accent3>
      <a:accent4>
        <a:srgbClr val="7B7B7B"/>
      </a:accent4>
      <a:accent5>
        <a:srgbClr val="ADB7C3"/>
      </a:accent5>
      <a:accent6>
        <a:srgbClr val="5D5936"/>
      </a:accent6>
      <a:hlink>
        <a:srgbClr val="2576B7"/>
      </a:hlink>
      <a:folHlink>
        <a:srgbClr val="C77709"/>
      </a:folHlink>
    </a:clrScheme>
    <a:fontScheme name="Research 2011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Office Theme">
  <a:themeElements>
    <a:clrScheme name="Research 2011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243F54"/>
      </a:accent1>
      <a:accent2>
        <a:srgbClr val="998F57"/>
      </a:accent2>
      <a:accent3>
        <a:srgbClr val="CECECE"/>
      </a:accent3>
      <a:accent4>
        <a:srgbClr val="7B7B7B"/>
      </a:accent4>
      <a:accent5>
        <a:srgbClr val="ADB7C3"/>
      </a:accent5>
      <a:accent6>
        <a:srgbClr val="5D5936"/>
      </a:accent6>
      <a:hlink>
        <a:srgbClr val="2576B7"/>
      </a:hlink>
      <a:folHlink>
        <a:srgbClr val="C77709"/>
      </a:folHlink>
    </a:clrScheme>
    <a:fontScheme name="Research 2011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1364</Words>
  <Application>Microsoft Office PowerPoint</Application>
  <PresentationFormat>On-screen Show (4:3)</PresentationFormat>
  <Paragraphs>102</Paragraphs>
  <Slides>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8</vt:i4>
      </vt:variant>
      <vt:variant>
        <vt:lpstr>Custom Shows</vt:lpstr>
      </vt:variant>
      <vt:variant>
        <vt:i4>1</vt:i4>
      </vt:variant>
    </vt:vector>
  </HeadingPairs>
  <TitlesOfParts>
    <vt:vector size="21" baseType="lpstr">
      <vt:lpstr>Arial</vt:lpstr>
      <vt:lpstr>Calibri</vt:lpstr>
      <vt:lpstr>FontAwesome</vt:lpstr>
      <vt:lpstr>Georgia</vt:lpstr>
      <vt:lpstr>Verdana</vt:lpstr>
      <vt:lpstr>Wingdings</vt:lpstr>
      <vt:lpstr>1_Theme1</vt:lpstr>
      <vt:lpstr>1_Office Theme</vt:lpstr>
      <vt:lpstr>6_Office Theme</vt:lpstr>
      <vt:lpstr>7_Office Theme</vt:lpstr>
      <vt:lpstr>Office Theme</vt:lpstr>
      <vt:lpstr>3_Office Theme</vt:lpstr>
      <vt:lpstr>PowerPoint Presentation</vt:lpstr>
      <vt:lpstr>Executive Summary</vt:lpstr>
      <vt:lpstr>PowerPoint Presentation</vt:lpstr>
      <vt:lpstr>Use McLean &amp; Company’s process to develop a gamification strategy to improve employee engagement</vt:lpstr>
      <vt:lpstr>PowerPoint Presentation</vt:lpstr>
      <vt:lpstr>Gamification, the use of game thinking and mechanics outside of traditional games, is on the rise</vt:lpstr>
      <vt:lpstr>Game on! Employee empowerment, development, and rewards &amp; recognition are a natural fit with gamification</vt:lpstr>
      <vt:lpstr>McLean &amp; Company Helps HR Professionals To:</vt:lpstr>
      <vt:lpstr>Custom Show 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2016-12-22T22:44:11Z</dcterms:created>
  <dcterms:modified xsi:type="dcterms:W3CDTF">2016-12-22T22:44:15Z</dcterms:modified>
</cp:coreProperties>
</file>