
<file path=[Content_Types].xml><?xml version="1.0" encoding="utf-8"?>
<Types xmlns="http://schemas.openxmlformats.org/package/2006/content-types">
  <Default Extension="png" ContentType="image/png"/>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12.xml" ContentType="application/vnd.openxmlformats-officedocument.presentationml.notesSlide+xml"/>
  <Override PartName="/ppt/tags/tag56.xml" ContentType="application/vnd.openxmlformats-officedocument.presentationml.tags+xml"/>
  <Override PartName="/ppt/notesSlides/notesSlide1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9.xml" ContentType="application/vnd.openxmlformats-officedocument.presentationml.notesSlide+xml"/>
  <Override PartName="/ppt/tags/tag64.xml" ContentType="application/vnd.openxmlformats-officedocument.presentationml.tags+xml"/>
  <Override PartName="/ppt/notesSlides/notesSlide20.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21.xml" ContentType="application/vnd.openxmlformats-officedocument.presentationml.notesSlide+xml"/>
  <Override PartName="/ppt/tags/tag67.xml" ContentType="application/vnd.openxmlformats-officedocument.presentationml.tags+xml"/>
  <Override PartName="/ppt/notesSlides/notesSlide22.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25.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6.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7.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28.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29.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30.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31.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32.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33.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34.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35.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notesSlides/notesSlide36.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37.xml" ContentType="application/vnd.openxmlformats-officedocument.presentationml.notesSlide+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notesSlides/notesSlide38.xml" ContentType="application/vnd.openxmlformats-officedocument.presentationml.notesSlide+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notesSlides/notesSlide41.xml" ContentType="application/vnd.openxmlformats-officedocument.presentationml.notesSlide+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notesSlides/notesSlide42.xml" ContentType="application/vnd.openxmlformats-officedocument.presentationml.notesSlide+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notesSlides/notesSlide43.xml" ContentType="application/vnd.openxmlformats-officedocument.presentationml.notesSlide+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notesSlides/notesSlide44.xml" ContentType="application/vnd.openxmlformats-officedocument.presentationml.notesSlide+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notesSlides/notesSlide45.xml" ContentType="application/vnd.openxmlformats-officedocument.presentationml.notesSlid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notesSlides/notesSlide46.xml" ContentType="application/vnd.openxmlformats-officedocument.presentationml.notesSlide+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notesSlides/notesSlide47.xml" ContentType="application/vnd.openxmlformats-officedocument.presentationml.notesSlide+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notesSlides/notesSlide48.xml" ContentType="application/vnd.openxmlformats-officedocument.presentationml.notesSlide+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notesSlides/notesSlide49.xml" ContentType="application/vnd.openxmlformats-officedocument.presentationml.notesSlide+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notesSlides/notesSlide50.xml" ContentType="application/vnd.openxmlformats-officedocument.presentationml.notesSlide+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notesSlides/notesSlide51.xml" ContentType="application/vnd.openxmlformats-officedocument.presentationml.notesSlide+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notesSlides/notesSlide52.xml" ContentType="application/vnd.openxmlformats-officedocument.presentationml.notesSlide+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notesSlides/notesSlide53.xml" ContentType="application/vnd.openxmlformats-officedocument.presentationml.notesSlide+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notesSlides/notesSlide54.xml" ContentType="application/vnd.openxmlformats-officedocument.presentationml.notesSlide+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ags/tag537.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538.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539.xml" ContentType="application/vnd.openxmlformats-officedocument.presentationml.tags+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1" r:id="rId1"/>
    <p:sldMasterId id="2147483714" r:id="rId2"/>
  </p:sldMasterIdLst>
  <p:notesMasterIdLst>
    <p:notesMasterId r:id="rId76"/>
  </p:notesMasterIdLst>
  <p:handoutMasterIdLst>
    <p:handoutMasterId r:id="rId77"/>
  </p:handoutMasterIdLst>
  <p:sldIdLst>
    <p:sldId id="256" r:id="rId3"/>
    <p:sldId id="289" r:id="rId4"/>
    <p:sldId id="292" r:id="rId5"/>
    <p:sldId id="288" r:id="rId6"/>
    <p:sldId id="328" r:id="rId7"/>
    <p:sldId id="329" r:id="rId8"/>
    <p:sldId id="330" r:id="rId9"/>
    <p:sldId id="331" r:id="rId10"/>
    <p:sldId id="332" r:id="rId11"/>
    <p:sldId id="333" r:id="rId12"/>
    <p:sldId id="334" r:id="rId13"/>
    <p:sldId id="342" r:id="rId14"/>
    <p:sldId id="335" r:id="rId15"/>
    <p:sldId id="336" r:id="rId16"/>
    <p:sldId id="337" r:id="rId17"/>
    <p:sldId id="338" r:id="rId18"/>
    <p:sldId id="339" r:id="rId19"/>
    <p:sldId id="340" r:id="rId20"/>
    <p:sldId id="345" r:id="rId21"/>
    <p:sldId id="395" r:id="rId22"/>
    <p:sldId id="396" r:id="rId23"/>
    <p:sldId id="397" r:id="rId24"/>
    <p:sldId id="346" r:id="rId25"/>
    <p:sldId id="347"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48" r:id="rId42"/>
    <p:sldId id="364" r:id="rId43"/>
    <p:sldId id="365" r:id="rId44"/>
    <p:sldId id="366" r:id="rId45"/>
    <p:sldId id="367" r:id="rId46"/>
    <p:sldId id="368" r:id="rId47"/>
    <p:sldId id="369" r:id="rId48"/>
    <p:sldId id="370" r:id="rId49"/>
    <p:sldId id="371" r:id="rId50"/>
    <p:sldId id="372" r:id="rId51"/>
    <p:sldId id="373" r:id="rId52"/>
    <p:sldId id="374" r:id="rId53"/>
    <p:sldId id="375" r:id="rId54"/>
    <p:sldId id="376" r:id="rId55"/>
    <p:sldId id="377" r:id="rId56"/>
    <p:sldId id="378" r:id="rId57"/>
    <p:sldId id="299" r:id="rId58"/>
    <p:sldId id="290" r:id="rId59"/>
    <p:sldId id="383" r:id="rId60"/>
    <p:sldId id="379" r:id="rId61"/>
    <p:sldId id="380" r:id="rId62"/>
    <p:sldId id="381" r:id="rId63"/>
    <p:sldId id="382" r:id="rId64"/>
    <p:sldId id="384" r:id="rId65"/>
    <p:sldId id="385" r:id="rId66"/>
    <p:sldId id="386" r:id="rId67"/>
    <p:sldId id="391" r:id="rId68"/>
    <p:sldId id="387" r:id="rId69"/>
    <p:sldId id="388" r:id="rId70"/>
    <p:sldId id="389" r:id="rId71"/>
    <p:sldId id="390" r:id="rId72"/>
    <p:sldId id="392" r:id="rId73"/>
    <p:sldId id="393" r:id="rId74"/>
    <p:sldId id="394" r:id="rId75"/>
  </p:sldIdLst>
  <p:sldSz cx="9144000" cy="6858000" type="screen4x3"/>
  <p:notesSz cx="6858000" cy="9144000"/>
  <p:custDataLst>
    <p:tags r:id="rId78"/>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142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17D08"/>
    <a:srgbClr val="7FAC85"/>
    <a:srgbClr val="902E2E"/>
    <a:srgbClr val="C4C227"/>
    <a:srgbClr val="D3D150"/>
    <a:srgbClr val="D3D3B9"/>
    <a:srgbClr val="F1F2E0"/>
    <a:srgbClr val="E1EBF4"/>
    <a:srgbClr val="FFEB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126" autoAdjust="0"/>
    <p:restoredTop sz="96703" autoAdjust="0"/>
  </p:normalViewPr>
  <p:slideViewPr>
    <p:cSldViewPr snapToObjects="1">
      <p:cViewPr varScale="1">
        <p:scale>
          <a:sx n="122" d="100"/>
          <a:sy n="122" d="100"/>
        </p:scale>
        <p:origin x="2064" y="102"/>
      </p:cViewPr>
      <p:guideLst>
        <p:guide orient="horz"/>
        <p:guide pos="1422"/>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69" d="100"/>
          <a:sy n="69" d="100"/>
        </p:scale>
        <p:origin x="-2484" y="-114"/>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gs" Target="tags/tag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0B9C36-03F4-41DF-9FFD-B4483F722394}" type="datetimeFigureOut">
              <a:rPr lang="en-CA" smtClean="0"/>
              <a:pPr/>
              <a:t>08/07/2014</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26C72D-894C-4E56-B9CB-84AA6ABBA4F8}" type="slidenum">
              <a:rPr lang="en-CA" smtClean="0"/>
              <a:pPr/>
              <a:t>‹#›</a:t>
            </a:fld>
            <a:endParaRPr lang="en-CA"/>
          </a:p>
        </p:txBody>
      </p:sp>
    </p:spTree>
    <p:extLst>
      <p:ext uri="{BB962C8B-B14F-4D97-AF65-F5344CB8AC3E}">
        <p14:creationId xmlns:p14="http://schemas.microsoft.com/office/powerpoint/2010/main" val="69215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7171" name="Rectangle 8194"/>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196" name="Slide Image Placeholder 8195"/>
          <p:cNvSpPr>
            <a:spLocks noGrp="1" noRot="1" noChangeAspect="1" noChangeArrowheads="1" noTextEdit="1"/>
          </p:cNvSpPr>
          <p:nvPr>
            <p:ph type="sldImg" idx="2"/>
          </p:nvPr>
        </p:nvSpPr>
        <p:spPr bwMode="auto">
          <a:xfrm>
            <a:off x="1143000" y="685800"/>
            <a:ext cx="4572000" cy="3429000"/>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85800" y="4343400"/>
            <a:ext cx="5486400" cy="41148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15367" name="Slide Number Placeholder 15366"/>
          <p:cNvSpPr>
            <a:spLocks noGrp="1" noChangeArrowheads="1"/>
          </p:cNvSpPr>
          <p:nvPr>
            <p:ph type="sldNum" sz="quarter" idx="5"/>
          </p:nvPr>
        </p:nvSpPr>
        <p:spPr bwMode="auto">
          <a:xfrm>
            <a:off x="3884613" y="8685213"/>
            <a:ext cx="29718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a:p>
        </p:txBody>
      </p:sp>
    </p:spTree>
    <p:extLst>
      <p:ext uri="{BB962C8B-B14F-4D97-AF65-F5344CB8AC3E}">
        <p14:creationId xmlns:p14="http://schemas.microsoft.com/office/powerpoint/2010/main" val="44168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a:t>
            </a:fld>
            <a:endParaRPr lang="en-US"/>
          </a:p>
        </p:txBody>
      </p:sp>
    </p:spTree>
    <p:extLst>
      <p:ext uri="{BB962C8B-B14F-4D97-AF65-F5344CB8AC3E}">
        <p14:creationId xmlns:p14="http://schemas.microsoft.com/office/powerpoint/2010/main" val="400960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10</a:t>
            </a:fld>
            <a:endParaRPr lang="en-US"/>
          </a:p>
        </p:txBody>
      </p:sp>
    </p:spTree>
    <p:extLst>
      <p:ext uri="{BB962C8B-B14F-4D97-AF65-F5344CB8AC3E}">
        <p14:creationId xmlns:p14="http://schemas.microsoft.com/office/powerpoint/2010/main" val="2474026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11</a:t>
            </a:fld>
            <a:endParaRPr lang="en-US"/>
          </a:p>
        </p:txBody>
      </p:sp>
    </p:spTree>
    <p:extLst>
      <p:ext uri="{BB962C8B-B14F-4D97-AF65-F5344CB8AC3E}">
        <p14:creationId xmlns:p14="http://schemas.microsoft.com/office/powerpoint/2010/main" val="2491546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12</a:t>
            </a:fld>
            <a:endParaRPr lang="en-US"/>
          </a:p>
        </p:txBody>
      </p:sp>
    </p:spTree>
    <p:extLst>
      <p:ext uri="{BB962C8B-B14F-4D97-AF65-F5344CB8AC3E}">
        <p14:creationId xmlns:p14="http://schemas.microsoft.com/office/powerpoint/2010/main" val="2996134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13</a:t>
            </a:fld>
            <a:endParaRPr lang="en-US"/>
          </a:p>
        </p:txBody>
      </p:sp>
    </p:spTree>
    <p:extLst>
      <p:ext uri="{BB962C8B-B14F-4D97-AF65-F5344CB8AC3E}">
        <p14:creationId xmlns:p14="http://schemas.microsoft.com/office/powerpoint/2010/main" val="3191926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14</a:t>
            </a:fld>
            <a:endParaRPr lang="en-US"/>
          </a:p>
        </p:txBody>
      </p:sp>
    </p:spTree>
    <p:extLst>
      <p:ext uri="{BB962C8B-B14F-4D97-AF65-F5344CB8AC3E}">
        <p14:creationId xmlns:p14="http://schemas.microsoft.com/office/powerpoint/2010/main" val="2358744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15</a:t>
            </a:fld>
            <a:endParaRPr lang="en-US"/>
          </a:p>
        </p:txBody>
      </p:sp>
    </p:spTree>
    <p:extLst>
      <p:ext uri="{BB962C8B-B14F-4D97-AF65-F5344CB8AC3E}">
        <p14:creationId xmlns:p14="http://schemas.microsoft.com/office/powerpoint/2010/main" val="2819897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16</a:t>
            </a:fld>
            <a:endParaRPr lang="en-US"/>
          </a:p>
        </p:txBody>
      </p:sp>
    </p:spTree>
    <p:extLst>
      <p:ext uri="{BB962C8B-B14F-4D97-AF65-F5344CB8AC3E}">
        <p14:creationId xmlns:p14="http://schemas.microsoft.com/office/powerpoint/2010/main" val="3296642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17</a:t>
            </a:fld>
            <a:endParaRPr lang="en-US"/>
          </a:p>
        </p:txBody>
      </p:sp>
    </p:spTree>
    <p:extLst>
      <p:ext uri="{BB962C8B-B14F-4D97-AF65-F5344CB8AC3E}">
        <p14:creationId xmlns:p14="http://schemas.microsoft.com/office/powerpoint/2010/main" val="972378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18</a:t>
            </a:fld>
            <a:endParaRPr lang="en-US"/>
          </a:p>
        </p:txBody>
      </p:sp>
    </p:spTree>
    <p:extLst>
      <p:ext uri="{BB962C8B-B14F-4D97-AF65-F5344CB8AC3E}">
        <p14:creationId xmlns:p14="http://schemas.microsoft.com/office/powerpoint/2010/main" val="2858153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19</a:t>
            </a:fld>
            <a:endParaRPr lang="en-US"/>
          </a:p>
        </p:txBody>
      </p:sp>
    </p:spTree>
    <p:extLst>
      <p:ext uri="{BB962C8B-B14F-4D97-AF65-F5344CB8AC3E}">
        <p14:creationId xmlns:p14="http://schemas.microsoft.com/office/powerpoint/2010/main" val="438588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a:t>
            </a:fld>
            <a:endParaRPr lang="en-US"/>
          </a:p>
        </p:txBody>
      </p:sp>
    </p:spTree>
    <p:extLst>
      <p:ext uri="{BB962C8B-B14F-4D97-AF65-F5344CB8AC3E}">
        <p14:creationId xmlns:p14="http://schemas.microsoft.com/office/powerpoint/2010/main" val="412694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20</a:t>
            </a:fld>
            <a:endParaRPr lang="en-US"/>
          </a:p>
        </p:txBody>
      </p:sp>
    </p:spTree>
    <p:extLst>
      <p:ext uri="{BB962C8B-B14F-4D97-AF65-F5344CB8AC3E}">
        <p14:creationId xmlns:p14="http://schemas.microsoft.com/office/powerpoint/2010/main" val="2444803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21</a:t>
            </a:fld>
            <a:endParaRPr lang="en-US"/>
          </a:p>
        </p:txBody>
      </p:sp>
    </p:spTree>
    <p:extLst>
      <p:ext uri="{BB962C8B-B14F-4D97-AF65-F5344CB8AC3E}">
        <p14:creationId xmlns:p14="http://schemas.microsoft.com/office/powerpoint/2010/main" val="746972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22</a:t>
            </a:fld>
            <a:endParaRPr lang="en-US"/>
          </a:p>
        </p:txBody>
      </p:sp>
    </p:spTree>
    <p:extLst>
      <p:ext uri="{BB962C8B-B14F-4D97-AF65-F5344CB8AC3E}">
        <p14:creationId xmlns:p14="http://schemas.microsoft.com/office/powerpoint/2010/main" val="3784543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23</a:t>
            </a:fld>
            <a:endParaRPr lang="en-US"/>
          </a:p>
        </p:txBody>
      </p:sp>
    </p:spTree>
    <p:extLst>
      <p:ext uri="{BB962C8B-B14F-4D97-AF65-F5344CB8AC3E}">
        <p14:creationId xmlns:p14="http://schemas.microsoft.com/office/powerpoint/2010/main" val="642845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24</a:t>
            </a:fld>
            <a:endParaRPr lang="en-US"/>
          </a:p>
        </p:txBody>
      </p:sp>
    </p:spTree>
    <p:extLst>
      <p:ext uri="{BB962C8B-B14F-4D97-AF65-F5344CB8AC3E}">
        <p14:creationId xmlns:p14="http://schemas.microsoft.com/office/powerpoint/2010/main" val="656984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25</a:t>
            </a:fld>
            <a:endParaRPr lang="en-US"/>
          </a:p>
        </p:txBody>
      </p:sp>
    </p:spTree>
    <p:extLst>
      <p:ext uri="{BB962C8B-B14F-4D97-AF65-F5344CB8AC3E}">
        <p14:creationId xmlns:p14="http://schemas.microsoft.com/office/powerpoint/2010/main" val="1824868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26</a:t>
            </a:fld>
            <a:endParaRPr lang="en-US"/>
          </a:p>
        </p:txBody>
      </p:sp>
    </p:spTree>
    <p:extLst>
      <p:ext uri="{BB962C8B-B14F-4D97-AF65-F5344CB8AC3E}">
        <p14:creationId xmlns:p14="http://schemas.microsoft.com/office/powerpoint/2010/main" val="2333112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27</a:t>
            </a:fld>
            <a:endParaRPr lang="en-US"/>
          </a:p>
        </p:txBody>
      </p:sp>
    </p:spTree>
    <p:extLst>
      <p:ext uri="{BB962C8B-B14F-4D97-AF65-F5344CB8AC3E}">
        <p14:creationId xmlns:p14="http://schemas.microsoft.com/office/powerpoint/2010/main" val="3328750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28</a:t>
            </a:fld>
            <a:endParaRPr lang="en-US"/>
          </a:p>
        </p:txBody>
      </p:sp>
    </p:spTree>
    <p:extLst>
      <p:ext uri="{BB962C8B-B14F-4D97-AF65-F5344CB8AC3E}">
        <p14:creationId xmlns:p14="http://schemas.microsoft.com/office/powerpoint/2010/main" val="3150419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29</a:t>
            </a:fld>
            <a:endParaRPr lang="en-US"/>
          </a:p>
        </p:txBody>
      </p:sp>
    </p:spTree>
    <p:extLst>
      <p:ext uri="{BB962C8B-B14F-4D97-AF65-F5344CB8AC3E}">
        <p14:creationId xmlns:p14="http://schemas.microsoft.com/office/powerpoint/2010/main" val="972771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3</a:t>
            </a:fld>
            <a:endParaRPr lang="en-US"/>
          </a:p>
        </p:txBody>
      </p:sp>
    </p:spTree>
    <p:extLst>
      <p:ext uri="{BB962C8B-B14F-4D97-AF65-F5344CB8AC3E}">
        <p14:creationId xmlns:p14="http://schemas.microsoft.com/office/powerpoint/2010/main" val="2588096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30</a:t>
            </a:fld>
            <a:endParaRPr lang="en-US"/>
          </a:p>
        </p:txBody>
      </p:sp>
    </p:spTree>
    <p:extLst>
      <p:ext uri="{BB962C8B-B14F-4D97-AF65-F5344CB8AC3E}">
        <p14:creationId xmlns:p14="http://schemas.microsoft.com/office/powerpoint/2010/main" val="6663188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31</a:t>
            </a:fld>
            <a:endParaRPr lang="en-US"/>
          </a:p>
        </p:txBody>
      </p:sp>
    </p:spTree>
    <p:extLst>
      <p:ext uri="{BB962C8B-B14F-4D97-AF65-F5344CB8AC3E}">
        <p14:creationId xmlns:p14="http://schemas.microsoft.com/office/powerpoint/2010/main" val="3137727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32</a:t>
            </a:fld>
            <a:endParaRPr lang="en-US"/>
          </a:p>
        </p:txBody>
      </p:sp>
    </p:spTree>
    <p:extLst>
      <p:ext uri="{BB962C8B-B14F-4D97-AF65-F5344CB8AC3E}">
        <p14:creationId xmlns:p14="http://schemas.microsoft.com/office/powerpoint/2010/main" val="3006811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33</a:t>
            </a:fld>
            <a:endParaRPr lang="en-US"/>
          </a:p>
        </p:txBody>
      </p:sp>
    </p:spTree>
    <p:extLst>
      <p:ext uri="{BB962C8B-B14F-4D97-AF65-F5344CB8AC3E}">
        <p14:creationId xmlns:p14="http://schemas.microsoft.com/office/powerpoint/2010/main" val="500838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34</a:t>
            </a:fld>
            <a:endParaRPr lang="en-US"/>
          </a:p>
        </p:txBody>
      </p:sp>
    </p:spTree>
    <p:extLst>
      <p:ext uri="{BB962C8B-B14F-4D97-AF65-F5344CB8AC3E}">
        <p14:creationId xmlns:p14="http://schemas.microsoft.com/office/powerpoint/2010/main" val="15792285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35</a:t>
            </a:fld>
            <a:endParaRPr lang="en-US"/>
          </a:p>
        </p:txBody>
      </p:sp>
    </p:spTree>
    <p:extLst>
      <p:ext uri="{BB962C8B-B14F-4D97-AF65-F5344CB8AC3E}">
        <p14:creationId xmlns:p14="http://schemas.microsoft.com/office/powerpoint/2010/main" val="3383014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36</a:t>
            </a:fld>
            <a:endParaRPr lang="en-US"/>
          </a:p>
        </p:txBody>
      </p:sp>
    </p:spTree>
    <p:extLst>
      <p:ext uri="{BB962C8B-B14F-4D97-AF65-F5344CB8AC3E}">
        <p14:creationId xmlns:p14="http://schemas.microsoft.com/office/powerpoint/2010/main" val="3716749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37</a:t>
            </a:fld>
            <a:endParaRPr lang="en-US"/>
          </a:p>
        </p:txBody>
      </p:sp>
    </p:spTree>
    <p:extLst>
      <p:ext uri="{BB962C8B-B14F-4D97-AF65-F5344CB8AC3E}">
        <p14:creationId xmlns:p14="http://schemas.microsoft.com/office/powerpoint/2010/main" val="15010805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38</a:t>
            </a:fld>
            <a:endParaRPr lang="en-US"/>
          </a:p>
        </p:txBody>
      </p:sp>
    </p:spTree>
    <p:extLst>
      <p:ext uri="{BB962C8B-B14F-4D97-AF65-F5344CB8AC3E}">
        <p14:creationId xmlns:p14="http://schemas.microsoft.com/office/powerpoint/2010/main" val="33037570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39</a:t>
            </a:fld>
            <a:endParaRPr lang="en-US"/>
          </a:p>
        </p:txBody>
      </p:sp>
    </p:spTree>
    <p:extLst>
      <p:ext uri="{BB962C8B-B14F-4D97-AF65-F5344CB8AC3E}">
        <p14:creationId xmlns:p14="http://schemas.microsoft.com/office/powerpoint/2010/main" val="142811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4</a:t>
            </a:fld>
            <a:endParaRPr lang="en-US"/>
          </a:p>
        </p:txBody>
      </p:sp>
    </p:spTree>
    <p:extLst>
      <p:ext uri="{BB962C8B-B14F-4D97-AF65-F5344CB8AC3E}">
        <p14:creationId xmlns:p14="http://schemas.microsoft.com/office/powerpoint/2010/main" val="32034265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40</a:t>
            </a:fld>
            <a:endParaRPr lang="en-US"/>
          </a:p>
        </p:txBody>
      </p:sp>
    </p:spTree>
    <p:extLst>
      <p:ext uri="{BB962C8B-B14F-4D97-AF65-F5344CB8AC3E}">
        <p14:creationId xmlns:p14="http://schemas.microsoft.com/office/powerpoint/2010/main" val="18256189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41</a:t>
            </a:fld>
            <a:endParaRPr lang="en-US"/>
          </a:p>
        </p:txBody>
      </p:sp>
    </p:spTree>
    <p:extLst>
      <p:ext uri="{BB962C8B-B14F-4D97-AF65-F5344CB8AC3E}">
        <p14:creationId xmlns:p14="http://schemas.microsoft.com/office/powerpoint/2010/main" val="7315656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42</a:t>
            </a:fld>
            <a:endParaRPr lang="en-US"/>
          </a:p>
        </p:txBody>
      </p:sp>
    </p:spTree>
    <p:extLst>
      <p:ext uri="{BB962C8B-B14F-4D97-AF65-F5344CB8AC3E}">
        <p14:creationId xmlns:p14="http://schemas.microsoft.com/office/powerpoint/2010/main" val="40017129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43</a:t>
            </a:fld>
            <a:endParaRPr lang="en-US"/>
          </a:p>
        </p:txBody>
      </p:sp>
    </p:spTree>
    <p:extLst>
      <p:ext uri="{BB962C8B-B14F-4D97-AF65-F5344CB8AC3E}">
        <p14:creationId xmlns:p14="http://schemas.microsoft.com/office/powerpoint/2010/main" val="25713909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44</a:t>
            </a:fld>
            <a:endParaRPr lang="en-US"/>
          </a:p>
        </p:txBody>
      </p:sp>
    </p:spTree>
    <p:extLst>
      <p:ext uri="{BB962C8B-B14F-4D97-AF65-F5344CB8AC3E}">
        <p14:creationId xmlns:p14="http://schemas.microsoft.com/office/powerpoint/2010/main" val="11545434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45</a:t>
            </a:fld>
            <a:endParaRPr lang="en-US"/>
          </a:p>
        </p:txBody>
      </p:sp>
    </p:spTree>
    <p:extLst>
      <p:ext uri="{BB962C8B-B14F-4D97-AF65-F5344CB8AC3E}">
        <p14:creationId xmlns:p14="http://schemas.microsoft.com/office/powerpoint/2010/main" val="30735672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46</a:t>
            </a:fld>
            <a:endParaRPr lang="en-US"/>
          </a:p>
        </p:txBody>
      </p:sp>
    </p:spTree>
    <p:extLst>
      <p:ext uri="{BB962C8B-B14F-4D97-AF65-F5344CB8AC3E}">
        <p14:creationId xmlns:p14="http://schemas.microsoft.com/office/powerpoint/2010/main" val="14652345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47</a:t>
            </a:fld>
            <a:endParaRPr lang="en-US"/>
          </a:p>
        </p:txBody>
      </p:sp>
    </p:spTree>
    <p:extLst>
      <p:ext uri="{BB962C8B-B14F-4D97-AF65-F5344CB8AC3E}">
        <p14:creationId xmlns:p14="http://schemas.microsoft.com/office/powerpoint/2010/main" val="12485646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48</a:t>
            </a:fld>
            <a:endParaRPr lang="en-US"/>
          </a:p>
        </p:txBody>
      </p:sp>
    </p:spTree>
    <p:extLst>
      <p:ext uri="{BB962C8B-B14F-4D97-AF65-F5344CB8AC3E}">
        <p14:creationId xmlns:p14="http://schemas.microsoft.com/office/powerpoint/2010/main" val="1242161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49</a:t>
            </a:fld>
            <a:endParaRPr lang="en-US"/>
          </a:p>
        </p:txBody>
      </p:sp>
    </p:spTree>
    <p:extLst>
      <p:ext uri="{BB962C8B-B14F-4D97-AF65-F5344CB8AC3E}">
        <p14:creationId xmlns:p14="http://schemas.microsoft.com/office/powerpoint/2010/main" val="661363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5</a:t>
            </a:fld>
            <a:endParaRPr lang="en-US"/>
          </a:p>
        </p:txBody>
      </p:sp>
    </p:spTree>
    <p:extLst>
      <p:ext uri="{BB962C8B-B14F-4D97-AF65-F5344CB8AC3E}">
        <p14:creationId xmlns:p14="http://schemas.microsoft.com/office/powerpoint/2010/main" val="9384433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50</a:t>
            </a:fld>
            <a:endParaRPr lang="en-US"/>
          </a:p>
        </p:txBody>
      </p:sp>
    </p:spTree>
    <p:extLst>
      <p:ext uri="{BB962C8B-B14F-4D97-AF65-F5344CB8AC3E}">
        <p14:creationId xmlns:p14="http://schemas.microsoft.com/office/powerpoint/2010/main" val="7710406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51</a:t>
            </a:fld>
            <a:endParaRPr lang="en-US"/>
          </a:p>
        </p:txBody>
      </p:sp>
    </p:spTree>
    <p:extLst>
      <p:ext uri="{BB962C8B-B14F-4D97-AF65-F5344CB8AC3E}">
        <p14:creationId xmlns:p14="http://schemas.microsoft.com/office/powerpoint/2010/main" val="12005049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52</a:t>
            </a:fld>
            <a:endParaRPr lang="en-US"/>
          </a:p>
        </p:txBody>
      </p:sp>
    </p:spTree>
    <p:extLst>
      <p:ext uri="{BB962C8B-B14F-4D97-AF65-F5344CB8AC3E}">
        <p14:creationId xmlns:p14="http://schemas.microsoft.com/office/powerpoint/2010/main" val="18047835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53</a:t>
            </a:fld>
            <a:endParaRPr lang="en-US"/>
          </a:p>
        </p:txBody>
      </p:sp>
    </p:spTree>
    <p:extLst>
      <p:ext uri="{BB962C8B-B14F-4D97-AF65-F5344CB8AC3E}">
        <p14:creationId xmlns:p14="http://schemas.microsoft.com/office/powerpoint/2010/main" val="21657298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54</a:t>
            </a:fld>
            <a:endParaRPr lang="en-US"/>
          </a:p>
        </p:txBody>
      </p:sp>
    </p:spTree>
    <p:extLst>
      <p:ext uri="{BB962C8B-B14F-4D97-AF65-F5344CB8AC3E}">
        <p14:creationId xmlns:p14="http://schemas.microsoft.com/office/powerpoint/2010/main" val="4280604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55</a:t>
            </a:fld>
            <a:endParaRPr lang="en-US"/>
          </a:p>
        </p:txBody>
      </p:sp>
    </p:spTree>
    <p:extLst>
      <p:ext uri="{BB962C8B-B14F-4D97-AF65-F5344CB8AC3E}">
        <p14:creationId xmlns:p14="http://schemas.microsoft.com/office/powerpoint/2010/main" val="15208429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56</a:t>
            </a:fld>
            <a:endParaRPr lang="en-US"/>
          </a:p>
        </p:txBody>
      </p:sp>
    </p:spTree>
    <p:extLst>
      <p:ext uri="{BB962C8B-B14F-4D97-AF65-F5344CB8AC3E}">
        <p14:creationId xmlns:p14="http://schemas.microsoft.com/office/powerpoint/2010/main" val="7648035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57</a:t>
            </a:fld>
            <a:endParaRPr lang="en-US"/>
          </a:p>
        </p:txBody>
      </p:sp>
    </p:spTree>
    <p:extLst>
      <p:ext uri="{BB962C8B-B14F-4D97-AF65-F5344CB8AC3E}">
        <p14:creationId xmlns:p14="http://schemas.microsoft.com/office/powerpoint/2010/main" val="28815835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58</a:t>
            </a:fld>
            <a:endParaRPr lang="en-US"/>
          </a:p>
        </p:txBody>
      </p:sp>
    </p:spTree>
    <p:extLst>
      <p:ext uri="{BB962C8B-B14F-4D97-AF65-F5344CB8AC3E}">
        <p14:creationId xmlns:p14="http://schemas.microsoft.com/office/powerpoint/2010/main" val="35153811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59</a:t>
            </a:fld>
            <a:endParaRPr lang="en-US"/>
          </a:p>
        </p:txBody>
      </p:sp>
    </p:spTree>
    <p:extLst>
      <p:ext uri="{BB962C8B-B14F-4D97-AF65-F5344CB8AC3E}">
        <p14:creationId xmlns:p14="http://schemas.microsoft.com/office/powerpoint/2010/main" val="333720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6</a:t>
            </a:fld>
            <a:endParaRPr lang="en-US"/>
          </a:p>
        </p:txBody>
      </p:sp>
    </p:spTree>
    <p:extLst>
      <p:ext uri="{BB962C8B-B14F-4D97-AF65-F5344CB8AC3E}">
        <p14:creationId xmlns:p14="http://schemas.microsoft.com/office/powerpoint/2010/main" val="34055489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60</a:t>
            </a:fld>
            <a:endParaRPr lang="en-US"/>
          </a:p>
        </p:txBody>
      </p:sp>
    </p:spTree>
    <p:extLst>
      <p:ext uri="{BB962C8B-B14F-4D97-AF65-F5344CB8AC3E}">
        <p14:creationId xmlns:p14="http://schemas.microsoft.com/office/powerpoint/2010/main" val="9396848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61</a:t>
            </a:fld>
            <a:endParaRPr lang="en-US"/>
          </a:p>
        </p:txBody>
      </p:sp>
    </p:spTree>
    <p:extLst>
      <p:ext uri="{BB962C8B-B14F-4D97-AF65-F5344CB8AC3E}">
        <p14:creationId xmlns:p14="http://schemas.microsoft.com/office/powerpoint/2010/main" val="5482169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62</a:t>
            </a:fld>
            <a:endParaRPr lang="en-US"/>
          </a:p>
        </p:txBody>
      </p:sp>
    </p:spTree>
    <p:extLst>
      <p:ext uri="{BB962C8B-B14F-4D97-AF65-F5344CB8AC3E}">
        <p14:creationId xmlns:p14="http://schemas.microsoft.com/office/powerpoint/2010/main" val="35331509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63</a:t>
            </a:fld>
            <a:endParaRPr lang="en-US"/>
          </a:p>
        </p:txBody>
      </p:sp>
    </p:spTree>
    <p:extLst>
      <p:ext uri="{BB962C8B-B14F-4D97-AF65-F5344CB8AC3E}">
        <p14:creationId xmlns:p14="http://schemas.microsoft.com/office/powerpoint/2010/main" val="42034149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64</a:t>
            </a:fld>
            <a:endParaRPr lang="en-US"/>
          </a:p>
        </p:txBody>
      </p:sp>
    </p:spTree>
    <p:extLst>
      <p:ext uri="{BB962C8B-B14F-4D97-AF65-F5344CB8AC3E}">
        <p14:creationId xmlns:p14="http://schemas.microsoft.com/office/powerpoint/2010/main" val="3881408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65</a:t>
            </a:fld>
            <a:endParaRPr lang="en-US"/>
          </a:p>
        </p:txBody>
      </p:sp>
    </p:spTree>
    <p:extLst>
      <p:ext uri="{BB962C8B-B14F-4D97-AF65-F5344CB8AC3E}">
        <p14:creationId xmlns:p14="http://schemas.microsoft.com/office/powerpoint/2010/main" val="16919773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66</a:t>
            </a:fld>
            <a:endParaRPr lang="en-US"/>
          </a:p>
        </p:txBody>
      </p:sp>
    </p:spTree>
    <p:extLst>
      <p:ext uri="{BB962C8B-B14F-4D97-AF65-F5344CB8AC3E}">
        <p14:creationId xmlns:p14="http://schemas.microsoft.com/office/powerpoint/2010/main" val="26694554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67</a:t>
            </a:fld>
            <a:endParaRPr lang="en-US"/>
          </a:p>
        </p:txBody>
      </p:sp>
    </p:spTree>
    <p:extLst>
      <p:ext uri="{BB962C8B-B14F-4D97-AF65-F5344CB8AC3E}">
        <p14:creationId xmlns:p14="http://schemas.microsoft.com/office/powerpoint/2010/main" val="27252442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68</a:t>
            </a:fld>
            <a:endParaRPr lang="en-US"/>
          </a:p>
        </p:txBody>
      </p:sp>
    </p:spTree>
    <p:extLst>
      <p:ext uri="{BB962C8B-B14F-4D97-AF65-F5344CB8AC3E}">
        <p14:creationId xmlns:p14="http://schemas.microsoft.com/office/powerpoint/2010/main" val="6360938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69</a:t>
            </a:fld>
            <a:endParaRPr lang="en-US"/>
          </a:p>
        </p:txBody>
      </p:sp>
    </p:spTree>
    <p:extLst>
      <p:ext uri="{BB962C8B-B14F-4D97-AF65-F5344CB8AC3E}">
        <p14:creationId xmlns:p14="http://schemas.microsoft.com/office/powerpoint/2010/main" val="2801441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7</a:t>
            </a:fld>
            <a:endParaRPr lang="en-US"/>
          </a:p>
        </p:txBody>
      </p:sp>
    </p:spTree>
    <p:extLst>
      <p:ext uri="{BB962C8B-B14F-4D97-AF65-F5344CB8AC3E}">
        <p14:creationId xmlns:p14="http://schemas.microsoft.com/office/powerpoint/2010/main" val="17334968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70</a:t>
            </a:fld>
            <a:endParaRPr lang="en-US"/>
          </a:p>
        </p:txBody>
      </p:sp>
    </p:spTree>
    <p:extLst>
      <p:ext uri="{BB962C8B-B14F-4D97-AF65-F5344CB8AC3E}">
        <p14:creationId xmlns:p14="http://schemas.microsoft.com/office/powerpoint/2010/main" val="2833393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71</a:t>
            </a:fld>
            <a:endParaRPr lang="en-US"/>
          </a:p>
        </p:txBody>
      </p:sp>
    </p:spTree>
    <p:extLst>
      <p:ext uri="{BB962C8B-B14F-4D97-AF65-F5344CB8AC3E}">
        <p14:creationId xmlns:p14="http://schemas.microsoft.com/office/powerpoint/2010/main" val="17903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72</a:t>
            </a:fld>
            <a:endParaRPr lang="en-US"/>
          </a:p>
        </p:txBody>
      </p:sp>
    </p:spTree>
    <p:extLst>
      <p:ext uri="{BB962C8B-B14F-4D97-AF65-F5344CB8AC3E}">
        <p14:creationId xmlns:p14="http://schemas.microsoft.com/office/powerpoint/2010/main" val="11448491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73</a:t>
            </a:fld>
            <a:endParaRPr lang="en-US"/>
          </a:p>
        </p:txBody>
      </p:sp>
    </p:spTree>
    <p:extLst>
      <p:ext uri="{BB962C8B-B14F-4D97-AF65-F5344CB8AC3E}">
        <p14:creationId xmlns:p14="http://schemas.microsoft.com/office/powerpoint/2010/main" val="3875186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8</a:t>
            </a:fld>
            <a:endParaRPr lang="en-US"/>
          </a:p>
        </p:txBody>
      </p:sp>
    </p:spTree>
    <p:extLst>
      <p:ext uri="{BB962C8B-B14F-4D97-AF65-F5344CB8AC3E}">
        <p14:creationId xmlns:p14="http://schemas.microsoft.com/office/powerpoint/2010/main" val="4233009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dirty="0" smtClean="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9</a:t>
            </a:fld>
            <a:endParaRPr lang="en-US"/>
          </a:p>
        </p:txBody>
      </p:sp>
    </p:spTree>
    <p:extLst>
      <p:ext uri="{BB962C8B-B14F-4D97-AF65-F5344CB8AC3E}">
        <p14:creationId xmlns:p14="http://schemas.microsoft.com/office/powerpoint/2010/main" val="3337969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1" name="Picture 10" descr="mco-banner.jpg"/>
          <p:cNvPicPr>
            <a:picLocks noChangeAspect="1"/>
          </p:cNvPicPr>
          <p:nvPr userDrawn="1"/>
        </p:nvPicPr>
        <p:blipFill>
          <a:blip r:embed="rId2" cstate="print"/>
          <a:stretch>
            <a:fillRect/>
          </a:stretch>
        </p:blipFill>
        <p:spPr>
          <a:xfrm>
            <a:off x="0" y="6090047"/>
            <a:ext cx="9144000" cy="767953"/>
          </a:xfrm>
          <a:prstGeom prst="rect">
            <a:avLst/>
          </a:prstGeom>
        </p:spPr>
      </p:pic>
      <p:grpSp>
        <p:nvGrpSpPr>
          <p:cNvPr id="21" name="Group 20"/>
          <p:cNvGrpSpPr/>
          <p:nvPr userDrawn="1"/>
        </p:nvGrpSpPr>
        <p:grpSpPr>
          <a:xfrm>
            <a:off x="1" y="-16351"/>
            <a:ext cx="8999983" cy="3832009"/>
            <a:chOff x="1" y="-16351"/>
            <a:chExt cx="8999983" cy="3832009"/>
          </a:xfrm>
        </p:grpSpPr>
        <p:grpSp>
          <p:nvGrpSpPr>
            <p:cNvPr id="12" name="Group 76"/>
            <p:cNvGrpSpPr/>
            <p:nvPr userDrawn="1"/>
          </p:nvGrpSpPr>
          <p:grpSpPr>
            <a:xfrm>
              <a:off x="1" y="745520"/>
              <a:ext cx="252922" cy="3070138"/>
              <a:chOff x="1" y="745520"/>
              <a:chExt cx="252922" cy="3070138"/>
            </a:xfrm>
          </p:grpSpPr>
          <p:cxnSp>
            <p:nvCxnSpPr>
              <p:cNvPr id="14" name="Straight Arrow Connector 13"/>
              <p:cNvCxnSpPr/>
              <p:nvPr userDrawn="1"/>
            </p:nvCxnSpPr>
            <p:spPr>
              <a:xfrm rot="5400000">
                <a:off x="-70169" y="3617221"/>
                <a:ext cx="395287" cy="158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userDrawn="1"/>
            </p:nvSpPr>
            <p:spPr>
              <a:xfrm rot="16200000">
                <a:off x="-1276085" y="2021606"/>
                <a:ext cx="2805093" cy="2529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t>Headline / Subhead Vertical </a:t>
                </a:r>
                <a:r>
                  <a:rPr lang="en-CA" sz="1200" baseline="0" dirty="0" smtClean="0"/>
                  <a:t>Spacing</a:t>
                </a:r>
                <a:endParaRPr lang="en-CA" sz="1200" dirty="0"/>
              </a:p>
            </p:txBody>
          </p:sp>
        </p:grpSp>
        <p:sp>
          <p:nvSpPr>
            <p:cNvPr id="20" name="TextBox 19"/>
            <p:cNvSpPr txBox="1"/>
            <p:nvPr userDrawn="1"/>
          </p:nvSpPr>
          <p:spPr>
            <a:xfrm>
              <a:off x="8460432" y="-16351"/>
              <a:ext cx="539552" cy="276999"/>
            </a:xfrm>
            <a:prstGeom prst="rect">
              <a:avLst/>
            </a:prstGeom>
            <a:noFill/>
          </p:spPr>
          <p:txBody>
            <a:bodyPr wrap="square" rtlCol="0">
              <a:spAutoFit/>
            </a:bodyPr>
            <a:lstStyle/>
            <a:p>
              <a:r>
                <a:rPr lang="en-CA" sz="1200" b="0" dirty="0" smtClean="0">
                  <a:solidFill>
                    <a:schemeClr val="bg1"/>
                  </a:solidFill>
                </a:rPr>
                <a:t>V2</a:t>
              </a:r>
              <a:endParaRPr lang="en-CA" sz="1200" b="0" dirty="0">
                <a:solidFill>
                  <a:schemeClr val="bg1"/>
                </a:solidFill>
              </a:endParaRPr>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p>
        </p:txBody>
      </p:sp>
      <p:sp>
        <p:nvSpPr>
          <p:cNvPr id="4"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8" name="TextBox 17"/>
          <p:cNvSpPr txBox="1"/>
          <p:nvPr userDrawn="1"/>
        </p:nvSpPr>
        <p:spPr>
          <a:xfrm>
            <a:off x="798362" y="3980093"/>
            <a:ext cx="2657514" cy="307777"/>
          </a:xfrm>
          <a:prstGeom prst="rect">
            <a:avLst/>
          </a:prstGeom>
          <a:noFill/>
        </p:spPr>
        <p:txBody>
          <a:bodyPr wrap="square" rtlCol="0">
            <a:spAutoFit/>
          </a:bodyPr>
          <a:lstStyle/>
          <a:p>
            <a:pPr algn="l"/>
            <a:r>
              <a:rPr lang="en-CA" sz="1400" b="1" dirty="0" smtClean="0"/>
              <a:t>What’s in</a:t>
            </a:r>
            <a:r>
              <a:rPr lang="en-CA" sz="1400" b="1" baseline="0" dirty="0" smtClean="0"/>
              <a:t> this Section:</a:t>
            </a:r>
            <a:endParaRPr lang="en-CA" sz="1400" b="1" dirty="0"/>
          </a:p>
        </p:txBody>
      </p:sp>
      <p:sp>
        <p:nvSpPr>
          <p:cNvPr id="19" name="TextBox 18"/>
          <p:cNvSpPr txBox="1"/>
          <p:nvPr userDrawn="1"/>
        </p:nvSpPr>
        <p:spPr>
          <a:xfrm>
            <a:off x="6096687" y="3980093"/>
            <a:ext cx="1025578" cy="307777"/>
          </a:xfrm>
          <a:prstGeom prst="rect">
            <a:avLst/>
          </a:prstGeom>
          <a:noFill/>
        </p:spPr>
        <p:txBody>
          <a:bodyPr wrap="square" rtlCol="0">
            <a:spAutoFit/>
          </a:bodyPr>
          <a:lstStyle/>
          <a:p>
            <a:pPr algn="l"/>
            <a:r>
              <a:rPr lang="en-CA" sz="1400" b="1" dirty="0" smtClean="0"/>
              <a:t>Sections:</a:t>
            </a:r>
            <a:endParaRPr lang="en-CA" sz="1400" b="1"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1" name="Picture 10" descr="mco-banner.jpg"/>
          <p:cNvPicPr>
            <a:picLocks noChangeAspect="1"/>
          </p:cNvPicPr>
          <p:nvPr userDrawn="1"/>
        </p:nvPicPr>
        <p:blipFill>
          <a:blip r:embed="rId2" cstate="print"/>
          <a:stretch>
            <a:fillRect/>
          </a:stretch>
        </p:blipFill>
        <p:spPr>
          <a:xfrm>
            <a:off x="0" y="6090047"/>
            <a:ext cx="9144000" cy="767953"/>
          </a:xfrm>
          <a:prstGeom prst="rect">
            <a:avLst/>
          </a:prstGeom>
        </p:spPr>
      </p:pic>
      <p:grpSp>
        <p:nvGrpSpPr>
          <p:cNvPr id="2" name="Group 20"/>
          <p:cNvGrpSpPr/>
          <p:nvPr userDrawn="1"/>
        </p:nvGrpSpPr>
        <p:grpSpPr>
          <a:xfrm>
            <a:off x="0" y="-16351"/>
            <a:ext cx="9144000" cy="6892351"/>
            <a:chOff x="0" y="-16351"/>
            <a:chExt cx="9144000" cy="6892351"/>
          </a:xfrm>
        </p:grpSpPr>
        <p:grpSp>
          <p:nvGrpSpPr>
            <p:cNvPr id="3" name="Group 76"/>
            <p:cNvGrpSpPr/>
            <p:nvPr userDrawn="1"/>
          </p:nvGrpSpPr>
          <p:grpSpPr>
            <a:xfrm>
              <a:off x="0" y="0"/>
              <a:ext cx="9144000" cy="6876000"/>
              <a:chOff x="0" y="0"/>
              <a:chExt cx="9144000" cy="6876000"/>
            </a:xfrm>
          </p:grpSpPr>
          <p:grpSp>
            <p:nvGrpSpPr>
              <p:cNvPr id="4" name="Group 70"/>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9" name="Rectangle 18"/>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grpSp>
          <p:cxnSp>
            <p:nvCxnSpPr>
              <p:cNvPr id="14" name="Straight Arrow Connector 13"/>
              <p:cNvCxnSpPr/>
              <p:nvPr userDrawn="1"/>
            </p:nvCxnSpPr>
            <p:spPr>
              <a:xfrm rot="5400000">
                <a:off x="-70169" y="3617221"/>
                <a:ext cx="395287" cy="158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userDrawn="1"/>
            </p:nvSpPr>
            <p:spPr>
              <a:xfrm rot="16200000">
                <a:off x="-1276085" y="2021606"/>
                <a:ext cx="2805093" cy="2529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dirty="0" smtClean="0">
                    <a:solidFill>
                      <a:srgbClr val="FFFFFF"/>
                    </a:solidFill>
                  </a:rPr>
                  <a:t>Headline / Subhead Vertical Spacing</a:t>
                </a:r>
                <a:endParaRPr lang="en-CA" sz="1200" dirty="0">
                  <a:solidFill>
                    <a:srgbClr val="FFFFFF"/>
                  </a:solidFill>
                </a:endParaRPr>
              </a:p>
            </p:txBody>
          </p:sp>
        </p:grpSp>
        <p:sp>
          <p:nvSpPr>
            <p:cNvPr id="20" name="TextBox 19"/>
            <p:cNvSpPr txBox="1"/>
            <p:nvPr userDrawn="1"/>
          </p:nvSpPr>
          <p:spPr>
            <a:xfrm>
              <a:off x="8460432" y="-16351"/>
              <a:ext cx="539552" cy="276999"/>
            </a:xfrm>
            <a:prstGeom prst="rect">
              <a:avLst/>
            </a:prstGeom>
            <a:noFill/>
          </p:spPr>
          <p:txBody>
            <a:bodyPr wrap="square" rtlCol="0">
              <a:spAutoFit/>
            </a:bodyPr>
            <a:lstStyle/>
            <a:p>
              <a:r>
                <a:rPr lang="en-CA" sz="1200" dirty="0" smtClean="0">
                  <a:solidFill>
                    <a:srgbClr val="FFFFFF"/>
                  </a:solidFill>
                </a:rPr>
                <a:t>V2</a:t>
              </a:r>
              <a:endParaRPr lang="en-CA" sz="1200" dirty="0">
                <a:solidFill>
                  <a:srgbClr val="FFFFFF"/>
                </a:solidFill>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6" name="Rectangle 1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grpSp>
      <p:sp>
        <p:nvSpPr>
          <p:cNvPr id="18" name="TextBox 17"/>
          <p:cNvSpPr txBox="1"/>
          <p:nvPr userDrawn="1"/>
        </p:nvSpPr>
        <p:spPr>
          <a:xfrm>
            <a:off x="798362" y="3980093"/>
            <a:ext cx="2657514" cy="307777"/>
          </a:xfrm>
          <a:prstGeom prst="rect">
            <a:avLst/>
          </a:prstGeom>
          <a:noFill/>
        </p:spPr>
        <p:txBody>
          <a:bodyPr wrap="square" rtlCol="0">
            <a:spAutoFit/>
          </a:bodyPr>
          <a:lstStyle/>
          <a:p>
            <a:pPr algn="l"/>
            <a:r>
              <a:rPr lang="en-CA" sz="1400" b="1" dirty="0" smtClean="0">
                <a:solidFill>
                  <a:srgbClr val="333333"/>
                </a:solidFill>
              </a:rPr>
              <a:t>What’s in this Section:</a:t>
            </a:r>
            <a:endParaRPr lang="en-CA" sz="1400" b="1" dirty="0">
              <a:solidFill>
                <a:srgbClr val="333333"/>
              </a:solidFill>
            </a:endParaRPr>
          </a:p>
        </p:txBody>
      </p:sp>
      <p:sp>
        <p:nvSpPr>
          <p:cNvPr id="19" name="TextBox 18"/>
          <p:cNvSpPr txBox="1"/>
          <p:nvPr userDrawn="1"/>
        </p:nvSpPr>
        <p:spPr>
          <a:xfrm>
            <a:off x="6096687" y="3980093"/>
            <a:ext cx="1025578" cy="307777"/>
          </a:xfrm>
          <a:prstGeom prst="rect">
            <a:avLst/>
          </a:prstGeom>
          <a:noFill/>
        </p:spPr>
        <p:txBody>
          <a:bodyPr wrap="square" rtlCol="0">
            <a:spAutoFit/>
          </a:bodyPr>
          <a:lstStyle/>
          <a:p>
            <a:pPr algn="l"/>
            <a:r>
              <a:rPr lang="en-CA" sz="1400" b="1" dirty="0" smtClean="0">
                <a:solidFill>
                  <a:srgbClr val="333333"/>
                </a:solidFill>
              </a:rPr>
              <a:t>Sections:</a:t>
            </a:r>
            <a:endParaRPr lang="en-CA" sz="1400" b="1" dirty="0">
              <a:solidFill>
                <a:srgbClr val="333333"/>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9" name="Rectangle 18"/>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grpSp>
      <p:sp>
        <p:nvSpPr>
          <p:cNvPr id="22" name="Text Placeholder 41"/>
          <p:cNvSpPr>
            <a:spLocks noGrp="1"/>
          </p:cNvSpPr>
          <p:nvPr>
            <p:ph type="body" sz="quarter" idx="16" hasCustomPrompt="1"/>
          </p:nvPr>
        </p:nvSpPr>
        <p:spPr>
          <a:xfrm>
            <a:off x="249303" y="2636912"/>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3" name="Text Placeholder 41"/>
          <p:cNvSpPr>
            <a:spLocks noGrp="1"/>
          </p:cNvSpPr>
          <p:nvPr>
            <p:ph type="body" sz="quarter" idx="23" hasCustomPrompt="1"/>
          </p:nvPr>
        </p:nvSpPr>
        <p:spPr>
          <a:xfrm>
            <a:off x="4860032" y="2636912"/>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24" name="Straight Connector 23"/>
          <p:cNvCxnSpPr/>
          <p:nvPr userDrawn="1"/>
        </p:nvCxnSpPr>
        <p:spPr>
          <a:xfrm rot="5400000">
            <a:off x="3419878" y="3573017"/>
            <a:ext cx="2304254"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636912"/>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3" name="Text Placeholder 41"/>
          <p:cNvSpPr>
            <a:spLocks noGrp="1"/>
          </p:cNvSpPr>
          <p:nvPr>
            <p:ph type="body" sz="quarter" idx="23" hasCustomPrompt="1"/>
          </p:nvPr>
        </p:nvSpPr>
        <p:spPr>
          <a:xfrm>
            <a:off x="4860032" y="2636912"/>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24" name="Straight Connector 23"/>
          <p:cNvCxnSpPr/>
          <p:nvPr userDrawn="1"/>
        </p:nvCxnSpPr>
        <p:spPr>
          <a:xfrm rot="5400000">
            <a:off x="3419878" y="3573017"/>
            <a:ext cx="2304254"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6" name="Rectangle 1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grpSp>
        <p:nvGrpSpPr>
          <p:cNvPr id="2" name="Group 13"/>
          <p:cNvGrpSpPr/>
          <p:nvPr userDrawn="1"/>
        </p:nvGrpSpPr>
        <p:grpSpPr>
          <a:xfrm>
            <a:off x="0" y="0"/>
            <a:ext cx="9144000" cy="6876000"/>
            <a:chOff x="0" y="0"/>
            <a:chExt cx="9144000" cy="6876000"/>
          </a:xfrm>
        </p:grpSpPr>
        <p:sp>
          <p:nvSpPr>
            <p:cNvPr id="15" name="Rectangle 14"/>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7" name="Rectangle 16"/>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6" name="Rectangle 1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8"/>
          <p:cNvGrpSpPr/>
          <p:nvPr userDrawn="1"/>
        </p:nvGrpSpPr>
        <p:grpSpPr>
          <a:xfrm>
            <a:off x="0" y="0"/>
            <a:ext cx="9144000" cy="6876000"/>
            <a:chOff x="0" y="0"/>
            <a:chExt cx="9144000" cy="6876000"/>
          </a:xfrm>
        </p:grpSpPr>
        <p:sp>
          <p:nvSpPr>
            <p:cNvPr id="10" name="Rectangle 9"/>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3" name="Rectangle 12"/>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4" name="Rectangle 13"/>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5" name="Rectangle 1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grpSp>
        <p:nvGrpSpPr>
          <p:cNvPr id="2" name="Group 21"/>
          <p:cNvGrpSpPr/>
          <p:nvPr userDrawn="1"/>
        </p:nvGrpSpPr>
        <p:grpSpPr>
          <a:xfrm>
            <a:off x="0" y="0"/>
            <a:ext cx="9144000" cy="6876000"/>
            <a:chOff x="0" y="0"/>
            <a:chExt cx="9144000" cy="6876000"/>
          </a:xfrm>
        </p:grpSpPr>
        <p:sp>
          <p:nvSpPr>
            <p:cNvPr id="23" name="Rectangle 2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25" name="Rectangle 2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6" name="Rectangle 15"/>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2"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9" name="Rectangle 18"/>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grpSp>
        <p:nvGrpSpPr>
          <p:cNvPr id="2"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2" name="Group 15"/>
          <p:cNvGrpSpPr/>
          <p:nvPr userDrawn="1"/>
        </p:nvGrpSpPr>
        <p:grpSpPr>
          <a:xfrm>
            <a:off x="0" y="9384"/>
            <a:ext cx="9144000" cy="6876000"/>
            <a:chOff x="0" y="0"/>
            <a:chExt cx="9144000" cy="6876000"/>
          </a:xfrm>
        </p:grpSpPr>
        <p:sp>
          <p:nvSpPr>
            <p:cNvPr id="18" name="Rectangle 17"/>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9" name="Rectangle 18"/>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20" name="Rectangle 19"/>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9600" dirty="0">
              <a:solidFill>
                <a:srgbClr val="FFFFFF"/>
              </a:solidFill>
            </a:endParaRPr>
          </a:p>
        </p:txBody>
      </p:sp>
      <p:sp>
        <p:nvSpPr>
          <p:cNvPr id="4"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2" name="Group 45"/>
          <p:cNvGrpSpPr/>
          <p:nvPr userDrawn="1"/>
        </p:nvGrpSpPr>
        <p:grpSpPr>
          <a:xfrm>
            <a:off x="0" y="0"/>
            <a:ext cx="9144000" cy="6876000"/>
            <a:chOff x="0" y="0"/>
            <a:chExt cx="9144000" cy="6876000"/>
          </a:xfrm>
        </p:grpSpPr>
        <p:sp>
          <p:nvSpPr>
            <p:cNvPr id="48" name="Rectangle 4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49" name="Rectangle 4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50" name="Rectangle 4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gr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3"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r"/>
            <a:r>
              <a:rPr lang="en-CA" sz="1000" dirty="0" smtClean="0"/>
              <a:t>McLean &amp; Company</a:t>
            </a:r>
            <a:endParaRPr lang="en-CA" sz="1000" dirty="0"/>
          </a:p>
        </p:txBody>
      </p:sp>
      <p:sp>
        <p:nvSpPr>
          <p:cNvPr id="9" name="Rectangle 8"/>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0" algn="l"/>
            <a:fld id="{FF20F8B6-5AB9-41C4-A82C-4155E8A92B2C}" type="slidenum">
              <a:rPr lang="en-CA" sz="1000" smtClean="0"/>
              <a:pPr marL="176213" indent="0" algn="l"/>
              <a:t>‹#›</a:t>
            </a:fld>
            <a:endParaRPr lang="en-CA" sz="1000"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2" r:id="rId7"/>
    <p:sldLayoutId id="2147483680" r:id="rId8"/>
    <p:sldLayoutId id="2147483696" r:id="rId9"/>
    <p:sldLayoutId id="2147483677" r:id="rId10"/>
    <p:sldLayoutId id="2147483667" r:id="rId11"/>
    <p:sldLayoutId id="2147483684" r:id="rId12"/>
    <p:sldLayoutId id="2147483700" r:id="rId13"/>
    <p:sldLayoutId id="2147483683" r:id="rId14"/>
    <p:sldLayoutId id="2147483694" r:id="rId15"/>
    <p:sldLayoutId id="2147483702"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9" name="Rectangle 8"/>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l"/>
            <a:fld id="{FF20F8B6-5AB9-41C4-A82C-4155E8A92B2C}" type="slidenum">
              <a:rPr lang="en-CA" sz="1000" smtClean="0">
                <a:solidFill>
                  <a:srgbClr val="FFFFFF"/>
                </a:solidFill>
              </a:rPr>
              <a:pPr marL="176213" algn="l"/>
              <a:t>‹#›</a:t>
            </a:fld>
            <a:endParaRPr lang="en-CA" sz="10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notesSlide" Target="../notesSlides/notesSlide10.xml"/><Relationship Id="rId5" Type="http://schemas.openxmlformats.org/officeDocument/2006/relationships/tags" Target="../tags/tag34.xml"/><Relationship Id="rId10" Type="http://schemas.openxmlformats.org/officeDocument/2006/relationships/slideLayout" Target="../slideLayouts/slideLayout7.xml"/><Relationship Id="rId4" Type="http://schemas.openxmlformats.org/officeDocument/2006/relationships/tags" Target="../tags/tag33.xml"/><Relationship Id="rId9" Type="http://schemas.openxmlformats.org/officeDocument/2006/relationships/tags" Target="../tags/tag38.xml"/></Relationships>
</file>

<file path=ppt/slides/_rels/slide11.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notesSlide" Target="../notesSlides/notesSlide11.xml"/><Relationship Id="rId2" Type="http://schemas.openxmlformats.org/officeDocument/2006/relationships/tags" Target="../tags/tag40.xml"/><Relationship Id="rId16"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openxmlformats.org/officeDocument/2006/relationships/tags" Target="../tags/tag53.xml"/><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 Target="slide60.xml"/><Relationship Id="rId5" Type="http://schemas.openxmlformats.org/officeDocument/2006/relationships/slide" Target="slide59.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56.xml"/><Relationship Id="rId4" Type="http://schemas.openxmlformats.org/officeDocument/2006/relationships/hyperlink" Target="http://hr.mcleanco.com/research/hr-issue-and-initiative-team-brainstorming-template" TargetMode="External"/></Relationships>
</file>

<file path=ppt/slides/_rels/slide14.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6.wmf"/><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tags" Target="../tags/tag60.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hyperlink" Target="http://hr.mcleanco.com/research/employee-engagement-survey-project-and-communications-plan" TargetMode="External"/><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23.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23.xml"/><Relationship Id="rId5" Type="http://schemas.openxmlformats.org/officeDocument/2006/relationships/slideLayout" Target="../slideLayouts/slideLayout7.xml"/><Relationship Id="rId4" Type="http://schemas.openxmlformats.org/officeDocument/2006/relationships/tags" Target="../tags/tag7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tags" Target="../tags/tag84.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tags" Target="../tags/tag83.xml"/><Relationship Id="rId17" Type="http://schemas.openxmlformats.org/officeDocument/2006/relationships/notesSlide" Target="../notesSlides/notesSlide25.xml"/><Relationship Id="rId2" Type="http://schemas.openxmlformats.org/officeDocument/2006/relationships/tags" Target="../tags/tag73.xml"/><Relationship Id="rId16" Type="http://schemas.openxmlformats.org/officeDocument/2006/relationships/slideLayout" Target="../slideLayouts/slideLayout7.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5" Type="http://schemas.openxmlformats.org/officeDocument/2006/relationships/tags" Target="../tags/tag76.xml"/><Relationship Id="rId15" Type="http://schemas.openxmlformats.org/officeDocument/2006/relationships/tags" Target="../tags/tag86.xml"/><Relationship Id="rId10" Type="http://schemas.openxmlformats.org/officeDocument/2006/relationships/tags" Target="../tags/tag81.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tags" Target="../tags/tag85.xml"/></Relationships>
</file>

<file path=ppt/slides/_rels/slide26.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notesSlide" Target="../notesSlides/notesSlide26.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slideLayout" Target="../slideLayouts/slideLayout6.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5" Type="http://schemas.openxmlformats.org/officeDocument/2006/relationships/tags" Target="../tags/tag91.xml"/><Relationship Id="rId10" Type="http://schemas.openxmlformats.org/officeDocument/2006/relationships/tags" Target="../tags/tag96.xml"/><Relationship Id="rId4" Type="http://schemas.openxmlformats.org/officeDocument/2006/relationships/tags" Target="../tags/tag90.xml"/><Relationship Id="rId9" Type="http://schemas.openxmlformats.org/officeDocument/2006/relationships/tags" Target="../tags/tag95.xml"/></Relationships>
</file>

<file path=ppt/slides/_rels/slide27.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18" Type="http://schemas.openxmlformats.org/officeDocument/2006/relationships/tags" Target="../tags/tag115.xml"/><Relationship Id="rId3" Type="http://schemas.openxmlformats.org/officeDocument/2006/relationships/tags" Target="../tags/tag100.xml"/><Relationship Id="rId21" Type="http://schemas.openxmlformats.org/officeDocument/2006/relationships/slideLayout" Target="../slideLayouts/slideLayout6.xml"/><Relationship Id="rId7" Type="http://schemas.openxmlformats.org/officeDocument/2006/relationships/tags" Target="../tags/tag104.xml"/><Relationship Id="rId12" Type="http://schemas.openxmlformats.org/officeDocument/2006/relationships/tags" Target="../tags/tag109.xml"/><Relationship Id="rId17" Type="http://schemas.openxmlformats.org/officeDocument/2006/relationships/tags" Target="../tags/tag114.xml"/><Relationship Id="rId2" Type="http://schemas.openxmlformats.org/officeDocument/2006/relationships/tags" Target="../tags/tag99.xml"/><Relationship Id="rId16" Type="http://schemas.openxmlformats.org/officeDocument/2006/relationships/tags" Target="../tags/tag113.xml"/><Relationship Id="rId20" Type="http://schemas.openxmlformats.org/officeDocument/2006/relationships/tags" Target="../tags/tag117.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5" Type="http://schemas.openxmlformats.org/officeDocument/2006/relationships/tags" Target="../tags/tag102.xml"/><Relationship Id="rId15" Type="http://schemas.openxmlformats.org/officeDocument/2006/relationships/tags" Target="../tags/tag112.xml"/><Relationship Id="rId10" Type="http://schemas.openxmlformats.org/officeDocument/2006/relationships/tags" Target="../tags/tag107.xml"/><Relationship Id="rId19" Type="http://schemas.openxmlformats.org/officeDocument/2006/relationships/tags" Target="../tags/tag116.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tags" Target="../tags/tag111.xml"/><Relationship Id="rId2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tags" Target="../tags/tag130.xml"/><Relationship Id="rId18" Type="http://schemas.openxmlformats.org/officeDocument/2006/relationships/tags" Target="../tags/tag135.xml"/><Relationship Id="rId3" Type="http://schemas.openxmlformats.org/officeDocument/2006/relationships/tags" Target="../tags/tag120.xml"/><Relationship Id="rId21" Type="http://schemas.openxmlformats.org/officeDocument/2006/relationships/notesSlide" Target="../notesSlides/notesSlide28.xml"/><Relationship Id="rId7" Type="http://schemas.openxmlformats.org/officeDocument/2006/relationships/tags" Target="../tags/tag124.xml"/><Relationship Id="rId12" Type="http://schemas.openxmlformats.org/officeDocument/2006/relationships/tags" Target="../tags/tag129.xml"/><Relationship Id="rId17" Type="http://schemas.openxmlformats.org/officeDocument/2006/relationships/tags" Target="../tags/tag134.xml"/><Relationship Id="rId2" Type="http://schemas.openxmlformats.org/officeDocument/2006/relationships/tags" Target="../tags/tag119.xml"/><Relationship Id="rId16" Type="http://schemas.openxmlformats.org/officeDocument/2006/relationships/tags" Target="../tags/tag133.xml"/><Relationship Id="rId20" Type="http://schemas.openxmlformats.org/officeDocument/2006/relationships/slideLayout" Target="../slideLayouts/slideLayout6.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5" Type="http://schemas.openxmlformats.org/officeDocument/2006/relationships/tags" Target="../tags/tag122.xml"/><Relationship Id="rId15" Type="http://schemas.openxmlformats.org/officeDocument/2006/relationships/tags" Target="../tags/tag132.xml"/><Relationship Id="rId10" Type="http://schemas.openxmlformats.org/officeDocument/2006/relationships/tags" Target="../tags/tag127.xml"/><Relationship Id="rId19" Type="http://schemas.openxmlformats.org/officeDocument/2006/relationships/tags" Target="../tags/tag136.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tags" Target="../tags/tag131.xml"/></Relationships>
</file>

<file path=ppt/slides/_rels/slide29.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tags" Target="../tags/tag149.xml"/><Relationship Id="rId18" Type="http://schemas.openxmlformats.org/officeDocument/2006/relationships/slideLayout" Target="../slideLayouts/slideLayout6.xml"/><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tags" Target="../tags/tag148.xml"/><Relationship Id="rId17" Type="http://schemas.openxmlformats.org/officeDocument/2006/relationships/tags" Target="../tags/tag153.xml"/><Relationship Id="rId2" Type="http://schemas.openxmlformats.org/officeDocument/2006/relationships/tags" Target="../tags/tag138.xml"/><Relationship Id="rId16" Type="http://schemas.openxmlformats.org/officeDocument/2006/relationships/tags" Target="../tags/tag152.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tags" Target="../tags/tag147.xml"/><Relationship Id="rId5" Type="http://schemas.openxmlformats.org/officeDocument/2006/relationships/tags" Target="../tags/tag141.xml"/><Relationship Id="rId15" Type="http://schemas.openxmlformats.org/officeDocument/2006/relationships/tags" Target="../tags/tag151.xml"/><Relationship Id="rId10" Type="http://schemas.openxmlformats.org/officeDocument/2006/relationships/tags" Target="../tags/tag146.xml"/><Relationship Id="rId19" Type="http://schemas.openxmlformats.org/officeDocument/2006/relationships/notesSlide" Target="../notesSlides/notesSlide29.xml"/><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tags" Target="../tags/tag1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tags" Target="../tags/tag166.xml"/><Relationship Id="rId18" Type="http://schemas.openxmlformats.org/officeDocument/2006/relationships/tags" Target="../tags/tag171.xml"/><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tags" Target="../tags/tag165.xml"/><Relationship Id="rId17" Type="http://schemas.openxmlformats.org/officeDocument/2006/relationships/tags" Target="../tags/tag170.xml"/><Relationship Id="rId2" Type="http://schemas.openxmlformats.org/officeDocument/2006/relationships/tags" Target="../tags/tag155.xml"/><Relationship Id="rId16" Type="http://schemas.openxmlformats.org/officeDocument/2006/relationships/tags" Target="../tags/tag169.xml"/><Relationship Id="rId20" Type="http://schemas.openxmlformats.org/officeDocument/2006/relationships/notesSlide" Target="../notesSlides/notesSlide30.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tags" Target="../tags/tag164.xml"/><Relationship Id="rId5" Type="http://schemas.openxmlformats.org/officeDocument/2006/relationships/tags" Target="../tags/tag158.xml"/><Relationship Id="rId15" Type="http://schemas.openxmlformats.org/officeDocument/2006/relationships/tags" Target="../tags/tag168.xml"/><Relationship Id="rId10" Type="http://schemas.openxmlformats.org/officeDocument/2006/relationships/tags" Target="../tags/tag163.xml"/><Relationship Id="rId19" Type="http://schemas.openxmlformats.org/officeDocument/2006/relationships/slideLayout" Target="../slideLayouts/slideLayout6.xml"/><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tags" Target="../tags/tag167.xml"/></Relationships>
</file>

<file path=ppt/slides/_rels/slide31.xml.rels><?xml version="1.0" encoding="UTF-8" standalone="yes"?>
<Relationships xmlns="http://schemas.openxmlformats.org/package/2006/relationships"><Relationship Id="rId8" Type="http://schemas.openxmlformats.org/officeDocument/2006/relationships/tags" Target="../tags/tag179.xml"/><Relationship Id="rId13" Type="http://schemas.openxmlformats.org/officeDocument/2006/relationships/tags" Target="../tags/tag184.xml"/><Relationship Id="rId3" Type="http://schemas.openxmlformats.org/officeDocument/2006/relationships/tags" Target="../tags/tag174.xml"/><Relationship Id="rId7" Type="http://schemas.openxmlformats.org/officeDocument/2006/relationships/tags" Target="../tags/tag178.xml"/><Relationship Id="rId12" Type="http://schemas.openxmlformats.org/officeDocument/2006/relationships/tags" Target="../tags/tag183.xml"/><Relationship Id="rId17" Type="http://schemas.openxmlformats.org/officeDocument/2006/relationships/notesSlide" Target="../notesSlides/notesSlide31.xml"/><Relationship Id="rId2" Type="http://schemas.openxmlformats.org/officeDocument/2006/relationships/tags" Target="../tags/tag173.xml"/><Relationship Id="rId16" Type="http://schemas.openxmlformats.org/officeDocument/2006/relationships/slideLayout" Target="../slideLayouts/slideLayout6.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tags" Target="../tags/tag182.xml"/><Relationship Id="rId5" Type="http://schemas.openxmlformats.org/officeDocument/2006/relationships/tags" Target="../tags/tag176.xml"/><Relationship Id="rId15" Type="http://schemas.openxmlformats.org/officeDocument/2006/relationships/tags" Target="../tags/tag186.xml"/><Relationship Id="rId10" Type="http://schemas.openxmlformats.org/officeDocument/2006/relationships/tags" Target="../tags/tag181.xml"/><Relationship Id="rId4" Type="http://schemas.openxmlformats.org/officeDocument/2006/relationships/tags" Target="../tags/tag175.xml"/><Relationship Id="rId9" Type="http://schemas.openxmlformats.org/officeDocument/2006/relationships/tags" Target="../tags/tag180.xml"/><Relationship Id="rId14" Type="http://schemas.openxmlformats.org/officeDocument/2006/relationships/tags" Target="../tags/tag185.xml"/></Relationships>
</file>

<file path=ppt/slides/_rels/slide32.xml.rels><?xml version="1.0" encoding="UTF-8" standalone="yes"?>
<Relationships xmlns="http://schemas.openxmlformats.org/package/2006/relationships"><Relationship Id="rId8" Type="http://schemas.openxmlformats.org/officeDocument/2006/relationships/tags" Target="../tags/tag194.xml"/><Relationship Id="rId13" Type="http://schemas.openxmlformats.org/officeDocument/2006/relationships/tags" Target="../tags/tag199.xml"/><Relationship Id="rId3" Type="http://schemas.openxmlformats.org/officeDocument/2006/relationships/tags" Target="../tags/tag189.xml"/><Relationship Id="rId7" Type="http://schemas.openxmlformats.org/officeDocument/2006/relationships/tags" Target="../tags/tag193.xml"/><Relationship Id="rId12" Type="http://schemas.openxmlformats.org/officeDocument/2006/relationships/tags" Target="../tags/tag198.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tags" Target="../tags/tag197.xml"/><Relationship Id="rId5" Type="http://schemas.openxmlformats.org/officeDocument/2006/relationships/tags" Target="../tags/tag191.xml"/><Relationship Id="rId15" Type="http://schemas.openxmlformats.org/officeDocument/2006/relationships/notesSlide" Target="../notesSlides/notesSlide32.xml"/><Relationship Id="rId10" Type="http://schemas.openxmlformats.org/officeDocument/2006/relationships/tags" Target="../tags/tag196.xml"/><Relationship Id="rId4" Type="http://schemas.openxmlformats.org/officeDocument/2006/relationships/tags" Target="../tags/tag190.xml"/><Relationship Id="rId9" Type="http://schemas.openxmlformats.org/officeDocument/2006/relationships/tags" Target="../tags/tag195.xml"/><Relationship Id="rId14"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tags" Target="../tags/tag212.xml"/><Relationship Id="rId18" Type="http://schemas.openxmlformats.org/officeDocument/2006/relationships/tags" Target="../tags/tag217.xml"/><Relationship Id="rId3" Type="http://schemas.openxmlformats.org/officeDocument/2006/relationships/tags" Target="../tags/tag202.xml"/><Relationship Id="rId21" Type="http://schemas.openxmlformats.org/officeDocument/2006/relationships/notesSlide" Target="../notesSlides/notesSlide33.xml"/><Relationship Id="rId7" Type="http://schemas.openxmlformats.org/officeDocument/2006/relationships/tags" Target="../tags/tag206.xml"/><Relationship Id="rId12" Type="http://schemas.openxmlformats.org/officeDocument/2006/relationships/tags" Target="../tags/tag211.xml"/><Relationship Id="rId17" Type="http://schemas.openxmlformats.org/officeDocument/2006/relationships/tags" Target="../tags/tag216.xml"/><Relationship Id="rId2" Type="http://schemas.openxmlformats.org/officeDocument/2006/relationships/tags" Target="../tags/tag201.xml"/><Relationship Id="rId16" Type="http://schemas.openxmlformats.org/officeDocument/2006/relationships/tags" Target="../tags/tag215.xml"/><Relationship Id="rId20" Type="http://schemas.openxmlformats.org/officeDocument/2006/relationships/slideLayout" Target="../slideLayouts/slideLayout6.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tags" Target="../tags/tag210.xml"/><Relationship Id="rId5" Type="http://schemas.openxmlformats.org/officeDocument/2006/relationships/tags" Target="../tags/tag204.xml"/><Relationship Id="rId15" Type="http://schemas.openxmlformats.org/officeDocument/2006/relationships/tags" Target="../tags/tag214.xml"/><Relationship Id="rId10" Type="http://schemas.openxmlformats.org/officeDocument/2006/relationships/tags" Target="../tags/tag209.xml"/><Relationship Id="rId19" Type="http://schemas.openxmlformats.org/officeDocument/2006/relationships/tags" Target="../tags/tag218.xml"/><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tags" Target="../tags/tag213.xml"/></Relationships>
</file>

<file path=ppt/slides/_rels/slide34.xml.rels><?xml version="1.0" encoding="UTF-8" standalone="yes"?>
<Relationships xmlns="http://schemas.openxmlformats.org/package/2006/relationships"><Relationship Id="rId8" Type="http://schemas.openxmlformats.org/officeDocument/2006/relationships/tags" Target="../tags/tag226.xml"/><Relationship Id="rId3" Type="http://schemas.openxmlformats.org/officeDocument/2006/relationships/tags" Target="../tags/tag221.xml"/><Relationship Id="rId7" Type="http://schemas.openxmlformats.org/officeDocument/2006/relationships/tags" Target="../tags/tag225.xml"/><Relationship Id="rId12" Type="http://schemas.openxmlformats.org/officeDocument/2006/relationships/notesSlide" Target="../notesSlides/notesSlide34.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tags" Target="../tags/tag224.xml"/><Relationship Id="rId11" Type="http://schemas.openxmlformats.org/officeDocument/2006/relationships/slideLayout" Target="../slideLayouts/slideLayout6.xml"/><Relationship Id="rId5" Type="http://schemas.openxmlformats.org/officeDocument/2006/relationships/tags" Target="../tags/tag223.xml"/><Relationship Id="rId10" Type="http://schemas.openxmlformats.org/officeDocument/2006/relationships/tags" Target="../tags/tag228.xml"/><Relationship Id="rId4" Type="http://schemas.openxmlformats.org/officeDocument/2006/relationships/tags" Target="../tags/tag222.xml"/><Relationship Id="rId9" Type="http://schemas.openxmlformats.org/officeDocument/2006/relationships/tags" Target="../tags/tag227.xml"/></Relationships>
</file>

<file path=ppt/slides/_rels/slide35.xml.rels><?xml version="1.0" encoding="UTF-8" standalone="yes"?>
<Relationships xmlns="http://schemas.openxmlformats.org/package/2006/relationships"><Relationship Id="rId8" Type="http://schemas.openxmlformats.org/officeDocument/2006/relationships/tags" Target="../tags/tag236.xml"/><Relationship Id="rId3" Type="http://schemas.openxmlformats.org/officeDocument/2006/relationships/tags" Target="../tags/tag231.xml"/><Relationship Id="rId7" Type="http://schemas.openxmlformats.org/officeDocument/2006/relationships/tags" Target="../tags/tag235.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tags" Target="../tags/tag234.xml"/><Relationship Id="rId11" Type="http://schemas.openxmlformats.org/officeDocument/2006/relationships/notesSlide" Target="../notesSlides/notesSlide35.xml"/><Relationship Id="rId5" Type="http://schemas.openxmlformats.org/officeDocument/2006/relationships/tags" Target="../tags/tag233.xml"/><Relationship Id="rId10" Type="http://schemas.openxmlformats.org/officeDocument/2006/relationships/slideLayout" Target="../slideLayouts/slideLayout6.xml"/><Relationship Id="rId4" Type="http://schemas.openxmlformats.org/officeDocument/2006/relationships/tags" Target="../tags/tag232.xml"/><Relationship Id="rId9" Type="http://schemas.openxmlformats.org/officeDocument/2006/relationships/tags" Target="../tags/tag237.xml"/></Relationships>
</file>

<file path=ppt/slides/_rels/slide36.xml.rels><?xml version="1.0" encoding="UTF-8" standalone="yes"?>
<Relationships xmlns="http://schemas.openxmlformats.org/package/2006/relationships"><Relationship Id="rId8" Type="http://schemas.openxmlformats.org/officeDocument/2006/relationships/tags" Target="../tags/tag245.xml"/><Relationship Id="rId13" Type="http://schemas.openxmlformats.org/officeDocument/2006/relationships/tags" Target="../tags/tag250.xml"/><Relationship Id="rId18" Type="http://schemas.openxmlformats.org/officeDocument/2006/relationships/notesSlide" Target="../notesSlides/notesSlide36.xml"/><Relationship Id="rId3" Type="http://schemas.openxmlformats.org/officeDocument/2006/relationships/tags" Target="../tags/tag240.xml"/><Relationship Id="rId7" Type="http://schemas.openxmlformats.org/officeDocument/2006/relationships/tags" Target="../tags/tag244.xml"/><Relationship Id="rId12" Type="http://schemas.openxmlformats.org/officeDocument/2006/relationships/tags" Target="../tags/tag249.xml"/><Relationship Id="rId17" Type="http://schemas.openxmlformats.org/officeDocument/2006/relationships/slideLayout" Target="../slideLayouts/slideLayout6.xml"/><Relationship Id="rId2" Type="http://schemas.openxmlformats.org/officeDocument/2006/relationships/tags" Target="../tags/tag239.xml"/><Relationship Id="rId16" Type="http://schemas.openxmlformats.org/officeDocument/2006/relationships/tags" Target="../tags/tag253.xml"/><Relationship Id="rId1" Type="http://schemas.openxmlformats.org/officeDocument/2006/relationships/tags" Target="../tags/tag238.xml"/><Relationship Id="rId6" Type="http://schemas.openxmlformats.org/officeDocument/2006/relationships/tags" Target="../tags/tag243.xml"/><Relationship Id="rId11" Type="http://schemas.openxmlformats.org/officeDocument/2006/relationships/tags" Target="../tags/tag248.xml"/><Relationship Id="rId5" Type="http://schemas.openxmlformats.org/officeDocument/2006/relationships/tags" Target="../tags/tag242.xml"/><Relationship Id="rId15" Type="http://schemas.openxmlformats.org/officeDocument/2006/relationships/tags" Target="../tags/tag252.xml"/><Relationship Id="rId10" Type="http://schemas.openxmlformats.org/officeDocument/2006/relationships/tags" Target="../tags/tag247.xml"/><Relationship Id="rId4" Type="http://schemas.openxmlformats.org/officeDocument/2006/relationships/tags" Target="../tags/tag241.xml"/><Relationship Id="rId9" Type="http://schemas.openxmlformats.org/officeDocument/2006/relationships/tags" Target="../tags/tag246.xml"/><Relationship Id="rId14" Type="http://schemas.openxmlformats.org/officeDocument/2006/relationships/tags" Target="../tags/tag251.xml"/></Relationships>
</file>

<file path=ppt/slides/_rels/slide37.xml.rels><?xml version="1.0" encoding="UTF-8" standalone="yes"?>
<Relationships xmlns="http://schemas.openxmlformats.org/package/2006/relationships"><Relationship Id="rId8" Type="http://schemas.openxmlformats.org/officeDocument/2006/relationships/tags" Target="../tags/tag261.xml"/><Relationship Id="rId13" Type="http://schemas.openxmlformats.org/officeDocument/2006/relationships/tags" Target="../tags/tag266.xml"/><Relationship Id="rId18" Type="http://schemas.openxmlformats.org/officeDocument/2006/relationships/slideLayout" Target="../slideLayouts/slideLayout6.xml"/><Relationship Id="rId3" Type="http://schemas.openxmlformats.org/officeDocument/2006/relationships/tags" Target="../tags/tag256.xml"/><Relationship Id="rId7" Type="http://schemas.openxmlformats.org/officeDocument/2006/relationships/tags" Target="../tags/tag260.xml"/><Relationship Id="rId12" Type="http://schemas.openxmlformats.org/officeDocument/2006/relationships/tags" Target="../tags/tag265.xml"/><Relationship Id="rId17" Type="http://schemas.openxmlformats.org/officeDocument/2006/relationships/tags" Target="../tags/tag270.xml"/><Relationship Id="rId2" Type="http://schemas.openxmlformats.org/officeDocument/2006/relationships/tags" Target="../tags/tag255.xml"/><Relationship Id="rId16" Type="http://schemas.openxmlformats.org/officeDocument/2006/relationships/tags" Target="../tags/tag269.xml"/><Relationship Id="rId1" Type="http://schemas.openxmlformats.org/officeDocument/2006/relationships/tags" Target="../tags/tag254.xml"/><Relationship Id="rId6" Type="http://schemas.openxmlformats.org/officeDocument/2006/relationships/tags" Target="../tags/tag259.xml"/><Relationship Id="rId11" Type="http://schemas.openxmlformats.org/officeDocument/2006/relationships/tags" Target="../tags/tag264.xml"/><Relationship Id="rId5" Type="http://schemas.openxmlformats.org/officeDocument/2006/relationships/tags" Target="../tags/tag258.xml"/><Relationship Id="rId15" Type="http://schemas.openxmlformats.org/officeDocument/2006/relationships/tags" Target="../tags/tag268.xml"/><Relationship Id="rId10" Type="http://schemas.openxmlformats.org/officeDocument/2006/relationships/tags" Target="../tags/tag263.xml"/><Relationship Id="rId19" Type="http://schemas.openxmlformats.org/officeDocument/2006/relationships/notesSlide" Target="../notesSlides/notesSlide37.xml"/><Relationship Id="rId4" Type="http://schemas.openxmlformats.org/officeDocument/2006/relationships/tags" Target="../tags/tag257.xml"/><Relationship Id="rId9" Type="http://schemas.openxmlformats.org/officeDocument/2006/relationships/tags" Target="../tags/tag262.xml"/><Relationship Id="rId14" Type="http://schemas.openxmlformats.org/officeDocument/2006/relationships/tags" Target="../tags/tag267.xml"/></Relationships>
</file>

<file path=ppt/slides/_rels/slide38.xml.rels><?xml version="1.0" encoding="UTF-8" standalone="yes"?>
<Relationships xmlns="http://schemas.openxmlformats.org/package/2006/relationships"><Relationship Id="rId8" Type="http://schemas.openxmlformats.org/officeDocument/2006/relationships/tags" Target="../tags/tag278.xml"/><Relationship Id="rId13" Type="http://schemas.openxmlformats.org/officeDocument/2006/relationships/notesSlide" Target="../notesSlides/notesSlide38.xml"/><Relationship Id="rId3" Type="http://schemas.openxmlformats.org/officeDocument/2006/relationships/tags" Target="../tags/tag273.xml"/><Relationship Id="rId7" Type="http://schemas.openxmlformats.org/officeDocument/2006/relationships/tags" Target="../tags/tag277.xml"/><Relationship Id="rId12" Type="http://schemas.openxmlformats.org/officeDocument/2006/relationships/slideLayout" Target="../slideLayouts/slideLayout6.xml"/><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tags" Target="../tags/tag276.xml"/><Relationship Id="rId11" Type="http://schemas.openxmlformats.org/officeDocument/2006/relationships/tags" Target="../tags/tag281.xml"/><Relationship Id="rId5" Type="http://schemas.openxmlformats.org/officeDocument/2006/relationships/tags" Target="../tags/tag275.xml"/><Relationship Id="rId10" Type="http://schemas.openxmlformats.org/officeDocument/2006/relationships/tags" Target="../tags/tag280.xml"/><Relationship Id="rId4" Type="http://schemas.openxmlformats.org/officeDocument/2006/relationships/tags" Target="../tags/tag274.xml"/><Relationship Id="rId9" Type="http://schemas.openxmlformats.org/officeDocument/2006/relationships/tags" Target="../tags/tag279.xml"/></Relationships>
</file>

<file path=ppt/slides/_rels/slide39.xml.rels><?xml version="1.0" encoding="UTF-8" standalone="yes"?>
<Relationships xmlns="http://schemas.openxmlformats.org/package/2006/relationships"><Relationship Id="rId8" Type="http://schemas.openxmlformats.org/officeDocument/2006/relationships/tags" Target="../tags/tag289.xml"/><Relationship Id="rId13" Type="http://schemas.openxmlformats.org/officeDocument/2006/relationships/tags" Target="../tags/tag294.xml"/><Relationship Id="rId18" Type="http://schemas.openxmlformats.org/officeDocument/2006/relationships/slideLayout" Target="../slideLayouts/slideLayout6.xml"/><Relationship Id="rId3" Type="http://schemas.openxmlformats.org/officeDocument/2006/relationships/tags" Target="../tags/tag284.xml"/><Relationship Id="rId7" Type="http://schemas.openxmlformats.org/officeDocument/2006/relationships/tags" Target="../tags/tag288.xml"/><Relationship Id="rId12" Type="http://schemas.openxmlformats.org/officeDocument/2006/relationships/tags" Target="../tags/tag293.xml"/><Relationship Id="rId17" Type="http://schemas.openxmlformats.org/officeDocument/2006/relationships/tags" Target="../tags/tag298.xml"/><Relationship Id="rId2" Type="http://schemas.openxmlformats.org/officeDocument/2006/relationships/tags" Target="../tags/tag283.xml"/><Relationship Id="rId16" Type="http://schemas.openxmlformats.org/officeDocument/2006/relationships/tags" Target="../tags/tag297.xml"/><Relationship Id="rId1" Type="http://schemas.openxmlformats.org/officeDocument/2006/relationships/tags" Target="../tags/tag282.xml"/><Relationship Id="rId6" Type="http://schemas.openxmlformats.org/officeDocument/2006/relationships/tags" Target="../tags/tag287.xml"/><Relationship Id="rId11" Type="http://schemas.openxmlformats.org/officeDocument/2006/relationships/tags" Target="../tags/tag292.xml"/><Relationship Id="rId5" Type="http://schemas.openxmlformats.org/officeDocument/2006/relationships/tags" Target="../tags/tag286.xml"/><Relationship Id="rId15" Type="http://schemas.openxmlformats.org/officeDocument/2006/relationships/tags" Target="../tags/tag296.xml"/><Relationship Id="rId10" Type="http://schemas.openxmlformats.org/officeDocument/2006/relationships/tags" Target="../tags/tag291.xml"/><Relationship Id="rId19" Type="http://schemas.openxmlformats.org/officeDocument/2006/relationships/notesSlide" Target="../notesSlides/notesSlide39.xml"/><Relationship Id="rId4" Type="http://schemas.openxmlformats.org/officeDocument/2006/relationships/tags" Target="../tags/tag285.xml"/><Relationship Id="rId9" Type="http://schemas.openxmlformats.org/officeDocument/2006/relationships/tags" Target="../tags/tag290.xml"/><Relationship Id="rId14" Type="http://schemas.openxmlformats.org/officeDocument/2006/relationships/tags" Target="../tags/tag29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tags" Target="../tags/tag306.xml"/><Relationship Id="rId13" Type="http://schemas.openxmlformats.org/officeDocument/2006/relationships/tags" Target="../tags/tag311.xml"/><Relationship Id="rId3" Type="http://schemas.openxmlformats.org/officeDocument/2006/relationships/tags" Target="../tags/tag301.xml"/><Relationship Id="rId7" Type="http://schemas.openxmlformats.org/officeDocument/2006/relationships/tags" Target="../tags/tag305.xml"/><Relationship Id="rId12" Type="http://schemas.openxmlformats.org/officeDocument/2006/relationships/tags" Target="../tags/tag310.xml"/><Relationship Id="rId17" Type="http://schemas.openxmlformats.org/officeDocument/2006/relationships/notesSlide" Target="../notesSlides/notesSlide41.xml"/><Relationship Id="rId2" Type="http://schemas.openxmlformats.org/officeDocument/2006/relationships/tags" Target="../tags/tag300.xml"/><Relationship Id="rId16" Type="http://schemas.openxmlformats.org/officeDocument/2006/relationships/slideLayout" Target="../slideLayouts/slideLayout6.xml"/><Relationship Id="rId1" Type="http://schemas.openxmlformats.org/officeDocument/2006/relationships/tags" Target="../tags/tag299.xml"/><Relationship Id="rId6" Type="http://schemas.openxmlformats.org/officeDocument/2006/relationships/tags" Target="../tags/tag304.xml"/><Relationship Id="rId11" Type="http://schemas.openxmlformats.org/officeDocument/2006/relationships/tags" Target="../tags/tag309.xml"/><Relationship Id="rId5" Type="http://schemas.openxmlformats.org/officeDocument/2006/relationships/tags" Target="../tags/tag303.xml"/><Relationship Id="rId15" Type="http://schemas.openxmlformats.org/officeDocument/2006/relationships/tags" Target="../tags/tag313.xml"/><Relationship Id="rId10" Type="http://schemas.openxmlformats.org/officeDocument/2006/relationships/tags" Target="../tags/tag308.xml"/><Relationship Id="rId4" Type="http://schemas.openxmlformats.org/officeDocument/2006/relationships/tags" Target="../tags/tag302.xml"/><Relationship Id="rId9" Type="http://schemas.openxmlformats.org/officeDocument/2006/relationships/tags" Target="../tags/tag307.xml"/><Relationship Id="rId14" Type="http://schemas.openxmlformats.org/officeDocument/2006/relationships/tags" Target="../tags/tag312.xml"/></Relationships>
</file>

<file path=ppt/slides/_rels/slide42.xml.rels><?xml version="1.0" encoding="UTF-8" standalone="yes"?>
<Relationships xmlns="http://schemas.openxmlformats.org/package/2006/relationships"><Relationship Id="rId8" Type="http://schemas.openxmlformats.org/officeDocument/2006/relationships/tags" Target="../tags/tag321.xml"/><Relationship Id="rId3" Type="http://schemas.openxmlformats.org/officeDocument/2006/relationships/tags" Target="../tags/tag316.xml"/><Relationship Id="rId7" Type="http://schemas.openxmlformats.org/officeDocument/2006/relationships/tags" Target="../tags/tag320.xml"/><Relationship Id="rId12" Type="http://schemas.openxmlformats.org/officeDocument/2006/relationships/notesSlide" Target="../notesSlides/notesSlide42.xml"/><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tags" Target="../tags/tag319.xml"/><Relationship Id="rId11" Type="http://schemas.openxmlformats.org/officeDocument/2006/relationships/slideLayout" Target="../slideLayouts/slideLayout6.xml"/><Relationship Id="rId5" Type="http://schemas.openxmlformats.org/officeDocument/2006/relationships/tags" Target="../tags/tag318.xml"/><Relationship Id="rId10" Type="http://schemas.openxmlformats.org/officeDocument/2006/relationships/tags" Target="../tags/tag323.xml"/><Relationship Id="rId4" Type="http://schemas.openxmlformats.org/officeDocument/2006/relationships/tags" Target="../tags/tag317.xml"/><Relationship Id="rId9" Type="http://schemas.openxmlformats.org/officeDocument/2006/relationships/tags" Target="../tags/tag322.xml"/></Relationships>
</file>

<file path=ppt/slides/_rels/slide43.xml.rels><?xml version="1.0" encoding="UTF-8" standalone="yes"?>
<Relationships xmlns="http://schemas.openxmlformats.org/package/2006/relationships"><Relationship Id="rId8" Type="http://schemas.openxmlformats.org/officeDocument/2006/relationships/tags" Target="../tags/tag331.xml"/><Relationship Id="rId13" Type="http://schemas.openxmlformats.org/officeDocument/2006/relationships/tags" Target="../tags/tag336.xml"/><Relationship Id="rId18" Type="http://schemas.openxmlformats.org/officeDocument/2006/relationships/slideLayout" Target="../slideLayouts/slideLayout6.xml"/><Relationship Id="rId3" Type="http://schemas.openxmlformats.org/officeDocument/2006/relationships/tags" Target="../tags/tag326.xml"/><Relationship Id="rId7" Type="http://schemas.openxmlformats.org/officeDocument/2006/relationships/tags" Target="../tags/tag330.xml"/><Relationship Id="rId12" Type="http://schemas.openxmlformats.org/officeDocument/2006/relationships/tags" Target="../tags/tag335.xml"/><Relationship Id="rId17" Type="http://schemas.openxmlformats.org/officeDocument/2006/relationships/tags" Target="../tags/tag340.xml"/><Relationship Id="rId2" Type="http://schemas.openxmlformats.org/officeDocument/2006/relationships/tags" Target="../tags/tag325.xml"/><Relationship Id="rId16" Type="http://schemas.openxmlformats.org/officeDocument/2006/relationships/tags" Target="../tags/tag339.xml"/><Relationship Id="rId1" Type="http://schemas.openxmlformats.org/officeDocument/2006/relationships/tags" Target="../tags/tag324.xml"/><Relationship Id="rId6" Type="http://schemas.openxmlformats.org/officeDocument/2006/relationships/tags" Target="../tags/tag329.xml"/><Relationship Id="rId11" Type="http://schemas.openxmlformats.org/officeDocument/2006/relationships/tags" Target="../tags/tag334.xml"/><Relationship Id="rId5" Type="http://schemas.openxmlformats.org/officeDocument/2006/relationships/tags" Target="../tags/tag328.xml"/><Relationship Id="rId15" Type="http://schemas.openxmlformats.org/officeDocument/2006/relationships/tags" Target="../tags/tag338.xml"/><Relationship Id="rId10" Type="http://schemas.openxmlformats.org/officeDocument/2006/relationships/tags" Target="../tags/tag333.xml"/><Relationship Id="rId19" Type="http://schemas.openxmlformats.org/officeDocument/2006/relationships/notesSlide" Target="../notesSlides/notesSlide43.xml"/><Relationship Id="rId4" Type="http://schemas.openxmlformats.org/officeDocument/2006/relationships/tags" Target="../tags/tag327.xml"/><Relationship Id="rId9" Type="http://schemas.openxmlformats.org/officeDocument/2006/relationships/tags" Target="../tags/tag332.xml"/><Relationship Id="rId14" Type="http://schemas.openxmlformats.org/officeDocument/2006/relationships/tags" Target="../tags/tag337.xml"/></Relationships>
</file>

<file path=ppt/slides/_rels/slide44.xml.rels><?xml version="1.0" encoding="UTF-8" standalone="yes"?>
<Relationships xmlns="http://schemas.openxmlformats.org/package/2006/relationships"><Relationship Id="rId8" Type="http://schemas.openxmlformats.org/officeDocument/2006/relationships/tags" Target="../tags/tag348.xml"/><Relationship Id="rId13" Type="http://schemas.openxmlformats.org/officeDocument/2006/relationships/tags" Target="../tags/tag353.xml"/><Relationship Id="rId3" Type="http://schemas.openxmlformats.org/officeDocument/2006/relationships/tags" Target="../tags/tag343.xml"/><Relationship Id="rId7" Type="http://schemas.openxmlformats.org/officeDocument/2006/relationships/tags" Target="../tags/tag347.xml"/><Relationship Id="rId12" Type="http://schemas.openxmlformats.org/officeDocument/2006/relationships/tags" Target="../tags/tag352.xml"/><Relationship Id="rId17" Type="http://schemas.openxmlformats.org/officeDocument/2006/relationships/notesSlide" Target="../notesSlides/notesSlide44.xml"/><Relationship Id="rId2" Type="http://schemas.openxmlformats.org/officeDocument/2006/relationships/tags" Target="../tags/tag342.xml"/><Relationship Id="rId16" Type="http://schemas.openxmlformats.org/officeDocument/2006/relationships/slideLayout" Target="../slideLayouts/slideLayout6.xml"/><Relationship Id="rId1" Type="http://schemas.openxmlformats.org/officeDocument/2006/relationships/tags" Target="../tags/tag341.xml"/><Relationship Id="rId6" Type="http://schemas.openxmlformats.org/officeDocument/2006/relationships/tags" Target="../tags/tag346.xml"/><Relationship Id="rId11" Type="http://schemas.openxmlformats.org/officeDocument/2006/relationships/tags" Target="../tags/tag351.xml"/><Relationship Id="rId5" Type="http://schemas.openxmlformats.org/officeDocument/2006/relationships/tags" Target="../tags/tag345.xml"/><Relationship Id="rId15" Type="http://schemas.openxmlformats.org/officeDocument/2006/relationships/tags" Target="../tags/tag355.xml"/><Relationship Id="rId10" Type="http://schemas.openxmlformats.org/officeDocument/2006/relationships/tags" Target="../tags/tag350.xml"/><Relationship Id="rId4" Type="http://schemas.openxmlformats.org/officeDocument/2006/relationships/tags" Target="../tags/tag344.xml"/><Relationship Id="rId9" Type="http://schemas.openxmlformats.org/officeDocument/2006/relationships/tags" Target="../tags/tag349.xml"/><Relationship Id="rId14" Type="http://schemas.openxmlformats.org/officeDocument/2006/relationships/tags" Target="../tags/tag354.xml"/></Relationships>
</file>

<file path=ppt/slides/_rels/slide45.xml.rels><?xml version="1.0" encoding="UTF-8" standalone="yes"?>
<Relationships xmlns="http://schemas.openxmlformats.org/package/2006/relationships"><Relationship Id="rId8" Type="http://schemas.openxmlformats.org/officeDocument/2006/relationships/tags" Target="../tags/tag363.xml"/><Relationship Id="rId13" Type="http://schemas.openxmlformats.org/officeDocument/2006/relationships/notesSlide" Target="../notesSlides/notesSlide45.xml"/><Relationship Id="rId3" Type="http://schemas.openxmlformats.org/officeDocument/2006/relationships/tags" Target="../tags/tag358.xml"/><Relationship Id="rId7" Type="http://schemas.openxmlformats.org/officeDocument/2006/relationships/tags" Target="../tags/tag362.xml"/><Relationship Id="rId12" Type="http://schemas.openxmlformats.org/officeDocument/2006/relationships/slideLayout" Target="../slideLayouts/slideLayout6.xml"/><Relationship Id="rId2" Type="http://schemas.openxmlformats.org/officeDocument/2006/relationships/tags" Target="../tags/tag357.xml"/><Relationship Id="rId1" Type="http://schemas.openxmlformats.org/officeDocument/2006/relationships/tags" Target="../tags/tag356.xml"/><Relationship Id="rId6" Type="http://schemas.openxmlformats.org/officeDocument/2006/relationships/tags" Target="../tags/tag361.xml"/><Relationship Id="rId11" Type="http://schemas.openxmlformats.org/officeDocument/2006/relationships/tags" Target="../tags/tag366.xml"/><Relationship Id="rId5" Type="http://schemas.openxmlformats.org/officeDocument/2006/relationships/tags" Target="../tags/tag360.xml"/><Relationship Id="rId10" Type="http://schemas.openxmlformats.org/officeDocument/2006/relationships/tags" Target="../tags/tag365.xml"/><Relationship Id="rId4" Type="http://schemas.openxmlformats.org/officeDocument/2006/relationships/tags" Target="../tags/tag359.xml"/><Relationship Id="rId9" Type="http://schemas.openxmlformats.org/officeDocument/2006/relationships/tags" Target="../tags/tag364.xml"/></Relationships>
</file>

<file path=ppt/slides/_rels/slide46.xml.rels><?xml version="1.0" encoding="UTF-8" standalone="yes"?>
<Relationships xmlns="http://schemas.openxmlformats.org/package/2006/relationships"><Relationship Id="rId8" Type="http://schemas.openxmlformats.org/officeDocument/2006/relationships/tags" Target="../tags/tag374.xml"/><Relationship Id="rId13" Type="http://schemas.openxmlformats.org/officeDocument/2006/relationships/tags" Target="../tags/tag379.xml"/><Relationship Id="rId18" Type="http://schemas.openxmlformats.org/officeDocument/2006/relationships/slideLayout" Target="../slideLayouts/slideLayout6.xml"/><Relationship Id="rId3" Type="http://schemas.openxmlformats.org/officeDocument/2006/relationships/tags" Target="../tags/tag369.xml"/><Relationship Id="rId7" Type="http://schemas.openxmlformats.org/officeDocument/2006/relationships/tags" Target="../tags/tag373.xml"/><Relationship Id="rId12" Type="http://schemas.openxmlformats.org/officeDocument/2006/relationships/tags" Target="../tags/tag378.xml"/><Relationship Id="rId17" Type="http://schemas.openxmlformats.org/officeDocument/2006/relationships/tags" Target="../tags/tag383.xml"/><Relationship Id="rId2" Type="http://schemas.openxmlformats.org/officeDocument/2006/relationships/tags" Target="../tags/tag368.xml"/><Relationship Id="rId16" Type="http://schemas.openxmlformats.org/officeDocument/2006/relationships/tags" Target="../tags/tag382.xml"/><Relationship Id="rId1" Type="http://schemas.openxmlformats.org/officeDocument/2006/relationships/tags" Target="../tags/tag367.xml"/><Relationship Id="rId6" Type="http://schemas.openxmlformats.org/officeDocument/2006/relationships/tags" Target="../tags/tag372.xml"/><Relationship Id="rId11" Type="http://schemas.openxmlformats.org/officeDocument/2006/relationships/tags" Target="../tags/tag377.xml"/><Relationship Id="rId5" Type="http://schemas.openxmlformats.org/officeDocument/2006/relationships/tags" Target="../tags/tag371.xml"/><Relationship Id="rId15" Type="http://schemas.openxmlformats.org/officeDocument/2006/relationships/tags" Target="../tags/tag381.xml"/><Relationship Id="rId10" Type="http://schemas.openxmlformats.org/officeDocument/2006/relationships/tags" Target="../tags/tag376.xml"/><Relationship Id="rId19" Type="http://schemas.openxmlformats.org/officeDocument/2006/relationships/notesSlide" Target="../notesSlides/notesSlide46.xml"/><Relationship Id="rId4" Type="http://schemas.openxmlformats.org/officeDocument/2006/relationships/tags" Target="../tags/tag370.xml"/><Relationship Id="rId9" Type="http://schemas.openxmlformats.org/officeDocument/2006/relationships/tags" Target="../tags/tag375.xml"/><Relationship Id="rId14" Type="http://schemas.openxmlformats.org/officeDocument/2006/relationships/tags" Target="../tags/tag380.xml"/></Relationships>
</file>

<file path=ppt/slides/_rels/slide47.xml.rels><?xml version="1.0" encoding="UTF-8" standalone="yes"?>
<Relationships xmlns="http://schemas.openxmlformats.org/package/2006/relationships"><Relationship Id="rId8" Type="http://schemas.openxmlformats.org/officeDocument/2006/relationships/tags" Target="../tags/tag391.xml"/><Relationship Id="rId13" Type="http://schemas.openxmlformats.org/officeDocument/2006/relationships/tags" Target="../tags/tag396.xml"/><Relationship Id="rId18" Type="http://schemas.openxmlformats.org/officeDocument/2006/relationships/notesSlide" Target="../notesSlides/notesSlide47.xml"/><Relationship Id="rId3" Type="http://schemas.openxmlformats.org/officeDocument/2006/relationships/tags" Target="../tags/tag386.xml"/><Relationship Id="rId7" Type="http://schemas.openxmlformats.org/officeDocument/2006/relationships/tags" Target="../tags/tag390.xml"/><Relationship Id="rId12" Type="http://schemas.openxmlformats.org/officeDocument/2006/relationships/tags" Target="../tags/tag395.xml"/><Relationship Id="rId17" Type="http://schemas.openxmlformats.org/officeDocument/2006/relationships/slideLayout" Target="../slideLayouts/slideLayout6.xml"/><Relationship Id="rId2" Type="http://schemas.openxmlformats.org/officeDocument/2006/relationships/tags" Target="../tags/tag385.xml"/><Relationship Id="rId16" Type="http://schemas.openxmlformats.org/officeDocument/2006/relationships/tags" Target="../tags/tag399.xml"/><Relationship Id="rId1" Type="http://schemas.openxmlformats.org/officeDocument/2006/relationships/tags" Target="../tags/tag384.xml"/><Relationship Id="rId6" Type="http://schemas.openxmlformats.org/officeDocument/2006/relationships/tags" Target="../tags/tag389.xml"/><Relationship Id="rId11" Type="http://schemas.openxmlformats.org/officeDocument/2006/relationships/tags" Target="../tags/tag394.xml"/><Relationship Id="rId5" Type="http://schemas.openxmlformats.org/officeDocument/2006/relationships/tags" Target="../tags/tag388.xml"/><Relationship Id="rId15" Type="http://schemas.openxmlformats.org/officeDocument/2006/relationships/tags" Target="../tags/tag398.xml"/><Relationship Id="rId10" Type="http://schemas.openxmlformats.org/officeDocument/2006/relationships/tags" Target="../tags/tag393.xml"/><Relationship Id="rId4" Type="http://schemas.openxmlformats.org/officeDocument/2006/relationships/tags" Target="../tags/tag387.xml"/><Relationship Id="rId9" Type="http://schemas.openxmlformats.org/officeDocument/2006/relationships/tags" Target="../tags/tag392.xml"/><Relationship Id="rId14" Type="http://schemas.openxmlformats.org/officeDocument/2006/relationships/tags" Target="../tags/tag397.xml"/></Relationships>
</file>

<file path=ppt/slides/_rels/slide48.xml.rels><?xml version="1.0" encoding="UTF-8" standalone="yes"?>
<Relationships xmlns="http://schemas.openxmlformats.org/package/2006/relationships"><Relationship Id="rId8" Type="http://schemas.openxmlformats.org/officeDocument/2006/relationships/tags" Target="../tags/tag407.xml"/><Relationship Id="rId13" Type="http://schemas.openxmlformats.org/officeDocument/2006/relationships/notesSlide" Target="../notesSlides/notesSlide48.xml"/><Relationship Id="rId3" Type="http://schemas.openxmlformats.org/officeDocument/2006/relationships/tags" Target="../tags/tag402.xml"/><Relationship Id="rId7" Type="http://schemas.openxmlformats.org/officeDocument/2006/relationships/tags" Target="../tags/tag406.xml"/><Relationship Id="rId12" Type="http://schemas.openxmlformats.org/officeDocument/2006/relationships/slideLayout" Target="../slideLayouts/slideLayout6.xml"/><Relationship Id="rId2" Type="http://schemas.openxmlformats.org/officeDocument/2006/relationships/tags" Target="../tags/tag401.xml"/><Relationship Id="rId1" Type="http://schemas.openxmlformats.org/officeDocument/2006/relationships/tags" Target="../tags/tag400.xml"/><Relationship Id="rId6" Type="http://schemas.openxmlformats.org/officeDocument/2006/relationships/tags" Target="../tags/tag405.xml"/><Relationship Id="rId11" Type="http://schemas.openxmlformats.org/officeDocument/2006/relationships/tags" Target="../tags/tag410.xml"/><Relationship Id="rId5" Type="http://schemas.openxmlformats.org/officeDocument/2006/relationships/tags" Target="../tags/tag404.xml"/><Relationship Id="rId10" Type="http://schemas.openxmlformats.org/officeDocument/2006/relationships/tags" Target="../tags/tag409.xml"/><Relationship Id="rId4" Type="http://schemas.openxmlformats.org/officeDocument/2006/relationships/tags" Target="../tags/tag403.xml"/><Relationship Id="rId9" Type="http://schemas.openxmlformats.org/officeDocument/2006/relationships/tags" Target="../tags/tag408.xml"/></Relationships>
</file>

<file path=ppt/slides/_rels/slide49.xml.rels><?xml version="1.0" encoding="UTF-8" standalone="yes"?>
<Relationships xmlns="http://schemas.openxmlformats.org/package/2006/relationships"><Relationship Id="rId8" Type="http://schemas.openxmlformats.org/officeDocument/2006/relationships/tags" Target="../tags/tag418.xml"/><Relationship Id="rId13" Type="http://schemas.openxmlformats.org/officeDocument/2006/relationships/tags" Target="../tags/tag423.xml"/><Relationship Id="rId18" Type="http://schemas.openxmlformats.org/officeDocument/2006/relationships/notesSlide" Target="../notesSlides/notesSlide49.xml"/><Relationship Id="rId3" Type="http://schemas.openxmlformats.org/officeDocument/2006/relationships/tags" Target="../tags/tag413.xml"/><Relationship Id="rId7" Type="http://schemas.openxmlformats.org/officeDocument/2006/relationships/tags" Target="../tags/tag417.xml"/><Relationship Id="rId12" Type="http://schemas.openxmlformats.org/officeDocument/2006/relationships/tags" Target="../tags/tag422.xml"/><Relationship Id="rId17" Type="http://schemas.openxmlformats.org/officeDocument/2006/relationships/slideLayout" Target="../slideLayouts/slideLayout6.xml"/><Relationship Id="rId2" Type="http://schemas.openxmlformats.org/officeDocument/2006/relationships/tags" Target="../tags/tag412.xml"/><Relationship Id="rId16" Type="http://schemas.openxmlformats.org/officeDocument/2006/relationships/tags" Target="../tags/tag426.xml"/><Relationship Id="rId1" Type="http://schemas.openxmlformats.org/officeDocument/2006/relationships/tags" Target="../tags/tag411.xml"/><Relationship Id="rId6" Type="http://schemas.openxmlformats.org/officeDocument/2006/relationships/tags" Target="../tags/tag416.xml"/><Relationship Id="rId11" Type="http://schemas.openxmlformats.org/officeDocument/2006/relationships/tags" Target="../tags/tag421.xml"/><Relationship Id="rId5" Type="http://schemas.openxmlformats.org/officeDocument/2006/relationships/tags" Target="../tags/tag415.xml"/><Relationship Id="rId15" Type="http://schemas.openxmlformats.org/officeDocument/2006/relationships/tags" Target="../tags/tag425.xml"/><Relationship Id="rId10" Type="http://schemas.openxmlformats.org/officeDocument/2006/relationships/tags" Target="../tags/tag420.xml"/><Relationship Id="rId4" Type="http://schemas.openxmlformats.org/officeDocument/2006/relationships/tags" Target="../tags/tag414.xml"/><Relationship Id="rId9" Type="http://schemas.openxmlformats.org/officeDocument/2006/relationships/tags" Target="../tags/tag419.xml"/><Relationship Id="rId14" Type="http://schemas.openxmlformats.org/officeDocument/2006/relationships/tags" Target="../tags/tag424.xml"/></Relationships>
</file>

<file path=ppt/slides/_rels/slide5.xml.rels><?xml version="1.0" encoding="UTF-8" standalone="yes"?>
<Relationships xmlns="http://schemas.openxmlformats.org/package/2006/relationships"><Relationship Id="rId3" Type="http://schemas.openxmlformats.org/officeDocument/2006/relationships/hyperlink" Target="http://hr.mcleanco.com/research/ss/optimize-employee-engagement-survey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tags" Target="../tags/tag434.xml"/><Relationship Id="rId13" Type="http://schemas.openxmlformats.org/officeDocument/2006/relationships/tags" Target="../tags/tag439.xml"/><Relationship Id="rId3" Type="http://schemas.openxmlformats.org/officeDocument/2006/relationships/tags" Target="../tags/tag429.xml"/><Relationship Id="rId7" Type="http://schemas.openxmlformats.org/officeDocument/2006/relationships/tags" Target="../tags/tag433.xml"/><Relationship Id="rId12" Type="http://schemas.openxmlformats.org/officeDocument/2006/relationships/tags" Target="../tags/tag438.xml"/><Relationship Id="rId17" Type="http://schemas.openxmlformats.org/officeDocument/2006/relationships/notesSlide" Target="../notesSlides/notesSlide50.xml"/><Relationship Id="rId2" Type="http://schemas.openxmlformats.org/officeDocument/2006/relationships/tags" Target="../tags/tag428.xml"/><Relationship Id="rId16" Type="http://schemas.openxmlformats.org/officeDocument/2006/relationships/slideLayout" Target="../slideLayouts/slideLayout6.xml"/><Relationship Id="rId1" Type="http://schemas.openxmlformats.org/officeDocument/2006/relationships/tags" Target="../tags/tag427.xml"/><Relationship Id="rId6" Type="http://schemas.openxmlformats.org/officeDocument/2006/relationships/tags" Target="../tags/tag432.xml"/><Relationship Id="rId11" Type="http://schemas.openxmlformats.org/officeDocument/2006/relationships/tags" Target="../tags/tag437.xml"/><Relationship Id="rId5" Type="http://schemas.openxmlformats.org/officeDocument/2006/relationships/tags" Target="../tags/tag431.xml"/><Relationship Id="rId15" Type="http://schemas.openxmlformats.org/officeDocument/2006/relationships/tags" Target="../tags/tag441.xml"/><Relationship Id="rId10" Type="http://schemas.openxmlformats.org/officeDocument/2006/relationships/tags" Target="../tags/tag436.xml"/><Relationship Id="rId4" Type="http://schemas.openxmlformats.org/officeDocument/2006/relationships/tags" Target="../tags/tag430.xml"/><Relationship Id="rId9" Type="http://schemas.openxmlformats.org/officeDocument/2006/relationships/tags" Target="../tags/tag435.xml"/><Relationship Id="rId14" Type="http://schemas.openxmlformats.org/officeDocument/2006/relationships/tags" Target="../tags/tag440.xml"/></Relationships>
</file>

<file path=ppt/slides/_rels/slide51.xml.rels><?xml version="1.0" encoding="UTF-8" standalone="yes"?>
<Relationships xmlns="http://schemas.openxmlformats.org/package/2006/relationships"><Relationship Id="rId8" Type="http://schemas.openxmlformats.org/officeDocument/2006/relationships/tags" Target="../tags/tag449.xml"/><Relationship Id="rId3" Type="http://schemas.openxmlformats.org/officeDocument/2006/relationships/tags" Target="../tags/tag444.xml"/><Relationship Id="rId7" Type="http://schemas.openxmlformats.org/officeDocument/2006/relationships/tags" Target="../tags/tag448.xml"/><Relationship Id="rId12" Type="http://schemas.openxmlformats.org/officeDocument/2006/relationships/notesSlide" Target="../notesSlides/notesSlide51.xml"/><Relationship Id="rId2" Type="http://schemas.openxmlformats.org/officeDocument/2006/relationships/tags" Target="../tags/tag443.xml"/><Relationship Id="rId1" Type="http://schemas.openxmlformats.org/officeDocument/2006/relationships/tags" Target="../tags/tag442.xml"/><Relationship Id="rId6" Type="http://schemas.openxmlformats.org/officeDocument/2006/relationships/tags" Target="../tags/tag447.xml"/><Relationship Id="rId11" Type="http://schemas.openxmlformats.org/officeDocument/2006/relationships/slideLayout" Target="../slideLayouts/slideLayout6.xml"/><Relationship Id="rId5" Type="http://schemas.openxmlformats.org/officeDocument/2006/relationships/tags" Target="../tags/tag446.xml"/><Relationship Id="rId10" Type="http://schemas.openxmlformats.org/officeDocument/2006/relationships/tags" Target="../tags/tag451.xml"/><Relationship Id="rId4" Type="http://schemas.openxmlformats.org/officeDocument/2006/relationships/tags" Target="../tags/tag445.xml"/><Relationship Id="rId9" Type="http://schemas.openxmlformats.org/officeDocument/2006/relationships/tags" Target="../tags/tag450.xml"/></Relationships>
</file>

<file path=ppt/slides/_rels/slide52.xml.rels><?xml version="1.0" encoding="UTF-8" standalone="yes"?>
<Relationships xmlns="http://schemas.openxmlformats.org/package/2006/relationships"><Relationship Id="rId8" Type="http://schemas.openxmlformats.org/officeDocument/2006/relationships/tags" Target="../tags/tag459.xml"/><Relationship Id="rId13" Type="http://schemas.openxmlformats.org/officeDocument/2006/relationships/tags" Target="../tags/tag464.xml"/><Relationship Id="rId18" Type="http://schemas.openxmlformats.org/officeDocument/2006/relationships/notesSlide" Target="../notesSlides/notesSlide52.xml"/><Relationship Id="rId3" Type="http://schemas.openxmlformats.org/officeDocument/2006/relationships/tags" Target="../tags/tag454.xml"/><Relationship Id="rId7" Type="http://schemas.openxmlformats.org/officeDocument/2006/relationships/tags" Target="../tags/tag458.xml"/><Relationship Id="rId12" Type="http://schemas.openxmlformats.org/officeDocument/2006/relationships/tags" Target="../tags/tag463.xml"/><Relationship Id="rId17" Type="http://schemas.openxmlformats.org/officeDocument/2006/relationships/slideLayout" Target="../slideLayouts/slideLayout6.xml"/><Relationship Id="rId2" Type="http://schemas.openxmlformats.org/officeDocument/2006/relationships/tags" Target="../tags/tag453.xml"/><Relationship Id="rId16" Type="http://schemas.openxmlformats.org/officeDocument/2006/relationships/tags" Target="../tags/tag467.xml"/><Relationship Id="rId1" Type="http://schemas.openxmlformats.org/officeDocument/2006/relationships/tags" Target="../tags/tag452.xml"/><Relationship Id="rId6" Type="http://schemas.openxmlformats.org/officeDocument/2006/relationships/tags" Target="../tags/tag457.xml"/><Relationship Id="rId11" Type="http://schemas.openxmlformats.org/officeDocument/2006/relationships/tags" Target="../tags/tag462.xml"/><Relationship Id="rId5" Type="http://schemas.openxmlformats.org/officeDocument/2006/relationships/tags" Target="../tags/tag456.xml"/><Relationship Id="rId15" Type="http://schemas.openxmlformats.org/officeDocument/2006/relationships/tags" Target="../tags/tag466.xml"/><Relationship Id="rId10" Type="http://schemas.openxmlformats.org/officeDocument/2006/relationships/tags" Target="../tags/tag461.xml"/><Relationship Id="rId4" Type="http://schemas.openxmlformats.org/officeDocument/2006/relationships/tags" Target="../tags/tag455.xml"/><Relationship Id="rId9" Type="http://schemas.openxmlformats.org/officeDocument/2006/relationships/tags" Target="../tags/tag460.xml"/><Relationship Id="rId14" Type="http://schemas.openxmlformats.org/officeDocument/2006/relationships/tags" Target="../tags/tag465.xml"/></Relationships>
</file>

<file path=ppt/slides/_rels/slide53.xml.rels><?xml version="1.0" encoding="UTF-8" standalone="yes"?>
<Relationships xmlns="http://schemas.openxmlformats.org/package/2006/relationships"><Relationship Id="rId8" Type="http://schemas.openxmlformats.org/officeDocument/2006/relationships/tags" Target="../tags/tag475.xml"/><Relationship Id="rId13" Type="http://schemas.openxmlformats.org/officeDocument/2006/relationships/tags" Target="../tags/tag480.xml"/><Relationship Id="rId3" Type="http://schemas.openxmlformats.org/officeDocument/2006/relationships/tags" Target="../tags/tag470.xml"/><Relationship Id="rId7" Type="http://schemas.openxmlformats.org/officeDocument/2006/relationships/tags" Target="../tags/tag474.xml"/><Relationship Id="rId12" Type="http://schemas.openxmlformats.org/officeDocument/2006/relationships/tags" Target="../tags/tag479.xml"/><Relationship Id="rId17" Type="http://schemas.openxmlformats.org/officeDocument/2006/relationships/notesSlide" Target="../notesSlides/notesSlide53.xml"/><Relationship Id="rId2" Type="http://schemas.openxmlformats.org/officeDocument/2006/relationships/tags" Target="../tags/tag469.xml"/><Relationship Id="rId16" Type="http://schemas.openxmlformats.org/officeDocument/2006/relationships/slideLayout" Target="../slideLayouts/slideLayout6.xml"/><Relationship Id="rId1" Type="http://schemas.openxmlformats.org/officeDocument/2006/relationships/tags" Target="../tags/tag468.xml"/><Relationship Id="rId6" Type="http://schemas.openxmlformats.org/officeDocument/2006/relationships/tags" Target="../tags/tag473.xml"/><Relationship Id="rId11" Type="http://schemas.openxmlformats.org/officeDocument/2006/relationships/tags" Target="../tags/tag478.xml"/><Relationship Id="rId5" Type="http://schemas.openxmlformats.org/officeDocument/2006/relationships/tags" Target="../tags/tag472.xml"/><Relationship Id="rId15" Type="http://schemas.openxmlformats.org/officeDocument/2006/relationships/tags" Target="../tags/tag482.xml"/><Relationship Id="rId10" Type="http://schemas.openxmlformats.org/officeDocument/2006/relationships/tags" Target="../tags/tag477.xml"/><Relationship Id="rId4" Type="http://schemas.openxmlformats.org/officeDocument/2006/relationships/tags" Target="../tags/tag471.xml"/><Relationship Id="rId9" Type="http://schemas.openxmlformats.org/officeDocument/2006/relationships/tags" Target="../tags/tag476.xml"/><Relationship Id="rId14" Type="http://schemas.openxmlformats.org/officeDocument/2006/relationships/tags" Target="../tags/tag481.xml"/></Relationships>
</file>

<file path=ppt/slides/_rels/slide54.xml.rels><?xml version="1.0" encoding="UTF-8" standalone="yes"?>
<Relationships xmlns="http://schemas.openxmlformats.org/package/2006/relationships"><Relationship Id="rId8" Type="http://schemas.openxmlformats.org/officeDocument/2006/relationships/tags" Target="../tags/tag490.xml"/><Relationship Id="rId13" Type="http://schemas.openxmlformats.org/officeDocument/2006/relationships/notesSlide" Target="../notesSlides/notesSlide54.xml"/><Relationship Id="rId3" Type="http://schemas.openxmlformats.org/officeDocument/2006/relationships/tags" Target="../tags/tag485.xml"/><Relationship Id="rId7" Type="http://schemas.openxmlformats.org/officeDocument/2006/relationships/tags" Target="../tags/tag489.xml"/><Relationship Id="rId12" Type="http://schemas.openxmlformats.org/officeDocument/2006/relationships/slideLayout" Target="../slideLayouts/slideLayout6.xml"/><Relationship Id="rId2" Type="http://schemas.openxmlformats.org/officeDocument/2006/relationships/tags" Target="../tags/tag484.xml"/><Relationship Id="rId1" Type="http://schemas.openxmlformats.org/officeDocument/2006/relationships/tags" Target="../tags/tag483.xml"/><Relationship Id="rId6" Type="http://schemas.openxmlformats.org/officeDocument/2006/relationships/tags" Target="../tags/tag488.xml"/><Relationship Id="rId11" Type="http://schemas.openxmlformats.org/officeDocument/2006/relationships/tags" Target="../tags/tag493.xml"/><Relationship Id="rId5" Type="http://schemas.openxmlformats.org/officeDocument/2006/relationships/tags" Target="../tags/tag487.xml"/><Relationship Id="rId10" Type="http://schemas.openxmlformats.org/officeDocument/2006/relationships/tags" Target="../tags/tag492.xml"/><Relationship Id="rId4" Type="http://schemas.openxmlformats.org/officeDocument/2006/relationships/tags" Target="../tags/tag486.xml"/><Relationship Id="rId9" Type="http://schemas.openxmlformats.org/officeDocument/2006/relationships/tags" Target="../tags/tag491.xml"/></Relationships>
</file>

<file path=ppt/slides/_rels/slide55.xml.rels><?xml version="1.0" encoding="UTF-8" standalone="yes"?>
<Relationships xmlns="http://schemas.openxmlformats.org/package/2006/relationships"><Relationship Id="rId8" Type="http://schemas.openxmlformats.org/officeDocument/2006/relationships/tags" Target="../tags/tag501.xml"/><Relationship Id="rId13" Type="http://schemas.openxmlformats.org/officeDocument/2006/relationships/tags" Target="../tags/tag506.xml"/><Relationship Id="rId18" Type="http://schemas.openxmlformats.org/officeDocument/2006/relationships/notesSlide" Target="../notesSlides/notesSlide55.xml"/><Relationship Id="rId3" Type="http://schemas.openxmlformats.org/officeDocument/2006/relationships/tags" Target="../tags/tag496.xml"/><Relationship Id="rId7" Type="http://schemas.openxmlformats.org/officeDocument/2006/relationships/tags" Target="../tags/tag500.xml"/><Relationship Id="rId12" Type="http://schemas.openxmlformats.org/officeDocument/2006/relationships/tags" Target="../tags/tag505.xml"/><Relationship Id="rId17" Type="http://schemas.openxmlformats.org/officeDocument/2006/relationships/slideLayout" Target="../slideLayouts/slideLayout6.xml"/><Relationship Id="rId2" Type="http://schemas.openxmlformats.org/officeDocument/2006/relationships/tags" Target="../tags/tag495.xml"/><Relationship Id="rId16" Type="http://schemas.openxmlformats.org/officeDocument/2006/relationships/tags" Target="../tags/tag509.xml"/><Relationship Id="rId1" Type="http://schemas.openxmlformats.org/officeDocument/2006/relationships/tags" Target="../tags/tag494.xml"/><Relationship Id="rId6" Type="http://schemas.openxmlformats.org/officeDocument/2006/relationships/tags" Target="../tags/tag499.xml"/><Relationship Id="rId11" Type="http://schemas.openxmlformats.org/officeDocument/2006/relationships/tags" Target="../tags/tag504.xml"/><Relationship Id="rId5" Type="http://schemas.openxmlformats.org/officeDocument/2006/relationships/tags" Target="../tags/tag498.xml"/><Relationship Id="rId15" Type="http://schemas.openxmlformats.org/officeDocument/2006/relationships/tags" Target="../tags/tag508.xml"/><Relationship Id="rId10" Type="http://schemas.openxmlformats.org/officeDocument/2006/relationships/tags" Target="../tags/tag503.xml"/><Relationship Id="rId4" Type="http://schemas.openxmlformats.org/officeDocument/2006/relationships/tags" Target="../tags/tag497.xml"/><Relationship Id="rId9" Type="http://schemas.openxmlformats.org/officeDocument/2006/relationships/tags" Target="../tags/tag502.xml"/><Relationship Id="rId14" Type="http://schemas.openxmlformats.org/officeDocument/2006/relationships/tags" Target="../tags/tag50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8" Type="http://schemas.openxmlformats.org/officeDocument/2006/relationships/tags" Target="../tags/tag517.xml"/><Relationship Id="rId13" Type="http://schemas.openxmlformats.org/officeDocument/2006/relationships/tags" Target="../tags/tag522.xml"/><Relationship Id="rId18" Type="http://schemas.openxmlformats.org/officeDocument/2006/relationships/tags" Target="../tags/tag527.xml"/><Relationship Id="rId26" Type="http://schemas.openxmlformats.org/officeDocument/2006/relationships/tags" Target="../tags/tag535.xml"/><Relationship Id="rId3" Type="http://schemas.openxmlformats.org/officeDocument/2006/relationships/tags" Target="../tags/tag512.xml"/><Relationship Id="rId21" Type="http://schemas.openxmlformats.org/officeDocument/2006/relationships/tags" Target="../tags/tag530.xml"/><Relationship Id="rId7" Type="http://schemas.openxmlformats.org/officeDocument/2006/relationships/tags" Target="../tags/tag516.xml"/><Relationship Id="rId12" Type="http://schemas.openxmlformats.org/officeDocument/2006/relationships/tags" Target="../tags/tag521.xml"/><Relationship Id="rId17" Type="http://schemas.openxmlformats.org/officeDocument/2006/relationships/tags" Target="../tags/tag526.xml"/><Relationship Id="rId25" Type="http://schemas.openxmlformats.org/officeDocument/2006/relationships/tags" Target="../tags/tag534.xml"/><Relationship Id="rId2" Type="http://schemas.openxmlformats.org/officeDocument/2006/relationships/tags" Target="../tags/tag511.xml"/><Relationship Id="rId16" Type="http://schemas.openxmlformats.org/officeDocument/2006/relationships/tags" Target="../tags/tag525.xml"/><Relationship Id="rId20" Type="http://schemas.openxmlformats.org/officeDocument/2006/relationships/tags" Target="../tags/tag529.xml"/><Relationship Id="rId29" Type="http://schemas.openxmlformats.org/officeDocument/2006/relationships/notesSlide" Target="../notesSlides/notesSlide59.xml"/><Relationship Id="rId1" Type="http://schemas.openxmlformats.org/officeDocument/2006/relationships/tags" Target="../tags/tag510.xml"/><Relationship Id="rId6" Type="http://schemas.openxmlformats.org/officeDocument/2006/relationships/tags" Target="../tags/tag515.xml"/><Relationship Id="rId11" Type="http://schemas.openxmlformats.org/officeDocument/2006/relationships/tags" Target="../tags/tag520.xml"/><Relationship Id="rId24" Type="http://schemas.openxmlformats.org/officeDocument/2006/relationships/tags" Target="../tags/tag533.xml"/><Relationship Id="rId5" Type="http://schemas.openxmlformats.org/officeDocument/2006/relationships/tags" Target="../tags/tag514.xml"/><Relationship Id="rId15" Type="http://schemas.openxmlformats.org/officeDocument/2006/relationships/tags" Target="../tags/tag524.xml"/><Relationship Id="rId23" Type="http://schemas.openxmlformats.org/officeDocument/2006/relationships/tags" Target="../tags/tag532.xml"/><Relationship Id="rId28" Type="http://schemas.openxmlformats.org/officeDocument/2006/relationships/slideLayout" Target="../slideLayouts/slideLayout6.xml"/><Relationship Id="rId10" Type="http://schemas.openxmlformats.org/officeDocument/2006/relationships/tags" Target="../tags/tag519.xml"/><Relationship Id="rId19" Type="http://schemas.openxmlformats.org/officeDocument/2006/relationships/tags" Target="../tags/tag528.xml"/><Relationship Id="rId4" Type="http://schemas.openxmlformats.org/officeDocument/2006/relationships/tags" Target="../tags/tag513.xml"/><Relationship Id="rId9" Type="http://schemas.openxmlformats.org/officeDocument/2006/relationships/tags" Target="../tags/tag518.xml"/><Relationship Id="rId14" Type="http://schemas.openxmlformats.org/officeDocument/2006/relationships/tags" Target="../tags/tag523.xml"/><Relationship Id="rId22" Type="http://schemas.openxmlformats.org/officeDocument/2006/relationships/tags" Target="../tags/tag531.xml"/><Relationship Id="rId27" Type="http://schemas.openxmlformats.org/officeDocument/2006/relationships/tags" Target="../tags/tag536.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6.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4.png"/><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oleObject" Target="../embeddings/Microsoft_Excel_97-2003_Worksheet1.xls"/><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image" Target="../media/image11.wmf"/><Relationship Id="rId7" Type="http://schemas.openxmlformats.org/officeDocument/2006/relationships/slide" Target="slide67.xml"/><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slide" Target="slide66.xml"/><Relationship Id="rId11" Type="http://schemas.openxmlformats.org/officeDocument/2006/relationships/slide" Target="slide71.xml"/><Relationship Id="rId5" Type="http://schemas.openxmlformats.org/officeDocument/2006/relationships/slide" Target="slide65.xml"/><Relationship Id="rId10" Type="http://schemas.openxmlformats.org/officeDocument/2006/relationships/slide" Target="slide70.xml"/><Relationship Id="rId4" Type="http://schemas.openxmlformats.org/officeDocument/2006/relationships/slide" Target="slide64.xml"/><Relationship Id="rId9" Type="http://schemas.openxmlformats.org/officeDocument/2006/relationships/slide" Target="slide6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tags" Target="../tags/tag53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tags" Target="../tags/tag53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tags" Target="../tags/tag53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hyperlink" Target="http://admin.mcleanco.com/research/ss/optimize-employee-engagement-surveys" TargetMode="Externa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5.png"/><Relationship Id="rId5" Type="http://schemas.openxmlformats.org/officeDocument/2006/relationships/tags" Target="../tags/tag26.xml"/><Relationship Id="rId10" Type="http://schemas.openxmlformats.org/officeDocument/2006/relationships/notesSlide" Target="../notesSlides/notesSlide9.xml"/><Relationship Id="rId4" Type="http://schemas.openxmlformats.org/officeDocument/2006/relationships/tags" Target="../tags/tag25.xml"/><Relationship Id="rId9"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r>
              <a:rPr lang="en-CA" dirty="0" smtClean="0"/>
              <a:t>Identify and Select Employee Engagement Initiatives</a:t>
            </a:r>
            <a:endParaRPr lang="en-CA" dirty="0"/>
          </a:p>
        </p:txBody>
      </p:sp>
      <p:sp>
        <p:nvSpPr>
          <p:cNvPr id="9" name="Text Placeholder 8"/>
          <p:cNvSpPr>
            <a:spLocks noGrp="1"/>
          </p:cNvSpPr>
          <p:nvPr>
            <p:ph type="body" sz="quarter" idx="16"/>
          </p:nvPr>
        </p:nvSpPr>
        <p:spPr>
          <a:xfrm>
            <a:off x="755700" y="3979877"/>
            <a:ext cx="7467600" cy="508000"/>
          </a:xfrm>
        </p:spPr>
        <p:txBody>
          <a:bodyPr/>
          <a:lstStyle/>
          <a:p>
            <a:r>
              <a:rPr lang="en-CA" dirty="0" smtClean="0"/>
              <a:t>Move beyond measuring employee engagement – start improving it.</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Participate: Gain employee input through brainstorming sessions, but also leverage comments and follow-up surveys</a:t>
            </a:r>
            <a:endParaRPr lang="en-US" dirty="0"/>
          </a:p>
        </p:txBody>
      </p:sp>
      <p:sp>
        <p:nvSpPr>
          <p:cNvPr id="3" name="Text Placeholder 2"/>
          <p:cNvSpPr>
            <a:spLocks noGrp="1"/>
          </p:cNvSpPr>
          <p:nvPr>
            <p:ph type="body" sz="quarter" idx="19"/>
          </p:nvPr>
        </p:nvSpPr>
        <p:spPr>
          <a:xfrm>
            <a:off x="257176" y="1311246"/>
            <a:ext cx="8620124" cy="657225"/>
          </a:xfrm>
        </p:spPr>
        <p:txBody>
          <a:bodyPr/>
          <a:lstStyle/>
          <a:p>
            <a:pPr>
              <a:defRPr/>
            </a:pPr>
            <a:r>
              <a:rPr lang="en-US" dirty="0" smtClean="0">
                <a:cs typeface="Arial" pitchFamily="34" charset="0"/>
              </a:rPr>
              <a:t>Brainstorming sessions are the priority for soliciting input, but start with the comments from the survey and a follow-up survey to narrow down issues.</a:t>
            </a:r>
            <a:endParaRPr lang="en-US" dirty="0">
              <a:cs typeface="Arial" pitchFamily="34" charset="0"/>
            </a:endParaRPr>
          </a:p>
        </p:txBody>
      </p:sp>
      <p:sp>
        <p:nvSpPr>
          <p:cNvPr id="24" name="Down Arrow 23"/>
          <p:cNvSpPr/>
          <p:nvPr>
            <p:custDataLst>
              <p:tags r:id="rId1"/>
            </p:custDataLst>
          </p:nvPr>
        </p:nvSpPr>
        <p:spPr>
          <a:xfrm rot="16200000">
            <a:off x="4271110" y="1947110"/>
            <a:ext cx="504825" cy="8520113"/>
          </a:xfrm>
          <a:prstGeom prst="downArrow">
            <a:avLst/>
          </a:prstGeom>
          <a:solidFill>
            <a:srgbClr val="7391AD"/>
          </a:solidFill>
          <a:ln w="25400" cap="flat" cmpd="sng" algn="ctr">
            <a:solidFill>
              <a:srgbClr val="7391A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latin typeface="Georgia"/>
              <a:ea typeface="+mn-ea"/>
              <a:cs typeface="+mn-cs"/>
            </a:endParaRPr>
          </a:p>
        </p:txBody>
      </p:sp>
      <p:sp>
        <p:nvSpPr>
          <p:cNvPr id="25" name="Down Arrow 24"/>
          <p:cNvSpPr/>
          <p:nvPr>
            <p:custDataLst>
              <p:tags r:id="rId2"/>
            </p:custDataLst>
          </p:nvPr>
        </p:nvSpPr>
        <p:spPr>
          <a:xfrm>
            <a:off x="160284" y="2078019"/>
            <a:ext cx="504825" cy="4238606"/>
          </a:xfrm>
          <a:prstGeom prst="downArrow">
            <a:avLst/>
          </a:prstGeom>
          <a:solidFill>
            <a:srgbClr val="7391AD"/>
          </a:solidFill>
          <a:ln w="25400" cap="flat" cmpd="sng" algn="ctr">
            <a:solidFill>
              <a:srgbClr val="7391AD"/>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Georgia"/>
              <a:ea typeface="+mn-ea"/>
              <a:cs typeface="+mn-cs"/>
            </a:endParaRPr>
          </a:p>
        </p:txBody>
      </p:sp>
      <p:sp>
        <p:nvSpPr>
          <p:cNvPr id="26" name="Rectangle 25"/>
          <p:cNvSpPr/>
          <p:nvPr>
            <p:custDataLst>
              <p:tags r:id="rId3"/>
            </p:custDataLst>
          </p:nvPr>
        </p:nvSpPr>
        <p:spPr>
          <a:xfrm>
            <a:off x="476558" y="4759677"/>
            <a:ext cx="4693943" cy="1188720"/>
          </a:xfrm>
          <a:prstGeom prst="rect">
            <a:avLst/>
          </a:prstGeom>
          <a:solidFill>
            <a:srgbClr val="7391AD">
              <a:lumMod val="20000"/>
              <a:lumOff val="80000"/>
            </a:srgbClr>
          </a:solidFill>
          <a:ln w="25400" cap="flat" cmpd="sng" algn="ctr">
            <a:noFill/>
            <a:prstDash val="solid"/>
          </a:ln>
          <a:effectLst>
            <a:outerShdw blurRad="50800" dist="38100" dir="2700000" algn="tl" rotWithShape="0">
              <a:prstClr val="black">
                <a:alpha val="40000"/>
              </a:prstClr>
            </a:outerShdw>
          </a:effectLst>
        </p:spPr>
        <p:txBody>
          <a:bodyPr anchor="ctr"/>
          <a:lstStyle/>
          <a:p>
            <a:pPr marL="457200" marR="0" lvl="0" indent="-45720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mn-lt"/>
                <a:ea typeface="+mn-ea"/>
                <a:cs typeface="+mn-cs"/>
              </a:rPr>
              <a:t>	Hold brainstorming sessions </a:t>
            </a:r>
            <a:r>
              <a:rPr kumimoji="0" lang="en-US" sz="1400" b="0" i="0" u="none" strike="noStrike" kern="0" cap="none" spc="0" normalizeH="0" baseline="0" noProof="0" dirty="0">
                <a:ln>
                  <a:noFill/>
                </a:ln>
                <a:effectLst/>
                <a:uLnTx/>
                <a:uFillTx/>
                <a:latin typeface="+mn-lt"/>
                <a:ea typeface="+mn-ea"/>
                <a:cs typeface="+mn-cs"/>
              </a:rPr>
              <a:t>with small groups </a:t>
            </a:r>
            <a:r>
              <a:rPr kumimoji="0" lang="en-US" sz="1400" b="0" i="0" u="none" strike="noStrike" kern="0" cap="none" spc="0" normalizeH="0" baseline="0" noProof="0" dirty="0" smtClean="0">
                <a:ln>
                  <a:noFill/>
                </a:ln>
                <a:effectLst/>
                <a:uLnTx/>
                <a:uFillTx/>
                <a:latin typeface="+mn-lt"/>
                <a:ea typeface="+mn-ea"/>
                <a:cs typeface="+mn-cs"/>
              </a:rPr>
              <a:t>of people</a:t>
            </a:r>
            <a:r>
              <a:rPr kumimoji="0" lang="en-US" sz="1400" b="0" i="0" u="none" strike="noStrike" kern="0" cap="none" spc="0" normalizeH="0" baseline="0" noProof="0" dirty="0">
                <a:ln>
                  <a:noFill/>
                </a:ln>
                <a:effectLst/>
                <a:uLnTx/>
                <a:uFillTx/>
                <a:latin typeface="+mn-lt"/>
                <a:ea typeface="+mn-ea"/>
                <a:cs typeface="+mn-cs"/>
              </a:rPr>
              <a:t>. These sessions are the most effective medium to solicit staff input and are integral to the engagement program. The following slides outline how to effectively conduct these sessions.</a:t>
            </a:r>
          </a:p>
        </p:txBody>
      </p:sp>
      <p:sp>
        <p:nvSpPr>
          <p:cNvPr id="29" name="Rectangle 16"/>
          <p:cNvSpPr>
            <a:spLocks noChangeArrowheads="1"/>
          </p:cNvSpPr>
          <p:nvPr>
            <p:custDataLst>
              <p:tags r:id="rId4"/>
            </p:custDataLst>
          </p:nvPr>
        </p:nvSpPr>
        <p:spPr bwMode="auto">
          <a:xfrm>
            <a:off x="5397505" y="2333949"/>
            <a:ext cx="3263951" cy="1031051"/>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400" i="1" u="none" strike="noStrike" kern="0" cap="none" spc="0" normalizeH="0" baseline="0" noProof="0" dirty="0">
                <a:ln>
                  <a:noFill/>
                </a:ln>
                <a:effectLst/>
                <a:uLnTx/>
                <a:uFillTx/>
                <a:latin typeface="Georgia" pitchFamily="18" charset="0"/>
              </a:rPr>
              <a:t>The best way to know there is a problem in ‘the ditch’ is to listen to the ones ‘digging the ditch</a:t>
            </a:r>
            <a:r>
              <a:rPr kumimoji="0" lang="en-US" sz="1400" i="1" u="none" strike="noStrike" kern="0" cap="none" spc="0" normalizeH="0" baseline="0" noProof="0" dirty="0" smtClean="0">
                <a:ln>
                  <a:noFill/>
                </a:ln>
                <a:effectLst/>
                <a:uLnTx/>
                <a:uFillTx/>
                <a:latin typeface="Georgia" pitchFamily="18" charset="0"/>
              </a:rPr>
              <a:t>’.</a:t>
            </a:r>
            <a:r>
              <a:rPr kumimoji="0" lang="en-US" sz="1400" i="0" u="none" strike="noStrike" kern="0" cap="none" spc="0" normalizeH="0" baseline="0" noProof="0" dirty="0" smtClean="0">
                <a:ln>
                  <a:noFill/>
                </a:ln>
                <a:effectLst/>
                <a:uLnTx/>
                <a:uFillTx/>
                <a:latin typeface="Georgia" pitchFamily="18" charset="0"/>
              </a:rPr>
              <a:t>  </a:t>
            </a:r>
          </a:p>
          <a:p>
            <a:pPr marL="0" marR="0" lvl="0" indent="0" defTabSz="914400" eaLnBrk="1" fontAlgn="auto" latinLnBrk="0" hangingPunct="1">
              <a:lnSpc>
                <a:spcPct val="100000"/>
              </a:lnSpc>
              <a:spcBef>
                <a:spcPts val="600"/>
              </a:spcBef>
              <a:spcAft>
                <a:spcPts val="0"/>
              </a:spcAft>
              <a:buClrTx/>
              <a:buSzTx/>
              <a:buFontTx/>
              <a:buNone/>
              <a:tabLst/>
              <a:defRPr/>
            </a:pPr>
            <a:r>
              <a:rPr kumimoji="0" lang="en-US" sz="1400" i="0" u="none" strike="noStrike" kern="0" cap="none" spc="0" normalizeH="0" baseline="0" noProof="0" dirty="0" smtClean="0">
                <a:ln>
                  <a:noFill/>
                </a:ln>
                <a:effectLst/>
                <a:uLnTx/>
                <a:uFillTx/>
                <a:latin typeface="Georgia" pitchFamily="18" charset="0"/>
              </a:rPr>
              <a:t> - </a:t>
            </a:r>
            <a:r>
              <a:rPr kumimoji="0" lang="en-US" sz="1400" i="0" u="none" strike="noStrike" kern="0" cap="none" spc="0" normalizeH="0" baseline="0" noProof="0" dirty="0">
                <a:ln>
                  <a:noFill/>
                </a:ln>
                <a:effectLst/>
                <a:uLnTx/>
                <a:uFillTx/>
                <a:latin typeface="Georgia" pitchFamily="18" charset="0"/>
              </a:rPr>
              <a:t>Director, Government</a:t>
            </a:r>
          </a:p>
        </p:txBody>
      </p:sp>
      <p:sp>
        <p:nvSpPr>
          <p:cNvPr id="30" name="Rectangle 29"/>
          <p:cNvSpPr/>
          <p:nvPr>
            <p:custDataLst>
              <p:tags r:id="rId5"/>
            </p:custDataLst>
          </p:nvPr>
        </p:nvSpPr>
        <p:spPr>
          <a:xfrm>
            <a:off x="5316554" y="2089140"/>
            <a:ext cx="423862" cy="646113"/>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dirty="0">
                <a:ln>
                  <a:noFill/>
                </a:ln>
                <a:solidFill>
                  <a:srgbClr val="948A54"/>
                </a:solidFill>
                <a:effectLst/>
                <a:uLnTx/>
                <a:uFillTx/>
                <a:latin typeface="Georgia"/>
              </a:rPr>
              <a:t>“</a:t>
            </a:r>
            <a:endParaRPr kumimoji="0" lang="en-US" sz="4000" b="1" i="0" u="none" strike="noStrike" kern="0" cap="none" spc="0" normalizeH="0" baseline="0" noProof="0" dirty="0">
              <a:ln>
                <a:noFill/>
              </a:ln>
              <a:solidFill>
                <a:srgbClr val="948A54"/>
              </a:solidFill>
              <a:effectLst/>
              <a:uLnTx/>
              <a:uFillTx/>
              <a:latin typeface="Georgia"/>
            </a:endParaRPr>
          </a:p>
        </p:txBody>
      </p:sp>
      <p:sp>
        <p:nvSpPr>
          <p:cNvPr id="31" name="Rectangle 30"/>
          <p:cNvSpPr/>
          <p:nvPr>
            <p:custDataLst>
              <p:tags r:id="rId6"/>
            </p:custDataLst>
          </p:nvPr>
        </p:nvSpPr>
        <p:spPr>
          <a:xfrm>
            <a:off x="8040735" y="2782888"/>
            <a:ext cx="423862" cy="64611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dirty="0">
                <a:ln>
                  <a:noFill/>
                </a:ln>
                <a:solidFill>
                  <a:srgbClr val="948A54"/>
                </a:solidFill>
                <a:effectLst/>
                <a:uLnTx/>
                <a:uFillTx/>
                <a:latin typeface="Georgia"/>
              </a:rPr>
              <a:t>”</a:t>
            </a:r>
            <a:endParaRPr kumimoji="0" lang="en-US" sz="4000" b="1" i="0" u="none" strike="noStrike" kern="0" cap="none" spc="0" normalizeH="0" baseline="0" noProof="0" dirty="0">
              <a:ln>
                <a:noFill/>
              </a:ln>
              <a:solidFill>
                <a:sysClr val="windowText" lastClr="000000"/>
              </a:solidFill>
              <a:effectLst/>
              <a:uLnTx/>
              <a:uFillTx/>
              <a:latin typeface="Georgia"/>
            </a:endParaRPr>
          </a:p>
        </p:txBody>
      </p:sp>
      <p:sp>
        <p:nvSpPr>
          <p:cNvPr id="32" name="Rectangle 31"/>
          <p:cNvSpPr/>
          <p:nvPr>
            <p:custDataLst>
              <p:tags r:id="rId7"/>
            </p:custDataLst>
          </p:nvPr>
        </p:nvSpPr>
        <p:spPr>
          <a:xfrm>
            <a:off x="476558" y="2078019"/>
            <a:ext cx="4693943" cy="1188720"/>
          </a:xfrm>
          <a:prstGeom prst="rect">
            <a:avLst/>
          </a:prstGeom>
          <a:solidFill>
            <a:srgbClr val="254061"/>
          </a:solidFill>
          <a:ln w="25400" cap="flat" cmpd="sng" algn="ctr">
            <a:noFill/>
            <a:prstDash val="solid"/>
          </a:ln>
          <a:effectLst>
            <a:outerShdw blurRad="50800" dist="38100" dir="2700000" algn="tl" rotWithShape="0">
              <a:prstClr val="black">
                <a:alpha val="40000"/>
              </a:prstClr>
            </a:outerShdw>
          </a:effectLst>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AFAFA"/>
                </a:solidFill>
                <a:effectLst/>
                <a:uLnTx/>
                <a:uFillTx/>
                <a:latin typeface="+mn-lt"/>
                <a:ea typeface="+mn-ea"/>
                <a:cs typeface="+mn-cs"/>
              </a:rPr>
              <a:t>Refer to the comments </a:t>
            </a:r>
            <a:r>
              <a:rPr kumimoji="0" lang="en-US" sz="1400" b="0" i="0" u="none" strike="noStrike" kern="0" cap="none" spc="0" normalizeH="0" baseline="0" noProof="0" dirty="0">
                <a:ln>
                  <a:noFill/>
                </a:ln>
                <a:solidFill>
                  <a:srgbClr val="FAFAFA"/>
                </a:solidFill>
                <a:effectLst/>
                <a:uLnTx/>
                <a:uFillTx/>
                <a:latin typeface="+mn-lt"/>
                <a:ea typeface="+mn-ea"/>
                <a:cs typeface="+mn-cs"/>
              </a:rPr>
              <a:t>section of the survey. Employees may express their opinions around root problems as well as propose solutions. Additionally, you should have a solid understanding of what has already been proposed before leading a session.</a:t>
            </a:r>
          </a:p>
        </p:txBody>
      </p:sp>
      <p:sp>
        <p:nvSpPr>
          <p:cNvPr id="33" name="Rectangle 32"/>
          <p:cNvSpPr/>
          <p:nvPr>
            <p:custDataLst>
              <p:tags r:id="rId8"/>
            </p:custDataLst>
          </p:nvPr>
        </p:nvSpPr>
        <p:spPr>
          <a:xfrm>
            <a:off x="476559" y="3408696"/>
            <a:ext cx="4693942" cy="1188720"/>
          </a:xfrm>
          <a:prstGeom prst="rect">
            <a:avLst/>
          </a:prstGeom>
          <a:solidFill>
            <a:srgbClr val="848E97">
              <a:lumMod val="90000"/>
            </a:srgbClr>
          </a:solidFill>
          <a:ln w="25400" cap="flat" cmpd="sng" algn="ctr">
            <a:noFill/>
            <a:prstDash val="solid"/>
          </a:ln>
          <a:effectLst>
            <a:outerShdw blurRad="50800" dist="38100" dir="2700000" algn="tl" rotWithShape="0">
              <a:prstClr val="black">
                <a:alpha val="40000"/>
              </a:prstClr>
            </a:outerShdw>
          </a:effectLst>
        </p:spPr>
        <p:txBody>
          <a:bodyPr anchor="ctr"/>
          <a:lstStyle/>
          <a:p>
            <a:pPr marL="0" marR="0" lvl="1" indent="0" algn="l"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AFAFA"/>
              </a:solidFill>
              <a:effectLst/>
              <a:uLnTx/>
              <a:uFillTx/>
              <a:latin typeface="+mn-lt"/>
              <a:ea typeface="+mn-ea"/>
              <a:cs typeface="+mn-cs"/>
            </a:endParaRPr>
          </a:p>
          <a:p>
            <a:pPr marL="0" marR="0" lvl="1"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AFAFA"/>
                </a:solidFill>
                <a:effectLst/>
                <a:uLnTx/>
                <a:uFillTx/>
                <a:latin typeface="+mn-lt"/>
                <a:ea typeface="+mn-ea"/>
                <a:cs typeface="+mn-cs"/>
              </a:rPr>
              <a:t>Conduct follow-up surveys or focus groups </a:t>
            </a:r>
            <a:r>
              <a:rPr kumimoji="0" lang="en-US" sz="1400" b="0" i="0" u="none" strike="noStrike" kern="0" cap="none" spc="0" normalizeH="0" baseline="0" noProof="0" dirty="0">
                <a:ln>
                  <a:noFill/>
                </a:ln>
                <a:solidFill>
                  <a:srgbClr val="FAFAFA"/>
                </a:solidFill>
                <a:effectLst/>
                <a:uLnTx/>
                <a:uFillTx/>
                <a:latin typeface="+mn-lt"/>
                <a:ea typeface="+mn-ea"/>
                <a:cs typeface="+mn-cs"/>
              </a:rPr>
              <a:t>that investigate no more than one survey question per priority driver. For example, “From the list of potential causes below, please select the one that is the largest contributor to lack of engagement in this area.”</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AFAFA"/>
              </a:solidFill>
              <a:effectLst/>
              <a:uLnTx/>
              <a:uFillTx/>
              <a:latin typeface="+mn-lt"/>
              <a:ea typeface="+mn-ea"/>
              <a:cs typeface="+mn-cs"/>
            </a:endParaRPr>
          </a:p>
        </p:txBody>
      </p:sp>
      <p:sp>
        <p:nvSpPr>
          <p:cNvPr id="34" name="5-Point Star 33"/>
          <p:cNvSpPr/>
          <p:nvPr>
            <p:custDataLst>
              <p:tags r:id="rId9"/>
            </p:custDataLst>
          </p:nvPr>
        </p:nvSpPr>
        <p:spPr>
          <a:xfrm>
            <a:off x="476200" y="4779989"/>
            <a:ext cx="481013" cy="547687"/>
          </a:xfrm>
          <a:prstGeom prst="star5">
            <a:avLst/>
          </a:prstGeom>
          <a:solidFill>
            <a:srgbClr val="948A54"/>
          </a:solidFill>
          <a:ln w="25400" cap="flat" cmpd="sng" algn="ctr">
            <a:solidFill>
              <a:srgbClr val="25406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Georgia"/>
              <a:ea typeface="+mn-ea"/>
              <a:cs typeface="+mn-cs"/>
            </a:endParaRPr>
          </a:p>
        </p:txBody>
      </p:sp>
      <p:sp>
        <p:nvSpPr>
          <p:cNvPr id="13" name="Rectangular Callout 12"/>
          <p:cNvSpPr/>
          <p:nvPr/>
        </p:nvSpPr>
        <p:spPr>
          <a:xfrm>
            <a:off x="5472100" y="3563594"/>
            <a:ext cx="3189356" cy="1449581"/>
          </a:xfrm>
          <a:prstGeom prst="wedgeRectCallout">
            <a:avLst>
              <a:gd name="adj1" fmla="val -55830"/>
              <a:gd name="adj2" fmla="val -22436"/>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Beware:</a:t>
            </a:r>
            <a:r>
              <a:rPr lang="en-US" sz="1200" dirty="0" smtClean="0">
                <a:solidFill>
                  <a:schemeClr val="tx1"/>
                </a:solidFill>
              </a:rPr>
              <a:t> Employees tend to suffer from survey fatigue. If you go ahead with a follow-up survey, make sure it is very brief. Communicate that this survey is a follow-up to the engagement survey and as a result of their responses. Be very clear of the survey’s intent.</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Down Arrow 55"/>
          <p:cNvSpPr/>
          <p:nvPr/>
        </p:nvSpPr>
        <p:spPr>
          <a:xfrm>
            <a:off x="4352922" y="1851381"/>
            <a:ext cx="620721" cy="4389120"/>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Participate: Conduct extensive brainstorming with your staff that includes a gap analysis &amp; initiative identification</a:t>
            </a:r>
            <a:endParaRPr lang="en-US" dirty="0"/>
          </a:p>
        </p:txBody>
      </p:sp>
      <p:sp>
        <p:nvSpPr>
          <p:cNvPr id="26" name="TextBox 25"/>
          <p:cNvSpPr txBox="1"/>
          <p:nvPr>
            <p:custDataLst>
              <p:tags r:id="rId1"/>
            </p:custDataLst>
          </p:nvPr>
        </p:nvSpPr>
        <p:spPr>
          <a:xfrm>
            <a:off x="274623" y="1350258"/>
            <a:ext cx="2926080" cy="1754326"/>
          </a:xfrm>
          <a:prstGeom prst="rect">
            <a:avLst/>
          </a:prstGeom>
          <a:solidFill>
            <a:schemeClr val="bg1">
              <a:lumMod val="95000"/>
            </a:schemeClr>
          </a:solidFill>
          <a:ln w="28575">
            <a:noFill/>
          </a:ln>
        </p:spPr>
        <p:txBody>
          <a:bodyPr wrap="square" rIns="0">
            <a:spAutoFit/>
          </a:bodyPr>
          <a:lstStyle/>
          <a:p>
            <a:pPr marL="91440" marR="0" lvl="0" indent="-91440" algn="l"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effectLst/>
                <a:uLnTx/>
                <a:uFillTx/>
                <a:latin typeface="+mn-lt"/>
                <a:cs typeface="Arial" pitchFamily="34" charset="0"/>
              </a:rPr>
              <a:t>Who’s invited? </a:t>
            </a:r>
          </a:p>
          <a:p>
            <a:pPr marL="91440" marR="0" lvl="0" indent="-9144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effectLst/>
                <a:uLnTx/>
                <a:uFillTx/>
                <a:latin typeface="+mn-lt"/>
                <a:cs typeface="Arial" pitchFamily="34" charset="0"/>
              </a:rPr>
              <a:t>The entire department. Divide groups based on the survey data if you </a:t>
            </a:r>
            <a:r>
              <a:rPr kumimoji="0" lang="en-US" sz="1200" b="0" i="0" u="none" strike="noStrike" kern="0" cap="none" spc="0" normalizeH="0" baseline="0" noProof="0" dirty="0" smtClean="0">
                <a:ln>
                  <a:noFill/>
                </a:ln>
                <a:effectLst/>
                <a:uLnTx/>
                <a:uFillTx/>
                <a:latin typeface="+mn-lt"/>
                <a:cs typeface="Arial" pitchFamily="34" charset="0"/>
              </a:rPr>
              <a:t>have the </a:t>
            </a:r>
            <a:r>
              <a:rPr kumimoji="0" lang="en-US" sz="1200" b="0" i="0" u="none" strike="noStrike" kern="0" cap="none" spc="0" normalizeH="0" baseline="0" noProof="0" dirty="0">
                <a:ln>
                  <a:noFill/>
                </a:ln>
                <a:effectLst/>
                <a:uLnTx/>
                <a:uFillTx/>
                <a:latin typeface="+mn-lt"/>
                <a:cs typeface="Arial" pitchFamily="34" charset="0"/>
              </a:rPr>
              <a:t>critical mass to do so. </a:t>
            </a:r>
            <a:endParaRPr kumimoji="0" lang="en-US" sz="1200" b="0" i="0" u="none" strike="noStrike" kern="0" cap="none" spc="0" normalizeH="0" baseline="0" noProof="0" dirty="0" smtClean="0">
              <a:ln>
                <a:noFill/>
              </a:ln>
              <a:effectLst/>
              <a:uLnTx/>
              <a:uFillTx/>
              <a:latin typeface="+mn-lt"/>
              <a:cs typeface="Arial" pitchFamily="34" charset="0"/>
            </a:endParaRPr>
          </a:p>
          <a:p>
            <a:pPr marL="91440" marR="0" lvl="0" indent="-9144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smtClean="0">
                <a:ln>
                  <a:noFill/>
                </a:ln>
                <a:effectLst/>
                <a:uLnTx/>
                <a:uFillTx/>
                <a:latin typeface="+mn-lt"/>
                <a:cs typeface="Arial" pitchFamily="34" charset="0"/>
              </a:rPr>
              <a:t>For </a:t>
            </a:r>
            <a:r>
              <a:rPr kumimoji="0" lang="en-US" sz="1200" b="0" i="0" u="none" strike="noStrike" kern="0" cap="none" spc="0" normalizeH="0" baseline="0" noProof="0" dirty="0">
                <a:ln>
                  <a:noFill/>
                </a:ln>
                <a:effectLst/>
                <a:uLnTx/>
                <a:uFillTx/>
                <a:latin typeface="+mn-lt"/>
                <a:cs typeface="Arial" pitchFamily="34" charset="0"/>
              </a:rPr>
              <a:t>instance, if certain groups had very different results, separate accordingly. Consider separating juniors and seniors so seniors don’t dominate the conversation.</a:t>
            </a:r>
          </a:p>
        </p:txBody>
      </p:sp>
      <p:sp>
        <p:nvSpPr>
          <p:cNvPr id="27" name="TextBox 26"/>
          <p:cNvSpPr txBox="1"/>
          <p:nvPr>
            <p:custDataLst>
              <p:tags r:id="rId2"/>
            </p:custDataLst>
          </p:nvPr>
        </p:nvSpPr>
        <p:spPr>
          <a:xfrm>
            <a:off x="3586149" y="1165194"/>
            <a:ext cx="2300319" cy="523220"/>
          </a:xfrm>
          <a:prstGeom prst="rect">
            <a:avLst/>
          </a:prstGeom>
          <a:noFill/>
        </p:spPr>
        <p:txBody>
          <a:bodyPr wrap="square">
            <a:spAutoFit/>
          </a:bodyPr>
          <a:lstStyle/>
          <a:p>
            <a:pPr>
              <a:defRPr/>
            </a:pPr>
            <a:r>
              <a:rPr lang="en-US" sz="1400" dirty="0">
                <a:latin typeface="+mn-lt"/>
                <a:cs typeface="Arial" pitchFamily="34" charset="0"/>
              </a:rPr>
              <a:t>We recommend three short break-out sessions:</a:t>
            </a:r>
          </a:p>
        </p:txBody>
      </p:sp>
      <p:sp>
        <p:nvSpPr>
          <p:cNvPr id="28" name="TextBox 27"/>
          <p:cNvSpPr txBox="1"/>
          <p:nvPr>
            <p:custDataLst>
              <p:tags r:id="rId3"/>
            </p:custDataLst>
          </p:nvPr>
        </p:nvSpPr>
        <p:spPr>
          <a:xfrm>
            <a:off x="274623" y="3173409"/>
            <a:ext cx="2926080" cy="646331"/>
          </a:xfrm>
          <a:prstGeom prst="rect">
            <a:avLst/>
          </a:prstGeom>
          <a:solidFill>
            <a:schemeClr val="bg1">
              <a:lumMod val="95000"/>
            </a:schemeClr>
          </a:solidFill>
          <a:ln w="28575">
            <a:noFill/>
          </a:ln>
        </p:spPr>
        <p:txBody>
          <a:bodyPr wrap="square" rIns="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effectLst/>
                <a:uLnTx/>
                <a:uFillTx/>
                <a:latin typeface="+mn-lt"/>
                <a:cs typeface="Arial" pitchFamily="34" charset="0"/>
              </a:rPr>
              <a:t>Who facilitates?</a:t>
            </a:r>
          </a:p>
          <a:p>
            <a:pPr marL="91440" marR="0" lvl="0" indent="-9144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effectLst/>
                <a:uLnTx/>
                <a:uFillTx/>
                <a:latin typeface="+mn-lt"/>
                <a:cs typeface="Arial" pitchFamily="34" charset="0"/>
              </a:rPr>
              <a:t>A third party: either an external individual or human resources. </a:t>
            </a:r>
          </a:p>
        </p:txBody>
      </p:sp>
      <p:sp>
        <p:nvSpPr>
          <p:cNvPr id="29" name="TextBox 28"/>
          <p:cNvSpPr txBox="1"/>
          <p:nvPr>
            <p:custDataLst>
              <p:tags r:id="rId4"/>
            </p:custDataLst>
          </p:nvPr>
        </p:nvSpPr>
        <p:spPr>
          <a:xfrm>
            <a:off x="274623" y="3878059"/>
            <a:ext cx="2926080" cy="646331"/>
          </a:xfrm>
          <a:prstGeom prst="rect">
            <a:avLst/>
          </a:prstGeom>
          <a:solidFill>
            <a:schemeClr val="bg1">
              <a:lumMod val="95000"/>
            </a:schemeClr>
          </a:solidFill>
          <a:ln w="28575">
            <a:noFill/>
          </a:ln>
        </p:spPr>
        <p:txBody>
          <a:bodyPr wrap="square" rIns="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effectLst/>
                <a:uLnTx/>
                <a:uFillTx/>
                <a:latin typeface="+mn-lt"/>
                <a:cs typeface="Arial" pitchFamily="34" charset="0"/>
              </a:rPr>
              <a:t>When should the sessions take place?</a:t>
            </a:r>
          </a:p>
          <a:p>
            <a:pPr marL="91440" marR="0" lvl="0" indent="-9144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effectLst/>
                <a:uLnTx/>
                <a:uFillTx/>
                <a:latin typeface="+mn-lt"/>
                <a:cs typeface="Arial" pitchFamily="34" charset="0"/>
              </a:rPr>
              <a:t>The sessions can be all done in one day, or split over multiple days.</a:t>
            </a:r>
          </a:p>
        </p:txBody>
      </p:sp>
      <p:sp>
        <p:nvSpPr>
          <p:cNvPr id="30" name="TextBox 29"/>
          <p:cNvSpPr txBox="1"/>
          <p:nvPr>
            <p:custDataLst>
              <p:tags r:id="rId5"/>
            </p:custDataLst>
          </p:nvPr>
        </p:nvSpPr>
        <p:spPr>
          <a:xfrm>
            <a:off x="274623" y="4597815"/>
            <a:ext cx="2926080" cy="1752225"/>
          </a:xfrm>
          <a:prstGeom prst="rect">
            <a:avLst/>
          </a:prstGeom>
          <a:solidFill>
            <a:schemeClr val="bg1">
              <a:lumMod val="95000"/>
            </a:schemeClr>
          </a:solidFill>
          <a:ln w="28575">
            <a:noFill/>
          </a:ln>
        </p:spPr>
        <p:txBody>
          <a:bodyPr wrap="square" rIns="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effectLst/>
                <a:uLnTx/>
                <a:uFillTx/>
                <a:latin typeface="+mn-lt"/>
                <a:cs typeface="Arial" pitchFamily="34" charset="0"/>
              </a:rPr>
              <a:t>Position the session appropriately</a:t>
            </a:r>
          </a:p>
          <a:p>
            <a:pPr marL="91440" marR="0" lvl="0" indent="-9144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effectLst/>
                <a:uLnTx/>
                <a:uFillTx/>
                <a:latin typeface="+mn-lt"/>
                <a:cs typeface="Arial" pitchFamily="34" charset="0"/>
              </a:rPr>
              <a:t>Communicate that not all suggestions will be implemented. Stay focused on the positive: the objective is to talk about improvement, not to host a complaint session.</a:t>
            </a:r>
          </a:p>
          <a:p>
            <a:pPr marL="91440" marR="0" lvl="0" indent="-9144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effectLst/>
                <a:uLnTx/>
                <a:uFillTx/>
                <a:latin typeface="+mn-lt"/>
                <a:cs typeface="Arial" pitchFamily="34" charset="0"/>
              </a:rPr>
              <a:t>Make it clear that although employee input is valued, executives/managers will make the ultimate decision.</a:t>
            </a:r>
          </a:p>
        </p:txBody>
      </p:sp>
      <p:sp>
        <p:nvSpPr>
          <p:cNvPr id="44" name="TextBox 43"/>
          <p:cNvSpPr txBox="1"/>
          <p:nvPr/>
        </p:nvSpPr>
        <p:spPr>
          <a:xfrm>
            <a:off x="5996007" y="1380439"/>
            <a:ext cx="1520869" cy="307975"/>
          </a:xfrm>
          <a:prstGeom prst="rect">
            <a:avLst/>
          </a:prstGeom>
          <a:noFill/>
        </p:spPr>
        <p:txBody>
          <a:bodyPr wrap="square">
            <a:spAutoFit/>
          </a:bodyPr>
          <a:lstStyle/>
          <a:p>
            <a:pPr algn="l">
              <a:defRPr/>
            </a:pPr>
            <a:r>
              <a:rPr lang="en-US" sz="1400" dirty="0" smtClean="0">
                <a:latin typeface="+mn-lt"/>
                <a:cs typeface="Arial" pitchFamily="34" charset="0"/>
              </a:rPr>
              <a:t>Objectives:</a:t>
            </a:r>
            <a:endParaRPr lang="en-US" sz="1400" dirty="0">
              <a:latin typeface="+mn-lt"/>
              <a:cs typeface="Arial" pitchFamily="34" charset="0"/>
            </a:endParaRPr>
          </a:p>
        </p:txBody>
      </p:sp>
      <p:sp>
        <p:nvSpPr>
          <p:cNvPr id="46" name="Rounded Rectangle 45"/>
          <p:cNvSpPr/>
          <p:nvPr>
            <p:custDataLst>
              <p:tags r:id="rId6"/>
            </p:custDataLst>
          </p:nvPr>
        </p:nvSpPr>
        <p:spPr>
          <a:xfrm>
            <a:off x="3805227" y="1830425"/>
            <a:ext cx="1737360" cy="822960"/>
          </a:xfrm>
          <a:prstGeom prst="roundRect">
            <a:avLst/>
          </a:prstGeom>
          <a:solidFill>
            <a:srgbClr val="254061"/>
          </a:solidFill>
          <a:ln w="25400" cap="flat" cmpd="sng" algn="ctr">
            <a:solidFill>
              <a:srgbClr val="254061">
                <a:shade val="50000"/>
              </a:srgbClr>
            </a:solidFill>
            <a:prstDash val="solid"/>
          </a:ln>
          <a:effectLst/>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AFAFA"/>
                </a:solidFill>
                <a:effectLst/>
                <a:uLnTx/>
                <a:uFillTx/>
                <a:latin typeface="+mn-lt"/>
                <a:ea typeface="+mn-ea"/>
                <a:cs typeface="+mn-cs"/>
              </a:rPr>
              <a:t>Break-out #1: </a:t>
            </a:r>
            <a:r>
              <a:rPr kumimoji="0" lang="en-US" sz="1200" b="0" i="0" u="none" strike="noStrike" kern="0" cap="none" spc="0" normalizeH="0" baseline="0" noProof="0" dirty="0" smtClean="0">
                <a:ln>
                  <a:noFill/>
                </a:ln>
                <a:solidFill>
                  <a:srgbClr val="FAFAFA"/>
                </a:solidFill>
                <a:effectLst/>
                <a:uLnTx/>
                <a:uFillTx/>
                <a:latin typeface="+mn-lt"/>
                <a:ea typeface="+mn-ea"/>
                <a:cs typeface="+mn-cs"/>
              </a:rPr>
              <a:t>Identify </a:t>
            </a:r>
            <a:r>
              <a:rPr kumimoji="0" lang="en-US" sz="1200" b="0" i="0" u="none" strike="noStrike" kern="0" cap="none" spc="0" normalizeH="0" baseline="0" noProof="0" dirty="0">
                <a:ln>
                  <a:noFill/>
                </a:ln>
                <a:solidFill>
                  <a:srgbClr val="FAFAFA"/>
                </a:solidFill>
                <a:effectLst/>
                <a:uLnTx/>
                <a:uFillTx/>
                <a:latin typeface="+mn-lt"/>
                <a:ea typeface="+mn-ea"/>
                <a:cs typeface="+mn-cs"/>
              </a:rPr>
              <a:t>the ideal state for each priority driver.</a:t>
            </a:r>
          </a:p>
        </p:txBody>
      </p:sp>
      <p:sp>
        <p:nvSpPr>
          <p:cNvPr id="47" name="Rounded Rectangle 46"/>
          <p:cNvSpPr/>
          <p:nvPr>
            <p:custDataLst>
              <p:tags r:id="rId7"/>
            </p:custDataLst>
          </p:nvPr>
        </p:nvSpPr>
        <p:spPr>
          <a:xfrm>
            <a:off x="3805227" y="2881305"/>
            <a:ext cx="1737360" cy="1188720"/>
          </a:xfrm>
          <a:prstGeom prst="roundRect">
            <a:avLst/>
          </a:prstGeom>
          <a:solidFill>
            <a:srgbClr val="254061"/>
          </a:solidFill>
          <a:ln w="25400" cap="flat" cmpd="sng" algn="ctr">
            <a:solidFill>
              <a:srgbClr val="254061">
                <a:shade val="50000"/>
              </a:srgbClr>
            </a:solidFill>
            <a:prstDash val="solid"/>
          </a:ln>
          <a:effectLst/>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AFAFA"/>
                </a:solidFill>
                <a:effectLst/>
                <a:uLnTx/>
                <a:uFillTx/>
                <a:latin typeface="+mn-lt"/>
                <a:ea typeface="+mn-ea"/>
                <a:cs typeface="+mn-cs"/>
              </a:rPr>
              <a:t>Break-out #2: </a:t>
            </a:r>
            <a:r>
              <a:rPr kumimoji="0" lang="en-US" sz="1200" b="0" i="0" u="none" strike="noStrike" kern="0" cap="none" spc="0" normalizeH="0" baseline="0" noProof="0" dirty="0">
                <a:ln>
                  <a:noFill/>
                </a:ln>
                <a:solidFill>
                  <a:srgbClr val="FAFAFA"/>
                </a:solidFill>
                <a:effectLst/>
                <a:uLnTx/>
                <a:uFillTx/>
                <a:latin typeface="+mn-lt"/>
                <a:ea typeface="+mn-ea"/>
                <a:cs typeface="+mn-cs"/>
              </a:rPr>
              <a:t>Outline the current reality regarding each priority driver. What’s the gap/issue?</a:t>
            </a:r>
          </a:p>
        </p:txBody>
      </p:sp>
      <p:sp>
        <p:nvSpPr>
          <p:cNvPr id="48" name="Rounded Rectangle 47"/>
          <p:cNvSpPr/>
          <p:nvPr>
            <p:custDataLst>
              <p:tags r:id="rId8"/>
            </p:custDataLst>
          </p:nvPr>
        </p:nvSpPr>
        <p:spPr>
          <a:xfrm>
            <a:off x="3805227" y="4232286"/>
            <a:ext cx="1737360" cy="1371600"/>
          </a:xfrm>
          <a:prstGeom prst="roundRect">
            <a:avLst/>
          </a:prstGeom>
          <a:solidFill>
            <a:srgbClr val="254061"/>
          </a:solidFill>
          <a:ln w="25400" cap="flat" cmpd="sng" algn="ctr">
            <a:solidFill>
              <a:srgbClr val="254061">
                <a:shade val="50000"/>
              </a:srgbClr>
            </a:solidFill>
            <a:prstDash val="solid"/>
          </a:ln>
          <a:effectLst/>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AFAFA"/>
                </a:solidFill>
                <a:effectLst/>
                <a:uLnTx/>
                <a:uFillTx/>
                <a:latin typeface="+mn-lt"/>
                <a:ea typeface="+mn-ea"/>
                <a:cs typeface="+mn-cs"/>
              </a:rPr>
              <a:t>Break-out #3: </a:t>
            </a:r>
            <a:r>
              <a:rPr kumimoji="0" lang="en-US" sz="1200" b="0" i="0" u="none" strike="noStrike" kern="0" cap="none" spc="0" normalizeH="0" baseline="0" noProof="0" dirty="0">
                <a:ln>
                  <a:noFill/>
                </a:ln>
                <a:solidFill>
                  <a:srgbClr val="FAFAFA"/>
                </a:solidFill>
                <a:effectLst/>
                <a:uLnTx/>
                <a:uFillTx/>
                <a:latin typeface="+mn-lt"/>
                <a:ea typeface="+mn-ea"/>
                <a:cs typeface="+mn-cs"/>
              </a:rPr>
              <a:t>Brainstorm initiatives that address the key issues identified. Evaluate each initiative’s effort and impact.</a:t>
            </a:r>
          </a:p>
        </p:txBody>
      </p:sp>
      <p:sp>
        <p:nvSpPr>
          <p:cNvPr id="49" name="TextBox 48"/>
          <p:cNvSpPr txBox="1"/>
          <p:nvPr>
            <p:custDataLst>
              <p:tags r:id="rId9"/>
            </p:custDataLst>
          </p:nvPr>
        </p:nvSpPr>
        <p:spPr>
          <a:xfrm rot="5400000">
            <a:off x="5222889" y="2165388"/>
            <a:ext cx="1008063" cy="338138"/>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srgbClr val="7391AD"/>
                </a:solidFill>
                <a:effectLst/>
                <a:uLnTx/>
                <a:uFillTx/>
                <a:latin typeface="+mn-lt"/>
                <a:cs typeface="Arial" pitchFamily="34" charset="0"/>
              </a:rPr>
              <a:t>30 min</a:t>
            </a:r>
          </a:p>
        </p:txBody>
      </p:sp>
      <p:sp>
        <p:nvSpPr>
          <p:cNvPr id="50" name="TextBox 49"/>
          <p:cNvSpPr txBox="1"/>
          <p:nvPr>
            <p:custDataLst>
              <p:tags r:id="rId10"/>
            </p:custDataLst>
          </p:nvPr>
        </p:nvSpPr>
        <p:spPr>
          <a:xfrm rot="5400000">
            <a:off x="5222889" y="3298818"/>
            <a:ext cx="1008062" cy="338138"/>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srgbClr val="7391AD"/>
                </a:solidFill>
                <a:effectLst/>
                <a:uLnTx/>
                <a:uFillTx/>
                <a:latin typeface="+mn-lt"/>
                <a:cs typeface="Arial" pitchFamily="34" charset="0"/>
              </a:rPr>
              <a:t>30 min</a:t>
            </a:r>
          </a:p>
        </p:txBody>
      </p:sp>
      <p:sp>
        <p:nvSpPr>
          <p:cNvPr id="51" name="TextBox 50"/>
          <p:cNvSpPr txBox="1"/>
          <p:nvPr>
            <p:custDataLst>
              <p:tags r:id="rId11"/>
            </p:custDataLst>
          </p:nvPr>
        </p:nvSpPr>
        <p:spPr>
          <a:xfrm rot="5400000">
            <a:off x="5222889" y="4822042"/>
            <a:ext cx="1008062" cy="338138"/>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srgbClr val="7391AD"/>
                </a:solidFill>
                <a:effectLst/>
                <a:uLnTx/>
                <a:uFillTx/>
                <a:latin typeface="+mn-lt"/>
                <a:cs typeface="Arial" pitchFamily="34" charset="0"/>
              </a:rPr>
              <a:t>45 min</a:t>
            </a:r>
          </a:p>
        </p:txBody>
      </p:sp>
      <p:sp>
        <p:nvSpPr>
          <p:cNvPr id="52" name="TextBox 51"/>
          <p:cNvSpPr txBox="1"/>
          <p:nvPr/>
        </p:nvSpPr>
        <p:spPr>
          <a:xfrm>
            <a:off x="5899216" y="2960056"/>
            <a:ext cx="2978085" cy="1015663"/>
          </a:xfrm>
          <a:prstGeom prst="rect">
            <a:avLst/>
          </a:prstGeom>
          <a:noFill/>
        </p:spPr>
        <p:txBody>
          <a:bodyPr wrap="square" rIns="0">
            <a:spAutoFit/>
          </a:bodyPr>
          <a:lstStyle/>
          <a:p>
            <a:pPr marL="91440" indent="-91440" algn="l">
              <a:buFont typeface="Arial" pitchFamily="34" charset="0"/>
              <a:buChar char="•"/>
              <a:defRPr/>
            </a:pPr>
            <a:r>
              <a:rPr lang="en-US" sz="1200" dirty="0">
                <a:latin typeface="+mn-lt"/>
                <a:cs typeface="Arial" pitchFamily="34" charset="0"/>
              </a:rPr>
              <a:t>Conduct a thorough gap analysis to get employees to drill down to the causes.</a:t>
            </a:r>
          </a:p>
          <a:p>
            <a:pPr marL="91440" indent="-91440" algn="l">
              <a:buFont typeface="Arial" pitchFamily="34" charset="0"/>
              <a:buChar char="•"/>
              <a:defRPr/>
            </a:pPr>
            <a:r>
              <a:rPr lang="en-US" sz="1200" dirty="0">
                <a:latin typeface="+mn-lt"/>
                <a:cs typeface="Arial" pitchFamily="34" charset="0"/>
              </a:rPr>
              <a:t>Skipping right to brainstorming initiatives will result in most ideas treating symptoms instead of root causes. </a:t>
            </a:r>
          </a:p>
        </p:txBody>
      </p:sp>
      <p:sp>
        <p:nvSpPr>
          <p:cNvPr id="53" name="TextBox 52"/>
          <p:cNvSpPr txBox="1"/>
          <p:nvPr>
            <p:custDataLst>
              <p:tags r:id="rId12"/>
            </p:custDataLst>
          </p:nvPr>
        </p:nvSpPr>
        <p:spPr>
          <a:xfrm>
            <a:off x="5899216" y="4195773"/>
            <a:ext cx="2978085" cy="1384995"/>
          </a:xfrm>
          <a:prstGeom prst="rect">
            <a:avLst/>
          </a:prstGeom>
          <a:noFill/>
        </p:spPr>
        <p:txBody>
          <a:bodyPr wrap="square" rIns="0">
            <a:spAutoFit/>
          </a:bodyPr>
          <a:lstStyle/>
          <a:p>
            <a:pPr marL="91440" indent="-91440" algn="l">
              <a:buFont typeface="Arial" pitchFamily="34" charset="0"/>
              <a:buChar char="•"/>
              <a:defRPr/>
            </a:pPr>
            <a:r>
              <a:rPr lang="en-US" sz="1200" dirty="0">
                <a:latin typeface="+mn-lt"/>
                <a:cs typeface="Arial" pitchFamily="34" charset="0"/>
              </a:rPr>
              <a:t>Identify creative initiatives.</a:t>
            </a:r>
          </a:p>
          <a:p>
            <a:pPr marL="91440" indent="-91440" algn="l">
              <a:buFont typeface="Arial" pitchFamily="34" charset="0"/>
              <a:buChar char="•"/>
              <a:defRPr/>
            </a:pPr>
            <a:r>
              <a:rPr lang="en-US" sz="1200" dirty="0">
                <a:latin typeface="+mn-lt"/>
                <a:cs typeface="Arial" pitchFamily="34" charset="0"/>
              </a:rPr>
              <a:t>Gain employee buy-in from the get-go.</a:t>
            </a:r>
          </a:p>
          <a:p>
            <a:pPr marL="91440" indent="-91440" algn="l">
              <a:buFont typeface="Arial" pitchFamily="34" charset="0"/>
              <a:buChar char="•"/>
              <a:defRPr/>
            </a:pPr>
            <a:r>
              <a:rPr lang="en-US" sz="1200" dirty="0">
                <a:latin typeface="+mn-lt"/>
                <a:cs typeface="Arial" pitchFamily="34" charset="0"/>
              </a:rPr>
              <a:t>Help employees recognize the restrictions management faces when prioritizing and ranking initiatives.</a:t>
            </a:r>
          </a:p>
          <a:p>
            <a:pPr marL="91440" indent="-91440" algn="l">
              <a:buFont typeface="Arial" pitchFamily="34" charset="0"/>
              <a:buChar char="•"/>
              <a:defRPr/>
            </a:pPr>
            <a:r>
              <a:rPr lang="en-US" sz="1200" dirty="0">
                <a:latin typeface="+mn-lt"/>
                <a:cs typeface="Arial" pitchFamily="34" charset="0"/>
              </a:rPr>
              <a:t>Give managers insight into what is and isn’t important to employees.</a:t>
            </a:r>
          </a:p>
        </p:txBody>
      </p:sp>
      <p:sp>
        <p:nvSpPr>
          <p:cNvPr id="54" name="TextBox 53"/>
          <p:cNvSpPr txBox="1"/>
          <p:nvPr>
            <p:custDataLst>
              <p:tags r:id="rId13"/>
            </p:custDataLst>
          </p:nvPr>
        </p:nvSpPr>
        <p:spPr>
          <a:xfrm>
            <a:off x="5899217" y="1830425"/>
            <a:ext cx="2978084" cy="830997"/>
          </a:xfrm>
          <a:prstGeom prst="rect">
            <a:avLst/>
          </a:prstGeom>
          <a:noFill/>
        </p:spPr>
        <p:txBody>
          <a:bodyPr wrap="square" rIns="0">
            <a:spAutoFit/>
          </a:bodyPr>
          <a:lstStyle/>
          <a:p>
            <a:pPr marL="91440" indent="-91440" algn="l">
              <a:buFont typeface="Arial" pitchFamily="34" charset="0"/>
              <a:buChar char="•"/>
              <a:defRPr/>
            </a:pPr>
            <a:r>
              <a:rPr lang="en-US" sz="1200" dirty="0">
                <a:latin typeface="+mn-lt"/>
                <a:cs typeface="Arial" pitchFamily="34" charset="0"/>
              </a:rPr>
              <a:t>Leverage information from your greatest source: your employees.</a:t>
            </a:r>
          </a:p>
          <a:p>
            <a:pPr marL="91440" indent="-91440" algn="l">
              <a:buFont typeface="Arial" pitchFamily="34" charset="0"/>
              <a:buChar char="•"/>
              <a:defRPr/>
            </a:pPr>
            <a:r>
              <a:rPr lang="en-US" sz="1200" dirty="0">
                <a:latin typeface="+mn-lt"/>
                <a:cs typeface="Arial" pitchFamily="34" charset="0"/>
              </a:rPr>
              <a:t>Get employees to define what they </a:t>
            </a:r>
            <a:r>
              <a:rPr lang="en-US" sz="1200" dirty="0" smtClean="0">
                <a:latin typeface="+mn-lt"/>
                <a:cs typeface="Arial" pitchFamily="34" charset="0"/>
              </a:rPr>
              <a:t>actually want</a:t>
            </a:r>
            <a:r>
              <a:rPr lang="en-US" sz="1200" dirty="0">
                <a:latin typeface="+mn-lt"/>
                <a:cs typeface="Arial" pitchFamily="34" charset="0"/>
              </a:rPr>
              <a:t>.</a:t>
            </a:r>
          </a:p>
        </p:txBody>
      </p:sp>
      <p:sp>
        <p:nvSpPr>
          <p:cNvPr id="55" name="Left Brace 54"/>
          <p:cNvSpPr/>
          <p:nvPr>
            <p:custDataLst>
              <p:tags r:id="rId14"/>
            </p:custDataLst>
          </p:nvPr>
        </p:nvSpPr>
        <p:spPr>
          <a:xfrm>
            <a:off x="3403584" y="1705015"/>
            <a:ext cx="584208" cy="4114800"/>
          </a:xfrm>
          <a:prstGeom prst="leftBrace">
            <a:avLst>
              <a:gd name="adj1" fmla="val 8333"/>
              <a:gd name="adj2" fmla="val 52162"/>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7" name="TextBox 56"/>
          <p:cNvSpPr txBox="1"/>
          <p:nvPr>
            <p:custDataLst>
              <p:tags r:id="rId15"/>
            </p:custDataLst>
          </p:nvPr>
        </p:nvSpPr>
        <p:spPr>
          <a:xfrm>
            <a:off x="5497254" y="5703709"/>
            <a:ext cx="3383280" cy="646331"/>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mn-lt"/>
              </a:rPr>
              <a:t>These are just guidelines. Depending on your department’s circumstances, alter this process to make it fit for you and your </a:t>
            </a:r>
            <a:r>
              <a:rPr kumimoji="0" lang="en-US" sz="1200" b="0" i="1" u="none" strike="noStrike" kern="0" cap="none" spc="0" normalizeH="0" baseline="0" noProof="0" dirty="0" smtClean="0">
                <a:ln>
                  <a:noFill/>
                </a:ln>
                <a:effectLst/>
                <a:uLnTx/>
                <a:uFillTx/>
                <a:latin typeface="+mn-lt"/>
              </a:rPr>
              <a:t>employees.</a:t>
            </a:r>
            <a:endParaRPr kumimoji="0" lang="en-US" sz="1200" b="0" i="1" u="none" strike="noStrike" kern="0" cap="none" spc="0" normalizeH="0" baseline="0" noProof="0" dirty="0">
              <a:ln>
                <a:noFill/>
              </a:ln>
              <a:effectLst/>
              <a:uLnTx/>
              <a:uFillTx/>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Participate: Break-out sessions should not be taken lightly, plan in advance and analyze manager involvement</a:t>
            </a:r>
            <a:endParaRPr lang="en-US" dirty="0"/>
          </a:p>
        </p:txBody>
      </p:sp>
      <p:sp>
        <p:nvSpPr>
          <p:cNvPr id="5" name="TextBox 4"/>
          <p:cNvSpPr txBox="1"/>
          <p:nvPr/>
        </p:nvSpPr>
        <p:spPr>
          <a:xfrm>
            <a:off x="263466" y="1311246"/>
            <a:ext cx="5403924" cy="369332"/>
          </a:xfrm>
          <a:prstGeom prst="rect">
            <a:avLst/>
          </a:prstGeom>
          <a:noFill/>
        </p:spPr>
        <p:txBody>
          <a:bodyPr wrap="square">
            <a:spAutoFit/>
          </a:bodyPr>
          <a:lstStyle/>
          <a:p>
            <a:pPr algn="l">
              <a:defRPr/>
            </a:pPr>
            <a:r>
              <a:rPr lang="en-US" b="1" dirty="0">
                <a:latin typeface="+mn-lt"/>
                <a:cs typeface="Arial" pitchFamily="34" charset="0"/>
              </a:rPr>
              <a:t>Before break-out </a:t>
            </a:r>
            <a:r>
              <a:rPr lang="en-US" b="1" dirty="0" smtClean="0">
                <a:latin typeface="+mn-lt"/>
                <a:cs typeface="Arial" pitchFamily="34" charset="0"/>
              </a:rPr>
              <a:t>sessions, do the following:</a:t>
            </a:r>
            <a:endParaRPr lang="en-US" b="1" dirty="0">
              <a:latin typeface="+mn-lt"/>
              <a:cs typeface="Arial" pitchFamily="34" charset="0"/>
            </a:endParaRPr>
          </a:p>
        </p:txBody>
      </p:sp>
      <p:sp>
        <p:nvSpPr>
          <p:cNvPr id="6" name="TextBox 5"/>
          <p:cNvSpPr txBox="1"/>
          <p:nvPr>
            <p:custDataLst>
              <p:tags r:id="rId1"/>
            </p:custDataLst>
          </p:nvPr>
        </p:nvSpPr>
        <p:spPr>
          <a:xfrm>
            <a:off x="263466" y="1785915"/>
            <a:ext cx="3067092" cy="1569660"/>
          </a:xfrm>
          <a:prstGeom prst="rect">
            <a:avLst/>
          </a:prstGeom>
          <a:noFill/>
        </p:spPr>
        <p:txBody>
          <a:bodyPr wrap="square">
            <a:spAutoFit/>
          </a:bodyPr>
          <a:lstStyle/>
          <a:p>
            <a:pPr marL="91440" indent="-91440" algn="l">
              <a:buFont typeface="Arial" pitchFamily="34" charset="0"/>
              <a:buChar char="•"/>
              <a:defRPr/>
            </a:pPr>
            <a:r>
              <a:rPr lang="en-US" sz="1200" dirty="0">
                <a:latin typeface="+mn-lt"/>
                <a:cs typeface="Arial" pitchFamily="34" charset="0"/>
              </a:rPr>
              <a:t>Post survey questions and respective scores for each priority driver. </a:t>
            </a:r>
            <a:endParaRPr lang="en-US" sz="1200" dirty="0" smtClean="0">
              <a:latin typeface="+mn-lt"/>
              <a:cs typeface="Arial" pitchFamily="34" charset="0"/>
            </a:endParaRPr>
          </a:p>
          <a:p>
            <a:pPr marL="91440" indent="-91440" algn="l">
              <a:buFont typeface="Arial" pitchFamily="34" charset="0"/>
              <a:buChar char="•"/>
              <a:defRPr/>
            </a:pPr>
            <a:endParaRPr lang="en-US" sz="1200" dirty="0">
              <a:latin typeface="+mn-lt"/>
              <a:cs typeface="Arial" pitchFamily="34" charset="0"/>
            </a:endParaRPr>
          </a:p>
          <a:p>
            <a:pPr marL="91440" indent="-91440" algn="l">
              <a:buFont typeface="Arial" pitchFamily="34" charset="0"/>
              <a:buChar char="•"/>
              <a:defRPr/>
            </a:pPr>
            <a:r>
              <a:rPr lang="en-US" sz="1200" dirty="0">
                <a:latin typeface="+mn-lt"/>
                <a:cs typeface="Arial" pitchFamily="34" charset="0"/>
              </a:rPr>
              <a:t>Divide staff into 5–10 employees per break-out group. Ensure group is big enough to generate energy and build ideas from one another, but small enough that everyone has a voice. </a:t>
            </a:r>
            <a:endParaRPr lang="en-US" sz="1200" dirty="0" smtClean="0">
              <a:latin typeface="+mn-lt"/>
              <a:cs typeface="Arial" pitchFamily="34" charset="0"/>
            </a:endParaRPr>
          </a:p>
        </p:txBody>
      </p:sp>
      <p:sp>
        <p:nvSpPr>
          <p:cNvPr id="7" name="TextBox 6"/>
          <p:cNvSpPr txBox="1"/>
          <p:nvPr/>
        </p:nvSpPr>
        <p:spPr>
          <a:xfrm>
            <a:off x="3841741" y="3194249"/>
            <a:ext cx="4560892" cy="523220"/>
          </a:xfrm>
          <a:prstGeom prst="rect">
            <a:avLst/>
          </a:prstGeom>
          <a:noFill/>
        </p:spPr>
        <p:txBody>
          <a:bodyPr wrap="square">
            <a:spAutoFit/>
          </a:bodyPr>
          <a:lstStyle/>
          <a:p>
            <a:pPr algn="l">
              <a:defRPr/>
            </a:pPr>
            <a:r>
              <a:rPr lang="en-US" sz="1400" dirty="0">
                <a:latin typeface="+mn-lt"/>
              </a:rPr>
              <a:t>For a </a:t>
            </a:r>
            <a:r>
              <a:rPr lang="en-US" sz="1400" u="sng" dirty="0">
                <a:latin typeface="+mn-lt"/>
                <a:hlinkClick r:id="rId5" action="ppaction://hlinksldjump"/>
              </a:rPr>
              <a:t>sample agenda</a:t>
            </a:r>
            <a:r>
              <a:rPr lang="en-US" sz="1400" dirty="0">
                <a:latin typeface="+mn-lt"/>
              </a:rPr>
              <a:t> and the </a:t>
            </a:r>
            <a:r>
              <a:rPr lang="en-US" sz="1400" dirty="0">
                <a:latin typeface="+mn-lt"/>
                <a:hlinkClick r:id="rId6" action="ppaction://hlinksldjump"/>
              </a:rPr>
              <a:t>rules of engagement</a:t>
            </a:r>
            <a:r>
              <a:rPr lang="en-US" sz="1400" dirty="0">
                <a:latin typeface="+mn-lt"/>
              </a:rPr>
              <a:t>, </a:t>
            </a:r>
            <a:r>
              <a:rPr lang="en-US" sz="1400" dirty="0" smtClean="0">
                <a:latin typeface="+mn-lt"/>
              </a:rPr>
              <a:t>refer </a:t>
            </a:r>
            <a:r>
              <a:rPr lang="en-US" sz="1400" dirty="0">
                <a:latin typeface="+mn-lt"/>
              </a:rPr>
              <a:t>to the appendix.</a:t>
            </a:r>
          </a:p>
        </p:txBody>
      </p:sp>
      <p:sp>
        <p:nvSpPr>
          <p:cNvPr id="8" name="TextBox 7"/>
          <p:cNvSpPr txBox="1"/>
          <p:nvPr>
            <p:custDataLst>
              <p:tags r:id="rId2"/>
            </p:custDataLst>
          </p:nvPr>
        </p:nvSpPr>
        <p:spPr>
          <a:xfrm>
            <a:off x="359532" y="4549477"/>
            <a:ext cx="8412481" cy="1615827"/>
          </a:xfrm>
          <a:prstGeom prst="rect">
            <a:avLst/>
          </a:prstGeom>
          <a:solidFill>
            <a:schemeClr val="accent5">
              <a:lumMod val="20000"/>
              <a:lumOff val="80000"/>
            </a:schemeClr>
          </a:solidFill>
          <a:ln w="19050">
            <a:noFill/>
          </a:ln>
        </p:spPr>
        <p:txBody>
          <a:bodyPr wrap="square">
            <a:spAutoFit/>
          </a:bodyPr>
          <a:lstStyle/>
          <a:p>
            <a:pPr marL="119063" indent="-119063" algn="l">
              <a:spcBef>
                <a:spcPts val="600"/>
              </a:spcBef>
              <a:buFont typeface="Arial" pitchFamily="34" charset="0"/>
              <a:buChar char="•"/>
              <a:defRPr/>
            </a:pPr>
            <a:r>
              <a:rPr lang="en-US" sz="1400" dirty="0">
                <a:latin typeface="+mn-lt"/>
                <a:cs typeface="Arial" pitchFamily="34" charset="0"/>
              </a:rPr>
              <a:t>Where and when management gets involved is dependent on the department and organization. </a:t>
            </a:r>
            <a:endParaRPr lang="en-US" sz="1400" dirty="0" smtClean="0">
              <a:latin typeface="+mn-lt"/>
              <a:cs typeface="Arial" pitchFamily="34" charset="0"/>
            </a:endParaRPr>
          </a:p>
          <a:p>
            <a:pPr marL="119063" indent="-119063" algn="l">
              <a:spcBef>
                <a:spcPts val="600"/>
              </a:spcBef>
              <a:buFont typeface="Arial" pitchFamily="34" charset="0"/>
              <a:buChar char="•"/>
              <a:defRPr/>
            </a:pPr>
            <a:r>
              <a:rPr lang="en-US" sz="1400" dirty="0" smtClean="0">
                <a:latin typeface="+mn-lt"/>
                <a:cs typeface="Arial" pitchFamily="34" charset="0"/>
              </a:rPr>
              <a:t>If </a:t>
            </a:r>
            <a:r>
              <a:rPr lang="en-US" sz="1400" dirty="0">
                <a:latin typeface="+mn-lt"/>
                <a:cs typeface="Arial" pitchFamily="34" charset="0"/>
              </a:rPr>
              <a:t>their attendance maintains a safe environment where employees can be honest, their attendance for the gap analysis presentation may help them make initiative decisions later</a:t>
            </a:r>
            <a:r>
              <a:rPr lang="en-US" sz="1400" dirty="0" smtClean="0">
                <a:latin typeface="+mn-lt"/>
                <a:cs typeface="Arial" pitchFamily="34" charset="0"/>
              </a:rPr>
              <a:t>.</a:t>
            </a:r>
          </a:p>
          <a:p>
            <a:pPr marL="119063" indent="-119063" algn="l">
              <a:spcBef>
                <a:spcPts val="600"/>
              </a:spcBef>
              <a:buFont typeface="Arial" pitchFamily="34" charset="0"/>
              <a:buChar char="•"/>
              <a:defRPr/>
            </a:pPr>
            <a:r>
              <a:rPr lang="en-US" sz="1400" dirty="0" smtClean="0">
                <a:latin typeface="+mn-lt"/>
                <a:cs typeface="Arial" pitchFamily="34" charset="0"/>
              </a:rPr>
              <a:t>If this is not the case, ask managers or senior managers to attend the introduction, to demonstrate the importance they place on these sessions, and then excuse themselves. </a:t>
            </a:r>
          </a:p>
          <a:p>
            <a:pPr marL="119063" indent="-119063" algn="l">
              <a:spcBef>
                <a:spcPts val="600"/>
              </a:spcBef>
              <a:buFont typeface="Arial" pitchFamily="34" charset="0"/>
              <a:buChar char="•"/>
              <a:defRPr/>
            </a:pPr>
            <a:r>
              <a:rPr lang="en-US" sz="1400" dirty="0" smtClean="0">
                <a:latin typeface="+mn-lt"/>
                <a:cs typeface="Arial" pitchFamily="34" charset="0"/>
              </a:rPr>
              <a:t>Front-line </a:t>
            </a:r>
            <a:r>
              <a:rPr lang="en-US" sz="1400" dirty="0">
                <a:latin typeface="+mn-lt"/>
                <a:cs typeface="Arial" pitchFamily="34" charset="0"/>
              </a:rPr>
              <a:t>managers should be invited to separate break-out sessions for organization-wide initiatives.</a:t>
            </a:r>
          </a:p>
        </p:txBody>
      </p:sp>
      <p:sp>
        <p:nvSpPr>
          <p:cNvPr id="9" name="TextBox 8"/>
          <p:cNvSpPr txBox="1"/>
          <p:nvPr/>
        </p:nvSpPr>
        <p:spPr>
          <a:xfrm>
            <a:off x="628596" y="3940182"/>
            <a:ext cx="5294385" cy="584775"/>
          </a:xfrm>
          <a:prstGeom prst="rect">
            <a:avLst/>
          </a:prstGeom>
          <a:noFill/>
        </p:spPr>
        <p:txBody>
          <a:bodyPr wrap="square">
            <a:spAutoFit/>
          </a:bodyPr>
          <a:lstStyle/>
          <a:p>
            <a:pPr algn="l">
              <a:defRPr/>
            </a:pPr>
            <a:r>
              <a:rPr lang="en-US" sz="1600" b="1" dirty="0" smtClean="0">
                <a:latin typeface="+mn-lt"/>
                <a:cs typeface="Arial" pitchFamily="34" charset="0"/>
              </a:rPr>
              <a:t>A note on senior </a:t>
            </a:r>
            <a:r>
              <a:rPr lang="en-US" sz="1600" b="1" dirty="0">
                <a:latin typeface="+mn-lt"/>
                <a:cs typeface="Arial" pitchFamily="34" charset="0"/>
              </a:rPr>
              <a:t>manager and manager </a:t>
            </a:r>
            <a:r>
              <a:rPr lang="en-US" sz="1600" b="1" dirty="0" smtClean="0">
                <a:latin typeface="+mn-lt"/>
                <a:cs typeface="Arial" pitchFamily="34" charset="0"/>
              </a:rPr>
              <a:t>involvement in the breakout sessions:</a:t>
            </a:r>
            <a:endParaRPr lang="en-US" sz="1600" b="1" dirty="0">
              <a:latin typeface="+mn-lt"/>
              <a:cs typeface="Arial" pitchFamily="34" charset="0"/>
            </a:endParaRPr>
          </a:p>
        </p:txBody>
      </p:sp>
      <p:sp>
        <p:nvSpPr>
          <p:cNvPr id="10" name="Rounded Rectangle 9"/>
          <p:cNvSpPr/>
          <p:nvPr/>
        </p:nvSpPr>
        <p:spPr>
          <a:xfrm>
            <a:off x="3659175" y="1785915"/>
            <a:ext cx="5184846" cy="118872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indent="-91440" algn="l">
              <a:defRPr/>
            </a:pPr>
            <a:r>
              <a:rPr lang="en-US" sz="1400" b="1" dirty="0" smtClean="0">
                <a:solidFill>
                  <a:schemeClr val="tx1"/>
                </a:solidFill>
                <a:cs typeface="Arial" pitchFamily="34" charset="0"/>
              </a:rPr>
              <a:t>Clearly communicate:</a:t>
            </a:r>
          </a:p>
          <a:p>
            <a:pPr marL="91440" indent="-91440" algn="l">
              <a:buFont typeface="Arial" pitchFamily="34" charset="0"/>
              <a:buChar char="•"/>
              <a:defRPr/>
            </a:pPr>
            <a:r>
              <a:rPr lang="en-US" sz="1400" dirty="0" smtClean="0">
                <a:solidFill>
                  <a:schemeClr val="tx1"/>
                </a:solidFill>
                <a:cs typeface="Arial" pitchFamily="34" charset="0"/>
              </a:rPr>
              <a:t>The agenda and end goal of the session.</a:t>
            </a:r>
          </a:p>
          <a:p>
            <a:pPr marL="91440" indent="-91440" algn="l">
              <a:buFont typeface="Arial" pitchFamily="34" charset="0"/>
              <a:buChar char="•"/>
              <a:defRPr/>
            </a:pPr>
            <a:r>
              <a:rPr lang="en-US" sz="1400" dirty="0" smtClean="0">
                <a:solidFill>
                  <a:schemeClr val="tx1"/>
                </a:solidFill>
                <a:cs typeface="Arial" pitchFamily="34" charset="0"/>
              </a:rPr>
              <a:t>Objective of each break-out session.</a:t>
            </a:r>
          </a:p>
          <a:p>
            <a:pPr marL="91440" indent="-91440" algn="l">
              <a:buFont typeface="Arial" pitchFamily="34" charset="0"/>
              <a:buChar char="•"/>
              <a:defRPr/>
            </a:pPr>
            <a:r>
              <a:rPr lang="en-US" sz="1400" dirty="0" smtClean="0">
                <a:solidFill>
                  <a:schemeClr val="tx1"/>
                </a:solidFill>
                <a:cs typeface="Arial" pitchFamily="34" charset="0"/>
              </a:rPr>
              <a:t>The rules of engagement.</a:t>
            </a:r>
          </a:p>
          <a:p>
            <a:pPr marL="91440" indent="-91440" algn="l">
              <a:buFont typeface="Arial" pitchFamily="34" charset="0"/>
              <a:buChar char="•"/>
              <a:defRPr/>
            </a:pPr>
            <a:r>
              <a:rPr lang="en-US" sz="1400" dirty="0" smtClean="0">
                <a:solidFill>
                  <a:schemeClr val="tx1"/>
                </a:solidFill>
                <a:cs typeface="Arial" pitchFamily="34" charset="0"/>
              </a:rPr>
              <a:t>How the information from these sessions will be used.</a:t>
            </a:r>
            <a:endParaRPr lang="en-US" sz="1400" dirty="0">
              <a:solidFill>
                <a:schemeClr val="tx1"/>
              </a:solidFill>
              <a:cs typeface="Arial" pitchFamily="34" charset="0"/>
            </a:endParaRPr>
          </a:p>
        </p:txBody>
      </p:sp>
      <p:sp>
        <p:nvSpPr>
          <p:cNvPr id="11" name="Chevron 10"/>
          <p:cNvSpPr/>
          <p:nvPr/>
        </p:nvSpPr>
        <p:spPr>
          <a:xfrm>
            <a:off x="3622662" y="3209922"/>
            <a:ext cx="219078" cy="307777"/>
          </a:xfrm>
          <a:prstGeom prst="chevron">
            <a:avLst/>
          </a:prstGeom>
          <a:solidFill>
            <a:srgbClr val="D17D0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a:off x="299979" y="3903669"/>
            <a:ext cx="274320" cy="365760"/>
          </a:xfrm>
          <a:prstGeom prst="chevron">
            <a:avLst/>
          </a:prstGeom>
          <a:solidFill>
            <a:srgbClr val="D17D0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p:cNvCxnSpPr/>
          <p:nvPr/>
        </p:nvCxnSpPr>
        <p:spPr>
          <a:xfrm rot="10800000">
            <a:off x="245112" y="3794129"/>
            <a:ext cx="841248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Participate: The first two break-outs involve identifying the gap between ideal and reality, which are the issues</a:t>
            </a:r>
            <a:endParaRPr lang="en-US" dirty="0"/>
          </a:p>
        </p:txBody>
      </p:sp>
      <p:sp>
        <p:nvSpPr>
          <p:cNvPr id="24" name="TextBox 23"/>
          <p:cNvSpPr txBox="1"/>
          <p:nvPr/>
        </p:nvSpPr>
        <p:spPr>
          <a:xfrm>
            <a:off x="248809" y="1696650"/>
            <a:ext cx="2834640" cy="584775"/>
          </a:xfrm>
          <a:prstGeom prst="rect">
            <a:avLst/>
          </a:prstGeom>
          <a:noFill/>
        </p:spPr>
        <p:txBody>
          <a:bodyPr wrap="square">
            <a:spAutoFit/>
          </a:bodyPr>
          <a:lstStyle/>
          <a:p>
            <a:pPr algn="l">
              <a:defRPr/>
            </a:pPr>
            <a:r>
              <a:rPr lang="en-US" sz="1600" b="1" dirty="0">
                <a:latin typeface="+mn-lt"/>
                <a:cs typeface="Arial" pitchFamily="34" charset="0"/>
              </a:rPr>
              <a:t>Break-out #1</a:t>
            </a:r>
            <a:r>
              <a:rPr lang="en-US" sz="1600" b="1" dirty="0" smtClean="0">
                <a:latin typeface="+mn-lt"/>
                <a:cs typeface="Arial" pitchFamily="34" charset="0"/>
              </a:rPr>
              <a:t>:</a:t>
            </a:r>
          </a:p>
          <a:p>
            <a:pPr algn="l">
              <a:defRPr/>
            </a:pPr>
            <a:r>
              <a:rPr lang="en-US" sz="1600" dirty="0" smtClean="0">
                <a:latin typeface="+mn-lt"/>
                <a:cs typeface="Arial" pitchFamily="34" charset="0"/>
              </a:rPr>
              <a:t>Identify </a:t>
            </a:r>
            <a:r>
              <a:rPr lang="en-US" sz="1600" dirty="0">
                <a:latin typeface="+mn-lt"/>
                <a:cs typeface="Arial" pitchFamily="34" charset="0"/>
              </a:rPr>
              <a:t>ideal state.</a:t>
            </a:r>
          </a:p>
        </p:txBody>
      </p:sp>
      <p:sp>
        <p:nvSpPr>
          <p:cNvPr id="26" name="TextBox 25"/>
          <p:cNvSpPr txBox="1"/>
          <p:nvPr/>
        </p:nvSpPr>
        <p:spPr>
          <a:xfrm>
            <a:off x="248809" y="3046663"/>
            <a:ext cx="2834640" cy="646331"/>
          </a:xfrm>
          <a:prstGeom prst="rect">
            <a:avLst/>
          </a:prstGeom>
          <a:noFill/>
        </p:spPr>
        <p:txBody>
          <a:bodyPr>
            <a:spAutoFit/>
          </a:bodyPr>
          <a:lstStyle/>
          <a:p>
            <a:pPr algn="l">
              <a:defRPr/>
            </a:pPr>
            <a:r>
              <a:rPr lang="en-US" sz="1200" b="1" dirty="0">
                <a:latin typeface="+mn-lt"/>
              </a:rPr>
              <a:t>Ask</a:t>
            </a:r>
            <a:r>
              <a:rPr lang="en-US" sz="1200" b="1" dirty="0" smtClean="0">
                <a:latin typeface="+mn-lt"/>
              </a:rPr>
              <a:t>: </a:t>
            </a:r>
            <a:r>
              <a:rPr lang="en-US" sz="1200" b="1" i="1" dirty="0" smtClean="0">
                <a:latin typeface="+mn-lt"/>
              </a:rPr>
              <a:t>If employee </a:t>
            </a:r>
            <a:r>
              <a:rPr lang="en-US" sz="1200" b="1" i="1" dirty="0" smtClean="0">
                <a:cs typeface="Arial" pitchFamily="34" charset="0"/>
              </a:rPr>
              <a:t>development was done really well, what would it look like?</a:t>
            </a:r>
            <a:r>
              <a:rPr lang="en-US" sz="1200" b="1" i="1" dirty="0" smtClean="0">
                <a:latin typeface="+mn-lt"/>
              </a:rPr>
              <a:t> </a:t>
            </a:r>
            <a:endParaRPr lang="en-US" sz="1200" b="1" i="1" dirty="0">
              <a:latin typeface="+mn-lt"/>
            </a:endParaRPr>
          </a:p>
        </p:txBody>
      </p:sp>
      <p:sp>
        <p:nvSpPr>
          <p:cNvPr id="27" name="TextBox 26"/>
          <p:cNvSpPr txBox="1"/>
          <p:nvPr/>
        </p:nvSpPr>
        <p:spPr>
          <a:xfrm>
            <a:off x="252925" y="5473728"/>
            <a:ext cx="2834640" cy="954107"/>
          </a:xfrm>
          <a:prstGeom prst="rect">
            <a:avLst/>
          </a:prstGeom>
          <a:noFill/>
        </p:spPr>
        <p:txBody>
          <a:bodyPr wrap="square">
            <a:spAutoFit/>
          </a:bodyPr>
          <a:lstStyle/>
          <a:p>
            <a:pPr algn="l">
              <a:defRPr/>
            </a:pPr>
            <a:r>
              <a:rPr lang="en-US" sz="1400" dirty="0">
                <a:latin typeface="+mn-lt"/>
              </a:rPr>
              <a:t>McLean &amp; </a:t>
            </a:r>
            <a:r>
              <a:rPr lang="en-US" sz="1400" i="1" dirty="0">
                <a:latin typeface="+mn-lt"/>
              </a:rPr>
              <a:t>Company’s </a:t>
            </a:r>
            <a:r>
              <a:rPr lang="en-US" sz="1400" i="1" dirty="0">
                <a:latin typeface="+mn-lt"/>
                <a:hlinkClick r:id="rId4"/>
              </a:rPr>
              <a:t>Issue and Initiative Team Brainstorming Template</a:t>
            </a:r>
            <a:r>
              <a:rPr lang="en-US" sz="1400" dirty="0">
                <a:latin typeface="+mn-lt"/>
              </a:rPr>
              <a:t> can be passed around to break-out groups.</a:t>
            </a:r>
          </a:p>
        </p:txBody>
      </p:sp>
      <p:sp>
        <p:nvSpPr>
          <p:cNvPr id="28" name="Rectangle 27"/>
          <p:cNvSpPr/>
          <p:nvPr/>
        </p:nvSpPr>
        <p:spPr>
          <a:xfrm>
            <a:off x="255128" y="3903669"/>
            <a:ext cx="2834640" cy="137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indent="-119063" algn="l">
              <a:spcBef>
                <a:spcPts val="600"/>
              </a:spcBef>
              <a:buFont typeface="Arial" pitchFamily="34" charset="0"/>
              <a:buChar char="•"/>
            </a:pPr>
            <a:r>
              <a:rPr lang="en-US" sz="1200" dirty="0" smtClean="0">
                <a:solidFill>
                  <a:schemeClr val="tx1"/>
                </a:solidFill>
              </a:rPr>
              <a:t>After 15 minutes bring groups together and ask one person per group to present the group’s “ideal state”.</a:t>
            </a:r>
          </a:p>
          <a:p>
            <a:pPr marL="119063" indent="-119063" algn="l">
              <a:spcBef>
                <a:spcPts val="600"/>
              </a:spcBef>
              <a:buFont typeface="Arial" pitchFamily="34" charset="0"/>
              <a:buChar char="•"/>
            </a:pPr>
            <a:r>
              <a:rPr lang="en-US" sz="1200" dirty="0" smtClean="0">
                <a:solidFill>
                  <a:schemeClr val="tx1"/>
                </a:solidFill>
              </a:rPr>
              <a:t>Consolidate all the group findings and post them on a white board.</a:t>
            </a:r>
            <a:endParaRPr lang="en-US" sz="1200" dirty="0">
              <a:solidFill>
                <a:schemeClr val="tx1"/>
              </a:solidFill>
            </a:endParaRPr>
          </a:p>
        </p:txBody>
      </p:sp>
      <p:sp>
        <p:nvSpPr>
          <p:cNvPr id="29" name="TextBox 28"/>
          <p:cNvSpPr txBox="1"/>
          <p:nvPr/>
        </p:nvSpPr>
        <p:spPr>
          <a:xfrm>
            <a:off x="3367071" y="1744330"/>
            <a:ext cx="2834640" cy="584775"/>
          </a:xfrm>
          <a:prstGeom prst="rect">
            <a:avLst/>
          </a:prstGeom>
          <a:noFill/>
        </p:spPr>
        <p:txBody>
          <a:bodyPr wrap="square">
            <a:spAutoFit/>
          </a:bodyPr>
          <a:lstStyle/>
          <a:p>
            <a:pPr algn="l">
              <a:defRPr/>
            </a:pPr>
            <a:r>
              <a:rPr lang="en-US" sz="1600" b="1" dirty="0">
                <a:latin typeface="+mn-lt"/>
                <a:cs typeface="Arial" pitchFamily="34" charset="0"/>
              </a:rPr>
              <a:t>Break-out </a:t>
            </a:r>
            <a:r>
              <a:rPr lang="en-US" sz="1600" b="1" dirty="0" smtClean="0">
                <a:latin typeface="+mn-lt"/>
                <a:cs typeface="Arial" pitchFamily="34" charset="0"/>
              </a:rPr>
              <a:t>#2:</a:t>
            </a:r>
          </a:p>
          <a:p>
            <a:pPr algn="l">
              <a:defRPr/>
            </a:pPr>
            <a:r>
              <a:rPr lang="en-US" sz="1600" dirty="0" smtClean="0">
                <a:latin typeface="+mn-lt"/>
                <a:cs typeface="Arial" pitchFamily="34" charset="0"/>
              </a:rPr>
              <a:t>Do a gap analysis.</a:t>
            </a:r>
            <a:endParaRPr lang="en-US" sz="1600" dirty="0">
              <a:latin typeface="+mn-lt"/>
              <a:cs typeface="Arial" pitchFamily="34" charset="0"/>
            </a:endParaRPr>
          </a:p>
        </p:txBody>
      </p:sp>
      <p:sp>
        <p:nvSpPr>
          <p:cNvPr id="39" name="TextBox 38"/>
          <p:cNvSpPr txBox="1"/>
          <p:nvPr/>
        </p:nvSpPr>
        <p:spPr>
          <a:xfrm>
            <a:off x="3294045" y="2954331"/>
            <a:ext cx="2994066" cy="830997"/>
          </a:xfrm>
          <a:prstGeom prst="rect">
            <a:avLst/>
          </a:prstGeom>
          <a:noFill/>
        </p:spPr>
        <p:txBody>
          <a:bodyPr wrap="square">
            <a:spAutoFit/>
          </a:bodyPr>
          <a:lstStyle/>
          <a:p>
            <a:pPr algn="l">
              <a:defRPr/>
            </a:pPr>
            <a:r>
              <a:rPr lang="en-US" sz="1200" b="1" dirty="0">
                <a:latin typeface="+mn-lt"/>
              </a:rPr>
              <a:t>Ask</a:t>
            </a:r>
            <a:r>
              <a:rPr lang="en-US" sz="1200" b="1" dirty="0" smtClean="0">
                <a:latin typeface="+mn-lt"/>
              </a:rPr>
              <a:t>: </a:t>
            </a:r>
            <a:r>
              <a:rPr lang="en-US" sz="1200" b="1" i="1" dirty="0" smtClean="0">
                <a:cs typeface="Arial" pitchFamily="34" charset="0"/>
              </a:rPr>
              <a:t>What is the reality of development today? How are employees (including managers) currently being developed? </a:t>
            </a:r>
            <a:endParaRPr lang="en-US" sz="1200" b="1" i="1" dirty="0">
              <a:latin typeface="+mn-lt"/>
            </a:endParaRPr>
          </a:p>
        </p:txBody>
      </p:sp>
      <p:sp>
        <p:nvSpPr>
          <p:cNvPr id="47" name="TextBox 46"/>
          <p:cNvSpPr txBox="1"/>
          <p:nvPr/>
        </p:nvSpPr>
        <p:spPr>
          <a:xfrm>
            <a:off x="3294045" y="4936936"/>
            <a:ext cx="2994066" cy="646331"/>
          </a:xfrm>
          <a:prstGeom prst="rect">
            <a:avLst/>
          </a:prstGeom>
          <a:noFill/>
        </p:spPr>
        <p:txBody>
          <a:bodyPr wrap="square">
            <a:spAutoFit/>
          </a:bodyPr>
          <a:lstStyle/>
          <a:p>
            <a:pPr algn="l">
              <a:defRPr/>
            </a:pPr>
            <a:r>
              <a:rPr lang="en-US" sz="1200" b="1" dirty="0">
                <a:latin typeface="+mn-lt"/>
              </a:rPr>
              <a:t>Ask</a:t>
            </a:r>
            <a:r>
              <a:rPr lang="en-US" sz="1200" b="1" i="1" dirty="0" smtClean="0">
                <a:latin typeface="+mn-lt"/>
              </a:rPr>
              <a:t>: </a:t>
            </a:r>
            <a:r>
              <a:rPr lang="en-US" sz="1200" b="1" i="1" dirty="0" smtClean="0">
                <a:cs typeface="Arial" pitchFamily="34" charset="0"/>
              </a:rPr>
              <a:t>Compare the responses to the “ideal state” and the “reality of development”. Where are the gaps?</a:t>
            </a:r>
            <a:endParaRPr lang="en-US" sz="1200" b="1" i="1" dirty="0">
              <a:latin typeface="+mn-lt"/>
            </a:endParaRPr>
          </a:p>
        </p:txBody>
      </p:sp>
      <p:sp>
        <p:nvSpPr>
          <p:cNvPr id="48" name="Rectangle 47"/>
          <p:cNvSpPr/>
          <p:nvPr/>
        </p:nvSpPr>
        <p:spPr>
          <a:xfrm>
            <a:off x="3294045" y="5764887"/>
            <a:ext cx="3017520" cy="548640"/>
          </a:xfrm>
          <a:prstGeom prst="rect">
            <a:avLst/>
          </a:prstGeom>
          <a:solidFill>
            <a:schemeClr val="bg1"/>
          </a:solidFill>
          <a:ln>
            <a:solidFill>
              <a:srgbClr val="D17D0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smtClean="0">
                <a:solidFill>
                  <a:schemeClr val="tx1"/>
                </a:solidFill>
              </a:rPr>
              <a:t>These gaps are the issues that the initiatives need to address.</a:t>
            </a:r>
            <a:endParaRPr lang="en-US" sz="1400" dirty="0">
              <a:solidFill>
                <a:schemeClr val="tx1"/>
              </a:solidFill>
            </a:endParaRPr>
          </a:p>
        </p:txBody>
      </p:sp>
      <p:cxnSp>
        <p:nvCxnSpPr>
          <p:cNvPr id="49" name="Straight Connector 48"/>
          <p:cNvCxnSpPr/>
          <p:nvPr/>
        </p:nvCxnSpPr>
        <p:spPr>
          <a:xfrm rot="5400000" flipH="1" flipV="1">
            <a:off x="753856" y="4211494"/>
            <a:ext cx="4934326"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V="1">
            <a:off x="3943160" y="4224165"/>
            <a:ext cx="4908982" cy="1"/>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470676" y="1744330"/>
            <a:ext cx="2217989" cy="338554"/>
          </a:xfrm>
          <a:prstGeom prst="rect">
            <a:avLst/>
          </a:prstGeom>
          <a:noFill/>
        </p:spPr>
        <p:txBody>
          <a:bodyPr wrap="square">
            <a:spAutoFit/>
          </a:bodyPr>
          <a:lstStyle/>
          <a:p>
            <a:pPr algn="l">
              <a:defRPr/>
            </a:pPr>
            <a:r>
              <a:rPr lang="en-US" sz="1600" b="1" dirty="0" smtClean="0">
                <a:latin typeface="+mn-lt"/>
                <a:cs typeface="Arial" pitchFamily="34" charset="0"/>
              </a:rPr>
              <a:t>Rank the issues</a:t>
            </a:r>
            <a:r>
              <a:rPr lang="en-US" sz="1600" dirty="0" smtClean="0">
                <a:latin typeface="+mn-lt"/>
                <a:cs typeface="Arial" pitchFamily="34" charset="0"/>
              </a:rPr>
              <a:t>.</a:t>
            </a:r>
            <a:endParaRPr lang="en-US" sz="1600" dirty="0">
              <a:latin typeface="+mn-lt"/>
              <a:cs typeface="Arial" pitchFamily="34" charset="0"/>
            </a:endParaRPr>
          </a:p>
        </p:txBody>
      </p:sp>
      <p:sp>
        <p:nvSpPr>
          <p:cNvPr id="54" name="TextBox 53"/>
          <p:cNvSpPr txBox="1"/>
          <p:nvPr/>
        </p:nvSpPr>
        <p:spPr>
          <a:xfrm>
            <a:off x="6480076" y="3103166"/>
            <a:ext cx="2360712" cy="1092607"/>
          </a:xfrm>
          <a:prstGeom prst="rect">
            <a:avLst/>
          </a:prstGeom>
          <a:solidFill>
            <a:schemeClr val="tx2">
              <a:lumMod val="95000"/>
            </a:schemeClr>
          </a:solidFill>
        </p:spPr>
        <p:txBody>
          <a:bodyPr wrap="square">
            <a:spAutoFit/>
          </a:bodyPr>
          <a:lstStyle/>
          <a:p>
            <a:pPr marL="91440" indent="-91440" algn="l">
              <a:spcBef>
                <a:spcPts val="600"/>
              </a:spcBef>
              <a:buFont typeface="Arial" pitchFamily="34" charset="0"/>
              <a:buChar char="•"/>
              <a:defRPr/>
            </a:pPr>
            <a:r>
              <a:rPr lang="en-US" sz="1200" dirty="0" smtClean="0">
                <a:latin typeface="+mn-lt"/>
                <a:cs typeface="Arial" pitchFamily="34" charset="0"/>
              </a:rPr>
              <a:t>Consolidate </a:t>
            </a:r>
            <a:r>
              <a:rPr lang="en-US" sz="1200" dirty="0">
                <a:latin typeface="+mn-lt"/>
                <a:cs typeface="Arial" pitchFamily="34" charset="0"/>
              </a:rPr>
              <a:t>findings and record all issues on the board</a:t>
            </a:r>
            <a:r>
              <a:rPr lang="en-US" sz="1200" dirty="0" smtClean="0">
                <a:latin typeface="+mn-lt"/>
                <a:cs typeface="Arial" pitchFamily="34" charset="0"/>
              </a:rPr>
              <a:t>.</a:t>
            </a:r>
          </a:p>
          <a:p>
            <a:pPr marL="91440" indent="-91440" algn="l">
              <a:spcBef>
                <a:spcPts val="600"/>
              </a:spcBef>
              <a:buFont typeface="Arial" pitchFamily="34" charset="0"/>
              <a:buChar char="•"/>
              <a:defRPr/>
            </a:pPr>
            <a:r>
              <a:rPr lang="en-US" sz="1200" dirty="0" smtClean="0">
                <a:latin typeface="+mn-lt"/>
                <a:cs typeface="Arial" pitchFamily="34" charset="0"/>
              </a:rPr>
              <a:t>Ask employees, while still in the large group, to rank the top three issues.</a:t>
            </a:r>
            <a:endParaRPr lang="en-US" sz="1200" dirty="0">
              <a:latin typeface="+mn-lt"/>
              <a:cs typeface="Arial" pitchFamily="34" charset="0"/>
            </a:endParaRPr>
          </a:p>
        </p:txBody>
      </p:sp>
      <p:sp>
        <p:nvSpPr>
          <p:cNvPr id="55" name="TextBox 54"/>
          <p:cNvSpPr txBox="1"/>
          <p:nvPr>
            <p:custDataLst>
              <p:tags r:id="rId1"/>
            </p:custDataLst>
          </p:nvPr>
        </p:nvSpPr>
        <p:spPr>
          <a:xfrm>
            <a:off x="6480076" y="4981285"/>
            <a:ext cx="2360712" cy="1092607"/>
          </a:xfrm>
          <a:prstGeom prst="rect">
            <a:avLst/>
          </a:prstGeom>
          <a:solidFill>
            <a:schemeClr val="tx2">
              <a:lumMod val="95000"/>
            </a:schemeClr>
          </a:solidFill>
        </p:spPr>
        <p:txBody>
          <a:bodyPr wrap="square">
            <a:spAutoFit/>
          </a:bodyPr>
          <a:lstStyle/>
          <a:p>
            <a:pPr marL="119063" indent="-119063" algn="l">
              <a:spcBef>
                <a:spcPts val="600"/>
              </a:spcBef>
              <a:buFont typeface="Arial" pitchFamily="34" charset="0"/>
              <a:buChar char="•"/>
              <a:defRPr/>
            </a:pPr>
            <a:r>
              <a:rPr lang="en-US" sz="1200" dirty="0" smtClean="0">
                <a:latin typeface="+mn-lt"/>
                <a:cs typeface="Arial" pitchFamily="34" charset="0"/>
              </a:rPr>
              <a:t>Ballot system – employees vote for issues privately.</a:t>
            </a:r>
          </a:p>
          <a:p>
            <a:pPr marL="119063" indent="-119063" algn="l">
              <a:spcBef>
                <a:spcPts val="600"/>
              </a:spcBef>
              <a:buFont typeface="Arial" pitchFamily="34" charset="0"/>
              <a:buChar char="•"/>
              <a:defRPr/>
            </a:pPr>
            <a:r>
              <a:rPr lang="en-US" sz="1200" dirty="0" smtClean="0">
                <a:latin typeface="+mn-lt"/>
                <a:cs typeface="Arial" pitchFamily="34" charset="0"/>
              </a:rPr>
              <a:t>Employees </a:t>
            </a:r>
            <a:r>
              <a:rPr lang="en-US" sz="1200" dirty="0">
                <a:latin typeface="+mn-lt"/>
                <a:cs typeface="Arial" pitchFamily="34" charset="0"/>
              </a:rPr>
              <a:t>walk up and place post-its with 1, 2 or 3 on the </a:t>
            </a:r>
            <a:r>
              <a:rPr lang="en-US" sz="1200" dirty="0" smtClean="0">
                <a:latin typeface="+mn-lt"/>
                <a:cs typeface="Arial" pitchFamily="34" charset="0"/>
              </a:rPr>
              <a:t>board</a:t>
            </a:r>
            <a:endParaRPr lang="en-US" sz="1200" dirty="0">
              <a:latin typeface="+mn-lt"/>
              <a:cs typeface="Arial" pitchFamily="34" charset="0"/>
            </a:endParaRPr>
          </a:p>
        </p:txBody>
      </p:sp>
      <p:sp>
        <p:nvSpPr>
          <p:cNvPr id="56" name="Rounded Rectangle 55"/>
          <p:cNvSpPr/>
          <p:nvPr/>
        </p:nvSpPr>
        <p:spPr>
          <a:xfrm>
            <a:off x="255128" y="2268531"/>
            <a:ext cx="2834640" cy="6858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Task groups with outlining the </a:t>
            </a:r>
            <a:r>
              <a:rPr lang="en-US" sz="1200" b="1" dirty="0" smtClean="0"/>
              <a:t>ideal state</a:t>
            </a:r>
            <a:r>
              <a:rPr lang="en-US" sz="1200" dirty="0" smtClean="0"/>
              <a:t> for Development in the organization.</a:t>
            </a:r>
            <a:endParaRPr lang="en-US" sz="1200" dirty="0"/>
          </a:p>
        </p:txBody>
      </p:sp>
      <p:sp>
        <p:nvSpPr>
          <p:cNvPr id="57" name="Rounded Rectangle 56"/>
          <p:cNvSpPr/>
          <p:nvPr/>
        </p:nvSpPr>
        <p:spPr>
          <a:xfrm>
            <a:off x="3282318" y="2405691"/>
            <a:ext cx="3017520" cy="54864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Task groups to identify what the </a:t>
            </a:r>
            <a:r>
              <a:rPr lang="en-US" sz="1200" b="1" dirty="0" smtClean="0"/>
              <a:t>current state</a:t>
            </a:r>
            <a:r>
              <a:rPr lang="en-US" sz="1200" dirty="0" smtClean="0"/>
              <a:t> of employee development is.</a:t>
            </a:r>
            <a:endParaRPr lang="en-US" sz="1200" dirty="0"/>
          </a:p>
        </p:txBody>
      </p:sp>
      <p:sp>
        <p:nvSpPr>
          <p:cNvPr id="58" name="Rectangle 57"/>
          <p:cNvSpPr/>
          <p:nvPr/>
        </p:nvSpPr>
        <p:spPr>
          <a:xfrm>
            <a:off x="3294045" y="3903669"/>
            <a:ext cx="3017520" cy="914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indent="-119063" algn="l">
              <a:spcBef>
                <a:spcPts val="600"/>
              </a:spcBef>
              <a:buFont typeface="Arial" pitchFamily="34" charset="0"/>
              <a:buChar char="•"/>
            </a:pPr>
            <a:r>
              <a:rPr lang="en-US" sz="1200" dirty="0" smtClean="0">
                <a:solidFill>
                  <a:schemeClr val="tx1"/>
                </a:solidFill>
              </a:rPr>
              <a:t>After 15 minutes give groups the next task: comparing the two.</a:t>
            </a:r>
          </a:p>
          <a:p>
            <a:pPr marL="119063" indent="-119063" algn="l">
              <a:spcBef>
                <a:spcPts val="600"/>
              </a:spcBef>
              <a:buFont typeface="Arial" pitchFamily="34" charset="0"/>
              <a:buChar char="•"/>
            </a:pPr>
            <a:r>
              <a:rPr lang="en-US" sz="1200" dirty="0" smtClean="0">
                <a:solidFill>
                  <a:schemeClr val="tx1"/>
                </a:solidFill>
              </a:rPr>
              <a:t>Ensure groups are recording all of their responses. </a:t>
            </a:r>
          </a:p>
        </p:txBody>
      </p:sp>
      <p:sp>
        <p:nvSpPr>
          <p:cNvPr id="59" name="Chevron 58"/>
          <p:cNvSpPr/>
          <p:nvPr/>
        </p:nvSpPr>
        <p:spPr>
          <a:xfrm rot="5400000">
            <a:off x="7303861" y="4056336"/>
            <a:ext cx="341846" cy="693747"/>
          </a:xfrm>
          <a:prstGeom prst="chevron">
            <a:avLst/>
          </a:prstGeom>
          <a:solidFill>
            <a:srgbClr val="D17D0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TextBox 59"/>
          <p:cNvSpPr txBox="1"/>
          <p:nvPr/>
        </p:nvSpPr>
        <p:spPr>
          <a:xfrm>
            <a:off x="6470676" y="4633929"/>
            <a:ext cx="2217989" cy="307777"/>
          </a:xfrm>
          <a:prstGeom prst="rect">
            <a:avLst/>
          </a:prstGeom>
          <a:noFill/>
        </p:spPr>
        <p:txBody>
          <a:bodyPr wrap="square">
            <a:spAutoFit/>
          </a:bodyPr>
          <a:lstStyle/>
          <a:p>
            <a:pPr algn="l">
              <a:defRPr/>
            </a:pPr>
            <a:r>
              <a:rPr lang="en-US" sz="1400" b="1" dirty="0" smtClean="0">
                <a:latin typeface="+mn-lt"/>
                <a:cs typeface="Arial" pitchFamily="34" charset="0"/>
              </a:rPr>
              <a:t>How to rank the issues.</a:t>
            </a:r>
            <a:endParaRPr lang="en-US" sz="1400" b="1" dirty="0">
              <a:latin typeface="+mn-lt"/>
              <a:cs typeface="Arial" pitchFamily="34" charset="0"/>
            </a:endParaRPr>
          </a:p>
        </p:txBody>
      </p:sp>
      <p:sp>
        <p:nvSpPr>
          <p:cNvPr id="64" name="Pentagon 63"/>
          <p:cNvSpPr/>
          <p:nvPr/>
        </p:nvSpPr>
        <p:spPr>
          <a:xfrm rot="5400000">
            <a:off x="4337514" y="-2846369"/>
            <a:ext cx="458428" cy="8627609"/>
          </a:xfrm>
          <a:prstGeom prst="homePlate">
            <a:avLst>
              <a:gd name="adj" fmla="val 42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52925" y="1201707"/>
            <a:ext cx="8624375" cy="338554"/>
          </a:xfrm>
          <a:prstGeom prst="rect">
            <a:avLst/>
          </a:prstGeom>
          <a:noFill/>
        </p:spPr>
        <p:txBody>
          <a:bodyPr wrap="square" rtlCol="0">
            <a:spAutoFit/>
          </a:bodyPr>
          <a:lstStyle/>
          <a:p>
            <a:r>
              <a:rPr lang="en-US" sz="1600" dirty="0" smtClean="0">
                <a:solidFill>
                  <a:schemeClr val="bg1"/>
                </a:solidFill>
              </a:rPr>
              <a:t>In the following example, the engagement driver being discussed is </a:t>
            </a:r>
            <a:r>
              <a:rPr lang="en-US" sz="1600" b="1" dirty="0" smtClean="0">
                <a:solidFill>
                  <a:schemeClr val="bg1"/>
                </a:solidFill>
              </a:rPr>
              <a:t>Development</a:t>
            </a:r>
            <a:r>
              <a:rPr lang="en-US" sz="1600" dirty="0" smtClean="0">
                <a:solidFill>
                  <a:schemeClr val="bg1"/>
                </a:solidFill>
              </a:rPr>
              <a:t>. </a:t>
            </a:r>
            <a:endParaRPr lang="en-US" sz="1600" dirty="0">
              <a:solidFill>
                <a:schemeClr val="bg1"/>
              </a:solidFill>
            </a:endParaRPr>
          </a:p>
        </p:txBody>
      </p:sp>
      <p:sp>
        <p:nvSpPr>
          <p:cNvPr id="66" name="Rounded Rectangle 65"/>
          <p:cNvSpPr/>
          <p:nvPr/>
        </p:nvSpPr>
        <p:spPr>
          <a:xfrm>
            <a:off x="6483735" y="2131371"/>
            <a:ext cx="2396798" cy="82296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cs typeface="Arial" pitchFamily="34" charset="0"/>
              </a:rPr>
              <a:t>Bring groups together and ask one person per group to present the group’s </a:t>
            </a:r>
            <a:r>
              <a:rPr lang="en-US" sz="1200" b="1" dirty="0" smtClean="0">
                <a:cs typeface="Arial" pitchFamily="34" charset="0"/>
              </a:rPr>
              <a:t>gap analysis</a:t>
            </a:r>
            <a:r>
              <a:rPr lang="en-US" sz="1200" dirty="0" smtClean="0">
                <a:cs typeface="Arial" pitchFamily="34"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Bent-Up Arrow 23"/>
          <p:cNvSpPr/>
          <p:nvPr/>
        </p:nvSpPr>
        <p:spPr>
          <a:xfrm rot="5400000">
            <a:off x="189179" y="3838323"/>
            <a:ext cx="822960" cy="640081"/>
          </a:xfrm>
          <a:prstGeom prst="bentUpArrow">
            <a:avLst>
              <a:gd name="adj1" fmla="val 27212"/>
              <a:gd name="adj2" fmla="val 37013"/>
              <a:gd name="adj3" fmla="val 24422"/>
            </a:avLst>
          </a:prstGeom>
          <a:solidFill>
            <a:schemeClr val="tx2">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Participate: The third and final break-out session is the fun one: brainstorm &amp; shortlist change initiatives to close the gaps</a:t>
            </a:r>
            <a:endParaRPr lang="en-US" dirty="0"/>
          </a:p>
        </p:txBody>
      </p:sp>
      <p:sp>
        <p:nvSpPr>
          <p:cNvPr id="4" name="TextBox 3"/>
          <p:cNvSpPr txBox="1"/>
          <p:nvPr/>
        </p:nvSpPr>
        <p:spPr>
          <a:xfrm>
            <a:off x="228700" y="1213177"/>
            <a:ext cx="2743200" cy="584775"/>
          </a:xfrm>
          <a:prstGeom prst="rect">
            <a:avLst/>
          </a:prstGeom>
          <a:noFill/>
        </p:spPr>
        <p:txBody>
          <a:bodyPr wrap="square">
            <a:spAutoFit/>
          </a:bodyPr>
          <a:lstStyle/>
          <a:p>
            <a:pPr algn="l">
              <a:defRPr/>
            </a:pPr>
            <a:r>
              <a:rPr lang="en-US" sz="1600" b="1" dirty="0">
                <a:latin typeface="+mn-lt"/>
                <a:cs typeface="Arial" pitchFamily="34" charset="0"/>
              </a:rPr>
              <a:t>Break-out </a:t>
            </a:r>
            <a:r>
              <a:rPr lang="en-US" sz="1600" b="1" dirty="0" smtClean="0">
                <a:latin typeface="+mn-lt"/>
                <a:cs typeface="Arial" pitchFamily="34" charset="0"/>
              </a:rPr>
              <a:t>#3:</a:t>
            </a:r>
          </a:p>
          <a:p>
            <a:pPr algn="l">
              <a:defRPr/>
            </a:pPr>
            <a:r>
              <a:rPr lang="en-US" sz="1600" dirty="0" smtClean="0">
                <a:latin typeface="+mn-lt"/>
                <a:cs typeface="Arial" pitchFamily="34" charset="0"/>
              </a:rPr>
              <a:t>Identify initiatives.</a:t>
            </a:r>
            <a:endParaRPr lang="en-US" sz="1600" dirty="0">
              <a:latin typeface="+mn-lt"/>
              <a:cs typeface="Arial" pitchFamily="34" charset="0"/>
            </a:endParaRPr>
          </a:p>
        </p:txBody>
      </p:sp>
      <p:sp>
        <p:nvSpPr>
          <p:cNvPr id="5" name="TextBox 4"/>
          <p:cNvSpPr txBox="1"/>
          <p:nvPr/>
        </p:nvSpPr>
        <p:spPr>
          <a:xfrm>
            <a:off x="251520" y="2552688"/>
            <a:ext cx="2743200" cy="646331"/>
          </a:xfrm>
          <a:prstGeom prst="rect">
            <a:avLst/>
          </a:prstGeom>
          <a:noFill/>
        </p:spPr>
        <p:txBody>
          <a:bodyPr>
            <a:spAutoFit/>
          </a:bodyPr>
          <a:lstStyle/>
          <a:p>
            <a:pPr algn="l">
              <a:defRPr/>
            </a:pPr>
            <a:r>
              <a:rPr lang="en-US" sz="1200" b="1" dirty="0">
                <a:latin typeface="+mn-lt"/>
              </a:rPr>
              <a:t>Ask</a:t>
            </a:r>
            <a:r>
              <a:rPr lang="en-US" sz="1200" b="1" dirty="0" smtClean="0">
                <a:latin typeface="+mn-lt"/>
              </a:rPr>
              <a:t>: </a:t>
            </a:r>
            <a:r>
              <a:rPr lang="en-US" sz="1200" b="1" i="1" dirty="0" smtClean="0">
                <a:latin typeface="+mn-lt"/>
              </a:rPr>
              <a:t>How do we get from point A (the reality) to point B (the ideal) to close the gap?</a:t>
            </a:r>
            <a:endParaRPr lang="en-US" sz="1200" b="1" i="1" dirty="0">
              <a:latin typeface="+mn-lt"/>
            </a:endParaRPr>
          </a:p>
        </p:txBody>
      </p:sp>
      <p:sp>
        <p:nvSpPr>
          <p:cNvPr id="7" name="Rectangle 6"/>
          <p:cNvSpPr/>
          <p:nvPr/>
        </p:nvSpPr>
        <p:spPr>
          <a:xfrm>
            <a:off x="251520" y="3209922"/>
            <a:ext cx="2743200" cy="6400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600"/>
              </a:spcBef>
            </a:pPr>
            <a:r>
              <a:rPr lang="en-US" sz="1200" dirty="0" smtClean="0">
                <a:solidFill>
                  <a:schemeClr val="tx1"/>
                </a:solidFill>
              </a:rPr>
              <a:t>Make sure guidelines are communicated for this break-out session. </a:t>
            </a:r>
            <a:endParaRPr lang="en-US" sz="1200" dirty="0">
              <a:solidFill>
                <a:schemeClr val="tx1"/>
              </a:solidFill>
            </a:endParaRPr>
          </a:p>
        </p:txBody>
      </p:sp>
      <p:sp>
        <p:nvSpPr>
          <p:cNvPr id="8" name="TextBox 7"/>
          <p:cNvSpPr txBox="1"/>
          <p:nvPr/>
        </p:nvSpPr>
        <p:spPr>
          <a:xfrm>
            <a:off x="3018133" y="1212610"/>
            <a:ext cx="2154267" cy="338554"/>
          </a:xfrm>
          <a:prstGeom prst="rect">
            <a:avLst/>
          </a:prstGeom>
          <a:noFill/>
        </p:spPr>
        <p:txBody>
          <a:bodyPr wrap="square">
            <a:spAutoFit/>
          </a:bodyPr>
          <a:lstStyle/>
          <a:p>
            <a:pPr algn="l">
              <a:defRPr/>
            </a:pPr>
            <a:r>
              <a:rPr lang="en-US" sz="1600" b="1" dirty="0" smtClean="0">
                <a:latin typeface="+mn-lt"/>
                <a:cs typeface="Arial" pitchFamily="34" charset="0"/>
              </a:rPr>
              <a:t>Present initiatives.</a:t>
            </a:r>
            <a:endParaRPr lang="en-US" sz="1600" dirty="0">
              <a:latin typeface="+mn-lt"/>
              <a:cs typeface="Arial" pitchFamily="34" charset="0"/>
            </a:endParaRPr>
          </a:p>
        </p:txBody>
      </p:sp>
      <p:sp>
        <p:nvSpPr>
          <p:cNvPr id="10" name="TextBox 9"/>
          <p:cNvSpPr txBox="1"/>
          <p:nvPr/>
        </p:nvSpPr>
        <p:spPr>
          <a:xfrm>
            <a:off x="5229234" y="2990844"/>
            <a:ext cx="1828800" cy="646331"/>
          </a:xfrm>
          <a:prstGeom prst="rect">
            <a:avLst/>
          </a:prstGeom>
          <a:noFill/>
        </p:spPr>
        <p:txBody>
          <a:bodyPr wrap="square">
            <a:spAutoFit/>
          </a:bodyPr>
          <a:lstStyle/>
          <a:p>
            <a:pPr algn="l">
              <a:defRPr/>
            </a:pPr>
            <a:r>
              <a:rPr lang="en-US" sz="1200" b="1" dirty="0">
                <a:latin typeface="+mn-lt"/>
              </a:rPr>
              <a:t>Ask</a:t>
            </a:r>
            <a:r>
              <a:rPr lang="en-US" sz="1200" b="1" i="1" dirty="0" smtClean="0">
                <a:latin typeface="+mn-lt"/>
              </a:rPr>
              <a:t>: </a:t>
            </a:r>
            <a:r>
              <a:rPr lang="en-US" sz="1200" b="1" i="1" dirty="0" smtClean="0">
                <a:cs typeface="Arial" pitchFamily="34" charset="0"/>
              </a:rPr>
              <a:t>Is this initiative something you feel will make an impact?</a:t>
            </a:r>
            <a:endParaRPr lang="en-US" sz="1200" b="1" i="1" dirty="0">
              <a:latin typeface="+mn-lt"/>
            </a:endParaRPr>
          </a:p>
        </p:txBody>
      </p:sp>
      <p:cxnSp>
        <p:nvCxnSpPr>
          <p:cNvPr id="12" name="Straight Connector 11"/>
          <p:cNvCxnSpPr/>
          <p:nvPr/>
        </p:nvCxnSpPr>
        <p:spPr>
          <a:xfrm rot="16200000" flipV="1">
            <a:off x="1721782" y="2586995"/>
            <a:ext cx="2560320" cy="1"/>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V="1">
            <a:off x="3418847" y="3042620"/>
            <a:ext cx="3474720" cy="1"/>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229235" y="1274733"/>
            <a:ext cx="1828800" cy="584775"/>
          </a:xfrm>
          <a:prstGeom prst="rect">
            <a:avLst/>
          </a:prstGeom>
          <a:noFill/>
        </p:spPr>
        <p:txBody>
          <a:bodyPr wrap="square">
            <a:spAutoFit/>
          </a:bodyPr>
          <a:lstStyle/>
          <a:p>
            <a:pPr algn="l">
              <a:defRPr/>
            </a:pPr>
            <a:r>
              <a:rPr lang="en-US" sz="1600" b="1" dirty="0" smtClean="0">
                <a:latin typeface="+mn-lt"/>
                <a:cs typeface="Arial" pitchFamily="34" charset="0"/>
              </a:rPr>
              <a:t>Assess initiative feasibility.</a:t>
            </a:r>
          </a:p>
        </p:txBody>
      </p:sp>
      <p:sp>
        <p:nvSpPr>
          <p:cNvPr id="16" name="TextBox 15"/>
          <p:cNvSpPr txBox="1"/>
          <p:nvPr>
            <p:custDataLst>
              <p:tags r:id="rId1"/>
            </p:custDataLst>
          </p:nvPr>
        </p:nvSpPr>
        <p:spPr>
          <a:xfrm>
            <a:off x="5238635" y="3721104"/>
            <a:ext cx="1828800" cy="1277273"/>
          </a:xfrm>
          <a:prstGeom prst="rect">
            <a:avLst/>
          </a:prstGeom>
          <a:solidFill>
            <a:schemeClr val="tx2">
              <a:lumMod val="95000"/>
            </a:schemeClr>
          </a:solidFill>
        </p:spPr>
        <p:txBody>
          <a:bodyPr wrap="square">
            <a:spAutoFit/>
          </a:bodyPr>
          <a:lstStyle/>
          <a:p>
            <a:pPr marL="119063" indent="-119063" algn="l">
              <a:spcBef>
                <a:spcPts val="600"/>
              </a:spcBef>
              <a:buFont typeface="Arial" pitchFamily="34" charset="0"/>
              <a:buChar char="•"/>
              <a:defRPr/>
            </a:pPr>
            <a:r>
              <a:rPr lang="en-US" sz="1200" dirty="0" smtClean="0">
                <a:latin typeface="+mn-lt"/>
                <a:cs typeface="Arial" pitchFamily="34" charset="0"/>
              </a:rPr>
              <a:t>If the majority think not, ditch it. </a:t>
            </a:r>
          </a:p>
          <a:p>
            <a:pPr marL="119063" indent="-119063" algn="l">
              <a:spcBef>
                <a:spcPts val="600"/>
              </a:spcBef>
              <a:buFont typeface="Arial" pitchFamily="34" charset="0"/>
              <a:buChar char="•"/>
              <a:defRPr/>
            </a:pPr>
            <a:r>
              <a:rPr lang="en-US" sz="1200" dirty="0" smtClean="0">
                <a:latin typeface="+mn-lt"/>
                <a:cs typeface="Arial" pitchFamily="34" charset="0"/>
              </a:rPr>
              <a:t>Place the remaining initiatives on a matrix such as the one below:</a:t>
            </a:r>
            <a:endParaRPr lang="en-US" sz="1200" dirty="0">
              <a:latin typeface="+mn-lt"/>
              <a:cs typeface="Arial" pitchFamily="34" charset="0"/>
            </a:endParaRPr>
          </a:p>
        </p:txBody>
      </p:sp>
      <p:sp>
        <p:nvSpPr>
          <p:cNvPr id="17" name="Rounded Rectangle 16"/>
          <p:cNvSpPr/>
          <p:nvPr/>
        </p:nvSpPr>
        <p:spPr>
          <a:xfrm>
            <a:off x="5229236" y="1859508"/>
            <a:ext cx="1828800" cy="109728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600"/>
              </a:spcBef>
              <a:defRPr/>
            </a:pPr>
            <a:r>
              <a:rPr lang="en-US" sz="1200" dirty="0" smtClean="0">
                <a:cs typeface="Arial" pitchFamily="34" charset="0"/>
              </a:rPr>
              <a:t>With all staff, conduct a high-level </a:t>
            </a:r>
            <a:r>
              <a:rPr lang="en-US" sz="1200" b="1" dirty="0" smtClean="0">
                <a:cs typeface="Arial" pitchFamily="34" charset="0"/>
              </a:rPr>
              <a:t>feasibility assessment</a:t>
            </a:r>
            <a:r>
              <a:rPr lang="en-US" sz="1200" dirty="0" smtClean="0">
                <a:cs typeface="Arial" pitchFamily="34" charset="0"/>
              </a:rPr>
              <a:t> on each initiative that considers both effort and impact. </a:t>
            </a:r>
            <a:endParaRPr lang="en-US" sz="1200" dirty="0">
              <a:cs typeface="Arial" pitchFamily="34" charset="0"/>
            </a:endParaRPr>
          </a:p>
        </p:txBody>
      </p:sp>
      <p:sp>
        <p:nvSpPr>
          <p:cNvPr id="19" name="Rectangle 18"/>
          <p:cNvSpPr/>
          <p:nvPr/>
        </p:nvSpPr>
        <p:spPr>
          <a:xfrm>
            <a:off x="3074966" y="1613287"/>
            <a:ext cx="2008215" cy="1609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indent="-119063" algn="l">
              <a:spcBef>
                <a:spcPts val="600"/>
              </a:spcBef>
              <a:buFont typeface="Arial" pitchFamily="34" charset="0"/>
              <a:buChar char="•"/>
            </a:pPr>
            <a:r>
              <a:rPr lang="en-US" sz="1200" dirty="0" smtClean="0">
                <a:solidFill>
                  <a:schemeClr val="tx1"/>
                </a:solidFill>
              </a:rPr>
              <a:t>Bring groups together and ask one person per group to present their initiatives.</a:t>
            </a:r>
          </a:p>
          <a:p>
            <a:pPr marL="119063" indent="-119063" algn="l">
              <a:spcBef>
                <a:spcPts val="600"/>
              </a:spcBef>
              <a:buFont typeface="Arial" pitchFamily="34" charset="0"/>
              <a:buChar char="•"/>
            </a:pPr>
            <a:r>
              <a:rPr lang="en-US" sz="1200" dirty="0" smtClean="0">
                <a:solidFill>
                  <a:schemeClr val="tx1"/>
                </a:solidFill>
              </a:rPr>
              <a:t>Consolidate the initiatives and post them on a whiteboard for everyone to see.</a:t>
            </a:r>
          </a:p>
        </p:txBody>
      </p:sp>
      <p:pic>
        <p:nvPicPr>
          <p:cNvPr id="22" name="Picture 3" descr="C:\Documents and Settings\esaunders\Local Settings\Temporary Internet Files\Content.IE5\AKJ26HO6\MC900088522[1].wmf"/>
          <p:cNvPicPr>
            <a:picLocks noChangeAspect="1" noChangeArrowheads="1"/>
          </p:cNvPicPr>
          <p:nvPr>
            <p:custDataLst>
              <p:tags r:id="rId2"/>
            </p:custDataLst>
          </p:nvPr>
        </p:nvPicPr>
        <p:blipFill>
          <a:blip r:embed="rId7" cstate="print"/>
          <a:srcRect/>
          <a:stretch>
            <a:fillRect/>
          </a:stretch>
        </p:blipFill>
        <p:spPr bwMode="auto">
          <a:xfrm>
            <a:off x="738135" y="3903669"/>
            <a:ext cx="4491099" cy="2396628"/>
          </a:xfrm>
          <a:prstGeom prst="rect">
            <a:avLst/>
          </a:prstGeom>
          <a:noFill/>
          <a:ln w="9525">
            <a:noFill/>
            <a:miter lim="800000"/>
            <a:headEnd/>
            <a:tailEnd/>
          </a:ln>
        </p:spPr>
      </p:pic>
      <p:sp>
        <p:nvSpPr>
          <p:cNvPr id="23" name="TextBox 22"/>
          <p:cNvSpPr txBox="1"/>
          <p:nvPr>
            <p:custDataLst>
              <p:tags r:id="rId3"/>
            </p:custDataLst>
          </p:nvPr>
        </p:nvSpPr>
        <p:spPr>
          <a:xfrm>
            <a:off x="1322343" y="4195773"/>
            <a:ext cx="3359196" cy="1755775"/>
          </a:xfrm>
          <a:prstGeom prst="rect">
            <a:avLst/>
          </a:prstGeom>
          <a:noFill/>
        </p:spPr>
        <p:txBody>
          <a:bodyPr wrap="square">
            <a:spAutoFit/>
          </a:bodyPr>
          <a:lstStyle/>
          <a:p>
            <a:pPr algn="l">
              <a:defRPr/>
            </a:pPr>
            <a:r>
              <a:rPr lang="en-US" sz="1200" b="1" dirty="0">
                <a:latin typeface="+mn-lt"/>
              </a:rPr>
              <a:t>Break-out #3: THE GROUND RULES</a:t>
            </a:r>
          </a:p>
          <a:p>
            <a:pPr algn="l">
              <a:defRPr/>
            </a:pPr>
            <a:r>
              <a:rPr lang="en-US" sz="1200" dirty="0">
                <a:latin typeface="+mn-lt"/>
              </a:rPr>
              <a:t>Unusual ideas welcome</a:t>
            </a:r>
          </a:p>
          <a:p>
            <a:pPr algn="l">
              <a:defRPr/>
            </a:pPr>
            <a:r>
              <a:rPr lang="en-US" sz="1200" dirty="0">
                <a:latin typeface="+mn-lt"/>
              </a:rPr>
              <a:t>Answer what, not how</a:t>
            </a:r>
          </a:p>
          <a:p>
            <a:pPr algn="l">
              <a:defRPr/>
            </a:pPr>
            <a:r>
              <a:rPr lang="en-US" sz="1200" dirty="0">
                <a:latin typeface="+mn-lt"/>
              </a:rPr>
              <a:t>No need for justification of idea</a:t>
            </a:r>
          </a:p>
          <a:p>
            <a:pPr algn="l">
              <a:defRPr/>
            </a:pPr>
            <a:r>
              <a:rPr lang="en-US" sz="1200" dirty="0">
                <a:latin typeface="+mn-lt"/>
              </a:rPr>
              <a:t>Keep it constructive, not judgmental</a:t>
            </a:r>
          </a:p>
          <a:p>
            <a:pPr algn="l">
              <a:defRPr/>
            </a:pPr>
            <a:r>
              <a:rPr lang="en-US" sz="1200" dirty="0">
                <a:latin typeface="+mn-lt"/>
              </a:rPr>
              <a:t>Combine and improve on each other’s ideas</a:t>
            </a:r>
          </a:p>
          <a:p>
            <a:pPr algn="l">
              <a:defRPr/>
            </a:pPr>
            <a:r>
              <a:rPr lang="en-US" sz="1200" dirty="0">
                <a:latin typeface="+mn-lt"/>
              </a:rPr>
              <a:t>Talk briefly, one sentence per idea</a:t>
            </a:r>
          </a:p>
          <a:p>
            <a:pPr algn="l">
              <a:defRPr/>
            </a:pPr>
            <a:r>
              <a:rPr lang="en-US" sz="1200" dirty="0">
                <a:latin typeface="+mn-lt"/>
              </a:rPr>
              <a:t>Focus on quantity: Attempt to get 20+ ideas</a:t>
            </a:r>
          </a:p>
          <a:p>
            <a:pPr algn="l">
              <a:defRPr/>
            </a:pPr>
            <a:r>
              <a:rPr lang="en-US" sz="1200" dirty="0">
                <a:latin typeface="+mn-lt"/>
              </a:rPr>
              <a:t>No restrictions: Ignore cost and time frames</a:t>
            </a:r>
          </a:p>
        </p:txBody>
      </p:sp>
      <p:sp>
        <p:nvSpPr>
          <p:cNvPr id="47" name="Rectangle 46"/>
          <p:cNvSpPr/>
          <p:nvPr/>
        </p:nvSpPr>
        <p:spPr>
          <a:xfrm>
            <a:off x="5703903" y="5145112"/>
            <a:ext cx="1315412" cy="803286"/>
          </a:xfrm>
          <a:prstGeom prst="rect">
            <a:avLst/>
          </a:prstGeom>
          <a:solidFill>
            <a:schemeClr val="accent6">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a:stCxn id="47" idx="0"/>
            <a:endCxn id="47" idx="2"/>
          </p:cNvCxnSpPr>
          <p:nvPr/>
        </p:nvCxnSpPr>
        <p:spPr>
          <a:xfrm rot="16200000" flipH="1">
            <a:off x="5959966" y="5546755"/>
            <a:ext cx="80328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7" idx="1"/>
            <a:endCxn id="47" idx="3"/>
          </p:cNvCxnSpPr>
          <p:nvPr/>
        </p:nvCxnSpPr>
        <p:spPr>
          <a:xfrm rot="10800000" flipH="1">
            <a:off x="5703903" y="5546755"/>
            <a:ext cx="131541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813442" y="6021423"/>
            <a:ext cx="939938" cy="276999"/>
          </a:xfrm>
          <a:prstGeom prst="rect">
            <a:avLst/>
          </a:prstGeom>
          <a:noFill/>
        </p:spPr>
        <p:txBody>
          <a:bodyPr wrap="square" rtlCol="0">
            <a:spAutoFit/>
          </a:bodyPr>
          <a:lstStyle/>
          <a:p>
            <a:r>
              <a:rPr lang="en-US" sz="1200" dirty="0" smtClean="0"/>
              <a:t>Effort</a:t>
            </a:r>
            <a:endParaRPr lang="en-US" sz="1200" dirty="0"/>
          </a:p>
        </p:txBody>
      </p:sp>
      <p:sp>
        <p:nvSpPr>
          <p:cNvPr id="53" name="TextBox 52"/>
          <p:cNvSpPr txBox="1"/>
          <p:nvPr/>
        </p:nvSpPr>
        <p:spPr>
          <a:xfrm>
            <a:off x="4900617" y="5403555"/>
            <a:ext cx="939938" cy="276999"/>
          </a:xfrm>
          <a:prstGeom prst="rect">
            <a:avLst/>
          </a:prstGeom>
          <a:noFill/>
        </p:spPr>
        <p:txBody>
          <a:bodyPr wrap="square" rtlCol="0">
            <a:spAutoFit/>
          </a:bodyPr>
          <a:lstStyle/>
          <a:p>
            <a:r>
              <a:rPr lang="en-US" sz="1200" dirty="0" smtClean="0"/>
              <a:t>Impact</a:t>
            </a:r>
            <a:endParaRPr lang="en-US" sz="1200" dirty="0"/>
          </a:p>
        </p:txBody>
      </p:sp>
      <p:sp>
        <p:nvSpPr>
          <p:cNvPr id="54" name="TextBox 53"/>
          <p:cNvSpPr txBox="1"/>
          <p:nvPr/>
        </p:nvSpPr>
        <p:spPr>
          <a:xfrm>
            <a:off x="5521338" y="6025057"/>
            <a:ext cx="548640" cy="215444"/>
          </a:xfrm>
          <a:prstGeom prst="rect">
            <a:avLst/>
          </a:prstGeom>
          <a:noFill/>
        </p:spPr>
        <p:txBody>
          <a:bodyPr wrap="square" rtlCol="0">
            <a:spAutoFit/>
          </a:bodyPr>
          <a:lstStyle/>
          <a:p>
            <a:r>
              <a:rPr lang="en-US" sz="800" dirty="0" smtClean="0"/>
              <a:t>Low</a:t>
            </a:r>
            <a:endParaRPr lang="en-US" sz="800" dirty="0"/>
          </a:p>
        </p:txBody>
      </p:sp>
      <p:sp>
        <p:nvSpPr>
          <p:cNvPr id="55" name="TextBox 54"/>
          <p:cNvSpPr txBox="1"/>
          <p:nvPr/>
        </p:nvSpPr>
        <p:spPr>
          <a:xfrm>
            <a:off x="6470676" y="6021423"/>
            <a:ext cx="548640" cy="215444"/>
          </a:xfrm>
          <a:prstGeom prst="rect">
            <a:avLst/>
          </a:prstGeom>
          <a:noFill/>
        </p:spPr>
        <p:txBody>
          <a:bodyPr wrap="square" rtlCol="0">
            <a:spAutoFit/>
          </a:bodyPr>
          <a:lstStyle/>
          <a:p>
            <a:r>
              <a:rPr lang="en-US" sz="800" dirty="0" smtClean="0"/>
              <a:t>High</a:t>
            </a:r>
            <a:endParaRPr lang="en-US" sz="800" dirty="0"/>
          </a:p>
        </p:txBody>
      </p:sp>
      <p:sp>
        <p:nvSpPr>
          <p:cNvPr id="56" name="TextBox 55"/>
          <p:cNvSpPr txBox="1"/>
          <p:nvPr/>
        </p:nvSpPr>
        <p:spPr>
          <a:xfrm>
            <a:off x="5264802" y="5692806"/>
            <a:ext cx="548640" cy="215444"/>
          </a:xfrm>
          <a:prstGeom prst="rect">
            <a:avLst/>
          </a:prstGeom>
          <a:noFill/>
        </p:spPr>
        <p:txBody>
          <a:bodyPr wrap="square" rtlCol="0">
            <a:spAutoFit/>
          </a:bodyPr>
          <a:lstStyle/>
          <a:p>
            <a:r>
              <a:rPr lang="en-US" sz="800" dirty="0" smtClean="0"/>
              <a:t>Low</a:t>
            </a:r>
            <a:endParaRPr lang="en-US" sz="800" dirty="0"/>
          </a:p>
        </p:txBody>
      </p:sp>
      <p:sp>
        <p:nvSpPr>
          <p:cNvPr id="57" name="TextBox 56"/>
          <p:cNvSpPr txBox="1"/>
          <p:nvPr/>
        </p:nvSpPr>
        <p:spPr>
          <a:xfrm>
            <a:off x="5265747" y="5145111"/>
            <a:ext cx="548640" cy="215444"/>
          </a:xfrm>
          <a:prstGeom prst="rect">
            <a:avLst/>
          </a:prstGeom>
          <a:noFill/>
        </p:spPr>
        <p:txBody>
          <a:bodyPr wrap="square" rtlCol="0">
            <a:spAutoFit/>
          </a:bodyPr>
          <a:lstStyle/>
          <a:p>
            <a:r>
              <a:rPr lang="en-US" sz="800" dirty="0" smtClean="0"/>
              <a:t>High</a:t>
            </a:r>
            <a:endParaRPr lang="en-US" sz="800" dirty="0"/>
          </a:p>
        </p:txBody>
      </p:sp>
      <p:sp>
        <p:nvSpPr>
          <p:cNvPr id="61" name="TextBox 60"/>
          <p:cNvSpPr txBox="1"/>
          <p:nvPr/>
        </p:nvSpPr>
        <p:spPr>
          <a:xfrm>
            <a:off x="7199991" y="1274733"/>
            <a:ext cx="1863108" cy="338554"/>
          </a:xfrm>
          <a:prstGeom prst="rect">
            <a:avLst/>
          </a:prstGeom>
          <a:noFill/>
        </p:spPr>
        <p:txBody>
          <a:bodyPr wrap="square">
            <a:spAutoFit/>
          </a:bodyPr>
          <a:lstStyle/>
          <a:p>
            <a:pPr algn="l">
              <a:defRPr/>
            </a:pPr>
            <a:r>
              <a:rPr lang="en-US" sz="1600" b="1" dirty="0" smtClean="0">
                <a:latin typeface="+mn-lt"/>
                <a:cs typeface="Arial" pitchFamily="34" charset="0"/>
              </a:rPr>
              <a:t>Rank initiatives.</a:t>
            </a:r>
          </a:p>
        </p:txBody>
      </p:sp>
      <p:cxnSp>
        <p:nvCxnSpPr>
          <p:cNvPr id="62" name="Straight Connector 61"/>
          <p:cNvCxnSpPr/>
          <p:nvPr/>
        </p:nvCxnSpPr>
        <p:spPr>
          <a:xfrm rot="16200000" flipV="1">
            <a:off x="5381344" y="3167352"/>
            <a:ext cx="3566160" cy="1"/>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251520" y="1858941"/>
            <a:ext cx="2743200" cy="64008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defRPr/>
            </a:pPr>
            <a:r>
              <a:rPr lang="en-US" sz="1200" dirty="0" smtClean="0">
                <a:cs typeface="Arial" pitchFamily="34" charset="0"/>
              </a:rPr>
              <a:t>Task the groups to </a:t>
            </a:r>
            <a:r>
              <a:rPr lang="en-US" sz="1200" b="1" dirty="0" smtClean="0">
                <a:cs typeface="Arial" pitchFamily="34" charset="0"/>
              </a:rPr>
              <a:t>brainstorm initiatives</a:t>
            </a:r>
            <a:r>
              <a:rPr lang="en-US" sz="1200" dirty="0" smtClean="0">
                <a:cs typeface="Arial" pitchFamily="34" charset="0"/>
              </a:rPr>
              <a:t> that address the top issues identified.</a:t>
            </a:r>
            <a:endParaRPr lang="en-US" sz="1200" dirty="0">
              <a:cs typeface="Arial" pitchFamily="34" charset="0"/>
            </a:endParaRPr>
          </a:p>
        </p:txBody>
      </p:sp>
      <p:sp>
        <p:nvSpPr>
          <p:cNvPr id="64" name="Rounded Rectangle 63"/>
          <p:cNvSpPr/>
          <p:nvPr/>
        </p:nvSpPr>
        <p:spPr>
          <a:xfrm>
            <a:off x="7234299" y="1712889"/>
            <a:ext cx="1643001" cy="134007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600"/>
              </a:spcBef>
              <a:defRPr/>
            </a:pPr>
            <a:r>
              <a:rPr lang="en-US" sz="1200" dirty="0" smtClean="0">
                <a:cs typeface="Arial" pitchFamily="34" charset="0"/>
              </a:rPr>
              <a:t>Have the group rank their top five initiatives following a similar process as the one used after break-out #2.</a:t>
            </a:r>
            <a:endParaRPr lang="en-US" sz="1200" dirty="0">
              <a:cs typeface="Arial" pitchFamily="34" charset="0"/>
            </a:endParaRPr>
          </a:p>
        </p:txBody>
      </p:sp>
      <p:sp>
        <p:nvSpPr>
          <p:cNvPr id="65" name="TextBox 64"/>
          <p:cNvSpPr txBox="1"/>
          <p:nvPr>
            <p:custDataLst>
              <p:tags r:id="rId4"/>
            </p:custDataLst>
          </p:nvPr>
        </p:nvSpPr>
        <p:spPr>
          <a:xfrm>
            <a:off x="7270812" y="3136896"/>
            <a:ext cx="1645920" cy="1384995"/>
          </a:xfrm>
          <a:prstGeom prst="rect">
            <a:avLst/>
          </a:prstGeom>
          <a:solidFill>
            <a:schemeClr val="tx2">
              <a:lumMod val="95000"/>
            </a:schemeClr>
          </a:solidFill>
        </p:spPr>
        <p:txBody>
          <a:bodyPr wrap="square">
            <a:spAutoFit/>
          </a:bodyPr>
          <a:lstStyle/>
          <a:p>
            <a:pPr algn="l">
              <a:spcBef>
                <a:spcPts val="600"/>
              </a:spcBef>
              <a:defRPr/>
            </a:pPr>
            <a:r>
              <a:rPr lang="en-US" sz="1200" dirty="0" smtClean="0">
                <a:latin typeface="+mn-lt"/>
                <a:cs typeface="Arial" pitchFamily="34" charset="0"/>
              </a:rPr>
              <a:t>Pass rankings on to management to consider when assessing and selecting which initiatives to implement.</a:t>
            </a:r>
            <a:endParaRPr lang="en-US" sz="1200" dirty="0">
              <a:latin typeface="+mn-lt"/>
              <a:cs typeface="Arial" pitchFamily="34" charset="0"/>
            </a:endParaRPr>
          </a:p>
        </p:txBody>
      </p:sp>
      <p:sp>
        <p:nvSpPr>
          <p:cNvPr id="66" name="TextBox 65"/>
          <p:cNvSpPr txBox="1"/>
          <p:nvPr/>
        </p:nvSpPr>
        <p:spPr>
          <a:xfrm>
            <a:off x="7270812" y="4782480"/>
            <a:ext cx="1609637" cy="276999"/>
          </a:xfrm>
          <a:prstGeom prst="rect">
            <a:avLst/>
          </a:prstGeom>
          <a:noFill/>
        </p:spPr>
        <p:txBody>
          <a:bodyPr wrap="square">
            <a:spAutoFit/>
          </a:bodyPr>
          <a:lstStyle/>
          <a:p>
            <a:pPr marL="225425" indent="-225425" algn="l">
              <a:defRPr/>
            </a:pPr>
            <a:r>
              <a:rPr lang="en-US" sz="1200" b="1" i="1" dirty="0" smtClean="0">
                <a:latin typeface="+mn-lt"/>
                <a:cs typeface="Arial" pitchFamily="34" charset="0"/>
              </a:rPr>
              <a:t>	Note </a:t>
            </a:r>
            <a:r>
              <a:rPr lang="en-US" sz="1200" b="1" i="1" dirty="0">
                <a:latin typeface="+mn-lt"/>
                <a:cs typeface="Arial" pitchFamily="34" charset="0"/>
              </a:rPr>
              <a:t>on timing</a:t>
            </a:r>
            <a:r>
              <a:rPr lang="en-US" sz="1200" b="1" i="1" dirty="0" smtClean="0">
                <a:latin typeface="+mn-lt"/>
                <a:cs typeface="Arial" pitchFamily="34" charset="0"/>
              </a:rPr>
              <a:t>:</a:t>
            </a:r>
            <a:endParaRPr lang="en-US" sz="1200" i="1" dirty="0">
              <a:latin typeface="+mn-lt"/>
              <a:cs typeface="Arial" pitchFamily="34" charset="0"/>
            </a:endParaRPr>
          </a:p>
        </p:txBody>
      </p:sp>
      <p:sp>
        <p:nvSpPr>
          <p:cNvPr id="67" name="TextBox 66"/>
          <p:cNvSpPr txBox="1"/>
          <p:nvPr/>
        </p:nvSpPr>
        <p:spPr>
          <a:xfrm>
            <a:off x="3091158" y="3311312"/>
            <a:ext cx="2008215" cy="553998"/>
          </a:xfrm>
          <a:prstGeom prst="rect">
            <a:avLst/>
          </a:prstGeom>
          <a:noFill/>
        </p:spPr>
        <p:txBody>
          <a:bodyPr wrap="square" rtlCol="0">
            <a:spAutoFit/>
          </a:bodyPr>
          <a:lstStyle/>
          <a:p>
            <a:pPr algn="l"/>
            <a:r>
              <a:rPr lang="en-US" sz="1000" dirty="0" smtClean="0"/>
              <a:t>For a printable copy of these ground rules, refer to the appendix.</a:t>
            </a:r>
            <a:endParaRPr lang="en-US" sz="1000" dirty="0"/>
          </a:p>
        </p:txBody>
      </p:sp>
      <p:sp>
        <p:nvSpPr>
          <p:cNvPr id="68" name="Chevron 67"/>
          <p:cNvSpPr/>
          <p:nvPr/>
        </p:nvSpPr>
        <p:spPr>
          <a:xfrm>
            <a:off x="7310475" y="4779981"/>
            <a:ext cx="182565" cy="219078"/>
          </a:xfrm>
          <a:prstGeom prst="chevron">
            <a:avLst/>
          </a:prstGeom>
          <a:solidFill>
            <a:srgbClr val="D17D0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TextBox 68"/>
          <p:cNvSpPr txBox="1"/>
          <p:nvPr/>
        </p:nvSpPr>
        <p:spPr>
          <a:xfrm>
            <a:off x="7237448" y="5076685"/>
            <a:ext cx="1679283" cy="1200329"/>
          </a:xfrm>
          <a:prstGeom prst="rect">
            <a:avLst/>
          </a:prstGeom>
          <a:noFill/>
        </p:spPr>
        <p:txBody>
          <a:bodyPr wrap="square" rtlCol="0">
            <a:spAutoFit/>
          </a:bodyPr>
          <a:lstStyle/>
          <a:p>
            <a:pPr algn="l"/>
            <a:r>
              <a:rPr lang="en-US" sz="1200" dirty="0" smtClean="0">
                <a:cs typeface="Arial" pitchFamily="34" charset="0"/>
              </a:rPr>
              <a:t>If time is tight, give groups an hour to complete all 3 break-out sessions and then rank them all at once.</a:t>
            </a:r>
          </a:p>
          <a:p>
            <a:pPr algn="l"/>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Participate: The success of the brainstorming session relies heavily on the strength of the facilitator</a:t>
            </a:r>
            <a:endParaRPr lang="en-US" dirty="0"/>
          </a:p>
        </p:txBody>
      </p:sp>
      <p:sp>
        <p:nvSpPr>
          <p:cNvPr id="9" name="Rectangle 8"/>
          <p:cNvSpPr/>
          <p:nvPr/>
        </p:nvSpPr>
        <p:spPr>
          <a:xfrm>
            <a:off x="263466" y="1306496"/>
            <a:ext cx="8595360" cy="822960"/>
          </a:xfrm>
          <a:prstGeom prst="rect">
            <a:avLst/>
          </a:prstGeom>
          <a:solidFill>
            <a:schemeClr val="accent2">
              <a:lumMod val="20000"/>
              <a:lumOff val="80000"/>
            </a:scheme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latin typeface="Georgia"/>
              <a:ea typeface="+mn-ea"/>
              <a:cs typeface="+mn-cs"/>
            </a:endParaRPr>
          </a:p>
        </p:txBody>
      </p:sp>
      <p:sp>
        <p:nvSpPr>
          <p:cNvPr id="10" name="Rectangle 9"/>
          <p:cNvSpPr/>
          <p:nvPr/>
        </p:nvSpPr>
        <p:spPr>
          <a:xfrm>
            <a:off x="811161" y="1306496"/>
            <a:ext cx="3657600" cy="830997"/>
          </a:xfrm>
          <a:prstGeom prst="rect">
            <a:avLst/>
          </a:prstGeom>
        </p:spPr>
        <p:txBody>
          <a:bodyPr>
            <a:spAutoFit/>
          </a:bodyPr>
          <a:lstStyle/>
          <a:p>
            <a:pPr marL="4763" marR="0" lvl="1"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rPr>
              <a:t>Good facilitation in this context will result in a list of initiatives that will make a significant impact on engagement and will have employee buy-in from the get-go.</a:t>
            </a:r>
          </a:p>
        </p:txBody>
      </p:sp>
      <p:sp>
        <p:nvSpPr>
          <p:cNvPr id="11" name="Rectangle 10"/>
          <p:cNvSpPr/>
          <p:nvPr/>
        </p:nvSpPr>
        <p:spPr>
          <a:xfrm>
            <a:off x="5192721" y="1306496"/>
            <a:ext cx="3657600" cy="830997"/>
          </a:xfrm>
          <a:prstGeom prst="rect">
            <a:avLst/>
          </a:prstGeom>
        </p:spPr>
        <p:txBody>
          <a:bodyPr>
            <a:spAutoFit/>
          </a:bodyPr>
          <a:lstStyle/>
          <a:p>
            <a:pPr marL="4763" marR="0" lvl="1"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rPr>
              <a:t>Poor facilitation in this context will result in feelings that </a:t>
            </a:r>
            <a:r>
              <a:rPr kumimoji="0" lang="en-US" sz="1200" b="0" i="0" u="none" strike="noStrike" kern="0" cap="none" spc="0" normalizeH="0" baseline="0" noProof="0" dirty="0" smtClean="0">
                <a:ln>
                  <a:noFill/>
                </a:ln>
                <a:effectLst/>
                <a:uLnTx/>
                <a:uFillTx/>
                <a:latin typeface="+mn-lt"/>
              </a:rPr>
              <a:t>the sessions </a:t>
            </a:r>
            <a:r>
              <a:rPr kumimoji="0" lang="en-US" sz="1200" b="0" i="0" u="none" strike="noStrike" kern="0" cap="none" spc="0" normalizeH="0" baseline="0" noProof="0" dirty="0">
                <a:ln>
                  <a:noFill/>
                </a:ln>
                <a:effectLst/>
                <a:uLnTx/>
                <a:uFillTx/>
                <a:latin typeface="+mn-lt"/>
              </a:rPr>
              <a:t>are a waste of time, a poor list of initiatives generated, and </a:t>
            </a:r>
            <a:r>
              <a:rPr kumimoji="0" lang="en-US" sz="1200" b="0" i="0" u="none" strike="noStrike" kern="0" cap="none" spc="0" normalizeH="0" baseline="0" noProof="0" dirty="0" smtClean="0">
                <a:ln>
                  <a:noFill/>
                </a:ln>
                <a:effectLst/>
                <a:uLnTx/>
                <a:uFillTx/>
                <a:latin typeface="+mn-lt"/>
              </a:rPr>
              <a:t>employee disengagement </a:t>
            </a:r>
            <a:r>
              <a:rPr kumimoji="0" lang="en-US" sz="1200" b="0" i="0" u="none" strike="noStrike" kern="0" cap="none" spc="0" normalizeH="0" baseline="0" noProof="0" dirty="0">
                <a:ln>
                  <a:noFill/>
                </a:ln>
                <a:effectLst/>
                <a:uLnTx/>
                <a:uFillTx/>
                <a:latin typeface="+mn-lt"/>
              </a:rPr>
              <a:t>in the entire process going forward.</a:t>
            </a:r>
          </a:p>
        </p:txBody>
      </p:sp>
      <p:pic>
        <p:nvPicPr>
          <p:cNvPr id="12" name="Picture 7" descr="C:\Documents and Settings\esaunders\Local Settings\Temporary Internet Files\Content.IE5\TN7ZLLGR\MC900434713[1].wmf"/>
          <p:cNvPicPr>
            <a:picLocks noChangeAspect="1" noChangeArrowheads="1"/>
          </p:cNvPicPr>
          <p:nvPr/>
        </p:nvPicPr>
        <p:blipFill>
          <a:blip r:embed="rId3" cstate="print">
            <a:duotone>
              <a:prstClr val="black"/>
              <a:srgbClr val="7391AD">
                <a:tint val="45000"/>
                <a:satMod val="400000"/>
              </a:srgbClr>
            </a:duotone>
          </a:blip>
          <a:srcRect/>
          <a:stretch>
            <a:fillRect/>
          </a:stretch>
        </p:blipFill>
        <p:spPr bwMode="auto">
          <a:xfrm>
            <a:off x="380193" y="1468749"/>
            <a:ext cx="394455" cy="413464"/>
          </a:xfrm>
          <a:prstGeom prst="rect">
            <a:avLst/>
          </a:prstGeom>
          <a:noFill/>
        </p:spPr>
      </p:pic>
      <p:sp>
        <p:nvSpPr>
          <p:cNvPr id="13" name="Multiply 12"/>
          <p:cNvSpPr/>
          <p:nvPr/>
        </p:nvSpPr>
        <p:spPr>
          <a:xfrm>
            <a:off x="4699009" y="1377934"/>
            <a:ext cx="493712" cy="576262"/>
          </a:xfrm>
          <a:prstGeom prst="mathMultiply">
            <a:avLst>
              <a:gd name="adj1" fmla="val 8423"/>
            </a:avLst>
          </a:prstGeom>
          <a:solidFill>
            <a:schemeClr val="tx1"/>
          </a:solidFill>
          <a:ln w="25400" cap="flat" cmpd="sng" algn="ctr">
            <a:solidFill>
              <a:srgbClr val="254061">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Georgia"/>
              <a:ea typeface="+mn-ea"/>
              <a:cs typeface="+mn-cs"/>
            </a:endParaRPr>
          </a:p>
        </p:txBody>
      </p:sp>
      <p:sp>
        <p:nvSpPr>
          <p:cNvPr id="14" name="Rectangle 13"/>
          <p:cNvSpPr/>
          <p:nvPr/>
        </p:nvSpPr>
        <p:spPr>
          <a:xfrm>
            <a:off x="4681539" y="2552715"/>
            <a:ext cx="4206240" cy="2462213"/>
          </a:xfrm>
          <a:prstGeom prst="rect">
            <a:avLst/>
          </a:prstGeom>
        </p:spPr>
        <p:txBody>
          <a:bodyPr>
            <a:spAutoFit/>
          </a:bodyPr>
          <a:lstStyle/>
          <a:p>
            <a:pPr marL="177800" indent="-177800" algn="l">
              <a:buFont typeface="Arial" pitchFamily="34" charset="0"/>
              <a:buChar char="•"/>
              <a:defRPr/>
            </a:pPr>
            <a:r>
              <a:rPr lang="en-US" sz="1400" dirty="0">
                <a:latin typeface="+mn-lt"/>
              </a:rPr>
              <a:t>Establish clear ground rules.</a:t>
            </a:r>
          </a:p>
          <a:p>
            <a:pPr marL="177800" indent="-177800" algn="l">
              <a:buFont typeface="Arial" pitchFamily="34" charset="0"/>
              <a:buChar char="•"/>
              <a:defRPr/>
            </a:pPr>
            <a:r>
              <a:rPr lang="en-US" sz="1400" dirty="0">
                <a:latin typeface="+mn-lt"/>
              </a:rPr>
              <a:t>Remain neutral and objective.</a:t>
            </a:r>
          </a:p>
          <a:p>
            <a:pPr marL="177800" indent="-177800" algn="l">
              <a:buFont typeface="Arial" pitchFamily="34" charset="0"/>
              <a:buChar char="•"/>
              <a:defRPr/>
            </a:pPr>
            <a:r>
              <a:rPr lang="en-US" sz="1400" dirty="0">
                <a:latin typeface="+mn-lt"/>
              </a:rPr>
              <a:t>Ask open-ended questions. </a:t>
            </a:r>
          </a:p>
          <a:p>
            <a:pPr marL="177800" indent="-177800" algn="l">
              <a:buFont typeface="Arial" pitchFamily="34" charset="0"/>
              <a:buChar char="•"/>
              <a:defRPr/>
            </a:pPr>
            <a:r>
              <a:rPr lang="en-US" sz="1400" dirty="0">
                <a:latin typeface="+mn-lt"/>
              </a:rPr>
              <a:t>Avoid playing the expert – let the group answer any questions that come up.</a:t>
            </a:r>
          </a:p>
          <a:p>
            <a:pPr marL="177800" indent="-177800" algn="l">
              <a:buFont typeface="Arial" pitchFamily="34" charset="0"/>
              <a:buChar char="•"/>
              <a:defRPr/>
            </a:pPr>
            <a:r>
              <a:rPr lang="en-US" sz="1400" dirty="0">
                <a:latin typeface="+mn-lt"/>
              </a:rPr>
              <a:t>Summarize ideas.</a:t>
            </a:r>
          </a:p>
          <a:p>
            <a:pPr marL="177800" indent="-177800" algn="l">
              <a:buFont typeface="Arial" pitchFamily="34" charset="0"/>
              <a:buChar char="•"/>
              <a:defRPr/>
            </a:pPr>
            <a:r>
              <a:rPr lang="en-US" sz="1400" dirty="0">
                <a:latin typeface="+mn-lt"/>
              </a:rPr>
              <a:t>Check for clarity.</a:t>
            </a:r>
          </a:p>
          <a:p>
            <a:pPr marL="177800" indent="-177800" algn="l">
              <a:buFont typeface="Arial" pitchFamily="34" charset="0"/>
              <a:buChar char="•"/>
              <a:defRPr/>
            </a:pPr>
            <a:r>
              <a:rPr lang="en-US" sz="1400" dirty="0">
                <a:latin typeface="+mn-lt"/>
              </a:rPr>
              <a:t>Provide feedback. </a:t>
            </a:r>
          </a:p>
          <a:p>
            <a:pPr marL="177800" indent="-177800" algn="l">
              <a:buFont typeface="Arial" pitchFamily="34" charset="0"/>
              <a:buChar char="•"/>
              <a:defRPr/>
            </a:pPr>
            <a:r>
              <a:rPr lang="en-US" sz="1400" dirty="0">
                <a:latin typeface="+mn-lt"/>
              </a:rPr>
              <a:t>Not allow him/herself to lead the group to a preconceived outcome.</a:t>
            </a:r>
          </a:p>
          <a:p>
            <a:pPr marL="177800" indent="-177800" algn="l">
              <a:buFont typeface="Arial" pitchFamily="34" charset="0"/>
              <a:buChar char="•"/>
              <a:defRPr/>
            </a:pPr>
            <a:r>
              <a:rPr lang="en-US" sz="1400" dirty="0">
                <a:latin typeface="+mn-lt"/>
              </a:rPr>
              <a:t>Ensure that everyone has a voice.</a:t>
            </a:r>
          </a:p>
        </p:txBody>
      </p:sp>
      <p:sp>
        <p:nvSpPr>
          <p:cNvPr id="15" name="TextBox 14"/>
          <p:cNvSpPr txBox="1"/>
          <p:nvPr/>
        </p:nvSpPr>
        <p:spPr>
          <a:xfrm>
            <a:off x="250825" y="2516175"/>
            <a:ext cx="4206240" cy="1815882"/>
          </a:xfrm>
          <a:prstGeom prst="rect">
            <a:avLst/>
          </a:prstGeom>
          <a:noFill/>
        </p:spPr>
        <p:txBody>
          <a:bodyPr>
            <a:spAutoFit/>
          </a:bodyPr>
          <a:lstStyle/>
          <a:p>
            <a:pPr marL="177800" indent="-177800" algn="l">
              <a:buFont typeface="Arial" pitchFamily="34" charset="0"/>
              <a:buChar char="•"/>
              <a:defRPr/>
            </a:pPr>
            <a:r>
              <a:rPr lang="en-US" sz="1400" dirty="0">
                <a:latin typeface="+mn-lt"/>
              </a:rPr>
              <a:t>Provide structure, process, and guidance to ensure effective discussions.</a:t>
            </a:r>
          </a:p>
          <a:p>
            <a:pPr marL="177800" indent="-177800" algn="l">
              <a:buFont typeface="Arial" pitchFamily="34" charset="0"/>
              <a:buChar char="•"/>
              <a:defRPr/>
            </a:pPr>
            <a:r>
              <a:rPr lang="en-US" sz="1400" dirty="0">
                <a:latin typeface="+mn-lt"/>
              </a:rPr>
              <a:t>Help the group stay focused on the objective.</a:t>
            </a:r>
          </a:p>
          <a:p>
            <a:pPr marL="177800" indent="-177800" algn="l">
              <a:buFont typeface="Arial" pitchFamily="34" charset="0"/>
              <a:buChar char="•"/>
              <a:defRPr/>
            </a:pPr>
            <a:r>
              <a:rPr lang="en-US" sz="1400" dirty="0">
                <a:latin typeface="+mn-lt"/>
              </a:rPr>
              <a:t>Help unearth assumptions and point out unspoken problems.</a:t>
            </a:r>
          </a:p>
          <a:p>
            <a:pPr marL="177800" indent="-177800" algn="l">
              <a:buFont typeface="Arial" pitchFamily="34" charset="0"/>
              <a:buChar char="•"/>
              <a:defRPr/>
            </a:pPr>
            <a:r>
              <a:rPr lang="en-US" sz="1400" dirty="0">
                <a:latin typeface="+mn-lt"/>
              </a:rPr>
              <a:t>Assist the group in making decisions.</a:t>
            </a:r>
          </a:p>
          <a:p>
            <a:pPr marL="177800" indent="-177800" algn="l">
              <a:buFont typeface="Arial" pitchFamily="34" charset="0"/>
              <a:buChar char="•"/>
              <a:defRPr/>
            </a:pPr>
            <a:r>
              <a:rPr lang="en-US" sz="1400" dirty="0">
                <a:latin typeface="+mn-lt"/>
              </a:rPr>
              <a:t>Manage conflict and help maintain a positive environment.</a:t>
            </a:r>
          </a:p>
        </p:txBody>
      </p:sp>
      <p:sp>
        <p:nvSpPr>
          <p:cNvPr id="16" name="TextBox 15"/>
          <p:cNvSpPr txBox="1"/>
          <p:nvPr/>
        </p:nvSpPr>
        <p:spPr>
          <a:xfrm>
            <a:off x="250825" y="2168507"/>
            <a:ext cx="3889375" cy="338554"/>
          </a:xfrm>
          <a:prstGeom prst="rect">
            <a:avLst/>
          </a:prstGeom>
          <a:noFill/>
        </p:spPr>
        <p:txBody>
          <a:bodyPr>
            <a:spAutoFit/>
          </a:bodyPr>
          <a:lstStyle/>
          <a:p>
            <a:pPr algn="l">
              <a:defRPr/>
            </a:pPr>
            <a:r>
              <a:rPr lang="en-US" sz="1600" b="1" dirty="0">
                <a:latin typeface="+mn-lt"/>
              </a:rPr>
              <a:t>The facilitator’s objective is to:</a:t>
            </a:r>
          </a:p>
        </p:txBody>
      </p:sp>
      <p:sp>
        <p:nvSpPr>
          <p:cNvPr id="17" name="TextBox 16"/>
          <p:cNvSpPr txBox="1"/>
          <p:nvPr/>
        </p:nvSpPr>
        <p:spPr>
          <a:xfrm>
            <a:off x="4681539" y="2151045"/>
            <a:ext cx="3600450" cy="338554"/>
          </a:xfrm>
          <a:prstGeom prst="rect">
            <a:avLst/>
          </a:prstGeom>
          <a:noFill/>
        </p:spPr>
        <p:txBody>
          <a:bodyPr>
            <a:spAutoFit/>
          </a:bodyPr>
          <a:lstStyle/>
          <a:p>
            <a:pPr algn="l">
              <a:defRPr/>
            </a:pPr>
            <a:r>
              <a:rPr lang="en-US" sz="1600" b="1" dirty="0">
                <a:latin typeface="+mn-lt"/>
              </a:rPr>
              <a:t>The facilitator’s role is to:</a:t>
            </a:r>
          </a:p>
        </p:txBody>
      </p:sp>
      <p:cxnSp>
        <p:nvCxnSpPr>
          <p:cNvPr id="18" name="Straight Connector 17"/>
          <p:cNvCxnSpPr/>
          <p:nvPr/>
        </p:nvCxnSpPr>
        <p:spPr>
          <a:xfrm rot="16200000" flipH="1">
            <a:off x="3276333" y="3600153"/>
            <a:ext cx="265176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8631" y="4232286"/>
            <a:ext cx="3583369" cy="646331"/>
          </a:xfrm>
          <a:prstGeom prst="rect">
            <a:avLst/>
          </a:prstGeom>
          <a:noFill/>
        </p:spPr>
        <p:txBody>
          <a:bodyPr wrap="square">
            <a:spAutoFit/>
          </a:bodyPr>
          <a:lstStyle/>
          <a:p>
            <a:pPr algn="l">
              <a:defRPr/>
            </a:pPr>
            <a:r>
              <a:rPr lang="en-US" sz="1200" i="1" dirty="0">
                <a:latin typeface="+mn-lt"/>
              </a:rPr>
              <a:t>If there are multiple departments running brainstorming sessions, hire the facilitator for a full day to get as many done as possible.</a:t>
            </a:r>
          </a:p>
        </p:txBody>
      </p:sp>
      <p:sp>
        <p:nvSpPr>
          <p:cNvPr id="21" name="Rectangle 20"/>
          <p:cNvSpPr/>
          <p:nvPr/>
        </p:nvSpPr>
        <p:spPr>
          <a:xfrm>
            <a:off x="263466" y="5291163"/>
            <a:ext cx="4769974" cy="1092607"/>
          </a:xfrm>
          <a:prstGeom prst="rect">
            <a:avLst/>
          </a:prstGeom>
          <a:noFill/>
        </p:spPr>
        <p:txBody>
          <a:bodyPr wrap="square">
            <a:spAutoFit/>
          </a:bodyPr>
          <a:lstStyle/>
          <a:p>
            <a:pPr marL="119063" indent="-119063" algn="l">
              <a:spcBef>
                <a:spcPts val="600"/>
              </a:spcBef>
              <a:buFont typeface="Arial" pitchFamily="34" charset="0"/>
              <a:buChar char="•"/>
              <a:defRPr/>
            </a:pPr>
            <a:r>
              <a:rPr lang="en-US" sz="1200" dirty="0">
                <a:latin typeface="+mn-lt"/>
              </a:rPr>
              <a:t>Ideally, an external, third-party individual or an HR representative should be the facilitator. </a:t>
            </a:r>
            <a:endParaRPr lang="en-US" sz="1200" dirty="0" smtClean="0">
              <a:latin typeface="+mn-lt"/>
            </a:endParaRPr>
          </a:p>
          <a:p>
            <a:pPr marL="119063" indent="-119063" algn="l">
              <a:spcBef>
                <a:spcPts val="600"/>
              </a:spcBef>
              <a:buFont typeface="Arial" pitchFamily="34" charset="0"/>
              <a:buChar char="•"/>
              <a:defRPr/>
            </a:pPr>
            <a:r>
              <a:rPr lang="en-US" sz="1200" dirty="0" smtClean="0">
                <a:latin typeface="+mn-lt"/>
              </a:rPr>
              <a:t>If </a:t>
            </a:r>
            <a:r>
              <a:rPr lang="en-US" sz="1200" dirty="0">
                <a:latin typeface="+mn-lt"/>
              </a:rPr>
              <a:t>this isn’t possible, there are some scenarios in which a manager or individual from a different department can successfully facilitate these </a:t>
            </a:r>
            <a:r>
              <a:rPr lang="en-US" sz="1200" dirty="0" smtClean="0">
                <a:latin typeface="+mn-lt"/>
              </a:rPr>
              <a:t>sessions. However, there are caveats in doing so… </a:t>
            </a:r>
          </a:p>
        </p:txBody>
      </p:sp>
      <p:sp>
        <p:nvSpPr>
          <p:cNvPr id="22" name="TextBox 21"/>
          <p:cNvSpPr txBox="1"/>
          <p:nvPr/>
        </p:nvSpPr>
        <p:spPr>
          <a:xfrm>
            <a:off x="263466" y="4999059"/>
            <a:ext cx="3614787" cy="338554"/>
          </a:xfrm>
          <a:prstGeom prst="rect">
            <a:avLst/>
          </a:prstGeom>
          <a:noFill/>
        </p:spPr>
        <p:txBody>
          <a:bodyPr wrap="square" rtlCol="0">
            <a:spAutoFit/>
          </a:bodyPr>
          <a:lstStyle/>
          <a:p>
            <a:pPr algn="l"/>
            <a:r>
              <a:rPr lang="en-US" sz="1600" b="1" dirty="0" smtClean="0"/>
              <a:t>Who should facilitate?</a:t>
            </a:r>
            <a:endParaRPr lang="en-US" sz="1600" b="1" dirty="0"/>
          </a:p>
        </p:txBody>
      </p:sp>
      <p:sp>
        <p:nvSpPr>
          <p:cNvPr id="23" name="Pentagon 22"/>
          <p:cNvSpPr/>
          <p:nvPr/>
        </p:nvSpPr>
        <p:spPr>
          <a:xfrm>
            <a:off x="263466" y="4257896"/>
            <a:ext cx="731520" cy="305163"/>
          </a:xfrm>
          <a:prstGeom prst="homePlate">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Note:</a:t>
            </a:r>
            <a:endParaRPr lang="en-US" sz="1400" dirty="0"/>
          </a:p>
        </p:txBody>
      </p:sp>
      <p:sp>
        <p:nvSpPr>
          <p:cNvPr id="24" name="TextBox 23"/>
          <p:cNvSpPr txBox="1"/>
          <p:nvPr/>
        </p:nvSpPr>
        <p:spPr>
          <a:xfrm>
            <a:off x="5484825" y="5070808"/>
            <a:ext cx="3402954" cy="1315745"/>
          </a:xfrm>
          <a:prstGeom prst="rect">
            <a:avLst/>
          </a:prstGeom>
          <a:noFill/>
        </p:spPr>
        <p:txBody>
          <a:bodyPr wrap="square" rtlCol="0">
            <a:spAutoFit/>
          </a:bodyPr>
          <a:lstStyle/>
          <a:p>
            <a:pPr algn="l">
              <a:spcBef>
                <a:spcPts val="300"/>
              </a:spcBef>
            </a:pPr>
            <a:r>
              <a:rPr lang="en-US" sz="1200" dirty="0" smtClean="0"/>
              <a:t>The individual must be:</a:t>
            </a:r>
          </a:p>
          <a:p>
            <a:pPr marL="119063" indent="-119063" algn="l">
              <a:spcBef>
                <a:spcPts val="300"/>
              </a:spcBef>
              <a:buFont typeface="Arial" pitchFamily="34" charset="0"/>
              <a:buChar char="•"/>
            </a:pPr>
            <a:r>
              <a:rPr lang="en-US" sz="1200" dirty="0" smtClean="0"/>
              <a:t>far removed from the department that is brainstorming</a:t>
            </a:r>
          </a:p>
          <a:p>
            <a:pPr marL="119063" indent="-119063" algn="l">
              <a:spcBef>
                <a:spcPts val="300"/>
              </a:spcBef>
              <a:buFont typeface="Arial" pitchFamily="34" charset="0"/>
              <a:buChar char="•"/>
            </a:pPr>
            <a:r>
              <a:rPr lang="en-US" sz="1200" dirty="0" smtClean="0"/>
              <a:t>trained in proper facilitation techniques</a:t>
            </a:r>
          </a:p>
          <a:p>
            <a:pPr marL="119063" indent="-119063" algn="l">
              <a:spcBef>
                <a:spcPts val="300"/>
              </a:spcBef>
              <a:buFont typeface="Arial" pitchFamily="34" charset="0"/>
              <a:buChar char="•"/>
            </a:pPr>
            <a:r>
              <a:rPr lang="en-US" sz="1200" dirty="0" smtClean="0"/>
              <a:t>a trustworthy individual in the eyes of those employees involved.</a:t>
            </a:r>
            <a:endParaRPr lang="en-US" sz="1200" dirty="0"/>
          </a:p>
        </p:txBody>
      </p:sp>
      <p:sp>
        <p:nvSpPr>
          <p:cNvPr id="25" name="Chevron 24"/>
          <p:cNvSpPr/>
          <p:nvPr/>
        </p:nvSpPr>
        <p:spPr>
          <a:xfrm>
            <a:off x="5069953" y="5400702"/>
            <a:ext cx="341846" cy="693747"/>
          </a:xfrm>
          <a:prstGeom prst="chevron">
            <a:avLst/>
          </a:prstGeom>
          <a:solidFill>
            <a:srgbClr val="D17D0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6" name="Straight Connector 25"/>
          <p:cNvCxnSpPr/>
          <p:nvPr/>
        </p:nvCxnSpPr>
        <p:spPr>
          <a:xfrm rot="10800000">
            <a:off x="254961" y="4962546"/>
            <a:ext cx="859536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2636"/>
            <a:ext cx="8625780" cy="972108"/>
          </a:xfrm>
        </p:spPr>
        <p:txBody>
          <a:bodyPr/>
          <a:lstStyle/>
          <a:p>
            <a:r>
              <a:rPr lang="en-US" dirty="0" smtClean="0"/>
              <a:t>Participate: It’s now time to get managers involved; hold a management meeting to review, assess, and compare initiatives</a:t>
            </a:r>
            <a:endParaRPr lang="en-US" dirty="0"/>
          </a:p>
        </p:txBody>
      </p:sp>
      <p:sp>
        <p:nvSpPr>
          <p:cNvPr id="3" name="Text Placeholder 2"/>
          <p:cNvSpPr>
            <a:spLocks noGrp="1"/>
          </p:cNvSpPr>
          <p:nvPr>
            <p:ph type="body" sz="quarter" idx="19"/>
          </p:nvPr>
        </p:nvSpPr>
        <p:spPr>
          <a:xfrm>
            <a:off x="257176" y="1311246"/>
            <a:ext cx="8620124" cy="657225"/>
          </a:xfrm>
        </p:spPr>
        <p:txBody>
          <a:bodyPr/>
          <a:lstStyle/>
          <a:p>
            <a:r>
              <a:rPr lang="en-US" dirty="0" smtClean="0"/>
              <a:t>Distribute the list of initiatives generated from the employee brainstorming. Review and assess each initiative based on the criteria specified below.</a:t>
            </a:r>
            <a:endParaRPr lang="en-US" dirty="0"/>
          </a:p>
        </p:txBody>
      </p:sp>
      <p:sp>
        <p:nvSpPr>
          <p:cNvPr id="31" name="Rectangle 30"/>
          <p:cNvSpPr/>
          <p:nvPr/>
        </p:nvSpPr>
        <p:spPr>
          <a:xfrm>
            <a:off x="263466" y="3173409"/>
            <a:ext cx="1645920" cy="731520"/>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latin typeface="+mn-lt"/>
                <a:ea typeface="+mn-ea"/>
                <a:cs typeface="+mn-cs"/>
              </a:rPr>
              <a:t>Initiative</a:t>
            </a:r>
          </a:p>
        </p:txBody>
      </p:sp>
      <p:sp>
        <p:nvSpPr>
          <p:cNvPr id="32" name="Rectangle 31"/>
          <p:cNvSpPr/>
          <p:nvPr/>
        </p:nvSpPr>
        <p:spPr>
          <a:xfrm>
            <a:off x="263466" y="4013208"/>
            <a:ext cx="1645920" cy="640080"/>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latin typeface="+mn-lt"/>
                <a:ea typeface="+mn-ea"/>
                <a:cs typeface="+mn-cs"/>
              </a:rPr>
              <a:t>Employee weighting</a:t>
            </a:r>
          </a:p>
        </p:txBody>
      </p:sp>
      <p:sp>
        <p:nvSpPr>
          <p:cNvPr id="33" name="Rectangle 32"/>
          <p:cNvSpPr/>
          <p:nvPr/>
        </p:nvSpPr>
        <p:spPr>
          <a:xfrm>
            <a:off x="263466" y="4797135"/>
            <a:ext cx="1645920" cy="640080"/>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latin typeface="+mn-lt"/>
                <a:ea typeface="+mn-ea"/>
                <a:cs typeface="+mn-cs"/>
              </a:rPr>
              <a:t>Number of drivers impacted</a:t>
            </a:r>
          </a:p>
        </p:txBody>
      </p:sp>
      <p:sp>
        <p:nvSpPr>
          <p:cNvPr id="39" name="Rectangle 38"/>
          <p:cNvSpPr/>
          <p:nvPr/>
        </p:nvSpPr>
        <p:spPr>
          <a:xfrm>
            <a:off x="2016089" y="3173409"/>
            <a:ext cx="3566160" cy="731520"/>
          </a:xfrm>
          <a:prstGeom prst="rect">
            <a:avLst/>
          </a:prstGeom>
          <a:solidFill>
            <a:schemeClr val="bg1"/>
          </a:solidFill>
          <a:ln w="25400" cap="flat" cmpd="sng" algn="ctr">
            <a:solidFill>
              <a:schemeClr val="bg1">
                <a:lumMod val="50000"/>
              </a:schemeClr>
            </a:solid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ea typeface="+mn-ea"/>
                <a:cs typeface="+mn-cs"/>
              </a:rPr>
              <a:t>Shortlisted initiatives that address the priority issues (take from employee brainstorming).</a:t>
            </a:r>
          </a:p>
        </p:txBody>
      </p:sp>
      <p:sp>
        <p:nvSpPr>
          <p:cNvPr id="40" name="Rectangle 39"/>
          <p:cNvSpPr/>
          <p:nvPr/>
        </p:nvSpPr>
        <p:spPr>
          <a:xfrm>
            <a:off x="2016089" y="4052396"/>
            <a:ext cx="3541761" cy="640080"/>
          </a:xfrm>
          <a:prstGeom prst="rect">
            <a:avLst/>
          </a:prstGeom>
          <a:solidFill>
            <a:schemeClr val="bg1"/>
          </a:solidFill>
          <a:ln w="25400" cap="flat" cmpd="sng" algn="ctr">
            <a:solidFill>
              <a:schemeClr val="bg1">
                <a:lumMod val="50000"/>
              </a:schemeClr>
            </a:solid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ea typeface="+mn-ea"/>
                <a:cs typeface="+mn-cs"/>
              </a:rPr>
              <a:t>How did employees rank this initiative after their brainstorming sessions</a:t>
            </a:r>
            <a:r>
              <a:rPr kumimoji="0" lang="en-US" sz="1200" b="0" i="0" u="none" strike="noStrike" kern="0" cap="none" spc="0" normalizeH="0" baseline="0" noProof="0" dirty="0" smtClean="0">
                <a:ln>
                  <a:noFill/>
                </a:ln>
                <a:effectLst/>
                <a:uLnTx/>
                <a:uFillTx/>
                <a:latin typeface="+mn-lt"/>
                <a:ea typeface="+mn-ea"/>
                <a:cs typeface="+mn-cs"/>
              </a:rPr>
              <a:t>?</a:t>
            </a:r>
            <a:endParaRPr kumimoji="0" lang="en-US" sz="1200" b="0" i="0" u="none" strike="noStrike" kern="0" cap="none" spc="0" normalizeH="0" baseline="0" noProof="0" dirty="0">
              <a:ln>
                <a:noFill/>
              </a:ln>
              <a:effectLst/>
              <a:uLnTx/>
              <a:uFillTx/>
              <a:latin typeface="+mn-lt"/>
              <a:ea typeface="+mn-ea"/>
              <a:cs typeface="+mn-cs"/>
            </a:endParaRPr>
          </a:p>
        </p:txBody>
      </p:sp>
      <p:sp>
        <p:nvSpPr>
          <p:cNvPr id="41" name="Rectangle 40"/>
          <p:cNvSpPr/>
          <p:nvPr/>
        </p:nvSpPr>
        <p:spPr>
          <a:xfrm>
            <a:off x="2016089" y="4797135"/>
            <a:ext cx="3541761" cy="640080"/>
          </a:xfrm>
          <a:prstGeom prst="rect">
            <a:avLst/>
          </a:prstGeom>
          <a:solidFill>
            <a:schemeClr val="bg1"/>
          </a:solidFill>
          <a:ln w="25400" cap="flat" cmpd="sng" algn="ctr">
            <a:solidFill>
              <a:schemeClr val="bg1">
                <a:lumMod val="50000"/>
              </a:schemeClr>
            </a:solid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ea typeface="+mn-ea"/>
                <a:cs typeface="+mn-cs"/>
              </a:rPr>
              <a:t>Does this initiative impact more than one driver?</a:t>
            </a:r>
          </a:p>
        </p:txBody>
      </p:sp>
      <p:sp>
        <p:nvSpPr>
          <p:cNvPr id="48" name="Rectangle 47"/>
          <p:cNvSpPr/>
          <p:nvPr/>
        </p:nvSpPr>
        <p:spPr>
          <a:xfrm>
            <a:off x="5700726" y="3173409"/>
            <a:ext cx="3200400" cy="731520"/>
          </a:xfrm>
          <a:prstGeom prst="rect">
            <a:avLst/>
          </a:prstGeom>
          <a:solidFill>
            <a:schemeClr val="bg1"/>
          </a:solidFill>
          <a:ln w="25400" cap="flat" cmpd="sng" algn="ctr">
            <a:solidFill>
              <a:schemeClr val="bg1">
                <a:lumMod val="50000"/>
              </a:schemeClr>
            </a:solid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ea typeface="+mn-ea"/>
                <a:cs typeface="+mn-cs"/>
              </a:rPr>
              <a:t>List initiatives as headings of each column.</a:t>
            </a:r>
          </a:p>
        </p:txBody>
      </p:sp>
      <p:sp>
        <p:nvSpPr>
          <p:cNvPr id="49" name="Rectangle 48"/>
          <p:cNvSpPr/>
          <p:nvPr/>
        </p:nvSpPr>
        <p:spPr>
          <a:xfrm>
            <a:off x="5700726" y="4047270"/>
            <a:ext cx="3200400" cy="640080"/>
          </a:xfrm>
          <a:prstGeom prst="rect">
            <a:avLst/>
          </a:prstGeom>
          <a:solidFill>
            <a:schemeClr val="bg1"/>
          </a:solidFill>
          <a:ln w="25400" cap="flat" cmpd="sng" algn="ctr">
            <a:solidFill>
              <a:schemeClr val="bg1">
                <a:lumMod val="50000"/>
              </a:schemeClr>
            </a:solid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ea typeface="+mn-ea"/>
                <a:cs typeface="+mn-cs"/>
              </a:rPr>
              <a:t>High (top third of initiative list), medium</a:t>
            </a:r>
            <a:r>
              <a:rPr kumimoji="0" lang="en-US" sz="1200" b="0" i="0" u="none" strike="noStrike" kern="0" cap="none" spc="0" normalizeH="0" baseline="0" noProof="0" dirty="0" smtClean="0">
                <a:ln>
                  <a:noFill/>
                </a:ln>
                <a:effectLst/>
                <a:uLnTx/>
                <a:uFillTx/>
                <a:latin typeface="+mn-lt"/>
                <a:ea typeface="+mn-ea"/>
                <a:cs typeface="+mn-cs"/>
              </a:rPr>
              <a:t>, or </a:t>
            </a:r>
            <a:r>
              <a:rPr kumimoji="0" lang="en-US" sz="1200" b="0" i="0" u="none" strike="noStrike" kern="0" cap="none" spc="0" normalizeH="0" baseline="0" noProof="0" dirty="0">
                <a:ln>
                  <a:noFill/>
                </a:ln>
                <a:effectLst/>
                <a:uLnTx/>
                <a:uFillTx/>
                <a:latin typeface="+mn-lt"/>
                <a:ea typeface="+mn-ea"/>
                <a:cs typeface="+mn-cs"/>
              </a:rPr>
              <a:t>low (bottom third of list)?</a:t>
            </a:r>
          </a:p>
        </p:txBody>
      </p:sp>
      <p:sp>
        <p:nvSpPr>
          <p:cNvPr id="50" name="Rectangle 49"/>
          <p:cNvSpPr/>
          <p:nvPr/>
        </p:nvSpPr>
        <p:spPr>
          <a:xfrm>
            <a:off x="5700726" y="4797135"/>
            <a:ext cx="3200400" cy="640080"/>
          </a:xfrm>
          <a:prstGeom prst="rect">
            <a:avLst/>
          </a:prstGeom>
          <a:solidFill>
            <a:schemeClr val="bg1"/>
          </a:solidFill>
          <a:ln w="25400" cap="flat" cmpd="sng" algn="ctr">
            <a:solidFill>
              <a:schemeClr val="bg1">
                <a:lumMod val="50000"/>
              </a:schemeClr>
            </a:solid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ea typeface="+mn-ea"/>
                <a:cs typeface="+mn-cs"/>
              </a:rPr>
              <a:t>Use a point system: </a:t>
            </a:r>
            <a:r>
              <a:rPr kumimoji="0" lang="en-US" sz="1200" b="0" i="0" u="none" strike="noStrike" kern="0" cap="none" spc="0" normalizeH="0" baseline="0" noProof="0" dirty="0" smtClean="0">
                <a:ln>
                  <a:noFill/>
                </a:ln>
                <a:effectLst/>
                <a:uLnTx/>
                <a:uFillTx/>
                <a:latin typeface="+mn-lt"/>
                <a:ea typeface="+mn-ea"/>
                <a:cs typeface="+mn-cs"/>
              </a:rPr>
              <a:t>2 points </a:t>
            </a:r>
            <a:r>
              <a:rPr kumimoji="0" lang="en-US" sz="1200" b="0" i="0" u="none" strike="noStrike" kern="0" cap="none" spc="0" normalizeH="0" baseline="0" noProof="0" dirty="0">
                <a:ln>
                  <a:noFill/>
                </a:ln>
                <a:effectLst/>
                <a:uLnTx/>
                <a:uFillTx/>
                <a:latin typeface="+mn-lt"/>
                <a:ea typeface="+mn-ea"/>
                <a:cs typeface="+mn-cs"/>
              </a:rPr>
              <a:t>for each priority driver impacted, </a:t>
            </a:r>
            <a:r>
              <a:rPr kumimoji="0" lang="en-US" sz="1200" b="0" i="0" u="none" strike="noStrike" kern="0" cap="none" spc="0" normalizeH="0" baseline="0" noProof="0" dirty="0" smtClean="0">
                <a:ln>
                  <a:noFill/>
                </a:ln>
                <a:effectLst/>
                <a:uLnTx/>
                <a:uFillTx/>
                <a:latin typeface="+mn-lt"/>
                <a:ea typeface="+mn-ea"/>
                <a:cs typeface="+mn-cs"/>
              </a:rPr>
              <a:t>1 for non-priority drivers.</a:t>
            </a:r>
            <a:endParaRPr kumimoji="0" lang="en-US" sz="1200" b="0" i="0" u="none" strike="noStrike" kern="0" cap="none" spc="0" normalizeH="0" baseline="0" noProof="0" dirty="0">
              <a:ln>
                <a:noFill/>
              </a:ln>
              <a:effectLst/>
              <a:uLnTx/>
              <a:uFillTx/>
              <a:latin typeface="+mn-lt"/>
              <a:ea typeface="+mn-ea"/>
              <a:cs typeface="+mn-cs"/>
            </a:endParaRPr>
          </a:p>
        </p:txBody>
      </p:sp>
      <p:sp>
        <p:nvSpPr>
          <p:cNvPr id="58" name="TextBox 57"/>
          <p:cNvSpPr txBox="1"/>
          <p:nvPr/>
        </p:nvSpPr>
        <p:spPr>
          <a:xfrm>
            <a:off x="263466" y="2041506"/>
            <a:ext cx="8613834" cy="523220"/>
          </a:xfrm>
          <a:prstGeom prst="rect">
            <a:avLst/>
          </a:prstGeom>
          <a:noFill/>
        </p:spPr>
        <p:txBody>
          <a:bodyPr wrap="square" rtlCol="0">
            <a:spAutoFit/>
          </a:bodyPr>
          <a:lstStyle/>
          <a:p>
            <a:pPr algn="l"/>
            <a:r>
              <a:rPr lang="en-US" sz="1400" dirty="0" smtClean="0"/>
              <a:t>Refer to the </a:t>
            </a:r>
            <a:r>
              <a:rPr lang="en-US" sz="1400" dirty="0" smtClean="0">
                <a:hlinkClick r:id="rId3" action="ppaction://hlinksldjump"/>
              </a:rPr>
              <a:t>appendix</a:t>
            </a:r>
            <a:r>
              <a:rPr lang="en-US" sz="1400" dirty="0" smtClean="0"/>
              <a:t> for a sample chart to use while comparing initiatives.</a:t>
            </a:r>
          </a:p>
          <a:p>
            <a:pPr algn="l"/>
            <a:r>
              <a:rPr lang="en-US" sz="1400" dirty="0" smtClean="0"/>
              <a:t> </a:t>
            </a:r>
            <a:endParaRPr lang="en-US" sz="1400" dirty="0"/>
          </a:p>
        </p:txBody>
      </p:sp>
      <p:sp>
        <p:nvSpPr>
          <p:cNvPr id="60" name="Round Same Side Corner Rectangle 59"/>
          <p:cNvSpPr/>
          <p:nvPr/>
        </p:nvSpPr>
        <p:spPr>
          <a:xfrm>
            <a:off x="263466" y="2545895"/>
            <a:ext cx="1645920" cy="48146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chemeClr val="bg1"/>
                </a:solidFill>
              </a:rPr>
              <a:t>Criteria</a:t>
            </a:r>
            <a:endParaRPr lang="en-CA" sz="1400" b="1" dirty="0">
              <a:solidFill>
                <a:schemeClr val="bg1"/>
              </a:solidFill>
            </a:endParaRPr>
          </a:p>
        </p:txBody>
      </p:sp>
      <p:sp>
        <p:nvSpPr>
          <p:cNvPr id="61" name="Round Same Side Corner Rectangle 60"/>
          <p:cNvSpPr/>
          <p:nvPr/>
        </p:nvSpPr>
        <p:spPr>
          <a:xfrm>
            <a:off x="2004353" y="2545895"/>
            <a:ext cx="3566160" cy="48146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chemeClr val="bg1"/>
                </a:solidFill>
              </a:rPr>
              <a:t>Descriptions</a:t>
            </a:r>
            <a:endParaRPr lang="en-CA" sz="1400" b="1" dirty="0">
              <a:solidFill>
                <a:schemeClr val="bg1"/>
              </a:solidFill>
            </a:endParaRPr>
          </a:p>
        </p:txBody>
      </p:sp>
      <p:sp>
        <p:nvSpPr>
          <p:cNvPr id="62" name="Round Same Side Corner Rectangle 61"/>
          <p:cNvSpPr/>
          <p:nvPr/>
        </p:nvSpPr>
        <p:spPr>
          <a:xfrm>
            <a:off x="5700726" y="2545895"/>
            <a:ext cx="3200400" cy="48146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chemeClr val="bg1"/>
                </a:solidFill>
              </a:rPr>
              <a:t>Fill in the chart:</a:t>
            </a:r>
            <a:endParaRPr lang="en-CA" sz="1400" b="1" dirty="0">
              <a:solidFill>
                <a:schemeClr val="bg1"/>
              </a:solidFill>
            </a:endParaRPr>
          </a:p>
        </p:txBody>
      </p:sp>
      <p:grpSp>
        <p:nvGrpSpPr>
          <p:cNvPr id="20" name="Group 19"/>
          <p:cNvGrpSpPr/>
          <p:nvPr/>
        </p:nvGrpSpPr>
        <p:grpSpPr>
          <a:xfrm>
            <a:off x="328291" y="5501730"/>
            <a:ext cx="8491858" cy="848310"/>
            <a:chOff x="328291" y="5399111"/>
            <a:chExt cx="8491858" cy="848310"/>
          </a:xfrm>
        </p:grpSpPr>
        <p:sp>
          <p:nvSpPr>
            <p:cNvPr id="21" name="Rounded Rectangle 20"/>
            <p:cNvSpPr/>
            <p:nvPr/>
          </p:nvSpPr>
          <p:spPr>
            <a:xfrm>
              <a:off x="328613" y="5409220"/>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05840" algn="l"/>
              <a:r>
                <a:rPr lang="en-CA" sz="1200" dirty="0" smtClean="0">
                  <a:solidFill>
                    <a:schemeClr val="tx1"/>
                  </a:solidFill>
                </a:rPr>
                <a:t>When it comes to </a:t>
              </a:r>
              <a:r>
                <a:rPr lang="en-CA" sz="1200" b="1" dirty="0" smtClean="0">
                  <a:solidFill>
                    <a:schemeClr val="tx1"/>
                  </a:solidFill>
                </a:rPr>
                <a:t>employee weighting</a:t>
              </a:r>
              <a:r>
                <a:rPr lang="en-CA" sz="1200" dirty="0" smtClean="0">
                  <a:solidFill>
                    <a:schemeClr val="tx1"/>
                  </a:solidFill>
                </a:rPr>
                <a:t>, try using small circular stickers or post-it tabs during the employee brainstorming sessions. Before concluding the break out sessions, hand out three stickers to each employee and ask them to place them beside their favoured initiatives. They can spread them out on three initiatives, or use them all on one. Tally the number of stickers each initiative has at the end of the session.</a:t>
              </a:r>
            </a:p>
          </p:txBody>
        </p:sp>
        <p:pic>
          <p:nvPicPr>
            <p:cNvPr id="22" name="Picture 21" descr="info-tech-insight.png"/>
            <p:cNvPicPr>
              <a:picLocks noChangeAspect="1"/>
            </p:cNvPicPr>
            <p:nvPr/>
          </p:nvPicPr>
          <p:blipFill>
            <a:blip r:embed="rId4" cstate="print"/>
            <a:stretch>
              <a:fillRect/>
            </a:stretch>
          </p:blipFill>
          <p:spPr>
            <a:xfrm>
              <a:off x="328291" y="5399111"/>
              <a:ext cx="1015113" cy="848310"/>
            </a:xfrm>
            <a:prstGeom prst="rect">
              <a:avLst/>
            </a:prstGeom>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Participate: Manager meeting criteria continued </a:t>
            </a:r>
            <a:endParaRPr lang="en-US" dirty="0"/>
          </a:p>
        </p:txBody>
      </p:sp>
      <p:sp>
        <p:nvSpPr>
          <p:cNvPr id="4" name="Rectangle 3"/>
          <p:cNvSpPr/>
          <p:nvPr/>
        </p:nvSpPr>
        <p:spPr>
          <a:xfrm>
            <a:off x="263466" y="2641845"/>
            <a:ext cx="1645920" cy="822960"/>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latin typeface="+mn-lt"/>
                <a:ea typeface="+mn-ea"/>
                <a:cs typeface="+mn-cs"/>
              </a:rPr>
              <a:t>Organization's readiness for change</a:t>
            </a:r>
          </a:p>
        </p:txBody>
      </p:sp>
      <p:sp>
        <p:nvSpPr>
          <p:cNvPr id="5" name="Rectangle 4"/>
          <p:cNvSpPr/>
          <p:nvPr/>
        </p:nvSpPr>
        <p:spPr>
          <a:xfrm>
            <a:off x="263466" y="4529696"/>
            <a:ext cx="1645920" cy="731520"/>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latin typeface="+mn-lt"/>
                <a:ea typeface="+mn-ea"/>
                <a:cs typeface="+mn-cs"/>
              </a:rPr>
              <a:t>Alignment with organization strategy</a:t>
            </a:r>
          </a:p>
        </p:txBody>
      </p:sp>
      <p:sp>
        <p:nvSpPr>
          <p:cNvPr id="6" name="Rectangle 5"/>
          <p:cNvSpPr/>
          <p:nvPr/>
        </p:nvSpPr>
        <p:spPr>
          <a:xfrm>
            <a:off x="263466" y="3558898"/>
            <a:ext cx="1645920" cy="822960"/>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latin typeface="+mn-lt"/>
                <a:ea typeface="+mn-ea"/>
                <a:cs typeface="+mn-cs"/>
              </a:rPr>
              <a:t>Effort</a:t>
            </a:r>
          </a:p>
        </p:txBody>
      </p:sp>
      <p:sp>
        <p:nvSpPr>
          <p:cNvPr id="7" name="Rectangle 6"/>
          <p:cNvSpPr/>
          <p:nvPr/>
        </p:nvSpPr>
        <p:spPr>
          <a:xfrm>
            <a:off x="263466" y="5381208"/>
            <a:ext cx="1645920" cy="640080"/>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latin typeface="+mn-lt"/>
                <a:ea typeface="+mn-ea"/>
                <a:cs typeface="+mn-cs"/>
              </a:rPr>
              <a:t>Cost</a:t>
            </a:r>
          </a:p>
        </p:txBody>
      </p:sp>
      <p:sp>
        <p:nvSpPr>
          <p:cNvPr id="8" name="Rectangle 7"/>
          <p:cNvSpPr/>
          <p:nvPr/>
        </p:nvSpPr>
        <p:spPr>
          <a:xfrm>
            <a:off x="2004353" y="2641845"/>
            <a:ext cx="3566160" cy="822960"/>
          </a:xfrm>
          <a:prstGeom prst="rect">
            <a:avLst/>
          </a:prstGeom>
          <a:solidFill>
            <a:schemeClr val="bg1"/>
          </a:solidFill>
          <a:ln w="25400" cap="flat" cmpd="sng" algn="ctr">
            <a:solidFill>
              <a:schemeClr val="bg1">
                <a:lumMod val="50000"/>
              </a:schemeClr>
            </a:solid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smtClean="0">
                <a:latin typeface="+mn-lt"/>
              </a:rPr>
              <a:t>Are</a:t>
            </a:r>
            <a:r>
              <a:rPr kumimoji="0" lang="en-US" sz="1200" b="0" i="0" u="none" strike="noStrike" kern="0" cap="none" spc="0" normalizeH="0" baseline="0" noProof="0" dirty="0" smtClean="0">
                <a:ln>
                  <a:noFill/>
                </a:ln>
                <a:effectLst/>
                <a:uLnTx/>
                <a:uFillTx/>
                <a:latin typeface="+mn-lt"/>
                <a:ea typeface="+mn-ea"/>
                <a:cs typeface="+mn-cs"/>
              </a:rPr>
              <a:t> </a:t>
            </a:r>
            <a:r>
              <a:rPr kumimoji="0" lang="en-US" sz="1200" b="0" i="0" u="none" strike="noStrike" kern="0" cap="none" spc="0" normalizeH="0" baseline="0" noProof="0" dirty="0">
                <a:ln>
                  <a:noFill/>
                </a:ln>
                <a:effectLst/>
                <a:uLnTx/>
                <a:uFillTx/>
                <a:latin typeface="+mn-lt"/>
                <a:ea typeface="+mn-ea"/>
                <a:cs typeface="+mn-cs"/>
              </a:rPr>
              <a:t>the organization’s resources, budget, and culture ready for this initiative? </a:t>
            </a:r>
          </a:p>
        </p:txBody>
      </p:sp>
      <p:sp>
        <p:nvSpPr>
          <p:cNvPr id="9" name="Rectangle 8"/>
          <p:cNvSpPr/>
          <p:nvPr/>
        </p:nvSpPr>
        <p:spPr>
          <a:xfrm>
            <a:off x="2004353" y="4529696"/>
            <a:ext cx="3566160" cy="731520"/>
          </a:xfrm>
          <a:prstGeom prst="rect">
            <a:avLst/>
          </a:prstGeom>
          <a:solidFill>
            <a:schemeClr val="bg1"/>
          </a:solidFill>
          <a:ln w="25400" cap="flat" cmpd="sng" algn="ctr">
            <a:solidFill>
              <a:schemeClr val="bg1">
                <a:lumMod val="50000"/>
              </a:schemeClr>
            </a:solid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ea typeface="+mn-ea"/>
                <a:cs typeface="+mn-cs"/>
              </a:rPr>
              <a:t>How much or how little does this initiative align with the </a:t>
            </a:r>
            <a:r>
              <a:rPr kumimoji="0" lang="en-US" sz="1200" b="0" i="0" u="none" strike="noStrike" kern="0" cap="none" spc="0" normalizeH="0" baseline="0" noProof="0" dirty="0" smtClean="0">
                <a:ln>
                  <a:noFill/>
                </a:ln>
                <a:effectLst/>
                <a:uLnTx/>
                <a:uFillTx/>
                <a:latin typeface="+mn-lt"/>
                <a:ea typeface="+mn-ea"/>
                <a:cs typeface="+mn-cs"/>
              </a:rPr>
              <a:t>organization’s </a:t>
            </a:r>
            <a:r>
              <a:rPr kumimoji="0" lang="en-US" sz="1200" b="0" i="0" u="none" strike="noStrike" kern="0" cap="none" spc="0" normalizeH="0" baseline="0" noProof="0" dirty="0">
                <a:ln>
                  <a:noFill/>
                </a:ln>
                <a:effectLst/>
                <a:uLnTx/>
                <a:uFillTx/>
                <a:latin typeface="+mn-lt"/>
                <a:ea typeface="+mn-ea"/>
                <a:cs typeface="+mn-cs"/>
              </a:rPr>
              <a:t>goals and vision?</a:t>
            </a:r>
          </a:p>
        </p:txBody>
      </p:sp>
      <p:sp>
        <p:nvSpPr>
          <p:cNvPr id="10" name="Rectangle 9"/>
          <p:cNvSpPr/>
          <p:nvPr/>
        </p:nvSpPr>
        <p:spPr>
          <a:xfrm>
            <a:off x="2004353" y="3558898"/>
            <a:ext cx="3566160" cy="822960"/>
          </a:xfrm>
          <a:prstGeom prst="rect">
            <a:avLst/>
          </a:prstGeom>
          <a:solidFill>
            <a:schemeClr val="bg1"/>
          </a:solidFill>
          <a:ln w="25400" cap="flat" cmpd="sng" algn="ctr">
            <a:solidFill>
              <a:schemeClr val="bg1">
                <a:lumMod val="50000"/>
              </a:schemeClr>
            </a:solid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ea typeface="+mn-ea"/>
                <a:cs typeface="+mn-cs"/>
              </a:rPr>
              <a:t>How much time and coordination, and how many resources will this initiative take?</a:t>
            </a:r>
          </a:p>
        </p:txBody>
      </p:sp>
      <p:sp>
        <p:nvSpPr>
          <p:cNvPr id="11" name="Rectangle 10"/>
          <p:cNvSpPr/>
          <p:nvPr/>
        </p:nvSpPr>
        <p:spPr>
          <a:xfrm>
            <a:off x="2004353" y="5381208"/>
            <a:ext cx="3566160" cy="640080"/>
          </a:xfrm>
          <a:prstGeom prst="rect">
            <a:avLst/>
          </a:prstGeom>
          <a:solidFill>
            <a:schemeClr val="bg1"/>
          </a:solidFill>
          <a:ln w="25400" cap="flat" cmpd="sng" algn="ctr">
            <a:solidFill>
              <a:schemeClr val="bg1">
                <a:lumMod val="50000"/>
              </a:schemeClr>
            </a:solid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ea typeface="+mn-ea"/>
                <a:cs typeface="+mn-cs"/>
              </a:rPr>
              <a:t>How much will this initiative cost?</a:t>
            </a:r>
          </a:p>
        </p:txBody>
      </p:sp>
      <p:sp>
        <p:nvSpPr>
          <p:cNvPr id="12" name="Rectangle 11"/>
          <p:cNvSpPr/>
          <p:nvPr/>
        </p:nvSpPr>
        <p:spPr>
          <a:xfrm>
            <a:off x="5700726" y="2641845"/>
            <a:ext cx="3200400" cy="822960"/>
          </a:xfrm>
          <a:prstGeom prst="rect">
            <a:avLst/>
          </a:prstGeom>
          <a:solidFill>
            <a:schemeClr val="bg1"/>
          </a:solidFill>
          <a:ln w="25400" cap="flat" cmpd="sng" algn="ctr">
            <a:solidFill>
              <a:schemeClr val="bg1">
                <a:lumMod val="50000"/>
              </a:schemeClr>
            </a:solid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ea typeface="+mn-ea"/>
                <a:cs typeface="+mn-cs"/>
              </a:rPr>
              <a:t>Ready: Everything is in place.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ea typeface="+mn-ea"/>
                <a:cs typeface="+mn-cs"/>
              </a:rPr>
              <a:t>Medium readiness: Some prep is needed.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ea typeface="+mn-ea"/>
                <a:cs typeface="+mn-cs"/>
              </a:rPr>
              <a:t>Low readiness: Many changes required.</a:t>
            </a:r>
          </a:p>
        </p:txBody>
      </p:sp>
      <p:sp>
        <p:nvSpPr>
          <p:cNvPr id="13" name="Rectangle 12"/>
          <p:cNvSpPr/>
          <p:nvPr/>
        </p:nvSpPr>
        <p:spPr>
          <a:xfrm>
            <a:off x="5700726" y="4529696"/>
            <a:ext cx="3200400" cy="731520"/>
          </a:xfrm>
          <a:prstGeom prst="rect">
            <a:avLst/>
          </a:prstGeom>
          <a:solidFill>
            <a:schemeClr val="bg1"/>
          </a:solidFill>
          <a:ln w="25400" cap="flat" cmpd="sng" algn="ctr">
            <a:solidFill>
              <a:schemeClr val="bg1">
                <a:lumMod val="50000"/>
              </a:schemeClr>
            </a:solid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ea typeface="+mn-ea"/>
                <a:cs typeface="+mn-cs"/>
              </a:rPr>
              <a:t>High: Initiative aligned well with company’s goals beyond engagement.</a:t>
            </a:r>
          </a:p>
        </p:txBody>
      </p:sp>
      <p:sp>
        <p:nvSpPr>
          <p:cNvPr id="14" name="Rectangle 13"/>
          <p:cNvSpPr/>
          <p:nvPr/>
        </p:nvSpPr>
        <p:spPr>
          <a:xfrm>
            <a:off x="5700726" y="3558898"/>
            <a:ext cx="3200400" cy="822960"/>
          </a:xfrm>
          <a:prstGeom prst="rect">
            <a:avLst/>
          </a:prstGeom>
          <a:solidFill>
            <a:schemeClr val="bg1"/>
          </a:solidFill>
          <a:ln w="25400" cap="flat" cmpd="sng" algn="ctr">
            <a:solidFill>
              <a:schemeClr val="bg1">
                <a:lumMod val="50000"/>
              </a:schemeClr>
            </a:solid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ea typeface="+mn-ea"/>
                <a:cs typeface="+mn-cs"/>
              </a:rPr>
              <a:t>Low: A quick-fix initiative.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ea typeface="+mn-ea"/>
                <a:cs typeface="+mn-cs"/>
              </a:rPr>
              <a:t>High: Much time and coordination of people and resources required.</a:t>
            </a:r>
          </a:p>
        </p:txBody>
      </p:sp>
      <p:sp>
        <p:nvSpPr>
          <p:cNvPr id="15" name="Rectangle 14"/>
          <p:cNvSpPr/>
          <p:nvPr/>
        </p:nvSpPr>
        <p:spPr>
          <a:xfrm>
            <a:off x="5700726" y="5381208"/>
            <a:ext cx="3200400" cy="640080"/>
          </a:xfrm>
          <a:prstGeom prst="rect">
            <a:avLst/>
          </a:prstGeom>
          <a:solidFill>
            <a:schemeClr val="bg1"/>
          </a:solidFill>
          <a:ln w="25400" cap="flat" cmpd="sng" algn="ctr">
            <a:solidFill>
              <a:schemeClr val="bg1">
                <a:lumMod val="50000"/>
              </a:schemeClr>
            </a:solid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ea typeface="+mn-ea"/>
                <a:cs typeface="+mn-cs"/>
              </a:rPr>
              <a:t>Use a $ - $$ - $$$ system to keep it simple. </a:t>
            </a:r>
          </a:p>
        </p:txBody>
      </p:sp>
      <p:sp>
        <p:nvSpPr>
          <p:cNvPr id="17" name="Round Same Side Corner Rectangle 16"/>
          <p:cNvSpPr/>
          <p:nvPr/>
        </p:nvSpPr>
        <p:spPr>
          <a:xfrm>
            <a:off x="263466" y="1311246"/>
            <a:ext cx="1645920" cy="48146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chemeClr val="bg1"/>
                </a:solidFill>
              </a:rPr>
              <a:t>Criteria</a:t>
            </a:r>
            <a:endParaRPr lang="en-CA" sz="1400" b="1" dirty="0">
              <a:solidFill>
                <a:schemeClr val="bg1"/>
              </a:solidFill>
            </a:endParaRPr>
          </a:p>
        </p:txBody>
      </p:sp>
      <p:sp>
        <p:nvSpPr>
          <p:cNvPr id="18" name="Round Same Side Corner Rectangle 17"/>
          <p:cNvSpPr/>
          <p:nvPr/>
        </p:nvSpPr>
        <p:spPr>
          <a:xfrm>
            <a:off x="2004353" y="1311246"/>
            <a:ext cx="3566160" cy="48146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chemeClr val="bg1"/>
                </a:solidFill>
              </a:rPr>
              <a:t>Descriptions</a:t>
            </a:r>
            <a:endParaRPr lang="en-CA" sz="1400" b="1" dirty="0">
              <a:solidFill>
                <a:schemeClr val="bg1"/>
              </a:solidFill>
            </a:endParaRPr>
          </a:p>
        </p:txBody>
      </p:sp>
      <p:sp>
        <p:nvSpPr>
          <p:cNvPr id="19" name="Round Same Side Corner Rectangle 18"/>
          <p:cNvSpPr/>
          <p:nvPr/>
        </p:nvSpPr>
        <p:spPr>
          <a:xfrm>
            <a:off x="5655653" y="1311246"/>
            <a:ext cx="3200400" cy="48146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chemeClr val="bg1"/>
                </a:solidFill>
              </a:rPr>
              <a:t>Fill in the chart:</a:t>
            </a:r>
            <a:endParaRPr lang="en-CA" sz="1400" b="1" dirty="0">
              <a:solidFill>
                <a:schemeClr val="bg1"/>
              </a:solidFill>
            </a:endParaRPr>
          </a:p>
        </p:txBody>
      </p:sp>
      <p:sp>
        <p:nvSpPr>
          <p:cNvPr id="27" name="Rectangle 26"/>
          <p:cNvSpPr/>
          <p:nvPr/>
        </p:nvSpPr>
        <p:spPr>
          <a:xfrm>
            <a:off x="263466" y="1880828"/>
            <a:ext cx="1645920" cy="640080"/>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latin typeface="+mn-lt"/>
                <a:ea typeface="+mn-ea"/>
                <a:cs typeface="+mn-cs"/>
              </a:rPr>
              <a:t>Impact on employees</a:t>
            </a:r>
          </a:p>
        </p:txBody>
      </p:sp>
      <p:sp>
        <p:nvSpPr>
          <p:cNvPr id="28" name="Rectangle 27"/>
          <p:cNvSpPr/>
          <p:nvPr/>
        </p:nvSpPr>
        <p:spPr>
          <a:xfrm>
            <a:off x="2016089" y="1880828"/>
            <a:ext cx="3541761" cy="640080"/>
          </a:xfrm>
          <a:prstGeom prst="rect">
            <a:avLst/>
          </a:prstGeom>
          <a:solidFill>
            <a:schemeClr val="bg1"/>
          </a:solidFill>
          <a:ln w="25400" cap="flat" cmpd="sng" algn="ctr">
            <a:solidFill>
              <a:schemeClr val="bg1">
                <a:lumMod val="50000"/>
              </a:schemeClr>
            </a:solid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ea typeface="+mn-ea"/>
                <a:cs typeface="+mn-cs"/>
              </a:rPr>
              <a:t>How many employee groups are impacted? Is this one time/rare or ongoing/frequent?</a:t>
            </a:r>
          </a:p>
        </p:txBody>
      </p:sp>
      <p:sp>
        <p:nvSpPr>
          <p:cNvPr id="29" name="Rectangle 28"/>
          <p:cNvSpPr/>
          <p:nvPr/>
        </p:nvSpPr>
        <p:spPr>
          <a:xfrm>
            <a:off x="5700726" y="1880828"/>
            <a:ext cx="3200400" cy="640080"/>
          </a:xfrm>
          <a:prstGeom prst="rect">
            <a:avLst/>
          </a:prstGeom>
          <a:solidFill>
            <a:schemeClr val="bg1"/>
          </a:solidFill>
          <a:ln w="25400" cap="flat" cmpd="sng" algn="ctr">
            <a:solidFill>
              <a:schemeClr val="bg1">
                <a:lumMod val="50000"/>
              </a:schemeClr>
            </a:solid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ea typeface="+mn-ea"/>
                <a:cs typeface="+mn-cs"/>
              </a:rPr>
              <a:t>High: Many groups impacted, long-term.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ea typeface="+mn-ea"/>
                <a:cs typeface="+mn-cs"/>
              </a:rPr>
              <a:t>Low: Few groups impacted, short-term.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Participate: Rank your initiatives, then provide opportunities for staff to provide feedback on the chosen initiatives</a:t>
            </a:r>
            <a:endParaRPr lang="en-US" dirty="0"/>
          </a:p>
        </p:txBody>
      </p:sp>
      <p:sp>
        <p:nvSpPr>
          <p:cNvPr id="7" name="TextBox 6"/>
          <p:cNvSpPr txBox="1"/>
          <p:nvPr/>
        </p:nvSpPr>
        <p:spPr>
          <a:xfrm>
            <a:off x="263466" y="1274733"/>
            <a:ext cx="4140200" cy="523220"/>
          </a:xfrm>
          <a:prstGeom prst="rect">
            <a:avLst/>
          </a:prstGeom>
          <a:noFill/>
        </p:spPr>
        <p:txBody>
          <a:bodyPr>
            <a:spAutoFit/>
          </a:bodyPr>
          <a:lstStyle/>
          <a:p>
            <a:pPr algn="l">
              <a:defRPr/>
            </a:pPr>
            <a:r>
              <a:rPr lang="en-US" sz="1400" b="1" dirty="0">
                <a:latin typeface="+mn-lt"/>
              </a:rPr>
              <a:t>Before returning to staff to get their review and agreement, </a:t>
            </a:r>
            <a:r>
              <a:rPr lang="en-US" sz="1400" b="1" dirty="0" smtClean="0">
                <a:latin typeface="+mn-lt"/>
              </a:rPr>
              <a:t>remember to:</a:t>
            </a:r>
            <a:endParaRPr lang="en-US" sz="1400" b="1" dirty="0">
              <a:latin typeface="+mn-lt"/>
            </a:endParaRPr>
          </a:p>
        </p:txBody>
      </p:sp>
      <p:cxnSp>
        <p:nvCxnSpPr>
          <p:cNvPr id="9" name="Straight Connector 8"/>
          <p:cNvCxnSpPr/>
          <p:nvPr/>
        </p:nvCxnSpPr>
        <p:spPr>
          <a:xfrm rot="16200000" flipH="1">
            <a:off x="2407653" y="3542319"/>
            <a:ext cx="438912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681539" y="1274733"/>
            <a:ext cx="4195761" cy="523220"/>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mn-lt"/>
              </a:rPr>
              <a:t>Get staff back together to review initiatives, make revisions, and get employee agreement</a:t>
            </a:r>
            <a:r>
              <a:rPr kumimoji="0" lang="en-US" sz="1400" b="1" i="0" u="none" strike="noStrike" kern="0" cap="none" spc="0" normalizeH="0" baseline="0" noProof="0" dirty="0" smtClean="0">
                <a:ln>
                  <a:noFill/>
                </a:ln>
                <a:effectLst/>
                <a:uLnTx/>
                <a:uFillTx/>
                <a:latin typeface="+mn-lt"/>
              </a:rPr>
              <a:t>.</a:t>
            </a:r>
            <a:endParaRPr kumimoji="0" lang="en-US" sz="1400" b="1" i="0" u="none" strike="noStrike" kern="0" cap="none" spc="0" normalizeH="0" baseline="0" noProof="0" dirty="0">
              <a:ln>
                <a:noFill/>
              </a:ln>
              <a:effectLst/>
              <a:uLnTx/>
              <a:uFillTx/>
              <a:latin typeface="+mn-lt"/>
            </a:endParaRPr>
          </a:p>
        </p:txBody>
      </p:sp>
      <p:sp>
        <p:nvSpPr>
          <p:cNvPr id="12" name="TextBox 11"/>
          <p:cNvSpPr txBox="1"/>
          <p:nvPr/>
        </p:nvSpPr>
        <p:spPr>
          <a:xfrm>
            <a:off x="274519" y="1845031"/>
            <a:ext cx="4327694" cy="3885679"/>
          </a:xfrm>
          <a:prstGeom prst="rect">
            <a:avLst/>
          </a:prstGeom>
          <a:noFill/>
        </p:spPr>
        <p:txBody>
          <a:bodyPr wrap="square" rtlCol="0">
            <a:spAutoFit/>
          </a:bodyPr>
          <a:lstStyle/>
          <a:p>
            <a:pPr marL="91440" indent="-91440" algn="l">
              <a:spcBef>
                <a:spcPts val="300"/>
              </a:spcBef>
              <a:defRPr/>
            </a:pPr>
            <a:r>
              <a:rPr lang="en-US" sz="1400" b="1" dirty="0" smtClean="0">
                <a:solidFill>
                  <a:schemeClr val="accent2"/>
                </a:solidFill>
              </a:rPr>
              <a:t>Consider employees’ priorities.</a:t>
            </a:r>
          </a:p>
          <a:p>
            <a:pPr marL="177800" indent="-177800" algn="l">
              <a:spcBef>
                <a:spcPts val="300"/>
              </a:spcBef>
              <a:buFont typeface="Arial" pitchFamily="34" charset="0"/>
              <a:buChar char="•"/>
              <a:defRPr/>
            </a:pPr>
            <a:r>
              <a:rPr lang="en-US" sz="1200" dirty="0" smtClean="0"/>
              <a:t>Consider employees’ rankings first and foremost. Employees have the greatest insight into what will impact their engagement.</a:t>
            </a:r>
          </a:p>
          <a:p>
            <a:pPr marL="91440" indent="-91440" algn="l">
              <a:spcBef>
                <a:spcPts val="300"/>
              </a:spcBef>
              <a:defRPr/>
            </a:pPr>
            <a:r>
              <a:rPr lang="en-US" sz="1400" b="1" dirty="0" smtClean="0">
                <a:solidFill>
                  <a:schemeClr val="accent2"/>
                </a:solidFill>
              </a:rPr>
              <a:t>Be courageous.</a:t>
            </a:r>
          </a:p>
          <a:p>
            <a:pPr marL="177800" indent="-177800" algn="l">
              <a:spcBef>
                <a:spcPts val="300"/>
              </a:spcBef>
              <a:buFont typeface="Arial" pitchFamily="34" charset="0"/>
              <a:buChar char="•"/>
              <a:defRPr/>
            </a:pPr>
            <a:r>
              <a:rPr lang="en-US" sz="1200" dirty="0" smtClean="0"/>
              <a:t>Be sure not to whittle the list down to easy, less impactful initiatives.</a:t>
            </a:r>
          </a:p>
          <a:p>
            <a:pPr marL="91440" indent="-91440" algn="l">
              <a:spcBef>
                <a:spcPts val="300"/>
              </a:spcBef>
              <a:defRPr/>
            </a:pPr>
            <a:r>
              <a:rPr lang="en-US" sz="1400" b="1" dirty="0" smtClean="0">
                <a:solidFill>
                  <a:schemeClr val="accent2"/>
                </a:solidFill>
              </a:rPr>
              <a:t>Don’t avoid quick fixes altogether.</a:t>
            </a:r>
          </a:p>
          <a:p>
            <a:pPr marL="177800" indent="-177800" algn="l">
              <a:spcBef>
                <a:spcPts val="300"/>
              </a:spcBef>
              <a:buFont typeface="Arial" pitchFamily="34" charset="0"/>
              <a:buChar char="•"/>
              <a:defRPr/>
            </a:pPr>
            <a:r>
              <a:rPr lang="en-US" sz="1200" dirty="0" smtClean="0"/>
              <a:t>Consider the simple changes concurrently and communicate them immediately.</a:t>
            </a:r>
          </a:p>
          <a:p>
            <a:pPr marL="177800" indent="-177800" algn="l">
              <a:spcBef>
                <a:spcPts val="300"/>
              </a:spcBef>
              <a:buFont typeface="Arial" pitchFamily="34" charset="0"/>
              <a:buChar char="•"/>
              <a:defRPr/>
            </a:pPr>
            <a:r>
              <a:rPr lang="en-US" sz="1200" dirty="0" smtClean="0"/>
              <a:t>Push forward visible changes without delay to increase the perception that action is being taken.</a:t>
            </a:r>
            <a:endParaRPr lang="en-US" sz="1200" b="1" dirty="0" smtClean="0"/>
          </a:p>
          <a:p>
            <a:pPr marL="91440" lvl="1" indent="-91440" algn="l">
              <a:spcBef>
                <a:spcPts val="300"/>
              </a:spcBef>
              <a:defRPr/>
            </a:pPr>
            <a:r>
              <a:rPr lang="en-US" sz="1400" b="1" dirty="0" smtClean="0">
                <a:solidFill>
                  <a:schemeClr val="accent2"/>
                </a:solidFill>
              </a:rPr>
              <a:t>Don’t forget about existing initiatives.</a:t>
            </a:r>
          </a:p>
          <a:p>
            <a:pPr marL="177800" lvl="1" indent="-177800" algn="l">
              <a:spcBef>
                <a:spcPts val="300"/>
              </a:spcBef>
              <a:buFont typeface="Arial" pitchFamily="34" charset="0"/>
              <a:buChar char="•"/>
              <a:defRPr/>
            </a:pPr>
            <a:r>
              <a:rPr lang="en-US" sz="1200" dirty="0" smtClean="0"/>
              <a:t>List those initiatives that are already implemented, but of which employees aren’t aware. </a:t>
            </a:r>
          </a:p>
          <a:p>
            <a:pPr marL="177800" lvl="1" indent="-177800" algn="l">
              <a:spcBef>
                <a:spcPts val="300"/>
              </a:spcBef>
              <a:buFont typeface="Arial" pitchFamily="34" charset="0"/>
              <a:buChar char="•"/>
              <a:defRPr/>
            </a:pPr>
            <a:r>
              <a:rPr lang="en-US" sz="1200" dirty="0" smtClean="0"/>
              <a:t>Communicate existing solutions more effectively. This gives the perception of a new initiative with little immediate work on your part.</a:t>
            </a:r>
            <a:endParaRPr lang="en-US" sz="1200" dirty="0"/>
          </a:p>
        </p:txBody>
      </p:sp>
      <p:sp>
        <p:nvSpPr>
          <p:cNvPr id="13" name="TextBox 12"/>
          <p:cNvSpPr txBox="1"/>
          <p:nvPr/>
        </p:nvSpPr>
        <p:spPr>
          <a:xfrm>
            <a:off x="4681539" y="1845031"/>
            <a:ext cx="4195761" cy="4001095"/>
          </a:xfrm>
          <a:prstGeom prst="rect">
            <a:avLst/>
          </a:prstGeom>
          <a:noFill/>
        </p:spPr>
        <p:txBody>
          <a:bodyPr wrap="square" rtlCol="0">
            <a:spAutoFit/>
          </a:bodyPr>
          <a:lstStyle/>
          <a:p>
            <a:pPr marL="0" marR="0" lvl="0" indent="0" algn="l" defTabSz="914400" eaLnBrk="1" fontAlgn="auto" latinLnBrk="0" hangingPunct="1">
              <a:lnSpc>
                <a:spcPct val="100000"/>
              </a:lnSpc>
              <a:spcBef>
                <a:spcPts val="300"/>
              </a:spcBef>
              <a:spcAft>
                <a:spcPts val="0"/>
              </a:spcAft>
              <a:buClrTx/>
              <a:buSzTx/>
              <a:buFontTx/>
              <a:buNone/>
              <a:tabLst/>
              <a:defRPr/>
            </a:pPr>
            <a:r>
              <a:rPr lang="en-US" sz="1400" b="1" kern="0" dirty="0" smtClean="0">
                <a:solidFill>
                  <a:schemeClr val="accent2"/>
                </a:solidFill>
              </a:rPr>
              <a:t>There are multiple reasons to do this.</a:t>
            </a:r>
          </a:p>
          <a:p>
            <a:pPr marL="177800" marR="0" lvl="0" indent="-177800"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t>The objectives are to ensure employees feel involved from start to finish, to solicit feedback that will refine initiatives, and to get agreement from employees to help with the implementation.</a:t>
            </a:r>
          </a:p>
          <a:p>
            <a:pPr marL="177800" marR="0" lvl="0" indent="-177800" algn="l" defTabSz="914400" eaLnBrk="1" fontAlgn="auto" latinLnBrk="0" hangingPunct="1">
              <a:lnSpc>
                <a:spcPct val="100000"/>
              </a:lnSpc>
              <a:spcBef>
                <a:spcPts val="300"/>
              </a:spcBef>
              <a:spcAft>
                <a:spcPts val="0"/>
              </a:spcAft>
              <a:buClrTx/>
              <a:buSzTx/>
              <a:buFontTx/>
              <a:buNone/>
              <a:tabLst/>
              <a:defRPr/>
            </a:pPr>
            <a:r>
              <a:rPr lang="en-US" sz="1400" b="1" kern="0" dirty="0" smtClean="0">
                <a:solidFill>
                  <a:schemeClr val="accent2"/>
                </a:solidFill>
              </a:rPr>
              <a:t>It doesn’t have to be complicated.</a:t>
            </a:r>
          </a:p>
          <a:p>
            <a:pPr marL="177800" marR="0" lvl="0" indent="-177800"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t>Discussing this at a department meeting is suitable.</a:t>
            </a:r>
          </a:p>
          <a:p>
            <a:pPr marL="177800" marR="0" lvl="0" indent="-177800"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t>Announce top-ranked initiatives and open it up for discussion.</a:t>
            </a:r>
          </a:p>
          <a:p>
            <a:pPr marL="177800" marR="0" lvl="0" indent="-177800"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t>Confront those initiatives that were identified and prioritized by employees, but not addressed or chosen by management. Explain why not.</a:t>
            </a:r>
          </a:p>
          <a:p>
            <a:pPr marL="177800" marR="0" lvl="0" indent="-177800" algn="l" defTabSz="914400" eaLnBrk="1" fontAlgn="auto" latinLnBrk="0" hangingPunct="1">
              <a:lnSpc>
                <a:spcPct val="100000"/>
              </a:lnSpc>
              <a:spcBef>
                <a:spcPts val="300"/>
              </a:spcBef>
              <a:spcAft>
                <a:spcPts val="0"/>
              </a:spcAft>
              <a:buClrTx/>
              <a:buSzTx/>
              <a:buFontTx/>
              <a:buNone/>
              <a:tabLst/>
              <a:defRPr/>
            </a:pPr>
            <a:r>
              <a:rPr lang="en-US" sz="1400" b="1" kern="0" dirty="0" smtClean="0">
                <a:solidFill>
                  <a:schemeClr val="accent2"/>
                </a:solidFill>
              </a:rPr>
              <a:t>Implementation starts here.</a:t>
            </a:r>
          </a:p>
          <a:p>
            <a:pPr marL="177800" marR="0" lvl="0" indent="-177800"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cs typeface="Arial" pitchFamily="34" charset="0"/>
              </a:rPr>
              <a:t>Encourage and assign employees (who volunteer) with aspects of the implementation. This involvement gives them a sense of ownership and employees will feel less like management is imposing something on them. </a:t>
            </a:r>
          </a:p>
          <a:p>
            <a:pPr marL="177800" marR="0" lvl="0" indent="-177800"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cs typeface="Arial" pitchFamily="34" charset="0"/>
              </a:rPr>
              <a:t>Assign accountability and expectations for staff involvement.</a:t>
            </a:r>
            <a:endParaRPr lang="en-US" sz="1200" dirty="0"/>
          </a:p>
        </p:txBody>
      </p:sp>
      <p:sp>
        <p:nvSpPr>
          <p:cNvPr id="16" name="Pentagon 15"/>
          <p:cNvSpPr/>
          <p:nvPr/>
        </p:nvSpPr>
        <p:spPr>
          <a:xfrm>
            <a:off x="263466" y="5825799"/>
            <a:ext cx="731520" cy="305163"/>
          </a:xfrm>
          <a:prstGeom prst="homePlate">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Note:</a:t>
            </a:r>
            <a:endParaRPr lang="en-US" sz="1400" dirty="0"/>
          </a:p>
        </p:txBody>
      </p:sp>
      <p:sp>
        <p:nvSpPr>
          <p:cNvPr id="17" name="Rounded Rectangle 16"/>
          <p:cNvSpPr/>
          <p:nvPr/>
        </p:nvSpPr>
        <p:spPr>
          <a:xfrm>
            <a:off x="994986" y="5838858"/>
            <a:ext cx="7447392" cy="548640"/>
          </a:xfrm>
          <a:prstGeom prst="roundRect">
            <a:avLst/>
          </a:prstGeom>
          <a:noFill/>
          <a:ln>
            <a:solidFill>
              <a:srgbClr val="D17D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en-US" sz="1200" dirty="0" smtClean="0">
                <a:solidFill>
                  <a:schemeClr val="tx1"/>
                </a:solidFill>
              </a:rPr>
              <a:t>Refer to the </a:t>
            </a:r>
            <a:r>
              <a:rPr lang="en-US" sz="1200" dirty="0" smtClean="0">
                <a:solidFill>
                  <a:schemeClr val="tx1"/>
                </a:solidFill>
                <a:hlinkClick r:id="rId3" action="ppaction://hlinksldjump"/>
              </a:rPr>
              <a:t>appendix</a:t>
            </a:r>
            <a:r>
              <a:rPr lang="en-US" sz="1200" dirty="0" smtClean="0">
                <a:solidFill>
                  <a:schemeClr val="tx1"/>
                </a:solidFill>
              </a:rPr>
              <a:t> for a list of potential initiatives for each driver. This is to be used as a supplement to employee-generated initiatives, not as a starting point.</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Communicate: Communicating progress on the initiatives is integral to the success of their roll-out and should be ongoing</a:t>
            </a:r>
            <a:endParaRPr lang="en-US" dirty="0"/>
          </a:p>
        </p:txBody>
      </p:sp>
      <p:sp>
        <p:nvSpPr>
          <p:cNvPr id="3" name="Text Placeholder 2"/>
          <p:cNvSpPr>
            <a:spLocks noGrp="1"/>
          </p:cNvSpPr>
          <p:nvPr>
            <p:ph type="body" sz="quarter" idx="19"/>
          </p:nvPr>
        </p:nvSpPr>
        <p:spPr>
          <a:xfrm>
            <a:off x="257176" y="1274733"/>
            <a:ext cx="8620124" cy="657225"/>
          </a:xfrm>
        </p:spPr>
        <p:txBody>
          <a:bodyPr/>
          <a:lstStyle/>
          <a:p>
            <a:r>
              <a:rPr lang="en-US" dirty="0" smtClean="0"/>
              <a:t>Communication is arguably the most important aspect of this whole process! If you don’t properly communicate the actions, you might as well do nothing.</a:t>
            </a:r>
            <a:endParaRPr lang="en-US" dirty="0"/>
          </a:p>
        </p:txBody>
      </p:sp>
      <p:sp>
        <p:nvSpPr>
          <p:cNvPr id="10" name="TextBox 9"/>
          <p:cNvSpPr txBox="1"/>
          <p:nvPr>
            <p:custDataLst>
              <p:tags r:id="rId1"/>
            </p:custDataLst>
          </p:nvPr>
        </p:nvSpPr>
        <p:spPr>
          <a:xfrm>
            <a:off x="2308194" y="2004993"/>
            <a:ext cx="6569106" cy="1200329"/>
          </a:xfrm>
          <a:prstGeom prst="rect">
            <a:avLst/>
          </a:prstGeom>
          <a:solidFill>
            <a:srgbClr val="D9D9D9"/>
          </a:solidFill>
        </p:spPr>
        <p:txBody>
          <a:bodyPr wrap="square">
            <a:spAutoFit/>
          </a:bodyPr>
          <a:lstStyle/>
          <a:p>
            <a:pPr marL="119063" marR="0" lvl="0" indent="-119063"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smtClean="0">
                <a:ln>
                  <a:noFill/>
                </a:ln>
                <a:effectLst/>
                <a:uLnTx/>
                <a:uFillTx/>
                <a:latin typeface="+mn-lt"/>
              </a:rPr>
              <a:t>Data should always be presented </a:t>
            </a:r>
            <a:r>
              <a:rPr kumimoji="0" lang="en-US" sz="1200" b="1" i="0" u="none" strike="noStrike" kern="0" cap="none" spc="0" normalizeH="0" baseline="0" noProof="0" dirty="0" smtClean="0">
                <a:ln>
                  <a:noFill/>
                </a:ln>
                <a:effectLst/>
                <a:uLnTx/>
                <a:uFillTx/>
                <a:latin typeface="+mn-lt"/>
              </a:rPr>
              <a:t>first to the executives, </a:t>
            </a:r>
            <a:r>
              <a:rPr kumimoji="0" lang="en-US" sz="1200" b="0" i="0" u="none" strike="noStrike" kern="0" cap="none" spc="0" normalizeH="0" baseline="0" noProof="0" dirty="0" smtClean="0">
                <a:ln>
                  <a:noFill/>
                </a:ln>
                <a:effectLst/>
                <a:uLnTx/>
                <a:uFillTx/>
                <a:latin typeface="+mn-lt"/>
              </a:rPr>
              <a:t>who should present it to the managers, who then should present it to their staff. </a:t>
            </a:r>
          </a:p>
          <a:p>
            <a:pPr marL="119063" marR="0" lvl="0" indent="-119063"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smtClean="0">
                <a:ln>
                  <a:noFill/>
                </a:ln>
                <a:effectLst/>
                <a:uLnTx/>
                <a:uFillTx/>
                <a:latin typeface="+mn-lt"/>
              </a:rPr>
              <a:t>When asked about communicating survey results, those organizations that used </a:t>
            </a:r>
            <a:r>
              <a:rPr kumimoji="0" lang="en-US" sz="1200" b="1" i="0" u="none" strike="noStrike" kern="0" cap="none" spc="0" normalizeH="0" baseline="0" noProof="0" dirty="0" smtClean="0">
                <a:ln>
                  <a:noFill/>
                </a:ln>
                <a:effectLst/>
                <a:uLnTx/>
                <a:uFillTx/>
                <a:latin typeface="+mn-lt"/>
              </a:rPr>
              <a:t>at least two mediums to communicate results </a:t>
            </a:r>
            <a:r>
              <a:rPr kumimoji="0" lang="en-US" sz="1200" b="0" i="0" u="none" strike="noStrike" kern="0" cap="none" spc="0" normalizeH="0" baseline="0" noProof="0" dirty="0" smtClean="0">
                <a:ln>
                  <a:noFill/>
                </a:ln>
                <a:effectLst/>
                <a:uLnTx/>
                <a:uFillTx/>
                <a:latin typeface="+mn-lt"/>
              </a:rPr>
              <a:t>rated survey usefulness the highest in all cases. </a:t>
            </a:r>
          </a:p>
          <a:p>
            <a:pPr marL="119063" marR="0" lvl="0" indent="-119063"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smtClean="0">
                <a:ln>
                  <a:noFill/>
                </a:ln>
                <a:effectLst/>
                <a:uLnTx/>
                <a:uFillTx/>
                <a:latin typeface="+mn-lt"/>
              </a:rPr>
              <a:t>In particular, the combination of communicating results in group meetings and one-on-one conversations with staff members had the greatest effect. </a:t>
            </a:r>
            <a:endParaRPr kumimoji="0" lang="en-US" sz="1200" b="0" i="0" u="none" strike="noStrike" kern="0" cap="none" spc="0" normalizeH="0" baseline="0" noProof="0" dirty="0">
              <a:ln>
                <a:noFill/>
              </a:ln>
              <a:effectLst/>
              <a:uLnTx/>
              <a:uFillTx/>
              <a:latin typeface="+mn-lt"/>
            </a:endParaRPr>
          </a:p>
        </p:txBody>
      </p:sp>
      <p:sp>
        <p:nvSpPr>
          <p:cNvPr id="11" name="TextBox 10"/>
          <p:cNvSpPr txBox="1"/>
          <p:nvPr>
            <p:custDataLst>
              <p:tags r:id="rId2"/>
            </p:custDataLst>
          </p:nvPr>
        </p:nvSpPr>
        <p:spPr>
          <a:xfrm>
            <a:off x="2308194" y="3388784"/>
            <a:ext cx="6569106" cy="830997"/>
          </a:xfrm>
          <a:prstGeom prst="rect">
            <a:avLst/>
          </a:prstGeom>
          <a:solidFill>
            <a:srgbClr val="D9D9D9"/>
          </a:solidFill>
        </p:spPr>
        <p:txBody>
          <a:bodyPr wrap="square">
            <a:spAutoFit/>
          </a:bodyPr>
          <a:lstStyle/>
          <a:p>
            <a:pPr marL="119063" marR="0" lvl="0" indent="-119063"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smtClean="0">
                <a:ln>
                  <a:noFill/>
                </a:ln>
                <a:effectLst/>
                <a:uLnTx/>
                <a:uFillTx/>
                <a:latin typeface="+mn-lt"/>
              </a:rPr>
              <a:t>email </a:t>
            </a:r>
            <a:r>
              <a:rPr kumimoji="0" lang="en-US" sz="1200" b="0" i="0" u="none" strike="noStrike" kern="0" cap="none" spc="0" normalizeH="0" baseline="0" noProof="0" dirty="0">
                <a:ln>
                  <a:noFill/>
                </a:ln>
                <a:effectLst/>
                <a:uLnTx/>
                <a:uFillTx/>
                <a:latin typeface="+mn-lt"/>
              </a:rPr>
              <a:t>invitations must </a:t>
            </a:r>
            <a:r>
              <a:rPr kumimoji="0" lang="en-US" sz="1200" b="1" i="0" u="none" strike="noStrike" kern="0" cap="none" spc="0" normalizeH="0" baseline="0" noProof="0" dirty="0">
                <a:ln>
                  <a:noFill/>
                </a:ln>
                <a:effectLst/>
                <a:uLnTx/>
                <a:uFillTx/>
                <a:latin typeface="+mn-lt"/>
              </a:rPr>
              <a:t>position these forums appropriately </a:t>
            </a:r>
            <a:r>
              <a:rPr kumimoji="0" lang="en-US" sz="1200" b="0" i="0" u="none" strike="noStrike" kern="0" cap="none" spc="0" normalizeH="0" baseline="0" noProof="0" dirty="0">
                <a:ln>
                  <a:noFill/>
                </a:ln>
                <a:effectLst/>
                <a:uLnTx/>
                <a:uFillTx/>
                <a:latin typeface="+mn-lt"/>
              </a:rPr>
              <a:t>and clearly state why they are being conducted. </a:t>
            </a:r>
            <a:endParaRPr kumimoji="0" lang="en-US" sz="1200" b="0" i="0" u="none" strike="noStrike" kern="0" cap="none" spc="0" normalizeH="0" baseline="0" noProof="0" dirty="0" smtClean="0">
              <a:ln>
                <a:noFill/>
              </a:ln>
              <a:effectLst/>
              <a:uLnTx/>
              <a:uFillTx/>
              <a:latin typeface="+mn-lt"/>
            </a:endParaRPr>
          </a:p>
          <a:p>
            <a:pPr marL="119063" marR="0" lvl="0" indent="-119063"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smtClean="0">
                <a:ln>
                  <a:noFill/>
                </a:ln>
                <a:effectLst/>
                <a:uLnTx/>
                <a:uFillTx/>
                <a:latin typeface="+mn-lt"/>
              </a:rPr>
              <a:t>For </a:t>
            </a:r>
            <a:r>
              <a:rPr kumimoji="0" lang="en-US" sz="1200" b="0" i="0" u="none" strike="noStrike" kern="0" cap="none" spc="0" normalizeH="0" baseline="0" noProof="0" dirty="0">
                <a:ln>
                  <a:noFill/>
                </a:ln>
                <a:effectLst/>
                <a:uLnTx/>
                <a:uFillTx/>
                <a:latin typeface="+mn-lt"/>
              </a:rPr>
              <a:t>example, </a:t>
            </a:r>
            <a:r>
              <a:rPr kumimoji="0" lang="en-US" sz="1200" b="0" i="0" u="none" strike="noStrike" kern="0" cap="none" spc="0" normalizeH="0" baseline="0" noProof="0" dirty="0" smtClean="0">
                <a:ln>
                  <a:noFill/>
                </a:ln>
                <a:effectLst/>
                <a:uLnTx/>
                <a:uFillTx/>
                <a:latin typeface="+mn-lt"/>
              </a:rPr>
              <a:t>“</a:t>
            </a:r>
            <a:r>
              <a:rPr lang="en-US" sz="1200" kern="0" dirty="0" smtClean="0">
                <a:latin typeface="+mn-lt"/>
              </a:rPr>
              <a:t>As a result of our engagement survey, w</a:t>
            </a:r>
            <a:r>
              <a:rPr kumimoji="0" lang="en-US" sz="1200" b="0" i="0" u="none" strike="noStrike" kern="0" cap="none" spc="0" normalizeH="0" baseline="0" noProof="0" dirty="0" smtClean="0">
                <a:ln>
                  <a:noFill/>
                </a:ln>
                <a:effectLst/>
                <a:uLnTx/>
                <a:uFillTx/>
                <a:latin typeface="+mn-lt"/>
              </a:rPr>
              <a:t>e </a:t>
            </a:r>
            <a:r>
              <a:rPr kumimoji="0" lang="en-US" sz="1200" b="0" i="0" u="none" strike="noStrike" kern="0" cap="none" spc="0" normalizeH="0" baseline="0" noProof="0" dirty="0">
                <a:ln>
                  <a:noFill/>
                </a:ln>
                <a:effectLst/>
                <a:uLnTx/>
                <a:uFillTx/>
                <a:latin typeface="+mn-lt"/>
              </a:rPr>
              <a:t>are looking for </a:t>
            </a:r>
            <a:r>
              <a:rPr kumimoji="0" lang="en-US" sz="1200" b="0" i="0" u="none" strike="noStrike" kern="0" cap="none" spc="0" normalizeH="0" baseline="0" noProof="0" dirty="0" smtClean="0">
                <a:ln>
                  <a:noFill/>
                </a:ln>
                <a:effectLst/>
                <a:uLnTx/>
                <a:uFillTx/>
                <a:latin typeface="+mn-lt"/>
              </a:rPr>
              <a:t>tangible ideas </a:t>
            </a:r>
            <a:r>
              <a:rPr kumimoji="0" lang="en-US" sz="1200" b="0" i="0" u="none" strike="noStrike" kern="0" cap="none" spc="0" normalizeH="0" baseline="0" noProof="0" dirty="0">
                <a:ln>
                  <a:noFill/>
                </a:ln>
                <a:effectLst/>
                <a:uLnTx/>
                <a:uFillTx/>
                <a:latin typeface="+mn-lt"/>
              </a:rPr>
              <a:t>that will be used for future consideration.” </a:t>
            </a:r>
            <a:r>
              <a:rPr kumimoji="0" lang="en-US" sz="1200" b="1" i="0" u="none" strike="noStrike" kern="0" cap="none" spc="0" normalizeH="0" baseline="0" noProof="0" dirty="0">
                <a:ln>
                  <a:noFill/>
                </a:ln>
                <a:effectLst/>
                <a:uLnTx/>
                <a:uFillTx/>
                <a:latin typeface="+mn-lt"/>
              </a:rPr>
              <a:t>State your appreciation </a:t>
            </a:r>
            <a:r>
              <a:rPr kumimoji="0" lang="en-US" sz="1200" b="0" i="0" u="none" strike="noStrike" kern="0" cap="none" spc="0" normalizeH="0" baseline="0" noProof="0" dirty="0">
                <a:ln>
                  <a:noFill/>
                </a:ln>
                <a:effectLst/>
                <a:uLnTx/>
                <a:uFillTx/>
                <a:latin typeface="+mn-lt"/>
              </a:rPr>
              <a:t>for their participation.</a:t>
            </a:r>
          </a:p>
        </p:txBody>
      </p:sp>
      <p:sp>
        <p:nvSpPr>
          <p:cNvPr id="12" name="TextBox 11"/>
          <p:cNvSpPr txBox="1"/>
          <p:nvPr>
            <p:custDataLst>
              <p:tags r:id="rId3"/>
            </p:custDataLst>
          </p:nvPr>
        </p:nvSpPr>
        <p:spPr>
          <a:xfrm>
            <a:off x="2308194" y="4487877"/>
            <a:ext cx="6569106" cy="1015663"/>
          </a:xfrm>
          <a:prstGeom prst="rect">
            <a:avLst/>
          </a:prstGeom>
          <a:solidFill>
            <a:srgbClr val="D9D9D9"/>
          </a:solidFill>
        </p:spPr>
        <p:txBody>
          <a:bodyPr wrap="square">
            <a:spAutoFit/>
          </a:bodyPr>
          <a:lstStyle/>
          <a:p>
            <a:pPr marL="182880" marR="0" lvl="0" indent="-18288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rPr>
              <a:t>Once initiatives are chosen, communicate:</a:t>
            </a:r>
          </a:p>
          <a:p>
            <a:pPr marL="182880" marR="0" lvl="0" indent="-18288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1" i="0" u="none" strike="noStrike" kern="0" cap="none" spc="0" normalizeH="0" baseline="0" noProof="0" dirty="0">
                <a:ln>
                  <a:noFill/>
                </a:ln>
                <a:effectLst/>
                <a:uLnTx/>
                <a:uFillTx/>
                <a:latin typeface="+mn-lt"/>
              </a:rPr>
              <a:t>Intended initiatives that will be implemented </a:t>
            </a:r>
            <a:r>
              <a:rPr kumimoji="0" lang="en-US" sz="1200" b="0" i="0" u="none" strike="noStrike" kern="0" cap="none" spc="0" normalizeH="0" baseline="0" noProof="0" dirty="0">
                <a:ln>
                  <a:noFill/>
                </a:ln>
                <a:effectLst/>
                <a:uLnTx/>
                <a:uFillTx/>
                <a:latin typeface="+mn-lt"/>
              </a:rPr>
              <a:t>in the near future, as well as timelines.</a:t>
            </a:r>
          </a:p>
          <a:p>
            <a:pPr marL="182880" marR="0" lvl="0" indent="-18288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1" i="0" u="none" strike="noStrike" kern="0" cap="none" spc="0" normalizeH="0" baseline="0" noProof="0" dirty="0">
                <a:ln>
                  <a:noFill/>
                </a:ln>
                <a:effectLst/>
                <a:uLnTx/>
                <a:uFillTx/>
                <a:latin typeface="+mn-lt"/>
              </a:rPr>
              <a:t>Status updates </a:t>
            </a:r>
            <a:r>
              <a:rPr kumimoji="0" lang="en-US" sz="1200" b="0" i="0" u="none" strike="noStrike" kern="0" cap="none" spc="0" normalizeH="0" baseline="0" noProof="0" dirty="0">
                <a:ln>
                  <a:noFill/>
                </a:ln>
                <a:effectLst/>
                <a:uLnTx/>
                <a:uFillTx/>
                <a:latin typeface="+mn-lt"/>
              </a:rPr>
              <a:t>once initiatives have taken shape and changes have been made.</a:t>
            </a:r>
          </a:p>
          <a:p>
            <a:pPr marL="182880" marR="0" lvl="0" indent="-18288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1" i="0" u="none" strike="noStrike" kern="0" cap="none" spc="0" normalizeH="0" baseline="0" noProof="0" dirty="0">
                <a:ln>
                  <a:noFill/>
                </a:ln>
                <a:effectLst/>
                <a:uLnTx/>
                <a:uFillTx/>
                <a:latin typeface="+mn-lt"/>
              </a:rPr>
              <a:t>What was agreed upon and </a:t>
            </a:r>
            <a:r>
              <a:rPr kumimoji="0" lang="en-US" sz="1200" b="0" i="0" u="none" strike="noStrike" kern="0" cap="none" spc="0" normalizeH="0" baseline="0" noProof="0" dirty="0">
                <a:ln>
                  <a:noFill/>
                </a:ln>
                <a:effectLst/>
                <a:uLnTx/>
                <a:uFillTx/>
                <a:latin typeface="+mn-lt"/>
              </a:rPr>
              <a:t>who is accountable.</a:t>
            </a:r>
          </a:p>
          <a:p>
            <a:pPr marL="182880" marR="0" lvl="0" indent="-18288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1" i="0" u="none" strike="noStrike" kern="0" cap="none" spc="0" normalizeH="0" baseline="0" noProof="0" dirty="0">
                <a:ln>
                  <a:noFill/>
                </a:ln>
                <a:effectLst/>
                <a:uLnTx/>
                <a:uFillTx/>
                <a:latin typeface="+mn-lt"/>
              </a:rPr>
              <a:t>Successful initiatives</a:t>
            </a:r>
            <a:r>
              <a:rPr kumimoji="0" lang="en-US" sz="1200" b="0" i="0" u="none" strike="noStrike" kern="0" cap="none" spc="0" normalizeH="0" baseline="0" noProof="0" dirty="0">
                <a:ln>
                  <a:noFill/>
                </a:ln>
                <a:effectLst/>
                <a:uLnTx/>
                <a:uFillTx/>
                <a:latin typeface="+mn-lt"/>
              </a:rPr>
              <a:t>.</a:t>
            </a:r>
          </a:p>
        </p:txBody>
      </p:sp>
      <p:sp>
        <p:nvSpPr>
          <p:cNvPr id="17" name="Rectangle 16"/>
          <p:cNvSpPr/>
          <p:nvPr/>
        </p:nvSpPr>
        <p:spPr>
          <a:xfrm>
            <a:off x="263467" y="2147957"/>
            <a:ext cx="1645920" cy="914400"/>
          </a:xfrm>
          <a:prstGeom prst="rect">
            <a:avLst/>
          </a:prstGeom>
          <a:solidFill>
            <a:schemeClr val="bg1"/>
          </a:solidFill>
          <a:ln w="19050">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smtClean="0">
                <a:solidFill>
                  <a:schemeClr val="tx1"/>
                </a:solidFill>
              </a:rPr>
              <a:t>Share survey results with executives first, managers second, and then staff.</a:t>
            </a:r>
            <a:endParaRPr lang="en-US" sz="1200" kern="0" dirty="0">
              <a:solidFill>
                <a:schemeClr val="tx1"/>
              </a:solidFill>
            </a:endParaRPr>
          </a:p>
        </p:txBody>
      </p:sp>
      <p:sp>
        <p:nvSpPr>
          <p:cNvPr id="18" name="Rectangle 17"/>
          <p:cNvSpPr/>
          <p:nvPr/>
        </p:nvSpPr>
        <p:spPr>
          <a:xfrm>
            <a:off x="263466" y="3209922"/>
            <a:ext cx="1645920" cy="1188720"/>
          </a:xfrm>
          <a:prstGeom prst="rect">
            <a:avLst/>
          </a:prstGeom>
          <a:solidFill>
            <a:schemeClr val="bg1"/>
          </a:solidFill>
          <a:ln w="19050">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smtClean="0">
                <a:solidFill>
                  <a:schemeClr val="tx1"/>
                </a:solidFill>
              </a:rPr>
              <a:t>Post-survey actions: Further interaction with employees through focus groups and brainstorming sessions.</a:t>
            </a:r>
            <a:endParaRPr lang="en-US" sz="1200" kern="0" dirty="0">
              <a:solidFill>
                <a:schemeClr val="tx1"/>
              </a:solidFill>
            </a:endParaRPr>
          </a:p>
        </p:txBody>
      </p:sp>
      <p:sp>
        <p:nvSpPr>
          <p:cNvPr id="19" name="Rectangle 18"/>
          <p:cNvSpPr/>
          <p:nvPr/>
        </p:nvSpPr>
        <p:spPr>
          <a:xfrm>
            <a:off x="263466" y="4577742"/>
            <a:ext cx="1645920" cy="822960"/>
          </a:xfrm>
          <a:prstGeom prst="rect">
            <a:avLst/>
          </a:prstGeom>
          <a:solidFill>
            <a:schemeClr val="bg1"/>
          </a:solidFill>
          <a:ln w="19050">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smtClean="0">
                <a:solidFill>
                  <a:schemeClr val="tx1"/>
                </a:solidFill>
              </a:rPr>
              <a:t>Post-survey initiatives: Intentions and implementations.</a:t>
            </a:r>
            <a:endParaRPr lang="en-US" sz="1200" kern="0" dirty="0">
              <a:solidFill>
                <a:schemeClr val="tx1"/>
              </a:solidFill>
            </a:endParaRPr>
          </a:p>
        </p:txBody>
      </p:sp>
      <p:sp>
        <p:nvSpPr>
          <p:cNvPr id="20" name="TextBox 19"/>
          <p:cNvSpPr txBox="1"/>
          <p:nvPr/>
        </p:nvSpPr>
        <p:spPr>
          <a:xfrm>
            <a:off x="5484823" y="5583267"/>
            <a:ext cx="3474720" cy="738664"/>
          </a:xfrm>
          <a:prstGeom prst="rect">
            <a:avLst/>
          </a:prstGeom>
          <a:noFill/>
        </p:spPr>
        <p:txBody>
          <a:bodyPr wrap="square" rtlCol="0">
            <a:spAutoFit/>
          </a:bodyPr>
          <a:lstStyle/>
          <a:p>
            <a:pPr algn="l">
              <a:buFont typeface="Arial" charset="0"/>
              <a:buNone/>
              <a:defRPr/>
            </a:pPr>
            <a:r>
              <a:rPr lang="en-US" sz="1400" dirty="0" smtClean="0"/>
              <a:t>Use the sample communications deliverables in the </a:t>
            </a:r>
            <a:r>
              <a:rPr lang="en-US" sz="1400" dirty="0" smtClean="0">
                <a:hlinkClick r:id="rId6"/>
              </a:rPr>
              <a:t>project and communications plan</a:t>
            </a:r>
            <a:r>
              <a:rPr lang="en-US" sz="1400" dirty="0" smtClean="0"/>
              <a:t> to create your own. </a:t>
            </a:r>
          </a:p>
        </p:txBody>
      </p:sp>
      <p:sp>
        <p:nvSpPr>
          <p:cNvPr id="21" name="Chevron 20"/>
          <p:cNvSpPr/>
          <p:nvPr/>
        </p:nvSpPr>
        <p:spPr>
          <a:xfrm>
            <a:off x="1943064" y="2285117"/>
            <a:ext cx="341846" cy="640080"/>
          </a:xfrm>
          <a:prstGeom prst="chevron">
            <a:avLst/>
          </a:prstGeom>
          <a:solidFill>
            <a:srgbClr val="D17D0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p:cNvSpPr/>
          <p:nvPr/>
        </p:nvSpPr>
        <p:spPr>
          <a:xfrm>
            <a:off x="1943064" y="3484242"/>
            <a:ext cx="341846" cy="640080"/>
          </a:xfrm>
          <a:prstGeom prst="chevron">
            <a:avLst/>
          </a:prstGeom>
          <a:solidFill>
            <a:srgbClr val="D17D0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p:cNvSpPr/>
          <p:nvPr/>
        </p:nvSpPr>
        <p:spPr>
          <a:xfrm>
            <a:off x="1943064" y="4675668"/>
            <a:ext cx="341846" cy="640080"/>
          </a:xfrm>
          <a:prstGeom prst="chevron">
            <a:avLst/>
          </a:prstGeom>
          <a:solidFill>
            <a:srgbClr val="D17D0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Pentagon 14"/>
          <p:cNvSpPr/>
          <p:nvPr/>
        </p:nvSpPr>
        <p:spPr>
          <a:xfrm>
            <a:off x="263466" y="5656293"/>
            <a:ext cx="731520" cy="305163"/>
          </a:xfrm>
          <a:prstGeom prst="homePlate">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Note:</a:t>
            </a:r>
            <a:endParaRPr lang="en-US" sz="1400" dirty="0"/>
          </a:p>
        </p:txBody>
      </p:sp>
      <p:sp>
        <p:nvSpPr>
          <p:cNvPr id="16" name="Rounded Rectangle 15"/>
          <p:cNvSpPr/>
          <p:nvPr/>
        </p:nvSpPr>
        <p:spPr>
          <a:xfrm>
            <a:off x="994986" y="5656293"/>
            <a:ext cx="3613527" cy="665638"/>
          </a:xfrm>
          <a:prstGeom prst="roundRect">
            <a:avLst/>
          </a:prstGeom>
          <a:noFill/>
          <a:ln>
            <a:solidFill>
              <a:srgbClr val="D17D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Font typeface="Arial" charset="0"/>
              <a:buNone/>
              <a:defRPr/>
            </a:pPr>
            <a:r>
              <a:rPr lang="en-US" sz="1200" dirty="0" smtClean="0">
                <a:solidFill>
                  <a:schemeClr val="tx1"/>
                </a:solidFill>
              </a:rPr>
              <a:t>Make sure you relate all actions back to the survey – this is the only way employees will know action is being taken due to its results.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9"/>
          </p:nvPr>
        </p:nvSpPr>
        <p:spPr/>
        <p:txBody>
          <a:bodyPr/>
          <a:lstStyle/>
          <a:p>
            <a:r>
              <a:rPr lang="en-CA" dirty="0" smtClean="0"/>
              <a:t>Identify short-term fixes and long-term strategies that will positively impact your top engagement issues and get the biggest bang for your buck.</a:t>
            </a:r>
            <a:endParaRPr lang="en-CA" dirty="0"/>
          </a:p>
        </p:txBody>
      </p:sp>
      <p:sp>
        <p:nvSpPr>
          <p:cNvPr id="7" name="Title 6"/>
          <p:cNvSpPr>
            <a:spLocks noGrp="1"/>
          </p:cNvSpPr>
          <p:nvPr>
            <p:ph type="title"/>
          </p:nvPr>
        </p:nvSpPr>
        <p:spPr/>
        <p:txBody>
          <a:bodyPr/>
          <a:lstStyle/>
          <a:p>
            <a:r>
              <a:rPr lang="en-CA" dirty="0" smtClean="0"/>
              <a:t>Introduction</a:t>
            </a:r>
            <a:endParaRPr lang="en-CA" dirty="0"/>
          </a:p>
        </p:txBody>
      </p:sp>
      <p:sp>
        <p:nvSpPr>
          <p:cNvPr id="19" name="TextBox 18"/>
          <p:cNvSpPr txBox="1"/>
          <p:nvPr/>
        </p:nvSpPr>
        <p:spPr>
          <a:xfrm>
            <a:off x="249302" y="2312876"/>
            <a:ext cx="3134566" cy="307777"/>
          </a:xfrm>
          <a:prstGeom prst="rect">
            <a:avLst/>
          </a:prstGeom>
          <a:noFill/>
        </p:spPr>
        <p:txBody>
          <a:bodyPr wrap="square" rtlCol="0">
            <a:spAutoFit/>
          </a:bodyPr>
          <a:lstStyle/>
          <a:p>
            <a:pPr algn="l"/>
            <a:r>
              <a:rPr lang="en-CA" sz="1400" b="1" dirty="0" smtClean="0"/>
              <a:t>This Research Is Designed</a:t>
            </a:r>
            <a:r>
              <a:rPr lang="en-CA" sz="1400" b="1" baseline="0" dirty="0" smtClean="0"/>
              <a:t> For:</a:t>
            </a:r>
            <a:endParaRPr lang="en-CA" sz="1400" b="1" dirty="0"/>
          </a:p>
        </p:txBody>
      </p:sp>
      <p:sp>
        <p:nvSpPr>
          <p:cNvPr id="20" name="TextBox 19"/>
          <p:cNvSpPr txBox="1"/>
          <p:nvPr/>
        </p:nvSpPr>
        <p:spPr>
          <a:xfrm>
            <a:off x="4860032" y="2312876"/>
            <a:ext cx="2808312" cy="307777"/>
          </a:xfrm>
          <a:prstGeom prst="rect">
            <a:avLst/>
          </a:prstGeom>
          <a:noFill/>
        </p:spPr>
        <p:txBody>
          <a:bodyPr wrap="square" rtlCol="0">
            <a:spAutoFit/>
          </a:bodyPr>
          <a:lstStyle/>
          <a:p>
            <a:pPr algn="l"/>
            <a:r>
              <a:rPr lang="en-CA" sz="1400" b="1" dirty="0" smtClean="0"/>
              <a:t>This Research</a:t>
            </a:r>
            <a:r>
              <a:rPr lang="en-CA" sz="1400" b="1" baseline="0" dirty="0" smtClean="0"/>
              <a:t> Will Help You:</a:t>
            </a:r>
            <a:endParaRPr lang="en-CA" sz="1400" b="1" dirty="0"/>
          </a:p>
        </p:txBody>
      </p:sp>
      <p:sp>
        <p:nvSpPr>
          <p:cNvPr id="25" name="Text Placeholder 9"/>
          <p:cNvSpPr>
            <a:spLocks noGrp="1"/>
          </p:cNvSpPr>
          <p:nvPr>
            <p:ph type="body" sz="quarter" idx="16"/>
          </p:nvPr>
        </p:nvSpPr>
        <p:spPr>
          <a:xfrm>
            <a:off x="249303" y="2636912"/>
            <a:ext cx="4034665" cy="2376264"/>
          </a:xfrm>
        </p:spPr>
        <p:txBody>
          <a:bodyPr/>
          <a:lstStyle/>
          <a:p>
            <a:r>
              <a:rPr lang="en-CA" dirty="0" smtClean="0"/>
              <a:t>HR leaders</a:t>
            </a:r>
          </a:p>
          <a:p>
            <a:r>
              <a:rPr lang="en-CA" dirty="0" smtClean="0"/>
              <a:t>Senior managers</a:t>
            </a:r>
          </a:p>
          <a:p>
            <a:r>
              <a:rPr lang="en-CA" dirty="0" smtClean="0"/>
              <a:t>Department managers</a:t>
            </a:r>
            <a:endParaRPr lang="en-CA" dirty="0"/>
          </a:p>
        </p:txBody>
      </p:sp>
      <p:sp>
        <p:nvSpPr>
          <p:cNvPr id="26" name="Text Placeholder 11"/>
          <p:cNvSpPr>
            <a:spLocks noGrp="1"/>
          </p:cNvSpPr>
          <p:nvPr>
            <p:ph type="body" sz="quarter" idx="23"/>
          </p:nvPr>
        </p:nvSpPr>
        <p:spPr>
          <a:xfrm>
            <a:off x="4860032" y="2636912"/>
            <a:ext cx="4032448" cy="2376264"/>
          </a:xfrm>
        </p:spPr>
        <p:txBody>
          <a:bodyPr/>
          <a:lstStyle/>
          <a:p>
            <a:r>
              <a:rPr lang="en-CA" dirty="0" smtClean="0"/>
              <a:t>Run effective brainstorming sessions with your department’s staff to conduct a gap analysis between current reality and ideal state.</a:t>
            </a:r>
          </a:p>
          <a:p>
            <a:r>
              <a:rPr lang="en-CA" dirty="0" smtClean="0"/>
              <a:t>Identify, compare, and select change initiatives with your staff’s help.</a:t>
            </a:r>
          </a:p>
          <a:p>
            <a:r>
              <a:rPr lang="en-CA" dirty="0" smtClean="0"/>
              <a:t>Learn about impactful change initiatives implemented by other organizations.</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Every organization will add its own flavor to the five steps outlined</a:t>
            </a:r>
            <a:endParaRPr lang="en-US" dirty="0"/>
          </a:p>
        </p:txBody>
      </p:sp>
      <p:sp>
        <p:nvSpPr>
          <p:cNvPr id="3" name="Text Placeholder 2"/>
          <p:cNvSpPr>
            <a:spLocks noGrp="1"/>
          </p:cNvSpPr>
          <p:nvPr>
            <p:ph type="body" sz="quarter" idx="19"/>
          </p:nvPr>
        </p:nvSpPr>
        <p:spPr>
          <a:xfrm>
            <a:off x="257176" y="1238220"/>
            <a:ext cx="8620124" cy="657225"/>
          </a:xfrm>
        </p:spPr>
        <p:txBody>
          <a:bodyPr/>
          <a:lstStyle/>
          <a:p>
            <a:r>
              <a:rPr lang="en-US" dirty="0" smtClean="0"/>
              <a:t>A township library successfully followed the five step process to winning initiatives, with some tweaks and adjustments to adapt it to the organization.</a:t>
            </a:r>
            <a:endParaRPr lang="en-US" dirty="0"/>
          </a:p>
        </p:txBody>
      </p:sp>
      <p:sp>
        <p:nvSpPr>
          <p:cNvPr id="4" name="Rounded Rectangle 3"/>
          <p:cNvSpPr/>
          <p:nvPr/>
        </p:nvSpPr>
        <p:spPr>
          <a:xfrm>
            <a:off x="251520" y="1931967"/>
            <a:ext cx="8625780" cy="54864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The library conducted an engagement survey for the sixth year in a row, but made a drastic change that had a lasting impact: the executives made the decision to start focusing on the </a:t>
            </a:r>
            <a:r>
              <a:rPr lang="en-US" sz="1200" i="1" dirty="0" smtClean="0"/>
              <a:t>core</a:t>
            </a:r>
            <a:r>
              <a:rPr lang="en-US" sz="1200" dirty="0" smtClean="0"/>
              <a:t> problems instead of jumping immediately to solutions.</a:t>
            </a:r>
            <a:endParaRPr lang="en-US" sz="1200" dirty="0"/>
          </a:p>
        </p:txBody>
      </p:sp>
      <p:sp>
        <p:nvSpPr>
          <p:cNvPr id="5" name="Rectangle 4"/>
          <p:cNvSpPr/>
          <p:nvPr/>
        </p:nvSpPr>
        <p:spPr>
          <a:xfrm>
            <a:off x="6516688" y="2855894"/>
            <a:ext cx="2286000" cy="12801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1440" indent="-91440" algn="l">
              <a:defRPr/>
            </a:pPr>
            <a:r>
              <a:rPr lang="en-US" sz="1200" dirty="0" smtClean="0">
                <a:solidFill>
                  <a:schemeClr val="tx1"/>
                </a:solidFill>
              </a:rPr>
              <a:t>Priority areas identified: </a:t>
            </a:r>
          </a:p>
          <a:p>
            <a:pPr marL="177800" lvl="1" indent="-177800" algn="l">
              <a:buFont typeface="Arial" pitchFamily="34" charset="0"/>
              <a:buChar char="•"/>
              <a:defRPr/>
            </a:pPr>
            <a:r>
              <a:rPr lang="en-US" sz="1200" dirty="0" smtClean="0">
                <a:solidFill>
                  <a:schemeClr val="tx1"/>
                </a:solidFill>
              </a:rPr>
              <a:t>Job control </a:t>
            </a:r>
          </a:p>
          <a:p>
            <a:pPr marL="177800" lvl="1" indent="-177800" algn="l">
              <a:buFont typeface="Arial" pitchFamily="34" charset="0"/>
              <a:buChar char="•"/>
              <a:defRPr/>
            </a:pPr>
            <a:r>
              <a:rPr lang="en-US" sz="1200" dirty="0" smtClean="0">
                <a:solidFill>
                  <a:schemeClr val="tx1"/>
                </a:solidFill>
              </a:rPr>
              <a:t>Employee involvement in decision-making </a:t>
            </a:r>
          </a:p>
          <a:p>
            <a:pPr marL="177800" lvl="1" indent="-177800" algn="l">
              <a:buFont typeface="Arial" pitchFamily="34" charset="0"/>
              <a:buChar char="•"/>
              <a:defRPr/>
            </a:pPr>
            <a:r>
              <a:rPr lang="en-US" sz="1200" dirty="0" smtClean="0">
                <a:solidFill>
                  <a:schemeClr val="tx1"/>
                </a:solidFill>
              </a:rPr>
              <a:t>Recognition and reward</a:t>
            </a:r>
            <a:endParaRPr lang="en-US" sz="1200" dirty="0">
              <a:solidFill>
                <a:schemeClr val="tx1"/>
              </a:solidFill>
            </a:endParaRPr>
          </a:p>
        </p:txBody>
      </p:sp>
      <p:sp>
        <p:nvSpPr>
          <p:cNvPr id="6" name="Down Arrow Callout 5"/>
          <p:cNvSpPr/>
          <p:nvPr/>
        </p:nvSpPr>
        <p:spPr>
          <a:xfrm>
            <a:off x="279675" y="2855894"/>
            <a:ext cx="1188720" cy="1645920"/>
          </a:xfrm>
          <a:prstGeom prst="downArrowCallout">
            <a:avLst>
              <a:gd name="adj1" fmla="val 25000"/>
              <a:gd name="adj2" fmla="val 25000"/>
              <a:gd name="adj3" fmla="val 21004"/>
              <a:gd name="adj4" fmla="val 7761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smtClean="0">
                <a:solidFill>
                  <a:schemeClr val="tx1"/>
                </a:solidFill>
              </a:rPr>
              <a:t>Identified priority areas.</a:t>
            </a:r>
            <a:endParaRPr lang="en-US" sz="1400" dirty="0">
              <a:solidFill>
                <a:schemeClr val="tx1"/>
              </a:solidFill>
            </a:endParaRPr>
          </a:p>
        </p:txBody>
      </p:sp>
      <p:sp>
        <p:nvSpPr>
          <p:cNvPr id="7" name="Rectangle 6"/>
          <p:cNvSpPr/>
          <p:nvPr/>
        </p:nvSpPr>
        <p:spPr>
          <a:xfrm>
            <a:off x="1642770" y="2855894"/>
            <a:ext cx="4754880" cy="12801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en-US" sz="1200" dirty="0" smtClean="0">
                <a:solidFill>
                  <a:schemeClr val="tx1"/>
                </a:solidFill>
              </a:rPr>
              <a:t>The executive team used the survey results to identify the top three areas to improve by considering:</a:t>
            </a:r>
          </a:p>
          <a:p>
            <a:pPr marL="182880" lvl="1" indent="-182880" algn="l">
              <a:buFont typeface="Arial" pitchFamily="34" charset="0"/>
              <a:buChar char="•"/>
              <a:defRPr/>
            </a:pPr>
            <a:r>
              <a:rPr lang="en-US" sz="1200" dirty="0" smtClean="0">
                <a:solidFill>
                  <a:schemeClr val="tx1"/>
                </a:solidFill>
              </a:rPr>
              <a:t>Low scores.</a:t>
            </a:r>
          </a:p>
          <a:p>
            <a:pPr marL="182880" lvl="1" indent="-182880" algn="l">
              <a:buFont typeface="Arial" pitchFamily="34" charset="0"/>
              <a:buChar char="•"/>
              <a:defRPr/>
            </a:pPr>
            <a:r>
              <a:rPr lang="en-US" sz="1200" dirty="0" smtClean="0">
                <a:solidFill>
                  <a:schemeClr val="tx1"/>
                </a:solidFill>
              </a:rPr>
              <a:t>Importance to employees (using survey results). </a:t>
            </a:r>
          </a:p>
          <a:p>
            <a:pPr marL="182880" lvl="1" indent="-182880" algn="l">
              <a:buFont typeface="Arial" pitchFamily="34" charset="0"/>
              <a:buChar char="•"/>
              <a:defRPr/>
            </a:pPr>
            <a:r>
              <a:rPr lang="en-US" sz="1200" dirty="0" smtClean="0">
                <a:solidFill>
                  <a:schemeClr val="tx1"/>
                </a:solidFill>
              </a:rPr>
              <a:t>If there could be anything done about the issues.</a:t>
            </a:r>
          </a:p>
          <a:p>
            <a:pPr marL="182880" lvl="1" indent="-182880" algn="l">
              <a:buFont typeface="Arial" pitchFamily="34" charset="0"/>
              <a:buChar char="•"/>
              <a:defRPr/>
            </a:pPr>
            <a:r>
              <a:rPr lang="en-US" sz="1200" dirty="0" smtClean="0">
                <a:solidFill>
                  <a:schemeClr val="tx1"/>
                </a:solidFill>
              </a:rPr>
              <a:t>How many other areas, if any, would be impacted.</a:t>
            </a:r>
            <a:endParaRPr lang="en-US" sz="1200" dirty="0">
              <a:solidFill>
                <a:schemeClr val="tx1"/>
              </a:solidFill>
            </a:endParaRPr>
          </a:p>
        </p:txBody>
      </p:sp>
      <p:sp>
        <p:nvSpPr>
          <p:cNvPr id="11" name="Rectangle 1"/>
          <p:cNvSpPr>
            <a:spLocks noChangeArrowheads="1"/>
          </p:cNvSpPr>
          <p:nvPr/>
        </p:nvSpPr>
        <p:spPr bwMode="auto">
          <a:xfrm>
            <a:off x="263466" y="2511406"/>
            <a:ext cx="1606572" cy="338554"/>
          </a:xfrm>
          <a:prstGeom prst="rect">
            <a:avLst/>
          </a:prstGeom>
          <a:noFill/>
          <a:ln w="9525">
            <a:noFill/>
            <a:miter lim="800000"/>
            <a:headEnd/>
            <a:tailEnd/>
          </a:ln>
        </p:spPr>
        <p:txBody>
          <a:bodyPr wrap="square">
            <a:spAutoFit/>
          </a:bodyPr>
          <a:lstStyle/>
          <a:p>
            <a:pPr algn="l">
              <a:defRPr/>
            </a:pPr>
            <a:r>
              <a:rPr lang="en-US" sz="1600" b="1" dirty="0">
                <a:solidFill>
                  <a:srgbClr val="948A54"/>
                </a:solidFill>
                <a:latin typeface="+mn-lt"/>
              </a:rPr>
              <a:t>The Story</a:t>
            </a:r>
          </a:p>
        </p:txBody>
      </p:sp>
      <p:sp>
        <p:nvSpPr>
          <p:cNvPr id="12" name="Rectangle 1"/>
          <p:cNvSpPr>
            <a:spLocks noChangeArrowheads="1"/>
          </p:cNvSpPr>
          <p:nvPr>
            <p:custDataLst>
              <p:tags r:id="rId1"/>
            </p:custDataLst>
          </p:nvPr>
        </p:nvSpPr>
        <p:spPr bwMode="auto">
          <a:xfrm>
            <a:off x="6543702" y="2547919"/>
            <a:ext cx="1090612" cy="338554"/>
          </a:xfrm>
          <a:prstGeom prst="rect">
            <a:avLst/>
          </a:prstGeom>
          <a:noFill/>
          <a:ln w="9525">
            <a:noFill/>
            <a:miter lim="800000"/>
            <a:headEnd/>
            <a:tailEnd/>
          </a:ln>
        </p:spPr>
        <p:txBody>
          <a:bodyPr>
            <a:spAutoFit/>
          </a:bodyPr>
          <a:lstStyle/>
          <a:p>
            <a:pPr algn="l">
              <a:defRPr/>
            </a:pPr>
            <a:r>
              <a:rPr lang="en-US" sz="1600" b="1" dirty="0">
                <a:solidFill>
                  <a:srgbClr val="948A54"/>
                </a:solidFill>
                <a:latin typeface="+mn-lt"/>
              </a:rPr>
              <a:t>Results</a:t>
            </a:r>
          </a:p>
        </p:txBody>
      </p:sp>
      <p:sp>
        <p:nvSpPr>
          <p:cNvPr id="13" name="Rectangle 12"/>
          <p:cNvSpPr/>
          <p:nvPr/>
        </p:nvSpPr>
        <p:spPr>
          <a:xfrm>
            <a:off x="6500479" y="4516786"/>
            <a:ext cx="2286000" cy="8229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algn="l">
              <a:buFont typeface="Arial" pitchFamily="34" charset="0"/>
              <a:buChar char="•"/>
              <a:defRPr/>
            </a:pPr>
            <a:r>
              <a:rPr lang="en-US" sz="1200" dirty="0" smtClean="0">
                <a:solidFill>
                  <a:schemeClr val="tx1"/>
                </a:solidFill>
              </a:rPr>
              <a:t>Survey results were used later when managers were ranking issues.</a:t>
            </a:r>
            <a:endParaRPr lang="en-US" sz="1200" dirty="0">
              <a:solidFill>
                <a:schemeClr val="tx1"/>
              </a:solidFill>
            </a:endParaRPr>
          </a:p>
        </p:txBody>
      </p:sp>
      <p:sp>
        <p:nvSpPr>
          <p:cNvPr id="14" name="Down Arrow Callout 13"/>
          <p:cNvSpPr/>
          <p:nvPr/>
        </p:nvSpPr>
        <p:spPr>
          <a:xfrm>
            <a:off x="279675" y="4516786"/>
            <a:ext cx="1188720" cy="1134738"/>
          </a:xfrm>
          <a:prstGeom prst="downArrowCallout">
            <a:avLst>
              <a:gd name="adj1" fmla="val 25000"/>
              <a:gd name="adj2" fmla="val 25000"/>
              <a:gd name="adj3" fmla="val 21004"/>
              <a:gd name="adj4" fmla="val 7183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smtClean="0">
                <a:solidFill>
                  <a:schemeClr val="tx1"/>
                </a:solidFill>
              </a:rPr>
              <a:t>Town hall preparation.</a:t>
            </a:r>
            <a:endParaRPr lang="en-US" sz="1400" dirty="0">
              <a:solidFill>
                <a:schemeClr val="tx1"/>
              </a:solidFill>
            </a:endParaRPr>
          </a:p>
        </p:txBody>
      </p:sp>
      <p:sp>
        <p:nvSpPr>
          <p:cNvPr id="15" name="Rectangle 14"/>
          <p:cNvSpPr/>
          <p:nvPr/>
        </p:nvSpPr>
        <p:spPr>
          <a:xfrm>
            <a:off x="1626561" y="4516786"/>
            <a:ext cx="4754880" cy="8229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lvl="1" indent="-182880" algn="l">
              <a:buFont typeface="Arial" pitchFamily="34" charset="0"/>
              <a:buChar char="•"/>
              <a:defRPr/>
            </a:pPr>
            <a:r>
              <a:rPr lang="en-US" sz="1200" dirty="0" smtClean="0">
                <a:solidFill>
                  <a:schemeClr val="tx1"/>
                </a:solidFill>
              </a:rPr>
              <a:t>Employees were invited to town halls. Three different town halls were held to accommodate employee schedules.</a:t>
            </a:r>
          </a:p>
          <a:p>
            <a:pPr marL="182880" lvl="1" indent="-182880" algn="l">
              <a:buFont typeface="Arial" pitchFamily="34" charset="0"/>
              <a:buChar char="•"/>
              <a:defRPr/>
            </a:pPr>
            <a:r>
              <a:rPr lang="en-US" sz="1200" dirty="0" smtClean="0">
                <a:solidFill>
                  <a:schemeClr val="tx1"/>
                </a:solidFill>
              </a:rPr>
              <a:t>Survey asked employees to identify the largest contributor to the poor score of each priority area.</a:t>
            </a:r>
            <a:endParaRPr lang="en-US" sz="1200" dirty="0">
              <a:solidFill>
                <a:schemeClr val="tx1"/>
              </a:solidFill>
            </a:endParaRPr>
          </a:p>
        </p:txBody>
      </p:sp>
      <p:sp>
        <p:nvSpPr>
          <p:cNvPr id="16" name="Rectangle 15"/>
          <p:cNvSpPr/>
          <p:nvPr/>
        </p:nvSpPr>
        <p:spPr>
          <a:xfrm>
            <a:off x="279676" y="5427221"/>
            <a:ext cx="8597624" cy="954107"/>
          </a:xfrm>
          <a:prstGeom prst="rect">
            <a:avLst/>
          </a:prstGeom>
        </p:spPr>
        <p:txBody>
          <a:bodyPr wrap="square">
            <a:spAutoFit/>
          </a:bodyPr>
          <a:lstStyle/>
          <a:p>
            <a:pPr>
              <a:defRPr/>
            </a:pPr>
            <a:r>
              <a:rPr lang="en-US" sz="1400" i="1" dirty="0">
                <a:latin typeface="+mj-lt"/>
              </a:rPr>
              <a:t>      </a:t>
            </a:r>
            <a:r>
              <a:rPr lang="en-US" sz="1400" i="1" dirty="0" smtClean="0">
                <a:latin typeface="+mj-lt"/>
              </a:rPr>
              <a:t>	  </a:t>
            </a:r>
            <a:r>
              <a:rPr lang="en-US" sz="1400" i="1" dirty="0">
                <a:latin typeface="+mj-lt"/>
              </a:rPr>
              <a:t>“In the past, the administration would skip right to getting our input on solutions. </a:t>
            </a:r>
            <a:endParaRPr lang="en-US" sz="1400" i="1" dirty="0" smtClean="0">
              <a:latin typeface="+mj-lt"/>
            </a:endParaRPr>
          </a:p>
          <a:p>
            <a:pPr>
              <a:defRPr/>
            </a:pPr>
            <a:r>
              <a:rPr lang="en-US" sz="1400" i="1" dirty="0" smtClean="0">
                <a:latin typeface="+mj-lt"/>
              </a:rPr>
              <a:t>They </a:t>
            </a:r>
            <a:r>
              <a:rPr lang="en-US" sz="1400" i="1" dirty="0">
                <a:latin typeface="+mj-lt"/>
              </a:rPr>
              <a:t>identified </a:t>
            </a:r>
            <a:r>
              <a:rPr lang="en-US" sz="1400" i="1" dirty="0" smtClean="0">
                <a:latin typeface="+mj-lt"/>
              </a:rPr>
              <a:t>the core </a:t>
            </a:r>
            <a:r>
              <a:rPr lang="en-US" sz="1400" i="1" dirty="0">
                <a:latin typeface="+mj-lt"/>
              </a:rPr>
              <a:t>problems on their own, and they normally got </a:t>
            </a:r>
            <a:r>
              <a:rPr lang="en-US" sz="1400" i="1" dirty="0" smtClean="0">
                <a:latin typeface="+mj-lt"/>
              </a:rPr>
              <a:t>them </a:t>
            </a:r>
            <a:r>
              <a:rPr lang="en-US" sz="1400" i="1" dirty="0">
                <a:latin typeface="+mj-lt"/>
              </a:rPr>
              <a:t>wrong. It felt like executives were completely running the show</a:t>
            </a:r>
            <a:r>
              <a:rPr lang="en-US" sz="1400" i="1" dirty="0" smtClean="0">
                <a:latin typeface="+mj-lt"/>
              </a:rPr>
              <a:t>.”</a:t>
            </a:r>
          </a:p>
          <a:p>
            <a:pPr>
              <a:defRPr/>
            </a:pPr>
            <a:r>
              <a:rPr lang="en-US" sz="1400" dirty="0" smtClean="0">
                <a:latin typeface="+mn-lt"/>
              </a:rPr>
              <a:t>- Employee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Callout 11"/>
          <p:cNvSpPr/>
          <p:nvPr/>
        </p:nvSpPr>
        <p:spPr>
          <a:xfrm>
            <a:off x="293976" y="1799919"/>
            <a:ext cx="1188720" cy="2468880"/>
          </a:xfrm>
          <a:prstGeom prst="downArrowCallout">
            <a:avLst>
              <a:gd name="adj1" fmla="val 25000"/>
              <a:gd name="adj2" fmla="val 25000"/>
              <a:gd name="adj3" fmla="val 21004"/>
              <a:gd name="adj4" fmla="val 8840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smtClean="0">
                <a:solidFill>
                  <a:schemeClr val="tx1"/>
                </a:solidFill>
              </a:rPr>
              <a:t>Town hall: Break-out.</a:t>
            </a:r>
            <a:endParaRPr lang="en-US" sz="1400" dirty="0">
              <a:solidFill>
                <a:schemeClr val="tx1"/>
              </a:solidFill>
            </a:endParaRPr>
          </a:p>
        </p:txBody>
      </p:sp>
      <p:sp>
        <p:nvSpPr>
          <p:cNvPr id="2" name="Title 1"/>
          <p:cNvSpPr>
            <a:spLocks noGrp="1"/>
          </p:cNvSpPr>
          <p:nvPr>
            <p:ph type="title"/>
          </p:nvPr>
        </p:nvSpPr>
        <p:spPr/>
        <p:txBody>
          <a:bodyPr/>
          <a:lstStyle/>
          <a:p>
            <a:r>
              <a:rPr lang="en-US" dirty="0" smtClean="0"/>
              <a:t>Case Study continued: Leadership shouldn’t be there for the brainstorming, but they should communicate its importance</a:t>
            </a:r>
            <a:endParaRPr lang="en-US" dirty="0"/>
          </a:p>
        </p:txBody>
      </p:sp>
      <p:sp>
        <p:nvSpPr>
          <p:cNvPr id="5" name="Rectangle 4"/>
          <p:cNvSpPr/>
          <p:nvPr/>
        </p:nvSpPr>
        <p:spPr>
          <a:xfrm>
            <a:off x="1642770" y="1799920"/>
            <a:ext cx="3937293" cy="21945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algn="l">
              <a:buFont typeface="Arial" pitchFamily="34" charset="0"/>
              <a:buChar char="•"/>
              <a:defRPr/>
            </a:pPr>
            <a:r>
              <a:rPr lang="en-US" sz="1200" dirty="0" smtClean="0">
                <a:solidFill>
                  <a:schemeClr val="tx1"/>
                </a:solidFill>
              </a:rPr>
              <a:t>All executives and managers attended to show face and demonstrate the importance of engagement, but left the room before any discussion started. </a:t>
            </a:r>
          </a:p>
          <a:p>
            <a:pPr marL="180975" lvl="1" indent="-180975" algn="l">
              <a:buFont typeface="Arial" pitchFamily="34" charset="0"/>
              <a:buChar char="•"/>
              <a:defRPr/>
            </a:pPr>
            <a:r>
              <a:rPr lang="en-US" sz="1200" dirty="0" smtClean="0">
                <a:solidFill>
                  <a:schemeClr val="tx1"/>
                </a:solidFill>
              </a:rPr>
              <a:t>Groups of ten broke out to brainstorm, listing everything that came to mind regarding the three priority areas. For 30 minutes, they had to: </a:t>
            </a:r>
          </a:p>
          <a:p>
            <a:pPr marL="180975" lvl="1" indent="-180975" algn="l">
              <a:buFont typeface="Arial" pitchFamily="34" charset="0"/>
              <a:buChar char="•"/>
              <a:defRPr/>
            </a:pPr>
            <a:endParaRPr lang="en-US" sz="1200" dirty="0" smtClean="0">
              <a:solidFill>
                <a:schemeClr val="tx1"/>
              </a:solidFill>
            </a:endParaRPr>
          </a:p>
          <a:p>
            <a:pPr marL="0" lvl="1" algn="l">
              <a:defRPr/>
            </a:pPr>
            <a:r>
              <a:rPr lang="en-US" sz="1200" dirty="0" smtClean="0">
                <a:solidFill>
                  <a:schemeClr val="tx1"/>
                </a:solidFill>
              </a:rPr>
              <a:t>“</a:t>
            </a:r>
            <a:r>
              <a:rPr lang="en-US" sz="1200" i="1" dirty="0" smtClean="0">
                <a:solidFill>
                  <a:schemeClr val="tx1"/>
                </a:solidFill>
              </a:rPr>
              <a:t>Focus on issues, problems, and gaps between what you want and what you have.”</a:t>
            </a:r>
            <a:endParaRPr lang="en-US" sz="1200" i="1" dirty="0">
              <a:solidFill>
                <a:schemeClr val="tx1"/>
              </a:solidFill>
            </a:endParaRPr>
          </a:p>
        </p:txBody>
      </p:sp>
      <p:sp>
        <p:nvSpPr>
          <p:cNvPr id="6" name="Rectangle 1"/>
          <p:cNvSpPr>
            <a:spLocks noChangeArrowheads="1"/>
          </p:cNvSpPr>
          <p:nvPr/>
        </p:nvSpPr>
        <p:spPr bwMode="auto">
          <a:xfrm>
            <a:off x="263466" y="1401136"/>
            <a:ext cx="2628936" cy="338554"/>
          </a:xfrm>
          <a:prstGeom prst="rect">
            <a:avLst/>
          </a:prstGeom>
          <a:noFill/>
          <a:ln w="9525">
            <a:noFill/>
            <a:miter lim="800000"/>
            <a:headEnd/>
            <a:tailEnd/>
          </a:ln>
        </p:spPr>
        <p:txBody>
          <a:bodyPr wrap="square">
            <a:spAutoFit/>
          </a:bodyPr>
          <a:lstStyle/>
          <a:p>
            <a:pPr algn="l">
              <a:defRPr/>
            </a:pPr>
            <a:r>
              <a:rPr lang="en-US" sz="1600" b="1" dirty="0">
                <a:solidFill>
                  <a:srgbClr val="948A54"/>
                </a:solidFill>
                <a:latin typeface="+mn-lt"/>
              </a:rPr>
              <a:t>The </a:t>
            </a:r>
            <a:r>
              <a:rPr lang="en-US" sz="1600" b="1" dirty="0" smtClean="0">
                <a:solidFill>
                  <a:srgbClr val="948A54"/>
                </a:solidFill>
                <a:latin typeface="+mn-lt"/>
              </a:rPr>
              <a:t>Story Continued…</a:t>
            </a:r>
            <a:endParaRPr lang="en-US" sz="1600" b="1" dirty="0">
              <a:solidFill>
                <a:srgbClr val="948A54"/>
              </a:solidFill>
              <a:latin typeface="+mn-lt"/>
            </a:endParaRPr>
          </a:p>
        </p:txBody>
      </p:sp>
      <p:sp>
        <p:nvSpPr>
          <p:cNvPr id="7" name="Rectangle 6"/>
          <p:cNvSpPr/>
          <p:nvPr>
            <p:custDataLst>
              <p:tags r:id="rId1"/>
            </p:custDataLst>
          </p:nvPr>
        </p:nvSpPr>
        <p:spPr>
          <a:xfrm>
            <a:off x="5656323" y="1419842"/>
            <a:ext cx="3297237" cy="2554545"/>
          </a:xfrm>
          <a:prstGeom prst="rect">
            <a:avLst/>
          </a:prstGeom>
          <a:noFill/>
        </p:spPr>
        <p:txBody>
          <a:bodyPr wrap="square">
            <a:spAutoFit/>
          </a:bodyPr>
          <a:lstStyle/>
          <a:p>
            <a:pPr marL="0" lvl="1" algn="l">
              <a:defRPr/>
            </a:pPr>
            <a:r>
              <a:rPr lang="en-US" sz="1400" b="1" dirty="0">
                <a:latin typeface="+mn-lt"/>
              </a:rPr>
              <a:t>To start off the town halls, the CEO made two things very clear:</a:t>
            </a:r>
          </a:p>
          <a:p>
            <a:pPr marL="0" lvl="1" algn="l">
              <a:buFont typeface="Arial" pitchFamily="34" charset="0"/>
              <a:buChar char="•"/>
              <a:defRPr/>
            </a:pPr>
            <a:endParaRPr lang="en-US" sz="1000" dirty="0">
              <a:latin typeface="+mn-lt"/>
            </a:endParaRPr>
          </a:p>
          <a:p>
            <a:pPr marL="0" lvl="1" algn="l">
              <a:defRPr/>
            </a:pPr>
            <a:r>
              <a:rPr lang="en-US" sz="1400" i="1" dirty="0">
                <a:latin typeface="+mj-lt"/>
              </a:rPr>
              <a:t>“Staff engagement is extremely important to me right now. I am stepping back from a lot of my current initiatives to make this my number one priority.”</a:t>
            </a:r>
          </a:p>
          <a:p>
            <a:pPr marL="0" lvl="1" algn="l">
              <a:defRPr/>
            </a:pPr>
            <a:endParaRPr lang="en-US" sz="1000" i="1" dirty="0">
              <a:latin typeface="+mj-lt"/>
            </a:endParaRPr>
          </a:p>
          <a:p>
            <a:pPr marL="0" lvl="1" algn="l">
              <a:defRPr/>
            </a:pPr>
            <a:r>
              <a:rPr lang="en-US" sz="1400" i="1" dirty="0">
                <a:latin typeface="+mj-lt"/>
              </a:rPr>
              <a:t>“Staff input will be used and appreciated, but the executive team will make final decisions.”</a:t>
            </a:r>
          </a:p>
        </p:txBody>
      </p:sp>
      <p:sp>
        <p:nvSpPr>
          <p:cNvPr id="8" name="Rectangle 7"/>
          <p:cNvSpPr/>
          <p:nvPr/>
        </p:nvSpPr>
        <p:spPr>
          <a:xfrm>
            <a:off x="6500479" y="4417183"/>
            <a:ext cx="2286000" cy="15776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l">
              <a:defRPr/>
            </a:pPr>
            <a:r>
              <a:rPr lang="en-US" sz="1200" dirty="0" smtClean="0">
                <a:solidFill>
                  <a:schemeClr val="tx1"/>
                </a:solidFill>
              </a:rPr>
              <a:t>All issues identified during the Town Halls were consolidated, ranked, and passed on to the executive team.</a:t>
            </a:r>
            <a:endParaRPr lang="en-US" sz="1200" dirty="0">
              <a:solidFill>
                <a:schemeClr val="tx1"/>
              </a:solidFill>
            </a:endParaRPr>
          </a:p>
        </p:txBody>
      </p:sp>
      <p:sp>
        <p:nvSpPr>
          <p:cNvPr id="9" name="Down Arrow Callout 8"/>
          <p:cNvSpPr/>
          <p:nvPr/>
        </p:nvSpPr>
        <p:spPr>
          <a:xfrm>
            <a:off x="279675" y="4417183"/>
            <a:ext cx="1188720" cy="1869767"/>
          </a:xfrm>
          <a:prstGeom prst="downArrowCallout">
            <a:avLst>
              <a:gd name="adj1" fmla="val 25000"/>
              <a:gd name="adj2" fmla="val 25000"/>
              <a:gd name="adj3" fmla="val 21004"/>
              <a:gd name="adj4" fmla="val 83904"/>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smtClean="0">
                <a:solidFill>
                  <a:schemeClr val="tx1"/>
                </a:solidFill>
              </a:rPr>
              <a:t>Town hall: Consolidate.</a:t>
            </a:r>
            <a:endParaRPr lang="en-US" sz="1400" dirty="0">
              <a:solidFill>
                <a:schemeClr val="tx1"/>
              </a:solidFill>
            </a:endParaRPr>
          </a:p>
        </p:txBody>
      </p:sp>
      <p:sp>
        <p:nvSpPr>
          <p:cNvPr id="10" name="Rectangle 9"/>
          <p:cNvSpPr/>
          <p:nvPr/>
        </p:nvSpPr>
        <p:spPr>
          <a:xfrm>
            <a:off x="1626561" y="4417183"/>
            <a:ext cx="4754880" cy="15776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lvl="1" indent="-177800" algn="l">
              <a:buFont typeface="Arial" pitchFamily="34" charset="0"/>
              <a:buChar char="•"/>
              <a:defRPr/>
            </a:pPr>
            <a:r>
              <a:rPr lang="en-US" sz="1200" dirty="0" smtClean="0">
                <a:solidFill>
                  <a:schemeClr val="tx1"/>
                </a:solidFill>
              </a:rPr>
              <a:t>One individual per team presented and listed the team’s conclusions to the group. </a:t>
            </a:r>
          </a:p>
          <a:p>
            <a:pPr marL="177800" lvl="1" indent="-177800" algn="l">
              <a:buFont typeface="Arial" pitchFamily="34" charset="0"/>
              <a:buChar char="•"/>
              <a:defRPr/>
            </a:pPr>
            <a:r>
              <a:rPr lang="en-US" sz="1200" dirty="0" smtClean="0">
                <a:solidFill>
                  <a:schemeClr val="tx1"/>
                </a:solidFill>
              </a:rPr>
              <a:t>The facilitator opened the floor for discussion to rank the listed issues.</a:t>
            </a:r>
          </a:p>
          <a:p>
            <a:pPr marL="177800" indent="-177800" algn="l">
              <a:buFont typeface="Arial" pitchFamily="34" charset="0"/>
              <a:buChar char="•"/>
              <a:defRPr/>
            </a:pPr>
            <a:r>
              <a:rPr lang="en-US" sz="1200" dirty="0" smtClean="0">
                <a:solidFill>
                  <a:schemeClr val="tx1"/>
                </a:solidFill>
              </a:rPr>
              <a:t>Managers met individually with employees </a:t>
            </a:r>
            <a:r>
              <a:rPr lang="en-US" sz="1200" dirty="0" smtClean="0">
                <a:solidFill>
                  <a:schemeClr val="tx1"/>
                </a:solidFill>
                <a:latin typeface="Trebuchet MS"/>
              </a:rPr>
              <a:t>who were not able to attend the Town Hall </a:t>
            </a:r>
            <a:r>
              <a:rPr lang="en-US" sz="1200" dirty="0" smtClean="0">
                <a:solidFill>
                  <a:schemeClr val="tx1"/>
                </a:solidFill>
              </a:rPr>
              <a:t>to get input. </a:t>
            </a:r>
          </a:p>
          <a:p>
            <a:pPr marL="177800" indent="-177800" algn="l">
              <a:buFont typeface="Arial" pitchFamily="34" charset="0"/>
              <a:buChar char="•"/>
              <a:defRPr/>
            </a:pPr>
            <a:r>
              <a:rPr lang="en-US" sz="1200" dirty="0" smtClean="0">
                <a:solidFill>
                  <a:schemeClr val="tx1"/>
                </a:solidFill>
              </a:rPr>
              <a:t>Everyone’s input was solicited and valued.</a:t>
            </a:r>
            <a:endParaRPr lang="en-US" sz="1200" dirty="0">
              <a:solidFill>
                <a:schemeClr val="tx1"/>
              </a:solidFill>
            </a:endParaRPr>
          </a:p>
        </p:txBody>
      </p:sp>
      <p:sp>
        <p:nvSpPr>
          <p:cNvPr id="11" name="Rectangle 1"/>
          <p:cNvSpPr>
            <a:spLocks noChangeArrowheads="1"/>
          </p:cNvSpPr>
          <p:nvPr>
            <p:custDataLst>
              <p:tags r:id="rId2"/>
            </p:custDataLst>
          </p:nvPr>
        </p:nvSpPr>
        <p:spPr bwMode="auto">
          <a:xfrm>
            <a:off x="6507189" y="4086234"/>
            <a:ext cx="1090612" cy="338554"/>
          </a:xfrm>
          <a:prstGeom prst="rect">
            <a:avLst/>
          </a:prstGeom>
          <a:noFill/>
          <a:ln w="9525">
            <a:noFill/>
            <a:miter lim="800000"/>
            <a:headEnd/>
            <a:tailEnd/>
          </a:ln>
        </p:spPr>
        <p:txBody>
          <a:bodyPr>
            <a:spAutoFit/>
          </a:bodyPr>
          <a:lstStyle/>
          <a:p>
            <a:pPr algn="l">
              <a:defRPr/>
            </a:pPr>
            <a:r>
              <a:rPr lang="en-US" sz="1600" b="1" dirty="0">
                <a:solidFill>
                  <a:srgbClr val="948A54"/>
                </a:solidFill>
                <a:latin typeface="+mn-lt"/>
              </a:rPr>
              <a:t>Results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continued: Make sure issues have been clearly established before moving on to the initiatives to fix them</a:t>
            </a:r>
            <a:endParaRPr lang="en-US" dirty="0"/>
          </a:p>
        </p:txBody>
      </p:sp>
      <p:sp>
        <p:nvSpPr>
          <p:cNvPr id="4" name="Rectangle 3"/>
          <p:cNvSpPr/>
          <p:nvPr/>
        </p:nvSpPr>
        <p:spPr>
          <a:xfrm>
            <a:off x="1598616" y="1689435"/>
            <a:ext cx="5486400" cy="21945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975" indent="-180975" algn="l">
              <a:buFont typeface="Arial" pitchFamily="34" charset="0"/>
              <a:buChar char="•"/>
              <a:defRPr/>
            </a:pPr>
            <a:r>
              <a:rPr lang="en-US" sz="1200" dirty="0" smtClean="0">
                <a:solidFill>
                  <a:schemeClr val="tx1"/>
                </a:solidFill>
              </a:rPr>
              <a:t>Groups of six (divided up based on departments and levels) were given top issues ranked by the executive team.</a:t>
            </a:r>
          </a:p>
          <a:p>
            <a:pPr marL="180975" lvl="1" indent="-180975" algn="l">
              <a:buFont typeface="Arial" pitchFamily="34" charset="0"/>
              <a:buChar char="•"/>
              <a:defRPr/>
            </a:pPr>
            <a:r>
              <a:rPr lang="en-US" sz="1200" dirty="0" smtClean="0">
                <a:solidFill>
                  <a:schemeClr val="tx1"/>
                </a:solidFill>
              </a:rPr>
              <a:t>Each group was led by an employee-elected peer.</a:t>
            </a:r>
          </a:p>
          <a:p>
            <a:pPr marL="180975" lvl="1" indent="-180975" algn="l">
              <a:buFont typeface="Arial" pitchFamily="34" charset="0"/>
              <a:buChar char="•"/>
              <a:defRPr/>
            </a:pPr>
            <a:r>
              <a:rPr lang="en-US" sz="1200" dirty="0" smtClean="0">
                <a:solidFill>
                  <a:schemeClr val="tx1"/>
                </a:solidFill>
              </a:rPr>
              <a:t>Employees were tasked with brainstorming solutions to the issues presented. </a:t>
            </a:r>
          </a:p>
          <a:p>
            <a:pPr marL="180975" lvl="1" indent="-180975" algn="l">
              <a:buFont typeface="Arial" pitchFamily="34" charset="0"/>
              <a:buChar char="•"/>
              <a:defRPr/>
            </a:pPr>
            <a:r>
              <a:rPr lang="en-US" sz="1200" dirty="0" smtClean="0">
                <a:solidFill>
                  <a:schemeClr val="tx1"/>
                </a:solidFill>
              </a:rPr>
              <a:t>Within each group, individuals would take turns giving a statement regarding a solution. </a:t>
            </a:r>
          </a:p>
          <a:p>
            <a:pPr marL="180975" lvl="1" indent="-180975" algn="l">
              <a:buFont typeface="Arial" pitchFamily="34" charset="0"/>
              <a:buChar char="•"/>
              <a:defRPr/>
            </a:pPr>
            <a:r>
              <a:rPr lang="en-US" sz="1200" dirty="0" smtClean="0">
                <a:solidFill>
                  <a:schemeClr val="tx1"/>
                </a:solidFill>
              </a:rPr>
              <a:t>Each group decided on one solution that was addressed or highlighted in multiple statements, and then presented to all groups.</a:t>
            </a:r>
          </a:p>
          <a:p>
            <a:pPr marL="180975" lvl="1" indent="-180975" algn="l">
              <a:buFont typeface="Arial" pitchFamily="34" charset="0"/>
              <a:buChar char="•"/>
              <a:defRPr/>
            </a:pPr>
            <a:r>
              <a:rPr lang="en-US" sz="1200" dirty="0" smtClean="0">
                <a:solidFill>
                  <a:schemeClr val="tx1"/>
                </a:solidFill>
              </a:rPr>
              <a:t>Solutions were ranked through open votes and the rankings were passed on to executives to make final decisions.</a:t>
            </a:r>
            <a:endParaRPr lang="en-US" sz="1200" i="1" dirty="0">
              <a:solidFill>
                <a:schemeClr val="tx1"/>
              </a:solidFill>
            </a:endParaRPr>
          </a:p>
        </p:txBody>
      </p:sp>
      <p:sp>
        <p:nvSpPr>
          <p:cNvPr id="5" name="Rectangle 1"/>
          <p:cNvSpPr>
            <a:spLocks noChangeArrowheads="1"/>
          </p:cNvSpPr>
          <p:nvPr/>
        </p:nvSpPr>
        <p:spPr bwMode="auto">
          <a:xfrm>
            <a:off x="263466" y="1292540"/>
            <a:ext cx="2628936" cy="338554"/>
          </a:xfrm>
          <a:prstGeom prst="rect">
            <a:avLst/>
          </a:prstGeom>
          <a:noFill/>
          <a:ln w="9525">
            <a:noFill/>
            <a:miter lim="800000"/>
            <a:headEnd/>
            <a:tailEnd/>
          </a:ln>
        </p:spPr>
        <p:txBody>
          <a:bodyPr wrap="square">
            <a:spAutoFit/>
          </a:bodyPr>
          <a:lstStyle/>
          <a:p>
            <a:pPr algn="l">
              <a:defRPr/>
            </a:pPr>
            <a:r>
              <a:rPr lang="en-US" sz="1600" b="1" dirty="0">
                <a:solidFill>
                  <a:srgbClr val="948A54"/>
                </a:solidFill>
                <a:latin typeface="+mn-lt"/>
              </a:rPr>
              <a:t>The </a:t>
            </a:r>
            <a:r>
              <a:rPr lang="en-US" sz="1600" b="1" dirty="0" smtClean="0">
                <a:solidFill>
                  <a:srgbClr val="948A54"/>
                </a:solidFill>
                <a:latin typeface="+mn-lt"/>
              </a:rPr>
              <a:t>Story Continued…</a:t>
            </a:r>
            <a:endParaRPr lang="en-US" sz="1600" b="1" dirty="0">
              <a:solidFill>
                <a:srgbClr val="948A54"/>
              </a:solidFill>
              <a:latin typeface="+mn-lt"/>
            </a:endParaRPr>
          </a:p>
        </p:txBody>
      </p:sp>
      <p:sp>
        <p:nvSpPr>
          <p:cNvPr id="6" name="Down Arrow Callout 5"/>
          <p:cNvSpPr/>
          <p:nvPr/>
        </p:nvSpPr>
        <p:spPr>
          <a:xfrm>
            <a:off x="293976" y="1689434"/>
            <a:ext cx="1188720" cy="2496401"/>
          </a:xfrm>
          <a:prstGeom prst="downArrowCallout">
            <a:avLst>
              <a:gd name="adj1" fmla="val 25000"/>
              <a:gd name="adj2" fmla="val 25000"/>
              <a:gd name="adj3" fmla="val 21004"/>
              <a:gd name="adj4" fmla="val 8806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smtClean="0">
                <a:solidFill>
                  <a:schemeClr val="tx1"/>
                </a:solidFill>
              </a:rPr>
              <a:t>Follow-up session </a:t>
            </a:r>
          </a:p>
          <a:p>
            <a:pPr>
              <a:defRPr/>
            </a:pPr>
            <a:r>
              <a:rPr lang="en-US" sz="1400" dirty="0" smtClean="0">
                <a:solidFill>
                  <a:schemeClr val="tx1"/>
                </a:solidFill>
              </a:rPr>
              <a:t>(on a later date).</a:t>
            </a:r>
            <a:endParaRPr lang="en-US" sz="1400" dirty="0">
              <a:solidFill>
                <a:schemeClr val="tx1"/>
              </a:solidFill>
            </a:endParaRPr>
          </a:p>
        </p:txBody>
      </p:sp>
      <p:sp>
        <p:nvSpPr>
          <p:cNvPr id="7" name="Rectangle 6"/>
          <p:cNvSpPr/>
          <p:nvPr/>
        </p:nvSpPr>
        <p:spPr>
          <a:xfrm>
            <a:off x="7200936" y="1689435"/>
            <a:ext cx="1679597" cy="21945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en-US" sz="1200" dirty="0" smtClean="0">
                <a:solidFill>
                  <a:schemeClr val="tx1"/>
                </a:solidFill>
              </a:rPr>
              <a:t>Staff are still awaiting final decisions, but are more hopeful than ever that the changes are going to make a significant impact.</a:t>
            </a:r>
            <a:endParaRPr lang="en-US" sz="1200" dirty="0">
              <a:solidFill>
                <a:schemeClr val="tx1"/>
              </a:solidFill>
            </a:endParaRPr>
          </a:p>
        </p:txBody>
      </p:sp>
      <p:sp>
        <p:nvSpPr>
          <p:cNvPr id="8" name="Rectangle 7"/>
          <p:cNvSpPr/>
          <p:nvPr/>
        </p:nvSpPr>
        <p:spPr>
          <a:xfrm>
            <a:off x="5849954" y="4103271"/>
            <a:ext cx="3033721" cy="2246769"/>
          </a:xfrm>
          <a:prstGeom prst="rect">
            <a:avLst/>
          </a:prstGeom>
        </p:spPr>
        <p:txBody>
          <a:bodyPr wrap="square">
            <a:spAutoFit/>
          </a:bodyPr>
          <a:lstStyle/>
          <a:p>
            <a:pPr marL="91440" lvl="3">
              <a:defRPr/>
            </a:pPr>
            <a:r>
              <a:rPr lang="en-US" sz="1400" i="1" dirty="0">
                <a:latin typeface="+mj-lt"/>
              </a:rPr>
              <a:t>“This is the first time that I feel that the administration is taking this seriously. I don’t feel like the clowns are running the circus, like I have in the past. It is no longer them and us – we are all working towards this together, and I am extremely excited about it</a:t>
            </a:r>
            <a:r>
              <a:rPr lang="en-US" sz="1400" i="1" dirty="0" smtClean="0">
                <a:latin typeface="+mj-lt"/>
              </a:rPr>
              <a:t>.”</a:t>
            </a:r>
          </a:p>
          <a:p>
            <a:pPr marL="91440" lvl="3">
              <a:defRPr/>
            </a:pPr>
            <a:endParaRPr lang="en-US" sz="1400" i="1" dirty="0">
              <a:latin typeface="+mj-lt"/>
            </a:endParaRPr>
          </a:p>
          <a:p>
            <a:pPr marL="91440" lvl="3">
              <a:defRPr/>
            </a:pPr>
            <a:r>
              <a:rPr lang="en-US" sz="1400" dirty="0">
                <a:latin typeface="+mn-lt"/>
              </a:rPr>
              <a:t>       </a:t>
            </a:r>
            <a:r>
              <a:rPr lang="en-US" sz="1400" dirty="0" smtClean="0">
                <a:latin typeface="+mn-lt"/>
              </a:rPr>
              <a:t>- Employee</a:t>
            </a:r>
            <a:endParaRPr lang="en-US" sz="1400" dirty="0">
              <a:latin typeface="+mn-lt"/>
            </a:endParaRPr>
          </a:p>
        </p:txBody>
      </p:sp>
      <p:sp>
        <p:nvSpPr>
          <p:cNvPr id="9" name="Rectangle 1"/>
          <p:cNvSpPr>
            <a:spLocks noChangeArrowheads="1"/>
          </p:cNvSpPr>
          <p:nvPr>
            <p:custDataLst>
              <p:tags r:id="rId1"/>
            </p:custDataLst>
          </p:nvPr>
        </p:nvSpPr>
        <p:spPr bwMode="auto">
          <a:xfrm>
            <a:off x="7205714" y="1311246"/>
            <a:ext cx="1090612" cy="338554"/>
          </a:xfrm>
          <a:prstGeom prst="rect">
            <a:avLst/>
          </a:prstGeom>
          <a:noFill/>
          <a:ln w="9525">
            <a:noFill/>
            <a:miter lim="800000"/>
            <a:headEnd/>
            <a:tailEnd/>
          </a:ln>
        </p:spPr>
        <p:txBody>
          <a:bodyPr>
            <a:spAutoFit/>
          </a:bodyPr>
          <a:lstStyle/>
          <a:p>
            <a:pPr algn="l">
              <a:defRPr/>
            </a:pPr>
            <a:r>
              <a:rPr lang="en-US" sz="1600" b="1" dirty="0">
                <a:solidFill>
                  <a:srgbClr val="948A54"/>
                </a:solidFill>
                <a:latin typeface="+mn-lt"/>
              </a:rPr>
              <a:t>Results</a:t>
            </a:r>
          </a:p>
        </p:txBody>
      </p:sp>
      <p:sp>
        <p:nvSpPr>
          <p:cNvPr id="10" name="Rounded Rectangle 9"/>
          <p:cNvSpPr/>
          <p:nvPr/>
        </p:nvSpPr>
        <p:spPr>
          <a:xfrm>
            <a:off x="251520" y="4538902"/>
            <a:ext cx="5598433" cy="173736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l">
              <a:spcBef>
                <a:spcPts val="300"/>
              </a:spcBef>
              <a:buFont typeface="Arial" pitchFamily="34" charset="0"/>
              <a:buChar char="•"/>
              <a:defRPr/>
            </a:pPr>
            <a:r>
              <a:rPr lang="en-US" sz="1200" dirty="0" smtClean="0">
                <a:solidFill>
                  <a:schemeClr val="bg1"/>
                </a:solidFill>
                <a:cs typeface="Arial" pitchFamily="34" charset="0"/>
              </a:rPr>
              <a:t>Demonstrate to employees the importance you place on engagement.</a:t>
            </a:r>
          </a:p>
          <a:p>
            <a:pPr marL="180975" indent="-180975" algn="l">
              <a:spcBef>
                <a:spcPts val="300"/>
              </a:spcBef>
              <a:buFont typeface="Arial" pitchFamily="34" charset="0"/>
              <a:buChar char="•"/>
              <a:defRPr/>
            </a:pPr>
            <a:r>
              <a:rPr lang="en-US" sz="1200" dirty="0" smtClean="0">
                <a:solidFill>
                  <a:schemeClr val="bg1"/>
                </a:solidFill>
                <a:cs typeface="Arial" pitchFamily="34" charset="0"/>
              </a:rPr>
              <a:t>Stay away from the solutions until you have a clear idea what issues need to be fixed. You must read into the past (and get employees to help you do so) before you can fix the present and future.</a:t>
            </a:r>
          </a:p>
          <a:p>
            <a:pPr marL="180975" indent="-180975" algn="l">
              <a:spcBef>
                <a:spcPts val="300"/>
              </a:spcBef>
              <a:buFont typeface="Arial" pitchFamily="34" charset="0"/>
              <a:buChar char="•"/>
              <a:defRPr/>
            </a:pPr>
            <a:r>
              <a:rPr lang="en-US" sz="1200" dirty="0" smtClean="0">
                <a:solidFill>
                  <a:schemeClr val="bg1"/>
                </a:solidFill>
                <a:cs typeface="Arial" pitchFamily="34" charset="0"/>
              </a:rPr>
              <a:t>Be honest with your employees: let them know how you will use their feedback.</a:t>
            </a:r>
          </a:p>
          <a:p>
            <a:pPr marL="180975" indent="-180975" algn="l">
              <a:spcBef>
                <a:spcPts val="300"/>
              </a:spcBef>
              <a:buFont typeface="Arial" pitchFamily="34" charset="0"/>
              <a:buChar char="•"/>
              <a:defRPr/>
            </a:pPr>
            <a:r>
              <a:rPr lang="en-US" sz="1200" dirty="0" smtClean="0">
                <a:solidFill>
                  <a:schemeClr val="bg1"/>
                </a:solidFill>
                <a:cs typeface="Arial" pitchFamily="34" charset="0"/>
              </a:rPr>
              <a:t>The process isn’t cut and dry. The sessions can be relaxed and run in a way that suits employees.</a:t>
            </a:r>
            <a:endParaRPr lang="en-US" sz="1200" dirty="0">
              <a:solidFill>
                <a:schemeClr val="bg1"/>
              </a:solidFill>
              <a:cs typeface="Arial" pitchFamily="34" charset="0"/>
            </a:endParaRPr>
          </a:p>
        </p:txBody>
      </p:sp>
      <p:sp>
        <p:nvSpPr>
          <p:cNvPr id="11" name="Rectangle 1"/>
          <p:cNvSpPr>
            <a:spLocks noChangeArrowheads="1"/>
          </p:cNvSpPr>
          <p:nvPr/>
        </p:nvSpPr>
        <p:spPr bwMode="auto">
          <a:xfrm>
            <a:off x="263466" y="4185084"/>
            <a:ext cx="2628936" cy="338554"/>
          </a:xfrm>
          <a:prstGeom prst="rect">
            <a:avLst/>
          </a:prstGeom>
          <a:noFill/>
          <a:ln w="9525">
            <a:noFill/>
            <a:miter lim="800000"/>
            <a:headEnd/>
            <a:tailEnd/>
          </a:ln>
        </p:spPr>
        <p:txBody>
          <a:bodyPr wrap="square">
            <a:spAutoFit/>
          </a:bodyPr>
          <a:lstStyle/>
          <a:p>
            <a:pPr algn="l">
              <a:defRPr/>
            </a:pPr>
            <a:r>
              <a:rPr lang="en-US" sz="1600" b="1" dirty="0" smtClean="0">
                <a:solidFill>
                  <a:srgbClr val="948A54"/>
                </a:solidFill>
                <a:latin typeface="+mn-lt"/>
              </a:rPr>
              <a:t>Lessons Learned</a:t>
            </a:r>
            <a:endParaRPr lang="en-US" sz="1600" b="1" dirty="0">
              <a:solidFill>
                <a:srgbClr val="948A54"/>
              </a:solidFill>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get started, use the next two sections to better understand what makes for a solid engagement initiative</a:t>
            </a:r>
            <a:endParaRPr lang="en-US" dirty="0"/>
          </a:p>
        </p:txBody>
      </p:sp>
      <p:sp>
        <p:nvSpPr>
          <p:cNvPr id="3" name="Text Placeholder 2"/>
          <p:cNvSpPr>
            <a:spLocks noGrp="1"/>
          </p:cNvSpPr>
          <p:nvPr>
            <p:ph type="body" sz="quarter" idx="19"/>
          </p:nvPr>
        </p:nvSpPr>
        <p:spPr>
          <a:xfrm>
            <a:off x="257176" y="2516184"/>
            <a:ext cx="8620124" cy="657225"/>
          </a:xfrm>
        </p:spPr>
        <p:txBody>
          <a:bodyPr/>
          <a:lstStyle/>
          <a:p>
            <a:r>
              <a:rPr lang="en-US" dirty="0" smtClean="0"/>
              <a:t>The following sections walk you through two types of engagement drivers:</a:t>
            </a:r>
            <a:endParaRPr lang="en-US" dirty="0"/>
          </a:p>
        </p:txBody>
      </p:sp>
      <p:sp>
        <p:nvSpPr>
          <p:cNvPr id="6" name="TextBox 5"/>
          <p:cNvSpPr txBox="1"/>
          <p:nvPr>
            <p:custDataLst>
              <p:tags r:id="rId1"/>
            </p:custDataLst>
          </p:nvPr>
        </p:nvSpPr>
        <p:spPr>
          <a:xfrm>
            <a:off x="256851" y="2995334"/>
            <a:ext cx="3931920" cy="1200329"/>
          </a:xfrm>
          <a:prstGeom prst="rect">
            <a:avLst/>
          </a:prstGeom>
          <a:solidFill>
            <a:schemeClr val="bg2">
              <a:lumMod val="95000"/>
            </a:schemeClr>
          </a:solidFill>
          <a:ln>
            <a:no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sysClr val="windowText" lastClr="000000"/>
                </a:solidFill>
                <a:effectLst/>
                <a:uLnTx/>
                <a:uFillTx/>
                <a:latin typeface="+mn-lt"/>
              </a:rPr>
              <a:t>Section 2: </a:t>
            </a:r>
            <a:r>
              <a:rPr kumimoji="0" lang="en-US" sz="1200" b="0" i="0" u="sng" strike="noStrike" kern="0" cap="none" spc="0" normalizeH="0" baseline="0" noProof="0" dirty="0">
                <a:ln>
                  <a:noFill/>
                </a:ln>
                <a:solidFill>
                  <a:sysClr val="windowText" lastClr="000000"/>
                </a:solidFill>
                <a:effectLst/>
                <a:uLnTx/>
                <a:uFillTx/>
                <a:latin typeface="+mn-lt"/>
              </a:rPr>
              <a:t>Job Engagement Drivers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Employee Empowerment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Development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Rewards &amp; Recognition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Co-worker Relationships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Manager Relationship </a:t>
            </a:r>
            <a:endParaRPr kumimoji="0" lang="en-US" sz="1100" b="0" i="0" u="none" strike="noStrike" kern="0" cap="none" spc="0" normalizeH="0" baseline="0" noProof="0" dirty="0">
              <a:ln>
                <a:noFill/>
              </a:ln>
              <a:solidFill>
                <a:sysClr val="windowText" lastClr="000000"/>
              </a:solidFill>
              <a:effectLst/>
              <a:uLnTx/>
              <a:uFillTx/>
              <a:latin typeface="+mn-lt"/>
            </a:endParaRPr>
          </a:p>
        </p:txBody>
      </p:sp>
      <p:sp>
        <p:nvSpPr>
          <p:cNvPr id="7" name="TextBox 6"/>
          <p:cNvSpPr txBox="1"/>
          <p:nvPr>
            <p:custDataLst>
              <p:tags r:id="rId2"/>
            </p:custDataLst>
          </p:nvPr>
        </p:nvSpPr>
        <p:spPr>
          <a:xfrm>
            <a:off x="4389435" y="2995334"/>
            <a:ext cx="4480560" cy="1200329"/>
          </a:xfrm>
          <a:prstGeom prst="rect">
            <a:avLst/>
          </a:prstGeom>
          <a:solidFill>
            <a:schemeClr val="bg2">
              <a:lumMod val="95000"/>
            </a:schemeClr>
          </a:solidFill>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sysClr val="windowText" lastClr="000000"/>
                </a:solidFill>
                <a:effectLst/>
                <a:uLnTx/>
                <a:uFillTx/>
                <a:latin typeface="+mn-lt"/>
              </a:rPr>
              <a:t>Section 3:</a:t>
            </a:r>
            <a:r>
              <a:rPr kumimoji="0" lang="en-US" sz="1200" b="0" i="0" u="sng" strike="noStrike" kern="0" cap="none" spc="0" normalizeH="0" baseline="0" noProof="0" dirty="0">
                <a:ln>
                  <a:noFill/>
                </a:ln>
                <a:solidFill>
                  <a:sysClr val="windowText" lastClr="000000"/>
                </a:solidFill>
                <a:effectLst/>
                <a:uLnTx/>
                <a:uFillTx/>
                <a:latin typeface="+mn-lt"/>
              </a:rPr>
              <a:t> Organizational Engagement Drivers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Culture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Customer Focus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Company Potential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Department Relationships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Senior Management Relationship</a:t>
            </a:r>
          </a:p>
        </p:txBody>
      </p:sp>
      <p:sp>
        <p:nvSpPr>
          <p:cNvPr id="8" name="Rectangle 7"/>
          <p:cNvSpPr/>
          <p:nvPr>
            <p:custDataLst>
              <p:tags r:id="rId3"/>
            </p:custDataLst>
          </p:nvPr>
        </p:nvSpPr>
        <p:spPr>
          <a:xfrm>
            <a:off x="248346" y="4268799"/>
            <a:ext cx="8632188" cy="1371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Subtitle 2"/>
          <p:cNvSpPr txBox="1">
            <a:spLocks/>
          </p:cNvSpPr>
          <p:nvPr/>
        </p:nvSpPr>
        <p:spPr>
          <a:xfrm>
            <a:off x="257180" y="4283116"/>
            <a:ext cx="4752976" cy="412750"/>
          </a:xfrm>
          <a:prstGeom prst="rect">
            <a:avLst/>
          </a:prstGeom>
        </p:spPr>
        <p:txBody>
          <a:bodyPr/>
          <a:lstStyle/>
          <a:p>
            <a:pPr marL="180975" marR="0" lvl="0" indent="-180975" algn="l" defTabSz="914400" rtl="0" eaLnBrk="0" fontAlgn="base" latinLnBrk="0" hangingPunct="0">
              <a:lnSpc>
                <a:spcPct val="100000"/>
              </a:lnSpc>
              <a:spcBef>
                <a:spcPct val="20000"/>
              </a:spcBef>
              <a:spcAft>
                <a:spcPct val="0"/>
              </a:spcAft>
              <a:buClr>
                <a:schemeClr val="tx1"/>
              </a:buClr>
              <a:buSzPct val="120000"/>
              <a:buFont typeface="Arial" charset="0"/>
              <a:buNone/>
              <a:tabLst/>
              <a:defRPr/>
            </a:pPr>
            <a:r>
              <a:rPr kumimoji="0" lang="en-US" sz="1400" b="1" i="0" u="none" strike="noStrike" kern="1200" cap="none" spc="0" normalizeH="0" baseline="0" noProof="0" dirty="0" smtClean="0">
                <a:ln>
                  <a:noFill/>
                </a:ln>
                <a:solidFill>
                  <a:schemeClr val="tx1"/>
                </a:solidFill>
                <a:effectLst/>
                <a:uLnTx/>
                <a:uFillTx/>
                <a:latin typeface="+mn-lt"/>
                <a:ea typeface="+mn-ea"/>
                <a:cs typeface="Tahoma" pitchFamily="28" charset="0"/>
              </a:rPr>
              <a:t>For each driver, the following is provided: </a:t>
            </a:r>
          </a:p>
        </p:txBody>
      </p:sp>
      <p:sp>
        <p:nvSpPr>
          <p:cNvPr id="10" name="Rectangle 9"/>
          <p:cNvSpPr/>
          <p:nvPr>
            <p:custDataLst>
              <p:tags r:id="rId4"/>
            </p:custDataLst>
          </p:nvPr>
        </p:nvSpPr>
        <p:spPr>
          <a:xfrm>
            <a:off x="247715" y="4604117"/>
            <a:ext cx="8622279" cy="1015663"/>
          </a:xfrm>
          <a:prstGeom prst="rect">
            <a:avLst/>
          </a:prstGeom>
        </p:spPr>
        <p:txBody>
          <a:bodyPr wrap="square">
            <a:spAutoFit/>
          </a:bodyPr>
          <a:lstStyle/>
          <a:p>
            <a:pPr marL="228600" indent="-228600" algn="l">
              <a:buFont typeface="Wingdings" pitchFamily="2" charset="2"/>
              <a:buChar char="ü"/>
              <a:defRPr/>
            </a:pPr>
            <a:r>
              <a:rPr lang="en-US" sz="1200" dirty="0">
                <a:latin typeface="+mn-lt"/>
              </a:rPr>
              <a:t>Potential gaps between the ideal state and the current reality.</a:t>
            </a:r>
          </a:p>
          <a:p>
            <a:pPr marL="228600" indent="-228600" algn="l">
              <a:buFont typeface="Wingdings" pitchFamily="2" charset="2"/>
              <a:buChar char="ü"/>
              <a:defRPr/>
            </a:pPr>
            <a:r>
              <a:rPr lang="en-US" sz="1200" dirty="0">
                <a:latin typeface="+mn-lt"/>
              </a:rPr>
              <a:t>An explanation of how the gap impacts employee engagement.</a:t>
            </a:r>
          </a:p>
          <a:p>
            <a:pPr marL="228600" indent="-228600" algn="l">
              <a:buFont typeface="Wingdings" pitchFamily="2" charset="2"/>
              <a:buChar char="ü"/>
              <a:defRPr/>
            </a:pPr>
            <a:r>
              <a:rPr lang="en-US" sz="1200" dirty="0" smtClean="0">
                <a:latin typeface="+mn-lt"/>
              </a:rPr>
              <a:t>A proposed </a:t>
            </a:r>
            <a:r>
              <a:rPr lang="en-US" sz="1200" dirty="0">
                <a:latin typeface="+mn-lt"/>
              </a:rPr>
              <a:t>initiative that would help to close the gap between the ideal state and the current </a:t>
            </a:r>
            <a:r>
              <a:rPr lang="en-US" sz="1200" dirty="0" smtClean="0">
                <a:latin typeface="+mn-lt"/>
              </a:rPr>
              <a:t>reality.</a:t>
            </a:r>
            <a:endParaRPr lang="en-US" sz="1200" dirty="0">
              <a:latin typeface="+mn-lt"/>
            </a:endParaRPr>
          </a:p>
          <a:p>
            <a:pPr marL="228600" indent="-228600" algn="l">
              <a:buFont typeface="Wingdings" pitchFamily="2" charset="2"/>
              <a:buChar char="ü"/>
              <a:defRPr/>
            </a:pPr>
            <a:r>
              <a:rPr lang="en-US" sz="1200" dirty="0">
                <a:latin typeface="+mn-lt"/>
              </a:rPr>
              <a:t>An explanation of how each of the gaps are remedied by the proposed initiative.</a:t>
            </a:r>
          </a:p>
          <a:p>
            <a:pPr marL="228600" indent="-228600" algn="l">
              <a:buFont typeface="Wingdings" pitchFamily="2" charset="2"/>
              <a:buChar char="ü"/>
              <a:defRPr/>
            </a:pPr>
            <a:r>
              <a:rPr lang="en-US" sz="1200" dirty="0">
                <a:latin typeface="+mn-lt"/>
              </a:rPr>
              <a:t>A mini-case study providing an example of how a similar initiative worked for an organization.</a:t>
            </a:r>
          </a:p>
        </p:txBody>
      </p:sp>
      <p:sp>
        <p:nvSpPr>
          <p:cNvPr id="11" name="Rectangle 10"/>
          <p:cNvSpPr/>
          <p:nvPr/>
        </p:nvSpPr>
        <p:spPr>
          <a:xfrm>
            <a:off x="257180" y="1274733"/>
            <a:ext cx="5689085" cy="1123384"/>
          </a:xfrm>
          <a:prstGeom prst="rect">
            <a:avLst/>
          </a:prstGeom>
        </p:spPr>
        <p:txBody>
          <a:bodyPr wrap="square">
            <a:spAutoFit/>
          </a:bodyPr>
          <a:lstStyle/>
          <a:p>
            <a:pPr>
              <a:defRPr/>
            </a:pPr>
            <a:r>
              <a:rPr lang="en-US" sz="1400" i="1" dirty="0" smtClean="0">
                <a:latin typeface="+mj-lt"/>
              </a:rPr>
              <a:t>“The accepted wisdom is that if we can identify the best solutions and practices out there, we can learn more quickly than if we had invented them ourselves.” </a:t>
            </a:r>
          </a:p>
          <a:p>
            <a:pPr>
              <a:defRPr/>
            </a:pPr>
            <a:endParaRPr lang="en-US" sz="1050" i="1" dirty="0" smtClean="0">
              <a:latin typeface="+mj-lt"/>
            </a:endParaRPr>
          </a:p>
          <a:p>
            <a:pPr>
              <a:defRPr/>
            </a:pPr>
            <a:r>
              <a:rPr lang="en-US" sz="1400" i="1" dirty="0" smtClean="0">
                <a:latin typeface="+mj-lt"/>
              </a:rPr>
              <a:t>- </a:t>
            </a:r>
            <a:r>
              <a:rPr lang="en-US" sz="1400" dirty="0" smtClean="0">
                <a:latin typeface="+mn-lt"/>
              </a:rPr>
              <a:t>The CEO, Chief Engagement Officer</a:t>
            </a:r>
            <a:endParaRPr lang="en-US" sz="1400" dirty="0">
              <a:latin typeface="+mn-lt"/>
            </a:endParaRPr>
          </a:p>
        </p:txBody>
      </p:sp>
      <p:sp>
        <p:nvSpPr>
          <p:cNvPr id="12" name="TextBox 11"/>
          <p:cNvSpPr txBox="1"/>
          <p:nvPr/>
        </p:nvSpPr>
        <p:spPr>
          <a:xfrm>
            <a:off x="6215085" y="1476888"/>
            <a:ext cx="2665449" cy="738664"/>
          </a:xfrm>
          <a:prstGeom prst="rect">
            <a:avLst/>
          </a:prstGeom>
          <a:noFill/>
        </p:spPr>
        <p:txBody>
          <a:bodyPr wrap="square" rtlCol="0">
            <a:spAutoFit/>
          </a:bodyPr>
          <a:lstStyle/>
          <a:p>
            <a:r>
              <a:rPr lang="en-US" sz="1400" dirty="0" smtClean="0"/>
              <a:t>We agree! Use the rest of this deck to give you some ideas and guidelines.</a:t>
            </a:r>
            <a:endParaRPr lang="en-US" sz="1400" dirty="0"/>
          </a:p>
        </p:txBody>
      </p:sp>
      <p:sp>
        <p:nvSpPr>
          <p:cNvPr id="13" name="Chevron 12"/>
          <p:cNvSpPr/>
          <p:nvPr/>
        </p:nvSpPr>
        <p:spPr>
          <a:xfrm>
            <a:off x="5946265" y="1538959"/>
            <a:ext cx="341846" cy="640080"/>
          </a:xfrm>
          <a:prstGeom prst="chevron">
            <a:avLst/>
          </a:prstGeom>
          <a:solidFill>
            <a:srgbClr val="D17D0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p:cNvCxnSpPr/>
          <p:nvPr/>
        </p:nvCxnSpPr>
        <p:spPr>
          <a:xfrm rot="10800000">
            <a:off x="665110" y="2443150"/>
            <a:ext cx="777240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7" name="Pentagon 16"/>
          <p:cNvSpPr/>
          <p:nvPr/>
        </p:nvSpPr>
        <p:spPr>
          <a:xfrm>
            <a:off x="263466" y="5729319"/>
            <a:ext cx="1280160" cy="457200"/>
          </a:xfrm>
          <a:prstGeom prst="homePlate">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Important Note:</a:t>
            </a:r>
            <a:endParaRPr lang="en-US" sz="1400" dirty="0"/>
          </a:p>
        </p:txBody>
      </p:sp>
      <p:sp>
        <p:nvSpPr>
          <p:cNvPr id="18" name="Rounded Rectangle 17"/>
          <p:cNvSpPr/>
          <p:nvPr/>
        </p:nvSpPr>
        <p:spPr>
          <a:xfrm>
            <a:off x="1543627" y="5729319"/>
            <a:ext cx="7336908" cy="640080"/>
          </a:xfrm>
          <a:prstGeom prst="roundRect">
            <a:avLst/>
          </a:prstGeom>
          <a:noFill/>
          <a:ln>
            <a:solidFill>
              <a:srgbClr val="D17D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en-US" sz="1200" dirty="0" smtClean="0">
                <a:solidFill>
                  <a:schemeClr val="tx1"/>
                </a:solidFill>
              </a:rPr>
              <a:t>The suggested initiatives are not meant to be prescriptions to solve engagement issues for your organization. The following sections demonstrate how the specific gaps identified could be used to create an initiative that will result in increased employee engagement. </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8933" y="1006035"/>
            <a:ext cx="8865409" cy="1774893"/>
          </a:xfrm>
          <a:prstGeom prst="rect">
            <a:avLst/>
          </a:prstGeom>
          <a:noFill/>
          <a:ln w="9525">
            <a:noFill/>
            <a:miter lim="800000"/>
            <a:headEnd/>
            <a:tailEnd/>
          </a:ln>
        </p:spPr>
      </p:pic>
      <p:sp>
        <p:nvSpPr>
          <p:cNvPr id="13" name="Chevron 12"/>
          <p:cNvSpPr/>
          <p:nvPr/>
        </p:nvSpPr>
        <p:spPr>
          <a:xfrm>
            <a:off x="431540" y="3141978"/>
            <a:ext cx="264872" cy="330797"/>
          </a:xfrm>
          <a:prstGeom prst="chevron">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Chevron 9"/>
          <p:cNvSpPr/>
          <p:nvPr/>
        </p:nvSpPr>
        <p:spPr>
          <a:xfrm>
            <a:off x="6214437" y="4810482"/>
            <a:ext cx="121759" cy="152064"/>
          </a:xfrm>
          <a:prstGeom prst="chevron">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1" name="Text Placeholder 20"/>
          <p:cNvSpPr>
            <a:spLocks noGrp="1"/>
          </p:cNvSpPr>
          <p:nvPr>
            <p:ph type="body" sz="quarter" idx="15"/>
          </p:nvPr>
        </p:nvSpPr>
        <p:spPr/>
        <p:txBody>
          <a:bodyPr/>
          <a:lstStyle/>
          <a:p>
            <a:r>
              <a:rPr lang="en-CA" dirty="0" smtClean="0"/>
              <a:t>Generate and select job engagement driver initiatives</a:t>
            </a:r>
            <a:endParaRPr lang="en-CA" dirty="0"/>
          </a:p>
        </p:txBody>
      </p:sp>
      <p:sp>
        <p:nvSpPr>
          <p:cNvPr id="22" name="Text Placeholder 21"/>
          <p:cNvSpPr>
            <a:spLocks noGrp="1"/>
          </p:cNvSpPr>
          <p:nvPr>
            <p:ph type="body" sz="quarter" idx="18"/>
          </p:nvPr>
        </p:nvSpPr>
        <p:spPr/>
        <p:txBody>
          <a:bodyPr/>
          <a:lstStyle/>
          <a:p>
            <a:r>
              <a:rPr lang="en-CA" dirty="0" smtClean="0">
                <a:solidFill>
                  <a:schemeClr val="bg1">
                    <a:lumMod val="50000"/>
                  </a:schemeClr>
                </a:solidFill>
              </a:rPr>
              <a:t>Create winning engagement initiatives</a:t>
            </a:r>
          </a:p>
          <a:p>
            <a:r>
              <a:rPr lang="en-CA" b="1" dirty="0" smtClean="0"/>
              <a:t>Generate and select job engagement driver initiatives</a:t>
            </a:r>
          </a:p>
          <a:p>
            <a:r>
              <a:rPr lang="en-CA" dirty="0" smtClean="0">
                <a:solidFill>
                  <a:schemeClr val="bg1">
                    <a:lumMod val="50000"/>
                  </a:schemeClr>
                </a:solidFill>
              </a:rPr>
              <a:t>Generate and select organisational engagement driver initiatives</a:t>
            </a:r>
          </a:p>
          <a:p>
            <a:endParaRPr lang="en-CA" dirty="0"/>
          </a:p>
        </p:txBody>
      </p:sp>
      <p:sp>
        <p:nvSpPr>
          <p:cNvPr id="23" name="Text Placeholder 22"/>
          <p:cNvSpPr>
            <a:spLocks noGrp="1"/>
          </p:cNvSpPr>
          <p:nvPr>
            <p:ph type="body" sz="quarter" idx="21"/>
          </p:nvPr>
        </p:nvSpPr>
        <p:spPr>
          <a:xfrm>
            <a:off x="791580" y="4311718"/>
            <a:ext cx="4729758" cy="1906138"/>
          </a:xfrm>
        </p:spPr>
        <p:txBody>
          <a:bodyPr/>
          <a:lstStyle/>
          <a:p>
            <a:pPr marL="91440" indent="-91440">
              <a:defRPr/>
            </a:pPr>
            <a:r>
              <a:rPr lang="en-US" dirty="0" smtClean="0"/>
              <a:t>The gaps identified by employees are going to vary, but they can be boiled down and ranked as areas to target.</a:t>
            </a:r>
          </a:p>
          <a:p>
            <a:pPr marL="91440" indent="-91440">
              <a:defRPr/>
            </a:pPr>
            <a:r>
              <a:rPr lang="en-US" dirty="0" smtClean="0"/>
              <a:t> There are a variety of considerations when selecting initiatives. A winning initiative attempts to close all gaps ranked as priorities for each driver.</a:t>
            </a:r>
          </a:p>
          <a:p>
            <a:pPr marL="91440" indent="-91440">
              <a:defRPr/>
            </a:pPr>
            <a:r>
              <a:rPr lang="en-US" dirty="0" smtClean="0"/>
              <a:t>To get started, learn about some common gaps and read sample initiatives used by peer organizations to close these gaps.</a:t>
            </a:r>
          </a:p>
          <a:p>
            <a:endParaRPr lang="en-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Empowerment Driver: Empower &amp; encourage employees to get involved where they can offer value</a:t>
            </a:r>
            <a:endParaRPr lang="en-US" dirty="0"/>
          </a:p>
        </p:txBody>
      </p:sp>
      <p:sp>
        <p:nvSpPr>
          <p:cNvPr id="20" name="Rectangle 19"/>
          <p:cNvSpPr/>
          <p:nvPr>
            <p:custDataLst>
              <p:tags r:id="rId1"/>
            </p:custDataLst>
          </p:nvPr>
        </p:nvSpPr>
        <p:spPr>
          <a:xfrm>
            <a:off x="285174" y="4887913"/>
            <a:ext cx="8595360" cy="1046162"/>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latin typeface="+mn-lt"/>
              <a:ea typeface="+mn-ea"/>
              <a:cs typeface="+mn-cs"/>
            </a:endParaRPr>
          </a:p>
        </p:txBody>
      </p:sp>
      <p:sp>
        <p:nvSpPr>
          <p:cNvPr id="21" name="Rectangle 20"/>
          <p:cNvSpPr/>
          <p:nvPr>
            <p:custDataLst>
              <p:tags r:id="rId2"/>
            </p:custDataLst>
          </p:nvPr>
        </p:nvSpPr>
        <p:spPr>
          <a:xfrm>
            <a:off x="267075" y="3446463"/>
            <a:ext cx="8595360" cy="1225550"/>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latin typeface="+mn-lt"/>
              <a:ea typeface="+mn-ea"/>
              <a:cs typeface="+mn-cs"/>
            </a:endParaRPr>
          </a:p>
        </p:txBody>
      </p:sp>
      <p:sp>
        <p:nvSpPr>
          <p:cNvPr id="22" name="Rectangle 21"/>
          <p:cNvSpPr/>
          <p:nvPr>
            <p:custDataLst>
              <p:tags r:id="rId3"/>
            </p:custDataLst>
          </p:nvPr>
        </p:nvSpPr>
        <p:spPr>
          <a:xfrm>
            <a:off x="263466" y="2041525"/>
            <a:ext cx="8595360" cy="1189038"/>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latin typeface="+mn-lt"/>
              <a:ea typeface="+mn-ea"/>
              <a:cs typeface="+mn-cs"/>
            </a:endParaRPr>
          </a:p>
        </p:txBody>
      </p:sp>
      <p:sp>
        <p:nvSpPr>
          <p:cNvPr id="23" name="TextBox 5"/>
          <p:cNvSpPr txBox="1">
            <a:spLocks noChangeArrowheads="1"/>
          </p:cNvSpPr>
          <p:nvPr>
            <p:custDataLst>
              <p:tags r:id="rId4"/>
            </p:custDataLst>
          </p:nvPr>
        </p:nvSpPr>
        <p:spPr bwMode="auto">
          <a:xfrm>
            <a:off x="742944" y="4887913"/>
            <a:ext cx="3390900" cy="954107"/>
          </a:xfrm>
          <a:prstGeom prst="rect">
            <a:avLst/>
          </a:prstGeom>
          <a:noFill/>
          <a:ln w="9525">
            <a:noFill/>
            <a:miter lim="800000"/>
            <a:headEnd/>
            <a:tailEnd/>
          </a:ln>
        </p:spPr>
        <p:txBody>
          <a:bodyPr>
            <a:spAutoFit/>
          </a:bodyPr>
          <a:lstStyle/>
          <a:p>
            <a:pPr algn="l">
              <a:defRPr/>
            </a:pPr>
            <a:r>
              <a:rPr lang="en-US" sz="1400" dirty="0">
                <a:latin typeface="+mn-lt"/>
                <a:cs typeface="Arial" pitchFamily="34" charset="0"/>
              </a:rPr>
              <a:t>Employees aren’t involved in projects and decisions where they could offer value by leveraging their skills and experience. </a:t>
            </a:r>
          </a:p>
        </p:txBody>
      </p:sp>
      <p:sp>
        <p:nvSpPr>
          <p:cNvPr id="25" name="TextBox 24"/>
          <p:cNvSpPr txBox="1">
            <a:spLocks noChangeArrowheads="1"/>
          </p:cNvSpPr>
          <p:nvPr>
            <p:custDataLst>
              <p:tags r:id="rId5"/>
            </p:custDataLst>
          </p:nvPr>
        </p:nvSpPr>
        <p:spPr bwMode="auto">
          <a:xfrm>
            <a:off x="742944" y="3598863"/>
            <a:ext cx="2881313" cy="738664"/>
          </a:xfrm>
          <a:prstGeom prst="rect">
            <a:avLst/>
          </a:prstGeom>
          <a:noFill/>
          <a:ln w="9525">
            <a:noFill/>
            <a:miter lim="800000"/>
            <a:headEnd/>
            <a:tailEnd/>
          </a:ln>
        </p:spPr>
        <p:txBody>
          <a:bodyPr>
            <a:spAutoFit/>
          </a:bodyPr>
          <a:lstStyle/>
          <a:p>
            <a:pPr algn="l">
              <a:defRPr/>
            </a:pPr>
            <a:r>
              <a:rPr lang="en-US" sz="1400" dirty="0">
                <a:latin typeface="+mn-lt"/>
                <a:cs typeface="Arial" pitchFamily="34" charset="0"/>
              </a:rPr>
              <a:t>Employees don’t feel that they are recognized for their efforts when they get involved. </a:t>
            </a:r>
          </a:p>
        </p:txBody>
      </p:sp>
      <p:sp>
        <p:nvSpPr>
          <p:cNvPr id="26" name="Rectangle 27"/>
          <p:cNvSpPr>
            <a:spLocks noChangeArrowheads="1"/>
          </p:cNvSpPr>
          <p:nvPr>
            <p:custDataLst>
              <p:tags r:id="rId6"/>
            </p:custDataLst>
          </p:nvPr>
        </p:nvSpPr>
        <p:spPr bwMode="auto">
          <a:xfrm>
            <a:off x="4038600" y="4887913"/>
            <a:ext cx="4846320" cy="954087"/>
          </a:xfrm>
          <a:prstGeom prst="rect">
            <a:avLst/>
          </a:prstGeom>
          <a:noFill/>
          <a:ln w="9525">
            <a:noFill/>
            <a:miter lim="800000"/>
            <a:headEnd/>
            <a:tailEnd/>
          </a:ln>
        </p:spPr>
        <p:txBody>
          <a:bodyPr>
            <a:spAutoFit/>
          </a:bodyPr>
          <a:lstStyle/>
          <a:p>
            <a:pPr algn="l">
              <a:defRPr/>
            </a:pPr>
            <a:r>
              <a:rPr lang="en-US" sz="1400" dirty="0">
                <a:latin typeface="+mn-lt"/>
                <a:cs typeface="Arial" pitchFamily="34" charset="0"/>
              </a:rPr>
              <a:t>Employees feel proud when they contribute valuable ideas. Valuable ideas will come if they are participating in projects and activities that they enjoy and for which they are qualified. It builds professional self-esteem.</a:t>
            </a:r>
          </a:p>
        </p:txBody>
      </p:sp>
      <p:sp>
        <p:nvSpPr>
          <p:cNvPr id="27" name="TextBox 26"/>
          <p:cNvSpPr txBox="1">
            <a:spLocks noChangeArrowheads="1"/>
          </p:cNvSpPr>
          <p:nvPr>
            <p:custDataLst>
              <p:tags r:id="rId7"/>
            </p:custDataLst>
          </p:nvPr>
        </p:nvSpPr>
        <p:spPr bwMode="auto">
          <a:xfrm>
            <a:off x="4038600" y="3429000"/>
            <a:ext cx="4846320" cy="1169988"/>
          </a:xfrm>
          <a:prstGeom prst="rect">
            <a:avLst/>
          </a:prstGeom>
          <a:noFill/>
          <a:ln w="9525">
            <a:noFill/>
            <a:miter lim="800000"/>
            <a:headEnd/>
            <a:tailEnd/>
          </a:ln>
        </p:spPr>
        <p:txBody>
          <a:bodyPr>
            <a:spAutoFit/>
          </a:bodyPr>
          <a:lstStyle/>
          <a:p>
            <a:pPr algn="l">
              <a:defRPr/>
            </a:pPr>
            <a:r>
              <a:rPr lang="en-US" sz="1400" dirty="0">
                <a:latin typeface="+mn-lt"/>
                <a:cs typeface="Arial" pitchFamily="34" charset="0"/>
              </a:rPr>
              <a:t>Even if an employee doesn’t achieve strong results, encourage the effort because it is the precursor to accomplishment. Reward leadership and innovation where empowerment manifests. Ensure visibility so that employees see successes in action and can emulate them.</a:t>
            </a:r>
          </a:p>
        </p:txBody>
      </p:sp>
      <p:sp>
        <p:nvSpPr>
          <p:cNvPr id="28" name="TextBox 27"/>
          <p:cNvSpPr txBox="1"/>
          <p:nvPr>
            <p:custDataLst>
              <p:tags r:id="rId8"/>
            </p:custDataLst>
          </p:nvPr>
        </p:nvSpPr>
        <p:spPr>
          <a:xfrm>
            <a:off x="4475163" y="1557338"/>
            <a:ext cx="3984625" cy="36988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u="none" strike="noStrike" kern="0" cap="none" spc="0" normalizeH="0" baseline="0" noProof="0" dirty="0">
                <a:ln>
                  <a:noFill/>
                </a:ln>
                <a:solidFill>
                  <a:sysClr val="windowText" lastClr="000000"/>
                </a:solidFill>
                <a:effectLst/>
                <a:uLnTx/>
                <a:uFillTx/>
                <a:latin typeface="+mn-lt"/>
              </a:rPr>
              <a:t>How does this impact engagement?</a:t>
            </a:r>
            <a:endParaRPr kumimoji="0" lang="en-US" sz="1800" b="1" u="none" strike="noStrike" kern="0" cap="none" spc="0" normalizeH="0" baseline="0" noProof="0" dirty="0">
              <a:ln>
                <a:noFill/>
              </a:ln>
              <a:solidFill>
                <a:srgbClr val="7391AD"/>
              </a:solidFill>
              <a:effectLst/>
              <a:uLnTx/>
              <a:uFillTx/>
              <a:latin typeface="+mn-lt"/>
            </a:endParaRPr>
          </a:p>
        </p:txBody>
      </p:sp>
      <p:sp>
        <p:nvSpPr>
          <p:cNvPr id="29" name="TextBox 28"/>
          <p:cNvSpPr txBox="1"/>
          <p:nvPr>
            <p:custDataLst>
              <p:tags r:id="rId9"/>
            </p:custDataLst>
          </p:nvPr>
        </p:nvSpPr>
        <p:spPr>
          <a:xfrm>
            <a:off x="14288" y="1565275"/>
            <a:ext cx="4052887" cy="36988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u="none" strike="noStrike" kern="0" cap="none" spc="0" normalizeH="0" baseline="0" noProof="0" dirty="0" smtClean="0">
                <a:ln>
                  <a:noFill/>
                </a:ln>
                <a:solidFill>
                  <a:sysClr val="windowText" lastClr="000000"/>
                </a:solidFill>
                <a:effectLst/>
                <a:uLnTx/>
                <a:uFillTx/>
                <a:latin typeface="+mn-lt"/>
              </a:rPr>
              <a:t>Common</a:t>
            </a:r>
            <a:r>
              <a:rPr kumimoji="0" lang="en-US" sz="1800" b="0" u="none" strike="noStrike" kern="0" cap="none" spc="0" normalizeH="0" noProof="0" dirty="0" smtClean="0">
                <a:ln>
                  <a:noFill/>
                </a:ln>
                <a:solidFill>
                  <a:sysClr val="windowText" lastClr="000000"/>
                </a:solidFill>
                <a:effectLst/>
                <a:uLnTx/>
                <a:uFillTx/>
                <a:latin typeface="+mn-lt"/>
              </a:rPr>
              <a:t> gaps:</a:t>
            </a:r>
            <a:endParaRPr kumimoji="0" lang="en-US" sz="1800" b="0" u="none" strike="noStrike" kern="0" cap="none" spc="0" normalizeH="0" baseline="0" noProof="0" dirty="0">
              <a:ln>
                <a:noFill/>
              </a:ln>
              <a:solidFill>
                <a:sysClr val="windowText" lastClr="000000"/>
              </a:solidFill>
              <a:effectLst/>
              <a:uLnTx/>
              <a:uFillTx/>
              <a:latin typeface="+mn-lt"/>
            </a:endParaRPr>
          </a:p>
        </p:txBody>
      </p:sp>
      <p:sp>
        <p:nvSpPr>
          <p:cNvPr id="30" name="TextBox 29"/>
          <p:cNvSpPr txBox="1"/>
          <p:nvPr>
            <p:custDataLst>
              <p:tags r:id="rId10"/>
            </p:custDataLst>
          </p:nvPr>
        </p:nvSpPr>
        <p:spPr>
          <a:xfrm>
            <a:off x="233310" y="1949450"/>
            <a:ext cx="504825" cy="92233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1" u="none" strike="noStrike" kern="0" cap="none" spc="0" normalizeH="0" baseline="0" noProof="0" dirty="0">
                <a:ln>
                  <a:noFill/>
                </a:ln>
                <a:solidFill>
                  <a:srgbClr val="7391AD"/>
                </a:solidFill>
                <a:effectLst/>
                <a:uLnTx/>
                <a:uFillTx/>
                <a:latin typeface="+mn-lt"/>
              </a:rPr>
              <a:t>1</a:t>
            </a:r>
          </a:p>
        </p:txBody>
      </p:sp>
      <p:sp>
        <p:nvSpPr>
          <p:cNvPr id="31" name="TextBox 30"/>
          <p:cNvSpPr txBox="1"/>
          <p:nvPr>
            <p:custDataLst>
              <p:tags r:id="rId11"/>
            </p:custDataLst>
          </p:nvPr>
        </p:nvSpPr>
        <p:spPr>
          <a:xfrm>
            <a:off x="233310" y="3490913"/>
            <a:ext cx="504825" cy="89217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200" b="0" i="1" u="none" strike="noStrike" kern="0" cap="none" spc="0" normalizeH="0" baseline="0" noProof="0" dirty="0">
                <a:ln>
                  <a:noFill/>
                </a:ln>
                <a:solidFill>
                  <a:srgbClr val="7391AD"/>
                </a:solidFill>
                <a:effectLst/>
                <a:uLnTx/>
                <a:uFillTx/>
                <a:latin typeface="+mn-lt"/>
              </a:rPr>
              <a:t>2</a:t>
            </a:r>
          </a:p>
        </p:txBody>
      </p:sp>
      <p:sp>
        <p:nvSpPr>
          <p:cNvPr id="32" name="TextBox 31"/>
          <p:cNvSpPr txBox="1"/>
          <p:nvPr>
            <p:custDataLst>
              <p:tags r:id="rId12"/>
            </p:custDataLst>
          </p:nvPr>
        </p:nvSpPr>
        <p:spPr>
          <a:xfrm>
            <a:off x="742944" y="2212975"/>
            <a:ext cx="3021012" cy="738664"/>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Employees want more decision-making opportunities and responsibilities. </a:t>
            </a:r>
          </a:p>
        </p:txBody>
      </p:sp>
      <p:sp>
        <p:nvSpPr>
          <p:cNvPr id="33" name="Rectangle 32"/>
          <p:cNvSpPr/>
          <p:nvPr>
            <p:custDataLst>
              <p:tags r:id="rId13"/>
            </p:custDataLst>
          </p:nvPr>
        </p:nvSpPr>
        <p:spPr>
          <a:xfrm>
            <a:off x="4038600" y="2060575"/>
            <a:ext cx="4846320" cy="1169988"/>
          </a:xfrm>
          <a:prstGeom prst="rect">
            <a:avLst/>
          </a:prstGeom>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Engaged employees stay at the organization for what they give, whereas disengaged employees stay for what they get from the organization. Thus, you must provide an environment whereby employees are able to give as much as they can rather than create barriers to involvement.</a:t>
            </a:r>
          </a:p>
        </p:txBody>
      </p:sp>
      <p:sp>
        <p:nvSpPr>
          <p:cNvPr id="34" name="TextBox 33"/>
          <p:cNvSpPr txBox="1"/>
          <p:nvPr>
            <p:custDataLst>
              <p:tags r:id="rId14"/>
            </p:custDataLst>
          </p:nvPr>
        </p:nvSpPr>
        <p:spPr>
          <a:xfrm>
            <a:off x="233310" y="4814888"/>
            <a:ext cx="504825" cy="89217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200" b="0" i="1" u="none" strike="noStrike" kern="0" cap="none" spc="0" normalizeH="0" baseline="0" noProof="0" dirty="0">
                <a:ln>
                  <a:noFill/>
                </a:ln>
                <a:solidFill>
                  <a:srgbClr val="7391AD"/>
                </a:solidFill>
                <a:effectLst/>
                <a:uLnTx/>
                <a:uFillTx/>
                <a:latin typeface="+mn-lt"/>
              </a:rPr>
              <a:t>3</a:t>
            </a:r>
          </a:p>
        </p:txBody>
      </p:sp>
      <p:sp>
        <p:nvSpPr>
          <p:cNvPr id="35" name="Rectangle 34"/>
          <p:cNvSpPr/>
          <p:nvPr>
            <p:custDataLst>
              <p:tags r:id="rId15"/>
            </p:custDataLst>
          </p:nvPr>
        </p:nvSpPr>
        <p:spPr bwMode="auto">
          <a:xfrm>
            <a:off x="3810000" y="1412875"/>
            <a:ext cx="114300" cy="4911725"/>
          </a:xfrm>
          <a:prstGeom prst="rect">
            <a:avLst/>
          </a:prstGeom>
          <a:solidFill>
            <a:srgbClr val="7391AD">
              <a:alpha val="62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custDataLst>
              <p:tags r:id="rId1"/>
            </p:custDataLst>
          </p:nvPr>
        </p:nvSpPr>
        <p:spPr bwMode="auto">
          <a:xfrm>
            <a:off x="263466" y="1311246"/>
            <a:ext cx="8595360" cy="1371821"/>
          </a:xfrm>
          <a:prstGeom prst="rect">
            <a:avLst/>
          </a:prstGeom>
          <a:solidFill>
            <a:srgbClr val="7391AD">
              <a:lumMod val="40000"/>
              <a:lumOff val="60000"/>
            </a:srgbClr>
          </a:solidFill>
          <a:ln w="25400" cap="flat" cmpd="sng" algn="ctr">
            <a:noFill/>
            <a:prstDash val="solid"/>
          </a:ln>
          <a:effectLst/>
        </p:spPr>
        <p:txBody>
          <a:bodyPr anchor="ctr"/>
          <a:lstStyle/>
          <a:p>
            <a:pPr marL="0" marR="0" lvl="0" indent="0" algn="l" defTabSz="914400" eaLnBrk="1" fontAlgn="auto" latinLnBrk="0" hangingPunct="1">
              <a:lnSpc>
                <a:spcPct val="100000"/>
              </a:lnSpc>
              <a:spcBef>
                <a:spcPts val="300"/>
              </a:spcBef>
              <a:spcAft>
                <a:spcPts val="0"/>
              </a:spcAft>
              <a:buClrTx/>
              <a:buSzTx/>
              <a:buFontTx/>
              <a:buNone/>
              <a:tabLst/>
              <a:defRPr/>
            </a:pPr>
            <a:r>
              <a:rPr lang="en-US" sz="1400" b="1" kern="0" dirty="0" smtClean="0"/>
              <a:t>Description of a suitable initiative:</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t>Have an day of innovation, an </a:t>
            </a:r>
            <a:r>
              <a:rPr lang="en-US" sz="1200" i="1" kern="0" dirty="0" err="1" smtClean="0"/>
              <a:t>Inno</a:t>
            </a:r>
            <a:r>
              <a:rPr lang="en-US" sz="1200" b="1" i="1" kern="0" dirty="0" err="1" smtClean="0"/>
              <a:t>day</a:t>
            </a:r>
            <a:r>
              <a:rPr lang="en-US" sz="1200" i="1" kern="0" dirty="0" err="1" smtClean="0"/>
              <a:t>tion</a:t>
            </a:r>
            <a:r>
              <a:rPr lang="en-US" sz="1200" kern="0" dirty="0" smtClean="0"/>
              <a:t>, if you will! Empower your employees and provide the autonomy to develop and test an idea for a day.</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t>Set a day aside for employees to work on ideas to make a change in their department or organization. </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t>The idea must be creative and unconventional for the organization. The employees research, propose, and present their idea by the end of the day.</a:t>
            </a:r>
            <a:endParaRPr lang="en-US" sz="1200" kern="0" dirty="0"/>
          </a:p>
        </p:txBody>
      </p:sp>
      <p:sp>
        <p:nvSpPr>
          <p:cNvPr id="2" name="Title 1"/>
          <p:cNvSpPr>
            <a:spLocks noGrp="1"/>
          </p:cNvSpPr>
          <p:nvPr>
            <p:ph type="title"/>
          </p:nvPr>
        </p:nvSpPr>
        <p:spPr/>
        <p:txBody>
          <a:bodyPr/>
          <a:lstStyle/>
          <a:p>
            <a:r>
              <a:rPr lang="en-US" dirty="0" smtClean="0"/>
              <a:t>Employee empowerment highlighted initiative: </a:t>
            </a:r>
            <a:r>
              <a:rPr lang="en-US" i="1" dirty="0" err="1" smtClean="0"/>
              <a:t>Inno</a:t>
            </a:r>
            <a:r>
              <a:rPr lang="en-US" b="1" i="1" dirty="0" err="1" smtClean="0"/>
              <a:t>day</a:t>
            </a:r>
            <a:r>
              <a:rPr lang="en-US" i="1" dirty="0" err="1" smtClean="0"/>
              <a:t>tion</a:t>
            </a:r>
            <a:r>
              <a:rPr lang="en-US" dirty="0" smtClean="0"/>
              <a:t>: </a:t>
            </a:r>
            <a:r>
              <a:rPr lang="en-US" i="1" dirty="0" smtClean="0"/>
              <a:t>Test your ideas for a day</a:t>
            </a:r>
            <a:endParaRPr lang="en-US" i="1" dirty="0"/>
          </a:p>
        </p:txBody>
      </p:sp>
      <p:sp>
        <p:nvSpPr>
          <p:cNvPr id="49" name="TextBox 29"/>
          <p:cNvSpPr txBox="1">
            <a:spLocks noChangeArrowheads="1"/>
          </p:cNvSpPr>
          <p:nvPr>
            <p:custDataLst>
              <p:tags r:id="rId2"/>
            </p:custDataLst>
          </p:nvPr>
        </p:nvSpPr>
        <p:spPr bwMode="auto">
          <a:xfrm>
            <a:off x="3659175" y="3914572"/>
            <a:ext cx="5212080" cy="646331"/>
          </a:xfrm>
          <a:prstGeom prst="rect">
            <a:avLst/>
          </a:prstGeom>
          <a:noFill/>
          <a:ln w="9525">
            <a:noFill/>
            <a:miter lim="800000"/>
            <a:headEnd/>
            <a:tailEnd/>
          </a:ln>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rPr>
              <a:t>An </a:t>
            </a:r>
            <a:r>
              <a:rPr kumimoji="0" lang="en-US" sz="1200" b="0" i="1" u="none" strike="noStrike" kern="0" cap="none" spc="0" normalizeH="0" baseline="0" noProof="0" dirty="0" err="1">
                <a:ln>
                  <a:noFill/>
                </a:ln>
                <a:effectLst/>
                <a:uLnTx/>
                <a:uFillTx/>
                <a:latin typeface="+mn-lt"/>
              </a:rPr>
              <a:t>innodaytion</a:t>
            </a:r>
            <a:r>
              <a:rPr kumimoji="0" lang="en-US" sz="1200" b="0" i="1" u="none" strike="noStrike" kern="0" cap="none" spc="0" normalizeH="0" baseline="0" noProof="0" dirty="0">
                <a:ln>
                  <a:noFill/>
                </a:ln>
                <a:effectLst/>
                <a:uLnTx/>
                <a:uFillTx/>
                <a:latin typeface="+mn-lt"/>
              </a:rPr>
              <a:t> </a:t>
            </a:r>
            <a:r>
              <a:rPr kumimoji="0" lang="en-US" sz="1200" b="0" i="0" u="none" strike="noStrike" kern="0" cap="none" spc="0" normalizeH="0" baseline="0" noProof="0" dirty="0">
                <a:ln>
                  <a:noFill/>
                </a:ln>
                <a:effectLst/>
                <a:uLnTx/>
                <a:uFillTx/>
                <a:latin typeface="+mn-lt"/>
              </a:rPr>
              <a:t>is essentially recognizing the employee for their hard work and passion, and then awarding them in two ways: by granting the opportunity, and then by celebrating the day’s success.</a:t>
            </a:r>
          </a:p>
        </p:txBody>
      </p:sp>
      <p:sp>
        <p:nvSpPr>
          <p:cNvPr id="50" name="TextBox 49"/>
          <p:cNvSpPr txBox="1"/>
          <p:nvPr>
            <p:custDataLst>
              <p:tags r:id="rId3"/>
            </p:custDataLst>
          </p:nvPr>
        </p:nvSpPr>
        <p:spPr>
          <a:xfrm>
            <a:off x="263466" y="3914572"/>
            <a:ext cx="3200400" cy="461665"/>
          </a:xfrm>
          <a:prstGeom prst="rect">
            <a:avLst/>
          </a:prstGeom>
          <a:noFill/>
        </p:spPr>
        <p:txBody>
          <a:bodyPr wrap="square">
            <a:spAutoFit/>
          </a:bodyPr>
          <a:lstStyle/>
          <a:p>
            <a:pPr algn="l">
              <a:defRPr/>
            </a:pPr>
            <a:r>
              <a:rPr lang="en-US" sz="1200" dirty="0">
                <a:latin typeface="+mn-lt"/>
                <a:cs typeface="Arial" pitchFamily="34" charset="0"/>
              </a:rPr>
              <a:t>Employees don’t feel that they are recognized for their efforts when they get involved. </a:t>
            </a:r>
          </a:p>
        </p:txBody>
      </p:sp>
      <p:sp>
        <p:nvSpPr>
          <p:cNvPr id="51" name="TextBox 50"/>
          <p:cNvSpPr txBox="1"/>
          <p:nvPr>
            <p:custDataLst>
              <p:tags r:id="rId4"/>
            </p:custDataLst>
          </p:nvPr>
        </p:nvSpPr>
        <p:spPr>
          <a:xfrm>
            <a:off x="263466" y="3111286"/>
            <a:ext cx="3200400" cy="461665"/>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rPr>
              <a:t>Employees want more decision-making opportunities and responsibilities. </a:t>
            </a:r>
          </a:p>
        </p:txBody>
      </p:sp>
      <p:sp>
        <p:nvSpPr>
          <p:cNvPr id="52" name="TextBox 33"/>
          <p:cNvSpPr txBox="1">
            <a:spLocks noChangeArrowheads="1"/>
          </p:cNvSpPr>
          <p:nvPr>
            <p:custDataLst>
              <p:tags r:id="rId5"/>
            </p:custDataLst>
          </p:nvPr>
        </p:nvSpPr>
        <p:spPr bwMode="auto">
          <a:xfrm>
            <a:off x="3659175" y="3111286"/>
            <a:ext cx="5212080" cy="646331"/>
          </a:xfrm>
          <a:prstGeom prst="rect">
            <a:avLst/>
          </a:prstGeom>
          <a:noFill/>
          <a:ln w="9525">
            <a:noFill/>
            <a:miter lim="800000"/>
            <a:headEnd/>
            <a:tailEnd/>
          </a:ln>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rPr>
              <a:t>An </a:t>
            </a:r>
            <a:r>
              <a:rPr kumimoji="0" lang="en-US" sz="1200" b="0" i="1" u="none" strike="noStrike" kern="0" cap="none" spc="0" normalizeH="0" baseline="0" noProof="0" dirty="0" err="1">
                <a:ln>
                  <a:noFill/>
                </a:ln>
                <a:effectLst/>
                <a:uLnTx/>
                <a:uFillTx/>
                <a:latin typeface="+mn-lt"/>
              </a:rPr>
              <a:t>innodaytion</a:t>
            </a:r>
            <a:r>
              <a:rPr kumimoji="0" lang="en-US" sz="1200" b="0" i="0" u="none" strike="noStrike" kern="0" cap="none" spc="0" normalizeH="0" baseline="0" noProof="0" dirty="0">
                <a:ln>
                  <a:noFill/>
                </a:ln>
                <a:effectLst/>
                <a:uLnTx/>
                <a:uFillTx/>
                <a:latin typeface="+mn-lt"/>
              </a:rPr>
              <a:t> runs off a “my day, my way” mentality: there are no restrictions or constraints. It empowers the employee to be creative, but to also take full responsibility for the project’s success.</a:t>
            </a:r>
          </a:p>
        </p:txBody>
      </p:sp>
      <p:cxnSp>
        <p:nvCxnSpPr>
          <p:cNvPr id="53" name="Straight Connector 52"/>
          <p:cNvCxnSpPr/>
          <p:nvPr>
            <p:custDataLst>
              <p:tags r:id="rId6"/>
            </p:custDataLst>
          </p:nvPr>
        </p:nvCxnSpPr>
        <p:spPr>
          <a:xfrm rot="5400000">
            <a:off x="2196450" y="4084029"/>
            <a:ext cx="2560320" cy="0"/>
          </a:xfrm>
          <a:prstGeom prst="line">
            <a:avLst/>
          </a:prstGeom>
          <a:noFill/>
          <a:ln w="28575" cap="flat" cmpd="sng" algn="ctr">
            <a:solidFill>
              <a:srgbClr val="948A54"/>
            </a:solidFill>
            <a:prstDash val="sysDot"/>
          </a:ln>
          <a:effectLst/>
        </p:spPr>
      </p:cxnSp>
      <p:sp>
        <p:nvSpPr>
          <p:cNvPr id="54" name="TextBox 28"/>
          <p:cNvSpPr txBox="1">
            <a:spLocks noChangeArrowheads="1"/>
          </p:cNvSpPr>
          <p:nvPr>
            <p:custDataLst>
              <p:tags r:id="rId7"/>
            </p:custDataLst>
          </p:nvPr>
        </p:nvSpPr>
        <p:spPr bwMode="auto">
          <a:xfrm>
            <a:off x="3659175" y="4681345"/>
            <a:ext cx="5212080" cy="646331"/>
          </a:xfrm>
          <a:prstGeom prst="rect">
            <a:avLst/>
          </a:prstGeom>
          <a:noFill/>
          <a:ln w="9525">
            <a:noFill/>
            <a:miter lim="800000"/>
            <a:headEnd/>
            <a:tailEnd/>
          </a:ln>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rPr>
              <a:t>An </a:t>
            </a:r>
            <a:r>
              <a:rPr kumimoji="0" lang="en-US" sz="1200" b="0" i="1" u="none" strike="noStrike" kern="0" cap="none" spc="0" normalizeH="0" baseline="0" noProof="0" dirty="0" err="1">
                <a:ln>
                  <a:noFill/>
                </a:ln>
                <a:effectLst/>
                <a:uLnTx/>
                <a:uFillTx/>
                <a:latin typeface="+mn-lt"/>
              </a:rPr>
              <a:t>innodaytion</a:t>
            </a:r>
            <a:r>
              <a:rPr kumimoji="0" lang="en-US" sz="1200" b="0" i="1" u="none" strike="noStrike" kern="0" cap="none" spc="0" normalizeH="0" baseline="0" noProof="0" dirty="0">
                <a:ln>
                  <a:noFill/>
                </a:ln>
                <a:effectLst/>
                <a:uLnTx/>
                <a:uFillTx/>
                <a:latin typeface="+mn-lt"/>
              </a:rPr>
              <a:t> </a:t>
            </a:r>
            <a:r>
              <a:rPr kumimoji="0" lang="en-US" sz="1200" b="0" i="0" u="none" strike="noStrike" kern="0" cap="none" spc="0" normalizeH="0" baseline="0" noProof="0" dirty="0">
                <a:ln>
                  <a:noFill/>
                </a:ln>
                <a:effectLst/>
                <a:uLnTx/>
                <a:uFillTx/>
                <a:latin typeface="+mn-lt"/>
              </a:rPr>
              <a:t>is a chance for the employee to use and leverage their skills and their creativity. At the same time, they are experimenting with ideas that may create a valuable change for the company.</a:t>
            </a:r>
          </a:p>
        </p:txBody>
      </p:sp>
      <p:sp>
        <p:nvSpPr>
          <p:cNvPr id="55" name="TextBox 54"/>
          <p:cNvSpPr txBox="1"/>
          <p:nvPr>
            <p:custDataLst>
              <p:tags r:id="rId8"/>
            </p:custDataLst>
          </p:nvPr>
        </p:nvSpPr>
        <p:spPr>
          <a:xfrm>
            <a:off x="263466" y="4681345"/>
            <a:ext cx="3200400" cy="646331"/>
          </a:xfrm>
          <a:prstGeom prst="rect">
            <a:avLst/>
          </a:prstGeom>
          <a:noFill/>
        </p:spPr>
        <p:txBody>
          <a:bodyPr wrap="square">
            <a:spAutoFit/>
          </a:bodyPr>
          <a:lstStyle/>
          <a:p>
            <a:pPr algn="l">
              <a:defRPr/>
            </a:pPr>
            <a:r>
              <a:rPr lang="en-US" sz="1200" dirty="0">
                <a:latin typeface="+mn-lt"/>
                <a:cs typeface="Arial" pitchFamily="34" charset="0"/>
              </a:rPr>
              <a:t>Employees aren’t involved in projects where they could offer value by leveraging their skills and experience. </a:t>
            </a:r>
          </a:p>
        </p:txBody>
      </p:sp>
      <p:sp>
        <p:nvSpPr>
          <p:cNvPr id="56" name="TextBox 55"/>
          <p:cNvSpPr txBox="1"/>
          <p:nvPr/>
        </p:nvSpPr>
        <p:spPr>
          <a:xfrm>
            <a:off x="1745694" y="5519043"/>
            <a:ext cx="7134840" cy="830997"/>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mn-lt"/>
              </a:rPr>
              <a:t>Empowering employees to get involved has benefits for the organization as well.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mn-lt"/>
              </a:rPr>
              <a:t>first direct</a:t>
            </a:r>
            <a:r>
              <a:rPr kumimoji="0" lang="en-US" sz="1200" b="0" i="0" u="none" strike="noStrike" kern="0" cap="none" spc="0" normalizeH="0" baseline="0" noProof="0" dirty="0">
                <a:ln>
                  <a:noFill/>
                </a:ln>
                <a:effectLst/>
                <a:uLnTx/>
                <a:uFillTx/>
                <a:latin typeface="+mn-lt"/>
              </a:rPr>
              <a:t>, a UK telephone and Internet-based retail bank (a division of HSBC), launched a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rPr>
              <a:t>“Tell Colin” program (Colin being the firm’s CFO). This resulted in employees identifying hundreds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rPr>
              <a:t>of cost-saving ideas during a substantial downturn</a:t>
            </a:r>
            <a:r>
              <a:rPr kumimoji="0" lang="en-US" sz="1200" b="0" i="0" u="none" strike="noStrike" kern="0" cap="none" spc="0" normalizeH="0" baseline="0" noProof="0" dirty="0" smtClean="0">
                <a:ln>
                  <a:noFill/>
                </a:ln>
                <a:effectLst/>
                <a:uLnTx/>
                <a:uFillTx/>
                <a:latin typeface="+mn-lt"/>
              </a:rPr>
              <a:t>.</a:t>
            </a:r>
          </a:p>
        </p:txBody>
      </p:sp>
      <p:cxnSp>
        <p:nvCxnSpPr>
          <p:cNvPr id="23" name="Straight Connector 22"/>
          <p:cNvCxnSpPr/>
          <p:nvPr>
            <p:custDataLst>
              <p:tags r:id="rId9"/>
            </p:custDataLst>
          </p:nvPr>
        </p:nvCxnSpPr>
        <p:spPr>
          <a:xfrm>
            <a:off x="299979" y="3794130"/>
            <a:ext cx="8595360" cy="0"/>
          </a:xfrm>
          <a:prstGeom prst="line">
            <a:avLst/>
          </a:prstGeom>
          <a:noFill/>
          <a:ln w="28575" cap="flat" cmpd="sng" algn="ctr">
            <a:solidFill>
              <a:srgbClr val="948A54"/>
            </a:solidFill>
            <a:prstDash val="sysDot"/>
          </a:ln>
          <a:effectLst/>
        </p:spPr>
      </p:cxnSp>
      <p:cxnSp>
        <p:nvCxnSpPr>
          <p:cNvPr id="25" name="Straight Connector 24"/>
          <p:cNvCxnSpPr/>
          <p:nvPr>
            <p:custDataLst>
              <p:tags r:id="rId10"/>
            </p:custDataLst>
          </p:nvPr>
        </p:nvCxnSpPr>
        <p:spPr>
          <a:xfrm>
            <a:off x="299979" y="4597416"/>
            <a:ext cx="8595360" cy="0"/>
          </a:xfrm>
          <a:prstGeom prst="line">
            <a:avLst/>
          </a:prstGeom>
          <a:noFill/>
          <a:ln w="28575" cap="flat" cmpd="sng" algn="ctr">
            <a:solidFill>
              <a:srgbClr val="948A54"/>
            </a:solidFill>
            <a:prstDash val="sysDot"/>
          </a:ln>
          <a:effectLst/>
        </p:spPr>
      </p:cxnSp>
      <p:sp>
        <p:nvSpPr>
          <p:cNvPr id="26" name="Pentagon 25"/>
          <p:cNvSpPr/>
          <p:nvPr/>
        </p:nvSpPr>
        <p:spPr>
          <a:xfrm>
            <a:off x="265767" y="5656293"/>
            <a:ext cx="1463040" cy="648432"/>
          </a:xfrm>
          <a:prstGeom prst="homePlate">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Empowerment in Action:</a:t>
            </a:r>
            <a:endParaRPr lang="en-US" sz="1200" b="1" dirty="0"/>
          </a:p>
        </p:txBody>
      </p:sp>
      <p:cxnSp>
        <p:nvCxnSpPr>
          <p:cNvPr id="27" name="Straight Connector 26"/>
          <p:cNvCxnSpPr/>
          <p:nvPr>
            <p:custDataLst>
              <p:tags r:id="rId11"/>
            </p:custDataLst>
          </p:nvPr>
        </p:nvCxnSpPr>
        <p:spPr>
          <a:xfrm>
            <a:off x="299979" y="5364189"/>
            <a:ext cx="8595360" cy="0"/>
          </a:xfrm>
          <a:prstGeom prst="line">
            <a:avLst/>
          </a:prstGeom>
          <a:noFill/>
          <a:ln w="28575" cap="flat" cmpd="sng" algn="ctr">
            <a:solidFill>
              <a:srgbClr val="948A54"/>
            </a:solidFill>
            <a:prstDash val="sysDot"/>
          </a:ln>
          <a:effectLst/>
        </p:spPr>
      </p:cxnSp>
      <p:sp>
        <p:nvSpPr>
          <p:cNvPr id="24" name="TextBox 23"/>
          <p:cNvSpPr txBox="1"/>
          <p:nvPr/>
        </p:nvSpPr>
        <p:spPr>
          <a:xfrm>
            <a:off x="3659175" y="2756093"/>
            <a:ext cx="4886909" cy="307777"/>
          </a:xfrm>
          <a:prstGeom prst="rect">
            <a:avLst/>
          </a:prstGeom>
          <a:noFill/>
        </p:spPr>
        <p:txBody>
          <a:bodyPr wrap="square" rtlCol="0">
            <a:spAutoFit/>
          </a:bodyPr>
          <a:lstStyle/>
          <a:p>
            <a:pPr algn="l"/>
            <a:r>
              <a:rPr lang="en-US" sz="1400" b="1" dirty="0" smtClean="0"/>
              <a:t>How the initiative addresses the gap: </a:t>
            </a:r>
            <a:endParaRPr lang="en-US" sz="1400" b="1" dirty="0"/>
          </a:p>
        </p:txBody>
      </p:sp>
      <p:sp>
        <p:nvSpPr>
          <p:cNvPr id="28" name="TextBox 27"/>
          <p:cNvSpPr txBox="1"/>
          <p:nvPr/>
        </p:nvSpPr>
        <p:spPr>
          <a:xfrm>
            <a:off x="263466" y="2756093"/>
            <a:ext cx="3200400" cy="307777"/>
          </a:xfrm>
          <a:prstGeom prst="rect">
            <a:avLst/>
          </a:prstGeom>
          <a:noFill/>
        </p:spPr>
        <p:txBody>
          <a:bodyPr wrap="square" rtlCol="0">
            <a:spAutoFit/>
          </a:bodyPr>
          <a:lstStyle/>
          <a:p>
            <a:pPr algn="l"/>
            <a:r>
              <a:rPr lang="en-US" sz="1400" b="1" dirty="0" smtClean="0"/>
              <a:t>Common Empowerment gaps:</a:t>
            </a:r>
            <a:endParaRPr lang="en-US" sz="1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Highlighted initiative: </a:t>
            </a:r>
            <a:r>
              <a:rPr lang="en-US" i="1" dirty="0" err="1" smtClean="0"/>
              <a:t>Inno</a:t>
            </a:r>
            <a:r>
              <a:rPr lang="en-US" b="1" i="1" dirty="0" err="1" smtClean="0"/>
              <a:t>day</a:t>
            </a:r>
            <a:r>
              <a:rPr lang="en-US" i="1" dirty="0" err="1" smtClean="0"/>
              <a:t>tion</a:t>
            </a:r>
            <a:r>
              <a:rPr lang="en-US" i="1" dirty="0" smtClean="0"/>
              <a:t> – Test your ideas for a day</a:t>
            </a:r>
            <a:endParaRPr lang="en-US" i="1" dirty="0"/>
          </a:p>
        </p:txBody>
      </p:sp>
      <p:sp>
        <p:nvSpPr>
          <p:cNvPr id="25" name="Rectangle 24"/>
          <p:cNvSpPr/>
          <p:nvPr>
            <p:custDataLst>
              <p:tags r:id="rId1"/>
            </p:custDataLst>
          </p:nvPr>
        </p:nvSpPr>
        <p:spPr bwMode="auto">
          <a:xfrm>
            <a:off x="1395369" y="3824396"/>
            <a:ext cx="7498080" cy="700088"/>
          </a:xfrm>
          <a:prstGeom prst="rect">
            <a:avLst/>
          </a:prstGeom>
          <a:noFill/>
          <a:ln w="25400" cap="flat" cmpd="sng" algn="ctr">
            <a:noFill/>
            <a:prstDash val="solid"/>
          </a:ln>
          <a:effectLst/>
        </p:spPr>
        <p:txBody>
          <a:bodyPr anchor="ctr"/>
          <a:lstStyle/>
          <a:p>
            <a:pPr marL="2057400" marR="0" lvl="4" indent="-228600" defTabSz="914400" eaLnBrk="1" fontAlgn="auto" latinLnBrk="0" hangingPunct="1">
              <a:lnSpc>
                <a:spcPct val="100000"/>
              </a:lnSpc>
              <a:spcBef>
                <a:spcPts val="0"/>
              </a:spcBef>
              <a:spcAft>
                <a:spcPts val="0"/>
              </a:spcAft>
              <a:buClrTx/>
              <a:buSzTx/>
              <a:buFontTx/>
              <a:buNone/>
              <a:tabLst>
                <a:tab pos="2343150" algn="l"/>
              </a:tabLst>
              <a:defRPr/>
            </a:pPr>
            <a:endParaRPr kumimoji="0" lang="en-US" sz="1200" b="0" i="0" u="none" strike="noStrike" kern="0" cap="none" spc="0" normalizeH="0" baseline="0" noProof="0" dirty="0">
              <a:ln>
                <a:noFill/>
              </a:ln>
              <a:solidFill>
                <a:srgbClr val="254061"/>
              </a:solidFill>
              <a:effectLst/>
              <a:uLnTx/>
              <a:uFillTx/>
              <a:latin typeface="Georgia"/>
              <a:ea typeface="+mn-ea"/>
              <a:cs typeface="Arial" charset="0"/>
            </a:endParaRPr>
          </a:p>
        </p:txBody>
      </p:sp>
      <p:sp>
        <p:nvSpPr>
          <p:cNvPr id="26" name="TextBox 25"/>
          <p:cNvSpPr txBox="1"/>
          <p:nvPr>
            <p:custDataLst>
              <p:tags r:id="rId2"/>
            </p:custDataLst>
          </p:nvPr>
        </p:nvSpPr>
        <p:spPr bwMode="auto">
          <a:xfrm>
            <a:off x="1547813" y="3851140"/>
            <a:ext cx="7315200" cy="646331"/>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Involve those who deserve and want to participate: </a:t>
            </a:r>
            <a:r>
              <a:rPr kumimoji="0" lang="en-US" sz="1200" b="0" i="0" u="none" strike="noStrike" kern="0" cap="none" spc="0" normalizeH="0" baseline="0" noProof="0" dirty="0">
                <a:ln>
                  <a:noFill/>
                </a:ln>
                <a:solidFill>
                  <a:sysClr val="windowText" lastClr="000000"/>
                </a:solidFill>
                <a:effectLst/>
                <a:uLnTx/>
                <a:uFillTx/>
                <a:latin typeface="+mn-lt"/>
              </a:rPr>
              <a:t>Ensure the employee is passionate about the idea – this should be perceived as an opportunity, not an additional task. Make sure everything else is taken off the employee’s plate (resource elsewhere) during the </a:t>
            </a:r>
            <a:r>
              <a:rPr kumimoji="0" lang="en-US" sz="1200" b="0" i="1" u="none" strike="noStrike" kern="0" cap="none" spc="0" normalizeH="0" baseline="0" noProof="0" dirty="0" err="1">
                <a:ln>
                  <a:noFill/>
                </a:ln>
                <a:solidFill>
                  <a:sysClr val="windowText" lastClr="000000"/>
                </a:solidFill>
                <a:effectLst/>
                <a:uLnTx/>
                <a:uFillTx/>
                <a:latin typeface="+mn-lt"/>
              </a:rPr>
              <a:t>innodaytion</a:t>
            </a:r>
            <a:r>
              <a:rPr kumimoji="0" lang="en-US" sz="1200" b="0" i="1" u="none" strike="noStrike" kern="0" cap="none" spc="0" normalizeH="0" baseline="0" noProof="0" dirty="0">
                <a:ln>
                  <a:noFill/>
                </a:ln>
                <a:solidFill>
                  <a:sysClr val="windowText" lastClr="000000"/>
                </a:solidFill>
                <a:effectLst/>
                <a:uLnTx/>
                <a:uFillTx/>
                <a:latin typeface="+mn-lt"/>
              </a:rPr>
              <a:t>.</a:t>
            </a:r>
          </a:p>
        </p:txBody>
      </p:sp>
      <p:sp>
        <p:nvSpPr>
          <p:cNvPr id="27" name="Rectangle 26"/>
          <p:cNvSpPr/>
          <p:nvPr>
            <p:custDataLst>
              <p:tags r:id="rId3"/>
            </p:custDataLst>
          </p:nvPr>
        </p:nvSpPr>
        <p:spPr bwMode="auto">
          <a:xfrm>
            <a:off x="1395369" y="2975084"/>
            <a:ext cx="7498080" cy="806450"/>
          </a:xfrm>
          <a:prstGeom prst="rect">
            <a:avLst/>
          </a:prstGeom>
          <a:noFill/>
          <a:ln w="25400" cap="flat" cmpd="sng" algn="ctr">
            <a:noFill/>
            <a:prstDash val="solid"/>
          </a:ln>
          <a:effectLst/>
        </p:spPr>
        <p:txBody>
          <a:bodyPr anchor="ctr"/>
          <a:lstStyle/>
          <a:p>
            <a:pPr marL="2057400" marR="0" lvl="4" indent="-228600" defTabSz="914400" eaLnBrk="1" fontAlgn="auto" latinLnBrk="0" hangingPunct="1">
              <a:lnSpc>
                <a:spcPct val="100000"/>
              </a:lnSpc>
              <a:spcBef>
                <a:spcPts val="0"/>
              </a:spcBef>
              <a:spcAft>
                <a:spcPts val="0"/>
              </a:spcAft>
              <a:buClrTx/>
              <a:buSzTx/>
              <a:buFontTx/>
              <a:buNone/>
              <a:tabLst>
                <a:tab pos="2343150" algn="l"/>
              </a:tabLst>
              <a:defRPr/>
            </a:pPr>
            <a:endParaRPr kumimoji="0" lang="en-US" sz="1200" b="0" i="0" u="none" strike="noStrike" kern="0" cap="none" spc="0" normalizeH="0" baseline="0" noProof="0" dirty="0">
              <a:ln>
                <a:noFill/>
              </a:ln>
              <a:solidFill>
                <a:srgbClr val="254061"/>
              </a:solidFill>
              <a:effectLst/>
              <a:uLnTx/>
              <a:uFillTx/>
              <a:latin typeface="Georgia"/>
              <a:ea typeface="+mn-ea"/>
              <a:cs typeface="Arial" charset="0"/>
            </a:endParaRPr>
          </a:p>
        </p:txBody>
      </p:sp>
      <p:sp>
        <p:nvSpPr>
          <p:cNvPr id="29" name="Rectangle 28"/>
          <p:cNvSpPr/>
          <p:nvPr>
            <p:custDataLst>
              <p:tags r:id="rId4"/>
            </p:custDataLst>
          </p:nvPr>
        </p:nvSpPr>
        <p:spPr bwMode="auto">
          <a:xfrm>
            <a:off x="266760" y="4616559"/>
            <a:ext cx="8595360" cy="1592262"/>
          </a:xfrm>
          <a:prstGeom prst="rect">
            <a:avLst/>
          </a:prstGeom>
          <a:solidFill>
            <a:srgbClr val="7391AD">
              <a:lumMod val="40000"/>
              <a:lumOff val="60000"/>
            </a:srgbClr>
          </a:solidFill>
          <a:ln w="25400" cap="flat" cmpd="sng" algn="ctr">
            <a:noFill/>
            <a:prstDash val="solid"/>
          </a:ln>
          <a:effectLst/>
        </p:spPr>
        <p:txBody>
          <a:bodyPr anchor="ctr"/>
          <a:lstStyle/>
          <a:p>
            <a:pPr marL="2057400" marR="0" lvl="4" indent="-228600" defTabSz="914400" eaLnBrk="1" fontAlgn="auto" latinLnBrk="0" hangingPunct="1">
              <a:lnSpc>
                <a:spcPct val="100000"/>
              </a:lnSpc>
              <a:spcBef>
                <a:spcPts val="0"/>
              </a:spcBef>
              <a:spcAft>
                <a:spcPts val="0"/>
              </a:spcAft>
              <a:buClrTx/>
              <a:buSzTx/>
              <a:buFont typeface="Arial" charset="0"/>
              <a:buChar char="•"/>
              <a:tabLst/>
              <a:defRPr/>
            </a:pPr>
            <a:endParaRPr kumimoji="0" lang="en-US" sz="1100" b="0" i="0" u="none" strike="noStrike" kern="0" cap="none" spc="0" normalizeH="0" baseline="0" noProof="0">
              <a:ln>
                <a:noFill/>
              </a:ln>
              <a:solidFill>
                <a:srgbClr val="254061"/>
              </a:solidFill>
              <a:effectLst/>
              <a:uLnTx/>
              <a:uFillTx/>
              <a:latin typeface="Georgia"/>
              <a:ea typeface="+mn-ea"/>
              <a:cs typeface="Arial" charset="0"/>
            </a:endParaRPr>
          </a:p>
        </p:txBody>
      </p:sp>
      <p:sp>
        <p:nvSpPr>
          <p:cNvPr id="30" name="Rectangle 29"/>
          <p:cNvSpPr/>
          <p:nvPr>
            <p:custDataLst>
              <p:tags r:id="rId5"/>
            </p:custDataLst>
          </p:nvPr>
        </p:nvSpPr>
        <p:spPr bwMode="auto">
          <a:xfrm>
            <a:off x="261261" y="2975084"/>
            <a:ext cx="1188720" cy="1549400"/>
          </a:xfrm>
          <a:prstGeom prst="rect">
            <a:avLst/>
          </a:prstGeom>
          <a:noFill/>
          <a:ln w="25400" cap="flat" cmpd="sng" algn="ctr">
            <a:noFill/>
            <a:prstDash val="solid"/>
          </a:ln>
          <a:effectLst/>
        </p:spPr>
        <p:txBody>
          <a:bodyPr anchor="ctr"/>
          <a:lstStyle/>
          <a:p>
            <a:pPr marL="2057400" marR="0" lvl="4" indent="-228600" defTabSz="914400" eaLnBrk="1" fontAlgn="auto" latinLnBrk="0" hangingPunct="1">
              <a:lnSpc>
                <a:spcPct val="100000"/>
              </a:lnSpc>
              <a:spcBef>
                <a:spcPts val="0"/>
              </a:spcBef>
              <a:spcAft>
                <a:spcPts val="0"/>
              </a:spcAft>
              <a:buClrTx/>
              <a:buSzTx/>
              <a:buFont typeface="Arial" charset="0"/>
              <a:buChar char="•"/>
              <a:tabLst/>
              <a:defRPr/>
            </a:pPr>
            <a:endParaRPr kumimoji="0" lang="en-US" sz="1200" b="0" i="0" u="none" strike="noStrike" kern="0" cap="none" spc="0" normalizeH="0" baseline="0" noProof="0">
              <a:ln>
                <a:noFill/>
              </a:ln>
              <a:solidFill>
                <a:srgbClr val="254061"/>
              </a:solidFill>
              <a:effectLst/>
              <a:uLnTx/>
              <a:uFillTx/>
              <a:latin typeface="+mn-lt"/>
              <a:ea typeface="+mn-ea"/>
              <a:cs typeface="Arial" charset="0"/>
            </a:endParaRPr>
          </a:p>
        </p:txBody>
      </p:sp>
      <p:sp>
        <p:nvSpPr>
          <p:cNvPr id="31" name="TextBox 30"/>
          <p:cNvSpPr txBox="1"/>
          <p:nvPr>
            <p:custDataLst>
              <p:tags r:id="rId6"/>
            </p:custDataLst>
          </p:nvPr>
        </p:nvSpPr>
        <p:spPr bwMode="auto">
          <a:xfrm>
            <a:off x="226953" y="3359259"/>
            <a:ext cx="1188720" cy="523220"/>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Tricks to Implement</a:t>
            </a:r>
          </a:p>
        </p:txBody>
      </p:sp>
      <p:sp>
        <p:nvSpPr>
          <p:cNvPr id="32" name="TextBox 31"/>
          <p:cNvSpPr txBox="1"/>
          <p:nvPr>
            <p:custDataLst>
              <p:tags r:id="rId7"/>
            </p:custDataLst>
          </p:nvPr>
        </p:nvSpPr>
        <p:spPr bwMode="auto">
          <a:xfrm>
            <a:off x="226953" y="5191234"/>
            <a:ext cx="1188720" cy="30777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It works.</a:t>
            </a:r>
          </a:p>
        </p:txBody>
      </p:sp>
      <p:sp>
        <p:nvSpPr>
          <p:cNvPr id="33" name="TextBox 32"/>
          <p:cNvSpPr txBox="1"/>
          <p:nvPr>
            <p:custDataLst>
              <p:tags r:id="rId8"/>
            </p:custDataLst>
          </p:nvPr>
        </p:nvSpPr>
        <p:spPr>
          <a:xfrm>
            <a:off x="1528763" y="4634020"/>
            <a:ext cx="7507287" cy="1616075"/>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This is very similar to </a:t>
            </a:r>
            <a:r>
              <a:rPr kumimoji="0" lang="en-US" sz="1200" b="0" i="1" u="none" strike="noStrike" kern="0" cap="none" spc="0" normalizeH="0" baseline="0" noProof="0" dirty="0">
                <a:ln>
                  <a:noFill/>
                </a:ln>
                <a:solidFill>
                  <a:sysClr val="windowText" lastClr="000000"/>
                </a:solidFill>
                <a:effectLst/>
                <a:uLnTx/>
                <a:uFillTx/>
                <a:latin typeface="+mn-lt"/>
              </a:rPr>
              <a:t>Google’s </a:t>
            </a:r>
            <a:r>
              <a:rPr kumimoji="0" lang="en-US" sz="1200" b="0" i="0" u="none" strike="noStrike" kern="0" cap="none" spc="0" normalizeH="0" baseline="0" noProof="0" dirty="0">
                <a:ln>
                  <a:noFill/>
                </a:ln>
                <a:solidFill>
                  <a:sysClr val="windowText" lastClr="000000"/>
                </a:solidFill>
                <a:effectLst/>
                <a:uLnTx/>
                <a:uFillTx/>
                <a:latin typeface="+mn-lt"/>
              </a:rPr>
              <a:t>widely publicized 20% playtime for all engineers, who spend 80% on their core-projects </a:t>
            </a:r>
            <a:r>
              <a:rPr kumimoji="0" lang="en-US" sz="1200" b="0" i="0" u="none" strike="noStrike" kern="0" cap="none" spc="0" normalizeH="0" baseline="0" noProof="0" dirty="0">
                <a:ln>
                  <a:noFill/>
                </a:ln>
                <a:solidFill>
                  <a:sysClr val="windowText" lastClr="000000"/>
                </a:solidFill>
                <a:effectLst/>
                <a:uLnTx/>
                <a:uFillTx/>
                <a:latin typeface="+mn-lt"/>
                <a:cs typeface="Arial" pitchFamily="34" charset="0"/>
              </a:rPr>
              <a:t>and have the rest of their time to “run wild.” The hope is that this running wild may lead to insightful and exciting new ideas.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mn-lt"/>
              <a:cs typeface="Arial"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ysClr val="windowText" lastClr="000000"/>
                </a:solidFill>
                <a:effectLst/>
                <a:uLnTx/>
                <a:uFillTx/>
                <a:latin typeface="+mn-lt"/>
                <a:cs typeface="Arial" pitchFamily="34" charset="0"/>
              </a:rPr>
              <a:t>Atlassian</a:t>
            </a:r>
            <a:r>
              <a:rPr kumimoji="0" lang="en-US" sz="1200" b="0" i="0" u="none" strike="noStrike" kern="0" cap="none" spc="0" normalizeH="0" baseline="0" noProof="0" dirty="0">
                <a:ln>
                  <a:noFill/>
                </a:ln>
                <a:solidFill>
                  <a:sysClr val="windowText" lastClr="000000"/>
                </a:solidFill>
                <a:effectLst/>
                <a:uLnTx/>
                <a:uFillTx/>
                <a:latin typeface="+mn-lt"/>
                <a:cs typeface="Arial" pitchFamily="34" charset="0"/>
              </a:rPr>
              <a:t>, an Australian software company, holds one day quarterly where software developers have to deliver something overnight and present what they’ve developed to the entire company in 24 hours. They have the autonomy to work on whatever they want, with whomever they want</a:t>
            </a:r>
            <a:r>
              <a:rPr kumimoji="0" lang="en-US" sz="1200" b="0" i="0" u="none" strike="noStrike" kern="0" cap="none" spc="0" normalizeH="0" baseline="0" noProof="0" dirty="0" smtClean="0">
                <a:ln>
                  <a:noFill/>
                </a:ln>
                <a:solidFill>
                  <a:sysClr val="windowText" lastClr="000000"/>
                </a:solidFill>
                <a:effectLst/>
                <a:uLnTx/>
                <a:uFillTx/>
                <a:latin typeface="+mn-lt"/>
                <a:cs typeface="Arial" pitchFamily="34" charset="0"/>
              </a:rPr>
              <a:t>. A </a:t>
            </a:r>
            <a:r>
              <a:rPr kumimoji="0" lang="en-US" sz="1200" b="0" i="0" u="none" strike="noStrike" kern="0" cap="none" spc="0" normalizeH="0" baseline="0" noProof="0" dirty="0">
                <a:ln>
                  <a:noFill/>
                </a:ln>
                <a:solidFill>
                  <a:sysClr val="windowText" lastClr="000000"/>
                </a:solidFill>
                <a:effectLst/>
                <a:uLnTx/>
                <a:uFillTx/>
                <a:latin typeface="+mn-lt"/>
                <a:cs typeface="Arial" pitchFamily="34" charset="0"/>
              </a:rPr>
              <a:t>variety of software fixes, new products, and upgrades have been developed as a result.</a:t>
            </a:r>
          </a:p>
        </p:txBody>
      </p:sp>
      <p:sp>
        <p:nvSpPr>
          <p:cNvPr id="34" name="TextBox 33"/>
          <p:cNvSpPr txBox="1"/>
          <p:nvPr>
            <p:custDataLst>
              <p:tags r:id="rId9"/>
            </p:custDataLst>
          </p:nvPr>
        </p:nvSpPr>
        <p:spPr bwMode="auto">
          <a:xfrm>
            <a:off x="1547813" y="2972727"/>
            <a:ext cx="7315200" cy="830997"/>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Is one day and one person enough? </a:t>
            </a:r>
            <a:r>
              <a:rPr kumimoji="0" lang="en-US" sz="1200" b="0" i="0" u="none" strike="noStrike" kern="0" cap="none" spc="0" normalizeH="0" baseline="0" noProof="0" dirty="0">
                <a:ln>
                  <a:noFill/>
                </a:ln>
                <a:solidFill>
                  <a:sysClr val="windowText" lastClr="000000"/>
                </a:solidFill>
                <a:effectLst/>
                <a:uLnTx/>
                <a:uFillTx/>
                <a:latin typeface="+mn-lt"/>
              </a:rPr>
              <a:t>A deadline of a day is best. The idea doesn’t need to be ready to implement, just ready to present and pass on to the next stage if it’s approved. If the idea is posed from more than one person, and you can handle the resourcing, don’t be afraid to put a team on the idea – it will improve development and co-worker relationships.</a:t>
            </a:r>
            <a:endParaRPr kumimoji="0" lang="en-US" sz="1200" b="1" i="0" u="none" strike="noStrike" kern="0" cap="none" spc="0" normalizeH="0" baseline="0" noProof="0" dirty="0">
              <a:ln>
                <a:noFill/>
              </a:ln>
              <a:solidFill>
                <a:sysClr val="windowText" lastClr="000000"/>
              </a:solidFill>
              <a:effectLst/>
              <a:uLnTx/>
              <a:uFillTx/>
              <a:latin typeface="+mn-lt"/>
            </a:endParaRPr>
          </a:p>
        </p:txBody>
      </p:sp>
      <p:sp>
        <p:nvSpPr>
          <p:cNvPr id="35" name="Rectangle 34"/>
          <p:cNvSpPr/>
          <p:nvPr>
            <p:custDataLst>
              <p:tags r:id="rId10"/>
            </p:custDataLst>
          </p:nvPr>
        </p:nvSpPr>
        <p:spPr bwMode="auto">
          <a:xfrm>
            <a:off x="248661" y="1351402"/>
            <a:ext cx="8595360" cy="1554480"/>
          </a:xfrm>
          <a:prstGeom prst="rect">
            <a:avLst/>
          </a:prstGeom>
          <a:noFill/>
          <a:ln w="25400" cap="flat" cmpd="sng" algn="ctr">
            <a:noFill/>
            <a:prstDash val="solid"/>
          </a:ln>
          <a:effectLst/>
        </p:spPr>
        <p:txBody>
          <a:bodyPr anchor="ctr"/>
          <a:lstStyle/>
          <a:p>
            <a:pPr marL="2057400" marR="0" lvl="4" indent="-228600" defTabSz="914400" eaLnBrk="1" fontAlgn="auto" latinLnBrk="0" hangingPunct="1">
              <a:lnSpc>
                <a:spcPct val="100000"/>
              </a:lnSpc>
              <a:spcBef>
                <a:spcPts val="0"/>
              </a:spcBef>
              <a:spcAft>
                <a:spcPts val="0"/>
              </a:spcAft>
              <a:buClrTx/>
              <a:buSzTx/>
              <a:buFont typeface="Arial" charset="0"/>
              <a:buChar char="•"/>
              <a:tabLst/>
              <a:defRPr/>
            </a:pPr>
            <a:endParaRPr kumimoji="0" lang="en-US" sz="1200" b="0" i="0" u="none" strike="noStrike" kern="0" cap="none" spc="0" normalizeH="0" baseline="0" noProof="0">
              <a:ln>
                <a:noFill/>
              </a:ln>
              <a:solidFill>
                <a:srgbClr val="254061"/>
              </a:solidFill>
              <a:effectLst/>
              <a:uLnTx/>
              <a:uFillTx/>
              <a:latin typeface="+mn-lt"/>
              <a:ea typeface="+mn-ea"/>
              <a:cs typeface="Arial" charset="0"/>
            </a:endParaRPr>
          </a:p>
        </p:txBody>
      </p:sp>
      <p:sp>
        <p:nvSpPr>
          <p:cNvPr id="36" name="TextBox 35"/>
          <p:cNvSpPr txBox="1"/>
          <p:nvPr>
            <p:custDataLst>
              <p:tags r:id="rId11"/>
            </p:custDataLst>
          </p:nvPr>
        </p:nvSpPr>
        <p:spPr bwMode="auto">
          <a:xfrm>
            <a:off x="226953" y="2016565"/>
            <a:ext cx="1188720" cy="30777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Roles</a:t>
            </a:r>
          </a:p>
        </p:txBody>
      </p:sp>
      <p:sp>
        <p:nvSpPr>
          <p:cNvPr id="37" name="TextBox 36"/>
          <p:cNvSpPr txBox="1"/>
          <p:nvPr>
            <p:custDataLst>
              <p:tags r:id="rId12"/>
            </p:custDataLst>
          </p:nvPr>
        </p:nvSpPr>
        <p:spPr>
          <a:xfrm>
            <a:off x="1530350" y="1346640"/>
            <a:ext cx="2536825" cy="1569660"/>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HR: The administrator of the program. </a:t>
            </a:r>
            <a:endParaRPr kumimoji="0" lang="en-US" sz="1200" b="0" i="0" u="none" strike="noStrike" kern="0" cap="none" spc="0" normalizeH="0" baseline="0" noProof="0" dirty="0">
              <a:ln>
                <a:noFill/>
              </a:ln>
              <a:solidFill>
                <a:sysClr val="windowText" lastClr="000000"/>
              </a:solidFill>
              <a:effectLst/>
              <a:uLnTx/>
              <a:uFillTx/>
              <a:latin typeface="+mn-lt"/>
            </a:endParaRP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Set the quota: How many</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days </a:t>
            </a:r>
            <a:r>
              <a:rPr kumimoji="0" lang="en-US" sz="1200" b="0" i="0" u="none" strike="noStrike" kern="0" cap="none" spc="0" normalizeH="0" baseline="0" noProof="0" dirty="0">
                <a:ln>
                  <a:noFill/>
                </a:ln>
                <a:solidFill>
                  <a:sysClr val="windowText" lastClr="000000"/>
                </a:solidFill>
                <a:effectLst/>
                <a:uLnTx/>
                <a:uFillTx/>
                <a:latin typeface="+mn-lt"/>
              </a:rPr>
              <a:t>per year and how many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employees </a:t>
            </a:r>
            <a:r>
              <a:rPr kumimoji="0" lang="en-US" sz="1200" b="0" i="0" u="none" strike="noStrike" kern="0" cap="none" spc="0" normalizeH="0" baseline="0" noProof="0" dirty="0">
                <a:ln>
                  <a:noFill/>
                </a:ln>
                <a:solidFill>
                  <a:sysClr val="windowText" lastClr="000000"/>
                </a:solidFill>
                <a:effectLst/>
                <a:uLnTx/>
                <a:uFillTx/>
                <a:latin typeface="+mn-lt"/>
              </a:rPr>
              <a:t>can participate?</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Set the ground rules around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who </a:t>
            </a:r>
            <a:r>
              <a:rPr kumimoji="0" lang="en-US" sz="1200" b="0" i="0" u="none" strike="noStrike" kern="0" cap="none" spc="0" normalizeH="0" baseline="0" noProof="0" dirty="0">
                <a:ln>
                  <a:noFill/>
                </a:ln>
                <a:solidFill>
                  <a:sysClr val="windowText" lastClr="000000"/>
                </a:solidFill>
                <a:effectLst/>
                <a:uLnTx/>
                <a:uFillTx/>
                <a:latin typeface="+mn-lt"/>
              </a:rPr>
              <a:t>qualifies and how the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day </a:t>
            </a:r>
            <a:r>
              <a:rPr kumimoji="0" lang="en-US" sz="1200" b="0" i="0" u="none" strike="noStrike" kern="0" cap="none" spc="0" normalizeH="0" baseline="0" noProof="0" dirty="0">
                <a:ln>
                  <a:noFill/>
                </a:ln>
                <a:solidFill>
                  <a:sysClr val="windowText" lastClr="000000"/>
                </a:solidFill>
                <a:effectLst/>
                <a:uLnTx/>
                <a:uFillTx/>
                <a:latin typeface="+mn-lt"/>
              </a:rPr>
              <a:t>is run.</a:t>
            </a:r>
          </a:p>
        </p:txBody>
      </p:sp>
      <p:sp>
        <p:nvSpPr>
          <p:cNvPr id="38" name="TextBox 37"/>
          <p:cNvSpPr txBox="1"/>
          <p:nvPr>
            <p:custDataLst>
              <p:tags r:id="rId13"/>
            </p:custDataLst>
          </p:nvPr>
        </p:nvSpPr>
        <p:spPr>
          <a:xfrm>
            <a:off x="3995738" y="1357752"/>
            <a:ext cx="2520950" cy="1569660"/>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Managers: The leader of the program. </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Spot the passion, grant the</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day</a:t>
            </a:r>
            <a:r>
              <a:rPr kumimoji="0" lang="en-US" sz="1200" b="0" i="0" u="none" strike="noStrike" kern="0" cap="none" spc="0" normalizeH="0" baseline="0" noProof="0" dirty="0">
                <a:ln>
                  <a:noFill/>
                </a:ln>
                <a:solidFill>
                  <a:sysClr val="windowText" lastClr="000000"/>
                </a:solidFill>
                <a:effectLst/>
                <a:uLnTx/>
                <a:uFillTx/>
                <a:latin typeface="+mn-lt"/>
              </a:rPr>
              <a:t>, and celebrate what </a:t>
            </a:r>
            <a:r>
              <a:rPr kumimoji="0" lang="en-US" sz="1200" b="0" i="0" u="none" strike="noStrike" kern="0" cap="none" spc="0" normalizeH="0" baseline="0" noProof="0" dirty="0" smtClean="0">
                <a:ln>
                  <a:noFill/>
                </a:ln>
                <a:solidFill>
                  <a:sysClr val="windowText" lastClr="000000"/>
                </a:solidFill>
                <a:effectLst/>
                <a:uLnTx/>
                <a:uFillTx/>
                <a:latin typeface="+mn-lt"/>
              </a:rPr>
              <a:t>is </a:t>
            </a:r>
            <a:endParaRPr kumimoji="0" lang="en-US" sz="1200" b="0" i="0" u="none" strike="noStrike" kern="0" cap="none" spc="0" normalizeH="0" baseline="0" noProof="0" dirty="0">
              <a:ln>
                <a:noFill/>
              </a:ln>
              <a:solidFill>
                <a:sysClr val="windowText" lastClr="000000"/>
              </a:solidFill>
              <a:effectLst/>
              <a:uLnTx/>
              <a:uFillTx/>
              <a:latin typeface="+mn-lt"/>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accomplished</a:t>
            </a:r>
            <a:r>
              <a:rPr kumimoji="0" lang="en-US" sz="1200" b="0" i="0" u="none" strike="noStrike" kern="0" cap="none" spc="0" normalizeH="0" baseline="0" noProof="0" dirty="0">
                <a:ln>
                  <a:noFill/>
                </a:ln>
                <a:solidFill>
                  <a:sysClr val="windowText" lastClr="000000"/>
                </a:solidFill>
                <a:effectLst/>
                <a:uLnTx/>
                <a:uFillTx/>
                <a:latin typeface="+mn-lt"/>
              </a:rPr>
              <a:t>.</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Stay out of it on the actual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 day: it has to be completely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 employee-driven.</a:t>
            </a:r>
          </a:p>
        </p:txBody>
      </p:sp>
      <p:sp>
        <p:nvSpPr>
          <p:cNvPr id="39" name="TextBox 38"/>
          <p:cNvSpPr txBox="1"/>
          <p:nvPr>
            <p:custDataLst>
              <p:tags r:id="rId14"/>
            </p:custDataLst>
          </p:nvPr>
        </p:nvSpPr>
        <p:spPr>
          <a:xfrm>
            <a:off x="6443663" y="1357752"/>
            <a:ext cx="2592387" cy="1569660"/>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Staff member: The participant. </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Employees must communicate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when </a:t>
            </a:r>
            <a:r>
              <a:rPr kumimoji="0" lang="en-US" sz="1200" b="0" i="0" u="none" strike="noStrike" kern="0" cap="none" spc="0" normalizeH="0" baseline="0" noProof="0" dirty="0">
                <a:ln>
                  <a:noFill/>
                </a:ln>
                <a:solidFill>
                  <a:sysClr val="windowText" lastClr="000000"/>
                </a:solidFill>
                <a:effectLst/>
                <a:uLnTx/>
                <a:uFillTx/>
                <a:latin typeface="+mn-lt"/>
              </a:rPr>
              <a:t>they are passionate</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about </a:t>
            </a:r>
            <a:r>
              <a:rPr kumimoji="0" lang="en-US" sz="1200" b="0" i="0" u="none" strike="noStrike" kern="0" cap="none" spc="0" normalizeH="0" baseline="0" noProof="0" dirty="0">
                <a:ln>
                  <a:noFill/>
                </a:ln>
                <a:solidFill>
                  <a:sysClr val="windowText" lastClr="000000"/>
                </a:solidFill>
                <a:effectLst/>
                <a:uLnTx/>
                <a:uFillTx/>
                <a:latin typeface="+mn-lt"/>
              </a:rPr>
              <a:t>an idea to make the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organization </a:t>
            </a:r>
            <a:r>
              <a:rPr kumimoji="0" lang="en-US" sz="1200" b="0" i="0" u="none" strike="noStrike" kern="0" cap="none" spc="0" normalizeH="0" baseline="0" noProof="0" dirty="0">
                <a:ln>
                  <a:noFill/>
                </a:ln>
                <a:solidFill>
                  <a:sysClr val="windowText" lastClr="000000"/>
                </a:solidFill>
                <a:effectLst/>
                <a:uLnTx/>
                <a:uFillTx/>
                <a:latin typeface="+mn-lt"/>
              </a:rPr>
              <a:t>better.</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They must take advantage of</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the </a:t>
            </a:r>
            <a:r>
              <a:rPr kumimoji="0" lang="en-US" sz="1200" b="0" i="0" u="none" strike="noStrike" kern="0" cap="none" spc="0" normalizeH="0" baseline="0" noProof="0" dirty="0">
                <a:ln>
                  <a:noFill/>
                </a:ln>
                <a:solidFill>
                  <a:sysClr val="windowText" lastClr="000000"/>
                </a:solidFill>
                <a:effectLst/>
                <a:uLnTx/>
                <a:uFillTx/>
                <a:latin typeface="+mn-lt"/>
              </a:rPr>
              <a:t>opportunity and use the</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day </a:t>
            </a:r>
            <a:r>
              <a:rPr kumimoji="0" lang="en-US" sz="1200" b="0" i="0" u="none" strike="noStrike" kern="0" cap="none" spc="0" normalizeH="0" baseline="0" noProof="0" dirty="0">
                <a:ln>
                  <a:noFill/>
                </a:ln>
                <a:solidFill>
                  <a:sysClr val="windowText" lastClr="000000"/>
                </a:solidFill>
                <a:effectLst/>
                <a:uLnTx/>
                <a:uFillTx/>
                <a:latin typeface="+mn-lt"/>
              </a:rPr>
              <a:t>to show their strengths.</a:t>
            </a:r>
          </a:p>
        </p:txBody>
      </p:sp>
      <p:cxnSp>
        <p:nvCxnSpPr>
          <p:cNvPr id="40" name="Straight Connector 39"/>
          <p:cNvCxnSpPr/>
          <p:nvPr>
            <p:custDataLst>
              <p:tags r:id="rId15"/>
            </p:custDataLst>
          </p:nvPr>
        </p:nvCxnSpPr>
        <p:spPr>
          <a:xfrm rot="16200000" flipH="1">
            <a:off x="3218497" y="2113659"/>
            <a:ext cx="1554480" cy="0"/>
          </a:xfrm>
          <a:prstGeom prst="line">
            <a:avLst/>
          </a:prstGeom>
          <a:noFill/>
          <a:ln w="28575" cap="flat" cmpd="sng" algn="ctr">
            <a:solidFill>
              <a:srgbClr val="948A54"/>
            </a:solidFill>
            <a:prstDash val="sysDot"/>
          </a:ln>
          <a:effectLst/>
        </p:spPr>
      </p:cxnSp>
      <p:cxnSp>
        <p:nvCxnSpPr>
          <p:cNvPr id="41" name="Straight Connector 40"/>
          <p:cNvCxnSpPr/>
          <p:nvPr>
            <p:custDataLst>
              <p:tags r:id="rId16"/>
            </p:custDataLst>
          </p:nvPr>
        </p:nvCxnSpPr>
        <p:spPr>
          <a:xfrm rot="5400000">
            <a:off x="5596572" y="2113658"/>
            <a:ext cx="1554480" cy="0"/>
          </a:xfrm>
          <a:prstGeom prst="line">
            <a:avLst/>
          </a:prstGeom>
          <a:noFill/>
          <a:ln w="28575" cap="flat" cmpd="sng" algn="ctr">
            <a:solidFill>
              <a:srgbClr val="948A54"/>
            </a:solidFill>
            <a:prstDash val="sysDot"/>
          </a:ln>
          <a:effectLst/>
        </p:spPr>
      </p:cxnSp>
      <p:sp>
        <p:nvSpPr>
          <p:cNvPr id="42" name="Rectangle 41"/>
          <p:cNvSpPr/>
          <p:nvPr>
            <p:custDataLst>
              <p:tags r:id="rId17"/>
            </p:custDataLst>
          </p:nvPr>
        </p:nvSpPr>
        <p:spPr bwMode="auto">
          <a:xfrm>
            <a:off x="1395369" y="1247814"/>
            <a:ext cx="142875" cy="5029200"/>
          </a:xfrm>
          <a:prstGeom prst="rect">
            <a:avLst/>
          </a:prstGeom>
          <a:solidFill>
            <a:srgbClr val="948A54">
              <a:alpha val="62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Georgia"/>
              <a:ea typeface="+mn-ea"/>
              <a:cs typeface="+mn-cs"/>
            </a:endParaRPr>
          </a:p>
        </p:txBody>
      </p:sp>
      <p:cxnSp>
        <p:nvCxnSpPr>
          <p:cNvPr id="23" name="Straight Connector 22"/>
          <p:cNvCxnSpPr/>
          <p:nvPr>
            <p:custDataLst>
              <p:tags r:id="rId18"/>
            </p:custDataLst>
          </p:nvPr>
        </p:nvCxnSpPr>
        <p:spPr>
          <a:xfrm>
            <a:off x="299979" y="2963925"/>
            <a:ext cx="8595360" cy="0"/>
          </a:xfrm>
          <a:prstGeom prst="line">
            <a:avLst/>
          </a:prstGeom>
          <a:noFill/>
          <a:ln w="28575" cap="flat" cmpd="sng" algn="ctr">
            <a:solidFill>
              <a:srgbClr val="948A54"/>
            </a:solidFill>
            <a:prstDash val="sysDot"/>
          </a:ln>
          <a:effectLst/>
        </p:spPr>
      </p:cxnSp>
      <p:cxnSp>
        <p:nvCxnSpPr>
          <p:cNvPr id="28" name="Straight Connector 27"/>
          <p:cNvCxnSpPr/>
          <p:nvPr>
            <p:custDataLst>
              <p:tags r:id="rId19"/>
            </p:custDataLst>
          </p:nvPr>
        </p:nvCxnSpPr>
        <p:spPr>
          <a:xfrm>
            <a:off x="299979" y="4607010"/>
            <a:ext cx="8595360" cy="0"/>
          </a:xfrm>
          <a:prstGeom prst="line">
            <a:avLst/>
          </a:prstGeom>
          <a:noFill/>
          <a:ln w="28575" cap="flat" cmpd="sng" algn="ctr">
            <a:solidFill>
              <a:srgbClr val="948A54"/>
            </a:solidFill>
            <a:prstDash val="sysDot"/>
          </a:ln>
          <a:effectLst/>
        </p:spPr>
      </p:cxnSp>
      <p:cxnSp>
        <p:nvCxnSpPr>
          <p:cNvPr id="46" name="Straight Connector 45"/>
          <p:cNvCxnSpPr/>
          <p:nvPr>
            <p:custDataLst>
              <p:tags r:id="rId20"/>
            </p:custDataLst>
          </p:nvPr>
        </p:nvCxnSpPr>
        <p:spPr>
          <a:xfrm>
            <a:off x="1674873" y="3840237"/>
            <a:ext cx="7223760" cy="0"/>
          </a:xfrm>
          <a:prstGeom prst="line">
            <a:avLst/>
          </a:prstGeom>
          <a:noFill/>
          <a:ln w="28575" cap="flat" cmpd="sng" algn="ctr">
            <a:solidFill>
              <a:srgbClr val="948A54"/>
            </a:solidFill>
            <a:prstDash val="sysDot"/>
          </a:ln>
          <a:effec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Driver: Communicate what’s available to employees &amp; make training frequent, tailored and memorable</a:t>
            </a:r>
            <a:endParaRPr lang="en-US" dirty="0"/>
          </a:p>
        </p:txBody>
      </p:sp>
      <p:sp>
        <p:nvSpPr>
          <p:cNvPr id="24" name="Rectangle 23"/>
          <p:cNvSpPr/>
          <p:nvPr>
            <p:custDataLst>
              <p:tags r:id="rId1"/>
            </p:custDataLst>
          </p:nvPr>
        </p:nvSpPr>
        <p:spPr>
          <a:xfrm>
            <a:off x="248346" y="4078288"/>
            <a:ext cx="8686800" cy="1046162"/>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latin typeface="Georgia"/>
              <a:ea typeface="+mn-ea"/>
              <a:cs typeface="+mn-cs"/>
            </a:endParaRPr>
          </a:p>
        </p:txBody>
      </p:sp>
      <p:sp>
        <p:nvSpPr>
          <p:cNvPr id="25" name="Rectangle 24"/>
          <p:cNvSpPr/>
          <p:nvPr>
            <p:custDataLst>
              <p:tags r:id="rId2"/>
            </p:custDataLst>
          </p:nvPr>
        </p:nvSpPr>
        <p:spPr>
          <a:xfrm>
            <a:off x="248346" y="2878138"/>
            <a:ext cx="8686800" cy="1047750"/>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Trebuchet MS"/>
              <a:ea typeface="+mn-ea"/>
              <a:cs typeface="+mn-cs"/>
            </a:endParaRPr>
          </a:p>
        </p:txBody>
      </p:sp>
      <p:sp>
        <p:nvSpPr>
          <p:cNvPr id="26" name="Rectangle 25"/>
          <p:cNvSpPr/>
          <p:nvPr>
            <p:custDataLst>
              <p:tags r:id="rId3"/>
            </p:custDataLst>
          </p:nvPr>
        </p:nvSpPr>
        <p:spPr>
          <a:xfrm>
            <a:off x="248346" y="1682750"/>
            <a:ext cx="8686800" cy="1046163"/>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latin typeface="Georgia"/>
              <a:ea typeface="+mn-ea"/>
              <a:cs typeface="+mn-cs"/>
            </a:endParaRPr>
          </a:p>
        </p:txBody>
      </p:sp>
      <p:sp>
        <p:nvSpPr>
          <p:cNvPr id="27" name="Rectangle 26"/>
          <p:cNvSpPr/>
          <p:nvPr>
            <p:custDataLst>
              <p:tags r:id="rId4"/>
            </p:custDataLst>
          </p:nvPr>
        </p:nvSpPr>
        <p:spPr>
          <a:xfrm>
            <a:off x="248346" y="5262563"/>
            <a:ext cx="8686800" cy="1097280"/>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latin typeface="Georgia"/>
              <a:ea typeface="+mn-ea"/>
              <a:cs typeface="+mn-cs"/>
            </a:endParaRPr>
          </a:p>
        </p:txBody>
      </p:sp>
      <p:sp>
        <p:nvSpPr>
          <p:cNvPr id="28" name="TextBox 27"/>
          <p:cNvSpPr txBox="1"/>
          <p:nvPr>
            <p:custDataLst>
              <p:tags r:id="rId5"/>
            </p:custDataLst>
          </p:nvPr>
        </p:nvSpPr>
        <p:spPr>
          <a:xfrm>
            <a:off x="826110" y="1917700"/>
            <a:ext cx="2377440" cy="523220"/>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There is limited awareness of training options.</a:t>
            </a:r>
          </a:p>
        </p:txBody>
      </p:sp>
      <p:sp>
        <p:nvSpPr>
          <p:cNvPr id="30" name="TextBox 29"/>
          <p:cNvSpPr txBox="1"/>
          <p:nvPr>
            <p:custDataLst>
              <p:tags r:id="rId6"/>
            </p:custDataLst>
          </p:nvPr>
        </p:nvSpPr>
        <p:spPr>
          <a:xfrm>
            <a:off x="826110" y="3173409"/>
            <a:ext cx="2377440" cy="307777"/>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Training sessions are infrequent.</a:t>
            </a:r>
          </a:p>
        </p:txBody>
      </p:sp>
      <p:sp>
        <p:nvSpPr>
          <p:cNvPr id="31" name="Rectangle 30"/>
          <p:cNvSpPr/>
          <p:nvPr>
            <p:custDataLst>
              <p:tags r:id="rId7"/>
            </p:custDataLst>
          </p:nvPr>
        </p:nvSpPr>
        <p:spPr>
          <a:xfrm>
            <a:off x="3479844" y="2906713"/>
            <a:ext cx="5437203" cy="954107"/>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Training that is ad-hoc or only a couple of times per year does not leave a lasting impression. Infrequent or untimely training is often irrelevant or not applied, since too much time passes between instruction and actual application. </a:t>
            </a:r>
          </a:p>
        </p:txBody>
      </p:sp>
      <p:sp>
        <p:nvSpPr>
          <p:cNvPr id="32" name="TextBox 31"/>
          <p:cNvSpPr txBox="1"/>
          <p:nvPr>
            <p:custDataLst>
              <p:tags r:id="rId8"/>
            </p:custDataLst>
          </p:nvPr>
        </p:nvSpPr>
        <p:spPr>
          <a:xfrm>
            <a:off x="826110" y="4122747"/>
            <a:ext cx="2377440" cy="738664"/>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Employees aren’t empowered to take ownership of their own development.</a:t>
            </a:r>
          </a:p>
        </p:txBody>
      </p:sp>
      <p:sp>
        <p:nvSpPr>
          <p:cNvPr id="33" name="Rectangle 32"/>
          <p:cNvSpPr/>
          <p:nvPr>
            <p:custDataLst>
              <p:tags r:id="rId9"/>
            </p:custDataLst>
          </p:nvPr>
        </p:nvSpPr>
        <p:spPr>
          <a:xfrm>
            <a:off x="3479844" y="4089017"/>
            <a:ext cx="5437203" cy="954107"/>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When staff are involved in tailoring their development program to their needs, the training will typically be more relevant and they will gain more value from it. Staff can draw a clear line between the training and its purpose and value within the context of their job.</a:t>
            </a:r>
          </a:p>
        </p:txBody>
      </p:sp>
      <p:sp>
        <p:nvSpPr>
          <p:cNvPr id="34" name="Rectangle 33"/>
          <p:cNvSpPr/>
          <p:nvPr>
            <p:custDataLst>
              <p:tags r:id="rId10"/>
            </p:custDataLst>
          </p:nvPr>
        </p:nvSpPr>
        <p:spPr>
          <a:xfrm>
            <a:off x="3479844" y="1700213"/>
            <a:ext cx="5437203" cy="954107"/>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Many forms of training are not obvious to staff, such as job shadowing, buddy programs, and weekly 1-on-1’s with managers. All training must be communicated to reduce the perception of a lack of training initiatives. </a:t>
            </a:r>
          </a:p>
        </p:txBody>
      </p:sp>
      <p:sp>
        <p:nvSpPr>
          <p:cNvPr id="35" name="TextBox 34"/>
          <p:cNvSpPr txBox="1"/>
          <p:nvPr>
            <p:custDataLst>
              <p:tags r:id="rId11"/>
            </p:custDataLst>
          </p:nvPr>
        </p:nvSpPr>
        <p:spPr>
          <a:xfrm>
            <a:off x="826110" y="5554663"/>
            <a:ext cx="2377440" cy="307777"/>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Training isn’t memorable.</a:t>
            </a:r>
          </a:p>
        </p:txBody>
      </p:sp>
      <p:sp>
        <p:nvSpPr>
          <p:cNvPr id="36" name="Rectangle 35"/>
          <p:cNvSpPr/>
          <p:nvPr>
            <p:custDataLst>
              <p:tags r:id="rId12"/>
            </p:custDataLst>
          </p:nvPr>
        </p:nvSpPr>
        <p:spPr>
          <a:xfrm>
            <a:off x="3479844" y="5257433"/>
            <a:ext cx="5437203" cy="1169551"/>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You are looking to make a big impression so that staff recall the training easily. A good place to start is training run by an external individual, which is much more memorable than training run by an internal manager. Some training should be unique events that involve a little novelty. </a:t>
            </a:r>
          </a:p>
        </p:txBody>
      </p:sp>
      <p:sp>
        <p:nvSpPr>
          <p:cNvPr id="37" name="TextBox 36"/>
          <p:cNvSpPr txBox="1"/>
          <p:nvPr>
            <p:custDataLst>
              <p:tags r:id="rId13"/>
            </p:custDataLst>
          </p:nvPr>
        </p:nvSpPr>
        <p:spPr>
          <a:xfrm>
            <a:off x="3695688" y="1268413"/>
            <a:ext cx="4606925" cy="36988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u="none" strike="noStrike" kern="0" cap="none" spc="0" normalizeH="0" baseline="0" noProof="0" dirty="0">
                <a:ln>
                  <a:noFill/>
                </a:ln>
                <a:solidFill>
                  <a:sysClr val="windowText" lastClr="000000"/>
                </a:solidFill>
                <a:effectLst/>
                <a:uLnTx/>
                <a:uFillTx/>
                <a:latin typeface="+mn-lt"/>
              </a:rPr>
              <a:t>How does this impact engagement?</a:t>
            </a:r>
            <a:endParaRPr kumimoji="0" lang="en-US" sz="1800" b="1" u="none" strike="noStrike" kern="0" cap="none" spc="0" normalizeH="0" baseline="0" noProof="0" dirty="0">
              <a:ln>
                <a:noFill/>
              </a:ln>
              <a:solidFill>
                <a:srgbClr val="7391AD"/>
              </a:solidFill>
              <a:effectLst/>
              <a:uLnTx/>
              <a:uFillTx/>
              <a:latin typeface="+mn-lt"/>
            </a:endParaRPr>
          </a:p>
        </p:txBody>
      </p:sp>
      <p:sp>
        <p:nvSpPr>
          <p:cNvPr id="38" name="TextBox 37"/>
          <p:cNvSpPr txBox="1"/>
          <p:nvPr>
            <p:custDataLst>
              <p:tags r:id="rId14"/>
            </p:custDataLst>
          </p:nvPr>
        </p:nvSpPr>
        <p:spPr>
          <a:xfrm>
            <a:off x="-320742" y="1271588"/>
            <a:ext cx="4114800" cy="36988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u="none" strike="noStrike" kern="0" cap="none" spc="0" normalizeH="0" baseline="0" noProof="0" dirty="0" smtClean="0">
                <a:ln>
                  <a:noFill/>
                </a:ln>
                <a:solidFill>
                  <a:sysClr val="windowText" lastClr="000000"/>
                </a:solidFill>
                <a:effectLst/>
                <a:uLnTx/>
                <a:uFillTx/>
                <a:latin typeface="+mn-lt"/>
              </a:rPr>
              <a:t>Common Gaps</a:t>
            </a:r>
            <a:r>
              <a:rPr kumimoji="0" lang="en-US" sz="1800" b="0" u="none" strike="noStrike" kern="0" cap="none" spc="0" normalizeH="0" baseline="0" noProof="0" dirty="0">
                <a:ln>
                  <a:noFill/>
                </a:ln>
                <a:solidFill>
                  <a:sysClr val="windowText" lastClr="000000"/>
                </a:solidFill>
                <a:effectLst/>
                <a:uLnTx/>
                <a:uFillTx/>
                <a:latin typeface="+mn-lt"/>
              </a:rPr>
              <a:t>:</a:t>
            </a:r>
          </a:p>
        </p:txBody>
      </p:sp>
      <p:sp>
        <p:nvSpPr>
          <p:cNvPr id="39" name="TextBox 38"/>
          <p:cNvSpPr txBox="1"/>
          <p:nvPr>
            <p:custDataLst>
              <p:tags r:id="rId15"/>
            </p:custDataLst>
          </p:nvPr>
        </p:nvSpPr>
        <p:spPr>
          <a:xfrm>
            <a:off x="226953" y="1628775"/>
            <a:ext cx="504825" cy="92233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1" u="none" strike="noStrike" kern="0" cap="none" spc="0" normalizeH="0" baseline="0" noProof="0" dirty="0">
                <a:ln>
                  <a:noFill/>
                </a:ln>
                <a:solidFill>
                  <a:srgbClr val="7391AD"/>
                </a:solidFill>
                <a:effectLst/>
                <a:uLnTx/>
                <a:uFillTx/>
                <a:latin typeface="Georgia"/>
              </a:rPr>
              <a:t>1</a:t>
            </a:r>
          </a:p>
        </p:txBody>
      </p:sp>
      <p:sp>
        <p:nvSpPr>
          <p:cNvPr id="40" name="TextBox 39"/>
          <p:cNvSpPr txBox="1"/>
          <p:nvPr>
            <p:custDataLst>
              <p:tags r:id="rId16"/>
            </p:custDataLst>
          </p:nvPr>
        </p:nvSpPr>
        <p:spPr>
          <a:xfrm>
            <a:off x="226953" y="2844792"/>
            <a:ext cx="504825" cy="92233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1" u="none" strike="noStrike" kern="0" cap="none" spc="0" normalizeH="0" baseline="0" noProof="0" dirty="0">
                <a:ln>
                  <a:noFill/>
                </a:ln>
                <a:solidFill>
                  <a:srgbClr val="7391AD"/>
                </a:solidFill>
                <a:effectLst/>
                <a:uLnTx/>
                <a:uFillTx/>
                <a:latin typeface="Georgia"/>
              </a:rPr>
              <a:t>2</a:t>
            </a:r>
          </a:p>
        </p:txBody>
      </p:sp>
      <p:sp>
        <p:nvSpPr>
          <p:cNvPr id="41" name="TextBox 40"/>
          <p:cNvSpPr txBox="1"/>
          <p:nvPr>
            <p:custDataLst>
              <p:tags r:id="rId17"/>
            </p:custDataLst>
          </p:nvPr>
        </p:nvSpPr>
        <p:spPr>
          <a:xfrm>
            <a:off x="226953" y="4005263"/>
            <a:ext cx="504825" cy="89217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200" b="0" i="1" u="none" strike="noStrike" kern="0" cap="none" spc="0" normalizeH="0" baseline="0" noProof="0" dirty="0">
                <a:ln>
                  <a:noFill/>
                </a:ln>
                <a:solidFill>
                  <a:srgbClr val="7391AD"/>
                </a:solidFill>
                <a:effectLst/>
                <a:uLnTx/>
                <a:uFillTx/>
                <a:latin typeface="Georgia"/>
              </a:rPr>
              <a:t>3</a:t>
            </a:r>
          </a:p>
        </p:txBody>
      </p:sp>
      <p:sp>
        <p:nvSpPr>
          <p:cNvPr id="42" name="TextBox 41"/>
          <p:cNvSpPr txBox="1"/>
          <p:nvPr>
            <p:custDataLst>
              <p:tags r:id="rId18"/>
            </p:custDataLst>
          </p:nvPr>
        </p:nvSpPr>
        <p:spPr>
          <a:xfrm>
            <a:off x="226953" y="5229225"/>
            <a:ext cx="504825" cy="89217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200" b="0" i="1" u="none" strike="noStrike" kern="0" cap="none" spc="0" normalizeH="0" baseline="0" noProof="0" dirty="0">
                <a:ln>
                  <a:noFill/>
                </a:ln>
                <a:solidFill>
                  <a:srgbClr val="7391AD"/>
                </a:solidFill>
                <a:effectLst/>
                <a:uLnTx/>
                <a:uFillTx/>
                <a:latin typeface="Georgia"/>
              </a:rPr>
              <a:t>4</a:t>
            </a:r>
          </a:p>
        </p:txBody>
      </p:sp>
      <p:sp>
        <p:nvSpPr>
          <p:cNvPr id="43" name="Rectangle 42"/>
          <p:cNvSpPr/>
          <p:nvPr>
            <p:custDataLst>
              <p:tags r:id="rId19"/>
            </p:custDataLst>
          </p:nvPr>
        </p:nvSpPr>
        <p:spPr bwMode="auto">
          <a:xfrm>
            <a:off x="3184506" y="1311246"/>
            <a:ext cx="114300" cy="5120640"/>
          </a:xfrm>
          <a:prstGeom prst="rect">
            <a:avLst/>
          </a:prstGeom>
          <a:solidFill>
            <a:srgbClr val="7391AD">
              <a:alpha val="62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custDataLst>
              <p:tags r:id="rId1"/>
            </p:custDataLst>
          </p:nvPr>
        </p:nvSpPr>
        <p:spPr bwMode="auto">
          <a:xfrm>
            <a:off x="266760" y="1274732"/>
            <a:ext cx="8595360" cy="1828800"/>
          </a:xfrm>
          <a:prstGeom prst="rect">
            <a:avLst/>
          </a:prstGeom>
          <a:solidFill>
            <a:srgbClr val="7391AD">
              <a:lumMod val="40000"/>
              <a:lumOff val="60000"/>
            </a:srgbClr>
          </a:solidFill>
          <a:ln w="25400" cap="flat" cmpd="sng" algn="ctr">
            <a:noFill/>
            <a:prstDash val="solid"/>
          </a:ln>
          <a:effectLst/>
        </p:spPr>
        <p:txBody>
          <a:bodyPr anchor="ctr"/>
          <a:lstStyle/>
          <a:p>
            <a:pPr marL="0" marR="0" lvl="0" indent="0" algn="l" defTabSz="914400" eaLnBrk="1" fontAlgn="auto" latinLnBrk="0" hangingPunct="1">
              <a:lnSpc>
                <a:spcPct val="100000"/>
              </a:lnSpc>
              <a:spcBef>
                <a:spcPts val="300"/>
              </a:spcBef>
              <a:spcAft>
                <a:spcPts val="0"/>
              </a:spcAft>
              <a:buClrTx/>
              <a:buSzTx/>
              <a:buFontTx/>
              <a:buNone/>
              <a:tabLst/>
              <a:defRPr/>
            </a:pPr>
            <a:r>
              <a:rPr lang="en-US" sz="1400" b="1" kern="0" dirty="0" smtClean="0">
                <a:solidFill>
                  <a:sysClr val="windowText" lastClr="000000"/>
                </a:solidFill>
              </a:rPr>
              <a:t>Description of a suitable initiative:</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A </a:t>
            </a:r>
            <a:r>
              <a:rPr lang="en-US" sz="1200" b="1" kern="0" dirty="0" smtClean="0">
                <a:solidFill>
                  <a:sysClr val="windowText" lastClr="000000"/>
                </a:solidFill>
              </a:rPr>
              <a:t>buddy program </a:t>
            </a:r>
            <a:r>
              <a:rPr lang="en-US" sz="1200" kern="0" dirty="0" smtClean="0">
                <a:solidFill>
                  <a:sysClr val="windowText" lastClr="000000"/>
                </a:solidFill>
              </a:rPr>
              <a:t>trains and develops new employees, while exercising an existing employee’s leadership skills. </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A new hire is assigned a buddy who is a peer within the same department. The buddy serves to answer any questions – in particular, those questions that the new employee feels uncomfortable asking her manager. </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The buddy shares his own experiences and provides the new hire with an instant friend within the company. </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This relationship could continue informally indefinitely, and formally through weekly meetings until the employee feels she doesn’t need it anymore. </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tab pos="3883025" algn="l"/>
              </a:tabLst>
              <a:defRPr/>
            </a:pPr>
            <a:r>
              <a:rPr lang="en-US" sz="1200" kern="0" dirty="0" smtClean="0">
                <a:solidFill>
                  <a:sysClr val="windowText" lastClr="000000"/>
                </a:solidFill>
              </a:rPr>
              <a:t>As the employee understands her job better, more questions will arise. </a:t>
            </a:r>
            <a:endParaRPr lang="en-US" sz="1200" kern="0" dirty="0">
              <a:solidFill>
                <a:sysClr val="windowText" lastClr="000000"/>
              </a:solidFill>
            </a:endParaRPr>
          </a:p>
        </p:txBody>
      </p:sp>
      <p:sp>
        <p:nvSpPr>
          <p:cNvPr id="2" name="Title 1"/>
          <p:cNvSpPr>
            <a:spLocks noGrp="1"/>
          </p:cNvSpPr>
          <p:nvPr>
            <p:ph type="title"/>
          </p:nvPr>
        </p:nvSpPr>
        <p:spPr/>
        <p:txBody>
          <a:bodyPr/>
          <a:lstStyle/>
          <a:p>
            <a:r>
              <a:rPr lang="en-US" dirty="0" smtClean="0"/>
              <a:t>Development highlighted initiative: </a:t>
            </a:r>
            <a:r>
              <a:rPr lang="en-US" i="1" dirty="0" smtClean="0"/>
              <a:t>A buddy program for new hires</a:t>
            </a:r>
            <a:endParaRPr lang="en-US" i="1" dirty="0"/>
          </a:p>
        </p:txBody>
      </p:sp>
      <p:sp>
        <p:nvSpPr>
          <p:cNvPr id="49" name="Rectangle 48"/>
          <p:cNvSpPr/>
          <p:nvPr>
            <p:custDataLst>
              <p:tags r:id="rId2"/>
            </p:custDataLst>
          </p:nvPr>
        </p:nvSpPr>
        <p:spPr bwMode="auto">
          <a:xfrm>
            <a:off x="226953" y="3853733"/>
            <a:ext cx="8686800" cy="731520"/>
          </a:xfrm>
          <a:prstGeom prst="rect">
            <a:avLst/>
          </a:prstGeom>
          <a:noFill/>
          <a:ln w="25400" cap="flat" cmpd="sng" algn="ctr">
            <a:noFill/>
            <a:prstDash val="solid"/>
          </a:ln>
          <a:effectLst/>
        </p:spPr>
        <p:txBody>
          <a:bodyPr anchor="ctr"/>
          <a:lstStyle/>
          <a:p>
            <a:pPr marL="2057400" marR="0" lvl="4" indent="-228600" defTabSz="914400" eaLnBrk="1" fontAlgn="auto" latinLnBrk="0" hangingPunct="1">
              <a:lnSpc>
                <a:spcPct val="100000"/>
              </a:lnSpc>
              <a:spcBef>
                <a:spcPts val="0"/>
              </a:spcBef>
              <a:spcAft>
                <a:spcPts val="0"/>
              </a:spcAft>
              <a:buClrTx/>
              <a:buSzTx/>
              <a:buFontTx/>
              <a:buNone/>
              <a:tabLst>
                <a:tab pos="2343150" algn="l"/>
              </a:tabLst>
              <a:defRPr/>
            </a:pPr>
            <a:endParaRPr kumimoji="0" lang="en-US" sz="1200" b="0" i="0" u="none" strike="noStrike" kern="0" cap="none" spc="0" normalizeH="0" baseline="0" noProof="0" dirty="0">
              <a:ln>
                <a:noFill/>
              </a:ln>
              <a:solidFill>
                <a:srgbClr val="254061"/>
              </a:solidFill>
              <a:effectLst/>
              <a:uLnTx/>
              <a:uFillTx/>
              <a:latin typeface="+mn-lt"/>
              <a:ea typeface="+mn-ea"/>
              <a:cs typeface="Arial" charset="0"/>
            </a:endParaRPr>
          </a:p>
        </p:txBody>
      </p:sp>
      <p:sp>
        <p:nvSpPr>
          <p:cNvPr id="51" name="Rectangle 50"/>
          <p:cNvSpPr/>
          <p:nvPr>
            <p:custDataLst>
              <p:tags r:id="rId3"/>
            </p:custDataLst>
          </p:nvPr>
        </p:nvSpPr>
        <p:spPr bwMode="auto">
          <a:xfrm>
            <a:off x="226953" y="4656134"/>
            <a:ext cx="8686800" cy="773112"/>
          </a:xfrm>
          <a:prstGeom prst="rect">
            <a:avLst/>
          </a:prstGeom>
          <a:noFill/>
          <a:ln w="25400" cap="flat" cmpd="sng" algn="ctr">
            <a:noFill/>
            <a:prstDash val="solid"/>
          </a:ln>
          <a:effectLst/>
        </p:spPr>
        <p:txBody>
          <a:bodyPr anchor="ctr"/>
          <a:lstStyle/>
          <a:p>
            <a:pPr marL="2057400" marR="0" lvl="4" indent="-228600" defTabSz="914400" eaLnBrk="1" fontAlgn="auto" latinLnBrk="0" hangingPunct="1">
              <a:lnSpc>
                <a:spcPct val="100000"/>
              </a:lnSpc>
              <a:spcBef>
                <a:spcPts val="0"/>
              </a:spcBef>
              <a:spcAft>
                <a:spcPts val="0"/>
              </a:spcAft>
              <a:buClrTx/>
              <a:buSzTx/>
              <a:buFontTx/>
              <a:buNone/>
              <a:tabLst>
                <a:tab pos="2343150" algn="l"/>
              </a:tabLst>
              <a:defRPr/>
            </a:pPr>
            <a:endParaRPr kumimoji="0" lang="en-US" sz="1400" b="0" i="0" u="none" strike="noStrike" kern="0" cap="none" spc="0" normalizeH="0" baseline="0" noProof="0" dirty="0">
              <a:ln>
                <a:noFill/>
              </a:ln>
              <a:solidFill>
                <a:srgbClr val="254061"/>
              </a:solidFill>
              <a:effectLst/>
              <a:uLnTx/>
              <a:uFillTx/>
              <a:latin typeface="+mn-lt"/>
              <a:ea typeface="+mn-ea"/>
              <a:cs typeface="Arial" charset="0"/>
            </a:endParaRPr>
          </a:p>
        </p:txBody>
      </p:sp>
      <p:sp>
        <p:nvSpPr>
          <p:cNvPr id="58" name="TextBox 27"/>
          <p:cNvSpPr txBox="1">
            <a:spLocks noChangeArrowheads="1"/>
          </p:cNvSpPr>
          <p:nvPr>
            <p:custDataLst>
              <p:tags r:id="rId4"/>
            </p:custDataLst>
          </p:nvPr>
        </p:nvSpPr>
        <p:spPr bwMode="auto">
          <a:xfrm>
            <a:off x="3060162" y="4389241"/>
            <a:ext cx="5820372" cy="646331"/>
          </a:xfrm>
          <a:prstGeom prst="rect">
            <a:avLst/>
          </a:prstGeom>
          <a:noFill/>
          <a:ln w="9525">
            <a:noFill/>
            <a:miter lim="800000"/>
            <a:headEnd/>
            <a:tailEnd/>
          </a:ln>
        </p:spPr>
        <p:txBody>
          <a:bodyPr wrap="square">
            <a:spAutoFit/>
          </a:bodyPr>
          <a:lstStyle/>
          <a:p>
            <a:pPr algn="l"/>
            <a:r>
              <a:rPr lang="en-US" sz="1200" dirty="0">
                <a:latin typeface="+mn-lt"/>
              </a:rPr>
              <a:t>The new employee should meet with the buddy once a week for a minimum of three months. Ad-hoc questions and concerns are also </a:t>
            </a:r>
            <a:r>
              <a:rPr lang="en-US" sz="1200" i="1" dirty="0">
                <a:latin typeface="+mn-lt"/>
              </a:rPr>
              <a:t>strongly </a:t>
            </a:r>
            <a:r>
              <a:rPr lang="en-US" sz="1200" dirty="0">
                <a:latin typeface="+mn-lt"/>
              </a:rPr>
              <a:t>encouraged as the intention is for the training to be of an informal nature</a:t>
            </a:r>
            <a:r>
              <a:rPr lang="en-US" sz="1200" dirty="0" smtClean="0">
                <a:latin typeface="+mn-lt"/>
              </a:rPr>
              <a:t>.</a:t>
            </a:r>
            <a:endParaRPr lang="en-US" sz="1200" dirty="0">
              <a:latin typeface="+mn-lt"/>
            </a:endParaRPr>
          </a:p>
        </p:txBody>
      </p:sp>
      <p:sp>
        <p:nvSpPr>
          <p:cNvPr id="59" name="TextBox 28"/>
          <p:cNvSpPr txBox="1">
            <a:spLocks noChangeArrowheads="1"/>
          </p:cNvSpPr>
          <p:nvPr>
            <p:custDataLst>
              <p:tags r:id="rId5"/>
            </p:custDataLst>
          </p:nvPr>
        </p:nvSpPr>
        <p:spPr bwMode="auto">
          <a:xfrm>
            <a:off x="3038454" y="3658981"/>
            <a:ext cx="5820372" cy="646331"/>
          </a:xfrm>
          <a:prstGeom prst="rect">
            <a:avLst/>
          </a:prstGeom>
          <a:noFill/>
          <a:ln w="9525">
            <a:noFill/>
            <a:miter lim="800000"/>
            <a:headEnd/>
            <a:tailEnd/>
          </a:ln>
        </p:spPr>
        <p:txBody>
          <a:bodyPr wrap="square">
            <a:spAutoFit/>
          </a:bodyPr>
          <a:lstStyle/>
          <a:p>
            <a:pPr algn="l"/>
            <a:r>
              <a:rPr lang="en-US" sz="1200" dirty="0">
                <a:latin typeface="+mn-lt"/>
              </a:rPr>
              <a:t>Often employees don’t recognize when they are being trained. Position the buddy program as not just a person to answer new employees’ questions, but a constant trainer who provides one-on-one support. </a:t>
            </a:r>
            <a:endParaRPr lang="en-US" sz="1200" b="1" dirty="0">
              <a:latin typeface="+mn-lt"/>
            </a:endParaRPr>
          </a:p>
        </p:txBody>
      </p:sp>
      <p:sp>
        <p:nvSpPr>
          <p:cNvPr id="60" name="TextBox 29"/>
          <p:cNvSpPr txBox="1">
            <a:spLocks noChangeArrowheads="1"/>
          </p:cNvSpPr>
          <p:nvPr>
            <p:custDataLst>
              <p:tags r:id="rId6"/>
            </p:custDataLst>
          </p:nvPr>
        </p:nvSpPr>
        <p:spPr bwMode="auto">
          <a:xfrm>
            <a:off x="3038454" y="5158115"/>
            <a:ext cx="5820372" cy="461665"/>
          </a:xfrm>
          <a:prstGeom prst="rect">
            <a:avLst/>
          </a:prstGeom>
          <a:noFill/>
          <a:ln w="9525">
            <a:noFill/>
            <a:miter lim="800000"/>
            <a:headEnd/>
            <a:tailEnd/>
          </a:ln>
        </p:spPr>
        <p:txBody>
          <a:bodyPr wrap="square">
            <a:spAutoFit/>
          </a:bodyPr>
          <a:lstStyle/>
          <a:p>
            <a:pPr algn="l"/>
            <a:r>
              <a:rPr lang="en-US" sz="1200" dirty="0">
                <a:latin typeface="+mn-lt"/>
              </a:rPr>
              <a:t>The buddy program is the epitome of new employees taking ownership of their own development – it is tailored to whatever specific problems/questions they have</a:t>
            </a:r>
            <a:r>
              <a:rPr lang="en-US" sz="1200" dirty="0" smtClean="0">
                <a:latin typeface="+mn-lt"/>
              </a:rPr>
              <a:t>. </a:t>
            </a:r>
            <a:endParaRPr lang="en-US" sz="1200" dirty="0">
              <a:latin typeface="+mn-lt"/>
            </a:endParaRPr>
          </a:p>
        </p:txBody>
      </p:sp>
      <p:sp>
        <p:nvSpPr>
          <p:cNvPr id="61" name="Rectangle 60"/>
          <p:cNvSpPr/>
          <p:nvPr>
            <p:custDataLst>
              <p:tags r:id="rId7"/>
            </p:custDataLst>
          </p:nvPr>
        </p:nvSpPr>
        <p:spPr bwMode="auto">
          <a:xfrm>
            <a:off x="226953" y="5494334"/>
            <a:ext cx="8686800" cy="838200"/>
          </a:xfrm>
          <a:prstGeom prst="rect">
            <a:avLst/>
          </a:prstGeom>
          <a:noFill/>
          <a:ln w="25400" cap="flat" cmpd="sng" algn="ctr">
            <a:noFill/>
            <a:prstDash val="solid"/>
          </a:ln>
          <a:effectLst/>
        </p:spPr>
        <p:txBody>
          <a:bodyPr anchor="ctr"/>
          <a:lstStyle/>
          <a:p>
            <a:pPr marL="2057400" marR="0" lvl="4" indent="-228600" defTabSz="914400" eaLnBrk="1" fontAlgn="auto" latinLnBrk="0" hangingPunct="1">
              <a:lnSpc>
                <a:spcPct val="100000"/>
              </a:lnSpc>
              <a:spcBef>
                <a:spcPts val="0"/>
              </a:spcBef>
              <a:spcAft>
                <a:spcPts val="0"/>
              </a:spcAft>
              <a:buClrTx/>
              <a:buSzTx/>
              <a:buFontTx/>
              <a:buNone/>
              <a:tabLst>
                <a:tab pos="2343150" algn="l"/>
              </a:tabLst>
              <a:defRPr/>
            </a:pPr>
            <a:endParaRPr kumimoji="0" lang="en-US" sz="1400" b="0" i="0" u="none" strike="noStrike" kern="0" cap="none" spc="0" normalizeH="0" baseline="0" noProof="0" dirty="0">
              <a:ln>
                <a:noFill/>
              </a:ln>
              <a:solidFill>
                <a:srgbClr val="254061"/>
              </a:solidFill>
              <a:effectLst/>
              <a:uLnTx/>
              <a:uFillTx/>
              <a:latin typeface="+mn-lt"/>
              <a:ea typeface="+mn-ea"/>
              <a:cs typeface="Arial" charset="0"/>
            </a:endParaRPr>
          </a:p>
        </p:txBody>
      </p:sp>
      <p:sp>
        <p:nvSpPr>
          <p:cNvPr id="63" name="TextBox 33"/>
          <p:cNvSpPr txBox="1">
            <a:spLocks noChangeArrowheads="1"/>
          </p:cNvSpPr>
          <p:nvPr>
            <p:custDataLst>
              <p:tags r:id="rId8"/>
            </p:custDataLst>
          </p:nvPr>
        </p:nvSpPr>
        <p:spPr bwMode="auto">
          <a:xfrm>
            <a:off x="3038454" y="5703709"/>
            <a:ext cx="5820372" cy="646331"/>
          </a:xfrm>
          <a:prstGeom prst="rect">
            <a:avLst/>
          </a:prstGeom>
          <a:noFill/>
          <a:ln w="9525">
            <a:noFill/>
            <a:miter lim="800000"/>
            <a:headEnd/>
            <a:tailEnd/>
          </a:ln>
        </p:spPr>
        <p:txBody>
          <a:bodyPr wrap="square">
            <a:spAutoFit/>
          </a:bodyPr>
          <a:lstStyle/>
          <a:p>
            <a:pPr algn="l"/>
            <a:r>
              <a:rPr lang="en-US" sz="1200" dirty="0">
                <a:latin typeface="+mn-lt"/>
              </a:rPr>
              <a:t>The way the buddy program is structured lends itself to the buddy and new hire getting to know each other on a personal level. This type of interaction, combined with formal training, will make the overall training more memorable</a:t>
            </a:r>
            <a:r>
              <a:rPr lang="en-US" sz="1200" dirty="0" smtClean="0">
                <a:latin typeface="+mn-lt"/>
              </a:rPr>
              <a:t>. </a:t>
            </a:r>
            <a:endParaRPr lang="en-US" sz="1200" dirty="0">
              <a:latin typeface="+mn-lt"/>
            </a:endParaRPr>
          </a:p>
        </p:txBody>
      </p:sp>
      <p:cxnSp>
        <p:nvCxnSpPr>
          <p:cNvPr id="64" name="Straight Connector 63"/>
          <p:cNvCxnSpPr/>
          <p:nvPr>
            <p:custDataLst>
              <p:tags r:id="rId9"/>
            </p:custDataLst>
          </p:nvPr>
        </p:nvCxnSpPr>
        <p:spPr>
          <a:xfrm rot="5400000">
            <a:off x="1493181" y="4804767"/>
            <a:ext cx="3017520" cy="0"/>
          </a:xfrm>
          <a:prstGeom prst="line">
            <a:avLst/>
          </a:prstGeom>
          <a:noFill/>
          <a:ln w="28575" cap="flat" cmpd="sng" algn="ctr">
            <a:solidFill>
              <a:srgbClr val="948A54"/>
            </a:solidFill>
            <a:prstDash val="sysDot"/>
          </a:ln>
          <a:effectLst/>
        </p:spPr>
      </p:cxnSp>
      <p:sp>
        <p:nvSpPr>
          <p:cNvPr id="66" name="TextBox 65"/>
          <p:cNvSpPr txBox="1"/>
          <p:nvPr>
            <p:custDataLst>
              <p:tags r:id="rId10"/>
            </p:custDataLst>
          </p:nvPr>
        </p:nvSpPr>
        <p:spPr>
          <a:xfrm>
            <a:off x="263466" y="3755813"/>
            <a:ext cx="2743200" cy="461665"/>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There is limited awareness of training options.</a:t>
            </a:r>
          </a:p>
        </p:txBody>
      </p:sp>
      <p:sp>
        <p:nvSpPr>
          <p:cNvPr id="67" name="TextBox 66"/>
          <p:cNvSpPr txBox="1"/>
          <p:nvPr>
            <p:custDataLst>
              <p:tags r:id="rId11"/>
            </p:custDataLst>
          </p:nvPr>
        </p:nvSpPr>
        <p:spPr>
          <a:xfrm>
            <a:off x="285174" y="4573907"/>
            <a:ext cx="2743200" cy="276999"/>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Training sessions are infrequent.</a:t>
            </a:r>
          </a:p>
        </p:txBody>
      </p:sp>
      <p:sp>
        <p:nvSpPr>
          <p:cNvPr id="68" name="TextBox 67"/>
          <p:cNvSpPr txBox="1"/>
          <p:nvPr>
            <p:custDataLst>
              <p:tags r:id="rId12"/>
            </p:custDataLst>
          </p:nvPr>
        </p:nvSpPr>
        <p:spPr>
          <a:xfrm>
            <a:off x="263466" y="5158115"/>
            <a:ext cx="2743200" cy="461665"/>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Employees aren’t empowered to take ownership of their own development.</a:t>
            </a:r>
          </a:p>
        </p:txBody>
      </p:sp>
      <p:sp>
        <p:nvSpPr>
          <p:cNvPr id="69" name="TextBox 68"/>
          <p:cNvSpPr txBox="1"/>
          <p:nvPr>
            <p:custDataLst>
              <p:tags r:id="rId13"/>
            </p:custDataLst>
          </p:nvPr>
        </p:nvSpPr>
        <p:spPr>
          <a:xfrm>
            <a:off x="263466" y="5888375"/>
            <a:ext cx="2743200" cy="276999"/>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Training isn’t memorable.</a:t>
            </a:r>
          </a:p>
        </p:txBody>
      </p:sp>
      <p:cxnSp>
        <p:nvCxnSpPr>
          <p:cNvPr id="25" name="Straight Connector 24"/>
          <p:cNvCxnSpPr/>
          <p:nvPr>
            <p:custDataLst>
              <p:tags r:id="rId14"/>
            </p:custDataLst>
          </p:nvPr>
        </p:nvCxnSpPr>
        <p:spPr>
          <a:xfrm>
            <a:off x="263466" y="4305312"/>
            <a:ext cx="8595360" cy="0"/>
          </a:xfrm>
          <a:prstGeom prst="line">
            <a:avLst/>
          </a:prstGeom>
          <a:noFill/>
          <a:ln w="28575" cap="flat" cmpd="sng" algn="ctr">
            <a:solidFill>
              <a:srgbClr val="948A54"/>
            </a:solidFill>
            <a:prstDash val="sysDot"/>
          </a:ln>
          <a:effectLst/>
        </p:spPr>
      </p:cxnSp>
      <p:cxnSp>
        <p:nvCxnSpPr>
          <p:cNvPr id="27" name="Straight Connector 26"/>
          <p:cNvCxnSpPr/>
          <p:nvPr>
            <p:custDataLst>
              <p:tags r:id="rId15"/>
            </p:custDataLst>
          </p:nvPr>
        </p:nvCxnSpPr>
        <p:spPr>
          <a:xfrm>
            <a:off x="263466" y="5035572"/>
            <a:ext cx="8595360" cy="0"/>
          </a:xfrm>
          <a:prstGeom prst="line">
            <a:avLst/>
          </a:prstGeom>
          <a:noFill/>
          <a:ln w="28575" cap="flat" cmpd="sng" algn="ctr">
            <a:solidFill>
              <a:srgbClr val="948A54"/>
            </a:solidFill>
            <a:prstDash val="sysDot"/>
          </a:ln>
          <a:effectLst/>
        </p:spPr>
      </p:cxnSp>
      <p:cxnSp>
        <p:nvCxnSpPr>
          <p:cNvPr id="28" name="Straight Connector 27"/>
          <p:cNvCxnSpPr/>
          <p:nvPr>
            <p:custDataLst>
              <p:tags r:id="rId16"/>
            </p:custDataLst>
          </p:nvPr>
        </p:nvCxnSpPr>
        <p:spPr>
          <a:xfrm>
            <a:off x="263466" y="5656293"/>
            <a:ext cx="8595360" cy="0"/>
          </a:xfrm>
          <a:prstGeom prst="line">
            <a:avLst/>
          </a:prstGeom>
          <a:noFill/>
          <a:ln w="28575" cap="flat" cmpd="sng" algn="ctr">
            <a:solidFill>
              <a:srgbClr val="948A54"/>
            </a:solidFill>
            <a:prstDash val="sysDot"/>
          </a:ln>
          <a:effectLst/>
        </p:spPr>
      </p:cxnSp>
      <p:sp>
        <p:nvSpPr>
          <p:cNvPr id="29" name="TextBox 28"/>
          <p:cNvSpPr txBox="1"/>
          <p:nvPr/>
        </p:nvSpPr>
        <p:spPr>
          <a:xfrm>
            <a:off x="3038454" y="3209922"/>
            <a:ext cx="4886909" cy="307777"/>
          </a:xfrm>
          <a:prstGeom prst="rect">
            <a:avLst/>
          </a:prstGeom>
          <a:noFill/>
        </p:spPr>
        <p:txBody>
          <a:bodyPr wrap="square" rtlCol="0">
            <a:spAutoFit/>
          </a:bodyPr>
          <a:lstStyle/>
          <a:p>
            <a:pPr algn="l"/>
            <a:r>
              <a:rPr lang="en-US" sz="1400" b="1" dirty="0" smtClean="0"/>
              <a:t>How the initiative addresses the gap: </a:t>
            </a:r>
            <a:endParaRPr lang="en-US" sz="1400" b="1" dirty="0"/>
          </a:p>
        </p:txBody>
      </p:sp>
      <p:sp>
        <p:nvSpPr>
          <p:cNvPr id="30" name="TextBox 29"/>
          <p:cNvSpPr txBox="1"/>
          <p:nvPr/>
        </p:nvSpPr>
        <p:spPr>
          <a:xfrm>
            <a:off x="263466" y="3209922"/>
            <a:ext cx="3200400" cy="307777"/>
          </a:xfrm>
          <a:prstGeom prst="rect">
            <a:avLst/>
          </a:prstGeom>
          <a:noFill/>
        </p:spPr>
        <p:txBody>
          <a:bodyPr wrap="square" rtlCol="0">
            <a:spAutoFit/>
          </a:bodyPr>
          <a:lstStyle/>
          <a:p>
            <a:pPr algn="l"/>
            <a:r>
              <a:rPr lang="en-US" sz="1400" b="1" dirty="0" smtClean="0"/>
              <a:t>Common Development gaps:</a:t>
            </a:r>
            <a:endParaRPr lang="en-US" sz="1400" b="1" dirty="0"/>
          </a:p>
        </p:txBody>
      </p:sp>
      <p:cxnSp>
        <p:nvCxnSpPr>
          <p:cNvPr id="31" name="Straight Connector 30"/>
          <p:cNvCxnSpPr/>
          <p:nvPr>
            <p:custDataLst>
              <p:tags r:id="rId17"/>
            </p:custDataLst>
          </p:nvPr>
        </p:nvCxnSpPr>
        <p:spPr>
          <a:xfrm>
            <a:off x="263466" y="3648078"/>
            <a:ext cx="8595360" cy="0"/>
          </a:xfrm>
          <a:prstGeom prst="line">
            <a:avLst/>
          </a:prstGeom>
          <a:noFill/>
          <a:ln w="28575" cap="flat" cmpd="sng" algn="ctr">
            <a:solidFill>
              <a:srgbClr val="948A54"/>
            </a:solidFill>
            <a:prstDash val="sysDot"/>
          </a:ln>
          <a:effectLst/>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Executive Summary</a:t>
            </a:r>
            <a:endParaRPr lang="en-CA" dirty="0"/>
          </a:p>
        </p:txBody>
      </p:sp>
      <p:sp>
        <p:nvSpPr>
          <p:cNvPr id="3" name="Text Placeholder 2"/>
          <p:cNvSpPr>
            <a:spLocks noGrp="1"/>
          </p:cNvSpPr>
          <p:nvPr>
            <p:ph type="body" sz="quarter" idx="16"/>
          </p:nvPr>
        </p:nvSpPr>
        <p:spPr/>
        <p:txBody>
          <a:bodyPr/>
          <a:lstStyle/>
          <a:p>
            <a:pPr marL="182880" indent="-182880">
              <a:spcBef>
                <a:spcPts val="1200"/>
              </a:spcBef>
              <a:defRPr/>
            </a:pPr>
            <a:r>
              <a:rPr lang="en-US" sz="1400" dirty="0" smtClean="0"/>
              <a:t>Only 1 in 3 organizations identify change initiatives using employee engagement survey results, and only 1 in 2 of organizations actually implement the changes. </a:t>
            </a:r>
          </a:p>
          <a:p>
            <a:pPr marL="182880" indent="-182880">
              <a:spcBef>
                <a:spcPts val="1200"/>
              </a:spcBef>
              <a:defRPr/>
            </a:pPr>
            <a:r>
              <a:rPr lang="en-US" sz="1400" dirty="0" smtClean="0"/>
              <a:t>This lack of survey follow-up doesn’t only result in little engagement improvement, it typically leads to further disengagement.</a:t>
            </a:r>
          </a:p>
          <a:p>
            <a:pPr marL="182880" indent="-182880">
              <a:spcBef>
                <a:spcPts val="1200"/>
              </a:spcBef>
              <a:defRPr/>
            </a:pPr>
            <a:r>
              <a:rPr lang="en-US" sz="1400" dirty="0" smtClean="0"/>
              <a:t>Even those organizations that do implement change as a result of an employee engagement survey, tend to make some major mistakes.</a:t>
            </a:r>
          </a:p>
          <a:p>
            <a:pPr marL="182880" indent="-182880">
              <a:spcBef>
                <a:spcPts val="1200"/>
              </a:spcBef>
              <a:defRPr/>
            </a:pPr>
            <a:r>
              <a:rPr lang="en-US" sz="1400" dirty="0" smtClean="0"/>
              <a:t>The three keys to success when it comes to survey follow-up are: Prioritization, Participation and Communication.</a:t>
            </a:r>
          </a:p>
          <a:p>
            <a:pPr marL="182880" indent="-182880">
              <a:spcBef>
                <a:spcPts val="1200"/>
              </a:spcBef>
              <a:defRPr/>
            </a:pPr>
            <a:r>
              <a:rPr lang="en-US" sz="1400" dirty="0" smtClean="0"/>
              <a:t>When selecting which improvement areas to focus on, organizations need to consider each engagement driver’s impact, as well as its score. </a:t>
            </a:r>
          </a:p>
          <a:p>
            <a:pPr marL="182880" indent="-182880">
              <a:spcBef>
                <a:spcPts val="1200"/>
              </a:spcBef>
              <a:defRPr/>
            </a:pPr>
            <a:r>
              <a:rPr lang="en-US" sz="1400" dirty="0" smtClean="0"/>
              <a:t>Engagement initiatives are too often generated, selected, and implemented by the executive and management team, resulting in initiatives that have limited impact and poor employee buy-in. </a:t>
            </a:r>
          </a:p>
          <a:p>
            <a:pPr marL="182880" indent="-182880">
              <a:spcBef>
                <a:spcPts val="1200"/>
              </a:spcBef>
              <a:defRPr/>
            </a:pPr>
            <a:r>
              <a:rPr lang="en-US" sz="1400" dirty="0" smtClean="0"/>
              <a:t>Some quick fixes signal to employees that survey responses were considered, but that is just your starting point.</a:t>
            </a:r>
          </a:p>
          <a:p>
            <a:pPr marL="182880" indent="-182880">
              <a:spcBef>
                <a:spcPts val="1200"/>
              </a:spcBef>
              <a:defRPr/>
            </a:pPr>
            <a:r>
              <a:rPr lang="en-US" sz="1400" dirty="0" smtClean="0"/>
              <a:t>Involving staff from the beginning and keeping them in the loop through effective communication are integral to the success of your organization’s engagement program. McLean &amp; Company’s five steps to selecting winning engagement initiatives walks you through this process.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Highlighted initiative: </a:t>
            </a:r>
            <a:r>
              <a:rPr lang="en-US" i="1" dirty="0" smtClean="0"/>
              <a:t>A buddy program for new hires</a:t>
            </a:r>
            <a:endParaRPr lang="en-US" i="1" dirty="0"/>
          </a:p>
        </p:txBody>
      </p:sp>
      <p:sp>
        <p:nvSpPr>
          <p:cNvPr id="26" name="Rectangle 25"/>
          <p:cNvSpPr/>
          <p:nvPr/>
        </p:nvSpPr>
        <p:spPr bwMode="auto">
          <a:xfrm>
            <a:off x="1358856" y="3429000"/>
            <a:ext cx="7498080" cy="640080"/>
          </a:xfrm>
          <a:prstGeom prst="rect">
            <a:avLst/>
          </a:prstGeom>
          <a:noFill/>
          <a:ln w="25400" cap="flat" cmpd="sng" algn="ctr">
            <a:noFill/>
            <a:prstDash val="solid"/>
          </a:ln>
          <a:effectLst/>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200" b="1" kern="0" dirty="0" smtClean="0"/>
              <a:t>Provide some structure</a:t>
            </a:r>
            <a:r>
              <a:rPr lang="en-US" sz="1200" kern="0" dirty="0" smtClean="0"/>
              <a:t>: While the intention of the training is to be informal, new employees will not be aware of what they don’t know when first hired. Each department should have training topics allocated to each weekly meeting to provide the buddy with initial material.</a:t>
            </a:r>
            <a:endParaRPr lang="en-US" sz="1200" kern="0" dirty="0"/>
          </a:p>
        </p:txBody>
      </p:sp>
      <p:sp>
        <p:nvSpPr>
          <p:cNvPr id="28" name="Rectangle 27"/>
          <p:cNvSpPr/>
          <p:nvPr>
            <p:custDataLst>
              <p:tags r:id="rId1"/>
            </p:custDataLst>
          </p:nvPr>
        </p:nvSpPr>
        <p:spPr bwMode="auto">
          <a:xfrm>
            <a:off x="1358856" y="2880360"/>
            <a:ext cx="7498080" cy="548640"/>
          </a:xfrm>
          <a:prstGeom prst="rect">
            <a:avLst/>
          </a:prstGeom>
          <a:noFill/>
          <a:ln w="25400" cap="flat" cmpd="sng" algn="ctr">
            <a:noFill/>
            <a:prstDash val="solid"/>
          </a:ln>
          <a:effectLst/>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200" b="1" kern="0" dirty="0" smtClean="0"/>
              <a:t>Choose the right buddy</a:t>
            </a:r>
            <a:r>
              <a:rPr lang="en-US" sz="1200" kern="0" dirty="0" smtClean="0"/>
              <a:t>: The buddy should be an established employee (i.e. employed for at least one year), a high performer, and have the maturity to mentor a new employee.</a:t>
            </a:r>
            <a:endParaRPr lang="en-US" sz="1200" kern="0" dirty="0"/>
          </a:p>
        </p:txBody>
      </p:sp>
      <p:sp>
        <p:nvSpPr>
          <p:cNvPr id="31" name="Rectangle 30"/>
          <p:cNvSpPr/>
          <p:nvPr>
            <p:custDataLst>
              <p:tags r:id="rId2"/>
            </p:custDataLst>
          </p:nvPr>
        </p:nvSpPr>
        <p:spPr bwMode="auto">
          <a:xfrm>
            <a:off x="267075" y="4743468"/>
            <a:ext cx="8595360" cy="1679598"/>
          </a:xfrm>
          <a:prstGeom prst="rect">
            <a:avLst/>
          </a:prstGeom>
          <a:solidFill>
            <a:srgbClr val="7391AD">
              <a:lumMod val="40000"/>
              <a:lumOff val="60000"/>
            </a:srgbClr>
          </a:solidFill>
          <a:ln w="25400" cap="flat" cmpd="sng" algn="ctr">
            <a:noFill/>
            <a:prstDash val="solid"/>
          </a:ln>
          <a:effectLst/>
        </p:spPr>
        <p:txBody>
          <a:bodyPr anchor="ctr"/>
          <a:lstStyle/>
          <a:p>
            <a:pPr marL="1081088" algn="l">
              <a:defRPr/>
            </a:pPr>
            <a:r>
              <a:rPr lang="en-US" sz="1200" dirty="0" smtClean="0">
                <a:cs typeface="Arial" pitchFamily="34" charset="0"/>
              </a:rPr>
              <a:t>A marketing communication firm was building a new employee orientation program. The firm didn’t have enough new hires to have formal orientation training, so it needed to find a way to bring new employees up to speed and share company culture at the same time.</a:t>
            </a:r>
          </a:p>
          <a:p>
            <a:pPr marL="1081088" algn="l">
              <a:defRPr/>
            </a:pPr>
            <a:r>
              <a:rPr lang="en-US" sz="1200" dirty="0" smtClean="0">
                <a:cs typeface="Arial" pitchFamily="34" charset="0"/>
              </a:rPr>
              <a:t>A buddy program was implemented for two reasons: 1) employees wanted to be involved in helping new employees get up to speed, and 2) new employees felt more comfortable discussing their small questions with peers rather than interrupt their new manager. Feedback from new employees and buddies highlighted that this was a positive experience. New employees felt integrated more quickly, and buddies felt valued, increasing their own engagement as a result.</a:t>
            </a:r>
            <a:endParaRPr lang="en-US" sz="1200" dirty="0">
              <a:cs typeface="Arial" pitchFamily="34" charset="0"/>
            </a:endParaRPr>
          </a:p>
        </p:txBody>
      </p:sp>
      <p:sp>
        <p:nvSpPr>
          <p:cNvPr id="32" name="Rectangle 31"/>
          <p:cNvSpPr/>
          <p:nvPr>
            <p:custDataLst>
              <p:tags r:id="rId3"/>
            </p:custDataLst>
          </p:nvPr>
        </p:nvSpPr>
        <p:spPr bwMode="auto">
          <a:xfrm>
            <a:off x="263466" y="2969595"/>
            <a:ext cx="1097280" cy="1737360"/>
          </a:xfrm>
          <a:prstGeom prst="rect">
            <a:avLst/>
          </a:prstGeom>
          <a:noFill/>
          <a:ln w="25400" cap="flat" cmpd="sng" algn="ctr">
            <a:noFill/>
            <a:prstDash val="solid"/>
          </a:ln>
          <a:effectLst/>
        </p:spPr>
        <p:txBody>
          <a:bodyPr anchor="ctr"/>
          <a:lstStyle/>
          <a:p>
            <a:pPr marL="2057400" marR="0" lvl="4" indent="-228600" defTabSz="914400" eaLnBrk="1" fontAlgn="auto" latinLnBrk="0" hangingPunct="1">
              <a:lnSpc>
                <a:spcPct val="100000"/>
              </a:lnSpc>
              <a:spcBef>
                <a:spcPts val="0"/>
              </a:spcBef>
              <a:spcAft>
                <a:spcPts val="0"/>
              </a:spcAft>
              <a:buClrTx/>
              <a:buSzTx/>
              <a:buFont typeface="Arial" charset="0"/>
              <a:buChar char="•"/>
              <a:tabLst/>
              <a:defRPr/>
            </a:pPr>
            <a:endParaRPr kumimoji="0" lang="en-US" sz="1200" b="0" i="0" u="none" strike="noStrike" kern="0" cap="none" spc="0" normalizeH="0" baseline="0" noProof="0">
              <a:ln>
                <a:noFill/>
              </a:ln>
              <a:solidFill>
                <a:srgbClr val="254061"/>
              </a:solidFill>
              <a:effectLst/>
              <a:uLnTx/>
              <a:uFillTx/>
              <a:latin typeface="+mn-lt"/>
              <a:ea typeface="+mn-ea"/>
              <a:cs typeface="Arial" charset="0"/>
            </a:endParaRPr>
          </a:p>
        </p:txBody>
      </p:sp>
      <p:sp>
        <p:nvSpPr>
          <p:cNvPr id="33" name="TextBox 32"/>
          <p:cNvSpPr txBox="1"/>
          <p:nvPr>
            <p:custDataLst>
              <p:tags r:id="rId4"/>
            </p:custDataLst>
          </p:nvPr>
        </p:nvSpPr>
        <p:spPr bwMode="auto">
          <a:xfrm>
            <a:off x="161925" y="3416962"/>
            <a:ext cx="1097280" cy="523220"/>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Tricks to Implement</a:t>
            </a:r>
          </a:p>
        </p:txBody>
      </p:sp>
      <p:sp>
        <p:nvSpPr>
          <p:cNvPr id="34" name="TextBox 33"/>
          <p:cNvSpPr txBox="1"/>
          <p:nvPr>
            <p:custDataLst>
              <p:tags r:id="rId5"/>
            </p:custDataLst>
          </p:nvPr>
        </p:nvSpPr>
        <p:spPr bwMode="auto">
          <a:xfrm>
            <a:off x="200025" y="5183186"/>
            <a:ext cx="1097280" cy="523220"/>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Mini Case Study</a:t>
            </a:r>
          </a:p>
        </p:txBody>
      </p:sp>
      <p:sp>
        <p:nvSpPr>
          <p:cNvPr id="37" name="Rectangle 36"/>
          <p:cNvSpPr/>
          <p:nvPr>
            <p:custDataLst>
              <p:tags r:id="rId6"/>
            </p:custDataLst>
          </p:nvPr>
        </p:nvSpPr>
        <p:spPr bwMode="auto">
          <a:xfrm>
            <a:off x="266760" y="1347759"/>
            <a:ext cx="8595360" cy="1554480"/>
          </a:xfrm>
          <a:prstGeom prst="rect">
            <a:avLst/>
          </a:prstGeom>
          <a:noFill/>
          <a:ln w="25400" cap="flat" cmpd="sng" algn="ctr">
            <a:noFill/>
            <a:prstDash val="solid"/>
          </a:ln>
          <a:effectLst/>
        </p:spPr>
        <p:txBody>
          <a:bodyPr anchor="ctr"/>
          <a:lstStyle/>
          <a:p>
            <a:pPr marL="2057400" marR="0" lvl="4" indent="-228600" defTabSz="914400" eaLnBrk="1" fontAlgn="auto" latinLnBrk="0" hangingPunct="1">
              <a:lnSpc>
                <a:spcPct val="100000"/>
              </a:lnSpc>
              <a:spcBef>
                <a:spcPts val="0"/>
              </a:spcBef>
              <a:spcAft>
                <a:spcPts val="0"/>
              </a:spcAft>
              <a:buClrTx/>
              <a:buSzTx/>
              <a:buFont typeface="Arial" charset="0"/>
              <a:buChar char="•"/>
              <a:tabLst/>
              <a:defRPr/>
            </a:pPr>
            <a:endParaRPr kumimoji="0" lang="en-US" sz="1100" b="0" i="0" u="none" strike="noStrike" kern="0" cap="none" spc="0" normalizeH="0" baseline="0" noProof="0">
              <a:ln>
                <a:noFill/>
              </a:ln>
              <a:solidFill>
                <a:srgbClr val="254061"/>
              </a:solidFill>
              <a:effectLst/>
              <a:uLnTx/>
              <a:uFillTx/>
              <a:latin typeface="+mn-lt"/>
              <a:ea typeface="+mn-ea"/>
              <a:cs typeface="Arial" charset="0"/>
            </a:endParaRPr>
          </a:p>
        </p:txBody>
      </p:sp>
      <p:sp>
        <p:nvSpPr>
          <p:cNvPr id="38" name="TextBox 37"/>
          <p:cNvSpPr txBox="1"/>
          <p:nvPr>
            <p:custDataLst>
              <p:tags r:id="rId7"/>
            </p:custDataLst>
          </p:nvPr>
        </p:nvSpPr>
        <p:spPr bwMode="auto">
          <a:xfrm>
            <a:off x="200025" y="1843268"/>
            <a:ext cx="1097280" cy="30777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Roles</a:t>
            </a:r>
          </a:p>
        </p:txBody>
      </p:sp>
      <p:sp>
        <p:nvSpPr>
          <p:cNvPr id="39" name="TextBox 38"/>
          <p:cNvSpPr txBox="1"/>
          <p:nvPr>
            <p:custDataLst>
              <p:tags r:id="rId8"/>
            </p:custDataLst>
          </p:nvPr>
        </p:nvSpPr>
        <p:spPr>
          <a:xfrm>
            <a:off x="1358856" y="1274733"/>
            <a:ext cx="2468880" cy="1569660"/>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Department Manager: The developer of the program.</a:t>
            </a:r>
            <a:endParaRPr kumimoji="0" lang="en-US" sz="1200" b="0" i="0" u="none" strike="noStrike" kern="0" cap="none" spc="0" normalizeH="0" baseline="0" noProof="0" dirty="0">
              <a:ln>
                <a:noFill/>
              </a:ln>
              <a:solidFill>
                <a:sysClr val="windowText" lastClr="000000"/>
              </a:solidFill>
              <a:effectLst/>
              <a:uLnTx/>
              <a:uFillTx/>
              <a:latin typeface="+mn-lt"/>
            </a:endParaRP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Choose the right buddy.</a:t>
            </a:r>
          </a:p>
          <a:p>
            <a:pPr marL="95250" marR="0" lvl="0" indent="-9525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Put together six weeks worth</a:t>
            </a:r>
          </a:p>
          <a:p>
            <a:pPr marL="95250" marR="0" lvl="0" indent="-9525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of </a:t>
            </a:r>
            <a:r>
              <a:rPr kumimoji="0" lang="en-US" sz="1200" b="0" i="0" u="none" strike="noStrike" kern="0" cap="none" spc="0" normalizeH="0" baseline="0" noProof="0" dirty="0">
                <a:ln>
                  <a:noFill/>
                </a:ln>
                <a:solidFill>
                  <a:sysClr val="windowText" lastClr="000000"/>
                </a:solidFill>
                <a:effectLst/>
                <a:uLnTx/>
                <a:uFillTx/>
                <a:latin typeface="+mn-lt"/>
              </a:rPr>
              <a:t>topics to cover in weekly </a:t>
            </a:r>
          </a:p>
          <a:p>
            <a:pPr marL="95250" marR="0" lvl="0" indent="-9525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meetings </a:t>
            </a:r>
            <a:r>
              <a:rPr kumimoji="0" lang="en-US" sz="1200" b="0" i="0" u="none" strike="noStrike" kern="0" cap="none" spc="0" normalizeH="0" baseline="0" noProof="0" dirty="0">
                <a:ln>
                  <a:noFill/>
                </a:ln>
                <a:solidFill>
                  <a:sysClr val="windowText" lastClr="000000"/>
                </a:solidFill>
                <a:effectLst/>
                <a:uLnTx/>
                <a:uFillTx/>
                <a:latin typeface="+mn-lt"/>
              </a:rPr>
              <a:t>to get the buddy </a:t>
            </a:r>
          </a:p>
          <a:p>
            <a:pPr marL="95250" marR="0" lvl="0" indent="-9525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started </a:t>
            </a:r>
            <a:r>
              <a:rPr kumimoji="0" lang="en-US" sz="1200" b="0" i="0" u="none" strike="noStrike" kern="0" cap="none" spc="0" normalizeH="0" baseline="0" noProof="0" dirty="0">
                <a:ln>
                  <a:noFill/>
                </a:ln>
                <a:solidFill>
                  <a:sysClr val="windowText" lastClr="000000"/>
                </a:solidFill>
                <a:effectLst/>
                <a:uLnTx/>
                <a:uFillTx/>
                <a:latin typeface="+mn-lt"/>
              </a:rPr>
              <a:t>(employee should request topics after this). </a:t>
            </a:r>
          </a:p>
        </p:txBody>
      </p:sp>
      <p:sp>
        <p:nvSpPr>
          <p:cNvPr id="40" name="TextBox 39"/>
          <p:cNvSpPr txBox="1"/>
          <p:nvPr>
            <p:custDataLst>
              <p:tags r:id="rId9"/>
            </p:custDataLst>
          </p:nvPr>
        </p:nvSpPr>
        <p:spPr>
          <a:xfrm>
            <a:off x="3768714" y="1274733"/>
            <a:ext cx="2482884" cy="1569660"/>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The buddy: The leader of the program. </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Make the new hire feel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welcome </a:t>
            </a:r>
            <a:r>
              <a:rPr kumimoji="0" lang="en-US" sz="1200" b="0" i="0" u="none" strike="noStrike" kern="0" cap="none" spc="0" normalizeH="0" baseline="0" noProof="0" dirty="0">
                <a:ln>
                  <a:noFill/>
                </a:ln>
                <a:solidFill>
                  <a:sysClr val="windowText" lastClr="000000"/>
                </a:solidFill>
                <a:effectLst/>
                <a:uLnTx/>
                <a:uFillTx/>
                <a:latin typeface="+mn-lt"/>
              </a:rPr>
              <a:t>and comfortable.</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Answer any questions they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have </a:t>
            </a:r>
            <a:r>
              <a:rPr kumimoji="0" lang="en-US" sz="1200" b="0" i="0" u="none" strike="noStrike" kern="0" cap="none" spc="0" normalizeH="0" baseline="0" noProof="0" dirty="0">
                <a:ln>
                  <a:noFill/>
                </a:ln>
                <a:solidFill>
                  <a:sysClr val="windowText" lastClr="000000"/>
                </a:solidFill>
                <a:effectLst/>
                <a:uLnTx/>
                <a:uFillTx/>
                <a:latin typeface="+mn-lt"/>
              </a:rPr>
              <a:t>without judgment.</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Provide personal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experiences </a:t>
            </a:r>
            <a:r>
              <a:rPr kumimoji="0" lang="en-US" sz="1200" b="0" i="0" u="none" strike="noStrike" kern="0" cap="none" spc="0" normalizeH="0" baseline="0" noProof="0" dirty="0">
                <a:ln>
                  <a:noFill/>
                </a:ln>
                <a:solidFill>
                  <a:sysClr val="windowText" lastClr="000000"/>
                </a:solidFill>
                <a:effectLst/>
                <a:uLnTx/>
                <a:uFillTx/>
                <a:latin typeface="+mn-lt"/>
              </a:rPr>
              <a:t>and advice.</a:t>
            </a:r>
          </a:p>
        </p:txBody>
      </p:sp>
      <p:sp>
        <p:nvSpPr>
          <p:cNvPr id="41" name="TextBox 40"/>
          <p:cNvSpPr txBox="1"/>
          <p:nvPr>
            <p:custDataLst>
              <p:tags r:id="rId10"/>
            </p:custDataLst>
          </p:nvPr>
        </p:nvSpPr>
        <p:spPr>
          <a:xfrm>
            <a:off x="6324624" y="1274733"/>
            <a:ext cx="2552676" cy="1384995"/>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New employee: The participant. </a:t>
            </a:r>
          </a:p>
          <a:p>
            <a:pPr marL="95250" marR="0" lvl="0" indent="-9525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Ask </a:t>
            </a:r>
            <a:r>
              <a:rPr kumimoji="0" lang="en-US" sz="1200" b="0" i="1" u="none" strike="noStrike" kern="0" cap="none" spc="0" normalizeH="0" baseline="0" noProof="0" dirty="0">
                <a:ln>
                  <a:noFill/>
                </a:ln>
                <a:solidFill>
                  <a:sysClr val="windowText" lastClr="000000"/>
                </a:solidFill>
                <a:effectLst/>
                <a:uLnTx/>
                <a:uFillTx/>
                <a:latin typeface="+mn-lt"/>
              </a:rPr>
              <a:t>any</a:t>
            </a:r>
            <a:r>
              <a:rPr kumimoji="0" lang="en-US" sz="1200" b="0" i="0" u="none" strike="noStrike" kern="0" cap="none" spc="0" normalizeH="0" baseline="0" noProof="0" dirty="0">
                <a:ln>
                  <a:noFill/>
                </a:ln>
                <a:solidFill>
                  <a:sysClr val="windowText" lastClr="000000"/>
                </a:solidFill>
                <a:effectLst/>
                <a:uLnTx/>
                <a:uFillTx/>
                <a:latin typeface="+mn-lt"/>
              </a:rPr>
              <a:t> questions they have to gain a better understanding of the company, culture, etc.</a:t>
            </a:r>
          </a:p>
          <a:p>
            <a:pPr marL="95250" marR="0" lvl="0" indent="-9525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Learn from buddy and tailor get-togethers to provide the most benefit to themselves. </a:t>
            </a:r>
          </a:p>
        </p:txBody>
      </p:sp>
      <p:cxnSp>
        <p:nvCxnSpPr>
          <p:cNvPr id="42" name="Straight Connector 41"/>
          <p:cNvCxnSpPr/>
          <p:nvPr>
            <p:custDataLst>
              <p:tags r:id="rId11"/>
            </p:custDataLst>
          </p:nvPr>
        </p:nvCxnSpPr>
        <p:spPr>
          <a:xfrm rot="16200000" flipH="1">
            <a:off x="2954962" y="2088487"/>
            <a:ext cx="1554480" cy="0"/>
          </a:xfrm>
          <a:prstGeom prst="line">
            <a:avLst/>
          </a:prstGeom>
          <a:noFill/>
          <a:ln w="28575" cap="flat" cmpd="sng" algn="ctr">
            <a:solidFill>
              <a:srgbClr val="948A54"/>
            </a:solidFill>
            <a:prstDash val="sysDot"/>
          </a:ln>
          <a:effectLst/>
        </p:spPr>
      </p:cxnSp>
      <p:cxnSp>
        <p:nvCxnSpPr>
          <p:cNvPr id="43" name="Straight Connector 42"/>
          <p:cNvCxnSpPr/>
          <p:nvPr>
            <p:custDataLst>
              <p:tags r:id="rId12"/>
            </p:custDataLst>
          </p:nvPr>
        </p:nvCxnSpPr>
        <p:spPr>
          <a:xfrm rot="5400000">
            <a:off x="5474358" y="2088487"/>
            <a:ext cx="1554480" cy="0"/>
          </a:xfrm>
          <a:prstGeom prst="line">
            <a:avLst/>
          </a:prstGeom>
          <a:noFill/>
          <a:ln w="28575" cap="flat" cmpd="sng" algn="ctr">
            <a:solidFill>
              <a:srgbClr val="948A54"/>
            </a:solidFill>
            <a:prstDash val="sysDot"/>
          </a:ln>
          <a:effectLst/>
        </p:spPr>
      </p:cxnSp>
      <p:sp>
        <p:nvSpPr>
          <p:cNvPr id="44" name="Rectangle 43"/>
          <p:cNvSpPr/>
          <p:nvPr>
            <p:custDataLst>
              <p:tags r:id="rId13"/>
            </p:custDataLst>
          </p:nvPr>
        </p:nvSpPr>
        <p:spPr bwMode="auto">
          <a:xfrm>
            <a:off x="1358856" y="4122747"/>
            <a:ext cx="7498080" cy="571488"/>
          </a:xfrm>
          <a:prstGeom prst="rect">
            <a:avLst/>
          </a:prstGeom>
          <a:noFill/>
          <a:ln w="25400" cap="flat" cmpd="sng" algn="ctr">
            <a:noFill/>
            <a:prstDash val="solid"/>
          </a:ln>
          <a:effectLst/>
        </p:spPr>
        <p:txBody>
          <a:bodyPr anchor="ctr"/>
          <a:lstStyle/>
          <a:p>
            <a:pPr algn="l">
              <a:defRPr/>
            </a:pPr>
            <a:r>
              <a:rPr lang="en-US" sz="1200" b="1" dirty="0" smtClean="0">
                <a:cs typeface="Arial" pitchFamily="34" charset="0"/>
              </a:rPr>
              <a:t>Other applications of the rotational program</a:t>
            </a:r>
            <a:r>
              <a:rPr lang="en-US" sz="1200" dirty="0" smtClean="0">
                <a:cs typeface="Arial" pitchFamily="34" charset="0"/>
              </a:rPr>
              <a:t>? This initiative could easily be adapted to an employee/senior manager buddy program. The principles of informality and acting as a forum for all questions still apply. </a:t>
            </a:r>
            <a:endParaRPr lang="en-US" sz="1200" dirty="0">
              <a:cs typeface="Arial" pitchFamily="34" charset="0"/>
            </a:endParaRPr>
          </a:p>
        </p:txBody>
      </p:sp>
      <p:sp>
        <p:nvSpPr>
          <p:cNvPr id="47" name="Rectangle 46"/>
          <p:cNvSpPr/>
          <p:nvPr>
            <p:custDataLst>
              <p:tags r:id="rId14"/>
            </p:custDataLst>
          </p:nvPr>
        </p:nvSpPr>
        <p:spPr bwMode="auto">
          <a:xfrm>
            <a:off x="1212804" y="1210986"/>
            <a:ext cx="144462" cy="5212080"/>
          </a:xfrm>
          <a:prstGeom prst="rect">
            <a:avLst/>
          </a:prstGeom>
          <a:solidFill>
            <a:srgbClr val="948A54">
              <a:alpha val="62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mn-lt"/>
              <a:ea typeface="+mn-ea"/>
              <a:cs typeface="+mn-cs"/>
            </a:endParaRPr>
          </a:p>
        </p:txBody>
      </p:sp>
      <p:cxnSp>
        <p:nvCxnSpPr>
          <p:cNvPr id="19" name="Straight Connector 18"/>
          <p:cNvCxnSpPr/>
          <p:nvPr>
            <p:custDataLst>
              <p:tags r:id="rId15"/>
            </p:custDataLst>
          </p:nvPr>
        </p:nvCxnSpPr>
        <p:spPr>
          <a:xfrm>
            <a:off x="268020" y="2865727"/>
            <a:ext cx="8595360" cy="0"/>
          </a:xfrm>
          <a:prstGeom prst="line">
            <a:avLst/>
          </a:prstGeom>
          <a:noFill/>
          <a:ln w="28575" cap="flat" cmpd="sng" algn="ctr">
            <a:solidFill>
              <a:srgbClr val="948A54"/>
            </a:solidFill>
            <a:prstDash val="sysDot"/>
          </a:ln>
          <a:effectLst/>
        </p:spPr>
      </p:cxnSp>
      <p:cxnSp>
        <p:nvCxnSpPr>
          <p:cNvPr id="21" name="Straight Connector 20"/>
          <p:cNvCxnSpPr/>
          <p:nvPr>
            <p:custDataLst>
              <p:tags r:id="rId16"/>
            </p:custDataLst>
          </p:nvPr>
        </p:nvCxnSpPr>
        <p:spPr>
          <a:xfrm>
            <a:off x="263466" y="4743468"/>
            <a:ext cx="8595360" cy="0"/>
          </a:xfrm>
          <a:prstGeom prst="line">
            <a:avLst/>
          </a:prstGeom>
          <a:noFill/>
          <a:ln w="28575" cap="flat" cmpd="sng" algn="ctr">
            <a:solidFill>
              <a:srgbClr val="948A54"/>
            </a:solidFill>
            <a:prstDash val="sysDot"/>
          </a:ln>
          <a:effectLst/>
        </p:spPr>
      </p:cxnSp>
      <p:cxnSp>
        <p:nvCxnSpPr>
          <p:cNvPr id="22" name="Straight Connector 21"/>
          <p:cNvCxnSpPr/>
          <p:nvPr>
            <p:custDataLst>
              <p:tags r:id="rId17"/>
            </p:custDataLst>
          </p:nvPr>
        </p:nvCxnSpPr>
        <p:spPr>
          <a:xfrm>
            <a:off x="1358856" y="3429000"/>
            <a:ext cx="7498080" cy="0"/>
          </a:xfrm>
          <a:prstGeom prst="line">
            <a:avLst/>
          </a:prstGeom>
          <a:noFill/>
          <a:ln w="28575" cap="flat" cmpd="sng" algn="ctr">
            <a:solidFill>
              <a:srgbClr val="948A54"/>
            </a:solidFill>
            <a:prstDash val="sysDot"/>
          </a:ln>
          <a:effectLst/>
        </p:spPr>
      </p:cxnSp>
      <p:cxnSp>
        <p:nvCxnSpPr>
          <p:cNvPr id="23" name="Straight Connector 22"/>
          <p:cNvCxnSpPr/>
          <p:nvPr>
            <p:custDataLst>
              <p:tags r:id="rId18"/>
            </p:custDataLst>
          </p:nvPr>
        </p:nvCxnSpPr>
        <p:spPr>
          <a:xfrm>
            <a:off x="1358856" y="4086234"/>
            <a:ext cx="7498080" cy="0"/>
          </a:xfrm>
          <a:prstGeom prst="line">
            <a:avLst/>
          </a:prstGeom>
          <a:noFill/>
          <a:ln w="28575" cap="flat" cmpd="sng" algn="ctr">
            <a:solidFill>
              <a:srgbClr val="948A54"/>
            </a:solidFill>
            <a:prstDash val="sysDot"/>
          </a:ln>
          <a:effectLst/>
        </p:spPr>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Rewards and Recognition Driver: Initiatives should be spontaneous and tailored to the accomplishment</a:t>
            </a:r>
            <a:endParaRPr lang="en-US" dirty="0"/>
          </a:p>
        </p:txBody>
      </p:sp>
      <p:sp>
        <p:nvSpPr>
          <p:cNvPr id="24" name="Rectangle 23"/>
          <p:cNvSpPr/>
          <p:nvPr>
            <p:custDataLst>
              <p:tags r:id="rId1"/>
            </p:custDataLst>
          </p:nvPr>
        </p:nvSpPr>
        <p:spPr>
          <a:xfrm>
            <a:off x="266760" y="4723479"/>
            <a:ext cx="8595360" cy="1005840"/>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latin typeface="Georgia"/>
              <a:ea typeface="+mn-ea"/>
              <a:cs typeface="+mn-cs"/>
            </a:endParaRPr>
          </a:p>
        </p:txBody>
      </p:sp>
      <p:sp>
        <p:nvSpPr>
          <p:cNvPr id="25" name="Rectangle 24"/>
          <p:cNvSpPr/>
          <p:nvPr>
            <p:custDataLst>
              <p:tags r:id="rId2"/>
            </p:custDataLst>
          </p:nvPr>
        </p:nvSpPr>
        <p:spPr>
          <a:xfrm>
            <a:off x="266760" y="3336002"/>
            <a:ext cx="8595360" cy="1181100"/>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Trebuchet MS"/>
              <a:ea typeface="+mn-ea"/>
              <a:cs typeface="+mn-cs"/>
            </a:endParaRPr>
          </a:p>
        </p:txBody>
      </p:sp>
      <p:sp>
        <p:nvSpPr>
          <p:cNvPr id="26" name="Rectangle 25"/>
          <p:cNvSpPr/>
          <p:nvPr>
            <p:custDataLst>
              <p:tags r:id="rId3"/>
            </p:custDataLst>
          </p:nvPr>
        </p:nvSpPr>
        <p:spPr>
          <a:xfrm>
            <a:off x="266760" y="2099967"/>
            <a:ext cx="8595360" cy="1005840"/>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latin typeface="Georgia"/>
              <a:ea typeface="+mn-ea"/>
              <a:cs typeface="+mn-cs"/>
            </a:endParaRPr>
          </a:p>
        </p:txBody>
      </p:sp>
      <p:sp>
        <p:nvSpPr>
          <p:cNvPr id="29" name="TextBox 28"/>
          <p:cNvSpPr txBox="1"/>
          <p:nvPr>
            <p:custDataLst>
              <p:tags r:id="rId4"/>
            </p:custDataLst>
          </p:nvPr>
        </p:nvSpPr>
        <p:spPr>
          <a:xfrm>
            <a:off x="787707" y="2261892"/>
            <a:ext cx="2743200" cy="738664"/>
          </a:xfrm>
          <a:prstGeom prst="rect">
            <a:avLst/>
          </a:prstGeom>
          <a:noFill/>
        </p:spPr>
        <p:txBody>
          <a:bodyPr>
            <a:spAutoFit/>
          </a:bodyPr>
          <a:lstStyle/>
          <a:p>
            <a:pPr algn="l">
              <a:defRPr/>
            </a:pPr>
            <a:r>
              <a:rPr lang="en-US" sz="1400" dirty="0">
                <a:latin typeface="+mn-lt"/>
                <a:cs typeface="Arial" pitchFamily="34" charset="0"/>
              </a:rPr>
              <a:t>Employees don’t feel that they are being recognized for their efforts.</a:t>
            </a:r>
          </a:p>
        </p:txBody>
      </p:sp>
      <p:sp>
        <p:nvSpPr>
          <p:cNvPr id="30" name="TextBox 29"/>
          <p:cNvSpPr txBox="1"/>
          <p:nvPr>
            <p:custDataLst>
              <p:tags r:id="rId5"/>
            </p:custDataLst>
          </p:nvPr>
        </p:nvSpPr>
        <p:spPr>
          <a:xfrm>
            <a:off x="787707" y="4975892"/>
            <a:ext cx="2743200" cy="307777"/>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Praise is not timely. </a:t>
            </a:r>
          </a:p>
        </p:txBody>
      </p:sp>
      <p:sp>
        <p:nvSpPr>
          <p:cNvPr id="31" name="TextBox 30"/>
          <p:cNvSpPr txBox="1"/>
          <p:nvPr>
            <p:custDataLst>
              <p:tags r:id="rId6"/>
            </p:custDataLst>
          </p:nvPr>
        </p:nvSpPr>
        <p:spPr>
          <a:xfrm>
            <a:off x="787707" y="3431252"/>
            <a:ext cx="2743200" cy="954107"/>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Rewards and recognition are </a:t>
            </a:r>
            <a:r>
              <a:rPr kumimoji="0" lang="en-US" sz="1400" b="0" i="0" u="none" strike="noStrike" kern="0" cap="none" spc="0" normalizeH="0" baseline="0" noProof="0" dirty="0" smtClean="0">
                <a:ln>
                  <a:noFill/>
                </a:ln>
                <a:solidFill>
                  <a:sysClr val="windowText" lastClr="000000"/>
                </a:solidFill>
                <a:effectLst/>
                <a:uLnTx/>
                <a:uFillTx/>
                <a:latin typeface="+mn-lt"/>
              </a:rPr>
              <a:t>not meaningful </a:t>
            </a:r>
            <a:r>
              <a:rPr kumimoji="0" lang="en-US" sz="1400" b="0" i="0" u="none" strike="noStrike" kern="0" cap="none" spc="0" normalizeH="0" baseline="0" noProof="0" dirty="0">
                <a:ln>
                  <a:noFill/>
                </a:ln>
                <a:solidFill>
                  <a:sysClr val="windowText" lastClr="000000"/>
                </a:solidFill>
                <a:effectLst/>
                <a:uLnTx/>
                <a:uFillTx/>
                <a:latin typeface="+mn-lt"/>
              </a:rPr>
              <a:t>and tailored to the employee. Too much “good job” without the </a:t>
            </a:r>
            <a:r>
              <a:rPr kumimoji="0" lang="en-US" sz="1400" b="0" i="1" u="none" strike="noStrike" kern="0" cap="none" spc="0" normalizeH="0" baseline="0" noProof="0" dirty="0">
                <a:ln>
                  <a:noFill/>
                </a:ln>
                <a:solidFill>
                  <a:sysClr val="windowText" lastClr="000000"/>
                </a:solidFill>
                <a:effectLst/>
                <a:uLnTx/>
                <a:uFillTx/>
                <a:latin typeface="+mn-lt"/>
              </a:rPr>
              <a:t>why.</a:t>
            </a:r>
          </a:p>
        </p:txBody>
      </p:sp>
      <p:sp>
        <p:nvSpPr>
          <p:cNvPr id="32" name="Rectangle 31"/>
          <p:cNvSpPr/>
          <p:nvPr>
            <p:custDataLst>
              <p:tags r:id="rId7"/>
            </p:custDataLst>
          </p:nvPr>
        </p:nvSpPr>
        <p:spPr>
          <a:xfrm>
            <a:off x="3659175" y="3347115"/>
            <a:ext cx="5212080" cy="1169987"/>
          </a:xfrm>
          <a:prstGeom prst="rect">
            <a:avLst/>
          </a:prstGeom>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Uninformed praise and rewards can be perceived as insincere. Ensure the employee knows you understand the impact of their effort and accomplishment. The reward should be something the employee actually wants, not just what the company wants to give them. </a:t>
            </a:r>
          </a:p>
        </p:txBody>
      </p:sp>
      <p:sp>
        <p:nvSpPr>
          <p:cNvPr id="33" name="Rectangle 32"/>
          <p:cNvSpPr/>
          <p:nvPr>
            <p:custDataLst>
              <p:tags r:id="rId8"/>
            </p:custDataLst>
          </p:nvPr>
        </p:nvSpPr>
        <p:spPr>
          <a:xfrm>
            <a:off x="3659175" y="4744142"/>
            <a:ext cx="5212080" cy="954088"/>
          </a:xfrm>
          <a:prstGeom prst="rect">
            <a:avLst/>
          </a:prstGeom>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The surprise element is key, otherwise people don’t actually feel valued and will start to question the validity of the reward. </a:t>
            </a:r>
            <a:r>
              <a:rPr kumimoji="0" lang="en-US" sz="1400" b="0" i="0" u="none" strike="noStrike" kern="0" cap="none" spc="0" normalizeH="0" baseline="0" noProof="0" dirty="0">
                <a:ln>
                  <a:noFill/>
                </a:ln>
                <a:solidFill>
                  <a:sysClr val="windowText" lastClr="000000"/>
                </a:solidFill>
                <a:effectLst/>
                <a:uLnTx/>
                <a:uFillTx/>
                <a:latin typeface="+mn-lt"/>
                <a:cs typeface="Arial" pitchFamily="34" charset="0"/>
              </a:rPr>
              <a:t>Well-timed praise/rewards have a larger emotional impact and will inspire staff to continue in their efforts. </a:t>
            </a:r>
          </a:p>
        </p:txBody>
      </p:sp>
      <p:sp>
        <p:nvSpPr>
          <p:cNvPr id="34" name="TextBox 33"/>
          <p:cNvSpPr txBox="1"/>
          <p:nvPr>
            <p:custDataLst>
              <p:tags r:id="rId9"/>
            </p:custDataLst>
          </p:nvPr>
        </p:nvSpPr>
        <p:spPr>
          <a:xfrm>
            <a:off x="3975035" y="1598593"/>
            <a:ext cx="4572000" cy="36988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u="none" strike="noStrike" kern="0" cap="none" spc="0" normalizeH="0" baseline="0" noProof="0" dirty="0">
                <a:ln>
                  <a:noFill/>
                </a:ln>
                <a:solidFill>
                  <a:sysClr val="windowText" lastClr="000000"/>
                </a:solidFill>
                <a:effectLst/>
                <a:uLnTx/>
                <a:uFillTx/>
                <a:latin typeface="+mn-lt"/>
              </a:rPr>
              <a:t>How does this impact engagement?</a:t>
            </a:r>
            <a:endParaRPr kumimoji="0" lang="en-US" sz="1800" b="1" u="none" strike="noStrike" kern="0" cap="none" spc="0" normalizeH="0" baseline="0" noProof="0" dirty="0">
              <a:ln>
                <a:noFill/>
              </a:ln>
              <a:solidFill>
                <a:srgbClr val="7391AD"/>
              </a:solidFill>
              <a:effectLst/>
              <a:uLnTx/>
              <a:uFillTx/>
              <a:latin typeface="+mn-lt"/>
            </a:endParaRPr>
          </a:p>
        </p:txBody>
      </p:sp>
      <p:sp>
        <p:nvSpPr>
          <p:cNvPr id="35" name="TextBox 34"/>
          <p:cNvSpPr txBox="1"/>
          <p:nvPr>
            <p:custDataLst>
              <p:tags r:id="rId10"/>
            </p:custDataLst>
          </p:nvPr>
        </p:nvSpPr>
        <p:spPr>
          <a:xfrm>
            <a:off x="-174690" y="1589068"/>
            <a:ext cx="4114800" cy="36988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u="none" strike="noStrike" kern="0" cap="none" spc="0" normalizeH="0" baseline="0" noProof="0" dirty="0" smtClean="0">
                <a:ln>
                  <a:noFill/>
                </a:ln>
                <a:solidFill>
                  <a:sysClr val="windowText" lastClr="000000"/>
                </a:solidFill>
                <a:effectLst/>
                <a:uLnTx/>
                <a:uFillTx/>
                <a:latin typeface="+mn-lt"/>
              </a:rPr>
              <a:t>Common</a:t>
            </a:r>
            <a:r>
              <a:rPr kumimoji="0" lang="en-US" sz="1800" b="0" u="none" strike="noStrike" kern="0" cap="none" spc="0" normalizeH="0" noProof="0" dirty="0" smtClean="0">
                <a:ln>
                  <a:noFill/>
                </a:ln>
                <a:solidFill>
                  <a:sysClr val="windowText" lastClr="000000"/>
                </a:solidFill>
                <a:effectLst/>
                <a:uLnTx/>
                <a:uFillTx/>
                <a:latin typeface="+mn-lt"/>
              </a:rPr>
              <a:t> </a:t>
            </a:r>
            <a:r>
              <a:rPr kumimoji="0" lang="en-US" sz="1800" b="0" u="none" strike="noStrike" kern="0" cap="none" spc="0" normalizeH="0" baseline="0" noProof="0" dirty="0" smtClean="0">
                <a:ln>
                  <a:noFill/>
                </a:ln>
                <a:solidFill>
                  <a:sysClr val="windowText" lastClr="000000"/>
                </a:solidFill>
                <a:effectLst/>
                <a:uLnTx/>
                <a:uFillTx/>
                <a:latin typeface="+mn-lt"/>
              </a:rPr>
              <a:t>gaps</a:t>
            </a:r>
            <a:r>
              <a:rPr kumimoji="0" lang="en-US" sz="1800" b="0" u="none" strike="noStrike" kern="0" cap="none" spc="0" normalizeH="0" baseline="0" noProof="0" dirty="0">
                <a:ln>
                  <a:noFill/>
                </a:ln>
                <a:solidFill>
                  <a:sysClr val="windowText" lastClr="000000"/>
                </a:solidFill>
                <a:effectLst/>
                <a:uLnTx/>
                <a:uFillTx/>
                <a:latin typeface="+mn-lt"/>
              </a:rPr>
              <a:t>:</a:t>
            </a:r>
          </a:p>
        </p:txBody>
      </p:sp>
      <p:sp>
        <p:nvSpPr>
          <p:cNvPr id="36" name="TextBox 35"/>
          <p:cNvSpPr txBox="1"/>
          <p:nvPr>
            <p:custDataLst>
              <p:tags r:id="rId11"/>
            </p:custDataLst>
          </p:nvPr>
        </p:nvSpPr>
        <p:spPr>
          <a:xfrm>
            <a:off x="269823" y="2045992"/>
            <a:ext cx="504825" cy="92233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1" u="none" strike="noStrike" kern="0" cap="none" spc="0" normalizeH="0" baseline="0" noProof="0" dirty="0">
                <a:ln>
                  <a:noFill/>
                </a:ln>
                <a:solidFill>
                  <a:srgbClr val="7391AD"/>
                </a:solidFill>
                <a:effectLst/>
                <a:uLnTx/>
                <a:uFillTx/>
                <a:latin typeface="Georgia"/>
              </a:rPr>
              <a:t>1</a:t>
            </a:r>
          </a:p>
        </p:txBody>
      </p:sp>
      <p:sp>
        <p:nvSpPr>
          <p:cNvPr id="37" name="TextBox 36"/>
          <p:cNvSpPr txBox="1"/>
          <p:nvPr>
            <p:custDataLst>
              <p:tags r:id="rId12"/>
            </p:custDataLst>
          </p:nvPr>
        </p:nvSpPr>
        <p:spPr>
          <a:xfrm>
            <a:off x="269823" y="3310602"/>
            <a:ext cx="504825" cy="92233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1" u="none" strike="noStrike" kern="0" cap="none" spc="0" normalizeH="0" baseline="0" noProof="0" dirty="0">
                <a:ln>
                  <a:noFill/>
                </a:ln>
                <a:solidFill>
                  <a:srgbClr val="7391AD"/>
                </a:solidFill>
                <a:effectLst/>
                <a:uLnTx/>
                <a:uFillTx/>
                <a:latin typeface="Georgia"/>
              </a:rPr>
              <a:t>2</a:t>
            </a:r>
          </a:p>
        </p:txBody>
      </p:sp>
      <p:sp>
        <p:nvSpPr>
          <p:cNvPr id="38" name="TextBox 37"/>
          <p:cNvSpPr txBox="1"/>
          <p:nvPr>
            <p:custDataLst>
              <p:tags r:id="rId13"/>
            </p:custDataLst>
          </p:nvPr>
        </p:nvSpPr>
        <p:spPr>
          <a:xfrm>
            <a:off x="269823" y="4650454"/>
            <a:ext cx="504825" cy="89217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200" b="0" i="1" u="none" strike="noStrike" kern="0" cap="none" spc="0" normalizeH="0" baseline="0" noProof="0" dirty="0">
                <a:ln>
                  <a:noFill/>
                </a:ln>
                <a:solidFill>
                  <a:srgbClr val="7391AD"/>
                </a:solidFill>
                <a:effectLst/>
                <a:uLnTx/>
                <a:uFillTx/>
                <a:latin typeface="Georgia"/>
              </a:rPr>
              <a:t>3</a:t>
            </a:r>
          </a:p>
        </p:txBody>
      </p:sp>
      <p:sp>
        <p:nvSpPr>
          <p:cNvPr id="39" name="Rectangle 38"/>
          <p:cNvSpPr/>
          <p:nvPr>
            <p:custDataLst>
              <p:tags r:id="rId14"/>
            </p:custDataLst>
          </p:nvPr>
        </p:nvSpPr>
        <p:spPr bwMode="auto">
          <a:xfrm>
            <a:off x="3549636" y="1596734"/>
            <a:ext cx="109539" cy="4640577"/>
          </a:xfrm>
          <a:prstGeom prst="rect">
            <a:avLst/>
          </a:prstGeom>
          <a:solidFill>
            <a:srgbClr val="7391AD">
              <a:alpha val="62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Georgia"/>
              <a:ea typeface="+mn-ea"/>
              <a:cs typeface="+mn-cs"/>
            </a:endParaRPr>
          </a:p>
        </p:txBody>
      </p:sp>
      <p:sp>
        <p:nvSpPr>
          <p:cNvPr id="43" name="Rectangle 42"/>
          <p:cNvSpPr/>
          <p:nvPr>
            <p:custDataLst>
              <p:tags r:id="rId15"/>
            </p:custDataLst>
          </p:nvPr>
        </p:nvSpPr>
        <p:spPr>
          <a:xfrm>
            <a:off x="3659175" y="2111053"/>
            <a:ext cx="5212080" cy="954107"/>
          </a:xfrm>
          <a:prstGeom prst="rect">
            <a:avLst/>
          </a:prstGeom>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cs typeface="Arial" pitchFamily="34" charset="0"/>
              </a:rPr>
              <a:t>Praising success can discourage those that put in the effort, but fail due to impossible circumstances. You can’t succeed unless you try, so encouraging staff to try is imperative. Recognize effort and personal bests and reward the accomplishment.</a:t>
            </a:r>
            <a:endParaRPr kumimoji="0" lang="en-US" sz="1400" b="0" i="0" u="none" strike="noStrike" kern="0" cap="none" spc="0" normalizeH="0" baseline="0" noProof="0" dirty="0">
              <a:ln>
                <a:noFill/>
              </a:ln>
              <a:solidFill>
                <a:sysClr val="windowText" lastClr="000000"/>
              </a:solidFill>
              <a:effectLst/>
              <a:uLnTx/>
              <a:uFillTx/>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Rewards and Recognition highlighted initiative: </a:t>
            </a:r>
            <a:r>
              <a:rPr lang="en-US" i="1" dirty="0" smtClean="0"/>
              <a:t>Peer recognition</a:t>
            </a:r>
            <a:endParaRPr lang="en-US" i="1" dirty="0"/>
          </a:p>
        </p:txBody>
      </p:sp>
      <p:sp>
        <p:nvSpPr>
          <p:cNvPr id="29" name="Rectangle 28"/>
          <p:cNvSpPr/>
          <p:nvPr>
            <p:custDataLst>
              <p:tags r:id="rId1"/>
            </p:custDataLst>
          </p:nvPr>
        </p:nvSpPr>
        <p:spPr bwMode="auto">
          <a:xfrm>
            <a:off x="263466" y="1582416"/>
            <a:ext cx="8595360" cy="1554480"/>
          </a:xfrm>
          <a:prstGeom prst="rect">
            <a:avLst/>
          </a:prstGeom>
          <a:noFill/>
          <a:ln w="25400" cap="flat" cmpd="sng" algn="ctr">
            <a:noFill/>
            <a:prstDash val="solid"/>
          </a:ln>
          <a:effectLst/>
        </p:spPr>
        <p:txBody>
          <a:bodyPr anchor="ctr"/>
          <a:lstStyle/>
          <a:p>
            <a:pPr marL="2057400" marR="0" lvl="4" indent="-228600" defTabSz="914400" eaLnBrk="1" fontAlgn="auto" latinLnBrk="0" hangingPunct="1">
              <a:lnSpc>
                <a:spcPct val="100000"/>
              </a:lnSpc>
              <a:spcBef>
                <a:spcPts val="0"/>
              </a:spcBef>
              <a:spcAft>
                <a:spcPts val="0"/>
              </a:spcAft>
              <a:buClrTx/>
              <a:buSzTx/>
              <a:buFont typeface="Arial" charset="0"/>
              <a:buChar char="•"/>
              <a:tabLst/>
              <a:defRPr/>
            </a:pPr>
            <a:endParaRPr kumimoji="0" lang="en-US" sz="1200" b="0" i="0" u="none" strike="noStrike" kern="0" cap="none" spc="0" normalizeH="0" baseline="0" noProof="0">
              <a:ln>
                <a:noFill/>
              </a:ln>
              <a:solidFill>
                <a:srgbClr val="254061"/>
              </a:solidFill>
              <a:effectLst/>
              <a:uLnTx/>
              <a:uFillTx/>
              <a:latin typeface="Georgia"/>
              <a:ea typeface="+mn-ea"/>
              <a:cs typeface="Arial" charset="0"/>
            </a:endParaRPr>
          </a:p>
        </p:txBody>
      </p:sp>
      <p:sp>
        <p:nvSpPr>
          <p:cNvPr id="30" name="TextBox 29"/>
          <p:cNvSpPr txBox="1"/>
          <p:nvPr>
            <p:custDataLst>
              <p:tags r:id="rId2"/>
            </p:custDataLst>
          </p:nvPr>
        </p:nvSpPr>
        <p:spPr bwMode="auto">
          <a:xfrm>
            <a:off x="263466" y="1831971"/>
            <a:ext cx="1097280" cy="95410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Description </a:t>
            </a:r>
            <a:r>
              <a:rPr kumimoji="0" lang="en-US" sz="1400" b="0" u="none" strike="noStrike" kern="0" cap="none" spc="0" normalizeH="0" baseline="0" noProof="0" dirty="0" smtClean="0">
                <a:ln>
                  <a:noFill/>
                </a:ln>
                <a:solidFill>
                  <a:sysClr val="windowText" lastClr="000000"/>
                </a:solidFill>
                <a:effectLst/>
                <a:uLnTx/>
                <a:uFillTx/>
                <a:latin typeface="+mn-lt"/>
              </a:rPr>
              <a:t>of a </a:t>
            </a:r>
            <a:r>
              <a:rPr kumimoji="0" lang="en-US" sz="1400" b="0" u="none" strike="noStrike" kern="0" cap="none" spc="0" normalizeH="0" baseline="0" noProof="0" dirty="0">
                <a:ln>
                  <a:noFill/>
                </a:ln>
                <a:solidFill>
                  <a:sysClr val="windowText" lastClr="000000"/>
                </a:solidFill>
                <a:effectLst/>
                <a:uLnTx/>
                <a:uFillTx/>
                <a:latin typeface="+mn-lt"/>
              </a:rPr>
              <a:t>suitable initiative.</a:t>
            </a:r>
          </a:p>
        </p:txBody>
      </p:sp>
      <p:sp>
        <p:nvSpPr>
          <p:cNvPr id="31" name="Rectangle 30"/>
          <p:cNvSpPr/>
          <p:nvPr>
            <p:custDataLst>
              <p:tags r:id="rId3"/>
            </p:custDataLst>
          </p:nvPr>
        </p:nvSpPr>
        <p:spPr bwMode="auto">
          <a:xfrm>
            <a:off x="265054" y="1384273"/>
            <a:ext cx="8595360" cy="1645920"/>
          </a:xfrm>
          <a:prstGeom prst="rect">
            <a:avLst/>
          </a:prstGeom>
          <a:solidFill>
            <a:srgbClr val="7391AD">
              <a:lumMod val="40000"/>
              <a:lumOff val="60000"/>
            </a:srgbClr>
          </a:solidFill>
          <a:ln w="25400" cap="flat" cmpd="sng" algn="ctr">
            <a:noFill/>
            <a:prstDash val="solid"/>
          </a:ln>
          <a:effectLst/>
        </p:spPr>
        <p:txBody>
          <a:bodyPr anchor="ctr"/>
          <a:lstStyle/>
          <a:p>
            <a:pPr algn="l" fontAlgn="auto">
              <a:spcBef>
                <a:spcPts val="300"/>
              </a:spcBef>
              <a:spcAft>
                <a:spcPts val="0"/>
              </a:spcAft>
              <a:defRPr/>
            </a:pPr>
            <a:r>
              <a:rPr lang="en-US" sz="1400" b="1" kern="0" dirty="0" smtClean="0">
                <a:solidFill>
                  <a:sysClr val="windowText" lastClr="000000"/>
                </a:solidFill>
              </a:rPr>
              <a:t>Description of a suitable initiative:</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Providing meaningful, detailed, and immediate </a:t>
            </a:r>
            <a:r>
              <a:rPr lang="en-US" sz="1200" b="1" kern="0" dirty="0" smtClean="0">
                <a:solidFill>
                  <a:sysClr val="windowText" lastClr="000000"/>
                </a:solidFill>
              </a:rPr>
              <a:t>recognition that comes from peers </a:t>
            </a:r>
            <a:r>
              <a:rPr lang="en-US" sz="1200" kern="0" dirty="0" smtClean="0">
                <a:solidFill>
                  <a:sysClr val="windowText" lastClr="000000"/>
                </a:solidFill>
              </a:rPr>
              <a:t>has a big impact. </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Employees nominate an individual when they go the extra mile or go out of their way to help someone. </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The manager receives the nomination and forwards it onto the employee, highlighting the reason why the employee was nominated. This can take the form of a shout-out or applause. </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It is important that the manager lets the employee know that what they’ve done is appreciated. If possible, the manager should share the shout-out immediately or at the next team meeting. </a:t>
            </a:r>
            <a:endParaRPr lang="en-US" sz="1200" kern="0" dirty="0">
              <a:solidFill>
                <a:sysClr val="windowText" lastClr="000000"/>
              </a:solidFill>
            </a:endParaRPr>
          </a:p>
        </p:txBody>
      </p:sp>
      <p:sp>
        <p:nvSpPr>
          <p:cNvPr id="34" name="TextBox 33"/>
          <p:cNvSpPr txBox="1"/>
          <p:nvPr>
            <p:custDataLst>
              <p:tags r:id="rId4"/>
            </p:custDataLst>
          </p:nvPr>
        </p:nvSpPr>
        <p:spPr bwMode="auto">
          <a:xfrm>
            <a:off x="3184506" y="4788783"/>
            <a:ext cx="5668650" cy="830997"/>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By allowing the nominations to be employee-led for the most part, managers are gaining insight into what their employees are actually doing. The nominations require detail, allowing the managers to tailor the recognition and demonstrate they are informed about the employee’s </a:t>
            </a:r>
            <a:r>
              <a:rPr kumimoji="0" lang="en-US" sz="1200" b="0" i="0" u="none" strike="noStrike" kern="0" cap="none" spc="0" normalizeH="0" baseline="0" noProof="0" dirty="0" smtClean="0">
                <a:ln>
                  <a:noFill/>
                </a:ln>
                <a:solidFill>
                  <a:sysClr val="windowText" lastClr="000000"/>
                </a:solidFill>
                <a:effectLst/>
                <a:uLnTx/>
                <a:uFillTx/>
                <a:latin typeface="+mn-lt"/>
              </a:rPr>
              <a:t>effort</a:t>
            </a:r>
          </a:p>
        </p:txBody>
      </p:sp>
      <p:sp>
        <p:nvSpPr>
          <p:cNvPr id="35" name="TextBox 34"/>
          <p:cNvSpPr txBox="1"/>
          <p:nvPr>
            <p:custDataLst>
              <p:tags r:id="rId5"/>
            </p:custDataLst>
          </p:nvPr>
        </p:nvSpPr>
        <p:spPr bwMode="auto">
          <a:xfrm>
            <a:off x="3184506" y="3839445"/>
            <a:ext cx="5303520" cy="830997"/>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Managers should consider whether or not each nomination deserves a shout-out before giving one. However, the idea is that the criteria for nominations is general (as long as the nominator proves that a peer went above and beyond), and recognize effort as much as success.</a:t>
            </a:r>
            <a:endParaRPr kumimoji="0" lang="en-US" sz="1200" b="1" i="0" u="none" strike="noStrike" kern="0" cap="none" spc="0" normalizeH="0" baseline="0" noProof="0" dirty="0">
              <a:ln>
                <a:noFill/>
              </a:ln>
              <a:solidFill>
                <a:sysClr val="windowText" lastClr="000000"/>
              </a:solidFill>
              <a:effectLst/>
              <a:uLnTx/>
              <a:uFillTx/>
              <a:latin typeface="+mn-lt"/>
            </a:endParaRPr>
          </a:p>
        </p:txBody>
      </p:sp>
      <p:sp>
        <p:nvSpPr>
          <p:cNvPr id="36" name="TextBox 35"/>
          <p:cNvSpPr txBox="1"/>
          <p:nvPr>
            <p:custDataLst>
              <p:tags r:id="rId6"/>
            </p:custDataLst>
          </p:nvPr>
        </p:nvSpPr>
        <p:spPr bwMode="auto">
          <a:xfrm>
            <a:off x="3184506" y="5742323"/>
            <a:ext cx="5668650" cy="461665"/>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The premise of the shout-outs is that they are on-the-spot and recognize the employee immediately after the noteworthy performance. </a:t>
            </a:r>
          </a:p>
        </p:txBody>
      </p:sp>
      <p:cxnSp>
        <p:nvCxnSpPr>
          <p:cNvPr id="37" name="Straight Connector 36"/>
          <p:cNvCxnSpPr/>
          <p:nvPr>
            <p:custDataLst>
              <p:tags r:id="rId7"/>
            </p:custDataLst>
          </p:nvPr>
        </p:nvCxnSpPr>
        <p:spPr>
          <a:xfrm rot="5400000">
            <a:off x="1511595" y="4896207"/>
            <a:ext cx="2834640" cy="0"/>
          </a:xfrm>
          <a:prstGeom prst="line">
            <a:avLst/>
          </a:prstGeom>
          <a:noFill/>
          <a:ln w="28575" cap="flat" cmpd="sng" algn="ctr">
            <a:solidFill>
              <a:srgbClr val="948A54"/>
            </a:solidFill>
            <a:prstDash val="sysDot"/>
          </a:ln>
          <a:effectLst/>
        </p:spPr>
      </p:cxnSp>
      <p:sp>
        <p:nvSpPr>
          <p:cNvPr id="39" name="TextBox 38"/>
          <p:cNvSpPr txBox="1"/>
          <p:nvPr>
            <p:custDataLst>
              <p:tags r:id="rId8"/>
            </p:custDataLst>
          </p:nvPr>
        </p:nvSpPr>
        <p:spPr>
          <a:xfrm>
            <a:off x="266640" y="3953456"/>
            <a:ext cx="2651760" cy="646331"/>
          </a:xfrm>
          <a:prstGeom prst="rect">
            <a:avLst/>
          </a:prstGeom>
          <a:noFill/>
        </p:spPr>
        <p:txBody>
          <a:bodyPr wrap="square">
            <a:spAutoFit/>
          </a:bodyPr>
          <a:lstStyle/>
          <a:p>
            <a:pPr algn="l">
              <a:defRPr/>
            </a:pPr>
            <a:r>
              <a:rPr lang="en-US" sz="1200" dirty="0">
                <a:latin typeface="+mn-lt"/>
                <a:cs typeface="Arial" pitchFamily="34" charset="0"/>
              </a:rPr>
              <a:t>Employees don’t feel that they are being recognized for their efforts.</a:t>
            </a:r>
          </a:p>
        </p:txBody>
      </p:sp>
      <p:sp>
        <p:nvSpPr>
          <p:cNvPr id="40" name="TextBox 39"/>
          <p:cNvSpPr txBox="1"/>
          <p:nvPr>
            <p:custDataLst>
              <p:tags r:id="rId9"/>
            </p:custDataLst>
          </p:nvPr>
        </p:nvSpPr>
        <p:spPr>
          <a:xfrm>
            <a:off x="263465" y="5834656"/>
            <a:ext cx="2651760" cy="276999"/>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Praise is not timely. </a:t>
            </a:r>
          </a:p>
        </p:txBody>
      </p:sp>
      <p:sp>
        <p:nvSpPr>
          <p:cNvPr id="41" name="TextBox 40"/>
          <p:cNvSpPr txBox="1"/>
          <p:nvPr>
            <p:custDataLst>
              <p:tags r:id="rId10"/>
            </p:custDataLst>
          </p:nvPr>
        </p:nvSpPr>
        <p:spPr>
          <a:xfrm>
            <a:off x="272990" y="4786906"/>
            <a:ext cx="2651760" cy="830997"/>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Rewards and recognition are not meaningful and tailored to the employee. Too much “good job” without the </a:t>
            </a:r>
            <a:r>
              <a:rPr kumimoji="0" lang="en-US" sz="1200" b="0" i="1" u="none" strike="noStrike" kern="0" cap="none" spc="0" normalizeH="0" baseline="0" noProof="0" dirty="0">
                <a:ln>
                  <a:noFill/>
                </a:ln>
                <a:solidFill>
                  <a:sysClr val="windowText" lastClr="000000"/>
                </a:solidFill>
                <a:effectLst/>
                <a:uLnTx/>
                <a:uFillTx/>
                <a:latin typeface="+mn-lt"/>
              </a:rPr>
              <a:t>why.</a:t>
            </a:r>
          </a:p>
        </p:txBody>
      </p:sp>
      <p:cxnSp>
        <p:nvCxnSpPr>
          <p:cNvPr id="20" name="Straight Connector 19"/>
          <p:cNvCxnSpPr/>
          <p:nvPr>
            <p:custDataLst>
              <p:tags r:id="rId11"/>
            </p:custDataLst>
          </p:nvPr>
        </p:nvCxnSpPr>
        <p:spPr>
          <a:xfrm>
            <a:off x="263466" y="4706955"/>
            <a:ext cx="8595360" cy="0"/>
          </a:xfrm>
          <a:prstGeom prst="line">
            <a:avLst/>
          </a:prstGeom>
          <a:noFill/>
          <a:ln w="28575" cap="flat" cmpd="sng" algn="ctr">
            <a:solidFill>
              <a:srgbClr val="948A54"/>
            </a:solidFill>
            <a:prstDash val="sysDot"/>
          </a:ln>
          <a:effectLst/>
        </p:spPr>
      </p:cxnSp>
      <p:cxnSp>
        <p:nvCxnSpPr>
          <p:cNvPr id="24" name="Straight Connector 23"/>
          <p:cNvCxnSpPr/>
          <p:nvPr>
            <p:custDataLst>
              <p:tags r:id="rId12"/>
            </p:custDataLst>
          </p:nvPr>
        </p:nvCxnSpPr>
        <p:spPr>
          <a:xfrm>
            <a:off x="263466" y="5656293"/>
            <a:ext cx="8595360" cy="0"/>
          </a:xfrm>
          <a:prstGeom prst="line">
            <a:avLst/>
          </a:prstGeom>
          <a:noFill/>
          <a:ln w="28575" cap="flat" cmpd="sng" algn="ctr">
            <a:solidFill>
              <a:srgbClr val="948A54"/>
            </a:solidFill>
            <a:prstDash val="sysDot"/>
          </a:ln>
          <a:effectLst/>
        </p:spPr>
      </p:cxnSp>
      <p:sp>
        <p:nvSpPr>
          <p:cNvPr id="21" name="TextBox 20"/>
          <p:cNvSpPr txBox="1"/>
          <p:nvPr/>
        </p:nvSpPr>
        <p:spPr>
          <a:xfrm>
            <a:off x="3038454" y="3449840"/>
            <a:ext cx="4886909" cy="307777"/>
          </a:xfrm>
          <a:prstGeom prst="rect">
            <a:avLst/>
          </a:prstGeom>
          <a:noFill/>
        </p:spPr>
        <p:txBody>
          <a:bodyPr wrap="square" rtlCol="0">
            <a:spAutoFit/>
          </a:bodyPr>
          <a:lstStyle/>
          <a:p>
            <a:pPr algn="l"/>
            <a:r>
              <a:rPr lang="en-US" sz="1400" b="1" dirty="0" smtClean="0"/>
              <a:t>How the initiative addresses the gap: </a:t>
            </a:r>
            <a:endParaRPr lang="en-US" sz="1400" b="1" dirty="0"/>
          </a:p>
        </p:txBody>
      </p:sp>
      <p:sp>
        <p:nvSpPr>
          <p:cNvPr id="23" name="TextBox 22"/>
          <p:cNvSpPr txBox="1"/>
          <p:nvPr/>
        </p:nvSpPr>
        <p:spPr>
          <a:xfrm>
            <a:off x="263466" y="3282948"/>
            <a:ext cx="2834640" cy="523220"/>
          </a:xfrm>
          <a:prstGeom prst="rect">
            <a:avLst/>
          </a:prstGeom>
          <a:noFill/>
        </p:spPr>
        <p:txBody>
          <a:bodyPr wrap="square" rtlCol="0">
            <a:spAutoFit/>
          </a:bodyPr>
          <a:lstStyle/>
          <a:p>
            <a:pPr algn="l"/>
            <a:r>
              <a:rPr lang="en-US" sz="1400" b="1" dirty="0" smtClean="0"/>
              <a:t>Common Rewards &amp; Recognition gaps:</a:t>
            </a:r>
            <a:endParaRPr lang="en-US" sz="1400" b="1" dirty="0"/>
          </a:p>
        </p:txBody>
      </p:sp>
      <p:cxnSp>
        <p:nvCxnSpPr>
          <p:cNvPr id="25" name="Straight Connector 24"/>
          <p:cNvCxnSpPr/>
          <p:nvPr>
            <p:custDataLst>
              <p:tags r:id="rId13"/>
            </p:custDataLst>
          </p:nvPr>
        </p:nvCxnSpPr>
        <p:spPr>
          <a:xfrm>
            <a:off x="263466" y="3867156"/>
            <a:ext cx="8595360" cy="0"/>
          </a:xfrm>
          <a:prstGeom prst="line">
            <a:avLst/>
          </a:prstGeom>
          <a:noFill/>
          <a:ln w="28575" cap="flat" cmpd="sng" algn="ctr">
            <a:solidFill>
              <a:srgbClr val="948A54"/>
            </a:solidFill>
            <a:prstDash val="sysDot"/>
          </a:ln>
          <a:effectLst/>
        </p:spPr>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Highlighted initiative: </a:t>
            </a:r>
            <a:r>
              <a:rPr lang="en-US" i="1" dirty="0" smtClean="0"/>
              <a:t>Peer recognition</a:t>
            </a:r>
            <a:endParaRPr lang="en-US" i="1" dirty="0"/>
          </a:p>
        </p:txBody>
      </p:sp>
      <p:sp>
        <p:nvSpPr>
          <p:cNvPr id="24" name="Rectangle 23"/>
          <p:cNvSpPr/>
          <p:nvPr/>
        </p:nvSpPr>
        <p:spPr bwMode="auto">
          <a:xfrm>
            <a:off x="1504908" y="3349634"/>
            <a:ext cx="7406640" cy="700087"/>
          </a:xfrm>
          <a:prstGeom prst="rect">
            <a:avLst/>
          </a:prstGeom>
          <a:noFill/>
          <a:ln w="25400" cap="flat" cmpd="sng" algn="ctr">
            <a:noFill/>
            <a:prstDash val="solid"/>
          </a:ln>
          <a:effectLst/>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200" b="1" kern="0" dirty="0" smtClean="0">
                <a:solidFill>
                  <a:sysClr val="windowText" lastClr="000000"/>
                </a:solidFill>
              </a:rPr>
              <a:t>Don’t let shout-outs become over used</a:t>
            </a:r>
            <a:r>
              <a:rPr lang="en-US" sz="1200" i="1" kern="0" dirty="0" smtClean="0">
                <a:solidFill>
                  <a:sysClr val="windowText" lastClr="000000"/>
                </a:solidFill>
              </a:rPr>
              <a:t>: </a:t>
            </a:r>
            <a:r>
              <a:rPr lang="en-US" sz="1200" kern="0" dirty="0" smtClean="0">
                <a:solidFill>
                  <a:sysClr val="windowText" lastClr="000000"/>
                </a:solidFill>
              </a:rPr>
              <a:t>If it gets to the point where there are multiple shout-outs a day, the shout-outs are no longer going to be desirable. Require that some work is put into nominations so that employees really have to appreciate someone to put a nomination together.</a:t>
            </a:r>
            <a:endParaRPr lang="en-US" sz="1200" kern="0" dirty="0">
              <a:solidFill>
                <a:sysClr val="windowText" lastClr="000000"/>
              </a:solidFill>
            </a:endParaRPr>
          </a:p>
        </p:txBody>
      </p:sp>
      <p:sp>
        <p:nvSpPr>
          <p:cNvPr id="26" name="Rectangle 25"/>
          <p:cNvSpPr/>
          <p:nvPr>
            <p:custDataLst>
              <p:tags r:id="rId1"/>
            </p:custDataLst>
          </p:nvPr>
        </p:nvSpPr>
        <p:spPr bwMode="auto">
          <a:xfrm>
            <a:off x="1504908" y="2770821"/>
            <a:ext cx="7406640" cy="548640"/>
          </a:xfrm>
          <a:prstGeom prst="rect">
            <a:avLst/>
          </a:prstGeom>
          <a:noFill/>
          <a:ln w="25400" cap="flat" cmpd="sng" algn="ctr">
            <a:noFill/>
            <a:prstDash val="solid"/>
          </a:ln>
          <a:effectLst/>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200" b="1" kern="0" dirty="0" smtClean="0">
                <a:solidFill>
                  <a:sysClr val="windowText" lastClr="000000"/>
                </a:solidFill>
              </a:rPr>
              <a:t>Get it started</a:t>
            </a:r>
            <a:r>
              <a:rPr lang="en-US" sz="1200" i="1" kern="0" dirty="0" smtClean="0">
                <a:solidFill>
                  <a:sysClr val="windowText" lastClr="000000"/>
                </a:solidFill>
              </a:rPr>
              <a:t>: </a:t>
            </a:r>
            <a:r>
              <a:rPr lang="en-US" sz="1200" kern="0" dirty="0" smtClean="0">
                <a:solidFill>
                  <a:sysClr val="windowText" lastClr="000000"/>
                </a:solidFill>
              </a:rPr>
              <a:t>It may take a while before employees start to nominate one another. As a manager or an HR representative, take the initiative to start nominating people to lead the way.</a:t>
            </a:r>
            <a:endParaRPr lang="en-US" sz="1200" kern="0" dirty="0">
              <a:solidFill>
                <a:sysClr val="windowText" lastClr="000000"/>
              </a:solidFill>
            </a:endParaRPr>
          </a:p>
        </p:txBody>
      </p:sp>
      <p:sp>
        <p:nvSpPr>
          <p:cNvPr id="27" name="Rectangle 26"/>
          <p:cNvSpPr/>
          <p:nvPr>
            <p:custDataLst>
              <p:tags r:id="rId2"/>
            </p:custDataLst>
          </p:nvPr>
        </p:nvSpPr>
        <p:spPr bwMode="auto">
          <a:xfrm>
            <a:off x="266760" y="4699000"/>
            <a:ext cx="8595360" cy="1659860"/>
          </a:xfrm>
          <a:prstGeom prst="rect">
            <a:avLst/>
          </a:prstGeom>
          <a:solidFill>
            <a:srgbClr val="7391AD">
              <a:lumMod val="40000"/>
              <a:lumOff val="60000"/>
            </a:srgbClr>
          </a:solidFill>
          <a:ln w="25400" cap="flat" cmpd="sng" algn="ctr">
            <a:noFill/>
            <a:prstDash val="solid"/>
          </a:ln>
          <a:effectLst/>
        </p:spPr>
        <p:txBody>
          <a:bodyPr anchor="ctr"/>
          <a:lstStyle/>
          <a:p>
            <a:pPr marL="1258888" algn="l">
              <a:defRPr/>
            </a:pPr>
            <a:r>
              <a:rPr lang="en-US" sz="1200" dirty="0" smtClean="0">
                <a:cs typeface="Arial" pitchFamily="34" charset="0"/>
              </a:rPr>
              <a:t>A financial services company surveyed employees and identified that they felt they weren’t thanked enough. Focus groups were held to get feedback and it became clear that big recognition wasn’t needed (i.e. big awards given in front of the company). Instead, employees wanted to be recognized often and peers wanted to be able to recognize each other. A “Cause for Applause” program was implemented. Peers would nominate each other, with three levels of prizes, all small (i.e. gift card at a coffee shop). Managers would “applaud” employees if they were nominated, highlighting what they had done. The result was employees feeling appreciated, and empowered to say thank you. Engagement results for reward and recognition got a big boost. It created a culture within each department of saying thank you.</a:t>
            </a:r>
            <a:endParaRPr lang="en-US" sz="1200" dirty="0">
              <a:cs typeface="Arial" pitchFamily="34" charset="0"/>
            </a:endParaRPr>
          </a:p>
        </p:txBody>
      </p:sp>
      <p:sp>
        <p:nvSpPr>
          <p:cNvPr id="28" name="Rectangle 27"/>
          <p:cNvSpPr/>
          <p:nvPr>
            <p:custDataLst>
              <p:tags r:id="rId3"/>
            </p:custDataLst>
          </p:nvPr>
        </p:nvSpPr>
        <p:spPr bwMode="auto">
          <a:xfrm>
            <a:off x="263466" y="2777697"/>
            <a:ext cx="1243584" cy="1856232"/>
          </a:xfrm>
          <a:prstGeom prst="rect">
            <a:avLst/>
          </a:prstGeom>
          <a:noFill/>
          <a:ln w="25400" cap="flat" cmpd="sng" algn="ctr">
            <a:noFill/>
            <a:prstDash val="solid"/>
          </a:ln>
          <a:effectLst/>
        </p:spPr>
        <p:txBody>
          <a:bodyPr anchor="ctr"/>
          <a:lstStyle/>
          <a:p>
            <a:pPr marL="2057400" marR="0" lvl="4" indent="-228600" defTabSz="914400" eaLnBrk="1" fontAlgn="auto" latinLnBrk="0" hangingPunct="1">
              <a:lnSpc>
                <a:spcPct val="100000"/>
              </a:lnSpc>
              <a:spcBef>
                <a:spcPts val="0"/>
              </a:spcBef>
              <a:spcAft>
                <a:spcPts val="0"/>
              </a:spcAft>
              <a:buClrTx/>
              <a:buSzTx/>
              <a:buFont typeface="Arial" charset="0"/>
              <a:buChar char="•"/>
              <a:tabLst/>
              <a:defRPr/>
            </a:pPr>
            <a:endParaRPr kumimoji="0" lang="en-US" sz="1200" b="0" i="0" u="none" strike="noStrike" kern="0" cap="none" spc="0" normalizeH="0" baseline="0" noProof="0">
              <a:ln>
                <a:noFill/>
              </a:ln>
              <a:solidFill>
                <a:srgbClr val="254061"/>
              </a:solidFill>
              <a:effectLst/>
              <a:uLnTx/>
              <a:uFillTx/>
              <a:latin typeface="+mn-lt"/>
              <a:ea typeface="+mn-ea"/>
              <a:cs typeface="Arial" charset="0"/>
            </a:endParaRPr>
          </a:p>
        </p:txBody>
      </p:sp>
      <p:sp>
        <p:nvSpPr>
          <p:cNvPr id="29" name="TextBox 28"/>
          <p:cNvSpPr txBox="1"/>
          <p:nvPr>
            <p:custDataLst>
              <p:tags r:id="rId4"/>
            </p:custDataLst>
          </p:nvPr>
        </p:nvSpPr>
        <p:spPr bwMode="auto">
          <a:xfrm>
            <a:off x="269193" y="3284538"/>
            <a:ext cx="1097280" cy="523220"/>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Tricks to Implement</a:t>
            </a:r>
          </a:p>
        </p:txBody>
      </p:sp>
      <p:sp>
        <p:nvSpPr>
          <p:cNvPr id="30" name="TextBox 29"/>
          <p:cNvSpPr txBox="1"/>
          <p:nvPr>
            <p:custDataLst>
              <p:tags r:id="rId5"/>
            </p:custDataLst>
          </p:nvPr>
        </p:nvSpPr>
        <p:spPr bwMode="auto">
          <a:xfrm>
            <a:off x="269193" y="5291138"/>
            <a:ext cx="1097280" cy="523220"/>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Mini Case Study</a:t>
            </a:r>
          </a:p>
        </p:txBody>
      </p:sp>
      <p:sp>
        <p:nvSpPr>
          <p:cNvPr id="31" name="TextBox 30"/>
          <p:cNvSpPr txBox="1"/>
          <p:nvPr>
            <p:custDataLst>
              <p:tags r:id="rId6"/>
            </p:custDataLst>
          </p:nvPr>
        </p:nvSpPr>
        <p:spPr>
          <a:xfrm>
            <a:off x="1636713" y="5080000"/>
            <a:ext cx="7507287" cy="46166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mn-lt"/>
            </a:endParaRPr>
          </a:p>
        </p:txBody>
      </p:sp>
      <p:sp>
        <p:nvSpPr>
          <p:cNvPr id="33" name="Rectangle 32"/>
          <p:cNvSpPr/>
          <p:nvPr>
            <p:custDataLst>
              <p:tags r:id="rId7"/>
            </p:custDataLst>
          </p:nvPr>
        </p:nvSpPr>
        <p:spPr bwMode="auto">
          <a:xfrm>
            <a:off x="263466" y="1327140"/>
            <a:ext cx="8595360" cy="1371600"/>
          </a:xfrm>
          <a:prstGeom prst="rect">
            <a:avLst/>
          </a:prstGeom>
          <a:noFill/>
          <a:ln w="25400" cap="flat" cmpd="sng" algn="ctr">
            <a:noFill/>
            <a:prstDash val="solid"/>
          </a:ln>
          <a:effectLst/>
        </p:spPr>
        <p:txBody>
          <a:bodyPr anchor="ctr"/>
          <a:lstStyle/>
          <a:p>
            <a:pPr marL="2057400" marR="0" lvl="4" indent="-228600" defTabSz="914400" eaLnBrk="1" fontAlgn="auto" latinLnBrk="0" hangingPunct="1">
              <a:lnSpc>
                <a:spcPct val="100000"/>
              </a:lnSpc>
              <a:spcBef>
                <a:spcPts val="0"/>
              </a:spcBef>
              <a:spcAft>
                <a:spcPts val="0"/>
              </a:spcAft>
              <a:buClrTx/>
              <a:buSzTx/>
              <a:buFont typeface="Arial" charset="0"/>
              <a:buChar char="•"/>
              <a:tabLst/>
              <a:defRPr/>
            </a:pPr>
            <a:endParaRPr kumimoji="0" lang="en-US" sz="1200" b="0" i="0" u="none" strike="noStrike" kern="0" cap="none" spc="0" normalizeH="0" baseline="0" noProof="0">
              <a:ln>
                <a:noFill/>
              </a:ln>
              <a:solidFill>
                <a:srgbClr val="254061"/>
              </a:solidFill>
              <a:effectLst/>
              <a:uLnTx/>
              <a:uFillTx/>
              <a:latin typeface="+mn-lt"/>
              <a:ea typeface="+mn-ea"/>
              <a:cs typeface="Arial" charset="0"/>
            </a:endParaRPr>
          </a:p>
        </p:txBody>
      </p:sp>
      <p:sp>
        <p:nvSpPr>
          <p:cNvPr id="34" name="TextBox 33"/>
          <p:cNvSpPr txBox="1"/>
          <p:nvPr>
            <p:custDataLst>
              <p:tags r:id="rId8"/>
            </p:custDataLst>
          </p:nvPr>
        </p:nvSpPr>
        <p:spPr bwMode="auto">
          <a:xfrm>
            <a:off x="269193" y="1770242"/>
            <a:ext cx="1097280" cy="30777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Roles</a:t>
            </a:r>
          </a:p>
        </p:txBody>
      </p:sp>
      <p:sp>
        <p:nvSpPr>
          <p:cNvPr id="35" name="TextBox 34"/>
          <p:cNvSpPr txBox="1"/>
          <p:nvPr>
            <p:custDataLst>
              <p:tags r:id="rId9"/>
            </p:custDataLst>
          </p:nvPr>
        </p:nvSpPr>
        <p:spPr>
          <a:xfrm>
            <a:off x="1524000" y="1350258"/>
            <a:ext cx="2536825" cy="1384995"/>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Human Resources: The facilitator of the program.</a:t>
            </a:r>
            <a:endParaRPr kumimoji="0" lang="en-US" sz="1200" b="0" i="0" u="none" strike="noStrike" kern="0" cap="none" spc="0" normalizeH="0" baseline="0" noProof="0" dirty="0">
              <a:ln>
                <a:noFill/>
              </a:ln>
              <a:solidFill>
                <a:sysClr val="windowText" lastClr="000000"/>
              </a:solidFill>
              <a:effectLst/>
              <a:uLnTx/>
              <a:uFillTx/>
              <a:latin typeface="+mn-lt"/>
            </a:endParaRP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Provide the selection criteria.</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Inform the managers of the</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importance </a:t>
            </a:r>
            <a:r>
              <a:rPr kumimoji="0" lang="en-US" sz="1200" b="0" i="0" u="none" strike="noStrike" kern="0" cap="none" spc="0" normalizeH="0" baseline="0" noProof="0" dirty="0">
                <a:ln>
                  <a:noFill/>
                </a:ln>
                <a:solidFill>
                  <a:sysClr val="windowText" lastClr="000000"/>
                </a:solidFill>
                <a:effectLst/>
                <a:uLnTx/>
                <a:uFillTx/>
                <a:latin typeface="+mn-lt"/>
              </a:rPr>
              <a:t>and impact </a:t>
            </a:r>
            <a:r>
              <a:rPr kumimoji="0" lang="en-US" sz="1200" b="0" i="0" u="none" strike="noStrike" kern="0" cap="none" spc="0" normalizeH="0" baseline="0" noProof="0" dirty="0" smtClean="0">
                <a:ln>
                  <a:noFill/>
                </a:ln>
                <a:solidFill>
                  <a:sysClr val="windowText" lastClr="000000"/>
                </a:solidFill>
                <a:effectLst/>
                <a:uLnTx/>
                <a:uFillTx/>
                <a:latin typeface="+mn-lt"/>
              </a:rPr>
              <a:t>of </a:t>
            </a:r>
            <a:endParaRPr kumimoji="0" lang="en-US" sz="1200" b="0" i="0" u="none" strike="noStrike" kern="0" cap="none" spc="0" normalizeH="0" baseline="0" noProof="0" dirty="0">
              <a:ln>
                <a:noFill/>
              </a:ln>
              <a:solidFill>
                <a:sysClr val="windowText" lastClr="000000"/>
              </a:solidFill>
              <a:effectLst/>
              <a:uLnTx/>
              <a:uFillTx/>
              <a:latin typeface="+mn-lt"/>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the </a:t>
            </a:r>
            <a:r>
              <a:rPr kumimoji="0" lang="en-US" sz="1200" b="0" i="0" u="none" strike="noStrike" kern="0" cap="none" spc="0" normalizeH="0" baseline="0" noProof="0" dirty="0">
                <a:ln>
                  <a:noFill/>
                </a:ln>
                <a:solidFill>
                  <a:sysClr val="windowText" lastClr="000000"/>
                </a:solidFill>
                <a:effectLst/>
                <a:uLnTx/>
                <a:uFillTx/>
                <a:latin typeface="+mn-lt"/>
              </a:rPr>
              <a:t>initiative.</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Provide any prizes.</a:t>
            </a:r>
          </a:p>
        </p:txBody>
      </p:sp>
      <p:sp>
        <p:nvSpPr>
          <p:cNvPr id="36" name="TextBox 35"/>
          <p:cNvSpPr txBox="1"/>
          <p:nvPr>
            <p:custDataLst>
              <p:tags r:id="rId10"/>
            </p:custDataLst>
          </p:nvPr>
        </p:nvSpPr>
        <p:spPr>
          <a:xfrm>
            <a:off x="3995738" y="1350258"/>
            <a:ext cx="2405062" cy="1384995"/>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The Manager: The shouter-outer.</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Encourage employees to</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nominate </a:t>
            </a:r>
            <a:r>
              <a:rPr kumimoji="0" lang="en-US" sz="1200" b="0" i="0" u="none" strike="noStrike" kern="0" cap="none" spc="0" normalizeH="0" baseline="0" noProof="0" dirty="0">
                <a:ln>
                  <a:noFill/>
                </a:ln>
                <a:solidFill>
                  <a:sysClr val="windowText" lastClr="000000"/>
                </a:solidFill>
                <a:effectLst/>
                <a:uLnTx/>
                <a:uFillTx/>
                <a:latin typeface="+mn-lt"/>
              </a:rPr>
              <a:t>peers.</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Take the time: Prepare </a:t>
            </a:r>
            <a:r>
              <a:rPr kumimoji="0" lang="en-US" sz="1200" b="0" i="0" u="none" strike="noStrike" kern="0" cap="none" spc="0" normalizeH="0" baseline="0" noProof="0" dirty="0" smtClean="0">
                <a:ln>
                  <a:noFill/>
                </a:ln>
                <a:solidFill>
                  <a:sysClr val="windowText" lastClr="000000"/>
                </a:solidFill>
                <a:effectLst/>
                <a:uLnTx/>
                <a:uFillTx/>
                <a:latin typeface="+mn-lt"/>
              </a:rPr>
              <a:t>what </a:t>
            </a:r>
            <a:endParaRPr kumimoji="0" lang="en-US" sz="1200" b="0" i="0" u="none" strike="noStrike" kern="0" cap="none" spc="0" normalizeH="0" baseline="0" noProof="0" dirty="0">
              <a:ln>
                <a:noFill/>
              </a:ln>
              <a:solidFill>
                <a:sysClr val="windowText" lastClr="000000"/>
              </a:solidFill>
              <a:effectLst/>
              <a:uLnTx/>
              <a:uFillTx/>
              <a:latin typeface="+mn-lt"/>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to </a:t>
            </a:r>
            <a:r>
              <a:rPr kumimoji="0" lang="en-US" sz="1200" b="0" i="0" u="none" strike="noStrike" kern="0" cap="none" spc="0" normalizeH="0" baseline="0" noProof="0" dirty="0">
                <a:ln>
                  <a:noFill/>
                </a:ln>
                <a:solidFill>
                  <a:sysClr val="windowText" lastClr="000000"/>
                </a:solidFill>
                <a:effectLst/>
                <a:uLnTx/>
                <a:uFillTx/>
                <a:latin typeface="+mn-lt"/>
              </a:rPr>
              <a:t>say, be excited about it,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place </a:t>
            </a:r>
            <a:r>
              <a:rPr kumimoji="0" lang="en-US" sz="1200" b="0" i="0" u="none" strike="noStrike" kern="0" cap="none" spc="0" normalizeH="0" baseline="0" noProof="0" dirty="0">
                <a:ln>
                  <a:noFill/>
                </a:ln>
                <a:solidFill>
                  <a:sysClr val="windowText" lastClr="000000"/>
                </a:solidFill>
                <a:effectLst/>
                <a:uLnTx/>
                <a:uFillTx/>
                <a:latin typeface="+mn-lt"/>
              </a:rPr>
              <a:t>precedence on timing.</a:t>
            </a:r>
          </a:p>
        </p:txBody>
      </p:sp>
      <p:sp>
        <p:nvSpPr>
          <p:cNvPr id="37" name="TextBox 36"/>
          <p:cNvSpPr txBox="1"/>
          <p:nvPr>
            <p:custDataLst>
              <p:tags r:id="rId11"/>
            </p:custDataLst>
          </p:nvPr>
        </p:nvSpPr>
        <p:spPr>
          <a:xfrm>
            <a:off x="6443663" y="1350258"/>
            <a:ext cx="2624137" cy="830997"/>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The Peer</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Nominate when it’s deserved.</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Make the nomination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memorable </a:t>
            </a:r>
            <a:r>
              <a:rPr kumimoji="0" lang="en-US" sz="1200" b="0" i="0" u="none" strike="noStrike" kern="0" cap="none" spc="0" normalizeH="0" baseline="0" noProof="0" dirty="0">
                <a:ln>
                  <a:noFill/>
                </a:ln>
                <a:solidFill>
                  <a:sysClr val="windowText" lastClr="000000"/>
                </a:solidFill>
                <a:effectLst/>
                <a:uLnTx/>
                <a:uFillTx/>
                <a:latin typeface="+mn-lt"/>
              </a:rPr>
              <a:t>and detailed.</a:t>
            </a:r>
          </a:p>
        </p:txBody>
      </p:sp>
      <p:cxnSp>
        <p:nvCxnSpPr>
          <p:cNvPr id="38" name="Straight Connector 37"/>
          <p:cNvCxnSpPr/>
          <p:nvPr>
            <p:custDataLst>
              <p:tags r:id="rId12"/>
            </p:custDataLst>
          </p:nvPr>
        </p:nvCxnSpPr>
        <p:spPr>
          <a:xfrm rot="5400000">
            <a:off x="3192453" y="2012940"/>
            <a:ext cx="1371600" cy="0"/>
          </a:xfrm>
          <a:prstGeom prst="line">
            <a:avLst/>
          </a:prstGeom>
          <a:noFill/>
          <a:ln w="28575" cap="flat" cmpd="sng" algn="ctr">
            <a:solidFill>
              <a:srgbClr val="948A54"/>
            </a:solidFill>
            <a:prstDash val="sysDot"/>
          </a:ln>
          <a:effectLst/>
        </p:spPr>
      </p:cxnSp>
      <p:cxnSp>
        <p:nvCxnSpPr>
          <p:cNvPr id="39" name="Straight Connector 38"/>
          <p:cNvCxnSpPr/>
          <p:nvPr>
            <p:custDataLst>
              <p:tags r:id="rId13"/>
            </p:custDataLst>
          </p:nvPr>
        </p:nvCxnSpPr>
        <p:spPr>
          <a:xfrm rot="5400000">
            <a:off x="5688013" y="2038342"/>
            <a:ext cx="1371600" cy="0"/>
          </a:xfrm>
          <a:prstGeom prst="line">
            <a:avLst/>
          </a:prstGeom>
          <a:noFill/>
          <a:ln w="28575" cap="flat" cmpd="sng" algn="ctr">
            <a:solidFill>
              <a:srgbClr val="948A54"/>
            </a:solidFill>
            <a:prstDash val="sysDot"/>
          </a:ln>
          <a:effectLst/>
        </p:spPr>
      </p:cxnSp>
      <p:sp>
        <p:nvSpPr>
          <p:cNvPr id="40" name="Rectangle 39"/>
          <p:cNvSpPr/>
          <p:nvPr>
            <p:custDataLst>
              <p:tags r:id="rId14"/>
            </p:custDataLst>
          </p:nvPr>
        </p:nvSpPr>
        <p:spPr bwMode="auto">
          <a:xfrm>
            <a:off x="1504908" y="4085289"/>
            <a:ext cx="7406640" cy="548640"/>
          </a:xfrm>
          <a:prstGeom prst="rect">
            <a:avLst/>
          </a:prstGeom>
          <a:noFill/>
          <a:ln w="25400" cap="flat" cmpd="sng" algn="ctr">
            <a:noFill/>
            <a:prstDash val="solid"/>
          </a:ln>
          <a:effectLst/>
        </p:spPr>
        <p:txBody>
          <a:bodyPr anchor="ctr"/>
          <a:lstStyle/>
          <a:p>
            <a:pPr algn="l">
              <a:defRPr/>
            </a:pPr>
            <a:r>
              <a:rPr lang="en-US" sz="1200" b="1" dirty="0" smtClean="0">
                <a:cs typeface="Arial" pitchFamily="34" charset="0"/>
              </a:rPr>
              <a:t>Small gifts may get old</a:t>
            </a:r>
            <a:r>
              <a:rPr lang="en-US" sz="1200" dirty="0" smtClean="0">
                <a:cs typeface="Arial" pitchFamily="34" charset="0"/>
              </a:rPr>
              <a:t>: As an organization, add an exciting prize for those that get a certain number of nominations. For example, three nominations a year places your name in a draw for a trip.</a:t>
            </a:r>
            <a:endParaRPr lang="en-US" sz="1200" dirty="0">
              <a:cs typeface="Arial" pitchFamily="34" charset="0"/>
            </a:endParaRPr>
          </a:p>
        </p:txBody>
      </p:sp>
      <p:sp>
        <p:nvSpPr>
          <p:cNvPr id="42" name="Rectangle 41"/>
          <p:cNvSpPr/>
          <p:nvPr>
            <p:custDataLst>
              <p:tags r:id="rId15"/>
            </p:custDataLst>
          </p:nvPr>
        </p:nvSpPr>
        <p:spPr bwMode="auto">
          <a:xfrm>
            <a:off x="1371600" y="1238220"/>
            <a:ext cx="152400" cy="5120640"/>
          </a:xfrm>
          <a:prstGeom prst="rect">
            <a:avLst/>
          </a:prstGeom>
          <a:solidFill>
            <a:srgbClr val="948A54">
              <a:alpha val="62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AFAFA"/>
              </a:solidFill>
              <a:effectLst/>
              <a:uLnTx/>
              <a:uFillTx/>
              <a:latin typeface="+mn-lt"/>
              <a:ea typeface="+mn-ea"/>
              <a:cs typeface="+mn-cs"/>
            </a:endParaRPr>
          </a:p>
        </p:txBody>
      </p:sp>
      <p:cxnSp>
        <p:nvCxnSpPr>
          <p:cNvPr id="19" name="Straight Connector 18"/>
          <p:cNvCxnSpPr/>
          <p:nvPr>
            <p:custDataLst>
              <p:tags r:id="rId16"/>
            </p:custDataLst>
          </p:nvPr>
        </p:nvCxnSpPr>
        <p:spPr>
          <a:xfrm>
            <a:off x="299979" y="2808279"/>
            <a:ext cx="8595360" cy="0"/>
          </a:xfrm>
          <a:prstGeom prst="line">
            <a:avLst/>
          </a:prstGeom>
          <a:noFill/>
          <a:ln w="28575" cap="flat" cmpd="sng" algn="ctr">
            <a:solidFill>
              <a:srgbClr val="948A54"/>
            </a:solidFill>
            <a:prstDash val="sysDot"/>
          </a:ln>
          <a:effectLst/>
        </p:spPr>
      </p:cxnSp>
      <p:cxnSp>
        <p:nvCxnSpPr>
          <p:cNvPr id="21" name="Straight Connector 20"/>
          <p:cNvCxnSpPr/>
          <p:nvPr>
            <p:custDataLst>
              <p:tags r:id="rId17"/>
            </p:custDataLst>
          </p:nvPr>
        </p:nvCxnSpPr>
        <p:spPr>
          <a:xfrm>
            <a:off x="299979" y="4706955"/>
            <a:ext cx="8595360" cy="0"/>
          </a:xfrm>
          <a:prstGeom prst="line">
            <a:avLst/>
          </a:prstGeom>
          <a:noFill/>
          <a:ln w="28575" cap="flat" cmpd="sng" algn="ctr">
            <a:solidFill>
              <a:srgbClr val="948A54"/>
            </a:solidFill>
            <a:prstDash val="sysDot"/>
          </a:ln>
          <a:effectLst/>
        </p:spPr>
      </p:cxnSp>
      <p:cxnSp>
        <p:nvCxnSpPr>
          <p:cNvPr id="22" name="Straight Connector 21"/>
          <p:cNvCxnSpPr/>
          <p:nvPr>
            <p:custDataLst>
              <p:tags r:id="rId18"/>
            </p:custDataLst>
          </p:nvPr>
        </p:nvCxnSpPr>
        <p:spPr>
          <a:xfrm>
            <a:off x="1546290" y="3319461"/>
            <a:ext cx="7315200" cy="0"/>
          </a:xfrm>
          <a:prstGeom prst="line">
            <a:avLst/>
          </a:prstGeom>
          <a:noFill/>
          <a:ln w="28575" cap="flat" cmpd="sng" algn="ctr">
            <a:solidFill>
              <a:srgbClr val="948A54"/>
            </a:solidFill>
            <a:prstDash val="sysDot"/>
          </a:ln>
          <a:effectLst/>
        </p:spPr>
      </p:cxnSp>
      <p:cxnSp>
        <p:nvCxnSpPr>
          <p:cNvPr id="23" name="Straight Connector 22"/>
          <p:cNvCxnSpPr/>
          <p:nvPr>
            <p:custDataLst>
              <p:tags r:id="rId19"/>
            </p:custDataLst>
          </p:nvPr>
        </p:nvCxnSpPr>
        <p:spPr>
          <a:xfrm>
            <a:off x="1546290" y="4049721"/>
            <a:ext cx="7315200" cy="0"/>
          </a:xfrm>
          <a:prstGeom prst="line">
            <a:avLst/>
          </a:prstGeom>
          <a:noFill/>
          <a:ln w="28575" cap="flat" cmpd="sng" algn="ctr">
            <a:solidFill>
              <a:srgbClr val="948A54"/>
            </a:solidFill>
            <a:prstDash val="sysDot"/>
          </a:ln>
          <a:effectLst/>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Co-worker Relationships Driver: Ensure employees have a chance to interact as a team outside of work context</a:t>
            </a:r>
            <a:endParaRPr lang="en-US" dirty="0"/>
          </a:p>
        </p:txBody>
      </p:sp>
      <p:sp>
        <p:nvSpPr>
          <p:cNvPr id="22" name="Rectangle 21"/>
          <p:cNvSpPr/>
          <p:nvPr>
            <p:custDataLst>
              <p:tags r:id="rId1"/>
            </p:custDataLst>
          </p:nvPr>
        </p:nvSpPr>
        <p:spPr>
          <a:xfrm>
            <a:off x="263466" y="4610131"/>
            <a:ext cx="8595360" cy="1046162"/>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latin typeface="Georgia"/>
              <a:ea typeface="+mn-ea"/>
              <a:cs typeface="+mn-cs"/>
            </a:endParaRPr>
          </a:p>
        </p:txBody>
      </p:sp>
      <p:sp>
        <p:nvSpPr>
          <p:cNvPr id="23" name="Rectangle 22"/>
          <p:cNvSpPr/>
          <p:nvPr/>
        </p:nvSpPr>
        <p:spPr>
          <a:xfrm>
            <a:off x="263466" y="3351242"/>
            <a:ext cx="8595360" cy="1047750"/>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Trebuchet MS"/>
              <a:ea typeface="+mn-ea"/>
              <a:cs typeface="+mn-cs"/>
            </a:endParaRPr>
          </a:p>
        </p:txBody>
      </p:sp>
      <p:sp>
        <p:nvSpPr>
          <p:cNvPr id="24" name="Rectangle 23"/>
          <p:cNvSpPr/>
          <p:nvPr>
            <p:custDataLst>
              <p:tags r:id="rId2"/>
            </p:custDataLst>
          </p:nvPr>
        </p:nvSpPr>
        <p:spPr>
          <a:xfrm>
            <a:off x="263466" y="2087591"/>
            <a:ext cx="8595360" cy="1046163"/>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latin typeface="Georgia"/>
              <a:ea typeface="+mn-ea"/>
              <a:cs typeface="+mn-cs"/>
            </a:endParaRPr>
          </a:p>
        </p:txBody>
      </p:sp>
      <p:sp>
        <p:nvSpPr>
          <p:cNvPr id="25" name="TextBox 24"/>
          <p:cNvSpPr txBox="1"/>
          <p:nvPr>
            <p:custDataLst>
              <p:tags r:id="rId3"/>
            </p:custDataLst>
          </p:nvPr>
        </p:nvSpPr>
        <p:spPr>
          <a:xfrm>
            <a:off x="65088" y="1530324"/>
            <a:ext cx="4114800" cy="36988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u="none" strike="noStrike" kern="0" cap="none" spc="0" normalizeH="0" baseline="0" noProof="0" dirty="0" smtClean="0">
                <a:ln>
                  <a:noFill/>
                </a:ln>
                <a:solidFill>
                  <a:sysClr val="windowText" lastClr="000000"/>
                </a:solidFill>
                <a:effectLst/>
                <a:uLnTx/>
                <a:uFillTx/>
                <a:latin typeface="+mn-lt"/>
              </a:rPr>
              <a:t>Common Gaps</a:t>
            </a:r>
            <a:r>
              <a:rPr kumimoji="0" lang="en-US" sz="1800" b="0" u="none" strike="noStrike" kern="0" cap="none" spc="0" normalizeH="0" baseline="0" noProof="0" dirty="0">
                <a:ln>
                  <a:noFill/>
                </a:ln>
                <a:solidFill>
                  <a:sysClr val="windowText" lastClr="000000"/>
                </a:solidFill>
                <a:effectLst/>
                <a:uLnTx/>
                <a:uFillTx/>
                <a:latin typeface="+mn-lt"/>
              </a:rPr>
              <a:t>:</a:t>
            </a:r>
          </a:p>
        </p:txBody>
      </p:sp>
      <p:sp>
        <p:nvSpPr>
          <p:cNvPr id="26" name="TextBox 25"/>
          <p:cNvSpPr txBox="1"/>
          <p:nvPr>
            <p:custDataLst>
              <p:tags r:id="rId4"/>
            </p:custDataLst>
          </p:nvPr>
        </p:nvSpPr>
        <p:spPr>
          <a:xfrm>
            <a:off x="269823" y="2031993"/>
            <a:ext cx="504825" cy="92233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1" u="none" strike="noStrike" kern="0" cap="none" spc="0" normalizeH="0" baseline="0" noProof="0" dirty="0">
                <a:ln>
                  <a:noFill/>
                </a:ln>
                <a:solidFill>
                  <a:srgbClr val="7391AD"/>
                </a:solidFill>
                <a:effectLst/>
                <a:uLnTx/>
                <a:uFillTx/>
                <a:latin typeface="Georgia"/>
              </a:rPr>
              <a:t>1</a:t>
            </a:r>
          </a:p>
        </p:txBody>
      </p:sp>
      <p:sp>
        <p:nvSpPr>
          <p:cNvPr id="27" name="TextBox 26"/>
          <p:cNvSpPr txBox="1"/>
          <p:nvPr>
            <p:custDataLst>
              <p:tags r:id="rId5"/>
            </p:custDataLst>
          </p:nvPr>
        </p:nvSpPr>
        <p:spPr>
          <a:xfrm>
            <a:off x="269823" y="3309949"/>
            <a:ext cx="504825" cy="92233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1" u="none" strike="noStrike" kern="0" cap="none" spc="0" normalizeH="0" baseline="0" noProof="0" dirty="0">
                <a:ln>
                  <a:noFill/>
                </a:ln>
                <a:solidFill>
                  <a:srgbClr val="7391AD"/>
                </a:solidFill>
                <a:effectLst/>
                <a:uLnTx/>
                <a:uFillTx/>
                <a:latin typeface="Georgia"/>
              </a:rPr>
              <a:t>2</a:t>
            </a:r>
          </a:p>
        </p:txBody>
      </p:sp>
      <p:sp>
        <p:nvSpPr>
          <p:cNvPr id="28" name="TextBox 27"/>
          <p:cNvSpPr txBox="1"/>
          <p:nvPr/>
        </p:nvSpPr>
        <p:spPr>
          <a:xfrm>
            <a:off x="269823" y="4432331"/>
            <a:ext cx="504825" cy="89217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200" b="0" i="1" u="none" strike="noStrike" kern="0" cap="none" spc="0" normalizeH="0" baseline="0" noProof="0" dirty="0">
                <a:ln>
                  <a:noFill/>
                </a:ln>
                <a:solidFill>
                  <a:srgbClr val="7391AD"/>
                </a:solidFill>
                <a:effectLst/>
                <a:uLnTx/>
                <a:uFillTx/>
                <a:latin typeface="Georgia"/>
              </a:rPr>
              <a:t>3</a:t>
            </a:r>
          </a:p>
        </p:txBody>
      </p:sp>
      <p:sp>
        <p:nvSpPr>
          <p:cNvPr id="29" name="TextBox 28"/>
          <p:cNvSpPr txBox="1"/>
          <p:nvPr>
            <p:custDataLst>
              <p:tags r:id="rId6"/>
            </p:custDataLst>
          </p:nvPr>
        </p:nvSpPr>
        <p:spPr>
          <a:xfrm>
            <a:off x="4114800" y="1766916"/>
            <a:ext cx="2905125" cy="36988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ysClr val="windowText" lastClr="000000"/>
                </a:solidFill>
                <a:effectLst/>
                <a:uLnTx/>
                <a:uFillTx/>
                <a:latin typeface="Trebuchet MS"/>
              </a:rPr>
              <a:t> </a:t>
            </a:r>
            <a:endParaRPr kumimoji="0" lang="en-US" sz="1800" b="1" i="1" u="none" strike="noStrike" kern="0" cap="none" spc="0" normalizeH="0" baseline="0" noProof="0" dirty="0">
              <a:ln>
                <a:noFill/>
              </a:ln>
              <a:solidFill>
                <a:srgbClr val="7391AD"/>
              </a:solidFill>
              <a:effectLst/>
              <a:uLnTx/>
              <a:uFillTx/>
              <a:latin typeface="Trebuchet MS"/>
            </a:endParaRPr>
          </a:p>
        </p:txBody>
      </p:sp>
      <p:sp>
        <p:nvSpPr>
          <p:cNvPr id="30" name="Rectangle 29"/>
          <p:cNvSpPr/>
          <p:nvPr>
            <p:custDataLst>
              <p:tags r:id="rId7"/>
            </p:custDataLst>
          </p:nvPr>
        </p:nvSpPr>
        <p:spPr bwMode="auto">
          <a:xfrm>
            <a:off x="3695688" y="1457298"/>
            <a:ext cx="114300" cy="4708006"/>
          </a:xfrm>
          <a:prstGeom prst="rect">
            <a:avLst/>
          </a:prstGeom>
          <a:solidFill>
            <a:srgbClr val="7391AD">
              <a:alpha val="62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Georgia"/>
              <a:ea typeface="+mn-ea"/>
              <a:cs typeface="+mn-cs"/>
            </a:endParaRPr>
          </a:p>
        </p:txBody>
      </p:sp>
      <p:sp>
        <p:nvSpPr>
          <p:cNvPr id="31" name="TextBox 5"/>
          <p:cNvSpPr txBox="1">
            <a:spLocks noChangeArrowheads="1"/>
          </p:cNvSpPr>
          <p:nvPr>
            <p:custDataLst>
              <p:tags r:id="rId8"/>
            </p:custDataLst>
          </p:nvPr>
        </p:nvSpPr>
        <p:spPr bwMode="auto">
          <a:xfrm>
            <a:off x="767378" y="2232054"/>
            <a:ext cx="2926080" cy="738664"/>
          </a:xfrm>
          <a:prstGeom prst="rect">
            <a:avLst/>
          </a:prstGeom>
          <a:noFill/>
          <a:ln w="9525">
            <a:noFill/>
            <a:miter lim="800000"/>
            <a:headEnd/>
            <a:tailEnd/>
          </a:ln>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Employees don’t feel they know each other in a non-work-related context.</a:t>
            </a:r>
          </a:p>
        </p:txBody>
      </p:sp>
      <p:sp>
        <p:nvSpPr>
          <p:cNvPr id="32" name="TextBox 31"/>
          <p:cNvSpPr txBox="1"/>
          <p:nvPr/>
        </p:nvSpPr>
        <p:spPr>
          <a:xfrm>
            <a:off x="770553" y="3567142"/>
            <a:ext cx="2926080" cy="523220"/>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Collaboration and teamwork isn’t encouraged enough. </a:t>
            </a:r>
          </a:p>
        </p:txBody>
      </p:sp>
      <p:sp>
        <p:nvSpPr>
          <p:cNvPr id="33" name="TextBox 32"/>
          <p:cNvSpPr txBox="1">
            <a:spLocks noChangeArrowheads="1"/>
          </p:cNvSpPr>
          <p:nvPr/>
        </p:nvSpPr>
        <p:spPr bwMode="auto">
          <a:xfrm>
            <a:off x="3914766" y="2136804"/>
            <a:ext cx="4937760" cy="954087"/>
          </a:xfrm>
          <a:prstGeom prst="rect">
            <a:avLst/>
          </a:prstGeom>
          <a:noFill/>
          <a:ln w="9525">
            <a:noFill/>
            <a:miter lim="800000"/>
            <a:headEnd/>
            <a:tailEnd/>
          </a:ln>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Bonding occurs on a more emotional/personal level, which is easier to achieve outside of a work context. People who form such personal bonds will naturally form better work relationships</a:t>
            </a:r>
            <a:r>
              <a:rPr kumimoji="0" lang="en-US" sz="1400" b="0" i="0" u="none" strike="noStrike" kern="0" cap="none" spc="0" normalizeH="0" baseline="0" noProof="0" dirty="0" smtClean="0">
                <a:ln>
                  <a:noFill/>
                </a:ln>
                <a:solidFill>
                  <a:sysClr val="windowText" lastClr="000000"/>
                </a:solidFill>
                <a:effectLst/>
                <a:uLnTx/>
                <a:uFillTx/>
                <a:latin typeface="+mn-lt"/>
              </a:rPr>
              <a:t>. </a:t>
            </a:r>
            <a:endParaRPr kumimoji="0" lang="en-US" sz="1400" b="0" i="0" u="none" strike="noStrike" kern="0" cap="none" spc="0" normalizeH="0" baseline="0" noProof="0" dirty="0">
              <a:ln>
                <a:noFill/>
              </a:ln>
              <a:solidFill>
                <a:sysClr val="windowText" lastClr="000000"/>
              </a:solidFill>
              <a:effectLst/>
              <a:uLnTx/>
              <a:uFillTx/>
              <a:latin typeface="+mn-lt"/>
            </a:endParaRPr>
          </a:p>
        </p:txBody>
      </p:sp>
      <p:sp>
        <p:nvSpPr>
          <p:cNvPr id="34" name="TextBox 7"/>
          <p:cNvSpPr txBox="1">
            <a:spLocks noChangeArrowheads="1"/>
          </p:cNvSpPr>
          <p:nvPr>
            <p:custDataLst>
              <p:tags r:id="rId9"/>
            </p:custDataLst>
          </p:nvPr>
        </p:nvSpPr>
        <p:spPr bwMode="auto">
          <a:xfrm>
            <a:off x="609600" y="4730781"/>
            <a:ext cx="2881313" cy="338137"/>
          </a:xfrm>
          <a:prstGeom prst="rect">
            <a:avLst/>
          </a:prstGeom>
          <a:noFill/>
          <a:ln w="9525">
            <a:noFill/>
            <a:miter lim="800000"/>
            <a:headEnd/>
            <a:tailEnd/>
          </a:ln>
        </p:spPr>
        <p:txBody>
          <a:bodyPr>
            <a:spAutoFit/>
          </a:bodyPr>
          <a:lstStyle/>
          <a:p>
            <a:endParaRPr lang="en-US" sz="1600">
              <a:latin typeface="Trebuchet MS" pitchFamily="28" charset="0"/>
            </a:endParaRPr>
          </a:p>
        </p:txBody>
      </p:sp>
      <p:sp>
        <p:nvSpPr>
          <p:cNvPr id="35" name="Rectangle 17"/>
          <p:cNvSpPr>
            <a:spLocks noChangeArrowheads="1"/>
          </p:cNvSpPr>
          <p:nvPr>
            <p:custDataLst>
              <p:tags r:id="rId10"/>
            </p:custDataLst>
          </p:nvPr>
        </p:nvSpPr>
        <p:spPr bwMode="auto">
          <a:xfrm>
            <a:off x="4038600" y="4730781"/>
            <a:ext cx="5105400" cy="307975"/>
          </a:xfrm>
          <a:prstGeom prst="rect">
            <a:avLst/>
          </a:prstGeom>
          <a:noFill/>
          <a:ln w="9525">
            <a:noFill/>
            <a:miter lim="800000"/>
            <a:headEnd/>
            <a:tailEnd/>
          </a:ln>
        </p:spPr>
        <p:txBody>
          <a:bodyPr>
            <a:spAutoFit/>
          </a:bodyPr>
          <a:lstStyle/>
          <a:p>
            <a:endParaRPr lang="en-US" sz="1400">
              <a:latin typeface="Trebuchet MS" pitchFamily="28" charset="0"/>
            </a:endParaRPr>
          </a:p>
        </p:txBody>
      </p:sp>
      <p:sp>
        <p:nvSpPr>
          <p:cNvPr id="36" name="TextBox 35"/>
          <p:cNvSpPr txBox="1"/>
          <p:nvPr/>
        </p:nvSpPr>
        <p:spPr>
          <a:xfrm>
            <a:off x="3914766" y="3405217"/>
            <a:ext cx="4937760" cy="954088"/>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Stronger relationships are formed when people help each other in meaningful ways. Succeeding together in a stressful situation, with a common purpose, creates team bonding. Also, employees have a shared experience to talk about.</a:t>
            </a:r>
          </a:p>
        </p:txBody>
      </p:sp>
      <p:sp>
        <p:nvSpPr>
          <p:cNvPr id="37" name="TextBox 36"/>
          <p:cNvSpPr txBox="1"/>
          <p:nvPr/>
        </p:nvSpPr>
        <p:spPr>
          <a:xfrm>
            <a:off x="770553" y="4973668"/>
            <a:ext cx="2926080" cy="307777"/>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Co-workers don’t trust each other.</a:t>
            </a:r>
          </a:p>
        </p:txBody>
      </p:sp>
      <p:sp>
        <p:nvSpPr>
          <p:cNvPr id="38" name="TextBox 37"/>
          <p:cNvSpPr txBox="1"/>
          <p:nvPr/>
        </p:nvSpPr>
        <p:spPr>
          <a:xfrm>
            <a:off x="3940166" y="4648231"/>
            <a:ext cx="4937760" cy="954087"/>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When people trust those they work with, they are more likely to open up and take risks. The support and safety net created also takes some pressure off the manager to fulfill that role all the time. Teams become more self-sufficient.</a:t>
            </a:r>
          </a:p>
        </p:txBody>
      </p:sp>
      <p:sp>
        <p:nvSpPr>
          <p:cNvPr id="39" name="Rectangle 38"/>
          <p:cNvSpPr/>
          <p:nvPr/>
        </p:nvSpPr>
        <p:spPr>
          <a:xfrm>
            <a:off x="4179888" y="1530324"/>
            <a:ext cx="3827462" cy="369888"/>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u="none" strike="noStrike" kern="0" cap="none" spc="0" normalizeH="0" baseline="0" noProof="0" dirty="0">
                <a:ln>
                  <a:noFill/>
                </a:ln>
                <a:solidFill>
                  <a:sysClr val="windowText" lastClr="000000"/>
                </a:solidFill>
                <a:effectLst/>
                <a:uLnTx/>
                <a:uFillTx/>
                <a:latin typeface="+mn-lt"/>
              </a:rPr>
              <a:t>How does this impact engagement?</a:t>
            </a:r>
            <a:endParaRPr kumimoji="0" lang="en-US" sz="1800" b="1" u="none" strike="noStrike" kern="0" cap="none" spc="0" normalizeH="0" baseline="0" noProof="0" dirty="0">
              <a:ln>
                <a:noFill/>
              </a:ln>
              <a:solidFill>
                <a:srgbClr val="7391AD"/>
              </a:solidFill>
              <a:effectLst/>
              <a:uLnTx/>
              <a:uFillTx/>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custDataLst>
              <p:tags r:id="rId1"/>
            </p:custDataLst>
          </p:nvPr>
        </p:nvSpPr>
        <p:spPr bwMode="auto">
          <a:xfrm>
            <a:off x="265054" y="1274733"/>
            <a:ext cx="8595360" cy="1737360"/>
          </a:xfrm>
          <a:prstGeom prst="rect">
            <a:avLst/>
          </a:prstGeom>
          <a:solidFill>
            <a:srgbClr val="7391AD">
              <a:lumMod val="40000"/>
              <a:lumOff val="60000"/>
            </a:srgbClr>
          </a:solidFill>
          <a:ln w="25400" cap="flat" cmpd="sng" algn="ctr">
            <a:noFill/>
            <a:prstDash val="solid"/>
          </a:ln>
          <a:effectLst/>
        </p:spPr>
        <p:txBody>
          <a:bodyPr anchor="ctr"/>
          <a:lstStyle/>
          <a:p>
            <a:pPr marL="0" marR="0" lvl="0" indent="0" algn="l" defTabSz="914400" eaLnBrk="1" fontAlgn="auto" latinLnBrk="0" hangingPunct="1">
              <a:lnSpc>
                <a:spcPct val="100000"/>
              </a:lnSpc>
              <a:spcBef>
                <a:spcPts val="300"/>
              </a:spcBef>
              <a:spcAft>
                <a:spcPts val="0"/>
              </a:spcAft>
              <a:buClrTx/>
              <a:buSzTx/>
              <a:buFontTx/>
              <a:buNone/>
              <a:tabLst/>
              <a:defRPr/>
            </a:pPr>
            <a:r>
              <a:rPr lang="en-US" sz="1400" b="1" kern="0" dirty="0" smtClean="0">
                <a:solidFill>
                  <a:sysClr val="windowText" lastClr="000000"/>
                </a:solidFill>
              </a:rPr>
              <a:t>Description of a suitable initiative:</a:t>
            </a:r>
            <a:endParaRPr lang="en-US" sz="1300" b="1" kern="0" dirty="0" smtClean="0">
              <a:solidFill>
                <a:sysClr val="windowText" lastClr="000000"/>
              </a:solidFill>
            </a:endParaRP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Twice a year, all employees in the department are invited to </a:t>
            </a:r>
            <a:r>
              <a:rPr lang="en-US" sz="1200" b="1" kern="0" dirty="0" smtClean="0">
                <a:solidFill>
                  <a:sysClr val="windowText" lastClr="000000"/>
                </a:solidFill>
              </a:rPr>
              <a:t>a day outside of the office</a:t>
            </a:r>
            <a:r>
              <a:rPr lang="en-US" sz="1200" kern="0" dirty="0" smtClean="0">
                <a:solidFill>
                  <a:sysClr val="windowText" lastClr="000000"/>
                </a:solidFill>
              </a:rPr>
              <a:t>. </a:t>
            </a:r>
          </a:p>
          <a:p>
            <a:pPr marL="119063" indent="-119063" algn="l" fontAlgn="auto">
              <a:spcBef>
                <a:spcPts val="300"/>
              </a:spcBef>
              <a:spcAft>
                <a:spcPts val="0"/>
              </a:spcAft>
              <a:buFont typeface="Arial" pitchFamily="34" charset="0"/>
              <a:buChar char="•"/>
              <a:defRPr/>
            </a:pPr>
            <a:r>
              <a:rPr lang="en-US" sz="1200" kern="0" dirty="0" smtClean="0">
                <a:solidFill>
                  <a:sysClr val="windowText" lastClr="000000"/>
                </a:solidFill>
              </a:rPr>
              <a:t>Give employees the opportunity to get to know their co-workers in a non-work setting, while having a bit of fun.</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Whether it is a friendly competition or giving back to the community, the important thing is that everyone does it together - same location, same activity. </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Tailor the day to the department and organization. </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Spending time together outside encourages bonds to form in a more relaxed atmosphere, and shared experiences are developed. </a:t>
            </a:r>
            <a:endParaRPr lang="en-US" sz="1200" kern="0" dirty="0">
              <a:solidFill>
                <a:sysClr val="windowText" lastClr="000000"/>
              </a:solidFill>
            </a:endParaRPr>
          </a:p>
        </p:txBody>
      </p:sp>
      <p:sp>
        <p:nvSpPr>
          <p:cNvPr id="2" name="Title 1"/>
          <p:cNvSpPr>
            <a:spLocks noGrp="1"/>
          </p:cNvSpPr>
          <p:nvPr>
            <p:ph type="title"/>
          </p:nvPr>
        </p:nvSpPr>
        <p:spPr/>
        <p:txBody>
          <a:bodyPr/>
          <a:lstStyle/>
          <a:p>
            <a:r>
              <a:rPr lang="en-US" dirty="0" smtClean="0"/>
              <a:t>Co-worker relationships highlighted initiative: </a:t>
            </a:r>
            <a:r>
              <a:rPr lang="en-US" i="1" dirty="0" smtClean="0"/>
              <a:t>Semi-annual day out of the office</a:t>
            </a:r>
            <a:endParaRPr lang="en-US" i="1" dirty="0"/>
          </a:p>
        </p:txBody>
      </p:sp>
      <p:sp>
        <p:nvSpPr>
          <p:cNvPr id="34" name="TextBox 33"/>
          <p:cNvSpPr txBox="1"/>
          <p:nvPr>
            <p:custDataLst>
              <p:tags r:id="rId2"/>
            </p:custDataLst>
          </p:nvPr>
        </p:nvSpPr>
        <p:spPr bwMode="auto">
          <a:xfrm>
            <a:off x="2746350" y="4378338"/>
            <a:ext cx="6112476" cy="646331"/>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The most important aspect of this out-of-office day is that everyone is still working together (a mere day off for everyone would not have the same effect). Friendly (and fun) competition is a great way to improve team spirit.</a:t>
            </a:r>
          </a:p>
        </p:txBody>
      </p:sp>
      <p:sp>
        <p:nvSpPr>
          <p:cNvPr id="35" name="TextBox 34"/>
          <p:cNvSpPr txBox="1"/>
          <p:nvPr>
            <p:custDataLst>
              <p:tags r:id="rId3"/>
            </p:custDataLst>
          </p:nvPr>
        </p:nvSpPr>
        <p:spPr bwMode="auto">
          <a:xfrm>
            <a:off x="2746350" y="3648078"/>
            <a:ext cx="6112476" cy="646331"/>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The idea for this out-of-office “fun day” stems from this gap. The goal is for employees to form bonds while interacting in a non-work-related environment. They work in teams or compete against other teams on something very different than their daily tasks.</a:t>
            </a:r>
            <a:endParaRPr kumimoji="0" lang="en-US" sz="1200" b="1" i="0" u="none" strike="noStrike" kern="0" cap="none" spc="0" normalizeH="0" baseline="0" noProof="0" dirty="0">
              <a:ln>
                <a:noFill/>
              </a:ln>
              <a:solidFill>
                <a:sysClr val="windowText" lastClr="000000"/>
              </a:solidFill>
              <a:effectLst/>
              <a:uLnTx/>
              <a:uFillTx/>
              <a:latin typeface="+mn-lt"/>
            </a:endParaRPr>
          </a:p>
        </p:txBody>
      </p:sp>
      <p:sp>
        <p:nvSpPr>
          <p:cNvPr id="36" name="TextBox 35"/>
          <p:cNvSpPr txBox="1"/>
          <p:nvPr>
            <p:custDataLst>
              <p:tags r:id="rId4"/>
            </p:custDataLst>
          </p:nvPr>
        </p:nvSpPr>
        <p:spPr bwMode="auto">
          <a:xfrm>
            <a:off x="2746350" y="5108598"/>
            <a:ext cx="6112476" cy="461665"/>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Trust is a tough thing to accomplish. Getting to know individuals on a more personal basis through out-of-office activities is a start.</a:t>
            </a:r>
          </a:p>
        </p:txBody>
      </p:sp>
      <p:cxnSp>
        <p:nvCxnSpPr>
          <p:cNvPr id="37" name="Straight Connector 36"/>
          <p:cNvCxnSpPr/>
          <p:nvPr>
            <p:custDataLst>
              <p:tags r:id="rId5"/>
            </p:custDataLst>
          </p:nvPr>
        </p:nvCxnSpPr>
        <p:spPr>
          <a:xfrm rot="5400000">
            <a:off x="1438884" y="4399953"/>
            <a:ext cx="2468880" cy="0"/>
          </a:xfrm>
          <a:prstGeom prst="line">
            <a:avLst/>
          </a:prstGeom>
          <a:noFill/>
          <a:ln w="28575" cap="flat" cmpd="sng" algn="ctr">
            <a:solidFill>
              <a:srgbClr val="948A54"/>
            </a:solidFill>
            <a:prstDash val="sysDot"/>
          </a:ln>
          <a:effectLst/>
        </p:spPr>
      </p:cxnSp>
      <p:sp>
        <p:nvSpPr>
          <p:cNvPr id="39" name="TextBox 5"/>
          <p:cNvSpPr txBox="1">
            <a:spLocks noChangeArrowheads="1"/>
          </p:cNvSpPr>
          <p:nvPr>
            <p:custDataLst>
              <p:tags r:id="rId6"/>
            </p:custDataLst>
          </p:nvPr>
        </p:nvSpPr>
        <p:spPr bwMode="auto">
          <a:xfrm>
            <a:off x="263465" y="3654384"/>
            <a:ext cx="2377440" cy="646331"/>
          </a:xfrm>
          <a:prstGeom prst="rect">
            <a:avLst/>
          </a:prstGeom>
          <a:noFill/>
          <a:ln w="9525">
            <a:noFill/>
            <a:miter lim="800000"/>
            <a:headEnd/>
            <a:tailEnd/>
          </a:ln>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Employees don’t feel they know each other in a non-work-related context.</a:t>
            </a:r>
          </a:p>
        </p:txBody>
      </p:sp>
      <p:sp>
        <p:nvSpPr>
          <p:cNvPr id="40" name="TextBox 39"/>
          <p:cNvSpPr txBox="1"/>
          <p:nvPr/>
        </p:nvSpPr>
        <p:spPr>
          <a:xfrm>
            <a:off x="266640" y="4473560"/>
            <a:ext cx="2377440" cy="461665"/>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Collaboration and teamwork isn’t encouraged enough. </a:t>
            </a:r>
          </a:p>
        </p:txBody>
      </p:sp>
      <p:sp>
        <p:nvSpPr>
          <p:cNvPr id="41" name="TextBox 40"/>
          <p:cNvSpPr txBox="1"/>
          <p:nvPr/>
        </p:nvSpPr>
        <p:spPr>
          <a:xfrm>
            <a:off x="266640" y="5154635"/>
            <a:ext cx="2377440" cy="461665"/>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Co-workers don’t trust each other.</a:t>
            </a:r>
          </a:p>
        </p:txBody>
      </p:sp>
      <p:cxnSp>
        <p:nvCxnSpPr>
          <p:cNvPr id="20" name="Straight Connector 19"/>
          <p:cNvCxnSpPr/>
          <p:nvPr>
            <p:custDataLst>
              <p:tags r:id="rId7"/>
            </p:custDataLst>
          </p:nvPr>
        </p:nvCxnSpPr>
        <p:spPr>
          <a:xfrm>
            <a:off x="299979" y="4341825"/>
            <a:ext cx="8595360" cy="0"/>
          </a:xfrm>
          <a:prstGeom prst="line">
            <a:avLst/>
          </a:prstGeom>
          <a:noFill/>
          <a:ln w="28575" cap="flat" cmpd="sng" algn="ctr">
            <a:solidFill>
              <a:srgbClr val="948A54"/>
            </a:solidFill>
            <a:prstDash val="sysDot"/>
          </a:ln>
          <a:effectLst/>
        </p:spPr>
      </p:cxnSp>
      <p:cxnSp>
        <p:nvCxnSpPr>
          <p:cNvPr id="22" name="Straight Connector 21"/>
          <p:cNvCxnSpPr/>
          <p:nvPr>
            <p:custDataLst>
              <p:tags r:id="rId8"/>
            </p:custDataLst>
          </p:nvPr>
        </p:nvCxnSpPr>
        <p:spPr>
          <a:xfrm>
            <a:off x="299979" y="5108598"/>
            <a:ext cx="8595360" cy="0"/>
          </a:xfrm>
          <a:prstGeom prst="line">
            <a:avLst/>
          </a:prstGeom>
          <a:noFill/>
          <a:ln w="28575" cap="flat" cmpd="sng" algn="ctr">
            <a:solidFill>
              <a:srgbClr val="948A54"/>
            </a:solidFill>
            <a:prstDash val="sysDot"/>
          </a:ln>
          <a:effectLst/>
        </p:spPr>
      </p:cxnSp>
      <p:sp>
        <p:nvSpPr>
          <p:cNvPr id="21" name="TextBox 20"/>
          <p:cNvSpPr txBox="1"/>
          <p:nvPr/>
        </p:nvSpPr>
        <p:spPr>
          <a:xfrm>
            <a:off x="2746350" y="3242800"/>
            <a:ext cx="4886909" cy="307777"/>
          </a:xfrm>
          <a:prstGeom prst="rect">
            <a:avLst/>
          </a:prstGeom>
          <a:noFill/>
        </p:spPr>
        <p:txBody>
          <a:bodyPr wrap="square" rtlCol="0">
            <a:spAutoFit/>
          </a:bodyPr>
          <a:lstStyle/>
          <a:p>
            <a:pPr algn="l"/>
            <a:r>
              <a:rPr lang="en-US" sz="1400" b="1" dirty="0" smtClean="0"/>
              <a:t>How the initiative addresses the gap: </a:t>
            </a:r>
            <a:endParaRPr lang="en-US" sz="1400" b="1" dirty="0"/>
          </a:p>
        </p:txBody>
      </p:sp>
      <p:sp>
        <p:nvSpPr>
          <p:cNvPr id="23" name="TextBox 22"/>
          <p:cNvSpPr txBox="1"/>
          <p:nvPr/>
        </p:nvSpPr>
        <p:spPr>
          <a:xfrm>
            <a:off x="263466" y="3063870"/>
            <a:ext cx="2834640" cy="523220"/>
          </a:xfrm>
          <a:prstGeom prst="rect">
            <a:avLst/>
          </a:prstGeom>
          <a:noFill/>
        </p:spPr>
        <p:txBody>
          <a:bodyPr wrap="square" rtlCol="0">
            <a:spAutoFit/>
          </a:bodyPr>
          <a:lstStyle/>
          <a:p>
            <a:pPr algn="l"/>
            <a:r>
              <a:rPr lang="en-US" sz="1400" b="1" dirty="0" smtClean="0"/>
              <a:t>Common Co-worker Relationships gaps:</a:t>
            </a:r>
            <a:endParaRPr lang="en-US" sz="1400" b="1" dirty="0"/>
          </a:p>
        </p:txBody>
      </p:sp>
      <p:cxnSp>
        <p:nvCxnSpPr>
          <p:cNvPr id="24" name="Straight Connector 23"/>
          <p:cNvCxnSpPr/>
          <p:nvPr>
            <p:custDataLst>
              <p:tags r:id="rId9"/>
            </p:custDataLst>
          </p:nvPr>
        </p:nvCxnSpPr>
        <p:spPr>
          <a:xfrm>
            <a:off x="299979" y="3648078"/>
            <a:ext cx="8595360" cy="0"/>
          </a:xfrm>
          <a:prstGeom prst="line">
            <a:avLst/>
          </a:prstGeom>
          <a:noFill/>
          <a:ln w="28575" cap="flat" cmpd="sng" algn="ctr">
            <a:solidFill>
              <a:srgbClr val="948A54"/>
            </a:solidFill>
            <a:prstDash val="sysDot"/>
          </a:ln>
          <a:effectLst/>
        </p:spPr>
      </p:cxnSp>
      <p:sp>
        <p:nvSpPr>
          <p:cNvPr id="25" name="Rectangle 24"/>
          <p:cNvSpPr/>
          <p:nvPr/>
        </p:nvSpPr>
        <p:spPr>
          <a:xfrm>
            <a:off x="251520" y="5802345"/>
            <a:ext cx="8607305"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effectLst/>
                <a:uLnTx/>
                <a:uFillTx/>
                <a:latin typeface="Trebuchet MS"/>
                <a:cs typeface="Times New Roman" pitchFamily="18" charset="0"/>
              </a:rPr>
              <a:t>Fun day gives me a chance to laugh and talk about topics other than work with my peers, and reminds me </a:t>
            </a:r>
            <a:r>
              <a:rPr kumimoji="0" lang="en-US" sz="1200" b="0" i="1" u="none" strike="noStrike" kern="0" cap="none" spc="0" normalizeH="0" baseline="0" noProof="0" dirty="0" smtClean="0">
                <a:ln>
                  <a:noFill/>
                </a:ln>
                <a:effectLst/>
                <a:uLnTx/>
                <a:uFillTx/>
                <a:latin typeface="Trebuchet MS"/>
                <a:cs typeface="Times New Roman" pitchFamily="18" charset="0"/>
              </a:rPr>
              <a:t>that </a:t>
            </a:r>
            <a:r>
              <a:rPr kumimoji="0" lang="en-US" sz="1200" b="0" i="1" u="none" strike="noStrike" kern="0" cap="none" spc="0" normalizeH="0" baseline="0" noProof="0" dirty="0">
                <a:ln>
                  <a:noFill/>
                </a:ln>
                <a:effectLst/>
                <a:uLnTx/>
                <a:uFillTx/>
                <a:latin typeface="Trebuchet MS"/>
                <a:cs typeface="Times New Roman" pitchFamily="18" charset="0"/>
              </a:rPr>
              <a:t>they are great people. The relationships advance from civility to genuine friendship, and this makes </a:t>
            </a:r>
            <a:r>
              <a:rPr kumimoji="0" lang="en-US" sz="1200" b="0" i="1" u="none" strike="noStrike" kern="0" cap="none" spc="0" normalizeH="0" baseline="0" noProof="0" dirty="0" smtClean="0">
                <a:ln>
                  <a:noFill/>
                </a:ln>
                <a:effectLst/>
                <a:uLnTx/>
                <a:uFillTx/>
                <a:latin typeface="Trebuchet MS"/>
                <a:cs typeface="Times New Roman" pitchFamily="18" charset="0"/>
              </a:rPr>
              <a:t>working </a:t>
            </a:r>
            <a:r>
              <a:rPr kumimoji="0" lang="en-US" sz="1200" b="0" i="1" u="none" strike="noStrike" kern="0" cap="none" spc="0" normalizeH="0" baseline="0" noProof="0" dirty="0">
                <a:ln>
                  <a:noFill/>
                </a:ln>
                <a:effectLst/>
                <a:uLnTx/>
                <a:uFillTx/>
                <a:latin typeface="Trebuchet MS"/>
                <a:cs typeface="Times New Roman" pitchFamily="18" charset="0"/>
              </a:rPr>
              <a:t>with them </a:t>
            </a:r>
            <a:r>
              <a:rPr kumimoji="0" lang="en-US" sz="1200" b="0" i="1" u="none" strike="noStrike" kern="0" cap="none" spc="0" normalizeH="0" baseline="0" noProof="0" dirty="0" smtClean="0">
                <a:ln>
                  <a:noFill/>
                </a:ln>
                <a:effectLst/>
                <a:uLnTx/>
                <a:uFillTx/>
                <a:latin typeface="Trebuchet MS"/>
                <a:cs typeface="Times New Roman" pitchFamily="18" charset="0"/>
              </a:rPr>
              <a:t>10 x </a:t>
            </a:r>
            <a:r>
              <a:rPr kumimoji="0" lang="en-US" sz="1200" b="0" i="1" u="none" strike="noStrike" kern="0" cap="none" spc="0" normalizeH="0" baseline="0" noProof="0" dirty="0">
                <a:ln>
                  <a:noFill/>
                </a:ln>
                <a:effectLst/>
                <a:uLnTx/>
                <a:uFillTx/>
                <a:latin typeface="Trebuchet MS"/>
                <a:cs typeface="Times New Roman" pitchFamily="18" charset="0"/>
              </a:rPr>
              <a:t>easier.</a:t>
            </a:r>
          </a:p>
        </p:txBody>
      </p:sp>
      <p:sp>
        <p:nvSpPr>
          <p:cNvPr id="26" name="Rectangle 25"/>
          <p:cNvSpPr/>
          <p:nvPr/>
        </p:nvSpPr>
        <p:spPr>
          <a:xfrm>
            <a:off x="80901" y="5619780"/>
            <a:ext cx="427037" cy="646112"/>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1" u="none" strike="noStrike" kern="0" cap="none" spc="0" normalizeH="0" baseline="0" noProof="0" dirty="0">
                <a:ln>
                  <a:noFill/>
                </a:ln>
                <a:solidFill>
                  <a:srgbClr val="948A54"/>
                </a:solidFill>
                <a:effectLst/>
                <a:uLnTx/>
                <a:uFillTx/>
                <a:latin typeface="Georgia"/>
              </a:rPr>
              <a:t>“</a:t>
            </a:r>
            <a:endParaRPr kumimoji="0" lang="en-US" sz="4000" b="0" i="0" u="none" strike="noStrike" kern="0" cap="none" spc="0" normalizeH="0" baseline="0" noProof="0" dirty="0">
              <a:ln>
                <a:noFill/>
              </a:ln>
              <a:solidFill>
                <a:srgbClr val="948A54"/>
              </a:solidFill>
              <a:effectLst/>
              <a:uLnTx/>
              <a:uFillTx/>
              <a:latin typeface="Georgia"/>
            </a:endParaRPr>
          </a:p>
        </p:txBody>
      </p:sp>
      <p:sp>
        <p:nvSpPr>
          <p:cNvPr id="42" name="Rectangle 41"/>
          <p:cNvSpPr/>
          <p:nvPr/>
        </p:nvSpPr>
        <p:spPr>
          <a:xfrm>
            <a:off x="8526523" y="6094668"/>
            <a:ext cx="427037" cy="646113"/>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1" u="none" strike="noStrike" kern="0" cap="none" spc="0" normalizeH="0" baseline="0" noProof="0" dirty="0">
                <a:ln>
                  <a:noFill/>
                </a:ln>
                <a:solidFill>
                  <a:srgbClr val="948A54"/>
                </a:solidFill>
                <a:effectLst/>
                <a:uLnTx/>
                <a:uFillTx/>
                <a:latin typeface="Georgia"/>
              </a:rPr>
              <a:t>”</a:t>
            </a:r>
            <a:endParaRPr kumimoji="0" lang="en-US" sz="4000" b="0" i="0" u="none" strike="noStrike" kern="0" cap="none" spc="0" normalizeH="0" baseline="0" noProof="0" dirty="0">
              <a:ln>
                <a:noFill/>
              </a:ln>
              <a:solidFill>
                <a:sysClr val="windowText" lastClr="000000"/>
              </a:solidFill>
              <a:effectLst/>
              <a:uLnTx/>
              <a:uFillTx/>
              <a:latin typeface="Georgia"/>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Highlighted initiative: </a:t>
            </a:r>
            <a:r>
              <a:rPr lang="en-US" i="1" dirty="0" smtClean="0"/>
              <a:t>Semi-annual day out of the office</a:t>
            </a:r>
            <a:endParaRPr lang="en-US" i="1" dirty="0"/>
          </a:p>
        </p:txBody>
      </p:sp>
      <p:sp>
        <p:nvSpPr>
          <p:cNvPr id="27" name="Rectangle 26"/>
          <p:cNvSpPr/>
          <p:nvPr/>
        </p:nvSpPr>
        <p:spPr bwMode="auto">
          <a:xfrm>
            <a:off x="1547813" y="3579825"/>
            <a:ext cx="7315200" cy="762000"/>
          </a:xfrm>
          <a:prstGeom prst="rect">
            <a:avLst/>
          </a:prstGeom>
          <a:noFill/>
          <a:ln w="25400" cap="flat" cmpd="sng" algn="ctr">
            <a:noFill/>
            <a:prstDash val="solid"/>
          </a:ln>
          <a:effectLst/>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200" b="1" kern="0" dirty="0" smtClean="0">
                <a:solidFill>
                  <a:sysClr val="windowText" lastClr="000000"/>
                </a:solidFill>
              </a:rPr>
              <a:t>Consider limitations of all employees to ensure everyone can participate in some way: </a:t>
            </a:r>
            <a:r>
              <a:rPr lang="en-US" sz="1200" kern="0" dirty="0" smtClean="0">
                <a:solidFill>
                  <a:sysClr val="windowText" lastClr="000000"/>
                </a:solidFill>
              </a:rPr>
              <a:t>If it isn’t possible to get some employees out of the office, host in-office activities where they have the opportunity to interact. Making small changes to the environment, such as a pool table in the common room or lunch time yoga, gives employees the chance to interact outside of work.</a:t>
            </a:r>
            <a:endParaRPr lang="en-US" sz="1200" kern="0" dirty="0">
              <a:solidFill>
                <a:sysClr val="windowText" lastClr="000000"/>
              </a:solidFill>
            </a:endParaRPr>
          </a:p>
        </p:txBody>
      </p:sp>
      <p:sp>
        <p:nvSpPr>
          <p:cNvPr id="29" name="Rectangle 28"/>
          <p:cNvSpPr/>
          <p:nvPr>
            <p:custDataLst>
              <p:tags r:id="rId1"/>
            </p:custDataLst>
          </p:nvPr>
        </p:nvSpPr>
        <p:spPr bwMode="auto">
          <a:xfrm>
            <a:off x="1547813" y="2751137"/>
            <a:ext cx="7315200" cy="677863"/>
          </a:xfrm>
          <a:prstGeom prst="rect">
            <a:avLst/>
          </a:prstGeom>
          <a:noFill/>
          <a:ln w="25400" cap="flat" cmpd="sng" algn="ctr">
            <a:noFill/>
            <a:prstDash val="solid"/>
          </a:ln>
          <a:effectLst/>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200" b="1" kern="0" dirty="0" smtClean="0">
                <a:solidFill>
                  <a:sysClr val="windowText" lastClr="000000"/>
                </a:solidFill>
              </a:rPr>
              <a:t>Involve employees in organizing: </a:t>
            </a:r>
            <a:r>
              <a:rPr lang="en-US" sz="1200" kern="0" dirty="0" smtClean="0">
                <a:solidFill>
                  <a:sysClr val="windowText" lastClr="000000"/>
                </a:solidFill>
              </a:rPr>
              <a:t>Empower employees to take part in the organization of the event. Chances are, managers are going to run out of ideas quickly, and employees are much more likely to enjoy the day if they have ownership in the planning.</a:t>
            </a:r>
            <a:endParaRPr lang="en-US" sz="1200" kern="0" dirty="0">
              <a:solidFill>
                <a:sysClr val="windowText" lastClr="000000"/>
              </a:solidFill>
            </a:endParaRPr>
          </a:p>
        </p:txBody>
      </p:sp>
      <p:sp>
        <p:nvSpPr>
          <p:cNvPr id="32" name="Rectangle 31"/>
          <p:cNvSpPr/>
          <p:nvPr>
            <p:custDataLst>
              <p:tags r:id="rId2"/>
            </p:custDataLst>
          </p:nvPr>
        </p:nvSpPr>
        <p:spPr bwMode="auto">
          <a:xfrm>
            <a:off x="263466" y="4484727"/>
            <a:ext cx="8595360" cy="1929060"/>
          </a:xfrm>
          <a:prstGeom prst="rect">
            <a:avLst/>
          </a:prstGeom>
          <a:solidFill>
            <a:srgbClr val="7391AD">
              <a:lumMod val="40000"/>
              <a:lumOff val="60000"/>
            </a:srgbClr>
          </a:solidFill>
          <a:ln w="25400" cap="flat" cmpd="sng" algn="ctr">
            <a:noFill/>
            <a:prstDash val="solid"/>
          </a:ln>
          <a:effectLst/>
        </p:spPr>
        <p:txBody>
          <a:bodyPr anchor="ctr"/>
          <a:lstStyle/>
          <a:p>
            <a:pPr marL="1258888" algn="l">
              <a:defRPr/>
            </a:pPr>
            <a:r>
              <a:rPr lang="en-US" sz="1200" dirty="0" smtClean="0">
                <a:cs typeface="Arial" pitchFamily="34" charset="0"/>
              </a:rPr>
              <a:t>A department of 40 people in a medium-sized professional services firm holds “fun days” once every three months. The entire department (from two different locations) meets for one full day somewhere in between the two offices. Each fun day involves two activities, one in the morning and one in the afternoon. Activities include skiing, dodge ball, paintball, wall climbing, and laser tag. </a:t>
            </a:r>
          </a:p>
          <a:p>
            <a:pPr marL="1258888" algn="l">
              <a:defRPr/>
            </a:pPr>
            <a:r>
              <a:rPr lang="en-US" sz="1200" dirty="0" smtClean="0">
                <a:cs typeface="Arial" pitchFamily="34" charset="0"/>
              </a:rPr>
              <a:t>Normally at least one of the activities is a team event where the department is divided up into two teams that compete against one another.</a:t>
            </a:r>
          </a:p>
          <a:p>
            <a:pPr marL="1258888" algn="l">
              <a:defRPr/>
            </a:pPr>
            <a:r>
              <a:rPr lang="en-US" sz="1200" dirty="0" smtClean="0">
                <a:cs typeface="Arial" pitchFamily="34" charset="0"/>
              </a:rPr>
              <a:t>These fun days work particularly well given that the department is dispersed over two locations. Co-workers, who otherwise would never see each other in person, are able to interact and get to know each other on a more personal level. </a:t>
            </a:r>
            <a:endParaRPr lang="en-US" sz="1200" dirty="0">
              <a:cs typeface="Arial" pitchFamily="34" charset="0"/>
            </a:endParaRPr>
          </a:p>
        </p:txBody>
      </p:sp>
      <p:sp>
        <p:nvSpPr>
          <p:cNvPr id="33" name="Rectangle 32"/>
          <p:cNvSpPr/>
          <p:nvPr>
            <p:custDataLst>
              <p:tags r:id="rId3"/>
            </p:custDataLst>
          </p:nvPr>
        </p:nvSpPr>
        <p:spPr bwMode="auto">
          <a:xfrm>
            <a:off x="263466" y="2822587"/>
            <a:ext cx="1280160" cy="1482725"/>
          </a:xfrm>
          <a:prstGeom prst="rect">
            <a:avLst/>
          </a:prstGeom>
          <a:noFill/>
          <a:ln w="25400" cap="flat" cmpd="sng" algn="ctr">
            <a:noFill/>
            <a:prstDash val="solid"/>
          </a:ln>
          <a:effectLst/>
        </p:spPr>
        <p:txBody>
          <a:bodyPr anchor="ctr"/>
          <a:lstStyle/>
          <a:p>
            <a:pPr marL="2057400" marR="0" lvl="4" indent="-228600" defTabSz="914400" eaLnBrk="1" fontAlgn="auto" latinLnBrk="0" hangingPunct="1">
              <a:lnSpc>
                <a:spcPct val="100000"/>
              </a:lnSpc>
              <a:spcBef>
                <a:spcPts val="0"/>
              </a:spcBef>
              <a:spcAft>
                <a:spcPts val="0"/>
              </a:spcAft>
              <a:buClrTx/>
              <a:buSzTx/>
              <a:buFont typeface="Arial" charset="0"/>
              <a:buChar char="•"/>
              <a:tabLst/>
              <a:defRPr/>
            </a:pPr>
            <a:endParaRPr kumimoji="0" lang="en-US" sz="1200" b="0" i="0" u="none" strike="noStrike" kern="0" cap="none" spc="0" normalizeH="0" baseline="0" noProof="0">
              <a:ln>
                <a:noFill/>
              </a:ln>
              <a:solidFill>
                <a:srgbClr val="254061"/>
              </a:solidFill>
              <a:effectLst/>
              <a:uLnTx/>
              <a:uFillTx/>
              <a:latin typeface="Georgia"/>
              <a:ea typeface="+mn-ea"/>
              <a:cs typeface="Arial" charset="0"/>
            </a:endParaRPr>
          </a:p>
        </p:txBody>
      </p:sp>
      <p:sp>
        <p:nvSpPr>
          <p:cNvPr id="34" name="TextBox 33"/>
          <p:cNvSpPr txBox="1"/>
          <p:nvPr>
            <p:custDataLst>
              <p:tags r:id="rId4"/>
            </p:custDataLst>
          </p:nvPr>
        </p:nvSpPr>
        <p:spPr bwMode="auto">
          <a:xfrm>
            <a:off x="231736" y="3136896"/>
            <a:ext cx="1188720" cy="523220"/>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Tricks to Implement</a:t>
            </a:r>
          </a:p>
        </p:txBody>
      </p:sp>
      <p:sp>
        <p:nvSpPr>
          <p:cNvPr id="35" name="TextBox 34"/>
          <p:cNvSpPr txBox="1"/>
          <p:nvPr>
            <p:custDataLst>
              <p:tags r:id="rId5"/>
            </p:custDataLst>
          </p:nvPr>
        </p:nvSpPr>
        <p:spPr bwMode="auto">
          <a:xfrm>
            <a:off x="231736" y="4987021"/>
            <a:ext cx="1188720" cy="52322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Mini Case Study</a:t>
            </a:r>
          </a:p>
        </p:txBody>
      </p:sp>
      <p:sp>
        <p:nvSpPr>
          <p:cNvPr id="38" name="Rectangle 37"/>
          <p:cNvSpPr/>
          <p:nvPr>
            <p:custDataLst>
              <p:tags r:id="rId6"/>
            </p:custDataLst>
          </p:nvPr>
        </p:nvSpPr>
        <p:spPr bwMode="auto">
          <a:xfrm>
            <a:off x="263466" y="1391554"/>
            <a:ext cx="8595360" cy="1371600"/>
          </a:xfrm>
          <a:prstGeom prst="rect">
            <a:avLst/>
          </a:prstGeom>
          <a:noFill/>
          <a:ln w="25400" cap="flat" cmpd="sng" algn="ctr">
            <a:noFill/>
            <a:prstDash val="solid"/>
          </a:ln>
          <a:effectLst/>
        </p:spPr>
        <p:txBody>
          <a:bodyPr anchor="ctr"/>
          <a:lstStyle/>
          <a:p>
            <a:pPr marL="2057400" marR="0" lvl="4" indent="-228600" defTabSz="914400" eaLnBrk="1" fontAlgn="auto" latinLnBrk="0" hangingPunct="1">
              <a:lnSpc>
                <a:spcPct val="100000"/>
              </a:lnSpc>
              <a:spcBef>
                <a:spcPts val="0"/>
              </a:spcBef>
              <a:spcAft>
                <a:spcPts val="0"/>
              </a:spcAft>
              <a:buClrTx/>
              <a:buSzTx/>
              <a:buFont typeface="Arial" charset="0"/>
              <a:buChar char="•"/>
              <a:tabLst/>
              <a:defRPr/>
            </a:pPr>
            <a:endParaRPr kumimoji="0" lang="en-US" sz="1100" b="0" i="0" u="none" strike="noStrike" kern="0" cap="none" spc="0" normalizeH="0" baseline="0" noProof="0">
              <a:ln>
                <a:noFill/>
              </a:ln>
              <a:solidFill>
                <a:srgbClr val="254061"/>
              </a:solidFill>
              <a:effectLst/>
              <a:uLnTx/>
              <a:uFillTx/>
              <a:latin typeface="Georgia"/>
              <a:ea typeface="+mn-ea"/>
              <a:cs typeface="Arial" charset="0"/>
            </a:endParaRPr>
          </a:p>
        </p:txBody>
      </p:sp>
      <p:sp>
        <p:nvSpPr>
          <p:cNvPr id="39" name="TextBox 38"/>
          <p:cNvSpPr txBox="1"/>
          <p:nvPr>
            <p:custDataLst>
              <p:tags r:id="rId7"/>
            </p:custDataLst>
          </p:nvPr>
        </p:nvSpPr>
        <p:spPr bwMode="auto">
          <a:xfrm>
            <a:off x="231736" y="1697216"/>
            <a:ext cx="1188720" cy="30777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Roles</a:t>
            </a:r>
          </a:p>
        </p:txBody>
      </p:sp>
      <p:sp>
        <p:nvSpPr>
          <p:cNvPr id="40" name="TextBox 39"/>
          <p:cNvSpPr txBox="1"/>
          <p:nvPr>
            <p:custDataLst>
              <p:tags r:id="rId8"/>
            </p:custDataLst>
          </p:nvPr>
        </p:nvSpPr>
        <p:spPr>
          <a:xfrm>
            <a:off x="1530350" y="1238220"/>
            <a:ext cx="2465387" cy="1384995"/>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Senior management : The sponsors.</a:t>
            </a:r>
            <a:endParaRPr kumimoji="0" lang="en-US" sz="1200" b="0" i="0" u="none" strike="noStrike" kern="0" cap="none" spc="0" normalizeH="0" baseline="0" noProof="0" dirty="0">
              <a:ln>
                <a:noFill/>
              </a:ln>
              <a:solidFill>
                <a:sysClr val="windowText" lastClr="000000"/>
              </a:solidFill>
              <a:effectLst/>
              <a:uLnTx/>
              <a:uFillTx/>
              <a:latin typeface="+mn-lt"/>
            </a:endParaRP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Support: a fun day (which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costs </a:t>
            </a:r>
            <a:r>
              <a:rPr kumimoji="0" lang="en-US" sz="1200" b="0" i="0" u="none" strike="noStrike" kern="0" cap="none" spc="0" normalizeH="0" baseline="0" noProof="0" dirty="0">
                <a:ln>
                  <a:noFill/>
                </a:ln>
                <a:solidFill>
                  <a:sysClr val="windowText" lastClr="000000"/>
                </a:solidFill>
                <a:effectLst/>
                <a:uLnTx/>
                <a:uFillTx/>
                <a:latin typeface="+mn-lt"/>
              </a:rPr>
              <a:t>money and a day of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work</a:t>
            </a:r>
            <a:r>
              <a:rPr kumimoji="0" lang="en-US" sz="1200" b="0" i="0" u="none" strike="noStrike" kern="0" cap="none" spc="0" normalizeH="0" baseline="0" noProof="0" dirty="0">
                <a:ln>
                  <a:noFill/>
                </a:ln>
                <a:solidFill>
                  <a:sysClr val="windowText" lastClr="000000"/>
                </a:solidFill>
                <a:effectLst/>
                <a:uLnTx/>
                <a:uFillTx/>
                <a:latin typeface="+mn-lt"/>
              </a:rPr>
              <a:t>) won’t be successful</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without </a:t>
            </a:r>
            <a:r>
              <a:rPr kumimoji="0" lang="en-US" sz="1200" b="0" i="0" u="none" strike="noStrike" kern="0" cap="none" spc="0" normalizeH="0" baseline="0" noProof="0" dirty="0">
                <a:ln>
                  <a:noFill/>
                </a:ln>
                <a:solidFill>
                  <a:sysClr val="windowText" lastClr="000000"/>
                </a:solidFill>
                <a:effectLst/>
                <a:uLnTx/>
                <a:uFillTx/>
                <a:latin typeface="+mn-lt"/>
              </a:rPr>
              <a:t>senior management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buy-in </a:t>
            </a:r>
            <a:r>
              <a:rPr kumimoji="0" lang="en-US" sz="1200" b="0" i="0" u="none" strike="noStrike" kern="0" cap="none" spc="0" normalizeH="0" baseline="0" noProof="0" dirty="0">
                <a:ln>
                  <a:noFill/>
                </a:ln>
                <a:solidFill>
                  <a:sysClr val="windowText" lastClr="000000"/>
                </a:solidFill>
                <a:effectLst/>
                <a:uLnTx/>
                <a:uFillTx/>
                <a:latin typeface="+mn-lt"/>
              </a:rPr>
              <a:t>and support.</a:t>
            </a:r>
          </a:p>
        </p:txBody>
      </p:sp>
      <p:sp>
        <p:nvSpPr>
          <p:cNvPr id="41" name="TextBox 40"/>
          <p:cNvSpPr txBox="1"/>
          <p:nvPr>
            <p:custDataLst>
              <p:tags r:id="rId9"/>
            </p:custDataLst>
          </p:nvPr>
        </p:nvSpPr>
        <p:spPr>
          <a:xfrm>
            <a:off x="3878253" y="1238220"/>
            <a:ext cx="2447925" cy="1384995"/>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Manager: The organizer and participant.</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Organizer: plan the day or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 delegate to a few employees. </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Attend the event.</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Resource effectively: ensure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employees </a:t>
            </a:r>
            <a:r>
              <a:rPr kumimoji="0" lang="en-US" sz="1200" b="0" i="0" u="none" strike="noStrike" kern="0" cap="none" spc="0" normalizeH="0" baseline="0" noProof="0" dirty="0">
                <a:ln>
                  <a:noFill/>
                </a:ln>
                <a:solidFill>
                  <a:sysClr val="windowText" lastClr="000000"/>
                </a:solidFill>
                <a:effectLst/>
                <a:uLnTx/>
                <a:uFillTx/>
                <a:latin typeface="+mn-lt"/>
              </a:rPr>
              <a:t>have the time.</a:t>
            </a:r>
          </a:p>
        </p:txBody>
      </p:sp>
      <p:sp>
        <p:nvSpPr>
          <p:cNvPr id="42" name="TextBox 41"/>
          <p:cNvSpPr txBox="1"/>
          <p:nvPr>
            <p:custDataLst>
              <p:tags r:id="rId10"/>
            </p:custDataLst>
          </p:nvPr>
        </p:nvSpPr>
        <p:spPr>
          <a:xfrm>
            <a:off x="6324625" y="1238220"/>
            <a:ext cx="2377440" cy="1200329"/>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Employees: The participants and enthusiasts.</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Take advantage of the day and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show </a:t>
            </a:r>
            <a:r>
              <a:rPr kumimoji="0" lang="en-US" sz="1200" b="0" i="0" u="none" strike="noStrike" kern="0" cap="none" spc="0" normalizeH="0" baseline="0" noProof="0" dirty="0">
                <a:ln>
                  <a:noFill/>
                </a:ln>
                <a:solidFill>
                  <a:sysClr val="windowText" lastClr="000000"/>
                </a:solidFill>
                <a:effectLst/>
                <a:uLnTx/>
                <a:uFillTx/>
                <a:latin typeface="+mn-lt"/>
              </a:rPr>
              <a:t>excitement.</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Mix and mingle: Socialize and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get </a:t>
            </a:r>
            <a:r>
              <a:rPr kumimoji="0" lang="en-US" sz="1200" b="0" i="0" u="none" strike="noStrike" kern="0" cap="none" spc="0" normalizeH="0" baseline="0" noProof="0" dirty="0">
                <a:ln>
                  <a:noFill/>
                </a:ln>
                <a:solidFill>
                  <a:sysClr val="windowText" lastClr="000000"/>
                </a:solidFill>
                <a:effectLst/>
                <a:uLnTx/>
                <a:uFillTx/>
                <a:latin typeface="+mn-lt"/>
              </a:rPr>
              <a:t>to know co-workers.</a:t>
            </a:r>
          </a:p>
        </p:txBody>
      </p:sp>
      <p:cxnSp>
        <p:nvCxnSpPr>
          <p:cNvPr id="43" name="Straight Connector 42"/>
          <p:cNvCxnSpPr/>
          <p:nvPr>
            <p:custDataLst>
              <p:tags r:id="rId11"/>
            </p:custDataLst>
          </p:nvPr>
        </p:nvCxnSpPr>
        <p:spPr>
          <a:xfrm rot="5400000">
            <a:off x="3155940" y="1960533"/>
            <a:ext cx="1371600" cy="0"/>
          </a:xfrm>
          <a:prstGeom prst="line">
            <a:avLst/>
          </a:prstGeom>
          <a:noFill/>
          <a:ln w="28575" cap="flat" cmpd="sng" algn="ctr">
            <a:solidFill>
              <a:srgbClr val="948A54"/>
            </a:solidFill>
            <a:prstDash val="sysDot"/>
          </a:ln>
          <a:effectLst/>
        </p:spPr>
      </p:cxnSp>
      <p:cxnSp>
        <p:nvCxnSpPr>
          <p:cNvPr id="44" name="Straight Connector 43"/>
          <p:cNvCxnSpPr/>
          <p:nvPr>
            <p:custDataLst>
              <p:tags r:id="rId12"/>
            </p:custDataLst>
          </p:nvPr>
        </p:nvCxnSpPr>
        <p:spPr>
          <a:xfrm rot="5400000">
            <a:off x="5602311" y="1960533"/>
            <a:ext cx="1371600" cy="0"/>
          </a:xfrm>
          <a:prstGeom prst="line">
            <a:avLst/>
          </a:prstGeom>
          <a:noFill/>
          <a:ln w="28575" cap="flat" cmpd="sng" algn="ctr">
            <a:solidFill>
              <a:srgbClr val="948A54"/>
            </a:solidFill>
            <a:prstDash val="sysDot"/>
          </a:ln>
          <a:effectLst/>
        </p:spPr>
      </p:cxnSp>
      <p:sp>
        <p:nvSpPr>
          <p:cNvPr id="45" name="Rectangle 44"/>
          <p:cNvSpPr/>
          <p:nvPr>
            <p:custDataLst>
              <p:tags r:id="rId13"/>
            </p:custDataLst>
          </p:nvPr>
        </p:nvSpPr>
        <p:spPr bwMode="auto">
          <a:xfrm>
            <a:off x="1371600" y="1201707"/>
            <a:ext cx="176213" cy="5212080"/>
          </a:xfrm>
          <a:prstGeom prst="rect">
            <a:avLst/>
          </a:prstGeom>
          <a:solidFill>
            <a:srgbClr val="948A54">
              <a:alpha val="62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Georgia"/>
              <a:ea typeface="+mn-ea"/>
              <a:cs typeface="+mn-cs"/>
            </a:endParaRPr>
          </a:p>
        </p:txBody>
      </p:sp>
      <p:cxnSp>
        <p:nvCxnSpPr>
          <p:cNvPr id="50" name="Straight Connector 49"/>
          <p:cNvCxnSpPr/>
          <p:nvPr>
            <p:custDataLst>
              <p:tags r:id="rId14"/>
            </p:custDataLst>
          </p:nvPr>
        </p:nvCxnSpPr>
        <p:spPr>
          <a:xfrm>
            <a:off x="263466" y="2662227"/>
            <a:ext cx="8595360" cy="0"/>
          </a:xfrm>
          <a:prstGeom prst="line">
            <a:avLst/>
          </a:prstGeom>
          <a:noFill/>
          <a:ln w="28575" cap="flat" cmpd="sng" algn="ctr">
            <a:solidFill>
              <a:srgbClr val="948A54"/>
            </a:solidFill>
            <a:prstDash val="sysDot"/>
          </a:ln>
          <a:effectLst/>
        </p:spPr>
      </p:cxnSp>
      <p:cxnSp>
        <p:nvCxnSpPr>
          <p:cNvPr id="52" name="Straight Connector 51"/>
          <p:cNvCxnSpPr/>
          <p:nvPr>
            <p:custDataLst>
              <p:tags r:id="rId15"/>
            </p:custDataLst>
          </p:nvPr>
        </p:nvCxnSpPr>
        <p:spPr>
          <a:xfrm>
            <a:off x="263466" y="4487877"/>
            <a:ext cx="8595360" cy="0"/>
          </a:xfrm>
          <a:prstGeom prst="line">
            <a:avLst/>
          </a:prstGeom>
          <a:noFill/>
          <a:ln w="28575" cap="flat" cmpd="sng" algn="ctr">
            <a:solidFill>
              <a:srgbClr val="948A54"/>
            </a:solidFill>
            <a:prstDash val="sysDot"/>
          </a:ln>
          <a:effectLst/>
        </p:spPr>
      </p:cxnSp>
      <p:cxnSp>
        <p:nvCxnSpPr>
          <p:cNvPr id="53" name="Straight Connector 52"/>
          <p:cNvCxnSpPr/>
          <p:nvPr>
            <p:custDataLst>
              <p:tags r:id="rId16"/>
            </p:custDataLst>
          </p:nvPr>
        </p:nvCxnSpPr>
        <p:spPr>
          <a:xfrm>
            <a:off x="1565334" y="3502026"/>
            <a:ext cx="7315200" cy="0"/>
          </a:xfrm>
          <a:prstGeom prst="line">
            <a:avLst/>
          </a:prstGeom>
          <a:noFill/>
          <a:ln w="28575" cap="flat" cmpd="sng" algn="ctr">
            <a:solidFill>
              <a:srgbClr val="948A54"/>
            </a:solidFill>
            <a:prstDash val="sysDot"/>
          </a:ln>
          <a:effectLst/>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 Relationship Driver: Managers and employees need to get to know each other on a professional and personal level</a:t>
            </a:r>
            <a:endParaRPr lang="en-US" dirty="0"/>
          </a:p>
        </p:txBody>
      </p:sp>
      <p:sp>
        <p:nvSpPr>
          <p:cNvPr id="22" name="Rectangle 21"/>
          <p:cNvSpPr/>
          <p:nvPr>
            <p:custDataLst>
              <p:tags r:id="rId1"/>
            </p:custDataLst>
          </p:nvPr>
        </p:nvSpPr>
        <p:spPr>
          <a:xfrm>
            <a:off x="266760" y="4705383"/>
            <a:ext cx="8595360" cy="1046162"/>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latin typeface="Georgia"/>
              <a:ea typeface="+mn-ea"/>
              <a:cs typeface="+mn-cs"/>
            </a:endParaRPr>
          </a:p>
        </p:txBody>
      </p:sp>
      <p:sp>
        <p:nvSpPr>
          <p:cNvPr id="23" name="Rectangle 22"/>
          <p:cNvSpPr/>
          <p:nvPr>
            <p:custDataLst>
              <p:tags r:id="rId2"/>
            </p:custDataLst>
          </p:nvPr>
        </p:nvSpPr>
        <p:spPr>
          <a:xfrm>
            <a:off x="266760" y="2078124"/>
            <a:ext cx="8595360" cy="1046163"/>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latin typeface="Georgia"/>
              <a:ea typeface="+mn-ea"/>
              <a:cs typeface="+mn-cs"/>
            </a:endParaRPr>
          </a:p>
        </p:txBody>
      </p:sp>
      <p:sp>
        <p:nvSpPr>
          <p:cNvPr id="24" name="Rectangle 23"/>
          <p:cNvSpPr/>
          <p:nvPr>
            <p:custDataLst>
              <p:tags r:id="rId3"/>
            </p:custDataLst>
          </p:nvPr>
        </p:nvSpPr>
        <p:spPr>
          <a:xfrm>
            <a:off x="266760" y="3308401"/>
            <a:ext cx="8595360" cy="1188720"/>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Trebuchet MS"/>
              <a:ea typeface="+mn-ea"/>
              <a:cs typeface="+mn-cs"/>
            </a:endParaRPr>
          </a:p>
        </p:txBody>
      </p:sp>
      <p:sp>
        <p:nvSpPr>
          <p:cNvPr id="25" name="TextBox 5"/>
          <p:cNvSpPr txBox="1">
            <a:spLocks noChangeArrowheads="1"/>
          </p:cNvSpPr>
          <p:nvPr>
            <p:custDataLst>
              <p:tags r:id="rId4"/>
            </p:custDataLst>
          </p:nvPr>
        </p:nvSpPr>
        <p:spPr bwMode="auto">
          <a:xfrm>
            <a:off x="771511" y="2147954"/>
            <a:ext cx="2560320" cy="738664"/>
          </a:xfrm>
          <a:prstGeom prst="rect">
            <a:avLst/>
          </a:prstGeom>
          <a:noFill/>
          <a:ln w="9525">
            <a:noFill/>
            <a:miter lim="800000"/>
            <a:headEnd/>
            <a:tailEnd/>
          </a:ln>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Opportunities are limited for managers and employees to get to know each other on a professional level.</a:t>
            </a:r>
          </a:p>
        </p:txBody>
      </p:sp>
      <p:sp>
        <p:nvSpPr>
          <p:cNvPr id="26" name="TextBox 32"/>
          <p:cNvSpPr txBox="1">
            <a:spLocks noChangeArrowheads="1"/>
          </p:cNvSpPr>
          <p:nvPr>
            <p:custDataLst>
              <p:tags r:id="rId5"/>
            </p:custDataLst>
          </p:nvPr>
        </p:nvSpPr>
        <p:spPr bwMode="auto">
          <a:xfrm>
            <a:off x="3476610" y="2095587"/>
            <a:ext cx="5400690" cy="738664"/>
          </a:xfrm>
          <a:prstGeom prst="rect">
            <a:avLst/>
          </a:prstGeom>
          <a:noFill/>
          <a:ln w="9525">
            <a:noFill/>
            <a:miter lim="800000"/>
            <a:headEnd/>
            <a:tailEnd/>
          </a:ln>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Managers need to work with employees: understand what they do on a day-to-day basis and their competencies to gain the material and insight required to add value to employees and their work.</a:t>
            </a:r>
          </a:p>
        </p:txBody>
      </p:sp>
      <p:sp>
        <p:nvSpPr>
          <p:cNvPr id="27" name="TextBox 26"/>
          <p:cNvSpPr txBox="1"/>
          <p:nvPr>
            <p:custDataLst>
              <p:tags r:id="rId6"/>
            </p:custDataLst>
          </p:nvPr>
        </p:nvSpPr>
        <p:spPr>
          <a:xfrm>
            <a:off x="4114800" y="3356026"/>
            <a:ext cx="4418013" cy="33813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Trebuchet MS"/>
            </a:endParaRPr>
          </a:p>
        </p:txBody>
      </p:sp>
      <p:sp>
        <p:nvSpPr>
          <p:cNvPr id="28" name="TextBox 27"/>
          <p:cNvSpPr txBox="1"/>
          <p:nvPr>
            <p:custDataLst>
              <p:tags r:id="rId7"/>
            </p:custDataLst>
          </p:nvPr>
        </p:nvSpPr>
        <p:spPr>
          <a:xfrm>
            <a:off x="803261" y="3427463"/>
            <a:ext cx="2560320" cy="738664"/>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mn-lt"/>
              </a:rPr>
              <a:t>Staff feel </a:t>
            </a:r>
            <a:r>
              <a:rPr kumimoji="0" lang="en-US" sz="1400" b="0" i="0" u="none" strike="noStrike" kern="0" cap="none" spc="0" normalizeH="0" baseline="0" noProof="0" dirty="0">
                <a:ln>
                  <a:noFill/>
                </a:ln>
                <a:solidFill>
                  <a:sysClr val="windowText" lastClr="000000"/>
                </a:solidFill>
                <a:effectLst/>
                <a:uLnTx/>
                <a:uFillTx/>
                <a:latin typeface="+mn-lt"/>
              </a:rPr>
              <a:t>that they don’t know what’s happening with their department and division.</a:t>
            </a:r>
          </a:p>
        </p:txBody>
      </p:sp>
      <p:sp>
        <p:nvSpPr>
          <p:cNvPr id="29" name="TextBox 28"/>
          <p:cNvSpPr txBox="1"/>
          <p:nvPr>
            <p:custDataLst>
              <p:tags r:id="rId8"/>
            </p:custDataLst>
          </p:nvPr>
        </p:nvSpPr>
        <p:spPr>
          <a:xfrm>
            <a:off x="4114800" y="3714801"/>
            <a:ext cx="4987925" cy="33972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Trebuchet MS"/>
            </a:endParaRPr>
          </a:p>
        </p:txBody>
      </p:sp>
      <p:sp>
        <p:nvSpPr>
          <p:cNvPr id="30" name="TextBox 29"/>
          <p:cNvSpPr txBox="1"/>
          <p:nvPr>
            <p:custDataLst>
              <p:tags r:id="rId9"/>
            </p:custDataLst>
          </p:nvPr>
        </p:nvSpPr>
        <p:spPr>
          <a:xfrm>
            <a:off x="3476610" y="3317890"/>
            <a:ext cx="5400690" cy="1169988"/>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Staff want to be informed, understand the bigger picture, and have insight into why things are changing. Managers have much greater access to this information than employees. Information is power – it is all about having insight into things that affect their jobs. </a:t>
            </a:r>
          </a:p>
        </p:txBody>
      </p:sp>
      <p:sp>
        <p:nvSpPr>
          <p:cNvPr id="31" name="TextBox 30"/>
          <p:cNvSpPr txBox="1"/>
          <p:nvPr>
            <p:custDataLst>
              <p:tags r:id="rId10"/>
            </p:custDataLst>
          </p:nvPr>
        </p:nvSpPr>
        <p:spPr>
          <a:xfrm>
            <a:off x="806436" y="4850521"/>
            <a:ext cx="2560320" cy="523220"/>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Employees feel their managers don’t really understand who they are.</a:t>
            </a:r>
          </a:p>
        </p:txBody>
      </p:sp>
      <p:sp>
        <p:nvSpPr>
          <p:cNvPr id="32" name="TextBox 31"/>
          <p:cNvSpPr txBox="1"/>
          <p:nvPr>
            <p:custDataLst>
              <p:tags r:id="rId11"/>
            </p:custDataLst>
          </p:nvPr>
        </p:nvSpPr>
        <p:spPr>
          <a:xfrm>
            <a:off x="3476610" y="4632358"/>
            <a:ext cx="5400690" cy="1169987"/>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Employees want to build a rapport with their manager and trust that their best interests are in mind. Personal knowledge helps the manager assist the employee with career development and anticipate any distractions or absences, giving the benefit of the doubt when it’s needed.</a:t>
            </a:r>
          </a:p>
        </p:txBody>
      </p:sp>
      <p:sp>
        <p:nvSpPr>
          <p:cNvPr id="33" name="TextBox 32"/>
          <p:cNvSpPr txBox="1"/>
          <p:nvPr>
            <p:custDataLst>
              <p:tags r:id="rId12"/>
            </p:custDataLst>
          </p:nvPr>
        </p:nvSpPr>
        <p:spPr>
          <a:xfrm>
            <a:off x="-284229" y="1562080"/>
            <a:ext cx="4114800" cy="36988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u="none" strike="noStrike" kern="0" cap="none" spc="0" normalizeH="0" baseline="0" noProof="0" dirty="0" smtClean="0">
                <a:ln>
                  <a:noFill/>
                </a:ln>
                <a:solidFill>
                  <a:sysClr val="windowText" lastClr="000000"/>
                </a:solidFill>
                <a:effectLst/>
                <a:uLnTx/>
                <a:uFillTx/>
                <a:latin typeface="+mn-lt"/>
              </a:rPr>
              <a:t>Common Gaps:</a:t>
            </a:r>
            <a:endParaRPr kumimoji="0" lang="en-US" sz="1800" b="0" u="none" strike="noStrike" kern="0" cap="none" spc="0" normalizeH="0" baseline="0" noProof="0" dirty="0">
              <a:ln>
                <a:noFill/>
              </a:ln>
              <a:solidFill>
                <a:sysClr val="windowText" lastClr="000000"/>
              </a:solidFill>
              <a:effectLst/>
              <a:uLnTx/>
              <a:uFillTx/>
              <a:latin typeface="+mn-lt"/>
            </a:endParaRPr>
          </a:p>
        </p:txBody>
      </p:sp>
      <p:sp>
        <p:nvSpPr>
          <p:cNvPr id="34" name="TextBox 33"/>
          <p:cNvSpPr txBox="1"/>
          <p:nvPr>
            <p:custDataLst>
              <p:tags r:id="rId13"/>
            </p:custDataLst>
          </p:nvPr>
        </p:nvSpPr>
        <p:spPr>
          <a:xfrm>
            <a:off x="269823" y="2024149"/>
            <a:ext cx="504825" cy="92233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1" u="none" strike="noStrike" kern="0" cap="none" spc="0" normalizeH="0" baseline="0" noProof="0" dirty="0">
                <a:ln>
                  <a:noFill/>
                </a:ln>
                <a:solidFill>
                  <a:srgbClr val="7391AD"/>
                </a:solidFill>
                <a:effectLst/>
                <a:uLnTx/>
                <a:uFillTx/>
                <a:latin typeface="Georgia"/>
              </a:rPr>
              <a:t>1</a:t>
            </a:r>
          </a:p>
        </p:txBody>
      </p:sp>
      <p:sp>
        <p:nvSpPr>
          <p:cNvPr id="35" name="TextBox 34"/>
          <p:cNvSpPr txBox="1"/>
          <p:nvPr>
            <p:custDataLst>
              <p:tags r:id="rId14"/>
            </p:custDataLst>
          </p:nvPr>
        </p:nvSpPr>
        <p:spPr>
          <a:xfrm>
            <a:off x="269823" y="3283001"/>
            <a:ext cx="504825" cy="92233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1" u="none" strike="noStrike" kern="0" cap="none" spc="0" normalizeH="0" baseline="0" noProof="0" dirty="0">
                <a:ln>
                  <a:noFill/>
                </a:ln>
                <a:solidFill>
                  <a:srgbClr val="7391AD"/>
                </a:solidFill>
                <a:effectLst/>
                <a:uLnTx/>
                <a:uFillTx/>
                <a:latin typeface="Georgia"/>
              </a:rPr>
              <a:t>2</a:t>
            </a:r>
          </a:p>
        </p:txBody>
      </p:sp>
      <p:sp>
        <p:nvSpPr>
          <p:cNvPr id="36" name="TextBox 35"/>
          <p:cNvSpPr txBox="1"/>
          <p:nvPr>
            <p:custDataLst>
              <p:tags r:id="rId15"/>
            </p:custDataLst>
          </p:nvPr>
        </p:nvSpPr>
        <p:spPr>
          <a:xfrm>
            <a:off x="269823" y="4656192"/>
            <a:ext cx="504825" cy="89217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200" b="0" i="1" u="none" strike="noStrike" kern="0" cap="none" spc="0" normalizeH="0" baseline="0" noProof="0" dirty="0">
                <a:ln>
                  <a:noFill/>
                </a:ln>
                <a:solidFill>
                  <a:srgbClr val="7391AD"/>
                </a:solidFill>
                <a:effectLst/>
                <a:uLnTx/>
                <a:uFillTx/>
                <a:latin typeface="Georgia"/>
              </a:rPr>
              <a:t>3</a:t>
            </a:r>
          </a:p>
        </p:txBody>
      </p:sp>
      <p:sp>
        <p:nvSpPr>
          <p:cNvPr id="37" name="TextBox 36"/>
          <p:cNvSpPr txBox="1"/>
          <p:nvPr>
            <p:custDataLst>
              <p:tags r:id="rId16"/>
            </p:custDataLst>
          </p:nvPr>
        </p:nvSpPr>
        <p:spPr>
          <a:xfrm>
            <a:off x="3878253" y="1554248"/>
            <a:ext cx="4273550" cy="36988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u="none" strike="noStrike" kern="0" cap="none" spc="0" normalizeH="0" baseline="0" noProof="0" dirty="0">
                <a:ln>
                  <a:noFill/>
                </a:ln>
                <a:solidFill>
                  <a:sysClr val="windowText" lastClr="000000"/>
                </a:solidFill>
                <a:effectLst/>
                <a:uLnTx/>
                <a:uFillTx/>
                <a:latin typeface="+mn-lt"/>
              </a:rPr>
              <a:t>How does this impact engagement?</a:t>
            </a:r>
            <a:endParaRPr kumimoji="0" lang="en-US" sz="1800" b="1" u="none" strike="noStrike" kern="0" cap="none" spc="0" normalizeH="0" baseline="0" noProof="0" dirty="0">
              <a:ln>
                <a:noFill/>
              </a:ln>
              <a:solidFill>
                <a:srgbClr val="7391AD"/>
              </a:solidFill>
              <a:effectLst/>
              <a:uLnTx/>
              <a:uFillTx/>
              <a:latin typeface="+mn-lt"/>
            </a:endParaRPr>
          </a:p>
        </p:txBody>
      </p:sp>
      <p:sp>
        <p:nvSpPr>
          <p:cNvPr id="38" name="Rectangle 37"/>
          <p:cNvSpPr/>
          <p:nvPr>
            <p:custDataLst>
              <p:tags r:id="rId17"/>
            </p:custDataLst>
          </p:nvPr>
        </p:nvSpPr>
        <p:spPr bwMode="auto">
          <a:xfrm>
            <a:off x="3362310" y="1660608"/>
            <a:ext cx="114300" cy="4468691"/>
          </a:xfrm>
          <a:prstGeom prst="rect">
            <a:avLst/>
          </a:prstGeom>
          <a:solidFill>
            <a:srgbClr val="7391AD">
              <a:alpha val="62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custDataLst>
              <p:tags r:id="rId1"/>
            </p:custDataLst>
          </p:nvPr>
        </p:nvSpPr>
        <p:spPr bwMode="auto">
          <a:xfrm>
            <a:off x="263466" y="1238220"/>
            <a:ext cx="8595360" cy="2106953"/>
          </a:xfrm>
          <a:prstGeom prst="rect">
            <a:avLst/>
          </a:prstGeom>
          <a:solidFill>
            <a:srgbClr val="7391AD">
              <a:lumMod val="40000"/>
              <a:lumOff val="60000"/>
            </a:srgbClr>
          </a:solidFill>
          <a:ln w="25400" cap="flat" cmpd="sng" algn="ctr">
            <a:noFill/>
            <a:prstDash val="solid"/>
          </a:ln>
          <a:effectLst/>
        </p:spPr>
        <p:txBody>
          <a:bodyPr anchor="ctr"/>
          <a:lstStyle/>
          <a:p>
            <a:pPr marL="0" marR="0" lvl="0" indent="0" algn="l" defTabSz="914400" eaLnBrk="1" fontAlgn="auto" latinLnBrk="0" hangingPunct="1">
              <a:lnSpc>
                <a:spcPct val="100000"/>
              </a:lnSpc>
              <a:spcBef>
                <a:spcPts val="300"/>
              </a:spcBef>
              <a:spcAft>
                <a:spcPts val="0"/>
              </a:spcAft>
              <a:buClrTx/>
              <a:buSzTx/>
              <a:buFontTx/>
              <a:buNone/>
              <a:tabLst/>
              <a:defRPr/>
            </a:pPr>
            <a:r>
              <a:rPr lang="en-US" sz="1400" b="1" kern="0" dirty="0" smtClean="0">
                <a:solidFill>
                  <a:sysClr val="windowText" lastClr="000000"/>
                </a:solidFill>
              </a:rPr>
              <a:t>Description of a suitable initiative:</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Flip the hierarchy upside down: Empower employees to lead their managers through an annual </a:t>
            </a:r>
            <a:r>
              <a:rPr lang="en-US" sz="1200" b="1" kern="0" dirty="0" smtClean="0">
                <a:solidFill>
                  <a:sysClr val="windowText" lastClr="000000"/>
                </a:solidFill>
              </a:rPr>
              <a:t>case competition</a:t>
            </a:r>
            <a:r>
              <a:rPr lang="en-US" sz="1200" kern="0" dirty="0" smtClean="0">
                <a:solidFill>
                  <a:sysClr val="windowText" lastClr="000000"/>
                </a:solidFill>
              </a:rPr>
              <a:t>. </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These competitions can be run on a department or organization-wide basis. </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Employees join teams of 4–6 individuals (inter-departmental teams encouraged) and they are presented with a case outlining a strategic decision the department (or organization) is currently facing. </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They are given two or three days to analyze the information and present a recommendation. Employees conduct interviews with senior managers to collect information. </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Each manager should be put on a team, as a member – not a leader. Each team should have a leader and/or project manager, and the manager should take direction from him/her. The managers must be given clear direction to take the back seat during the competition, but play an active role as a team member.</a:t>
            </a:r>
            <a:endParaRPr lang="en-US" sz="1200" kern="0" dirty="0">
              <a:solidFill>
                <a:sysClr val="windowText" lastClr="000000"/>
              </a:solidFill>
            </a:endParaRPr>
          </a:p>
        </p:txBody>
      </p:sp>
      <p:sp>
        <p:nvSpPr>
          <p:cNvPr id="2" name="Title 1"/>
          <p:cNvSpPr>
            <a:spLocks noGrp="1"/>
          </p:cNvSpPr>
          <p:nvPr>
            <p:ph type="title"/>
          </p:nvPr>
        </p:nvSpPr>
        <p:spPr/>
        <p:txBody>
          <a:bodyPr/>
          <a:lstStyle/>
          <a:p>
            <a:r>
              <a:rPr lang="en-US" dirty="0" smtClean="0"/>
              <a:t>Manager relationship highlighted initiative: </a:t>
            </a:r>
            <a:r>
              <a:rPr lang="en-US" i="1" dirty="0" smtClean="0"/>
              <a:t>Case competition</a:t>
            </a:r>
            <a:endParaRPr lang="en-US" i="1" dirty="0"/>
          </a:p>
        </p:txBody>
      </p:sp>
      <p:sp>
        <p:nvSpPr>
          <p:cNvPr id="30" name="TextBox 29"/>
          <p:cNvSpPr txBox="1"/>
          <p:nvPr>
            <p:custDataLst>
              <p:tags r:id="rId2"/>
            </p:custDataLst>
          </p:nvPr>
        </p:nvSpPr>
        <p:spPr bwMode="auto">
          <a:xfrm>
            <a:off x="3489378" y="4788783"/>
            <a:ext cx="5369448" cy="830997"/>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dirty="0">
                <a:ln>
                  <a:noFill/>
                </a:ln>
                <a:solidFill>
                  <a:sysClr val="windowText" lastClr="000000"/>
                </a:solidFill>
                <a:effectLst/>
                <a:uLnTx/>
                <a:uFillTx/>
                <a:latin typeface="+mn-lt"/>
              </a:rPr>
              <a:t>The case should be regarding a significant strategic decision, and reading the case itself gives staff details around the future of the company. Managers will provide their own teams with any </a:t>
            </a:r>
            <a:r>
              <a:rPr kumimoji="0" lang="en-US" sz="1200" b="0" u="none" strike="noStrike" kern="0" cap="none" spc="0" normalizeH="0" baseline="0" noProof="0" dirty="0" smtClean="0">
                <a:ln>
                  <a:noFill/>
                </a:ln>
                <a:solidFill>
                  <a:sysClr val="windowText" lastClr="000000"/>
                </a:solidFill>
                <a:effectLst/>
                <a:uLnTx/>
                <a:uFillTx/>
                <a:latin typeface="+mn-lt"/>
              </a:rPr>
              <a:t>insight </a:t>
            </a:r>
            <a:r>
              <a:rPr kumimoji="0" lang="en-US" sz="1200" b="0" u="none" strike="noStrike" kern="0" cap="none" spc="0" normalizeH="0" baseline="0" noProof="0" dirty="0">
                <a:ln>
                  <a:noFill/>
                </a:ln>
                <a:solidFill>
                  <a:sysClr val="windowText" lastClr="000000"/>
                </a:solidFill>
                <a:effectLst/>
                <a:uLnTx/>
                <a:uFillTx/>
                <a:latin typeface="+mn-lt"/>
              </a:rPr>
              <a:t>that they might not otherwise have the chance to give.</a:t>
            </a:r>
          </a:p>
        </p:txBody>
      </p:sp>
      <p:sp>
        <p:nvSpPr>
          <p:cNvPr id="31" name="TextBox 30"/>
          <p:cNvSpPr txBox="1"/>
          <p:nvPr>
            <p:custDataLst>
              <p:tags r:id="rId3"/>
            </p:custDataLst>
          </p:nvPr>
        </p:nvSpPr>
        <p:spPr bwMode="auto">
          <a:xfrm>
            <a:off x="3489378" y="4097137"/>
            <a:ext cx="5369448" cy="646331"/>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dirty="0">
                <a:ln>
                  <a:noFill/>
                </a:ln>
                <a:solidFill>
                  <a:sysClr val="windowText" lastClr="000000"/>
                </a:solidFill>
                <a:effectLst/>
                <a:uLnTx/>
                <a:uFillTx/>
                <a:latin typeface="+mn-lt"/>
              </a:rPr>
              <a:t>Although the case competition is not a typical project, it is still within a work context, and it allows managers to see first hand how their employees work (and vice versa).</a:t>
            </a:r>
            <a:endParaRPr kumimoji="0" lang="en-US" sz="1200" b="1" u="none" strike="noStrike" kern="0" cap="none" spc="0" normalizeH="0" baseline="0" noProof="0" dirty="0">
              <a:ln>
                <a:noFill/>
              </a:ln>
              <a:solidFill>
                <a:sysClr val="windowText" lastClr="000000"/>
              </a:solidFill>
              <a:effectLst/>
              <a:uLnTx/>
              <a:uFillTx/>
              <a:latin typeface="+mn-lt"/>
            </a:endParaRPr>
          </a:p>
        </p:txBody>
      </p:sp>
      <p:sp>
        <p:nvSpPr>
          <p:cNvPr id="32" name="TextBox 31"/>
          <p:cNvSpPr txBox="1"/>
          <p:nvPr>
            <p:custDataLst>
              <p:tags r:id="rId4"/>
            </p:custDataLst>
          </p:nvPr>
        </p:nvSpPr>
        <p:spPr bwMode="auto">
          <a:xfrm>
            <a:off x="3489377" y="5703709"/>
            <a:ext cx="5431487" cy="646331"/>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dirty="0">
                <a:ln>
                  <a:noFill/>
                </a:ln>
                <a:solidFill>
                  <a:sysClr val="windowText" lastClr="000000"/>
                </a:solidFill>
                <a:effectLst/>
                <a:uLnTx/>
                <a:uFillTx/>
                <a:latin typeface="+mn-lt"/>
              </a:rPr>
              <a:t>Case competitions involve working with one team continuously for two to three days. Personal relationships are formed naturally when spending such a great length of time together, working towards a common purpose.</a:t>
            </a:r>
          </a:p>
        </p:txBody>
      </p:sp>
      <p:sp>
        <p:nvSpPr>
          <p:cNvPr id="33" name="TextBox 40"/>
          <p:cNvSpPr txBox="1">
            <a:spLocks noChangeArrowheads="1"/>
          </p:cNvSpPr>
          <p:nvPr>
            <p:custDataLst>
              <p:tags r:id="rId5"/>
            </p:custDataLst>
          </p:nvPr>
        </p:nvSpPr>
        <p:spPr bwMode="auto">
          <a:xfrm>
            <a:off x="263465" y="4070150"/>
            <a:ext cx="3213143" cy="646331"/>
          </a:xfrm>
          <a:prstGeom prst="rect">
            <a:avLst/>
          </a:prstGeom>
          <a:noFill/>
          <a:ln w="9525">
            <a:noFill/>
            <a:miter lim="800000"/>
            <a:headEnd/>
            <a:tailEnd/>
          </a:ln>
        </p:spPr>
        <p:txBody>
          <a:bodyPr wrap="square">
            <a:spAutoFit/>
          </a:bodyPr>
          <a:lstStyle/>
          <a:p>
            <a:pPr algn="l"/>
            <a:r>
              <a:rPr lang="en-US" sz="1200" dirty="0">
                <a:solidFill>
                  <a:srgbClr val="000000"/>
                </a:solidFill>
                <a:latin typeface="+mn-lt"/>
              </a:rPr>
              <a:t>Opportunities are limited for managers and employees to get to know each other on a professional level.</a:t>
            </a:r>
          </a:p>
        </p:txBody>
      </p:sp>
      <p:sp>
        <p:nvSpPr>
          <p:cNvPr id="34" name="TextBox 33"/>
          <p:cNvSpPr txBox="1"/>
          <p:nvPr>
            <p:custDataLst>
              <p:tags r:id="rId6"/>
            </p:custDataLst>
          </p:nvPr>
        </p:nvSpPr>
        <p:spPr>
          <a:xfrm>
            <a:off x="263465" y="4915812"/>
            <a:ext cx="3213143" cy="646331"/>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dirty="0">
                <a:ln>
                  <a:noFill/>
                </a:ln>
                <a:solidFill>
                  <a:sysClr val="windowText" lastClr="000000"/>
                </a:solidFill>
                <a:effectLst/>
                <a:uLnTx/>
                <a:uFillTx/>
                <a:latin typeface="+mn-lt"/>
              </a:rPr>
              <a:t>Staff feel that they don’t know what’s happening with their department and division.</a:t>
            </a:r>
          </a:p>
        </p:txBody>
      </p:sp>
      <p:sp>
        <p:nvSpPr>
          <p:cNvPr id="35" name="TextBox 34"/>
          <p:cNvSpPr txBox="1"/>
          <p:nvPr>
            <p:custDataLst>
              <p:tags r:id="rId7"/>
            </p:custDataLst>
          </p:nvPr>
        </p:nvSpPr>
        <p:spPr>
          <a:xfrm>
            <a:off x="263465" y="5803684"/>
            <a:ext cx="3213143" cy="461665"/>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dirty="0">
                <a:ln>
                  <a:noFill/>
                </a:ln>
                <a:solidFill>
                  <a:sysClr val="windowText" lastClr="000000"/>
                </a:solidFill>
                <a:effectLst/>
                <a:uLnTx/>
                <a:uFillTx/>
                <a:latin typeface="+mn-lt"/>
              </a:rPr>
              <a:t>Employees feel managers don’t really understand who they are.</a:t>
            </a:r>
          </a:p>
        </p:txBody>
      </p:sp>
      <p:cxnSp>
        <p:nvCxnSpPr>
          <p:cNvPr id="36" name="Straight Connector 35"/>
          <p:cNvCxnSpPr/>
          <p:nvPr>
            <p:custDataLst>
              <p:tags r:id="rId8"/>
            </p:custDataLst>
          </p:nvPr>
        </p:nvCxnSpPr>
        <p:spPr>
          <a:xfrm rot="5400000">
            <a:off x="2001028" y="4888461"/>
            <a:ext cx="2951162" cy="0"/>
          </a:xfrm>
          <a:prstGeom prst="line">
            <a:avLst/>
          </a:prstGeom>
          <a:noFill/>
          <a:ln w="28575" cap="flat" cmpd="sng" algn="ctr">
            <a:solidFill>
              <a:srgbClr val="948A54"/>
            </a:solidFill>
            <a:prstDash val="sysDot"/>
          </a:ln>
          <a:effectLst/>
        </p:spPr>
      </p:cxnSp>
      <p:cxnSp>
        <p:nvCxnSpPr>
          <p:cNvPr id="20" name="Straight Connector 19"/>
          <p:cNvCxnSpPr/>
          <p:nvPr>
            <p:custDataLst>
              <p:tags r:id="rId9"/>
            </p:custDataLst>
          </p:nvPr>
        </p:nvCxnSpPr>
        <p:spPr>
          <a:xfrm>
            <a:off x="299979" y="4779981"/>
            <a:ext cx="8595360" cy="0"/>
          </a:xfrm>
          <a:prstGeom prst="line">
            <a:avLst/>
          </a:prstGeom>
          <a:noFill/>
          <a:ln w="28575" cap="flat" cmpd="sng" algn="ctr">
            <a:solidFill>
              <a:srgbClr val="948A54"/>
            </a:solidFill>
            <a:prstDash val="sysDot"/>
          </a:ln>
          <a:effectLst/>
        </p:spPr>
      </p:cxnSp>
      <p:cxnSp>
        <p:nvCxnSpPr>
          <p:cNvPr id="39" name="Straight Connector 38"/>
          <p:cNvCxnSpPr/>
          <p:nvPr>
            <p:custDataLst>
              <p:tags r:id="rId10"/>
            </p:custDataLst>
          </p:nvPr>
        </p:nvCxnSpPr>
        <p:spPr>
          <a:xfrm>
            <a:off x="299979" y="5656293"/>
            <a:ext cx="8595360" cy="0"/>
          </a:xfrm>
          <a:prstGeom prst="line">
            <a:avLst/>
          </a:prstGeom>
          <a:noFill/>
          <a:ln w="28575" cap="flat" cmpd="sng" algn="ctr">
            <a:solidFill>
              <a:srgbClr val="948A54"/>
            </a:solidFill>
            <a:prstDash val="sysDot"/>
          </a:ln>
          <a:effectLst/>
        </p:spPr>
      </p:cxnSp>
      <p:sp>
        <p:nvSpPr>
          <p:cNvPr id="21" name="TextBox 20"/>
          <p:cNvSpPr txBox="1"/>
          <p:nvPr/>
        </p:nvSpPr>
        <p:spPr>
          <a:xfrm>
            <a:off x="3518956" y="3595892"/>
            <a:ext cx="4886909" cy="307777"/>
          </a:xfrm>
          <a:prstGeom prst="rect">
            <a:avLst/>
          </a:prstGeom>
          <a:noFill/>
        </p:spPr>
        <p:txBody>
          <a:bodyPr wrap="square" rtlCol="0">
            <a:spAutoFit/>
          </a:bodyPr>
          <a:lstStyle/>
          <a:p>
            <a:pPr algn="l"/>
            <a:r>
              <a:rPr lang="en-US" sz="1400" b="1" dirty="0" smtClean="0"/>
              <a:t>How the initiative addresses the gap: </a:t>
            </a:r>
            <a:endParaRPr lang="en-US" sz="1400" b="1" dirty="0"/>
          </a:p>
        </p:txBody>
      </p:sp>
      <p:sp>
        <p:nvSpPr>
          <p:cNvPr id="22" name="TextBox 21"/>
          <p:cNvSpPr txBox="1"/>
          <p:nvPr/>
        </p:nvSpPr>
        <p:spPr>
          <a:xfrm>
            <a:off x="263466" y="3416962"/>
            <a:ext cx="2834640" cy="523220"/>
          </a:xfrm>
          <a:prstGeom prst="rect">
            <a:avLst/>
          </a:prstGeom>
          <a:noFill/>
        </p:spPr>
        <p:txBody>
          <a:bodyPr wrap="square" rtlCol="0">
            <a:spAutoFit/>
          </a:bodyPr>
          <a:lstStyle/>
          <a:p>
            <a:pPr algn="l"/>
            <a:r>
              <a:rPr lang="en-US" sz="1400" b="1" dirty="0" smtClean="0"/>
              <a:t>Common Manager Relationships gaps:</a:t>
            </a:r>
            <a:endParaRPr lang="en-US" sz="1400" b="1" dirty="0"/>
          </a:p>
        </p:txBody>
      </p:sp>
      <p:cxnSp>
        <p:nvCxnSpPr>
          <p:cNvPr id="25" name="Straight Connector 24"/>
          <p:cNvCxnSpPr/>
          <p:nvPr>
            <p:custDataLst>
              <p:tags r:id="rId11"/>
            </p:custDataLst>
          </p:nvPr>
        </p:nvCxnSpPr>
        <p:spPr>
          <a:xfrm>
            <a:off x="299979" y="4013208"/>
            <a:ext cx="8595360" cy="0"/>
          </a:xfrm>
          <a:prstGeom prst="line">
            <a:avLst/>
          </a:prstGeom>
          <a:noFill/>
          <a:ln w="28575" cap="flat" cmpd="sng" algn="ctr">
            <a:solidFill>
              <a:srgbClr val="948A54"/>
            </a:solidFill>
            <a:prstDash val="sysDot"/>
          </a:ln>
          <a:effectLst/>
        </p:spPr>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Highlighted initiative: </a:t>
            </a:r>
            <a:r>
              <a:rPr lang="en-US" i="1" dirty="0" smtClean="0"/>
              <a:t>Case competition</a:t>
            </a:r>
            <a:endParaRPr lang="en-US" i="1" dirty="0"/>
          </a:p>
        </p:txBody>
      </p:sp>
      <p:sp>
        <p:nvSpPr>
          <p:cNvPr id="26" name="Rectangle 25"/>
          <p:cNvSpPr/>
          <p:nvPr/>
        </p:nvSpPr>
        <p:spPr bwMode="auto">
          <a:xfrm>
            <a:off x="1403648" y="3259465"/>
            <a:ext cx="7498080" cy="640080"/>
          </a:xfrm>
          <a:prstGeom prst="rect">
            <a:avLst/>
          </a:prstGeom>
          <a:noFill/>
          <a:ln w="25400" cap="flat" cmpd="sng" algn="ctr">
            <a:noFill/>
            <a:prstDash val="solid"/>
          </a:ln>
          <a:effectLst/>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200" b="1" kern="0" dirty="0" smtClean="0">
                <a:solidFill>
                  <a:sysClr val="windowText" lastClr="000000"/>
                </a:solidFill>
              </a:rPr>
              <a:t>Writing the case: </a:t>
            </a:r>
            <a:r>
              <a:rPr lang="en-US" sz="1200" kern="0" dirty="0" smtClean="0">
                <a:solidFill>
                  <a:sysClr val="windowText" lastClr="000000"/>
                </a:solidFill>
              </a:rPr>
              <a:t>If no one in senior management is comfortable writing a case, present the details of the decision to be made in a slide deck, brief note, or presentation. As long as the employees get all the information, it doesn’t matter how they get it.</a:t>
            </a:r>
            <a:endParaRPr lang="en-US" sz="1200" kern="0" dirty="0">
              <a:solidFill>
                <a:sysClr val="windowText" lastClr="000000"/>
              </a:solidFill>
            </a:endParaRPr>
          </a:p>
        </p:txBody>
      </p:sp>
      <p:sp>
        <p:nvSpPr>
          <p:cNvPr id="28" name="Rectangle 27"/>
          <p:cNvSpPr/>
          <p:nvPr>
            <p:custDataLst>
              <p:tags r:id="rId1"/>
            </p:custDataLst>
          </p:nvPr>
        </p:nvSpPr>
        <p:spPr bwMode="auto">
          <a:xfrm>
            <a:off x="1395369" y="2674940"/>
            <a:ext cx="7498080" cy="548640"/>
          </a:xfrm>
          <a:prstGeom prst="rect">
            <a:avLst/>
          </a:prstGeom>
          <a:noFill/>
          <a:ln w="25400" cap="flat" cmpd="sng" algn="ctr">
            <a:noFill/>
            <a:prstDash val="solid"/>
          </a:ln>
          <a:effectLst/>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200" b="1" kern="0" dirty="0" smtClean="0">
                <a:solidFill>
                  <a:sysClr val="windowText" lastClr="000000"/>
                </a:solidFill>
              </a:rPr>
              <a:t>Some workplaces do not have the ability to stop shop for three days: </a:t>
            </a:r>
            <a:r>
              <a:rPr lang="en-US" sz="1200" kern="0" dirty="0" smtClean="0">
                <a:solidFill>
                  <a:sysClr val="windowText" lastClr="000000"/>
                </a:solidFill>
              </a:rPr>
              <a:t>Refer to </a:t>
            </a:r>
            <a:r>
              <a:rPr lang="en-US" sz="1200" kern="0" dirty="0" err="1" smtClean="0">
                <a:solidFill>
                  <a:sysClr val="windowText" lastClr="000000"/>
                </a:solidFill>
              </a:rPr>
              <a:t>inno</a:t>
            </a:r>
            <a:r>
              <a:rPr lang="en-US" sz="1200" i="1" kern="0" dirty="0" err="1" smtClean="0">
                <a:solidFill>
                  <a:sysClr val="windowText" lastClr="000000"/>
                </a:solidFill>
              </a:rPr>
              <a:t>day</a:t>
            </a:r>
            <a:r>
              <a:rPr lang="en-US" sz="1200" kern="0" dirty="0" err="1" smtClean="0">
                <a:solidFill>
                  <a:sysClr val="windowText" lastClr="000000"/>
                </a:solidFill>
              </a:rPr>
              <a:t>tions</a:t>
            </a:r>
            <a:r>
              <a:rPr lang="en-US" sz="1200" kern="0" dirty="0" smtClean="0">
                <a:solidFill>
                  <a:sysClr val="windowText" lastClr="000000"/>
                </a:solidFill>
              </a:rPr>
              <a:t> (highlighted under employee empowerment). A mini-case competition can be held that lasts only one day.</a:t>
            </a:r>
            <a:endParaRPr lang="en-US" sz="1200" kern="0" dirty="0">
              <a:solidFill>
                <a:sysClr val="windowText" lastClr="000000"/>
              </a:solidFill>
            </a:endParaRPr>
          </a:p>
        </p:txBody>
      </p:sp>
      <p:sp>
        <p:nvSpPr>
          <p:cNvPr id="31" name="Rectangle 30"/>
          <p:cNvSpPr/>
          <p:nvPr>
            <p:custDataLst>
              <p:tags r:id="rId2"/>
            </p:custDataLst>
          </p:nvPr>
        </p:nvSpPr>
        <p:spPr bwMode="auto">
          <a:xfrm>
            <a:off x="266124" y="4832072"/>
            <a:ext cx="8595360" cy="1590993"/>
          </a:xfrm>
          <a:prstGeom prst="rect">
            <a:avLst/>
          </a:prstGeom>
          <a:solidFill>
            <a:srgbClr val="7391AD">
              <a:lumMod val="40000"/>
              <a:lumOff val="60000"/>
            </a:srgbClr>
          </a:solidFill>
          <a:ln w="25400" cap="flat" cmpd="sng" algn="ctr">
            <a:noFill/>
            <a:prstDash val="solid"/>
          </a:ln>
          <a:effectLst/>
        </p:spPr>
        <p:txBody>
          <a:bodyPr anchor="ctr"/>
          <a:lstStyle/>
          <a:p>
            <a:pPr marL="2057400" marR="0" lvl="4" indent="-228600" defTabSz="914400" eaLnBrk="1" fontAlgn="auto" latinLnBrk="0" hangingPunct="1">
              <a:lnSpc>
                <a:spcPct val="100000"/>
              </a:lnSpc>
              <a:spcBef>
                <a:spcPts val="0"/>
              </a:spcBef>
              <a:spcAft>
                <a:spcPts val="0"/>
              </a:spcAft>
              <a:buClrTx/>
              <a:buSzTx/>
              <a:buFont typeface="Arial" charset="0"/>
              <a:buChar char="•"/>
              <a:tabLst/>
              <a:defRPr/>
            </a:pPr>
            <a:endParaRPr kumimoji="0" lang="en-US" sz="1100" b="0" u="none" strike="noStrike" kern="0" cap="none" spc="0" normalizeH="0" baseline="0" noProof="0">
              <a:ln>
                <a:noFill/>
              </a:ln>
              <a:solidFill>
                <a:srgbClr val="254061"/>
              </a:solidFill>
              <a:effectLst/>
              <a:uLnTx/>
              <a:uFillTx/>
              <a:latin typeface="+mn-lt"/>
              <a:ea typeface="+mn-ea"/>
              <a:cs typeface="Arial" charset="0"/>
            </a:endParaRPr>
          </a:p>
        </p:txBody>
      </p:sp>
      <p:sp>
        <p:nvSpPr>
          <p:cNvPr id="33" name="TextBox 32"/>
          <p:cNvSpPr txBox="1"/>
          <p:nvPr>
            <p:custDataLst>
              <p:tags r:id="rId3"/>
            </p:custDataLst>
          </p:nvPr>
        </p:nvSpPr>
        <p:spPr bwMode="auto">
          <a:xfrm>
            <a:off x="226953" y="3355975"/>
            <a:ext cx="1097280" cy="523220"/>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Tricks to Implement</a:t>
            </a:r>
          </a:p>
        </p:txBody>
      </p:sp>
      <p:sp>
        <p:nvSpPr>
          <p:cNvPr id="34" name="TextBox 33"/>
          <p:cNvSpPr txBox="1"/>
          <p:nvPr>
            <p:custDataLst>
              <p:tags r:id="rId4"/>
            </p:custDataLst>
          </p:nvPr>
        </p:nvSpPr>
        <p:spPr bwMode="auto">
          <a:xfrm>
            <a:off x="226953" y="5292725"/>
            <a:ext cx="1097280" cy="30777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Mini Case Study</a:t>
            </a:r>
          </a:p>
        </p:txBody>
      </p:sp>
      <p:sp>
        <p:nvSpPr>
          <p:cNvPr id="35" name="TextBox 34"/>
          <p:cNvSpPr txBox="1"/>
          <p:nvPr>
            <p:custDataLst>
              <p:tags r:id="rId5"/>
            </p:custDataLst>
          </p:nvPr>
        </p:nvSpPr>
        <p:spPr>
          <a:xfrm>
            <a:off x="1636713" y="5151438"/>
            <a:ext cx="7507287" cy="52387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u="none" strike="noStrike" kern="0" cap="none" spc="0" normalizeH="0" baseline="0" noProof="0" dirty="0">
              <a:ln>
                <a:noFill/>
              </a:ln>
              <a:solidFill>
                <a:sysClr val="windowText" lastClr="000000"/>
              </a:solidFill>
              <a:effectLst/>
              <a:uLnTx/>
              <a:uFillTx/>
              <a:latin typeface="+mn-l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u="none" strike="noStrike" kern="0" cap="none" spc="0" normalizeH="0" baseline="0" noProof="0" dirty="0">
              <a:ln>
                <a:noFill/>
              </a:ln>
              <a:solidFill>
                <a:sysClr val="windowText" lastClr="000000"/>
              </a:solidFill>
              <a:effectLst/>
              <a:uLnTx/>
              <a:uFillTx/>
              <a:latin typeface="+mn-lt"/>
            </a:endParaRPr>
          </a:p>
        </p:txBody>
      </p:sp>
      <p:sp>
        <p:nvSpPr>
          <p:cNvPr id="38" name="TextBox 37"/>
          <p:cNvSpPr txBox="1"/>
          <p:nvPr>
            <p:custDataLst>
              <p:tags r:id="rId6"/>
            </p:custDataLst>
          </p:nvPr>
        </p:nvSpPr>
        <p:spPr bwMode="auto">
          <a:xfrm>
            <a:off x="226953" y="1697216"/>
            <a:ext cx="1097280" cy="30777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Roles</a:t>
            </a:r>
          </a:p>
        </p:txBody>
      </p:sp>
      <p:sp>
        <p:nvSpPr>
          <p:cNvPr id="39" name="TextBox 38"/>
          <p:cNvSpPr txBox="1"/>
          <p:nvPr>
            <p:custDataLst>
              <p:tags r:id="rId7"/>
            </p:custDataLst>
          </p:nvPr>
        </p:nvSpPr>
        <p:spPr>
          <a:xfrm>
            <a:off x="1420813" y="1277232"/>
            <a:ext cx="2574924" cy="1384995"/>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u="none" strike="noStrike" kern="0" cap="none" spc="0" normalizeH="0" baseline="0" noProof="0" dirty="0">
                <a:ln>
                  <a:noFill/>
                </a:ln>
                <a:solidFill>
                  <a:sysClr val="windowText" lastClr="000000"/>
                </a:solidFill>
                <a:effectLst/>
                <a:uLnTx/>
                <a:uFillTx/>
                <a:latin typeface="+mn-lt"/>
              </a:rPr>
              <a:t>Senior management: The facilitator.</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u="none" strike="noStrike" kern="0" cap="none" spc="0" normalizeH="0" baseline="0" noProof="0" dirty="0">
                <a:ln>
                  <a:noFill/>
                </a:ln>
                <a:solidFill>
                  <a:sysClr val="windowText" lastClr="000000"/>
                </a:solidFill>
                <a:effectLst/>
                <a:uLnTx/>
                <a:uFillTx/>
                <a:latin typeface="+mn-lt"/>
              </a:rPr>
              <a:t> Organize and </a:t>
            </a:r>
            <a:r>
              <a:rPr kumimoji="0" lang="en-US" sz="1200" b="0" u="none" strike="noStrike" kern="0" cap="none" spc="0" normalizeH="0" baseline="0" noProof="0" dirty="0" smtClean="0">
                <a:ln>
                  <a:noFill/>
                </a:ln>
                <a:solidFill>
                  <a:sysClr val="windowText" lastClr="000000"/>
                </a:solidFill>
                <a:effectLst/>
                <a:uLnTx/>
                <a:uFillTx/>
                <a:latin typeface="+mn-lt"/>
              </a:rPr>
              <a:t>promote the</a:t>
            </a:r>
            <a:r>
              <a:rPr kumimoji="0" lang="en-US" sz="1200" b="0" u="none" strike="noStrike" kern="0" cap="none" spc="0" normalizeH="0" noProof="0" dirty="0" smtClean="0">
                <a:ln>
                  <a:noFill/>
                </a:ln>
                <a:solidFill>
                  <a:sysClr val="windowText" lastClr="000000"/>
                </a:solidFill>
                <a:effectLst/>
                <a:uLnTx/>
                <a:uFillTx/>
                <a:latin typeface="+mn-lt"/>
              </a:rPr>
              <a:t> </a:t>
            </a:r>
            <a:r>
              <a:rPr kumimoji="0" lang="en-US" sz="1200" b="0" u="none" strike="noStrike" kern="0" cap="none" spc="0" normalizeH="0" baseline="0" noProof="0" dirty="0" smtClean="0">
                <a:ln>
                  <a:noFill/>
                </a:ln>
                <a:solidFill>
                  <a:sysClr val="windowText" lastClr="000000"/>
                </a:solidFill>
                <a:effectLst/>
                <a:uLnTx/>
                <a:uFillTx/>
                <a:latin typeface="+mn-lt"/>
              </a:rPr>
              <a:t>competition</a:t>
            </a:r>
            <a:r>
              <a:rPr kumimoji="0" lang="en-US" sz="1200" b="0" u="none" strike="noStrike" kern="0" cap="none" spc="0" normalizeH="0" baseline="0" noProof="0" dirty="0">
                <a:ln>
                  <a:noFill/>
                </a:ln>
                <a:solidFill>
                  <a:sysClr val="windowText" lastClr="000000"/>
                </a:solidFill>
                <a:effectLst/>
                <a:uLnTx/>
                <a:uFillTx/>
                <a:latin typeface="+mn-lt"/>
              </a:rPr>
              <a:t>. </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u="none" strike="noStrike" kern="0" cap="none" spc="0" normalizeH="0" baseline="0" noProof="0" dirty="0">
                <a:ln>
                  <a:noFill/>
                </a:ln>
                <a:solidFill>
                  <a:sysClr val="windowText" lastClr="000000"/>
                </a:solidFill>
                <a:effectLst/>
                <a:uLnTx/>
                <a:uFillTx/>
                <a:latin typeface="+mn-lt"/>
              </a:rPr>
              <a:t> Write the case.</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u="none" strike="noStrike" kern="0" cap="none" spc="0" normalizeH="0" baseline="0" noProof="0" dirty="0">
                <a:ln>
                  <a:noFill/>
                </a:ln>
                <a:solidFill>
                  <a:sysClr val="windowText" lastClr="000000"/>
                </a:solidFill>
                <a:effectLst/>
                <a:uLnTx/>
                <a:uFillTx/>
                <a:latin typeface="+mn-lt"/>
              </a:rPr>
              <a:t> Give interviews </a:t>
            </a:r>
            <a:r>
              <a:rPr kumimoji="0" lang="en-US" sz="1200" b="0" u="none" strike="noStrike" kern="0" cap="none" spc="0" normalizeH="0" baseline="0" noProof="0" dirty="0" smtClean="0">
                <a:ln>
                  <a:noFill/>
                </a:ln>
                <a:solidFill>
                  <a:sysClr val="windowText" lastClr="000000"/>
                </a:solidFill>
                <a:effectLst/>
                <a:uLnTx/>
                <a:uFillTx/>
                <a:latin typeface="+mn-lt"/>
              </a:rPr>
              <a:t>during the competition</a:t>
            </a:r>
            <a:r>
              <a:rPr kumimoji="0" lang="en-US" sz="1200" b="0" u="none" strike="noStrike" kern="0" cap="none" spc="0" normalizeH="0" baseline="0" noProof="0" dirty="0">
                <a:ln>
                  <a:noFill/>
                </a:ln>
                <a:solidFill>
                  <a:sysClr val="windowText" lastClr="000000"/>
                </a:solidFill>
                <a:effectLst/>
                <a:uLnTx/>
                <a:uFillTx/>
                <a:latin typeface="+mn-lt"/>
              </a:rPr>
              <a:t>.</a:t>
            </a:r>
          </a:p>
        </p:txBody>
      </p:sp>
      <p:sp>
        <p:nvSpPr>
          <p:cNvPr id="40" name="TextBox 39"/>
          <p:cNvSpPr txBox="1"/>
          <p:nvPr>
            <p:custDataLst>
              <p:tags r:id="rId8"/>
            </p:custDataLst>
          </p:nvPr>
        </p:nvSpPr>
        <p:spPr>
          <a:xfrm>
            <a:off x="3995738" y="1277232"/>
            <a:ext cx="2405062" cy="1200329"/>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u="none" strike="noStrike" kern="0" cap="none" spc="0" normalizeH="0" baseline="0" noProof="0" dirty="0">
                <a:ln>
                  <a:noFill/>
                </a:ln>
                <a:solidFill>
                  <a:sysClr val="windowText" lastClr="000000"/>
                </a:solidFill>
                <a:effectLst/>
                <a:uLnTx/>
                <a:uFillTx/>
                <a:latin typeface="+mn-lt"/>
              </a:rPr>
              <a:t>Managers: Team members.</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u="none" strike="noStrike" kern="0" cap="none" spc="0" normalizeH="0" baseline="0" noProof="0" dirty="0">
                <a:ln>
                  <a:noFill/>
                </a:ln>
                <a:solidFill>
                  <a:sysClr val="windowText" lastClr="000000"/>
                </a:solidFill>
                <a:effectLst/>
                <a:uLnTx/>
                <a:uFillTx/>
                <a:latin typeface="+mn-lt"/>
              </a:rPr>
              <a:t> Actively participate, but do</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dirty="0" smtClean="0">
                <a:ln>
                  <a:noFill/>
                </a:ln>
                <a:solidFill>
                  <a:sysClr val="windowText" lastClr="000000"/>
                </a:solidFill>
                <a:effectLst/>
                <a:uLnTx/>
                <a:uFillTx/>
                <a:latin typeface="+mn-lt"/>
              </a:rPr>
              <a:t> not </a:t>
            </a:r>
            <a:r>
              <a:rPr kumimoji="0" lang="en-US" sz="1200" b="0" u="none" strike="noStrike" kern="0" cap="none" spc="0" normalizeH="0" baseline="0" noProof="0" dirty="0">
                <a:ln>
                  <a:noFill/>
                </a:ln>
                <a:solidFill>
                  <a:sysClr val="windowText" lastClr="000000"/>
                </a:solidFill>
                <a:effectLst/>
                <a:uLnTx/>
                <a:uFillTx/>
                <a:latin typeface="+mn-lt"/>
              </a:rPr>
              <a:t>lead the team.</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u="none" strike="noStrike" kern="0" cap="none" spc="0" normalizeH="0" baseline="0" noProof="0" dirty="0">
                <a:ln>
                  <a:noFill/>
                </a:ln>
                <a:solidFill>
                  <a:sysClr val="windowText" lastClr="000000"/>
                </a:solidFill>
                <a:effectLst/>
                <a:uLnTx/>
                <a:uFillTx/>
                <a:latin typeface="+mn-lt"/>
              </a:rPr>
              <a:t> Use and share expertise and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dirty="0" smtClean="0">
                <a:ln>
                  <a:noFill/>
                </a:ln>
                <a:solidFill>
                  <a:sysClr val="windowText" lastClr="000000"/>
                </a:solidFill>
                <a:effectLst/>
                <a:uLnTx/>
                <a:uFillTx/>
                <a:latin typeface="+mn-lt"/>
              </a:rPr>
              <a:t> experience</a:t>
            </a:r>
            <a:r>
              <a:rPr kumimoji="0" lang="en-US" sz="1200" b="0" u="none" strike="noStrike" kern="0" cap="none" spc="0" normalizeH="0" baseline="0" noProof="0" dirty="0">
                <a:ln>
                  <a:noFill/>
                </a:ln>
                <a:solidFill>
                  <a:sysClr val="windowText" lastClr="000000"/>
                </a:solidFill>
                <a:effectLst/>
                <a:uLnTx/>
                <a:uFillTx/>
                <a:latin typeface="+mn-lt"/>
              </a:rPr>
              <a:t>.</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u="none" strike="noStrike" kern="0" cap="none" spc="0" normalizeH="0" baseline="0" noProof="0" dirty="0">
                <a:ln>
                  <a:noFill/>
                </a:ln>
                <a:solidFill>
                  <a:sysClr val="windowText" lastClr="000000"/>
                </a:solidFill>
                <a:effectLst/>
                <a:uLnTx/>
                <a:uFillTx/>
                <a:latin typeface="+mn-lt"/>
              </a:rPr>
              <a:t> Get to know team members.</a:t>
            </a:r>
          </a:p>
        </p:txBody>
      </p:sp>
      <p:sp>
        <p:nvSpPr>
          <p:cNvPr id="41" name="TextBox 40"/>
          <p:cNvSpPr txBox="1"/>
          <p:nvPr>
            <p:custDataLst>
              <p:tags r:id="rId9"/>
            </p:custDataLst>
          </p:nvPr>
        </p:nvSpPr>
        <p:spPr>
          <a:xfrm>
            <a:off x="6443663" y="1277232"/>
            <a:ext cx="2624137" cy="1200329"/>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u="none" strike="noStrike" kern="0" cap="none" spc="0" normalizeH="0" baseline="0" noProof="0" dirty="0">
                <a:ln>
                  <a:noFill/>
                </a:ln>
                <a:solidFill>
                  <a:sysClr val="windowText" lastClr="000000"/>
                </a:solidFill>
                <a:effectLst/>
                <a:uLnTx/>
                <a:uFillTx/>
                <a:latin typeface="+mn-lt"/>
              </a:rPr>
              <a:t>Employees: Team members.</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u="none" strike="noStrike" kern="0" cap="none" spc="0" normalizeH="0" baseline="0" noProof="0" dirty="0">
                <a:ln>
                  <a:noFill/>
                </a:ln>
                <a:solidFill>
                  <a:sysClr val="windowText" lastClr="000000"/>
                </a:solidFill>
                <a:effectLst/>
                <a:uLnTx/>
                <a:uFillTx/>
                <a:latin typeface="+mn-lt"/>
              </a:rPr>
              <a:t> Take advantage of the</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dirty="0" smtClean="0">
                <a:ln>
                  <a:noFill/>
                </a:ln>
                <a:solidFill>
                  <a:sysClr val="windowText" lastClr="000000"/>
                </a:solidFill>
                <a:effectLst/>
                <a:uLnTx/>
                <a:uFillTx/>
                <a:latin typeface="+mn-lt"/>
              </a:rPr>
              <a:t> opportunity </a:t>
            </a:r>
            <a:r>
              <a:rPr kumimoji="0" lang="en-US" sz="1200" b="0" u="none" strike="noStrike" kern="0" cap="none" spc="0" normalizeH="0" baseline="0" noProof="0" dirty="0">
                <a:ln>
                  <a:noFill/>
                </a:ln>
                <a:solidFill>
                  <a:sysClr val="windowText" lastClr="000000"/>
                </a:solidFill>
                <a:effectLst/>
                <a:uLnTx/>
                <a:uFillTx/>
                <a:latin typeface="+mn-lt"/>
              </a:rPr>
              <a:t>to make an impact.</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u="none" strike="noStrike" kern="0" cap="none" spc="0" normalizeH="0" baseline="0" noProof="0" dirty="0">
                <a:ln>
                  <a:noFill/>
                </a:ln>
                <a:solidFill>
                  <a:sysClr val="windowText" lastClr="000000"/>
                </a:solidFill>
                <a:effectLst/>
                <a:uLnTx/>
                <a:uFillTx/>
                <a:latin typeface="+mn-lt"/>
              </a:rPr>
              <a:t> Take advantage of the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dirty="0" smtClean="0">
                <a:ln>
                  <a:noFill/>
                </a:ln>
                <a:solidFill>
                  <a:sysClr val="windowText" lastClr="000000"/>
                </a:solidFill>
                <a:effectLst/>
                <a:uLnTx/>
                <a:uFillTx/>
                <a:latin typeface="+mn-lt"/>
              </a:rPr>
              <a:t> manager’s </a:t>
            </a:r>
            <a:r>
              <a:rPr kumimoji="0" lang="en-US" sz="1200" b="0" u="none" strike="noStrike" kern="0" cap="none" spc="0" normalizeH="0" baseline="0" noProof="0" dirty="0">
                <a:ln>
                  <a:noFill/>
                </a:ln>
                <a:solidFill>
                  <a:sysClr val="windowText" lastClr="000000"/>
                </a:solidFill>
                <a:effectLst/>
                <a:uLnTx/>
                <a:uFillTx/>
                <a:latin typeface="+mn-lt"/>
              </a:rPr>
              <a:t>expertise and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dirty="0" smtClean="0">
                <a:ln>
                  <a:noFill/>
                </a:ln>
                <a:solidFill>
                  <a:sysClr val="windowText" lastClr="000000"/>
                </a:solidFill>
                <a:effectLst/>
                <a:uLnTx/>
                <a:uFillTx/>
                <a:latin typeface="+mn-lt"/>
              </a:rPr>
              <a:t> experience</a:t>
            </a:r>
            <a:r>
              <a:rPr kumimoji="0" lang="en-US" sz="1200" b="0" u="none" strike="noStrike" kern="0" cap="none" spc="0" normalizeH="0" baseline="0" noProof="0" dirty="0">
                <a:ln>
                  <a:noFill/>
                </a:ln>
                <a:solidFill>
                  <a:sysClr val="windowText" lastClr="000000"/>
                </a:solidFill>
                <a:effectLst/>
                <a:uLnTx/>
                <a:uFillTx/>
                <a:latin typeface="+mn-lt"/>
              </a:rPr>
              <a:t>.</a:t>
            </a:r>
          </a:p>
        </p:txBody>
      </p:sp>
      <p:cxnSp>
        <p:nvCxnSpPr>
          <p:cNvPr id="42" name="Straight Connector 41"/>
          <p:cNvCxnSpPr/>
          <p:nvPr>
            <p:custDataLst>
              <p:tags r:id="rId10"/>
            </p:custDataLst>
          </p:nvPr>
        </p:nvCxnSpPr>
        <p:spPr>
          <a:xfrm rot="5400000">
            <a:off x="3309937" y="1930389"/>
            <a:ext cx="1371600" cy="0"/>
          </a:xfrm>
          <a:prstGeom prst="line">
            <a:avLst/>
          </a:prstGeom>
          <a:noFill/>
          <a:ln w="28575" cap="flat" cmpd="sng" algn="ctr">
            <a:solidFill>
              <a:srgbClr val="948A54"/>
            </a:solidFill>
            <a:prstDash val="sysDot"/>
          </a:ln>
          <a:effectLst/>
        </p:spPr>
      </p:cxnSp>
      <p:cxnSp>
        <p:nvCxnSpPr>
          <p:cNvPr id="43" name="Straight Connector 42"/>
          <p:cNvCxnSpPr/>
          <p:nvPr>
            <p:custDataLst>
              <p:tags r:id="rId11"/>
            </p:custDataLst>
          </p:nvPr>
        </p:nvCxnSpPr>
        <p:spPr>
          <a:xfrm rot="5400000">
            <a:off x="5688013" y="1939914"/>
            <a:ext cx="1371600" cy="0"/>
          </a:xfrm>
          <a:prstGeom prst="line">
            <a:avLst/>
          </a:prstGeom>
          <a:noFill/>
          <a:ln w="28575" cap="flat" cmpd="sng" algn="ctr">
            <a:solidFill>
              <a:srgbClr val="948A54"/>
            </a:solidFill>
            <a:prstDash val="sysDot"/>
          </a:ln>
          <a:effectLst/>
        </p:spPr>
      </p:cxnSp>
      <p:sp>
        <p:nvSpPr>
          <p:cNvPr id="44" name="Rectangle 43"/>
          <p:cNvSpPr/>
          <p:nvPr>
            <p:custDataLst>
              <p:tags r:id="rId12"/>
            </p:custDataLst>
          </p:nvPr>
        </p:nvSpPr>
        <p:spPr bwMode="auto">
          <a:xfrm>
            <a:off x="1395369" y="3935431"/>
            <a:ext cx="7498080" cy="844550"/>
          </a:xfrm>
          <a:prstGeom prst="rect">
            <a:avLst/>
          </a:prstGeom>
          <a:noFill/>
          <a:ln w="25400" cap="flat" cmpd="sng" algn="ctr">
            <a:noFill/>
            <a:prstDash val="solid"/>
          </a:ln>
          <a:effectLst/>
        </p:spPr>
        <p:txBody>
          <a:bodyPr anchor="ctr"/>
          <a:lstStyle/>
          <a:p>
            <a:pPr algn="l">
              <a:defRPr/>
            </a:pPr>
            <a:r>
              <a:rPr lang="en-US" sz="1200" b="1" dirty="0" smtClean="0">
                <a:cs typeface="Arial" pitchFamily="34" charset="0"/>
              </a:rPr>
              <a:t>Too many teams, not enough managers</a:t>
            </a:r>
            <a:r>
              <a:rPr lang="en-US" sz="1200" dirty="0" smtClean="0">
                <a:cs typeface="Arial" pitchFamily="34" charset="0"/>
              </a:rPr>
              <a:t>: </a:t>
            </a:r>
            <a:r>
              <a:rPr lang="en-US" sz="1200" dirty="0" smtClean="0">
                <a:solidFill>
                  <a:srgbClr val="000000"/>
                </a:solidFill>
                <a:cs typeface="Arial" pitchFamily="34" charset="0"/>
              </a:rPr>
              <a:t>Most likely the numbers aren’t going to work out. However, this is one of many initiatives that can be implemented to improve manager relationships. Even if a manager improves the relationship only with those individuals on his/her team, the case competition was a success. Ensure managers are placed on teams with some of their direct reports.</a:t>
            </a:r>
            <a:endParaRPr lang="en-US" sz="1200" dirty="0">
              <a:solidFill>
                <a:srgbClr val="000000"/>
              </a:solidFill>
              <a:cs typeface="Arial" pitchFamily="34" charset="0"/>
            </a:endParaRPr>
          </a:p>
        </p:txBody>
      </p:sp>
      <p:sp>
        <p:nvSpPr>
          <p:cNvPr id="46" name="Rectangle 45"/>
          <p:cNvSpPr/>
          <p:nvPr>
            <p:custDataLst>
              <p:tags r:id="rId13"/>
            </p:custDataLst>
          </p:nvPr>
        </p:nvSpPr>
        <p:spPr bwMode="auto">
          <a:xfrm>
            <a:off x="1258888" y="1210986"/>
            <a:ext cx="144462" cy="5212080"/>
          </a:xfrm>
          <a:prstGeom prst="rect">
            <a:avLst/>
          </a:prstGeom>
          <a:solidFill>
            <a:srgbClr val="948A54">
              <a:alpha val="62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u="none" strike="noStrike" kern="0" cap="none" spc="0" normalizeH="0" baseline="0" noProof="0">
              <a:ln>
                <a:noFill/>
              </a:ln>
              <a:solidFill>
                <a:srgbClr val="FAFAFA"/>
              </a:solidFill>
              <a:effectLst/>
              <a:uLnTx/>
              <a:uFillTx/>
              <a:latin typeface="+mn-lt"/>
              <a:ea typeface="+mn-ea"/>
              <a:cs typeface="+mn-cs"/>
            </a:endParaRPr>
          </a:p>
        </p:txBody>
      </p:sp>
      <p:sp>
        <p:nvSpPr>
          <p:cNvPr id="47" name="TextBox 31"/>
          <p:cNvSpPr txBox="1">
            <a:spLocks noChangeArrowheads="1"/>
          </p:cNvSpPr>
          <p:nvPr/>
        </p:nvSpPr>
        <p:spPr bwMode="auto">
          <a:xfrm>
            <a:off x="1420813" y="4887818"/>
            <a:ext cx="7472636" cy="1569660"/>
          </a:xfrm>
          <a:prstGeom prst="rect">
            <a:avLst/>
          </a:prstGeom>
          <a:noFill/>
          <a:ln w="9525">
            <a:noFill/>
            <a:miter lim="800000"/>
            <a:headEnd/>
            <a:tailEnd/>
          </a:ln>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dirty="0">
                <a:ln>
                  <a:noFill/>
                </a:ln>
                <a:solidFill>
                  <a:sysClr val="windowText" lastClr="000000"/>
                </a:solidFill>
                <a:effectLst/>
                <a:uLnTx/>
                <a:uFillTx/>
                <a:latin typeface="+mn-lt"/>
              </a:rPr>
              <a:t>A medium-sized organization hosts an annual case competition that lasts three days, run by senior management. Employees receive a case outlining a strategic issue that the organization is currently facing. The competition is not mandatory, but highly encouraged and </a:t>
            </a:r>
            <a:r>
              <a:rPr kumimoji="0" lang="en-US" sz="1200" b="0" u="none" strike="noStrike" kern="0" cap="none" spc="0" normalizeH="0" baseline="0" noProof="0" dirty="0" smtClean="0">
                <a:ln>
                  <a:noFill/>
                </a:ln>
                <a:solidFill>
                  <a:sysClr val="windowText" lastClr="000000"/>
                </a:solidFill>
                <a:effectLst/>
                <a:uLnTx/>
                <a:uFillTx/>
                <a:latin typeface="+mn-lt"/>
              </a:rPr>
              <a:t>monetary prizes </a:t>
            </a:r>
            <a:r>
              <a:rPr kumimoji="0" lang="en-US" sz="1200" b="0" u="none" strike="noStrike" kern="0" cap="none" spc="0" normalizeH="0" baseline="0" noProof="0" dirty="0">
                <a:ln>
                  <a:noFill/>
                </a:ln>
                <a:solidFill>
                  <a:sysClr val="windowText" lastClr="000000"/>
                </a:solidFill>
                <a:effectLst/>
                <a:uLnTx/>
                <a:uFillTx/>
                <a:latin typeface="+mn-lt"/>
              </a:rPr>
              <a:t>are </a:t>
            </a:r>
            <a:r>
              <a:rPr kumimoji="0" lang="en-US" sz="1200" b="0" u="none" strike="noStrike" kern="0" cap="none" spc="0" normalizeH="0" baseline="0" noProof="0" dirty="0" smtClean="0">
                <a:ln>
                  <a:noFill/>
                </a:ln>
                <a:solidFill>
                  <a:sysClr val="windowText" lastClr="000000"/>
                </a:solidFill>
                <a:effectLst/>
                <a:uLnTx/>
                <a:uFillTx/>
                <a:latin typeface="+mn-lt"/>
              </a:rPr>
              <a:t>awarded. </a:t>
            </a:r>
            <a:r>
              <a:rPr kumimoji="0" lang="en-US" sz="1200" b="0" u="none" strike="noStrike" kern="0" cap="none" spc="0" normalizeH="0" baseline="0" noProof="0" dirty="0">
                <a:ln>
                  <a:noFill/>
                </a:ln>
                <a:solidFill>
                  <a:sysClr val="windowText" lastClr="000000"/>
                </a:solidFill>
                <a:effectLst/>
                <a:uLnTx/>
                <a:uFillTx/>
                <a:latin typeface="+mn-lt"/>
              </a:rPr>
              <a:t>Employees are required to form teams of 4 to 5 employees from at least two different departments and with one manager. On the final day, each team presents their decisions and action plans to a group of senior managers. The top four teams are asked to present to the entire company</a:t>
            </a:r>
            <a:r>
              <a:rPr kumimoji="0" lang="en-US" sz="1200" b="0" u="none" strike="noStrike" kern="0" cap="none" spc="0" normalizeH="0" baseline="0" noProof="0" dirty="0" smtClean="0">
                <a:ln>
                  <a:noFill/>
                </a:ln>
                <a:solidFill>
                  <a:sysClr val="windowText" lastClr="000000"/>
                </a:solidFill>
                <a:effectLst/>
                <a:uLnTx/>
                <a:uFillTx/>
                <a:latin typeface="+mn-lt"/>
              </a:rPr>
              <a:t>. Employees </a:t>
            </a:r>
            <a:r>
              <a:rPr kumimoji="0" lang="en-US" sz="1200" b="0" u="none" strike="noStrike" kern="0" cap="none" spc="0" normalizeH="0" baseline="0" noProof="0" dirty="0">
                <a:ln>
                  <a:noFill/>
                </a:ln>
                <a:solidFill>
                  <a:sysClr val="windowText" lastClr="000000"/>
                </a:solidFill>
                <a:effectLst/>
                <a:uLnTx/>
                <a:uFillTx/>
                <a:latin typeface="+mn-lt"/>
              </a:rPr>
              <a:t>have the opportunity to work closely with managers on a project other than their daily </a:t>
            </a:r>
            <a:r>
              <a:rPr kumimoji="0" lang="en-US" sz="1200" b="0" u="none" strike="noStrike" kern="0" cap="none" spc="0" normalizeH="0" baseline="0" noProof="0" dirty="0" smtClean="0">
                <a:ln>
                  <a:noFill/>
                </a:ln>
                <a:solidFill>
                  <a:sysClr val="windowText" lastClr="000000"/>
                </a:solidFill>
                <a:effectLst/>
                <a:uLnTx/>
                <a:uFillTx/>
                <a:latin typeface="+mn-lt"/>
              </a:rPr>
              <a:t>tasks.</a:t>
            </a:r>
            <a:r>
              <a:rPr kumimoji="0" lang="en-US" sz="1200" b="0" u="none" strike="noStrike" kern="0" cap="none" spc="0" normalizeH="0" noProof="0" dirty="0" smtClean="0">
                <a:ln>
                  <a:noFill/>
                </a:ln>
                <a:solidFill>
                  <a:sysClr val="windowText" lastClr="000000"/>
                </a:solidFill>
                <a:effectLst/>
                <a:uLnTx/>
                <a:uFillTx/>
                <a:latin typeface="+mn-lt"/>
              </a:rPr>
              <a:t> </a:t>
            </a:r>
            <a:r>
              <a:rPr kumimoji="0" lang="en-US" sz="1200" b="0" u="none" strike="noStrike" kern="0" cap="none" spc="0" normalizeH="0" baseline="0" noProof="0" dirty="0" smtClean="0">
                <a:ln>
                  <a:noFill/>
                </a:ln>
                <a:solidFill>
                  <a:sysClr val="windowText" lastClr="000000"/>
                </a:solidFill>
                <a:effectLst/>
                <a:uLnTx/>
                <a:uFillTx/>
                <a:latin typeface="+mn-lt"/>
              </a:rPr>
              <a:t>The </a:t>
            </a:r>
            <a:r>
              <a:rPr kumimoji="0" lang="en-US" sz="1200" b="0" u="none" strike="noStrike" kern="0" cap="none" spc="0" normalizeH="0" baseline="0" noProof="0" dirty="0">
                <a:ln>
                  <a:noFill/>
                </a:ln>
                <a:solidFill>
                  <a:sysClr val="windowText" lastClr="000000"/>
                </a:solidFill>
                <a:effectLst/>
                <a:uLnTx/>
                <a:uFillTx/>
                <a:latin typeface="+mn-lt"/>
              </a:rPr>
              <a:t>case competition also </a:t>
            </a:r>
            <a:r>
              <a:rPr kumimoji="0" lang="en-US" sz="1200" b="0" u="none" strike="noStrike" kern="0" cap="none" spc="0" normalizeH="0" baseline="0" noProof="0" dirty="0" smtClean="0">
                <a:ln>
                  <a:noFill/>
                </a:ln>
                <a:solidFill>
                  <a:sysClr val="windowText" lastClr="000000"/>
                </a:solidFill>
                <a:effectLst/>
                <a:uLnTx/>
                <a:uFillTx/>
                <a:latin typeface="+mn-lt"/>
              </a:rPr>
              <a:t>impacts </a:t>
            </a:r>
            <a:r>
              <a:rPr kumimoji="0" lang="en-US" sz="1200" b="0" u="none" strike="noStrike" kern="0" cap="none" spc="0" normalizeH="0" baseline="0" noProof="0" dirty="0">
                <a:ln>
                  <a:noFill/>
                </a:ln>
                <a:solidFill>
                  <a:sysClr val="windowText" lastClr="000000"/>
                </a:solidFill>
                <a:effectLst/>
                <a:uLnTx/>
                <a:uFillTx/>
                <a:latin typeface="+mn-lt"/>
              </a:rPr>
              <a:t>departmental and senior manager relationships, as well employee empowerment and company potential.</a:t>
            </a:r>
          </a:p>
        </p:txBody>
      </p:sp>
      <p:cxnSp>
        <p:nvCxnSpPr>
          <p:cNvPr id="49" name="Straight Connector 48"/>
          <p:cNvCxnSpPr/>
          <p:nvPr>
            <p:custDataLst>
              <p:tags r:id="rId14"/>
            </p:custDataLst>
          </p:nvPr>
        </p:nvCxnSpPr>
        <p:spPr>
          <a:xfrm>
            <a:off x="287064" y="2662227"/>
            <a:ext cx="8595360" cy="0"/>
          </a:xfrm>
          <a:prstGeom prst="line">
            <a:avLst/>
          </a:prstGeom>
          <a:noFill/>
          <a:ln w="28575" cap="flat" cmpd="sng" algn="ctr">
            <a:solidFill>
              <a:srgbClr val="948A54"/>
            </a:solidFill>
            <a:prstDash val="sysDot"/>
          </a:ln>
          <a:effectLst/>
        </p:spPr>
      </p:cxnSp>
      <p:cxnSp>
        <p:nvCxnSpPr>
          <p:cNvPr id="51" name="Straight Connector 50"/>
          <p:cNvCxnSpPr/>
          <p:nvPr>
            <p:custDataLst>
              <p:tags r:id="rId15"/>
            </p:custDataLst>
          </p:nvPr>
        </p:nvCxnSpPr>
        <p:spPr>
          <a:xfrm>
            <a:off x="1437381" y="3246435"/>
            <a:ext cx="7406640" cy="0"/>
          </a:xfrm>
          <a:prstGeom prst="line">
            <a:avLst/>
          </a:prstGeom>
          <a:noFill/>
          <a:ln w="28575" cap="flat" cmpd="sng" algn="ctr">
            <a:solidFill>
              <a:srgbClr val="948A54"/>
            </a:solidFill>
            <a:prstDash val="sysDot"/>
          </a:ln>
          <a:effectLst/>
        </p:spPr>
      </p:cxnSp>
      <p:cxnSp>
        <p:nvCxnSpPr>
          <p:cNvPr id="52" name="Straight Connector 51"/>
          <p:cNvCxnSpPr/>
          <p:nvPr>
            <p:custDataLst>
              <p:tags r:id="rId16"/>
            </p:custDataLst>
          </p:nvPr>
        </p:nvCxnSpPr>
        <p:spPr>
          <a:xfrm>
            <a:off x="1437381" y="3940182"/>
            <a:ext cx="7406640" cy="0"/>
          </a:xfrm>
          <a:prstGeom prst="line">
            <a:avLst/>
          </a:prstGeom>
          <a:noFill/>
          <a:ln w="28575" cap="flat" cmpd="sng" algn="ctr">
            <a:solidFill>
              <a:srgbClr val="948A54"/>
            </a:solidFill>
            <a:prstDash val="sysDot"/>
          </a:ln>
          <a:effectLst/>
        </p:spPr>
      </p:cxnSp>
      <p:cxnSp>
        <p:nvCxnSpPr>
          <p:cNvPr id="53" name="Straight Connector 52"/>
          <p:cNvCxnSpPr/>
          <p:nvPr>
            <p:custDataLst>
              <p:tags r:id="rId17"/>
            </p:custDataLst>
          </p:nvPr>
        </p:nvCxnSpPr>
        <p:spPr>
          <a:xfrm>
            <a:off x="263466" y="4816494"/>
            <a:ext cx="8595360" cy="0"/>
          </a:xfrm>
          <a:prstGeom prst="line">
            <a:avLst/>
          </a:prstGeom>
          <a:noFill/>
          <a:ln w="28575" cap="flat" cmpd="sng" algn="ctr">
            <a:solidFill>
              <a:srgbClr val="948A54"/>
            </a:solidFill>
            <a:prstDash val="sysDot"/>
          </a:ln>
          <a:effectLst/>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p:txBody>
          <a:bodyPr/>
          <a:lstStyle/>
          <a:p>
            <a:r>
              <a:rPr lang="en-CA" dirty="0" smtClean="0"/>
              <a:t>Create winning engagement initiatives</a:t>
            </a:r>
            <a:endParaRPr lang="en-CA" dirty="0"/>
          </a:p>
        </p:txBody>
      </p:sp>
      <p:sp>
        <p:nvSpPr>
          <p:cNvPr id="9" name="Text Placeholder 8"/>
          <p:cNvSpPr>
            <a:spLocks noGrp="1"/>
          </p:cNvSpPr>
          <p:nvPr>
            <p:ph type="body" sz="quarter" idx="18"/>
          </p:nvPr>
        </p:nvSpPr>
        <p:spPr/>
        <p:txBody>
          <a:bodyPr/>
          <a:lstStyle/>
          <a:p>
            <a:r>
              <a:rPr lang="en-CA" b="1" dirty="0" smtClean="0"/>
              <a:t>Create winning engagement initiatives</a:t>
            </a:r>
          </a:p>
          <a:p>
            <a:r>
              <a:rPr lang="en-CA" dirty="0" smtClean="0">
                <a:solidFill>
                  <a:schemeClr val="bg1">
                    <a:lumMod val="50000"/>
                  </a:schemeClr>
                </a:solidFill>
              </a:rPr>
              <a:t>Generate and select job engagement driver initiatives</a:t>
            </a:r>
          </a:p>
          <a:p>
            <a:r>
              <a:rPr lang="en-CA" dirty="0" smtClean="0">
                <a:solidFill>
                  <a:schemeClr val="bg1">
                    <a:lumMod val="50000"/>
                  </a:schemeClr>
                </a:solidFill>
              </a:rPr>
              <a:t>Generate and select organisational engagement driver initiatives</a:t>
            </a:r>
            <a:endParaRPr lang="en-CA" dirty="0">
              <a:solidFill>
                <a:schemeClr val="bg1">
                  <a:lumMod val="50000"/>
                </a:schemeClr>
              </a:solidFill>
            </a:endParaRPr>
          </a:p>
        </p:txBody>
      </p:sp>
      <p:sp>
        <p:nvSpPr>
          <p:cNvPr id="10" name="Text Placeholder 9"/>
          <p:cNvSpPr>
            <a:spLocks noGrp="1"/>
          </p:cNvSpPr>
          <p:nvPr>
            <p:ph type="body" sz="quarter" idx="21"/>
          </p:nvPr>
        </p:nvSpPr>
        <p:spPr>
          <a:xfrm>
            <a:off x="791580" y="4311718"/>
            <a:ext cx="5021862" cy="1906138"/>
          </a:xfrm>
        </p:spPr>
        <p:txBody>
          <a:bodyPr/>
          <a:lstStyle/>
          <a:p>
            <a:pPr marL="119063" indent="-119063">
              <a:defRPr/>
            </a:pPr>
            <a:r>
              <a:rPr lang="en-US" dirty="0" smtClean="0"/>
              <a:t>Focus on your organization’s priority drivers of engagement, those that scored low on the survey, but are important to employees.</a:t>
            </a:r>
          </a:p>
          <a:p>
            <a:pPr marL="119063" indent="-119063">
              <a:defRPr/>
            </a:pPr>
            <a:r>
              <a:rPr lang="en-US" dirty="0" smtClean="0"/>
              <a:t>Gain participation of employees and the management team in selecting initiatives that will address the issues that matter to employees.</a:t>
            </a:r>
          </a:p>
          <a:p>
            <a:pPr marL="119063" indent="-119063">
              <a:defRPr/>
            </a:pPr>
            <a:r>
              <a:rPr lang="en-US" dirty="0" smtClean="0"/>
              <a:t>Communicate continuously. Keep employees in the loop.</a:t>
            </a:r>
          </a:p>
          <a:p>
            <a:pPr marL="119063" indent="-119063"/>
            <a:endParaRPr lang="en-CA" dirty="0"/>
          </a:p>
        </p:txBody>
      </p:sp>
      <p:pic>
        <p:nvPicPr>
          <p:cNvPr id="12" name="Picture 5"/>
          <p:cNvPicPr>
            <a:picLocks noChangeAspect="1" noChangeArrowheads="1"/>
          </p:cNvPicPr>
          <p:nvPr/>
        </p:nvPicPr>
        <p:blipFill>
          <a:blip r:embed="rId3" cstate="print"/>
          <a:srcRect/>
          <a:stretch>
            <a:fillRect/>
          </a:stretch>
        </p:blipFill>
        <p:spPr bwMode="auto">
          <a:xfrm>
            <a:off x="-508" y="1001955"/>
            <a:ext cx="8865410" cy="1774893"/>
          </a:xfrm>
          <a:prstGeom prst="rect">
            <a:avLst/>
          </a:prstGeom>
          <a:noFill/>
          <a:ln w="19050" cap="flat" cmpd="sng" algn="ctr">
            <a:noFill/>
            <a:prstDash val="solid"/>
            <a:miter lim="800000"/>
            <a:headEnd type="none" w="med" len="med"/>
            <a:tailEnd type="none" w="med" len="med"/>
          </a:ln>
        </p:spPr>
      </p:pic>
      <p:sp>
        <p:nvSpPr>
          <p:cNvPr id="13" name="Chevron 12"/>
          <p:cNvSpPr/>
          <p:nvPr/>
        </p:nvSpPr>
        <p:spPr>
          <a:xfrm>
            <a:off x="6214437" y="4357056"/>
            <a:ext cx="121759" cy="152064"/>
          </a:xfrm>
          <a:prstGeom prst="chevron">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Chevron 13"/>
          <p:cNvSpPr/>
          <p:nvPr/>
        </p:nvSpPr>
        <p:spPr>
          <a:xfrm>
            <a:off x="431540" y="3141978"/>
            <a:ext cx="264872" cy="330797"/>
          </a:xfrm>
          <a:prstGeom prst="chevron">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8933" y="1006035"/>
            <a:ext cx="8865409" cy="1774893"/>
          </a:xfrm>
          <a:prstGeom prst="rect">
            <a:avLst/>
          </a:prstGeom>
          <a:noFill/>
          <a:ln w="9525">
            <a:noFill/>
            <a:miter lim="800000"/>
            <a:headEnd/>
            <a:tailEnd/>
          </a:ln>
        </p:spPr>
      </p:pic>
      <p:sp>
        <p:nvSpPr>
          <p:cNvPr id="13" name="Chevron 12"/>
          <p:cNvSpPr/>
          <p:nvPr/>
        </p:nvSpPr>
        <p:spPr>
          <a:xfrm>
            <a:off x="431540" y="3141978"/>
            <a:ext cx="264872" cy="330797"/>
          </a:xfrm>
          <a:prstGeom prst="chevron">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Chevron 9"/>
          <p:cNvSpPr/>
          <p:nvPr/>
        </p:nvSpPr>
        <p:spPr>
          <a:xfrm>
            <a:off x="6214437" y="5248638"/>
            <a:ext cx="121759" cy="152064"/>
          </a:xfrm>
          <a:prstGeom prst="chevron">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Text Placeholder 13"/>
          <p:cNvSpPr>
            <a:spLocks noGrp="1"/>
          </p:cNvSpPr>
          <p:nvPr>
            <p:ph type="body" sz="quarter" idx="15"/>
          </p:nvPr>
        </p:nvSpPr>
        <p:spPr/>
        <p:txBody>
          <a:bodyPr/>
          <a:lstStyle/>
          <a:p>
            <a:r>
              <a:rPr lang="en-CA" dirty="0" smtClean="0"/>
              <a:t>Generate and select organizational engagement driver initiatives</a:t>
            </a:r>
            <a:endParaRPr lang="en-CA" dirty="0"/>
          </a:p>
        </p:txBody>
      </p:sp>
      <p:sp>
        <p:nvSpPr>
          <p:cNvPr id="16" name="Text Placeholder 15"/>
          <p:cNvSpPr>
            <a:spLocks noGrp="1"/>
          </p:cNvSpPr>
          <p:nvPr>
            <p:ph type="body" sz="quarter" idx="18"/>
          </p:nvPr>
        </p:nvSpPr>
        <p:spPr/>
        <p:txBody>
          <a:bodyPr/>
          <a:lstStyle/>
          <a:p>
            <a:r>
              <a:rPr lang="en-CA" dirty="0" smtClean="0">
                <a:solidFill>
                  <a:schemeClr val="bg1">
                    <a:lumMod val="50000"/>
                  </a:schemeClr>
                </a:solidFill>
              </a:rPr>
              <a:t>Create winning engagement initiatives</a:t>
            </a:r>
          </a:p>
          <a:p>
            <a:r>
              <a:rPr lang="en-CA" dirty="0" smtClean="0">
                <a:solidFill>
                  <a:schemeClr val="bg1">
                    <a:lumMod val="50000"/>
                  </a:schemeClr>
                </a:solidFill>
              </a:rPr>
              <a:t>Generate and select job engagement driver initiatives</a:t>
            </a:r>
          </a:p>
          <a:p>
            <a:r>
              <a:rPr lang="en-CA" b="1" dirty="0" smtClean="0"/>
              <a:t>Generate and select organisational engagement driver initiatives</a:t>
            </a:r>
          </a:p>
          <a:p>
            <a:endParaRPr lang="en-CA" dirty="0" smtClean="0"/>
          </a:p>
          <a:p>
            <a:endParaRPr lang="en-CA" dirty="0"/>
          </a:p>
        </p:txBody>
      </p:sp>
      <p:sp>
        <p:nvSpPr>
          <p:cNvPr id="21" name="Text Placeholder 20"/>
          <p:cNvSpPr>
            <a:spLocks noGrp="1"/>
          </p:cNvSpPr>
          <p:nvPr>
            <p:ph type="body" sz="quarter" idx="21"/>
          </p:nvPr>
        </p:nvSpPr>
        <p:spPr>
          <a:xfrm>
            <a:off x="791580" y="4311718"/>
            <a:ext cx="4729758" cy="1906138"/>
          </a:xfrm>
        </p:spPr>
        <p:txBody>
          <a:bodyPr/>
          <a:lstStyle/>
          <a:p>
            <a:pPr marL="91440" indent="-91440">
              <a:defRPr/>
            </a:pPr>
            <a:r>
              <a:rPr lang="en-US" dirty="0" smtClean="0"/>
              <a:t>The gaps identified by employees are going to vary, but they can be focused on and ranked as areas to target.</a:t>
            </a:r>
          </a:p>
          <a:p>
            <a:pPr marL="91440" indent="-91440">
              <a:defRPr/>
            </a:pPr>
            <a:r>
              <a:rPr lang="en-US" dirty="0" smtClean="0"/>
              <a:t> There are a variety of considerations when selecting initiatives. A winning initiative attempts to close all gaps ranked as priorities for each driver.</a:t>
            </a:r>
          </a:p>
          <a:p>
            <a:pPr marL="91440" indent="-91440">
              <a:defRPr/>
            </a:pPr>
            <a:r>
              <a:rPr lang="en-US" dirty="0" smtClean="0"/>
              <a:t>To get started, learn about some common gaps and read sample initiatives used by peer organizations to close these gaps.</a:t>
            </a:r>
            <a:endParaRPr lang="en-C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Driver: Put organizational values in place and communicate them</a:t>
            </a:r>
            <a:endParaRPr lang="en-US" dirty="0"/>
          </a:p>
        </p:txBody>
      </p:sp>
      <p:sp>
        <p:nvSpPr>
          <p:cNvPr id="22" name="Rectangle 21"/>
          <p:cNvSpPr/>
          <p:nvPr>
            <p:custDataLst>
              <p:tags r:id="rId1"/>
            </p:custDataLst>
          </p:nvPr>
        </p:nvSpPr>
        <p:spPr>
          <a:xfrm>
            <a:off x="266760" y="4075113"/>
            <a:ext cx="8595360" cy="1046162"/>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latin typeface="Georgia"/>
              <a:ea typeface="+mn-ea"/>
              <a:cs typeface="+mn-cs"/>
            </a:endParaRPr>
          </a:p>
        </p:txBody>
      </p:sp>
      <p:sp>
        <p:nvSpPr>
          <p:cNvPr id="23" name="Rectangle 22"/>
          <p:cNvSpPr/>
          <p:nvPr>
            <p:custDataLst>
              <p:tags r:id="rId2"/>
            </p:custDataLst>
          </p:nvPr>
        </p:nvSpPr>
        <p:spPr>
          <a:xfrm>
            <a:off x="266760" y="2874963"/>
            <a:ext cx="8595360" cy="1047750"/>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Trebuchet MS"/>
              <a:ea typeface="+mn-ea"/>
              <a:cs typeface="+mn-cs"/>
            </a:endParaRPr>
          </a:p>
        </p:txBody>
      </p:sp>
      <p:sp>
        <p:nvSpPr>
          <p:cNvPr id="24" name="Rectangle 23"/>
          <p:cNvSpPr/>
          <p:nvPr>
            <p:custDataLst>
              <p:tags r:id="rId3"/>
            </p:custDataLst>
          </p:nvPr>
        </p:nvSpPr>
        <p:spPr>
          <a:xfrm>
            <a:off x="266760" y="1679575"/>
            <a:ext cx="8595360" cy="1046163"/>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latin typeface="Georgia"/>
              <a:ea typeface="+mn-ea"/>
              <a:cs typeface="+mn-cs"/>
            </a:endParaRPr>
          </a:p>
        </p:txBody>
      </p:sp>
      <p:sp>
        <p:nvSpPr>
          <p:cNvPr id="25" name="Rectangle 24"/>
          <p:cNvSpPr/>
          <p:nvPr>
            <p:custDataLst>
              <p:tags r:id="rId4"/>
            </p:custDataLst>
          </p:nvPr>
        </p:nvSpPr>
        <p:spPr>
          <a:xfrm>
            <a:off x="266760" y="5259388"/>
            <a:ext cx="8595360" cy="1046162"/>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latin typeface="Georgia"/>
              <a:ea typeface="+mn-ea"/>
              <a:cs typeface="+mn-cs"/>
            </a:endParaRPr>
          </a:p>
        </p:txBody>
      </p:sp>
      <p:sp>
        <p:nvSpPr>
          <p:cNvPr id="26" name="TextBox 5"/>
          <p:cNvSpPr txBox="1">
            <a:spLocks noChangeArrowheads="1"/>
          </p:cNvSpPr>
          <p:nvPr/>
        </p:nvSpPr>
        <p:spPr bwMode="auto">
          <a:xfrm>
            <a:off x="787466" y="1703388"/>
            <a:ext cx="3097212" cy="954087"/>
          </a:xfrm>
          <a:prstGeom prst="rect">
            <a:avLst/>
          </a:prstGeom>
          <a:noFill/>
          <a:ln w="9525">
            <a:noFill/>
            <a:miter lim="800000"/>
            <a:headEnd/>
            <a:tailEnd/>
          </a:ln>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Employees are very focused on the large volumes of work that must be accomplished every day and social interaction is not promoted.</a:t>
            </a:r>
          </a:p>
        </p:txBody>
      </p:sp>
      <p:sp>
        <p:nvSpPr>
          <p:cNvPr id="27" name="Rectangle 26"/>
          <p:cNvSpPr/>
          <p:nvPr/>
        </p:nvSpPr>
        <p:spPr>
          <a:xfrm>
            <a:off x="4170357" y="1822450"/>
            <a:ext cx="4590984" cy="738188"/>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cs typeface="Arial" pitchFamily="34" charset="0"/>
              </a:rPr>
              <a:t>Employees aren’t connected to the organization through personal relationships they have there, which results in lower loyalty and higher turnover.</a:t>
            </a:r>
            <a:endParaRPr kumimoji="0" lang="en-US" sz="1400" b="0" i="0" u="none" strike="noStrike" kern="0" cap="none" spc="0" normalizeH="0" baseline="0" noProof="0" dirty="0">
              <a:ln>
                <a:noFill/>
              </a:ln>
              <a:solidFill>
                <a:sysClr val="windowText" lastClr="000000"/>
              </a:solidFill>
              <a:effectLst/>
              <a:uLnTx/>
              <a:uFillTx/>
              <a:latin typeface="+mn-lt"/>
            </a:endParaRPr>
          </a:p>
        </p:txBody>
      </p:sp>
      <p:sp>
        <p:nvSpPr>
          <p:cNvPr id="28" name="TextBox 28"/>
          <p:cNvSpPr txBox="1">
            <a:spLocks noChangeArrowheads="1"/>
          </p:cNvSpPr>
          <p:nvPr>
            <p:custDataLst>
              <p:tags r:id="rId5"/>
            </p:custDataLst>
          </p:nvPr>
        </p:nvSpPr>
        <p:spPr bwMode="auto">
          <a:xfrm>
            <a:off x="787466" y="5370513"/>
            <a:ext cx="3200400" cy="738187"/>
          </a:xfrm>
          <a:prstGeom prst="rect">
            <a:avLst/>
          </a:prstGeom>
          <a:noFill/>
          <a:ln w="9525">
            <a:noFill/>
            <a:miter lim="800000"/>
            <a:headEnd/>
            <a:tailEnd/>
          </a:ln>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Employees aren’t aware of the organization’s contributions to the community.</a:t>
            </a:r>
          </a:p>
        </p:txBody>
      </p:sp>
      <p:sp>
        <p:nvSpPr>
          <p:cNvPr id="29" name="Rectangle 28"/>
          <p:cNvSpPr/>
          <p:nvPr>
            <p:custDataLst>
              <p:tags r:id="rId6"/>
            </p:custDataLst>
          </p:nvPr>
        </p:nvSpPr>
        <p:spPr>
          <a:xfrm>
            <a:off x="4170357" y="5354638"/>
            <a:ext cx="4660544" cy="738187"/>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Company pride, and therefore engagement and loyalty, could be enhanced if employees knew </a:t>
            </a:r>
            <a:r>
              <a:rPr kumimoji="0" lang="en-US" sz="1400" b="0" i="0" u="none" strike="noStrike" kern="0" cap="none" spc="0" normalizeH="0" baseline="0" noProof="0" dirty="0" smtClean="0">
                <a:ln>
                  <a:noFill/>
                </a:ln>
                <a:solidFill>
                  <a:sysClr val="windowText" lastClr="000000"/>
                </a:solidFill>
                <a:effectLst/>
                <a:uLnTx/>
                <a:uFillTx/>
                <a:latin typeface="+mn-lt"/>
              </a:rPr>
              <a:t>what </a:t>
            </a:r>
            <a:r>
              <a:rPr kumimoji="0" lang="en-US" sz="1400" b="0" i="0" u="none" strike="noStrike" kern="0" cap="none" spc="0" normalizeH="0" baseline="0" noProof="0" dirty="0">
                <a:ln>
                  <a:noFill/>
                </a:ln>
                <a:solidFill>
                  <a:sysClr val="windowText" lastClr="000000"/>
                </a:solidFill>
                <a:effectLst/>
                <a:uLnTx/>
                <a:uFillTx/>
                <a:latin typeface="+mn-lt"/>
              </a:rPr>
              <a:t>their employer was contributing to their community. </a:t>
            </a:r>
          </a:p>
        </p:txBody>
      </p:sp>
      <p:sp>
        <p:nvSpPr>
          <p:cNvPr id="30" name="TextBox 29"/>
          <p:cNvSpPr txBox="1"/>
          <p:nvPr>
            <p:custDataLst>
              <p:tags r:id="rId7"/>
            </p:custDataLst>
          </p:nvPr>
        </p:nvSpPr>
        <p:spPr>
          <a:xfrm>
            <a:off x="4071938" y="1265238"/>
            <a:ext cx="4246562" cy="36988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u="none" strike="noStrike" kern="0" cap="none" spc="0" normalizeH="0" baseline="0" noProof="0" dirty="0">
                <a:ln>
                  <a:noFill/>
                </a:ln>
                <a:solidFill>
                  <a:sysClr val="windowText" lastClr="000000"/>
                </a:solidFill>
                <a:effectLst/>
                <a:uLnTx/>
                <a:uFillTx/>
                <a:latin typeface="+mn-lt"/>
              </a:rPr>
              <a:t>How does this impact engagement?</a:t>
            </a:r>
            <a:endParaRPr kumimoji="0" lang="en-US" sz="1800" b="1" u="none" strike="noStrike" kern="0" cap="none" spc="0" normalizeH="0" baseline="0" noProof="0" dirty="0">
              <a:ln>
                <a:noFill/>
              </a:ln>
              <a:solidFill>
                <a:srgbClr val="7391AD"/>
              </a:solidFill>
              <a:effectLst/>
              <a:uLnTx/>
              <a:uFillTx/>
              <a:latin typeface="+mn-lt"/>
            </a:endParaRPr>
          </a:p>
        </p:txBody>
      </p:sp>
      <p:sp>
        <p:nvSpPr>
          <p:cNvPr id="31" name="TextBox 30"/>
          <p:cNvSpPr txBox="1"/>
          <p:nvPr>
            <p:custDataLst>
              <p:tags r:id="rId8"/>
            </p:custDataLst>
          </p:nvPr>
        </p:nvSpPr>
        <p:spPr>
          <a:xfrm>
            <a:off x="774648" y="1265237"/>
            <a:ext cx="2957554" cy="36988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u="none" strike="noStrike" kern="0" cap="none" spc="0" normalizeH="0" baseline="0" noProof="0" dirty="0" smtClean="0">
                <a:ln>
                  <a:noFill/>
                </a:ln>
                <a:solidFill>
                  <a:sysClr val="windowText" lastClr="000000"/>
                </a:solidFill>
                <a:effectLst/>
                <a:uLnTx/>
                <a:uFillTx/>
                <a:latin typeface="+mn-lt"/>
              </a:rPr>
              <a:t>Common Gaps</a:t>
            </a:r>
            <a:r>
              <a:rPr kumimoji="0" lang="en-US" sz="1800" b="0" u="none" strike="noStrike" kern="0" cap="none" spc="0" normalizeH="0" baseline="0" noProof="0" dirty="0">
                <a:ln>
                  <a:noFill/>
                </a:ln>
                <a:solidFill>
                  <a:sysClr val="windowText" lastClr="000000"/>
                </a:solidFill>
                <a:effectLst/>
                <a:uLnTx/>
                <a:uFillTx/>
                <a:latin typeface="+mn-lt"/>
              </a:rPr>
              <a:t>:</a:t>
            </a:r>
          </a:p>
        </p:txBody>
      </p:sp>
      <p:sp>
        <p:nvSpPr>
          <p:cNvPr id="32" name="TextBox 31"/>
          <p:cNvSpPr txBox="1"/>
          <p:nvPr>
            <p:custDataLst>
              <p:tags r:id="rId9"/>
            </p:custDataLst>
          </p:nvPr>
        </p:nvSpPr>
        <p:spPr>
          <a:xfrm>
            <a:off x="269823" y="1625600"/>
            <a:ext cx="504825" cy="92233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1" u="none" strike="noStrike" kern="0" cap="none" spc="0" normalizeH="0" baseline="0" noProof="0" dirty="0">
                <a:ln>
                  <a:noFill/>
                </a:ln>
                <a:solidFill>
                  <a:srgbClr val="7391AD"/>
                </a:solidFill>
                <a:effectLst/>
                <a:uLnTx/>
                <a:uFillTx/>
                <a:latin typeface="Georgia"/>
              </a:rPr>
              <a:t>1</a:t>
            </a:r>
          </a:p>
        </p:txBody>
      </p:sp>
      <p:sp>
        <p:nvSpPr>
          <p:cNvPr id="33" name="TextBox 32"/>
          <p:cNvSpPr txBox="1"/>
          <p:nvPr>
            <p:custDataLst>
              <p:tags r:id="rId10"/>
            </p:custDataLst>
          </p:nvPr>
        </p:nvSpPr>
        <p:spPr>
          <a:xfrm>
            <a:off x="269823" y="2849563"/>
            <a:ext cx="504825" cy="92233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1" u="none" strike="noStrike" kern="0" cap="none" spc="0" normalizeH="0" baseline="0" noProof="0" dirty="0">
                <a:ln>
                  <a:noFill/>
                </a:ln>
                <a:solidFill>
                  <a:srgbClr val="7391AD"/>
                </a:solidFill>
                <a:effectLst/>
                <a:uLnTx/>
                <a:uFillTx/>
                <a:latin typeface="Georgia"/>
              </a:rPr>
              <a:t>2</a:t>
            </a:r>
          </a:p>
        </p:txBody>
      </p:sp>
      <p:sp>
        <p:nvSpPr>
          <p:cNvPr id="34" name="TextBox 33"/>
          <p:cNvSpPr txBox="1"/>
          <p:nvPr>
            <p:custDataLst>
              <p:tags r:id="rId11"/>
            </p:custDataLst>
          </p:nvPr>
        </p:nvSpPr>
        <p:spPr>
          <a:xfrm>
            <a:off x="269823" y="4002088"/>
            <a:ext cx="504825" cy="89217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200" b="0" i="1" u="none" strike="noStrike" kern="0" cap="none" spc="0" normalizeH="0" baseline="0" noProof="0" dirty="0">
                <a:ln>
                  <a:noFill/>
                </a:ln>
                <a:solidFill>
                  <a:srgbClr val="7391AD"/>
                </a:solidFill>
                <a:effectLst/>
                <a:uLnTx/>
                <a:uFillTx/>
                <a:latin typeface="Georgia"/>
              </a:rPr>
              <a:t>3</a:t>
            </a:r>
          </a:p>
        </p:txBody>
      </p:sp>
      <p:sp>
        <p:nvSpPr>
          <p:cNvPr id="35" name="TextBox 34"/>
          <p:cNvSpPr txBox="1"/>
          <p:nvPr>
            <p:custDataLst>
              <p:tags r:id="rId12"/>
            </p:custDataLst>
          </p:nvPr>
        </p:nvSpPr>
        <p:spPr>
          <a:xfrm>
            <a:off x="269823" y="5294313"/>
            <a:ext cx="504825" cy="89217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200" b="0" i="1" u="none" strike="noStrike" kern="0" cap="none" spc="0" normalizeH="0" baseline="0" noProof="0" dirty="0">
                <a:ln>
                  <a:noFill/>
                </a:ln>
                <a:solidFill>
                  <a:srgbClr val="7391AD"/>
                </a:solidFill>
                <a:effectLst/>
                <a:uLnTx/>
                <a:uFillTx/>
                <a:latin typeface="Georgia"/>
              </a:rPr>
              <a:t>4</a:t>
            </a:r>
          </a:p>
        </p:txBody>
      </p:sp>
      <p:sp>
        <p:nvSpPr>
          <p:cNvPr id="36" name="TextBox 5"/>
          <p:cNvSpPr txBox="1">
            <a:spLocks noChangeArrowheads="1"/>
          </p:cNvSpPr>
          <p:nvPr/>
        </p:nvSpPr>
        <p:spPr bwMode="auto">
          <a:xfrm>
            <a:off x="787466" y="4202113"/>
            <a:ext cx="3097212" cy="739775"/>
          </a:xfrm>
          <a:prstGeom prst="rect">
            <a:avLst/>
          </a:prstGeom>
          <a:noFill/>
          <a:ln w="9525">
            <a:noFill/>
            <a:miter lim="800000"/>
            <a:headEnd/>
            <a:tailEnd/>
          </a:ln>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Employee roles don’t overlap, so they feel like they are isolated and there is no spirit of collaboration.</a:t>
            </a:r>
          </a:p>
        </p:txBody>
      </p:sp>
      <p:sp>
        <p:nvSpPr>
          <p:cNvPr id="37" name="TextBox 5"/>
          <p:cNvSpPr txBox="1">
            <a:spLocks noChangeArrowheads="1"/>
          </p:cNvSpPr>
          <p:nvPr>
            <p:custDataLst>
              <p:tags r:id="rId13"/>
            </p:custDataLst>
          </p:nvPr>
        </p:nvSpPr>
        <p:spPr bwMode="auto">
          <a:xfrm>
            <a:off x="787466" y="2994025"/>
            <a:ext cx="3097212" cy="738188"/>
          </a:xfrm>
          <a:prstGeom prst="rect">
            <a:avLst/>
          </a:prstGeom>
          <a:noFill/>
          <a:ln w="9525">
            <a:noFill/>
            <a:miter lim="800000"/>
            <a:headEnd/>
            <a:tailEnd/>
          </a:ln>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mn-lt"/>
              </a:rPr>
              <a:t>Employees feel that the company is not really committed to its stated values.</a:t>
            </a:r>
          </a:p>
        </p:txBody>
      </p:sp>
      <p:sp>
        <p:nvSpPr>
          <p:cNvPr id="38" name="TextBox 37"/>
          <p:cNvSpPr txBox="1"/>
          <p:nvPr/>
        </p:nvSpPr>
        <p:spPr>
          <a:xfrm>
            <a:off x="4170357" y="2903538"/>
            <a:ext cx="4691763" cy="954107"/>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If employees don’t identify with the organization’s values, they won’t be onboard with them. Values must make sense for the organization and they should be positioned as the backbone of the organization’s culture.</a:t>
            </a:r>
          </a:p>
        </p:txBody>
      </p:sp>
      <p:sp>
        <p:nvSpPr>
          <p:cNvPr id="39" name="Rectangle 38"/>
          <p:cNvSpPr/>
          <p:nvPr>
            <p:custDataLst>
              <p:tags r:id="rId14"/>
            </p:custDataLst>
          </p:nvPr>
        </p:nvSpPr>
        <p:spPr>
          <a:xfrm>
            <a:off x="4170357" y="4292600"/>
            <a:ext cx="4590984" cy="523875"/>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cs typeface="Arial" pitchFamily="34" charset="0"/>
              </a:rPr>
              <a:t>Employees want to know that they aren’t going it alone, that they can ask for help, and will receive it if they ask</a:t>
            </a:r>
            <a:r>
              <a:rPr kumimoji="0" lang="en-US" sz="1400" b="0" i="0" u="none" strike="noStrike" kern="0" cap="none" spc="0" normalizeH="0" baseline="0" noProof="0" dirty="0" smtClean="0">
                <a:ln>
                  <a:noFill/>
                </a:ln>
                <a:solidFill>
                  <a:sysClr val="windowText" lastClr="000000"/>
                </a:solidFill>
                <a:effectLst/>
                <a:uLnTx/>
                <a:uFillTx/>
                <a:latin typeface="+mn-lt"/>
                <a:cs typeface="Arial" pitchFamily="34" charset="0"/>
              </a:rPr>
              <a:t>. </a:t>
            </a:r>
            <a:endParaRPr kumimoji="0" lang="en-US" sz="1400" b="0" i="0" u="none" strike="noStrike" kern="0" cap="none" spc="0" normalizeH="0" baseline="0" noProof="0" dirty="0">
              <a:ln>
                <a:noFill/>
              </a:ln>
              <a:solidFill>
                <a:sysClr val="windowText" lastClr="000000"/>
              </a:solidFill>
              <a:effectLst/>
              <a:uLnTx/>
              <a:uFillTx/>
              <a:latin typeface="+mn-lt"/>
            </a:endParaRPr>
          </a:p>
        </p:txBody>
      </p:sp>
      <p:sp>
        <p:nvSpPr>
          <p:cNvPr id="41" name="Rectangle 40"/>
          <p:cNvSpPr/>
          <p:nvPr>
            <p:custDataLst>
              <p:tags r:id="rId15"/>
            </p:custDataLst>
          </p:nvPr>
        </p:nvSpPr>
        <p:spPr bwMode="auto">
          <a:xfrm>
            <a:off x="3946518" y="1347758"/>
            <a:ext cx="114300" cy="5105577"/>
          </a:xfrm>
          <a:prstGeom prst="rect">
            <a:avLst/>
          </a:prstGeom>
          <a:solidFill>
            <a:srgbClr val="7391AD">
              <a:alpha val="62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highlighted initiative: </a:t>
            </a:r>
            <a:r>
              <a:rPr lang="en-US" i="1" dirty="0" smtClean="0"/>
              <a:t>Community Involvement Day</a:t>
            </a:r>
            <a:endParaRPr lang="en-US" i="1" dirty="0"/>
          </a:p>
        </p:txBody>
      </p:sp>
      <p:sp>
        <p:nvSpPr>
          <p:cNvPr id="30" name="Rectangle 29"/>
          <p:cNvSpPr/>
          <p:nvPr/>
        </p:nvSpPr>
        <p:spPr bwMode="auto">
          <a:xfrm>
            <a:off x="269299" y="1370052"/>
            <a:ext cx="8595360" cy="1097280"/>
          </a:xfrm>
          <a:prstGeom prst="rect">
            <a:avLst/>
          </a:prstGeom>
          <a:solidFill>
            <a:srgbClr val="7391AD">
              <a:lumMod val="40000"/>
              <a:lumOff val="60000"/>
            </a:srgbClr>
          </a:solidFill>
          <a:ln w="25400" cap="flat" cmpd="sng" algn="ctr">
            <a:noFill/>
            <a:prstDash val="solid"/>
          </a:ln>
          <a:effectLst/>
        </p:spPr>
        <p:txBody>
          <a:bodyPr anchor="ctr"/>
          <a:lstStyle/>
          <a:p>
            <a:pPr marL="0" marR="0" lvl="0" indent="0" algn="l" defTabSz="914400" eaLnBrk="1" fontAlgn="auto" latinLnBrk="0" hangingPunct="1">
              <a:lnSpc>
                <a:spcPct val="100000"/>
              </a:lnSpc>
              <a:spcBef>
                <a:spcPts val="300"/>
              </a:spcBef>
              <a:spcAft>
                <a:spcPts val="0"/>
              </a:spcAft>
              <a:buClrTx/>
              <a:buSzTx/>
              <a:buFontTx/>
              <a:buNone/>
              <a:tabLst/>
              <a:defRPr/>
            </a:pPr>
            <a:r>
              <a:rPr lang="en-US" sz="1400" b="1" kern="0" dirty="0" smtClean="0">
                <a:solidFill>
                  <a:sysClr val="windowText" lastClr="000000"/>
                </a:solidFill>
              </a:rPr>
              <a:t>Description of a suitable initiative:</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Once a quarter, each department spends a half-day on business-related topics (the morning) and a </a:t>
            </a:r>
            <a:r>
              <a:rPr lang="en-US" sz="1200" b="1" kern="0" dirty="0" smtClean="0">
                <a:solidFill>
                  <a:sysClr val="windowText" lastClr="000000"/>
                </a:solidFill>
              </a:rPr>
              <a:t>half-day on community involvement</a:t>
            </a:r>
            <a:r>
              <a:rPr lang="en-US" sz="1200" kern="0" dirty="0" smtClean="0">
                <a:solidFill>
                  <a:sysClr val="windowText" lastClr="000000"/>
                </a:solidFill>
              </a:rPr>
              <a:t> (the afternoon). </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A different employee plans the community involvement each quarter and all employees participate.</a:t>
            </a:r>
            <a:endParaRPr lang="en-US" sz="1200" kern="0" dirty="0">
              <a:solidFill>
                <a:sysClr val="windowText" lastClr="000000"/>
              </a:solidFill>
            </a:endParaRPr>
          </a:p>
        </p:txBody>
      </p:sp>
      <p:sp>
        <p:nvSpPr>
          <p:cNvPr id="35" name="TextBox 34"/>
          <p:cNvSpPr txBox="1"/>
          <p:nvPr/>
        </p:nvSpPr>
        <p:spPr bwMode="auto">
          <a:xfrm>
            <a:off x="3805227" y="5065532"/>
            <a:ext cx="5029200" cy="461665"/>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This activity is collaborative by nature. The department is working together towards a greater good.</a:t>
            </a:r>
          </a:p>
        </p:txBody>
      </p:sp>
      <p:sp>
        <p:nvSpPr>
          <p:cNvPr id="36" name="TextBox 35"/>
          <p:cNvSpPr txBox="1"/>
          <p:nvPr/>
        </p:nvSpPr>
        <p:spPr bwMode="auto">
          <a:xfrm>
            <a:off x="3805227" y="3218724"/>
            <a:ext cx="5029200" cy="830997"/>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The community involvement portion of the day </a:t>
            </a:r>
            <a:r>
              <a:rPr kumimoji="0" lang="en-US" sz="1200" b="0" i="0" u="none" strike="noStrike" kern="0" cap="none" spc="0" normalizeH="0" baseline="0" noProof="0" dirty="0" smtClean="0">
                <a:ln>
                  <a:noFill/>
                </a:ln>
                <a:solidFill>
                  <a:sysClr val="windowText" lastClr="000000"/>
                </a:solidFill>
                <a:effectLst/>
                <a:uLnTx/>
                <a:uFillTx/>
                <a:latin typeface="+mn-lt"/>
              </a:rPr>
              <a:t>inherently promotes social</a:t>
            </a:r>
            <a:r>
              <a:rPr kumimoji="0" lang="en-US" sz="1200" b="0" i="0" u="none" strike="noStrike" kern="0" cap="none" spc="0" normalizeH="0" noProof="0" dirty="0" smtClean="0">
                <a:ln>
                  <a:noFill/>
                </a:ln>
                <a:solidFill>
                  <a:sysClr val="windowText" lastClr="000000"/>
                </a:solidFill>
                <a:effectLst/>
                <a:uLnTx/>
                <a:uFillTx/>
                <a:latin typeface="+mn-lt"/>
              </a:rPr>
              <a:t> interaction </a:t>
            </a:r>
            <a:r>
              <a:rPr kumimoji="0" lang="en-US" sz="1200" b="0" i="0" u="none" strike="noStrike" kern="0" cap="none" spc="0" normalizeH="0" baseline="0" noProof="0" dirty="0" smtClean="0">
                <a:ln>
                  <a:noFill/>
                </a:ln>
                <a:solidFill>
                  <a:sysClr val="windowText" lastClr="000000"/>
                </a:solidFill>
                <a:effectLst/>
                <a:uLnTx/>
                <a:uFillTx/>
                <a:latin typeface="+mn-lt"/>
              </a:rPr>
              <a:t>as </a:t>
            </a:r>
            <a:r>
              <a:rPr kumimoji="0" lang="en-US" sz="1200" b="0" i="0" u="none" strike="noStrike" kern="0" cap="none" spc="0" normalizeH="0" baseline="0" noProof="0" dirty="0">
                <a:ln>
                  <a:noFill/>
                </a:ln>
                <a:solidFill>
                  <a:sysClr val="windowText" lastClr="000000"/>
                </a:solidFill>
                <a:effectLst/>
                <a:uLnTx/>
                <a:uFillTx/>
                <a:latin typeface="+mn-lt"/>
              </a:rPr>
              <a:t>employees are helping the community, and they are doing this together in a non-work setting (they are given the time away from work activities). </a:t>
            </a:r>
            <a:endParaRPr kumimoji="0" lang="en-US" sz="1200" b="1" i="0" u="none" strike="noStrike" kern="0" cap="none" spc="0" normalizeH="0" baseline="0" noProof="0" dirty="0">
              <a:ln>
                <a:noFill/>
              </a:ln>
              <a:solidFill>
                <a:sysClr val="windowText" lastClr="000000"/>
              </a:solidFill>
              <a:effectLst/>
              <a:uLnTx/>
              <a:uFillTx/>
              <a:latin typeface="+mn-lt"/>
            </a:endParaRPr>
          </a:p>
        </p:txBody>
      </p:sp>
      <p:sp>
        <p:nvSpPr>
          <p:cNvPr id="37" name="TextBox 36"/>
          <p:cNvSpPr txBox="1"/>
          <p:nvPr>
            <p:custDataLst>
              <p:tags r:id="rId1"/>
            </p:custDataLst>
          </p:nvPr>
        </p:nvSpPr>
        <p:spPr>
          <a:xfrm>
            <a:off x="1565275" y="3046452"/>
            <a:ext cx="2862263" cy="49212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ysClr val="windowText" lastClr="000000"/>
              </a:solidFill>
              <a:effectLst/>
              <a:uLnTx/>
              <a:uFillTx/>
              <a:latin typeface="Trebuchet MS"/>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ysClr val="windowText" lastClr="000000"/>
                </a:solidFill>
                <a:effectLst/>
                <a:uLnTx/>
                <a:uFillTx/>
                <a:latin typeface="Trebuchet MS"/>
              </a:rPr>
              <a:t>	</a:t>
            </a:r>
          </a:p>
        </p:txBody>
      </p:sp>
      <p:sp>
        <p:nvSpPr>
          <p:cNvPr id="38" name="TextBox 37"/>
          <p:cNvSpPr txBox="1"/>
          <p:nvPr>
            <p:custDataLst>
              <p:tags r:id="rId2"/>
            </p:custDataLst>
          </p:nvPr>
        </p:nvSpPr>
        <p:spPr>
          <a:xfrm>
            <a:off x="263466" y="4973449"/>
            <a:ext cx="3474720" cy="646331"/>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cs typeface="Arial" pitchFamily="34" charset="0"/>
              </a:rPr>
              <a:t>Employee roles don’t overlap, so they feel like they are isolated and there is no spirit of collaboration</a:t>
            </a:r>
            <a:r>
              <a:rPr kumimoji="0" lang="en-US" sz="1200" b="0" i="0" u="none" strike="noStrike" kern="0" cap="none" spc="0" normalizeH="0" baseline="0" noProof="0" dirty="0" smtClean="0">
                <a:ln>
                  <a:noFill/>
                </a:ln>
                <a:solidFill>
                  <a:sysClr val="windowText" lastClr="000000"/>
                </a:solidFill>
                <a:effectLst/>
                <a:uLnTx/>
                <a:uFillTx/>
                <a:latin typeface="+mn-lt"/>
                <a:cs typeface="Arial" pitchFamily="34" charset="0"/>
              </a:rPr>
              <a:t>.</a:t>
            </a:r>
            <a:endParaRPr kumimoji="0" lang="en-US" sz="1200" b="0" i="0" u="none" strike="noStrike" kern="0" cap="none" spc="0" normalizeH="0" baseline="0" noProof="0" dirty="0">
              <a:ln>
                <a:noFill/>
              </a:ln>
              <a:solidFill>
                <a:sysClr val="windowText" lastClr="000000"/>
              </a:solidFill>
              <a:effectLst/>
              <a:uLnTx/>
              <a:uFillTx/>
              <a:latin typeface="+mn-lt"/>
            </a:endParaRPr>
          </a:p>
        </p:txBody>
      </p:sp>
      <p:sp>
        <p:nvSpPr>
          <p:cNvPr id="42" name="TextBox 32"/>
          <p:cNvSpPr txBox="1">
            <a:spLocks noChangeArrowheads="1"/>
          </p:cNvSpPr>
          <p:nvPr>
            <p:custDataLst>
              <p:tags r:id="rId3"/>
            </p:custDataLst>
          </p:nvPr>
        </p:nvSpPr>
        <p:spPr bwMode="auto">
          <a:xfrm>
            <a:off x="263466" y="5778836"/>
            <a:ext cx="3474720" cy="461665"/>
          </a:xfrm>
          <a:prstGeom prst="rect">
            <a:avLst/>
          </a:prstGeom>
          <a:noFill/>
          <a:ln w="9525">
            <a:noFill/>
            <a:miter lim="800000"/>
            <a:headEnd/>
            <a:tailEnd/>
          </a:ln>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Employees aren’t aware of the organization’s contributions to the community.</a:t>
            </a:r>
          </a:p>
        </p:txBody>
      </p:sp>
      <p:sp>
        <p:nvSpPr>
          <p:cNvPr id="43" name="TextBox 42"/>
          <p:cNvSpPr txBox="1"/>
          <p:nvPr/>
        </p:nvSpPr>
        <p:spPr bwMode="auto">
          <a:xfrm>
            <a:off x="3805227" y="5703709"/>
            <a:ext cx="5029200" cy="646331"/>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This initiative raises awareness significantly. Employees can share what they did with other departments to raise broader awareness and promote the idea.</a:t>
            </a:r>
          </a:p>
        </p:txBody>
      </p:sp>
      <p:cxnSp>
        <p:nvCxnSpPr>
          <p:cNvPr id="44" name="Straight Connector 43"/>
          <p:cNvCxnSpPr/>
          <p:nvPr>
            <p:custDataLst>
              <p:tags r:id="rId4"/>
            </p:custDataLst>
          </p:nvPr>
        </p:nvCxnSpPr>
        <p:spPr>
          <a:xfrm rot="5400000">
            <a:off x="1998334" y="4554846"/>
            <a:ext cx="3566160" cy="0"/>
          </a:xfrm>
          <a:prstGeom prst="line">
            <a:avLst/>
          </a:prstGeom>
          <a:noFill/>
          <a:ln w="28575" cap="flat" cmpd="sng" algn="ctr">
            <a:solidFill>
              <a:srgbClr val="948A54"/>
            </a:solidFill>
            <a:prstDash val="sysDot"/>
          </a:ln>
          <a:effectLst/>
        </p:spPr>
      </p:cxnSp>
      <p:sp>
        <p:nvSpPr>
          <p:cNvPr id="45" name="TextBox 35"/>
          <p:cNvSpPr txBox="1">
            <a:spLocks noChangeArrowheads="1"/>
          </p:cNvSpPr>
          <p:nvPr>
            <p:custDataLst>
              <p:tags r:id="rId5"/>
            </p:custDataLst>
          </p:nvPr>
        </p:nvSpPr>
        <p:spPr bwMode="auto">
          <a:xfrm>
            <a:off x="263466" y="4208777"/>
            <a:ext cx="3474720" cy="461665"/>
          </a:xfrm>
          <a:prstGeom prst="rect">
            <a:avLst/>
          </a:prstGeom>
          <a:noFill/>
          <a:ln w="9525">
            <a:noFill/>
            <a:miter lim="800000"/>
            <a:headEnd/>
            <a:tailEnd/>
          </a:ln>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Employees feel that the company is not really committed to its stated values.</a:t>
            </a:r>
          </a:p>
        </p:txBody>
      </p:sp>
      <p:sp>
        <p:nvSpPr>
          <p:cNvPr id="46" name="TextBox 45"/>
          <p:cNvSpPr txBox="1"/>
          <p:nvPr/>
        </p:nvSpPr>
        <p:spPr>
          <a:xfrm>
            <a:off x="3805227" y="4095036"/>
            <a:ext cx="5029200" cy="830997"/>
          </a:xfrm>
          <a:prstGeom prst="rect">
            <a:avLst/>
          </a:prstGeom>
          <a:noFill/>
        </p:spPr>
        <p:txBody>
          <a:bodyPr>
            <a:spAutoFit/>
          </a:bodyPr>
          <a:lstStyle/>
          <a:p>
            <a:pPr algn="l">
              <a:defRPr/>
            </a:pPr>
            <a:r>
              <a:rPr lang="en-US" sz="1200" dirty="0">
                <a:solidFill>
                  <a:srgbClr val="000000"/>
                </a:solidFill>
                <a:latin typeface="+mn-lt"/>
                <a:cs typeface="Arial" pitchFamily="34" charset="0"/>
              </a:rPr>
              <a:t>The organizational values are clear and reinforced to employees when they are taking time out of their work to participate. Furthermore, no one can argue with the validity of community involvement as an important value. </a:t>
            </a:r>
          </a:p>
        </p:txBody>
      </p:sp>
      <p:sp>
        <p:nvSpPr>
          <p:cNvPr id="47" name="TextBox 5"/>
          <p:cNvSpPr txBox="1">
            <a:spLocks noChangeArrowheads="1"/>
          </p:cNvSpPr>
          <p:nvPr>
            <p:custDataLst>
              <p:tags r:id="rId6"/>
            </p:custDataLst>
          </p:nvPr>
        </p:nvSpPr>
        <p:spPr bwMode="auto">
          <a:xfrm>
            <a:off x="263466" y="3257338"/>
            <a:ext cx="3474720" cy="646331"/>
          </a:xfrm>
          <a:prstGeom prst="rect">
            <a:avLst/>
          </a:prstGeom>
          <a:noFill/>
          <a:ln w="9525">
            <a:noFill/>
            <a:miter lim="800000"/>
            <a:headEnd/>
            <a:tailEnd/>
          </a:ln>
        </p:spPr>
        <p:txBody>
          <a:bodyPr>
            <a:spAutoFit/>
          </a:bodyPr>
          <a:lstStyle/>
          <a:p>
            <a:pPr algn="l">
              <a:defRPr/>
            </a:pPr>
            <a:r>
              <a:rPr lang="en-US" sz="1200" dirty="0">
                <a:solidFill>
                  <a:srgbClr val="000000"/>
                </a:solidFill>
                <a:latin typeface="+mn-lt"/>
                <a:cs typeface="Arial" pitchFamily="34" charset="0"/>
              </a:rPr>
              <a:t>Employees are very focused on the large volumes of work that must be accomplished every day and social interaction is not promoted.</a:t>
            </a:r>
          </a:p>
        </p:txBody>
      </p:sp>
      <p:cxnSp>
        <p:nvCxnSpPr>
          <p:cNvPr id="25" name="Straight Connector 24"/>
          <p:cNvCxnSpPr/>
          <p:nvPr>
            <p:custDataLst>
              <p:tags r:id="rId7"/>
            </p:custDataLst>
          </p:nvPr>
        </p:nvCxnSpPr>
        <p:spPr>
          <a:xfrm>
            <a:off x="269298" y="4049721"/>
            <a:ext cx="8595360" cy="0"/>
          </a:xfrm>
          <a:prstGeom prst="line">
            <a:avLst/>
          </a:prstGeom>
          <a:noFill/>
          <a:ln w="28575" cap="flat" cmpd="sng" algn="ctr">
            <a:solidFill>
              <a:srgbClr val="948A54"/>
            </a:solidFill>
            <a:prstDash val="sysDot"/>
          </a:ln>
          <a:effectLst/>
        </p:spPr>
      </p:cxnSp>
      <p:cxnSp>
        <p:nvCxnSpPr>
          <p:cNvPr id="49" name="Straight Connector 48"/>
          <p:cNvCxnSpPr/>
          <p:nvPr>
            <p:custDataLst>
              <p:tags r:id="rId8"/>
            </p:custDataLst>
          </p:nvPr>
        </p:nvCxnSpPr>
        <p:spPr>
          <a:xfrm>
            <a:off x="263466" y="4926033"/>
            <a:ext cx="8595360" cy="0"/>
          </a:xfrm>
          <a:prstGeom prst="line">
            <a:avLst/>
          </a:prstGeom>
          <a:noFill/>
          <a:ln w="28575" cap="flat" cmpd="sng" algn="ctr">
            <a:solidFill>
              <a:srgbClr val="948A54"/>
            </a:solidFill>
            <a:prstDash val="sysDot"/>
          </a:ln>
          <a:effectLst/>
        </p:spPr>
      </p:cxnSp>
      <p:cxnSp>
        <p:nvCxnSpPr>
          <p:cNvPr id="50" name="Straight Connector 49"/>
          <p:cNvCxnSpPr/>
          <p:nvPr>
            <p:custDataLst>
              <p:tags r:id="rId9"/>
            </p:custDataLst>
          </p:nvPr>
        </p:nvCxnSpPr>
        <p:spPr>
          <a:xfrm>
            <a:off x="263466" y="5656293"/>
            <a:ext cx="8595360" cy="0"/>
          </a:xfrm>
          <a:prstGeom prst="line">
            <a:avLst/>
          </a:prstGeom>
          <a:noFill/>
          <a:ln w="28575" cap="flat" cmpd="sng" algn="ctr">
            <a:solidFill>
              <a:srgbClr val="948A54"/>
            </a:solidFill>
            <a:prstDash val="sysDot"/>
          </a:ln>
          <a:effectLst/>
        </p:spPr>
      </p:cxnSp>
      <p:sp>
        <p:nvSpPr>
          <p:cNvPr id="24" name="TextBox 23"/>
          <p:cNvSpPr txBox="1"/>
          <p:nvPr/>
        </p:nvSpPr>
        <p:spPr>
          <a:xfrm>
            <a:off x="3811060" y="2735253"/>
            <a:ext cx="4886909" cy="307777"/>
          </a:xfrm>
          <a:prstGeom prst="rect">
            <a:avLst/>
          </a:prstGeom>
          <a:noFill/>
        </p:spPr>
        <p:txBody>
          <a:bodyPr wrap="square" rtlCol="0">
            <a:spAutoFit/>
          </a:bodyPr>
          <a:lstStyle/>
          <a:p>
            <a:pPr algn="l"/>
            <a:r>
              <a:rPr lang="en-US" sz="1400" b="1" dirty="0" smtClean="0"/>
              <a:t>How the initiative addresses the gap: </a:t>
            </a:r>
            <a:endParaRPr lang="en-US" sz="1400" b="1" dirty="0"/>
          </a:p>
        </p:txBody>
      </p:sp>
      <p:sp>
        <p:nvSpPr>
          <p:cNvPr id="26" name="TextBox 25"/>
          <p:cNvSpPr txBox="1"/>
          <p:nvPr/>
        </p:nvSpPr>
        <p:spPr>
          <a:xfrm>
            <a:off x="263466" y="2735253"/>
            <a:ext cx="2834640" cy="307777"/>
          </a:xfrm>
          <a:prstGeom prst="rect">
            <a:avLst/>
          </a:prstGeom>
          <a:noFill/>
        </p:spPr>
        <p:txBody>
          <a:bodyPr wrap="square" rtlCol="0">
            <a:spAutoFit/>
          </a:bodyPr>
          <a:lstStyle/>
          <a:p>
            <a:pPr algn="l"/>
            <a:r>
              <a:rPr lang="en-US" sz="1400" b="1" dirty="0" smtClean="0"/>
              <a:t>Common Culture gaps:</a:t>
            </a:r>
            <a:endParaRPr lang="en-US" sz="1400" b="1" dirty="0"/>
          </a:p>
        </p:txBody>
      </p:sp>
      <p:cxnSp>
        <p:nvCxnSpPr>
          <p:cNvPr id="28" name="Straight Connector 27"/>
          <p:cNvCxnSpPr/>
          <p:nvPr>
            <p:custDataLst>
              <p:tags r:id="rId10"/>
            </p:custDataLst>
          </p:nvPr>
        </p:nvCxnSpPr>
        <p:spPr>
          <a:xfrm>
            <a:off x="299979" y="3209922"/>
            <a:ext cx="8595360" cy="0"/>
          </a:xfrm>
          <a:prstGeom prst="line">
            <a:avLst/>
          </a:prstGeom>
          <a:noFill/>
          <a:ln w="28575" cap="flat" cmpd="sng" algn="ctr">
            <a:solidFill>
              <a:srgbClr val="948A54"/>
            </a:solidFill>
            <a:prstDash val="sysDot"/>
          </a:ln>
          <a:effectLst/>
        </p:spPr>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Highlighted initiative: </a:t>
            </a:r>
            <a:r>
              <a:rPr lang="en-US" i="1" dirty="0" smtClean="0"/>
              <a:t>Community Involvement Day</a:t>
            </a:r>
            <a:endParaRPr lang="en-US" i="1" dirty="0"/>
          </a:p>
        </p:txBody>
      </p:sp>
      <p:sp>
        <p:nvSpPr>
          <p:cNvPr id="24" name="Rectangle 23"/>
          <p:cNvSpPr/>
          <p:nvPr/>
        </p:nvSpPr>
        <p:spPr bwMode="auto">
          <a:xfrm>
            <a:off x="1524000" y="3429000"/>
            <a:ext cx="7315200" cy="548640"/>
          </a:xfrm>
          <a:prstGeom prst="rect">
            <a:avLst/>
          </a:prstGeom>
          <a:noFill/>
          <a:ln w="25400" cap="flat" cmpd="sng" algn="ctr">
            <a:noFill/>
            <a:prstDash val="solid"/>
          </a:ln>
          <a:effectLst/>
        </p:spPr>
        <p:txBody>
          <a:bodyPr anchor="ctr"/>
          <a:lstStyle/>
          <a:p>
            <a:pPr marL="0" marR="0" lvl="4" indent="0" algn="l" defTabSz="914400" eaLnBrk="1" fontAlgn="auto" latinLnBrk="0" hangingPunct="1">
              <a:lnSpc>
                <a:spcPct val="100000"/>
              </a:lnSpc>
              <a:spcBef>
                <a:spcPts val="0"/>
              </a:spcBef>
              <a:spcAft>
                <a:spcPts val="0"/>
              </a:spcAft>
              <a:buClrTx/>
              <a:buSzTx/>
              <a:buFontTx/>
              <a:buNone/>
              <a:tabLst/>
              <a:defRPr/>
            </a:pPr>
            <a:r>
              <a:rPr lang="en-US" sz="1200" i="1" kern="0" dirty="0" smtClean="0">
                <a:solidFill>
                  <a:sysClr val="windowText" lastClr="000000"/>
                </a:solidFill>
                <a:latin typeface="+mn-lt"/>
              </a:rPr>
              <a:t>Management participation: </a:t>
            </a:r>
            <a:r>
              <a:rPr lang="en-US" sz="1200" kern="0" dirty="0" smtClean="0">
                <a:solidFill>
                  <a:sysClr val="windowText" lastClr="000000"/>
                </a:solidFill>
                <a:latin typeface="+mn-lt"/>
              </a:rPr>
              <a:t>To promote this as a company value, managers should participate alongside the team. Role modeling the behavior reinforces that the company is fully committed to the value.</a:t>
            </a:r>
            <a:endParaRPr lang="en-US" sz="1200" kern="0" dirty="0">
              <a:solidFill>
                <a:sysClr val="windowText" lastClr="000000"/>
              </a:solidFill>
              <a:latin typeface="+mn-lt"/>
            </a:endParaRPr>
          </a:p>
        </p:txBody>
      </p:sp>
      <p:sp>
        <p:nvSpPr>
          <p:cNvPr id="25" name="Rectangle 24"/>
          <p:cNvSpPr/>
          <p:nvPr>
            <p:custDataLst>
              <p:tags r:id="rId1"/>
            </p:custDataLst>
          </p:nvPr>
        </p:nvSpPr>
        <p:spPr bwMode="auto">
          <a:xfrm>
            <a:off x="1524000" y="2725083"/>
            <a:ext cx="7315200" cy="657225"/>
          </a:xfrm>
          <a:prstGeom prst="rect">
            <a:avLst/>
          </a:prstGeom>
          <a:noFill/>
          <a:ln w="25400" cap="flat" cmpd="sng" algn="ctr">
            <a:noFill/>
            <a:prstDash val="solid"/>
          </a:ln>
          <a:effectLst/>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200" i="1" kern="0" dirty="0" smtClean="0">
                <a:solidFill>
                  <a:sysClr val="windowText" lastClr="000000"/>
                </a:solidFill>
                <a:latin typeface="+mn-lt"/>
              </a:rPr>
              <a:t>Ensure it’s inclusive: </a:t>
            </a:r>
            <a:r>
              <a:rPr lang="en-US" sz="1200" kern="0" dirty="0" smtClean="0">
                <a:solidFill>
                  <a:sysClr val="windowText" lastClr="000000"/>
                </a:solidFill>
                <a:latin typeface="+mn-lt"/>
              </a:rPr>
              <a:t>There should be few limits to the type of community involvement you participate in. It should fit with your organization’s values, be easy for your employees to travel there, and cost nothing (or very little) for the employee. </a:t>
            </a:r>
            <a:endParaRPr lang="en-US" sz="1200" kern="0" dirty="0">
              <a:solidFill>
                <a:sysClr val="windowText" lastClr="000000"/>
              </a:solidFill>
              <a:latin typeface="+mn-lt"/>
            </a:endParaRPr>
          </a:p>
        </p:txBody>
      </p:sp>
      <p:sp>
        <p:nvSpPr>
          <p:cNvPr id="26" name="Rectangle 25"/>
          <p:cNvSpPr/>
          <p:nvPr>
            <p:custDataLst>
              <p:tags r:id="rId2"/>
            </p:custDataLst>
          </p:nvPr>
        </p:nvSpPr>
        <p:spPr bwMode="auto">
          <a:xfrm>
            <a:off x="248661" y="4850487"/>
            <a:ext cx="8595360" cy="1571634"/>
          </a:xfrm>
          <a:prstGeom prst="rect">
            <a:avLst/>
          </a:prstGeom>
          <a:solidFill>
            <a:srgbClr val="7391AD">
              <a:lumMod val="40000"/>
              <a:lumOff val="60000"/>
            </a:srgbClr>
          </a:solidFill>
          <a:ln w="25400" cap="flat" cmpd="sng" algn="ctr">
            <a:noFill/>
            <a:prstDash val="solid"/>
          </a:ln>
          <a:effectLst/>
        </p:spPr>
        <p:txBody>
          <a:bodyPr anchor="ctr"/>
          <a:lstStyle/>
          <a:p>
            <a:pPr marL="2057400" marR="0" lvl="4" indent="-228600" defTabSz="914400" eaLnBrk="1" fontAlgn="auto" latinLnBrk="0" hangingPunct="1">
              <a:lnSpc>
                <a:spcPct val="100000"/>
              </a:lnSpc>
              <a:spcBef>
                <a:spcPts val="0"/>
              </a:spcBef>
              <a:spcAft>
                <a:spcPts val="0"/>
              </a:spcAft>
              <a:buClrTx/>
              <a:buSzTx/>
              <a:buFont typeface="Arial" charset="0"/>
              <a:buChar char="•"/>
              <a:tabLst/>
              <a:defRPr/>
            </a:pPr>
            <a:endParaRPr kumimoji="0" lang="en-US" sz="1100" b="0" i="0" u="none" strike="noStrike" kern="0" cap="none" spc="0" normalizeH="0" baseline="0" noProof="0">
              <a:ln>
                <a:noFill/>
              </a:ln>
              <a:solidFill>
                <a:srgbClr val="254061"/>
              </a:solidFill>
              <a:effectLst/>
              <a:uLnTx/>
              <a:uFillTx/>
              <a:latin typeface="Georgia"/>
              <a:ea typeface="+mn-ea"/>
              <a:cs typeface="Arial" charset="0"/>
            </a:endParaRPr>
          </a:p>
        </p:txBody>
      </p:sp>
      <p:sp>
        <p:nvSpPr>
          <p:cNvPr id="28" name="TextBox 27"/>
          <p:cNvSpPr txBox="1"/>
          <p:nvPr>
            <p:custDataLst>
              <p:tags r:id="rId3"/>
            </p:custDataLst>
          </p:nvPr>
        </p:nvSpPr>
        <p:spPr bwMode="auto">
          <a:xfrm>
            <a:off x="223476" y="3526770"/>
            <a:ext cx="1188720" cy="523220"/>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Tricks to Implement</a:t>
            </a:r>
          </a:p>
        </p:txBody>
      </p:sp>
      <p:sp>
        <p:nvSpPr>
          <p:cNvPr id="29" name="TextBox 28"/>
          <p:cNvSpPr txBox="1"/>
          <p:nvPr>
            <p:custDataLst>
              <p:tags r:id="rId4"/>
            </p:custDataLst>
          </p:nvPr>
        </p:nvSpPr>
        <p:spPr bwMode="auto">
          <a:xfrm>
            <a:off x="213951" y="5380633"/>
            <a:ext cx="1188720" cy="523220"/>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Mini Case Study</a:t>
            </a:r>
          </a:p>
        </p:txBody>
      </p:sp>
      <p:sp>
        <p:nvSpPr>
          <p:cNvPr id="30" name="TextBox 29"/>
          <p:cNvSpPr txBox="1"/>
          <p:nvPr>
            <p:custDataLst>
              <p:tags r:id="rId5"/>
            </p:custDataLst>
          </p:nvPr>
        </p:nvSpPr>
        <p:spPr>
          <a:xfrm>
            <a:off x="1636713" y="5692120"/>
            <a:ext cx="7507287" cy="52387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Trebuchet M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Trebuchet MS"/>
            </a:endParaRPr>
          </a:p>
        </p:txBody>
      </p:sp>
      <p:sp>
        <p:nvSpPr>
          <p:cNvPr id="32" name="TextBox 31"/>
          <p:cNvSpPr txBox="1"/>
          <p:nvPr>
            <p:custDataLst>
              <p:tags r:id="rId6"/>
            </p:custDataLst>
          </p:nvPr>
        </p:nvSpPr>
        <p:spPr bwMode="auto">
          <a:xfrm>
            <a:off x="261576" y="1733916"/>
            <a:ext cx="1188720" cy="30777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Roles</a:t>
            </a:r>
          </a:p>
        </p:txBody>
      </p:sp>
      <p:sp>
        <p:nvSpPr>
          <p:cNvPr id="33" name="TextBox 32"/>
          <p:cNvSpPr txBox="1"/>
          <p:nvPr>
            <p:custDataLst>
              <p:tags r:id="rId7"/>
            </p:custDataLst>
          </p:nvPr>
        </p:nvSpPr>
        <p:spPr>
          <a:xfrm>
            <a:off x="1530351" y="1281478"/>
            <a:ext cx="2311390" cy="1200329"/>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Senior management: The advocate.</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Promote the importance of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community </a:t>
            </a:r>
            <a:r>
              <a:rPr kumimoji="0" lang="en-US" sz="1200" b="0" i="0" u="none" strike="noStrike" kern="0" cap="none" spc="0" normalizeH="0" baseline="0" noProof="0" dirty="0">
                <a:ln>
                  <a:noFill/>
                </a:ln>
                <a:solidFill>
                  <a:sysClr val="windowText" lastClr="000000"/>
                </a:solidFill>
                <a:effectLst/>
                <a:uLnTx/>
                <a:uFillTx/>
                <a:latin typeface="+mn-lt"/>
              </a:rPr>
              <a:t>involvement day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through </a:t>
            </a:r>
            <a:r>
              <a:rPr kumimoji="0" lang="en-US" sz="1200" b="0" i="0" u="none" strike="noStrike" kern="0" cap="none" spc="0" normalizeH="0" baseline="0" noProof="0" dirty="0">
                <a:ln>
                  <a:noFill/>
                </a:ln>
                <a:solidFill>
                  <a:sysClr val="windowText" lastClr="000000"/>
                </a:solidFill>
                <a:effectLst/>
                <a:uLnTx/>
                <a:uFillTx/>
                <a:latin typeface="+mn-lt"/>
              </a:rPr>
              <a:t>managers.</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Provide time away from work.</a:t>
            </a:r>
          </a:p>
        </p:txBody>
      </p:sp>
      <p:sp>
        <p:nvSpPr>
          <p:cNvPr id="34" name="TextBox 33"/>
          <p:cNvSpPr txBox="1"/>
          <p:nvPr>
            <p:custDataLst>
              <p:tags r:id="rId8"/>
            </p:custDataLst>
          </p:nvPr>
        </p:nvSpPr>
        <p:spPr>
          <a:xfrm>
            <a:off x="3878253" y="1281478"/>
            <a:ext cx="2263806" cy="1384995"/>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Managers: The facilitators.</a:t>
            </a:r>
          </a:p>
          <a:p>
            <a:pPr marL="95250" marR="0" lvl="0" indent="-9525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Assist employees with choosing an appropriate </a:t>
            </a:r>
          </a:p>
          <a:p>
            <a:pPr marL="95250" marR="0" lvl="0" indent="-9525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community </a:t>
            </a:r>
            <a:r>
              <a:rPr kumimoji="0" lang="en-US" sz="1200" b="0" i="0" u="none" strike="noStrike" kern="0" cap="none" spc="0" normalizeH="0" baseline="0" noProof="0" dirty="0">
                <a:ln>
                  <a:noFill/>
                </a:ln>
                <a:solidFill>
                  <a:sysClr val="windowText" lastClr="000000"/>
                </a:solidFill>
                <a:effectLst/>
                <a:uLnTx/>
                <a:uFillTx/>
                <a:latin typeface="+mn-lt"/>
              </a:rPr>
              <a:t>involvement </a:t>
            </a:r>
          </a:p>
          <a:p>
            <a:pPr marL="95250" marR="0" lvl="0" indent="-9525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activity</a:t>
            </a:r>
            <a:r>
              <a:rPr kumimoji="0" lang="en-US" sz="1200" b="0" i="0" u="none" strike="noStrike" kern="0" cap="none" spc="0" normalizeH="0" baseline="0" noProof="0" dirty="0">
                <a:ln>
                  <a:noFill/>
                </a:ln>
                <a:solidFill>
                  <a:sysClr val="windowText" lastClr="000000"/>
                </a:solidFill>
                <a:effectLst/>
                <a:uLnTx/>
                <a:uFillTx/>
                <a:latin typeface="+mn-lt"/>
              </a:rPr>
              <a:t>.</a:t>
            </a:r>
          </a:p>
          <a:p>
            <a:pPr marL="95250" marR="0" lvl="0" indent="-9525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Actively participate with </a:t>
            </a:r>
          </a:p>
          <a:p>
            <a:pPr marL="95250" marR="0" lvl="0" indent="-9525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the </a:t>
            </a:r>
            <a:r>
              <a:rPr kumimoji="0" lang="en-US" sz="1200" b="0" i="0" u="none" strike="noStrike" kern="0" cap="none" spc="0" normalizeH="0" baseline="0" noProof="0" dirty="0">
                <a:ln>
                  <a:noFill/>
                </a:ln>
                <a:solidFill>
                  <a:sysClr val="windowText" lastClr="000000"/>
                </a:solidFill>
                <a:effectLst/>
                <a:uLnTx/>
                <a:uFillTx/>
                <a:latin typeface="+mn-lt"/>
              </a:rPr>
              <a:t>team.</a:t>
            </a:r>
          </a:p>
        </p:txBody>
      </p:sp>
      <p:sp>
        <p:nvSpPr>
          <p:cNvPr id="35" name="TextBox 34"/>
          <p:cNvSpPr txBox="1"/>
          <p:nvPr>
            <p:custDataLst>
              <p:tags r:id="rId9"/>
            </p:custDataLst>
          </p:nvPr>
        </p:nvSpPr>
        <p:spPr>
          <a:xfrm>
            <a:off x="6443663" y="1281478"/>
            <a:ext cx="2433637" cy="1569660"/>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Employees: The participants/organizers.</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Participate in community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involvement </a:t>
            </a:r>
            <a:r>
              <a:rPr kumimoji="0" lang="en-US" sz="1200" b="0" i="0" u="none" strike="noStrike" kern="0" cap="none" spc="0" normalizeH="0" baseline="0" noProof="0" dirty="0">
                <a:ln>
                  <a:noFill/>
                </a:ln>
                <a:solidFill>
                  <a:sysClr val="windowText" lastClr="000000"/>
                </a:solidFill>
                <a:effectLst/>
                <a:uLnTx/>
                <a:uFillTx/>
                <a:latin typeface="+mn-lt"/>
              </a:rPr>
              <a:t>day.</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Organize a community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involvement </a:t>
            </a:r>
            <a:r>
              <a:rPr kumimoji="0" lang="en-US" sz="1200" b="0" i="0" u="none" strike="noStrike" kern="0" cap="none" spc="0" normalizeH="0" baseline="0" noProof="0" dirty="0">
                <a:ln>
                  <a:noFill/>
                </a:ln>
                <a:solidFill>
                  <a:sysClr val="windowText" lastClr="000000"/>
                </a:solidFill>
                <a:effectLst/>
                <a:uLnTx/>
                <a:uFillTx/>
                <a:latin typeface="+mn-lt"/>
              </a:rPr>
              <a:t>day based on a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rotation </a:t>
            </a:r>
            <a:r>
              <a:rPr kumimoji="0" lang="en-US" sz="1200" b="0" i="0" u="none" strike="noStrike" kern="0" cap="none" spc="0" normalizeH="0" baseline="0" noProof="0" dirty="0">
                <a:ln>
                  <a:noFill/>
                </a:ln>
                <a:solidFill>
                  <a:sysClr val="windowText" lastClr="000000"/>
                </a:solidFill>
                <a:effectLst/>
                <a:uLnTx/>
                <a:uFillTx/>
                <a:latin typeface="+mn-lt"/>
              </a:rPr>
              <a:t>with colleagues.</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0" cap="none" spc="0" normalizeH="0" baseline="0" noProof="0" dirty="0">
              <a:ln>
                <a:noFill/>
              </a:ln>
              <a:solidFill>
                <a:sysClr val="windowText" lastClr="000000"/>
              </a:solidFill>
              <a:effectLst/>
              <a:uLnTx/>
              <a:uFillTx/>
              <a:latin typeface="+mn-lt"/>
            </a:endParaRPr>
          </a:p>
        </p:txBody>
      </p:sp>
      <p:cxnSp>
        <p:nvCxnSpPr>
          <p:cNvPr id="36" name="Straight Connector 35"/>
          <p:cNvCxnSpPr/>
          <p:nvPr>
            <p:custDataLst>
              <p:tags r:id="rId10"/>
            </p:custDataLst>
          </p:nvPr>
        </p:nvCxnSpPr>
        <p:spPr>
          <a:xfrm rot="5400000">
            <a:off x="3155940" y="1957754"/>
            <a:ext cx="1371600" cy="0"/>
          </a:xfrm>
          <a:prstGeom prst="line">
            <a:avLst/>
          </a:prstGeom>
          <a:noFill/>
          <a:ln w="28575" cap="flat" cmpd="sng" algn="ctr">
            <a:solidFill>
              <a:srgbClr val="948A54"/>
            </a:solidFill>
            <a:prstDash val="sysDot"/>
          </a:ln>
          <a:effectLst/>
        </p:spPr>
      </p:cxnSp>
      <p:cxnSp>
        <p:nvCxnSpPr>
          <p:cNvPr id="37" name="Straight Connector 36"/>
          <p:cNvCxnSpPr/>
          <p:nvPr>
            <p:custDataLst>
              <p:tags r:id="rId11"/>
            </p:custDataLst>
          </p:nvPr>
        </p:nvCxnSpPr>
        <p:spPr>
          <a:xfrm rot="5400000">
            <a:off x="5638824" y="1967278"/>
            <a:ext cx="1371600" cy="0"/>
          </a:xfrm>
          <a:prstGeom prst="line">
            <a:avLst/>
          </a:prstGeom>
          <a:noFill/>
          <a:ln w="28575" cap="flat" cmpd="sng" algn="ctr">
            <a:solidFill>
              <a:srgbClr val="948A54"/>
            </a:solidFill>
            <a:prstDash val="sysDot"/>
          </a:ln>
          <a:effectLst/>
        </p:spPr>
      </p:cxnSp>
      <p:sp>
        <p:nvSpPr>
          <p:cNvPr id="38" name="Rectangle 37"/>
          <p:cNvSpPr/>
          <p:nvPr>
            <p:custDataLst>
              <p:tags r:id="rId12"/>
            </p:custDataLst>
          </p:nvPr>
        </p:nvSpPr>
        <p:spPr bwMode="auto">
          <a:xfrm>
            <a:off x="1524000" y="4049721"/>
            <a:ext cx="7315200" cy="704850"/>
          </a:xfrm>
          <a:prstGeom prst="rect">
            <a:avLst/>
          </a:prstGeom>
          <a:noFill/>
          <a:ln w="25400" cap="flat" cmpd="sng" algn="ctr">
            <a:noFill/>
            <a:prstDash val="solid"/>
          </a:ln>
          <a:effectLst/>
        </p:spPr>
        <p:txBody>
          <a:bodyPr anchor="ctr"/>
          <a:lstStyle/>
          <a:p>
            <a:pPr marL="0" marR="0" lvl="4" indent="0" algn="l" defTabSz="914400" eaLnBrk="1" fontAlgn="auto" latinLnBrk="0" hangingPunct="1">
              <a:lnSpc>
                <a:spcPct val="100000"/>
              </a:lnSpc>
              <a:spcBef>
                <a:spcPts val="0"/>
              </a:spcBef>
              <a:spcAft>
                <a:spcPts val="0"/>
              </a:spcAft>
              <a:buClrTx/>
              <a:buSzTx/>
              <a:buFontTx/>
              <a:buNone/>
              <a:tabLst/>
              <a:defRPr/>
            </a:pPr>
            <a:r>
              <a:rPr lang="en-US" sz="1200" i="1" kern="0" dirty="0" smtClean="0">
                <a:solidFill>
                  <a:sysClr val="windowText" lastClr="000000"/>
                </a:solidFill>
                <a:latin typeface="+mn-lt"/>
              </a:rPr>
              <a:t>Manage time effectively:</a:t>
            </a:r>
            <a:r>
              <a:rPr lang="en-US" sz="1200" kern="0" dirty="0" smtClean="0">
                <a:solidFill>
                  <a:sysClr val="windowText" lastClr="000000"/>
                </a:solidFill>
                <a:latin typeface="+mn-lt"/>
              </a:rPr>
              <a:t> It’s better do a shorter volunteer activity than have employees working overtime to compensate for time out of the office. Employees should not be penalized for participating in a company-supported activity.</a:t>
            </a:r>
            <a:endParaRPr lang="en-US" sz="1200" kern="0" dirty="0">
              <a:solidFill>
                <a:sysClr val="windowText" lastClr="000000"/>
              </a:solidFill>
              <a:latin typeface="+mn-lt"/>
            </a:endParaRPr>
          </a:p>
        </p:txBody>
      </p:sp>
      <p:sp>
        <p:nvSpPr>
          <p:cNvPr id="40" name="TextBox 31"/>
          <p:cNvSpPr txBox="1">
            <a:spLocks noChangeArrowheads="1"/>
          </p:cNvSpPr>
          <p:nvPr/>
        </p:nvSpPr>
        <p:spPr bwMode="auto">
          <a:xfrm>
            <a:off x="1539937" y="4889520"/>
            <a:ext cx="7337363" cy="1384995"/>
          </a:xfrm>
          <a:prstGeom prst="rect">
            <a:avLst/>
          </a:prstGeom>
          <a:noFill/>
          <a:ln w="9525">
            <a:noFill/>
            <a:miter lim="800000"/>
            <a:headEnd/>
            <a:tailEnd/>
          </a:ln>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A large financial firm includes “Make a positive contribution to our communities” as part of its guiding principles. While many organizations make this type of statement, this organization actively promotes employee participation in community activities by providing time off for volunteering, and in some areas volunteering has become part of quarterly departmental update meetings. The company goes as far as to include Community Involvement on all employees’ annual performance appraisals. As a result, employees understand the commitment to community involvement as a deep rooted organizational value, and not just a statement that makes the organization </a:t>
            </a:r>
            <a:r>
              <a:rPr kumimoji="0" lang="en-US" sz="1200" b="0" i="0" u="none" strike="noStrike" kern="0" cap="none" spc="0" normalizeH="0" baseline="0" noProof="0" dirty="0" smtClean="0">
                <a:ln>
                  <a:noFill/>
                </a:ln>
                <a:solidFill>
                  <a:sysClr val="windowText" lastClr="000000"/>
                </a:solidFill>
                <a:effectLst/>
                <a:uLnTx/>
                <a:uFillTx/>
                <a:latin typeface="+mn-lt"/>
              </a:rPr>
              <a:t>appear socially </a:t>
            </a:r>
            <a:r>
              <a:rPr kumimoji="0" lang="en-US" sz="1200" b="0" i="0" u="none" strike="noStrike" kern="0" cap="none" spc="0" normalizeH="0" baseline="0" noProof="0" dirty="0">
                <a:ln>
                  <a:noFill/>
                </a:ln>
                <a:solidFill>
                  <a:sysClr val="windowText" lastClr="000000"/>
                </a:solidFill>
                <a:effectLst/>
                <a:uLnTx/>
                <a:uFillTx/>
                <a:latin typeface="+mn-lt"/>
              </a:rPr>
              <a:t>responsible. </a:t>
            </a:r>
          </a:p>
        </p:txBody>
      </p:sp>
      <p:sp>
        <p:nvSpPr>
          <p:cNvPr id="45" name="Rectangle 44"/>
          <p:cNvSpPr/>
          <p:nvPr>
            <p:custDataLst>
              <p:tags r:id="rId13"/>
            </p:custDataLst>
          </p:nvPr>
        </p:nvSpPr>
        <p:spPr bwMode="auto">
          <a:xfrm>
            <a:off x="1371600" y="1210041"/>
            <a:ext cx="176213" cy="5212080"/>
          </a:xfrm>
          <a:prstGeom prst="rect">
            <a:avLst/>
          </a:prstGeom>
          <a:solidFill>
            <a:srgbClr val="948A54">
              <a:alpha val="62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Georgia"/>
              <a:ea typeface="+mn-ea"/>
              <a:cs typeface="+mn-cs"/>
            </a:endParaRPr>
          </a:p>
        </p:txBody>
      </p:sp>
      <p:cxnSp>
        <p:nvCxnSpPr>
          <p:cNvPr id="20" name="Straight Connector 19"/>
          <p:cNvCxnSpPr/>
          <p:nvPr>
            <p:custDataLst>
              <p:tags r:id="rId14"/>
            </p:custDataLst>
          </p:nvPr>
        </p:nvCxnSpPr>
        <p:spPr>
          <a:xfrm>
            <a:off x="248661" y="2698740"/>
            <a:ext cx="8595360" cy="0"/>
          </a:xfrm>
          <a:prstGeom prst="line">
            <a:avLst/>
          </a:prstGeom>
          <a:noFill/>
          <a:ln w="28575" cap="flat" cmpd="sng" algn="ctr">
            <a:solidFill>
              <a:srgbClr val="948A54"/>
            </a:solidFill>
            <a:prstDash val="sysDot"/>
          </a:ln>
          <a:effectLst/>
        </p:spPr>
      </p:cxnSp>
      <p:cxnSp>
        <p:nvCxnSpPr>
          <p:cNvPr id="21" name="Straight Connector 20"/>
          <p:cNvCxnSpPr/>
          <p:nvPr>
            <p:custDataLst>
              <p:tags r:id="rId15"/>
            </p:custDataLst>
          </p:nvPr>
        </p:nvCxnSpPr>
        <p:spPr>
          <a:xfrm>
            <a:off x="1541421" y="3429000"/>
            <a:ext cx="7315200" cy="0"/>
          </a:xfrm>
          <a:prstGeom prst="line">
            <a:avLst/>
          </a:prstGeom>
          <a:noFill/>
          <a:ln w="28575" cap="flat" cmpd="sng" algn="ctr">
            <a:solidFill>
              <a:srgbClr val="948A54"/>
            </a:solidFill>
            <a:prstDash val="sysDot"/>
          </a:ln>
          <a:effectLst/>
        </p:spPr>
      </p:cxnSp>
      <p:cxnSp>
        <p:nvCxnSpPr>
          <p:cNvPr id="22" name="Straight Connector 21"/>
          <p:cNvCxnSpPr/>
          <p:nvPr>
            <p:custDataLst>
              <p:tags r:id="rId16"/>
            </p:custDataLst>
          </p:nvPr>
        </p:nvCxnSpPr>
        <p:spPr>
          <a:xfrm>
            <a:off x="1541421" y="4013208"/>
            <a:ext cx="7315200" cy="0"/>
          </a:xfrm>
          <a:prstGeom prst="line">
            <a:avLst/>
          </a:prstGeom>
          <a:noFill/>
          <a:ln w="28575" cap="flat" cmpd="sng" algn="ctr">
            <a:solidFill>
              <a:srgbClr val="948A54"/>
            </a:solidFill>
            <a:prstDash val="sysDot"/>
          </a:ln>
          <a:effectLst/>
        </p:spPr>
      </p:cxnSp>
      <p:cxnSp>
        <p:nvCxnSpPr>
          <p:cNvPr id="23" name="Straight Connector 22"/>
          <p:cNvCxnSpPr/>
          <p:nvPr>
            <p:custDataLst>
              <p:tags r:id="rId17"/>
            </p:custDataLst>
          </p:nvPr>
        </p:nvCxnSpPr>
        <p:spPr>
          <a:xfrm>
            <a:off x="263466" y="4853007"/>
            <a:ext cx="8595360" cy="0"/>
          </a:xfrm>
          <a:prstGeom prst="line">
            <a:avLst/>
          </a:prstGeom>
          <a:noFill/>
          <a:ln w="28575" cap="flat" cmpd="sng" algn="ctr">
            <a:solidFill>
              <a:srgbClr val="948A54"/>
            </a:solidFill>
            <a:prstDash val="sysDot"/>
          </a:ln>
          <a:effectLst/>
        </p:spPr>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Focus Driver: Ask for feedback from customers and then communicate to employees how it’s being used</a:t>
            </a:r>
            <a:endParaRPr lang="en-US" dirty="0"/>
          </a:p>
        </p:txBody>
      </p:sp>
      <p:sp>
        <p:nvSpPr>
          <p:cNvPr id="21" name="Rectangle 20"/>
          <p:cNvSpPr/>
          <p:nvPr>
            <p:custDataLst>
              <p:tags r:id="rId1"/>
            </p:custDataLst>
          </p:nvPr>
        </p:nvSpPr>
        <p:spPr>
          <a:xfrm>
            <a:off x="263466" y="4614895"/>
            <a:ext cx="8595360" cy="1096962"/>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latin typeface="Georgia"/>
              <a:ea typeface="+mn-ea"/>
              <a:cs typeface="+mn-cs"/>
            </a:endParaRPr>
          </a:p>
        </p:txBody>
      </p:sp>
      <p:sp>
        <p:nvSpPr>
          <p:cNvPr id="22" name="Rectangle 21"/>
          <p:cNvSpPr/>
          <p:nvPr>
            <p:custDataLst>
              <p:tags r:id="rId2"/>
            </p:custDataLst>
          </p:nvPr>
        </p:nvSpPr>
        <p:spPr>
          <a:xfrm>
            <a:off x="263466" y="3305206"/>
            <a:ext cx="8595360" cy="1047750"/>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Trebuchet MS"/>
              <a:ea typeface="+mn-ea"/>
              <a:cs typeface="+mn-cs"/>
            </a:endParaRPr>
          </a:p>
        </p:txBody>
      </p:sp>
      <p:sp>
        <p:nvSpPr>
          <p:cNvPr id="23" name="Rectangle 22"/>
          <p:cNvSpPr/>
          <p:nvPr>
            <p:custDataLst>
              <p:tags r:id="rId3"/>
            </p:custDataLst>
          </p:nvPr>
        </p:nvSpPr>
        <p:spPr>
          <a:xfrm>
            <a:off x="263466" y="2000279"/>
            <a:ext cx="8595360" cy="1046163"/>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latin typeface="Georgia"/>
              <a:ea typeface="+mn-ea"/>
              <a:cs typeface="+mn-cs"/>
            </a:endParaRPr>
          </a:p>
        </p:txBody>
      </p:sp>
      <p:sp>
        <p:nvSpPr>
          <p:cNvPr id="24" name="TextBox 5"/>
          <p:cNvSpPr txBox="1">
            <a:spLocks noChangeArrowheads="1"/>
          </p:cNvSpPr>
          <p:nvPr>
            <p:custDataLst>
              <p:tags r:id="rId4"/>
            </p:custDataLst>
          </p:nvPr>
        </p:nvSpPr>
        <p:spPr bwMode="auto">
          <a:xfrm>
            <a:off x="817553" y="2198717"/>
            <a:ext cx="2560320" cy="523220"/>
          </a:xfrm>
          <a:prstGeom prst="rect">
            <a:avLst/>
          </a:prstGeom>
          <a:noFill/>
          <a:ln w="9525">
            <a:noFill/>
            <a:miter lim="800000"/>
            <a:headEnd/>
            <a:tailEnd/>
          </a:ln>
        </p:spPr>
        <p:txBody>
          <a:bodyPr>
            <a:spAutoFit/>
          </a:bodyPr>
          <a:lstStyle/>
          <a:p>
            <a:pPr algn="l"/>
            <a:r>
              <a:rPr lang="en-US" sz="1400" dirty="0">
                <a:latin typeface="+mn-lt"/>
              </a:rPr>
              <a:t>Lack of effective channels for feedback from customers.</a:t>
            </a:r>
          </a:p>
        </p:txBody>
      </p:sp>
      <p:sp>
        <p:nvSpPr>
          <p:cNvPr id="25" name="TextBox 24"/>
          <p:cNvSpPr txBox="1"/>
          <p:nvPr>
            <p:custDataLst>
              <p:tags r:id="rId5"/>
            </p:custDataLst>
          </p:nvPr>
        </p:nvSpPr>
        <p:spPr>
          <a:xfrm>
            <a:off x="609600" y="5087970"/>
            <a:ext cx="2881313" cy="323850"/>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ysClr val="windowText" lastClr="000000"/>
                </a:solidFill>
                <a:effectLst/>
                <a:uLnTx/>
                <a:uFillTx/>
                <a:latin typeface="Trebuchet MS"/>
              </a:rPr>
              <a:t> </a:t>
            </a:r>
            <a:endParaRPr kumimoji="0" lang="en-US" sz="1500" b="0" i="0" u="none" strike="noStrike" kern="0" cap="none" spc="0" normalizeH="0" baseline="0" noProof="0" dirty="0">
              <a:ln>
                <a:noFill/>
              </a:ln>
              <a:solidFill>
                <a:sysClr val="windowText" lastClr="000000"/>
              </a:solidFill>
              <a:effectLst/>
              <a:uLnTx/>
              <a:uFillTx/>
              <a:latin typeface="Trebuchet MS"/>
            </a:endParaRPr>
          </a:p>
        </p:txBody>
      </p:sp>
      <p:sp>
        <p:nvSpPr>
          <p:cNvPr id="26" name="TextBox 7"/>
          <p:cNvSpPr txBox="1">
            <a:spLocks noChangeArrowheads="1"/>
          </p:cNvSpPr>
          <p:nvPr>
            <p:custDataLst>
              <p:tags r:id="rId6"/>
            </p:custDataLst>
          </p:nvPr>
        </p:nvSpPr>
        <p:spPr bwMode="auto">
          <a:xfrm>
            <a:off x="817553" y="3441731"/>
            <a:ext cx="2560320" cy="738664"/>
          </a:xfrm>
          <a:prstGeom prst="rect">
            <a:avLst/>
          </a:prstGeom>
          <a:noFill/>
          <a:ln w="9525">
            <a:noFill/>
            <a:miter lim="800000"/>
            <a:headEnd/>
            <a:tailEnd/>
          </a:ln>
        </p:spPr>
        <p:txBody>
          <a:bodyPr>
            <a:spAutoFit/>
          </a:bodyPr>
          <a:lstStyle/>
          <a:p>
            <a:pPr algn="l"/>
            <a:r>
              <a:rPr lang="en-US" sz="1400" dirty="0">
                <a:latin typeface="+mn-lt"/>
              </a:rPr>
              <a:t>Staff do not know how to appropriately </a:t>
            </a:r>
            <a:r>
              <a:rPr lang="en-US" sz="1400" dirty="0" smtClean="0">
                <a:latin typeface="+mn-lt"/>
              </a:rPr>
              <a:t>respond to </a:t>
            </a:r>
            <a:r>
              <a:rPr lang="en-US" sz="1400" dirty="0">
                <a:latin typeface="+mn-lt"/>
              </a:rPr>
              <a:t>feedback from customers. </a:t>
            </a:r>
          </a:p>
        </p:txBody>
      </p:sp>
      <p:sp>
        <p:nvSpPr>
          <p:cNvPr id="27" name="Rectangle 17"/>
          <p:cNvSpPr>
            <a:spLocks noChangeArrowheads="1"/>
          </p:cNvSpPr>
          <p:nvPr>
            <p:custDataLst>
              <p:tags r:id="rId7"/>
            </p:custDataLst>
          </p:nvPr>
        </p:nvSpPr>
        <p:spPr bwMode="auto">
          <a:xfrm>
            <a:off x="3622662" y="3333781"/>
            <a:ext cx="5303520" cy="954087"/>
          </a:xfrm>
          <a:prstGeom prst="rect">
            <a:avLst/>
          </a:prstGeom>
          <a:noFill/>
          <a:ln w="9525">
            <a:noFill/>
            <a:miter lim="800000"/>
            <a:headEnd/>
            <a:tailEnd/>
          </a:ln>
        </p:spPr>
        <p:txBody>
          <a:bodyPr>
            <a:spAutoFit/>
          </a:bodyPr>
          <a:lstStyle/>
          <a:p>
            <a:pPr algn="l"/>
            <a:r>
              <a:rPr lang="en-US" sz="1400" dirty="0">
                <a:latin typeface="+mn-lt"/>
              </a:rPr>
              <a:t>If you don’t enable staff to </a:t>
            </a:r>
            <a:r>
              <a:rPr lang="en-US" sz="1400" dirty="0" smtClean="0">
                <a:latin typeface="+mn-lt"/>
              </a:rPr>
              <a:t>respond to </a:t>
            </a:r>
            <a:r>
              <a:rPr lang="en-US" sz="1400" dirty="0">
                <a:latin typeface="+mn-lt"/>
              </a:rPr>
              <a:t>feedback, negative comments could have a serious effect on their morale. This may directly affect only the customer-facing staff, but they may talk about their frustrations to others.</a:t>
            </a:r>
          </a:p>
        </p:txBody>
      </p:sp>
      <p:sp>
        <p:nvSpPr>
          <p:cNvPr id="28" name="TextBox 24"/>
          <p:cNvSpPr txBox="1">
            <a:spLocks noChangeArrowheads="1"/>
          </p:cNvSpPr>
          <p:nvPr>
            <p:custDataLst>
              <p:tags r:id="rId8"/>
            </p:custDataLst>
          </p:nvPr>
        </p:nvSpPr>
        <p:spPr bwMode="auto">
          <a:xfrm>
            <a:off x="817553" y="4757770"/>
            <a:ext cx="2560320" cy="738664"/>
          </a:xfrm>
          <a:prstGeom prst="rect">
            <a:avLst/>
          </a:prstGeom>
          <a:noFill/>
          <a:ln w="9525">
            <a:noFill/>
            <a:miter lim="800000"/>
            <a:headEnd/>
            <a:tailEnd/>
          </a:ln>
        </p:spPr>
        <p:txBody>
          <a:bodyPr>
            <a:spAutoFit/>
          </a:bodyPr>
          <a:lstStyle/>
          <a:p>
            <a:pPr algn="l"/>
            <a:r>
              <a:rPr lang="en-US" sz="1400">
                <a:latin typeface="+mn-lt"/>
              </a:rPr>
              <a:t>Lack of awareness of customer service action that the organization is taking.</a:t>
            </a:r>
          </a:p>
        </p:txBody>
      </p:sp>
      <p:sp>
        <p:nvSpPr>
          <p:cNvPr id="29" name="Rectangle 18"/>
          <p:cNvSpPr>
            <a:spLocks noChangeArrowheads="1"/>
          </p:cNvSpPr>
          <p:nvPr>
            <p:custDataLst>
              <p:tags r:id="rId9"/>
            </p:custDataLst>
          </p:nvPr>
        </p:nvSpPr>
        <p:spPr bwMode="auto">
          <a:xfrm>
            <a:off x="3622662" y="4595845"/>
            <a:ext cx="5303520" cy="1169987"/>
          </a:xfrm>
          <a:prstGeom prst="rect">
            <a:avLst/>
          </a:prstGeom>
          <a:noFill/>
          <a:ln w="9525">
            <a:noFill/>
            <a:miter lim="800000"/>
            <a:headEnd/>
            <a:tailEnd/>
          </a:ln>
        </p:spPr>
        <p:txBody>
          <a:bodyPr>
            <a:spAutoFit/>
          </a:bodyPr>
          <a:lstStyle/>
          <a:p>
            <a:pPr algn="l"/>
            <a:r>
              <a:rPr lang="en-US" sz="1400">
                <a:latin typeface="+mn-lt"/>
              </a:rPr>
              <a:t>Customer focus initiatives will not improve employee engagement unless employees know they exist and see that they're working. Celebrating effective customer service helps the whole organization align itself with the customer service value. </a:t>
            </a:r>
          </a:p>
        </p:txBody>
      </p:sp>
      <p:sp>
        <p:nvSpPr>
          <p:cNvPr id="30" name="TextBox 29"/>
          <p:cNvSpPr txBox="1"/>
          <p:nvPr>
            <p:custDataLst>
              <p:tags r:id="rId10"/>
            </p:custDataLst>
          </p:nvPr>
        </p:nvSpPr>
        <p:spPr>
          <a:xfrm>
            <a:off x="3695688" y="1484313"/>
            <a:ext cx="4668837" cy="369332"/>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u="none" strike="noStrike" kern="0" cap="none" spc="0" normalizeH="0" baseline="0" noProof="0" dirty="0">
                <a:ln>
                  <a:noFill/>
                </a:ln>
                <a:solidFill>
                  <a:sysClr val="windowText" lastClr="000000"/>
                </a:solidFill>
                <a:effectLst/>
                <a:uLnTx/>
                <a:uFillTx/>
                <a:latin typeface="+mn-lt"/>
              </a:rPr>
              <a:t>How does this impact engagement?</a:t>
            </a:r>
            <a:endParaRPr kumimoji="0" lang="en-US" b="1" u="none" strike="noStrike" kern="0" cap="none" spc="0" normalizeH="0" baseline="0" noProof="0" dirty="0">
              <a:ln>
                <a:noFill/>
              </a:ln>
              <a:solidFill>
                <a:srgbClr val="7391AD"/>
              </a:solidFill>
              <a:effectLst/>
              <a:uLnTx/>
              <a:uFillTx/>
              <a:latin typeface="+mn-lt"/>
            </a:endParaRPr>
          </a:p>
        </p:txBody>
      </p:sp>
      <p:sp>
        <p:nvSpPr>
          <p:cNvPr id="31" name="TextBox 30"/>
          <p:cNvSpPr txBox="1"/>
          <p:nvPr>
            <p:custDataLst>
              <p:tags r:id="rId11"/>
            </p:custDataLst>
          </p:nvPr>
        </p:nvSpPr>
        <p:spPr>
          <a:xfrm>
            <a:off x="-65151" y="1474788"/>
            <a:ext cx="4114800" cy="369332"/>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u="none" strike="noStrike" kern="0" cap="none" spc="0" normalizeH="0" baseline="0" noProof="0" dirty="0" smtClean="0">
                <a:ln>
                  <a:noFill/>
                </a:ln>
                <a:solidFill>
                  <a:sysClr val="windowText" lastClr="000000"/>
                </a:solidFill>
                <a:effectLst/>
                <a:uLnTx/>
                <a:uFillTx/>
                <a:latin typeface="+mn-lt"/>
              </a:rPr>
              <a:t>Common Gaps</a:t>
            </a:r>
            <a:r>
              <a:rPr kumimoji="0" lang="en-US" b="0" u="none" strike="noStrike" kern="0" cap="none" spc="0" normalizeH="0" baseline="0" noProof="0" dirty="0">
                <a:ln>
                  <a:noFill/>
                </a:ln>
                <a:solidFill>
                  <a:sysClr val="windowText" lastClr="000000"/>
                </a:solidFill>
                <a:effectLst/>
                <a:uLnTx/>
                <a:uFillTx/>
                <a:latin typeface="+mn-lt"/>
              </a:rPr>
              <a:t>:</a:t>
            </a:r>
          </a:p>
        </p:txBody>
      </p:sp>
      <p:sp>
        <p:nvSpPr>
          <p:cNvPr id="32" name="TextBox 31"/>
          <p:cNvSpPr txBox="1"/>
          <p:nvPr>
            <p:custDataLst>
              <p:tags r:id="rId12"/>
            </p:custDataLst>
          </p:nvPr>
        </p:nvSpPr>
        <p:spPr>
          <a:xfrm>
            <a:off x="269823" y="1946304"/>
            <a:ext cx="504825" cy="92233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1" u="none" strike="noStrike" kern="0" cap="none" spc="0" normalizeH="0" baseline="0" noProof="0" dirty="0">
                <a:ln>
                  <a:noFill/>
                </a:ln>
                <a:solidFill>
                  <a:srgbClr val="7391AD"/>
                </a:solidFill>
                <a:effectLst/>
                <a:uLnTx/>
                <a:uFillTx/>
                <a:latin typeface="Georgia"/>
              </a:rPr>
              <a:t>1</a:t>
            </a:r>
          </a:p>
        </p:txBody>
      </p:sp>
      <p:sp>
        <p:nvSpPr>
          <p:cNvPr id="33" name="TextBox 32"/>
          <p:cNvSpPr txBox="1"/>
          <p:nvPr>
            <p:custDataLst>
              <p:tags r:id="rId13"/>
            </p:custDataLst>
          </p:nvPr>
        </p:nvSpPr>
        <p:spPr>
          <a:xfrm>
            <a:off x="269823" y="3279806"/>
            <a:ext cx="504825" cy="92233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1" u="none" strike="noStrike" kern="0" cap="none" spc="0" normalizeH="0" baseline="0" noProof="0" dirty="0">
                <a:ln>
                  <a:noFill/>
                </a:ln>
                <a:solidFill>
                  <a:srgbClr val="7391AD"/>
                </a:solidFill>
                <a:effectLst/>
                <a:uLnTx/>
                <a:uFillTx/>
                <a:latin typeface="Georgia"/>
              </a:rPr>
              <a:t>2</a:t>
            </a:r>
          </a:p>
        </p:txBody>
      </p:sp>
      <p:sp>
        <p:nvSpPr>
          <p:cNvPr id="34" name="TextBox 33"/>
          <p:cNvSpPr txBox="1"/>
          <p:nvPr>
            <p:custDataLst>
              <p:tags r:id="rId14"/>
            </p:custDataLst>
          </p:nvPr>
        </p:nvSpPr>
        <p:spPr>
          <a:xfrm>
            <a:off x="269823" y="4541870"/>
            <a:ext cx="504825" cy="89217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200" b="0" i="1" u="none" strike="noStrike" kern="0" cap="none" spc="0" normalizeH="0" baseline="0" noProof="0" dirty="0">
                <a:ln>
                  <a:noFill/>
                </a:ln>
                <a:solidFill>
                  <a:srgbClr val="7391AD"/>
                </a:solidFill>
                <a:effectLst/>
                <a:uLnTx/>
                <a:uFillTx/>
                <a:latin typeface="Georgia"/>
              </a:rPr>
              <a:t>3</a:t>
            </a:r>
          </a:p>
        </p:txBody>
      </p:sp>
      <p:sp>
        <p:nvSpPr>
          <p:cNvPr id="35" name="Rectangle 34"/>
          <p:cNvSpPr/>
          <p:nvPr>
            <p:custDataLst>
              <p:tags r:id="rId15"/>
            </p:custDataLst>
          </p:nvPr>
        </p:nvSpPr>
        <p:spPr bwMode="auto">
          <a:xfrm>
            <a:off x="3440097" y="1493811"/>
            <a:ext cx="114300" cy="4599486"/>
          </a:xfrm>
          <a:prstGeom prst="rect">
            <a:avLst/>
          </a:prstGeom>
          <a:solidFill>
            <a:srgbClr val="7391AD">
              <a:alpha val="62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Georgia"/>
              <a:ea typeface="+mn-ea"/>
              <a:cs typeface="+mn-cs"/>
            </a:endParaRPr>
          </a:p>
        </p:txBody>
      </p:sp>
      <p:sp>
        <p:nvSpPr>
          <p:cNvPr id="36" name="Rectangle 27"/>
          <p:cNvSpPr>
            <a:spLocks noChangeArrowheads="1"/>
          </p:cNvSpPr>
          <p:nvPr/>
        </p:nvSpPr>
        <p:spPr bwMode="auto">
          <a:xfrm>
            <a:off x="3622662" y="2017742"/>
            <a:ext cx="5303520" cy="954087"/>
          </a:xfrm>
          <a:prstGeom prst="rect">
            <a:avLst/>
          </a:prstGeom>
          <a:noFill/>
          <a:ln w="9525">
            <a:noFill/>
            <a:miter lim="800000"/>
            <a:headEnd/>
            <a:tailEnd/>
          </a:ln>
        </p:spPr>
        <p:txBody>
          <a:bodyPr>
            <a:spAutoFit/>
          </a:bodyPr>
          <a:lstStyle/>
          <a:p>
            <a:pPr algn="l"/>
            <a:r>
              <a:rPr lang="en-US" sz="1400" dirty="0">
                <a:latin typeface="+mn-lt"/>
              </a:rPr>
              <a:t>Not having channels for feedback can cause frustration for staff who then get hit by disgruntled customers. Furthermore, customer feedback can improve the product/service and address problems, offsetting conflicts.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focus highlighted initiative: </a:t>
            </a:r>
            <a:r>
              <a:rPr lang="en-US" i="1" dirty="0" smtClean="0"/>
              <a:t>Customer Service Panel</a:t>
            </a:r>
            <a:endParaRPr lang="en-US" i="1" dirty="0"/>
          </a:p>
        </p:txBody>
      </p:sp>
      <p:sp>
        <p:nvSpPr>
          <p:cNvPr id="26" name="Rectangle 25"/>
          <p:cNvSpPr/>
          <p:nvPr>
            <p:custDataLst>
              <p:tags r:id="rId1"/>
            </p:custDataLst>
          </p:nvPr>
        </p:nvSpPr>
        <p:spPr bwMode="auto">
          <a:xfrm>
            <a:off x="263466" y="1368398"/>
            <a:ext cx="8595360" cy="1554480"/>
          </a:xfrm>
          <a:prstGeom prst="rect">
            <a:avLst/>
          </a:prstGeom>
          <a:solidFill>
            <a:srgbClr val="7391AD">
              <a:lumMod val="40000"/>
              <a:lumOff val="60000"/>
            </a:srgbClr>
          </a:solidFill>
          <a:ln w="25400" cap="flat" cmpd="sng" algn="ctr">
            <a:noFill/>
            <a:prstDash val="solid"/>
          </a:ln>
          <a:effectLst/>
        </p:spPr>
        <p:txBody>
          <a:bodyPr anchor="ctr"/>
          <a:lstStyle/>
          <a:p>
            <a:pPr marL="0" marR="0" lvl="0" indent="0" algn="l" defTabSz="914400" eaLnBrk="1" fontAlgn="auto" latinLnBrk="0" hangingPunct="1">
              <a:lnSpc>
                <a:spcPct val="100000"/>
              </a:lnSpc>
              <a:spcBef>
                <a:spcPts val="300"/>
              </a:spcBef>
              <a:spcAft>
                <a:spcPts val="0"/>
              </a:spcAft>
              <a:buClrTx/>
              <a:buSzTx/>
              <a:buFontTx/>
              <a:buNone/>
              <a:tabLst/>
              <a:defRPr/>
            </a:pPr>
            <a:r>
              <a:rPr lang="en-US" sz="1400" b="1" kern="0" dirty="0" smtClean="0">
                <a:solidFill>
                  <a:sysClr val="windowText" lastClr="000000"/>
                </a:solidFill>
              </a:rPr>
              <a:t>Description of a suitable initiative:</a:t>
            </a:r>
            <a:endParaRPr lang="en-US" sz="1300" b="1" kern="0" dirty="0" smtClean="0">
              <a:solidFill>
                <a:sysClr val="windowText" lastClr="000000"/>
              </a:solidFill>
            </a:endParaRP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Improve customer focus and build awareness that it’s a priority by creating an </a:t>
            </a:r>
            <a:r>
              <a:rPr lang="en-US" sz="1200" b="1" kern="0" dirty="0" smtClean="0">
                <a:solidFill>
                  <a:sysClr val="windowText" lastClr="000000"/>
                </a:solidFill>
              </a:rPr>
              <a:t>employee-led panel that resolves customer issues</a:t>
            </a:r>
            <a:r>
              <a:rPr lang="en-US" sz="1200" kern="0" dirty="0" smtClean="0">
                <a:solidFill>
                  <a:sysClr val="windowText" lastClr="000000"/>
                </a:solidFill>
              </a:rPr>
              <a:t>. </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A team of employees is assigned to be part of a customer service panel, with the mandate to do two things: 1) Identify common customer problems/complaints and brainstorm solutions, and 2) Hold the authority to quickly and effectively resolve customer problems where possible (for example, authorize refunds with no questions asked). The latter is difficult, but has a big impact. </a:t>
            </a:r>
            <a:endParaRPr lang="en-US" sz="1200" kern="0" dirty="0">
              <a:solidFill>
                <a:sysClr val="windowText" lastClr="000000"/>
              </a:solidFill>
            </a:endParaRPr>
          </a:p>
        </p:txBody>
      </p:sp>
      <p:sp>
        <p:nvSpPr>
          <p:cNvPr id="31" name="TextBox 30"/>
          <p:cNvSpPr txBox="1"/>
          <p:nvPr>
            <p:custDataLst>
              <p:tags r:id="rId2"/>
            </p:custDataLst>
          </p:nvPr>
        </p:nvSpPr>
        <p:spPr bwMode="auto">
          <a:xfrm>
            <a:off x="3303009" y="4902524"/>
            <a:ext cx="5577840" cy="461665"/>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dirty="0">
                <a:ln>
                  <a:noFill/>
                </a:ln>
                <a:solidFill>
                  <a:sysClr val="windowText" lastClr="000000"/>
                </a:solidFill>
                <a:effectLst/>
                <a:uLnTx/>
                <a:uFillTx/>
                <a:latin typeface="+mn-lt"/>
              </a:rPr>
              <a:t>Some of the panel’s recommendations will </a:t>
            </a:r>
            <a:r>
              <a:rPr kumimoji="0" lang="en-US" sz="1200" b="0" u="none" strike="noStrike" kern="0" cap="none" spc="0" normalizeH="0" baseline="0" noProof="0" dirty="0" smtClean="0">
                <a:ln>
                  <a:noFill/>
                </a:ln>
                <a:solidFill>
                  <a:sysClr val="windowText" lastClr="000000"/>
                </a:solidFill>
                <a:effectLst/>
                <a:uLnTx/>
                <a:uFillTx/>
                <a:latin typeface="+mn-lt"/>
              </a:rPr>
              <a:t>include how </a:t>
            </a:r>
            <a:r>
              <a:rPr kumimoji="0" lang="en-US" sz="1200" b="0" u="none" strike="noStrike" kern="0" cap="none" spc="0" normalizeH="0" baseline="0" noProof="0" dirty="0">
                <a:ln>
                  <a:noFill/>
                </a:ln>
                <a:solidFill>
                  <a:sysClr val="windowText" lastClr="000000"/>
                </a:solidFill>
                <a:effectLst/>
                <a:uLnTx/>
                <a:uFillTx/>
                <a:latin typeface="+mn-lt"/>
              </a:rPr>
              <a:t>to </a:t>
            </a:r>
            <a:r>
              <a:rPr kumimoji="0" lang="en-US" sz="1200" b="0" u="none" strike="noStrike" kern="0" cap="none" spc="0" normalizeH="0" baseline="0" noProof="0" dirty="0" smtClean="0">
                <a:ln>
                  <a:noFill/>
                </a:ln>
                <a:solidFill>
                  <a:sysClr val="windowText" lastClr="000000"/>
                </a:solidFill>
                <a:effectLst/>
                <a:uLnTx/>
                <a:uFillTx/>
                <a:latin typeface="+mn-lt"/>
              </a:rPr>
              <a:t>respond to </a:t>
            </a:r>
            <a:r>
              <a:rPr kumimoji="0" lang="en-US" sz="1200" b="0" u="none" strike="noStrike" kern="0" cap="none" spc="0" normalizeH="0" baseline="0" noProof="0" dirty="0">
                <a:ln>
                  <a:noFill/>
                </a:ln>
                <a:solidFill>
                  <a:sysClr val="windowText" lastClr="000000"/>
                </a:solidFill>
                <a:effectLst/>
                <a:uLnTx/>
                <a:uFillTx/>
                <a:latin typeface="+mn-lt"/>
              </a:rPr>
              <a:t>customer complaints and feedback. </a:t>
            </a:r>
          </a:p>
        </p:txBody>
      </p:sp>
      <p:sp>
        <p:nvSpPr>
          <p:cNvPr id="32" name="TextBox 31"/>
          <p:cNvSpPr txBox="1"/>
          <p:nvPr>
            <p:custDataLst>
              <p:tags r:id="rId3"/>
            </p:custDataLst>
          </p:nvPr>
        </p:nvSpPr>
        <p:spPr bwMode="auto">
          <a:xfrm>
            <a:off x="3303009" y="3976695"/>
            <a:ext cx="5577840" cy="646331"/>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dirty="0">
                <a:ln>
                  <a:noFill/>
                </a:ln>
                <a:solidFill>
                  <a:sysClr val="windowText" lastClr="000000"/>
                </a:solidFill>
                <a:effectLst/>
                <a:uLnTx/>
                <a:uFillTx/>
                <a:latin typeface="+mn-lt"/>
              </a:rPr>
              <a:t>To successfully carry out the panel’s first responsibility – recommend how to improve common and systematic customer issues – the panel must collect and address customer feedback. </a:t>
            </a:r>
            <a:endParaRPr kumimoji="0" lang="en-US" sz="1200" b="1" u="none" strike="noStrike" kern="0" cap="none" spc="0" normalizeH="0" baseline="0" noProof="0" dirty="0">
              <a:ln>
                <a:noFill/>
              </a:ln>
              <a:solidFill>
                <a:sysClr val="windowText" lastClr="000000"/>
              </a:solidFill>
              <a:effectLst/>
              <a:uLnTx/>
              <a:uFillTx/>
              <a:latin typeface="+mn-lt"/>
            </a:endParaRPr>
          </a:p>
        </p:txBody>
      </p:sp>
      <p:sp>
        <p:nvSpPr>
          <p:cNvPr id="33" name="TextBox 32"/>
          <p:cNvSpPr txBox="1"/>
          <p:nvPr>
            <p:custDataLst>
              <p:tags r:id="rId4"/>
            </p:custDataLst>
          </p:nvPr>
        </p:nvSpPr>
        <p:spPr bwMode="auto">
          <a:xfrm>
            <a:off x="3303009" y="5583267"/>
            <a:ext cx="5577840" cy="646331"/>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dirty="0">
                <a:ln>
                  <a:noFill/>
                </a:ln>
                <a:solidFill>
                  <a:sysClr val="windowText" lastClr="000000"/>
                </a:solidFill>
                <a:effectLst/>
                <a:uLnTx/>
                <a:uFillTx/>
                <a:latin typeface="+mn-lt"/>
              </a:rPr>
              <a:t>The panel needs to be known as “who to call” when </a:t>
            </a:r>
            <a:r>
              <a:rPr kumimoji="0" lang="en-US" sz="1200" b="0" u="none" strike="noStrike" kern="0" cap="none" spc="0" normalizeH="0" baseline="0" noProof="0" dirty="0" smtClean="0">
                <a:ln>
                  <a:noFill/>
                </a:ln>
                <a:solidFill>
                  <a:sysClr val="windowText" lastClr="000000"/>
                </a:solidFill>
                <a:effectLst/>
                <a:uLnTx/>
                <a:uFillTx/>
                <a:latin typeface="+mn-lt"/>
              </a:rPr>
              <a:t>an </a:t>
            </a:r>
            <a:r>
              <a:rPr kumimoji="0" lang="en-US" sz="1200" b="0" u="none" strike="noStrike" kern="0" cap="none" spc="0" normalizeH="0" baseline="0" noProof="0" dirty="0">
                <a:ln>
                  <a:noFill/>
                </a:ln>
                <a:solidFill>
                  <a:sysClr val="windowText" lastClr="000000"/>
                </a:solidFill>
                <a:effectLst/>
                <a:uLnTx/>
                <a:uFillTx/>
                <a:latin typeface="+mn-lt"/>
              </a:rPr>
              <a:t>issue </a:t>
            </a:r>
            <a:r>
              <a:rPr kumimoji="0" lang="en-US" sz="1200" b="0" u="none" strike="noStrike" kern="0" cap="none" spc="0" normalizeH="0" baseline="0" noProof="0" dirty="0" smtClean="0">
                <a:ln>
                  <a:noFill/>
                </a:ln>
                <a:solidFill>
                  <a:sysClr val="windowText" lastClr="000000"/>
                </a:solidFill>
                <a:effectLst/>
                <a:uLnTx/>
                <a:uFillTx/>
                <a:latin typeface="+mn-lt"/>
              </a:rPr>
              <a:t>needs </a:t>
            </a:r>
            <a:r>
              <a:rPr kumimoji="0" lang="en-US" sz="1200" b="0" u="none" strike="noStrike" kern="0" cap="none" spc="0" normalizeH="0" baseline="0" noProof="0" dirty="0">
                <a:ln>
                  <a:noFill/>
                </a:ln>
                <a:solidFill>
                  <a:sysClr val="windowText" lastClr="000000"/>
                </a:solidFill>
                <a:effectLst/>
                <a:uLnTx/>
                <a:uFillTx/>
                <a:latin typeface="+mn-lt"/>
              </a:rPr>
              <a:t>a quick </a:t>
            </a:r>
            <a:r>
              <a:rPr kumimoji="0" lang="en-US" sz="1200" b="0" u="none" strike="noStrike" kern="0" cap="none" spc="0" normalizeH="0" baseline="0" noProof="0" dirty="0" smtClean="0">
                <a:ln>
                  <a:noFill/>
                </a:ln>
                <a:solidFill>
                  <a:sysClr val="windowText" lastClr="000000"/>
                </a:solidFill>
                <a:effectLst/>
                <a:uLnTx/>
                <a:uFillTx/>
                <a:latin typeface="+mn-lt"/>
              </a:rPr>
              <a:t>resolution</a:t>
            </a:r>
            <a:r>
              <a:rPr kumimoji="0" lang="en-US" sz="1200" b="0" u="none" strike="noStrike" kern="0" cap="none" spc="0" normalizeH="0" baseline="0" noProof="0" dirty="0">
                <a:ln>
                  <a:noFill/>
                </a:ln>
                <a:solidFill>
                  <a:sysClr val="windowText" lastClr="000000"/>
                </a:solidFill>
                <a:effectLst/>
                <a:uLnTx/>
                <a:uFillTx/>
                <a:latin typeface="+mn-lt"/>
              </a:rPr>
              <a:t>. This high visibility is imperative in order for employees to know that the company is taking action to improve customer service.</a:t>
            </a:r>
          </a:p>
        </p:txBody>
      </p:sp>
      <p:cxnSp>
        <p:nvCxnSpPr>
          <p:cNvPr id="35" name="Straight Connector 34"/>
          <p:cNvCxnSpPr/>
          <p:nvPr>
            <p:custDataLst>
              <p:tags r:id="rId5"/>
            </p:custDataLst>
          </p:nvPr>
        </p:nvCxnSpPr>
        <p:spPr>
          <a:xfrm rot="5400000">
            <a:off x="1748772" y="4828221"/>
            <a:ext cx="3017520" cy="0"/>
          </a:xfrm>
          <a:prstGeom prst="line">
            <a:avLst/>
          </a:prstGeom>
          <a:noFill/>
          <a:ln w="28575" cap="flat" cmpd="sng" algn="ctr">
            <a:solidFill>
              <a:srgbClr val="948A54"/>
            </a:solidFill>
            <a:prstDash val="sysDot"/>
          </a:ln>
          <a:effectLst/>
        </p:spPr>
      </p:cxnSp>
      <p:sp>
        <p:nvSpPr>
          <p:cNvPr id="36" name="TextBox 5"/>
          <p:cNvSpPr txBox="1">
            <a:spLocks noChangeArrowheads="1"/>
          </p:cNvSpPr>
          <p:nvPr>
            <p:custDataLst>
              <p:tags r:id="rId6"/>
            </p:custDataLst>
          </p:nvPr>
        </p:nvSpPr>
        <p:spPr bwMode="auto">
          <a:xfrm>
            <a:off x="263465" y="4033845"/>
            <a:ext cx="2884527" cy="461665"/>
          </a:xfrm>
          <a:prstGeom prst="rect">
            <a:avLst/>
          </a:prstGeom>
          <a:noFill/>
          <a:ln w="9525">
            <a:noFill/>
            <a:miter lim="800000"/>
            <a:headEnd/>
            <a:tailEnd/>
          </a:ln>
        </p:spPr>
        <p:txBody>
          <a:bodyPr wrap="square">
            <a:spAutoFit/>
          </a:bodyPr>
          <a:lstStyle/>
          <a:p>
            <a:pPr algn="l"/>
            <a:r>
              <a:rPr lang="en-US" sz="1200" dirty="0">
                <a:latin typeface="+mn-lt"/>
              </a:rPr>
              <a:t>Lack of effective channels for feedback from customers.</a:t>
            </a:r>
          </a:p>
        </p:txBody>
      </p:sp>
      <p:sp>
        <p:nvSpPr>
          <p:cNvPr id="37" name="TextBox 7"/>
          <p:cNvSpPr txBox="1">
            <a:spLocks noChangeArrowheads="1"/>
          </p:cNvSpPr>
          <p:nvPr>
            <p:custDataLst>
              <p:tags r:id="rId7"/>
            </p:custDataLst>
          </p:nvPr>
        </p:nvSpPr>
        <p:spPr bwMode="auto">
          <a:xfrm>
            <a:off x="282515" y="4902524"/>
            <a:ext cx="2884527" cy="461665"/>
          </a:xfrm>
          <a:prstGeom prst="rect">
            <a:avLst/>
          </a:prstGeom>
          <a:noFill/>
          <a:ln w="9525">
            <a:noFill/>
            <a:miter lim="800000"/>
            <a:headEnd/>
            <a:tailEnd/>
          </a:ln>
        </p:spPr>
        <p:txBody>
          <a:bodyPr wrap="square">
            <a:spAutoFit/>
          </a:bodyPr>
          <a:lstStyle/>
          <a:p>
            <a:pPr algn="l"/>
            <a:r>
              <a:rPr lang="en-US" sz="1200" dirty="0">
                <a:latin typeface="+mn-lt"/>
              </a:rPr>
              <a:t>Staff do not know how to appropriately </a:t>
            </a:r>
            <a:r>
              <a:rPr lang="en-US" sz="1200" dirty="0" smtClean="0">
                <a:latin typeface="+mn-lt"/>
              </a:rPr>
              <a:t>respond to </a:t>
            </a:r>
            <a:r>
              <a:rPr lang="en-US" sz="1200" dirty="0">
                <a:latin typeface="+mn-lt"/>
              </a:rPr>
              <a:t>feedback from customers. </a:t>
            </a:r>
          </a:p>
        </p:txBody>
      </p:sp>
      <p:sp>
        <p:nvSpPr>
          <p:cNvPr id="38" name="TextBox 24"/>
          <p:cNvSpPr txBox="1">
            <a:spLocks noChangeArrowheads="1"/>
          </p:cNvSpPr>
          <p:nvPr>
            <p:custDataLst>
              <p:tags r:id="rId8"/>
            </p:custDataLst>
          </p:nvPr>
        </p:nvSpPr>
        <p:spPr bwMode="auto">
          <a:xfrm>
            <a:off x="263465" y="5683279"/>
            <a:ext cx="2884527" cy="461665"/>
          </a:xfrm>
          <a:prstGeom prst="rect">
            <a:avLst/>
          </a:prstGeom>
          <a:noFill/>
          <a:ln w="9525">
            <a:noFill/>
            <a:miter lim="800000"/>
            <a:headEnd/>
            <a:tailEnd/>
          </a:ln>
        </p:spPr>
        <p:txBody>
          <a:bodyPr wrap="square">
            <a:spAutoFit/>
          </a:bodyPr>
          <a:lstStyle/>
          <a:p>
            <a:pPr algn="l"/>
            <a:r>
              <a:rPr lang="en-US" sz="1200" dirty="0">
                <a:latin typeface="+mn-lt"/>
              </a:rPr>
              <a:t>Lack of awareness of customer service action that the organization is taking.</a:t>
            </a:r>
          </a:p>
        </p:txBody>
      </p:sp>
      <p:cxnSp>
        <p:nvCxnSpPr>
          <p:cNvPr id="20" name="Straight Connector 19"/>
          <p:cNvCxnSpPr/>
          <p:nvPr>
            <p:custDataLst>
              <p:tags r:id="rId9"/>
            </p:custDataLst>
          </p:nvPr>
        </p:nvCxnSpPr>
        <p:spPr>
          <a:xfrm>
            <a:off x="263466" y="4779981"/>
            <a:ext cx="8595360" cy="0"/>
          </a:xfrm>
          <a:prstGeom prst="line">
            <a:avLst/>
          </a:prstGeom>
          <a:noFill/>
          <a:ln w="28575" cap="flat" cmpd="sng" algn="ctr">
            <a:solidFill>
              <a:srgbClr val="948A54"/>
            </a:solidFill>
            <a:prstDash val="sysDot"/>
          </a:ln>
          <a:effectLst/>
        </p:spPr>
      </p:cxnSp>
      <p:cxnSp>
        <p:nvCxnSpPr>
          <p:cNvPr id="21" name="Straight Connector 20"/>
          <p:cNvCxnSpPr/>
          <p:nvPr>
            <p:custDataLst>
              <p:tags r:id="rId10"/>
            </p:custDataLst>
          </p:nvPr>
        </p:nvCxnSpPr>
        <p:spPr>
          <a:xfrm>
            <a:off x="248661" y="5510241"/>
            <a:ext cx="8595360" cy="0"/>
          </a:xfrm>
          <a:prstGeom prst="line">
            <a:avLst/>
          </a:prstGeom>
          <a:noFill/>
          <a:ln w="28575" cap="flat" cmpd="sng" algn="ctr">
            <a:solidFill>
              <a:srgbClr val="948A54"/>
            </a:solidFill>
            <a:prstDash val="sysDot"/>
          </a:ln>
          <a:effectLst/>
        </p:spPr>
      </p:cxnSp>
      <p:sp>
        <p:nvSpPr>
          <p:cNvPr id="19" name="TextBox 18"/>
          <p:cNvSpPr txBox="1"/>
          <p:nvPr/>
        </p:nvSpPr>
        <p:spPr>
          <a:xfrm>
            <a:off x="3330558" y="3392487"/>
            <a:ext cx="4886909" cy="307777"/>
          </a:xfrm>
          <a:prstGeom prst="rect">
            <a:avLst/>
          </a:prstGeom>
          <a:noFill/>
        </p:spPr>
        <p:txBody>
          <a:bodyPr wrap="square" rtlCol="0">
            <a:spAutoFit/>
          </a:bodyPr>
          <a:lstStyle/>
          <a:p>
            <a:pPr algn="l"/>
            <a:r>
              <a:rPr lang="en-US" sz="1400" b="1" dirty="0" smtClean="0"/>
              <a:t>How the initiative addresses the gap: </a:t>
            </a:r>
            <a:endParaRPr lang="en-US" sz="1400" b="1" dirty="0"/>
          </a:p>
        </p:txBody>
      </p:sp>
      <p:sp>
        <p:nvSpPr>
          <p:cNvPr id="22" name="TextBox 21"/>
          <p:cNvSpPr txBox="1"/>
          <p:nvPr/>
        </p:nvSpPr>
        <p:spPr>
          <a:xfrm>
            <a:off x="263466" y="3282948"/>
            <a:ext cx="2834640" cy="523220"/>
          </a:xfrm>
          <a:prstGeom prst="rect">
            <a:avLst/>
          </a:prstGeom>
          <a:noFill/>
        </p:spPr>
        <p:txBody>
          <a:bodyPr wrap="square" rtlCol="0">
            <a:spAutoFit/>
          </a:bodyPr>
          <a:lstStyle/>
          <a:p>
            <a:pPr algn="l"/>
            <a:r>
              <a:rPr lang="en-US" sz="1400" b="1" dirty="0" smtClean="0"/>
              <a:t>Common Customer Focus gaps:</a:t>
            </a:r>
            <a:endParaRPr lang="en-US" sz="1400" b="1" dirty="0"/>
          </a:p>
        </p:txBody>
      </p:sp>
      <p:cxnSp>
        <p:nvCxnSpPr>
          <p:cNvPr id="23" name="Straight Connector 22"/>
          <p:cNvCxnSpPr/>
          <p:nvPr>
            <p:custDataLst>
              <p:tags r:id="rId11"/>
            </p:custDataLst>
          </p:nvPr>
        </p:nvCxnSpPr>
        <p:spPr>
          <a:xfrm>
            <a:off x="263466" y="3867156"/>
            <a:ext cx="8595360" cy="0"/>
          </a:xfrm>
          <a:prstGeom prst="line">
            <a:avLst/>
          </a:prstGeom>
          <a:noFill/>
          <a:ln w="28575" cap="flat" cmpd="sng" algn="ctr">
            <a:solidFill>
              <a:srgbClr val="948A54"/>
            </a:solidFill>
            <a:prstDash val="sysDot"/>
          </a:ln>
          <a:effectLst/>
        </p:spPr>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Highlighted initiative: </a:t>
            </a:r>
            <a:r>
              <a:rPr lang="en-US" i="1" dirty="0" smtClean="0"/>
              <a:t>Customer service panel</a:t>
            </a:r>
            <a:endParaRPr lang="en-US" i="1" dirty="0"/>
          </a:p>
        </p:txBody>
      </p:sp>
      <p:sp>
        <p:nvSpPr>
          <p:cNvPr id="25" name="Rectangle 24"/>
          <p:cNvSpPr/>
          <p:nvPr/>
        </p:nvSpPr>
        <p:spPr bwMode="auto">
          <a:xfrm>
            <a:off x="1524000" y="3482987"/>
            <a:ext cx="7315200" cy="785812"/>
          </a:xfrm>
          <a:prstGeom prst="rect">
            <a:avLst/>
          </a:prstGeom>
          <a:noFill/>
          <a:ln w="25400" cap="flat" cmpd="sng" algn="ctr">
            <a:noFill/>
            <a:prstDash val="solid"/>
          </a:ln>
          <a:effectLst/>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200" b="1" kern="0" dirty="0" smtClean="0">
                <a:solidFill>
                  <a:sysClr val="windowText" lastClr="000000"/>
                </a:solidFill>
              </a:rPr>
              <a:t>Authority is scary</a:t>
            </a:r>
            <a:r>
              <a:rPr lang="en-US" sz="1200" kern="0" dirty="0" smtClean="0">
                <a:solidFill>
                  <a:sysClr val="windowText" lastClr="000000"/>
                </a:solidFill>
              </a:rPr>
              <a:t>: Providing the authority to make customer decisions can be risky. The only rule: the priority is to resolve the customer problem, and keep the company’s best interests in mind. There needs to be acceptance of the fact that this could cost the company money in the short-term, but the long-term benefits are happy customers and improved engagement.</a:t>
            </a:r>
            <a:endParaRPr lang="en-US" sz="1200" kern="0" dirty="0">
              <a:solidFill>
                <a:sysClr val="windowText" lastClr="000000"/>
              </a:solidFill>
            </a:endParaRPr>
          </a:p>
        </p:txBody>
      </p:sp>
      <p:sp>
        <p:nvSpPr>
          <p:cNvPr id="26" name="Rectangle 25"/>
          <p:cNvSpPr/>
          <p:nvPr>
            <p:custDataLst>
              <p:tags r:id="rId1"/>
            </p:custDataLst>
          </p:nvPr>
        </p:nvSpPr>
        <p:spPr bwMode="auto">
          <a:xfrm>
            <a:off x="1524000" y="2625714"/>
            <a:ext cx="7315200" cy="830262"/>
          </a:xfrm>
          <a:prstGeom prst="rect">
            <a:avLst/>
          </a:prstGeom>
          <a:noFill/>
          <a:ln w="25400" cap="flat" cmpd="sng" algn="ctr">
            <a:noFill/>
            <a:prstDash val="solid"/>
          </a:ln>
          <a:effectLst/>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200" b="1" kern="0" dirty="0" smtClean="0">
                <a:solidFill>
                  <a:sysClr val="windowText" lastClr="000000"/>
                </a:solidFill>
              </a:rPr>
              <a:t>Who is on the panel</a:t>
            </a:r>
            <a:r>
              <a:rPr lang="en-US" sz="1200" kern="0" dirty="0" smtClean="0">
                <a:solidFill>
                  <a:sysClr val="windowText" lastClr="000000"/>
                </a:solidFill>
              </a:rPr>
              <a:t>? The management team should decide who sits on the panel. Ideally, rotate one or two people in and out of the panel every 3–4 months. At all times, at least one manager and one senior manager should sit on the panel as members, not leaders. One individual should always hold the role of ombudsman – the ultimate decision maker.</a:t>
            </a:r>
            <a:endParaRPr lang="en-US" sz="1200" kern="0" dirty="0">
              <a:solidFill>
                <a:sysClr val="windowText" lastClr="000000"/>
              </a:solidFill>
            </a:endParaRPr>
          </a:p>
        </p:txBody>
      </p:sp>
      <p:sp>
        <p:nvSpPr>
          <p:cNvPr id="27" name="Rectangle 26"/>
          <p:cNvSpPr/>
          <p:nvPr>
            <p:custDataLst>
              <p:tags r:id="rId2"/>
            </p:custDataLst>
          </p:nvPr>
        </p:nvSpPr>
        <p:spPr bwMode="auto">
          <a:xfrm>
            <a:off x="263466" y="5033367"/>
            <a:ext cx="8595360" cy="1426212"/>
          </a:xfrm>
          <a:prstGeom prst="rect">
            <a:avLst/>
          </a:prstGeom>
          <a:solidFill>
            <a:srgbClr val="7391AD">
              <a:lumMod val="40000"/>
              <a:lumOff val="60000"/>
            </a:srgbClr>
          </a:solidFill>
          <a:ln w="25400" cap="flat" cmpd="sng" algn="ctr">
            <a:noFill/>
            <a:prstDash val="solid"/>
          </a:ln>
          <a:effectLst/>
        </p:spPr>
        <p:txBody>
          <a:bodyPr anchor="ctr"/>
          <a:lstStyle/>
          <a:p>
            <a:pPr marL="2057400" marR="0" lvl="4" indent="-228600" defTabSz="914400" eaLnBrk="1" fontAlgn="auto" latinLnBrk="0" hangingPunct="1">
              <a:lnSpc>
                <a:spcPct val="100000"/>
              </a:lnSpc>
              <a:spcBef>
                <a:spcPts val="0"/>
              </a:spcBef>
              <a:spcAft>
                <a:spcPts val="0"/>
              </a:spcAft>
              <a:buClrTx/>
              <a:buSzTx/>
              <a:buFont typeface="Arial" charset="0"/>
              <a:buChar char="•"/>
              <a:tabLst/>
              <a:defRPr/>
            </a:pPr>
            <a:endParaRPr kumimoji="0" lang="en-US" sz="1100" b="0" i="0" u="none" strike="noStrike" kern="0" cap="none" spc="0" normalizeH="0" baseline="0" noProof="0">
              <a:ln>
                <a:noFill/>
              </a:ln>
              <a:solidFill>
                <a:srgbClr val="254061"/>
              </a:solidFill>
              <a:effectLst/>
              <a:uLnTx/>
              <a:uFillTx/>
              <a:latin typeface="Georgia"/>
              <a:ea typeface="+mn-ea"/>
              <a:cs typeface="Arial" charset="0"/>
            </a:endParaRPr>
          </a:p>
        </p:txBody>
      </p:sp>
      <p:sp>
        <p:nvSpPr>
          <p:cNvPr id="29" name="TextBox 28"/>
          <p:cNvSpPr txBox="1"/>
          <p:nvPr>
            <p:custDataLst>
              <p:tags r:id="rId3"/>
            </p:custDataLst>
          </p:nvPr>
        </p:nvSpPr>
        <p:spPr bwMode="auto">
          <a:xfrm>
            <a:off x="246096" y="3173409"/>
            <a:ext cx="1188720" cy="52322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Tricks to Implement</a:t>
            </a:r>
          </a:p>
        </p:txBody>
      </p:sp>
      <p:sp>
        <p:nvSpPr>
          <p:cNvPr id="30" name="TextBox 29"/>
          <p:cNvSpPr txBox="1"/>
          <p:nvPr>
            <p:custDataLst>
              <p:tags r:id="rId4"/>
            </p:custDataLst>
          </p:nvPr>
        </p:nvSpPr>
        <p:spPr bwMode="auto">
          <a:xfrm>
            <a:off x="263466" y="5417686"/>
            <a:ext cx="1188720" cy="52322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Mini Case Study</a:t>
            </a:r>
          </a:p>
        </p:txBody>
      </p:sp>
      <p:sp>
        <p:nvSpPr>
          <p:cNvPr id="31" name="TextBox 30"/>
          <p:cNvSpPr txBox="1"/>
          <p:nvPr>
            <p:custDataLst>
              <p:tags r:id="rId5"/>
            </p:custDataLst>
          </p:nvPr>
        </p:nvSpPr>
        <p:spPr>
          <a:xfrm>
            <a:off x="1636713" y="5371765"/>
            <a:ext cx="7507287" cy="52387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Trebuchet M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Trebuchet MS"/>
            </a:endParaRPr>
          </a:p>
        </p:txBody>
      </p:sp>
      <p:sp>
        <p:nvSpPr>
          <p:cNvPr id="33" name="TextBox 32"/>
          <p:cNvSpPr txBox="1"/>
          <p:nvPr>
            <p:custDataLst>
              <p:tags r:id="rId6"/>
            </p:custDataLst>
          </p:nvPr>
        </p:nvSpPr>
        <p:spPr bwMode="auto">
          <a:xfrm>
            <a:off x="263466" y="1773208"/>
            <a:ext cx="1188720"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Roles</a:t>
            </a:r>
          </a:p>
        </p:txBody>
      </p:sp>
      <p:sp>
        <p:nvSpPr>
          <p:cNvPr id="34" name="TextBox 33"/>
          <p:cNvSpPr txBox="1"/>
          <p:nvPr>
            <p:custDataLst>
              <p:tags r:id="rId7"/>
            </p:custDataLst>
          </p:nvPr>
        </p:nvSpPr>
        <p:spPr>
          <a:xfrm>
            <a:off x="1530350" y="1320770"/>
            <a:ext cx="1873234" cy="1200329"/>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u="none" strike="noStrike" kern="0" cap="none" spc="0" normalizeH="0" baseline="0" noProof="0" dirty="0">
                <a:ln>
                  <a:noFill/>
                </a:ln>
                <a:solidFill>
                  <a:sysClr val="windowText" lastClr="000000"/>
                </a:solidFill>
                <a:effectLst/>
                <a:uLnTx/>
                <a:uFillTx/>
                <a:latin typeface="+mn-lt"/>
              </a:rPr>
              <a:t>Senior management: The sponsor.</a:t>
            </a:r>
            <a:endParaRPr kumimoji="0" lang="en-US" sz="1200" b="0" u="none" strike="noStrike" kern="0" cap="none" spc="0" normalizeH="0" baseline="0" noProof="0" dirty="0">
              <a:ln>
                <a:noFill/>
              </a:ln>
              <a:solidFill>
                <a:sysClr val="windowText" lastClr="000000"/>
              </a:solidFill>
              <a:effectLst/>
              <a:uLnTx/>
              <a:uFillTx/>
              <a:latin typeface="+mn-lt"/>
            </a:endParaRP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u="none" strike="noStrike" kern="0" cap="none" spc="0" normalizeH="0" baseline="0" noProof="0" dirty="0">
                <a:ln>
                  <a:noFill/>
                </a:ln>
                <a:solidFill>
                  <a:sysClr val="windowText" lastClr="000000"/>
                </a:solidFill>
                <a:effectLst/>
                <a:uLnTx/>
                <a:uFillTx/>
                <a:latin typeface="+mn-lt"/>
              </a:rPr>
              <a:t> Sanction the authority that is </a:t>
            </a:r>
            <a:r>
              <a:rPr kumimoji="0" lang="en-US" sz="1200" b="0" u="none" strike="noStrike" kern="0" cap="none" spc="0" normalizeH="0" baseline="0" noProof="0" dirty="0" smtClean="0">
                <a:ln>
                  <a:noFill/>
                </a:ln>
                <a:solidFill>
                  <a:sysClr val="windowText" lastClr="000000"/>
                </a:solidFill>
                <a:effectLst/>
                <a:uLnTx/>
                <a:uFillTx/>
                <a:latin typeface="+mn-lt"/>
              </a:rPr>
              <a:t>required</a:t>
            </a:r>
            <a:r>
              <a:rPr kumimoji="0" lang="en-US" sz="1200" b="0" u="none" strike="noStrike" kern="0" cap="none" spc="0" normalizeH="0" baseline="0" noProof="0" dirty="0">
                <a:ln>
                  <a:noFill/>
                </a:ln>
                <a:solidFill>
                  <a:sysClr val="windowText" lastClr="000000"/>
                </a:solidFill>
                <a:effectLst/>
                <a:uLnTx/>
                <a:uFillTx/>
                <a:latin typeface="+mn-lt"/>
              </a:rPr>
              <a:t>.</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u="none" strike="noStrike" kern="0" cap="none" spc="0" normalizeH="0" baseline="0" noProof="0" dirty="0">
                <a:ln>
                  <a:noFill/>
                </a:ln>
                <a:solidFill>
                  <a:sysClr val="windowText" lastClr="000000"/>
                </a:solidFill>
                <a:effectLst/>
                <a:uLnTx/>
                <a:uFillTx/>
                <a:latin typeface="+mn-lt"/>
              </a:rPr>
              <a:t> Take a turn on the panel.</a:t>
            </a:r>
          </a:p>
        </p:txBody>
      </p:sp>
      <p:sp>
        <p:nvSpPr>
          <p:cNvPr id="35" name="TextBox 34"/>
          <p:cNvSpPr txBox="1"/>
          <p:nvPr>
            <p:custDataLst>
              <p:tags r:id="rId8"/>
            </p:custDataLst>
          </p:nvPr>
        </p:nvSpPr>
        <p:spPr>
          <a:xfrm>
            <a:off x="3513123" y="1320770"/>
            <a:ext cx="2414588" cy="1200329"/>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u="none" strike="noStrike" kern="0" cap="none" spc="0" normalizeH="0" baseline="0" noProof="0" dirty="0">
                <a:ln>
                  <a:noFill/>
                </a:ln>
                <a:solidFill>
                  <a:sysClr val="windowText" lastClr="000000"/>
                </a:solidFill>
                <a:effectLst/>
                <a:uLnTx/>
                <a:uFillTx/>
                <a:latin typeface="+mn-lt"/>
              </a:rPr>
              <a:t>Managers: The panel selectors.</a:t>
            </a:r>
          </a:p>
          <a:p>
            <a:pPr marL="95250" marR="0" lvl="0" indent="-9525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u="none" strike="noStrike" kern="0" cap="none" spc="0" normalizeH="0" baseline="0" noProof="0" dirty="0">
                <a:ln>
                  <a:noFill/>
                </a:ln>
                <a:solidFill>
                  <a:sysClr val="windowText" lastClr="000000"/>
                </a:solidFill>
                <a:effectLst/>
                <a:uLnTx/>
                <a:uFillTx/>
                <a:latin typeface="+mn-lt"/>
              </a:rPr>
              <a:t>Choose who is on the panel.</a:t>
            </a:r>
          </a:p>
          <a:p>
            <a:pPr marL="95250" marR="0" lvl="0" indent="-9525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u="none" strike="noStrike" kern="0" cap="none" spc="0" normalizeH="0" baseline="0" noProof="0" dirty="0">
                <a:ln>
                  <a:noFill/>
                </a:ln>
                <a:solidFill>
                  <a:sysClr val="windowText" lastClr="000000"/>
                </a:solidFill>
                <a:effectLst/>
                <a:uLnTx/>
                <a:uFillTx/>
                <a:latin typeface="+mn-lt"/>
              </a:rPr>
              <a:t>Take a turn on the panel.</a:t>
            </a:r>
          </a:p>
          <a:p>
            <a:pPr marL="95250" marR="0" lvl="0" indent="-9525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u="none" strike="noStrike" kern="0" cap="none" spc="0" normalizeH="0" baseline="0" noProof="0" dirty="0">
                <a:ln>
                  <a:noFill/>
                </a:ln>
                <a:solidFill>
                  <a:sysClr val="windowText" lastClr="000000"/>
                </a:solidFill>
                <a:effectLst/>
                <a:uLnTx/>
                <a:uFillTx/>
                <a:latin typeface="+mn-lt"/>
              </a:rPr>
              <a:t>Position participation as a </a:t>
            </a:r>
          </a:p>
          <a:p>
            <a:pPr marL="95250" marR="0" lvl="0" indent="-95250" algn="l"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dirty="0" smtClean="0">
                <a:ln>
                  <a:noFill/>
                </a:ln>
                <a:solidFill>
                  <a:sysClr val="windowText" lastClr="000000"/>
                </a:solidFill>
                <a:effectLst/>
                <a:uLnTx/>
                <a:uFillTx/>
                <a:latin typeface="+mn-lt"/>
              </a:rPr>
              <a:t> chance </a:t>
            </a:r>
            <a:r>
              <a:rPr kumimoji="0" lang="en-US" sz="1200" b="0" u="none" strike="noStrike" kern="0" cap="none" spc="0" normalizeH="0" baseline="0" noProof="0" dirty="0">
                <a:ln>
                  <a:noFill/>
                </a:ln>
                <a:solidFill>
                  <a:sysClr val="windowText" lastClr="000000"/>
                </a:solidFill>
                <a:effectLst/>
                <a:uLnTx/>
                <a:uFillTx/>
                <a:latin typeface="+mn-lt"/>
              </a:rPr>
              <a:t>to make a difference.</a:t>
            </a:r>
          </a:p>
        </p:txBody>
      </p:sp>
      <p:sp>
        <p:nvSpPr>
          <p:cNvPr id="36" name="TextBox 35"/>
          <p:cNvSpPr txBox="1"/>
          <p:nvPr>
            <p:custDataLst>
              <p:tags r:id="rId9"/>
            </p:custDataLst>
          </p:nvPr>
        </p:nvSpPr>
        <p:spPr>
          <a:xfrm>
            <a:off x="5959494" y="1320770"/>
            <a:ext cx="2879706" cy="1200329"/>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u="none" strike="noStrike" kern="0" cap="none" spc="0" normalizeH="0" baseline="0" noProof="0" dirty="0">
                <a:ln>
                  <a:noFill/>
                </a:ln>
                <a:solidFill>
                  <a:sysClr val="windowText" lastClr="000000"/>
                </a:solidFill>
                <a:effectLst/>
                <a:uLnTx/>
                <a:uFillTx/>
                <a:latin typeface="+mn-lt"/>
              </a:rPr>
              <a:t>Employees: The information providers. </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u="none" strike="noStrike" kern="0" cap="none" spc="0" normalizeH="0" baseline="0" noProof="0" dirty="0">
                <a:ln>
                  <a:noFill/>
                </a:ln>
                <a:solidFill>
                  <a:sysClr val="windowText" lastClr="000000"/>
                </a:solidFill>
                <a:effectLst/>
                <a:uLnTx/>
                <a:uFillTx/>
                <a:latin typeface="+mn-lt"/>
              </a:rPr>
              <a:t> Ask for frequent </a:t>
            </a:r>
            <a:r>
              <a:rPr kumimoji="0" lang="en-US" sz="1200" b="0" u="none" strike="noStrike" kern="0" cap="none" spc="0" normalizeH="0" baseline="0" noProof="0" dirty="0" smtClean="0">
                <a:ln>
                  <a:noFill/>
                </a:ln>
                <a:solidFill>
                  <a:sysClr val="windowText" lastClr="000000"/>
                </a:solidFill>
                <a:effectLst/>
                <a:uLnTx/>
                <a:uFillTx/>
                <a:latin typeface="+mn-lt"/>
              </a:rPr>
              <a:t>employee feedback </a:t>
            </a:r>
            <a:r>
              <a:rPr kumimoji="0" lang="en-US" sz="1200" b="0" u="none" strike="noStrike" kern="0" cap="none" spc="0" normalizeH="0" baseline="0" noProof="0" dirty="0">
                <a:ln>
                  <a:noFill/>
                </a:ln>
                <a:solidFill>
                  <a:sysClr val="windowText" lastClr="000000"/>
                </a:solidFill>
                <a:effectLst/>
                <a:uLnTx/>
                <a:uFillTx/>
                <a:latin typeface="+mn-lt"/>
              </a:rPr>
              <a:t>and pass it </a:t>
            </a:r>
            <a:r>
              <a:rPr kumimoji="0" lang="en-US" sz="1200" b="0" u="none" strike="noStrike" kern="0" cap="none" spc="0" normalizeH="0" baseline="0" noProof="0" dirty="0" smtClean="0">
                <a:ln>
                  <a:noFill/>
                </a:ln>
                <a:solidFill>
                  <a:sysClr val="windowText" lastClr="000000"/>
                </a:solidFill>
                <a:effectLst/>
                <a:uLnTx/>
                <a:uFillTx/>
                <a:latin typeface="+mn-lt"/>
              </a:rPr>
              <a:t>to the </a:t>
            </a:r>
            <a:r>
              <a:rPr kumimoji="0" lang="en-US" sz="1200" b="0" u="none" strike="noStrike" kern="0" cap="none" spc="0" normalizeH="0" baseline="0" noProof="0" dirty="0">
                <a:ln>
                  <a:noFill/>
                </a:ln>
                <a:solidFill>
                  <a:sysClr val="windowText" lastClr="000000"/>
                </a:solidFill>
                <a:effectLst/>
                <a:uLnTx/>
                <a:uFillTx/>
                <a:latin typeface="+mn-lt"/>
              </a:rPr>
              <a:t>panel.</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u="none" strike="noStrike" kern="0" cap="none" spc="0" normalizeH="0" baseline="0" noProof="0" dirty="0">
                <a:ln>
                  <a:noFill/>
                </a:ln>
                <a:solidFill>
                  <a:sysClr val="windowText" lastClr="000000"/>
                </a:solidFill>
                <a:effectLst/>
                <a:uLnTx/>
                <a:uFillTx/>
                <a:latin typeface="+mn-lt"/>
              </a:rPr>
              <a:t> Call the panel – don’t try to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u="none" strike="noStrike" kern="0" cap="none" spc="0" normalizeH="0" baseline="0" noProof="0" dirty="0" smtClean="0">
                <a:ln>
                  <a:noFill/>
                </a:ln>
                <a:solidFill>
                  <a:sysClr val="windowText" lastClr="000000"/>
                </a:solidFill>
                <a:effectLst/>
                <a:uLnTx/>
                <a:uFillTx/>
                <a:latin typeface="+mn-lt"/>
              </a:rPr>
              <a:t> deal </a:t>
            </a:r>
            <a:r>
              <a:rPr kumimoji="0" lang="en-US" sz="1200" b="0" u="none" strike="noStrike" kern="0" cap="none" spc="0" normalizeH="0" baseline="0" noProof="0" dirty="0">
                <a:ln>
                  <a:noFill/>
                </a:ln>
                <a:solidFill>
                  <a:sysClr val="windowText" lastClr="000000"/>
                </a:solidFill>
                <a:effectLst/>
                <a:uLnTx/>
                <a:uFillTx/>
                <a:latin typeface="+mn-lt"/>
              </a:rPr>
              <a:t>with issues alone.</a:t>
            </a:r>
          </a:p>
        </p:txBody>
      </p:sp>
      <p:cxnSp>
        <p:nvCxnSpPr>
          <p:cNvPr id="37" name="Straight Connector 36"/>
          <p:cNvCxnSpPr/>
          <p:nvPr>
            <p:custDataLst>
              <p:tags r:id="rId10"/>
            </p:custDataLst>
          </p:nvPr>
        </p:nvCxnSpPr>
        <p:spPr>
          <a:xfrm rot="5400000">
            <a:off x="2800017" y="1951326"/>
            <a:ext cx="1280160" cy="0"/>
          </a:xfrm>
          <a:prstGeom prst="line">
            <a:avLst/>
          </a:prstGeom>
          <a:noFill/>
          <a:ln w="28575" cap="flat" cmpd="sng" algn="ctr">
            <a:solidFill>
              <a:srgbClr val="948A54"/>
            </a:solidFill>
            <a:prstDash val="sysDot"/>
          </a:ln>
          <a:effectLst/>
        </p:spPr>
      </p:cxnSp>
      <p:cxnSp>
        <p:nvCxnSpPr>
          <p:cNvPr id="38" name="Straight Connector 37"/>
          <p:cNvCxnSpPr/>
          <p:nvPr>
            <p:custDataLst>
              <p:tags r:id="rId11"/>
            </p:custDataLst>
          </p:nvPr>
        </p:nvCxnSpPr>
        <p:spPr>
          <a:xfrm rot="5400000">
            <a:off x="5282901" y="1960850"/>
            <a:ext cx="1280160" cy="0"/>
          </a:xfrm>
          <a:prstGeom prst="line">
            <a:avLst/>
          </a:prstGeom>
          <a:noFill/>
          <a:ln w="28575" cap="flat" cmpd="sng" algn="ctr">
            <a:solidFill>
              <a:srgbClr val="948A54"/>
            </a:solidFill>
            <a:prstDash val="sysDot"/>
          </a:ln>
          <a:effectLst/>
        </p:spPr>
      </p:cxnSp>
      <p:sp>
        <p:nvSpPr>
          <p:cNvPr id="39" name="Rectangle 38"/>
          <p:cNvSpPr/>
          <p:nvPr>
            <p:custDataLst>
              <p:tags r:id="rId12"/>
            </p:custDataLst>
          </p:nvPr>
        </p:nvSpPr>
        <p:spPr bwMode="auto">
          <a:xfrm>
            <a:off x="1524000" y="4330721"/>
            <a:ext cx="7315200" cy="631825"/>
          </a:xfrm>
          <a:prstGeom prst="rect">
            <a:avLst/>
          </a:prstGeom>
          <a:noFill/>
          <a:ln w="25400" cap="flat" cmpd="sng" algn="ctr">
            <a:noFill/>
            <a:prstDash val="solid"/>
          </a:ln>
          <a:effectLst/>
        </p:spPr>
        <p:txBody>
          <a:bodyPr anchor="ctr"/>
          <a:lstStyle/>
          <a:p>
            <a:pPr algn="l">
              <a:defRPr/>
            </a:pPr>
            <a:r>
              <a:rPr lang="en-US" sz="1200" b="1" dirty="0" smtClean="0">
                <a:solidFill>
                  <a:srgbClr val="000000"/>
                </a:solidFill>
                <a:cs typeface="Arial" pitchFamily="34" charset="0"/>
              </a:rPr>
              <a:t>The logistics</a:t>
            </a:r>
            <a:r>
              <a:rPr lang="en-US" sz="1200" dirty="0" smtClean="0">
                <a:solidFill>
                  <a:srgbClr val="000000"/>
                </a:solidFill>
                <a:cs typeface="Arial" pitchFamily="34" charset="0"/>
              </a:rPr>
              <a:t>: The priority is that decisions are made quickly. Meetings are not held every time a customer is dissatisfied. The panel should become efficient enough that any issue is briefly discussed (in person, through email, etc.), then the ombudsman makes the decision.</a:t>
            </a:r>
            <a:endParaRPr lang="en-US" sz="1200" dirty="0">
              <a:solidFill>
                <a:srgbClr val="000000"/>
              </a:solidFill>
              <a:cs typeface="Arial" pitchFamily="34" charset="0"/>
            </a:endParaRPr>
          </a:p>
        </p:txBody>
      </p:sp>
      <p:sp>
        <p:nvSpPr>
          <p:cNvPr id="41" name="Rectangle 40"/>
          <p:cNvSpPr/>
          <p:nvPr>
            <p:custDataLst>
              <p:tags r:id="rId13"/>
            </p:custDataLst>
          </p:nvPr>
        </p:nvSpPr>
        <p:spPr bwMode="auto">
          <a:xfrm>
            <a:off x="1371600" y="1156059"/>
            <a:ext cx="176213" cy="5303520"/>
          </a:xfrm>
          <a:prstGeom prst="rect">
            <a:avLst/>
          </a:prstGeom>
          <a:solidFill>
            <a:srgbClr val="948A54">
              <a:alpha val="62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Georgia"/>
              <a:ea typeface="+mn-ea"/>
              <a:cs typeface="+mn-cs"/>
            </a:endParaRPr>
          </a:p>
        </p:txBody>
      </p:sp>
      <p:sp>
        <p:nvSpPr>
          <p:cNvPr id="42" name="TextBox 41"/>
          <p:cNvSpPr txBox="1"/>
          <p:nvPr/>
        </p:nvSpPr>
        <p:spPr>
          <a:xfrm>
            <a:off x="1600200" y="5106513"/>
            <a:ext cx="7277100" cy="1200329"/>
          </a:xfrm>
          <a:prstGeom prst="rect">
            <a:avLst/>
          </a:prstGeom>
          <a:noFill/>
        </p:spPr>
        <p:txBody>
          <a:bodyPr wrap="square">
            <a:spAutoFit/>
          </a:bodyPr>
          <a:lstStyle/>
          <a:p>
            <a:pPr algn="l">
              <a:defRPr/>
            </a:pPr>
            <a:r>
              <a:rPr lang="en-US" sz="1200" dirty="0">
                <a:latin typeface="+mn-lt"/>
                <a:cs typeface="Arial" pitchFamily="34" charset="0"/>
              </a:rPr>
              <a:t>In 2000, a British construction firm, EBC, was running at a loss of 2 million € a year. The company had run on a “command and control” basis, particularly between the managerial staff and the front line trades people. With a new CEO joining in 2000, the company underwent a transformation to become a customer centered organization and was renamed </a:t>
            </a:r>
            <a:r>
              <a:rPr lang="en-US" sz="1200" dirty="0" err="1">
                <a:latin typeface="+mn-lt"/>
                <a:cs typeface="Arial" pitchFamily="34" charset="0"/>
              </a:rPr>
              <a:t>Rok</a:t>
            </a:r>
            <a:r>
              <a:rPr lang="en-US" sz="1200" dirty="0">
                <a:latin typeface="+mn-lt"/>
                <a:cs typeface="Arial" pitchFamily="34" charset="0"/>
              </a:rPr>
              <a:t>. The CEO began asking client-facing employees to provide input and insight into how things could be done better to service their customers. This change, along with others, resulted in </a:t>
            </a:r>
            <a:r>
              <a:rPr lang="en-US" sz="1200" dirty="0" err="1">
                <a:latin typeface="+mn-lt"/>
                <a:cs typeface="Arial" pitchFamily="34" charset="0"/>
              </a:rPr>
              <a:t>Rok</a:t>
            </a:r>
            <a:r>
              <a:rPr lang="en-US" sz="1200" dirty="0">
                <a:latin typeface="+mn-lt"/>
                <a:cs typeface="Arial" pitchFamily="34" charset="0"/>
              </a:rPr>
              <a:t> seeing exceptional growth and a committed and loyal staff</a:t>
            </a:r>
            <a:r>
              <a:rPr lang="en-US" sz="1200" dirty="0" smtClean="0">
                <a:latin typeface="+mn-lt"/>
                <a:cs typeface="Arial" pitchFamily="34" charset="0"/>
              </a:rPr>
              <a:t>. </a:t>
            </a:r>
            <a:endParaRPr lang="en-US" sz="1200" dirty="0">
              <a:latin typeface="+mn-lt"/>
              <a:cs typeface="Arial" pitchFamily="34" charset="0"/>
            </a:endParaRPr>
          </a:p>
        </p:txBody>
      </p:sp>
      <p:cxnSp>
        <p:nvCxnSpPr>
          <p:cNvPr id="19" name="Straight Connector 18"/>
          <p:cNvCxnSpPr/>
          <p:nvPr>
            <p:custDataLst>
              <p:tags r:id="rId14"/>
            </p:custDataLst>
          </p:nvPr>
        </p:nvCxnSpPr>
        <p:spPr>
          <a:xfrm>
            <a:off x="263466" y="2589201"/>
            <a:ext cx="8595360" cy="0"/>
          </a:xfrm>
          <a:prstGeom prst="line">
            <a:avLst/>
          </a:prstGeom>
          <a:noFill/>
          <a:ln w="28575" cap="flat" cmpd="sng" algn="ctr">
            <a:solidFill>
              <a:srgbClr val="948A54"/>
            </a:solidFill>
            <a:prstDash val="sysDot"/>
          </a:ln>
          <a:effectLst/>
        </p:spPr>
      </p:cxnSp>
      <p:cxnSp>
        <p:nvCxnSpPr>
          <p:cNvPr id="20" name="Straight Connector 19"/>
          <p:cNvCxnSpPr/>
          <p:nvPr>
            <p:custDataLst>
              <p:tags r:id="rId15"/>
            </p:custDataLst>
          </p:nvPr>
        </p:nvCxnSpPr>
        <p:spPr>
          <a:xfrm>
            <a:off x="1541421" y="3465513"/>
            <a:ext cx="7315200" cy="0"/>
          </a:xfrm>
          <a:prstGeom prst="line">
            <a:avLst/>
          </a:prstGeom>
          <a:noFill/>
          <a:ln w="28575" cap="flat" cmpd="sng" algn="ctr">
            <a:solidFill>
              <a:srgbClr val="948A54"/>
            </a:solidFill>
            <a:prstDash val="sysDot"/>
          </a:ln>
          <a:effectLst/>
        </p:spPr>
      </p:cxnSp>
      <p:cxnSp>
        <p:nvCxnSpPr>
          <p:cNvPr id="21" name="Straight Connector 20"/>
          <p:cNvCxnSpPr/>
          <p:nvPr>
            <p:custDataLst>
              <p:tags r:id="rId16"/>
            </p:custDataLst>
          </p:nvPr>
        </p:nvCxnSpPr>
        <p:spPr>
          <a:xfrm>
            <a:off x="1546920" y="4305312"/>
            <a:ext cx="7315200" cy="0"/>
          </a:xfrm>
          <a:prstGeom prst="line">
            <a:avLst/>
          </a:prstGeom>
          <a:noFill/>
          <a:ln w="28575" cap="flat" cmpd="sng" algn="ctr">
            <a:solidFill>
              <a:srgbClr val="948A54"/>
            </a:solidFill>
            <a:prstDash val="sysDot"/>
          </a:ln>
          <a:effectLst/>
        </p:spPr>
      </p:cxnSp>
      <p:cxnSp>
        <p:nvCxnSpPr>
          <p:cNvPr id="22" name="Straight Connector 21"/>
          <p:cNvCxnSpPr/>
          <p:nvPr>
            <p:custDataLst>
              <p:tags r:id="rId17"/>
            </p:custDataLst>
          </p:nvPr>
        </p:nvCxnSpPr>
        <p:spPr>
          <a:xfrm>
            <a:off x="263466" y="5017158"/>
            <a:ext cx="8595360" cy="0"/>
          </a:xfrm>
          <a:prstGeom prst="line">
            <a:avLst/>
          </a:prstGeom>
          <a:noFill/>
          <a:ln w="28575" cap="flat" cmpd="sng" algn="ctr">
            <a:solidFill>
              <a:srgbClr val="948A54"/>
            </a:solidFill>
            <a:prstDash val="sysDot"/>
          </a:ln>
          <a:effectLst/>
        </p:spPr>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 Potential Driver: Keep employees informed about the company’s past and future</a:t>
            </a:r>
            <a:endParaRPr lang="en-US" dirty="0"/>
          </a:p>
        </p:txBody>
      </p:sp>
      <p:sp>
        <p:nvSpPr>
          <p:cNvPr id="22" name="Rectangle 21"/>
          <p:cNvSpPr/>
          <p:nvPr>
            <p:custDataLst>
              <p:tags r:id="rId1"/>
            </p:custDataLst>
          </p:nvPr>
        </p:nvSpPr>
        <p:spPr>
          <a:xfrm>
            <a:off x="263466" y="4051300"/>
            <a:ext cx="8595360" cy="1046163"/>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latin typeface="Georgia"/>
              <a:ea typeface="+mn-ea"/>
              <a:cs typeface="+mn-cs"/>
            </a:endParaRPr>
          </a:p>
        </p:txBody>
      </p:sp>
      <p:sp>
        <p:nvSpPr>
          <p:cNvPr id="23" name="Rectangle 22"/>
          <p:cNvSpPr/>
          <p:nvPr>
            <p:custDataLst>
              <p:tags r:id="rId2"/>
            </p:custDataLst>
          </p:nvPr>
        </p:nvSpPr>
        <p:spPr>
          <a:xfrm>
            <a:off x="263466" y="2851150"/>
            <a:ext cx="8595360" cy="1047750"/>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Trebuchet MS"/>
              <a:ea typeface="+mn-ea"/>
              <a:cs typeface="+mn-cs"/>
            </a:endParaRPr>
          </a:p>
        </p:txBody>
      </p:sp>
      <p:sp>
        <p:nvSpPr>
          <p:cNvPr id="24" name="Rectangle 23"/>
          <p:cNvSpPr/>
          <p:nvPr>
            <p:custDataLst>
              <p:tags r:id="rId3"/>
            </p:custDataLst>
          </p:nvPr>
        </p:nvSpPr>
        <p:spPr>
          <a:xfrm>
            <a:off x="263466" y="1655763"/>
            <a:ext cx="8595360" cy="1046162"/>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latin typeface="Georgia"/>
              <a:ea typeface="+mn-ea"/>
              <a:cs typeface="+mn-cs"/>
            </a:endParaRPr>
          </a:p>
        </p:txBody>
      </p:sp>
      <p:sp>
        <p:nvSpPr>
          <p:cNvPr id="25" name="TextBox 5"/>
          <p:cNvSpPr txBox="1">
            <a:spLocks noChangeArrowheads="1"/>
          </p:cNvSpPr>
          <p:nvPr>
            <p:custDataLst>
              <p:tags r:id="rId4"/>
            </p:custDataLst>
          </p:nvPr>
        </p:nvSpPr>
        <p:spPr bwMode="auto">
          <a:xfrm>
            <a:off x="809927" y="1814024"/>
            <a:ext cx="2926080" cy="738664"/>
          </a:xfrm>
          <a:prstGeom prst="rect">
            <a:avLst/>
          </a:prstGeom>
          <a:noFill/>
          <a:ln w="9525">
            <a:noFill/>
            <a:miter lim="800000"/>
            <a:headEnd/>
            <a:tailEnd/>
          </a:ln>
        </p:spPr>
        <p:txBody>
          <a:bodyPr>
            <a:spAutoFit/>
          </a:bodyPr>
          <a:lstStyle/>
          <a:p>
            <a:pPr algn="l">
              <a:defRPr/>
            </a:pPr>
            <a:r>
              <a:rPr lang="en-US" sz="1400" dirty="0">
                <a:solidFill>
                  <a:srgbClr val="000000"/>
                </a:solidFill>
                <a:latin typeface="+mn-lt"/>
                <a:cs typeface="Arial" pitchFamily="34" charset="0"/>
              </a:rPr>
              <a:t>Employees don’t have a sense of how well the company is doing relative to competitors.</a:t>
            </a:r>
          </a:p>
        </p:txBody>
      </p:sp>
      <p:sp>
        <p:nvSpPr>
          <p:cNvPr id="26" name="TextBox 25"/>
          <p:cNvSpPr txBox="1"/>
          <p:nvPr>
            <p:custDataLst>
              <p:tags r:id="rId5"/>
            </p:custDataLst>
          </p:nvPr>
        </p:nvSpPr>
        <p:spPr>
          <a:xfrm>
            <a:off x="843264" y="4049713"/>
            <a:ext cx="2926080" cy="738664"/>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Senior managers rarely communicate organizational successes, and when they do it lacks excitement.</a:t>
            </a:r>
          </a:p>
        </p:txBody>
      </p:sp>
      <p:sp>
        <p:nvSpPr>
          <p:cNvPr id="27" name="TextBox 26"/>
          <p:cNvSpPr txBox="1"/>
          <p:nvPr>
            <p:custDataLst>
              <p:tags r:id="rId6"/>
            </p:custDataLst>
          </p:nvPr>
        </p:nvSpPr>
        <p:spPr>
          <a:xfrm>
            <a:off x="816277" y="2976563"/>
            <a:ext cx="2926080" cy="738664"/>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Employees are not clear on how their contribution fits with overall organizational success.</a:t>
            </a:r>
          </a:p>
        </p:txBody>
      </p:sp>
      <p:sp>
        <p:nvSpPr>
          <p:cNvPr id="28" name="Rectangle 27"/>
          <p:cNvSpPr/>
          <p:nvPr>
            <p:custDataLst>
              <p:tags r:id="rId7"/>
            </p:custDataLst>
          </p:nvPr>
        </p:nvSpPr>
        <p:spPr>
          <a:xfrm>
            <a:off x="3841740" y="2879725"/>
            <a:ext cx="5105400" cy="954088"/>
          </a:xfrm>
          <a:prstGeom prst="rect">
            <a:avLst/>
          </a:prstGeom>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People like to feel like they are making a difference and that their contributions are known. Reminding employees how each role is integral to the organization’s success is key to employee engagement.</a:t>
            </a:r>
          </a:p>
        </p:txBody>
      </p:sp>
      <p:sp>
        <p:nvSpPr>
          <p:cNvPr id="29" name="Rectangle 28"/>
          <p:cNvSpPr/>
          <p:nvPr>
            <p:custDataLst>
              <p:tags r:id="rId8"/>
            </p:custDataLst>
          </p:nvPr>
        </p:nvSpPr>
        <p:spPr>
          <a:xfrm>
            <a:off x="3841740" y="1671607"/>
            <a:ext cx="5029200" cy="954107"/>
          </a:xfrm>
          <a:prstGeom prst="rect">
            <a:avLst/>
          </a:prstGeom>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It is important for employees to understand the organization’s placement amongst competitors. It builds an awareness of how their employer is viewed in the marketplace, and a sense of pride and loyalty when the organization is performing well.</a:t>
            </a:r>
          </a:p>
        </p:txBody>
      </p:sp>
      <p:sp>
        <p:nvSpPr>
          <p:cNvPr id="30" name="Rectangle 29"/>
          <p:cNvSpPr/>
          <p:nvPr>
            <p:custDataLst>
              <p:tags r:id="rId9"/>
            </p:custDataLst>
          </p:nvPr>
        </p:nvSpPr>
        <p:spPr>
          <a:xfrm>
            <a:off x="3841740" y="4122738"/>
            <a:ext cx="5105400" cy="954087"/>
          </a:xfrm>
          <a:prstGeom prst="rect">
            <a:avLst/>
          </a:prstGeom>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Employees are much more likely to be excited and passionate about the company’s future and potential if those that are setting the strategy (and have the inside scoop) are excited and passionate too</a:t>
            </a:r>
            <a:r>
              <a:rPr kumimoji="0" lang="en-US" sz="1400" b="0" i="0" u="none" strike="noStrike" kern="0" cap="none" spc="0" normalizeH="0" baseline="0" noProof="0" dirty="0" smtClean="0">
                <a:ln>
                  <a:noFill/>
                </a:ln>
                <a:solidFill>
                  <a:sysClr val="windowText" lastClr="000000"/>
                </a:solidFill>
                <a:effectLst/>
                <a:uLnTx/>
                <a:uFillTx/>
                <a:latin typeface="+mn-lt"/>
              </a:rPr>
              <a:t>. </a:t>
            </a:r>
            <a:endParaRPr kumimoji="0" lang="en-US" sz="1400" b="0" i="0" u="none" strike="noStrike" kern="0" cap="none" spc="0" normalizeH="0" baseline="0" noProof="0" dirty="0">
              <a:ln>
                <a:noFill/>
              </a:ln>
              <a:solidFill>
                <a:sysClr val="windowText" lastClr="000000"/>
              </a:solidFill>
              <a:effectLst/>
              <a:uLnTx/>
              <a:uFillTx/>
              <a:latin typeface="+mn-lt"/>
            </a:endParaRPr>
          </a:p>
        </p:txBody>
      </p:sp>
      <p:sp>
        <p:nvSpPr>
          <p:cNvPr id="31" name="TextBox 30"/>
          <p:cNvSpPr txBox="1"/>
          <p:nvPr>
            <p:custDataLst>
              <p:tags r:id="rId10"/>
            </p:custDataLst>
          </p:nvPr>
        </p:nvSpPr>
        <p:spPr>
          <a:xfrm>
            <a:off x="4475163" y="1241425"/>
            <a:ext cx="4057650" cy="36988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u="none" strike="noStrike" kern="0" cap="none" spc="0" normalizeH="0" baseline="0" noProof="0" dirty="0">
                <a:ln>
                  <a:noFill/>
                </a:ln>
                <a:solidFill>
                  <a:sysClr val="windowText" lastClr="000000"/>
                </a:solidFill>
                <a:effectLst/>
                <a:uLnTx/>
                <a:uFillTx/>
                <a:latin typeface="+mn-lt"/>
              </a:rPr>
              <a:t> How does this impact engagement? </a:t>
            </a:r>
            <a:endParaRPr kumimoji="0" lang="en-US" sz="1800" b="1" u="none" strike="noStrike" kern="0" cap="none" spc="0" normalizeH="0" baseline="0" noProof="0" dirty="0">
              <a:ln>
                <a:noFill/>
              </a:ln>
              <a:solidFill>
                <a:srgbClr val="7391AD"/>
              </a:solidFill>
              <a:effectLst/>
              <a:uLnTx/>
              <a:uFillTx/>
              <a:latin typeface="+mn-lt"/>
            </a:endParaRPr>
          </a:p>
        </p:txBody>
      </p:sp>
      <p:sp>
        <p:nvSpPr>
          <p:cNvPr id="32" name="TextBox 31"/>
          <p:cNvSpPr txBox="1"/>
          <p:nvPr>
            <p:custDataLst>
              <p:tags r:id="rId11"/>
            </p:custDataLst>
          </p:nvPr>
        </p:nvSpPr>
        <p:spPr>
          <a:xfrm>
            <a:off x="0" y="1231900"/>
            <a:ext cx="4114800" cy="36988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u="none" strike="noStrike" kern="0" cap="none" spc="0" normalizeH="0" baseline="0" noProof="0" dirty="0" smtClean="0">
                <a:ln>
                  <a:noFill/>
                </a:ln>
                <a:solidFill>
                  <a:sysClr val="windowText" lastClr="000000"/>
                </a:solidFill>
                <a:effectLst/>
                <a:uLnTx/>
                <a:uFillTx/>
                <a:latin typeface="+mn-lt"/>
              </a:rPr>
              <a:t>Common Gaps</a:t>
            </a:r>
            <a:r>
              <a:rPr kumimoji="0" lang="en-US" sz="1800" b="0" u="none" strike="noStrike" kern="0" cap="none" spc="0" normalizeH="0" baseline="0" noProof="0" dirty="0">
                <a:ln>
                  <a:noFill/>
                </a:ln>
                <a:solidFill>
                  <a:sysClr val="windowText" lastClr="000000"/>
                </a:solidFill>
                <a:effectLst/>
                <a:uLnTx/>
                <a:uFillTx/>
                <a:latin typeface="+mn-lt"/>
              </a:rPr>
              <a:t>:</a:t>
            </a:r>
          </a:p>
        </p:txBody>
      </p:sp>
      <p:sp>
        <p:nvSpPr>
          <p:cNvPr id="33" name="TextBox 32"/>
          <p:cNvSpPr txBox="1"/>
          <p:nvPr>
            <p:custDataLst>
              <p:tags r:id="rId12"/>
            </p:custDataLst>
          </p:nvPr>
        </p:nvSpPr>
        <p:spPr>
          <a:xfrm>
            <a:off x="233310" y="1616075"/>
            <a:ext cx="504825" cy="92233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1" u="none" strike="noStrike" kern="0" cap="none" spc="0" normalizeH="0" baseline="0" noProof="0" dirty="0">
                <a:ln>
                  <a:noFill/>
                </a:ln>
                <a:solidFill>
                  <a:srgbClr val="7391AD"/>
                </a:solidFill>
                <a:effectLst/>
                <a:uLnTx/>
                <a:uFillTx/>
                <a:latin typeface="Georgia"/>
              </a:rPr>
              <a:t>1</a:t>
            </a:r>
          </a:p>
        </p:txBody>
      </p:sp>
      <p:sp>
        <p:nvSpPr>
          <p:cNvPr id="34" name="TextBox 33"/>
          <p:cNvSpPr txBox="1"/>
          <p:nvPr>
            <p:custDataLst>
              <p:tags r:id="rId13"/>
            </p:custDataLst>
          </p:nvPr>
        </p:nvSpPr>
        <p:spPr>
          <a:xfrm>
            <a:off x="233310" y="2825750"/>
            <a:ext cx="504825" cy="92233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1" u="none" strike="noStrike" kern="0" cap="none" spc="0" normalizeH="0" baseline="0" noProof="0" dirty="0">
                <a:ln>
                  <a:noFill/>
                </a:ln>
                <a:solidFill>
                  <a:srgbClr val="7391AD"/>
                </a:solidFill>
                <a:effectLst/>
                <a:uLnTx/>
                <a:uFillTx/>
                <a:latin typeface="Georgia"/>
              </a:rPr>
              <a:t>2</a:t>
            </a:r>
          </a:p>
        </p:txBody>
      </p:sp>
      <p:sp>
        <p:nvSpPr>
          <p:cNvPr id="35" name="TextBox 34"/>
          <p:cNvSpPr txBox="1"/>
          <p:nvPr>
            <p:custDataLst>
              <p:tags r:id="rId14"/>
            </p:custDataLst>
          </p:nvPr>
        </p:nvSpPr>
        <p:spPr>
          <a:xfrm>
            <a:off x="233310" y="3978275"/>
            <a:ext cx="504825" cy="89217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200" b="0" i="1" u="none" strike="noStrike" kern="0" cap="none" spc="0" normalizeH="0" baseline="0" noProof="0" dirty="0">
                <a:ln>
                  <a:noFill/>
                </a:ln>
                <a:solidFill>
                  <a:srgbClr val="7391AD"/>
                </a:solidFill>
                <a:effectLst/>
                <a:uLnTx/>
                <a:uFillTx/>
                <a:latin typeface="Georgia"/>
              </a:rPr>
              <a:t>3</a:t>
            </a:r>
          </a:p>
        </p:txBody>
      </p:sp>
      <p:sp>
        <p:nvSpPr>
          <p:cNvPr id="36" name="Rectangle 35"/>
          <p:cNvSpPr/>
          <p:nvPr>
            <p:custDataLst>
              <p:tags r:id="rId15"/>
            </p:custDataLst>
          </p:nvPr>
        </p:nvSpPr>
        <p:spPr bwMode="auto">
          <a:xfrm>
            <a:off x="3732201" y="1341144"/>
            <a:ext cx="114300" cy="3840480"/>
          </a:xfrm>
          <a:prstGeom prst="rect">
            <a:avLst/>
          </a:prstGeom>
          <a:solidFill>
            <a:srgbClr val="7391AD">
              <a:alpha val="62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Georgia"/>
              <a:ea typeface="+mn-ea"/>
              <a:cs typeface="+mn-cs"/>
            </a:endParaRPr>
          </a:p>
        </p:txBody>
      </p:sp>
      <p:sp>
        <p:nvSpPr>
          <p:cNvPr id="37" name="TextBox 36"/>
          <p:cNvSpPr txBox="1"/>
          <p:nvPr>
            <p:custDataLst>
              <p:tags r:id="rId16"/>
            </p:custDataLst>
          </p:nvPr>
        </p:nvSpPr>
        <p:spPr>
          <a:xfrm>
            <a:off x="395288" y="5181624"/>
            <a:ext cx="8326437" cy="116998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effectLst/>
                <a:uLnTx/>
                <a:uFillTx/>
                <a:latin typeface="+mj-lt"/>
              </a:rPr>
              <a:t>It is vital that you are open and honest with staff about the organization and how it fits into the bigger market picture. If you want your people to work with you and really buy in to what you are trying to achieve, you need to treat them like adults – give them the information and trust them to help you develop and implement the solutions.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effectLst/>
                <a:uLnTx/>
                <a:uFillTx/>
                <a:latin typeface="+mj-lt"/>
              </a:rPr>
              <a:t>			- Chris Pilling, Head of Direct Banking, HSBC</a:t>
            </a:r>
          </a:p>
        </p:txBody>
      </p:sp>
      <p:sp>
        <p:nvSpPr>
          <p:cNvPr id="38" name="Rectangle 37"/>
          <p:cNvSpPr/>
          <p:nvPr/>
        </p:nvSpPr>
        <p:spPr>
          <a:xfrm>
            <a:off x="128532" y="4999059"/>
            <a:ext cx="427038" cy="768350"/>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a:ln>
                  <a:noFill/>
                </a:ln>
                <a:solidFill>
                  <a:srgbClr val="948A54"/>
                </a:solidFill>
                <a:effectLst/>
                <a:uLnTx/>
                <a:uFillTx/>
                <a:latin typeface="Georgia"/>
              </a:rPr>
              <a:t>“</a:t>
            </a:r>
            <a:endParaRPr kumimoji="0" lang="en-US" sz="4400" b="0" i="0" u="none" strike="noStrike" kern="0" cap="none" spc="0" normalizeH="0" baseline="0" noProof="0" dirty="0">
              <a:ln>
                <a:noFill/>
              </a:ln>
              <a:solidFill>
                <a:srgbClr val="948A54"/>
              </a:solidFill>
              <a:effectLst/>
              <a:uLnTx/>
              <a:uFillTx/>
              <a:latin typeface="Georgia"/>
            </a:endParaRPr>
          </a:p>
        </p:txBody>
      </p:sp>
      <p:sp>
        <p:nvSpPr>
          <p:cNvPr id="39" name="Rectangle 38"/>
          <p:cNvSpPr/>
          <p:nvPr/>
        </p:nvSpPr>
        <p:spPr>
          <a:xfrm>
            <a:off x="5872189" y="5765832"/>
            <a:ext cx="671513" cy="768350"/>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a:ln>
                  <a:noFill/>
                </a:ln>
                <a:solidFill>
                  <a:srgbClr val="948A54"/>
                </a:solidFill>
                <a:effectLst/>
                <a:uLnTx/>
                <a:uFillTx/>
                <a:latin typeface="Georgia"/>
              </a:rPr>
              <a:t>”</a:t>
            </a:r>
            <a:endParaRPr kumimoji="0" lang="en-US" sz="4400" b="0" i="0" u="none" strike="noStrike" kern="0" cap="none" spc="0" normalizeH="0" baseline="0" noProof="0" dirty="0">
              <a:ln>
                <a:noFill/>
              </a:ln>
              <a:solidFill>
                <a:srgbClr val="948A54"/>
              </a:solidFill>
              <a:effectLst/>
              <a:uLnTx/>
              <a:uFillTx/>
              <a:latin typeface="Georgia"/>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 potential highlighted initiative: </a:t>
            </a:r>
            <a:r>
              <a:rPr lang="en-US" i="1" dirty="0" smtClean="0"/>
              <a:t>Company-wide meeting</a:t>
            </a:r>
            <a:endParaRPr lang="en-US" i="1" dirty="0"/>
          </a:p>
        </p:txBody>
      </p:sp>
      <p:sp>
        <p:nvSpPr>
          <p:cNvPr id="30" name="Rectangle 29"/>
          <p:cNvSpPr/>
          <p:nvPr>
            <p:custDataLst>
              <p:tags r:id="rId1"/>
            </p:custDataLst>
          </p:nvPr>
        </p:nvSpPr>
        <p:spPr bwMode="auto">
          <a:xfrm>
            <a:off x="265487" y="1293782"/>
            <a:ext cx="8595360" cy="1828800"/>
          </a:xfrm>
          <a:prstGeom prst="rect">
            <a:avLst/>
          </a:prstGeom>
          <a:solidFill>
            <a:srgbClr val="7391AD">
              <a:lumMod val="40000"/>
              <a:lumOff val="60000"/>
            </a:srgbClr>
          </a:solidFill>
          <a:ln w="25400" cap="flat" cmpd="sng" algn="ctr">
            <a:noFill/>
            <a:prstDash val="solid"/>
          </a:ln>
          <a:effectLst/>
        </p:spPr>
        <p:txBody>
          <a:bodyPr anchor="ctr"/>
          <a:lstStyle/>
          <a:p>
            <a:pPr marL="0" marR="0" lvl="0" indent="0" algn="l" defTabSz="914400" eaLnBrk="1" fontAlgn="auto" latinLnBrk="0" hangingPunct="1">
              <a:lnSpc>
                <a:spcPct val="100000"/>
              </a:lnSpc>
              <a:spcBef>
                <a:spcPts val="300"/>
              </a:spcBef>
              <a:spcAft>
                <a:spcPts val="0"/>
              </a:spcAft>
              <a:buClrTx/>
              <a:buSzTx/>
              <a:buFontTx/>
              <a:buNone/>
              <a:tabLst/>
              <a:defRPr/>
            </a:pPr>
            <a:r>
              <a:rPr lang="en-US" sz="1400" b="1" kern="0" dirty="0" smtClean="0">
                <a:solidFill>
                  <a:sysClr val="windowText" lastClr="000000"/>
                </a:solidFill>
              </a:rPr>
              <a:t>Description of a suitable initiative:</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An</a:t>
            </a:r>
            <a:r>
              <a:rPr lang="en-US" sz="1200" b="1" kern="0" dirty="0" smtClean="0">
                <a:solidFill>
                  <a:sysClr val="windowText" lastClr="000000"/>
                </a:solidFill>
              </a:rPr>
              <a:t> in-person, company-wide meeting </a:t>
            </a:r>
            <a:r>
              <a:rPr lang="en-US" sz="1200" kern="0" dirty="0" smtClean="0">
                <a:solidFill>
                  <a:sysClr val="windowText" lastClr="000000"/>
                </a:solidFill>
              </a:rPr>
              <a:t>may not seem like a groundbreaking initiative, but due to the changing nature of organizations (remote workers, wide-spread geographical locations), they are happening less frequently. </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Hold company-wide meetings quarterly that last for no longer than an hour. </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Use this opportunity to update employees on the organization’s financial performance, upcoming initiatives, and success of executed projects. </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Answer employee questions that are emailed in advance, allow time for employees to ask questions at the meeting, and set up a twitter feed for remote employees to send their questions in real time.</a:t>
            </a:r>
            <a:endParaRPr lang="en-US" sz="1200" kern="0" dirty="0">
              <a:solidFill>
                <a:sysClr val="windowText" lastClr="000000"/>
              </a:solidFill>
            </a:endParaRPr>
          </a:p>
        </p:txBody>
      </p:sp>
      <p:sp>
        <p:nvSpPr>
          <p:cNvPr id="35" name="TextBox 34"/>
          <p:cNvSpPr txBox="1"/>
          <p:nvPr>
            <p:custDataLst>
              <p:tags r:id="rId2"/>
            </p:custDataLst>
          </p:nvPr>
        </p:nvSpPr>
        <p:spPr bwMode="auto">
          <a:xfrm>
            <a:off x="3330557" y="4908827"/>
            <a:ext cx="5440437" cy="461665"/>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Highlight department-specific initiatives/successes in each meeting and provide details about how this positively affects the organization as a whole.</a:t>
            </a:r>
          </a:p>
        </p:txBody>
      </p:sp>
      <p:sp>
        <p:nvSpPr>
          <p:cNvPr id="36" name="TextBox 35"/>
          <p:cNvSpPr txBox="1"/>
          <p:nvPr>
            <p:custDataLst>
              <p:tags r:id="rId3"/>
            </p:custDataLst>
          </p:nvPr>
        </p:nvSpPr>
        <p:spPr bwMode="auto">
          <a:xfrm>
            <a:off x="3330557" y="3836106"/>
            <a:ext cx="5440437" cy="830997"/>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Use the company meeting to communicate the organization’s position in the marketplace. Show graphs to provide a visual of where the company stands compared to competitors in areas such as market share, revenue growth, satisfaction ratings, etc.</a:t>
            </a:r>
            <a:endParaRPr kumimoji="0" lang="en-US" sz="1200" b="1" i="0" u="none" strike="noStrike" kern="0" cap="none" spc="0" normalizeH="0" baseline="0" noProof="0" dirty="0">
              <a:ln>
                <a:noFill/>
              </a:ln>
              <a:solidFill>
                <a:sysClr val="windowText" lastClr="000000"/>
              </a:solidFill>
              <a:effectLst/>
              <a:uLnTx/>
              <a:uFillTx/>
              <a:latin typeface="+mn-lt"/>
            </a:endParaRPr>
          </a:p>
        </p:txBody>
      </p:sp>
      <p:sp>
        <p:nvSpPr>
          <p:cNvPr id="37" name="TextBox 36"/>
          <p:cNvSpPr txBox="1"/>
          <p:nvPr>
            <p:custDataLst>
              <p:tags r:id="rId4"/>
            </p:custDataLst>
          </p:nvPr>
        </p:nvSpPr>
        <p:spPr bwMode="auto">
          <a:xfrm>
            <a:off x="3330558" y="5519043"/>
            <a:ext cx="5440437" cy="830997"/>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A company-wide meeting provides an opportunity for senior managers to display their excitement about the organization. Employees like to see this enthusiasm because it solidifies their own passion and reminds them they are an important part of the success of the organization. </a:t>
            </a:r>
          </a:p>
        </p:txBody>
      </p:sp>
      <p:cxnSp>
        <p:nvCxnSpPr>
          <p:cNvPr id="39" name="Straight Connector 38"/>
          <p:cNvCxnSpPr/>
          <p:nvPr>
            <p:custDataLst>
              <p:tags r:id="rId5"/>
            </p:custDataLst>
          </p:nvPr>
        </p:nvCxnSpPr>
        <p:spPr>
          <a:xfrm rot="5400000">
            <a:off x="1712259" y="4804767"/>
            <a:ext cx="3017520" cy="0"/>
          </a:xfrm>
          <a:prstGeom prst="line">
            <a:avLst/>
          </a:prstGeom>
          <a:noFill/>
          <a:ln w="28575" cap="flat" cmpd="sng" algn="ctr">
            <a:solidFill>
              <a:srgbClr val="948A54"/>
            </a:solidFill>
            <a:prstDash val="sysDot"/>
          </a:ln>
          <a:effectLst/>
        </p:spPr>
      </p:cxnSp>
      <p:sp>
        <p:nvSpPr>
          <p:cNvPr id="40" name="TextBox 5"/>
          <p:cNvSpPr txBox="1">
            <a:spLocks noChangeArrowheads="1"/>
          </p:cNvSpPr>
          <p:nvPr>
            <p:custDataLst>
              <p:tags r:id="rId6"/>
            </p:custDataLst>
          </p:nvPr>
        </p:nvSpPr>
        <p:spPr bwMode="auto">
          <a:xfrm>
            <a:off x="263465" y="3903669"/>
            <a:ext cx="2738475" cy="646331"/>
          </a:xfrm>
          <a:prstGeom prst="rect">
            <a:avLst/>
          </a:prstGeom>
          <a:noFill/>
          <a:ln w="9525">
            <a:noFill/>
            <a:miter lim="800000"/>
            <a:headEnd/>
            <a:tailEnd/>
          </a:ln>
        </p:spPr>
        <p:txBody>
          <a:bodyPr wrap="square">
            <a:spAutoFit/>
          </a:bodyPr>
          <a:lstStyle/>
          <a:p>
            <a:pPr algn="l">
              <a:defRPr/>
            </a:pPr>
            <a:r>
              <a:rPr lang="en-US" sz="1200" dirty="0">
                <a:solidFill>
                  <a:srgbClr val="000000"/>
                </a:solidFill>
                <a:latin typeface="+mn-lt"/>
                <a:cs typeface="Arial" pitchFamily="34" charset="0"/>
              </a:rPr>
              <a:t>Employees don’t have a sense of how well the company is doing relative to competitors.</a:t>
            </a:r>
          </a:p>
        </p:txBody>
      </p:sp>
      <p:sp>
        <p:nvSpPr>
          <p:cNvPr id="41" name="TextBox 40"/>
          <p:cNvSpPr txBox="1"/>
          <p:nvPr>
            <p:custDataLst>
              <p:tags r:id="rId7"/>
            </p:custDataLst>
          </p:nvPr>
        </p:nvSpPr>
        <p:spPr>
          <a:xfrm>
            <a:off x="263465" y="4816494"/>
            <a:ext cx="2738475" cy="646331"/>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Employees are not clear on how their contribution fits with overall organizational success.</a:t>
            </a:r>
          </a:p>
        </p:txBody>
      </p:sp>
      <p:sp>
        <p:nvSpPr>
          <p:cNvPr id="42" name="TextBox 41"/>
          <p:cNvSpPr txBox="1"/>
          <p:nvPr>
            <p:custDataLst>
              <p:tags r:id="rId8"/>
            </p:custDataLst>
          </p:nvPr>
        </p:nvSpPr>
        <p:spPr>
          <a:xfrm>
            <a:off x="263465" y="5667196"/>
            <a:ext cx="2738475" cy="646331"/>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Senior managers rarely communicate organizational successes, and when they do it lacks excitement.</a:t>
            </a:r>
          </a:p>
        </p:txBody>
      </p:sp>
      <p:sp>
        <p:nvSpPr>
          <p:cNvPr id="21" name="TextBox 20"/>
          <p:cNvSpPr txBox="1"/>
          <p:nvPr/>
        </p:nvSpPr>
        <p:spPr>
          <a:xfrm>
            <a:off x="3330558" y="3307423"/>
            <a:ext cx="4886909" cy="307777"/>
          </a:xfrm>
          <a:prstGeom prst="rect">
            <a:avLst/>
          </a:prstGeom>
          <a:noFill/>
        </p:spPr>
        <p:txBody>
          <a:bodyPr wrap="square" rtlCol="0">
            <a:spAutoFit/>
          </a:bodyPr>
          <a:lstStyle/>
          <a:p>
            <a:pPr algn="l"/>
            <a:r>
              <a:rPr lang="en-US" sz="1400" b="1" dirty="0" smtClean="0"/>
              <a:t>How the initiative addresses the gap: </a:t>
            </a:r>
            <a:endParaRPr lang="en-US" sz="1400" b="1" dirty="0"/>
          </a:p>
        </p:txBody>
      </p:sp>
      <p:sp>
        <p:nvSpPr>
          <p:cNvPr id="22" name="TextBox 21"/>
          <p:cNvSpPr txBox="1"/>
          <p:nvPr/>
        </p:nvSpPr>
        <p:spPr>
          <a:xfrm>
            <a:off x="263466" y="3197884"/>
            <a:ext cx="2834640" cy="523220"/>
          </a:xfrm>
          <a:prstGeom prst="rect">
            <a:avLst/>
          </a:prstGeom>
          <a:noFill/>
        </p:spPr>
        <p:txBody>
          <a:bodyPr wrap="square" rtlCol="0">
            <a:spAutoFit/>
          </a:bodyPr>
          <a:lstStyle/>
          <a:p>
            <a:pPr algn="l"/>
            <a:r>
              <a:rPr lang="en-US" sz="1400" b="1" dirty="0" smtClean="0"/>
              <a:t>Common Company Potential gaps:</a:t>
            </a:r>
            <a:endParaRPr lang="en-US" sz="1400" b="1" dirty="0"/>
          </a:p>
        </p:txBody>
      </p:sp>
      <p:cxnSp>
        <p:nvCxnSpPr>
          <p:cNvPr id="23" name="Straight Connector 22"/>
          <p:cNvCxnSpPr/>
          <p:nvPr>
            <p:custDataLst>
              <p:tags r:id="rId9"/>
            </p:custDataLst>
          </p:nvPr>
        </p:nvCxnSpPr>
        <p:spPr>
          <a:xfrm>
            <a:off x="263466" y="3794130"/>
            <a:ext cx="8595360" cy="0"/>
          </a:xfrm>
          <a:prstGeom prst="line">
            <a:avLst/>
          </a:prstGeom>
          <a:noFill/>
          <a:ln w="28575" cap="flat" cmpd="sng" algn="ctr">
            <a:solidFill>
              <a:srgbClr val="948A54"/>
            </a:solidFill>
            <a:prstDash val="sysDot"/>
          </a:ln>
          <a:effectLst/>
        </p:spPr>
      </p:cxnSp>
      <p:cxnSp>
        <p:nvCxnSpPr>
          <p:cNvPr id="25" name="Straight Connector 24"/>
          <p:cNvCxnSpPr/>
          <p:nvPr>
            <p:custDataLst>
              <p:tags r:id="rId10"/>
            </p:custDataLst>
          </p:nvPr>
        </p:nvCxnSpPr>
        <p:spPr>
          <a:xfrm>
            <a:off x="263466" y="5510241"/>
            <a:ext cx="8595360" cy="0"/>
          </a:xfrm>
          <a:prstGeom prst="line">
            <a:avLst/>
          </a:prstGeom>
          <a:noFill/>
          <a:ln w="28575" cap="flat" cmpd="sng" algn="ctr">
            <a:solidFill>
              <a:srgbClr val="948A54"/>
            </a:solidFill>
            <a:prstDash val="sysDot"/>
          </a:ln>
          <a:effectLst/>
        </p:spPr>
      </p:cxnSp>
      <p:cxnSp>
        <p:nvCxnSpPr>
          <p:cNvPr id="26" name="Straight Connector 25"/>
          <p:cNvCxnSpPr/>
          <p:nvPr>
            <p:custDataLst>
              <p:tags r:id="rId11"/>
            </p:custDataLst>
          </p:nvPr>
        </p:nvCxnSpPr>
        <p:spPr>
          <a:xfrm>
            <a:off x="299979" y="4743468"/>
            <a:ext cx="8595360" cy="0"/>
          </a:xfrm>
          <a:prstGeom prst="line">
            <a:avLst/>
          </a:prstGeom>
          <a:noFill/>
          <a:ln w="28575" cap="flat" cmpd="sng" algn="ctr">
            <a:solidFill>
              <a:srgbClr val="948A54"/>
            </a:solidFill>
            <a:prstDash val="sysDot"/>
          </a:ln>
          <a:effectLst/>
        </p:spPr>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Highlighted initiative: </a:t>
            </a:r>
            <a:r>
              <a:rPr lang="en-US" i="1" dirty="0" smtClean="0"/>
              <a:t>Company-wide meeting</a:t>
            </a:r>
            <a:endParaRPr lang="en-US" i="1" dirty="0"/>
          </a:p>
        </p:txBody>
      </p:sp>
      <p:sp>
        <p:nvSpPr>
          <p:cNvPr id="21" name="Rectangle 20"/>
          <p:cNvSpPr/>
          <p:nvPr>
            <p:custDataLst>
              <p:tags r:id="rId1"/>
            </p:custDataLst>
          </p:nvPr>
        </p:nvSpPr>
        <p:spPr bwMode="auto">
          <a:xfrm>
            <a:off x="1547813" y="3303631"/>
            <a:ext cx="7315200" cy="700087"/>
          </a:xfrm>
          <a:prstGeom prst="rect">
            <a:avLst/>
          </a:prstGeom>
          <a:noFill/>
          <a:ln w="25400" cap="flat" cmpd="sng" algn="ctr">
            <a:noFill/>
            <a:prstDash val="solid"/>
          </a:ln>
          <a:effectLst/>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200" b="1" kern="0" dirty="0" smtClean="0">
                <a:solidFill>
                  <a:sysClr val="windowText" lastClr="000000"/>
                </a:solidFill>
                <a:latin typeface="+mn-lt"/>
              </a:rPr>
              <a:t>Make it fun!: </a:t>
            </a:r>
            <a:r>
              <a:rPr lang="en-US" sz="1200" kern="0" dirty="0" smtClean="0">
                <a:solidFill>
                  <a:sysClr val="windowText" lastClr="000000"/>
                </a:solidFill>
                <a:latin typeface="+mn-lt"/>
              </a:rPr>
              <a:t>Have some trivia questions at the beginning, including organization-specific trivia. Don’t be scared to joke around and keep it informal. Have snacks and drinks, introduce new employees and celebrate successes.</a:t>
            </a:r>
            <a:endParaRPr lang="en-US" sz="1200" kern="0" dirty="0">
              <a:solidFill>
                <a:sysClr val="windowText" lastClr="000000"/>
              </a:solidFill>
              <a:latin typeface="+mn-lt"/>
            </a:endParaRPr>
          </a:p>
        </p:txBody>
      </p:sp>
      <p:sp>
        <p:nvSpPr>
          <p:cNvPr id="23" name="Rectangle 22"/>
          <p:cNvSpPr/>
          <p:nvPr>
            <p:custDataLst>
              <p:tags r:id="rId2"/>
            </p:custDataLst>
          </p:nvPr>
        </p:nvSpPr>
        <p:spPr bwMode="auto">
          <a:xfrm>
            <a:off x="1547813" y="2611481"/>
            <a:ext cx="7315200" cy="663575"/>
          </a:xfrm>
          <a:prstGeom prst="rect">
            <a:avLst/>
          </a:prstGeom>
          <a:noFill/>
          <a:ln w="25400" cap="flat" cmpd="sng" algn="ctr">
            <a:noFill/>
            <a:prstDash val="solid"/>
          </a:ln>
          <a:effectLst/>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200" b="1" kern="0" dirty="0" smtClean="0">
                <a:solidFill>
                  <a:sysClr val="windowText" lastClr="000000"/>
                </a:solidFill>
                <a:latin typeface="+mn-lt"/>
              </a:rPr>
              <a:t>Make it accessible</a:t>
            </a:r>
            <a:r>
              <a:rPr lang="en-US" sz="1200" i="1" kern="0" dirty="0" smtClean="0">
                <a:solidFill>
                  <a:sysClr val="windowText" lastClr="000000"/>
                </a:solidFill>
                <a:latin typeface="+mn-lt"/>
              </a:rPr>
              <a:t>: </a:t>
            </a:r>
            <a:r>
              <a:rPr lang="en-US" sz="1200" kern="0" dirty="0" smtClean="0">
                <a:solidFill>
                  <a:sysClr val="windowText" lastClr="000000"/>
                </a:solidFill>
                <a:latin typeface="+mn-lt"/>
              </a:rPr>
              <a:t>If you have remote workers or employees at different locations, encourage everyone to attend in person. If this is not possible, provide both telephone access and videoconferencing, if possible. </a:t>
            </a:r>
            <a:endParaRPr lang="en-US" sz="1200" kern="0" dirty="0">
              <a:solidFill>
                <a:sysClr val="windowText" lastClr="000000"/>
              </a:solidFill>
              <a:latin typeface="+mn-lt"/>
            </a:endParaRPr>
          </a:p>
        </p:txBody>
      </p:sp>
      <p:sp>
        <p:nvSpPr>
          <p:cNvPr id="24" name="Rectangle 23"/>
          <p:cNvSpPr/>
          <p:nvPr>
            <p:custDataLst>
              <p:tags r:id="rId3"/>
            </p:custDataLst>
          </p:nvPr>
        </p:nvSpPr>
        <p:spPr bwMode="auto">
          <a:xfrm>
            <a:off x="263466" y="4122746"/>
            <a:ext cx="8595360" cy="2330589"/>
          </a:xfrm>
          <a:prstGeom prst="rect">
            <a:avLst/>
          </a:prstGeom>
          <a:solidFill>
            <a:srgbClr val="7391AD">
              <a:lumMod val="40000"/>
              <a:lumOff val="60000"/>
            </a:srgbClr>
          </a:solidFill>
          <a:ln w="25400" cap="flat" cmpd="sng" algn="ctr">
            <a:noFill/>
            <a:prstDash val="solid"/>
          </a:ln>
          <a:effectLst/>
        </p:spPr>
        <p:txBody>
          <a:bodyPr anchor="ctr"/>
          <a:lstStyle/>
          <a:p>
            <a:pPr marL="2057400" marR="0" lvl="4" indent="-228600" defTabSz="914400" eaLnBrk="1" fontAlgn="auto" latinLnBrk="0" hangingPunct="1">
              <a:lnSpc>
                <a:spcPct val="100000"/>
              </a:lnSpc>
              <a:spcBef>
                <a:spcPts val="0"/>
              </a:spcBef>
              <a:spcAft>
                <a:spcPts val="0"/>
              </a:spcAft>
              <a:buClrTx/>
              <a:buSzTx/>
              <a:buFont typeface="Arial" charset="0"/>
              <a:buChar char="•"/>
              <a:tabLst/>
              <a:defRPr/>
            </a:pPr>
            <a:endParaRPr kumimoji="0" lang="en-US" sz="1100" b="0" i="0" u="none" strike="noStrike" kern="0" cap="none" spc="0" normalizeH="0" baseline="0" noProof="0">
              <a:ln>
                <a:noFill/>
              </a:ln>
              <a:solidFill>
                <a:srgbClr val="254061"/>
              </a:solidFill>
              <a:effectLst/>
              <a:uLnTx/>
              <a:uFillTx/>
              <a:latin typeface="Georgia"/>
              <a:ea typeface="+mn-ea"/>
              <a:cs typeface="Arial" charset="0"/>
            </a:endParaRPr>
          </a:p>
        </p:txBody>
      </p:sp>
      <p:sp>
        <p:nvSpPr>
          <p:cNvPr id="26" name="TextBox 25"/>
          <p:cNvSpPr txBox="1"/>
          <p:nvPr>
            <p:custDataLst>
              <p:tags r:id="rId4"/>
            </p:custDataLst>
          </p:nvPr>
        </p:nvSpPr>
        <p:spPr bwMode="auto">
          <a:xfrm>
            <a:off x="243162" y="3015319"/>
            <a:ext cx="1188720" cy="523220"/>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Tricks to Implement</a:t>
            </a:r>
          </a:p>
        </p:txBody>
      </p:sp>
      <p:sp>
        <p:nvSpPr>
          <p:cNvPr id="27" name="TextBox 26"/>
          <p:cNvSpPr txBox="1"/>
          <p:nvPr>
            <p:custDataLst>
              <p:tags r:id="rId5"/>
            </p:custDataLst>
          </p:nvPr>
        </p:nvSpPr>
        <p:spPr bwMode="auto">
          <a:xfrm>
            <a:off x="243162" y="5076868"/>
            <a:ext cx="1188720" cy="30777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It works!</a:t>
            </a:r>
          </a:p>
        </p:txBody>
      </p:sp>
      <p:sp>
        <p:nvSpPr>
          <p:cNvPr id="28" name="TextBox 27"/>
          <p:cNvSpPr txBox="1"/>
          <p:nvPr>
            <p:custDataLst>
              <p:tags r:id="rId6"/>
            </p:custDataLst>
          </p:nvPr>
        </p:nvSpPr>
        <p:spPr>
          <a:xfrm>
            <a:off x="1528763" y="4153356"/>
            <a:ext cx="7348537" cy="2123658"/>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To increase employee engagement, </a:t>
            </a:r>
            <a:r>
              <a:rPr kumimoji="0" lang="en-US" sz="1200" b="0" i="1" u="none" strike="noStrike" kern="0" cap="none" spc="0" normalizeH="0" baseline="0" noProof="0" dirty="0">
                <a:ln>
                  <a:noFill/>
                </a:ln>
                <a:solidFill>
                  <a:sysClr val="windowText" lastClr="000000"/>
                </a:solidFill>
                <a:effectLst/>
                <a:uLnTx/>
                <a:uFillTx/>
                <a:latin typeface="+mn-lt"/>
              </a:rPr>
              <a:t>Freshfields Bruckhaus Deringer</a:t>
            </a:r>
            <a:r>
              <a:rPr kumimoji="0" lang="en-US" sz="1200" b="0" i="0" u="none" strike="noStrike" kern="0" cap="none" spc="0" normalizeH="0" baseline="0" noProof="0" dirty="0">
                <a:ln>
                  <a:noFill/>
                </a:ln>
                <a:solidFill>
                  <a:sysClr val="windowText" lastClr="000000"/>
                </a:solidFill>
                <a:effectLst/>
                <a:uLnTx/>
                <a:uFillTx/>
                <a:latin typeface="+mn-lt"/>
              </a:rPr>
              <a:t>, a law firm, launched a program called The London Festival, which included a number of different engagement initiatives. One of then was to invite all employees to a series of presentations from across the organization on all different parts of the business. The point was to convey the latest developments in each department’s area. The firm’s profitability reached a new high in the years following the implementation of the festival despite the uncertain market. They attributed these results, in part, to their new engagement strategy.</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mn-lt"/>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ysClr val="windowText" lastClr="000000"/>
                </a:solidFill>
                <a:effectLst/>
                <a:uLnTx/>
                <a:uFillTx/>
                <a:latin typeface="+mn-lt"/>
              </a:rPr>
              <a:t>Microsoft </a:t>
            </a:r>
            <a:r>
              <a:rPr kumimoji="0" lang="en-US" sz="1200" b="0" i="0" u="none" strike="noStrike" kern="0" cap="none" spc="0" normalizeH="0" baseline="0" noProof="0" dirty="0">
                <a:ln>
                  <a:noFill/>
                </a:ln>
                <a:solidFill>
                  <a:sysClr val="windowText" lastClr="000000"/>
                </a:solidFill>
                <a:effectLst/>
                <a:uLnTx/>
                <a:uFillTx/>
                <a:latin typeface="+mn-lt"/>
              </a:rPr>
              <a:t>holds a company meeting at the beginning of each year, which is available by webcast for those who cannot attend, to outline recent successes, potential opportunities, and challenges to come. Also available to download is the CFO’s “street talk” on the company’s financial situation, and quarterly “</a:t>
            </a:r>
            <a:r>
              <a:rPr kumimoji="0" lang="en-US" sz="1200" b="0" i="0" u="none" strike="noStrike" kern="0" cap="none" spc="0" normalizeH="0" baseline="0" noProof="0" dirty="0" err="1">
                <a:ln>
                  <a:noFill/>
                </a:ln>
                <a:solidFill>
                  <a:sysClr val="windowText" lastClr="000000"/>
                </a:solidFill>
                <a:effectLst/>
                <a:uLnTx/>
                <a:uFillTx/>
                <a:latin typeface="+mn-lt"/>
              </a:rPr>
              <a:t>wireside</a:t>
            </a:r>
            <a:r>
              <a:rPr kumimoji="0" lang="en-US" sz="1200" b="0" i="0" u="none" strike="noStrike" kern="0" cap="none" spc="0" normalizeH="0" baseline="0" noProof="0" dirty="0">
                <a:ln>
                  <a:noFill/>
                </a:ln>
                <a:solidFill>
                  <a:sysClr val="windowText" lastClr="000000"/>
                </a:solidFill>
                <a:effectLst/>
                <a:uLnTx/>
                <a:uFillTx/>
                <a:latin typeface="+mn-lt"/>
              </a:rPr>
              <a:t> chats” on performance from the COO.</a:t>
            </a:r>
          </a:p>
        </p:txBody>
      </p:sp>
      <p:sp>
        <p:nvSpPr>
          <p:cNvPr id="31" name="TextBox 30"/>
          <p:cNvSpPr txBox="1"/>
          <p:nvPr>
            <p:custDataLst>
              <p:tags r:id="rId7"/>
            </p:custDataLst>
          </p:nvPr>
        </p:nvSpPr>
        <p:spPr bwMode="auto">
          <a:xfrm>
            <a:off x="243162" y="1676376"/>
            <a:ext cx="1188720" cy="30777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Roles</a:t>
            </a:r>
          </a:p>
        </p:txBody>
      </p:sp>
      <p:sp>
        <p:nvSpPr>
          <p:cNvPr id="32" name="TextBox 31"/>
          <p:cNvSpPr txBox="1"/>
          <p:nvPr>
            <p:custDataLst>
              <p:tags r:id="rId8"/>
            </p:custDataLst>
          </p:nvPr>
        </p:nvSpPr>
        <p:spPr>
          <a:xfrm>
            <a:off x="1530350" y="1260518"/>
            <a:ext cx="2536825" cy="1200329"/>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Executives: The presenters at the meeting.</a:t>
            </a:r>
            <a:endParaRPr kumimoji="0" lang="en-US" sz="1200" b="0" i="0" u="none" strike="noStrike" kern="0" cap="none" spc="0" normalizeH="0" baseline="0" noProof="0" dirty="0">
              <a:ln>
                <a:noFill/>
              </a:ln>
              <a:solidFill>
                <a:sysClr val="windowText" lastClr="000000"/>
              </a:solidFill>
              <a:effectLst/>
              <a:uLnTx/>
              <a:uFillTx/>
              <a:latin typeface="+mn-lt"/>
            </a:endParaRP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Be transparent. Communicate</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the </a:t>
            </a:r>
            <a:r>
              <a:rPr kumimoji="0" lang="en-US" sz="1200" b="0" i="0" u="none" strike="noStrike" kern="0" cap="none" spc="0" normalizeH="0" baseline="0" noProof="0" dirty="0">
                <a:ln>
                  <a:noFill/>
                </a:ln>
                <a:solidFill>
                  <a:sysClr val="windowText" lastClr="000000"/>
                </a:solidFill>
                <a:effectLst/>
                <a:uLnTx/>
                <a:uFillTx/>
                <a:latin typeface="+mn-lt"/>
              </a:rPr>
              <a:t>highs and the lows with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opportunities </a:t>
            </a:r>
            <a:r>
              <a:rPr kumimoji="0" lang="en-US" sz="1200" b="0" i="0" u="none" strike="noStrike" kern="0" cap="none" spc="0" normalizeH="0" baseline="0" noProof="0" dirty="0">
                <a:ln>
                  <a:noFill/>
                </a:ln>
                <a:solidFill>
                  <a:sysClr val="windowText" lastClr="000000"/>
                </a:solidFill>
                <a:effectLst/>
                <a:uLnTx/>
                <a:uFillTx/>
                <a:latin typeface="+mn-lt"/>
              </a:rPr>
              <a:t>to improve.</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Thank and recognize staff.</a:t>
            </a:r>
          </a:p>
        </p:txBody>
      </p:sp>
      <p:sp>
        <p:nvSpPr>
          <p:cNvPr id="33" name="TextBox 32"/>
          <p:cNvSpPr txBox="1"/>
          <p:nvPr>
            <p:custDataLst>
              <p:tags r:id="rId9"/>
            </p:custDataLst>
          </p:nvPr>
        </p:nvSpPr>
        <p:spPr>
          <a:xfrm>
            <a:off x="4067175" y="1271631"/>
            <a:ext cx="2376488" cy="1200329"/>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Managers: The encouragers. </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Encourage employees to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attend</a:t>
            </a:r>
            <a:r>
              <a:rPr kumimoji="0" lang="en-US" sz="1200" b="0" i="0" u="none" strike="noStrike" kern="0" cap="none" spc="0" normalizeH="0" baseline="0" noProof="0" dirty="0">
                <a:ln>
                  <a:noFill/>
                </a:ln>
                <a:solidFill>
                  <a:sysClr val="windowText" lastClr="000000"/>
                </a:solidFill>
                <a:effectLst/>
                <a:uLnTx/>
                <a:uFillTx/>
                <a:latin typeface="+mn-lt"/>
              </a:rPr>
              <a:t>.</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Present on department’s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behalf </a:t>
            </a:r>
            <a:r>
              <a:rPr kumimoji="0" lang="en-US" sz="1200" b="0" i="0" u="none" strike="noStrike" kern="0" cap="none" spc="0" normalizeH="0" baseline="0" noProof="0" dirty="0">
                <a:ln>
                  <a:noFill/>
                </a:ln>
                <a:solidFill>
                  <a:sysClr val="windowText" lastClr="000000"/>
                </a:solidFill>
                <a:effectLst/>
                <a:uLnTx/>
                <a:uFillTx/>
                <a:latin typeface="+mn-lt"/>
              </a:rPr>
              <a:t>or delegate to an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employee</a:t>
            </a:r>
            <a:r>
              <a:rPr kumimoji="0" lang="en-US" sz="1200" b="0" i="0" u="none" strike="noStrike" kern="0" cap="none" spc="0" normalizeH="0" baseline="0" noProof="0" dirty="0">
                <a:ln>
                  <a:noFill/>
                </a:ln>
                <a:solidFill>
                  <a:sysClr val="windowText" lastClr="000000"/>
                </a:solidFill>
                <a:effectLst/>
                <a:uLnTx/>
                <a:uFillTx/>
                <a:latin typeface="+mn-lt"/>
              </a:rPr>
              <a:t>.</a:t>
            </a:r>
          </a:p>
        </p:txBody>
      </p:sp>
      <p:sp>
        <p:nvSpPr>
          <p:cNvPr id="34" name="TextBox 33"/>
          <p:cNvSpPr txBox="1"/>
          <p:nvPr>
            <p:custDataLst>
              <p:tags r:id="rId10"/>
            </p:custDataLst>
          </p:nvPr>
        </p:nvSpPr>
        <p:spPr>
          <a:xfrm>
            <a:off x="6443663" y="1271631"/>
            <a:ext cx="2522537" cy="1015663"/>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Staff member: The participant. </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smtClean="0">
                <a:ln>
                  <a:noFill/>
                </a:ln>
                <a:solidFill>
                  <a:sysClr val="windowText" lastClr="000000"/>
                </a:solidFill>
                <a:effectLst/>
                <a:uLnTx/>
                <a:uFillTx/>
                <a:latin typeface="+mn-lt"/>
              </a:rPr>
              <a:t> Attend </a:t>
            </a:r>
            <a:r>
              <a:rPr kumimoji="0" lang="en-US" sz="1200" b="0" i="0" u="none" strike="noStrike" kern="0" cap="none" spc="0" normalizeH="0" baseline="0" noProof="0" dirty="0">
                <a:ln>
                  <a:noFill/>
                </a:ln>
                <a:solidFill>
                  <a:sysClr val="windowText" lastClr="000000"/>
                </a:solidFill>
                <a:effectLst/>
                <a:uLnTx/>
                <a:uFillTx/>
                <a:latin typeface="+mn-lt"/>
              </a:rPr>
              <a:t>the meeting and ask</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questions</a:t>
            </a:r>
            <a:r>
              <a:rPr kumimoji="0" lang="en-US" sz="1200" b="0" i="0" u="none" strike="noStrike" kern="0" cap="none" spc="0" normalizeH="0" baseline="0" noProof="0" dirty="0">
                <a:ln>
                  <a:noFill/>
                </a:ln>
                <a:solidFill>
                  <a:sysClr val="windowText" lastClr="000000"/>
                </a:solidFill>
                <a:effectLst/>
                <a:uLnTx/>
                <a:uFillTx/>
                <a:latin typeface="+mn-lt"/>
              </a:rPr>
              <a:t>.</a:t>
            </a:r>
          </a:p>
          <a:p>
            <a:pPr marL="95250" marR="0" lvl="0" indent="-9525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Volunteer to present the </a:t>
            </a:r>
          </a:p>
          <a:p>
            <a:pPr marL="95250" marR="0" lvl="0" indent="-9525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department </a:t>
            </a:r>
            <a:r>
              <a:rPr kumimoji="0" lang="en-US" sz="1200" b="0" i="0" u="none" strike="noStrike" kern="0" cap="none" spc="0" normalizeH="0" baseline="0" noProof="0" dirty="0">
                <a:ln>
                  <a:noFill/>
                </a:ln>
                <a:solidFill>
                  <a:sysClr val="windowText" lastClr="000000"/>
                </a:solidFill>
                <a:effectLst/>
                <a:uLnTx/>
                <a:uFillTx/>
                <a:latin typeface="+mn-lt"/>
              </a:rPr>
              <a:t>update.</a:t>
            </a:r>
          </a:p>
        </p:txBody>
      </p:sp>
      <p:cxnSp>
        <p:nvCxnSpPr>
          <p:cNvPr id="35" name="Straight Connector 34"/>
          <p:cNvCxnSpPr/>
          <p:nvPr>
            <p:custDataLst>
              <p:tags r:id="rId11"/>
            </p:custDataLst>
          </p:nvPr>
        </p:nvCxnSpPr>
        <p:spPr>
          <a:xfrm rot="16200000" flipH="1">
            <a:off x="3421062" y="1917744"/>
            <a:ext cx="1292225" cy="0"/>
          </a:xfrm>
          <a:prstGeom prst="line">
            <a:avLst/>
          </a:prstGeom>
          <a:noFill/>
          <a:ln w="28575" cap="flat" cmpd="sng" algn="ctr">
            <a:solidFill>
              <a:srgbClr val="948A54"/>
            </a:solidFill>
            <a:prstDash val="sysDot"/>
          </a:ln>
          <a:effectLst/>
        </p:spPr>
      </p:cxnSp>
      <p:cxnSp>
        <p:nvCxnSpPr>
          <p:cNvPr id="36" name="Straight Connector 35"/>
          <p:cNvCxnSpPr/>
          <p:nvPr>
            <p:custDataLst>
              <p:tags r:id="rId12"/>
            </p:custDataLst>
          </p:nvPr>
        </p:nvCxnSpPr>
        <p:spPr>
          <a:xfrm rot="5400000">
            <a:off x="5803107" y="1912187"/>
            <a:ext cx="1281112" cy="0"/>
          </a:xfrm>
          <a:prstGeom prst="line">
            <a:avLst/>
          </a:prstGeom>
          <a:noFill/>
          <a:ln w="28575" cap="flat" cmpd="sng" algn="ctr">
            <a:solidFill>
              <a:srgbClr val="948A54"/>
            </a:solidFill>
            <a:prstDash val="sysDot"/>
          </a:ln>
          <a:effectLst/>
        </p:spPr>
      </p:cxnSp>
      <p:sp>
        <p:nvSpPr>
          <p:cNvPr id="37" name="Rectangle 36"/>
          <p:cNvSpPr/>
          <p:nvPr>
            <p:custDataLst>
              <p:tags r:id="rId13"/>
            </p:custDataLst>
          </p:nvPr>
        </p:nvSpPr>
        <p:spPr bwMode="auto">
          <a:xfrm>
            <a:off x="1420813" y="1171024"/>
            <a:ext cx="144462" cy="5282311"/>
          </a:xfrm>
          <a:prstGeom prst="rect">
            <a:avLst/>
          </a:prstGeom>
          <a:solidFill>
            <a:srgbClr val="948A54">
              <a:alpha val="62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Georgia"/>
              <a:ea typeface="+mn-ea"/>
              <a:cs typeface="+mn-cs"/>
            </a:endParaRPr>
          </a:p>
        </p:txBody>
      </p:sp>
      <p:cxnSp>
        <p:nvCxnSpPr>
          <p:cNvPr id="18" name="Straight Connector 17"/>
          <p:cNvCxnSpPr/>
          <p:nvPr>
            <p:custDataLst>
              <p:tags r:id="rId14"/>
            </p:custDataLst>
          </p:nvPr>
        </p:nvCxnSpPr>
        <p:spPr>
          <a:xfrm>
            <a:off x="263466" y="4122747"/>
            <a:ext cx="8595360" cy="0"/>
          </a:xfrm>
          <a:prstGeom prst="line">
            <a:avLst/>
          </a:prstGeom>
          <a:noFill/>
          <a:ln w="28575" cap="flat" cmpd="sng" algn="ctr">
            <a:solidFill>
              <a:srgbClr val="948A54"/>
            </a:solidFill>
            <a:prstDash val="sysDot"/>
          </a:ln>
          <a:effectLst/>
        </p:spPr>
      </p:cxnSp>
      <p:cxnSp>
        <p:nvCxnSpPr>
          <p:cNvPr id="19" name="Straight Connector 18"/>
          <p:cNvCxnSpPr/>
          <p:nvPr>
            <p:custDataLst>
              <p:tags r:id="rId15"/>
            </p:custDataLst>
          </p:nvPr>
        </p:nvCxnSpPr>
        <p:spPr>
          <a:xfrm>
            <a:off x="263466" y="2552688"/>
            <a:ext cx="8595360" cy="0"/>
          </a:xfrm>
          <a:prstGeom prst="line">
            <a:avLst/>
          </a:prstGeom>
          <a:noFill/>
          <a:ln w="28575" cap="flat" cmpd="sng" algn="ctr">
            <a:solidFill>
              <a:srgbClr val="948A54"/>
            </a:solidFill>
            <a:prstDash val="sysDot"/>
          </a:ln>
          <a:effectLst/>
        </p:spPr>
      </p:cxnSp>
      <p:cxnSp>
        <p:nvCxnSpPr>
          <p:cNvPr id="20" name="Straight Connector 19"/>
          <p:cNvCxnSpPr/>
          <p:nvPr>
            <p:custDataLst>
              <p:tags r:id="rId16"/>
            </p:custDataLst>
          </p:nvPr>
        </p:nvCxnSpPr>
        <p:spPr>
          <a:xfrm>
            <a:off x="1583433" y="3319461"/>
            <a:ext cx="7315200" cy="0"/>
          </a:xfrm>
          <a:prstGeom prst="line">
            <a:avLst/>
          </a:prstGeom>
          <a:noFill/>
          <a:ln w="28575" cap="flat" cmpd="sng" algn="ctr">
            <a:solidFill>
              <a:srgbClr val="948A54"/>
            </a:solidFill>
            <a:prstDash val="sysDot"/>
          </a:ln>
          <a:effectLst/>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this storyboard once you’ve analyzed and reported survey results</a:t>
            </a:r>
            <a:endParaRPr lang="en-US" dirty="0"/>
          </a:p>
        </p:txBody>
      </p:sp>
      <p:sp>
        <p:nvSpPr>
          <p:cNvPr id="3" name="Text Placeholder 2"/>
          <p:cNvSpPr>
            <a:spLocks noGrp="1"/>
          </p:cNvSpPr>
          <p:nvPr>
            <p:ph type="body" sz="quarter" idx="19"/>
          </p:nvPr>
        </p:nvSpPr>
        <p:spPr>
          <a:xfrm>
            <a:off x="257176" y="1238220"/>
            <a:ext cx="8620124" cy="657225"/>
          </a:xfrm>
        </p:spPr>
        <p:txBody>
          <a:bodyPr/>
          <a:lstStyle/>
          <a:p>
            <a:r>
              <a:rPr lang="en-US" dirty="0" smtClean="0"/>
              <a:t>This storyboard starts where the previous one left off.</a:t>
            </a:r>
            <a:endParaRPr lang="en-US" dirty="0"/>
          </a:p>
        </p:txBody>
      </p:sp>
      <p:sp>
        <p:nvSpPr>
          <p:cNvPr id="5" name="TextBox 4"/>
          <p:cNvSpPr txBox="1"/>
          <p:nvPr/>
        </p:nvSpPr>
        <p:spPr>
          <a:xfrm>
            <a:off x="506416" y="1887050"/>
            <a:ext cx="3809993" cy="738664"/>
          </a:xfrm>
          <a:prstGeom prst="rect">
            <a:avLst/>
          </a:prstGeom>
          <a:noFill/>
        </p:spPr>
        <p:txBody>
          <a:bodyPr wrap="square">
            <a:spAutoFit/>
          </a:bodyPr>
          <a:lstStyle/>
          <a:p>
            <a:pPr algn="l">
              <a:defRPr/>
            </a:pPr>
            <a:r>
              <a:rPr lang="en-US" sz="1400" dirty="0">
                <a:latin typeface="+mn-lt"/>
              </a:rPr>
              <a:t>In McLean &amp; Company’s </a:t>
            </a:r>
            <a:r>
              <a:rPr lang="en-US" sz="1400" i="1" dirty="0">
                <a:latin typeface="+mn-lt"/>
                <a:hlinkClick r:id="rId3"/>
              </a:rPr>
              <a:t>Optimize Employee Engagement Surveys</a:t>
            </a:r>
            <a:r>
              <a:rPr lang="en-US" sz="1400" i="1" dirty="0">
                <a:latin typeface="+mn-lt"/>
              </a:rPr>
              <a:t>,</a:t>
            </a:r>
            <a:r>
              <a:rPr lang="en-US" sz="1400" dirty="0">
                <a:latin typeface="+mn-lt"/>
              </a:rPr>
              <a:t> we walked you through:</a:t>
            </a:r>
          </a:p>
        </p:txBody>
      </p:sp>
      <p:sp>
        <p:nvSpPr>
          <p:cNvPr id="10" name="Left Brace 9"/>
          <p:cNvSpPr/>
          <p:nvPr/>
        </p:nvSpPr>
        <p:spPr>
          <a:xfrm>
            <a:off x="4170357" y="1753602"/>
            <a:ext cx="657234" cy="2697762"/>
          </a:xfrm>
          <a:prstGeom prst="leftBrace">
            <a:avLst>
              <a:gd name="adj1" fmla="val 8333"/>
              <a:gd name="adj2" fmla="val 8567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Rounded Rectangle 14"/>
          <p:cNvSpPr/>
          <p:nvPr/>
        </p:nvSpPr>
        <p:spPr>
          <a:xfrm>
            <a:off x="506416" y="2703529"/>
            <a:ext cx="3408350" cy="3238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Preparing the Survey</a:t>
            </a:r>
            <a:endParaRPr lang="en-US" sz="1400" dirty="0">
              <a:solidFill>
                <a:schemeClr val="tx1"/>
              </a:solidFill>
            </a:endParaRPr>
          </a:p>
        </p:txBody>
      </p:sp>
      <p:sp>
        <p:nvSpPr>
          <p:cNvPr id="16" name="Rounded Rectangle 15"/>
          <p:cNvSpPr/>
          <p:nvPr/>
        </p:nvSpPr>
        <p:spPr>
          <a:xfrm>
            <a:off x="506416" y="3105150"/>
            <a:ext cx="3408350" cy="3238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Developing &amp; Disseminating</a:t>
            </a:r>
            <a:endParaRPr lang="en-US" sz="1400" dirty="0">
              <a:solidFill>
                <a:schemeClr val="tx1"/>
              </a:solidFill>
            </a:endParaRPr>
          </a:p>
        </p:txBody>
      </p:sp>
      <p:sp>
        <p:nvSpPr>
          <p:cNvPr id="17" name="Rounded Rectangle 16"/>
          <p:cNvSpPr/>
          <p:nvPr/>
        </p:nvSpPr>
        <p:spPr>
          <a:xfrm>
            <a:off x="506416" y="3506793"/>
            <a:ext cx="3408350" cy="3238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Analyzing &amp; Reporting Results</a:t>
            </a:r>
            <a:endParaRPr lang="en-US" sz="1400" dirty="0">
              <a:solidFill>
                <a:schemeClr val="tx1"/>
              </a:solidFill>
            </a:endParaRPr>
          </a:p>
        </p:txBody>
      </p:sp>
      <p:sp>
        <p:nvSpPr>
          <p:cNvPr id="18" name="Rounded Rectangle 17"/>
          <p:cNvSpPr/>
          <p:nvPr/>
        </p:nvSpPr>
        <p:spPr>
          <a:xfrm>
            <a:off x="506416" y="3908436"/>
            <a:ext cx="3408350" cy="32385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Taking Action on Results</a:t>
            </a:r>
            <a:endParaRPr lang="en-US" sz="1400" dirty="0">
              <a:solidFill>
                <a:schemeClr val="tx1"/>
              </a:solidFill>
            </a:endParaRPr>
          </a:p>
        </p:txBody>
      </p:sp>
      <p:sp>
        <p:nvSpPr>
          <p:cNvPr id="21" name="TextBox 20"/>
          <p:cNvSpPr txBox="1"/>
          <p:nvPr/>
        </p:nvSpPr>
        <p:spPr>
          <a:xfrm>
            <a:off x="519057" y="4593214"/>
            <a:ext cx="8397990" cy="369332"/>
          </a:xfrm>
          <a:prstGeom prst="rect">
            <a:avLst/>
          </a:prstGeom>
          <a:noFill/>
        </p:spPr>
        <p:txBody>
          <a:bodyPr wrap="square" rtlCol="0">
            <a:spAutoFit/>
          </a:bodyPr>
          <a:lstStyle/>
          <a:p>
            <a:pPr algn="l"/>
            <a:r>
              <a:rPr lang="en-US" b="1" dirty="0" smtClean="0"/>
              <a:t>Remember this? Key points from the previous storyboard.</a:t>
            </a:r>
            <a:endParaRPr lang="en-US" b="1" dirty="0"/>
          </a:p>
        </p:txBody>
      </p:sp>
      <p:sp>
        <p:nvSpPr>
          <p:cNvPr id="22" name="Chevron 21"/>
          <p:cNvSpPr/>
          <p:nvPr/>
        </p:nvSpPr>
        <p:spPr>
          <a:xfrm>
            <a:off x="299979" y="4605548"/>
            <a:ext cx="237518" cy="320485"/>
          </a:xfrm>
          <a:prstGeom prst="chevron">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p:cNvSpPr/>
          <p:nvPr/>
        </p:nvSpPr>
        <p:spPr>
          <a:xfrm>
            <a:off x="250824" y="5330459"/>
            <a:ext cx="5964261" cy="1169551"/>
          </a:xfrm>
          <a:prstGeom prst="rect">
            <a:avLst/>
          </a:prstGeom>
        </p:spPr>
        <p:txBody>
          <a:bodyPr wrap="square">
            <a:spAutoFit/>
          </a:bodyPr>
          <a:lstStyle/>
          <a:p>
            <a:pPr marL="180975" indent="-180975" algn="l">
              <a:buFont typeface="Arial" pitchFamily="34" charset="0"/>
              <a:buChar char="•"/>
              <a:defRPr/>
            </a:pPr>
            <a:r>
              <a:rPr lang="en-US" sz="1400" dirty="0">
                <a:latin typeface="+mn-lt"/>
                <a:cs typeface="Arial" pitchFamily="34" charset="0"/>
              </a:rPr>
              <a:t>A </a:t>
            </a:r>
            <a:r>
              <a:rPr lang="en-US" sz="1400" i="1" dirty="0">
                <a:latin typeface="+mn-lt"/>
                <a:cs typeface="Arial" pitchFamily="34" charset="0"/>
              </a:rPr>
              <a:t>driver</a:t>
            </a:r>
            <a:r>
              <a:rPr lang="en-US" sz="1400" dirty="0">
                <a:latin typeface="+mn-lt"/>
                <a:cs typeface="Arial" pitchFamily="34" charset="0"/>
              </a:rPr>
              <a:t> is an area of need that influences a person’s thoughts, feelings, and behaviors. </a:t>
            </a:r>
          </a:p>
          <a:p>
            <a:pPr marL="180975" indent="-180975" algn="l">
              <a:buFont typeface="Arial" pitchFamily="34" charset="0"/>
              <a:buChar char="•"/>
              <a:defRPr/>
            </a:pPr>
            <a:r>
              <a:rPr lang="en-US" sz="1400" dirty="0">
                <a:latin typeface="+mn-lt"/>
                <a:cs typeface="Arial" pitchFamily="34" charset="0"/>
              </a:rPr>
              <a:t>In a survey, a driver is measured by asking a series of </a:t>
            </a:r>
            <a:r>
              <a:rPr lang="en-US" sz="1400" i="1" dirty="0">
                <a:latin typeface="+mn-lt"/>
                <a:cs typeface="Arial" pitchFamily="34" charset="0"/>
              </a:rPr>
              <a:t>questions</a:t>
            </a:r>
            <a:r>
              <a:rPr lang="en-US" sz="1400" dirty="0">
                <a:latin typeface="+mn-lt"/>
                <a:cs typeface="Arial" pitchFamily="34" charset="0"/>
              </a:rPr>
              <a:t>. </a:t>
            </a:r>
          </a:p>
          <a:p>
            <a:pPr marL="180975" indent="-180975" algn="l">
              <a:buFont typeface="Arial" pitchFamily="34" charset="0"/>
              <a:buChar char="•"/>
              <a:defRPr/>
            </a:pPr>
            <a:r>
              <a:rPr lang="en-US" sz="1400" dirty="0">
                <a:latin typeface="+mn-lt"/>
                <a:cs typeface="Arial" pitchFamily="34" charset="0"/>
              </a:rPr>
              <a:t>The responses to these questions determine the state of an individual’s thoughts, feelings, and behaviors in relation to the driver.</a:t>
            </a:r>
          </a:p>
        </p:txBody>
      </p:sp>
      <p:sp>
        <p:nvSpPr>
          <p:cNvPr id="24" name="TextBox 23"/>
          <p:cNvSpPr txBox="1"/>
          <p:nvPr/>
        </p:nvSpPr>
        <p:spPr>
          <a:xfrm>
            <a:off x="250825" y="4999343"/>
            <a:ext cx="4033838" cy="339725"/>
          </a:xfrm>
          <a:prstGeom prst="rect">
            <a:avLst/>
          </a:prstGeom>
          <a:noFill/>
        </p:spPr>
        <p:txBody>
          <a:bodyPr>
            <a:spAutoFit/>
          </a:bodyPr>
          <a:lstStyle/>
          <a:p>
            <a:pPr algn="l">
              <a:defRPr/>
            </a:pPr>
            <a:r>
              <a:rPr lang="en-US" sz="1600" i="1" dirty="0" smtClean="0">
                <a:latin typeface="+mn-lt"/>
              </a:rPr>
              <a:t>What is </a:t>
            </a:r>
            <a:r>
              <a:rPr lang="en-US" sz="1600" i="1" dirty="0">
                <a:latin typeface="+mn-lt"/>
              </a:rPr>
              <a:t>a </a:t>
            </a:r>
            <a:r>
              <a:rPr lang="en-US" sz="1600" i="1" dirty="0" smtClean="0">
                <a:latin typeface="+mn-lt"/>
              </a:rPr>
              <a:t>Driver</a:t>
            </a:r>
            <a:r>
              <a:rPr lang="en-US" sz="1600" i="1" dirty="0">
                <a:latin typeface="+mn-lt"/>
              </a:rPr>
              <a:t>?</a:t>
            </a:r>
          </a:p>
        </p:txBody>
      </p:sp>
      <p:sp>
        <p:nvSpPr>
          <p:cNvPr id="25" name="TextBox 24"/>
          <p:cNvSpPr txBox="1"/>
          <p:nvPr/>
        </p:nvSpPr>
        <p:spPr>
          <a:xfrm>
            <a:off x="6320214" y="4999343"/>
            <a:ext cx="2560320" cy="338554"/>
          </a:xfrm>
          <a:prstGeom prst="rect">
            <a:avLst/>
          </a:prstGeom>
          <a:noFill/>
        </p:spPr>
        <p:txBody>
          <a:bodyPr wrap="square" rtlCol="0">
            <a:spAutoFit/>
          </a:bodyPr>
          <a:lstStyle/>
          <a:p>
            <a:pPr algn="l"/>
            <a:r>
              <a:rPr lang="en-US" sz="1600" i="1" dirty="0" smtClean="0"/>
              <a:t>What are Priority Drivers? </a:t>
            </a:r>
            <a:endParaRPr lang="en-US" sz="1600" i="1" dirty="0"/>
          </a:p>
        </p:txBody>
      </p:sp>
      <p:sp>
        <p:nvSpPr>
          <p:cNvPr id="26" name="Rectangle 25"/>
          <p:cNvSpPr/>
          <p:nvPr/>
        </p:nvSpPr>
        <p:spPr>
          <a:xfrm>
            <a:off x="6320214" y="5327960"/>
            <a:ext cx="2560320" cy="954107"/>
          </a:xfrm>
          <a:prstGeom prst="rect">
            <a:avLst/>
          </a:prstGeom>
        </p:spPr>
        <p:txBody>
          <a:bodyPr wrap="square">
            <a:spAutoFit/>
          </a:bodyPr>
          <a:lstStyle/>
          <a:p>
            <a:pPr algn="l">
              <a:defRPr/>
            </a:pPr>
            <a:r>
              <a:rPr lang="en-US" sz="1400" dirty="0" smtClean="0">
                <a:latin typeface="+mn-lt"/>
                <a:cs typeface="Arial" pitchFamily="34" charset="0"/>
              </a:rPr>
              <a:t>Priority drivers are those drivers that score low and have a high impact on engagement.</a:t>
            </a:r>
            <a:endParaRPr lang="en-US" sz="1400" dirty="0">
              <a:latin typeface="+mn-lt"/>
              <a:cs typeface="Arial" pitchFamily="34" charset="0"/>
            </a:endParaRPr>
          </a:p>
        </p:txBody>
      </p:sp>
      <p:cxnSp>
        <p:nvCxnSpPr>
          <p:cNvPr id="27" name="Straight Connector 26"/>
          <p:cNvCxnSpPr/>
          <p:nvPr/>
        </p:nvCxnSpPr>
        <p:spPr>
          <a:xfrm rot="5400000">
            <a:off x="5575005" y="5675652"/>
            <a:ext cx="128016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29" name="Group 33"/>
          <p:cNvGrpSpPr/>
          <p:nvPr/>
        </p:nvGrpSpPr>
        <p:grpSpPr>
          <a:xfrm>
            <a:off x="4925390" y="1753602"/>
            <a:ext cx="3480475" cy="2697761"/>
            <a:chOff x="5543548" y="2724151"/>
            <a:chExt cx="3295652" cy="1276351"/>
          </a:xfrm>
        </p:grpSpPr>
        <p:sp>
          <p:nvSpPr>
            <p:cNvPr id="30" name="Rectangle 29"/>
            <p:cNvSpPr/>
            <p:nvPr/>
          </p:nvSpPr>
          <p:spPr>
            <a:xfrm>
              <a:off x="5543548" y="2990351"/>
              <a:ext cx="3295651" cy="1010151"/>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dirty="0" smtClean="0">
                <a:solidFill>
                  <a:schemeClr val="tx1"/>
                </a:solidFill>
              </a:endParaRPr>
            </a:p>
            <a:p>
              <a:pPr algn="l"/>
              <a:r>
                <a:rPr lang="en-US" sz="1400" b="1" dirty="0" smtClean="0">
                  <a:solidFill>
                    <a:schemeClr val="tx1"/>
                  </a:solidFill>
                </a:rPr>
                <a:t>Prioritize</a:t>
              </a:r>
            </a:p>
            <a:p>
              <a:pPr marL="119063" indent="-119063" algn="l"/>
              <a:r>
                <a:rPr lang="en-US" sz="1200" dirty="0" smtClean="0">
                  <a:solidFill>
                    <a:schemeClr val="tx1"/>
                  </a:solidFill>
                </a:rPr>
                <a:t>1. Prioritize engagement drivers</a:t>
              </a:r>
            </a:p>
            <a:p>
              <a:pPr algn="l"/>
              <a:r>
                <a:rPr lang="en-US" sz="1400" b="1" dirty="0" smtClean="0">
                  <a:solidFill>
                    <a:schemeClr val="tx1"/>
                  </a:solidFill>
                </a:rPr>
                <a:t>Participate</a:t>
              </a:r>
            </a:p>
            <a:p>
              <a:pPr marL="119063" indent="-119063" algn="l"/>
              <a:r>
                <a:rPr lang="en-US" sz="1200" dirty="0" smtClean="0">
                  <a:solidFill>
                    <a:schemeClr val="tx1"/>
                  </a:solidFill>
                </a:rPr>
                <a:t>2. Leverage employee participation</a:t>
              </a:r>
            </a:p>
            <a:p>
              <a:pPr marL="119063" indent="-119063" algn="l"/>
              <a:r>
                <a:rPr lang="en-US" sz="1200" dirty="0" smtClean="0">
                  <a:solidFill>
                    <a:schemeClr val="tx1"/>
                  </a:solidFill>
                </a:rPr>
                <a:t>3. Compare initiatives</a:t>
              </a:r>
            </a:p>
            <a:p>
              <a:pPr marL="119063" indent="-119063" algn="l"/>
              <a:r>
                <a:rPr lang="en-US" sz="1200" dirty="0" smtClean="0">
                  <a:solidFill>
                    <a:schemeClr val="tx1"/>
                  </a:solidFill>
                </a:rPr>
                <a:t>4. Choose initiatives</a:t>
              </a:r>
            </a:p>
            <a:p>
              <a:pPr algn="l"/>
              <a:r>
                <a:rPr lang="en-US" sz="1400" b="1" dirty="0" smtClean="0">
                  <a:solidFill>
                    <a:schemeClr val="tx1"/>
                  </a:solidFill>
                </a:rPr>
                <a:t>Communicate</a:t>
              </a:r>
            </a:p>
            <a:p>
              <a:pPr marL="119063" indent="-119063" algn="l"/>
              <a:r>
                <a:rPr lang="en-US" sz="1200" dirty="0" smtClean="0">
                  <a:solidFill>
                    <a:schemeClr val="tx1"/>
                  </a:solidFill>
                </a:rPr>
                <a:t>5. Communicate from start to finish</a:t>
              </a:r>
              <a:endParaRPr lang="en-US" sz="1200" dirty="0">
                <a:solidFill>
                  <a:schemeClr val="tx1"/>
                </a:solidFill>
              </a:endParaRPr>
            </a:p>
          </p:txBody>
        </p:sp>
        <p:sp>
          <p:nvSpPr>
            <p:cNvPr id="31" name="Round Same Side Corner Rectangle 30"/>
            <p:cNvSpPr/>
            <p:nvPr/>
          </p:nvSpPr>
          <p:spPr>
            <a:xfrm>
              <a:off x="5543550" y="2724151"/>
              <a:ext cx="3295650" cy="429711"/>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en-US" sz="1400" dirty="0" smtClean="0"/>
                <a:t>This solution set is going to drill down further by walking through McLean &amp; Company’s 5 steps to selecting winning initiatives:</a:t>
              </a:r>
              <a:endParaRPr lang="en-US" sz="1400" dirty="0"/>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Departmental Relationships Driver: Create opportunities for employees from different departments to interact</a:t>
            </a:r>
            <a:endParaRPr lang="en-US" dirty="0"/>
          </a:p>
        </p:txBody>
      </p:sp>
      <p:sp>
        <p:nvSpPr>
          <p:cNvPr id="20" name="Rectangle 19"/>
          <p:cNvSpPr/>
          <p:nvPr>
            <p:custDataLst>
              <p:tags r:id="rId1"/>
            </p:custDataLst>
          </p:nvPr>
        </p:nvSpPr>
        <p:spPr>
          <a:xfrm>
            <a:off x="266760" y="4705383"/>
            <a:ext cx="8595360" cy="1096962"/>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latin typeface="Georgia"/>
              <a:ea typeface="+mn-ea"/>
              <a:cs typeface="+mn-cs"/>
            </a:endParaRPr>
          </a:p>
        </p:txBody>
      </p:sp>
      <p:sp>
        <p:nvSpPr>
          <p:cNvPr id="21" name="Rectangle 20"/>
          <p:cNvSpPr/>
          <p:nvPr>
            <p:custDataLst>
              <p:tags r:id="rId2"/>
            </p:custDataLst>
          </p:nvPr>
        </p:nvSpPr>
        <p:spPr>
          <a:xfrm>
            <a:off x="266760" y="3413166"/>
            <a:ext cx="8595360" cy="1047750"/>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Trebuchet MS"/>
              <a:ea typeface="+mn-ea"/>
              <a:cs typeface="+mn-cs"/>
            </a:endParaRPr>
          </a:p>
        </p:txBody>
      </p:sp>
      <p:sp>
        <p:nvSpPr>
          <p:cNvPr id="22" name="Rectangle 21"/>
          <p:cNvSpPr/>
          <p:nvPr>
            <p:custDataLst>
              <p:tags r:id="rId3"/>
            </p:custDataLst>
          </p:nvPr>
        </p:nvSpPr>
        <p:spPr>
          <a:xfrm>
            <a:off x="266760" y="2108231"/>
            <a:ext cx="8595360" cy="1046163"/>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latin typeface="Georgia"/>
              <a:ea typeface="+mn-ea"/>
              <a:cs typeface="+mn-cs"/>
            </a:endParaRPr>
          </a:p>
        </p:txBody>
      </p:sp>
      <p:sp>
        <p:nvSpPr>
          <p:cNvPr id="23" name="TextBox 22"/>
          <p:cNvSpPr txBox="1"/>
          <p:nvPr>
            <p:custDataLst>
              <p:tags r:id="rId4"/>
            </p:custDataLst>
          </p:nvPr>
        </p:nvSpPr>
        <p:spPr>
          <a:xfrm>
            <a:off x="3805227" y="1557341"/>
            <a:ext cx="4246562" cy="36988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u="none" strike="noStrike" kern="0" cap="none" spc="0" normalizeH="0" baseline="0" noProof="0" dirty="0">
                <a:ln>
                  <a:noFill/>
                </a:ln>
                <a:solidFill>
                  <a:sysClr val="windowText" lastClr="000000"/>
                </a:solidFill>
                <a:effectLst/>
                <a:uLnTx/>
                <a:uFillTx/>
                <a:latin typeface="+mn-lt"/>
              </a:rPr>
              <a:t>How does this impact engagement?</a:t>
            </a:r>
            <a:endParaRPr kumimoji="0" lang="en-US" sz="1800" b="1" u="none" strike="noStrike" kern="0" cap="none" spc="0" normalizeH="0" baseline="0" noProof="0" dirty="0">
              <a:ln>
                <a:noFill/>
              </a:ln>
              <a:solidFill>
                <a:srgbClr val="7391AD"/>
              </a:solidFill>
              <a:effectLst/>
              <a:uLnTx/>
              <a:uFillTx/>
              <a:latin typeface="+mn-lt"/>
            </a:endParaRPr>
          </a:p>
        </p:txBody>
      </p:sp>
      <p:sp>
        <p:nvSpPr>
          <p:cNvPr id="24" name="TextBox 23"/>
          <p:cNvSpPr txBox="1"/>
          <p:nvPr>
            <p:custDataLst>
              <p:tags r:id="rId5"/>
            </p:custDataLst>
          </p:nvPr>
        </p:nvSpPr>
        <p:spPr>
          <a:xfrm>
            <a:off x="-138177" y="1557340"/>
            <a:ext cx="4114800" cy="36988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u="none" strike="noStrike" kern="0" cap="none" spc="0" normalizeH="0" baseline="0" noProof="0" dirty="0">
                <a:ln>
                  <a:noFill/>
                </a:ln>
                <a:solidFill>
                  <a:sysClr val="windowText" lastClr="000000"/>
                </a:solidFill>
                <a:effectLst/>
                <a:uLnTx/>
                <a:uFillTx/>
                <a:latin typeface="+mn-lt"/>
              </a:rPr>
              <a:t>Potential Gaps:</a:t>
            </a:r>
          </a:p>
        </p:txBody>
      </p:sp>
      <p:sp>
        <p:nvSpPr>
          <p:cNvPr id="25" name="TextBox 24"/>
          <p:cNvSpPr txBox="1"/>
          <p:nvPr>
            <p:custDataLst>
              <p:tags r:id="rId6"/>
            </p:custDataLst>
          </p:nvPr>
        </p:nvSpPr>
        <p:spPr>
          <a:xfrm>
            <a:off x="269823" y="2054256"/>
            <a:ext cx="504825" cy="92233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1" u="none" strike="noStrike" kern="0" cap="none" spc="0" normalizeH="0" baseline="0" noProof="0" dirty="0">
                <a:ln>
                  <a:noFill/>
                </a:ln>
                <a:solidFill>
                  <a:srgbClr val="7391AD"/>
                </a:solidFill>
                <a:effectLst/>
                <a:uLnTx/>
                <a:uFillTx/>
                <a:latin typeface="Georgia"/>
              </a:rPr>
              <a:t>1</a:t>
            </a:r>
          </a:p>
        </p:txBody>
      </p:sp>
      <p:sp>
        <p:nvSpPr>
          <p:cNvPr id="26" name="TextBox 25"/>
          <p:cNvSpPr txBox="1"/>
          <p:nvPr>
            <p:custDataLst>
              <p:tags r:id="rId7"/>
            </p:custDataLst>
          </p:nvPr>
        </p:nvSpPr>
        <p:spPr>
          <a:xfrm>
            <a:off x="269823" y="3370294"/>
            <a:ext cx="504825" cy="92233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1" u="none" strike="noStrike" kern="0" cap="none" spc="0" normalizeH="0" baseline="0" noProof="0" dirty="0">
                <a:ln>
                  <a:noFill/>
                </a:ln>
                <a:solidFill>
                  <a:srgbClr val="7391AD"/>
                </a:solidFill>
                <a:effectLst/>
                <a:uLnTx/>
                <a:uFillTx/>
                <a:latin typeface="Georgia"/>
              </a:rPr>
              <a:t>2</a:t>
            </a:r>
          </a:p>
        </p:txBody>
      </p:sp>
      <p:sp>
        <p:nvSpPr>
          <p:cNvPr id="27" name="TextBox 26"/>
          <p:cNvSpPr txBox="1"/>
          <p:nvPr>
            <p:custDataLst>
              <p:tags r:id="rId8"/>
            </p:custDataLst>
          </p:nvPr>
        </p:nvSpPr>
        <p:spPr>
          <a:xfrm>
            <a:off x="269823" y="4632358"/>
            <a:ext cx="504825" cy="89217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200" b="0" i="1" u="none" strike="noStrike" kern="0" cap="none" spc="0" normalizeH="0" baseline="0" noProof="0" dirty="0">
                <a:ln>
                  <a:noFill/>
                </a:ln>
                <a:solidFill>
                  <a:srgbClr val="7391AD"/>
                </a:solidFill>
                <a:effectLst/>
                <a:uLnTx/>
                <a:uFillTx/>
                <a:latin typeface="Georgia"/>
              </a:rPr>
              <a:t>3</a:t>
            </a:r>
          </a:p>
        </p:txBody>
      </p:sp>
      <p:sp>
        <p:nvSpPr>
          <p:cNvPr id="28" name="Rectangle 27"/>
          <p:cNvSpPr/>
          <p:nvPr>
            <p:custDataLst>
              <p:tags r:id="rId9"/>
            </p:custDataLst>
          </p:nvPr>
        </p:nvSpPr>
        <p:spPr bwMode="auto">
          <a:xfrm>
            <a:off x="3549636" y="1766919"/>
            <a:ext cx="114300" cy="4398386"/>
          </a:xfrm>
          <a:prstGeom prst="rect">
            <a:avLst/>
          </a:prstGeom>
          <a:solidFill>
            <a:srgbClr val="7391AD">
              <a:alpha val="62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Georgia"/>
              <a:ea typeface="+mn-ea"/>
              <a:cs typeface="+mn-cs"/>
            </a:endParaRPr>
          </a:p>
        </p:txBody>
      </p:sp>
      <p:sp>
        <p:nvSpPr>
          <p:cNvPr id="29" name="TextBox 28"/>
          <p:cNvSpPr txBox="1"/>
          <p:nvPr>
            <p:custDataLst>
              <p:tags r:id="rId10"/>
            </p:custDataLst>
          </p:nvPr>
        </p:nvSpPr>
        <p:spPr>
          <a:xfrm>
            <a:off x="819144" y="2138394"/>
            <a:ext cx="2730492" cy="954107"/>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Employees aren’t provided opportunities to appreciate other departments’ processes and how they work. </a:t>
            </a:r>
          </a:p>
        </p:txBody>
      </p:sp>
      <p:sp>
        <p:nvSpPr>
          <p:cNvPr id="30" name="Rectangle 29"/>
          <p:cNvSpPr/>
          <p:nvPr>
            <p:custDataLst>
              <p:tags r:id="rId11"/>
            </p:custDataLst>
          </p:nvPr>
        </p:nvSpPr>
        <p:spPr>
          <a:xfrm>
            <a:off x="3767196" y="4711738"/>
            <a:ext cx="5076825" cy="954107"/>
          </a:xfrm>
          <a:prstGeom prst="rect">
            <a:avLst/>
          </a:prstGeom>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When employees don’t understand what others do, they aren’t able to leverage the other group for assistance. Employees from different departments have different skill sets, and working together can add value to each other’s work.</a:t>
            </a:r>
          </a:p>
        </p:txBody>
      </p:sp>
      <p:sp>
        <p:nvSpPr>
          <p:cNvPr id="31" name="Rectangle 30"/>
          <p:cNvSpPr/>
          <p:nvPr>
            <p:custDataLst>
              <p:tags r:id="rId12"/>
            </p:custDataLst>
          </p:nvPr>
        </p:nvSpPr>
        <p:spPr>
          <a:xfrm>
            <a:off x="3767196" y="2238406"/>
            <a:ext cx="5029200" cy="738188"/>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ea typeface="Calibri"/>
              </a:rPr>
              <a:t>When employees don’t know how other departments work, they may put unrealistic expectations on them </a:t>
            </a:r>
            <a:r>
              <a:rPr kumimoji="0" lang="en-US" sz="1400" b="0" i="0" u="none" strike="noStrike" kern="0" cap="none" spc="0" normalizeH="0" baseline="0" noProof="0" dirty="0" smtClean="0">
                <a:ln>
                  <a:noFill/>
                </a:ln>
                <a:solidFill>
                  <a:sysClr val="windowText" lastClr="000000"/>
                </a:solidFill>
                <a:effectLst/>
                <a:uLnTx/>
                <a:uFillTx/>
                <a:latin typeface="+mn-lt"/>
                <a:ea typeface="Calibri"/>
              </a:rPr>
              <a:t>(deadlines </a:t>
            </a:r>
            <a:r>
              <a:rPr kumimoji="0" lang="en-US" sz="1400" b="0" i="0" u="none" strike="noStrike" kern="0" cap="none" spc="0" normalizeH="0" baseline="0" noProof="0" dirty="0">
                <a:ln>
                  <a:noFill/>
                </a:ln>
                <a:solidFill>
                  <a:sysClr val="windowText" lastClr="000000"/>
                </a:solidFill>
                <a:effectLst/>
                <a:uLnTx/>
                <a:uFillTx/>
                <a:latin typeface="+mn-lt"/>
                <a:ea typeface="Calibri"/>
              </a:rPr>
              <a:t>for example), which strains the relationship.</a:t>
            </a:r>
            <a:endParaRPr kumimoji="0" lang="en-US" sz="1400" b="0" i="0" u="none" strike="noStrike" kern="0" cap="none" spc="0" normalizeH="0" baseline="0" noProof="0" dirty="0">
              <a:ln>
                <a:noFill/>
              </a:ln>
              <a:solidFill>
                <a:sysClr val="windowText" lastClr="000000"/>
              </a:solidFill>
              <a:effectLst/>
              <a:uLnTx/>
              <a:uFillTx/>
              <a:latin typeface="+mn-lt"/>
            </a:endParaRPr>
          </a:p>
        </p:txBody>
      </p:sp>
      <p:sp>
        <p:nvSpPr>
          <p:cNvPr id="32" name="Rectangle 31"/>
          <p:cNvSpPr/>
          <p:nvPr>
            <p:custDataLst>
              <p:tags r:id="rId13"/>
            </p:custDataLst>
          </p:nvPr>
        </p:nvSpPr>
        <p:spPr>
          <a:xfrm>
            <a:off x="3767196" y="3495706"/>
            <a:ext cx="5029200" cy="738188"/>
          </a:xfrm>
          <a:prstGeom prst="rect">
            <a:avLst/>
          </a:prstGeom>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A rift between departments hurts team morale at the organization. Departments get into an “us versus them” mentality and no longer work towards a common goal.</a:t>
            </a:r>
          </a:p>
        </p:txBody>
      </p:sp>
      <p:sp>
        <p:nvSpPr>
          <p:cNvPr id="34" name="TextBox 33"/>
          <p:cNvSpPr txBox="1"/>
          <p:nvPr>
            <p:custDataLst>
              <p:tags r:id="rId14"/>
            </p:custDataLst>
          </p:nvPr>
        </p:nvSpPr>
        <p:spPr>
          <a:xfrm>
            <a:off x="819144" y="4783170"/>
            <a:ext cx="2730492" cy="954107"/>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Employees don’t get the chance to work with other departments, and don’t understand what they do.</a:t>
            </a:r>
          </a:p>
        </p:txBody>
      </p:sp>
      <p:sp>
        <p:nvSpPr>
          <p:cNvPr id="35" name="TextBox 34"/>
          <p:cNvSpPr txBox="1"/>
          <p:nvPr>
            <p:custDataLst>
              <p:tags r:id="rId15"/>
            </p:custDataLst>
          </p:nvPr>
        </p:nvSpPr>
        <p:spPr>
          <a:xfrm>
            <a:off x="819144" y="3584604"/>
            <a:ext cx="2730492" cy="738664"/>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Departments blame each other when things don’t go as planned.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Departmental relationships highlighted initiative: </a:t>
            </a:r>
            <a:r>
              <a:rPr lang="en-US" i="1" dirty="0" smtClean="0"/>
              <a:t>Rotational program</a:t>
            </a:r>
            <a:endParaRPr lang="en-US" i="1" dirty="0"/>
          </a:p>
        </p:txBody>
      </p:sp>
      <p:sp>
        <p:nvSpPr>
          <p:cNvPr id="30" name="Rectangle 29"/>
          <p:cNvSpPr/>
          <p:nvPr>
            <p:custDataLst>
              <p:tags r:id="rId1"/>
            </p:custDataLst>
          </p:nvPr>
        </p:nvSpPr>
        <p:spPr bwMode="auto">
          <a:xfrm>
            <a:off x="263466" y="1308411"/>
            <a:ext cx="8595360" cy="1645920"/>
          </a:xfrm>
          <a:prstGeom prst="rect">
            <a:avLst/>
          </a:prstGeom>
          <a:solidFill>
            <a:srgbClr val="7391AD">
              <a:lumMod val="40000"/>
              <a:lumOff val="60000"/>
            </a:srgbClr>
          </a:solidFill>
          <a:ln w="25400" cap="flat" cmpd="sng" algn="ctr">
            <a:noFill/>
            <a:prstDash val="solid"/>
          </a:ln>
          <a:effectLst/>
        </p:spPr>
        <p:txBody>
          <a:bodyPr anchor="ctr"/>
          <a:lstStyle/>
          <a:p>
            <a:pPr marL="0" marR="0" lvl="0" indent="0" algn="l" defTabSz="914400" eaLnBrk="1" fontAlgn="auto" latinLnBrk="0" hangingPunct="1">
              <a:lnSpc>
                <a:spcPct val="100000"/>
              </a:lnSpc>
              <a:spcBef>
                <a:spcPts val="300"/>
              </a:spcBef>
              <a:spcAft>
                <a:spcPts val="0"/>
              </a:spcAft>
              <a:buClrTx/>
              <a:buSzTx/>
              <a:buFontTx/>
              <a:buNone/>
              <a:tabLst/>
              <a:defRPr/>
            </a:pPr>
            <a:r>
              <a:rPr lang="en-US" sz="1400" b="1" kern="0" dirty="0" smtClean="0">
                <a:solidFill>
                  <a:sysClr val="windowText" lastClr="000000"/>
                </a:solidFill>
              </a:rPr>
              <a:t>Description of a suitable initiative:</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Employees </a:t>
            </a:r>
            <a:r>
              <a:rPr lang="en-US" sz="1200" b="1" kern="0" dirty="0" smtClean="0">
                <a:solidFill>
                  <a:sysClr val="windowText" lastClr="000000"/>
                </a:solidFill>
              </a:rPr>
              <a:t>rotate through other departments </a:t>
            </a:r>
            <a:r>
              <a:rPr lang="en-US" sz="1200" kern="0" dirty="0" smtClean="0">
                <a:solidFill>
                  <a:sysClr val="windowText" lastClr="000000"/>
                </a:solidFill>
              </a:rPr>
              <a:t>for 1–2 weeks. </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They are assigned a buddy within the new department and they work in the other department as if they are a new employee. </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They spend their time learning as much as they can about the organization from the perspective of the new department. For example, a salesperson would work in the marketing department to get an even better understanding of the product. </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solidFill>
                  <a:sysClr val="windowText" lastClr="000000"/>
                </a:solidFill>
              </a:rPr>
              <a:t>Each employee should be rotated into a different department once per year. </a:t>
            </a:r>
            <a:endParaRPr lang="en-US" sz="1200" kern="0" dirty="0">
              <a:solidFill>
                <a:sysClr val="windowText" lastClr="000000"/>
              </a:solidFill>
            </a:endParaRPr>
          </a:p>
        </p:txBody>
      </p:sp>
      <p:sp>
        <p:nvSpPr>
          <p:cNvPr id="35" name="TextBox 34"/>
          <p:cNvSpPr txBox="1"/>
          <p:nvPr/>
        </p:nvSpPr>
        <p:spPr bwMode="auto">
          <a:xfrm>
            <a:off x="3403584" y="4790884"/>
            <a:ext cx="5486400" cy="646331"/>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Similar to the above, when employees understand what the other department does, and how it works, </a:t>
            </a:r>
            <a:r>
              <a:rPr kumimoji="0" lang="en-US" sz="1200" b="0" i="0" u="none" strike="noStrike" kern="0" cap="none" spc="0" normalizeH="0" baseline="0" noProof="0" dirty="0" smtClean="0">
                <a:ln>
                  <a:noFill/>
                </a:ln>
                <a:solidFill>
                  <a:sysClr val="windowText" lastClr="000000"/>
                </a:solidFill>
                <a:effectLst/>
                <a:uLnTx/>
                <a:uFillTx/>
                <a:latin typeface="+mn-lt"/>
              </a:rPr>
              <a:t>they are </a:t>
            </a:r>
            <a:r>
              <a:rPr kumimoji="0" lang="en-US" sz="1200" b="0" i="0" u="none" strike="noStrike" kern="0" cap="none" spc="0" normalizeH="0" baseline="0" noProof="0" dirty="0">
                <a:ln>
                  <a:noFill/>
                </a:ln>
                <a:solidFill>
                  <a:sysClr val="windowText" lastClr="000000"/>
                </a:solidFill>
                <a:effectLst/>
                <a:uLnTx/>
                <a:uFillTx/>
                <a:latin typeface="+mn-lt"/>
              </a:rPr>
              <a:t>less likely to complain, and more likely to help to find a solution.</a:t>
            </a:r>
            <a:endParaRPr kumimoji="0" lang="en-US" sz="1200" b="1" i="0" u="none" strike="noStrike" kern="0" cap="none" spc="0" normalizeH="0" baseline="0" noProof="0" dirty="0">
              <a:ln>
                <a:noFill/>
              </a:ln>
              <a:solidFill>
                <a:sysClr val="windowText" lastClr="000000"/>
              </a:solidFill>
              <a:effectLst/>
              <a:uLnTx/>
              <a:uFillTx/>
              <a:latin typeface="+mn-lt"/>
            </a:endParaRPr>
          </a:p>
        </p:txBody>
      </p:sp>
      <p:sp>
        <p:nvSpPr>
          <p:cNvPr id="36" name="TextBox 35"/>
          <p:cNvSpPr txBox="1"/>
          <p:nvPr>
            <p:custDataLst>
              <p:tags r:id="rId2"/>
            </p:custDataLst>
          </p:nvPr>
        </p:nvSpPr>
        <p:spPr bwMode="auto">
          <a:xfrm>
            <a:off x="3403584" y="5519043"/>
            <a:ext cx="5486400" cy="830997"/>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A salesperson working with the marketing department may gain a better understanding of what marketing needs from sales and vice versa. This will improve communication between departments and may even help to improve efficiencies. </a:t>
            </a:r>
          </a:p>
        </p:txBody>
      </p:sp>
      <p:sp>
        <p:nvSpPr>
          <p:cNvPr id="38" name="TextBox 37"/>
          <p:cNvSpPr txBox="1"/>
          <p:nvPr>
            <p:custDataLst>
              <p:tags r:id="rId3"/>
            </p:custDataLst>
          </p:nvPr>
        </p:nvSpPr>
        <p:spPr>
          <a:xfrm>
            <a:off x="263466" y="4847826"/>
            <a:ext cx="2926080" cy="461665"/>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Departments blame each other when things don’t go as planned. </a:t>
            </a:r>
          </a:p>
        </p:txBody>
      </p:sp>
      <p:sp>
        <p:nvSpPr>
          <p:cNvPr id="39" name="TextBox 38"/>
          <p:cNvSpPr txBox="1"/>
          <p:nvPr>
            <p:custDataLst>
              <p:tags r:id="rId4"/>
            </p:custDataLst>
          </p:nvPr>
        </p:nvSpPr>
        <p:spPr>
          <a:xfrm>
            <a:off x="263466" y="3931778"/>
            <a:ext cx="2926080" cy="646331"/>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Employees aren’t provided opportunities to appreciate other departments’ processes and how they </a:t>
            </a:r>
            <a:r>
              <a:rPr kumimoji="0" lang="en-US" sz="1200" b="0" i="0" u="none" strike="noStrike" kern="0" cap="none" spc="0" normalizeH="0" baseline="0" noProof="0" dirty="0" smtClean="0">
                <a:ln>
                  <a:noFill/>
                </a:ln>
                <a:solidFill>
                  <a:sysClr val="windowText" lastClr="000000"/>
                </a:solidFill>
                <a:effectLst/>
                <a:uLnTx/>
                <a:uFillTx/>
                <a:latin typeface="+mn-lt"/>
              </a:rPr>
              <a:t>work</a:t>
            </a:r>
            <a:r>
              <a:rPr lang="en-US" sz="1200" kern="0" dirty="0" smtClean="0">
                <a:solidFill>
                  <a:sysClr val="windowText" lastClr="000000"/>
                </a:solidFill>
                <a:latin typeface="+mn-lt"/>
              </a:rPr>
              <a:t>.</a:t>
            </a:r>
            <a:endParaRPr kumimoji="0" lang="en-US" sz="1200" b="0" i="0" u="none" strike="noStrike" kern="0" cap="none" spc="0" normalizeH="0" baseline="0" noProof="0" dirty="0" smtClean="0">
              <a:ln>
                <a:noFill/>
              </a:ln>
              <a:solidFill>
                <a:sysClr val="windowText" lastClr="000000"/>
              </a:solidFill>
              <a:effectLst/>
              <a:uLnTx/>
              <a:uFillTx/>
              <a:latin typeface="+mn-lt"/>
            </a:endParaRPr>
          </a:p>
        </p:txBody>
      </p:sp>
      <p:sp>
        <p:nvSpPr>
          <p:cNvPr id="40" name="TextBox 39"/>
          <p:cNvSpPr txBox="1"/>
          <p:nvPr>
            <p:custDataLst>
              <p:tags r:id="rId5"/>
            </p:custDataLst>
          </p:nvPr>
        </p:nvSpPr>
        <p:spPr>
          <a:xfrm>
            <a:off x="263466" y="5611376"/>
            <a:ext cx="2926080" cy="646331"/>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Employees don’t get the chance to work with other departments, and don’t understand what they do.</a:t>
            </a:r>
          </a:p>
        </p:txBody>
      </p:sp>
      <p:cxnSp>
        <p:nvCxnSpPr>
          <p:cNvPr id="41" name="Straight Connector 40"/>
          <p:cNvCxnSpPr/>
          <p:nvPr>
            <p:custDataLst>
              <p:tags r:id="rId6"/>
            </p:custDataLst>
          </p:nvPr>
        </p:nvCxnSpPr>
        <p:spPr>
          <a:xfrm rot="16200000" flipH="1">
            <a:off x="1730359" y="4700583"/>
            <a:ext cx="3200400" cy="0"/>
          </a:xfrm>
          <a:prstGeom prst="line">
            <a:avLst/>
          </a:prstGeom>
          <a:noFill/>
          <a:ln w="28575" cap="flat" cmpd="sng" algn="ctr">
            <a:solidFill>
              <a:srgbClr val="948A54"/>
            </a:solidFill>
            <a:prstDash val="sysDot"/>
          </a:ln>
          <a:effectLst/>
        </p:spPr>
      </p:cxnSp>
      <p:sp>
        <p:nvSpPr>
          <p:cNvPr id="42" name="TextBox 41"/>
          <p:cNvSpPr txBox="1"/>
          <p:nvPr>
            <p:custDataLst>
              <p:tags r:id="rId7"/>
            </p:custDataLst>
          </p:nvPr>
        </p:nvSpPr>
        <p:spPr bwMode="auto">
          <a:xfrm>
            <a:off x="3403584" y="3839445"/>
            <a:ext cx="5486400" cy="830997"/>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Working directly in the new department, the employee is learning first hand what it is like to work there, including any processes that may cause delays. This might change their perspective on previous issues that they have had with that team.</a:t>
            </a:r>
            <a:endParaRPr kumimoji="0" lang="en-US" sz="1200" b="1" i="0" u="none" strike="noStrike" kern="0" cap="none" spc="0" normalizeH="0" baseline="0" noProof="0" dirty="0">
              <a:ln>
                <a:noFill/>
              </a:ln>
              <a:solidFill>
                <a:sysClr val="windowText" lastClr="000000"/>
              </a:solidFill>
              <a:effectLst/>
              <a:uLnTx/>
              <a:uFillTx/>
              <a:latin typeface="+mn-lt"/>
            </a:endParaRPr>
          </a:p>
        </p:txBody>
      </p:sp>
      <p:cxnSp>
        <p:nvCxnSpPr>
          <p:cNvPr id="21" name="Straight Connector 20"/>
          <p:cNvCxnSpPr/>
          <p:nvPr>
            <p:custDataLst>
              <p:tags r:id="rId8"/>
            </p:custDataLst>
          </p:nvPr>
        </p:nvCxnSpPr>
        <p:spPr>
          <a:xfrm>
            <a:off x="263466" y="5473728"/>
            <a:ext cx="8595360" cy="0"/>
          </a:xfrm>
          <a:prstGeom prst="line">
            <a:avLst/>
          </a:prstGeom>
          <a:noFill/>
          <a:ln w="28575" cap="flat" cmpd="sng" algn="ctr">
            <a:solidFill>
              <a:srgbClr val="948A54"/>
            </a:solidFill>
            <a:prstDash val="sysDot"/>
          </a:ln>
          <a:effectLst/>
        </p:spPr>
      </p:cxnSp>
      <p:cxnSp>
        <p:nvCxnSpPr>
          <p:cNvPr id="22" name="Straight Connector 21"/>
          <p:cNvCxnSpPr/>
          <p:nvPr>
            <p:custDataLst>
              <p:tags r:id="rId9"/>
            </p:custDataLst>
          </p:nvPr>
        </p:nvCxnSpPr>
        <p:spPr>
          <a:xfrm>
            <a:off x="263466" y="4706955"/>
            <a:ext cx="8595360" cy="0"/>
          </a:xfrm>
          <a:prstGeom prst="line">
            <a:avLst/>
          </a:prstGeom>
          <a:noFill/>
          <a:ln w="28575" cap="flat" cmpd="sng" algn="ctr">
            <a:solidFill>
              <a:srgbClr val="948A54"/>
            </a:solidFill>
            <a:prstDash val="sysDot"/>
          </a:ln>
          <a:effectLst/>
        </p:spPr>
      </p:cxnSp>
      <p:cxnSp>
        <p:nvCxnSpPr>
          <p:cNvPr id="23" name="Straight Connector 22"/>
          <p:cNvCxnSpPr/>
          <p:nvPr>
            <p:custDataLst>
              <p:tags r:id="rId10"/>
            </p:custDataLst>
          </p:nvPr>
        </p:nvCxnSpPr>
        <p:spPr>
          <a:xfrm>
            <a:off x="263466" y="3794130"/>
            <a:ext cx="8595360" cy="0"/>
          </a:xfrm>
          <a:prstGeom prst="line">
            <a:avLst/>
          </a:prstGeom>
          <a:noFill/>
          <a:ln w="28575" cap="flat" cmpd="sng" algn="ctr">
            <a:solidFill>
              <a:srgbClr val="948A54"/>
            </a:solidFill>
            <a:prstDash val="sysDot"/>
          </a:ln>
          <a:effectLst/>
        </p:spPr>
      </p:cxnSp>
      <p:sp>
        <p:nvSpPr>
          <p:cNvPr id="25" name="TextBox 24"/>
          <p:cNvSpPr txBox="1"/>
          <p:nvPr/>
        </p:nvSpPr>
        <p:spPr>
          <a:xfrm>
            <a:off x="3372904" y="3270910"/>
            <a:ext cx="4886909" cy="307777"/>
          </a:xfrm>
          <a:prstGeom prst="rect">
            <a:avLst/>
          </a:prstGeom>
          <a:noFill/>
        </p:spPr>
        <p:txBody>
          <a:bodyPr wrap="square" rtlCol="0">
            <a:spAutoFit/>
          </a:bodyPr>
          <a:lstStyle/>
          <a:p>
            <a:pPr algn="l"/>
            <a:r>
              <a:rPr lang="en-US" sz="1400" b="1" dirty="0" smtClean="0"/>
              <a:t>How the initiative addresses the gap: </a:t>
            </a:r>
            <a:endParaRPr lang="en-US" sz="1400" b="1" dirty="0"/>
          </a:p>
        </p:txBody>
      </p:sp>
      <p:sp>
        <p:nvSpPr>
          <p:cNvPr id="26" name="TextBox 25"/>
          <p:cNvSpPr txBox="1"/>
          <p:nvPr/>
        </p:nvSpPr>
        <p:spPr>
          <a:xfrm>
            <a:off x="263466" y="3161371"/>
            <a:ext cx="2834640" cy="523220"/>
          </a:xfrm>
          <a:prstGeom prst="rect">
            <a:avLst/>
          </a:prstGeom>
          <a:noFill/>
        </p:spPr>
        <p:txBody>
          <a:bodyPr wrap="square" rtlCol="0">
            <a:spAutoFit/>
          </a:bodyPr>
          <a:lstStyle/>
          <a:p>
            <a:pPr algn="l"/>
            <a:r>
              <a:rPr lang="en-US" sz="1400" b="1" dirty="0" smtClean="0"/>
              <a:t>Common Departmental Relationships gaps:</a:t>
            </a:r>
            <a:endParaRPr lang="en-US" sz="1400"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Highlighted initiative: </a:t>
            </a:r>
            <a:r>
              <a:rPr lang="en-US" i="1" dirty="0" smtClean="0"/>
              <a:t>Rotational program</a:t>
            </a:r>
            <a:endParaRPr lang="en-US" i="1" dirty="0"/>
          </a:p>
        </p:txBody>
      </p:sp>
      <p:sp>
        <p:nvSpPr>
          <p:cNvPr id="21" name="Rectangle 20"/>
          <p:cNvSpPr/>
          <p:nvPr>
            <p:custDataLst>
              <p:tags r:id="rId1"/>
            </p:custDataLst>
          </p:nvPr>
        </p:nvSpPr>
        <p:spPr bwMode="auto">
          <a:xfrm>
            <a:off x="1547813" y="3905247"/>
            <a:ext cx="7315200" cy="844550"/>
          </a:xfrm>
          <a:prstGeom prst="rect">
            <a:avLst/>
          </a:prstGeom>
          <a:noFill/>
          <a:ln w="25400" cap="flat" cmpd="sng" algn="ctr">
            <a:noFill/>
            <a:prstDash val="solid"/>
          </a:ln>
          <a:effectLst/>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200" b="1" kern="0" dirty="0" smtClean="0">
                <a:solidFill>
                  <a:sysClr val="windowText" lastClr="000000"/>
                </a:solidFill>
              </a:rPr>
              <a:t>Hold the employee accountable: </a:t>
            </a:r>
            <a:r>
              <a:rPr lang="en-US" sz="1200" kern="0" dirty="0" smtClean="0">
                <a:solidFill>
                  <a:sysClr val="windowText" lastClr="000000"/>
                </a:solidFill>
              </a:rPr>
              <a:t>Set an expectation for employees as they embark on their rotation. For example, during the rotation they should be taking note of the other department’s processes. Upon their return, they will revise their own department’s processes so that they align. If you are losing an employee for 1–2 weeks, it must be worthwhile. </a:t>
            </a:r>
            <a:endParaRPr lang="en-US" sz="1200" kern="0" dirty="0">
              <a:solidFill>
                <a:sysClr val="windowText" lastClr="000000"/>
              </a:solidFill>
            </a:endParaRPr>
          </a:p>
        </p:txBody>
      </p:sp>
      <p:sp>
        <p:nvSpPr>
          <p:cNvPr id="23" name="Rectangle 22"/>
          <p:cNvSpPr/>
          <p:nvPr>
            <p:custDataLst>
              <p:tags r:id="rId2"/>
            </p:custDataLst>
          </p:nvPr>
        </p:nvSpPr>
        <p:spPr bwMode="auto">
          <a:xfrm>
            <a:off x="1563688" y="3209922"/>
            <a:ext cx="7315200" cy="644525"/>
          </a:xfrm>
          <a:prstGeom prst="rect">
            <a:avLst/>
          </a:prstGeom>
          <a:noFill/>
          <a:ln w="25400" cap="flat" cmpd="sng" algn="ctr">
            <a:noFill/>
            <a:prstDash val="solid"/>
          </a:ln>
          <a:effectLst/>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200" b="1" kern="0" dirty="0" smtClean="0">
                <a:solidFill>
                  <a:sysClr val="windowText" lastClr="000000"/>
                </a:solidFill>
              </a:rPr>
              <a:t>Skills gap limits productivity: </a:t>
            </a:r>
            <a:r>
              <a:rPr lang="en-US" sz="1200" kern="0" dirty="0" smtClean="0">
                <a:solidFill>
                  <a:sysClr val="windowText" lastClr="000000"/>
                </a:solidFill>
              </a:rPr>
              <a:t>It may not make sense for an HR employee to work in Finance as they would not be equipped with the basic knowledge to be productive. Pick rotations accordingly. For example, creative and energetic sales people would be an asset to marketing.</a:t>
            </a:r>
            <a:endParaRPr lang="en-US" sz="1200" kern="0" dirty="0">
              <a:solidFill>
                <a:sysClr val="windowText" lastClr="000000"/>
              </a:solidFill>
            </a:endParaRPr>
          </a:p>
        </p:txBody>
      </p:sp>
      <p:sp>
        <p:nvSpPr>
          <p:cNvPr id="24" name="Rectangle 23"/>
          <p:cNvSpPr/>
          <p:nvPr>
            <p:custDataLst>
              <p:tags r:id="rId3"/>
            </p:custDataLst>
          </p:nvPr>
        </p:nvSpPr>
        <p:spPr bwMode="auto">
          <a:xfrm>
            <a:off x="261261" y="4813974"/>
            <a:ext cx="8595360" cy="1609092"/>
          </a:xfrm>
          <a:prstGeom prst="rect">
            <a:avLst/>
          </a:prstGeom>
          <a:solidFill>
            <a:srgbClr val="7391AD">
              <a:lumMod val="40000"/>
              <a:lumOff val="60000"/>
            </a:srgbClr>
          </a:solidFill>
          <a:ln w="25400" cap="flat" cmpd="sng" algn="ctr">
            <a:noFill/>
            <a:prstDash val="solid"/>
          </a:ln>
          <a:effectLst/>
        </p:spPr>
        <p:txBody>
          <a:bodyPr anchor="ctr"/>
          <a:lstStyle/>
          <a:p>
            <a:pPr marL="2057400" marR="0" lvl="4" indent="-228600" defTabSz="914400" eaLnBrk="1" fontAlgn="auto" latinLnBrk="0" hangingPunct="1">
              <a:lnSpc>
                <a:spcPct val="100000"/>
              </a:lnSpc>
              <a:spcBef>
                <a:spcPts val="0"/>
              </a:spcBef>
              <a:spcAft>
                <a:spcPts val="0"/>
              </a:spcAft>
              <a:buClrTx/>
              <a:buSzTx/>
              <a:buFont typeface="Arial" charset="0"/>
              <a:buChar char="•"/>
              <a:tabLst/>
              <a:defRPr/>
            </a:pPr>
            <a:endParaRPr kumimoji="0" lang="en-US" sz="1300" b="0" i="0" u="none" strike="noStrike" kern="0" cap="none" spc="0" normalizeH="0" baseline="0" noProof="0">
              <a:ln>
                <a:noFill/>
              </a:ln>
              <a:solidFill>
                <a:srgbClr val="254061"/>
              </a:solidFill>
              <a:effectLst/>
              <a:uLnTx/>
              <a:uFillTx/>
              <a:latin typeface="Trebuchet MS"/>
              <a:ea typeface="+mn-ea"/>
              <a:cs typeface="Arial" charset="0"/>
            </a:endParaRPr>
          </a:p>
        </p:txBody>
      </p:sp>
      <p:sp>
        <p:nvSpPr>
          <p:cNvPr id="26" name="TextBox 25"/>
          <p:cNvSpPr txBox="1"/>
          <p:nvPr>
            <p:custDataLst>
              <p:tags r:id="rId4"/>
            </p:custDataLst>
          </p:nvPr>
        </p:nvSpPr>
        <p:spPr bwMode="auto">
          <a:xfrm>
            <a:off x="226953" y="3560760"/>
            <a:ext cx="1188720" cy="523220"/>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Tricks to Implement</a:t>
            </a:r>
          </a:p>
        </p:txBody>
      </p:sp>
      <p:sp>
        <p:nvSpPr>
          <p:cNvPr id="27" name="TextBox 26"/>
          <p:cNvSpPr txBox="1"/>
          <p:nvPr>
            <p:custDataLst>
              <p:tags r:id="rId5"/>
            </p:custDataLst>
          </p:nvPr>
        </p:nvSpPr>
        <p:spPr bwMode="auto">
          <a:xfrm>
            <a:off x="226953" y="5307687"/>
            <a:ext cx="1188720" cy="523220"/>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Mini Case Study</a:t>
            </a:r>
          </a:p>
        </p:txBody>
      </p:sp>
      <p:sp>
        <p:nvSpPr>
          <p:cNvPr id="28" name="TextBox 27"/>
          <p:cNvSpPr txBox="1"/>
          <p:nvPr>
            <p:custDataLst>
              <p:tags r:id="rId6"/>
            </p:custDataLst>
          </p:nvPr>
        </p:nvSpPr>
        <p:spPr>
          <a:xfrm>
            <a:off x="1528763" y="4848899"/>
            <a:ext cx="7507287" cy="1384995"/>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ysClr val="windowText" lastClr="000000"/>
                </a:solidFill>
                <a:effectLst/>
                <a:uLnTx/>
                <a:uFillTx/>
                <a:latin typeface="+mn-lt"/>
              </a:rPr>
              <a:t>lululemon</a:t>
            </a:r>
            <a:r>
              <a:rPr kumimoji="0" lang="en-US" sz="1200" b="0" i="0" u="none" strike="noStrike" kern="0" cap="none" spc="0" normalizeH="0" baseline="0" noProof="0" dirty="0">
                <a:ln>
                  <a:noFill/>
                </a:ln>
                <a:solidFill>
                  <a:sysClr val="windowText" lastClr="000000"/>
                </a:solidFill>
                <a:effectLst/>
                <a:uLnTx/>
                <a:uFillTx/>
                <a:latin typeface="+mn-lt"/>
              </a:rPr>
              <a:t> </a:t>
            </a:r>
            <a:r>
              <a:rPr kumimoji="0" lang="en-US" sz="1200" b="0" i="0" u="none" strike="noStrike" kern="0" cap="none" spc="0" normalizeH="0" baseline="0" noProof="0" dirty="0" err="1">
                <a:ln>
                  <a:noFill/>
                </a:ln>
                <a:solidFill>
                  <a:sysClr val="windowText" lastClr="000000"/>
                </a:solidFill>
                <a:effectLst/>
                <a:uLnTx/>
                <a:uFillTx/>
                <a:latin typeface="+mn-lt"/>
              </a:rPr>
              <a:t>athletica</a:t>
            </a:r>
            <a:r>
              <a:rPr kumimoji="0" lang="en-US" sz="1200" b="0" i="0" u="none" strike="noStrike" kern="0" cap="none" spc="0" normalizeH="0" baseline="0" noProof="0" dirty="0">
                <a:ln>
                  <a:noFill/>
                </a:ln>
                <a:solidFill>
                  <a:sysClr val="windowText" lastClr="000000"/>
                </a:solidFill>
                <a:effectLst/>
                <a:uLnTx/>
                <a:uFillTx/>
                <a:latin typeface="+mn-lt"/>
              </a:rPr>
              <a:t>, an athletic clothing company located in Vancouver, implements a rotational program for all employees hired into their head office. As an example, employees hired to work in Marketing will spend their first 4 weeks working in a store. This hands-on experience allows the employee to learn the product, understand the customer, and appreciate how their role will affect the sales associates. Later, once new employees are more settled into their role, they will do a stint in Strategic Sales. These rotations provide employees with a more well-rounded understanding of the organization; such knowledge will be very helpful as the employee begins to make decisions that affect the organization as a whole.</a:t>
            </a:r>
          </a:p>
        </p:txBody>
      </p:sp>
      <p:sp>
        <p:nvSpPr>
          <p:cNvPr id="31" name="TextBox 30"/>
          <p:cNvSpPr txBox="1"/>
          <p:nvPr>
            <p:custDataLst>
              <p:tags r:id="rId7"/>
            </p:custDataLst>
          </p:nvPr>
        </p:nvSpPr>
        <p:spPr bwMode="auto">
          <a:xfrm>
            <a:off x="226953" y="1970083"/>
            <a:ext cx="1188720" cy="30777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Roles</a:t>
            </a:r>
          </a:p>
        </p:txBody>
      </p:sp>
      <p:sp>
        <p:nvSpPr>
          <p:cNvPr id="32" name="TextBox 31"/>
          <p:cNvSpPr txBox="1"/>
          <p:nvPr>
            <p:custDataLst>
              <p:tags r:id="rId8"/>
            </p:custDataLst>
          </p:nvPr>
        </p:nvSpPr>
        <p:spPr>
          <a:xfrm>
            <a:off x="1568509" y="1328733"/>
            <a:ext cx="2347903" cy="1754326"/>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HR: The Facilitators.</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Keep track of which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employees </a:t>
            </a:r>
            <a:r>
              <a:rPr kumimoji="0" lang="en-US" sz="1200" b="0" i="0" u="none" strike="noStrike" kern="0" cap="none" spc="0" normalizeH="0" baseline="0" noProof="0" dirty="0">
                <a:ln>
                  <a:noFill/>
                </a:ln>
                <a:solidFill>
                  <a:sysClr val="windowText" lastClr="000000"/>
                </a:solidFill>
                <a:effectLst/>
                <a:uLnTx/>
                <a:uFillTx/>
                <a:latin typeface="+mn-lt"/>
              </a:rPr>
              <a:t>have been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rotated</a:t>
            </a:r>
            <a:r>
              <a:rPr kumimoji="0" lang="en-US" sz="1200" b="0" i="0" u="none" strike="noStrike" kern="0" cap="none" spc="0" normalizeH="0" baseline="0" noProof="0" dirty="0">
                <a:ln>
                  <a:noFill/>
                </a:ln>
                <a:solidFill>
                  <a:sysClr val="windowText" lastClr="000000"/>
                </a:solidFill>
                <a:effectLst/>
                <a:uLnTx/>
                <a:uFillTx/>
                <a:latin typeface="+mn-lt"/>
              </a:rPr>
              <a:t>, and when.</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Coordinate with department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managers </a:t>
            </a:r>
            <a:r>
              <a:rPr kumimoji="0" lang="en-US" sz="1200" b="0" i="0" u="none" strike="noStrike" kern="0" cap="none" spc="0" normalizeH="0" baseline="0" noProof="0" dirty="0">
                <a:ln>
                  <a:noFill/>
                </a:ln>
                <a:solidFill>
                  <a:sysClr val="windowText" lastClr="000000"/>
                </a:solidFill>
                <a:effectLst/>
                <a:uLnTx/>
                <a:uFillTx/>
                <a:latin typeface="+mn-lt"/>
              </a:rPr>
              <a:t>as to when</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employees </a:t>
            </a:r>
            <a:r>
              <a:rPr kumimoji="0" lang="en-US" sz="1200" b="0" i="0" u="none" strike="noStrike" kern="0" cap="none" spc="0" normalizeH="0" baseline="0" noProof="0" dirty="0">
                <a:ln>
                  <a:noFill/>
                </a:ln>
                <a:solidFill>
                  <a:sysClr val="windowText" lastClr="000000"/>
                </a:solidFill>
                <a:effectLst/>
                <a:uLnTx/>
                <a:uFillTx/>
                <a:latin typeface="+mn-lt"/>
              </a:rPr>
              <a:t>are coming and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going</a:t>
            </a:r>
            <a:r>
              <a:rPr kumimoji="0" lang="en-US" sz="1200" b="0" i="0" u="none" strike="noStrike" kern="0" cap="none" spc="0" normalizeH="0" baseline="0" noProof="0" dirty="0">
                <a:ln>
                  <a:noFill/>
                </a:ln>
                <a:solidFill>
                  <a:sysClr val="windowText" lastClr="000000"/>
                </a:solidFill>
                <a:effectLst/>
                <a:uLnTx/>
                <a:uFillTx/>
                <a:latin typeface="+mn-lt"/>
              </a:rPr>
              <a:t>, where they’ll sit, who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their </a:t>
            </a:r>
            <a:r>
              <a:rPr kumimoji="0" lang="en-US" sz="1200" b="0" i="0" u="none" strike="noStrike" kern="0" cap="none" spc="0" normalizeH="0" baseline="0" noProof="0" dirty="0">
                <a:ln>
                  <a:noFill/>
                </a:ln>
                <a:solidFill>
                  <a:sysClr val="windowText" lastClr="000000"/>
                </a:solidFill>
                <a:effectLst/>
                <a:uLnTx/>
                <a:uFillTx/>
                <a:latin typeface="+mn-lt"/>
              </a:rPr>
              <a:t>buddy is, etc.</a:t>
            </a:r>
          </a:p>
        </p:txBody>
      </p:sp>
      <p:sp>
        <p:nvSpPr>
          <p:cNvPr id="33" name="TextBox 32"/>
          <p:cNvSpPr txBox="1"/>
          <p:nvPr>
            <p:custDataLst>
              <p:tags r:id="rId9"/>
            </p:custDataLst>
          </p:nvPr>
        </p:nvSpPr>
        <p:spPr>
          <a:xfrm>
            <a:off x="3916412" y="1339846"/>
            <a:ext cx="2378075" cy="1569660"/>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Department Managers: The Overseers.</a:t>
            </a:r>
          </a:p>
          <a:p>
            <a:pPr marL="95250" marR="0" lvl="0" indent="-9525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Choose the buddy and determine where they’ll sit.</a:t>
            </a:r>
          </a:p>
          <a:p>
            <a:pPr marL="95250" marR="0" lvl="0" indent="-9525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Welcome </a:t>
            </a:r>
            <a:r>
              <a:rPr kumimoji="0" lang="en-US" sz="1200" b="0" i="0" u="none" strike="noStrike" kern="0" cap="none" spc="0" normalizeH="0" baseline="0" noProof="0" dirty="0" smtClean="0">
                <a:ln>
                  <a:noFill/>
                </a:ln>
                <a:solidFill>
                  <a:sysClr val="windowText" lastClr="000000"/>
                </a:solidFill>
                <a:effectLst/>
                <a:uLnTx/>
                <a:uFillTx/>
                <a:latin typeface="+mn-lt"/>
              </a:rPr>
              <a:t>rotated employees </a:t>
            </a:r>
            <a:r>
              <a:rPr kumimoji="0" lang="en-US" sz="1200" b="0" i="0" u="none" strike="noStrike" kern="0" cap="none" spc="0" normalizeH="0" baseline="0" noProof="0" dirty="0">
                <a:ln>
                  <a:noFill/>
                </a:ln>
                <a:solidFill>
                  <a:sysClr val="windowText" lastClr="000000"/>
                </a:solidFill>
                <a:effectLst/>
                <a:uLnTx/>
                <a:uFillTx/>
                <a:latin typeface="+mn-lt"/>
              </a:rPr>
              <a:t>and </a:t>
            </a:r>
            <a:r>
              <a:rPr kumimoji="0" lang="en-US" sz="1200" b="0" i="0" u="none" strike="noStrike" kern="0" cap="none" spc="0" normalizeH="0" baseline="0" noProof="0" dirty="0" smtClean="0">
                <a:ln>
                  <a:noFill/>
                </a:ln>
                <a:solidFill>
                  <a:sysClr val="windowText" lastClr="000000"/>
                </a:solidFill>
                <a:effectLst/>
                <a:uLnTx/>
                <a:uFillTx/>
                <a:latin typeface="+mn-lt"/>
              </a:rPr>
              <a:t>introduce them </a:t>
            </a:r>
            <a:r>
              <a:rPr kumimoji="0" lang="en-US" sz="1200" b="0" i="0" u="none" strike="noStrike" kern="0" cap="none" spc="0" normalizeH="0" baseline="0" noProof="0" dirty="0">
                <a:ln>
                  <a:noFill/>
                </a:ln>
                <a:solidFill>
                  <a:sysClr val="windowText" lastClr="000000"/>
                </a:solidFill>
                <a:effectLst/>
                <a:uLnTx/>
                <a:uFillTx/>
                <a:latin typeface="+mn-lt"/>
              </a:rPr>
              <a:t>to </a:t>
            </a:r>
            <a:r>
              <a:rPr kumimoji="0" lang="en-US" sz="1200" b="0" i="0" u="none" strike="noStrike" kern="0" cap="none" spc="0" normalizeH="0" baseline="0" noProof="0" dirty="0" smtClean="0">
                <a:ln>
                  <a:noFill/>
                </a:ln>
                <a:solidFill>
                  <a:sysClr val="windowText" lastClr="000000"/>
                </a:solidFill>
                <a:effectLst/>
                <a:uLnTx/>
                <a:uFillTx/>
                <a:latin typeface="+mn-lt"/>
              </a:rPr>
              <a:t>their buddy</a:t>
            </a:r>
            <a:r>
              <a:rPr kumimoji="0" lang="en-US" sz="1200" b="0" i="0" u="none" strike="noStrike" kern="0" cap="none" spc="0" normalizeH="0" baseline="0" noProof="0" dirty="0">
                <a:ln>
                  <a:noFill/>
                </a:ln>
                <a:solidFill>
                  <a:sysClr val="windowText" lastClr="000000"/>
                </a:solidFill>
                <a:effectLst/>
                <a:uLnTx/>
                <a:uFillTx/>
                <a:latin typeface="+mn-lt"/>
              </a:rPr>
              <a:t>.</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mn-lt"/>
            </a:endParaRPr>
          </a:p>
        </p:txBody>
      </p:sp>
      <p:sp>
        <p:nvSpPr>
          <p:cNvPr id="34" name="TextBox 33"/>
          <p:cNvSpPr txBox="1"/>
          <p:nvPr>
            <p:custDataLst>
              <p:tags r:id="rId10"/>
            </p:custDataLst>
          </p:nvPr>
        </p:nvSpPr>
        <p:spPr>
          <a:xfrm>
            <a:off x="6326270" y="1339846"/>
            <a:ext cx="2590777" cy="1754326"/>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Staff member: The participant. </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Staff should soak in as much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information </a:t>
            </a:r>
            <a:r>
              <a:rPr kumimoji="0" lang="en-US" sz="1200" b="0" i="0" u="none" strike="noStrike" kern="0" cap="none" spc="0" normalizeH="0" baseline="0" noProof="0" dirty="0">
                <a:ln>
                  <a:noFill/>
                </a:ln>
                <a:solidFill>
                  <a:sysClr val="windowText" lastClr="000000"/>
                </a:solidFill>
                <a:effectLst/>
                <a:uLnTx/>
                <a:uFillTx/>
                <a:latin typeface="+mn-lt"/>
              </a:rPr>
              <a:t>as they can about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the </a:t>
            </a:r>
            <a:r>
              <a:rPr kumimoji="0" lang="en-US" sz="1200" b="0" i="0" u="none" strike="noStrike" kern="0" cap="none" spc="0" normalizeH="0" baseline="0" noProof="0" dirty="0">
                <a:ln>
                  <a:noFill/>
                </a:ln>
                <a:solidFill>
                  <a:sysClr val="windowText" lastClr="000000"/>
                </a:solidFill>
                <a:effectLst/>
                <a:uLnTx/>
                <a:uFillTx/>
                <a:latin typeface="+mn-lt"/>
              </a:rPr>
              <a:t>new department. </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They should ask questions and</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think </a:t>
            </a:r>
            <a:r>
              <a:rPr kumimoji="0" lang="en-US" sz="1200" b="0" i="0" u="none" strike="noStrike" kern="0" cap="none" spc="0" normalizeH="0" baseline="0" noProof="0" dirty="0">
                <a:ln>
                  <a:noFill/>
                </a:ln>
                <a:solidFill>
                  <a:sysClr val="windowText" lastClr="000000"/>
                </a:solidFill>
                <a:effectLst/>
                <a:uLnTx/>
                <a:uFillTx/>
                <a:latin typeface="+mn-lt"/>
              </a:rPr>
              <a:t>about ways that this new</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knowledge </a:t>
            </a:r>
            <a:r>
              <a:rPr kumimoji="0" lang="en-US" sz="1200" b="0" i="0" u="none" strike="noStrike" kern="0" cap="none" spc="0" normalizeH="0" baseline="0" noProof="0" dirty="0">
                <a:ln>
                  <a:noFill/>
                </a:ln>
                <a:solidFill>
                  <a:sysClr val="windowText" lastClr="000000"/>
                </a:solidFill>
                <a:effectLst/>
                <a:uLnTx/>
                <a:uFillTx/>
                <a:latin typeface="+mn-lt"/>
              </a:rPr>
              <a:t>can help them to be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better </a:t>
            </a:r>
            <a:r>
              <a:rPr kumimoji="0" lang="en-US" sz="1200" b="0" i="0" u="none" strike="noStrike" kern="0" cap="none" spc="0" normalizeH="0" baseline="0" noProof="0" dirty="0">
                <a:ln>
                  <a:noFill/>
                </a:ln>
                <a:solidFill>
                  <a:sysClr val="windowText" lastClr="000000"/>
                </a:solidFill>
                <a:effectLst/>
                <a:uLnTx/>
                <a:uFillTx/>
                <a:latin typeface="+mn-lt"/>
              </a:rPr>
              <a:t>at their jobs, or help</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others </a:t>
            </a:r>
            <a:r>
              <a:rPr kumimoji="0" lang="en-US" sz="1200" b="0" i="0" u="none" strike="noStrike" kern="0" cap="none" spc="0" normalizeH="0" baseline="0" noProof="0" dirty="0">
                <a:ln>
                  <a:noFill/>
                </a:ln>
                <a:solidFill>
                  <a:sysClr val="windowText" lastClr="000000"/>
                </a:solidFill>
                <a:effectLst/>
                <a:uLnTx/>
                <a:uFillTx/>
                <a:latin typeface="+mn-lt"/>
              </a:rPr>
              <a:t>to be better at theirs.</a:t>
            </a:r>
          </a:p>
        </p:txBody>
      </p:sp>
      <p:cxnSp>
        <p:nvCxnSpPr>
          <p:cNvPr id="35" name="Straight Connector 34"/>
          <p:cNvCxnSpPr/>
          <p:nvPr>
            <p:custDataLst>
              <p:tags r:id="rId11"/>
            </p:custDataLst>
          </p:nvPr>
        </p:nvCxnSpPr>
        <p:spPr>
          <a:xfrm rot="5400000">
            <a:off x="2927340" y="2247897"/>
            <a:ext cx="1828800" cy="0"/>
          </a:xfrm>
          <a:prstGeom prst="line">
            <a:avLst/>
          </a:prstGeom>
          <a:noFill/>
          <a:ln w="28575" cap="flat" cmpd="sng" algn="ctr">
            <a:solidFill>
              <a:srgbClr val="948A54"/>
            </a:solidFill>
            <a:prstDash val="sysDot"/>
          </a:ln>
          <a:effectLst/>
        </p:spPr>
      </p:cxnSp>
      <p:cxnSp>
        <p:nvCxnSpPr>
          <p:cNvPr id="36" name="Straight Connector 35"/>
          <p:cNvCxnSpPr/>
          <p:nvPr>
            <p:custDataLst>
              <p:tags r:id="rId12"/>
            </p:custDataLst>
          </p:nvPr>
        </p:nvCxnSpPr>
        <p:spPr>
          <a:xfrm rot="5400000">
            <a:off x="5337198" y="2247897"/>
            <a:ext cx="1828800" cy="0"/>
          </a:xfrm>
          <a:prstGeom prst="line">
            <a:avLst/>
          </a:prstGeom>
          <a:noFill/>
          <a:ln w="28575" cap="flat" cmpd="sng" algn="ctr">
            <a:solidFill>
              <a:srgbClr val="948A54"/>
            </a:solidFill>
            <a:prstDash val="sysDot"/>
          </a:ln>
          <a:effectLst/>
        </p:spPr>
      </p:cxnSp>
      <p:sp>
        <p:nvSpPr>
          <p:cNvPr id="37" name="Rectangle 36"/>
          <p:cNvSpPr/>
          <p:nvPr>
            <p:custDataLst>
              <p:tags r:id="rId13"/>
            </p:custDataLst>
          </p:nvPr>
        </p:nvSpPr>
        <p:spPr bwMode="auto">
          <a:xfrm>
            <a:off x="1420813" y="1210986"/>
            <a:ext cx="144462" cy="5212080"/>
          </a:xfrm>
          <a:prstGeom prst="rect">
            <a:avLst/>
          </a:prstGeom>
          <a:solidFill>
            <a:srgbClr val="948A54">
              <a:alpha val="62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Georgia"/>
              <a:ea typeface="+mn-ea"/>
              <a:cs typeface="+mn-cs"/>
            </a:endParaRPr>
          </a:p>
        </p:txBody>
      </p:sp>
      <p:cxnSp>
        <p:nvCxnSpPr>
          <p:cNvPr id="18" name="Straight Connector 17"/>
          <p:cNvCxnSpPr/>
          <p:nvPr>
            <p:custDataLst>
              <p:tags r:id="rId14"/>
            </p:custDataLst>
          </p:nvPr>
        </p:nvCxnSpPr>
        <p:spPr>
          <a:xfrm>
            <a:off x="263466" y="3173409"/>
            <a:ext cx="8595360" cy="0"/>
          </a:xfrm>
          <a:prstGeom prst="line">
            <a:avLst/>
          </a:prstGeom>
          <a:noFill/>
          <a:ln w="28575" cap="flat" cmpd="sng" algn="ctr">
            <a:solidFill>
              <a:srgbClr val="948A54"/>
            </a:solidFill>
            <a:prstDash val="sysDot"/>
          </a:ln>
          <a:effectLst/>
        </p:spPr>
      </p:cxnSp>
      <p:cxnSp>
        <p:nvCxnSpPr>
          <p:cNvPr id="19" name="Straight Connector 18"/>
          <p:cNvCxnSpPr/>
          <p:nvPr>
            <p:custDataLst>
              <p:tags r:id="rId15"/>
            </p:custDataLst>
          </p:nvPr>
        </p:nvCxnSpPr>
        <p:spPr>
          <a:xfrm>
            <a:off x="263466" y="4816494"/>
            <a:ext cx="8595360" cy="0"/>
          </a:xfrm>
          <a:prstGeom prst="line">
            <a:avLst/>
          </a:prstGeom>
          <a:noFill/>
          <a:ln w="28575" cap="flat" cmpd="sng" algn="ctr">
            <a:solidFill>
              <a:srgbClr val="948A54"/>
            </a:solidFill>
            <a:prstDash val="sysDot"/>
          </a:ln>
          <a:effectLst/>
        </p:spPr>
      </p:cxnSp>
      <p:cxnSp>
        <p:nvCxnSpPr>
          <p:cNvPr id="20" name="Straight Connector 19"/>
          <p:cNvCxnSpPr/>
          <p:nvPr>
            <p:custDataLst>
              <p:tags r:id="rId16"/>
            </p:custDataLst>
          </p:nvPr>
        </p:nvCxnSpPr>
        <p:spPr>
          <a:xfrm>
            <a:off x="1577934" y="3867156"/>
            <a:ext cx="7315200" cy="0"/>
          </a:xfrm>
          <a:prstGeom prst="line">
            <a:avLst/>
          </a:prstGeom>
          <a:noFill/>
          <a:ln w="28575" cap="flat" cmpd="sng" algn="ctr">
            <a:solidFill>
              <a:srgbClr val="948A54"/>
            </a:solidFill>
            <a:prstDash val="sysDot"/>
          </a:ln>
          <a:effectLst/>
        </p:spPr>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Senor Manager Relationships Driver: Provide opportunities for employees and senior managers to get to know each other</a:t>
            </a:r>
            <a:endParaRPr lang="en-US" dirty="0"/>
          </a:p>
        </p:txBody>
      </p:sp>
      <p:sp>
        <p:nvSpPr>
          <p:cNvPr id="23" name="Rectangle 22"/>
          <p:cNvSpPr/>
          <p:nvPr>
            <p:custDataLst>
              <p:tags r:id="rId1"/>
            </p:custDataLst>
          </p:nvPr>
        </p:nvSpPr>
        <p:spPr>
          <a:xfrm>
            <a:off x="263466" y="4573618"/>
            <a:ext cx="8595360" cy="1046162"/>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latin typeface="Georgia"/>
              <a:ea typeface="+mn-ea"/>
              <a:cs typeface="+mn-cs"/>
            </a:endParaRPr>
          </a:p>
        </p:txBody>
      </p:sp>
      <p:sp>
        <p:nvSpPr>
          <p:cNvPr id="24" name="Rectangle 23"/>
          <p:cNvSpPr/>
          <p:nvPr>
            <p:custDataLst>
              <p:tags r:id="rId2"/>
            </p:custDataLst>
          </p:nvPr>
        </p:nvSpPr>
        <p:spPr>
          <a:xfrm>
            <a:off x="263466" y="3263929"/>
            <a:ext cx="8595360" cy="1047750"/>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Trebuchet MS"/>
              <a:ea typeface="+mn-ea"/>
              <a:cs typeface="+mn-cs"/>
            </a:endParaRPr>
          </a:p>
        </p:txBody>
      </p:sp>
      <p:sp>
        <p:nvSpPr>
          <p:cNvPr id="25" name="Rectangle 24"/>
          <p:cNvSpPr/>
          <p:nvPr>
            <p:custDataLst>
              <p:tags r:id="rId3"/>
            </p:custDataLst>
          </p:nvPr>
        </p:nvSpPr>
        <p:spPr>
          <a:xfrm>
            <a:off x="263466" y="1965354"/>
            <a:ext cx="8595360" cy="1046163"/>
          </a:xfrm>
          <a:prstGeom prst="rect">
            <a:avLst/>
          </a:prstGeom>
          <a:solidFill>
            <a:srgbClr val="D9D9D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latin typeface="Georgia"/>
              <a:ea typeface="+mn-ea"/>
              <a:cs typeface="+mn-cs"/>
            </a:endParaRPr>
          </a:p>
        </p:txBody>
      </p:sp>
      <p:sp>
        <p:nvSpPr>
          <p:cNvPr id="28" name="TextBox 27"/>
          <p:cNvSpPr txBox="1"/>
          <p:nvPr>
            <p:custDataLst>
              <p:tags r:id="rId4"/>
            </p:custDataLst>
          </p:nvPr>
        </p:nvSpPr>
        <p:spPr>
          <a:xfrm>
            <a:off x="769608" y="2220942"/>
            <a:ext cx="2926080" cy="523220"/>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Employees don’t understand how senior managers work and think.</a:t>
            </a:r>
          </a:p>
        </p:txBody>
      </p:sp>
      <p:sp>
        <p:nvSpPr>
          <p:cNvPr id="30" name="TextBox 29"/>
          <p:cNvSpPr txBox="1"/>
          <p:nvPr>
            <p:custDataLst>
              <p:tags r:id="rId5"/>
            </p:custDataLst>
          </p:nvPr>
        </p:nvSpPr>
        <p:spPr>
          <a:xfrm>
            <a:off x="769608" y="3407922"/>
            <a:ext cx="2926080" cy="738664"/>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Employees aren’t given enough opportunities for 1-on-1 interaction with senior management.	</a:t>
            </a:r>
          </a:p>
        </p:txBody>
      </p:sp>
      <p:sp>
        <p:nvSpPr>
          <p:cNvPr id="31" name="TextBox 30"/>
          <p:cNvSpPr txBox="1"/>
          <p:nvPr>
            <p:custDataLst>
              <p:tags r:id="rId6"/>
            </p:custDataLst>
          </p:nvPr>
        </p:nvSpPr>
        <p:spPr>
          <a:xfrm>
            <a:off x="4133844" y="1441478"/>
            <a:ext cx="4246562" cy="36988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u="none" strike="noStrike" kern="0" cap="none" spc="0" normalizeH="0" baseline="0" noProof="0" dirty="0">
                <a:ln>
                  <a:noFill/>
                </a:ln>
                <a:solidFill>
                  <a:sysClr val="windowText" lastClr="000000"/>
                </a:solidFill>
                <a:effectLst/>
                <a:uLnTx/>
                <a:uFillTx/>
                <a:latin typeface="+mn-lt"/>
              </a:rPr>
              <a:t>How does this affect engagement?</a:t>
            </a:r>
            <a:endParaRPr kumimoji="0" lang="en-US" sz="1800" b="1" u="none" strike="noStrike" kern="0" cap="none" spc="0" normalizeH="0" baseline="0" noProof="0" dirty="0">
              <a:ln>
                <a:noFill/>
              </a:ln>
              <a:solidFill>
                <a:srgbClr val="7391AD"/>
              </a:solidFill>
              <a:effectLst/>
              <a:uLnTx/>
              <a:uFillTx/>
              <a:latin typeface="+mn-lt"/>
            </a:endParaRPr>
          </a:p>
        </p:txBody>
      </p:sp>
      <p:sp>
        <p:nvSpPr>
          <p:cNvPr id="32" name="Rectangle 31"/>
          <p:cNvSpPr/>
          <p:nvPr>
            <p:custDataLst>
              <p:tags r:id="rId7"/>
            </p:custDataLst>
          </p:nvPr>
        </p:nvSpPr>
        <p:spPr>
          <a:xfrm>
            <a:off x="3914766" y="3311554"/>
            <a:ext cx="4937760" cy="954087"/>
          </a:xfrm>
          <a:prstGeom prst="rect">
            <a:avLst/>
          </a:prstGeom>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When senior managers interact with a large group, they are much more polished. One-on-one interactions allow this formality to fall away and provide opportunities for the staff member to really get to know the senior manager.</a:t>
            </a:r>
          </a:p>
        </p:txBody>
      </p:sp>
      <p:sp>
        <p:nvSpPr>
          <p:cNvPr id="33" name="TextBox 32"/>
          <p:cNvSpPr txBox="1"/>
          <p:nvPr>
            <p:custDataLst>
              <p:tags r:id="rId8"/>
            </p:custDataLst>
          </p:nvPr>
        </p:nvSpPr>
        <p:spPr>
          <a:xfrm>
            <a:off x="769608" y="4616486"/>
            <a:ext cx="2926080" cy="954107"/>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Senior managers are unreachable and employees aren’t able to provide their input on decisions that impact them.</a:t>
            </a:r>
          </a:p>
        </p:txBody>
      </p:sp>
      <p:sp>
        <p:nvSpPr>
          <p:cNvPr id="34" name="Rectangle 33"/>
          <p:cNvSpPr/>
          <p:nvPr>
            <p:custDataLst>
              <p:tags r:id="rId9"/>
            </p:custDataLst>
          </p:nvPr>
        </p:nvSpPr>
        <p:spPr>
          <a:xfrm>
            <a:off x="3914766" y="4626005"/>
            <a:ext cx="4937760" cy="954088"/>
          </a:xfrm>
          <a:prstGeom prst="rect">
            <a:avLst/>
          </a:prstGeom>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Employees want to have the ability to influence their own future and feel that their opinions are valued. Employees want to know that decision-making is fair, balanced, and informed; this is key to getting buy-in for change.</a:t>
            </a:r>
          </a:p>
        </p:txBody>
      </p:sp>
      <p:sp>
        <p:nvSpPr>
          <p:cNvPr id="35" name="Rectangle 34"/>
          <p:cNvSpPr/>
          <p:nvPr>
            <p:custDataLst>
              <p:tags r:id="rId10"/>
            </p:custDataLst>
          </p:nvPr>
        </p:nvSpPr>
        <p:spPr>
          <a:xfrm>
            <a:off x="3914766" y="2020917"/>
            <a:ext cx="4937760" cy="954087"/>
          </a:xfrm>
          <a:prstGeom prst="rect">
            <a:avLst/>
          </a:prstGeom>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mn-lt"/>
              </a:rPr>
              <a:t>Good relationships are formed when people can identify with each other on many different levels. When staff know how </a:t>
            </a:r>
            <a:r>
              <a:rPr kumimoji="0" lang="en-US" sz="1400" b="0" i="0" u="none" strike="noStrike" kern="0" cap="none" spc="0" normalizeH="0" baseline="0" noProof="0" dirty="0" smtClean="0">
                <a:ln>
                  <a:noFill/>
                </a:ln>
                <a:solidFill>
                  <a:sysClr val="windowText" lastClr="000000"/>
                </a:solidFill>
                <a:effectLst/>
                <a:uLnTx/>
                <a:uFillTx/>
                <a:latin typeface="+mn-lt"/>
              </a:rPr>
              <a:t>their senior managers think, </a:t>
            </a:r>
            <a:r>
              <a:rPr kumimoji="0" lang="en-US" sz="1400" b="0" i="0" u="none" strike="noStrike" kern="0" cap="none" spc="0" normalizeH="0" baseline="0" noProof="0" dirty="0">
                <a:ln>
                  <a:noFill/>
                </a:ln>
                <a:solidFill>
                  <a:sysClr val="windowText" lastClr="000000"/>
                </a:solidFill>
                <a:effectLst/>
                <a:uLnTx/>
                <a:uFillTx/>
                <a:latin typeface="+mn-lt"/>
              </a:rPr>
              <a:t>they are much more likely to trust their decisions.</a:t>
            </a:r>
          </a:p>
        </p:txBody>
      </p:sp>
      <p:sp>
        <p:nvSpPr>
          <p:cNvPr id="36" name="TextBox 35"/>
          <p:cNvSpPr txBox="1"/>
          <p:nvPr>
            <p:custDataLst>
              <p:tags r:id="rId11"/>
            </p:custDataLst>
          </p:nvPr>
        </p:nvSpPr>
        <p:spPr>
          <a:xfrm>
            <a:off x="0" y="1431953"/>
            <a:ext cx="4114800" cy="36988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u="none" strike="noStrike" kern="0" cap="none" spc="0" normalizeH="0" baseline="0" noProof="0" dirty="0">
                <a:ln>
                  <a:noFill/>
                </a:ln>
                <a:solidFill>
                  <a:sysClr val="windowText" lastClr="000000"/>
                </a:solidFill>
                <a:effectLst/>
                <a:uLnTx/>
                <a:uFillTx/>
                <a:latin typeface="+mn-lt"/>
              </a:rPr>
              <a:t>Potential Gaps</a:t>
            </a:r>
          </a:p>
        </p:txBody>
      </p:sp>
      <p:sp>
        <p:nvSpPr>
          <p:cNvPr id="37" name="TextBox 36"/>
          <p:cNvSpPr txBox="1"/>
          <p:nvPr>
            <p:custDataLst>
              <p:tags r:id="rId12"/>
            </p:custDataLst>
          </p:nvPr>
        </p:nvSpPr>
        <p:spPr>
          <a:xfrm>
            <a:off x="269823" y="1911379"/>
            <a:ext cx="504825" cy="92233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1" u="none" strike="noStrike" kern="0" cap="none" spc="0" normalizeH="0" baseline="0" noProof="0" dirty="0">
                <a:ln>
                  <a:noFill/>
                </a:ln>
                <a:solidFill>
                  <a:srgbClr val="7391AD"/>
                </a:solidFill>
                <a:effectLst/>
                <a:uLnTx/>
                <a:uFillTx/>
                <a:latin typeface="Georgia"/>
              </a:rPr>
              <a:t>1</a:t>
            </a:r>
          </a:p>
        </p:txBody>
      </p:sp>
      <p:sp>
        <p:nvSpPr>
          <p:cNvPr id="38" name="TextBox 37"/>
          <p:cNvSpPr txBox="1"/>
          <p:nvPr>
            <p:custDataLst>
              <p:tags r:id="rId13"/>
            </p:custDataLst>
          </p:nvPr>
        </p:nvSpPr>
        <p:spPr>
          <a:xfrm>
            <a:off x="269823" y="3238529"/>
            <a:ext cx="504825" cy="92233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0" i="1" u="none" strike="noStrike" kern="0" cap="none" spc="0" normalizeH="0" baseline="0" noProof="0" dirty="0">
                <a:ln>
                  <a:noFill/>
                </a:ln>
                <a:solidFill>
                  <a:srgbClr val="7391AD"/>
                </a:solidFill>
                <a:effectLst/>
                <a:uLnTx/>
                <a:uFillTx/>
                <a:latin typeface="Georgia"/>
              </a:rPr>
              <a:t>2</a:t>
            </a:r>
          </a:p>
        </p:txBody>
      </p:sp>
      <p:sp>
        <p:nvSpPr>
          <p:cNvPr id="39" name="TextBox 38"/>
          <p:cNvSpPr txBox="1"/>
          <p:nvPr>
            <p:custDataLst>
              <p:tags r:id="rId14"/>
            </p:custDataLst>
          </p:nvPr>
        </p:nvSpPr>
        <p:spPr>
          <a:xfrm>
            <a:off x="269823" y="4500593"/>
            <a:ext cx="504825" cy="89217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200" b="0" i="1" u="none" strike="noStrike" kern="0" cap="none" spc="0" normalizeH="0" baseline="0" noProof="0" dirty="0">
                <a:ln>
                  <a:noFill/>
                </a:ln>
                <a:solidFill>
                  <a:srgbClr val="7391AD"/>
                </a:solidFill>
                <a:effectLst/>
                <a:uLnTx/>
                <a:uFillTx/>
                <a:latin typeface="Georgia"/>
              </a:rPr>
              <a:t>3</a:t>
            </a:r>
          </a:p>
        </p:txBody>
      </p:sp>
      <p:sp>
        <p:nvSpPr>
          <p:cNvPr id="40" name="Rectangle 39"/>
          <p:cNvSpPr/>
          <p:nvPr>
            <p:custDataLst>
              <p:tags r:id="rId15"/>
            </p:custDataLst>
          </p:nvPr>
        </p:nvSpPr>
        <p:spPr bwMode="auto">
          <a:xfrm>
            <a:off x="3810000" y="1431324"/>
            <a:ext cx="114300" cy="4625968"/>
          </a:xfrm>
          <a:prstGeom prst="rect">
            <a:avLst/>
          </a:prstGeom>
          <a:solidFill>
            <a:srgbClr val="7391AD">
              <a:alpha val="62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Georgia"/>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 manager relationships highlighted initiative: </a:t>
            </a:r>
            <a:r>
              <a:rPr lang="en-US" i="1" dirty="0" smtClean="0"/>
              <a:t>Secondment to an Executive Project</a:t>
            </a:r>
            <a:endParaRPr lang="en-US" i="1" dirty="0"/>
          </a:p>
        </p:txBody>
      </p:sp>
      <p:sp>
        <p:nvSpPr>
          <p:cNvPr id="25" name="Rectangle 24"/>
          <p:cNvSpPr/>
          <p:nvPr>
            <p:custDataLst>
              <p:tags r:id="rId1"/>
            </p:custDataLst>
          </p:nvPr>
        </p:nvSpPr>
        <p:spPr bwMode="auto">
          <a:xfrm>
            <a:off x="263466" y="1274733"/>
            <a:ext cx="8595360" cy="1737360"/>
          </a:xfrm>
          <a:prstGeom prst="rect">
            <a:avLst/>
          </a:prstGeom>
          <a:solidFill>
            <a:srgbClr val="7391AD">
              <a:lumMod val="40000"/>
              <a:lumOff val="60000"/>
            </a:srgbClr>
          </a:solidFill>
          <a:ln w="25400" cap="flat" cmpd="sng" algn="ctr">
            <a:noFill/>
            <a:prstDash val="solid"/>
          </a:ln>
          <a:effectLst/>
        </p:spPr>
        <p:txBody>
          <a:bodyPr anchor="ctr"/>
          <a:lstStyle/>
          <a:p>
            <a:pPr marL="0" marR="0" lvl="0" indent="0" algn="l" defTabSz="914400" eaLnBrk="1" fontAlgn="auto" latinLnBrk="0" hangingPunct="1">
              <a:lnSpc>
                <a:spcPct val="100000"/>
              </a:lnSpc>
              <a:spcBef>
                <a:spcPts val="300"/>
              </a:spcBef>
              <a:spcAft>
                <a:spcPts val="0"/>
              </a:spcAft>
              <a:buClrTx/>
              <a:buSzTx/>
              <a:buFontTx/>
              <a:buNone/>
              <a:tabLst/>
              <a:defRPr/>
            </a:pPr>
            <a:r>
              <a:rPr lang="en-US" sz="1400" b="1" kern="0" dirty="0" smtClean="0"/>
              <a:t>Description of a suitable initiative:</a:t>
            </a:r>
            <a:endParaRPr lang="en-US" sz="1200" b="1" kern="0" dirty="0" smtClean="0"/>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t>A </a:t>
            </a:r>
            <a:r>
              <a:rPr lang="en-US" sz="1200" b="1" kern="0" dirty="0" smtClean="0"/>
              <a:t>brief stint as part of an executive project </a:t>
            </a:r>
            <a:r>
              <a:rPr lang="en-US" sz="1200" kern="0" dirty="0" smtClean="0"/>
              <a:t>will give employees understanding of, and 1-on-1 interaction with, a senior manager. </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t>A staff member (e.g. an analyst) will participate in an executive project (e.g. developing a marketing strategy for a new product launch) for a specified period of time (e.g. one month). </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t>The position is advertised internally and staff are invited to apply. Alternatively, managers discuss amongst themselves which employee would be a good fit for each project. </a:t>
            </a:r>
          </a:p>
          <a:p>
            <a:pPr marL="119063" marR="0" lvl="0" indent="-119063" algn="l" defTabSz="914400" eaLnBrk="1" fontAlgn="auto" latinLnBrk="0" hangingPunct="1">
              <a:lnSpc>
                <a:spcPct val="100000"/>
              </a:lnSpc>
              <a:spcBef>
                <a:spcPts val="300"/>
              </a:spcBef>
              <a:spcAft>
                <a:spcPts val="0"/>
              </a:spcAft>
              <a:buClrTx/>
              <a:buSzTx/>
              <a:buFont typeface="Arial" pitchFamily="34" charset="0"/>
              <a:buChar char="•"/>
              <a:tabLst/>
              <a:defRPr/>
            </a:pPr>
            <a:r>
              <a:rPr lang="en-US" sz="1200" kern="0" dirty="0" smtClean="0"/>
              <a:t>The staff member’s responsibilities are outlined and agreed upon prior to joining the project team.</a:t>
            </a:r>
            <a:endParaRPr lang="en-US" sz="1200" kern="0" dirty="0"/>
          </a:p>
        </p:txBody>
      </p:sp>
      <p:sp>
        <p:nvSpPr>
          <p:cNvPr id="30" name="TextBox 29"/>
          <p:cNvSpPr txBox="1"/>
          <p:nvPr>
            <p:custDataLst>
              <p:tags r:id="rId2"/>
            </p:custDataLst>
          </p:nvPr>
        </p:nvSpPr>
        <p:spPr bwMode="auto">
          <a:xfrm>
            <a:off x="3440097" y="4754371"/>
            <a:ext cx="5418729" cy="646331"/>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The employee will have the chance to work with senior managers, gaining insight into how they make decisions. The senior manager is on a level playing field with the team.</a:t>
            </a:r>
          </a:p>
        </p:txBody>
      </p:sp>
      <p:sp>
        <p:nvSpPr>
          <p:cNvPr id="31" name="TextBox 30"/>
          <p:cNvSpPr txBox="1"/>
          <p:nvPr>
            <p:custDataLst>
              <p:tags r:id="rId3"/>
            </p:custDataLst>
          </p:nvPr>
        </p:nvSpPr>
        <p:spPr bwMode="auto">
          <a:xfrm>
            <a:off x="3440097" y="3914572"/>
            <a:ext cx="5418729" cy="646331"/>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The employee gets first-hand knowledge of the logic behind each decision made by the senior managers involved. They get to know the senior managers on a personal and professional basis.</a:t>
            </a:r>
            <a:endParaRPr kumimoji="0" lang="en-US" sz="1200" b="1" i="0" u="none" strike="noStrike" kern="0" cap="none" spc="0" normalizeH="0" baseline="0" noProof="0" dirty="0">
              <a:ln>
                <a:noFill/>
              </a:ln>
              <a:solidFill>
                <a:sysClr val="windowText" lastClr="000000"/>
              </a:solidFill>
              <a:effectLst/>
              <a:uLnTx/>
              <a:uFillTx/>
              <a:latin typeface="+mn-lt"/>
            </a:endParaRPr>
          </a:p>
        </p:txBody>
      </p:sp>
      <p:sp>
        <p:nvSpPr>
          <p:cNvPr id="32" name="TextBox 31"/>
          <p:cNvSpPr txBox="1"/>
          <p:nvPr>
            <p:custDataLst>
              <p:tags r:id="rId4"/>
            </p:custDataLst>
          </p:nvPr>
        </p:nvSpPr>
        <p:spPr bwMode="auto">
          <a:xfrm>
            <a:off x="3440097" y="5694215"/>
            <a:ext cx="5418729" cy="461665"/>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The employee’s opinions and ideas are not only heard, but also requested and used to improve the quality of the project.</a:t>
            </a:r>
          </a:p>
        </p:txBody>
      </p:sp>
      <p:sp>
        <p:nvSpPr>
          <p:cNvPr id="34" name="TextBox 33"/>
          <p:cNvSpPr txBox="1"/>
          <p:nvPr>
            <p:custDataLst>
              <p:tags r:id="rId5"/>
            </p:custDataLst>
          </p:nvPr>
        </p:nvSpPr>
        <p:spPr>
          <a:xfrm>
            <a:off x="258741" y="4014599"/>
            <a:ext cx="3017520" cy="461665"/>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Employees lack an understanding of how senior managers think</a:t>
            </a:r>
            <a:r>
              <a:rPr kumimoji="0" lang="en-US" sz="1200" b="0" i="0" u="none" strike="noStrike" kern="0" cap="none" spc="0" normalizeH="0" baseline="0" noProof="0" dirty="0" smtClean="0">
                <a:ln>
                  <a:noFill/>
                </a:ln>
                <a:solidFill>
                  <a:sysClr val="windowText" lastClr="000000"/>
                </a:solidFill>
                <a:effectLst/>
                <a:uLnTx/>
                <a:uFillTx/>
                <a:latin typeface="+mn-lt"/>
              </a:rPr>
              <a:t>.</a:t>
            </a:r>
            <a:endParaRPr kumimoji="0" lang="en-US" sz="1200" b="0" i="0" u="none" strike="noStrike" kern="0" cap="none" spc="0" normalizeH="0" baseline="0" noProof="0" dirty="0">
              <a:ln>
                <a:noFill/>
              </a:ln>
              <a:solidFill>
                <a:sysClr val="windowText" lastClr="000000"/>
              </a:solidFill>
              <a:effectLst/>
              <a:uLnTx/>
              <a:uFillTx/>
              <a:latin typeface="+mn-lt"/>
            </a:endParaRPr>
          </a:p>
        </p:txBody>
      </p:sp>
      <p:sp>
        <p:nvSpPr>
          <p:cNvPr id="35" name="TextBox 34"/>
          <p:cNvSpPr txBox="1"/>
          <p:nvPr>
            <p:custDataLst>
              <p:tags r:id="rId6"/>
            </p:custDataLst>
          </p:nvPr>
        </p:nvSpPr>
        <p:spPr>
          <a:xfrm>
            <a:off x="258741" y="4754198"/>
            <a:ext cx="3017520" cy="646331"/>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Employees aren’t given enough opportunities for 1-on-1 interaction with senior management</a:t>
            </a:r>
            <a:r>
              <a:rPr kumimoji="0" lang="en-US" sz="1200" b="0" i="0" u="none" strike="noStrike" kern="0" cap="none" spc="0" normalizeH="0" baseline="0" noProof="0" dirty="0" smtClean="0">
                <a:ln>
                  <a:noFill/>
                </a:ln>
                <a:solidFill>
                  <a:sysClr val="windowText" lastClr="000000"/>
                </a:solidFill>
                <a:effectLst/>
                <a:uLnTx/>
                <a:uFillTx/>
                <a:latin typeface="+mn-lt"/>
              </a:rPr>
              <a:t>.</a:t>
            </a:r>
            <a:endParaRPr kumimoji="0" lang="en-US" sz="1200" b="0" i="0" u="none" strike="noStrike" kern="0" cap="none" spc="0" normalizeH="0" baseline="0" noProof="0" dirty="0">
              <a:ln>
                <a:noFill/>
              </a:ln>
              <a:solidFill>
                <a:sysClr val="windowText" lastClr="000000"/>
              </a:solidFill>
              <a:effectLst/>
              <a:uLnTx/>
              <a:uFillTx/>
              <a:latin typeface="+mn-lt"/>
            </a:endParaRPr>
          </a:p>
        </p:txBody>
      </p:sp>
      <p:sp>
        <p:nvSpPr>
          <p:cNvPr id="36" name="TextBox 35"/>
          <p:cNvSpPr txBox="1"/>
          <p:nvPr>
            <p:custDataLst>
              <p:tags r:id="rId7"/>
            </p:custDataLst>
          </p:nvPr>
        </p:nvSpPr>
        <p:spPr>
          <a:xfrm>
            <a:off x="258741" y="5594170"/>
            <a:ext cx="3017520" cy="646331"/>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Senior managers are unreachable and employees aren’t able to provide their input on decisions that impact </a:t>
            </a:r>
            <a:r>
              <a:rPr kumimoji="0" lang="en-US" sz="1200" b="0" i="0" u="none" strike="noStrike" kern="0" cap="none" spc="0" normalizeH="0" baseline="0" noProof="0" dirty="0" smtClean="0">
                <a:ln>
                  <a:noFill/>
                </a:ln>
                <a:solidFill>
                  <a:sysClr val="windowText" lastClr="000000"/>
                </a:solidFill>
                <a:effectLst/>
                <a:uLnTx/>
                <a:uFillTx/>
                <a:latin typeface="+mn-lt"/>
              </a:rPr>
              <a:t>them</a:t>
            </a:r>
            <a:r>
              <a:rPr lang="en-US" sz="1200" kern="0" dirty="0" smtClean="0">
                <a:solidFill>
                  <a:sysClr val="windowText" lastClr="000000"/>
                </a:solidFill>
                <a:latin typeface="+mn-lt"/>
              </a:rPr>
              <a:t>.</a:t>
            </a:r>
          </a:p>
        </p:txBody>
      </p:sp>
      <p:cxnSp>
        <p:nvCxnSpPr>
          <p:cNvPr id="37" name="Straight Connector 36"/>
          <p:cNvCxnSpPr/>
          <p:nvPr>
            <p:custDataLst>
              <p:tags r:id="rId8"/>
            </p:custDataLst>
          </p:nvPr>
        </p:nvCxnSpPr>
        <p:spPr>
          <a:xfrm rot="5400000">
            <a:off x="1824020" y="4806989"/>
            <a:ext cx="3013075" cy="0"/>
          </a:xfrm>
          <a:prstGeom prst="line">
            <a:avLst/>
          </a:prstGeom>
          <a:noFill/>
          <a:ln w="28575" cap="flat" cmpd="sng" algn="ctr">
            <a:solidFill>
              <a:srgbClr val="948A54"/>
            </a:solidFill>
            <a:prstDash val="sysDot"/>
          </a:ln>
          <a:effectLst/>
        </p:spPr>
      </p:cxnSp>
      <p:sp>
        <p:nvSpPr>
          <p:cNvPr id="20" name="TextBox 19"/>
          <p:cNvSpPr txBox="1"/>
          <p:nvPr/>
        </p:nvSpPr>
        <p:spPr>
          <a:xfrm>
            <a:off x="3372904" y="3319461"/>
            <a:ext cx="4886909" cy="307777"/>
          </a:xfrm>
          <a:prstGeom prst="rect">
            <a:avLst/>
          </a:prstGeom>
          <a:noFill/>
        </p:spPr>
        <p:txBody>
          <a:bodyPr wrap="square" rtlCol="0">
            <a:spAutoFit/>
          </a:bodyPr>
          <a:lstStyle/>
          <a:p>
            <a:pPr algn="l"/>
            <a:r>
              <a:rPr lang="en-US" sz="1400" b="1" dirty="0" smtClean="0"/>
              <a:t>How the initiative addresses the gap: </a:t>
            </a:r>
            <a:endParaRPr lang="en-US" sz="1400" b="1" dirty="0"/>
          </a:p>
        </p:txBody>
      </p:sp>
      <p:sp>
        <p:nvSpPr>
          <p:cNvPr id="38" name="TextBox 37"/>
          <p:cNvSpPr txBox="1"/>
          <p:nvPr/>
        </p:nvSpPr>
        <p:spPr>
          <a:xfrm>
            <a:off x="263466" y="3209922"/>
            <a:ext cx="2834640" cy="523220"/>
          </a:xfrm>
          <a:prstGeom prst="rect">
            <a:avLst/>
          </a:prstGeom>
          <a:noFill/>
        </p:spPr>
        <p:txBody>
          <a:bodyPr wrap="square" rtlCol="0">
            <a:spAutoFit/>
          </a:bodyPr>
          <a:lstStyle/>
          <a:p>
            <a:pPr algn="l"/>
            <a:r>
              <a:rPr lang="en-US" sz="1400" b="1" dirty="0" smtClean="0"/>
              <a:t>Common Senior Management Relationships gaps:</a:t>
            </a:r>
            <a:endParaRPr lang="en-US" sz="1400" b="1" dirty="0"/>
          </a:p>
        </p:txBody>
      </p:sp>
      <p:cxnSp>
        <p:nvCxnSpPr>
          <p:cNvPr id="39" name="Straight Connector 38"/>
          <p:cNvCxnSpPr/>
          <p:nvPr>
            <p:custDataLst>
              <p:tags r:id="rId9"/>
            </p:custDataLst>
          </p:nvPr>
        </p:nvCxnSpPr>
        <p:spPr>
          <a:xfrm>
            <a:off x="263466" y="5510241"/>
            <a:ext cx="8595360" cy="0"/>
          </a:xfrm>
          <a:prstGeom prst="line">
            <a:avLst/>
          </a:prstGeom>
          <a:noFill/>
          <a:ln w="28575" cap="flat" cmpd="sng" algn="ctr">
            <a:solidFill>
              <a:srgbClr val="948A54"/>
            </a:solidFill>
            <a:prstDash val="sysDot"/>
          </a:ln>
          <a:effectLst/>
        </p:spPr>
      </p:cxnSp>
      <p:cxnSp>
        <p:nvCxnSpPr>
          <p:cNvPr id="40" name="Straight Connector 39"/>
          <p:cNvCxnSpPr/>
          <p:nvPr>
            <p:custDataLst>
              <p:tags r:id="rId10"/>
            </p:custDataLst>
          </p:nvPr>
        </p:nvCxnSpPr>
        <p:spPr>
          <a:xfrm>
            <a:off x="263466" y="4633929"/>
            <a:ext cx="8595360" cy="0"/>
          </a:xfrm>
          <a:prstGeom prst="line">
            <a:avLst/>
          </a:prstGeom>
          <a:noFill/>
          <a:ln w="28575" cap="flat" cmpd="sng" algn="ctr">
            <a:solidFill>
              <a:srgbClr val="948A54"/>
            </a:solidFill>
            <a:prstDash val="sysDot"/>
          </a:ln>
          <a:effectLst/>
        </p:spPr>
      </p:cxnSp>
      <p:cxnSp>
        <p:nvCxnSpPr>
          <p:cNvPr id="41" name="Straight Connector 40"/>
          <p:cNvCxnSpPr/>
          <p:nvPr>
            <p:custDataLst>
              <p:tags r:id="rId11"/>
            </p:custDataLst>
          </p:nvPr>
        </p:nvCxnSpPr>
        <p:spPr>
          <a:xfrm>
            <a:off x="263466" y="3867156"/>
            <a:ext cx="8595360" cy="0"/>
          </a:xfrm>
          <a:prstGeom prst="line">
            <a:avLst/>
          </a:prstGeom>
          <a:noFill/>
          <a:ln w="28575" cap="flat" cmpd="sng" algn="ctr">
            <a:solidFill>
              <a:srgbClr val="948A54"/>
            </a:solidFill>
            <a:prstDash val="sysDot"/>
          </a:ln>
          <a:effectLst/>
        </p:spPr>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Highlighted initiative: </a:t>
            </a:r>
            <a:r>
              <a:rPr lang="en-US" i="1" dirty="0" smtClean="0"/>
              <a:t>Secondment to an Executive Project</a:t>
            </a:r>
            <a:endParaRPr lang="en-US" i="1" dirty="0"/>
          </a:p>
        </p:txBody>
      </p:sp>
      <p:sp>
        <p:nvSpPr>
          <p:cNvPr id="26" name="Rectangle 25"/>
          <p:cNvSpPr/>
          <p:nvPr>
            <p:custDataLst>
              <p:tags r:id="rId1"/>
            </p:custDataLst>
          </p:nvPr>
        </p:nvSpPr>
        <p:spPr bwMode="auto">
          <a:xfrm>
            <a:off x="1547813" y="3355974"/>
            <a:ext cx="7315200" cy="700087"/>
          </a:xfrm>
          <a:prstGeom prst="rect">
            <a:avLst/>
          </a:prstGeom>
          <a:noFill/>
          <a:ln w="25400" cap="flat" cmpd="sng" algn="ctr">
            <a:noFill/>
            <a:prstDash val="solid"/>
          </a:ln>
          <a:effectLst/>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200" i="1" kern="0" dirty="0" smtClean="0">
                <a:solidFill>
                  <a:sysClr val="windowText" lastClr="000000"/>
                </a:solidFill>
              </a:rPr>
              <a:t>Resource effectively</a:t>
            </a:r>
            <a:r>
              <a:rPr lang="en-US" sz="1200" kern="0" dirty="0" smtClean="0">
                <a:solidFill>
                  <a:sysClr val="windowText" lastClr="000000"/>
                </a:solidFill>
              </a:rPr>
              <a:t>. This should not be a “side project” where employees have other responsibilities to worry about. Make sure employees’ daily activities are covered so that they can focus 100% on the executive project.</a:t>
            </a:r>
            <a:endParaRPr lang="en-US" sz="1200" kern="0" dirty="0">
              <a:solidFill>
                <a:sysClr val="windowText" lastClr="000000"/>
              </a:solidFill>
            </a:endParaRPr>
          </a:p>
        </p:txBody>
      </p:sp>
      <p:sp>
        <p:nvSpPr>
          <p:cNvPr id="28" name="Rectangle 27"/>
          <p:cNvSpPr/>
          <p:nvPr>
            <p:custDataLst>
              <p:tags r:id="rId2"/>
            </p:custDataLst>
          </p:nvPr>
        </p:nvSpPr>
        <p:spPr bwMode="auto">
          <a:xfrm>
            <a:off x="1565334" y="2808279"/>
            <a:ext cx="7315200" cy="548640"/>
          </a:xfrm>
          <a:prstGeom prst="rect">
            <a:avLst/>
          </a:prstGeom>
          <a:noFill/>
          <a:ln w="25400" cap="flat" cmpd="sng" algn="ctr">
            <a:noFill/>
            <a:prstDash val="solid"/>
          </a:ln>
          <a:effectLst/>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200" i="1" kern="0" dirty="0" smtClean="0">
                <a:solidFill>
                  <a:sysClr val="windowText" lastClr="000000"/>
                </a:solidFill>
              </a:rPr>
              <a:t>Be fair: </a:t>
            </a:r>
            <a:r>
              <a:rPr lang="en-US" sz="1200" kern="0" dirty="0" smtClean="0">
                <a:solidFill>
                  <a:sysClr val="windowText" lastClr="000000"/>
                </a:solidFill>
              </a:rPr>
              <a:t>Ensure that the employees that take part in this program are fairly rotated. Match employee skills, experiences, and current role to each position on the executive team.</a:t>
            </a:r>
            <a:endParaRPr lang="en-US" sz="1200" kern="0" dirty="0">
              <a:solidFill>
                <a:sysClr val="windowText" lastClr="000000"/>
              </a:solidFill>
            </a:endParaRPr>
          </a:p>
        </p:txBody>
      </p:sp>
      <p:sp>
        <p:nvSpPr>
          <p:cNvPr id="31" name="Rectangle 30"/>
          <p:cNvSpPr/>
          <p:nvPr>
            <p:custDataLst>
              <p:tags r:id="rId3"/>
            </p:custDataLst>
          </p:nvPr>
        </p:nvSpPr>
        <p:spPr bwMode="auto">
          <a:xfrm>
            <a:off x="263466" y="4086233"/>
            <a:ext cx="8595360" cy="2327553"/>
          </a:xfrm>
          <a:prstGeom prst="rect">
            <a:avLst/>
          </a:prstGeom>
          <a:solidFill>
            <a:srgbClr val="7391AD">
              <a:lumMod val="40000"/>
              <a:lumOff val="60000"/>
            </a:srgbClr>
          </a:solidFill>
          <a:ln w="25400" cap="flat" cmpd="sng" algn="ctr">
            <a:noFill/>
            <a:prstDash val="solid"/>
          </a:ln>
          <a:effectLst/>
        </p:spPr>
        <p:txBody>
          <a:bodyPr anchor="ctr"/>
          <a:lstStyle/>
          <a:p>
            <a:pPr marL="2057400" marR="0" lvl="4" indent="-228600" defTabSz="914400" eaLnBrk="1" fontAlgn="auto" latinLnBrk="0" hangingPunct="1">
              <a:lnSpc>
                <a:spcPct val="100000"/>
              </a:lnSpc>
              <a:spcBef>
                <a:spcPts val="0"/>
              </a:spcBef>
              <a:spcAft>
                <a:spcPts val="0"/>
              </a:spcAft>
              <a:buClrTx/>
              <a:buSzTx/>
              <a:buFont typeface="Arial" charset="0"/>
              <a:buChar char="•"/>
              <a:tabLst/>
              <a:defRPr/>
            </a:pPr>
            <a:endParaRPr kumimoji="0" lang="en-US" sz="1100" b="0" i="0" u="none" strike="noStrike" kern="0" cap="none" spc="0" normalizeH="0" baseline="0" noProof="0">
              <a:ln>
                <a:noFill/>
              </a:ln>
              <a:solidFill>
                <a:srgbClr val="254061"/>
              </a:solidFill>
              <a:effectLst/>
              <a:uLnTx/>
              <a:uFillTx/>
              <a:latin typeface="Georgia"/>
              <a:ea typeface="+mn-ea"/>
              <a:cs typeface="Arial" charset="0"/>
            </a:endParaRPr>
          </a:p>
        </p:txBody>
      </p:sp>
      <p:sp>
        <p:nvSpPr>
          <p:cNvPr id="33" name="TextBox 32"/>
          <p:cNvSpPr txBox="1"/>
          <p:nvPr>
            <p:custDataLst>
              <p:tags r:id="rId4"/>
            </p:custDataLst>
          </p:nvPr>
        </p:nvSpPr>
        <p:spPr bwMode="auto">
          <a:xfrm>
            <a:off x="243162" y="3136896"/>
            <a:ext cx="1188720" cy="523220"/>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Tricks to Implement</a:t>
            </a:r>
          </a:p>
        </p:txBody>
      </p:sp>
      <p:sp>
        <p:nvSpPr>
          <p:cNvPr id="34" name="TextBox 33"/>
          <p:cNvSpPr txBox="1"/>
          <p:nvPr>
            <p:custDataLst>
              <p:tags r:id="rId5"/>
            </p:custDataLst>
          </p:nvPr>
        </p:nvSpPr>
        <p:spPr bwMode="auto">
          <a:xfrm>
            <a:off x="243162" y="4419538"/>
            <a:ext cx="1188720" cy="523220"/>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Mini Case Study</a:t>
            </a:r>
          </a:p>
        </p:txBody>
      </p:sp>
      <p:sp>
        <p:nvSpPr>
          <p:cNvPr id="35" name="TextBox 34"/>
          <p:cNvSpPr txBox="1"/>
          <p:nvPr>
            <p:custDataLst>
              <p:tags r:id="rId6"/>
            </p:custDataLst>
          </p:nvPr>
        </p:nvSpPr>
        <p:spPr>
          <a:xfrm>
            <a:off x="1528763" y="4162494"/>
            <a:ext cx="7507287" cy="1569660"/>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Two executives at a mid-sized professional services company were presenting to managers in order to train them on effectively onboarding employees. A newly hired employee was invited to be part of the team for two weeks to give input on what content should be covered, as well as helping to put the slide deck together.</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mn-lt"/>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Results: Engagement of the particular employee was increased because he developed a new respect for, and a more personal rapport with, the two executives. Other engagement drivers were also impacted: this project empowered the employee to involve himself in projects outside of his daily role and resulted in the employee being recognized and appreciated by executives.</a:t>
            </a:r>
          </a:p>
        </p:txBody>
      </p:sp>
      <p:sp>
        <p:nvSpPr>
          <p:cNvPr id="38" name="TextBox 37"/>
          <p:cNvSpPr txBox="1"/>
          <p:nvPr>
            <p:custDataLst>
              <p:tags r:id="rId7"/>
            </p:custDataLst>
          </p:nvPr>
        </p:nvSpPr>
        <p:spPr bwMode="auto">
          <a:xfrm>
            <a:off x="243162" y="1657234"/>
            <a:ext cx="1188720" cy="30777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ysClr val="windowText" lastClr="000000"/>
                </a:solidFill>
                <a:effectLst/>
                <a:uLnTx/>
                <a:uFillTx/>
                <a:latin typeface="+mn-lt"/>
              </a:rPr>
              <a:t>Roles</a:t>
            </a:r>
          </a:p>
        </p:txBody>
      </p:sp>
      <p:sp>
        <p:nvSpPr>
          <p:cNvPr id="39" name="TextBox 38"/>
          <p:cNvSpPr txBox="1"/>
          <p:nvPr>
            <p:custDataLst>
              <p:tags r:id="rId8"/>
            </p:custDataLst>
          </p:nvPr>
        </p:nvSpPr>
        <p:spPr>
          <a:xfrm>
            <a:off x="1566863" y="1238220"/>
            <a:ext cx="2201851" cy="1384995"/>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HR: The administrator of the program. </a:t>
            </a:r>
            <a:endParaRPr kumimoji="0" lang="en-US" sz="1200" b="0" i="0" u="none" strike="noStrike" kern="0" cap="none" spc="0" normalizeH="0" baseline="0" noProof="0" dirty="0">
              <a:ln>
                <a:noFill/>
              </a:ln>
              <a:solidFill>
                <a:sysClr val="windowText" lastClr="000000"/>
              </a:solidFill>
              <a:effectLst/>
              <a:uLnTx/>
              <a:uFillTx/>
              <a:latin typeface="+mn-lt"/>
            </a:endParaRP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Control the application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mn-lt"/>
              </a:rPr>
              <a:t> </a:t>
            </a:r>
            <a:r>
              <a:rPr kumimoji="0" lang="en-US" sz="1200" b="0" i="0" u="none" strike="noStrike" kern="0" cap="none" spc="0" normalizeH="0" baseline="0" noProof="0" dirty="0" smtClean="0">
                <a:ln>
                  <a:noFill/>
                </a:ln>
                <a:solidFill>
                  <a:sysClr val="windowText" lastClr="000000"/>
                </a:solidFill>
                <a:effectLst/>
                <a:uLnTx/>
                <a:uFillTx/>
                <a:latin typeface="+mn-lt"/>
              </a:rPr>
              <a:t>process</a:t>
            </a:r>
            <a:r>
              <a:rPr kumimoji="0" lang="en-US" sz="1200" b="0" i="0" u="none" strike="noStrike" kern="0" cap="none" spc="0" normalizeH="0" baseline="0" noProof="0" dirty="0">
                <a:ln>
                  <a:noFill/>
                </a:ln>
                <a:solidFill>
                  <a:sysClr val="windowText" lastClr="000000"/>
                </a:solidFill>
                <a:effectLst/>
                <a:uLnTx/>
                <a:uFillTx/>
                <a:latin typeface="+mn-lt"/>
              </a:rPr>
              <a:t>.</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Ensure employee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responsibilities </a:t>
            </a:r>
            <a:r>
              <a:rPr kumimoji="0" lang="en-US" sz="1200" b="0" i="0" u="none" strike="noStrike" kern="0" cap="none" spc="0" normalizeH="0" baseline="0" noProof="0" dirty="0">
                <a:ln>
                  <a:noFill/>
                </a:ln>
                <a:solidFill>
                  <a:sysClr val="windowText" lastClr="000000"/>
                </a:solidFill>
                <a:effectLst/>
                <a:uLnTx/>
                <a:uFillTx/>
                <a:latin typeface="+mn-lt"/>
              </a:rPr>
              <a:t>are clear and </a:t>
            </a:r>
            <a:r>
              <a:rPr kumimoji="0" lang="en-US" sz="1200" b="0" i="0" u="none" strike="noStrike" kern="0" cap="none" spc="0" normalizeH="0" baseline="0" noProof="0" dirty="0" smtClean="0">
                <a:ln>
                  <a:noFill/>
                </a:ln>
                <a:solidFill>
                  <a:sysClr val="windowText" lastClr="000000"/>
                </a:solidFill>
                <a:effectLst/>
                <a:uLnTx/>
                <a:uFillTx/>
                <a:latin typeface="+mn-lt"/>
              </a:rPr>
              <a:t>agreed </a:t>
            </a:r>
            <a:r>
              <a:rPr kumimoji="0" lang="en-US" sz="1200" b="0" i="0" u="none" strike="noStrike" kern="0" cap="none" spc="0" normalizeH="0" baseline="0" noProof="0" dirty="0">
                <a:ln>
                  <a:noFill/>
                </a:ln>
                <a:solidFill>
                  <a:sysClr val="windowText" lastClr="000000"/>
                </a:solidFill>
                <a:effectLst/>
                <a:uLnTx/>
                <a:uFillTx/>
                <a:latin typeface="+mn-lt"/>
              </a:rPr>
              <a:t>upon.</a:t>
            </a:r>
          </a:p>
        </p:txBody>
      </p:sp>
      <p:sp>
        <p:nvSpPr>
          <p:cNvPr id="40" name="TextBox 39"/>
          <p:cNvSpPr txBox="1"/>
          <p:nvPr>
            <p:custDataLst>
              <p:tags r:id="rId9"/>
            </p:custDataLst>
          </p:nvPr>
        </p:nvSpPr>
        <p:spPr>
          <a:xfrm>
            <a:off x="3805227" y="1238220"/>
            <a:ext cx="2378075" cy="1569660"/>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Senior managers: The leader of the program. </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Must involve the </a:t>
            </a:r>
            <a:r>
              <a:rPr kumimoji="0" lang="en-US" sz="1200" b="0" i="0" u="none" strike="noStrike" kern="0" cap="none" spc="0" normalizeH="0" baseline="0" noProof="0" dirty="0" smtClean="0">
                <a:ln>
                  <a:noFill/>
                </a:ln>
                <a:solidFill>
                  <a:sysClr val="windowText" lastClr="000000"/>
                </a:solidFill>
                <a:effectLst/>
                <a:uLnTx/>
                <a:uFillTx/>
                <a:latin typeface="+mn-lt"/>
              </a:rPr>
              <a:t>employees, </a:t>
            </a:r>
            <a:endParaRPr kumimoji="0" lang="en-US" sz="1200" b="0" i="0" u="none" strike="noStrike" kern="0" cap="none" spc="0" normalizeH="0" baseline="0" noProof="0" dirty="0">
              <a:ln>
                <a:noFill/>
              </a:ln>
              <a:solidFill>
                <a:sysClr val="windowText" lastClr="000000"/>
              </a:solidFill>
              <a:effectLst/>
              <a:uLnTx/>
              <a:uFillTx/>
              <a:latin typeface="+mn-lt"/>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and </a:t>
            </a:r>
            <a:r>
              <a:rPr kumimoji="0" lang="en-US" sz="1200" b="0" i="0" u="none" strike="noStrike" kern="0" cap="none" spc="0" normalizeH="0" baseline="0" noProof="0" dirty="0">
                <a:ln>
                  <a:noFill/>
                </a:ln>
                <a:solidFill>
                  <a:sysClr val="windowText" lastClr="000000"/>
                </a:solidFill>
                <a:effectLst/>
                <a:uLnTx/>
                <a:uFillTx/>
                <a:latin typeface="+mn-lt"/>
              </a:rPr>
              <a:t>leverage their talents.</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Use the opportunity to get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to </a:t>
            </a:r>
            <a:r>
              <a:rPr kumimoji="0" lang="en-US" sz="1200" b="0" i="0" u="none" strike="noStrike" kern="0" cap="none" spc="0" normalizeH="0" baseline="0" noProof="0" dirty="0">
                <a:ln>
                  <a:noFill/>
                </a:ln>
                <a:solidFill>
                  <a:sysClr val="windowText" lastClr="000000"/>
                </a:solidFill>
                <a:effectLst/>
                <a:uLnTx/>
                <a:uFillTx/>
                <a:latin typeface="+mn-lt"/>
              </a:rPr>
              <a:t>know </a:t>
            </a:r>
            <a:r>
              <a:rPr kumimoji="0" lang="en-US" sz="1200" b="0" i="0" u="none" strike="noStrike" kern="0" cap="none" spc="0" normalizeH="0" baseline="0" noProof="0" dirty="0" smtClean="0">
                <a:ln>
                  <a:noFill/>
                </a:ln>
                <a:solidFill>
                  <a:sysClr val="windowText" lastClr="000000"/>
                </a:solidFill>
                <a:effectLst/>
                <a:uLnTx/>
                <a:uFillTx/>
                <a:latin typeface="+mn-lt"/>
              </a:rPr>
              <a:t>employees.</a:t>
            </a:r>
            <a:endParaRPr kumimoji="0" lang="en-US" sz="1200" b="0" i="0" u="none" strike="noStrike" kern="0" cap="none" spc="0" normalizeH="0" baseline="0" noProof="0" dirty="0">
              <a:ln>
                <a:noFill/>
              </a:ln>
              <a:solidFill>
                <a:sysClr val="windowText" lastClr="000000"/>
              </a:solidFill>
              <a:effectLst/>
              <a:uLnTx/>
              <a:uFillTx/>
              <a:latin typeface="+mn-lt"/>
            </a:endParaRP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Value employee</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 contributions</a:t>
            </a:r>
            <a:r>
              <a:rPr kumimoji="0" lang="en-US" sz="1200" b="0" i="0" u="none" strike="noStrike" kern="0" cap="none" spc="0" normalizeH="0" baseline="0" noProof="0" dirty="0">
                <a:ln>
                  <a:noFill/>
                </a:ln>
                <a:solidFill>
                  <a:sysClr val="windowText" lastClr="000000"/>
                </a:solidFill>
                <a:effectLst/>
                <a:uLnTx/>
                <a:uFillTx/>
                <a:latin typeface="+mn-lt"/>
              </a:rPr>
              <a:t>.</a:t>
            </a:r>
          </a:p>
        </p:txBody>
      </p:sp>
      <p:sp>
        <p:nvSpPr>
          <p:cNvPr id="41" name="TextBox 40"/>
          <p:cNvSpPr txBox="1"/>
          <p:nvPr>
            <p:custDataLst>
              <p:tags r:id="rId10"/>
            </p:custDataLst>
          </p:nvPr>
        </p:nvSpPr>
        <p:spPr>
          <a:xfrm>
            <a:off x="6288111" y="1238220"/>
            <a:ext cx="2522537" cy="1384995"/>
          </a:xfrm>
          <a:prstGeom prst="rect">
            <a:avLst/>
          </a:prstGeom>
          <a:noFill/>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n-lt"/>
              </a:rPr>
              <a:t>Staff member: The participant. </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Staff should </a:t>
            </a:r>
            <a:r>
              <a:rPr kumimoji="0" lang="en-US" sz="1200" b="0" i="0" u="none" strike="noStrike" kern="0" cap="none" spc="0" normalizeH="0" baseline="0" noProof="0" dirty="0" smtClean="0">
                <a:ln>
                  <a:noFill/>
                </a:ln>
                <a:solidFill>
                  <a:sysClr val="windowText" lastClr="000000"/>
                </a:solidFill>
                <a:effectLst/>
                <a:uLnTx/>
                <a:uFillTx/>
                <a:latin typeface="+mn-lt"/>
              </a:rPr>
              <a:t>make their talents and interests </a:t>
            </a:r>
            <a:r>
              <a:rPr kumimoji="0" lang="en-US" sz="1200" b="0" i="0" u="none" strike="noStrike" kern="0" cap="none" spc="0" normalizeH="0" baseline="0" noProof="0" dirty="0">
                <a:ln>
                  <a:noFill/>
                </a:ln>
                <a:solidFill>
                  <a:sysClr val="windowText" lastClr="000000"/>
                </a:solidFill>
                <a:effectLst/>
                <a:uLnTx/>
                <a:uFillTx/>
                <a:latin typeface="+mn-lt"/>
              </a:rPr>
              <a:t>apparent so they are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leveraged</a:t>
            </a:r>
            <a:r>
              <a:rPr kumimoji="0" lang="en-US" sz="1200" b="0" i="0" u="none" strike="noStrike" kern="0" cap="none" spc="0" normalizeH="0" baseline="0" noProof="0" dirty="0">
                <a:ln>
                  <a:noFill/>
                </a:ln>
                <a:solidFill>
                  <a:sysClr val="windowText" lastClr="000000"/>
                </a:solidFill>
                <a:effectLst/>
                <a:uLnTx/>
                <a:uFillTx/>
                <a:latin typeface="+mn-lt"/>
              </a:rPr>
              <a:t>.</a:t>
            </a:r>
          </a:p>
          <a:p>
            <a:pPr marL="0" marR="0" lvl="0" indent="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mn-lt"/>
              </a:rPr>
              <a:t> They must learn from the</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senior </a:t>
            </a:r>
            <a:r>
              <a:rPr kumimoji="0" lang="en-US" sz="1200" b="0" i="0" u="none" strike="noStrike" kern="0" cap="none" spc="0" normalizeH="0" baseline="0" noProof="0" dirty="0">
                <a:ln>
                  <a:noFill/>
                </a:ln>
                <a:solidFill>
                  <a:sysClr val="windowText" lastClr="000000"/>
                </a:solidFill>
                <a:effectLst/>
                <a:uLnTx/>
                <a:uFillTx/>
                <a:latin typeface="+mn-lt"/>
              </a:rPr>
              <a:t>managers: ask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mn-lt"/>
              </a:rPr>
              <a:t>questions</a:t>
            </a:r>
            <a:r>
              <a:rPr kumimoji="0" lang="en-US" sz="1200" b="0" i="0" u="none" strike="noStrike" kern="0" cap="none" spc="0" normalizeH="0" baseline="0" noProof="0" dirty="0">
                <a:ln>
                  <a:noFill/>
                </a:ln>
                <a:solidFill>
                  <a:sysClr val="windowText" lastClr="000000"/>
                </a:solidFill>
                <a:effectLst/>
                <a:uLnTx/>
                <a:uFillTx/>
                <a:latin typeface="+mn-lt"/>
              </a:rPr>
              <a:t>, ask for feedback.</a:t>
            </a:r>
          </a:p>
        </p:txBody>
      </p:sp>
      <p:cxnSp>
        <p:nvCxnSpPr>
          <p:cNvPr id="42" name="Straight Connector 41"/>
          <p:cNvCxnSpPr/>
          <p:nvPr>
            <p:custDataLst>
              <p:tags r:id="rId11"/>
            </p:custDataLst>
          </p:nvPr>
        </p:nvCxnSpPr>
        <p:spPr>
          <a:xfrm rot="16200000" flipH="1">
            <a:off x="2991474" y="2015462"/>
            <a:ext cx="1554480" cy="0"/>
          </a:xfrm>
          <a:prstGeom prst="line">
            <a:avLst/>
          </a:prstGeom>
          <a:noFill/>
          <a:ln w="28575" cap="flat" cmpd="sng" algn="ctr">
            <a:solidFill>
              <a:srgbClr val="948A54"/>
            </a:solidFill>
            <a:prstDash val="sysDot"/>
          </a:ln>
          <a:effectLst/>
        </p:spPr>
      </p:cxnSp>
      <p:cxnSp>
        <p:nvCxnSpPr>
          <p:cNvPr id="43" name="Straight Connector 42"/>
          <p:cNvCxnSpPr/>
          <p:nvPr>
            <p:custDataLst>
              <p:tags r:id="rId12"/>
            </p:custDataLst>
          </p:nvPr>
        </p:nvCxnSpPr>
        <p:spPr>
          <a:xfrm rot="5400000">
            <a:off x="5437845" y="2015461"/>
            <a:ext cx="1554480" cy="0"/>
          </a:xfrm>
          <a:prstGeom prst="line">
            <a:avLst/>
          </a:prstGeom>
          <a:noFill/>
          <a:ln w="28575" cap="flat" cmpd="sng" algn="ctr">
            <a:solidFill>
              <a:srgbClr val="948A54"/>
            </a:solidFill>
            <a:prstDash val="sysDot"/>
          </a:ln>
          <a:effectLst/>
        </p:spPr>
      </p:cxnSp>
      <p:sp>
        <p:nvSpPr>
          <p:cNvPr id="44" name="Rectangle 43"/>
          <p:cNvSpPr/>
          <p:nvPr>
            <p:custDataLst>
              <p:tags r:id="rId13"/>
            </p:custDataLst>
          </p:nvPr>
        </p:nvSpPr>
        <p:spPr bwMode="auto">
          <a:xfrm>
            <a:off x="1420813" y="1201707"/>
            <a:ext cx="144462" cy="5212080"/>
          </a:xfrm>
          <a:prstGeom prst="rect">
            <a:avLst/>
          </a:prstGeom>
          <a:solidFill>
            <a:srgbClr val="948A54">
              <a:alpha val="62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FAFA"/>
              </a:solidFill>
              <a:effectLst/>
              <a:uLnTx/>
              <a:uFillTx/>
              <a:latin typeface="Georgia"/>
              <a:ea typeface="+mn-ea"/>
              <a:cs typeface="+mn-cs"/>
            </a:endParaRPr>
          </a:p>
        </p:txBody>
      </p:sp>
      <p:sp>
        <p:nvSpPr>
          <p:cNvPr id="45" name="TextBox 44"/>
          <p:cNvSpPr txBox="1"/>
          <p:nvPr/>
        </p:nvSpPr>
        <p:spPr>
          <a:xfrm>
            <a:off x="1566864" y="5732154"/>
            <a:ext cx="7332400" cy="89217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1" u="none" strike="noStrike" kern="0" cap="none" spc="0" normalizeH="0" baseline="0" noProof="0" dirty="0" smtClean="0">
                <a:ln>
                  <a:noFill/>
                </a:ln>
                <a:effectLst/>
                <a:uLnTx/>
                <a:uFillTx/>
                <a:latin typeface="+mj-lt"/>
              </a:rPr>
              <a:t>   In </a:t>
            </a:r>
            <a:r>
              <a:rPr kumimoji="0" lang="en-US" sz="1300" b="0" i="1" u="none" strike="noStrike" kern="0" cap="none" spc="0" normalizeH="0" baseline="0" noProof="0" dirty="0">
                <a:ln>
                  <a:noFill/>
                </a:ln>
                <a:effectLst/>
                <a:uLnTx/>
                <a:uFillTx/>
                <a:latin typeface="+mj-lt"/>
              </a:rPr>
              <a:t>addition to getting the chance to learn from a group of highly experienced individuals, I also received recognition from people who otherwise didn’t know my name. I felt that I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1" u="none" strike="noStrike" kern="0" cap="none" spc="0" normalizeH="0" baseline="0" noProof="0" dirty="0">
                <a:ln>
                  <a:noFill/>
                </a:ln>
                <a:effectLst/>
                <a:uLnTx/>
                <a:uFillTx/>
                <a:latin typeface="+mj-lt"/>
              </a:rPr>
              <a:t>         was making an impact that I normally didn’t have a chance to make.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1" u="none" strike="noStrike" kern="0" cap="none" spc="0" normalizeH="0" baseline="0" noProof="0" dirty="0">
              <a:ln>
                <a:noFill/>
              </a:ln>
              <a:effectLst/>
              <a:uLnTx/>
              <a:uFillTx/>
              <a:latin typeface="+mj-lt"/>
            </a:endParaRPr>
          </a:p>
        </p:txBody>
      </p:sp>
      <p:sp>
        <p:nvSpPr>
          <p:cNvPr id="46" name="Rectangle 45"/>
          <p:cNvSpPr/>
          <p:nvPr/>
        </p:nvSpPr>
        <p:spPr>
          <a:xfrm>
            <a:off x="1456450" y="5583267"/>
            <a:ext cx="559640" cy="76993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smtClean="0">
                <a:ln>
                  <a:noFill/>
                </a:ln>
                <a:solidFill>
                  <a:srgbClr val="948A54"/>
                </a:solidFill>
                <a:effectLst/>
                <a:uLnTx/>
                <a:uFillTx/>
                <a:latin typeface="Georgia"/>
              </a:rPr>
              <a:t>“</a:t>
            </a:r>
            <a:endParaRPr kumimoji="0" lang="en-US" sz="4400" b="0" i="0" u="none" strike="noStrike" kern="0" cap="none" spc="0" normalizeH="0" baseline="0" noProof="0" dirty="0">
              <a:ln>
                <a:noFill/>
              </a:ln>
              <a:solidFill>
                <a:srgbClr val="948A54"/>
              </a:solidFill>
              <a:effectLst/>
              <a:uLnTx/>
              <a:uFillTx/>
              <a:latin typeface="Georgia"/>
            </a:endParaRPr>
          </a:p>
        </p:txBody>
      </p:sp>
      <p:sp>
        <p:nvSpPr>
          <p:cNvPr id="47" name="Rectangle 46"/>
          <p:cNvSpPr/>
          <p:nvPr/>
        </p:nvSpPr>
        <p:spPr>
          <a:xfrm>
            <a:off x="7967709" y="5987265"/>
            <a:ext cx="427037" cy="769938"/>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a:ln>
                  <a:noFill/>
                </a:ln>
                <a:solidFill>
                  <a:srgbClr val="948A54"/>
                </a:solidFill>
                <a:effectLst/>
                <a:uLnTx/>
                <a:uFillTx/>
                <a:latin typeface="Georgia"/>
              </a:rPr>
              <a:t>”</a:t>
            </a:r>
            <a:endParaRPr kumimoji="0" lang="en-US" sz="4400" b="0" i="0" u="none" strike="noStrike" kern="0" cap="none" spc="0" normalizeH="0" baseline="0" noProof="0" dirty="0">
              <a:ln>
                <a:noFill/>
              </a:ln>
              <a:solidFill>
                <a:sysClr val="windowText" lastClr="000000"/>
              </a:solidFill>
              <a:effectLst/>
              <a:uLnTx/>
              <a:uFillTx/>
              <a:latin typeface="Georgia"/>
            </a:endParaRPr>
          </a:p>
        </p:txBody>
      </p:sp>
      <p:cxnSp>
        <p:nvCxnSpPr>
          <p:cNvPr id="21" name="Straight Connector 20"/>
          <p:cNvCxnSpPr/>
          <p:nvPr>
            <p:custDataLst>
              <p:tags r:id="rId14"/>
            </p:custDataLst>
          </p:nvPr>
        </p:nvCxnSpPr>
        <p:spPr>
          <a:xfrm>
            <a:off x="263466" y="4086234"/>
            <a:ext cx="8595360" cy="0"/>
          </a:xfrm>
          <a:prstGeom prst="line">
            <a:avLst/>
          </a:prstGeom>
          <a:noFill/>
          <a:ln w="28575" cap="flat" cmpd="sng" algn="ctr">
            <a:solidFill>
              <a:srgbClr val="948A54"/>
            </a:solidFill>
            <a:prstDash val="sysDot"/>
          </a:ln>
          <a:effectLst/>
        </p:spPr>
      </p:cxnSp>
      <p:cxnSp>
        <p:nvCxnSpPr>
          <p:cNvPr id="22" name="Straight Connector 21"/>
          <p:cNvCxnSpPr/>
          <p:nvPr>
            <p:custDataLst>
              <p:tags r:id="rId15"/>
            </p:custDataLst>
          </p:nvPr>
        </p:nvCxnSpPr>
        <p:spPr>
          <a:xfrm>
            <a:off x="1584063" y="3355974"/>
            <a:ext cx="7315200" cy="0"/>
          </a:xfrm>
          <a:prstGeom prst="line">
            <a:avLst/>
          </a:prstGeom>
          <a:noFill/>
          <a:ln w="28575" cap="flat" cmpd="sng" algn="ctr">
            <a:solidFill>
              <a:srgbClr val="948A54"/>
            </a:solidFill>
            <a:prstDash val="sysDot"/>
          </a:ln>
          <a:effectLst/>
        </p:spPr>
      </p:cxnSp>
      <p:cxnSp>
        <p:nvCxnSpPr>
          <p:cNvPr id="23" name="Straight Connector 22"/>
          <p:cNvCxnSpPr/>
          <p:nvPr>
            <p:custDataLst>
              <p:tags r:id="rId16"/>
            </p:custDataLst>
          </p:nvPr>
        </p:nvCxnSpPr>
        <p:spPr>
          <a:xfrm>
            <a:off x="263466" y="2808279"/>
            <a:ext cx="8595360" cy="0"/>
          </a:xfrm>
          <a:prstGeom prst="line">
            <a:avLst/>
          </a:prstGeom>
          <a:noFill/>
          <a:ln w="28575" cap="flat" cmpd="sng" algn="ctr">
            <a:solidFill>
              <a:srgbClr val="948A54"/>
            </a:solidFill>
            <a:prstDash val="sysDot"/>
          </a:ln>
          <a:effectLst/>
        </p:spPr>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5" name="Text Placeholder 4"/>
          <p:cNvSpPr>
            <a:spLocks noGrp="1"/>
          </p:cNvSpPr>
          <p:nvPr>
            <p:ph type="body" sz="quarter" idx="16"/>
          </p:nvPr>
        </p:nvSpPr>
        <p:spPr/>
        <p:txBody>
          <a:bodyPr/>
          <a:lstStyle/>
          <a:p>
            <a:pPr marL="182880" indent="-182880">
              <a:defRPr/>
            </a:pPr>
            <a:r>
              <a:rPr lang="en-US" dirty="0" smtClean="0"/>
              <a:t>The objective of an engagement survey is to assess employee engagement in order to identify and implement necessary change to better the organization.</a:t>
            </a:r>
          </a:p>
          <a:p>
            <a:pPr marL="182880" indent="-182880">
              <a:defRPr/>
            </a:pPr>
            <a:endParaRPr lang="en-US" dirty="0" smtClean="0"/>
          </a:p>
          <a:p>
            <a:pPr marL="182880" indent="-182880">
              <a:defRPr/>
            </a:pPr>
            <a:r>
              <a:rPr lang="en-US" dirty="0" smtClean="0"/>
              <a:t>However, only 1 in 2 organizations implement change as a result of engagement surveys. This results in serious consequences for key HR performance indicators such as employee productivity, retention, and attendance. </a:t>
            </a:r>
          </a:p>
          <a:p>
            <a:pPr marL="182880" indent="-182880">
              <a:defRPr/>
            </a:pPr>
            <a:endParaRPr lang="en-US" dirty="0" smtClean="0"/>
          </a:p>
          <a:p>
            <a:pPr marL="182880" indent="-182880">
              <a:defRPr/>
            </a:pPr>
            <a:r>
              <a:rPr lang="en-US" dirty="0" smtClean="0"/>
              <a:t>A large majority of those organizations that do implement engagement initiatives make some major and common mistakes. </a:t>
            </a:r>
          </a:p>
          <a:p>
            <a:pPr marL="182880" indent="-182880">
              <a:defRPr/>
            </a:pPr>
            <a:endParaRPr lang="en-US" dirty="0" smtClean="0"/>
          </a:p>
          <a:p>
            <a:pPr marL="182880" indent="-182880">
              <a:defRPr/>
            </a:pPr>
            <a:r>
              <a:rPr lang="en-US" dirty="0" smtClean="0"/>
              <a:t>Initiatives are typically generated, selected, and implemented by the executive and management team, resulting in chosen initiatives making limited impact and having poor employee buy-in.</a:t>
            </a:r>
          </a:p>
          <a:p>
            <a:pPr marL="182880" indent="-182880">
              <a:defRPr/>
            </a:pPr>
            <a:endParaRPr lang="en-US" dirty="0" smtClean="0"/>
          </a:p>
          <a:p>
            <a:pPr marL="182880" indent="-182880">
              <a:defRPr/>
            </a:pPr>
            <a:r>
              <a:rPr lang="en-US" dirty="0" smtClean="0"/>
              <a:t>Involving staff from the beginning and maintaining effective communication are integral to the success of your organization’s engagement program. McLean &amp; Company’s five steps to selecting winning engagement initiatives walks you through the process.</a:t>
            </a:r>
          </a:p>
          <a:p>
            <a:pPr marL="182880" indent="-182880">
              <a:defRPr/>
            </a:pPr>
            <a:endParaRPr lang="en-US" dirty="0" smtClean="0"/>
          </a:p>
          <a:p>
            <a:pPr marL="182880" indent="-182880">
              <a:defRPr/>
            </a:pPr>
            <a:r>
              <a:rPr lang="en-US" dirty="0" smtClean="0"/>
              <a:t>Involve your employees in identifying the current reality versus the ideal state for each of your organization’s priority engagement drivers.</a:t>
            </a:r>
          </a:p>
          <a:p>
            <a:pPr marL="182880" indent="-182880">
              <a:defRPr/>
            </a:pPr>
            <a:endParaRPr lang="en-US" dirty="0" smtClean="0"/>
          </a:p>
          <a:p>
            <a:pPr marL="182880" indent="-182880">
              <a:defRPr/>
            </a:pPr>
            <a:r>
              <a:rPr lang="en-US" dirty="0" smtClean="0"/>
              <a:t>Learn from others. Read about how your peers implemented initiatives to close the gaps to improve engagement scores for job and organizational engagement drivers.</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Appendices</a:t>
            </a:r>
            <a:endParaRPr lang="en-CA" dirty="0"/>
          </a:p>
        </p:txBody>
      </p:sp>
      <p:graphicFrame>
        <p:nvGraphicFramePr>
          <p:cNvPr id="3" name="Table 2"/>
          <p:cNvGraphicFramePr>
            <a:graphicFrameLocks noGrp="1"/>
          </p:cNvGraphicFramePr>
          <p:nvPr/>
        </p:nvGraphicFramePr>
        <p:xfrm>
          <a:off x="409518" y="1397000"/>
          <a:ext cx="8358243" cy="3337560"/>
        </p:xfrm>
        <a:graphic>
          <a:graphicData uri="http://schemas.openxmlformats.org/drawingml/2006/table">
            <a:tbl>
              <a:tblPr firstRow="1" bandRow="1">
                <a:tableStyleId>{5C22544A-7EE6-4342-B048-85BDC9FD1C3A}</a:tableStyleId>
              </a:tblPr>
              <a:tblGrid>
                <a:gridCol w="5732541"/>
                <a:gridCol w="2625702"/>
              </a:tblGrid>
              <a:tr h="370840">
                <a:tc>
                  <a:txBody>
                    <a:bodyPr/>
                    <a:lstStyle/>
                    <a:p>
                      <a:r>
                        <a:rPr lang="en-US" dirty="0" smtClean="0"/>
                        <a:t>Appendix</a:t>
                      </a:r>
                      <a:endParaRPr lang="en-US" dirty="0"/>
                    </a:p>
                  </a:txBody>
                  <a:tcPr/>
                </a:tc>
                <a:tc>
                  <a:txBody>
                    <a:bodyPr/>
                    <a:lstStyle/>
                    <a:p>
                      <a:r>
                        <a:rPr lang="en-US" dirty="0" smtClean="0"/>
                        <a:t>Page</a:t>
                      </a:r>
                      <a:endParaRPr lang="en-US" dirty="0"/>
                    </a:p>
                  </a:txBody>
                  <a:tcPr/>
                </a:tc>
              </a:tr>
              <a:tr h="370840">
                <a:tc>
                  <a:txBody>
                    <a:bodyPr/>
                    <a:lstStyle/>
                    <a:p>
                      <a:r>
                        <a:rPr lang="en-US" sz="1400" dirty="0" smtClean="0"/>
                        <a:t>I.</a:t>
                      </a:r>
                      <a:r>
                        <a:rPr lang="en-US" sz="1400" baseline="0" dirty="0" smtClean="0"/>
                        <a:t> McLean &amp; Company’s Engagement Program Methodology</a:t>
                      </a:r>
                      <a:endParaRPr lang="en-US" sz="1400" dirty="0"/>
                    </a:p>
                  </a:txBody>
                  <a:tcPr/>
                </a:tc>
                <a:tc>
                  <a:txBody>
                    <a:bodyPr/>
                    <a:lstStyle/>
                    <a:p>
                      <a:r>
                        <a:rPr lang="en-US" sz="1400" dirty="0" smtClean="0"/>
                        <a:t>58</a:t>
                      </a:r>
                      <a:endParaRPr lang="en-US" sz="1400" dirty="0"/>
                    </a:p>
                  </a:txBody>
                  <a:tcPr/>
                </a:tc>
              </a:tr>
              <a:tr h="370840">
                <a:tc>
                  <a:txBody>
                    <a:bodyPr/>
                    <a:lstStyle/>
                    <a:p>
                      <a:r>
                        <a:rPr lang="en-US" sz="1400" dirty="0" smtClean="0"/>
                        <a:t>II. Sample</a:t>
                      </a:r>
                      <a:r>
                        <a:rPr lang="en-US" sz="1400" baseline="0" dirty="0" smtClean="0"/>
                        <a:t> Agenda for Brainstorming Session</a:t>
                      </a:r>
                      <a:endParaRPr lang="en-US" sz="1400" dirty="0"/>
                    </a:p>
                  </a:txBody>
                  <a:tcPr/>
                </a:tc>
                <a:tc>
                  <a:txBody>
                    <a:bodyPr/>
                    <a:lstStyle/>
                    <a:p>
                      <a:r>
                        <a:rPr lang="en-US" sz="1400" dirty="0" smtClean="0"/>
                        <a:t>59</a:t>
                      </a:r>
                      <a:endParaRPr lang="en-US" sz="1400" dirty="0"/>
                    </a:p>
                  </a:txBody>
                  <a:tcPr/>
                </a:tc>
              </a:tr>
              <a:tr h="370840">
                <a:tc>
                  <a:txBody>
                    <a:bodyPr/>
                    <a:lstStyle/>
                    <a:p>
                      <a:r>
                        <a:rPr lang="en-US" sz="1400" dirty="0" smtClean="0"/>
                        <a:t>III. Brainstorming</a:t>
                      </a:r>
                      <a:r>
                        <a:rPr lang="en-US" sz="1400" baseline="0" dirty="0" smtClean="0"/>
                        <a:t> Session Rules of Engagement</a:t>
                      </a:r>
                      <a:endParaRPr lang="en-US" sz="1400" dirty="0"/>
                    </a:p>
                  </a:txBody>
                  <a:tcPr/>
                </a:tc>
                <a:tc>
                  <a:txBody>
                    <a:bodyPr/>
                    <a:lstStyle/>
                    <a:p>
                      <a:r>
                        <a:rPr lang="en-US" sz="1400" dirty="0" smtClean="0"/>
                        <a:t>60</a:t>
                      </a:r>
                      <a:endParaRPr lang="en-US" sz="1400" dirty="0"/>
                    </a:p>
                  </a:txBody>
                  <a:tcPr/>
                </a:tc>
              </a:tr>
              <a:tr h="370840">
                <a:tc>
                  <a:txBody>
                    <a:bodyPr/>
                    <a:lstStyle/>
                    <a:p>
                      <a:r>
                        <a:rPr lang="en-US" sz="1400" dirty="0" smtClean="0"/>
                        <a:t>IV. Break-Out #3: The Ground</a:t>
                      </a:r>
                      <a:r>
                        <a:rPr lang="en-US" sz="1400" baseline="0" dirty="0" smtClean="0"/>
                        <a:t> Rules</a:t>
                      </a:r>
                      <a:endParaRPr lang="en-US" sz="1400" dirty="0"/>
                    </a:p>
                  </a:txBody>
                  <a:tcPr/>
                </a:tc>
                <a:tc>
                  <a:txBody>
                    <a:bodyPr/>
                    <a:lstStyle/>
                    <a:p>
                      <a:r>
                        <a:rPr lang="en-US" sz="1400" dirty="0" smtClean="0"/>
                        <a:t>61</a:t>
                      </a:r>
                      <a:endParaRPr lang="en-US" sz="1400" dirty="0"/>
                    </a:p>
                  </a:txBody>
                  <a:tcPr/>
                </a:tc>
              </a:tr>
              <a:tr h="370840">
                <a:tc>
                  <a:txBody>
                    <a:bodyPr/>
                    <a:lstStyle/>
                    <a:p>
                      <a:r>
                        <a:rPr lang="en-US" sz="1400" dirty="0" smtClean="0"/>
                        <a:t>V. Initiative Criteria Comparison Chart</a:t>
                      </a:r>
                      <a:endParaRPr lang="en-US" sz="1400" dirty="0"/>
                    </a:p>
                  </a:txBody>
                  <a:tcPr/>
                </a:tc>
                <a:tc>
                  <a:txBody>
                    <a:bodyPr/>
                    <a:lstStyle/>
                    <a:p>
                      <a:r>
                        <a:rPr lang="en-US" sz="1400" dirty="0" smtClean="0"/>
                        <a:t>62</a:t>
                      </a:r>
                      <a:endParaRPr lang="en-US" sz="1400" dirty="0"/>
                    </a:p>
                  </a:txBody>
                  <a:tcPr/>
                </a:tc>
              </a:tr>
              <a:tr h="370840">
                <a:tc>
                  <a:txBody>
                    <a:bodyPr/>
                    <a:lstStyle/>
                    <a:p>
                      <a:r>
                        <a:rPr lang="en-US" sz="1400" dirty="0" smtClean="0"/>
                        <a:t>VI.</a:t>
                      </a:r>
                      <a:r>
                        <a:rPr lang="en-US" sz="1400" baseline="0" dirty="0" smtClean="0"/>
                        <a:t> Potential Initiatives Aimed to Impact each Engagement Driver</a:t>
                      </a:r>
                      <a:endParaRPr lang="en-US" sz="1400" dirty="0"/>
                    </a:p>
                  </a:txBody>
                  <a:tcPr/>
                </a:tc>
                <a:tc>
                  <a:txBody>
                    <a:bodyPr/>
                    <a:lstStyle/>
                    <a:p>
                      <a:r>
                        <a:rPr lang="en-US" sz="1400" dirty="0" smtClean="0"/>
                        <a:t>63 – 71</a:t>
                      </a:r>
                      <a:endParaRPr lang="en-US" sz="1400" dirty="0"/>
                    </a:p>
                  </a:txBody>
                  <a:tcPr/>
                </a:tc>
              </a:tr>
              <a:tr h="370840">
                <a:tc>
                  <a:txBody>
                    <a:bodyPr/>
                    <a:lstStyle/>
                    <a:p>
                      <a:r>
                        <a:rPr lang="en-US" sz="1400" dirty="0" smtClean="0"/>
                        <a:t>VII: Resources</a:t>
                      </a:r>
                      <a:endParaRPr lang="en-US" sz="1400" dirty="0"/>
                    </a:p>
                  </a:txBody>
                  <a:tcPr/>
                </a:tc>
                <a:tc>
                  <a:txBody>
                    <a:bodyPr/>
                    <a:lstStyle/>
                    <a:p>
                      <a:r>
                        <a:rPr lang="en-US" sz="1400" dirty="0" smtClean="0"/>
                        <a:t>72</a:t>
                      </a:r>
                      <a:endParaRPr lang="en-US" sz="1400" dirty="0"/>
                    </a:p>
                  </a:txBody>
                  <a:tcPr/>
                </a:tc>
              </a:tr>
              <a:tr h="370840">
                <a:tc>
                  <a:txBody>
                    <a:bodyPr/>
                    <a:lstStyle/>
                    <a:p>
                      <a:r>
                        <a:rPr lang="en-US" sz="1400" dirty="0" smtClean="0"/>
                        <a:t>VIII:</a:t>
                      </a:r>
                      <a:r>
                        <a:rPr lang="en-US" sz="1400" baseline="0" dirty="0" smtClean="0"/>
                        <a:t> Primary Sources Methodology</a:t>
                      </a:r>
                      <a:endParaRPr lang="en-US" sz="1400" dirty="0"/>
                    </a:p>
                  </a:txBody>
                  <a:tcPr/>
                </a:tc>
                <a:tc>
                  <a:txBody>
                    <a:bodyPr/>
                    <a:lstStyle/>
                    <a:p>
                      <a:r>
                        <a:rPr lang="en-US" sz="1400" dirty="0" smtClean="0"/>
                        <a:t>73</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I: McLean &amp; Company’s Engagement Program Methodology</a:t>
            </a:r>
            <a:endParaRPr lang="en-US" dirty="0"/>
          </a:p>
        </p:txBody>
      </p:sp>
      <p:grpSp>
        <p:nvGrpSpPr>
          <p:cNvPr id="3" name="Group 29"/>
          <p:cNvGrpSpPr>
            <a:grpSpLocks/>
          </p:cNvGrpSpPr>
          <p:nvPr/>
        </p:nvGrpSpPr>
        <p:grpSpPr bwMode="auto">
          <a:xfrm>
            <a:off x="790635" y="1180605"/>
            <a:ext cx="8199438" cy="4556125"/>
            <a:chOff x="381000" y="1143000"/>
            <a:chExt cx="8199120" cy="4716780"/>
          </a:xfrm>
        </p:grpSpPr>
        <p:sp>
          <p:nvSpPr>
            <p:cNvPr id="5" name="Freeform 4"/>
            <p:cNvSpPr/>
            <p:nvPr/>
          </p:nvSpPr>
          <p:spPr>
            <a:xfrm>
              <a:off x="427036" y="5288242"/>
              <a:ext cx="8153084" cy="571538"/>
            </a:xfrm>
            <a:custGeom>
              <a:avLst/>
              <a:gdLst>
                <a:gd name="connsiteX0" fmla="*/ 502920 w 8153400"/>
                <a:gd name="connsiteY0" fmla="*/ 0 h 571500"/>
                <a:gd name="connsiteX1" fmla="*/ 0 w 8153400"/>
                <a:gd name="connsiteY1" fmla="*/ 571500 h 571500"/>
                <a:gd name="connsiteX2" fmla="*/ 8153400 w 8153400"/>
                <a:gd name="connsiteY2" fmla="*/ 571500 h 571500"/>
                <a:gd name="connsiteX3" fmla="*/ 7627620 w 8153400"/>
                <a:gd name="connsiteY3" fmla="*/ 7620 h 571500"/>
                <a:gd name="connsiteX4" fmla="*/ 502920 w 8153400"/>
                <a:gd name="connsiteY4" fmla="*/ 0 h 57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3400" h="571500">
                  <a:moveTo>
                    <a:pt x="502920" y="0"/>
                  </a:moveTo>
                  <a:lnTo>
                    <a:pt x="0" y="571500"/>
                  </a:lnTo>
                  <a:lnTo>
                    <a:pt x="8153400" y="571500"/>
                  </a:lnTo>
                  <a:lnTo>
                    <a:pt x="7627620" y="7620"/>
                  </a:lnTo>
                  <a:lnTo>
                    <a:pt x="502920" y="0"/>
                  </a:lnTo>
                  <a:close/>
                </a:path>
              </a:pathLst>
            </a:custGeom>
            <a:solidFill>
              <a:schemeClr val="bg1">
                <a:lumMod val="6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solidFill>
                  <a:srgbClr val="FFFFFF"/>
                </a:solidFill>
              </a:endParaRPr>
            </a:p>
          </p:txBody>
        </p:sp>
        <p:sp>
          <p:nvSpPr>
            <p:cNvPr id="6" name="Freeform 5"/>
            <p:cNvSpPr/>
            <p:nvPr/>
          </p:nvSpPr>
          <p:spPr>
            <a:xfrm>
              <a:off x="2917727" y="1303349"/>
              <a:ext cx="3193926" cy="1798758"/>
            </a:xfrm>
            <a:custGeom>
              <a:avLst/>
              <a:gdLst>
                <a:gd name="connsiteX0" fmla="*/ 1600200 w 3192780"/>
                <a:gd name="connsiteY0" fmla="*/ 0 h 1798320"/>
                <a:gd name="connsiteX1" fmla="*/ 0 w 3192780"/>
                <a:gd name="connsiteY1" fmla="*/ 1798320 h 1798320"/>
                <a:gd name="connsiteX2" fmla="*/ 3192780 w 3192780"/>
                <a:gd name="connsiteY2" fmla="*/ 1790700 h 1798320"/>
                <a:gd name="connsiteX3" fmla="*/ 1600200 w 3192780"/>
                <a:gd name="connsiteY3" fmla="*/ 0 h 1798320"/>
              </a:gdLst>
              <a:ahLst/>
              <a:cxnLst>
                <a:cxn ang="0">
                  <a:pos x="connsiteX0" y="connsiteY0"/>
                </a:cxn>
                <a:cxn ang="0">
                  <a:pos x="connsiteX1" y="connsiteY1"/>
                </a:cxn>
                <a:cxn ang="0">
                  <a:pos x="connsiteX2" y="connsiteY2"/>
                </a:cxn>
                <a:cxn ang="0">
                  <a:pos x="connsiteX3" y="connsiteY3"/>
                </a:cxn>
              </a:cxnLst>
              <a:rect l="l" t="t" r="r" b="b"/>
              <a:pathLst>
                <a:path w="3192780" h="1798320">
                  <a:moveTo>
                    <a:pt x="1600200" y="0"/>
                  </a:moveTo>
                  <a:lnTo>
                    <a:pt x="0" y="1798320"/>
                  </a:lnTo>
                  <a:lnTo>
                    <a:pt x="3192780" y="1790700"/>
                  </a:lnTo>
                  <a:lnTo>
                    <a:pt x="1600200" y="0"/>
                  </a:lnTo>
                  <a:close/>
                </a:path>
              </a:pathLst>
            </a:cu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solidFill>
                  <a:srgbClr val="FFFFFF"/>
                </a:solidFill>
              </a:endParaRPr>
            </a:p>
          </p:txBody>
        </p:sp>
        <p:sp>
          <p:nvSpPr>
            <p:cNvPr id="7" name="Freeform 6"/>
            <p:cNvSpPr/>
            <p:nvPr/>
          </p:nvSpPr>
          <p:spPr>
            <a:xfrm>
              <a:off x="1006451" y="4754806"/>
              <a:ext cx="7002191" cy="479457"/>
            </a:xfrm>
            <a:custGeom>
              <a:avLst/>
              <a:gdLst>
                <a:gd name="connsiteX0" fmla="*/ 403860 w 7002780"/>
                <a:gd name="connsiteY0" fmla="*/ 7620 h 480060"/>
                <a:gd name="connsiteX1" fmla="*/ 0 w 7002780"/>
                <a:gd name="connsiteY1" fmla="*/ 480060 h 480060"/>
                <a:gd name="connsiteX2" fmla="*/ 7002780 w 7002780"/>
                <a:gd name="connsiteY2" fmla="*/ 480060 h 480060"/>
                <a:gd name="connsiteX3" fmla="*/ 6576060 w 7002780"/>
                <a:gd name="connsiteY3" fmla="*/ 0 h 480060"/>
                <a:gd name="connsiteX4" fmla="*/ 403860 w 7002780"/>
                <a:gd name="connsiteY4" fmla="*/ 7620 h 48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780" h="480060">
                  <a:moveTo>
                    <a:pt x="403860" y="7620"/>
                  </a:moveTo>
                  <a:lnTo>
                    <a:pt x="0" y="480060"/>
                  </a:lnTo>
                  <a:lnTo>
                    <a:pt x="7002780" y="480060"/>
                  </a:lnTo>
                  <a:lnTo>
                    <a:pt x="6576060" y="0"/>
                  </a:lnTo>
                  <a:lnTo>
                    <a:pt x="403860" y="7620"/>
                  </a:lnTo>
                  <a:close/>
                </a:path>
              </a:pathLst>
            </a:custGeom>
            <a:solidFill>
              <a:srgbClr val="D2D3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solidFill>
                  <a:srgbClr val="FFFFFF"/>
                </a:solidFill>
              </a:endParaRPr>
            </a:p>
          </p:txBody>
        </p:sp>
        <p:sp>
          <p:nvSpPr>
            <p:cNvPr id="8" name="Freeform 7"/>
            <p:cNvSpPr/>
            <p:nvPr/>
          </p:nvSpPr>
          <p:spPr>
            <a:xfrm>
              <a:off x="1492207" y="3137034"/>
              <a:ext cx="6044966" cy="1555855"/>
            </a:xfrm>
            <a:custGeom>
              <a:avLst/>
              <a:gdLst>
                <a:gd name="connsiteX0" fmla="*/ 1358900 w 6045200"/>
                <a:gd name="connsiteY0" fmla="*/ 6350 h 1555750"/>
                <a:gd name="connsiteX1" fmla="*/ 0 w 6045200"/>
                <a:gd name="connsiteY1" fmla="*/ 1555750 h 1555750"/>
                <a:gd name="connsiteX2" fmla="*/ 6045200 w 6045200"/>
                <a:gd name="connsiteY2" fmla="*/ 1555750 h 1555750"/>
                <a:gd name="connsiteX3" fmla="*/ 4660900 w 6045200"/>
                <a:gd name="connsiteY3" fmla="*/ 0 h 1555750"/>
                <a:gd name="connsiteX4" fmla="*/ 1358900 w 6045200"/>
                <a:gd name="connsiteY4" fmla="*/ 6350 h 155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5200" h="1555750">
                  <a:moveTo>
                    <a:pt x="1358900" y="6350"/>
                  </a:moveTo>
                  <a:lnTo>
                    <a:pt x="0" y="1555750"/>
                  </a:lnTo>
                  <a:lnTo>
                    <a:pt x="6045200" y="1555750"/>
                  </a:lnTo>
                  <a:lnTo>
                    <a:pt x="4660900" y="0"/>
                  </a:lnTo>
                  <a:lnTo>
                    <a:pt x="1358900" y="6350"/>
                  </a:lnTo>
                  <a:close/>
                </a:path>
              </a:pathLst>
            </a:custGeom>
            <a:solidFill>
              <a:srgbClr val="A9B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solidFill>
                  <a:srgbClr val="FFFFFF"/>
                </a:solidFill>
              </a:endParaRPr>
            </a:p>
          </p:txBody>
        </p:sp>
        <p:sp>
          <p:nvSpPr>
            <p:cNvPr id="9" name="TextBox 8"/>
            <p:cNvSpPr txBox="1"/>
            <p:nvPr/>
          </p:nvSpPr>
          <p:spPr>
            <a:xfrm>
              <a:off x="533394" y="5285066"/>
              <a:ext cx="7924493" cy="307996"/>
            </a:xfrm>
            <a:prstGeom prst="rect">
              <a:avLst/>
            </a:prstGeom>
            <a:solidFill>
              <a:schemeClr val="bg1">
                <a:alpha val="20000"/>
              </a:schemeClr>
            </a:solidFill>
            <a:ln w="25400">
              <a:noFill/>
            </a:ln>
          </p:spPr>
          <p:txBody>
            <a:bodyPr>
              <a:spAutoFit/>
            </a:bodyPr>
            <a:lstStyle/>
            <a:p>
              <a:pPr>
                <a:defRPr/>
              </a:pPr>
              <a:r>
                <a:rPr lang="en-US" sz="1400" b="1" dirty="0">
                  <a:solidFill>
                    <a:srgbClr val="333333"/>
                  </a:solidFill>
                  <a:latin typeface="Georgia"/>
                  <a:cs typeface="Arial" charset="0"/>
                </a:rPr>
                <a:t>Personal Disposition</a:t>
              </a:r>
            </a:p>
          </p:txBody>
        </p:sp>
        <p:sp>
          <p:nvSpPr>
            <p:cNvPr id="10" name="TextBox 9"/>
            <p:cNvSpPr txBox="1"/>
            <p:nvPr/>
          </p:nvSpPr>
          <p:spPr bwMode="auto">
            <a:xfrm>
              <a:off x="1304889" y="5562897"/>
              <a:ext cx="1831904" cy="277832"/>
            </a:xfrm>
            <a:prstGeom prst="rect">
              <a:avLst/>
            </a:prstGeom>
            <a:noFill/>
          </p:spPr>
          <p:txBody>
            <a:bodyPr>
              <a:spAutoFit/>
            </a:bodyPr>
            <a:lstStyle/>
            <a:p>
              <a:pPr>
                <a:defRPr/>
              </a:pPr>
              <a:r>
                <a:rPr lang="en-US" sz="1200" dirty="0">
                  <a:solidFill>
                    <a:srgbClr val="333333"/>
                  </a:solidFill>
                  <a:latin typeface="Arial"/>
                  <a:cs typeface="Arial" charset="0"/>
                </a:rPr>
                <a:t>Emotional Outlook</a:t>
              </a:r>
            </a:p>
          </p:txBody>
        </p:sp>
        <p:sp>
          <p:nvSpPr>
            <p:cNvPr id="11" name="TextBox 10"/>
            <p:cNvSpPr txBox="1"/>
            <p:nvPr/>
          </p:nvSpPr>
          <p:spPr bwMode="auto">
            <a:xfrm>
              <a:off x="5486202" y="5562897"/>
              <a:ext cx="2138280" cy="276244"/>
            </a:xfrm>
            <a:prstGeom prst="rect">
              <a:avLst/>
            </a:prstGeom>
            <a:noFill/>
          </p:spPr>
          <p:txBody>
            <a:bodyPr>
              <a:spAutoFit/>
            </a:bodyPr>
            <a:lstStyle/>
            <a:p>
              <a:pPr>
                <a:defRPr/>
              </a:pPr>
              <a:r>
                <a:rPr lang="en-US" sz="1200" dirty="0">
                  <a:solidFill>
                    <a:srgbClr val="333333"/>
                  </a:solidFill>
                  <a:latin typeface="Arial"/>
                  <a:cs typeface="Arial" charset="0"/>
                </a:rPr>
                <a:t>Natural Tendencies</a:t>
              </a:r>
            </a:p>
          </p:txBody>
        </p:sp>
        <p:sp>
          <p:nvSpPr>
            <p:cNvPr id="12" name="TextBox 11"/>
            <p:cNvSpPr txBox="1"/>
            <p:nvPr/>
          </p:nvSpPr>
          <p:spPr>
            <a:xfrm>
              <a:off x="3463805" y="5562897"/>
              <a:ext cx="1831904" cy="276244"/>
            </a:xfrm>
            <a:prstGeom prst="rect">
              <a:avLst/>
            </a:prstGeom>
            <a:noFill/>
          </p:spPr>
          <p:txBody>
            <a:bodyPr>
              <a:spAutoFit/>
            </a:bodyPr>
            <a:lstStyle/>
            <a:p>
              <a:pPr>
                <a:defRPr/>
              </a:pPr>
              <a:r>
                <a:rPr lang="en-US" sz="1200" dirty="0">
                  <a:solidFill>
                    <a:srgbClr val="333333"/>
                  </a:solidFill>
                  <a:latin typeface="Arial"/>
                  <a:cs typeface="Arial" charset="0"/>
                </a:rPr>
                <a:t>State of Mind</a:t>
              </a:r>
            </a:p>
          </p:txBody>
        </p:sp>
        <p:sp>
          <p:nvSpPr>
            <p:cNvPr id="13" name="TextBox 12"/>
            <p:cNvSpPr txBox="1"/>
            <p:nvPr/>
          </p:nvSpPr>
          <p:spPr bwMode="auto">
            <a:xfrm>
              <a:off x="2133532" y="4980246"/>
              <a:ext cx="1831904" cy="277831"/>
            </a:xfrm>
            <a:prstGeom prst="rect">
              <a:avLst/>
            </a:prstGeom>
            <a:noFill/>
          </p:spPr>
          <p:txBody>
            <a:bodyPr>
              <a:spAutoFit/>
            </a:bodyPr>
            <a:lstStyle/>
            <a:p>
              <a:pPr>
                <a:defRPr/>
              </a:pPr>
              <a:r>
                <a:rPr lang="en-US" sz="1200" dirty="0">
                  <a:solidFill>
                    <a:srgbClr val="333333"/>
                  </a:solidFill>
                  <a:latin typeface="Arial"/>
                  <a:cs typeface="Arial" charset="0"/>
                </a:rPr>
                <a:t>Compensation</a:t>
              </a:r>
            </a:p>
          </p:txBody>
        </p:sp>
        <p:sp>
          <p:nvSpPr>
            <p:cNvPr id="14" name="TextBox 13"/>
            <p:cNvSpPr txBox="1"/>
            <p:nvPr/>
          </p:nvSpPr>
          <p:spPr bwMode="auto">
            <a:xfrm>
              <a:off x="4648035" y="4980246"/>
              <a:ext cx="2138280" cy="276244"/>
            </a:xfrm>
            <a:prstGeom prst="rect">
              <a:avLst/>
            </a:prstGeom>
            <a:noFill/>
          </p:spPr>
          <p:txBody>
            <a:bodyPr>
              <a:spAutoFit/>
            </a:bodyPr>
            <a:lstStyle/>
            <a:p>
              <a:pPr>
                <a:defRPr/>
              </a:pPr>
              <a:r>
                <a:rPr lang="en-US" sz="1200" dirty="0">
                  <a:solidFill>
                    <a:srgbClr val="333333"/>
                  </a:solidFill>
                  <a:latin typeface="Arial"/>
                  <a:cs typeface="Arial" charset="0"/>
                </a:rPr>
                <a:t>Working Conditions</a:t>
              </a:r>
            </a:p>
          </p:txBody>
        </p:sp>
        <p:sp>
          <p:nvSpPr>
            <p:cNvPr id="15" name="TextBox 14"/>
            <p:cNvSpPr txBox="1"/>
            <p:nvPr/>
          </p:nvSpPr>
          <p:spPr>
            <a:xfrm>
              <a:off x="3463805" y="4980246"/>
              <a:ext cx="1831904" cy="276244"/>
            </a:xfrm>
            <a:prstGeom prst="rect">
              <a:avLst/>
            </a:prstGeom>
            <a:noFill/>
          </p:spPr>
          <p:txBody>
            <a:bodyPr>
              <a:spAutoFit/>
            </a:bodyPr>
            <a:lstStyle/>
            <a:p>
              <a:pPr>
                <a:defRPr/>
              </a:pPr>
              <a:r>
                <a:rPr lang="en-US" sz="1200" dirty="0">
                  <a:solidFill>
                    <a:srgbClr val="333333"/>
                  </a:solidFill>
                  <a:latin typeface="Arial"/>
                  <a:cs typeface="Arial" charset="0"/>
                </a:rPr>
                <a:t>Benefits</a:t>
              </a:r>
            </a:p>
          </p:txBody>
        </p:sp>
        <p:sp>
          <p:nvSpPr>
            <p:cNvPr id="16" name="TextBox 15"/>
            <p:cNvSpPr txBox="1"/>
            <p:nvPr/>
          </p:nvSpPr>
          <p:spPr>
            <a:xfrm>
              <a:off x="533394" y="4724641"/>
              <a:ext cx="7924493" cy="307996"/>
            </a:xfrm>
            <a:prstGeom prst="rect">
              <a:avLst/>
            </a:prstGeom>
            <a:solidFill>
              <a:schemeClr val="bg1">
                <a:alpha val="25000"/>
              </a:schemeClr>
            </a:solidFill>
            <a:ln w="25400">
              <a:noFill/>
            </a:ln>
          </p:spPr>
          <p:txBody>
            <a:bodyPr>
              <a:spAutoFit/>
            </a:bodyPr>
            <a:lstStyle/>
            <a:p>
              <a:pPr>
                <a:defRPr/>
              </a:pPr>
              <a:r>
                <a:rPr lang="en-US" sz="1400" b="1" dirty="0">
                  <a:solidFill>
                    <a:srgbClr val="333333"/>
                  </a:solidFill>
                  <a:latin typeface="Georgia"/>
                  <a:cs typeface="Arial" charset="0"/>
                </a:rPr>
                <a:t>Retention Drivers</a:t>
              </a:r>
            </a:p>
          </p:txBody>
        </p:sp>
        <p:sp>
          <p:nvSpPr>
            <p:cNvPr id="17" name="TextBox 16"/>
            <p:cNvSpPr txBox="1"/>
            <p:nvPr/>
          </p:nvSpPr>
          <p:spPr>
            <a:xfrm>
              <a:off x="609591" y="3151323"/>
              <a:ext cx="7924493" cy="307996"/>
            </a:xfrm>
            <a:prstGeom prst="rect">
              <a:avLst/>
            </a:prstGeom>
            <a:solidFill>
              <a:schemeClr val="bg1">
                <a:alpha val="12000"/>
              </a:schemeClr>
            </a:solidFill>
            <a:ln w="25400">
              <a:noFill/>
            </a:ln>
          </p:spPr>
          <p:txBody>
            <a:bodyPr>
              <a:spAutoFit/>
            </a:bodyPr>
            <a:lstStyle/>
            <a:p>
              <a:pPr>
                <a:defRPr/>
              </a:pPr>
              <a:r>
                <a:rPr lang="en-US" sz="1400" b="1" dirty="0">
                  <a:solidFill>
                    <a:srgbClr val="333333"/>
                  </a:solidFill>
                  <a:latin typeface="Georgia"/>
                  <a:cs typeface="Arial" charset="0"/>
                </a:rPr>
                <a:t>Engagement Drivers</a:t>
              </a:r>
            </a:p>
          </p:txBody>
        </p:sp>
        <p:sp>
          <p:nvSpPr>
            <p:cNvPr id="18" name="TextBox 17"/>
            <p:cNvSpPr txBox="1"/>
            <p:nvPr/>
          </p:nvSpPr>
          <p:spPr bwMode="auto">
            <a:xfrm>
              <a:off x="1679525" y="3560926"/>
              <a:ext cx="2663722" cy="1114500"/>
            </a:xfrm>
            <a:prstGeom prst="rect">
              <a:avLst/>
            </a:prstGeom>
            <a:noFill/>
          </p:spPr>
          <p:txBody>
            <a:bodyPr>
              <a:spAutoFit/>
            </a:bodyPr>
            <a:lstStyle/>
            <a:p>
              <a:pPr marL="228600" indent="-228600" algn="r" eaLnBrk="0" hangingPunct="0">
                <a:lnSpc>
                  <a:spcPts val="600"/>
                </a:lnSpc>
                <a:spcBef>
                  <a:spcPts val="600"/>
                </a:spcBef>
                <a:spcAft>
                  <a:spcPts val="600"/>
                </a:spcAft>
                <a:defRPr/>
              </a:pPr>
              <a:r>
                <a:rPr lang="en-US" sz="1200" dirty="0">
                  <a:solidFill>
                    <a:srgbClr val="333333"/>
                  </a:solidFill>
                  <a:latin typeface="Arial"/>
                  <a:ea typeface="Tahoma" pitchFamily="34" charset="0"/>
                  <a:cs typeface="Tahoma" pitchFamily="34" charset="0"/>
                </a:rPr>
                <a:t>Employee Empowerment</a:t>
              </a:r>
            </a:p>
            <a:p>
              <a:pPr marL="228600" indent="-228600" algn="r" eaLnBrk="0" hangingPunct="0">
                <a:lnSpc>
                  <a:spcPts val="600"/>
                </a:lnSpc>
                <a:spcBef>
                  <a:spcPts val="600"/>
                </a:spcBef>
                <a:spcAft>
                  <a:spcPts val="600"/>
                </a:spcAft>
                <a:defRPr/>
              </a:pPr>
              <a:r>
                <a:rPr lang="en-US" sz="1200" dirty="0">
                  <a:solidFill>
                    <a:srgbClr val="333333"/>
                  </a:solidFill>
                  <a:latin typeface="Arial"/>
                  <a:ea typeface="Tahoma" pitchFamily="34" charset="0"/>
                  <a:cs typeface="Tahoma" pitchFamily="34" charset="0"/>
                </a:rPr>
                <a:t>Development</a:t>
              </a:r>
            </a:p>
            <a:p>
              <a:pPr marL="228600" indent="-228600" algn="r" eaLnBrk="0" hangingPunct="0">
                <a:lnSpc>
                  <a:spcPts val="600"/>
                </a:lnSpc>
                <a:spcBef>
                  <a:spcPts val="600"/>
                </a:spcBef>
                <a:spcAft>
                  <a:spcPts val="600"/>
                </a:spcAft>
                <a:defRPr/>
              </a:pPr>
              <a:r>
                <a:rPr lang="en-US" sz="1200" dirty="0">
                  <a:solidFill>
                    <a:srgbClr val="333333"/>
                  </a:solidFill>
                  <a:latin typeface="Arial"/>
                  <a:ea typeface="Tahoma" pitchFamily="34" charset="0"/>
                  <a:cs typeface="Tahoma" pitchFamily="34" charset="0"/>
                </a:rPr>
                <a:t>Rewards &amp; Recognition</a:t>
              </a:r>
            </a:p>
            <a:p>
              <a:pPr marL="228600" indent="-228600" algn="r" eaLnBrk="0" hangingPunct="0">
                <a:lnSpc>
                  <a:spcPts val="600"/>
                </a:lnSpc>
                <a:spcBef>
                  <a:spcPts val="600"/>
                </a:spcBef>
                <a:spcAft>
                  <a:spcPts val="600"/>
                </a:spcAft>
                <a:defRPr/>
              </a:pPr>
              <a:r>
                <a:rPr lang="en-US" sz="1200" dirty="0">
                  <a:solidFill>
                    <a:srgbClr val="333333"/>
                  </a:solidFill>
                  <a:latin typeface="Arial"/>
                  <a:ea typeface="Tahoma" pitchFamily="34" charset="0"/>
                  <a:cs typeface="Tahoma" pitchFamily="34" charset="0"/>
                </a:rPr>
                <a:t>Co-worker Relationships</a:t>
              </a:r>
            </a:p>
            <a:p>
              <a:pPr marL="228600" indent="-228600" algn="r" eaLnBrk="0" hangingPunct="0">
                <a:lnSpc>
                  <a:spcPts val="600"/>
                </a:lnSpc>
                <a:spcBef>
                  <a:spcPts val="600"/>
                </a:spcBef>
                <a:spcAft>
                  <a:spcPts val="600"/>
                </a:spcAft>
                <a:defRPr/>
              </a:pPr>
              <a:r>
                <a:rPr lang="en-US" sz="1200" dirty="0">
                  <a:solidFill>
                    <a:srgbClr val="333333"/>
                  </a:solidFill>
                  <a:latin typeface="Arial"/>
                  <a:ea typeface="Tahoma" pitchFamily="34" charset="0"/>
                  <a:cs typeface="Tahoma" pitchFamily="34" charset="0"/>
                </a:rPr>
                <a:t>Manager Relationship</a:t>
              </a:r>
              <a:r>
                <a:rPr lang="en-US" sz="1200" dirty="0">
                  <a:solidFill>
                    <a:srgbClr val="333333"/>
                  </a:solidFill>
                  <a:latin typeface="Arial"/>
                  <a:cs typeface="Arial" charset="0"/>
                </a:rPr>
                <a:t> </a:t>
              </a:r>
            </a:p>
          </p:txBody>
        </p:sp>
        <p:sp>
          <p:nvSpPr>
            <p:cNvPr id="19" name="TextBox 18"/>
            <p:cNvSpPr txBox="1"/>
            <p:nvPr/>
          </p:nvSpPr>
          <p:spPr bwMode="auto">
            <a:xfrm>
              <a:off x="4648035" y="3560926"/>
              <a:ext cx="2781192" cy="1114500"/>
            </a:xfrm>
            <a:prstGeom prst="rect">
              <a:avLst/>
            </a:prstGeom>
            <a:noFill/>
          </p:spPr>
          <p:txBody>
            <a:bodyPr>
              <a:spAutoFit/>
            </a:bodyPr>
            <a:lstStyle/>
            <a:p>
              <a:pPr marL="228600" indent="-228600" eaLnBrk="0" hangingPunct="0">
                <a:lnSpc>
                  <a:spcPts val="600"/>
                </a:lnSpc>
                <a:spcBef>
                  <a:spcPts val="600"/>
                </a:spcBef>
                <a:spcAft>
                  <a:spcPts val="600"/>
                </a:spcAft>
                <a:defRPr/>
              </a:pPr>
              <a:r>
                <a:rPr lang="en-US" sz="1200" dirty="0">
                  <a:solidFill>
                    <a:srgbClr val="333333"/>
                  </a:solidFill>
                  <a:latin typeface="Arial"/>
                  <a:ea typeface="Tahoma" pitchFamily="34" charset="0"/>
                  <a:cs typeface="Tahoma" pitchFamily="34" charset="0"/>
                </a:rPr>
                <a:t>Culture</a:t>
              </a:r>
            </a:p>
            <a:p>
              <a:pPr marL="228600" indent="-228600" eaLnBrk="0" hangingPunct="0">
                <a:lnSpc>
                  <a:spcPts val="600"/>
                </a:lnSpc>
                <a:spcBef>
                  <a:spcPts val="600"/>
                </a:spcBef>
                <a:spcAft>
                  <a:spcPts val="600"/>
                </a:spcAft>
                <a:defRPr/>
              </a:pPr>
              <a:r>
                <a:rPr lang="en-US" sz="1200" dirty="0">
                  <a:solidFill>
                    <a:srgbClr val="333333"/>
                  </a:solidFill>
                  <a:latin typeface="Arial"/>
                  <a:ea typeface="Tahoma" pitchFamily="34" charset="0"/>
                  <a:cs typeface="Tahoma" pitchFamily="34" charset="0"/>
                </a:rPr>
                <a:t>Customer Focus</a:t>
              </a:r>
            </a:p>
            <a:p>
              <a:pPr marL="228600" indent="-228600" eaLnBrk="0" hangingPunct="0">
                <a:lnSpc>
                  <a:spcPts val="600"/>
                </a:lnSpc>
                <a:spcBef>
                  <a:spcPts val="600"/>
                </a:spcBef>
                <a:spcAft>
                  <a:spcPts val="600"/>
                </a:spcAft>
                <a:defRPr/>
              </a:pPr>
              <a:r>
                <a:rPr lang="en-US" sz="1200" dirty="0">
                  <a:solidFill>
                    <a:srgbClr val="333333"/>
                  </a:solidFill>
                  <a:latin typeface="Arial"/>
                  <a:ea typeface="Tahoma" pitchFamily="34" charset="0"/>
                  <a:cs typeface="Tahoma" pitchFamily="34" charset="0"/>
                </a:rPr>
                <a:t>Company Potential</a:t>
              </a:r>
            </a:p>
            <a:p>
              <a:pPr marL="228600" indent="-228600" eaLnBrk="0" hangingPunct="0">
                <a:lnSpc>
                  <a:spcPts val="600"/>
                </a:lnSpc>
                <a:spcBef>
                  <a:spcPts val="600"/>
                </a:spcBef>
                <a:spcAft>
                  <a:spcPts val="600"/>
                </a:spcAft>
                <a:defRPr/>
              </a:pPr>
              <a:r>
                <a:rPr lang="en-US" sz="1200" dirty="0">
                  <a:solidFill>
                    <a:srgbClr val="333333"/>
                  </a:solidFill>
                  <a:latin typeface="Arial"/>
                  <a:ea typeface="Tahoma" pitchFamily="34" charset="0"/>
                  <a:cs typeface="Tahoma" pitchFamily="34" charset="0"/>
                </a:rPr>
                <a:t>Department Relationships</a:t>
              </a:r>
            </a:p>
            <a:p>
              <a:pPr marL="228600" indent="-228600" eaLnBrk="0" hangingPunct="0">
                <a:lnSpc>
                  <a:spcPts val="600"/>
                </a:lnSpc>
                <a:spcBef>
                  <a:spcPts val="600"/>
                </a:spcBef>
                <a:spcAft>
                  <a:spcPts val="600"/>
                </a:spcAft>
                <a:defRPr/>
              </a:pPr>
              <a:r>
                <a:rPr lang="en-US" sz="1200" dirty="0">
                  <a:solidFill>
                    <a:srgbClr val="333333"/>
                  </a:solidFill>
                  <a:latin typeface="Arial"/>
                  <a:ea typeface="Tahoma" pitchFamily="34" charset="0"/>
                  <a:cs typeface="Tahoma" pitchFamily="34" charset="0"/>
                </a:rPr>
                <a:t>Senior Mgmt Relationship</a:t>
              </a:r>
            </a:p>
          </p:txBody>
        </p:sp>
        <p:sp>
          <p:nvSpPr>
            <p:cNvPr id="20" name="TextBox 19"/>
            <p:cNvSpPr txBox="1"/>
            <p:nvPr/>
          </p:nvSpPr>
          <p:spPr bwMode="auto">
            <a:xfrm>
              <a:off x="3147886" y="2441662"/>
              <a:ext cx="1277887" cy="454056"/>
            </a:xfrm>
            <a:prstGeom prst="rect">
              <a:avLst/>
            </a:prstGeom>
            <a:noFill/>
          </p:spPr>
          <p:txBody>
            <a:bodyPr>
              <a:spAutoFit/>
            </a:bodyPr>
            <a:lstStyle/>
            <a:p>
              <a:pPr algn="r">
                <a:lnSpc>
                  <a:spcPts val="1400"/>
                </a:lnSpc>
                <a:defRPr/>
              </a:pPr>
              <a:r>
                <a:rPr lang="en-US" sz="1100" b="1" dirty="0">
                  <a:solidFill>
                    <a:srgbClr val="FFFFFF"/>
                  </a:solidFill>
                  <a:latin typeface="Georgia"/>
                  <a:cs typeface="Arial" charset="0"/>
                </a:rPr>
                <a:t>Job</a:t>
              </a:r>
            </a:p>
            <a:p>
              <a:pPr algn="r">
                <a:lnSpc>
                  <a:spcPts val="1400"/>
                </a:lnSpc>
                <a:defRPr/>
              </a:pPr>
              <a:r>
                <a:rPr lang="en-US" sz="1100" b="1" dirty="0">
                  <a:solidFill>
                    <a:srgbClr val="FFFFFF"/>
                  </a:solidFill>
                  <a:latin typeface="Georgia"/>
                  <a:cs typeface="Arial" charset="0"/>
                </a:rPr>
                <a:t>Engagement</a:t>
              </a:r>
            </a:p>
          </p:txBody>
        </p:sp>
        <p:sp>
          <p:nvSpPr>
            <p:cNvPr id="21" name="TextBox 20"/>
            <p:cNvSpPr txBox="1"/>
            <p:nvPr/>
          </p:nvSpPr>
          <p:spPr bwMode="auto">
            <a:xfrm>
              <a:off x="4500424" y="2441662"/>
              <a:ext cx="1604900" cy="454056"/>
            </a:xfrm>
            <a:prstGeom prst="rect">
              <a:avLst/>
            </a:prstGeom>
            <a:noFill/>
          </p:spPr>
          <p:txBody>
            <a:bodyPr>
              <a:spAutoFit/>
            </a:bodyPr>
            <a:lstStyle/>
            <a:p>
              <a:pPr algn="l">
                <a:lnSpc>
                  <a:spcPts val="1400"/>
                </a:lnSpc>
                <a:defRPr/>
              </a:pPr>
              <a:r>
                <a:rPr lang="en-US" sz="1100" b="1" dirty="0">
                  <a:solidFill>
                    <a:srgbClr val="FFFFFF"/>
                  </a:solidFill>
                  <a:latin typeface="Georgia"/>
                  <a:cs typeface="Arial" charset="0"/>
                </a:rPr>
                <a:t>Organizational</a:t>
              </a:r>
            </a:p>
            <a:p>
              <a:pPr algn="l">
                <a:lnSpc>
                  <a:spcPts val="1400"/>
                </a:lnSpc>
                <a:defRPr/>
              </a:pPr>
              <a:r>
                <a:rPr lang="en-US" sz="1100" b="1" dirty="0">
                  <a:solidFill>
                    <a:srgbClr val="FFFFFF"/>
                  </a:solidFill>
                  <a:latin typeface="Georgia"/>
                  <a:cs typeface="Arial" charset="0"/>
                </a:rPr>
                <a:t>Engagement</a:t>
              </a:r>
            </a:p>
          </p:txBody>
        </p:sp>
        <p:cxnSp>
          <p:nvCxnSpPr>
            <p:cNvPr id="22" name="Straight Connector 21"/>
            <p:cNvCxnSpPr/>
            <p:nvPr/>
          </p:nvCxnSpPr>
          <p:spPr bwMode="auto">
            <a:xfrm rot="5400000">
              <a:off x="3950297" y="4099918"/>
              <a:ext cx="1097036" cy="0"/>
            </a:xfrm>
            <a:prstGeom prst="line">
              <a:avLst/>
            </a:prstGeom>
            <a:ln w="508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rot="5400000">
              <a:off x="4117790" y="2590897"/>
              <a:ext cx="762051" cy="0"/>
            </a:xfrm>
            <a:prstGeom prst="line">
              <a:avLst/>
            </a:prstGeom>
            <a:ln w="508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743108" y="3124333"/>
              <a:ext cx="3581261" cy="0"/>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95365" y="4724641"/>
              <a:ext cx="6552946" cy="0"/>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81000" y="5258077"/>
              <a:ext cx="8000690" cy="0"/>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760657" y="1143000"/>
              <a:ext cx="1523941" cy="990667"/>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solidFill>
                  <a:srgbClr val="FFFFFF"/>
                </a:solidFill>
              </a:endParaRPr>
            </a:p>
          </p:txBody>
        </p:sp>
        <p:sp>
          <p:nvSpPr>
            <p:cNvPr id="28" name="TextBox 27"/>
            <p:cNvSpPr txBox="1"/>
            <p:nvPr/>
          </p:nvSpPr>
          <p:spPr bwMode="auto">
            <a:xfrm>
              <a:off x="3658182" y="1695003"/>
              <a:ext cx="1706497" cy="438178"/>
            </a:xfrm>
            <a:prstGeom prst="rect">
              <a:avLst/>
            </a:prstGeom>
            <a:noFill/>
            <a:ln w="25400">
              <a:noFill/>
            </a:ln>
          </p:spPr>
          <p:txBody>
            <a:bodyPr wrap="square" anchor="ctr">
              <a:spAutoFit/>
            </a:bodyPr>
            <a:lstStyle/>
            <a:p>
              <a:pPr>
                <a:lnSpc>
                  <a:spcPts val="1300"/>
                </a:lnSpc>
                <a:defRPr/>
              </a:pPr>
              <a:r>
                <a:rPr lang="en-US" sz="1400" b="1" dirty="0">
                  <a:solidFill>
                    <a:srgbClr val="FFFFFF"/>
                  </a:solidFill>
                  <a:latin typeface="Georgia"/>
                  <a:cs typeface="Arial" charset="0"/>
                </a:rPr>
                <a:t>Overall</a:t>
              </a:r>
            </a:p>
            <a:p>
              <a:pPr>
                <a:lnSpc>
                  <a:spcPts val="1300"/>
                </a:lnSpc>
                <a:defRPr/>
              </a:pPr>
              <a:r>
                <a:rPr lang="en-US" sz="1400" b="1" dirty="0">
                  <a:solidFill>
                    <a:srgbClr val="FFFFFF"/>
                  </a:solidFill>
                  <a:latin typeface="Georgia"/>
                  <a:cs typeface="Arial" charset="0"/>
                </a:rPr>
                <a:t>Engagement </a:t>
              </a:r>
            </a:p>
          </p:txBody>
        </p:sp>
      </p:grpSp>
      <p:sp>
        <p:nvSpPr>
          <p:cNvPr id="29" name="TextBox 28"/>
          <p:cNvSpPr txBox="1"/>
          <p:nvPr/>
        </p:nvSpPr>
        <p:spPr>
          <a:xfrm>
            <a:off x="1416111" y="1414076"/>
            <a:ext cx="2457450" cy="830997"/>
          </a:xfrm>
          <a:prstGeom prst="rect">
            <a:avLst/>
          </a:prstGeom>
          <a:noFill/>
        </p:spPr>
        <p:txBody>
          <a:bodyPr wrap="square">
            <a:spAutoFit/>
          </a:bodyPr>
          <a:lstStyle/>
          <a:p>
            <a:pPr algn="l">
              <a:defRPr/>
            </a:pPr>
            <a:r>
              <a:rPr lang="en-US" sz="1200" dirty="0">
                <a:solidFill>
                  <a:srgbClr val="333333"/>
                </a:solidFill>
                <a:cs typeface="Arial" charset="0"/>
              </a:rPr>
              <a:t> </a:t>
            </a:r>
            <a:r>
              <a:rPr lang="en-US" sz="1200" dirty="0">
                <a:solidFill>
                  <a:srgbClr val="333333"/>
                </a:solidFill>
                <a:latin typeface="Arial"/>
                <a:cs typeface="Arial" charset="0"/>
              </a:rPr>
              <a:t>Job engagement and organizational engagement make up an employee’s </a:t>
            </a:r>
            <a:r>
              <a:rPr lang="en-US" sz="1200" b="1" dirty="0" smtClean="0">
                <a:solidFill>
                  <a:srgbClr val="333333"/>
                </a:solidFill>
                <a:latin typeface="Arial"/>
                <a:cs typeface="Arial" charset="0"/>
              </a:rPr>
              <a:t>overall engagement. </a:t>
            </a:r>
            <a:endParaRPr lang="en-US" sz="1200" b="1" dirty="0">
              <a:solidFill>
                <a:srgbClr val="333333"/>
              </a:solidFill>
              <a:latin typeface="Arial"/>
              <a:cs typeface="Arial" charset="0"/>
            </a:endParaRPr>
          </a:p>
        </p:txBody>
      </p:sp>
      <p:sp>
        <p:nvSpPr>
          <p:cNvPr id="30" name="Rectangle 29"/>
          <p:cNvSpPr/>
          <p:nvPr/>
        </p:nvSpPr>
        <p:spPr>
          <a:xfrm>
            <a:off x="1714560" y="5851860"/>
            <a:ext cx="7162740" cy="461665"/>
          </a:xfrm>
          <a:prstGeom prst="rect">
            <a:avLst/>
          </a:prstGeom>
        </p:spPr>
        <p:txBody>
          <a:bodyPr wrap="square">
            <a:spAutoFit/>
          </a:bodyPr>
          <a:lstStyle/>
          <a:p>
            <a:pPr algn="l">
              <a:defRPr/>
            </a:pPr>
            <a:r>
              <a:rPr lang="en-US" sz="1200" b="1" dirty="0">
                <a:solidFill>
                  <a:srgbClr val="333333"/>
                </a:solidFill>
                <a:latin typeface="Arial"/>
                <a:cs typeface="Arial" charset="0"/>
              </a:rPr>
              <a:t>Personal disposition </a:t>
            </a:r>
            <a:r>
              <a:rPr lang="en-US" sz="1200" dirty="0">
                <a:solidFill>
                  <a:srgbClr val="333333"/>
                </a:solidFill>
                <a:latin typeface="Arial"/>
                <a:cs typeface="Arial" charset="0"/>
              </a:rPr>
              <a:t>is </a:t>
            </a:r>
            <a:r>
              <a:rPr lang="en-US" sz="1200" dirty="0" smtClean="0">
                <a:solidFill>
                  <a:srgbClr val="333333"/>
                </a:solidFill>
                <a:latin typeface="Arial"/>
                <a:cs typeface="Arial" charset="0"/>
              </a:rPr>
              <a:t>the </a:t>
            </a:r>
            <a:r>
              <a:rPr lang="en-US" sz="1200" dirty="0">
                <a:solidFill>
                  <a:srgbClr val="333333"/>
                </a:solidFill>
                <a:latin typeface="Arial"/>
                <a:cs typeface="Arial" charset="0"/>
              </a:rPr>
              <a:t>lens by which a person views his or her surroundings. </a:t>
            </a:r>
            <a:r>
              <a:rPr lang="en-US" sz="1200" dirty="0" smtClean="0">
                <a:solidFill>
                  <a:srgbClr val="333333"/>
                </a:solidFill>
                <a:latin typeface="Arial"/>
                <a:cs typeface="Arial" charset="0"/>
              </a:rPr>
              <a:t>All </a:t>
            </a:r>
            <a:r>
              <a:rPr lang="en-US" sz="1200" dirty="0">
                <a:solidFill>
                  <a:srgbClr val="333333"/>
                </a:solidFill>
                <a:latin typeface="Arial"/>
                <a:cs typeface="Arial" charset="0"/>
              </a:rPr>
              <a:t>things being equal, </a:t>
            </a:r>
            <a:r>
              <a:rPr lang="en-US" sz="1200" dirty="0" smtClean="0">
                <a:solidFill>
                  <a:srgbClr val="333333"/>
                </a:solidFill>
                <a:latin typeface="Arial"/>
                <a:cs typeface="Arial" charset="0"/>
              </a:rPr>
              <a:t>some employees have </a:t>
            </a:r>
            <a:r>
              <a:rPr lang="en-US" sz="1200" dirty="0">
                <a:solidFill>
                  <a:srgbClr val="333333"/>
                </a:solidFill>
                <a:latin typeface="Arial"/>
                <a:cs typeface="Arial" charset="0"/>
              </a:rPr>
              <a:t>a more positive outlook </a:t>
            </a:r>
            <a:r>
              <a:rPr lang="en-US" sz="1200" dirty="0" smtClean="0">
                <a:solidFill>
                  <a:srgbClr val="333333"/>
                </a:solidFill>
                <a:latin typeface="Arial"/>
                <a:cs typeface="Arial" charset="0"/>
              </a:rPr>
              <a:t>than others, and are more </a:t>
            </a:r>
            <a:r>
              <a:rPr lang="en-US" sz="1200" dirty="0">
                <a:solidFill>
                  <a:srgbClr val="333333"/>
                </a:solidFill>
                <a:latin typeface="Arial"/>
                <a:cs typeface="Arial" charset="0"/>
              </a:rPr>
              <a:t>likely to </a:t>
            </a:r>
            <a:r>
              <a:rPr lang="en-US" sz="1200" dirty="0" smtClean="0">
                <a:solidFill>
                  <a:srgbClr val="333333"/>
                </a:solidFill>
                <a:latin typeface="Arial"/>
                <a:cs typeface="Arial" charset="0"/>
              </a:rPr>
              <a:t>be engaged. </a:t>
            </a:r>
            <a:endParaRPr lang="en-US" sz="1200" dirty="0">
              <a:solidFill>
                <a:srgbClr val="333333"/>
              </a:solidFill>
              <a:latin typeface="Arial"/>
              <a:cs typeface="Arial" charset="0"/>
            </a:endParaRPr>
          </a:p>
        </p:txBody>
      </p:sp>
      <p:sp>
        <p:nvSpPr>
          <p:cNvPr id="31" name="Rectangle 30"/>
          <p:cNvSpPr/>
          <p:nvPr/>
        </p:nvSpPr>
        <p:spPr>
          <a:xfrm>
            <a:off x="6264188" y="1236961"/>
            <a:ext cx="2653368" cy="1754326"/>
          </a:xfrm>
          <a:prstGeom prst="rect">
            <a:avLst/>
          </a:prstGeom>
        </p:spPr>
        <p:txBody>
          <a:bodyPr wrap="square">
            <a:spAutoFit/>
          </a:bodyPr>
          <a:lstStyle/>
          <a:p>
            <a:pPr algn="r">
              <a:defRPr/>
            </a:pPr>
            <a:r>
              <a:rPr lang="en-US" sz="1200" b="1" dirty="0" smtClean="0">
                <a:solidFill>
                  <a:srgbClr val="333333"/>
                </a:solidFill>
                <a:latin typeface="Arial"/>
                <a:cs typeface="Arial" charset="0"/>
              </a:rPr>
              <a:t>Retention drivers </a:t>
            </a:r>
            <a:r>
              <a:rPr lang="en-US" sz="1200" dirty="0" smtClean="0">
                <a:solidFill>
                  <a:srgbClr val="333333"/>
                </a:solidFill>
                <a:latin typeface="Arial"/>
                <a:cs typeface="Arial" charset="0"/>
              </a:rPr>
              <a:t>are employment needs. Employees cannot be engaged unless these minimum requirements are met. Providing employees with with the minimal requirements for compensation, benefits, and working conditions retains them, but doesn’t necessarily engage them. </a:t>
            </a:r>
            <a:endParaRPr lang="en-US" sz="1200" dirty="0">
              <a:solidFill>
                <a:srgbClr val="333333"/>
              </a:solidFill>
              <a:latin typeface="Arial"/>
              <a:cs typeface="Arial" charset="0"/>
            </a:endParaRPr>
          </a:p>
        </p:txBody>
      </p:sp>
      <p:sp>
        <p:nvSpPr>
          <p:cNvPr id="32" name="Right Arrow 31"/>
          <p:cNvSpPr/>
          <p:nvPr/>
        </p:nvSpPr>
        <p:spPr>
          <a:xfrm>
            <a:off x="2543235" y="2065053"/>
            <a:ext cx="1371531" cy="301625"/>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endParaRPr>
          </a:p>
        </p:txBody>
      </p:sp>
      <p:sp>
        <p:nvSpPr>
          <p:cNvPr id="33" name="TextBox 32"/>
          <p:cNvSpPr txBox="1"/>
          <p:nvPr/>
        </p:nvSpPr>
        <p:spPr>
          <a:xfrm>
            <a:off x="263465" y="2518853"/>
            <a:ext cx="2665449" cy="1384995"/>
          </a:xfrm>
          <a:prstGeom prst="rect">
            <a:avLst/>
          </a:prstGeom>
          <a:noFill/>
        </p:spPr>
        <p:txBody>
          <a:bodyPr wrap="square">
            <a:spAutoFit/>
          </a:bodyPr>
          <a:lstStyle/>
          <a:p>
            <a:pPr algn="l">
              <a:defRPr/>
            </a:pPr>
            <a:r>
              <a:rPr lang="en-US" sz="1200" b="1" dirty="0" smtClean="0">
                <a:solidFill>
                  <a:srgbClr val="333333"/>
                </a:solidFill>
              </a:rPr>
              <a:t>Job engagement drivers </a:t>
            </a:r>
            <a:r>
              <a:rPr lang="en-US" sz="1200" dirty="0" smtClean="0">
                <a:solidFill>
                  <a:srgbClr val="333333"/>
                </a:solidFill>
              </a:rPr>
              <a:t>are levers that influence an employee’s engagement with their day to day role. </a:t>
            </a:r>
            <a:r>
              <a:rPr lang="en-US" sz="1200" b="1" dirty="0" smtClean="0">
                <a:solidFill>
                  <a:srgbClr val="333333"/>
                </a:solidFill>
              </a:rPr>
              <a:t>Organizational engagement drivers </a:t>
            </a:r>
            <a:r>
              <a:rPr lang="en-US" sz="1200" dirty="0" smtClean="0">
                <a:solidFill>
                  <a:srgbClr val="333333"/>
                </a:solidFill>
              </a:rPr>
              <a:t>are levers that influence an employee’s engagement with the broader organization. </a:t>
            </a:r>
            <a:endParaRPr lang="en-US" sz="1200" dirty="0">
              <a:solidFill>
                <a:srgbClr val="333333"/>
              </a:solidFill>
              <a:latin typeface="Arial"/>
              <a:cs typeface="Arial" charset="0"/>
            </a:endParaRPr>
          </a:p>
        </p:txBody>
      </p:sp>
      <p:sp>
        <p:nvSpPr>
          <p:cNvPr id="34" name="Right Arrow 33"/>
          <p:cNvSpPr/>
          <p:nvPr/>
        </p:nvSpPr>
        <p:spPr>
          <a:xfrm>
            <a:off x="1036609" y="3979373"/>
            <a:ext cx="1490663" cy="303212"/>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endParaRPr>
          </a:p>
        </p:txBody>
      </p:sp>
      <p:sp>
        <p:nvSpPr>
          <p:cNvPr id="36" name="Right Arrow 35"/>
          <p:cNvSpPr/>
          <p:nvPr/>
        </p:nvSpPr>
        <p:spPr>
          <a:xfrm rot="16200000">
            <a:off x="1225722" y="5858094"/>
            <a:ext cx="609240" cy="301625"/>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endParaRPr>
          </a:p>
        </p:txBody>
      </p:sp>
      <p:sp>
        <p:nvSpPr>
          <p:cNvPr id="37" name="Bent-Up Arrow 36"/>
          <p:cNvSpPr/>
          <p:nvPr/>
        </p:nvSpPr>
        <p:spPr>
          <a:xfrm rot="16200000" flipH="1">
            <a:off x="6920725" y="3801935"/>
            <a:ext cx="1892044" cy="640080"/>
          </a:xfrm>
          <a:prstGeom prst="bentUp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II: Sample Agenda for Brainstorming Sessions</a:t>
            </a:r>
            <a:endParaRPr lang="en-US" dirty="0"/>
          </a:p>
        </p:txBody>
      </p:sp>
      <p:sp>
        <p:nvSpPr>
          <p:cNvPr id="33" name="Rectangle 32"/>
          <p:cNvSpPr>
            <a:spLocks noChangeArrowheads="1"/>
          </p:cNvSpPr>
          <p:nvPr>
            <p:custDataLst>
              <p:tags r:id="rId1"/>
            </p:custDataLst>
          </p:nvPr>
        </p:nvSpPr>
        <p:spPr bwMode="auto">
          <a:xfrm>
            <a:off x="263466" y="4916540"/>
            <a:ext cx="8595360" cy="457200"/>
          </a:xfrm>
          <a:prstGeom prst="rect">
            <a:avLst/>
          </a:prstGeom>
          <a:solidFill>
            <a:srgbClr val="FAFAFA"/>
          </a:solidFill>
          <a:ln w="25400" algn="ctr">
            <a:noFill/>
            <a:miter lim="800000"/>
            <a:headEnd/>
            <a:tailEnd/>
          </a:ln>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AFAFA"/>
              </a:solidFill>
              <a:effectLst/>
              <a:uLnTx/>
              <a:uFillTx/>
              <a:latin typeface="+mn-lt"/>
            </a:endParaRPr>
          </a:p>
        </p:txBody>
      </p:sp>
      <p:sp>
        <p:nvSpPr>
          <p:cNvPr id="34" name="Rectangle 10"/>
          <p:cNvSpPr>
            <a:spLocks noChangeArrowheads="1"/>
          </p:cNvSpPr>
          <p:nvPr>
            <p:custDataLst>
              <p:tags r:id="rId2"/>
            </p:custDataLst>
          </p:nvPr>
        </p:nvSpPr>
        <p:spPr bwMode="auto">
          <a:xfrm>
            <a:off x="263466" y="4002140"/>
            <a:ext cx="8595360" cy="457200"/>
          </a:xfrm>
          <a:prstGeom prst="rect">
            <a:avLst/>
          </a:prstGeom>
          <a:solidFill>
            <a:srgbClr val="FAFAFA"/>
          </a:solidFill>
          <a:ln w="25400" algn="ctr">
            <a:noFill/>
            <a:miter lim="800000"/>
            <a:headEnd/>
            <a:tailEnd/>
          </a:ln>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AFAFA"/>
              </a:solidFill>
              <a:effectLst/>
              <a:uLnTx/>
              <a:uFillTx/>
              <a:latin typeface="+mn-lt"/>
            </a:endParaRPr>
          </a:p>
        </p:txBody>
      </p:sp>
      <p:sp>
        <p:nvSpPr>
          <p:cNvPr id="35" name="Rectangle 34"/>
          <p:cNvSpPr>
            <a:spLocks noChangeArrowheads="1"/>
          </p:cNvSpPr>
          <p:nvPr>
            <p:custDataLst>
              <p:tags r:id="rId3"/>
            </p:custDataLst>
          </p:nvPr>
        </p:nvSpPr>
        <p:spPr bwMode="auto">
          <a:xfrm>
            <a:off x="263466" y="2170165"/>
            <a:ext cx="8595360" cy="457200"/>
          </a:xfrm>
          <a:prstGeom prst="rect">
            <a:avLst/>
          </a:prstGeom>
          <a:solidFill>
            <a:srgbClr val="FAFAFA"/>
          </a:solidFill>
          <a:ln w="25400" algn="ctr">
            <a:noFill/>
            <a:miter lim="800000"/>
            <a:headEnd/>
            <a:tailEnd/>
          </a:ln>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AFAFA"/>
              </a:solidFill>
              <a:effectLst/>
              <a:uLnTx/>
              <a:uFillTx/>
              <a:latin typeface="+mn-lt"/>
            </a:endParaRPr>
          </a:p>
        </p:txBody>
      </p:sp>
      <p:sp>
        <p:nvSpPr>
          <p:cNvPr id="36" name="Rectangle 10"/>
          <p:cNvSpPr>
            <a:spLocks noChangeArrowheads="1"/>
          </p:cNvSpPr>
          <p:nvPr>
            <p:custDataLst>
              <p:tags r:id="rId4"/>
            </p:custDataLst>
          </p:nvPr>
        </p:nvSpPr>
        <p:spPr bwMode="auto">
          <a:xfrm>
            <a:off x="263466" y="2627365"/>
            <a:ext cx="8595360" cy="457200"/>
          </a:xfrm>
          <a:prstGeom prst="rect">
            <a:avLst/>
          </a:prstGeom>
          <a:solidFill>
            <a:srgbClr val="E1E3E1"/>
          </a:solidFill>
          <a:ln w="25400" algn="ctr">
            <a:noFill/>
            <a:miter lim="800000"/>
            <a:headEnd/>
            <a:tailEnd/>
          </a:ln>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AFAFA"/>
              </a:solidFill>
              <a:effectLst/>
              <a:uLnTx/>
              <a:uFillTx/>
              <a:latin typeface="+mn-lt"/>
            </a:endParaRPr>
          </a:p>
        </p:txBody>
      </p:sp>
      <p:sp>
        <p:nvSpPr>
          <p:cNvPr id="37" name="Rectangle 6"/>
          <p:cNvSpPr>
            <a:spLocks noChangeArrowheads="1"/>
          </p:cNvSpPr>
          <p:nvPr>
            <p:custDataLst>
              <p:tags r:id="rId5"/>
            </p:custDataLst>
          </p:nvPr>
        </p:nvSpPr>
        <p:spPr bwMode="auto">
          <a:xfrm>
            <a:off x="263466" y="1712965"/>
            <a:ext cx="8595360" cy="452437"/>
          </a:xfrm>
          <a:prstGeom prst="rect">
            <a:avLst/>
          </a:prstGeom>
          <a:solidFill>
            <a:srgbClr val="E1E3E1"/>
          </a:solidFill>
          <a:ln w="25400" algn="ctr">
            <a:noFill/>
            <a:miter lim="800000"/>
            <a:headEnd/>
            <a:tailEnd/>
          </a:ln>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AFAFA"/>
              </a:solidFill>
              <a:effectLst/>
              <a:uLnTx/>
              <a:uFillTx/>
              <a:latin typeface="+mn-lt"/>
            </a:endParaRPr>
          </a:p>
        </p:txBody>
      </p:sp>
      <p:sp>
        <p:nvSpPr>
          <p:cNvPr id="38" name="TextBox 4"/>
          <p:cNvSpPr txBox="1">
            <a:spLocks noChangeArrowheads="1"/>
          </p:cNvSpPr>
          <p:nvPr>
            <p:custDataLst>
              <p:tags r:id="rId6"/>
            </p:custDataLst>
          </p:nvPr>
        </p:nvSpPr>
        <p:spPr bwMode="auto">
          <a:xfrm>
            <a:off x="2533716" y="1712965"/>
            <a:ext cx="6309360" cy="338554"/>
          </a:xfrm>
          <a:prstGeom prst="rect">
            <a:avLst/>
          </a:prstGeom>
          <a:noFill/>
          <a:ln w="9525">
            <a:noFill/>
            <a:miter lim="800000"/>
            <a:headEnd/>
            <a:tailEnd/>
          </a:ln>
        </p:spPr>
        <p:txBody>
          <a:bodyPr>
            <a:spAutoFit/>
          </a:bodyPr>
          <a:lstStyle/>
          <a:p>
            <a:pPr marL="342900" marR="0" lvl="0" indent="-342900" algn="l" defTabSz="914400" eaLnBrk="1" fontAlgn="auto" latinLnBrk="0" hangingPunct="1">
              <a:lnSpc>
                <a:spcPct val="100000"/>
              </a:lnSpc>
              <a:spcBef>
                <a:spcPct val="2000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mn-lt"/>
              </a:rPr>
              <a:t>Introduction and ground rules</a:t>
            </a:r>
          </a:p>
        </p:txBody>
      </p:sp>
      <p:sp>
        <p:nvSpPr>
          <p:cNvPr id="39" name="TextBox 5"/>
          <p:cNvSpPr txBox="1">
            <a:spLocks noChangeArrowheads="1"/>
          </p:cNvSpPr>
          <p:nvPr>
            <p:custDataLst>
              <p:tags r:id="rId7"/>
            </p:custDataLst>
          </p:nvPr>
        </p:nvSpPr>
        <p:spPr bwMode="auto">
          <a:xfrm>
            <a:off x="335875" y="1712965"/>
            <a:ext cx="2377440" cy="336550"/>
          </a:xfrm>
          <a:prstGeom prst="rect">
            <a:avLst/>
          </a:prstGeom>
          <a:noFill/>
          <a:ln w="9525">
            <a:noFill/>
            <a:miter lim="800000"/>
            <a:headEnd/>
            <a:tailEnd/>
          </a:ln>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948A54"/>
                </a:solidFill>
                <a:effectLst/>
                <a:uLnTx/>
                <a:uFillTx/>
                <a:latin typeface="+mn-lt"/>
              </a:rPr>
              <a:t>9:00am – 9:15 am:</a:t>
            </a:r>
          </a:p>
        </p:txBody>
      </p:sp>
      <p:sp>
        <p:nvSpPr>
          <p:cNvPr id="40" name="Rectangle 10"/>
          <p:cNvSpPr>
            <a:spLocks noChangeArrowheads="1"/>
          </p:cNvSpPr>
          <p:nvPr>
            <p:custDataLst>
              <p:tags r:id="rId8"/>
            </p:custDataLst>
          </p:nvPr>
        </p:nvSpPr>
        <p:spPr bwMode="auto">
          <a:xfrm>
            <a:off x="263466" y="4459340"/>
            <a:ext cx="8595360" cy="457200"/>
          </a:xfrm>
          <a:prstGeom prst="rect">
            <a:avLst/>
          </a:prstGeom>
          <a:solidFill>
            <a:srgbClr val="E1E3E1"/>
          </a:solidFill>
          <a:ln w="25400" algn="ctr">
            <a:noFill/>
            <a:miter lim="800000"/>
            <a:headEnd/>
            <a:tailEnd/>
          </a:ln>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AFAFA"/>
              </a:solidFill>
              <a:effectLst/>
              <a:uLnTx/>
              <a:uFillTx/>
              <a:latin typeface="+mn-lt"/>
            </a:endParaRPr>
          </a:p>
        </p:txBody>
      </p:sp>
      <p:sp>
        <p:nvSpPr>
          <p:cNvPr id="41" name="Rectangle 10"/>
          <p:cNvSpPr>
            <a:spLocks noChangeArrowheads="1"/>
          </p:cNvSpPr>
          <p:nvPr>
            <p:custDataLst>
              <p:tags r:id="rId9"/>
            </p:custDataLst>
          </p:nvPr>
        </p:nvSpPr>
        <p:spPr bwMode="auto">
          <a:xfrm>
            <a:off x="263466" y="3163940"/>
            <a:ext cx="8595360" cy="533400"/>
          </a:xfrm>
          <a:prstGeom prst="rect">
            <a:avLst/>
          </a:prstGeom>
          <a:solidFill>
            <a:srgbClr val="FAFAFA"/>
          </a:solidFill>
          <a:ln w="25400" algn="ctr">
            <a:noFill/>
            <a:miter lim="800000"/>
            <a:headEnd/>
            <a:tailEnd/>
          </a:ln>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AFAFA"/>
              </a:solidFill>
              <a:effectLst/>
              <a:uLnTx/>
              <a:uFillTx/>
              <a:latin typeface="+mn-lt"/>
            </a:endParaRPr>
          </a:p>
        </p:txBody>
      </p:sp>
      <p:sp>
        <p:nvSpPr>
          <p:cNvPr id="42" name="TextBox 4"/>
          <p:cNvSpPr txBox="1">
            <a:spLocks noChangeArrowheads="1"/>
          </p:cNvSpPr>
          <p:nvPr>
            <p:custDataLst>
              <p:tags r:id="rId10"/>
            </p:custDataLst>
          </p:nvPr>
        </p:nvSpPr>
        <p:spPr bwMode="auto">
          <a:xfrm>
            <a:off x="2533716" y="2170165"/>
            <a:ext cx="6309360" cy="338554"/>
          </a:xfrm>
          <a:prstGeom prst="rect">
            <a:avLst/>
          </a:prstGeom>
          <a:noFill/>
          <a:ln w="9525">
            <a:noFill/>
            <a:miter lim="800000"/>
            <a:headEnd/>
            <a:tailEnd/>
          </a:ln>
        </p:spPr>
        <p:txBody>
          <a:bodyPr>
            <a:spAutoFit/>
          </a:bodyPr>
          <a:lstStyle/>
          <a:p>
            <a:pPr marL="342900" marR="0" lvl="0" indent="-342900" algn="l" defTabSz="914400" eaLnBrk="1" fontAlgn="auto" latinLnBrk="0" hangingPunct="1">
              <a:lnSpc>
                <a:spcPct val="100000"/>
              </a:lnSpc>
              <a:spcBef>
                <a:spcPct val="2000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mn-lt"/>
              </a:rPr>
              <a:t>Break-out session #1</a:t>
            </a:r>
          </a:p>
        </p:txBody>
      </p:sp>
      <p:sp>
        <p:nvSpPr>
          <p:cNvPr id="43" name="TextBox 4"/>
          <p:cNvSpPr txBox="1">
            <a:spLocks noChangeArrowheads="1"/>
          </p:cNvSpPr>
          <p:nvPr>
            <p:custDataLst>
              <p:tags r:id="rId11"/>
            </p:custDataLst>
          </p:nvPr>
        </p:nvSpPr>
        <p:spPr bwMode="auto">
          <a:xfrm>
            <a:off x="2533716" y="3070277"/>
            <a:ext cx="6309360" cy="338554"/>
          </a:xfrm>
          <a:prstGeom prst="rect">
            <a:avLst/>
          </a:prstGeom>
          <a:noFill/>
          <a:ln w="9525">
            <a:noFill/>
            <a:miter lim="800000"/>
            <a:headEnd/>
            <a:tailEnd/>
          </a:ln>
        </p:spPr>
        <p:txBody>
          <a:bodyPr>
            <a:spAutoFit/>
          </a:bodyPr>
          <a:lstStyle/>
          <a:p>
            <a:pPr marL="342900" marR="0" lvl="0" indent="-342900" algn="l"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mn-lt"/>
              </a:rPr>
              <a:t>Break-out session </a:t>
            </a:r>
            <a:r>
              <a:rPr kumimoji="0" lang="en-US" sz="1600" b="0" i="0" u="none" strike="noStrike" kern="0" cap="none" spc="0" normalizeH="0" baseline="0" noProof="0" dirty="0">
                <a:ln>
                  <a:noFill/>
                </a:ln>
                <a:solidFill>
                  <a:sysClr val="windowText" lastClr="000000"/>
                </a:solidFill>
                <a:effectLst/>
                <a:uLnTx/>
                <a:uFillTx/>
                <a:latin typeface="+mn-lt"/>
              </a:rPr>
              <a:t>#2</a:t>
            </a:r>
          </a:p>
        </p:txBody>
      </p:sp>
      <p:sp>
        <p:nvSpPr>
          <p:cNvPr id="44" name="TextBox 4"/>
          <p:cNvSpPr txBox="1">
            <a:spLocks noChangeArrowheads="1"/>
          </p:cNvSpPr>
          <p:nvPr>
            <p:custDataLst>
              <p:tags r:id="rId12"/>
            </p:custDataLst>
          </p:nvPr>
        </p:nvSpPr>
        <p:spPr bwMode="auto">
          <a:xfrm>
            <a:off x="2533716" y="2627365"/>
            <a:ext cx="6309360" cy="338554"/>
          </a:xfrm>
          <a:prstGeom prst="rect">
            <a:avLst/>
          </a:prstGeom>
          <a:noFill/>
          <a:ln w="9525">
            <a:noFill/>
            <a:miter lim="800000"/>
            <a:headEnd/>
            <a:tailEnd/>
          </a:ln>
        </p:spPr>
        <p:txBody>
          <a:bodyPr>
            <a:spAutoFit/>
          </a:bodyPr>
          <a:lstStyle/>
          <a:p>
            <a:pPr marL="342900" marR="0" lvl="0" indent="-342900" algn="l" defTabSz="914400" eaLnBrk="1" fontAlgn="auto" latinLnBrk="0" hangingPunct="1">
              <a:lnSpc>
                <a:spcPct val="100000"/>
              </a:lnSpc>
              <a:spcBef>
                <a:spcPct val="2000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mn-lt"/>
              </a:rPr>
              <a:t>Group discussion and consolidation	</a:t>
            </a:r>
          </a:p>
        </p:txBody>
      </p:sp>
      <p:sp>
        <p:nvSpPr>
          <p:cNvPr id="45" name="TextBox 5"/>
          <p:cNvSpPr txBox="1">
            <a:spLocks noChangeArrowheads="1"/>
          </p:cNvSpPr>
          <p:nvPr>
            <p:custDataLst>
              <p:tags r:id="rId13"/>
            </p:custDataLst>
          </p:nvPr>
        </p:nvSpPr>
        <p:spPr bwMode="auto">
          <a:xfrm>
            <a:off x="335875" y="3070277"/>
            <a:ext cx="2377440" cy="336550"/>
          </a:xfrm>
          <a:prstGeom prst="rect">
            <a:avLst/>
          </a:prstGeom>
          <a:noFill/>
          <a:ln w="9525">
            <a:noFill/>
            <a:miter lim="800000"/>
            <a:headEnd/>
            <a:tailEnd/>
          </a:ln>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948A54"/>
                </a:solidFill>
                <a:effectLst/>
                <a:uLnTx/>
                <a:uFillTx/>
                <a:latin typeface="+mn-lt"/>
              </a:rPr>
              <a:t>10:15am – 10:45am</a:t>
            </a:r>
          </a:p>
        </p:txBody>
      </p:sp>
      <p:sp>
        <p:nvSpPr>
          <p:cNvPr id="46" name="TextBox 5"/>
          <p:cNvSpPr txBox="1">
            <a:spLocks noChangeArrowheads="1"/>
          </p:cNvSpPr>
          <p:nvPr>
            <p:custDataLst>
              <p:tags r:id="rId14"/>
            </p:custDataLst>
          </p:nvPr>
        </p:nvSpPr>
        <p:spPr bwMode="auto">
          <a:xfrm>
            <a:off x="335875" y="2170165"/>
            <a:ext cx="2377440" cy="336550"/>
          </a:xfrm>
          <a:prstGeom prst="rect">
            <a:avLst/>
          </a:prstGeom>
          <a:noFill/>
          <a:ln w="9525">
            <a:noFill/>
            <a:miter lim="800000"/>
            <a:headEnd/>
            <a:tailEnd/>
          </a:ln>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948A54"/>
                </a:solidFill>
                <a:effectLst/>
                <a:uLnTx/>
                <a:uFillTx/>
                <a:latin typeface="+mn-lt"/>
              </a:rPr>
              <a:t>9:15am – 9:45am</a:t>
            </a:r>
          </a:p>
        </p:txBody>
      </p:sp>
      <p:sp>
        <p:nvSpPr>
          <p:cNvPr id="47" name="TextBox 5"/>
          <p:cNvSpPr txBox="1">
            <a:spLocks noChangeArrowheads="1"/>
          </p:cNvSpPr>
          <p:nvPr>
            <p:custDataLst>
              <p:tags r:id="rId15"/>
            </p:custDataLst>
          </p:nvPr>
        </p:nvSpPr>
        <p:spPr bwMode="auto">
          <a:xfrm>
            <a:off x="335875" y="2627365"/>
            <a:ext cx="2377440" cy="336550"/>
          </a:xfrm>
          <a:prstGeom prst="rect">
            <a:avLst/>
          </a:prstGeom>
          <a:noFill/>
          <a:ln w="9525">
            <a:noFill/>
            <a:miter lim="800000"/>
            <a:headEnd/>
            <a:tailEnd/>
          </a:ln>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948A54"/>
                </a:solidFill>
                <a:effectLst/>
                <a:uLnTx/>
                <a:uFillTx/>
                <a:latin typeface="+mn-lt"/>
              </a:rPr>
              <a:t>9:45am – 10:15am</a:t>
            </a:r>
          </a:p>
        </p:txBody>
      </p:sp>
      <p:sp>
        <p:nvSpPr>
          <p:cNvPr id="48" name="TextBox 5"/>
          <p:cNvSpPr txBox="1">
            <a:spLocks noChangeArrowheads="1"/>
          </p:cNvSpPr>
          <p:nvPr>
            <p:custDataLst>
              <p:tags r:id="rId16"/>
            </p:custDataLst>
          </p:nvPr>
        </p:nvSpPr>
        <p:spPr bwMode="auto">
          <a:xfrm>
            <a:off x="335875" y="4510140"/>
            <a:ext cx="2377440" cy="336550"/>
          </a:xfrm>
          <a:prstGeom prst="rect">
            <a:avLst/>
          </a:prstGeom>
          <a:noFill/>
          <a:ln w="9525">
            <a:noFill/>
            <a:miter lim="800000"/>
            <a:headEnd/>
            <a:tailEnd/>
          </a:ln>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948A54"/>
                </a:solidFill>
                <a:effectLst/>
                <a:uLnTx/>
                <a:uFillTx/>
                <a:latin typeface="+mn-lt"/>
              </a:rPr>
              <a:t>12:00pm – 12:45pm</a:t>
            </a:r>
          </a:p>
        </p:txBody>
      </p:sp>
      <p:sp>
        <p:nvSpPr>
          <p:cNvPr id="49" name="TextBox 5"/>
          <p:cNvSpPr txBox="1">
            <a:spLocks noChangeArrowheads="1"/>
          </p:cNvSpPr>
          <p:nvPr/>
        </p:nvSpPr>
        <p:spPr bwMode="auto">
          <a:xfrm>
            <a:off x="335875" y="4941940"/>
            <a:ext cx="2377440" cy="336550"/>
          </a:xfrm>
          <a:prstGeom prst="rect">
            <a:avLst/>
          </a:prstGeom>
          <a:noFill/>
          <a:ln w="9525">
            <a:noFill/>
            <a:miter lim="800000"/>
            <a:headEnd/>
            <a:tailEnd/>
          </a:ln>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948A54"/>
                </a:solidFill>
                <a:effectLst/>
                <a:uLnTx/>
                <a:uFillTx/>
                <a:latin typeface="+mn-lt"/>
              </a:rPr>
              <a:t>12:45pm – 1:45pm</a:t>
            </a:r>
          </a:p>
        </p:txBody>
      </p:sp>
      <p:sp>
        <p:nvSpPr>
          <p:cNvPr id="50" name="TextBox 5"/>
          <p:cNvSpPr txBox="1">
            <a:spLocks noChangeArrowheads="1"/>
          </p:cNvSpPr>
          <p:nvPr>
            <p:custDataLst>
              <p:tags r:id="rId17"/>
            </p:custDataLst>
          </p:nvPr>
        </p:nvSpPr>
        <p:spPr bwMode="auto">
          <a:xfrm>
            <a:off x="335875" y="4029127"/>
            <a:ext cx="2377440" cy="336550"/>
          </a:xfrm>
          <a:prstGeom prst="rect">
            <a:avLst/>
          </a:prstGeom>
          <a:noFill/>
          <a:ln w="9525">
            <a:noFill/>
            <a:miter lim="800000"/>
            <a:headEnd/>
            <a:tailEnd/>
          </a:ln>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948A54"/>
                </a:solidFill>
                <a:effectLst/>
                <a:uLnTx/>
                <a:uFillTx/>
                <a:latin typeface="+mn-lt"/>
              </a:rPr>
              <a:t>11:15am – 12:00pm</a:t>
            </a:r>
          </a:p>
        </p:txBody>
      </p:sp>
      <p:sp>
        <p:nvSpPr>
          <p:cNvPr id="51" name="TextBox 4"/>
          <p:cNvSpPr txBox="1">
            <a:spLocks noChangeArrowheads="1"/>
          </p:cNvSpPr>
          <p:nvPr>
            <p:custDataLst>
              <p:tags r:id="rId18"/>
            </p:custDataLst>
          </p:nvPr>
        </p:nvSpPr>
        <p:spPr bwMode="auto">
          <a:xfrm>
            <a:off x="2533716" y="4510140"/>
            <a:ext cx="6309360" cy="338554"/>
          </a:xfrm>
          <a:prstGeom prst="rect">
            <a:avLst/>
          </a:prstGeom>
          <a:noFill/>
          <a:ln w="9525">
            <a:noFill/>
            <a:miter lim="800000"/>
            <a:headEnd/>
            <a:tailEnd/>
          </a:ln>
        </p:spPr>
        <p:txBody>
          <a:bodyPr>
            <a:spAutoFit/>
          </a:bodyPr>
          <a:lstStyle/>
          <a:p>
            <a:pPr marL="342900" marR="0" lvl="0" indent="-342900" algn="l"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mn-lt"/>
              </a:rPr>
              <a:t>Break-out session #3</a:t>
            </a:r>
          </a:p>
        </p:txBody>
      </p:sp>
      <p:sp>
        <p:nvSpPr>
          <p:cNvPr id="52" name="TextBox 4"/>
          <p:cNvSpPr txBox="1">
            <a:spLocks noChangeArrowheads="1"/>
          </p:cNvSpPr>
          <p:nvPr>
            <p:custDataLst>
              <p:tags r:id="rId19"/>
            </p:custDataLst>
          </p:nvPr>
        </p:nvSpPr>
        <p:spPr bwMode="auto">
          <a:xfrm>
            <a:off x="2533716" y="4941940"/>
            <a:ext cx="6309360" cy="338554"/>
          </a:xfrm>
          <a:prstGeom prst="rect">
            <a:avLst/>
          </a:prstGeom>
          <a:noFill/>
          <a:ln w="9525">
            <a:noFill/>
            <a:miter lim="800000"/>
            <a:headEnd/>
            <a:tailEnd/>
          </a:ln>
        </p:spPr>
        <p:txBody>
          <a:bodyPr>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mn-lt"/>
              </a:rPr>
              <a:t>Group discussion: Consolidate initiatives and rank effort and impact</a:t>
            </a:r>
          </a:p>
        </p:txBody>
      </p:sp>
      <p:sp>
        <p:nvSpPr>
          <p:cNvPr id="55" name="Rectangle 10"/>
          <p:cNvSpPr>
            <a:spLocks noChangeArrowheads="1"/>
          </p:cNvSpPr>
          <p:nvPr>
            <p:custDataLst>
              <p:tags r:id="rId20"/>
            </p:custDataLst>
          </p:nvPr>
        </p:nvSpPr>
        <p:spPr bwMode="auto">
          <a:xfrm>
            <a:off x="263466" y="3544940"/>
            <a:ext cx="8595360" cy="457200"/>
          </a:xfrm>
          <a:prstGeom prst="rect">
            <a:avLst/>
          </a:prstGeom>
          <a:solidFill>
            <a:srgbClr val="E1E3E1"/>
          </a:solidFill>
          <a:ln w="25400" algn="ctr">
            <a:noFill/>
            <a:miter lim="800000"/>
            <a:headEnd/>
            <a:tailEnd/>
          </a:ln>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AFAFA"/>
              </a:solidFill>
              <a:effectLst/>
              <a:uLnTx/>
              <a:uFillTx/>
              <a:latin typeface="+mn-lt"/>
            </a:endParaRPr>
          </a:p>
        </p:txBody>
      </p:sp>
      <p:sp>
        <p:nvSpPr>
          <p:cNvPr id="56" name="TextBox 4"/>
          <p:cNvSpPr txBox="1">
            <a:spLocks noChangeArrowheads="1"/>
          </p:cNvSpPr>
          <p:nvPr>
            <p:custDataLst>
              <p:tags r:id="rId21"/>
            </p:custDataLst>
          </p:nvPr>
        </p:nvSpPr>
        <p:spPr bwMode="auto">
          <a:xfrm>
            <a:off x="2533716" y="3544940"/>
            <a:ext cx="6309360" cy="338554"/>
          </a:xfrm>
          <a:prstGeom prst="rect">
            <a:avLst/>
          </a:prstGeom>
          <a:noFill/>
          <a:ln w="9525">
            <a:noFill/>
            <a:miter lim="800000"/>
            <a:headEnd/>
            <a:tailEnd/>
          </a:ln>
        </p:spPr>
        <p:txBody>
          <a:bodyPr>
            <a:spAutoFit/>
          </a:bodyPr>
          <a:lstStyle/>
          <a:p>
            <a:pPr marL="342900" marR="0" lvl="0" indent="-342900" algn="l" defTabSz="914400" eaLnBrk="1" fontAlgn="auto" latinLnBrk="0" hangingPunct="1">
              <a:lnSpc>
                <a:spcPct val="100000"/>
              </a:lnSpc>
              <a:spcBef>
                <a:spcPct val="2000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mn-lt"/>
              </a:rPr>
              <a:t>Group discussion and consolidation</a:t>
            </a:r>
          </a:p>
        </p:txBody>
      </p:sp>
      <p:sp>
        <p:nvSpPr>
          <p:cNvPr id="57" name="TextBox 5"/>
          <p:cNvSpPr txBox="1">
            <a:spLocks noChangeArrowheads="1"/>
          </p:cNvSpPr>
          <p:nvPr>
            <p:custDataLst>
              <p:tags r:id="rId22"/>
            </p:custDataLst>
          </p:nvPr>
        </p:nvSpPr>
        <p:spPr bwMode="auto">
          <a:xfrm>
            <a:off x="335875" y="3544940"/>
            <a:ext cx="2377440" cy="336550"/>
          </a:xfrm>
          <a:prstGeom prst="rect">
            <a:avLst/>
          </a:prstGeom>
          <a:noFill/>
          <a:ln w="9525">
            <a:noFill/>
            <a:miter lim="800000"/>
            <a:headEnd/>
            <a:tailEnd/>
          </a:ln>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948A54"/>
                </a:solidFill>
                <a:effectLst/>
                <a:uLnTx/>
                <a:uFillTx/>
                <a:latin typeface="+mn-lt"/>
              </a:rPr>
              <a:t>10:45am – 11:15am</a:t>
            </a:r>
          </a:p>
        </p:txBody>
      </p:sp>
      <p:sp>
        <p:nvSpPr>
          <p:cNvPr id="58" name="TextBox 4"/>
          <p:cNvSpPr txBox="1">
            <a:spLocks noChangeArrowheads="1"/>
          </p:cNvSpPr>
          <p:nvPr>
            <p:custDataLst>
              <p:tags r:id="rId23"/>
            </p:custDataLst>
          </p:nvPr>
        </p:nvSpPr>
        <p:spPr bwMode="auto">
          <a:xfrm>
            <a:off x="2533716" y="4029127"/>
            <a:ext cx="6309360" cy="338554"/>
          </a:xfrm>
          <a:prstGeom prst="rect">
            <a:avLst/>
          </a:prstGeom>
          <a:noFill/>
          <a:ln w="9525">
            <a:noFill/>
            <a:miter lim="800000"/>
            <a:headEnd/>
            <a:tailEnd/>
          </a:ln>
        </p:spPr>
        <p:txBody>
          <a:bodyPr>
            <a:spAutoFit/>
          </a:bodyPr>
          <a:lstStyle/>
          <a:p>
            <a:pPr marL="342900" marR="0" lvl="0" indent="-342900" algn="l" defTabSz="914400" eaLnBrk="1" fontAlgn="auto" latinLnBrk="0" hangingPunct="1">
              <a:lnSpc>
                <a:spcPct val="100000"/>
              </a:lnSpc>
              <a:spcBef>
                <a:spcPct val="2000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mn-lt"/>
              </a:rPr>
              <a:t>Break/Lunch</a:t>
            </a:r>
          </a:p>
        </p:txBody>
      </p:sp>
      <p:sp>
        <p:nvSpPr>
          <p:cNvPr id="59" name="Rectangle 10"/>
          <p:cNvSpPr>
            <a:spLocks noChangeArrowheads="1"/>
          </p:cNvSpPr>
          <p:nvPr>
            <p:custDataLst>
              <p:tags r:id="rId24"/>
            </p:custDataLst>
          </p:nvPr>
        </p:nvSpPr>
        <p:spPr bwMode="auto">
          <a:xfrm>
            <a:off x="263466" y="5435682"/>
            <a:ext cx="8595360" cy="457200"/>
          </a:xfrm>
          <a:prstGeom prst="rect">
            <a:avLst/>
          </a:prstGeom>
          <a:solidFill>
            <a:srgbClr val="E1E3E1"/>
          </a:solidFill>
          <a:ln w="25400" algn="ctr">
            <a:noFill/>
            <a:miter lim="800000"/>
            <a:headEnd/>
            <a:tailEnd/>
          </a:ln>
        </p:spPr>
        <p:txBody>
          <a:bodyPr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AFAFA"/>
              </a:solidFill>
              <a:effectLst/>
              <a:uLnTx/>
              <a:uFillTx/>
              <a:latin typeface="+mn-lt"/>
            </a:endParaRPr>
          </a:p>
        </p:txBody>
      </p:sp>
      <p:sp>
        <p:nvSpPr>
          <p:cNvPr id="61" name="TextBox 5"/>
          <p:cNvSpPr txBox="1">
            <a:spLocks noChangeArrowheads="1"/>
          </p:cNvSpPr>
          <p:nvPr>
            <p:custDataLst>
              <p:tags r:id="rId25"/>
            </p:custDataLst>
          </p:nvPr>
        </p:nvSpPr>
        <p:spPr bwMode="auto">
          <a:xfrm>
            <a:off x="370800" y="5508708"/>
            <a:ext cx="2377440" cy="336550"/>
          </a:xfrm>
          <a:prstGeom prst="rect">
            <a:avLst/>
          </a:prstGeom>
          <a:noFill/>
          <a:ln w="9525">
            <a:noFill/>
            <a:miter lim="800000"/>
            <a:headEnd/>
            <a:tailEnd/>
          </a:ln>
        </p:spPr>
        <p:txBody>
          <a:bodyP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948A54"/>
                </a:solidFill>
                <a:effectLst/>
                <a:uLnTx/>
                <a:uFillTx/>
                <a:latin typeface="+mn-lt"/>
              </a:rPr>
              <a:t>1:45pm – 2:00pm</a:t>
            </a:r>
          </a:p>
        </p:txBody>
      </p:sp>
      <p:sp>
        <p:nvSpPr>
          <p:cNvPr id="79" name="TextBox 4"/>
          <p:cNvSpPr txBox="1">
            <a:spLocks noChangeArrowheads="1"/>
          </p:cNvSpPr>
          <p:nvPr>
            <p:custDataLst>
              <p:tags r:id="rId26"/>
            </p:custDataLst>
          </p:nvPr>
        </p:nvSpPr>
        <p:spPr bwMode="auto">
          <a:xfrm>
            <a:off x="2527272" y="5508708"/>
            <a:ext cx="6309360" cy="338554"/>
          </a:xfrm>
          <a:prstGeom prst="rect">
            <a:avLst/>
          </a:prstGeom>
          <a:noFill/>
          <a:ln w="9525">
            <a:noFill/>
            <a:miter lim="800000"/>
            <a:headEnd/>
            <a:tailEnd/>
          </a:ln>
        </p:spPr>
        <p:txBody>
          <a:bodyPr>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mn-lt"/>
              </a:rPr>
              <a:t>Wrap Up</a:t>
            </a:r>
            <a:endParaRPr kumimoji="0" lang="en-US" sz="1600" b="0" i="0" u="none" strike="noStrike" kern="0" cap="none" spc="0" normalizeH="0" baseline="0" noProof="0" dirty="0">
              <a:ln>
                <a:noFill/>
              </a:ln>
              <a:solidFill>
                <a:sysClr val="windowText" lastClr="000000"/>
              </a:solidFill>
              <a:effectLst/>
              <a:uLnTx/>
              <a:uFillTx/>
              <a:latin typeface="+mn-lt"/>
            </a:endParaRPr>
          </a:p>
        </p:txBody>
      </p:sp>
      <p:cxnSp>
        <p:nvCxnSpPr>
          <p:cNvPr id="80" name="Straight Connector 79"/>
          <p:cNvCxnSpPr/>
          <p:nvPr>
            <p:custDataLst>
              <p:tags r:id="rId27"/>
            </p:custDataLst>
          </p:nvPr>
        </p:nvCxnSpPr>
        <p:spPr>
          <a:xfrm rot="5400000">
            <a:off x="278100" y="3814477"/>
            <a:ext cx="4206240" cy="0"/>
          </a:xfrm>
          <a:prstGeom prst="line">
            <a:avLst/>
          </a:prstGeom>
          <a:noFill/>
          <a:ln w="28575" cap="flat" cmpd="sng" algn="ctr">
            <a:solidFill>
              <a:srgbClr val="948A54"/>
            </a:solidFill>
            <a:prstDash val="sysDot"/>
          </a:ln>
          <a:effectLst/>
        </p:spPr>
      </p:cxnSp>
      <p:sp>
        <p:nvSpPr>
          <p:cNvPr id="31" name="TextBox 30"/>
          <p:cNvSpPr txBox="1"/>
          <p:nvPr/>
        </p:nvSpPr>
        <p:spPr>
          <a:xfrm>
            <a:off x="884187" y="1201707"/>
            <a:ext cx="5367411" cy="400110"/>
          </a:xfrm>
          <a:prstGeom prst="rect">
            <a:avLst/>
          </a:prstGeom>
          <a:noFill/>
        </p:spPr>
        <p:txBody>
          <a:bodyPr wrap="square" rtlCol="0">
            <a:spAutoFit/>
          </a:bodyPr>
          <a:lstStyle/>
          <a:p>
            <a:r>
              <a:rPr lang="en-US" sz="2000" b="1" dirty="0" smtClean="0"/>
              <a:t>Today’s Agenda</a:t>
            </a:r>
            <a:endParaRPr lang="en-US" sz="2000" b="1" dirty="0"/>
          </a:p>
        </p:txBody>
      </p:sp>
      <p:sp>
        <p:nvSpPr>
          <p:cNvPr id="32" name="Pentagon 31"/>
          <p:cNvSpPr/>
          <p:nvPr/>
        </p:nvSpPr>
        <p:spPr>
          <a:xfrm>
            <a:off x="263466" y="5966181"/>
            <a:ext cx="822960" cy="274320"/>
          </a:xfrm>
          <a:prstGeom prst="homePlate">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Note: </a:t>
            </a:r>
            <a:endParaRPr lang="en-US" sz="1400" dirty="0"/>
          </a:p>
        </p:txBody>
      </p:sp>
      <p:sp>
        <p:nvSpPr>
          <p:cNvPr id="53" name="Rounded Rectangle 52"/>
          <p:cNvSpPr/>
          <p:nvPr/>
        </p:nvSpPr>
        <p:spPr>
          <a:xfrm>
            <a:off x="1086426" y="5966181"/>
            <a:ext cx="7502004" cy="420372"/>
          </a:xfrm>
          <a:prstGeom prst="roundRect">
            <a:avLst/>
          </a:prstGeom>
          <a:noFill/>
          <a:ln>
            <a:solidFill>
              <a:srgbClr val="D17D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smtClean="0">
                <a:solidFill>
                  <a:schemeClr val="tx1"/>
                </a:solidFill>
              </a:rPr>
              <a:t>This is a sample agenda. Some organizations may need to break these brainstorming sessions up over multiple days.</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change initiatives, or lack thereof, resulting from your survey can make or break the engagement program</a:t>
            </a:r>
            <a:endParaRPr lang="en-US" dirty="0"/>
          </a:p>
        </p:txBody>
      </p:sp>
      <p:sp>
        <p:nvSpPr>
          <p:cNvPr id="3" name="Text Placeholder 2"/>
          <p:cNvSpPr>
            <a:spLocks noGrp="1"/>
          </p:cNvSpPr>
          <p:nvPr>
            <p:ph type="body" sz="quarter" idx="19"/>
          </p:nvPr>
        </p:nvSpPr>
        <p:spPr/>
        <p:txBody>
          <a:bodyPr/>
          <a:lstStyle/>
          <a:p>
            <a:pPr>
              <a:defRPr/>
            </a:pPr>
            <a:r>
              <a:rPr lang="en-US" dirty="0" smtClean="0"/>
              <a:t>The more an organization does to act on poor survey results, the more the key HR performance indicators will improve. </a:t>
            </a:r>
            <a:endParaRPr lang="en-US" dirty="0"/>
          </a:p>
        </p:txBody>
      </p:sp>
      <p:sp>
        <p:nvSpPr>
          <p:cNvPr id="5" name="Bent Arrow 4"/>
          <p:cNvSpPr/>
          <p:nvPr>
            <p:custDataLst>
              <p:tags r:id="rId2"/>
            </p:custDataLst>
          </p:nvPr>
        </p:nvSpPr>
        <p:spPr>
          <a:xfrm rot="10800000" flipH="1">
            <a:off x="479425" y="2516175"/>
            <a:ext cx="923925" cy="3211520"/>
          </a:xfrm>
          <a:prstGeom prst="bentArrow">
            <a:avLst>
              <a:gd name="adj1" fmla="val 25000"/>
              <a:gd name="adj2" fmla="val 24755"/>
              <a:gd name="adj3" fmla="val 40868"/>
              <a:gd name="adj4" fmla="val 3713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aphicFrame>
        <p:nvGraphicFramePr>
          <p:cNvPr id="6" name="Object 11"/>
          <p:cNvGraphicFramePr>
            <a:graphicFrameLocks noChangeAspect="1"/>
          </p:cNvGraphicFramePr>
          <p:nvPr>
            <p:custDataLst>
              <p:tags r:id="rId3"/>
            </p:custDataLst>
          </p:nvPr>
        </p:nvGraphicFramePr>
        <p:xfrm>
          <a:off x="1403350" y="2151045"/>
          <a:ext cx="2651761" cy="2510849"/>
        </p:xfrm>
        <a:graphic>
          <a:graphicData uri="http://schemas.openxmlformats.org/presentationml/2006/ole">
            <mc:AlternateContent xmlns:mc="http://schemas.openxmlformats.org/markup-compatibility/2006">
              <mc:Choice xmlns:v="urn:schemas-microsoft-com:vml" Requires="v">
                <p:oleObj spid="_x0000_s49174" r:id="rId19" imgW="3072650" imgH="2834886" progId="Excel.Sheet.8">
                  <p:embed/>
                </p:oleObj>
              </mc:Choice>
              <mc:Fallback>
                <p:oleObj r:id="rId19" imgW="3072650" imgH="2834886" progId="Excel.Sheet.8">
                  <p:embed/>
                  <p:pic>
                    <p:nvPicPr>
                      <p:cNvPr id="0" name="Picture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03350" y="2151045"/>
                        <a:ext cx="2651761" cy="25108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custDataLst>
              <p:tags r:id="rId4"/>
            </p:custDataLst>
          </p:nvPr>
        </p:nvSpPr>
        <p:spPr bwMode="auto">
          <a:xfrm>
            <a:off x="730208" y="4305312"/>
            <a:ext cx="774700"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fontAlgn="auto">
              <a:spcBef>
                <a:spcPts val="0"/>
              </a:spcBef>
              <a:spcAft>
                <a:spcPts val="0"/>
              </a:spcAft>
              <a:defRPr/>
            </a:pPr>
            <a:r>
              <a:rPr lang="en-US" sz="1400" dirty="0">
                <a:solidFill>
                  <a:schemeClr val="tx1"/>
                </a:solidFill>
                <a:sym typeface="Trebuchet MS"/>
              </a:rPr>
              <a:t>Declined</a:t>
            </a:r>
          </a:p>
        </p:txBody>
      </p:sp>
      <p:sp>
        <p:nvSpPr>
          <p:cNvPr id="8" name="TextBox 36"/>
          <p:cNvSpPr txBox="1">
            <a:spLocks noChangeArrowheads="1"/>
          </p:cNvSpPr>
          <p:nvPr>
            <p:custDataLst>
              <p:tags r:id="rId5"/>
            </p:custDataLst>
          </p:nvPr>
        </p:nvSpPr>
        <p:spPr bwMode="auto">
          <a:xfrm>
            <a:off x="34925" y="2662227"/>
            <a:ext cx="1189038" cy="1569660"/>
          </a:xfrm>
          <a:prstGeom prst="rect">
            <a:avLst/>
          </a:prstGeom>
          <a:noFill/>
          <a:ln w="9525">
            <a:noFill/>
            <a:miter lim="800000"/>
            <a:headEnd/>
            <a:tailEnd/>
          </a:ln>
        </p:spPr>
        <p:txBody>
          <a:bodyPr>
            <a:spAutoFit/>
          </a:bodyPr>
          <a:lstStyle/>
          <a:p>
            <a:pPr algn="ctr"/>
            <a:r>
              <a:rPr lang="en-US" sz="1200" dirty="0">
                <a:latin typeface="+mn-lt"/>
              </a:rPr>
              <a:t>Changes in </a:t>
            </a:r>
            <a:r>
              <a:rPr lang="en-US" sz="1200" dirty="0" smtClean="0">
                <a:latin typeface="+mn-lt"/>
              </a:rPr>
              <a:t>HR performance indicators</a:t>
            </a:r>
            <a:endParaRPr lang="en-US" sz="1200" dirty="0">
              <a:latin typeface="+mn-lt"/>
            </a:endParaRPr>
          </a:p>
          <a:p>
            <a:pPr algn="ctr"/>
            <a:r>
              <a:rPr lang="en-US" sz="1200" dirty="0">
                <a:latin typeface="+mn-lt"/>
              </a:rPr>
              <a:t>since engagement survey completion</a:t>
            </a:r>
          </a:p>
        </p:txBody>
      </p:sp>
      <p:sp>
        <p:nvSpPr>
          <p:cNvPr id="9" name="Rectangle 8"/>
          <p:cNvSpPr/>
          <p:nvPr>
            <p:custDataLst>
              <p:tags r:id="rId6"/>
            </p:custDataLst>
          </p:nvPr>
        </p:nvSpPr>
        <p:spPr bwMode="auto">
          <a:xfrm>
            <a:off x="844508" y="2232011"/>
            <a:ext cx="660400" cy="2111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fontAlgn="auto">
              <a:spcBef>
                <a:spcPts val="0"/>
              </a:spcBef>
              <a:spcAft>
                <a:spcPts val="0"/>
              </a:spcAft>
              <a:defRPr/>
            </a:pPr>
            <a:r>
              <a:rPr lang="en-US" sz="1400" dirty="0">
                <a:solidFill>
                  <a:schemeClr val="tx1"/>
                </a:solidFill>
                <a:sym typeface="Trebuchet MS"/>
              </a:rPr>
              <a:t>Improved</a:t>
            </a:r>
          </a:p>
        </p:txBody>
      </p:sp>
      <p:sp>
        <p:nvSpPr>
          <p:cNvPr id="10" name="TextBox 9"/>
          <p:cNvSpPr txBox="1"/>
          <p:nvPr>
            <p:custDataLst>
              <p:tags r:id="rId7"/>
            </p:custDataLst>
          </p:nvPr>
        </p:nvSpPr>
        <p:spPr>
          <a:xfrm>
            <a:off x="1403351" y="5218137"/>
            <a:ext cx="2651760" cy="830997"/>
          </a:xfrm>
          <a:prstGeom prst="rect">
            <a:avLst/>
          </a:prstGeom>
          <a:noFill/>
          <a:ln>
            <a:solidFill>
              <a:schemeClr val="accent1"/>
            </a:solidFill>
          </a:ln>
        </p:spPr>
        <p:txBody>
          <a:bodyPr wrap="square">
            <a:spAutoFit/>
          </a:bodyPr>
          <a:lstStyle/>
          <a:p>
            <a:pPr algn="l">
              <a:defRPr/>
            </a:pPr>
            <a:r>
              <a:rPr lang="en-US" sz="1200" b="1" dirty="0" smtClean="0">
                <a:latin typeface="+mn-lt"/>
              </a:rPr>
              <a:t>HR performance indicators were</a:t>
            </a:r>
            <a:r>
              <a:rPr lang="en-US" sz="1200" b="1" dirty="0">
                <a:latin typeface="+mn-lt"/>
              </a:rPr>
              <a:t>:</a:t>
            </a:r>
          </a:p>
          <a:p>
            <a:pPr marL="95250" indent="-95250" algn="l">
              <a:buFont typeface="Arial" pitchFamily="34" charset="0"/>
              <a:buChar char="•"/>
              <a:defRPr/>
            </a:pPr>
            <a:r>
              <a:rPr lang="en-US" sz="1200" dirty="0">
                <a:latin typeface="+mn-lt"/>
              </a:rPr>
              <a:t>Retention</a:t>
            </a:r>
          </a:p>
          <a:p>
            <a:pPr marL="95250" indent="-95250" algn="l">
              <a:buFont typeface="Arial" pitchFamily="34" charset="0"/>
              <a:buChar char="•"/>
              <a:defRPr/>
            </a:pPr>
            <a:r>
              <a:rPr lang="en-US" sz="1200" dirty="0">
                <a:latin typeface="+mn-lt"/>
              </a:rPr>
              <a:t>Attendance</a:t>
            </a:r>
          </a:p>
          <a:p>
            <a:pPr marL="95250" indent="-95250" algn="l">
              <a:buFont typeface="Arial" pitchFamily="34" charset="0"/>
              <a:buChar char="•"/>
              <a:defRPr/>
            </a:pPr>
            <a:r>
              <a:rPr lang="en-US" sz="1200" dirty="0">
                <a:latin typeface="+mn-lt"/>
              </a:rPr>
              <a:t>Productivity</a:t>
            </a:r>
          </a:p>
        </p:txBody>
      </p:sp>
      <p:sp>
        <p:nvSpPr>
          <p:cNvPr id="13" name="Oval 12"/>
          <p:cNvSpPr/>
          <p:nvPr>
            <p:custDataLst>
              <p:tags r:id="rId8"/>
            </p:custDataLst>
          </p:nvPr>
        </p:nvSpPr>
        <p:spPr bwMode="auto">
          <a:xfrm>
            <a:off x="1539216" y="3245241"/>
            <a:ext cx="1463040" cy="1280160"/>
          </a:xfrm>
          <a:prstGeom prst="ellipse">
            <a:avLst/>
          </a:prstGeom>
          <a:solidFill>
            <a:srgbClr val="D9D9D9">
              <a:alpha val="48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latin typeface="Georgia"/>
              <a:ea typeface="+mn-ea"/>
              <a:cs typeface="+mn-cs"/>
            </a:endParaRPr>
          </a:p>
        </p:txBody>
      </p:sp>
      <p:sp>
        <p:nvSpPr>
          <p:cNvPr id="14" name="Oval 13"/>
          <p:cNvSpPr/>
          <p:nvPr>
            <p:custDataLst>
              <p:tags r:id="rId9"/>
            </p:custDataLst>
          </p:nvPr>
        </p:nvSpPr>
        <p:spPr bwMode="auto">
          <a:xfrm>
            <a:off x="2563785" y="2514981"/>
            <a:ext cx="1463040" cy="1280160"/>
          </a:xfrm>
          <a:prstGeom prst="ellipse">
            <a:avLst/>
          </a:prstGeom>
          <a:solidFill>
            <a:srgbClr val="948A54">
              <a:lumMod val="40000"/>
              <a:lumOff val="60000"/>
              <a:alpha val="48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latin typeface="Georgia"/>
              <a:ea typeface="+mn-ea"/>
              <a:cs typeface="+mn-cs"/>
            </a:endParaRPr>
          </a:p>
        </p:txBody>
      </p:sp>
      <p:cxnSp>
        <p:nvCxnSpPr>
          <p:cNvPr id="15" name="Straight Arrow Connector 14"/>
          <p:cNvCxnSpPr/>
          <p:nvPr>
            <p:custDataLst>
              <p:tags r:id="rId10"/>
            </p:custDataLst>
          </p:nvPr>
        </p:nvCxnSpPr>
        <p:spPr>
          <a:xfrm rot="5400000" flipH="1" flipV="1">
            <a:off x="523991" y="3338342"/>
            <a:ext cx="164592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custDataLst>
              <p:tags r:id="rId11"/>
            </p:custDataLst>
          </p:nvPr>
        </p:nvSpPr>
        <p:spPr bwMode="auto">
          <a:xfrm>
            <a:off x="3440097" y="4630753"/>
            <a:ext cx="620712" cy="20955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p>
            <a:pPr algn="ctr" fontAlgn="auto">
              <a:spcBef>
                <a:spcPts val="0"/>
              </a:spcBef>
              <a:spcAft>
                <a:spcPts val="0"/>
              </a:spcAft>
              <a:defRPr/>
            </a:pPr>
            <a:r>
              <a:rPr lang="en-US" sz="1400" dirty="0">
                <a:solidFill>
                  <a:schemeClr val="tx1"/>
                </a:solidFill>
                <a:sym typeface="Trebuchet MS"/>
              </a:rPr>
              <a:t>High</a:t>
            </a:r>
          </a:p>
        </p:txBody>
      </p:sp>
      <p:sp>
        <p:nvSpPr>
          <p:cNvPr id="17" name="Rectangle 16"/>
          <p:cNvSpPr/>
          <p:nvPr>
            <p:custDataLst>
              <p:tags r:id="rId12"/>
            </p:custDataLst>
          </p:nvPr>
        </p:nvSpPr>
        <p:spPr bwMode="auto">
          <a:xfrm>
            <a:off x="1350962" y="4597416"/>
            <a:ext cx="742950" cy="2317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lstStyle/>
          <a:p>
            <a:pPr algn="ctr" fontAlgn="auto">
              <a:spcBef>
                <a:spcPts val="0"/>
              </a:spcBef>
              <a:spcAft>
                <a:spcPts val="0"/>
              </a:spcAft>
              <a:defRPr/>
            </a:pPr>
            <a:r>
              <a:rPr lang="en-US" sz="1400" dirty="0">
                <a:solidFill>
                  <a:schemeClr val="tx1"/>
                </a:solidFill>
                <a:sym typeface="Trebuchet MS"/>
              </a:rPr>
              <a:t>Low</a:t>
            </a:r>
          </a:p>
        </p:txBody>
      </p:sp>
      <p:cxnSp>
        <p:nvCxnSpPr>
          <p:cNvPr id="18" name="Straight Arrow Connector 17"/>
          <p:cNvCxnSpPr/>
          <p:nvPr>
            <p:custDataLst>
              <p:tags r:id="rId13"/>
            </p:custDataLst>
          </p:nvPr>
        </p:nvCxnSpPr>
        <p:spPr>
          <a:xfrm>
            <a:off x="1958974" y="4675203"/>
            <a:ext cx="146304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ight Arrow 20"/>
          <p:cNvSpPr/>
          <p:nvPr>
            <p:custDataLst>
              <p:tags r:id="rId14"/>
            </p:custDataLst>
          </p:nvPr>
        </p:nvSpPr>
        <p:spPr>
          <a:xfrm>
            <a:off x="1358856" y="4816494"/>
            <a:ext cx="3474720" cy="431800"/>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solidFill>
                  <a:schemeClr val="tx1"/>
                </a:solidFill>
              </a:rPr>
              <a:t>Success of the survey</a:t>
            </a:r>
            <a:endParaRPr lang="en-US" sz="1400" dirty="0">
              <a:solidFill>
                <a:schemeClr val="tx1"/>
              </a:solidFill>
            </a:endParaRPr>
          </a:p>
        </p:txBody>
      </p:sp>
      <p:sp>
        <p:nvSpPr>
          <p:cNvPr id="23" name="Rectangle 35"/>
          <p:cNvSpPr>
            <a:spLocks noChangeArrowheads="1"/>
          </p:cNvSpPr>
          <p:nvPr>
            <p:custDataLst>
              <p:tags r:id="rId15"/>
            </p:custDataLst>
          </p:nvPr>
        </p:nvSpPr>
        <p:spPr bwMode="auto">
          <a:xfrm>
            <a:off x="4827591" y="4559201"/>
            <a:ext cx="4067175" cy="1754326"/>
          </a:xfrm>
          <a:prstGeom prst="rect">
            <a:avLst/>
          </a:prstGeom>
          <a:solidFill>
            <a:schemeClr val="bg1"/>
          </a:solidFill>
          <a:ln w="9525">
            <a:solidFill>
              <a:schemeClr val="tx1"/>
            </a:solidFill>
            <a:miter lim="800000"/>
            <a:headEnd/>
            <a:tailEnd/>
          </a:ln>
        </p:spPr>
        <p:txBody>
          <a:bodyPr>
            <a:spAutoFit/>
          </a:bodyPr>
          <a:lstStyle/>
          <a:p>
            <a:pPr algn="l">
              <a:defRPr/>
            </a:pPr>
            <a:r>
              <a:rPr lang="en-US" sz="1200" b="1" dirty="0">
                <a:latin typeface="+mn-lt"/>
              </a:rPr>
              <a:t>We measure the success of an engagement survey by determining the extent an organization</a:t>
            </a:r>
            <a:r>
              <a:rPr lang="en-US" sz="1200" dirty="0">
                <a:latin typeface="+mn-lt"/>
              </a:rPr>
              <a:t>: </a:t>
            </a:r>
          </a:p>
          <a:p>
            <a:pPr marL="182880" indent="-182880" algn="l">
              <a:buFont typeface="Arial" charset="0"/>
              <a:buChar char="•"/>
              <a:defRPr/>
            </a:pPr>
            <a:r>
              <a:rPr lang="en-US" sz="1200" dirty="0">
                <a:latin typeface="+mn-lt"/>
              </a:rPr>
              <a:t>Gauges employee satisfaction as a barometer.</a:t>
            </a:r>
          </a:p>
          <a:p>
            <a:pPr marL="182880" indent="-182880" algn="l">
              <a:buFont typeface="Arial" charset="0"/>
              <a:buChar char="•"/>
              <a:defRPr/>
            </a:pPr>
            <a:r>
              <a:rPr lang="en-US" sz="1200" dirty="0">
                <a:latin typeface="+mn-lt"/>
              </a:rPr>
              <a:t>Gains knowledge of what the organization is doing well.</a:t>
            </a:r>
          </a:p>
          <a:p>
            <a:pPr marL="182880" indent="-182880" algn="l">
              <a:buFont typeface="Arial" charset="0"/>
              <a:buChar char="•"/>
              <a:defRPr/>
            </a:pPr>
            <a:r>
              <a:rPr lang="en-US" sz="1200" dirty="0">
                <a:latin typeface="+mn-lt"/>
              </a:rPr>
              <a:t>Identifies change initiatives from survey results.</a:t>
            </a:r>
          </a:p>
          <a:p>
            <a:pPr marL="182880" indent="-182880" algn="l">
              <a:buFont typeface="Arial" charset="0"/>
              <a:buChar char="•"/>
              <a:defRPr/>
            </a:pPr>
            <a:r>
              <a:rPr lang="en-US" sz="1200" dirty="0">
                <a:latin typeface="+mn-lt"/>
              </a:rPr>
              <a:t>Executes on change initiatives.</a:t>
            </a:r>
          </a:p>
          <a:p>
            <a:pPr marL="182880" indent="-182880" algn="l">
              <a:buFont typeface="Arial" charset="0"/>
              <a:buChar char="•"/>
              <a:defRPr/>
            </a:pPr>
            <a:r>
              <a:rPr lang="en-US" sz="1200" dirty="0">
                <a:latin typeface="+mn-lt"/>
              </a:rPr>
              <a:t>Informs employees on implemented changes since the last survey.</a:t>
            </a:r>
          </a:p>
        </p:txBody>
      </p:sp>
      <p:sp>
        <p:nvSpPr>
          <p:cNvPr id="24" name="TextBox 23"/>
          <p:cNvSpPr txBox="1"/>
          <p:nvPr/>
        </p:nvSpPr>
        <p:spPr>
          <a:xfrm>
            <a:off x="4535486" y="2132856"/>
            <a:ext cx="4341813" cy="1600438"/>
          </a:xfrm>
          <a:prstGeom prst="rect">
            <a:avLst/>
          </a:prstGeom>
          <a:noFill/>
        </p:spPr>
        <p:txBody>
          <a:bodyPr wrap="square" rtlCol="0">
            <a:spAutoFit/>
          </a:bodyPr>
          <a:lstStyle/>
          <a:p>
            <a:pPr algn="l"/>
            <a:r>
              <a:rPr lang="en-US" sz="1400" dirty="0" smtClean="0"/>
              <a:t>On average, only </a:t>
            </a:r>
            <a:r>
              <a:rPr lang="en-US" sz="1400" b="1" dirty="0" smtClean="0">
                <a:solidFill>
                  <a:schemeClr val="accent2"/>
                </a:solidFill>
              </a:rPr>
              <a:t>1 in 3 </a:t>
            </a:r>
            <a:r>
              <a:rPr lang="en-US" sz="1400" dirty="0" smtClean="0"/>
              <a:t>employees are engaged.</a:t>
            </a:r>
          </a:p>
          <a:p>
            <a:pPr algn="l"/>
            <a:endParaRPr lang="en-US" sz="1400" dirty="0" smtClean="0"/>
          </a:p>
          <a:p>
            <a:pPr algn="l"/>
            <a:r>
              <a:rPr lang="en-US" sz="1400" dirty="0" smtClean="0"/>
              <a:t>Only </a:t>
            </a:r>
            <a:r>
              <a:rPr lang="en-US" sz="1400" b="1" dirty="0" smtClean="0">
                <a:solidFill>
                  <a:schemeClr val="accent2"/>
                </a:solidFill>
              </a:rPr>
              <a:t>1 in 4 </a:t>
            </a:r>
            <a:r>
              <a:rPr lang="en-US" sz="1400" dirty="0" smtClean="0"/>
              <a:t>employees who saw no follow up as a result of an engagement survey are engaged.</a:t>
            </a:r>
          </a:p>
          <a:p>
            <a:pPr algn="l"/>
            <a:endParaRPr lang="en-US" sz="1400" dirty="0" smtClean="0"/>
          </a:p>
          <a:p>
            <a:pPr algn="l"/>
            <a:r>
              <a:rPr lang="en-US" sz="1400" dirty="0" smtClean="0"/>
              <a:t>Only </a:t>
            </a:r>
            <a:r>
              <a:rPr lang="en-US" sz="1400" b="1" dirty="0" smtClean="0">
                <a:solidFill>
                  <a:schemeClr val="accent2"/>
                </a:solidFill>
              </a:rPr>
              <a:t>1 in 5 </a:t>
            </a:r>
            <a:r>
              <a:rPr lang="en-US" sz="1400" dirty="0" smtClean="0"/>
              <a:t>employees who saw “a lot of talk and not action” after the engagement survey are engaged. </a:t>
            </a:r>
            <a:endParaRPr lang="en-US" sz="1400" dirty="0"/>
          </a:p>
        </p:txBody>
      </p:sp>
      <p:sp>
        <p:nvSpPr>
          <p:cNvPr id="25" name="TextBox 24"/>
          <p:cNvSpPr txBox="1"/>
          <p:nvPr/>
        </p:nvSpPr>
        <p:spPr>
          <a:xfrm>
            <a:off x="6215085" y="3645024"/>
            <a:ext cx="2662214" cy="276999"/>
          </a:xfrm>
          <a:prstGeom prst="rect">
            <a:avLst/>
          </a:prstGeom>
          <a:noFill/>
        </p:spPr>
        <p:txBody>
          <a:bodyPr wrap="square" rtlCol="0">
            <a:spAutoFit/>
          </a:bodyPr>
          <a:lstStyle/>
          <a:p>
            <a:pPr algn="r"/>
            <a:r>
              <a:rPr lang="en-US" sz="1200" i="1" dirty="0" smtClean="0"/>
              <a:t>Source: </a:t>
            </a:r>
            <a:r>
              <a:rPr lang="en-US" sz="1200" i="1" dirty="0" err="1" smtClean="0"/>
              <a:t>BlessingWhite</a:t>
            </a:r>
            <a:endParaRPr lang="en-US" sz="1200" i="1" dirty="0"/>
          </a:p>
        </p:txBody>
      </p:sp>
      <p:sp>
        <p:nvSpPr>
          <p:cNvPr id="26" name="Rectangle 25"/>
          <p:cNvSpPr/>
          <p:nvPr>
            <p:custDataLst>
              <p:tags r:id="rId16"/>
            </p:custDataLst>
          </p:nvPr>
        </p:nvSpPr>
        <p:spPr>
          <a:xfrm>
            <a:off x="1979576" y="6130962"/>
            <a:ext cx="2555909" cy="246221"/>
          </a:xfrm>
          <a:prstGeom prst="rect">
            <a:avLst/>
          </a:prstGeom>
        </p:spPr>
        <p:txBody>
          <a:bodyPr wrap="square">
            <a:spAutoFit/>
          </a:bodyPr>
          <a:lstStyle/>
          <a:p>
            <a:pPr algn="ctr" fontAlgn="auto">
              <a:spcBef>
                <a:spcPts val="0"/>
              </a:spcBef>
              <a:spcAft>
                <a:spcPts val="0"/>
              </a:spcAft>
              <a:defRPr/>
            </a:pPr>
            <a:r>
              <a:rPr lang="en-US" sz="1000" dirty="0">
                <a:latin typeface="+mn-lt"/>
              </a:rPr>
              <a:t>Source: McLean &amp; Co</a:t>
            </a:r>
            <a:r>
              <a:rPr lang="en-US" sz="1000" dirty="0" smtClean="0">
                <a:latin typeface="+mn-lt"/>
              </a:rPr>
              <a:t>. </a:t>
            </a:r>
            <a:r>
              <a:rPr lang="en-US" sz="1000" i="1" dirty="0" smtClean="0">
                <a:latin typeface="+mn-lt"/>
              </a:rPr>
              <a:t>N=120</a:t>
            </a:r>
            <a:endParaRPr lang="en-US" sz="1000" dirty="0">
              <a:latin typeface="+mn-lt"/>
            </a:endParaRPr>
          </a:p>
        </p:txBody>
      </p:sp>
      <p:sp>
        <p:nvSpPr>
          <p:cNvPr id="27" name="Chevron 26"/>
          <p:cNvSpPr/>
          <p:nvPr/>
        </p:nvSpPr>
        <p:spPr>
          <a:xfrm>
            <a:off x="4352922" y="2114532"/>
            <a:ext cx="182880" cy="274320"/>
          </a:xfrm>
          <a:prstGeom prst="chevron">
            <a:avLst/>
          </a:prstGeom>
          <a:solidFill>
            <a:srgbClr val="D17D08"/>
          </a:solidFill>
          <a:ln>
            <a:solidFill>
              <a:srgbClr val="D17D0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27"/>
          <p:cNvSpPr/>
          <p:nvPr/>
        </p:nvSpPr>
        <p:spPr>
          <a:xfrm>
            <a:off x="4352922" y="2636912"/>
            <a:ext cx="182880" cy="274320"/>
          </a:xfrm>
          <a:prstGeom prst="chevron">
            <a:avLst/>
          </a:prstGeom>
          <a:solidFill>
            <a:srgbClr val="D17D08"/>
          </a:solidFill>
          <a:ln>
            <a:solidFill>
              <a:srgbClr val="D17D0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hevron 28"/>
          <p:cNvSpPr/>
          <p:nvPr/>
        </p:nvSpPr>
        <p:spPr>
          <a:xfrm>
            <a:off x="4352922" y="3294146"/>
            <a:ext cx="182880" cy="274320"/>
          </a:xfrm>
          <a:prstGeom prst="chevron">
            <a:avLst/>
          </a:prstGeom>
          <a:solidFill>
            <a:srgbClr val="D17D08"/>
          </a:solidFill>
          <a:ln>
            <a:solidFill>
              <a:srgbClr val="D17D0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a:off x="6192180" y="3007985"/>
            <a:ext cx="2662214" cy="276999"/>
          </a:xfrm>
          <a:prstGeom prst="rect">
            <a:avLst/>
          </a:prstGeom>
          <a:noFill/>
        </p:spPr>
        <p:txBody>
          <a:bodyPr wrap="square" rtlCol="0">
            <a:spAutoFit/>
          </a:bodyPr>
          <a:lstStyle/>
          <a:p>
            <a:pPr algn="r"/>
            <a:r>
              <a:rPr lang="en-US" sz="1200" i="1" dirty="0" smtClean="0"/>
              <a:t>Source: </a:t>
            </a:r>
            <a:r>
              <a:rPr lang="en-US" sz="1200" i="1" dirty="0" err="1" smtClean="0"/>
              <a:t>BlessingWhite</a:t>
            </a:r>
            <a:endParaRPr lang="en-US" sz="1200" i="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III: Brainstorming Session Rules of Engagement</a:t>
            </a:r>
            <a:endParaRPr lang="en-US" dirty="0"/>
          </a:p>
        </p:txBody>
      </p:sp>
      <p:sp>
        <p:nvSpPr>
          <p:cNvPr id="5" name="TextBox 4"/>
          <p:cNvSpPr txBox="1"/>
          <p:nvPr/>
        </p:nvSpPr>
        <p:spPr>
          <a:xfrm>
            <a:off x="251520" y="1384272"/>
            <a:ext cx="8625780" cy="4632037"/>
          </a:xfrm>
          <a:prstGeom prst="rect">
            <a:avLst/>
          </a:prstGeom>
          <a:noFill/>
          <a:ln w="63500" cmpd="dbl">
            <a:noFill/>
          </a:ln>
        </p:spPr>
        <p:txBody>
          <a:bodyPr wrap="square" rtlCol="0">
            <a:spAutoFit/>
          </a:bodyPr>
          <a:lstStyle/>
          <a:p>
            <a:pPr marL="342900" indent="-342900" algn="l">
              <a:spcBef>
                <a:spcPts val="600"/>
              </a:spcBef>
              <a:buClr>
                <a:schemeClr val="accent2"/>
              </a:buClr>
              <a:buSzPct val="120000"/>
              <a:buFont typeface="+mj-lt"/>
              <a:buAutoNum type="arabicPeriod"/>
            </a:pPr>
            <a:r>
              <a:rPr lang="en-US" dirty="0" smtClean="0"/>
              <a:t>Confidentiality will be maintained – only consolidated views will be shared (no names attached).</a:t>
            </a:r>
          </a:p>
          <a:p>
            <a:pPr marL="342900" indent="-342900" algn="l">
              <a:spcBef>
                <a:spcPts val="600"/>
              </a:spcBef>
              <a:buClr>
                <a:schemeClr val="accent2"/>
              </a:buClr>
              <a:buSzPct val="120000"/>
              <a:buFont typeface="+mj-lt"/>
              <a:buAutoNum type="arabicPeriod"/>
            </a:pPr>
            <a:r>
              <a:rPr lang="en-US" dirty="0" smtClean="0"/>
              <a:t>Do not personalize disagreements. Criticizing the ideas of others is not permitted.</a:t>
            </a:r>
          </a:p>
          <a:p>
            <a:pPr marL="342900" indent="-342900" algn="l">
              <a:spcBef>
                <a:spcPts val="600"/>
              </a:spcBef>
              <a:buClr>
                <a:schemeClr val="accent2"/>
              </a:buClr>
              <a:buSzPct val="120000"/>
              <a:buFont typeface="+mj-lt"/>
              <a:buAutoNum type="arabicPeriod"/>
            </a:pPr>
            <a:r>
              <a:rPr lang="en-US" dirty="0" smtClean="0"/>
              <a:t>Be respectful. While shouting out ideas is acceptable, drowning out the ideas of others is not. If too many participants are speaking at once or an individual is not being effectively heard, then the Facilitator will intervene to re-focus the discussion.</a:t>
            </a:r>
          </a:p>
          <a:p>
            <a:pPr marL="342900" indent="-342900" algn="l">
              <a:spcBef>
                <a:spcPts val="600"/>
              </a:spcBef>
              <a:buClr>
                <a:schemeClr val="accent2"/>
              </a:buClr>
              <a:buSzPct val="120000"/>
              <a:buFont typeface="+mj-lt"/>
              <a:buAutoNum type="arabicPeriod"/>
            </a:pPr>
            <a:r>
              <a:rPr lang="en-US" dirty="0" smtClean="0"/>
              <a:t>One member of the session will act as scribe for each sub-topic discussion. This duty should rotate through different individuals to allow fair participation in the discussions taking place.</a:t>
            </a:r>
          </a:p>
          <a:p>
            <a:pPr marL="342900" indent="-342900" algn="l">
              <a:spcBef>
                <a:spcPts val="600"/>
              </a:spcBef>
              <a:buClr>
                <a:schemeClr val="accent2"/>
              </a:buClr>
              <a:buSzPct val="120000"/>
              <a:buFont typeface="+mj-lt"/>
              <a:buAutoNum type="arabicPeriod"/>
            </a:pPr>
            <a:r>
              <a:rPr lang="en-US" dirty="0" smtClean="0"/>
              <a:t>Once all ideas have been tabled, a voting process will take place to determine which ideas require deeper discussion.</a:t>
            </a:r>
          </a:p>
          <a:p>
            <a:pPr marL="342900" indent="-342900" algn="l">
              <a:spcBef>
                <a:spcPts val="600"/>
              </a:spcBef>
              <a:buClr>
                <a:schemeClr val="accent2"/>
              </a:buClr>
              <a:buSzPct val="120000"/>
              <a:buFont typeface="+mj-lt"/>
              <a:buAutoNum type="arabicPeriod"/>
            </a:pPr>
            <a:r>
              <a:rPr lang="en-US" dirty="0" smtClean="0"/>
              <a:t>The Facilitator will summarize and distribute all documented ideas to the management team after the session.</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IV: Break-out #3: The Ground Rules</a:t>
            </a:r>
            <a:endParaRPr lang="en-US" dirty="0"/>
          </a:p>
        </p:txBody>
      </p:sp>
      <p:sp>
        <p:nvSpPr>
          <p:cNvPr id="4" name="Subtitle 2"/>
          <p:cNvSpPr txBox="1">
            <a:spLocks/>
          </p:cNvSpPr>
          <p:nvPr/>
        </p:nvSpPr>
        <p:spPr>
          <a:xfrm>
            <a:off x="214313" y="1309688"/>
            <a:ext cx="8715375" cy="4495800"/>
          </a:xfrm>
          <a:prstGeom prst="rect">
            <a:avLst/>
          </a:prstGeom>
        </p:spPr>
        <p:txBody>
          <a:bodyPr/>
          <a:lstStyle/>
          <a:p>
            <a:pPr marL="180975" marR="0" lvl="0" indent="-180975" algn="ctr" defTabSz="914400" rtl="0" eaLnBrk="0" fontAlgn="base" latinLnBrk="0" hangingPunct="0">
              <a:lnSpc>
                <a:spcPct val="100000"/>
              </a:lnSpc>
              <a:spcBef>
                <a:spcPct val="20000"/>
              </a:spcBef>
              <a:spcAft>
                <a:spcPct val="0"/>
              </a:spcAft>
              <a:buClr>
                <a:schemeClr val="tx1"/>
              </a:buClr>
              <a:buSzPct val="120000"/>
              <a:buFont typeface="Arial" charset="0"/>
              <a:buNone/>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Tahoma" pitchFamily="28" charset="0"/>
              </a:rPr>
              <a:t>Unusual ideas are welcome </a:t>
            </a:r>
          </a:p>
          <a:p>
            <a:pPr marL="180975" marR="0" lvl="0" indent="-180975" algn="ctr" defTabSz="914400" rtl="0" eaLnBrk="0" fontAlgn="base" latinLnBrk="0" hangingPunct="0">
              <a:lnSpc>
                <a:spcPct val="100000"/>
              </a:lnSpc>
              <a:spcBef>
                <a:spcPct val="20000"/>
              </a:spcBef>
              <a:spcAft>
                <a:spcPct val="0"/>
              </a:spcAft>
              <a:buClr>
                <a:schemeClr val="tx1"/>
              </a:buClr>
              <a:buSzPct val="120000"/>
              <a:buFont typeface="Arial" charset="0"/>
              <a:buNone/>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Tahoma" pitchFamily="28" charset="0"/>
              </a:rPr>
              <a:t>Answer what, not how</a:t>
            </a:r>
          </a:p>
          <a:p>
            <a:pPr marL="180975" marR="0" lvl="0" indent="-180975" algn="ctr" defTabSz="914400" rtl="0" eaLnBrk="0" fontAlgn="base" latinLnBrk="0" hangingPunct="0">
              <a:lnSpc>
                <a:spcPct val="100000"/>
              </a:lnSpc>
              <a:spcBef>
                <a:spcPct val="20000"/>
              </a:spcBef>
              <a:spcAft>
                <a:spcPct val="0"/>
              </a:spcAft>
              <a:buClr>
                <a:schemeClr val="tx1"/>
              </a:buClr>
              <a:buSzPct val="120000"/>
              <a:buFont typeface="Arial" charset="0"/>
              <a:buNone/>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Tahoma" pitchFamily="28" charset="0"/>
              </a:rPr>
              <a:t> No need for justification of an idea</a:t>
            </a:r>
          </a:p>
          <a:p>
            <a:pPr marL="180975" marR="0" lvl="0" indent="-180975" algn="ctr" defTabSz="914400" rtl="0" eaLnBrk="0" fontAlgn="base" latinLnBrk="0" hangingPunct="0">
              <a:lnSpc>
                <a:spcPct val="100000"/>
              </a:lnSpc>
              <a:spcBef>
                <a:spcPct val="20000"/>
              </a:spcBef>
              <a:spcAft>
                <a:spcPct val="0"/>
              </a:spcAft>
              <a:buClr>
                <a:schemeClr val="tx1"/>
              </a:buClr>
              <a:buSzPct val="120000"/>
              <a:buFont typeface="Arial" charset="0"/>
              <a:buNone/>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Tahoma" pitchFamily="28" charset="0"/>
              </a:rPr>
              <a:t>Keep it constructive, not judgmental</a:t>
            </a:r>
          </a:p>
          <a:p>
            <a:pPr marL="180975" marR="0" lvl="0" indent="-180975" algn="ctr" defTabSz="914400" rtl="0" eaLnBrk="0" fontAlgn="base" latinLnBrk="0" hangingPunct="0">
              <a:lnSpc>
                <a:spcPct val="100000"/>
              </a:lnSpc>
              <a:spcBef>
                <a:spcPct val="20000"/>
              </a:spcBef>
              <a:spcAft>
                <a:spcPct val="0"/>
              </a:spcAft>
              <a:buClr>
                <a:schemeClr val="tx1"/>
              </a:buClr>
              <a:buSzPct val="120000"/>
              <a:buFont typeface="Arial" charset="0"/>
              <a:buNone/>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Tahoma" pitchFamily="28" charset="0"/>
              </a:rPr>
              <a:t>Combine and improve on each other’s ideas</a:t>
            </a:r>
          </a:p>
          <a:p>
            <a:pPr marL="180975" marR="0" lvl="0" indent="-180975" algn="ctr" defTabSz="914400" rtl="0" eaLnBrk="0" fontAlgn="base" latinLnBrk="0" hangingPunct="0">
              <a:lnSpc>
                <a:spcPct val="100000"/>
              </a:lnSpc>
              <a:spcBef>
                <a:spcPct val="20000"/>
              </a:spcBef>
              <a:spcAft>
                <a:spcPct val="0"/>
              </a:spcAft>
              <a:buClr>
                <a:schemeClr val="tx1"/>
              </a:buClr>
              <a:buSzPct val="120000"/>
              <a:buFont typeface="Arial" charset="0"/>
              <a:buNone/>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Tahoma" pitchFamily="28" charset="0"/>
              </a:rPr>
              <a:t>Talk briefly, one sentence per idea</a:t>
            </a:r>
          </a:p>
          <a:p>
            <a:pPr marL="180975" marR="0" lvl="0" indent="-180975" algn="ctr" defTabSz="914400" rtl="0" eaLnBrk="0" fontAlgn="base" latinLnBrk="0" hangingPunct="0">
              <a:lnSpc>
                <a:spcPct val="100000"/>
              </a:lnSpc>
              <a:spcBef>
                <a:spcPct val="20000"/>
              </a:spcBef>
              <a:spcAft>
                <a:spcPct val="0"/>
              </a:spcAft>
              <a:buClr>
                <a:schemeClr val="tx1"/>
              </a:buClr>
              <a:buSzPct val="120000"/>
              <a:buFont typeface="Arial" charset="0"/>
              <a:buNone/>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Tahoma" pitchFamily="28" charset="0"/>
              </a:rPr>
              <a:t>Focus on quantity: Attempt to get 20+ ideas</a:t>
            </a:r>
          </a:p>
          <a:p>
            <a:pPr marL="180975" marR="0" lvl="0" indent="-180975" algn="ctr" defTabSz="914400" rtl="0" eaLnBrk="0" fontAlgn="base" latinLnBrk="0" hangingPunct="0">
              <a:lnSpc>
                <a:spcPct val="100000"/>
              </a:lnSpc>
              <a:spcBef>
                <a:spcPct val="20000"/>
              </a:spcBef>
              <a:spcAft>
                <a:spcPct val="0"/>
              </a:spcAft>
              <a:buClr>
                <a:schemeClr val="tx1"/>
              </a:buClr>
              <a:buSzPct val="120000"/>
              <a:buFont typeface="Arial" charset="0"/>
              <a:buNone/>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Tahoma" pitchFamily="28" charset="0"/>
              </a:rPr>
              <a:t>No restrictions: Ignore cost and time frames</a:t>
            </a:r>
          </a:p>
          <a:p>
            <a:pPr marL="180975" marR="0" lvl="0" indent="-180975" algn="ctr" defTabSz="914400" rtl="0" eaLnBrk="0" fontAlgn="base" latinLnBrk="0" hangingPunct="0">
              <a:lnSpc>
                <a:spcPct val="100000"/>
              </a:lnSpc>
              <a:spcBef>
                <a:spcPct val="20000"/>
              </a:spcBef>
              <a:spcAft>
                <a:spcPct val="0"/>
              </a:spcAft>
              <a:buClr>
                <a:schemeClr val="tx1"/>
              </a:buClr>
              <a:buSzPct val="120000"/>
              <a:buFont typeface="Arial" charset="0"/>
              <a:buNone/>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Tahoma" pitchFamily="2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V: Initiative Criteria Comparison Chart</a:t>
            </a:r>
            <a:endParaRPr lang="en-US" dirty="0"/>
          </a:p>
        </p:txBody>
      </p:sp>
      <p:graphicFrame>
        <p:nvGraphicFramePr>
          <p:cNvPr id="4" name="Table 3"/>
          <p:cNvGraphicFramePr>
            <a:graphicFrameLocks noGrp="1"/>
          </p:cNvGraphicFramePr>
          <p:nvPr/>
        </p:nvGraphicFramePr>
        <p:xfrm>
          <a:off x="336492" y="1274733"/>
          <a:ext cx="8540808" cy="5065430"/>
        </p:xfrm>
        <a:graphic>
          <a:graphicData uri="http://schemas.openxmlformats.org/drawingml/2006/table">
            <a:tbl>
              <a:tblPr firstRow="1" bandRow="1">
                <a:tableStyleId>{5C22544A-7EE6-4342-B048-85BDC9FD1C3A}</a:tableStyleId>
              </a:tblPr>
              <a:tblGrid>
                <a:gridCol w="1862163"/>
                <a:gridCol w="1387494"/>
                <a:gridCol w="1350981"/>
                <a:gridCol w="1314468"/>
                <a:gridCol w="1350981"/>
                <a:gridCol w="1274721"/>
              </a:tblGrid>
              <a:tr h="619130">
                <a:tc>
                  <a:txBody>
                    <a:bodyPr/>
                    <a:lstStyle/>
                    <a:p>
                      <a:r>
                        <a:rPr lang="en-US" dirty="0" smtClean="0"/>
                        <a:t>Initiative</a:t>
                      </a:r>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tr>
              <a:tr h="619130">
                <a:tc>
                  <a:txBody>
                    <a:bodyPr/>
                    <a:lstStyle/>
                    <a:p>
                      <a:r>
                        <a:rPr lang="en-US" sz="1400" dirty="0" smtClean="0"/>
                        <a:t>Employee</a:t>
                      </a:r>
                      <a:r>
                        <a:rPr lang="en-US" sz="1400" baseline="0" dirty="0" smtClean="0"/>
                        <a:t> weighting</a:t>
                      </a:r>
                      <a:endParaRPr lang="en-US" sz="1400" dirty="0"/>
                    </a:p>
                  </a:txBody>
                  <a:tcPr anchor="ctr"/>
                </a:tc>
                <a:tc>
                  <a:txBody>
                    <a:bodyPr/>
                    <a:lstStyle/>
                    <a:p>
                      <a:endParaRPr lang="en-US" dirty="0"/>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tr>
              <a:tr h="619130">
                <a:tc>
                  <a:txBody>
                    <a:bodyPr/>
                    <a:lstStyle/>
                    <a:p>
                      <a:r>
                        <a:rPr lang="en-US" sz="1400" dirty="0" smtClean="0"/>
                        <a:t># of drivers impacted</a:t>
                      </a:r>
                      <a:endParaRPr lang="en-US" sz="1400" dirty="0"/>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tr>
              <a:tr h="619130">
                <a:tc>
                  <a:txBody>
                    <a:bodyPr/>
                    <a:lstStyle/>
                    <a:p>
                      <a:r>
                        <a:rPr lang="en-US" sz="1400" dirty="0" smtClean="0"/>
                        <a:t>Impact on employees</a:t>
                      </a:r>
                      <a:endParaRPr lang="en-US" sz="1400" dirty="0"/>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tr>
              <a:tr h="619130">
                <a:tc>
                  <a:txBody>
                    <a:bodyPr/>
                    <a:lstStyle/>
                    <a:p>
                      <a:r>
                        <a:rPr lang="en-US" sz="1400" dirty="0" smtClean="0"/>
                        <a:t>Organization’s readiness to change</a:t>
                      </a:r>
                      <a:endParaRPr lang="en-US" sz="1400" dirty="0"/>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tr>
              <a:tr h="619130">
                <a:tc>
                  <a:txBody>
                    <a:bodyPr/>
                    <a:lstStyle/>
                    <a:p>
                      <a:r>
                        <a:rPr lang="en-US" sz="1400" dirty="0" smtClean="0"/>
                        <a:t>Effort</a:t>
                      </a:r>
                      <a:endParaRPr lang="en-US" sz="1400" dirty="0"/>
                    </a:p>
                  </a:txBody>
                  <a:tcPr anchor="ctr"/>
                </a:tc>
                <a:tc>
                  <a:txBody>
                    <a:bodyPr/>
                    <a:lstStyle/>
                    <a:p>
                      <a:endParaRPr lang="en-US"/>
                    </a:p>
                  </a:txBody>
                  <a:tcPr anchor="ctr"/>
                </a:tc>
                <a:tc>
                  <a:txBody>
                    <a:bodyPr/>
                    <a:lstStyle/>
                    <a:p>
                      <a:endParaRPr lang="en-US" dirty="0"/>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tr>
              <a:tr h="619130">
                <a:tc>
                  <a:txBody>
                    <a:bodyPr/>
                    <a:lstStyle/>
                    <a:p>
                      <a:r>
                        <a:rPr lang="en-US" sz="1400" dirty="0" smtClean="0"/>
                        <a:t>Alignment with organization’s strategy</a:t>
                      </a:r>
                      <a:endParaRPr lang="en-US" sz="1400" dirty="0"/>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tr>
              <a:tr h="619130">
                <a:tc>
                  <a:txBody>
                    <a:bodyPr/>
                    <a:lstStyle/>
                    <a:p>
                      <a:r>
                        <a:rPr lang="en-US" sz="1400" dirty="0" smtClean="0"/>
                        <a:t>Cost</a:t>
                      </a:r>
                      <a:endParaRPr lang="en-US" sz="1400"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VI: Potential Initiatives Aimed to Impact each Engagement Driver</a:t>
            </a:r>
            <a:endParaRPr lang="en-US" dirty="0"/>
          </a:p>
        </p:txBody>
      </p:sp>
      <p:pic>
        <p:nvPicPr>
          <p:cNvPr id="5" name="Picture 4" descr="caution.wmf"/>
          <p:cNvPicPr>
            <a:picLocks noChangeAspect="1"/>
          </p:cNvPicPr>
          <p:nvPr/>
        </p:nvPicPr>
        <p:blipFill>
          <a:blip r:embed="rId3" cstate="print"/>
          <a:stretch>
            <a:fillRect/>
          </a:stretch>
        </p:blipFill>
        <p:spPr>
          <a:xfrm>
            <a:off x="1242438" y="1420785"/>
            <a:ext cx="919704" cy="803286"/>
          </a:xfrm>
          <a:prstGeom prst="rect">
            <a:avLst/>
          </a:prstGeom>
        </p:spPr>
      </p:pic>
      <p:sp>
        <p:nvSpPr>
          <p:cNvPr id="6" name="TextBox 5"/>
          <p:cNvSpPr txBox="1"/>
          <p:nvPr/>
        </p:nvSpPr>
        <p:spPr>
          <a:xfrm>
            <a:off x="2198655" y="1568370"/>
            <a:ext cx="5549976" cy="461665"/>
          </a:xfrm>
          <a:prstGeom prst="rect">
            <a:avLst/>
          </a:prstGeom>
          <a:noFill/>
        </p:spPr>
        <p:txBody>
          <a:bodyPr wrap="square" rtlCol="0">
            <a:spAutoFit/>
          </a:bodyPr>
          <a:lstStyle/>
          <a:p>
            <a:pPr algn="l"/>
            <a:r>
              <a:rPr lang="en-US" sz="2400" b="1" dirty="0" smtClean="0"/>
              <a:t>Caution</a:t>
            </a:r>
            <a:r>
              <a:rPr lang="en-US" sz="2400" dirty="0" smtClean="0"/>
              <a:t>: Use these lists very carefully. </a:t>
            </a:r>
            <a:endParaRPr lang="en-US" sz="2400" dirty="0"/>
          </a:p>
        </p:txBody>
      </p:sp>
      <p:sp>
        <p:nvSpPr>
          <p:cNvPr id="7" name="TextBox 6"/>
          <p:cNvSpPr txBox="1"/>
          <p:nvPr/>
        </p:nvSpPr>
        <p:spPr>
          <a:xfrm>
            <a:off x="251520" y="2324639"/>
            <a:ext cx="8629014" cy="1323439"/>
          </a:xfrm>
          <a:prstGeom prst="rect">
            <a:avLst/>
          </a:prstGeom>
          <a:noFill/>
        </p:spPr>
        <p:txBody>
          <a:bodyPr wrap="square">
            <a:spAutoFit/>
          </a:bodyPr>
          <a:lstStyle/>
          <a:p>
            <a:pPr algn="ctr">
              <a:defRPr/>
            </a:pPr>
            <a:r>
              <a:rPr lang="en-US" sz="2000" dirty="0" smtClean="0">
                <a:latin typeface="+mn-lt"/>
              </a:rPr>
              <a:t>These </a:t>
            </a:r>
            <a:r>
              <a:rPr lang="en-US" sz="2000" dirty="0">
                <a:latin typeface="+mn-lt"/>
              </a:rPr>
              <a:t>are meant to be used as idea generators only. In order for an initiative to be successful, you must involve employees in the brainstorming. </a:t>
            </a:r>
            <a:r>
              <a:rPr lang="en-US" sz="2000" dirty="0" smtClean="0">
                <a:latin typeface="+mn-lt"/>
              </a:rPr>
              <a:t>Picking </a:t>
            </a:r>
            <a:r>
              <a:rPr lang="en-US" sz="2000" dirty="0">
                <a:latin typeface="+mn-lt"/>
              </a:rPr>
              <a:t>initiatives off a list such as the ones that follow will lead to treating the symptoms: a very short-term fix. </a:t>
            </a:r>
          </a:p>
        </p:txBody>
      </p:sp>
      <p:sp>
        <p:nvSpPr>
          <p:cNvPr id="8" name="Rectangle 7"/>
          <p:cNvSpPr/>
          <p:nvPr/>
        </p:nvSpPr>
        <p:spPr>
          <a:xfrm>
            <a:off x="434918" y="4681577"/>
            <a:ext cx="3249612" cy="1631950"/>
          </a:xfrm>
          <a:prstGeom prst="rect">
            <a:avLst/>
          </a:prstGeom>
        </p:spPr>
        <p:txBody>
          <a:bodyPr>
            <a:spAutoFit/>
          </a:bodyPr>
          <a:lstStyle/>
          <a:p>
            <a:pPr>
              <a:defRPr/>
            </a:pPr>
            <a:r>
              <a:rPr lang="en-US" sz="2000" dirty="0">
                <a:latin typeface="+mn-lt"/>
                <a:hlinkClick r:id="rId4" action="ppaction://hlinksldjump"/>
              </a:rPr>
              <a:t>Employee Empowerment</a:t>
            </a:r>
            <a:endParaRPr lang="en-US" sz="2000" dirty="0">
              <a:latin typeface="+mn-lt"/>
            </a:endParaRPr>
          </a:p>
          <a:p>
            <a:pPr>
              <a:defRPr/>
            </a:pPr>
            <a:r>
              <a:rPr lang="en-US" sz="2000" dirty="0">
                <a:latin typeface="+mn-lt"/>
                <a:hlinkClick r:id="rId5" action="ppaction://hlinksldjump"/>
              </a:rPr>
              <a:t>Development</a:t>
            </a:r>
            <a:endParaRPr lang="en-US" sz="2000" dirty="0">
              <a:latin typeface="+mn-lt"/>
            </a:endParaRPr>
          </a:p>
          <a:p>
            <a:pPr>
              <a:defRPr/>
            </a:pPr>
            <a:r>
              <a:rPr lang="en-US" sz="2000" dirty="0">
                <a:latin typeface="+mn-lt"/>
                <a:hlinkClick r:id="rId6" action="ppaction://hlinksldjump"/>
              </a:rPr>
              <a:t>Rewards &amp; Recognition </a:t>
            </a:r>
            <a:endParaRPr lang="en-US" sz="2000" dirty="0">
              <a:latin typeface="+mn-lt"/>
            </a:endParaRPr>
          </a:p>
          <a:p>
            <a:pPr>
              <a:defRPr/>
            </a:pPr>
            <a:r>
              <a:rPr lang="en-US" sz="2000" dirty="0">
                <a:latin typeface="+mn-lt"/>
                <a:hlinkClick r:id="rId7" action="ppaction://hlinksldjump"/>
              </a:rPr>
              <a:t>Co-worker Relationships</a:t>
            </a:r>
            <a:endParaRPr lang="en-US" sz="2000" dirty="0">
              <a:latin typeface="+mn-lt"/>
            </a:endParaRPr>
          </a:p>
          <a:p>
            <a:pPr>
              <a:defRPr/>
            </a:pPr>
            <a:r>
              <a:rPr lang="en-US" sz="2000" dirty="0">
                <a:latin typeface="+mn-lt"/>
                <a:hlinkClick r:id="rId7" action="ppaction://hlinksldjump"/>
              </a:rPr>
              <a:t>Manager Relationship </a:t>
            </a:r>
            <a:endParaRPr lang="en-US" sz="2000" dirty="0">
              <a:latin typeface="+mn-lt"/>
            </a:endParaRPr>
          </a:p>
        </p:txBody>
      </p:sp>
      <p:sp>
        <p:nvSpPr>
          <p:cNvPr id="9" name="Rectangle 8"/>
          <p:cNvSpPr/>
          <p:nvPr/>
        </p:nvSpPr>
        <p:spPr>
          <a:xfrm>
            <a:off x="4837055" y="4681577"/>
            <a:ext cx="4032250" cy="1631950"/>
          </a:xfrm>
          <a:prstGeom prst="rect">
            <a:avLst/>
          </a:prstGeom>
        </p:spPr>
        <p:txBody>
          <a:bodyPr>
            <a:spAutoFit/>
          </a:bodyPr>
          <a:lstStyle/>
          <a:p>
            <a:pPr>
              <a:defRPr/>
            </a:pPr>
            <a:r>
              <a:rPr lang="en-US" sz="2000" dirty="0">
                <a:latin typeface="+mn-lt"/>
                <a:hlinkClick r:id="rId8" action="ppaction://hlinksldjump"/>
              </a:rPr>
              <a:t>Culture</a:t>
            </a:r>
            <a:endParaRPr lang="en-US" sz="2000" dirty="0">
              <a:latin typeface="+mn-lt"/>
            </a:endParaRPr>
          </a:p>
          <a:p>
            <a:pPr>
              <a:defRPr/>
            </a:pPr>
            <a:r>
              <a:rPr lang="en-US" sz="2000" dirty="0">
                <a:latin typeface="+mn-lt"/>
                <a:hlinkClick r:id="rId9" action="ppaction://hlinksldjump"/>
              </a:rPr>
              <a:t>Customer Focus</a:t>
            </a:r>
            <a:endParaRPr lang="en-US" sz="2000" dirty="0">
              <a:latin typeface="+mn-lt"/>
            </a:endParaRPr>
          </a:p>
          <a:p>
            <a:pPr>
              <a:defRPr/>
            </a:pPr>
            <a:r>
              <a:rPr lang="en-US" sz="2000" dirty="0">
                <a:latin typeface="+mn-lt"/>
                <a:hlinkClick r:id="rId10" action="ppaction://hlinksldjump"/>
              </a:rPr>
              <a:t>Company Potential</a:t>
            </a:r>
            <a:endParaRPr lang="en-US" sz="2000" dirty="0">
              <a:latin typeface="+mn-lt"/>
            </a:endParaRPr>
          </a:p>
          <a:p>
            <a:pPr>
              <a:defRPr/>
            </a:pPr>
            <a:r>
              <a:rPr lang="en-US" sz="2000" dirty="0">
                <a:latin typeface="+mn-lt"/>
                <a:hlinkClick r:id="rId10" action="ppaction://hlinksldjump"/>
              </a:rPr>
              <a:t>Department Relationships</a:t>
            </a:r>
            <a:endParaRPr lang="en-US" sz="2000" dirty="0">
              <a:latin typeface="+mn-lt"/>
            </a:endParaRPr>
          </a:p>
          <a:p>
            <a:pPr>
              <a:defRPr/>
            </a:pPr>
            <a:r>
              <a:rPr lang="en-US" sz="2000" dirty="0">
                <a:latin typeface="+mn-lt"/>
                <a:hlinkClick r:id="rId11" action="ppaction://hlinksldjump"/>
              </a:rPr>
              <a:t>Senior Management Relationship</a:t>
            </a:r>
            <a:endParaRPr lang="en-US" sz="2000" dirty="0">
              <a:latin typeface="+mn-lt"/>
            </a:endParaRPr>
          </a:p>
        </p:txBody>
      </p:sp>
      <p:sp>
        <p:nvSpPr>
          <p:cNvPr id="10" name="TextBox 9"/>
          <p:cNvSpPr txBox="1"/>
          <p:nvPr/>
        </p:nvSpPr>
        <p:spPr>
          <a:xfrm>
            <a:off x="592083" y="4113252"/>
            <a:ext cx="8064500" cy="400050"/>
          </a:xfrm>
          <a:prstGeom prst="rect">
            <a:avLst/>
          </a:prstGeom>
          <a:noFill/>
        </p:spPr>
        <p:txBody>
          <a:bodyPr>
            <a:spAutoFit/>
          </a:bodyPr>
          <a:lstStyle/>
          <a:p>
            <a:pPr algn="l">
              <a:defRPr/>
            </a:pPr>
            <a:r>
              <a:rPr lang="en-US" sz="2000" b="1" dirty="0">
                <a:latin typeface="+mn-lt"/>
              </a:rPr>
              <a:t>Click on the driver to see the list of initiatives:</a:t>
            </a:r>
          </a:p>
        </p:txBody>
      </p:sp>
      <p:sp>
        <p:nvSpPr>
          <p:cNvPr id="11" name="Chevron 10"/>
          <p:cNvSpPr/>
          <p:nvPr/>
        </p:nvSpPr>
        <p:spPr>
          <a:xfrm>
            <a:off x="336492" y="4113252"/>
            <a:ext cx="262470" cy="400050"/>
          </a:xfrm>
          <a:prstGeom prst="chevron">
            <a:avLst/>
          </a:prstGeom>
          <a:solidFill>
            <a:srgbClr val="D17D08"/>
          </a:solidFill>
          <a:ln>
            <a:solidFill>
              <a:srgbClr val="D17D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solidFill>
                <a:schemeClr val="tx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Empowerment: List of Initiatives</a:t>
            </a:r>
            <a:endParaRPr lang="en-US" dirty="0"/>
          </a:p>
        </p:txBody>
      </p:sp>
      <p:sp>
        <p:nvSpPr>
          <p:cNvPr id="4" name="TextBox 3"/>
          <p:cNvSpPr txBox="1"/>
          <p:nvPr/>
        </p:nvSpPr>
        <p:spPr>
          <a:xfrm>
            <a:off x="250825" y="1833563"/>
            <a:ext cx="8713788" cy="4278312"/>
          </a:xfrm>
          <a:prstGeom prst="rect">
            <a:avLst/>
          </a:prstGeom>
          <a:noFill/>
        </p:spPr>
        <p:txBody>
          <a:bodyPr>
            <a:spAutoFit/>
          </a:bodyPr>
          <a:lstStyle/>
          <a:p>
            <a:pPr marL="177800" indent="-177800" algn="l">
              <a:buFont typeface="Arial" pitchFamily="34" charset="0"/>
              <a:buChar char="•"/>
              <a:defRPr/>
            </a:pPr>
            <a:r>
              <a:rPr lang="en-US" sz="1600" dirty="0">
                <a:latin typeface="+mn-lt"/>
              </a:rPr>
              <a:t>Set expectations and clearly define objectives for the upcoming year so that employees understand against what they are being measured: review progress regularly. </a:t>
            </a:r>
          </a:p>
          <a:p>
            <a:pPr marL="177800" indent="-177800" algn="l">
              <a:buFont typeface="Arial" pitchFamily="34" charset="0"/>
              <a:buChar char="•"/>
              <a:defRPr/>
            </a:pPr>
            <a:r>
              <a:rPr lang="en-US" sz="1600" dirty="0">
                <a:latin typeface="+mn-lt"/>
              </a:rPr>
              <a:t>Ensure job descriptions are up to date.</a:t>
            </a:r>
          </a:p>
          <a:p>
            <a:pPr marL="177800" indent="-177800" algn="l">
              <a:buFont typeface="Arial" pitchFamily="34" charset="0"/>
              <a:buChar char="•"/>
              <a:defRPr/>
            </a:pPr>
            <a:r>
              <a:rPr lang="en-US" sz="1600" dirty="0">
                <a:latin typeface="+mn-lt"/>
              </a:rPr>
              <a:t>Invite high-potential employees to have breakfast/coffee with executives to talk about decisions and ask questions</a:t>
            </a:r>
            <a:r>
              <a:rPr lang="en-US" sz="1600" dirty="0" smtClean="0">
                <a:latin typeface="+mn-lt"/>
              </a:rPr>
              <a:t>. </a:t>
            </a:r>
            <a:endParaRPr lang="en-US" sz="1600" dirty="0">
              <a:latin typeface="+mn-lt"/>
            </a:endParaRPr>
          </a:p>
          <a:p>
            <a:pPr marL="177800" indent="-177800" algn="l">
              <a:buFont typeface="Arial" pitchFamily="34" charset="0"/>
              <a:buChar char="•"/>
              <a:defRPr/>
            </a:pPr>
            <a:r>
              <a:rPr lang="en-US" sz="1600" dirty="0">
                <a:latin typeface="+mn-lt"/>
              </a:rPr>
              <a:t>Create venue for feedback/ideas with a clear, transparent, and formal follow-up process. </a:t>
            </a:r>
          </a:p>
          <a:p>
            <a:pPr marL="177800" indent="-177800" algn="l">
              <a:buFont typeface="Arial" pitchFamily="34" charset="0"/>
              <a:buChar char="•"/>
              <a:defRPr/>
            </a:pPr>
            <a:r>
              <a:rPr lang="en-US" sz="1600" dirty="0">
                <a:latin typeface="+mn-lt"/>
              </a:rPr>
              <a:t>No consequences Q&amp;A forum for each department, led by a senior manager. </a:t>
            </a:r>
          </a:p>
          <a:p>
            <a:pPr marL="177800" indent="-177800" algn="l">
              <a:buFont typeface="Arial" pitchFamily="34" charset="0"/>
              <a:buChar char="•"/>
              <a:defRPr/>
            </a:pPr>
            <a:r>
              <a:rPr lang="en-US" sz="1600" dirty="0">
                <a:latin typeface="+mn-lt"/>
              </a:rPr>
              <a:t>Daily/weekly 15 minute team scrums/huddles</a:t>
            </a:r>
            <a:r>
              <a:rPr lang="en-US" sz="1600" dirty="0" smtClean="0">
                <a:latin typeface="+mn-lt"/>
              </a:rPr>
              <a:t>. </a:t>
            </a:r>
            <a:endParaRPr lang="en-US" sz="1600" dirty="0">
              <a:latin typeface="+mn-lt"/>
            </a:endParaRPr>
          </a:p>
          <a:p>
            <a:pPr marL="177800" indent="-177800" algn="l">
              <a:buFont typeface="Arial" pitchFamily="34" charset="0"/>
              <a:buChar char="•"/>
              <a:defRPr/>
            </a:pPr>
            <a:r>
              <a:rPr lang="en-US" sz="1600" dirty="0">
                <a:latin typeface="+mn-lt"/>
              </a:rPr>
              <a:t>Set aside one day twice a year where employees get into small groups to deliver a self-guided project in one day. Present it to senior management by the end of the day. </a:t>
            </a:r>
          </a:p>
          <a:p>
            <a:pPr marL="177800" indent="-177800" algn="l">
              <a:buFont typeface="Arial" pitchFamily="34" charset="0"/>
              <a:buChar char="•"/>
              <a:defRPr/>
            </a:pPr>
            <a:r>
              <a:rPr lang="en-US" sz="1600" dirty="0">
                <a:latin typeface="+mn-lt"/>
              </a:rPr>
              <a:t>Senior managers book office hours at least once a quarter to encourage staff to present an idea in 15 minutes; </a:t>
            </a:r>
            <a:r>
              <a:rPr lang="en-US" sz="1600" dirty="0" smtClean="0">
                <a:latin typeface="+mn-lt"/>
              </a:rPr>
              <a:t>managers </a:t>
            </a:r>
            <a:r>
              <a:rPr lang="en-US" sz="1600" dirty="0">
                <a:latin typeface="+mn-lt"/>
              </a:rPr>
              <a:t>offer advice and encouragement to polish ideas. </a:t>
            </a:r>
          </a:p>
          <a:p>
            <a:pPr marL="177800" indent="-177800" algn="l">
              <a:buFont typeface="Arial" pitchFamily="34" charset="0"/>
              <a:buChar char="•"/>
              <a:defRPr/>
            </a:pPr>
            <a:r>
              <a:rPr lang="en-US" sz="1600" dirty="0">
                <a:latin typeface="+mn-lt"/>
              </a:rPr>
              <a:t>Provide a formal and transparent selection process where top five ideas are selected as pilot projects. </a:t>
            </a:r>
          </a:p>
          <a:p>
            <a:pPr marL="177800" indent="-177800" algn="l">
              <a:buFont typeface="Arial" pitchFamily="34" charset="0"/>
              <a:buChar char="•"/>
              <a:defRPr/>
            </a:pPr>
            <a:r>
              <a:rPr lang="en-US" sz="1600" dirty="0">
                <a:latin typeface="+mn-lt"/>
              </a:rPr>
              <a:t>Develop an employees-training-employees program: job enrichment, ownership, etc. </a:t>
            </a:r>
          </a:p>
          <a:p>
            <a:pPr marL="177800" indent="-177800" algn="l">
              <a:buFont typeface="Arial" pitchFamily="34" charset="0"/>
              <a:buChar char="•"/>
              <a:defRPr/>
            </a:pPr>
            <a:r>
              <a:rPr lang="en-US" sz="1600" dirty="0">
                <a:latin typeface="+mn-lt"/>
              </a:rPr>
              <a:t>Managers invite a direct report to attend an external meeting with them.</a:t>
            </a:r>
          </a:p>
          <a:p>
            <a:pPr marL="177800" indent="-177800" algn="l">
              <a:buFont typeface="Arial" pitchFamily="34" charset="0"/>
              <a:buChar char="•"/>
              <a:defRPr/>
            </a:pPr>
            <a:r>
              <a:rPr lang="en-US" sz="1600" dirty="0">
                <a:latin typeface="+mn-lt"/>
              </a:rPr>
              <a:t>Post employee bios on the website. </a:t>
            </a:r>
          </a:p>
        </p:txBody>
      </p:sp>
      <p:sp>
        <p:nvSpPr>
          <p:cNvPr id="5" name="TextBox 4"/>
          <p:cNvSpPr txBox="1"/>
          <p:nvPr/>
        </p:nvSpPr>
        <p:spPr>
          <a:xfrm>
            <a:off x="250825" y="1341438"/>
            <a:ext cx="5761038" cy="400050"/>
          </a:xfrm>
          <a:prstGeom prst="rect">
            <a:avLst/>
          </a:prstGeom>
          <a:noFill/>
        </p:spPr>
        <p:txBody>
          <a:bodyPr>
            <a:spAutoFit/>
          </a:bodyPr>
          <a:lstStyle/>
          <a:p>
            <a:pPr algn="l">
              <a:defRPr/>
            </a:pPr>
            <a:r>
              <a:rPr lang="en-US" sz="2000" b="1" dirty="0">
                <a:latin typeface="+mn-lt"/>
              </a:rPr>
              <a:t>Employee Empowerment Initiatives: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List of Initiatives</a:t>
            </a:r>
            <a:endParaRPr lang="en-US" dirty="0"/>
          </a:p>
        </p:txBody>
      </p:sp>
      <p:sp>
        <p:nvSpPr>
          <p:cNvPr id="4" name="TextBox 3"/>
          <p:cNvSpPr txBox="1"/>
          <p:nvPr/>
        </p:nvSpPr>
        <p:spPr>
          <a:xfrm>
            <a:off x="250825" y="1833563"/>
            <a:ext cx="8713788" cy="4278094"/>
          </a:xfrm>
          <a:prstGeom prst="rect">
            <a:avLst/>
          </a:prstGeom>
          <a:noFill/>
        </p:spPr>
        <p:txBody>
          <a:bodyPr>
            <a:spAutoFit/>
          </a:bodyPr>
          <a:lstStyle/>
          <a:p>
            <a:pPr marL="177800" indent="-177800" algn="l">
              <a:buFont typeface="Arial" pitchFamily="34" charset="0"/>
              <a:buChar char="•"/>
              <a:defRPr/>
            </a:pPr>
            <a:r>
              <a:rPr lang="en-US" sz="1600" dirty="0">
                <a:latin typeface="+mn-lt"/>
              </a:rPr>
              <a:t>Build and commit to development plans for </a:t>
            </a:r>
            <a:r>
              <a:rPr lang="en-US" sz="1600" dirty="0" smtClean="0">
                <a:latin typeface="+mn-lt"/>
              </a:rPr>
              <a:t>each employee</a:t>
            </a:r>
            <a:r>
              <a:rPr lang="en-US" sz="1600" dirty="0">
                <a:latin typeface="+mn-lt"/>
              </a:rPr>
              <a:t>. </a:t>
            </a:r>
          </a:p>
          <a:p>
            <a:pPr marL="177800" indent="-177800" algn="l">
              <a:buFont typeface="Arial" pitchFamily="34" charset="0"/>
              <a:buChar char="•"/>
              <a:defRPr/>
            </a:pPr>
            <a:r>
              <a:rPr lang="en-US" sz="1600" dirty="0">
                <a:latin typeface="+mn-lt"/>
              </a:rPr>
              <a:t>Implement a job </a:t>
            </a:r>
            <a:r>
              <a:rPr lang="en-US" sz="1600" dirty="0" smtClean="0">
                <a:latin typeface="+mn-lt"/>
              </a:rPr>
              <a:t>shadowing/rotational </a:t>
            </a:r>
            <a:r>
              <a:rPr lang="en-US" sz="1600" dirty="0">
                <a:latin typeface="+mn-lt"/>
              </a:rPr>
              <a:t>program for employees to experience what it is like to work in another department, and </a:t>
            </a:r>
            <a:r>
              <a:rPr lang="en-US" sz="1600" dirty="0" smtClean="0">
                <a:latin typeface="+mn-lt"/>
              </a:rPr>
              <a:t>another </a:t>
            </a:r>
            <a:r>
              <a:rPr lang="en-US" sz="1600" dirty="0">
                <a:latin typeface="+mn-lt"/>
              </a:rPr>
              <a:t>manager. </a:t>
            </a:r>
          </a:p>
          <a:p>
            <a:pPr marL="177800" indent="-177800" algn="l">
              <a:buFont typeface="Arial" pitchFamily="34" charset="0"/>
              <a:buChar char="•"/>
              <a:defRPr/>
            </a:pPr>
            <a:r>
              <a:rPr lang="en-US" sz="1600" dirty="0">
                <a:latin typeface="+mn-lt"/>
              </a:rPr>
              <a:t>Identify and </a:t>
            </a:r>
            <a:r>
              <a:rPr lang="en-US" sz="1600" dirty="0" smtClean="0">
                <a:latin typeface="+mn-lt"/>
              </a:rPr>
              <a:t>develop mentors </a:t>
            </a:r>
            <a:r>
              <a:rPr lang="en-US" sz="1600" dirty="0">
                <a:latin typeface="+mn-lt"/>
              </a:rPr>
              <a:t>for high potential and new employees. </a:t>
            </a:r>
          </a:p>
          <a:p>
            <a:pPr marL="177800" indent="-177800" algn="l">
              <a:buFont typeface="Arial" pitchFamily="34" charset="0"/>
              <a:buChar char="•"/>
              <a:defRPr/>
            </a:pPr>
            <a:r>
              <a:rPr lang="en-US" sz="1600" dirty="0" smtClean="0">
                <a:latin typeface="+mn-lt"/>
              </a:rPr>
              <a:t>Post training </a:t>
            </a:r>
            <a:r>
              <a:rPr lang="en-US" sz="1600" dirty="0">
                <a:latin typeface="+mn-lt"/>
              </a:rPr>
              <a:t>opportunities on the intranet, including access to </a:t>
            </a:r>
            <a:r>
              <a:rPr lang="en-US" sz="1600" dirty="0" smtClean="0">
                <a:latin typeface="+mn-lt"/>
              </a:rPr>
              <a:t>online books, </a:t>
            </a:r>
            <a:r>
              <a:rPr lang="en-US" sz="1600" dirty="0">
                <a:latin typeface="+mn-lt"/>
              </a:rPr>
              <a:t>online training programs, and formal training opportunities.</a:t>
            </a:r>
          </a:p>
          <a:p>
            <a:pPr marL="177800" indent="-177800" algn="l">
              <a:buFont typeface="Arial" pitchFamily="34" charset="0"/>
              <a:buChar char="•"/>
              <a:defRPr/>
            </a:pPr>
            <a:r>
              <a:rPr lang="en-US" sz="1600" dirty="0">
                <a:latin typeface="+mn-lt"/>
              </a:rPr>
              <a:t>Second level managers have annual discussions with employees to discuss career aspirations.</a:t>
            </a:r>
          </a:p>
          <a:p>
            <a:pPr marL="177800" indent="-177800" algn="l">
              <a:buFont typeface="Arial" pitchFamily="34" charset="0"/>
              <a:buChar char="•"/>
              <a:defRPr/>
            </a:pPr>
            <a:r>
              <a:rPr lang="en-US" sz="1600" dirty="0">
                <a:latin typeface="+mn-lt"/>
              </a:rPr>
              <a:t>Train managers on coaching techniques to support the development of staff. </a:t>
            </a:r>
          </a:p>
          <a:p>
            <a:pPr marL="177800" indent="-177800" algn="l">
              <a:buFont typeface="Arial" pitchFamily="34" charset="0"/>
              <a:buChar char="•"/>
              <a:defRPr/>
            </a:pPr>
            <a:r>
              <a:rPr lang="en-US" sz="1600" dirty="0">
                <a:latin typeface="+mn-lt"/>
              </a:rPr>
              <a:t>Implement Tuition Reimbursement Policy and/or provide employees time off to </a:t>
            </a:r>
            <a:r>
              <a:rPr lang="en-US" sz="1600" dirty="0" smtClean="0">
                <a:latin typeface="+mn-lt"/>
              </a:rPr>
              <a:t>study </a:t>
            </a:r>
            <a:r>
              <a:rPr lang="en-US" sz="1600" dirty="0">
                <a:latin typeface="+mn-lt"/>
              </a:rPr>
              <a:t>for courses that are required for their continued progression within the organization. </a:t>
            </a:r>
          </a:p>
          <a:p>
            <a:pPr marL="177800" indent="-177800" algn="l">
              <a:buFont typeface="Arial" pitchFamily="34" charset="0"/>
              <a:buChar char="•"/>
              <a:defRPr/>
            </a:pPr>
            <a:r>
              <a:rPr lang="en-US" sz="1600" dirty="0">
                <a:latin typeface="+mn-lt"/>
              </a:rPr>
              <a:t>Offer a variety of development options, including online training, formal classroom training, informal training, etc. </a:t>
            </a:r>
          </a:p>
          <a:p>
            <a:pPr marL="177800" indent="-177800" algn="l">
              <a:buFont typeface="Arial" pitchFamily="34" charset="0"/>
              <a:buChar char="•"/>
              <a:defRPr/>
            </a:pPr>
            <a:r>
              <a:rPr lang="en-US" sz="1600" dirty="0">
                <a:latin typeface="+mn-lt"/>
              </a:rPr>
              <a:t>Use third person teaching principles.</a:t>
            </a:r>
          </a:p>
          <a:p>
            <a:pPr marL="177800" indent="-177800" algn="l">
              <a:buFont typeface="Arial" pitchFamily="34" charset="0"/>
              <a:buChar char="•"/>
              <a:defRPr/>
            </a:pPr>
            <a:r>
              <a:rPr lang="en-US" sz="1600" dirty="0">
                <a:latin typeface="+mn-lt"/>
              </a:rPr>
              <a:t>Informal buddy program for new employees</a:t>
            </a:r>
            <a:r>
              <a:rPr lang="en-US" sz="1600" dirty="0" smtClean="0">
                <a:latin typeface="+mn-lt"/>
              </a:rPr>
              <a:t>. </a:t>
            </a:r>
            <a:endParaRPr lang="en-US" sz="1600" dirty="0">
              <a:latin typeface="+mn-lt"/>
            </a:endParaRPr>
          </a:p>
          <a:p>
            <a:pPr marL="177800" indent="-177800" algn="l">
              <a:buFont typeface="Arial" pitchFamily="34" charset="0"/>
              <a:buChar char="•"/>
              <a:defRPr/>
            </a:pPr>
            <a:r>
              <a:rPr lang="en-US" sz="1600" dirty="0">
                <a:latin typeface="+mn-lt"/>
              </a:rPr>
              <a:t>Invite guest speakers to departmental meetings.</a:t>
            </a:r>
          </a:p>
          <a:p>
            <a:pPr marL="177800" indent="-177800" algn="l">
              <a:buFont typeface="Arial" pitchFamily="34" charset="0"/>
              <a:buChar char="•"/>
              <a:defRPr/>
            </a:pPr>
            <a:r>
              <a:rPr lang="en-US" sz="1600" dirty="0">
                <a:latin typeface="+mn-lt"/>
              </a:rPr>
              <a:t>Department Lunch &amp; Learns </a:t>
            </a:r>
          </a:p>
        </p:txBody>
      </p:sp>
      <p:sp>
        <p:nvSpPr>
          <p:cNvPr id="5" name="TextBox 4"/>
          <p:cNvSpPr txBox="1"/>
          <p:nvPr/>
        </p:nvSpPr>
        <p:spPr>
          <a:xfrm>
            <a:off x="250825" y="1341438"/>
            <a:ext cx="3241675" cy="400050"/>
          </a:xfrm>
          <a:prstGeom prst="rect">
            <a:avLst/>
          </a:prstGeom>
          <a:noFill/>
        </p:spPr>
        <p:txBody>
          <a:bodyPr>
            <a:spAutoFit/>
          </a:bodyPr>
          <a:lstStyle/>
          <a:p>
            <a:pPr algn="l">
              <a:defRPr/>
            </a:pPr>
            <a:r>
              <a:rPr lang="en-US" sz="2000" b="1" dirty="0">
                <a:latin typeface="+mn-lt"/>
              </a:rPr>
              <a:t>Development Initiatives: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Rewards and Recognition: List of Initiatives</a:t>
            </a:r>
            <a:endParaRPr lang="en-US" dirty="0"/>
          </a:p>
        </p:txBody>
      </p:sp>
      <p:sp>
        <p:nvSpPr>
          <p:cNvPr id="4" name="TextBox 3"/>
          <p:cNvSpPr txBox="1"/>
          <p:nvPr/>
        </p:nvSpPr>
        <p:spPr>
          <a:xfrm>
            <a:off x="250825" y="1802783"/>
            <a:ext cx="8626475" cy="4185761"/>
          </a:xfrm>
          <a:prstGeom prst="rect">
            <a:avLst/>
          </a:prstGeom>
          <a:noFill/>
        </p:spPr>
        <p:txBody>
          <a:bodyPr wrap="square">
            <a:spAutoFit/>
          </a:bodyPr>
          <a:lstStyle/>
          <a:p>
            <a:pPr marL="177800" indent="-177800" algn="l">
              <a:buFont typeface="Arial" pitchFamily="34" charset="0"/>
              <a:buChar char="•"/>
              <a:defRPr/>
            </a:pPr>
            <a:r>
              <a:rPr lang="en-US" sz="1400" dirty="0">
                <a:latin typeface="+mn-lt"/>
              </a:rPr>
              <a:t>Give appreciation cards or </a:t>
            </a:r>
            <a:r>
              <a:rPr lang="en-US" sz="1400" dirty="0" smtClean="0">
                <a:latin typeface="+mn-lt"/>
              </a:rPr>
              <a:t>emails </a:t>
            </a:r>
            <a:r>
              <a:rPr lang="en-US" sz="1400" dirty="0">
                <a:latin typeface="+mn-lt"/>
              </a:rPr>
              <a:t>when an employee goes above and beyond. Be specific in your praise. </a:t>
            </a:r>
          </a:p>
          <a:p>
            <a:pPr marL="177800" indent="-177800" algn="l">
              <a:buFont typeface="Arial" pitchFamily="34" charset="0"/>
              <a:buChar char="•"/>
              <a:defRPr/>
            </a:pPr>
            <a:r>
              <a:rPr lang="en-US" sz="1400" dirty="0">
                <a:latin typeface="+mn-lt"/>
              </a:rPr>
              <a:t>Understand how your employee wants to be recognized and acknowledge them in a way that is meaningful to them. </a:t>
            </a:r>
          </a:p>
          <a:p>
            <a:pPr marL="177800" indent="-177800" algn="l">
              <a:buFont typeface="Arial" pitchFamily="34" charset="0"/>
              <a:buChar char="•"/>
              <a:defRPr/>
            </a:pPr>
            <a:r>
              <a:rPr lang="en-US" sz="1400" dirty="0">
                <a:latin typeface="+mn-lt"/>
              </a:rPr>
              <a:t>Formal recognition program with different levels of recognition and point awards; employees can redeem points through an online catalog.</a:t>
            </a:r>
          </a:p>
          <a:p>
            <a:pPr marL="177800" indent="-177800" algn="l">
              <a:buFont typeface="Arial" pitchFamily="34" charset="0"/>
              <a:buChar char="•"/>
              <a:defRPr/>
            </a:pPr>
            <a:r>
              <a:rPr lang="en-US" sz="1400" dirty="0">
                <a:latin typeface="+mn-lt"/>
              </a:rPr>
              <a:t>On-the-spot awards: Awarded by managers; nominations can come from peers, management, or customers.</a:t>
            </a:r>
          </a:p>
          <a:p>
            <a:pPr marL="177800" indent="-177800" algn="l">
              <a:buFont typeface="Arial" pitchFamily="34" charset="0"/>
              <a:buChar char="•"/>
              <a:defRPr/>
            </a:pPr>
            <a:r>
              <a:rPr lang="en-US" sz="1400" dirty="0">
                <a:latin typeface="+mn-lt"/>
              </a:rPr>
              <a:t>Employee appreciation day: day off, group lunch, or shortened day. </a:t>
            </a:r>
          </a:p>
          <a:p>
            <a:pPr marL="177800" indent="-177800" algn="l">
              <a:buFont typeface="Arial" pitchFamily="34" charset="0"/>
              <a:buChar char="•"/>
              <a:defRPr/>
            </a:pPr>
            <a:r>
              <a:rPr lang="en-US" sz="1400" dirty="0">
                <a:latin typeface="+mn-lt"/>
              </a:rPr>
              <a:t>Tenure of service recognition (extra week off in 5th year, 10th year, etc.). Announce at company meetings. </a:t>
            </a:r>
          </a:p>
          <a:p>
            <a:pPr marL="177800" indent="-177800" algn="l">
              <a:buFont typeface="Arial" pitchFamily="34" charset="0"/>
              <a:buChar char="•"/>
              <a:defRPr/>
            </a:pPr>
            <a:r>
              <a:rPr lang="en-US" sz="1400" dirty="0">
                <a:latin typeface="+mn-lt"/>
              </a:rPr>
              <a:t>Accomplishments (with projects, clients, etc.) announced at company/department meetings.</a:t>
            </a:r>
          </a:p>
          <a:p>
            <a:pPr marL="177800" indent="-177800" algn="l">
              <a:buFont typeface="Arial" pitchFamily="34" charset="0"/>
              <a:buChar char="•"/>
              <a:defRPr/>
            </a:pPr>
            <a:r>
              <a:rPr lang="en-US" sz="1400" dirty="0">
                <a:latin typeface="+mn-lt"/>
              </a:rPr>
              <a:t>Share positive feedback from others in regular 1-on-1 meetings. </a:t>
            </a:r>
          </a:p>
          <a:p>
            <a:pPr marL="177800" indent="-177800" algn="l">
              <a:buFont typeface="Arial" pitchFamily="34" charset="0"/>
              <a:buChar char="•"/>
              <a:defRPr/>
            </a:pPr>
            <a:r>
              <a:rPr lang="en-US" sz="1400" dirty="0">
                <a:latin typeface="+mn-lt"/>
              </a:rPr>
              <a:t>Invite team to a celebratory lunch or dinner for a job well done or for achieving a major milestone</a:t>
            </a:r>
            <a:r>
              <a:rPr lang="en-US" sz="1400" dirty="0" smtClean="0">
                <a:latin typeface="+mn-lt"/>
              </a:rPr>
              <a:t>. </a:t>
            </a:r>
            <a:endParaRPr lang="en-US" sz="1400" dirty="0">
              <a:latin typeface="+mn-lt"/>
            </a:endParaRPr>
          </a:p>
          <a:p>
            <a:pPr marL="177800" indent="-177800" algn="l">
              <a:buFont typeface="Arial" pitchFamily="34" charset="0"/>
              <a:buChar char="•"/>
              <a:defRPr/>
            </a:pPr>
            <a:r>
              <a:rPr lang="en-US" sz="1400" dirty="0">
                <a:latin typeface="+mn-lt"/>
              </a:rPr>
              <a:t>Invite staff to attend a meeting with </a:t>
            </a:r>
            <a:r>
              <a:rPr lang="en-US" sz="1400" dirty="0" smtClean="0">
                <a:latin typeface="+mn-lt"/>
              </a:rPr>
              <a:t>your manager. </a:t>
            </a:r>
            <a:endParaRPr lang="en-US" sz="1400" dirty="0">
              <a:latin typeface="+mn-lt"/>
            </a:endParaRPr>
          </a:p>
          <a:p>
            <a:pPr marL="177800" indent="-177800" algn="l">
              <a:buFont typeface="Arial" pitchFamily="34" charset="0"/>
              <a:buChar char="•"/>
              <a:defRPr/>
            </a:pPr>
            <a:r>
              <a:rPr lang="en-US" sz="1400" dirty="0">
                <a:latin typeface="+mn-lt"/>
              </a:rPr>
              <a:t>Implement a “Champions Club.” Qualifying top performing employees are sent on an annual celebratory trip with Executives and other winners</a:t>
            </a:r>
            <a:r>
              <a:rPr lang="en-US" sz="1400" dirty="0" smtClean="0">
                <a:latin typeface="+mn-lt"/>
              </a:rPr>
              <a:t>. </a:t>
            </a:r>
            <a:endParaRPr lang="en-US" sz="1400" dirty="0">
              <a:latin typeface="+mn-lt"/>
            </a:endParaRPr>
          </a:p>
          <a:p>
            <a:pPr marL="177800" indent="-177800" algn="l">
              <a:buFont typeface="Arial" pitchFamily="34" charset="0"/>
              <a:buChar char="•"/>
              <a:defRPr/>
            </a:pPr>
            <a:r>
              <a:rPr lang="en-US" sz="1400" dirty="0">
                <a:latin typeface="+mn-lt"/>
              </a:rPr>
              <a:t>Provide important introductions – introduce your top performing staff to other executives, key suppliers, or customers to help them connect. </a:t>
            </a:r>
          </a:p>
          <a:p>
            <a:pPr marL="177800" indent="-177800" algn="l">
              <a:buFont typeface="Arial" pitchFamily="34" charset="0"/>
              <a:buChar char="•"/>
              <a:defRPr/>
            </a:pPr>
            <a:r>
              <a:rPr lang="en-US" sz="1400" dirty="0">
                <a:latin typeface="+mn-lt"/>
              </a:rPr>
              <a:t>Post employee bios on the website or intranet. </a:t>
            </a:r>
          </a:p>
        </p:txBody>
      </p:sp>
      <p:sp>
        <p:nvSpPr>
          <p:cNvPr id="5" name="TextBox 4"/>
          <p:cNvSpPr txBox="1"/>
          <p:nvPr/>
        </p:nvSpPr>
        <p:spPr>
          <a:xfrm>
            <a:off x="250825" y="1349352"/>
            <a:ext cx="6337300" cy="400050"/>
          </a:xfrm>
          <a:prstGeom prst="rect">
            <a:avLst/>
          </a:prstGeom>
          <a:noFill/>
        </p:spPr>
        <p:txBody>
          <a:bodyPr>
            <a:spAutoFit/>
          </a:bodyPr>
          <a:lstStyle/>
          <a:p>
            <a:pPr algn="l">
              <a:defRPr/>
            </a:pPr>
            <a:r>
              <a:rPr lang="en-US" sz="2000" b="1" dirty="0">
                <a:latin typeface="+mn-lt"/>
              </a:rPr>
              <a:t>Rewards &amp; Recognition Initiatives: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Co-worker and Manager Relationships: List of initiatives</a:t>
            </a:r>
            <a:endParaRPr lang="en-US" dirty="0"/>
          </a:p>
        </p:txBody>
      </p:sp>
      <p:sp>
        <p:nvSpPr>
          <p:cNvPr id="4" name="TextBox 3"/>
          <p:cNvSpPr txBox="1"/>
          <p:nvPr/>
        </p:nvSpPr>
        <p:spPr>
          <a:xfrm>
            <a:off x="250825" y="1790743"/>
            <a:ext cx="4029071" cy="4278094"/>
          </a:xfrm>
          <a:prstGeom prst="rect">
            <a:avLst/>
          </a:prstGeom>
          <a:noFill/>
        </p:spPr>
        <p:txBody>
          <a:bodyPr wrap="square">
            <a:spAutoFit/>
          </a:bodyPr>
          <a:lstStyle/>
          <a:p>
            <a:pPr marL="177800" indent="-177800" algn="l">
              <a:buFont typeface="Arial" pitchFamily="34" charset="0"/>
              <a:buChar char="•"/>
              <a:defRPr/>
            </a:pPr>
            <a:r>
              <a:rPr lang="en-US" sz="1600" dirty="0">
                <a:latin typeface="+mn-lt"/>
              </a:rPr>
              <a:t>Schedule in-office get-togethers. </a:t>
            </a:r>
          </a:p>
          <a:p>
            <a:pPr marL="177800" indent="-177800" algn="l">
              <a:buFont typeface="Arial" pitchFamily="34" charset="0"/>
              <a:buChar char="•"/>
              <a:defRPr/>
            </a:pPr>
            <a:r>
              <a:rPr lang="en-US" sz="1600" dirty="0">
                <a:latin typeface="+mn-lt"/>
              </a:rPr>
              <a:t>Physical layout of desks/offices should advocate for interaction. </a:t>
            </a:r>
          </a:p>
          <a:p>
            <a:pPr marL="177800" indent="-177800" algn="l">
              <a:buFont typeface="Arial" pitchFamily="34" charset="0"/>
              <a:buChar char="•"/>
              <a:defRPr/>
            </a:pPr>
            <a:r>
              <a:rPr lang="en-US" sz="1600" dirty="0">
                <a:latin typeface="+mn-lt"/>
              </a:rPr>
              <a:t>Solicit peer feedback for projects and initiatives</a:t>
            </a:r>
            <a:r>
              <a:rPr lang="en-US" sz="1600" dirty="0" smtClean="0">
                <a:latin typeface="+mn-lt"/>
              </a:rPr>
              <a:t>. </a:t>
            </a:r>
            <a:endParaRPr lang="en-US" sz="1600" dirty="0">
              <a:latin typeface="+mn-lt"/>
            </a:endParaRPr>
          </a:p>
          <a:p>
            <a:pPr marL="177800" indent="-177800" algn="l">
              <a:buFont typeface="Arial" pitchFamily="34" charset="0"/>
              <a:buChar char="•"/>
              <a:defRPr/>
            </a:pPr>
            <a:r>
              <a:rPr lang="en-US" sz="1600" dirty="0">
                <a:latin typeface="+mn-lt"/>
              </a:rPr>
              <a:t>Implement a formal recognition program which includes peer nominations. </a:t>
            </a:r>
          </a:p>
          <a:p>
            <a:pPr marL="177800" indent="-177800" algn="l">
              <a:buFont typeface="Arial" pitchFamily="34" charset="0"/>
              <a:buChar char="•"/>
              <a:defRPr/>
            </a:pPr>
            <a:r>
              <a:rPr lang="en-US" sz="1600" dirty="0">
                <a:latin typeface="+mn-lt"/>
              </a:rPr>
              <a:t>Offer job switching/shadowing to help employees understand what co-workers do. </a:t>
            </a:r>
          </a:p>
          <a:p>
            <a:pPr marL="177800" indent="-177800" algn="l">
              <a:buFont typeface="Arial" pitchFamily="34" charset="0"/>
              <a:buChar char="•"/>
              <a:defRPr/>
            </a:pPr>
            <a:r>
              <a:rPr lang="en-US" sz="1600" dirty="0">
                <a:latin typeface="+mn-lt"/>
              </a:rPr>
              <a:t>Create team project structures to involve different levels of employees. </a:t>
            </a:r>
          </a:p>
          <a:p>
            <a:pPr marL="177800" indent="-177800" algn="l">
              <a:buFont typeface="Arial" pitchFamily="34" charset="0"/>
              <a:buChar char="•"/>
              <a:defRPr/>
            </a:pPr>
            <a:r>
              <a:rPr lang="en-US" sz="1600" dirty="0">
                <a:latin typeface="+mn-lt"/>
              </a:rPr>
              <a:t>Encourage co-workers to take part in the hiring/interview process for new employees. </a:t>
            </a:r>
          </a:p>
          <a:p>
            <a:pPr marL="177800" indent="-177800" algn="l">
              <a:buFont typeface="Arial" pitchFamily="34" charset="0"/>
              <a:buChar char="•"/>
              <a:defRPr/>
            </a:pPr>
            <a:r>
              <a:rPr lang="en-US" sz="1600" dirty="0">
                <a:latin typeface="+mn-lt"/>
              </a:rPr>
              <a:t>Implement an informal buddy program for new employees. </a:t>
            </a:r>
          </a:p>
        </p:txBody>
      </p:sp>
      <p:sp>
        <p:nvSpPr>
          <p:cNvPr id="5" name="TextBox 4"/>
          <p:cNvSpPr txBox="1"/>
          <p:nvPr/>
        </p:nvSpPr>
        <p:spPr>
          <a:xfrm>
            <a:off x="250825" y="1312839"/>
            <a:ext cx="3241675" cy="400050"/>
          </a:xfrm>
          <a:prstGeom prst="rect">
            <a:avLst/>
          </a:prstGeom>
          <a:noFill/>
        </p:spPr>
        <p:txBody>
          <a:bodyPr>
            <a:spAutoFit/>
          </a:bodyPr>
          <a:lstStyle/>
          <a:p>
            <a:pPr algn="l">
              <a:defRPr/>
            </a:pPr>
            <a:r>
              <a:rPr lang="en-US" sz="2000" b="1" dirty="0">
                <a:latin typeface="+mn-lt"/>
              </a:rPr>
              <a:t>Co-worker Initiatives:</a:t>
            </a:r>
          </a:p>
        </p:txBody>
      </p:sp>
      <p:sp>
        <p:nvSpPr>
          <p:cNvPr id="6" name="TextBox 5"/>
          <p:cNvSpPr txBox="1"/>
          <p:nvPr/>
        </p:nvSpPr>
        <p:spPr>
          <a:xfrm>
            <a:off x="4742718" y="1790743"/>
            <a:ext cx="4356894" cy="4031873"/>
          </a:xfrm>
          <a:prstGeom prst="rect">
            <a:avLst/>
          </a:prstGeom>
          <a:noFill/>
        </p:spPr>
        <p:txBody>
          <a:bodyPr wrap="square">
            <a:spAutoFit/>
          </a:bodyPr>
          <a:lstStyle/>
          <a:p>
            <a:pPr marL="177800" indent="-177800" algn="l">
              <a:buFont typeface="Arial" pitchFamily="34" charset="0"/>
              <a:buChar char="•"/>
              <a:defRPr/>
            </a:pPr>
            <a:r>
              <a:rPr lang="en-US" sz="1600" dirty="0">
                <a:latin typeface="+mn-lt"/>
              </a:rPr>
              <a:t>Develop manager training which is appropriate for different stages of management development. </a:t>
            </a:r>
          </a:p>
          <a:p>
            <a:pPr marL="177800" indent="-177800" algn="l">
              <a:buFont typeface="Arial" pitchFamily="34" charset="0"/>
              <a:buChar char="•"/>
              <a:defRPr/>
            </a:pPr>
            <a:r>
              <a:rPr lang="en-US" sz="1600" dirty="0">
                <a:latin typeface="+mn-lt"/>
              </a:rPr>
              <a:t>Develop a staff and management charter stating expectations of both. </a:t>
            </a:r>
          </a:p>
          <a:p>
            <a:pPr marL="177800" indent="-177800" algn="l">
              <a:buFont typeface="Arial" pitchFamily="34" charset="0"/>
              <a:buChar char="•"/>
              <a:defRPr/>
            </a:pPr>
            <a:r>
              <a:rPr lang="en-US" sz="1600" dirty="0">
                <a:latin typeface="+mn-lt"/>
              </a:rPr>
              <a:t>Train managers on coaching techniques to support the development of staff. </a:t>
            </a:r>
          </a:p>
          <a:p>
            <a:pPr marL="177800" indent="-177800" algn="l">
              <a:buFont typeface="Arial" pitchFamily="34" charset="0"/>
              <a:buChar char="•"/>
              <a:defRPr/>
            </a:pPr>
            <a:r>
              <a:rPr lang="en-US" sz="1600" dirty="0">
                <a:latin typeface="+mn-lt"/>
              </a:rPr>
              <a:t>Create employee-led teams where managers are team members. </a:t>
            </a:r>
          </a:p>
          <a:p>
            <a:pPr marL="177800" indent="-177800" algn="l">
              <a:buFont typeface="Arial" pitchFamily="34" charset="0"/>
              <a:buChar char="•"/>
              <a:defRPr/>
            </a:pPr>
            <a:r>
              <a:rPr lang="en-US" sz="1600" dirty="0">
                <a:latin typeface="+mn-lt"/>
              </a:rPr>
              <a:t>Solicit employee feedback before making decision. </a:t>
            </a:r>
          </a:p>
          <a:p>
            <a:pPr marL="177800" indent="-177800" algn="l">
              <a:buFont typeface="Arial" pitchFamily="34" charset="0"/>
              <a:buChar char="•"/>
              <a:defRPr/>
            </a:pPr>
            <a:r>
              <a:rPr lang="en-US" sz="1600" dirty="0">
                <a:latin typeface="+mn-lt"/>
              </a:rPr>
              <a:t>Host bi-annual half-day team building session focused on improving team dynamics. </a:t>
            </a:r>
          </a:p>
          <a:p>
            <a:pPr marL="177800" indent="-177800" algn="l">
              <a:buFont typeface="Arial" pitchFamily="34" charset="0"/>
              <a:buChar char="•"/>
              <a:defRPr/>
            </a:pPr>
            <a:r>
              <a:rPr lang="en-US" sz="1600" dirty="0">
                <a:latin typeface="+mn-lt"/>
              </a:rPr>
              <a:t>Host organization-wide case competition involving interdepartmental teams. </a:t>
            </a:r>
          </a:p>
        </p:txBody>
      </p:sp>
      <p:sp>
        <p:nvSpPr>
          <p:cNvPr id="7" name="TextBox 6"/>
          <p:cNvSpPr txBox="1"/>
          <p:nvPr/>
        </p:nvSpPr>
        <p:spPr>
          <a:xfrm>
            <a:off x="4742718" y="1312839"/>
            <a:ext cx="3241675" cy="400050"/>
          </a:xfrm>
          <a:prstGeom prst="rect">
            <a:avLst/>
          </a:prstGeom>
          <a:noFill/>
        </p:spPr>
        <p:txBody>
          <a:bodyPr>
            <a:spAutoFit/>
          </a:bodyPr>
          <a:lstStyle/>
          <a:p>
            <a:pPr algn="l">
              <a:defRPr/>
            </a:pPr>
            <a:r>
              <a:rPr lang="en-US" sz="2000" b="1" dirty="0">
                <a:latin typeface="+mn-lt"/>
              </a:rPr>
              <a:t>Manager Initiatives:</a:t>
            </a:r>
          </a:p>
        </p:txBody>
      </p:sp>
      <p:cxnSp>
        <p:nvCxnSpPr>
          <p:cNvPr id="8" name="Straight Connector 7"/>
          <p:cNvCxnSpPr/>
          <p:nvPr>
            <p:custDataLst>
              <p:tags r:id="rId1"/>
            </p:custDataLst>
          </p:nvPr>
        </p:nvCxnSpPr>
        <p:spPr>
          <a:xfrm rot="5400000">
            <a:off x="2176461" y="3779811"/>
            <a:ext cx="4572000" cy="0"/>
          </a:xfrm>
          <a:prstGeom prst="line">
            <a:avLst/>
          </a:prstGeom>
          <a:noFill/>
          <a:ln w="28575" cap="flat" cmpd="sng" algn="ctr">
            <a:solidFill>
              <a:srgbClr val="948A54"/>
            </a:solidFill>
            <a:prstDash val="sysDot"/>
          </a:ln>
          <a:effectLst/>
        </p:spPr>
      </p:cxn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List of Initiatives</a:t>
            </a:r>
            <a:endParaRPr lang="en-US" dirty="0"/>
          </a:p>
        </p:txBody>
      </p:sp>
      <p:sp>
        <p:nvSpPr>
          <p:cNvPr id="4" name="TextBox 3"/>
          <p:cNvSpPr txBox="1"/>
          <p:nvPr/>
        </p:nvSpPr>
        <p:spPr>
          <a:xfrm>
            <a:off x="250825" y="1895454"/>
            <a:ext cx="8626475" cy="2800350"/>
          </a:xfrm>
          <a:prstGeom prst="rect">
            <a:avLst/>
          </a:prstGeom>
          <a:noFill/>
        </p:spPr>
        <p:txBody>
          <a:bodyPr wrap="square">
            <a:spAutoFit/>
          </a:bodyPr>
          <a:lstStyle/>
          <a:p>
            <a:pPr marL="177800" indent="-177800" algn="l">
              <a:buFont typeface="Arial" pitchFamily="34" charset="0"/>
              <a:buChar char="•"/>
              <a:defRPr/>
            </a:pPr>
            <a:r>
              <a:rPr lang="en-US" sz="1600" dirty="0">
                <a:latin typeface="+mn-lt"/>
              </a:rPr>
              <a:t>Communicate company values in different ways throughout the organization. </a:t>
            </a:r>
          </a:p>
          <a:p>
            <a:pPr marL="177800" indent="-177800" algn="l">
              <a:buFont typeface="Arial" pitchFamily="34" charset="0"/>
              <a:buChar char="•"/>
              <a:defRPr/>
            </a:pPr>
            <a:r>
              <a:rPr lang="en-US" sz="1600" dirty="0">
                <a:latin typeface="+mn-lt"/>
              </a:rPr>
              <a:t>Ensure your value statements are aligned with the culture of your organization.</a:t>
            </a:r>
          </a:p>
          <a:p>
            <a:pPr marL="177800" indent="-177800" algn="l">
              <a:buFont typeface="Arial" pitchFamily="34" charset="0"/>
              <a:buChar char="•"/>
              <a:defRPr/>
            </a:pPr>
            <a:r>
              <a:rPr lang="en-US" sz="1600" dirty="0">
                <a:latin typeface="+mn-lt"/>
              </a:rPr>
              <a:t>Value statements that are short, simple, and give a memorable, distinctive, and embraceable message that invites discussion</a:t>
            </a:r>
            <a:r>
              <a:rPr lang="en-US" sz="1600" dirty="0" smtClean="0">
                <a:latin typeface="+mn-lt"/>
              </a:rPr>
              <a:t>. </a:t>
            </a:r>
            <a:endParaRPr lang="en-US" sz="1600" dirty="0">
              <a:latin typeface="+mn-lt"/>
            </a:endParaRPr>
          </a:p>
          <a:p>
            <a:pPr marL="177800" indent="-177800" algn="l">
              <a:buFont typeface="Arial" pitchFamily="34" charset="0"/>
              <a:buChar char="•"/>
              <a:defRPr/>
            </a:pPr>
            <a:r>
              <a:rPr lang="en-US" sz="1600" dirty="0">
                <a:latin typeface="+mn-lt"/>
              </a:rPr>
              <a:t>Assess new hires for cultural fit during interviews and throughout recruiting process. </a:t>
            </a:r>
          </a:p>
          <a:p>
            <a:pPr marL="177800" indent="-177800" algn="l">
              <a:buFont typeface="Arial" pitchFamily="34" charset="0"/>
              <a:buChar char="•"/>
              <a:defRPr/>
            </a:pPr>
            <a:r>
              <a:rPr lang="en-US" sz="1600" dirty="0">
                <a:latin typeface="+mn-lt"/>
              </a:rPr>
              <a:t>Send introduction </a:t>
            </a:r>
            <a:r>
              <a:rPr lang="en-US" sz="1600" dirty="0" smtClean="0">
                <a:latin typeface="+mn-lt"/>
              </a:rPr>
              <a:t>emails </a:t>
            </a:r>
            <a:r>
              <a:rPr lang="en-US" sz="1600" dirty="0">
                <a:latin typeface="+mn-lt"/>
              </a:rPr>
              <a:t>for new employees. </a:t>
            </a:r>
          </a:p>
          <a:p>
            <a:pPr marL="177800" indent="-177800" algn="l">
              <a:buFont typeface="Arial" pitchFamily="34" charset="0"/>
              <a:buChar char="•"/>
              <a:defRPr/>
            </a:pPr>
            <a:r>
              <a:rPr lang="en-US" sz="1600" dirty="0">
                <a:latin typeface="+mn-lt"/>
              </a:rPr>
              <a:t>Host offsite team building activities. </a:t>
            </a:r>
          </a:p>
          <a:p>
            <a:pPr marL="177800" indent="-177800" algn="l">
              <a:buFont typeface="Arial" pitchFamily="34" charset="0"/>
              <a:buChar char="•"/>
              <a:defRPr/>
            </a:pPr>
            <a:r>
              <a:rPr lang="en-US" sz="1600" dirty="0">
                <a:latin typeface="+mn-lt"/>
              </a:rPr>
              <a:t>Initiate Community Involvement Day where teams volunteer together in the community. </a:t>
            </a:r>
          </a:p>
          <a:p>
            <a:pPr marL="177800" indent="-177800" algn="l">
              <a:buFont typeface="Arial" pitchFamily="34" charset="0"/>
              <a:buChar char="•"/>
              <a:defRPr/>
            </a:pPr>
            <a:r>
              <a:rPr lang="en-US" sz="1600" dirty="0">
                <a:latin typeface="+mn-lt"/>
              </a:rPr>
              <a:t>Prove quarterly updates on organizational accomplishments and initiatives through e-newsletter.</a:t>
            </a:r>
          </a:p>
          <a:p>
            <a:pPr marL="177800" indent="-177800" algn="l">
              <a:buFont typeface="Arial" pitchFamily="34" charset="0"/>
              <a:buChar char="•"/>
              <a:defRPr/>
            </a:pPr>
            <a:r>
              <a:rPr lang="en-US" sz="1600" dirty="0">
                <a:latin typeface="+mn-lt"/>
              </a:rPr>
              <a:t>Implement organization-wide green initiatives with employee involvement. </a:t>
            </a:r>
          </a:p>
        </p:txBody>
      </p:sp>
      <p:sp>
        <p:nvSpPr>
          <p:cNvPr id="5" name="TextBox 4"/>
          <p:cNvSpPr txBox="1"/>
          <p:nvPr/>
        </p:nvSpPr>
        <p:spPr>
          <a:xfrm>
            <a:off x="250825" y="1347759"/>
            <a:ext cx="3241675" cy="400050"/>
          </a:xfrm>
          <a:prstGeom prst="rect">
            <a:avLst/>
          </a:prstGeom>
          <a:noFill/>
        </p:spPr>
        <p:txBody>
          <a:bodyPr>
            <a:spAutoFit/>
          </a:bodyPr>
          <a:lstStyle/>
          <a:p>
            <a:pPr algn="l">
              <a:defRPr/>
            </a:pPr>
            <a:r>
              <a:rPr lang="en-US" sz="2000" b="1" dirty="0">
                <a:latin typeface="+mn-lt"/>
              </a:rPr>
              <a:t>Culture Initiatives: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Focus: List of Initiatives</a:t>
            </a:r>
            <a:endParaRPr lang="en-US" dirty="0"/>
          </a:p>
        </p:txBody>
      </p:sp>
      <p:sp>
        <p:nvSpPr>
          <p:cNvPr id="4" name="TextBox 3"/>
          <p:cNvSpPr txBox="1"/>
          <p:nvPr/>
        </p:nvSpPr>
        <p:spPr>
          <a:xfrm>
            <a:off x="250825" y="1712889"/>
            <a:ext cx="8713788" cy="4832092"/>
          </a:xfrm>
          <a:prstGeom prst="rect">
            <a:avLst/>
          </a:prstGeom>
          <a:noFill/>
        </p:spPr>
        <p:txBody>
          <a:bodyPr>
            <a:spAutoFit/>
          </a:bodyPr>
          <a:lstStyle/>
          <a:p>
            <a:pPr marL="177800" indent="-177800" algn="l">
              <a:buFont typeface="Arial" pitchFamily="34" charset="0"/>
              <a:buChar char="•"/>
              <a:defRPr/>
            </a:pPr>
            <a:r>
              <a:rPr lang="en-US" sz="1400" dirty="0">
                <a:latin typeface="+mn-lt"/>
              </a:rPr>
              <a:t>Invite a customer to offsite meetings to have them explain what you’re doing </a:t>
            </a:r>
            <a:r>
              <a:rPr lang="en-US" sz="1400" dirty="0" smtClean="0">
                <a:latin typeface="+mn-lt"/>
              </a:rPr>
              <a:t>well and </a:t>
            </a:r>
            <a:r>
              <a:rPr lang="en-US" sz="1400" dirty="0">
                <a:latin typeface="+mn-lt"/>
              </a:rPr>
              <a:t>what you could be doing better, etc</a:t>
            </a:r>
            <a:r>
              <a:rPr lang="en-US" sz="1400" dirty="0" smtClean="0">
                <a:latin typeface="+mn-lt"/>
              </a:rPr>
              <a:t>. </a:t>
            </a:r>
            <a:endParaRPr lang="en-US" sz="1400" dirty="0">
              <a:latin typeface="+mn-lt"/>
            </a:endParaRPr>
          </a:p>
          <a:p>
            <a:pPr marL="177800" indent="-177800" algn="l">
              <a:buFont typeface="Arial" pitchFamily="34" charset="0"/>
              <a:buChar char="•"/>
              <a:defRPr/>
            </a:pPr>
            <a:r>
              <a:rPr lang="en-US" sz="1400" dirty="0">
                <a:latin typeface="+mn-lt"/>
              </a:rPr>
              <a:t>Ensure that all employees understand the customer’s perspective (spending time at customer site, job shadow opportunities for non-customer-facing roles to shadow customer-facing </a:t>
            </a:r>
            <a:r>
              <a:rPr lang="en-US" sz="1400" dirty="0" smtClean="0">
                <a:latin typeface="+mn-lt"/>
              </a:rPr>
              <a:t>roles.</a:t>
            </a:r>
            <a:endParaRPr lang="en-US" sz="1400" dirty="0">
              <a:latin typeface="+mn-lt"/>
            </a:endParaRPr>
          </a:p>
          <a:p>
            <a:pPr marL="177800" indent="-177800" algn="l">
              <a:buFont typeface="Arial" pitchFamily="34" charset="0"/>
              <a:buChar char="•"/>
              <a:defRPr/>
            </a:pPr>
            <a:r>
              <a:rPr lang="en-US" sz="1400" dirty="0">
                <a:latin typeface="+mn-lt"/>
              </a:rPr>
              <a:t>Educate employees on a different competitor’s product/service at department meetings so that they are informed of the pros/cons in comparison. </a:t>
            </a:r>
          </a:p>
          <a:p>
            <a:pPr marL="177800" indent="-177800" algn="l">
              <a:buFont typeface="Arial" pitchFamily="34" charset="0"/>
              <a:buChar char="•"/>
              <a:defRPr/>
            </a:pPr>
            <a:r>
              <a:rPr lang="en-US" sz="1400" dirty="0">
                <a:latin typeface="+mn-lt"/>
              </a:rPr>
              <a:t>Share client testimonials at company meetings. </a:t>
            </a:r>
          </a:p>
          <a:p>
            <a:pPr marL="177800" indent="-177800" algn="l">
              <a:buFont typeface="Arial" pitchFamily="34" charset="0"/>
              <a:buChar char="•"/>
              <a:defRPr/>
            </a:pPr>
            <a:r>
              <a:rPr lang="en-US" sz="1400" dirty="0">
                <a:latin typeface="+mn-lt"/>
              </a:rPr>
              <a:t>Don’t just present good news at company meetings. Communicate bad news regarding customers while outlining opportunities for improvement. </a:t>
            </a:r>
          </a:p>
          <a:p>
            <a:pPr marL="177800" indent="-177800" algn="l">
              <a:buFont typeface="Arial" pitchFamily="34" charset="0"/>
              <a:buChar char="•"/>
              <a:defRPr/>
            </a:pPr>
            <a:r>
              <a:rPr lang="en-US" sz="1400" dirty="0">
                <a:latin typeface="+mn-lt"/>
              </a:rPr>
              <a:t>Share third-party reports highlighting your organization at meetings. </a:t>
            </a:r>
          </a:p>
          <a:p>
            <a:pPr marL="177800" indent="-177800" algn="l">
              <a:buFont typeface="Arial" pitchFamily="34" charset="0"/>
              <a:buChar char="•"/>
              <a:defRPr/>
            </a:pPr>
            <a:r>
              <a:rPr lang="en-US" sz="1400" dirty="0">
                <a:latin typeface="+mn-lt"/>
              </a:rPr>
              <a:t>Implement a Customer Advisory Group: A group of representative customers who are consulted on major product decisions through focus groups, interviews, etc. </a:t>
            </a:r>
          </a:p>
          <a:p>
            <a:pPr marL="177800" indent="-177800" algn="l">
              <a:buFont typeface="Arial" pitchFamily="34" charset="0"/>
              <a:buChar char="•"/>
              <a:defRPr/>
            </a:pPr>
            <a:r>
              <a:rPr lang="en-US" sz="1400" dirty="0">
                <a:latin typeface="+mn-lt"/>
              </a:rPr>
              <a:t>Implement a Customer Engagement Metric. A published index of the extent to which customers are satisfied, engaged, using your product, recommending your product, complaining about your product, etc.</a:t>
            </a:r>
          </a:p>
          <a:p>
            <a:pPr marL="177800" indent="-177800" algn="l">
              <a:buFont typeface="Arial" pitchFamily="34" charset="0"/>
              <a:buChar char="•"/>
              <a:defRPr/>
            </a:pPr>
            <a:r>
              <a:rPr lang="en-US" sz="1400" dirty="0">
                <a:latin typeface="+mn-lt"/>
              </a:rPr>
              <a:t>Recognize employees through a monthly Customer Award for the employee who goes above &amp; beyond the call of duty to fulfill a customer need. </a:t>
            </a:r>
          </a:p>
          <a:p>
            <a:pPr marL="177800" indent="-177800" algn="l">
              <a:buFont typeface="Arial" pitchFamily="34" charset="0"/>
              <a:buChar char="•"/>
              <a:defRPr/>
            </a:pPr>
            <a:r>
              <a:rPr lang="en-US" sz="1400" dirty="0">
                <a:latin typeface="+mn-lt"/>
              </a:rPr>
              <a:t>Introduce a Customer Satisfaction Budget which provides a small discretionary budget to each Customer Service Rep to allow them to address a client need without requiring special authorization. </a:t>
            </a:r>
          </a:p>
          <a:p>
            <a:pPr marL="177800" indent="-177800" algn="l">
              <a:buFont typeface="Arial" pitchFamily="34" charset="0"/>
              <a:buChar char="•"/>
              <a:defRPr/>
            </a:pPr>
            <a:r>
              <a:rPr lang="en-US" sz="1400" dirty="0">
                <a:latin typeface="+mn-lt"/>
              </a:rPr>
              <a:t>Measure/report on customer metrics: compliment to complaint ratio, time to respond, etc. to help employees understand the impact they can have on customer interactions. </a:t>
            </a:r>
          </a:p>
          <a:p>
            <a:pPr marL="177800" indent="-177800" algn="l">
              <a:buFont typeface="Arial" pitchFamily="34" charset="0"/>
              <a:buChar char="•"/>
              <a:defRPr/>
            </a:pPr>
            <a:r>
              <a:rPr lang="en-US" sz="1400" dirty="0">
                <a:latin typeface="+mn-lt"/>
              </a:rPr>
              <a:t>Introduce a Customer Service Panel made up of staff to make recommendations on how to improve systemic customer service issues. </a:t>
            </a:r>
          </a:p>
        </p:txBody>
      </p:sp>
      <p:sp>
        <p:nvSpPr>
          <p:cNvPr id="5" name="TextBox 4"/>
          <p:cNvSpPr txBox="1"/>
          <p:nvPr/>
        </p:nvSpPr>
        <p:spPr>
          <a:xfrm>
            <a:off x="250825" y="1276396"/>
            <a:ext cx="4681538" cy="400050"/>
          </a:xfrm>
          <a:prstGeom prst="rect">
            <a:avLst/>
          </a:prstGeom>
          <a:noFill/>
        </p:spPr>
        <p:txBody>
          <a:bodyPr>
            <a:spAutoFit/>
          </a:bodyPr>
          <a:lstStyle/>
          <a:p>
            <a:pPr algn="l">
              <a:defRPr/>
            </a:pPr>
            <a:r>
              <a:rPr lang="en-US" sz="2000" b="1" dirty="0">
                <a:latin typeface="+mn-lt"/>
              </a:rPr>
              <a:t>Customer Focus Initiatives: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Pentagon 33"/>
          <p:cNvSpPr/>
          <p:nvPr/>
        </p:nvSpPr>
        <p:spPr>
          <a:xfrm>
            <a:off x="482544" y="1875465"/>
            <a:ext cx="5486400" cy="901070"/>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lstStyle/>
          <a:p>
            <a:r>
              <a:rPr lang="en-US" dirty="0" smtClean="0">
                <a:cs typeface="Arial" charset="0"/>
              </a:rPr>
              <a:t>Of those few initiatives that are implemented, most fail because of a focus on treating symptoms instead of root causes</a:t>
            </a:r>
            <a:endParaRPr lang="en-US" dirty="0"/>
          </a:p>
        </p:txBody>
      </p:sp>
      <p:sp>
        <p:nvSpPr>
          <p:cNvPr id="3" name="Text Placeholder 2"/>
          <p:cNvSpPr>
            <a:spLocks noGrp="1"/>
          </p:cNvSpPr>
          <p:nvPr>
            <p:ph type="body" sz="quarter" idx="19"/>
          </p:nvPr>
        </p:nvSpPr>
        <p:spPr>
          <a:xfrm>
            <a:off x="257176" y="1238220"/>
            <a:ext cx="8620124" cy="657225"/>
          </a:xfrm>
        </p:spPr>
        <p:txBody>
          <a:bodyPr/>
          <a:lstStyle/>
          <a:p>
            <a:r>
              <a:rPr lang="en-US" dirty="0" smtClean="0"/>
              <a:t>Making change is the key component in successful survey projects. However, as a result of an employee engagement survey:</a:t>
            </a:r>
          </a:p>
          <a:p>
            <a:endParaRPr lang="en-US" dirty="0"/>
          </a:p>
        </p:txBody>
      </p:sp>
      <p:sp>
        <p:nvSpPr>
          <p:cNvPr id="4" name="TextBox 3"/>
          <p:cNvSpPr txBox="1"/>
          <p:nvPr>
            <p:custDataLst>
              <p:tags r:id="rId1"/>
            </p:custDataLst>
          </p:nvPr>
        </p:nvSpPr>
        <p:spPr>
          <a:xfrm>
            <a:off x="528264" y="2324306"/>
            <a:ext cx="5394960" cy="307777"/>
          </a:xfrm>
          <a:prstGeom prst="rect">
            <a:avLst/>
          </a:prstGeom>
          <a:noFill/>
        </p:spPr>
        <p:txBody>
          <a:bodyPr wrap="square">
            <a:spAutoFit/>
          </a:bodyPr>
          <a:lstStyle/>
          <a:p>
            <a:pPr algn="l">
              <a:defRPr/>
            </a:pPr>
            <a:r>
              <a:rPr lang="en-US" sz="1400" b="1" dirty="0" smtClean="0">
                <a:latin typeface="+mn-lt"/>
              </a:rPr>
              <a:t>1 in 2</a:t>
            </a:r>
            <a:r>
              <a:rPr lang="en-US" sz="1400" dirty="0" smtClean="0">
                <a:latin typeface="+mn-lt"/>
              </a:rPr>
              <a:t> organizations fail to implement change initiatives identified.</a:t>
            </a:r>
            <a:endParaRPr lang="en-US" sz="1400" dirty="0">
              <a:latin typeface="+mn-lt"/>
            </a:endParaRPr>
          </a:p>
        </p:txBody>
      </p:sp>
      <p:sp>
        <p:nvSpPr>
          <p:cNvPr id="5" name="TextBox 4"/>
          <p:cNvSpPr txBox="1"/>
          <p:nvPr>
            <p:custDataLst>
              <p:tags r:id="rId2"/>
            </p:custDataLst>
          </p:nvPr>
        </p:nvSpPr>
        <p:spPr>
          <a:xfrm>
            <a:off x="519058" y="1858941"/>
            <a:ext cx="5394960" cy="338554"/>
          </a:xfrm>
          <a:prstGeom prst="rect">
            <a:avLst/>
          </a:prstGeom>
          <a:noFill/>
        </p:spPr>
        <p:txBody>
          <a:bodyPr>
            <a:spAutoFit/>
          </a:bodyPr>
          <a:lstStyle/>
          <a:p>
            <a:pPr algn="l">
              <a:defRPr/>
            </a:pPr>
            <a:r>
              <a:rPr lang="en-US" sz="1400" b="1" dirty="0" smtClean="0">
                <a:latin typeface="+mn-lt"/>
              </a:rPr>
              <a:t>1 in 3 </a:t>
            </a:r>
            <a:r>
              <a:rPr lang="en-US" sz="1400" dirty="0" smtClean="0">
                <a:latin typeface="+mn-lt"/>
              </a:rPr>
              <a:t>organizations fail to identify change initiatives</a:t>
            </a:r>
            <a:r>
              <a:rPr lang="en-US" sz="1600" dirty="0" smtClean="0">
                <a:latin typeface="+mn-lt"/>
              </a:rPr>
              <a:t>.</a:t>
            </a:r>
            <a:endParaRPr lang="en-US" sz="1200" dirty="0">
              <a:latin typeface="+mn-lt"/>
            </a:endParaRPr>
          </a:p>
        </p:txBody>
      </p:sp>
      <p:sp>
        <p:nvSpPr>
          <p:cNvPr id="6" name="Rectangle 5"/>
          <p:cNvSpPr/>
          <p:nvPr/>
        </p:nvSpPr>
        <p:spPr>
          <a:xfrm>
            <a:off x="253146" y="4049721"/>
            <a:ext cx="4618699" cy="738664"/>
          </a:xfrm>
          <a:prstGeom prst="rect">
            <a:avLst/>
          </a:prstGeom>
        </p:spPr>
        <p:txBody>
          <a:bodyPr wrap="square">
            <a:spAutoFit/>
          </a:bodyPr>
          <a:lstStyle/>
          <a:p>
            <a:pPr marL="457200" indent="-457200" algn="l">
              <a:lnSpc>
                <a:spcPct val="100000"/>
              </a:lnSpc>
              <a:spcBef>
                <a:spcPts val="1200"/>
              </a:spcBef>
              <a:buClr>
                <a:schemeClr val="tx1">
                  <a:lumMod val="60000"/>
                  <a:lumOff val="40000"/>
                </a:schemeClr>
              </a:buClr>
              <a:buSzPct val="150000"/>
              <a:buFont typeface="+mj-lt"/>
              <a:buAutoNum type="arabicPeriod"/>
              <a:defRPr/>
            </a:pPr>
            <a:r>
              <a:rPr lang="en-US" sz="1400" dirty="0" smtClean="0">
                <a:latin typeface="+mn-lt"/>
              </a:rPr>
              <a:t>Low scoring areas are targeted as a result of the survey, without considering their impact on engagement.</a:t>
            </a:r>
          </a:p>
        </p:txBody>
      </p:sp>
      <p:sp>
        <p:nvSpPr>
          <p:cNvPr id="7" name="Rectangle 6"/>
          <p:cNvSpPr/>
          <p:nvPr/>
        </p:nvSpPr>
        <p:spPr>
          <a:xfrm>
            <a:off x="232174" y="4816494"/>
            <a:ext cx="4618699" cy="523220"/>
          </a:xfrm>
          <a:prstGeom prst="rect">
            <a:avLst/>
          </a:prstGeom>
        </p:spPr>
        <p:txBody>
          <a:bodyPr wrap="square">
            <a:spAutoFit/>
          </a:bodyPr>
          <a:lstStyle/>
          <a:p>
            <a:pPr marL="457200" indent="-457200" algn="l">
              <a:lnSpc>
                <a:spcPct val="100000"/>
              </a:lnSpc>
              <a:spcBef>
                <a:spcPts val="1200"/>
              </a:spcBef>
              <a:buClr>
                <a:schemeClr val="tx1">
                  <a:lumMod val="60000"/>
                  <a:lumOff val="40000"/>
                </a:schemeClr>
              </a:buClr>
              <a:buSzPct val="150000"/>
              <a:buFont typeface="+mj-lt"/>
              <a:buAutoNum type="arabicPeriod" startAt="2"/>
              <a:defRPr/>
            </a:pPr>
            <a:r>
              <a:rPr lang="en-US" sz="1400" dirty="0" smtClean="0">
                <a:latin typeface="+mn-lt"/>
              </a:rPr>
              <a:t>Executive and management team solely choose initiatives.</a:t>
            </a:r>
          </a:p>
        </p:txBody>
      </p:sp>
      <p:sp>
        <p:nvSpPr>
          <p:cNvPr id="8" name="Rectangle 7"/>
          <p:cNvSpPr/>
          <p:nvPr/>
        </p:nvSpPr>
        <p:spPr>
          <a:xfrm>
            <a:off x="226952" y="5437215"/>
            <a:ext cx="4618699" cy="523220"/>
          </a:xfrm>
          <a:prstGeom prst="rect">
            <a:avLst/>
          </a:prstGeom>
        </p:spPr>
        <p:txBody>
          <a:bodyPr wrap="square">
            <a:spAutoFit/>
          </a:bodyPr>
          <a:lstStyle/>
          <a:p>
            <a:pPr marL="457200" indent="-457200" algn="l">
              <a:lnSpc>
                <a:spcPct val="100000"/>
              </a:lnSpc>
              <a:spcBef>
                <a:spcPts val="1200"/>
              </a:spcBef>
              <a:buClr>
                <a:schemeClr val="tx1">
                  <a:lumMod val="60000"/>
                  <a:lumOff val="40000"/>
                </a:schemeClr>
              </a:buClr>
              <a:buSzPct val="150000"/>
              <a:buFont typeface="+mj-lt"/>
              <a:buAutoNum type="arabicPeriod" startAt="3"/>
              <a:defRPr/>
            </a:pPr>
            <a:r>
              <a:rPr lang="en-US" sz="1400" dirty="0" smtClean="0">
                <a:latin typeface="+mn-lt"/>
              </a:rPr>
              <a:t>Employees don’t know about changes made as a result of the survey.</a:t>
            </a:r>
            <a:endParaRPr lang="en-US" sz="1400" dirty="0">
              <a:latin typeface="+mn-lt"/>
            </a:endParaRPr>
          </a:p>
        </p:txBody>
      </p:sp>
      <p:sp>
        <p:nvSpPr>
          <p:cNvPr id="18" name="TextBox 17"/>
          <p:cNvSpPr txBox="1"/>
          <p:nvPr/>
        </p:nvSpPr>
        <p:spPr>
          <a:xfrm>
            <a:off x="263466" y="3684591"/>
            <a:ext cx="3345966" cy="369332"/>
          </a:xfrm>
          <a:prstGeom prst="rect">
            <a:avLst/>
          </a:prstGeom>
          <a:noFill/>
        </p:spPr>
        <p:txBody>
          <a:bodyPr wrap="square" rtlCol="0">
            <a:spAutoFit/>
          </a:bodyPr>
          <a:lstStyle/>
          <a:p>
            <a:pPr algn="l"/>
            <a:r>
              <a:rPr lang="en-CA" b="1" dirty="0" smtClean="0"/>
              <a:t>Common Mistake:</a:t>
            </a:r>
            <a:endParaRPr lang="en-CA" b="1" dirty="0"/>
          </a:p>
        </p:txBody>
      </p:sp>
      <p:sp>
        <p:nvSpPr>
          <p:cNvPr id="20" name="Chevron 19"/>
          <p:cNvSpPr/>
          <p:nvPr/>
        </p:nvSpPr>
        <p:spPr>
          <a:xfrm>
            <a:off x="5009526" y="4228292"/>
            <a:ext cx="365760" cy="473855"/>
          </a:xfrm>
          <a:prstGeom prst="chevron">
            <a:avLst/>
          </a:prstGeom>
          <a:solidFill>
            <a:srgbClr val="D17D0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p:cNvSpPr/>
          <p:nvPr/>
        </p:nvSpPr>
        <p:spPr>
          <a:xfrm>
            <a:off x="5009526" y="4841177"/>
            <a:ext cx="365760" cy="473855"/>
          </a:xfrm>
          <a:prstGeom prst="chevron">
            <a:avLst/>
          </a:prstGeom>
          <a:solidFill>
            <a:srgbClr val="D17D0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p:cNvSpPr/>
          <p:nvPr/>
        </p:nvSpPr>
        <p:spPr>
          <a:xfrm>
            <a:off x="5009526" y="5461898"/>
            <a:ext cx="365760" cy="473855"/>
          </a:xfrm>
          <a:prstGeom prst="chevron">
            <a:avLst/>
          </a:prstGeom>
          <a:solidFill>
            <a:srgbClr val="D17D0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23"/>
          <p:cNvSpPr/>
          <p:nvPr/>
        </p:nvSpPr>
        <p:spPr>
          <a:xfrm>
            <a:off x="5460741" y="4172832"/>
            <a:ext cx="3383280" cy="523220"/>
          </a:xfrm>
          <a:prstGeom prst="rect">
            <a:avLst/>
          </a:prstGeom>
        </p:spPr>
        <p:txBody>
          <a:bodyPr wrap="square">
            <a:spAutoFit/>
          </a:bodyPr>
          <a:lstStyle/>
          <a:p>
            <a:pPr algn="l">
              <a:lnSpc>
                <a:spcPct val="100000"/>
              </a:lnSpc>
              <a:spcBef>
                <a:spcPts val="1200"/>
              </a:spcBef>
              <a:buClr>
                <a:schemeClr val="tx1">
                  <a:lumMod val="60000"/>
                  <a:lumOff val="40000"/>
                </a:schemeClr>
              </a:buClr>
              <a:defRPr/>
            </a:pPr>
            <a:r>
              <a:rPr lang="en-US" sz="1400" b="1" dirty="0" smtClean="0">
                <a:latin typeface="+mn-lt"/>
              </a:rPr>
              <a:t>Prioritize</a:t>
            </a:r>
            <a:r>
              <a:rPr lang="en-US" sz="1400" dirty="0" smtClean="0">
                <a:latin typeface="+mn-lt"/>
              </a:rPr>
              <a:t> initiatives based on their impact on engagement. </a:t>
            </a:r>
          </a:p>
        </p:txBody>
      </p:sp>
      <p:sp>
        <p:nvSpPr>
          <p:cNvPr id="25" name="Rectangle 24"/>
          <p:cNvSpPr/>
          <p:nvPr/>
        </p:nvSpPr>
        <p:spPr>
          <a:xfrm>
            <a:off x="5453619" y="4816494"/>
            <a:ext cx="3383280" cy="523220"/>
          </a:xfrm>
          <a:prstGeom prst="rect">
            <a:avLst/>
          </a:prstGeom>
        </p:spPr>
        <p:txBody>
          <a:bodyPr wrap="square">
            <a:spAutoFit/>
          </a:bodyPr>
          <a:lstStyle/>
          <a:p>
            <a:pPr algn="l">
              <a:lnSpc>
                <a:spcPct val="100000"/>
              </a:lnSpc>
              <a:spcBef>
                <a:spcPts val="1200"/>
              </a:spcBef>
              <a:buClr>
                <a:schemeClr val="tx1">
                  <a:lumMod val="60000"/>
                  <a:lumOff val="40000"/>
                </a:schemeClr>
              </a:buClr>
              <a:defRPr/>
            </a:pPr>
            <a:r>
              <a:rPr lang="en-US" sz="1400" dirty="0" smtClean="0">
                <a:latin typeface="+mn-lt"/>
              </a:rPr>
              <a:t>Have employees </a:t>
            </a:r>
            <a:r>
              <a:rPr lang="en-US" sz="1400" b="1" dirty="0" smtClean="0">
                <a:latin typeface="+mn-lt"/>
              </a:rPr>
              <a:t>participate</a:t>
            </a:r>
            <a:r>
              <a:rPr lang="en-US" sz="1400" dirty="0" smtClean="0">
                <a:latin typeface="+mn-lt"/>
              </a:rPr>
              <a:t> in the selection process.</a:t>
            </a:r>
          </a:p>
        </p:txBody>
      </p:sp>
      <p:sp>
        <p:nvSpPr>
          <p:cNvPr id="26" name="Rectangle 25"/>
          <p:cNvSpPr/>
          <p:nvPr/>
        </p:nvSpPr>
        <p:spPr>
          <a:xfrm>
            <a:off x="5453619" y="5544937"/>
            <a:ext cx="3383280" cy="523220"/>
          </a:xfrm>
          <a:prstGeom prst="rect">
            <a:avLst/>
          </a:prstGeom>
        </p:spPr>
        <p:txBody>
          <a:bodyPr wrap="square">
            <a:spAutoFit/>
          </a:bodyPr>
          <a:lstStyle/>
          <a:p>
            <a:pPr algn="l">
              <a:lnSpc>
                <a:spcPct val="100000"/>
              </a:lnSpc>
              <a:spcBef>
                <a:spcPts val="1200"/>
              </a:spcBef>
              <a:buClr>
                <a:schemeClr val="tx1">
                  <a:lumMod val="60000"/>
                  <a:lumOff val="40000"/>
                </a:schemeClr>
              </a:buClr>
              <a:defRPr/>
            </a:pPr>
            <a:r>
              <a:rPr lang="en-US" sz="1400" b="1" dirty="0" smtClean="0">
                <a:latin typeface="+mn-lt"/>
              </a:rPr>
              <a:t>Communicate</a:t>
            </a:r>
            <a:r>
              <a:rPr lang="en-US" sz="1400" dirty="0" smtClean="0">
                <a:latin typeface="+mn-lt"/>
              </a:rPr>
              <a:t> progress from start to finish.</a:t>
            </a:r>
          </a:p>
        </p:txBody>
      </p:sp>
      <p:cxnSp>
        <p:nvCxnSpPr>
          <p:cNvPr id="27" name="Straight Connector 26"/>
          <p:cNvCxnSpPr/>
          <p:nvPr/>
        </p:nvCxnSpPr>
        <p:spPr>
          <a:xfrm rot="10800000">
            <a:off x="245112" y="3027356"/>
            <a:ext cx="841248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51520" y="3124858"/>
            <a:ext cx="4181673" cy="523220"/>
          </a:xfrm>
          <a:prstGeom prst="rect">
            <a:avLst/>
          </a:prstGeom>
          <a:noFill/>
        </p:spPr>
        <p:txBody>
          <a:bodyPr wrap="square" rtlCol="0">
            <a:spAutoFit/>
          </a:bodyPr>
          <a:lstStyle/>
          <a:p>
            <a:pPr algn="l"/>
            <a:r>
              <a:rPr lang="en-US" sz="1400" dirty="0" smtClean="0"/>
              <a:t>There are three common pitfalls that result in engagement initiatives treating only symptoms: </a:t>
            </a:r>
            <a:endParaRPr lang="en-US" sz="1400" dirty="0"/>
          </a:p>
        </p:txBody>
      </p:sp>
      <p:sp>
        <p:nvSpPr>
          <p:cNvPr id="30" name="TextBox 29"/>
          <p:cNvSpPr txBox="1"/>
          <p:nvPr/>
        </p:nvSpPr>
        <p:spPr>
          <a:xfrm>
            <a:off x="4937130" y="3124858"/>
            <a:ext cx="3869748" cy="523220"/>
          </a:xfrm>
          <a:prstGeom prst="rect">
            <a:avLst/>
          </a:prstGeom>
          <a:noFill/>
        </p:spPr>
        <p:txBody>
          <a:bodyPr wrap="square" rtlCol="0">
            <a:spAutoFit/>
          </a:bodyPr>
          <a:lstStyle/>
          <a:p>
            <a:pPr algn="l"/>
            <a:r>
              <a:rPr lang="en-US" sz="1400" dirty="0" smtClean="0"/>
              <a:t>Don’t just stop at making change. Make the right change in the right way.</a:t>
            </a:r>
            <a:endParaRPr lang="en-US" dirty="0"/>
          </a:p>
        </p:txBody>
      </p:sp>
      <p:sp>
        <p:nvSpPr>
          <p:cNvPr id="31" name="TextBox 30"/>
          <p:cNvSpPr txBox="1"/>
          <p:nvPr/>
        </p:nvSpPr>
        <p:spPr>
          <a:xfrm>
            <a:off x="5789988" y="1822428"/>
            <a:ext cx="3017520" cy="954107"/>
          </a:xfrm>
          <a:prstGeom prst="rect">
            <a:avLst/>
          </a:prstGeom>
          <a:noFill/>
        </p:spPr>
        <p:txBody>
          <a:bodyPr wrap="square" rtlCol="0">
            <a:spAutoFit/>
          </a:bodyPr>
          <a:lstStyle/>
          <a:p>
            <a:r>
              <a:rPr lang="en-US" sz="1400" dirty="0" smtClean="0"/>
              <a:t>And even those organizations </a:t>
            </a:r>
          </a:p>
          <a:p>
            <a:r>
              <a:rPr lang="en-US" sz="1400" dirty="0" smtClean="0"/>
              <a:t>that do implement engagement initiatives, typically make some major mistakes.</a:t>
            </a:r>
            <a:endParaRPr lang="en-US" sz="1400" dirty="0"/>
          </a:p>
        </p:txBody>
      </p:sp>
      <p:sp>
        <p:nvSpPr>
          <p:cNvPr id="35" name="Chevron 34"/>
          <p:cNvSpPr/>
          <p:nvPr/>
        </p:nvSpPr>
        <p:spPr>
          <a:xfrm>
            <a:off x="336492" y="1895454"/>
            <a:ext cx="228600" cy="274320"/>
          </a:xfrm>
          <a:prstGeom prst="chevron">
            <a:avLst/>
          </a:prstGeom>
          <a:solidFill>
            <a:srgbClr val="D17D0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hevron 35"/>
          <p:cNvSpPr/>
          <p:nvPr/>
        </p:nvSpPr>
        <p:spPr>
          <a:xfrm>
            <a:off x="336492" y="2357763"/>
            <a:ext cx="228600" cy="274320"/>
          </a:xfrm>
          <a:prstGeom prst="chevron">
            <a:avLst/>
          </a:prstGeom>
          <a:solidFill>
            <a:srgbClr val="D17D0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Box 36"/>
          <p:cNvSpPr txBox="1"/>
          <p:nvPr/>
        </p:nvSpPr>
        <p:spPr>
          <a:xfrm>
            <a:off x="4850874" y="3684591"/>
            <a:ext cx="3947292" cy="369332"/>
          </a:xfrm>
          <a:prstGeom prst="rect">
            <a:avLst/>
          </a:prstGeom>
          <a:noFill/>
        </p:spPr>
        <p:txBody>
          <a:bodyPr wrap="square" rtlCol="0">
            <a:spAutoFit/>
          </a:bodyPr>
          <a:lstStyle/>
          <a:p>
            <a:pPr algn="l"/>
            <a:r>
              <a:rPr lang="en-US" dirty="0" smtClean="0"/>
              <a:t>Follow these </a:t>
            </a:r>
            <a:r>
              <a:rPr lang="en-US" b="1" dirty="0" smtClean="0"/>
              <a:t>best practices:</a:t>
            </a:r>
            <a:endParaRPr lang="en-US" dirty="0"/>
          </a:p>
        </p:txBody>
      </p:sp>
      <p:sp>
        <p:nvSpPr>
          <p:cNvPr id="38" name="Right Arrow 37"/>
          <p:cNvSpPr/>
          <p:nvPr/>
        </p:nvSpPr>
        <p:spPr>
          <a:xfrm>
            <a:off x="1253181" y="5960435"/>
            <a:ext cx="7663866" cy="572170"/>
          </a:xfrm>
          <a:prstGeom prst="rightArrow">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Use McLean &amp; Company’s 5 steps to selecting winning engagement initiatives on the following slides.</a:t>
            </a:r>
            <a:endParaRPr lang="en-US" sz="12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 Potential and Department Relationships: List of initiatives</a:t>
            </a:r>
            <a:endParaRPr lang="en-US" dirty="0"/>
          </a:p>
        </p:txBody>
      </p:sp>
      <p:sp>
        <p:nvSpPr>
          <p:cNvPr id="4" name="TextBox 3"/>
          <p:cNvSpPr txBox="1"/>
          <p:nvPr/>
        </p:nvSpPr>
        <p:spPr>
          <a:xfrm>
            <a:off x="263466" y="1677999"/>
            <a:ext cx="4016430" cy="4770537"/>
          </a:xfrm>
          <a:prstGeom prst="rect">
            <a:avLst/>
          </a:prstGeom>
          <a:noFill/>
        </p:spPr>
        <p:txBody>
          <a:bodyPr wrap="square">
            <a:spAutoFit/>
          </a:bodyPr>
          <a:lstStyle/>
          <a:p>
            <a:pPr marL="177800" indent="-177800" algn="l">
              <a:buFont typeface="Arial" pitchFamily="34" charset="0"/>
              <a:buChar char="•"/>
              <a:defRPr/>
            </a:pPr>
            <a:r>
              <a:rPr lang="en-US" sz="1600" dirty="0">
                <a:latin typeface="+mn-lt"/>
              </a:rPr>
              <a:t>Be transparent about company financials. </a:t>
            </a:r>
          </a:p>
          <a:p>
            <a:pPr marL="177800" indent="-177800" algn="l">
              <a:buFont typeface="Arial" pitchFamily="34" charset="0"/>
              <a:buChar char="•"/>
              <a:defRPr/>
            </a:pPr>
            <a:r>
              <a:rPr lang="en-US" sz="1600" dirty="0" smtClean="0">
                <a:latin typeface="+mn-lt"/>
              </a:rPr>
              <a:t>Update &amp; success </a:t>
            </a:r>
            <a:r>
              <a:rPr lang="en-US" sz="1600" dirty="0">
                <a:latin typeface="+mn-lt"/>
              </a:rPr>
              <a:t>stories from departments at company meetings.</a:t>
            </a:r>
          </a:p>
          <a:p>
            <a:pPr marL="177800" indent="-177800" algn="l">
              <a:buFont typeface="Arial" pitchFamily="34" charset="0"/>
              <a:buChar char="•"/>
              <a:defRPr/>
            </a:pPr>
            <a:r>
              <a:rPr lang="en-US" sz="1600" dirty="0">
                <a:latin typeface="+mn-lt"/>
              </a:rPr>
              <a:t>Implement a profit-sharing program or bonus program based on company performance. </a:t>
            </a:r>
          </a:p>
          <a:p>
            <a:pPr marL="177800" indent="-177800" algn="l">
              <a:buFont typeface="Arial" pitchFamily="34" charset="0"/>
              <a:buChar char="•"/>
              <a:defRPr/>
            </a:pPr>
            <a:r>
              <a:rPr lang="en-US" sz="1600" dirty="0">
                <a:latin typeface="+mn-lt"/>
              </a:rPr>
              <a:t>Publicly present new products/services and indicators of innovation. </a:t>
            </a:r>
          </a:p>
          <a:p>
            <a:pPr marL="177800" indent="-177800" algn="l">
              <a:buFont typeface="Arial" pitchFamily="34" charset="0"/>
              <a:buChar char="•"/>
              <a:defRPr/>
            </a:pPr>
            <a:r>
              <a:rPr lang="en-US" sz="1600" dirty="0">
                <a:latin typeface="+mn-lt"/>
              </a:rPr>
              <a:t>Highlight media engagements via links on intranet site or in company </a:t>
            </a:r>
            <a:r>
              <a:rPr lang="en-US" sz="1600" dirty="0" smtClean="0">
                <a:latin typeface="+mn-lt"/>
              </a:rPr>
              <a:t>emails</a:t>
            </a:r>
            <a:r>
              <a:rPr lang="en-US" sz="1600" dirty="0">
                <a:latin typeface="+mn-lt"/>
              </a:rPr>
              <a:t>. </a:t>
            </a:r>
          </a:p>
          <a:p>
            <a:pPr marL="177800" indent="-177800" algn="l">
              <a:buFont typeface="Arial" pitchFamily="34" charset="0"/>
              <a:buChar char="•"/>
              <a:defRPr/>
            </a:pPr>
            <a:r>
              <a:rPr lang="en-US" sz="1600" dirty="0">
                <a:latin typeface="+mn-lt"/>
              </a:rPr>
              <a:t>Provide a quarterly update on organizational accomplishments and initiatives through e-newsletter.</a:t>
            </a:r>
          </a:p>
          <a:p>
            <a:pPr marL="177800" indent="-177800" algn="l">
              <a:buFont typeface="Arial" pitchFamily="34" charset="0"/>
              <a:buChar char="•"/>
              <a:defRPr/>
            </a:pPr>
            <a:r>
              <a:rPr lang="en-US" sz="1600" dirty="0">
                <a:latin typeface="+mn-lt"/>
              </a:rPr>
              <a:t>Publicize internal job postings. </a:t>
            </a:r>
          </a:p>
          <a:p>
            <a:pPr marL="177800" indent="-177800" algn="l">
              <a:buFont typeface="Arial" pitchFamily="34" charset="0"/>
              <a:buChar char="•"/>
              <a:defRPr/>
            </a:pPr>
            <a:r>
              <a:rPr lang="en-US" sz="1600" dirty="0">
                <a:latin typeface="+mn-lt"/>
              </a:rPr>
              <a:t>Celebrate internal promotions via a congratulatory department-wide </a:t>
            </a:r>
            <a:r>
              <a:rPr lang="en-US" sz="1600" dirty="0" smtClean="0">
                <a:latin typeface="+mn-lt"/>
              </a:rPr>
              <a:t>email. </a:t>
            </a:r>
            <a:endParaRPr lang="en-US" sz="1600" dirty="0">
              <a:latin typeface="+mn-lt"/>
            </a:endParaRPr>
          </a:p>
          <a:p>
            <a:pPr marL="177800" indent="-177800" algn="l">
              <a:buFont typeface="Arial" pitchFamily="34" charset="0"/>
              <a:buChar char="•"/>
              <a:defRPr/>
            </a:pPr>
            <a:r>
              <a:rPr lang="en-US" sz="1600" dirty="0">
                <a:latin typeface="+mn-lt"/>
              </a:rPr>
              <a:t>Apply to workplace competitions (i.e. Best Workplaces). </a:t>
            </a:r>
          </a:p>
        </p:txBody>
      </p:sp>
      <p:sp>
        <p:nvSpPr>
          <p:cNvPr id="5" name="TextBox 4"/>
          <p:cNvSpPr txBox="1"/>
          <p:nvPr/>
        </p:nvSpPr>
        <p:spPr>
          <a:xfrm>
            <a:off x="263466" y="1277949"/>
            <a:ext cx="4968875" cy="400050"/>
          </a:xfrm>
          <a:prstGeom prst="rect">
            <a:avLst/>
          </a:prstGeom>
          <a:noFill/>
        </p:spPr>
        <p:txBody>
          <a:bodyPr>
            <a:spAutoFit/>
          </a:bodyPr>
          <a:lstStyle/>
          <a:p>
            <a:pPr algn="l">
              <a:defRPr/>
            </a:pPr>
            <a:r>
              <a:rPr lang="en-US" sz="2000" b="1" dirty="0">
                <a:latin typeface="+mn-lt"/>
              </a:rPr>
              <a:t>Company Potential Initiatives:</a:t>
            </a:r>
          </a:p>
        </p:txBody>
      </p:sp>
      <p:sp>
        <p:nvSpPr>
          <p:cNvPr id="6" name="TextBox 5"/>
          <p:cNvSpPr txBox="1"/>
          <p:nvPr/>
        </p:nvSpPr>
        <p:spPr>
          <a:xfrm>
            <a:off x="4475280" y="1962407"/>
            <a:ext cx="4402020" cy="4278094"/>
          </a:xfrm>
          <a:prstGeom prst="rect">
            <a:avLst/>
          </a:prstGeom>
          <a:noFill/>
        </p:spPr>
        <p:txBody>
          <a:bodyPr wrap="square">
            <a:spAutoFit/>
          </a:bodyPr>
          <a:lstStyle/>
          <a:p>
            <a:pPr marL="177800" indent="-177800" algn="l">
              <a:buFont typeface="Arial" pitchFamily="34" charset="0"/>
              <a:buChar char="•"/>
              <a:defRPr/>
            </a:pPr>
            <a:r>
              <a:rPr lang="en-US" sz="1600" dirty="0">
                <a:latin typeface="+mn-lt"/>
              </a:rPr>
              <a:t>Provide interdepartmental </a:t>
            </a:r>
            <a:r>
              <a:rPr lang="en-US" sz="1600" dirty="0" err="1">
                <a:latin typeface="+mn-lt"/>
              </a:rPr>
              <a:t>secondment</a:t>
            </a:r>
            <a:r>
              <a:rPr lang="en-US" sz="1600" dirty="0">
                <a:latin typeface="+mn-lt"/>
              </a:rPr>
              <a:t> opportunities for employees to learn about other departments.</a:t>
            </a:r>
          </a:p>
          <a:p>
            <a:pPr marL="177800" indent="-177800" algn="l">
              <a:buFont typeface="Arial" pitchFamily="34" charset="0"/>
              <a:buChar char="•"/>
              <a:defRPr/>
            </a:pPr>
            <a:r>
              <a:rPr lang="en-US" sz="1600" dirty="0">
                <a:latin typeface="+mn-lt"/>
              </a:rPr>
              <a:t>Quarterly informal interdepartmental mixers (drinks, </a:t>
            </a:r>
            <a:r>
              <a:rPr lang="en-US" sz="1600" dirty="0" smtClean="0">
                <a:latin typeface="+mn-lt"/>
              </a:rPr>
              <a:t>dodge </a:t>
            </a:r>
            <a:r>
              <a:rPr lang="en-US" sz="1600" dirty="0">
                <a:latin typeface="+mn-lt"/>
              </a:rPr>
              <a:t>ball, scavenger hunt) </a:t>
            </a:r>
          </a:p>
          <a:p>
            <a:pPr marL="177800" indent="-177800" algn="l">
              <a:buFont typeface="Arial" pitchFamily="34" charset="0"/>
              <a:buChar char="•"/>
              <a:defRPr/>
            </a:pPr>
            <a:r>
              <a:rPr lang="en-US" sz="1600" dirty="0">
                <a:latin typeface="+mn-lt"/>
              </a:rPr>
              <a:t>Host organization-wide case competition involving interdepartmental teams. </a:t>
            </a:r>
          </a:p>
          <a:p>
            <a:pPr marL="177800" indent="-177800" algn="l">
              <a:buFont typeface="Arial" pitchFamily="34" charset="0"/>
              <a:buChar char="•"/>
              <a:defRPr/>
            </a:pPr>
            <a:r>
              <a:rPr lang="en-US" sz="1600" dirty="0">
                <a:latin typeface="+mn-lt"/>
              </a:rPr>
              <a:t>Invite a representative from another department to present its strategy and priorities, and discuss how your department can help.</a:t>
            </a:r>
          </a:p>
          <a:p>
            <a:pPr marL="177800" indent="-177800" algn="l">
              <a:buFont typeface="Arial" pitchFamily="34" charset="0"/>
              <a:buChar char="•"/>
              <a:defRPr/>
            </a:pPr>
            <a:r>
              <a:rPr lang="en-US" sz="1600" dirty="0">
                <a:latin typeface="+mn-lt"/>
              </a:rPr>
              <a:t>Request to do a presentation for their department</a:t>
            </a:r>
            <a:r>
              <a:rPr lang="en-US" sz="1600" dirty="0" smtClean="0">
                <a:latin typeface="+mn-lt"/>
              </a:rPr>
              <a:t>.</a:t>
            </a:r>
            <a:endParaRPr lang="en-US" sz="1600" dirty="0">
              <a:latin typeface="+mn-lt"/>
            </a:endParaRPr>
          </a:p>
          <a:p>
            <a:pPr marL="177800" indent="-177800" algn="l">
              <a:buFont typeface="Arial" pitchFamily="34" charset="0"/>
              <a:buChar char="•"/>
              <a:defRPr/>
            </a:pPr>
            <a:r>
              <a:rPr lang="en-US" sz="1600" dirty="0">
                <a:latin typeface="+mn-lt"/>
              </a:rPr>
              <a:t>Develop a database with employee profiles and photos. Have employees buddy up with individuals from other departments and write each other’s bios. </a:t>
            </a:r>
          </a:p>
        </p:txBody>
      </p:sp>
      <p:sp>
        <p:nvSpPr>
          <p:cNvPr id="7" name="TextBox 6"/>
          <p:cNvSpPr txBox="1"/>
          <p:nvPr/>
        </p:nvSpPr>
        <p:spPr>
          <a:xfrm>
            <a:off x="4475280" y="1277949"/>
            <a:ext cx="4402020" cy="707886"/>
          </a:xfrm>
          <a:prstGeom prst="rect">
            <a:avLst/>
          </a:prstGeom>
          <a:noFill/>
        </p:spPr>
        <p:txBody>
          <a:bodyPr wrap="square">
            <a:spAutoFit/>
          </a:bodyPr>
          <a:lstStyle/>
          <a:p>
            <a:pPr algn="l">
              <a:defRPr/>
            </a:pPr>
            <a:r>
              <a:rPr lang="en-US" sz="2000" b="1" dirty="0">
                <a:latin typeface="+mn-lt"/>
              </a:rPr>
              <a:t>Department Relationships Initiatives:</a:t>
            </a:r>
          </a:p>
        </p:txBody>
      </p:sp>
      <p:cxnSp>
        <p:nvCxnSpPr>
          <p:cNvPr id="8" name="Straight Connector 7"/>
          <p:cNvCxnSpPr/>
          <p:nvPr>
            <p:custDataLst>
              <p:tags r:id="rId1"/>
            </p:custDataLst>
          </p:nvPr>
        </p:nvCxnSpPr>
        <p:spPr>
          <a:xfrm rot="5400000">
            <a:off x="2030409" y="3881475"/>
            <a:ext cx="4572000" cy="0"/>
          </a:xfrm>
          <a:prstGeom prst="line">
            <a:avLst/>
          </a:prstGeom>
          <a:noFill/>
          <a:ln w="28575" cap="flat" cmpd="sng" algn="ctr">
            <a:solidFill>
              <a:srgbClr val="948A54"/>
            </a:solidFill>
            <a:prstDash val="sysDot"/>
          </a:ln>
          <a:effectLst/>
        </p:spPr>
      </p:cxn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 Manager Relationships: List of Initiatives</a:t>
            </a:r>
            <a:endParaRPr lang="en-US" dirty="0"/>
          </a:p>
        </p:txBody>
      </p:sp>
      <p:sp>
        <p:nvSpPr>
          <p:cNvPr id="4" name="TextBox 3"/>
          <p:cNvSpPr txBox="1"/>
          <p:nvPr/>
        </p:nvSpPr>
        <p:spPr>
          <a:xfrm>
            <a:off x="250825" y="1725654"/>
            <a:ext cx="8713788" cy="4770438"/>
          </a:xfrm>
          <a:prstGeom prst="rect">
            <a:avLst/>
          </a:prstGeom>
          <a:noFill/>
        </p:spPr>
        <p:txBody>
          <a:bodyPr>
            <a:spAutoFit/>
          </a:bodyPr>
          <a:lstStyle/>
          <a:p>
            <a:pPr marL="177800" indent="-177800" algn="l">
              <a:buFont typeface="Arial" pitchFamily="34" charset="0"/>
              <a:buChar char="•"/>
              <a:defRPr/>
            </a:pPr>
            <a:r>
              <a:rPr lang="en-US" sz="1600" dirty="0">
                <a:latin typeface="+mn-lt"/>
              </a:rPr>
              <a:t>Host monthly/quarterly town halls so staff and Senior Managers can talk about issues. </a:t>
            </a:r>
          </a:p>
          <a:p>
            <a:pPr marL="177800" indent="-177800" algn="l">
              <a:buFont typeface="Arial" pitchFamily="34" charset="0"/>
              <a:buChar char="•"/>
              <a:defRPr/>
            </a:pPr>
            <a:r>
              <a:rPr lang="en-US" sz="1600" dirty="0">
                <a:latin typeface="+mn-lt"/>
              </a:rPr>
              <a:t>Provide employees with the opportunity to win a lunch with a Senior Manager for a job well done. </a:t>
            </a:r>
          </a:p>
          <a:p>
            <a:pPr marL="177800" indent="-177800" algn="l">
              <a:buFont typeface="Arial" pitchFamily="34" charset="0"/>
              <a:buChar char="•"/>
              <a:defRPr/>
            </a:pPr>
            <a:r>
              <a:rPr lang="en-US" sz="1600" dirty="0">
                <a:latin typeface="+mn-lt"/>
              </a:rPr>
              <a:t>Invite Senior Managers to hold an informal career path discussion with employees where they talk about their own career path and employees can ask questions.</a:t>
            </a:r>
          </a:p>
          <a:p>
            <a:pPr marL="177800" indent="-177800" algn="l">
              <a:buFont typeface="Arial" pitchFamily="34" charset="0"/>
              <a:buChar char="•"/>
              <a:defRPr/>
            </a:pPr>
            <a:r>
              <a:rPr lang="en-US" sz="1600" dirty="0">
                <a:latin typeface="+mn-lt"/>
              </a:rPr>
              <a:t>Provide secondments for employees to participate on an executive sponsored project. </a:t>
            </a:r>
          </a:p>
          <a:p>
            <a:pPr marL="177800" indent="-177800" algn="l">
              <a:buFont typeface="Arial" pitchFamily="34" charset="0"/>
              <a:buChar char="•"/>
              <a:defRPr/>
            </a:pPr>
            <a:r>
              <a:rPr lang="en-US" sz="1600" dirty="0">
                <a:latin typeface="+mn-lt"/>
              </a:rPr>
              <a:t>Host organization-wide case competitions with senior management participation. </a:t>
            </a:r>
          </a:p>
          <a:p>
            <a:pPr marL="177800" indent="-177800" algn="l">
              <a:buFont typeface="Arial" pitchFamily="34" charset="0"/>
              <a:buChar char="•"/>
              <a:defRPr/>
            </a:pPr>
            <a:r>
              <a:rPr lang="en-US" sz="1600" dirty="0">
                <a:latin typeface="+mn-lt"/>
              </a:rPr>
              <a:t>Encourage participation of Senior Managers in all “off the clock” activities. </a:t>
            </a:r>
          </a:p>
          <a:p>
            <a:pPr marL="177800" indent="-177800" algn="l">
              <a:buFont typeface="Arial" pitchFamily="34" charset="0"/>
              <a:buChar char="•"/>
              <a:defRPr/>
            </a:pPr>
            <a:r>
              <a:rPr lang="en-US" sz="1600" dirty="0">
                <a:latin typeface="+mn-lt"/>
              </a:rPr>
              <a:t>Encourage senior management participation in social media, including a blog which is held on the intranet.</a:t>
            </a:r>
          </a:p>
          <a:p>
            <a:pPr marL="177800" indent="-177800" algn="l">
              <a:buFont typeface="Arial" pitchFamily="34" charset="0"/>
              <a:buChar char="•"/>
              <a:defRPr/>
            </a:pPr>
            <a:r>
              <a:rPr lang="en-US" sz="1600" dirty="0">
                <a:latin typeface="+mn-lt"/>
              </a:rPr>
              <a:t>Once a quarter, a panel of Senior Managers book office hours where any staff member can come and present an idea in 15 minutes; managers offer advice and encouragement to polish ideas. </a:t>
            </a:r>
          </a:p>
          <a:p>
            <a:pPr marL="177800" indent="-177800" algn="l">
              <a:buFont typeface="Arial" pitchFamily="34" charset="0"/>
              <a:buChar char="•"/>
              <a:defRPr/>
            </a:pPr>
            <a:r>
              <a:rPr lang="en-US" sz="1600" dirty="0">
                <a:latin typeface="+mn-lt"/>
              </a:rPr>
              <a:t>Provide a formal and transparent selection process where top five ideas are selected as pilot projects. </a:t>
            </a:r>
          </a:p>
          <a:p>
            <a:pPr marL="177800" indent="-177800" algn="l">
              <a:buFont typeface="Arial" pitchFamily="34" charset="0"/>
              <a:buChar char="•"/>
              <a:defRPr/>
            </a:pPr>
            <a:r>
              <a:rPr lang="en-US" sz="1600" dirty="0">
                <a:latin typeface="+mn-lt"/>
              </a:rPr>
              <a:t>Increase informal chats with staff about non-work related topics. </a:t>
            </a:r>
          </a:p>
          <a:p>
            <a:pPr marL="177800" indent="-177800" algn="l">
              <a:buFont typeface="Arial" pitchFamily="34" charset="0"/>
              <a:buChar char="•"/>
              <a:defRPr/>
            </a:pPr>
            <a:r>
              <a:rPr lang="en-US" sz="1600" dirty="0">
                <a:latin typeface="+mn-lt"/>
              </a:rPr>
              <a:t>Host “Meet and Greets” with Senior Managers for new hires. </a:t>
            </a:r>
          </a:p>
          <a:p>
            <a:pPr marL="177800" indent="-177800" algn="l">
              <a:buFont typeface="Arial" pitchFamily="34" charset="0"/>
              <a:buChar char="•"/>
              <a:defRPr/>
            </a:pPr>
            <a:r>
              <a:rPr lang="en-US" sz="1600" dirty="0">
                <a:latin typeface="+mn-lt"/>
              </a:rPr>
              <a:t>Develop a group mentoring initiative where Senior Managers mentor a group of high potential employees. </a:t>
            </a:r>
          </a:p>
        </p:txBody>
      </p:sp>
      <p:sp>
        <p:nvSpPr>
          <p:cNvPr id="5" name="TextBox 4"/>
          <p:cNvSpPr txBox="1"/>
          <p:nvPr/>
        </p:nvSpPr>
        <p:spPr>
          <a:xfrm>
            <a:off x="250825" y="1196975"/>
            <a:ext cx="5041900" cy="400050"/>
          </a:xfrm>
          <a:prstGeom prst="rect">
            <a:avLst/>
          </a:prstGeom>
          <a:noFill/>
        </p:spPr>
        <p:txBody>
          <a:bodyPr>
            <a:spAutoFit/>
          </a:bodyPr>
          <a:lstStyle/>
          <a:p>
            <a:pPr algn="l">
              <a:defRPr/>
            </a:pPr>
            <a:r>
              <a:rPr lang="en-US" sz="2000" b="1" dirty="0">
                <a:latin typeface="+mn-lt"/>
              </a:rPr>
              <a:t>Senior Management </a:t>
            </a:r>
            <a:r>
              <a:rPr lang="en-US" sz="2000" b="1" dirty="0" smtClean="0">
                <a:latin typeface="+mn-lt"/>
              </a:rPr>
              <a:t>Initiatives</a:t>
            </a:r>
            <a:r>
              <a:rPr lang="en-US" sz="2000" b="1" dirty="0">
                <a:latin typeface="+mn-lt"/>
              </a:rPr>
              <a: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VII: Resources</a:t>
            </a:r>
            <a:endParaRPr lang="en-US" dirty="0"/>
          </a:p>
        </p:txBody>
      </p:sp>
      <p:sp>
        <p:nvSpPr>
          <p:cNvPr id="4" name="TextBox 3"/>
          <p:cNvSpPr txBox="1"/>
          <p:nvPr>
            <p:custDataLst>
              <p:tags r:id="rId1"/>
            </p:custDataLst>
          </p:nvPr>
        </p:nvSpPr>
        <p:spPr>
          <a:xfrm>
            <a:off x="285750" y="1200234"/>
            <a:ext cx="8534400" cy="4431983"/>
          </a:xfrm>
          <a:prstGeom prst="rect">
            <a:avLst/>
          </a:prstGeom>
          <a:noFill/>
        </p:spPr>
        <p:txBody>
          <a:bodyPr>
            <a:spAutoFit/>
          </a:bodyPr>
          <a:lstStyle/>
          <a:p>
            <a:pPr algn="l">
              <a:defRPr/>
            </a:pPr>
            <a:r>
              <a:rPr lang="en-US" sz="1400" dirty="0" smtClean="0">
                <a:latin typeface="+mn-lt"/>
              </a:rPr>
              <a:t>The </a:t>
            </a:r>
            <a:r>
              <a:rPr lang="en-US" sz="1400" dirty="0">
                <a:latin typeface="+mn-lt"/>
              </a:rPr>
              <a:t>following resources were used to compile the information contained in this research report. Many sources were used for information gathering </a:t>
            </a:r>
            <a:r>
              <a:rPr lang="en-US" sz="1400" dirty="0" smtClean="0">
                <a:latin typeface="+mn-lt"/>
              </a:rPr>
              <a:t>purposes only</a:t>
            </a:r>
            <a:r>
              <a:rPr lang="en-US" sz="1400" dirty="0">
                <a:latin typeface="+mn-lt"/>
              </a:rPr>
              <a:t>. </a:t>
            </a:r>
            <a:endParaRPr lang="en-US" sz="1400" dirty="0" smtClean="0">
              <a:latin typeface="+mn-lt"/>
            </a:endParaRPr>
          </a:p>
          <a:p>
            <a:pPr algn="l">
              <a:defRPr/>
            </a:pPr>
            <a:endParaRPr lang="en-US" sz="1400" dirty="0">
              <a:latin typeface="+mn-lt"/>
            </a:endParaRPr>
          </a:p>
          <a:p>
            <a:pPr algn="l">
              <a:defRPr/>
            </a:pPr>
            <a:endParaRPr lang="en-US" sz="1200" dirty="0">
              <a:latin typeface="+mn-lt"/>
            </a:endParaRPr>
          </a:p>
          <a:p>
            <a:pPr marL="342900" indent="-342900" algn="l">
              <a:defRPr/>
            </a:pPr>
            <a:r>
              <a:rPr lang="en-US" sz="1200" dirty="0">
                <a:latin typeface="+mn-lt"/>
              </a:rPr>
              <a:t>Buckingham, Marcus, and </a:t>
            </a:r>
            <a:r>
              <a:rPr lang="en-US" sz="1200" dirty="0" smtClean="0">
                <a:latin typeface="+mn-lt"/>
              </a:rPr>
              <a:t>Coffman. </a:t>
            </a:r>
            <a:r>
              <a:rPr lang="en-US" sz="1200" i="1" dirty="0">
                <a:latin typeface="+mn-lt"/>
              </a:rPr>
              <a:t>First, Break All the Rules: What the World’s Greatest Managers Do Differently. </a:t>
            </a:r>
            <a:r>
              <a:rPr lang="en-US" sz="1200" dirty="0">
                <a:latin typeface="+mn-lt"/>
              </a:rPr>
              <a:t>Simon &amp; Schuster, 1999.</a:t>
            </a:r>
          </a:p>
          <a:p>
            <a:pPr marL="342900" indent="-342900" algn="l">
              <a:defRPr/>
            </a:pPr>
            <a:endParaRPr lang="en-US" sz="1200" dirty="0">
              <a:latin typeface="+mn-lt"/>
            </a:endParaRPr>
          </a:p>
          <a:p>
            <a:pPr marL="342900" indent="-342900" algn="l">
              <a:defRPr/>
            </a:pPr>
            <a:r>
              <a:rPr lang="en-US" sz="1200" dirty="0">
                <a:latin typeface="+mn-lt"/>
              </a:rPr>
              <a:t>Clarke, Nita, and David MacLeod. </a:t>
            </a:r>
            <a:r>
              <a:rPr lang="en-US" sz="1200" i="1" dirty="0">
                <a:latin typeface="+mn-lt"/>
              </a:rPr>
              <a:t>Engaging for Success: Enhancing performance through employee engagement.</a:t>
            </a:r>
            <a:r>
              <a:rPr lang="en-US" sz="1200" dirty="0">
                <a:latin typeface="+mn-lt"/>
              </a:rPr>
              <a:t> UK Department for Business, Innovation and Skills, 2009. </a:t>
            </a:r>
            <a:endParaRPr lang="en-US" sz="1200" i="1" dirty="0">
              <a:latin typeface="+mn-lt"/>
            </a:endParaRPr>
          </a:p>
          <a:p>
            <a:pPr marL="342900" indent="-342900" algn="l">
              <a:defRPr/>
            </a:pPr>
            <a:endParaRPr lang="en-US" sz="1200" dirty="0">
              <a:latin typeface="+mn-lt"/>
            </a:endParaRPr>
          </a:p>
          <a:p>
            <a:pPr marL="342900" indent="-342900" algn="l">
              <a:defRPr/>
            </a:pPr>
            <a:r>
              <a:rPr lang="en-US" sz="1200" dirty="0" err="1">
                <a:latin typeface="+mn-lt"/>
              </a:rPr>
              <a:t>Endres</a:t>
            </a:r>
            <a:r>
              <a:rPr lang="en-US" sz="1200" dirty="0">
                <a:latin typeface="+mn-lt"/>
              </a:rPr>
              <a:t>, M. Grace, </a:t>
            </a:r>
            <a:r>
              <a:rPr lang="en-US" sz="1200" dirty="0" smtClean="0">
                <a:latin typeface="+mn-lt"/>
              </a:rPr>
              <a:t>and </a:t>
            </a:r>
            <a:r>
              <a:rPr lang="en-US" sz="1200" dirty="0"/>
              <a:t>Lolita</a:t>
            </a:r>
            <a:r>
              <a:rPr lang="en-US" sz="1200" dirty="0" smtClean="0">
                <a:latin typeface="+mn-lt"/>
              </a:rPr>
              <a:t> </a:t>
            </a:r>
            <a:r>
              <a:rPr lang="en-US" sz="1200" dirty="0" err="1" smtClean="0">
                <a:latin typeface="+mn-lt"/>
              </a:rPr>
              <a:t>Mancheno-Smoak</a:t>
            </a:r>
            <a:r>
              <a:rPr lang="en-US" sz="1200" dirty="0" smtClean="0">
                <a:latin typeface="+mn-lt"/>
              </a:rPr>
              <a:t>. </a:t>
            </a:r>
            <a:r>
              <a:rPr lang="en-US" sz="1200" i="1" dirty="0">
                <a:latin typeface="+mn-lt"/>
              </a:rPr>
              <a:t>The Human Resource Craze: Human Performance Improvement and Employee Engagement. </a:t>
            </a:r>
            <a:r>
              <a:rPr lang="en-US" sz="1200" dirty="0">
                <a:latin typeface="+mn-lt"/>
              </a:rPr>
              <a:t>Organization Development Journal; Spring 2008; 26, 1; pg. 69; ABI/INFORM Global.</a:t>
            </a:r>
          </a:p>
          <a:p>
            <a:pPr marL="342900" indent="-342900" algn="l">
              <a:defRPr/>
            </a:pPr>
            <a:endParaRPr lang="en-US" sz="1200" dirty="0">
              <a:latin typeface="Calibri" pitchFamily="34" charset="0"/>
            </a:endParaRPr>
          </a:p>
          <a:p>
            <a:pPr marL="342900" indent="-342900" algn="l">
              <a:defRPr/>
            </a:pPr>
            <a:r>
              <a:rPr lang="en-US" sz="1200" dirty="0">
                <a:latin typeface="+mn-lt"/>
              </a:rPr>
              <a:t>Gable, A. Shelley, </a:t>
            </a:r>
            <a:r>
              <a:rPr lang="en-US" sz="1200" dirty="0" smtClean="0">
                <a:latin typeface="+mn-lt"/>
              </a:rPr>
              <a:t>et al. </a:t>
            </a:r>
            <a:r>
              <a:rPr lang="en-US" sz="1200" i="1" dirty="0">
                <a:latin typeface="+mn-lt"/>
              </a:rPr>
              <a:t>How Should </a:t>
            </a:r>
            <a:r>
              <a:rPr lang="en-US" sz="1200" i="1" dirty="0" smtClean="0">
                <a:latin typeface="+mn-lt"/>
              </a:rPr>
              <a:t>Organizational Leaders </a:t>
            </a:r>
            <a:r>
              <a:rPr lang="en-US" sz="1200" i="1" dirty="0">
                <a:latin typeface="+mn-lt"/>
              </a:rPr>
              <a:t>Use Employee Engagement Survey Data? </a:t>
            </a:r>
            <a:r>
              <a:rPr lang="en-US" sz="1200" dirty="0">
                <a:latin typeface="+mn-lt"/>
              </a:rPr>
              <a:t>Performance Improvement, vol. 49, International Society for Performance Improvement; 2010; pg. 17 </a:t>
            </a:r>
            <a:r>
              <a:rPr lang="en-US" sz="1200" dirty="0" smtClean="0">
                <a:latin typeface="+mn-lt"/>
              </a:rPr>
              <a:t>- pg</a:t>
            </a:r>
            <a:r>
              <a:rPr lang="en-US" sz="1200" dirty="0">
                <a:latin typeface="+mn-lt"/>
              </a:rPr>
              <a:t>. 24; www.ispi.org.</a:t>
            </a:r>
          </a:p>
          <a:p>
            <a:pPr marL="342900" indent="-342900" algn="l">
              <a:defRPr/>
            </a:pPr>
            <a:endParaRPr lang="en-US" sz="1200" dirty="0">
              <a:latin typeface="+mn-lt"/>
            </a:endParaRPr>
          </a:p>
          <a:p>
            <a:pPr marL="342900" indent="-342900" algn="l">
              <a:defRPr/>
            </a:pPr>
            <a:r>
              <a:rPr lang="en-US" sz="1200" dirty="0">
                <a:latin typeface="+mn-lt"/>
              </a:rPr>
              <a:t>Lockwood, </a:t>
            </a:r>
            <a:r>
              <a:rPr lang="en-US" sz="1200" dirty="0" smtClean="0">
                <a:latin typeface="+mn-lt"/>
              </a:rPr>
              <a:t>Nancy R. </a:t>
            </a:r>
            <a:r>
              <a:rPr lang="en-US" sz="1200" i="1" dirty="0">
                <a:latin typeface="+mn-lt"/>
              </a:rPr>
              <a:t>Leveraging Employee Engagement for Competitive Advantage: HR’s Strategic Role. </a:t>
            </a:r>
            <a:r>
              <a:rPr lang="en-US" sz="1200" dirty="0">
                <a:latin typeface="+mn-lt"/>
              </a:rPr>
              <a:t>SHRM® Research Quarterly, 2007.</a:t>
            </a:r>
          </a:p>
          <a:p>
            <a:pPr marL="342900" indent="-342900" algn="l">
              <a:defRPr/>
            </a:pPr>
            <a:endParaRPr lang="en-US" sz="1200" dirty="0">
              <a:latin typeface="+mn-lt"/>
            </a:endParaRPr>
          </a:p>
          <a:p>
            <a:pPr marL="342900" indent="-342900" algn="l">
              <a:defRPr/>
            </a:pPr>
            <a:r>
              <a:rPr lang="en-US" sz="1200" dirty="0">
                <a:latin typeface="+mn-lt"/>
              </a:rPr>
              <a:t>Macy, H. William, and </a:t>
            </a:r>
            <a:r>
              <a:rPr lang="en-US" sz="1200" dirty="0" smtClean="0">
                <a:latin typeface="+mn-lt"/>
              </a:rPr>
              <a:t>Benjamin Schneider. </a:t>
            </a:r>
            <a:r>
              <a:rPr lang="en-US" sz="1200" i="1" dirty="0">
                <a:latin typeface="+mn-lt"/>
              </a:rPr>
              <a:t>The Meaning of Employee Engagement. </a:t>
            </a:r>
            <a:r>
              <a:rPr lang="en-US" sz="1200" dirty="0">
                <a:latin typeface="+mn-lt"/>
              </a:rPr>
              <a:t>Industrial and Organizational Psychology; 1 (2008), 3–30; Society for Industrial and Organizational Psychology</a:t>
            </a:r>
            <a:r>
              <a:rPr lang="en-US" sz="1200" dirty="0">
                <a:latin typeface="Calibri" pitchFamily="34" charset="0"/>
              </a:rPr>
              <a:t>.</a:t>
            </a:r>
          </a:p>
          <a:p>
            <a:pPr algn="l">
              <a:defRPr/>
            </a:pPr>
            <a:endParaRPr lang="en-US" sz="1200" dirty="0">
              <a:latin typeface="+mn-lt"/>
            </a:endParaRPr>
          </a:p>
          <a:p>
            <a:pPr algn="l">
              <a:defRPr/>
            </a:pPr>
            <a:r>
              <a:rPr lang="en-US" sz="1200" dirty="0">
                <a:latin typeface="+mn-lt"/>
              </a:rPr>
              <a:t>Smyth, John. </a:t>
            </a:r>
            <a:r>
              <a:rPr lang="en-US" sz="1200" i="1" dirty="0">
                <a:latin typeface="+mn-lt"/>
              </a:rPr>
              <a:t>The CEO Chief Engagement Officer. </a:t>
            </a:r>
            <a:r>
              <a:rPr lang="en-US" sz="1200" dirty="0">
                <a:latin typeface="+mn-lt"/>
              </a:rPr>
              <a:t>Gower Publishing Limited, 2007.</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VIII: Primary Sources Methodology</a:t>
            </a:r>
            <a:endParaRPr lang="en-US" dirty="0"/>
          </a:p>
        </p:txBody>
      </p:sp>
      <p:sp>
        <p:nvSpPr>
          <p:cNvPr id="4" name="Subtitle 4"/>
          <p:cNvSpPr txBox="1">
            <a:spLocks/>
          </p:cNvSpPr>
          <p:nvPr/>
        </p:nvSpPr>
        <p:spPr>
          <a:xfrm>
            <a:off x="274699" y="1306545"/>
            <a:ext cx="8602602" cy="4495800"/>
          </a:xfrm>
          <a:prstGeom prst="rect">
            <a:avLst/>
          </a:prstGeom>
        </p:spPr>
        <p:txBody>
          <a:bodyPr/>
          <a:lstStyle/>
          <a:p>
            <a:pPr algn="l" defTabSz="912813">
              <a:spcBef>
                <a:spcPct val="20000"/>
              </a:spcBef>
              <a:defRPr/>
            </a:pPr>
            <a:r>
              <a:rPr lang="en-US" sz="1400" dirty="0">
                <a:latin typeface="+mn-lt"/>
                <a:ea typeface="Tahoma" pitchFamily="34" charset="0"/>
                <a:cs typeface="Tahoma" pitchFamily="34" charset="0"/>
              </a:rPr>
              <a:t>In 2010, McLean &amp; Company engaged in three primary research activities to discover the successes and challenges of the employee engagement survey process as well as to solicit experiences on engagement initiatives implemented as a result of the survey.</a:t>
            </a:r>
          </a:p>
          <a:p>
            <a:pPr algn="l" defTabSz="912813">
              <a:spcBef>
                <a:spcPct val="20000"/>
              </a:spcBef>
              <a:defRPr/>
            </a:pPr>
            <a:endParaRPr lang="en-US" sz="1400" i="1" dirty="0">
              <a:latin typeface="+mn-lt"/>
              <a:ea typeface="Tahoma" pitchFamily="34" charset="0"/>
              <a:cs typeface="Tahoma" pitchFamily="34" charset="0"/>
            </a:endParaRPr>
          </a:p>
          <a:p>
            <a:pPr marL="633413" lvl="1" indent="-404813" algn="l" defTabSz="912813">
              <a:spcBef>
                <a:spcPct val="20000"/>
              </a:spcBef>
              <a:buFont typeface="+mj-lt"/>
              <a:buAutoNum type="arabicPeriod"/>
              <a:defRPr/>
            </a:pPr>
            <a:r>
              <a:rPr lang="en-US" sz="1400" dirty="0">
                <a:latin typeface="+mn-lt"/>
                <a:ea typeface="Tahoma" pitchFamily="34" charset="0"/>
                <a:cs typeface="Tahoma" pitchFamily="34" charset="0"/>
              </a:rPr>
              <a:t>In June, July, November, and December we conducted in-depth interviews with HR professionals, business leaders in chief executive roles, managers, and employees to learn about employee engagement surveys and initiatives.</a:t>
            </a:r>
          </a:p>
          <a:p>
            <a:pPr marL="633413" lvl="1" indent="-404813" algn="l" defTabSz="912813">
              <a:spcBef>
                <a:spcPct val="20000"/>
              </a:spcBef>
              <a:buFont typeface="+mj-lt"/>
              <a:buAutoNum type="arabicPeriod"/>
              <a:defRPr/>
            </a:pPr>
            <a:r>
              <a:rPr lang="en-US" sz="1400" dirty="0">
                <a:latin typeface="+mn-lt"/>
                <a:ea typeface="Tahoma" pitchFamily="34" charset="0"/>
                <a:cs typeface="Tahoma" pitchFamily="34" charset="0"/>
              </a:rPr>
              <a:t>In June and July, we fielded surveys to better understand the factors that influenced the successful outcome of an employee engagement survey in various organizations. The survey attracted over 140 respondents.</a:t>
            </a:r>
          </a:p>
          <a:p>
            <a:pPr marL="633413" lvl="1" indent="-404813" algn="l" defTabSz="912813">
              <a:spcBef>
                <a:spcPct val="20000"/>
              </a:spcBef>
              <a:buFont typeface="+mj-lt"/>
              <a:buAutoNum type="arabicPeriod"/>
              <a:defRPr/>
            </a:pPr>
            <a:r>
              <a:rPr lang="en-US" sz="1400" dirty="0">
                <a:latin typeface="+mn-lt"/>
                <a:ea typeface="Tahoma" pitchFamily="34" charset="0"/>
                <a:cs typeface="Tahoma" pitchFamily="34" charset="0"/>
              </a:rPr>
              <a:t>In November and December, we conducted </a:t>
            </a:r>
            <a:r>
              <a:rPr lang="en-US" sz="1400" dirty="0" smtClean="0">
                <a:latin typeface="+mn-lt"/>
                <a:ea typeface="Tahoma" pitchFamily="34" charset="0"/>
                <a:cs typeface="Tahoma" pitchFamily="34" charset="0"/>
              </a:rPr>
              <a:t>ten brainstorming </a:t>
            </a:r>
            <a:r>
              <a:rPr lang="en-US" sz="1400" dirty="0">
                <a:latin typeface="+mn-lt"/>
                <a:ea typeface="Tahoma" pitchFamily="34" charset="0"/>
                <a:cs typeface="Tahoma" pitchFamily="34" charset="0"/>
              </a:rPr>
              <a:t>sessions with staff from three organizations to test brainstorming processes and solicit initiative ideas. Over 100 employees took part in these brainstorming sessions.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263466" y="2965234"/>
            <a:ext cx="8613834" cy="64633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63466" y="3684591"/>
            <a:ext cx="8613834" cy="64633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63466" y="4414851"/>
            <a:ext cx="8613834" cy="64633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263466" y="5630683"/>
            <a:ext cx="8613834" cy="64633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63466" y="1712889"/>
            <a:ext cx="8613834" cy="64633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Use McLean &amp; Company’s five steps to selecting winning initiatives</a:t>
            </a:r>
            <a:endParaRPr lang="en-US" dirty="0"/>
          </a:p>
        </p:txBody>
      </p:sp>
      <p:sp>
        <p:nvSpPr>
          <p:cNvPr id="5" name="Text Placeholder 2"/>
          <p:cNvSpPr txBox="1">
            <a:spLocks/>
          </p:cNvSpPr>
          <p:nvPr>
            <p:custDataLst>
              <p:tags r:id="rId1"/>
            </p:custDataLst>
          </p:nvPr>
        </p:nvSpPr>
        <p:spPr>
          <a:xfrm>
            <a:off x="628596" y="1274733"/>
            <a:ext cx="2194560" cy="365760"/>
          </a:xfrm>
          <a:prstGeom prst="roundRect">
            <a:avLst/>
          </a:prstGeom>
          <a:noFill/>
          <a:ln w="25400">
            <a:solidFill>
              <a:srgbClr val="D17D08"/>
            </a:solidFill>
          </a:ln>
        </p:spPr>
        <p:txBody>
          <a:bodyPr lIns="274320" anchor="ctr"/>
          <a:lstStyle/>
          <a:p>
            <a:pPr marR="0" lvl="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kumimoji="0" lang="en-US" b="1" i="0" u="none" strike="noStrike" kern="1200" cap="none" spc="0" normalizeH="0" baseline="0" noProof="0" dirty="0" smtClean="0">
                <a:ln>
                  <a:noFill/>
                </a:ln>
                <a:effectLst/>
                <a:uLnTx/>
                <a:uFillTx/>
                <a:latin typeface="+mn-lt"/>
                <a:ea typeface="+mn-ea"/>
                <a:cs typeface="+mn-cs"/>
              </a:rPr>
              <a:t>PRIORITIZE</a:t>
            </a:r>
          </a:p>
        </p:txBody>
      </p:sp>
      <p:sp>
        <p:nvSpPr>
          <p:cNvPr id="6" name="Text Placeholder 2"/>
          <p:cNvSpPr txBox="1">
            <a:spLocks/>
          </p:cNvSpPr>
          <p:nvPr>
            <p:custDataLst>
              <p:tags r:id="rId2"/>
            </p:custDataLst>
          </p:nvPr>
        </p:nvSpPr>
        <p:spPr>
          <a:xfrm>
            <a:off x="628596" y="2532421"/>
            <a:ext cx="2194560" cy="365760"/>
          </a:xfrm>
          <a:prstGeom prst="roundRect">
            <a:avLst/>
          </a:prstGeom>
          <a:noFill/>
          <a:ln w="25400">
            <a:solidFill>
              <a:srgbClr val="D17D08"/>
            </a:solidFill>
          </a:ln>
        </p:spPr>
        <p:txBody>
          <a:bodyPr lIns="274320" anchor="ctr"/>
          <a:lstStyle/>
          <a:p>
            <a:pPr marR="0" lvl="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kumimoji="0" lang="en-US" b="1" i="0" u="none" strike="noStrike" kern="1200" cap="none" spc="0" normalizeH="0" baseline="0" noProof="0" dirty="0" smtClean="0">
                <a:ln>
                  <a:noFill/>
                </a:ln>
                <a:effectLst/>
                <a:uLnTx/>
                <a:uFillTx/>
                <a:latin typeface="+mn-lt"/>
                <a:ea typeface="+mn-ea"/>
                <a:cs typeface="+mn-cs"/>
              </a:rPr>
              <a:t>PARTICIPATE</a:t>
            </a:r>
          </a:p>
        </p:txBody>
      </p:sp>
      <p:sp>
        <p:nvSpPr>
          <p:cNvPr id="7" name="Text Placeholder 2"/>
          <p:cNvSpPr txBox="1">
            <a:spLocks/>
          </p:cNvSpPr>
          <p:nvPr>
            <p:custDataLst>
              <p:tags r:id="rId3"/>
            </p:custDataLst>
          </p:nvPr>
        </p:nvSpPr>
        <p:spPr>
          <a:xfrm>
            <a:off x="628596" y="5197870"/>
            <a:ext cx="2194560" cy="365760"/>
          </a:xfrm>
          <a:prstGeom prst="roundRect">
            <a:avLst/>
          </a:prstGeom>
          <a:noFill/>
          <a:ln w="25400">
            <a:solidFill>
              <a:srgbClr val="D17D08"/>
            </a:solidFill>
          </a:ln>
        </p:spPr>
        <p:txBody>
          <a:bodyPr lIns="274320" anchor="ctr"/>
          <a:lstStyle/>
          <a:p>
            <a:pPr marR="0" lvl="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lang="en-US" b="1" dirty="0" smtClean="0">
                <a:latin typeface="+mn-lt"/>
                <a:cs typeface="+mn-cs"/>
              </a:rPr>
              <a:t>COMMUNICATE</a:t>
            </a:r>
            <a:endParaRPr kumimoji="0" lang="en-US" b="1" i="0" u="none" strike="noStrike" kern="1200" cap="none" spc="0" normalizeH="0" baseline="0" noProof="0" dirty="0" smtClean="0">
              <a:ln>
                <a:noFill/>
              </a:ln>
              <a:effectLst/>
              <a:uLnTx/>
              <a:uFillTx/>
              <a:latin typeface="+mn-lt"/>
              <a:ea typeface="+mn-ea"/>
              <a:cs typeface="+mn-cs"/>
            </a:endParaRPr>
          </a:p>
        </p:txBody>
      </p:sp>
      <p:sp>
        <p:nvSpPr>
          <p:cNvPr id="12" name="Rounded Rectangle 11"/>
          <p:cNvSpPr/>
          <p:nvPr/>
        </p:nvSpPr>
        <p:spPr>
          <a:xfrm>
            <a:off x="880407" y="1730043"/>
            <a:ext cx="1828800" cy="64008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smtClean="0">
                <a:solidFill>
                  <a:schemeClr val="tx1"/>
                </a:solidFill>
              </a:rPr>
              <a:t>Prioritize engagement drivers</a:t>
            </a:r>
            <a:endParaRPr lang="en-US" sz="1400" dirty="0">
              <a:solidFill>
                <a:schemeClr val="tx1"/>
              </a:solidFill>
            </a:endParaRPr>
          </a:p>
        </p:txBody>
      </p:sp>
      <p:sp>
        <p:nvSpPr>
          <p:cNvPr id="13" name="Rounded Rectangle 12"/>
          <p:cNvSpPr/>
          <p:nvPr/>
        </p:nvSpPr>
        <p:spPr>
          <a:xfrm>
            <a:off x="880407" y="2951848"/>
            <a:ext cx="1828800" cy="64008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smtClean="0">
                <a:solidFill>
                  <a:schemeClr val="tx1"/>
                </a:solidFill>
              </a:rPr>
              <a:t>Leverage employee participation</a:t>
            </a:r>
            <a:endParaRPr lang="en-US" sz="1400" dirty="0">
              <a:solidFill>
                <a:schemeClr val="tx1"/>
              </a:solidFill>
            </a:endParaRPr>
          </a:p>
        </p:txBody>
      </p:sp>
      <p:sp>
        <p:nvSpPr>
          <p:cNvPr id="14" name="TextBox 13"/>
          <p:cNvSpPr txBox="1"/>
          <p:nvPr/>
        </p:nvSpPr>
        <p:spPr>
          <a:xfrm>
            <a:off x="2819376" y="1718861"/>
            <a:ext cx="6057924" cy="646331"/>
          </a:xfrm>
          <a:prstGeom prst="rect">
            <a:avLst/>
          </a:prstGeom>
          <a:noFill/>
        </p:spPr>
        <p:txBody>
          <a:bodyPr wrap="square" rtlCol="0">
            <a:spAutoFit/>
          </a:bodyPr>
          <a:lstStyle/>
          <a:p>
            <a:pPr algn="l"/>
            <a:r>
              <a:rPr lang="en-US" sz="1200" dirty="0" smtClean="0">
                <a:cs typeface="Arial" pitchFamily="34" charset="0"/>
              </a:rPr>
              <a:t>Focus your initiatives on what drives engagement the most to make efficient use of resources. A few well chosen and well executed initiatives often do more to improve engagement than multiple initiatives.</a:t>
            </a:r>
            <a:endParaRPr lang="en-US" sz="1200" dirty="0"/>
          </a:p>
        </p:txBody>
      </p:sp>
      <p:sp>
        <p:nvSpPr>
          <p:cNvPr id="15" name="Rounded Rectangle 14"/>
          <p:cNvSpPr/>
          <p:nvPr/>
        </p:nvSpPr>
        <p:spPr>
          <a:xfrm>
            <a:off x="880407" y="3682108"/>
            <a:ext cx="1828800" cy="64008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smtClean="0">
                <a:solidFill>
                  <a:schemeClr val="tx1"/>
                </a:solidFill>
              </a:rPr>
              <a:t>Compare initiatives</a:t>
            </a:r>
            <a:endParaRPr lang="en-US" sz="1400" dirty="0">
              <a:solidFill>
                <a:schemeClr val="tx1"/>
              </a:solidFill>
            </a:endParaRPr>
          </a:p>
        </p:txBody>
      </p:sp>
      <p:sp>
        <p:nvSpPr>
          <p:cNvPr id="16" name="Rounded Rectangle 15"/>
          <p:cNvSpPr/>
          <p:nvPr/>
        </p:nvSpPr>
        <p:spPr>
          <a:xfrm>
            <a:off x="880407" y="4412368"/>
            <a:ext cx="1828800" cy="64008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smtClean="0">
                <a:solidFill>
                  <a:schemeClr val="tx1"/>
                </a:solidFill>
              </a:rPr>
              <a:t>Choose initiatives</a:t>
            </a:r>
            <a:endParaRPr lang="en-US" sz="1400" dirty="0">
              <a:solidFill>
                <a:schemeClr val="tx1"/>
              </a:solidFill>
            </a:endParaRPr>
          </a:p>
        </p:txBody>
      </p:sp>
      <p:sp>
        <p:nvSpPr>
          <p:cNvPr id="17" name="TextBox 16"/>
          <p:cNvSpPr txBox="1"/>
          <p:nvPr/>
        </p:nvSpPr>
        <p:spPr>
          <a:xfrm>
            <a:off x="2819376" y="2951848"/>
            <a:ext cx="6057924" cy="646331"/>
          </a:xfrm>
          <a:prstGeom prst="rect">
            <a:avLst/>
          </a:prstGeom>
          <a:noFill/>
        </p:spPr>
        <p:txBody>
          <a:bodyPr wrap="square" rtlCol="0">
            <a:spAutoFit/>
          </a:bodyPr>
          <a:lstStyle/>
          <a:p>
            <a:pPr algn="l">
              <a:defRPr/>
            </a:pPr>
            <a:r>
              <a:rPr lang="en-US" sz="1200" dirty="0" smtClean="0">
                <a:cs typeface="Arial" pitchFamily="34" charset="0"/>
              </a:rPr>
              <a:t>Solicit employee involvement from the very beginning of the process to pick impactful initiatives and to gain buy-in for the change. Further, this step commits you and the department to take action.</a:t>
            </a:r>
            <a:endParaRPr lang="en-US" sz="1200" dirty="0">
              <a:cs typeface="Arial" pitchFamily="34" charset="0"/>
            </a:endParaRPr>
          </a:p>
        </p:txBody>
      </p:sp>
      <p:sp>
        <p:nvSpPr>
          <p:cNvPr id="18" name="TextBox 17"/>
          <p:cNvSpPr txBox="1"/>
          <p:nvPr/>
        </p:nvSpPr>
        <p:spPr>
          <a:xfrm>
            <a:off x="2819376" y="3682108"/>
            <a:ext cx="6057924" cy="646331"/>
          </a:xfrm>
          <a:prstGeom prst="rect">
            <a:avLst/>
          </a:prstGeom>
          <a:noFill/>
        </p:spPr>
        <p:txBody>
          <a:bodyPr wrap="square" rtlCol="0">
            <a:spAutoFit/>
          </a:bodyPr>
          <a:lstStyle/>
          <a:p>
            <a:pPr algn="l">
              <a:defRPr/>
            </a:pPr>
            <a:r>
              <a:rPr lang="en-US" sz="1200" dirty="0" smtClean="0">
                <a:cs typeface="Arial" pitchFamily="34" charset="0"/>
              </a:rPr>
              <a:t>Consider the employee input that you spent time collecting. Compare and assess the issues and initiatives identified using criteria such as alignment with organizational goals, resources, and timelines. </a:t>
            </a:r>
            <a:endParaRPr lang="en-US" sz="1200" i="1" dirty="0">
              <a:cs typeface="Arial" pitchFamily="34" charset="0"/>
            </a:endParaRPr>
          </a:p>
        </p:txBody>
      </p:sp>
      <p:sp>
        <p:nvSpPr>
          <p:cNvPr id="19" name="TextBox 18"/>
          <p:cNvSpPr txBox="1"/>
          <p:nvPr/>
        </p:nvSpPr>
        <p:spPr>
          <a:xfrm>
            <a:off x="2819376" y="4473171"/>
            <a:ext cx="6057924" cy="461665"/>
          </a:xfrm>
          <a:prstGeom prst="rect">
            <a:avLst/>
          </a:prstGeom>
          <a:noFill/>
        </p:spPr>
        <p:txBody>
          <a:bodyPr wrap="square" rtlCol="0">
            <a:spAutoFit/>
          </a:bodyPr>
          <a:lstStyle/>
          <a:p>
            <a:pPr algn="l">
              <a:defRPr/>
            </a:pPr>
            <a:r>
              <a:rPr lang="en-US" sz="1200" dirty="0" smtClean="0">
                <a:cs typeface="Arial" pitchFamily="34" charset="0"/>
              </a:rPr>
              <a:t>Further solicit employee input to make any necessary alterations to chosen initiatives and determine an action plan, which includes assigning accountability. </a:t>
            </a:r>
            <a:endParaRPr lang="en-US" sz="1200" dirty="0">
              <a:cs typeface="Arial" pitchFamily="34" charset="0"/>
            </a:endParaRPr>
          </a:p>
        </p:txBody>
      </p:sp>
      <p:sp>
        <p:nvSpPr>
          <p:cNvPr id="20" name="Rounded Rectangle 19"/>
          <p:cNvSpPr/>
          <p:nvPr/>
        </p:nvSpPr>
        <p:spPr>
          <a:xfrm>
            <a:off x="880407" y="5622228"/>
            <a:ext cx="1828800" cy="64008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smtClean="0">
                <a:solidFill>
                  <a:schemeClr val="tx1"/>
                </a:solidFill>
              </a:rPr>
              <a:t>Communicate from start to finish</a:t>
            </a:r>
            <a:endParaRPr lang="en-US" sz="1400" dirty="0">
              <a:solidFill>
                <a:schemeClr val="tx1"/>
              </a:solidFill>
            </a:endParaRPr>
          </a:p>
        </p:txBody>
      </p:sp>
      <p:sp>
        <p:nvSpPr>
          <p:cNvPr id="21" name="TextBox 20"/>
          <p:cNvSpPr txBox="1"/>
          <p:nvPr/>
        </p:nvSpPr>
        <p:spPr>
          <a:xfrm>
            <a:off x="2819376" y="5613147"/>
            <a:ext cx="6057924" cy="646331"/>
          </a:xfrm>
          <a:prstGeom prst="rect">
            <a:avLst/>
          </a:prstGeom>
          <a:noFill/>
        </p:spPr>
        <p:txBody>
          <a:bodyPr wrap="square" rtlCol="0">
            <a:spAutoFit/>
          </a:bodyPr>
          <a:lstStyle/>
          <a:p>
            <a:pPr algn="l">
              <a:defRPr/>
            </a:pPr>
            <a:r>
              <a:rPr lang="en-US" sz="1200" dirty="0" smtClean="0">
                <a:cs typeface="Arial" pitchFamily="34" charset="0"/>
              </a:rPr>
              <a:t>Keep employees in the loop. In order for initiatives to be successfully implemented and impactful, employees need to buy in to the change from the beginning. Nothing should come as a surprise to them.</a:t>
            </a:r>
            <a:endParaRPr lang="en-US" sz="1200" dirty="0">
              <a:cs typeface="Arial" pitchFamily="34" charset="0"/>
            </a:endParaRPr>
          </a:p>
        </p:txBody>
      </p:sp>
      <p:sp>
        <p:nvSpPr>
          <p:cNvPr id="27" name="Oval 26"/>
          <p:cNvSpPr/>
          <p:nvPr/>
        </p:nvSpPr>
        <p:spPr>
          <a:xfrm>
            <a:off x="336492" y="1791887"/>
            <a:ext cx="401643" cy="432184"/>
          </a:xfrm>
          <a:prstGeom prst="ellipse">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28" name="Oval 27"/>
          <p:cNvSpPr/>
          <p:nvPr/>
        </p:nvSpPr>
        <p:spPr>
          <a:xfrm>
            <a:off x="336492" y="3055136"/>
            <a:ext cx="401643" cy="432184"/>
          </a:xfrm>
          <a:prstGeom prst="ellipse">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29" name="Oval 28"/>
          <p:cNvSpPr/>
          <p:nvPr/>
        </p:nvSpPr>
        <p:spPr>
          <a:xfrm>
            <a:off x="336492" y="3779424"/>
            <a:ext cx="401643" cy="432184"/>
          </a:xfrm>
          <a:prstGeom prst="ellipse">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30" name="Oval 29"/>
          <p:cNvSpPr/>
          <p:nvPr/>
        </p:nvSpPr>
        <p:spPr>
          <a:xfrm>
            <a:off x="336492" y="4479143"/>
            <a:ext cx="401643" cy="432184"/>
          </a:xfrm>
          <a:prstGeom prst="ellipse">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31" name="Oval 30"/>
          <p:cNvSpPr/>
          <p:nvPr/>
        </p:nvSpPr>
        <p:spPr>
          <a:xfrm>
            <a:off x="336492" y="5720585"/>
            <a:ext cx="401643" cy="432184"/>
          </a:xfrm>
          <a:prstGeom prst="ellipse">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US" dirty="0">
              <a:solidFill>
                <a:schemeClr val="tx1"/>
              </a:solidFill>
            </a:endParaRPr>
          </a:p>
        </p:txBody>
      </p:sp>
      <p:sp>
        <p:nvSpPr>
          <p:cNvPr id="32" name="Chevron 31"/>
          <p:cNvSpPr/>
          <p:nvPr/>
        </p:nvSpPr>
        <p:spPr>
          <a:xfrm>
            <a:off x="263466" y="1238220"/>
            <a:ext cx="324837" cy="438156"/>
          </a:xfrm>
          <a:prstGeom prst="chevron">
            <a:avLst/>
          </a:prstGeom>
          <a:solidFill>
            <a:srgbClr val="D17D0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263466" y="2501469"/>
            <a:ext cx="324837" cy="438156"/>
          </a:xfrm>
          <a:prstGeom prst="chevron">
            <a:avLst/>
          </a:prstGeom>
          <a:solidFill>
            <a:srgbClr val="D17D0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263466" y="5130405"/>
            <a:ext cx="324837" cy="438156"/>
          </a:xfrm>
          <a:prstGeom prst="chevron">
            <a:avLst/>
          </a:prstGeom>
          <a:solidFill>
            <a:srgbClr val="D17D0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86800" cy="864096"/>
          </a:xfrm>
        </p:spPr>
        <p:txBody>
          <a:bodyPr/>
          <a:lstStyle/>
          <a:p>
            <a:r>
              <a:rPr lang="en-US" dirty="0" smtClean="0"/>
              <a:t>Prioritize: Priority drivers are those in the “improve” quadrant, they have a high impact on engagement, but score low</a:t>
            </a:r>
            <a:endParaRPr lang="en-US" dirty="0"/>
          </a:p>
        </p:txBody>
      </p:sp>
      <p:pic>
        <p:nvPicPr>
          <p:cNvPr id="4" name="Picture 1"/>
          <p:cNvPicPr>
            <a:picLocks noChangeAspect="1" noChangeArrowheads="1"/>
          </p:cNvPicPr>
          <p:nvPr>
            <p:custDataLst>
              <p:tags r:id="rId1"/>
            </p:custDataLst>
          </p:nvPr>
        </p:nvPicPr>
        <p:blipFill>
          <a:blip r:embed="rId11" cstate="print"/>
          <a:srcRect/>
          <a:stretch>
            <a:fillRect/>
          </a:stretch>
        </p:blipFill>
        <p:spPr bwMode="auto">
          <a:xfrm>
            <a:off x="4243383" y="1896496"/>
            <a:ext cx="4697306" cy="2810460"/>
          </a:xfrm>
          <a:prstGeom prst="rect">
            <a:avLst/>
          </a:prstGeom>
          <a:noFill/>
          <a:ln w="9525">
            <a:noFill/>
            <a:miter lim="800000"/>
            <a:headEnd/>
            <a:tailEnd/>
          </a:ln>
          <a:effectLst/>
        </p:spPr>
      </p:pic>
      <p:sp>
        <p:nvSpPr>
          <p:cNvPr id="10" name="TextBox 9"/>
          <p:cNvSpPr txBox="1"/>
          <p:nvPr>
            <p:custDataLst>
              <p:tags r:id="rId2"/>
            </p:custDataLst>
          </p:nvPr>
        </p:nvSpPr>
        <p:spPr>
          <a:xfrm>
            <a:off x="3476610" y="2004993"/>
            <a:ext cx="1219200" cy="307777"/>
          </a:xfrm>
          <a:prstGeom prst="rect">
            <a:avLst/>
          </a:prstGeom>
          <a:noFill/>
        </p:spPr>
        <p:txBody>
          <a:bodyPr wrap="square" rtlCol="0">
            <a:spAutoFit/>
          </a:bodyPr>
          <a:lstStyle/>
          <a:p>
            <a:r>
              <a:rPr lang="en-US" sz="1400" dirty="0" smtClean="0">
                <a:latin typeface="+mn-lt"/>
              </a:rPr>
              <a:t>High</a:t>
            </a:r>
            <a:endParaRPr lang="en-US" sz="1400" dirty="0">
              <a:latin typeface="+mn-lt"/>
            </a:endParaRPr>
          </a:p>
        </p:txBody>
      </p:sp>
      <p:sp>
        <p:nvSpPr>
          <p:cNvPr id="11" name="TextBox 10"/>
          <p:cNvSpPr txBox="1"/>
          <p:nvPr>
            <p:custDataLst>
              <p:tags r:id="rId3"/>
            </p:custDataLst>
          </p:nvPr>
        </p:nvSpPr>
        <p:spPr>
          <a:xfrm>
            <a:off x="4535487" y="4597416"/>
            <a:ext cx="1219200" cy="307777"/>
          </a:xfrm>
          <a:prstGeom prst="rect">
            <a:avLst/>
          </a:prstGeom>
          <a:noFill/>
        </p:spPr>
        <p:txBody>
          <a:bodyPr wrap="square" rtlCol="0">
            <a:spAutoFit/>
          </a:bodyPr>
          <a:lstStyle/>
          <a:p>
            <a:r>
              <a:rPr lang="en-US" sz="1400" dirty="0" smtClean="0">
                <a:latin typeface="+mn-lt"/>
              </a:rPr>
              <a:t>Low</a:t>
            </a:r>
            <a:endParaRPr lang="en-US" sz="1400" dirty="0">
              <a:latin typeface="+mn-lt"/>
            </a:endParaRPr>
          </a:p>
        </p:txBody>
      </p:sp>
      <p:sp>
        <p:nvSpPr>
          <p:cNvPr id="12" name="TextBox 11"/>
          <p:cNvSpPr txBox="1"/>
          <p:nvPr>
            <p:custDataLst>
              <p:tags r:id="rId4"/>
            </p:custDataLst>
          </p:nvPr>
        </p:nvSpPr>
        <p:spPr>
          <a:xfrm>
            <a:off x="7967709" y="4597416"/>
            <a:ext cx="1219200" cy="307777"/>
          </a:xfrm>
          <a:prstGeom prst="rect">
            <a:avLst/>
          </a:prstGeom>
          <a:noFill/>
        </p:spPr>
        <p:txBody>
          <a:bodyPr wrap="square" rtlCol="0">
            <a:spAutoFit/>
          </a:bodyPr>
          <a:lstStyle/>
          <a:p>
            <a:r>
              <a:rPr lang="en-US" sz="1400" dirty="0" smtClean="0">
                <a:latin typeface="+mn-lt"/>
              </a:rPr>
              <a:t>High</a:t>
            </a:r>
            <a:endParaRPr lang="en-US" sz="1400" dirty="0">
              <a:latin typeface="+mn-lt"/>
            </a:endParaRPr>
          </a:p>
        </p:txBody>
      </p:sp>
      <p:sp>
        <p:nvSpPr>
          <p:cNvPr id="13" name="TextBox 12"/>
          <p:cNvSpPr txBox="1"/>
          <p:nvPr>
            <p:custDataLst>
              <p:tags r:id="rId5"/>
            </p:custDataLst>
          </p:nvPr>
        </p:nvSpPr>
        <p:spPr>
          <a:xfrm rot="16200000">
            <a:off x="3032023" y="3133390"/>
            <a:ext cx="2084165" cy="338554"/>
          </a:xfrm>
          <a:prstGeom prst="rect">
            <a:avLst/>
          </a:prstGeom>
          <a:noFill/>
        </p:spPr>
        <p:txBody>
          <a:bodyPr wrap="square" rtlCol="0">
            <a:spAutoFit/>
          </a:bodyPr>
          <a:lstStyle/>
          <a:p>
            <a:r>
              <a:rPr lang="en-US" sz="1600" b="1" dirty="0" smtClean="0">
                <a:latin typeface="+mn-lt"/>
              </a:rPr>
              <a:t>Driver Importance</a:t>
            </a:r>
            <a:endParaRPr lang="en-US" sz="1600" b="1" dirty="0">
              <a:latin typeface="+mn-lt"/>
            </a:endParaRPr>
          </a:p>
        </p:txBody>
      </p:sp>
      <p:sp>
        <p:nvSpPr>
          <p:cNvPr id="14" name="TextBox 13"/>
          <p:cNvSpPr txBox="1"/>
          <p:nvPr>
            <p:custDataLst>
              <p:tags r:id="rId6"/>
            </p:custDataLst>
          </p:nvPr>
        </p:nvSpPr>
        <p:spPr>
          <a:xfrm>
            <a:off x="5754687" y="4597416"/>
            <a:ext cx="1682772" cy="338554"/>
          </a:xfrm>
          <a:prstGeom prst="rect">
            <a:avLst/>
          </a:prstGeom>
          <a:noFill/>
        </p:spPr>
        <p:txBody>
          <a:bodyPr wrap="square" rtlCol="0">
            <a:spAutoFit/>
          </a:bodyPr>
          <a:lstStyle/>
          <a:p>
            <a:r>
              <a:rPr lang="en-US" sz="1600" b="1" dirty="0" smtClean="0">
                <a:latin typeface="+mn-lt"/>
              </a:rPr>
              <a:t>Driver Score</a:t>
            </a:r>
            <a:endParaRPr lang="en-US" sz="1600" b="1" dirty="0">
              <a:latin typeface="+mn-lt"/>
            </a:endParaRPr>
          </a:p>
        </p:txBody>
      </p:sp>
      <p:sp>
        <p:nvSpPr>
          <p:cNvPr id="15" name="TextBox 14"/>
          <p:cNvSpPr txBox="1"/>
          <p:nvPr>
            <p:custDataLst>
              <p:tags r:id="rId7"/>
            </p:custDataLst>
          </p:nvPr>
        </p:nvSpPr>
        <p:spPr>
          <a:xfrm>
            <a:off x="4206870" y="1458831"/>
            <a:ext cx="4968552" cy="400110"/>
          </a:xfrm>
          <a:prstGeom prst="rect">
            <a:avLst/>
          </a:prstGeom>
          <a:noFill/>
        </p:spPr>
        <p:txBody>
          <a:bodyPr wrap="square" rtlCol="0">
            <a:spAutoFit/>
          </a:bodyPr>
          <a:lstStyle/>
          <a:p>
            <a:pPr algn="ctr"/>
            <a:r>
              <a:rPr lang="en-US" sz="2000" b="1" dirty="0" smtClean="0">
                <a:latin typeface="+mn-lt"/>
              </a:rPr>
              <a:t>Prioritization Grid Example</a:t>
            </a:r>
            <a:endParaRPr lang="en-US" sz="2000" b="1" dirty="0">
              <a:latin typeface="+mn-lt"/>
            </a:endParaRPr>
          </a:p>
        </p:txBody>
      </p:sp>
      <p:sp>
        <p:nvSpPr>
          <p:cNvPr id="16" name="Rectangle 15"/>
          <p:cNvSpPr/>
          <p:nvPr/>
        </p:nvSpPr>
        <p:spPr>
          <a:xfrm>
            <a:off x="6373119" y="4905193"/>
            <a:ext cx="2507415" cy="276999"/>
          </a:xfrm>
          <a:prstGeom prst="rect">
            <a:avLst/>
          </a:prstGeom>
        </p:spPr>
        <p:txBody>
          <a:bodyPr wrap="square">
            <a:spAutoFit/>
          </a:bodyPr>
          <a:lstStyle/>
          <a:p>
            <a:pPr fontAlgn="auto">
              <a:spcBef>
                <a:spcPts val="0"/>
              </a:spcBef>
              <a:spcAft>
                <a:spcPts val="0"/>
              </a:spcAft>
              <a:defRPr/>
            </a:pPr>
            <a:r>
              <a:rPr lang="en-US" sz="1200" i="1" dirty="0">
                <a:latin typeface="+mj-lt"/>
              </a:rPr>
              <a:t>Source: </a:t>
            </a:r>
            <a:r>
              <a:rPr lang="en-US" sz="1200" i="1" dirty="0" smtClean="0">
                <a:latin typeface="+mj-lt"/>
              </a:rPr>
              <a:t>McLean &amp; Company</a:t>
            </a:r>
            <a:endParaRPr lang="en-US" sz="1200" dirty="0">
              <a:latin typeface="+mj-lt"/>
            </a:endParaRPr>
          </a:p>
        </p:txBody>
      </p:sp>
      <p:sp>
        <p:nvSpPr>
          <p:cNvPr id="18" name="TextBox 17"/>
          <p:cNvSpPr txBox="1"/>
          <p:nvPr/>
        </p:nvSpPr>
        <p:spPr>
          <a:xfrm>
            <a:off x="275412" y="1785915"/>
            <a:ext cx="3274224" cy="2226250"/>
          </a:xfrm>
          <a:prstGeom prst="rect">
            <a:avLst/>
          </a:prstGeom>
          <a:noFill/>
        </p:spPr>
        <p:txBody>
          <a:bodyPr wrap="square" rtlCol="0">
            <a:spAutoFit/>
          </a:bodyPr>
          <a:lstStyle/>
          <a:p>
            <a:pPr marL="169863" indent="-169863" algn="l">
              <a:spcBef>
                <a:spcPts val="400"/>
              </a:spcBef>
              <a:buFont typeface="Wingdings" pitchFamily="2" charset="2"/>
              <a:buChar char="ü"/>
            </a:pPr>
            <a:r>
              <a:rPr lang="en-US" sz="1200" dirty="0" smtClean="0"/>
              <a:t>Focus on a few drivers; we recommend three. Employees will notice a few big changes in a few areas over many small changes across many areas. </a:t>
            </a:r>
          </a:p>
          <a:p>
            <a:pPr marL="169863" indent="-169863" algn="l">
              <a:spcBef>
                <a:spcPts val="400"/>
              </a:spcBef>
              <a:buFont typeface="Wingdings" pitchFamily="2" charset="2"/>
              <a:buChar char="ü"/>
            </a:pPr>
            <a:r>
              <a:rPr lang="en-US" sz="1200" dirty="0" smtClean="0"/>
              <a:t>Look to the “</a:t>
            </a:r>
            <a:r>
              <a:rPr lang="en-US" sz="1200" b="1" dirty="0" smtClean="0"/>
              <a:t>improve</a:t>
            </a:r>
            <a:r>
              <a:rPr lang="en-US" sz="1200" dirty="0" smtClean="0"/>
              <a:t>” quadrant. These drivers scored low, but have a big impact on engagement. </a:t>
            </a:r>
          </a:p>
          <a:p>
            <a:pPr marL="169863" indent="-169863" algn="l">
              <a:spcBef>
                <a:spcPts val="400"/>
              </a:spcBef>
              <a:buFont typeface="Wingdings" pitchFamily="2" charset="2"/>
              <a:buChar char="ü"/>
            </a:pPr>
            <a:r>
              <a:rPr lang="en-US" sz="1200" dirty="0" smtClean="0"/>
              <a:t>According to this example, the priority drivers would be Senior Management Relationships, Development, and Manager Relationships.</a:t>
            </a:r>
          </a:p>
        </p:txBody>
      </p:sp>
      <p:sp>
        <p:nvSpPr>
          <p:cNvPr id="19" name="Rectangle 18"/>
          <p:cNvSpPr/>
          <p:nvPr/>
        </p:nvSpPr>
        <p:spPr>
          <a:xfrm>
            <a:off x="4340051" y="2004993"/>
            <a:ext cx="1219200" cy="365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Improve</a:t>
            </a:r>
            <a:endParaRPr lang="en-US" dirty="0"/>
          </a:p>
        </p:txBody>
      </p:sp>
      <p:sp>
        <p:nvSpPr>
          <p:cNvPr id="20" name="Rectangle 19"/>
          <p:cNvSpPr/>
          <p:nvPr/>
        </p:nvSpPr>
        <p:spPr>
          <a:xfrm>
            <a:off x="4340051" y="4323096"/>
            <a:ext cx="100584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Evaluate</a:t>
            </a:r>
            <a:endParaRPr lang="en-US" sz="1400" dirty="0"/>
          </a:p>
        </p:txBody>
      </p:sp>
      <p:sp>
        <p:nvSpPr>
          <p:cNvPr id="21" name="Rectangle 20"/>
          <p:cNvSpPr/>
          <p:nvPr/>
        </p:nvSpPr>
        <p:spPr>
          <a:xfrm>
            <a:off x="7825310" y="2004993"/>
            <a:ext cx="100584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Leverage</a:t>
            </a:r>
            <a:endParaRPr lang="en-US" sz="1400" dirty="0"/>
          </a:p>
        </p:txBody>
      </p:sp>
      <p:sp>
        <p:nvSpPr>
          <p:cNvPr id="22" name="Rectangle 21"/>
          <p:cNvSpPr/>
          <p:nvPr/>
        </p:nvSpPr>
        <p:spPr>
          <a:xfrm>
            <a:off x="7825310" y="4323096"/>
            <a:ext cx="1005840"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Maintain</a:t>
            </a:r>
            <a:endParaRPr lang="en-US" sz="1400" dirty="0"/>
          </a:p>
        </p:txBody>
      </p:sp>
      <p:sp>
        <p:nvSpPr>
          <p:cNvPr id="23" name="TextBox 22"/>
          <p:cNvSpPr txBox="1"/>
          <p:nvPr>
            <p:custDataLst>
              <p:tags r:id="rId8"/>
            </p:custDataLst>
          </p:nvPr>
        </p:nvSpPr>
        <p:spPr>
          <a:xfrm>
            <a:off x="3476610" y="4305312"/>
            <a:ext cx="1219200" cy="307777"/>
          </a:xfrm>
          <a:prstGeom prst="rect">
            <a:avLst/>
          </a:prstGeom>
          <a:noFill/>
        </p:spPr>
        <p:txBody>
          <a:bodyPr wrap="square" rtlCol="0">
            <a:spAutoFit/>
          </a:bodyPr>
          <a:lstStyle/>
          <a:p>
            <a:r>
              <a:rPr lang="en-US" sz="1400" dirty="0" smtClean="0">
                <a:latin typeface="+mn-lt"/>
              </a:rPr>
              <a:t>Low</a:t>
            </a:r>
            <a:endParaRPr lang="en-US" sz="1400" dirty="0">
              <a:latin typeface="+mn-lt"/>
            </a:endParaRPr>
          </a:p>
        </p:txBody>
      </p:sp>
      <p:sp>
        <p:nvSpPr>
          <p:cNvPr id="24" name="TextBox 23"/>
          <p:cNvSpPr txBox="1"/>
          <p:nvPr/>
        </p:nvSpPr>
        <p:spPr>
          <a:xfrm>
            <a:off x="531928" y="1384272"/>
            <a:ext cx="3017708" cy="369332"/>
          </a:xfrm>
          <a:prstGeom prst="rect">
            <a:avLst/>
          </a:prstGeom>
          <a:noFill/>
        </p:spPr>
        <p:txBody>
          <a:bodyPr wrap="square" rtlCol="0">
            <a:spAutoFit/>
          </a:bodyPr>
          <a:lstStyle/>
          <a:p>
            <a:pPr algn="l"/>
            <a:r>
              <a:rPr lang="en-US" dirty="0" smtClean="0"/>
              <a:t>Identifying Priority Drivers</a:t>
            </a:r>
            <a:endParaRPr lang="en-US" dirty="0"/>
          </a:p>
        </p:txBody>
      </p:sp>
      <p:sp>
        <p:nvSpPr>
          <p:cNvPr id="26" name="Chevron 25"/>
          <p:cNvSpPr/>
          <p:nvPr/>
        </p:nvSpPr>
        <p:spPr>
          <a:xfrm>
            <a:off x="299979" y="1383642"/>
            <a:ext cx="274320" cy="365760"/>
          </a:xfrm>
          <a:prstGeom prst="chevron">
            <a:avLst/>
          </a:prstGeom>
          <a:solidFill>
            <a:srgbClr val="D17D0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275413" y="4185084"/>
            <a:ext cx="6097706" cy="2133918"/>
          </a:xfrm>
          <a:prstGeom prst="rect">
            <a:avLst/>
          </a:prstGeom>
          <a:noFill/>
        </p:spPr>
        <p:txBody>
          <a:bodyPr wrap="square" rtlCol="0">
            <a:spAutoFit/>
          </a:bodyPr>
          <a:lstStyle/>
          <a:p>
            <a:pPr algn="l"/>
            <a:r>
              <a:rPr lang="en-US" dirty="0" smtClean="0"/>
              <a:t>The rest of the grid explained:</a:t>
            </a:r>
          </a:p>
          <a:p>
            <a:pPr marL="119063" indent="-119063" algn="l">
              <a:spcBef>
                <a:spcPts val="0"/>
              </a:spcBef>
              <a:buFont typeface="Arial" pitchFamily="34" charset="0"/>
              <a:buChar char="•"/>
            </a:pPr>
            <a:r>
              <a:rPr lang="en-US" sz="1200" dirty="0" smtClean="0"/>
              <a:t>The ““</a:t>
            </a:r>
            <a:r>
              <a:rPr lang="en-US" sz="1200" b="1" dirty="0" smtClean="0"/>
              <a:t>leverage</a:t>
            </a:r>
            <a:r>
              <a:rPr lang="en-US" sz="1200" dirty="0" smtClean="0"/>
              <a:t>” drivers scored well and have </a:t>
            </a:r>
          </a:p>
          <a:p>
            <a:pPr marL="119063" indent="-119063" algn="l">
              <a:spcBef>
                <a:spcPts val="0"/>
              </a:spcBef>
            </a:pPr>
            <a:r>
              <a:rPr lang="en-US" sz="1200" dirty="0" smtClean="0"/>
              <a:t>	a big impact on engagement. Promote these </a:t>
            </a:r>
          </a:p>
          <a:p>
            <a:pPr marL="119063" indent="-119063" algn="l">
              <a:spcBef>
                <a:spcPts val="0"/>
              </a:spcBef>
            </a:pPr>
            <a:r>
              <a:rPr lang="en-US" sz="1200" dirty="0" smtClean="0"/>
              <a:t>	drivers and celebrate their success as they </a:t>
            </a:r>
          </a:p>
          <a:p>
            <a:pPr marL="119063" indent="-119063" algn="l">
              <a:spcBef>
                <a:spcPts val="0"/>
              </a:spcBef>
            </a:pPr>
            <a:r>
              <a:rPr lang="en-US" sz="1200" dirty="0" smtClean="0"/>
              <a:t>	impact engagement in a positive way.</a:t>
            </a:r>
          </a:p>
          <a:p>
            <a:pPr marL="119063" indent="-119063" algn="l">
              <a:spcBef>
                <a:spcPts val="400"/>
              </a:spcBef>
              <a:buFont typeface="Arial" pitchFamily="34" charset="0"/>
              <a:buChar char="•"/>
            </a:pPr>
            <a:r>
              <a:rPr lang="en-US" sz="1200" dirty="0" smtClean="0"/>
              <a:t>The “</a:t>
            </a:r>
            <a:r>
              <a:rPr lang="en-US" sz="1200" b="1" dirty="0" smtClean="0"/>
              <a:t>evaluate</a:t>
            </a:r>
            <a:r>
              <a:rPr lang="en-US" sz="1200" dirty="0" smtClean="0"/>
              <a:t>” drivers scored poorly, however are not important to overall engagement. Evaluate these to determine key issues, but minimize time and effort spent here.</a:t>
            </a:r>
          </a:p>
          <a:p>
            <a:pPr marL="119063" indent="-119063" algn="l">
              <a:spcBef>
                <a:spcPts val="400"/>
              </a:spcBef>
              <a:buFont typeface="Arial" pitchFamily="34" charset="0"/>
              <a:buChar char="•"/>
            </a:pPr>
            <a:r>
              <a:rPr lang="en-US" sz="1200" dirty="0" smtClean="0"/>
              <a:t>The “</a:t>
            </a:r>
            <a:r>
              <a:rPr lang="en-US" sz="1200" b="1" dirty="0" smtClean="0"/>
              <a:t>maintain</a:t>
            </a:r>
            <a:r>
              <a:rPr lang="en-US" sz="1200" dirty="0" smtClean="0"/>
              <a:t>” drivers scored well but aren’t important to overall engagement. No change is necessary here.</a:t>
            </a:r>
            <a:endParaRPr lang="en-US" sz="1200" dirty="0"/>
          </a:p>
        </p:txBody>
      </p:sp>
      <p:sp>
        <p:nvSpPr>
          <p:cNvPr id="25" name="TextBox 24"/>
          <p:cNvSpPr txBox="1"/>
          <p:nvPr/>
        </p:nvSpPr>
        <p:spPr>
          <a:xfrm>
            <a:off x="6732240" y="5262299"/>
            <a:ext cx="2098910" cy="830997"/>
          </a:xfrm>
          <a:prstGeom prst="rect">
            <a:avLst/>
          </a:prstGeom>
          <a:solidFill>
            <a:schemeClr val="tx2">
              <a:lumMod val="95000"/>
            </a:schemeClr>
          </a:solidFill>
        </p:spPr>
        <p:txBody>
          <a:bodyPr wrap="square" rtlCol="0">
            <a:spAutoFit/>
          </a:bodyPr>
          <a:lstStyle/>
          <a:p>
            <a:r>
              <a:rPr lang="en-US" sz="1200" dirty="0" smtClean="0"/>
              <a:t>For more information on this Prioritization Grid, refer to </a:t>
            </a:r>
            <a:r>
              <a:rPr lang="en-US" sz="1200" dirty="0" smtClean="0">
                <a:hlinkClick r:id="rId12"/>
              </a:rPr>
              <a:t>Optimize Employee Engagement Surveys</a:t>
            </a:r>
            <a:endParaRPr lang="en-US" sz="12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fa56c17f32aba3ea1c4f4d078161a05f796c35"/>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wSwaVqpmhEuhY4hE1SWnG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fK_p5Zyxqk.6_6VplPpKD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DFurgC46JE.5hIXtsQxNI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8jZ8VEBSJ0uO3siOCvmQF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AWYWE6CN4kuzTG019Lcxo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yHq8i8mJpkWvA2hvm3V14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NqjqpW.geEmJwT_.kZl5w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sw7tVB6A8ka87_nDkHqOp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MSE_iSF5DES8yUFYDA4tr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tzNtlSG2.U22kPgrKxOls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v401tbcUYESEfMvrzGgyh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qAITMOoZPES5W08e3125M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IO47qizVAkmsUpGVqX33l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0yGPoOEf4E6bgIvs2XYJE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lBoH.64b906RE2Z4cUPNu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lb0iVzEu9Uql.NRwd8F89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wDo8kt00JUegmuHhyKMBC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pHysCHDic0eBBKUVK_ZTh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s8Vs2MvJcUGhXLGO0MQXi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8ZqqpnuuSU2suYMTrw0MZ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cnji_Numak.10RVR4o31e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dQXDwnyvlkqvZWw8fgDb6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euI_9b3HCU6GIQUw6ZmtE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TA6jc5fACUabRaSqx0VDD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qkADex6PRUO1.S9vPaGcm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fE0eQJ36mEKyza06bDXzc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5D5qTN7e20Wg_u2Wr1uBn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bz_ekuerZkeK6zY0Ao_N1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dEG834QMWUiszOb0RbD4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TASlM6ip0ydtp3U5RAzc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ar0B6hWmEGh3woWuvAF2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rZyceSM1fk2aVrqey7z1P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noBDh6lI0kyQLUC5yLLzc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F8B0kWrjk6WaXukitvz1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l8QIb_NglUe57lFycKFWE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ZuJQNvg9XUSUdBTfsk.Oj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b2jly.VPVEqt1wsyUC_Ay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aNV2gRiDQUiVjG.GDQJsC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twf507U_wkWJDzH331XEJ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FOU19zsL2ECZCoN7f9fnD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mFlNoP7t30SsOv3OHE4bS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RVSf9cs6m0uyk8Pv8ctE9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4wA8QKbpfUyQiz5bytzQT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hc8dr_PRRE6M5zo9qL.qQ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5SwNoIqGcUOJ2K0gEjZoH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Cq_vFQI6o0eH4s.xJr3ES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ssjC8CLTOEGo9i85PusdE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dQXDwnyvlkqvZWw8fgDb6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euI_9b3HCU6GIQUw6ZmtE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qkADex6PRUO1.S9vPaGcm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bz_ekuerZkeK6zY0Ao_N1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68.tJ1HqJEO5u34lTfqN2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ssjC8CLTOEGo9i85PusdE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ssjC8CLTOEGo9i85PusdE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ssjC8CLTOEGo9i85PusdE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ssjC8CLTOEGo9i85PusdE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fK_p5Zyxqk.6_6VplPpKD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DFurgC46JE.5hIXtsQxNI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8jZ8VEBSJ0uO3siOCvmQF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AWYWE6CN4kuzTG019Lcxo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yHq8i8mJpkWvA2hvm3V14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MSE_iSF5DES8yUFYDA4tr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yDs1ZHsaQEqnGv5MQc2FC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tzNtlSG2.U22kPgrKxOls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v401tbcUYESEfMvrzGgyh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IO47qizVAkmsUpGVqX33l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0yGPoOEf4E6bgIvs2XYJE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lBoH.64b906RE2Z4cUPNu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HkvhlRAk7Uap78AX7Mxap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lb0iVzEu9Uql.NRwd8F89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WAYoJYm8sE.01WCAhXRgc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Sjnf1ggsc0OT2OoZAxcu6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Fa1D3fON30WKAa.uOtRwX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8OH7rJRJA0WMKjgewcMH7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2mwposRD1kKJnNU72xoMf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AxZ3EMgw5k62m4ZOERA6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otBKYwhNtEecm22hh2lDd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FIZiziDRo0.aCQ2KfZNxz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HohczX.q.E2GluS220c9q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_MoPFGKx.ka5kMxQB9Dtv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PEAcHnFIREevUppDHw6o3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jtykX2nx4Eqhu1mPBvSJu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nh2tjlsC0iwaWduLBX8j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3ld4ZltRAkaekw0MEmjfP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ilJfge2GE0ODDGuC6_3GR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2FDtb.NUwkyB7DtJVZNBh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wjUdx9zKTEm9gda6QU8u.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eypOlfwHyEKi0vx7Gu098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RN3lF_6R6kiOxi6HvLjd_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2Fj0z.rE.EOicd7nSSyP1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HyZrnrE7e0KWWkerSBsdO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mD026XbbYEWkrvHgejwg2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_EEN4jNUQU6phUWh48Wrj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bTg7gtdV2Ee963qK9N_xR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dY7GOBX5CUKPoDs5yZDHO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2mwposRD1kKJnNU72xoMf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AxZ3EMgw5k62m4ZOERA6X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otBKYwhNtEecm22hh2lDd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dY7GOBX5CUKPoDs5yZDHO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dY7GOBX5CUKPoDs5yZDHO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dY7GOBX5CUKPoDs5yZDH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vLdbeLlP0a0_tAXwAdJ7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_8Ga.OdQv0CYTyT8b5zxM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fK_p5Zyxqk.6_6VplPpKD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DFurgC46JE.5hIXtsQxNI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8jZ8VEBSJ0uO3siOCvmQF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AWYWE6CN4kuzTG019Lcxo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yHq8i8mJpkWvA2hvm3V14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NqjqpW.geEmJwT_.kZl5w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MSE_iSF5DES8yUFYDA4tr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tzNtlSG2.U22kPgrKxOls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v401tbcUYESEfMvrzGgyh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IO47qizVAkmsUpGVqX33l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JEWp1motGUG2WF8FpnOTa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0yGPoOEf4E6bgIvs2XYJE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lBoH.64b906RE2Z4cUPNu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HkvhlRAk7Uap78AX7Mxap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lb0iVzEu9Uql.NRwd8F89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KBKOpKA2TEeTK0zQVXzKp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b94BNJYiwUiq8doLY7qdg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Z_ljttrqKkiXiD4Kb0dUI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ih.VHAw.3EGqNjg.C5uGs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T8jRRD4_QkiYuOAZ1kJJb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IPIGpYXfUSVGTDQCMCUn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zdeKzZ3wESsSkdcr.BZ5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1_9v4CZbKEi_5LJSUIJf2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zA5bQ.t1U22BFC.OYfiB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U8S3iW7wtEupOTujwvzNl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AH.say.Lx0mVnetYYFq2e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2Fj0z.rE.EOicd7nSSyP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GCqJScu1OEWL7XTYSOUY5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mD026XbbYEWkrvHgejwg2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_EEN4jNUQU6phUWh48Wrj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bTg7gtdV2Ee963qK9N_xR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dY7GOBX5CUKPoDs5yZDHO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kzA5bQ.t1U22BFC.OYfiB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dY7GOBX5CUKPoDs5yZDHO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dY7GOBX5CUKPoDs5yZDHO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dY7GOBX5CUKPoDs5yZDHO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fK_p5Zyxqk.6_6VplPpKD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DFurgC46JE.5hIXtsQxNI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aU9AtrgeUSBGK.rmyWfu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8jZ8VEBSJ0uO3siOCvmQF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AWYWE6CN4kuzTG019Lcxo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yHq8i8mJpkWvA2hvm3V14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MSE_iSF5DES8yUFYDA4tr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tzNtlSG2.U22kPgrKxOls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v401tbcUYESEfMvrzGgyh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IO47qizVAkmsUpGVqX33l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0yGPoOEf4E6bgIvs2XYJE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lBoH.64b906RE2Z4cUPNu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XfOfJ7dPMEivn3ziFZZR.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lb0iVzEu9Uql.NRwd8F89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TkEiDtuqfE.jmZKsMvwOS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DLBNEUKf2kyEaC8q8VW4q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_6i6Ed8F2EW_Dblz0s.ft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GIwUYs9C7UWO6.tux6jV4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4I7UDl2R0EKOAUOX83V8p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GJeFMF8NBkqipEVbnsTWr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_vAS0P5D_k.BEJtSJczzm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CiZbjlglVUO44aXEt9B7p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uqaZQ6nk30GtmJLxTASuv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nqWH3LXsCUuIxeKC1JP9P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Kn5QOLiLgUG76ar8mPaxX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wwD3AyjI406LPV9yFSDXB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p1LuV9Tapk6nj2rNKjjKo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ytf01I3eAUuS22Sk2os2S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XSHZuHgYvUSjnDqi6b95S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Z5anelIuJ0Or6UsFP4ZvN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ISR5I8yqPUiR.HBiC98pH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zf4wqFf640GwZzSRF0R0M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1_9v4CZbKEi_5LJSUIJf2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d14o2BKUuE2fcbhnD.aNT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wjbQzPErjU.9t_3qivUl3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5iWkWe8iwEiHvWzHoNMBD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46Tv0y.mxEm8LZm1ezQuy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N0z09xNmL0yCQVCbX1ylK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mU2LTUz0yEu97QxruZ6QZ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rTjp6BQRzkKYIYW3V7IBF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P2ejtgrDPEycKFyo_HkL7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P2ejtgrDPEycKFyo_HkL7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1uVIb0CatUyKjcENQcD_3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P2ejtgrDPEycKFyo_HkL7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P2ejtgrDPEycKFyo_HkL7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fK_p5Zyxqk.6_6VplPpKD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DFurgC46JE.5hIXtsQxNI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AWYWE6CN4kuzTG019Lcxo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yHq8i8mJpkWvA2hvm3V14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NqjqpW.geEmJwT_.kZl5w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tzNtlSG2.U22kPgrKxOls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v401tbcUYESEfMvrzGgyh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IO47qizVAkmsUpGVqX33l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GCqJScu1OEWL7XTYSOUY5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0yGPoOEf4E6bgIvs2XYJE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lBoH.64b906RE2Z4cUPNu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HkvhlRAk7Uap78AX7Mxap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lb0iVzEu9Uql.NRwd8F89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m.iLxWZnIEKYtwP4nVhjj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6ZHOasEgXkGK1Oyfzp4Gx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X147q87kECw1sUBXZkiV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ZZ.3meChkkmpyro1GWMje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NEaYrBCx.kG7tSfjHtzMo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KAubcir4VUeaAq1hXDQ3M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wNQVbooTvUqCB.nfFMu0o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QqBk06NiO0KPO42uVaBY6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OFgnNOF600itGY2IOYRUg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SQ3YzlM.LEOxDE7ZStvb1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qxwo6yzI10WUE_w_IzHnO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hR5WFMh12kGsi06m1UE78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09jSXL58cUWOLs9UwNlin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fbsz5X_E0q0YpkRlYdYz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Ni5w1vfOsEGW.AhgdQFYx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oPW5DhvwM0.k_YYA12l9a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g63COL6WykS2UXryVdJiE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HHJhjkH1ykK2O2L88XmKX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dGdM3czzH06kJVbgpbZvW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0t_jmc6Fi0qoUpgV.j_pU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zvtPNrs.p0qt8I7djw5nP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y0FfRwYg9UyuFOr8XzgdZ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oPW5DhvwM0.k_YYA12l9a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DEQGyQedQ0e2iT9u5FpP3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fK_p5Zyxqk.6_6VplPpKD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DFurgC46JE.5hIXtsQxNI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AWYWE6CN4kuzTG019Lcxo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yHq8i8mJpkWvA2hvm3V14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qjqpW.geEmJwT_.kZl5w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tzNtlSG2.U22kPgrKxOls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K24wJq1ed0OlP3Bq4NDde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v401tbcUYESEfMvrzGgyh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IO47qizVAkmsUpGVqX33l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0yGPoOEf4E6bgIvs2XYJE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lBoH.64b906RE2Z4cUPNu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HkvhlRAk7Uap78AX7Mxap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lb0iVzEu9Uql.NRwd8F89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otJG8fCiC0i_8parfVJRC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Iu6_kXVFAkKH_HNLo6Np0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j5WCVvt2qU.2KZD97Q_u3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tq3a7pho7EWA2HvdKhjRK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c5J8LschykSyp6JGllrhx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rDz8cyWuQUSJM0VuGpMm7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f13zHfEwUUiLxtxxZIwH0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bA.bhfeJrUKrlAxmUOxyS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gxcxeIgukePof038yJsD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jgcC0TszWEuBAzmAHodqA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0tu2kj1Z9EeHogbFpqkQQ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ZLpeV4u3iUeEv2gZFLJRH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A6stzeiIHUm.oVR9Aq9ZC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KYgY0B3yIUyU.BhWdX_Xw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UEiVZYcX.0.Yp8vowmWE9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LqocbOUITkSQmSSk8VuqQ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fnLmcaw9k.3Y5gMELDDi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ScNED6dxS0mPBGJo0UjLe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pXonIwtBLEeOpiwGJO9SN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xPtgZgRgrUifd01Ivwv6X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aZiG1C.DyUqtaTL9Bj4Ov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3dZfDZqJ70CiCENGcYANx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312OVOOUoUWZtfQUU0TM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sovbtY_iLUGqZl0hkPcTi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K_rpjmMUvUmacQ4Jy6gLI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iSdIq7F4aUGkHwElL2z1H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fK_p5Zyxqk.6_6VplPpKD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DFurgC46JE.5hIXtsQxNI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AWYWE6CN4kuzTG019Lcxo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omsGBp.0EWIhBSJZBF4M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yHq8i8mJpkWvA2hvm3V14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NqjqpW.geEmJwT_.kZl5w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tzNtlSG2.U22kPgrKxOls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v401tbcUYESEfMvrzGgyh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IO47qizVAkmsUpGVqX33l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0yGPoOEf4E6bgIvs2XYJE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lBoH.64b906RE2Z4cUPNu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HkvhlRAk7Uap78AX7Mxap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lb0iVzEu9Uql.NRwd8F89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pfdA4JvLJk6NO8BvEt0Ye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_0px6u8VQ0W9Unus9OdY6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O1cJmXOfkUCtTHYn_ykn1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cOWPmDuBrUSZnMBsmqUyk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2daBlkX8o0uAbxHqO4PS_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80d97WVVe0C_j5ZBIlsm_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SYCAQa4PHU.sVuEE1wFwr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guR_r3sqnUe8IWLmqzPqG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iKtMAwin.Ue7VTJIGk9gx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IlGB6FrftUa.C.Gnr6TLy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vymrpODKr0iYsok.Y.HoG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lK0KJgAtDE2Qg6aVWVTIt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RSof9ElN_0q49r2S2yD.Y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BI92D.4Qb0a.b2S4j1EHC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6WVGR3_ee0Spexkp1GRUT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m_cqoKnMT06bVFMBywD.8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ULk7ZcsGOkS8h1LJs.qtN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dfYcDdrE3kq88fYJxqAV8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jxXPo7b40WG.q8fKIcaf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E_7b0Yl11UKbru5nc3lfv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paE6Wpst50CiyMdJujEuN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bsxv4NiQxUmyBvJP4977U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DSfLJQF6VU658q5Dde_L_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60vQhsFPh0a125zzE2Cep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NdBUmV1qQ0uANRO12_AhE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Zw3LjGeXqEeAyHh6bY8bm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jHxlSGy_b0OxdjEDu5YY5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YkY_s2lPHESCLWwm0vEc4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GuriQuCfHkGCzyS3k7puXg"/>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HkvhlRAk7Uap78AX7Mxap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fK_p5Zyxqk.6_6VplPpKD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DFurgC46JE.5hIXtsQxNI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AWYWE6CN4kuzTG019Lcxo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yHq8i8mJpkWvA2hvm3V14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NqjqpW.geEmJwT_.kZl5w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tzNtlSG2.U22kPgrKxOls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v401tbcUYESEfMvrzGgyh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IO47qizVAkmsUpGVqX33l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qCLLzDdbdEiqLh3ESGB9V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0yGPoOEf4E6bgIvs2XYJE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lBoH.64b906RE2Z4cUPNu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lb0iVzEu9Uql.NRwd8F89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QCDZerg08kKRlqHf26KrI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JPYUU_4UkUSGaIhRFBXiO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v7MjEKbtbkibwmajrHYJm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0kIKV6CkgEaAgNcc_bYxy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oL144yJh_0mS2rf5Epf70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DH_VUvYm.0y9nqkrgGwto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qGn2lSEiwEO5GPO.32Hd7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YWfpHvxX_k2Q21_b_juaZ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KLOp0Kt5SE.J66TeKydT4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hnIJePdb4Eu1gU2oRv_sG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UEwBhLd9sUaISk3EMDWg6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yXcnryn9MkGQFpy1_lE94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pcMAYejrKkukh31TA8Ud5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pcMAYejrKkukh31TA8Ud5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tVrPmxSidEqqh8wYxWMQtA"/>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i_NNC7hLkU2y8lL7Y3fgx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SP26uNszkK.sslwfqQj3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NSavjpPSK0mW3vmlhYjFJ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OSKuqFcluEKzU5eztoik0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SP26uNszkK.sslwfqQj3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L3apM4qoN0Sccz3AbhH6L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B19VCH_ZoE2oiYrc1YSBL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oUf1C7I1SE.PMIcIozjLO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05avJQtkhka0OAvLP8l.r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2tqRo7FnZEOrVDLcluDWG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HkvhlRAk7Uap78AX7Mxap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fK_p5Zyxqk.6_6VplPpKD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DFurgC46JE.5hIXtsQxNI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AWYWE6CN4kuzTG019Lcxo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yHq8i8mJpkWvA2hvm3V14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NqjqpW.geEmJwT_.kZl5w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tzNtlSG2.U22kPgrKxOls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v401tbcUYESEfMvrzGgyh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jPIaoUG0Q0q4I1bZX6KCg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IO47qizVAkmsUpGVqX33l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0yGPoOEf4E6bgIvs2XYJE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lBoH.64b906RE2Z4cUPNu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lb0iVzEu9Uql.NRwd8F89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QCDZerg08kKRlqHf26KrI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JPYUU_4UkUSGaIhRFBXiO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qu5d2CvjUECfasgRVthS3g"/>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v7MjEKbtbkibwmajrHYJm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UEwBhLd9sUaISk3EMDWg6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i_NNC7hLkU2y8lL7Y3fgx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oL144yJh_0mS2rf5Epf70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CPNXjgmpx0qQlwEGU6tSo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wWu.HQdsHEW0OSx1tZjUn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yXcnryn9MkGQFpy1_lE94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pcMAYejrKkukh31TA8Ud5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DH_VUvYm.0y9nqkrgGwto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qGn2lSEiwEO5GPO.32Hd7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D3CvXT3ifkKwPvhq2b7HP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YWfpHvxX_k2Q21_b_juaZ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KLOp0Kt5SE.J66TeKydT4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hnIJePdb4Eu1gU2oRv_sG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NSavjpPSK0mW3vmlhYjFJ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YDmK_ycjwk2jezmlIGzvL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05avJQtkhka0OAvLP8l.rA"/>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OSKuqFcluEKzU5eztoik0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SP26uNszkK.sslwfqQj3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L3apM4qoN0Sccz3AbhH6L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B19VCH_ZoE2oiYrc1YSBL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VGs2XSwnLkajMpKasJEBO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oUf1C7I1SE.PMIcIozjLO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HkvhlRAk7Uap78AX7Mxap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fK_p5Zyxqk.6_6VplPpKD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DFurgC46JE.5hIXtsQxNI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AWYWE6CN4kuzTG019Lcxo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yHq8i8mJpkWvA2hvm3V14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NqjqpW.geEmJwT_.kZl5w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umcddP4vki0U4c55TlES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1MwcgGvrJ0CpTLG1sx9iQ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tzNtlSG2.U22kPgrKxOls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v401tbcUYESEfMvrzGgyh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IO47qizVAkmsUpGVqX33l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0yGPoOEf4E6bgIvs2XYJE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lBoH.64b906RE2Z4cUPNu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lb0iVzEu9Uql.NRwd8F89w"/>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4qDJel6Kk0KovVinM9NEm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FQfVxyxMdEiH3CZJaRsfY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gHsXC5miH0CSqy8gijTcU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pT.c8MrLI1U6UuRE_2gurP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w1_5wrBrd0uGZWEY3c9mX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kcpORE.ohk6arelBei1O5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QXe2b0l7Vk.73PpkN6Yl9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ppT7pzDU4sU.hgOjeqFEoP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cQ4HUm.pvEawS_Vmqr3FB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WLi4vgN8gUqtXkEIXB0Y4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OKZkD4QSBkC8.ZCceWhM5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8Me6Y6ktZEGMIISZ5vPUE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z8ySBsiv50S4hshmzBK3ow"/>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M6iXIvr270GwiJKEtMWpg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HQ2cv2PIPU6b5dH0.cv.T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ROrKkFwC_0.TFom93cICP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pfzXCX0imQESSIUBixvTeB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pPB8dh3yRBUO3mxcYQsJ8B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ux3yEjk_K0.ZvzJ8jpFYh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px2ie_aVb0kiy69IdhJHvP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d0gnowALqk21p464DsVa.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bFPtd0eSo06PobddbCZH3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vHPJjfPGZ0i0_x3BfT2bb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Y08JDtP3KEqRpa.0saaW5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RHjR3vv2D0Wi7VJvqxJGC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qwmHjSPIxUy285KN2v0W.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3CuJkkHuOEWy42zYzqbio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cj3_pxAtzka2oDDU1AlcB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d0gnowALqk21p464DsVa.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Q6XOgub1f0mddKnyFqiR7w"/>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oUf1C7I1SE.PMIcIozjLO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oUf1C7I1SE.PMIcIozjLO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hD8.UHKoo0abAxSGknMTV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NuZfwwqVrEWKf2YrO5h.C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w5m6WeplSUqBz3BbZ0A_i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8zXJC575hU6.u6HO_P4Tr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8zXJC575hU6.u6HO_P4Tr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JZ_EmF_EREqqX9a7HBppx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g9jhlh5o.EWDn8mkZqDn_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zaCibm8ZUaBNZoUnG0_H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8zXJC575hU6.u6HO_P4Tr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IqHu5OPJDE.H_ad6PuORl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szatBG1QmUWRx8Y65c5eo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P8KQ0eSdbkCirbfDxvZiC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PMXQbft1RUuWgnDq6CSWo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Cpe.C_a6X0.p4NMqk1Fl3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PMXQbft1RUuWgnDq6CSWo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PMXQbft1RUuWgnDq6CSWo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06PmDT8VHkCGmTSBKEvZY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CNP0XXoBKUqV0ewRktoHB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i5jaSKRYOEiqfu24cxCIy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JNk0p2vCUyqnSU7ghTwU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iau_p6gDqEywAjjiFf.wq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T7.9lCuEgEaHPOk_j3D1W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vI4fcGK0BUysmG0dULuY2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OH1EHn8ZhkeDYDuG2XPmP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7WHRdLpBx0K6WXE_R7448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6r3GoMMoS0Ge7oV8aLonH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JKZoeHgPPkavZ9Yi18aQU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uXPlR12C7Em9icPZAYcBC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nSRYbCT780WglWrS9GOp7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iNcGRJHQkuoD16tJe_LZ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tkNb7EtMvEiHEzvsn0TEK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HPJikyQuRkaHvUXcVq9uo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m.CksR52jUyWnGsTw_DWW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sERr54ta5kmHieSgc50Mz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aGngR854902b_61hTTsnE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EtrBs9CMgk2Y1JulioKUZ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2DrAARlH2kSp5TdnYKtWN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q.yX_LdILk6t5AEfbJLY8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7N777l.mdEevnCqfPGmPB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6.zNO7bKREKZZ1AYhRNvW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2FQeLdLHDkWuypTiGKtGS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XORvltbl1ECCTRXjWgU50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WDcJsWWn2U.mBRgln_Q5y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wFg9vADsJEm.nmB78i4xm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NZ3jYUu7Q0m88pBnjp.Ag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yCa61QnyxEK1WrKtstNlk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wFg9vADsJEm.nmB78i4xm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wFg9vADsJEm.nmB78i4xm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wFg9vADsJEm.nmB78i4xm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HkvhlRAk7Uap78AX7Mxap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53rTVq1z_U6jfp8Ak8TLsQ"/>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16656</Words>
  <Application>Microsoft Office PowerPoint</Application>
  <PresentationFormat>On-screen Show (4:3)</PresentationFormat>
  <Paragraphs>1347</Paragraphs>
  <Slides>73</Slides>
  <Notes>73</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73</vt:i4>
      </vt:variant>
    </vt:vector>
  </HeadingPairs>
  <TitlesOfParts>
    <vt:vector size="84" baseType="lpstr">
      <vt:lpstr>Arial</vt:lpstr>
      <vt:lpstr>Calibri</vt:lpstr>
      <vt:lpstr>Georgia</vt:lpstr>
      <vt:lpstr>Helvetica</vt:lpstr>
      <vt:lpstr>Tahoma</vt:lpstr>
      <vt:lpstr>Times New Roman</vt:lpstr>
      <vt:lpstr>Trebuchet MS</vt:lpstr>
      <vt:lpstr>Wingdings</vt:lpstr>
      <vt:lpstr>Office Theme</vt:lpstr>
      <vt:lpstr>1_Office Theme</vt:lpstr>
      <vt:lpstr>Microsoft Excel 97-2003 Worksheet</vt:lpstr>
      <vt:lpstr>PowerPoint Presentation</vt:lpstr>
      <vt:lpstr>Introduction</vt:lpstr>
      <vt:lpstr>Executive Summary</vt:lpstr>
      <vt:lpstr>PowerPoint Presentation</vt:lpstr>
      <vt:lpstr>Read this storyboard once you’ve analyzed and reported survey results</vt:lpstr>
      <vt:lpstr>The change initiatives, or lack thereof, resulting from your survey can make or break the engagement program</vt:lpstr>
      <vt:lpstr>Of those few initiatives that are implemented, most fail because of a focus on treating symptoms instead of root causes</vt:lpstr>
      <vt:lpstr>Use McLean &amp; Company’s five steps to selecting winning initiatives</vt:lpstr>
      <vt:lpstr>Prioritize: Priority drivers are those in the “improve” quadrant, they have a high impact on engagement, but score low</vt:lpstr>
      <vt:lpstr>Participate: Gain employee input through brainstorming sessions, but also leverage comments and follow-up surveys</vt:lpstr>
      <vt:lpstr>Participate: Conduct extensive brainstorming with your staff that includes a gap analysis &amp; initiative identification</vt:lpstr>
      <vt:lpstr>Participate: Break-out sessions should not be taken lightly, plan in advance and analyze manager involvement</vt:lpstr>
      <vt:lpstr>Participate: The first two break-outs involve identifying the gap between ideal and reality, which are the issues</vt:lpstr>
      <vt:lpstr>Participate: The third and final break-out session is the fun one: brainstorm &amp; shortlist change initiatives to close the gaps</vt:lpstr>
      <vt:lpstr>Participate: The success of the brainstorming session relies heavily on the strength of the facilitator</vt:lpstr>
      <vt:lpstr>Participate: It’s now time to get managers involved; hold a management meeting to review, assess, and compare initiatives</vt:lpstr>
      <vt:lpstr>Participate: Manager meeting criteria continued </vt:lpstr>
      <vt:lpstr>Participate: Rank your initiatives, then provide opportunities for staff to provide feedback on the chosen initiatives</vt:lpstr>
      <vt:lpstr>Communicate: Communicating progress on the initiatives is integral to the success of their roll-out and should be ongoing</vt:lpstr>
      <vt:lpstr>Case Study: Every organization will add its own flavor to the five steps outlined</vt:lpstr>
      <vt:lpstr>Case Study continued: Leadership shouldn’t be there for the brainstorming, but they should communicate its importance</vt:lpstr>
      <vt:lpstr>Case Study continued: Make sure issues have been clearly established before moving on to the initiatives to fix them</vt:lpstr>
      <vt:lpstr>To get started, use the next two sections to better understand what makes for a solid engagement initiative</vt:lpstr>
      <vt:lpstr>PowerPoint Presentation</vt:lpstr>
      <vt:lpstr>Employee Empowerment Driver: Empower &amp; encourage employees to get involved where they can offer value</vt:lpstr>
      <vt:lpstr>Employee empowerment highlighted initiative: Innodaytion: Test your ideas for a day</vt:lpstr>
      <vt:lpstr>Highlighted initiative: Innodaytion – Test your ideas for a day</vt:lpstr>
      <vt:lpstr>Development Driver: Communicate what’s available to employees &amp; make training frequent, tailored and memorable</vt:lpstr>
      <vt:lpstr>Development highlighted initiative: A buddy program for new hires</vt:lpstr>
      <vt:lpstr>Highlighted initiative: A buddy program for new hires</vt:lpstr>
      <vt:lpstr>Rewards and Recognition Driver: Initiatives should be spontaneous and tailored to the accomplishment</vt:lpstr>
      <vt:lpstr>Rewards and Recognition highlighted initiative: Peer recognition</vt:lpstr>
      <vt:lpstr>Highlighted initiative: Peer recognition</vt:lpstr>
      <vt:lpstr>Co-worker Relationships Driver: Ensure employees have a chance to interact as a team outside of work context</vt:lpstr>
      <vt:lpstr>Co-worker relationships highlighted initiative: Semi-annual day out of the office</vt:lpstr>
      <vt:lpstr>Highlighted initiative: Semi-annual day out of the office</vt:lpstr>
      <vt:lpstr>Manager Relationship Driver: Managers and employees need to get to know each other on a professional and personal level</vt:lpstr>
      <vt:lpstr>Manager relationship highlighted initiative: Case competition</vt:lpstr>
      <vt:lpstr>Highlighted initiative: Case competition</vt:lpstr>
      <vt:lpstr>PowerPoint Presentation</vt:lpstr>
      <vt:lpstr>Culture Driver: Put organizational values in place and communicate them</vt:lpstr>
      <vt:lpstr>Culture highlighted initiative: Community Involvement Day</vt:lpstr>
      <vt:lpstr>Highlighted initiative: Community Involvement Day</vt:lpstr>
      <vt:lpstr>Customer Focus Driver: Ask for feedback from customers and then communicate to employees how it’s being used</vt:lpstr>
      <vt:lpstr>Customer focus highlighted initiative: Customer Service Panel</vt:lpstr>
      <vt:lpstr>Highlighted initiative: Customer service panel</vt:lpstr>
      <vt:lpstr>Company Potential Driver: Keep employees informed about the company’s past and future</vt:lpstr>
      <vt:lpstr>Company potential highlighted initiative: Company-wide meeting</vt:lpstr>
      <vt:lpstr>Highlighted initiative: Company-wide meeting</vt:lpstr>
      <vt:lpstr>Departmental Relationships Driver: Create opportunities for employees from different departments to interact</vt:lpstr>
      <vt:lpstr>Departmental relationships highlighted initiative: Rotational program</vt:lpstr>
      <vt:lpstr>Highlighted initiative: Rotational program</vt:lpstr>
      <vt:lpstr>Senor Manager Relationships Driver: Provide opportunities for employees and senior managers to get to know each other</vt:lpstr>
      <vt:lpstr>Senior manager relationships highlighted initiative: Secondment to an Executive Project</vt:lpstr>
      <vt:lpstr>Highlighted initiative: Secondment to an Executive Project</vt:lpstr>
      <vt:lpstr>Summary</vt:lpstr>
      <vt:lpstr>Appendices</vt:lpstr>
      <vt:lpstr>Appendix I: McLean &amp; Company’s Engagement Program Methodology</vt:lpstr>
      <vt:lpstr>Appendix II: Sample Agenda for Brainstorming Sessions</vt:lpstr>
      <vt:lpstr>Appendix III: Brainstorming Session Rules of Engagement</vt:lpstr>
      <vt:lpstr>Appendix IV: Break-out #3: The Ground Rules</vt:lpstr>
      <vt:lpstr>Appendix V: Initiative Criteria Comparison Chart</vt:lpstr>
      <vt:lpstr>Appendix VI: Potential Initiatives Aimed to Impact each Engagement Driver</vt:lpstr>
      <vt:lpstr>Employee Empowerment: List of Initiatives</vt:lpstr>
      <vt:lpstr>Development: List of Initiatives</vt:lpstr>
      <vt:lpstr>Rewards and Recognition: List of Initiatives</vt:lpstr>
      <vt:lpstr>Co-worker and Manager Relationships: List of initiatives</vt:lpstr>
      <vt:lpstr>Culture: List of Initiatives</vt:lpstr>
      <vt:lpstr>Customer Focus: List of Initiatives</vt:lpstr>
      <vt:lpstr>Company Potential and Department Relationships: List of initiatives</vt:lpstr>
      <vt:lpstr>Senior Manager Relationships: List of Initiatives</vt:lpstr>
      <vt:lpstr>Appendix VII: Resources</vt:lpstr>
      <vt:lpstr>Appendix VIII: Primary Sources Methodology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2012-06-05T19:56:42Z</dcterms:created>
  <dcterms:modified xsi:type="dcterms:W3CDTF">2014-07-08T19:29:41Z</dcterms:modified>
</cp:coreProperties>
</file>