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14.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slideLayouts/slideLayout10.xml" ContentType="application/vnd.openxmlformats-officedocument.presentationml.slideLayout+xml"/>
  <Default Extension="gif" ContentType="image/gif"/>
  <Override PartName="/ppt/tags/tag15.xml" ContentType="application/vnd.openxmlformats-officedocument.presentationml.tag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256" r:id="rId2"/>
    <p:sldId id="289" r:id="rId3"/>
    <p:sldId id="292" r:id="rId4"/>
    <p:sldId id="288" r:id="rId5"/>
    <p:sldId id="337" r:id="rId6"/>
    <p:sldId id="338" r:id="rId7"/>
    <p:sldId id="339" r:id="rId8"/>
    <p:sldId id="340" r:id="rId9"/>
    <p:sldId id="341" r:id="rId10"/>
    <p:sldId id="342" r:id="rId11"/>
    <p:sldId id="343" r:id="rId12"/>
    <p:sldId id="344" r:id="rId13"/>
  </p:sldIdLst>
  <p:sldSz cx="9144000" cy="6858000" type="screen4x3"/>
  <p:notesSz cx="6858000" cy="9144000"/>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ADB7C3"/>
    <a:srgbClr val="7FAC85"/>
    <a:srgbClr val="D17D08"/>
    <a:srgbClr val="243F54"/>
    <a:srgbClr val="CECECE"/>
    <a:srgbClr val="998F57"/>
    <a:srgbClr val="7B7B7B"/>
    <a:srgbClr val="5D5936"/>
    <a:srgbClr val="2576B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300" autoAdjust="0"/>
    <p:restoredTop sz="90335" autoAdjust="0"/>
  </p:normalViewPr>
  <p:slideViewPr>
    <p:cSldViewPr snapToObjects="1">
      <p:cViewPr>
        <p:scale>
          <a:sx n="100" d="100"/>
          <a:sy n="100" d="100"/>
        </p:scale>
        <p:origin x="-894" y="-282"/>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25/01/2013</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15" name="Picture 14" descr="footer2012-mco.jpg"/>
          <p:cNvPicPr>
            <a:picLocks noChangeAspect="1"/>
          </p:cNvPicPr>
          <p:nvPr userDrawn="1"/>
        </p:nvPicPr>
        <p:blipFill>
          <a:blip r:embed="rId2" cstate="print"/>
          <a:srcRect l="77956"/>
          <a:stretch>
            <a:fillRect/>
          </a:stretch>
        </p:blipFill>
        <p:spPr>
          <a:xfrm>
            <a:off x="7128284" y="6090047"/>
            <a:ext cx="2015716" cy="767953"/>
          </a:xfrm>
          <a:prstGeom prst="rect">
            <a:avLst/>
          </a:prstGeom>
        </p:spPr>
      </p:pic>
      <p:sp>
        <p:nvSpPr>
          <p:cNvPr id="26" name="Rectangle 25"/>
          <p:cNvSpPr/>
          <p:nvPr userDrawn="1"/>
        </p:nvSpPr>
        <p:spPr>
          <a:xfrm>
            <a:off x="-509" y="6090047"/>
            <a:ext cx="7128284" cy="767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kern="1200" dirty="0" smtClean="0">
                <a:solidFill>
                  <a:srgbClr val="ADB7C3"/>
                </a:solidFill>
                <a:latin typeface="+mn-lt"/>
                <a:ea typeface="+mn-ea"/>
                <a:cs typeface="+mn-cs"/>
              </a:rPr>
              <a:t>McLean &amp; Company is a research and advisory firm that provides practical solutions</a:t>
            </a:r>
            <a:br>
              <a:rPr lang="en-CA" sz="800" kern="1200" dirty="0" smtClean="0">
                <a:solidFill>
                  <a:srgbClr val="ADB7C3"/>
                </a:solidFill>
                <a:latin typeface="+mn-lt"/>
                <a:ea typeface="+mn-ea"/>
                <a:cs typeface="+mn-cs"/>
              </a:rPr>
            </a:br>
            <a:r>
              <a:rPr lang="en-CA" sz="800" kern="1200" dirty="0" smtClean="0">
                <a:solidFill>
                  <a:srgbClr val="ADB7C3"/>
                </a:solidFill>
                <a:latin typeface="+mn-lt"/>
                <a:ea typeface="+mn-ea"/>
                <a:cs typeface="+mn-cs"/>
              </a:rPr>
              <a:t>to human resources challenges with executable research, tools, and advice that will have a</a:t>
            </a:r>
            <a:br>
              <a:rPr lang="en-CA" sz="800" kern="1200" dirty="0" smtClean="0">
                <a:solidFill>
                  <a:srgbClr val="ADB7C3"/>
                </a:solidFill>
                <a:latin typeface="+mn-lt"/>
                <a:ea typeface="+mn-ea"/>
                <a:cs typeface="+mn-cs"/>
              </a:rPr>
            </a:br>
            <a:r>
              <a:rPr lang="en-CA" sz="800" kern="1200" dirty="0" smtClean="0">
                <a:solidFill>
                  <a:srgbClr val="ADB7C3"/>
                </a:solidFill>
                <a:latin typeface="+mn-lt"/>
                <a:ea typeface="+mn-ea"/>
                <a:cs typeface="+mn-cs"/>
              </a:rPr>
              <a:t>clear and measurable impact on your business. © 1997-2013 McLean &amp; Company.</a:t>
            </a:r>
            <a:br>
              <a:rPr lang="en-CA" sz="800" kern="1200" dirty="0" smtClean="0">
                <a:solidFill>
                  <a:srgbClr val="ADB7C3"/>
                </a:solidFill>
                <a:latin typeface="+mn-lt"/>
                <a:ea typeface="+mn-ea"/>
                <a:cs typeface="+mn-cs"/>
              </a:rPr>
            </a:br>
            <a:r>
              <a:rPr lang="en-CA" sz="800" kern="1200" dirty="0" smtClean="0">
                <a:solidFill>
                  <a:srgbClr val="ADB7C3"/>
                </a:solidFill>
                <a:latin typeface="+mn-lt"/>
                <a:ea typeface="+mn-ea"/>
                <a:cs typeface="+mn-cs"/>
              </a:rPr>
              <a:t>McLean &amp; Company is a division of Info-Tech Research Group Inc.</a:t>
            </a:r>
            <a:endParaRPr lang="en-CA" sz="800" kern="1200" dirty="0">
              <a:solidFill>
                <a:srgbClr val="ADB7C3"/>
              </a:solidFill>
              <a:latin typeface="+mn-lt"/>
              <a:ea typeface="+mn-ea"/>
              <a:cs typeface="+mn-cs"/>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6"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McLean</a:t>
            </a:r>
            <a:r>
              <a:rPr lang="en-CA" sz="1000" baseline="0" dirty="0" smtClean="0"/>
              <a:t> &amp; Company</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hr.mcleanco.com/research/ss/hr-identify-reengage-the-disengaged?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4.gif"/><Relationship Id="rId2" Type="http://schemas.openxmlformats.org/officeDocument/2006/relationships/slideLayout" Target="../slideLayouts/slideLayout7.xml"/><Relationship Id="rId1" Type="http://schemas.openxmlformats.org/officeDocument/2006/relationships/tags" Target="../tags/tag18.xml"/><Relationship Id="rId6" Type="http://schemas.openxmlformats.org/officeDocument/2006/relationships/hyperlink" Target="http://hr.mcleanco.com/research/ss/hr-identify-reengage-the-disengaged?utm_source=SS_Sample&amp;utm_medium=Collateral&amp;utm_campaign=Collateral" TargetMode="External"/><Relationship Id="rId5" Type="http://schemas.openxmlformats.org/officeDocument/2006/relationships/image" Target="../media/image7.wmf"/><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hyperlink" Target="http://hr.mcleanco.com/research/ss/hr-identify-reengage-the-disengaged?utm_source=SS_Sample&amp;utm_medium=Collateral&amp;utm_campaign=Collateral"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8.png"/><Relationship Id="rId4" Type="http://schemas.openxmlformats.org/officeDocument/2006/relationships/hyperlink" Target="http://hr.mcleanco.com/research/ss/hr-identify-reengage-the-disengaged?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hr.mcleanco.com/research/ss/optimize-employee-engagement-survey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4.gif"/><Relationship Id="rId5" Type="http://schemas.openxmlformats.org/officeDocument/2006/relationships/hyperlink" Target="http://hr.mcleanco.com/research/ss/hr-identify-reengage-the-disengaged?utm_source=SS_Sample&amp;utm_medium=Collateral&amp;utm_campaign=Collateral" TargetMode="External"/><Relationship Id="rId4" Type="http://schemas.openxmlformats.org/officeDocument/2006/relationships/hyperlink" Target="http://hr.mcleanco.com/research/ss/hr-continue-with-employee-engagement-post-surve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hr.mcleanco.com/research/ss/hr-identify-reengage-the-disengaged?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hr.mcleanco.com/research/ss/hr-identify-reengage-the-disengaged?utm_source=SS_Sample&amp;utm_medium=Collateral&amp;utm_campaign=Collatera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hr.mcleanco.com/research/ss/hr-identify-reengage-the-disengaged?utm_source=SS_Sample&amp;utm_medium=Collateral&amp;utm_campaign=Collateral"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4.gif"/><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hyperlink" Target="http://hr.mcleanco.com/research/ss/hr-identify-reengage-the-disengaged?utm_source=SS_Sample&amp;utm_medium=Collateral&amp;utm_campaign=Collateral" TargetMode="External"/><Relationship Id="rId5" Type="http://schemas.openxmlformats.org/officeDocument/2006/relationships/notesSlide" Target="../notesSlides/notesSlide6.xml"/><Relationship Id="rId4"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tags" Target="../tags/tag12.xml"/><Relationship Id="rId13" Type="http://schemas.openxmlformats.org/officeDocument/2006/relationships/tags" Target="../tags/tag17.xml"/><Relationship Id="rId3" Type="http://schemas.openxmlformats.org/officeDocument/2006/relationships/tags" Target="../tags/tag7.xml"/><Relationship Id="rId7" Type="http://schemas.openxmlformats.org/officeDocument/2006/relationships/tags" Target="../tags/tag11.xml"/><Relationship Id="rId12" Type="http://schemas.openxmlformats.org/officeDocument/2006/relationships/tags" Target="../tags/tag16.xml"/><Relationship Id="rId17" Type="http://schemas.openxmlformats.org/officeDocument/2006/relationships/image" Target="../media/image4.gif"/><Relationship Id="rId2" Type="http://schemas.openxmlformats.org/officeDocument/2006/relationships/tags" Target="../tags/tag6.xml"/><Relationship Id="rId16" Type="http://schemas.openxmlformats.org/officeDocument/2006/relationships/hyperlink" Target="http://hr.mcleanco.com/research/ss/hr-identify-reengage-the-disengaged?utm_source=SS_Sample&amp;utm_medium=Collateral&amp;utm_campaign=Collateral" TargetMode="Externa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tags" Target="../tags/tag15.xml"/><Relationship Id="rId5" Type="http://schemas.openxmlformats.org/officeDocument/2006/relationships/tags" Target="../tags/tag9.xml"/><Relationship Id="rId15" Type="http://schemas.openxmlformats.org/officeDocument/2006/relationships/notesSlide" Target="../notesSlides/notesSlide7.xml"/><Relationship Id="rId10" Type="http://schemas.openxmlformats.org/officeDocument/2006/relationships/tags" Target="../tags/tag14.xml"/><Relationship Id="rId4" Type="http://schemas.openxmlformats.org/officeDocument/2006/relationships/tags" Target="../tags/tag8.xml"/><Relationship Id="rId9" Type="http://schemas.openxmlformats.org/officeDocument/2006/relationships/tags" Target="../tags/tag13.xml"/><Relationship Id="rId14"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http://hr.mcleanco.com/research/ss/hr-identify-reengage-the-disengaged?utm_source=SS_Sample&amp;utm_medium=Collateral&amp;utm_campaign=Collateral"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3" Type="http://schemas.openxmlformats.org/officeDocument/2006/relationships/hyperlink" Target="http://hr.mcleanco.com/research/ss/hr-identify-reengage-the-disengaged?utm_source=SS_Sample&amp;utm_medium=Collateral&amp;utm_campaign=Collateral"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dirty="0" smtClean="0"/>
              <a:t>Identify &amp; Reengage the Disengaged</a:t>
            </a:r>
          </a:p>
        </p:txBody>
      </p:sp>
      <p:sp>
        <p:nvSpPr>
          <p:cNvPr id="8" name="Text Placeholder 7"/>
          <p:cNvSpPr>
            <a:spLocks noGrp="1"/>
          </p:cNvSpPr>
          <p:nvPr>
            <p:ph type="body" sz="quarter" idx="16"/>
          </p:nvPr>
        </p:nvSpPr>
        <p:spPr/>
        <p:txBody>
          <a:bodyPr/>
          <a:lstStyle/>
          <a:p>
            <a:r>
              <a:rPr lang="en-US" dirty="0"/>
              <a:t>Engagement can lead to marriage or ultimately divorce. Recognize disengagement in your employees or risk paying high alimony fees.</a:t>
            </a:r>
          </a:p>
          <a:p>
            <a:endParaRPr lang="en-CA" dirty="0"/>
          </a:p>
        </p:txBody>
      </p:sp>
      <p:grpSp>
        <p:nvGrpSpPr>
          <p:cNvPr id="4" name="Group 3"/>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6" name="Picture 5"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a:t>
              </a:r>
              <a:r>
                <a:rPr lang="en-CA" sz="800" smtClean="0">
                  <a:solidFill>
                    <a:schemeClr val="bg1">
                      <a:lumMod val="65000"/>
                    </a:schemeClr>
                  </a:solidFill>
                </a:rPr>
                <a:t>- 2013 </a:t>
              </a:r>
              <a:r>
                <a:rPr lang="en-CA" sz="800" dirty="0" smtClean="0">
                  <a:solidFill>
                    <a:schemeClr val="bg1">
                      <a:lumMod val="65000"/>
                    </a:schemeClr>
                  </a:solidFill>
                </a:rPr>
                <a:t>Info-Tech Research Group</a:t>
              </a:r>
              <a:endParaRPr lang="en-CA" sz="800" dirty="0">
                <a:solidFill>
                  <a:schemeClr val="bg1">
                    <a:lumMod val="65000"/>
                  </a:schemeClr>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charset="-128"/>
              </a:rPr>
              <a:t>Even if you understand the value of engagement, you probably can't spot a disengaged employee</a:t>
            </a:r>
            <a:endParaRPr lang="en-US" dirty="0"/>
          </a:p>
        </p:txBody>
      </p:sp>
      <p:sp>
        <p:nvSpPr>
          <p:cNvPr id="3" name="Text Placeholder 2"/>
          <p:cNvSpPr>
            <a:spLocks noGrp="1"/>
          </p:cNvSpPr>
          <p:nvPr>
            <p:ph type="body" sz="quarter" idx="19"/>
          </p:nvPr>
        </p:nvSpPr>
        <p:spPr/>
        <p:txBody>
          <a:bodyPr/>
          <a:lstStyle/>
          <a:p>
            <a:r>
              <a:rPr lang="en-US" dirty="0" smtClean="0"/>
              <a:t>The same mid-sized professional services firm investigated how many of their employees were disengaged. It first polled their employees through an employee engagement survey, and then asked each manager to identify the perceived engagement level of each of their employees. </a:t>
            </a:r>
            <a:endParaRPr lang="en-US" dirty="0"/>
          </a:p>
        </p:txBody>
      </p:sp>
      <p:sp>
        <p:nvSpPr>
          <p:cNvPr id="5" name="Rectangle 4"/>
          <p:cNvSpPr/>
          <p:nvPr/>
        </p:nvSpPr>
        <p:spPr>
          <a:xfrm>
            <a:off x="2546445" y="2384884"/>
            <a:ext cx="4051109" cy="369332"/>
          </a:xfrm>
          <a:prstGeom prst="rect">
            <a:avLst/>
          </a:prstGeom>
        </p:spPr>
        <p:txBody>
          <a:bodyPr wrap="none">
            <a:spAutoFit/>
          </a:bodyPr>
          <a:lstStyle/>
          <a:p>
            <a:pPr defTabSz="912813"/>
            <a:r>
              <a:rPr lang="en-US" i="1" dirty="0" smtClean="0">
                <a:latin typeface="+mn-lt"/>
                <a:cs typeface="Tahoma" pitchFamily="34" charset="0"/>
              </a:rPr>
              <a:t>Only 37% of managers guessed right!</a:t>
            </a:r>
            <a:endParaRPr lang="en-US" i="1" dirty="0">
              <a:latin typeface="+mn-lt"/>
            </a:endParaRPr>
          </a:p>
        </p:txBody>
      </p:sp>
      <p:pic>
        <p:nvPicPr>
          <p:cNvPr id="6" name="Picture 30" descr="slide10.jpg"/>
          <p:cNvPicPr>
            <a:picLocks noChangeAspect="1"/>
          </p:cNvPicPr>
          <p:nvPr/>
        </p:nvPicPr>
        <p:blipFill>
          <a:blip r:embed="rId4" cstate="print"/>
          <a:srcRect/>
          <a:stretch>
            <a:fillRect/>
          </a:stretch>
        </p:blipFill>
        <p:spPr bwMode="auto">
          <a:xfrm>
            <a:off x="257176" y="2817530"/>
            <a:ext cx="2730648" cy="3491285"/>
          </a:xfrm>
          <a:prstGeom prst="rect">
            <a:avLst/>
          </a:prstGeom>
          <a:noFill/>
          <a:ln w="9525">
            <a:noFill/>
            <a:miter lim="800000"/>
            <a:headEnd/>
            <a:tailEnd/>
          </a:ln>
        </p:spPr>
      </p:pic>
      <p:sp>
        <p:nvSpPr>
          <p:cNvPr id="7" name="TextBox 6"/>
          <p:cNvSpPr txBox="1"/>
          <p:nvPr>
            <p:custDataLst>
              <p:tags r:id="rId1"/>
            </p:custDataLst>
          </p:nvPr>
        </p:nvSpPr>
        <p:spPr>
          <a:xfrm>
            <a:off x="2987824" y="5365328"/>
            <a:ext cx="5889476" cy="1016000"/>
          </a:xfrm>
          <a:prstGeom prst="rect">
            <a:avLst/>
          </a:prstGeom>
          <a:noFill/>
        </p:spPr>
        <p:txBody>
          <a:bodyPr wrap="square">
            <a:spAutoFit/>
          </a:bodyPr>
          <a:lstStyle/>
          <a:p>
            <a:pPr algn="l">
              <a:defRPr/>
            </a:pPr>
            <a:r>
              <a:rPr lang="en-US" sz="1200" b="1" dirty="0">
                <a:latin typeface="+mn-lt"/>
              </a:rPr>
              <a:t>Why doesn’t the manager’s opinion add up to 100%? </a:t>
            </a:r>
            <a:r>
              <a:rPr lang="en-US" sz="1200" dirty="0">
                <a:latin typeface="+mn-lt"/>
              </a:rPr>
              <a:t>The manager’s opinion bars show only the percent of managers who guessed their disengaged or engaged employees right. The discrepancy is the result of those managers who thought their employees were engaged when they were in fact disengaged, or disengaged when they were actually engaged.</a:t>
            </a:r>
            <a:endParaRPr lang="en-US" sz="2000" dirty="0">
              <a:latin typeface="+mn-lt"/>
            </a:endParaRPr>
          </a:p>
        </p:txBody>
      </p:sp>
      <p:grpSp>
        <p:nvGrpSpPr>
          <p:cNvPr id="8" name="Group 7"/>
          <p:cNvGrpSpPr/>
          <p:nvPr/>
        </p:nvGrpSpPr>
        <p:grpSpPr>
          <a:xfrm>
            <a:off x="3743908" y="2780928"/>
            <a:ext cx="5004556" cy="2584400"/>
            <a:chOff x="2267743" y="1844804"/>
            <a:chExt cx="5004556" cy="2584400"/>
          </a:xfrm>
        </p:grpSpPr>
        <p:sp>
          <p:nvSpPr>
            <p:cNvPr id="9" name="Rectangle 8"/>
            <p:cNvSpPr/>
            <p:nvPr/>
          </p:nvSpPr>
          <p:spPr>
            <a:xfrm>
              <a:off x="2267743" y="2130795"/>
              <a:ext cx="5004556" cy="2298409"/>
            </a:xfrm>
            <a:prstGeom prst="rect">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b="1" dirty="0" smtClean="0">
                  <a:solidFill>
                    <a:schemeClr val="tx1"/>
                  </a:solidFill>
                </a:rPr>
                <a:t>Why are managers so far off the mark? </a:t>
              </a:r>
            </a:p>
            <a:p>
              <a:pPr algn="l"/>
              <a:r>
                <a:rPr lang="en-US" sz="1200" dirty="0" smtClean="0">
                  <a:solidFill>
                    <a:schemeClr val="tx1"/>
                  </a:solidFill>
                </a:rPr>
                <a:t>An employee may be engaged in their role, but seriously dissatisfied with the organization. Joy in the job is much easier to see day to day and can mask more persistent negative undercurrents.</a:t>
              </a:r>
            </a:p>
            <a:p>
              <a:pPr algn="l"/>
              <a:r>
                <a:rPr lang="en-US" sz="1200" dirty="0" smtClean="0">
                  <a:solidFill>
                    <a:schemeClr val="tx1"/>
                  </a:solidFill>
                </a:rPr>
                <a:t>Disengagement is easier to ignore or dismiss as something minor than it is to actively address.</a:t>
              </a:r>
            </a:p>
            <a:p>
              <a:pPr algn="l"/>
              <a:r>
                <a:rPr lang="en-US" sz="1200" dirty="0" smtClean="0">
                  <a:solidFill>
                    <a:schemeClr val="tx1"/>
                  </a:solidFill>
                </a:rPr>
                <a:t>Subtle clues may be hard to spot. For example, a normally quiet employee who is disengaged can easily slip under the radar while silently looking for another job.</a:t>
              </a:r>
            </a:p>
            <a:p>
              <a:pPr algn="l"/>
              <a:r>
                <a:rPr lang="en-US" sz="1200" dirty="0" smtClean="0">
                  <a:solidFill>
                    <a:schemeClr val="tx1"/>
                  </a:solidFill>
                </a:rPr>
                <a:t>Many managers are not plugged in to the grapevine. Peers communicate grievances with one another that they typically hide or downplay with their bosses.</a:t>
              </a:r>
            </a:p>
          </p:txBody>
        </p:sp>
        <p:grpSp>
          <p:nvGrpSpPr>
            <p:cNvPr id="10" name="Group 109"/>
            <p:cNvGrpSpPr/>
            <p:nvPr/>
          </p:nvGrpSpPr>
          <p:grpSpPr>
            <a:xfrm>
              <a:off x="2267743" y="1844804"/>
              <a:ext cx="5004556" cy="285749"/>
              <a:chOff x="2267743" y="1844804"/>
              <a:chExt cx="5004556" cy="285749"/>
            </a:xfrm>
          </p:grpSpPr>
          <p:sp>
            <p:nvSpPr>
              <p:cNvPr id="11" name="Round Same Side Corner Rectangle 10"/>
              <p:cNvSpPr/>
              <p:nvPr/>
            </p:nvSpPr>
            <p:spPr>
              <a:xfrm>
                <a:off x="2267743" y="1844804"/>
                <a:ext cx="5004556" cy="285749"/>
              </a:xfrm>
              <a:prstGeom prst="round2SameRect">
                <a:avLst>
                  <a:gd name="adj1" fmla="val 10667"/>
                  <a:gd name="adj2" fmla="val 0"/>
                </a:avLst>
              </a:prstGeom>
              <a:gradFill>
                <a:gsLst>
                  <a:gs pos="0">
                    <a:schemeClr val="accent1"/>
                  </a:gs>
                  <a:gs pos="50000">
                    <a:schemeClr val="accent1">
                      <a:alpha val="90000"/>
                    </a:schemeClr>
                  </a:gs>
                  <a:gs pos="100000">
                    <a:schemeClr val="accent1"/>
                  </a:gs>
                </a:gsLst>
                <a:lin ang="10800000" scaled="0"/>
              </a:gra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000" i="1" dirty="0" smtClean="0">
                    <a:solidFill>
                      <a:schemeClr val="bg1"/>
                    </a:solidFill>
                    <a:latin typeface="+mj-lt"/>
                  </a:rPr>
                  <a:t>McLean &amp; Co. Insight</a:t>
                </a:r>
                <a:endParaRPr lang="en-CA" sz="1000" i="1" dirty="0">
                  <a:solidFill>
                    <a:schemeClr val="bg1"/>
                  </a:solidFill>
                  <a:latin typeface="+mj-lt"/>
                </a:endParaRPr>
              </a:p>
            </p:txBody>
          </p:sp>
          <p:pic>
            <p:nvPicPr>
              <p:cNvPr id="12" name="Picture 11" descr="insight-sm.wmf"/>
              <p:cNvPicPr>
                <a:picLocks noChangeAspect="1"/>
              </p:cNvPicPr>
              <p:nvPr/>
            </p:nvPicPr>
            <p:blipFill>
              <a:blip r:embed="rId5" cstate="print"/>
              <a:stretch>
                <a:fillRect/>
              </a:stretch>
            </p:blipFill>
            <p:spPr>
              <a:xfrm>
                <a:off x="6888912" y="1897019"/>
                <a:ext cx="311379" cy="233534"/>
              </a:xfrm>
              <a:prstGeom prst="rect">
                <a:avLst/>
              </a:prstGeom>
            </p:spPr>
          </p:pic>
        </p:grpSp>
      </p:grpSp>
      <p:pic>
        <p:nvPicPr>
          <p:cNvPr id="13" name="Picture 12" descr="sample_linkbar-itrgNEW.gif">
            <a:hlinkClick r:id="rId6"/>
          </p:cNvPr>
          <p:cNvPicPr>
            <a:picLocks noChangeAspect="1"/>
          </p:cNvPicPr>
          <p:nvPr/>
        </p:nvPicPr>
        <p:blipFill>
          <a:blip r:embed="rId7"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892480" cy="864096"/>
          </a:xfrm>
        </p:spPr>
        <p:txBody>
          <a:bodyPr/>
          <a:lstStyle/>
          <a:p>
            <a:r>
              <a:rPr lang="en-CA" dirty="0" smtClean="0">
                <a:ea typeface="ＭＳ Ｐゴシック" charset="-128"/>
              </a:rPr>
              <a:t>And if you do spot disengagement, you may mishandle it.</a:t>
            </a:r>
            <a:br>
              <a:rPr lang="en-CA" dirty="0" smtClean="0">
                <a:ea typeface="ＭＳ Ｐゴシック" charset="-128"/>
              </a:rPr>
            </a:br>
            <a:r>
              <a:rPr lang="en-CA" dirty="0" smtClean="0">
                <a:ea typeface="ＭＳ Ｐゴシック" charset="-128"/>
              </a:rPr>
              <a:t>Managers make mistakes around responsibility &amp; assessment…</a:t>
            </a:r>
            <a:endParaRPr lang="en-US" dirty="0"/>
          </a:p>
        </p:txBody>
      </p:sp>
      <p:sp>
        <p:nvSpPr>
          <p:cNvPr id="3" name="Text Placeholder 2"/>
          <p:cNvSpPr>
            <a:spLocks noGrp="1"/>
          </p:cNvSpPr>
          <p:nvPr>
            <p:ph type="body" sz="quarter" idx="19"/>
          </p:nvPr>
        </p:nvSpPr>
        <p:spPr/>
        <p:txBody>
          <a:bodyPr/>
          <a:lstStyle/>
          <a:p>
            <a:pPr>
              <a:defRPr/>
            </a:pPr>
            <a:r>
              <a:rPr lang="en-US" dirty="0" smtClean="0">
                <a:ea typeface="ＭＳ Ｐゴシック" pitchFamily="28" charset="-128"/>
              </a:rPr>
              <a:t>Are any of these common mistakes familiar to you?</a:t>
            </a:r>
            <a:endParaRPr lang="en-US" dirty="0">
              <a:ea typeface="ＭＳ Ｐゴシック" pitchFamily="28" charset="-128"/>
            </a:endParaRPr>
          </a:p>
        </p:txBody>
      </p:sp>
      <p:sp>
        <p:nvSpPr>
          <p:cNvPr id="4" name="Rectangle 3"/>
          <p:cNvSpPr/>
          <p:nvPr/>
        </p:nvSpPr>
        <p:spPr>
          <a:xfrm>
            <a:off x="7410232" y="5949280"/>
            <a:ext cx="1467068" cy="369332"/>
          </a:xfrm>
          <a:prstGeom prst="rect">
            <a:avLst/>
          </a:prstGeom>
        </p:spPr>
        <p:txBody>
          <a:bodyPr wrap="none">
            <a:spAutoFit/>
          </a:bodyPr>
          <a:lstStyle/>
          <a:p>
            <a:pPr>
              <a:defRPr/>
            </a:pPr>
            <a:r>
              <a:rPr lang="en-US" dirty="0" smtClean="0"/>
              <a:t>Continued…</a:t>
            </a:r>
            <a:endParaRPr lang="en-US" dirty="0"/>
          </a:p>
        </p:txBody>
      </p:sp>
      <p:sp>
        <p:nvSpPr>
          <p:cNvPr id="5" name="Rounded Rectangle 4"/>
          <p:cNvSpPr/>
          <p:nvPr/>
        </p:nvSpPr>
        <p:spPr>
          <a:xfrm>
            <a:off x="409576" y="1704243"/>
            <a:ext cx="244800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Responsibility Mistakes</a:t>
            </a:r>
            <a:endParaRPr lang="en-CA" sz="1400" b="1" dirty="0">
              <a:solidFill>
                <a:schemeClr val="tx1"/>
              </a:solidFill>
            </a:endParaRPr>
          </a:p>
        </p:txBody>
      </p:sp>
      <p:sp>
        <p:nvSpPr>
          <p:cNvPr id="6" name="Rounded Rectangle 5"/>
          <p:cNvSpPr/>
          <p:nvPr/>
        </p:nvSpPr>
        <p:spPr>
          <a:xfrm>
            <a:off x="3239852" y="1704243"/>
            <a:ext cx="244800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For example…</a:t>
            </a:r>
            <a:endParaRPr lang="en-CA" sz="1400" b="1" dirty="0">
              <a:solidFill>
                <a:schemeClr val="tx1"/>
              </a:solidFill>
            </a:endParaRPr>
          </a:p>
        </p:txBody>
      </p:sp>
      <p:sp>
        <p:nvSpPr>
          <p:cNvPr id="7" name="Rounded Rectangle 6"/>
          <p:cNvSpPr/>
          <p:nvPr/>
        </p:nvSpPr>
        <p:spPr>
          <a:xfrm>
            <a:off x="6186232" y="1704243"/>
            <a:ext cx="244800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Assessment Mistakes</a:t>
            </a:r>
            <a:endParaRPr lang="en-CA" sz="1400" b="1" dirty="0">
              <a:solidFill>
                <a:schemeClr val="tx1"/>
              </a:solidFill>
            </a:endParaRPr>
          </a:p>
        </p:txBody>
      </p:sp>
      <p:sp>
        <p:nvSpPr>
          <p:cNvPr id="8" name="Rectangle 7"/>
          <p:cNvSpPr/>
          <p:nvPr/>
        </p:nvSpPr>
        <p:spPr>
          <a:xfrm>
            <a:off x="409576" y="2854272"/>
            <a:ext cx="2650256" cy="523220"/>
          </a:xfrm>
          <a:prstGeom prst="rect">
            <a:avLst/>
          </a:prstGeom>
        </p:spPr>
        <p:txBody>
          <a:bodyPr wrap="square">
            <a:spAutoFit/>
          </a:bodyPr>
          <a:lstStyle/>
          <a:p>
            <a:pPr marL="91440" indent="-91440" algn="l">
              <a:buFont typeface="Arial" pitchFamily="34" charset="0"/>
              <a:buChar char="•"/>
            </a:pPr>
            <a:r>
              <a:rPr lang="en-US" sz="1400" dirty="0" smtClean="0"/>
              <a:t>Going </a:t>
            </a:r>
            <a:r>
              <a:rPr lang="en-US" sz="1400" dirty="0" smtClean="0"/>
              <a:t>beyond sympathy to full-on commiseration</a:t>
            </a:r>
            <a:r>
              <a:rPr lang="en-US" sz="1400" dirty="0" smtClean="0"/>
              <a:t>.</a:t>
            </a:r>
            <a:endParaRPr lang="en-US" sz="1400" dirty="0" smtClean="0">
              <a:cs typeface="Tahoma" pitchFamily="34" charset="0"/>
            </a:endParaRPr>
          </a:p>
        </p:txBody>
      </p:sp>
      <p:sp>
        <p:nvSpPr>
          <p:cNvPr id="9" name="Rectangle 8"/>
          <p:cNvSpPr/>
          <p:nvPr/>
        </p:nvSpPr>
        <p:spPr>
          <a:xfrm>
            <a:off x="3032378" y="2854272"/>
            <a:ext cx="2799761" cy="523220"/>
          </a:xfrm>
          <a:prstGeom prst="rect">
            <a:avLst/>
          </a:prstGeom>
        </p:spPr>
        <p:txBody>
          <a:bodyPr wrap="square">
            <a:spAutoFit/>
          </a:bodyPr>
          <a:lstStyle/>
          <a:p>
            <a:pPr algn="l" defTabSz="912813"/>
            <a:r>
              <a:rPr lang="en-US" sz="1400" dirty="0" smtClean="0">
                <a:latin typeface="Georgia" pitchFamily="18" charset="0"/>
                <a:cs typeface="Tahoma" pitchFamily="34" charset="0"/>
              </a:rPr>
              <a:t>“</a:t>
            </a:r>
            <a:r>
              <a:rPr lang="en-US" sz="1400" dirty="0" smtClean="0">
                <a:latin typeface="Georgia" pitchFamily="18" charset="0"/>
                <a:cs typeface="Tahoma" pitchFamily="34" charset="0"/>
              </a:rPr>
              <a:t>I can’t believe this happened to you. This really makes me mad</a:t>
            </a:r>
            <a:r>
              <a:rPr lang="en-US" sz="1400" dirty="0" smtClean="0">
                <a:latin typeface="Georgia" pitchFamily="18" charset="0"/>
                <a:cs typeface="Tahoma" pitchFamily="34" charset="0"/>
              </a:rPr>
              <a:t>.”</a:t>
            </a:r>
            <a:endParaRPr lang="en-US" sz="1400" dirty="0" smtClean="0">
              <a:latin typeface="Georgia" pitchFamily="18" charset="0"/>
              <a:cs typeface="Tahoma" pitchFamily="34" charset="0"/>
            </a:endParaRPr>
          </a:p>
        </p:txBody>
      </p:sp>
      <p:sp>
        <p:nvSpPr>
          <p:cNvPr id="10" name="Rectangle 9"/>
          <p:cNvSpPr/>
          <p:nvPr/>
        </p:nvSpPr>
        <p:spPr>
          <a:xfrm>
            <a:off x="6186232" y="2312876"/>
            <a:ext cx="2650256" cy="2246769"/>
          </a:xfrm>
          <a:prstGeom prst="rect">
            <a:avLst/>
          </a:prstGeom>
        </p:spPr>
        <p:txBody>
          <a:bodyPr wrap="square">
            <a:spAutoFit/>
          </a:bodyPr>
          <a:lstStyle/>
          <a:p>
            <a:pPr marL="91440" indent="-91440" algn="l" defTabSz="912813">
              <a:buFont typeface="Arial" pitchFamily="34" charset="0"/>
              <a:buChar char="•"/>
              <a:defRPr/>
            </a:pPr>
            <a:r>
              <a:rPr lang="en-US" sz="1400" dirty="0" smtClean="0">
                <a:ea typeface="ＭＳ Ｐゴシック" pitchFamily="28" charset="-128"/>
                <a:cs typeface="Tahoma" pitchFamily="28" charset="0"/>
              </a:rPr>
              <a:t>Overestimating the level of disengagement and smothering them with concern.</a:t>
            </a:r>
          </a:p>
          <a:p>
            <a:pPr marL="91440" indent="-91440" algn="l" defTabSz="912813">
              <a:defRPr/>
            </a:pPr>
            <a:endParaRPr lang="en-US" sz="1400" dirty="0" smtClean="0">
              <a:ea typeface="ＭＳ Ｐゴシック" pitchFamily="28" charset="-128"/>
              <a:cs typeface="Tahoma" pitchFamily="28" charset="0"/>
            </a:endParaRPr>
          </a:p>
          <a:p>
            <a:pPr marL="91440" indent="-91440" algn="l" defTabSz="912813">
              <a:buFont typeface="Arial" pitchFamily="34" charset="0"/>
              <a:buChar char="•"/>
              <a:defRPr/>
            </a:pPr>
            <a:r>
              <a:rPr lang="en-US" sz="1400" dirty="0" smtClean="0">
                <a:ea typeface="ＭＳ Ｐゴシック" pitchFamily="28" charset="-128"/>
                <a:cs typeface="Tahoma" pitchFamily="28" charset="0"/>
              </a:rPr>
              <a:t>Diminishing or dismissing the employee’s concerns.</a:t>
            </a:r>
          </a:p>
          <a:p>
            <a:pPr marL="91440" indent="-91440" algn="l" defTabSz="912813">
              <a:defRPr/>
            </a:pPr>
            <a:endParaRPr lang="en-US" sz="1400" dirty="0" smtClean="0">
              <a:ea typeface="ＭＳ Ｐゴシック" pitchFamily="28" charset="-128"/>
              <a:cs typeface="Tahoma" pitchFamily="28" charset="0"/>
            </a:endParaRPr>
          </a:p>
          <a:p>
            <a:pPr marL="91440" indent="-91440" algn="l" defTabSz="912813">
              <a:buFont typeface="Arial" pitchFamily="34" charset="0"/>
              <a:buChar char="•"/>
              <a:defRPr/>
            </a:pPr>
            <a:r>
              <a:rPr lang="en-US" sz="1400" dirty="0" smtClean="0">
                <a:ea typeface="ＭＳ Ｐゴシック" pitchFamily="28" charset="-128"/>
                <a:cs typeface="Tahoma" pitchFamily="28" charset="0"/>
              </a:rPr>
              <a:t>Pretending you understand when you don’t.</a:t>
            </a:r>
            <a:endParaRPr lang="en-US" sz="1400" dirty="0">
              <a:ea typeface="ＭＳ Ｐゴシック" pitchFamily="28" charset="-128"/>
              <a:cs typeface="Tahoma" pitchFamily="28" charset="0"/>
            </a:endParaRPr>
          </a:p>
        </p:txBody>
      </p:sp>
      <p:sp>
        <p:nvSpPr>
          <p:cNvPr id="12" name="Rectangle 11"/>
          <p:cNvSpPr/>
          <p:nvPr/>
        </p:nvSpPr>
        <p:spPr>
          <a:xfrm>
            <a:off x="409576" y="2312876"/>
            <a:ext cx="1958549" cy="307777"/>
          </a:xfrm>
          <a:prstGeom prst="rect">
            <a:avLst/>
          </a:prstGeom>
        </p:spPr>
        <p:txBody>
          <a:bodyPr wrap="none">
            <a:spAutoFit/>
          </a:bodyPr>
          <a:lstStyle/>
          <a:p>
            <a:pPr marL="91440" indent="-91440" algn="l">
              <a:buFont typeface="Arial" pitchFamily="34" charset="0"/>
              <a:buChar char="•"/>
            </a:pPr>
            <a:r>
              <a:rPr lang="en-US" sz="1400" dirty="0" smtClean="0"/>
              <a:t>Blame the employee.</a:t>
            </a:r>
            <a:endParaRPr lang="en-US" sz="1400" dirty="0" smtClean="0"/>
          </a:p>
        </p:txBody>
      </p:sp>
      <p:sp>
        <p:nvSpPr>
          <p:cNvPr id="13" name="Rectangle 12"/>
          <p:cNvSpPr/>
          <p:nvPr/>
        </p:nvSpPr>
        <p:spPr>
          <a:xfrm>
            <a:off x="409576" y="3662444"/>
            <a:ext cx="2411760" cy="738664"/>
          </a:xfrm>
          <a:prstGeom prst="rect">
            <a:avLst/>
          </a:prstGeom>
        </p:spPr>
        <p:txBody>
          <a:bodyPr wrap="square">
            <a:spAutoFit/>
          </a:bodyPr>
          <a:lstStyle/>
          <a:p>
            <a:pPr marL="91440" indent="-91440" algn="l">
              <a:buFont typeface="Arial" pitchFamily="34" charset="0"/>
              <a:buChar char="•"/>
            </a:pPr>
            <a:r>
              <a:rPr lang="en-US" sz="1400" dirty="0" smtClean="0"/>
              <a:t>Taking on the responsibility of solving the problem on your own.</a:t>
            </a:r>
            <a:endParaRPr lang="en-US" sz="1400" dirty="0" smtClean="0"/>
          </a:p>
        </p:txBody>
      </p:sp>
      <p:sp>
        <p:nvSpPr>
          <p:cNvPr id="14" name="Rectangle 13"/>
          <p:cNvSpPr/>
          <p:nvPr/>
        </p:nvSpPr>
        <p:spPr>
          <a:xfrm>
            <a:off x="409576" y="4473116"/>
            <a:ext cx="2088232" cy="523220"/>
          </a:xfrm>
          <a:prstGeom prst="rect">
            <a:avLst/>
          </a:prstGeom>
        </p:spPr>
        <p:txBody>
          <a:bodyPr wrap="square">
            <a:spAutoFit/>
          </a:bodyPr>
          <a:lstStyle/>
          <a:p>
            <a:pPr marL="91440" indent="-91440" algn="l">
              <a:buFont typeface="Arial" pitchFamily="34" charset="0"/>
              <a:buChar char="•"/>
            </a:pPr>
            <a:r>
              <a:rPr lang="en-US" sz="1400" dirty="0" smtClean="0">
                <a:cs typeface="Tahoma" pitchFamily="34" charset="0"/>
              </a:rPr>
              <a:t>Abdicating the responsibility to HR.</a:t>
            </a:r>
            <a:endParaRPr lang="en-US" sz="1400" dirty="0" smtClean="0">
              <a:cs typeface="Tahoma" pitchFamily="34" charset="0"/>
            </a:endParaRPr>
          </a:p>
        </p:txBody>
      </p:sp>
      <p:sp>
        <p:nvSpPr>
          <p:cNvPr id="15" name="Rectangle 14"/>
          <p:cNvSpPr/>
          <p:nvPr/>
        </p:nvSpPr>
        <p:spPr>
          <a:xfrm>
            <a:off x="409576" y="5282624"/>
            <a:ext cx="2628292" cy="738664"/>
          </a:xfrm>
          <a:prstGeom prst="rect">
            <a:avLst/>
          </a:prstGeom>
        </p:spPr>
        <p:txBody>
          <a:bodyPr wrap="square">
            <a:spAutoFit/>
          </a:bodyPr>
          <a:lstStyle/>
          <a:p>
            <a:pPr marL="91440" indent="-91440" algn="l">
              <a:buFont typeface="Arial" pitchFamily="34" charset="0"/>
              <a:buChar char="•"/>
            </a:pPr>
            <a:r>
              <a:rPr lang="en-US" sz="1400" dirty="0" smtClean="0">
                <a:cs typeface="Tahoma" pitchFamily="34" charset="0"/>
              </a:rPr>
              <a:t>Over-focusing on the employee’s ownership over their own engagement.</a:t>
            </a:r>
            <a:endParaRPr lang="en-US" sz="1400" dirty="0"/>
          </a:p>
        </p:txBody>
      </p:sp>
      <p:sp>
        <p:nvSpPr>
          <p:cNvPr id="16" name="Rectangle 15"/>
          <p:cNvSpPr/>
          <p:nvPr/>
        </p:nvSpPr>
        <p:spPr>
          <a:xfrm>
            <a:off x="3032379" y="2312876"/>
            <a:ext cx="2361066" cy="523220"/>
          </a:xfrm>
          <a:prstGeom prst="rect">
            <a:avLst/>
          </a:prstGeom>
        </p:spPr>
        <p:txBody>
          <a:bodyPr wrap="square">
            <a:spAutoFit/>
          </a:bodyPr>
          <a:lstStyle/>
          <a:p>
            <a:pPr algn="l" defTabSz="912813"/>
            <a:r>
              <a:rPr lang="en-US" sz="1400" dirty="0" smtClean="0">
                <a:latin typeface="Georgia" pitchFamily="18" charset="0"/>
              </a:rPr>
              <a:t>“He just needs to develop a thicker skin.”</a:t>
            </a:r>
          </a:p>
        </p:txBody>
      </p:sp>
      <p:sp>
        <p:nvSpPr>
          <p:cNvPr id="17" name="Rectangle 16"/>
          <p:cNvSpPr/>
          <p:nvPr/>
        </p:nvSpPr>
        <p:spPr>
          <a:xfrm>
            <a:off x="3032379" y="3662444"/>
            <a:ext cx="2655473" cy="437043"/>
          </a:xfrm>
          <a:prstGeom prst="rect">
            <a:avLst/>
          </a:prstGeom>
        </p:spPr>
        <p:txBody>
          <a:bodyPr wrap="square">
            <a:spAutoFit/>
          </a:bodyPr>
          <a:lstStyle/>
          <a:p>
            <a:pPr algn="l" defTabSz="912813">
              <a:lnSpc>
                <a:spcPct val="80000"/>
              </a:lnSpc>
            </a:pPr>
            <a:r>
              <a:rPr lang="en-US" sz="1400" dirty="0" smtClean="0">
                <a:latin typeface="Georgia" pitchFamily="18" charset="0"/>
                <a:cs typeface="Tahoma" pitchFamily="34" charset="0"/>
              </a:rPr>
              <a:t>“I’ll deal with this. You just pretend it never happened.”</a:t>
            </a:r>
          </a:p>
        </p:txBody>
      </p:sp>
      <p:sp>
        <p:nvSpPr>
          <p:cNvPr id="18" name="Rectangle 17"/>
          <p:cNvSpPr/>
          <p:nvPr/>
        </p:nvSpPr>
        <p:spPr>
          <a:xfrm>
            <a:off x="3032379" y="5282624"/>
            <a:ext cx="3153853" cy="738664"/>
          </a:xfrm>
          <a:prstGeom prst="rect">
            <a:avLst/>
          </a:prstGeom>
        </p:spPr>
        <p:txBody>
          <a:bodyPr wrap="square">
            <a:spAutoFit/>
          </a:bodyPr>
          <a:lstStyle/>
          <a:p>
            <a:pPr algn="l" defTabSz="912813"/>
            <a:r>
              <a:rPr lang="en-US" sz="1400" dirty="0" smtClean="0">
                <a:latin typeface="Georgia" pitchFamily="18" charset="0"/>
                <a:cs typeface="Tahoma" pitchFamily="34" charset="0"/>
              </a:rPr>
              <a:t>“Let’s focus on what you did to contribute to this outcome and what you should have done instead.”</a:t>
            </a:r>
            <a:endParaRPr lang="en-US" sz="1400" dirty="0"/>
          </a:p>
        </p:txBody>
      </p:sp>
      <p:sp>
        <p:nvSpPr>
          <p:cNvPr id="19" name="Rectangle 18"/>
          <p:cNvSpPr/>
          <p:nvPr/>
        </p:nvSpPr>
        <p:spPr>
          <a:xfrm>
            <a:off x="3032379" y="4473116"/>
            <a:ext cx="3153853" cy="738664"/>
          </a:xfrm>
          <a:prstGeom prst="rect">
            <a:avLst/>
          </a:prstGeom>
        </p:spPr>
        <p:txBody>
          <a:bodyPr wrap="square">
            <a:spAutoFit/>
          </a:bodyPr>
          <a:lstStyle/>
          <a:p>
            <a:pPr algn="l" defTabSz="912813"/>
            <a:r>
              <a:rPr lang="en-US" sz="1400" dirty="0" smtClean="0">
                <a:latin typeface="Georgia" pitchFamily="18" charset="0"/>
                <a:cs typeface="Tahoma" pitchFamily="34" charset="0"/>
              </a:rPr>
              <a:t>“Engagement is the mandate of HR and the exec. It’s an organization-wide problem I can’t solve.”</a:t>
            </a:r>
          </a:p>
        </p:txBody>
      </p:sp>
      <p:pic>
        <p:nvPicPr>
          <p:cNvPr id="20" name="Picture 19"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20124" cy="657225"/>
          </a:xfrm>
        </p:spPr>
        <p:txBody>
          <a:bodyPr/>
          <a:lstStyle/>
          <a:p>
            <a:r>
              <a:rPr lang="en-US" dirty="0" smtClean="0"/>
              <a:t>Identifying and turning around an individual, who has become disengaged, is </a:t>
            </a:r>
            <a:r>
              <a:rPr lang="en-US" dirty="0" smtClean="0"/>
              <a:t>difficult, </a:t>
            </a:r>
            <a:r>
              <a:rPr lang="en-US" dirty="0" smtClean="0"/>
              <a:t>but imperative to the success of your department.</a:t>
            </a:r>
          </a:p>
          <a:p>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3392996"/>
            <a:ext cx="4034665" cy="900100"/>
          </a:xfrm>
        </p:spPr>
        <p:txBody>
          <a:bodyPr/>
          <a:lstStyle/>
          <a:p>
            <a:r>
              <a:rPr lang="en-US" dirty="0" smtClean="0"/>
              <a:t>All levels of management at any organization.</a:t>
            </a:r>
          </a:p>
          <a:p>
            <a:r>
              <a:rPr lang="en-US" dirty="0" smtClean="0"/>
              <a:t>Human Resource representatives looking to educate managers.</a:t>
            </a:r>
          </a:p>
          <a:p>
            <a:endParaRPr lang="en-CA" dirty="0" smtClean="0"/>
          </a:p>
        </p:txBody>
      </p:sp>
      <p:sp>
        <p:nvSpPr>
          <p:cNvPr id="12" name="Text Placeholder 11"/>
          <p:cNvSpPr>
            <a:spLocks noGrp="1"/>
          </p:cNvSpPr>
          <p:nvPr>
            <p:ph type="body" sz="quarter" idx="23"/>
          </p:nvPr>
        </p:nvSpPr>
        <p:spPr>
          <a:xfrm>
            <a:off x="4860032" y="3392996"/>
            <a:ext cx="4032448" cy="2376264"/>
          </a:xfrm>
        </p:spPr>
        <p:txBody>
          <a:bodyPr/>
          <a:lstStyle/>
          <a:p>
            <a:r>
              <a:rPr lang="en-US" dirty="0" smtClean="0"/>
              <a:t>Make the case. Recognize that disengagement is prevalent in your organization and costing you a ton of money.</a:t>
            </a:r>
          </a:p>
          <a:p>
            <a:r>
              <a:rPr lang="en-US" dirty="0" smtClean="0"/>
              <a:t>Understand the causes of employee disengagement, as well as your role as a manager in addressing it.</a:t>
            </a:r>
          </a:p>
          <a:p>
            <a:r>
              <a:rPr lang="en-US" dirty="0" smtClean="0"/>
              <a:t>Identify those employees who are disengaged or are at risk of being so.</a:t>
            </a:r>
          </a:p>
          <a:p>
            <a:r>
              <a:rPr lang="en-US" dirty="0" smtClean="0"/>
              <a:t>Take action to work with the disengaged employee to reengage or cut your losses.</a:t>
            </a:r>
          </a:p>
          <a:p>
            <a:endParaRPr lang="en-US" dirty="0" smtClean="0"/>
          </a:p>
          <a:p>
            <a:endParaRPr lang="en-CA" dirty="0"/>
          </a:p>
        </p:txBody>
      </p:sp>
      <p:sp>
        <p:nvSpPr>
          <p:cNvPr id="8" name="TextBox 7"/>
          <p:cNvSpPr txBox="1"/>
          <p:nvPr/>
        </p:nvSpPr>
        <p:spPr>
          <a:xfrm>
            <a:off x="249302" y="3054263"/>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3054263"/>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rot="5400000">
            <a:off x="3383876" y="4581128"/>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49302" y="1889981"/>
            <a:ext cx="8620124" cy="1169551"/>
          </a:xfrm>
          <a:prstGeom prst="rect">
            <a:avLst/>
          </a:prstGeom>
        </p:spPr>
        <p:txBody>
          <a:bodyPr wrap="square">
            <a:spAutoFit/>
          </a:bodyPr>
          <a:lstStyle/>
          <a:p>
            <a:pPr algn="l">
              <a:defRPr/>
            </a:pPr>
            <a:r>
              <a:rPr lang="en-CA" sz="1400" dirty="0" smtClean="0">
                <a:ea typeface="ＭＳ Ｐゴシック" pitchFamily="28" charset="-128"/>
              </a:rPr>
              <a:t>Your pain: </a:t>
            </a:r>
            <a:r>
              <a:rPr lang="en-US" sz="1400" dirty="0" smtClean="0"/>
              <a:t>Disengaged employees cost you a lot of time and money. Identifying and turning them around can be tricky. While it is easier to rely on organizational and departmental initiatives implemented after an engagement survey, disengaged individuals are often hidden by survey results and completely overlooked. One disengaged employee can have a negative effect on the entire department and cost the organization a great deal. </a:t>
            </a:r>
            <a:endParaRPr lang="en-US" sz="1400" dirty="0"/>
          </a:p>
        </p:txBody>
      </p:sp>
      <p:sp>
        <p:nvSpPr>
          <p:cNvPr id="16" name="Rectangle 15"/>
          <p:cNvSpPr/>
          <p:nvPr/>
        </p:nvSpPr>
        <p:spPr>
          <a:xfrm>
            <a:off x="251520" y="5293657"/>
            <a:ext cx="4320487" cy="1015663"/>
          </a:xfrm>
          <a:prstGeom prst="rect">
            <a:avLst/>
          </a:prstGeom>
        </p:spPr>
        <p:txBody>
          <a:bodyPr wrap="square">
            <a:spAutoFit/>
          </a:bodyPr>
          <a:lstStyle/>
          <a:p>
            <a:pPr algn="l">
              <a:defRPr/>
            </a:pPr>
            <a:r>
              <a:rPr lang="en-US" sz="1200" b="1" dirty="0" smtClean="0"/>
              <a:t>The broad </a:t>
            </a:r>
            <a:r>
              <a:rPr lang="en-US" sz="1200" b="1" dirty="0" smtClean="0"/>
              <a:t>picture:</a:t>
            </a:r>
            <a:endParaRPr lang="en-US" sz="1200" b="1" dirty="0" smtClean="0"/>
          </a:p>
          <a:p>
            <a:pPr algn="l">
              <a:defRPr/>
            </a:pPr>
            <a:r>
              <a:rPr lang="en-US" sz="1200" dirty="0" smtClean="0"/>
              <a:t>Be sure to read this set in conjunction with the solution sets </a:t>
            </a:r>
            <a:r>
              <a:rPr lang="en-US" sz="1200" i="1" dirty="0" smtClean="0">
                <a:hlinkClick r:id="rId3"/>
              </a:rPr>
              <a:t>Optimize Employee Engagement Surveys</a:t>
            </a:r>
            <a:r>
              <a:rPr lang="en-US" sz="1200" i="1" dirty="0" smtClean="0"/>
              <a:t> </a:t>
            </a:r>
            <a:r>
              <a:rPr lang="en-US" sz="1200" dirty="0" smtClean="0"/>
              <a:t>and </a:t>
            </a:r>
            <a:r>
              <a:rPr lang="en-US" sz="1200" i="1" dirty="0" smtClean="0">
                <a:hlinkClick r:id="rId4"/>
              </a:rPr>
              <a:t>Identify and Select Employee Engagement Initiatives</a:t>
            </a:r>
            <a:r>
              <a:rPr lang="en-US" sz="1200" i="1" dirty="0" smtClean="0"/>
              <a:t> </a:t>
            </a:r>
            <a:r>
              <a:rPr lang="en-US" sz="1200" dirty="0" smtClean="0"/>
              <a:t>for a full view of the engagement landscape.</a:t>
            </a:r>
            <a:endParaRPr lang="en-US" sz="1200" i="1" dirty="0"/>
          </a:p>
        </p:txBody>
      </p:sp>
      <p:pic>
        <p:nvPicPr>
          <p:cNvPr id="14" name="Picture 13"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p:txBody>
          <a:bodyPr/>
          <a:lstStyle/>
          <a:p>
            <a:pPr marL="91440" indent="-91440" defTabSz="912813">
              <a:buFont typeface="Arial" charset="0"/>
              <a:buChar char="•"/>
              <a:defRPr/>
            </a:pPr>
            <a:r>
              <a:rPr lang="en-US" b="1" dirty="0" smtClean="0"/>
              <a:t>You have disengaged employees at your organization that are costing you. </a:t>
            </a:r>
            <a:r>
              <a:rPr lang="en-US" dirty="0" smtClean="0"/>
              <a:t>Engaged employees have a significant and important role in an organization's productivity. Employees who become disengaged have an equally significant and important role in an organization's poor performance and high costs. The employee base of most organizations consists of 35% to 50% disengaged employees. Your organization likely falls into this distribution.</a:t>
            </a:r>
          </a:p>
          <a:p>
            <a:pPr marL="91440" indent="-91440" defTabSz="912813">
              <a:defRPr/>
            </a:pPr>
            <a:endParaRPr lang="en-US" dirty="0" smtClean="0"/>
          </a:p>
          <a:p>
            <a:pPr marL="91440" indent="-91440" defTabSz="912813">
              <a:buFont typeface="Arial" charset="0"/>
              <a:buChar char="•"/>
              <a:defRPr/>
            </a:pPr>
            <a:r>
              <a:rPr lang="en-US" b="1" dirty="0" smtClean="0"/>
              <a:t>You need to understand what makes up engagement to understand what causes it to plummet. </a:t>
            </a:r>
            <a:r>
              <a:rPr lang="en-US" dirty="0" smtClean="0"/>
              <a:t>An employee’s engagement is made up of a variety of factors: personal disposition, retention drivers (e.g. how much an employee is compensated), job engagement drivers (e.g. being empowered in a role), and organizational engagement drivers (e.g. trust in the organization’s senior management). </a:t>
            </a:r>
          </a:p>
          <a:p>
            <a:pPr marL="91440" indent="-91440" defTabSz="912813">
              <a:buFont typeface="Arial" charset="0"/>
              <a:buChar char="•"/>
              <a:defRPr/>
            </a:pPr>
            <a:endParaRPr lang="en-CA" dirty="0" smtClean="0"/>
          </a:p>
          <a:p>
            <a:pPr marL="91440" indent="-91440" defTabSz="912813">
              <a:defRPr/>
            </a:pPr>
            <a:r>
              <a:rPr lang="en-CA" b="1" dirty="0" smtClean="0"/>
              <a:t>As a manager, you play a leading role when it comes to individual engagement. </a:t>
            </a:r>
            <a:r>
              <a:rPr lang="en-CA" dirty="0" smtClean="0"/>
              <a:t>While the responsibility for engagement also rests on the shoulders of many stakeholders, if</a:t>
            </a:r>
            <a:r>
              <a:rPr lang="en-US" dirty="0" smtClean="0"/>
              <a:t> you aren’t taking accountability for the engagement of your direct reports you are costing your organization hundreds of thousands of dollars.</a:t>
            </a:r>
            <a:endParaRPr lang="en-CA" dirty="0" smtClean="0"/>
          </a:p>
          <a:p>
            <a:pPr marL="91440" indent="-91440" defTabSz="912813">
              <a:defRPr/>
            </a:pPr>
            <a:endParaRPr lang="en-US" dirty="0" smtClean="0"/>
          </a:p>
          <a:p>
            <a:pPr marL="91440" indent="-91440" defTabSz="912813">
              <a:defRPr/>
            </a:pPr>
            <a:r>
              <a:rPr lang="en-US" b="1" dirty="0" smtClean="0"/>
              <a:t>Identify disengagement </a:t>
            </a:r>
            <a:r>
              <a:rPr lang="en-US" dirty="0" smtClean="0"/>
              <a:t>by using survey results as a tool, watching for common signs and patterns, and heightening awareness around particular events that may act as triggers.</a:t>
            </a:r>
          </a:p>
          <a:p>
            <a:pPr marL="91440" indent="-91440" defTabSz="912813">
              <a:defRPr/>
            </a:pPr>
            <a:endParaRPr lang="en-US" dirty="0" smtClean="0"/>
          </a:p>
          <a:p>
            <a:pPr marL="91440" indent="-91440">
              <a:defRPr/>
            </a:pPr>
            <a:r>
              <a:rPr lang="en-US" b="1" dirty="0" smtClean="0"/>
              <a:t>There is no one step-by-step process that you can apply </a:t>
            </a:r>
            <a:r>
              <a:rPr lang="en-US" dirty="0" smtClean="0"/>
              <a:t>to every disengaged employee; however, there are some effective guidelines you can follow when discussing issues with employees. Being flexible and using judgment while working through the issues is critical.</a:t>
            </a:r>
            <a:endParaRPr lang="en-US" sz="1600" dirty="0" smtClean="0"/>
          </a:p>
          <a:p>
            <a:endParaRPr lang="en-CA" dirty="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4" name="Picture 5"/>
          <p:cNvPicPr>
            <a:picLocks noChangeAspect="1" noChangeArrowheads="1"/>
          </p:cNvPicPr>
          <p:nvPr/>
        </p:nvPicPr>
        <p:blipFill>
          <a:blip r:embed="rId3" cstate="print"/>
          <a:srcRect/>
          <a:stretch>
            <a:fillRect/>
          </a:stretch>
        </p:blipFill>
        <p:spPr bwMode="auto">
          <a:xfrm>
            <a:off x="-508" y="1001955"/>
            <a:ext cx="8865410" cy="1774893"/>
          </a:xfrm>
          <a:prstGeom prst="rect">
            <a:avLst/>
          </a:prstGeom>
          <a:noFill/>
          <a:ln w="19050" cap="flat" cmpd="sng" algn="ctr">
            <a:noFill/>
            <a:prstDash val="solid"/>
            <a:miter lim="800000"/>
            <a:headEnd type="none" w="med" len="med"/>
            <a:tailEnd type="none" w="med" len="med"/>
          </a:ln>
        </p:spPr>
      </p:pic>
      <p:sp>
        <p:nvSpPr>
          <p:cNvPr id="17" name="Chevron 16"/>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8" name="Text Placeholder 17"/>
          <p:cNvSpPr>
            <a:spLocks noGrp="1"/>
          </p:cNvSpPr>
          <p:nvPr>
            <p:ph type="body" sz="quarter" idx="15"/>
          </p:nvPr>
        </p:nvSpPr>
        <p:spPr/>
        <p:txBody>
          <a:bodyPr/>
          <a:lstStyle/>
          <a:p>
            <a:r>
              <a:rPr lang="en-US" dirty="0" smtClean="0"/>
              <a:t>Make the case for individual engagement</a:t>
            </a:r>
          </a:p>
          <a:p>
            <a:endParaRPr lang="en-CA" dirty="0"/>
          </a:p>
        </p:txBody>
      </p:sp>
      <p:sp>
        <p:nvSpPr>
          <p:cNvPr id="19" name="Text Placeholder 18"/>
          <p:cNvSpPr>
            <a:spLocks noGrp="1"/>
          </p:cNvSpPr>
          <p:nvPr>
            <p:ph type="body" sz="quarter" idx="18"/>
          </p:nvPr>
        </p:nvSpPr>
        <p:spPr/>
        <p:txBody>
          <a:bodyPr/>
          <a:lstStyle/>
          <a:p>
            <a:r>
              <a:rPr lang="en-US" dirty="0" smtClean="0"/>
              <a:t>Make the case for individual engagement</a:t>
            </a:r>
          </a:p>
          <a:p>
            <a:r>
              <a:rPr lang="en-CA" dirty="0" smtClean="0"/>
              <a:t>Understand</a:t>
            </a:r>
          </a:p>
          <a:p>
            <a:r>
              <a:rPr lang="en-CA" dirty="0" smtClean="0"/>
              <a:t>Identify</a:t>
            </a:r>
          </a:p>
          <a:p>
            <a:r>
              <a:rPr lang="en-CA" dirty="0" smtClean="0"/>
              <a:t>Take action</a:t>
            </a:r>
            <a:endParaRPr lang="en-CA" dirty="0"/>
          </a:p>
        </p:txBody>
      </p:sp>
      <p:sp>
        <p:nvSpPr>
          <p:cNvPr id="20" name="Text Placeholder 19"/>
          <p:cNvSpPr>
            <a:spLocks noGrp="1"/>
          </p:cNvSpPr>
          <p:nvPr>
            <p:ph type="body" sz="quarter" idx="21"/>
          </p:nvPr>
        </p:nvSpPr>
        <p:spPr>
          <a:xfrm>
            <a:off x="791580" y="4311718"/>
            <a:ext cx="5113104" cy="1906138"/>
          </a:xfrm>
        </p:spPr>
        <p:txBody>
          <a:bodyPr/>
          <a:lstStyle/>
          <a:p>
            <a:pPr marL="91440" indent="-91440">
              <a:defRPr/>
            </a:pPr>
            <a:r>
              <a:rPr lang="en-US" dirty="0" smtClean="0"/>
              <a:t>Between </a:t>
            </a:r>
            <a:r>
              <a:rPr lang="en-US" b="1" dirty="0" smtClean="0"/>
              <a:t>35% and 50% of employees at an organization are disengaged </a:t>
            </a:r>
            <a:r>
              <a:rPr lang="en-US" dirty="0" smtClean="0"/>
              <a:t>at any one time.</a:t>
            </a:r>
          </a:p>
          <a:p>
            <a:pPr marL="91440" indent="-91440">
              <a:defRPr/>
            </a:pPr>
            <a:r>
              <a:rPr lang="en-US" dirty="0" smtClean="0"/>
              <a:t>Organizational engagement surveys and initiatives address aggregate disengagement, but </a:t>
            </a:r>
            <a:r>
              <a:rPr lang="en-US" b="1" dirty="0" smtClean="0"/>
              <a:t>do not address individual engagement. </a:t>
            </a:r>
            <a:endParaRPr lang="en-US" dirty="0" smtClean="0"/>
          </a:p>
          <a:p>
            <a:pPr marL="91440" indent="-91440">
              <a:defRPr/>
            </a:pPr>
            <a:r>
              <a:rPr lang="en-US" dirty="0" smtClean="0"/>
              <a:t>Most managers don’t understand engagement, its importance, how to identify it, or their role in addressing it. The result is they </a:t>
            </a:r>
            <a:r>
              <a:rPr lang="en-US" b="1" dirty="0" smtClean="0"/>
              <a:t>don’t identify disengaged individuals early enough to turn them around. </a:t>
            </a:r>
            <a:endParaRPr lang="en-US" dirty="0" smtClean="0"/>
          </a:p>
        </p:txBody>
      </p:sp>
      <p:cxnSp>
        <p:nvCxnSpPr>
          <p:cNvPr id="8" name="Straight Connector 7"/>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9" name="Picture 8"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lstStyle/>
          <a:p>
            <a:r>
              <a:rPr lang="en-US" dirty="0" smtClean="0"/>
              <a:t>Do any of these common manager statements sound familiar to you?</a:t>
            </a:r>
          </a:p>
          <a:p>
            <a:endParaRPr lang="en-US" dirty="0"/>
          </a:p>
        </p:txBody>
      </p:sp>
      <p:sp>
        <p:nvSpPr>
          <p:cNvPr id="3" name="Title 2"/>
          <p:cNvSpPr>
            <a:spLocks noGrp="1"/>
          </p:cNvSpPr>
          <p:nvPr>
            <p:ph type="title"/>
          </p:nvPr>
        </p:nvSpPr>
        <p:spPr/>
        <p:txBody>
          <a:bodyPr/>
          <a:lstStyle/>
          <a:p>
            <a:r>
              <a:rPr lang="en-US" dirty="0" smtClean="0">
                <a:ea typeface="ＭＳ Ｐゴシック" charset="-128"/>
              </a:rPr>
              <a:t>Managers: Evaluate your attitude towards employee engagement</a:t>
            </a:r>
            <a:endParaRPr lang="en-US" dirty="0"/>
          </a:p>
        </p:txBody>
      </p:sp>
      <p:sp>
        <p:nvSpPr>
          <p:cNvPr id="4" name="Text Placeholder 3"/>
          <p:cNvSpPr>
            <a:spLocks noGrp="1"/>
          </p:cNvSpPr>
          <p:nvPr>
            <p:ph type="body" sz="quarter" idx="16"/>
          </p:nvPr>
        </p:nvSpPr>
        <p:spPr>
          <a:xfrm>
            <a:off x="249302" y="1664804"/>
            <a:ext cx="8627997" cy="4313785"/>
          </a:xfrm>
        </p:spPr>
        <p:txBody>
          <a:bodyPr/>
          <a:lstStyle/>
          <a:p>
            <a:pPr marL="442913" indent="-266700">
              <a:buClr>
                <a:srgbClr val="C00000"/>
              </a:buClr>
              <a:buFontTx/>
              <a:buChar char="x"/>
              <a:defRPr/>
            </a:pPr>
            <a:r>
              <a:rPr lang="en-US" dirty="0" smtClean="0">
                <a:ea typeface="ＭＳ Ｐゴシック" charset="-128"/>
              </a:rPr>
              <a:t>There is no handbook for how to help a disengaged employee.</a:t>
            </a:r>
          </a:p>
          <a:p>
            <a:pPr marL="442913" indent="-266700">
              <a:buClr>
                <a:srgbClr val="C00000"/>
              </a:buClr>
              <a:buFontTx/>
              <a:buChar char="x"/>
              <a:defRPr/>
            </a:pPr>
            <a:endParaRPr lang="en-US" sz="1050" dirty="0" smtClean="0">
              <a:ea typeface="ＭＳ Ｐゴシック" charset="-128"/>
            </a:endParaRPr>
          </a:p>
          <a:p>
            <a:pPr marL="442913" indent="-266700">
              <a:buClr>
                <a:srgbClr val="C00000"/>
              </a:buClr>
              <a:buFontTx/>
              <a:buChar char="x"/>
              <a:defRPr/>
            </a:pPr>
            <a:r>
              <a:rPr lang="en-US" dirty="0" smtClean="0">
                <a:ea typeface="ＭＳ Ｐゴシック" charset="-128"/>
              </a:rPr>
              <a:t>Everyone in my department is happy. After all, I don’t hear anyone complaining.</a:t>
            </a:r>
          </a:p>
          <a:p>
            <a:pPr marL="442913" indent="-266700">
              <a:buClr>
                <a:srgbClr val="C00000"/>
              </a:buClr>
              <a:buFontTx/>
              <a:buChar char="x"/>
              <a:defRPr/>
            </a:pPr>
            <a:endParaRPr lang="en-US" sz="1050" dirty="0" smtClean="0">
              <a:ea typeface="ＭＳ Ｐゴシック" charset="-128"/>
            </a:endParaRPr>
          </a:p>
          <a:p>
            <a:pPr marL="442913" indent="-266700">
              <a:buClr>
                <a:srgbClr val="C00000"/>
              </a:buClr>
              <a:buFontTx/>
              <a:buChar char="x"/>
              <a:defRPr/>
            </a:pPr>
            <a:r>
              <a:rPr lang="en-US" dirty="0" smtClean="0">
                <a:ea typeface="ＭＳ Ｐゴシック" charset="-128"/>
              </a:rPr>
              <a:t>I don’t have time for touchy-feely stuff. I’m a manager, not a “free hug” service.</a:t>
            </a:r>
          </a:p>
          <a:p>
            <a:pPr marL="442913" indent="-266700">
              <a:buClr>
                <a:srgbClr val="C00000"/>
              </a:buClr>
              <a:buFontTx/>
              <a:buChar char="x"/>
              <a:defRPr/>
            </a:pPr>
            <a:endParaRPr lang="en-US" sz="1050" dirty="0" smtClean="0">
              <a:ea typeface="ＭＳ Ｐゴシック" charset="-128"/>
            </a:endParaRPr>
          </a:p>
          <a:p>
            <a:pPr marL="442913" indent="-266700">
              <a:buClr>
                <a:srgbClr val="C00000"/>
              </a:buClr>
              <a:buFontTx/>
              <a:buChar char="x"/>
              <a:defRPr/>
            </a:pPr>
            <a:r>
              <a:rPr lang="en-US" dirty="0" smtClean="0">
                <a:ea typeface="ＭＳ Ｐゴシック" charset="-128"/>
              </a:rPr>
              <a:t>What people are really thinking and feeling day-to-day is a mystery. I have a hard time identifying which employees are disengaged.</a:t>
            </a:r>
          </a:p>
          <a:p>
            <a:pPr marL="442913" indent="-266700">
              <a:buClr>
                <a:srgbClr val="C00000"/>
              </a:buClr>
              <a:buFontTx/>
              <a:buChar char="x"/>
              <a:defRPr/>
            </a:pPr>
            <a:endParaRPr lang="en-US" sz="1050" b="1" dirty="0" smtClean="0">
              <a:solidFill>
                <a:srgbClr val="C00000"/>
              </a:solidFill>
              <a:ea typeface="ＭＳ Ｐゴシック" charset="-128"/>
            </a:endParaRPr>
          </a:p>
          <a:p>
            <a:pPr marL="442913" indent="-266700">
              <a:buClr>
                <a:srgbClr val="C00000"/>
              </a:buClr>
              <a:buFontTx/>
              <a:buChar char="x"/>
              <a:defRPr/>
            </a:pPr>
            <a:r>
              <a:rPr lang="en-US" dirty="0" smtClean="0">
                <a:ea typeface="ＭＳ Ｐゴシック" charset="-128"/>
              </a:rPr>
              <a:t>Employee engagement is a “people problem,” which makes it HR’s problem, not mine.</a:t>
            </a:r>
          </a:p>
          <a:p>
            <a:pPr marL="442913" indent="-266700">
              <a:buClr>
                <a:srgbClr val="C00000"/>
              </a:buClr>
              <a:buFontTx/>
              <a:buChar char="x"/>
              <a:defRPr/>
            </a:pPr>
            <a:endParaRPr lang="en-US" sz="1050" dirty="0" smtClean="0">
              <a:ea typeface="ＭＳ Ｐゴシック" charset="-128"/>
            </a:endParaRPr>
          </a:p>
          <a:p>
            <a:pPr marL="442913" indent="-266700">
              <a:buClr>
                <a:srgbClr val="C00000"/>
              </a:buClr>
              <a:buFontTx/>
              <a:buChar char="x"/>
              <a:defRPr/>
            </a:pPr>
            <a:r>
              <a:rPr lang="en-US" dirty="0" smtClean="0">
                <a:ea typeface="ＭＳ Ｐゴシック" charset="-128"/>
              </a:rPr>
              <a:t>Employee engagement is important, but not one of my top priorities.</a:t>
            </a:r>
          </a:p>
          <a:p>
            <a:pPr marL="442913" indent="-266700">
              <a:buClr>
                <a:srgbClr val="C00000"/>
              </a:buClr>
              <a:buFontTx/>
              <a:buChar char="x"/>
              <a:defRPr/>
            </a:pPr>
            <a:endParaRPr lang="en-US" sz="1050" dirty="0" smtClean="0">
              <a:ea typeface="ＭＳ Ｐゴシック" charset="-128"/>
            </a:endParaRPr>
          </a:p>
          <a:p>
            <a:pPr marL="442913" indent="-266700">
              <a:buClr>
                <a:srgbClr val="C00000"/>
              </a:buClr>
              <a:buFontTx/>
              <a:buChar char="x"/>
              <a:defRPr/>
            </a:pPr>
            <a:r>
              <a:rPr lang="en-US" dirty="0" smtClean="0">
                <a:ea typeface="ＭＳ Ｐゴシック" charset="-128"/>
              </a:rPr>
              <a:t>An employee’s engagement is completely up to them – it’s out of my hands.</a:t>
            </a:r>
          </a:p>
          <a:p>
            <a:pPr marL="442913" indent="-266700">
              <a:buClr>
                <a:srgbClr val="C00000"/>
              </a:buClr>
              <a:buFontTx/>
              <a:buChar char="x"/>
              <a:defRPr/>
            </a:pPr>
            <a:endParaRPr lang="en-US" sz="1050" dirty="0" smtClean="0">
              <a:ea typeface="ＭＳ Ｐゴシック" charset="-128"/>
            </a:endParaRPr>
          </a:p>
          <a:p>
            <a:pPr marL="442913" indent="-266700">
              <a:buClr>
                <a:srgbClr val="C00000"/>
              </a:buClr>
              <a:buFontTx/>
              <a:buChar char="x"/>
              <a:defRPr/>
            </a:pPr>
            <a:r>
              <a:rPr lang="en-US" dirty="0" smtClean="0">
                <a:ea typeface="ＭＳ Ｐゴシック" charset="-128"/>
              </a:rPr>
              <a:t>Employees whine too much. They just need to grow up and get a thicker skin.</a:t>
            </a:r>
          </a:p>
          <a:p>
            <a:pPr marL="442913" indent="-266700">
              <a:buClr>
                <a:srgbClr val="C00000"/>
              </a:buClr>
              <a:buFontTx/>
              <a:buChar char="x"/>
              <a:defRPr/>
            </a:pPr>
            <a:endParaRPr lang="en-US" sz="1050" dirty="0" smtClean="0">
              <a:ea typeface="ＭＳ Ｐゴシック" charset="-128"/>
            </a:endParaRPr>
          </a:p>
          <a:p>
            <a:pPr marL="442913" indent="-266700">
              <a:buClr>
                <a:srgbClr val="C00000"/>
              </a:buClr>
              <a:buFontTx/>
              <a:buChar char="x"/>
              <a:defRPr/>
            </a:pPr>
            <a:r>
              <a:rPr lang="en-US" dirty="0" smtClean="0">
                <a:ea typeface="ＭＳ Ｐゴシック" charset="-128"/>
              </a:rPr>
              <a:t>Some disengaged employees will cost us because they are A-players, but the rest are dispensable.</a:t>
            </a:r>
          </a:p>
          <a:p>
            <a:endParaRPr lang="en-US" dirty="0"/>
          </a:p>
        </p:txBody>
      </p:sp>
      <p:sp>
        <p:nvSpPr>
          <p:cNvPr id="5" name="Rectangle 4"/>
          <p:cNvSpPr/>
          <p:nvPr/>
        </p:nvSpPr>
        <p:spPr>
          <a:xfrm>
            <a:off x="3690156" y="6011996"/>
            <a:ext cx="5274332" cy="369332"/>
          </a:xfrm>
          <a:prstGeom prst="rect">
            <a:avLst/>
          </a:prstGeom>
        </p:spPr>
        <p:txBody>
          <a:bodyPr wrap="square">
            <a:spAutoFit/>
          </a:bodyPr>
          <a:lstStyle/>
          <a:p>
            <a:pPr algn="r">
              <a:defRPr/>
            </a:pPr>
            <a:r>
              <a:rPr lang="en-US" b="1" dirty="0" smtClean="0">
                <a:ea typeface="ＭＳ Ｐゴシック" pitchFamily="28" charset="-128"/>
              </a:rPr>
              <a:t>If so, STOP. Take a step back. Read this set.</a:t>
            </a:r>
            <a:endParaRPr lang="en-US" b="1" dirty="0">
              <a:ea typeface="ＭＳ Ｐゴシック" pitchFamily="28" charset="-128"/>
            </a:endParaRPr>
          </a:p>
        </p:txBody>
      </p:sp>
      <p:pic>
        <p:nvPicPr>
          <p:cNvPr id="6" name="Picture 5"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lstStyle/>
          <a:p>
            <a:r>
              <a:rPr lang="en-US" dirty="0" smtClean="0"/>
              <a:t>Before we get started, it’s important you understand two things.</a:t>
            </a:r>
            <a:endParaRPr lang="en-US" dirty="0"/>
          </a:p>
        </p:txBody>
      </p:sp>
      <p:sp>
        <p:nvSpPr>
          <p:cNvPr id="3" name="Title 2"/>
          <p:cNvSpPr>
            <a:spLocks noGrp="1"/>
          </p:cNvSpPr>
          <p:nvPr>
            <p:ph type="title"/>
          </p:nvPr>
        </p:nvSpPr>
        <p:spPr>
          <a:xfrm>
            <a:off x="251520" y="260648"/>
            <a:ext cx="8892480" cy="864096"/>
          </a:xfrm>
        </p:spPr>
        <p:txBody>
          <a:bodyPr/>
          <a:lstStyle/>
          <a:p>
            <a:r>
              <a:rPr lang="en-US" dirty="0" smtClean="0">
                <a:ea typeface="ＭＳ Ｐゴシック"/>
                <a:cs typeface="ＭＳ Ｐゴシック"/>
              </a:rPr>
              <a:t>A challenge of being a manager is you don’t always have a clear process to follow. Engaging employees is one of those instances</a:t>
            </a:r>
            <a:br>
              <a:rPr lang="en-US" dirty="0" smtClean="0">
                <a:ea typeface="ＭＳ Ｐゴシック"/>
                <a:cs typeface="ＭＳ Ｐゴシック"/>
              </a:rPr>
            </a:br>
            <a:endParaRPr lang="en-US" dirty="0"/>
          </a:p>
        </p:txBody>
      </p:sp>
      <p:sp>
        <p:nvSpPr>
          <p:cNvPr id="4" name="Text Placeholder 3"/>
          <p:cNvSpPr>
            <a:spLocks noGrp="1"/>
          </p:cNvSpPr>
          <p:nvPr>
            <p:ph type="body" sz="quarter" idx="16"/>
          </p:nvPr>
        </p:nvSpPr>
        <p:spPr>
          <a:xfrm>
            <a:off x="249302" y="1892897"/>
            <a:ext cx="8627997" cy="1932148"/>
          </a:xfrm>
        </p:spPr>
        <p:txBody>
          <a:bodyPr/>
          <a:lstStyle/>
          <a:p>
            <a:pPr marL="228600" indent="-228600">
              <a:buFont typeface="+mj-lt"/>
              <a:buAutoNum type="arabicPeriod"/>
            </a:pPr>
            <a:r>
              <a:rPr lang="en-US" sz="1400" dirty="0" smtClean="0"/>
              <a:t>Turning around a disengaged employee is not a “1-2-3, A-B-C” process that can be applied to </a:t>
            </a:r>
            <a:r>
              <a:rPr lang="en-US" sz="1400" dirty="0" smtClean="0"/>
              <a:t>everyone.</a:t>
            </a:r>
            <a:endParaRPr lang="en-US" sz="1400" dirty="0" smtClean="0"/>
          </a:p>
          <a:p>
            <a:pPr marL="228600" indent="-228600">
              <a:buFont typeface="+mj-lt"/>
              <a:buAutoNum type="arabicPeriod"/>
            </a:pPr>
            <a:endParaRPr lang="en-US" sz="1400" dirty="0" smtClean="0"/>
          </a:p>
          <a:p>
            <a:pPr marL="228600" indent="-228600">
              <a:buFont typeface="+mj-lt"/>
              <a:buAutoNum type="arabicPeriod"/>
            </a:pPr>
            <a:endParaRPr lang="en-US" sz="1400" dirty="0" smtClean="0"/>
          </a:p>
          <a:p>
            <a:pPr marL="228600" indent="-228600">
              <a:buFont typeface="+mj-lt"/>
              <a:buAutoNum type="arabicPeriod"/>
            </a:pPr>
            <a:endParaRPr lang="en-US" sz="1400" dirty="0" smtClean="0"/>
          </a:p>
          <a:p>
            <a:pPr marL="228600" indent="-228600">
              <a:buNone/>
            </a:pPr>
            <a:endParaRPr lang="en-US" sz="1400" dirty="0" smtClean="0"/>
          </a:p>
          <a:p>
            <a:pPr marL="228600" indent="-228600">
              <a:buFont typeface="+mj-lt"/>
              <a:buAutoNum type="arabicPeriod" startAt="2"/>
            </a:pPr>
            <a:r>
              <a:rPr lang="en-US" sz="1400" dirty="0" smtClean="0"/>
              <a:t>The first step to understanding a fuzzy process is to know what the problem &amp; solution actually look like.</a:t>
            </a:r>
          </a:p>
          <a:p>
            <a:endParaRPr lang="en-US" sz="1400" dirty="0"/>
          </a:p>
        </p:txBody>
      </p:sp>
      <p:sp>
        <p:nvSpPr>
          <p:cNvPr id="5" name="TextBox 4"/>
          <p:cNvSpPr txBox="1"/>
          <p:nvPr>
            <p:custDataLst>
              <p:tags r:id="rId1"/>
            </p:custDataLst>
          </p:nvPr>
        </p:nvSpPr>
        <p:spPr>
          <a:xfrm>
            <a:off x="1331913" y="2258888"/>
            <a:ext cx="6480175" cy="954088"/>
          </a:xfrm>
          <a:prstGeom prst="rect">
            <a:avLst/>
          </a:prstGeom>
          <a:noFill/>
        </p:spPr>
        <p:txBody>
          <a:bodyPr>
            <a:spAutoFit/>
          </a:bodyPr>
          <a:lstStyle/>
          <a:p>
            <a:pPr>
              <a:defRPr/>
            </a:pPr>
            <a:r>
              <a:rPr lang="en-CA" sz="1400" i="1" dirty="0" smtClean="0">
                <a:latin typeface="+mj-lt"/>
                <a:ea typeface="ＭＳ Ｐゴシック" pitchFamily="28" charset="-128"/>
                <a:cs typeface="Tahoma" pitchFamily="28" charset="0"/>
              </a:rPr>
              <a:t>“If </a:t>
            </a:r>
            <a:r>
              <a:rPr lang="en-CA" sz="1400" i="1" dirty="0">
                <a:latin typeface="+mj-lt"/>
                <a:ea typeface="ＭＳ Ｐゴシック" pitchFamily="28" charset="-128"/>
                <a:cs typeface="Tahoma" pitchFamily="28" charset="0"/>
              </a:rPr>
              <a:t>I read another blog post with an 8 step formula on how to engage employees at work, I think I’ll puke. There is no simple formula for anything at work, especially something as complex as engagement</a:t>
            </a:r>
            <a:r>
              <a:rPr lang="en-CA" sz="1400" i="1" dirty="0" smtClean="0">
                <a:latin typeface="+mj-lt"/>
                <a:ea typeface="ＭＳ Ｐゴシック" pitchFamily="28" charset="-128"/>
                <a:cs typeface="Tahoma" pitchFamily="28" charset="0"/>
              </a:rPr>
              <a:t>.” </a:t>
            </a:r>
            <a:endParaRPr lang="en-CA" sz="1400" i="1" dirty="0">
              <a:latin typeface="+mj-lt"/>
              <a:ea typeface="ＭＳ Ｐゴシック" pitchFamily="28" charset="-128"/>
              <a:cs typeface="Tahoma" pitchFamily="28" charset="0"/>
            </a:endParaRPr>
          </a:p>
          <a:p>
            <a:pPr algn="r">
              <a:defRPr/>
            </a:pPr>
            <a:r>
              <a:rPr lang="en-CA" sz="1300" dirty="0" smtClean="0">
                <a:latin typeface="+mn-lt"/>
                <a:ea typeface="ＭＳ Ｐゴシック" pitchFamily="28" charset="-128"/>
                <a:cs typeface="Tahoma" pitchFamily="28" charset="0"/>
              </a:rPr>
              <a:t>- </a:t>
            </a:r>
            <a:r>
              <a:rPr lang="en-CA" sz="1300" dirty="0">
                <a:latin typeface="+mn-lt"/>
                <a:ea typeface="ＭＳ Ｐゴシック" pitchFamily="28" charset="-128"/>
                <a:cs typeface="Tahoma" pitchFamily="28" charset="0"/>
              </a:rPr>
              <a:t>Dr. Bret L. Simmons</a:t>
            </a:r>
            <a:endParaRPr lang="en-US" sz="1300" dirty="0">
              <a:latin typeface="+mn-lt"/>
              <a:ea typeface="ＭＳ Ｐゴシック" pitchFamily="28" charset="-128"/>
            </a:endParaRPr>
          </a:p>
        </p:txBody>
      </p:sp>
      <p:sp>
        <p:nvSpPr>
          <p:cNvPr id="6" name="Rounded Rectangle 5"/>
          <p:cNvSpPr/>
          <p:nvPr/>
        </p:nvSpPr>
        <p:spPr>
          <a:xfrm>
            <a:off x="575556" y="3861048"/>
            <a:ext cx="32623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An actively disengaged employee…</a:t>
            </a:r>
          </a:p>
        </p:txBody>
      </p:sp>
      <p:sp>
        <p:nvSpPr>
          <p:cNvPr id="7" name="Rounded Rectangle 6"/>
          <p:cNvSpPr/>
          <p:nvPr/>
        </p:nvSpPr>
        <p:spPr>
          <a:xfrm>
            <a:off x="4932040" y="3861048"/>
            <a:ext cx="32623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An actively engaged employee…</a:t>
            </a:r>
          </a:p>
        </p:txBody>
      </p:sp>
      <p:sp>
        <p:nvSpPr>
          <p:cNvPr id="8" name="TextBox 8"/>
          <p:cNvSpPr txBox="1">
            <a:spLocks noChangeArrowheads="1"/>
          </p:cNvSpPr>
          <p:nvPr>
            <p:custDataLst>
              <p:tags r:id="rId2"/>
            </p:custDataLst>
          </p:nvPr>
        </p:nvSpPr>
        <p:spPr bwMode="auto">
          <a:xfrm>
            <a:off x="575556" y="4118848"/>
            <a:ext cx="3780420" cy="1569660"/>
          </a:xfrm>
          <a:prstGeom prst="rect">
            <a:avLst/>
          </a:prstGeom>
          <a:noFill/>
          <a:ln w="9525">
            <a:noFill/>
            <a:miter lim="800000"/>
            <a:headEnd/>
            <a:tailEnd/>
          </a:ln>
        </p:spPr>
        <p:txBody>
          <a:bodyPr wrap="square">
            <a:spAutoFit/>
          </a:bodyPr>
          <a:lstStyle/>
          <a:p>
            <a:pPr marL="227013" indent="-228600" algn="l" defTabSz="912813" fontAlgn="ctr">
              <a:spcBef>
                <a:spcPts val="25"/>
              </a:spcBef>
              <a:buFont typeface="Arial" charset="0"/>
              <a:buChar char="•"/>
              <a:defRPr/>
            </a:pPr>
            <a:r>
              <a:rPr lang="en-US" sz="1200" dirty="0">
                <a:latin typeface="+mn-lt"/>
              </a:rPr>
              <a:t>Lacks the ambition to genuinely care about their job or organization. While they may not openly declare their dissatisfaction, their attitude slips into negativity and affects their work.</a:t>
            </a:r>
          </a:p>
          <a:p>
            <a:pPr marL="227013" indent="-228600" algn="l" defTabSz="912813" fontAlgn="ctr">
              <a:spcBef>
                <a:spcPts val="25"/>
              </a:spcBef>
              <a:buFont typeface="Arial" charset="0"/>
              <a:buChar char="•"/>
              <a:defRPr/>
            </a:pPr>
            <a:r>
              <a:rPr lang="en-US" sz="1200" dirty="0">
                <a:latin typeface="+mn-lt"/>
              </a:rPr>
              <a:t>Is stagnant in individual development and is disinterested in organization goal-attainment.</a:t>
            </a:r>
          </a:p>
          <a:p>
            <a:pPr marL="227013" indent="-228600" algn="l" defTabSz="912813" fontAlgn="ctr">
              <a:spcBef>
                <a:spcPts val="25"/>
              </a:spcBef>
              <a:buFont typeface="Arial" charset="0"/>
              <a:buChar char="•"/>
              <a:defRPr/>
            </a:pPr>
            <a:r>
              <a:rPr lang="en-US" sz="1200" dirty="0">
                <a:latin typeface="+mn-lt"/>
              </a:rPr>
              <a:t>Is focused on personal gains as opposed to team, departmental, or organizational best interests. </a:t>
            </a:r>
          </a:p>
        </p:txBody>
      </p:sp>
      <p:sp>
        <p:nvSpPr>
          <p:cNvPr id="9" name="TextBox 14"/>
          <p:cNvSpPr txBox="1">
            <a:spLocks noChangeArrowheads="1"/>
          </p:cNvSpPr>
          <p:nvPr>
            <p:custDataLst>
              <p:tags r:id="rId3"/>
            </p:custDataLst>
          </p:nvPr>
        </p:nvSpPr>
        <p:spPr bwMode="auto">
          <a:xfrm>
            <a:off x="4932040" y="4118848"/>
            <a:ext cx="3636404" cy="1938992"/>
          </a:xfrm>
          <a:prstGeom prst="rect">
            <a:avLst/>
          </a:prstGeom>
          <a:noFill/>
          <a:ln w="9525">
            <a:noFill/>
            <a:miter lim="800000"/>
            <a:headEnd/>
            <a:tailEnd/>
          </a:ln>
        </p:spPr>
        <p:txBody>
          <a:bodyPr wrap="square">
            <a:spAutoFit/>
          </a:bodyPr>
          <a:lstStyle/>
          <a:p>
            <a:pPr marL="227013" indent="-228600" algn="l" defTabSz="912813">
              <a:spcBef>
                <a:spcPts val="25"/>
              </a:spcBef>
              <a:buFont typeface="Arial" charset="0"/>
              <a:buChar char="•"/>
              <a:defRPr/>
            </a:pPr>
            <a:r>
              <a:rPr lang="en-US" sz="1200" dirty="0">
                <a:latin typeface="+mn-lt"/>
              </a:rPr>
              <a:t>Has a clear sense of ownership, satisfaction, purpose and pride in regards to their job.</a:t>
            </a:r>
          </a:p>
          <a:p>
            <a:pPr marL="227013" indent="-228600" algn="l" defTabSz="912813">
              <a:spcBef>
                <a:spcPts val="25"/>
              </a:spcBef>
              <a:buFont typeface="Arial" charset="0"/>
              <a:buChar char="•"/>
              <a:defRPr/>
            </a:pPr>
            <a:r>
              <a:rPr lang="en-US" sz="1200" dirty="0">
                <a:latin typeface="+mn-lt"/>
              </a:rPr>
              <a:t>Is passionate about, committed to, and contributes to their organization and its goals.</a:t>
            </a:r>
          </a:p>
          <a:p>
            <a:pPr marL="227013" indent="-228600" algn="l" defTabSz="912813">
              <a:spcBef>
                <a:spcPts val="25"/>
              </a:spcBef>
              <a:buFont typeface="Arial" charset="0"/>
              <a:buChar char="•"/>
              <a:defRPr/>
            </a:pPr>
            <a:r>
              <a:rPr lang="en-US" sz="1200" dirty="0">
                <a:latin typeface="+mn-lt"/>
              </a:rPr>
              <a:t>Is energized, enthusiastic and self-motivated.</a:t>
            </a:r>
          </a:p>
          <a:p>
            <a:pPr marL="227013" indent="-228600" algn="l" defTabSz="912813">
              <a:spcBef>
                <a:spcPts val="25"/>
              </a:spcBef>
              <a:buFont typeface="Arial" charset="0"/>
              <a:buChar char="•"/>
              <a:defRPr/>
            </a:pPr>
            <a:r>
              <a:rPr lang="en-US" sz="1200" dirty="0">
                <a:latin typeface="+mn-lt"/>
              </a:rPr>
              <a:t>Is focused on the organization’s objectives, not just their own. </a:t>
            </a:r>
          </a:p>
          <a:p>
            <a:pPr marL="227013" indent="-228600" algn="l" defTabSz="912813">
              <a:spcBef>
                <a:spcPts val="25"/>
              </a:spcBef>
              <a:buFont typeface="Arial" charset="0"/>
              <a:buChar char="•"/>
              <a:defRPr/>
            </a:pPr>
            <a:r>
              <a:rPr lang="en-US" sz="1200" dirty="0">
                <a:latin typeface="+mn-lt"/>
              </a:rPr>
              <a:t>Functions as an ambassador for the organization.</a:t>
            </a:r>
          </a:p>
          <a:p>
            <a:pPr marL="227013" indent="-228600" algn="l" defTabSz="912813">
              <a:spcBef>
                <a:spcPts val="25"/>
              </a:spcBef>
              <a:buFont typeface="Arial" charset="0"/>
              <a:buChar char="•"/>
              <a:defRPr/>
            </a:pPr>
            <a:endParaRPr lang="en-US" sz="1200" dirty="0">
              <a:latin typeface="+mn-lt"/>
            </a:endParaRPr>
          </a:p>
        </p:txBody>
      </p:sp>
      <p:pic>
        <p:nvPicPr>
          <p:cNvPr id="10" name="Picture 9" descr="sample_linkbar-itrgNEW.gif">
            <a:hlinkClick r:id="rId6"/>
          </p:cNvPr>
          <p:cNvPicPr>
            <a:picLocks noChangeAspect="1"/>
          </p:cNvPicPr>
          <p:nvPr/>
        </p:nvPicPr>
        <p:blipFill>
          <a:blip r:embed="rId7"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you live in engagement wonderland? Whether you know it or not, you have disengaged people on your team right now</a:t>
            </a:r>
            <a:endParaRPr lang="en-US" dirty="0"/>
          </a:p>
        </p:txBody>
      </p:sp>
      <p:sp>
        <p:nvSpPr>
          <p:cNvPr id="3" name="TextBox 2"/>
          <p:cNvSpPr txBox="1"/>
          <p:nvPr>
            <p:custDataLst>
              <p:tags r:id="rId1"/>
            </p:custDataLst>
          </p:nvPr>
        </p:nvSpPr>
        <p:spPr>
          <a:xfrm>
            <a:off x="228600" y="1123580"/>
            <a:ext cx="8748713" cy="1200329"/>
          </a:xfrm>
          <a:prstGeom prst="rect">
            <a:avLst/>
          </a:prstGeom>
          <a:noFill/>
        </p:spPr>
        <p:txBody>
          <a:bodyPr>
            <a:spAutoFit/>
          </a:bodyPr>
          <a:lstStyle/>
          <a:p>
            <a:pPr algn="l">
              <a:defRPr/>
            </a:pPr>
            <a:r>
              <a:rPr lang="en-US" b="1" dirty="0">
                <a:latin typeface="+mn-lt"/>
                <a:ea typeface="ＭＳ Ｐゴシック" pitchFamily="28" charset="-128"/>
              </a:rPr>
              <a:t>85% of individuals have changed from being engaged to disengaged at some point in their career</a:t>
            </a:r>
            <a:r>
              <a:rPr lang="en-US" b="1" dirty="0" smtClean="0">
                <a:latin typeface="+mn-lt"/>
                <a:ea typeface="ＭＳ Ｐゴシック" pitchFamily="28" charset="-128"/>
              </a:rPr>
              <a:t>. </a:t>
            </a:r>
            <a:endParaRPr lang="en-US" b="1" dirty="0">
              <a:latin typeface="+mn-lt"/>
              <a:ea typeface="ＭＳ Ｐゴシック" pitchFamily="28" charset="-128"/>
            </a:endParaRPr>
          </a:p>
          <a:p>
            <a:pPr algn="l">
              <a:defRPr/>
            </a:pPr>
            <a:r>
              <a:rPr lang="en-US" b="1" dirty="0">
                <a:latin typeface="+mn-lt"/>
                <a:ea typeface="ＭＳ Ｐゴシック" pitchFamily="28" charset="-128"/>
              </a:rPr>
              <a:t>51% of these individuals whose engagement has deteriorated admit to becoming very disengaged.</a:t>
            </a:r>
          </a:p>
        </p:txBody>
      </p:sp>
      <p:sp>
        <p:nvSpPr>
          <p:cNvPr id="4" name="TextBox 9"/>
          <p:cNvSpPr txBox="1">
            <a:spLocks noChangeArrowheads="1"/>
          </p:cNvSpPr>
          <p:nvPr>
            <p:custDataLst>
              <p:tags r:id="rId2"/>
            </p:custDataLst>
          </p:nvPr>
        </p:nvSpPr>
        <p:spPr bwMode="auto">
          <a:xfrm>
            <a:off x="1343810" y="2492896"/>
            <a:ext cx="7008610" cy="584775"/>
          </a:xfrm>
          <a:prstGeom prst="rect">
            <a:avLst/>
          </a:prstGeom>
          <a:noFill/>
          <a:ln w="9525">
            <a:noFill/>
            <a:miter lim="800000"/>
            <a:headEnd/>
            <a:tailEnd/>
          </a:ln>
        </p:spPr>
        <p:txBody>
          <a:bodyPr wrap="square">
            <a:spAutoFit/>
          </a:bodyPr>
          <a:lstStyle/>
          <a:p>
            <a:pPr algn="l" defTabSz="912813"/>
            <a:r>
              <a:rPr lang="en-US" sz="1600" b="1" dirty="0">
                <a:latin typeface="+mn-lt"/>
              </a:rPr>
              <a:t>How many employees are disengaged at your organization right now?</a:t>
            </a:r>
            <a:br>
              <a:rPr lang="en-US" sz="1600" b="1" dirty="0">
                <a:latin typeface="+mn-lt"/>
              </a:rPr>
            </a:br>
            <a:r>
              <a:rPr lang="en-US" sz="1600" b="1" dirty="0">
                <a:latin typeface="+mn-lt"/>
              </a:rPr>
              <a:t>Estimates vary, but everyone agrees that it’s too many. </a:t>
            </a:r>
          </a:p>
        </p:txBody>
      </p:sp>
      <p:sp>
        <p:nvSpPr>
          <p:cNvPr id="5" name="TextBox 28"/>
          <p:cNvSpPr txBox="1">
            <a:spLocks noChangeArrowheads="1"/>
          </p:cNvSpPr>
          <p:nvPr>
            <p:custDataLst>
              <p:tags r:id="rId3"/>
            </p:custDataLst>
          </p:nvPr>
        </p:nvSpPr>
        <p:spPr bwMode="auto">
          <a:xfrm>
            <a:off x="589620" y="4240830"/>
            <a:ext cx="2362200" cy="1600438"/>
          </a:xfrm>
          <a:prstGeom prst="rect">
            <a:avLst/>
          </a:prstGeom>
          <a:noFill/>
          <a:ln w="9525">
            <a:noFill/>
            <a:miter lim="800000"/>
            <a:headEnd/>
            <a:tailEnd/>
          </a:ln>
        </p:spPr>
        <p:txBody>
          <a:bodyPr>
            <a:spAutoFit/>
          </a:bodyPr>
          <a:lstStyle/>
          <a:p>
            <a:pPr algn="l" defTabSz="912813"/>
            <a:r>
              <a:rPr lang="en-US" sz="1400" dirty="0">
                <a:latin typeface="+mn-lt"/>
              </a:rPr>
              <a:t>McLean &amp; Company consolidated data from a variety of primary and secondary sources to determine the following distribution of employee engagement.</a:t>
            </a:r>
          </a:p>
        </p:txBody>
      </p:sp>
      <p:grpSp>
        <p:nvGrpSpPr>
          <p:cNvPr id="6" name="Group 12"/>
          <p:cNvGrpSpPr>
            <a:grpSpLocks/>
          </p:cNvGrpSpPr>
          <p:nvPr/>
        </p:nvGrpSpPr>
        <p:grpSpPr bwMode="auto">
          <a:xfrm>
            <a:off x="2765425" y="3153296"/>
            <a:ext cx="5768975" cy="2922588"/>
            <a:chOff x="251520" y="2548978"/>
            <a:chExt cx="4542343" cy="3135381"/>
          </a:xfrm>
        </p:grpSpPr>
        <p:sp>
          <p:nvSpPr>
            <p:cNvPr id="7" name="Rectangle 6"/>
            <p:cNvSpPr/>
            <p:nvPr>
              <p:custDataLst>
                <p:tags r:id="rId4"/>
              </p:custDataLst>
            </p:nvPr>
          </p:nvSpPr>
          <p:spPr>
            <a:xfrm>
              <a:off x="251520" y="2657975"/>
              <a:ext cx="1121212" cy="4666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200" dirty="0">
                  <a:solidFill>
                    <a:schemeClr val="tx1"/>
                  </a:solidFill>
                </a:rPr>
                <a:t>Engaged</a:t>
              </a:r>
            </a:p>
          </p:txBody>
        </p:sp>
        <p:sp>
          <p:nvSpPr>
            <p:cNvPr id="8" name="Rectangle 7"/>
            <p:cNvSpPr/>
            <p:nvPr>
              <p:custDataLst>
                <p:tags r:id="rId5"/>
              </p:custDataLst>
            </p:nvPr>
          </p:nvSpPr>
          <p:spPr>
            <a:xfrm>
              <a:off x="251520" y="3162089"/>
              <a:ext cx="1121212" cy="4666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200" dirty="0">
                  <a:solidFill>
                    <a:schemeClr val="tx1"/>
                  </a:solidFill>
                </a:rPr>
                <a:t>Almost Engaged</a:t>
              </a:r>
            </a:p>
          </p:txBody>
        </p:sp>
        <p:sp>
          <p:nvSpPr>
            <p:cNvPr id="9" name="Rectangle 8"/>
            <p:cNvSpPr/>
            <p:nvPr>
              <p:custDataLst>
                <p:tags r:id="rId6"/>
              </p:custDataLst>
            </p:nvPr>
          </p:nvSpPr>
          <p:spPr>
            <a:xfrm>
              <a:off x="251520" y="3630438"/>
              <a:ext cx="1121212" cy="4666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200" dirty="0">
                  <a:solidFill>
                    <a:schemeClr val="tx1"/>
                  </a:solidFill>
                </a:rPr>
                <a:t>Indifferent</a:t>
              </a:r>
            </a:p>
          </p:txBody>
        </p:sp>
        <p:sp>
          <p:nvSpPr>
            <p:cNvPr id="10" name="Rectangle 9"/>
            <p:cNvSpPr/>
            <p:nvPr>
              <p:custDataLst>
                <p:tags r:id="rId7"/>
              </p:custDataLst>
            </p:nvPr>
          </p:nvSpPr>
          <p:spPr>
            <a:xfrm>
              <a:off x="251520" y="4081755"/>
              <a:ext cx="1121212" cy="4666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200" dirty="0">
                  <a:solidFill>
                    <a:schemeClr val="tx1"/>
                  </a:solidFill>
                </a:rPr>
                <a:t>Disengaged</a:t>
              </a:r>
            </a:p>
          </p:txBody>
        </p:sp>
        <p:sp>
          <p:nvSpPr>
            <p:cNvPr id="11" name="TextBox 17"/>
            <p:cNvSpPr txBox="1">
              <a:spLocks noChangeArrowheads="1"/>
            </p:cNvSpPr>
            <p:nvPr>
              <p:custDataLst>
                <p:tags r:id="rId8"/>
              </p:custDataLst>
            </p:nvPr>
          </p:nvSpPr>
          <p:spPr bwMode="auto">
            <a:xfrm>
              <a:off x="1460810" y="5255085"/>
              <a:ext cx="2823158" cy="429274"/>
            </a:xfrm>
            <a:prstGeom prst="rect">
              <a:avLst/>
            </a:prstGeom>
            <a:noFill/>
            <a:ln w="9525">
              <a:noFill/>
              <a:miter lim="800000"/>
              <a:headEnd/>
              <a:tailEnd/>
            </a:ln>
          </p:spPr>
          <p:txBody>
            <a:bodyPr>
              <a:spAutoFit/>
            </a:bodyPr>
            <a:lstStyle/>
            <a:p>
              <a:pPr algn="r"/>
              <a:r>
                <a:rPr lang="en-US" sz="1000" dirty="0">
                  <a:latin typeface="+mn-lt"/>
                </a:rPr>
                <a:t>Source: McLean &amp; Company </a:t>
              </a:r>
            </a:p>
            <a:p>
              <a:pPr algn="r"/>
              <a:r>
                <a:rPr lang="en-US" sz="1000" dirty="0">
                  <a:latin typeface="+mn-lt"/>
                </a:rPr>
                <a:t>2011-2012</a:t>
              </a:r>
            </a:p>
          </p:txBody>
        </p:sp>
        <p:sp>
          <p:nvSpPr>
            <p:cNvPr id="12" name="TextBox 18"/>
            <p:cNvSpPr txBox="1">
              <a:spLocks noChangeArrowheads="1"/>
            </p:cNvSpPr>
            <p:nvPr>
              <p:custDataLst>
                <p:tags r:id="rId9"/>
              </p:custDataLst>
            </p:nvPr>
          </p:nvSpPr>
          <p:spPr bwMode="auto">
            <a:xfrm>
              <a:off x="971600" y="4957534"/>
              <a:ext cx="3822263" cy="297190"/>
            </a:xfrm>
            <a:prstGeom prst="rect">
              <a:avLst/>
            </a:prstGeom>
            <a:noFill/>
            <a:ln w="9525">
              <a:noFill/>
              <a:miter lim="800000"/>
              <a:headEnd/>
              <a:tailEnd/>
            </a:ln>
          </p:spPr>
          <p:txBody>
            <a:bodyPr>
              <a:spAutoFit/>
            </a:bodyPr>
            <a:lstStyle/>
            <a:p>
              <a:pPr algn="ctr"/>
              <a:r>
                <a:rPr lang="en-US" sz="1200" b="1" dirty="0">
                  <a:latin typeface="+mn-lt"/>
                </a:rPr>
                <a:t>% of employees based at each engagement level</a:t>
              </a:r>
            </a:p>
          </p:txBody>
        </p:sp>
        <p:sp>
          <p:nvSpPr>
            <p:cNvPr id="13" name="AutoShape 2"/>
            <p:cNvSpPr>
              <a:spLocks noChangeAspect="1" noChangeArrowheads="1" noTextEdit="1"/>
            </p:cNvSpPr>
            <p:nvPr/>
          </p:nvSpPr>
          <p:spPr bwMode="auto">
            <a:xfrm>
              <a:off x="1136489" y="2548978"/>
              <a:ext cx="3651124" cy="1905753"/>
            </a:xfrm>
            <a:prstGeom prst="rect">
              <a:avLst/>
            </a:prstGeom>
            <a:noFill/>
            <a:ln w="9525">
              <a:noFill/>
              <a:miter lim="800000"/>
              <a:headEnd/>
              <a:tailEnd/>
            </a:ln>
          </p:spPr>
          <p:txBody>
            <a:bodyPr/>
            <a:lstStyle/>
            <a:p>
              <a:pPr>
                <a:defRPr/>
              </a:pPr>
              <a:endParaRPr lang="en-US" dirty="0">
                <a:latin typeface="+mn-lt"/>
                <a:ea typeface="ＭＳ Ｐゴシック" charset="-128"/>
              </a:endParaRPr>
            </a:p>
          </p:txBody>
        </p:sp>
        <p:sp>
          <p:nvSpPr>
            <p:cNvPr id="14" name="Rectangle 4"/>
            <p:cNvSpPr>
              <a:spLocks noChangeArrowheads="1"/>
            </p:cNvSpPr>
            <p:nvPr/>
          </p:nvSpPr>
          <p:spPr bwMode="auto">
            <a:xfrm>
              <a:off x="1374078" y="2829988"/>
              <a:ext cx="1953203" cy="258869"/>
            </a:xfrm>
            <a:prstGeom prst="rect">
              <a:avLst/>
            </a:prstGeom>
            <a:solidFill>
              <a:srgbClr val="243F54"/>
            </a:solidFill>
            <a:ln w="7">
              <a:solidFill>
                <a:srgbClr val="254061"/>
              </a:solidFill>
              <a:prstDash val="solid"/>
              <a:miter lim="800000"/>
              <a:headEnd/>
              <a:tailEnd/>
            </a:ln>
          </p:spPr>
          <p:txBody>
            <a:bodyPr/>
            <a:lstStyle/>
            <a:p>
              <a:pPr>
                <a:defRPr/>
              </a:pPr>
              <a:endParaRPr lang="en-US" dirty="0">
                <a:latin typeface="+mn-lt"/>
                <a:ea typeface="ＭＳ Ｐゴシック" charset="-128"/>
              </a:endParaRPr>
            </a:p>
          </p:txBody>
        </p:sp>
        <p:sp>
          <p:nvSpPr>
            <p:cNvPr id="15" name="Rectangle 5"/>
            <p:cNvSpPr>
              <a:spLocks noChangeArrowheads="1"/>
            </p:cNvSpPr>
            <p:nvPr/>
          </p:nvSpPr>
          <p:spPr bwMode="auto">
            <a:xfrm>
              <a:off x="1373981" y="3296633"/>
              <a:ext cx="1596214" cy="258869"/>
            </a:xfrm>
            <a:prstGeom prst="rect">
              <a:avLst/>
            </a:prstGeom>
            <a:solidFill>
              <a:srgbClr val="243F54"/>
            </a:solidFill>
            <a:ln w="7">
              <a:solidFill>
                <a:srgbClr val="254061"/>
              </a:solidFill>
              <a:prstDash val="solid"/>
              <a:miter lim="800000"/>
              <a:headEnd/>
              <a:tailEnd/>
            </a:ln>
          </p:spPr>
          <p:txBody>
            <a:bodyPr/>
            <a:lstStyle/>
            <a:p>
              <a:pPr>
                <a:defRPr/>
              </a:pPr>
              <a:endParaRPr lang="en-US" dirty="0">
                <a:latin typeface="+mn-lt"/>
                <a:ea typeface="ＭＳ Ｐゴシック" charset="-128"/>
              </a:endParaRPr>
            </a:p>
          </p:txBody>
        </p:sp>
        <p:sp>
          <p:nvSpPr>
            <p:cNvPr id="16" name="Rectangle 6"/>
            <p:cNvSpPr>
              <a:spLocks noChangeArrowheads="1"/>
            </p:cNvSpPr>
            <p:nvPr/>
          </p:nvSpPr>
          <p:spPr bwMode="auto">
            <a:xfrm>
              <a:off x="1373981" y="3765313"/>
              <a:ext cx="1155031" cy="279397"/>
            </a:xfrm>
            <a:prstGeom prst="rect">
              <a:avLst/>
            </a:prstGeom>
            <a:solidFill>
              <a:srgbClr val="243F54"/>
            </a:solidFill>
            <a:ln w="7">
              <a:solidFill>
                <a:srgbClr val="254061"/>
              </a:solidFill>
              <a:miter lim="800000"/>
              <a:headEnd/>
              <a:tailEnd/>
            </a:ln>
          </p:spPr>
          <p:txBody>
            <a:bodyPr/>
            <a:lstStyle/>
            <a:p>
              <a:endParaRPr lang="en-US" dirty="0">
                <a:latin typeface="+mn-lt"/>
              </a:endParaRPr>
            </a:p>
          </p:txBody>
        </p:sp>
        <p:sp>
          <p:nvSpPr>
            <p:cNvPr id="17" name="Rectangle 7"/>
            <p:cNvSpPr>
              <a:spLocks noChangeArrowheads="1"/>
            </p:cNvSpPr>
            <p:nvPr/>
          </p:nvSpPr>
          <p:spPr bwMode="auto">
            <a:xfrm>
              <a:off x="1373981" y="4231627"/>
              <a:ext cx="1577445" cy="272494"/>
            </a:xfrm>
            <a:prstGeom prst="rect">
              <a:avLst/>
            </a:prstGeom>
            <a:solidFill>
              <a:srgbClr val="243F54"/>
            </a:solidFill>
            <a:ln w="7">
              <a:solidFill>
                <a:srgbClr val="254061"/>
              </a:solidFill>
              <a:prstDash val="solid"/>
              <a:miter lim="800000"/>
              <a:headEnd/>
              <a:tailEnd/>
            </a:ln>
          </p:spPr>
          <p:txBody>
            <a:bodyPr/>
            <a:lstStyle/>
            <a:p>
              <a:pPr>
                <a:defRPr/>
              </a:pPr>
              <a:endParaRPr lang="en-US" dirty="0">
                <a:latin typeface="+mn-lt"/>
                <a:ea typeface="ＭＳ Ｐゴシック" charset="-128"/>
              </a:endParaRPr>
            </a:p>
          </p:txBody>
        </p:sp>
        <p:sp>
          <p:nvSpPr>
            <p:cNvPr id="18" name="Line 8"/>
            <p:cNvSpPr>
              <a:spLocks noChangeShapeType="1"/>
            </p:cNvSpPr>
            <p:nvPr/>
          </p:nvSpPr>
          <p:spPr bwMode="auto">
            <a:xfrm>
              <a:off x="1368981" y="4599493"/>
              <a:ext cx="3156141" cy="0"/>
            </a:xfrm>
            <a:prstGeom prst="line">
              <a:avLst/>
            </a:prstGeom>
            <a:noFill/>
            <a:ln w="7">
              <a:solidFill>
                <a:srgbClr val="333333"/>
              </a:solidFill>
              <a:prstDash val="solid"/>
              <a:round/>
              <a:headEnd/>
              <a:tailEnd/>
            </a:ln>
          </p:spPr>
          <p:txBody>
            <a:bodyPr/>
            <a:lstStyle/>
            <a:p>
              <a:pPr>
                <a:defRPr/>
              </a:pPr>
              <a:endParaRPr lang="en-US" dirty="0">
                <a:latin typeface="+mn-lt"/>
                <a:ea typeface="ＭＳ Ｐゴシック" charset="-128"/>
              </a:endParaRPr>
            </a:p>
          </p:txBody>
        </p:sp>
        <p:sp>
          <p:nvSpPr>
            <p:cNvPr id="19" name="Line 9"/>
            <p:cNvSpPr>
              <a:spLocks noChangeShapeType="1"/>
            </p:cNvSpPr>
            <p:nvPr/>
          </p:nvSpPr>
          <p:spPr bwMode="auto">
            <a:xfrm flipV="1">
              <a:off x="1368981" y="4599493"/>
              <a:ext cx="1250" cy="42578"/>
            </a:xfrm>
            <a:prstGeom prst="line">
              <a:avLst/>
            </a:prstGeom>
            <a:noFill/>
            <a:ln w="7">
              <a:solidFill>
                <a:srgbClr val="333333"/>
              </a:solidFill>
              <a:prstDash val="solid"/>
              <a:round/>
              <a:headEnd/>
              <a:tailEnd/>
            </a:ln>
          </p:spPr>
          <p:txBody>
            <a:bodyPr/>
            <a:lstStyle/>
            <a:p>
              <a:pPr>
                <a:defRPr/>
              </a:pPr>
              <a:endParaRPr lang="en-US" dirty="0">
                <a:latin typeface="+mn-lt"/>
                <a:ea typeface="ＭＳ Ｐゴシック" charset="-128"/>
              </a:endParaRPr>
            </a:p>
          </p:txBody>
        </p:sp>
        <p:sp>
          <p:nvSpPr>
            <p:cNvPr id="20" name="Line 10"/>
            <p:cNvSpPr>
              <a:spLocks noChangeShapeType="1"/>
            </p:cNvSpPr>
            <p:nvPr/>
          </p:nvSpPr>
          <p:spPr bwMode="auto">
            <a:xfrm flipV="1">
              <a:off x="1686470" y="4599493"/>
              <a:ext cx="1250" cy="42578"/>
            </a:xfrm>
            <a:prstGeom prst="line">
              <a:avLst/>
            </a:prstGeom>
            <a:noFill/>
            <a:ln w="7">
              <a:solidFill>
                <a:srgbClr val="333333"/>
              </a:solidFill>
              <a:prstDash val="solid"/>
              <a:round/>
              <a:headEnd/>
              <a:tailEnd/>
            </a:ln>
          </p:spPr>
          <p:txBody>
            <a:bodyPr/>
            <a:lstStyle/>
            <a:p>
              <a:pPr>
                <a:defRPr/>
              </a:pPr>
              <a:endParaRPr lang="en-US" dirty="0">
                <a:latin typeface="+mn-lt"/>
                <a:ea typeface="ＭＳ Ｐゴシック" charset="-128"/>
              </a:endParaRPr>
            </a:p>
          </p:txBody>
        </p:sp>
        <p:sp>
          <p:nvSpPr>
            <p:cNvPr id="21" name="Line 11"/>
            <p:cNvSpPr>
              <a:spLocks noChangeShapeType="1"/>
            </p:cNvSpPr>
            <p:nvPr/>
          </p:nvSpPr>
          <p:spPr bwMode="auto">
            <a:xfrm flipV="1">
              <a:off x="2001460" y="4599493"/>
              <a:ext cx="2500" cy="42578"/>
            </a:xfrm>
            <a:prstGeom prst="line">
              <a:avLst/>
            </a:prstGeom>
            <a:noFill/>
            <a:ln w="7">
              <a:solidFill>
                <a:srgbClr val="333333"/>
              </a:solidFill>
              <a:prstDash val="solid"/>
              <a:round/>
              <a:headEnd/>
              <a:tailEnd/>
            </a:ln>
          </p:spPr>
          <p:txBody>
            <a:bodyPr/>
            <a:lstStyle/>
            <a:p>
              <a:pPr>
                <a:defRPr/>
              </a:pPr>
              <a:endParaRPr lang="en-US" dirty="0">
                <a:latin typeface="+mn-lt"/>
                <a:ea typeface="ＭＳ Ｐゴシック" charset="-128"/>
              </a:endParaRPr>
            </a:p>
          </p:txBody>
        </p:sp>
        <p:sp>
          <p:nvSpPr>
            <p:cNvPr id="22" name="Line 12"/>
            <p:cNvSpPr>
              <a:spLocks noChangeShapeType="1"/>
            </p:cNvSpPr>
            <p:nvPr/>
          </p:nvSpPr>
          <p:spPr bwMode="auto">
            <a:xfrm flipV="1">
              <a:off x="2318949" y="4599493"/>
              <a:ext cx="2500" cy="42578"/>
            </a:xfrm>
            <a:prstGeom prst="line">
              <a:avLst/>
            </a:prstGeom>
            <a:noFill/>
            <a:ln w="7">
              <a:solidFill>
                <a:srgbClr val="333333"/>
              </a:solidFill>
              <a:prstDash val="solid"/>
              <a:round/>
              <a:headEnd/>
              <a:tailEnd/>
            </a:ln>
          </p:spPr>
          <p:txBody>
            <a:bodyPr/>
            <a:lstStyle/>
            <a:p>
              <a:pPr>
                <a:defRPr/>
              </a:pPr>
              <a:endParaRPr lang="en-US" dirty="0">
                <a:latin typeface="+mn-lt"/>
                <a:ea typeface="ＭＳ Ｐゴシック" charset="-128"/>
              </a:endParaRPr>
            </a:p>
          </p:txBody>
        </p:sp>
        <p:sp>
          <p:nvSpPr>
            <p:cNvPr id="23" name="Line 13"/>
            <p:cNvSpPr>
              <a:spLocks noChangeShapeType="1"/>
            </p:cNvSpPr>
            <p:nvPr/>
          </p:nvSpPr>
          <p:spPr bwMode="auto">
            <a:xfrm flipV="1">
              <a:off x="2635188" y="4599493"/>
              <a:ext cx="1250" cy="42578"/>
            </a:xfrm>
            <a:prstGeom prst="line">
              <a:avLst/>
            </a:prstGeom>
            <a:noFill/>
            <a:ln w="7">
              <a:solidFill>
                <a:srgbClr val="333333"/>
              </a:solidFill>
              <a:prstDash val="solid"/>
              <a:round/>
              <a:headEnd/>
              <a:tailEnd/>
            </a:ln>
          </p:spPr>
          <p:txBody>
            <a:bodyPr/>
            <a:lstStyle/>
            <a:p>
              <a:pPr>
                <a:defRPr/>
              </a:pPr>
              <a:endParaRPr lang="en-US" dirty="0">
                <a:latin typeface="+mn-lt"/>
                <a:ea typeface="ＭＳ Ｐゴシック" charset="-128"/>
              </a:endParaRPr>
            </a:p>
          </p:txBody>
        </p:sp>
        <p:sp>
          <p:nvSpPr>
            <p:cNvPr id="24" name="Line 14"/>
            <p:cNvSpPr>
              <a:spLocks noChangeShapeType="1"/>
            </p:cNvSpPr>
            <p:nvPr/>
          </p:nvSpPr>
          <p:spPr bwMode="auto">
            <a:xfrm flipV="1">
              <a:off x="2951427" y="4599493"/>
              <a:ext cx="1250" cy="42578"/>
            </a:xfrm>
            <a:prstGeom prst="line">
              <a:avLst/>
            </a:prstGeom>
            <a:noFill/>
            <a:ln w="7">
              <a:solidFill>
                <a:srgbClr val="333333"/>
              </a:solidFill>
              <a:prstDash val="solid"/>
              <a:round/>
              <a:headEnd/>
              <a:tailEnd/>
            </a:ln>
          </p:spPr>
          <p:txBody>
            <a:bodyPr/>
            <a:lstStyle/>
            <a:p>
              <a:pPr>
                <a:defRPr/>
              </a:pPr>
              <a:endParaRPr lang="en-US" dirty="0">
                <a:latin typeface="+mn-lt"/>
                <a:ea typeface="ＭＳ Ｐゴシック" charset="-128"/>
              </a:endParaRPr>
            </a:p>
          </p:txBody>
        </p:sp>
        <p:sp>
          <p:nvSpPr>
            <p:cNvPr id="25" name="Line 15"/>
            <p:cNvSpPr>
              <a:spLocks noChangeShapeType="1"/>
            </p:cNvSpPr>
            <p:nvPr/>
          </p:nvSpPr>
          <p:spPr bwMode="auto">
            <a:xfrm flipV="1">
              <a:off x="3257666" y="4599493"/>
              <a:ext cx="1250" cy="42578"/>
            </a:xfrm>
            <a:prstGeom prst="line">
              <a:avLst/>
            </a:prstGeom>
            <a:noFill/>
            <a:ln w="7">
              <a:solidFill>
                <a:srgbClr val="333333"/>
              </a:solidFill>
              <a:prstDash val="solid"/>
              <a:round/>
              <a:headEnd/>
              <a:tailEnd/>
            </a:ln>
          </p:spPr>
          <p:txBody>
            <a:bodyPr/>
            <a:lstStyle/>
            <a:p>
              <a:pPr>
                <a:defRPr/>
              </a:pPr>
              <a:endParaRPr lang="en-US" dirty="0">
                <a:latin typeface="+mn-lt"/>
                <a:ea typeface="ＭＳ Ｐゴシック" charset="-128"/>
              </a:endParaRPr>
            </a:p>
          </p:txBody>
        </p:sp>
        <p:sp>
          <p:nvSpPr>
            <p:cNvPr id="26" name="Line 16"/>
            <p:cNvSpPr>
              <a:spLocks noChangeShapeType="1"/>
            </p:cNvSpPr>
            <p:nvPr/>
          </p:nvSpPr>
          <p:spPr bwMode="auto">
            <a:xfrm flipV="1">
              <a:off x="3575156" y="4599493"/>
              <a:ext cx="1250" cy="42578"/>
            </a:xfrm>
            <a:prstGeom prst="line">
              <a:avLst/>
            </a:prstGeom>
            <a:noFill/>
            <a:ln w="7">
              <a:solidFill>
                <a:srgbClr val="333333"/>
              </a:solidFill>
              <a:prstDash val="solid"/>
              <a:round/>
              <a:headEnd/>
              <a:tailEnd/>
            </a:ln>
          </p:spPr>
          <p:txBody>
            <a:bodyPr/>
            <a:lstStyle/>
            <a:p>
              <a:pPr>
                <a:defRPr/>
              </a:pPr>
              <a:endParaRPr lang="en-US" dirty="0">
                <a:latin typeface="+mn-lt"/>
                <a:ea typeface="ＭＳ Ｐゴシック" charset="-128"/>
              </a:endParaRPr>
            </a:p>
          </p:txBody>
        </p:sp>
        <p:sp>
          <p:nvSpPr>
            <p:cNvPr id="27" name="Line 17"/>
            <p:cNvSpPr>
              <a:spLocks noChangeShapeType="1"/>
            </p:cNvSpPr>
            <p:nvPr/>
          </p:nvSpPr>
          <p:spPr bwMode="auto">
            <a:xfrm flipV="1">
              <a:off x="3891394" y="4599493"/>
              <a:ext cx="1250" cy="42578"/>
            </a:xfrm>
            <a:prstGeom prst="line">
              <a:avLst/>
            </a:prstGeom>
            <a:noFill/>
            <a:ln w="7">
              <a:solidFill>
                <a:srgbClr val="333333"/>
              </a:solidFill>
              <a:prstDash val="solid"/>
              <a:round/>
              <a:headEnd/>
              <a:tailEnd/>
            </a:ln>
          </p:spPr>
          <p:txBody>
            <a:bodyPr/>
            <a:lstStyle/>
            <a:p>
              <a:pPr>
                <a:defRPr/>
              </a:pPr>
              <a:endParaRPr lang="en-US" dirty="0">
                <a:latin typeface="+mn-lt"/>
                <a:ea typeface="ＭＳ Ｐゴシック" charset="-128"/>
              </a:endParaRPr>
            </a:p>
          </p:txBody>
        </p:sp>
        <p:sp>
          <p:nvSpPr>
            <p:cNvPr id="28" name="Line 18"/>
            <p:cNvSpPr>
              <a:spLocks noChangeShapeType="1"/>
            </p:cNvSpPr>
            <p:nvPr/>
          </p:nvSpPr>
          <p:spPr bwMode="auto">
            <a:xfrm flipV="1">
              <a:off x="4206383" y="4599493"/>
              <a:ext cx="2500" cy="42578"/>
            </a:xfrm>
            <a:prstGeom prst="line">
              <a:avLst/>
            </a:prstGeom>
            <a:noFill/>
            <a:ln w="7">
              <a:solidFill>
                <a:srgbClr val="333333"/>
              </a:solidFill>
              <a:prstDash val="solid"/>
              <a:round/>
              <a:headEnd/>
              <a:tailEnd/>
            </a:ln>
          </p:spPr>
          <p:txBody>
            <a:bodyPr/>
            <a:lstStyle/>
            <a:p>
              <a:pPr>
                <a:defRPr/>
              </a:pPr>
              <a:endParaRPr lang="en-US" dirty="0">
                <a:latin typeface="+mn-lt"/>
                <a:ea typeface="ＭＳ Ｐゴシック" charset="-128"/>
              </a:endParaRPr>
            </a:p>
          </p:txBody>
        </p:sp>
        <p:sp>
          <p:nvSpPr>
            <p:cNvPr id="29" name="Line 19"/>
            <p:cNvSpPr>
              <a:spLocks noChangeShapeType="1"/>
            </p:cNvSpPr>
            <p:nvPr/>
          </p:nvSpPr>
          <p:spPr bwMode="auto">
            <a:xfrm flipV="1">
              <a:off x="4525123" y="4599493"/>
              <a:ext cx="1250" cy="42578"/>
            </a:xfrm>
            <a:prstGeom prst="line">
              <a:avLst/>
            </a:prstGeom>
            <a:noFill/>
            <a:ln w="7">
              <a:solidFill>
                <a:srgbClr val="333333"/>
              </a:solidFill>
              <a:prstDash val="solid"/>
              <a:round/>
              <a:headEnd/>
              <a:tailEnd/>
            </a:ln>
          </p:spPr>
          <p:txBody>
            <a:bodyPr/>
            <a:lstStyle/>
            <a:p>
              <a:pPr>
                <a:defRPr/>
              </a:pPr>
              <a:endParaRPr lang="en-US" dirty="0">
                <a:latin typeface="+mn-lt"/>
                <a:ea typeface="ＭＳ Ｐゴシック" charset="-128"/>
              </a:endParaRPr>
            </a:p>
          </p:txBody>
        </p:sp>
        <p:sp>
          <p:nvSpPr>
            <p:cNvPr id="30" name="Line 20"/>
            <p:cNvSpPr>
              <a:spLocks noChangeShapeType="1"/>
            </p:cNvSpPr>
            <p:nvPr/>
          </p:nvSpPr>
          <p:spPr bwMode="auto">
            <a:xfrm>
              <a:off x="1368981" y="2729505"/>
              <a:ext cx="1250" cy="1869988"/>
            </a:xfrm>
            <a:prstGeom prst="line">
              <a:avLst/>
            </a:prstGeom>
            <a:noFill/>
            <a:ln w="7">
              <a:solidFill>
                <a:srgbClr val="333333"/>
              </a:solidFill>
              <a:prstDash val="solid"/>
              <a:round/>
              <a:headEnd/>
              <a:tailEnd/>
            </a:ln>
          </p:spPr>
          <p:txBody>
            <a:bodyPr/>
            <a:lstStyle/>
            <a:p>
              <a:pPr>
                <a:defRPr/>
              </a:pPr>
              <a:endParaRPr lang="en-US" dirty="0">
                <a:latin typeface="+mn-lt"/>
                <a:ea typeface="ＭＳ Ｐゴシック" charset="-128"/>
              </a:endParaRPr>
            </a:p>
          </p:txBody>
        </p:sp>
        <p:sp>
          <p:nvSpPr>
            <p:cNvPr id="31" name="Rectangle 21"/>
            <p:cNvSpPr>
              <a:spLocks noChangeArrowheads="1"/>
            </p:cNvSpPr>
            <p:nvPr/>
          </p:nvSpPr>
          <p:spPr bwMode="auto">
            <a:xfrm>
              <a:off x="1372736" y="4720988"/>
              <a:ext cx="143451" cy="181616"/>
            </a:xfrm>
            <a:prstGeom prst="rect">
              <a:avLst/>
            </a:prstGeom>
            <a:noFill/>
            <a:ln w="9525">
              <a:noFill/>
              <a:miter lim="800000"/>
              <a:headEnd/>
              <a:tailEnd/>
            </a:ln>
          </p:spPr>
          <p:txBody>
            <a:bodyPr lIns="0" tIns="0" rIns="0" bIns="0">
              <a:spAutoFit/>
            </a:bodyPr>
            <a:lstStyle/>
            <a:p>
              <a:r>
                <a:rPr lang="en-US" sz="1100" dirty="0">
                  <a:solidFill>
                    <a:srgbClr val="333333"/>
                  </a:solidFill>
                  <a:latin typeface="+mn-lt"/>
                </a:rPr>
                <a:t>0</a:t>
              </a:r>
              <a:endParaRPr lang="en-US" sz="1800" dirty="0">
                <a:latin typeface="+mn-lt"/>
              </a:endParaRPr>
            </a:p>
          </p:txBody>
        </p:sp>
        <p:sp>
          <p:nvSpPr>
            <p:cNvPr id="32" name="Rectangle 22"/>
            <p:cNvSpPr>
              <a:spLocks noChangeArrowheads="1"/>
            </p:cNvSpPr>
            <p:nvPr/>
          </p:nvSpPr>
          <p:spPr bwMode="auto">
            <a:xfrm>
              <a:off x="1632074" y="4720988"/>
              <a:ext cx="61842" cy="181616"/>
            </a:xfrm>
            <a:prstGeom prst="rect">
              <a:avLst/>
            </a:prstGeom>
            <a:noFill/>
            <a:ln w="9525">
              <a:noFill/>
              <a:miter lim="800000"/>
              <a:headEnd/>
              <a:tailEnd/>
            </a:ln>
          </p:spPr>
          <p:txBody>
            <a:bodyPr wrap="none" lIns="0" tIns="0" rIns="0" bIns="0">
              <a:spAutoFit/>
            </a:bodyPr>
            <a:lstStyle/>
            <a:p>
              <a:r>
                <a:rPr lang="en-US" sz="1100" dirty="0">
                  <a:solidFill>
                    <a:srgbClr val="333333"/>
                  </a:solidFill>
                  <a:latin typeface="+mn-lt"/>
                </a:rPr>
                <a:t>5</a:t>
              </a:r>
              <a:endParaRPr lang="en-US" sz="1800" dirty="0">
                <a:latin typeface="+mn-lt"/>
              </a:endParaRPr>
            </a:p>
          </p:txBody>
        </p:sp>
        <p:sp>
          <p:nvSpPr>
            <p:cNvPr id="33" name="Rectangle 23"/>
            <p:cNvSpPr>
              <a:spLocks noChangeArrowheads="1"/>
            </p:cNvSpPr>
            <p:nvPr/>
          </p:nvSpPr>
          <p:spPr bwMode="auto">
            <a:xfrm>
              <a:off x="1897187" y="4720988"/>
              <a:ext cx="123683" cy="181616"/>
            </a:xfrm>
            <a:prstGeom prst="rect">
              <a:avLst/>
            </a:prstGeom>
            <a:noFill/>
            <a:ln w="9525">
              <a:noFill/>
              <a:miter lim="800000"/>
              <a:headEnd/>
              <a:tailEnd/>
            </a:ln>
          </p:spPr>
          <p:txBody>
            <a:bodyPr wrap="none" lIns="0" tIns="0" rIns="0" bIns="0">
              <a:spAutoFit/>
            </a:bodyPr>
            <a:lstStyle/>
            <a:p>
              <a:r>
                <a:rPr lang="en-US" sz="1100" dirty="0">
                  <a:solidFill>
                    <a:srgbClr val="333333"/>
                  </a:solidFill>
                  <a:latin typeface="+mn-lt"/>
                </a:rPr>
                <a:t>10</a:t>
              </a:r>
              <a:endParaRPr lang="en-US" sz="1800" dirty="0">
                <a:latin typeface="+mn-lt"/>
              </a:endParaRPr>
            </a:p>
          </p:txBody>
        </p:sp>
        <p:sp>
          <p:nvSpPr>
            <p:cNvPr id="34" name="Rectangle 24"/>
            <p:cNvSpPr>
              <a:spLocks noChangeArrowheads="1"/>
            </p:cNvSpPr>
            <p:nvPr/>
          </p:nvSpPr>
          <p:spPr bwMode="auto">
            <a:xfrm>
              <a:off x="2213099" y="4720988"/>
              <a:ext cx="123683" cy="181616"/>
            </a:xfrm>
            <a:prstGeom prst="rect">
              <a:avLst/>
            </a:prstGeom>
            <a:noFill/>
            <a:ln w="9525">
              <a:noFill/>
              <a:miter lim="800000"/>
              <a:headEnd/>
              <a:tailEnd/>
            </a:ln>
          </p:spPr>
          <p:txBody>
            <a:bodyPr wrap="none" lIns="0" tIns="0" rIns="0" bIns="0">
              <a:spAutoFit/>
            </a:bodyPr>
            <a:lstStyle/>
            <a:p>
              <a:r>
                <a:rPr lang="en-US" sz="1100" dirty="0">
                  <a:solidFill>
                    <a:srgbClr val="333333"/>
                  </a:solidFill>
                  <a:latin typeface="+mn-lt"/>
                </a:rPr>
                <a:t>15</a:t>
              </a:r>
              <a:endParaRPr lang="en-US" sz="1800" dirty="0">
                <a:latin typeface="+mn-lt"/>
              </a:endParaRPr>
            </a:p>
          </p:txBody>
        </p:sp>
        <p:sp>
          <p:nvSpPr>
            <p:cNvPr id="35" name="Rectangle 25"/>
            <p:cNvSpPr>
              <a:spLocks noChangeArrowheads="1"/>
            </p:cNvSpPr>
            <p:nvPr/>
          </p:nvSpPr>
          <p:spPr bwMode="auto">
            <a:xfrm>
              <a:off x="2529012" y="4720988"/>
              <a:ext cx="123683" cy="181616"/>
            </a:xfrm>
            <a:prstGeom prst="rect">
              <a:avLst/>
            </a:prstGeom>
            <a:noFill/>
            <a:ln w="9525">
              <a:noFill/>
              <a:miter lim="800000"/>
              <a:headEnd/>
              <a:tailEnd/>
            </a:ln>
          </p:spPr>
          <p:txBody>
            <a:bodyPr wrap="none" lIns="0" tIns="0" rIns="0" bIns="0">
              <a:spAutoFit/>
            </a:bodyPr>
            <a:lstStyle/>
            <a:p>
              <a:r>
                <a:rPr lang="en-US" sz="1100" dirty="0">
                  <a:solidFill>
                    <a:srgbClr val="333333"/>
                  </a:solidFill>
                  <a:latin typeface="+mn-lt"/>
                </a:rPr>
                <a:t>20</a:t>
              </a:r>
              <a:endParaRPr lang="en-US" sz="1800" dirty="0">
                <a:latin typeface="+mn-lt"/>
              </a:endParaRPr>
            </a:p>
          </p:txBody>
        </p:sp>
        <p:sp>
          <p:nvSpPr>
            <p:cNvPr id="36" name="Rectangle 26"/>
            <p:cNvSpPr>
              <a:spLocks noChangeArrowheads="1"/>
            </p:cNvSpPr>
            <p:nvPr/>
          </p:nvSpPr>
          <p:spPr bwMode="auto">
            <a:xfrm>
              <a:off x="2846512" y="4720988"/>
              <a:ext cx="123683" cy="181616"/>
            </a:xfrm>
            <a:prstGeom prst="rect">
              <a:avLst/>
            </a:prstGeom>
            <a:noFill/>
            <a:ln w="9525">
              <a:noFill/>
              <a:miter lim="800000"/>
              <a:headEnd/>
              <a:tailEnd/>
            </a:ln>
          </p:spPr>
          <p:txBody>
            <a:bodyPr wrap="none" lIns="0" tIns="0" rIns="0" bIns="0">
              <a:spAutoFit/>
            </a:bodyPr>
            <a:lstStyle/>
            <a:p>
              <a:r>
                <a:rPr lang="en-US" sz="1100" dirty="0">
                  <a:solidFill>
                    <a:srgbClr val="333333"/>
                  </a:solidFill>
                  <a:latin typeface="+mn-lt"/>
                </a:rPr>
                <a:t>25</a:t>
              </a:r>
              <a:endParaRPr lang="en-US" sz="1800" dirty="0">
                <a:latin typeface="+mn-lt"/>
              </a:endParaRPr>
            </a:p>
          </p:txBody>
        </p:sp>
        <p:sp>
          <p:nvSpPr>
            <p:cNvPr id="37" name="Rectangle 27"/>
            <p:cNvSpPr>
              <a:spLocks noChangeArrowheads="1"/>
            </p:cNvSpPr>
            <p:nvPr/>
          </p:nvSpPr>
          <p:spPr bwMode="auto">
            <a:xfrm>
              <a:off x="3152899" y="4720988"/>
              <a:ext cx="123683" cy="181616"/>
            </a:xfrm>
            <a:prstGeom prst="rect">
              <a:avLst/>
            </a:prstGeom>
            <a:noFill/>
            <a:ln w="9525">
              <a:noFill/>
              <a:miter lim="800000"/>
              <a:headEnd/>
              <a:tailEnd/>
            </a:ln>
          </p:spPr>
          <p:txBody>
            <a:bodyPr wrap="none" lIns="0" tIns="0" rIns="0" bIns="0">
              <a:spAutoFit/>
            </a:bodyPr>
            <a:lstStyle/>
            <a:p>
              <a:r>
                <a:rPr lang="en-US" sz="1100" dirty="0">
                  <a:solidFill>
                    <a:srgbClr val="333333"/>
                  </a:solidFill>
                  <a:latin typeface="+mn-lt"/>
                </a:rPr>
                <a:t>30</a:t>
              </a:r>
              <a:endParaRPr lang="en-US" sz="1800" dirty="0">
                <a:latin typeface="+mn-lt"/>
              </a:endParaRPr>
            </a:p>
          </p:txBody>
        </p:sp>
        <p:sp>
          <p:nvSpPr>
            <p:cNvPr id="38" name="Rectangle 28"/>
            <p:cNvSpPr>
              <a:spLocks noChangeArrowheads="1"/>
            </p:cNvSpPr>
            <p:nvPr/>
          </p:nvSpPr>
          <p:spPr bwMode="auto">
            <a:xfrm>
              <a:off x="3468812" y="4720988"/>
              <a:ext cx="123683" cy="181616"/>
            </a:xfrm>
            <a:prstGeom prst="rect">
              <a:avLst/>
            </a:prstGeom>
            <a:noFill/>
            <a:ln w="9525">
              <a:noFill/>
              <a:miter lim="800000"/>
              <a:headEnd/>
              <a:tailEnd/>
            </a:ln>
          </p:spPr>
          <p:txBody>
            <a:bodyPr wrap="none" lIns="0" tIns="0" rIns="0" bIns="0">
              <a:spAutoFit/>
            </a:bodyPr>
            <a:lstStyle/>
            <a:p>
              <a:r>
                <a:rPr lang="en-US" sz="1100" dirty="0">
                  <a:solidFill>
                    <a:srgbClr val="333333"/>
                  </a:solidFill>
                  <a:latin typeface="+mn-lt"/>
                </a:rPr>
                <a:t>35</a:t>
              </a:r>
              <a:endParaRPr lang="en-US" sz="1800" dirty="0">
                <a:latin typeface="+mn-lt"/>
              </a:endParaRPr>
            </a:p>
          </p:txBody>
        </p:sp>
        <p:sp>
          <p:nvSpPr>
            <p:cNvPr id="39" name="Rectangle 29"/>
            <p:cNvSpPr>
              <a:spLocks noChangeArrowheads="1"/>
            </p:cNvSpPr>
            <p:nvPr/>
          </p:nvSpPr>
          <p:spPr bwMode="auto">
            <a:xfrm>
              <a:off x="3784724" y="4720988"/>
              <a:ext cx="123683" cy="181616"/>
            </a:xfrm>
            <a:prstGeom prst="rect">
              <a:avLst/>
            </a:prstGeom>
            <a:noFill/>
            <a:ln w="9525">
              <a:noFill/>
              <a:miter lim="800000"/>
              <a:headEnd/>
              <a:tailEnd/>
            </a:ln>
          </p:spPr>
          <p:txBody>
            <a:bodyPr wrap="none" lIns="0" tIns="0" rIns="0" bIns="0">
              <a:spAutoFit/>
            </a:bodyPr>
            <a:lstStyle/>
            <a:p>
              <a:r>
                <a:rPr lang="en-US" sz="1100" dirty="0">
                  <a:solidFill>
                    <a:srgbClr val="333333"/>
                  </a:solidFill>
                  <a:latin typeface="+mn-lt"/>
                </a:rPr>
                <a:t>40</a:t>
              </a:r>
              <a:endParaRPr lang="en-US" sz="1800" dirty="0">
                <a:latin typeface="+mn-lt"/>
              </a:endParaRPr>
            </a:p>
          </p:txBody>
        </p:sp>
        <p:sp>
          <p:nvSpPr>
            <p:cNvPr id="40" name="Rectangle 30"/>
            <p:cNvSpPr>
              <a:spLocks noChangeArrowheads="1"/>
            </p:cNvSpPr>
            <p:nvPr/>
          </p:nvSpPr>
          <p:spPr bwMode="auto">
            <a:xfrm>
              <a:off x="4102224" y="4720988"/>
              <a:ext cx="123683" cy="181616"/>
            </a:xfrm>
            <a:prstGeom prst="rect">
              <a:avLst/>
            </a:prstGeom>
            <a:noFill/>
            <a:ln w="9525">
              <a:noFill/>
              <a:miter lim="800000"/>
              <a:headEnd/>
              <a:tailEnd/>
            </a:ln>
          </p:spPr>
          <p:txBody>
            <a:bodyPr wrap="none" lIns="0" tIns="0" rIns="0" bIns="0">
              <a:spAutoFit/>
            </a:bodyPr>
            <a:lstStyle/>
            <a:p>
              <a:r>
                <a:rPr lang="en-US" sz="1100" dirty="0">
                  <a:solidFill>
                    <a:srgbClr val="333333"/>
                  </a:solidFill>
                  <a:latin typeface="+mn-lt"/>
                </a:rPr>
                <a:t>45</a:t>
              </a:r>
              <a:endParaRPr lang="en-US" sz="1800" dirty="0">
                <a:latin typeface="+mn-lt"/>
              </a:endParaRPr>
            </a:p>
          </p:txBody>
        </p:sp>
        <p:sp>
          <p:nvSpPr>
            <p:cNvPr id="41" name="Rectangle 31"/>
            <p:cNvSpPr>
              <a:spLocks noChangeArrowheads="1"/>
            </p:cNvSpPr>
            <p:nvPr/>
          </p:nvSpPr>
          <p:spPr bwMode="auto">
            <a:xfrm>
              <a:off x="4418137" y="4720988"/>
              <a:ext cx="126207" cy="181616"/>
            </a:xfrm>
            <a:prstGeom prst="rect">
              <a:avLst/>
            </a:prstGeom>
            <a:noFill/>
            <a:ln w="9525">
              <a:noFill/>
              <a:miter lim="800000"/>
              <a:headEnd/>
              <a:tailEnd/>
            </a:ln>
          </p:spPr>
          <p:txBody>
            <a:bodyPr wrap="none" lIns="0" tIns="0" rIns="0" bIns="0">
              <a:spAutoFit/>
            </a:bodyPr>
            <a:lstStyle/>
            <a:p>
              <a:r>
                <a:rPr lang="en-US" sz="1100" dirty="0">
                  <a:solidFill>
                    <a:srgbClr val="333333"/>
                  </a:solidFill>
                  <a:latin typeface="+mn-lt"/>
                </a:rPr>
                <a:t>50</a:t>
              </a:r>
              <a:endParaRPr lang="en-US" sz="1800" dirty="0">
                <a:latin typeface="+mn-lt"/>
              </a:endParaRPr>
            </a:p>
          </p:txBody>
        </p:sp>
        <p:sp>
          <p:nvSpPr>
            <p:cNvPr id="42" name="TextBox 51"/>
            <p:cNvSpPr txBox="1">
              <a:spLocks noChangeArrowheads="1"/>
            </p:cNvSpPr>
            <p:nvPr>
              <p:custDataLst>
                <p:tags r:id="rId10"/>
              </p:custDataLst>
            </p:nvPr>
          </p:nvSpPr>
          <p:spPr bwMode="auto">
            <a:xfrm>
              <a:off x="1415036" y="3278765"/>
              <a:ext cx="1806575" cy="297190"/>
            </a:xfrm>
            <a:prstGeom prst="rect">
              <a:avLst/>
            </a:prstGeom>
            <a:noFill/>
            <a:ln w="9525">
              <a:noFill/>
              <a:miter lim="800000"/>
              <a:headEnd/>
              <a:tailEnd/>
            </a:ln>
          </p:spPr>
          <p:txBody>
            <a:bodyPr>
              <a:spAutoFit/>
            </a:bodyPr>
            <a:lstStyle/>
            <a:p>
              <a:pPr algn="ctr"/>
              <a:r>
                <a:rPr lang="en-US" sz="1200" dirty="0">
                  <a:solidFill>
                    <a:schemeClr val="bg1"/>
                  </a:solidFill>
                  <a:latin typeface="+mn-lt"/>
                </a:rPr>
                <a:t>20 – 30%</a:t>
              </a:r>
            </a:p>
          </p:txBody>
        </p:sp>
        <p:sp>
          <p:nvSpPr>
            <p:cNvPr id="43" name="TextBox 52"/>
            <p:cNvSpPr txBox="1">
              <a:spLocks noChangeArrowheads="1"/>
            </p:cNvSpPr>
            <p:nvPr>
              <p:custDataLst>
                <p:tags r:id="rId11"/>
              </p:custDataLst>
            </p:nvPr>
          </p:nvSpPr>
          <p:spPr bwMode="auto">
            <a:xfrm>
              <a:off x="1520705" y="2828865"/>
              <a:ext cx="1806575" cy="297190"/>
            </a:xfrm>
            <a:prstGeom prst="rect">
              <a:avLst/>
            </a:prstGeom>
            <a:noFill/>
            <a:ln w="9525">
              <a:noFill/>
              <a:miter lim="800000"/>
              <a:headEnd/>
              <a:tailEnd/>
            </a:ln>
          </p:spPr>
          <p:txBody>
            <a:bodyPr>
              <a:spAutoFit/>
            </a:bodyPr>
            <a:lstStyle/>
            <a:p>
              <a:pPr algn="ctr"/>
              <a:r>
                <a:rPr lang="en-US" sz="1200" dirty="0">
                  <a:solidFill>
                    <a:schemeClr val="bg1"/>
                  </a:solidFill>
                  <a:latin typeface="+mn-lt"/>
                </a:rPr>
                <a:t>25 –35%</a:t>
              </a:r>
            </a:p>
          </p:txBody>
        </p:sp>
        <p:sp>
          <p:nvSpPr>
            <p:cNvPr id="44" name="TextBox 43"/>
            <p:cNvSpPr txBox="1"/>
            <p:nvPr>
              <p:custDataLst>
                <p:tags r:id="rId12"/>
              </p:custDataLst>
            </p:nvPr>
          </p:nvSpPr>
          <p:spPr>
            <a:xfrm>
              <a:off x="1493572" y="3768387"/>
              <a:ext cx="1044964" cy="296337"/>
            </a:xfrm>
            <a:prstGeom prst="rect">
              <a:avLst/>
            </a:prstGeom>
            <a:noFill/>
          </p:spPr>
          <p:txBody>
            <a:bodyPr>
              <a:spAutoFit/>
            </a:bodyPr>
            <a:lstStyle/>
            <a:p>
              <a:pPr algn="ctr">
                <a:defRPr/>
              </a:pPr>
              <a:r>
                <a:rPr lang="en-US" sz="1200" dirty="0">
                  <a:solidFill>
                    <a:schemeClr val="bg1"/>
                  </a:solidFill>
                  <a:latin typeface="+mn-lt"/>
                  <a:ea typeface="ＭＳ Ｐゴシック" pitchFamily="28" charset="-128"/>
                  <a:cs typeface="Arial" pitchFamily="34" charset="0"/>
                </a:rPr>
                <a:t>15–20%</a:t>
              </a:r>
            </a:p>
          </p:txBody>
        </p:sp>
        <p:sp>
          <p:nvSpPr>
            <p:cNvPr id="45" name="TextBox 54"/>
            <p:cNvSpPr txBox="1">
              <a:spLocks noChangeArrowheads="1"/>
            </p:cNvSpPr>
            <p:nvPr>
              <p:custDataLst>
                <p:tags r:id="rId13"/>
              </p:custDataLst>
            </p:nvPr>
          </p:nvSpPr>
          <p:spPr bwMode="auto">
            <a:xfrm>
              <a:off x="1415661" y="4232038"/>
              <a:ext cx="1806575" cy="297190"/>
            </a:xfrm>
            <a:prstGeom prst="rect">
              <a:avLst/>
            </a:prstGeom>
            <a:noFill/>
            <a:ln w="9525">
              <a:noFill/>
              <a:miter lim="800000"/>
              <a:headEnd/>
              <a:tailEnd/>
            </a:ln>
          </p:spPr>
          <p:txBody>
            <a:bodyPr>
              <a:spAutoFit/>
            </a:bodyPr>
            <a:lstStyle/>
            <a:p>
              <a:pPr algn="ctr"/>
              <a:r>
                <a:rPr lang="en-US" sz="1200" dirty="0">
                  <a:solidFill>
                    <a:schemeClr val="bg1"/>
                  </a:solidFill>
                  <a:latin typeface="+mn-lt"/>
                </a:rPr>
                <a:t>20 – 30%</a:t>
              </a:r>
            </a:p>
          </p:txBody>
        </p:sp>
      </p:grpSp>
      <p:pic>
        <p:nvPicPr>
          <p:cNvPr id="46" name="Picture 45" descr="sample_linkbar-itrgNEW.gif">
            <a:hlinkClick r:id="rId16"/>
          </p:cNvPr>
          <p:cNvPicPr>
            <a:picLocks noChangeAspect="1"/>
          </p:cNvPicPr>
          <p:nvPr/>
        </p:nvPicPr>
        <p:blipFill>
          <a:blip r:embed="rId17"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25780" cy="864096"/>
          </a:xfrm>
        </p:spPr>
        <p:txBody>
          <a:bodyPr/>
          <a:lstStyle/>
          <a:p>
            <a:r>
              <a:rPr lang="en-CA" dirty="0" smtClean="0">
                <a:ea typeface="ＭＳ Ｐゴシック" charset="-128"/>
              </a:rPr>
              <a:t>One </a:t>
            </a:r>
            <a:r>
              <a:rPr lang="en-CA" dirty="0" smtClean="0">
                <a:ea typeface="ＭＳ Ｐゴシック" charset="-128"/>
              </a:rPr>
              <a:t>disengaged employee could be costing </a:t>
            </a:r>
            <a:r>
              <a:rPr lang="en-CA" dirty="0" smtClean="0">
                <a:ea typeface="ＭＳ Ｐゴシック" charset="-128"/>
              </a:rPr>
              <a:t>your </a:t>
            </a:r>
            <a:r>
              <a:rPr lang="en-CA" dirty="0" smtClean="0">
                <a:ea typeface="ＭＳ Ｐゴシック" charset="-128"/>
              </a:rPr>
              <a:t>organization hundreds of thousands of dollars. Managers, this is </a:t>
            </a:r>
            <a:r>
              <a:rPr lang="en-CA" i="1" dirty="0" smtClean="0">
                <a:ea typeface="ＭＳ Ｐゴシック" charset="-128"/>
              </a:rPr>
              <a:t>your</a:t>
            </a:r>
            <a:r>
              <a:rPr lang="en-CA" dirty="0" smtClean="0">
                <a:ea typeface="ＭＳ Ｐゴシック" charset="-128"/>
              </a:rPr>
              <a:t> problem</a:t>
            </a:r>
            <a:endParaRPr lang="en-US" dirty="0"/>
          </a:p>
        </p:txBody>
      </p:sp>
      <p:sp>
        <p:nvSpPr>
          <p:cNvPr id="3" name="Text Placeholder 2"/>
          <p:cNvSpPr>
            <a:spLocks noGrp="1"/>
          </p:cNvSpPr>
          <p:nvPr>
            <p:ph type="body" sz="quarter" idx="19"/>
          </p:nvPr>
        </p:nvSpPr>
        <p:spPr/>
        <p:txBody>
          <a:bodyPr/>
          <a:lstStyle/>
          <a:p>
            <a:r>
              <a:rPr lang="en-US" dirty="0" smtClean="0"/>
              <a:t>It pays to care about each individual’s engagement. </a:t>
            </a:r>
          </a:p>
          <a:p>
            <a:endParaRPr lang="en-US" dirty="0"/>
          </a:p>
        </p:txBody>
      </p:sp>
      <p:sp>
        <p:nvSpPr>
          <p:cNvPr id="4" name="TextBox 19"/>
          <p:cNvSpPr txBox="1">
            <a:spLocks noChangeArrowheads="1"/>
          </p:cNvSpPr>
          <p:nvPr/>
        </p:nvSpPr>
        <p:spPr bwMode="auto">
          <a:xfrm>
            <a:off x="257176" y="1573632"/>
            <a:ext cx="8620124" cy="830997"/>
          </a:xfrm>
          <a:prstGeom prst="rect">
            <a:avLst/>
          </a:prstGeom>
          <a:noFill/>
          <a:ln w="9525">
            <a:noFill/>
            <a:miter lim="800000"/>
            <a:headEnd/>
            <a:tailEnd/>
          </a:ln>
        </p:spPr>
        <p:txBody>
          <a:bodyPr wrap="square">
            <a:spAutoFit/>
          </a:bodyPr>
          <a:lstStyle/>
          <a:p>
            <a:pPr algn="l" defTabSz="912813">
              <a:defRPr/>
            </a:pPr>
            <a:r>
              <a:rPr lang="en-US" sz="1600" dirty="0">
                <a:latin typeface="+mn-lt"/>
              </a:rPr>
              <a:t>At a </a:t>
            </a:r>
            <a:r>
              <a:rPr lang="en-US" sz="1600" b="1" dirty="0">
                <a:latin typeface="+mn-lt"/>
              </a:rPr>
              <a:t>mid-sized professional services firm, </a:t>
            </a:r>
            <a:r>
              <a:rPr lang="en-US" sz="1600" dirty="0">
                <a:latin typeface="+mn-lt"/>
              </a:rPr>
              <a:t>one sales employee’s hidden disengagement cost the organization over $207,000 in just three months. The firm let him go, citing under-performance.</a:t>
            </a:r>
          </a:p>
        </p:txBody>
      </p:sp>
      <p:sp>
        <p:nvSpPr>
          <p:cNvPr id="5" name="Rounded Rectangle 4"/>
          <p:cNvSpPr/>
          <p:nvPr/>
        </p:nvSpPr>
        <p:spPr>
          <a:xfrm>
            <a:off x="257176" y="2553469"/>
            <a:ext cx="377476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The Facts</a:t>
            </a:r>
            <a:endParaRPr lang="en-CA" sz="1400" b="1" dirty="0">
              <a:solidFill>
                <a:schemeClr val="tx1"/>
              </a:solidFill>
            </a:endParaRPr>
          </a:p>
        </p:txBody>
      </p:sp>
      <p:sp>
        <p:nvSpPr>
          <p:cNvPr id="7" name="Rounded Rectangle 6"/>
          <p:cNvSpPr/>
          <p:nvPr/>
        </p:nvSpPr>
        <p:spPr>
          <a:xfrm>
            <a:off x="4283968" y="2553469"/>
            <a:ext cx="439198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The Cost</a:t>
            </a:r>
            <a:endParaRPr lang="en-CA" sz="1400" b="1" dirty="0">
              <a:solidFill>
                <a:schemeClr val="tx1"/>
              </a:solidFill>
            </a:endParaRPr>
          </a:p>
        </p:txBody>
      </p:sp>
      <p:sp>
        <p:nvSpPr>
          <p:cNvPr id="8" name="TextBox 22"/>
          <p:cNvSpPr txBox="1">
            <a:spLocks noChangeArrowheads="1"/>
          </p:cNvSpPr>
          <p:nvPr/>
        </p:nvSpPr>
        <p:spPr bwMode="auto">
          <a:xfrm>
            <a:off x="274960" y="3016113"/>
            <a:ext cx="3957315" cy="1384995"/>
          </a:xfrm>
          <a:prstGeom prst="rect">
            <a:avLst/>
          </a:prstGeom>
          <a:noFill/>
          <a:ln w="9525">
            <a:noFill/>
            <a:miter lim="800000"/>
            <a:headEnd/>
            <a:tailEnd/>
          </a:ln>
        </p:spPr>
        <p:txBody>
          <a:bodyPr wrap="square">
            <a:spAutoFit/>
          </a:bodyPr>
          <a:lstStyle/>
          <a:p>
            <a:pPr algn="l">
              <a:defRPr/>
            </a:pPr>
            <a:r>
              <a:rPr lang="en-US" sz="1200" dirty="0">
                <a:latin typeface="+mn-lt"/>
              </a:rPr>
              <a:t>The firm’s daily break-even</a:t>
            </a:r>
          </a:p>
          <a:p>
            <a:pPr algn="l">
              <a:defRPr/>
            </a:pPr>
            <a:r>
              <a:rPr lang="en-US" sz="1200" dirty="0">
                <a:latin typeface="+mn-lt"/>
              </a:rPr>
              <a:t>to cover operating costs: 	</a:t>
            </a:r>
            <a:r>
              <a:rPr lang="en-US" sz="1200" dirty="0" smtClean="0">
                <a:latin typeface="+mn-lt"/>
              </a:rPr>
              <a:t>	$</a:t>
            </a:r>
            <a:r>
              <a:rPr lang="en-US" sz="1200" dirty="0">
                <a:latin typeface="+mn-lt"/>
              </a:rPr>
              <a:t>1,200,000</a:t>
            </a:r>
          </a:p>
          <a:p>
            <a:pPr algn="l">
              <a:defRPr/>
            </a:pPr>
            <a:r>
              <a:rPr lang="en-US" sz="1200" dirty="0">
                <a:latin typeface="+mn-lt"/>
              </a:rPr>
              <a:t>Total sales people: 		150</a:t>
            </a:r>
          </a:p>
          <a:p>
            <a:pPr algn="l">
              <a:defRPr/>
            </a:pPr>
            <a:r>
              <a:rPr lang="en-US" sz="1200" dirty="0">
                <a:latin typeface="+mn-lt"/>
              </a:rPr>
              <a:t>Individual daily sales quota: 	$8,000</a:t>
            </a:r>
          </a:p>
          <a:p>
            <a:pPr algn="l">
              <a:defRPr/>
            </a:pPr>
            <a:r>
              <a:rPr lang="en-US" sz="1200" dirty="0">
                <a:latin typeface="+mn-lt"/>
              </a:rPr>
              <a:t>Daily sales goal: 		$10,000</a:t>
            </a:r>
          </a:p>
          <a:p>
            <a:pPr algn="l">
              <a:defRPr/>
            </a:pPr>
            <a:r>
              <a:rPr lang="en-US" sz="1200" dirty="0">
                <a:latin typeface="+mn-lt"/>
              </a:rPr>
              <a:t>Annual salary :		$40,000</a:t>
            </a:r>
          </a:p>
          <a:p>
            <a:pPr algn="l">
              <a:defRPr/>
            </a:pPr>
            <a:r>
              <a:rPr lang="en-US" sz="1200" dirty="0">
                <a:latin typeface="+mn-lt"/>
              </a:rPr>
              <a:t>		</a:t>
            </a:r>
            <a:r>
              <a:rPr lang="en-US" sz="1200" dirty="0" smtClean="0">
                <a:latin typeface="+mn-lt"/>
              </a:rPr>
              <a:t>                 (</a:t>
            </a:r>
            <a:r>
              <a:rPr lang="en-US" sz="1200" dirty="0">
                <a:latin typeface="+mn-lt"/>
              </a:rPr>
              <a:t>no commission)</a:t>
            </a:r>
          </a:p>
        </p:txBody>
      </p:sp>
      <p:sp>
        <p:nvSpPr>
          <p:cNvPr id="9" name="TextBox 24"/>
          <p:cNvSpPr txBox="1">
            <a:spLocks noChangeArrowheads="1"/>
          </p:cNvSpPr>
          <p:nvPr/>
        </p:nvSpPr>
        <p:spPr bwMode="auto">
          <a:xfrm>
            <a:off x="274959" y="4437112"/>
            <a:ext cx="3957315" cy="1754326"/>
          </a:xfrm>
          <a:prstGeom prst="rect">
            <a:avLst/>
          </a:prstGeom>
          <a:noFill/>
          <a:ln w="9525">
            <a:noFill/>
            <a:miter lim="800000"/>
            <a:headEnd/>
            <a:tailEnd/>
          </a:ln>
        </p:spPr>
        <p:txBody>
          <a:bodyPr wrap="square">
            <a:spAutoFit/>
          </a:bodyPr>
          <a:lstStyle/>
          <a:p>
            <a:pPr algn="l">
              <a:defRPr/>
            </a:pPr>
            <a:r>
              <a:rPr lang="en-US" sz="1200" dirty="0">
                <a:latin typeface="+mn-lt"/>
              </a:rPr>
              <a:t>Time passed as</a:t>
            </a:r>
          </a:p>
          <a:p>
            <a:pPr algn="l">
              <a:defRPr/>
            </a:pPr>
            <a:r>
              <a:rPr lang="en-US" sz="1200" dirty="0">
                <a:latin typeface="+mn-lt"/>
              </a:rPr>
              <a:t>disengaged:       	           </a:t>
            </a:r>
            <a:r>
              <a:rPr lang="en-US" sz="1200" dirty="0" smtClean="0">
                <a:latin typeface="+mn-lt"/>
              </a:rPr>
              <a:t>	65 </a:t>
            </a:r>
            <a:r>
              <a:rPr lang="en-US" sz="1200" dirty="0">
                <a:latin typeface="+mn-lt"/>
              </a:rPr>
              <a:t>work days</a:t>
            </a:r>
          </a:p>
          <a:p>
            <a:pPr algn="l">
              <a:defRPr/>
            </a:pPr>
            <a:r>
              <a:rPr lang="en-US" sz="1200" dirty="0">
                <a:latin typeface="+mn-lt"/>
              </a:rPr>
              <a:t>Productivity: 		         </a:t>
            </a:r>
            <a:r>
              <a:rPr lang="en-US" sz="1200" dirty="0" smtClean="0">
                <a:latin typeface="+mn-lt"/>
              </a:rPr>
              <a:t>	70</a:t>
            </a:r>
            <a:r>
              <a:rPr lang="en-US" sz="1200" dirty="0">
                <a:latin typeface="+mn-lt"/>
              </a:rPr>
              <a:t>%</a:t>
            </a:r>
          </a:p>
          <a:p>
            <a:pPr algn="l">
              <a:defRPr/>
            </a:pPr>
            <a:endParaRPr lang="en-US" sz="1200" dirty="0">
              <a:latin typeface="+mn-lt"/>
            </a:endParaRPr>
          </a:p>
          <a:p>
            <a:pPr algn="l">
              <a:defRPr/>
            </a:pPr>
            <a:endParaRPr lang="en-US" sz="1200" dirty="0">
              <a:latin typeface="+mn-lt"/>
            </a:endParaRPr>
          </a:p>
          <a:p>
            <a:pPr algn="l">
              <a:defRPr/>
            </a:pPr>
            <a:r>
              <a:rPr lang="en-US" sz="1200" dirty="0">
                <a:latin typeface="+mn-lt"/>
              </a:rPr>
              <a:t>Note: A disengaged employee typically operates at 30–70% productivity. This particular employee’s productivity varied, so a conservative assumption of 70% has been used.</a:t>
            </a:r>
          </a:p>
        </p:txBody>
      </p:sp>
      <p:sp>
        <p:nvSpPr>
          <p:cNvPr id="10" name="TextBox 9"/>
          <p:cNvSpPr txBox="1"/>
          <p:nvPr/>
        </p:nvSpPr>
        <p:spPr>
          <a:xfrm>
            <a:off x="4232275" y="2936848"/>
            <a:ext cx="2930525" cy="461665"/>
          </a:xfrm>
          <a:prstGeom prst="rect">
            <a:avLst/>
          </a:prstGeom>
          <a:noFill/>
          <a:ln>
            <a:noFill/>
          </a:ln>
        </p:spPr>
        <p:txBody>
          <a:bodyPr>
            <a:spAutoFit/>
          </a:bodyPr>
          <a:lstStyle/>
          <a:p>
            <a:pPr algn="l">
              <a:defRPr/>
            </a:pPr>
            <a:r>
              <a:rPr lang="en-US" sz="1200" dirty="0">
                <a:latin typeface="+mn-lt"/>
                <a:ea typeface="ＭＳ Ｐゴシック" pitchFamily="28" charset="-128"/>
              </a:rPr>
              <a:t>Daily revenue while </a:t>
            </a:r>
            <a:r>
              <a:rPr lang="en-US" sz="1200" dirty="0" smtClean="0">
                <a:latin typeface="+mn-lt"/>
                <a:ea typeface="ＭＳ Ｐゴシック" pitchFamily="28" charset="-128"/>
              </a:rPr>
              <a:t>disengaged:</a:t>
            </a:r>
            <a:endParaRPr lang="en-US" sz="1200" dirty="0">
              <a:latin typeface="+mn-lt"/>
              <a:ea typeface="ＭＳ Ｐゴシック" pitchFamily="28" charset="-128"/>
            </a:endParaRPr>
          </a:p>
          <a:p>
            <a:pPr algn="l">
              <a:defRPr/>
            </a:pPr>
            <a:r>
              <a:rPr lang="en-US" sz="1200" dirty="0">
                <a:latin typeface="+mn-lt"/>
                <a:ea typeface="ＭＳ Ｐゴシック" pitchFamily="28" charset="-128"/>
              </a:rPr>
              <a:t>$10,000 x 70%</a:t>
            </a:r>
          </a:p>
        </p:txBody>
      </p:sp>
      <p:sp>
        <p:nvSpPr>
          <p:cNvPr id="11" name="TextBox 31"/>
          <p:cNvSpPr txBox="1">
            <a:spLocks noChangeArrowheads="1"/>
          </p:cNvSpPr>
          <p:nvPr/>
        </p:nvSpPr>
        <p:spPr bwMode="auto">
          <a:xfrm>
            <a:off x="4232275" y="3356992"/>
            <a:ext cx="2930525" cy="461665"/>
          </a:xfrm>
          <a:prstGeom prst="rect">
            <a:avLst/>
          </a:prstGeom>
          <a:noFill/>
          <a:ln w="9525">
            <a:noFill/>
            <a:miter lim="800000"/>
            <a:headEnd/>
            <a:tailEnd/>
          </a:ln>
        </p:spPr>
        <p:txBody>
          <a:bodyPr>
            <a:spAutoFit/>
          </a:bodyPr>
          <a:lstStyle/>
          <a:p>
            <a:pPr algn="l" defTabSz="912813">
              <a:defRPr/>
            </a:pPr>
            <a:r>
              <a:rPr lang="en-US" sz="1200" dirty="0">
                <a:latin typeface="+mn-lt"/>
              </a:rPr>
              <a:t>Daily cost to the </a:t>
            </a:r>
            <a:r>
              <a:rPr lang="en-US" sz="1200" dirty="0" smtClean="0">
                <a:latin typeface="+mn-lt"/>
              </a:rPr>
              <a:t>organization:</a:t>
            </a:r>
            <a:endParaRPr lang="en-US" sz="1200" dirty="0">
              <a:latin typeface="+mn-lt"/>
            </a:endParaRPr>
          </a:p>
          <a:p>
            <a:pPr algn="l" defTabSz="912813">
              <a:defRPr/>
            </a:pPr>
            <a:r>
              <a:rPr lang="en-US" sz="1200" dirty="0">
                <a:latin typeface="+mn-lt"/>
              </a:rPr>
              <a:t>Break-even ($8,000) -$7,000</a:t>
            </a:r>
          </a:p>
        </p:txBody>
      </p:sp>
      <p:sp>
        <p:nvSpPr>
          <p:cNvPr id="12" name="TextBox 32"/>
          <p:cNvSpPr txBox="1">
            <a:spLocks noChangeArrowheads="1"/>
          </p:cNvSpPr>
          <p:nvPr/>
        </p:nvSpPr>
        <p:spPr bwMode="auto">
          <a:xfrm>
            <a:off x="4232275" y="3753036"/>
            <a:ext cx="2930525" cy="461665"/>
          </a:xfrm>
          <a:prstGeom prst="rect">
            <a:avLst/>
          </a:prstGeom>
          <a:noFill/>
          <a:ln w="9525">
            <a:noFill/>
            <a:miter lim="800000"/>
            <a:headEnd/>
            <a:tailEnd/>
          </a:ln>
        </p:spPr>
        <p:txBody>
          <a:bodyPr>
            <a:spAutoFit/>
          </a:bodyPr>
          <a:lstStyle/>
          <a:p>
            <a:pPr algn="l" defTabSz="912813">
              <a:defRPr/>
            </a:pPr>
            <a:r>
              <a:rPr lang="en-US" sz="1200" dirty="0">
                <a:latin typeface="+mn-lt"/>
              </a:rPr>
              <a:t>Daily opportunity </a:t>
            </a:r>
            <a:r>
              <a:rPr lang="en-US" sz="1200" dirty="0" smtClean="0">
                <a:latin typeface="+mn-lt"/>
              </a:rPr>
              <a:t>cost:</a:t>
            </a:r>
            <a:endParaRPr lang="en-US" sz="1200" dirty="0">
              <a:latin typeface="+mn-lt"/>
            </a:endParaRPr>
          </a:p>
          <a:p>
            <a:pPr algn="l" defTabSz="912813">
              <a:defRPr/>
            </a:pPr>
            <a:r>
              <a:rPr lang="en-US" sz="1200" dirty="0">
                <a:latin typeface="+mn-lt"/>
              </a:rPr>
              <a:t>Goal ($10,000) - $7,000 - $1,000</a:t>
            </a:r>
          </a:p>
        </p:txBody>
      </p:sp>
      <p:sp>
        <p:nvSpPr>
          <p:cNvPr id="13" name="TextBox 12"/>
          <p:cNvSpPr txBox="1"/>
          <p:nvPr/>
        </p:nvSpPr>
        <p:spPr>
          <a:xfrm>
            <a:off x="4232275" y="4335487"/>
            <a:ext cx="2930525" cy="461665"/>
          </a:xfrm>
          <a:prstGeom prst="rect">
            <a:avLst/>
          </a:prstGeom>
          <a:noFill/>
          <a:ln>
            <a:noFill/>
          </a:ln>
        </p:spPr>
        <p:txBody>
          <a:bodyPr>
            <a:spAutoFit/>
          </a:bodyPr>
          <a:lstStyle/>
          <a:p>
            <a:pPr algn="l">
              <a:defRPr/>
            </a:pPr>
            <a:r>
              <a:rPr lang="en-US" sz="1200" dirty="0">
                <a:latin typeface="+mn-lt"/>
                <a:ea typeface="ＭＳ Ｐゴシック" pitchFamily="28" charset="-128"/>
              </a:rPr>
              <a:t>Total </a:t>
            </a:r>
            <a:r>
              <a:rPr lang="en-US" sz="1200" dirty="0" smtClean="0">
                <a:latin typeface="+mn-lt"/>
                <a:ea typeface="ＭＳ Ｐゴシック" pitchFamily="28" charset="-128"/>
              </a:rPr>
              <a:t>cost:</a:t>
            </a:r>
            <a:endParaRPr lang="en-US" sz="1200" dirty="0">
              <a:latin typeface="+mn-lt"/>
              <a:ea typeface="ＭＳ Ｐゴシック" pitchFamily="28" charset="-128"/>
            </a:endParaRPr>
          </a:p>
          <a:p>
            <a:pPr algn="l">
              <a:defRPr/>
            </a:pPr>
            <a:r>
              <a:rPr lang="en-US" sz="1200" dirty="0">
                <a:latin typeface="+mn-lt"/>
                <a:ea typeface="ＭＳ Ｐゴシック" pitchFamily="28" charset="-128"/>
              </a:rPr>
              <a:t>65 days x $1,000</a:t>
            </a:r>
          </a:p>
        </p:txBody>
      </p:sp>
      <p:sp>
        <p:nvSpPr>
          <p:cNvPr id="14" name="TextBox 13"/>
          <p:cNvSpPr txBox="1"/>
          <p:nvPr/>
        </p:nvSpPr>
        <p:spPr>
          <a:xfrm>
            <a:off x="4232275" y="4767535"/>
            <a:ext cx="2930525" cy="461665"/>
          </a:xfrm>
          <a:prstGeom prst="rect">
            <a:avLst/>
          </a:prstGeom>
          <a:noFill/>
          <a:ln>
            <a:noFill/>
          </a:ln>
        </p:spPr>
        <p:txBody>
          <a:bodyPr>
            <a:spAutoFit/>
          </a:bodyPr>
          <a:lstStyle/>
          <a:p>
            <a:pPr algn="l">
              <a:defRPr/>
            </a:pPr>
            <a:r>
              <a:rPr lang="en-US" sz="1200" dirty="0">
                <a:latin typeface="+mn-lt"/>
                <a:ea typeface="ＭＳ Ｐゴシック" pitchFamily="28" charset="-128"/>
              </a:rPr>
              <a:t>Total opportunity </a:t>
            </a:r>
            <a:r>
              <a:rPr lang="en-US" sz="1200" dirty="0" smtClean="0">
                <a:latin typeface="+mn-lt"/>
                <a:ea typeface="ＭＳ Ｐゴシック" pitchFamily="28" charset="-128"/>
              </a:rPr>
              <a:t>cost:</a:t>
            </a:r>
            <a:endParaRPr lang="en-US" sz="1200" dirty="0">
              <a:latin typeface="+mn-lt"/>
              <a:ea typeface="ＭＳ Ｐゴシック" pitchFamily="28" charset="-128"/>
            </a:endParaRPr>
          </a:p>
          <a:p>
            <a:pPr algn="l">
              <a:defRPr/>
            </a:pPr>
            <a:r>
              <a:rPr lang="en-US" sz="1200" dirty="0">
                <a:latin typeface="+mn-lt"/>
                <a:ea typeface="ＭＳ Ｐゴシック" pitchFamily="28" charset="-128"/>
              </a:rPr>
              <a:t>65 days x $2,000</a:t>
            </a:r>
          </a:p>
        </p:txBody>
      </p:sp>
      <p:sp>
        <p:nvSpPr>
          <p:cNvPr id="15" name="TextBox 36"/>
          <p:cNvSpPr txBox="1">
            <a:spLocks noChangeArrowheads="1"/>
          </p:cNvSpPr>
          <p:nvPr/>
        </p:nvSpPr>
        <p:spPr bwMode="auto">
          <a:xfrm>
            <a:off x="4232275" y="5163579"/>
            <a:ext cx="2930525" cy="461665"/>
          </a:xfrm>
          <a:prstGeom prst="rect">
            <a:avLst/>
          </a:prstGeom>
          <a:noFill/>
          <a:ln w="9525">
            <a:noFill/>
            <a:miter lim="800000"/>
            <a:headEnd/>
            <a:tailEnd/>
          </a:ln>
        </p:spPr>
        <p:txBody>
          <a:bodyPr>
            <a:spAutoFit/>
          </a:bodyPr>
          <a:lstStyle/>
          <a:p>
            <a:pPr algn="l" defTabSz="912813">
              <a:defRPr/>
            </a:pPr>
            <a:r>
              <a:rPr lang="en-US" sz="1200" dirty="0">
                <a:latin typeface="+mn-lt"/>
              </a:rPr>
              <a:t>Cost to replace </a:t>
            </a:r>
            <a:r>
              <a:rPr lang="en-US" sz="1200" dirty="0" smtClean="0">
                <a:latin typeface="+mn-lt"/>
              </a:rPr>
              <a:t>employee:</a:t>
            </a:r>
            <a:endParaRPr lang="en-US" sz="1200" dirty="0">
              <a:latin typeface="+mn-lt"/>
            </a:endParaRPr>
          </a:p>
          <a:p>
            <a:pPr algn="l" defTabSz="912813">
              <a:defRPr/>
            </a:pPr>
            <a:r>
              <a:rPr lang="en-US" sz="1200" dirty="0">
                <a:latin typeface="+mn-lt"/>
              </a:rPr>
              <a:t>Estimated at 30% of salary</a:t>
            </a:r>
          </a:p>
        </p:txBody>
      </p:sp>
      <p:sp>
        <p:nvSpPr>
          <p:cNvPr id="16" name="TextBox 15"/>
          <p:cNvSpPr txBox="1"/>
          <p:nvPr/>
        </p:nvSpPr>
        <p:spPr>
          <a:xfrm>
            <a:off x="4232275" y="5667635"/>
            <a:ext cx="2930525" cy="461665"/>
          </a:xfrm>
          <a:prstGeom prst="rect">
            <a:avLst/>
          </a:prstGeom>
          <a:noFill/>
          <a:ln>
            <a:noFill/>
          </a:ln>
        </p:spPr>
        <p:txBody>
          <a:bodyPr>
            <a:spAutoFit/>
          </a:bodyPr>
          <a:lstStyle/>
          <a:p>
            <a:pPr algn="l">
              <a:defRPr/>
            </a:pPr>
            <a:r>
              <a:rPr lang="en-US" sz="1200" dirty="0">
                <a:latin typeface="+mn-lt"/>
                <a:ea typeface="ＭＳ Ｐゴシック" pitchFamily="28" charset="-128"/>
              </a:rPr>
              <a:t>Total cost of disengaged </a:t>
            </a:r>
            <a:r>
              <a:rPr lang="en-US" sz="1200" dirty="0" smtClean="0">
                <a:latin typeface="+mn-lt"/>
                <a:ea typeface="ＭＳ Ｐゴシック" pitchFamily="28" charset="-128"/>
              </a:rPr>
              <a:t>employee:</a:t>
            </a:r>
            <a:endParaRPr lang="en-US" sz="1200" dirty="0">
              <a:latin typeface="+mn-lt"/>
              <a:ea typeface="ＭＳ Ｐゴシック" pitchFamily="28" charset="-128"/>
            </a:endParaRPr>
          </a:p>
          <a:p>
            <a:pPr algn="l">
              <a:defRPr/>
            </a:pPr>
            <a:r>
              <a:rPr lang="en-US" sz="1200" dirty="0">
                <a:latin typeface="+mn-lt"/>
                <a:ea typeface="ＭＳ Ｐゴシック" pitchFamily="28" charset="-128"/>
              </a:rPr>
              <a:t>$65,000 + $130,000 + $12,000</a:t>
            </a:r>
          </a:p>
        </p:txBody>
      </p:sp>
      <p:sp>
        <p:nvSpPr>
          <p:cNvPr id="17" name="TextBox 16"/>
          <p:cNvSpPr txBox="1"/>
          <p:nvPr/>
        </p:nvSpPr>
        <p:spPr>
          <a:xfrm>
            <a:off x="7457256" y="3029181"/>
            <a:ext cx="1218692" cy="276999"/>
          </a:xfrm>
          <a:prstGeom prst="rect">
            <a:avLst/>
          </a:prstGeom>
          <a:noFill/>
        </p:spPr>
        <p:txBody>
          <a:bodyPr wrap="square">
            <a:spAutoFit/>
          </a:bodyPr>
          <a:lstStyle/>
          <a:p>
            <a:pPr algn="l">
              <a:defRPr/>
            </a:pPr>
            <a:r>
              <a:rPr lang="en-US" sz="1200" dirty="0">
                <a:latin typeface="+mn-lt"/>
                <a:ea typeface="ＭＳ Ｐゴシック"/>
                <a:cs typeface="ＭＳ Ｐゴシック"/>
              </a:rPr>
              <a:t>$7,000</a:t>
            </a:r>
          </a:p>
        </p:txBody>
      </p:sp>
      <p:sp>
        <p:nvSpPr>
          <p:cNvPr id="18" name="TextBox 17"/>
          <p:cNvSpPr txBox="1"/>
          <p:nvPr/>
        </p:nvSpPr>
        <p:spPr>
          <a:xfrm>
            <a:off x="7457256" y="3449325"/>
            <a:ext cx="1218692" cy="276999"/>
          </a:xfrm>
          <a:prstGeom prst="rect">
            <a:avLst/>
          </a:prstGeom>
          <a:noFill/>
        </p:spPr>
        <p:txBody>
          <a:bodyPr wrap="square">
            <a:spAutoFit/>
          </a:bodyPr>
          <a:lstStyle/>
          <a:p>
            <a:pPr algn="l">
              <a:defRPr/>
            </a:pPr>
            <a:r>
              <a:rPr lang="en-US" sz="1200" dirty="0">
                <a:latin typeface="+mn-lt"/>
                <a:ea typeface="ＭＳ Ｐゴシック"/>
                <a:cs typeface="ＭＳ Ｐゴシック"/>
              </a:rPr>
              <a:t>$1,000</a:t>
            </a:r>
          </a:p>
        </p:txBody>
      </p:sp>
      <p:sp>
        <p:nvSpPr>
          <p:cNvPr id="19" name="TextBox 18"/>
          <p:cNvSpPr txBox="1"/>
          <p:nvPr/>
        </p:nvSpPr>
        <p:spPr>
          <a:xfrm>
            <a:off x="7457256" y="3845369"/>
            <a:ext cx="1218692" cy="276999"/>
          </a:xfrm>
          <a:prstGeom prst="rect">
            <a:avLst/>
          </a:prstGeom>
          <a:noFill/>
        </p:spPr>
        <p:txBody>
          <a:bodyPr wrap="square">
            <a:spAutoFit/>
          </a:bodyPr>
          <a:lstStyle/>
          <a:p>
            <a:pPr algn="l">
              <a:defRPr/>
            </a:pPr>
            <a:r>
              <a:rPr lang="en-US" sz="1200" dirty="0">
                <a:latin typeface="+mn-lt"/>
                <a:ea typeface="ＭＳ Ｐゴシック"/>
                <a:cs typeface="ＭＳ Ｐゴシック"/>
              </a:rPr>
              <a:t>$2,000</a:t>
            </a:r>
          </a:p>
        </p:txBody>
      </p:sp>
      <p:sp>
        <p:nvSpPr>
          <p:cNvPr id="20" name="TextBox 19"/>
          <p:cNvSpPr txBox="1"/>
          <p:nvPr/>
        </p:nvSpPr>
        <p:spPr>
          <a:xfrm>
            <a:off x="7457256" y="4427820"/>
            <a:ext cx="1218692" cy="276999"/>
          </a:xfrm>
          <a:prstGeom prst="rect">
            <a:avLst/>
          </a:prstGeom>
          <a:noFill/>
        </p:spPr>
        <p:txBody>
          <a:bodyPr wrap="square">
            <a:spAutoFit/>
          </a:bodyPr>
          <a:lstStyle/>
          <a:p>
            <a:pPr algn="l">
              <a:defRPr/>
            </a:pPr>
            <a:r>
              <a:rPr lang="en-US" sz="1200" dirty="0">
                <a:latin typeface="+mn-lt"/>
                <a:ea typeface="ＭＳ Ｐゴシック"/>
                <a:cs typeface="ＭＳ Ｐゴシック"/>
              </a:rPr>
              <a:t>$</a:t>
            </a:r>
            <a:r>
              <a:rPr lang="en-US" sz="1200" dirty="0" smtClean="0">
                <a:latin typeface="+mn-lt"/>
                <a:ea typeface="ＭＳ Ｐゴシック"/>
                <a:cs typeface="ＭＳ Ｐゴシック"/>
              </a:rPr>
              <a:t>65,000</a:t>
            </a:r>
            <a:endParaRPr lang="en-US" sz="1200" dirty="0">
              <a:latin typeface="+mn-lt"/>
              <a:ea typeface="ＭＳ Ｐゴシック"/>
              <a:cs typeface="ＭＳ Ｐゴシック"/>
            </a:endParaRPr>
          </a:p>
        </p:txBody>
      </p:sp>
      <p:sp>
        <p:nvSpPr>
          <p:cNvPr id="21" name="TextBox 20"/>
          <p:cNvSpPr txBox="1"/>
          <p:nvPr/>
        </p:nvSpPr>
        <p:spPr>
          <a:xfrm>
            <a:off x="7457256" y="4859868"/>
            <a:ext cx="1035888" cy="276999"/>
          </a:xfrm>
          <a:prstGeom prst="rect">
            <a:avLst/>
          </a:prstGeom>
          <a:noFill/>
        </p:spPr>
        <p:txBody>
          <a:bodyPr wrap="square">
            <a:spAutoFit/>
          </a:bodyPr>
          <a:lstStyle/>
          <a:p>
            <a:pPr algn="l">
              <a:defRPr/>
            </a:pPr>
            <a:r>
              <a:rPr lang="en-US" sz="1200" dirty="0">
                <a:latin typeface="+mn-lt"/>
                <a:ea typeface="ＭＳ Ｐゴシック"/>
                <a:cs typeface="ＭＳ Ｐゴシック"/>
              </a:rPr>
              <a:t>$130,000</a:t>
            </a:r>
          </a:p>
        </p:txBody>
      </p:sp>
      <p:sp>
        <p:nvSpPr>
          <p:cNvPr id="22" name="TextBox 21"/>
          <p:cNvSpPr txBox="1"/>
          <p:nvPr/>
        </p:nvSpPr>
        <p:spPr>
          <a:xfrm>
            <a:off x="7457256" y="5255912"/>
            <a:ext cx="1035888" cy="276999"/>
          </a:xfrm>
          <a:prstGeom prst="rect">
            <a:avLst/>
          </a:prstGeom>
          <a:noFill/>
        </p:spPr>
        <p:txBody>
          <a:bodyPr wrap="square">
            <a:spAutoFit/>
          </a:bodyPr>
          <a:lstStyle/>
          <a:p>
            <a:pPr algn="l">
              <a:defRPr/>
            </a:pPr>
            <a:r>
              <a:rPr lang="en-US" sz="1200" dirty="0">
                <a:latin typeface="+mn-lt"/>
                <a:ea typeface="ＭＳ Ｐゴシック"/>
                <a:cs typeface="ＭＳ Ｐゴシック"/>
              </a:rPr>
              <a:t>$12,000</a:t>
            </a:r>
          </a:p>
        </p:txBody>
      </p:sp>
      <p:sp>
        <p:nvSpPr>
          <p:cNvPr id="23" name="TextBox 22"/>
          <p:cNvSpPr txBox="1"/>
          <p:nvPr/>
        </p:nvSpPr>
        <p:spPr>
          <a:xfrm>
            <a:off x="7457256" y="5759968"/>
            <a:ext cx="1136848" cy="276999"/>
          </a:xfrm>
          <a:prstGeom prst="rect">
            <a:avLst/>
          </a:prstGeom>
          <a:noFill/>
        </p:spPr>
        <p:txBody>
          <a:bodyPr wrap="square">
            <a:spAutoFit/>
          </a:bodyPr>
          <a:lstStyle/>
          <a:p>
            <a:pPr algn="l">
              <a:defRPr/>
            </a:pPr>
            <a:r>
              <a:rPr lang="en-US" sz="1200" b="1" dirty="0">
                <a:latin typeface="+mn-lt"/>
                <a:ea typeface="ＭＳ Ｐゴシック"/>
                <a:cs typeface="ＭＳ Ｐゴシック"/>
              </a:rPr>
              <a:t>$207,000</a:t>
            </a:r>
          </a:p>
        </p:txBody>
      </p:sp>
      <p:sp>
        <p:nvSpPr>
          <p:cNvPr id="24" name="Plus 23"/>
          <p:cNvSpPr/>
          <p:nvPr/>
        </p:nvSpPr>
        <p:spPr>
          <a:xfrm>
            <a:off x="7128284" y="4680839"/>
            <a:ext cx="304800" cy="296333"/>
          </a:xfrm>
          <a:prstGeom prst="mathPlus">
            <a:avLst>
              <a:gd name="adj1" fmla="val 2089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endParaRPr lang="en-US" sz="1200" dirty="0">
              <a:solidFill>
                <a:schemeClr val="tx1"/>
              </a:solidFill>
            </a:endParaRPr>
          </a:p>
        </p:txBody>
      </p:sp>
      <p:sp>
        <p:nvSpPr>
          <p:cNvPr id="25" name="Plus 24"/>
          <p:cNvSpPr/>
          <p:nvPr/>
        </p:nvSpPr>
        <p:spPr>
          <a:xfrm>
            <a:off x="7145052" y="5127575"/>
            <a:ext cx="304800" cy="296333"/>
          </a:xfrm>
          <a:prstGeom prst="mathPlus">
            <a:avLst>
              <a:gd name="adj1" fmla="val 2089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endParaRPr lang="en-US" sz="1200" dirty="0">
              <a:solidFill>
                <a:schemeClr val="tx1"/>
              </a:solidFill>
            </a:endParaRPr>
          </a:p>
        </p:txBody>
      </p:sp>
      <p:sp>
        <p:nvSpPr>
          <p:cNvPr id="26" name="Rectangle 25"/>
          <p:cNvSpPr/>
          <p:nvPr/>
        </p:nvSpPr>
        <p:spPr>
          <a:xfrm>
            <a:off x="7456748" y="5600960"/>
            <a:ext cx="1219200" cy="666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endParaRPr lang="en-US" sz="1200" dirty="0">
              <a:solidFill>
                <a:schemeClr val="tx1"/>
              </a:solidFill>
            </a:endParaRPr>
          </a:p>
        </p:txBody>
      </p:sp>
      <p:pic>
        <p:nvPicPr>
          <p:cNvPr id="27" name="Picture 26"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892480" cy="864096"/>
          </a:xfrm>
        </p:spPr>
        <p:txBody>
          <a:bodyPr/>
          <a:lstStyle/>
          <a:p>
            <a:r>
              <a:rPr lang="en-US" dirty="0" smtClean="0">
                <a:ea typeface="ＭＳ Ｐゴシック" charset="-128"/>
              </a:rPr>
              <a:t>And we are just getting started. The firm considered, but didn’t sum the additional intangible costs; the list was daunting</a:t>
            </a:r>
            <a:endParaRPr lang="en-US" dirty="0"/>
          </a:p>
        </p:txBody>
      </p:sp>
      <p:sp>
        <p:nvSpPr>
          <p:cNvPr id="3" name="Text Placeholder 2"/>
          <p:cNvSpPr>
            <a:spLocks noGrp="1"/>
          </p:cNvSpPr>
          <p:nvPr>
            <p:ph type="body" sz="quarter" idx="19"/>
          </p:nvPr>
        </p:nvSpPr>
        <p:spPr>
          <a:xfrm>
            <a:off x="261938" y="1232756"/>
            <a:ext cx="8620124" cy="657225"/>
          </a:xfrm>
        </p:spPr>
        <p:txBody>
          <a:bodyPr/>
          <a:lstStyle/>
          <a:p>
            <a:r>
              <a:rPr lang="en-US" dirty="0" smtClean="0"/>
              <a:t>Direct costs &amp; opportunity costs of a disengaged employee:</a:t>
            </a:r>
            <a:endParaRPr lang="en-US" dirty="0"/>
          </a:p>
        </p:txBody>
      </p:sp>
      <p:sp>
        <p:nvSpPr>
          <p:cNvPr id="4" name="Text Placeholder 2"/>
          <p:cNvSpPr txBox="1">
            <a:spLocks/>
          </p:cNvSpPr>
          <p:nvPr/>
        </p:nvSpPr>
        <p:spPr bwMode="auto">
          <a:xfrm>
            <a:off x="261938" y="3095811"/>
            <a:ext cx="8620124"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l" eaLnBrk="0" hangingPunct="0">
              <a:spcBef>
                <a:spcPts val="0"/>
              </a:spcBef>
              <a:buClr>
                <a:schemeClr val="tx1"/>
              </a:buClr>
              <a:buSzPct val="120000"/>
            </a:pPr>
            <a:r>
              <a:rPr lang="en-US" b="1" dirty="0" smtClean="0">
                <a:latin typeface="+mn-lt"/>
              </a:rPr>
              <a:t>Potential costs if the disengaged employee leaves the company:</a:t>
            </a:r>
          </a:p>
        </p:txBody>
      </p:sp>
      <p:sp>
        <p:nvSpPr>
          <p:cNvPr id="5" name="TextBox 4"/>
          <p:cNvSpPr txBox="1"/>
          <p:nvPr/>
        </p:nvSpPr>
        <p:spPr>
          <a:xfrm>
            <a:off x="401638" y="1540768"/>
            <a:ext cx="8340725" cy="1600200"/>
          </a:xfrm>
          <a:prstGeom prst="rect">
            <a:avLst/>
          </a:prstGeom>
          <a:noFill/>
        </p:spPr>
        <p:txBody>
          <a:bodyPr>
            <a:spAutoFit/>
          </a:bodyPr>
          <a:lstStyle/>
          <a:p>
            <a:pPr marL="265113" indent="-265113" algn="l">
              <a:buFont typeface="Wingdings" pitchFamily="2" charset="2"/>
              <a:buChar char="q"/>
              <a:defRPr/>
            </a:pPr>
            <a:r>
              <a:rPr lang="en-US" sz="1400" dirty="0">
                <a:latin typeface="+mn-lt"/>
                <a:ea typeface="ＭＳ Ｐゴシック"/>
                <a:cs typeface="ＭＳ Ｐゴシック"/>
              </a:rPr>
              <a:t>Base salary</a:t>
            </a:r>
          </a:p>
          <a:p>
            <a:pPr marL="265113" indent="-265113" algn="l">
              <a:buFont typeface="Wingdings" pitchFamily="2" charset="2"/>
              <a:buChar char="q"/>
              <a:defRPr/>
            </a:pPr>
            <a:r>
              <a:rPr lang="en-US" sz="1400" dirty="0">
                <a:latin typeface="+mn-lt"/>
                <a:ea typeface="ＭＳ Ｐゴシック"/>
                <a:cs typeface="ＭＳ Ｐゴシック"/>
              </a:rPr>
              <a:t>Lost revenue</a:t>
            </a:r>
          </a:p>
          <a:p>
            <a:pPr marL="265113" indent="-265113" algn="l">
              <a:buFont typeface="Wingdings" pitchFamily="2" charset="2"/>
              <a:buChar char="q"/>
              <a:defRPr/>
            </a:pPr>
            <a:r>
              <a:rPr lang="en-US" sz="1400" dirty="0">
                <a:latin typeface="+mn-lt"/>
                <a:ea typeface="ＭＳ Ｐゴシック"/>
                <a:cs typeface="ＭＳ Ｐゴシック"/>
              </a:rPr>
              <a:t>Lost productivity with increased sick days, leave days, shortened work days, etc.</a:t>
            </a:r>
          </a:p>
          <a:p>
            <a:pPr marL="265113" indent="-265113" algn="l">
              <a:buFont typeface="Wingdings" pitchFamily="2" charset="2"/>
              <a:buChar char="q"/>
              <a:defRPr/>
            </a:pPr>
            <a:r>
              <a:rPr lang="en-US" sz="1400" dirty="0">
                <a:latin typeface="+mn-lt"/>
                <a:ea typeface="ＭＳ Ｐゴシック"/>
                <a:cs typeface="ＭＳ Ｐゴシック"/>
              </a:rPr>
              <a:t>Manager’s time spent discussing and documenting additional performance management</a:t>
            </a:r>
          </a:p>
          <a:p>
            <a:pPr marL="265113" indent="-265113" algn="l">
              <a:buFont typeface="Wingdings" pitchFamily="2" charset="2"/>
              <a:buChar char="q"/>
              <a:defRPr/>
            </a:pPr>
            <a:r>
              <a:rPr lang="en-US" sz="1400" dirty="0">
                <a:latin typeface="+mn-lt"/>
                <a:ea typeface="ＭＳ Ｐゴシック"/>
                <a:cs typeface="ＭＳ Ｐゴシック"/>
              </a:rPr>
              <a:t>HR’s time coaching the manager and advising on legal implications</a:t>
            </a:r>
          </a:p>
          <a:p>
            <a:pPr marL="265113" indent="-265113" algn="l">
              <a:buFont typeface="Wingdings" pitchFamily="2" charset="2"/>
              <a:buChar char="q"/>
              <a:defRPr/>
            </a:pPr>
            <a:r>
              <a:rPr lang="en-US" sz="1400" dirty="0">
                <a:latin typeface="+mn-lt"/>
                <a:ea typeface="ＭＳ Ｐゴシック"/>
                <a:cs typeface="ＭＳ Ｐゴシック"/>
              </a:rPr>
              <a:t>Opportunity costs (missed sales, disgruntled customers, delayed/unfinished projects)</a:t>
            </a:r>
          </a:p>
          <a:p>
            <a:pPr marL="265113" indent="-265113" algn="l">
              <a:buFont typeface="Wingdings" pitchFamily="2" charset="2"/>
              <a:buChar char="q"/>
              <a:defRPr/>
            </a:pPr>
            <a:r>
              <a:rPr lang="en-US" sz="1400" dirty="0">
                <a:latin typeface="+mn-lt"/>
                <a:ea typeface="ＭＳ Ｐゴシック"/>
                <a:cs typeface="ＭＳ Ｐゴシック"/>
              </a:rPr>
              <a:t>Impact on other employees' productivity</a:t>
            </a:r>
          </a:p>
        </p:txBody>
      </p:sp>
      <p:grpSp>
        <p:nvGrpSpPr>
          <p:cNvPr id="6" name="Group 33"/>
          <p:cNvGrpSpPr/>
          <p:nvPr/>
        </p:nvGrpSpPr>
        <p:grpSpPr>
          <a:xfrm>
            <a:off x="287524" y="3501008"/>
            <a:ext cx="2700300" cy="2772307"/>
            <a:chOff x="5543549" y="2724151"/>
            <a:chExt cx="3295651" cy="1119441"/>
          </a:xfrm>
        </p:grpSpPr>
        <p:sp>
          <p:nvSpPr>
            <p:cNvPr id="7" name="Rectangle 6"/>
            <p:cNvSpPr/>
            <p:nvPr/>
          </p:nvSpPr>
          <p:spPr>
            <a:xfrm>
              <a:off x="5543549" y="2840444"/>
              <a:ext cx="3295651" cy="100314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b="1" dirty="0" smtClean="0">
                  <a:solidFill>
                    <a:schemeClr val="tx1"/>
                  </a:solidFill>
                </a:rPr>
                <a:t>Direct Costs:</a:t>
              </a:r>
            </a:p>
            <a:p>
              <a:pPr marL="137160" indent="-137160" algn="l">
                <a:buFont typeface="Arial" pitchFamily="34" charset="0"/>
                <a:buChar char="•"/>
              </a:pPr>
              <a:r>
                <a:rPr lang="en-US" sz="1200" dirty="0" smtClean="0">
                  <a:solidFill>
                    <a:schemeClr val="tx1"/>
                  </a:solidFill>
                </a:rPr>
                <a:t>Administrative materials</a:t>
              </a:r>
            </a:p>
            <a:p>
              <a:pPr marL="137160" indent="-137160" algn="l">
                <a:buFont typeface="Arial" pitchFamily="34" charset="0"/>
                <a:buChar char="•"/>
              </a:pPr>
              <a:r>
                <a:rPr lang="en-US" sz="1200" dirty="0" smtClean="0">
                  <a:solidFill>
                    <a:schemeClr val="tx1"/>
                  </a:solidFill>
                </a:rPr>
                <a:t>Applicable litigation or relocation costs</a:t>
              </a:r>
            </a:p>
            <a:p>
              <a:pPr marL="137160" indent="-137160" algn="l">
                <a:buFont typeface="Arial" pitchFamily="34" charset="0"/>
                <a:buChar char="•"/>
              </a:pPr>
              <a:r>
                <a:rPr lang="en-US" sz="1200" dirty="0" smtClean="0">
                  <a:solidFill>
                    <a:schemeClr val="tx1"/>
                  </a:solidFill>
                </a:rPr>
                <a:t>Severance pay</a:t>
              </a:r>
            </a:p>
            <a:p>
              <a:pPr marL="137160" indent="-137160" algn="l"/>
              <a:r>
                <a:rPr lang="en-US" sz="1200" b="1" dirty="0" smtClean="0">
                  <a:solidFill>
                    <a:schemeClr val="tx1"/>
                  </a:solidFill>
                </a:rPr>
                <a:t>Time Invested:</a:t>
              </a:r>
            </a:p>
            <a:p>
              <a:pPr marL="137160" indent="-137160" algn="l">
                <a:buFont typeface="Arial" pitchFamily="34" charset="0"/>
                <a:buChar char="•"/>
              </a:pPr>
              <a:r>
                <a:rPr lang="en-US" sz="1200" dirty="0" smtClean="0">
                  <a:solidFill>
                    <a:schemeClr val="tx1"/>
                  </a:solidFill>
                </a:rPr>
                <a:t>Exit interview conducted</a:t>
              </a:r>
            </a:p>
            <a:p>
              <a:pPr marL="137160" indent="-137160" algn="l">
                <a:buFont typeface="Arial" pitchFamily="34" charset="0"/>
                <a:buChar char="•"/>
              </a:pPr>
              <a:r>
                <a:rPr lang="en-US" sz="1200" dirty="0" smtClean="0">
                  <a:solidFill>
                    <a:schemeClr val="tx1"/>
                  </a:solidFill>
                </a:rPr>
                <a:t>HR system and administrative updates </a:t>
              </a:r>
            </a:p>
            <a:p>
              <a:pPr marL="137160" indent="-137160" algn="l">
                <a:buFont typeface="Arial" pitchFamily="34" charset="0"/>
                <a:buChar char="•"/>
              </a:pPr>
              <a:r>
                <a:rPr lang="en-US" sz="1200" dirty="0" smtClean="0">
                  <a:solidFill>
                    <a:schemeClr val="tx1"/>
                  </a:solidFill>
                </a:rPr>
                <a:t>IT deactivating account</a:t>
              </a:r>
            </a:p>
            <a:p>
              <a:pPr marL="137160" indent="-137160" algn="l">
                <a:buFont typeface="Arial" pitchFamily="34" charset="0"/>
                <a:buChar char="•"/>
              </a:pPr>
              <a:r>
                <a:rPr lang="en-US" sz="1200" dirty="0" smtClean="0">
                  <a:solidFill>
                    <a:schemeClr val="tx1"/>
                  </a:solidFill>
                </a:rPr>
                <a:t>Redirecting inquiries (email/calls)</a:t>
              </a:r>
            </a:p>
            <a:p>
              <a:pPr marL="137160" indent="-137160" algn="l">
                <a:buFont typeface="Arial" pitchFamily="34" charset="0"/>
                <a:buChar char="•"/>
              </a:pPr>
              <a:r>
                <a:rPr lang="en-US" sz="1200" dirty="0" smtClean="0">
                  <a:solidFill>
                    <a:schemeClr val="tx1"/>
                  </a:solidFill>
                </a:rPr>
                <a:t>Reclaiming company property</a:t>
              </a:r>
            </a:p>
            <a:p>
              <a:pPr marL="137160" indent="-137160" algn="l"/>
              <a:endParaRPr lang="en-CA" sz="1200" dirty="0" smtClean="0">
                <a:solidFill>
                  <a:schemeClr val="tx1"/>
                </a:solidFill>
              </a:endParaRPr>
            </a:p>
          </p:txBody>
        </p:sp>
        <p:sp>
          <p:nvSpPr>
            <p:cNvPr id="8" name="Round Same Side Corner Rectangle 7"/>
            <p:cNvSpPr/>
            <p:nvPr/>
          </p:nvSpPr>
          <p:spPr>
            <a:xfrm>
              <a:off x="5543550" y="2724151"/>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Current employee leaving</a:t>
              </a:r>
            </a:p>
          </p:txBody>
        </p:sp>
      </p:grpSp>
      <p:grpSp>
        <p:nvGrpSpPr>
          <p:cNvPr id="9" name="Group 33"/>
          <p:cNvGrpSpPr/>
          <p:nvPr/>
        </p:nvGrpSpPr>
        <p:grpSpPr>
          <a:xfrm>
            <a:off x="3221797" y="3501008"/>
            <a:ext cx="2718355" cy="2772307"/>
            <a:chOff x="5543549" y="2724151"/>
            <a:chExt cx="3295651" cy="1119441"/>
          </a:xfrm>
        </p:grpSpPr>
        <p:sp>
          <p:nvSpPr>
            <p:cNvPr id="10" name="Rectangle 9"/>
            <p:cNvSpPr/>
            <p:nvPr/>
          </p:nvSpPr>
          <p:spPr>
            <a:xfrm>
              <a:off x="5543549" y="2840444"/>
              <a:ext cx="3295651" cy="100314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b="1" dirty="0" smtClean="0">
                  <a:solidFill>
                    <a:schemeClr val="tx1"/>
                  </a:solidFill>
                </a:rPr>
                <a:t>Direct Costs:</a:t>
              </a:r>
            </a:p>
            <a:p>
              <a:pPr marL="137160" indent="-137160" algn="l">
                <a:buFont typeface="Arial" pitchFamily="34" charset="0"/>
                <a:buChar char="•"/>
              </a:pPr>
              <a:r>
                <a:rPr lang="en-CA" sz="1200" dirty="0" smtClean="0">
                  <a:solidFill>
                    <a:schemeClr val="tx1"/>
                  </a:solidFill>
                </a:rPr>
                <a:t>Job postings (social media, online listings, newspaper listings)</a:t>
              </a:r>
            </a:p>
            <a:p>
              <a:pPr marL="137160" indent="-137160" algn="l">
                <a:buFont typeface="Arial" pitchFamily="34" charset="0"/>
                <a:buChar char="•"/>
              </a:pPr>
              <a:r>
                <a:rPr lang="en-CA" sz="1200" dirty="0" smtClean="0">
                  <a:solidFill>
                    <a:schemeClr val="tx1"/>
                  </a:solidFill>
                </a:rPr>
                <a:t>External recruiters’ salaries</a:t>
              </a:r>
            </a:p>
            <a:p>
              <a:pPr marL="137160" indent="-137160" algn="l">
                <a:buFont typeface="Arial" pitchFamily="34" charset="0"/>
                <a:buChar char="•"/>
              </a:pPr>
              <a:r>
                <a:rPr lang="en-CA" sz="1200" dirty="0" smtClean="0">
                  <a:solidFill>
                    <a:schemeClr val="tx1"/>
                  </a:solidFill>
                </a:rPr>
                <a:t>Travel, accommodation, meals</a:t>
              </a:r>
            </a:p>
            <a:p>
              <a:pPr marL="137160" indent="-137160" algn="l">
                <a:buFont typeface="Arial" pitchFamily="34" charset="0"/>
                <a:buChar char="•"/>
              </a:pPr>
              <a:r>
                <a:rPr lang="en-CA" sz="1200" dirty="0" smtClean="0">
                  <a:solidFill>
                    <a:schemeClr val="tx1"/>
                  </a:solidFill>
                </a:rPr>
                <a:t>Administrative materials </a:t>
              </a:r>
            </a:p>
            <a:p>
              <a:pPr marL="137160" indent="-137160" algn="l"/>
              <a:r>
                <a:rPr lang="en-US" sz="1200" b="1" dirty="0" smtClean="0">
                  <a:solidFill>
                    <a:schemeClr val="tx1"/>
                  </a:solidFill>
                </a:rPr>
                <a:t>Time Invested:</a:t>
              </a:r>
            </a:p>
            <a:p>
              <a:pPr marL="137160" indent="-137160" algn="l">
                <a:buFont typeface="Arial" pitchFamily="34" charset="0"/>
                <a:buChar char="•"/>
              </a:pPr>
              <a:r>
                <a:rPr lang="en-US" sz="1200" dirty="0" smtClean="0">
                  <a:solidFill>
                    <a:schemeClr val="tx1"/>
                  </a:solidFill>
                </a:rPr>
                <a:t>Screening/contacting applicants</a:t>
              </a:r>
            </a:p>
            <a:p>
              <a:pPr marL="137160" indent="-137160" algn="l">
                <a:buFont typeface="Arial" pitchFamily="34" charset="0"/>
                <a:buChar char="•"/>
              </a:pPr>
              <a:r>
                <a:rPr lang="en-US" sz="1200" dirty="0" smtClean="0">
                  <a:solidFill>
                    <a:schemeClr val="tx1"/>
                  </a:solidFill>
                </a:rPr>
                <a:t>Multiple stages of interviewing</a:t>
              </a:r>
            </a:p>
            <a:p>
              <a:pPr marL="137160" indent="-137160" algn="l">
                <a:buFont typeface="Arial" pitchFamily="34" charset="0"/>
                <a:buChar char="•"/>
              </a:pPr>
              <a:r>
                <a:rPr lang="en-US" sz="1200" dirty="0" smtClean="0">
                  <a:solidFill>
                    <a:schemeClr val="tx1"/>
                  </a:solidFill>
                </a:rPr>
                <a:t>Background/reference checks</a:t>
              </a:r>
            </a:p>
            <a:p>
              <a:pPr marL="137160" indent="-137160" algn="l">
                <a:buFont typeface="Arial" pitchFamily="34" charset="0"/>
                <a:buChar char="•"/>
              </a:pPr>
              <a:r>
                <a:rPr lang="en-US" sz="1200" dirty="0" smtClean="0">
                  <a:solidFill>
                    <a:schemeClr val="tx1"/>
                  </a:solidFill>
                </a:rPr>
                <a:t>Contacting unsuccessful candidates</a:t>
              </a:r>
            </a:p>
            <a:p>
              <a:pPr marL="137160" indent="-137160" algn="l"/>
              <a:endParaRPr lang="en-CA" sz="1200" dirty="0" smtClean="0">
                <a:solidFill>
                  <a:schemeClr val="tx1"/>
                </a:solidFill>
              </a:endParaRPr>
            </a:p>
          </p:txBody>
        </p:sp>
        <p:sp>
          <p:nvSpPr>
            <p:cNvPr id="11" name="Round Same Side Corner Rectangle 10"/>
            <p:cNvSpPr/>
            <p:nvPr/>
          </p:nvSpPr>
          <p:spPr>
            <a:xfrm>
              <a:off x="5543550" y="2724151"/>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Recruiting and hiring replacement</a:t>
              </a:r>
            </a:p>
          </p:txBody>
        </p:sp>
      </p:grpSp>
      <p:grpSp>
        <p:nvGrpSpPr>
          <p:cNvPr id="12" name="Group 33"/>
          <p:cNvGrpSpPr/>
          <p:nvPr/>
        </p:nvGrpSpPr>
        <p:grpSpPr>
          <a:xfrm>
            <a:off x="6120173" y="3501009"/>
            <a:ext cx="2715480" cy="2772307"/>
            <a:chOff x="5543549" y="2724151"/>
            <a:chExt cx="3295651" cy="1119441"/>
          </a:xfrm>
        </p:grpSpPr>
        <p:sp>
          <p:nvSpPr>
            <p:cNvPr id="13" name="Rectangle 12"/>
            <p:cNvSpPr/>
            <p:nvPr/>
          </p:nvSpPr>
          <p:spPr>
            <a:xfrm>
              <a:off x="5543549" y="2840444"/>
              <a:ext cx="3295651" cy="100314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200" b="1" dirty="0" smtClean="0">
                  <a:solidFill>
                    <a:schemeClr val="tx1"/>
                  </a:solidFill>
                </a:rPr>
                <a:t>Direct Costs:</a:t>
              </a:r>
            </a:p>
            <a:p>
              <a:pPr marL="137160" indent="-137160" algn="l">
                <a:buFont typeface="Arial" pitchFamily="34" charset="0"/>
                <a:buChar char="•"/>
              </a:pPr>
              <a:r>
                <a:rPr lang="en-US" sz="1200" dirty="0" smtClean="0">
                  <a:solidFill>
                    <a:schemeClr val="tx1"/>
                  </a:solidFill>
                </a:rPr>
                <a:t>Administrative materials</a:t>
              </a:r>
            </a:p>
            <a:p>
              <a:pPr marL="137160" indent="-137160" algn="l">
                <a:buFont typeface="Arial" pitchFamily="34" charset="0"/>
                <a:buChar char="•"/>
              </a:pPr>
              <a:r>
                <a:rPr lang="en-US" sz="1200" dirty="0" smtClean="0">
                  <a:solidFill>
                    <a:schemeClr val="tx1"/>
                  </a:solidFill>
                </a:rPr>
                <a:t>Set up costs (computer, phone)</a:t>
              </a:r>
            </a:p>
            <a:p>
              <a:pPr marL="137160" indent="-137160" algn="l"/>
              <a:r>
                <a:rPr lang="en-US" sz="1200" b="1" dirty="0" smtClean="0">
                  <a:solidFill>
                    <a:schemeClr val="tx1"/>
                  </a:solidFill>
                </a:rPr>
                <a:t>Time Invested:</a:t>
              </a:r>
            </a:p>
            <a:p>
              <a:pPr marL="137160" indent="-137160" algn="l">
                <a:buFont typeface="Arial" pitchFamily="34" charset="0"/>
                <a:buChar char="•"/>
              </a:pPr>
              <a:r>
                <a:rPr lang="en-US" sz="1200" dirty="0" smtClean="0">
                  <a:solidFill>
                    <a:schemeClr val="tx1"/>
                  </a:solidFill>
                </a:rPr>
                <a:t>On-boarding hired candidate</a:t>
              </a:r>
            </a:p>
            <a:p>
              <a:pPr marL="137160" indent="-137160" algn="l">
                <a:buFont typeface="Arial" pitchFamily="34" charset="0"/>
                <a:buChar char="•"/>
              </a:pPr>
              <a:r>
                <a:rPr lang="en-US" sz="1200" dirty="0" smtClean="0">
                  <a:solidFill>
                    <a:schemeClr val="tx1"/>
                  </a:solidFill>
                </a:rPr>
                <a:t>Training hired candidate</a:t>
              </a:r>
            </a:p>
            <a:p>
              <a:pPr marL="137160" indent="-137160" algn="l">
                <a:buFont typeface="Arial" pitchFamily="34" charset="0"/>
                <a:buChar char="•"/>
              </a:pPr>
              <a:r>
                <a:rPr lang="en-US" sz="1200" dirty="0" smtClean="0">
                  <a:solidFill>
                    <a:schemeClr val="tx1"/>
                  </a:solidFill>
                </a:rPr>
                <a:t>Adjustment time for new employee (before reaching expected productivity)</a:t>
              </a:r>
            </a:p>
            <a:p>
              <a:pPr marL="137160" indent="-137160" algn="l">
                <a:buFont typeface="Arial" pitchFamily="34" charset="0"/>
                <a:buChar char="•"/>
              </a:pPr>
              <a:endParaRPr lang="en-US" sz="1200" dirty="0" smtClean="0">
                <a:solidFill>
                  <a:schemeClr val="tx1"/>
                </a:solidFill>
              </a:endParaRPr>
            </a:p>
          </p:txBody>
        </p:sp>
        <p:sp>
          <p:nvSpPr>
            <p:cNvPr id="14" name="Round Same Side Corner Rectangle 13"/>
            <p:cNvSpPr/>
            <p:nvPr/>
          </p:nvSpPr>
          <p:spPr>
            <a:xfrm>
              <a:off x="5543550" y="2724151"/>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Onboarding/training replacement </a:t>
              </a:r>
            </a:p>
          </p:txBody>
        </p:sp>
      </p:grpSp>
      <p:pic>
        <p:nvPicPr>
          <p:cNvPr id="15" name="Picture 14"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1"/>
  <p:tag name="ISPRING_SCORM_RATE_QUIZZES" val="0"/>
  <p:tag name="ISPRING_SCORM_PASSING_SCORE" val="100.0000000000"/>
  <p:tag name="ISPRING_RESOURCE_PATHS_HASH_2" val="1070974842c5cefb1b4f44bf85dce5a9f7de1ae1"/>
  <p:tag name="GENSWF_OUTPUT_FILE_NAME" val="hr-identify-and-reengage-the-disengaged-sb-sf"/>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PH0VURqIp0CWMyJ9rRCfS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GWb2Ad4p5EyN.44GhchK3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Z2aF3QCoDkOGrzGgnC6kt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9UyM2K1jfUG.XsFBIpoqx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VovT7tr5B0ys4nqTv_kGP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EXeG0_IoU.xtaAxHZ7rA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po1Eor.P5kmw_37Q1d.lW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LoooKfQJl0iQaqfYaBNQN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DL8PJjz5HkeFQKXBeHYbR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uf.gx7Z1e0aFEJKBvDoRe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S13GhGbRP0i4Gq6AFgcW7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RabeSuNa50aisSeRg9OCK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ywgiF_dBo0KtLh4cLO1vl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LHtceVwwJ02X1ygITOnYh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zlu3WqtLtUyrKPbah2tDP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91VHBCW.YUO.ZIsJFBvwo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9S4LIz0F.EqTILYGiitatQ"/>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2060</Words>
  <Application>Microsoft Office PowerPoint</Application>
  <PresentationFormat>On-screen Show (4:3)</PresentationFormat>
  <Paragraphs>236</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Introduction</vt:lpstr>
      <vt:lpstr>Executive Summary</vt:lpstr>
      <vt:lpstr>Slide 4</vt:lpstr>
      <vt:lpstr>Managers: Evaluate your attitude towards employee engagement</vt:lpstr>
      <vt:lpstr>A challenge of being a manager is you don’t always have a clear process to follow. Engaging employees is one of those instances </vt:lpstr>
      <vt:lpstr>Think you live in engagement wonderland? Whether you know it or not, you have disengaged people on your team right now</vt:lpstr>
      <vt:lpstr>One disengaged employee could be costing your organization hundreds of thousands of dollars. Managers, this is your problem</vt:lpstr>
      <vt:lpstr>And we are just getting started. The firm considered, but didn’t sum the additional intangible costs; the list was daunting</vt:lpstr>
      <vt:lpstr>Even if you understand the value of engagement, you probably can't spot a disengaged employee</vt:lpstr>
      <vt:lpstr>And if you do spot disengagement, you may mishandle it. Managers make mistakes around responsibility &amp; assessment…</vt:lpstr>
      <vt:lpstr>Info-Tech Research Group Helps IT Professionals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2013-01-25T21:45:31Z</dcterms:created>
  <dcterms:modified xsi:type="dcterms:W3CDTF">2013-01-25T21:45:32Z</dcterms:modified>
</cp:coreProperties>
</file>