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tags/tag70.xml" ContentType="application/vnd.openxmlformats-officedocument.presentationml.tags+xml"/>
  <Default Extension="xlsx" ContentType="application/vnd.openxmlformats-officedocument.spreadsheetml.sheet"/>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emf" ContentType="image/x-emf"/>
  <Override PartName="/ppt/tags/tag3.xml" ContentType="application/vnd.openxmlformats-officedocument.presentationml.tags+xml"/>
  <Override PartName="/ppt/tags/tag39.xml" ContentType="application/vnd.openxmlformats-officedocument.presentationml.tags+xml"/>
  <Override PartName="/ppt/tags/tag59.xml" ContentType="application/vnd.openxmlformats-officedocument.presentationml.tags+xml"/>
  <Override PartName="/ppt/tags/tag68.xml" ContentType="application/vnd.openxmlformats-officedocument.presentationml.tags+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ppt/tags/tag66.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tags/tag64.xml" ContentType="application/vnd.openxmlformats-officedocument.presentationml.tags+xml"/>
  <Override PartName="/ppt/tags/tag73.xml" ContentType="application/vnd.openxmlformats-officedocument.presentationml.tags+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notesSlides/notesSlide8.xml" ContentType="application/vnd.openxmlformats-officedocument.presentationml.notesSlide+xml"/>
  <Override PartName="/ppt/tags/tag62.xml" ContentType="application/vnd.openxmlformats-officedocument.presentationml.tags+xml"/>
  <Override PartName="/ppt/tags/tag71.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tags/tag2.xml" ContentType="application/vnd.openxmlformats-officedocument.presentationml.tags+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54.xml" ContentType="application/vnd.openxmlformats-officedocument.presentationml.tags+xml"/>
  <Override PartName="/ppt/tags/tag65.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tags/tag61.xml" ContentType="application/vnd.openxmlformats-officedocument.presentationml.tags+xml"/>
  <Override PartName="/ppt/tags/tag72.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notesSlides/notesSlide1.xml" ContentType="application/vnd.openxmlformats-officedocument.presentationml.notesSlide+xml"/>
  <Override PartName="/ppt/tags/tag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445" r:id="rId2"/>
    <p:sldId id="442" r:id="rId3"/>
    <p:sldId id="395" r:id="rId4"/>
    <p:sldId id="412" r:id="rId5"/>
    <p:sldId id="420" r:id="rId6"/>
    <p:sldId id="429" r:id="rId7"/>
    <p:sldId id="447" r:id="rId8"/>
    <p:sldId id="329" r:id="rId9"/>
    <p:sldId id="403" r:id="rId10"/>
    <p:sldId id="417" r:id="rId11"/>
    <p:sldId id="428" r:id="rId12"/>
    <p:sldId id="446" r:id="rId13"/>
  </p:sldIdLst>
  <p:sldSz cx="9144000" cy="6858000" type="screen4x3"/>
  <p:notesSz cx="6858000" cy="9144000"/>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uthor" initials="A" lastIdx="0" clrIdx="7"/>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17D08"/>
    <a:srgbClr val="7FAC85"/>
    <a:srgbClr val="C4C227"/>
    <a:srgbClr val="902E2E"/>
    <a:srgbClr val="D3D150"/>
    <a:srgbClr val="D3D3B9"/>
    <a:srgbClr val="F1F2E0"/>
    <a:srgbClr val="E1EBF4"/>
    <a:srgbClr val="FFEBF4"/>
    <a:srgbClr val="3B516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082" autoAdjust="0"/>
    <p:restoredTop sz="95299" autoAdjust="0"/>
  </p:normalViewPr>
  <p:slideViewPr>
    <p:cSldViewPr snapToObjects="1">
      <p:cViewPr>
        <p:scale>
          <a:sx n="100" d="100"/>
          <a:sy n="100" d="100"/>
        </p:scale>
        <p:origin x="-894" y="-282"/>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manualLayout>
          <c:layoutTarget val="inner"/>
          <c:xMode val="edge"/>
          <c:yMode val="edge"/>
          <c:x val="3.8793103448275919E-2"/>
          <c:y val="1.3333333333333341E-2"/>
          <c:w val="0.93103448275862066"/>
          <c:h val="0.83666666666666667"/>
        </c:manualLayout>
      </c:layout>
      <c:barChart>
        <c:barDir val="bar"/>
        <c:grouping val="stacked"/>
        <c:ser>
          <c:idx val="0"/>
          <c:order val="0"/>
          <c:tx>
            <c:strRef>
              <c:f>Sheet1!$B$1</c:f>
              <c:strCache>
                <c:ptCount val="1"/>
              </c:strCache>
            </c:strRef>
          </c:tx>
          <c:spPr>
            <a:solidFill>
              <a:schemeClr val="hlink"/>
            </a:solidFill>
            <a:ln w="12691">
              <a:solidFill>
                <a:srgbClr val="254061"/>
              </a:solidFill>
              <a:prstDash val="solid"/>
            </a:ln>
          </c:spPr>
          <c:dPt>
            <c:idx val="0"/>
            <c:spPr>
              <a:solidFill>
                <a:schemeClr val="accent1"/>
              </a:solidFill>
              <a:ln w="12691">
                <a:solidFill>
                  <a:srgbClr val="254061"/>
                </a:solidFill>
                <a:prstDash val="solid"/>
              </a:ln>
            </c:spPr>
          </c:dPt>
          <c:dPt>
            <c:idx val="1"/>
            <c:spPr>
              <a:solidFill>
                <a:schemeClr val="accent1"/>
              </a:solidFill>
              <a:ln w="12691">
                <a:solidFill>
                  <a:srgbClr val="254061"/>
                </a:solidFill>
                <a:prstDash val="solid"/>
              </a:ln>
            </c:spPr>
          </c:dPt>
          <c:dPt>
            <c:idx val="2"/>
            <c:spPr>
              <a:solidFill>
                <a:schemeClr val="accent1"/>
              </a:solidFill>
              <a:ln w="12691">
                <a:solidFill>
                  <a:srgbClr val="254061"/>
                </a:solidFill>
                <a:prstDash val="solid"/>
              </a:ln>
            </c:spPr>
          </c:dPt>
          <c:dPt>
            <c:idx val="3"/>
            <c:spPr>
              <a:solidFill>
                <a:schemeClr val="accent1"/>
              </a:solidFill>
              <a:ln w="12691">
                <a:solidFill>
                  <a:srgbClr val="254061"/>
                </a:solidFill>
                <a:prstDash val="solid"/>
              </a:ln>
            </c:spPr>
          </c:dPt>
          <c:dPt>
            <c:idx val="4"/>
            <c:spPr>
              <a:solidFill>
                <a:schemeClr val="accent1"/>
              </a:solidFill>
              <a:ln w="12691">
                <a:solidFill>
                  <a:srgbClr val="254061"/>
                </a:solidFill>
                <a:prstDash val="solid"/>
              </a:ln>
            </c:spPr>
          </c:dPt>
          <c:cat>
            <c:numRef>
              <c:f>Sheet1!$A$2:$A$6</c:f>
              <c:numCache>
                <c:formatCode>General</c:formatCode>
                <c:ptCount val="5"/>
              </c:numCache>
            </c:numRef>
          </c:cat>
          <c:val>
            <c:numRef>
              <c:f>Sheet1!$B$2:$B$6</c:f>
              <c:numCache>
                <c:formatCode>General</c:formatCode>
                <c:ptCount val="5"/>
                <c:pt idx="0">
                  <c:v>55.000000000006246</c:v>
                </c:pt>
                <c:pt idx="1">
                  <c:v>55.000000000006246</c:v>
                </c:pt>
                <c:pt idx="2">
                  <c:v>49.000000000005571</c:v>
                </c:pt>
                <c:pt idx="3">
                  <c:v>47.000000000005343</c:v>
                </c:pt>
                <c:pt idx="4">
                  <c:v>43.000000000004889</c:v>
                </c:pt>
              </c:numCache>
            </c:numRef>
          </c:val>
        </c:ser>
        <c:gapWidth val="80"/>
        <c:overlap val="100"/>
        <c:axId val="205009280"/>
        <c:axId val="205010816"/>
      </c:barChart>
      <c:catAx>
        <c:axId val="205009280"/>
        <c:scaling>
          <c:orientation val="maxMin"/>
        </c:scaling>
        <c:axPos val="l"/>
        <c:numFmt formatCode="General" sourceLinked="1"/>
        <c:majorTickMark val="none"/>
        <c:tickLblPos val="none"/>
        <c:spPr>
          <a:ln w="12691">
            <a:solidFill>
              <a:schemeClr val="tx1"/>
            </a:solidFill>
            <a:prstDash val="solid"/>
          </a:ln>
        </c:spPr>
        <c:crossAx val="205010816"/>
        <c:crossesAt val="0"/>
        <c:auto val="1"/>
        <c:lblAlgn val="ctr"/>
        <c:lblOffset val="100"/>
        <c:tickLblSkip val="1"/>
        <c:tickMarkSkip val="1"/>
      </c:catAx>
      <c:valAx>
        <c:axId val="205010816"/>
        <c:scaling>
          <c:orientation val="minMax"/>
          <c:max val="55"/>
          <c:min val="0"/>
        </c:scaling>
        <c:axPos val="b"/>
        <c:numFmt formatCode="&quot;&quot;#,##0&quot;&quot;;&quot;&quot;\-&quot;&quot;#,##0&quot;&quot;" sourceLinked="0"/>
        <c:tickLblPos val="nextTo"/>
        <c:spPr>
          <a:ln w="12691">
            <a:solidFill>
              <a:schemeClr val="tx1"/>
            </a:solidFill>
            <a:prstDash val="solid"/>
          </a:ln>
        </c:spPr>
        <c:txPr>
          <a:bodyPr rot="0" vert="horz"/>
          <a:lstStyle/>
          <a:p>
            <a:pPr>
              <a:defRPr sz="1199" b="0" i="0" u="none" strike="noStrike" baseline="0">
                <a:solidFill>
                  <a:schemeClr val="tx1"/>
                </a:solidFill>
                <a:latin typeface="+mn-lt"/>
                <a:ea typeface="Trebuchet MS"/>
                <a:cs typeface="Trebuchet MS"/>
              </a:defRPr>
            </a:pPr>
            <a:endParaRPr lang="en-US"/>
          </a:p>
        </c:txPr>
        <c:crossAx val="205009280"/>
        <c:crosses val="max"/>
        <c:crossBetween val="between"/>
        <c:majorUnit val="4.9999999999999991"/>
      </c:valAx>
      <c:spPr>
        <a:noFill/>
        <a:ln w="25400">
          <a:noFill/>
        </a:ln>
      </c:spPr>
    </c:plotArea>
    <c:plotVisOnly val="1"/>
    <c:dispBlanksAs val="gap"/>
  </c:chart>
  <c:spPr>
    <a:noFill/>
    <a:ln>
      <a:noFill/>
    </a:ln>
  </c:spPr>
  <c:txPr>
    <a:bodyPr/>
    <a:lstStyle/>
    <a:p>
      <a:pPr>
        <a:defRPr sz="1199" b="1" i="0" u="none" strike="noStrike" baseline="0">
          <a:solidFill>
            <a:schemeClr val="tx1"/>
          </a:solidFill>
          <a:latin typeface="Calibri"/>
          <a:ea typeface="Calibri"/>
          <a:cs typeface="Calibri"/>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19/11/2012</a:t>
            </a:fld>
            <a:endParaRPr lang="en-C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80975" marR="0" lvl="0" indent="-180975" algn="l" defTabSz="912813" rtl="0" eaLnBrk="0" fontAlgn="base" latinLnBrk="0" hangingPunct="0">
              <a:lnSpc>
                <a:spcPct val="100000"/>
              </a:lnSpc>
              <a:spcBef>
                <a:spcPct val="20000"/>
              </a:spcBef>
              <a:spcAft>
                <a:spcPct val="0"/>
              </a:spcAft>
              <a:buClr>
                <a:schemeClr val="tx1"/>
              </a:buClr>
              <a:buSzPct val="120000"/>
              <a:buFont typeface="Arial" pitchFamily="34" charset="0"/>
              <a:buNone/>
              <a:tabLst/>
              <a:defRPr/>
            </a:pPr>
            <a:endParaRPr kumimoji="0" lang="en-US" sz="1200" b="0" i="0" u="none" strike="noStrike" kern="1200" cap="none" spc="0" normalizeH="0" baseline="0" noProof="0" dirty="0" smtClean="0">
              <a:ln>
                <a:noFill/>
              </a:ln>
              <a:solidFill>
                <a:schemeClr val="tx1"/>
              </a:solidFill>
              <a:effectLst/>
              <a:uLnTx/>
              <a:uFillTx/>
              <a:latin typeface="Helvetica"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11" name="Picture 10" descr="mco-banner.jpg"/>
          <p:cNvPicPr>
            <a:picLocks noChangeAspect="1"/>
          </p:cNvPicPr>
          <p:nvPr userDrawn="1"/>
        </p:nvPicPr>
        <p:blipFill>
          <a:blip r:embed="rId2" cstate="print"/>
          <a:stretch>
            <a:fillRect/>
          </a:stretch>
        </p:blipFill>
        <p:spPr>
          <a:xfrm>
            <a:off x="0" y="6090047"/>
            <a:ext cx="9144000" cy="767953"/>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9" name="Rectangle 18"/>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grpSp>
        <p:nvGrpSpPr>
          <p:cNvPr id="15" name="Group 14"/>
          <p:cNvGrpSpPr/>
          <p:nvPr userDrawn="1"/>
        </p:nvGrpSpPr>
        <p:grpSpPr>
          <a:xfrm>
            <a:off x="0" y="0"/>
            <a:ext cx="9144000" cy="6876000"/>
            <a:chOff x="0" y="0"/>
            <a:chExt cx="9144000" cy="6876000"/>
          </a:xfrm>
        </p:grpSpPr>
        <p:sp>
          <p:nvSpPr>
            <p:cNvPr id="16" name="Rectangle 15"/>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9384"/>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4"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45"/>
          <p:cNvGrpSpPr/>
          <p:nvPr userDrawn="1"/>
        </p:nvGrpSpPr>
        <p:grpSpPr>
          <a:xfrm>
            <a:off x="0" y="0"/>
            <a:ext cx="9144000" cy="6876000"/>
            <a:chOff x="0" y="0"/>
            <a:chExt cx="9144000" cy="6876000"/>
          </a:xfrm>
        </p:grpSpPr>
        <p:sp>
          <p:nvSpPr>
            <p:cNvPr id="48" name="Rectangle 4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9" name="Rectangle 4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50" name="Rectangle 4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8" name="TextBox 17"/>
          <p:cNvSpPr txBox="1"/>
          <p:nvPr userDrawn="1"/>
        </p:nvSpPr>
        <p:spPr>
          <a:xfrm>
            <a:off x="798362" y="3980093"/>
            <a:ext cx="2657514"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9" name="TextBox 18"/>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3"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cxnSp>
        <p:nvCxnSpPr>
          <p:cNvPr id="24" name="Straight Connector 23"/>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McLean &amp; Company</a:t>
            </a:r>
            <a:endParaRPr lang="en-CA" sz="1000" dirty="0"/>
          </a:p>
        </p:txBody>
      </p:sp>
      <p:sp>
        <p:nvSpPr>
          <p:cNvPr id="9" name="Rectangle 8"/>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indent="0" algn="l"/>
            <a:fld id="{FF20F8B6-5AB9-41C4-A82C-4155E8A92B2C}" type="slidenum">
              <a:rPr lang="en-CA" sz="1000" smtClean="0"/>
              <a:pPr marL="176213"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694" r:id="rId15"/>
    <p:sldLayoutId id="2147483702" r:id="rId16"/>
    <p:sldLayoutId id="2147483704" r:id="rId17"/>
    <p:sldLayoutId id="2147483705" r:id="rId18"/>
    <p:sldLayoutId id="2147483706" r:id="rId19"/>
    <p:sldLayoutId id="2147483707" r:id="rId20"/>
    <p:sldLayoutId id="2147483708" r:id="rId21"/>
    <p:sldLayoutId id="2147483709" r:id="rId22"/>
    <p:sldLayoutId id="2147483710" r:id="rId23"/>
    <p:sldLayoutId id="2147483711" r:id="rId24"/>
    <p:sldLayoutId id="2147483712" r:id="rId25"/>
    <p:sldLayoutId id="2147483713" r:id="rId26"/>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hr.mcleanco.com/research/ss/hr-make-the-case-for-employee-engagement/hr-storyboard-make-the-case-for-employee-engagement?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tags" Target="../tags/tag63.xml"/><Relationship Id="rId13" Type="http://schemas.openxmlformats.org/officeDocument/2006/relationships/tags" Target="../tags/tag68.xml"/><Relationship Id="rId18" Type="http://schemas.openxmlformats.org/officeDocument/2006/relationships/tags" Target="../tags/tag73.xml"/><Relationship Id="rId26" Type="http://schemas.openxmlformats.org/officeDocument/2006/relationships/image" Target="../media/image4.png"/><Relationship Id="rId3" Type="http://schemas.openxmlformats.org/officeDocument/2006/relationships/tags" Target="../tags/tag58.xml"/><Relationship Id="rId21" Type="http://schemas.openxmlformats.org/officeDocument/2006/relationships/slideLayout" Target="../slideLayouts/slideLayout6.xml"/><Relationship Id="rId7" Type="http://schemas.openxmlformats.org/officeDocument/2006/relationships/tags" Target="../tags/tag62.xml"/><Relationship Id="rId12" Type="http://schemas.openxmlformats.org/officeDocument/2006/relationships/tags" Target="../tags/tag67.xml"/><Relationship Id="rId17" Type="http://schemas.openxmlformats.org/officeDocument/2006/relationships/tags" Target="../tags/tag72.xml"/><Relationship Id="rId25" Type="http://schemas.openxmlformats.org/officeDocument/2006/relationships/hyperlink" Target="http://hr.mcleanco.com/research/ss/hr-make-the-case-for-employee-engagement/hr-storyboard-make-the-case-for-employee-engagement?utm_source=SS_Sample&amp;utm_medium=Collateral&amp;utm_campaign=Collateral" TargetMode="External"/><Relationship Id="rId2" Type="http://schemas.openxmlformats.org/officeDocument/2006/relationships/tags" Target="../tags/tag57.xml"/><Relationship Id="rId16" Type="http://schemas.openxmlformats.org/officeDocument/2006/relationships/tags" Target="../tags/tag71.xml"/><Relationship Id="rId20" Type="http://schemas.openxmlformats.org/officeDocument/2006/relationships/tags" Target="../tags/tag75.xml"/><Relationship Id="rId1" Type="http://schemas.openxmlformats.org/officeDocument/2006/relationships/vmlDrawing" Target="../drawings/vmlDrawing5.vml"/><Relationship Id="rId6" Type="http://schemas.openxmlformats.org/officeDocument/2006/relationships/tags" Target="../tags/tag61.xml"/><Relationship Id="rId11" Type="http://schemas.openxmlformats.org/officeDocument/2006/relationships/tags" Target="../tags/tag66.xml"/><Relationship Id="rId24" Type="http://schemas.openxmlformats.org/officeDocument/2006/relationships/chart" Target="../charts/chart1.xml"/><Relationship Id="rId5" Type="http://schemas.openxmlformats.org/officeDocument/2006/relationships/tags" Target="../tags/tag60.xml"/><Relationship Id="rId15" Type="http://schemas.openxmlformats.org/officeDocument/2006/relationships/tags" Target="../tags/tag70.xml"/><Relationship Id="rId23" Type="http://schemas.openxmlformats.org/officeDocument/2006/relationships/oleObject" Target="../embeddings/oleObject5.bin"/><Relationship Id="rId10" Type="http://schemas.openxmlformats.org/officeDocument/2006/relationships/tags" Target="../tags/tag65.xml"/><Relationship Id="rId19" Type="http://schemas.openxmlformats.org/officeDocument/2006/relationships/tags" Target="../tags/tag74.xml"/><Relationship Id="rId4" Type="http://schemas.openxmlformats.org/officeDocument/2006/relationships/tags" Target="../tags/tag59.xml"/><Relationship Id="rId9" Type="http://schemas.openxmlformats.org/officeDocument/2006/relationships/tags" Target="../tags/tag64.xml"/><Relationship Id="rId14" Type="http://schemas.openxmlformats.org/officeDocument/2006/relationships/tags" Target="../tags/tag69.xml"/><Relationship Id="rId2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hr.mcleanco.com/research/ss/hr-make-the-case-for-employee-engagement/hr-storyboard-make-the-case-for-employee-engagement?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hyperlink" Target="http://hr.mcleanco.com/mycontent" TargetMode="External"/><Relationship Id="rId7"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4.png"/><Relationship Id="rId4" Type="http://schemas.openxmlformats.org/officeDocument/2006/relationships/hyperlink" Target="http://hr.mcleanco.com/research/ss/hr-make-the-case-for-employee-engagement/hr-storyboard-make-the-case-for-employee-engagement?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hr.mcleanco.com/research/ss/hr-make-the-case-for-employee-engagement/hr-storyboard-make-the-case-for-employee-engagement?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7.wmf"/><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6.png"/><Relationship Id="rId2" Type="http://schemas.openxmlformats.org/officeDocument/2006/relationships/tags" Target="../tags/tag2.xml"/><Relationship Id="rId16" Type="http://schemas.openxmlformats.org/officeDocument/2006/relationships/image" Target="../media/image4.png"/><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oleObject" Target="../embeddings/oleObject1.bin"/><Relationship Id="rId5" Type="http://schemas.openxmlformats.org/officeDocument/2006/relationships/tags" Target="../tags/tag5.xml"/><Relationship Id="rId15" Type="http://schemas.openxmlformats.org/officeDocument/2006/relationships/hyperlink" Target="http://hr.mcleanco.com/research/ss/hr-make-the-case-for-employee-engagement/hr-storyboard-make-the-case-for-employee-engagement?utm_source=SS_Sample&amp;utm_medium=Collateral&amp;utm_campaign=Collateral" TargetMode="External"/><Relationship Id="rId10" Type="http://schemas.openxmlformats.org/officeDocument/2006/relationships/notesSlide" Target="../notesSlides/notesSlide3.xml"/><Relationship Id="rId4" Type="http://schemas.openxmlformats.org/officeDocument/2006/relationships/tags" Target="../tags/tag4.xml"/><Relationship Id="rId9" Type="http://schemas.openxmlformats.org/officeDocument/2006/relationships/slideLayout" Target="../slideLayouts/slideLayout2.xml"/><Relationship Id="rId14" Type="http://schemas.openxmlformats.org/officeDocument/2006/relationships/image" Target="../media/image8.wmf"/></Relationships>
</file>

<file path=ppt/slides/_rels/slide4.xml.rels><?xml version="1.0" encoding="UTF-8" standalone="yes"?>
<Relationships xmlns="http://schemas.openxmlformats.org/package/2006/relationships"><Relationship Id="rId8" Type="http://schemas.openxmlformats.org/officeDocument/2006/relationships/tags" Target="../tags/tag15.xml"/><Relationship Id="rId13" Type="http://schemas.openxmlformats.org/officeDocument/2006/relationships/slideLayout" Target="../slideLayouts/slideLayout6.xml"/><Relationship Id="rId18" Type="http://schemas.openxmlformats.org/officeDocument/2006/relationships/hyperlink" Target="http://hr.mcleanco.com/research/ss/hr-make-the-case-for-employee-engagement/hr-storyboard-make-the-case-for-employee-engagement?utm_source=SS_Sample&amp;utm_medium=Collateral&amp;utm_campaign=Collateral" TargetMode="External"/><Relationship Id="rId3" Type="http://schemas.openxmlformats.org/officeDocument/2006/relationships/tags" Target="../tags/tag10.xml"/><Relationship Id="rId7" Type="http://schemas.openxmlformats.org/officeDocument/2006/relationships/tags" Target="../tags/tag14.xml"/><Relationship Id="rId12" Type="http://schemas.openxmlformats.org/officeDocument/2006/relationships/tags" Target="../tags/tag19.xml"/><Relationship Id="rId17" Type="http://schemas.openxmlformats.org/officeDocument/2006/relationships/hyperlink" Target="http://www.hci.org/" TargetMode="External"/><Relationship Id="rId2" Type="http://schemas.openxmlformats.org/officeDocument/2006/relationships/tags" Target="../tags/tag9.xml"/><Relationship Id="rId16" Type="http://schemas.openxmlformats.org/officeDocument/2006/relationships/hyperlink" Target="http://www.kenan-flagler.unc.edu/kenan-institute" TargetMode="External"/><Relationship Id="rId1" Type="http://schemas.openxmlformats.org/officeDocument/2006/relationships/vmlDrawing" Target="../drawings/vmlDrawing2.vml"/><Relationship Id="rId6" Type="http://schemas.openxmlformats.org/officeDocument/2006/relationships/tags" Target="../tags/tag13.xml"/><Relationship Id="rId11" Type="http://schemas.openxmlformats.org/officeDocument/2006/relationships/tags" Target="../tags/tag18.xml"/><Relationship Id="rId5" Type="http://schemas.openxmlformats.org/officeDocument/2006/relationships/tags" Target="../tags/tag12.xml"/><Relationship Id="rId15" Type="http://schemas.openxmlformats.org/officeDocument/2006/relationships/oleObject" Target="../embeddings/oleObject2.bin"/><Relationship Id="rId10" Type="http://schemas.openxmlformats.org/officeDocument/2006/relationships/tags" Target="../tags/tag17.xml"/><Relationship Id="rId19" Type="http://schemas.openxmlformats.org/officeDocument/2006/relationships/image" Target="../media/image4.png"/><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8" Type="http://schemas.openxmlformats.org/officeDocument/2006/relationships/tags" Target="../tags/tag26.xml"/><Relationship Id="rId13" Type="http://schemas.openxmlformats.org/officeDocument/2006/relationships/tags" Target="../tags/tag31.xml"/><Relationship Id="rId18" Type="http://schemas.openxmlformats.org/officeDocument/2006/relationships/hyperlink" Target="http://www.mercer.com/press-releases/1418665" TargetMode="External"/><Relationship Id="rId3" Type="http://schemas.openxmlformats.org/officeDocument/2006/relationships/tags" Target="../tags/tag21.xml"/><Relationship Id="rId21" Type="http://schemas.openxmlformats.org/officeDocument/2006/relationships/image" Target="../media/image8.wmf"/><Relationship Id="rId7" Type="http://schemas.openxmlformats.org/officeDocument/2006/relationships/tags" Target="../tags/tag25.xml"/><Relationship Id="rId12" Type="http://schemas.openxmlformats.org/officeDocument/2006/relationships/tags" Target="../tags/tag30.xml"/><Relationship Id="rId17" Type="http://schemas.openxmlformats.org/officeDocument/2006/relationships/hyperlink" Target="http://www.teleworkresearchnetwork.com/" TargetMode="External"/><Relationship Id="rId2" Type="http://schemas.openxmlformats.org/officeDocument/2006/relationships/tags" Target="../tags/tag20.xml"/><Relationship Id="rId16" Type="http://schemas.openxmlformats.org/officeDocument/2006/relationships/oleObject" Target="../embeddings/oleObject3.bin"/><Relationship Id="rId20" Type="http://schemas.openxmlformats.org/officeDocument/2006/relationships/image" Target="../media/image7.wmf"/><Relationship Id="rId1" Type="http://schemas.openxmlformats.org/officeDocument/2006/relationships/vmlDrawing" Target="../drawings/vmlDrawing3.vml"/><Relationship Id="rId6" Type="http://schemas.openxmlformats.org/officeDocument/2006/relationships/tags" Target="../tags/tag24.xml"/><Relationship Id="rId11" Type="http://schemas.openxmlformats.org/officeDocument/2006/relationships/tags" Target="../tags/tag29.xml"/><Relationship Id="rId5" Type="http://schemas.openxmlformats.org/officeDocument/2006/relationships/tags" Target="../tags/tag23.xml"/><Relationship Id="rId15" Type="http://schemas.openxmlformats.org/officeDocument/2006/relationships/notesSlide" Target="../notesSlides/notesSlide5.xml"/><Relationship Id="rId23" Type="http://schemas.openxmlformats.org/officeDocument/2006/relationships/image" Target="../media/image4.png"/><Relationship Id="rId10" Type="http://schemas.openxmlformats.org/officeDocument/2006/relationships/tags" Target="../tags/tag28.xml"/><Relationship Id="rId19" Type="http://schemas.openxmlformats.org/officeDocument/2006/relationships/hyperlink" Target="http://www.conferenceboard.ca/" TargetMode="External"/><Relationship Id="rId4" Type="http://schemas.openxmlformats.org/officeDocument/2006/relationships/tags" Target="../tags/tag22.xml"/><Relationship Id="rId9" Type="http://schemas.openxmlformats.org/officeDocument/2006/relationships/tags" Target="../tags/tag27.xml"/><Relationship Id="rId14" Type="http://schemas.openxmlformats.org/officeDocument/2006/relationships/slideLayout" Target="../slideLayouts/slideLayout6.xml"/><Relationship Id="rId22" Type="http://schemas.openxmlformats.org/officeDocument/2006/relationships/hyperlink" Target="http://hr.mcleanco.com/research/ss/hr-make-the-case-for-employee-engagement/hr-storyboard-make-the-case-for-employee-engagement?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hyperlink" Target="http://hr.mcleanco.com/research/ss/hr-make-the-case-for-employee-engagement/hr-storyboard-make-the-case-for-employee-engagement?utm_source=SS_Sample&amp;utm_medium=Collateral&amp;utm_campaign=Collateral" TargetMode="Externa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8" Type="http://schemas.openxmlformats.org/officeDocument/2006/relationships/tags" Target="../tags/tag38.xml"/><Relationship Id="rId13" Type="http://schemas.openxmlformats.org/officeDocument/2006/relationships/tags" Target="../tags/tag43.xml"/><Relationship Id="rId18" Type="http://schemas.openxmlformats.org/officeDocument/2006/relationships/notesSlide" Target="../notesSlides/notesSlide7.xml"/><Relationship Id="rId3" Type="http://schemas.openxmlformats.org/officeDocument/2006/relationships/tags" Target="../tags/tag33.xml"/><Relationship Id="rId7" Type="http://schemas.openxmlformats.org/officeDocument/2006/relationships/tags" Target="../tags/tag37.xml"/><Relationship Id="rId12" Type="http://schemas.openxmlformats.org/officeDocument/2006/relationships/tags" Target="../tags/tag42.xml"/><Relationship Id="rId17" Type="http://schemas.openxmlformats.org/officeDocument/2006/relationships/slideLayout" Target="../slideLayouts/slideLayout8.xml"/><Relationship Id="rId2" Type="http://schemas.openxmlformats.org/officeDocument/2006/relationships/tags" Target="../tags/tag32.xml"/><Relationship Id="rId16" Type="http://schemas.openxmlformats.org/officeDocument/2006/relationships/tags" Target="../tags/tag46.xml"/><Relationship Id="rId20" Type="http://schemas.openxmlformats.org/officeDocument/2006/relationships/image" Target="../media/image10.emf"/><Relationship Id="rId1" Type="http://schemas.openxmlformats.org/officeDocument/2006/relationships/vmlDrawing" Target="../drawings/vmlDrawing4.vml"/><Relationship Id="rId6" Type="http://schemas.openxmlformats.org/officeDocument/2006/relationships/tags" Target="../tags/tag36.xml"/><Relationship Id="rId11" Type="http://schemas.openxmlformats.org/officeDocument/2006/relationships/tags" Target="../tags/tag41.xml"/><Relationship Id="rId5" Type="http://schemas.openxmlformats.org/officeDocument/2006/relationships/tags" Target="../tags/tag35.xml"/><Relationship Id="rId15" Type="http://schemas.openxmlformats.org/officeDocument/2006/relationships/tags" Target="../tags/tag45.xml"/><Relationship Id="rId10" Type="http://schemas.openxmlformats.org/officeDocument/2006/relationships/tags" Target="../tags/tag40.xml"/><Relationship Id="rId19" Type="http://schemas.openxmlformats.org/officeDocument/2006/relationships/oleObject" Target="../embeddings/oleObject4.bin"/><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s>
</file>

<file path=ppt/slides/_rels/slide8.xml.rels><?xml version="1.0" encoding="UTF-8" standalone="yes"?>
<Relationships xmlns="http://schemas.openxmlformats.org/package/2006/relationships"><Relationship Id="rId8" Type="http://schemas.openxmlformats.org/officeDocument/2006/relationships/tags" Target="../tags/tag54.xml"/><Relationship Id="rId13" Type="http://schemas.openxmlformats.org/officeDocument/2006/relationships/hyperlink" Target="http://hr.mcleanco.com/research/ss/hr-make-the-case-for-employee-engagement/hr-storyboard-make-the-case-for-employee-engagement?utm_source=SS_Sample&amp;utm_medium=Collateral&amp;utm_campaign=Collateral" TargetMode="External"/><Relationship Id="rId3" Type="http://schemas.openxmlformats.org/officeDocument/2006/relationships/tags" Target="../tags/tag49.xml"/><Relationship Id="rId7" Type="http://schemas.openxmlformats.org/officeDocument/2006/relationships/tags" Target="../tags/tag53.xml"/><Relationship Id="rId12" Type="http://schemas.openxmlformats.org/officeDocument/2006/relationships/notesSlide" Target="../notesSlides/notesSlide8.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slideLayout" Target="../slideLayouts/slideLayout6.xml"/><Relationship Id="rId5" Type="http://schemas.openxmlformats.org/officeDocument/2006/relationships/tags" Target="../tags/tag51.xml"/><Relationship Id="rId10" Type="http://schemas.openxmlformats.org/officeDocument/2006/relationships/tags" Target="../tags/tag56.xml"/><Relationship Id="rId4" Type="http://schemas.openxmlformats.org/officeDocument/2006/relationships/tags" Target="../tags/tag50.xml"/><Relationship Id="rId9" Type="http://schemas.openxmlformats.org/officeDocument/2006/relationships/tags" Target="../tags/tag55.xml"/><Relationship Id="rId1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hyperlink" Target="http://www.eiu.com/Default.aspx"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hyperlink" Target="http://hr.mcleanco.com/research/ss/hr-make-the-case-for-employee-engagement/hr-storyboard-make-the-case-for-employee-engagement?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CA" dirty="0" smtClean="0"/>
              <a:t>Make the Case for Employee Engagement</a:t>
            </a:r>
          </a:p>
          <a:p>
            <a:endParaRPr lang="en-CA" dirty="0"/>
          </a:p>
        </p:txBody>
      </p:sp>
      <p:sp>
        <p:nvSpPr>
          <p:cNvPr id="9" name="Text Placeholder 8"/>
          <p:cNvSpPr>
            <a:spLocks noGrp="1"/>
          </p:cNvSpPr>
          <p:nvPr>
            <p:ph type="body" sz="quarter" idx="16"/>
          </p:nvPr>
        </p:nvSpPr>
        <p:spPr/>
        <p:txBody>
          <a:bodyPr/>
          <a:lstStyle/>
          <a:p>
            <a:pPr lvl="0"/>
            <a:r>
              <a:rPr lang="en-US" dirty="0"/>
              <a:t>Turn this soft topic into hard benefits.</a:t>
            </a:r>
          </a:p>
          <a:p>
            <a:endParaRPr lang="en-CA" dirty="0"/>
          </a:p>
        </p:txBody>
      </p:sp>
      <p:pic>
        <p:nvPicPr>
          <p:cNvPr id="5" name="Picture 4" descr="sample-titlebar-mcoNEW.gif">
            <a:hlinkClick r:id="rId3"/>
          </p:cNvPr>
          <p:cNvPicPr>
            <a:picLocks noChangeAspect="1"/>
          </p:cNvPicPr>
          <p:nvPr/>
        </p:nvPicPr>
        <p:blipFill>
          <a:blip r:embed="rId4" cstate="print"/>
          <a:stretch>
            <a:fillRect/>
          </a:stretch>
        </p:blipFill>
        <p:spPr>
          <a:xfrm>
            <a:off x="0" y="5402461"/>
            <a:ext cx="9144000" cy="145553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 name="Object 38" hidden="1"/>
          <p:cNvGraphicFramePr>
            <a:graphicFrameLocks noChangeAspect="1"/>
          </p:cNvGraphicFramePr>
          <p:nvPr/>
        </p:nvGraphicFramePr>
        <p:xfrm>
          <a:off x="0" y="0"/>
          <a:ext cx="158750" cy="158750"/>
        </p:xfrm>
        <a:graphic>
          <a:graphicData uri="http://schemas.openxmlformats.org/presentationml/2006/ole">
            <p:oleObj spid="_x0000_s66561" name="think-cell Slide" r:id="rId23" imgW="360" imgH="360" progId="">
              <p:embed/>
            </p:oleObj>
          </a:graphicData>
        </a:graphic>
      </p:graphicFrame>
      <p:sp>
        <p:nvSpPr>
          <p:cNvPr id="2" name="Title 1"/>
          <p:cNvSpPr>
            <a:spLocks noGrp="1"/>
          </p:cNvSpPr>
          <p:nvPr>
            <p:ph type="title"/>
            <p:custDataLst>
              <p:tags r:id="rId2"/>
            </p:custDataLst>
          </p:nvPr>
        </p:nvSpPr>
        <p:spPr/>
        <p:txBody>
          <a:bodyPr/>
          <a:lstStyle/>
          <a:p>
            <a:r>
              <a:rPr lang="en-US" dirty="0" smtClean="0"/>
              <a:t>Disengagement is detrimental to the organization, the disengaged employees, and the disengaged employees’ peers</a:t>
            </a:r>
            <a:endParaRPr lang="en-US" dirty="0"/>
          </a:p>
        </p:txBody>
      </p:sp>
      <p:sp>
        <p:nvSpPr>
          <p:cNvPr id="21" name="Rectangle 20"/>
          <p:cNvSpPr/>
          <p:nvPr>
            <p:custDataLst>
              <p:tags r:id="rId3"/>
            </p:custDataLst>
          </p:nvPr>
        </p:nvSpPr>
        <p:spPr bwMode="auto">
          <a:xfrm>
            <a:off x="482544" y="2078019"/>
            <a:ext cx="4809536" cy="814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defRPr/>
            </a:pPr>
            <a:r>
              <a:rPr lang="en-US" sz="1200" b="1" dirty="0" smtClean="0">
                <a:solidFill>
                  <a:schemeClr val="tx1"/>
                </a:solidFill>
              </a:rPr>
              <a:t>A growing percentage of employees are doing what we call “quit and stay” – continuing to work at the organization, but just going through the motions. </a:t>
            </a:r>
            <a:r>
              <a:rPr lang="en-US" sz="1200" b="1" dirty="0" smtClean="0">
                <a:solidFill>
                  <a:schemeClr val="accent1">
                    <a:lumMod val="50000"/>
                  </a:schemeClr>
                </a:solidFill>
              </a:rPr>
              <a:t>Once </a:t>
            </a:r>
            <a:r>
              <a:rPr lang="en-US" sz="1200" b="1" dirty="0">
                <a:solidFill>
                  <a:schemeClr val="accent1">
                    <a:lumMod val="50000"/>
                  </a:schemeClr>
                </a:solidFill>
              </a:rPr>
              <a:t>disengaged, </a:t>
            </a:r>
            <a:r>
              <a:rPr lang="en-US" sz="1200" b="1" dirty="0" smtClean="0">
                <a:solidFill>
                  <a:schemeClr val="accent1">
                    <a:lumMod val="50000"/>
                  </a:schemeClr>
                </a:solidFill>
              </a:rPr>
              <a:t>a high percentage of employees admitted </a:t>
            </a:r>
            <a:r>
              <a:rPr lang="en-US" sz="1200" b="1" dirty="0">
                <a:solidFill>
                  <a:schemeClr val="accent1">
                    <a:lumMod val="50000"/>
                  </a:schemeClr>
                </a:solidFill>
              </a:rPr>
              <a:t>that: </a:t>
            </a:r>
          </a:p>
        </p:txBody>
      </p:sp>
      <p:sp>
        <p:nvSpPr>
          <p:cNvPr id="22" name="TextBox 21"/>
          <p:cNvSpPr txBox="1"/>
          <p:nvPr>
            <p:custDataLst>
              <p:tags r:id="rId4"/>
            </p:custDataLst>
          </p:nvPr>
        </p:nvSpPr>
        <p:spPr>
          <a:xfrm>
            <a:off x="2344708" y="6103977"/>
            <a:ext cx="2448936" cy="246221"/>
          </a:xfrm>
          <a:prstGeom prst="rect">
            <a:avLst/>
          </a:prstGeom>
          <a:noFill/>
        </p:spPr>
        <p:txBody>
          <a:bodyPr wrap="square">
            <a:spAutoFit/>
          </a:bodyPr>
          <a:lstStyle/>
          <a:p>
            <a:pPr algn="r">
              <a:defRPr/>
            </a:pPr>
            <a:r>
              <a:rPr lang="en-US" sz="1000" dirty="0" smtClean="0"/>
              <a:t>Source: McLean &amp; Company, </a:t>
            </a:r>
            <a:r>
              <a:rPr lang="en-US" sz="1000" i="1" dirty="0" smtClean="0">
                <a:latin typeface="+mn-lt"/>
              </a:rPr>
              <a:t>N </a:t>
            </a:r>
            <a:r>
              <a:rPr lang="en-US" sz="1000" i="1" dirty="0">
                <a:latin typeface="+mn-lt"/>
              </a:rPr>
              <a:t>= </a:t>
            </a:r>
            <a:r>
              <a:rPr lang="en-US" sz="1000" i="1" dirty="0" smtClean="0">
                <a:latin typeface="+mn-lt"/>
              </a:rPr>
              <a:t>137</a:t>
            </a:r>
            <a:r>
              <a:rPr lang="en-US" sz="1000" dirty="0" smtClean="0">
                <a:latin typeface="+mn-lt"/>
              </a:rPr>
              <a:t> </a:t>
            </a:r>
            <a:endParaRPr lang="en-US" sz="1000" dirty="0">
              <a:latin typeface="+mn-lt"/>
            </a:endParaRPr>
          </a:p>
        </p:txBody>
      </p:sp>
      <p:grpSp>
        <p:nvGrpSpPr>
          <p:cNvPr id="23" name="Group 22"/>
          <p:cNvGrpSpPr/>
          <p:nvPr>
            <p:custDataLst>
              <p:tags r:id="rId5"/>
            </p:custDataLst>
          </p:nvPr>
        </p:nvGrpSpPr>
        <p:grpSpPr>
          <a:xfrm>
            <a:off x="791580" y="3079600"/>
            <a:ext cx="4328115" cy="2766383"/>
            <a:chOff x="914924" y="2243275"/>
            <a:chExt cx="6774776" cy="3054362"/>
          </a:xfrm>
        </p:grpSpPr>
        <p:graphicFrame>
          <p:nvGraphicFramePr>
            <p:cNvPr id="24" name="Object 16"/>
            <p:cNvGraphicFramePr>
              <a:graphicFrameLocks noChangeAspect="1"/>
            </p:cNvGraphicFramePr>
            <p:nvPr>
              <p:custDataLst>
                <p:tags r:id="rId10"/>
              </p:custDataLst>
            </p:nvPr>
          </p:nvGraphicFramePr>
          <p:xfrm>
            <a:off x="3530588" y="2243275"/>
            <a:ext cx="4159112" cy="3054362"/>
          </p:xfrm>
          <a:graphic>
            <a:graphicData uri="http://schemas.openxmlformats.org/drawingml/2006/chart">
              <c:chart xmlns:c="http://schemas.openxmlformats.org/drawingml/2006/chart" xmlns:r="http://schemas.openxmlformats.org/officeDocument/2006/relationships" r:id="rId24"/>
            </a:graphicData>
          </a:graphic>
        </p:graphicFrame>
        <p:sp>
          <p:nvSpPr>
            <p:cNvPr id="25" name="Rectangle 24"/>
            <p:cNvSpPr/>
            <p:nvPr>
              <p:custDataLst>
                <p:tags r:id="rId11"/>
              </p:custDataLst>
            </p:nvPr>
          </p:nvSpPr>
          <p:spPr bwMode="auto">
            <a:xfrm>
              <a:off x="1237692" y="4361533"/>
              <a:ext cx="2362200" cy="42545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r">
                <a:defRPr/>
              </a:pPr>
              <a:r>
                <a:rPr lang="en-US" sz="1200" dirty="0">
                  <a:solidFill>
                    <a:schemeClr val="tx1"/>
                  </a:solidFill>
                  <a:cs typeface="Tahoma"/>
                  <a:sym typeface="Georgia"/>
                </a:rPr>
                <a:t>They complained about their</a:t>
              </a:r>
            </a:p>
            <a:p>
              <a:pPr algn="r">
                <a:defRPr/>
              </a:pPr>
              <a:r>
                <a:rPr lang="en-US" sz="1200" dirty="0" smtClean="0">
                  <a:solidFill>
                    <a:schemeClr val="tx1"/>
                  </a:solidFill>
                  <a:cs typeface="Tahoma"/>
                  <a:sym typeface="Georgia"/>
                </a:rPr>
                <a:t>manager to </a:t>
              </a:r>
              <a:r>
                <a:rPr lang="en-US" sz="1200" dirty="0">
                  <a:solidFill>
                    <a:schemeClr val="tx1"/>
                  </a:solidFill>
                  <a:cs typeface="Tahoma"/>
                  <a:sym typeface="Georgia"/>
                </a:rPr>
                <a:t>their co-workers</a:t>
              </a:r>
            </a:p>
          </p:txBody>
        </p:sp>
        <p:sp>
          <p:nvSpPr>
            <p:cNvPr id="26" name="Rectangle 25"/>
            <p:cNvSpPr/>
            <p:nvPr>
              <p:custDataLst>
                <p:tags r:id="rId12"/>
              </p:custDataLst>
            </p:nvPr>
          </p:nvSpPr>
          <p:spPr bwMode="auto">
            <a:xfrm>
              <a:off x="939242" y="3864075"/>
              <a:ext cx="2660650" cy="42545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r">
                <a:defRPr/>
              </a:pPr>
              <a:r>
                <a:rPr lang="en-US" sz="1200" dirty="0">
                  <a:solidFill>
                    <a:schemeClr val="tx1"/>
                  </a:solidFill>
                  <a:cs typeface="Tahoma"/>
                  <a:sym typeface="Georgia"/>
                </a:rPr>
                <a:t>They complained about the</a:t>
              </a:r>
            </a:p>
            <a:p>
              <a:pPr algn="r">
                <a:defRPr/>
              </a:pPr>
              <a:r>
                <a:rPr lang="en-US" sz="1200" dirty="0" smtClean="0">
                  <a:solidFill>
                    <a:schemeClr val="tx1"/>
                  </a:solidFill>
                  <a:cs typeface="Tahoma"/>
                  <a:sym typeface="Georgia"/>
                </a:rPr>
                <a:t>organization to </a:t>
              </a:r>
              <a:r>
                <a:rPr lang="en-US" sz="1200" dirty="0">
                  <a:solidFill>
                    <a:schemeClr val="tx1"/>
                  </a:solidFill>
                  <a:cs typeface="Tahoma"/>
                  <a:sym typeface="Georgia"/>
                </a:rPr>
                <a:t>their co-workers</a:t>
              </a:r>
            </a:p>
          </p:txBody>
        </p:sp>
        <p:sp>
          <p:nvSpPr>
            <p:cNvPr id="27" name="Rectangle 26"/>
            <p:cNvSpPr/>
            <p:nvPr>
              <p:custDataLst>
                <p:tags r:id="rId13"/>
              </p:custDataLst>
            </p:nvPr>
          </p:nvSpPr>
          <p:spPr bwMode="auto">
            <a:xfrm>
              <a:off x="914924" y="3349415"/>
              <a:ext cx="2684968" cy="42545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r">
                <a:defRPr/>
              </a:pPr>
              <a:r>
                <a:rPr lang="en-US" sz="1200" dirty="0">
                  <a:solidFill>
                    <a:schemeClr val="tx1"/>
                  </a:solidFill>
                  <a:cs typeface="Tahoma"/>
                  <a:sym typeface="Georgia"/>
                </a:rPr>
                <a:t>They did only what was required</a:t>
              </a:r>
            </a:p>
            <a:p>
              <a:pPr algn="r">
                <a:defRPr/>
              </a:pPr>
              <a:r>
                <a:rPr lang="en-US" sz="1200" dirty="0">
                  <a:solidFill>
                    <a:schemeClr val="tx1"/>
                  </a:solidFill>
                  <a:cs typeface="Tahoma"/>
                  <a:sym typeface="Georgia"/>
                </a:rPr>
                <a:t>to get the job done</a:t>
              </a:r>
            </a:p>
          </p:txBody>
        </p:sp>
        <p:sp>
          <p:nvSpPr>
            <p:cNvPr id="28" name="Rectangle 27"/>
            <p:cNvSpPr/>
            <p:nvPr>
              <p:custDataLst>
                <p:tags r:id="rId14"/>
              </p:custDataLst>
            </p:nvPr>
          </p:nvSpPr>
          <p:spPr bwMode="auto">
            <a:xfrm>
              <a:off x="1248805" y="2845359"/>
              <a:ext cx="2351087" cy="42545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r">
                <a:defRPr/>
              </a:pPr>
              <a:r>
                <a:rPr lang="en-US" sz="1200" dirty="0">
                  <a:solidFill>
                    <a:schemeClr val="tx1"/>
                  </a:solidFill>
                  <a:cs typeface="Tahoma"/>
                  <a:sym typeface="Georgia"/>
                </a:rPr>
                <a:t>They </a:t>
              </a:r>
              <a:r>
                <a:rPr lang="en-US" sz="1200" dirty="0" smtClean="0">
                  <a:solidFill>
                    <a:schemeClr val="tx1"/>
                  </a:solidFill>
                  <a:cs typeface="Tahoma"/>
                  <a:sym typeface="Georgia"/>
                </a:rPr>
                <a:t>spent </a:t>
              </a:r>
              <a:r>
                <a:rPr lang="en-US" sz="1200" dirty="0">
                  <a:solidFill>
                    <a:schemeClr val="tx1"/>
                  </a:solidFill>
                  <a:cs typeface="Tahoma"/>
                  <a:sym typeface="Georgia"/>
                </a:rPr>
                <a:t>time on non-work</a:t>
              </a:r>
            </a:p>
            <a:p>
              <a:pPr algn="r">
                <a:defRPr/>
              </a:pPr>
              <a:r>
                <a:rPr lang="en-US" sz="1200" dirty="0">
                  <a:solidFill>
                    <a:schemeClr val="tx1"/>
                  </a:solidFill>
                  <a:cs typeface="Tahoma"/>
                  <a:sym typeface="Georgia"/>
                </a:rPr>
                <a:t>related activities</a:t>
              </a:r>
            </a:p>
          </p:txBody>
        </p:sp>
        <p:sp>
          <p:nvSpPr>
            <p:cNvPr id="29" name="Rectangle 28"/>
            <p:cNvSpPr/>
            <p:nvPr>
              <p:custDataLst>
                <p:tags r:id="rId15"/>
              </p:custDataLst>
            </p:nvPr>
          </p:nvSpPr>
          <p:spPr bwMode="auto">
            <a:xfrm>
              <a:off x="1423430" y="2420616"/>
              <a:ext cx="2176462"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r">
                <a:defRPr/>
              </a:pPr>
              <a:r>
                <a:rPr lang="en-US" sz="1200" dirty="0">
                  <a:solidFill>
                    <a:schemeClr val="tx1"/>
                  </a:solidFill>
                  <a:cs typeface="Tahoma"/>
                  <a:sym typeface="Georgia"/>
                </a:rPr>
                <a:t>Their performance declined</a:t>
              </a:r>
            </a:p>
          </p:txBody>
        </p:sp>
        <p:sp>
          <p:nvSpPr>
            <p:cNvPr id="30" name="Rectangle 29"/>
            <p:cNvSpPr/>
            <p:nvPr>
              <p:custDataLst>
                <p:tags r:id="rId16"/>
              </p:custDataLst>
            </p:nvPr>
          </p:nvSpPr>
          <p:spPr bwMode="auto">
            <a:xfrm>
              <a:off x="5003480" y="4467896"/>
              <a:ext cx="344489"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anchor="ctr"/>
            <a:lstStyle/>
            <a:p>
              <a:pPr>
                <a:defRPr/>
              </a:pPr>
              <a:fld id="{70537E5D-043C-4FE6-A01B-706356E482A6}" type="datetime'''4''''''''''''''''''''''''''3'''''''''''''''''''''''''''''">
                <a:rPr lang="en-US" sz="1400">
                  <a:solidFill>
                    <a:schemeClr val="bg1"/>
                  </a:solidFill>
                  <a:cs typeface="Tahoma"/>
                  <a:sym typeface="Trebuchet MS"/>
                </a:rPr>
                <a:pPr>
                  <a:defRPr/>
                </a:pPr>
                <a:t>43</a:t>
              </a:fld>
              <a:r>
                <a:rPr lang="en-US" sz="1400" dirty="0">
                  <a:solidFill>
                    <a:schemeClr val="bg1"/>
                  </a:solidFill>
                  <a:cs typeface="Tahoma"/>
                  <a:sym typeface="Trebuchet MS"/>
                </a:rPr>
                <a:t>%</a:t>
              </a:r>
            </a:p>
          </p:txBody>
        </p:sp>
        <p:sp>
          <p:nvSpPr>
            <p:cNvPr id="31" name="Rectangle 30"/>
            <p:cNvSpPr/>
            <p:nvPr>
              <p:custDataLst>
                <p:tags r:id="rId17"/>
              </p:custDataLst>
            </p:nvPr>
          </p:nvSpPr>
          <p:spPr bwMode="auto">
            <a:xfrm>
              <a:off x="5174941" y="3970438"/>
              <a:ext cx="344489"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anchor="ctr"/>
            <a:lstStyle/>
            <a:p>
              <a:pPr>
                <a:defRPr/>
              </a:pPr>
              <a:fld id="{5A8C349D-2BA8-403C-A3BC-B206DCE47EDC}" type="datetime'4''''''''''''''''7'''''''''''''''''''''''''''''''''''''''''''">
                <a:rPr lang="en-US" sz="1400">
                  <a:solidFill>
                    <a:schemeClr val="bg1"/>
                  </a:solidFill>
                  <a:latin typeface="Trebuchet MS"/>
                  <a:cs typeface="Tahoma"/>
                  <a:sym typeface="Trebuchet MS"/>
                </a:rPr>
                <a:pPr>
                  <a:defRPr/>
                </a:pPr>
                <a:t>47</a:t>
              </a:fld>
              <a:r>
                <a:rPr lang="en-US" sz="1400" dirty="0">
                  <a:solidFill>
                    <a:schemeClr val="bg1"/>
                  </a:solidFill>
                  <a:latin typeface="Trebuchet MS"/>
                  <a:cs typeface="Tahoma"/>
                  <a:sym typeface="Trebuchet MS"/>
                </a:rPr>
                <a:t>%</a:t>
              </a:r>
            </a:p>
          </p:txBody>
        </p:sp>
        <p:sp>
          <p:nvSpPr>
            <p:cNvPr id="32" name="Rectangle 31"/>
            <p:cNvSpPr/>
            <p:nvPr>
              <p:custDataLst>
                <p:tags r:id="rId18"/>
              </p:custDataLst>
            </p:nvPr>
          </p:nvSpPr>
          <p:spPr bwMode="auto">
            <a:xfrm>
              <a:off x="5232095" y="3455778"/>
              <a:ext cx="344489"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anchor="ctr"/>
            <a:lstStyle/>
            <a:p>
              <a:pPr>
                <a:defRPr/>
              </a:pPr>
              <a:fld id="{03111406-FC1F-4BA0-8254-5C4369659628}" type="datetime'''''''''''''''''''''''''''4''''''''''9'''''''''''''''">
                <a:rPr lang="en-US" sz="1400">
                  <a:solidFill>
                    <a:schemeClr val="bg1"/>
                  </a:solidFill>
                  <a:latin typeface="Trebuchet MS"/>
                  <a:cs typeface="Tahoma"/>
                  <a:sym typeface="Trebuchet MS"/>
                </a:rPr>
                <a:pPr>
                  <a:defRPr/>
                </a:pPr>
                <a:t>49</a:t>
              </a:fld>
              <a:r>
                <a:rPr lang="en-US" sz="1400" dirty="0">
                  <a:solidFill>
                    <a:schemeClr val="bg1"/>
                  </a:solidFill>
                  <a:latin typeface="Trebuchet MS"/>
                  <a:cs typeface="Tahoma"/>
                  <a:sym typeface="Trebuchet MS"/>
                </a:rPr>
                <a:t>%</a:t>
              </a:r>
            </a:p>
          </p:txBody>
        </p:sp>
        <p:sp>
          <p:nvSpPr>
            <p:cNvPr id="33" name="Rectangle 32"/>
            <p:cNvSpPr/>
            <p:nvPr>
              <p:custDataLst>
                <p:tags r:id="rId19"/>
              </p:custDataLst>
            </p:nvPr>
          </p:nvSpPr>
          <p:spPr bwMode="auto">
            <a:xfrm>
              <a:off x="5350843" y="2951722"/>
              <a:ext cx="344489"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anchor="ctr"/>
            <a:lstStyle/>
            <a:p>
              <a:pPr>
                <a:defRPr/>
              </a:pPr>
              <a:fld id="{7C89766C-3787-4A0A-B703-17D928314175}" type="datetime'''''''''''''''''''''''''5''5'''''''''''''''''''''''">
                <a:rPr lang="en-US" sz="1400">
                  <a:solidFill>
                    <a:schemeClr val="bg1"/>
                  </a:solidFill>
                  <a:latin typeface="Trebuchet MS"/>
                  <a:cs typeface="Tahoma"/>
                  <a:sym typeface="Trebuchet MS"/>
                </a:rPr>
                <a:pPr>
                  <a:defRPr/>
                </a:pPr>
                <a:t>55</a:t>
              </a:fld>
              <a:r>
                <a:rPr lang="en-US" sz="1400" dirty="0">
                  <a:solidFill>
                    <a:schemeClr val="bg1"/>
                  </a:solidFill>
                  <a:latin typeface="Trebuchet MS"/>
                  <a:cs typeface="Tahoma"/>
                  <a:sym typeface="Trebuchet MS"/>
                </a:rPr>
                <a:t>%</a:t>
              </a:r>
            </a:p>
          </p:txBody>
        </p:sp>
        <p:sp>
          <p:nvSpPr>
            <p:cNvPr id="34" name="Rectangle 33"/>
            <p:cNvSpPr/>
            <p:nvPr>
              <p:custDataLst>
                <p:tags r:id="rId20"/>
              </p:custDataLst>
            </p:nvPr>
          </p:nvSpPr>
          <p:spPr bwMode="auto">
            <a:xfrm>
              <a:off x="5344835" y="2427477"/>
              <a:ext cx="344489" cy="2127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5400" tIns="0" rIns="25400" bIns="0" anchor="ctr"/>
            <a:lstStyle/>
            <a:p>
              <a:pPr>
                <a:defRPr/>
              </a:pPr>
              <a:fld id="{C45C1CEE-DD6A-41AE-A331-0390F3B24AB1}" type="datetime'''''''5''''''''5'''">
                <a:rPr lang="en-US" sz="1400">
                  <a:solidFill>
                    <a:schemeClr val="bg1"/>
                  </a:solidFill>
                  <a:latin typeface="Trebuchet MS"/>
                  <a:cs typeface="Tahoma"/>
                  <a:sym typeface="Trebuchet MS"/>
                </a:rPr>
                <a:pPr>
                  <a:defRPr/>
                </a:pPr>
                <a:t>55</a:t>
              </a:fld>
              <a:r>
                <a:rPr lang="en-US" sz="1400" dirty="0">
                  <a:solidFill>
                    <a:schemeClr val="bg1"/>
                  </a:solidFill>
                  <a:latin typeface="Trebuchet MS"/>
                  <a:cs typeface="Tahoma"/>
                  <a:sym typeface="Trebuchet MS"/>
                </a:rPr>
                <a:t>%</a:t>
              </a:r>
            </a:p>
          </p:txBody>
        </p:sp>
      </p:grpSp>
      <p:sp>
        <p:nvSpPr>
          <p:cNvPr id="37" name="TextBox 36"/>
          <p:cNvSpPr txBox="1"/>
          <p:nvPr>
            <p:custDataLst>
              <p:tags r:id="rId6"/>
            </p:custDataLst>
          </p:nvPr>
        </p:nvSpPr>
        <p:spPr>
          <a:xfrm>
            <a:off x="2483768" y="5773976"/>
            <a:ext cx="2376264" cy="276999"/>
          </a:xfrm>
          <a:prstGeom prst="rect">
            <a:avLst/>
          </a:prstGeom>
          <a:noFill/>
        </p:spPr>
        <p:txBody>
          <a:bodyPr wrap="square">
            <a:spAutoFit/>
          </a:bodyPr>
          <a:lstStyle/>
          <a:p>
            <a:pPr>
              <a:defRPr/>
            </a:pPr>
            <a:r>
              <a:rPr lang="en-US" sz="1200" b="1" dirty="0" smtClean="0">
                <a:latin typeface="+mn-lt"/>
              </a:rPr>
              <a:t>% of employees who agreed</a:t>
            </a:r>
            <a:endParaRPr lang="en-US" sz="1200" b="1" dirty="0">
              <a:latin typeface="+mn-lt"/>
            </a:endParaRPr>
          </a:p>
        </p:txBody>
      </p:sp>
      <p:sp>
        <p:nvSpPr>
          <p:cNvPr id="35" name="Text Placeholder 39"/>
          <p:cNvSpPr txBox="1">
            <a:spLocks/>
          </p:cNvSpPr>
          <p:nvPr>
            <p:custDataLst>
              <p:tags r:id="rId7"/>
            </p:custDataLst>
          </p:nvPr>
        </p:nvSpPr>
        <p:spPr bwMode="auto">
          <a:xfrm>
            <a:off x="251520" y="1259607"/>
            <a:ext cx="862578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l"/>
            <a:r>
              <a:rPr lang="en-CA" b="1" dirty="0" smtClean="0"/>
              <a:t>Disengaged employees are less productive, put in minimum effort, and complain about the organization and their manager to their co-workers.</a:t>
            </a:r>
            <a:endParaRPr lang="en-CA" b="1" dirty="0"/>
          </a:p>
        </p:txBody>
      </p:sp>
      <p:sp>
        <p:nvSpPr>
          <p:cNvPr id="38" name="TextBox 37"/>
          <p:cNvSpPr txBox="1"/>
          <p:nvPr>
            <p:custDataLst>
              <p:tags r:id="rId8"/>
            </p:custDataLst>
          </p:nvPr>
        </p:nvSpPr>
        <p:spPr>
          <a:xfrm>
            <a:off x="5616119" y="2653960"/>
            <a:ext cx="3096342" cy="3132773"/>
          </a:xfrm>
          <a:prstGeom prst="roundRect">
            <a:avLst/>
          </a:prstGeom>
          <a:solidFill>
            <a:schemeClr val="accent2">
              <a:lumMod val="20000"/>
              <a:lumOff val="80000"/>
            </a:schemeClr>
          </a:solidFill>
        </p:spPr>
        <p:txBody>
          <a:bodyPr wrap="square" rtlCol="0">
            <a:spAutoFit/>
          </a:bodyPr>
          <a:lstStyle/>
          <a:p>
            <a:pPr marL="182880" lvl="1" indent="-182880" algn="l">
              <a:spcBef>
                <a:spcPts val="600"/>
              </a:spcBef>
              <a:buFont typeface="Arial" pitchFamily="34" charset="0"/>
              <a:buChar char="•"/>
            </a:pPr>
            <a:r>
              <a:rPr lang="en-US" sz="1200" dirty="0" smtClean="0"/>
              <a:t>Gallup estimates that a disengaged employee costs an organization approximately </a:t>
            </a:r>
            <a:r>
              <a:rPr lang="en-US" sz="1200" b="1" dirty="0" smtClean="0"/>
              <a:t>$3,400 for every $10,000 </a:t>
            </a:r>
            <a:r>
              <a:rPr lang="en-US" sz="1200" dirty="0" smtClean="0"/>
              <a:t>of salary.</a:t>
            </a:r>
          </a:p>
          <a:p>
            <a:pPr marL="182880" lvl="1" indent="-182880" algn="l">
              <a:spcBef>
                <a:spcPts val="600"/>
              </a:spcBef>
              <a:buFont typeface="Arial" pitchFamily="34" charset="0"/>
              <a:buChar char="•"/>
            </a:pPr>
            <a:r>
              <a:rPr lang="en-US" sz="1200" dirty="0" smtClean="0"/>
              <a:t>Disengaged employees cost the American economy</a:t>
            </a:r>
            <a:r>
              <a:rPr lang="en-US" sz="1200" b="1" dirty="0" smtClean="0"/>
              <a:t> up to $350 billion </a:t>
            </a:r>
            <a:r>
              <a:rPr lang="en-US" sz="1200" dirty="0" smtClean="0"/>
              <a:t>a year due to lost productivity.</a:t>
            </a:r>
          </a:p>
          <a:p>
            <a:pPr marL="182880" lvl="1" indent="-182880" algn="l">
              <a:spcBef>
                <a:spcPts val="600"/>
              </a:spcBef>
              <a:buFont typeface="Arial" pitchFamily="34" charset="0"/>
              <a:buChar char="•"/>
            </a:pPr>
            <a:r>
              <a:rPr lang="en-US" sz="1200" dirty="0" smtClean="0"/>
              <a:t>Disengagement breeds disengagement. A disengaged employee’s negative attitude has a</a:t>
            </a:r>
            <a:r>
              <a:rPr lang="en-US" sz="1200" b="1" dirty="0" smtClean="0"/>
              <a:t> multiplying effect </a:t>
            </a:r>
            <a:r>
              <a:rPr lang="en-US" sz="1200" dirty="0" smtClean="0"/>
              <a:t>on their peers’ performance, productivity, creativity, retention, and engagement.</a:t>
            </a:r>
          </a:p>
        </p:txBody>
      </p:sp>
      <p:sp>
        <p:nvSpPr>
          <p:cNvPr id="3" name="Text Placeholder 2"/>
          <p:cNvSpPr>
            <a:spLocks noGrp="1"/>
          </p:cNvSpPr>
          <p:nvPr>
            <p:ph type="body" sz="quarter" idx="16"/>
            <p:custDataLst>
              <p:tags r:id="rId9"/>
            </p:custDataLst>
          </p:nvPr>
        </p:nvSpPr>
        <p:spPr>
          <a:xfrm>
            <a:off x="5688126" y="2338782"/>
            <a:ext cx="2736302" cy="327143"/>
          </a:xfrm>
        </p:spPr>
        <p:txBody>
          <a:bodyPr/>
          <a:lstStyle/>
          <a:p>
            <a:pPr>
              <a:buNone/>
            </a:pPr>
            <a:r>
              <a:rPr lang="en-US" sz="1600" b="1" dirty="0" smtClean="0"/>
              <a:t>The impact:</a:t>
            </a:r>
          </a:p>
        </p:txBody>
      </p:sp>
      <p:cxnSp>
        <p:nvCxnSpPr>
          <p:cNvPr id="40" name="Straight Connector 39"/>
          <p:cNvCxnSpPr/>
          <p:nvPr/>
        </p:nvCxnSpPr>
        <p:spPr>
          <a:xfrm rot="5400000">
            <a:off x="3959932" y="4297810"/>
            <a:ext cx="2664298" cy="1"/>
          </a:xfrm>
          <a:prstGeom prst="line">
            <a:avLst/>
          </a:prstGeom>
          <a:ln w="19050">
            <a:solidFill>
              <a:schemeClr val="tx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pic>
        <p:nvPicPr>
          <p:cNvPr id="36" name="Picture 9">
            <a:hlinkClick r:id="rId25"/>
          </p:cNvPr>
          <p:cNvPicPr>
            <a:picLocks noChangeAspect="1" noChangeArrowheads="1"/>
          </p:cNvPicPr>
          <p:nvPr/>
        </p:nvPicPr>
        <p:blipFill>
          <a:blip r:embed="rId26"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Understand the components of engagement using McLean &amp; Company’s Engagement Program Methodology</a:t>
            </a:r>
            <a:endParaRPr lang="en-US" dirty="0"/>
          </a:p>
        </p:txBody>
      </p:sp>
      <p:grpSp>
        <p:nvGrpSpPr>
          <p:cNvPr id="3" name="Group 29"/>
          <p:cNvGrpSpPr>
            <a:grpSpLocks/>
          </p:cNvGrpSpPr>
          <p:nvPr/>
        </p:nvGrpSpPr>
        <p:grpSpPr bwMode="auto">
          <a:xfrm>
            <a:off x="790635" y="1180605"/>
            <a:ext cx="8199438" cy="4556125"/>
            <a:chOff x="381000" y="1143000"/>
            <a:chExt cx="8199120" cy="4716780"/>
          </a:xfrm>
        </p:grpSpPr>
        <p:sp>
          <p:nvSpPr>
            <p:cNvPr id="5" name="Freeform 4"/>
            <p:cNvSpPr/>
            <p:nvPr/>
          </p:nvSpPr>
          <p:spPr>
            <a:xfrm>
              <a:off x="427036" y="5288242"/>
              <a:ext cx="8153084" cy="571538"/>
            </a:xfrm>
            <a:custGeom>
              <a:avLst/>
              <a:gdLst>
                <a:gd name="connsiteX0" fmla="*/ 502920 w 8153400"/>
                <a:gd name="connsiteY0" fmla="*/ 0 h 571500"/>
                <a:gd name="connsiteX1" fmla="*/ 0 w 8153400"/>
                <a:gd name="connsiteY1" fmla="*/ 571500 h 571500"/>
                <a:gd name="connsiteX2" fmla="*/ 8153400 w 8153400"/>
                <a:gd name="connsiteY2" fmla="*/ 571500 h 571500"/>
                <a:gd name="connsiteX3" fmla="*/ 7627620 w 8153400"/>
                <a:gd name="connsiteY3" fmla="*/ 7620 h 571500"/>
                <a:gd name="connsiteX4" fmla="*/ 502920 w 8153400"/>
                <a:gd name="connsiteY4" fmla="*/ 0 h 571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53400" h="571500">
                  <a:moveTo>
                    <a:pt x="502920" y="0"/>
                  </a:moveTo>
                  <a:lnTo>
                    <a:pt x="0" y="571500"/>
                  </a:lnTo>
                  <a:lnTo>
                    <a:pt x="8153400" y="571500"/>
                  </a:lnTo>
                  <a:lnTo>
                    <a:pt x="7627620" y="7620"/>
                  </a:lnTo>
                  <a:lnTo>
                    <a:pt x="502920" y="0"/>
                  </a:lnTo>
                  <a:close/>
                </a:path>
              </a:pathLst>
            </a:custGeom>
            <a:solidFill>
              <a:schemeClr val="bg1">
                <a:lumMod val="6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6" name="Freeform 5"/>
            <p:cNvSpPr/>
            <p:nvPr/>
          </p:nvSpPr>
          <p:spPr>
            <a:xfrm>
              <a:off x="2917727" y="1303349"/>
              <a:ext cx="3193926" cy="1798758"/>
            </a:xfrm>
            <a:custGeom>
              <a:avLst/>
              <a:gdLst>
                <a:gd name="connsiteX0" fmla="*/ 1600200 w 3192780"/>
                <a:gd name="connsiteY0" fmla="*/ 0 h 1798320"/>
                <a:gd name="connsiteX1" fmla="*/ 0 w 3192780"/>
                <a:gd name="connsiteY1" fmla="*/ 1798320 h 1798320"/>
                <a:gd name="connsiteX2" fmla="*/ 3192780 w 3192780"/>
                <a:gd name="connsiteY2" fmla="*/ 1790700 h 1798320"/>
                <a:gd name="connsiteX3" fmla="*/ 1600200 w 3192780"/>
                <a:gd name="connsiteY3" fmla="*/ 0 h 1798320"/>
              </a:gdLst>
              <a:ahLst/>
              <a:cxnLst>
                <a:cxn ang="0">
                  <a:pos x="connsiteX0" y="connsiteY0"/>
                </a:cxn>
                <a:cxn ang="0">
                  <a:pos x="connsiteX1" y="connsiteY1"/>
                </a:cxn>
                <a:cxn ang="0">
                  <a:pos x="connsiteX2" y="connsiteY2"/>
                </a:cxn>
                <a:cxn ang="0">
                  <a:pos x="connsiteX3" y="connsiteY3"/>
                </a:cxn>
              </a:cxnLst>
              <a:rect l="l" t="t" r="r" b="b"/>
              <a:pathLst>
                <a:path w="3192780" h="1798320">
                  <a:moveTo>
                    <a:pt x="1600200" y="0"/>
                  </a:moveTo>
                  <a:lnTo>
                    <a:pt x="0" y="1798320"/>
                  </a:lnTo>
                  <a:lnTo>
                    <a:pt x="3192780" y="1790700"/>
                  </a:lnTo>
                  <a:lnTo>
                    <a:pt x="1600200" y="0"/>
                  </a:lnTo>
                  <a:close/>
                </a:path>
              </a:pathLst>
            </a:cu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7" name="Freeform 6"/>
            <p:cNvSpPr/>
            <p:nvPr/>
          </p:nvSpPr>
          <p:spPr>
            <a:xfrm>
              <a:off x="1006451" y="4754806"/>
              <a:ext cx="7002191" cy="479457"/>
            </a:xfrm>
            <a:custGeom>
              <a:avLst/>
              <a:gdLst>
                <a:gd name="connsiteX0" fmla="*/ 403860 w 7002780"/>
                <a:gd name="connsiteY0" fmla="*/ 7620 h 480060"/>
                <a:gd name="connsiteX1" fmla="*/ 0 w 7002780"/>
                <a:gd name="connsiteY1" fmla="*/ 480060 h 480060"/>
                <a:gd name="connsiteX2" fmla="*/ 7002780 w 7002780"/>
                <a:gd name="connsiteY2" fmla="*/ 480060 h 480060"/>
                <a:gd name="connsiteX3" fmla="*/ 6576060 w 7002780"/>
                <a:gd name="connsiteY3" fmla="*/ 0 h 480060"/>
                <a:gd name="connsiteX4" fmla="*/ 403860 w 7002780"/>
                <a:gd name="connsiteY4" fmla="*/ 7620 h 4800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02780" h="480060">
                  <a:moveTo>
                    <a:pt x="403860" y="7620"/>
                  </a:moveTo>
                  <a:lnTo>
                    <a:pt x="0" y="480060"/>
                  </a:lnTo>
                  <a:lnTo>
                    <a:pt x="7002780" y="480060"/>
                  </a:lnTo>
                  <a:lnTo>
                    <a:pt x="6576060" y="0"/>
                  </a:lnTo>
                  <a:lnTo>
                    <a:pt x="403860" y="7620"/>
                  </a:lnTo>
                  <a:close/>
                </a:path>
              </a:pathLst>
            </a:custGeom>
            <a:solidFill>
              <a:srgbClr val="D2D3B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8" name="Freeform 7"/>
            <p:cNvSpPr/>
            <p:nvPr/>
          </p:nvSpPr>
          <p:spPr>
            <a:xfrm>
              <a:off x="1492207" y="3137034"/>
              <a:ext cx="6044966" cy="1555855"/>
            </a:xfrm>
            <a:custGeom>
              <a:avLst/>
              <a:gdLst>
                <a:gd name="connsiteX0" fmla="*/ 1358900 w 6045200"/>
                <a:gd name="connsiteY0" fmla="*/ 6350 h 1555750"/>
                <a:gd name="connsiteX1" fmla="*/ 0 w 6045200"/>
                <a:gd name="connsiteY1" fmla="*/ 1555750 h 1555750"/>
                <a:gd name="connsiteX2" fmla="*/ 6045200 w 6045200"/>
                <a:gd name="connsiteY2" fmla="*/ 1555750 h 1555750"/>
                <a:gd name="connsiteX3" fmla="*/ 4660900 w 6045200"/>
                <a:gd name="connsiteY3" fmla="*/ 0 h 1555750"/>
                <a:gd name="connsiteX4" fmla="*/ 1358900 w 6045200"/>
                <a:gd name="connsiteY4" fmla="*/ 6350 h 1555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5200" h="1555750">
                  <a:moveTo>
                    <a:pt x="1358900" y="6350"/>
                  </a:moveTo>
                  <a:lnTo>
                    <a:pt x="0" y="1555750"/>
                  </a:lnTo>
                  <a:lnTo>
                    <a:pt x="6045200" y="1555750"/>
                  </a:lnTo>
                  <a:lnTo>
                    <a:pt x="4660900" y="0"/>
                  </a:lnTo>
                  <a:lnTo>
                    <a:pt x="1358900" y="6350"/>
                  </a:lnTo>
                  <a:close/>
                </a:path>
              </a:pathLst>
            </a:custGeom>
            <a:solidFill>
              <a:srgbClr val="A9B1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9" name="TextBox 8"/>
            <p:cNvSpPr txBox="1"/>
            <p:nvPr/>
          </p:nvSpPr>
          <p:spPr>
            <a:xfrm>
              <a:off x="533394" y="5285066"/>
              <a:ext cx="7924493" cy="307996"/>
            </a:xfrm>
            <a:prstGeom prst="rect">
              <a:avLst/>
            </a:prstGeom>
            <a:solidFill>
              <a:schemeClr val="bg1">
                <a:alpha val="20000"/>
              </a:schemeClr>
            </a:solidFill>
            <a:ln w="25400">
              <a:noFill/>
            </a:ln>
          </p:spPr>
          <p:txBody>
            <a:bodyPr>
              <a:spAutoFit/>
            </a:bodyPr>
            <a:lstStyle/>
            <a:p>
              <a:pPr algn="ctr">
                <a:defRPr/>
              </a:pPr>
              <a:r>
                <a:rPr lang="en-US" sz="1400" b="1" dirty="0">
                  <a:latin typeface="+mj-lt"/>
                  <a:cs typeface="Arial" charset="0"/>
                </a:rPr>
                <a:t>Personal Disposition</a:t>
              </a:r>
            </a:p>
          </p:txBody>
        </p:sp>
        <p:sp>
          <p:nvSpPr>
            <p:cNvPr id="10" name="TextBox 9"/>
            <p:cNvSpPr txBox="1"/>
            <p:nvPr/>
          </p:nvSpPr>
          <p:spPr bwMode="auto">
            <a:xfrm>
              <a:off x="1304889" y="5562897"/>
              <a:ext cx="1831904" cy="277832"/>
            </a:xfrm>
            <a:prstGeom prst="rect">
              <a:avLst/>
            </a:prstGeom>
            <a:noFill/>
          </p:spPr>
          <p:txBody>
            <a:bodyPr>
              <a:spAutoFit/>
            </a:bodyPr>
            <a:lstStyle/>
            <a:p>
              <a:pPr algn="ctr">
                <a:defRPr/>
              </a:pPr>
              <a:r>
                <a:rPr lang="en-US" sz="1200" dirty="0">
                  <a:latin typeface="+mn-lt"/>
                  <a:cs typeface="Arial" charset="0"/>
                </a:rPr>
                <a:t>Emotional Outlook</a:t>
              </a:r>
            </a:p>
          </p:txBody>
        </p:sp>
        <p:sp>
          <p:nvSpPr>
            <p:cNvPr id="11" name="TextBox 10"/>
            <p:cNvSpPr txBox="1"/>
            <p:nvPr/>
          </p:nvSpPr>
          <p:spPr bwMode="auto">
            <a:xfrm>
              <a:off x="5486202" y="5562897"/>
              <a:ext cx="2138280" cy="276244"/>
            </a:xfrm>
            <a:prstGeom prst="rect">
              <a:avLst/>
            </a:prstGeom>
            <a:noFill/>
          </p:spPr>
          <p:txBody>
            <a:bodyPr>
              <a:spAutoFit/>
            </a:bodyPr>
            <a:lstStyle/>
            <a:p>
              <a:pPr algn="ctr">
                <a:defRPr/>
              </a:pPr>
              <a:r>
                <a:rPr lang="en-US" sz="1200" dirty="0">
                  <a:latin typeface="+mn-lt"/>
                  <a:cs typeface="Arial" charset="0"/>
                </a:rPr>
                <a:t>Natural Tendencies</a:t>
              </a:r>
            </a:p>
          </p:txBody>
        </p:sp>
        <p:sp>
          <p:nvSpPr>
            <p:cNvPr id="12" name="TextBox 11"/>
            <p:cNvSpPr txBox="1"/>
            <p:nvPr/>
          </p:nvSpPr>
          <p:spPr>
            <a:xfrm>
              <a:off x="3463805" y="5562897"/>
              <a:ext cx="1831904" cy="276244"/>
            </a:xfrm>
            <a:prstGeom prst="rect">
              <a:avLst/>
            </a:prstGeom>
            <a:noFill/>
          </p:spPr>
          <p:txBody>
            <a:bodyPr>
              <a:spAutoFit/>
            </a:bodyPr>
            <a:lstStyle/>
            <a:p>
              <a:pPr algn="ctr">
                <a:defRPr/>
              </a:pPr>
              <a:r>
                <a:rPr lang="en-US" sz="1200" dirty="0">
                  <a:latin typeface="+mn-lt"/>
                  <a:cs typeface="Arial" charset="0"/>
                </a:rPr>
                <a:t>State of Mind</a:t>
              </a:r>
            </a:p>
          </p:txBody>
        </p:sp>
        <p:sp>
          <p:nvSpPr>
            <p:cNvPr id="13" name="TextBox 12"/>
            <p:cNvSpPr txBox="1"/>
            <p:nvPr/>
          </p:nvSpPr>
          <p:spPr bwMode="auto">
            <a:xfrm>
              <a:off x="2133532" y="4980246"/>
              <a:ext cx="1831904" cy="277831"/>
            </a:xfrm>
            <a:prstGeom prst="rect">
              <a:avLst/>
            </a:prstGeom>
            <a:noFill/>
          </p:spPr>
          <p:txBody>
            <a:bodyPr>
              <a:spAutoFit/>
            </a:bodyPr>
            <a:lstStyle/>
            <a:p>
              <a:pPr algn="ctr">
                <a:defRPr/>
              </a:pPr>
              <a:r>
                <a:rPr lang="en-US" sz="1200" dirty="0">
                  <a:latin typeface="+mn-lt"/>
                  <a:cs typeface="Arial" charset="0"/>
                </a:rPr>
                <a:t>Compensation</a:t>
              </a:r>
            </a:p>
          </p:txBody>
        </p:sp>
        <p:sp>
          <p:nvSpPr>
            <p:cNvPr id="14" name="TextBox 13"/>
            <p:cNvSpPr txBox="1"/>
            <p:nvPr/>
          </p:nvSpPr>
          <p:spPr bwMode="auto">
            <a:xfrm>
              <a:off x="4648035" y="4980246"/>
              <a:ext cx="2138280" cy="276244"/>
            </a:xfrm>
            <a:prstGeom prst="rect">
              <a:avLst/>
            </a:prstGeom>
            <a:noFill/>
          </p:spPr>
          <p:txBody>
            <a:bodyPr>
              <a:spAutoFit/>
            </a:bodyPr>
            <a:lstStyle/>
            <a:p>
              <a:pPr algn="ctr">
                <a:defRPr/>
              </a:pPr>
              <a:r>
                <a:rPr lang="en-US" sz="1200" dirty="0">
                  <a:latin typeface="+mn-lt"/>
                  <a:cs typeface="Arial" charset="0"/>
                </a:rPr>
                <a:t>Working Conditions</a:t>
              </a:r>
            </a:p>
          </p:txBody>
        </p:sp>
        <p:sp>
          <p:nvSpPr>
            <p:cNvPr id="15" name="TextBox 14"/>
            <p:cNvSpPr txBox="1"/>
            <p:nvPr/>
          </p:nvSpPr>
          <p:spPr>
            <a:xfrm>
              <a:off x="3463805" y="4980246"/>
              <a:ext cx="1831904" cy="276244"/>
            </a:xfrm>
            <a:prstGeom prst="rect">
              <a:avLst/>
            </a:prstGeom>
            <a:noFill/>
          </p:spPr>
          <p:txBody>
            <a:bodyPr>
              <a:spAutoFit/>
            </a:bodyPr>
            <a:lstStyle/>
            <a:p>
              <a:pPr algn="ctr">
                <a:defRPr/>
              </a:pPr>
              <a:r>
                <a:rPr lang="en-US" sz="1200" dirty="0">
                  <a:latin typeface="+mn-lt"/>
                  <a:cs typeface="Arial" charset="0"/>
                </a:rPr>
                <a:t>Benefits</a:t>
              </a:r>
            </a:p>
          </p:txBody>
        </p:sp>
        <p:sp>
          <p:nvSpPr>
            <p:cNvPr id="16" name="TextBox 15"/>
            <p:cNvSpPr txBox="1"/>
            <p:nvPr/>
          </p:nvSpPr>
          <p:spPr>
            <a:xfrm>
              <a:off x="533394" y="4724641"/>
              <a:ext cx="7924493" cy="307996"/>
            </a:xfrm>
            <a:prstGeom prst="rect">
              <a:avLst/>
            </a:prstGeom>
            <a:solidFill>
              <a:schemeClr val="bg1">
                <a:alpha val="25000"/>
              </a:schemeClr>
            </a:solidFill>
            <a:ln w="25400">
              <a:noFill/>
            </a:ln>
          </p:spPr>
          <p:txBody>
            <a:bodyPr>
              <a:spAutoFit/>
            </a:bodyPr>
            <a:lstStyle/>
            <a:p>
              <a:pPr algn="ctr">
                <a:defRPr/>
              </a:pPr>
              <a:r>
                <a:rPr lang="en-US" sz="1400" b="1" dirty="0">
                  <a:latin typeface="+mj-lt"/>
                  <a:cs typeface="Arial" charset="0"/>
                </a:rPr>
                <a:t>Retention Drivers</a:t>
              </a:r>
            </a:p>
          </p:txBody>
        </p:sp>
        <p:sp>
          <p:nvSpPr>
            <p:cNvPr id="17" name="TextBox 16"/>
            <p:cNvSpPr txBox="1"/>
            <p:nvPr/>
          </p:nvSpPr>
          <p:spPr>
            <a:xfrm>
              <a:off x="2174781" y="3151323"/>
              <a:ext cx="4652783" cy="318630"/>
            </a:xfrm>
            <a:prstGeom prst="rect">
              <a:avLst/>
            </a:prstGeom>
            <a:solidFill>
              <a:schemeClr val="bg1">
                <a:alpha val="12000"/>
              </a:schemeClr>
            </a:solidFill>
            <a:ln w="25400">
              <a:noFill/>
            </a:ln>
          </p:spPr>
          <p:txBody>
            <a:bodyPr wrap="square">
              <a:spAutoFit/>
            </a:bodyPr>
            <a:lstStyle/>
            <a:p>
              <a:pPr algn="ctr">
                <a:defRPr/>
              </a:pPr>
              <a:r>
                <a:rPr lang="en-US" sz="1400" b="1" dirty="0">
                  <a:latin typeface="+mj-lt"/>
                  <a:cs typeface="Arial" charset="0"/>
                </a:rPr>
                <a:t>Engagement Drivers</a:t>
              </a:r>
            </a:p>
          </p:txBody>
        </p:sp>
        <p:sp>
          <p:nvSpPr>
            <p:cNvPr id="18" name="TextBox 17"/>
            <p:cNvSpPr txBox="1"/>
            <p:nvPr/>
          </p:nvSpPr>
          <p:spPr bwMode="auto">
            <a:xfrm>
              <a:off x="1679525" y="3560926"/>
              <a:ext cx="2663722" cy="1114500"/>
            </a:xfrm>
            <a:prstGeom prst="rect">
              <a:avLst/>
            </a:prstGeom>
            <a:noFill/>
          </p:spPr>
          <p:txBody>
            <a:bodyPr>
              <a:spAutoFit/>
            </a:bodyPr>
            <a:lstStyle/>
            <a:p>
              <a:pPr marL="228600" indent="-228600" algn="r" eaLnBrk="0" hangingPunct="0">
                <a:lnSpc>
                  <a:spcPts val="600"/>
                </a:lnSpc>
                <a:spcBef>
                  <a:spcPts val="600"/>
                </a:spcBef>
                <a:spcAft>
                  <a:spcPts val="600"/>
                </a:spcAft>
                <a:defRPr/>
              </a:pPr>
              <a:r>
                <a:rPr lang="en-US" sz="1200" dirty="0">
                  <a:latin typeface="+mn-lt"/>
                  <a:ea typeface="Tahoma" pitchFamily="34" charset="0"/>
                  <a:cs typeface="Tahoma" pitchFamily="34" charset="0"/>
                </a:rPr>
                <a:t>Employee Empowerment</a:t>
              </a:r>
            </a:p>
            <a:p>
              <a:pPr marL="228600" indent="-228600" algn="r" eaLnBrk="0" hangingPunct="0">
                <a:lnSpc>
                  <a:spcPts val="600"/>
                </a:lnSpc>
                <a:spcBef>
                  <a:spcPts val="600"/>
                </a:spcBef>
                <a:spcAft>
                  <a:spcPts val="600"/>
                </a:spcAft>
                <a:defRPr/>
              </a:pPr>
              <a:r>
                <a:rPr lang="en-US" sz="1200" dirty="0">
                  <a:latin typeface="+mn-lt"/>
                  <a:ea typeface="Tahoma" pitchFamily="34" charset="0"/>
                  <a:cs typeface="Tahoma" pitchFamily="34" charset="0"/>
                </a:rPr>
                <a:t>Development</a:t>
              </a:r>
            </a:p>
            <a:p>
              <a:pPr marL="228600" indent="-228600" algn="r" eaLnBrk="0" hangingPunct="0">
                <a:lnSpc>
                  <a:spcPts val="600"/>
                </a:lnSpc>
                <a:spcBef>
                  <a:spcPts val="600"/>
                </a:spcBef>
                <a:spcAft>
                  <a:spcPts val="600"/>
                </a:spcAft>
                <a:defRPr/>
              </a:pPr>
              <a:r>
                <a:rPr lang="en-US" sz="1200" dirty="0">
                  <a:latin typeface="+mn-lt"/>
                  <a:ea typeface="Tahoma" pitchFamily="34" charset="0"/>
                  <a:cs typeface="Tahoma" pitchFamily="34" charset="0"/>
                </a:rPr>
                <a:t>Rewards &amp; Recognition</a:t>
              </a:r>
            </a:p>
            <a:p>
              <a:pPr marL="228600" indent="-228600" algn="r" eaLnBrk="0" hangingPunct="0">
                <a:lnSpc>
                  <a:spcPts val="600"/>
                </a:lnSpc>
                <a:spcBef>
                  <a:spcPts val="600"/>
                </a:spcBef>
                <a:spcAft>
                  <a:spcPts val="600"/>
                </a:spcAft>
                <a:defRPr/>
              </a:pPr>
              <a:r>
                <a:rPr lang="en-US" sz="1200" dirty="0">
                  <a:latin typeface="+mn-lt"/>
                  <a:ea typeface="Tahoma" pitchFamily="34" charset="0"/>
                  <a:cs typeface="Tahoma" pitchFamily="34" charset="0"/>
                </a:rPr>
                <a:t>Co-worker Relationships</a:t>
              </a:r>
            </a:p>
            <a:p>
              <a:pPr marL="228600" indent="-228600" algn="r" eaLnBrk="0" hangingPunct="0">
                <a:lnSpc>
                  <a:spcPts val="600"/>
                </a:lnSpc>
                <a:spcBef>
                  <a:spcPts val="600"/>
                </a:spcBef>
                <a:spcAft>
                  <a:spcPts val="600"/>
                </a:spcAft>
                <a:defRPr/>
              </a:pPr>
              <a:r>
                <a:rPr lang="en-US" sz="1200" dirty="0">
                  <a:latin typeface="+mn-lt"/>
                  <a:ea typeface="Tahoma" pitchFamily="34" charset="0"/>
                  <a:cs typeface="Tahoma" pitchFamily="34" charset="0"/>
                </a:rPr>
                <a:t>Manager Relationship</a:t>
              </a:r>
              <a:r>
                <a:rPr lang="en-US" sz="1200" dirty="0">
                  <a:latin typeface="+mn-lt"/>
                  <a:cs typeface="Arial" charset="0"/>
                </a:rPr>
                <a:t> </a:t>
              </a:r>
            </a:p>
          </p:txBody>
        </p:sp>
        <p:sp>
          <p:nvSpPr>
            <p:cNvPr id="19" name="TextBox 18"/>
            <p:cNvSpPr txBox="1"/>
            <p:nvPr/>
          </p:nvSpPr>
          <p:spPr bwMode="auto">
            <a:xfrm>
              <a:off x="4648035" y="3560926"/>
              <a:ext cx="2781192" cy="1147530"/>
            </a:xfrm>
            <a:prstGeom prst="rect">
              <a:avLst/>
            </a:prstGeom>
            <a:noFill/>
          </p:spPr>
          <p:txBody>
            <a:bodyPr>
              <a:spAutoFit/>
            </a:bodyPr>
            <a:lstStyle/>
            <a:p>
              <a:pPr marL="228600" indent="-228600" algn="l" eaLnBrk="0" hangingPunct="0">
                <a:lnSpc>
                  <a:spcPts val="600"/>
                </a:lnSpc>
                <a:spcBef>
                  <a:spcPts val="600"/>
                </a:spcBef>
                <a:spcAft>
                  <a:spcPts val="600"/>
                </a:spcAft>
                <a:defRPr/>
              </a:pPr>
              <a:r>
                <a:rPr lang="en-US" sz="1200" dirty="0">
                  <a:latin typeface="+mn-lt"/>
                  <a:ea typeface="Tahoma" pitchFamily="34" charset="0"/>
                  <a:cs typeface="Tahoma" pitchFamily="34" charset="0"/>
                </a:rPr>
                <a:t>Culture</a:t>
              </a:r>
            </a:p>
            <a:p>
              <a:pPr marL="228600" indent="-228600" algn="l" eaLnBrk="0" hangingPunct="0">
                <a:lnSpc>
                  <a:spcPts val="600"/>
                </a:lnSpc>
                <a:spcBef>
                  <a:spcPts val="600"/>
                </a:spcBef>
                <a:spcAft>
                  <a:spcPts val="600"/>
                </a:spcAft>
                <a:defRPr/>
              </a:pPr>
              <a:r>
                <a:rPr lang="en-US" sz="1200" dirty="0">
                  <a:latin typeface="+mn-lt"/>
                  <a:ea typeface="Tahoma" pitchFamily="34" charset="0"/>
                  <a:cs typeface="Tahoma" pitchFamily="34" charset="0"/>
                </a:rPr>
                <a:t>Customer Focus</a:t>
              </a:r>
            </a:p>
            <a:p>
              <a:pPr marL="228600" indent="-228600" algn="l" eaLnBrk="0" hangingPunct="0">
                <a:lnSpc>
                  <a:spcPts val="600"/>
                </a:lnSpc>
                <a:spcBef>
                  <a:spcPts val="600"/>
                </a:spcBef>
                <a:spcAft>
                  <a:spcPts val="600"/>
                </a:spcAft>
                <a:defRPr/>
              </a:pPr>
              <a:r>
                <a:rPr lang="en-US" sz="1200" dirty="0">
                  <a:latin typeface="+mn-lt"/>
                  <a:ea typeface="Tahoma" pitchFamily="34" charset="0"/>
                  <a:cs typeface="Tahoma" pitchFamily="34" charset="0"/>
                </a:rPr>
                <a:t>Company Potential</a:t>
              </a:r>
            </a:p>
            <a:p>
              <a:pPr marL="228600" indent="-228600" algn="l" eaLnBrk="0" hangingPunct="0">
                <a:lnSpc>
                  <a:spcPts val="600"/>
                </a:lnSpc>
                <a:spcBef>
                  <a:spcPts val="600"/>
                </a:spcBef>
                <a:spcAft>
                  <a:spcPts val="600"/>
                </a:spcAft>
                <a:defRPr/>
              </a:pPr>
              <a:r>
                <a:rPr lang="en-US" sz="1200" dirty="0">
                  <a:latin typeface="+mn-lt"/>
                  <a:ea typeface="Tahoma" pitchFamily="34" charset="0"/>
                  <a:cs typeface="Tahoma" pitchFamily="34" charset="0"/>
                </a:rPr>
                <a:t>Department Relationships</a:t>
              </a:r>
            </a:p>
            <a:p>
              <a:pPr marL="228600" indent="-228600" algn="l" eaLnBrk="0" hangingPunct="0">
                <a:lnSpc>
                  <a:spcPts val="600"/>
                </a:lnSpc>
                <a:spcBef>
                  <a:spcPts val="600"/>
                </a:spcBef>
                <a:spcAft>
                  <a:spcPts val="600"/>
                </a:spcAft>
                <a:defRPr/>
              </a:pPr>
              <a:r>
                <a:rPr lang="en-US" sz="1200" dirty="0">
                  <a:latin typeface="+mn-lt"/>
                  <a:ea typeface="Tahoma" pitchFamily="34" charset="0"/>
                  <a:cs typeface="Tahoma" pitchFamily="34" charset="0"/>
                </a:rPr>
                <a:t>Senior Mgmt Relationship</a:t>
              </a:r>
            </a:p>
          </p:txBody>
        </p:sp>
        <p:sp>
          <p:nvSpPr>
            <p:cNvPr id="20" name="TextBox 19"/>
            <p:cNvSpPr txBox="1"/>
            <p:nvPr/>
          </p:nvSpPr>
          <p:spPr bwMode="auto">
            <a:xfrm>
              <a:off x="3176424" y="2441662"/>
              <a:ext cx="1277887" cy="467323"/>
            </a:xfrm>
            <a:prstGeom prst="rect">
              <a:avLst/>
            </a:prstGeom>
            <a:noFill/>
          </p:spPr>
          <p:txBody>
            <a:bodyPr>
              <a:spAutoFit/>
            </a:bodyPr>
            <a:lstStyle/>
            <a:p>
              <a:pPr algn="r">
                <a:lnSpc>
                  <a:spcPts val="1400"/>
                </a:lnSpc>
                <a:defRPr/>
              </a:pPr>
              <a:r>
                <a:rPr lang="en-US" sz="1050" b="1" dirty="0">
                  <a:solidFill>
                    <a:schemeClr val="bg1"/>
                  </a:solidFill>
                  <a:latin typeface="+mj-lt"/>
                  <a:cs typeface="Arial" charset="0"/>
                </a:rPr>
                <a:t>Job</a:t>
              </a:r>
            </a:p>
            <a:p>
              <a:pPr algn="r">
                <a:lnSpc>
                  <a:spcPts val="1400"/>
                </a:lnSpc>
                <a:defRPr/>
              </a:pPr>
              <a:r>
                <a:rPr lang="en-US" sz="1050" b="1" dirty="0">
                  <a:solidFill>
                    <a:schemeClr val="bg1"/>
                  </a:solidFill>
                  <a:latin typeface="+mj-lt"/>
                  <a:cs typeface="Arial" charset="0"/>
                </a:rPr>
                <a:t>Engagement</a:t>
              </a:r>
            </a:p>
          </p:txBody>
        </p:sp>
        <p:sp>
          <p:nvSpPr>
            <p:cNvPr id="21" name="TextBox 20"/>
            <p:cNvSpPr txBox="1"/>
            <p:nvPr/>
          </p:nvSpPr>
          <p:spPr bwMode="auto">
            <a:xfrm>
              <a:off x="4492433" y="2441662"/>
              <a:ext cx="1604900" cy="467323"/>
            </a:xfrm>
            <a:prstGeom prst="rect">
              <a:avLst/>
            </a:prstGeom>
            <a:noFill/>
          </p:spPr>
          <p:txBody>
            <a:bodyPr>
              <a:spAutoFit/>
            </a:bodyPr>
            <a:lstStyle/>
            <a:p>
              <a:pPr algn="l">
                <a:lnSpc>
                  <a:spcPts val="1400"/>
                </a:lnSpc>
                <a:defRPr/>
              </a:pPr>
              <a:r>
                <a:rPr lang="en-US" sz="1050" b="1" dirty="0">
                  <a:solidFill>
                    <a:schemeClr val="bg1"/>
                  </a:solidFill>
                  <a:latin typeface="+mj-lt"/>
                  <a:cs typeface="Arial" charset="0"/>
                </a:rPr>
                <a:t>Organizational</a:t>
              </a:r>
            </a:p>
            <a:p>
              <a:pPr algn="l">
                <a:lnSpc>
                  <a:spcPts val="1400"/>
                </a:lnSpc>
                <a:defRPr/>
              </a:pPr>
              <a:r>
                <a:rPr lang="en-US" sz="1050" b="1" dirty="0">
                  <a:solidFill>
                    <a:schemeClr val="bg1"/>
                  </a:solidFill>
                  <a:latin typeface="+mj-lt"/>
                  <a:cs typeface="Arial" charset="0"/>
                </a:rPr>
                <a:t>Engagement</a:t>
              </a:r>
            </a:p>
          </p:txBody>
        </p:sp>
        <p:cxnSp>
          <p:nvCxnSpPr>
            <p:cNvPr id="22" name="Straight Connector 21"/>
            <p:cNvCxnSpPr/>
            <p:nvPr/>
          </p:nvCxnSpPr>
          <p:spPr bwMode="auto">
            <a:xfrm rot="5400000">
              <a:off x="3950297" y="4099918"/>
              <a:ext cx="1097036" cy="0"/>
            </a:xfrm>
            <a:prstGeom prst="line">
              <a:avLst/>
            </a:prstGeom>
            <a:ln w="508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auto">
            <a:xfrm rot="5400000">
              <a:off x="4049507" y="2652797"/>
              <a:ext cx="892236" cy="6384"/>
            </a:xfrm>
            <a:prstGeom prst="line">
              <a:avLst/>
            </a:prstGeom>
            <a:ln w="508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743108" y="3124333"/>
              <a:ext cx="3581261" cy="0"/>
            </a:xfrm>
            <a:prstGeom prst="line">
              <a:avLst/>
            </a:prstGeom>
            <a:ln w="5080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295365" y="4724641"/>
              <a:ext cx="6552946" cy="0"/>
            </a:xfrm>
            <a:prstGeom prst="line">
              <a:avLst/>
            </a:prstGeom>
            <a:ln w="5080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81000" y="5258077"/>
              <a:ext cx="8000690" cy="0"/>
            </a:xfrm>
            <a:prstGeom prst="line">
              <a:avLst/>
            </a:prstGeom>
            <a:ln w="50800">
              <a:solidFill>
                <a:schemeClr val="bg1"/>
              </a:solidFill>
              <a:prstDash val="solid"/>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3760657" y="1143000"/>
              <a:ext cx="1523941" cy="990667"/>
            </a:xfrm>
            <a:prstGeom prst="rect">
              <a:avLst/>
            </a:prstGeom>
            <a:solidFill>
              <a:schemeClr val="bg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28" name="TextBox 27"/>
            <p:cNvSpPr txBox="1"/>
            <p:nvPr/>
          </p:nvSpPr>
          <p:spPr bwMode="auto">
            <a:xfrm>
              <a:off x="3658182" y="1695003"/>
              <a:ext cx="1706497" cy="438178"/>
            </a:xfrm>
            <a:prstGeom prst="rect">
              <a:avLst/>
            </a:prstGeom>
            <a:noFill/>
            <a:ln w="25400">
              <a:noFill/>
            </a:ln>
          </p:spPr>
          <p:txBody>
            <a:bodyPr wrap="square" anchor="ctr">
              <a:spAutoFit/>
            </a:bodyPr>
            <a:lstStyle/>
            <a:p>
              <a:pPr algn="ctr">
                <a:lnSpc>
                  <a:spcPts val="1300"/>
                </a:lnSpc>
                <a:defRPr/>
              </a:pPr>
              <a:r>
                <a:rPr lang="en-US" sz="1400" b="1" dirty="0">
                  <a:solidFill>
                    <a:schemeClr val="bg1"/>
                  </a:solidFill>
                  <a:latin typeface="+mj-lt"/>
                  <a:cs typeface="Arial" charset="0"/>
                </a:rPr>
                <a:t>Overall</a:t>
              </a:r>
            </a:p>
            <a:p>
              <a:pPr algn="ctr">
                <a:lnSpc>
                  <a:spcPts val="1300"/>
                </a:lnSpc>
                <a:defRPr/>
              </a:pPr>
              <a:r>
                <a:rPr lang="en-US" sz="1400" b="1" dirty="0">
                  <a:solidFill>
                    <a:schemeClr val="bg1"/>
                  </a:solidFill>
                  <a:latin typeface="+mj-lt"/>
                  <a:cs typeface="Arial" charset="0"/>
                </a:rPr>
                <a:t>Engagement </a:t>
              </a:r>
            </a:p>
          </p:txBody>
        </p:sp>
      </p:grpSp>
      <p:sp>
        <p:nvSpPr>
          <p:cNvPr id="29" name="TextBox 28"/>
          <p:cNvSpPr txBox="1"/>
          <p:nvPr/>
        </p:nvSpPr>
        <p:spPr>
          <a:xfrm>
            <a:off x="1416111" y="1414076"/>
            <a:ext cx="2457450" cy="830997"/>
          </a:xfrm>
          <a:prstGeom prst="rect">
            <a:avLst/>
          </a:prstGeom>
          <a:noFill/>
        </p:spPr>
        <p:txBody>
          <a:bodyPr wrap="square">
            <a:spAutoFit/>
          </a:bodyPr>
          <a:lstStyle/>
          <a:p>
            <a:pPr algn="l">
              <a:defRPr/>
            </a:pPr>
            <a:r>
              <a:rPr lang="en-US" sz="1200" dirty="0">
                <a:cs typeface="Arial" charset="0"/>
              </a:rPr>
              <a:t> </a:t>
            </a:r>
            <a:r>
              <a:rPr lang="en-US" sz="1200" dirty="0">
                <a:latin typeface="+mn-lt"/>
                <a:cs typeface="Arial" charset="0"/>
              </a:rPr>
              <a:t>Job engagement and organizational engagement make up an employee’s </a:t>
            </a:r>
            <a:r>
              <a:rPr lang="en-US" sz="1200" b="1" dirty="0" smtClean="0">
                <a:latin typeface="+mn-lt"/>
                <a:cs typeface="Arial" charset="0"/>
              </a:rPr>
              <a:t>overall engagement. </a:t>
            </a:r>
            <a:endParaRPr lang="en-US" sz="1200" b="1" dirty="0">
              <a:latin typeface="+mn-lt"/>
              <a:cs typeface="Arial" charset="0"/>
            </a:endParaRPr>
          </a:p>
        </p:txBody>
      </p:sp>
      <p:sp>
        <p:nvSpPr>
          <p:cNvPr id="30" name="Rectangle 29"/>
          <p:cNvSpPr/>
          <p:nvPr/>
        </p:nvSpPr>
        <p:spPr>
          <a:xfrm>
            <a:off x="1714560" y="5851860"/>
            <a:ext cx="7162740" cy="461665"/>
          </a:xfrm>
          <a:prstGeom prst="rect">
            <a:avLst/>
          </a:prstGeom>
        </p:spPr>
        <p:txBody>
          <a:bodyPr wrap="square">
            <a:spAutoFit/>
          </a:bodyPr>
          <a:lstStyle/>
          <a:p>
            <a:pPr algn="l">
              <a:defRPr/>
            </a:pPr>
            <a:r>
              <a:rPr lang="en-US" sz="1200" b="1" dirty="0">
                <a:latin typeface="+mn-lt"/>
                <a:cs typeface="Arial" charset="0"/>
              </a:rPr>
              <a:t>Personal disposition </a:t>
            </a:r>
            <a:r>
              <a:rPr lang="en-US" sz="1200" dirty="0">
                <a:latin typeface="+mn-lt"/>
                <a:cs typeface="Arial" charset="0"/>
              </a:rPr>
              <a:t>is </a:t>
            </a:r>
            <a:r>
              <a:rPr lang="en-US" sz="1200" dirty="0" smtClean="0">
                <a:latin typeface="+mn-lt"/>
                <a:cs typeface="Arial" charset="0"/>
              </a:rPr>
              <a:t>the </a:t>
            </a:r>
            <a:r>
              <a:rPr lang="en-US" sz="1200" dirty="0">
                <a:latin typeface="+mn-lt"/>
                <a:cs typeface="Arial" charset="0"/>
              </a:rPr>
              <a:t>lens </a:t>
            </a:r>
            <a:r>
              <a:rPr lang="en-US" sz="1200" dirty="0" smtClean="0">
                <a:latin typeface="+mn-lt"/>
                <a:cs typeface="Arial" charset="0"/>
              </a:rPr>
              <a:t>through </a:t>
            </a:r>
            <a:r>
              <a:rPr lang="en-US" sz="1200" dirty="0">
                <a:latin typeface="+mn-lt"/>
                <a:cs typeface="Arial" charset="0"/>
              </a:rPr>
              <a:t>which a person views his or her surroundings. </a:t>
            </a:r>
            <a:r>
              <a:rPr lang="en-US" sz="1200" dirty="0" smtClean="0">
                <a:latin typeface="+mn-lt"/>
                <a:cs typeface="Arial" charset="0"/>
              </a:rPr>
              <a:t>All </a:t>
            </a:r>
            <a:r>
              <a:rPr lang="en-US" sz="1200" dirty="0">
                <a:latin typeface="+mn-lt"/>
                <a:cs typeface="Arial" charset="0"/>
              </a:rPr>
              <a:t>things being equal, </a:t>
            </a:r>
            <a:r>
              <a:rPr lang="en-US" sz="1200" dirty="0" smtClean="0">
                <a:latin typeface="+mn-lt"/>
                <a:cs typeface="Arial" charset="0"/>
              </a:rPr>
              <a:t>some employees have </a:t>
            </a:r>
            <a:r>
              <a:rPr lang="en-US" sz="1200" dirty="0">
                <a:latin typeface="+mn-lt"/>
                <a:cs typeface="Arial" charset="0"/>
              </a:rPr>
              <a:t>a more positive outlook </a:t>
            </a:r>
            <a:r>
              <a:rPr lang="en-US" sz="1200" dirty="0" smtClean="0">
                <a:latin typeface="+mn-lt"/>
                <a:cs typeface="Arial" charset="0"/>
              </a:rPr>
              <a:t>than others, and are more </a:t>
            </a:r>
            <a:r>
              <a:rPr lang="en-US" sz="1200" dirty="0">
                <a:latin typeface="+mn-lt"/>
                <a:cs typeface="Arial" charset="0"/>
              </a:rPr>
              <a:t>likely to </a:t>
            </a:r>
            <a:r>
              <a:rPr lang="en-US" sz="1200" dirty="0" smtClean="0">
                <a:latin typeface="+mn-lt"/>
                <a:cs typeface="Arial" charset="0"/>
              </a:rPr>
              <a:t>be engaged. </a:t>
            </a:r>
            <a:endParaRPr lang="en-US" sz="1200" dirty="0">
              <a:latin typeface="+mn-lt"/>
              <a:cs typeface="Arial" charset="0"/>
            </a:endParaRPr>
          </a:p>
        </p:txBody>
      </p:sp>
      <p:sp>
        <p:nvSpPr>
          <p:cNvPr id="31" name="Rectangle 30"/>
          <p:cNvSpPr/>
          <p:nvPr/>
        </p:nvSpPr>
        <p:spPr>
          <a:xfrm>
            <a:off x="6264188" y="1236961"/>
            <a:ext cx="2653368" cy="1754326"/>
          </a:xfrm>
          <a:prstGeom prst="rect">
            <a:avLst/>
          </a:prstGeom>
        </p:spPr>
        <p:txBody>
          <a:bodyPr wrap="square">
            <a:spAutoFit/>
          </a:bodyPr>
          <a:lstStyle/>
          <a:p>
            <a:pPr algn="r">
              <a:defRPr/>
            </a:pPr>
            <a:r>
              <a:rPr lang="en-US" sz="1200" b="1" dirty="0" smtClean="0">
                <a:latin typeface="+mn-lt"/>
                <a:cs typeface="Arial" charset="0"/>
              </a:rPr>
              <a:t>Retention drivers </a:t>
            </a:r>
            <a:r>
              <a:rPr lang="en-US" sz="1200" dirty="0" smtClean="0">
                <a:latin typeface="+mn-lt"/>
                <a:cs typeface="Arial" charset="0"/>
              </a:rPr>
              <a:t>are employment needs</a:t>
            </a:r>
            <a:r>
              <a:rPr lang="en-US" sz="1200" dirty="0">
                <a:latin typeface="+mn-lt"/>
                <a:cs typeface="Arial" charset="0"/>
              </a:rPr>
              <a:t>. </a:t>
            </a:r>
            <a:r>
              <a:rPr lang="en-US" sz="1200" dirty="0" smtClean="0">
                <a:latin typeface="+mn-lt"/>
                <a:cs typeface="Arial" charset="0"/>
              </a:rPr>
              <a:t>Employees cannot be engaged unless these minimum requirements are met. Providing employees with the minimal requirements for compensation, benefits, and working conditions retains them, but doesn’t necessarily engage them. </a:t>
            </a:r>
            <a:endParaRPr lang="en-US" sz="1200" dirty="0">
              <a:latin typeface="+mn-lt"/>
              <a:cs typeface="Arial" charset="0"/>
            </a:endParaRPr>
          </a:p>
        </p:txBody>
      </p:sp>
      <p:sp>
        <p:nvSpPr>
          <p:cNvPr id="32" name="Right Arrow 31"/>
          <p:cNvSpPr/>
          <p:nvPr/>
        </p:nvSpPr>
        <p:spPr>
          <a:xfrm>
            <a:off x="2543235" y="2065053"/>
            <a:ext cx="1371531" cy="301625"/>
          </a:xfrm>
          <a:prstGeom prs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3" name="TextBox 32"/>
          <p:cNvSpPr txBox="1"/>
          <p:nvPr/>
        </p:nvSpPr>
        <p:spPr>
          <a:xfrm>
            <a:off x="263465" y="2518853"/>
            <a:ext cx="2665449" cy="1384995"/>
          </a:xfrm>
          <a:prstGeom prst="rect">
            <a:avLst/>
          </a:prstGeom>
          <a:noFill/>
        </p:spPr>
        <p:txBody>
          <a:bodyPr wrap="square">
            <a:spAutoFit/>
          </a:bodyPr>
          <a:lstStyle/>
          <a:p>
            <a:pPr algn="l">
              <a:defRPr/>
            </a:pPr>
            <a:r>
              <a:rPr lang="en-US" sz="1200" b="1" dirty="0" smtClean="0"/>
              <a:t>Job engagement drivers </a:t>
            </a:r>
            <a:r>
              <a:rPr lang="en-US" sz="1200" dirty="0" smtClean="0"/>
              <a:t>are levers that influence an employee’s engagement with their day-to-day role. </a:t>
            </a:r>
            <a:r>
              <a:rPr lang="en-US" sz="1200" b="1" dirty="0" smtClean="0"/>
              <a:t>Organizational engagement drivers </a:t>
            </a:r>
            <a:r>
              <a:rPr lang="en-US" sz="1200" dirty="0" smtClean="0"/>
              <a:t>are levers that influence an employee’s engagement with the broader organization. </a:t>
            </a:r>
            <a:endParaRPr lang="en-US" sz="1200" dirty="0">
              <a:latin typeface="+mn-lt"/>
              <a:cs typeface="Arial" charset="0"/>
            </a:endParaRPr>
          </a:p>
        </p:txBody>
      </p:sp>
      <p:sp>
        <p:nvSpPr>
          <p:cNvPr id="34" name="Right Arrow 33"/>
          <p:cNvSpPr/>
          <p:nvPr/>
        </p:nvSpPr>
        <p:spPr>
          <a:xfrm>
            <a:off x="1036609" y="3979373"/>
            <a:ext cx="1490663" cy="303212"/>
          </a:xfrm>
          <a:prstGeom prs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6" name="Right Arrow 35"/>
          <p:cNvSpPr/>
          <p:nvPr/>
        </p:nvSpPr>
        <p:spPr>
          <a:xfrm rot="16200000">
            <a:off x="1225722" y="5858094"/>
            <a:ext cx="609240" cy="301625"/>
          </a:xfrm>
          <a:prstGeom prst="right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7" name="Bent-Up Arrow 36"/>
          <p:cNvSpPr/>
          <p:nvPr/>
        </p:nvSpPr>
        <p:spPr>
          <a:xfrm rot="16200000" flipH="1">
            <a:off x="6920725" y="3801935"/>
            <a:ext cx="1892044" cy="640080"/>
          </a:xfrm>
          <a:prstGeom prst="bentUpArrow">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McLean &amp; Company Helps HR Professionals To:</a:t>
            </a:r>
            <a:endParaRPr lang="en-CA" dirty="0"/>
          </a:p>
        </p:txBody>
      </p:sp>
      <p:sp>
        <p:nvSpPr>
          <p:cNvPr id="4" name="Text Placeholder 3"/>
          <p:cNvSpPr>
            <a:spLocks noGrp="1"/>
          </p:cNvSpPr>
          <p:nvPr>
            <p:ph type="body" sz="quarter" idx="16"/>
          </p:nvPr>
        </p:nvSpPr>
        <p:spPr>
          <a:xfrm>
            <a:off x="7092280" y="6093296"/>
            <a:ext cx="1800200" cy="360040"/>
          </a:xfrm>
        </p:spPr>
        <p:txBody>
          <a:bodyPr/>
          <a:lstStyle/>
          <a:p>
            <a:pPr algn="r">
              <a:buNone/>
            </a:pPr>
            <a:r>
              <a:rPr lang="en-CA" sz="1400" b="1" dirty="0" smtClean="0">
                <a:hlinkClick r:id="rId3"/>
              </a:rPr>
              <a:t>hr.mcleanco.com</a:t>
            </a:r>
            <a:endParaRPr lang="en-CA" sz="1400" dirty="0"/>
          </a:p>
        </p:txBody>
      </p:sp>
      <p:sp>
        <p:nvSpPr>
          <p:cNvPr id="21" name="Rectangle 20"/>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Empower management to apply HR best practices</a:t>
            </a:r>
            <a:br>
              <a:rPr lang="en-CA" sz="1400" dirty="0" smtClean="0"/>
            </a:br>
            <a:endParaRPr lang="en-CA" sz="1400" dirty="0" smtClean="0"/>
          </a:p>
          <a:p>
            <a:pPr marL="342900" indent="-342900" algn="l">
              <a:buFont typeface="Wingdings" pitchFamily="2" charset="2"/>
              <a:buChar char="ü"/>
            </a:pPr>
            <a:r>
              <a:rPr lang="en-CA" sz="1400" dirty="0" smtClean="0"/>
              <a:t>Develop effective talent acquisition &amp; retention strategies</a:t>
            </a:r>
            <a:br>
              <a:rPr lang="en-CA" sz="1400" dirty="0" smtClean="0"/>
            </a:br>
            <a:endParaRPr lang="en-CA" sz="1400" dirty="0" smtClean="0"/>
          </a:p>
          <a:p>
            <a:pPr marL="342900" indent="-342900" algn="l">
              <a:buFont typeface="Wingdings" pitchFamily="2" charset="2"/>
              <a:buChar char="ü"/>
            </a:pPr>
            <a:r>
              <a:rPr lang="en-CA" sz="1400" dirty="0" smtClean="0"/>
              <a:t>Build a high performance</a:t>
            </a:r>
            <a:br>
              <a:rPr lang="en-CA" sz="1400" dirty="0" smtClean="0"/>
            </a:br>
            <a:r>
              <a:rPr lang="en-CA" sz="1400" dirty="0" smtClean="0"/>
              <a:t>culture</a:t>
            </a:r>
          </a:p>
          <a:p>
            <a:endParaRPr lang="en-CA" sz="1400" dirty="0"/>
          </a:p>
        </p:txBody>
      </p:sp>
      <p:sp>
        <p:nvSpPr>
          <p:cNvPr id="22" name="Rectangle 21"/>
          <p:cNvSpPr/>
          <p:nvPr/>
        </p:nvSpPr>
        <p:spPr>
          <a:xfrm>
            <a:off x="3095836" y="1628800"/>
            <a:ext cx="3018680" cy="1815882"/>
          </a:xfrm>
          <a:prstGeom prst="rect">
            <a:avLst/>
          </a:prstGeom>
        </p:spPr>
        <p:txBody>
          <a:bodyPr wrap="square">
            <a:spAutoFit/>
          </a:bodyPr>
          <a:lstStyle/>
          <a:p>
            <a:pPr marL="342900" indent="-342900" algn="l">
              <a:buFont typeface="Wingdings" pitchFamily="2" charset="2"/>
              <a:buChar char="ü"/>
            </a:pPr>
            <a:r>
              <a:rPr lang="en-CA" sz="1400" dirty="0" smtClean="0"/>
              <a:t>Maintain a progressive set of HR policies &amp; procedures</a:t>
            </a:r>
            <a:br>
              <a:rPr lang="en-CA" sz="1400" dirty="0" smtClean="0"/>
            </a:br>
            <a:endParaRPr lang="en-CA" sz="1400" dirty="0" smtClean="0"/>
          </a:p>
          <a:p>
            <a:pPr marL="342900" indent="-342900" algn="l">
              <a:buFont typeface="Wingdings" pitchFamily="2" charset="2"/>
              <a:buChar char="ü"/>
            </a:pPr>
            <a:r>
              <a:rPr lang="en-CA" sz="1400" dirty="0" smtClean="0"/>
              <a:t>Demonstrate the business impact of HR</a:t>
            </a:r>
            <a:br>
              <a:rPr lang="en-CA" sz="1400" dirty="0" smtClean="0"/>
            </a:br>
            <a:endParaRPr lang="en-CA" sz="1400" dirty="0" smtClean="0"/>
          </a:p>
          <a:p>
            <a:pPr marL="342900" indent="-342900" algn="l">
              <a:buFont typeface="Wingdings" pitchFamily="2" charset="2"/>
              <a:buChar char="ü"/>
            </a:pPr>
            <a:r>
              <a:rPr lang="en-CA" sz="1400" dirty="0" smtClean="0"/>
              <a:t>Stay abreast of HR trends</a:t>
            </a:r>
            <a:br>
              <a:rPr lang="en-CA" sz="1400" dirty="0" smtClean="0"/>
            </a:br>
            <a:r>
              <a:rPr lang="en-CA" sz="1400" dirty="0" smtClean="0"/>
              <a:t>&amp; technologies</a:t>
            </a:r>
            <a:endParaRPr lang="en-CA" sz="1400" dirty="0"/>
          </a:p>
        </p:txBody>
      </p:sp>
      <p:pic>
        <p:nvPicPr>
          <p:cNvPr id="1033"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pic>
        <p:nvPicPr>
          <p:cNvPr id="30" name="Picture 29" descr="report_thumbnail-mco.png"/>
          <p:cNvPicPr>
            <a:picLocks noChangeAspect="1"/>
          </p:cNvPicPr>
          <p:nvPr/>
        </p:nvPicPr>
        <p:blipFill>
          <a:blip r:embed="rId6" cstate="print"/>
          <a:stretch>
            <a:fillRect/>
          </a:stretch>
        </p:blipFill>
        <p:spPr>
          <a:xfrm>
            <a:off x="6330448" y="1592796"/>
            <a:ext cx="2454020" cy="2138747"/>
          </a:xfrm>
          <a:prstGeom prst="rect">
            <a:avLst/>
          </a:prstGeom>
        </p:spPr>
      </p:pic>
      <p:sp>
        <p:nvSpPr>
          <p:cNvPr id="14"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CA" b="1" dirty="0" smtClean="0"/>
              <a:t>Sign up for free trial membership to get practical</a:t>
            </a:r>
          </a:p>
          <a:p>
            <a:r>
              <a:rPr lang="en-CA" b="1" dirty="0" smtClean="0"/>
              <a:t>solutions for your HR challenges</a:t>
            </a:r>
            <a:endParaRPr lang="en-CA" b="1" dirty="0"/>
          </a:p>
        </p:txBody>
      </p:sp>
      <p:pic>
        <p:nvPicPr>
          <p:cNvPr id="15" name="Picture 14" descr="green_button.png">
            <a:hlinkClick r:id="rId4"/>
          </p:cNvPr>
          <p:cNvPicPr>
            <a:picLocks noChangeAspect="1"/>
          </p:cNvPicPr>
          <p:nvPr/>
        </p:nvPicPr>
        <p:blipFill>
          <a:blip r:embed="rId7" cstate="print"/>
          <a:stretch>
            <a:fillRect/>
          </a:stretch>
        </p:blipFill>
        <p:spPr>
          <a:xfrm>
            <a:off x="2471738" y="4476933"/>
            <a:ext cx="4200525" cy="619125"/>
          </a:xfrm>
          <a:prstGeom prst="rect">
            <a:avLst/>
          </a:prstGeom>
        </p:spPr>
      </p:pic>
      <p:sp>
        <p:nvSpPr>
          <p:cNvPr id="16" name="Text Placeholder 41"/>
          <p:cNvSpPr txBox="1">
            <a:spLocks/>
          </p:cNvSpPr>
          <p:nvPr/>
        </p:nvSpPr>
        <p:spPr bwMode="auto">
          <a:xfrm>
            <a:off x="2051720" y="5233017"/>
            <a:ext cx="5040560" cy="825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eaLnBrk="0" hangingPunct="0"/>
            <a:r>
              <a:rPr lang="en-CA" dirty="0" smtClean="0"/>
              <a:t>"McLean &amp; Company provides practical research, tools and advice covering the entire spectrum of HR &amp; Leadership issues to ensure you experience measurable, positive results."</a:t>
            </a:r>
            <a:endParaRPr kumimoji="0" lang="en-CA" sz="1200" b="0" i="1" u="none" strike="noStrike" kern="1200" cap="none" spc="0" normalizeH="0" baseline="0" noProof="0" dirty="0" smtClean="0">
              <a:ln>
                <a:noFill/>
              </a:ln>
              <a:solidFill>
                <a:schemeClr val="tx1"/>
              </a:solidFill>
              <a:effectLst/>
              <a:uLnTx/>
              <a:uFillTx/>
              <a:latin typeface="+mj-lt"/>
              <a:ea typeface="+mn-ea"/>
              <a:cs typeface="+mn-cs"/>
            </a:endParaRPr>
          </a:p>
          <a:p>
            <a:pPr marL="361950" marR="0" lvl="1" indent="-180975" algn="ctr" defTabSz="914400" rtl="0" eaLnBrk="0" fontAlgn="base" latinLnBrk="0" hangingPunct="0">
              <a:lnSpc>
                <a:spcPts val="1350"/>
              </a:lnSpc>
              <a:spcBef>
                <a:spcPts val="500"/>
              </a:spcBef>
              <a:spcAft>
                <a:spcPct val="0"/>
              </a:spcAft>
              <a:buClr>
                <a:schemeClr val="accent2"/>
              </a:buClr>
              <a:buSzPct val="100000"/>
              <a:buFont typeface="Arial" pitchFamily="34" charset="0"/>
              <a:buNone/>
              <a:tabLst/>
              <a:defRPr/>
            </a:pPr>
            <a:r>
              <a:rPr kumimoji="0" lang="en-CA" sz="1000" b="0" i="0" u="none" strike="noStrike" kern="1200" cap="none" spc="0" normalizeH="0" baseline="0" noProof="0" dirty="0" smtClean="0">
                <a:ln>
                  <a:noFill/>
                </a:ln>
                <a:solidFill>
                  <a:schemeClr val="tx1"/>
                </a:solidFill>
                <a:effectLst/>
                <a:uLnTx/>
                <a:uFillTx/>
                <a:latin typeface="+mn-lt"/>
                <a:ea typeface="+mn-ea"/>
                <a:cs typeface="+mn-cs"/>
              </a:rPr>
              <a:t>- Rob Garmaise, VP of Customer Experience</a:t>
            </a: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Text Placeholder 3"/>
          <p:cNvSpPr>
            <a:spLocks noGrp="1"/>
          </p:cNvSpPr>
          <p:nvPr>
            <p:ph type="body" sz="quarter" idx="16"/>
          </p:nvPr>
        </p:nvSpPr>
        <p:spPr>
          <a:xfrm>
            <a:off x="287524" y="6093296"/>
            <a:ext cx="2375756" cy="326554"/>
          </a:xfrm>
        </p:spPr>
        <p:txBody>
          <a:bodyPr/>
          <a:lstStyle/>
          <a:p>
            <a:pPr>
              <a:buNone/>
            </a:pPr>
            <a:r>
              <a:rPr lang="en-CA" b="1" dirty="0" smtClean="0"/>
              <a:t>Toll Free: </a:t>
            </a:r>
            <a:r>
              <a:rPr lang="en-CA" dirty="0" smtClean="0"/>
              <a:t>1-877-281-0480</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6"/>
          </p:nvPr>
        </p:nvSpPr>
        <p:spPr>
          <a:xfrm>
            <a:off x="249303" y="1227383"/>
            <a:ext cx="8485180" cy="5195683"/>
          </a:xfrm>
        </p:spPr>
        <p:txBody>
          <a:bodyPr/>
          <a:lstStyle/>
          <a:p>
            <a:pPr marL="0" indent="0">
              <a:spcBef>
                <a:spcPts val="0"/>
              </a:spcBef>
              <a:buNone/>
            </a:pPr>
            <a:r>
              <a:rPr lang="en-US" sz="1400" dirty="0" smtClean="0">
                <a:latin typeface="Arial" pitchFamily="34" charset="0"/>
                <a:cs typeface="Arial" pitchFamily="34" charset="0"/>
              </a:rPr>
              <a:t>The world of work is evolving and changing, and organizations must adapt. To face this changing world, make employee engagement a priority. </a:t>
            </a:r>
          </a:p>
          <a:p>
            <a:pPr marL="0" indent="0">
              <a:spcBef>
                <a:spcPts val="0"/>
              </a:spcBef>
              <a:buNone/>
            </a:pPr>
            <a:endParaRPr lang="en-US" sz="1000" dirty="0" smtClean="0">
              <a:latin typeface="Arial" pitchFamily="34" charset="0"/>
              <a:cs typeface="Arial" pitchFamily="34" charset="0"/>
            </a:endParaRPr>
          </a:p>
          <a:p>
            <a:pPr marL="0" indent="0">
              <a:spcBef>
                <a:spcPts val="0"/>
              </a:spcBef>
              <a:buNone/>
            </a:pPr>
            <a:r>
              <a:rPr lang="en-US" sz="1400" dirty="0" smtClean="0">
                <a:latin typeface="Arial" pitchFamily="34" charset="0"/>
                <a:cs typeface="Arial" pitchFamily="34" charset="0"/>
              </a:rPr>
              <a:t>Employee engagement is the degree to which employees are </a:t>
            </a:r>
            <a:r>
              <a:rPr lang="en-US" sz="1400" b="1" dirty="0" smtClean="0">
                <a:latin typeface="Arial" pitchFamily="34" charset="0"/>
                <a:cs typeface="Arial" pitchFamily="34" charset="0"/>
              </a:rPr>
              <a:t>emotionally connected and committed </a:t>
            </a:r>
            <a:r>
              <a:rPr lang="en-US" sz="1400" dirty="0" smtClean="0">
                <a:latin typeface="Arial" pitchFamily="34" charset="0"/>
                <a:cs typeface="Arial" pitchFamily="34" charset="0"/>
              </a:rPr>
              <a:t>to their organization and their role, exerting discretionary effort for the betterment of the organization. On average, only </a:t>
            </a:r>
            <a:r>
              <a:rPr lang="en-US" sz="1400" b="1" dirty="0" smtClean="0">
                <a:latin typeface="Arial" pitchFamily="34" charset="0"/>
                <a:cs typeface="Arial" pitchFamily="34" charset="0"/>
              </a:rPr>
              <a:t>1 in 3 employees </a:t>
            </a:r>
            <a:r>
              <a:rPr lang="en-US" sz="1400" dirty="0" smtClean="0">
                <a:latin typeface="Arial" pitchFamily="34" charset="0"/>
                <a:cs typeface="Arial" pitchFamily="34" charset="0"/>
              </a:rPr>
              <a:t>are engaged.</a:t>
            </a:r>
          </a:p>
          <a:p>
            <a:pPr marL="0" indent="0">
              <a:spcBef>
                <a:spcPts val="0"/>
              </a:spcBef>
              <a:buNone/>
            </a:pPr>
            <a:endParaRPr lang="en-US" sz="1000" dirty="0" smtClean="0">
              <a:latin typeface="Arial" pitchFamily="34" charset="0"/>
              <a:cs typeface="Arial" pitchFamily="34" charset="0"/>
            </a:endParaRPr>
          </a:p>
          <a:p>
            <a:pPr marL="0" lvl="1" indent="0">
              <a:spcBef>
                <a:spcPts val="0"/>
              </a:spcBef>
              <a:buSzPct val="100000"/>
              <a:buNone/>
            </a:pPr>
            <a:r>
              <a:rPr lang="en-US" sz="1400" dirty="0" smtClean="0">
                <a:latin typeface="Arial" pitchFamily="34" charset="0"/>
                <a:cs typeface="Arial" pitchFamily="34" charset="0"/>
              </a:rPr>
              <a:t>One disengaged employee has a significant impact on your workforce. </a:t>
            </a:r>
            <a:r>
              <a:rPr lang="en-US" sz="1400" b="1" dirty="0" smtClean="0">
                <a:latin typeface="Arial" pitchFamily="34" charset="0"/>
                <a:cs typeface="Arial" pitchFamily="34" charset="0"/>
              </a:rPr>
              <a:t>Disengagement breeds disengagement. </a:t>
            </a:r>
            <a:r>
              <a:rPr lang="en-US" sz="1400" dirty="0" smtClean="0">
                <a:latin typeface="Arial" pitchFamily="34" charset="0"/>
                <a:cs typeface="Arial" pitchFamily="34" charset="0"/>
              </a:rPr>
              <a:t>A disengaged employee’s negative attitude has a multiplying effect on peer performance, productivity, creativity, retention, and engagement.</a:t>
            </a:r>
          </a:p>
          <a:p>
            <a:pPr marL="0" indent="0">
              <a:spcBef>
                <a:spcPts val="0"/>
              </a:spcBef>
              <a:buNone/>
            </a:pPr>
            <a:endParaRPr lang="en-US" sz="1000" dirty="0" smtClean="0">
              <a:latin typeface="Arial" pitchFamily="34" charset="0"/>
              <a:cs typeface="Arial" pitchFamily="34" charset="0"/>
            </a:endParaRPr>
          </a:p>
          <a:p>
            <a:pPr marL="0" indent="0">
              <a:spcBef>
                <a:spcPts val="0"/>
              </a:spcBef>
              <a:buNone/>
            </a:pPr>
            <a:r>
              <a:rPr lang="en-US" sz="1400" dirty="0" smtClean="0">
                <a:latin typeface="Arial" pitchFamily="34" charset="0"/>
                <a:cs typeface="Arial" pitchFamily="34" charset="0"/>
              </a:rPr>
              <a:t>There are many benefits to a highly engaged workforce, but there are three that stand out: </a:t>
            </a:r>
            <a:r>
              <a:rPr lang="en-US" sz="1400" b="1" dirty="0" smtClean="0">
                <a:latin typeface="Arial" pitchFamily="34" charset="0"/>
                <a:cs typeface="Arial" pitchFamily="34" charset="0"/>
              </a:rPr>
              <a:t>performance, retention, and creativity.</a:t>
            </a:r>
          </a:p>
          <a:p>
            <a:pPr marL="0" indent="0">
              <a:spcBef>
                <a:spcPts val="0"/>
              </a:spcBef>
              <a:buNone/>
            </a:pPr>
            <a:endParaRPr lang="en-US" sz="1000" dirty="0" smtClean="0">
              <a:latin typeface="Arial" pitchFamily="34" charset="0"/>
              <a:cs typeface="Arial" pitchFamily="34" charset="0"/>
            </a:endParaRPr>
          </a:p>
          <a:p>
            <a:pPr marL="0" indent="0">
              <a:spcBef>
                <a:spcPts val="0"/>
              </a:spcBef>
              <a:buNone/>
            </a:pPr>
            <a:r>
              <a:rPr lang="en-US" sz="1400" dirty="0" smtClean="0">
                <a:latin typeface="Arial" pitchFamily="34" charset="0"/>
                <a:cs typeface="Arial" pitchFamily="34" charset="0"/>
              </a:rPr>
              <a:t>In comparison to disengaged employees, engaged employees are 30% more likely to agree they regularly </a:t>
            </a:r>
            <a:r>
              <a:rPr lang="en-US" sz="1400" b="1" dirty="0" smtClean="0">
                <a:latin typeface="Arial" pitchFamily="34" charset="0"/>
                <a:cs typeface="Arial" pitchFamily="34" charset="0"/>
              </a:rPr>
              <a:t>accomplish more than what’s expected of them</a:t>
            </a:r>
            <a:r>
              <a:rPr lang="en-US" sz="1400" dirty="0" smtClean="0">
                <a:latin typeface="Arial" pitchFamily="34" charset="0"/>
                <a:cs typeface="Arial" pitchFamily="34" charset="0"/>
              </a:rPr>
              <a:t>, 73% more likely to agree they </a:t>
            </a:r>
            <a:r>
              <a:rPr lang="en-US" sz="1400" b="1" dirty="0" smtClean="0">
                <a:latin typeface="Arial" pitchFamily="34" charset="0"/>
                <a:cs typeface="Arial" pitchFamily="34" charset="0"/>
              </a:rPr>
              <a:t>are committed to the organization</a:t>
            </a:r>
            <a:r>
              <a:rPr lang="en-US" sz="1400" dirty="0" smtClean="0">
                <a:latin typeface="Arial" pitchFamily="34" charset="0"/>
                <a:cs typeface="Arial" pitchFamily="34" charset="0"/>
              </a:rPr>
              <a:t>, and 38% more likely to agree they are not </a:t>
            </a:r>
            <a:r>
              <a:rPr lang="en-US" sz="1400" b="1" dirty="0" smtClean="0">
                <a:latin typeface="Arial" pitchFamily="34" charset="0"/>
                <a:cs typeface="Arial" pitchFamily="34" charset="0"/>
              </a:rPr>
              <a:t>afraid to try new things </a:t>
            </a:r>
            <a:r>
              <a:rPr lang="en-US" sz="1400" dirty="0" smtClean="0">
                <a:latin typeface="Arial" pitchFamily="34" charset="0"/>
                <a:cs typeface="Arial" pitchFamily="34" charset="0"/>
              </a:rPr>
              <a:t>in their job.</a:t>
            </a:r>
          </a:p>
          <a:p>
            <a:pPr marL="0" indent="0">
              <a:spcBef>
                <a:spcPts val="0"/>
              </a:spcBef>
              <a:buNone/>
            </a:pPr>
            <a:endParaRPr lang="en-US" sz="1000" dirty="0" smtClean="0">
              <a:latin typeface="Arial" pitchFamily="34" charset="0"/>
              <a:cs typeface="Arial" pitchFamily="34" charset="0"/>
            </a:endParaRPr>
          </a:p>
          <a:p>
            <a:pPr marL="0" indent="0">
              <a:spcBef>
                <a:spcPts val="0"/>
              </a:spcBef>
              <a:buNone/>
            </a:pPr>
            <a:r>
              <a:rPr lang="en-US" sz="1400" dirty="0" smtClean="0">
                <a:latin typeface="Arial" pitchFamily="34" charset="0"/>
                <a:cs typeface="Arial" pitchFamily="34" charset="0"/>
              </a:rPr>
              <a:t>Increased performance, retention, and creativity due to high employee engagement </a:t>
            </a:r>
            <a:r>
              <a:rPr lang="en-US" sz="1400" b="1" dirty="0" smtClean="0">
                <a:latin typeface="Arial" pitchFamily="34" charset="0"/>
                <a:cs typeface="Arial" pitchFamily="34" charset="0"/>
              </a:rPr>
              <a:t>directly impacts the bottom line.</a:t>
            </a:r>
            <a:r>
              <a:rPr lang="en-US" sz="1400" dirty="0" smtClean="0">
                <a:latin typeface="Arial" pitchFamily="34" charset="0"/>
                <a:cs typeface="Arial" pitchFamily="34" charset="0"/>
              </a:rPr>
              <a:t> Organizations with highly engaged workforces show a three-year earnings growth that is three times higher than their peers’ average.</a:t>
            </a:r>
          </a:p>
          <a:p>
            <a:pPr marL="0" indent="0">
              <a:spcBef>
                <a:spcPts val="0"/>
              </a:spcBef>
              <a:buNone/>
            </a:pPr>
            <a:endParaRPr lang="en-US" sz="1000" dirty="0" smtClean="0">
              <a:latin typeface="Arial" pitchFamily="34" charset="0"/>
              <a:cs typeface="Arial" pitchFamily="34" charset="0"/>
            </a:endParaRPr>
          </a:p>
          <a:p>
            <a:pPr marL="0" indent="0">
              <a:spcBef>
                <a:spcPts val="0"/>
              </a:spcBef>
              <a:buNone/>
            </a:pPr>
            <a:r>
              <a:rPr lang="en-US" sz="1400" dirty="0" smtClean="0">
                <a:latin typeface="Arial" pitchFamily="34" charset="0"/>
                <a:cs typeface="Arial" pitchFamily="34" charset="0"/>
              </a:rPr>
              <a:t>There is no easy answer to improving employee engagement. However, there are steps your organization can take to start moving in the right direction. </a:t>
            </a:r>
            <a:r>
              <a:rPr lang="en-US" sz="1400" b="1" dirty="0" smtClean="0">
                <a:latin typeface="Arial" pitchFamily="34" charset="0"/>
                <a:cs typeface="Arial" pitchFamily="34" charset="0"/>
              </a:rPr>
              <a:t>The first step is measurement of engagement levels.</a:t>
            </a:r>
            <a:endParaRPr lang="en-US" b="1" dirty="0"/>
          </a:p>
        </p:txBody>
      </p:sp>
      <p:pic>
        <p:nvPicPr>
          <p:cNvPr id="4"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nvGraphicFramePr>
        <p:xfrm>
          <a:off x="0" y="0"/>
          <a:ext cx="158750" cy="158750"/>
        </p:xfrm>
        <a:graphic>
          <a:graphicData uri="http://schemas.openxmlformats.org/presentationml/2006/ole">
            <p:oleObj spid="_x0000_s75777" name="think-cell Slide" r:id="rId11" imgW="360" imgH="360" progId="">
              <p:embed/>
            </p:oleObj>
          </a:graphicData>
        </a:graphic>
      </p:graphicFrame>
      <p:sp>
        <p:nvSpPr>
          <p:cNvPr id="14" name="Rectangle 13"/>
          <p:cNvSpPr/>
          <p:nvPr>
            <p:custDataLst>
              <p:tags r:id="rId2"/>
            </p:custDataLst>
          </p:nvPr>
        </p:nvSpPr>
        <p:spPr>
          <a:xfrm>
            <a:off x="696412" y="4005064"/>
            <a:ext cx="2471432" cy="39604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Chevron 8"/>
          <p:cNvSpPr/>
          <p:nvPr>
            <p:custDataLst>
              <p:tags r:id="rId3"/>
            </p:custDataLst>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0" name="Chevron 9"/>
          <p:cNvSpPr/>
          <p:nvPr>
            <p:custDataLst>
              <p:tags r:id="rId4"/>
            </p:custDataLst>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2" name="Text Placeholder 11"/>
          <p:cNvSpPr>
            <a:spLocks noGrp="1"/>
          </p:cNvSpPr>
          <p:nvPr>
            <p:ph type="body" sz="quarter" idx="15"/>
            <p:custDataLst>
              <p:tags r:id="rId5"/>
            </p:custDataLst>
          </p:nvPr>
        </p:nvSpPr>
        <p:spPr/>
        <p:txBody>
          <a:bodyPr/>
          <a:lstStyle/>
          <a:p>
            <a:r>
              <a:rPr lang="en-CA" dirty="0" smtClean="0"/>
              <a:t>The Current State of Employee Engagement</a:t>
            </a:r>
          </a:p>
        </p:txBody>
      </p:sp>
      <p:sp>
        <p:nvSpPr>
          <p:cNvPr id="13" name="Text Placeholder 12"/>
          <p:cNvSpPr>
            <a:spLocks noGrp="1"/>
          </p:cNvSpPr>
          <p:nvPr>
            <p:ph type="body" sz="quarter" idx="18"/>
            <p:custDataLst>
              <p:tags r:id="rId6"/>
            </p:custDataLst>
          </p:nvPr>
        </p:nvSpPr>
        <p:spPr/>
        <p:txBody>
          <a:bodyPr/>
          <a:lstStyle/>
          <a:p>
            <a:r>
              <a:rPr lang="en-CA" b="1" dirty="0" smtClean="0"/>
              <a:t>The Current State of Employee Engagement</a:t>
            </a:r>
          </a:p>
          <a:p>
            <a:r>
              <a:rPr lang="en-CA" dirty="0" smtClean="0"/>
              <a:t>The Benefits of Employee Engagement</a:t>
            </a:r>
          </a:p>
          <a:p>
            <a:r>
              <a:rPr lang="en-CA" dirty="0" smtClean="0"/>
              <a:t>Improving Employee Engagement</a:t>
            </a:r>
          </a:p>
          <a:p>
            <a:endParaRPr lang="en-CA" dirty="0" smtClean="0"/>
          </a:p>
          <a:p>
            <a:endParaRPr lang="en-CA" dirty="0"/>
          </a:p>
        </p:txBody>
      </p:sp>
      <p:pic>
        <p:nvPicPr>
          <p:cNvPr id="7" name="Picture 2"/>
          <p:cNvPicPr>
            <a:picLocks noChangeAspect="1" noChangeArrowheads="1"/>
          </p:cNvPicPr>
          <p:nvPr>
            <p:custDataLst>
              <p:tags r:id="rId7"/>
            </p:custDataLst>
          </p:nvPr>
        </p:nvPicPr>
        <p:blipFill>
          <a:blip r:embed="rId12" cstate="print"/>
          <a:srcRect/>
          <a:stretch>
            <a:fillRect/>
          </a:stretch>
        </p:blipFill>
        <p:spPr bwMode="auto">
          <a:xfrm>
            <a:off x="0" y="1007925"/>
            <a:ext cx="8855967" cy="1773003"/>
          </a:xfrm>
          <a:prstGeom prst="rect">
            <a:avLst/>
          </a:prstGeom>
          <a:noFill/>
          <a:ln w="9525">
            <a:noFill/>
            <a:miter lim="800000"/>
            <a:headEnd/>
            <a:tailEnd/>
          </a:ln>
        </p:spPr>
      </p:pic>
      <p:sp>
        <p:nvSpPr>
          <p:cNvPr id="15" name="TextBox 14"/>
          <p:cNvSpPr txBox="1"/>
          <p:nvPr>
            <p:custDataLst>
              <p:tags r:id="rId8"/>
            </p:custDataLst>
          </p:nvPr>
        </p:nvSpPr>
        <p:spPr>
          <a:xfrm>
            <a:off x="809582" y="4290191"/>
            <a:ext cx="4000419" cy="954107"/>
          </a:xfrm>
          <a:prstGeom prst="rect">
            <a:avLst/>
          </a:prstGeom>
          <a:noFill/>
        </p:spPr>
        <p:txBody>
          <a:bodyPr wrap="square" rtlCol="0">
            <a:spAutoFit/>
          </a:bodyPr>
          <a:lstStyle/>
          <a:p>
            <a:pPr lvl="0">
              <a:buNone/>
            </a:pPr>
            <a:r>
              <a:rPr lang="en-US" sz="1400" i="1" dirty="0" smtClean="0">
                <a:latin typeface="+mj-lt"/>
              </a:rPr>
              <a:t>For employers, engagement has become the search for the ‘Holy Grail’ of the 21</a:t>
            </a:r>
            <a:r>
              <a:rPr lang="en-US" sz="1400" i="1" baseline="30000" dirty="0" smtClean="0">
                <a:latin typeface="+mj-lt"/>
              </a:rPr>
              <a:t>st</a:t>
            </a:r>
            <a:r>
              <a:rPr lang="en-US" sz="1400" i="1" dirty="0" smtClean="0">
                <a:latin typeface="+mj-lt"/>
              </a:rPr>
              <a:t> century.</a:t>
            </a:r>
            <a:endParaRPr lang="en-US" sz="1400" dirty="0" smtClean="0"/>
          </a:p>
          <a:p>
            <a:pPr lvl="0">
              <a:buNone/>
            </a:pPr>
            <a:endParaRPr lang="en-US" sz="1400" dirty="0" smtClean="0"/>
          </a:p>
          <a:p>
            <a:pPr lvl="0">
              <a:buNone/>
            </a:pPr>
            <a:r>
              <a:rPr lang="en-US" sz="1200" dirty="0" smtClean="0"/>
              <a:t>- Mercer, </a:t>
            </a:r>
            <a:r>
              <a:rPr lang="en-US" sz="1200" i="1" dirty="0" smtClean="0"/>
              <a:t>What’s Working 2011 </a:t>
            </a:r>
            <a:r>
              <a:rPr lang="en-US" sz="1200" dirty="0" smtClean="0"/>
              <a:t>research report</a:t>
            </a:r>
            <a:endParaRPr lang="en-US" sz="1200" dirty="0"/>
          </a:p>
        </p:txBody>
      </p:sp>
      <p:pic>
        <p:nvPicPr>
          <p:cNvPr id="17" name="Picture 16" descr="quote2.wmf"/>
          <p:cNvPicPr>
            <a:picLocks noChangeAspect="1"/>
          </p:cNvPicPr>
          <p:nvPr/>
        </p:nvPicPr>
        <p:blipFill>
          <a:blip r:embed="rId13" cstate="print"/>
          <a:stretch>
            <a:fillRect/>
          </a:stretch>
        </p:blipFill>
        <p:spPr>
          <a:xfrm>
            <a:off x="4685054" y="4542549"/>
            <a:ext cx="179050" cy="127893"/>
          </a:xfrm>
          <a:prstGeom prst="rect">
            <a:avLst/>
          </a:prstGeom>
        </p:spPr>
      </p:pic>
      <p:pic>
        <p:nvPicPr>
          <p:cNvPr id="18" name="Picture 17" descr="quote1.wmf"/>
          <p:cNvPicPr>
            <a:picLocks noChangeAspect="1"/>
          </p:cNvPicPr>
          <p:nvPr/>
        </p:nvPicPr>
        <p:blipFill>
          <a:blip r:embed="rId14" cstate="print"/>
          <a:stretch>
            <a:fillRect/>
          </a:stretch>
        </p:blipFill>
        <p:spPr>
          <a:xfrm>
            <a:off x="809582" y="4293109"/>
            <a:ext cx="179050" cy="127893"/>
          </a:xfrm>
          <a:prstGeom prst="rect">
            <a:avLst/>
          </a:prstGeom>
        </p:spPr>
      </p:pic>
      <p:pic>
        <p:nvPicPr>
          <p:cNvPr id="19" name="Picture 9">
            <a:hlinkClick r:id="rId15"/>
          </p:cNvPr>
          <p:cNvPicPr>
            <a:picLocks noChangeAspect="1" noChangeArrowheads="1"/>
          </p:cNvPicPr>
          <p:nvPr/>
        </p:nvPicPr>
        <p:blipFill>
          <a:blip r:embed="rId16"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nvGraphicFramePr>
        <p:xfrm>
          <a:off x="0" y="0"/>
          <a:ext cx="158750" cy="158750"/>
        </p:xfrm>
        <a:graphic>
          <a:graphicData uri="http://schemas.openxmlformats.org/presentationml/2006/ole">
            <p:oleObj spid="_x0000_s73729" name="think-cell Slide" r:id="rId15" imgW="360" imgH="360" progId="">
              <p:embed/>
            </p:oleObj>
          </a:graphicData>
        </a:graphic>
      </p:graphicFrame>
      <p:sp>
        <p:nvSpPr>
          <p:cNvPr id="15" name="TextBox 14"/>
          <p:cNvSpPr txBox="1"/>
          <p:nvPr>
            <p:custDataLst>
              <p:tags r:id="rId2"/>
            </p:custDataLst>
          </p:nvPr>
        </p:nvSpPr>
        <p:spPr>
          <a:xfrm>
            <a:off x="317426" y="1504529"/>
            <a:ext cx="4044652" cy="3474720"/>
          </a:xfrm>
          <a:prstGeom prst="roundRect">
            <a:avLst/>
          </a:prstGeom>
          <a:solidFill>
            <a:schemeClr val="accent2">
              <a:lumMod val="20000"/>
              <a:lumOff val="80000"/>
            </a:schemeClr>
          </a:solidFill>
        </p:spPr>
        <p:txBody>
          <a:bodyPr wrap="square" rtlCol="0">
            <a:spAutoFit/>
          </a:bodyPr>
          <a:lstStyle/>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p:txBody>
      </p:sp>
      <p:sp>
        <p:nvSpPr>
          <p:cNvPr id="2" name="Title 1"/>
          <p:cNvSpPr>
            <a:spLocks noGrp="1"/>
          </p:cNvSpPr>
          <p:nvPr>
            <p:ph type="title"/>
            <p:custDataLst>
              <p:tags r:id="rId3"/>
            </p:custDataLst>
          </p:nvPr>
        </p:nvSpPr>
        <p:spPr/>
        <p:txBody>
          <a:bodyPr/>
          <a:lstStyle/>
          <a:p>
            <a:r>
              <a:rPr lang="en-US" dirty="0" smtClean="0"/>
              <a:t>As the world of work evolves, workforce expectations change</a:t>
            </a:r>
            <a:endParaRPr lang="en-US" dirty="0"/>
          </a:p>
        </p:txBody>
      </p:sp>
      <p:sp>
        <p:nvSpPr>
          <p:cNvPr id="3" name="Text Placeholder 2"/>
          <p:cNvSpPr>
            <a:spLocks noGrp="1"/>
          </p:cNvSpPr>
          <p:nvPr>
            <p:ph type="body" sz="quarter" idx="16"/>
            <p:custDataLst>
              <p:tags r:id="rId4"/>
            </p:custDataLst>
          </p:nvPr>
        </p:nvSpPr>
        <p:spPr>
          <a:xfrm>
            <a:off x="409518" y="1637816"/>
            <a:ext cx="3913966" cy="2411905"/>
          </a:xfrm>
        </p:spPr>
        <p:txBody>
          <a:bodyPr/>
          <a:lstStyle/>
          <a:p>
            <a:pPr marL="0" lvl="0" indent="0">
              <a:spcBef>
                <a:spcPts val="600"/>
              </a:spcBef>
              <a:buNone/>
            </a:pPr>
            <a:r>
              <a:rPr lang="en-US" dirty="0" smtClean="0"/>
              <a:t>Today, the value of the organization has less to do with its fixed assets and more to do with its intangible assets. Intangible assets include patents, research and development, business processes and software, employee training, employee knowledge and capability, culture, reputation and brand recognition. </a:t>
            </a:r>
          </a:p>
          <a:p>
            <a:pPr marL="182880" lvl="2" indent="-182880">
              <a:spcBef>
                <a:spcPts val="600"/>
              </a:spcBef>
              <a:buFont typeface="Arial" pitchFamily="34" charset="0"/>
              <a:buChar char="•"/>
            </a:pPr>
            <a:r>
              <a:rPr lang="en-US" b="1" dirty="0" smtClean="0"/>
              <a:t>In 1982</a:t>
            </a:r>
            <a:r>
              <a:rPr lang="en-US" dirty="0" smtClean="0"/>
              <a:t>, the value of publicly traded companies was made up of </a:t>
            </a:r>
            <a:r>
              <a:rPr lang="en-US" b="1" dirty="0" smtClean="0"/>
              <a:t>62% tangible assets </a:t>
            </a:r>
            <a:r>
              <a:rPr lang="en-US" dirty="0" smtClean="0"/>
              <a:t>and</a:t>
            </a:r>
            <a:r>
              <a:rPr lang="en-US" b="1" dirty="0" smtClean="0"/>
              <a:t> 38% intangible assets. </a:t>
            </a:r>
          </a:p>
          <a:p>
            <a:pPr marL="182880" lvl="2" indent="-182880">
              <a:spcBef>
                <a:spcPts val="600"/>
              </a:spcBef>
              <a:buFont typeface="Arial" pitchFamily="34" charset="0"/>
              <a:buChar char="•"/>
            </a:pPr>
            <a:r>
              <a:rPr lang="en-US" b="1" dirty="0" smtClean="0"/>
              <a:t>In 2010</a:t>
            </a:r>
            <a:r>
              <a:rPr lang="en-US" dirty="0" smtClean="0"/>
              <a:t>, the value of publicly traded companies was made up of </a:t>
            </a:r>
            <a:r>
              <a:rPr lang="en-US" b="1" dirty="0" smtClean="0"/>
              <a:t>only 35% tangible assets </a:t>
            </a:r>
            <a:r>
              <a:rPr lang="en-US" dirty="0" smtClean="0"/>
              <a:t>and</a:t>
            </a:r>
            <a:r>
              <a:rPr lang="en-US" b="1" dirty="0" smtClean="0"/>
              <a:t> 65% intangible assets.</a:t>
            </a:r>
            <a:r>
              <a:rPr lang="en-US" dirty="0" smtClean="0"/>
              <a:t> </a:t>
            </a:r>
          </a:p>
          <a:p>
            <a:pPr lvl="0">
              <a:buNone/>
            </a:pPr>
            <a:endParaRPr lang="en-US" dirty="0" smtClean="0"/>
          </a:p>
        </p:txBody>
      </p:sp>
      <p:cxnSp>
        <p:nvCxnSpPr>
          <p:cNvPr id="8" name="Straight Connector 7"/>
          <p:cNvCxnSpPr/>
          <p:nvPr>
            <p:custDataLst>
              <p:tags r:id="rId5"/>
            </p:custDataLst>
          </p:nvPr>
        </p:nvCxnSpPr>
        <p:spPr>
          <a:xfrm rot="16200000" flipH="1">
            <a:off x="2338221" y="3691074"/>
            <a:ext cx="4248473" cy="2"/>
          </a:xfrm>
          <a:prstGeom prst="line">
            <a:avLst/>
          </a:prstGeom>
          <a:ln w="19050">
            <a:solidFill>
              <a:schemeClr val="tx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 name="Chevron 10"/>
          <p:cNvSpPr/>
          <p:nvPr>
            <p:custDataLst>
              <p:tags r:id="rId6"/>
            </p:custDataLst>
          </p:nvPr>
        </p:nvSpPr>
        <p:spPr>
          <a:xfrm rot="5400000">
            <a:off x="2220651" y="4894075"/>
            <a:ext cx="336105" cy="622176"/>
          </a:xfrm>
          <a:prstGeom prst="chevron">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200" dirty="0">
              <a:solidFill>
                <a:schemeClr val="tx1"/>
              </a:solidFill>
            </a:endParaRPr>
          </a:p>
        </p:txBody>
      </p:sp>
      <p:sp>
        <p:nvSpPr>
          <p:cNvPr id="18" name="TextBox 17"/>
          <p:cNvSpPr txBox="1"/>
          <p:nvPr>
            <p:custDataLst>
              <p:tags r:id="rId7"/>
            </p:custDataLst>
          </p:nvPr>
        </p:nvSpPr>
        <p:spPr>
          <a:xfrm>
            <a:off x="395536" y="1196752"/>
            <a:ext cx="3492388" cy="307777"/>
          </a:xfrm>
          <a:prstGeom prst="rect">
            <a:avLst/>
          </a:prstGeom>
          <a:noFill/>
        </p:spPr>
        <p:txBody>
          <a:bodyPr wrap="square" rtlCol="0">
            <a:spAutoFit/>
          </a:bodyPr>
          <a:lstStyle/>
          <a:p>
            <a:pPr algn="l"/>
            <a:r>
              <a:rPr lang="en-US" sz="1400" b="1" dirty="0" smtClean="0"/>
              <a:t>The times are changing.</a:t>
            </a:r>
            <a:endParaRPr lang="en-US" sz="1400" b="1" dirty="0"/>
          </a:p>
        </p:txBody>
      </p:sp>
      <p:sp>
        <p:nvSpPr>
          <p:cNvPr id="19" name="TextBox 18"/>
          <p:cNvSpPr txBox="1"/>
          <p:nvPr>
            <p:custDataLst>
              <p:tags r:id="rId8"/>
            </p:custDataLst>
          </p:nvPr>
        </p:nvSpPr>
        <p:spPr>
          <a:xfrm>
            <a:off x="251520" y="5437673"/>
            <a:ext cx="4110558" cy="1015663"/>
          </a:xfrm>
          <a:prstGeom prst="rect">
            <a:avLst/>
          </a:prstGeom>
          <a:noFill/>
        </p:spPr>
        <p:txBody>
          <a:bodyPr wrap="square" rtlCol="0">
            <a:spAutoFit/>
          </a:bodyPr>
          <a:lstStyle/>
          <a:p>
            <a:pPr lvl="0"/>
            <a:r>
              <a:rPr lang="en-US" sz="1200" i="1" dirty="0" smtClean="0"/>
              <a:t>People (and their knowledge and capabilities) are an organization’s competitive advantage. As the value of an organization increasingly depends on intangibles, </a:t>
            </a:r>
            <a:r>
              <a:rPr lang="en-US" sz="1200" b="1" i="1" dirty="0" smtClean="0"/>
              <a:t>organizations must invest in employees, their most valuable asset.</a:t>
            </a:r>
            <a:endParaRPr lang="en-US" sz="1200" dirty="0"/>
          </a:p>
        </p:txBody>
      </p:sp>
      <p:sp>
        <p:nvSpPr>
          <p:cNvPr id="22" name="TextBox 21"/>
          <p:cNvSpPr txBox="1"/>
          <p:nvPr>
            <p:custDataLst>
              <p:tags r:id="rId9"/>
            </p:custDataLst>
          </p:nvPr>
        </p:nvSpPr>
        <p:spPr>
          <a:xfrm>
            <a:off x="4524051" y="1504527"/>
            <a:ext cx="4356483" cy="3657600"/>
          </a:xfrm>
          <a:prstGeom prst="roundRect">
            <a:avLst/>
          </a:prstGeom>
          <a:solidFill>
            <a:schemeClr val="accent2">
              <a:lumMod val="20000"/>
              <a:lumOff val="80000"/>
            </a:schemeClr>
          </a:solidFill>
        </p:spPr>
        <p:txBody>
          <a:bodyPr wrap="square" rtlCol="0">
            <a:spAutoFit/>
          </a:bodyPr>
          <a:lstStyle/>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p:txBody>
      </p:sp>
      <p:sp>
        <p:nvSpPr>
          <p:cNvPr id="23" name="Text Placeholder 2"/>
          <p:cNvSpPr txBox="1">
            <a:spLocks/>
          </p:cNvSpPr>
          <p:nvPr>
            <p:custDataLst>
              <p:tags r:id="rId10"/>
            </p:custDataLst>
          </p:nvPr>
        </p:nvSpPr>
        <p:spPr bwMode="auto">
          <a:xfrm>
            <a:off x="4668066" y="1592796"/>
            <a:ext cx="4212468" cy="34443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0" fontAlgn="base" latinLnBrk="0" hangingPunct="0">
              <a:lnSpc>
                <a:spcPct val="100000"/>
              </a:lnSpc>
              <a:spcBef>
                <a:spcPts val="600"/>
              </a:spcBef>
              <a:spcAft>
                <a:spcPct val="0"/>
              </a:spcAft>
              <a:buClr>
                <a:schemeClr val="tx1"/>
              </a:buClr>
              <a:buSzPct val="120000"/>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A major shift in workforce demographics is taking place. As </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Baby Boomers </a:t>
            </a:r>
            <a:r>
              <a:rPr kumimoji="0" lang="en-US" sz="1200" i="0" u="none" strike="noStrike" kern="1200" cap="none" spc="0" normalizeH="0" baseline="0" noProof="0" dirty="0" smtClean="0">
                <a:ln>
                  <a:noFill/>
                </a:ln>
                <a:solidFill>
                  <a:schemeClr val="tx1"/>
                </a:solidFill>
                <a:effectLst/>
                <a:uLnTx/>
                <a:uFillTx/>
                <a:latin typeface="+mn-lt"/>
                <a:ea typeface="+mn-ea"/>
                <a:cs typeface="+mn-cs"/>
              </a:rPr>
              <a:t>retire and </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Generation Ys </a:t>
            </a:r>
            <a:r>
              <a:rPr kumimoji="0" lang="en-US" sz="1200" i="0" u="none" strike="noStrike" kern="1200" cap="none" spc="0" normalizeH="0" baseline="0" noProof="0" dirty="0" smtClean="0">
                <a:ln>
                  <a:noFill/>
                </a:ln>
                <a:solidFill>
                  <a:schemeClr val="tx1"/>
                </a:solidFill>
                <a:effectLst/>
                <a:uLnTx/>
                <a:uFillTx/>
                <a:latin typeface="+mn-lt"/>
                <a:ea typeface="+mn-ea"/>
                <a:cs typeface="+mn-cs"/>
              </a:rPr>
              <a:t>(born between 1981 and 2000) move into these vacated roles,</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the gap between the expectations of the two groups becomes increasingly</a:t>
            </a:r>
            <a:r>
              <a:rPr kumimoji="0" lang="en-US" sz="1200" b="0" i="0" u="none" strike="noStrike" kern="1200" cap="none" spc="0" normalizeH="0" noProof="0" dirty="0" smtClean="0">
                <a:ln>
                  <a:noFill/>
                </a:ln>
                <a:solidFill>
                  <a:schemeClr val="tx1"/>
                </a:solidFill>
                <a:effectLst/>
                <a:uLnTx/>
                <a:uFillTx/>
                <a:latin typeface="+mn-lt"/>
                <a:ea typeface="+mn-ea"/>
                <a:cs typeface="+mn-cs"/>
              </a:rPr>
              <a:t> apparent</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a:t>
            </a:r>
          </a:p>
          <a:p>
            <a:pPr marL="182880" lvl="1" indent="-182880" algn="l" eaLnBrk="0" hangingPunct="0">
              <a:spcBef>
                <a:spcPts val="0"/>
              </a:spcBef>
              <a:buClr>
                <a:schemeClr val="tx1"/>
              </a:buClr>
              <a:buSzPct val="100000"/>
              <a:buFont typeface="Arial" pitchFamily="34" charset="0"/>
              <a:buChar char="•"/>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Over the next 20 years, an estimated </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79 million Baby </a:t>
            </a:r>
            <a:r>
              <a:rPr lang="en-US" sz="1200" b="1" dirty="0" smtClean="0">
                <a:latin typeface="+mn-lt"/>
              </a:rPr>
              <a:t>B</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oomers will exit the workforce </a:t>
            </a:r>
            <a:r>
              <a:rPr lang="en-US" sz="1200" b="1" dirty="0" smtClean="0"/>
              <a:t>in the US.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This mass exodus will cause a void of skilled</a:t>
            </a:r>
            <a:r>
              <a:rPr kumimoji="0" lang="en-US" sz="1200" b="0" i="0" u="none" strike="noStrike" kern="1200" cap="none" spc="0" normalizeH="0" noProof="0" dirty="0" smtClean="0">
                <a:ln>
                  <a:noFill/>
                </a:ln>
                <a:solidFill>
                  <a:schemeClr val="tx1"/>
                </a:solidFill>
                <a:effectLst/>
                <a:uLnTx/>
                <a:uFillTx/>
                <a:latin typeface="+mn-lt"/>
                <a:ea typeface="+mn-ea"/>
                <a:cs typeface="+mn-cs"/>
              </a:rPr>
              <a:t>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workers that must be filled, thereby increasing competition for talented workers. </a:t>
            </a:r>
          </a:p>
          <a:p>
            <a:pPr marL="182880" marR="0" lvl="1" indent="-182880" algn="l" defTabSz="914400" rtl="0" eaLnBrk="0" fontAlgn="base" latinLnBrk="0" hangingPunct="0">
              <a:lnSpc>
                <a:spcPct val="100000"/>
              </a:lnSpc>
              <a:spcBef>
                <a:spcPts val="0"/>
              </a:spcBef>
              <a:spcAft>
                <a:spcPct val="0"/>
              </a:spcAft>
              <a:buClr>
                <a:schemeClr val="tx1"/>
              </a:buClr>
              <a:buSzPct val="100000"/>
              <a:tabLst/>
              <a:defRPr/>
            </a:pPr>
            <a:r>
              <a:rPr lang="en-US" sz="1200" dirty="0" smtClean="0">
                <a:latin typeface="+mn-lt"/>
              </a:rPr>
              <a:t>	</a:t>
            </a:r>
            <a:r>
              <a:rPr lang="en-US" sz="1000" dirty="0" smtClean="0"/>
              <a:t>Source: </a:t>
            </a:r>
            <a:r>
              <a:rPr lang="en-US" sz="1000" dirty="0" smtClean="0">
                <a:hlinkClick r:id="rId16"/>
              </a:rPr>
              <a:t>Frank Hawkins Kenan Institute of Private Enterprise</a:t>
            </a:r>
            <a:endParaRPr lang="en-US" sz="1000" dirty="0" smtClean="0"/>
          </a:p>
          <a:p>
            <a:pPr marR="0" lvl="0" algn="l" defTabSz="914400" rtl="0" eaLnBrk="0" fontAlgn="base" latinLnBrk="0" hangingPunct="0">
              <a:lnSpc>
                <a:spcPct val="100000"/>
              </a:lnSpc>
              <a:spcBef>
                <a:spcPts val="600"/>
              </a:spcBef>
              <a:spcAft>
                <a:spcPct val="0"/>
              </a:spcAft>
              <a:buClr>
                <a:schemeClr val="tx1"/>
              </a:buClr>
              <a:buSzPct val="120000"/>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Generation Y have expectations unlike any other group in the workforce. </a:t>
            </a:r>
          </a:p>
          <a:p>
            <a:pPr marL="182880" marR="0" lvl="1" indent="-182880" algn="l" defTabSz="914400" rtl="0" eaLnBrk="0" fontAlgn="base" latinLnBrk="0" hangingPunct="0">
              <a:lnSpc>
                <a:spcPct val="100000"/>
              </a:lnSpc>
              <a:spcBef>
                <a:spcPts val="0"/>
              </a:spcBef>
              <a:spcAft>
                <a:spcPct val="0"/>
              </a:spcAft>
              <a:buClr>
                <a:schemeClr val="tx1"/>
              </a:buClr>
              <a:buSzPct val="100000"/>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They are more </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entrepreneurial, more technologically savvy</a:t>
            </a:r>
            <a:r>
              <a:rPr kumimoji="0" lang="en-US" sz="1200" i="0" u="none" strike="noStrike" kern="1200" cap="none" spc="0" normalizeH="0" baseline="0" noProof="0" dirty="0" smtClean="0">
                <a:ln>
                  <a:noFill/>
                </a:ln>
                <a:solidFill>
                  <a:schemeClr val="tx1"/>
                </a:solidFill>
                <a:effectLst/>
                <a:uLnTx/>
                <a:uFillTx/>
                <a:latin typeface="+mn-lt"/>
                <a:ea typeface="+mn-ea"/>
                <a:cs typeface="+mn-cs"/>
              </a:rPr>
              <a:t>, and </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more workplace transient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than other generations. They </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demand work/life balance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and want to see a clear link between their performance and its contribution to the organization’s success.</a:t>
            </a:r>
          </a:p>
          <a:p>
            <a:pPr marL="182880" lvl="1" indent="-182880" algn="l" eaLnBrk="0" hangingPunct="0">
              <a:spcBef>
                <a:spcPts val="0"/>
              </a:spcBef>
              <a:buClr>
                <a:schemeClr val="tx1"/>
              </a:buClr>
              <a:buSzPct val="100000"/>
              <a:defRPr/>
            </a:pPr>
            <a:r>
              <a:rPr lang="en-US" sz="1000" dirty="0" smtClean="0">
                <a:latin typeface="+mn-lt"/>
              </a:rPr>
              <a:t>	</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a:p>
            <a:pPr marL="0" marR="0" lvl="1" indent="0" defTabSz="914400" rtl="0" eaLnBrk="0" fontAlgn="base" latinLnBrk="0" hangingPunct="0">
              <a:lnSpc>
                <a:spcPct val="100000"/>
              </a:lnSpc>
              <a:spcBef>
                <a:spcPts val="0"/>
              </a:spcBef>
              <a:spcAft>
                <a:spcPct val="0"/>
              </a:spcAft>
              <a:buClr>
                <a:schemeClr val="tx1"/>
              </a:buClr>
              <a:buSzPct val="120000"/>
              <a:buFont typeface="Arial" pitchFamily="34" charset="0"/>
              <a:buNone/>
              <a:tabLst/>
              <a:defRPr/>
            </a:pPr>
            <a:endParaRPr kumimoji="0" lang="en-US" sz="1200" b="1" i="1" u="none" strike="noStrike" kern="1200" cap="none" spc="0" normalizeH="0" baseline="0" noProof="0" dirty="0" smtClean="0">
              <a:ln>
                <a:noFill/>
              </a:ln>
              <a:solidFill>
                <a:schemeClr val="tx1"/>
              </a:solidFill>
              <a:effectLst/>
              <a:uLnTx/>
              <a:uFillTx/>
              <a:latin typeface="+mn-lt"/>
              <a:ea typeface="+mn-ea"/>
              <a:cs typeface="+mn-cs"/>
            </a:endParaRPr>
          </a:p>
          <a:p>
            <a:pPr marL="0" marR="0" lvl="1" indent="0" defTabSz="914400" rtl="0" eaLnBrk="0" fontAlgn="base" latinLnBrk="0" hangingPunct="0">
              <a:lnSpc>
                <a:spcPct val="100000"/>
              </a:lnSpc>
              <a:spcBef>
                <a:spcPts val="0"/>
              </a:spcBef>
              <a:spcAft>
                <a:spcPct val="0"/>
              </a:spcAft>
              <a:buClr>
                <a:schemeClr val="tx1"/>
              </a:buClr>
              <a:buSzPct val="120000"/>
              <a:buFont typeface="Arial" pitchFamily="34" charset="0"/>
              <a:buNone/>
              <a:tabLst/>
              <a:defRPr/>
            </a:pPr>
            <a:endParaRPr kumimoji="0" lang="en-US" sz="1200" b="1" i="1" u="none" strike="noStrike" kern="1200" cap="none" spc="0" normalizeH="0" baseline="0" noProof="0" dirty="0" smtClean="0">
              <a:ln>
                <a:noFill/>
              </a:ln>
              <a:solidFill>
                <a:schemeClr val="tx1"/>
              </a:solidFill>
              <a:effectLst/>
              <a:uLnTx/>
              <a:uFillTx/>
              <a:latin typeface="+mn-lt"/>
              <a:ea typeface="+mn-ea"/>
              <a:cs typeface="+mn-cs"/>
            </a:endParaRPr>
          </a:p>
          <a:p>
            <a:pPr marL="0" marR="0" lvl="1" indent="0" defTabSz="914400" rtl="0" eaLnBrk="0" fontAlgn="base" latinLnBrk="0" hangingPunct="0">
              <a:lnSpc>
                <a:spcPct val="100000"/>
              </a:lnSpc>
              <a:spcBef>
                <a:spcPts val="0"/>
              </a:spcBef>
              <a:spcAft>
                <a:spcPct val="0"/>
              </a:spcAft>
              <a:buClr>
                <a:schemeClr val="tx1"/>
              </a:buClr>
              <a:buSzPct val="120000"/>
              <a:buFont typeface="Arial" pitchFamily="34" charset="0"/>
              <a:buNone/>
              <a:tabLst/>
              <a:defRPr/>
            </a:pPr>
            <a:endParaRPr kumimoji="0" lang="en-US" sz="1200" b="1" i="1" u="none" strike="noStrike" kern="1200" cap="none" spc="0" normalizeH="0" baseline="0" noProof="0" dirty="0" smtClean="0">
              <a:ln>
                <a:noFill/>
              </a:ln>
              <a:solidFill>
                <a:schemeClr val="tx1"/>
              </a:solidFill>
              <a:effectLst/>
              <a:uLnTx/>
              <a:uFillTx/>
              <a:latin typeface="+mn-lt"/>
              <a:ea typeface="+mn-ea"/>
              <a:cs typeface="+mn-cs"/>
            </a:endParaRPr>
          </a:p>
          <a:p>
            <a:pPr marL="0" marR="0" lvl="1" indent="0" defTabSz="914400" rtl="0" eaLnBrk="0" fontAlgn="base" latinLnBrk="0" hangingPunct="0">
              <a:lnSpc>
                <a:spcPct val="100000"/>
              </a:lnSpc>
              <a:spcBef>
                <a:spcPts val="0"/>
              </a:spcBef>
              <a:spcAft>
                <a:spcPct val="0"/>
              </a:spcAft>
              <a:buClr>
                <a:schemeClr val="tx1"/>
              </a:buClr>
              <a:buSzPct val="120000"/>
              <a:buFont typeface="Arial" pitchFamily="34" charset="0"/>
              <a:buNone/>
              <a:tabLst/>
              <a:defRPr/>
            </a:pPr>
            <a:r>
              <a:rPr kumimoji="0" lang="en-US" sz="1200" b="1" i="1" u="none" strike="noStrike" kern="1200" cap="none" spc="0" normalizeH="0" baseline="0" noProof="0" dirty="0" smtClean="0">
                <a:ln>
                  <a:noFill/>
                </a:ln>
                <a:solidFill>
                  <a:schemeClr val="tx1"/>
                </a:solidFill>
                <a:effectLst/>
                <a:uLnTx/>
                <a:uFillTx/>
                <a:latin typeface="+mn-lt"/>
                <a:ea typeface="+mn-ea"/>
                <a:cs typeface="+mn-cs"/>
              </a:rPr>
              <a:t>Organizations must adapt their ways of doing things </a:t>
            </a:r>
            <a:r>
              <a:rPr kumimoji="0" lang="en-US" sz="1200" b="0" i="1" u="none" strike="noStrike" kern="1200" cap="none" spc="0" normalizeH="0" baseline="0" noProof="0" dirty="0" smtClean="0">
                <a:ln>
                  <a:noFill/>
                </a:ln>
                <a:solidFill>
                  <a:schemeClr val="tx1"/>
                </a:solidFill>
                <a:effectLst/>
                <a:uLnTx/>
                <a:uFillTx/>
                <a:latin typeface="+mn-lt"/>
                <a:ea typeface="+mn-ea"/>
                <a:cs typeface="+mn-cs"/>
              </a:rPr>
              <a:t>to reflect this new </a:t>
            </a:r>
            <a:r>
              <a:rPr kumimoji="0" lang="en-US" sz="1200" i="1" u="none" strike="noStrike" kern="1200" cap="none" spc="0" normalizeH="0" baseline="0" noProof="0" dirty="0" smtClean="0">
                <a:ln>
                  <a:noFill/>
                </a:ln>
                <a:solidFill>
                  <a:schemeClr val="tx1"/>
                </a:solidFill>
                <a:effectLst/>
                <a:uLnTx/>
                <a:uFillTx/>
                <a:latin typeface="+mn-lt"/>
                <a:ea typeface="+mn-ea"/>
                <a:cs typeface="+mn-cs"/>
              </a:rPr>
              <a:t>workforce in</a:t>
            </a:r>
            <a:r>
              <a:rPr kumimoji="0" lang="en-US" sz="1200" i="1" u="none" strike="noStrike" kern="1200" cap="none" spc="0" normalizeH="0" noProof="0" dirty="0" smtClean="0">
                <a:ln>
                  <a:noFill/>
                </a:ln>
                <a:solidFill>
                  <a:schemeClr val="tx1"/>
                </a:solidFill>
                <a:effectLst/>
                <a:uLnTx/>
                <a:uFillTx/>
                <a:latin typeface="+mn-lt"/>
                <a:ea typeface="+mn-ea"/>
                <a:cs typeface="+mn-cs"/>
              </a:rPr>
              <a:t> order</a:t>
            </a:r>
            <a:r>
              <a:rPr kumimoji="0" lang="en-US" sz="1200" i="1" u="none" strike="noStrike" kern="1200" cap="none" spc="0" normalizeH="0" baseline="0" noProof="0" dirty="0" smtClean="0">
                <a:ln>
                  <a:noFill/>
                </a:ln>
                <a:solidFill>
                  <a:schemeClr val="tx1"/>
                </a:solidFill>
                <a:effectLst/>
                <a:uLnTx/>
                <a:uFillTx/>
                <a:latin typeface="+mn-lt"/>
                <a:ea typeface="+mn-ea"/>
                <a:cs typeface="+mn-cs"/>
              </a:rPr>
              <a:t> to attract, engage, and retain them</a:t>
            </a:r>
            <a:r>
              <a:rPr kumimoji="0" lang="en-US" sz="1200" b="0" i="1" u="none" strike="noStrike" kern="1200" cap="none" spc="0" normalizeH="0" baseline="0" noProof="0" dirty="0" smtClean="0">
                <a:ln>
                  <a:noFill/>
                </a:ln>
                <a:solidFill>
                  <a:schemeClr val="tx1"/>
                </a:solidFill>
                <a:effectLst/>
                <a:uLnTx/>
                <a:uFillTx/>
                <a:latin typeface="+mn-lt"/>
                <a:ea typeface="+mn-ea"/>
                <a:cs typeface="+mn-cs"/>
              </a:rPr>
              <a:t>, and to ensure the skills of departing Baby Boomers are covered.</a:t>
            </a:r>
          </a:p>
        </p:txBody>
      </p:sp>
      <p:sp>
        <p:nvSpPr>
          <p:cNvPr id="24" name="Chevron 23"/>
          <p:cNvSpPr/>
          <p:nvPr>
            <p:custDataLst>
              <p:tags r:id="rId11"/>
            </p:custDataLst>
          </p:nvPr>
        </p:nvSpPr>
        <p:spPr>
          <a:xfrm rot="5400000">
            <a:off x="6469123" y="5075102"/>
            <a:ext cx="336105" cy="622176"/>
          </a:xfrm>
          <a:prstGeom prst="chevron">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200" dirty="0">
              <a:solidFill>
                <a:schemeClr val="tx1"/>
              </a:solidFill>
            </a:endParaRPr>
          </a:p>
        </p:txBody>
      </p:sp>
      <p:sp>
        <p:nvSpPr>
          <p:cNvPr id="28" name="TextBox 27"/>
          <p:cNvSpPr txBox="1"/>
          <p:nvPr>
            <p:custDataLst>
              <p:tags r:id="rId12"/>
            </p:custDataLst>
          </p:nvPr>
        </p:nvSpPr>
        <p:spPr>
          <a:xfrm>
            <a:off x="4668066" y="1196752"/>
            <a:ext cx="3492388" cy="307777"/>
          </a:xfrm>
          <a:prstGeom prst="rect">
            <a:avLst/>
          </a:prstGeom>
          <a:noFill/>
        </p:spPr>
        <p:txBody>
          <a:bodyPr wrap="square" rtlCol="0">
            <a:spAutoFit/>
          </a:bodyPr>
          <a:lstStyle/>
          <a:p>
            <a:pPr algn="l"/>
            <a:r>
              <a:rPr lang="en-US" sz="1400" b="1" dirty="0" smtClean="0"/>
              <a:t>The workforce is changing.</a:t>
            </a:r>
            <a:endParaRPr lang="en-US" sz="1400" b="1" dirty="0"/>
          </a:p>
        </p:txBody>
      </p:sp>
      <p:sp>
        <p:nvSpPr>
          <p:cNvPr id="14" name="TextBox 13"/>
          <p:cNvSpPr txBox="1"/>
          <p:nvPr/>
        </p:nvSpPr>
        <p:spPr>
          <a:xfrm>
            <a:off x="683568" y="4279702"/>
            <a:ext cx="3492388" cy="646331"/>
          </a:xfrm>
          <a:prstGeom prst="rect">
            <a:avLst/>
          </a:prstGeom>
          <a:noFill/>
        </p:spPr>
        <p:txBody>
          <a:bodyPr wrap="square" rtlCol="0">
            <a:spAutoFit/>
          </a:bodyPr>
          <a:lstStyle/>
          <a:p>
            <a:pPr marL="0" lvl="2" indent="0" algn="l">
              <a:spcBef>
                <a:spcPts val="600"/>
              </a:spcBef>
              <a:buNone/>
            </a:pPr>
            <a:r>
              <a:rPr lang="en-US" sz="1200" dirty="0" smtClean="0"/>
              <a:t>Note: The intangible value of a company is calculated by taking the difference between its market value and its net book value.</a:t>
            </a:r>
            <a:endParaRPr lang="en-US" sz="1200" dirty="0"/>
          </a:p>
        </p:txBody>
      </p:sp>
      <p:sp>
        <p:nvSpPr>
          <p:cNvPr id="17" name="TextBox 16"/>
          <p:cNvSpPr txBox="1"/>
          <p:nvPr/>
        </p:nvSpPr>
        <p:spPr>
          <a:xfrm>
            <a:off x="555570" y="4059091"/>
            <a:ext cx="2227293" cy="246221"/>
          </a:xfrm>
          <a:prstGeom prst="rect">
            <a:avLst/>
          </a:prstGeom>
          <a:noFill/>
        </p:spPr>
        <p:txBody>
          <a:bodyPr wrap="square" rtlCol="0">
            <a:spAutoFit/>
          </a:bodyPr>
          <a:lstStyle/>
          <a:p>
            <a:pPr marL="0" lvl="2" algn="l"/>
            <a:r>
              <a:rPr lang="en-US" sz="1000" dirty="0" smtClean="0"/>
              <a:t>Source: </a:t>
            </a:r>
            <a:r>
              <a:rPr lang="en-US" sz="1000" dirty="0" smtClean="0">
                <a:hlinkClick r:id="rId17"/>
              </a:rPr>
              <a:t>Human Capital Institute</a:t>
            </a:r>
            <a:endParaRPr lang="en-US" sz="1000" dirty="0" smtClean="0"/>
          </a:p>
        </p:txBody>
      </p:sp>
      <p:pic>
        <p:nvPicPr>
          <p:cNvPr id="20" name="Picture 9">
            <a:hlinkClick r:id="rId18"/>
          </p:cNvPr>
          <p:cNvPicPr>
            <a:picLocks noChangeAspect="1" noChangeArrowheads="1"/>
          </p:cNvPicPr>
          <p:nvPr/>
        </p:nvPicPr>
        <p:blipFill>
          <a:blip r:embed="rId19"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nvGraphicFramePr>
        <p:xfrm>
          <a:off x="0" y="0"/>
          <a:ext cx="158750" cy="158750"/>
        </p:xfrm>
        <a:graphic>
          <a:graphicData uri="http://schemas.openxmlformats.org/presentationml/2006/ole">
            <p:oleObj spid="_x0000_s116738" name="think-cell Slide" r:id="rId16" imgW="360" imgH="360" progId="">
              <p:embed/>
            </p:oleObj>
          </a:graphicData>
        </a:graphic>
      </p:graphicFrame>
      <p:sp>
        <p:nvSpPr>
          <p:cNvPr id="24" name="TextBox 23"/>
          <p:cNvSpPr txBox="1"/>
          <p:nvPr>
            <p:custDataLst>
              <p:tags r:id="rId2"/>
            </p:custDataLst>
          </p:nvPr>
        </p:nvSpPr>
        <p:spPr>
          <a:xfrm>
            <a:off x="482544" y="5576006"/>
            <a:ext cx="3696460" cy="907941"/>
          </a:xfrm>
          <a:prstGeom prst="rect">
            <a:avLst/>
          </a:prstGeom>
          <a:noFill/>
        </p:spPr>
        <p:txBody>
          <a:bodyPr wrap="square" rtlCol="0">
            <a:spAutoFit/>
          </a:bodyPr>
          <a:lstStyle/>
          <a:p>
            <a:pPr lvl="0">
              <a:spcBef>
                <a:spcPts val="600"/>
              </a:spcBef>
            </a:pPr>
            <a:r>
              <a:rPr lang="en-US" sz="1200" i="1" dirty="0" smtClean="0">
                <a:latin typeface="+mj-lt"/>
              </a:rPr>
              <a:t>The 21</a:t>
            </a:r>
            <a:r>
              <a:rPr lang="en-US" sz="1200" i="1" baseline="30000" dirty="0" smtClean="0">
                <a:latin typeface="+mj-lt"/>
              </a:rPr>
              <a:t>st</a:t>
            </a:r>
            <a:r>
              <a:rPr lang="en-US" sz="1200" i="1" dirty="0" smtClean="0">
                <a:latin typeface="+mj-lt"/>
              </a:rPr>
              <a:t> century workforce bears little resemblance to the 20</a:t>
            </a:r>
            <a:r>
              <a:rPr lang="en-US" sz="1200" i="1" baseline="30000" dirty="0" smtClean="0">
                <a:latin typeface="+mj-lt"/>
              </a:rPr>
              <a:t>th</a:t>
            </a:r>
            <a:r>
              <a:rPr lang="en-US" sz="1200" i="1" dirty="0" smtClean="0">
                <a:latin typeface="+mj-lt"/>
              </a:rPr>
              <a:t> century’s [workforce].</a:t>
            </a:r>
            <a:endParaRPr lang="en-US" sz="1200" dirty="0" smtClean="0">
              <a:latin typeface="+mj-lt"/>
            </a:endParaRPr>
          </a:p>
          <a:p>
            <a:pPr lvl="0">
              <a:spcBef>
                <a:spcPts val="600"/>
              </a:spcBef>
              <a:buNone/>
            </a:pPr>
            <a:r>
              <a:rPr lang="en-US" sz="1200" dirty="0" smtClean="0"/>
              <a:t>- Ellen Galinksy, president and co-founder of Families and Work Institute (FWI)</a:t>
            </a:r>
            <a:endParaRPr lang="en-US" sz="1200" dirty="0"/>
          </a:p>
        </p:txBody>
      </p:sp>
      <p:sp>
        <p:nvSpPr>
          <p:cNvPr id="13" name="TextBox 12"/>
          <p:cNvSpPr txBox="1"/>
          <p:nvPr>
            <p:custDataLst>
              <p:tags r:id="rId3"/>
            </p:custDataLst>
          </p:nvPr>
        </p:nvSpPr>
        <p:spPr>
          <a:xfrm>
            <a:off x="332616" y="1504529"/>
            <a:ext cx="4023360" cy="2834640"/>
          </a:xfrm>
          <a:prstGeom prst="roundRect">
            <a:avLst/>
          </a:prstGeom>
          <a:solidFill>
            <a:schemeClr val="accent2">
              <a:lumMod val="20000"/>
              <a:lumOff val="80000"/>
            </a:schemeClr>
          </a:solidFill>
        </p:spPr>
        <p:txBody>
          <a:bodyPr wrap="square" rtlCol="0">
            <a:spAutoFit/>
          </a:bodyPr>
          <a:lstStyle/>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p:txBody>
      </p:sp>
      <p:sp>
        <p:nvSpPr>
          <p:cNvPr id="2" name="Title 1"/>
          <p:cNvSpPr>
            <a:spLocks noGrp="1"/>
          </p:cNvSpPr>
          <p:nvPr>
            <p:ph type="title"/>
            <p:custDataLst>
              <p:tags r:id="rId4"/>
            </p:custDataLst>
          </p:nvPr>
        </p:nvSpPr>
        <p:spPr/>
        <p:txBody>
          <a:bodyPr/>
          <a:lstStyle/>
          <a:p>
            <a:r>
              <a:rPr lang="en-US" dirty="0" smtClean="0"/>
              <a:t>Changing times and an evolving workforce mean the nature of work and the talent market are shifting too</a:t>
            </a:r>
            <a:endParaRPr lang="en-US" dirty="0"/>
          </a:p>
        </p:txBody>
      </p:sp>
      <p:sp>
        <p:nvSpPr>
          <p:cNvPr id="4" name="Text Placeholder 2"/>
          <p:cNvSpPr txBox="1">
            <a:spLocks/>
          </p:cNvSpPr>
          <p:nvPr>
            <p:custDataLst>
              <p:tags r:id="rId5"/>
            </p:custDataLst>
          </p:nvPr>
        </p:nvSpPr>
        <p:spPr bwMode="auto">
          <a:xfrm>
            <a:off x="395536" y="1618609"/>
            <a:ext cx="3945440" cy="27962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lvl="1" algn="l">
              <a:spcBef>
                <a:spcPts val="600"/>
              </a:spcBef>
            </a:pPr>
            <a:r>
              <a:rPr lang="en-US" sz="1200" dirty="0" smtClean="0"/>
              <a:t>The working world is much more knowledge-based than ever before. This has changed the way people work. Employees expect flexible work options and many don't need to be tethered to a workstation. Anytime, anywhere workers have become the dominant employee type.</a:t>
            </a:r>
          </a:p>
          <a:p>
            <a:pPr marL="182880" lvl="1" indent="-182880" algn="l">
              <a:spcBef>
                <a:spcPts val="0"/>
              </a:spcBef>
              <a:buFont typeface="Arial" pitchFamily="34" charset="0"/>
              <a:buChar char="•"/>
            </a:pPr>
            <a:r>
              <a:rPr lang="en-US" sz="1200" dirty="0" smtClean="0"/>
              <a:t>92% of employees carry out knowledge work to some degree at least.</a:t>
            </a:r>
          </a:p>
          <a:p>
            <a:pPr marL="182880" lvl="1" indent="-182880" algn="l">
              <a:spcBef>
                <a:spcPts val="0"/>
              </a:spcBef>
            </a:pPr>
            <a:r>
              <a:rPr lang="en-US" sz="1000" dirty="0" smtClean="0"/>
              <a:t>	Source: McLean &amp; Company</a:t>
            </a:r>
          </a:p>
          <a:p>
            <a:pPr marL="182880" lvl="1" indent="-182880" algn="l">
              <a:spcBef>
                <a:spcPts val="600"/>
              </a:spcBef>
              <a:buFont typeface="Arial" pitchFamily="34" charset="0"/>
              <a:buChar char="•"/>
            </a:pPr>
            <a:r>
              <a:rPr lang="en-US" sz="1200" dirty="0" smtClean="0"/>
              <a:t>Teleworking on a regular basis (1-2 days per week) grew by 61% between 2005 and 2009 and </a:t>
            </a:r>
            <a:r>
              <a:rPr lang="en-US" sz="1200" b="1" dirty="0" smtClean="0"/>
              <a:t>the number of regular teleworkers is expected to increase 69% by 2016. </a:t>
            </a:r>
          </a:p>
          <a:p>
            <a:pPr marL="374904" lvl="2" indent="-182880" algn="l">
              <a:spcBef>
                <a:spcPts val="0"/>
              </a:spcBef>
            </a:pPr>
            <a:r>
              <a:rPr lang="en-US" sz="1000" dirty="0" smtClean="0"/>
              <a:t>Source: </a:t>
            </a:r>
            <a:r>
              <a:rPr lang="en-US" sz="1000" dirty="0" smtClean="0">
                <a:hlinkClick r:id="rId17"/>
              </a:rPr>
              <a:t>Telework Research Network </a:t>
            </a:r>
            <a:endParaRPr lang="en-US" sz="1200" i="1" dirty="0" smtClean="0"/>
          </a:p>
          <a:p>
            <a:pPr marL="182880" indent="-182880" algn="l">
              <a:spcBef>
                <a:spcPts val="600"/>
              </a:spcBef>
              <a:buFont typeface="Arial" pitchFamily="34" charset="0"/>
              <a:buChar char="•"/>
            </a:pPr>
            <a:endParaRPr lang="en-US" sz="1200" i="1" dirty="0" smtClean="0"/>
          </a:p>
        </p:txBody>
      </p:sp>
      <p:cxnSp>
        <p:nvCxnSpPr>
          <p:cNvPr id="7" name="Straight Connector 6"/>
          <p:cNvCxnSpPr/>
          <p:nvPr>
            <p:custDataLst>
              <p:tags r:id="rId6"/>
            </p:custDataLst>
          </p:nvPr>
        </p:nvCxnSpPr>
        <p:spPr>
          <a:xfrm rot="16200000" flipH="1">
            <a:off x="2303746" y="3654560"/>
            <a:ext cx="4248473" cy="2"/>
          </a:xfrm>
          <a:prstGeom prst="line">
            <a:avLst/>
          </a:prstGeom>
          <a:ln w="19050">
            <a:solidFill>
              <a:schemeClr val="tx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9" name="Chevron 8"/>
          <p:cNvSpPr/>
          <p:nvPr>
            <p:custDataLst>
              <p:tags r:id="rId7"/>
            </p:custDataLst>
          </p:nvPr>
        </p:nvSpPr>
        <p:spPr>
          <a:xfrm rot="5400000">
            <a:off x="2013074" y="4246003"/>
            <a:ext cx="336105" cy="622176"/>
          </a:xfrm>
          <a:prstGeom prst="chevron">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200" dirty="0">
              <a:solidFill>
                <a:schemeClr val="tx1"/>
              </a:solidFill>
            </a:endParaRPr>
          </a:p>
        </p:txBody>
      </p:sp>
      <p:sp>
        <p:nvSpPr>
          <p:cNvPr id="16" name="TextBox 15"/>
          <p:cNvSpPr txBox="1"/>
          <p:nvPr>
            <p:custDataLst>
              <p:tags r:id="rId8"/>
            </p:custDataLst>
          </p:nvPr>
        </p:nvSpPr>
        <p:spPr>
          <a:xfrm>
            <a:off x="359532" y="1196752"/>
            <a:ext cx="3492388" cy="307777"/>
          </a:xfrm>
          <a:prstGeom prst="rect">
            <a:avLst/>
          </a:prstGeom>
          <a:noFill/>
        </p:spPr>
        <p:txBody>
          <a:bodyPr wrap="square" rtlCol="0">
            <a:spAutoFit/>
          </a:bodyPr>
          <a:lstStyle/>
          <a:p>
            <a:pPr algn="l"/>
            <a:r>
              <a:rPr lang="en-US" sz="1400" b="1" dirty="0" smtClean="0"/>
              <a:t>The nature of work is changing.</a:t>
            </a:r>
            <a:endParaRPr lang="en-US" sz="1400" b="1" dirty="0"/>
          </a:p>
        </p:txBody>
      </p:sp>
      <p:sp>
        <p:nvSpPr>
          <p:cNvPr id="23" name="TextBox 22"/>
          <p:cNvSpPr txBox="1"/>
          <p:nvPr>
            <p:custDataLst>
              <p:tags r:id="rId9"/>
            </p:custDataLst>
          </p:nvPr>
        </p:nvSpPr>
        <p:spPr>
          <a:xfrm>
            <a:off x="179512" y="4722239"/>
            <a:ext cx="4140460" cy="830997"/>
          </a:xfrm>
          <a:prstGeom prst="rect">
            <a:avLst/>
          </a:prstGeom>
          <a:noFill/>
        </p:spPr>
        <p:txBody>
          <a:bodyPr wrap="square" rtlCol="0">
            <a:spAutoFit/>
          </a:bodyPr>
          <a:lstStyle/>
          <a:p>
            <a:r>
              <a:rPr lang="en-US" sz="1200" i="1" dirty="0" smtClean="0"/>
              <a:t>Due to the evolving expectations of employees, </a:t>
            </a:r>
            <a:r>
              <a:rPr lang="en-US" sz="1200" b="1" i="1" dirty="0" smtClean="0"/>
              <a:t>organizations need to change what work is assigned and how employees do it </a:t>
            </a:r>
            <a:r>
              <a:rPr lang="en-US" sz="1200" i="1" dirty="0" smtClean="0"/>
              <a:t>to keep their employees engaged. </a:t>
            </a:r>
          </a:p>
        </p:txBody>
      </p:sp>
      <p:sp>
        <p:nvSpPr>
          <p:cNvPr id="19" name="TextBox 18"/>
          <p:cNvSpPr txBox="1"/>
          <p:nvPr>
            <p:custDataLst>
              <p:tags r:id="rId10"/>
            </p:custDataLst>
          </p:nvPr>
        </p:nvSpPr>
        <p:spPr>
          <a:xfrm>
            <a:off x="4499992" y="1504528"/>
            <a:ext cx="4297680" cy="4114800"/>
          </a:xfrm>
          <a:prstGeom prst="roundRect">
            <a:avLst/>
          </a:prstGeom>
          <a:solidFill>
            <a:schemeClr val="accent2">
              <a:lumMod val="20000"/>
              <a:lumOff val="80000"/>
            </a:schemeClr>
          </a:solidFill>
        </p:spPr>
        <p:txBody>
          <a:bodyPr wrap="square" rtlCol="0">
            <a:spAutoFit/>
          </a:bodyPr>
          <a:lstStyle/>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a:p>
            <a:pPr marL="182880" indent="-182880" algn="l">
              <a:spcBef>
                <a:spcPts val="600"/>
              </a:spcBef>
              <a:buFont typeface="Arial" pitchFamily="34" charset="0"/>
              <a:buChar char="•"/>
            </a:pPr>
            <a:endParaRPr lang="en-US" sz="1000" dirty="0" smtClean="0"/>
          </a:p>
        </p:txBody>
      </p:sp>
      <p:sp>
        <p:nvSpPr>
          <p:cNvPr id="20" name="Text Placeholder 2"/>
          <p:cNvSpPr txBox="1">
            <a:spLocks/>
          </p:cNvSpPr>
          <p:nvPr>
            <p:custDataLst>
              <p:tags r:id="rId11"/>
            </p:custDataLst>
          </p:nvPr>
        </p:nvSpPr>
        <p:spPr bwMode="auto">
          <a:xfrm>
            <a:off x="4627436" y="1639115"/>
            <a:ext cx="4170236" cy="51125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l" defTabSz="914400" rtl="0" eaLnBrk="0" fontAlgn="base" latinLnBrk="0" hangingPunct="0">
              <a:lnSpc>
                <a:spcPct val="100000"/>
              </a:lnSpc>
              <a:spcBef>
                <a:spcPts val="0"/>
              </a:spcBef>
              <a:spcAft>
                <a:spcPct val="0"/>
              </a:spcAft>
              <a:buClr>
                <a:schemeClr val="tx1"/>
              </a:buClr>
              <a:buSzPct val="120000"/>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The talent market is evolving into a market in which </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the employer is the seller and the employee is the buyer.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As</a:t>
            </a:r>
            <a:r>
              <a:rPr kumimoji="0" lang="en-US" sz="1200" b="0" i="0" u="none" strike="noStrike" kern="1200" cap="none" spc="0" normalizeH="0" noProof="0" dirty="0" smtClean="0">
                <a:ln>
                  <a:noFill/>
                </a:ln>
                <a:solidFill>
                  <a:schemeClr val="tx1"/>
                </a:solidFill>
                <a:effectLst/>
                <a:uLnTx/>
                <a:uFillTx/>
                <a:latin typeface="+mn-lt"/>
                <a:ea typeface="+mn-ea"/>
                <a:cs typeface="+mn-cs"/>
              </a:rPr>
              <a:t> </a:t>
            </a:r>
            <a:r>
              <a:rPr lang="en-US" sz="1200" dirty="0" smtClean="0">
                <a:latin typeface="+mn-lt"/>
              </a:rPr>
              <a:t>the economy improves, t</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he fight for top talent continues. </a:t>
            </a:r>
          </a:p>
          <a:p>
            <a:pPr marL="182880" lvl="0" indent="-182880" algn="l" eaLnBrk="0" hangingPunct="0">
              <a:spcBef>
                <a:spcPts val="600"/>
              </a:spcBef>
              <a:buClr>
                <a:schemeClr val="tx1"/>
              </a:buClr>
              <a:buSzPct val="120000"/>
              <a:buFont typeface="Arial" pitchFamily="34" charset="0"/>
              <a:buChar char="•"/>
              <a:defRPr/>
            </a:pPr>
            <a:r>
              <a:rPr lang="en-US" sz="1200" b="1" dirty="0" smtClean="0"/>
              <a:t>32% of US workers are seriously considering leaving their organization</a:t>
            </a:r>
            <a:r>
              <a:rPr lang="en-US" sz="1200" dirty="0" smtClean="0"/>
              <a:t>, up from 23% in 2005. </a:t>
            </a:r>
            <a:r>
              <a:rPr lang="en-US" sz="1000" dirty="0" smtClean="0"/>
              <a:t>Source: </a:t>
            </a:r>
            <a:r>
              <a:rPr lang="en-US" sz="1000" dirty="0" smtClean="0">
                <a:hlinkClick r:id="rId18"/>
              </a:rPr>
              <a:t>Mercer press release, June 2011</a:t>
            </a:r>
            <a:endParaRPr lang="en-US" sz="1000" dirty="0" smtClean="0"/>
          </a:p>
          <a:p>
            <a:pPr marL="182880" indent="-182880" algn="l" eaLnBrk="0" hangingPunct="0">
              <a:spcBef>
                <a:spcPts val="600"/>
              </a:spcBef>
              <a:buClr>
                <a:schemeClr val="tx1"/>
              </a:buClr>
              <a:buSzPct val="120000"/>
              <a:buFont typeface="Arial" pitchFamily="34" charset="0"/>
              <a:buChar char="•"/>
              <a:defRPr/>
            </a:pPr>
            <a:r>
              <a:rPr lang="en-US" sz="1200" dirty="0" smtClean="0"/>
              <a:t>The Conference Board of Canada predicts a </a:t>
            </a:r>
            <a:r>
              <a:rPr lang="en-US" sz="1200" b="1" dirty="0" smtClean="0"/>
              <a:t>shortage of 1 million skilled workers by 2020 </a:t>
            </a:r>
            <a:r>
              <a:rPr lang="en-US" sz="1200" dirty="0" smtClean="0"/>
              <a:t>and expects 2.6 new jobs to be created for every person entering the workforce. </a:t>
            </a:r>
          </a:p>
          <a:p>
            <a:pPr marL="182880" indent="-182880" algn="l" eaLnBrk="0" hangingPunct="0">
              <a:spcBef>
                <a:spcPts val="0"/>
              </a:spcBef>
              <a:buClr>
                <a:schemeClr val="tx1"/>
              </a:buClr>
              <a:buSzPct val="120000"/>
              <a:defRPr/>
            </a:pPr>
            <a:r>
              <a:rPr lang="en-US" sz="1200" dirty="0" smtClean="0"/>
              <a:t>	</a:t>
            </a:r>
            <a:r>
              <a:rPr lang="en-US" sz="1000" dirty="0" smtClean="0"/>
              <a:t>Source: </a:t>
            </a:r>
            <a:r>
              <a:rPr lang="en-US" sz="1000" dirty="0" smtClean="0">
                <a:hlinkClick r:id="rId19"/>
              </a:rPr>
              <a:t>The Conference Board of Canada</a:t>
            </a:r>
            <a:endParaRPr lang="en-US" sz="1000" dirty="0" smtClean="0"/>
          </a:p>
          <a:p>
            <a:pPr marL="182880" marR="0" lvl="0" indent="-182880" algn="l" defTabSz="914400" rtl="0" eaLnBrk="0" fontAlgn="base" latinLnBrk="0" hangingPunct="0">
              <a:lnSpc>
                <a:spcPct val="100000"/>
              </a:lnSpc>
              <a:spcBef>
                <a:spcPts val="600"/>
              </a:spcBef>
              <a:spcAft>
                <a:spcPct val="0"/>
              </a:spcAft>
              <a:buClr>
                <a:schemeClr val="tx1"/>
              </a:buClr>
              <a:buSzPct val="120000"/>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Until the economy </a:t>
            </a:r>
            <a:r>
              <a:rPr lang="en-US" sz="1200" dirty="0" smtClean="0">
                <a:latin typeface="+mn-lt"/>
              </a:rPr>
              <a:t>improves, </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workload remains</a:t>
            </a:r>
            <a:r>
              <a:rPr kumimoji="0" lang="en-US" sz="1200" b="1" i="0" u="none" strike="noStrike" kern="1200" cap="none" spc="0" normalizeH="0" noProof="0" dirty="0" smtClean="0">
                <a:ln>
                  <a:noFill/>
                </a:ln>
                <a:solidFill>
                  <a:schemeClr val="tx1"/>
                </a:solidFill>
                <a:effectLst/>
                <a:uLnTx/>
                <a:uFillTx/>
                <a:latin typeface="+mn-lt"/>
                <a:ea typeface="+mn-ea"/>
                <a:cs typeface="+mn-cs"/>
              </a:rPr>
              <a:t> </a:t>
            </a:r>
            <a:r>
              <a:rPr kumimoji="0" lang="en-US" sz="1200" b="1" i="0" u="none" strike="noStrike" kern="1200" cap="none" spc="0" normalizeH="0" baseline="0" noProof="0" dirty="0" smtClean="0">
                <a:ln>
                  <a:noFill/>
                </a:ln>
                <a:solidFill>
                  <a:schemeClr val="tx1"/>
                </a:solidFill>
                <a:effectLst/>
                <a:uLnTx/>
                <a:uFillTx/>
                <a:latin typeface="+mn-lt"/>
                <a:ea typeface="+mn-ea"/>
                <a:cs typeface="+mn-cs"/>
              </a:rPr>
              <a:t>heavy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due to fewer employees and higher expectations from organizations.</a:t>
            </a:r>
          </a:p>
          <a:p>
            <a:pPr marL="640080" lvl="1" indent="-182880" algn="l" eaLnBrk="0" hangingPunct="0">
              <a:spcBef>
                <a:spcPts val="0"/>
              </a:spcBef>
              <a:buClr>
                <a:schemeClr val="tx1"/>
              </a:buClr>
              <a:buSzPct val="100000"/>
              <a:buFont typeface="Courier New" pitchFamily="49" charset="0"/>
              <a:buChar char="o"/>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Over half of North American workers in large organizations feel stressed, 1 in 3 feel burned out or depressed, and absenteeism is costing employers billions each year. </a:t>
            </a:r>
          </a:p>
          <a:p>
            <a:pPr marL="640080" lvl="1" indent="-182880" algn="l" eaLnBrk="0" hangingPunct="0">
              <a:spcBef>
                <a:spcPts val="0"/>
              </a:spcBef>
              <a:buClr>
                <a:schemeClr val="tx1"/>
              </a:buClr>
              <a:buSzPct val="100000"/>
            </a:pPr>
            <a:r>
              <a:rPr lang="en-US" sz="1200" dirty="0" smtClean="0"/>
              <a:t>	</a:t>
            </a:r>
            <a:r>
              <a:rPr lang="en-US" sz="1000" dirty="0" smtClean="0"/>
              <a:t>Source: Wellness Strategies, SHRM, 2011</a:t>
            </a:r>
          </a:p>
          <a:p>
            <a:pPr marL="182880" marR="0" lvl="0" indent="-182880" algn="l" defTabSz="914400" rtl="0" eaLnBrk="0" fontAlgn="base" latinLnBrk="0" hangingPunct="0">
              <a:lnSpc>
                <a:spcPct val="100000"/>
              </a:lnSpc>
              <a:spcBef>
                <a:spcPts val="600"/>
              </a:spcBef>
              <a:spcAft>
                <a:spcPct val="0"/>
              </a:spcAft>
              <a:buClr>
                <a:schemeClr val="tx1"/>
              </a:buClr>
              <a:buSzPct val="120000"/>
              <a:buFont typeface="Arial" pitchFamily="34" charset="0"/>
              <a:buChar char="•"/>
              <a:tabLst/>
              <a:defRPr/>
            </a:pPr>
            <a:endParaRPr lang="en-US" sz="1200" i="1" dirty="0" smtClean="0">
              <a:latin typeface="+mn-lt"/>
            </a:endParaRPr>
          </a:p>
          <a:p>
            <a:pPr marL="182880" marR="0" lvl="0" indent="-182880" algn="l" defTabSz="914400" rtl="0" eaLnBrk="0" fontAlgn="base" latinLnBrk="0" hangingPunct="0">
              <a:lnSpc>
                <a:spcPct val="100000"/>
              </a:lnSpc>
              <a:spcBef>
                <a:spcPts val="600"/>
              </a:spcBef>
              <a:spcAft>
                <a:spcPct val="0"/>
              </a:spcAft>
              <a:buClr>
                <a:schemeClr val="tx1"/>
              </a:buClr>
              <a:buSzPct val="120000"/>
              <a:buFont typeface="Arial" pitchFamily="34" charset="0"/>
              <a:buChar char="•"/>
              <a:tabLst/>
              <a:defRPr/>
            </a:pPr>
            <a:endParaRPr lang="en-US" sz="1200" i="1" dirty="0" smtClean="0">
              <a:latin typeface="+mn-lt"/>
            </a:endParaRPr>
          </a:p>
          <a:p>
            <a:pPr marR="0" lvl="0" algn="l" defTabSz="914400" rtl="0" eaLnBrk="0" fontAlgn="base" latinLnBrk="0" hangingPunct="0">
              <a:lnSpc>
                <a:spcPct val="100000"/>
              </a:lnSpc>
              <a:spcBef>
                <a:spcPts val="600"/>
              </a:spcBef>
              <a:spcAft>
                <a:spcPct val="0"/>
              </a:spcAft>
              <a:buClr>
                <a:schemeClr val="tx1"/>
              </a:buClr>
              <a:buSzPct val="120000"/>
              <a:tabLst/>
              <a:defRPr/>
            </a:pPr>
            <a:r>
              <a:rPr kumimoji="0" lang="en-US" sz="1200" b="1" i="1" u="none" strike="noStrike" kern="1200" cap="none" spc="0" normalizeH="0" baseline="0" noProof="0" dirty="0" smtClean="0">
                <a:ln>
                  <a:noFill/>
                </a:ln>
                <a:solidFill>
                  <a:schemeClr val="tx1"/>
                </a:solidFill>
                <a:effectLst/>
                <a:uLnTx/>
                <a:uFillTx/>
                <a:latin typeface="+mn-lt"/>
                <a:ea typeface="+mn-ea"/>
                <a:cs typeface="+mn-cs"/>
              </a:rPr>
              <a:t>To retain and attract top performers, the engagement of employees must be a priority for all organizations.</a:t>
            </a:r>
            <a:endParaRPr kumimoji="0" lang="en-US" sz="12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1" name="Chevron 20"/>
          <p:cNvSpPr/>
          <p:nvPr>
            <p:custDataLst>
              <p:tags r:id="rId12"/>
            </p:custDataLst>
          </p:nvPr>
        </p:nvSpPr>
        <p:spPr>
          <a:xfrm rot="5400000">
            <a:off x="6505127" y="5542147"/>
            <a:ext cx="336105" cy="622176"/>
          </a:xfrm>
          <a:prstGeom prst="chevron">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200" dirty="0">
              <a:solidFill>
                <a:schemeClr val="tx1"/>
              </a:solidFill>
            </a:endParaRPr>
          </a:p>
        </p:txBody>
      </p:sp>
      <p:sp>
        <p:nvSpPr>
          <p:cNvPr id="22" name="TextBox 21"/>
          <p:cNvSpPr txBox="1"/>
          <p:nvPr>
            <p:custDataLst>
              <p:tags r:id="rId13"/>
            </p:custDataLst>
          </p:nvPr>
        </p:nvSpPr>
        <p:spPr>
          <a:xfrm>
            <a:off x="4627436" y="1177007"/>
            <a:ext cx="3492388" cy="307777"/>
          </a:xfrm>
          <a:prstGeom prst="rect">
            <a:avLst/>
          </a:prstGeom>
          <a:noFill/>
        </p:spPr>
        <p:txBody>
          <a:bodyPr wrap="square" rtlCol="0">
            <a:spAutoFit/>
          </a:bodyPr>
          <a:lstStyle/>
          <a:p>
            <a:pPr algn="l"/>
            <a:r>
              <a:rPr lang="en-US" sz="1400" b="1" dirty="0" smtClean="0"/>
              <a:t>The talent market is changing.</a:t>
            </a:r>
            <a:endParaRPr lang="en-US" sz="1400" b="1" dirty="0"/>
          </a:p>
        </p:txBody>
      </p:sp>
      <p:pic>
        <p:nvPicPr>
          <p:cNvPr id="25" name="Picture 24" descr="quote2.wmf"/>
          <p:cNvPicPr>
            <a:picLocks noChangeAspect="1"/>
          </p:cNvPicPr>
          <p:nvPr/>
        </p:nvPicPr>
        <p:blipFill>
          <a:blip r:embed="rId20" cstate="print"/>
          <a:stretch>
            <a:fillRect/>
          </a:stretch>
        </p:blipFill>
        <p:spPr>
          <a:xfrm>
            <a:off x="3513123" y="5820504"/>
            <a:ext cx="179050" cy="127893"/>
          </a:xfrm>
          <a:prstGeom prst="rect">
            <a:avLst/>
          </a:prstGeom>
        </p:spPr>
      </p:pic>
      <p:pic>
        <p:nvPicPr>
          <p:cNvPr id="26" name="Picture 25" descr="quote1.wmf"/>
          <p:cNvPicPr>
            <a:picLocks noChangeAspect="1"/>
          </p:cNvPicPr>
          <p:nvPr/>
        </p:nvPicPr>
        <p:blipFill>
          <a:blip r:embed="rId21" cstate="print"/>
          <a:stretch>
            <a:fillRect/>
          </a:stretch>
        </p:blipFill>
        <p:spPr>
          <a:xfrm>
            <a:off x="359532" y="5553236"/>
            <a:ext cx="179050" cy="127893"/>
          </a:xfrm>
          <a:prstGeom prst="rect">
            <a:avLst/>
          </a:prstGeom>
        </p:spPr>
      </p:pic>
      <p:pic>
        <p:nvPicPr>
          <p:cNvPr id="18" name="Picture 9">
            <a:hlinkClick r:id="rId22"/>
          </p:cNvPr>
          <p:cNvPicPr>
            <a:picLocks noChangeAspect="1" noChangeArrowheads="1"/>
          </p:cNvPicPr>
          <p:nvPr/>
        </p:nvPicPr>
        <p:blipFill>
          <a:blip r:embed="rId23"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employee engagement a priority to face the changing working world – start by understanding what it is</a:t>
            </a:r>
            <a:endParaRPr lang="en-US" dirty="0"/>
          </a:p>
        </p:txBody>
      </p:sp>
      <p:sp>
        <p:nvSpPr>
          <p:cNvPr id="7" name="TextBox 6"/>
          <p:cNvSpPr txBox="1">
            <a:spLocks noChangeArrowheads="1"/>
          </p:cNvSpPr>
          <p:nvPr/>
        </p:nvSpPr>
        <p:spPr bwMode="auto">
          <a:xfrm>
            <a:off x="287523" y="3471391"/>
            <a:ext cx="4212467" cy="461665"/>
          </a:xfrm>
          <a:prstGeom prst="rect">
            <a:avLst/>
          </a:prstGeom>
          <a:noFill/>
          <a:ln w="9525">
            <a:noFill/>
            <a:miter lim="800000"/>
            <a:headEnd/>
            <a:tailEnd/>
          </a:ln>
        </p:spPr>
        <p:txBody>
          <a:bodyPr wrap="square">
            <a:spAutoFit/>
          </a:bodyPr>
          <a:lstStyle/>
          <a:p>
            <a:pPr algn="l"/>
            <a:r>
              <a:rPr lang="en-US" sz="1200" b="1" dirty="0">
                <a:latin typeface="+mn-lt"/>
              </a:rPr>
              <a:t>Satisfied</a:t>
            </a:r>
            <a:r>
              <a:rPr lang="en-US" sz="1200" dirty="0">
                <a:latin typeface="+mn-lt"/>
              </a:rPr>
              <a:t> </a:t>
            </a:r>
            <a:r>
              <a:rPr lang="en-US" sz="1200" dirty="0" smtClean="0">
                <a:latin typeface="+mn-lt"/>
              </a:rPr>
              <a:t>employees </a:t>
            </a:r>
            <a:r>
              <a:rPr lang="en-US" sz="1200" dirty="0" smtClean="0"/>
              <a:t>feel comfortable, and are generally happy that their needs are being met.</a:t>
            </a:r>
          </a:p>
        </p:txBody>
      </p:sp>
      <p:sp>
        <p:nvSpPr>
          <p:cNvPr id="8" name="TextBox 7"/>
          <p:cNvSpPr txBox="1">
            <a:spLocks noChangeArrowheads="1"/>
          </p:cNvSpPr>
          <p:nvPr/>
        </p:nvSpPr>
        <p:spPr bwMode="auto">
          <a:xfrm>
            <a:off x="4499992" y="3471391"/>
            <a:ext cx="4339208" cy="461665"/>
          </a:xfrm>
          <a:prstGeom prst="rect">
            <a:avLst/>
          </a:prstGeom>
          <a:noFill/>
          <a:ln w="9525">
            <a:noFill/>
            <a:miter lim="800000"/>
            <a:headEnd/>
            <a:tailEnd/>
          </a:ln>
        </p:spPr>
        <p:txBody>
          <a:bodyPr wrap="square">
            <a:spAutoFit/>
          </a:bodyPr>
          <a:lstStyle/>
          <a:p>
            <a:pPr algn="l"/>
            <a:r>
              <a:rPr lang="en-US" sz="1200" b="1" dirty="0">
                <a:latin typeface="+mn-lt"/>
              </a:rPr>
              <a:t>Engaged </a:t>
            </a:r>
            <a:r>
              <a:rPr lang="en-US" sz="1200" dirty="0" smtClean="0">
                <a:latin typeface="+mn-lt"/>
              </a:rPr>
              <a:t>employees f</a:t>
            </a:r>
            <a:r>
              <a:rPr lang="en-US" sz="1200" dirty="0" smtClean="0"/>
              <a:t>eel energized, passionate, dedicated, and are highly involved with their work and the company.</a:t>
            </a:r>
          </a:p>
        </p:txBody>
      </p:sp>
      <p:sp>
        <p:nvSpPr>
          <p:cNvPr id="11" name="TextBox 10"/>
          <p:cNvSpPr txBox="1">
            <a:spLocks noChangeArrowheads="1"/>
          </p:cNvSpPr>
          <p:nvPr/>
        </p:nvSpPr>
        <p:spPr bwMode="auto">
          <a:xfrm>
            <a:off x="287524" y="3958027"/>
            <a:ext cx="3124200" cy="276999"/>
          </a:xfrm>
          <a:prstGeom prst="rect">
            <a:avLst/>
          </a:prstGeom>
          <a:noFill/>
          <a:ln w="9525">
            <a:noFill/>
            <a:miter lim="800000"/>
            <a:headEnd/>
            <a:tailEnd/>
          </a:ln>
        </p:spPr>
        <p:txBody>
          <a:bodyPr>
            <a:spAutoFit/>
          </a:bodyPr>
          <a:lstStyle/>
          <a:p>
            <a:pPr algn="l"/>
            <a:r>
              <a:rPr lang="en-US" sz="1200" b="1" i="1" dirty="0" smtClean="0">
                <a:latin typeface="+mn-lt"/>
              </a:rPr>
              <a:t>Characteristics</a:t>
            </a:r>
            <a:r>
              <a:rPr lang="en-US" sz="1200" b="1" i="1" dirty="0">
                <a:latin typeface="+mn-lt"/>
              </a:rPr>
              <a:t>:</a:t>
            </a:r>
          </a:p>
        </p:txBody>
      </p:sp>
      <p:sp>
        <p:nvSpPr>
          <p:cNvPr id="12" name="TextBox 11"/>
          <p:cNvSpPr txBox="1">
            <a:spLocks noChangeArrowheads="1"/>
          </p:cNvSpPr>
          <p:nvPr/>
        </p:nvSpPr>
        <p:spPr bwMode="auto">
          <a:xfrm>
            <a:off x="4752020" y="3958027"/>
            <a:ext cx="3124200" cy="276999"/>
          </a:xfrm>
          <a:prstGeom prst="rect">
            <a:avLst/>
          </a:prstGeom>
          <a:noFill/>
          <a:ln w="9525">
            <a:noFill/>
            <a:miter lim="800000"/>
            <a:headEnd/>
            <a:tailEnd/>
          </a:ln>
        </p:spPr>
        <p:txBody>
          <a:bodyPr>
            <a:spAutoFit/>
          </a:bodyPr>
          <a:lstStyle/>
          <a:p>
            <a:pPr algn="l"/>
            <a:r>
              <a:rPr lang="en-US" sz="1200" b="1" i="1" dirty="0" smtClean="0">
                <a:latin typeface="+mn-lt"/>
              </a:rPr>
              <a:t>Characteristics</a:t>
            </a:r>
            <a:r>
              <a:rPr lang="en-US" sz="1200" b="1" i="1" dirty="0">
                <a:latin typeface="+mn-lt"/>
              </a:rPr>
              <a:t>:</a:t>
            </a:r>
          </a:p>
        </p:txBody>
      </p:sp>
      <p:sp>
        <p:nvSpPr>
          <p:cNvPr id="13" name="TextBox 12"/>
          <p:cNvSpPr txBox="1">
            <a:spLocks noChangeArrowheads="1"/>
          </p:cNvSpPr>
          <p:nvPr/>
        </p:nvSpPr>
        <p:spPr bwMode="auto">
          <a:xfrm>
            <a:off x="431540" y="4239015"/>
            <a:ext cx="3886200" cy="1200329"/>
          </a:xfrm>
          <a:prstGeom prst="rect">
            <a:avLst/>
          </a:prstGeom>
          <a:noFill/>
          <a:ln w="9525">
            <a:noFill/>
            <a:miter lim="800000"/>
            <a:headEnd/>
            <a:tailEnd/>
          </a:ln>
        </p:spPr>
        <p:txBody>
          <a:bodyPr>
            <a:spAutoFit/>
          </a:bodyPr>
          <a:lstStyle/>
          <a:p>
            <a:pPr marL="182880" indent="-182880" algn="l">
              <a:buFont typeface="Wingdings" pitchFamily="2" charset="2"/>
              <a:buChar char="ü"/>
            </a:pPr>
            <a:r>
              <a:rPr lang="en-US" sz="1200" dirty="0">
                <a:latin typeface="+mn-lt"/>
              </a:rPr>
              <a:t>Minimum requirements met</a:t>
            </a:r>
          </a:p>
          <a:p>
            <a:pPr marL="182880" indent="-182880" algn="l">
              <a:buFont typeface="Wingdings" pitchFamily="2" charset="2"/>
              <a:buChar char="ü"/>
            </a:pPr>
            <a:r>
              <a:rPr lang="en-US" sz="1200" dirty="0">
                <a:latin typeface="+mn-lt"/>
              </a:rPr>
              <a:t>Rarely </a:t>
            </a:r>
            <a:r>
              <a:rPr lang="en-US" sz="1200" dirty="0" smtClean="0">
                <a:latin typeface="+mn-lt"/>
              </a:rPr>
              <a:t>help others for the better of the organization</a:t>
            </a:r>
            <a:endParaRPr lang="en-US" sz="1200" dirty="0">
              <a:latin typeface="+mn-lt"/>
            </a:endParaRPr>
          </a:p>
          <a:p>
            <a:pPr marL="182880" indent="-182880" algn="l">
              <a:buFont typeface="Wingdings" pitchFamily="2" charset="2"/>
              <a:buChar char="ü"/>
            </a:pPr>
            <a:r>
              <a:rPr lang="en-US" sz="1200" dirty="0">
                <a:latin typeface="+mn-lt"/>
              </a:rPr>
              <a:t>Generally </a:t>
            </a:r>
            <a:r>
              <a:rPr lang="en-US" sz="1200" dirty="0" smtClean="0">
                <a:latin typeface="+mn-lt"/>
              </a:rPr>
              <a:t>keep </a:t>
            </a:r>
            <a:r>
              <a:rPr lang="en-US" sz="1200" dirty="0">
                <a:latin typeface="+mn-lt"/>
              </a:rPr>
              <a:t>to themselves</a:t>
            </a:r>
          </a:p>
          <a:p>
            <a:pPr marL="182880" indent="-182880" algn="l">
              <a:buFont typeface="Wingdings" pitchFamily="2" charset="2"/>
              <a:buChar char="ü"/>
            </a:pPr>
            <a:r>
              <a:rPr lang="en-US" sz="1200" dirty="0" smtClean="0">
                <a:latin typeface="+mn-lt"/>
              </a:rPr>
              <a:t>Committed </a:t>
            </a:r>
            <a:r>
              <a:rPr lang="en-US" sz="1200" dirty="0">
                <a:latin typeface="+mn-lt"/>
              </a:rPr>
              <a:t>to the degree that needs are </a:t>
            </a:r>
            <a:r>
              <a:rPr lang="en-US" sz="1200" dirty="0" smtClean="0">
                <a:latin typeface="+mn-lt"/>
              </a:rPr>
              <a:t>met</a:t>
            </a:r>
          </a:p>
          <a:p>
            <a:pPr marL="182880" indent="-182880" algn="l">
              <a:buFont typeface="Wingdings" pitchFamily="2" charset="2"/>
              <a:buChar char="ü"/>
            </a:pPr>
            <a:r>
              <a:rPr lang="en-US" sz="1200" dirty="0" smtClean="0">
                <a:latin typeface="+mn-lt"/>
              </a:rPr>
              <a:t>Stay at the organization because of what they </a:t>
            </a:r>
            <a:r>
              <a:rPr lang="en-US" sz="1200" b="1" dirty="0" smtClean="0">
                <a:latin typeface="+mn-lt"/>
              </a:rPr>
              <a:t>get from it</a:t>
            </a:r>
            <a:endParaRPr lang="en-US" sz="1200" b="1" dirty="0">
              <a:latin typeface="+mn-lt"/>
            </a:endParaRPr>
          </a:p>
        </p:txBody>
      </p:sp>
      <p:sp>
        <p:nvSpPr>
          <p:cNvPr id="14" name="TextBox 13"/>
          <p:cNvSpPr txBox="1">
            <a:spLocks noChangeArrowheads="1"/>
          </p:cNvSpPr>
          <p:nvPr/>
        </p:nvSpPr>
        <p:spPr bwMode="auto">
          <a:xfrm>
            <a:off x="4932040" y="4239015"/>
            <a:ext cx="3724908" cy="1015663"/>
          </a:xfrm>
          <a:prstGeom prst="rect">
            <a:avLst/>
          </a:prstGeom>
          <a:noFill/>
          <a:ln w="9525">
            <a:noFill/>
            <a:miter lim="800000"/>
            <a:headEnd/>
            <a:tailEnd/>
          </a:ln>
        </p:spPr>
        <p:txBody>
          <a:bodyPr wrap="square">
            <a:spAutoFit/>
          </a:bodyPr>
          <a:lstStyle/>
          <a:p>
            <a:pPr marL="182880" indent="-182880" algn="l">
              <a:buFont typeface="Wingdings" pitchFamily="2" charset="2"/>
              <a:buChar char="ü"/>
            </a:pPr>
            <a:r>
              <a:rPr lang="en-US" sz="1200" dirty="0">
                <a:latin typeface="+mn-lt"/>
              </a:rPr>
              <a:t>Consistently </a:t>
            </a:r>
            <a:r>
              <a:rPr lang="en-US" sz="1200" dirty="0" smtClean="0">
                <a:latin typeface="+mn-lt"/>
              </a:rPr>
              <a:t>exceed </a:t>
            </a:r>
            <a:r>
              <a:rPr lang="en-US" sz="1200" dirty="0">
                <a:latin typeface="+mn-lt"/>
              </a:rPr>
              <a:t>requirements</a:t>
            </a:r>
          </a:p>
          <a:p>
            <a:pPr marL="182880" indent="-182880" algn="l">
              <a:buFont typeface="Wingdings" pitchFamily="2" charset="2"/>
              <a:buChar char="ü"/>
            </a:pPr>
            <a:r>
              <a:rPr lang="en-US" sz="1200" dirty="0">
                <a:latin typeface="+mn-lt"/>
              </a:rPr>
              <a:t>Highly involved and always </a:t>
            </a:r>
            <a:r>
              <a:rPr lang="en-US" sz="1200" dirty="0" smtClean="0">
                <a:latin typeface="+mn-lt"/>
              </a:rPr>
              <a:t>help </a:t>
            </a:r>
            <a:r>
              <a:rPr lang="en-US" sz="1200" dirty="0">
                <a:latin typeface="+mn-lt"/>
              </a:rPr>
              <a:t>others</a:t>
            </a:r>
          </a:p>
          <a:p>
            <a:pPr marL="182880" indent="-182880" algn="l">
              <a:buFont typeface="Wingdings" pitchFamily="2" charset="2"/>
              <a:buChar char="ü"/>
            </a:pPr>
            <a:r>
              <a:rPr lang="en-US" sz="1200" dirty="0" smtClean="0">
                <a:latin typeface="+mn-lt"/>
              </a:rPr>
              <a:t>Recommend </a:t>
            </a:r>
            <a:r>
              <a:rPr lang="en-US" sz="1200" dirty="0">
                <a:latin typeface="+mn-lt"/>
              </a:rPr>
              <a:t>improvement opportunities</a:t>
            </a:r>
          </a:p>
          <a:p>
            <a:pPr marL="182880" indent="-182880" algn="l">
              <a:buFont typeface="Wingdings" pitchFamily="2" charset="2"/>
              <a:buChar char="ü"/>
            </a:pPr>
            <a:r>
              <a:rPr lang="en-US" sz="1200" dirty="0" smtClean="0">
                <a:latin typeface="+mn-lt"/>
              </a:rPr>
              <a:t>Have a sense </a:t>
            </a:r>
            <a:r>
              <a:rPr lang="en-US" sz="1200" dirty="0">
                <a:latin typeface="+mn-lt"/>
              </a:rPr>
              <a:t>of purpose and pride in their work</a:t>
            </a:r>
          </a:p>
          <a:p>
            <a:pPr marL="182880" indent="-182880" algn="l">
              <a:buFont typeface="Wingdings" pitchFamily="2" charset="2"/>
              <a:buChar char="ü"/>
            </a:pPr>
            <a:r>
              <a:rPr lang="en-US" sz="1200" dirty="0" smtClean="0">
                <a:latin typeface="+mn-lt"/>
              </a:rPr>
              <a:t>Stay at the organization for what they </a:t>
            </a:r>
            <a:r>
              <a:rPr lang="en-US" sz="1200" b="1" dirty="0" smtClean="0">
                <a:latin typeface="+mn-lt"/>
              </a:rPr>
              <a:t>give to it</a:t>
            </a:r>
            <a:endParaRPr lang="en-US" sz="1200" b="1" dirty="0">
              <a:latin typeface="+mn-lt"/>
            </a:endParaRPr>
          </a:p>
        </p:txBody>
      </p:sp>
      <p:sp>
        <p:nvSpPr>
          <p:cNvPr id="15" name="Chevron 14"/>
          <p:cNvSpPr/>
          <p:nvPr/>
        </p:nvSpPr>
        <p:spPr>
          <a:xfrm rot="5400000">
            <a:off x="1917086" y="5337516"/>
            <a:ext cx="336105" cy="642900"/>
          </a:xfrm>
          <a:prstGeom prst="chevron">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200" dirty="0">
              <a:solidFill>
                <a:schemeClr val="tx1"/>
              </a:solidFill>
            </a:endParaRPr>
          </a:p>
        </p:txBody>
      </p:sp>
      <p:sp>
        <p:nvSpPr>
          <p:cNvPr id="16" name="Chevron 15"/>
          <p:cNvSpPr/>
          <p:nvPr/>
        </p:nvSpPr>
        <p:spPr>
          <a:xfrm rot="5400000">
            <a:off x="6601544" y="5333578"/>
            <a:ext cx="336105" cy="650776"/>
          </a:xfrm>
          <a:prstGeom prst="chevron">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200" dirty="0">
              <a:solidFill>
                <a:schemeClr val="tx1"/>
              </a:solidFill>
            </a:endParaRPr>
          </a:p>
        </p:txBody>
      </p:sp>
      <p:sp>
        <p:nvSpPr>
          <p:cNvPr id="17" name="TextBox 16"/>
          <p:cNvSpPr txBox="1">
            <a:spLocks noChangeArrowheads="1"/>
          </p:cNvSpPr>
          <p:nvPr/>
        </p:nvSpPr>
        <p:spPr bwMode="auto">
          <a:xfrm>
            <a:off x="4800600" y="5847655"/>
            <a:ext cx="4038600" cy="461665"/>
          </a:xfrm>
          <a:prstGeom prst="rect">
            <a:avLst/>
          </a:prstGeom>
          <a:noFill/>
          <a:ln w="9525">
            <a:noFill/>
            <a:miter lim="800000"/>
            <a:headEnd/>
            <a:tailEnd/>
          </a:ln>
        </p:spPr>
        <p:txBody>
          <a:bodyPr>
            <a:spAutoFit/>
          </a:bodyPr>
          <a:lstStyle/>
          <a:p>
            <a:pPr algn="ctr"/>
            <a:r>
              <a:rPr lang="en-US" sz="1200" b="1" dirty="0">
                <a:latin typeface="+mn-lt"/>
              </a:rPr>
              <a:t>Optimal </a:t>
            </a:r>
          </a:p>
          <a:p>
            <a:pPr algn="ctr"/>
            <a:r>
              <a:rPr lang="en-US" sz="1200" b="1" dirty="0">
                <a:latin typeface="+mn-lt"/>
              </a:rPr>
              <a:t>Performance</a:t>
            </a:r>
          </a:p>
        </p:txBody>
      </p:sp>
      <p:sp>
        <p:nvSpPr>
          <p:cNvPr id="18" name="TextBox 17"/>
          <p:cNvSpPr txBox="1">
            <a:spLocks noChangeArrowheads="1"/>
          </p:cNvSpPr>
          <p:nvPr/>
        </p:nvSpPr>
        <p:spPr bwMode="auto">
          <a:xfrm>
            <a:off x="76200" y="5839717"/>
            <a:ext cx="4038600" cy="461665"/>
          </a:xfrm>
          <a:prstGeom prst="rect">
            <a:avLst/>
          </a:prstGeom>
          <a:noFill/>
          <a:ln w="9525">
            <a:noFill/>
            <a:miter lim="800000"/>
            <a:headEnd/>
            <a:tailEnd/>
          </a:ln>
        </p:spPr>
        <p:txBody>
          <a:bodyPr>
            <a:spAutoFit/>
          </a:bodyPr>
          <a:lstStyle/>
          <a:p>
            <a:pPr algn="ctr"/>
            <a:r>
              <a:rPr lang="en-US" sz="1200" b="1" dirty="0">
                <a:latin typeface="+mn-lt"/>
              </a:rPr>
              <a:t>Average</a:t>
            </a:r>
          </a:p>
          <a:p>
            <a:pPr algn="ctr"/>
            <a:r>
              <a:rPr lang="en-US" sz="1200" b="1" dirty="0">
                <a:latin typeface="+mn-lt"/>
              </a:rPr>
              <a:t>Performance</a:t>
            </a:r>
          </a:p>
        </p:txBody>
      </p:sp>
      <p:sp>
        <p:nvSpPr>
          <p:cNvPr id="19" name="Rectangle 18"/>
          <p:cNvSpPr/>
          <p:nvPr/>
        </p:nvSpPr>
        <p:spPr>
          <a:xfrm>
            <a:off x="287524" y="2650189"/>
            <a:ext cx="8551676" cy="523220"/>
          </a:xfrm>
          <a:prstGeom prst="rect">
            <a:avLst/>
          </a:prstGeom>
        </p:spPr>
        <p:txBody>
          <a:bodyPr wrap="square">
            <a:spAutoFit/>
          </a:bodyPr>
          <a:lstStyle/>
          <a:p>
            <a:pPr algn="l"/>
            <a:r>
              <a:rPr lang="en-US" sz="1400" b="1" dirty="0" smtClean="0">
                <a:ea typeface="ＭＳ Ｐゴシック"/>
              </a:rPr>
              <a:t>Employee engagement is “job satisfaction 2.0.” A satisfied employee comes to work feeling content each day. </a:t>
            </a:r>
            <a:endParaRPr lang="en-US" sz="1400" b="1" dirty="0"/>
          </a:p>
        </p:txBody>
      </p:sp>
      <p:cxnSp>
        <p:nvCxnSpPr>
          <p:cNvPr id="21" name="Straight Connector 20"/>
          <p:cNvCxnSpPr/>
          <p:nvPr/>
        </p:nvCxnSpPr>
        <p:spPr>
          <a:xfrm rot="16200000" flipH="1">
            <a:off x="3243047" y="4577933"/>
            <a:ext cx="2297866" cy="1"/>
          </a:xfrm>
          <a:prstGeom prst="line">
            <a:avLst/>
          </a:prstGeom>
          <a:ln w="19050">
            <a:solidFill>
              <a:schemeClr val="tx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23" name="Text Placeholder 2"/>
          <p:cNvSpPr>
            <a:spLocks noGrp="1"/>
          </p:cNvSpPr>
          <p:nvPr>
            <p:ph type="body" sz="quarter" idx="16"/>
          </p:nvPr>
        </p:nvSpPr>
        <p:spPr>
          <a:xfrm>
            <a:off x="1007604" y="1371399"/>
            <a:ext cx="6868615" cy="761457"/>
          </a:xfrm>
        </p:spPr>
        <p:txBody>
          <a:bodyPr/>
          <a:lstStyle/>
          <a:p>
            <a:pPr marL="0" indent="0" algn="ctr">
              <a:buNone/>
            </a:pPr>
            <a:r>
              <a:rPr lang="en-US" sz="1600" i="1" dirty="0" smtClean="0">
                <a:latin typeface="+mj-lt"/>
              </a:rPr>
              <a:t>Employee engagement is the degree to which employees are emotionally connected and committed to their organization and their role, exerting discretionary effort for the betterment of the organization.</a:t>
            </a:r>
          </a:p>
          <a:p>
            <a:pPr marL="0" indent="0" algn="ctr">
              <a:buNone/>
            </a:pPr>
            <a:r>
              <a:rPr lang="en-US" sz="1600" dirty="0" smtClean="0"/>
              <a:t>- McLean &amp; Company</a:t>
            </a:r>
          </a:p>
          <a:p>
            <a:pPr algn="ctr">
              <a:buNone/>
            </a:pPr>
            <a:endParaRPr lang="en-US" sz="1800" i="1" dirty="0"/>
          </a:p>
        </p:txBody>
      </p:sp>
      <p:pic>
        <p:nvPicPr>
          <p:cNvPr id="24" name="Picture 23" descr="quote2.wmf"/>
          <p:cNvPicPr>
            <a:picLocks noChangeAspect="1"/>
          </p:cNvPicPr>
          <p:nvPr/>
        </p:nvPicPr>
        <p:blipFill>
          <a:blip r:embed="rId3" cstate="print"/>
          <a:stretch>
            <a:fillRect/>
          </a:stretch>
        </p:blipFill>
        <p:spPr>
          <a:xfrm>
            <a:off x="7273962" y="2012605"/>
            <a:ext cx="336701" cy="240501"/>
          </a:xfrm>
          <a:prstGeom prst="rect">
            <a:avLst/>
          </a:prstGeom>
        </p:spPr>
      </p:pic>
      <p:pic>
        <p:nvPicPr>
          <p:cNvPr id="25" name="Picture 24" descr="quote1.wmf"/>
          <p:cNvPicPr>
            <a:picLocks noChangeAspect="1"/>
          </p:cNvPicPr>
          <p:nvPr/>
        </p:nvPicPr>
        <p:blipFill>
          <a:blip r:embed="rId4" cstate="print"/>
          <a:stretch>
            <a:fillRect/>
          </a:stretch>
        </p:blipFill>
        <p:spPr>
          <a:xfrm>
            <a:off x="670903" y="1371399"/>
            <a:ext cx="336701" cy="240501"/>
          </a:xfrm>
          <a:prstGeom prst="rect">
            <a:avLst/>
          </a:prstGeom>
        </p:spPr>
      </p:pic>
      <p:pic>
        <p:nvPicPr>
          <p:cNvPr id="20" name="Picture 9">
            <a:hlinkClick r:id="rId5"/>
          </p:cNvPr>
          <p:cNvPicPr>
            <a:picLocks noChangeAspect="1" noChangeArrowheads="1"/>
          </p:cNvPicPr>
          <p:nvPr/>
        </p:nvPicPr>
        <p:blipFill>
          <a:blip r:embed="rId6"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nvGraphicFramePr>
        <p:xfrm>
          <a:off x="0" y="0"/>
          <a:ext cx="158750" cy="158750"/>
        </p:xfrm>
        <a:graphic>
          <a:graphicData uri="http://schemas.openxmlformats.org/presentationml/2006/ole">
            <p:oleObj spid="_x0000_s128002" name="think-cell Slide" r:id="rId19" imgW="360" imgH="360" progId="">
              <p:embed/>
            </p:oleObj>
          </a:graphicData>
        </a:graphic>
      </p:graphicFrame>
      <p:pic>
        <p:nvPicPr>
          <p:cNvPr id="20" name="Picture 5"/>
          <p:cNvPicPr>
            <a:picLocks noChangeAspect="1" noChangeArrowheads="1"/>
          </p:cNvPicPr>
          <p:nvPr>
            <p:custDataLst>
              <p:tags r:id="rId2"/>
            </p:custDataLst>
          </p:nvPr>
        </p:nvPicPr>
        <p:blipFill>
          <a:blip r:embed="rId20" cstate="print"/>
          <a:srcRect l="24000"/>
          <a:stretch>
            <a:fillRect/>
          </a:stretch>
        </p:blipFill>
        <p:spPr bwMode="auto">
          <a:xfrm>
            <a:off x="152400" y="1665625"/>
            <a:ext cx="2895600" cy="4582775"/>
          </a:xfrm>
          <a:prstGeom prst="rect">
            <a:avLst/>
          </a:prstGeom>
          <a:noFill/>
          <a:ln w="9525">
            <a:miter lim="800000"/>
            <a:headEnd/>
            <a:tailEnd/>
          </a:ln>
          <a:effectLst/>
        </p:spPr>
      </p:pic>
      <p:sp>
        <p:nvSpPr>
          <p:cNvPr id="19" name="TextBox 7"/>
          <p:cNvSpPr txBox="1">
            <a:spLocks noChangeArrowheads="1"/>
          </p:cNvSpPr>
          <p:nvPr>
            <p:custDataLst>
              <p:tags r:id="rId3"/>
            </p:custDataLst>
          </p:nvPr>
        </p:nvSpPr>
        <p:spPr bwMode="auto">
          <a:xfrm>
            <a:off x="152400" y="1219200"/>
            <a:ext cx="3041507" cy="338554"/>
          </a:xfrm>
          <a:prstGeom prst="rect">
            <a:avLst/>
          </a:prstGeom>
          <a:noFill/>
          <a:ln w="9525">
            <a:noFill/>
            <a:miter lim="800000"/>
            <a:headEnd/>
            <a:tailEnd/>
          </a:ln>
        </p:spPr>
        <p:txBody>
          <a:bodyPr wrap="square">
            <a:spAutoFit/>
          </a:bodyPr>
          <a:lstStyle/>
          <a:p>
            <a:pPr algn="ctr"/>
            <a:r>
              <a:rPr lang="en-US" sz="1600" b="1" dirty="0" smtClean="0">
                <a:latin typeface="+mn-lt"/>
              </a:rPr>
              <a:t>Four Levels of Engagement</a:t>
            </a:r>
            <a:endParaRPr lang="en-US" sz="1600" b="1" dirty="0">
              <a:latin typeface="+mn-lt"/>
            </a:endParaRPr>
          </a:p>
        </p:txBody>
      </p:sp>
      <p:cxnSp>
        <p:nvCxnSpPr>
          <p:cNvPr id="21" name="Straight Connector 20"/>
          <p:cNvCxnSpPr/>
          <p:nvPr>
            <p:custDataLst>
              <p:tags r:id="rId4"/>
            </p:custDataLst>
          </p:nvPr>
        </p:nvCxnSpPr>
        <p:spPr>
          <a:xfrm>
            <a:off x="1999862" y="2260627"/>
            <a:ext cx="548640" cy="13447"/>
          </a:xfrm>
          <a:prstGeom prst="line">
            <a:avLst/>
          </a:prstGeom>
          <a:ln w="5080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custDataLst>
              <p:tags r:id="rId5"/>
            </p:custDataLst>
          </p:nvPr>
        </p:nvSpPr>
        <p:spPr>
          <a:xfrm>
            <a:off x="508220" y="2162974"/>
            <a:ext cx="1219200" cy="369332"/>
          </a:xfrm>
          <a:prstGeom prst="rect">
            <a:avLst/>
          </a:prstGeom>
          <a:noFill/>
        </p:spPr>
        <p:txBody>
          <a:bodyPr wrap="square" rtlCol="0">
            <a:spAutoFit/>
          </a:bodyPr>
          <a:lstStyle/>
          <a:p>
            <a:pPr algn="ctr"/>
            <a:r>
              <a:rPr lang="en-US" dirty="0" smtClean="0">
                <a:solidFill>
                  <a:schemeClr val="bg1"/>
                </a:solidFill>
              </a:rPr>
              <a:t>Engaged</a:t>
            </a:r>
            <a:endParaRPr lang="en-US" dirty="0">
              <a:solidFill>
                <a:schemeClr val="bg1"/>
              </a:solidFill>
            </a:endParaRPr>
          </a:p>
        </p:txBody>
      </p:sp>
      <p:sp>
        <p:nvSpPr>
          <p:cNvPr id="32" name="TextBox 31"/>
          <p:cNvSpPr txBox="1"/>
          <p:nvPr>
            <p:custDataLst>
              <p:tags r:id="rId6"/>
            </p:custDataLst>
          </p:nvPr>
        </p:nvSpPr>
        <p:spPr>
          <a:xfrm>
            <a:off x="520095" y="3090235"/>
            <a:ext cx="1219200" cy="646331"/>
          </a:xfrm>
          <a:prstGeom prst="rect">
            <a:avLst/>
          </a:prstGeom>
          <a:noFill/>
        </p:spPr>
        <p:txBody>
          <a:bodyPr wrap="square" rtlCol="0">
            <a:spAutoFit/>
          </a:bodyPr>
          <a:lstStyle/>
          <a:p>
            <a:pPr algn="ctr"/>
            <a:r>
              <a:rPr lang="en-US" dirty="0" smtClean="0"/>
              <a:t>Almost Engaged</a:t>
            </a:r>
            <a:endParaRPr lang="en-US" dirty="0"/>
          </a:p>
        </p:txBody>
      </p:sp>
      <p:sp>
        <p:nvSpPr>
          <p:cNvPr id="34" name="TextBox 33"/>
          <p:cNvSpPr txBox="1"/>
          <p:nvPr>
            <p:custDataLst>
              <p:tags r:id="rId7"/>
            </p:custDataLst>
          </p:nvPr>
        </p:nvSpPr>
        <p:spPr>
          <a:xfrm>
            <a:off x="480950" y="4260949"/>
            <a:ext cx="1295400" cy="369332"/>
          </a:xfrm>
          <a:prstGeom prst="rect">
            <a:avLst/>
          </a:prstGeom>
          <a:noFill/>
        </p:spPr>
        <p:txBody>
          <a:bodyPr wrap="square" rtlCol="0">
            <a:spAutoFit/>
          </a:bodyPr>
          <a:lstStyle/>
          <a:p>
            <a:pPr algn="ctr"/>
            <a:r>
              <a:rPr lang="en-US" dirty="0" smtClean="0"/>
              <a:t>Indifferent</a:t>
            </a:r>
            <a:endParaRPr lang="en-US" dirty="0"/>
          </a:p>
        </p:txBody>
      </p:sp>
      <p:sp>
        <p:nvSpPr>
          <p:cNvPr id="35" name="TextBox 34"/>
          <p:cNvSpPr txBox="1"/>
          <p:nvPr>
            <p:custDataLst>
              <p:tags r:id="rId8"/>
            </p:custDataLst>
          </p:nvPr>
        </p:nvSpPr>
        <p:spPr>
          <a:xfrm>
            <a:off x="397733" y="5359554"/>
            <a:ext cx="1447800" cy="369332"/>
          </a:xfrm>
          <a:prstGeom prst="rect">
            <a:avLst/>
          </a:prstGeom>
          <a:noFill/>
        </p:spPr>
        <p:txBody>
          <a:bodyPr wrap="square" rtlCol="0">
            <a:spAutoFit/>
          </a:bodyPr>
          <a:lstStyle/>
          <a:p>
            <a:pPr algn="ctr"/>
            <a:r>
              <a:rPr lang="en-US" dirty="0" smtClean="0">
                <a:solidFill>
                  <a:schemeClr val="bg1"/>
                </a:solidFill>
              </a:rPr>
              <a:t>Disengaged</a:t>
            </a:r>
            <a:endParaRPr lang="en-US" dirty="0">
              <a:solidFill>
                <a:schemeClr val="bg1"/>
              </a:solidFill>
            </a:endParaRPr>
          </a:p>
        </p:txBody>
      </p:sp>
      <p:cxnSp>
        <p:nvCxnSpPr>
          <p:cNvPr id="36" name="Straight Connector 35"/>
          <p:cNvCxnSpPr/>
          <p:nvPr>
            <p:custDataLst>
              <p:tags r:id="rId9"/>
            </p:custDataLst>
          </p:nvPr>
        </p:nvCxnSpPr>
        <p:spPr>
          <a:xfrm>
            <a:off x="1999862" y="3412755"/>
            <a:ext cx="548640" cy="0"/>
          </a:xfrm>
          <a:prstGeom prst="line">
            <a:avLst/>
          </a:prstGeom>
          <a:ln w="5080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custDataLst>
              <p:tags r:id="rId10"/>
            </p:custDataLst>
          </p:nvPr>
        </p:nvCxnSpPr>
        <p:spPr>
          <a:xfrm>
            <a:off x="1999862" y="4420867"/>
            <a:ext cx="548640" cy="0"/>
          </a:xfrm>
          <a:prstGeom prst="line">
            <a:avLst/>
          </a:prstGeom>
          <a:ln w="5080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custDataLst>
              <p:tags r:id="rId11"/>
            </p:custDataLst>
          </p:nvPr>
        </p:nvCxnSpPr>
        <p:spPr>
          <a:xfrm>
            <a:off x="1999862" y="5536991"/>
            <a:ext cx="548640" cy="0"/>
          </a:xfrm>
          <a:prstGeom prst="line">
            <a:avLst/>
          </a:prstGeom>
          <a:ln w="5080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9" name="Title 46"/>
          <p:cNvSpPr>
            <a:spLocks noGrp="1"/>
          </p:cNvSpPr>
          <p:nvPr>
            <p:ph type="title"/>
            <p:custDataLst>
              <p:tags r:id="rId12"/>
            </p:custDataLst>
          </p:nvPr>
        </p:nvSpPr>
        <p:spPr>
          <a:xfrm>
            <a:off x="251520" y="260648"/>
            <a:ext cx="8625780" cy="864096"/>
          </a:xfrm>
        </p:spPr>
        <p:txBody>
          <a:bodyPr/>
          <a:lstStyle/>
          <a:p>
            <a:pPr lvl="0"/>
            <a:r>
              <a:rPr lang="en-CA" dirty="0" smtClean="0">
                <a:ea typeface="ＭＳ Ｐゴシック" pitchFamily="28" charset="-128"/>
              </a:rPr>
              <a:t>Employees fall into one of four categories when it comes to their engagement level</a:t>
            </a:r>
            <a:endParaRPr lang="en-US" dirty="0"/>
          </a:p>
        </p:txBody>
      </p:sp>
      <p:sp>
        <p:nvSpPr>
          <p:cNvPr id="40" name="Rectangle 39"/>
          <p:cNvSpPr/>
          <p:nvPr>
            <p:custDataLst>
              <p:tags r:id="rId13"/>
            </p:custDataLst>
          </p:nvPr>
        </p:nvSpPr>
        <p:spPr>
          <a:xfrm>
            <a:off x="2771800" y="1600200"/>
            <a:ext cx="5796644" cy="1148931"/>
          </a:xfrm>
          <a:prstGeom prst="rect">
            <a:avLst/>
          </a:prstGeom>
          <a:solidFill>
            <a:schemeClr val="bg2">
              <a:lumMod val="95000"/>
            </a:schemeClr>
          </a:solidFill>
          <a:ln w="1270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indent="-182880" algn="l" defTabSz="912813">
              <a:spcBef>
                <a:spcPts val="25"/>
              </a:spcBef>
              <a:buFont typeface="Arial" charset="0"/>
              <a:buChar char="•"/>
              <a:defRPr/>
            </a:pPr>
            <a:r>
              <a:rPr lang="en-US" sz="1200" dirty="0" smtClean="0">
                <a:solidFill>
                  <a:schemeClr val="tx1"/>
                </a:solidFill>
              </a:rPr>
              <a:t>Feel a sense of ownership, passion, purpose, and pride in the organization. </a:t>
            </a:r>
          </a:p>
          <a:p>
            <a:pPr marL="182880" indent="-182880" algn="l" defTabSz="912813">
              <a:spcBef>
                <a:spcPts val="25"/>
              </a:spcBef>
              <a:buFont typeface="Arial" charset="0"/>
              <a:buChar char="•"/>
              <a:defRPr/>
            </a:pPr>
            <a:r>
              <a:rPr lang="en-US" sz="1200" dirty="0" smtClean="0">
                <a:solidFill>
                  <a:schemeClr val="tx1"/>
                </a:solidFill>
              </a:rPr>
              <a:t>Are energized, enthusiastic, and self-motivated. </a:t>
            </a:r>
          </a:p>
          <a:p>
            <a:pPr marL="182880" indent="-182880" algn="l" defTabSz="912813">
              <a:spcBef>
                <a:spcPts val="25"/>
              </a:spcBef>
              <a:buFont typeface="Arial" charset="0"/>
              <a:buChar char="•"/>
              <a:defRPr/>
            </a:pPr>
            <a:r>
              <a:rPr lang="en-US" sz="1200" dirty="0" smtClean="0">
                <a:solidFill>
                  <a:schemeClr val="tx1"/>
                </a:solidFill>
              </a:rPr>
              <a:t>Consider the organization’s objectives over their own or equal to their own.</a:t>
            </a:r>
          </a:p>
          <a:p>
            <a:pPr marL="182880" indent="-182880" algn="l" defTabSz="912813">
              <a:buFont typeface="Arial" charset="0"/>
              <a:buChar char="•"/>
            </a:pPr>
            <a:r>
              <a:rPr lang="en-US" sz="1200" dirty="0" smtClean="0">
                <a:solidFill>
                  <a:schemeClr val="tx1"/>
                </a:solidFill>
              </a:rPr>
              <a:t>Generate ideas and exert discretionary effort to better the company.</a:t>
            </a:r>
          </a:p>
          <a:p>
            <a:pPr marL="182880" indent="-182880" algn="l" defTabSz="912813">
              <a:buFont typeface="Arial" charset="0"/>
              <a:buChar char="•"/>
            </a:pPr>
            <a:r>
              <a:rPr lang="en-US" sz="1200" dirty="0" smtClean="0">
                <a:solidFill>
                  <a:schemeClr val="tx1"/>
                </a:solidFill>
              </a:rPr>
              <a:t>Lead and participate in organization and team events.</a:t>
            </a:r>
          </a:p>
          <a:p>
            <a:pPr marL="182880" indent="-182880" algn="l" defTabSz="912813">
              <a:buFont typeface="Arial" charset="0"/>
              <a:buChar char="•"/>
            </a:pPr>
            <a:r>
              <a:rPr lang="en-US" sz="1200" dirty="0" smtClean="0">
                <a:solidFill>
                  <a:schemeClr val="tx1"/>
                </a:solidFill>
              </a:rPr>
              <a:t>Volunteer to take on extra tasks.</a:t>
            </a:r>
          </a:p>
        </p:txBody>
      </p:sp>
      <p:sp>
        <p:nvSpPr>
          <p:cNvPr id="41" name="Rectangle 40"/>
          <p:cNvSpPr/>
          <p:nvPr>
            <p:custDataLst>
              <p:tags r:id="rId14"/>
            </p:custDataLst>
          </p:nvPr>
        </p:nvSpPr>
        <p:spPr>
          <a:xfrm>
            <a:off x="2771800" y="2823411"/>
            <a:ext cx="5796644" cy="1005840"/>
          </a:xfrm>
          <a:prstGeom prst="rect">
            <a:avLst/>
          </a:prstGeom>
          <a:solidFill>
            <a:schemeClr val="bg2">
              <a:lumMod val="95000"/>
            </a:schemeClr>
          </a:solidFill>
          <a:ln w="1270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indent="-182880" algn="l" defTabSz="912813" fontAlgn="ctr">
              <a:spcBef>
                <a:spcPts val="25"/>
              </a:spcBef>
              <a:buFont typeface="Arial" charset="0"/>
              <a:buChar char="•"/>
              <a:defRPr/>
            </a:pPr>
            <a:r>
              <a:rPr lang="en-US" sz="1200" dirty="0" smtClean="0">
                <a:solidFill>
                  <a:schemeClr val="tx1"/>
                </a:solidFill>
              </a:rPr>
              <a:t>Feel a sense of satisfaction and commitment to the organization.</a:t>
            </a:r>
          </a:p>
          <a:p>
            <a:pPr marL="182880" indent="-182880" algn="l" defTabSz="912813" fontAlgn="ctr">
              <a:spcBef>
                <a:spcPts val="25"/>
              </a:spcBef>
              <a:buFont typeface="Arial" charset="0"/>
              <a:buChar char="•"/>
              <a:defRPr/>
            </a:pPr>
            <a:r>
              <a:rPr lang="en-US" sz="1200" dirty="0" smtClean="0">
                <a:solidFill>
                  <a:schemeClr val="tx1"/>
                </a:solidFill>
              </a:rPr>
              <a:t>At times, are motivated to go the extra mile.</a:t>
            </a:r>
          </a:p>
          <a:p>
            <a:pPr marL="182880" indent="-182880" algn="l" defTabSz="912813" fontAlgn="ctr">
              <a:spcBef>
                <a:spcPts val="25"/>
              </a:spcBef>
              <a:buFont typeface="Arial" charset="0"/>
              <a:buChar char="•"/>
              <a:defRPr/>
            </a:pPr>
            <a:r>
              <a:rPr lang="en-US" sz="1200" dirty="0" smtClean="0">
                <a:solidFill>
                  <a:schemeClr val="tx1"/>
                </a:solidFill>
              </a:rPr>
              <a:t>Consider the organization’s objectives and their own objectives equally.</a:t>
            </a:r>
          </a:p>
          <a:p>
            <a:pPr marL="182880" indent="-182880" algn="l" defTabSz="912813" fontAlgn="ctr">
              <a:spcBef>
                <a:spcPts val="25"/>
              </a:spcBef>
              <a:buFont typeface="Arial" charset="0"/>
              <a:buChar char="•"/>
              <a:defRPr/>
            </a:pPr>
            <a:r>
              <a:rPr lang="en-US" sz="1200" dirty="0" smtClean="0">
                <a:solidFill>
                  <a:schemeClr val="tx1"/>
                </a:solidFill>
              </a:rPr>
              <a:t>Participate in organization and team events.</a:t>
            </a:r>
          </a:p>
          <a:p>
            <a:pPr marL="182880" indent="-182880" algn="l" defTabSz="912813" fontAlgn="ctr">
              <a:spcBef>
                <a:spcPts val="25"/>
              </a:spcBef>
              <a:buFont typeface="Arial" charset="0"/>
              <a:buChar char="•"/>
              <a:defRPr/>
            </a:pPr>
            <a:r>
              <a:rPr lang="en-US" sz="1200" dirty="0" smtClean="0">
                <a:solidFill>
                  <a:schemeClr val="tx1"/>
                </a:solidFill>
              </a:rPr>
              <a:t>Sometimes volunteer to take on extra tasks.</a:t>
            </a:r>
          </a:p>
        </p:txBody>
      </p:sp>
      <p:sp>
        <p:nvSpPr>
          <p:cNvPr id="44" name="Rectangle 43"/>
          <p:cNvSpPr/>
          <p:nvPr>
            <p:custDataLst>
              <p:tags r:id="rId15"/>
            </p:custDataLst>
          </p:nvPr>
        </p:nvSpPr>
        <p:spPr>
          <a:xfrm>
            <a:off x="2771800" y="3901259"/>
            <a:ext cx="5796644" cy="972108"/>
          </a:xfrm>
          <a:prstGeom prst="rect">
            <a:avLst/>
          </a:prstGeom>
          <a:solidFill>
            <a:schemeClr val="bg2">
              <a:lumMod val="95000"/>
            </a:schemeClr>
          </a:solidFill>
          <a:ln w="1270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indent="-182880" algn="l" defTabSz="912813">
              <a:spcBef>
                <a:spcPts val="25"/>
              </a:spcBef>
              <a:buFont typeface="Arial" charset="0"/>
              <a:buChar char="•"/>
              <a:defRPr/>
            </a:pPr>
            <a:r>
              <a:rPr lang="en-US" sz="1200" dirty="0" smtClean="0">
                <a:solidFill>
                  <a:schemeClr val="tx1"/>
                </a:solidFill>
              </a:rPr>
              <a:t>Do not feel a sense of purpose or pride in their work – it’s “just a job.” </a:t>
            </a:r>
          </a:p>
          <a:p>
            <a:pPr marL="182880" indent="-182880" algn="l" defTabSz="912813">
              <a:spcBef>
                <a:spcPts val="25"/>
              </a:spcBef>
              <a:buFont typeface="Arial" charset="0"/>
              <a:buChar char="•"/>
              <a:defRPr/>
            </a:pPr>
            <a:r>
              <a:rPr lang="en-US" sz="1200" dirty="0" smtClean="0">
                <a:solidFill>
                  <a:schemeClr val="tx1"/>
                </a:solidFill>
              </a:rPr>
              <a:t>Put in sufficient time to meet minimum requirements. </a:t>
            </a:r>
          </a:p>
          <a:p>
            <a:pPr marL="182880" indent="-182880" algn="l" defTabSz="912813">
              <a:spcBef>
                <a:spcPts val="25"/>
              </a:spcBef>
              <a:buFont typeface="Arial" charset="0"/>
              <a:buChar char="•"/>
              <a:defRPr/>
            </a:pPr>
            <a:r>
              <a:rPr lang="en-US" sz="1200" dirty="0" smtClean="0">
                <a:solidFill>
                  <a:schemeClr val="tx1"/>
                </a:solidFill>
              </a:rPr>
              <a:t>Typically consider their own objectives and interests before the organization’s.</a:t>
            </a:r>
          </a:p>
          <a:p>
            <a:pPr marL="182880" indent="-182880" algn="l" defTabSz="912813">
              <a:spcBef>
                <a:spcPts val="25"/>
              </a:spcBef>
              <a:buFont typeface="Arial" charset="0"/>
              <a:buChar char="•"/>
              <a:defRPr/>
            </a:pPr>
            <a:r>
              <a:rPr lang="en-US" sz="1200" dirty="0" smtClean="0">
                <a:solidFill>
                  <a:schemeClr val="tx1"/>
                </a:solidFill>
              </a:rPr>
              <a:t>Are apathetic to work-related issues or events. </a:t>
            </a:r>
          </a:p>
          <a:p>
            <a:pPr marL="182880" indent="-182880" algn="l" defTabSz="912813">
              <a:spcBef>
                <a:spcPts val="25"/>
              </a:spcBef>
              <a:buFont typeface="Arial" charset="0"/>
              <a:buChar char="•"/>
              <a:defRPr/>
            </a:pPr>
            <a:r>
              <a:rPr lang="en-US" sz="1200" dirty="0" smtClean="0">
                <a:solidFill>
                  <a:schemeClr val="tx1"/>
                </a:solidFill>
              </a:rPr>
              <a:t>Typically do not volunteer to take on extra tasks.</a:t>
            </a:r>
          </a:p>
        </p:txBody>
      </p:sp>
      <p:sp>
        <p:nvSpPr>
          <p:cNvPr id="45" name="Rectangle 44"/>
          <p:cNvSpPr/>
          <p:nvPr>
            <p:custDataLst>
              <p:tags r:id="rId16"/>
            </p:custDataLst>
          </p:nvPr>
        </p:nvSpPr>
        <p:spPr>
          <a:xfrm>
            <a:off x="2771800" y="4945375"/>
            <a:ext cx="5796644" cy="1368152"/>
          </a:xfrm>
          <a:prstGeom prst="rect">
            <a:avLst/>
          </a:prstGeom>
          <a:solidFill>
            <a:schemeClr val="bg2">
              <a:lumMod val="95000"/>
            </a:schemeClr>
          </a:solidFill>
          <a:ln w="12700">
            <a:solidFill>
              <a:schemeClr val="tx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indent="-182880" algn="l" defTabSz="912813" fontAlgn="ctr">
              <a:spcBef>
                <a:spcPts val="25"/>
              </a:spcBef>
              <a:buFont typeface="Arial" charset="0"/>
              <a:buChar char="•"/>
              <a:defRPr/>
            </a:pPr>
            <a:r>
              <a:rPr lang="en-US" sz="1200" dirty="0" smtClean="0">
                <a:solidFill>
                  <a:schemeClr val="tx1"/>
                </a:solidFill>
              </a:rPr>
              <a:t>Have little care for their job or organization. May not openly show dissatisfaction, but their attitude is negative, affecting their work and peers. </a:t>
            </a:r>
          </a:p>
          <a:p>
            <a:pPr marL="182880" indent="-182880" algn="l" defTabSz="912813" fontAlgn="ctr">
              <a:spcBef>
                <a:spcPts val="25"/>
              </a:spcBef>
              <a:buFont typeface="Arial" charset="0"/>
              <a:buChar char="•"/>
              <a:defRPr/>
            </a:pPr>
            <a:r>
              <a:rPr lang="en-US" sz="1200" dirty="0" smtClean="0">
                <a:solidFill>
                  <a:schemeClr val="tx1"/>
                </a:solidFill>
              </a:rPr>
              <a:t>Do not meet requirements. Put in time, but not effort.</a:t>
            </a:r>
          </a:p>
          <a:p>
            <a:pPr marL="182880" indent="-182880" algn="l" defTabSz="912813" fontAlgn="ctr">
              <a:spcBef>
                <a:spcPts val="25"/>
              </a:spcBef>
              <a:buFont typeface="Arial" charset="0"/>
              <a:buChar char="•"/>
              <a:defRPr/>
            </a:pPr>
            <a:r>
              <a:rPr lang="en-US" sz="1200" dirty="0" smtClean="0">
                <a:solidFill>
                  <a:schemeClr val="tx1"/>
                </a:solidFill>
              </a:rPr>
              <a:t>Disinterested in organizational objectives. Are focused on personal gains. </a:t>
            </a:r>
          </a:p>
          <a:p>
            <a:pPr marL="182880" indent="-182880" algn="l" defTabSz="912813" fontAlgn="ctr">
              <a:spcBef>
                <a:spcPts val="25"/>
              </a:spcBef>
              <a:buFont typeface="Arial" charset="0"/>
              <a:buChar char="•"/>
              <a:defRPr/>
            </a:pPr>
            <a:r>
              <a:rPr lang="en-US" sz="1200" dirty="0" smtClean="0">
                <a:solidFill>
                  <a:schemeClr val="tx1"/>
                </a:solidFill>
              </a:rPr>
              <a:t>Do not participate in organization or team events. </a:t>
            </a:r>
          </a:p>
          <a:p>
            <a:pPr marL="182880" indent="-182880" algn="l" defTabSz="912813" fontAlgn="ctr">
              <a:spcBef>
                <a:spcPts val="25"/>
              </a:spcBef>
              <a:buFont typeface="Arial" charset="0"/>
              <a:buChar char="•"/>
              <a:defRPr/>
            </a:pPr>
            <a:r>
              <a:rPr lang="en-US" sz="1200" dirty="0" smtClean="0">
                <a:solidFill>
                  <a:schemeClr val="tx1"/>
                </a:solidFill>
              </a:rPr>
              <a:t>Appear “checked out.” Complain about their role, the organization, their manager and peers.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average, only 1 in 3 employees is engaged</a:t>
            </a:r>
            <a:endParaRPr lang="en-US" dirty="0"/>
          </a:p>
        </p:txBody>
      </p:sp>
      <p:sp>
        <p:nvSpPr>
          <p:cNvPr id="28" name="TextBox 27"/>
          <p:cNvSpPr txBox="1"/>
          <p:nvPr>
            <p:custDataLst>
              <p:tags r:id="rId1"/>
            </p:custDataLst>
          </p:nvPr>
        </p:nvSpPr>
        <p:spPr>
          <a:xfrm>
            <a:off x="1460810" y="5271011"/>
            <a:ext cx="2823158" cy="400110"/>
          </a:xfrm>
          <a:prstGeom prst="rect">
            <a:avLst/>
          </a:prstGeom>
          <a:noFill/>
        </p:spPr>
        <p:txBody>
          <a:bodyPr wrap="square">
            <a:spAutoFit/>
          </a:bodyPr>
          <a:lstStyle/>
          <a:p>
            <a:pPr>
              <a:defRPr/>
            </a:pPr>
            <a:r>
              <a:rPr lang="en-US" sz="1000" dirty="0" smtClean="0">
                <a:latin typeface="+mn-lt"/>
              </a:rPr>
              <a:t>Source</a:t>
            </a:r>
            <a:r>
              <a:rPr lang="en-US" sz="1000" dirty="0">
                <a:latin typeface="+mn-lt"/>
              </a:rPr>
              <a:t>: </a:t>
            </a:r>
            <a:r>
              <a:rPr lang="en-US" sz="1000" dirty="0" smtClean="0">
                <a:latin typeface="+mn-lt"/>
              </a:rPr>
              <a:t>McLean </a:t>
            </a:r>
            <a:r>
              <a:rPr lang="en-US" sz="1000" dirty="0">
                <a:latin typeface="+mn-lt"/>
              </a:rPr>
              <a:t>&amp; </a:t>
            </a:r>
            <a:r>
              <a:rPr lang="en-US" sz="1000" dirty="0" smtClean="0">
                <a:latin typeface="+mn-lt"/>
              </a:rPr>
              <a:t>Company</a:t>
            </a:r>
            <a:r>
              <a:rPr lang="en-US" sz="1000" dirty="0" smtClean="0">
                <a:latin typeface="+mn-lt"/>
                <a:hlinkClick r:id="" action="ppaction://noaction"/>
              </a:rPr>
              <a:t> </a:t>
            </a:r>
            <a:endParaRPr lang="en-US" sz="1000" dirty="0" smtClean="0">
              <a:latin typeface="+mn-lt"/>
            </a:endParaRPr>
          </a:p>
          <a:p>
            <a:pPr>
              <a:defRPr/>
            </a:pPr>
            <a:r>
              <a:rPr lang="en-US" sz="1000" dirty="0" smtClean="0">
                <a:latin typeface="+mn-lt"/>
              </a:rPr>
              <a:t>2011-2012</a:t>
            </a:r>
          </a:p>
        </p:txBody>
      </p:sp>
      <p:sp>
        <p:nvSpPr>
          <p:cNvPr id="29" name="TextBox 28"/>
          <p:cNvSpPr txBox="1"/>
          <p:nvPr>
            <p:custDataLst>
              <p:tags r:id="rId2"/>
            </p:custDataLst>
          </p:nvPr>
        </p:nvSpPr>
        <p:spPr>
          <a:xfrm>
            <a:off x="971600" y="4973461"/>
            <a:ext cx="3822263" cy="276999"/>
          </a:xfrm>
          <a:prstGeom prst="rect">
            <a:avLst/>
          </a:prstGeom>
          <a:noFill/>
        </p:spPr>
        <p:txBody>
          <a:bodyPr wrap="square">
            <a:spAutoFit/>
          </a:bodyPr>
          <a:lstStyle/>
          <a:p>
            <a:pPr algn="ctr">
              <a:defRPr/>
            </a:pPr>
            <a:r>
              <a:rPr lang="en-US" sz="1200" b="1" dirty="0">
                <a:latin typeface="+mn-lt"/>
              </a:rPr>
              <a:t>% of </a:t>
            </a:r>
            <a:r>
              <a:rPr lang="en-US" sz="1200" b="1" dirty="0" smtClean="0">
                <a:latin typeface="+mn-lt"/>
              </a:rPr>
              <a:t>employees </a:t>
            </a:r>
            <a:r>
              <a:rPr lang="en-US" sz="1200" b="1" dirty="0">
                <a:latin typeface="+mn-lt"/>
              </a:rPr>
              <a:t>based at each engagement level</a:t>
            </a:r>
          </a:p>
        </p:txBody>
      </p:sp>
      <p:sp>
        <p:nvSpPr>
          <p:cNvPr id="59" name="Text Placeholder 39"/>
          <p:cNvSpPr>
            <a:spLocks noGrp="1"/>
          </p:cNvSpPr>
          <p:nvPr>
            <p:ph type="body" sz="quarter" idx="4294967295"/>
          </p:nvPr>
        </p:nvSpPr>
        <p:spPr>
          <a:xfrm>
            <a:off x="251520" y="1259607"/>
            <a:ext cx="8625780" cy="657225"/>
          </a:xfrm>
          <a:prstGeom prst="rect">
            <a:avLst/>
          </a:prstGeom>
          <a:noFill/>
        </p:spPr>
        <p:txBody>
          <a:bodyPr/>
          <a:lstStyle/>
          <a:p>
            <a:pPr marL="0" defTabSz="912813">
              <a:spcBef>
                <a:spcPts val="0"/>
              </a:spcBef>
              <a:buNone/>
            </a:pPr>
            <a:r>
              <a:rPr lang="en-US" sz="1800" b="1" dirty="0" smtClean="0"/>
              <a:t>Employee engagement levels are much lower than you may think at most organizations. There is much need for improvement.</a:t>
            </a:r>
          </a:p>
        </p:txBody>
      </p:sp>
      <p:sp>
        <p:nvSpPr>
          <p:cNvPr id="63" name="TextBox 62"/>
          <p:cNvSpPr txBox="1"/>
          <p:nvPr/>
        </p:nvSpPr>
        <p:spPr>
          <a:xfrm>
            <a:off x="5246623" y="2460137"/>
            <a:ext cx="3249813" cy="3013591"/>
          </a:xfrm>
          <a:prstGeom prst="roundRect">
            <a:avLst/>
          </a:prstGeom>
          <a:solidFill>
            <a:schemeClr val="accent2">
              <a:lumMod val="20000"/>
              <a:lumOff val="80000"/>
            </a:schemeClr>
          </a:solidFill>
        </p:spPr>
        <p:txBody>
          <a:bodyPr wrap="square" rtlCol="0">
            <a:spAutoFit/>
          </a:bodyPr>
          <a:lstStyle/>
          <a:p>
            <a:pPr marL="182880" indent="-182880" algn="l">
              <a:spcBef>
                <a:spcPts val="600"/>
              </a:spcBef>
              <a:buFont typeface="Arial" pitchFamily="34" charset="0"/>
              <a:buChar char="•"/>
            </a:pPr>
            <a:r>
              <a:rPr lang="en-US" sz="1200" dirty="0" smtClean="0"/>
              <a:t>Only 50% of employees agree that they regularly look forward to coming into work. </a:t>
            </a:r>
          </a:p>
          <a:p>
            <a:pPr marL="182880" indent="-182880" algn="l">
              <a:spcBef>
                <a:spcPts val="600"/>
              </a:spcBef>
              <a:buFont typeface="Arial" pitchFamily="34" charset="0"/>
              <a:buChar char="•"/>
            </a:pPr>
            <a:r>
              <a:rPr lang="en-US" sz="1200" dirty="0" smtClean="0"/>
              <a:t>Only 56% of employees regularly talk about their job in a positive light</a:t>
            </a:r>
            <a:r>
              <a:rPr lang="en-US" sz="1200" b="1" dirty="0" smtClean="0"/>
              <a:t> </a:t>
            </a:r>
            <a:r>
              <a:rPr lang="en-US" sz="1200" dirty="0" smtClean="0"/>
              <a:t>with friends and family. </a:t>
            </a:r>
            <a:endParaRPr lang="en-US" sz="1000" dirty="0" smtClean="0"/>
          </a:p>
          <a:p>
            <a:pPr marL="182880" indent="-182880" algn="l">
              <a:spcBef>
                <a:spcPts val="600"/>
              </a:spcBef>
              <a:buFont typeface="Arial" pitchFamily="34" charset="0"/>
              <a:buChar char="•"/>
            </a:pPr>
            <a:r>
              <a:rPr lang="en-US" sz="1200" dirty="0" smtClean="0"/>
              <a:t>Although 71% of employees say they are committed to their organization,</a:t>
            </a:r>
            <a:r>
              <a:rPr lang="en-US" sz="1200" b="1" dirty="0" smtClean="0"/>
              <a:t> </a:t>
            </a:r>
            <a:r>
              <a:rPr lang="en-US" sz="1200" dirty="0" smtClean="0"/>
              <a:t>only 39% say they would stay at their organization if they were offered a similar job at another organization with a 10% raise in pay.                     </a:t>
            </a:r>
          </a:p>
          <a:p>
            <a:pPr marL="182880" indent="-182880" algn="l">
              <a:spcBef>
                <a:spcPts val="600"/>
              </a:spcBef>
            </a:pPr>
            <a:r>
              <a:rPr lang="en-US" sz="1200" dirty="0" smtClean="0"/>
              <a:t>	</a:t>
            </a:r>
            <a:r>
              <a:rPr lang="en-US" sz="1000" dirty="0" smtClean="0"/>
              <a:t>Source: McLean &amp; Company, </a:t>
            </a:r>
            <a:r>
              <a:rPr lang="en-US" sz="1000" i="1" dirty="0" smtClean="0"/>
              <a:t>N= 2838</a:t>
            </a:r>
          </a:p>
        </p:txBody>
      </p:sp>
      <p:cxnSp>
        <p:nvCxnSpPr>
          <p:cNvPr id="64" name="Straight Connector 63"/>
          <p:cNvCxnSpPr/>
          <p:nvPr/>
        </p:nvCxnSpPr>
        <p:spPr>
          <a:xfrm rot="5400000">
            <a:off x="3527887" y="4113075"/>
            <a:ext cx="2952329" cy="0"/>
          </a:xfrm>
          <a:prstGeom prst="line">
            <a:avLst/>
          </a:prstGeom>
          <a:ln w="19050">
            <a:solidFill>
              <a:schemeClr val="tx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667320" y="2060848"/>
            <a:ext cx="4012692" cy="523220"/>
          </a:xfrm>
          <a:prstGeom prst="rect">
            <a:avLst/>
          </a:prstGeom>
          <a:noFill/>
        </p:spPr>
        <p:txBody>
          <a:bodyPr wrap="square" rtlCol="0">
            <a:spAutoFit/>
          </a:bodyPr>
          <a:lstStyle/>
          <a:p>
            <a:r>
              <a:rPr lang="en-US" sz="1400" b="1" dirty="0" smtClean="0"/>
              <a:t>It’s likely that only 30-40% of employees at your organization are engaged</a:t>
            </a:r>
            <a:endParaRPr lang="en-US" sz="1400" b="1" dirty="0"/>
          </a:p>
        </p:txBody>
      </p:sp>
      <p:sp>
        <p:nvSpPr>
          <p:cNvPr id="60" name="TextBox 59"/>
          <p:cNvSpPr txBox="1"/>
          <p:nvPr/>
        </p:nvSpPr>
        <p:spPr>
          <a:xfrm>
            <a:off x="4900617" y="2114532"/>
            <a:ext cx="2304256" cy="338554"/>
          </a:xfrm>
          <a:prstGeom prst="rect">
            <a:avLst/>
          </a:prstGeom>
          <a:noFill/>
        </p:spPr>
        <p:txBody>
          <a:bodyPr wrap="square" rtlCol="0">
            <a:spAutoFit/>
          </a:bodyPr>
          <a:lstStyle/>
          <a:p>
            <a:r>
              <a:rPr lang="en-US" sz="1600" b="1" dirty="0" smtClean="0"/>
              <a:t>The result:</a:t>
            </a:r>
            <a:endParaRPr lang="en-US" sz="1600" b="1" dirty="0"/>
          </a:p>
        </p:txBody>
      </p:sp>
      <p:sp>
        <p:nvSpPr>
          <p:cNvPr id="62" name="TextBox 61"/>
          <p:cNvSpPr txBox="1"/>
          <p:nvPr/>
        </p:nvSpPr>
        <p:spPr>
          <a:xfrm>
            <a:off x="555570" y="5671121"/>
            <a:ext cx="4166556" cy="646331"/>
          </a:xfrm>
          <a:prstGeom prst="rect">
            <a:avLst/>
          </a:prstGeom>
          <a:noFill/>
        </p:spPr>
        <p:txBody>
          <a:bodyPr wrap="square" rtlCol="0">
            <a:spAutoFit/>
          </a:bodyPr>
          <a:lstStyle/>
          <a:p>
            <a:r>
              <a:rPr lang="en-US" sz="1200" i="1" dirty="0" smtClean="0"/>
              <a:t>An organization’s employee engagement level is calculated by adding together the percentage of actively engaged and engaged employees.</a:t>
            </a:r>
            <a:endParaRPr lang="en-US" sz="1200" i="1" dirty="0"/>
          </a:p>
        </p:txBody>
      </p:sp>
      <p:pic>
        <p:nvPicPr>
          <p:cNvPr id="61" name="Picture 9">
            <a:hlinkClick r:id="rId13"/>
          </p:cNvPr>
          <p:cNvPicPr>
            <a:picLocks noChangeAspect="1" noChangeArrowheads="1"/>
          </p:cNvPicPr>
          <p:nvPr/>
        </p:nvPicPr>
        <p:blipFill>
          <a:blip r:embed="rId14" cstate="print"/>
          <a:srcRect/>
          <a:stretch>
            <a:fillRect/>
          </a:stretch>
        </p:blipFill>
        <p:spPr bwMode="auto">
          <a:xfrm>
            <a:off x="0" y="6419850"/>
            <a:ext cx="9144000" cy="438150"/>
          </a:xfrm>
          <a:prstGeom prst="rect">
            <a:avLst/>
          </a:prstGeom>
          <a:noFill/>
          <a:ln w="9525">
            <a:noFill/>
            <a:miter lim="800000"/>
            <a:headEnd/>
            <a:tailEnd/>
          </a:ln>
        </p:spPr>
      </p:pic>
      <p:sp>
        <p:nvSpPr>
          <p:cNvPr id="65" name="Rectangle 64"/>
          <p:cNvSpPr/>
          <p:nvPr>
            <p:custDataLst>
              <p:tags r:id="rId3"/>
            </p:custDataLst>
          </p:nvPr>
        </p:nvSpPr>
        <p:spPr>
          <a:xfrm>
            <a:off x="251520" y="2673142"/>
            <a:ext cx="1121216" cy="46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200" dirty="0" smtClean="0">
                <a:solidFill>
                  <a:schemeClr val="tx1"/>
                </a:solidFill>
              </a:rPr>
              <a:t>Engaged</a:t>
            </a:r>
            <a:endParaRPr lang="en-US" sz="1200" dirty="0">
              <a:solidFill>
                <a:schemeClr val="tx1"/>
              </a:solidFill>
            </a:endParaRPr>
          </a:p>
        </p:txBody>
      </p:sp>
      <p:sp>
        <p:nvSpPr>
          <p:cNvPr id="66" name="Rectangle 65"/>
          <p:cNvSpPr/>
          <p:nvPr>
            <p:custDataLst>
              <p:tags r:id="rId4"/>
            </p:custDataLst>
          </p:nvPr>
        </p:nvSpPr>
        <p:spPr>
          <a:xfrm>
            <a:off x="251520" y="3178525"/>
            <a:ext cx="1121216" cy="46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200" dirty="0" smtClean="0">
                <a:solidFill>
                  <a:schemeClr val="tx1"/>
                </a:solidFill>
              </a:rPr>
              <a:t>Almost Engaged</a:t>
            </a:r>
            <a:endParaRPr lang="en-US" sz="1200" dirty="0">
              <a:solidFill>
                <a:schemeClr val="tx1"/>
              </a:solidFill>
            </a:endParaRPr>
          </a:p>
        </p:txBody>
      </p:sp>
      <p:sp>
        <p:nvSpPr>
          <p:cNvPr id="67" name="Rectangle 66"/>
          <p:cNvSpPr/>
          <p:nvPr>
            <p:custDataLst>
              <p:tags r:id="rId5"/>
            </p:custDataLst>
          </p:nvPr>
        </p:nvSpPr>
        <p:spPr>
          <a:xfrm>
            <a:off x="251520" y="3646577"/>
            <a:ext cx="1121216" cy="46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200" dirty="0" smtClean="0">
                <a:solidFill>
                  <a:schemeClr val="tx1"/>
                </a:solidFill>
              </a:rPr>
              <a:t>Indifferent</a:t>
            </a:r>
            <a:endParaRPr lang="en-US" sz="1200" dirty="0">
              <a:solidFill>
                <a:schemeClr val="tx1"/>
              </a:solidFill>
            </a:endParaRPr>
          </a:p>
        </p:txBody>
      </p:sp>
      <p:sp>
        <p:nvSpPr>
          <p:cNvPr id="68" name="Rectangle 67"/>
          <p:cNvSpPr/>
          <p:nvPr>
            <p:custDataLst>
              <p:tags r:id="rId6"/>
            </p:custDataLst>
          </p:nvPr>
        </p:nvSpPr>
        <p:spPr>
          <a:xfrm>
            <a:off x="251520" y="4097149"/>
            <a:ext cx="1121216" cy="466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en-US" sz="1200" dirty="0" smtClean="0">
                <a:solidFill>
                  <a:schemeClr val="tx1"/>
                </a:solidFill>
              </a:rPr>
              <a:t>Disengaged</a:t>
            </a:r>
            <a:endParaRPr lang="en-US" sz="1200" dirty="0">
              <a:solidFill>
                <a:schemeClr val="tx1"/>
              </a:solidFill>
            </a:endParaRPr>
          </a:p>
        </p:txBody>
      </p:sp>
      <p:sp>
        <p:nvSpPr>
          <p:cNvPr id="69" name="AutoShape 2"/>
          <p:cNvSpPr>
            <a:spLocks noChangeAspect="1" noChangeArrowheads="1" noTextEdit="1"/>
          </p:cNvSpPr>
          <p:nvPr/>
        </p:nvSpPr>
        <p:spPr bwMode="auto">
          <a:xfrm>
            <a:off x="1136774" y="2564904"/>
            <a:ext cx="3651250" cy="19049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1" name="Rectangle 4"/>
          <p:cNvSpPr>
            <a:spLocks noChangeArrowheads="1"/>
          </p:cNvSpPr>
          <p:nvPr/>
        </p:nvSpPr>
        <p:spPr bwMode="auto">
          <a:xfrm>
            <a:off x="1367644" y="2846202"/>
            <a:ext cx="2206625" cy="258763"/>
          </a:xfrm>
          <a:prstGeom prst="rect">
            <a:avLst/>
          </a:prstGeom>
          <a:solidFill>
            <a:srgbClr val="243F54"/>
          </a:solidFill>
          <a:ln w="7">
            <a:solidFill>
              <a:srgbClr val="25406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2" name="Rectangle 5"/>
          <p:cNvSpPr>
            <a:spLocks noChangeArrowheads="1"/>
          </p:cNvSpPr>
          <p:nvPr/>
        </p:nvSpPr>
        <p:spPr bwMode="auto">
          <a:xfrm>
            <a:off x="1385143" y="3312927"/>
            <a:ext cx="1890713" cy="258763"/>
          </a:xfrm>
          <a:prstGeom prst="rect">
            <a:avLst/>
          </a:prstGeom>
          <a:solidFill>
            <a:srgbClr val="243F54"/>
          </a:solidFill>
          <a:ln w="7">
            <a:solidFill>
              <a:srgbClr val="25406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3" name="Rectangle 6"/>
          <p:cNvSpPr>
            <a:spLocks noChangeArrowheads="1"/>
          </p:cNvSpPr>
          <p:nvPr/>
        </p:nvSpPr>
        <p:spPr bwMode="auto">
          <a:xfrm>
            <a:off x="1367644" y="3781239"/>
            <a:ext cx="1266825" cy="279397"/>
          </a:xfrm>
          <a:prstGeom prst="rect">
            <a:avLst/>
          </a:prstGeom>
          <a:solidFill>
            <a:srgbClr val="243F54"/>
          </a:solidFill>
          <a:ln w="7">
            <a:solidFill>
              <a:srgbClr val="25406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4" name="Rectangle 7"/>
          <p:cNvSpPr>
            <a:spLocks noChangeArrowheads="1"/>
          </p:cNvSpPr>
          <p:nvPr/>
        </p:nvSpPr>
        <p:spPr bwMode="auto">
          <a:xfrm>
            <a:off x="1367644" y="4247964"/>
            <a:ext cx="1889126" cy="272236"/>
          </a:xfrm>
          <a:prstGeom prst="rect">
            <a:avLst/>
          </a:prstGeom>
          <a:solidFill>
            <a:srgbClr val="243F54"/>
          </a:solidFill>
          <a:ln w="7">
            <a:solidFill>
              <a:srgbClr val="25406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75" name="Line 8"/>
          <p:cNvSpPr>
            <a:spLocks noChangeShapeType="1"/>
          </p:cNvSpPr>
          <p:nvPr/>
        </p:nvSpPr>
        <p:spPr bwMode="auto">
          <a:xfrm>
            <a:off x="1368549" y="4614677"/>
            <a:ext cx="3155950" cy="1588"/>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6" name="Line 9"/>
          <p:cNvSpPr>
            <a:spLocks noChangeShapeType="1"/>
          </p:cNvSpPr>
          <p:nvPr/>
        </p:nvSpPr>
        <p:spPr bwMode="auto">
          <a:xfrm flipV="1">
            <a:off x="1369151" y="4614675"/>
            <a:ext cx="985"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7" name="Line 10"/>
          <p:cNvSpPr>
            <a:spLocks noChangeShapeType="1"/>
          </p:cNvSpPr>
          <p:nvPr/>
        </p:nvSpPr>
        <p:spPr bwMode="auto">
          <a:xfrm flipV="1">
            <a:off x="1686049"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8" name="Line 11"/>
          <p:cNvSpPr>
            <a:spLocks noChangeShapeType="1"/>
          </p:cNvSpPr>
          <p:nvPr/>
        </p:nvSpPr>
        <p:spPr bwMode="auto">
          <a:xfrm flipV="1">
            <a:off x="2001962"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9" name="Line 12"/>
          <p:cNvSpPr>
            <a:spLocks noChangeShapeType="1"/>
          </p:cNvSpPr>
          <p:nvPr/>
        </p:nvSpPr>
        <p:spPr bwMode="auto">
          <a:xfrm flipV="1">
            <a:off x="2319462"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0" name="Line 13"/>
          <p:cNvSpPr>
            <a:spLocks noChangeShapeType="1"/>
          </p:cNvSpPr>
          <p:nvPr/>
        </p:nvSpPr>
        <p:spPr bwMode="auto">
          <a:xfrm flipV="1">
            <a:off x="2635374"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1" name="Line 14"/>
          <p:cNvSpPr>
            <a:spLocks noChangeShapeType="1"/>
          </p:cNvSpPr>
          <p:nvPr/>
        </p:nvSpPr>
        <p:spPr bwMode="auto">
          <a:xfrm flipV="1">
            <a:off x="2951287"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2" name="Line 15"/>
          <p:cNvSpPr>
            <a:spLocks noChangeShapeType="1"/>
          </p:cNvSpPr>
          <p:nvPr/>
        </p:nvSpPr>
        <p:spPr bwMode="auto">
          <a:xfrm flipV="1">
            <a:off x="3257674"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3" name="Line 16"/>
          <p:cNvSpPr>
            <a:spLocks noChangeShapeType="1"/>
          </p:cNvSpPr>
          <p:nvPr/>
        </p:nvSpPr>
        <p:spPr bwMode="auto">
          <a:xfrm flipV="1">
            <a:off x="3575174"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4" name="Line 17"/>
          <p:cNvSpPr>
            <a:spLocks noChangeShapeType="1"/>
          </p:cNvSpPr>
          <p:nvPr/>
        </p:nvSpPr>
        <p:spPr bwMode="auto">
          <a:xfrm flipV="1">
            <a:off x="3891087"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5" name="Line 18"/>
          <p:cNvSpPr>
            <a:spLocks noChangeShapeType="1"/>
          </p:cNvSpPr>
          <p:nvPr/>
        </p:nvSpPr>
        <p:spPr bwMode="auto">
          <a:xfrm flipV="1">
            <a:off x="4206999"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6" name="Line 19"/>
          <p:cNvSpPr>
            <a:spLocks noChangeShapeType="1"/>
          </p:cNvSpPr>
          <p:nvPr/>
        </p:nvSpPr>
        <p:spPr bwMode="auto">
          <a:xfrm flipV="1">
            <a:off x="4524499" y="4614677"/>
            <a:ext cx="1588" cy="42863"/>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7" name="Line 20"/>
          <p:cNvSpPr>
            <a:spLocks noChangeShapeType="1"/>
          </p:cNvSpPr>
          <p:nvPr/>
        </p:nvSpPr>
        <p:spPr bwMode="auto">
          <a:xfrm>
            <a:off x="1369151" y="2744602"/>
            <a:ext cx="985" cy="1870075"/>
          </a:xfrm>
          <a:prstGeom prst="line">
            <a:avLst/>
          </a:prstGeom>
          <a:noFill/>
          <a:ln w="7">
            <a:solidFill>
              <a:srgbClr val="333333"/>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8" name="Rectangle 21"/>
          <p:cNvSpPr>
            <a:spLocks noChangeArrowheads="1"/>
          </p:cNvSpPr>
          <p:nvPr/>
        </p:nvSpPr>
        <p:spPr bwMode="auto">
          <a:xfrm>
            <a:off x="1372736" y="4736914"/>
            <a:ext cx="143451" cy="1692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0</a:t>
            </a:r>
            <a:endParaRPr kumimoji="0" lang="en-US" sz="1800" b="0" i="0" u="none" strike="noStrike" cap="none" normalizeH="0" baseline="0" dirty="0" smtClean="0">
              <a:ln>
                <a:noFill/>
              </a:ln>
              <a:solidFill>
                <a:schemeClr val="tx1"/>
              </a:solidFill>
              <a:effectLst/>
              <a:latin typeface="Arial" pitchFamily="34" charset="0"/>
            </a:endParaRPr>
          </a:p>
        </p:txBody>
      </p:sp>
      <p:sp>
        <p:nvSpPr>
          <p:cNvPr id="89" name="Rectangle 22"/>
          <p:cNvSpPr>
            <a:spLocks noChangeArrowheads="1"/>
          </p:cNvSpPr>
          <p:nvPr/>
        </p:nvSpPr>
        <p:spPr bwMode="auto">
          <a:xfrm>
            <a:off x="1632074" y="4736914"/>
            <a:ext cx="200025"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5</a:t>
            </a:r>
            <a:endParaRPr kumimoji="0" lang="en-US" sz="1800" b="0" i="0" u="none" strike="noStrike" cap="none" normalizeH="0" baseline="0" dirty="0" smtClean="0">
              <a:ln>
                <a:noFill/>
              </a:ln>
              <a:solidFill>
                <a:schemeClr val="tx1"/>
              </a:solidFill>
              <a:effectLst/>
              <a:latin typeface="Arial" pitchFamily="34" charset="0"/>
            </a:endParaRPr>
          </a:p>
        </p:txBody>
      </p:sp>
      <p:sp>
        <p:nvSpPr>
          <p:cNvPr id="90" name="Rectangle 23"/>
          <p:cNvSpPr>
            <a:spLocks noChangeArrowheads="1"/>
          </p:cNvSpPr>
          <p:nvPr/>
        </p:nvSpPr>
        <p:spPr bwMode="auto">
          <a:xfrm>
            <a:off x="1897187"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10</a:t>
            </a:r>
            <a:endParaRPr kumimoji="0" lang="en-US" sz="1800" b="0" i="0" u="none" strike="noStrike" cap="none" normalizeH="0" baseline="0" dirty="0" smtClean="0">
              <a:ln>
                <a:noFill/>
              </a:ln>
              <a:solidFill>
                <a:schemeClr val="tx1"/>
              </a:solidFill>
              <a:effectLst/>
              <a:latin typeface="Arial" pitchFamily="34" charset="0"/>
            </a:endParaRPr>
          </a:p>
        </p:txBody>
      </p:sp>
      <p:sp>
        <p:nvSpPr>
          <p:cNvPr id="91" name="Rectangle 24"/>
          <p:cNvSpPr>
            <a:spLocks noChangeArrowheads="1"/>
          </p:cNvSpPr>
          <p:nvPr/>
        </p:nvSpPr>
        <p:spPr bwMode="auto">
          <a:xfrm>
            <a:off x="2213099"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15</a:t>
            </a:r>
            <a:endParaRPr kumimoji="0" lang="en-US" sz="1800" b="0" i="0" u="none" strike="noStrike" cap="none" normalizeH="0" baseline="0" dirty="0" smtClean="0">
              <a:ln>
                <a:noFill/>
              </a:ln>
              <a:solidFill>
                <a:schemeClr val="tx1"/>
              </a:solidFill>
              <a:effectLst/>
              <a:latin typeface="Arial" pitchFamily="34" charset="0"/>
            </a:endParaRPr>
          </a:p>
        </p:txBody>
      </p:sp>
      <p:sp>
        <p:nvSpPr>
          <p:cNvPr id="92" name="Rectangle 25"/>
          <p:cNvSpPr>
            <a:spLocks noChangeArrowheads="1"/>
          </p:cNvSpPr>
          <p:nvPr/>
        </p:nvSpPr>
        <p:spPr bwMode="auto">
          <a:xfrm>
            <a:off x="2529012"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20</a:t>
            </a:r>
            <a:endParaRPr kumimoji="0" lang="en-US" sz="1800" b="0" i="0" u="none" strike="noStrike" cap="none" normalizeH="0" baseline="0" dirty="0" smtClean="0">
              <a:ln>
                <a:noFill/>
              </a:ln>
              <a:solidFill>
                <a:schemeClr val="tx1"/>
              </a:solidFill>
              <a:effectLst/>
              <a:latin typeface="Arial" pitchFamily="34" charset="0"/>
            </a:endParaRPr>
          </a:p>
        </p:txBody>
      </p:sp>
      <p:sp>
        <p:nvSpPr>
          <p:cNvPr id="93" name="Rectangle 26"/>
          <p:cNvSpPr>
            <a:spLocks noChangeArrowheads="1"/>
          </p:cNvSpPr>
          <p:nvPr/>
        </p:nvSpPr>
        <p:spPr bwMode="auto">
          <a:xfrm>
            <a:off x="2846512"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25</a:t>
            </a:r>
            <a:endParaRPr kumimoji="0" lang="en-US" sz="1800" b="0" i="0" u="none" strike="noStrike" cap="none" normalizeH="0" baseline="0" dirty="0" smtClean="0">
              <a:ln>
                <a:noFill/>
              </a:ln>
              <a:solidFill>
                <a:schemeClr val="tx1"/>
              </a:solidFill>
              <a:effectLst/>
              <a:latin typeface="Arial" pitchFamily="34" charset="0"/>
            </a:endParaRPr>
          </a:p>
        </p:txBody>
      </p:sp>
      <p:sp>
        <p:nvSpPr>
          <p:cNvPr id="94" name="Rectangle 27"/>
          <p:cNvSpPr>
            <a:spLocks noChangeArrowheads="1"/>
          </p:cNvSpPr>
          <p:nvPr/>
        </p:nvSpPr>
        <p:spPr bwMode="auto">
          <a:xfrm>
            <a:off x="3152899"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30</a:t>
            </a:r>
            <a:endParaRPr kumimoji="0" lang="en-US" sz="1800" b="0" i="0" u="none" strike="noStrike" cap="none" normalizeH="0" baseline="0" dirty="0" smtClean="0">
              <a:ln>
                <a:noFill/>
              </a:ln>
              <a:solidFill>
                <a:schemeClr val="tx1"/>
              </a:solidFill>
              <a:effectLst/>
              <a:latin typeface="Arial" pitchFamily="34" charset="0"/>
            </a:endParaRPr>
          </a:p>
        </p:txBody>
      </p:sp>
      <p:sp>
        <p:nvSpPr>
          <p:cNvPr id="95" name="Rectangle 28"/>
          <p:cNvSpPr>
            <a:spLocks noChangeArrowheads="1"/>
          </p:cNvSpPr>
          <p:nvPr/>
        </p:nvSpPr>
        <p:spPr bwMode="auto">
          <a:xfrm>
            <a:off x="3468812"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35</a:t>
            </a:r>
            <a:endParaRPr kumimoji="0" lang="en-US" sz="1800" b="0" i="0" u="none" strike="noStrike" cap="none" normalizeH="0" baseline="0" dirty="0" smtClean="0">
              <a:ln>
                <a:noFill/>
              </a:ln>
              <a:solidFill>
                <a:schemeClr val="tx1"/>
              </a:solidFill>
              <a:effectLst/>
              <a:latin typeface="Arial" pitchFamily="34" charset="0"/>
            </a:endParaRPr>
          </a:p>
        </p:txBody>
      </p:sp>
      <p:sp>
        <p:nvSpPr>
          <p:cNvPr id="96" name="Rectangle 29"/>
          <p:cNvSpPr>
            <a:spLocks noChangeArrowheads="1"/>
          </p:cNvSpPr>
          <p:nvPr/>
        </p:nvSpPr>
        <p:spPr bwMode="auto">
          <a:xfrm>
            <a:off x="3784724"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40</a:t>
            </a:r>
            <a:endParaRPr kumimoji="0" lang="en-US" sz="1800" b="0" i="0" u="none" strike="noStrike" cap="none" normalizeH="0" baseline="0" dirty="0" smtClean="0">
              <a:ln>
                <a:noFill/>
              </a:ln>
              <a:solidFill>
                <a:schemeClr val="tx1"/>
              </a:solidFill>
              <a:effectLst/>
              <a:latin typeface="Arial" pitchFamily="34" charset="0"/>
            </a:endParaRPr>
          </a:p>
        </p:txBody>
      </p:sp>
      <p:sp>
        <p:nvSpPr>
          <p:cNvPr id="97" name="Rectangle 30"/>
          <p:cNvSpPr>
            <a:spLocks noChangeArrowheads="1"/>
          </p:cNvSpPr>
          <p:nvPr/>
        </p:nvSpPr>
        <p:spPr bwMode="auto">
          <a:xfrm>
            <a:off x="4102224"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45</a:t>
            </a:r>
            <a:endParaRPr kumimoji="0" lang="en-US" sz="1800" b="0" i="0" u="none" strike="noStrike" cap="none" normalizeH="0" baseline="0" dirty="0" smtClean="0">
              <a:ln>
                <a:noFill/>
              </a:ln>
              <a:solidFill>
                <a:schemeClr val="tx1"/>
              </a:solidFill>
              <a:effectLst/>
              <a:latin typeface="Arial" pitchFamily="34" charset="0"/>
            </a:endParaRPr>
          </a:p>
        </p:txBody>
      </p:sp>
      <p:sp>
        <p:nvSpPr>
          <p:cNvPr id="98" name="Rectangle 31"/>
          <p:cNvSpPr>
            <a:spLocks noChangeArrowheads="1"/>
          </p:cNvSpPr>
          <p:nvPr/>
        </p:nvSpPr>
        <p:spPr bwMode="auto">
          <a:xfrm>
            <a:off x="4418137" y="4736914"/>
            <a:ext cx="306388" cy="2079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333333"/>
                </a:solidFill>
                <a:effectLst/>
                <a:latin typeface="Trebuchet MS" pitchFamily="34" charset="0"/>
              </a:rPr>
              <a:t>50</a:t>
            </a:r>
            <a:endParaRPr kumimoji="0" lang="en-US" sz="1800" b="0" i="0" u="none" strike="noStrike" cap="none" normalizeH="0" baseline="0" dirty="0" smtClean="0">
              <a:ln>
                <a:noFill/>
              </a:ln>
              <a:solidFill>
                <a:schemeClr val="tx1"/>
              </a:solidFill>
              <a:effectLst/>
              <a:latin typeface="Arial" pitchFamily="34" charset="0"/>
            </a:endParaRPr>
          </a:p>
        </p:txBody>
      </p:sp>
      <p:sp>
        <p:nvSpPr>
          <p:cNvPr id="99" name="TextBox 98"/>
          <p:cNvSpPr txBox="1"/>
          <p:nvPr>
            <p:custDataLst>
              <p:tags r:id="rId7"/>
            </p:custDataLst>
          </p:nvPr>
        </p:nvSpPr>
        <p:spPr>
          <a:xfrm>
            <a:off x="1427212" y="3294691"/>
            <a:ext cx="1806575" cy="276999"/>
          </a:xfrm>
          <a:prstGeom prst="rect">
            <a:avLst/>
          </a:prstGeom>
          <a:noFill/>
        </p:spPr>
        <p:txBody>
          <a:bodyPr>
            <a:spAutoFit/>
          </a:bodyPr>
          <a:lstStyle/>
          <a:p>
            <a:pPr algn="ctr">
              <a:defRPr/>
            </a:pPr>
            <a:r>
              <a:rPr lang="en-US" sz="1200" dirty="0" smtClean="0">
                <a:solidFill>
                  <a:schemeClr val="bg1"/>
                </a:solidFill>
                <a:latin typeface="+mn-lt"/>
                <a:ea typeface="ＭＳ Ｐゴシック" pitchFamily="28" charset="-128"/>
              </a:rPr>
              <a:t>20 – 30%</a:t>
            </a:r>
            <a:endParaRPr lang="en-US" sz="1200" dirty="0">
              <a:solidFill>
                <a:schemeClr val="bg1"/>
              </a:solidFill>
              <a:latin typeface="+mn-lt"/>
              <a:ea typeface="ＭＳ Ｐゴシック" pitchFamily="28" charset="-128"/>
            </a:endParaRPr>
          </a:p>
        </p:txBody>
      </p:sp>
      <p:sp>
        <p:nvSpPr>
          <p:cNvPr id="100" name="TextBox 99"/>
          <p:cNvSpPr txBox="1"/>
          <p:nvPr>
            <p:custDataLst>
              <p:tags r:id="rId8"/>
            </p:custDataLst>
          </p:nvPr>
        </p:nvSpPr>
        <p:spPr>
          <a:xfrm>
            <a:off x="1557288" y="2844792"/>
            <a:ext cx="1806575" cy="276999"/>
          </a:xfrm>
          <a:prstGeom prst="rect">
            <a:avLst/>
          </a:prstGeom>
          <a:noFill/>
        </p:spPr>
        <p:txBody>
          <a:bodyPr>
            <a:spAutoFit/>
          </a:bodyPr>
          <a:lstStyle/>
          <a:p>
            <a:pPr algn="ctr">
              <a:defRPr/>
            </a:pPr>
            <a:r>
              <a:rPr lang="en-US" sz="1200" dirty="0" smtClean="0">
                <a:solidFill>
                  <a:schemeClr val="bg1"/>
                </a:solidFill>
                <a:latin typeface="+mn-lt"/>
                <a:ea typeface="ＭＳ Ｐゴシック" pitchFamily="28" charset="-128"/>
              </a:rPr>
              <a:t>25 –35</a:t>
            </a:r>
            <a:r>
              <a:rPr lang="en-US" sz="1200" dirty="0">
                <a:solidFill>
                  <a:schemeClr val="bg1"/>
                </a:solidFill>
                <a:latin typeface="+mn-lt"/>
                <a:ea typeface="ＭＳ Ｐゴシック" pitchFamily="28" charset="-128"/>
              </a:rPr>
              <a:t>%</a:t>
            </a:r>
          </a:p>
        </p:txBody>
      </p:sp>
      <p:sp>
        <p:nvSpPr>
          <p:cNvPr id="101" name="TextBox 100"/>
          <p:cNvSpPr txBox="1"/>
          <p:nvPr>
            <p:custDataLst>
              <p:tags r:id="rId9"/>
            </p:custDataLst>
          </p:nvPr>
        </p:nvSpPr>
        <p:spPr>
          <a:xfrm>
            <a:off x="1478998" y="3783637"/>
            <a:ext cx="1044116" cy="276999"/>
          </a:xfrm>
          <a:prstGeom prst="rect">
            <a:avLst/>
          </a:prstGeom>
          <a:noFill/>
        </p:spPr>
        <p:txBody>
          <a:bodyPr wrap="square">
            <a:spAutoFit/>
          </a:bodyPr>
          <a:lstStyle/>
          <a:p>
            <a:pPr algn="ctr">
              <a:defRPr/>
            </a:pPr>
            <a:r>
              <a:rPr lang="en-US" sz="1200" dirty="0" smtClean="0">
                <a:solidFill>
                  <a:schemeClr val="bg1"/>
                </a:solidFill>
                <a:latin typeface="+mn-lt"/>
                <a:ea typeface="ＭＳ Ｐゴシック" pitchFamily="28" charset="-128"/>
              </a:rPr>
              <a:t>15–20</a:t>
            </a:r>
            <a:r>
              <a:rPr lang="en-US" sz="1200" dirty="0">
                <a:solidFill>
                  <a:schemeClr val="bg1"/>
                </a:solidFill>
                <a:latin typeface="+mn-lt"/>
                <a:ea typeface="ＭＳ Ｐゴシック" pitchFamily="28" charset="-128"/>
              </a:rPr>
              <a:t>%</a:t>
            </a:r>
          </a:p>
        </p:txBody>
      </p:sp>
      <p:sp>
        <p:nvSpPr>
          <p:cNvPr id="102" name="TextBox 101"/>
          <p:cNvSpPr txBox="1"/>
          <p:nvPr>
            <p:custDataLst>
              <p:tags r:id="rId10"/>
            </p:custDataLst>
          </p:nvPr>
        </p:nvSpPr>
        <p:spPr>
          <a:xfrm>
            <a:off x="1428006" y="4247964"/>
            <a:ext cx="1806575" cy="276999"/>
          </a:xfrm>
          <a:prstGeom prst="rect">
            <a:avLst/>
          </a:prstGeom>
          <a:noFill/>
        </p:spPr>
        <p:txBody>
          <a:bodyPr>
            <a:spAutoFit/>
          </a:bodyPr>
          <a:lstStyle/>
          <a:p>
            <a:pPr algn="ctr">
              <a:defRPr/>
            </a:pPr>
            <a:r>
              <a:rPr lang="en-US" sz="1200" dirty="0" smtClean="0">
                <a:solidFill>
                  <a:schemeClr val="bg1"/>
                </a:solidFill>
                <a:latin typeface="+mn-lt"/>
                <a:ea typeface="ＭＳ Ｐゴシック" pitchFamily="28" charset="-128"/>
              </a:rPr>
              <a:t>20 – 30%</a:t>
            </a:r>
            <a:endParaRPr lang="en-US" sz="1200" dirty="0">
              <a:solidFill>
                <a:schemeClr val="bg1"/>
              </a:solidFill>
              <a:latin typeface="+mn-lt"/>
              <a:ea typeface="ＭＳ Ｐゴシック" pitchFamily="28"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engagement is poor for two reasons: it’s not a priority, and when it is, mistakes are common</a:t>
            </a:r>
            <a:endParaRPr lang="en-US" dirty="0"/>
          </a:p>
        </p:txBody>
      </p:sp>
      <p:sp>
        <p:nvSpPr>
          <p:cNvPr id="3" name="Text Placeholder 2"/>
          <p:cNvSpPr>
            <a:spLocks noGrp="1"/>
          </p:cNvSpPr>
          <p:nvPr>
            <p:ph type="body" sz="quarter" idx="16"/>
          </p:nvPr>
        </p:nvSpPr>
        <p:spPr>
          <a:xfrm>
            <a:off x="249303" y="2664397"/>
            <a:ext cx="3674624" cy="2736304"/>
          </a:xfrm>
        </p:spPr>
        <p:txBody>
          <a:bodyPr/>
          <a:lstStyle/>
          <a:p>
            <a:pPr lvl="0"/>
            <a:r>
              <a:rPr lang="en-US" dirty="0" smtClean="0"/>
              <a:t>Employee engagement is thought of as a</a:t>
            </a:r>
            <a:r>
              <a:rPr lang="en-US" b="1" dirty="0" smtClean="0"/>
              <a:t> soft topic </a:t>
            </a:r>
            <a:r>
              <a:rPr lang="en-US" dirty="0" smtClean="0"/>
              <a:t>or HR buzzword with no hard benefits. Senior leadership doesn’t buy into it. </a:t>
            </a:r>
          </a:p>
          <a:p>
            <a:pPr lvl="0"/>
            <a:r>
              <a:rPr lang="en-US" dirty="0" smtClean="0"/>
              <a:t>Managers and executives </a:t>
            </a:r>
            <a:r>
              <a:rPr lang="en-US" b="1" dirty="0" smtClean="0"/>
              <a:t>think employees are more engaged than they are. </a:t>
            </a:r>
            <a:r>
              <a:rPr lang="en-US" dirty="0" smtClean="0"/>
              <a:t>At a recently surveyed organization, managers accurately depicted whether or not each of their employees were engaged only 37% of the time.</a:t>
            </a:r>
          </a:p>
          <a:p>
            <a:r>
              <a:rPr lang="en-US" dirty="0" smtClean="0"/>
              <a:t>Organizations are </a:t>
            </a:r>
            <a:r>
              <a:rPr lang="en-US" b="1" dirty="0" smtClean="0"/>
              <a:t>overwhelmed by engagement</a:t>
            </a:r>
            <a:r>
              <a:rPr lang="en-US" dirty="0" smtClean="0"/>
              <a:t>. They don’t know where to start.</a:t>
            </a:r>
          </a:p>
          <a:p>
            <a:pPr lvl="0"/>
            <a:r>
              <a:rPr lang="en-US" dirty="0" smtClean="0"/>
              <a:t>Even when its importance is recognized, </a:t>
            </a:r>
            <a:r>
              <a:rPr lang="en-US" b="1" dirty="0" smtClean="0"/>
              <a:t>organizations hesitate to devote finances to improving it.</a:t>
            </a:r>
          </a:p>
          <a:p>
            <a:endParaRPr lang="en-US" dirty="0" smtClean="0"/>
          </a:p>
          <a:p>
            <a:endParaRPr lang="en-US" dirty="0" smtClean="0"/>
          </a:p>
        </p:txBody>
      </p:sp>
      <p:sp>
        <p:nvSpPr>
          <p:cNvPr id="5" name="Text Placeholder 2"/>
          <p:cNvSpPr txBox="1">
            <a:spLocks/>
          </p:cNvSpPr>
          <p:nvPr/>
        </p:nvSpPr>
        <p:spPr bwMode="auto">
          <a:xfrm>
            <a:off x="3959932" y="2664398"/>
            <a:ext cx="4932548" cy="27363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82880" lvl="1" indent="-180975" algn="l" eaLnBrk="0" hangingPunct="0">
              <a:spcBef>
                <a:spcPts val="500"/>
              </a:spcBef>
              <a:buClr>
                <a:schemeClr val="tx1"/>
              </a:buClr>
              <a:buSzPct val="120000"/>
              <a:buFont typeface="Arial" pitchFamily="34" charset="0"/>
              <a:buChar char="•"/>
              <a:defRPr/>
            </a:pPr>
            <a:r>
              <a:rPr lang="en-US" sz="1200" b="1" dirty="0" smtClean="0">
                <a:latin typeface="+mn-lt"/>
              </a:rPr>
              <a:t>No follow up after a survey: </a:t>
            </a:r>
            <a:r>
              <a:rPr lang="en-US" sz="1200" dirty="0" smtClean="0">
                <a:latin typeface="+mn-lt"/>
              </a:rPr>
              <a:t>O</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rganizations</a:t>
            </a:r>
            <a:r>
              <a:rPr lang="en-US" sz="1200" noProof="0" dirty="0" smtClean="0">
                <a:latin typeface="+mn-lt"/>
              </a:rPr>
              <a:t> that conduct a survey, but don’t do anything with the results have lower than average engagement: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only 1 in 4 employees are engaged </a:t>
            </a:r>
            <a:r>
              <a:rPr lang="en-US" sz="1200" dirty="0" smtClean="0"/>
              <a:t>(rather than the average 1 in 3)</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a:t>
            </a:r>
          </a:p>
          <a:p>
            <a:pPr marL="182880" marR="0" lvl="1" indent="-18097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lang="en-US" sz="1200" b="1" dirty="0" smtClean="0">
                <a:latin typeface="+mn-lt"/>
              </a:rPr>
              <a:t>Focusing on the wrong areas of improvement: </a:t>
            </a:r>
            <a:r>
              <a:rPr lang="en-US" sz="1200" dirty="0" smtClean="0">
                <a:latin typeface="+mn-lt"/>
              </a:rPr>
              <a:t>Organizations make changes to areas that scored poorly, but don’t actually impact employees’ engagement.</a:t>
            </a:r>
            <a:endParaRPr lang="en-US" sz="1200" b="1" dirty="0" smtClean="0">
              <a:latin typeface="+mn-lt"/>
            </a:endParaRPr>
          </a:p>
          <a:p>
            <a:pPr marL="182880" marR="0" lvl="1" indent="-18097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lang="en-US" sz="1200" b="1" dirty="0" smtClean="0">
                <a:latin typeface="+mn-lt"/>
              </a:rPr>
              <a:t>Poor communication: </a:t>
            </a:r>
            <a:r>
              <a:rPr lang="en-US" sz="1200" dirty="0" smtClean="0">
                <a:latin typeface="+mn-lt"/>
              </a:rPr>
              <a:t>Even when organizations follow up after a survey, employees don’t know about it.</a:t>
            </a:r>
          </a:p>
          <a:p>
            <a:pPr marL="182880" marR="0" lvl="1" indent="-18097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kumimoji="0" lang="en-US" sz="1200" b="1" i="0" u="none" strike="noStrike" kern="1200" cap="none" spc="0" normalizeH="0" baseline="0" noProof="0" dirty="0" smtClean="0">
                <a:ln>
                  <a:noFill/>
                </a:ln>
                <a:solidFill>
                  <a:schemeClr val="tx1"/>
                </a:solidFill>
                <a:effectLst/>
                <a:uLnTx/>
                <a:uFillTx/>
                <a:latin typeface="+mn-lt"/>
                <a:ea typeface="+mn-ea"/>
                <a:cs typeface="+mn-cs"/>
              </a:rPr>
              <a:t>Managers not taking responsibility: </a:t>
            </a:r>
            <a:r>
              <a:rPr lang="en-US" sz="1200" noProof="0" dirty="0" smtClean="0">
                <a:latin typeface="+mn-lt"/>
              </a:rPr>
              <a:t>Managers </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abdicate</a:t>
            </a:r>
            <a:r>
              <a:rPr kumimoji="0" lang="en-US" sz="1200" b="0" i="0" u="none" strike="noStrike" kern="1200" cap="none" spc="0" normalizeH="0" noProof="0" dirty="0" smtClean="0">
                <a:ln>
                  <a:noFill/>
                </a:ln>
                <a:solidFill>
                  <a:schemeClr val="tx1"/>
                </a:solidFill>
                <a:effectLst/>
                <a:uLnTx/>
                <a:uFillTx/>
                <a:latin typeface="+mn-lt"/>
                <a:ea typeface="+mn-ea"/>
                <a:cs typeface="+mn-cs"/>
              </a:rPr>
              <a:t> the responsibility to HR and the employee.</a:t>
            </a:r>
          </a:p>
          <a:p>
            <a:pPr marL="182880" marR="0" lvl="1" indent="-18097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lang="en-US" sz="1200" b="1" baseline="0" dirty="0" smtClean="0">
                <a:latin typeface="+mn-lt"/>
              </a:rPr>
              <a:t>The same</a:t>
            </a:r>
            <a:r>
              <a:rPr lang="en-US" sz="1200" b="1" dirty="0" smtClean="0">
                <a:latin typeface="+mn-lt"/>
              </a:rPr>
              <a:t> approach is used on all employees: </a:t>
            </a:r>
            <a:r>
              <a:rPr lang="en-US" sz="1200" dirty="0" smtClean="0">
                <a:latin typeface="+mn-lt"/>
              </a:rPr>
              <a:t>Organizations don’t deal with disengaged employees on a case-by-case basis.</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Rounded Rectangle 7"/>
          <p:cNvSpPr/>
          <p:nvPr/>
        </p:nvSpPr>
        <p:spPr>
          <a:xfrm>
            <a:off x="257176" y="2052330"/>
            <a:ext cx="3666751" cy="651852"/>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None/>
            </a:pPr>
            <a:r>
              <a:rPr lang="en-US" sz="1200" dirty="0" smtClean="0">
                <a:solidFill>
                  <a:schemeClr val="tx1"/>
                </a:solidFill>
              </a:rPr>
              <a:t>Why doesn’t employee engagement get the right attention?</a:t>
            </a:r>
          </a:p>
        </p:txBody>
      </p:sp>
      <p:sp>
        <p:nvSpPr>
          <p:cNvPr id="9" name="Rounded Rectangle 8"/>
          <p:cNvSpPr/>
          <p:nvPr/>
        </p:nvSpPr>
        <p:spPr>
          <a:xfrm>
            <a:off x="3923927" y="2052330"/>
            <a:ext cx="4664504" cy="651852"/>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lvl="0" algn="l" eaLnBrk="0" hangingPunct="0">
              <a:spcBef>
                <a:spcPts val="500"/>
              </a:spcBef>
              <a:buClr>
                <a:schemeClr val="tx1"/>
              </a:buClr>
              <a:buSzPct val="120000"/>
              <a:defRPr/>
            </a:pPr>
            <a:r>
              <a:rPr lang="en-US" sz="1200" dirty="0" smtClean="0">
                <a:solidFill>
                  <a:schemeClr val="tx1"/>
                </a:solidFill>
              </a:rPr>
              <a:t>Even when organizations give engagement attention, they make major mistakes. </a:t>
            </a:r>
          </a:p>
        </p:txBody>
      </p:sp>
      <p:sp>
        <p:nvSpPr>
          <p:cNvPr id="11" name="Chevron 10"/>
          <p:cNvSpPr/>
          <p:nvPr/>
        </p:nvSpPr>
        <p:spPr>
          <a:xfrm rot="5400000">
            <a:off x="1788603" y="5294180"/>
            <a:ext cx="336105" cy="622176"/>
          </a:xfrm>
          <a:prstGeom prst="chevron">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200" dirty="0">
              <a:solidFill>
                <a:schemeClr val="tx1"/>
              </a:solidFill>
            </a:endParaRPr>
          </a:p>
        </p:txBody>
      </p:sp>
      <p:sp>
        <p:nvSpPr>
          <p:cNvPr id="12" name="TextBox 11"/>
          <p:cNvSpPr txBox="1"/>
          <p:nvPr/>
        </p:nvSpPr>
        <p:spPr>
          <a:xfrm>
            <a:off x="249303" y="5822104"/>
            <a:ext cx="8627997" cy="523220"/>
          </a:xfrm>
          <a:prstGeom prst="rect">
            <a:avLst/>
          </a:prstGeom>
          <a:noFill/>
        </p:spPr>
        <p:txBody>
          <a:bodyPr wrap="square" rtlCol="0">
            <a:spAutoFit/>
          </a:bodyPr>
          <a:lstStyle/>
          <a:p>
            <a:r>
              <a:rPr lang="en-US" sz="1400" dirty="0" smtClean="0"/>
              <a:t>McLean &amp; Company’s Engagement Program and research will help you prove the importance of engagement and implement your own program while avoiding common mistakes.</a:t>
            </a:r>
            <a:endParaRPr lang="en-US" sz="1400" dirty="0"/>
          </a:p>
        </p:txBody>
      </p:sp>
      <p:sp>
        <p:nvSpPr>
          <p:cNvPr id="13" name="Chevron 12"/>
          <p:cNvSpPr/>
          <p:nvPr/>
        </p:nvSpPr>
        <p:spPr>
          <a:xfrm rot="5400000">
            <a:off x="6102530" y="5294180"/>
            <a:ext cx="336105" cy="622176"/>
          </a:xfrm>
          <a:prstGeom prst="chevron">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200" dirty="0">
              <a:solidFill>
                <a:schemeClr val="tx1"/>
              </a:solidFill>
            </a:endParaRPr>
          </a:p>
        </p:txBody>
      </p:sp>
      <p:cxnSp>
        <p:nvCxnSpPr>
          <p:cNvPr id="7" name="Straight Connector 6"/>
          <p:cNvCxnSpPr/>
          <p:nvPr/>
        </p:nvCxnSpPr>
        <p:spPr>
          <a:xfrm rot="5400000">
            <a:off x="2278008" y="3716438"/>
            <a:ext cx="3291840" cy="1"/>
          </a:xfrm>
          <a:prstGeom prst="line">
            <a:avLst/>
          </a:prstGeom>
          <a:ln w="19050">
            <a:solidFill>
              <a:schemeClr val="tx1">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4" name="Text Placeholder 39"/>
          <p:cNvSpPr txBox="1">
            <a:spLocks/>
          </p:cNvSpPr>
          <p:nvPr/>
        </p:nvSpPr>
        <p:spPr bwMode="auto">
          <a:xfrm>
            <a:off x="251520" y="1201707"/>
            <a:ext cx="862578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l"/>
            <a:r>
              <a:rPr lang="en-US" sz="1600" b="1" dirty="0" smtClean="0"/>
              <a:t>Eighty-four percent of C-level executives recognize that disengaged workers are 1 of 3 top threats to their organizations. Only 57% talk about it often at the executive level. </a:t>
            </a:r>
            <a:r>
              <a:rPr lang="en-US" sz="1000" dirty="0" smtClean="0"/>
              <a:t>Source: </a:t>
            </a:r>
            <a:r>
              <a:rPr lang="en-US" sz="1000" dirty="0" smtClean="0">
                <a:hlinkClick r:id="rId3"/>
              </a:rPr>
              <a:t>Economist Intelligence Unit</a:t>
            </a:r>
            <a:endParaRPr lang="en-US" sz="1200" dirty="0" smtClean="0"/>
          </a:p>
        </p:txBody>
      </p:sp>
      <p:pic>
        <p:nvPicPr>
          <p:cNvPr id="15"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39&quot;&gt;&lt;version val=&quot;2115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0&quot;/&gt;&lt;/m_mruColor&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23"/>
  <p:tag name="ISPRING_SCORM_RATE_SLIDES" val="0"/>
  <p:tag name="ISPRING_SCORM_RATE_QUIZZES" val="0"/>
  <p:tag name="ISPRING_SCORM_PASSING_SCORE" val="0.0000000000"/>
  <p:tag name="GENSWF_OUTPUT_FILE_NAME" val="Make-the-Case-for-Engagement-SB-Sample-flash-final"/>
  <p:tag name="ISPRING_RESOURCE_PATHS_HASH_2" val="29684945fc7315d7fb75b71f7a9cde4d0168f"/>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Pl.o_fVXmUS3XFWkjPjKS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_XUGBrzUk0O6Mnxrsj1vK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0phF7UkXnESrLoIfOy___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jnyxch0CtE.lwyuGYmakW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xv5vuyMLJ0GAR0QFJ2gyS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3lmegVJ8rkaJimqrQzlzq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n3Qe9LrBD0avrOYZvsXB5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eIJRa2oIDUKzZdLp7XXBj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778l1B3GCUGK11vjZBJXH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yW2IDfsN0Um7qiFxP6cC.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LzzFvAzzr0.S2qo83X9dg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Lq_IQkUCZECEfBLXudrJd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gDiOapewKEW2x2mDipep6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h62GQO3xbE6VPyYPvvLiv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uGAyUEAulUSupnoH.K4fg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syysArlewU.qI_5B5z2sH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OR1VQdTLckySdcVhKy._L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O8AmcS_KgEqEr8tsQFRuc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7GVIrlrJ0u.DEt5bMH1r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6h2NDUX7Ikapy2sHccqjw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aKdCjvdv90OfFzlDrYaX3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sLeYjY2DuE6UE1sModAZL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961T8Hs0u0GuCTns1_dzkw"/>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7uaYGtoTMkeft6_I5mjLC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73mp2eKrnk6bPnW3U9PUo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hlRoJUHaLUe1xzyq7MoNG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KElD0bdN2U.yVWBlCbdVt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OTRGWVdHUE.Ax.OgXoqjV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c2te6m0wrESu3bz_S2BM4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I7y8kUgzKUCNxMrCsSKYv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bIA2CVqJ1UWSyd6St6X9S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q2KfaEki8UOpMXILbuHbS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_T4rQiZY00Gux.zH1myRw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VGuyYRauD0m5X.0JA6Q47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OAX8Ohd4BkCi6p4hI1N96w"/>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M.gTz1GHu0KnGH0e.h6m1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Y6JV6pZj2UWaIALtiaZV4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WVQKVuvNHEWk1MiyOzJV.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T1TcL066DkiqsBAd8DQnK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CJnaZ.9aFUSFzmbgZokW8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Z2aF3QCoDkOGrzGgnC6kt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9UyM2K1jfUG.XsFBIpoqx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91VHBCW.YUO.ZIsJFBvwo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m9HR6jZiREOOa3j.rKfvd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9S4LIz0F.EqTILYGiitat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PH0VURqIp0CWMyJ9rRCfSQ"/>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GWb2Ad4p5EyN.44GhchK3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VovT7tr5B0ys4nqTv_kGP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fEXeG0_IoU.xtaAxHZ7rA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po1Eor.P5kmw_37Q1d.lW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LoooKfQJl0iQaqfYaBNQN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owJa.P048kCOj_KCBnEvr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FH9rt7JhqkC9yf.cRuKCS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ukxHOIJE1UGwYC2uJKZw1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2wHaphrzkOJwD45AvdsO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yNHJLJmt206Sh9zaAZZr8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llbZX5axIUSZqy6qdNZL4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4WFoYeq51k2ZFDrm2dss5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Okf.nkOXu0ewav710BlsPg"/>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2SVQfZWdgUqZQNAt1VI3J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2QcWrP64Xk6XKNaaCritKQ"/>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VbLy2qJFCESfy1Y9ksCZ9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3ins16LBHUWHrJYqAnTi4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EDbNaf7ajUSLkeXvk_AtZ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TeF.6SiF1EOO82hPtgd5x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Nc10ich.02dXI9t45rbd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iQuxFKCeGUqrx2IEOO17cA"/>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tEXNtU6cAU2WOH41XsJ0Z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l_6YwhdAAki.LKWPAcE_9A"/>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zriV1o7w1UOE2MiUQS6zMw"/>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1Fn9cy67RUeipV.QWRu.r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ppMBn7HuWk26e83vxRnTT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WgNnn_RNV0aBLoOk0GESZ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5rA0zlVQJ06AR5XPpcQEWg"/>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2247</Words>
  <Application>Microsoft Office PowerPoint</Application>
  <PresentationFormat>On-screen Show (4:3)</PresentationFormat>
  <Paragraphs>269</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think-cell Slide</vt:lpstr>
      <vt:lpstr>Slide 1</vt:lpstr>
      <vt:lpstr>Executive Summary</vt:lpstr>
      <vt:lpstr>Slide 3</vt:lpstr>
      <vt:lpstr>As the world of work evolves, workforce expectations change</vt:lpstr>
      <vt:lpstr>Changing times and an evolving workforce mean the nature of work and the talent market are shifting too</vt:lpstr>
      <vt:lpstr>Make employee engagement a priority to face the changing working world – start by understanding what it is</vt:lpstr>
      <vt:lpstr>Employees fall into one of four categories when it comes to their engagement level</vt:lpstr>
      <vt:lpstr>On average, only 1 in 3 employees is engaged</vt:lpstr>
      <vt:lpstr>Employee engagement is poor for two reasons: it’s not a priority, and when it is, mistakes are common</vt:lpstr>
      <vt:lpstr>Disengagement is detrimental to the organization, the disengaged employees, and the disengaged employees’ peers</vt:lpstr>
      <vt:lpstr>Understand the components of engagement using McLean &amp; Company’s Engagement Program Methodology</vt:lpstr>
      <vt:lpstr>McLean &amp; Company Helps HR Professionals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2012-11-19T18:17:11Z</dcterms:created>
  <dcterms:modified xsi:type="dcterms:W3CDTF">2012-11-19T18:17:14Z</dcterms:modified>
</cp:coreProperties>
</file>