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charts/chart1.xml" ContentType="application/vnd.openxmlformats-officedocument.drawingml.char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488" r:id="rId2"/>
    <p:sldId id="351" r:id="rId3"/>
    <p:sldId id="487" r:id="rId4"/>
    <p:sldId id="478" r:id="rId5"/>
    <p:sldId id="437" r:id="rId6"/>
    <p:sldId id="433" r:id="rId7"/>
    <p:sldId id="434" r:id="rId8"/>
    <p:sldId id="435" r:id="rId9"/>
    <p:sldId id="436" r:id="rId10"/>
    <p:sldId id="438" r:id="rId11"/>
    <p:sldId id="424" r:id="rId12"/>
    <p:sldId id="489"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18" autoAdjust="0"/>
    <p:restoredTop sz="93886" autoAdjust="0"/>
  </p:normalViewPr>
  <p:slideViewPr>
    <p:cSldViewPr>
      <p:cViewPr>
        <p:scale>
          <a:sx n="100" d="100"/>
          <a:sy n="100" d="100"/>
        </p:scale>
        <p:origin x="-810"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3.5714285714285712E-2"/>
          <c:y val="1.4742014742014812E-2"/>
          <c:w val="0.94285714285714251"/>
          <c:h val="0.97297297297297258"/>
        </c:manualLayout>
      </c:layout>
      <c:barChart>
        <c:barDir val="bar"/>
        <c:grouping val="clustered"/>
        <c:ser>
          <c:idx val="0"/>
          <c:order val="0"/>
          <c:tx>
            <c:strRef>
              <c:f>Sheet1!$B$1</c:f>
              <c:strCache>
                <c:ptCount val="1"/>
              </c:strCache>
            </c:strRef>
          </c:tx>
          <c:spPr>
            <a:solidFill>
              <a:schemeClr val="accent1"/>
            </a:solidFill>
            <a:ln w="12700">
              <a:solidFill>
                <a:srgbClr val="333333"/>
              </a:solidFill>
              <a:prstDash val="solid"/>
            </a:ln>
          </c:spPr>
          <c:cat>
            <c:numRef>
              <c:f>Sheet1!$A$2:$A$7</c:f>
              <c:numCache>
                <c:formatCode>General</c:formatCode>
                <c:ptCount val="6"/>
              </c:numCache>
            </c:numRef>
          </c:cat>
          <c:val>
            <c:numRef>
              <c:f>Sheet1!$B$2:$B$7</c:f>
              <c:numCache>
                <c:formatCode>General</c:formatCode>
                <c:ptCount val="6"/>
                <c:pt idx="0">
                  <c:v>47.554191444471158</c:v>
                </c:pt>
                <c:pt idx="1">
                  <c:v>38.808760683765044</c:v>
                </c:pt>
                <c:pt idx="2">
                  <c:v>38.537699923842894</c:v>
                </c:pt>
                <c:pt idx="3">
                  <c:v>33.562913907288582</c:v>
                </c:pt>
                <c:pt idx="4">
                  <c:v>29.167475257135084</c:v>
                </c:pt>
                <c:pt idx="5">
                  <c:v>28.094462540719789</c:v>
                </c:pt>
              </c:numCache>
            </c:numRef>
          </c:val>
        </c:ser>
        <c:gapWidth val="80"/>
        <c:axId val="39207296"/>
        <c:axId val="39208832"/>
      </c:barChart>
      <c:catAx>
        <c:axId val="39207296"/>
        <c:scaling>
          <c:orientation val="maxMin"/>
        </c:scaling>
        <c:axPos val="l"/>
        <c:numFmt formatCode="General" sourceLinked="1"/>
        <c:majorTickMark val="none"/>
        <c:tickLblPos val="none"/>
        <c:spPr>
          <a:ln w="12700">
            <a:solidFill>
              <a:schemeClr val="tx1"/>
            </a:solidFill>
            <a:prstDash val="solid"/>
          </a:ln>
        </c:spPr>
        <c:crossAx val="39208832"/>
        <c:crossesAt val="0"/>
        <c:auto val="1"/>
        <c:lblAlgn val="ctr"/>
        <c:lblOffset val="100"/>
        <c:tickLblSkip val="1"/>
        <c:tickMarkSkip val="1"/>
      </c:catAx>
      <c:valAx>
        <c:axId val="39208832"/>
        <c:scaling>
          <c:orientation val="minMax"/>
          <c:max val="47.554191444600001"/>
          <c:min val="0"/>
        </c:scaling>
        <c:axPos val="t"/>
        <c:numFmt formatCode="General" sourceLinked="1"/>
        <c:majorTickMark val="none"/>
        <c:tickLblPos val="none"/>
        <c:spPr>
          <a:ln w="9525">
            <a:noFill/>
          </a:ln>
        </c:spPr>
        <c:crossAx val="39207296"/>
        <c:crosses val="autoZero"/>
        <c:crossBetween val="between"/>
      </c:valAx>
      <c:spPr>
        <a:noFill/>
        <a:ln w="25399">
          <a:noFill/>
        </a:ln>
      </c:spPr>
    </c:plotArea>
    <c:plotVisOnly val="1"/>
    <c:dispBlanksAs val="gap"/>
  </c:chart>
  <c:spPr>
    <a:noFill/>
    <a:ln>
      <a:noFill/>
    </a:ln>
  </c:spPr>
  <c:txPr>
    <a:bodyPr/>
    <a:lstStyle/>
    <a:p>
      <a:pPr>
        <a:defRPr sz="1200" b="1" i="0" u="none" strike="noStrike" baseline="0">
          <a:solidFill>
            <a:schemeClr val="tx1"/>
          </a:solidFill>
          <a:latin typeface="Calibri"/>
          <a:ea typeface="Calibri"/>
          <a:cs typeface="Calibri"/>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7599927726425886"/>
          <c:y val="6.3995271294865722E-2"/>
          <c:w val="0.46376426161015588"/>
          <c:h val="0.80656766732283458"/>
        </c:manualLayout>
      </c:layout>
      <c:barChart>
        <c:barDir val="bar"/>
        <c:grouping val="clustered"/>
        <c:ser>
          <c:idx val="0"/>
          <c:order val="0"/>
          <c:tx>
            <c:strRef>
              <c:f>Sheet1!$B$1</c:f>
              <c:strCache>
                <c:ptCount val="1"/>
                <c:pt idx="0">
                  <c:v>Column1</c:v>
                </c:pt>
              </c:strCache>
            </c:strRef>
          </c:tx>
          <c:dLbls>
            <c:dLbl>
              <c:idx val="0"/>
              <c:layout>
                <c:manualLayout>
                  <c:x val="-2.4154589371980636E-3"/>
                  <c:y val="3.5460992907801439E-3"/>
                </c:manualLayout>
              </c:layout>
              <c:spPr/>
              <c:txPr>
                <a:bodyPr/>
                <a:lstStyle/>
                <a:p>
                  <a:pPr>
                    <a:defRPr sz="1200">
                      <a:solidFill>
                        <a:schemeClr val="tx1"/>
                      </a:solidFill>
                    </a:defRPr>
                  </a:pPr>
                  <a:endParaRPr lang="en-US"/>
                </a:p>
              </c:txPr>
              <c:showVal val="1"/>
            </c:dLbl>
            <c:dLbl>
              <c:idx val="1"/>
              <c:layout>
                <c:manualLayout>
                  <c:x val="-2.4154589371980636E-3"/>
                  <c:y val="-7.0921985815602879E-3"/>
                </c:manualLayout>
              </c:layout>
              <c:spPr/>
              <c:txPr>
                <a:bodyPr/>
                <a:lstStyle/>
                <a:p>
                  <a:pPr>
                    <a:defRPr sz="1200">
                      <a:solidFill>
                        <a:schemeClr val="tx1"/>
                      </a:solidFill>
                    </a:defRPr>
                  </a:pPr>
                  <a:endParaRPr lang="en-US"/>
                </a:p>
              </c:txPr>
              <c:showVal val="1"/>
            </c:dLbl>
            <c:dLbl>
              <c:idx val="2"/>
              <c:layout>
                <c:manualLayout>
                  <c:x val="-7.4879227053140193E-2"/>
                  <c:y val="0"/>
                </c:manualLayout>
              </c:layout>
              <c:spPr/>
              <c:txPr>
                <a:bodyPr/>
                <a:lstStyle/>
                <a:p>
                  <a:pPr>
                    <a:defRPr sz="1200">
                      <a:solidFill>
                        <a:schemeClr val="bg1"/>
                      </a:solidFill>
                    </a:defRPr>
                  </a:pPr>
                  <a:endParaRPr lang="en-US"/>
                </a:p>
              </c:txPr>
              <c:showVal val="1"/>
            </c:dLbl>
            <c:dLbl>
              <c:idx val="3"/>
              <c:layout>
                <c:manualLayout>
                  <c:x val="-7.4879227053140193E-2"/>
                  <c:y val="-7.0921985815602879E-3"/>
                </c:manualLayout>
              </c:layout>
              <c:spPr/>
              <c:txPr>
                <a:bodyPr/>
                <a:lstStyle/>
                <a:p>
                  <a:pPr>
                    <a:defRPr sz="1200">
                      <a:solidFill>
                        <a:schemeClr val="bg1"/>
                      </a:solidFill>
                    </a:defRPr>
                  </a:pPr>
                  <a:endParaRPr lang="en-US"/>
                </a:p>
              </c:txPr>
              <c:showVal val="1"/>
            </c:dLbl>
            <c:dLbl>
              <c:idx val="4"/>
              <c:layout>
                <c:manualLayout>
                  <c:x val="-7.9710144927536308E-2"/>
                  <c:y val="0"/>
                </c:manualLayout>
              </c:layout>
              <c:spPr/>
              <c:txPr>
                <a:bodyPr/>
                <a:lstStyle/>
                <a:p>
                  <a:pPr>
                    <a:defRPr sz="1200">
                      <a:solidFill>
                        <a:schemeClr val="bg1"/>
                      </a:solidFill>
                    </a:defRPr>
                  </a:pPr>
                  <a:endParaRPr lang="en-US"/>
                </a:p>
              </c:txPr>
              <c:showVal val="1"/>
            </c:dLbl>
            <c:dLbl>
              <c:idx val="5"/>
              <c:layout>
                <c:manualLayout>
                  <c:x val="-9.6618357487922704E-2"/>
                  <c:y val="7.0921985815602879E-3"/>
                </c:manualLayout>
              </c:layout>
              <c:spPr/>
              <c:txPr>
                <a:bodyPr/>
                <a:lstStyle/>
                <a:p>
                  <a:pPr>
                    <a:defRPr sz="1200">
                      <a:solidFill>
                        <a:schemeClr val="bg1"/>
                      </a:solidFill>
                    </a:defRPr>
                  </a:pPr>
                  <a:endParaRPr lang="en-US"/>
                </a:p>
              </c:txPr>
              <c:showVal val="1"/>
            </c:dLbl>
            <c:dLbl>
              <c:idx val="6"/>
              <c:layout>
                <c:manualLayout>
                  <c:x val="-9.6618357487922704E-2"/>
                  <c:y val="0"/>
                </c:manualLayout>
              </c:layout>
              <c:spPr/>
              <c:txPr>
                <a:bodyPr/>
                <a:lstStyle/>
                <a:p>
                  <a:pPr>
                    <a:defRPr sz="1200">
                      <a:solidFill>
                        <a:schemeClr val="bg1"/>
                      </a:solidFill>
                    </a:defRPr>
                  </a:pPr>
                  <a:endParaRPr lang="en-US"/>
                </a:p>
              </c:txPr>
              <c:showVal val="1"/>
            </c:dLbl>
            <c:dLbl>
              <c:idx val="7"/>
              <c:layout>
                <c:manualLayout>
                  <c:x val="-9.6618357487922704E-2"/>
                  <c:y val="3.5460992907801439E-3"/>
                </c:manualLayout>
              </c:layout>
              <c:spPr/>
              <c:txPr>
                <a:bodyPr/>
                <a:lstStyle/>
                <a:p>
                  <a:pPr>
                    <a:defRPr sz="1200">
                      <a:solidFill>
                        <a:schemeClr val="bg1"/>
                      </a:solidFill>
                    </a:defRPr>
                  </a:pPr>
                  <a:endParaRPr lang="en-US"/>
                </a:p>
              </c:txPr>
              <c:showVal val="1"/>
            </c:dLbl>
            <c:dLbl>
              <c:idx val="8"/>
              <c:layout>
                <c:manualLayout>
                  <c:x val="-9.6618357487922704E-2"/>
                  <c:y val="-3.5460992907801439E-3"/>
                </c:manualLayout>
              </c:layout>
              <c:spPr/>
              <c:txPr>
                <a:bodyPr/>
                <a:lstStyle/>
                <a:p>
                  <a:pPr>
                    <a:defRPr sz="1200">
                      <a:solidFill>
                        <a:schemeClr val="bg1"/>
                      </a:solidFill>
                    </a:defRPr>
                  </a:pPr>
                  <a:endParaRPr lang="en-US"/>
                </a:p>
              </c:txPr>
              <c:showVal val="1"/>
            </c:dLbl>
            <c:dLbl>
              <c:idx val="9"/>
              <c:layout>
                <c:manualLayout>
                  <c:x val="-0.14492753623188406"/>
                  <c:y val="3.5458200703635452E-3"/>
                </c:manualLayout>
              </c:layout>
              <c:spPr/>
              <c:txPr>
                <a:bodyPr/>
                <a:lstStyle/>
                <a:p>
                  <a:pPr>
                    <a:defRPr sz="1200">
                      <a:solidFill>
                        <a:schemeClr val="bg1"/>
                      </a:solidFill>
                    </a:defRPr>
                  </a:pPr>
                  <a:endParaRPr lang="en-US"/>
                </a:p>
              </c:txPr>
              <c:showVal val="1"/>
            </c:dLbl>
            <c:dLbl>
              <c:idx val="10"/>
              <c:layout>
                <c:manualLayout>
                  <c:x val="-0.19806763285024176"/>
                  <c:y val="-3.5460992907801379E-3"/>
                </c:manualLayout>
              </c:layout>
              <c:spPr/>
              <c:txPr>
                <a:bodyPr/>
                <a:lstStyle/>
                <a:p>
                  <a:pPr>
                    <a:defRPr sz="1200">
                      <a:solidFill>
                        <a:schemeClr val="bg1"/>
                      </a:solidFill>
                    </a:defRPr>
                  </a:pPr>
                  <a:endParaRPr lang="en-US"/>
                </a:p>
              </c:txPr>
              <c:showVal val="1"/>
            </c:dLbl>
            <c:txPr>
              <a:bodyPr/>
              <a:lstStyle/>
              <a:p>
                <a:pPr>
                  <a:defRPr sz="1200"/>
                </a:pPr>
                <a:endParaRPr lang="en-US"/>
              </a:p>
            </c:txPr>
            <c:showVal val="1"/>
          </c:dLbls>
          <c:cat>
            <c:strRef>
              <c:f>Sheet1!$A$2:$A$12</c:f>
              <c:strCache>
                <c:ptCount val="11"/>
                <c:pt idx="0">
                  <c:v>Co-Worker Relationships</c:v>
                </c:pt>
                <c:pt idx="1">
                  <c:v>Working Conditions</c:v>
                </c:pt>
                <c:pt idx="2">
                  <c:v>Department Relationships</c:v>
                </c:pt>
                <c:pt idx="3">
                  <c:v>Rewards and Recognition</c:v>
                </c:pt>
                <c:pt idx="4">
                  <c:v>Employee Empowerment</c:v>
                </c:pt>
                <c:pt idx="5">
                  <c:v>Customer Focus</c:v>
                </c:pt>
                <c:pt idx="6">
                  <c:v>Manager Relationships</c:v>
                </c:pt>
                <c:pt idx="7">
                  <c:v>Company Potential</c:v>
                </c:pt>
                <c:pt idx="8">
                  <c:v>Culture</c:v>
                </c:pt>
                <c:pt idx="9">
                  <c:v>Development</c:v>
                </c:pt>
                <c:pt idx="10">
                  <c:v>Sr. Mgmt Relationships</c:v>
                </c:pt>
              </c:strCache>
            </c:strRef>
          </c:cat>
          <c:val>
            <c:numRef>
              <c:f>Sheet1!$B$2:$B$12</c:f>
              <c:numCache>
                <c:formatCode>0%</c:formatCode>
                <c:ptCount val="11"/>
                <c:pt idx="0">
                  <c:v>8.0000000000000043E-2</c:v>
                </c:pt>
                <c:pt idx="1">
                  <c:v>8.0000000000000043E-2</c:v>
                </c:pt>
                <c:pt idx="2">
                  <c:v>0.15000000000000013</c:v>
                </c:pt>
                <c:pt idx="3">
                  <c:v>0.15000000000000013</c:v>
                </c:pt>
                <c:pt idx="4">
                  <c:v>0.19</c:v>
                </c:pt>
                <c:pt idx="5">
                  <c:v>0.23</c:v>
                </c:pt>
                <c:pt idx="6">
                  <c:v>0.23</c:v>
                </c:pt>
                <c:pt idx="7">
                  <c:v>0.26</c:v>
                </c:pt>
                <c:pt idx="8">
                  <c:v>0.26</c:v>
                </c:pt>
                <c:pt idx="9">
                  <c:v>0.46</c:v>
                </c:pt>
                <c:pt idx="10">
                  <c:v>0.73000000000000054</c:v>
                </c:pt>
              </c:numCache>
            </c:numRef>
          </c:val>
        </c:ser>
        <c:gapWidth val="30"/>
        <c:axId val="39671680"/>
        <c:axId val="39673216"/>
      </c:barChart>
      <c:catAx>
        <c:axId val="39671680"/>
        <c:scaling>
          <c:orientation val="minMax"/>
        </c:scaling>
        <c:axPos val="l"/>
        <c:tickLblPos val="nextTo"/>
        <c:txPr>
          <a:bodyPr/>
          <a:lstStyle/>
          <a:p>
            <a:pPr>
              <a:defRPr sz="1000"/>
            </a:pPr>
            <a:endParaRPr lang="en-US"/>
          </a:p>
        </c:txPr>
        <c:crossAx val="39673216"/>
        <c:crosses val="autoZero"/>
        <c:auto val="1"/>
        <c:lblAlgn val="ctr"/>
        <c:lblOffset val="100"/>
      </c:catAx>
      <c:valAx>
        <c:axId val="39673216"/>
        <c:scaling>
          <c:orientation val="minMax"/>
          <c:max val="1"/>
          <c:min val="0"/>
        </c:scaling>
        <c:axPos val="b"/>
        <c:majorGridlines/>
        <c:numFmt formatCode="0%" sourceLinked="1"/>
        <c:tickLblPos val="nextTo"/>
        <c:txPr>
          <a:bodyPr/>
          <a:lstStyle/>
          <a:p>
            <a:pPr>
              <a:defRPr sz="1200"/>
            </a:pPr>
            <a:endParaRPr lang="en-US"/>
          </a:p>
        </c:txPr>
        <c:crossAx val="39671680"/>
        <c:crosses val="autoZero"/>
        <c:crossBetween val="between"/>
        <c:majorUnit val="0.2"/>
        <c:minorUnit val="0.1"/>
      </c:valAx>
    </c:plotArea>
    <c:plotVisOnly val="1"/>
    <c:dispBlanksAs val="gap"/>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21DABC-2D13-4D79-AAFA-714812DB24D3}" type="datetimeFigureOut">
              <a:rPr lang="en-US" smtClean="0"/>
              <a:pPr/>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04B64-D167-4806-9A5A-FEF0D745551D}" type="slidenum">
              <a:rPr lang="en-US" smtClean="0"/>
              <a:pPr/>
              <a:t>‹#›</a:t>
            </a:fld>
            <a:endParaRPr lang="en-US"/>
          </a:p>
        </p:txBody>
      </p:sp>
    </p:spTree>
    <p:extLst>
      <p:ext uri="{BB962C8B-B14F-4D97-AF65-F5344CB8AC3E}">
        <p14:creationId xmlns="" xmlns:p14="http://schemas.microsoft.com/office/powerpoint/2010/main" val="2519522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504B64-D167-4806-9A5A-FEF0D745551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504B64-D167-4806-9A5A-FEF0D745551D}"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504B64-D167-4806-9A5A-FEF0D745551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504B64-D167-4806-9A5A-FEF0D745551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F504B64-D167-4806-9A5A-FEF0D745551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504B64-D167-4806-9A5A-FEF0D745551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504B64-D167-4806-9A5A-FEF0D745551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5" name="Picture 14" descr="footer2012-mco.jpg"/>
          <p:cNvPicPr>
            <a:picLocks noChangeAspect="1"/>
          </p:cNvPicPr>
          <p:nvPr userDrawn="1"/>
        </p:nvPicPr>
        <p:blipFill>
          <a:blip r:embed="rId2" cstate="print"/>
          <a:srcRect l="77956"/>
          <a:stretch>
            <a:fillRect/>
          </a:stretch>
        </p:blipFill>
        <p:spPr>
          <a:xfrm>
            <a:off x="7128284" y="6090047"/>
            <a:ext cx="2015716" cy="767953"/>
          </a:xfrm>
          <a:prstGeom prst="rect">
            <a:avLst/>
          </a:prstGeom>
        </p:spPr>
      </p:pic>
      <p:sp>
        <p:nvSpPr>
          <p:cNvPr id="26" name="Rectangle 25"/>
          <p:cNvSpPr/>
          <p:nvPr userDrawn="1"/>
        </p:nvSpPr>
        <p:spPr>
          <a:xfrm>
            <a:off x="0" y="6090047"/>
            <a:ext cx="7128284" cy="767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McLean &amp; Company is a research and advisory firm that provides practical solutions</a:t>
            </a:r>
            <a:br>
              <a:rPr lang="en-CA" sz="800" dirty="0">
                <a:solidFill>
                  <a:srgbClr val="ADB7C3"/>
                </a:solidFill>
              </a:rPr>
            </a:br>
            <a:r>
              <a:rPr lang="en-CA" sz="800" dirty="0">
                <a:solidFill>
                  <a:srgbClr val="ADB7C3"/>
                </a:solidFill>
              </a:rPr>
              <a:t>to human resources challenges with executable research, tools, and advice that will have a</a:t>
            </a:r>
            <a:br>
              <a:rPr lang="en-CA" sz="800" dirty="0">
                <a:solidFill>
                  <a:srgbClr val="ADB7C3"/>
                </a:solidFill>
              </a:rPr>
            </a:br>
            <a:r>
              <a:rPr lang="en-CA" sz="800" dirty="0">
                <a:solidFill>
                  <a:srgbClr val="ADB7C3"/>
                </a:solidFill>
              </a:rPr>
              <a:t>clear and measurable impact on your business. © </a:t>
            </a:r>
            <a:r>
              <a:rPr lang="en-CA" sz="800" dirty="0" smtClean="0">
                <a:solidFill>
                  <a:srgbClr val="ADB7C3"/>
                </a:solidFill>
              </a:rPr>
              <a:t>1997-2013 </a:t>
            </a:r>
            <a:r>
              <a:rPr lang="en-CA" sz="800" dirty="0">
                <a:solidFill>
                  <a:srgbClr val="ADB7C3"/>
                </a:solidFill>
              </a:rPr>
              <a:t>McLean &amp; Company.</a:t>
            </a:r>
            <a:br>
              <a:rPr lang="en-CA" sz="800" dirty="0">
                <a:solidFill>
                  <a:srgbClr val="ADB7C3"/>
                </a:solidFill>
              </a:rPr>
            </a:br>
            <a:r>
              <a:rPr lang="en-CA" sz="800" dirty="0">
                <a:solidFill>
                  <a:srgbClr val="ADB7C3"/>
                </a:solidFill>
              </a:rPr>
              <a:t>McLean &amp; Company is a division of Info-Tech Research Group Inc.</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McLean &amp; Company</a:t>
            </a: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 Id="rId5" Type="http://schemas.openxmlformats.org/officeDocument/2006/relationships/hyperlink" Target="http://www.interactionassociates.com/Trust2012" TargetMode="Externa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hyperlink" Target="hr.mcleanco.com" TargetMode="External"/><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hr.mcleanco.com/browse/engagement-and-retention" TargetMode="External"/><Relationship Id="rId11" Type="http://schemas.openxmlformats.org/officeDocument/2006/relationships/image" Target="../media/image7.png"/><Relationship Id="rId5" Type="http://schemas.openxmlformats.org/officeDocument/2006/relationships/notesSlide" Target="../notesSlides/notesSlide2.xml"/><Relationship Id="rId10"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 Id="rId4" Type="http://schemas.openxmlformats.org/officeDocument/2006/relationships/slideLayout" Target="../slideLayouts/slideLayout3.xml"/><Relationship Id="rId9"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image" Target="../media/image9.jpeg"/><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tags" Target="../tags/tag9.xml"/><Relationship Id="rId11" Type="http://schemas.openxmlformats.org/officeDocument/2006/relationships/oleObject" Target="../embeddings/oleObject1.bin"/><Relationship Id="rId5" Type="http://schemas.openxmlformats.org/officeDocument/2006/relationships/tags" Target="../tags/tag8.xml"/><Relationship Id="rId10" Type="http://schemas.openxmlformats.org/officeDocument/2006/relationships/notesSlide" Target="../notesSlides/notesSlide4.xml"/><Relationship Id="rId4" Type="http://schemas.openxmlformats.org/officeDocument/2006/relationships/tags" Target="../tags/tag7.xml"/><Relationship Id="rId9" Type="http://schemas.openxmlformats.org/officeDocument/2006/relationships/slideLayout" Target="../slideLayouts/slideLayout6.xml"/><Relationship Id="rId1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tags" Target="../tags/tag23.xml"/><Relationship Id="rId18" Type="http://schemas.openxmlformats.org/officeDocument/2006/relationships/image" Target="../media/image11.jpeg"/><Relationship Id="rId3" Type="http://schemas.openxmlformats.org/officeDocument/2006/relationships/tags" Target="../tags/tag13.xml"/><Relationship Id="rId21" Type="http://schemas.openxmlformats.org/officeDocument/2006/relationships/image" Target="../media/image5.wmf"/><Relationship Id="rId7" Type="http://schemas.openxmlformats.org/officeDocument/2006/relationships/tags" Target="../tags/tag17.xml"/><Relationship Id="rId12" Type="http://schemas.openxmlformats.org/officeDocument/2006/relationships/tags" Target="../tags/tag22.xml"/><Relationship Id="rId17" Type="http://schemas.openxmlformats.org/officeDocument/2006/relationships/notesSlide" Target="../notesSlides/notesSlide6.xml"/><Relationship Id="rId25" Type="http://schemas.openxmlformats.org/officeDocument/2006/relationships/image" Target="../media/image7.png"/><Relationship Id="rId2" Type="http://schemas.openxmlformats.org/officeDocument/2006/relationships/tags" Target="../tags/tag12.xml"/><Relationship Id="rId16" Type="http://schemas.openxmlformats.org/officeDocument/2006/relationships/slideLayout" Target="../slideLayouts/slideLayout7.xml"/><Relationship Id="rId20" Type="http://schemas.openxmlformats.org/officeDocument/2006/relationships/hyperlink" Target="http://hr.mcleanco.com/research/ss/hr-make-the-case-for-employee-engagement" TargetMode="External"/><Relationship Id="rId1" Type="http://schemas.openxmlformats.org/officeDocument/2006/relationships/vmlDrawing" Target="../drawings/vmlDrawing2.vml"/><Relationship Id="rId6" Type="http://schemas.openxmlformats.org/officeDocument/2006/relationships/tags" Target="../tags/tag16.xml"/><Relationship Id="rId11" Type="http://schemas.openxmlformats.org/officeDocument/2006/relationships/tags" Target="../tags/tag21.xml"/><Relationship Id="rId24"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 Id="rId5" Type="http://schemas.openxmlformats.org/officeDocument/2006/relationships/tags" Target="../tags/tag15.xml"/><Relationship Id="rId15" Type="http://schemas.openxmlformats.org/officeDocument/2006/relationships/tags" Target="../tags/tag25.xml"/><Relationship Id="rId23" Type="http://schemas.openxmlformats.org/officeDocument/2006/relationships/image" Target="../media/image4.png"/><Relationship Id="rId10" Type="http://schemas.openxmlformats.org/officeDocument/2006/relationships/tags" Target="../tags/tag20.xml"/><Relationship Id="rId19" Type="http://schemas.openxmlformats.org/officeDocument/2006/relationships/oleObject" Target="../embeddings/oleObject2.bin"/><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tags" Target="../tags/tag42.xml"/><Relationship Id="rId26" Type="http://schemas.openxmlformats.org/officeDocument/2006/relationships/notesSlide" Target="../notesSlides/notesSlide7.xml"/><Relationship Id="rId3" Type="http://schemas.openxmlformats.org/officeDocument/2006/relationships/tags" Target="../tags/tag27.xml"/><Relationship Id="rId21" Type="http://schemas.openxmlformats.org/officeDocument/2006/relationships/tags" Target="../tags/tag45.xm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5" Type="http://schemas.openxmlformats.org/officeDocument/2006/relationships/slideLayout" Target="../slideLayouts/slideLayout4.xml"/><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tags" Target="../tags/tag44.xml"/><Relationship Id="rId29" Type="http://schemas.openxmlformats.org/officeDocument/2006/relationships/chart" Target="../charts/chart1.xml"/><Relationship Id="rId1" Type="http://schemas.openxmlformats.org/officeDocument/2006/relationships/vmlDrawing" Target="../drawings/vmlDrawing3.vml"/><Relationship Id="rId6" Type="http://schemas.openxmlformats.org/officeDocument/2006/relationships/tags" Target="../tags/tag30.xml"/><Relationship Id="rId11" Type="http://schemas.openxmlformats.org/officeDocument/2006/relationships/tags" Target="../tags/tag35.xml"/><Relationship Id="rId24" Type="http://schemas.openxmlformats.org/officeDocument/2006/relationships/tags" Target="../tags/tag48.xml"/><Relationship Id="rId5" Type="http://schemas.openxmlformats.org/officeDocument/2006/relationships/tags" Target="../tags/tag29.xml"/><Relationship Id="rId15" Type="http://schemas.openxmlformats.org/officeDocument/2006/relationships/tags" Target="../tags/tag39.xml"/><Relationship Id="rId23" Type="http://schemas.openxmlformats.org/officeDocument/2006/relationships/tags" Target="../tags/tag47.xml"/><Relationship Id="rId28" Type="http://schemas.openxmlformats.org/officeDocument/2006/relationships/hyperlink" Target="http://www.interactionassociates.com/Trust2012" TargetMode="External"/><Relationship Id="rId10" Type="http://schemas.openxmlformats.org/officeDocument/2006/relationships/tags" Target="../tags/tag34.xml"/><Relationship Id="rId19" Type="http://schemas.openxmlformats.org/officeDocument/2006/relationships/tags" Target="../tags/tag43.xml"/><Relationship Id="rId31" Type="http://schemas.openxmlformats.org/officeDocument/2006/relationships/image" Target="../media/image7.png"/><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tags" Target="../tags/tag46.xml"/><Relationship Id="rId27" Type="http://schemas.openxmlformats.org/officeDocument/2006/relationships/oleObject" Target="../embeddings/oleObject3.bin"/><Relationship Id="rId30"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 Id="rId5" Type="http://schemas.openxmlformats.org/officeDocument/2006/relationships/image" Target="../media/image6.wmf"/><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hyperlink" Target="http://hr.mcleanco.com/research/ss/hr-drive-engagement-through-senior-management-relationships/hr-storyboard-take-ownership-of-strengthening-senior-management-relationships?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Take Ownership of Strengthening Senior Management Relationships</a:t>
            </a:r>
            <a:endParaRPr lang="en-US" dirty="0" smtClean="0"/>
          </a:p>
          <a:p>
            <a:endParaRPr lang="en-CA" dirty="0"/>
          </a:p>
        </p:txBody>
      </p:sp>
      <p:sp>
        <p:nvSpPr>
          <p:cNvPr id="9" name="Text Placeholder 8"/>
          <p:cNvSpPr>
            <a:spLocks noGrp="1"/>
          </p:cNvSpPr>
          <p:nvPr>
            <p:ph type="body" sz="quarter" idx="16"/>
          </p:nvPr>
        </p:nvSpPr>
        <p:spPr>
          <a:xfrm>
            <a:off x="774700" y="3987800"/>
            <a:ext cx="7467600" cy="508000"/>
          </a:xfrm>
        </p:spPr>
        <p:txBody>
          <a:bodyPr/>
          <a:lstStyle/>
          <a:p>
            <a:r>
              <a:rPr lang="en-CA" dirty="0"/>
              <a:t>Get down from your ivory tower to improve employee engagement</a:t>
            </a:r>
            <a:r>
              <a:rPr lang="en-CA" dirty="0" smtClean="0"/>
              <a:t>.</a:t>
            </a:r>
            <a:endParaRPr lang="en-CA" dirty="0"/>
          </a:p>
        </p:txBody>
      </p:sp>
      <p:grpSp>
        <p:nvGrpSpPr>
          <p:cNvPr id="2" name="Group 9"/>
          <p:cNvGrpSpPr/>
          <p:nvPr/>
        </p:nvGrpSpPr>
        <p:grpSpPr>
          <a:xfrm>
            <a:off x="0" y="5402461"/>
            <a:ext cx="9144000" cy="1455539"/>
            <a:chOff x="0" y="5402461"/>
            <a:chExt cx="9144000" cy="1455539"/>
          </a:xfrm>
        </p:grpSpPr>
        <p:pic>
          <p:nvPicPr>
            <p:cNvPr id="6" name="Picture 5"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pic>
          <p:nvPicPr>
            <p:cNvPr id="5" name="Picture 4" descr="sample-titlebar-mcoNEW.gif">
              <a:hlinkClick r:id="rId4"/>
            </p:cNvPr>
            <p:cNvPicPr>
              <a:picLocks noChangeAspect="1"/>
            </p:cNvPicPr>
            <p:nvPr/>
          </p:nvPicPr>
          <p:blipFill>
            <a:blip r:embed="rId3" cstate="print"/>
            <a:srcRect b="40170"/>
            <a:stretch>
              <a:fillRect/>
            </a:stretch>
          </p:blipFill>
          <p:spPr>
            <a:xfrm>
              <a:off x="0" y="5402461"/>
              <a:ext cx="9144000" cy="870855"/>
            </a:xfrm>
            <a:prstGeom prst="rect">
              <a:avLst/>
            </a:prstGeom>
          </p:spPr>
        </p:pic>
        <p:sp>
          <p:nvSpPr>
            <p:cNvPr id="8" name="Rectangle 7"/>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McLean &amp; Company is a research and advisory firm providing practical solutions to human resources challenges via executable research, tools and advice that have a clear and measurable impact on your business. © 1997 </a:t>
              </a:r>
              <a:r>
                <a:rPr lang="en-CA" sz="800" smtClean="0">
                  <a:solidFill>
                    <a:schemeClr val="bg1">
                      <a:lumMod val="65000"/>
                    </a:schemeClr>
                  </a:solidFill>
                </a:rPr>
                <a:t>- 2013 </a:t>
              </a:r>
              <a:r>
                <a:rPr lang="en-CA" sz="800" dirty="0" smtClean="0">
                  <a:solidFill>
                    <a:schemeClr val="bg1">
                      <a:lumMod val="65000"/>
                    </a:schemeClr>
                  </a:solidFill>
                </a:rPr>
                <a:t>Mclean &amp; Company. McLean &amp; Company is a division of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17" name="Chevron 16"/>
          <p:cNvSpPr/>
          <p:nvPr/>
        </p:nvSpPr>
        <p:spPr>
          <a:xfrm>
            <a:off x="6214437" y="4572000"/>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18" name="Text Placeholder 17"/>
          <p:cNvSpPr>
            <a:spLocks noGrp="1"/>
          </p:cNvSpPr>
          <p:nvPr>
            <p:ph type="body" sz="quarter" idx="15"/>
          </p:nvPr>
        </p:nvSpPr>
        <p:spPr>
          <a:xfrm>
            <a:off x="687148" y="3060700"/>
            <a:ext cx="7454900" cy="901700"/>
          </a:xfrm>
        </p:spPr>
        <p:txBody>
          <a:bodyPr/>
          <a:lstStyle/>
          <a:p>
            <a:r>
              <a:rPr lang="en-CA" dirty="0" smtClean="0"/>
              <a:t>The three I’s to strengthen Senior Management Relationships</a:t>
            </a:r>
            <a:endParaRPr lang="en-CA" dirty="0"/>
          </a:p>
        </p:txBody>
      </p:sp>
      <p:sp>
        <p:nvSpPr>
          <p:cNvPr id="19" name="Text Placeholder 18"/>
          <p:cNvSpPr>
            <a:spLocks noGrp="1"/>
          </p:cNvSpPr>
          <p:nvPr>
            <p:ph type="body" sz="quarter" idx="18"/>
          </p:nvPr>
        </p:nvSpPr>
        <p:spPr/>
        <p:txBody>
          <a:bodyPr/>
          <a:lstStyle/>
          <a:p>
            <a:r>
              <a:rPr lang="en-CA" dirty="0" smtClean="0"/>
              <a:t>Make the case</a:t>
            </a:r>
          </a:p>
          <a:p>
            <a:r>
              <a:rPr lang="en-CA" b="1" dirty="0" smtClean="0"/>
              <a:t>The three I’s to strengthen Senior Management Relationships</a:t>
            </a:r>
          </a:p>
          <a:p>
            <a:r>
              <a:rPr lang="en-CA" dirty="0" smtClean="0"/>
              <a:t>Put the three I’s into action</a:t>
            </a:r>
          </a:p>
          <a:p>
            <a:endParaRPr lang="en-CA" dirty="0"/>
          </a:p>
        </p:txBody>
      </p:sp>
      <p:sp>
        <p:nvSpPr>
          <p:cNvPr id="20" name="Text Placeholder 19"/>
          <p:cNvSpPr>
            <a:spLocks noGrp="1"/>
          </p:cNvSpPr>
          <p:nvPr>
            <p:ph type="body" sz="quarter" idx="21"/>
          </p:nvPr>
        </p:nvSpPr>
        <p:spPr>
          <a:xfrm>
            <a:off x="791580" y="4311718"/>
            <a:ext cx="4694820" cy="1906138"/>
          </a:xfrm>
        </p:spPr>
        <p:txBody>
          <a:bodyPr/>
          <a:lstStyle/>
          <a:p>
            <a:r>
              <a:rPr lang="en-CA" dirty="0" smtClean="0"/>
              <a:t>The key to improving senior management relationships is two-way trust and openness.</a:t>
            </a:r>
          </a:p>
          <a:p>
            <a:r>
              <a:rPr lang="en-CA" dirty="0" smtClean="0"/>
              <a:t>Employees shouldn’t have to earn your trust, but you should have to earn theirs, through openness.</a:t>
            </a:r>
          </a:p>
          <a:p>
            <a:r>
              <a:rPr lang="en-CA" dirty="0" smtClean="0"/>
              <a:t>Be open by informing (telling employees why decisions are made), interacting (getting to know employees), and involving (soliciting input from employees).</a:t>
            </a:r>
          </a:p>
          <a:p>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pic>
        <p:nvPicPr>
          <p:cNvPr id="10"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All good relationships revolve around trust; without trust, your workforce will never be engaged</a:t>
            </a:r>
            <a:endParaRPr lang="en-US" dirty="0"/>
          </a:p>
        </p:txBody>
      </p:sp>
      <p:sp>
        <p:nvSpPr>
          <p:cNvPr id="8" name="Text Placeholder 7"/>
          <p:cNvSpPr>
            <a:spLocks noGrp="1"/>
          </p:cNvSpPr>
          <p:nvPr>
            <p:ph type="body" sz="quarter" idx="19"/>
          </p:nvPr>
        </p:nvSpPr>
        <p:spPr>
          <a:xfrm>
            <a:off x="228600" y="1143000"/>
            <a:ext cx="8620124" cy="533400"/>
          </a:xfrm>
          <a:noFill/>
        </p:spPr>
        <p:txBody>
          <a:bodyPr/>
          <a:lstStyle/>
          <a:p>
            <a:pPr lvl="0">
              <a:spcBef>
                <a:spcPts val="300"/>
              </a:spcBef>
            </a:pPr>
            <a:r>
              <a:rPr lang="en-US" sz="1600" b="0" i="1" dirty="0" smtClean="0">
                <a:latin typeface="+mj-lt"/>
              </a:rPr>
              <a:t>     To create workplace cultures of high-engagement you need to start at the beginning. Start with trust.</a:t>
            </a:r>
          </a:p>
          <a:p>
            <a:pPr lvl="0" algn="ctr">
              <a:spcBef>
                <a:spcPts val="300"/>
              </a:spcBef>
            </a:pPr>
            <a:r>
              <a:rPr lang="en-US" sz="1200" b="0" dirty="0" smtClean="0"/>
              <a:t>- Randy Conley, Director of Client Services and Trust Practice Leader at The Ken Blanchard Companies </a:t>
            </a:r>
          </a:p>
        </p:txBody>
      </p:sp>
      <p:sp>
        <p:nvSpPr>
          <p:cNvPr id="9" name="TextBox 8"/>
          <p:cNvSpPr txBox="1"/>
          <p:nvPr/>
        </p:nvSpPr>
        <p:spPr>
          <a:xfrm>
            <a:off x="228600" y="1981200"/>
            <a:ext cx="5562600" cy="3754874"/>
          </a:xfrm>
          <a:prstGeom prst="rect">
            <a:avLst/>
          </a:prstGeom>
          <a:noFill/>
        </p:spPr>
        <p:txBody>
          <a:bodyPr wrap="square" rtlCol="0">
            <a:spAutoFit/>
          </a:bodyPr>
          <a:lstStyle/>
          <a:p>
            <a:pPr>
              <a:spcBef>
                <a:spcPts val="600"/>
              </a:spcBef>
            </a:pPr>
            <a:r>
              <a:rPr lang="en-US" sz="1400" b="1" dirty="0" smtClean="0"/>
              <a:t>Some truths about trust. If employees don’t trust senior management:</a:t>
            </a:r>
          </a:p>
          <a:p>
            <a:pPr marL="182880" indent="-182880">
              <a:spcBef>
                <a:spcPts val="600"/>
              </a:spcBef>
              <a:buFont typeface="Wingdings" pitchFamily="2" charset="2"/>
              <a:buChar char="ü"/>
            </a:pPr>
            <a:r>
              <a:rPr lang="en-US" sz="1200" b="1" dirty="0" smtClean="0"/>
              <a:t>They will leave. </a:t>
            </a:r>
            <a:r>
              <a:rPr lang="en-US" sz="1200" dirty="0" smtClean="0"/>
              <a:t>Lack of trust in senior leaders is the most reported reason that people leave organizations. Of 39 reasons, lack of trust was selected most often, at 5% more than the second most cited reason. </a:t>
            </a:r>
          </a:p>
          <a:p>
            <a:pPr marL="182880" indent="-182880"/>
            <a:r>
              <a:rPr lang="en-US" sz="1000" dirty="0" smtClean="0"/>
              <a:t>	(Source: Leigh Branham, </a:t>
            </a:r>
            <a:r>
              <a:rPr lang="en-US" sz="1000" i="1" dirty="0" smtClean="0"/>
              <a:t>The 7 Hidden Reasons Employees Leave</a:t>
            </a:r>
            <a:r>
              <a:rPr lang="en-US" sz="1000" dirty="0" smtClean="0"/>
              <a:t>)</a:t>
            </a:r>
            <a:endParaRPr lang="en-US" sz="1000" i="1" dirty="0" smtClean="0"/>
          </a:p>
          <a:p>
            <a:pPr marL="182880" indent="-182880">
              <a:spcBef>
                <a:spcPts val="600"/>
              </a:spcBef>
              <a:buFont typeface="Wingdings" pitchFamily="2" charset="2"/>
              <a:buChar char="ü"/>
            </a:pPr>
            <a:r>
              <a:rPr lang="en-US" sz="1200" b="1" dirty="0" smtClean="0"/>
              <a:t>Your engagement efforts will suffer. </a:t>
            </a:r>
            <a:r>
              <a:rPr lang="en-US" sz="1200" dirty="0" smtClean="0"/>
              <a:t>If your people don’t trust you as a leader, they will view your employee engagement efforts as another way to control them. </a:t>
            </a:r>
          </a:p>
          <a:p>
            <a:pPr marL="182880" indent="-182880">
              <a:spcBef>
                <a:spcPts val="600"/>
              </a:spcBef>
              <a:buFont typeface="Wingdings" pitchFamily="2" charset="2"/>
              <a:buChar char="ü"/>
            </a:pPr>
            <a:r>
              <a:rPr lang="en-US" sz="1200" b="1" dirty="0" smtClean="0"/>
              <a:t>They will be disengaged. </a:t>
            </a:r>
            <a:r>
              <a:rPr lang="en-US" sz="1200" dirty="0" smtClean="0"/>
              <a:t>Employees who don’t trust senior management are nine times more likely to be disengaged than those employees who do. (</a:t>
            </a:r>
            <a:r>
              <a:rPr lang="en-US" sz="1000" dirty="0" smtClean="0"/>
              <a:t>Source: McLean &amp; Company, </a:t>
            </a:r>
            <a:r>
              <a:rPr lang="en-US" sz="1000" i="1" dirty="0" smtClean="0"/>
              <a:t>N = 2330</a:t>
            </a:r>
            <a:r>
              <a:rPr lang="en-US" sz="1000" dirty="0" smtClean="0"/>
              <a:t>)</a:t>
            </a:r>
            <a:endParaRPr lang="en-US" sz="1000" i="1" dirty="0" smtClean="0"/>
          </a:p>
          <a:p>
            <a:pPr marL="182880" indent="-182880">
              <a:spcBef>
                <a:spcPts val="600"/>
              </a:spcBef>
              <a:buFont typeface="Wingdings" pitchFamily="2" charset="2"/>
              <a:buChar char="ü"/>
            </a:pPr>
            <a:r>
              <a:rPr lang="en-US" sz="1200" b="1" dirty="0" smtClean="0"/>
              <a:t>There will be a culture of low-trust throughout the organization. “</a:t>
            </a:r>
            <a:r>
              <a:rPr lang="en-US" sz="1200" i="1" dirty="0" smtClean="0">
                <a:latin typeface="+mj-lt"/>
              </a:rPr>
              <a:t>Employees’ perceptions of trust in their organization and in their senior team are significantly correlated. Therefore, when employees think about trust in their organization, it is often synonymous with trust in the top team</a:t>
            </a:r>
            <a:r>
              <a:rPr lang="en-US" sz="1200" dirty="0" smtClean="0"/>
              <a:t>.” - </a:t>
            </a:r>
            <a:r>
              <a:rPr lang="en-US" sz="1200" dirty="0" err="1" smtClean="0"/>
              <a:t>CIPD</a:t>
            </a:r>
            <a:r>
              <a:rPr lang="en-US" sz="1200" dirty="0" smtClean="0"/>
              <a:t> Sustainable </a:t>
            </a:r>
            <a:r>
              <a:rPr lang="en-US" sz="1200" dirty="0" err="1" smtClean="0"/>
              <a:t>Organisation</a:t>
            </a:r>
            <a:r>
              <a:rPr lang="en-US" sz="1200" dirty="0" smtClean="0"/>
              <a:t> Performance Report," Where has all the trust gone?”</a:t>
            </a:r>
          </a:p>
        </p:txBody>
      </p:sp>
      <p:sp>
        <p:nvSpPr>
          <p:cNvPr id="10" name="TextBox 9"/>
          <p:cNvSpPr txBox="1"/>
          <p:nvPr/>
        </p:nvSpPr>
        <p:spPr>
          <a:xfrm>
            <a:off x="5958840" y="1981200"/>
            <a:ext cx="2194560" cy="307777"/>
          </a:xfrm>
          <a:prstGeom prst="rect">
            <a:avLst/>
          </a:prstGeom>
          <a:noFill/>
        </p:spPr>
        <p:txBody>
          <a:bodyPr wrap="square" rtlCol="0">
            <a:spAutoFit/>
          </a:bodyPr>
          <a:lstStyle/>
          <a:p>
            <a:r>
              <a:rPr lang="en-US" sz="1400" b="1" dirty="0" smtClean="0"/>
              <a:t>The stats.</a:t>
            </a:r>
          </a:p>
        </p:txBody>
      </p:sp>
      <p:cxnSp>
        <p:nvCxnSpPr>
          <p:cNvPr id="13" name="Straight Connector 12"/>
          <p:cNvCxnSpPr/>
          <p:nvPr/>
        </p:nvCxnSpPr>
        <p:spPr>
          <a:xfrm rot="5400000">
            <a:off x="4191000" y="4191000"/>
            <a:ext cx="320040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8" name="Picture 17" descr="quote2.wmf"/>
          <p:cNvPicPr>
            <a:picLocks noChangeAspect="1"/>
          </p:cNvPicPr>
          <p:nvPr/>
        </p:nvPicPr>
        <p:blipFill>
          <a:blip r:embed="rId3" cstate="print"/>
          <a:stretch>
            <a:fillRect/>
          </a:stretch>
        </p:blipFill>
        <p:spPr>
          <a:xfrm>
            <a:off x="5181600" y="6019800"/>
            <a:ext cx="179050" cy="127893"/>
          </a:xfrm>
          <a:prstGeom prst="rect">
            <a:avLst/>
          </a:prstGeom>
        </p:spPr>
      </p:pic>
      <p:pic>
        <p:nvPicPr>
          <p:cNvPr id="19" name="Picture 18" descr="quote1.wmf"/>
          <p:cNvPicPr>
            <a:picLocks noChangeAspect="1"/>
          </p:cNvPicPr>
          <p:nvPr/>
        </p:nvPicPr>
        <p:blipFill>
          <a:blip r:embed="rId4" cstate="print"/>
          <a:stretch>
            <a:fillRect/>
          </a:stretch>
        </p:blipFill>
        <p:spPr>
          <a:xfrm>
            <a:off x="685800" y="5791200"/>
            <a:ext cx="179050" cy="127893"/>
          </a:xfrm>
          <a:prstGeom prst="rect">
            <a:avLst/>
          </a:prstGeom>
        </p:spPr>
      </p:pic>
      <p:sp>
        <p:nvSpPr>
          <p:cNvPr id="20" name="TextBox 19"/>
          <p:cNvSpPr txBox="1"/>
          <p:nvPr/>
        </p:nvSpPr>
        <p:spPr>
          <a:xfrm>
            <a:off x="457200" y="5754469"/>
            <a:ext cx="5334000" cy="646331"/>
          </a:xfrm>
          <a:prstGeom prst="rect">
            <a:avLst/>
          </a:prstGeom>
          <a:noFill/>
        </p:spPr>
        <p:txBody>
          <a:bodyPr wrap="square" rtlCol="0">
            <a:spAutoFit/>
          </a:bodyPr>
          <a:lstStyle/>
          <a:p>
            <a:pPr lvl="0" algn="ctr"/>
            <a:r>
              <a:rPr lang="en-US" sz="1200" i="1" dirty="0" smtClean="0">
                <a:latin typeface="+mj-lt"/>
              </a:rPr>
              <a:t>Organizations run on creative human energy, and this cannot be harnessed in an organization without a high level of trust.  </a:t>
            </a:r>
          </a:p>
          <a:p>
            <a:pPr lvl="0" algn="ctr"/>
            <a:r>
              <a:rPr lang="en-US" sz="1200" dirty="0" smtClean="0"/>
              <a:t>- Raj </a:t>
            </a:r>
            <a:r>
              <a:rPr lang="en-US" sz="1200" dirty="0" err="1" smtClean="0"/>
              <a:t>Sisodia</a:t>
            </a:r>
            <a:r>
              <a:rPr lang="en-US" sz="1200" dirty="0" smtClean="0"/>
              <a:t>,</a:t>
            </a:r>
            <a:r>
              <a:rPr lang="en-US" sz="1200" b="1" dirty="0" smtClean="0"/>
              <a:t> </a:t>
            </a:r>
            <a:r>
              <a:rPr lang="en-US" sz="1200" dirty="0" smtClean="0"/>
              <a:t>Chairman, Conscious Capitalism Institute and Professor</a:t>
            </a:r>
            <a:endParaRPr lang="en-US" sz="1200" dirty="0"/>
          </a:p>
        </p:txBody>
      </p:sp>
      <p:pic>
        <p:nvPicPr>
          <p:cNvPr id="15" name="Picture 14" descr="quote2.wmf"/>
          <p:cNvPicPr>
            <a:picLocks noChangeAspect="1"/>
          </p:cNvPicPr>
          <p:nvPr/>
        </p:nvPicPr>
        <p:blipFill>
          <a:blip r:embed="rId3" cstate="print"/>
          <a:stretch>
            <a:fillRect/>
          </a:stretch>
        </p:blipFill>
        <p:spPr>
          <a:xfrm>
            <a:off x="1905000" y="1493520"/>
            <a:ext cx="256032" cy="182880"/>
          </a:xfrm>
          <a:prstGeom prst="rect">
            <a:avLst/>
          </a:prstGeom>
        </p:spPr>
      </p:pic>
      <p:pic>
        <p:nvPicPr>
          <p:cNvPr id="17" name="Picture 16" descr="quote1.wmf"/>
          <p:cNvPicPr>
            <a:picLocks noChangeAspect="1"/>
          </p:cNvPicPr>
          <p:nvPr/>
        </p:nvPicPr>
        <p:blipFill>
          <a:blip r:embed="rId4" cstate="print"/>
          <a:stretch>
            <a:fillRect/>
          </a:stretch>
        </p:blipFill>
        <p:spPr>
          <a:xfrm>
            <a:off x="277368" y="1188720"/>
            <a:ext cx="256032" cy="182880"/>
          </a:xfrm>
          <a:prstGeom prst="rect">
            <a:avLst/>
          </a:prstGeom>
        </p:spPr>
      </p:pic>
      <p:grpSp>
        <p:nvGrpSpPr>
          <p:cNvPr id="14" name="Group 13"/>
          <p:cNvGrpSpPr/>
          <p:nvPr/>
        </p:nvGrpSpPr>
        <p:grpSpPr>
          <a:xfrm>
            <a:off x="5943600" y="2362200"/>
            <a:ext cx="2895600" cy="3810000"/>
            <a:chOff x="533279" y="2456892"/>
            <a:chExt cx="2202518" cy="3810000"/>
          </a:xfrm>
        </p:grpSpPr>
        <p:sp>
          <p:nvSpPr>
            <p:cNvPr id="16" name="Rectangle 15"/>
            <p:cNvSpPr/>
            <p:nvPr/>
          </p:nvSpPr>
          <p:spPr>
            <a:xfrm>
              <a:off x="533279" y="2938354"/>
              <a:ext cx="2202518" cy="332853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9063" indent="-119063">
                <a:spcBef>
                  <a:spcPts val="600"/>
                </a:spcBef>
                <a:buFont typeface="Arial" pitchFamily="34" charset="0"/>
                <a:buChar char="•"/>
              </a:pPr>
              <a:r>
                <a:rPr lang="en-US" sz="1200" dirty="0" smtClean="0">
                  <a:solidFill>
                    <a:schemeClr val="tx1"/>
                  </a:solidFill>
                </a:rPr>
                <a:t>Only 47% of employees trust senior management. </a:t>
              </a:r>
            </a:p>
            <a:p>
              <a:pPr marL="119063" indent="-119063"/>
              <a:r>
                <a:rPr lang="en-US" sz="1000" b="1" dirty="0" smtClean="0">
                  <a:solidFill>
                    <a:schemeClr val="tx1"/>
                  </a:solidFill>
                </a:rPr>
                <a:t>	</a:t>
              </a:r>
              <a:r>
                <a:rPr lang="en-US" sz="1000" dirty="0" smtClean="0">
                  <a:solidFill>
                    <a:schemeClr val="tx1"/>
                  </a:solidFill>
                </a:rPr>
                <a:t>Source: McLean &amp; Company, </a:t>
              </a:r>
              <a:r>
                <a:rPr lang="en-US" sz="1000" i="1" dirty="0" smtClean="0">
                  <a:solidFill>
                    <a:schemeClr val="tx1"/>
                  </a:solidFill>
                </a:rPr>
                <a:t>N = 2330</a:t>
              </a:r>
            </a:p>
            <a:p>
              <a:pPr marL="119063" lvl="0" indent="-119063">
                <a:spcBef>
                  <a:spcPts val="600"/>
                </a:spcBef>
              </a:pPr>
              <a:r>
                <a:rPr lang="en-US" sz="1200" b="1" dirty="0" smtClean="0">
                  <a:solidFill>
                    <a:schemeClr val="tx1"/>
                  </a:solidFill>
                </a:rPr>
                <a:t>And it’s getting worse:</a:t>
              </a:r>
            </a:p>
            <a:p>
              <a:pPr marL="119063" lvl="0" indent="-119063">
                <a:spcBef>
                  <a:spcPts val="600"/>
                </a:spcBef>
                <a:buFont typeface="Arial" pitchFamily="34" charset="0"/>
                <a:buChar char="•"/>
              </a:pPr>
              <a:r>
                <a:rPr lang="en-US" sz="1200" dirty="0" smtClean="0">
                  <a:solidFill>
                    <a:schemeClr val="tx1"/>
                  </a:solidFill>
                </a:rPr>
                <a:t>The 2012 report “</a:t>
              </a:r>
              <a:r>
                <a:rPr lang="en-US" sz="1200" dirty="0" smtClean="0">
                  <a:solidFill>
                    <a:schemeClr val="tx1"/>
                  </a:solidFill>
                  <a:hlinkClick r:id="rId5"/>
                </a:rPr>
                <a:t>Building Trust in Business</a:t>
              </a:r>
              <a:r>
                <a:rPr lang="en-US" sz="1200" dirty="0" smtClean="0">
                  <a:solidFill>
                    <a:schemeClr val="tx1"/>
                  </a:solidFill>
                </a:rPr>
                <a:t>,” jointly developed by Interaction Associates and the Human Capital Institute, shows a decrease in trust of leadership since 2009.</a:t>
              </a:r>
            </a:p>
            <a:p>
              <a:pPr marL="119063" indent="-119063">
                <a:spcBef>
                  <a:spcPts val="600"/>
                </a:spcBef>
                <a:buFont typeface="Arial" pitchFamily="34" charset="0"/>
                <a:buChar char="•"/>
              </a:pPr>
              <a:r>
                <a:rPr lang="en-US" sz="1200" dirty="0" smtClean="0">
                  <a:solidFill>
                    <a:schemeClr val="tx1"/>
                  </a:solidFill>
                </a:rPr>
                <a:t>The greatest decrease in trust was regarding whether “leadership is consistent, predictable, and transparent in decisions and actions.” This question decreased from 37% to 23% since 2009.</a:t>
              </a:r>
            </a:p>
          </p:txBody>
        </p:sp>
        <p:sp>
          <p:nvSpPr>
            <p:cNvPr id="21" name="Round Same Side Corner Rectangle 20"/>
            <p:cNvSpPr/>
            <p:nvPr/>
          </p:nvSpPr>
          <p:spPr>
            <a:xfrm>
              <a:off x="533280" y="2456892"/>
              <a:ext cx="2202517" cy="48146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sz="1200" b="1" dirty="0" smtClean="0">
                  <a:solidFill>
                    <a:schemeClr val="bg1"/>
                  </a:solidFill>
                </a:rPr>
                <a:t>Trust in senior management is low:</a:t>
              </a:r>
            </a:p>
          </p:txBody>
        </p:sp>
      </p:grpSp>
      <p:pic>
        <p:nvPicPr>
          <p:cNvPr id="22" name="Picture 9">
            <a:hlinkClick r:id="rId6"/>
          </p:cNvPr>
          <p:cNvPicPr>
            <a:picLocks noChangeAspect="1" noChangeArrowheads="1"/>
          </p:cNvPicPr>
          <p:nvPr/>
        </p:nvPicPr>
        <p:blipFill>
          <a:blip r:embed="rId7"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ction="ppaction://hlinkfile"/>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1033"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6"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b="1" dirty="0" smtClean="0"/>
              <a:t>Sign up for free trial membership to get practical</a:t>
            </a:r>
          </a:p>
          <a:p>
            <a:pPr algn="ctr"/>
            <a:r>
              <a:rPr lang="en-CA" b="1" dirty="0" smtClean="0"/>
              <a:t>solutions for your HR challenges</a:t>
            </a:r>
            <a:endParaRPr lang="en-CA" b="1" dirty="0"/>
          </a:p>
        </p:txBody>
      </p:sp>
      <p:pic>
        <p:nvPicPr>
          <p:cNvPr id="15" name="Picture 14" descr="green_button.png">
            <a:hlinkClick r:id="rId4"/>
          </p:cNvPr>
          <p:cNvPicPr>
            <a:picLocks noChangeAspect="1"/>
          </p:cNvPicPr>
          <p:nvPr/>
        </p:nvPicPr>
        <p:blipFill>
          <a:blip r:embed="rId7"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28600" y="1219200"/>
            <a:ext cx="8686800" cy="8382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9"/>
          </p:nvPr>
        </p:nvSpPr>
        <p:spPr>
          <a:xfrm>
            <a:off x="1021080" y="1247775"/>
            <a:ext cx="7132320" cy="809625"/>
          </a:xfrm>
        </p:spPr>
        <p:txBody>
          <a:bodyPr/>
          <a:lstStyle/>
          <a:p>
            <a:pPr algn="ctr">
              <a:spcBef>
                <a:spcPts val="600"/>
              </a:spcBef>
            </a:pPr>
            <a:r>
              <a:rPr lang="en-US" sz="1400" i="1" dirty="0" smtClean="0">
                <a:latin typeface="+mj-lt"/>
              </a:rPr>
              <a:t>For most leaders, the great challenge is not understanding the practice of leadership: It is practicing their understanding of leadership.</a:t>
            </a:r>
          </a:p>
          <a:p>
            <a:pPr lvl="0" algn="ctr">
              <a:spcBef>
                <a:spcPts val="600"/>
              </a:spcBef>
            </a:pPr>
            <a:r>
              <a:rPr lang="en-US" sz="1400" dirty="0" smtClean="0"/>
              <a:t>- </a:t>
            </a:r>
            <a:r>
              <a:rPr lang="en-US" sz="1400" b="0" i="1" dirty="0" smtClean="0">
                <a:latin typeface="Arial" pitchFamily="34" charset="0"/>
                <a:ea typeface="Calibri" pitchFamily="34" charset="0"/>
                <a:cs typeface="Times New Roman" pitchFamily="18" charset="0"/>
              </a:rPr>
              <a:t>Leadership is a Contact Sport </a:t>
            </a:r>
            <a:r>
              <a:rPr lang="en-US" sz="1400" b="0" dirty="0" smtClean="0">
                <a:latin typeface="Arial" pitchFamily="34" charset="0"/>
                <a:ea typeface="Calibri" pitchFamily="34" charset="0"/>
                <a:cs typeface="Times New Roman" pitchFamily="18" charset="0"/>
              </a:rPr>
              <a:t>by Marshall Goldsmith and Howard Morgan</a:t>
            </a:r>
            <a:endParaRPr lang="en-US" sz="2400" b="0" dirty="0" smtClean="0">
              <a:latin typeface="Arial" pitchFamily="34" charset="0"/>
            </a:endParaRPr>
          </a:p>
          <a:p>
            <a:pPr algn="ctr">
              <a:spcBef>
                <a:spcPts val="600"/>
              </a:spcBef>
            </a:pPr>
            <a:endParaRPr lang="en-CA" sz="1400"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p:txBody>
          <a:bodyPr/>
          <a:lstStyle/>
          <a:p>
            <a:pPr marL="231775" indent="-231775"/>
            <a:r>
              <a:rPr lang="en-CA" dirty="0" smtClean="0"/>
              <a:t>Senior managers who received low scores on the Senior Management Relationships driver  on their engagement survey.</a:t>
            </a:r>
          </a:p>
          <a:p>
            <a:pPr marL="231775" indent="-231775"/>
            <a:r>
              <a:rPr lang="en-CA" dirty="0" smtClean="0"/>
              <a:t>Senior managers who are interested in increasing trust and openness with employees. </a:t>
            </a:r>
          </a:p>
          <a:p>
            <a:pPr marL="231775" indent="-231775"/>
            <a:r>
              <a:rPr lang="en-CA" dirty="0" smtClean="0"/>
              <a:t>HR Professionals who are supporting their senior management team in improving relationships with employees.</a:t>
            </a:r>
          </a:p>
        </p:txBody>
      </p:sp>
      <p:sp>
        <p:nvSpPr>
          <p:cNvPr id="12" name="Text Placeholder 11"/>
          <p:cNvSpPr>
            <a:spLocks noGrp="1"/>
          </p:cNvSpPr>
          <p:nvPr>
            <p:ph type="body" sz="quarter" idx="23"/>
          </p:nvPr>
        </p:nvSpPr>
        <p:spPr>
          <a:xfrm>
            <a:off x="4648200" y="2507592"/>
            <a:ext cx="4191000" cy="2597807"/>
          </a:xfrm>
        </p:spPr>
        <p:txBody>
          <a:bodyPr/>
          <a:lstStyle/>
          <a:p>
            <a:pPr marL="231775" indent="-231775"/>
            <a:r>
              <a:rPr lang="en-CA" dirty="0" smtClean="0"/>
              <a:t>Understand the role of senior management relationships in improving engagement and its importance.</a:t>
            </a:r>
          </a:p>
          <a:p>
            <a:pPr marL="231775" indent="-231775"/>
            <a:r>
              <a:rPr lang="en-CA" dirty="0" smtClean="0"/>
              <a:t>Re-think trust and openness and re-frame your approach to improving both.</a:t>
            </a:r>
          </a:p>
          <a:p>
            <a:pPr marL="231775" indent="-231775"/>
            <a:r>
              <a:rPr lang="en-CA" dirty="0" smtClean="0"/>
              <a:t>Implement the three I’s to strengthen senior management relationships: inform, interact, and involve.</a:t>
            </a:r>
          </a:p>
          <a:p>
            <a:pPr marL="231775" indent="-231775"/>
            <a:r>
              <a:rPr lang="en-CA" dirty="0" smtClean="0"/>
              <a:t>Gain practical ideas around how to inform, interact, and involve from the point of view of a CEO, executive team, and department head.</a:t>
            </a:r>
          </a:p>
          <a:p>
            <a:endParaRPr lang="en-CA" dirty="0"/>
          </a:p>
        </p:txBody>
      </p:sp>
      <p:sp>
        <p:nvSpPr>
          <p:cNvPr id="8" name="TextBox 7"/>
          <p:cNvSpPr txBox="1"/>
          <p:nvPr/>
        </p:nvSpPr>
        <p:spPr>
          <a:xfrm>
            <a:off x="249302" y="2168860"/>
            <a:ext cx="3134566"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This Research Is Designed For:</a:t>
            </a:r>
          </a:p>
        </p:txBody>
      </p:sp>
      <p:sp>
        <p:nvSpPr>
          <p:cNvPr id="9" name="TextBox 8"/>
          <p:cNvSpPr txBox="1"/>
          <p:nvPr/>
        </p:nvSpPr>
        <p:spPr>
          <a:xfrm>
            <a:off x="4860032" y="2168860"/>
            <a:ext cx="2808312"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This Research Will Help You:</a:t>
            </a:r>
          </a:p>
        </p:txBody>
      </p:sp>
      <p:cxnSp>
        <p:nvCxnSpPr>
          <p:cNvPr id="13" name="Straight Connector 12"/>
          <p:cNvCxnSpPr/>
          <p:nvPr/>
        </p:nvCxnSpPr>
        <p:spPr>
          <a:xfrm rot="5400000">
            <a:off x="3231470"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Pentagon 14"/>
          <p:cNvSpPr/>
          <p:nvPr>
            <p:custDataLst>
              <p:tags r:id="rId1"/>
            </p:custDataLst>
          </p:nvPr>
        </p:nvSpPr>
        <p:spPr>
          <a:xfrm>
            <a:off x="228600" y="5124271"/>
            <a:ext cx="640080" cy="274320"/>
          </a:xfrm>
          <a:prstGeom prst="homePlate">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Note:</a:t>
            </a:r>
            <a:endParaRPr lang="en-US" sz="1200" dirty="0"/>
          </a:p>
        </p:txBody>
      </p:sp>
      <p:sp>
        <p:nvSpPr>
          <p:cNvPr id="16" name="TextBox 15"/>
          <p:cNvSpPr txBox="1"/>
          <p:nvPr/>
        </p:nvSpPr>
        <p:spPr>
          <a:xfrm>
            <a:off x="914400" y="5124271"/>
            <a:ext cx="3474720" cy="1200329"/>
          </a:xfrm>
          <a:prstGeom prst="rect">
            <a:avLst/>
          </a:prstGeom>
          <a:noFill/>
        </p:spPr>
        <p:txBody>
          <a:bodyPr wrap="square" rtlCol="0">
            <a:spAutoFit/>
          </a:bodyPr>
          <a:lstStyle/>
          <a:p>
            <a:r>
              <a:rPr lang="en-US" sz="1200" b="1" dirty="0" smtClean="0"/>
              <a:t>This solution set is written directly to senior managers, not HR</a:t>
            </a:r>
            <a:r>
              <a:rPr lang="en-US" sz="1200" dirty="0" smtClean="0"/>
              <a:t>. </a:t>
            </a:r>
          </a:p>
          <a:p>
            <a:r>
              <a:rPr lang="en-US" sz="1200" dirty="0" smtClean="0"/>
              <a:t>Senior managers cannot abdicate the responsibility of strengthening their relationship with employees to HR. Senior managers must own this, and HR can play a supportive role.</a:t>
            </a:r>
            <a:endParaRPr lang="en-US" sz="1200" dirty="0"/>
          </a:p>
        </p:txBody>
      </p:sp>
      <p:sp>
        <p:nvSpPr>
          <p:cNvPr id="18" name="Rectangle 17"/>
          <p:cNvSpPr/>
          <p:nvPr/>
        </p:nvSpPr>
        <p:spPr>
          <a:xfrm>
            <a:off x="5181600" y="5334000"/>
            <a:ext cx="3291840" cy="106680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lgn="ctr"/>
            <a:r>
              <a:rPr lang="en-US" sz="1200" dirty="0" smtClean="0">
                <a:solidFill>
                  <a:schemeClr val="tx1"/>
                </a:solidFill>
              </a:rPr>
              <a:t>Senior Management Relationships is only one of our many engagement drivers. For more research on improving other drivers of engagement, visit our best practices research on </a:t>
            </a:r>
            <a:r>
              <a:rPr lang="en-US" sz="1200" dirty="0" smtClean="0">
                <a:hlinkClick r:id="rId6"/>
              </a:rPr>
              <a:t>Engagement &amp; Retention</a:t>
            </a:r>
            <a:r>
              <a:rPr lang="en-US" sz="1200" dirty="0" smtClean="0">
                <a:solidFill>
                  <a:schemeClr val="tx1"/>
                </a:solidFill>
              </a:rPr>
              <a:t>.</a:t>
            </a:r>
            <a:r>
              <a:rPr lang="en-US" sz="1200" dirty="0" smtClean="0"/>
              <a:t> </a:t>
            </a:r>
            <a:endParaRPr lang="en-US" sz="1200" dirty="0"/>
          </a:p>
        </p:txBody>
      </p:sp>
      <p:pic>
        <p:nvPicPr>
          <p:cNvPr id="17" name="Picture 2" descr="C:\Users\shunter\AppData\Local\Microsoft\Windows\Temporary Internet Files\Content.Outlook\9JQW0DK4\related-set-icon (2).png"/>
          <p:cNvPicPr>
            <a:picLocks noChangeAspect="1" noChangeArrowheads="1"/>
          </p:cNvPicPr>
          <p:nvPr/>
        </p:nvPicPr>
        <p:blipFill>
          <a:blip r:embed="rId7" cstate="print">
            <a:duotone>
              <a:schemeClr val="accent1">
                <a:shade val="45000"/>
                <a:satMod val="135000"/>
              </a:schemeClr>
              <a:prstClr val="white"/>
            </a:duotone>
          </a:blip>
          <a:srcRect/>
          <a:stretch>
            <a:fillRect/>
          </a:stretch>
        </p:blipFill>
        <p:spPr bwMode="auto">
          <a:xfrm>
            <a:off x="4924425" y="5181600"/>
            <a:ext cx="485775" cy="471274"/>
          </a:xfrm>
          <a:prstGeom prst="rect">
            <a:avLst/>
          </a:prstGeom>
          <a:noFill/>
        </p:spPr>
      </p:pic>
      <p:pic>
        <p:nvPicPr>
          <p:cNvPr id="14" name="Picture 13" descr="quote2.wmf"/>
          <p:cNvPicPr>
            <a:picLocks noChangeAspect="1"/>
          </p:cNvPicPr>
          <p:nvPr>
            <p:custDataLst>
              <p:tags r:id="rId2"/>
            </p:custDataLst>
          </p:nvPr>
        </p:nvPicPr>
        <p:blipFill>
          <a:blip r:embed="rId8" cstate="print"/>
          <a:stretch>
            <a:fillRect/>
          </a:stretch>
        </p:blipFill>
        <p:spPr>
          <a:xfrm>
            <a:off x="7543800" y="1569720"/>
            <a:ext cx="256032" cy="182880"/>
          </a:xfrm>
          <a:prstGeom prst="rect">
            <a:avLst/>
          </a:prstGeom>
        </p:spPr>
      </p:pic>
      <p:pic>
        <p:nvPicPr>
          <p:cNvPr id="19" name="Picture 18" descr="quote1.wmf"/>
          <p:cNvPicPr>
            <a:picLocks noChangeAspect="1"/>
          </p:cNvPicPr>
          <p:nvPr>
            <p:custDataLst>
              <p:tags r:id="rId3"/>
            </p:custDataLst>
          </p:nvPr>
        </p:nvPicPr>
        <p:blipFill>
          <a:blip r:embed="rId9" cstate="print"/>
          <a:stretch>
            <a:fillRect/>
          </a:stretch>
        </p:blipFill>
        <p:spPr>
          <a:xfrm>
            <a:off x="886968" y="1264920"/>
            <a:ext cx="256032" cy="182880"/>
          </a:xfrm>
          <a:prstGeom prst="rect">
            <a:avLst/>
          </a:prstGeom>
        </p:spPr>
      </p:pic>
      <p:pic>
        <p:nvPicPr>
          <p:cNvPr id="21" name="Picture 9">
            <a:hlinkClick r:id="rId10"/>
          </p:cNvPr>
          <p:cNvPicPr>
            <a:picLocks noChangeAspect="1" noChangeArrowheads="1"/>
          </p:cNvPicPr>
          <p:nvPr/>
        </p:nvPicPr>
        <p:blipFill>
          <a:blip r:embed="rId11"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r>
              <a:rPr lang="en-US" dirty="0" smtClean="0"/>
              <a:t>Senior Management Relationships, a driver of employee engagement, almost </a:t>
            </a:r>
            <a:r>
              <a:rPr lang="en-US" b="1" dirty="0" smtClean="0"/>
              <a:t>always scores poorly on engagement surveys </a:t>
            </a:r>
            <a:r>
              <a:rPr lang="en-US" dirty="0" smtClean="0"/>
              <a:t>but has a </a:t>
            </a:r>
            <a:r>
              <a:rPr lang="en-US" b="1" dirty="0" smtClean="0"/>
              <a:t>significant impact on your workforce’s engagement levels </a:t>
            </a:r>
            <a:r>
              <a:rPr lang="en-US" dirty="0" smtClean="0"/>
              <a:t>relative to most other drivers.</a:t>
            </a:r>
          </a:p>
          <a:p>
            <a:r>
              <a:rPr lang="en-US" dirty="0" smtClean="0"/>
              <a:t>Employees who </a:t>
            </a:r>
            <a:r>
              <a:rPr lang="en-US" b="1" dirty="0" smtClean="0"/>
              <a:t>perceive Senior Management Relationships in a positive light are five times more likely to be engaged </a:t>
            </a:r>
            <a:r>
              <a:rPr lang="en-US" dirty="0" smtClean="0"/>
              <a:t>than employees who perceive it negatively.</a:t>
            </a:r>
          </a:p>
          <a:p>
            <a:r>
              <a:rPr lang="en-US" dirty="0" smtClean="0"/>
              <a:t>For this driver, </a:t>
            </a:r>
            <a:r>
              <a:rPr lang="en-US" b="1" dirty="0" smtClean="0"/>
              <a:t>you cannot abdicate the responsibility </a:t>
            </a:r>
            <a:r>
              <a:rPr lang="en-US" dirty="0" smtClean="0"/>
              <a:t>of strengthening relationships with employees</a:t>
            </a:r>
            <a:r>
              <a:rPr lang="en-US" b="1" dirty="0" smtClean="0"/>
              <a:t> </a:t>
            </a:r>
            <a:r>
              <a:rPr lang="en-US" dirty="0" smtClean="0"/>
              <a:t>to HR. This is not something that can be delegated – you must take the ownership role.</a:t>
            </a:r>
          </a:p>
          <a:p>
            <a:r>
              <a:rPr lang="en-US" b="1" dirty="0" smtClean="0"/>
              <a:t>Start with trust. </a:t>
            </a:r>
            <a:r>
              <a:rPr lang="en-US" dirty="0" smtClean="0"/>
              <a:t>If employees don’t trust you, a number of negative consequences will follow. Engagement efforts will suffer, employees will be disengaged, there will be a culture of low-trust throughout the organization, and some employees will simply leave. </a:t>
            </a:r>
            <a:endParaRPr lang="en-CA" dirty="0" smtClean="0"/>
          </a:p>
          <a:p>
            <a:r>
              <a:rPr lang="en-CA" dirty="0" smtClean="0"/>
              <a:t>The </a:t>
            </a:r>
            <a:r>
              <a:rPr lang="en-CA" b="1" dirty="0" smtClean="0"/>
              <a:t>first step to gaining employee trust is for you to trust employees. </a:t>
            </a:r>
            <a:r>
              <a:rPr lang="en-US" dirty="0" smtClean="0"/>
              <a:t>While you have to earn employees’ trust, employees shouldn’t have to earn your trust. Employees are </a:t>
            </a:r>
            <a:r>
              <a:rPr lang="en-CA" dirty="0" smtClean="0"/>
              <a:t>innocent until proven guilty</a:t>
            </a:r>
            <a:r>
              <a:rPr lang="en-US" dirty="0" smtClean="0"/>
              <a:t>.</a:t>
            </a:r>
          </a:p>
          <a:p>
            <a:pPr lvl="0"/>
            <a:r>
              <a:rPr lang="en-US" dirty="0" smtClean="0"/>
              <a:t>There is a long list of things you can do to improve employee trust and therefore engagement, but we recommend starting with the three most important actions: </a:t>
            </a:r>
            <a:r>
              <a:rPr lang="en-US" b="1" dirty="0" smtClean="0"/>
              <a:t>Inform </a:t>
            </a:r>
            <a:r>
              <a:rPr lang="en-US" dirty="0" smtClean="0"/>
              <a:t>employees of the </a:t>
            </a:r>
            <a:r>
              <a:rPr lang="en-US" i="1" dirty="0" smtClean="0"/>
              <a:t>why </a:t>
            </a:r>
            <a:r>
              <a:rPr lang="en-US" dirty="0" smtClean="0"/>
              <a:t>behind decisions, </a:t>
            </a:r>
            <a:r>
              <a:rPr lang="en-US" b="1" dirty="0" smtClean="0"/>
              <a:t>interact </a:t>
            </a:r>
            <a:r>
              <a:rPr lang="en-US" dirty="0" smtClean="0"/>
              <a:t>with them on a personal level, and </a:t>
            </a:r>
            <a:r>
              <a:rPr lang="en-US" b="1" dirty="0" smtClean="0"/>
              <a:t>involve </a:t>
            </a:r>
            <a:r>
              <a:rPr lang="en-US" dirty="0" smtClean="0"/>
              <a:t>them in decisions that affect them.</a:t>
            </a:r>
          </a:p>
          <a:p>
            <a:pPr lvl="0"/>
            <a:r>
              <a:rPr lang="en-US" b="1" dirty="0" smtClean="0"/>
              <a:t>However much information you are already giving employees, give more. </a:t>
            </a:r>
            <a:r>
              <a:rPr lang="en-US" dirty="0" smtClean="0"/>
              <a:t>If you are globally dispersed, leverage social media to disseminate messages when communicating in-person isn’t possible.</a:t>
            </a:r>
          </a:p>
          <a:p>
            <a:pPr lvl="0"/>
            <a:r>
              <a:rPr lang="en-US" b="1" dirty="0" smtClean="0"/>
              <a:t>Get outside of your office and start talking to employees</a:t>
            </a:r>
            <a:r>
              <a:rPr lang="en-US" dirty="0" smtClean="0"/>
              <a:t>, even if it is outside of your comfort zone. Create channels in which employees are able to ask questions of senior management and have open dialog.</a:t>
            </a:r>
          </a:p>
          <a:p>
            <a:pPr lvl="0"/>
            <a:r>
              <a:rPr lang="en-US" dirty="0" smtClean="0"/>
              <a:t>Most importantly, </a:t>
            </a:r>
            <a:r>
              <a:rPr lang="en-US" b="1" dirty="0" smtClean="0"/>
              <a:t>involve employees in brainstorming solutions </a:t>
            </a:r>
            <a:r>
              <a:rPr lang="en-US" dirty="0" smtClean="0"/>
              <a:t>to organizational challenges and give them the opportunity to contribute their insights.</a:t>
            </a:r>
          </a:p>
          <a:p>
            <a:r>
              <a:rPr lang="en-US" b="1" dirty="0" smtClean="0"/>
              <a:t>You may never score perfect 10s on an engagement survey </a:t>
            </a:r>
            <a:r>
              <a:rPr lang="en-US" dirty="0" smtClean="0"/>
              <a:t>when it comes to this driver. However, </a:t>
            </a:r>
            <a:r>
              <a:rPr lang="en-US" b="1" dirty="0" smtClean="0"/>
              <a:t>you can make some significant improvements </a:t>
            </a:r>
            <a:r>
              <a:rPr lang="en-US" dirty="0" smtClean="0"/>
              <a:t>that will have a big impact on your employees’ engagement, and ultimately improve performance, retention, and creativity, and therefore the bottom line.</a:t>
            </a:r>
          </a:p>
          <a:p>
            <a:pPr lvl="0"/>
            <a:endParaRPr lang="en-US" dirty="0" smtClean="0"/>
          </a:p>
        </p:txBody>
      </p:sp>
      <p:pic>
        <p:nvPicPr>
          <p:cNvPr id="4"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nvGraphicFramePr>
        <p:xfrm>
          <a:off x="1588" y="1588"/>
          <a:ext cx="1587" cy="1587"/>
        </p:xfrm>
        <a:graphic>
          <a:graphicData uri="http://schemas.openxmlformats.org/presentationml/2006/ole">
            <p:oleObj spid="_x0000_s869377" name="think-cell Slide" r:id="rId11" imgW="360" imgH="360" progId="">
              <p:embed/>
            </p:oleObj>
          </a:graphicData>
        </a:graphic>
      </p:graphicFrame>
      <p:sp>
        <p:nvSpPr>
          <p:cNvPr id="17" name="Rectangle 16"/>
          <p:cNvSpPr/>
          <p:nvPr>
            <p:custDataLst>
              <p:tags r:id="rId2"/>
            </p:custDataLst>
          </p:nvPr>
        </p:nvSpPr>
        <p:spPr>
          <a:xfrm>
            <a:off x="228600" y="1371600"/>
            <a:ext cx="8686800" cy="10972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custDataLst>
              <p:tags r:id="rId3"/>
            </p:custDataLst>
          </p:nvPr>
        </p:nvSpPr>
        <p:spPr/>
        <p:txBody>
          <a:bodyPr/>
          <a:lstStyle/>
          <a:p>
            <a:r>
              <a:rPr lang="en-US" dirty="0" smtClean="0"/>
              <a:t>This solution set is written for senior managers for a reason – you are primarily responsible. However, HR still plays a role</a:t>
            </a:r>
            <a:endParaRPr lang="en-US" dirty="0"/>
          </a:p>
        </p:txBody>
      </p:sp>
      <p:sp>
        <p:nvSpPr>
          <p:cNvPr id="3" name="Text Placeholder 2"/>
          <p:cNvSpPr>
            <a:spLocks noGrp="1"/>
          </p:cNvSpPr>
          <p:nvPr>
            <p:ph type="body" sz="quarter" idx="16"/>
            <p:custDataLst>
              <p:tags r:id="rId4"/>
            </p:custDataLst>
          </p:nvPr>
        </p:nvSpPr>
        <p:spPr>
          <a:xfrm>
            <a:off x="304801" y="1451066"/>
            <a:ext cx="4389120" cy="987333"/>
          </a:xfrm>
        </p:spPr>
        <p:txBody>
          <a:bodyPr anchor="ctr"/>
          <a:lstStyle/>
          <a:p>
            <a:pPr algn="ctr">
              <a:buNone/>
            </a:pPr>
            <a:r>
              <a:rPr lang="en-US" sz="1400" b="1" dirty="0" smtClean="0">
                <a:solidFill>
                  <a:schemeClr val="accent2"/>
                </a:solidFill>
              </a:rPr>
              <a:t>How HR can help:</a:t>
            </a:r>
          </a:p>
          <a:p>
            <a:pPr marL="0" indent="0" algn="ctr">
              <a:buNone/>
            </a:pPr>
            <a:r>
              <a:rPr lang="en-US" b="1" dirty="0" smtClean="0"/>
              <a:t>The HR department plays a facilitation role in this ongoing initiative. HR should:</a:t>
            </a:r>
          </a:p>
        </p:txBody>
      </p:sp>
      <p:sp>
        <p:nvSpPr>
          <p:cNvPr id="7" name="Text Placeholder 2"/>
          <p:cNvSpPr txBox="1">
            <a:spLocks/>
          </p:cNvSpPr>
          <p:nvPr>
            <p:custDataLst>
              <p:tags r:id="rId5"/>
            </p:custDataLst>
          </p:nvPr>
        </p:nvSpPr>
        <p:spPr bwMode="auto">
          <a:xfrm>
            <a:off x="4815840" y="1447801"/>
            <a:ext cx="402336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R="0" lvl="0" algn="ctr" defTabSz="914400" rtl="0" eaLnBrk="0" fontAlgn="base" latinLnBrk="0" hangingPunct="0">
              <a:lnSpc>
                <a:spcPct val="100000"/>
              </a:lnSpc>
              <a:spcBef>
                <a:spcPts val="500"/>
              </a:spcBef>
              <a:spcAft>
                <a:spcPct val="0"/>
              </a:spcAft>
              <a:buClr>
                <a:schemeClr val="tx1"/>
              </a:buClr>
              <a:buSzPct val="120000"/>
              <a:buFont typeface="Arial" pitchFamily="34" charset="0"/>
              <a:buNone/>
              <a:tabLst/>
              <a:defRPr/>
            </a:pPr>
            <a:r>
              <a:rPr kumimoji="0" lang="en-US" sz="1400" b="1" i="0" u="none" strike="noStrike" kern="1200" cap="none" spc="0" normalizeH="0" baseline="0" noProof="0" dirty="0" smtClean="0">
                <a:ln>
                  <a:noFill/>
                </a:ln>
                <a:solidFill>
                  <a:schemeClr val="accent2"/>
                </a:solidFill>
                <a:effectLst/>
                <a:uLnTx/>
                <a:uFillTx/>
                <a:latin typeface="+mn-lt"/>
                <a:ea typeface="+mn-ea"/>
                <a:cs typeface="+mn-cs"/>
              </a:rPr>
              <a:t>How McLean &amp; Company can help:</a:t>
            </a:r>
          </a:p>
          <a:p>
            <a:pPr marR="0" lvl="0" algn="ctr" defTabSz="914400" rtl="0" eaLnBrk="0" fontAlgn="base" latinLnBrk="0" hangingPunct="0">
              <a:lnSpc>
                <a:spcPct val="100000"/>
              </a:lnSpc>
              <a:spcBef>
                <a:spcPts val="500"/>
              </a:spcBef>
              <a:spcAft>
                <a:spcPct val="0"/>
              </a:spcAft>
              <a:buClr>
                <a:schemeClr val="tx1"/>
              </a:buClr>
              <a:buSzPct val="120000"/>
              <a:tabLst/>
              <a:defRPr/>
            </a:pPr>
            <a:r>
              <a:rPr lang="en-US" sz="1200" b="1" dirty="0" smtClean="0"/>
              <a:t>Beyond the research and advice in this solution set, McLean &amp; Company can help through </a:t>
            </a:r>
            <a:r>
              <a:rPr lang="en-US" sz="1200" b="1" i="1" dirty="0" smtClean="0"/>
              <a:t>Assisted </a:t>
            </a:r>
            <a:r>
              <a:rPr kumimoji="0" lang="en-US" sz="1200" b="1" i="1" u="none" strike="noStrike" kern="1200" cap="none" spc="0" normalizeH="0" baseline="0" noProof="0" dirty="0" smtClean="0">
                <a:ln>
                  <a:noFill/>
                </a:ln>
                <a:solidFill>
                  <a:schemeClr val="tx1"/>
                </a:solidFill>
                <a:effectLst/>
                <a:uLnTx/>
                <a:uFillTx/>
                <a:latin typeface="+mn-lt"/>
                <a:ea typeface="+mn-ea"/>
                <a:cs typeface="+mn-cs"/>
              </a:rPr>
              <a:t>Implementation. </a:t>
            </a:r>
            <a:r>
              <a:rPr kumimoji="0" lang="en-US" sz="1200" b="1" u="none" strike="noStrike" kern="1200" cap="none" spc="0" normalizeH="0" baseline="0" noProof="0" dirty="0" smtClean="0">
                <a:ln>
                  <a:noFill/>
                </a:ln>
                <a:solidFill>
                  <a:schemeClr val="tx1"/>
                </a:solidFill>
                <a:effectLst/>
                <a:uLnTx/>
                <a:uFillTx/>
                <a:latin typeface="+mn-lt"/>
                <a:ea typeface="+mn-ea"/>
                <a:cs typeface="+mn-cs"/>
              </a:rPr>
              <a:t>For example, we can:</a:t>
            </a:r>
          </a:p>
        </p:txBody>
      </p:sp>
      <p:sp>
        <p:nvSpPr>
          <p:cNvPr id="12" name="Text Placeholder 2"/>
          <p:cNvSpPr txBox="1">
            <a:spLocks/>
          </p:cNvSpPr>
          <p:nvPr>
            <p:custDataLst>
              <p:tags r:id="rId6"/>
            </p:custDataLst>
          </p:nvPr>
        </p:nvSpPr>
        <p:spPr bwMode="auto">
          <a:xfrm>
            <a:off x="4800600" y="2514600"/>
            <a:ext cx="4023360" cy="3429000"/>
          </a:xfrm>
          <a:prstGeom prst="rect">
            <a:avLst/>
          </a:prstGeom>
          <a:noFill/>
          <a:ln w="9525">
            <a:noFill/>
            <a:prstDash val="dash"/>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Set up calls with analysts to discuss how you can use the information in this solution set to </a:t>
            </a:r>
            <a:r>
              <a:rPr lang="en-US" sz="1200" dirty="0" smtClean="0"/>
              <a:t>actually implement changes that will strengthen the Senior Management Relationships driver. </a:t>
            </a:r>
          </a:p>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Consult your senior management team on how to develop a communication plan that encompasses</a:t>
            </a:r>
            <a:r>
              <a:rPr kumimoji="0" lang="en-US" sz="1200" b="0" i="0" u="none" strike="noStrike" kern="1200" cap="none" spc="0" normalizeH="0" noProof="0" dirty="0" smtClean="0">
                <a:ln>
                  <a:noFill/>
                </a:ln>
                <a:solidFill>
                  <a:schemeClr val="tx1"/>
                </a:solidFill>
                <a:effectLst/>
                <a:uLnTx/>
                <a:uFillTx/>
                <a:latin typeface="+mn-lt"/>
                <a:ea typeface="+mn-ea"/>
                <a:cs typeface="+mn-cs"/>
              </a:rPr>
              <a:t> the key recommendations given throughout this report.</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Present your organization’s engagement</a:t>
            </a:r>
            <a:r>
              <a:rPr kumimoji="0" lang="en-US" sz="1200" b="0" i="0" u="none" strike="noStrike" kern="1200" cap="none" spc="0" normalizeH="0" noProof="0" dirty="0" smtClean="0">
                <a:ln>
                  <a:noFill/>
                </a:ln>
                <a:solidFill>
                  <a:schemeClr val="tx1"/>
                </a:solidFill>
                <a:effectLst/>
                <a:uLnTx/>
                <a:uFillTx/>
                <a:latin typeface="+mn-lt"/>
                <a:ea typeface="+mn-ea"/>
                <a:cs typeface="+mn-cs"/>
              </a:rPr>
              <a:t> survey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results, highlighting the impact of senior management relationships on your</a:t>
            </a:r>
            <a:r>
              <a:rPr kumimoji="0" lang="en-US" sz="1200" b="0" i="0" u="none" strike="noStrike" kern="1200" cap="none" spc="0" normalizeH="0" noProof="0" dirty="0" smtClean="0">
                <a:ln>
                  <a:noFill/>
                </a:ln>
                <a:solidFill>
                  <a:schemeClr val="tx1"/>
                </a:solidFill>
                <a:effectLst/>
                <a:uLnTx/>
                <a:uFillTx/>
                <a:latin typeface="+mn-lt"/>
                <a:ea typeface="+mn-ea"/>
                <a:cs typeface="+mn-cs"/>
              </a:rPr>
              <a:t> organization’s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engagement levels. This</a:t>
            </a:r>
            <a:r>
              <a:rPr kumimoji="0" lang="en-US" sz="1200" b="0" i="0" u="none" strike="noStrike" kern="1200" cap="none" spc="0" normalizeH="0" noProof="0" dirty="0" smtClean="0">
                <a:ln>
                  <a:noFill/>
                </a:ln>
                <a:solidFill>
                  <a:schemeClr val="tx1"/>
                </a:solidFill>
                <a:effectLst/>
                <a:uLnTx/>
                <a:uFillTx/>
                <a:latin typeface="+mn-lt"/>
                <a:ea typeface="+mn-ea"/>
                <a:cs typeface="+mn-cs"/>
              </a:rPr>
              <a:t> helps </a:t>
            </a:r>
            <a:r>
              <a:rPr lang="en-US" sz="1200" dirty="0" smtClean="0"/>
              <a:t>the executive team to understand the importance of their participation. </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Text Placeholder 2"/>
          <p:cNvSpPr txBox="1">
            <a:spLocks/>
          </p:cNvSpPr>
          <p:nvPr>
            <p:custDataLst>
              <p:tags r:id="rId7"/>
            </p:custDataLst>
          </p:nvPr>
        </p:nvSpPr>
        <p:spPr bwMode="auto">
          <a:xfrm>
            <a:off x="304800" y="2514600"/>
            <a:ext cx="4267200" cy="3505200"/>
          </a:xfrm>
          <a:prstGeom prst="rect">
            <a:avLst/>
          </a:prstGeom>
          <a:noFill/>
          <a:ln w="9525">
            <a:noFill/>
            <a:prstDash val="dash"/>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Pass any resources or research discovered onto the senior management team (e.g. this solution set).</a:t>
            </a:r>
          </a:p>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Hold the senior management team accountable for committing to action associated with the recommendations in this solution set.</a:t>
            </a:r>
          </a:p>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Include this topic as an item on executive meeting agendas so it does not get forgotten or ignored.</a:t>
            </a:r>
          </a:p>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When senior management is looking for employees to participate in targeted events (e.g. the one-on-one sessions included as an example in this solution set), help identify those employees that are suitable.</a:t>
            </a:r>
          </a:p>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Provide insight into what’s happening on the ground level and keep senior management connected with what’s happening in the rest of the organization. However, there must be a contract between HR and senior management that senior management won’t press for confidential details when HR is keeping them in the loop.</a:t>
            </a:r>
          </a:p>
          <a:p>
            <a:pPr marL="174625" marR="0" lvl="0" indent="-174625"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15" name="Straight Connector 14"/>
          <p:cNvCxnSpPr/>
          <p:nvPr>
            <p:custDataLst>
              <p:tags r:id="rId8"/>
            </p:custDataLst>
          </p:nvPr>
        </p:nvCxnSpPr>
        <p:spPr>
          <a:xfrm>
            <a:off x="4572000" y="1447800"/>
            <a:ext cx="0" cy="47548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882640" y="5257800"/>
            <a:ext cx="2194560" cy="461665"/>
          </a:xfrm>
          <a:prstGeom prst="rect">
            <a:avLst/>
          </a:prstGeom>
          <a:noFill/>
        </p:spPr>
        <p:txBody>
          <a:bodyPr wrap="square" rtlCol="0">
            <a:spAutoFit/>
          </a:bodyPr>
          <a:lstStyle/>
          <a:p>
            <a:pPr lvl="0"/>
            <a:r>
              <a:rPr lang="en-US" sz="1200" dirty="0" smtClean="0"/>
              <a:t>Contact your Account Rep to get started today. </a:t>
            </a:r>
            <a:endParaRPr lang="en-US" sz="1200" dirty="0"/>
          </a:p>
        </p:txBody>
      </p:sp>
      <p:pic>
        <p:nvPicPr>
          <p:cNvPr id="14" name="Picture 13" descr="116659729.jpg"/>
          <p:cNvPicPr>
            <a:picLocks noChangeAspect="1"/>
          </p:cNvPicPr>
          <p:nvPr/>
        </p:nvPicPr>
        <p:blipFill>
          <a:blip r:embed="rId12" cstate="print"/>
          <a:srcRect t="42439" r="74101" b="37073"/>
          <a:stretch>
            <a:fillRect/>
          </a:stretch>
        </p:blipFill>
        <p:spPr>
          <a:xfrm>
            <a:off x="5029200" y="5156200"/>
            <a:ext cx="914400" cy="711200"/>
          </a:xfrm>
          <a:prstGeom prst="rect">
            <a:avLst/>
          </a:prstGeom>
        </p:spPr>
      </p:pic>
      <p:pic>
        <p:nvPicPr>
          <p:cNvPr id="16" name="Picture 9">
            <a:hlinkClick r:id="rId13"/>
          </p:cNvPr>
          <p:cNvPicPr>
            <a:picLocks noChangeAspect="1" noChangeArrowheads="1"/>
          </p:cNvPicPr>
          <p:nvPr/>
        </p:nvPicPr>
        <p:blipFill>
          <a:blip r:embed="rId1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18" name="Text Placeholder 17"/>
          <p:cNvSpPr>
            <a:spLocks noGrp="1"/>
          </p:cNvSpPr>
          <p:nvPr>
            <p:ph type="body" sz="quarter" idx="15"/>
          </p:nvPr>
        </p:nvSpPr>
        <p:spPr/>
        <p:txBody>
          <a:bodyPr/>
          <a:lstStyle/>
          <a:p>
            <a:r>
              <a:rPr lang="en-CA" dirty="0" smtClean="0"/>
              <a:t>Make the case</a:t>
            </a:r>
            <a:endParaRPr lang="en-CA" dirty="0"/>
          </a:p>
        </p:txBody>
      </p:sp>
      <p:sp>
        <p:nvSpPr>
          <p:cNvPr id="19" name="Text Placeholder 18"/>
          <p:cNvSpPr>
            <a:spLocks noGrp="1"/>
          </p:cNvSpPr>
          <p:nvPr>
            <p:ph type="body" sz="quarter" idx="18"/>
          </p:nvPr>
        </p:nvSpPr>
        <p:spPr/>
        <p:txBody>
          <a:bodyPr/>
          <a:lstStyle/>
          <a:p>
            <a:r>
              <a:rPr lang="en-CA" b="1" dirty="0" smtClean="0"/>
              <a:t>Make the case</a:t>
            </a:r>
          </a:p>
          <a:p>
            <a:r>
              <a:rPr lang="en-CA" dirty="0" smtClean="0"/>
              <a:t>The three I’s to strengthen Senior Management Relationships</a:t>
            </a:r>
          </a:p>
          <a:p>
            <a:r>
              <a:rPr lang="en-CA" dirty="0" smtClean="0"/>
              <a:t>Put the three I’s into action</a:t>
            </a:r>
          </a:p>
          <a:p>
            <a:endParaRPr lang="en-CA" dirty="0"/>
          </a:p>
        </p:txBody>
      </p:sp>
      <p:sp>
        <p:nvSpPr>
          <p:cNvPr id="20" name="Text Placeholder 19"/>
          <p:cNvSpPr>
            <a:spLocks noGrp="1"/>
          </p:cNvSpPr>
          <p:nvPr>
            <p:ph type="body" sz="quarter" idx="21"/>
          </p:nvPr>
        </p:nvSpPr>
        <p:spPr>
          <a:xfrm>
            <a:off x="791580" y="4311718"/>
            <a:ext cx="4572000" cy="1906138"/>
          </a:xfrm>
        </p:spPr>
        <p:txBody>
          <a:bodyPr/>
          <a:lstStyle/>
          <a:p>
            <a:r>
              <a:rPr lang="en-CA" dirty="0" smtClean="0"/>
              <a:t>Senior Management Relationships is one of the most influential drivers of employee engagement.</a:t>
            </a:r>
          </a:p>
          <a:p>
            <a:r>
              <a:rPr lang="en-CA" dirty="0" smtClean="0"/>
              <a:t>It is a </a:t>
            </a:r>
            <a:r>
              <a:rPr lang="en-CA" i="1" dirty="0" smtClean="0"/>
              <a:t>priority</a:t>
            </a:r>
            <a:r>
              <a:rPr lang="en-CA" dirty="0" smtClean="0"/>
              <a:t> driver for 73% of organizations. A priority driver is a driver that scores relatively low, but has a relatively high impact on engagement. </a:t>
            </a:r>
          </a:p>
          <a:p>
            <a:r>
              <a:rPr lang="en-CA" dirty="0" smtClean="0"/>
              <a:t>Employees who perceive senior managers in a positive light are five times more likely to be engaged than employees who perceive them negatively.</a:t>
            </a:r>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3" cstate="print"/>
          <a:srcRect/>
          <a:stretch>
            <a:fillRect/>
          </a:stretch>
        </p:blipFill>
        <p:spPr bwMode="auto">
          <a:xfrm>
            <a:off x="0" y="1007824"/>
            <a:ext cx="8856475" cy="1773104"/>
          </a:xfrm>
          <a:prstGeom prst="rect">
            <a:avLst/>
          </a:prstGeom>
          <a:noFill/>
          <a:ln w="9525">
            <a:noFill/>
            <a:miter lim="800000"/>
            <a:headEnd/>
            <a:tailEnd/>
          </a:ln>
        </p:spPr>
      </p:pic>
      <p:pic>
        <p:nvPicPr>
          <p:cNvPr id="10"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descr="engage-triangle.jpg"/>
          <p:cNvPicPr>
            <a:picLocks noChangeAspect="1"/>
          </p:cNvPicPr>
          <p:nvPr/>
        </p:nvPicPr>
        <p:blipFill>
          <a:blip r:embed="rId18" cstate="print"/>
          <a:stretch>
            <a:fillRect/>
          </a:stretch>
        </p:blipFill>
        <p:spPr>
          <a:xfrm>
            <a:off x="2952750" y="1981200"/>
            <a:ext cx="6191250" cy="3228975"/>
          </a:xfrm>
          <a:prstGeom prst="rect">
            <a:avLst/>
          </a:prstGeom>
        </p:spPr>
      </p:pic>
      <p:graphicFrame>
        <p:nvGraphicFramePr>
          <p:cNvPr id="38" name="Object 37" hidden="1"/>
          <p:cNvGraphicFramePr>
            <a:graphicFrameLocks noChangeAspect="1"/>
          </p:cNvGraphicFramePr>
          <p:nvPr/>
        </p:nvGraphicFramePr>
        <p:xfrm>
          <a:off x="1588" y="1588"/>
          <a:ext cx="1587" cy="1587"/>
        </p:xfrm>
        <a:graphic>
          <a:graphicData uri="http://schemas.openxmlformats.org/presentationml/2006/ole">
            <p:oleObj spid="_x0000_s866314" name="think-cell Slide" r:id="rId19" imgW="360" imgH="360" progId="">
              <p:embed/>
            </p:oleObj>
          </a:graphicData>
        </a:graphic>
      </p:graphicFrame>
      <p:sp>
        <p:nvSpPr>
          <p:cNvPr id="51" name="TextBox 50"/>
          <p:cNvSpPr txBox="1"/>
          <p:nvPr>
            <p:custDataLst>
              <p:tags r:id="rId2"/>
            </p:custDataLst>
          </p:nvPr>
        </p:nvSpPr>
        <p:spPr>
          <a:xfrm>
            <a:off x="472440" y="3004661"/>
            <a:ext cx="3474720" cy="1328023"/>
          </a:xfrm>
          <a:prstGeom prst="roundRect">
            <a:avLst/>
          </a:prstGeom>
          <a:solidFill>
            <a:schemeClr val="accent2">
              <a:lumMod val="20000"/>
              <a:lumOff val="80000"/>
            </a:schemeClr>
          </a:solidFill>
        </p:spPr>
        <p:txBody>
          <a:bodyPr wrap="square" rtlCol="0" anchor="ctr">
            <a:spAutoFit/>
          </a:bodyPr>
          <a:lstStyle/>
          <a:p>
            <a:pPr eaLnBrk="0" fontAlgn="base" hangingPunct="0">
              <a:spcAft>
                <a:spcPct val="0"/>
              </a:spcAft>
              <a:buClr>
                <a:schemeClr val="tx1"/>
              </a:buClr>
              <a:buSzPct val="120000"/>
              <a:defRPr/>
            </a:pPr>
            <a:r>
              <a:rPr lang="en-US" sz="1200" b="1" dirty="0" smtClean="0"/>
              <a:t>The driver “Senior Management Relationships” </a:t>
            </a:r>
            <a:r>
              <a:rPr lang="en-US" sz="1200" dirty="0" smtClean="0"/>
              <a:t>is an organizational engagement driver. It is the degree to which an employee believes senior management is trustworthy, transparent, and not only values, but also acts on employee feedback and input.</a:t>
            </a:r>
          </a:p>
        </p:txBody>
      </p:sp>
      <p:sp>
        <p:nvSpPr>
          <p:cNvPr id="5" name="Title 4"/>
          <p:cNvSpPr>
            <a:spLocks noGrp="1"/>
          </p:cNvSpPr>
          <p:nvPr>
            <p:ph type="title"/>
            <p:custDataLst>
              <p:tags r:id="rId3"/>
            </p:custDataLst>
          </p:nvPr>
        </p:nvSpPr>
        <p:spPr/>
        <p:txBody>
          <a:bodyPr/>
          <a:lstStyle/>
          <a:p>
            <a:r>
              <a:rPr lang="en-US" dirty="0" smtClean="0"/>
              <a:t>Senior Management Relationships is a driver of employee engagement, specifically impacting organizational engagement</a:t>
            </a:r>
            <a:endParaRPr lang="en-US" dirty="0"/>
          </a:p>
        </p:txBody>
      </p:sp>
      <p:sp>
        <p:nvSpPr>
          <p:cNvPr id="21" name="Chevron 20"/>
          <p:cNvSpPr/>
          <p:nvPr>
            <p:custDataLst>
              <p:tags r:id="rId4"/>
            </p:custDataLst>
          </p:nvPr>
        </p:nvSpPr>
        <p:spPr>
          <a:xfrm>
            <a:off x="259080" y="1765696"/>
            <a:ext cx="201168" cy="274320"/>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TextBox 31"/>
          <p:cNvSpPr txBox="1"/>
          <p:nvPr>
            <p:custDataLst>
              <p:tags r:id="rId5"/>
            </p:custDataLst>
          </p:nvPr>
        </p:nvSpPr>
        <p:spPr>
          <a:xfrm>
            <a:off x="320040" y="4757467"/>
            <a:ext cx="2194560" cy="1384995"/>
          </a:xfrm>
          <a:prstGeom prst="rect">
            <a:avLst/>
          </a:prstGeom>
          <a:noFill/>
          <a:ln>
            <a:solidFill>
              <a:schemeClr val="tx1"/>
            </a:solidFill>
            <a:prstDash val="dash"/>
          </a:ln>
        </p:spPr>
        <p:txBody>
          <a:bodyPr wrap="square" rtlCol="0" anchor="ctr">
            <a:spAutoFit/>
          </a:bodyPr>
          <a:lstStyle/>
          <a:p>
            <a:pPr algn="ctr"/>
            <a:r>
              <a:rPr lang="en-US" sz="1200" dirty="0" smtClean="0"/>
              <a:t>           For more information on McLean &amp; Company’s engagement program methodology and the benefits of an engaged workforce, see </a:t>
            </a:r>
            <a:r>
              <a:rPr lang="en-US" sz="1200" i="1" dirty="0" smtClean="0">
                <a:hlinkClick r:id="rId20"/>
              </a:rPr>
              <a:t>Make the Case for Employee Engagement</a:t>
            </a:r>
            <a:r>
              <a:rPr lang="en-US" sz="1200" dirty="0" smtClean="0"/>
              <a:t>.</a:t>
            </a:r>
          </a:p>
        </p:txBody>
      </p:sp>
      <p:sp>
        <p:nvSpPr>
          <p:cNvPr id="37" name="Chevron 36"/>
          <p:cNvSpPr/>
          <p:nvPr>
            <p:custDataLst>
              <p:tags r:id="rId6"/>
            </p:custDataLst>
          </p:nvPr>
        </p:nvSpPr>
        <p:spPr>
          <a:xfrm>
            <a:off x="259080" y="3087707"/>
            <a:ext cx="201168" cy="274320"/>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TextBox 51"/>
          <p:cNvSpPr txBox="1"/>
          <p:nvPr>
            <p:custDataLst>
              <p:tags r:id="rId7"/>
            </p:custDataLst>
          </p:nvPr>
        </p:nvSpPr>
        <p:spPr>
          <a:xfrm>
            <a:off x="472440" y="1734978"/>
            <a:ext cx="3474720" cy="1188720"/>
          </a:xfrm>
          <a:prstGeom prst="roundRect">
            <a:avLst/>
          </a:prstGeom>
          <a:solidFill>
            <a:schemeClr val="accent2">
              <a:lumMod val="20000"/>
              <a:lumOff val="80000"/>
            </a:schemeClr>
          </a:solidFill>
        </p:spPr>
        <p:txBody>
          <a:bodyPr wrap="square" rtlCol="0" anchor="ctr">
            <a:spAutoFit/>
          </a:bodyPr>
          <a:lstStyle/>
          <a:p>
            <a:pPr eaLnBrk="0" fontAlgn="base" hangingPunct="0">
              <a:spcAft>
                <a:spcPct val="0"/>
              </a:spcAft>
              <a:buClr>
                <a:schemeClr val="tx1"/>
              </a:buClr>
              <a:buSzPct val="120000"/>
              <a:defRPr/>
            </a:pPr>
            <a:r>
              <a:rPr lang="en-US" sz="1200" b="1" dirty="0" smtClean="0"/>
              <a:t>Senior management </a:t>
            </a:r>
            <a:r>
              <a:rPr lang="en-US" sz="1200" dirty="0" smtClean="0"/>
              <a:t>is the team of individuals at the highest level of the organization. In other words, the executive team: the CEO or President, Vice-Presidents, and heads of business areas or departments. Senior management does not include line managers.</a:t>
            </a:r>
          </a:p>
        </p:txBody>
      </p:sp>
      <p:sp>
        <p:nvSpPr>
          <p:cNvPr id="53" name="TextBox 52"/>
          <p:cNvSpPr txBox="1"/>
          <p:nvPr>
            <p:custDataLst>
              <p:tags r:id="rId8"/>
            </p:custDataLst>
          </p:nvPr>
        </p:nvSpPr>
        <p:spPr>
          <a:xfrm>
            <a:off x="259080" y="1313021"/>
            <a:ext cx="2514600" cy="338554"/>
          </a:xfrm>
          <a:prstGeom prst="rect">
            <a:avLst/>
          </a:prstGeom>
          <a:noFill/>
        </p:spPr>
        <p:txBody>
          <a:bodyPr wrap="square" rtlCol="0">
            <a:spAutoFit/>
          </a:bodyPr>
          <a:lstStyle/>
          <a:p>
            <a:r>
              <a:rPr lang="en-US" sz="1600" b="1" dirty="0" smtClean="0"/>
              <a:t>Definitions:</a:t>
            </a:r>
            <a:endParaRPr lang="en-US" sz="1600" b="1" dirty="0"/>
          </a:p>
        </p:txBody>
      </p:sp>
      <p:sp>
        <p:nvSpPr>
          <p:cNvPr id="54" name="Rectangle 53"/>
          <p:cNvSpPr/>
          <p:nvPr>
            <p:custDataLst>
              <p:tags r:id="rId9"/>
            </p:custDataLst>
          </p:nvPr>
        </p:nvSpPr>
        <p:spPr>
          <a:xfrm>
            <a:off x="2712720" y="5318760"/>
            <a:ext cx="6126480" cy="1005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smtClean="0">
                <a:solidFill>
                  <a:schemeClr val="tx1"/>
                </a:solidFill>
                <a:latin typeface="+mj-lt"/>
              </a:rPr>
              <a:t>One of the biggest shifts related to leadership is that a generation ago, a senior leader got power because they were the gatekeeper of information. Nowadays, information flows so quickly that leaders must be more transparent, more communicative, and not use information for power, but really use it to inform and engage.</a:t>
            </a:r>
          </a:p>
          <a:p>
            <a:pPr algn="ctr"/>
            <a:r>
              <a:rPr lang="en-US" sz="1200" dirty="0" smtClean="0">
                <a:solidFill>
                  <a:schemeClr val="tx1"/>
                </a:solidFill>
              </a:rPr>
              <a:t>- Vince </a:t>
            </a:r>
            <a:r>
              <a:rPr lang="en-US" sz="1200" dirty="0" err="1" smtClean="0">
                <a:solidFill>
                  <a:schemeClr val="tx1"/>
                </a:solidFill>
              </a:rPr>
              <a:t>Molinaro</a:t>
            </a:r>
            <a:r>
              <a:rPr lang="en-US" sz="1200" dirty="0" smtClean="0">
                <a:solidFill>
                  <a:schemeClr val="tx1"/>
                </a:solidFill>
              </a:rPr>
              <a:t>, author of </a:t>
            </a:r>
            <a:r>
              <a:rPr lang="en-US" sz="1200" i="1" dirty="0" smtClean="0">
                <a:solidFill>
                  <a:schemeClr val="tx1"/>
                </a:solidFill>
              </a:rPr>
              <a:t>The Leadership Gap</a:t>
            </a:r>
            <a:r>
              <a:rPr lang="en-US" sz="1200" dirty="0" smtClean="0">
                <a:solidFill>
                  <a:schemeClr val="tx1"/>
                </a:solidFill>
              </a:rPr>
              <a:t> and </a:t>
            </a:r>
            <a:r>
              <a:rPr lang="en-US" sz="1200" i="1" dirty="0" smtClean="0">
                <a:solidFill>
                  <a:schemeClr val="tx1"/>
                </a:solidFill>
              </a:rPr>
              <a:t>Leadership Solutions</a:t>
            </a:r>
            <a:endParaRPr lang="en-US" sz="1200" i="1" dirty="0"/>
          </a:p>
        </p:txBody>
      </p:sp>
      <p:sp>
        <p:nvSpPr>
          <p:cNvPr id="34" name="TextBox 33"/>
          <p:cNvSpPr txBox="1"/>
          <p:nvPr>
            <p:custDataLst>
              <p:tags r:id="rId10"/>
            </p:custDataLst>
          </p:nvPr>
        </p:nvSpPr>
        <p:spPr>
          <a:xfrm>
            <a:off x="3886200" y="1295400"/>
            <a:ext cx="3962400" cy="584775"/>
          </a:xfrm>
          <a:prstGeom prst="rect">
            <a:avLst/>
          </a:prstGeom>
          <a:noFill/>
        </p:spPr>
        <p:txBody>
          <a:bodyPr wrap="square" rtlCol="0">
            <a:spAutoFit/>
          </a:bodyPr>
          <a:lstStyle/>
          <a:p>
            <a:pPr algn="ctr"/>
            <a:r>
              <a:rPr lang="en-US" sz="1600" b="1" dirty="0" smtClean="0"/>
              <a:t>McLean &amp; Company’s Engagement Program Methodology</a:t>
            </a:r>
            <a:endParaRPr lang="en-US" sz="1600" b="1" dirty="0"/>
          </a:p>
        </p:txBody>
      </p:sp>
      <p:pic>
        <p:nvPicPr>
          <p:cNvPr id="33" name="Picture 32" descr="quote2.wmf"/>
          <p:cNvPicPr>
            <a:picLocks noChangeAspect="1"/>
          </p:cNvPicPr>
          <p:nvPr>
            <p:custDataLst>
              <p:tags r:id="rId11"/>
            </p:custDataLst>
          </p:nvPr>
        </p:nvPicPr>
        <p:blipFill>
          <a:blip r:embed="rId21" cstate="print"/>
          <a:stretch>
            <a:fillRect/>
          </a:stretch>
        </p:blipFill>
        <p:spPr>
          <a:xfrm>
            <a:off x="8077200" y="5943600"/>
            <a:ext cx="179050" cy="127893"/>
          </a:xfrm>
          <a:prstGeom prst="rect">
            <a:avLst/>
          </a:prstGeom>
        </p:spPr>
      </p:pic>
      <p:pic>
        <p:nvPicPr>
          <p:cNvPr id="36" name="Picture 35" descr="quote1.wmf"/>
          <p:cNvPicPr>
            <a:picLocks noChangeAspect="1"/>
          </p:cNvPicPr>
          <p:nvPr>
            <p:custDataLst>
              <p:tags r:id="rId12"/>
            </p:custDataLst>
          </p:nvPr>
        </p:nvPicPr>
        <p:blipFill>
          <a:blip r:embed="rId22" cstate="print"/>
          <a:stretch>
            <a:fillRect/>
          </a:stretch>
        </p:blipFill>
        <p:spPr>
          <a:xfrm>
            <a:off x="2667000" y="5257800"/>
            <a:ext cx="179050" cy="127893"/>
          </a:xfrm>
          <a:prstGeom prst="rect">
            <a:avLst/>
          </a:prstGeom>
        </p:spPr>
      </p:pic>
      <p:pic>
        <p:nvPicPr>
          <p:cNvPr id="39" name="Picture 2" descr="C:\Users\shunter\AppData\Local\Microsoft\Windows\Temporary Internet Files\Content.Outlook\9JQW0DK4\related-set-icon (2).png"/>
          <p:cNvPicPr>
            <a:picLocks noChangeAspect="1" noChangeArrowheads="1"/>
          </p:cNvPicPr>
          <p:nvPr/>
        </p:nvPicPr>
        <p:blipFill>
          <a:blip r:embed="rId23" cstate="print">
            <a:duotone>
              <a:schemeClr val="accent1">
                <a:shade val="45000"/>
                <a:satMod val="135000"/>
              </a:schemeClr>
              <a:prstClr val="white"/>
            </a:duotone>
          </a:blip>
          <a:srcRect/>
          <a:stretch>
            <a:fillRect/>
          </a:stretch>
        </p:blipFill>
        <p:spPr bwMode="auto">
          <a:xfrm>
            <a:off x="381000" y="4495800"/>
            <a:ext cx="485775" cy="471274"/>
          </a:xfrm>
          <a:prstGeom prst="rect">
            <a:avLst/>
          </a:prstGeom>
          <a:noFill/>
        </p:spPr>
      </p:pic>
      <p:sp>
        <p:nvSpPr>
          <p:cNvPr id="44" name="Rectangle 43"/>
          <p:cNvSpPr/>
          <p:nvPr>
            <p:custDataLst>
              <p:tags r:id="rId13"/>
            </p:custDataLst>
          </p:nvPr>
        </p:nvSpPr>
        <p:spPr>
          <a:xfrm>
            <a:off x="6019800" y="4389120"/>
            <a:ext cx="1828800" cy="182880"/>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Bent-Up Arrow 39"/>
          <p:cNvSpPr/>
          <p:nvPr>
            <p:custDataLst>
              <p:tags r:id="rId14"/>
            </p:custDataLst>
          </p:nvPr>
        </p:nvSpPr>
        <p:spPr>
          <a:xfrm rot="5400000" flipV="1">
            <a:off x="8127712" y="3911888"/>
            <a:ext cx="508575" cy="914400"/>
          </a:xfrm>
          <a:prstGeom prst="bentUpArrow">
            <a:avLst>
              <a:gd name="adj1" fmla="val 25000"/>
              <a:gd name="adj2" fmla="val 29148"/>
              <a:gd name="adj3" fmla="val 25000"/>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custDataLst>
              <p:tags r:id="rId15"/>
            </p:custDataLst>
          </p:nvPr>
        </p:nvSpPr>
        <p:spPr>
          <a:xfrm>
            <a:off x="6705600" y="2175808"/>
            <a:ext cx="2194560" cy="1938992"/>
          </a:xfrm>
          <a:prstGeom prst="rect">
            <a:avLst/>
          </a:prstGeom>
          <a:noFill/>
        </p:spPr>
        <p:txBody>
          <a:bodyPr wrap="square" rtlCol="0">
            <a:spAutoFit/>
          </a:bodyPr>
          <a:lstStyle/>
          <a:p>
            <a:pPr algn="r"/>
            <a:r>
              <a:rPr lang="en-US" sz="1200" dirty="0" smtClean="0"/>
              <a:t>This solution set will focus solely on Senior Management Relationships, as a driver of engagement. It specifically impacts an employee’s engagement with the organization, which </a:t>
            </a:r>
          </a:p>
          <a:p>
            <a:pPr algn="r"/>
            <a:r>
              <a:rPr lang="en-US" sz="1200" dirty="0" smtClean="0"/>
              <a:t>is part of overall </a:t>
            </a:r>
          </a:p>
          <a:p>
            <a:pPr algn="r"/>
            <a:r>
              <a:rPr lang="en-US" sz="1200" dirty="0" smtClean="0"/>
              <a:t>employee </a:t>
            </a:r>
          </a:p>
          <a:p>
            <a:pPr algn="r"/>
            <a:r>
              <a:rPr lang="en-US" sz="1200" dirty="0" smtClean="0"/>
              <a:t>engagement.</a:t>
            </a:r>
            <a:endParaRPr lang="en-US" sz="1200" dirty="0"/>
          </a:p>
        </p:txBody>
      </p:sp>
      <p:pic>
        <p:nvPicPr>
          <p:cNvPr id="19" name="Picture 9">
            <a:hlinkClick r:id="rId24"/>
          </p:cNvPr>
          <p:cNvPicPr>
            <a:picLocks noChangeAspect="1" noChangeArrowheads="1"/>
          </p:cNvPicPr>
          <p:nvPr/>
        </p:nvPicPr>
        <p:blipFill>
          <a:blip r:embed="rId2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nvGraphicFramePr>
        <p:xfrm>
          <a:off x="1588" y="1588"/>
          <a:ext cx="1587" cy="1587"/>
        </p:xfrm>
        <a:graphic>
          <a:graphicData uri="http://schemas.openxmlformats.org/presentationml/2006/ole">
            <p:oleObj spid="_x0000_s864267" name="think-cell Slide" r:id="rId27" imgW="360" imgH="360" progId="">
              <p:embed/>
            </p:oleObj>
          </a:graphicData>
        </a:graphic>
      </p:graphicFrame>
      <p:sp>
        <p:nvSpPr>
          <p:cNvPr id="8" name="Rectangle 7"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en-US" sz="1200">
              <a:latin typeface="Arial"/>
              <a:sym typeface="Arial"/>
            </a:endParaRPr>
          </a:p>
        </p:txBody>
      </p:sp>
      <p:sp>
        <p:nvSpPr>
          <p:cNvPr id="3" name="Title 2"/>
          <p:cNvSpPr>
            <a:spLocks noGrp="1"/>
          </p:cNvSpPr>
          <p:nvPr>
            <p:ph type="title"/>
            <p:custDataLst>
              <p:tags r:id="rId3"/>
            </p:custDataLst>
          </p:nvPr>
        </p:nvSpPr>
        <p:spPr/>
        <p:txBody>
          <a:bodyPr/>
          <a:lstStyle/>
          <a:p>
            <a:r>
              <a:rPr lang="en-US" dirty="0" smtClean="0"/>
              <a:t>The Senior Management Relationships driver usually scores poorly on employee engagement surveys</a:t>
            </a:r>
            <a:endParaRPr lang="en-US" dirty="0"/>
          </a:p>
        </p:txBody>
      </p:sp>
      <p:sp>
        <p:nvSpPr>
          <p:cNvPr id="4" name="Text Placeholder 3"/>
          <p:cNvSpPr>
            <a:spLocks noGrp="1"/>
          </p:cNvSpPr>
          <p:nvPr>
            <p:ph type="body" sz="quarter" idx="16"/>
            <p:custDataLst>
              <p:tags r:id="rId4"/>
            </p:custDataLst>
          </p:nvPr>
        </p:nvSpPr>
        <p:spPr>
          <a:xfrm>
            <a:off x="5334001" y="1981201"/>
            <a:ext cx="3429000" cy="4191000"/>
          </a:xfrm>
        </p:spPr>
        <p:txBody>
          <a:bodyPr/>
          <a:lstStyle/>
          <a:p>
            <a:pPr algn="ctr">
              <a:buNone/>
            </a:pPr>
            <a:r>
              <a:rPr lang="en-US" b="1" dirty="0" smtClean="0"/>
              <a:t>And these scores aren’t expected to improve in the future</a:t>
            </a:r>
          </a:p>
          <a:p>
            <a:pPr marL="0" indent="0">
              <a:buNone/>
            </a:pPr>
            <a:endParaRPr lang="en-US" dirty="0" smtClean="0"/>
          </a:p>
          <a:p>
            <a:pPr marL="0" indent="0">
              <a:spcBef>
                <a:spcPts val="600"/>
              </a:spcBef>
              <a:buNone/>
            </a:pPr>
            <a:r>
              <a:rPr lang="en-US" dirty="0" smtClean="0"/>
              <a:t>A report developed in June 2012 by Interaction Associates and the Human Capital Institute concluded the following:</a:t>
            </a:r>
          </a:p>
          <a:p>
            <a:pPr marL="0" indent="0">
              <a:spcBef>
                <a:spcPts val="600"/>
              </a:spcBef>
              <a:buNone/>
            </a:pPr>
            <a:endParaRPr lang="en-US" dirty="0" smtClean="0"/>
          </a:p>
          <a:p>
            <a:pPr>
              <a:spcBef>
                <a:spcPts val="600"/>
              </a:spcBef>
            </a:pPr>
            <a:r>
              <a:rPr lang="en-US" dirty="0" smtClean="0"/>
              <a:t>2012 is the fourth consecutive year of big declines in leadership effectiveness and trust. </a:t>
            </a:r>
          </a:p>
          <a:p>
            <a:pPr>
              <a:spcBef>
                <a:spcPts val="600"/>
              </a:spcBef>
            </a:pPr>
            <a:r>
              <a:rPr lang="en-US" dirty="0" smtClean="0"/>
              <a:t>Leadership scores “declined by 10–17% in measures of: modeling and reflecting company values; demonstrating a commitment to employee development; and effectively communicating the organization’s vision, mission, and strategy.”</a:t>
            </a:r>
          </a:p>
          <a:p>
            <a:pPr>
              <a:spcBef>
                <a:spcPts val="600"/>
              </a:spcBef>
            </a:pPr>
            <a:endParaRPr lang="en-US" dirty="0" smtClean="0"/>
          </a:p>
          <a:p>
            <a:pPr>
              <a:spcBef>
                <a:spcPts val="600"/>
              </a:spcBef>
              <a:buNone/>
            </a:pPr>
            <a:r>
              <a:rPr lang="en-US" dirty="0" smtClean="0"/>
              <a:t>Source: </a:t>
            </a:r>
            <a:r>
              <a:rPr lang="en-US" dirty="0" smtClean="0">
                <a:hlinkClick r:id="rId28"/>
              </a:rPr>
              <a:t>Building Trust in Business</a:t>
            </a:r>
            <a:endParaRPr lang="en-US" dirty="0" smtClean="0"/>
          </a:p>
        </p:txBody>
      </p:sp>
      <p:graphicFrame>
        <p:nvGraphicFramePr>
          <p:cNvPr id="31" name="Object 2"/>
          <p:cNvGraphicFramePr>
            <a:graphicFrameLocks noChangeAspect="1"/>
          </p:cNvGraphicFramePr>
          <p:nvPr>
            <p:custDataLst>
              <p:tags r:id="rId5"/>
            </p:custDataLst>
          </p:nvPr>
        </p:nvGraphicFramePr>
        <p:xfrm>
          <a:off x="2192337" y="2489201"/>
          <a:ext cx="2660650" cy="3073399"/>
        </p:xfrm>
        <a:graphic>
          <a:graphicData uri="http://schemas.openxmlformats.org/drawingml/2006/chart">
            <c:chart xmlns:c="http://schemas.openxmlformats.org/drawingml/2006/chart" xmlns:r="http://schemas.openxmlformats.org/officeDocument/2006/relationships" r:id="rId29"/>
          </a:graphicData>
        </a:graphic>
      </p:graphicFrame>
      <p:sp>
        <p:nvSpPr>
          <p:cNvPr id="10" name="Rectangle 9"/>
          <p:cNvSpPr/>
          <p:nvPr>
            <p:custDataLst>
              <p:tags r:id="rId6"/>
            </p:custDataLst>
          </p:nvPr>
        </p:nvSpPr>
        <p:spPr bwMode="auto">
          <a:xfrm>
            <a:off x="385762" y="5105400"/>
            <a:ext cx="1787525" cy="3048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spcBef>
                <a:spcPct val="0"/>
              </a:spcBef>
              <a:spcAft>
                <a:spcPct val="0"/>
              </a:spcAft>
            </a:pPr>
            <a:r>
              <a:rPr lang="en-US" sz="1000" dirty="0" smtClean="0">
                <a:solidFill>
                  <a:schemeClr val="tx1"/>
                </a:solidFill>
              </a:rPr>
              <a:t>Senior management acts on the</a:t>
            </a:r>
          </a:p>
          <a:p>
            <a:pPr algn="r">
              <a:spcBef>
                <a:spcPct val="0"/>
              </a:spcBef>
              <a:spcAft>
                <a:spcPct val="0"/>
              </a:spcAft>
            </a:pPr>
            <a:r>
              <a:rPr lang="en-US" sz="1000" dirty="0" smtClean="0">
                <a:solidFill>
                  <a:schemeClr val="tx1"/>
                </a:solidFill>
                <a:sym typeface="+mn-lt"/>
              </a:rPr>
              <a:t>feedback from employees</a:t>
            </a:r>
            <a:endParaRPr lang="en-US" sz="1000" dirty="0">
              <a:solidFill>
                <a:schemeClr val="tx1"/>
              </a:solidFill>
              <a:sym typeface="+mn-lt"/>
            </a:endParaRPr>
          </a:p>
        </p:txBody>
      </p:sp>
      <p:sp>
        <p:nvSpPr>
          <p:cNvPr id="27" name="Rectangle 26"/>
          <p:cNvSpPr/>
          <p:nvPr>
            <p:custDataLst>
              <p:tags r:id="rId7"/>
            </p:custDataLst>
          </p:nvPr>
        </p:nvSpPr>
        <p:spPr bwMode="auto">
          <a:xfrm>
            <a:off x="2895600" y="518160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spcBef>
                <a:spcPct val="0"/>
              </a:spcBef>
              <a:spcAft>
                <a:spcPct val="0"/>
              </a:spcAft>
            </a:pPr>
            <a:fld id="{85B5387F-9777-4CFD-8001-F2DF08B8437D}" type="datetime'''2''''''8%'''''''''''''''''''''''''''''''''''''''''''''''''">
              <a:rPr lang="en-US" sz="1200" smtClean="0">
                <a:solidFill>
                  <a:schemeClr val="bg1"/>
                </a:solidFill>
              </a:rPr>
              <a:pPr>
                <a:spcBef>
                  <a:spcPct val="0"/>
                </a:spcBef>
                <a:spcAft>
                  <a:spcPct val="0"/>
                </a:spcAft>
              </a:pPr>
              <a:t>28%</a:t>
            </a:fld>
            <a:endParaRPr lang="en-US" sz="1200" dirty="0">
              <a:solidFill>
                <a:schemeClr val="bg1"/>
              </a:solidFill>
              <a:latin typeface="Arial"/>
              <a:sym typeface="Arial"/>
            </a:endParaRPr>
          </a:p>
        </p:txBody>
      </p:sp>
      <p:sp>
        <p:nvSpPr>
          <p:cNvPr id="9" name="Rectangle 8"/>
          <p:cNvSpPr/>
          <p:nvPr>
            <p:custDataLst>
              <p:tags r:id="rId8"/>
            </p:custDataLst>
          </p:nvPr>
        </p:nvSpPr>
        <p:spPr bwMode="auto">
          <a:xfrm>
            <a:off x="0" y="4572000"/>
            <a:ext cx="2173287" cy="4572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spcBef>
                <a:spcPct val="0"/>
              </a:spcBef>
              <a:spcAft>
                <a:spcPct val="0"/>
              </a:spcAft>
            </a:pPr>
            <a:r>
              <a:rPr lang="en-US" sz="1000" dirty="0" smtClean="0">
                <a:solidFill>
                  <a:schemeClr val="tx1"/>
                </a:solidFill>
              </a:rPr>
              <a:t>Senior management regularly</a:t>
            </a:r>
          </a:p>
          <a:p>
            <a:pPr algn="r">
              <a:spcBef>
                <a:spcPct val="0"/>
              </a:spcBef>
              <a:spcAft>
                <a:spcPct val="0"/>
              </a:spcAft>
            </a:pPr>
            <a:r>
              <a:rPr lang="en-US" sz="1000" dirty="0" smtClean="0">
                <a:solidFill>
                  <a:schemeClr val="tx1"/>
                </a:solidFill>
                <a:sym typeface="+mn-lt"/>
              </a:rPr>
              <a:t>solicits feedback from employees</a:t>
            </a:r>
          </a:p>
        </p:txBody>
      </p:sp>
      <p:sp>
        <p:nvSpPr>
          <p:cNvPr id="26" name="Rectangle 25"/>
          <p:cNvSpPr/>
          <p:nvPr>
            <p:custDataLst>
              <p:tags r:id="rId9"/>
            </p:custDataLst>
          </p:nvPr>
        </p:nvSpPr>
        <p:spPr bwMode="auto">
          <a:xfrm>
            <a:off x="2932113" y="4648200"/>
            <a:ext cx="344487" cy="24923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spcBef>
                <a:spcPct val="0"/>
              </a:spcBef>
              <a:spcAft>
                <a:spcPct val="0"/>
              </a:spcAft>
            </a:pPr>
            <a:fld id="{0D42E7EF-4C6C-4691-B53E-517772203762}" type="datetime'''''''''''''2''''''''''''''''''''''''''''''9''''%'''''">
              <a:rPr lang="en-US" sz="1200" smtClean="0">
                <a:solidFill>
                  <a:schemeClr val="bg1"/>
                </a:solidFill>
              </a:rPr>
              <a:pPr>
                <a:spcBef>
                  <a:spcPct val="0"/>
                </a:spcBef>
                <a:spcAft>
                  <a:spcPct val="0"/>
                </a:spcAft>
              </a:pPr>
              <a:t>29%</a:t>
            </a:fld>
            <a:endParaRPr lang="en-US" sz="1200" dirty="0">
              <a:solidFill>
                <a:schemeClr val="bg1"/>
              </a:solidFill>
              <a:latin typeface="Arial"/>
              <a:sym typeface="Arial"/>
            </a:endParaRPr>
          </a:p>
        </p:txBody>
      </p:sp>
      <p:sp>
        <p:nvSpPr>
          <p:cNvPr id="20" name="Rectangle 19"/>
          <p:cNvSpPr/>
          <p:nvPr>
            <p:custDataLst>
              <p:tags r:id="rId10"/>
            </p:custDataLst>
          </p:nvPr>
        </p:nvSpPr>
        <p:spPr bwMode="auto">
          <a:xfrm>
            <a:off x="354012" y="4191000"/>
            <a:ext cx="1819275"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spcBef>
                <a:spcPct val="0"/>
              </a:spcBef>
              <a:spcAft>
                <a:spcPct val="0"/>
              </a:spcAft>
            </a:pPr>
            <a:fld id="{5B133C5B-AB2A-4536-BB29-29EFE3359C8B}" type="datetime'''Senior managem''e''nt'''' i''ns''pi''re''s'''''' ''''m''e'''">
              <a:rPr lang="en-US" sz="1000" smtClean="0">
                <a:solidFill>
                  <a:schemeClr val="tx1"/>
                </a:solidFill>
              </a:rPr>
              <a:pPr algn="r">
                <a:spcBef>
                  <a:spcPct val="0"/>
                </a:spcBef>
                <a:spcAft>
                  <a:spcPct val="0"/>
                </a:spcAft>
              </a:pPr>
              <a:t>Senior management inspires me</a:t>
            </a:fld>
            <a:endParaRPr lang="en-US" sz="1000" dirty="0">
              <a:solidFill>
                <a:schemeClr val="tx1"/>
              </a:solidFill>
              <a:sym typeface="+mn-lt"/>
            </a:endParaRPr>
          </a:p>
        </p:txBody>
      </p:sp>
      <p:sp>
        <p:nvSpPr>
          <p:cNvPr id="24" name="Rectangle 23"/>
          <p:cNvSpPr/>
          <p:nvPr>
            <p:custDataLst>
              <p:tags r:id="rId11"/>
            </p:custDataLst>
          </p:nvPr>
        </p:nvSpPr>
        <p:spPr bwMode="auto">
          <a:xfrm>
            <a:off x="3048000" y="419100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spcBef>
                <a:spcPct val="0"/>
              </a:spcBef>
              <a:spcAft>
                <a:spcPct val="0"/>
              </a:spcAft>
            </a:pPr>
            <a:fld id="{71F66816-4AAA-49EE-B219-2525F36AC332}" type="datetime'3''''4''''''''''''''%'''''">
              <a:rPr lang="en-US" sz="1200" smtClean="0">
                <a:solidFill>
                  <a:schemeClr val="bg1"/>
                </a:solidFill>
              </a:rPr>
              <a:pPr>
                <a:spcBef>
                  <a:spcPct val="0"/>
                </a:spcBef>
                <a:spcAft>
                  <a:spcPct val="0"/>
                </a:spcAft>
              </a:pPr>
              <a:t>34%</a:t>
            </a:fld>
            <a:endParaRPr lang="en-US" sz="1200" dirty="0">
              <a:solidFill>
                <a:schemeClr val="bg1"/>
              </a:solidFill>
              <a:latin typeface="Arial"/>
              <a:sym typeface="Arial"/>
            </a:endParaRPr>
          </a:p>
        </p:txBody>
      </p:sp>
      <p:sp>
        <p:nvSpPr>
          <p:cNvPr id="7" name="Rectangle 6"/>
          <p:cNvSpPr/>
          <p:nvPr>
            <p:custDataLst>
              <p:tags r:id="rId12"/>
            </p:custDataLst>
          </p:nvPr>
        </p:nvSpPr>
        <p:spPr bwMode="auto">
          <a:xfrm>
            <a:off x="331787" y="3581400"/>
            <a:ext cx="1841500" cy="4572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spcBef>
                <a:spcPct val="0"/>
              </a:spcBef>
              <a:spcAft>
                <a:spcPct val="0"/>
              </a:spcAft>
            </a:pPr>
            <a:r>
              <a:rPr lang="en-US" sz="1000" dirty="0" smtClean="0">
                <a:solidFill>
                  <a:schemeClr val="tx1"/>
                </a:solidFill>
              </a:rPr>
              <a:t>I understand the rationale behind</a:t>
            </a:r>
          </a:p>
          <a:p>
            <a:pPr algn="r">
              <a:spcBef>
                <a:spcPct val="0"/>
              </a:spcBef>
              <a:spcAft>
                <a:spcPct val="0"/>
              </a:spcAft>
            </a:pPr>
            <a:r>
              <a:rPr lang="en-US" sz="1000" dirty="0" smtClean="0">
                <a:solidFill>
                  <a:schemeClr val="tx1"/>
                </a:solidFill>
                <a:sym typeface="+mn-lt"/>
              </a:rPr>
              <a:t>most of the business decisions</a:t>
            </a:r>
          </a:p>
          <a:p>
            <a:pPr algn="r">
              <a:spcBef>
                <a:spcPct val="0"/>
              </a:spcBef>
              <a:spcAft>
                <a:spcPct val="0"/>
              </a:spcAft>
            </a:pPr>
            <a:r>
              <a:rPr lang="en-US" sz="1000" dirty="0" smtClean="0">
                <a:solidFill>
                  <a:schemeClr val="tx1"/>
                </a:solidFill>
                <a:sym typeface="+mn-lt"/>
              </a:rPr>
              <a:t>made by senior management</a:t>
            </a:r>
            <a:endParaRPr lang="en-US" sz="1000" dirty="0">
              <a:solidFill>
                <a:schemeClr val="tx1"/>
              </a:solidFill>
              <a:sym typeface="+mn-lt"/>
            </a:endParaRPr>
          </a:p>
        </p:txBody>
      </p:sp>
      <p:sp>
        <p:nvSpPr>
          <p:cNvPr id="23" name="Rectangle 22"/>
          <p:cNvSpPr/>
          <p:nvPr>
            <p:custDataLst>
              <p:tags r:id="rId13"/>
            </p:custDataLst>
          </p:nvPr>
        </p:nvSpPr>
        <p:spPr bwMode="auto">
          <a:xfrm>
            <a:off x="3124200" y="370363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spcBef>
                <a:spcPct val="0"/>
              </a:spcBef>
              <a:spcAft>
                <a:spcPct val="0"/>
              </a:spcAft>
            </a:pPr>
            <a:fld id="{0A4F8BB0-2E27-4D38-80D0-8DF42787DFDF}" type="datetime'''39''''''''''''''''''''''''''''''''''%'''''''''''''''''''''''">
              <a:rPr lang="en-US" sz="1200" smtClean="0">
                <a:solidFill>
                  <a:schemeClr val="bg1"/>
                </a:solidFill>
              </a:rPr>
              <a:pPr>
                <a:spcBef>
                  <a:spcPct val="0"/>
                </a:spcBef>
                <a:spcAft>
                  <a:spcPct val="0"/>
                </a:spcAft>
              </a:pPr>
              <a:t>39%</a:t>
            </a:fld>
            <a:endParaRPr lang="en-US" sz="1200" dirty="0">
              <a:solidFill>
                <a:schemeClr val="bg1"/>
              </a:solidFill>
              <a:latin typeface="Arial"/>
              <a:sym typeface="Arial"/>
            </a:endParaRPr>
          </a:p>
        </p:txBody>
      </p:sp>
      <p:sp>
        <p:nvSpPr>
          <p:cNvPr id="19" name="Rectangle 18"/>
          <p:cNvSpPr/>
          <p:nvPr>
            <p:custDataLst>
              <p:tags r:id="rId14"/>
            </p:custDataLst>
          </p:nvPr>
        </p:nvSpPr>
        <p:spPr bwMode="auto">
          <a:xfrm>
            <a:off x="587375" y="3124200"/>
            <a:ext cx="1585912" cy="3048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spcBef>
                <a:spcPct val="0"/>
              </a:spcBef>
              <a:spcAft>
                <a:spcPct val="0"/>
              </a:spcAft>
            </a:pPr>
            <a:r>
              <a:rPr lang="en-US" sz="1000" dirty="0" smtClean="0">
                <a:solidFill>
                  <a:schemeClr val="tx1"/>
                </a:solidFill>
              </a:rPr>
              <a:t>Senior management deeply </a:t>
            </a:r>
          </a:p>
          <a:p>
            <a:pPr algn="r">
              <a:spcBef>
                <a:spcPct val="0"/>
              </a:spcBef>
              <a:spcAft>
                <a:spcPct val="0"/>
              </a:spcAft>
            </a:pPr>
            <a:r>
              <a:rPr lang="en-US" sz="1000" dirty="0" smtClean="0">
                <a:solidFill>
                  <a:schemeClr val="tx1"/>
                </a:solidFill>
                <a:sym typeface="+mn-lt"/>
              </a:rPr>
              <a:t>cares about their employees</a:t>
            </a:r>
            <a:endParaRPr lang="en-US" sz="1000" dirty="0">
              <a:solidFill>
                <a:schemeClr val="tx1"/>
              </a:solidFill>
              <a:sym typeface="+mn-lt"/>
            </a:endParaRPr>
          </a:p>
        </p:txBody>
      </p:sp>
      <p:sp>
        <p:nvSpPr>
          <p:cNvPr id="22" name="Rectangle 21"/>
          <p:cNvSpPr/>
          <p:nvPr>
            <p:custDataLst>
              <p:tags r:id="rId15"/>
            </p:custDataLst>
          </p:nvPr>
        </p:nvSpPr>
        <p:spPr bwMode="auto">
          <a:xfrm>
            <a:off x="3160713" y="320040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spcBef>
                <a:spcPct val="0"/>
              </a:spcBef>
              <a:spcAft>
                <a:spcPct val="0"/>
              </a:spcAft>
            </a:pPr>
            <a:fld id="{B25BC4F7-2DEC-46CD-8884-C0577C66947F}" type="datetime'''''''''''''''''''''''''3''''9''''%'''''">
              <a:rPr lang="en-US" sz="1200" smtClean="0">
                <a:solidFill>
                  <a:schemeClr val="bg1"/>
                </a:solidFill>
              </a:rPr>
              <a:pPr>
                <a:spcBef>
                  <a:spcPct val="0"/>
                </a:spcBef>
                <a:spcAft>
                  <a:spcPct val="0"/>
                </a:spcAft>
              </a:pPr>
              <a:t>39%</a:t>
            </a:fld>
            <a:endParaRPr lang="en-US" sz="1200" dirty="0">
              <a:solidFill>
                <a:schemeClr val="bg1"/>
              </a:solidFill>
              <a:latin typeface="Arial"/>
              <a:sym typeface="Arial"/>
            </a:endParaRPr>
          </a:p>
        </p:txBody>
      </p:sp>
      <p:sp>
        <p:nvSpPr>
          <p:cNvPr id="17" name="Rectangle 16"/>
          <p:cNvSpPr/>
          <p:nvPr>
            <p:custDataLst>
              <p:tags r:id="rId16"/>
            </p:custDataLst>
          </p:nvPr>
        </p:nvSpPr>
        <p:spPr bwMode="auto">
          <a:xfrm>
            <a:off x="439737" y="2647949"/>
            <a:ext cx="1733550" cy="3048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spcBef>
                <a:spcPct val="0"/>
              </a:spcBef>
              <a:spcAft>
                <a:spcPct val="0"/>
              </a:spcAft>
            </a:pPr>
            <a:r>
              <a:rPr lang="en-US" sz="1000" dirty="0" smtClean="0">
                <a:solidFill>
                  <a:schemeClr val="tx1"/>
                </a:solidFill>
              </a:rPr>
              <a:t>I have great confidence in the </a:t>
            </a:r>
          </a:p>
          <a:p>
            <a:pPr algn="r">
              <a:spcBef>
                <a:spcPct val="0"/>
              </a:spcBef>
              <a:spcAft>
                <a:spcPct val="0"/>
              </a:spcAft>
            </a:pPr>
            <a:r>
              <a:rPr lang="en-US" sz="1000" dirty="0" smtClean="0">
                <a:solidFill>
                  <a:schemeClr val="tx1"/>
                </a:solidFill>
                <a:sym typeface="+mn-lt"/>
              </a:rPr>
              <a:t>integrity of senior management</a:t>
            </a:r>
            <a:endParaRPr lang="en-US" sz="1000" dirty="0">
              <a:solidFill>
                <a:schemeClr val="tx1"/>
              </a:solidFill>
              <a:sym typeface="+mn-lt"/>
            </a:endParaRPr>
          </a:p>
        </p:txBody>
      </p:sp>
      <p:sp>
        <p:nvSpPr>
          <p:cNvPr id="16" name="Rectangle 15"/>
          <p:cNvSpPr/>
          <p:nvPr>
            <p:custDataLst>
              <p:tags r:id="rId17"/>
            </p:custDataLst>
          </p:nvPr>
        </p:nvSpPr>
        <p:spPr bwMode="auto">
          <a:xfrm>
            <a:off x="3429000" y="271303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ctr">
              <a:spcBef>
                <a:spcPct val="0"/>
              </a:spcBef>
              <a:spcAft>
                <a:spcPct val="0"/>
              </a:spcAft>
            </a:pPr>
            <a:fld id="{29088F6E-D9A4-477C-B929-B90C2E1AC23D}" type="datetime'''''4''''''''''''''''''''''''''''''8''''''''''''''''''%'''''''">
              <a:rPr lang="en-US" sz="1200" smtClean="0">
                <a:solidFill>
                  <a:schemeClr val="bg1"/>
                </a:solidFill>
              </a:rPr>
              <a:pPr algn="ctr">
                <a:spcBef>
                  <a:spcPct val="0"/>
                </a:spcBef>
                <a:spcAft>
                  <a:spcPct val="0"/>
                </a:spcAft>
              </a:pPr>
              <a:t>48%</a:t>
            </a:fld>
            <a:endParaRPr lang="en-US" sz="1200" dirty="0">
              <a:solidFill>
                <a:schemeClr val="bg1"/>
              </a:solidFill>
              <a:latin typeface="Arial"/>
              <a:sym typeface="Arial"/>
            </a:endParaRPr>
          </a:p>
        </p:txBody>
      </p:sp>
      <p:sp>
        <p:nvSpPr>
          <p:cNvPr id="25" name="TextBox 24"/>
          <p:cNvSpPr txBox="1"/>
          <p:nvPr>
            <p:custDataLst>
              <p:tags r:id="rId18"/>
            </p:custDataLst>
          </p:nvPr>
        </p:nvSpPr>
        <p:spPr>
          <a:xfrm>
            <a:off x="228600" y="1219200"/>
            <a:ext cx="8610600" cy="646331"/>
          </a:xfrm>
          <a:prstGeom prst="rect">
            <a:avLst/>
          </a:prstGeom>
          <a:noFill/>
        </p:spPr>
        <p:txBody>
          <a:bodyPr wrap="square" rtlCol="0">
            <a:spAutoFit/>
          </a:bodyPr>
          <a:lstStyle/>
          <a:p>
            <a:r>
              <a:rPr lang="en-US" b="1" dirty="0" smtClean="0"/>
              <a:t>McLean &amp; Company’s engagement survey results consistently show that most organizations struggle with senior management relationships.</a:t>
            </a:r>
          </a:p>
        </p:txBody>
      </p:sp>
      <p:sp>
        <p:nvSpPr>
          <p:cNvPr id="28" name="TextBox 27"/>
          <p:cNvSpPr txBox="1"/>
          <p:nvPr>
            <p:custDataLst>
              <p:tags r:id="rId19"/>
            </p:custDataLst>
          </p:nvPr>
        </p:nvSpPr>
        <p:spPr>
          <a:xfrm>
            <a:off x="838200" y="5638800"/>
            <a:ext cx="4389120" cy="646331"/>
          </a:xfrm>
          <a:prstGeom prst="rect">
            <a:avLst/>
          </a:prstGeom>
          <a:noFill/>
        </p:spPr>
        <p:txBody>
          <a:bodyPr wrap="square" rtlCol="0">
            <a:spAutoFit/>
          </a:bodyPr>
          <a:lstStyle/>
          <a:p>
            <a:r>
              <a:rPr lang="en-US" sz="1200" dirty="0" smtClean="0"/>
              <a:t>The percentages represent the percentage of employees who responded “agree” or “strongly agree” to the above statements.</a:t>
            </a:r>
            <a:endParaRPr lang="en-US" sz="1200" dirty="0"/>
          </a:p>
        </p:txBody>
      </p:sp>
      <p:sp>
        <p:nvSpPr>
          <p:cNvPr id="29" name="Pentagon 28"/>
          <p:cNvSpPr/>
          <p:nvPr>
            <p:custDataLst>
              <p:tags r:id="rId20"/>
            </p:custDataLst>
          </p:nvPr>
        </p:nvSpPr>
        <p:spPr>
          <a:xfrm>
            <a:off x="228600" y="5643264"/>
            <a:ext cx="640080" cy="274320"/>
          </a:xfrm>
          <a:prstGeom prst="homePlate">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Note:</a:t>
            </a:r>
            <a:endParaRPr lang="en-US" sz="1200" dirty="0"/>
          </a:p>
        </p:txBody>
      </p:sp>
      <p:sp>
        <p:nvSpPr>
          <p:cNvPr id="30" name="TextBox 29"/>
          <p:cNvSpPr txBox="1"/>
          <p:nvPr>
            <p:custDataLst>
              <p:tags r:id="rId21"/>
            </p:custDataLst>
          </p:nvPr>
        </p:nvSpPr>
        <p:spPr>
          <a:xfrm>
            <a:off x="2118360" y="6096000"/>
            <a:ext cx="2225040" cy="253916"/>
          </a:xfrm>
          <a:prstGeom prst="rect">
            <a:avLst/>
          </a:prstGeom>
          <a:noFill/>
        </p:spPr>
        <p:txBody>
          <a:bodyPr wrap="square" rtlCol="0">
            <a:spAutoFit/>
          </a:bodyPr>
          <a:lstStyle/>
          <a:p>
            <a:r>
              <a:rPr lang="en-US" sz="1050" dirty="0" smtClean="0"/>
              <a:t>Source: McLean &amp; Co. </a:t>
            </a:r>
            <a:r>
              <a:rPr lang="en-US" sz="1050" i="1" dirty="0" smtClean="0"/>
              <a:t>N = 3469</a:t>
            </a:r>
            <a:endParaRPr lang="en-US" sz="1050" i="1" dirty="0"/>
          </a:p>
        </p:txBody>
      </p:sp>
      <p:sp>
        <p:nvSpPr>
          <p:cNvPr id="32" name="TextBox 31"/>
          <p:cNvSpPr txBox="1"/>
          <p:nvPr>
            <p:custDataLst>
              <p:tags r:id="rId22"/>
            </p:custDataLst>
          </p:nvPr>
        </p:nvSpPr>
        <p:spPr>
          <a:xfrm>
            <a:off x="365760" y="1981201"/>
            <a:ext cx="4815840" cy="461665"/>
          </a:xfrm>
          <a:prstGeom prst="rect">
            <a:avLst/>
          </a:prstGeom>
          <a:noFill/>
        </p:spPr>
        <p:txBody>
          <a:bodyPr wrap="square" rtlCol="0">
            <a:spAutoFit/>
          </a:bodyPr>
          <a:lstStyle/>
          <a:p>
            <a:pPr algn="ctr"/>
            <a:r>
              <a:rPr lang="en-US" sz="1200" b="1" dirty="0" smtClean="0"/>
              <a:t>On average, less than 50% of respondents agree to the positive statements about their organization’s senior managers</a:t>
            </a:r>
            <a:endParaRPr lang="en-US" sz="1200" b="1" dirty="0"/>
          </a:p>
        </p:txBody>
      </p:sp>
      <p:cxnSp>
        <p:nvCxnSpPr>
          <p:cNvPr id="33" name="Straight Connector 32"/>
          <p:cNvCxnSpPr/>
          <p:nvPr>
            <p:custDataLst>
              <p:tags r:id="rId23"/>
            </p:custDataLst>
          </p:nvPr>
        </p:nvCxnSpPr>
        <p:spPr>
          <a:xfrm>
            <a:off x="5257800" y="2590800"/>
            <a:ext cx="0" cy="365760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6" name="Chevron 35"/>
          <p:cNvSpPr/>
          <p:nvPr>
            <p:custDataLst>
              <p:tags r:id="rId24"/>
            </p:custDataLst>
          </p:nvPr>
        </p:nvSpPr>
        <p:spPr>
          <a:xfrm>
            <a:off x="5181600" y="2011680"/>
            <a:ext cx="304800" cy="350520"/>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34" name="Picture 9">
            <a:hlinkClick r:id="rId30"/>
          </p:cNvPr>
          <p:cNvPicPr>
            <a:picLocks noChangeAspect="1" noChangeArrowheads="1"/>
          </p:cNvPicPr>
          <p:nvPr/>
        </p:nvPicPr>
        <p:blipFill>
          <a:blip r:embed="rId31"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0648"/>
            <a:ext cx="8686800" cy="864096"/>
          </a:xfrm>
        </p:spPr>
        <p:txBody>
          <a:bodyPr/>
          <a:lstStyle/>
          <a:p>
            <a:r>
              <a:rPr lang="en-US" dirty="0" smtClean="0"/>
              <a:t>This is concerning because employee perceptions of senior management have a significant impact on engagement</a:t>
            </a:r>
            <a:endParaRPr lang="en-US" dirty="0"/>
          </a:p>
        </p:txBody>
      </p:sp>
      <p:graphicFrame>
        <p:nvGraphicFramePr>
          <p:cNvPr id="5" name="Chart 4"/>
          <p:cNvGraphicFramePr/>
          <p:nvPr/>
        </p:nvGraphicFramePr>
        <p:xfrm>
          <a:off x="76200" y="2438400"/>
          <a:ext cx="52578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28600" y="2108284"/>
            <a:ext cx="4678680" cy="523220"/>
          </a:xfrm>
          <a:prstGeom prst="rect">
            <a:avLst/>
          </a:prstGeom>
          <a:noFill/>
        </p:spPr>
        <p:txBody>
          <a:bodyPr wrap="square" rtlCol="0">
            <a:spAutoFit/>
          </a:bodyPr>
          <a:lstStyle/>
          <a:p>
            <a:pPr algn="ctr"/>
            <a:r>
              <a:rPr lang="en-US" sz="1400" dirty="0" smtClean="0"/>
              <a:t>Senior Management Relationships is a priority driver for 73% of organizations</a:t>
            </a:r>
            <a:endParaRPr lang="en-US" sz="1400" dirty="0"/>
          </a:p>
        </p:txBody>
      </p:sp>
      <p:sp>
        <p:nvSpPr>
          <p:cNvPr id="7" name="TextBox 6"/>
          <p:cNvSpPr txBox="1"/>
          <p:nvPr/>
        </p:nvSpPr>
        <p:spPr>
          <a:xfrm>
            <a:off x="502920" y="5842084"/>
            <a:ext cx="4754880" cy="276999"/>
          </a:xfrm>
          <a:prstGeom prst="rect">
            <a:avLst/>
          </a:prstGeom>
          <a:noFill/>
        </p:spPr>
        <p:txBody>
          <a:bodyPr wrap="square" rtlCol="0">
            <a:spAutoFit/>
          </a:bodyPr>
          <a:lstStyle/>
          <a:p>
            <a:pPr algn="ctr"/>
            <a:r>
              <a:rPr lang="en-US" sz="1200" dirty="0" smtClean="0"/>
              <a:t>Frequency of each driver being a priority driver</a:t>
            </a:r>
            <a:endParaRPr lang="en-US" sz="1200" dirty="0"/>
          </a:p>
        </p:txBody>
      </p:sp>
      <p:sp>
        <p:nvSpPr>
          <p:cNvPr id="29" name="TextBox 28"/>
          <p:cNvSpPr txBox="1"/>
          <p:nvPr/>
        </p:nvSpPr>
        <p:spPr>
          <a:xfrm>
            <a:off x="1752600" y="6070684"/>
            <a:ext cx="2514600" cy="253916"/>
          </a:xfrm>
          <a:prstGeom prst="rect">
            <a:avLst/>
          </a:prstGeom>
          <a:noFill/>
        </p:spPr>
        <p:txBody>
          <a:bodyPr wrap="square" rtlCol="0">
            <a:spAutoFit/>
          </a:bodyPr>
          <a:lstStyle/>
          <a:p>
            <a:r>
              <a:rPr lang="en-US" sz="1050" dirty="0" smtClean="0"/>
              <a:t>Source: McLean &amp; Company, </a:t>
            </a:r>
            <a:r>
              <a:rPr lang="en-US" sz="1050" i="1" dirty="0" smtClean="0"/>
              <a:t>N = 9403</a:t>
            </a:r>
            <a:endParaRPr lang="en-US" sz="1050" i="1" dirty="0"/>
          </a:p>
        </p:txBody>
      </p:sp>
      <p:sp>
        <p:nvSpPr>
          <p:cNvPr id="31" name="Rectangle 30"/>
          <p:cNvSpPr/>
          <p:nvPr/>
        </p:nvSpPr>
        <p:spPr>
          <a:xfrm>
            <a:off x="5562600" y="3022684"/>
            <a:ext cx="2651760" cy="1371600"/>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a:stCxn id="31" idx="0"/>
            <a:endCxn id="31" idx="2"/>
          </p:cNvCxnSpPr>
          <p:nvPr/>
        </p:nvCxnSpPr>
        <p:spPr>
          <a:xfrm>
            <a:off x="6888480" y="3022684"/>
            <a:ext cx="0" cy="137160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1" idx="1"/>
            <a:endCxn id="31" idx="3"/>
          </p:cNvCxnSpPr>
          <p:nvPr/>
        </p:nvCxnSpPr>
        <p:spPr>
          <a:xfrm>
            <a:off x="5562600" y="3708484"/>
            <a:ext cx="265176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562600" y="3022684"/>
            <a:ext cx="1325880" cy="6858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Priority Drivers</a:t>
            </a:r>
            <a:endParaRPr lang="en-US" sz="1400" dirty="0">
              <a:solidFill>
                <a:schemeClr val="tx1"/>
              </a:solidFill>
            </a:endParaRPr>
          </a:p>
        </p:txBody>
      </p:sp>
      <p:sp>
        <p:nvSpPr>
          <p:cNvPr id="37" name="TextBox 36"/>
          <p:cNvSpPr txBox="1"/>
          <p:nvPr/>
        </p:nvSpPr>
        <p:spPr>
          <a:xfrm>
            <a:off x="6400800" y="4427295"/>
            <a:ext cx="1066800" cy="246221"/>
          </a:xfrm>
          <a:prstGeom prst="rect">
            <a:avLst/>
          </a:prstGeom>
          <a:noFill/>
        </p:spPr>
        <p:txBody>
          <a:bodyPr wrap="square" rtlCol="0">
            <a:spAutoFit/>
          </a:bodyPr>
          <a:lstStyle/>
          <a:p>
            <a:pPr algn="ctr"/>
            <a:r>
              <a:rPr lang="en-US" sz="1000" b="1" dirty="0" smtClean="0"/>
              <a:t>Driver Score</a:t>
            </a:r>
            <a:endParaRPr lang="en-US" sz="1000" b="1" dirty="0"/>
          </a:p>
        </p:txBody>
      </p:sp>
      <p:sp>
        <p:nvSpPr>
          <p:cNvPr id="38" name="TextBox 37"/>
          <p:cNvSpPr txBox="1"/>
          <p:nvPr/>
        </p:nvSpPr>
        <p:spPr>
          <a:xfrm>
            <a:off x="4648200" y="3536974"/>
            <a:ext cx="1066800" cy="400110"/>
          </a:xfrm>
          <a:prstGeom prst="rect">
            <a:avLst/>
          </a:prstGeom>
          <a:noFill/>
        </p:spPr>
        <p:txBody>
          <a:bodyPr wrap="square" rtlCol="0">
            <a:spAutoFit/>
          </a:bodyPr>
          <a:lstStyle/>
          <a:p>
            <a:pPr algn="ctr"/>
            <a:r>
              <a:rPr lang="en-US" sz="1000" b="1" dirty="0" smtClean="0"/>
              <a:t>Driver Importance</a:t>
            </a:r>
            <a:endParaRPr lang="en-US" sz="1000" b="1" dirty="0"/>
          </a:p>
        </p:txBody>
      </p:sp>
      <p:sp>
        <p:nvSpPr>
          <p:cNvPr id="14" name="TextBox 13"/>
          <p:cNvSpPr txBox="1"/>
          <p:nvPr/>
        </p:nvSpPr>
        <p:spPr>
          <a:xfrm>
            <a:off x="5029200" y="3022684"/>
            <a:ext cx="533400" cy="261610"/>
          </a:xfrm>
          <a:prstGeom prst="rect">
            <a:avLst/>
          </a:prstGeom>
          <a:noFill/>
        </p:spPr>
        <p:txBody>
          <a:bodyPr wrap="square" rtlCol="0">
            <a:spAutoFit/>
          </a:bodyPr>
          <a:lstStyle/>
          <a:p>
            <a:r>
              <a:rPr lang="en-US" sz="1050" dirty="0" smtClean="0"/>
              <a:t>High</a:t>
            </a:r>
            <a:endParaRPr lang="en-US" sz="1050" dirty="0"/>
          </a:p>
        </p:txBody>
      </p:sp>
      <p:sp>
        <p:nvSpPr>
          <p:cNvPr id="15" name="TextBox 14"/>
          <p:cNvSpPr txBox="1"/>
          <p:nvPr/>
        </p:nvSpPr>
        <p:spPr>
          <a:xfrm>
            <a:off x="5029200" y="4132674"/>
            <a:ext cx="533400" cy="261610"/>
          </a:xfrm>
          <a:prstGeom prst="rect">
            <a:avLst/>
          </a:prstGeom>
          <a:noFill/>
        </p:spPr>
        <p:txBody>
          <a:bodyPr wrap="square" rtlCol="0">
            <a:spAutoFit/>
          </a:bodyPr>
          <a:lstStyle/>
          <a:p>
            <a:r>
              <a:rPr lang="en-US" sz="1050" dirty="0" smtClean="0"/>
              <a:t>Low</a:t>
            </a:r>
            <a:endParaRPr lang="en-US" sz="1050" dirty="0"/>
          </a:p>
        </p:txBody>
      </p:sp>
      <p:sp>
        <p:nvSpPr>
          <p:cNvPr id="16" name="TextBox 15"/>
          <p:cNvSpPr txBox="1"/>
          <p:nvPr/>
        </p:nvSpPr>
        <p:spPr>
          <a:xfrm>
            <a:off x="5334000" y="4394284"/>
            <a:ext cx="533400" cy="261610"/>
          </a:xfrm>
          <a:prstGeom prst="rect">
            <a:avLst/>
          </a:prstGeom>
          <a:noFill/>
        </p:spPr>
        <p:txBody>
          <a:bodyPr wrap="square" rtlCol="0">
            <a:spAutoFit/>
          </a:bodyPr>
          <a:lstStyle/>
          <a:p>
            <a:r>
              <a:rPr lang="en-US" sz="1050" dirty="0" smtClean="0"/>
              <a:t>Low</a:t>
            </a:r>
            <a:endParaRPr lang="en-US" sz="1050" dirty="0"/>
          </a:p>
        </p:txBody>
      </p:sp>
      <p:sp>
        <p:nvSpPr>
          <p:cNvPr id="17" name="TextBox 16"/>
          <p:cNvSpPr txBox="1"/>
          <p:nvPr/>
        </p:nvSpPr>
        <p:spPr>
          <a:xfrm>
            <a:off x="7772400" y="4394284"/>
            <a:ext cx="533400" cy="261610"/>
          </a:xfrm>
          <a:prstGeom prst="rect">
            <a:avLst/>
          </a:prstGeom>
          <a:noFill/>
        </p:spPr>
        <p:txBody>
          <a:bodyPr wrap="square" rtlCol="0">
            <a:spAutoFit/>
          </a:bodyPr>
          <a:lstStyle/>
          <a:p>
            <a:r>
              <a:rPr lang="en-US" sz="1050" dirty="0" smtClean="0"/>
              <a:t>High</a:t>
            </a:r>
            <a:endParaRPr lang="en-US" sz="1050" dirty="0"/>
          </a:p>
        </p:txBody>
      </p:sp>
      <p:sp>
        <p:nvSpPr>
          <p:cNvPr id="18" name="Chevron 17"/>
          <p:cNvSpPr/>
          <p:nvPr/>
        </p:nvSpPr>
        <p:spPr>
          <a:xfrm>
            <a:off x="4876800" y="2184484"/>
            <a:ext cx="320040" cy="365760"/>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TextBox 18"/>
          <p:cNvSpPr txBox="1"/>
          <p:nvPr/>
        </p:nvSpPr>
        <p:spPr>
          <a:xfrm>
            <a:off x="5257800" y="2108284"/>
            <a:ext cx="3566160" cy="646331"/>
          </a:xfrm>
          <a:prstGeom prst="rect">
            <a:avLst/>
          </a:prstGeom>
          <a:noFill/>
        </p:spPr>
        <p:txBody>
          <a:bodyPr wrap="square" rtlCol="0">
            <a:spAutoFit/>
          </a:bodyPr>
          <a:lstStyle/>
          <a:p>
            <a:r>
              <a:rPr lang="en-US" sz="1200" dirty="0" smtClean="0"/>
              <a:t>A priority driver is a driver that scores low on an organization’s engagement survey, but has a high impact on that organization's engagement levels. </a:t>
            </a:r>
            <a:endParaRPr lang="en-US" sz="1200" dirty="0"/>
          </a:p>
        </p:txBody>
      </p:sp>
      <p:sp>
        <p:nvSpPr>
          <p:cNvPr id="20" name="TextBox 19"/>
          <p:cNvSpPr txBox="1"/>
          <p:nvPr/>
        </p:nvSpPr>
        <p:spPr>
          <a:xfrm>
            <a:off x="228600" y="1219200"/>
            <a:ext cx="8610600" cy="646331"/>
          </a:xfrm>
          <a:prstGeom prst="rect">
            <a:avLst/>
          </a:prstGeom>
          <a:noFill/>
        </p:spPr>
        <p:txBody>
          <a:bodyPr wrap="square" rtlCol="0">
            <a:spAutoFit/>
          </a:bodyPr>
          <a:lstStyle/>
          <a:p>
            <a:r>
              <a:rPr lang="en-US" b="1" dirty="0" smtClean="0"/>
              <a:t>Employees who perceive these relationships in a positive light are five times more likely to be engaged than employees who perceive it negatively.</a:t>
            </a:r>
            <a:endParaRPr lang="en-US" b="1" dirty="0"/>
          </a:p>
        </p:txBody>
      </p:sp>
      <p:sp>
        <p:nvSpPr>
          <p:cNvPr id="21" name="TextBox 20"/>
          <p:cNvSpPr txBox="1"/>
          <p:nvPr/>
        </p:nvSpPr>
        <p:spPr>
          <a:xfrm>
            <a:off x="6355080" y="1828800"/>
            <a:ext cx="2560320" cy="261610"/>
          </a:xfrm>
          <a:prstGeom prst="rect">
            <a:avLst/>
          </a:prstGeom>
          <a:noFill/>
        </p:spPr>
        <p:txBody>
          <a:bodyPr wrap="square" rtlCol="0">
            <a:spAutoFit/>
          </a:bodyPr>
          <a:lstStyle/>
          <a:p>
            <a:r>
              <a:rPr lang="en-US" sz="1050" dirty="0" smtClean="0"/>
              <a:t>Source: McLean &amp; Company, </a:t>
            </a:r>
            <a:r>
              <a:rPr lang="en-US" sz="1050" i="1" dirty="0" smtClean="0"/>
              <a:t>N = 3469</a:t>
            </a:r>
            <a:endParaRPr lang="en-US" sz="1050" i="1" dirty="0"/>
          </a:p>
        </p:txBody>
      </p:sp>
      <p:sp>
        <p:nvSpPr>
          <p:cNvPr id="22" name="Rectangle 21"/>
          <p:cNvSpPr/>
          <p:nvPr/>
        </p:nvSpPr>
        <p:spPr>
          <a:xfrm>
            <a:off x="5029200" y="5044440"/>
            <a:ext cx="3886200" cy="128016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200" i="1" dirty="0" smtClean="0">
                <a:solidFill>
                  <a:schemeClr val="tx1"/>
                </a:solidFill>
                <a:latin typeface="+mj-lt"/>
              </a:rPr>
              <a:t>Companies that don’t pay attention to the need to drive employee engagement will fall behind.        That’s a pretty safe assumption and statement to be making now. </a:t>
            </a:r>
          </a:p>
          <a:p>
            <a:pPr algn="ctr">
              <a:spcBef>
                <a:spcPts val="600"/>
              </a:spcBef>
            </a:pPr>
            <a:r>
              <a:rPr lang="en-US" sz="1200" dirty="0" smtClean="0">
                <a:solidFill>
                  <a:schemeClr val="tx1"/>
                </a:solidFill>
              </a:rPr>
              <a:t>- Vince </a:t>
            </a:r>
            <a:r>
              <a:rPr lang="en-US" sz="1200" dirty="0" err="1" smtClean="0">
                <a:solidFill>
                  <a:schemeClr val="tx1"/>
                </a:solidFill>
              </a:rPr>
              <a:t>Molinaro</a:t>
            </a:r>
            <a:r>
              <a:rPr lang="en-US" sz="1200" dirty="0" smtClean="0">
                <a:solidFill>
                  <a:schemeClr val="tx1"/>
                </a:solidFill>
              </a:rPr>
              <a:t>, author of </a:t>
            </a:r>
            <a:r>
              <a:rPr lang="en-US" sz="1200" i="1" dirty="0" smtClean="0">
                <a:solidFill>
                  <a:schemeClr val="tx1"/>
                </a:solidFill>
              </a:rPr>
              <a:t>The Leadership Gap</a:t>
            </a:r>
            <a:r>
              <a:rPr lang="en-US" sz="1200" dirty="0" smtClean="0">
                <a:solidFill>
                  <a:schemeClr val="tx1"/>
                </a:solidFill>
              </a:rPr>
              <a:t> and </a:t>
            </a:r>
            <a:r>
              <a:rPr lang="en-US" sz="1200" i="1" dirty="0" smtClean="0">
                <a:solidFill>
                  <a:schemeClr val="tx1"/>
                </a:solidFill>
              </a:rPr>
              <a:t>Leadership Solutions</a:t>
            </a:r>
            <a:endParaRPr lang="en-US" sz="1200" i="1" dirty="0"/>
          </a:p>
        </p:txBody>
      </p:sp>
      <p:pic>
        <p:nvPicPr>
          <p:cNvPr id="25" name="Picture 24" descr="quote2.wmf"/>
          <p:cNvPicPr>
            <a:picLocks noChangeAspect="1"/>
          </p:cNvPicPr>
          <p:nvPr/>
        </p:nvPicPr>
        <p:blipFill>
          <a:blip r:embed="rId4" cstate="print"/>
          <a:stretch>
            <a:fillRect/>
          </a:stretch>
        </p:blipFill>
        <p:spPr>
          <a:xfrm>
            <a:off x="7592568" y="5684520"/>
            <a:ext cx="256032" cy="182880"/>
          </a:xfrm>
          <a:prstGeom prst="rect">
            <a:avLst/>
          </a:prstGeom>
        </p:spPr>
      </p:pic>
      <p:pic>
        <p:nvPicPr>
          <p:cNvPr id="26" name="Picture 25" descr="quote1.wmf"/>
          <p:cNvPicPr>
            <a:picLocks noChangeAspect="1"/>
          </p:cNvPicPr>
          <p:nvPr/>
        </p:nvPicPr>
        <p:blipFill>
          <a:blip r:embed="rId5" cstate="print"/>
          <a:stretch>
            <a:fillRect/>
          </a:stretch>
        </p:blipFill>
        <p:spPr>
          <a:xfrm>
            <a:off x="5001768" y="5029200"/>
            <a:ext cx="256032" cy="182880"/>
          </a:xfrm>
          <a:prstGeom prst="rect">
            <a:avLst/>
          </a:prstGeom>
        </p:spPr>
      </p:pic>
      <p:pic>
        <p:nvPicPr>
          <p:cNvPr id="24" name="Picture 9">
            <a:hlinkClick r:id="rId6"/>
          </p:cNvPr>
          <p:cNvPicPr>
            <a:picLocks noChangeAspect="1" noChangeArrowheads="1"/>
          </p:cNvPicPr>
          <p:nvPr/>
        </p:nvPicPr>
        <p:blipFill>
          <a:blip r:embed="rId7"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dirty="0" smtClean="0"/>
              <a:t>So, why aren’t senior managers making this a priority? The way we see it, there are three primary reasons</a:t>
            </a:r>
            <a:endParaRPr lang="en-US" dirty="0"/>
          </a:p>
        </p:txBody>
      </p:sp>
      <p:sp>
        <p:nvSpPr>
          <p:cNvPr id="27" name="TextBox 26"/>
          <p:cNvSpPr txBox="1"/>
          <p:nvPr/>
        </p:nvSpPr>
        <p:spPr>
          <a:xfrm>
            <a:off x="4038600" y="1295400"/>
            <a:ext cx="4800600" cy="830997"/>
          </a:xfrm>
          <a:prstGeom prst="rect">
            <a:avLst/>
          </a:prstGeom>
          <a:noFill/>
        </p:spPr>
        <p:txBody>
          <a:bodyPr wrap="square" rtlCol="0">
            <a:spAutoFit/>
          </a:bodyPr>
          <a:lstStyle/>
          <a:p>
            <a:pPr>
              <a:spcBef>
                <a:spcPts val="600"/>
              </a:spcBef>
            </a:pPr>
            <a:r>
              <a:rPr lang="en-US" sz="1200" dirty="0" smtClean="0"/>
              <a:t>C</a:t>
            </a:r>
            <a:r>
              <a:rPr lang="en-US" sz="1200" b="1" dirty="0" smtClean="0"/>
              <a:t>onduct an engagement survey.</a:t>
            </a:r>
            <a:r>
              <a:rPr lang="en-US" sz="1200" dirty="0" smtClean="0"/>
              <a:t> You won’t know which drivers will have the biggest impact until you conduct a survey; however, as mentioned on the previous slide, our results show that Senior Management Relationships is a priority driver 73% of the time.</a:t>
            </a:r>
            <a:endParaRPr lang="en-US" sz="1200" dirty="0"/>
          </a:p>
        </p:txBody>
      </p:sp>
      <p:sp>
        <p:nvSpPr>
          <p:cNvPr id="28" name="TextBox 27"/>
          <p:cNvSpPr txBox="1"/>
          <p:nvPr/>
        </p:nvSpPr>
        <p:spPr>
          <a:xfrm>
            <a:off x="228600" y="3708499"/>
            <a:ext cx="4724400" cy="2616101"/>
          </a:xfrm>
          <a:prstGeom prst="rect">
            <a:avLst/>
          </a:prstGeom>
          <a:noFill/>
        </p:spPr>
        <p:txBody>
          <a:bodyPr wrap="square" rtlCol="0">
            <a:spAutoFit/>
          </a:bodyPr>
          <a:lstStyle/>
          <a:p>
            <a:pPr>
              <a:spcBef>
                <a:spcPts val="600"/>
              </a:spcBef>
              <a:spcAft>
                <a:spcPts val="600"/>
              </a:spcAft>
            </a:pPr>
            <a:r>
              <a:rPr lang="en-US" sz="1200" dirty="0" smtClean="0"/>
              <a:t>In most cases, the work will still get done without an engaged workforce, </a:t>
            </a:r>
            <a:r>
              <a:rPr lang="en-US" sz="1200" b="1" dirty="0" smtClean="0"/>
              <a:t>but when the majority of employees are not engaged, the work gets done less efficiently and less effectively</a:t>
            </a:r>
            <a:r>
              <a:rPr lang="en-US" sz="1200" dirty="0" smtClean="0"/>
              <a:t>.</a:t>
            </a:r>
            <a:r>
              <a:rPr lang="en-US" sz="1200" b="1" dirty="0" smtClean="0"/>
              <a:t> </a:t>
            </a:r>
            <a:r>
              <a:rPr lang="en-US" sz="1200" dirty="0" smtClean="0"/>
              <a:t>The quality is not the same and employees are far less productive. No extra effort is exerted, and no one is thinking of “outside of the box” solutions to set your company apart. Turnover is higher as is department conflict.</a:t>
            </a:r>
          </a:p>
          <a:p>
            <a:pPr lvl="0" eaLnBrk="0" fontAlgn="base" hangingPunct="0">
              <a:spcBef>
                <a:spcPts val="600"/>
              </a:spcBef>
              <a:spcAft>
                <a:spcPts val="600"/>
              </a:spcAft>
              <a:buClr>
                <a:schemeClr val="tx1"/>
              </a:buClr>
              <a:buSzPct val="120000"/>
              <a:defRPr/>
            </a:pPr>
            <a:r>
              <a:rPr lang="en-US" sz="1200" dirty="0" smtClean="0"/>
              <a:t>As a senior manager, ask yourself, “What makes your organization successful?” The product? The service? The customer? </a:t>
            </a:r>
          </a:p>
          <a:p>
            <a:pPr lvl="0" eaLnBrk="0" fontAlgn="base" hangingPunct="0">
              <a:spcBef>
                <a:spcPts val="600"/>
              </a:spcBef>
              <a:spcAft>
                <a:spcPts val="600"/>
              </a:spcAft>
              <a:buClr>
                <a:schemeClr val="tx1"/>
              </a:buClr>
              <a:buSzPct val="120000"/>
              <a:defRPr/>
            </a:pPr>
            <a:r>
              <a:rPr lang="en-US" sz="1200" dirty="0" smtClean="0"/>
              <a:t>The quality of the product, the service, and the satisfaction of the customer are all </a:t>
            </a:r>
            <a:r>
              <a:rPr lang="en-US" sz="1200" b="1" dirty="0" smtClean="0"/>
              <a:t>entirely dependant on your employees</a:t>
            </a:r>
            <a:r>
              <a:rPr lang="en-US" sz="1200" dirty="0" smtClean="0"/>
              <a:t>. Your employees are what make your organization successful.</a:t>
            </a:r>
          </a:p>
        </p:txBody>
      </p:sp>
      <p:sp>
        <p:nvSpPr>
          <p:cNvPr id="29" name="TextBox 28"/>
          <p:cNvSpPr txBox="1"/>
          <p:nvPr/>
        </p:nvSpPr>
        <p:spPr>
          <a:xfrm>
            <a:off x="5029200" y="3708499"/>
            <a:ext cx="3840480" cy="2431435"/>
          </a:xfrm>
          <a:prstGeom prst="rect">
            <a:avLst/>
          </a:prstGeom>
          <a:noFill/>
        </p:spPr>
        <p:txBody>
          <a:bodyPr wrap="square" rtlCol="0">
            <a:spAutoFit/>
          </a:bodyPr>
          <a:lstStyle/>
          <a:p>
            <a:pPr lvl="0" eaLnBrk="0" fontAlgn="base" hangingPunct="0">
              <a:spcBef>
                <a:spcPts val="600"/>
              </a:spcBef>
              <a:spcAft>
                <a:spcPts val="600"/>
              </a:spcAft>
              <a:buClr>
                <a:schemeClr val="tx1"/>
              </a:buClr>
              <a:buSzPct val="120000"/>
              <a:defRPr/>
            </a:pPr>
            <a:r>
              <a:rPr lang="en-US" sz="1200" dirty="0" smtClean="0"/>
              <a:t>This solution set will provide you with some practical ideas for keeping your employees informed, connecting with them, and involving them in decision-making. </a:t>
            </a:r>
          </a:p>
          <a:p>
            <a:pPr lvl="0" eaLnBrk="0" fontAlgn="base" hangingPunct="0">
              <a:spcBef>
                <a:spcPts val="600"/>
              </a:spcBef>
              <a:spcAft>
                <a:spcPts val="600"/>
              </a:spcAft>
              <a:buClr>
                <a:schemeClr val="tx1"/>
              </a:buClr>
              <a:buSzPct val="120000"/>
              <a:defRPr/>
            </a:pPr>
            <a:r>
              <a:rPr lang="en-US" sz="1200" b="1" dirty="0" smtClean="0"/>
              <a:t>These three actions will help immensely in strengthening your relationships </a:t>
            </a:r>
            <a:r>
              <a:rPr lang="en-US" sz="1200" dirty="0" smtClean="0"/>
              <a:t>with employees, no matter how far removed you are. </a:t>
            </a:r>
          </a:p>
          <a:p>
            <a:pPr lvl="0" eaLnBrk="0" fontAlgn="base" hangingPunct="0">
              <a:spcBef>
                <a:spcPts val="600"/>
              </a:spcBef>
              <a:spcAft>
                <a:spcPts val="600"/>
              </a:spcAft>
              <a:buClr>
                <a:schemeClr val="tx1"/>
              </a:buClr>
              <a:buSzPct val="120000"/>
              <a:defRPr/>
            </a:pPr>
            <a:r>
              <a:rPr lang="en-US" sz="1200" dirty="0" smtClean="0"/>
              <a:t>Due to this driver’s high impact on engagement, </a:t>
            </a:r>
            <a:r>
              <a:rPr lang="en-US" sz="1200" b="1" dirty="0" smtClean="0"/>
              <a:t>even a little improvement can have a considerable effect</a:t>
            </a:r>
            <a:r>
              <a:rPr lang="en-US" sz="1200" dirty="0" smtClean="0"/>
              <a:t> on engaging your employees and improving organizational performance.</a:t>
            </a:r>
          </a:p>
        </p:txBody>
      </p:sp>
      <p:sp>
        <p:nvSpPr>
          <p:cNvPr id="31" name="Right Arrow Callout 30"/>
          <p:cNvSpPr/>
          <p:nvPr/>
        </p:nvSpPr>
        <p:spPr>
          <a:xfrm>
            <a:off x="274320" y="1325880"/>
            <a:ext cx="3733800" cy="731520"/>
          </a:xfrm>
          <a:prstGeom prst="rightArrowCallout">
            <a:avLst>
              <a:gd name="adj1" fmla="val 32462"/>
              <a:gd name="adj2" fmla="val 30597"/>
              <a:gd name="adj3" fmla="val 45522"/>
              <a:gd name="adj4" fmla="val 82157"/>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3363"/>
            <a:r>
              <a:rPr lang="en-US" sz="1400" b="1" dirty="0" smtClean="0">
                <a:solidFill>
                  <a:schemeClr val="tx1"/>
                </a:solidFill>
              </a:rPr>
              <a:t>Senior managers don’t think they have a direct impact on employee engagement.</a:t>
            </a:r>
          </a:p>
        </p:txBody>
      </p:sp>
      <p:sp>
        <p:nvSpPr>
          <p:cNvPr id="32" name="Down Arrow Callout 31"/>
          <p:cNvSpPr/>
          <p:nvPr/>
        </p:nvSpPr>
        <p:spPr>
          <a:xfrm>
            <a:off x="274320" y="2438400"/>
            <a:ext cx="4526280" cy="1280160"/>
          </a:xfrm>
          <a:prstGeom prst="downArrowCallout">
            <a:avLst>
              <a:gd name="adj1" fmla="val 18583"/>
              <a:gd name="adj2" fmla="val 19344"/>
              <a:gd name="adj3" fmla="val 18552"/>
              <a:gd name="adj4" fmla="val 67854"/>
            </a:avLst>
          </a:prstGeom>
          <a:solidFill>
            <a:schemeClr val="accent5">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3363"/>
            <a:r>
              <a:rPr lang="en-US" sz="1400" b="1" dirty="0" smtClean="0">
                <a:solidFill>
                  <a:schemeClr val="tx1"/>
                </a:solidFill>
              </a:rPr>
              <a:t>Senior managers don’t see the value of an engaged workforce – it’s a “nice to have” but not necessary for getting the work done. </a:t>
            </a:r>
          </a:p>
        </p:txBody>
      </p:sp>
      <p:sp>
        <p:nvSpPr>
          <p:cNvPr id="33" name="Down Arrow Callout 32"/>
          <p:cNvSpPr/>
          <p:nvPr/>
        </p:nvSpPr>
        <p:spPr>
          <a:xfrm>
            <a:off x="5029200" y="2438400"/>
            <a:ext cx="3840480" cy="1280160"/>
          </a:xfrm>
          <a:prstGeom prst="downArrowCallout">
            <a:avLst>
              <a:gd name="adj1" fmla="val 16283"/>
              <a:gd name="adj2" fmla="val 19783"/>
              <a:gd name="adj3" fmla="val 18552"/>
              <a:gd name="adj4" fmla="val 67854"/>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3363"/>
            <a:r>
              <a:rPr lang="en-US" sz="1400" b="1" dirty="0" smtClean="0">
                <a:solidFill>
                  <a:schemeClr val="tx1"/>
                </a:solidFill>
              </a:rPr>
              <a:t>Senior managers know their relationships with employees aren't strong, and that engagement is an issue, but they don’t know how to fix it.</a:t>
            </a:r>
            <a:endParaRPr lang="en-US" sz="1400" b="1" dirty="0">
              <a:solidFill>
                <a:schemeClr val="tx1"/>
              </a:solidFill>
            </a:endParaRPr>
          </a:p>
        </p:txBody>
      </p:sp>
      <p:cxnSp>
        <p:nvCxnSpPr>
          <p:cNvPr id="9" name="Straight Connector 8"/>
          <p:cNvCxnSpPr/>
          <p:nvPr/>
        </p:nvCxnSpPr>
        <p:spPr>
          <a:xfrm rot="5400000">
            <a:off x="3032760" y="4251960"/>
            <a:ext cx="384048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04800" y="2286000"/>
            <a:ext cx="8534400" cy="1653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28600" y="1295400"/>
            <a:ext cx="304800" cy="304800"/>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14" name="Oval 13"/>
          <p:cNvSpPr/>
          <p:nvPr/>
        </p:nvSpPr>
        <p:spPr>
          <a:xfrm>
            <a:off x="228600" y="2438400"/>
            <a:ext cx="304800" cy="304800"/>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15" name="Oval 14"/>
          <p:cNvSpPr/>
          <p:nvPr/>
        </p:nvSpPr>
        <p:spPr>
          <a:xfrm>
            <a:off x="5029200" y="2438400"/>
            <a:ext cx="304800" cy="304800"/>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3</a:t>
            </a:r>
            <a:endParaRPr lang="en-US" sz="1400" dirty="0"/>
          </a:p>
        </p:txBody>
      </p:sp>
      <p:pic>
        <p:nvPicPr>
          <p:cNvPr id="16"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5"/>
  <p:tag name="ISPRING_SCORM_RATE_SLIDES" val="1"/>
  <p:tag name="ISPRING_SCORM_RATE_QUIZZES" val="0"/>
  <p:tag name="ISPRING_SCORM_PASSING_SCORE" val="100.0000000000"/>
  <p:tag name="GENSWF_OUTPUT_FILE_NAME" val="Strengthen-Senior-Mgmt-Relations-SB-flash"/>
  <p:tag name="ISPRING_RESOURCE_PATHS_HASH_2" val="6d8ee295a8c15e2a7c7132bab8d28a9a2645b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AHmDcs61UEmlPh1lRA3F5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QEk5.0xY30.i56dwr0e55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WHaA1p.kJ06QnwTI7gL0w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ik6z.zy2ekuBBsE6m18oP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wHUKzciDrUyIGrUxnsAXb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j7XgB1YNlUmFHhqS.WfmO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WmtxL8M3dU2Aj7xUKZnVS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9hwaHONzBEikYq5idDNOn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K98qZAcDT0yfor60ESJW3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voT4ynw85Ee.ezTXM4_n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ucXUfLHQdUi0lUT1bKYqa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1w7TpLOQsEWRCUuxK4APt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gn3dysaf7EiN2lDOP07Um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f_Rjlmpp0eGKe2fdy0yB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E1ztY_VGUkucVh0hWR3ql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EVIQ9_av0izUupfQ2sQi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MZJ92Cxkdk.31ihoqLdlo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PmekOoNKkEWjQBniv5Rc9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qkjG5nWCUWVVKOG.3bLf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kBrdJsFi8E6nDjQJOOAE_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7mKu_XPnEWlNaSFkROXr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gn3dysaf7EiN2lDOP07Um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MAr9e3czoUOpWABgdZF7C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fcgSrpi9UiJQYRVwAq4t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Nk0m2eo9qEmRAbWqQ9.SA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CXO5CDX94UKhSOS55M5YZ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F.in3JGe0KQkYveLKVwB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sqgnuBMZ40ieRvIlR1I70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wXMiK_FwbkGK9j1K6jzKo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gwL0OpEiP0y1MEwsPIIm2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UrilLSV2aUSLyoQNskcDr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aB8d6.fzTUWnJArD0e.N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f_Rjlmpp0eGKe2fdy0yB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AHb41CFk0yamn.6ld7tF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SCkMZxX18EySm7b3Ftta2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CuRQeYVPD0uGc8hSK6ZDS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6ttKT4NDr0SzlehFmgQDP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ucXUfLHQdUi0lUT1bKYqa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xrsnxUEYLUiAq1OHOtNpw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i2IR0Xs70k2.meB67fMU5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yRrbqwImrkWl4h3Wey2xR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juIJIhfMoUGruNFKtM5b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3KRfoNjpEmvmBR8SbL_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81mFmiBj7k2p6kEsiP8Zg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xBAZXwvroEOIzOP0d2WVI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mUXKTAooDk20.cOOTCu45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EEYuxdIskCbY3YhWJiqWA"/>
</p:tagLst>
</file>

<file path=ppt/theme/theme1.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2409</Words>
  <Application>Microsoft Office PowerPoint</Application>
  <PresentationFormat>On-screen Show (4:3)</PresentationFormat>
  <Paragraphs>186</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1_Office Theme</vt:lpstr>
      <vt:lpstr>think-cell Slide</vt:lpstr>
      <vt:lpstr>Slide 1</vt:lpstr>
      <vt:lpstr>Introduction</vt:lpstr>
      <vt:lpstr>Executive Summary</vt:lpstr>
      <vt:lpstr>This solution set is written for senior managers for a reason – you are primarily responsible. However, HR still plays a role</vt:lpstr>
      <vt:lpstr>Slide 5</vt:lpstr>
      <vt:lpstr>Senior Management Relationships is a driver of employee engagement, specifically impacting organizational engagement</vt:lpstr>
      <vt:lpstr>The Senior Management Relationships driver usually scores poorly on employee engagement surveys</vt:lpstr>
      <vt:lpstr>This is concerning because employee perceptions of senior management have a significant impact on engagement</vt:lpstr>
      <vt:lpstr>So, why aren’t senior managers making this a priority? The way we see it, there are three primary reasons</vt:lpstr>
      <vt:lpstr>Slide 10</vt:lpstr>
      <vt:lpstr>All good relationships revolve around trust; without trust, your workforce will never be engaged</vt:lpstr>
      <vt:lpstr>McLean &amp; Company Helps HR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2013-01-17T16:45:07Z</dcterms:created>
  <dcterms:modified xsi:type="dcterms:W3CDTF">2013-01-18T13:15:29Z</dcterms:modified>
</cp:coreProperties>
</file>