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 id="2147483696" r:id="rId2"/>
  </p:sldMasterIdLst>
  <p:notesMasterIdLst>
    <p:notesMasterId r:id="rId16"/>
  </p:notesMasterIdLst>
  <p:handoutMasterIdLst>
    <p:handoutMasterId r:id="rId17"/>
  </p:handoutMasterIdLst>
  <p:sldIdLst>
    <p:sldId id="256" r:id="rId3"/>
    <p:sldId id="259" r:id="rId4"/>
    <p:sldId id="260" r:id="rId5"/>
    <p:sldId id="261" r:id="rId6"/>
    <p:sldId id="262" r:id="rId7"/>
    <p:sldId id="263" r:id="rId8"/>
    <p:sldId id="264" r:id="rId9"/>
    <p:sldId id="265" r:id="rId10"/>
    <p:sldId id="266" r:id="rId11"/>
    <p:sldId id="267" r:id="rId12"/>
    <p:sldId id="268" r:id="rId13"/>
    <p:sldId id="269" r:id="rId14"/>
    <p:sldId id="258" r:id="rId15"/>
  </p:sldIdLst>
  <p:sldSz cx="9144000" cy="6858000" type="screen4x3"/>
  <p:notesSz cx="6858000" cy="9144000"/>
  <p:custDataLst>
    <p:tags r:id="rId18"/>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C227"/>
    <a:srgbClr val="7FAC85"/>
    <a:srgbClr val="902E2E"/>
    <a:srgbClr val="D3D150"/>
    <a:srgbClr val="D17D08"/>
    <a:srgbClr val="D3D3B9"/>
    <a:srgbClr val="F1F2E0"/>
    <a:srgbClr val="E1EBF4"/>
    <a:srgbClr val="FFEBF4"/>
    <a:srgbClr val="3B516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48" autoAdjust="0"/>
    <p:restoredTop sz="90335" autoAdjust="0"/>
  </p:normalViewPr>
  <p:slideViewPr>
    <p:cSldViewPr snapToObjects="1">
      <p:cViewPr>
        <p:scale>
          <a:sx n="109" d="100"/>
          <a:sy n="109" d="100"/>
        </p:scale>
        <p:origin x="-84" y="-72"/>
      </p:cViewPr>
      <p:guideLst>
        <p:guide orient="horz"/>
        <p:guide pos="1422"/>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10B9C36-03F4-41DF-9FFD-B4483F722394}" type="datetimeFigureOut">
              <a:rPr lang="en-CA" smtClean="0"/>
              <a:pPr/>
              <a:t>09/10/2012</a:t>
            </a:fld>
            <a:endParaRPr lang="en-CA"/>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26C72D-894C-4E56-B9CB-84AA6ABBA4F8}" type="slidenum">
              <a:rPr lang="en-CA" smtClean="0"/>
              <a:pPr/>
              <a:t>‹#›</a:t>
            </a:fld>
            <a:endParaRPr lang="en-CA"/>
          </a:p>
        </p:txBody>
      </p:sp>
    </p:spTree>
    <p:extLst>
      <p:ext uri="{BB962C8B-B14F-4D97-AF65-F5344CB8AC3E}">
        <p14:creationId xmlns:p14="http://schemas.microsoft.com/office/powerpoint/2010/main" val="933640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7171" name="Rectangle 8194"/>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Slide Image Placeholder 8195"/>
          <p:cNvSpPr>
            <a:spLocks noGrp="1" noRot="1" noChangeAspect="1" noChangeArrowheads="1" noTextEdit="1"/>
          </p:cNvSpPr>
          <p:nvPr>
            <p:ph type="sldImg" idx="2"/>
          </p:nvPr>
        </p:nvSpPr>
        <p:spPr bwMode="auto">
          <a:xfrm>
            <a:off x="1143000" y="685800"/>
            <a:ext cx="4572000" cy="3429000"/>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85800" y="4343400"/>
            <a:ext cx="5486400" cy="41148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5367" name="Slide Number Placeholder 15366"/>
          <p:cNvSpPr>
            <a:spLocks noGrp="1" noChangeArrowheads="1"/>
          </p:cNvSpPr>
          <p:nvPr>
            <p:ph type="sldNum" sz="quarter" idx="5"/>
          </p:nvPr>
        </p:nvSpPr>
        <p:spPr bwMode="auto">
          <a:xfrm>
            <a:off x="3884613" y="8685213"/>
            <a:ext cx="2971800" cy="457200"/>
          </a:xfrm>
          <a:prstGeom prst="rect">
            <a:avLst/>
          </a:prstGeom>
          <a:noFill/>
          <a:ln w="9525" cap="flat" cmpd="sng" algn="ctr">
            <a:noFill/>
            <a:prstDash val="solid"/>
            <a:miter lim="800000"/>
            <a:headEnd type="none" w="med" len="med"/>
            <a:tailEnd type="none" w="med" len="me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a:p>
        </p:txBody>
      </p:sp>
    </p:spTree>
    <p:extLst>
      <p:ext uri="{BB962C8B-B14F-4D97-AF65-F5344CB8AC3E}">
        <p14:creationId xmlns:p14="http://schemas.microsoft.com/office/powerpoint/2010/main" val="2472567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a:t>
            </a:fld>
            <a:endParaRPr lang="en-US"/>
          </a:p>
        </p:txBody>
      </p:sp>
    </p:spTree>
    <p:extLst>
      <p:ext uri="{BB962C8B-B14F-4D97-AF65-F5344CB8AC3E}">
        <p14:creationId xmlns:p14="http://schemas.microsoft.com/office/powerpoint/2010/main" val="2007346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10</a:t>
            </a:fld>
            <a:endParaRPr lang="en-US"/>
          </a:p>
        </p:txBody>
      </p:sp>
    </p:spTree>
    <p:extLst>
      <p:ext uri="{BB962C8B-B14F-4D97-AF65-F5344CB8AC3E}">
        <p14:creationId xmlns:p14="http://schemas.microsoft.com/office/powerpoint/2010/main" val="27138022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11</a:t>
            </a:fld>
            <a:endParaRPr lang="en-U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12</a:t>
            </a:fld>
            <a:endParaRPr lang="en-U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13</a:t>
            </a:fld>
            <a:endParaRPr lang="en-US"/>
          </a:p>
        </p:txBody>
      </p:sp>
    </p:spTree>
    <p:extLst>
      <p:ext uri="{BB962C8B-B14F-4D97-AF65-F5344CB8AC3E}">
        <p14:creationId xmlns:p14="http://schemas.microsoft.com/office/powerpoint/2010/main" val="1294107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a:p>
        </p:txBody>
      </p:sp>
    </p:spTree>
    <p:extLst>
      <p:ext uri="{BB962C8B-B14F-4D97-AF65-F5344CB8AC3E}">
        <p14:creationId xmlns:p14="http://schemas.microsoft.com/office/powerpoint/2010/main" val="2438907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4</a:t>
            </a:fld>
            <a:endParaRPr lang="en-US"/>
          </a:p>
        </p:txBody>
      </p:sp>
    </p:spTree>
    <p:extLst>
      <p:ext uri="{BB962C8B-B14F-4D97-AF65-F5344CB8AC3E}">
        <p14:creationId xmlns:p14="http://schemas.microsoft.com/office/powerpoint/2010/main" val="484109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5</a:t>
            </a:fld>
            <a:endParaRPr 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6</a:t>
            </a:fld>
            <a:endParaRPr lang="en-U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7</a:t>
            </a:fld>
            <a:endParaRPr lang="en-U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a:p>
        </p:txBody>
      </p:sp>
    </p:spTree>
    <p:extLst>
      <p:ext uri="{BB962C8B-B14F-4D97-AF65-F5344CB8AC3E}">
        <p14:creationId xmlns:p14="http://schemas.microsoft.com/office/powerpoint/2010/main" val="2453480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a:p>
        </p:txBody>
      </p:sp>
    </p:spTree>
    <p:extLst>
      <p:ext uri="{BB962C8B-B14F-4D97-AF65-F5344CB8AC3E}">
        <p14:creationId xmlns:p14="http://schemas.microsoft.com/office/powerpoint/2010/main" val="1805701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9960515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extLst>
      <p:ext uri="{BB962C8B-B14F-4D97-AF65-F5344CB8AC3E}">
        <p14:creationId xmlns:p14="http://schemas.microsoft.com/office/powerpoint/2010/main" val="278383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31153813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930762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ts val="135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extLst>
      <p:ext uri="{BB962C8B-B14F-4D97-AF65-F5344CB8AC3E}">
        <p14:creationId xmlns:p14="http://schemas.microsoft.com/office/powerpoint/2010/main" val="2599332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grpSp>
        <p:nvGrpSpPr>
          <p:cNvPr id="16" name="Group 15"/>
          <p:cNvGrpSpPr/>
          <p:nvPr userDrawn="1"/>
        </p:nvGrpSpPr>
        <p:grpSpPr>
          <a:xfrm>
            <a:off x="0" y="9384"/>
            <a:ext cx="9144000" cy="6876000"/>
            <a:chOff x="0" y="0"/>
            <a:chExt cx="9144000" cy="6876000"/>
          </a:xfrm>
        </p:grpSpPr>
        <p:sp>
          <p:nvSpPr>
            <p:cNvPr id="18" name="Rectangle 17"/>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9" name="Rectangle 18"/>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0" name="Rectangle 19"/>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Tree>
    <p:extLst>
      <p:ext uri="{BB962C8B-B14F-4D97-AF65-F5344CB8AC3E}">
        <p14:creationId xmlns:p14="http://schemas.microsoft.com/office/powerpoint/2010/main" val="1344606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9144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2" name="Rectangle 21"/>
            <p:cNvSpPr/>
            <p:nvPr userDrawn="1"/>
          </p:nvSpPr>
          <p:spPr>
            <a:xfrm rot="5400000">
              <a:off x="5584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4" name="Rectangle 23"/>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Tree>
    <p:extLst>
      <p:ext uri="{BB962C8B-B14F-4D97-AF65-F5344CB8AC3E}">
        <p14:creationId xmlns:p14="http://schemas.microsoft.com/office/powerpoint/2010/main" val="1033305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4"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extLst>
      <p:ext uri="{BB962C8B-B14F-4D97-AF65-F5344CB8AC3E}">
        <p14:creationId xmlns:p14="http://schemas.microsoft.com/office/powerpoint/2010/main" val="4223814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grpSp>
        <p:nvGrpSpPr>
          <p:cNvPr id="2" name="Group 45"/>
          <p:cNvGrpSpPr/>
          <p:nvPr userDrawn="1"/>
        </p:nvGrpSpPr>
        <p:grpSpPr>
          <a:xfrm>
            <a:off x="0" y="0"/>
            <a:ext cx="9144000" cy="6876000"/>
            <a:chOff x="0" y="0"/>
            <a:chExt cx="9144000" cy="6876000"/>
          </a:xfrm>
        </p:grpSpPr>
        <p:sp>
          <p:nvSpPr>
            <p:cNvPr id="48" name="Rectangle 4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49" name="Rectangle 4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50" name="Rectangle 4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393097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52971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ts val="135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594076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6747183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3506297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32174893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3695253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2022215"/>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2019299"/>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5049180"/>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498841"/>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29035046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42050201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2022215"/>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509120"/>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717032"/>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5784124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b="1">
                <a:solidFill>
                  <a:srgbClr val="FFFFFF"/>
                </a:solidFill>
              </a:endParaRPr>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extLst>
      <p:ext uri="{BB962C8B-B14F-4D97-AF65-F5344CB8AC3E}">
        <p14:creationId xmlns:p14="http://schemas.microsoft.com/office/powerpoint/2010/main" val="1681490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5" name="Picture 4" descr="footer2012-mco.jpg"/>
          <p:cNvPicPr>
            <a:picLocks noChangeAspect="1"/>
          </p:cNvPicPr>
          <p:nvPr userDrawn="1"/>
        </p:nvPicPr>
        <p:blipFill>
          <a:blip r:embed="rId2" cstate="print"/>
          <a:srcRect l="77956"/>
          <a:stretch>
            <a:fillRect/>
          </a:stretch>
        </p:blipFill>
        <p:spPr>
          <a:xfrm>
            <a:off x="7128284" y="6090047"/>
            <a:ext cx="2015716" cy="767953"/>
          </a:xfrm>
          <a:prstGeom prst="rect">
            <a:avLst/>
          </a:prstGeom>
        </p:spPr>
      </p:pic>
      <p:sp>
        <p:nvSpPr>
          <p:cNvPr id="6" name="Rectangle 5"/>
          <p:cNvSpPr/>
          <p:nvPr userDrawn="1"/>
        </p:nvSpPr>
        <p:spPr>
          <a:xfrm>
            <a:off x="0" y="6090047"/>
            <a:ext cx="7128284" cy="767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dirty="0" smtClean="0">
                <a:solidFill>
                  <a:srgbClr val="ADB7C3"/>
                </a:solidFill>
              </a:rPr>
              <a:t>McLean &amp; Company is a research and advisory firm that provides practical solutions</a:t>
            </a:r>
            <a:br>
              <a:rPr lang="en-CA" sz="800" dirty="0" smtClean="0">
                <a:solidFill>
                  <a:srgbClr val="ADB7C3"/>
                </a:solidFill>
              </a:rPr>
            </a:br>
            <a:r>
              <a:rPr lang="en-CA" sz="800" dirty="0" smtClean="0">
                <a:solidFill>
                  <a:srgbClr val="ADB7C3"/>
                </a:solidFill>
              </a:rPr>
              <a:t>to human resources challenges with executable research, tools, and advice that will have a</a:t>
            </a:r>
            <a:br>
              <a:rPr lang="en-CA" sz="800" dirty="0" smtClean="0">
                <a:solidFill>
                  <a:srgbClr val="ADB7C3"/>
                </a:solidFill>
              </a:rPr>
            </a:br>
            <a:r>
              <a:rPr lang="en-CA" sz="800" dirty="0" smtClean="0">
                <a:solidFill>
                  <a:srgbClr val="ADB7C3"/>
                </a:solidFill>
              </a:rPr>
              <a:t>clear and measurable impact on your business. © 1997-2012 McLean &amp; Company.</a:t>
            </a:r>
            <a:br>
              <a:rPr lang="en-CA" sz="800" dirty="0" smtClean="0">
                <a:solidFill>
                  <a:srgbClr val="ADB7C3"/>
                </a:solidFill>
              </a:rPr>
            </a:br>
            <a:r>
              <a:rPr lang="en-CA" sz="800" dirty="0" smtClean="0">
                <a:solidFill>
                  <a:srgbClr val="ADB7C3"/>
                </a:solidFill>
              </a:rPr>
              <a:t>McLean &amp; Company is a division of Info-Tech Research Group Inc.</a:t>
            </a:r>
            <a:endParaRPr lang="en-CA" sz="800" dirty="0">
              <a:solidFill>
                <a:srgbClr val="ADB7C3"/>
              </a:solidFill>
            </a:endParaRPr>
          </a:p>
        </p:txBody>
      </p:sp>
    </p:spTree>
    <p:extLst>
      <p:ext uri="{BB962C8B-B14F-4D97-AF65-F5344CB8AC3E}">
        <p14:creationId xmlns:p14="http://schemas.microsoft.com/office/powerpoint/2010/main" val="172841263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cxnSp>
        <p:nvCxnSpPr>
          <p:cNvPr id="47" name="Straight Connector 46"/>
          <p:cNvCxnSpPr/>
          <p:nvPr userDrawn="1"/>
        </p:nvCxnSpPr>
        <p:spPr>
          <a:xfrm rot="5400000">
            <a:off x="4970829" y="5233490"/>
            <a:ext cx="1867710"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8" name="TextBox 17"/>
          <p:cNvSpPr txBox="1"/>
          <p:nvPr userDrawn="1"/>
        </p:nvSpPr>
        <p:spPr>
          <a:xfrm>
            <a:off x="798362" y="3980093"/>
            <a:ext cx="2657514" cy="307777"/>
          </a:xfrm>
          <a:prstGeom prst="rect">
            <a:avLst/>
          </a:prstGeom>
          <a:noFill/>
        </p:spPr>
        <p:txBody>
          <a:bodyPr wrap="square" rtlCol="0">
            <a:spAutoFit/>
          </a:bodyPr>
          <a:lstStyle/>
          <a:p>
            <a:pPr algn="l"/>
            <a:r>
              <a:rPr lang="en-CA" sz="1400" b="1" smtClean="0">
                <a:solidFill>
                  <a:srgbClr val="333333"/>
                </a:solidFill>
              </a:rPr>
              <a:t>What’s in this Section:</a:t>
            </a:r>
            <a:endParaRPr lang="en-CA" sz="1400" b="1">
              <a:solidFill>
                <a:srgbClr val="333333"/>
              </a:solidFill>
            </a:endParaRPr>
          </a:p>
        </p:txBody>
      </p:sp>
      <p:sp>
        <p:nvSpPr>
          <p:cNvPr id="19" name="TextBox 18"/>
          <p:cNvSpPr txBox="1"/>
          <p:nvPr userDrawn="1"/>
        </p:nvSpPr>
        <p:spPr>
          <a:xfrm>
            <a:off x="6096687" y="3980093"/>
            <a:ext cx="1025578" cy="307777"/>
          </a:xfrm>
          <a:prstGeom prst="rect">
            <a:avLst/>
          </a:prstGeom>
          <a:noFill/>
        </p:spPr>
        <p:txBody>
          <a:bodyPr wrap="square" rtlCol="0">
            <a:spAutoFit/>
          </a:bodyPr>
          <a:lstStyle/>
          <a:p>
            <a:pPr algn="l"/>
            <a:r>
              <a:rPr lang="en-CA" sz="1400" b="1" smtClean="0">
                <a:solidFill>
                  <a:srgbClr val="333333"/>
                </a:solidFill>
              </a:rPr>
              <a:t>Sections:</a:t>
            </a:r>
            <a:endParaRPr lang="en-CA" sz="1400" b="1">
              <a:solidFill>
                <a:srgbClr val="333333"/>
              </a:solidFill>
            </a:endParaRPr>
          </a:p>
        </p:txBody>
      </p:sp>
    </p:spTree>
    <p:extLst>
      <p:ext uri="{BB962C8B-B14F-4D97-AF65-F5344CB8AC3E}">
        <p14:creationId xmlns:p14="http://schemas.microsoft.com/office/powerpoint/2010/main" val="134954612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2636912"/>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3" name="Text Placeholder 41"/>
          <p:cNvSpPr>
            <a:spLocks noGrp="1"/>
          </p:cNvSpPr>
          <p:nvPr>
            <p:ph type="body" sz="quarter" idx="23" hasCustomPrompt="1"/>
          </p:nvPr>
        </p:nvSpPr>
        <p:spPr>
          <a:xfrm>
            <a:off x="4860032" y="2636912"/>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cxnSp>
        <p:nvCxnSpPr>
          <p:cNvPr id="24" name="Straight Connector 23"/>
          <p:cNvCxnSpPr/>
          <p:nvPr userDrawn="1"/>
        </p:nvCxnSpPr>
        <p:spPr>
          <a:xfrm rot="5400000">
            <a:off x="3419878" y="3573017"/>
            <a:ext cx="2304254" cy="0"/>
          </a:xfrm>
          <a:prstGeom prst="line">
            <a:avLst/>
          </a:prstGeom>
          <a:ln w="25400" cap="rnd">
            <a:solidFill>
              <a:schemeClr val="accent4"/>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2831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2022215"/>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49212582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extLst>
      <p:ext uri="{BB962C8B-B14F-4D97-AF65-F5344CB8AC3E}">
        <p14:creationId xmlns:p14="http://schemas.microsoft.com/office/powerpoint/2010/main" val="1099241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4192978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362075"/>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extLst>
      <p:ext uri="{BB962C8B-B14F-4D97-AF65-F5344CB8AC3E}">
        <p14:creationId xmlns:p14="http://schemas.microsoft.com/office/powerpoint/2010/main" val="33790097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18" Type="http://schemas.openxmlformats.org/officeDocument/2006/relationships/slideLayout" Target="../slideLayouts/slideLayout20.xml"/><Relationship Id="rId26" Type="http://schemas.openxmlformats.org/officeDocument/2006/relationships/slideLayout" Target="../slideLayouts/slideLayout28.xml"/><Relationship Id="rId3" Type="http://schemas.openxmlformats.org/officeDocument/2006/relationships/slideLayout" Target="../slideLayouts/slideLayout5.xml"/><Relationship Id="rId21" Type="http://schemas.openxmlformats.org/officeDocument/2006/relationships/slideLayout" Target="../slideLayouts/slideLayout23.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slideLayout" Target="../slideLayouts/slideLayout19.xml"/><Relationship Id="rId25" Type="http://schemas.openxmlformats.org/officeDocument/2006/relationships/slideLayout" Target="../slideLayouts/slideLayout27.xml"/><Relationship Id="rId2" Type="http://schemas.openxmlformats.org/officeDocument/2006/relationships/slideLayout" Target="../slideLayouts/slideLayout4.xml"/><Relationship Id="rId16" Type="http://schemas.openxmlformats.org/officeDocument/2006/relationships/slideLayout" Target="../slideLayouts/slideLayout18.xml"/><Relationship Id="rId20" Type="http://schemas.openxmlformats.org/officeDocument/2006/relationships/slideLayout" Target="../slideLayouts/slideLayout22.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24" Type="http://schemas.openxmlformats.org/officeDocument/2006/relationships/slideLayout" Target="../slideLayouts/slideLayout26.xml"/><Relationship Id="rId5" Type="http://schemas.openxmlformats.org/officeDocument/2006/relationships/slideLayout" Target="../slideLayouts/slideLayout7.xml"/><Relationship Id="rId15" Type="http://schemas.openxmlformats.org/officeDocument/2006/relationships/slideLayout" Target="../slideLayouts/slideLayout17.xml"/><Relationship Id="rId23" Type="http://schemas.openxmlformats.org/officeDocument/2006/relationships/slideLayout" Target="../slideLayouts/slideLayout25.xml"/><Relationship Id="rId10" Type="http://schemas.openxmlformats.org/officeDocument/2006/relationships/slideLayout" Target="../slideLayouts/slideLayout12.xml"/><Relationship Id="rId19" Type="http://schemas.openxmlformats.org/officeDocument/2006/relationships/slideLayout" Target="../slideLayouts/slideLayout21.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 Id="rId22" Type="http://schemas.openxmlformats.org/officeDocument/2006/relationships/slideLayout" Target="../slideLayouts/slideLayout24.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grpSp>
        <p:nvGrpSpPr>
          <p:cNvPr id="7" name="Group 6"/>
          <p:cNvGrpSpPr/>
          <p:nvPr userDrawn="1"/>
        </p:nvGrpSpPr>
        <p:grpSpPr>
          <a:xfrm>
            <a:off x="0" y="6525344"/>
            <a:ext cx="9144000" cy="338028"/>
            <a:chOff x="0" y="6525344"/>
            <a:chExt cx="9144000" cy="338028"/>
          </a:xfrm>
        </p:grpSpPr>
        <p:sp>
          <p:nvSpPr>
            <p:cNvPr id="8" name="Rectangle 7"/>
            <p:cNvSpPr/>
            <p:nvPr userDrawn="1"/>
          </p:nvSpPr>
          <p:spPr>
            <a:xfrm>
              <a:off x="0" y="6525344"/>
              <a:ext cx="640820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l"/>
              <a:r>
                <a:rPr lang="en-CA" sz="1000" dirty="0" smtClean="0"/>
                <a:t>McLean &amp; Company</a:t>
              </a:r>
              <a:endParaRPr lang="en-CA" sz="1000" dirty="0"/>
            </a:p>
          </p:txBody>
        </p:sp>
        <p:sp>
          <p:nvSpPr>
            <p:cNvPr id="9" name="Rectangle 8"/>
            <p:cNvSpPr/>
            <p:nvPr userDrawn="1"/>
          </p:nvSpPr>
          <p:spPr>
            <a:xfrm>
              <a:off x="6408204" y="6525344"/>
              <a:ext cx="273579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51063" indent="0" algn="l"/>
              <a:fld id="{FF20F8B6-5AB9-41C4-A82C-4155E8A92B2C}" type="slidenum">
                <a:rPr lang="en-CA" sz="1000" smtClean="0"/>
                <a:pPr marL="2151063" indent="0" algn="l"/>
                <a:t>‹#›</a:t>
              </a:fld>
              <a:endParaRPr lang="en-CA" sz="1000" dirty="0"/>
            </a:p>
          </p:txBody>
        </p:sp>
      </p:grpSp>
    </p:spTree>
  </p:cSld>
  <p:clrMap bg1="lt1" tx1="dk1" bg2="lt2" tx2="dk2" accent1="accent1" accent2="accent2" accent3="accent3" accent4="accent4" accent5="accent5" accent6="accent6" hlink="hlink" folHlink="folHlink"/>
  <p:sldLayoutIdLst>
    <p:sldLayoutId id="2147483673" r:id="rId1"/>
    <p:sldLayoutId id="2147483695" r:id="rId2"/>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a:r>
              <a:rPr lang="en-CA" sz="1000" smtClean="0">
                <a:solidFill>
                  <a:srgbClr val="FFFFFF"/>
                </a:solidFill>
              </a:rPr>
              <a:t>McLean &amp; Company</a:t>
            </a:r>
            <a:endParaRPr lang="en-CA" sz="1000">
              <a:solidFill>
                <a:srgbClr val="FFFFFF"/>
              </a:solidFill>
            </a:endParaRPr>
          </a:p>
        </p:txBody>
      </p:sp>
      <p:sp>
        <p:nvSpPr>
          <p:cNvPr id="9" name="Rectangle 8"/>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algn="l"/>
            <a:fld id="{FF20F8B6-5AB9-41C4-A82C-4155E8A92B2C}" type="slidenum">
              <a:rPr lang="en-CA" sz="1000" smtClean="0">
                <a:solidFill>
                  <a:srgbClr val="FFFFFF"/>
                </a:solidFill>
              </a:rPr>
              <a:pPr marL="176213" algn="l"/>
              <a:t>‹#›</a:t>
            </a:fld>
            <a:endParaRPr lang="en-CA" sz="1000">
              <a:solidFill>
                <a:srgbClr val="FFFFFF"/>
              </a:solidFill>
            </a:endParaRPr>
          </a:p>
        </p:txBody>
      </p:sp>
    </p:spTree>
    <p:extLst>
      <p:ext uri="{BB962C8B-B14F-4D97-AF65-F5344CB8AC3E}">
        <p14:creationId xmlns:p14="http://schemas.microsoft.com/office/powerpoint/2010/main" val="367723654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 id="2147483714" r:id="rId18"/>
    <p:sldLayoutId id="2147483715" r:id="rId19"/>
    <p:sldLayoutId id="2147483716" r:id="rId20"/>
    <p:sldLayoutId id="2147483717" r:id="rId21"/>
    <p:sldLayoutId id="2147483718" r:id="rId22"/>
    <p:sldLayoutId id="2147483719" r:id="rId23"/>
    <p:sldLayoutId id="2147483720" r:id="rId24"/>
    <p:sldLayoutId id="2147483721" r:id="rId25"/>
    <p:sldLayoutId id="2147483722" r:id="rId26"/>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hr.mcleanco.com/research/ss/hr-action-plan-and-implement-employee-engagement-initiatives?utm_source=SS_Sample&amp;utm_medium=Collateral&amp;utm_campaign=Collatera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r.mcleanco.com" TargetMode="External"/><Relationship Id="rId7"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hr.mcleanco.com/research/ss/hr-action-plan-and-implement-employee-engagement-initiatives?utm_source=SS_Sample&amp;utm_medium=Collateral&amp;utm_campaign=Collatera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hr.mcleanco.com/research/ss/hr-continue-with-employee-engagement-post-survey"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hr.mcleanco.com/research/hr-post-survey-engagement-program-plan"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hyperlink" Target="http://hr.mcleanco.com/research/ss/hr-make-the-case-for-employee-engagement" TargetMode="External"/><Relationship Id="rId3" Type="http://schemas.openxmlformats.org/officeDocument/2006/relationships/tags" Target="../tags/tag3.xml"/><Relationship Id="rId21" Type="http://schemas.openxmlformats.org/officeDocument/2006/relationships/notesSlide" Target="../notesSlides/notesSlide4.xml"/><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hyperlink" Target="http://hr.mcleanco.com/research/ss/hr-continue-with-employee-engagement-post-survey" TargetMode="External"/><Relationship Id="rId33" Type="http://schemas.openxmlformats.org/officeDocument/2006/relationships/hyperlink" Target="http://hr.mcleanco.com/research/ss/develop-an-onboarding-program" TargetMode="Externa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slideLayout" Target="../slideLayouts/slideLayout9.xml"/><Relationship Id="rId29" Type="http://schemas.openxmlformats.org/officeDocument/2006/relationships/hyperlink" Target="http://hr.mcleanco.com/research/ss/hr-rid-the-organization-of-an-inconsistent-culture-to-improve-employee-engagement" TargetMode="External"/><Relationship Id="rId1" Type="http://schemas.openxmlformats.org/officeDocument/2006/relationships/vmlDrawing" Target="../drawings/vmlDrawing1.v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hyperlink" Target="http://hr.mcleanco.com/research/ss/optimize-employee-engagement-surveys" TargetMode="External"/><Relationship Id="rId32" Type="http://schemas.openxmlformats.org/officeDocument/2006/relationships/hyperlink" Target="http://hr.mcleanco.com/research/ss/hr-engage-generation-y" TargetMode="Externa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image" Target="../media/image4.emf"/><Relationship Id="rId28" Type="http://schemas.openxmlformats.org/officeDocument/2006/relationships/hyperlink" Target="http://hr.mcleanco.com/research/ss/hr-empower-to-engage" TargetMode="Externa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hyperlink" Target="http://hr.mcleanco.com/research/ss/hr-identify-flight-risks" TargetMode="Externa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oleObject" Target="../embeddings/oleObject1.bin"/><Relationship Id="rId27" Type="http://schemas.openxmlformats.org/officeDocument/2006/relationships/hyperlink" Target="http://hr.mcleanco.com/research/ss/hr-drive-engagement-through-rewards-and-recognition" TargetMode="External"/><Relationship Id="rId30" Type="http://schemas.openxmlformats.org/officeDocument/2006/relationships/hyperlink" Target="http://hr.mcleanco.com/research/agend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hr.mcleanco.com/research/ss/hr-make-the-case-for-employee-engagement"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7.wmf"/><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Action Plan and Implement Employee Engagement Initiatives</a:t>
            </a:r>
          </a:p>
          <a:p>
            <a:endParaRPr lang="en-CA" dirty="0"/>
          </a:p>
        </p:txBody>
      </p:sp>
      <p:sp>
        <p:nvSpPr>
          <p:cNvPr id="9" name="Text Placeholder 8"/>
          <p:cNvSpPr>
            <a:spLocks noGrp="1"/>
          </p:cNvSpPr>
          <p:nvPr>
            <p:ph type="body" sz="quarter" idx="16"/>
          </p:nvPr>
        </p:nvSpPr>
        <p:spPr>
          <a:xfrm>
            <a:off x="774700" y="3835734"/>
            <a:ext cx="7467600" cy="508000"/>
          </a:xfrm>
        </p:spPr>
        <p:txBody>
          <a:bodyPr/>
          <a:lstStyle/>
          <a:p>
            <a:r>
              <a:rPr lang="en-US" dirty="0"/>
              <a:t>Move beyond measuring employee engagement – start improving it.</a:t>
            </a:r>
          </a:p>
          <a:p>
            <a:endParaRPr lang="en-CA" dirty="0"/>
          </a:p>
        </p:txBody>
      </p:sp>
      <p:grpSp>
        <p:nvGrpSpPr>
          <p:cNvPr id="10" name="Group 9"/>
          <p:cNvGrpSpPr/>
          <p:nvPr/>
        </p:nvGrpSpPr>
        <p:grpSpPr>
          <a:xfrm>
            <a:off x="0" y="5269479"/>
            <a:ext cx="9144000" cy="1455539"/>
            <a:chOff x="0" y="5402461"/>
            <a:chExt cx="9144000" cy="1455539"/>
          </a:xfrm>
        </p:grpSpPr>
        <p:pic>
          <p:nvPicPr>
            <p:cNvPr id="6" name="Picture 5" descr="sample-titlebar-mcoNEW.gif"/>
            <p:cNvPicPr>
              <a:picLocks noChangeAspect="1"/>
            </p:cNvPicPr>
            <p:nvPr/>
          </p:nvPicPr>
          <p:blipFill>
            <a:blip r:embed="rId3" cstate="print"/>
            <a:srcRect l="84650" t="59830"/>
            <a:stretch>
              <a:fillRect/>
            </a:stretch>
          </p:blipFill>
          <p:spPr>
            <a:xfrm>
              <a:off x="7740352" y="6273316"/>
              <a:ext cx="1403648" cy="584684"/>
            </a:xfrm>
            <a:prstGeom prst="rect">
              <a:avLst/>
            </a:prstGeom>
          </p:spPr>
        </p:pic>
        <p:pic>
          <p:nvPicPr>
            <p:cNvPr id="5" name="Picture 4" descr="sample-titlebar-mcoNEW.gif">
              <a:hlinkClick r:id="rId4"/>
            </p:cNvPr>
            <p:cNvPicPr>
              <a:picLocks noChangeAspect="1"/>
            </p:cNvPicPr>
            <p:nvPr/>
          </p:nvPicPr>
          <p:blipFill>
            <a:blip r:embed="rId3" cstate="print"/>
            <a:srcRect b="40170"/>
            <a:stretch>
              <a:fillRect/>
            </a:stretch>
          </p:blipFill>
          <p:spPr>
            <a:xfrm>
              <a:off x="0" y="5402461"/>
              <a:ext cx="9144000" cy="870855"/>
            </a:xfrm>
            <a:prstGeom prst="rect">
              <a:avLst/>
            </a:prstGeom>
          </p:spPr>
        </p:pic>
        <p:sp>
          <p:nvSpPr>
            <p:cNvPr id="8" name="Rectangle 7"/>
            <p:cNvSpPr/>
            <p:nvPr/>
          </p:nvSpPr>
          <p:spPr>
            <a:xfrm>
              <a:off x="0" y="6273316"/>
              <a:ext cx="7740352" cy="5846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McLean &amp; Company is a research and advisory firm providing practical solutions to human resources challenges via executable research, tools and advice that have a clear and measurable impact on your business. © 1997 - 2012 Mclean &amp; Company. McLean &amp; Company is a division of Info-Tech Research Group</a:t>
              </a:r>
              <a:endParaRPr lang="en-CA" sz="800" dirty="0">
                <a:solidFill>
                  <a:schemeClr val="bg1">
                    <a:lumMod val="65000"/>
                  </a:schemeClr>
                </a:solidFill>
              </a:endParaRPr>
            </a:p>
          </p:txBody>
        </p:sp>
      </p:grpSp>
      <p:sp>
        <p:nvSpPr>
          <p:cNvPr id="11" name="Rectangle 10"/>
          <p:cNvSpPr/>
          <p:nvPr/>
        </p:nvSpPr>
        <p:spPr>
          <a:xfrm>
            <a:off x="0" y="6090047"/>
            <a:ext cx="7128284" cy="767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CA" sz="800" kern="1200" dirty="0" smtClean="0">
                <a:solidFill>
                  <a:srgbClr val="ADB7C3"/>
                </a:solidFill>
                <a:latin typeface="+mn-lt"/>
                <a:ea typeface="+mn-ea"/>
                <a:cs typeface="+mn-cs"/>
              </a:rPr>
              <a:t>McLean &amp; Company is a research and advisory firm that provides practical solutions</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to human resources challenges with executable research, tools, and advice that will have a</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clear and measurable impact on your business. © 1997-2012 McLean &amp; Company.</a:t>
            </a:r>
            <a:br>
              <a:rPr lang="en-CA" sz="800" kern="1200" dirty="0" smtClean="0">
                <a:solidFill>
                  <a:srgbClr val="ADB7C3"/>
                </a:solidFill>
                <a:latin typeface="+mn-lt"/>
                <a:ea typeface="+mn-ea"/>
                <a:cs typeface="+mn-cs"/>
              </a:rPr>
            </a:br>
            <a:r>
              <a:rPr lang="en-CA" sz="800" kern="1200" dirty="0" smtClean="0">
                <a:solidFill>
                  <a:srgbClr val="ADB7C3"/>
                </a:solidFill>
                <a:latin typeface="+mn-lt"/>
                <a:ea typeface="+mn-ea"/>
                <a:cs typeface="+mn-cs"/>
              </a:rPr>
              <a:t>McLean &amp; Company is a division of Info-Tech Research Group Inc.</a:t>
            </a:r>
            <a:endParaRPr lang="en-CA" sz="800" kern="1200" dirty="0">
              <a:solidFill>
                <a:srgbClr val="ADB7C3"/>
              </a:solidFill>
              <a:latin typeface="+mn-lt"/>
              <a:ea typeface="+mn-ea"/>
              <a:cs typeface="+mn-cs"/>
            </a:endParaRPr>
          </a:p>
        </p:txBody>
      </p:sp>
      <p:pic>
        <p:nvPicPr>
          <p:cNvPr id="12" name="Picture 11" descr="footer2012-mco.jpg"/>
          <p:cNvPicPr>
            <a:picLocks noChangeAspect="1"/>
          </p:cNvPicPr>
          <p:nvPr/>
        </p:nvPicPr>
        <p:blipFill>
          <a:blip r:embed="rId5" cstate="print"/>
          <a:srcRect l="77956"/>
          <a:stretch>
            <a:fillRect/>
          </a:stretch>
        </p:blipFill>
        <p:spPr>
          <a:xfrm>
            <a:off x="7128284" y="6090047"/>
            <a:ext cx="2015716" cy="767953"/>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Summary</a:t>
            </a:r>
            <a:endParaRPr lang="en-CA" dirty="0"/>
          </a:p>
        </p:txBody>
      </p:sp>
      <p:sp>
        <p:nvSpPr>
          <p:cNvPr id="3" name="Text Placeholder 2"/>
          <p:cNvSpPr>
            <a:spLocks noGrp="1"/>
          </p:cNvSpPr>
          <p:nvPr>
            <p:ph type="body" sz="quarter" idx="16"/>
          </p:nvPr>
        </p:nvSpPr>
        <p:spPr/>
        <p:txBody>
          <a:bodyPr/>
          <a:lstStyle/>
          <a:p>
            <a:r>
              <a:rPr lang="en-CA" sz="1400" dirty="0" smtClean="0"/>
              <a:t>Employee engagement is not just about a survey. Following up on survey results is imperative to improving engagement.</a:t>
            </a:r>
          </a:p>
          <a:p>
            <a:r>
              <a:rPr lang="en-CA" sz="1400" dirty="0" smtClean="0"/>
              <a:t>McLean and Company recommends a four-stage approach to post-survey action: Prioritize, Participate, Activate, and Communicate. This set focuses on the last two stages – action planning and communication.</a:t>
            </a:r>
          </a:p>
          <a:p>
            <a:r>
              <a:rPr lang="en-CA" sz="1400" dirty="0" smtClean="0"/>
              <a:t>Like any other project, engagement initiatives require action plans with clearly defined roles, tasks, and time frames.</a:t>
            </a:r>
          </a:p>
          <a:p>
            <a:r>
              <a:rPr lang="en-CA" sz="1400" dirty="0" smtClean="0"/>
              <a:t>Include the following key roles in all engagement initiative working teams: </a:t>
            </a:r>
          </a:p>
          <a:p>
            <a:pPr lvl="1"/>
            <a:r>
              <a:rPr lang="en-CA" sz="1400" dirty="0" smtClean="0"/>
              <a:t>An Executive Sponsor to oversee, and promote the initiative. </a:t>
            </a:r>
          </a:p>
          <a:p>
            <a:pPr lvl="1"/>
            <a:r>
              <a:rPr lang="en-CA" sz="1400" dirty="0" smtClean="0"/>
              <a:t>An HR Project Manager to provide support, tools, and advice.</a:t>
            </a:r>
          </a:p>
          <a:p>
            <a:pPr lvl="1"/>
            <a:r>
              <a:rPr lang="en-CA" sz="1400" dirty="0" smtClean="0"/>
              <a:t>Task Owners to plan, and manage the individual tasks that make up the initiative. </a:t>
            </a:r>
          </a:p>
          <a:p>
            <a:pPr lvl="1"/>
            <a:r>
              <a:rPr lang="en-CA" sz="1400" dirty="0" smtClean="0"/>
              <a:t>Task Performers to help plan, and carry out individual tasks. </a:t>
            </a:r>
          </a:p>
          <a:p>
            <a:r>
              <a:rPr lang="en-CA" sz="1400" dirty="0" smtClean="0"/>
              <a:t>Assign each working team one initiative, and ask them to develop a formal action plan that breaks down implementation into smaller tasks, time frames, and individual accountability. </a:t>
            </a:r>
          </a:p>
          <a:p>
            <a:r>
              <a:rPr lang="en-CA" sz="1400" dirty="0" smtClean="0"/>
              <a:t>Document a communication plan to maintain momentum during implementation. Assign communication roles, and outline appropriate channels for different types of communication touch points. </a:t>
            </a:r>
          </a:p>
          <a:p>
            <a:r>
              <a:rPr lang="en-CA" sz="1400" dirty="0" smtClean="0"/>
              <a:t>Schedule monthly checkpoints for each working team to ensure accountability, and evaluate progress. </a:t>
            </a:r>
          </a:p>
          <a:p>
            <a:r>
              <a:rPr lang="en-CA" sz="1400" dirty="0" smtClean="0"/>
              <a:t>Gather employee feedback to assess your progress of each initiative, and its impact on engagement. </a:t>
            </a:r>
          </a:p>
          <a:p>
            <a:endParaRPr lang="en-CA" sz="1400" dirty="0"/>
          </a:p>
        </p:txBody>
      </p:sp>
    </p:spTree>
    <p:extLst>
      <p:ext uri="{BB962C8B-B14F-4D97-AF65-F5344CB8AC3E}">
        <p14:creationId xmlns:p14="http://schemas.microsoft.com/office/powerpoint/2010/main" val="3115795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I: Resources</a:t>
            </a:r>
            <a:endParaRPr lang="en-US" dirty="0"/>
          </a:p>
        </p:txBody>
      </p:sp>
      <p:sp>
        <p:nvSpPr>
          <p:cNvPr id="3" name="Text Placeholder 2"/>
          <p:cNvSpPr>
            <a:spLocks noGrp="1"/>
          </p:cNvSpPr>
          <p:nvPr>
            <p:ph type="body" sz="quarter" idx="16"/>
          </p:nvPr>
        </p:nvSpPr>
        <p:spPr>
          <a:xfrm>
            <a:off x="249302" y="1165194"/>
            <a:ext cx="8627997" cy="5440437"/>
          </a:xfrm>
        </p:spPr>
        <p:txBody>
          <a:bodyPr/>
          <a:lstStyle/>
          <a:p>
            <a:pPr marL="0" indent="0">
              <a:buNone/>
            </a:pPr>
            <a:r>
              <a:rPr lang="en-US" sz="1400" dirty="0" smtClean="0"/>
              <a:t>While the recommendations and insights in this storyboard originate with McLean &amp; Company, we have drawn on the following sources for supporting documentation:</a:t>
            </a:r>
          </a:p>
          <a:p>
            <a:pPr marL="457200" indent="-228600">
              <a:lnSpc>
                <a:spcPct val="100000"/>
              </a:lnSpc>
              <a:spcBef>
                <a:spcPts val="0"/>
              </a:spcBef>
              <a:buNone/>
            </a:pPr>
            <a:endParaRPr lang="en-US" sz="1400" dirty="0" smtClean="0"/>
          </a:p>
          <a:p>
            <a:pPr marL="342900" indent="-228600">
              <a:spcBef>
                <a:spcPts val="1200"/>
              </a:spcBef>
            </a:pPr>
            <a:r>
              <a:rPr lang="en-US" sz="1400" dirty="0" smtClean="0"/>
              <a:t>The Chartered Institute of Personnel and Development. </a:t>
            </a:r>
            <a:r>
              <a:rPr lang="en-US" sz="1400" i="1" dirty="0" smtClean="0"/>
              <a:t>Creating an Engaged Workforce. </a:t>
            </a:r>
            <a:r>
              <a:rPr lang="en-US" sz="1400" dirty="0" smtClean="0"/>
              <a:t>CIPD Research Report. 2010. Web. 13 Sep. 2012. </a:t>
            </a:r>
          </a:p>
          <a:p>
            <a:pPr marL="342900" indent="-228600">
              <a:spcBef>
                <a:spcPts val="1200"/>
              </a:spcBef>
            </a:pPr>
            <a:r>
              <a:rPr lang="en-US" sz="1400" dirty="0" smtClean="0"/>
              <a:t>The Chartered Institute of Personnel and Development. </a:t>
            </a:r>
            <a:r>
              <a:rPr lang="en-US" sz="1400" i="1" dirty="0" smtClean="0"/>
              <a:t>HR: Taking Employee Communication Seriously. </a:t>
            </a:r>
            <a:r>
              <a:rPr lang="en-US" sz="1400" dirty="0" smtClean="0"/>
              <a:t>CIPD Practical Tools. 2010. Web. 14 Sep. 2012.</a:t>
            </a:r>
          </a:p>
          <a:p>
            <a:pPr marL="342900" indent="-228600">
              <a:spcBef>
                <a:spcPts val="1200"/>
              </a:spcBef>
            </a:pPr>
            <a:r>
              <a:rPr lang="en-US" sz="1400" dirty="0" smtClean="0"/>
              <a:t>Church, Allan H. et al. “Without Effort There Can Be No Change: Reexamining the Impact of Survey Feedback and Action Planning on Employee Attitudes.” </a:t>
            </a:r>
            <a:r>
              <a:rPr lang="en-US" sz="1400" i="1" dirty="0" smtClean="0"/>
              <a:t>Research in Organizational Change and Development </a:t>
            </a:r>
            <a:r>
              <a:rPr lang="en-US" sz="1400" dirty="0" smtClean="0"/>
              <a:t>20 (2012): 223- 264. Web. 14 Sep. 2012. </a:t>
            </a:r>
          </a:p>
          <a:p>
            <a:pPr marL="342900" indent="-228600">
              <a:spcBef>
                <a:spcPts val="1200"/>
              </a:spcBef>
            </a:pPr>
            <a:r>
              <a:rPr lang="en-US" sz="1400" dirty="0" smtClean="0"/>
              <a:t>Communications Planning Section of Communications Nova Scotia. </a:t>
            </a:r>
            <a:r>
              <a:rPr lang="en-US" sz="1400" i="1" dirty="0" smtClean="0"/>
              <a:t>Internal Communications: It’s Not Rocket Science! </a:t>
            </a:r>
            <a:r>
              <a:rPr lang="en-US" sz="1400" dirty="0" smtClean="0"/>
              <a:t>Communications Nova Scotia. 2006. Web. 13 Sep. 2012. </a:t>
            </a:r>
          </a:p>
          <a:p>
            <a:pPr marL="342900" indent="-228600">
              <a:spcBef>
                <a:spcPts val="1200"/>
              </a:spcBef>
            </a:pPr>
            <a:r>
              <a:rPr lang="en-US" sz="1400" dirty="0" smtClean="0"/>
              <a:t>Sanchez, Paul M. “The Employee Survey: More than Asking Questions.” </a:t>
            </a:r>
            <a:r>
              <a:rPr lang="en-US" sz="1400" i="1" dirty="0" smtClean="0"/>
              <a:t>Journal of Business Strategy </a:t>
            </a:r>
            <a:r>
              <a:rPr lang="en-US" sz="1400" dirty="0" smtClean="0"/>
              <a:t>28.2 (2007): 48 – 56. Web. 13 Sep. 2012. </a:t>
            </a:r>
          </a:p>
          <a:p>
            <a:pPr marL="342900" indent="-228600">
              <a:spcBef>
                <a:spcPts val="1200"/>
              </a:spcBef>
            </a:pPr>
            <a:r>
              <a:rPr lang="en-US" sz="1400" dirty="0" smtClean="0"/>
              <a:t>Welch, Mary. “The Evolution of the Employee Engagement Concept: Communication Implications.” </a:t>
            </a:r>
            <a:r>
              <a:rPr lang="en-US" sz="1400" i="1" dirty="0" smtClean="0"/>
              <a:t>Corporate Communications: An International Journal </a:t>
            </a:r>
            <a:r>
              <a:rPr lang="en-US" sz="1400" dirty="0" smtClean="0"/>
              <a:t>16.4 (2011): 328 – 346. </a:t>
            </a:r>
            <a:r>
              <a:rPr lang="en-US" sz="1400" i="1" dirty="0" smtClean="0"/>
              <a:t>Emerald . </a:t>
            </a:r>
            <a:r>
              <a:rPr lang="en-US" sz="1400" dirty="0" smtClean="0"/>
              <a:t>Web. 14 Sep. 2012. </a:t>
            </a:r>
          </a:p>
          <a:p>
            <a:pPr marL="342900" indent="-228600">
              <a:spcBef>
                <a:spcPts val="1200"/>
              </a:spcBef>
            </a:pPr>
            <a:endParaRPr lang="en-US" sz="1400" dirty="0" smtClean="0"/>
          </a:p>
        </p:txBody>
      </p:sp>
    </p:spTree>
    <p:extLst>
      <p:ext uri="{BB962C8B-B14F-4D97-AF65-F5344CB8AC3E}">
        <p14:creationId xmlns:p14="http://schemas.microsoft.com/office/powerpoint/2010/main" val="2983775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II: Research Methodology</a:t>
            </a:r>
            <a:endParaRPr lang="en-US" dirty="0"/>
          </a:p>
        </p:txBody>
      </p:sp>
      <p:sp>
        <p:nvSpPr>
          <p:cNvPr id="3" name="Text Placeholder 2"/>
          <p:cNvSpPr>
            <a:spLocks noGrp="1"/>
          </p:cNvSpPr>
          <p:nvPr>
            <p:ph type="body" sz="quarter" idx="16"/>
          </p:nvPr>
        </p:nvSpPr>
        <p:spPr>
          <a:xfrm>
            <a:off x="249302" y="1165195"/>
            <a:ext cx="8627997" cy="5072118"/>
          </a:xfrm>
        </p:spPr>
        <p:txBody>
          <a:bodyPr/>
          <a:lstStyle/>
          <a:p>
            <a:pPr marL="182880" indent="-182880">
              <a:buNone/>
            </a:pPr>
            <a:r>
              <a:rPr lang="en-US" sz="1400" dirty="0" smtClean="0"/>
              <a:t>McLean &amp; Company engaged in the following primary research activities to write this research project:</a:t>
            </a:r>
            <a:r>
              <a:rPr lang="en-US" sz="1400" b="1" dirty="0" smtClean="0"/>
              <a:t> </a:t>
            </a:r>
            <a:endParaRPr lang="en-US" sz="1400" dirty="0" smtClean="0"/>
          </a:p>
          <a:p>
            <a:pPr marL="182880" lvl="0" indent="-182880"/>
            <a:endParaRPr lang="en-US" sz="1400" dirty="0" smtClean="0"/>
          </a:p>
          <a:p>
            <a:pPr marL="182880" lvl="0" indent="-182880"/>
            <a:r>
              <a:rPr lang="en-US" sz="1400" dirty="0" smtClean="0"/>
              <a:t>We conducted in-depth interviews with HR professionals, subject matter experts, employees, and managers to gain a better understanding around post-engagement survey follow-up.</a:t>
            </a:r>
            <a:r>
              <a:rPr lang="en-US" sz="1400" b="1" dirty="0" smtClean="0"/>
              <a:t> </a:t>
            </a:r>
            <a:endParaRPr lang="en-US" sz="1400" dirty="0" smtClean="0"/>
          </a:p>
          <a:p>
            <a:pPr marL="182880" lvl="0" indent="-182880"/>
            <a:endParaRPr lang="en-US" sz="1400" dirty="0" smtClean="0"/>
          </a:p>
          <a:p>
            <a:pPr marL="182880" lvl="0" indent="-182880"/>
            <a:r>
              <a:rPr lang="en-US" sz="1400" dirty="0" smtClean="0"/>
              <a:t>Data collected from a series of engagement surveys administered by McLean &amp; Company was used to understand the impact that follow-up action has on employee engagement and drivers of engagement such as manager relationships, employee empowerment, company potential, and senior management relationships.</a:t>
            </a:r>
            <a:r>
              <a:rPr lang="en-US" sz="1400" b="1" dirty="0" smtClean="0"/>
              <a:t> </a:t>
            </a:r>
            <a:endParaRPr lang="en-US" sz="1400" dirty="0" smtClean="0"/>
          </a:p>
          <a:p>
            <a:pPr marL="182880" lvl="0" indent="-182880"/>
            <a:endParaRPr lang="en-US" sz="1400" dirty="0" smtClean="0"/>
          </a:p>
          <a:p>
            <a:pPr marL="182880" lvl="0" indent="-182880"/>
            <a:r>
              <a:rPr lang="en-US" sz="1400" dirty="0" smtClean="0"/>
              <a:t>We fielded a survey to better understand the challenges faced by organizations when following-up on engagement survey results. The survey was completed by 45 individuals, all at different organizations within a variety of industries.</a:t>
            </a:r>
            <a:r>
              <a:rPr lang="en-US" sz="1400" b="1" dirty="0" smtClean="0"/>
              <a:t> </a:t>
            </a:r>
            <a:endParaRPr lang="en-US" sz="1400" dirty="0" smtClean="0"/>
          </a:p>
          <a:p>
            <a:pPr marL="182880" lvl="0" indent="-182880"/>
            <a:endParaRPr lang="en-US" sz="1400" dirty="0" smtClean="0"/>
          </a:p>
          <a:p>
            <a:pPr marL="182880" lvl="0" indent="-182880"/>
            <a:r>
              <a:rPr lang="en-US" sz="1400" dirty="0" smtClean="0"/>
              <a:t>Expert contributors include: </a:t>
            </a:r>
          </a:p>
          <a:p>
            <a:pPr marL="363855" lvl="2" indent="-182880"/>
            <a:r>
              <a:rPr lang="en-US" sz="1400" dirty="0" smtClean="0"/>
              <a:t>Bob Kelleher, CEO Employee Engagement Group</a:t>
            </a:r>
          </a:p>
          <a:p>
            <a:pPr marL="363855" lvl="2" indent="-182880"/>
            <a:r>
              <a:rPr lang="en-US" sz="1400" dirty="0" smtClean="0"/>
              <a:t>Kyle Lundy, Ph.D., Principal, Global Aspect Human Capital Advisors </a:t>
            </a:r>
            <a:endParaRPr lang="en-US" sz="1400" dirty="0"/>
          </a:p>
        </p:txBody>
      </p:sp>
    </p:spTree>
    <p:extLst>
      <p:ext uri="{BB962C8B-B14F-4D97-AF65-F5344CB8AC3E}">
        <p14:creationId xmlns:p14="http://schemas.microsoft.com/office/powerpoint/2010/main" val="603702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McLean &amp; Company Helps HR Professionals To:</a:t>
            </a:r>
            <a:endParaRPr lang="en-CA" dirty="0"/>
          </a:p>
        </p:txBody>
      </p:sp>
      <p:sp>
        <p:nvSpPr>
          <p:cNvPr id="4" name="Text Placeholder 3"/>
          <p:cNvSpPr>
            <a:spLocks noGrp="1"/>
          </p:cNvSpPr>
          <p:nvPr>
            <p:ph type="body" sz="quarter" idx="16"/>
          </p:nvPr>
        </p:nvSpPr>
        <p:spPr>
          <a:xfrm>
            <a:off x="7092280" y="6093296"/>
            <a:ext cx="1800200" cy="360040"/>
          </a:xfrm>
        </p:spPr>
        <p:txBody>
          <a:bodyPr/>
          <a:lstStyle/>
          <a:p>
            <a:pPr algn="r">
              <a:buNone/>
            </a:pPr>
            <a:r>
              <a:rPr lang="en-CA" sz="1400" b="1" dirty="0" smtClean="0">
                <a:hlinkClick r:id="rId3" action="ppaction://hlinkfile"/>
              </a:rPr>
              <a:t>hr.mcleanco.com</a:t>
            </a:r>
            <a:endParaRPr lang="en-CA" sz="1400" dirty="0"/>
          </a:p>
        </p:txBody>
      </p:sp>
      <p:sp>
        <p:nvSpPr>
          <p:cNvPr id="21" name="Rectangle 20"/>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Empower management to apply HR best practices</a:t>
            </a:r>
            <a:br>
              <a:rPr lang="en-CA" sz="1400" dirty="0" smtClean="0"/>
            </a:br>
            <a:endParaRPr lang="en-CA" sz="1400" dirty="0" smtClean="0"/>
          </a:p>
          <a:p>
            <a:pPr marL="342900" indent="-342900" algn="l">
              <a:buFont typeface="Wingdings" pitchFamily="2" charset="2"/>
              <a:buChar char="ü"/>
            </a:pPr>
            <a:r>
              <a:rPr lang="en-CA" sz="1400" dirty="0" smtClean="0"/>
              <a:t>Develop effective talent acquisition &amp; retention strategies</a:t>
            </a:r>
            <a:br>
              <a:rPr lang="en-CA" sz="1400" dirty="0" smtClean="0"/>
            </a:br>
            <a:endParaRPr lang="en-CA" sz="1400" dirty="0" smtClean="0"/>
          </a:p>
          <a:p>
            <a:pPr marL="342900" indent="-342900" algn="l">
              <a:buFont typeface="Wingdings" pitchFamily="2" charset="2"/>
              <a:buChar char="ü"/>
            </a:pPr>
            <a:r>
              <a:rPr lang="en-CA" sz="1400" dirty="0" smtClean="0"/>
              <a:t>Build a high performance</a:t>
            </a:r>
            <a:br>
              <a:rPr lang="en-CA" sz="1400" dirty="0" smtClean="0"/>
            </a:br>
            <a:r>
              <a:rPr lang="en-CA" sz="1400" dirty="0" smtClean="0"/>
              <a:t>culture</a:t>
            </a:r>
          </a:p>
          <a:p>
            <a:endParaRPr lang="en-CA" sz="1400" dirty="0"/>
          </a:p>
        </p:txBody>
      </p:sp>
      <p:sp>
        <p:nvSpPr>
          <p:cNvPr id="22" name="Rectangle 21"/>
          <p:cNvSpPr/>
          <p:nvPr/>
        </p:nvSpPr>
        <p:spPr>
          <a:xfrm>
            <a:off x="3095836" y="1628800"/>
            <a:ext cx="3018680" cy="1815882"/>
          </a:xfrm>
          <a:prstGeom prst="rect">
            <a:avLst/>
          </a:prstGeom>
        </p:spPr>
        <p:txBody>
          <a:bodyPr wrap="square">
            <a:spAutoFit/>
          </a:bodyPr>
          <a:lstStyle/>
          <a:p>
            <a:pPr marL="342900" indent="-342900" algn="l">
              <a:buFont typeface="Wingdings" pitchFamily="2" charset="2"/>
              <a:buChar char="ü"/>
            </a:pPr>
            <a:r>
              <a:rPr lang="en-CA" sz="1400" dirty="0" smtClean="0"/>
              <a:t>Maintain a progressive set of HR policies &amp; procedures</a:t>
            </a:r>
            <a:br>
              <a:rPr lang="en-CA" sz="1400" dirty="0" smtClean="0"/>
            </a:br>
            <a:endParaRPr lang="en-CA" sz="1400" dirty="0" smtClean="0"/>
          </a:p>
          <a:p>
            <a:pPr marL="342900" indent="-342900" algn="l">
              <a:buFont typeface="Wingdings" pitchFamily="2" charset="2"/>
              <a:buChar char="ü"/>
            </a:pPr>
            <a:r>
              <a:rPr lang="en-CA" sz="1400" dirty="0" smtClean="0"/>
              <a:t>Demonstrate the business impact of HR</a:t>
            </a:r>
            <a:br>
              <a:rPr lang="en-CA" sz="1400" dirty="0" smtClean="0"/>
            </a:br>
            <a:endParaRPr lang="en-CA" sz="1400" dirty="0" smtClean="0"/>
          </a:p>
          <a:p>
            <a:pPr marL="342900" indent="-342900" algn="l">
              <a:buFont typeface="Wingdings" pitchFamily="2" charset="2"/>
              <a:buChar char="ü"/>
            </a:pPr>
            <a:r>
              <a:rPr lang="en-CA" sz="1400" dirty="0" smtClean="0"/>
              <a:t>Stay abreast of HR trends</a:t>
            </a:r>
            <a:br>
              <a:rPr lang="en-CA" sz="1400" dirty="0" smtClean="0"/>
            </a:br>
            <a:r>
              <a:rPr lang="en-CA" sz="1400" dirty="0" smtClean="0"/>
              <a:t>&amp; technologies</a:t>
            </a:r>
            <a:endParaRPr lang="en-CA" sz="1400" dirty="0"/>
          </a:p>
        </p:txBody>
      </p:sp>
      <p:pic>
        <p:nvPicPr>
          <p:cNvPr id="1033" name="Picture 9">
            <a:hlinkClick r:id="rId4"/>
          </p:cNvPr>
          <p:cNvPicPr>
            <a:picLocks noChangeAspect="1" noChangeArrowheads="1"/>
          </p:cNvPicPr>
          <p:nvPr/>
        </p:nvPicPr>
        <p:blipFill>
          <a:blip r:embed="rId5" cstate="print"/>
          <a:srcRect/>
          <a:stretch>
            <a:fillRect/>
          </a:stretch>
        </p:blipFill>
        <p:spPr bwMode="auto">
          <a:xfrm>
            <a:off x="0" y="6419850"/>
            <a:ext cx="9144000" cy="438150"/>
          </a:xfrm>
          <a:prstGeom prst="rect">
            <a:avLst/>
          </a:prstGeom>
          <a:noFill/>
          <a:ln w="9525">
            <a:noFill/>
            <a:miter lim="800000"/>
            <a:headEnd/>
            <a:tailEnd/>
          </a:ln>
        </p:spPr>
      </p:pic>
      <p:pic>
        <p:nvPicPr>
          <p:cNvPr id="30" name="Picture 29" descr="report_thumbnail-mco.png"/>
          <p:cNvPicPr>
            <a:picLocks noChangeAspect="1"/>
          </p:cNvPicPr>
          <p:nvPr/>
        </p:nvPicPr>
        <p:blipFill>
          <a:blip r:embed="rId6" cstate="print"/>
          <a:stretch>
            <a:fillRect/>
          </a:stretch>
        </p:blipFill>
        <p:spPr>
          <a:xfrm>
            <a:off x="6330448" y="1592796"/>
            <a:ext cx="2454020" cy="2138747"/>
          </a:xfrm>
          <a:prstGeom prst="rect">
            <a:avLst/>
          </a:prstGeom>
        </p:spPr>
      </p:pic>
      <p:sp>
        <p:nvSpPr>
          <p:cNvPr id="14"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CA" b="1" dirty="0" smtClean="0"/>
              <a:t>Sign up for free trial membership to get practical</a:t>
            </a:r>
          </a:p>
          <a:p>
            <a:r>
              <a:rPr lang="en-CA" b="1" dirty="0" smtClean="0"/>
              <a:t>solutions for your HR challenges</a:t>
            </a:r>
            <a:endParaRPr lang="en-CA" b="1" dirty="0"/>
          </a:p>
        </p:txBody>
      </p:sp>
      <p:pic>
        <p:nvPicPr>
          <p:cNvPr id="15" name="Picture 14" descr="green_button.png">
            <a:hlinkClick r:id="rId4"/>
          </p:cNvPr>
          <p:cNvPicPr>
            <a:picLocks noChangeAspect="1"/>
          </p:cNvPicPr>
          <p:nvPr/>
        </p:nvPicPr>
        <p:blipFill>
          <a:blip r:embed="rId7" cstate="print"/>
          <a:stretch>
            <a:fillRect/>
          </a:stretch>
        </p:blipFill>
        <p:spPr>
          <a:xfrm>
            <a:off x="2471738" y="4476933"/>
            <a:ext cx="4200525" cy="619125"/>
          </a:xfrm>
          <a:prstGeom prst="rect">
            <a:avLst/>
          </a:prstGeom>
        </p:spPr>
      </p:pic>
      <p:sp>
        <p:nvSpPr>
          <p:cNvPr id="16" name="Text Placeholder 41"/>
          <p:cNvSpPr txBox="1">
            <a:spLocks/>
          </p:cNvSpPr>
          <p:nvPr/>
        </p:nvSpPr>
        <p:spPr bwMode="auto">
          <a:xfrm>
            <a:off x="2051720" y="5233017"/>
            <a:ext cx="5040560" cy="8257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eaLnBrk="0" hangingPunct="0"/>
            <a:r>
              <a:rPr lang="en-CA" dirty="0" smtClean="0"/>
              <a:t>"McLean &amp; Company provides practical research, tools and advice covering the entire spectrum of HR &amp; Leadership issues to ensure you experience measurable, positive results."</a:t>
            </a:r>
            <a:endParaRPr kumimoji="0" lang="en-CA" sz="1200" b="0" i="1" u="none" strike="noStrike" kern="1200" cap="none" spc="0" normalizeH="0" baseline="0" noProof="0" dirty="0" smtClean="0">
              <a:ln>
                <a:noFill/>
              </a:ln>
              <a:solidFill>
                <a:schemeClr val="tx1"/>
              </a:solidFill>
              <a:effectLst/>
              <a:uLnTx/>
              <a:uFillTx/>
              <a:latin typeface="+mj-lt"/>
              <a:ea typeface="+mn-ea"/>
              <a:cs typeface="+mn-cs"/>
            </a:endParaRPr>
          </a:p>
          <a:p>
            <a:pPr marL="361950" marR="0" lvl="1" indent="-180975" algn="ctr" defTabSz="914400" rtl="0" eaLnBrk="0" fontAlgn="base" latinLnBrk="0" hangingPunct="0">
              <a:lnSpc>
                <a:spcPts val="1350"/>
              </a:lnSpc>
              <a:spcBef>
                <a:spcPts val="500"/>
              </a:spcBef>
              <a:spcAft>
                <a:spcPct val="0"/>
              </a:spcAft>
              <a:buClr>
                <a:schemeClr val="accent2"/>
              </a:buClr>
              <a:buSzPct val="100000"/>
              <a:buFont typeface="Arial" pitchFamily="34" charset="0"/>
              <a:buNone/>
              <a:tabLst/>
              <a:defRPr/>
            </a:pPr>
            <a:r>
              <a:rPr kumimoji="0" lang="en-CA" sz="1000" b="0" i="0" u="none" strike="noStrike" kern="1200" cap="none" spc="0" normalizeH="0" baseline="0" noProof="0" dirty="0" smtClean="0">
                <a:ln>
                  <a:noFill/>
                </a:ln>
                <a:solidFill>
                  <a:schemeClr val="tx1"/>
                </a:solidFill>
                <a:effectLst/>
                <a:uLnTx/>
                <a:uFillTx/>
                <a:latin typeface="+mn-lt"/>
                <a:ea typeface="+mn-ea"/>
                <a:cs typeface="+mn-cs"/>
              </a:rPr>
              <a:t>- Rob Garmaise, VP of Customer Experience</a:t>
            </a: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1" name="Text Placeholder 3"/>
          <p:cNvSpPr>
            <a:spLocks noGrp="1"/>
          </p:cNvSpPr>
          <p:nvPr>
            <p:ph type="body" sz="quarter" idx="16"/>
          </p:nvPr>
        </p:nvSpPr>
        <p:spPr>
          <a:xfrm>
            <a:off x="287524" y="6093296"/>
            <a:ext cx="2375756" cy="326554"/>
          </a:xfrm>
        </p:spPr>
        <p:txBody>
          <a:bodyPr/>
          <a:lstStyle/>
          <a:p>
            <a:pPr>
              <a:buNone/>
            </a:pPr>
            <a:r>
              <a:rPr lang="en-CA" b="1" dirty="0" smtClean="0"/>
              <a:t>Toll Free: </a:t>
            </a:r>
            <a:r>
              <a:rPr lang="en-CA" dirty="0" smtClean="0"/>
              <a:t>1-877-281-0480</a:t>
            </a: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6"/>
          <p:cNvSpPr>
            <a:spLocks noGrp="1"/>
          </p:cNvSpPr>
          <p:nvPr>
            <p:ph type="body" sz="quarter" idx="19"/>
          </p:nvPr>
        </p:nvSpPr>
        <p:spPr/>
        <p:txBody>
          <a:bodyPr/>
          <a:lstStyle/>
          <a:p>
            <a:r>
              <a:rPr lang="en-CA" smtClean="0"/>
              <a:t>After prioritizing areas of opportunity and choosing engagement initiatives to address them, it’s time to get to action.</a:t>
            </a:r>
            <a:endParaRPr lang="en-CA"/>
          </a:p>
        </p:txBody>
      </p:sp>
      <p:sp>
        <p:nvSpPr>
          <p:cNvPr id="7" name="Title 6"/>
          <p:cNvSpPr>
            <a:spLocks noGrp="1"/>
          </p:cNvSpPr>
          <p:nvPr>
            <p:ph type="title"/>
          </p:nvPr>
        </p:nvSpPr>
        <p:spPr/>
        <p:txBody>
          <a:bodyPr/>
          <a:lstStyle/>
          <a:p>
            <a:r>
              <a:rPr lang="en-CA" smtClean="0"/>
              <a:t>Introduction</a:t>
            </a:r>
            <a:endParaRPr lang="en-CA"/>
          </a:p>
        </p:txBody>
      </p:sp>
      <p:sp>
        <p:nvSpPr>
          <p:cNvPr id="19" name="TextBox 18"/>
          <p:cNvSpPr txBox="1"/>
          <p:nvPr/>
        </p:nvSpPr>
        <p:spPr>
          <a:xfrm>
            <a:off x="249302" y="2312876"/>
            <a:ext cx="3134566" cy="307777"/>
          </a:xfrm>
          <a:prstGeom prst="rect">
            <a:avLst/>
          </a:prstGeom>
          <a:noFill/>
        </p:spPr>
        <p:txBody>
          <a:bodyPr wrap="square" rtlCol="0">
            <a:spAutoFit/>
          </a:bodyPr>
          <a:lstStyle/>
          <a:p>
            <a:pPr algn="l"/>
            <a:r>
              <a:rPr lang="en-CA" sz="1400" b="1" smtClean="0">
                <a:solidFill>
                  <a:srgbClr val="333333"/>
                </a:solidFill>
              </a:rPr>
              <a:t>This Research Is Designed For:</a:t>
            </a:r>
            <a:endParaRPr lang="en-CA" sz="1400" b="1">
              <a:solidFill>
                <a:srgbClr val="333333"/>
              </a:solidFill>
            </a:endParaRPr>
          </a:p>
        </p:txBody>
      </p:sp>
      <p:sp>
        <p:nvSpPr>
          <p:cNvPr id="20" name="TextBox 19"/>
          <p:cNvSpPr txBox="1"/>
          <p:nvPr/>
        </p:nvSpPr>
        <p:spPr>
          <a:xfrm>
            <a:off x="4716044" y="2312876"/>
            <a:ext cx="2808312" cy="307777"/>
          </a:xfrm>
          <a:prstGeom prst="rect">
            <a:avLst/>
          </a:prstGeom>
          <a:noFill/>
        </p:spPr>
        <p:txBody>
          <a:bodyPr wrap="square" rtlCol="0">
            <a:spAutoFit/>
          </a:bodyPr>
          <a:lstStyle/>
          <a:p>
            <a:pPr algn="l"/>
            <a:r>
              <a:rPr lang="en-CA" sz="1400" b="1" smtClean="0">
                <a:solidFill>
                  <a:srgbClr val="333333"/>
                </a:solidFill>
              </a:rPr>
              <a:t>This Research Will Help You:</a:t>
            </a:r>
            <a:endParaRPr lang="en-CA" sz="1400" b="1">
              <a:solidFill>
                <a:srgbClr val="333333"/>
              </a:solidFill>
            </a:endParaRPr>
          </a:p>
        </p:txBody>
      </p:sp>
      <p:sp>
        <p:nvSpPr>
          <p:cNvPr id="25" name="Text Placeholder 9"/>
          <p:cNvSpPr>
            <a:spLocks noGrp="1"/>
          </p:cNvSpPr>
          <p:nvPr>
            <p:ph type="body" sz="quarter" idx="16"/>
          </p:nvPr>
        </p:nvSpPr>
        <p:spPr>
          <a:xfrm>
            <a:off x="249303" y="2636912"/>
            <a:ext cx="4034665" cy="2376264"/>
          </a:xfrm>
        </p:spPr>
        <p:txBody>
          <a:bodyPr/>
          <a:lstStyle/>
          <a:p>
            <a:r>
              <a:rPr lang="en-CA" smtClean="0"/>
              <a:t>HR professionals or executives accountable for the day-to-day logistics of their organization’s employee engagement program.</a:t>
            </a:r>
          </a:p>
          <a:p>
            <a:r>
              <a:rPr lang="en-CA" smtClean="0"/>
              <a:t>Any one looking for ideas or templates to use when preparing for employee action planning.</a:t>
            </a:r>
            <a:endParaRPr lang="en-CA"/>
          </a:p>
        </p:txBody>
      </p:sp>
      <p:sp>
        <p:nvSpPr>
          <p:cNvPr id="26" name="Text Placeholder 11"/>
          <p:cNvSpPr>
            <a:spLocks noGrp="1"/>
          </p:cNvSpPr>
          <p:nvPr>
            <p:ph type="body" sz="quarter" idx="23"/>
          </p:nvPr>
        </p:nvSpPr>
        <p:spPr>
          <a:xfrm>
            <a:off x="4788024" y="2636912"/>
            <a:ext cx="4032448" cy="2376264"/>
          </a:xfrm>
        </p:spPr>
        <p:txBody>
          <a:bodyPr/>
          <a:lstStyle/>
          <a:p>
            <a:r>
              <a:rPr lang="en-CA" smtClean="0"/>
              <a:t>Jumpstart initiatives that will positively impact employee engagement.</a:t>
            </a:r>
          </a:p>
          <a:p>
            <a:r>
              <a:rPr lang="en-CA" smtClean="0"/>
              <a:t>Form effective working teams to assist in developing action plans for engagement initiatives.</a:t>
            </a:r>
          </a:p>
          <a:p>
            <a:r>
              <a:rPr lang="en-CA" smtClean="0"/>
              <a:t>Create, formalize, and assign roles to a post-survey engagement communication plan.</a:t>
            </a:r>
          </a:p>
          <a:p>
            <a:r>
              <a:rPr lang="en-CA" smtClean="0"/>
              <a:t>Set up checkpoints and feedback loops to maintain momentum during implementation. </a:t>
            </a:r>
          </a:p>
          <a:p>
            <a:endParaRPr lang="en-CA"/>
          </a:p>
        </p:txBody>
      </p:sp>
      <p:sp>
        <p:nvSpPr>
          <p:cNvPr id="8" name="TextBox 7"/>
          <p:cNvSpPr txBox="1"/>
          <p:nvPr/>
        </p:nvSpPr>
        <p:spPr>
          <a:xfrm>
            <a:off x="4787968" y="5298593"/>
            <a:ext cx="4032504" cy="938719"/>
          </a:xfrm>
          <a:prstGeom prst="rect">
            <a:avLst/>
          </a:prstGeom>
          <a:noFill/>
        </p:spPr>
        <p:txBody>
          <a:bodyPr wrap="square" rtlCol="0">
            <a:spAutoFit/>
          </a:bodyPr>
          <a:lstStyle/>
          <a:p>
            <a:pPr algn="l"/>
            <a:r>
              <a:rPr lang="en-US" sz="1100" b="1" smtClean="0">
                <a:solidFill>
                  <a:srgbClr val="D17D08"/>
                </a:solidFill>
              </a:rPr>
              <a:t>Note: </a:t>
            </a:r>
            <a:r>
              <a:rPr lang="en-US" sz="1100" smtClean="0">
                <a:solidFill>
                  <a:srgbClr val="333333"/>
                </a:solidFill>
              </a:rPr>
              <a:t>This solution set doesn’t walk you through every step of the way between engagement survey A and engagement survey B. It is intended to help you develop engagement action and communications plans for specific initiatives chosen after getting your survey results. </a:t>
            </a:r>
            <a:endParaRPr lang="en-US" sz="1100">
              <a:solidFill>
                <a:srgbClr val="333333"/>
              </a:solidFill>
            </a:endParaRPr>
          </a:p>
        </p:txBody>
      </p:sp>
    </p:spTree>
    <p:extLst>
      <p:ext uri="{BB962C8B-B14F-4D97-AF65-F5344CB8AC3E}">
        <p14:creationId xmlns:p14="http://schemas.microsoft.com/office/powerpoint/2010/main" val="180770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smtClean="0"/>
              <a:t>Executive Summary</a:t>
            </a:r>
            <a:endParaRPr lang="en-CA"/>
          </a:p>
        </p:txBody>
      </p:sp>
      <p:sp>
        <p:nvSpPr>
          <p:cNvPr id="3" name="Text Placeholder 2"/>
          <p:cNvSpPr>
            <a:spLocks noGrp="1"/>
          </p:cNvSpPr>
          <p:nvPr>
            <p:ph type="body" sz="quarter" idx="16"/>
          </p:nvPr>
        </p:nvSpPr>
        <p:spPr>
          <a:xfrm>
            <a:off x="249302" y="1160748"/>
            <a:ext cx="8627998" cy="5148572"/>
          </a:xfrm>
        </p:spPr>
        <p:txBody>
          <a:bodyPr/>
          <a:lstStyle/>
          <a:p>
            <a:pPr>
              <a:lnSpc>
                <a:spcPct val="100000"/>
              </a:lnSpc>
              <a:spcBef>
                <a:spcPts val="600"/>
              </a:spcBef>
              <a:buNone/>
            </a:pPr>
            <a:r>
              <a:rPr lang="en-US" b="1" dirty="0" smtClean="0"/>
              <a:t>Failure to take action following an engagement survey can lead to increased disengagement.</a:t>
            </a:r>
          </a:p>
          <a:p>
            <a:pPr>
              <a:spcBef>
                <a:spcPts val="600"/>
              </a:spcBef>
            </a:pPr>
            <a:r>
              <a:rPr lang="en-US" dirty="0" smtClean="0"/>
              <a:t>On average, 1 in 3 employees are engaged. Even worse, of those employees who saw no follow-up on survey results at their organization, only 1 in 4 employees are engaged. </a:t>
            </a:r>
          </a:p>
          <a:p>
            <a:pPr>
              <a:lnSpc>
                <a:spcPct val="100000"/>
              </a:lnSpc>
              <a:spcBef>
                <a:spcPts val="600"/>
              </a:spcBef>
            </a:pPr>
            <a:r>
              <a:rPr lang="en-CA" dirty="0" smtClean="0"/>
              <a:t>Employee engagement declines further in organizations that are “all talk, no action” following the survey. Only 1 in 5 employees remain engaged at organizations that committed to making change, but then never made any modifications.</a:t>
            </a:r>
          </a:p>
          <a:p>
            <a:pPr marL="0" indent="0">
              <a:spcBef>
                <a:spcPts val="600"/>
              </a:spcBef>
              <a:buNone/>
            </a:pPr>
            <a:r>
              <a:rPr lang="en-CA" b="1" dirty="0" smtClean="0"/>
              <a:t>McLean &amp; Company recommends a four-stage approach to successful post-survey follow-up: Prioritize, Participate, Activate, and Communicate. </a:t>
            </a:r>
          </a:p>
          <a:p>
            <a:pPr marL="166688" indent="-166688">
              <a:spcBef>
                <a:spcPts val="600"/>
              </a:spcBef>
            </a:pPr>
            <a:r>
              <a:rPr lang="en-CA" dirty="0" smtClean="0"/>
              <a:t>This storyboard focuses on the last two stages: developing an action plan for chosen engagement initiatives, and communicating those initiatives to employees. Before reading this storyboard, you must choose the engagement initiatives you want to implement using the solution set, </a:t>
            </a:r>
            <a:r>
              <a:rPr lang="en-CA" i="1" dirty="0" smtClean="0">
                <a:hlinkClick r:id="rId3"/>
              </a:rPr>
              <a:t>Identify &amp; Select Employee Engagement Initiatives</a:t>
            </a:r>
            <a:r>
              <a:rPr lang="en-CA" dirty="0" smtClean="0"/>
              <a:t>.</a:t>
            </a:r>
            <a:r>
              <a:rPr lang="en-CA" dirty="0" smtClean="0">
                <a:hlinkClick r:id="rId3"/>
              </a:rPr>
              <a:t> </a:t>
            </a:r>
            <a:endParaRPr lang="en-CA" dirty="0" smtClean="0"/>
          </a:p>
          <a:p>
            <a:pPr>
              <a:spcBef>
                <a:spcPts val="600"/>
              </a:spcBef>
              <a:buNone/>
            </a:pPr>
            <a:r>
              <a:rPr lang="en-CA" b="1" dirty="0" smtClean="0"/>
              <a:t>Post-survey action planning is a project that requires clear roles and objectives to succeed. </a:t>
            </a:r>
          </a:p>
          <a:p>
            <a:pPr>
              <a:spcBef>
                <a:spcPts val="600"/>
              </a:spcBef>
            </a:pPr>
            <a:r>
              <a:rPr lang="en-CA" dirty="0" smtClean="0"/>
              <a:t>Organizations that set clearly defined roles before assembling teams for each chosen initiative are 17% more likely to successfully implement their chosen engagement initiatives. </a:t>
            </a:r>
          </a:p>
          <a:p>
            <a:pPr>
              <a:spcBef>
                <a:spcPts val="600"/>
              </a:spcBef>
            </a:pPr>
            <a:r>
              <a:rPr lang="en-CA" dirty="0" smtClean="0"/>
              <a:t>While each initiative is unique, McLean &amp; Company has identified four key roles to include in each team: Executive Sponsor, Task Owner and Task Performers, as well as an HR Project Manager to oversee all teams.</a:t>
            </a:r>
          </a:p>
          <a:p>
            <a:pPr>
              <a:spcBef>
                <a:spcPts val="600"/>
              </a:spcBef>
            </a:pPr>
            <a:r>
              <a:rPr lang="en-CA" dirty="0" smtClean="0"/>
              <a:t>Each working team should break down its initiative into tasks with defined time frames and accountability for implementation. This action plan can be documented in McLean &amp; Company’s </a:t>
            </a:r>
            <a:r>
              <a:rPr lang="en-CA" i="1" dirty="0" smtClean="0">
                <a:hlinkClick r:id="rId4"/>
              </a:rPr>
              <a:t>Post-Survey Engagement Program Plan</a:t>
            </a:r>
            <a:r>
              <a:rPr lang="en-CA" dirty="0" smtClean="0"/>
              <a:t>.</a:t>
            </a:r>
          </a:p>
          <a:p>
            <a:pPr>
              <a:lnSpc>
                <a:spcPct val="100000"/>
              </a:lnSpc>
              <a:spcBef>
                <a:spcPts val="600"/>
              </a:spcBef>
              <a:buNone/>
            </a:pPr>
            <a:r>
              <a:rPr lang="en-CA" b="1" dirty="0" smtClean="0"/>
              <a:t>Regular communications and checkpoints keep employees informed and propel momentum. </a:t>
            </a:r>
          </a:p>
          <a:p>
            <a:r>
              <a:rPr lang="en-CA" dirty="0" smtClean="0"/>
              <a:t>Create a formal communication plan that documents required </a:t>
            </a:r>
            <a:r>
              <a:rPr lang="en-CA" dirty="0" err="1" smtClean="0"/>
              <a:t>touchpoints</a:t>
            </a:r>
            <a:r>
              <a:rPr lang="en-CA" dirty="0" smtClean="0"/>
              <a:t>, key messages, who’s involved in each </a:t>
            </a:r>
            <a:r>
              <a:rPr lang="en-CA" dirty="0" err="1" smtClean="0"/>
              <a:t>touchpoint</a:t>
            </a:r>
            <a:r>
              <a:rPr lang="en-CA" dirty="0" smtClean="0"/>
              <a:t>, and which channel will be used. Organizations that</a:t>
            </a:r>
            <a:r>
              <a:rPr lang="en-US" dirty="0" smtClean="0"/>
              <a:t> keep employees updated on the progress of initiatives are 12% more likely to see increased retention, productivity, attendance, and engagement throughout the year.</a:t>
            </a:r>
          </a:p>
          <a:p>
            <a:r>
              <a:rPr lang="en-US" dirty="0" smtClean="0"/>
              <a:t>Organizations that set up monthly checkpoints for everyone accountable for implementing the change initiatives see increased retention, productivity, attendance, and engagement throughout the year.</a:t>
            </a:r>
          </a:p>
        </p:txBody>
      </p:sp>
    </p:spTree>
    <p:extLst>
      <p:ext uri="{BB962C8B-B14F-4D97-AF65-F5344CB8AC3E}">
        <p14:creationId xmlns:p14="http://schemas.microsoft.com/office/powerpoint/2010/main" val="1676973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 name="Object 3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0" name="think-cell Slide" r:id="rId22" imgW="360" imgH="360" progId="">
                  <p:embed/>
                </p:oleObj>
              </mc:Choice>
              <mc:Fallback>
                <p:oleObj name="think-cell Slide" r:id="rId22" imgW="360" imgH="360" progId="">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2" name="Rounded Rectangle 31"/>
          <p:cNvSpPr/>
          <p:nvPr>
            <p:custDataLst>
              <p:tags r:id="rId3"/>
            </p:custDataLst>
          </p:nvPr>
        </p:nvSpPr>
        <p:spPr>
          <a:xfrm>
            <a:off x="230696" y="3429000"/>
            <a:ext cx="8646604" cy="936104"/>
          </a:xfrm>
          <a:prstGeom prst="roundRect">
            <a:avLst/>
          </a:prstGeom>
          <a:solidFill>
            <a:schemeClr val="tx2">
              <a:lumMod val="85000"/>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FFFFFF"/>
              </a:solidFill>
            </a:endParaRPr>
          </a:p>
        </p:txBody>
      </p:sp>
      <p:sp>
        <p:nvSpPr>
          <p:cNvPr id="7" name="Title 6"/>
          <p:cNvSpPr>
            <a:spLocks noGrp="1"/>
          </p:cNvSpPr>
          <p:nvPr>
            <p:ph type="title"/>
            <p:custDataLst>
              <p:tags r:id="rId4"/>
            </p:custDataLst>
          </p:nvPr>
        </p:nvSpPr>
        <p:spPr/>
        <p:txBody>
          <a:bodyPr/>
          <a:lstStyle/>
          <a:p>
            <a:r>
              <a:rPr lang="en-US" dirty="0" smtClean="0"/>
              <a:t>There are many parts to an employee engagement program – this set will help you move beyond just measuring engagement</a:t>
            </a:r>
            <a:endParaRPr lang="en-US" dirty="0"/>
          </a:p>
        </p:txBody>
      </p:sp>
      <p:sp>
        <p:nvSpPr>
          <p:cNvPr id="9" name="Rectangle 8"/>
          <p:cNvSpPr/>
          <p:nvPr>
            <p:custDataLst>
              <p:tags r:id="rId5"/>
            </p:custDataLst>
          </p:nvPr>
        </p:nvSpPr>
        <p:spPr>
          <a:xfrm>
            <a:off x="3527189" y="2606040"/>
            <a:ext cx="3600400"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a:buFont typeface="Arial" pitchFamily="34" charset="0"/>
              <a:buChar char="•"/>
            </a:pPr>
            <a:r>
              <a:rPr lang="en-US" sz="1200" i="1" smtClean="0">
                <a:solidFill>
                  <a:srgbClr val="333333"/>
                </a:solidFill>
                <a:hlinkClick r:id="rId24"/>
              </a:rPr>
              <a:t>Optimize Employee Engagement Surveys</a:t>
            </a:r>
            <a:endParaRPr lang="en-US" sz="1200" i="1">
              <a:solidFill>
                <a:srgbClr val="333333"/>
              </a:solidFill>
            </a:endParaRPr>
          </a:p>
        </p:txBody>
      </p:sp>
      <p:sp>
        <p:nvSpPr>
          <p:cNvPr id="15" name="Rectangle 14"/>
          <p:cNvSpPr/>
          <p:nvPr>
            <p:custDataLst>
              <p:tags r:id="rId6"/>
            </p:custDataLst>
          </p:nvPr>
        </p:nvSpPr>
        <p:spPr>
          <a:xfrm>
            <a:off x="3527884" y="3506140"/>
            <a:ext cx="3600400"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a:buFont typeface="Arial" pitchFamily="34" charset="0"/>
              <a:buChar char="•"/>
            </a:pPr>
            <a:r>
              <a:rPr lang="en-US" sz="1200" i="1" smtClean="0">
                <a:solidFill>
                  <a:srgbClr val="333333"/>
                </a:solidFill>
                <a:hlinkClick r:id="rId25"/>
              </a:rPr>
              <a:t>Identify &amp; Select Employee Engagement Initiatives</a:t>
            </a:r>
            <a:endParaRPr lang="en-US" sz="1200" i="1" smtClean="0">
              <a:solidFill>
                <a:srgbClr val="333333"/>
              </a:solidFill>
            </a:endParaRPr>
          </a:p>
          <a:p>
            <a:pPr marL="182880" indent="-182880" algn="l">
              <a:buFont typeface="Arial" pitchFamily="34" charset="0"/>
              <a:buChar char="•"/>
            </a:pPr>
            <a:r>
              <a:rPr lang="en-US" sz="1200" smtClean="0">
                <a:solidFill>
                  <a:srgbClr val="333333"/>
                </a:solidFill>
              </a:rPr>
              <a:t>Action Plan and Implement Employee Engagement Initiatives </a:t>
            </a:r>
            <a:endParaRPr lang="en-US" sz="1200">
              <a:solidFill>
                <a:srgbClr val="333333"/>
              </a:solidFill>
            </a:endParaRPr>
          </a:p>
        </p:txBody>
      </p:sp>
      <p:sp>
        <p:nvSpPr>
          <p:cNvPr id="16" name="Rectangle 15"/>
          <p:cNvSpPr/>
          <p:nvPr>
            <p:custDataLst>
              <p:tags r:id="rId7"/>
            </p:custDataLst>
          </p:nvPr>
        </p:nvSpPr>
        <p:spPr>
          <a:xfrm>
            <a:off x="3527884" y="1705940"/>
            <a:ext cx="3600400"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a:buFont typeface="Arial" pitchFamily="34" charset="0"/>
              <a:buChar char="•"/>
            </a:pPr>
            <a:r>
              <a:rPr lang="en-US" sz="1200" i="1" smtClean="0">
                <a:solidFill>
                  <a:srgbClr val="333333"/>
                </a:solidFill>
                <a:hlinkClick r:id="rId26"/>
              </a:rPr>
              <a:t>Make the Case for Employee Engagement</a:t>
            </a:r>
            <a:endParaRPr lang="en-US" sz="1200" i="1">
              <a:solidFill>
                <a:srgbClr val="333333"/>
              </a:solidFill>
            </a:endParaRPr>
          </a:p>
        </p:txBody>
      </p:sp>
      <p:sp>
        <p:nvSpPr>
          <p:cNvPr id="18" name="Rectangle 17"/>
          <p:cNvSpPr/>
          <p:nvPr>
            <p:custDataLst>
              <p:tags r:id="rId8"/>
            </p:custDataLst>
          </p:nvPr>
        </p:nvSpPr>
        <p:spPr>
          <a:xfrm>
            <a:off x="3527884" y="4406240"/>
            <a:ext cx="3600400"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a:buFont typeface="Arial" pitchFamily="34" charset="0"/>
              <a:buChar char="•"/>
            </a:pPr>
            <a:r>
              <a:rPr lang="en-US" sz="1200" i="1" smtClean="0">
                <a:solidFill>
                  <a:srgbClr val="333333"/>
                </a:solidFill>
                <a:hlinkClick r:id="rId27"/>
              </a:rPr>
              <a:t>Optimize Rewards and Recognition</a:t>
            </a:r>
            <a:endParaRPr lang="en-US" sz="1200" i="1" smtClean="0">
              <a:solidFill>
                <a:srgbClr val="333333"/>
              </a:solidFill>
            </a:endParaRPr>
          </a:p>
          <a:p>
            <a:pPr marL="182880" indent="-182880" algn="l">
              <a:buFont typeface="Arial" pitchFamily="34" charset="0"/>
              <a:buChar char="•"/>
            </a:pPr>
            <a:r>
              <a:rPr lang="en-US" sz="1200" i="1" smtClean="0">
                <a:solidFill>
                  <a:srgbClr val="333333"/>
                </a:solidFill>
                <a:hlinkClick r:id="rId28"/>
              </a:rPr>
              <a:t>Empower to Engage</a:t>
            </a:r>
            <a:endParaRPr lang="en-US" sz="1200" i="1" smtClean="0">
              <a:solidFill>
                <a:srgbClr val="333333"/>
              </a:solidFill>
            </a:endParaRPr>
          </a:p>
          <a:p>
            <a:pPr marL="182880" indent="-182880" algn="l">
              <a:buFont typeface="Arial" pitchFamily="34" charset="0"/>
              <a:buChar char="•"/>
            </a:pPr>
            <a:r>
              <a:rPr lang="en-US" sz="1200" i="1" smtClean="0">
                <a:solidFill>
                  <a:srgbClr val="333333"/>
                </a:solidFill>
                <a:hlinkClick r:id="rId29"/>
              </a:rPr>
              <a:t>Rid the Organization of an Inconsistent Culture</a:t>
            </a:r>
            <a:endParaRPr lang="en-US" sz="1200" i="1" smtClean="0">
              <a:solidFill>
                <a:srgbClr val="333333"/>
              </a:solidFill>
            </a:endParaRPr>
          </a:p>
          <a:p>
            <a:pPr marL="182880" indent="-182880" algn="l">
              <a:buFont typeface="Arial" pitchFamily="34" charset="0"/>
              <a:buChar char="•"/>
            </a:pPr>
            <a:r>
              <a:rPr lang="en-US" sz="1200" smtClean="0">
                <a:solidFill>
                  <a:srgbClr val="333333"/>
                </a:solidFill>
              </a:rPr>
              <a:t>See </a:t>
            </a:r>
            <a:r>
              <a:rPr lang="en-US" sz="1200" smtClean="0">
                <a:solidFill>
                  <a:srgbClr val="333333"/>
                </a:solidFill>
                <a:hlinkClick r:id="rId30"/>
              </a:rPr>
              <a:t>McLean &amp; Company’s website </a:t>
            </a:r>
            <a:r>
              <a:rPr lang="en-US" sz="1200" smtClean="0">
                <a:solidFill>
                  <a:srgbClr val="333333"/>
                </a:solidFill>
              </a:rPr>
              <a:t>for more</a:t>
            </a:r>
            <a:endParaRPr lang="en-US" sz="1200">
              <a:solidFill>
                <a:srgbClr val="333333"/>
              </a:solidFill>
            </a:endParaRPr>
          </a:p>
        </p:txBody>
      </p:sp>
      <p:sp>
        <p:nvSpPr>
          <p:cNvPr id="19" name="Rectangle 18"/>
          <p:cNvSpPr/>
          <p:nvPr>
            <p:custDataLst>
              <p:tags r:id="rId9"/>
            </p:custDataLst>
          </p:nvPr>
        </p:nvSpPr>
        <p:spPr>
          <a:xfrm>
            <a:off x="322832" y="2606040"/>
            <a:ext cx="2700996"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Conduct an engagement survey.</a:t>
            </a:r>
            <a:endParaRPr lang="en-US" sz="1400" b="1">
              <a:solidFill>
                <a:srgbClr val="333333"/>
              </a:solidFill>
            </a:endParaRPr>
          </a:p>
        </p:txBody>
      </p:sp>
      <p:sp>
        <p:nvSpPr>
          <p:cNvPr id="20" name="Rectangle 19"/>
          <p:cNvSpPr/>
          <p:nvPr>
            <p:custDataLst>
              <p:tags r:id="rId10"/>
            </p:custDataLst>
          </p:nvPr>
        </p:nvSpPr>
        <p:spPr>
          <a:xfrm>
            <a:off x="323527" y="3506140"/>
            <a:ext cx="2700996"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Move beyond measuring engagement, and actually start improving it.</a:t>
            </a:r>
            <a:endParaRPr lang="en-US" sz="1400" b="1">
              <a:solidFill>
                <a:srgbClr val="333333"/>
              </a:solidFill>
            </a:endParaRPr>
          </a:p>
        </p:txBody>
      </p:sp>
      <p:sp>
        <p:nvSpPr>
          <p:cNvPr id="21" name="Rectangle 20"/>
          <p:cNvSpPr/>
          <p:nvPr>
            <p:custDataLst>
              <p:tags r:id="rId11"/>
            </p:custDataLst>
          </p:nvPr>
        </p:nvSpPr>
        <p:spPr>
          <a:xfrm>
            <a:off x="323527" y="1705940"/>
            <a:ext cx="2700996"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Understand why engagement is important to your organization.</a:t>
            </a:r>
            <a:endParaRPr lang="en-US" sz="1400" b="1">
              <a:solidFill>
                <a:srgbClr val="333333"/>
              </a:solidFill>
            </a:endParaRPr>
          </a:p>
        </p:txBody>
      </p:sp>
      <p:sp>
        <p:nvSpPr>
          <p:cNvPr id="23" name="Rectangle 22"/>
          <p:cNvSpPr/>
          <p:nvPr>
            <p:custDataLst>
              <p:tags r:id="rId12"/>
            </p:custDataLst>
          </p:nvPr>
        </p:nvSpPr>
        <p:spPr>
          <a:xfrm>
            <a:off x="323527" y="4406240"/>
            <a:ext cx="2700996"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Focus on key components that drive your organization’s employee engagement.</a:t>
            </a:r>
            <a:endParaRPr lang="en-US" sz="1400" b="1">
              <a:solidFill>
                <a:srgbClr val="333333"/>
              </a:solidFill>
            </a:endParaRPr>
          </a:p>
        </p:txBody>
      </p:sp>
      <p:sp>
        <p:nvSpPr>
          <p:cNvPr id="24" name="Rectangle 23"/>
          <p:cNvSpPr/>
          <p:nvPr>
            <p:custDataLst>
              <p:tags r:id="rId13"/>
            </p:custDataLst>
          </p:nvPr>
        </p:nvSpPr>
        <p:spPr>
          <a:xfrm>
            <a:off x="3527189" y="5306340"/>
            <a:ext cx="3600400"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880" indent="-182880" algn="l">
              <a:buFont typeface="Arial" pitchFamily="34" charset="0"/>
              <a:buChar char="•"/>
            </a:pPr>
            <a:r>
              <a:rPr lang="en-US" sz="1200" i="1" smtClean="0">
                <a:solidFill>
                  <a:srgbClr val="333333"/>
                </a:solidFill>
                <a:hlinkClick r:id="rId31"/>
              </a:rPr>
              <a:t>Identify &amp; Reengage the Disengaged</a:t>
            </a:r>
            <a:endParaRPr lang="en-US" sz="1200" i="1" smtClean="0">
              <a:solidFill>
                <a:srgbClr val="333333"/>
              </a:solidFill>
            </a:endParaRPr>
          </a:p>
          <a:p>
            <a:pPr marL="182880" indent="-182880" algn="l">
              <a:buFont typeface="Arial" pitchFamily="34" charset="0"/>
              <a:buChar char="•"/>
            </a:pPr>
            <a:r>
              <a:rPr lang="en-US" sz="1200" i="1" smtClean="0">
                <a:solidFill>
                  <a:srgbClr val="333333"/>
                </a:solidFill>
                <a:hlinkClick r:id="rId32"/>
              </a:rPr>
              <a:t>Engage Generation Y</a:t>
            </a:r>
            <a:endParaRPr lang="en-US" sz="1200" i="1" smtClean="0">
              <a:solidFill>
                <a:srgbClr val="333333"/>
              </a:solidFill>
            </a:endParaRPr>
          </a:p>
          <a:p>
            <a:pPr marL="182880" indent="-182880" algn="l">
              <a:buFont typeface="Arial" pitchFamily="34" charset="0"/>
              <a:buChar char="•"/>
            </a:pPr>
            <a:r>
              <a:rPr lang="en-US" sz="1200" i="1" smtClean="0">
                <a:solidFill>
                  <a:srgbClr val="333333"/>
                </a:solidFill>
                <a:hlinkClick r:id="rId33"/>
              </a:rPr>
              <a:t>Onboard New Hires for Ramp-up &amp; Retention</a:t>
            </a:r>
            <a:endParaRPr lang="en-US" sz="1200" i="1" smtClean="0">
              <a:solidFill>
                <a:srgbClr val="333333"/>
              </a:solidFill>
            </a:endParaRPr>
          </a:p>
          <a:p>
            <a:pPr marL="182880" indent="-182880" algn="l">
              <a:buFont typeface="Arial" pitchFamily="34" charset="0"/>
              <a:buChar char="•"/>
            </a:pPr>
            <a:r>
              <a:rPr lang="en-US" sz="1200" smtClean="0">
                <a:solidFill>
                  <a:srgbClr val="333333"/>
                </a:solidFill>
              </a:rPr>
              <a:t>See </a:t>
            </a:r>
            <a:r>
              <a:rPr lang="en-US" sz="1200" smtClean="0">
                <a:solidFill>
                  <a:srgbClr val="333333"/>
                </a:solidFill>
                <a:hlinkClick r:id="rId30"/>
              </a:rPr>
              <a:t>McLean &amp; Company’s website </a:t>
            </a:r>
            <a:r>
              <a:rPr lang="en-US" sz="1200" smtClean="0">
                <a:solidFill>
                  <a:srgbClr val="333333"/>
                </a:solidFill>
              </a:rPr>
              <a:t>for more</a:t>
            </a:r>
          </a:p>
        </p:txBody>
      </p:sp>
      <p:sp>
        <p:nvSpPr>
          <p:cNvPr id="25" name="Rectangle 24"/>
          <p:cNvSpPr/>
          <p:nvPr>
            <p:custDataLst>
              <p:tags r:id="rId14"/>
            </p:custDataLst>
          </p:nvPr>
        </p:nvSpPr>
        <p:spPr>
          <a:xfrm>
            <a:off x="322832" y="5306340"/>
            <a:ext cx="2700996" cy="82296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Ensure managers are playing their role in engaging their employees.</a:t>
            </a:r>
            <a:endParaRPr lang="en-US" sz="1400" b="1">
              <a:solidFill>
                <a:srgbClr val="333333"/>
              </a:solidFill>
            </a:endParaRPr>
          </a:p>
        </p:txBody>
      </p:sp>
      <p:sp>
        <p:nvSpPr>
          <p:cNvPr id="26" name="Chevron 25"/>
          <p:cNvSpPr/>
          <p:nvPr>
            <p:custDataLst>
              <p:tags r:id="rId15"/>
            </p:custDataLst>
          </p:nvPr>
        </p:nvSpPr>
        <p:spPr>
          <a:xfrm>
            <a:off x="3131144" y="1952022"/>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b="1">
              <a:solidFill>
                <a:srgbClr val="333333"/>
              </a:solidFill>
            </a:endParaRPr>
          </a:p>
        </p:txBody>
      </p:sp>
      <p:sp>
        <p:nvSpPr>
          <p:cNvPr id="28" name="Chevron 27"/>
          <p:cNvSpPr/>
          <p:nvPr>
            <p:custDataLst>
              <p:tags r:id="rId16"/>
            </p:custDataLst>
          </p:nvPr>
        </p:nvSpPr>
        <p:spPr>
          <a:xfrm>
            <a:off x="3131144" y="2852122"/>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b="1">
              <a:solidFill>
                <a:srgbClr val="333333"/>
              </a:solidFill>
            </a:endParaRPr>
          </a:p>
        </p:txBody>
      </p:sp>
      <p:sp>
        <p:nvSpPr>
          <p:cNvPr id="29" name="Chevron 28"/>
          <p:cNvSpPr/>
          <p:nvPr>
            <p:custDataLst>
              <p:tags r:id="rId17"/>
            </p:custDataLst>
          </p:nvPr>
        </p:nvSpPr>
        <p:spPr>
          <a:xfrm>
            <a:off x="3143988" y="3752222"/>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a:solidFill>
                <a:srgbClr val="333333"/>
              </a:solidFill>
            </a:endParaRPr>
          </a:p>
        </p:txBody>
      </p:sp>
      <p:sp>
        <p:nvSpPr>
          <p:cNvPr id="30" name="Chevron 29"/>
          <p:cNvSpPr/>
          <p:nvPr>
            <p:custDataLst>
              <p:tags r:id="rId18"/>
            </p:custDataLst>
          </p:nvPr>
        </p:nvSpPr>
        <p:spPr>
          <a:xfrm>
            <a:off x="3143988" y="4652322"/>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a:solidFill>
                <a:srgbClr val="333333"/>
              </a:solidFill>
            </a:endParaRPr>
          </a:p>
        </p:txBody>
      </p:sp>
      <p:sp>
        <p:nvSpPr>
          <p:cNvPr id="31" name="Chevron 30"/>
          <p:cNvSpPr/>
          <p:nvPr>
            <p:custDataLst>
              <p:tags r:id="rId19"/>
            </p:custDataLst>
          </p:nvPr>
        </p:nvSpPr>
        <p:spPr>
          <a:xfrm>
            <a:off x="3143988" y="5552422"/>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CA">
              <a:solidFill>
                <a:srgbClr val="333333"/>
              </a:solidFill>
            </a:endParaRPr>
          </a:p>
        </p:txBody>
      </p:sp>
      <p:sp>
        <p:nvSpPr>
          <p:cNvPr id="34" name="TextBox 33"/>
          <p:cNvSpPr txBox="1"/>
          <p:nvPr/>
        </p:nvSpPr>
        <p:spPr>
          <a:xfrm>
            <a:off x="7174552" y="3385445"/>
            <a:ext cx="1645920" cy="1015663"/>
          </a:xfrm>
          <a:prstGeom prst="rect">
            <a:avLst/>
          </a:prstGeom>
          <a:noFill/>
        </p:spPr>
        <p:txBody>
          <a:bodyPr wrap="square" rtlCol="0">
            <a:spAutoFit/>
          </a:bodyPr>
          <a:lstStyle/>
          <a:p>
            <a:r>
              <a:rPr lang="en-US" sz="1200" smtClean="0">
                <a:solidFill>
                  <a:srgbClr val="333333"/>
                </a:solidFill>
              </a:rPr>
              <a:t>The storyboard you are about to read is part of the post-survey recommended process</a:t>
            </a:r>
            <a:endParaRPr lang="en-US" sz="1200">
              <a:solidFill>
                <a:srgbClr val="333333"/>
              </a:solidFill>
            </a:endParaRPr>
          </a:p>
        </p:txBody>
      </p:sp>
      <p:sp>
        <p:nvSpPr>
          <p:cNvPr id="22" name="TextBox 21"/>
          <p:cNvSpPr txBox="1"/>
          <p:nvPr/>
        </p:nvSpPr>
        <p:spPr>
          <a:xfrm>
            <a:off x="287524" y="1304764"/>
            <a:ext cx="2807617" cy="276999"/>
          </a:xfrm>
          <a:prstGeom prst="rect">
            <a:avLst/>
          </a:prstGeom>
          <a:noFill/>
        </p:spPr>
        <p:txBody>
          <a:bodyPr wrap="square" rtlCol="0">
            <a:spAutoFit/>
          </a:bodyPr>
          <a:lstStyle/>
          <a:p>
            <a:r>
              <a:rPr lang="en-US" sz="1200" b="1" smtClean="0">
                <a:solidFill>
                  <a:srgbClr val="333333"/>
                </a:solidFill>
              </a:rPr>
              <a:t>Steps in your engagement program</a:t>
            </a:r>
            <a:endParaRPr lang="en-US" sz="1200" b="1">
              <a:solidFill>
                <a:srgbClr val="333333"/>
              </a:solidFill>
            </a:endParaRPr>
          </a:p>
        </p:txBody>
      </p:sp>
      <p:sp>
        <p:nvSpPr>
          <p:cNvPr id="27" name="TextBox 26"/>
          <p:cNvSpPr txBox="1"/>
          <p:nvPr/>
        </p:nvSpPr>
        <p:spPr>
          <a:xfrm>
            <a:off x="3924276" y="1304764"/>
            <a:ext cx="2807617" cy="276999"/>
          </a:xfrm>
          <a:prstGeom prst="rect">
            <a:avLst/>
          </a:prstGeom>
          <a:noFill/>
        </p:spPr>
        <p:txBody>
          <a:bodyPr wrap="square" rtlCol="0">
            <a:spAutoFit/>
          </a:bodyPr>
          <a:lstStyle/>
          <a:p>
            <a:r>
              <a:rPr lang="en-US" sz="1200" b="1" smtClean="0">
                <a:solidFill>
                  <a:srgbClr val="333333"/>
                </a:solidFill>
              </a:rPr>
              <a:t>Associated solution sets</a:t>
            </a:r>
            <a:endParaRPr lang="en-US" sz="1200" b="1">
              <a:solidFill>
                <a:srgbClr val="333333"/>
              </a:solidFill>
            </a:endParaRPr>
          </a:p>
        </p:txBody>
      </p:sp>
    </p:spTree>
    <p:extLst>
      <p:ext uri="{BB962C8B-B14F-4D97-AF65-F5344CB8AC3E}">
        <p14:creationId xmlns:p14="http://schemas.microsoft.com/office/powerpoint/2010/main" val="830301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507" y="1006035"/>
            <a:ext cx="8865409" cy="1774893"/>
          </a:xfrm>
          <a:prstGeom prst="rect">
            <a:avLst/>
          </a:prstGeom>
          <a:noFill/>
          <a:ln w="9525">
            <a:noFill/>
            <a:miter lim="800000"/>
            <a:headEnd/>
            <a:tailEnd/>
          </a:ln>
        </p:spPr>
      </p:pic>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333333"/>
              </a:solidFill>
            </a:endParaRPr>
          </a:p>
        </p:txBody>
      </p:sp>
      <p:sp>
        <p:nvSpPr>
          <p:cNvPr id="10" name="Chevron 9"/>
          <p:cNvSpPr/>
          <p:nvPr/>
        </p:nvSpPr>
        <p:spPr>
          <a:xfrm>
            <a:off x="6214437" y="4357056"/>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333333"/>
              </a:solidFill>
            </a:endParaRPr>
          </a:p>
        </p:txBody>
      </p:sp>
      <p:sp>
        <p:nvSpPr>
          <p:cNvPr id="14" name="Text Placeholder 13"/>
          <p:cNvSpPr>
            <a:spLocks noGrp="1"/>
          </p:cNvSpPr>
          <p:nvPr>
            <p:ph type="body" sz="quarter" idx="15"/>
          </p:nvPr>
        </p:nvSpPr>
        <p:spPr/>
        <p:txBody>
          <a:bodyPr/>
          <a:lstStyle/>
          <a:p>
            <a:r>
              <a:rPr lang="en-CA" smtClean="0"/>
              <a:t>Make the case</a:t>
            </a:r>
          </a:p>
        </p:txBody>
      </p:sp>
      <p:sp>
        <p:nvSpPr>
          <p:cNvPr id="16" name="Text Placeholder 15"/>
          <p:cNvSpPr>
            <a:spLocks noGrp="1"/>
          </p:cNvSpPr>
          <p:nvPr>
            <p:ph type="body" sz="quarter" idx="18"/>
          </p:nvPr>
        </p:nvSpPr>
        <p:spPr/>
        <p:txBody>
          <a:bodyPr/>
          <a:lstStyle/>
          <a:p>
            <a:r>
              <a:rPr lang="en-CA" b="1" smtClean="0"/>
              <a:t>Make the case</a:t>
            </a:r>
          </a:p>
          <a:p>
            <a:r>
              <a:rPr lang="en-CA" smtClean="0"/>
              <a:t>Set the stage</a:t>
            </a:r>
          </a:p>
          <a:p>
            <a:r>
              <a:rPr lang="en-CA" smtClean="0"/>
              <a:t>Activate</a:t>
            </a:r>
          </a:p>
          <a:p>
            <a:r>
              <a:rPr lang="en-CA" smtClean="0"/>
              <a:t>Communicate</a:t>
            </a:r>
          </a:p>
        </p:txBody>
      </p:sp>
      <p:sp>
        <p:nvSpPr>
          <p:cNvPr id="21" name="Text Placeholder 20"/>
          <p:cNvSpPr>
            <a:spLocks noGrp="1"/>
          </p:cNvSpPr>
          <p:nvPr>
            <p:ph type="body" sz="quarter" idx="21"/>
          </p:nvPr>
        </p:nvSpPr>
        <p:spPr>
          <a:xfrm>
            <a:off x="791580" y="4311718"/>
            <a:ext cx="4860540" cy="2177622"/>
          </a:xfrm>
        </p:spPr>
        <p:txBody>
          <a:bodyPr/>
          <a:lstStyle/>
          <a:p>
            <a:r>
              <a:rPr lang="en-US" smtClean="0"/>
              <a:t>Understand that employee engagement isn’t just about surveys.</a:t>
            </a:r>
          </a:p>
          <a:p>
            <a:r>
              <a:rPr lang="en-US" smtClean="0"/>
              <a:t>While 84% of employees report being highly engaged in organizations that follow through on survey results, only 39% of employees report high engagement in organizations that do not continue the effort. </a:t>
            </a:r>
          </a:p>
          <a:p>
            <a:r>
              <a:rPr lang="en-US" smtClean="0">
                <a:cs typeface="Arial" charset="0"/>
              </a:rPr>
              <a:t>Even those organizations that do implement changes as a result of an engagement survey make some significant mistakes.</a:t>
            </a:r>
            <a:endParaRPr lang="en-US" smtClean="0"/>
          </a:p>
          <a:p>
            <a:endParaRPr lang="en-CA"/>
          </a:p>
        </p:txBody>
      </p:sp>
    </p:spTree>
    <p:extLst>
      <p:ext uri="{BB962C8B-B14F-4D97-AF65-F5344CB8AC3E}">
        <p14:creationId xmlns:p14="http://schemas.microsoft.com/office/powerpoint/2010/main" val="7073146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9"/>
          </p:nvPr>
        </p:nvSpPr>
        <p:spPr/>
        <p:txBody>
          <a:bodyPr/>
          <a:lstStyle/>
          <a:p>
            <a:r>
              <a:rPr lang="en-US" smtClean="0"/>
              <a:t>Research has repeatedly shown that employee engagement drives organizational success…</a:t>
            </a:r>
            <a:endParaRPr lang="en-US"/>
          </a:p>
        </p:txBody>
      </p:sp>
      <p:sp>
        <p:nvSpPr>
          <p:cNvPr id="5" name="Title 4"/>
          <p:cNvSpPr>
            <a:spLocks noGrp="1"/>
          </p:cNvSpPr>
          <p:nvPr>
            <p:ph type="title"/>
          </p:nvPr>
        </p:nvSpPr>
        <p:spPr/>
        <p:txBody>
          <a:bodyPr/>
          <a:lstStyle/>
          <a:p>
            <a:r>
              <a:rPr lang="en-US" smtClean="0"/>
              <a:t>Improving employee engagement at your organization is key to staying competitive and improving your bottom line</a:t>
            </a:r>
            <a:endParaRPr lang="en-US"/>
          </a:p>
        </p:txBody>
      </p:sp>
      <p:sp>
        <p:nvSpPr>
          <p:cNvPr id="9" name="Rounded Rectangle 8"/>
          <p:cNvSpPr/>
          <p:nvPr/>
        </p:nvSpPr>
        <p:spPr>
          <a:xfrm>
            <a:off x="317507" y="2571087"/>
            <a:ext cx="1557955" cy="533877"/>
          </a:xfrm>
          <a:prstGeom prst="round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Performance</a:t>
            </a:r>
          </a:p>
        </p:txBody>
      </p:sp>
      <p:sp>
        <p:nvSpPr>
          <p:cNvPr id="10" name="Rounded Rectangle 9"/>
          <p:cNvSpPr/>
          <p:nvPr/>
        </p:nvSpPr>
        <p:spPr>
          <a:xfrm>
            <a:off x="317507" y="3189455"/>
            <a:ext cx="1557955" cy="533877"/>
          </a:xfrm>
          <a:prstGeom prst="round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Retention</a:t>
            </a:r>
          </a:p>
        </p:txBody>
      </p:sp>
      <p:sp>
        <p:nvSpPr>
          <p:cNvPr id="11" name="Rounded Rectangle 10"/>
          <p:cNvSpPr/>
          <p:nvPr/>
        </p:nvSpPr>
        <p:spPr>
          <a:xfrm>
            <a:off x="317507" y="3816152"/>
            <a:ext cx="1557955" cy="533877"/>
          </a:xfrm>
          <a:prstGeom prst="roundRect">
            <a:avLst/>
          </a:prstGeom>
          <a:solidFill>
            <a:schemeClr val="bg2">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Creativity</a:t>
            </a:r>
          </a:p>
        </p:txBody>
      </p:sp>
      <p:sp>
        <p:nvSpPr>
          <p:cNvPr id="12" name="TextBox 11"/>
          <p:cNvSpPr txBox="1"/>
          <p:nvPr/>
        </p:nvSpPr>
        <p:spPr>
          <a:xfrm>
            <a:off x="268890" y="2096852"/>
            <a:ext cx="1820695" cy="461665"/>
          </a:xfrm>
          <a:prstGeom prst="rect">
            <a:avLst/>
          </a:prstGeom>
          <a:noFill/>
        </p:spPr>
        <p:txBody>
          <a:bodyPr wrap="square" rtlCol="0">
            <a:spAutoFit/>
          </a:bodyPr>
          <a:lstStyle/>
          <a:p>
            <a:pPr algn="l"/>
            <a:r>
              <a:rPr lang="en-US" sz="1200" i="1" smtClean="0">
                <a:solidFill>
                  <a:srgbClr val="333333"/>
                </a:solidFill>
              </a:rPr>
              <a:t>Engaged employees drive:</a:t>
            </a:r>
          </a:p>
        </p:txBody>
      </p:sp>
      <p:sp>
        <p:nvSpPr>
          <p:cNvPr id="13" name="TextBox 12"/>
          <p:cNvSpPr txBox="1"/>
          <p:nvPr/>
        </p:nvSpPr>
        <p:spPr>
          <a:xfrm>
            <a:off x="2343474" y="2364975"/>
            <a:ext cx="2052227" cy="461665"/>
          </a:xfrm>
          <a:prstGeom prst="rect">
            <a:avLst/>
          </a:prstGeom>
          <a:noFill/>
        </p:spPr>
        <p:txBody>
          <a:bodyPr wrap="square" rtlCol="0">
            <a:spAutoFit/>
          </a:bodyPr>
          <a:lstStyle/>
          <a:p>
            <a:pPr algn="l"/>
            <a:r>
              <a:rPr lang="en-US" sz="1200" i="1" smtClean="0">
                <a:solidFill>
                  <a:srgbClr val="333333"/>
                </a:solidFill>
              </a:rPr>
              <a:t>Performance, retention, and creativity drive:</a:t>
            </a:r>
          </a:p>
        </p:txBody>
      </p:sp>
      <p:sp>
        <p:nvSpPr>
          <p:cNvPr id="14" name="Chevron 13"/>
          <p:cNvSpPr/>
          <p:nvPr/>
        </p:nvSpPr>
        <p:spPr>
          <a:xfrm>
            <a:off x="1947430" y="3273513"/>
            <a:ext cx="274320" cy="365760"/>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333333"/>
              </a:solidFill>
            </a:endParaRPr>
          </a:p>
        </p:txBody>
      </p:sp>
      <p:sp>
        <p:nvSpPr>
          <p:cNvPr id="15" name="Rounded Rectangle 14"/>
          <p:cNvSpPr/>
          <p:nvPr/>
        </p:nvSpPr>
        <p:spPr>
          <a:xfrm>
            <a:off x="2369165" y="2836348"/>
            <a:ext cx="1560049" cy="530352"/>
          </a:xfrm>
          <a:prstGeom prst="round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Increased Revenue</a:t>
            </a:r>
            <a:endParaRPr lang="en-US" sz="1400" b="1">
              <a:solidFill>
                <a:srgbClr val="333333"/>
              </a:solidFill>
            </a:endParaRPr>
          </a:p>
        </p:txBody>
      </p:sp>
      <p:sp>
        <p:nvSpPr>
          <p:cNvPr id="16" name="Rounded Rectangle 15"/>
          <p:cNvSpPr/>
          <p:nvPr/>
        </p:nvSpPr>
        <p:spPr>
          <a:xfrm>
            <a:off x="2369165" y="3546720"/>
            <a:ext cx="1560049" cy="530352"/>
          </a:xfrm>
          <a:prstGeom prst="roundRect">
            <a:avLst/>
          </a:prstGeom>
          <a:solidFill>
            <a:schemeClr val="accent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Decreased Costs</a:t>
            </a:r>
            <a:endParaRPr lang="en-US" sz="1400" b="1">
              <a:solidFill>
                <a:srgbClr val="333333"/>
              </a:solidFill>
            </a:endParaRPr>
          </a:p>
        </p:txBody>
      </p:sp>
      <p:sp>
        <p:nvSpPr>
          <p:cNvPr id="17" name="Rounded Rectangle 16"/>
          <p:cNvSpPr/>
          <p:nvPr/>
        </p:nvSpPr>
        <p:spPr>
          <a:xfrm>
            <a:off x="4450397" y="3096635"/>
            <a:ext cx="1563624" cy="719517"/>
          </a:xfrm>
          <a:prstGeom prst="roundRect">
            <a:avLst/>
          </a:prstGeom>
          <a:solidFill>
            <a:schemeClr val="accent1">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smtClean="0">
                <a:solidFill>
                  <a:srgbClr val="333333"/>
                </a:solidFill>
              </a:rPr>
              <a:t>Profitability &amp; Shareholder Value</a:t>
            </a:r>
            <a:endParaRPr lang="en-US" sz="1400" b="1">
              <a:solidFill>
                <a:srgbClr val="333333"/>
              </a:solidFill>
            </a:endParaRPr>
          </a:p>
        </p:txBody>
      </p:sp>
      <p:sp>
        <p:nvSpPr>
          <p:cNvPr id="18" name="Chevron 17"/>
          <p:cNvSpPr/>
          <p:nvPr/>
        </p:nvSpPr>
        <p:spPr>
          <a:xfrm>
            <a:off x="4035662" y="3273513"/>
            <a:ext cx="274320" cy="365760"/>
          </a:xfrm>
          <a:prstGeom prst="chevron">
            <a:avLst/>
          </a:prstGeom>
          <a:solidFill>
            <a:srgbClr val="D17D08"/>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solidFill>
                <a:srgbClr val="333333"/>
              </a:solidFill>
            </a:endParaRPr>
          </a:p>
        </p:txBody>
      </p:sp>
      <p:sp>
        <p:nvSpPr>
          <p:cNvPr id="19" name="TextBox 18"/>
          <p:cNvSpPr txBox="1"/>
          <p:nvPr/>
        </p:nvSpPr>
        <p:spPr>
          <a:xfrm>
            <a:off x="4429845" y="2634407"/>
            <a:ext cx="2374403" cy="461665"/>
          </a:xfrm>
          <a:prstGeom prst="rect">
            <a:avLst/>
          </a:prstGeom>
          <a:noFill/>
        </p:spPr>
        <p:txBody>
          <a:bodyPr wrap="square" rtlCol="0">
            <a:spAutoFit/>
          </a:bodyPr>
          <a:lstStyle/>
          <a:p>
            <a:pPr algn="l"/>
            <a:r>
              <a:rPr lang="en-US" sz="1200" i="1" smtClean="0">
                <a:solidFill>
                  <a:srgbClr val="333333"/>
                </a:solidFill>
              </a:rPr>
              <a:t>Increased revenue and decreased costs drive:</a:t>
            </a:r>
          </a:p>
        </p:txBody>
      </p:sp>
      <p:sp>
        <p:nvSpPr>
          <p:cNvPr id="23" name="Right Brace 22"/>
          <p:cNvSpPr/>
          <p:nvPr/>
        </p:nvSpPr>
        <p:spPr>
          <a:xfrm>
            <a:off x="6264188" y="2132856"/>
            <a:ext cx="396044" cy="2330729"/>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endParaRPr lang="en-US">
              <a:solidFill>
                <a:srgbClr val="333333"/>
              </a:solidFill>
            </a:endParaRPr>
          </a:p>
        </p:txBody>
      </p:sp>
      <p:sp>
        <p:nvSpPr>
          <p:cNvPr id="24" name="TextBox 23"/>
          <p:cNvSpPr txBox="1"/>
          <p:nvPr/>
        </p:nvSpPr>
        <p:spPr>
          <a:xfrm>
            <a:off x="6768244" y="2297775"/>
            <a:ext cx="1980220" cy="2031325"/>
          </a:xfrm>
          <a:prstGeom prst="rect">
            <a:avLst/>
          </a:prstGeom>
          <a:noFill/>
        </p:spPr>
        <p:txBody>
          <a:bodyPr wrap="square" rtlCol="0">
            <a:spAutoFit/>
          </a:bodyPr>
          <a:lstStyle/>
          <a:p>
            <a:pPr algn="l"/>
            <a:r>
              <a:rPr lang="en-US" sz="1400" dirty="0" smtClean="0">
                <a:solidFill>
                  <a:srgbClr val="333333"/>
                </a:solidFill>
              </a:rPr>
              <a:t>To better understand the benefits of employee engagement to your organization’s bottom line, refer to the solution set, </a:t>
            </a:r>
            <a:r>
              <a:rPr lang="en-US" sz="1400" i="1" dirty="0" smtClean="0">
                <a:solidFill>
                  <a:srgbClr val="333333"/>
                </a:solidFill>
                <a:hlinkClick r:id="rId3"/>
              </a:rPr>
              <a:t>Make the Case for Employee Engagement</a:t>
            </a:r>
            <a:r>
              <a:rPr lang="en-US" sz="1400" i="1" dirty="0" smtClean="0">
                <a:solidFill>
                  <a:srgbClr val="333333"/>
                </a:solidFill>
              </a:rPr>
              <a:t>.</a:t>
            </a:r>
            <a:endParaRPr lang="en-US" sz="1400" i="1" dirty="0">
              <a:solidFill>
                <a:srgbClr val="333333"/>
              </a:solidFill>
            </a:endParaRPr>
          </a:p>
        </p:txBody>
      </p:sp>
      <p:sp>
        <p:nvSpPr>
          <p:cNvPr id="27" name="TextBox 26"/>
          <p:cNvSpPr txBox="1"/>
          <p:nvPr/>
        </p:nvSpPr>
        <p:spPr>
          <a:xfrm>
            <a:off x="359532" y="4839543"/>
            <a:ext cx="7344816" cy="461665"/>
          </a:xfrm>
          <a:prstGeom prst="rect">
            <a:avLst/>
          </a:prstGeom>
          <a:noFill/>
        </p:spPr>
        <p:txBody>
          <a:bodyPr wrap="square" rtlCol="0">
            <a:spAutoFit/>
          </a:bodyPr>
          <a:lstStyle/>
          <a:p>
            <a:pPr marL="182880" lvl="1" indent="-182880" algn="l">
              <a:spcBef>
                <a:spcPts val="0"/>
              </a:spcBef>
              <a:buFont typeface="Arial" pitchFamily="34" charset="0"/>
              <a:buChar char="•"/>
            </a:pPr>
            <a:r>
              <a:rPr lang="en-US" sz="1200" smtClean="0">
                <a:solidFill>
                  <a:srgbClr val="333333"/>
                </a:solidFill>
              </a:rPr>
              <a:t>Gallup estimates that a disengaged employee costs an organization approximately </a:t>
            </a:r>
            <a:r>
              <a:rPr lang="en-US" sz="1200" b="1" smtClean="0">
                <a:solidFill>
                  <a:srgbClr val="333333"/>
                </a:solidFill>
              </a:rPr>
              <a:t>$3,400 for every $10,000 </a:t>
            </a:r>
            <a:r>
              <a:rPr lang="en-US" sz="1200" smtClean="0">
                <a:solidFill>
                  <a:srgbClr val="333333"/>
                </a:solidFill>
              </a:rPr>
              <a:t>of salary.</a:t>
            </a:r>
          </a:p>
        </p:txBody>
      </p:sp>
      <p:sp>
        <p:nvSpPr>
          <p:cNvPr id="28" name="TextBox 27"/>
          <p:cNvSpPr txBox="1"/>
          <p:nvPr/>
        </p:nvSpPr>
        <p:spPr>
          <a:xfrm>
            <a:off x="359532" y="5343599"/>
            <a:ext cx="7344816" cy="276999"/>
          </a:xfrm>
          <a:prstGeom prst="rect">
            <a:avLst/>
          </a:prstGeom>
          <a:noFill/>
        </p:spPr>
        <p:txBody>
          <a:bodyPr wrap="square" rtlCol="0">
            <a:spAutoFit/>
          </a:bodyPr>
          <a:lstStyle/>
          <a:p>
            <a:pPr marL="182880" lvl="1" indent="-182880" algn="l">
              <a:spcBef>
                <a:spcPts val="0"/>
              </a:spcBef>
              <a:buFont typeface="Arial" pitchFamily="34" charset="0"/>
              <a:buChar char="•"/>
            </a:pPr>
            <a:r>
              <a:rPr lang="en-US" sz="1200" smtClean="0">
                <a:solidFill>
                  <a:srgbClr val="333333"/>
                </a:solidFill>
              </a:rPr>
              <a:t>Disengaged employees cost the American economy</a:t>
            </a:r>
            <a:r>
              <a:rPr lang="en-US" sz="1200" b="1" smtClean="0">
                <a:solidFill>
                  <a:srgbClr val="333333"/>
                </a:solidFill>
              </a:rPr>
              <a:t> up to $350 billion </a:t>
            </a:r>
            <a:r>
              <a:rPr lang="en-US" sz="1200" smtClean="0">
                <a:solidFill>
                  <a:srgbClr val="333333"/>
                </a:solidFill>
              </a:rPr>
              <a:t>a year due to lost productivity.</a:t>
            </a:r>
          </a:p>
        </p:txBody>
      </p:sp>
      <p:sp>
        <p:nvSpPr>
          <p:cNvPr id="22" name="TextBox 21"/>
          <p:cNvSpPr txBox="1"/>
          <p:nvPr/>
        </p:nvSpPr>
        <p:spPr>
          <a:xfrm>
            <a:off x="359532" y="5667635"/>
            <a:ext cx="7344816" cy="461665"/>
          </a:xfrm>
          <a:prstGeom prst="rect">
            <a:avLst/>
          </a:prstGeom>
          <a:noFill/>
        </p:spPr>
        <p:txBody>
          <a:bodyPr wrap="square" rtlCol="0">
            <a:spAutoFit/>
          </a:bodyPr>
          <a:lstStyle/>
          <a:p>
            <a:pPr marL="182880" lvl="1" indent="-182880" algn="l">
              <a:spcBef>
                <a:spcPts val="0"/>
              </a:spcBef>
              <a:buFont typeface="Arial" pitchFamily="34" charset="0"/>
              <a:buChar char="•"/>
            </a:pPr>
            <a:r>
              <a:rPr lang="en-US" sz="1200" smtClean="0">
                <a:solidFill>
                  <a:srgbClr val="333333"/>
                </a:solidFill>
              </a:rPr>
              <a:t>Disengagement breeds disengagement. A disengaged employee’s negative attitude has a</a:t>
            </a:r>
            <a:r>
              <a:rPr lang="en-US" sz="1200" b="1" smtClean="0">
                <a:solidFill>
                  <a:srgbClr val="333333"/>
                </a:solidFill>
              </a:rPr>
              <a:t> multiplying effect </a:t>
            </a:r>
            <a:r>
              <a:rPr lang="en-US" sz="1200" smtClean="0">
                <a:solidFill>
                  <a:srgbClr val="333333"/>
                </a:solidFill>
              </a:rPr>
              <a:t>on peer performance, productivity, creativity, retention, and engagement.</a:t>
            </a:r>
          </a:p>
        </p:txBody>
      </p:sp>
      <p:sp>
        <p:nvSpPr>
          <p:cNvPr id="29" name="TextBox 28"/>
          <p:cNvSpPr txBox="1"/>
          <p:nvPr/>
        </p:nvSpPr>
        <p:spPr>
          <a:xfrm>
            <a:off x="251520" y="4463585"/>
            <a:ext cx="5544616" cy="307777"/>
          </a:xfrm>
          <a:prstGeom prst="rect">
            <a:avLst/>
          </a:prstGeom>
          <a:noFill/>
        </p:spPr>
        <p:txBody>
          <a:bodyPr wrap="square" rtlCol="0">
            <a:spAutoFit/>
          </a:bodyPr>
          <a:lstStyle/>
          <a:p>
            <a:pPr algn="l"/>
            <a:r>
              <a:rPr lang="en-US" sz="1400" b="1" smtClean="0">
                <a:solidFill>
                  <a:srgbClr val="333333"/>
                </a:solidFill>
              </a:rPr>
              <a:t>And that there are many downsides of disengagement:</a:t>
            </a:r>
            <a:endParaRPr lang="en-US" sz="1400" b="1">
              <a:solidFill>
                <a:srgbClr val="333333"/>
              </a:solidFill>
            </a:endParaRPr>
          </a:p>
        </p:txBody>
      </p:sp>
    </p:spTree>
    <p:extLst>
      <p:ext uri="{BB962C8B-B14F-4D97-AF65-F5344CB8AC3E}">
        <p14:creationId xmlns:p14="http://schemas.microsoft.com/office/powerpoint/2010/main" val="23979866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9"/>
          </p:nvPr>
        </p:nvSpPr>
        <p:spPr>
          <a:xfrm>
            <a:off x="2051720" y="1304764"/>
            <a:ext cx="6192688" cy="1512168"/>
          </a:xfrm>
        </p:spPr>
        <p:txBody>
          <a:bodyPr/>
          <a:lstStyle/>
          <a:p>
            <a:r>
              <a:rPr lang="en-CA" sz="1400" b="0" dirty="0" smtClean="0"/>
              <a:t>After a discussion with Jack about communication roles, the</a:t>
            </a:r>
          </a:p>
          <a:p>
            <a:r>
              <a:rPr lang="en-CA" sz="1400" b="0" dirty="0" smtClean="0"/>
              <a:t> working team documented the key messages for the launch of the CEO Q&amp;A action plan by audience. As HR Project Manager, Jack used the information to create a draft communication plan for executive approval which used multiple deliverers of the information as well as multiple communication channels: executive &amp; management meetings, a town hall, department meetings, posters, and a Q&amp;A email inbox.</a:t>
            </a:r>
            <a:endParaRPr lang="en-CA" sz="1400" b="0" dirty="0"/>
          </a:p>
        </p:txBody>
      </p:sp>
      <p:sp>
        <p:nvSpPr>
          <p:cNvPr id="29" name="Title 28"/>
          <p:cNvSpPr>
            <a:spLocks noGrp="1"/>
          </p:cNvSpPr>
          <p:nvPr>
            <p:ph type="title"/>
          </p:nvPr>
        </p:nvSpPr>
        <p:spPr/>
        <p:txBody>
          <a:bodyPr/>
          <a:lstStyle/>
          <a:p>
            <a:r>
              <a:rPr lang="en-US" dirty="0" smtClean="0"/>
              <a:t>Case Study: </a:t>
            </a:r>
            <a:r>
              <a:rPr lang="en-US" dirty="0" err="1" smtClean="0"/>
              <a:t>Generico’s</a:t>
            </a:r>
            <a:r>
              <a:rPr lang="en-US" dirty="0" smtClean="0"/>
              <a:t> working team planned, and </a:t>
            </a:r>
            <a:br>
              <a:rPr lang="en-US" dirty="0" smtClean="0"/>
            </a:br>
            <a:r>
              <a:rPr lang="en-US" dirty="0" smtClean="0"/>
              <a:t>executed a communication plan for the CEO Q&amp;A</a:t>
            </a:r>
            <a:endParaRPr lang="en-CA" dirty="0"/>
          </a:p>
        </p:txBody>
      </p:sp>
      <p:sp>
        <p:nvSpPr>
          <p:cNvPr id="22" name="Chevron 21"/>
          <p:cNvSpPr/>
          <p:nvPr/>
        </p:nvSpPr>
        <p:spPr>
          <a:xfrm>
            <a:off x="6007092" y="4652181"/>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333333"/>
              </a:solidFill>
            </a:endParaRPr>
          </a:p>
        </p:txBody>
      </p:sp>
      <p:grpSp>
        <p:nvGrpSpPr>
          <p:cNvPr id="2" name="Group 33"/>
          <p:cNvGrpSpPr/>
          <p:nvPr/>
        </p:nvGrpSpPr>
        <p:grpSpPr>
          <a:xfrm>
            <a:off x="251521" y="2982874"/>
            <a:ext cx="2571569" cy="3362450"/>
            <a:chOff x="5543549" y="2760951"/>
            <a:chExt cx="3295651" cy="1239551"/>
          </a:xfrm>
        </p:grpSpPr>
        <p:sp>
          <p:nvSpPr>
            <p:cNvPr id="40" name="Rectangle 39"/>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200" smtClean="0">
                <a:solidFill>
                  <a:srgbClr val="333333"/>
                </a:solidFill>
              </a:endParaRPr>
            </a:p>
          </p:txBody>
        </p:sp>
        <p:sp>
          <p:nvSpPr>
            <p:cNvPr id="42" name="Round Same Side Corner Rectangle 41"/>
            <p:cNvSpPr/>
            <p:nvPr/>
          </p:nvSpPr>
          <p:spPr>
            <a:xfrm>
              <a:off x="5543550" y="27609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FFFFFF"/>
                  </a:solidFill>
                </a:rPr>
                <a:t>Audience: Executives</a:t>
              </a:r>
              <a:endParaRPr lang="en-CA" sz="1200" b="1" dirty="0">
                <a:solidFill>
                  <a:srgbClr val="FFFFFF"/>
                </a:solidFill>
              </a:endParaRPr>
            </a:p>
          </p:txBody>
        </p:sp>
      </p:grpSp>
      <p:grpSp>
        <p:nvGrpSpPr>
          <p:cNvPr id="3" name="Group 33"/>
          <p:cNvGrpSpPr/>
          <p:nvPr/>
        </p:nvGrpSpPr>
        <p:grpSpPr>
          <a:xfrm>
            <a:off x="3196376" y="3026111"/>
            <a:ext cx="2779780" cy="3318258"/>
            <a:chOff x="5528970" y="2724151"/>
            <a:chExt cx="3231868" cy="1276351"/>
          </a:xfrm>
        </p:grpSpPr>
        <p:sp>
          <p:nvSpPr>
            <p:cNvPr id="47" name="Rectangle 46"/>
            <p:cNvSpPr/>
            <p:nvPr/>
          </p:nvSpPr>
          <p:spPr>
            <a:xfrm>
              <a:off x="5528970" y="2840444"/>
              <a:ext cx="3217289"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lang="en-CA" sz="1200" b="1" dirty="0" smtClean="0">
                  <a:solidFill>
                    <a:srgbClr val="333333"/>
                  </a:solidFill>
                </a:rPr>
                <a:t>Key messages:</a:t>
              </a:r>
            </a:p>
            <a:p>
              <a:pPr marL="182880" indent="-182880" algn="l">
                <a:buFont typeface="Arial" pitchFamily="34" charset="0"/>
                <a:buChar char="•"/>
              </a:pPr>
              <a:r>
                <a:rPr lang="en-CA" sz="1200" dirty="0" smtClean="0">
                  <a:solidFill>
                    <a:srgbClr val="333333"/>
                  </a:solidFill>
                </a:rPr>
                <a:t>We are acting on your feedback.</a:t>
              </a:r>
            </a:p>
            <a:p>
              <a:pPr marL="182880" indent="-182880" algn="l">
                <a:buFont typeface="Arial" pitchFamily="34" charset="0"/>
                <a:buChar char="•"/>
              </a:pPr>
              <a:r>
                <a:rPr lang="en-CA" sz="1200" dirty="0" smtClean="0">
                  <a:solidFill>
                    <a:srgbClr val="333333"/>
                  </a:solidFill>
                </a:rPr>
                <a:t>Logistics of CEO Q&amp;As.</a:t>
              </a:r>
            </a:p>
            <a:p>
              <a:pPr marL="182880" indent="-182880" algn="l">
                <a:buFont typeface="Arial" pitchFamily="34" charset="0"/>
                <a:buChar char="•"/>
              </a:pPr>
              <a:r>
                <a:rPr lang="en-CA" sz="1200" dirty="0" smtClean="0">
                  <a:solidFill>
                    <a:srgbClr val="333333"/>
                  </a:solidFill>
                </a:rPr>
                <a:t>This will supplement, rather than replace, managers’ regular interactions with their staff.</a:t>
              </a:r>
            </a:p>
            <a:p>
              <a:pPr marL="182880" indent="-182880" algn="l">
                <a:buFont typeface="Arial" pitchFamily="34" charset="0"/>
                <a:buChar char="•"/>
              </a:pPr>
              <a:r>
                <a:rPr lang="en-CA" sz="1200" dirty="0" smtClean="0">
                  <a:solidFill>
                    <a:srgbClr val="333333"/>
                  </a:solidFill>
                </a:rPr>
                <a:t>Sessions will be launched at November town hall, managers should cover it in department meetings;</a:t>
              </a:r>
              <a:r>
                <a:rPr lang="en-CA" sz="1200" b="1" dirty="0" smtClean="0">
                  <a:solidFill>
                    <a:srgbClr val="333333"/>
                  </a:solidFill>
                </a:rPr>
                <a:t> </a:t>
              </a:r>
              <a:r>
                <a:rPr lang="en-CA" sz="1200" dirty="0" smtClean="0">
                  <a:solidFill>
                    <a:srgbClr val="333333"/>
                  </a:solidFill>
                </a:rPr>
                <a:t>will start December 10.</a:t>
              </a:r>
            </a:p>
            <a:p>
              <a:pPr marL="182880" indent="-182880" algn="l">
                <a:buFont typeface="Arial" pitchFamily="34" charset="0"/>
                <a:buChar char="•"/>
              </a:pPr>
              <a:r>
                <a:rPr lang="en-CA" sz="1200" dirty="0" smtClean="0">
                  <a:solidFill>
                    <a:srgbClr val="333333"/>
                  </a:solidFill>
                </a:rPr>
                <a:t>FAQs will be provided to help the managers answer any questions.</a:t>
              </a:r>
            </a:p>
            <a:p>
              <a:pPr algn="l"/>
              <a:endParaRPr lang="en-CA" sz="1200" b="1" dirty="0" smtClean="0">
                <a:solidFill>
                  <a:srgbClr val="333333"/>
                </a:solidFill>
              </a:endParaRPr>
            </a:p>
            <a:p>
              <a:pPr algn="l"/>
              <a:r>
                <a:rPr lang="en-CA" sz="1200" b="1" dirty="0" smtClean="0">
                  <a:solidFill>
                    <a:srgbClr val="333333"/>
                  </a:solidFill>
                </a:rPr>
                <a:t>Messengers: </a:t>
              </a:r>
              <a:r>
                <a:rPr lang="en-CA" sz="1200" dirty="0" smtClean="0">
                  <a:solidFill>
                    <a:srgbClr val="333333"/>
                  </a:solidFill>
                </a:rPr>
                <a:t>Kim Lee; working team</a:t>
              </a:r>
            </a:p>
            <a:p>
              <a:pPr algn="l"/>
              <a:r>
                <a:rPr lang="en-CA" sz="1200" b="1" dirty="0" smtClean="0">
                  <a:solidFill>
                    <a:srgbClr val="333333"/>
                  </a:solidFill>
                </a:rPr>
                <a:t>Channel: </a:t>
              </a:r>
              <a:r>
                <a:rPr lang="en-CA" sz="1200" dirty="0" smtClean="0">
                  <a:solidFill>
                    <a:srgbClr val="333333"/>
                  </a:solidFill>
                </a:rPr>
                <a:t>November management meeting two weeks before launch.</a:t>
              </a:r>
            </a:p>
          </p:txBody>
        </p:sp>
        <p:sp>
          <p:nvSpPr>
            <p:cNvPr id="48" name="Round Same Side Corner Rectangle 47"/>
            <p:cNvSpPr/>
            <p:nvPr/>
          </p:nvSpPr>
          <p:spPr>
            <a:xfrm>
              <a:off x="5543548" y="2724151"/>
              <a:ext cx="321729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FFFFFF"/>
                  </a:solidFill>
                </a:rPr>
                <a:t>Audience: Management</a:t>
              </a:r>
              <a:endParaRPr lang="en-CA" sz="1200" b="1" dirty="0">
                <a:solidFill>
                  <a:srgbClr val="FFFFFF"/>
                </a:solidFill>
              </a:endParaRPr>
            </a:p>
          </p:txBody>
        </p:sp>
      </p:grpSp>
      <p:grpSp>
        <p:nvGrpSpPr>
          <p:cNvPr id="4" name="Group 33"/>
          <p:cNvGrpSpPr/>
          <p:nvPr/>
        </p:nvGrpSpPr>
        <p:grpSpPr>
          <a:xfrm>
            <a:off x="6305730" y="3012987"/>
            <a:ext cx="2586750" cy="3331382"/>
            <a:chOff x="5543549" y="2772404"/>
            <a:chExt cx="3315106" cy="1228098"/>
          </a:xfrm>
        </p:grpSpPr>
        <p:sp>
          <p:nvSpPr>
            <p:cNvPr id="50" name="Rectangle 49"/>
            <p:cNvSpPr/>
            <p:nvPr/>
          </p:nvSpPr>
          <p:spPr>
            <a:xfrm>
              <a:off x="5543549" y="2840444"/>
              <a:ext cx="3295651" cy="1160058"/>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endParaRPr lang="en-CA" sz="1200" smtClean="0">
                <a:solidFill>
                  <a:srgbClr val="333333"/>
                </a:solidFill>
              </a:endParaRPr>
            </a:p>
          </p:txBody>
        </p:sp>
        <p:sp>
          <p:nvSpPr>
            <p:cNvPr id="51" name="Round Same Side Corner Rectangle 50"/>
            <p:cNvSpPr/>
            <p:nvPr/>
          </p:nvSpPr>
          <p:spPr>
            <a:xfrm>
              <a:off x="5563005" y="2772404"/>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dirty="0" smtClean="0">
                  <a:solidFill>
                    <a:srgbClr val="FFFFFF"/>
                  </a:solidFill>
                </a:rPr>
                <a:t>Audience: Employees</a:t>
              </a:r>
              <a:endParaRPr lang="en-CA" sz="1200" b="1" dirty="0">
                <a:solidFill>
                  <a:srgbClr val="FFFFFF"/>
                </a:solidFill>
              </a:endParaRPr>
            </a:p>
          </p:txBody>
        </p:sp>
      </p:grpSp>
      <p:sp>
        <p:nvSpPr>
          <p:cNvPr id="52" name="Chevron 51"/>
          <p:cNvSpPr/>
          <p:nvPr/>
        </p:nvSpPr>
        <p:spPr>
          <a:xfrm>
            <a:off x="2874744" y="4652181"/>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sp>
        <p:nvSpPr>
          <p:cNvPr id="18" name="Rectangle 17"/>
          <p:cNvSpPr/>
          <p:nvPr/>
        </p:nvSpPr>
        <p:spPr>
          <a:xfrm>
            <a:off x="251522" y="3297380"/>
            <a:ext cx="2571568" cy="3046988"/>
          </a:xfrm>
          <a:prstGeom prst="rect">
            <a:avLst/>
          </a:prstGeom>
        </p:spPr>
        <p:txBody>
          <a:bodyPr wrap="square">
            <a:spAutoFit/>
          </a:bodyPr>
          <a:lstStyle/>
          <a:p>
            <a:pPr algn="l"/>
            <a:r>
              <a:rPr lang="en-CA" sz="1200" b="1" dirty="0" smtClean="0">
                <a:solidFill>
                  <a:srgbClr val="333333"/>
                </a:solidFill>
              </a:rPr>
              <a:t>Key messages:</a:t>
            </a:r>
          </a:p>
          <a:p>
            <a:pPr marL="182880" indent="-182880" algn="l">
              <a:buFont typeface="Arial" pitchFamily="34" charset="0"/>
              <a:buChar char="•"/>
            </a:pPr>
            <a:r>
              <a:rPr lang="en-CA" sz="1200" dirty="0" smtClean="0">
                <a:solidFill>
                  <a:srgbClr val="333333"/>
                </a:solidFill>
              </a:rPr>
              <a:t>The initiative will be introduced at the next management meeting, launched at the November town hall, and the first Q&amp;A will be December 10.</a:t>
            </a:r>
            <a:r>
              <a:rPr lang="en-CA" sz="1200" baseline="30000" dirty="0" smtClean="0">
                <a:solidFill>
                  <a:srgbClr val="333333"/>
                </a:solidFill>
              </a:rPr>
              <a:t>.</a:t>
            </a:r>
            <a:endParaRPr lang="en-CA" sz="1200" dirty="0" smtClean="0">
              <a:solidFill>
                <a:srgbClr val="333333"/>
              </a:solidFill>
            </a:endParaRPr>
          </a:p>
          <a:p>
            <a:pPr marL="182880" indent="-182880" algn="l">
              <a:buFont typeface="Arial" pitchFamily="34" charset="0"/>
              <a:buChar char="•"/>
            </a:pPr>
            <a:r>
              <a:rPr lang="en-CA" sz="1200" dirty="0" smtClean="0">
                <a:solidFill>
                  <a:srgbClr val="333333"/>
                </a:solidFill>
              </a:rPr>
              <a:t>Executives will be expected to help prepare topics in advance to speak on.</a:t>
            </a:r>
          </a:p>
          <a:p>
            <a:pPr marL="182880" indent="-182880" algn="l">
              <a:buFont typeface="Arial" pitchFamily="34" charset="0"/>
              <a:buChar char="•"/>
            </a:pPr>
            <a:r>
              <a:rPr lang="en-CA" sz="1200" dirty="0" smtClean="0">
                <a:solidFill>
                  <a:srgbClr val="333333"/>
                </a:solidFill>
              </a:rPr>
              <a:t>Executives should be prepared to answer questions from employees during the Q&amp;A sessions.</a:t>
            </a:r>
          </a:p>
          <a:p>
            <a:pPr marL="182880" indent="-182880" algn="l"/>
            <a:endParaRPr lang="en-CA" sz="1200" b="1" dirty="0" smtClean="0">
              <a:solidFill>
                <a:srgbClr val="333333"/>
              </a:solidFill>
            </a:endParaRPr>
          </a:p>
          <a:p>
            <a:pPr algn="l"/>
            <a:r>
              <a:rPr lang="en-CA" sz="1200" b="1" dirty="0" smtClean="0">
                <a:solidFill>
                  <a:srgbClr val="333333"/>
                </a:solidFill>
              </a:rPr>
              <a:t>Messenger: </a:t>
            </a:r>
            <a:r>
              <a:rPr lang="en-CA" sz="1200" dirty="0" smtClean="0">
                <a:solidFill>
                  <a:srgbClr val="333333"/>
                </a:solidFill>
              </a:rPr>
              <a:t>Kim Lee (CEO)</a:t>
            </a:r>
          </a:p>
          <a:p>
            <a:pPr algn="l"/>
            <a:r>
              <a:rPr lang="en-CA" sz="1200" b="1" dirty="0" smtClean="0">
                <a:solidFill>
                  <a:srgbClr val="333333"/>
                </a:solidFill>
              </a:rPr>
              <a:t>Channel: </a:t>
            </a:r>
            <a:r>
              <a:rPr lang="en-CA" sz="1200" dirty="0" smtClean="0">
                <a:solidFill>
                  <a:srgbClr val="333333"/>
                </a:solidFill>
              </a:rPr>
              <a:t>Oct. executive meeting. </a:t>
            </a:r>
            <a:endParaRPr lang="en-US" sz="1200" dirty="0">
              <a:solidFill>
                <a:srgbClr val="333333"/>
              </a:solidFill>
            </a:endParaRPr>
          </a:p>
        </p:txBody>
      </p:sp>
      <p:sp>
        <p:nvSpPr>
          <p:cNvPr id="19" name="Rectangle 18"/>
          <p:cNvSpPr/>
          <p:nvPr/>
        </p:nvSpPr>
        <p:spPr>
          <a:xfrm>
            <a:off x="6336092" y="3298336"/>
            <a:ext cx="2556388" cy="3046988"/>
          </a:xfrm>
          <a:prstGeom prst="rect">
            <a:avLst/>
          </a:prstGeom>
        </p:spPr>
        <p:txBody>
          <a:bodyPr wrap="square">
            <a:spAutoFit/>
          </a:bodyPr>
          <a:lstStyle/>
          <a:p>
            <a:pPr algn="l"/>
            <a:r>
              <a:rPr lang="en-CA" sz="1200" b="1" dirty="0" smtClean="0">
                <a:solidFill>
                  <a:srgbClr val="333333"/>
                </a:solidFill>
              </a:rPr>
              <a:t>Key messages:</a:t>
            </a:r>
          </a:p>
          <a:p>
            <a:pPr marL="182880" indent="-182880" algn="l">
              <a:buFont typeface="Arial" pitchFamily="34" charset="0"/>
              <a:buChar char="•"/>
            </a:pPr>
            <a:r>
              <a:rPr lang="en-CA" sz="1200" dirty="0" smtClean="0">
                <a:solidFill>
                  <a:srgbClr val="333333"/>
                </a:solidFill>
              </a:rPr>
              <a:t>We are acting on your feedback.</a:t>
            </a:r>
          </a:p>
          <a:p>
            <a:pPr marL="182880" indent="-182880" algn="l">
              <a:buFont typeface="Arial" pitchFamily="34" charset="0"/>
              <a:buChar char="•"/>
            </a:pPr>
            <a:r>
              <a:rPr lang="en-CA" sz="1200" dirty="0" smtClean="0">
                <a:solidFill>
                  <a:srgbClr val="333333"/>
                </a:solidFill>
              </a:rPr>
              <a:t>Logistics of CEO Q&amp;As.</a:t>
            </a:r>
          </a:p>
          <a:p>
            <a:pPr marL="182880" indent="-182880" algn="l">
              <a:buFont typeface="Arial" pitchFamily="34" charset="0"/>
              <a:buChar char="•"/>
            </a:pPr>
            <a:r>
              <a:rPr lang="en-CA" sz="1200" dirty="0" smtClean="0">
                <a:solidFill>
                  <a:srgbClr val="333333"/>
                </a:solidFill>
              </a:rPr>
              <a:t>This will supplement, rather than replace, managers’ regular interactions with their staff.</a:t>
            </a:r>
          </a:p>
          <a:p>
            <a:pPr marL="182880" indent="-182880" algn="l">
              <a:buFont typeface="Arial" pitchFamily="34" charset="0"/>
              <a:buChar char="•"/>
            </a:pPr>
            <a:r>
              <a:rPr lang="en-CA" sz="1200" dirty="0" smtClean="0">
                <a:solidFill>
                  <a:srgbClr val="333333"/>
                </a:solidFill>
              </a:rPr>
              <a:t>Your manager will have more details for you at your department meeting.</a:t>
            </a:r>
          </a:p>
          <a:p>
            <a:pPr marL="182880" indent="-182880" algn="l">
              <a:buFont typeface="Arial" pitchFamily="34" charset="0"/>
              <a:buChar char="•"/>
            </a:pPr>
            <a:r>
              <a:rPr lang="en-CA" sz="1200" dirty="0" smtClean="0">
                <a:solidFill>
                  <a:srgbClr val="333333"/>
                </a:solidFill>
              </a:rPr>
              <a:t>Questions can be directed to your manager or the Q&amp;A email.</a:t>
            </a:r>
          </a:p>
          <a:p>
            <a:pPr marL="182880" indent="-182880" algn="l"/>
            <a:endParaRPr lang="en-CA" sz="1200" b="1" dirty="0" smtClean="0">
              <a:solidFill>
                <a:srgbClr val="333333"/>
              </a:solidFill>
            </a:endParaRPr>
          </a:p>
          <a:p>
            <a:pPr algn="l"/>
            <a:r>
              <a:rPr lang="en-CA" sz="1200" b="1" dirty="0" smtClean="0">
                <a:solidFill>
                  <a:srgbClr val="333333"/>
                </a:solidFill>
              </a:rPr>
              <a:t>Messengers: </a:t>
            </a:r>
            <a:r>
              <a:rPr lang="en-CA" sz="1200" dirty="0" smtClean="0">
                <a:solidFill>
                  <a:srgbClr val="333333"/>
                </a:solidFill>
              </a:rPr>
              <a:t>Kim Lee; working team</a:t>
            </a:r>
          </a:p>
          <a:p>
            <a:pPr algn="l"/>
            <a:r>
              <a:rPr lang="en-CA" sz="1200" b="1" dirty="0" smtClean="0">
                <a:solidFill>
                  <a:srgbClr val="333333"/>
                </a:solidFill>
              </a:rPr>
              <a:t>Channel: </a:t>
            </a:r>
            <a:r>
              <a:rPr lang="en-CA" sz="1200" dirty="0" smtClean="0">
                <a:solidFill>
                  <a:srgbClr val="333333"/>
                </a:solidFill>
              </a:rPr>
              <a:t>November town hall, department meetings, posters.</a:t>
            </a:r>
          </a:p>
        </p:txBody>
      </p:sp>
      <p:pic>
        <p:nvPicPr>
          <p:cNvPr id="17"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806821" y="339814"/>
            <a:ext cx="1028830" cy="1108966"/>
          </a:xfrm>
          <a:prstGeom prst="roundRect">
            <a:avLst/>
          </a:prstGeom>
          <a:noFill/>
        </p:spPr>
      </p:pic>
    </p:spTree>
    <p:extLst>
      <p:ext uri="{BB962C8B-B14F-4D97-AF65-F5344CB8AC3E}">
        <p14:creationId xmlns:p14="http://schemas.microsoft.com/office/powerpoint/2010/main" val="20527875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29"/>
          <p:cNvSpPr>
            <a:spLocks noGrp="1"/>
          </p:cNvSpPr>
          <p:nvPr>
            <p:ph type="body" sz="quarter" idx="19"/>
          </p:nvPr>
        </p:nvSpPr>
        <p:spPr>
          <a:xfrm>
            <a:off x="2051720" y="1362075"/>
            <a:ext cx="5472608" cy="1346845"/>
          </a:xfrm>
        </p:spPr>
        <p:txBody>
          <a:bodyPr/>
          <a:lstStyle/>
          <a:p>
            <a:r>
              <a:rPr lang="en-US" sz="1400" b="0" dirty="0" smtClean="0"/>
              <a:t>The working team promoted the Q&amp;A mailbox at the town hall, and on posters placed around the office. However, only a few questions trickled in. The working team asked managers to gauge employees’ overall reaction to the initiative during their departmental meetings and one-on-one conversations.</a:t>
            </a:r>
            <a:endParaRPr lang="en-CA" sz="1200" b="0" dirty="0"/>
          </a:p>
        </p:txBody>
      </p:sp>
      <p:sp>
        <p:nvSpPr>
          <p:cNvPr id="29" name="Title 28"/>
          <p:cNvSpPr>
            <a:spLocks noGrp="1"/>
          </p:cNvSpPr>
          <p:nvPr>
            <p:ph type="title"/>
          </p:nvPr>
        </p:nvSpPr>
        <p:spPr/>
        <p:txBody>
          <a:bodyPr/>
          <a:lstStyle/>
          <a:p>
            <a:r>
              <a:rPr lang="en-US" dirty="0" smtClean="0"/>
              <a:t>Case Study: The working team created a feedback loop </a:t>
            </a:r>
            <a:br>
              <a:rPr lang="en-US" dirty="0" smtClean="0"/>
            </a:br>
            <a:r>
              <a:rPr lang="en-US" dirty="0" smtClean="0"/>
              <a:t>with </a:t>
            </a:r>
            <a:r>
              <a:rPr lang="en-US" dirty="0" err="1" smtClean="0"/>
              <a:t>Generico</a:t>
            </a:r>
            <a:r>
              <a:rPr lang="en-US" dirty="0" smtClean="0"/>
              <a:t> employees</a:t>
            </a:r>
            <a:endParaRPr lang="en-CA" dirty="0"/>
          </a:p>
        </p:txBody>
      </p:sp>
      <p:sp>
        <p:nvSpPr>
          <p:cNvPr id="22" name="Chevron 21"/>
          <p:cNvSpPr/>
          <p:nvPr/>
        </p:nvSpPr>
        <p:spPr>
          <a:xfrm>
            <a:off x="5904148" y="4495774"/>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333333"/>
              </a:solidFill>
            </a:endParaRPr>
          </a:p>
        </p:txBody>
      </p:sp>
      <p:grpSp>
        <p:nvGrpSpPr>
          <p:cNvPr id="16" name="Group 15"/>
          <p:cNvGrpSpPr/>
          <p:nvPr/>
        </p:nvGrpSpPr>
        <p:grpSpPr>
          <a:xfrm>
            <a:off x="251520" y="2996952"/>
            <a:ext cx="8584132" cy="3348374"/>
            <a:chOff x="251520" y="2996952"/>
            <a:chExt cx="8584132" cy="3348374"/>
          </a:xfrm>
        </p:grpSpPr>
        <p:grpSp>
          <p:nvGrpSpPr>
            <p:cNvPr id="2" name="Group 33"/>
            <p:cNvGrpSpPr/>
            <p:nvPr/>
          </p:nvGrpSpPr>
          <p:grpSpPr>
            <a:xfrm>
              <a:off x="251520" y="2996952"/>
              <a:ext cx="2571569" cy="3348373"/>
              <a:chOff x="5543549" y="2724151"/>
              <a:chExt cx="3295651" cy="1352053"/>
            </a:xfrm>
          </p:grpSpPr>
          <p:sp>
            <p:nvSpPr>
              <p:cNvPr id="40" name="Rectangle 39"/>
              <p:cNvSpPr/>
              <p:nvPr/>
            </p:nvSpPr>
            <p:spPr>
              <a:xfrm>
                <a:off x="5543549" y="2840444"/>
                <a:ext cx="3295651" cy="123576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gn="l">
                  <a:buFont typeface="Arial" pitchFamily="34" charset="0"/>
                  <a:buChar char="•"/>
                </a:pPr>
                <a:r>
                  <a:rPr lang="en-CA" sz="1200" dirty="0" smtClean="0">
                    <a:solidFill>
                      <a:srgbClr val="333333"/>
                    </a:solidFill>
                  </a:rPr>
                  <a:t>The initial feedback was that employees were generally positive about the initiative but also nervous about being the first person to ask a question. </a:t>
                </a:r>
              </a:p>
              <a:p>
                <a:pPr marL="182880" indent="-182880" algn="l">
                  <a:buFont typeface="Arial" pitchFamily="34" charset="0"/>
                  <a:buChar char="•"/>
                </a:pPr>
                <a:r>
                  <a:rPr lang="en-CA" sz="1200" dirty="0" smtClean="0">
                    <a:solidFill>
                      <a:srgbClr val="333333"/>
                    </a:solidFill>
                  </a:rPr>
                  <a:t>Additionally, employees new to the rapidly growing company did not know the CEO well, and were unsure how he would react to their questions.</a:t>
                </a:r>
              </a:p>
            </p:txBody>
          </p:sp>
          <p:sp>
            <p:nvSpPr>
              <p:cNvPr id="42" name="Round Same Side Corner Rectangle 41"/>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smtClean="0">
                    <a:solidFill>
                      <a:srgbClr val="FFFFFF"/>
                    </a:solidFill>
                  </a:rPr>
                  <a:t>Initial Feedback</a:t>
                </a:r>
                <a:endParaRPr lang="en-CA" sz="1200" b="1">
                  <a:solidFill>
                    <a:srgbClr val="FFFFFF"/>
                  </a:solidFill>
                </a:endParaRPr>
              </a:p>
            </p:txBody>
          </p:sp>
        </p:grpSp>
        <p:grpSp>
          <p:nvGrpSpPr>
            <p:cNvPr id="3" name="Group 33"/>
            <p:cNvGrpSpPr/>
            <p:nvPr/>
          </p:nvGrpSpPr>
          <p:grpSpPr>
            <a:xfrm>
              <a:off x="3239852" y="2996952"/>
              <a:ext cx="2571569" cy="3348373"/>
              <a:chOff x="5543549" y="2724151"/>
              <a:chExt cx="3295651" cy="1352053"/>
            </a:xfrm>
          </p:grpSpPr>
          <p:sp>
            <p:nvSpPr>
              <p:cNvPr id="47" name="Rectangle 46"/>
              <p:cNvSpPr/>
              <p:nvPr/>
            </p:nvSpPr>
            <p:spPr>
              <a:xfrm>
                <a:off x="5543549" y="2840444"/>
                <a:ext cx="3295651" cy="123576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gn="l">
                  <a:buFont typeface="Arial" pitchFamily="34" charset="0"/>
                  <a:buChar char="•"/>
                </a:pPr>
                <a:r>
                  <a:rPr lang="en-CA" sz="1200" dirty="0" smtClean="0">
                    <a:solidFill>
                      <a:srgbClr val="333333"/>
                    </a:solidFill>
                  </a:rPr>
                  <a:t>The working team realized that most employees saw the CEO as a distant figure rather than the approachable individual she really was. </a:t>
                </a:r>
              </a:p>
              <a:p>
                <a:pPr marL="182880" indent="-182880" algn="l">
                  <a:buFont typeface="Arial" pitchFamily="34" charset="0"/>
                  <a:buChar char="•"/>
                </a:pPr>
                <a:r>
                  <a:rPr lang="en-CA" sz="1200" dirty="0" smtClean="0">
                    <a:solidFill>
                      <a:srgbClr val="333333"/>
                    </a:solidFill>
                  </a:rPr>
                  <a:t>The team then asked each department to prepare a question in advance of the first CEO Q&amp;A session, and appoint a spokesperson to ask the question.</a:t>
                </a:r>
              </a:p>
              <a:p>
                <a:pPr marL="182880" indent="-182880" algn="l">
                  <a:buFont typeface="Arial" pitchFamily="34" charset="0"/>
                  <a:buChar char="•"/>
                </a:pPr>
                <a:r>
                  <a:rPr lang="en-CA" sz="1200" dirty="0" smtClean="0">
                    <a:solidFill>
                      <a:srgbClr val="333333"/>
                    </a:solidFill>
                  </a:rPr>
                  <a:t>Once the department questions had been asked, the floor would be opened to ad hoc questions. </a:t>
                </a:r>
              </a:p>
            </p:txBody>
          </p:sp>
          <p:sp>
            <p:nvSpPr>
              <p:cNvPr id="48" name="Round Same Side Corner Rectangle 47"/>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smtClean="0">
                    <a:solidFill>
                      <a:srgbClr val="FFFFFF"/>
                    </a:solidFill>
                  </a:rPr>
                  <a:t>Solution</a:t>
                </a:r>
                <a:endParaRPr lang="en-CA" sz="1200" b="1">
                  <a:solidFill>
                    <a:srgbClr val="FFFFFF"/>
                  </a:solidFill>
                </a:endParaRPr>
              </a:p>
            </p:txBody>
          </p:sp>
        </p:grpSp>
        <p:grpSp>
          <p:nvGrpSpPr>
            <p:cNvPr id="4" name="Group 33"/>
            <p:cNvGrpSpPr/>
            <p:nvPr/>
          </p:nvGrpSpPr>
          <p:grpSpPr>
            <a:xfrm>
              <a:off x="6264083" y="2996953"/>
              <a:ext cx="2571569" cy="3348373"/>
              <a:chOff x="5543549" y="2724151"/>
              <a:chExt cx="3295651" cy="1352053"/>
            </a:xfrm>
          </p:grpSpPr>
          <p:sp>
            <p:nvSpPr>
              <p:cNvPr id="50" name="Rectangle 49"/>
              <p:cNvSpPr/>
              <p:nvPr/>
            </p:nvSpPr>
            <p:spPr>
              <a:xfrm>
                <a:off x="5543549" y="2840444"/>
                <a:ext cx="3295651" cy="1235760"/>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82880" indent="-182880" algn="l">
                  <a:buFont typeface="Arial" pitchFamily="34" charset="0"/>
                  <a:buChar char="•"/>
                </a:pPr>
                <a:r>
                  <a:rPr lang="en-CA" sz="1200" dirty="0" smtClean="0">
                    <a:solidFill>
                      <a:srgbClr val="333333"/>
                    </a:solidFill>
                  </a:rPr>
                  <a:t>The CEO quickly built rapport with the employees by answering their department questions in a straightforward way, and using humour to get her points across.</a:t>
                </a:r>
              </a:p>
              <a:p>
                <a:pPr marL="182880" indent="-182880" algn="l">
                  <a:buFont typeface="Arial" pitchFamily="34" charset="0"/>
                  <a:buChar char="•"/>
                </a:pPr>
                <a:r>
                  <a:rPr lang="en-CA" sz="1200" dirty="0" smtClean="0">
                    <a:solidFill>
                      <a:srgbClr val="333333"/>
                    </a:solidFill>
                  </a:rPr>
                  <a:t>Employees felt so comfortable asking ad-hoc questions that typically time was up before questions were. </a:t>
                </a:r>
              </a:p>
              <a:p>
                <a:pPr marL="182880" indent="-182880" algn="l">
                  <a:buFont typeface="Arial" pitchFamily="34" charset="0"/>
                  <a:buChar char="•"/>
                </a:pPr>
                <a:r>
                  <a:rPr lang="en-CA" sz="1200" dirty="0" smtClean="0">
                    <a:solidFill>
                      <a:srgbClr val="333333"/>
                    </a:solidFill>
                  </a:rPr>
                  <a:t>At a later checkpoint with the working team, managers reported that employees felt comfortable asking the CEO questions directly. </a:t>
                </a:r>
              </a:p>
            </p:txBody>
          </p:sp>
          <p:sp>
            <p:nvSpPr>
              <p:cNvPr id="51" name="Round Same Side Corner Rectangle 50"/>
              <p:cNvSpPr/>
              <p:nvPr/>
            </p:nvSpPr>
            <p:spPr>
              <a:xfrm>
                <a:off x="5543550" y="2724151"/>
                <a:ext cx="3295650" cy="116293"/>
              </a:xfrm>
              <a:prstGeom prst="round2SameRect">
                <a:avLst>
                  <a:gd name="adj1" fmla="val 10667"/>
                  <a:gd name="adj2" fmla="val 0"/>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b="1" smtClean="0">
                    <a:solidFill>
                      <a:srgbClr val="FFFFFF"/>
                    </a:solidFill>
                  </a:rPr>
                  <a:t>Result</a:t>
                </a:r>
                <a:endParaRPr lang="en-CA" sz="1200" b="1">
                  <a:solidFill>
                    <a:srgbClr val="FFFFFF"/>
                  </a:solidFill>
                </a:endParaRPr>
              </a:p>
            </p:txBody>
          </p:sp>
        </p:grpSp>
      </p:grpSp>
      <p:sp>
        <p:nvSpPr>
          <p:cNvPr id="52" name="Chevron 51"/>
          <p:cNvSpPr/>
          <p:nvPr/>
        </p:nvSpPr>
        <p:spPr>
          <a:xfrm>
            <a:off x="2915816" y="4495774"/>
            <a:ext cx="257096" cy="360040"/>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CA">
              <a:solidFill>
                <a:srgbClr val="FFFFFF"/>
              </a:solidFill>
            </a:endParaRPr>
          </a:p>
        </p:txBody>
      </p:sp>
      <p:pic>
        <p:nvPicPr>
          <p:cNvPr id="18" name="Picture 4"/>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7806821" y="339814"/>
            <a:ext cx="1028830" cy="1108966"/>
          </a:xfrm>
          <a:prstGeom prst="roundRect">
            <a:avLst/>
          </a:prstGeom>
          <a:noFill/>
        </p:spPr>
      </p:pic>
    </p:spTree>
    <p:extLst>
      <p:ext uri="{BB962C8B-B14F-4D97-AF65-F5344CB8AC3E}">
        <p14:creationId xmlns:p14="http://schemas.microsoft.com/office/powerpoint/2010/main" val="2964785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Understand that following this process exactly may not work at your organization</a:t>
            </a:r>
            <a:endParaRPr lang="en-US" dirty="0"/>
          </a:p>
        </p:txBody>
      </p:sp>
      <p:sp>
        <p:nvSpPr>
          <p:cNvPr id="5" name="Text Placeholder 4"/>
          <p:cNvSpPr>
            <a:spLocks noGrp="1"/>
          </p:cNvSpPr>
          <p:nvPr>
            <p:ph type="body" sz="quarter" idx="19"/>
          </p:nvPr>
        </p:nvSpPr>
        <p:spPr>
          <a:xfrm>
            <a:off x="248631" y="1268760"/>
            <a:ext cx="8620124" cy="657225"/>
          </a:xfrm>
        </p:spPr>
        <p:txBody>
          <a:bodyPr/>
          <a:lstStyle/>
          <a:p>
            <a:r>
              <a:rPr lang="en-US" dirty="0" smtClean="0"/>
              <a:t>Take the pieces that fit your organization, and implement some of the best practices to improve engagement action planning.</a:t>
            </a:r>
            <a:endParaRPr lang="en-US" dirty="0"/>
          </a:p>
        </p:txBody>
      </p:sp>
      <p:sp>
        <p:nvSpPr>
          <p:cNvPr id="6" name="Rectangle 5"/>
          <p:cNvSpPr/>
          <p:nvPr/>
        </p:nvSpPr>
        <p:spPr>
          <a:xfrm>
            <a:off x="755576" y="2553285"/>
            <a:ext cx="3839763" cy="2893100"/>
          </a:xfrm>
          <a:prstGeom prst="rect">
            <a:avLst/>
          </a:prstGeom>
        </p:spPr>
        <p:txBody>
          <a:bodyPr wrap="square">
            <a:spAutoFit/>
          </a:bodyPr>
          <a:lstStyle/>
          <a:p>
            <a:r>
              <a:rPr lang="en-US" sz="1400" i="1" smtClean="0">
                <a:solidFill>
                  <a:srgbClr val="333333"/>
                </a:solidFill>
                <a:latin typeface="Georgia"/>
              </a:rPr>
              <a:t>Our organization is changing constantly through acquisitions. Because of this, it doesn’t make sense for us to do one big action planning session as soon as we get survey results back, that outlines our plan for the next year. What we decide on now won’t make any sense in six months. Instead, we constantly refer back to our results whenever we are making changes or going ahead with a new initiative. We use the results to inform our decisions and as a basis for change.</a:t>
            </a:r>
          </a:p>
          <a:p>
            <a:pPr>
              <a:buFontTx/>
              <a:buChar char="-"/>
            </a:pPr>
            <a:r>
              <a:rPr lang="en-US" sz="1400" smtClean="0">
                <a:solidFill>
                  <a:srgbClr val="333333"/>
                </a:solidFill>
                <a:latin typeface="Arial"/>
              </a:rPr>
              <a:t> Hannah Barkley, HR Manager, </a:t>
            </a:r>
          </a:p>
          <a:p>
            <a:r>
              <a:rPr lang="en-US" sz="1400" smtClean="0">
                <a:solidFill>
                  <a:srgbClr val="333333"/>
                </a:solidFill>
                <a:latin typeface="Arial"/>
              </a:rPr>
              <a:t>Ross Video</a:t>
            </a:r>
            <a:endParaRPr lang="en-US" sz="1400">
              <a:solidFill>
                <a:srgbClr val="333333"/>
              </a:solidFill>
              <a:latin typeface="Arial"/>
            </a:endParaRPr>
          </a:p>
        </p:txBody>
      </p:sp>
      <p:pic>
        <p:nvPicPr>
          <p:cNvPr id="7" name="Picture 6" descr="quote1.wmf"/>
          <p:cNvPicPr>
            <a:picLocks noChangeAspect="1"/>
          </p:cNvPicPr>
          <p:nvPr>
            <p:custDataLst>
              <p:tags r:id="rId1"/>
            </p:custDataLst>
          </p:nvPr>
        </p:nvPicPr>
        <p:blipFill>
          <a:blip r:embed="rId5" cstate="print"/>
          <a:stretch>
            <a:fillRect/>
          </a:stretch>
        </p:blipFill>
        <p:spPr>
          <a:xfrm>
            <a:off x="575556" y="2433034"/>
            <a:ext cx="336701" cy="240501"/>
          </a:xfrm>
          <a:prstGeom prst="rect">
            <a:avLst/>
          </a:prstGeom>
        </p:spPr>
      </p:pic>
      <p:sp>
        <p:nvSpPr>
          <p:cNvPr id="10" name="Rectangle 9"/>
          <p:cNvSpPr/>
          <p:nvPr/>
        </p:nvSpPr>
        <p:spPr>
          <a:xfrm>
            <a:off x="5040052" y="3628762"/>
            <a:ext cx="3419872" cy="2462213"/>
          </a:xfrm>
          <a:prstGeom prst="rect">
            <a:avLst/>
          </a:prstGeom>
        </p:spPr>
        <p:txBody>
          <a:bodyPr wrap="square">
            <a:spAutoFit/>
          </a:bodyPr>
          <a:lstStyle/>
          <a:p>
            <a:r>
              <a:rPr lang="en-US" sz="1400" i="1" smtClean="0">
                <a:solidFill>
                  <a:srgbClr val="333333"/>
                </a:solidFill>
                <a:latin typeface="Georgia"/>
              </a:rPr>
              <a:t>Given the size and nature of our organization, it’s impossible to involve every employee in everything. So when it came to involvement in focus groups and action planning after our employee survey, we asked for volunteers and encouraged high performers. We made sure there was good representation from different employee groups.</a:t>
            </a:r>
          </a:p>
          <a:p>
            <a:r>
              <a:rPr lang="en-US" sz="1400" smtClean="0">
                <a:solidFill>
                  <a:srgbClr val="333333"/>
                </a:solidFill>
                <a:latin typeface="Georgia"/>
              </a:rPr>
              <a:t>- </a:t>
            </a:r>
            <a:r>
              <a:rPr lang="en-US" sz="1400" smtClean="0">
                <a:solidFill>
                  <a:srgbClr val="333333"/>
                </a:solidFill>
                <a:latin typeface="Arial"/>
              </a:rPr>
              <a:t>Communications Coordinator, Professional Services</a:t>
            </a:r>
            <a:endParaRPr lang="en-US" sz="1400">
              <a:solidFill>
                <a:srgbClr val="333333"/>
              </a:solidFill>
              <a:latin typeface="Arial"/>
            </a:endParaRPr>
          </a:p>
        </p:txBody>
      </p:sp>
      <p:pic>
        <p:nvPicPr>
          <p:cNvPr id="11" name="Picture 10" descr="quote1.wmf"/>
          <p:cNvPicPr>
            <a:picLocks noChangeAspect="1"/>
          </p:cNvPicPr>
          <p:nvPr>
            <p:custDataLst>
              <p:tags r:id="rId2"/>
            </p:custDataLst>
          </p:nvPr>
        </p:nvPicPr>
        <p:blipFill>
          <a:blip r:embed="rId5" cstate="print"/>
          <a:stretch>
            <a:fillRect/>
          </a:stretch>
        </p:blipFill>
        <p:spPr>
          <a:xfrm>
            <a:off x="4752020" y="3573016"/>
            <a:ext cx="336701" cy="240501"/>
          </a:xfrm>
          <a:prstGeom prst="rect">
            <a:avLst/>
          </a:prstGeom>
        </p:spPr>
      </p:pic>
    </p:spTree>
    <p:extLst>
      <p:ext uri="{BB962C8B-B14F-4D97-AF65-F5344CB8AC3E}">
        <p14:creationId xmlns:p14="http://schemas.microsoft.com/office/powerpoint/2010/main" val="30727978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a193fd82a559aba7afb3073406a2040b9978817"/>
  <p:tag name="ISPRING_SCORM_RATE_QUIZZES" val="0"/>
  <p:tag name="ISPRING_SCORM_PASSING_SCORE" val="100.0000000000"/>
  <p:tag name="GENSWF_OUTPUT_FILE_NAME" val="hr-employee-engagement-initiatives-sampl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b6VYlMkbu0WqYqGpf62f3Q"/>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2T7G5wV96Ueou9qcyKEP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dxHLDy3DI065LTeIugWckg"/>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vujimoKJ_kSysvInCZR3U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8RY0.LuVwU.d67rwFxpxT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2ypiRL.s5UGUpdUU5eHB9g"/>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5qZztuiPDUqbVdMpHzkt2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Y4cF_hjw0UCj7L0YgWilf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5dLKsJJoaUGhgOa.r04Zgg"/>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Uw14ClL0mHqVDWa6INh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LiR5e0xT3EGtN1MQkooqhw"/>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LiR5e0xT3EGtN1MQkooqh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8nY1jCoVzEu8W_ZZswrnY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8437_YnSaUiOq7isfPN4P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XIJ_KFHSWkWa6bEDgRJus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lRfScoWUlUSl0eakqXvLY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33janKoXQ0yb576tAM6Pq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aEmoA6frdEujFr3mF.B7V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VrKzVjyF90WNKvizQPHHGA"/>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2486</Words>
  <Application>Microsoft Office PowerPoint</Application>
  <PresentationFormat>On-screen Show (4:3)</PresentationFormat>
  <Paragraphs>184</Paragraphs>
  <Slides>13</Slides>
  <Notes>13</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13</vt:i4>
      </vt:variant>
    </vt:vector>
  </HeadingPairs>
  <TitlesOfParts>
    <vt:vector size="16" baseType="lpstr">
      <vt:lpstr>Office Theme</vt:lpstr>
      <vt:lpstr>1_Office Theme</vt:lpstr>
      <vt:lpstr>think-cell Slide</vt:lpstr>
      <vt:lpstr>PowerPoint Presentation</vt:lpstr>
      <vt:lpstr>Introduction</vt:lpstr>
      <vt:lpstr>Executive Summary</vt:lpstr>
      <vt:lpstr>There are many parts to an employee engagement program – this set will help you move beyond just measuring engagement</vt:lpstr>
      <vt:lpstr>PowerPoint Presentation</vt:lpstr>
      <vt:lpstr>Improving employee engagement at your organization is key to staying competitive and improving your bottom line</vt:lpstr>
      <vt:lpstr>Case Study: Generico’s working team planned, and  executed a communication plan for the CEO Q&amp;A</vt:lpstr>
      <vt:lpstr>Case Study: The working team created a feedback loop  with Generico employees</vt:lpstr>
      <vt:lpstr>Understand that following this process exactly may not work at your organization</vt:lpstr>
      <vt:lpstr>Summary</vt:lpstr>
      <vt:lpstr>Appendix I: Resources</vt:lpstr>
      <vt:lpstr>Appendix II: Research Methodology</vt:lpstr>
      <vt:lpstr>McLean &amp; Company Helps HR Professionals To:</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hr-employee-engagement-initiatives-sample.pptx</dc:title>
  <dc:creator/>
  <cp:lastModifiedBy/>
  <cp:revision>1</cp:revision>
  <dcterms:created xsi:type="dcterms:W3CDTF">2012-10-09T13:45:21Z</dcterms:created>
  <dcterms:modified xsi:type="dcterms:W3CDTF">2012-10-09T13:46:42Z</dcterms:modified>
</cp:coreProperties>
</file>