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95" r:id="rId1"/>
  </p:sldMasterIdLst>
  <p:notesMasterIdLst>
    <p:notesMasterId r:id="rId11"/>
  </p:notesMasterIdLst>
  <p:handoutMasterIdLst>
    <p:handoutMasterId r:id="rId12"/>
  </p:handoutMasterIdLst>
  <p:sldIdLst>
    <p:sldId id="278" r:id="rId2"/>
    <p:sldId id="463" r:id="rId3"/>
    <p:sldId id="464" r:id="rId4"/>
    <p:sldId id="559" r:id="rId5"/>
    <p:sldId id="633" r:id="rId6"/>
    <p:sldId id="565" r:id="rId7"/>
    <p:sldId id="554" r:id="rId8"/>
    <p:sldId id="566" r:id="rId9"/>
    <p:sldId id="634" r:id="rId10"/>
  </p:sldIdLst>
  <p:sldSz cx="9144000" cy="6858000" type="screen4x3"/>
  <p:notesSz cx="6950075" cy="9236075"/>
  <p:custShowLst>
    <p:custShow name="Custom Show 1" id="0">
      <p:sldLst>
        <p:sld r:id="rId2"/>
      </p:sldLst>
    </p:custShow>
  </p:custShow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4110" userDrawn="1">
          <p15:clr>
            <a:srgbClr val="A4A3A4"/>
          </p15:clr>
        </p15:guide>
        <p15:guide id="6" orient="horz" pos="232" userDrawn="1">
          <p15:clr>
            <a:srgbClr val="A4A3A4"/>
          </p15:clr>
        </p15:guide>
        <p15:guide id="8" pos="158" userDrawn="1">
          <p15:clr>
            <a:srgbClr val="A4A3A4"/>
          </p15:clr>
        </p15:guide>
        <p15:guide id="9" pos="3560" userDrawn="1">
          <p15:clr>
            <a:srgbClr val="A4A3A4"/>
          </p15:clr>
        </p15:guide>
        <p15:guide id="10" pos="317" userDrawn="1">
          <p15:clr>
            <a:srgbClr val="A4A3A4"/>
          </p15:clr>
        </p15:guide>
        <p15:guide id="11" orient="horz" pos="618" userDrawn="1">
          <p15:clr>
            <a:srgbClr val="A4A3A4"/>
          </p15:clr>
        </p15:guide>
        <p15:guide id="12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2" name="Author" initials="A" lastIdx="0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989"/>
    <a:srgbClr val="CFE4F5"/>
    <a:srgbClr val="6EAEE2"/>
    <a:srgbClr val="D9D9D9"/>
    <a:srgbClr val="EEEEEE"/>
    <a:srgbClr val="F8F8F8"/>
    <a:srgbClr val="2576B7"/>
    <a:srgbClr val="E9E9E9"/>
    <a:srgbClr val="7A7A7A"/>
    <a:srgbClr val="294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87" autoAdjust="0"/>
    <p:restoredTop sz="96586" autoAdjust="0"/>
  </p:normalViewPr>
  <p:slideViewPr>
    <p:cSldViewPr snapToGrid="0">
      <p:cViewPr varScale="1">
        <p:scale>
          <a:sx n="118" d="100"/>
          <a:sy n="118" d="100"/>
        </p:scale>
        <p:origin x="2106" y="108"/>
      </p:cViewPr>
      <p:guideLst>
        <p:guide orient="horz" pos="4110"/>
        <p:guide orient="horz" pos="232"/>
        <p:guide pos="158"/>
        <p:guide pos="3560"/>
        <p:guide pos="317"/>
        <p:guide orient="horz" pos="618"/>
        <p:guide orient="horz" pos="8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17-4D13-A1FD-CFAEF830216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17-4D13-A1FD-CFAEF830216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17-4D13-A1FD-CFAEF830216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D17-4D13-A1FD-CFAEF830216F}"/>
              </c:ext>
            </c:extLst>
          </c:dPt>
          <c:cat>
            <c:strRef>
              <c:f>Sheet1!$A$2:$A$6</c:f>
              <c:strCache>
                <c:ptCount val="5"/>
                <c:pt idx="0">
                  <c:v>Faster Leadership Development</c:v>
                </c:pt>
                <c:pt idx="1">
                  <c:v>Improved Employee Relations</c:v>
                </c:pt>
                <c:pt idx="2">
                  <c:v>Increased Productivity</c:v>
                </c:pt>
                <c:pt idx="3">
                  <c:v>Increased Engagement</c:v>
                </c:pt>
                <c:pt idx="4">
                  <c:v>Improved Team Functioning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</c:v>
                </c:pt>
                <c:pt idx="1">
                  <c:v>0.45</c:v>
                </c:pt>
                <c:pt idx="2">
                  <c:v>0.51</c:v>
                </c:pt>
                <c:pt idx="3">
                  <c:v>0.56000000000000005</c:v>
                </c:pt>
                <c:pt idx="4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D17-4D13-A1FD-CFAEF8302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28894336"/>
        <c:axId val="128894896"/>
      </c:barChart>
      <c:catAx>
        <c:axId val="12889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94896"/>
        <c:crosses val="autoZero"/>
        <c:auto val="1"/>
        <c:lblAlgn val="ctr"/>
        <c:lblOffset val="100"/>
        <c:noMultiLvlLbl val="0"/>
      </c:catAx>
      <c:valAx>
        <c:axId val="128894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9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3346733100662"/>
          <c:y val="6.2543108829934024E-2"/>
          <c:w val="0.82932692617285686"/>
          <c:h val="0.37404689835137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E49-404C-B396-599C57896D1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Working Environment</c:v>
                </c:pt>
                <c:pt idx="1">
                  <c:v> </c:v>
                </c:pt>
                <c:pt idx="2">
                  <c:v>Coaching &amp; Mentorship</c:v>
                </c:pt>
                <c:pt idx="3">
                  <c:v>Succession Planning </c:v>
                </c:pt>
                <c:pt idx="4">
                  <c:v>Metrics &amp; Analytics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0.53</c:v>
                </c:pt>
                <c:pt idx="1">
                  <c:v>0</c:v>
                </c:pt>
                <c:pt idx="2" formatCode="0%">
                  <c:v>0.23</c:v>
                </c:pt>
                <c:pt idx="3" formatCode="0%">
                  <c:v>0.23</c:v>
                </c:pt>
                <c:pt idx="4" formatCode="0%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49-404C-B396-599C57896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27"/>
        <c:axId val="356605104"/>
        <c:axId val="356606224"/>
      </c:barChart>
      <c:catAx>
        <c:axId val="35660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606224"/>
        <c:crosses val="autoZero"/>
        <c:auto val="1"/>
        <c:lblAlgn val="ctr"/>
        <c:lblOffset val="100"/>
        <c:noMultiLvlLbl val="0"/>
      </c:catAx>
      <c:valAx>
        <c:axId val="35660622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5660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ED006EA4-D462-4253-8FC7-D35175043F19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02DA24A-F480-4AA7-ACF1-F7D1E577F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4E1B6C9-DAE3-4E7B-AB3C-9473EC02D78D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65F1ACBD-245E-4A24-AC78-063168A88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1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2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80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9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69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97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8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9144001" cy="609844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" y="-1"/>
            <a:ext cx="9144001" cy="6098449"/>
          </a:xfrm>
          <a:prstGeom prst="rect">
            <a:avLst/>
          </a:prstGeom>
          <a:solidFill>
            <a:schemeClr val="accent5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Info-Tech Research Group, Inc. is a global leader in providing IT research and advice.</a:t>
            </a:r>
            <a:b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© 1997-2016 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and measurable impact on your business. © </a:t>
            </a: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1997-2018 </a:t>
            </a:r>
            <a:r>
              <a:rPr lang="en-CA" sz="800" kern="0" dirty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&amp; Company.</a:t>
            </a:r>
            <a:br>
              <a:rPr lang="en-CA" sz="800" kern="0" dirty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2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19152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29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1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0" y="374400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/>
              <a:t>Works Cited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11200" y="1316038"/>
            <a:ext cx="799303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8977033" y="1130455"/>
            <a:ext cx="166967" cy="5395313"/>
          </a:xfrm>
          <a:prstGeom prst="rect">
            <a:avLst/>
          </a:prstGeom>
          <a:solidFill>
            <a:schemeClr val="accent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74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McLean &amp;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/>
              <a:t>Title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/>
              <a:t>&lt;Insert&gt;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Industry: &lt;Insert&gt;</a:t>
            </a:r>
          </a:p>
          <a:p>
            <a:pPr lvl="0"/>
            <a:r>
              <a:rPr lang="en-US"/>
              <a:t>Size: &lt;Insert&gt;</a:t>
            </a:r>
          </a:p>
          <a:p>
            <a:pPr lvl="0"/>
            <a:r>
              <a:rPr lang="en-US"/>
              <a:t>Source: &lt;Insert&gt;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Quote in italic Arial</a:t>
            </a:r>
          </a:p>
        </p:txBody>
      </p:sp>
    </p:spTree>
    <p:extLst>
      <p:ext uri="{BB962C8B-B14F-4D97-AF65-F5344CB8AC3E}">
        <p14:creationId xmlns:p14="http://schemas.microsoft.com/office/powerpoint/2010/main" val="3855935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pos="6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McLean &amp;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Industry: &lt;Insert&gt;</a:t>
            </a:r>
          </a:p>
          <a:p>
            <a:pPr lvl="0"/>
            <a:r>
              <a:rPr lang="en-US"/>
              <a:t>Size: &lt;Insert&gt;</a:t>
            </a:r>
          </a:p>
          <a:p>
            <a:pPr lvl="0"/>
            <a:r>
              <a:rPr lang="en-US"/>
              <a:t>Source: &lt;Insert&gt;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Quote in italic Arial</a:t>
            </a:r>
          </a:p>
        </p:txBody>
      </p:sp>
    </p:spTree>
    <p:extLst>
      <p:ext uri="{BB962C8B-B14F-4D97-AF65-F5344CB8AC3E}">
        <p14:creationId xmlns:p14="http://schemas.microsoft.com/office/powerpoint/2010/main" val="27188951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pos="61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 userDrawn="1"/>
        </p:nvSpPr>
        <p:spPr>
          <a:xfrm>
            <a:off x="-7454" y="1"/>
            <a:ext cx="3295650" cy="6518606"/>
          </a:xfrm>
          <a:prstGeom prst="rect">
            <a:avLst/>
          </a:prstGeom>
          <a:blipFill>
            <a:blip r:embed="rId2" cstate="print"/>
            <a:srcRect/>
            <a:stretch>
              <a:fillRect l="227" r="-160" b="-5206"/>
            </a:stretch>
          </a:blipFill>
        </p:spPr>
        <p:txBody>
          <a:bodyPr wrap="square" lIns="0" tIns="0" rIns="0" bIns="0" rtlCol="0"/>
          <a:lstStyle/>
          <a:p>
            <a:endParaRPr sz="1486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489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Segoe UI" panose="020B0502040204020203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12845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Segoe UI" panose="020B0502040204020203" pitchFamily="34" charset="0"/>
              </a:rPr>
              <a:t>McLean &amp; Company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b="0" i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b="0" i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85" r:id="rId2"/>
    <p:sldLayoutId id="2147483773" r:id="rId3"/>
    <p:sldLayoutId id="2147483819" r:id="rId4"/>
    <p:sldLayoutId id="2147483793" r:id="rId5"/>
    <p:sldLayoutId id="2147483829" r:id="rId6"/>
    <p:sldLayoutId id="2147483825" r:id="rId7"/>
    <p:sldLayoutId id="2147483830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x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r.mcleanco.com/research/train-managers-to-coach-employees-for-high-performance-and-development-storyboard" TargetMode="Externa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../kk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8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hyperlink" Target="https://hr.mcleanco.com/mycontent" TargetMode="External"/><Relationship Id="rId4" Type="http://schemas.openxmlformats.org/officeDocument/2006/relationships/hyperlink" Target="https://hr.mcleanco.com/research/train-managers-to-coach-employees-for-high-performance-and-development-storyboa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>
            <a:off x="-1" y="-3"/>
            <a:ext cx="2558901" cy="210395"/>
          </a:xfrm>
          <a:prstGeom prst="rect">
            <a:avLst/>
          </a:prstGeom>
          <a:solidFill>
            <a:srgbClr val="29475F"/>
          </a:solidFill>
          <a:ln>
            <a:solidFill>
              <a:srgbClr val="2947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475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Blueprint Title">
            <a:hlinkClick r:id="rId3" action="ppaction://hlinkfile"/>
          </p:cNvPr>
          <p:cNvSpPr txBox="1">
            <a:spLocks/>
          </p:cNvSpPr>
          <p:nvPr/>
        </p:nvSpPr>
        <p:spPr>
          <a:xfrm>
            <a:off x="518920" y="556926"/>
            <a:ext cx="7918497" cy="1043274"/>
          </a:xfrm>
          <a:prstGeom prst="rect">
            <a:avLst/>
          </a:prstGeom>
          <a:noFill/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Train Managers to Coach </a:t>
            </a:r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Employees for High Performance </a:t>
            </a:r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and Development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755" y="1230704"/>
            <a:ext cx="392248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i="1" dirty="0">
                <a:solidFill>
                  <a:schemeClr val="accent3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920" y="3559251"/>
            <a:ext cx="7711400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coaching training from a process focus to training managers to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 coaching behaviors into their day-to-day management.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5373216"/>
            <a:ext cx="9144000" cy="1490026"/>
            <a:chOff x="0" y="5373216"/>
            <a:chExt cx="9144000" cy="1490026"/>
          </a:xfrm>
        </p:grpSpPr>
        <p:sp>
          <p:nvSpPr>
            <p:cNvPr id="10" name="Rectangle 9"/>
            <p:cNvSpPr/>
            <p:nvPr/>
          </p:nvSpPr>
          <p:spPr>
            <a:xfrm>
              <a:off x="0" y="5373216"/>
              <a:ext cx="9135007" cy="1484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5373216"/>
              <a:ext cx="9144000" cy="1490026"/>
              <a:chOff x="0" y="5373216"/>
              <a:chExt cx="9144000" cy="1490026"/>
            </a:xfrm>
          </p:grpSpPr>
          <p:pic>
            <p:nvPicPr>
              <p:cNvPr id="12" name="Picture 11" descr="sample-titlebar-mcoNEW.gif"/>
              <p:cNvPicPr>
                <a:picLocks noChangeAspect="1"/>
              </p:cNvPicPr>
              <p:nvPr/>
            </p:nvPicPr>
            <p:blipFill>
              <a:blip r:embed="rId4" cstate="print"/>
              <a:srcRect l="84650" t="59830"/>
              <a:stretch>
                <a:fillRect/>
              </a:stretch>
            </p:blipFill>
            <p:spPr>
              <a:xfrm>
                <a:off x="7740352" y="6273316"/>
                <a:ext cx="1403648" cy="584684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0" y="6278558"/>
                <a:ext cx="7740352" cy="5846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4625" algn="r"/>
                <a:r>
                  <a:rPr lang="en-CA" sz="800" dirty="0" smtClean="0">
                    <a:solidFill>
                      <a:srgbClr val="FFFFFF">
                        <a:lumMod val="65000"/>
                      </a:srgbClr>
                    </a:solidFill>
                  </a:rPr>
                  <a:t>McLean &amp; Company is a research and advisory firm providing practical solutions to human resources challenges via executable research, tools and advice that have a clear and measurable impact on your business. © 1997-2018 McLean &amp; Company. McLean &amp; Company is a division of Info-Tech Research Group.</a:t>
                </a:r>
                <a:endParaRPr lang="en-CA" sz="800" dirty="0">
                  <a:solidFill>
                    <a:srgbClr val="FFFFFF">
                      <a:lumMod val="65000"/>
                    </a:srgbClr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0" y="5373216"/>
                <a:ext cx="9144000" cy="900100"/>
                <a:chOff x="8993" y="4257092"/>
                <a:chExt cx="9144000" cy="900100"/>
              </a:xfrm>
            </p:grpSpPr>
            <p:sp>
              <p:nvSpPr>
                <p:cNvPr id="15" name="Rectangle 14">
                  <a:hlinkClick r:id="rId5"/>
                </p:cNvPr>
                <p:cNvSpPr/>
                <p:nvPr/>
              </p:nvSpPr>
              <p:spPr>
                <a:xfrm>
                  <a:off x="8993" y="4257092"/>
                  <a:ext cx="9144000" cy="900100"/>
                </a:xfrm>
                <a:prstGeom prst="rect">
                  <a:avLst/>
                </a:prstGeom>
                <a:solidFill>
                  <a:srgbClr val="44AF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CA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83693" y="4367712"/>
                  <a:ext cx="23503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4000" b="1" dirty="0" smtClean="0">
                      <a:solidFill>
                        <a:srgbClr val="8FCF94"/>
                      </a:solidFill>
                    </a:rPr>
                    <a:t>SAMPL</a:t>
                  </a:r>
                  <a:r>
                    <a:rPr lang="en-CA" sz="4000" b="1" dirty="0">
                      <a:solidFill>
                        <a:srgbClr val="8FCF94"/>
                      </a:solidFill>
                    </a:rPr>
                    <a:t>E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743400" y="4517853"/>
                  <a:ext cx="5400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CA" sz="1600" u="sng" dirty="0" smtClean="0">
                      <a:solidFill>
                        <a:srgbClr val="FFFFFF"/>
                      </a:solidFill>
                    </a:rPr>
                    <a:t>Learn about becoming a member</a:t>
                  </a:r>
                  <a:endParaRPr lang="en-CA" sz="1600" u="sng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8369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9"/>
          <a:stretch/>
        </p:blipFill>
        <p:spPr>
          <a:xfrm>
            <a:off x="5832474" y="0"/>
            <a:ext cx="3311525" cy="65222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1" y="1120775"/>
            <a:ext cx="168275" cy="539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Group 16"/>
          <p:cNvGrpSpPr/>
          <p:nvPr/>
        </p:nvGrpSpPr>
        <p:grpSpPr>
          <a:xfrm>
            <a:off x="508000" y="1581444"/>
            <a:ext cx="4714692" cy="4555289"/>
            <a:chOff x="462096" y="1106839"/>
            <a:chExt cx="6480832" cy="4283333"/>
          </a:xfrm>
        </p:grpSpPr>
        <p:sp>
          <p:nvSpPr>
            <p:cNvPr id="12" name="TextBox 17"/>
            <p:cNvSpPr txBox="1"/>
            <p:nvPr/>
          </p:nvSpPr>
          <p:spPr>
            <a:xfrm>
              <a:off x="462096" y="1106839"/>
              <a:ext cx="6371209" cy="141565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b="1" dirty="0">
                  <a:solidFill>
                    <a:schemeClr val="accent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Situation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Organizations are more likely to be in decline when managers use command-and-control-style 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leadership 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(Worall 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al.).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 need to shift to influence to 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drive employee performance and development.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Coaching 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an effective way for people managers to influence 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employees 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has a tangible impact on organizational results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20"/>
            <p:cNvSpPr/>
            <p:nvPr/>
          </p:nvSpPr>
          <p:spPr>
            <a:xfrm>
              <a:off x="484169" y="4345914"/>
              <a:ext cx="6458759" cy="1044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 dirty="0">
                  <a:solidFill>
                    <a:schemeClr val="accent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Resolution</a:t>
              </a: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</a:t>
              </a:r>
              <a:r>
                <a:rPr lang="en-US" sz="1200" dirty="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&amp; Company’s behavior-focused coaching model to train managers to adopt the key behaviors required to coach.</a:t>
              </a: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 </a:t>
              </a:r>
              <a:r>
                <a:rPr lang="en-US" sz="1200" dirty="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implement post-training activities to ensure that managers sustain and apply their learning </a:t>
              </a:r>
              <a:r>
                <a:rPr lang="en-US" sz="1200" dirty="0" smtClean="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job</a:t>
              </a:r>
              <a:r>
                <a:rPr lang="en-US" sz="1200" dirty="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2" name="Rectangle 22"/>
            <p:cNvSpPr/>
            <p:nvPr/>
          </p:nvSpPr>
          <p:spPr>
            <a:xfrm>
              <a:off x="462096" y="2738435"/>
              <a:ext cx="6371209" cy="1391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Complication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Seventy-five percent of 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organizations provide coaching and mentoring training (CIPD, 2015), yet 27% of employees say their managers are poor at coaching 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CIPD, 2017).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Conventional 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coaching training focuses on teaching managers a process of coaching without training them to apply the behaviors required to coach effectively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832474" y="-31173"/>
            <a:ext cx="3311525" cy="6518275"/>
          </a:xfrm>
          <a:prstGeom prst="rect">
            <a:avLst/>
          </a:prstGeom>
          <a:solidFill>
            <a:srgbClr val="29475F">
              <a:alpha val="34902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5974702" y="2177836"/>
            <a:ext cx="3050764" cy="35907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coaching training focuses on 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 of coaching.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more important than the 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are the 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behaviors required to coach effectively.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 is just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en-US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practice of </a:t>
            </a:r>
            <a:r>
              <a:rPr lang="en-US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many.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not the 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all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all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Managers need to know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to use it and how to switch.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 training needs to </a:t>
            </a:r>
            <a:r>
              <a:rPr lang="en-US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formal training 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drive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development.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74702" y="1089965"/>
            <a:ext cx="292483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Key Insight: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70600" y="1705624"/>
            <a:ext cx="3073400" cy="52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190" y="1084036"/>
            <a:ext cx="4943929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000" y="1000504"/>
            <a:ext cx="473075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EXECUTIVE SUMMARY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94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fd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558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7675" y="530225"/>
            <a:ext cx="8696325" cy="87788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MCLEAN &amp; COMPANY OFFERS VARIOUS LEVELS OF SUPPORT TO BEST SUIT YOUR NEEDS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0306" y="1871984"/>
            <a:ext cx="8360297" cy="3051390"/>
            <a:chOff x="431635" y="2218348"/>
            <a:chExt cx="8360297" cy="305139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951171" y="3300534"/>
              <a:ext cx="7840761" cy="0"/>
            </a:xfrm>
            <a:prstGeom prst="straightConnector1">
              <a:avLst/>
            </a:prstGeom>
            <a:ln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7093920" y="2218348"/>
              <a:ext cx="1620000" cy="3048925"/>
              <a:chOff x="6656757" y="1326494"/>
              <a:chExt cx="1620000" cy="304892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111157" y="2011140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56757" y="1326494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CONSULTING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56757" y="2935419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“Our team does not have the time or the knowledge to take this project on. We need assistance through the entirety of this project.”</a:t>
                </a: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40" y="2199136"/>
                <a:ext cx="336908" cy="336908"/>
              </a:xfrm>
              <a:prstGeom prst="rect">
                <a:avLst/>
              </a:prstGeom>
              <a:noFill/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2483271" y="2218348"/>
              <a:ext cx="2129440" cy="3046863"/>
              <a:chOff x="2724527" y="1974729"/>
              <a:chExt cx="2129440" cy="304686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433647" y="2726777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724527" y="1974729"/>
                <a:ext cx="212944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GUIDED IMPLEMENTATION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979247" y="3581592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“Our team knows that we need to fix a process, but we need assistance to determine where to focus. Some check-ins along the way would help keep us on track.”</a:t>
                </a: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6918" y="2909423"/>
                <a:ext cx="337358" cy="337358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431635" y="2218348"/>
              <a:ext cx="1620000" cy="3051390"/>
              <a:chOff x="1308153" y="2483113"/>
              <a:chExt cx="1620000" cy="305139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762553" y="3228163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308153" y="2483113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DIY </a:t>
                </a:r>
              </a:p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TOOLKIT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08153" y="4094503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“Our team has already made this critical project a priority, and we have the time and capability, but some guidance along the way would be helpful.”</a:t>
                </a:r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6909" y="3389684"/>
                <a:ext cx="295188" cy="337358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5033614" y="2218348"/>
              <a:ext cx="1620000" cy="3049107"/>
              <a:chOff x="4855445" y="1690247"/>
              <a:chExt cx="1620000" cy="304910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309845" y="2380757"/>
                <a:ext cx="711200" cy="7112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855445" y="1690247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WORKSHOP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855445" y="3299354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“We need to hit the ground running and get this project kicked off immediately. Our team has the ability to take this over once we get a framework and strategy in place.</a:t>
                </a:r>
                <a:r>
                  <a:rPr kumimoji="0" lang="en-CA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2005" y="2612829"/>
                <a:ext cx="361456" cy="24097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9" name="Rectangle 58"/>
          <p:cNvSpPr/>
          <p:nvPr/>
        </p:nvSpPr>
        <p:spPr>
          <a:xfrm>
            <a:off x="2573857" y="6117057"/>
            <a:ext cx="42162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Diagnostics and consistent frameworks used throughout all four options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6238"/>
            <a:ext cx="8435163" cy="1708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 Black" panose="020B0A040201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29" name="Rectangle 28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50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CA" dirty="0"/>
              <a:t>Use the following process to implement effective coaching training</a:t>
            </a:r>
          </a:p>
        </p:txBody>
      </p:sp>
      <p:sp>
        <p:nvSpPr>
          <p:cNvPr id="3" name="Striped Right Arrow 2"/>
          <p:cNvSpPr/>
          <p:nvPr/>
        </p:nvSpPr>
        <p:spPr>
          <a:xfrm>
            <a:off x="1327211" y="2637806"/>
            <a:ext cx="6586916" cy="1747879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2006942" y="2508333"/>
            <a:ext cx="2047285" cy="18773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Prepare for &amp; Deliver Coaching Training </a:t>
            </a:r>
          </a:p>
        </p:txBody>
      </p:sp>
      <p:sp>
        <p:nvSpPr>
          <p:cNvPr id="5" name="Oval 4"/>
          <p:cNvSpPr/>
          <p:nvPr/>
        </p:nvSpPr>
        <p:spPr>
          <a:xfrm>
            <a:off x="4514124" y="2508333"/>
            <a:ext cx="2047285" cy="18773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Follow up </a:t>
            </a:r>
            <a:r>
              <a:rPr lang="en-CA" dirty="0"/>
              <a:t>After Training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2201151" y="2508333"/>
            <a:ext cx="372234" cy="372234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1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4653369" y="2508335"/>
            <a:ext cx="372234" cy="372234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667" y="7874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1533" y="8890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733" y="872067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11176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pic>
        <p:nvPicPr>
          <p:cNvPr id="7" name="Picture 6" descr="ThinkstockPhotos-4817219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40" y="0"/>
            <a:ext cx="3312160" cy="6524625"/>
          </a:xfrm>
          <a:prstGeom prst="rect">
            <a:avLst/>
          </a:prstGeom>
        </p:spPr>
      </p:pic>
      <p:sp>
        <p:nvSpPr>
          <p:cNvPr id="12" name="TextBox 11">
            <a:hlinkClick r:id="rId4" action="ppaction://hlinkfile"/>
          </p:cNvPr>
          <p:cNvSpPr txBox="1"/>
          <p:nvPr/>
        </p:nvSpPr>
        <p:spPr>
          <a:xfrm>
            <a:off x="1101090" y="2969924"/>
            <a:ext cx="473075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SLIDES</a:t>
            </a:r>
            <a:endParaRPr lang="en-CA" sz="3200" b="1" dirty="0">
              <a:solidFill>
                <a:srgbClr val="2576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20588"/>
            <a:ext cx="172357" cy="540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>
                  <a:lumMod val="95000"/>
                </a:srgb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1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Coaching is an effective way for people managers to influence employees </a:t>
            </a:r>
          </a:p>
          <a:p>
            <a:r>
              <a:rPr lang="en-CA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011" y="3738501"/>
            <a:ext cx="3161114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dirty="0"/>
              <a:t>Managers don’t always have the best answer: People </a:t>
            </a:r>
            <a:r>
              <a:rPr lang="en-CA" sz="1200" b="1" dirty="0"/>
              <a:t>are “unconsciously incompetent” in 20-40% of areas critical to </a:t>
            </a:r>
            <a:r>
              <a:rPr lang="en-CA" sz="1200" b="1" dirty="0" smtClean="0"/>
              <a:t>performance,</a:t>
            </a:r>
            <a:r>
              <a:rPr lang="en-CA" sz="1200" dirty="0" smtClean="0"/>
              <a:t> </a:t>
            </a:r>
            <a:r>
              <a:rPr lang="en-CA" sz="1200" dirty="0"/>
              <a:t>and it’s more common among managers </a:t>
            </a:r>
            <a:r>
              <a:rPr lang="en-CA" sz="1200" dirty="0" smtClean="0"/>
              <a:t>(Christensen, </a:t>
            </a:r>
            <a:r>
              <a:rPr lang="en-CA" sz="1200" dirty="0"/>
              <a:t>2017).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7010" y="5230494"/>
            <a:ext cx="2944069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Seventy percent </a:t>
            </a:r>
            <a:r>
              <a:rPr lang="en-CA" sz="1200" b="1" dirty="0"/>
              <a:t>of learning happens on the </a:t>
            </a:r>
            <a:r>
              <a:rPr lang="en-CA" sz="1200" b="1" dirty="0" smtClean="0"/>
              <a:t>job </a:t>
            </a:r>
            <a:r>
              <a:rPr lang="en-CA" sz="1200" dirty="0" smtClean="0"/>
              <a:t>through experiential learning, </a:t>
            </a:r>
            <a:r>
              <a:rPr lang="en-CA" sz="1200" dirty="0"/>
              <a:t>so employees need active involvement and support from their manager </a:t>
            </a:r>
            <a:r>
              <a:rPr lang="en-CA" sz="1200" dirty="0" smtClean="0"/>
              <a:t>to develop and succeed. </a:t>
            </a:r>
            <a:endParaRPr lang="en-CA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141669" y="5334140"/>
            <a:ext cx="3304216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CA" sz="1200" dirty="0"/>
              <a:t>L&amp;D practitioners rate </a:t>
            </a:r>
            <a:r>
              <a:rPr lang="en-CA" sz="1200" b="1" dirty="0"/>
              <a:t>coaching</a:t>
            </a:r>
            <a:r>
              <a:rPr lang="en-CA" sz="1200" dirty="0"/>
              <a:t> by line managers or peers as </a:t>
            </a:r>
            <a:r>
              <a:rPr lang="en-CA" sz="1200" b="1" dirty="0"/>
              <a:t>one of the top three most effective L&amp;D practices</a:t>
            </a:r>
            <a:r>
              <a:rPr lang="en-CA" sz="1200" dirty="0"/>
              <a:t> </a:t>
            </a:r>
            <a:r>
              <a:rPr lang="en-CA" sz="1200" dirty="0" smtClean="0"/>
              <a:t>(CIPD, 2015).</a:t>
            </a:r>
            <a:endParaRPr lang="en-CA" sz="1200" dirty="0"/>
          </a:p>
        </p:txBody>
      </p:sp>
      <p:sp>
        <p:nvSpPr>
          <p:cNvPr id="18" name="Rectangle 17"/>
          <p:cNvSpPr/>
          <p:nvPr/>
        </p:nvSpPr>
        <p:spPr>
          <a:xfrm rot="5400000">
            <a:off x="7741624" y="4042156"/>
            <a:ext cx="1734774" cy="176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437460" y="1895278"/>
            <a:ext cx="8198993" cy="186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731230" y="2072861"/>
            <a:ext cx="586583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Increased employee confidence and commitment</a:t>
            </a:r>
            <a:endParaRPr lang="en-CA" sz="1400" b="1" dirty="0"/>
          </a:p>
        </p:txBody>
      </p:sp>
      <p:sp>
        <p:nvSpPr>
          <p:cNvPr id="26" name="Rectangle 11"/>
          <p:cNvSpPr/>
          <p:nvPr/>
        </p:nvSpPr>
        <p:spPr>
          <a:xfrm>
            <a:off x="1633833" y="2374707"/>
            <a:ext cx="3158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Managerial coaching behavior increases an employee’s </a:t>
            </a:r>
            <a:r>
              <a:rPr lang="en-US" sz="1200" b="1" dirty="0"/>
              <a:t>belief in their ability </a:t>
            </a:r>
            <a:r>
              <a:rPr lang="en-US" sz="1200" dirty="0"/>
              <a:t>to </a:t>
            </a:r>
            <a:r>
              <a:rPr lang="en-US" sz="1200" dirty="0" smtClean="0"/>
              <a:t>succeed, </a:t>
            </a:r>
            <a:r>
              <a:rPr lang="en-US" sz="1200" dirty="0"/>
              <a:t>which mediates the effect of coaching on </a:t>
            </a:r>
            <a:r>
              <a:rPr lang="en-US" sz="1200" b="1" dirty="0"/>
              <a:t>results </a:t>
            </a:r>
            <a:r>
              <a:rPr lang="en-CA" sz="1200" dirty="0" smtClean="0"/>
              <a:t>(Lawrence</a:t>
            </a:r>
            <a:r>
              <a:rPr lang="en-US" sz="1200" dirty="0" smtClean="0"/>
              <a:t>).</a:t>
            </a:r>
            <a:endParaRPr lang="en-CA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5400000">
            <a:off x="-238662" y="2585144"/>
            <a:ext cx="1506531" cy="1512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ectangle 28"/>
          <p:cNvSpPr/>
          <p:nvPr/>
        </p:nvSpPr>
        <p:spPr>
          <a:xfrm flipH="1">
            <a:off x="446244" y="3255517"/>
            <a:ext cx="8251234" cy="161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38" name="Pentagon 37"/>
          <p:cNvSpPr/>
          <p:nvPr/>
        </p:nvSpPr>
        <p:spPr>
          <a:xfrm>
            <a:off x="442899" y="6240643"/>
            <a:ext cx="8260018" cy="16131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1230" y="3433906"/>
            <a:ext cx="59319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400" b="1" dirty="0" smtClean="0">
                <a:solidFill>
                  <a:srgbClr val="333333"/>
                </a:solidFill>
              </a:rPr>
              <a:t>More options and better decisions</a:t>
            </a:r>
            <a:endParaRPr lang="en-CA" sz="1400" b="1" dirty="0">
              <a:solidFill>
                <a:srgbClr val="333333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8211" y="4805236"/>
            <a:ext cx="8249266" cy="1940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2" name="Rectangle 51"/>
          <p:cNvSpPr/>
          <p:nvPr/>
        </p:nvSpPr>
        <p:spPr>
          <a:xfrm rot="5400000">
            <a:off x="-247474" y="5511422"/>
            <a:ext cx="1531436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3" name="TextBox 52"/>
          <p:cNvSpPr txBox="1"/>
          <p:nvPr/>
        </p:nvSpPr>
        <p:spPr>
          <a:xfrm>
            <a:off x="5283236" y="2470711"/>
            <a:ext cx="283836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Managerial coaching increases an employee’s </a:t>
            </a:r>
            <a:r>
              <a:rPr lang="en-CA" sz="1200" b="1" dirty="0" smtClean="0"/>
              <a:t>commitment to their organization </a:t>
            </a:r>
            <a:r>
              <a:rPr lang="en-CA" sz="1200" dirty="0"/>
              <a:t>(</a:t>
            </a:r>
            <a:r>
              <a:rPr lang="en-CA" sz="1200" dirty="0" smtClean="0"/>
              <a:t>Lawrence).</a:t>
            </a:r>
            <a:endParaRPr lang="en-CA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5469455" y="3731738"/>
            <a:ext cx="265214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Generally</a:t>
            </a:r>
            <a:r>
              <a:rPr lang="en-CA" sz="1200" dirty="0"/>
              <a:t>, </a:t>
            </a:r>
            <a:r>
              <a:rPr lang="en-CA" sz="1200" b="1" dirty="0"/>
              <a:t>people make decisions </a:t>
            </a:r>
            <a:r>
              <a:rPr lang="en-CA" sz="1200" b="1" dirty="0" smtClean="0"/>
              <a:t>out of </a:t>
            </a:r>
            <a:r>
              <a:rPr lang="en-CA" sz="1200" b="1" dirty="0"/>
              <a:t>their conscious knowledge </a:t>
            </a:r>
            <a:r>
              <a:rPr lang="en-CA" sz="1200" dirty="0"/>
              <a:t>in a way they always have </a:t>
            </a:r>
            <a:r>
              <a:rPr lang="en-CA" sz="1200" dirty="0" smtClean="0"/>
              <a:t>(McAlpin </a:t>
            </a:r>
            <a:r>
              <a:rPr lang="en-CA" sz="1200" dirty="0"/>
              <a:t>and Vaagenes</a:t>
            </a:r>
            <a:r>
              <a:rPr lang="en-CA" sz="1200" dirty="0" smtClean="0"/>
              <a:t>). </a:t>
            </a:r>
            <a:endParaRPr lang="en-CA" sz="1200" dirty="0"/>
          </a:p>
        </p:txBody>
      </p:sp>
      <p:sp>
        <p:nvSpPr>
          <p:cNvPr id="55" name="Rectangle 54"/>
          <p:cNvSpPr/>
          <p:nvPr/>
        </p:nvSpPr>
        <p:spPr>
          <a:xfrm>
            <a:off x="731230" y="4998008"/>
            <a:ext cx="59319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400" b="1" dirty="0" smtClean="0">
                <a:solidFill>
                  <a:srgbClr val="333333"/>
                </a:solidFill>
              </a:rPr>
              <a:t>Improved support for employee development</a:t>
            </a:r>
            <a:endParaRPr lang="en-CA" sz="1400" b="1" dirty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638" y="3839065"/>
            <a:ext cx="52796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68" y="2582982"/>
            <a:ext cx="387013" cy="3870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69" y="5491468"/>
            <a:ext cx="435541" cy="4355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22" y="5503355"/>
            <a:ext cx="458089" cy="385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7460" y="1239158"/>
            <a:ext cx="8198993" cy="537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400" b="1" dirty="0" smtClean="0">
                <a:solidFill>
                  <a:schemeClr val="tx1"/>
                </a:solidFill>
              </a:rPr>
              <a:t>Coaching </a:t>
            </a:r>
            <a:r>
              <a:rPr lang="en-CA" sz="1400" dirty="0" smtClean="0">
                <a:solidFill>
                  <a:schemeClr val="tx1"/>
                </a:solidFill>
              </a:rPr>
              <a:t>is</a:t>
            </a:r>
            <a:r>
              <a:rPr lang="en-CA" sz="1400" b="1" dirty="0" smtClean="0">
                <a:solidFill>
                  <a:schemeClr val="tx1"/>
                </a:solidFill>
              </a:rPr>
              <a:t> </a:t>
            </a:r>
            <a:r>
              <a:rPr lang="en-CA" sz="1400" dirty="0" smtClean="0">
                <a:solidFill>
                  <a:schemeClr val="tx1"/>
                </a:solidFill>
              </a:rPr>
              <a:t>a conversation in which a manager asks an employee questions to guide them to solve problems themselves, instead of just telling them the answer.</a:t>
            </a:r>
            <a:endParaRPr lang="en-CA" sz="1400" dirty="0">
              <a:solidFill>
                <a:schemeClr val="tx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06" y="3823170"/>
            <a:ext cx="324444" cy="3244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06" y="4168032"/>
            <a:ext cx="324900" cy="3249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80" y="2561513"/>
            <a:ext cx="413075" cy="41307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35" name="Rectangle 34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40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 smtClean="0"/>
              <a:t>Coaching empowers employees, which leads to higher engagement and organizational results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5437041" y="1962231"/>
            <a:ext cx="3452041" cy="297713"/>
          </a:xfrm>
          <a:prstGeom prst="rect">
            <a:avLst/>
          </a:prstGeom>
          <a:ln>
            <a:solidFill>
              <a:srgbClr val="257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/>
              <a:t>Reduced Turnover</a:t>
            </a:r>
            <a:endParaRPr lang="en-CA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5437041" y="2259944"/>
            <a:ext cx="3452041" cy="42316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23</a:t>
            </a:r>
            <a:r>
              <a:rPr lang="en-US" b="1" dirty="0">
                <a:solidFill>
                  <a:schemeClr val="accent1"/>
                </a:solidFill>
              </a:rPr>
              <a:t>% </a:t>
            </a:r>
            <a:r>
              <a:rPr lang="en-US" sz="1400" dirty="0">
                <a:solidFill>
                  <a:schemeClr val="tx1"/>
                </a:solidFill>
              </a:rPr>
              <a:t>of employees report that </a:t>
            </a:r>
            <a:r>
              <a:rPr lang="en-US" sz="1400" b="1" dirty="0">
                <a:solidFill>
                  <a:schemeClr val="tx1"/>
                </a:solidFill>
              </a:rPr>
              <a:t>lack of </a:t>
            </a:r>
            <a:r>
              <a:rPr lang="en-US" sz="1400" b="1" dirty="0" smtClean="0">
                <a:solidFill>
                  <a:schemeClr val="tx1"/>
                </a:solidFill>
              </a:rPr>
              <a:t>“support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from my manager to help me achieve better results” was their moderate to primary </a:t>
            </a:r>
            <a:r>
              <a:rPr lang="en-US" sz="1400" b="1" dirty="0">
                <a:solidFill>
                  <a:schemeClr val="tx1"/>
                </a:solidFill>
              </a:rPr>
              <a:t>reason for leaving</a:t>
            </a:r>
            <a:r>
              <a:rPr lang="en-US" sz="1400" dirty="0">
                <a:solidFill>
                  <a:schemeClr val="tx1"/>
                </a:solidFill>
              </a:rPr>
              <a:t> their organization.</a:t>
            </a:r>
          </a:p>
          <a:p>
            <a:pPr algn="r"/>
            <a:r>
              <a:rPr lang="en-US" sz="1000" dirty="0" smtClean="0">
                <a:solidFill>
                  <a:schemeClr val="tx1"/>
                </a:solidFill>
              </a:rPr>
              <a:t>(McLean </a:t>
            </a:r>
            <a:r>
              <a:rPr lang="en-US" sz="1000" dirty="0">
                <a:solidFill>
                  <a:schemeClr val="tx1"/>
                </a:solidFill>
              </a:rPr>
              <a:t>&amp; Company, Exit </a:t>
            </a:r>
            <a:r>
              <a:rPr lang="en-US" sz="1000" dirty="0" smtClean="0">
                <a:solidFill>
                  <a:schemeClr val="tx1"/>
                </a:solidFill>
              </a:rPr>
              <a:t>Survey Database, </a:t>
            </a:r>
          </a:p>
          <a:p>
            <a:pPr algn="r"/>
            <a:r>
              <a:rPr lang="en-US" sz="1000" dirty="0" smtClean="0">
                <a:solidFill>
                  <a:schemeClr val="tx1"/>
                </a:solidFill>
              </a:rPr>
              <a:t>2017; </a:t>
            </a:r>
            <a:r>
              <a:rPr lang="en-US" sz="1000" i="1" dirty="0" smtClean="0">
                <a:solidFill>
                  <a:schemeClr val="tx1"/>
                </a:solidFill>
              </a:rPr>
              <a:t>N=5,804</a:t>
            </a:r>
            <a:r>
              <a:rPr lang="en-US" sz="1000" dirty="0" smtClean="0">
                <a:solidFill>
                  <a:schemeClr val="tx1"/>
                </a:solidFill>
              </a:rPr>
              <a:t>)</a:t>
            </a:r>
            <a:endParaRPr lang="en-US" sz="1000" dirty="0">
              <a:solidFill>
                <a:schemeClr val="tx1"/>
              </a:solidFill>
            </a:endParaRPr>
          </a:p>
          <a:p>
            <a:pPr algn="r"/>
            <a:endParaRPr lang="en-US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Training and coaching</a:t>
            </a:r>
            <a:r>
              <a:rPr lang="en-US" sz="1400" dirty="0">
                <a:solidFill>
                  <a:schemeClr val="tx1"/>
                </a:solidFill>
              </a:rPr>
              <a:t> keeps employees </a:t>
            </a:r>
            <a:r>
              <a:rPr lang="en-US" sz="1400" b="1" dirty="0">
                <a:solidFill>
                  <a:schemeClr val="tx1"/>
                </a:solidFill>
              </a:rPr>
              <a:t>engaged and satisfied </a:t>
            </a:r>
            <a:r>
              <a:rPr lang="en-US" sz="1400" dirty="0">
                <a:solidFill>
                  <a:schemeClr val="tx1"/>
                </a:solidFill>
              </a:rPr>
              <a:t>with their work, significantly </a:t>
            </a:r>
            <a:r>
              <a:rPr lang="en-US" sz="1400" b="1" dirty="0">
                <a:solidFill>
                  <a:schemeClr val="tx1"/>
                </a:solidFill>
              </a:rPr>
              <a:t>reducing turnover </a:t>
            </a:r>
            <a:r>
              <a:rPr lang="en-US" sz="1400" b="1" dirty="0" smtClean="0">
                <a:solidFill>
                  <a:schemeClr val="tx1"/>
                </a:solidFill>
              </a:rPr>
              <a:t>rates.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  <a:p>
            <a:pPr algn="r"/>
            <a:r>
              <a:rPr lang="en-US" sz="1000" dirty="0" smtClean="0">
                <a:solidFill>
                  <a:schemeClr val="tx1"/>
                </a:solidFill>
              </a:rPr>
              <a:t>(Tal)</a:t>
            </a:r>
            <a:endParaRPr lang="en-US" sz="1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Managers influence </a:t>
            </a:r>
            <a:r>
              <a:rPr lang="en-US" b="1" dirty="0" smtClean="0">
                <a:solidFill>
                  <a:schemeClr val="accent1"/>
                </a:solidFill>
              </a:rPr>
              <a:t>75%</a:t>
            </a:r>
            <a:r>
              <a:rPr lang="en-US" sz="1400" dirty="0" smtClean="0">
                <a:solidFill>
                  <a:schemeClr val="tx1"/>
                </a:solidFill>
              </a:rPr>
              <a:t> of the reasons </a:t>
            </a:r>
            <a:r>
              <a:rPr lang="en-US" sz="1400" b="1" dirty="0" smtClean="0">
                <a:solidFill>
                  <a:schemeClr val="tx1"/>
                </a:solidFill>
              </a:rPr>
              <a:t>why employees leave</a:t>
            </a:r>
            <a:r>
              <a:rPr lang="en-US" sz="1400" dirty="0" smtClean="0">
                <a:solidFill>
                  <a:schemeClr val="tx1"/>
                </a:solidFill>
              </a:rPr>
              <a:t> organizations. Therefore, managers need to support employees through coaching.</a:t>
            </a:r>
          </a:p>
          <a:p>
            <a:pPr algn="r"/>
            <a:r>
              <a:rPr lang="en-US" sz="1000" dirty="0" smtClean="0">
                <a:solidFill>
                  <a:schemeClr val="tx1"/>
                </a:solidFill>
              </a:rPr>
              <a:t>(Sternberg and Turnage, 2017)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5124" y="1962231"/>
            <a:ext cx="5050546" cy="297713"/>
          </a:xfrm>
          <a:prstGeom prst="rect">
            <a:avLst/>
          </a:prstGeom>
          <a:solidFill>
            <a:schemeClr val="accent2"/>
          </a:solidFill>
          <a:ln>
            <a:solidFill>
              <a:srgbClr val="5DC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/>
              <a:t>Increased Engagement &amp; Productivity</a:t>
            </a:r>
            <a:endParaRPr lang="en-CA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255124" y="2259944"/>
            <a:ext cx="5050547" cy="42316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accent2"/>
                </a:solidFill>
              </a:rPr>
              <a:t>42</a:t>
            </a:r>
            <a:r>
              <a:rPr lang="en-US" b="1" dirty="0">
                <a:solidFill>
                  <a:schemeClr val="accent2"/>
                </a:solidFill>
              </a:rPr>
              <a:t>%</a:t>
            </a:r>
            <a:r>
              <a:rPr lang="en-US" sz="1400" dirty="0">
                <a:solidFill>
                  <a:schemeClr val="tx1"/>
                </a:solidFill>
              </a:rPr>
              <a:t> of HR and L&amp;D professionals said that the </a:t>
            </a:r>
            <a:r>
              <a:rPr lang="en-US" sz="1400" b="1" dirty="0">
                <a:solidFill>
                  <a:schemeClr val="tx1"/>
                </a:solidFill>
              </a:rPr>
              <a:t>top benefit </a:t>
            </a:r>
            <a:r>
              <a:rPr lang="en-US" sz="1400" dirty="0">
                <a:solidFill>
                  <a:schemeClr val="tx1"/>
                </a:solidFill>
              </a:rPr>
              <a:t>realized as a result of coaching is </a:t>
            </a:r>
            <a:r>
              <a:rPr lang="en-US" sz="1400" b="1" dirty="0">
                <a:solidFill>
                  <a:schemeClr val="tx1"/>
                </a:solidFill>
              </a:rPr>
              <a:t>improved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employee </a:t>
            </a:r>
            <a:r>
              <a:rPr lang="en-US" sz="1400" b="1" dirty="0" smtClean="0">
                <a:solidFill>
                  <a:schemeClr val="tx1"/>
                </a:solidFill>
              </a:rPr>
              <a:t>engagement,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followed by </a:t>
            </a:r>
            <a:r>
              <a:rPr lang="en-US" b="1" dirty="0">
                <a:solidFill>
                  <a:schemeClr val="accent2"/>
                </a:solidFill>
              </a:rPr>
              <a:t>20%</a:t>
            </a:r>
            <a:r>
              <a:rPr lang="en-US" sz="1400" dirty="0">
                <a:solidFill>
                  <a:schemeClr val="tx1"/>
                </a:solidFill>
              </a:rPr>
              <a:t> who said the top benefit is </a:t>
            </a:r>
            <a:r>
              <a:rPr lang="en-US" sz="1400" b="1" dirty="0">
                <a:solidFill>
                  <a:schemeClr val="tx1"/>
                </a:solidFill>
              </a:rPr>
              <a:t>accelerating goal </a:t>
            </a:r>
            <a:r>
              <a:rPr lang="en-US" sz="1400" b="1" dirty="0" smtClean="0">
                <a:solidFill>
                  <a:schemeClr val="tx1"/>
                </a:solidFill>
              </a:rPr>
              <a:t>achievement.</a:t>
            </a:r>
            <a:endParaRPr lang="en-US" sz="1400" dirty="0">
              <a:solidFill>
                <a:schemeClr val="tx1"/>
              </a:solidFill>
            </a:endParaRPr>
          </a:p>
          <a:p>
            <a:pPr algn="r"/>
            <a:r>
              <a:rPr lang="en-US" sz="1000" dirty="0" smtClean="0">
                <a:solidFill>
                  <a:schemeClr val="tx1"/>
                </a:solidFill>
              </a:rPr>
              <a:t>(DeNault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dirty="0" smtClean="0">
                <a:solidFill>
                  <a:schemeClr val="tx1"/>
                </a:solidFill>
              </a:rPr>
              <a:t>2015)</a:t>
            </a:r>
            <a:endParaRPr lang="en-US" sz="1000" dirty="0">
              <a:solidFill>
                <a:schemeClr val="tx1"/>
              </a:solidFill>
            </a:endParaRPr>
          </a:p>
          <a:p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Employees who feel empowered </a:t>
            </a:r>
            <a:r>
              <a:rPr lang="en-US" sz="1400" dirty="0">
                <a:solidFill>
                  <a:schemeClr val="tx1"/>
                </a:solidFill>
              </a:rPr>
              <a:t>to make decisions about how they do their work are </a:t>
            </a:r>
            <a:r>
              <a:rPr lang="en-US" b="1" dirty="0">
                <a:solidFill>
                  <a:schemeClr val="accent2"/>
                </a:solidFill>
              </a:rPr>
              <a:t>4.3x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more </a:t>
            </a:r>
            <a:r>
              <a:rPr lang="en-US" sz="1400" b="1" dirty="0" smtClean="0">
                <a:solidFill>
                  <a:schemeClr val="tx1"/>
                </a:solidFill>
              </a:rPr>
              <a:t>engaged.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  <a:p>
            <a:pPr algn="r"/>
            <a:r>
              <a:rPr lang="en-US" sz="1000" dirty="0" smtClean="0">
                <a:solidFill>
                  <a:schemeClr val="tx1"/>
                </a:solidFill>
              </a:rPr>
              <a:t>(McLean </a:t>
            </a:r>
            <a:r>
              <a:rPr lang="en-US" sz="1000" dirty="0">
                <a:solidFill>
                  <a:schemeClr val="tx1"/>
                </a:solidFill>
              </a:rPr>
              <a:t>&amp; Company, Engagement </a:t>
            </a:r>
            <a:r>
              <a:rPr lang="en-US" sz="1000" dirty="0" smtClean="0">
                <a:solidFill>
                  <a:schemeClr val="tx1"/>
                </a:solidFill>
              </a:rPr>
              <a:t>Survey Database, 2017; </a:t>
            </a:r>
            <a:r>
              <a:rPr lang="en-US" sz="1000" i="1" dirty="0" smtClean="0">
                <a:solidFill>
                  <a:schemeClr val="tx1"/>
                </a:solidFill>
              </a:rPr>
              <a:t>N=148,038</a:t>
            </a:r>
            <a:r>
              <a:rPr lang="en-US" sz="1000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algn="r"/>
            <a:endParaRPr lang="en-US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The </a:t>
            </a:r>
            <a:r>
              <a:rPr lang="en-US" sz="1400" b="1" dirty="0">
                <a:solidFill>
                  <a:schemeClr val="tx1"/>
                </a:solidFill>
              </a:rPr>
              <a:t>top </a:t>
            </a:r>
            <a:r>
              <a:rPr lang="en-US" sz="1400" b="1" dirty="0" smtClean="0">
                <a:solidFill>
                  <a:schemeClr val="tx1"/>
                </a:solidFill>
              </a:rPr>
              <a:t>five </a:t>
            </a:r>
            <a:r>
              <a:rPr lang="en-US" sz="1400" b="1" dirty="0">
                <a:solidFill>
                  <a:schemeClr val="tx1"/>
                </a:solidFill>
              </a:rPr>
              <a:t>impacts </a:t>
            </a:r>
            <a:r>
              <a:rPr lang="en-US" sz="1400" dirty="0">
                <a:solidFill>
                  <a:schemeClr val="tx1"/>
                </a:solidFill>
              </a:rPr>
              <a:t>of coaching on an organization are:</a:t>
            </a:r>
          </a:p>
        </p:txBody>
      </p:sp>
      <p:graphicFrame>
        <p:nvGraphicFramePr>
          <p:cNvPr id="26" name="Chart 2"/>
          <p:cNvGraphicFramePr/>
          <p:nvPr>
            <p:extLst>
              <p:ext uri="{D42A27DB-BD31-4B8C-83A1-F6EECF244321}">
                <p14:modId xmlns:p14="http://schemas.microsoft.com/office/powerpoint/2010/main" val="1876208833"/>
              </p:ext>
            </p:extLst>
          </p:nvPr>
        </p:nvGraphicFramePr>
        <p:xfrm>
          <a:off x="390712" y="4647949"/>
          <a:ext cx="4311558" cy="1674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36434" y="6234864"/>
            <a:ext cx="1756063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(HCI, 2016)</a:t>
            </a:r>
            <a:endParaRPr lang="en-CA" sz="1000" dirty="0"/>
          </a:p>
        </p:txBody>
      </p:sp>
      <p:grpSp>
        <p:nvGrpSpPr>
          <p:cNvPr id="9" name="Group 8"/>
          <p:cNvGrpSpPr/>
          <p:nvPr/>
        </p:nvGrpSpPr>
        <p:grpSpPr>
          <a:xfrm>
            <a:off x="255124" y="1213139"/>
            <a:ext cx="8633958" cy="679931"/>
            <a:chOff x="345376" y="1200630"/>
            <a:chExt cx="8442489" cy="748318"/>
          </a:xfrm>
        </p:grpSpPr>
        <p:sp>
          <p:nvSpPr>
            <p:cNvPr id="10" name="Rectangle 9"/>
            <p:cNvSpPr/>
            <p:nvPr/>
          </p:nvSpPr>
          <p:spPr>
            <a:xfrm>
              <a:off x="345376" y="1200630"/>
              <a:ext cx="8442489" cy="7483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6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4449" y="1299101"/>
              <a:ext cx="972000" cy="553999"/>
            </a:xfrm>
            <a:custGeom>
              <a:avLst/>
              <a:gdLst>
                <a:gd name="connsiteX0" fmla="*/ 0 w 1828800"/>
                <a:gd name="connsiteY0" fmla="*/ 102092 h 612538"/>
                <a:gd name="connsiteX1" fmla="*/ 102092 w 1828800"/>
                <a:gd name="connsiteY1" fmla="*/ 0 h 612538"/>
                <a:gd name="connsiteX2" fmla="*/ 1726708 w 1828800"/>
                <a:gd name="connsiteY2" fmla="*/ 0 h 612538"/>
                <a:gd name="connsiteX3" fmla="*/ 1828800 w 1828800"/>
                <a:gd name="connsiteY3" fmla="*/ 102092 h 612538"/>
                <a:gd name="connsiteX4" fmla="*/ 1828800 w 1828800"/>
                <a:gd name="connsiteY4" fmla="*/ 510446 h 612538"/>
                <a:gd name="connsiteX5" fmla="*/ 1726708 w 1828800"/>
                <a:gd name="connsiteY5" fmla="*/ 612538 h 612538"/>
                <a:gd name="connsiteX6" fmla="*/ 102092 w 1828800"/>
                <a:gd name="connsiteY6" fmla="*/ 612538 h 612538"/>
                <a:gd name="connsiteX7" fmla="*/ 0 w 1828800"/>
                <a:gd name="connsiteY7" fmla="*/ 510446 h 612538"/>
                <a:gd name="connsiteX8" fmla="*/ 0 w 1828800"/>
                <a:gd name="connsiteY8" fmla="*/ 102092 h 61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612538">
                  <a:moveTo>
                    <a:pt x="0" y="102092"/>
                  </a:moveTo>
                  <a:cubicBezTo>
                    <a:pt x="0" y="45708"/>
                    <a:pt x="45708" y="0"/>
                    <a:pt x="102092" y="0"/>
                  </a:cubicBezTo>
                  <a:lnTo>
                    <a:pt x="1726708" y="0"/>
                  </a:lnTo>
                  <a:cubicBezTo>
                    <a:pt x="1783092" y="0"/>
                    <a:pt x="1828800" y="45708"/>
                    <a:pt x="1828800" y="102092"/>
                  </a:cubicBezTo>
                  <a:lnTo>
                    <a:pt x="1828800" y="510446"/>
                  </a:lnTo>
                  <a:cubicBezTo>
                    <a:pt x="1828800" y="566830"/>
                    <a:pt x="1783092" y="612538"/>
                    <a:pt x="1726708" y="612538"/>
                  </a:cubicBezTo>
                  <a:lnTo>
                    <a:pt x="102092" y="612538"/>
                  </a:lnTo>
                  <a:cubicBezTo>
                    <a:pt x="45708" y="612538"/>
                    <a:pt x="0" y="566830"/>
                    <a:pt x="0" y="510446"/>
                  </a:cubicBezTo>
                  <a:lnTo>
                    <a:pt x="0" y="102092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862" tIns="90862" rIns="90862" bIns="90862" numCol="1" spcCol="1270" anchor="ctr" anchorCtr="0"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4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Coaching</a:t>
              </a:r>
              <a:endParaRPr lang="en-CA" sz="1400" kern="12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56425" y="1299101"/>
              <a:ext cx="1584000" cy="553999"/>
            </a:xfrm>
            <a:custGeom>
              <a:avLst/>
              <a:gdLst>
                <a:gd name="connsiteX0" fmla="*/ 0 w 1828800"/>
                <a:gd name="connsiteY0" fmla="*/ 102092 h 612538"/>
                <a:gd name="connsiteX1" fmla="*/ 102092 w 1828800"/>
                <a:gd name="connsiteY1" fmla="*/ 0 h 612538"/>
                <a:gd name="connsiteX2" fmla="*/ 1726708 w 1828800"/>
                <a:gd name="connsiteY2" fmla="*/ 0 h 612538"/>
                <a:gd name="connsiteX3" fmla="*/ 1828800 w 1828800"/>
                <a:gd name="connsiteY3" fmla="*/ 102092 h 612538"/>
                <a:gd name="connsiteX4" fmla="*/ 1828800 w 1828800"/>
                <a:gd name="connsiteY4" fmla="*/ 510446 h 612538"/>
                <a:gd name="connsiteX5" fmla="*/ 1726708 w 1828800"/>
                <a:gd name="connsiteY5" fmla="*/ 612538 h 612538"/>
                <a:gd name="connsiteX6" fmla="*/ 102092 w 1828800"/>
                <a:gd name="connsiteY6" fmla="*/ 612538 h 612538"/>
                <a:gd name="connsiteX7" fmla="*/ 0 w 1828800"/>
                <a:gd name="connsiteY7" fmla="*/ 510446 h 612538"/>
                <a:gd name="connsiteX8" fmla="*/ 0 w 1828800"/>
                <a:gd name="connsiteY8" fmla="*/ 102092 h 61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612538">
                  <a:moveTo>
                    <a:pt x="0" y="102092"/>
                  </a:moveTo>
                  <a:cubicBezTo>
                    <a:pt x="0" y="45708"/>
                    <a:pt x="45708" y="0"/>
                    <a:pt x="102092" y="0"/>
                  </a:cubicBezTo>
                  <a:lnTo>
                    <a:pt x="1726708" y="0"/>
                  </a:lnTo>
                  <a:cubicBezTo>
                    <a:pt x="1783092" y="0"/>
                    <a:pt x="1828800" y="45708"/>
                    <a:pt x="1828800" y="102092"/>
                  </a:cubicBezTo>
                  <a:lnTo>
                    <a:pt x="1828800" y="510446"/>
                  </a:lnTo>
                  <a:cubicBezTo>
                    <a:pt x="1828800" y="566830"/>
                    <a:pt x="1783092" y="612538"/>
                    <a:pt x="1726708" y="612538"/>
                  </a:cubicBezTo>
                  <a:lnTo>
                    <a:pt x="102092" y="612538"/>
                  </a:lnTo>
                  <a:cubicBezTo>
                    <a:pt x="45708" y="612538"/>
                    <a:pt x="0" y="566830"/>
                    <a:pt x="0" y="510446"/>
                  </a:cubicBezTo>
                  <a:lnTo>
                    <a:pt x="0" y="102092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862" tIns="90862" rIns="90862" bIns="90862" numCol="1" spcCol="1270" anchor="ctr" anchorCtr="0"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400" kern="12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Engagement</a:t>
              </a:r>
              <a:endParaRPr lang="en-CA" sz="1400" kern="12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526812" y="1576099"/>
              <a:ext cx="500262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2127437" y="1299101"/>
              <a:ext cx="1728000" cy="553999"/>
            </a:xfrm>
            <a:custGeom>
              <a:avLst/>
              <a:gdLst>
                <a:gd name="connsiteX0" fmla="*/ 0 w 1828800"/>
                <a:gd name="connsiteY0" fmla="*/ 102092 h 612538"/>
                <a:gd name="connsiteX1" fmla="*/ 102092 w 1828800"/>
                <a:gd name="connsiteY1" fmla="*/ 0 h 612538"/>
                <a:gd name="connsiteX2" fmla="*/ 1726708 w 1828800"/>
                <a:gd name="connsiteY2" fmla="*/ 0 h 612538"/>
                <a:gd name="connsiteX3" fmla="*/ 1828800 w 1828800"/>
                <a:gd name="connsiteY3" fmla="*/ 102092 h 612538"/>
                <a:gd name="connsiteX4" fmla="*/ 1828800 w 1828800"/>
                <a:gd name="connsiteY4" fmla="*/ 510446 h 612538"/>
                <a:gd name="connsiteX5" fmla="*/ 1726708 w 1828800"/>
                <a:gd name="connsiteY5" fmla="*/ 612538 h 612538"/>
                <a:gd name="connsiteX6" fmla="*/ 102092 w 1828800"/>
                <a:gd name="connsiteY6" fmla="*/ 612538 h 612538"/>
                <a:gd name="connsiteX7" fmla="*/ 0 w 1828800"/>
                <a:gd name="connsiteY7" fmla="*/ 510446 h 612538"/>
                <a:gd name="connsiteX8" fmla="*/ 0 w 1828800"/>
                <a:gd name="connsiteY8" fmla="*/ 102092 h 61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612538">
                  <a:moveTo>
                    <a:pt x="0" y="102092"/>
                  </a:moveTo>
                  <a:cubicBezTo>
                    <a:pt x="0" y="45708"/>
                    <a:pt x="45708" y="0"/>
                    <a:pt x="102092" y="0"/>
                  </a:cubicBezTo>
                  <a:lnTo>
                    <a:pt x="1726708" y="0"/>
                  </a:lnTo>
                  <a:cubicBezTo>
                    <a:pt x="1783092" y="0"/>
                    <a:pt x="1828800" y="45708"/>
                    <a:pt x="1828800" y="102092"/>
                  </a:cubicBezTo>
                  <a:lnTo>
                    <a:pt x="1828800" y="510446"/>
                  </a:lnTo>
                  <a:cubicBezTo>
                    <a:pt x="1828800" y="566830"/>
                    <a:pt x="1783092" y="612538"/>
                    <a:pt x="1726708" y="612538"/>
                  </a:cubicBezTo>
                  <a:lnTo>
                    <a:pt x="102092" y="612538"/>
                  </a:lnTo>
                  <a:cubicBezTo>
                    <a:pt x="45708" y="612538"/>
                    <a:pt x="0" y="566830"/>
                    <a:pt x="0" y="510446"/>
                  </a:cubicBezTo>
                  <a:lnTo>
                    <a:pt x="0" y="102092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862" tIns="90862" rIns="90862" bIns="90862" numCol="1" spcCol="1270" anchor="ctr" anchorCtr="0"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Empowerment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955800" y="1576099"/>
              <a:ext cx="500262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41413" y="1299101"/>
              <a:ext cx="1836000" cy="553999"/>
            </a:xfrm>
            <a:custGeom>
              <a:avLst/>
              <a:gdLst>
                <a:gd name="connsiteX0" fmla="*/ 0 w 1828800"/>
                <a:gd name="connsiteY0" fmla="*/ 102092 h 612538"/>
                <a:gd name="connsiteX1" fmla="*/ 102092 w 1828800"/>
                <a:gd name="connsiteY1" fmla="*/ 0 h 612538"/>
                <a:gd name="connsiteX2" fmla="*/ 1726708 w 1828800"/>
                <a:gd name="connsiteY2" fmla="*/ 0 h 612538"/>
                <a:gd name="connsiteX3" fmla="*/ 1828800 w 1828800"/>
                <a:gd name="connsiteY3" fmla="*/ 102092 h 612538"/>
                <a:gd name="connsiteX4" fmla="*/ 1828800 w 1828800"/>
                <a:gd name="connsiteY4" fmla="*/ 510446 h 612538"/>
                <a:gd name="connsiteX5" fmla="*/ 1726708 w 1828800"/>
                <a:gd name="connsiteY5" fmla="*/ 612538 h 612538"/>
                <a:gd name="connsiteX6" fmla="*/ 102092 w 1828800"/>
                <a:gd name="connsiteY6" fmla="*/ 612538 h 612538"/>
                <a:gd name="connsiteX7" fmla="*/ 0 w 1828800"/>
                <a:gd name="connsiteY7" fmla="*/ 510446 h 612538"/>
                <a:gd name="connsiteX8" fmla="*/ 0 w 1828800"/>
                <a:gd name="connsiteY8" fmla="*/ 102092 h 61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612538">
                  <a:moveTo>
                    <a:pt x="0" y="102092"/>
                  </a:moveTo>
                  <a:cubicBezTo>
                    <a:pt x="0" y="45708"/>
                    <a:pt x="45708" y="0"/>
                    <a:pt x="102092" y="0"/>
                  </a:cubicBezTo>
                  <a:lnTo>
                    <a:pt x="1726708" y="0"/>
                  </a:lnTo>
                  <a:cubicBezTo>
                    <a:pt x="1783092" y="0"/>
                    <a:pt x="1828800" y="45708"/>
                    <a:pt x="1828800" y="102092"/>
                  </a:cubicBezTo>
                  <a:lnTo>
                    <a:pt x="1828800" y="510446"/>
                  </a:lnTo>
                  <a:cubicBezTo>
                    <a:pt x="1828800" y="566830"/>
                    <a:pt x="1783092" y="612538"/>
                    <a:pt x="1726708" y="612538"/>
                  </a:cubicBezTo>
                  <a:lnTo>
                    <a:pt x="102092" y="612538"/>
                  </a:lnTo>
                  <a:cubicBezTo>
                    <a:pt x="45708" y="612538"/>
                    <a:pt x="0" y="566830"/>
                    <a:pt x="0" y="510446"/>
                  </a:cubicBezTo>
                  <a:lnTo>
                    <a:pt x="0" y="102092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862" tIns="90862" rIns="90862" bIns="90862" numCol="1" spcCol="1270" anchor="ctr" anchorCtr="0"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400" kern="12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Organizational Results</a:t>
              </a:r>
              <a:endParaRPr lang="en-CA" sz="1400" kern="12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240788" y="1576099"/>
              <a:ext cx="500262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3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3830200" y="1431754"/>
            <a:ext cx="922758" cy="1749425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Flowchart: Process 12"/>
          <p:cNvSpPr/>
          <p:nvPr/>
        </p:nvSpPr>
        <p:spPr>
          <a:xfrm>
            <a:off x="333375" y="1341292"/>
            <a:ext cx="3491689" cy="496599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277956" cy="863600"/>
          </a:xfrm>
        </p:spPr>
        <p:txBody>
          <a:bodyPr/>
          <a:lstStyle/>
          <a:p>
            <a:r>
              <a:rPr lang="en-CA" dirty="0"/>
              <a:t>Despite the prevalence of </a:t>
            </a:r>
            <a:r>
              <a:rPr lang="en-CA" dirty="0" smtClean="0"/>
              <a:t>training</a:t>
            </a:r>
            <a:r>
              <a:rPr lang="en-CA" dirty="0"/>
              <a:t>, </a:t>
            </a:r>
            <a:r>
              <a:rPr lang="en-CA" dirty="0" smtClean="0"/>
              <a:t>coaching is </a:t>
            </a:r>
            <a:r>
              <a:rPr lang="en-CA" dirty="0"/>
              <a:t>still not </a:t>
            </a:r>
            <a:r>
              <a:rPr lang="en-CA" dirty="0" smtClean="0"/>
              <a:t>as </a:t>
            </a:r>
            <a:r>
              <a:rPr lang="en-CA" dirty="0"/>
              <a:t>effective as it </a:t>
            </a:r>
            <a:r>
              <a:rPr lang="en-CA" dirty="0" smtClean="0"/>
              <a:t>could </a:t>
            </a:r>
            <a:r>
              <a:rPr lang="en-CA" dirty="0"/>
              <a:t>be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15952" y="1868833"/>
            <a:ext cx="3660457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CA" sz="1400" dirty="0" smtClean="0"/>
              <a:t>In 2017</a:t>
            </a:r>
            <a:r>
              <a:rPr lang="en-CA" sz="1400" dirty="0"/>
              <a:t>, according to </a:t>
            </a:r>
            <a:r>
              <a:rPr lang="en-CA" sz="1400" dirty="0" smtClean="0"/>
              <a:t>stakeholders, </a:t>
            </a:r>
            <a:r>
              <a:rPr lang="en-CA" sz="1400" b="1" dirty="0" smtClean="0"/>
              <a:t>Coaching </a:t>
            </a:r>
            <a:r>
              <a:rPr lang="en-CA" sz="1400" b="1" dirty="0"/>
              <a:t>&amp; Mentorship </a:t>
            </a:r>
            <a:r>
              <a:rPr lang="en-CA" sz="1400" dirty="0" smtClean="0"/>
              <a:t>was one of the </a:t>
            </a:r>
            <a:r>
              <a:rPr lang="en-CA" sz="1400" b="1" dirty="0"/>
              <a:t>five least effective </a:t>
            </a:r>
            <a:r>
              <a:rPr lang="en-CA" sz="1400" b="1" dirty="0" smtClean="0"/>
              <a:t>areas </a:t>
            </a:r>
            <a:r>
              <a:rPr lang="en-CA" sz="1400" b="1" dirty="0"/>
              <a:t>of HR </a:t>
            </a:r>
            <a:r>
              <a:rPr lang="en-CA" sz="1400" dirty="0"/>
              <a:t>(out of </a:t>
            </a:r>
            <a:r>
              <a:rPr lang="en-CA" sz="1400" dirty="0" smtClean="0"/>
              <a:t>31), and it </a:t>
            </a:r>
            <a:r>
              <a:rPr lang="en-CA" sz="1400" b="1" dirty="0" smtClean="0"/>
              <a:t>dropped to the third least effective </a:t>
            </a:r>
            <a:r>
              <a:rPr lang="en-CA" sz="1400" dirty="0" smtClean="0"/>
              <a:t>in 2018.</a:t>
            </a:r>
            <a:endParaRPr lang="en-CA" sz="1400" dirty="0"/>
          </a:p>
        </p:txBody>
      </p:sp>
      <p:grpSp>
        <p:nvGrpSpPr>
          <p:cNvPr id="10" name="Group 16"/>
          <p:cNvGrpSpPr/>
          <p:nvPr/>
        </p:nvGrpSpPr>
        <p:grpSpPr>
          <a:xfrm>
            <a:off x="491487" y="2649764"/>
            <a:ext cx="3030472" cy="765866"/>
            <a:chOff x="5896341" y="2367572"/>
            <a:chExt cx="3030472" cy="765866"/>
          </a:xfrm>
        </p:grpSpPr>
        <p:sp>
          <p:nvSpPr>
            <p:cNvPr id="29" name="Rectangle 17"/>
            <p:cNvSpPr/>
            <p:nvPr/>
          </p:nvSpPr>
          <p:spPr>
            <a:xfrm>
              <a:off x="6682747" y="2519673"/>
              <a:ext cx="22440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200" dirty="0"/>
                <a:t>of employees rate coaching as useful or very </a:t>
              </a:r>
              <a:r>
                <a:rPr lang="en-US" sz="1200" dirty="0" smtClean="0"/>
                <a:t>useful.</a:t>
              </a:r>
              <a:endParaRPr lang="en-US" sz="1200" dirty="0"/>
            </a:p>
          </p:txBody>
        </p:sp>
        <p:sp>
          <p:nvSpPr>
            <p:cNvPr id="30" name="Oval 18"/>
            <p:cNvSpPr/>
            <p:nvPr/>
          </p:nvSpPr>
          <p:spPr>
            <a:xfrm>
              <a:off x="5896341" y="2367572"/>
              <a:ext cx="765866" cy="7658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b="1" dirty="0"/>
                <a:t>87%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8414" y="3813628"/>
            <a:ext cx="3030472" cy="765866"/>
            <a:chOff x="5896341" y="3724191"/>
            <a:chExt cx="3030472" cy="765866"/>
          </a:xfrm>
        </p:grpSpPr>
        <p:sp>
          <p:nvSpPr>
            <p:cNvPr id="31" name="Oval 30"/>
            <p:cNvSpPr/>
            <p:nvPr/>
          </p:nvSpPr>
          <p:spPr>
            <a:xfrm>
              <a:off x="5896341" y="3724191"/>
              <a:ext cx="765866" cy="7658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b="1" dirty="0" smtClean="0"/>
                <a:t>9</a:t>
              </a:r>
              <a:r>
                <a:rPr lang="en-CA" sz="1400" b="1" dirty="0"/>
                <a:t>%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682747" y="3783959"/>
              <a:ext cx="22440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200" dirty="0"/>
                <a:t>of employees report having received coaching in the last 12 </a:t>
              </a:r>
              <a:r>
                <a:rPr lang="en-US" sz="1200" dirty="0" smtClean="0"/>
                <a:t>months.</a:t>
              </a:r>
              <a:endParaRPr 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1487" y="4985985"/>
            <a:ext cx="3247659" cy="952320"/>
            <a:chOff x="5896341" y="5078795"/>
            <a:chExt cx="3247659" cy="952320"/>
          </a:xfrm>
        </p:grpSpPr>
        <p:sp>
          <p:nvSpPr>
            <p:cNvPr id="33" name="Rectangle 32"/>
            <p:cNvSpPr/>
            <p:nvPr/>
          </p:nvSpPr>
          <p:spPr>
            <a:xfrm>
              <a:off x="6682747" y="5138563"/>
              <a:ext cx="22440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of employees say their line managers are fairly poor or very poor at coaching </a:t>
              </a:r>
              <a:r>
                <a:rPr lang="en-US" sz="1200" dirty="0" smtClean="0"/>
                <a:t>them.</a:t>
              </a:r>
              <a:endParaRPr lang="en-CA" sz="12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896341" y="5078795"/>
              <a:ext cx="765866" cy="765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b="1" dirty="0"/>
                <a:t>27%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208788" y="5784894"/>
              <a:ext cx="193521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US" sz="1000" dirty="0" smtClean="0"/>
                <a:t>(CIPD</a:t>
              </a:r>
              <a:r>
                <a:rPr lang="en-US" sz="1000" dirty="0"/>
                <a:t>, </a:t>
              </a:r>
              <a:r>
                <a:rPr lang="en-US" sz="1000" dirty="0" smtClean="0"/>
                <a:t>2017)</a:t>
              </a:r>
              <a:endParaRPr lang="en-US" sz="1000" dirty="0"/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495300" y="1485900"/>
            <a:ext cx="3243846" cy="843868"/>
            <a:chOff x="5896341" y="1455105"/>
            <a:chExt cx="3030472" cy="843868"/>
          </a:xfrm>
        </p:grpSpPr>
        <p:sp>
          <p:nvSpPr>
            <p:cNvPr id="27" name="Rectangle 23"/>
            <p:cNvSpPr/>
            <p:nvPr/>
          </p:nvSpPr>
          <p:spPr>
            <a:xfrm>
              <a:off x="6682747" y="1514873"/>
              <a:ext cx="22440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200" dirty="0"/>
                <a:t>of organizations offer coaching or mentoring </a:t>
              </a:r>
              <a:r>
                <a:rPr lang="en-US" sz="1200" dirty="0" smtClean="0"/>
                <a:t>training to employees.</a:t>
              </a:r>
              <a:endParaRPr lang="en-CA" sz="1200" dirty="0"/>
            </a:p>
          </p:txBody>
        </p:sp>
        <p:sp>
          <p:nvSpPr>
            <p:cNvPr id="28" name="Oval 24"/>
            <p:cNvSpPr/>
            <p:nvPr/>
          </p:nvSpPr>
          <p:spPr>
            <a:xfrm>
              <a:off x="5896341" y="1455105"/>
              <a:ext cx="765866" cy="7658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b="1" dirty="0"/>
                <a:t>75%</a:t>
              </a:r>
            </a:p>
          </p:txBody>
        </p:sp>
        <p:sp>
          <p:nvSpPr>
            <p:cNvPr id="7" name="Rectangle 36"/>
            <p:cNvSpPr/>
            <p:nvPr/>
          </p:nvSpPr>
          <p:spPr>
            <a:xfrm>
              <a:off x="8057928" y="2052752"/>
              <a:ext cx="86888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/>
                <a:t>(CIPD, </a:t>
              </a:r>
              <a:r>
                <a:rPr lang="en-CA" sz="1000" dirty="0" smtClean="0"/>
                <a:t>2015)</a:t>
              </a:r>
              <a:endParaRPr lang="en-CA" sz="10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42994" y="3430470"/>
            <a:ext cx="199416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600" b="1" i="1" dirty="0" smtClean="0"/>
              <a:t>However, only. </a:t>
            </a:r>
            <a:r>
              <a:rPr lang="en-CA" sz="1600" b="1" i="1" dirty="0"/>
              <a:t>. .</a:t>
            </a:r>
            <a:endParaRPr lang="en-CA" sz="16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15542" y="3237471"/>
            <a:ext cx="5528458" cy="3452019"/>
            <a:chOff x="3615542" y="3237471"/>
            <a:chExt cx="5528458" cy="3452019"/>
          </a:xfrm>
        </p:grpSpPr>
        <p:graphicFrame>
          <p:nvGraphicFramePr>
            <p:cNvPr id="5" name="Chart 3"/>
            <p:cNvGraphicFramePr/>
            <p:nvPr>
              <p:extLst>
                <p:ext uri="{D42A27DB-BD31-4B8C-83A1-F6EECF244321}">
                  <p14:modId xmlns:p14="http://schemas.microsoft.com/office/powerpoint/2010/main" val="495160335"/>
                </p:ext>
              </p:extLst>
            </p:nvPr>
          </p:nvGraphicFramePr>
          <p:xfrm>
            <a:off x="3615542" y="3237471"/>
            <a:ext cx="5435169" cy="34520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5732813" y="5241471"/>
              <a:ext cx="3411187" cy="261610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r>
                <a:rPr lang="en-CA" sz="1100" dirty="0" smtClean="0"/>
                <a:t>(McLean </a:t>
              </a:r>
              <a:r>
                <a:rPr lang="en-CA" sz="1100" dirty="0"/>
                <a:t>&amp; Company, Trends Survey </a:t>
              </a:r>
              <a:r>
                <a:rPr lang="en-CA" sz="1100" dirty="0" smtClean="0"/>
                <a:t>2018; </a:t>
              </a:r>
              <a:r>
                <a:rPr lang="en-CA" sz="1100" i="1" dirty="0" smtClean="0"/>
                <a:t>N=734</a:t>
              </a:r>
              <a:r>
                <a:rPr lang="en-CA" sz="1100" dirty="0" smtClean="0"/>
                <a:t>)</a:t>
              </a:r>
              <a:endParaRPr lang="en-CA" sz="11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48099" y="4476300"/>
              <a:ext cx="625428" cy="144160"/>
              <a:chOff x="5089052" y="3756632"/>
              <a:chExt cx="625428" cy="14416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089052" y="3756632"/>
                <a:ext cx="144000" cy="14416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329766" y="3756632"/>
                <a:ext cx="144000" cy="14416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570480" y="3756632"/>
                <a:ext cx="144000" cy="14416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265718" y="3800723"/>
              <a:ext cx="744191" cy="13764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Line Callout 3 17"/>
            <p:cNvSpPr/>
            <p:nvPr/>
          </p:nvSpPr>
          <p:spPr>
            <a:xfrm>
              <a:off x="4264316" y="5126380"/>
              <a:ext cx="1468497" cy="480785"/>
            </a:xfrm>
            <a:prstGeom prst="borderCallout3">
              <a:avLst>
                <a:gd name="adj1" fmla="val 67457"/>
                <a:gd name="adj2" fmla="val -151"/>
                <a:gd name="adj3" fmla="val 69776"/>
                <a:gd name="adj4" fmla="val -8485"/>
                <a:gd name="adj5" fmla="val -60037"/>
                <a:gd name="adj6" fmla="val -7666"/>
                <a:gd name="adj7" fmla="val -165362"/>
                <a:gd name="adj8" fmla="val 35033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1200" dirty="0">
                  <a:solidFill>
                    <a:schemeClr val="bg1">
                      <a:lumMod val="50000"/>
                    </a:schemeClr>
                  </a:solidFill>
                </a:rPr>
                <a:t>Rated the most effective HR </a:t>
              </a:r>
              <a:r>
                <a:rPr lang="en-CA" sz="1200" dirty="0" smtClean="0">
                  <a:solidFill>
                    <a:schemeClr val="bg1">
                      <a:lumMod val="50000"/>
                    </a:schemeClr>
                  </a:solidFill>
                </a:rPr>
                <a:t>area. </a:t>
              </a:r>
              <a:endParaRPr lang="en-CA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36" name="Rectangle 35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68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73" y="1"/>
            <a:ext cx="9144000" cy="1563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1146" y="439011"/>
            <a:ext cx="7963948" cy="8778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MCLEAN &amp; COMPANY HELPS HR PROFESSIONALS TO: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190" y="1084036"/>
            <a:ext cx="3859893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3840" y="1236436"/>
            <a:ext cx="3859893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7524" y="1937732"/>
            <a:ext cx="5832014" cy="2610086"/>
            <a:chOff x="1115616" y="1412776"/>
            <a:chExt cx="7057418" cy="3243216"/>
          </a:xfrm>
        </p:grpSpPr>
        <p:grpSp>
          <p:nvGrpSpPr>
            <p:cNvPr id="62" name="Group 73"/>
            <p:cNvGrpSpPr/>
            <p:nvPr/>
          </p:nvGrpSpPr>
          <p:grpSpPr>
            <a:xfrm>
              <a:off x="1115616" y="1412776"/>
              <a:ext cx="7057418" cy="3243216"/>
              <a:chOff x="644107" y="2498653"/>
              <a:chExt cx="7855151" cy="2937957"/>
            </a:xfrm>
          </p:grpSpPr>
          <p:grpSp>
            <p:nvGrpSpPr>
              <p:cNvPr id="69" name="Group 38"/>
              <p:cNvGrpSpPr/>
              <p:nvPr/>
            </p:nvGrpSpPr>
            <p:grpSpPr>
              <a:xfrm>
                <a:off x="644107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3" name="Rounded Rectangle 102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1445581" y="2659055"/>
                <a:ext cx="2757005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Empower management to apply HR best practices</a:t>
                </a: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V="1">
                <a:off x="4572000" y="2582616"/>
                <a:ext cx="0" cy="274615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ysDot"/>
                <a:headEnd type="diamond"/>
                <a:tailEnd type="diamond"/>
              </a:ln>
              <a:effectLst/>
            </p:spPr>
          </p:cxnSp>
          <p:grpSp>
            <p:nvGrpSpPr>
              <p:cNvPr id="72" name="Group 47"/>
              <p:cNvGrpSpPr/>
              <p:nvPr/>
            </p:nvGrpSpPr>
            <p:grpSpPr>
              <a:xfrm>
                <a:off x="644107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0" name="Rounded Rectangle 99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1408569" y="3606339"/>
                <a:ext cx="2837151" cy="623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fr-FR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effective talent acquisition &amp; retention strategies</a:t>
                </a:r>
              </a:p>
            </p:txBody>
          </p:sp>
          <p:grpSp>
            <p:nvGrpSpPr>
              <p:cNvPr id="74" name="Group 55"/>
              <p:cNvGrpSpPr/>
              <p:nvPr/>
            </p:nvGrpSpPr>
            <p:grpSpPr>
              <a:xfrm>
                <a:off x="644107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97" name="Rounded Rectangle 96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8" name="Rounded Rectangle 97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1365435" y="4793743"/>
                <a:ext cx="2575400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US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Build a high performance culture</a:t>
                </a:r>
              </a:p>
            </p:txBody>
          </p:sp>
          <p:grpSp>
            <p:nvGrpSpPr>
              <p:cNvPr id="76" name="Group 73"/>
              <p:cNvGrpSpPr/>
              <p:nvPr/>
            </p:nvGrpSpPr>
            <p:grpSpPr>
              <a:xfrm flipH="1">
                <a:off x="4773286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 flipH="1">
                <a:off x="4986014" y="2666584"/>
                <a:ext cx="2965454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Maintain a progressive set of </a:t>
                </a:r>
              </a:p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 policies &amp; procedures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8" name="Group 81"/>
              <p:cNvGrpSpPr/>
              <p:nvPr/>
            </p:nvGrpSpPr>
            <p:grpSpPr>
              <a:xfrm flipH="1">
                <a:off x="4773286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 flipH="1">
                <a:off x="4930240" y="3725332"/>
                <a:ext cx="2937697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Demonstrate the business impact of HR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0" name="Group 89"/>
              <p:cNvGrpSpPr/>
              <p:nvPr/>
            </p:nvGrpSpPr>
            <p:grpSpPr>
              <a:xfrm flipH="1">
                <a:off x="4773286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88" name="Rounded Rectangle 87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 flipH="1">
                <a:off x="4970295" y="4769019"/>
                <a:ext cx="3205896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Stay abreast of HR trends &amp; technologies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735191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C0504D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735191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9BBB59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 flipH="1">
                <a:off x="7840715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4BACC6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735191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4F81BD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flipH="1">
                <a:off x="7840715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sz="1600" b="1" kern="0" smtClean="0">
                  <a:solidFill>
                    <a:srgbClr val="F79646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flipH="1">
                <a:off x="7840715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8064A2"/>
                  </a:solidFill>
                  <a:latin typeface="FontAwesome" pitchFamily="2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170577" y="1534600"/>
              <a:ext cx="407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62663" y="386660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62663" y="152078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54351" y="2689537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78891" y="3855482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70577" y="2697850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</p:grpSp>
      <p:sp>
        <p:nvSpPr>
          <p:cNvPr id="107" name="Text Placeholder 1"/>
          <p:cNvSpPr txBox="1">
            <a:spLocks/>
          </p:cNvSpPr>
          <p:nvPr/>
        </p:nvSpPr>
        <p:spPr bwMode="auto">
          <a:xfrm>
            <a:off x="2306357" y="4938108"/>
            <a:ext cx="4860032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have access to our extensive selection of practical solutions for your HR challenges</a:t>
            </a:r>
            <a:endParaRPr lang="en-CA" sz="14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>
            <a:hlinkClick r:id="rId4"/>
          </p:cNvPr>
          <p:cNvSpPr/>
          <p:nvPr/>
        </p:nvSpPr>
        <p:spPr>
          <a:xfrm>
            <a:off x="2680350" y="5556890"/>
            <a:ext cx="4112047" cy="43204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rgbClr val="13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BECOMING A MEMBER</a:t>
            </a:r>
            <a:endParaRPr lang="en-CA" sz="1400" b="1" dirty="0">
              <a:solidFill>
                <a:srgbClr val="133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87524" y="6147726"/>
            <a:ext cx="2375756" cy="326554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CA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 Free: </a:t>
            </a:r>
            <a:r>
              <a:rPr lang="en-CA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1-877-281-0480</a:t>
            </a:r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092280" y="6147726"/>
            <a:ext cx="1800200" cy="360040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hr.mcleanco.com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12" name="Rectangle 111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13" name="Picture 11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114" name="Rectangle 113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01705" y="1663204"/>
            <a:ext cx="2601189" cy="3278663"/>
            <a:chOff x="6270532" y="1569685"/>
            <a:chExt cx="2601189" cy="3278663"/>
          </a:xfrm>
        </p:grpSpPr>
        <p:sp>
          <p:nvSpPr>
            <p:cNvPr id="106" name="Text Placeholder 41"/>
            <p:cNvSpPr txBox="1">
              <a:spLocks/>
            </p:cNvSpPr>
            <p:nvPr/>
          </p:nvSpPr>
          <p:spPr bwMode="auto">
            <a:xfrm>
              <a:off x="6499600" y="1914448"/>
              <a:ext cx="2204133" cy="293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lnSpc>
                  <a:spcPts val="1350"/>
                </a:lnSpc>
                <a:spcBef>
                  <a:spcPts val="500"/>
                </a:spcBef>
                <a:buClr>
                  <a:schemeClr val="bg1"/>
                </a:buClr>
                <a:buSzPct val="25000"/>
                <a:buFont typeface="Arial" pitchFamily="34" charset="0"/>
                <a:buChar char="•"/>
                <a:defRPr sz="1200" i="1" baseline="0">
                  <a:solidFill>
                    <a:schemeClr val="tx1"/>
                  </a:solidFill>
                  <a:latin typeface="+mj-lt"/>
                </a:defRPr>
              </a:lvl1pPr>
              <a:lvl2pPr marL="361950" indent="-180975">
                <a:lnSpc>
                  <a:spcPts val="1350"/>
                </a:lnSpc>
                <a:spcBef>
                  <a:spcPts val="500"/>
                </a:spcBef>
                <a:buClr>
                  <a:schemeClr val="accent2"/>
                </a:buClr>
                <a:buSzPct val="100000"/>
                <a:buFont typeface="Arial" pitchFamily="34" charset="0"/>
                <a:buChar char="-"/>
                <a:defRPr sz="1000">
                  <a:solidFill>
                    <a:schemeClr val="tx1"/>
                  </a:solidFill>
                </a:defRPr>
              </a:lvl2pPr>
              <a:lvl3pPr marL="895350" indent="-176213">
                <a:lnSpc>
                  <a:spcPts val="1350"/>
                </a:lnSpc>
                <a:spcBef>
                  <a:spcPts val="5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–"/>
                <a:defRPr sz="1200"/>
              </a:lvl3pPr>
              <a:lvl4pPr marL="1254125" indent="-174625">
                <a:lnSpc>
                  <a:spcPts val="1350"/>
                </a:lnSpc>
                <a:spcBef>
                  <a:spcPts val="500"/>
                </a:spcBef>
                <a:buSzPct val="100000"/>
                <a:buFont typeface="Wingdings" pitchFamily="2" charset="2"/>
                <a:buChar char="§"/>
                <a:defRPr sz="1200"/>
              </a:lvl4pPr>
              <a:lvl5pPr marL="1614488" indent="-174625">
                <a:lnSpc>
                  <a:spcPts val="1350"/>
                </a:lnSpc>
                <a:spcBef>
                  <a:spcPts val="500"/>
                </a:spcBef>
                <a:buSzPct val="150000"/>
                <a:buFont typeface="Arial" pitchFamily="34" charset="0"/>
                <a:buChar char="◦"/>
                <a:tabLst/>
                <a:defRPr sz="1200" baseline="0"/>
              </a:lvl5pPr>
            </a:lstStyle>
            <a:p>
              <a:pPr algn="ctr" eaLnBrk="0" hangingPunct="0"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more than ever, </a:t>
              </a:r>
              <a:endPara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 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 need to help their organizations maximize the value of their people.  </a:t>
              </a:r>
              <a:endPara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spcBef>
                  <a:spcPts val="800"/>
                </a:spcBef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Company offers the tools, diagnostics, and programs to drive measurable results</a:t>
              </a: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 eaLnBrk="0" hangingPunct="0">
                <a:spcBef>
                  <a:spcPts val="0"/>
                </a:spcBef>
                <a:buClr>
                  <a:prstClr val="white"/>
                </a:buClr>
                <a:buNone/>
              </a:pPr>
              <a:endParaRPr lang="en-CA" sz="8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r" eaLnBrk="0" fontAlgn="base" hangingPunct="0">
                <a:spcAft>
                  <a:spcPct val="0"/>
                </a:spcAft>
                <a:buClr>
                  <a:srgbClr val="C0504D"/>
                </a:buClr>
                <a:buNone/>
                <a:defRPr/>
              </a:pP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Jennifer Rozon, </a:t>
              </a:r>
            </a:p>
            <a:p>
              <a:pPr lvl="1" algn="r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C0504D"/>
                </a:buClr>
                <a:buNone/>
                <a:defRPr/>
              </a:pP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 President, </a:t>
              </a:r>
              <a:endParaRPr lang="en-CA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r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C0504D"/>
                </a:buClr>
                <a:buNone/>
                <a:defRPr/>
              </a:pPr>
              <a:r>
                <a:rPr lang="en-CA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</a:t>
              </a: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Company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buClr>
                  <a:prstClr val="white"/>
                </a:buClr>
                <a:buNone/>
              </a:pPr>
              <a:endParaRPr lang="en-CA" sz="1400" dirty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70532" y="1569685"/>
              <a:ext cx="564578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DDDDDD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0800000">
              <a:off x="8307143" y="3122876"/>
              <a:ext cx="564578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DDDDDD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5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79565a41421d0e5a461827ab8a64c2a6dcf93"/>
  <p:tag name="ISPRING_RESOURCE_PATHS_HASH_2" val="b4f66ad4a07985a5d9c49e97317bbc23e3ea47f"/>
</p:tagLst>
</file>

<file path=ppt/theme/theme1.xml><?xml version="1.0" encoding="utf-8"?>
<a:theme xmlns:a="http://schemas.openxmlformats.org/drawingml/2006/main" name="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</Words>
  <Application>Microsoft Office PowerPoint</Application>
  <PresentationFormat>On-screen Show (4:3)</PresentationFormat>
  <Paragraphs>180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Arial Unicode MS</vt:lpstr>
      <vt:lpstr>Arial</vt:lpstr>
      <vt:lpstr>Arial Black</vt:lpstr>
      <vt:lpstr>Calibri</vt:lpstr>
      <vt:lpstr>FontAwesome</vt:lpstr>
      <vt:lpstr>Segoe UI</vt:lpstr>
      <vt:lpstr>Times New Roman</vt:lpstr>
      <vt:lpstr>Wingdings</vt:lpstr>
      <vt:lpstr>Theme1</vt:lpstr>
      <vt:lpstr>PowerPoint Presentation</vt:lpstr>
      <vt:lpstr>PowerPoint Presentation</vt:lpstr>
      <vt:lpstr>MCLEAN &amp; COMPANY OFFERS VARIOUS LEVELS OF SUPPORT TO BEST SUIT YOUR NEEDS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MCLEAN &amp; COMPANY HELPS HR PROFESSIONALS TO:</vt:lpstr>
      <vt:lpstr>Custom Show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2018-01-19T18:39:55Z</dcterms:modified>
</cp:coreProperties>
</file>