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4"/>
    <p:sldMasterId id="2147483800" r:id="rId5"/>
    <p:sldMasterId id="2147488204" r:id="rId6"/>
  </p:sldMasterIdLst>
  <p:notesMasterIdLst>
    <p:notesMasterId r:id="rId16"/>
  </p:notesMasterIdLst>
  <p:handoutMasterIdLst>
    <p:handoutMasterId r:id="rId17"/>
  </p:handoutMasterIdLst>
  <p:sldIdLst>
    <p:sldId id="256" r:id="rId7"/>
    <p:sldId id="799" r:id="rId8"/>
    <p:sldId id="800" r:id="rId9"/>
    <p:sldId id="261" r:id="rId10"/>
    <p:sldId id="802" r:id="rId11"/>
    <p:sldId id="512" r:id="rId12"/>
    <p:sldId id="801" r:id="rId13"/>
    <p:sldId id="806" r:id="rId14"/>
    <p:sldId id="513" r:id="rId15"/>
  </p:sldIdLst>
  <p:sldSz cx="9144000" cy="6858000" type="screen4x3"/>
  <p:notesSz cx="6950075" cy="9236075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1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4DB"/>
    <a:srgbClr val="BFBFBF"/>
    <a:srgbClr val="F2F2F2"/>
    <a:srgbClr val="92B5D0"/>
    <a:srgbClr val="A6A6A6"/>
    <a:srgbClr val="243F54"/>
    <a:srgbClr val="414C59"/>
    <a:srgbClr val="5B90B9"/>
    <a:srgbClr val="78889C"/>
    <a:srgbClr val="4E5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6881" autoAdjust="0"/>
  </p:normalViewPr>
  <p:slideViewPr>
    <p:cSldViewPr snapToGrid="0">
      <p:cViewPr varScale="1">
        <p:scale>
          <a:sx n="116" d="100"/>
          <a:sy n="116" d="100"/>
        </p:scale>
        <p:origin x="2244" y="108"/>
      </p:cViewPr>
      <p:guideLst/>
    </p:cSldViewPr>
  </p:slideViewPr>
  <p:outlineViewPr>
    <p:cViewPr>
      <p:scale>
        <a:sx n="33" d="100"/>
        <a:sy n="33" d="100"/>
      </p:scale>
      <p:origin x="0" y="-15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52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 smtClean="0"/>
              <a:t>Outcome of Performance Improvement Plan</a:t>
            </a:r>
            <a:endParaRPr lang="en-CA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24174690322666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Employee was terminated</c:v>
                </c:pt>
                <c:pt idx="1">
                  <c:v>Employee voluntarily resigned</c:v>
                </c:pt>
                <c:pt idx="2">
                  <c:v>Employee has been promoted</c:v>
                </c:pt>
                <c:pt idx="3">
                  <c:v>Employee has transferred laterally</c:v>
                </c:pt>
                <c:pt idx="4">
                  <c:v>Employee is in the same role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8655840"/>
        <c:axId val="748656232"/>
      </c:barChart>
      <c:catAx>
        <c:axId val="748655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48656232"/>
        <c:crosses val="autoZero"/>
        <c:auto val="1"/>
        <c:lblAlgn val="ctr"/>
        <c:lblOffset val="100"/>
        <c:noMultiLvlLbl val="0"/>
      </c:catAx>
      <c:valAx>
        <c:axId val="748656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 of Employees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4865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8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3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22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69405-BDCE-401E-B26C-DA349307111B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211033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0689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9984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  <a:prstGeom prst="rect">
            <a:avLst/>
          </a:prstGeo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902808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255868" y="4199835"/>
            <a:ext cx="8640578" cy="31281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rgbClr val="FFFFFF"/>
                </a:solidFill>
              </a:rPr>
              <a:t>Resolution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469726" y="4125411"/>
            <a:ext cx="42672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sym typeface="Wingdings" panose="05000000000000000000" pitchFamily="2" charset="2"/>
              </a:rPr>
              <a:t>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FFFFFF"/>
                  </a:solidFill>
                </a:rPr>
                <a:t>Situation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rgbClr val="333333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>
                  <a:solidFill>
                    <a:srgbClr val="FFFFFF"/>
                  </a:solidFill>
                </a:rPr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</a:rPr>
                <a:t>?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Same Side Corner Rectangle 97"/>
          <p:cNvSpPr/>
          <p:nvPr/>
        </p:nvSpPr>
        <p:spPr>
          <a:xfrm>
            <a:off x="5579467" y="1207899"/>
            <a:ext cx="3241005" cy="285749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000" i="1" dirty="0" smtClean="0">
                <a:solidFill>
                  <a:srgbClr val="FFFFFF"/>
                </a:solidFill>
                <a:latin typeface="Georgia"/>
              </a:rPr>
              <a:t>McLean &amp; Co. Insight</a:t>
            </a:r>
            <a:endParaRPr lang="en-CA" sz="1000" i="1" dirty="0">
              <a:solidFill>
                <a:srgbClr val="FFFFFF"/>
              </a:solidFill>
              <a:latin typeface="Georgia"/>
            </a:endParaRPr>
          </a:p>
        </p:txBody>
      </p:sp>
      <p:pic>
        <p:nvPicPr>
          <p:cNvPr id="8" name="Picture 7" descr="insight-sm.wm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426091" y="1232650"/>
            <a:ext cx="320869" cy="2395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579467" y="1493648"/>
            <a:ext cx="3241005" cy="2557339"/>
          </a:xfr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409575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 lang="en-US" smtClean="0">
                <a:solidFill>
                  <a:srgbClr val="333333"/>
                </a:solidFill>
              </a:defRPr>
            </a:lvl1pPr>
            <a:lvl2pPr marL="54292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 lang="en-US" smtClean="0">
                <a:solidFill>
                  <a:srgbClr val="333333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en-US" sz="1800">
                <a:solidFill>
                  <a:schemeClr val="dk1"/>
                </a:solidFill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 Copy (Arial, 12)</a:t>
            </a:r>
          </a:p>
          <a:p>
            <a:pPr marL="409575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42925" marR="0" lvl="1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1705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51303" y="2589364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40036" y="2589364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6119" y="2269324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4636" y="2269324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</p:spTree>
    <p:extLst>
      <p:ext uri="{BB962C8B-B14F-4D97-AF65-F5344CB8AC3E}">
        <p14:creationId xmlns:p14="http://schemas.microsoft.com/office/powerpoint/2010/main" val="3905238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  <p:extLst>
      <p:ext uri="{BB962C8B-B14F-4D97-AF65-F5344CB8AC3E}">
        <p14:creationId xmlns:p14="http://schemas.microsoft.com/office/powerpoint/2010/main" val="66731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Header / Bodycop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822113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kern="0" dirty="0" smtClean="0">
                <a:solidFill>
                  <a:srgbClr val="FFFFFF"/>
                </a:solidFill>
              </a:rPr>
              <a:t>McLean &amp; Company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3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9" r:id="rId2"/>
    <p:sldLayoutId id="214748374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</p:spTree>
    <p:extLst>
      <p:ext uri="{BB962C8B-B14F-4D97-AF65-F5344CB8AC3E}">
        <p14:creationId xmlns:p14="http://schemas.microsoft.com/office/powerpoint/2010/main" val="283734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kern="0" dirty="0" smtClean="0">
                <a:solidFill>
                  <a:srgbClr val="FFFFFF"/>
                </a:solidFill>
              </a:rPr>
              <a:t>McLean &amp; Company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210" r:id="rId1"/>
    <p:sldLayoutId id="2147488224" r:id="rId2"/>
    <p:sldLayoutId id="2147488225" r:id="rId3"/>
    <p:sldLayoutId id="214748822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r.mcleanco.com/research/ss/hr-craft-effective-performance-improvement-plans/hr-storyboard-implement-performance-improvement-plans?utm_source=SS_Sample&amp;utm_medium=Collateral&amp;utm_campaign=Collater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r.mcleanco.com/research/hr-performance-improvement-plan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r.mcleanco.com/research/ss/modernize-the-performance-apprais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hr.mcleanco.com/research/ss/hr-craft-effective-performance-improvement-plans/hr-storyboard-implement-performance-improvement-plans?utm_source=SS_Sample&amp;utm_medium=Collateral&amp;utm_campaign=Collateral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hr.mcleanc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781050" y="2812383"/>
            <a:ext cx="7596188" cy="865392"/>
          </a:xfrm>
        </p:spPr>
        <p:txBody>
          <a:bodyPr anchor="b"/>
          <a:lstStyle/>
          <a:p>
            <a:pPr lvl="0"/>
            <a:r>
              <a:rPr lang="en-CA" dirty="0" smtClean="0"/>
              <a:t>Implement Performance Improvement Plans</a:t>
            </a:r>
            <a:endParaRPr lang="en-US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>
          <a:xfrm>
            <a:off x="774700" y="3677775"/>
            <a:ext cx="7467600" cy="508000"/>
          </a:xfrm>
        </p:spPr>
        <p:txBody>
          <a:bodyPr anchor="ctr"/>
          <a:lstStyle/>
          <a:p>
            <a:r>
              <a:rPr lang="en-CA" dirty="0" smtClean="0"/>
              <a:t>Help managers get employee performance back on track.</a:t>
            </a:r>
            <a:endParaRPr lang="en-CA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5373216"/>
            <a:ext cx="9144000" cy="1484784"/>
            <a:chOff x="0" y="5373216"/>
            <a:chExt cx="9144000" cy="1484784"/>
          </a:xfrm>
        </p:grpSpPr>
        <p:pic>
          <p:nvPicPr>
            <p:cNvPr id="21" name="Picture 20" descr="sample-titlebar-mcoNEW.gif"/>
            <p:cNvPicPr>
              <a:picLocks noChangeAspect="1"/>
            </p:cNvPicPr>
            <p:nvPr/>
          </p:nvPicPr>
          <p:blipFill>
            <a:blip r:embed="rId3" cstate="print"/>
            <a:srcRect l="84650" t="59830"/>
            <a:stretch>
              <a:fillRect/>
            </a:stretch>
          </p:blipFill>
          <p:spPr>
            <a:xfrm>
              <a:off x="7740352" y="6273316"/>
              <a:ext cx="1403648" cy="584684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0" y="6273316"/>
              <a:ext cx="7740352" cy="584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rgbClr val="FFFFFF">
                      <a:lumMod val="65000"/>
                    </a:srgbClr>
                  </a:solidFill>
                </a:rPr>
                <a:t>McLean &amp; Company is a research and advisory firm providing practical solutions to human resources challenges via executable research, tools and advice that have a clear and measurable impact on your business. © 1997 - 2016 McLean &amp; Company. McLean &amp; Company is a division of Info-Tech Research Group</a:t>
              </a:r>
              <a:endParaRPr lang="en-CA" sz="800" dirty="0">
                <a:solidFill>
                  <a:srgbClr val="FFFFFF">
                    <a:lumMod val="65000"/>
                  </a:srgb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0" y="5373216"/>
              <a:ext cx="9144000" cy="852086"/>
              <a:chOff x="8993" y="4257092"/>
              <a:chExt cx="9144000" cy="852086"/>
            </a:xfrm>
          </p:grpSpPr>
          <p:sp>
            <p:nvSpPr>
              <p:cNvPr id="24" name="Rectangle 23">
                <a:hlinkClick r:id="rId4"/>
              </p:cNvPr>
              <p:cNvSpPr/>
              <p:nvPr/>
            </p:nvSpPr>
            <p:spPr>
              <a:xfrm>
                <a:off x="8993" y="4257092"/>
                <a:ext cx="9144000" cy="852086"/>
              </a:xfrm>
              <a:prstGeom prst="rect">
                <a:avLst/>
              </a:prstGeom>
              <a:solidFill>
                <a:srgbClr val="44AF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3693" y="4367712"/>
                <a:ext cx="23503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4000" b="1" dirty="0" smtClean="0">
                    <a:solidFill>
                      <a:srgbClr val="8FCF94"/>
                    </a:solidFill>
                  </a:rPr>
                  <a:t>SAMPL</a:t>
                </a:r>
                <a:r>
                  <a:rPr lang="en-CA" sz="4000" b="1" dirty="0">
                    <a:solidFill>
                      <a:srgbClr val="8FCF94"/>
                    </a:solidFill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43400" y="4552378"/>
                <a:ext cx="33418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CA" sz="1600" u="sng" dirty="0" smtClean="0">
                    <a:solidFill>
                      <a:srgbClr val="FFFFFF"/>
                    </a:solidFill>
                  </a:rPr>
                  <a:t>Learn about becoming a member</a:t>
                </a:r>
                <a:endParaRPr lang="en-CA" sz="1600" u="sng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4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51303" y="2589364"/>
            <a:ext cx="4041648" cy="2439836"/>
          </a:xfrm>
        </p:spPr>
        <p:txBody>
          <a:bodyPr anchor="t"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HR </a:t>
            </a:r>
            <a:r>
              <a:rPr lang="en-CA" dirty="0"/>
              <a:t>leaders responsible for performance management </a:t>
            </a:r>
            <a:r>
              <a:rPr lang="en-CA" dirty="0" smtClean="0"/>
              <a:t>programs.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HR managers who provide front-line </a:t>
            </a:r>
            <a:r>
              <a:rPr lang="en-CA" dirty="0"/>
              <a:t>management support.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/>
              <a:t>HR managers facilitating training on employee coaching and performance management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40036" y="2589364"/>
            <a:ext cx="4041648" cy="3413503"/>
          </a:xfrm>
        </p:spPr>
        <p:txBody>
          <a:bodyPr anchor="t"/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CA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Make the case for the effectiveness of PIPs.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Decide </a:t>
            </a:r>
            <a:r>
              <a:rPr lang="en-CA" dirty="0"/>
              <a:t>whether to implement a performance improvement </a:t>
            </a:r>
            <a:r>
              <a:rPr lang="en-CA" dirty="0" smtClean="0"/>
              <a:t>plan for a given case.</a:t>
            </a:r>
            <a:endParaRPr lang="en-CA" dirty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/>
              <a:t>Develop </a:t>
            </a:r>
            <a:r>
              <a:rPr lang="en-CA" dirty="0" smtClean="0"/>
              <a:t>and implement performance </a:t>
            </a:r>
            <a:r>
              <a:rPr lang="en-CA" dirty="0"/>
              <a:t>improvement plans to help employees improve their performance.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/>
              <a:t>Develop coaching and communication skills to implement performance improvement plans effectively</a:t>
            </a:r>
            <a:r>
              <a:rPr lang="en-CA" dirty="0" smtClean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Assess the performance of employees who participate in the PIP process.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1302" y="1124743"/>
            <a:ext cx="8625997" cy="9360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CA" dirty="0" smtClean="0">
                <a:solidFill>
                  <a:srgbClr val="333333"/>
                </a:solidFill>
              </a:rPr>
              <a:t>Consistent performance improvement plans (PIPs) mitigate risks associated with poor employee performance and foster employee engagement.</a:t>
            </a:r>
            <a:endParaRPr lang="en-CA" dirty="0">
              <a:solidFill>
                <a:srgbClr val="3333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96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7848" y="1535363"/>
            <a:ext cx="5257800" cy="1103849"/>
          </a:xfrm>
        </p:spPr>
        <p:txBody>
          <a:bodyPr anchor="ctr"/>
          <a:lstStyle/>
          <a:p>
            <a:pPr marL="0" indent="0">
              <a:buNone/>
            </a:pPr>
            <a:r>
              <a:rPr lang="en-CA" sz="1400" dirty="0"/>
              <a:t>Managers often resist </a:t>
            </a:r>
            <a:r>
              <a:rPr lang="en-CA" sz="1400" dirty="0" smtClean="0"/>
              <a:t>putting </a:t>
            </a:r>
            <a:r>
              <a:rPr lang="en-CA" sz="1400" dirty="0"/>
              <a:t>performance improvement plans (PIPs) in place. Improvement plans can seem like a lot of work for not much gain. Termination often seems like an easier option.</a:t>
            </a:r>
            <a:endParaRPr lang="en-US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 anchor="ctr"/>
          <a:lstStyle/>
          <a:p>
            <a:pPr marL="0" indent="0">
              <a:buNone/>
            </a:pPr>
            <a:r>
              <a:rPr lang="en-US" sz="1400" dirty="0" smtClean="0"/>
              <a:t>Avoiding performance improvement plans, or implementing them poorly, exposes the organization to financial, litigation, and reputational risk</a:t>
            </a:r>
            <a:r>
              <a:rPr lang="en-CA" sz="1400" dirty="0" smtClean="0"/>
              <a:t>. Furthermore, a McLean &amp; Company survey found </a:t>
            </a:r>
            <a:r>
              <a:rPr lang="en-CA" sz="1400" dirty="0"/>
              <a:t>that </a:t>
            </a:r>
            <a:r>
              <a:rPr lang="en-CA" sz="1400" dirty="0" smtClean="0"/>
              <a:t>almost 3 out of 4 PIPs have a </a:t>
            </a:r>
            <a:r>
              <a:rPr lang="en-CA" sz="1400" dirty="0"/>
              <a:t>positive </a:t>
            </a:r>
            <a:r>
              <a:rPr lang="en-CA" sz="1400" dirty="0" smtClean="0"/>
              <a:t>outcome.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5868" y="4554988"/>
            <a:ext cx="8623607" cy="1808438"/>
          </a:xfrm>
        </p:spPr>
        <p:txBody>
          <a:bodyPr anchor="ctr"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400" dirty="0" smtClean="0"/>
              <a:t>Use McLean </a:t>
            </a:r>
            <a:r>
              <a:rPr lang="en-CA" sz="1400" dirty="0"/>
              <a:t>&amp; </a:t>
            </a:r>
            <a:r>
              <a:rPr lang="en-CA" sz="1400" dirty="0" smtClean="0"/>
              <a:t>Company’s performance improvement process to implement PIPs fairly and consistently, mitigate the risks associated with poor employee performance, and foster employee engagement.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400" dirty="0" smtClean="0"/>
              <a:t>The project blueprint will help you make a compelling case for the effectiveness of PIPs, recognize when PIPs are appropriate, develop and implement a PIP, and guide managers and employees through the coaching process.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400" dirty="0" smtClean="0"/>
              <a:t>The companion </a:t>
            </a:r>
            <a:r>
              <a:rPr lang="en-CA" sz="1400" i="1" dirty="0" smtClean="0">
                <a:hlinkClick r:id="rId2"/>
              </a:rPr>
              <a:t>Performance Improvement Plan Template</a:t>
            </a:r>
            <a:r>
              <a:rPr lang="en-CA" sz="1400" i="1" dirty="0" smtClean="0"/>
              <a:t> </a:t>
            </a:r>
            <a:r>
              <a:rPr lang="en-CA" sz="1400" dirty="0" smtClean="0"/>
              <a:t>will help front-line managers organize their information, and coach employees to better performance.</a:t>
            </a:r>
            <a:endParaRPr lang="en-US" sz="1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400" dirty="0"/>
              <a:t>A timely PIP can not only improve employee performance at the time, but also create sustained employee development over time.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400" dirty="0" smtClean="0"/>
              <a:t>Employee motivation is key to the success of a PIP. However, success also hinges on the </a:t>
            </a:r>
            <a:r>
              <a:rPr lang="en-CA" sz="1400" dirty="0"/>
              <a:t>manager’s </a:t>
            </a:r>
            <a:r>
              <a:rPr lang="en-CA" sz="1400" dirty="0" smtClean="0"/>
              <a:t>attitude. Managers who want employees </a:t>
            </a:r>
            <a:r>
              <a:rPr lang="en-CA" sz="1400" dirty="0"/>
              <a:t>to succeed </a:t>
            </a:r>
            <a:r>
              <a:rPr lang="en-CA" sz="1400" dirty="0" smtClean="0"/>
              <a:t>are more likely to support them with relevant and timely feedback.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0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 bwMode="auto">
          <a:xfrm>
            <a:off x="251520" y="256032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McLean &amp; Company offers various levels of support to best suit your needs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751460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2B9E36">
              <a:lumMod val="20000"/>
              <a:lumOff val="8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63327" y="1513326"/>
            <a:ext cx="4051318" cy="3577758"/>
          </a:xfrm>
          <a:prstGeom prst="roundRect">
            <a:avLst>
              <a:gd name="adj" fmla="val 5611"/>
            </a:avLst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0" y="5446707"/>
            <a:ext cx="9144000" cy="1064160"/>
          </a:xfrm>
          <a:prstGeom prst="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96" name="Straight Arrow Connector 95"/>
          <p:cNvCxnSpPr>
            <a:stCxn id="108" idx="2"/>
          </p:cNvCxnSpPr>
          <p:nvPr/>
        </p:nvCxnSpPr>
        <p:spPr>
          <a:xfrm>
            <a:off x="813382" y="2920539"/>
            <a:ext cx="7840761" cy="0"/>
          </a:xfrm>
          <a:prstGeom prst="straightConnector1">
            <a:avLst/>
          </a:prstGeom>
          <a:noFill/>
          <a:ln w="38100" cap="flat" cmpd="sng" algn="ctr">
            <a:solidFill>
              <a:srgbClr val="FFFFFF">
                <a:lumMod val="85000"/>
              </a:srgbClr>
            </a:solidFill>
            <a:prstDash val="sysDot"/>
            <a:tailEnd type="triangle" w="lg" len="med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932311" y="2025295"/>
            <a:ext cx="1636677" cy="2763778"/>
            <a:chOff x="6637354" y="1574599"/>
            <a:chExt cx="1636677" cy="2763778"/>
          </a:xfrm>
        </p:grpSpPr>
        <p:sp>
          <p:nvSpPr>
            <p:cNvPr id="98" name="Oval 97"/>
            <p:cNvSpPr/>
            <p:nvPr/>
          </p:nvSpPr>
          <p:spPr>
            <a:xfrm>
              <a:off x="7103277" y="2114599"/>
              <a:ext cx="711200" cy="711200"/>
            </a:xfrm>
            <a:prstGeom prst="ellipse">
              <a:avLst/>
            </a:prstGeom>
            <a:solidFill>
              <a:srgbClr val="497EA9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54031" y="1574599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97EA9"/>
                  </a:solidFill>
                  <a:effectLst/>
                  <a:uLnTx/>
                  <a:uFillTx/>
                </a:rPr>
                <a:t>Consulting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637354" y="2898377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does not have the time or the knowledge to take this project on. We need assistance through the entirety of this project.”</a:t>
              </a:r>
            </a:p>
          </p:txBody>
        </p:sp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8890" y="2321902"/>
              <a:ext cx="336908" cy="336908"/>
            </a:xfrm>
            <a:prstGeom prst="rect">
              <a:avLst/>
            </a:prstGeom>
            <a:noFill/>
          </p:spPr>
        </p:pic>
      </p:grpSp>
      <p:grpSp>
        <p:nvGrpSpPr>
          <p:cNvPr id="102" name="Group 101"/>
          <p:cNvGrpSpPr/>
          <p:nvPr/>
        </p:nvGrpSpPr>
        <p:grpSpPr>
          <a:xfrm>
            <a:off x="2336968" y="1877373"/>
            <a:ext cx="2129440" cy="2937609"/>
            <a:chOff x="2807522" y="2074912"/>
            <a:chExt cx="2129440" cy="2937609"/>
          </a:xfrm>
        </p:grpSpPr>
        <p:sp>
          <p:nvSpPr>
            <p:cNvPr id="103" name="Oval 102"/>
            <p:cNvSpPr/>
            <p:nvPr/>
          </p:nvSpPr>
          <p:spPr>
            <a:xfrm>
              <a:off x="3507029" y="2759255"/>
              <a:ext cx="711200" cy="711200"/>
            </a:xfrm>
            <a:prstGeom prst="ellipse">
              <a:avLst/>
            </a:prstGeom>
            <a:solidFill>
              <a:srgbClr val="365D7E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07522" y="2074912"/>
              <a:ext cx="212944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5D7E"/>
                  </a:solidFill>
                  <a:effectLst/>
                  <a:uLnTx/>
                  <a:uFillTx/>
                </a:rPr>
                <a:t>Guided Implementation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62242" y="357252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knows that we need to fix a process, but we need assistance to determine where to focus. Some check-ins along the way would help keep us on track.”</a:t>
              </a:r>
            </a:p>
          </p:txBody>
        </p:sp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563" y="2934823"/>
              <a:ext cx="337358" cy="337358"/>
            </a:xfrm>
            <a:prstGeom prst="rect">
              <a:avLst/>
            </a:prstGeom>
            <a:noFill/>
          </p:spPr>
        </p:pic>
      </p:grpSp>
      <p:grpSp>
        <p:nvGrpSpPr>
          <p:cNvPr id="107" name="Group 106"/>
          <p:cNvGrpSpPr/>
          <p:nvPr/>
        </p:nvGrpSpPr>
        <p:grpSpPr>
          <a:xfrm>
            <a:off x="369141" y="2025295"/>
            <a:ext cx="1628660" cy="2794213"/>
            <a:chOff x="1266026" y="2731218"/>
            <a:chExt cx="1628660" cy="2794213"/>
          </a:xfrm>
        </p:grpSpPr>
        <p:sp>
          <p:nvSpPr>
            <p:cNvPr id="108" name="Oval 107"/>
            <p:cNvSpPr/>
            <p:nvPr/>
          </p:nvSpPr>
          <p:spPr>
            <a:xfrm>
              <a:off x="1710267" y="3270862"/>
              <a:ext cx="711200" cy="711200"/>
            </a:xfrm>
            <a:prstGeom prst="ellipse">
              <a:avLst/>
            </a:prstGeom>
            <a:solidFill>
              <a:srgbClr val="29475F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266026" y="2731218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DIY Toolkit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74686" y="4085431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“Our team has already made this critical project a priority, and we have the time and capability, but some guidance along the way would be helpful.”</a:t>
              </a:r>
            </a:p>
          </p:txBody>
        </p:sp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010" y="3443543"/>
              <a:ext cx="295188" cy="337358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4957979" y="2025295"/>
            <a:ext cx="1635165" cy="2795710"/>
            <a:chOff x="4834633" y="1938352"/>
            <a:chExt cx="1635165" cy="2795710"/>
          </a:xfrm>
        </p:grpSpPr>
        <p:sp>
          <p:nvSpPr>
            <p:cNvPr id="113" name="Oval 112"/>
            <p:cNvSpPr/>
            <p:nvPr/>
          </p:nvSpPr>
          <p:spPr>
            <a:xfrm>
              <a:off x="5292675" y="2492289"/>
              <a:ext cx="711200" cy="711200"/>
            </a:xfrm>
            <a:prstGeom prst="ellipse">
              <a:avLst/>
            </a:prstGeom>
            <a:solidFill>
              <a:srgbClr val="3F6D93"/>
            </a:solidFill>
            <a:ln w="25400" cap="flat" cmpd="sng" algn="ctr">
              <a:noFill/>
              <a:prstDash val="solid"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834633" y="1938352"/>
              <a:ext cx="1620000" cy="54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F6D93"/>
                  </a:solidFill>
                  <a:effectLst/>
                  <a:uLnTx/>
                  <a:uFillTx/>
                </a:rPr>
                <a:t>Workshop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849798" y="3294062"/>
              <a:ext cx="1620000" cy="1440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475F"/>
                  </a:solidFill>
                  <a:effectLst/>
                  <a:uLnTx/>
                  <a:uFillTx/>
                </a:rPr>
                <a:t>“We need to hit the ground running and get this project kicked off immediately. Our team has the ability to take this over once we get a framework and strategy in place.”</a:t>
              </a:r>
            </a:p>
          </p:txBody>
        </p:sp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905" y="2727129"/>
              <a:ext cx="361456" cy="240970"/>
            </a:xfrm>
            <a:prstGeom prst="rect">
              <a:avLst/>
            </a:prstGeom>
            <a:noFill/>
          </p:spPr>
        </p:pic>
      </p:grpSp>
      <p:sp>
        <p:nvSpPr>
          <p:cNvPr id="117" name="Rectangle 116"/>
          <p:cNvSpPr/>
          <p:nvPr/>
        </p:nvSpPr>
        <p:spPr>
          <a:xfrm>
            <a:off x="897860" y="5734955"/>
            <a:ext cx="7290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475F"/>
                </a:solidFill>
                <a:effectLst/>
                <a:uLnTx/>
                <a:uFillTx/>
              </a:rPr>
              <a:t>Diagnostics and consistent frameworks used throughout all four options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29" name="Rectangle 28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0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/>
          <p:nvPr/>
        </p:nvGrpSpPr>
        <p:grpSpPr>
          <a:xfrm>
            <a:off x="259110" y="1382777"/>
            <a:ext cx="8625780" cy="4545614"/>
            <a:chOff x="-38100" y="2561337"/>
            <a:chExt cx="9182100" cy="4545614"/>
          </a:xfrm>
        </p:grpSpPr>
        <p:grpSp>
          <p:nvGrpSpPr>
            <p:cNvPr id="6" name="Group 4"/>
            <p:cNvGrpSpPr/>
            <p:nvPr/>
          </p:nvGrpSpPr>
          <p:grpSpPr>
            <a:xfrm>
              <a:off x="0" y="3312941"/>
              <a:ext cx="9144000" cy="853149"/>
              <a:chOff x="0" y="2733675"/>
              <a:chExt cx="9144000" cy="2011680"/>
            </a:xfrm>
            <a:solidFill>
              <a:schemeClr val="tx1"/>
            </a:solidFill>
          </p:grpSpPr>
          <p:sp>
            <p:nvSpPr>
              <p:cNvPr id="56" name="Rectangle 46"/>
              <p:cNvSpPr/>
              <p:nvPr/>
            </p:nvSpPr>
            <p:spPr>
              <a:xfrm>
                <a:off x="0" y="2733675"/>
                <a:ext cx="9144000" cy="201168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3" name="Rectangle 47"/>
              <p:cNvSpPr/>
              <p:nvPr/>
            </p:nvSpPr>
            <p:spPr>
              <a:xfrm>
                <a:off x="0" y="2819400"/>
                <a:ext cx="9144000" cy="1828800"/>
              </a:xfrm>
              <a:prstGeom prst="rect">
                <a:avLst/>
              </a:prstGeom>
              <a:solidFill>
                <a:srgbClr val="52525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4" name="Rectangle 48"/>
              <p:cNvSpPr/>
              <p:nvPr/>
            </p:nvSpPr>
            <p:spPr>
              <a:xfrm>
                <a:off x="1" y="3581400"/>
                <a:ext cx="9143999" cy="1524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</p:grpSp>
        <p:sp>
          <p:nvSpPr>
            <p:cNvPr id="61" name="Rectangle 8"/>
            <p:cNvSpPr/>
            <p:nvPr/>
          </p:nvSpPr>
          <p:spPr>
            <a:xfrm>
              <a:off x="-38100" y="3703084"/>
              <a:ext cx="9143999" cy="646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333333"/>
                </a:solidFill>
              </a:endParaRPr>
            </a:p>
          </p:txBody>
        </p:sp>
        <p:grpSp>
          <p:nvGrpSpPr>
            <p:cNvPr id="62" name="Group 9"/>
            <p:cNvGrpSpPr/>
            <p:nvPr/>
          </p:nvGrpSpPr>
          <p:grpSpPr>
            <a:xfrm>
              <a:off x="7593112" y="2561337"/>
              <a:ext cx="1345349" cy="1398158"/>
              <a:chOff x="7195078" y="2312879"/>
              <a:chExt cx="1969724" cy="2047043"/>
            </a:xfrm>
          </p:grpSpPr>
          <p:sp>
            <p:nvSpPr>
              <p:cNvPr id="63" name="Oval 42"/>
              <p:cNvSpPr/>
              <p:nvPr/>
            </p:nvSpPr>
            <p:spPr>
              <a:xfrm>
                <a:off x="7195078" y="3667375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Oval 43"/>
              <p:cNvSpPr/>
              <p:nvPr/>
            </p:nvSpPr>
            <p:spPr>
              <a:xfrm>
                <a:off x="7322730" y="2312879"/>
                <a:ext cx="1741714" cy="1741714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200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5" name="Oval 44"/>
              <p:cNvSpPr/>
              <p:nvPr/>
            </p:nvSpPr>
            <p:spPr>
              <a:xfrm>
                <a:off x="7518687" y="2386586"/>
                <a:ext cx="1371600" cy="1206005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200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66" name="TextBox 45"/>
              <p:cNvSpPr txBox="1"/>
              <p:nvPr/>
            </p:nvSpPr>
            <p:spPr>
              <a:xfrm>
                <a:off x="7315878" y="2692527"/>
                <a:ext cx="1748568" cy="1216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rgbClr val="333333"/>
                    </a:solidFill>
                  </a:rPr>
                  <a:t>Back on Track</a:t>
                </a:r>
                <a:r>
                  <a:rPr lang="en-US" sz="1200" dirty="0" smtClean="0">
                    <a:solidFill>
                      <a:srgbClr val="333333"/>
                    </a:solidFill>
                  </a:rPr>
                  <a:t> </a:t>
                </a:r>
              </a:p>
              <a:p>
                <a:pPr algn="ctr"/>
                <a:r>
                  <a:rPr lang="en-US" sz="1200" dirty="0" smtClean="0">
                    <a:solidFill>
                      <a:srgbClr val="333333"/>
                    </a:solidFill>
                  </a:rPr>
                  <a:t>Return to PA Roadmap</a:t>
                </a:r>
                <a:endParaRPr lang="en-US" sz="1200" dirty="0">
                  <a:solidFill>
                    <a:srgbClr val="333333"/>
                  </a:solidFill>
                </a:endParaRPr>
              </a:p>
            </p:txBody>
          </p:sp>
        </p:grpSp>
        <p:grpSp>
          <p:nvGrpSpPr>
            <p:cNvPr id="72" name="Group 10"/>
            <p:cNvGrpSpPr>
              <a:grpSpLocks noChangeAspect="1"/>
            </p:cNvGrpSpPr>
            <p:nvPr/>
          </p:nvGrpSpPr>
          <p:grpSpPr>
            <a:xfrm>
              <a:off x="2776506" y="2876818"/>
              <a:ext cx="507014" cy="935784"/>
              <a:chOff x="3939597" y="3182304"/>
              <a:chExt cx="1325880" cy="2447151"/>
            </a:xfrm>
          </p:grpSpPr>
          <p:sp>
            <p:nvSpPr>
              <p:cNvPr id="73" name="Rounded Rectangle 35"/>
              <p:cNvSpPr/>
              <p:nvPr/>
            </p:nvSpPr>
            <p:spPr>
              <a:xfrm>
                <a:off x="3939597" y="4490540"/>
                <a:ext cx="1325880" cy="1138915"/>
              </a:xfrm>
              <a:prstGeom prst="roundRect">
                <a:avLst>
                  <a:gd name="adj" fmla="val 5138"/>
                </a:avLst>
              </a:prstGeom>
              <a:solidFill>
                <a:srgbClr val="C11D07"/>
              </a:solidFill>
              <a:ln>
                <a:noFill/>
              </a:ln>
              <a:effectLst>
                <a:outerShdw blurRad="317500" dist="38100" dir="5400000" algn="t" rotWithShape="0">
                  <a:prstClr val="black">
                    <a:alpha val="65000"/>
                  </a:prstClr>
                </a:outerShdw>
              </a:effectLst>
              <a:scene3d>
                <a:camera prst="perspectiveRelaxed" fov="7200000">
                  <a:rot lat="17673596" lon="0" rev="0"/>
                </a:camera>
                <a:lightRig rig="threePt" dir="t">
                  <a:rot lat="0" lon="0" rev="10200000"/>
                </a:lightRig>
              </a:scene3d>
              <a:sp3d extrusionH="38100" prstMaterial="plastic">
                <a:bevelT w="50800" h="508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4" name="Isosceles Triangle 35"/>
              <p:cNvSpPr/>
              <p:nvPr/>
            </p:nvSpPr>
            <p:spPr>
              <a:xfrm>
                <a:off x="4114857" y="3182304"/>
                <a:ext cx="975360" cy="2069620"/>
              </a:xfrm>
              <a:custGeom>
                <a:avLst/>
                <a:gdLst>
                  <a:gd name="connsiteX0" fmla="*/ 509840 w 975360"/>
                  <a:gd name="connsiteY0" fmla="*/ 792 h 2069621"/>
                  <a:gd name="connsiteX1" fmla="*/ 563039 w 975360"/>
                  <a:gd name="connsiteY1" fmla="*/ 10265 h 2069621"/>
                  <a:gd name="connsiteX2" fmla="*/ 975360 w 975360"/>
                  <a:gd name="connsiteY2" fmla="*/ 1885811 h 2069621"/>
                  <a:gd name="connsiteX3" fmla="*/ 487880 w 975360"/>
                  <a:gd name="connsiteY3" fmla="*/ 2069621 h 2069621"/>
                  <a:gd name="connsiteX4" fmla="*/ 400 w 975360"/>
                  <a:gd name="connsiteY4" fmla="*/ 1885811 h 2069621"/>
                  <a:gd name="connsiteX5" fmla="*/ 447 w 975360"/>
                  <a:gd name="connsiteY5" fmla="*/ 1885602 h 2069621"/>
                  <a:gd name="connsiteX6" fmla="*/ 0 w 975360"/>
                  <a:gd name="connsiteY6" fmla="*/ 1885602 h 2069621"/>
                  <a:gd name="connsiteX7" fmla="*/ 410486 w 975360"/>
                  <a:gd name="connsiteY7" fmla="*/ 8836 h 2069621"/>
                  <a:gd name="connsiteX8" fmla="*/ 509840 w 975360"/>
                  <a:gd name="connsiteY8" fmla="*/ 792 h 2069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5360" h="2069621">
                    <a:moveTo>
                      <a:pt x="509840" y="792"/>
                    </a:moveTo>
                    <a:cubicBezTo>
                      <a:pt x="527756" y="1978"/>
                      <a:pt x="545585" y="4458"/>
                      <a:pt x="563039" y="10265"/>
                    </a:cubicBezTo>
                    <a:lnTo>
                      <a:pt x="975360" y="1885811"/>
                    </a:lnTo>
                    <a:cubicBezTo>
                      <a:pt x="975360" y="2008368"/>
                      <a:pt x="757108" y="2069621"/>
                      <a:pt x="487880" y="2069621"/>
                    </a:cubicBezTo>
                    <a:cubicBezTo>
                      <a:pt x="218652" y="2069621"/>
                      <a:pt x="400" y="2008368"/>
                      <a:pt x="400" y="1885811"/>
                    </a:cubicBezTo>
                    <a:cubicBezTo>
                      <a:pt x="416" y="1885741"/>
                      <a:pt x="431" y="1885671"/>
                      <a:pt x="447" y="1885602"/>
                    </a:cubicBezTo>
                    <a:lnTo>
                      <a:pt x="0" y="1885602"/>
                    </a:lnTo>
                    <a:lnTo>
                      <a:pt x="410486" y="8836"/>
                    </a:lnTo>
                    <a:cubicBezTo>
                      <a:pt x="444336" y="757"/>
                      <a:pt x="477232" y="-1367"/>
                      <a:pt x="509840" y="79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2306"/>
                  </a:gs>
                  <a:gs pos="100000">
                    <a:srgbClr val="A01704"/>
                  </a:gs>
                  <a:gs pos="40000">
                    <a:srgbClr val="F83B22"/>
                  </a:gs>
                </a:gsLst>
                <a:lin ang="240000" scaled="0"/>
              </a:gradFill>
              <a:ln>
                <a:noFill/>
              </a:ln>
              <a:effectLst>
                <a:innerShdw blurRad="317500" dist="50800" dir="30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5" name="Isosceles Triangle 35"/>
              <p:cNvSpPr/>
              <p:nvPr/>
            </p:nvSpPr>
            <p:spPr>
              <a:xfrm>
                <a:off x="4166473" y="4476837"/>
                <a:ext cx="860697" cy="384359"/>
              </a:xfrm>
              <a:custGeom>
                <a:avLst/>
                <a:gdLst/>
                <a:ahLst/>
                <a:cxnLst/>
                <a:rect l="l" t="t" r="r" b="b"/>
                <a:pathLst>
                  <a:path w="860697" h="384360">
                    <a:moveTo>
                      <a:pt x="70995" y="0"/>
                    </a:moveTo>
                    <a:cubicBezTo>
                      <a:pt x="181101" y="30977"/>
                      <a:pt x="302713" y="47879"/>
                      <a:pt x="430508" y="47879"/>
                    </a:cubicBezTo>
                    <a:cubicBezTo>
                      <a:pt x="558047" y="47879"/>
                      <a:pt x="679426" y="31045"/>
                      <a:pt x="789368" y="226"/>
                    </a:cubicBezTo>
                    <a:lnTo>
                      <a:pt x="860697" y="324684"/>
                    </a:lnTo>
                    <a:cubicBezTo>
                      <a:pt x="727135" y="363624"/>
                      <a:pt x="582050" y="384360"/>
                      <a:pt x="430508" y="384360"/>
                    </a:cubicBezTo>
                    <a:cubicBezTo>
                      <a:pt x="278845" y="384360"/>
                      <a:pt x="133651" y="363591"/>
                      <a:pt x="0" y="3245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6" name="Isosceles Triangle 35"/>
              <p:cNvSpPr/>
              <p:nvPr/>
            </p:nvSpPr>
            <p:spPr>
              <a:xfrm>
                <a:off x="4295229" y="3902526"/>
                <a:ext cx="603183" cy="353397"/>
              </a:xfrm>
              <a:custGeom>
                <a:avLst/>
                <a:gdLst/>
                <a:ahLst/>
                <a:cxnLst/>
                <a:rect l="l" t="t" r="r" b="b"/>
                <a:pathLst>
                  <a:path w="603182" h="353398">
                    <a:moveTo>
                      <a:pt x="68157" y="0"/>
                    </a:moveTo>
                    <a:cubicBezTo>
                      <a:pt x="141180" y="21147"/>
                      <a:pt x="220051" y="31240"/>
                      <a:pt x="302056" y="31240"/>
                    </a:cubicBezTo>
                    <a:cubicBezTo>
                      <a:pt x="383587" y="31240"/>
                      <a:pt x="462020" y="21263"/>
                      <a:pt x="534675" y="299"/>
                    </a:cubicBezTo>
                    <a:lnTo>
                      <a:pt x="603182" y="311919"/>
                    </a:lnTo>
                    <a:cubicBezTo>
                      <a:pt x="508278" y="338955"/>
                      <a:pt x="407075" y="353398"/>
                      <a:pt x="302056" y="353398"/>
                    </a:cubicBezTo>
                    <a:cubicBezTo>
                      <a:pt x="196690" y="353398"/>
                      <a:pt x="95166" y="338859"/>
                      <a:pt x="0" y="3116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7" name="Isosceles Triangle 35"/>
              <p:cNvSpPr/>
              <p:nvPr/>
            </p:nvSpPr>
            <p:spPr>
              <a:xfrm>
                <a:off x="4419963" y="3383087"/>
                <a:ext cx="353718" cy="280373"/>
              </a:xfrm>
              <a:custGeom>
                <a:avLst/>
                <a:gdLst/>
                <a:ahLst/>
                <a:cxnLst/>
                <a:rect l="l" t="t" r="r" b="b"/>
                <a:pathLst>
                  <a:path w="353718" h="280374">
                    <a:moveTo>
                      <a:pt x="56505" y="0"/>
                    </a:moveTo>
                    <a:cubicBezTo>
                      <a:pt x="95458" y="7520"/>
                      <a:pt x="136018" y="11189"/>
                      <a:pt x="177626" y="11189"/>
                    </a:cubicBezTo>
                    <a:cubicBezTo>
                      <a:pt x="218579" y="11189"/>
                      <a:pt x="258515" y="7635"/>
                      <a:pt x="296925" y="462"/>
                    </a:cubicBezTo>
                    <a:lnTo>
                      <a:pt x="353718" y="258800"/>
                    </a:lnTo>
                    <a:cubicBezTo>
                      <a:pt x="297487" y="273547"/>
                      <a:pt x="238387" y="280374"/>
                      <a:pt x="177626" y="280374"/>
                    </a:cubicBezTo>
                    <a:cubicBezTo>
                      <a:pt x="116307" y="280374"/>
                      <a:pt x="56679" y="273421"/>
                      <a:pt x="0" y="2583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8" name="Isosceles Triangle 35"/>
              <p:cNvSpPr/>
              <p:nvPr/>
            </p:nvSpPr>
            <p:spPr>
              <a:xfrm>
                <a:off x="4254191" y="3232260"/>
                <a:ext cx="378767" cy="2058550"/>
              </a:xfrm>
              <a:custGeom>
                <a:avLst/>
                <a:gdLst/>
                <a:ahLst/>
                <a:cxnLst/>
                <a:rect l="l" t="t" r="r" b="b"/>
                <a:pathLst>
                  <a:path w="378767" h="2058550">
                    <a:moveTo>
                      <a:pt x="378767" y="0"/>
                    </a:moveTo>
                    <a:lnTo>
                      <a:pt x="221834" y="2058550"/>
                    </a:lnTo>
                    <a:cubicBezTo>
                      <a:pt x="131841" y="2048309"/>
                      <a:pt x="54775" y="2028807"/>
                      <a:pt x="0" y="1999947"/>
                    </a:cubicBezTo>
                    <a:lnTo>
                      <a:pt x="259148" y="285117"/>
                    </a:lnTo>
                    <a:lnTo>
                      <a:pt x="319782" y="7894"/>
                    </a:lnTo>
                    <a:cubicBezTo>
                      <a:pt x="339721" y="3135"/>
                      <a:pt x="359328" y="443"/>
                      <a:pt x="378767" y="0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79" name="Isosceles Triangle 35"/>
              <p:cNvSpPr/>
              <p:nvPr/>
            </p:nvSpPr>
            <p:spPr>
              <a:xfrm>
                <a:off x="4443575" y="3207981"/>
                <a:ext cx="153711" cy="2068783"/>
              </a:xfrm>
              <a:custGeom>
                <a:avLst/>
                <a:gdLst/>
                <a:ahLst/>
                <a:cxnLst/>
                <a:rect l="l" t="t" r="r" b="b"/>
                <a:pathLst>
                  <a:path w="153711" h="2068782">
                    <a:moveTo>
                      <a:pt x="117624" y="0"/>
                    </a:moveTo>
                    <a:lnTo>
                      <a:pt x="153711" y="2067454"/>
                    </a:lnTo>
                    <a:cubicBezTo>
                      <a:pt x="138761" y="2068584"/>
                      <a:pt x="123595" y="2068782"/>
                      <a:pt x="108264" y="2068782"/>
                    </a:cubicBezTo>
                    <a:cubicBezTo>
                      <a:pt x="71048" y="2068782"/>
                      <a:pt x="34806" y="2067612"/>
                      <a:pt x="0" y="2064968"/>
                    </a:cubicBezTo>
                    <a:lnTo>
                      <a:pt x="100882" y="62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</p:grpSp>
        <p:grpSp>
          <p:nvGrpSpPr>
            <p:cNvPr id="80" name="Group 11"/>
            <p:cNvGrpSpPr>
              <a:grpSpLocks noChangeAspect="1"/>
            </p:cNvGrpSpPr>
            <p:nvPr/>
          </p:nvGrpSpPr>
          <p:grpSpPr>
            <a:xfrm>
              <a:off x="4482307" y="2881013"/>
              <a:ext cx="507014" cy="934327"/>
              <a:chOff x="4454421" y="3214265"/>
              <a:chExt cx="1325880" cy="2443341"/>
            </a:xfrm>
          </p:grpSpPr>
          <p:sp>
            <p:nvSpPr>
              <p:cNvPr id="81" name="Rounded Rectangle 28"/>
              <p:cNvSpPr/>
              <p:nvPr/>
            </p:nvSpPr>
            <p:spPr>
              <a:xfrm>
                <a:off x="4454421" y="4518691"/>
                <a:ext cx="1325880" cy="1138915"/>
              </a:xfrm>
              <a:prstGeom prst="roundRect">
                <a:avLst>
                  <a:gd name="adj" fmla="val 5138"/>
                </a:avLst>
              </a:prstGeom>
              <a:solidFill>
                <a:srgbClr val="C11D07"/>
              </a:solidFill>
              <a:ln>
                <a:noFill/>
              </a:ln>
              <a:effectLst>
                <a:outerShdw blurRad="317500" dist="38100" dir="5400000" algn="t" rotWithShape="0">
                  <a:prstClr val="black">
                    <a:alpha val="65000"/>
                  </a:prstClr>
                </a:outerShdw>
              </a:effectLst>
              <a:scene3d>
                <a:camera prst="perspectiveRelaxed" fov="7200000">
                  <a:rot lat="17673596" lon="0" rev="0"/>
                </a:camera>
                <a:lightRig rig="threePt" dir="t">
                  <a:rot lat="0" lon="0" rev="10200000"/>
                </a:lightRig>
              </a:scene3d>
              <a:sp3d extrusionH="38100" prstMaterial="plastic">
                <a:bevelT w="50800" h="508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2" name="Isosceles Triangle 35"/>
              <p:cNvSpPr/>
              <p:nvPr/>
            </p:nvSpPr>
            <p:spPr>
              <a:xfrm>
                <a:off x="4671982" y="3228972"/>
                <a:ext cx="975360" cy="2069622"/>
              </a:xfrm>
              <a:custGeom>
                <a:avLst/>
                <a:gdLst>
                  <a:gd name="connsiteX0" fmla="*/ 509840 w 975360"/>
                  <a:gd name="connsiteY0" fmla="*/ 792 h 2069621"/>
                  <a:gd name="connsiteX1" fmla="*/ 563039 w 975360"/>
                  <a:gd name="connsiteY1" fmla="*/ 10265 h 2069621"/>
                  <a:gd name="connsiteX2" fmla="*/ 975360 w 975360"/>
                  <a:gd name="connsiteY2" fmla="*/ 1885811 h 2069621"/>
                  <a:gd name="connsiteX3" fmla="*/ 487880 w 975360"/>
                  <a:gd name="connsiteY3" fmla="*/ 2069621 h 2069621"/>
                  <a:gd name="connsiteX4" fmla="*/ 400 w 975360"/>
                  <a:gd name="connsiteY4" fmla="*/ 1885811 h 2069621"/>
                  <a:gd name="connsiteX5" fmla="*/ 447 w 975360"/>
                  <a:gd name="connsiteY5" fmla="*/ 1885602 h 2069621"/>
                  <a:gd name="connsiteX6" fmla="*/ 0 w 975360"/>
                  <a:gd name="connsiteY6" fmla="*/ 1885602 h 2069621"/>
                  <a:gd name="connsiteX7" fmla="*/ 410486 w 975360"/>
                  <a:gd name="connsiteY7" fmla="*/ 8836 h 2069621"/>
                  <a:gd name="connsiteX8" fmla="*/ 509840 w 975360"/>
                  <a:gd name="connsiteY8" fmla="*/ 792 h 2069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5360" h="2069621">
                    <a:moveTo>
                      <a:pt x="509840" y="792"/>
                    </a:moveTo>
                    <a:cubicBezTo>
                      <a:pt x="527756" y="1978"/>
                      <a:pt x="545585" y="4458"/>
                      <a:pt x="563039" y="10265"/>
                    </a:cubicBezTo>
                    <a:lnTo>
                      <a:pt x="975360" y="1885811"/>
                    </a:lnTo>
                    <a:cubicBezTo>
                      <a:pt x="975360" y="2008368"/>
                      <a:pt x="757108" y="2069621"/>
                      <a:pt x="487880" y="2069621"/>
                    </a:cubicBezTo>
                    <a:cubicBezTo>
                      <a:pt x="218652" y="2069621"/>
                      <a:pt x="400" y="2008368"/>
                      <a:pt x="400" y="1885811"/>
                    </a:cubicBezTo>
                    <a:cubicBezTo>
                      <a:pt x="416" y="1885741"/>
                      <a:pt x="431" y="1885671"/>
                      <a:pt x="447" y="1885602"/>
                    </a:cubicBezTo>
                    <a:lnTo>
                      <a:pt x="0" y="1885602"/>
                    </a:lnTo>
                    <a:lnTo>
                      <a:pt x="410486" y="8836"/>
                    </a:lnTo>
                    <a:cubicBezTo>
                      <a:pt x="444336" y="757"/>
                      <a:pt x="477232" y="-1367"/>
                      <a:pt x="509840" y="79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2306"/>
                  </a:gs>
                  <a:gs pos="100000">
                    <a:srgbClr val="A01704"/>
                  </a:gs>
                  <a:gs pos="40000">
                    <a:srgbClr val="F83B22"/>
                  </a:gs>
                </a:gsLst>
                <a:lin ang="240000" scaled="0"/>
              </a:gradFill>
              <a:ln>
                <a:noFill/>
              </a:ln>
              <a:effectLst>
                <a:innerShdw blurRad="317500" dist="50800" dir="30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3" name="Isosceles Triangle 35"/>
              <p:cNvSpPr/>
              <p:nvPr/>
            </p:nvSpPr>
            <p:spPr>
              <a:xfrm>
                <a:off x="4723599" y="4523505"/>
                <a:ext cx="860697" cy="384359"/>
              </a:xfrm>
              <a:custGeom>
                <a:avLst/>
                <a:gdLst/>
                <a:ahLst/>
                <a:cxnLst/>
                <a:rect l="l" t="t" r="r" b="b"/>
                <a:pathLst>
                  <a:path w="860697" h="384360">
                    <a:moveTo>
                      <a:pt x="70995" y="0"/>
                    </a:moveTo>
                    <a:cubicBezTo>
                      <a:pt x="181101" y="30977"/>
                      <a:pt x="302713" y="47879"/>
                      <a:pt x="430508" y="47879"/>
                    </a:cubicBezTo>
                    <a:cubicBezTo>
                      <a:pt x="558047" y="47879"/>
                      <a:pt x="679426" y="31045"/>
                      <a:pt x="789368" y="226"/>
                    </a:cubicBezTo>
                    <a:lnTo>
                      <a:pt x="860697" y="324684"/>
                    </a:lnTo>
                    <a:cubicBezTo>
                      <a:pt x="727135" y="363624"/>
                      <a:pt x="582050" y="384360"/>
                      <a:pt x="430508" y="384360"/>
                    </a:cubicBezTo>
                    <a:cubicBezTo>
                      <a:pt x="278845" y="384360"/>
                      <a:pt x="133651" y="363591"/>
                      <a:pt x="0" y="3245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4" name="Isosceles Triangle 35"/>
              <p:cNvSpPr/>
              <p:nvPr/>
            </p:nvSpPr>
            <p:spPr>
              <a:xfrm>
                <a:off x="4852357" y="3949194"/>
                <a:ext cx="603183" cy="353397"/>
              </a:xfrm>
              <a:custGeom>
                <a:avLst/>
                <a:gdLst/>
                <a:ahLst/>
                <a:cxnLst/>
                <a:rect l="l" t="t" r="r" b="b"/>
                <a:pathLst>
                  <a:path w="603182" h="353398">
                    <a:moveTo>
                      <a:pt x="68157" y="0"/>
                    </a:moveTo>
                    <a:cubicBezTo>
                      <a:pt x="141180" y="21147"/>
                      <a:pt x="220051" y="31240"/>
                      <a:pt x="302056" y="31240"/>
                    </a:cubicBezTo>
                    <a:cubicBezTo>
                      <a:pt x="383587" y="31240"/>
                      <a:pt x="462020" y="21263"/>
                      <a:pt x="534675" y="299"/>
                    </a:cubicBezTo>
                    <a:lnTo>
                      <a:pt x="603182" y="311919"/>
                    </a:lnTo>
                    <a:cubicBezTo>
                      <a:pt x="508278" y="338955"/>
                      <a:pt x="407075" y="353398"/>
                      <a:pt x="302056" y="353398"/>
                    </a:cubicBezTo>
                    <a:cubicBezTo>
                      <a:pt x="196690" y="353398"/>
                      <a:pt x="95166" y="338859"/>
                      <a:pt x="0" y="3116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5" name="Isosceles Triangle 35"/>
              <p:cNvSpPr/>
              <p:nvPr/>
            </p:nvSpPr>
            <p:spPr>
              <a:xfrm>
                <a:off x="4977089" y="3429758"/>
                <a:ext cx="353718" cy="280373"/>
              </a:xfrm>
              <a:custGeom>
                <a:avLst/>
                <a:gdLst/>
                <a:ahLst/>
                <a:cxnLst/>
                <a:rect l="l" t="t" r="r" b="b"/>
                <a:pathLst>
                  <a:path w="353718" h="280374">
                    <a:moveTo>
                      <a:pt x="56505" y="0"/>
                    </a:moveTo>
                    <a:cubicBezTo>
                      <a:pt x="95458" y="7520"/>
                      <a:pt x="136018" y="11189"/>
                      <a:pt x="177626" y="11189"/>
                    </a:cubicBezTo>
                    <a:cubicBezTo>
                      <a:pt x="218579" y="11189"/>
                      <a:pt x="258515" y="7635"/>
                      <a:pt x="296925" y="462"/>
                    </a:cubicBezTo>
                    <a:lnTo>
                      <a:pt x="353718" y="258800"/>
                    </a:lnTo>
                    <a:cubicBezTo>
                      <a:pt x="297487" y="273547"/>
                      <a:pt x="238387" y="280374"/>
                      <a:pt x="177626" y="280374"/>
                    </a:cubicBezTo>
                    <a:cubicBezTo>
                      <a:pt x="116307" y="280374"/>
                      <a:pt x="56679" y="273421"/>
                      <a:pt x="0" y="2583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6" name="Isosceles Triangle 35"/>
              <p:cNvSpPr/>
              <p:nvPr/>
            </p:nvSpPr>
            <p:spPr>
              <a:xfrm>
                <a:off x="4852109" y="3214367"/>
                <a:ext cx="378767" cy="2058550"/>
              </a:xfrm>
              <a:custGeom>
                <a:avLst/>
                <a:gdLst/>
                <a:ahLst/>
                <a:cxnLst/>
                <a:rect l="l" t="t" r="r" b="b"/>
                <a:pathLst>
                  <a:path w="378767" h="2058550">
                    <a:moveTo>
                      <a:pt x="378767" y="0"/>
                    </a:moveTo>
                    <a:lnTo>
                      <a:pt x="221834" y="2058550"/>
                    </a:lnTo>
                    <a:cubicBezTo>
                      <a:pt x="131841" y="2048309"/>
                      <a:pt x="54775" y="2028807"/>
                      <a:pt x="0" y="1999947"/>
                    </a:cubicBezTo>
                    <a:lnTo>
                      <a:pt x="259148" y="285117"/>
                    </a:lnTo>
                    <a:lnTo>
                      <a:pt x="319782" y="7894"/>
                    </a:lnTo>
                    <a:cubicBezTo>
                      <a:pt x="339721" y="3135"/>
                      <a:pt x="359328" y="443"/>
                      <a:pt x="378767" y="0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87" name="Isosceles Triangle 35"/>
              <p:cNvSpPr/>
              <p:nvPr/>
            </p:nvSpPr>
            <p:spPr>
              <a:xfrm>
                <a:off x="5141020" y="3214265"/>
                <a:ext cx="153711" cy="2068783"/>
              </a:xfrm>
              <a:custGeom>
                <a:avLst/>
                <a:gdLst/>
                <a:ahLst/>
                <a:cxnLst/>
                <a:rect l="l" t="t" r="r" b="b"/>
                <a:pathLst>
                  <a:path w="153711" h="2068782">
                    <a:moveTo>
                      <a:pt x="117624" y="0"/>
                    </a:moveTo>
                    <a:lnTo>
                      <a:pt x="153711" y="2067454"/>
                    </a:lnTo>
                    <a:cubicBezTo>
                      <a:pt x="138761" y="2068584"/>
                      <a:pt x="123595" y="2068782"/>
                      <a:pt x="108264" y="2068782"/>
                    </a:cubicBezTo>
                    <a:cubicBezTo>
                      <a:pt x="71048" y="2068782"/>
                      <a:pt x="34806" y="2067612"/>
                      <a:pt x="0" y="2064968"/>
                    </a:cubicBezTo>
                    <a:lnTo>
                      <a:pt x="100882" y="62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</p:grpSp>
        <p:grpSp>
          <p:nvGrpSpPr>
            <p:cNvPr id="88" name="Group 12"/>
            <p:cNvGrpSpPr>
              <a:grpSpLocks noChangeAspect="1"/>
            </p:cNvGrpSpPr>
            <p:nvPr/>
          </p:nvGrpSpPr>
          <p:grpSpPr>
            <a:xfrm>
              <a:off x="6204284" y="2871629"/>
              <a:ext cx="507014" cy="941179"/>
              <a:chOff x="5011548" y="3210717"/>
              <a:chExt cx="1325880" cy="2461259"/>
            </a:xfrm>
          </p:grpSpPr>
          <p:sp>
            <p:nvSpPr>
              <p:cNvPr id="89" name="Rounded Rectangle 21"/>
              <p:cNvSpPr/>
              <p:nvPr/>
            </p:nvSpPr>
            <p:spPr>
              <a:xfrm>
                <a:off x="5011548" y="4533061"/>
                <a:ext cx="1325880" cy="1138915"/>
              </a:xfrm>
              <a:prstGeom prst="roundRect">
                <a:avLst>
                  <a:gd name="adj" fmla="val 5138"/>
                </a:avLst>
              </a:prstGeom>
              <a:solidFill>
                <a:srgbClr val="C11D07"/>
              </a:solidFill>
              <a:ln>
                <a:noFill/>
              </a:ln>
              <a:effectLst>
                <a:outerShdw blurRad="317500" dist="38100" dir="5400000" algn="t" rotWithShape="0">
                  <a:prstClr val="black">
                    <a:alpha val="65000"/>
                  </a:prstClr>
                </a:outerShdw>
              </a:effectLst>
              <a:scene3d>
                <a:camera prst="perspectiveRelaxed" fov="7200000">
                  <a:rot lat="17673596" lon="0" rev="0"/>
                </a:camera>
                <a:lightRig rig="threePt" dir="t">
                  <a:rot lat="0" lon="0" rev="10200000"/>
                </a:lightRig>
              </a:scene3d>
              <a:sp3d extrusionH="38100" prstMaterial="plastic">
                <a:bevelT w="50800" h="508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0" name="Isosceles Triangle 35"/>
              <p:cNvSpPr/>
              <p:nvPr/>
            </p:nvSpPr>
            <p:spPr>
              <a:xfrm>
                <a:off x="5186808" y="3224825"/>
                <a:ext cx="975361" cy="2069622"/>
              </a:xfrm>
              <a:custGeom>
                <a:avLst/>
                <a:gdLst>
                  <a:gd name="connsiteX0" fmla="*/ 509840 w 975360"/>
                  <a:gd name="connsiteY0" fmla="*/ 792 h 2069621"/>
                  <a:gd name="connsiteX1" fmla="*/ 563039 w 975360"/>
                  <a:gd name="connsiteY1" fmla="*/ 10265 h 2069621"/>
                  <a:gd name="connsiteX2" fmla="*/ 975360 w 975360"/>
                  <a:gd name="connsiteY2" fmla="*/ 1885811 h 2069621"/>
                  <a:gd name="connsiteX3" fmla="*/ 487880 w 975360"/>
                  <a:gd name="connsiteY3" fmla="*/ 2069621 h 2069621"/>
                  <a:gd name="connsiteX4" fmla="*/ 400 w 975360"/>
                  <a:gd name="connsiteY4" fmla="*/ 1885811 h 2069621"/>
                  <a:gd name="connsiteX5" fmla="*/ 447 w 975360"/>
                  <a:gd name="connsiteY5" fmla="*/ 1885602 h 2069621"/>
                  <a:gd name="connsiteX6" fmla="*/ 0 w 975360"/>
                  <a:gd name="connsiteY6" fmla="*/ 1885602 h 2069621"/>
                  <a:gd name="connsiteX7" fmla="*/ 410486 w 975360"/>
                  <a:gd name="connsiteY7" fmla="*/ 8836 h 2069621"/>
                  <a:gd name="connsiteX8" fmla="*/ 509840 w 975360"/>
                  <a:gd name="connsiteY8" fmla="*/ 792 h 2069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5360" h="2069621">
                    <a:moveTo>
                      <a:pt x="509840" y="792"/>
                    </a:moveTo>
                    <a:cubicBezTo>
                      <a:pt x="527756" y="1978"/>
                      <a:pt x="545585" y="4458"/>
                      <a:pt x="563039" y="10265"/>
                    </a:cubicBezTo>
                    <a:lnTo>
                      <a:pt x="975360" y="1885811"/>
                    </a:lnTo>
                    <a:cubicBezTo>
                      <a:pt x="975360" y="2008368"/>
                      <a:pt x="757108" y="2069621"/>
                      <a:pt x="487880" y="2069621"/>
                    </a:cubicBezTo>
                    <a:cubicBezTo>
                      <a:pt x="218652" y="2069621"/>
                      <a:pt x="400" y="2008368"/>
                      <a:pt x="400" y="1885811"/>
                    </a:cubicBezTo>
                    <a:cubicBezTo>
                      <a:pt x="416" y="1885741"/>
                      <a:pt x="431" y="1885671"/>
                      <a:pt x="447" y="1885602"/>
                    </a:cubicBezTo>
                    <a:lnTo>
                      <a:pt x="0" y="1885602"/>
                    </a:lnTo>
                    <a:lnTo>
                      <a:pt x="410486" y="8836"/>
                    </a:lnTo>
                    <a:cubicBezTo>
                      <a:pt x="444336" y="757"/>
                      <a:pt x="477232" y="-1367"/>
                      <a:pt x="509840" y="79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2306"/>
                  </a:gs>
                  <a:gs pos="100000">
                    <a:srgbClr val="A01704"/>
                  </a:gs>
                  <a:gs pos="40000">
                    <a:srgbClr val="F83B22"/>
                  </a:gs>
                </a:gsLst>
                <a:lin ang="240000" scaled="0"/>
              </a:gradFill>
              <a:ln>
                <a:noFill/>
              </a:ln>
              <a:effectLst>
                <a:innerShdw blurRad="317500" dist="50800" dir="30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1" name="Isosceles Triangle 35"/>
              <p:cNvSpPr/>
              <p:nvPr/>
            </p:nvSpPr>
            <p:spPr>
              <a:xfrm>
                <a:off x="5238424" y="4519358"/>
                <a:ext cx="860697" cy="384359"/>
              </a:xfrm>
              <a:custGeom>
                <a:avLst/>
                <a:gdLst/>
                <a:ahLst/>
                <a:cxnLst/>
                <a:rect l="l" t="t" r="r" b="b"/>
                <a:pathLst>
                  <a:path w="860697" h="384360">
                    <a:moveTo>
                      <a:pt x="70995" y="0"/>
                    </a:moveTo>
                    <a:cubicBezTo>
                      <a:pt x="181101" y="30977"/>
                      <a:pt x="302713" y="47879"/>
                      <a:pt x="430508" y="47879"/>
                    </a:cubicBezTo>
                    <a:cubicBezTo>
                      <a:pt x="558047" y="47879"/>
                      <a:pt x="679426" y="31045"/>
                      <a:pt x="789368" y="226"/>
                    </a:cubicBezTo>
                    <a:lnTo>
                      <a:pt x="860697" y="324684"/>
                    </a:lnTo>
                    <a:cubicBezTo>
                      <a:pt x="727135" y="363624"/>
                      <a:pt x="582050" y="384360"/>
                      <a:pt x="430508" y="384360"/>
                    </a:cubicBezTo>
                    <a:cubicBezTo>
                      <a:pt x="278845" y="384360"/>
                      <a:pt x="133651" y="363591"/>
                      <a:pt x="0" y="3245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2" name="Isosceles Triangle 35"/>
              <p:cNvSpPr/>
              <p:nvPr/>
            </p:nvSpPr>
            <p:spPr>
              <a:xfrm>
                <a:off x="5367183" y="3945047"/>
                <a:ext cx="603183" cy="353397"/>
              </a:xfrm>
              <a:custGeom>
                <a:avLst/>
                <a:gdLst/>
                <a:ahLst/>
                <a:cxnLst/>
                <a:rect l="l" t="t" r="r" b="b"/>
                <a:pathLst>
                  <a:path w="603182" h="353398">
                    <a:moveTo>
                      <a:pt x="68157" y="0"/>
                    </a:moveTo>
                    <a:cubicBezTo>
                      <a:pt x="141180" y="21147"/>
                      <a:pt x="220051" y="31240"/>
                      <a:pt x="302056" y="31240"/>
                    </a:cubicBezTo>
                    <a:cubicBezTo>
                      <a:pt x="383587" y="31240"/>
                      <a:pt x="462020" y="21263"/>
                      <a:pt x="534675" y="299"/>
                    </a:cubicBezTo>
                    <a:lnTo>
                      <a:pt x="603182" y="311919"/>
                    </a:lnTo>
                    <a:cubicBezTo>
                      <a:pt x="508278" y="338955"/>
                      <a:pt x="407075" y="353398"/>
                      <a:pt x="302056" y="353398"/>
                    </a:cubicBezTo>
                    <a:cubicBezTo>
                      <a:pt x="196690" y="353398"/>
                      <a:pt x="95166" y="338859"/>
                      <a:pt x="0" y="3116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3" name="Isosceles Triangle 35"/>
              <p:cNvSpPr/>
              <p:nvPr/>
            </p:nvSpPr>
            <p:spPr>
              <a:xfrm>
                <a:off x="5491914" y="3425611"/>
                <a:ext cx="353718" cy="280373"/>
              </a:xfrm>
              <a:custGeom>
                <a:avLst/>
                <a:gdLst/>
                <a:ahLst/>
                <a:cxnLst/>
                <a:rect l="l" t="t" r="r" b="b"/>
                <a:pathLst>
                  <a:path w="353718" h="280374">
                    <a:moveTo>
                      <a:pt x="56505" y="0"/>
                    </a:moveTo>
                    <a:cubicBezTo>
                      <a:pt x="95458" y="7520"/>
                      <a:pt x="136018" y="11189"/>
                      <a:pt x="177626" y="11189"/>
                    </a:cubicBezTo>
                    <a:cubicBezTo>
                      <a:pt x="218579" y="11189"/>
                      <a:pt x="258515" y="7635"/>
                      <a:pt x="296925" y="462"/>
                    </a:cubicBezTo>
                    <a:lnTo>
                      <a:pt x="353718" y="258800"/>
                    </a:lnTo>
                    <a:cubicBezTo>
                      <a:pt x="297487" y="273547"/>
                      <a:pt x="238387" y="280374"/>
                      <a:pt x="177626" y="280374"/>
                    </a:cubicBezTo>
                    <a:cubicBezTo>
                      <a:pt x="116307" y="280374"/>
                      <a:pt x="56679" y="273421"/>
                      <a:pt x="0" y="2583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F8F8"/>
                  </a:gs>
                  <a:gs pos="100000">
                    <a:srgbClr val="969696"/>
                  </a:gs>
                </a:gsLst>
                <a:lin ang="0" scaled="1"/>
                <a:tileRect/>
              </a:gradFill>
              <a:ln w="12700" cap="rnd">
                <a:solidFill>
                  <a:srgbClr val="FFF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4" name="Isosceles Triangle 35"/>
              <p:cNvSpPr/>
              <p:nvPr/>
            </p:nvSpPr>
            <p:spPr>
              <a:xfrm>
                <a:off x="5447989" y="3210717"/>
                <a:ext cx="378767" cy="2058550"/>
              </a:xfrm>
              <a:custGeom>
                <a:avLst/>
                <a:gdLst/>
                <a:ahLst/>
                <a:cxnLst/>
                <a:rect l="l" t="t" r="r" b="b"/>
                <a:pathLst>
                  <a:path w="378767" h="2058550">
                    <a:moveTo>
                      <a:pt x="378767" y="0"/>
                    </a:moveTo>
                    <a:lnTo>
                      <a:pt x="221834" y="2058550"/>
                    </a:lnTo>
                    <a:cubicBezTo>
                      <a:pt x="131841" y="2048309"/>
                      <a:pt x="54775" y="2028807"/>
                      <a:pt x="0" y="1999947"/>
                    </a:cubicBezTo>
                    <a:lnTo>
                      <a:pt x="259148" y="285117"/>
                    </a:lnTo>
                    <a:lnTo>
                      <a:pt x="319782" y="7894"/>
                    </a:lnTo>
                    <a:cubicBezTo>
                      <a:pt x="339721" y="3135"/>
                      <a:pt x="359328" y="443"/>
                      <a:pt x="378767" y="0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  <p:sp>
            <p:nvSpPr>
              <p:cNvPr id="95" name="Isosceles Triangle 35"/>
              <p:cNvSpPr/>
              <p:nvPr/>
            </p:nvSpPr>
            <p:spPr>
              <a:xfrm>
                <a:off x="5591915" y="3318466"/>
                <a:ext cx="153711" cy="2068783"/>
              </a:xfrm>
              <a:custGeom>
                <a:avLst/>
                <a:gdLst/>
                <a:ahLst/>
                <a:cxnLst/>
                <a:rect l="l" t="t" r="r" b="b"/>
                <a:pathLst>
                  <a:path w="153711" h="2068782">
                    <a:moveTo>
                      <a:pt x="117624" y="0"/>
                    </a:moveTo>
                    <a:lnTo>
                      <a:pt x="153711" y="2067454"/>
                    </a:lnTo>
                    <a:cubicBezTo>
                      <a:pt x="138761" y="2068584"/>
                      <a:pt x="123595" y="2068782"/>
                      <a:pt x="108264" y="2068782"/>
                    </a:cubicBezTo>
                    <a:cubicBezTo>
                      <a:pt x="71048" y="2068782"/>
                      <a:pt x="34806" y="2067612"/>
                      <a:pt x="0" y="2064968"/>
                    </a:cubicBezTo>
                    <a:lnTo>
                      <a:pt x="100882" y="62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rgbClr val="333333">
                      <a:lumMod val="50000"/>
                    </a:srgbClr>
                  </a:solidFill>
                </a:endParaRPr>
              </a:p>
            </p:txBody>
          </p:sp>
        </p:grpSp>
        <p:sp>
          <p:nvSpPr>
            <p:cNvPr id="104" name="TextBox 13"/>
            <p:cNvSpPr txBox="1"/>
            <p:nvPr/>
          </p:nvSpPr>
          <p:spPr>
            <a:xfrm>
              <a:off x="220080" y="4875571"/>
              <a:ext cx="1990552" cy="2231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sz="1600" cap="small" dirty="0" smtClean="0">
                  <a:solidFill>
                    <a:srgbClr val="333333">
                      <a:lumMod val="50000"/>
                    </a:srgbClr>
                  </a:solidFill>
                </a:rPr>
                <a:t>Plan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Identify poor performance.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Discuss poor performance with the employee.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Decide whether to implement a PIP</a:t>
              </a:r>
              <a:r>
                <a:rPr lang="en-US" sz="1400" b="0" dirty="0" smtClean="0">
                  <a:solidFill>
                    <a:srgbClr val="333333">
                      <a:lumMod val="50000"/>
                    </a:srgbClr>
                  </a:solidFill>
                </a:rPr>
                <a:t>.</a:t>
              </a:r>
              <a:endParaRPr lang="en-US" sz="1400" b="0" cap="small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sp>
          <p:nvSpPr>
            <p:cNvPr id="105" name="TextBox 14"/>
            <p:cNvSpPr txBox="1"/>
            <p:nvPr/>
          </p:nvSpPr>
          <p:spPr>
            <a:xfrm>
              <a:off x="2346064" y="4875571"/>
              <a:ext cx="1990800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sz="1600" cap="small" dirty="0" smtClean="0">
                  <a:solidFill>
                    <a:srgbClr val="333333">
                      <a:lumMod val="50000"/>
                    </a:srgbClr>
                  </a:solidFill>
                </a:rPr>
                <a:t>Implement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Develop the performance improvement plan.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Implement the </a:t>
              </a:r>
              <a:r>
                <a:rPr lang="en-US" sz="1400" b="0" dirty="0" smtClean="0">
                  <a:solidFill>
                    <a:srgbClr val="333333">
                      <a:lumMod val="50000"/>
                    </a:srgbClr>
                  </a:solidFill>
                </a:rPr>
                <a:t>performance improvement plan</a:t>
              </a: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.</a:t>
              </a:r>
            </a:p>
            <a:p>
              <a:endParaRPr lang="en-US" sz="1400" b="0" cap="small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sp>
          <p:nvSpPr>
            <p:cNvPr id="106" name="TextBox 15"/>
            <p:cNvSpPr txBox="1"/>
            <p:nvPr/>
          </p:nvSpPr>
          <p:spPr>
            <a:xfrm>
              <a:off x="4318553" y="4886325"/>
              <a:ext cx="1990800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sz="1600" cap="small" dirty="0" smtClean="0">
                  <a:solidFill>
                    <a:srgbClr val="333333">
                      <a:lumMod val="50000"/>
                    </a:srgbClr>
                  </a:solidFill>
                </a:rPr>
                <a:t>Coach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Coach the employee to improve their performance.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Track their progress.</a:t>
              </a:r>
            </a:p>
            <a:p>
              <a:endParaRPr lang="en-US" sz="1400" b="0" cap="small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sp>
          <p:nvSpPr>
            <p:cNvPr id="107" name="TextBox 16"/>
            <p:cNvSpPr txBox="1"/>
            <p:nvPr/>
          </p:nvSpPr>
          <p:spPr>
            <a:xfrm>
              <a:off x="6291041" y="4886325"/>
              <a:ext cx="1990800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sz="1600" cap="small" dirty="0" smtClean="0">
                  <a:solidFill>
                    <a:srgbClr val="333333">
                      <a:lumMod val="50000"/>
                    </a:srgbClr>
                  </a:solidFill>
                </a:rPr>
                <a:t>Review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Assess whether the </a:t>
              </a:r>
              <a:r>
                <a:rPr lang="en-CA" sz="1400" b="0" dirty="0">
                  <a:solidFill>
                    <a:srgbClr val="333333">
                      <a:lumMod val="50000"/>
                    </a:srgbClr>
                  </a:solidFill>
                </a:rPr>
                <a:t>employee’s </a:t>
              </a: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performance has improved.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0" dirty="0">
                  <a:solidFill>
                    <a:srgbClr val="333333">
                      <a:lumMod val="50000"/>
                    </a:srgbClr>
                  </a:solidFill>
                </a:rPr>
                <a:t>Decide whether the employee has completed the plan successfully</a:t>
              </a:r>
              <a:r>
                <a:rPr lang="en-US" sz="1400" b="0" dirty="0" smtClean="0">
                  <a:solidFill>
                    <a:srgbClr val="333333">
                      <a:lumMod val="50000"/>
                    </a:srgbClr>
                  </a:solidFill>
                </a:rPr>
                <a:t>.</a:t>
              </a:r>
              <a:endParaRPr lang="en-US" sz="1400" b="0" cap="small" dirty="0">
                <a:solidFill>
                  <a:srgbClr val="333333">
                    <a:lumMod val="50000"/>
                  </a:srgbClr>
                </a:solidFill>
              </a:endParaRPr>
            </a:p>
          </p:txBody>
        </p:sp>
        <p:cxnSp>
          <p:nvCxnSpPr>
            <p:cNvPr id="8" name="Straight Connector 17"/>
            <p:cNvCxnSpPr/>
            <p:nvPr/>
          </p:nvCxnSpPr>
          <p:spPr>
            <a:xfrm flipV="1">
              <a:off x="978574" y="4267198"/>
              <a:ext cx="0" cy="535379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8"/>
            <p:cNvCxnSpPr/>
            <p:nvPr/>
          </p:nvCxnSpPr>
          <p:spPr>
            <a:xfrm flipV="1">
              <a:off x="3041646" y="4267199"/>
              <a:ext cx="0" cy="535379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9"/>
            <p:cNvCxnSpPr/>
            <p:nvPr/>
          </p:nvCxnSpPr>
          <p:spPr>
            <a:xfrm flipV="1">
              <a:off x="4744861" y="4267200"/>
              <a:ext cx="0" cy="535379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20"/>
            <p:cNvCxnSpPr/>
            <p:nvPr/>
          </p:nvCxnSpPr>
          <p:spPr>
            <a:xfrm flipV="1">
              <a:off x="6461359" y="4267200"/>
              <a:ext cx="0" cy="535379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itle 1"/>
          <p:cNvSpPr txBox="1">
            <a:spLocks/>
          </p:cNvSpPr>
          <p:nvPr/>
        </p:nvSpPr>
        <p:spPr bwMode="auto">
          <a:xfrm>
            <a:off x="259110" y="23049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dirty="0" smtClean="0">
                <a:solidFill>
                  <a:srgbClr val="333333"/>
                </a:solidFill>
              </a:rPr>
              <a:t>Use McLean &amp; Company’s approach to implement a successful performance improvement program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01648" y="2297802"/>
            <a:ext cx="1263838" cy="47301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0"/>
                </a:schemeClr>
              </a:gs>
              <a:gs pos="100000">
                <a:schemeClr val="bg1">
                  <a:alpha val="0"/>
                  <a:lumMod val="0"/>
                  <a:lumOff val="10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83554" y="1372663"/>
            <a:ext cx="1117539" cy="1189614"/>
          </a:xfrm>
          <a:prstGeom prst="ellipse">
            <a:avLst/>
          </a:prstGeom>
          <a:gradFill>
            <a:gsLst>
              <a:gs pos="70000">
                <a:srgbClr val="E30000"/>
              </a:gs>
              <a:gs pos="46000">
                <a:srgbClr val="C00000"/>
              </a:gs>
              <a:gs pos="100000">
                <a:srgbClr val="FF4F4F"/>
              </a:gs>
            </a:gsLst>
            <a:lin ang="5400000" scaled="1"/>
          </a:gra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US" sz="12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09286" y="1423006"/>
            <a:ext cx="880062" cy="823718"/>
          </a:xfrm>
          <a:prstGeom prst="ellipse">
            <a:avLst/>
          </a:prstGeom>
          <a:gradFill>
            <a:gsLst>
              <a:gs pos="0">
                <a:sysClr val="window" lastClr="FFFFFF">
                  <a:lumMod val="100000"/>
                  <a:alpha val="8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1"/>
          </a:gra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3553" y="1643335"/>
            <a:ext cx="11219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333333"/>
                </a:solidFill>
              </a:rPr>
              <a:t>Identify Performance Problem</a:t>
            </a:r>
            <a:endParaRPr lang="en-US" sz="1100" dirty="0">
              <a:solidFill>
                <a:srgbClr val="333333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51" name="Rectangle 50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1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5308374" y="2132855"/>
            <a:ext cx="3292493" cy="1336239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Sample Slides</a:t>
            </a: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-24276"/>
            <a:ext cx="4847956" cy="65484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7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Performance improvement plans (PIPs) are part of a modern performance management </a:t>
            </a:r>
            <a:r>
              <a:rPr lang="en-CA" dirty="0" smtClean="0"/>
              <a:t>roadmap such as </a:t>
            </a:r>
            <a:r>
              <a:rPr lang="en-CA" dirty="0"/>
              <a:t>this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8812" y="2080915"/>
            <a:ext cx="239249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Define Goals</a:t>
            </a:r>
            <a:r>
              <a:rPr lang="en-US" sz="12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CA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business and development goals d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employees need to achieve?</a:t>
            </a:r>
            <a:endParaRPr lang="en-CA" sz="1200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6867" y="3737349"/>
            <a:ext cx="24026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 </a:t>
            </a:r>
            <a:r>
              <a:rPr lang="en-US" sz="1400" b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  <a:r>
              <a:rPr lang="en-US" sz="1200" b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Managers </a:t>
            </a:r>
            <a:r>
              <a:rPr lang="en-US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employees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review performance </a:t>
            </a:r>
            <a:r>
              <a:rPr lang="en-US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against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goals and expectations together.</a:t>
            </a:r>
            <a:endParaRPr lang="en-CA" sz="1200" b="1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91513" y="1184561"/>
            <a:ext cx="23695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US" sz="1400" b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Expectations</a:t>
            </a:r>
            <a:r>
              <a:rPr lang="en-US" sz="1200" b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are employees </a:t>
            </a:r>
            <a:r>
              <a:rPr lang="en-CA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expected to do?</a:t>
            </a:r>
          </a:p>
          <a:p>
            <a:r>
              <a:rPr lang="en-CA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 are they expected to do it? </a:t>
            </a:r>
            <a:endParaRPr lang="en-CA" sz="1200" b="1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334283" y="1369747"/>
            <a:ext cx="8348055" cy="4960327"/>
            <a:chOff x="-126596" y="590748"/>
            <a:chExt cx="9270596" cy="6419916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1091473"/>
              <a:ext cx="9144000" cy="5766531"/>
              <a:chOff x="0" y="774866"/>
              <a:chExt cx="9144000" cy="6083139"/>
            </a:xfrm>
          </p:grpSpPr>
          <p:sp>
            <p:nvSpPr>
              <p:cNvPr id="55" name="Freeform 6"/>
              <p:cNvSpPr>
                <a:spLocks/>
              </p:cNvSpPr>
              <p:nvPr/>
            </p:nvSpPr>
            <p:spPr bwMode="auto">
              <a:xfrm>
                <a:off x="0" y="774866"/>
                <a:ext cx="9144000" cy="6083134"/>
              </a:xfrm>
              <a:custGeom>
                <a:avLst/>
                <a:gdLst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0360 w 9144000"/>
                  <a:gd name="connsiteY75" fmla="*/ 1538217 h 6083134"/>
                  <a:gd name="connsiteX76" fmla="*/ 4160360 w 9144000"/>
                  <a:gd name="connsiteY76" fmla="*/ 1529902 h 6083134"/>
                  <a:gd name="connsiteX77" fmla="*/ 4160360 w 9144000"/>
                  <a:gd name="connsiteY77" fmla="*/ 1520401 h 6083134"/>
                  <a:gd name="connsiteX78" fmla="*/ 4163861 w 9144000"/>
                  <a:gd name="connsiteY78" fmla="*/ 1516046 h 6083134"/>
                  <a:gd name="connsiteX79" fmla="*/ 4163861 w 9144000"/>
                  <a:gd name="connsiteY79" fmla="*/ 1497042 h 6083134"/>
                  <a:gd name="connsiteX80" fmla="*/ 4139354 w 9144000"/>
                  <a:gd name="connsiteY80" fmla="*/ 1452700 h 6083134"/>
                  <a:gd name="connsiteX81" fmla="*/ 4072836 w 9144000"/>
                  <a:gd name="connsiteY81" fmla="*/ 1392521 h 6083134"/>
                  <a:gd name="connsiteX82" fmla="*/ 3852275 w 9144000"/>
                  <a:gd name="connsiteY82" fmla="*/ 1259494 h 6083134"/>
                  <a:gd name="connsiteX83" fmla="*/ 3558194 w 9144000"/>
                  <a:gd name="connsiteY83" fmla="*/ 1132802 h 6083134"/>
                  <a:gd name="connsiteX84" fmla="*/ 3232605 w 9144000"/>
                  <a:gd name="connsiteY84" fmla="*/ 1018779 h 6083134"/>
                  <a:gd name="connsiteX85" fmla="*/ 2528911 w 9144000"/>
                  <a:gd name="connsiteY85" fmla="*/ 825574 h 6083134"/>
                  <a:gd name="connsiteX86" fmla="*/ 1030499 w 9144000"/>
                  <a:gd name="connsiteY86" fmla="*/ 515179 h 6083134"/>
                  <a:gd name="connsiteX87" fmla="*/ 0 w 9144000"/>
                  <a:gd name="connsiteY87" fmla="*/ 348488 h 6083134"/>
                  <a:gd name="connsiteX88" fmla="*/ 0 w 9144000"/>
                  <a:gd name="connsiteY88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0360 w 9144000"/>
                  <a:gd name="connsiteY75" fmla="*/ 1538217 h 6083134"/>
                  <a:gd name="connsiteX76" fmla="*/ 4160360 w 9144000"/>
                  <a:gd name="connsiteY76" fmla="*/ 1520401 h 6083134"/>
                  <a:gd name="connsiteX77" fmla="*/ 4163861 w 9144000"/>
                  <a:gd name="connsiteY77" fmla="*/ 1516046 h 6083134"/>
                  <a:gd name="connsiteX78" fmla="*/ 4163861 w 9144000"/>
                  <a:gd name="connsiteY78" fmla="*/ 1497042 h 6083134"/>
                  <a:gd name="connsiteX79" fmla="*/ 4139354 w 9144000"/>
                  <a:gd name="connsiteY79" fmla="*/ 1452700 h 6083134"/>
                  <a:gd name="connsiteX80" fmla="*/ 4072836 w 9144000"/>
                  <a:gd name="connsiteY80" fmla="*/ 1392521 h 6083134"/>
                  <a:gd name="connsiteX81" fmla="*/ 3852275 w 9144000"/>
                  <a:gd name="connsiteY81" fmla="*/ 1259494 h 6083134"/>
                  <a:gd name="connsiteX82" fmla="*/ 3558194 w 9144000"/>
                  <a:gd name="connsiteY82" fmla="*/ 1132802 h 6083134"/>
                  <a:gd name="connsiteX83" fmla="*/ 3232605 w 9144000"/>
                  <a:gd name="connsiteY83" fmla="*/ 1018779 h 6083134"/>
                  <a:gd name="connsiteX84" fmla="*/ 2528911 w 9144000"/>
                  <a:gd name="connsiteY84" fmla="*/ 825574 h 6083134"/>
                  <a:gd name="connsiteX85" fmla="*/ 1030499 w 9144000"/>
                  <a:gd name="connsiteY85" fmla="*/ 515179 h 6083134"/>
                  <a:gd name="connsiteX86" fmla="*/ 0 w 9144000"/>
                  <a:gd name="connsiteY86" fmla="*/ 348488 h 6083134"/>
                  <a:gd name="connsiteX87" fmla="*/ 0 w 9144000"/>
                  <a:gd name="connsiteY87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0360 w 9144000"/>
                  <a:gd name="connsiteY75" fmla="*/ 1538217 h 6083134"/>
                  <a:gd name="connsiteX76" fmla="*/ 4160360 w 9144000"/>
                  <a:gd name="connsiteY76" fmla="*/ 1520401 h 6083134"/>
                  <a:gd name="connsiteX77" fmla="*/ 4163861 w 9144000"/>
                  <a:gd name="connsiteY77" fmla="*/ 1497042 h 6083134"/>
                  <a:gd name="connsiteX78" fmla="*/ 4139354 w 9144000"/>
                  <a:gd name="connsiteY78" fmla="*/ 1452700 h 6083134"/>
                  <a:gd name="connsiteX79" fmla="*/ 4072836 w 9144000"/>
                  <a:gd name="connsiteY79" fmla="*/ 1392521 h 6083134"/>
                  <a:gd name="connsiteX80" fmla="*/ 3852275 w 9144000"/>
                  <a:gd name="connsiteY80" fmla="*/ 1259494 h 6083134"/>
                  <a:gd name="connsiteX81" fmla="*/ 3558194 w 9144000"/>
                  <a:gd name="connsiteY81" fmla="*/ 1132802 h 6083134"/>
                  <a:gd name="connsiteX82" fmla="*/ 3232605 w 9144000"/>
                  <a:gd name="connsiteY82" fmla="*/ 1018779 h 6083134"/>
                  <a:gd name="connsiteX83" fmla="*/ 2528911 w 9144000"/>
                  <a:gd name="connsiteY83" fmla="*/ 825574 h 6083134"/>
                  <a:gd name="connsiteX84" fmla="*/ 1030499 w 9144000"/>
                  <a:gd name="connsiteY84" fmla="*/ 515179 h 6083134"/>
                  <a:gd name="connsiteX85" fmla="*/ 0 w 9144000"/>
                  <a:gd name="connsiteY85" fmla="*/ 348488 h 6083134"/>
                  <a:gd name="connsiteX86" fmla="*/ 0 w 9144000"/>
                  <a:gd name="connsiteY86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0360 w 9144000"/>
                  <a:gd name="connsiteY75" fmla="*/ 1538217 h 6083134"/>
                  <a:gd name="connsiteX76" fmla="*/ 4163861 w 9144000"/>
                  <a:gd name="connsiteY76" fmla="*/ 1497042 h 6083134"/>
                  <a:gd name="connsiteX77" fmla="*/ 4139354 w 9144000"/>
                  <a:gd name="connsiteY77" fmla="*/ 1452700 h 6083134"/>
                  <a:gd name="connsiteX78" fmla="*/ 4072836 w 9144000"/>
                  <a:gd name="connsiteY78" fmla="*/ 1392521 h 6083134"/>
                  <a:gd name="connsiteX79" fmla="*/ 3852275 w 9144000"/>
                  <a:gd name="connsiteY79" fmla="*/ 1259494 h 6083134"/>
                  <a:gd name="connsiteX80" fmla="*/ 3558194 w 9144000"/>
                  <a:gd name="connsiteY80" fmla="*/ 1132802 h 6083134"/>
                  <a:gd name="connsiteX81" fmla="*/ 3232605 w 9144000"/>
                  <a:gd name="connsiteY81" fmla="*/ 1018779 h 6083134"/>
                  <a:gd name="connsiteX82" fmla="*/ 2528911 w 9144000"/>
                  <a:gd name="connsiteY82" fmla="*/ 825574 h 6083134"/>
                  <a:gd name="connsiteX83" fmla="*/ 1030499 w 9144000"/>
                  <a:gd name="connsiteY83" fmla="*/ 515179 h 6083134"/>
                  <a:gd name="connsiteX84" fmla="*/ 0 w 9144000"/>
                  <a:gd name="connsiteY84" fmla="*/ 348488 h 6083134"/>
                  <a:gd name="connsiteX85" fmla="*/ 0 w 9144000"/>
                  <a:gd name="connsiteY85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3861 w 9144000"/>
                  <a:gd name="connsiteY75" fmla="*/ 1497042 h 6083134"/>
                  <a:gd name="connsiteX76" fmla="*/ 4139354 w 9144000"/>
                  <a:gd name="connsiteY76" fmla="*/ 1452700 h 6083134"/>
                  <a:gd name="connsiteX77" fmla="*/ 4072836 w 9144000"/>
                  <a:gd name="connsiteY77" fmla="*/ 1392521 h 6083134"/>
                  <a:gd name="connsiteX78" fmla="*/ 3852275 w 9144000"/>
                  <a:gd name="connsiteY78" fmla="*/ 1259494 h 6083134"/>
                  <a:gd name="connsiteX79" fmla="*/ 3558194 w 9144000"/>
                  <a:gd name="connsiteY79" fmla="*/ 1132802 h 6083134"/>
                  <a:gd name="connsiteX80" fmla="*/ 3232605 w 9144000"/>
                  <a:gd name="connsiteY80" fmla="*/ 1018779 h 6083134"/>
                  <a:gd name="connsiteX81" fmla="*/ 2528911 w 9144000"/>
                  <a:gd name="connsiteY81" fmla="*/ 825574 h 6083134"/>
                  <a:gd name="connsiteX82" fmla="*/ 1030499 w 9144000"/>
                  <a:gd name="connsiteY82" fmla="*/ 515179 h 6083134"/>
                  <a:gd name="connsiteX83" fmla="*/ 0 w 9144000"/>
                  <a:gd name="connsiteY83" fmla="*/ 348488 h 6083134"/>
                  <a:gd name="connsiteX84" fmla="*/ 0 w 9144000"/>
                  <a:gd name="connsiteY84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63861 w 9144000"/>
                  <a:gd name="connsiteY75" fmla="*/ 1497042 h 6083134"/>
                  <a:gd name="connsiteX76" fmla="*/ 4139354 w 9144000"/>
                  <a:gd name="connsiteY76" fmla="*/ 1452700 h 6083134"/>
                  <a:gd name="connsiteX77" fmla="*/ 4072836 w 9144000"/>
                  <a:gd name="connsiteY77" fmla="*/ 1392521 h 6083134"/>
                  <a:gd name="connsiteX78" fmla="*/ 3852275 w 9144000"/>
                  <a:gd name="connsiteY78" fmla="*/ 1259494 h 6083134"/>
                  <a:gd name="connsiteX79" fmla="*/ 3558194 w 9144000"/>
                  <a:gd name="connsiteY79" fmla="*/ 1132802 h 6083134"/>
                  <a:gd name="connsiteX80" fmla="*/ 3232605 w 9144000"/>
                  <a:gd name="connsiteY80" fmla="*/ 1018779 h 6083134"/>
                  <a:gd name="connsiteX81" fmla="*/ 2528911 w 9144000"/>
                  <a:gd name="connsiteY81" fmla="*/ 825574 h 6083134"/>
                  <a:gd name="connsiteX82" fmla="*/ 1030499 w 9144000"/>
                  <a:gd name="connsiteY82" fmla="*/ 515179 h 6083134"/>
                  <a:gd name="connsiteX83" fmla="*/ 0 w 9144000"/>
                  <a:gd name="connsiteY83" fmla="*/ 348488 h 6083134"/>
                  <a:gd name="connsiteX84" fmla="*/ 0 w 9144000"/>
                  <a:gd name="connsiteY84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39354 w 9144000"/>
                  <a:gd name="connsiteY75" fmla="*/ 1452700 h 6083134"/>
                  <a:gd name="connsiteX76" fmla="*/ 4072836 w 9144000"/>
                  <a:gd name="connsiteY76" fmla="*/ 1392521 h 6083134"/>
                  <a:gd name="connsiteX77" fmla="*/ 3852275 w 9144000"/>
                  <a:gd name="connsiteY77" fmla="*/ 1259494 h 6083134"/>
                  <a:gd name="connsiteX78" fmla="*/ 3558194 w 9144000"/>
                  <a:gd name="connsiteY78" fmla="*/ 1132802 h 6083134"/>
                  <a:gd name="connsiteX79" fmla="*/ 3232605 w 9144000"/>
                  <a:gd name="connsiteY79" fmla="*/ 1018779 h 6083134"/>
                  <a:gd name="connsiteX80" fmla="*/ 2528911 w 9144000"/>
                  <a:gd name="connsiteY80" fmla="*/ 825574 h 6083134"/>
                  <a:gd name="connsiteX81" fmla="*/ 1030499 w 9144000"/>
                  <a:gd name="connsiteY81" fmla="*/ 515179 h 6083134"/>
                  <a:gd name="connsiteX82" fmla="*/ 0 w 9144000"/>
                  <a:gd name="connsiteY82" fmla="*/ 348488 h 6083134"/>
                  <a:gd name="connsiteX83" fmla="*/ 0 w 9144000"/>
                  <a:gd name="connsiteY83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39354 w 9144000"/>
                  <a:gd name="connsiteY75" fmla="*/ 1452700 h 6083134"/>
                  <a:gd name="connsiteX76" fmla="*/ 4072836 w 9144000"/>
                  <a:gd name="connsiteY76" fmla="*/ 1392521 h 6083134"/>
                  <a:gd name="connsiteX77" fmla="*/ 3852275 w 9144000"/>
                  <a:gd name="connsiteY77" fmla="*/ 1259494 h 6083134"/>
                  <a:gd name="connsiteX78" fmla="*/ 3558194 w 9144000"/>
                  <a:gd name="connsiteY78" fmla="*/ 1132802 h 6083134"/>
                  <a:gd name="connsiteX79" fmla="*/ 3232605 w 9144000"/>
                  <a:gd name="connsiteY79" fmla="*/ 1018779 h 6083134"/>
                  <a:gd name="connsiteX80" fmla="*/ 2528911 w 9144000"/>
                  <a:gd name="connsiteY80" fmla="*/ 825574 h 6083134"/>
                  <a:gd name="connsiteX81" fmla="*/ 1030499 w 9144000"/>
                  <a:gd name="connsiteY81" fmla="*/ 515179 h 6083134"/>
                  <a:gd name="connsiteX82" fmla="*/ 0 w 9144000"/>
                  <a:gd name="connsiteY82" fmla="*/ 348488 h 6083134"/>
                  <a:gd name="connsiteX83" fmla="*/ 0 w 9144000"/>
                  <a:gd name="connsiteY83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39354 w 9144000"/>
                  <a:gd name="connsiteY75" fmla="*/ 1452700 h 6083134"/>
                  <a:gd name="connsiteX76" fmla="*/ 4072836 w 9144000"/>
                  <a:gd name="connsiteY76" fmla="*/ 1392521 h 6083134"/>
                  <a:gd name="connsiteX77" fmla="*/ 3852275 w 9144000"/>
                  <a:gd name="connsiteY77" fmla="*/ 1259494 h 6083134"/>
                  <a:gd name="connsiteX78" fmla="*/ 3558194 w 9144000"/>
                  <a:gd name="connsiteY78" fmla="*/ 1132802 h 6083134"/>
                  <a:gd name="connsiteX79" fmla="*/ 3232605 w 9144000"/>
                  <a:gd name="connsiteY79" fmla="*/ 1018779 h 6083134"/>
                  <a:gd name="connsiteX80" fmla="*/ 2528911 w 9144000"/>
                  <a:gd name="connsiteY80" fmla="*/ 825574 h 6083134"/>
                  <a:gd name="connsiteX81" fmla="*/ 1030499 w 9144000"/>
                  <a:gd name="connsiteY81" fmla="*/ 515179 h 6083134"/>
                  <a:gd name="connsiteX82" fmla="*/ 0 w 9144000"/>
                  <a:gd name="connsiteY82" fmla="*/ 348488 h 6083134"/>
                  <a:gd name="connsiteX83" fmla="*/ 0 w 9144000"/>
                  <a:gd name="connsiteY83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84753 h 6083134"/>
                  <a:gd name="connsiteX32" fmla="*/ 2525410 w 9144000"/>
                  <a:gd name="connsiteY32" fmla="*/ 3394255 h 6083134"/>
                  <a:gd name="connsiteX33" fmla="*/ 2528911 w 9144000"/>
                  <a:gd name="connsiteY33" fmla="*/ 3399797 h 6083134"/>
                  <a:gd name="connsiteX34" fmla="*/ 2563921 w 9144000"/>
                  <a:gd name="connsiteY34" fmla="*/ 3470270 h 6083134"/>
                  <a:gd name="connsiteX35" fmla="*/ 2640942 w 9144000"/>
                  <a:gd name="connsiteY35" fmla="*/ 3558954 h 6083134"/>
                  <a:gd name="connsiteX36" fmla="*/ 2977035 w 9144000"/>
                  <a:gd name="connsiteY36" fmla="*/ 3787000 h 6083134"/>
                  <a:gd name="connsiteX37" fmla="*/ 3491676 w 9144000"/>
                  <a:gd name="connsiteY37" fmla="*/ 4018213 h 6083134"/>
                  <a:gd name="connsiteX38" fmla="*/ 4104345 w 9144000"/>
                  <a:gd name="connsiteY38" fmla="*/ 4230422 h 6083134"/>
                  <a:gd name="connsiteX39" fmla="*/ 4769528 w 9144000"/>
                  <a:gd name="connsiteY39" fmla="*/ 4414126 h 6083134"/>
                  <a:gd name="connsiteX40" fmla="*/ 6183917 w 9144000"/>
                  <a:gd name="connsiteY40" fmla="*/ 4727688 h 6083134"/>
                  <a:gd name="connsiteX41" fmla="*/ 7661324 w 9144000"/>
                  <a:gd name="connsiteY41" fmla="*/ 4977905 h 6083134"/>
                  <a:gd name="connsiteX42" fmla="*/ 9144000 w 9144000"/>
                  <a:gd name="connsiteY42" fmla="*/ 5180860 h 6083134"/>
                  <a:gd name="connsiteX43" fmla="*/ 9144000 w 9144000"/>
                  <a:gd name="connsiteY43" fmla="*/ 6083134 h 6083134"/>
                  <a:gd name="connsiteX44" fmla="*/ 4375201 w 9144000"/>
                  <a:gd name="connsiteY44" fmla="*/ 6083134 h 6083134"/>
                  <a:gd name="connsiteX45" fmla="*/ 3764751 w 9144000"/>
                  <a:gd name="connsiteY45" fmla="*/ 5874251 h 6083134"/>
                  <a:gd name="connsiteX46" fmla="*/ 3001541 w 9144000"/>
                  <a:gd name="connsiteY46" fmla="*/ 5582860 h 6083134"/>
                  <a:gd name="connsiteX47" fmla="*/ 2252335 w 9144000"/>
                  <a:gd name="connsiteY47" fmla="*/ 5234456 h 6083134"/>
                  <a:gd name="connsiteX48" fmla="*/ 1524135 w 9144000"/>
                  <a:gd name="connsiteY48" fmla="*/ 4797369 h 6083134"/>
                  <a:gd name="connsiteX49" fmla="*/ 1181040 w 9144000"/>
                  <a:gd name="connsiteY49" fmla="*/ 4521814 h 6083134"/>
                  <a:gd name="connsiteX50" fmla="*/ 879957 w 9144000"/>
                  <a:gd name="connsiteY50" fmla="*/ 4186080 h 6083134"/>
                  <a:gd name="connsiteX51" fmla="*/ 673400 w 9144000"/>
                  <a:gd name="connsiteY51" fmla="*/ 3774331 h 6083134"/>
                  <a:gd name="connsiteX52" fmla="*/ 641892 w 9144000"/>
                  <a:gd name="connsiteY52" fmla="*/ 3315072 h 6083134"/>
                  <a:gd name="connsiteX53" fmla="*/ 645393 w 9144000"/>
                  <a:gd name="connsiteY53" fmla="*/ 3286567 h 6083134"/>
                  <a:gd name="connsiteX54" fmla="*/ 648456 w 9144000"/>
                  <a:gd name="connsiteY54" fmla="*/ 3269938 h 6083134"/>
                  <a:gd name="connsiteX55" fmla="*/ 652395 w 9144000"/>
                  <a:gd name="connsiteY55" fmla="*/ 3254894 h 6083134"/>
                  <a:gd name="connsiteX56" fmla="*/ 655458 w 9144000"/>
                  <a:gd name="connsiteY56" fmla="*/ 3246579 h 6083134"/>
                  <a:gd name="connsiteX57" fmla="*/ 655896 w 9144000"/>
                  <a:gd name="connsiteY57" fmla="*/ 3238265 h 6083134"/>
                  <a:gd name="connsiteX58" fmla="*/ 655896 w 9144000"/>
                  <a:gd name="connsiteY58" fmla="*/ 3235890 h 6083134"/>
                  <a:gd name="connsiteX59" fmla="*/ 658959 w 9144000"/>
                  <a:gd name="connsiteY59" fmla="*/ 3230347 h 6083134"/>
                  <a:gd name="connsiteX60" fmla="*/ 666398 w 9144000"/>
                  <a:gd name="connsiteY60" fmla="*/ 3207384 h 6083134"/>
                  <a:gd name="connsiteX61" fmla="*/ 694406 w 9144000"/>
                  <a:gd name="connsiteY61" fmla="*/ 3115533 h 6083134"/>
                  <a:gd name="connsiteX62" fmla="*/ 778429 w 9144000"/>
                  <a:gd name="connsiteY62" fmla="*/ 2925494 h 6083134"/>
                  <a:gd name="connsiteX63" fmla="*/ 1062007 w 9144000"/>
                  <a:gd name="connsiteY63" fmla="*/ 2548585 h 6083134"/>
                  <a:gd name="connsiteX64" fmla="*/ 1506630 w 9144000"/>
                  <a:gd name="connsiteY64" fmla="*/ 2222354 h 6083134"/>
                  <a:gd name="connsiteX65" fmla="*/ 2031774 w 9144000"/>
                  <a:gd name="connsiteY65" fmla="*/ 2016479 h 6083134"/>
                  <a:gd name="connsiteX66" fmla="*/ 2532412 w 9144000"/>
                  <a:gd name="connsiteY66" fmla="*/ 1905623 h 6083134"/>
                  <a:gd name="connsiteX67" fmla="*/ 2984036 w 9144000"/>
                  <a:gd name="connsiteY67" fmla="*/ 1851779 h 6083134"/>
                  <a:gd name="connsiteX68" fmla="*/ 3386647 w 9144000"/>
                  <a:gd name="connsiteY68" fmla="*/ 1816939 h 6083134"/>
                  <a:gd name="connsiteX69" fmla="*/ 3726241 w 9144000"/>
                  <a:gd name="connsiteY69" fmla="*/ 1782099 h 6083134"/>
                  <a:gd name="connsiteX70" fmla="*/ 3967807 w 9144000"/>
                  <a:gd name="connsiteY70" fmla="*/ 1740924 h 6083134"/>
                  <a:gd name="connsiteX71" fmla="*/ 4030824 w 9144000"/>
                  <a:gd name="connsiteY71" fmla="*/ 1725087 h 6083134"/>
                  <a:gd name="connsiteX72" fmla="*/ 4072836 w 9144000"/>
                  <a:gd name="connsiteY72" fmla="*/ 1709251 h 6083134"/>
                  <a:gd name="connsiteX73" fmla="*/ 4111347 w 9144000"/>
                  <a:gd name="connsiteY73" fmla="*/ 1680745 h 6083134"/>
                  <a:gd name="connsiteX74" fmla="*/ 4142855 w 9144000"/>
                  <a:gd name="connsiteY74" fmla="*/ 1623734 h 6083134"/>
                  <a:gd name="connsiteX75" fmla="*/ 4139354 w 9144000"/>
                  <a:gd name="connsiteY75" fmla="*/ 1452700 h 6083134"/>
                  <a:gd name="connsiteX76" fmla="*/ 4072836 w 9144000"/>
                  <a:gd name="connsiteY76" fmla="*/ 1392521 h 6083134"/>
                  <a:gd name="connsiteX77" fmla="*/ 3852275 w 9144000"/>
                  <a:gd name="connsiteY77" fmla="*/ 1259494 h 6083134"/>
                  <a:gd name="connsiteX78" fmla="*/ 3558194 w 9144000"/>
                  <a:gd name="connsiteY78" fmla="*/ 1132802 h 6083134"/>
                  <a:gd name="connsiteX79" fmla="*/ 3232605 w 9144000"/>
                  <a:gd name="connsiteY79" fmla="*/ 1018779 h 6083134"/>
                  <a:gd name="connsiteX80" fmla="*/ 2528911 w 9144000"/>
                  <a:gd name="connsiteY80" fmla="*/ 825574 h 6083134"/>
                  <a:gd name="connsiteX81" fmla="*/ 1030499 w 9144000"/>
                  <a:gd name="connsiteY81" fmla="*/ 515179 h 6083134"/>
                  <a:gd name="connsiteX82" fmla="*/ 0 w 9144000"/>
                  <a:gd name="connsiteY82" fmla="*/ 348488 h 6083134"/>
                  <a:gd name="connsiteX83" fmla="*/ 0 w 9144000"/>
                  <a:gd name="connsiteY83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80398 h 6083134"/>
                  <a:gd name="connsiteX31" fmla="*/ 2525410 w 9144000"/>
                  <a:gd name="connsiteY31" fmla="*/ 3394255 h 6083134"/>
                  <a:gd name="connsiteX32" fmla="*/ 2528911 w 9144000"/>
                  <a:gd name="connsiteY32" fmla="*/ 3399797 h 6083134"/>
                  <a:gd name="connsiteX33" fmla="*/ 2563921 w 9144000"/>
                  <a:gd name="connsiteY33" fmla="*/ 3470270 h 6083134"/>
                  <a:gd name="connsiteX34" fmla="*/ 2640942 w 9144000"/>
                  <a:gd name="connsiteY34" fmla="*/ 3558954 h 6083134"/>
                  <a:gd name="connsiteX35" fmla="*/ 2977035 w 9144000"/>
                  <a:gd name="connsiteY35" fmla="*/ 3787000 h 6083134"/>
                  <a:gd name="connsiteX36" fmla="*/ 3491676 w 9144000"/>
                  <a:gd name="connsiteY36" fmla="*/ 4018213 h 6083134"/>
                  <a:gd name="connsiteX37" fmla="*/ 4104345 w 9144000"/>
                  <a:gd name="connsiteY37" fmla="*/ 4230422 h 6083134"/>
                  <a:gd name="connsiteX38" fmla="*/ 4769528 w 9144000"/>
                  <a:gd name="connsiteY38" fmla="*/ 4414126 h 6083134"/>
                  <a:gd name="connsiteX39" fmla="*/ 6183917 w 9144000"/>
                  <a:gd name="connsiteY39" fmla="*/ 4727688 h 6083134"/>
                  <a:gd name="connsiteX40" fmla="*/ 7661324 w 9144000"/>
                  <a:gd name="connsiteY40" fmla="*/ 4977905 h 6083134"/>
                  <a:gd name="connsiteX41" fmla="*/ 9144000 w 9144000"/>
                  <a:gd name="connsiteY41" fmla="*/ 5180860 h 6083134"/>
                  <a:gd name="connsiteX42" fmla="*/ 9144000 w 9144000"/>
                  <a:gd name="connsiteY42" fmla="*/ 6083134 h 6083134"/>
                  <a:gd name="connsiteX43" fmla="*/ 4375201 w 9144000"/>
                  <a:gd name="connsiteY43" fmla="*/ 6083134 h 6083134"/>
                  <a:gd name="connsiteX44" fmla="*/ 3764751 w 9144000"/>
                  <a:gd name="connsiteY44" fmla="*/ 5874251 h 6083134"/>
                  <a:gd name="connsiteX45" fmla="*/ 3001541 w 9144000"/>
                  <a:gd name="connsiteY45" fmla="*/ 5582860 h 6083134"/>
                  <a:gd name="connsiteX46" fmla="*/ 2252335 w 9144000"/>
                  <a:gd name="connsiteY46" fmla="*/ 5234456 h 6083134"/>
                  <a:gd name="connsiteX47" fmla="*/ 1524135 w 9144000"/>
                  <a:gd name="connsiteY47" fmla="*/ 4797369 h 6083134"/>
                  <a:gd name="connsiteX48" fmla="*/ 1181040 w 9144000"/>
                  <a:gd name="connsiteY48" fmla="*/ 4521814 h 6083134"/>
                  <a:gd name="connsiteX49" fmla="*/ 879957 w 9144000"/>
                  <a:gd name="connsiteY49" fmla="*/ 4186080 h 6083134"/>
                  <a:gd name="connsiteX50" fmla="*/ 673400 w 9144000"/>
                  <a:gd name="connsiteY50" fmla="*/ 3774331 h 6083134"/>
                  <a:gd name="connsiteX51" fmla="*/ 641892 w 9144000"/>
                  <a:gd name="connsiteY51" fmla="*/ 3315072 h 6083134"/>
                  <a:gd name="connsiteX52" fmla="*/ 645393 w 9144000"/>
                  <a:gd name="connsiteY52" fmla="*/ 3286567 h 6083134"/>
                  <a:gd name="connsiteX53" fmla="*/ 648456 w 9144000"/>
                  <a:gd name="connsiteY53" fmla="*/ 3269938 h 6083134"/>
                  <a:gd name="connsiteX54" fmla="*/ 652395 w 9144000"/>
                  <a:gd name="connsiteY54" fmla="*/ 3254894 h 6083134"/>
                  <a:gd name="connsiteX55" fmla="*/ 655458 w 9144000"/>
                  <a:gd name="connsiteY55" fmla="*/ 3246579 h 6083134"/>
                  <a:gd name="connsiteX56" fmla="*/ 655896 w 9144000"/>
                  <a:gd name="connsiteY56" fmla="*/ 3238265 h 6083134"/>
                  <a:gd name="connsiteX57" fmla="*/ 655896 w 9144000"/>
                  <a:gd name="connsiteY57" fmla="*/ 3235890 h 6083134"/>
                  <a:gd name="connsiteX58" fmla="*/ 658959 w 9144000"/>
                  <a:gd name="connsiteY58" fmla="*/ 3230347 h 6083134"/>
                  <a:gd name="connsiteX59" fmla="*/ 666398 w 9144000"/>
                  <a:gd name="connsiteY59" fmla="*/ 3207384 h 6083134"/>
                  <a:gd name="connsiteX60" fmla="*/ 694406 w 9144000"/>
                  <a:gd name="connsiteY60" fmla="*/ 3115533 h 6083134"/>
                  <a:gd name="connsiteX61" fmla="*/ 778429 w 9144000"/>
                  <a:gd name="connsiteY61" fmla="*/ 2925494 h 6083134"/>
                  <a:gd name="connsiteX62" fmla="*/ 1062007 w 9144000"/>
                  <a:gd name="connsiteY62" fmla="*/ 2548585 h 6083134"/>
                  <a:gd name="connsiteX63" fmla="*/ 1506630 w 9144000"/>
                  <a:gd name="connsiteY63" fmla="*/ 2222354 h 6083134"/>
                  <a:gd name="connsiteX64" fmla="*/ 2031774 w 9144000"/>
                  <a:gd name="connsiteY64" fmla="*/ 2016479 h 6083134"/>
                  <a:gd name="connsiteX65" fmla="*/ 2532412 w 9144000"/>
                  <a:gd name="connsiteY65" fmla="*/ 1905623 h 6083134"/>
                  <a:gd name="connsiteX66" fmla="*/ 2984036 w 9144000"/>
                  <a:gd name="connsiteY66" fmla="*/ 1851779 h 6083134"/>
                  <a:gd name="connsiteX67" fmla="*/ 3386647 w 9144000"/>
                  <a:gd name="connsiteY67" fmla="*/ 1816939 h 6083134"/>
                  <a:gd name="connsiteX68" fmla="*/ 3726241 w 9144000"/>
                  <a:gd name="connsiteY68" fmla="*/ 1782099 h 6083134"/>
                  <a:gd name="connsiteX69" fmla="*/ 3967807 w 9144000"/>
                  <a:gd name="connsiteY69" fmla="*/ 1740924 h 6083134"/>
                  <a:gd name="connsiteX70" fmla="*/ 4030824 w 9144000"/>
                  <a:gd name="connsiteY70" fmla="*/ 1725087 h 6083134"/>
                  <a:gd name="connsiteX71" fmla="*/ 4072836 w 9144000"/>
                  <a:gd name="connsiteY71" fmla="*/ 1709251 h 6083134"/>
                  <a:gd name="connsiteX72" fmla="*/ 4111347 w 9144000"/>
                  <a:gd name="connsiteY72" fmla="*/ 1680745 h 6083134"/>
                  <a:gd name="connsiteX73" fmla="*/ 4142855 w 9144000"/>
                  <a:gd name="connsiteY73" fmla="*/ 1623734 h 6083134"/>
                  <a:gd name="connsiteX74" fmla="*/ 4139354 w 9144000"/>
                  <a:gd name="connsiteY74" fmla="*/ 1452700 h 6083134"/>
                  <a:gd name="connsiteX75" fmla="*/ 4072836 w 9144000"/>
                  <a:gd name="connsiteY75" fmla="*/ 1392521 h 6083134"/>
                  <a:gd name="connsiteX76" fmla="*/ 3852275 w 9144000"/>
                  <a:gd name="connsiteY76" fmla="*/ 1259494 h 6083134"/>
                  <a:gd name="connsiteX77" fmla="*/ 3558194 w 9144000"/>
                  <a:gd name="connsiteY77" fmla="*/ 1132802 h 6083134"/>
                  <a:gd name="connsiteX78" fmla="*/ 3232605 w 9144000"/>
                  <a:gd name="connsiteY78" fmla="*/ 1018779 h 6083134"/>
                  <a:gd name="connsiteX79" fmla="*/ 2528911 w 9144000"/>
                  <a:gd name="connsiteY79" fmla="*/ 825574 h 6083134"/>
                  <a:gd name="connsiteX80" fmla="*/ 1030499 w 9144000"/>
                  <a:gd name="connsiteY80" fmla="*/ 515179 h 6083134"/>
                  <a:gd name="connsiteX81" fmla="*/ 0 w 9144000"/>
                  <a:gd name="connsiteY81" fmla="*/ 348488 h 6083134"/>
                  <a:gd name="connsiteX82" fmla="*/ 0 w 9144000"/>
                  <a:gd name="connsiteY82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72084 h 6083134"/>
                  <a:gd name="connsiteX30" fmla="*/ 2525410 w 9144000"/>
                  <a:gd name="connsiteY30" fmla="*/ 3394255 h 6083134"/>
                  <a:gd name="connsiteX31" fmla="*/ 2528911 w 9144000"/>
                  <a:gd name="connsiteY31" fmla="*/ 3399797 h 6083134"/>
                  <a:gd name="connsiteX32" fmla="*/ 2563921 w 9144000"/>
                  <a:gd name="connsiteY32" fmla="*/ 3470270 h 6083134"/>
                  <a:gd name="connsiteX33" fmla="*/ 2640942 w 9144000"/>
                  <a:gd name="connsiteY33" fmla="*/ 3558954 h 6083134"/>
                  <a:gd name="connsiteX34" fmla="*/ 2977035 w 9144000"/>
                  <a:gd name="connsiteY34" fmla="*/ 3787000 h 6083134"/>
                  <a:gd name="connsiteX35" fmla="*/ 3491676 w 9144000"/>
                  <a:gd name="connsiteY35" fmla="*/ 4018213 h 6083134"/>
                  <a:gd name="connsiteX36" fmla="*/ 4104345 w 9144000"/>
                  <a:gd name="connsiteY36" fmla="*/ 4230422 h 6083134"/>
                  <a:gd name="connsiteX37" fmla="*/ 4769528 w 9144000"/>
                  <a:gd name="connsiteY37" fmla="*/ 4414126 h 6083134"/>
                  <a:gd name="connsiteX38" fmla="*/ 6183917 w 9144000"/>
                  <a:gd name="connsiteY38" fmla="*/ 4727688 h 6083134"/>
                  <a:gd name="connsiteX39" fmla="*/ 7661324 w 9144000"/>
                  <a:gd name="connsiteY39" fmla="*/ 4977905 h 6083134"/>
                  <a:gd name="connsiteX40" fmla="*/ 9144000 w 9144000"/>
                  <a:gd name="connsiteY40" fmla="*/ 5180860 h 6083134"/>
                  <a:gd name="connsiteX41" fmla="*/ 9144000 w 9144000"/>
                  <a:gd name="connsiteY41" fmla="*/ 6083134 h 6083134"/>
                  <a:gd name="connsiteX42" fmla="*/ 4375201 w 9144000"/>
                  <a:gd name="connsiteY42" fmla="*/ 6083134 h 6083134"/>
                  <a:gd name="connsiteX43" fmla="*/ 3764751 w 9144000"/>
                  <a:gd name="connsiteY43" fmla="*/ 5874251 h 6083134"/>
                  <a:gd name="connsiteX44" fmla="*/ 3001541 w 9144000"/>
                  <a:gd name="connsiteY44" fmla="*/ 5582860 h 6083134"/>
                  <a:gd name="connsiteX45" fmla="*/ 2252335 w 9144000"/>
                  <a:gd name="connsiteY45" fmla="*/ 5234456 h 6083134"/>
                  <a:gd name="connsiteX46" fmla="*/ 1524135 w 9144000"/>
                  <a:gd name="connsiteY46" fmla="*/ 4797369 h 6083134"/>
                  <a:gd name="connsiteX47" fmla="*/ 1181040 w 9144000"/>
                  <a:gd name="connsiteY47" fmla="*/ 4521814 h 6083134"/>
                  <a:gd name="connsiteX48" fmla="*/ 879957 w 9144000"/>
                  <a:gd name="connsiteY48" fmla="*/ 4186080 h 6083134"/>
                  <a:gd name="connsiteX49" fmla="*/ 673400 w 9144000"/>
                  <a:gd name="connsiteY49" fmla="*/ 3774331 h 6083134"/>
                  <a:gd name="connsiteX50" fmla="*/ 641892 w 9144000"/>
                  <a:gd name="connsiteY50" fmla="*/ 3315072 h 6083134"/>
                  <a:gd name="connsiteX51" fmla="*/ 645393 w 9144000"/>
                  <a:gd name="connsiteY51" fmla="*/ 3286567 h 6083134"/>
                  <a:gd name="connsiteX52" fmla="*/ 648456 w 9144000"/>
                  <a:gd name="connsiteY52" fmla="*/ 3269938 h 6083134"/>
                  <a:gd name="connsiteX53" fmla="*/ 652395 w 9144000"/>
                  <a:gd name="connsiteY53" fmla="*/ 3254894 h 6083134"/>
                  <a:gd name="connsiteX54" fmla="*/ 655458 w 9144000"/>
                  <a:gd name="connsiteY54" fmla="*/ 3246579 h 6083134"/>
                  <a:gd name="connsiteX55" fmla="*/ 655896 w 9144000"/>
                  <a:gd name="connsiteY55" fmla="*/ 3238265 h 6083134"/>
                  <a:gd name="connsiteX56" fmla="*/ 655896 w 9144000"/>
                  <a:gd name="connsiteY56" fmla="*/ 3235890 h 6083134"/>
                  <a:gd name="connsiteX57" fmla="*/ 658959 w 9144000"/>
                  <a:gd name="connsiteY57" fmla="*/ 3230347 h 6083134"/>
                  <a:gd name="connsiteX58" fmla="*/ 666398 w 9144000"/>
                  <a:gd name="connsiteY58" fmla="*/ 3207384 h 6083134"/>
                  <a:gd name="connsiteX59" fmla="*/ 694406 w 9144000"/>
                  <a:gd name="connsiteY59" fmla="*/ 3115533 h 6083134"/>
                  <a:gd name="connsiteX60" fmla="*/ 778429 w 9144000"/>
                  <a:gd name="connsiteY60" fmla="*/ 2925494 h 6083134"/>
                  <a:gd name="connsiteX61" fmla="*/ 1062007 w 9144000"/>
                  <a:gd name="connsiteY61" fmla="*/ 2548585 h 6083134"/>
                  <a:gd name="connsiteX62" fmla="*/ 1506630 w 9144000"/>
                  <a:gd name="connsiteY62" fmla="*/ 2222354 h 6083134"/>
                  <a:gd name="connsiteX63" fmla="*/ 2031774 w 9144000"/>
                  <a:gd name="connsiteY63" fmla="*/ 2016479 h 6083134"/>
                  <a:gd name="connsiteX64" fmla="*/ 2532412 w 9144000"/>
                  <a:gd name="connsiteY64" fmla="*/ 1905623 h 6083134"/>
                  <a:gd name="connsiteX65" fmla="*/ 2984036 w 9144000"/>
                  <a:gd name="connsiteY65" fmla="*/ 1851779 h 6083134"/>
                  <a:gd name="connsiteX66" fmla="*/ 3386647 w 9144000"/>
                  <a:gd name="connsiteY66" fmla="*/ 1816939 h 6083134"/>
                  <a:gd name="connsiteX67" fmla="*/ 3726241 w 9144000"/>
                  <a:gd name="connsiteY67" fmla="*/ 1782099 h 6083134"/>
                  <a:gd name="connsiteX68" fmla="*/ 3967807 w 9144000"/>
                  <a:gd name="connsiteY68" fmla="*/ 1740924 h 6083134"/>
                  <a:gd name="connsiteX69" fmla="*/ 4030824 w 9144000"/>
                  <a:gd name="connsiteY69" fmla="*/ 1725087 h 6083134"/>
                  <a:gd name="connsiteX70" fmla="*/ 4072836 w 9144000"/>
                  <a:gd name="connsiteY70" fmla="*/ 1709251 h 6083134"/>
                  <a:gd name="connsiteX71" fmla="*/ 4111347 w 9144000"/>
                  <a:gd name="connsiteY71" fmla="*/ 1680745 h 6083134"/>
                  <a:gd name="connsiteX72" fmla="*/ 4142855 w 9144000"/>
                  <a:gd name="connsiteY72" fmla="*/ 1623734 h 6083134"/>
                  <a:gd name="connsiteX73" fmla="*/ 4139354 w 9144000"/>
                  <a:gd name="connsiteY73" fmla="*/ 1452700 h 6083134"/>
                  <a:gd name="connsiteX74" fmla="*/ 4072836 w 9144000"/>
                  <a:gd name="connsiteY74" fmla="*/ 1392521 h 6083134"/>
                  <a:gd name="connsiteX75" fmla="*/ 3852275 w 9144000"/>
                  <a:gd name="connsiteY75" fmla="*/ 1259494 h 6083134"/>
                  <a:gd name="connsiteX76" fmla="*/ 3558194 w 9144000"/>
                  <a:gd name="connsiteY76" fmla="*/ 1132802 h 6083134"/>
                  <a:gd name="connsiteX77" fmla="*/ 3232605 w 9144000"/>
                  <a:gd name="connsiteY77" fmla="*/ 1018779 h 6083134"/>
                  <a:gd name="connsiteX78" fmla="*/ 2528911 w 9144000"/>
                  <a:gd name="connsiteY78" fmla="*/ 825574 h 6083134"/>
                  <a:gd name="connsiteX79" fmla="*/ 1030499 w 9144000"/>
                  <a:gd name="connsiteY79" fmla="*/ 515179 h 6083134"/>
                  <a:gd name="connsiteX80" fmla="*/ 0 w 9144000"/>
                  <a:gd name="connsiteY80" fmla="*/ 348488 h 6083134"/>
                  <a:gd name="connsiteX81" fmla="*/ 0 w 9144000"/>
                  <a:gd name="connsiteY81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94255 h 6083134"/>
                  <a:gd name="connsiteX30" fmla="*/ 2528911 w 9144000"/>
                  <a:gd name="connsiteY30" fmla="*/ 3399797 h 6083134"/>
                  <a:gd name="connsiteX31" fmla="*/ 2563921 w 9144000"/>
                  <a:gd name="connsiteY31" fmla="*/ 3470270 h 6083134"/>
                  <a:gd name="connsiteX32" fmla="*/ 2640942 w 9144000"/>
                  <a:gd name="connsiteY32" fmla="*/ 3558954 h 6083134"/>
                  <a:gd name="connsiteX33" fmla="*/ 2977035 w 9144000"/>
                  <a:gd name="connsiteY33" fmla="*/ 3787000 h 6083134"/>
                  <a:gd name="connsiteX34" fmla="*/ 3491676 w 9144000"/>
                  <a:gd name="connsiteY34" fmla="*/ 4018213 h 6083134"/>
                  <a:gd name="connsiteX35" fmla="*/ 4104345 w 9144000"/>
                  <a:gd name="connsiteY35" fmla="*/ 4230422 h 6083134"/>
                  <a:gd name="connsiteX36" fmla="*/ 4769528 w 9144000"/>
                  <a:gd name="connsiteY36" fmla="*/ 4414126 h 6083134"/>
                  <a:gd name="connsiteX37" fmla="*/ 6183917 w 9144000"/>
                  <a:gd name="connsiteY37" fmla="*/ 4727688 h 6083134"/>
                  <a:gd name="connsiteX38" fmla="*/ 7661324 w 9144000"/>
                  <a:gd name="connsiteY38" fmla="*/ 4977905 h 6083134"/>
                  <a:gd name="connsiteX39" fmla="*/ 9144000 w 9144000"/>
                  <a:gd name="connsiteY39" fmla="*/ 5180860 h 6083134"/>
                  <a:gd name="connsiteX40" fmla="*/ 9144000 w 9144000"/>
                  <a:gd name="connsiteY40" fmla="*/ 6083134 h 6083134"/>
                  <a:gd name="connsiteX41" fmla="*/ 4375201 w 9144000"/>
                  <a:gd name="connsiteY41" fmla="*/ 6083134 h 6083134"/>
                  <a:gd name="connsiteX42" fmla="*/ 3764751 w 9144000"/>
                  <a:gd name="connsiteY42" fmla="*/ 5874251 h 6083134"/>
                  <a:gd name="connsiteX43" fmla="*/ 3001541 w 9144000"/>
                  <a:gd name="connsiteY43" fmla="*/ 5582860 h 6083134"/>
                  <a:gd name="connsiteX44" fmla="*/ 2252335 w 9144000"/>
                  <a:gd name="connsiteY44" fmla="*/ 5234456 h 6083134"/>
                  <a:gd name="connsiteX45" fmla="*/ 1524135 w 9144000"/>
                  <a:gd name="connsiteY45" fmla="*/ 4797369 h 6083134"/>
                  <a:gd name="connsiteX46" fmla="*/ 1181040 w 9144000"/>
                  <a:gd name="connsiteY46" fmla="*/ 4521814 h 6083134"/>
                  <a:gd name="connsiteX47" fmla="*/ 879957 w 9144000"/>
                  <a:gd name="connsiteY47" fmla="*/ 4186080 h 6083134"/>
                  <a:gd name="connsiteX48" fmla="*/ 673400 w 9144000"/>
                  <a:gd name="connsiteY48" fmla="*/ 3774331 h 6083134"/>
                  <a:gd name="connsiteX49" fmla="*/ 641892 w 9144000"/>
                  <a:gd name="connsiteY49" fmla="*/ 3315072 h 6083134"/>
                  <a:gd name="connsiteX50" fmla="*/ 645393 w 9144000"/>
                  <a:gd name="connsiteY50" fmla="*/ 3286567 h 6083134"/>
                  <a:gd name="connsiteX51" fmla="*/ 648456 w 9144000"/>
                  <a:gd name="connsiteY51" fmla="*/ 3269938 h 6083134"/>
                  <a:gd name="connsiteX52" fmla="*/ 652395 w 9144000"/>
                  <a:gd name="connsiteY52" fmla="*/ 3254894 h 6083134"/>
                  <a:gd name="connsiteX53" fmla="*/ 655458 w 9144000"/>
                  <a:gd name="connsiteY53" fmla="*/ 3246579 h 6083134"/>
                  <a:gd name="connsiteX54" fmla="*/ 655896 w 9144000"/>
                  <a:gd name="connsiteY54" fmla="*/ 3238265 h 6083134"/>
                  <a:gd name="connsiteX55" fmla="*/ 655896 w 9144000"/>
                  <a:gd name="connsiteY55" fmla="*/ 3235890 h 6083134"/>
                  <a:gd name="connsiteX56" fmla="*/ 658959 w 9144000"/>
                  <a:gd name="connsiteY56" fmla="*/ 3230347 h 6083134"/>
                  <a:gd name="connsiteX57" fmla="*/ 666398 w 9144000"/>
                  <a:gd name="connsiteY57" fmla="*/ 3207384 h 6083134"/>
                  <a:gd name="connsiteX58" fmla="*/ 694406 w 9144000"/>
                  <a:gd name="connsiteY58" fmla="*/ 3115533 h 6083134"/>
                  <a:gd name="connsiteX59" fmla="*/ 778429 w 9144000"/>
                  <a:gd name="connsiteY59" fmla="*/ 2925494 h 6083134"/>
                  <a:gd name="connsiteX60" fmla="*/ 1062007 w 9144000"/>
                  <a:gd name="connsiteY60" fmla="*/ 2548585 h 6083134"/>
                  <a:gd name="connsiteX61" fmla="*/ 1506630 w 9144000"/>
                  <a:gd name="connsiteY61" fmla="*/ 2222354 h 6083134"/>
                  <a:gd name="connsiteX62" fmla="*/ 2031774 w 9144000"/>
                  <a:gd name="connsiteY62" fmla="*/ 2016479 h 6083134"/>
                  <a:gd name="connsiteX63" fmla="*/ 2532412 w 9144000"/>
                  <a:gd name="connsiteY63" fmla="*/ 1905623 h 6083134"/>
                  <a:gd name="connsiteX64" fmla="*/ 2984036 w 9144000"/>
                  <a:gd name="connsiteY64" fmla="*/ 1851779 h 6083134"/>
                  <a:gd name="connsiteX65" fmla="*/ 3386647 w 9144000"/>
                  <a:gd name="connsiteY65" fmla="*/ 1816939 h 6083134"/>
                  <a:gd name="connsiteX66" fmla="*/ 3726241 w 9144000"/>
                  <a:gd name="connsiteY66" fmla="*/ 1782099 h 6083134"/>
                  <a:gd name="connsiteX67" fmla="*/ 3967807 w 9144000"/>
                  <a:gd name="connsiteY67" fmla="*/ 1740924 h 6083134"/>
                  <a:gd name="connsiteX68" fmla="*/ 4030824 w 9144000"/>
                  <a:gd name="connsiteY68" fmla="*/ 1725087 h 6083134"/>
                  <a:gd name="connsiteX69" fmla="*/ 4072836 w 9144000"/>
                  <a:gd name="connsiteY69" fmla="*/ 1709251 h 6083134"/>
                  <a:gd name="connsiteX70" fmla="*/ 4111347 w 9144000"/>
                  <a:gd name="connsiteY70" fmla="*/ 1680745 h 6083134"/>
                  <a:gd name="connsiteX71" fmla="*/ 4142855 w 9144000"/>
                  <a:gd name="connsiteY71" fmla="*/ 1623734 h 6083134"/>
                  <a:gd name="connsiteX72" fmla="*/ 4139354 w 9144000"/>
                  <a:gd name="connsiteY72" fmla="*/ 1452700 h 6083134"/>
                  <a:gd name="connsiteX73" fmla="*/ 4072836 w 9144000"/>
                  <a:gd name="connsiteY73" fmla="*/ 1392521 h 6083134"/>
                  <a:gd name="connsiteX74" fmla="*/ 3852275 w 9144000"/>
                  <a:gd name="connsiteY74" fmla="*/ 1259494 h 6083134"/>
                  <a:gd name="connsiteX75" fmla="*/ 3558194 w 9144000"/>
                  <a:gd name="connsiteY75" fmla="*/ 1132802 h 6083134"/>
                  <a:gd name="connsiteX76" fmla="*/ 3232605 w 9144000"/>
                  <a:gd name="connsiteY76" fmla="*/ 1018779 h 6083134"/>
                  <a:gd name="connsiteX77" fmla="*/ 2528911 w 9144000"/>
                  <a:gd name="connsiteY77" fmla="*/ 825574 h 6083134"/>
                  <a:gd name="connsiteX78" fmla="*/ 1030499 w 9144000"/>
                  <a:gd name="connsiteY78" fmla="*/ 515179 h 6083134"/>
                  <a:gd name="connsiteX79" fmla="*/ 0 w 9144000"/>
                  <a:gd name="connsiteY79" fmla="*/ 348488 h 6083134"/>
                  <a:gd name="connsiteX80" fmla="*/ 0 w 9144000"/>
                  <a:gd name="connsiteY80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25410 w 9144000"/>
                  <a:gd name="connsiteY29" fmla="*/ 3394255 h 6083134"/>
                  <a:gd name="connsiteX30" fmla="*/ 2563921 w 9144000"/>
                  <a:gd name="connsiteY30" fmla="*/ 3470270 h 6083134"/>
                  <a:gd name="connsiteX31" fmla="*/ 2640942 w 9144000"/>
                  <a:gd name="connsiteY31" fmla="*/ 3558954 h 6083134"/>
                  <a:gd name="connsiteX32" fmla="*/ 2977035 w 9144000"/>
                  <a:gd name="connsiteY32" fmla="*/ 3787000 h 6083134"/>
                  <a:gd name="connsiteX33" fmla="*/ 3491676 w 9144000"/>
                  <a:gd name="connsiteY33" fmla="*/ 4018213 h 6083134"/>
                  <a:gd name="connsiteX34" fmla="*/ 4104345 w 9144000"/>
                  <a:gd name="connsiteY34" fmla="*/ 4230422 h 6083134"/>
                  <a:gd name="connsiteX35" fmla="*/ 4769528 w 9144000"/>
                  <a:gd name="connsiteY35" fmla="*/ 4414126 h 6083134"/>
                  <a:gd name="connsiteX36" fmla="*/ 6183917 w 9144000"/>
                  <a:gd name="connsiteY36" fmla="*/ 4727688 h 6083134"/>
                  <a:gd name="connsiteX37" fmla="*/ 7661324 w 9144000"/>
                  <a:gd name="connsiteY37" fmla="*/ 4977905 h 6083134"/>
                  <a:gd name="connsiteX38" fmla="*/ 9144000 w 9144000"/>
                  <a:gd name="connsiteY38" fmla="*/ 5180860 h 6083134"/>
                  <a:gd name="connsiteX39" fmla="*/ 9144000 w 9144000"/>
                  <a:gd name="connsiteY39" fmla="*/ 6083134 h 6083134"/>
                  <a:gd name="connsiteX40" fmla="*/ 4375201 w 9144000"/>
                  <a:gd name="connsiteY40" fmla="*/ 6083134 h 6083134"/>
                  <a:gd name="connsiteX41" fmla="*/ 3764751 w 9144000"/>
                  <a:gd name="connsiteY41" fmla="*/ 5874251 h 6083134"/>
                  <a:gd name="connsiteX42" fmla="*/ 3001541 w 9144000"/>
                  <a:gd name="connsiteY42" fmla="*/ 5582860 h 6083134"/>
                  <a:gd name="connsiteX43" fmla="*/ 2252335 w 9144000"/>
                  <a:gd name="connsiteY43" fmla="*/ 5234456 h 6083134"/>
                  <a:gd name="connsiteX44" fmla="*/ 1524135 w 9144000"/>
                  <a:gd name="connsiteY44" fmla="*/ 4797369 h 6083134"/>
                  <a:gd name="connsiteX45" fmla="*/ 1181040 w 9144000"/>
                  <a:gd name="connsiteY45" fmla="*/ 4521814 h 6083134"/>
                  <a:gd name="connsiteX46" fmla="*/ 879957 w 9144000"/>
                  <a:gd name="connsiteY46" fmla="*/ 4186080 h 6083134"/>
                  <a:gd name="connsiteX47" fmla="*/ 673400 w 9144000"/>
                  <a:gd name="connsiteY47" fmla="*/ 3774331 h 6083134"/>
                  <a:gd name="connsiteX48" fmla="*/ 641892 w 9144000"/>
                  <a:gd name="connsiteY48" fmla="*/ 3315072 h 6083134"/>
                  <a:gd name="connsiteX49" fmla="*/ 645393 w 9144000"/>
                  <a:gd name="connsiteY49" fmla="*/ 3286567 h 6083134"/>
                  <a:gd name="connsiteX50" fmla="*/ 648456 w 9144000"/>
                  <a:gd name="connsiteY50" fmla="*/ 3269938 h 6083134"/>
                  <a:gd name="connsiteX51" fmla="*/ 652395 w 9144000"/>
                  <a:gd name="connsiteY51" fmla="*/ 3254894 h 6083134"/>
                  <a:gd name="connsiteX52" fmla="*/ 655458 w 9144000"/>
                  <a:gd name="connsiteY52" fmla="*/ 3246579 h 6083134"/>
                  <a:gd name="connsiteX53" fmla="*/ 655896 w 9144000"/>
                  <a:gd name="connsiteY53" fmla="*/ 3238265 h 6083134"/>
                  <a:gd name="connsiteX54" fmla="*/ 655896 w 9144000"/>
                  <a:gd name="connsiteY54" fmla="*/ 3235890 h 6083134"/>
                  <a:gd name="connsiteX55" fmla="*/ 658959 w 9144000"/>
                  <a:gd name="connsiteY55" fmla="*/ 3230347 h 6083134"/>
                  <a:gd name="connsiteX56" fmla="*/ 666398 w 9144000"/>
                  <a:gd name="connsiteY56" fmla="*/ 3207384 h 6083134"/>
                  <a:gd name="connsiteX57" fmla="*/ 694406 w 9144000"/>
                  <a:gd name="connsiteY57" fmla="*/ 3115533 h 6083134"/>
                  <a:gd name="connsiteX58" fmla="*/ 778429 w 9144000"/>
                  <a:gd name="connsiteY58" fmla="*/ 2925494 h 6083134"/>
                  <a:gd name="connsiteX59" fmla="*/ 1062007 w 9144000"/>
                  <a:gd name="connsiteY59" fmla="*/ 2548585 h 6083134"/>
                  <a:gd name="connsiteX60" fmla="*/ 1506630 w 9144000"/>
                  <a:gd name="connsiteY60" fmla="*/ 2222354 h 6083134"/>
                  <a:gd name="connsiteX61" fmla="*/ 2031774 w 9144000"/>
                  <a:gd name="connsiteY61" fmla="*/ 2016479 h 6083134"/>
                  <a:gd name="connsiteX62" fmla="*/ 2532412 w 9144000"/>
                  <a:gd name="connsiteY62" fmla="*/ 1905623 h 6083134"/>
                  <a:gd name="connsiteX63" fmla="*/ 2984036 w 9144000"/>
                  <a:gd name="connsiteY63" fmla="*/ 1851779 h 6083134"/>
                  <a:gd name="connsiteX64" fmla="*/ 3386647 w 9144000"/>
                  <a:gd name="connsiteY64" fmla="*/ 1816939 h 6083134"/>
                  <a:gd name="connsiteX65" fmla="*/ 3726241 w 9144000"/>
                  <a:gd name="connsiteY65" fmla="*/ 1782099 h 6083134"/>
                  <a:gd name="connsiteX66" fmla="*/ 3967807 w 9144000"/>
                  <a:gd name="connsiteY66" fmla="*/ 1740924 h 6083134"/>
                  <a:gd name="connsiteX67" fmla="*/ 4030824 w 9144000"/>
                  <a:gd name="connsiteY67" fmla="*/ 1725087 h 6083134"/>
                  <a:gd name="connsiteX68" fmla="*/ 4072836 w 9144000"/>
                  <a:gd name="connsiteY68" fmla="*/ 1709251 h 6083134"/>
                  <a:gd name="connsiteX69" fmla="*/ 4111347 w 9144000"/>
                  <a:gd name="connsiteY69" fmla="*/ 1680745 h 6083134"/>
                  <a:gd name="connsiteX70" fmla="*/ 4142855 w 9144000"/>
                  <a:gd name="connsiteY70" fmla="*/ 1623734 h 6083134"/>
                  <a:gd name="connsiteX71" fmla="*/ 4139354 w 9144000"/>
                  <a:gd name="connsiteY71" fmla="*/ 1452700 h 6083134"/>
                  <a:gd name="connsiteX72" fmla="*/ 4072836 w 9144000"/>
                  <a:gd name="connsiteY72" fmla="*/ 1392521 h 6083134"/>
                  <a:gd name="connsiteX73" fmla="*/ 3852275 w 9144000"/>
                  <a:gd name="connsiteY73" fmla="*/ 1259494 h 6083134"/>
                  <a:gd name="connsiteX74" fmla="*/ 3558194 w 9144000"/>
                  <a:gd name="connsiteY74" fmla="*/ 1132802 h 6083134"/>
                  <a:gd name="connsiteX75" fmla="*/ 3232605 w 9144000"/>
                  <a:gd name="connsiteY75" fmla="*/ 1018779 h 6083134"/>
                  <a:gd name="connsiteX76" fmla="*/ 2528911 w 9144000"/>
                  <a:gd name="connsiteY76" fmla="*/ 825574 h 6083134"/>
                  <a:gd name="connsiteX77" fmla="*/ 1030499 w 9144000"/>
                  <a:gd name="connsiteY77" fmla="*/ 515179 h 6083134"/>
                  <a:gd name="connsiteX78" fmla="*/ 0 w 9144000"/>
                  <a:gd name="connsiteY78" fmla="*/ 348488 h 6083134"/>
                  <a:gd name="connsiteX79" fmla="*/ 0 w 9144000"/>
                  <a:gd name="connsiteY79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63921 w 9144000"/>
                  <a:gd name="connsiteY29" fmla="*/ 3470270 h 6083134"/>
                  <a:gd name="connsiteX30" fmla="*/ 2640942 w 9144000"/>
                  <a:gd name="connsiteY30" fmla="*/ 3558954 h 6083134"/>
                  <a:gd name="connsiteX31" fmla="*/ 2977035 w 9144000"/>
                  <a:gd name="connsiteY31" fmla="*/ 3787000 h 6083134"/>
                  <a:gd name="connsiteX32" fmla="*/ 3491676 w 9144000"/>
                  <a:gd name="connsiteY32" fmla="*/ 4018213 h 6083134"/>
                  <a:gd name="connsiteX33" fmla="*/ 4104345 w 9144000"/>
                  <a:gd name="connsiteY33" fmla="*/ 4230422 h 6083134"/>
                  <a:gd name="connsiteX34" fmla="*/ 4769528 w 9144000"/>
                  <a:gd name="connsiteY34" fmla="*/ 4414126 h 6083134"/>
                  <a:gd name="connsiteX35" fmla="*/ 6183917 w 9144000"/>
                  <a:gd name="connsiteY35" fmla="*/ 4727688 h 6083134"/>
                  <a:gd name="connsiteX36" fmla="*/ 7661324 w 9144000"/>
                  <a:gd name="connsiteY36" fmla="*/ 4977905 h 6083134"/>
                  <a:gd name="connsiteX37" fmla="*/ 9144000 w 9144000"/>
                  <a:gd name="connsiteY37" fmla="*/ 5180860 h 6083134"/>
                  <a:gd name="connsiteX38" fmla="*/ 9144000 w 9144000"/>
                  <a:gd name="connsiteY38" fmla="*/ 6083134 h 6083134"/>
                  <a:gd name="connsiteX39" fmla="*/ 4375201 w 9144000"/>
                  <a:gd name="connsiteY39" fmla="*/ 6083134 h 6083134"/>
                  <a:gd name="connsiteX40" fmla="*/ 3764751 w 9144000"/>
                  <a:gd name="connsiteY40" fmla="*/ 5874251 h 6083134"/>
                  <a:gd name="connsiteX41" fmla="*/ 3001541 w 9144000"/>
                  <a:gd name="connsiteY41" fmla="*/ 5582860 h 6083134"/>
                  <a:gd name="connsiteX42" fmla="*/ 2252335 w 9144000"/>
                  <a:gd name="connsiteY42" fmla="*/ 5234456 h 6083134"/>
                  <a:gd name="connsiteX43" fmla="*/ 1524135 w 9144000"/>
                  <a:gd name="connsiteY43" fmla="*/ 4797369 h 6083134"/>
                  <a:gd name="connsiteX44" fmla="*/ 1181040 w 9144000"/>
                  <a:gd name="connsiteY44" fmla="*/ 4521814 h 6083134"/>
                  <a:gd name="connsiteX45" fmla="*/ 879957 w 9144000"/>
                  <a:gd name="connsiteY45" fmla="*/ 4186080 h 6083134"/>
                  <a:gd name="connsiteX46" fmla="*/ 673400 w 9144000"/>
                  <a:gd name="connsiteY46" fmla="*/ 3774331 h 6083134"/>
                  <a:gd name="connsiteX47" fmla="*/ 641892 w 9144000"/>
                  <a:gd name="connsiteY47" fmla="*/ 3315072 h 6083134"/>
                  <a:gd name="connsiteX48" fmla="*/ 645393 w 9144000"/>
                  <a:gd name="connsiteY48" fmla="*/ 3286567 h 6083134"/>
                  <a:gd name="connsiteX49" fmla="*/ 648456 w 9144000"/>
                  <a:gd name="connsiteY49" fmla="*/ 3269938 h 6083134"/>
                  <a:gd name="connsiteX50" fmla="*/ 652395 w 9144000"/>
                  <a:gd name="connsiteY50" fmla="*/ 3254894 h 6083134"/>
                  <a:gd name="connsiteX51" fmla="*/ 655458 w 9144000"/>
                  <a:gd name="connsiteY51" fmla="*/ 3246579 h 6083134"/>
                  <a:gd name="connsiteX52" fmla="*/ 655896 w 9144000"/>
                  <a:gd name="connsiteY52" fmla="*/ 3238265 h 6083134"/>
                  <a:gd name="connsiteX53" fmla="*/ 655896 w 9144000"/>
                  <a:gd name="connsiteY53" fmla="*/ 3235890 h 6083134"/>
                  <a:gd name="connsiteX54" fmla="*/ 658959 w 9144000"/>
                  <a:gd name="connsiteY54" fmla="*/ 3230347 h 6083134"/>
                  <a:gd name="connsiteX55" fmla="*/ 666398 w 9144000"/>
                  <a:gd name="connsiteY55" fmla="*/ 3207384 h 6083134"/>
                  <a:gd name="connsiteX56" fmla="*/ 694406 w 9144000"/>
                  <a:gd name="connsiteY56" fmla="*/ 3115533 h 6083134"/>
                  <a:gd name="connsiteX57" fmla="*/ 778429 w 9144000"/>
                  <a:gd name="connsiteY57" fmla="*/ 2925494 h 6083134"/>
                  <a:gd name="connsiteX58" fmla="*/ 1062007 w 9144000"/>
                  <a:gd name="connsiteY58" fmla="*/ 2548585 h 6083134"/>
                  <a:gd name="connsiteX59" fmla="*/ 1506630 w 9144000"/>
                  <a:gd name="connsiteY59" fmla="*/ 2222354 h 6083134"/>
                  <a:gd name="connsiteX60" fmla="*/ 2031774 w 9144000"/>
                  <a:gd name="connsiteY60" fmla="*/ 2016479 h 6083134"/>
                  <a:gd name="connsiteX61" fmla="*/ 2532412 w 9144000"/>
                  <a:gd name="connsiteY61" fmla="*/ 1905623 h 6083134"/>
                  <a:gd name="connsiteX62" fmla="*/ 2984036 w 9144000"/>
                  <a:gd name="connsiteY62" fmla="*/ 1851779 h 6083134"/>
                  <a:gd name="connsiteX63" fmla="*/ 3386647 w 9144000"/>
                  <a:gd name="connsiteY63" fmla="*/ 1816939 h 6083134"/>
                  <a:gd name="connsiteX64" fmla="*/ 3726241 w 9144000"/>
                  <a:gd name="connsiteY64" fmla="*/ 1782099 h 6083134"/>
                  <a:gd name="connsiteX65" fmla="*/ 3967807 w 9144000"/>
                  <a:gd name="connsiteY65" fmla="*/ 1740924 h 6083134"/>
                  <a:gd name="connsiteX66" fmla="*/ 4030824 w 9144000"/>
                  <a:gd name="connsiteY66" fmla="*/ 1725087 h 6083134"/>
                  <a:gd name="connsiteX67" fmla="*/ 4072836 w 9144000"/>
                  <a:gd name="connsiteY67" fmla="*/ 1709251 h 6083134"/>
                  <a:gd name="connsiteX68" fmla="*/ 4111347 w 9144000"/>
                  <a:gd name="connsiteY68" fmla="*/ 1680745 h 6083134"/>
                  <a:gd name="connsiteX69" fmla="*/ 4142855 w 9144000"/>
                  <a:gd name="connsiteY69" fmla="*/ 1623734 h 6083134"/>
                  <a:gd name="connsiteX70" fmla="*/ 4139354 w 9144000"/>
                  <a:gd name="connsiteY70" fmla="*/ 1452700 h 6083134"/>
                  <a:gd name="connsiteX71" fmla="*/ 4072836 w 9144000"/>
                  <a:gd name="connsiteY71" fmla="*/ 1392521 h 6083134"/>
                  <a:gd name="connsiteX72" fmla="*/ 3852275 w 9144000"/>
                  <a:gd name="connsiteY72" fmla="*/ 1259494 h 6083134"/>
                  <a:gd name="connsiteX73" fmla="*/ 3558194 w 9144000"/>
                  <a:gd name="connsiteY73" fmla="*/ 1132802 h 6083134"/>
                  <a:gd name="connsiteX74" fmla="*/ 3232605 w 9144000"/>
                  <a:gd name="connsiteY74" fmla="*/ 1018779 h 6083134"/>
                  <a:gd name="connsiteX75" fmla="*/ 2528911 w 9144000"/>
                  <a:gd name="connsiteY75" fmla="*/ 825574 h 6083134"/>
                  <a:gd name="connsiteX76" fmla="*/ 1030499 w 9144000"/>
                  <a:gd name="connsiteY76" fmla="*/ 515179 h 6083134"/>
                  <a:gd name="connsiteX77" fmla="*/ 0 w 9144000"/>
                  <a:gd name="connsiteY77" fmla="*/ 348488 h 6083134"/>
                  <a:gd name="connsiteX78" fmla="*/ 0 w 9144000"/>
                  <a:gd name="connsiteY78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63921 w 9144000"/>
                  <a:gd name="connsiteY29" fmla="*/ 3470270 h 6083134"/>
                  <a:gd name="connsiteX30" fmla="*/ 2640942 w 9144000"/>
                  <a:gd name="connsiteY30" fmla="*/ 3558954 h 6083134"/>
                  <a:gd name="connsiteX31" fmla="*/ 2977035 w 9144000"/>
                  <a:gd name="connsiteY31" fmla="*/ 3787000 h 6083134"/>
                  <a:gd name="connsiteX32" fmla="*/ 3491676 w 9144000"/>
                  <a:gd name="connsiteY32" fmla="*/ 4018213 h 6083134"/>
                  <a:gd name="connsiteX33" fmla="*/ 4104345 w 9144000"/>
                  <a:gd name="connsiteY33" fmla="*/ 4230422 h 6083134"/>
                  <a:gd name="connsiteX34" fmla="*/ 4769528 w 9144000"/>
                  <a:gd name="connsiteY34" fmla="*/ 4414126 h 6083134"/>
                  <a:gd name="connsiteX35" fmla="*/ 6183917 w 9144000"/>
                  <a:gd name="connsiteY35" fmla="*/ 4727688 h 6083134"/>
                  <a:gd name="connsiteX36" fmla="*/ 7661324 w 9144000"/>
                  <a:gd name="connsiteY36" fmla="*/ 4977905 h 6083134"/>
                  <a:gd name="connsiteX37" fmla="*/ 9144000 w 9144000"/>
                  <a:gd name="connsiteY37" fmla="*/ 5180860 h 6083134"/>
                  <a:gd name="connsiteX38" fmla="*/ 9144000 w 9144000"/>
                  <a:gd name="connsiteY38" fmla="*/ 6083134 h 6083134"/>
                  <a:gd name="connsiteX39" fmla="*/ 4375201 w 9144000"/>
                  <a:gd name="connsiteY39" fmla="*/ 6083134 h 6083134"/>
                  <a:gd name="connsiteX40" fmla="*/ 3764751 w 9144000"/>
                  <a:gd name="connsiteY40" fmla="*/ 5874251 h 6083134"/>
                  <a:gd name="connsiteX41" fmla="*/ 3001541 w 9144000"/>
                  <a:gd name="connsiteY41" fmla="*/ 5582860 h 6083134"/>
                  <a:gd name="connsiteX42" fmla="*/ 2252335 w 9144000"/>
                  <a:gd name="connsiteY42" fmla="*/ 5234456 h 6083134"/>
                  <a:gd name="connsiteX43" fmla="*/ 1524135 w 9144000"/>
                  <a:gd name="connsiteY43" fmla="*/ 4797369 h 6083134"/>
                  <a:gd name="connsiteX44" fmla="*/ 1181040 w 9144000"/>
                  <a:gd name="connsiteY44" fmla="*/ 4521814 h 6083134"/>
                  <a:gd name="connsiteX45" fmla="*/ 879957 w 9144000"/>
                  <a:gd name="connsiteY45" fmla="*/ 4186080 h 6083134"/>
                  <a:gd name="connsiteX46" fmla="*/ 673400 w 9144000"/>
                  <a:gd name="connsiteY46" fmla="*/ 3774331 h 6083134"/>
                  <a:gd name="connsiteX47" fmla="*/ 641892 w 9144000"/>
                  <a:gd name="connsiteY47" fmla="*/ 3315072 h 6083134"/>
                  <a:gd name="connsiteX48" fmla="*/ 645393 w 9144000"/>
                  <a:gd name="connsiteY48" fmla="*/ 3286567 h 6083134"/>
                  <a:gd name="connsiteX49" fmla="*/ 648456 w 9144000"/>
                  <a:gd name="connsiteY49" fmla="*/ 3269938 h 6083134"/>
                  <a:gd name="connsiteX50" fmla="*/ 652395 w 9144000"/>
                  <a:gd name="connsiteY50" fmla="*/ 3254894 h 6083134"/>
                  <a:gd name="connsiteX51" fmla="*/ 655458 w 9144000"/>
                  <a:gd name="connsiteY51" fmla="*/ 3246579 h 6083134"/>
                  <a:gd name="connsiteX52" fmla="*/ 655896 w 9144000"/>
                  <a:gd name="connsiteY52" fmla="*/ 3238265 h 6083134"/>
                  <a:gd name="connsiteX53" fmla="*/ 655896 w 9144000"/>
                  <a:gd name="connsiteY53" fmla="*/ 3235890 h 6083134"/>
                  <a:gd name="connsiteX54" fmla="*/ 658959 w 9144000"/>
                  <a:gd name="connsiteY54" fmla="*/ 3230347 h 6083134"/>
                  <a:gd name="connsiteX55" fmla="*/ 666398 w 9144000"/>
                  <a:gd name="connsiteY55" fmla="*/ 3207384 h 6083134"/>
                  <a:gd name="connsiteX56" fmla="*/ 694406 w 9144000"/>
                  <a:gd name="connsiteY56" fmla="*/ 3115533 h 6083134"/>
                  <a:gd name="connsiteX57" fmla="*/ 778429 w 9144000"/>
                  <a:gd name="connsiteY57" fmla="*/ 2925494 h 6083134"/>
                  <a:gd name="connsiteX58" fmla="*/ 1062007 w 9144000"/>
                  <a:gd name="connsiteY58" fmla="*/ 2548585 h 6083134"/>
                  <a:gd name="connsiteX59" fmla="*/ 1506630 w 9144000"/>
                  <a:gd name="connsiteY59" fmla="*/ 2222354 h 6083134"/>
                  <a:gd name="connsiteX60" fmla="*/ 2031774 w 9144000"/>
                  <a:gd name="connsiteY60" fmla="*/ 2016479 h 6083134"/>
                  <a:gd name="connsiteX61" fmla="*/ 2532412 w 9144000"/>
                  <a:gd name="connsiteY61" fmla="*/ 1905623 h 6083134"/>
                  <a:gd name="connsiteX62" fmla="*/ 2984036 w 9144000"/>
                  <a:gd name="connsiteY62" fmla="*/ 1851779 h 6083134"/>
                  <a:gd name="connsiteX63" fmla="*/ 3386647 w 9144000"/>
                  <a:gd name="connsiteY63" fmla="*/ 1816939 h 6083134"/>
                  <a:gd name="connsiteX64" fmla="*/ 3726241 w 9144000"/>
                  <a:gd name="connsiteY64" fmla="*/ 1782099 h 6083134"/>
                  <a:gd name="connsiteX65" fmla="*/ 3967807 w 9144000"/>
                  <a:gd name="connsiteY65" fmla="*/ 1740924 h 6083134"/>
                  <a:gd name="connsiteX66" fmla="*/ 4030824 w 9144000"/>
                  <a:gd name="connsiteY66" fmla="*/ 1725087 h 6083134"/>
                  <a:gd name="connsiteX67" fmla="*/ 4072836 w 9144000"/>
                  <a:gd name="connsiteY67" fmla="*/ 1709251 h 6083134"/>
                  <a:gd name="connsiteX68" fmla="*/ 4111347 w 9144000"/>
                  <a:gd name="connsiteY68" fmla="*/ 1680745 h 6083134"/>
                  <a:gd name="connsiteX69" fmla="*/ 4142855 w 9144000"/>
                  <a:gd name="connsiteY69" fmla="*/ 1623734 h 6083134"/>
                  <a:gd name="connsiteX70" fmla="*/ 4139354 w 9144000"/>
                  <a:gd name="connsiteY70" fmla="*/ 1452700 h 6083134"/>
                  <a:gd name="connsiteX71" fmla="*/ 4072836 w 9144000"/>
                  <a:gd name="connsiteY71" fmla="*/ 1392521 h 6083134"/>
                  <a:gd name="connsiteX72" fmla="*/ 3852275 w 9144000"/>
                  <a:gd name="connsiteY72" fmla="*/ 1259494 h 6083134"/>
                  <a:gd name="connsiteX73" fmla="*/ 3558194 w 9144000"/>
                  <a:gd name="connsiteY73" fmla="*/ 1132802 h 6083134"/>
                  <a:gd name="connsiteX74" fmla="*/ 3232605 w 9144000"/>
                  <a:gd name="connsiteY74" fmla="*/ 1018779 h 6083134"/>
                  <a:gd name="connsiteX75" fmla="*/ 2528911 w 9144000"/>
                  <a:gd name="connsiteY75" fmla="*/ 825574 h 6083134"/>
                  <a:gd name="connsiteX76" fmla="*/ 1030499 w 9144000"/>
                  <a:gd name="connsiteY76" fmla="*/ 515179 h 6083134"/>
                  <a:gd name="connsiteX77" fmla="*/ 0 w 9144000"/>
                  <a:gd name="connsiteY77" fmla="*/ 348488 h 6083134"/>
                  <a:gd name="connsiteX78" fmla="*/ 0 w 9144000"/>
                  <a:gd name="connsiteY78" fmla="*/ 0 h 6083134"/>
                  <a:gd name="connsiteX0" fmla="*/ 0 w 9144000"/>
                  <a:gd name="connsiteY0" fmla="*/ 0 h 6083134"/>
                  <a:gd name="connsiteX1" fmla="*/ 1160034 w 9144000"/>
                  <a:gd name="connsiteY1" fmla="*/ 109764 h 6083134"/>
                  <a:gd name="connsiteX2" fmla="*/ 2756474 w 9144000"/>
                  <a:gd name="connsiteY2" fmla="*/ 328308 h 6083134"/>
                  <a:gd name="connsiteX3" fmla="*/ 3554693 w 9144000"/>
                  <a:gd name="connsiteY3" fmla="*/ 489840 h 6083134"/>
                  <a:gd name="connsiteX4" fmla="*/ 3957304 w 9144000"/>
                  <a:gd name="connsiteY4" fmla="*/ 597528 h 6083134"/>
                  <a:gd name="connsiteX5" fmla="*/ 4359915 w 9144000"/>
                  <a:gd name="connsiteY5" fmla="*/ 733722 h 6083134"/>
                  <a:gd name="connsiteX6" fmla="*/ 4762526 w 9144000"/>
                  <a:gd name="connsiteY6" fmla="*/ 933262 h 6083134"/>
                  <a:gd name="connsiteX7" fmla="*/ 4951578 w 9144000"/>
                  <a:gd name="connsiteY7" fmla="*/ 1075791 h 6083134"/>
                  <a:gd name="connsiteX8" fmla="*/ 5112622 w 9144000"/>
                  <a:gd name="connsiteY8" fmla="*/ 1268996 h 6083134"/>
                  <a:gd name="connsiteX9" fmla="*/ 5165137 w 9144000"/>
                  <a:gd name="connsiteY9" fmla="*/ 1383019 h 6083134"/>
                  <a:gd name="connsiteX10" fmla="*/ 5182642 w 9144000"/>
                  <a:gd name="connsiteY10" fmla="*/ 1446365 h 6083134"/>
                  <a:gd name="connsiteX11" fmla="*/ 5182642 w 9144000"/>
                  <a:gd name="connsiteY11" fmla="*/ 1452700 h 6083134"/>
                  <a:gd name="connsiteX12" fmla="*/ 5185705 w 9144000"/>
                  <a:gd name="connsiteY12" fmla="*/ 1464181 h 6083134"/>
                  <a:gd name="connsiteX13" fmla="*/ 5189643 w 9144000"/>
                  <a:gd name="connsiteY13" fmla="*/ 1490707 h 6083134"/>
                  <a:gd name="connsiteX14" fmla="*/ 5210649 w 9144000"/>
                  <a:gd name="connsiteY14" fmla="*/ 1671243 h 6083134"/>
                  <a:gd name="connsiteX15" fmla="*/ 5179141 w 9144000"/>
                  <a:gd name="connsiteY15" fmla="*/ 1877118 h 6083134"/>
                  <a:gd name="connsiteX16" fmla="*/ 5063609 w 9144000"/>
                  <a:gd name="connsiteY16" fmla="*/ 2095662 h 6083134"/>
                  <a:gd name="connsiteX17" fmla="*/ 4860553 w 9144000"/>
                  <a:gd name="connsiteY17" fmla="*/ 2292034 h 6083134"/>
                  <a:gd name="connsiteX18" fmla="*/ 4608483 w 9144000"/>
                  <a:gd name="connsiteY18" fmla="*/ 2437730 h 6083134"/>
                  <a:gd name="connsiteX19" fmla="*/ 4356414 w 9144000"/>
                  <a:gd name="connsiteY19" fmla="*/ 2539084 h 6083134"/>
                  <a:gd name="connsiteX20" fmla="*/ 4118349 w 9144000"/>
                  <a:gd name="connsiteY20" fmla="*/ 2611932 h 6083134"/>
                  <a:gd name="connsiteX21" fmla="*/ 3687730 w 9144000"/>
                  <a:gd name="connsiteY21" fmla="*/ 2713285 h 6083134"/>
                  <a:gd name="connsiteX22" fmla="*/ 3313127 w 9144000"/>
                  <a:gd name="connsiteY22" fmla="*/ 2795635 h 6083134"/>
                  <a:gd name="connsiteX23" fmla="*/ 2994539 w 9144000"/>
                  <a:gd name="connsiteY23" fmla="*/ 2877985 h 6083134"/>
                  <a:gd name="connsiteX24" fmla="*/ 2756474 w 9144000"/>
                  <a:gd name="connsiteY24" fmla="*/ 2969836 h 6083134"/>
                  <a:gd name="connsiteX25" fmla="*/ 2619936 w 9144000"/>
                  <a:gd name="connsiteY25" fmla="*/ 3061688 h 6083134"/>
                  <a:gd name="connsiteX26" fmla="*/ 2560420 w 9144000"/>
                  <a:gd name="connsiteY26" fmla="*/ 3147205 h 6083134"/>
                  <a:gd name="connsiteX27" fmla="*/ 2528911 w 9144000"/>
                  <a:gd name="connsiteY27" fmla="*/ 3261228 h 6083134"/>
                  <a:gd name="connsiteX28" fmla="*/ 2525410 w 9144000"/>
                  <a:gd name="connsiteY28" fmla="*/ 3330909 h 6083134"/>
                  <a:gd name="connsiteX29" fmla="*/ 2563921 w 9144000"/>
                  <a:gd name="connsiteY29" fmla="*/ 3470270 h 6083134"/>
                  <a:gd name="connsiteX30" fmla="*/ 2640942 w 9144000"/>
                  <a:gd name="connsiteY30" fmla="*/ 3558954 h 6083134"/>
                  <a:gd name="connsiteX31" fmla="*/ 2977035 w 9144000"/>
                  <a:gd name="connsiteY31" fmla="*/ 3787000 h 6083134"/>
                  <a:gd name="connsiteX32" fmla="*/ 3491676 w 9144000"/>
                  <a:gd name="connsiteY32" fmla="*/ 4018213 h 6083134"/>
                  <a:gd name="connsiteX33" fmla="*/ 4104345 w 9144000"/>
                  <a:gd name="connsiteY33" fmla="*/ 4230422 h 6083134"/>
                  <a:gd name="connsiteX34" fmla="*/ 4769528 w 9144000"/>
                  <a:gd name="connsiteY34" fmla="*/ 4414126 h 6083134"/>
                  <a:gd name="connsiteX35" fmla="*/ 6183917 w 9144000"/>
                  <a:gd name="connsiteY35" fmla="*/ 4727688 h 6083134"/>
                  <a:gd name="connsiteX36" fmla="*/ 7661324 w 9144000"/>
                  <a:gd name="connsiteY36" fmla="*/ 4977905 h 6083134"/>
                  <a:gd name="connsiteX37" fmla="*/ 9144000 w 9144000"/>
                  <a:gd name="connsiteY37" fmla="*/ 5180860 h 6083134"/>
                  <a:gd name="connsiteX38" fmla="*/ 9144000 w 9144000"/>
                  <a:gd name="connsiteY38" fmla="*/ 6083134 h 6083134"/>
                  <a:gd name="connsiteX39" fmla="*/ 4375201 w 9144000"/>
                  <a:gd name="connsiteY39" fmla="*/ 6083134 h 6083134"/>
                  <a:gd name="connsiteX40" fmla="*/ 3764751 w 9144000"/>
                  <a:gd name="connsiteY40" fmla="*/ 5874251 h 6083134"/>
                  <a:gd name="connsiteX41" fmla="*/ 3001541 w 9144000"/>
                  <a:gd name="connsiteY41" fmla="*/ 5582860 h 6083134"/>
                  <a:gd name="connsiteX42" fmla="*/ 2252335 w 9144000"/>
                  <a:gd name="connsiteY42" fmla="*/ 5234456 h 6083134"/>
                  <a:gd name="connsiteX43" fmla="*/ 1524135 w 9144000"/>
                  <a:gd name="connsiteY43" fmla="*/ 4797369 h 6083134"/>
                  <a:gd name="connsiteX44" fmla="*/ 1181040 w 9144000"/>
                  <a:gd name="connsiteY44" fmla="*/ 4521814 h 6083134"/>
                  <a:gd name="connsiteX45" fmla="*/ 879957 w 9144000"/>
                  <a:gd name="connsiteY45" fmla="*/ 4186080 h 6083134"/>
                  <a:gd name="connsiteX46" fmla="*/ 673400 w 9144000"/>
                  <a:gd name="connsiteY46" fmla="*/ 3774331 h 6083134"/>
                  <a:gd name="connsiteX47" fmla="*/ 641892 w 9144000"/>
                  <a:gd name="connsiteY47" fmla="*/ 3315072 h 6083134"/>
                  <a:gd name="connsiteX48" fmla="*/ 645393 w 9144000"/>
                  <a:gd name="connsiteY48" fmla="*/ 3286567 h 6083134"/>
                  <a:gd name="connsiteX49" fmla="*/ 648456 w 9144000"/>
                  <a:gd name="connsiteY49" fmla="*/ 3269938 h 6083134"/>
                  <a:gd name="connsiteX50" fmla="*/ 652395 w 9144000"/>
                  <a:gd name="connsiteY50" fmla="*/ 3254894 h 6083134"/>
                  <a:gd name="connsiteX51" fmla="*/ 655458 w 9144000"/>
                  <a:gd name="connsiteY51" fmla="*/ 3246579 h 6083134"/>
                  <a:gd name="connsiteX52" fmla="*/ 655896 w 9144000"/>
                  <a:gd name="connsiteY52" fmla="*/ 3238265 h 6083134"/>
                  <a:gd name="connsiteX53" fmla="*/ 655896 w 9144000"/>
                  <a:gd name="connsiteY53" fmla="*/ 3235890 h 6083134"/>
                  <a:gd name="connsiteX54" fmla="*/ 658959 w 9144000"/>
                  <a:gd name="connsiteY54" fmla="*/ 3230347 h 6083134"/>
                  <a:gd name="connsiteX55" fmla="*/ 666398 w 9144000"/>
                  <a:gd name="connsiteY55" fmla="*/ 3207384 h 6083134"/>
                  <a:gd name="connsiteX56" fmla="*/ 694406 w 9144000"/>
                  <a:gd name="connsiteY56" fmla="*/ 3115533 h 6083134"/>
                  <a:gd name="connsiteX57" fmla="*/ 778429 w 9144000"/>
                  <a:gd name="connsiteY57" fmla="*/ 2925494 h 6083134"/>
                  <a:gd name="connsiteX58" fmla="*/ 1062007 w 9144000"/>
                  <a:gd name="connsiteY58" fmla="*/ 2548585 h 6083134"/>
                  <a:gd name="connsiteX59" fmla="*/ 1506630 w 9144000"/>
                  <a:gd name="connsiteY59" fmla="*/ 2222354 h 6083134"/>
                  <a:gd name="connsiteX60" fmla="*/ 2031774 w 9144000"/>
                  <a:gd name="connsiteY60" fmla="*/ 2016479 h 6083134"/>
                  <a:gd name="connsiteX61" fmla="*/ 2532412 w 9144000"/>
                  <a:gd name="connsiteY61" fmla="*/ 1905623 h 6083134"/>
                  <a:gd name="connsiteX62" fmla="*/ 2984036 w 9144000"/>
                  <a:gd name="connsiteY62" fmla="*/ 1851779 h 6083134"/>
                  <a:gd name="connsiteX63" fmla="*/ 3386647 w 9144000"/>
                  <a:gd name="connsiteY63" fmla="*/ 1816939 h 6083134"/>
                  <a:gd name="connsiteX64" fmla="*/ 3726241 w 9144000"/>
                  <a:gd name="connsiteY64" fmla="*/ 1782099 h 6083134"/>
                  <a:gd name="connsiteX65" fmla="*/ 3967807 w 9144000"/>
                  <a:gd name="connsiteY65" fmla="*/ 1740924 h 6083134"/>
                  <a:gd name="connsiteX66" fmla="*/ 4030824 w 9144000"/>
                  <a:gd name="connsiteY66" fmla="*/ 1725087 h 6083134"/>
                  <a:gd name="connsiteX67" fmla="*/ 4072836 w 9144000"/>
                  <a:gd name="connsiteY67" fmla="*/ 1709251 h 6083134"/>
                  <a:gd name="connsiteX68" fmla="*/ 4111347 w 9144000"/>
                  <a:gd name="connsiteY68" fmla="*/ 1680745 h 6083134"/>
                  <a:gd name="connsiteX69" fmla="*/ 4142855 w 9144000"/>
                  <a:gd name="connsiteY69" fmla="*/ 1623734 h 6083134"/>
                  <a:gd name="connsiteX70" fmla="*/ 4139354 w 9144000"/>
                  <a:gd name="connsiteY70" fmla="*/ 1452700 h 6083134"/>
                  <a:gd name="connsiteX71" fmla="*/ 4072836 w 9144000"/>
                  <a:gd name="connsiteY71" fmla="*/ 1392521 h 6083134"/>
                  <a:gd name="connsiteX72" fmla="*/ 3852275 w 9144000"/>
                  <a:gd name="connsiteY72" fmla="*/ 1259494 h 6083134"/>
                  <a:gd name="connsiteX73" fmla="*/ 3558194 w 9144000"/>
                  <a:gd name="connsiteY73" fmla="*/ 1132802 h 6083134"/>
                  <a:gd name="connsiteX74" fmla="*/ 3232605 w 9144000"/>
                  <a:gd name="connsiteY74" fmla="*/ 1018779 h 6083134"/>
                  <a:gd name="connsiteX75" fmla="*/ 2528911 w 9144000"/>
                  <a:gd name="connsiteY75" fmla="*/ 825574 h 6083134"/>
                  <a:gd name="connsiteX76" fmla="*/ 1030499 w 9144000"/>
                  <a:gd name="connsiteY76" fmla="*/ 515179 h 6083134"/>
                  <a:gd name="connsiteX77" fmla="*/ 0 w 9144000"/>
                  <a:gd name="connsiteY77" fmla="*/ 348488 h 6083134"/>
                  <a:gd name="connsiteX78" fmla="*/ 0 w 9144000"/>
                  <a:gd name="connsiteY78" fmla="*/ 0 h 6083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9144000" h="6083134">
                    <a:moveTo>
                      <a:pt x="0" y="0"/>
                    </a:moveTo>
                    <a:cubicBezTo>
                      <a:pt x="386744" y="30675"/>
                      <a:pt x="773389" y="66040"/>
                      <a:pt x="1160034" y="109764"/>
                    </a:cubicBezTo>
                    <a:cubicBezTo>
                      <a:pt x="1692181" y="166775"/>
                      <a:pt x="2224327" y="236456"/>
                      <a:pt x="2756474" y="328308"/>
                    </a:cubicBezTo>
                    <a:cubicBezTo>
                      <a:pt x="3022547" y="372650"/>
                      <a:pt x="3288620" y="426494"/>
                      <a:pt x="3554693" y="489840"/>
                    </a:cubicBezTo>
                    <a:cubicBezTo>
                      <a:pt x="3691231" y="521513"/>
                      <a:pt x="3824268" y="556353"/>
                      <a:pt x="3957304" y="597528"/>
                    </a:cubicBezTo>
                    <a:cubicBezTo>
                      <a:pt x="4090341" y="635536"/>
                      <a:pt x="4226878" y="679878"/>
                      <a:pt x="4359915" y="733722"/>
                    </a:cubicBezTo>
                    <a:cubicBezTo>
                      <a:pt x="4492952" y="787566"/>
                      <a:pt x="4629489" y="850912"/>
                      <a:pt x="4762526" y="933262"/>
                    </a:cubicBezTo>
                    <a:cubicBezTo>
                      <a:pt x="4825543" y="974437"/>
                      <a:pt x="4892062" y="1021947"/>
                      <a:pt x="4951578" y="1075791"/>
                    </a:cubicBezTo>
                    <a:cubicBezTo>
                      <a:pt x="5014595" y="1129635"/>
                      <a:pt x="5070611" y="1196148"/>
                      <a:pt x="5112622" y="1268996"/>
                    </a:cubicBezTo>
                    <a:cubicBezTo>
                      <a:pt x="5133628" y="1303836"/>
                      <a:pt x="5151133" y="1345011"/>
                      <a:pt x="5165137" y="1383019"/>
                    </a:cubicBezTo>
                    <a:cubicBezTo>
                      <a:pt x="5172139" y="1405190"/>
                      <a:pt x="5175640" y="1424194"/>
                      <a:pt x="5182642" y="1446365"/>
                    </a:cubicBezTo>
                    <a:lnTo>
                      <a:pt x="5182642" y="1452700"/>
                    </a:lnTo>
                    <a:lnTo>
                      <a:pt x="5185705" y="1464181"/>
                    </a:lnTo>
                    <a:lnTo>
                      <a:pt x="5189643" y="1490707"/>
                    </a:lnTo>
                    <a:cubicBezTo>
                      <a:pt x="5203647" y="1547719"/>
                      <a:pt x="5210649" y="1607897"/>
                      <a:pt x="5210649" y="1671243"/>
                    </a:cubicBezTo>
                    <a:cubicBezTo>
                      <a:pt x="5210649" y="1737757"/>
                      <a:pt x="5200146" y="1807437"/>
                      <a:pt x="5179141" y="1877118"/>
                    </a:cubicBezTo>
                    <a:cubicBezTo>
                      <a:pt x="5154634" y="1949966"/>
                      <a:pt x="5119624" y="2025981"/>
                      <a:pt x="5063609" y="2095662"/>
                    </a:cubicBezTo>
                    <a:cubicBezTo>
                      <a:pt x="5011094" y="2168509"/>
                      <a:pt x="4937574" y="2235023"/>
                      <a:pt x="4860553" y="2292034"/>
                    </a:cubicBezTo>
                    <a:cubicBezTo>
                      <a:pt x="4780031" y="2349046"/>
                      <a:pt x="4696008" y="2396555"/>
                      <a:pt x="4608483" y="2437730"/>
                    </a:cubicBezTo>
                    <a:cubicBezTo>
                      <a:pt x="4524460" y="2478905"/>
                      <a:pt x="4440437" y="2510578"/>
                      <a:pt x="4356414" y="2539084"/>
                    </a:cubicBezTo>
                    <a:cubicBezTo>
                      <a:pt x="4275892" y="2567589"/>
                      <a:pt x="4195370" y="2589760"/>
                      <a:pt x="4118349" y="2611932"/>
                    </a:cubicBezTo>
                    <a:cubicBezTo>
                      <a:pt x="3967807" y="2653106"/>
                      <a:pt x="3824268" y="2684779"/>
                      <a:pt x="3687730" y="2713285"/>
                    </a:cubicBezTo>
                    <a:cubicBezTo>
                      <a:pt x="3554693" y="2741791"/>
                      <a:pt x="3428659" y="2767129"/>
                      <a:pt x="3313127" y="2795635"/>
                    </a:cubicBezTo>
                    <a:cubicBezTo>
                      <a:pt x="3194094" y="2820973"/>
                      <a:pt x="3089065" y="2849479"/>
                      <a:pt x="2994539" y="2877985"/>
                    </a:cubicBezTo>
                    <a:cubicBezTo>
                      <a:pt x="2900013" y="2906490"/>
                      <a:pt x="2819491" y="2938163"/>
                      <a:pt x="2756474" y="2969836"/>
                    </a:cubicBezTo>
                    <a:cubicBezTo>
                      <a:pt x="2693456" y="3001509"/>
                      <a:pt x="2647944" y="3030015"/>
                      <a:pt x="2619936" y="3061688"/>
                    </a:cubicBezTo>
                    <a:cubicBezTo>
                      <a:pt x="2588428" y="3090194"/>
                      <a:pt x="2574424" y="3115532"/>
                      <a:pt x="2560420" y="3147205"/>
                    </a:cubicBezTo>
                    <a:cubicBezTo>
                      <a:pt x="2546416" y="3178878"/>
                      <a:pt x="2535913" y="3216886"/>
                      <a:pt x="2528911" y="3261228"/>
                    </a:cubicBezTo>
                    <a:cubicBezTo>
                      <a:pt x="2528911" y="3283399"/>
                      <a:pt x="2525908" y="3295885"/>
                      <a:pt x="2525410" y="3330909"/>
                    </a:cubicBezTo>
                    <a:cubicBezTo>
                      <a:pt x="2524912" y="3365933"/>
                      <a:pt x="2537749" y="3435246"/>
                      <a:pt x="2563921" y="3470270"/>
                    </a:cubicBezTo>
                    <a:cubicBezTo>
                      <a:pt x="2590093" y="3505294"/>
                      <a:pt x="2605932" y="3524114"/>
                      <a:pt x="2640942" y="3558954"/>
                    </a:cubicBezTo>
                    <a:cubicBezTo>
                      <a:pt x="2710961" y="3625468"/>
                      <a:pt x="2829994" y="3707817"/>
                      <a:pt x="2977035" y="3787000"/>
                    </a:cubicBezTo>
                    <a:cubicBezTo>
                      <a:pt x="3124075" y="3866183"/>
                      <a:pt x="3302624" y="3945365"/>
                      <a:pt x="3491676" y="4018213"/>
                    </a:cubicBezTo>
                    <a:cubicBezTo>
                      <a:pt x="3684229" y="4094228"/>
                      <a:pt x="3890786" y="4163909"/>
                      <a:pt x="4104345" y="4230422"/>
                    </a:cubicBezTo>
                    <a:cubicBezTo>
                      <a:pt x="4317903" y="4293768"/>
                      <a:pt x="4541965" y="4357114"/>
                      <a:pt x="4769528" y="4414126"/>
                    </a:cubicBezTo>
                    <a:cubicBezTo>
                      <a:pt x="5224653" y="4531316"/>
                      <a:pt x="5700784" y="4635837"/>
                      <a:pt x="6183917" y="4727688"/>
                    </a:cubicBezTo>
                    <a:cubicBezTo>
                      <a:pt x="6670551" y="4819540"/>
                      <a:pt x="7164187" y="4905057"/>
                      <a:pt x="7661324" y="4977905"/>
                    </a:cubicBezTo>
                    <a:cubicBezTo>
                      <a:pt x="8150979" y="5052776"/>
                      <a:pt x="8647427" y="5121502"/>
                      <a:pt x="9144000" y="5180860"/>
                    </a:cubicBezTo>
                    <a:lnTo>
                      <a:pt x="9144000" y="6083134"/>
                    </a:lnTo>
                    <a:lnTo>
                      <a:pt x="4375201" y="6083134"/>
                    </a:lnTo>
                    <a:cubicBezTo>
                      <a:pt x="4170572" y="6017183"/>
                      <a:pt x="3967105" y="5947479"/>
                      <a:pt x="3764751" y="5874251"/>
                    </a:cubicBezTo>
                    <a:cubicBezTo>
                      <a:pt x="3509181" y="5785567"/>
                      <a:pt x="3253610" y="5687380"/>
                      <a:pt x="3001541" y="5582860"/>
                    </a:cubicBezTo>
                    <a:cubicBezTo>
                      <a:pt x="2749472" y="5475171"/>
                      <a:pt x="2500903" y="5361149"/>
                      <a:pt x="2252335" y="5234456"/>
                    </a:cubicBezTo>
                    <a:cubicBezTo>
                      <a:pt x="2003767" y="5107764"/>
                      <a:pt x="1758699" y="4965236"/>
                      <a:pt x="1524135" y="4797369"/>
                    </a:cubicBezTo>
                    <a:cubicBezTo>
                      <a:pt x="1405102" y="4715019"/>
                      <a:pt x="1289570" y="4623167"/>
                      <a:pt x="1181040" y="4521814"/>
                    </a:cubicBezTo>
                    <a:cubicBezTo>
                      <a:pt x="1072510" y="4420460"/>
                      <a:pt x="970982" y="4309605"/>
                      <a:pt x="879957" y="4186080"/>
                    </a:cubicBezTo>
                    <a:cubicBezTo>
                      <a:pt x="792433" y="4059388"/>
                      <a:pt x="718913" y="3923194"/>
                      <a:pt x="673400" y="3774331"/>
                    </a:cubicBezTo>
                    <a:cubicBezTo>
                      <a:pt x="627888" y="3625468"/>
                      <a:pt x="617385" y="3467103"/>
                      <a:pt x="641892" y="3315072"/>
                    </a:cubicBezTo>
                    <a:lnTo>
                      <a:pt x="645393" y="3286567"/>
                    </a:lnTo>
                    <a:lnTo>
                      <a:pt x="648456" y="3269938"/>
                    </a:lnTo>
                    <a:cubicBezTo>
                      <a:pt x="652395" y="3264395"/>
                      <a:pt x="652395" y="3254894"/>
                      <a:pt x="652395" y="3254894"/>
                    </a:cubicBezTo>
                    <a:lnTo>
                      <a:pt x="655458" y="3246579"/>
                    </a:lnTo>
                    <a:lnTo>
                      <a:pt x="655896" y="3238265"/>
                    </a:lnTo>
                    <a:lnTo>
                      <a:pt x="655896" y="3235890"/>
                    </a:lnTo>
                    <a:lnTo>
                      <a:pt x="658959" y="3230347"/>
                    </a:lnTo>
                    <a:lnTo>
                      <a:pt x="666398" y="3207384"/>
                    </a:lnTo>
                    <a:cubicBezTo>
                      <a:pt x="673400" y="3178878"/>
                      <a:pt x="683903" y="3147205"/>
                      <a:pt x="694406" y="3115533"/>
                    </a:cubicBezTo>
                    <a:cubicBezTo>
                      <a:pt x="718913" y="3052186"/>
                      <a:pt x="746921" y="2988840"/>
                      <a:pt x="778429" y="2925494"/>
                    </a:cubicBezTo>
                    <a:cubicBezTo>
                      <a:pt x="844948" y="2798802"/>
                      <a:pt x="939474" y="2668943"/>
                      <a:pt x="1062007" y="2548585"/>
                    </a:cubicBezTo>
                    <a:cubicBezTo>
                      <a:pt x="1184541" y="2425061"/>
                      <a:pt x="1338583" y="2314205"/>
                      <a:pt x="1506630" y="2222354"/>
                    </a:cubicBezTo>
                    <a:cubicBezTo>
                      <a:pt x="1678177" y="2133669"/>
                      <a:pt x="1856726" y="2067156"/>
                      <a:pt x="2031774" y="2016479"/>
                    </a:cubicBezTo>
                    <a:cubicBezTo>
                      <a:pt x="2203322" y="1965802"/>
                      <a:pt x="2371368" y="1930962"/>
                      <a:pt x="2532412" y="1905623"/>
                    </a:cubicBezTo>
                    <a:cubicBezTo>
                      <a:pt x="2689956" y="1880285"/>
                      <a:pt x="2840497" y="1864449"/>
                      <a:pt x="2984036" y="1851779"/>
                    </a:cubicBezTo>
                    <a:cubicBezTo>
                      <a:pt x="3127576" y="1835943"/>
                      <a:pt x="3260612" y="1826441"/>
                      <a:pt x="3386647" y="1816939"/>
                    </a:cubicBezTo>
                    <a:cubicBezTo>
                      <a:pt x="3512682" y="1804270"/>
                      <a:pt x="3628214" y="1794768"/>
                      <a:pt x="3726241" y="1782099"/>
                    </a:cubicBezTo>
                    <a:cubicBezTo>
                      <a:pt x="3827769" y="1769430"/>
                      <a:pt x="3911792" y="1756760"/>
                      <a:pt x="3967807" y="1740924"/>
                    </a:cubicBezTo>
                    <a:cubicBezTo>
                      <a:pt x="3995815" y="1734589"/>
                      <a:pt x="4016821" y="1728255"/>
                      <a:pt x="4030824" y="1725087"/>
                    </a:cubicBezTo>
                    <a:cubicBezTo>
                      <a:pt x="4048329" y="1718753"/>
                      <a:pt x="4058832" y="1715586"/>
                      <a:pt x="4072836" y="1709251"/>
                    </a:cubicBezTo>
                    <a:cubicBezTo>
                      <a:pt x="4083339" y="1702916"/>
                      <a:pt x="4097343" y="1696582"/>
                      <a:pt x="4111347" y="1680745"/>
                    </a:cubicBezTo>
                    <a:cubicBezTo>
                      <a:pt x="4121849" y="1668076"/>
                      <a:pt x="4132352" y="1645905"/>
                      <a:pt x="4142855" y="1623734"/>
                    </a:cubicBezTo>
                    <a:cubicBezTo>
                      <a:pt x="4168478" y="1576202"/>
                      <a:pt x="4173884" y="1508380"/>
                      <a:pt x="4139354" y="1452700"/>
                    </a:cubicBezTo>
                    <a:cubicBezTo>
                      <a:pt x="4125350" y="1436863"/>
                      <a:pt x="4100844" y="1414692"/>
                      <a:pt x="4072836" y="1392521"/>
                    </a:cubicBezTo>
                    <a:cubicBezTo>
                      <a:pt x="4016821" y="1348179"/>
                      <a:pt x="3939799" y="1300669"/>
                      <a:pt x="3852275" y="1259494"/>
                    </a:cubicBezTo>
                    <a:cubicBezTo>
                      <a:pt x="3761250" y="1215152"/>
                      <a:pt x="3663223" y="1173977"/>
                      <a:pt x="3558194" y="1132802"/>
                    </a:cubicBezTo>
                    <a:cubicBezTo>
                      <a:pt x="3456666" y="1091627"/>
                      <a:pt x="3344636" y="1056787"/>
                      <a:pt x="3232605" y="1018779"/>
                    </a:cubicBezTo>
                    <a:cubicBezTo>
                      <a:pt x="3008543" y="949099"/>
                      <a:pt x="2770478" y="885753"/>
                      <a:pt x="2528911" y="825574"/>
                    </a:cubicBezTo>
                    <a:cubicBezTo>
                      <a:pt x="2042277" y="705217"/>
                      <a:pt x="1538138" y="607030"/>
                      <a:pt x="1030499" y="515179"/>
                    </a:cubicBezTo>
                    <a:cubicBezTo>
                      <a:pt x="689847" y="455667"/>
                      <a:pt x="346041" y="400434"/>
                      <a:pt x="0" y="348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56" name="Freeform 7"/>
              <p:cNvSpPr>
                <a:spLocks/>
              </p:cNvSpPr>
              <p:nvPr/>
            </p:nvSpPr>
            <p:spPr bwMode="auto">
              <a:xfrm>
                <a:off x="1" y="796012"/>
                <a:ext cx="9143999" cy="6061993"/>
              </a:xfrm>
              <a:custGeom>
                <a:avLst/>
                <a:gdLst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06574 w 9143999"/>
                  <a:gd name="connsiteY31" fmla="*/ 3349367 h 6061990"/>
                  <a:gd name="connsiteX32" fmla="*/ 2407012 w 9143999"/>
                  <a:gd name="connsiteY32" fmla="*/ 3355701 h 6061990"/>
                  <a:gd name="connsiteX33" fmla="*/ 2407011 w 9143999"/>
                  <a:gd name="connsiteY33" fmla="*/ 3362035 h 6061990"/>
                  <a:gd name="connsiteX34" fmla="*/ 2406574 w 9143999"/>
                  <a:gd name="connsiteY34" fmla="*/ 3366390 h 6061990"/>
                  <a:gd name="connsiteX35" fmla="*/ 2410075 w 9143999"/>
                  <a:gd name="connsiteY35" fmla="*/ 3371932 h 6061990"/>
                  <a:gd name="connsiteX36" fmla="*/ 2445086 w 9143999"/>
                  <a:gd name="connsiteY36" fmla="*/ 3470900 h 6061990"/>
                  <a:gd name="connsiteX37" fmla="*/ 2529111 w 9143999"/>
                  <a:gd name="connsiteY37" fmla="*/ 3575409 h 6061990"/>
                  <a:gd name="connsiteX38" fmla="*/ 2886218 w 9143999"/>
                  <a:gd name="connsiteY38" fmla="*/ 3828766 h 6061990"/>
                  <a:gd name="connsiteX39" fmla="*/ 3414877 w 9143999"/>
                  <a:gd name="connsiteY39" fmla="*/ 4075790 h 6061990"/>
                  <a:gd name="connsiteX40" fmla="*/ 4034564 w 9143999"/>
                  <a:gd name="connsiteY40" fmla="*/ 4294310 h 6061990"/>
                  <a:gd name="connsiteX41" fmla="*/ 4706767 w 9143999"/>
                  <a:gd name="connsiteY41" fmla="*/ 4487495 h 6061990"/>
                  <a:gd name="connsiteX42" fmla="*/ 6128195 w 9143999"/>
                  <a:gd name="connsiteY42" fmla="*/ 4810525 h 6061990"/>
                  <a:gd name="connsiteX43" fmla="*/ 7609141 w 9143999"/>
                  <a:gd name="connsiteY43" fmla="*/ 5070216 h 6061990"/>
                  <a:gd name="connsiteX44" fmla="*/ 9118095 w 9143999"/>
                  <a:gd name="connsiteY44" fmla="*/ 5285570 h 6061990"/>
                  <a:gd name="connsiteX45" fmla="*/ 9143999 w 9143999"/>
                  <a:gd name="connsiteY45" fmla="*/ 5288702 h 6061990"/>
                  <a:gd name="connsiteX46" fmla="*/ 9143999 w 9143999"/>
                  <a:gd name="connsiteY46" fmla="*/ 6061990 h 6061990"/>
                  <a:gd name="connsiteX47" fmla="*/ 4752032 w 9143999"/>
                  <a:gd name="connsiteY47" fmla="*/ 6061990 h 6061990"/>
                  <a:gd name="connsiteX48" fmla="*/ 3828002 w 9143999"/>
                  <a:gd name="connsiteY48" fmla="*/ 5760614 h 6061990"/>
                  <a:gd name="connsiteX49" fmla="*/ 3071774 w 9143999"/>
                  <a:gd name="connsiteY49" fmla="*/ 5475587 h 6061990"/>
                  <a:gd name="connsiteX50" fmla="*/ 2329551 w 9143999"/>
                  <a:gd name="connsiteY50" fmla="*/ 5136722 h 6061990"/>
                  <a:gd name="connsiteX51" fmla="*/ 1615336 w 9143999"/>
                  <a:gd name="connsiteY51" fmla="*/ 4712349 h 6061990"/>
                  <a:gd name="connsiteX52" fmla="*/ 1282736 w 9143999"/>
                  <a:gd name="connsiteY52" fmla="*/ 4446324 h 6061990"/>
                  <a:gd name="connsiteX53" fmla="*/ 992148 w 9143999"/>
                  <a:gd name="connsiteY53" fmla="*/ 4123294 h 6061990"/>
                  <a:gd name="connsiteX54" fmla="*/ 792588 w 9143999"/>
                  <a:gd name="connsiteY54" fmla="*/ 3733758 h 6061990"/>
                  <a:gd name="connsiteX55" fmla="*/ 761078 w 9143999"/>
                  <a:gd name="connsiteY55" fmla="*/ 3296717 h 6061990"/>
                  <a:gd name="connsiteX56" fmla="*/ 764579 w 9143999"/>
                  <a:gd name="connsiteY56" fmla="*/ 3271381 h 6061990"/>
                  <a:gd name="connsiteX57" fmla="*/ 767643 w 9143999"/>
                  <a:gd name="connsiteY57" fmla="*/ 3257526 h 6061990"/>
                  <a:gd name="connsiteX58" fmla="*/ 771582 w 9143999"/>
                  <a:gd name="connsiteY58" fmla="*/ 3242878 h 6061990"/>
                  <a:gd name="connsiteX59" fmla="*/ 774645 w 9143999"/>
                  <a:gd name="connsiteY59" fmla="*/ 3234565 h 6061990"/>
                  <a:gd name="connsiteX60" fmla="*/ 775083 w 9143999"/>
                  <a:gd name="connsiteY60" fmla="*/ 3226251 h 6061990"/>
                  <a:gd name="connsiteX61" fmla="*/ 775083 w 9143999"/>
                  <a:gd name="connsiteY61" fmla="*/ 3223876 h 6061990"/>
                  <a:gd name="connsiteX62" fmla="*/ 778146 w 9143999"/>
                  <a:gd name="connsiteY62" fmla="*/ 3218334 h 6061990"/>
                  <a:gd name="connsiteX63" fmla="*/ 782085 w 9143999"/>
                  <a:gd name="connsiteY63" fmla="*/ 3195374 h 6061990"/>
                  <a:gd name="connsiteX64" fmla="*/ 813594 w 9143999"/>
                  <a:gd name="connsiteY64" fmla="*/ 3106699 h 6061990"/>
                  <a:gd name="connsiteX65" fmla="*/ 890617 w 9143999"/>
                  <a:gd name="connsiteY65" fmla="*/ 2926182 h 6061990"/>
                  <a:gd name="connsiteX66" fmla="*/ 1156698 w 9143999"/>
                  <a:gd name="connsiteY66" fmla="*/ 2565148 h 6061990"/>
                  <a:gd name="connsiteX67" fmla="*/ 1576824 w 9143999"/>
                  <a:gd name="connsiteY67" fmla="*/ 2254786 h 6061990"/>
                  <a:gd name="connsiteX68" fmla="*/ 2077475 w 9143999"/>
                  <a:gd name="connsiteY68" fmla="*/ 2055267 h 6061990"/>
                  <a:gd name="connsiteX69" fmla="*/ 2560620 w 9143999"/>
                  <a:gd name="connsiteY69" fmla="*/ 1947590 h 6061990"/>
                  <a:gd name="connsiteX70" fmla="*/ 3005254 w 9143999"/>
                  <a:gd name="connsiteY70" fmla="*/ 1890585 h 6061990"/>
                  <a:gd name="connsiteX71" fmla="*/ 3404374 w 9143999"/>
                  <a:gd name="connsiteY71" fmla="*/ 1852581 h 6061990"/>
                  <a:gd name="connsiteX72" fmla="*/ 3754480 w 9143999"/>
                  <a:gd name="connsiteY72" fmla="*/ 1814578 h 6061990"/>
                  <a:gd name="connsiteX73" fmla="*/ 4006556 w 9143999"/>
                  <a:gd name="connsiteY73" fmla="*/ 1763907 h 6061990"/>
                  <a:gd name="connsiteX74" fmla="*/ 4083579 w 9143999"/>
                  <a:gd name="connsiteY74" fmla="*/ 1738571 h 6061990"/>
                  <a:gd name="connsiteX75" fmla="*/ 4136095 w 9143999"/>
                  <a:gd name="connsiteY75" fmla="*/ 1713235 h 6061990"/>
                  <a:gd name="connsiteX76" fmla="*/ 4178107 w 9143999"/>
                  <a:gd name="connsiteY76" fmla="*/ 1672065 h 6061990"/>
                  <a:gd name="connsiteX77" fmla="*/ 4209617 w 9143999"/>
                  <a:gd name="connsiteY77" fmla="*/ 1605558 h 6061990"/>
                  <a:gd name="connsiteX78" fmla="*/ 4227122 w 9143999"/>
                  <a:gd name="connsiteY78" fmla="*/ 1513716 h 6061990"/>
                  <a:gd name="connsiteX79" fmla="*/ 4227122 w 9143999"/>
                  <a:gd name="connsiteY79" fmla="*/ 1505403 h 6061990"/>
                  <a:gd name="connsiteX80" fmla="*/ 4227122 w 9143999"/>
                  <a:gd name="connsiteY80" fmla="*/ 1495902 h 6061990"/>
                  <a:gd name="connsiteX81" fmla="*/ 4227122 w 9143999"/>
                  <a:gd name="connsiteY81" fmla="*/ 1482047 h 6061990"/>
                  <a:gd name="connsiteX82" fmla="*/ 4223621 w 9143999"/>
                  <a:gd name="connsiteY82" fmla="*/ 1463045 h 6061990"/>
                  <a:gd name="connsiteX83" fmla="*/ 4192112 w 9143999"/>
                  <a:gd name="connsiteY83" fmla="*/ 1409207 h 6061990"/>
                  <a:gd name="connsiteX84" fmla="*/ 4118589 w 9143999"/>
                  <a:gd name="connsiteY84" fmla="*/ 1342700 h 6061990"/>
                  <a:gd name="connsiteX85" fmla="*/ 3884019 w 9143999"/>
                  <a:gd name="connsiteY85" fmla="*/ 1203354 h 6061990"/>
                  <a:gd name="connsiteX86" fmla="*/ 3582928 w 9143999"/>
                  <a:gd name="connsiteY86" fmla="*/ 1076675 h 6061990"/>
                  <a:gd name="connsiteX87" fmla="*/ 3253829 w 9143999"/>
                  <a:gd name="connsiteY87" fmla="*/ 965832 h 6061990"/>
                  <a:gd name="connsiteX88" fmla="*/ 2543115 w 9143999"/>
                  <a:gd name="connsiteY88" fmla="*/ 772647 h 6061990"/>
                  <a:gd name="connsiteX89" fmla="*/ 1041163 w 9143999"/>
                  <a:gd name="connsiteY89" fmla="*/ 468619 h 6061990"/>
                  <a:gd name="connsiteX90" fmla="*/ 0 w 9143999"/>
                  <a:gd name="connsiteY90" fmla="*/ 304674 h 6061990"/>
                  <a:gd name="connsiteX91" fmla="*/ 0 w 9143999"/>
                  <a:gd name="connsiteY91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06574 w 9143999"/>
                  <a:gd name="connsiteY31" fmla="*/ 3349367 h 6061990"/>
                  <a:gd name="connsiteX32" fmla="*/ 2407012 w 9143999"/>
                  <a:gd name="connsiteY32" fmla="*/ 3355701 h 6061990"/>
                  <a:gd name="connsiteX33" fmla="*/ 2406574 w 9143999"/>
                  <a:gd name="connsiteY33" fmla="*/ 3366390 h 6061990"/>
                  <a:gd name="connsiteX34" fmla="*/ 2410075 w 9143999"/>
                  <a:gd name="connsiteY34" fmla="*/ 3371932 h 6061990"/>
                  <a:gd name="connsiteX35" fmla="*/ 2445086 w 9143999"/>
                  <a:gd name="connsiteY35" fmla="*/ 3470900 h 6061990"/>
                  <a:gd name="connsiteX36" fmla="*/ 2529111 w 9143999"/>
                  <a:gd name="connsiteY36" fmla="*/ 3575409 h 6061990"/>
                  <a:gd name="connsiteX37" fmla="*/ 2886218 w 9143999"/>
                  <a:gd name="connsiteY37" fmla="*/ 3828766 h 6061990"/>
                  <a:gd name="connsiteX38" fmla="*/ 3414877 w 9143999"/>
                  <a:gd name="connsiteY38" fmla="*/ 4075790 h 6061990"/>
                  <a:gd name="connsiteX39" fmla="*/ 4034564 w 9143999"/>
                  <a:gd name="connsiteY39" fmla="*/ 4294310 h 6061990"/>
                  <a:gd name="connsiteX40" fmla="*/ 4706767 w 9143999"/>
                  <a:gd name="connsiteY40" fmla="*/ 4487495 h 6061990"/>
                  <a:gd name="connsiteX41" fmla="*/ 6128195 w 9143999"/>
                  <a:gd name="connsiteY41" fmla="*/ 4810525 h 6061990"/>
                  <a:gd name="connsiteX42" fmla="*/ 7609141 w 9143999"/>
                  <a:gd name="connsiteY42" fmla="*/ 5070216 h 6061990"/>
                  <a:gd name="connsiteX43" fmla="*/ 9118095 w 9143999"/>
                  <a:gd name="connsiteY43" fmla="*/ 5285570 h 6061990"/>
                  <a:gd name="connsiteX44" fmla="*/ 9143999 w 9143999"/>
                  <a:gd name="connsiteY44" fmla="*/ 5288702 h 6061990"/>
                  <a:gd name="connsiteX45" fmla="*/ 9143999 w 9143999"/>
                  <a:gd name="connsiteY45" fmla="*/ 6061990 h 6061990"/>
                  <a:gd name="connsiteX46" fmla="*/ 4752032 w 9143999"/>
                  <a:gd name="connsiteY46" fmla="*/ 6061990 h 6061990"/>
                  <a:gd name="connsiteX47" fmla="*/ 3828002 w 9143999"/>
                  <a:gd name="connsiteY47" fmla="*/ 5760614 h 6061990"/>
                  <a:gd name="connsiteX48" fmla="*/ 3071774 w 9143999"/>
                  <a:gd name="connsiteY48" fmla="*/ 5475587 h 6061990"/>
                  <a:gd name="connsiteX49" fmla="*/ 2329551 w 9143999"/>
                  <a:gd name="connsiteY49" fmla="*/ 5136722 h 6061990"/>
                  <a:gd name="connsiteX50" fmla="*/ 1615336 w 9143999"/>
                  <a:gd name="connsiteY50" fmla="*/ 4712349 h 6061990"/>
                  <a:gd name="connsiteX51" fmla="*/ 1282736 w 9143999"/>
                  <a:gd name="connsiteY51" fmla="*/ 4446324 h 6061990"/>
                  <a:gd name="connsiteX52" fmla="*/ 992148 w 9143999"/>
                  <a:gd name="connsiteY52" fmla="*/ 4123294 h 6061990"/>
                  <a:gd name="connsiteX53" fmla="*/ 792588 w 9143999"/>
                  <a:gd name="connsiteY53" fmla="*/ 3733758 h 6061990"/>
                  <a:gd name="connsiteX54" fmla="*/ 761078 w 9143999"/>
                  <a:gd name="connsiteY54" fmla="*/ 3296717 h 6061990"/>
                  <a:gd name="connsiteX55" fmla="*/ 764579 w 9143999"/>
                  <a:gd name="connsiteY55" fmla="*/ 3271381 h 6061990"/>
                  <a:gd name="connsiteX56" fmla="*/ 767643 w 9143999"/>
                  <a:gd name="connsiteY56" fmla="*/ 3257526 h 6061990"/>
                  <a:gd name="connsiteX57" fmla="*/ 771582 w 9143999"/>
                  <a:gd name="connsiteY57" fmla="*/ 3242878 h 6061990"/>
                  <a:gd name="connsiteX58" fmla="*/ 774645 w 9143999"/>
                  <a:gd name="connsiteY58" fmla="*/ 3234565 h 6061990"/>
                  <a:gd name="connsiteX59" fmla="*/ 775083 w 9143999"/>
                  <a:gd name="connsiteY59" fmla="*/ 3226251 h 6061990"/>
                  <a:gd name="connsiteX60" fmla="*/ 775083 w 9143999"/>
                  <a:gd name="connsiteY60" fmla="*/ 3223876 h 6061990"/>
                  <a:gd name="connsiteX61" fmla="*/ 778146 w 9143999"/>
                  <a:gd name="connsiteY61" fmla="*/ 3218334 h 6061990"/>
                  <a:gd name="connsiteX62" fmla="*/ 782085 w 9143999"/>
                  <a:gd name="connsiteY62" fmla="*/ 3195374 h 6061990"/>
                  <a:gd name="connsiteX63" fmla="*/ 813594 w 9143999"/>
                  <a:gd name="connsiteY63" fmla="*/ 3106699 h 6061990"/>
                  <a:gd name="connsiteX64" fmla="*/ 890617 w 9143999"/>
                  <a:gd name="connsiteY64" fmla="*/ 2926182 h 6061990"/>
                  <a:gd name="connsiteX65" fmla="*/ 1156698 w 9143999"/>
                  <a:gd name="connsiteY65" fmla="*/ 2565148 h 6061990"/>
                  <a:gd name="connsiteX66" fmla="*/ 1576824 w 9143999"/>
                  <a:gd name="connsiteY66" fmla="*/ 2254786 h 6061990"/>
                  <a:gd name="connsiteX67" fmla="*/ 2077475 w 9143999"/>
                  <a:gd name="connsiteY67" fmla="*/ 2055267 h 6061990"/>
                  <a:gd name="connsiteX68" fmla="*/ 2560620 w 9143999"/>
                  <a:gd name="connsiteY68" fmla="*/ 1947590 h 6061990"/>
                  <a:gd name="connsiteX69" fmla="*/ 3005254 w 9143999"/>
                  <a:gd name="connsiteY69" fmla="*/ 1890585 h 6061990"/>
                  <a:gd name="connsiteX70" fmla="*/ 3404374 w 9143999"/>
                  <a:gd name="connsiteY70" fmla="*/ 1852581 h 6061990"/>
                  <a:gd name="connsiteX71" fmla="*/ 3754480 w 9143999"/>
                  <a:gd name="connsiteY71" fmla="*/ 1814578 h 6061990"/>
                  <a:gd name="connsiteX72" fmla="*/ 4006556 w 9143999"/>
                  <a:gd name="connsiteY72" fmla="*/ 1763907 h 6061990"/>
                  <a:gd name="connsiteX73" fmla="*/ 4083579 w 9143999"/>
                  <a:gd name="connsiteY73" fmla="*/ 1738571 h 6061990"/>
                  <a:gd name="connsiteX74" fmla="*/ 4136095 w 9143999"/>
                  <a:gd name="connsiteY74" fmla="*/ 1713235 h 6061990"/>
                  <a:gd name="connsiteX75" fmla="*/ 4178107 w 9143999"/>
                  <a:gd name="connsiteY75" fmla="*/ 1672065 h 6061990"/>
                  <a:gd name="connsiteX76" fmla="*/ 4209617 w 9143999"/>
                  <a:gd name="connsiteY76" fmla="*/ 1605558 h 6061990"/>
                  <a:gd name="connsiteX77" fmla="*/ 4227122 w 9143999"/>
                  <a:gd name="connsiteY77" fmla="*/ 1513716 h 6061990"/>
                  <a:gd name="connsiteX78" fmla="*/ 4227122 w 9143999"/>
                  <a:gd name="connsiteY78" fmla="*/ 1505403 h 6061990"/>
                  <a:gd name="connsiteX79" fmla="*/ 4227122 w 9143999"/>
                  <a:gd name="connsiteY79" fmla="*/ 1495902 h 6061990"/>
                  <a:gd name="connsiteX80" fmla="*/ 4227122 w 9143999"/>
                  <a:gd name="connsiteY80" fmla="*/ 1482047 h 6061990"/>
                  <a:gd name="connsiteX81" fmla="*/ 4223621 w 9143999"/>
                  <a:gd name="connsiteY81" fmla="*/ 1463045 h 6061990"/>
                  <a:gd name="connsiteX82" fmla="*/ 4192112 w 9143999"/>
                  <a:gd name="connsiteY82" fmla="*/ 1409207 h 6061990"/>
                  <a:gd name="connsiteX83" fmla="*/ 4118589 w 9143999"/>
                  <a:gd name="connsiteY83" fmla="*/ 1342700 h 6061990"/>
                  <a:gd name="connsiteX84" fmla="*/ 3884019 w 9143999"/>
                  <a:gd name="connsiteY84" fmla="*/ 1203354 h 6061990"/>
                  <a:gd name="connsiteX85" fmla="*/ 3582928 w 9143999"/>
                  <a:gd name="connsiteY85" fmla="*/ 1076675 h 6061990"/>
                  <a:gd name="connsiteX86" fmla="*/ 3253829 w 9143999"/>
                  <a:gd name="connsiteY86" fmla="*/ 965832 h 6061990"/>
                  <a:gd name="connsiteX87" fmla="*/ 2543115 w 9143999"/>
                  <a:gd name="connsiteY87" fmla="*/ 772647 h 6061990"/>
                  <a:gd name="connsiteX88" fmla="*/ 1041163 w 9143999"/>
                  <a:gd name="connsiteY88" fmla="*/ 468619 h 6061990"/>
                  <a:gd name="connsiteX89" fmla="*/ 0 w 9143999"/>
                  <a:gd name="connsiteY89" fmla="*/ 304674 h 6061990"/>
                  <a:gd name="connsiteX90" fmla="*/ 0 w 9143999"/>
                  <a:gd name="connsiteY90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06574 w 9143999"/>
                  <a:gd name="connsiteY31" fmla="*/ 3349367 h 6061990"/>
                  <a:gd name="connsiteX32" fmla="*/ 2406574 w 9143999"/>
                  <a:gd name="connsiteY32" fmla="*/ 3366390 h 6061990"/>
                  <a:gd name="connsiteX33" fmla="*/ 2410075 w 9143999"/>
                  <a:gd name="connsiteY33" fmla="*/ 3371932 h 6061990"/>
                  <a:gd name="connsiteX34" fmla="*/ 2445086 w 9143999"/>
                  <a:gd name="connsiteY34" fmla="*/ 3470900 h 6061990"/>
                  <a:gd name="connsiteX35" fmla="*/ 2529111 w 9143999"/>
                  <a:gd name="connsiteY35" fmla="*/ 3575409 h 6061990"/>
                  <a:gd name="connsiteX36" fmla="*/ 2886218 w 9143999"/>
                  <a:gd name="connsiteY36" fmla="*/ 3828766 h 6061990"/>
                  <a:gd name="connsiteX37" fmla="*/ 3414877 w 9143999"/>
                  <a:gd name="connsiteY37" fmla="*/ 4075790 h 6061990"/>
                  <a:gd name="connsiteX38" fmla="*/ 4034564 w 9143999"/>
                  <a:gd name="connsiteY38" fmla="*/ 4294310 h 6061990"/>
                  <a:gd name="connsiteX39" fmla="*/ 4706767 w 9143999"/>
                  <a:gd name="connsiteY39" fmla="*/ 4487495 h 6061990"/>
                  <a:gd name="connsiteX40" fmla="*/ 6128195 w 9143999"/>
                  <a:gd name="connsiteY40" fmla="*/ 4810525 h 6061990"/>
                  <a:gd name="connsiteX41" fmla="*/ 7609141 w 9143999"/>
                  <a:gd name="connsiteY41" fmla="*/ 5070216 h 6061990"/>
                  <a:gd name="connsiteX42" fmla="*/ 9118095 w 9143999"/>
                  <a:gd name="connsiteY42" fmla="*/ 5285570 h 6061990"/>
                  <a:gd name="connsiteX43" fmla="*/ 9143999 w 9143999"/>
                  <a:gd name="connsiteY43" fmla="*/ 5288702 h 6061990"/>
                  <a:gd name="connsiteX44" fmla="*/ 9143999 w 9143999"/>
                  <a:gd name="connsiteY44" fmla="*/ 6061990 h 6061990"/>
                  <a:gd name="connsiteX45" fmla="*/ 4752032 w 9143999"/>
                  <a:gd name="connsiteY45" fmla="*/ 6061990 h 6061990"/>
                  <a:gd name="connsiteX46" fmla="*/ 3828002 w 9143999"/>
                  <a:gd name="connsiteY46" fmla="*/ 5760614 h 6061990"/>
                  <a:gd name="connsiteX47" fmla="*/ 3071774 w 9143999"/>
                  <a:gd name="connsiteY47" fmla="*/ 5475587 h 6061990"/>
                  <a:gd name="connsiteX48" fmla="*/ 2329551 w 9143999"/>
                  <a:gd name="connsiteY48" fmla="*/ 5136722 h 6061990"/>
                  <a:gd name="connsiteX49" fmla="*/ 1615336 w 9143999"/>
                  <a:gd name="connsiteY49" fmla="*/ 4712349 h 6061990"/>
                  <a:gd name="connsiteX50" fmla="*/ 1282736 w 9143999"/>
                  <a:gd name="connsiteY50" fmla="*/ 4446324 h 6061990"/>
                  <a:gd name="connsiteX51" fmla="*/ 992148 w 9143999"/>
                  <a:gd name="connsiteY51" fmla="*/ 4123294 h 6061990"/>
                  <a:gd name="connsiteX52" fmla="*/ 792588 w 9143999"/>
                  <a:gd name="connsiteY52" fmla="*/ 3733758 h 6061990"/>
                  <a:gd name="connsiteX53" fmla="*/ 761078 w 9143999"/>
                  <a:gd name="connsiteY53" fmla="*/ 3296717 h 6061990"/>
                  <a:gd name="connsiteX54" fmla="*/ 764579 w 9143999"/>
                  <a:gd name="connsiteY54" fmla="*/ 3271381 h 6061990"/>
                  <a:gd name="connsiteX55" fmla="*/ 767643 w 9143999"/>
                  <a:gd name="connsiteY55" fmla="*/ 3257526 h 6061990"/>
                  <a:gd name="connsiteX56" fmla="*/ 771582 w 9143999"/>
                  <a:gd name="connsiteY56" fmla="*/ 3242878 h 6061990"/>
                  <a:gd name="connsiteX57" fmla="*/ 774645 w 9143999"/>
                  <a:gd name="connsiteY57" fmla="*/ 3234565 h 6061990"/>
                  <a:gd name="connsiteX58" fmla="*/ 775083 w 9143999"/>
                  <a:gd name="connsiteY58" fmla="*/ 3226251 h 6061990"/>
                  <a:gd name="connsiteX59" fmla="*/ 775083 w 9143999"/>
                  <a:gd name="connsiteY59" fmla="*/ 3223876 h 6061990"/>
                  <a:gd name="connsiteX60" fmla="*/ 778146 w 9143999"/>
                  <a:gd name="connsiteY60" fmla="*/ 3218334 h 6061990"/>
                  <a:gd name="connsiteX61" fmla="*/ 782085 w 9143999"/>
                  <a:gd name="connsiteY61" fmla="*/ 3195374 h 6061990"/>
                  <a:gd name="connsiteX62" fmla="*/ 813594 w 9143999"/>
                  <a:gd name="connsiteY62" fmla="*/ 3106699 h 6061990"/>
                  <a:gd name="connsiteX63" fmla="*/ 890617 w 9143999"/>
                  <a:gd name="connsiteY63" fmla="*/ 2926182 h 6061990"/>
                  <a:gd name="connsiteX64" fmla="*/ 1156698 w 9143999"/>
                  <a:gd name="connsiteY64" fmla="*/ 2565148 h 6061990"/>
                  <a:gd name="connsiteX65" fmla="*/ 1576824 w 9143999"/>
                  <a:gd name="connsiteY65" fmla="*/ 2254786 h 6061990"/>
                  <a:gd name="connsiteX66" fmla="*/ 2077475 w 9143999"/>
                  <a:gd name="connsiteY66" fmla="*/ 2055267 h 6061990"/>
                  <a:gd name="connsiteX67" fmla="*/ 2560620 w 9143999"/>
                  <a:gd name="connsiteY67" fmla="*/ 1947590 h 6061990"/>
                  <a:gd name="connsiteX68" fmla="*/ 3005254 w 9143999"/>
                  <a:gd name="connsiteY68" fmla="*/ 1890585 h 6061990"/>
                  <a:gd name="connsiteX69" fmla="*/ 3404374 w 9143999"/>
                  <a:gd name="connsiteY69" fmla="*/ 1852581 h 6061990"/>
                  <a:gd name="connsiteX70" fmla="*/ 3754480 w 9143999"/>
                  <a:gd name="connsiteY70" fmla="*/ 1814578 h 6061990"/>
                  <a:gd name="connsiteX71" fmla="*/ 4006556 w 9143999"/>
                  <a:gd name="connsiteY71" fmla="*/ 1763907 h 6061990"/>
                  <a:gd name="connsiteX72" fmla="*/ 4083579 w 9143999"/>
                  <a:gd name="connsiteY72" fmla="*/ 1738571 h 6061990"/>
                  <a:gd name="connsiteX73" fmla="*/ 4136095 w 9143999"/>
                  <a:gd name="connsiteY73" fmla="*/ 1713235 h 6061990"/>
                  <a:gd name="connsiteX74" fmla="*/ 4178107 w 9143999"/>
                  <a:gd name="connsiteY74" fmla="*/ 1672065 h 6061990"/>
                  <a:gd name="connsiteX75" fmla="*/ 4209617 w 9143999"/>
                  <a:gd name="connsiteY75" fmla="*/ 1605558 h 6061990"/>
                  <a:gd name="connsiteX76" fmla="*/ 4227122 w 9143999"/>
                  <a:gd name="connsiteY76" fmla="*/ 1513716 h 6061990"/>
                  <a:gd name="connsiteX77" fmla="*/ 4227122 w 9143999"/>
                  <a:gd name="connsiteY77" fmla="*/ 1505403 h 6061990"/>
                  <a:gd name="connsiteX78" fmla="*/ 4227122 w 9143999"/>
                  <a:gd name="connsiteY78" fmla="*/ 1495902 h 6061990"/>
                  <a:gd name="connsiteX79" fmla="*/ 4227122 w 9143999"/>
                  <a:gd name="connsiteY79" fmla="*/ 1482047 h 6061990"/>
                  <a:gd name="connsiteX80" fmla="*/ 4223621 w 9143999"/>
                  <a:gd name="connsiteY80" fmla="*/ 1463045 h 6061990"/>
                  <a:gd name="connsiteX81" fmla="*/ 4192112 w 9143999"/>
                  <a:gd name="connsiteY81" fmla="*/ 1409207 h 6061990"/>
                  <a:gd name="connsiteX82" fmla="*/ 4118589 w 9143999"/>
                  <a:gd name="connsiteY82" fmla="*/ 1342700 h 6061990"/>
                  <a:gd name="connsiteX83" fmla="*/ 3884019 w 9143999"/>
                  <a:gd name="connsiteY83" fmla="*/ 1203354 h 6061990"/>
                  <a:gd name="connsiteX84" fmla="*/ 3582928 w 9143999"/>
                  <a:gd name="connsiteY84" fmla="*/ 1076675 h 6061990"/>
                  <a:gd name="connsiteX85" fmla="*/ 3253829 w 9143999"/>
                  <a:gd name="connsiteY85" fmla="*/ 965832 h 6061990"/>
                  <a:gd name="connsiteX86" fmla="*/ 2543115 w 9143999"/>
                  <a:gd name="connsiteY86" fmla="*/ 772647 h 6061990"/>
                  <a:gd name="connsiteX87" fmla="*/ 1041163 w 9143999"/>
                  <a:gd name="connsiteY87" fmla="*/ 468619 h 6061990"/>
                  <a:gd name="connsiteX88" fmla="*/ 0 w 9143999"/>
                  <a:gd name="connsiteY88" fmla="*/ 304674 h 6061990"/>
                  <a:gd name="connsiteX89" fmla="*/ 0 w 9143999"/>
                  <a:gd name="connsiteY89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06574 w 9143999"/>
                  <a:gd name="connsiteY31" fmla="*/ 3366390 h 6061990"/>
                  <a:gd name="connsiteX32" fmla="*/ 2410075 w 9143999"/>
                  <a:gd name="connsiteY32" fmla="*/ 3371932 h 6061990"/>
                  <a:gd name="connsiteX33" fmla="*/ 2445086 w 9143999"/>
                  <a:gd name="connsiteY33" fmla="*/ 3470900 h 6061990"/>
                  <a:gd name="connsiteX34" fmla="*/ 2529111 w 9143999"/>
                  <a:gd name="connsiteY34" fmla="*/ 3575409 h 6061990"/>
                  <a:gd name="connsiteX35" fmla="*/ 2886218 w 9143999"/>
                  <a:gd name="connsiteY35" fmla="*/ 3828766 h 6061990"/>
                  <a:gd name="connsiteX36" fmla="*/ 3414877 w 9143999"/>
                  <a:gd name="connsiteY36" fmla="*/ 4075790 h 6061990"/>
                  <a:gd name="connsiteX37" fmla="*/ 4034564 w 9143999"/>
                  <a:gd name="connsiteY37" fmla="*/ 4294310 h 6061990"/>
                  <a:gd name="connsiteX38" fmla="*/ 4706767 w 9143999"/>
                  <a:gd name="connsiteY38" fmla="*/ 4487495 h 6061990"/>
                  <a:gd name="connsiteX39" fmla="*/ 6128195 w 9143999"/>
                  <a:gd name="connsiteY39" fmla="*/ 4810525 h 6061990"/>
                  <a:gd name="connsiteX40" fmla="*/ 7609141 w 9143999"/>
                  <a:gd name="connsiteY40" fmla="*/ 5070216 h 6061990"/>
                  <a:gd name="connsiteX41" fmla="*/ 9118095 w 9143999"/>
                  <a:gd name="connsiteY41" fmla="*/ 5285570 h 6061990"/>
                  <a:gd name="connsiteX42" fmla="*/ 9143999 w 9143999"/>
                  <a:gd name="connsiteY42" fmla="*/ 5288702 h 6061990"/>
                  <a:gd name="connsiteX43" fmla="*/ 9143999 w 9143999"/>
                  <a:gd name="connsiteY43" fmla="*/ 6061990 h 6061990"/>
                  <a:gd name="connsiteX44" fmla="*/ 4752032 w 9143999"/>
                  <a:gd name="connsiteY44" fmla="*/ 6061990 h 6061990"/>
                  <a:gd name="connsiteX45" fmla="*/ 3828002 w 9143999"/>
                  <a:gd name="connsiteY45" fmla="*/ 5760614 h 6061990"/>
                  <a:gd name="connsiteX46" fmla="*/ 3071774 w 9143999"/>
                  <a:gd name="connsiteY46" fmla="*/ 5475587 h 6061990"/>
                  <a:gd name="connsiteX47" fmla="*/ 2329551 w 9143999"/>
                  <a:gd name="connsiteY47" fmla="*/ 5136722 h 6061990"/>
                  <a:gd name="connsiteX48" fmla="*/ 1615336 w 9143999"/>
                  <a:gd name="connsiteY48" fmla="*/ 4712349 h 6061990"/>
                  <a:gd name="connsiteX49" fmla="*/ 1282736 w 9143999"/>
                  <a:gd name="connsiteY49" fmla="*/ 4446324 h 6061990"/>
                  <a:gd name="connsiteX50" fmla="*/ 992148 w 9143999"/>
                  <a:gd name="connsiteY50" fmla="*/ 4123294 h 6061990"/>
                  <a:gd name="connsiteX51" fmla="*/ 792588 w 9143999"/>
                  <a:gd name="connsiteY51" fmla="*/ 3733758 h 6061990"/>
                  <a:gd name="connsiteX52" fmla="*/ 761078 w 9143999"/>
                  <a:gd name="connsiteY52" fmla="*/ 3296717 h 6061990"/>
                  <a:gd name="connsiteX53" fmla="*/ 764579 w 9143999"/>
                  <a:gd name="connsiteY53" fmla="*/ 3271381 h 6061990"/>
                  <a:gd name="connsiteX54" fmla="*/ 767643 w 9143999"/>
                  <a:gd name="connsiteY54" fmla="*/ 3257526 h 6061990"/>
                  <a:gd name="connsiteX55" fmla="*/ 771582 w 9143999"/>
                  <a:gd name="connsiteY55" fmla="*/ 3242878 h 6061990"/>
                  <a:gd name="connsiteX56" fmla="*/ 774645 w 9143999"/>
                  <a:gd name="connsiteY56" fmla="*/ 3234565 h 6061990"/>
                  <a:gd name="connsiteX57" fmla="*/ 775083 w 9143999"/>
                  <a:gd name="connsiteY57" fmla="*/ 3226251 h 6061990"/>
                  <a:gd name="connsiteX58" fmla="*/ 775083 w 9143999"/>
                  <a:gd name="connsiteY58" fmla="*/ 3223876 h 6061990"/>
                  <a:gd name="connsiteX59" fmla="*/ 778146 w 9143999"/>
                  <a:gd name="connsiteY59" fmla="*/ 3218334 h 6061990"/>
                  <a:gd name="connsiteX60" fmla="*/ 782085 w 9143999"/>
                  <a:gd name="connsiteY60" fmla="*/ 3195374 h 6061990"/>
                  <a:gd name="connsiteX61" fmla="*/ 813594 w 9143999"/>
                  <a:gd name="connsiteY61" fmla="*/ 3106699 h 6061990"/>
                  <a:gd name="connsiteX62" fmla="*/ 890617 w 9143999"/>
                  <a:gd name="connsiteY62" fmla="*/ 2926182 h 6061990"/>
                  <a:gd name="connsiteX63" fmla="*/ 1156698 w 9143999"/>
                  <a:gd name="connsiteY63" fmla="*/ 2565148 h 6061990"/>
                  <a:gd name="connsiteX64" fmla="*/ 1576824 w 9143999"/>
                  <a:gd name="connsiteY64" fmla="*/ 2254786 h 6061990"/>
                  <a:gd name="connsiteX65" fmla="*/ 2077475 w 9143999"/>
                  <a:gd name="connsiteY65" fmla="*/ 2055267 h 6061990"/>
                  <a:gd name="connsiteX66" fmla="*/ 2560620 w 9143999"/>
                  <a:gd name="connsiteY66" fmla="*/ 1947590 h 6061990"/>
                  <a:gd name="connsiteX67" fmla="*/ 3005254 w 9143999"/>
                  <a:gd name="connsiteY67" fmla="*/ 1890585 h 6061990"/>
                  <a:gd name="connsiteX68" fmla="*/ 3404374 w 9143999"/>
                  <a:gd name="connsiteY68" fmla="*/ 1852581 h 6061990"/>
                  <a:gd name="connsiteX69" fmla="*/ 3754480 w 9143999"/>
                  <a:gd name="connsiteY69" fmla="*/ 1814578 h 6061990"/>
                  <a:gd name="connsiteX70" fmla="*/ 4006556 w 9143999"/>
                  <a:gd name="connsiteY70" fmla="*/ 1763907 h 6061990"/>
                  <a:gd name="connsiteX71" fmla="*/ 4083579 w 9143999"/>
                  <a:gd name="connsiteY71" fmla="*/ 1738571 h 6061990"/>
                  <a:gd name="connsiteX72" fmla="*/ 4136095 w 9143999"/>
                  <a:gd name="connsiteY72" fmla="*/ 1713235 h 6061990"/>
                  <a:gd name="connsiteX73" fmla="*/ 4178107 w 9143999"/>
                  <a:gd name="connsiteY73" fmla="*/ 1672065 h 6061990"/>
                  <a:gd name="connsiteX74" fmla="*/ 4209617 w 9143999"/>
                  <a:gd name="connsiteY74" fmla="*/ 1605558 h 6061990"/>
                  <a:gd name="connsiteX75" fmla="*/ 4227122 w 9143999"/>
                  <a:gd name="connsiteY75" fmla="*/ 1513716 h 6061990"/>
                  <a:gd name="connsiteX76" fmla="*/ 4227122 w 9143999"/>
                  <a:gd name="connsiteY76" fmla="*/ 1505403 h 6061990"/>
                  <a:gd name="connsiteX77" fmla="*/ 4227122 w 9143999"/>
                  <a:gd name="connsiteY77" fmla="*/ 1495902 h 6061990"/>
                  <a:gd name="connsiteX78" fmla="*/ 4227122 w 9143999"/>
                  <a:gd name="connsiteY78" fmla="*/ 1482047 h 6061990"/>
                  <a:gd name="connsiteX79" fmla="*/ 4223621 w 9143999"/>
                  <a:gd name="connsiteY79" fmla="*/ 1463045 h 6061990"/>
                  <a:gd name="connsiteX80" fmla="*/ 4192112 w 9143999"/>
                  <a:gd name="connsiteY80" fmla="*/ 1409207 h 6061990"/>
                  <a:gd name="connsiteX81" fmla="*/ 4118589 w 9143999"/>
                  <a:gd name="connsiteY81" fmla="*/ 1342700 h 6061990"/>
                  <a:gd name="connsiteX82" fmla="*/ 3884019 w 9143999"/>
                  <a:gd name="connsiteY82" fmla="*/ 1203354 h 6061990"/>
                  <a:gd name="connsiteX83" fmla="*/ 3582928 w 9143999"/>
                  <a:gd name="connsiteY83" fmla="*/ 1076675 h 6061990"/>
                  <a:gd name="connsiteX84" fmla="*/ 3253829 w 9143999"/>
                  <a:gd name="connsiteY84" fmla="*/ 965832 h 6061990"/>
                  <a:gd name="connsiteX85" fmla="*/ 2543115 w 9143999"/>
                  <a:gd name="connsiteY85" fmla="*/ 772647 h 6061990"/>
                  <a:gd name="connsiteX86" fmla="*/ 1041163 w 9143999"/>
                  <a:gd name="connsiteY86" fmla="*/ 468619 h 6061990"/>
                  <a:gd name="connsiteX87" fmla="*/ 0 w 9143999"/>
                  <a:gd name="connsiteY87" fmla="*/ 304674 h 6061990"/>
                  <a:gd name="connsiteX88" fmla="*/ 0 w 9143999"/>
                  <a:gd name="connsiteY88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10075 w 9143999"/>
                  <a:gd name="connsiteY31" fmla="*/ 3371932 h 6061990"/>
                  <a:gd name="connsiteX32" fmla="*/ 2445086 w 9143999"/>
                  <a:gd name="connsiteY32" fmla="*/ 3470900 h 6061990"/>
                  <a:gd name="connsiteX33" fmla="*/ 2529111 w 9143999"/>
                  <a:gd name="connsiteY33" fmla="*/ 3575409 h 6061990"/>
                  <a:gd name="connsiteX34" fmla="*/ 2886218 w 9143999"/>
                  <a:gd name="connsiteY34" fmla="*/ 3828766 h 6061990"/>
                  <a:gd name="connsiteX35" fmla="*/ 3414877 w 9143999"/>
                  <a:gd name="connsiteY35" fmla="*/ 4075790 h 6061990"/>
                  <a:gd name="connsiteX36" fmla="*/ 4034564 w 9143999"/>
                  <a:gd name="connsiteY36" fmla="*/ 4294310 h 6061990"/>
                  <a:gd name="connsiteX37" fmla="*/ 4706767 w 9143999"/>
                  <a:gd name="connsiteY37" fmla="*/ 4487495 h 6061990"/>
                  <a:gd name="connsiteX38" fmla="*/ 6128195 w 9143999"/>
                  <a:gd name="connsiteY38" fmla="*/ 4810525 h 6061990"/>
                  <a:gd name="connsiteX39" fmla="*/ 7609141 w 9143999"/>
                  <a:gd name="connsiteY39" fmla="*/ 5070216 h 6061990"/>
                  <a:gd name="connsiteX40" fmla="*/ 9118095 w 9143999"/>
                  <a:gd name="connsiteY40" fmla="*/ 5285570 h 6061990"/>
                  <a:gd name="connsiteX41" fmla="*/ 9143999 w 9143999"/>
                  <a:gd name="connsiteY41" fmla="*/ 5288702 h 6061990"/>
                  <a:gd name="connsiteX42" fmla="*/ 9143999 w 9143999"/>
                  <a:gd name="connsiteY42" fmla="*/ 6061990 h 6061990"/>
                  <a:gd name="connsiteX43" fmla="*/ 4752032 w 9143999"/>
                  <a:gd name="connsiteY43" fmla="*/ 6061990 h 6061990"/>
                  <a:gd name="connsiteX44" fmla="*/ 3828002 w 9143999"/>
                  <a:gd name="connsiteY44" fmla="*/ 5760614 h 6061990"/>
                  <a:gd name="connsiteX45" fmla="*/ 3071774 w 9143999"/>
                  <a:gd name="connsiteY45" fmla="*/ 5475587 h 6061990"/>
                  <a:gd name="connsiteX46" fmla="*/ 2329551 w 9143999"/>
                  <a:gd name="connsiteY46" fmla="*/ 5136722 h 6061990"/>
                  <a:gd name="connsiteX47" fmla="*/ 1615336 w 9143999"/>
                  <a:gd name="connsiteY47" fmla="*/ 4712349 h 6061990"/>
                  <a:gd name="connsiteX48" fmla="*/ 1282736 w 9143999"/>
                  <a:gd name="connsiteY48" fmla="*/ 4446324 h 6061990"/>
                  <a:gd name="connsiteX49" fmla="*/ 992148 w 9143999"/>
                  <a:gd name="connsiteY49" fmla="*/ 4123294 h 6061990"/>
                  <a:gd name="connsiteX50" fmla="*/ 792588 w 9143999"/>
                  <a:gd name="connsiteY50" fmla="*/ 3733758 h 6061990"/>
                  <a:gd name="connsiteX51" fmla="*/ 761078 w 9143999"/>
                  <a:gd name="connsiteY51" fmla="*/ 3296717 h 6061990"/>
                  <a:gd name="connsiteX52" fmla="*/ 764579 w 9143999"/>
                  <a:gd name="connsiteY52" fmla="*/ 3271381 h 6061990"/>
                  <a:gd name="connsiteX53" fmla="*/ 767643 w 9143999"/>
                  <a:gd name="connsiteY53" fmla="*/ 3257526 h 6061990"/>
                  <a:gd name="connsiteX54" fmla="*/ 771582 w 9143999"/>
                  <a:gd name="connsiteY54" fmla="*/ 3242878 h 6061990"/>
                  <a:gd name="connsiteX55" fmla="*/ 774645 w 9143999"/>
                  <a:gd name="connsiteY55" fmla="*/ 3234565 h 6061990"/>
                  <a:gd name="connsiteX56" fmla="*/ 775083 w 9143999"/>
                  <a:gd name="connsiteY56" fmla="*/ 3226251 h 6061990"/>
                  <a:gd name="connsiteX57" fmla="*/ 775083 w 9143999"/>
                  <a:gd name="connsiteY57" fmla="*/ 3223876 h 6061990"/>
                  <a:gd name="connsiteX58" fmla="*/ 778146 w 9143999"/>
                  <a:gd name="connsiteY58" fmla="*/ 3218334 h 6061990"/>
                  <a:gd name="connsiteX59" fmla="*/ 782085 w 9143999"/>
                  <a:gd name="connsiteY59" fmla="*/ 3195374 h 6061990"/>
                  <a:gd name="connsiteX60" fmla="*/ 813594 w 9143999"/>
                  <a:gd name="connsiteY60" fmla="*/ 3106699 h 6061990"/>
                  <a:gd name="connsiteX61" fmla="*/ 890617 w 9143999"/>
                  <a:gd name="connsiteY61" fmla="*/ 2926182 h 6061990"/>
                  <a:gd name="connsiteX62" fmla="*/ 1156698 w 9143999"/>
                  <a:gd name="connsiteY62" fmla="*/ 2565148 h 6061990"/>
                  <a:gd name="connsiteX63" fmla="*/ 1576824 w 9143999"/>
                  <a:gd name="connsiteY63" fmla="*/ 2254786 h 6061990"/>
                  <a:gd name="connsiteX64" fmla="*/ 2077475 w 9143999"/>
                  <a:gd name="connsiteY64" fmla="*/ 2055267 h 6061990"/>
                  <a:gd name="connsiteX65" fmla="*/ 2560620 w 9143999"/>
                  <a:gd name="connsiteY65" fmla="*/ 1947590 h 6061990"/>
                  <a:gd name="connsiteX66" fmla="*/ 3005254 w 9143999"/>
                  <a:gd name="connsiteY66" fmla="*/ 1890585 h 6061990"/>
                  <a:gd name="connsiteX67" fmla="*/ 3404374 w 9143999"/>
                  <a:gd name="connsiteY67" fmla="*/ 1852581 h 6061990"/>
                  <a:gd name="connsiteX68" fmla="*/ 3754480 w 9143999"/>
                  <a:gd name="connsiteY68" fmla="*/ 1814578 h 6061990"/>
                  <a:gd name="connsiteX69" fmla="*/ 4006556 w 9143999"/>
                  <a:gd name="connsiteY69" fmla="*/ 1763907 h 6061990"/>
                  <a:gd name="connsiteX70" fmla="*/ 4083579 w 9143999"/>
                  <a:gd name="connsiteY70" fmla="*/ 1738571 h 6061990"/>
                  <a:gd name="connsiteX71" fmla="*/ 4136095 w 9143999"/>
                  <a:gd name="connsiteY71" fmla="*/ 1713235 h 6061990"/>
                  <a:gd name="connsiteX72" fmla="*/ 4178107 w 9143999"/>
                  <a:gd name="connsiteY72" fmla="*/ 1672065 h 6061990"/>
                  <a:gd name="connsiteX73" fmla="*/ 4209617 w 9143999"/>
                  <a:gd name="connsiteY73" fmla="*/ 1605558 h 6061990"/>
                  <a:gd name="connsiteX74" fmla="*/ 4227122 w 9143999"/>
                  <a:gd name="connsiteY74" fmla="*/ 1513716 h 6061990"/>
                  <a:gd name="connsiteX75" fmla="*/ 4227122 w 9143999"/>
                  <a:gd name="connsiteY75" fmla="*/ 1505403 h 6061990"/>
                  <a:gd name="connsiteX76" fmla="*/ 4227122 w 9143999"/>
                  <a:gd name="connsiteY76" fmla="*/ 1495902 h 6061990"/>
                  <a:gd name="connsiteX77" fmla="*/ 4227122 w 9143999"/>
                  <a:gd name="connsiteY77" fmla="*/ 1482047 h 6061990"/>
                  <a:gd name="connsiteX78" fmla="*/ 4223621 w 9143999"/>
                  <a:gd name="connsiteY78" fmla="*/ 1463045 h 6061990"/>
                  <a:gd name="connsiteX79" fmla="*/ 4192112 w 9143999"/>
                  <a:gd name="connsiteY79" fmla="*/ 1409207 h 6061990"/>
                  <a:gd name="connsiteX80" fmla="*/ 4118589 w 9143999"/>
                  <a:gd name="connsiteY80" fmla="*/ 1342700 h 6061990"/>
                  <a:gd name="connsiteX81" fmla="*/ 3884019 w 9143999"/>
                  <a:gd name="connsiteY81" fmla="*/ 1203354 h 6061990"/>
                  <a:gd name="connsiteX82" fmla="*/ 3582928 w 9143999"/>
                  <a:gd name="connsiteY82" fmla="*/ 1076675 h 6061990"/>
                  <a:gd name="connsiteX83" fmla="*/ 3253829 w 9143999"/>
                  <a:gd name="connsiteY83" fmla="*/ 965832 h 6061990"/>
                  <a:gd name="connsiteX84" fmla="*/ 2543115 w 9143999"/>
                  <a:gd name="connsiteY84" fmla="*/ 772647 h 6061990"/>
                  <a:gd name="connsiteX85" fmla="*/ 1041163 w 9143999"/>
                  <a:gd name="connsiteY85" fmla="*/ 468619 h 6061990"/>
                  <a:gd name="connsiteX86" fmla="*/ 0 w 9143999"/>
                  <a:gd name="connsiteY86" fmla="*/ 304674 h 6061990"/>
                  <a:gd name="connsiteX87" fmla="*/ 0 w 9143999"/>
                  <a:gd name="connsiteY87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06574 w 9143999"/>
                  <a:gd name="connsiteY30" fmla="*/ 3341054 h 6061990"/>
                  <a:gd name="connsiteX31" fmla="*/ 2445086 w 9143999"/>
                  <a:gd name="connsiteY31" fmla="*/ 3470900 h 6061990"/>
                  <a:gd name="connsiteX32" fmla="*/ 2529111 w 9143999"/>
                  <a:gd name="connsiteY32" fmla="*/ 3575409 h 6061990"/>
                  <a:gd name="connsiteX33" fmla="*/ 2886218 w 9143999"/>
                  <a:gd name="connsiteY33" fmla="*/ 3828766 h 6061990"/>
                  <a:gd name="connsiteX34" fmla="*/ 3414877 w 9143999"/>
                  <a:gd name="connsiteY34" fmla="*/ 4075790 h 6061990"/>
                  <a:gd name="connsiteX35" fmla="*/ 4034564 w 9143999"/>
                  <a:gd name="connsiteY35" fmla="*/ 4294310 h 6061990"/>
                  <a:gd name="connsiteX36" fmla="*/ 4706767 w 9143999"/>
                  <a:gd name="connsiteY36" fmla="*/ 4487495 h 6061990"/>
                  <a:gd name="connsiteX37" fmla="*/ 6128195 w 9143999"/>
                  <a:gd name="connsiteY37" fmla="*/ 4810525 h 6061990"/>
                  <a:gd name="connsiteX38" fmla="*/ 7609141 w 9143999"/>
                  <a:gd name="connsiteY38" fmla="*/ 5070216 h 6061990"/>
                  <a:gd name="connsiteX39" fmla="*/ 9118095 w 9143999"/>
                  <a:gd name="connsiteY39" fmla="*/ 5285570 h 6061990"/>
                  <a:gd name="connsiteX40" fmla="*/ 9143999 w 9143999"/>
                  <a:gd name="connsiteY40" fmla="*/ 5288702 h 6061990"/>
                  <a:gd name="connsiteX41" fmla="*/ 9143999 w 9143999"/>
                  <a:gd name="connsiteY41" fmla="*/ 6061990 h 6061990"/>
                  <a:gd name="connsiteX42" fmla="*/ 4752032 w 9143999"/>
                  <a:gd name="connsiteY42" fmla="*/ 6061990 h 6061990"/>
                  <a:gd name="connsiteX43" fmla="*/ 3828002 w 9143999"/>
                  <a:gd name="connsiteY43" fmla="*/ 5760614 h 6061990"/>
                  <a:gd name="connsiteX44" fmla="*/ 3071774 w 9143999"/>
                  <a:gd name="connsiteY44" fmla="*/ 5475587 h 6061990"/>
                  <a:gd name="connsiteX45" fmla="*/ 2329551 w 9143999"/>
                  <a:gd name="connsiteY45" fmla="*/ 5136722 h 6061990"/>
                  <a:gd name="connsiteX46" fmla="*/ 1615336 w 9143999"/>
                  <a:gd name="connsiteY46" fmla="*/ 4712349 h 6061990"/>
                  <a:gd name="connsiteX47" fmla="*/ 1282736 w 9143999"/>
                  <a:gd name="connsiteY47" fmla="*/ 4446324 h 6061990"/>
                  <a:gd name="connsiteX48" fmla="*/ 992148 w 9143999"/>
                  <a:gd name="connsiteY48" fmla="*/ 4123294 h 6061990"/>
                  <a:gd name="connsiteX49" fmla="*/ 792588 w 9143999"/>
                  <a:gd name="connsiteY49" fmla="*/ 3733758 h 6061990"/>
                  <a:gd name="connsiteX50" fmla="*/ 761078 w 9143999"/>
                  <a:gd name="connsiteY50" fmla="*/ 3296717 h 6061990"/>
                  <a:gd name="connsiteX51" fmla="*/ 764579 w 9143999"/>
                  <a:gd name="connsiteY51" fmla="*/ 3271381 h 6061990"/>
                  <a:gd name="connsiteX52" fmla="*/ 767643 w 9143999"/>
                  <a:gd name="connsiteY52" fmla="*/ 3257526 h 6061990"/>
                  <a:gd name="connsiteX53" fmla="*/ 771582 w 9143999"/>
                  <a:gd name="connsiteY53" fmla="*/ 3242878 h 6061990"/>
                  <a:gd name="connsiteX54" fmla="*/ 774645 w 9143999"/>
                  <a:gd name="connsiteY54" fmla="*/ 3234565 h 6061990"/>
                  <a:gd name="connsiteX55" fmla="*/ 775083 w 9143999"/>
                  <a:gd name="connsiteY55" fmla="*/ 3226251 h 6061990"/>
                  <a:gd name="connsiteX56" fmla="*/ 775083 w 9143999"/>
                  <a:gd name="connsiteY56" fmla="*/ 3223876 h 6061990"/>
                  <a:gd name="connsiteX57" fmla="*/ 778146 w 9143999"/>
                  <a:gd name="connsiteY57" fmla="*/ 3218334 h 6061990"/>
                  <a:gd name="connsiteX58" fmla="*/ 782085 w 9143999"/>
                  <a:gd name="connsiteY58" fmla="*/ 3195374 h 6061990"/>
                  <a:gd name="connsiteX59" fmla="*/ 813594 w 9143999"/>
                  <a:gd name="connsiteY59" fmla="*/ 3106699 h 6061990"/>
                  <a:gd name="connsiteX60" fmla="*/ 890617 w 9143999"/>
                  <a:gd name="connsiteY60" fmla="*/ 2926182 h 6061990"/>
                  <a:gd name="connsiteX61" fmla="*/ 1156698 w 9143999"/>
                  <a:gd name="connsiteY61" fmla="*/ 2565148 h 6061990"/>
                  <a:gd name="connsiteX62" fmla="*/ 1576824 w 9143999"/>
                  <a:gd name="connsiteY62" fmla="*/ 2254786 h 6061990"/>
                  <a:gd name="connsiteX63" fmla="*/ 2077475 w 9143999"/>
                  <a:gd name="connsiteY63" fmla="*/ 2055267 h 6061990"/>
                  <a:gd name="connsiteX64" fmla="*/ 2560620 w 9143999"/>
                  <a:gd name="connsiteY64" fmla="*/ 1947590 h 6061990"/>
                  <a:gd name="connsiteX65" fmla="*/ 3005254 w 9143999"/>
                  <a:gd name="connsiteY65" fmla="*/ 1890585 h 6061990"/>
                  <a:gd name="connsiteX66" fmla="*/ 3404374 w 9143999"/>
                  <a:gd name="connsiteY66" fmla="*/ 1852581 h 6061990"/>
                  <a:gd name="connsiteX67" fmla="*/ 3754480 w 9143999"/>
                  <a:gd name="connsiteY67" fmla="*/ 1814578 h 6061990"/>
                  <a:gd name="connsiteX68" fmla="*/ 4006556 w 9143999"/>
                  <a:gd name="connsiteY68" fmla="*/ 1763907 h 6061990"/>
                  <a:gd name="connsiteX69" fmla="*/ 4083579 w 9143999"/>
                  <a:gd name="connsiteY69" fmla="*/ 1738571 h 6061990"/>
                  <a:gd name="connsiteX70" fmla="*/ 4136095 w 9143999"/>
                  <a:gd name="connsiteY70" fmla="*/ 1713235 h 6061990"/>
                  <a:gd name="connsiteX71" fmla="*/ 4178107 w 9143999"/>
                  <a:gd name="connsiteY71" fmla="*/ 1672065 h 6061990"/>
                  <a:gd name="connsiteX72" fmla="*/ 4209617 w 9143999"/>
                  <a:gd name="connsiteY72" fmla="*/ 1605558 h 6061990"/>
                  <a:gd name="connsiteX73" fmla="*/ 4227122 w 9143999"/>
                  <a:gd name="connsiteY73" fmla="*/ 1513716 h 6061990"/>
                  <a:gd name="connsiteX74" fmla="*/ 4227122 w 9143999"/>
                  <a:gd name="connsiteY74" fmla="*/ 1505403 h 6061990"/>
                  <a:gd name="connsiteX75" fmla="*/ 4227122 w 9143999"/>
                  <a:gd name="connsiteY75" fmla="*/ 1495902 h 6061990"/>
                  <a:gd name="connsiteX76" fmla="*/ 4227122 w 9143999"/>
                  <a:gd name="connsiteY76" fmla="*/ 1482047 h 6061990"/>
                  <a:gd name="connsiteX77" fmla="*/ 4223621 w 9143999"/>
                  <a:gd name="connsiteY77" fmla="*/ 1463045 h 6061990"/>
                  <a:gd name="connsiteX78" fmla="*/ 4192112 w 9143999"/>
                  <a:gd name="connsiteY78" fmla="*/ 1409207 h 6061990"/>
                  <a:gd name="connsiteX79" fmla="*/ 4118589 w 9143999"/>
                  <a:gd name="connsiteY79" fmla="*/ 1342700 h 6061990"/>
                  <a:gd name="connsiteX80" fmla="*/ 3884019 w 9143999"/>
                  <a:gd name="connsiteY80" fmla="*/ 1203354 h 6061990"/>
                  <a:gd name="connsiteX81" fmla="*/ 3582928 w 9143999"/>
                  <a:gd name="connsiteY81" fmla="*/ 1076675 h 6061990"/>
                  <a:gd name="connsiteX82" fmla="*/ 3253829 w 9143999"/>
                  <a:gd name="connsiteY82" fmla="*/ 965832 h 6061990"/>
                  <a:gd name="connsiteX83" fmla="*/ 2543115 w 9143999"/>
                  <a:gd name="connsiteY83" fmla="*/ 772647 h 6061990"/>
                  <a:gd name="connsiteX84" fmla="*/ 1041163 w 9143999"/>
                  <a:gd name="connsiteY84" fmla="*/ 468619 h 6061990"/>
                  <a:gd name="connsiteX85" fmla="*/ 0 w 9143999"/>
                  <a:gd name="connsiteY85" fmla="*/ 304674 h 6061990"/>
                  <a:gd name="connsiteX86" fmla="*/ 0 w 9143999"/>
                  <a:gd name="connsiteY86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45086 w 9143999"/>
                  <a:gd name="connsiteY30" fmla="*/ 3470900 h 6061990"/>
                  <a:gd name="connsiteX31" fmla="*/ 2529111 w 9143999"/>
                  <a:gd name="connsiteY31" fmla="*/ 3575409 h 6061990"/>
                  <a:gd name="connsiteX32" fmla="*/ 2886218 w 9143999"/>
                  <a:gd name="connsiteY32" fmla="*/ 3828766 h 6061990"/>
                  <a:gd name="connsiteX33" fmla="*/ 3414877 w 9143999"/>
                  <a:gd name="connsiteY33" fmla="*/ 4075790 h 6061990"/>
                  <a:gd name="connsiteX34" fmla="*/ 4034564 w 9143999"/>
                  <a:gd name="connsiteY34" fmla="*/ 4294310 h 6061990"/>
                  <a:gd name="connsiteX35" fmla="*/ 4706767 w 9143999"/>
                  <a:gd name="connsiteY35" fmla="*/ 4487495 h 6061990"/>
                  <a:gd name="connsiteX36" fmla="*/ 6128195 w 9143999"/>
                  <a:gd name="connsiteY36" fmla="*/ 4810525 h 6061990"/>
                  <a:gd name="connsiteX37" fmla="*/ 7609141 w 9143999"/>
                  <a:gd name="connsiteY37" fmla="*/ 5070216 h 6061990"/>
                  <a:gd name="connsiteX38" fmla="*/ 9118095 w 9143999"/>
                  <a:gd name="connsiteY38" fmla="*/ 5285570 h 6061990"/>
                  <a:gd name="connsiteX39" fmla="*/ 9143999 w 9143999"/>
                  <a:gd name="connsiteY39" fmla="*/ 5288702 h 6061990"/>
                  <a:gd name="connsiteX40" fmla="*/ 9143999 w 9143999"/>
                  <a:gd name="connsiteY40" fmla="*/ 6061990 h 6061990"/>
                  <a:gd name="connsiteX41" fmla="*/ 4752032 w 9143999"/>
                  <a:gd name="connsiteY41" fmla="*/ 6061990 h 6061990"/>
                  <a:gd name="connsiteX42" fmla="*/ 3828002 w 9143999"/>
                  <a:gd name="connsiteY42" fmla="*/ 5760614 h 6061990"/>
                  <a:gd name="connsiteX43" fmla="*/ 3071774 w 9143999"/>
                  <a:gd name="connsiteY43" fmla="*/ 5475587 h 6061990"/>
                  <a:gd name="connsiteX44" fmla="*/ 2329551 w 9143999"/>
                  <a:gd name="connsiteY44" fmla="*/ 5136722 h 6061990"/>
                  <a:gd name="connsiteX45" fmla="*/ 1615336 w 9143999"/>
                  <a:gd name="connsiteY45" fmla="*/ 4712349 h 6061990"/>
                  <a:gd name="connsiteX46" fmla="*/ 1282736 w 9143999"/>
                  <a:gd name="connsiteY46" fmla="*/ 4446324 h 6061990"/>
                  <a:gd name="connsiteX47" fmla="*/ 992148 w 9143999"/>
                  <a:gd name="connsiteY47" fmla="*/ 4123294 h 6061990"/>
                  <a:gd name="connsiteX48" fmla="*/ 792588 w 9143999"/>
                  <a:gd name="connsiteY48" fmla="*/ 3733758 h 6061990"/>
                  <a:gd name="connsiteX49" fmla="*/ 761078 w 9143999"/>
                  <a:gd name="connsiteY49" fmla="*/ 3296717 h 6061990"/>
                  <a:gd name="connsiteX50" fmla="*/ 764579 w 9143999"/>
                  <a:gd name="connsiteY50" fmla="*/ 3271381 h 6061990"/>
                  <a:gd name="connsiteX51" fmla="*/ 767643 w 9143999"/>
                  <a:gd name="connsiteY51" fmla="*/ 3257526 h 6061990"/>
                  <a:gd name="connsiteX52" fmla="*/ 771582 w 9143999"/>
                  <a:gd name="connsiteY52" fmla="*/ 3242878 h 6061990"/>
                  <a:gd name="connsiteX53" fmla="*/ 774645 w 9143999"/>
                  <a:gd name="connsiteY53" fmla="*/ 3234565 h 6061990"/>
                  <a:gd name="connsiteX54" fmla="*/ 775083 w 9143999"/>
                  <a:gd name="connsiteY54" fmla="*/ 3226251 h 6061990"/>
                  <a:gd name="connsiteX55" fmla="*/ 775083 w 9143999"/>
                  <a:gd name="connsiteY55" fmla="*/ 3223876 h 6061990"/>
                  <a:gd name="connsiteX56" fmla="*/ 778146 w 9143999"/>
                  <a:gd name="connsiteY56" fmla="*/ 3218334 h 6061990"/>
                  <a:gd name="connsiteX57" fmla="*/ 782085 w 9143999"/>
                  <a:gd name="connsiteY57" fmla="*/ 3195374 h 6061990"/>
                  <a:gd name="connsiteX58" fmla="*/ 813594 w 9143999"/>
                  <a:gd name="connsiteY58" fmla="*/ 3106699 h 6061990"/>
                  <a:gd name="connsiteX59" fmla="*/ 890617 w 9143999"/>
                  <a:gd name="connsiteY59" fmla="*/ 2926182 h 6061990"/>
                  <a:gd name="connsiteX60" fmla="*/ 1156698 w 9143999"/>
                  <a:gd name="connsiteY60" fmla="*/ 2565148 h 6061990"/>
                  <a:gd name="connsiteX61" fmla="*/ 1576824 w 9143999"/>
                  <a:gd name="connsiteY61" fmla="*/ 2254786 h 6061990"/>
                  <a:gd name="connsiteX62" fmla="*/ 2077475 w 9143999"/>
                  <a:gd name="connsiteY62" fmla="*/ 2055267 h 6061990"/>
                  <a:gd name="connsiteX63" fmla="*/ 2560620 w 9143999"/>
                  <a:gd name="connsiteY63" fmla="*/ 1947590 h 6061990"/>
                  <a:gd name="connsiteX64" fmla="*/ 3005254 w 9143999"/>
                  <a:gd name="connsiteY64" fmla="*/ 1890585 h 6061990"/>
                  <a:gd name="connsiteX65" fmla="*/ 3404374 w 9143999"/>
                  <a:gd name="connsiteY65" fmla="*/ 1852581 h 6061990"/>
                  <a:gd name="connsiteX66" fmla="*/ 3754480 w 9143999"/>
                  <a:gd name="connsiteY66" fmla="*/ 1814578 h 6061990"/>
                  <a:gd name="connsiteX67" fmla="*/ 4006556 w 9143999"/>
                  <a:gd name="connsiteY67" fmla="*/ 1763907 h 6061990"/>
                  <a:gd name="connsiteX68" fmla="*/ 4083579 w 9143999"/>
                  <a:gd name="connsiteY68" fmla="*/ 1738571 h 6061990"/>
                  <a:gd name="connsiteX69" fmla="*/ 4136095 w 9143999"/>
                  <a:gd name="connsiteY69" fmla="*/ 1713235 h 6061990"/>
                  <a:gd name="connsiteX70" fmla="*/ 4178107 w 9143999"/>
                  <a:gd name="connsiteY70" fmla="*/ 1672065 h 6061990"/>
                  <a:gd name="connsiteX71" fmla="*/ 4209617 w 9143999"/>
                  <a:gd name="connsiteY71" fmla="*/ 1605558 h 6061990"/>
                  <a:gd name="connsiteX72" fmla="*/ 4227122 w 9143999"/>
                  <a:gd name="connsiteY72" fmla="*/ 1513716 h 6061990"/>
                  <a:gd name="connsiteX73" fmla="*/ 4227122 w 9143999"/>
                  <a:gd name="connsiteY73" fmla="*/ 1505403 h 6061990"/>
                  <a:gd name="connsiteX74" fmla="*/ 4227122 w 9143999"/>
                  <a:gd name="connsiteY74" fmla="*/ 1495902 h 6061990"/>
                  <a:gd name="connsiteX75" fmla="*/ 4227122 w 9143999"/>
                  <a:gd name="connsiteY75" fmla="*/ 1482047 h 6061990"/>
                  <a:gd name="connsiteX76" fmla="*/ 4223621 w 9143999"/>
                  <a:gd name="connsiteY76" fmla="*/ 1463045 h 6061990"/>
                  <a:gd name="connsiteX77" fmla="*/ 4192112 w 9143999"/>
                  <a:gd name="connsiteY77" fmla="*/ 1409207 h 6061990"/>
                  <a:gd name="connsiteX78" fmla="*/ 4118589 w 9143999"/>
                  <a:gd name="connsiteY78" fmla="*/ 1342700 h 6061990"/>
                  <a:gd name="connsiteX79" fmla="*/ 3884019 w 9143999"/>
                  <a:gd name="connsiteY79" fmla="*/ 1203354 h 6061990"/>
                  <a:gd name="connsiteX80" fmla="*/ 3582928 w 9143999"/>
                  <a:gd name="connsiteY80" fmla="*/ 1076675 h 6061990"/>
                  <a:gd name="connsiteX81" fmla="*/ 3253829 w 9143999"/>
                  <a:gd name="connsiteY81" fmla="*/ 965832 h 6061990"/>
                  <a:gd name="connsiteX82" fmla="*/ 2543115 w 9143999"/>
                  <a:gd name="connsiteY82" fmla="*/ 772647 h 6061990"/>
                  <a:gd name="connsiteX83" fmla="*/ 1041163 w 9143999"/>
                  <a:gd name="connsiteY83" fmla="*/ 468619 h 6061990"/>
                  <a:gd name="connsiteX84" fmla="*/ 0 w 9143999"/>
                  <a:gd name="connsiteY84" fmla="*/ 304674 h 6061990"/>
                  <a:gd name="connsiteX85" fmla="*/ 0 w 9143999"/>
                  <a:gd name="connsiteY85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10075 w 9143999"/>
                  <a:gd name="connsiteY29" fmla="*/ 3296717 h 6061990"/>
                  <a:gd name="connsiteX30" fmla="*/ 2445086 w 9143999"/>
                  <a:gd name="connsiteY30" fmla="*/ 3470900 h 6061990"/>
                  <a:gd name="connsiteX31" fmla="*/ 2529111 w 9143999"/>
                  <a:gd name="connsiteY31" fmla="*/ 3575409 h 6061990"/>
                  <a:gd name="connsiteX32" fmla="*/ 2886218 w 9143999"/>
                  <a:gd name="connsiteY32" fmla="*/ 3828766 h 6061990"/>
                  <a:gd name="connsiteX33" fmla="*/ 3414877 w 9143999"/>
                  <a:gd name="connsiteY33" fmla="*/ 4075790 h 6061990"/>
                  <a:gd name="connsiteX34" fmla="*/ 4034564 w 9143999"/>
                  <a:gd name="connsiteY34" fmla="*/ 4294310 h 6061990"/>
                  <a:gd name="connsiteX35" fmla="*/ 4706767 w 9143999"/>
                  <a:gd name="connsiteY35" fmla="*/ 4487495 h 6061990"/>
                  <a:gd name="connsiteX36" fmla="*/ 6128195 w 9143999"/>
                  <a:gd name="connsiteY36" fmla="*/ 4810525 h 6061990"/>
                  <a:gd name="connsiteX37" fmla="*/ 7609141 w 9143999"/>
                  <a:gd name="connsiteY37" fmla="*/ 5070216 h 6061990"/>
                  <a:gd name="connsiteX38" fmla="*/ 9118095 w 9143999"/>
                  <a:gd name="connsiteY38" fmla="*/ 5285570 h 6061990"/>
                  <a:gd name="connsiteX39" fmla="*/ 9143999 w 9143999"/>
                  <a:gd name="connsiteY39" fmla="*/ 5288702 h 6061990"/>
                  <a:gd name="connsiteX40" fmla="*/ 9143999 w 9143999"/>
                  <a:gd name="connsiteY40" fmla="*/ 6061990 h 6061990"/>
                  <a:gd name="connsiteX41" fmla="*/ 4752032 w 9143999"/>
                  <a:gd name="connsiteY41" fmla="*/ 6061990 h 6061990"/>
                  <a:gd name="connsiteX42" fmla="*/ 3828002 w 9143999"/>
                  <a:gd name="connsiteY42" fmla="*/ 5760614 h 6061990"/>
                  <a:gd name="connsiteX43" fmla="*/ 3071774 w 9143999"/>
                  <a:gd name="connsiteY43" fmla="*/ 5475587 h 6061990"/>
                  <a:gd name="connsiteX44" fmla="*/ 2329551 w 9143999"/>
                  <a:gd name="connsiteY44" fmla="*/ 5136722 h 6061990"/>
                  <a:gd name="connsiteX45" fmla="*/ 1615336 w 9143999"/>
                  <a:gd name="connsiteY45" fmla="*/ 4712349 h 6061990"/>
                  <a:gd name="connsiteX46" fmla="*/ 1282736 w 9143999"/>
                  <a:gd name="connsiteY46" fmla="*/ 4446324 h 6061990"/>
                  <a:gd name="connsiteX47" fmla="*/ 992148 w 9143999"/>
                  <a:gd name="connsiteY47" fmla="*/ 4123294 h 6061990"/>
                  <a:gd name="connsiteX48" fmla="*/ 792588 w 9143999"/>
                  <a:gd name="connsiteY48" fmla="*/ 3733758 h 6061990"/>
                  <a:gd name="connsiteX49" fmla="*/ 761078 w 9143999"/>
                  <a:gd name="connsiteY49" fmla="*/ 3296717 h 6061990"/>
                  <a:gd name="connsiteX50" fmla="*/ 764579 w 9143999"/>
                  <a:gd name="connsiteY50" fmla="*/ 3271381 h 6061990"/>
                  <a:gd name="connsiteX51" fmla="*/ 767643 w 9143999"/>
                  <a:gd name="connsiteY51" fmla="*/ 3257526 h 6061990"/>
                  <a:gd name="connsiteX52" fmla="*/ 771582 w 9143999"/>
                  <a:gd name="connsiteY52" fmla="*/ 3242878 h 6061990"/>
                  <a:gd name="connsiteX53" fmla="*/ 774645 w 9143999"/>
                  <a:gd name="connsiteY53" fmla="*/ 3234565 h 6061990"/>
                  <a:gd name="connsiteX54" fmla="*/ 775083 w 9143999"/>
                  <a:gd name="connsiteY54" fmla="*/ 3226251 h 6061990"/>
                  <a:gd name="connsiteX55" fmla="*/ 775083 w 9143999"/>
                  <a:gd name="connsiteY55" fmla="*/ 3223876 h 6061990"/>
                  <a:gd name="connsiteX56" fmla="*/ 778146 w 9143999"/>
                  <a:gd name="connsiteY56" fmla="*/ 3218334 h 6061990"/>
                  <a:gd name="connsiteX57" fmla="*/ 782085 w 9143999"/>
                  <a:gd name="connsiteY57" fmla="*/ 3195374 h 6061990"/>
                  <a:gd name="connsiteX58" fmla="*/ 813594 w 9143999"/>
                  <a:gd name="connsiteY58" fmla="*/ 3106699 h 6061990"/>
                  <a:gd name="connsiteX59" fmla="*/ 890617 w 9143999"/>
                  <a:gd name="connsiteY59" fmla="*/ 2926182 h 6061990"/>
                  <a:gd name="connsiteX60" fmla="*/ 1156698 w 9143999"/>
                  <a:gd name="connsiteY60" fmla="*/ 2565148 h 6061990"/>
                  <a:gd name="connsiteX61" fmla="*/ 1576824 w 9143999"/>
                  <a:gd name="connsiteY61" fmla="*/ 2254786 h 6061990"/>
                  <a:gd name="connsiteX62" fmla="*/ 2077475 w 9143999"/>
                  <a:gd name="connsiteY62" fmla="*/ 2055267 h 6061990"/>
                  <a:gd name="connsiteX63" fmla="*/ 2560620 w 9143999"/>
                  <a:gd name="connsiteY63" fmla="*/ 1947590 h 6061990"/>
                  <a:gd name="connsiteX64" fmla="*/ 3005254 w 9143999"/>
                  <a:gd name="connsiteY64" fmla="*/ 1890585 h 6061990"/>
                  <a:gd name="connsiteX65" fmla="*/ 3404374 w 9143999"/>
                  <a:gd name="connsiteY65" fmla="*/ 1852581 h 6061990"/>
                  <a:gd name="connsiteX66" fmla="*/ 3754480 w 9143999"/>
                  <a:gd name="connsiteY66" fmla="*/ 1814578 h 6061990"/>
                  <a:gd name="connsiteX67" fmla="*/ 4006556 w 9143999"/>
                  <a:gd name="connsiteY67" fmla="*/ 1763907 h 6061990"/>
                  <a:gd name="connsiteX68" fmla="*/ 4083579 w 9143999"/>
                  <a:gd name="connsiteY68" fmla="*/ 1738571 h 6061990"/>
                  <a:gd name="connsiteX69" fmla="*/ 4136095 w 9143999"/>
                  <a:gd name="connsiteY69" fmla="*/ 1713235 h 6061990"/>
                  <a:gd name="connsiteX70" fmla="*/ 4178107 w 9143999"/>
                  <a:gd name="connsiteY70" fmla="*/ 1672065 h 6061990"/>
                  <a:gd name="connsiteX71" fmla="*/ 4209617 w 9143999"/>
                  <a:gd name="connsiteY71" fmla="*/ 1605558 h 6061990"/>
                  <a:gd name="connsiteX72" fmla="*/ 4227122 w 9143999"/>
                  <a:gd name="connsiteY72" fmla="*/ 1513716 h 6061990"/>
                  <a:gd name="connsiteX73" fmla="*/ 4227122 w 9143999"/>
                  <a:gd name="connsiteY73" fmla="*/ 1505403 h 6061990"/>
                  <a:gd name="connsiteX74" fmla="*/ 4227122 w 9143999"/>
                  <a:gd name="connsiteY74" fmla="*/ 1495902 h 6061990"/>
                  <a:gd name="connsiteX75" fmla="*/ 4227122 w 9143999"/>
                  <a:gd name="connsiteY75" fmla="*/ 1482047 h 6061990"/>
                  <a:gd name="connsiteX76" fmla="*/ 4223621 w 9143999"/>
                  <a:gd name="connsiteY76" fmla="*/ 1463045 h 6061990"/>
                  <a:gd name="connsiteX77" fmla="*/ 4192112 w 9143999"/>
                  <a:gd name="connsiteY77" fmla="*/ 1409207 h 6061990"/>
                  <a:gd name="connsiteX78" fmla="*/ 4118589 w 9143999"/>
                  <a:gd name="connsiteY78" fmla="*/ 1342700 h 6061990"/>
                  <a:gd name="connsiteX79" fmla="*/ 3884019 w 9143999"/>
                  <a:gd name="connsiteY79" fmla="*/ 1203354 h 6061990"/>
                  <a:gd name="connsiteX80" fmla="*/ 3582928 w 9143999"/>
                  <a:gd name="connsiteY80" fmla="*/ 1076675 h 6061990"/>
                  <a:gd name="connsiteX81" fmla="*/ 3253829 w 9143999"/>
                  <a:gd name="connsiteY81" fmla="*/ 965832 h 6061990"/>
                  <a:gd name="connsiteX82" fmla="*/ 2543115 w 9143999"/>
                  <a:gd name="connsiteY82" fmla="*/ 772647 h 6061990"/>
                  <a:gd name="connsiteX83" fmla="*/ 1041163 w 9143999"/>
                  <a:gd name="connsiteY83" fmla="*/ 468619 h 6061990"/>
                  <a:gd name="connsiteX84" fmla="*/ 0 w 9143999"/>
                  <a:gd name="connsiteY84" fmla="*/ 304674 h 6061990"/>
                  <a:gd name="connsiteX85" fmla="*/ 0 w 9143999"/>
                  <a:gd name="connsiteY85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45086 w 9143999"/>
                  <a:gd name="connsiteY29" fmla="*/ 3470900 h 6061990"/>
                  <a:gd name="connsiteX30" fmla="*/ 2529111 w 9143999"/>
                  <a:gd name="connsiteY30" fmla="*/ 3575409 h 6061990"/>
                  <a:gd name="connsiteX31" fmla="*/ 2886218 w 9143999"/>
                  <a:gd name="connsiteY31" fmla="*/ 3828766 h 6061990"/>
                  <a:gd name="connsiteX32" fmla="*/ 3414877 w 9143999"/>
                  <a:gd name="connsiteY32" fmla="*/ 4075790 h 6061990"/>
                  <a:gd name="connsiteX33" fmla="*/ 4034564 w 9143999"/>
                  <a:gd name="connsiteY33" fmla="*/ 4294310 h 6061990"/>
                  <a:gd name="connsiteX34" fmla="*/ 4706767 w 9143999"/>
                  <a:gd name="connsiteY34" fmla="*/ 4487495 h 6061990"/>
                  <a:gd name="connsiteX35" fmla="*/ 6128195 w 9143999"/>
                  <a:gd name="connsiteY35" fmla="*/ 4810525 h 6061990"/>
                  <a:gd name="connsiteX36" fmla="*/ 7609141 w 9143999"/>
                  <a:gd name="connsiteY36" fmla="*/ 5070216 h 6061990"/>
                  <a:gd name="connsiteX37" fmla="*/ 9118095 w 9143999"/>
                  <a:gd name="connsiteY37" fmla="*/ 5285570 h 6061990"/>
                  <a:gd name="connsiteX38" fmla="*/ 9143999 w 9143999"/>
                  <a:gd name="connsiteY38" fmla="*/ 5288702 h 6061990"/>
                  <a:gd name="connsiteX39" fmla="*/ 9143999 w 9143999"/>
                  <a:gd name="connsiteY39" fmla="*/ 6061990 h 6061990"/>
                  <a:gd name="connsiteX40" fmla="*/ 4752032 w 9143999"/>
                  <a:gd name="connsiteY40" fmla="*/ 6061990 h 6061990"/>
                  <a:gd name="connsiteX41" fmla="*/ 3828002 w 9143999"/>
                  <a:gd name="connsiteY41" fmla="*/ 5760614 h 6061990"/>
                  <a:gd name="connsiteX42" fmla="*/ 3071774 w 9143999"/>
                  <a:gd name="connsiteY42" fmla="*/ 5475587 h 6061990"/>
                  <a:gd name="connsiteX43" fmla="*/ 2329551 w 9143999"/>
                  <a:gd name="connsiteY43" fmla="*/ 5136722 h 6061990"/>
                  <a:gd name="connsiteX44" fmla="*/ 1615336 w 9143999"/>
                  <a:gd name="connsiteY44" fmla="*/ 4712349 h 6061990"/>
                  <a:gd name="connsiteX45" fmla="*/ 1282736 w 9143999"/>
                  <a:gd name="connsiteY45" fmla="*/ 4446324 h 6061990"/>
                  <a:gd name="connsiteX46" fmla="*/ 992148 w 9143999"/>
                  <a:gd name="connsiteY46" fmla="*/ 4123294 h 6061990"/>
                  <a:gd name="connsiteX47" fmla="*/ 792588 w 9143999"/>
                  <a:gd name="connsiteY47" fmla="*/ 3733758 h 6061990"/>
                  <a:gd name="connsiteX48" fmla="*/ 761078 w 9143999"/>
                  <a:gd name="connsiteY48" fmla="*/ 3296717 h 6061990"/>
                  <a:gd name="connsiteX49" fmla="*/ 764579 w 9143999"/>
                  <a:gd name="connsiteY49" fmla="*/ 3271381 h 6061990"/>
                  <a:gd name="connsiteX50" fmla="*/ 767643 w 9143999"/>
                  <a:gd name="connsiteY50" fmla="*/ 3257526 h 6061990"/>
                  <a:gd name="connsiteX51" fmla="*/ 771582 w 9143999"/>
                  <a:gd name="connsiteY51" fmla="*/ 3242878 h 6061990"/>
                  <a:gd name="connsiteX52" fmla="*/ 774645 w 9143999"/>
                  <a:gd name="connsiteY52" fmla="*/ 3234565 h 6061990"/>
                  <a:gd name="connsiteX53" fmla="*/ 775083 w 9143999"/>
                  <a:gd name="connsiteY53" fmla="*/ 3226251 h 6061990"/>
                  <a:gd name="connsiteX54" fmla="*/ 775083 w 9143999"/>
                  <a:gd name="connsiteY54" fmla="*/ 3223876 h 6061990"/>
                  <a:gd name="connsiteX55" fmla="*/ 778146 w 9143999"/>
                  <a:gd name="connsiteY55" fmla="*/ 3218334 h 6061990"/>
                  <a:gd name="connsiteX56" fmla="*/ 782085 w 9143999"/>
                  <a:gd name="connsiteY56" fmla="*/ 3195374 h 6061990"/>
                  <a:gd name="connsiteX57" fmla="*/ 813594 w 9143999"/>
                  <a:gd name="connsiteY57" fmla="*/ 3106699 h 6061990"/>
                  <a:gd name="connsiteX58" fmla="*/ 890617 w 9143999"/>
                  <a:gd name="connsiteY58" fmla="*/ 2926182 h 6061990"/>
                  <a:gd name="connsiteX59" fmla="*/ 1156698 w 9143999"/>
                  <a:gd name="connsiteY59" fmla="*/ 2565148 h 6061990"/>
                  <a:gd name="connsiteX60" fmla="*/ 1576824 w 9143999"/>
                  <a:gd name="connsiteY60" fmla="*/ 2254786 h 6061990"/>
                  <a:gd name="connsiteX61" fmla="*/ 2077475 w 9143999"/>
                  <a:gd name="connsiteY61" fmla="*/ 2055267 h 6061990"/>
                  <a:gd name="connsiteX62" fmla="*/ 2560620 w 9143999"/>
                  <a:gd name="connsiteY62" fmla="*/ 1947590 h 6061990"/>
                  <a:gd name="connsiteX63" fmla="*/ 3005254 w 9143999"/>
                  <a:gd name="connsiteY63" fmla="*/ 1890585 h 6061990"/>
                  <a:gd name="connsiteX64" fmla="*/ 3404374 w 9143999"/>
                  <a:gd name="connsiteY64" fmla="*/ 1852581 h 6061990"/>
                  <a:gd name="connsiteX65" fmla="*/ 3754480 w 9143999"/>
                  <a:gd name="connsiteY65" fmla="*/ 1814578 h 6061990"/>
                  <a:gd name="connsiteX66" fmla="*/ 4006556 w 9143999"/>
                  <a:gd name="connsiteY66" fmla="*/ 1763907 h 6061990"/>
                  <a:gd name="connsiteX67" fmla="*/ 4083579 w 9143999"/>
                  <a:gd name="connsiteY67" fmla="*/ 1738571 h 6061990"/>
                  <a:gd name="connsiteX68" fmla="*/ 4136095 w 9143999"/>
                  <a:gd name="connsiteY68" fmla="*/ 1713235 h 6061990"/>
                  <a:gd name="connsiteX69" fmla="*/ 4178107 w 9143999"/>
                  <a:gd name="connsiteY69" fmla="*/ 1672065 h 6061990"/>
                  <a:gd name="connsiteX70" fmla="*/ 4209617 w 9143999"/>
                  <a:gd name="connsiteY70" fmla="*/ 1605558 h 6061990"/>
                  <a:gd name="connsiteX71" fmla="*/ 4227122 w 9143999"/>
                  <a:gd name="connsiteY71" fmla="*/ 1513716 h 6061990"/>
                  <a:gd name="connsiteX72" fmla="*/ 4227122 w 9143999"/>
                  <a:gd name="connsiteY72" fmla="*/ 1505403 h 6061990"/>
                  <a:gd name="connsiteX73" fmla="*/ 4227122 w 9143999"/>
                  <a:gd name="connsiteY73" fmla="*/ 1495902 h 6061990"/>
                  <a:gd name="connsiteX74" fmla="*/ 4227122 w 9143999"/>
                  <a:gd name="connsiteY74" fmla="*/ 1482047 h 6061990"/>
                  <a:gd name="connsiteX75" fmla="*/ 4223621 w 9143999"/>
                  <a:gd name="connsiteY75" fmla="*/ 1463045 h 6061990"/>
                  <a:gd name="connsiteX76" fmla="*/ 4192112 w 9143999"/>
                  <a:gd name="connsiteY76" fmla="*/ 1409207 h 6061990"/>
                  <a:gd name="connsiteX77" fmla="*/ 4118589 w 9143999"/>
                  <a:gd name="connsiteY77" fmla="*/ 1342700 h 6061990"/>
                  <a:gd name="connsiteX78" fmla="*/ 3884019 w 9143999"/>
                  <a:gd name="connsiteY78" fmla="*/ 1203354 h 6061990"/>
                  <a:gd name="connsiteX79" fmla="*/ 3582928 w 9143999"/>
                  <a:gd name="connsiteY79" fmla="*/ 1076675 h 6061990"/>
                  <a:gd name="connsiteX80" fmla="*/ 3253829 w 9143999"/>
                  <a:gd name="connsiteY80" fmla="*/ 965832 h 6061990"/>
                  <a:gd name="connsiteX81" fmla="*/ 2543115 w 9143999"/>
                  <a:gd name="connsiteY81" fmla="*/ 772647 h 6061990"/>
                  <a:gd name="connsiteX82" fmla="*/ 1041163 w 9143999"/>
                  <a:gd name="connsiteY82" fmla="*/ 468619 h 6061990"/>
                  <a:gd name="connsiteX83" fmla="*/ 0 w 9143999"/>
                  <a:gd name="connsiteY83" fmla="*/ 304674 h 6061990"/>
                  <a:gd name="connsiteX84" fmla="*/ 0 w 9143999"/>
                  <a:gd name="connsiteY84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45086 w 9143999"/>
                  <a:gd name="connsiteY29" fmla="*/ 3470900 h 6061990"/>
                  <a:gd name="connsiteX30" fmla="*/ 2529111 w 9143999"/>
                  <a:gd name="connsiteY30" fmla="*/ 3575409 h 6061990"/>
                  <a:gd name="connsiteX31" fmla="*/ 2886218 w 9143999"/>
                  <a:gd name="connsiteY31" fmla="*/ 3828766 h 6061990"/>
                  <a:gd name="connsiteX32" fmla="*/ 3414877 w 9143999"/>
                  <a:gd name="connsiteY32" fmla="*/ 4075790 h 6061990"/>
                  <a:gd name="connsiteX33" fmla="*/ 4034564 w 9143999"/>
                  <a:gd name="connsiteY33" fmla="*/ 4294310 h 6061990"/>
                  <a:gd name="connsiteX34" fmla="*/ 4706767 w 9143999"/>
                  <a:gd name="connsiteY34" fmla="*/ 4487495 h 6061990"/>
                  <a:gd name="connsiteX35" fmla="*/ 6128195 w 9143999"/>
                  <a:gd name="connsiteY35" fmla="*/ 4810525 h 6061990"/>
                  <a:gd name="connsiteX36" fmla="*/ 7609141 w 9143999"/>
                  <a:gd name="connsiteY36" fmla="*/ 5070216 h 6061990"/>
                  <a:gd name="connsiteX37" fmla="*/ 9118095 w 9143999"/>
                  <a:gd name="connsiteY37" fmla="*/ 5285570 h 6061990"/>
                  <a:gd name="connsiteX38" fmla="*/ 9143999 w 9143999"/>
                  <a:gd name="connsiteY38" fmla="*/ 5288702 h 6061990"/>
                  <a:gd name="connsiteX39" fmla="*/ 9143999 w 9143999"/>
                  <a:gd name="connsiteY39" fmla="*/ 6061990 h 6061990"/>
                  <a:gd name="connsiteX40" fmla="*/ 4752032 w 9143999"/>
                  <a:gd name="connsiteY40" fmla="*/ 6061990 h 6061990"/>
                  <a:gd name="connsiteX41" fmla="*/ 3828002 w 9143999"/>
                  <a:gd name="connsiteY41" fmla="*/ 5760614 h 6061990"/>
                  <a:gd name="connsiteX42" fmla="*/ 3071774 w 9143999"/>
                  <a:gd name="connsiteY42" fmla="*/ 5475587 h 6061990"/>
                  <a:gd name="connsiteX43" fmla="*/ 2329551 w 9143999"/>
                  <a:gd name="connsiteY43" fmla="*/ 5136722 h 6061990"/>
                  <a:gd name="connsiteX44" fmla="*/ 1615336 w 9143999"/>
                  <a:gd name="connsiteY44" fmla="*/ 4712349 h 6061990"/>
                  <a:gd name="connsiteX45" fmla="*/ 1282736 w 9143999"/>
                  <a:gd name="connsiteY45" fmla="*/ 4446324 h 6061990"/>
                  <a:gd name="connsiteX46" fmla="*/ 992148 w 9143999"/>
                  <a:gd name="connsiteY46" fmla="*/ 4123294 h 6061990"/>
                  <a:gd name="connsiteX47" fmla="*/ 792588 w 9143999"/>
                  <a:gd name="connsiteY47" fmla="*/ 3733758 h 6061990"/>
                  <a:gd name="connsiteX48" fmla="*/ 761078 w 9143999"/>
                  <a:gd name="connsiteY48" fmla="*/ 3296717 h 6061990"/>
                  <a:gd name="connsiteX49" fmla="*/ 764579 w 9143999"/>
                  <a:gd name="connsiteY49" fmla="*/ 3271381 h 6061990"/>
                  <a:gd name="connsiteX50" fmla="*/ 767643 w 9143999"/>
                  <a:gd name="connsiteY50" fmla="*/ 3257526 h 6061990"/>
                  <a:gd name="connsiteX51" fmla="*/ 771582 w 9143999"/>
                  <a:gd name="connsiteY51" fmla="*/ 3242878 h 6061990"/>
                  <a:gd name="connsiteX52" fmla="*/ 774645 w 9143999"/>
                  <a:gd name="connsiteY52" fmla="*/ 3234565 h 6061990"/>
                  <a:gd name="connsiteX53" fmla="*/ 775083 w 9143999"/>
                  <a:gd name="connsiteY53" fmla="*/ 3226251 h 6061990"/>
                  <a:gd name="connsiteX54" fmla="*/ 775083 w 9143999"/>
                  <a:gd name="connsiteY54" fmla="*/ 3223876 h 6061990"/>
                  <a:gd name="connsiteX55" fmla="*/ 778146 w 9143999"/>
                  <a:gd name="connsiteY55" fmla="*/ 3218334 h 6061990"/>
                  <a:gd name="connsiteX56" fmla="*/ 782085 w 9143999"/>
                  <a:gd name="connsiteY56" fmla="*/ 3195374 h 6061990"/>
                  <a:gd name="connsiteX57" fmla="*/ 813594 w 9143999"/>
                  <a:gd name="connsiteY57" fmla="*/ 3106699 h 6061990"/>
                  <a:gd name="connsiteX58" fmla="*/ 890617 w 9143999"/>
                  <a:gd name="connsiteY58" fmla="*/ 2926182 h 6061990"/>
                  <a:gd name="connsiteX59" fmla="*/ 1156698 w 9143999"/>
                  <a:gd name="connsiteY59" fmla="*/ 2565148 h 6061990"/>
                  <a:gd name="connsiteX60" fmla="*/ 1576824 w 9143999"/>
                  <a:gd name="connsiteY60" fmla="*/ 2254786 h 6061990"/>
                  <a:gd name="connsiteX61" fmla="*/ 2077475 w 9143999"/>
                  <a:gd name="connsiteY61" fmla="*/ 2055267 h 6061990"/>
                  <a:gd name="connsiteX62" fmla="*/ 2560620 w 9143999"/>
                  <a:gd name="connsiteY62" fmla="*/ 1947590 h 6061990"/>
                  <a:gd name="connsiteX63" fmla="*/ 3005254 w 9143999"/>
                  <a:gd name="connsiteY63" fmla="*/ 1890585 h 6061990"/>
                  <a:gd name="connsiteX64" fmla="*/ 3404374 w 9143999"/>
                  <a:gd name="connsiteY64" fmla="*/ 1852581 h 6061990"/>
                  <a:gd name="connsiteX65" fmla="*/ 3754480 w 9143999"/>
                  <a:gd name="connsiteY65" fmla="*/ 1814578 h 6061990"/>
                  <a:gd name="connsiteX66" fmla="*/ 4006556 w 9143999"/>
                  <a:gd name="connsiteY66" fmla="*/ 1763907 h 6061990"/>
                  <a:gd name="connsiteX67" fmla="*/ 4083579 w 9143999"/>
                  <a:gd name="connsiteY67" fmla="*/ 1738571 h 6061990"/>
                  <a:gd name="connsiteX68" fmla="*/ 4136095 w 9143999"/>
                  <a:gd name="connsiteY68" fmla="*/ 1713235 h 6061990"/>
                  <a:gd name="connsiteX69" fmla="*/ 4178107 w 9143999"/>
                  <a:gd name="connsiteY69" fmla="*/ 1672065 h 6061990"/>
                  <a:gd name="connsiteX70" fmla="*/ 4209617 w 9143999"/>
                  <a:gd name="connsiteY70" fmla="*/ 1605558 h 6061990"/>
                  <a:gd name="connsiteX71" fmla="*/ 4227122 w 9143999"/>
                  <a:gd name="connsiteY71" fmla="*/ 1513716 h 6061990"/>
                  <a:gd name="connsiteX72" fmla="*/ 4227122 w 9143999"/>
                  <a:gd name="connsiteY72" fmla="*/ 1505403 h 6061990"/>
                  <a:gd name="connsiteX73" fmla="*/ 4227122 w 9143999"/>
                  <a:gd name="connsiteY73" fmla="*/ 1495902 h 6061990"/>
                  <a:gd name="connsiteX74" fmla="*/ 4227122 w 9143999"/>
                  <a:gd name="connsiteY74" fmla="*/ 1482047 h 6061990"/>
                  <a:gd name="connsiteX75" fmla="*/ 4223621 w 9143999"/>
                  <a:gd name="connsiteY75" fmla="*/ 1463045 h 6061990"/>
                  <a:gd name="connsiteX76" fmla="*/ 4192112 w 9143999"/>
                  <a:gd name="connsiteY76" fmla="*/ 1409207 h 6061990"/>
                  <a:gd name="connsiteX77" fmla="*/ 4118589 w 9143999"/>
                  <a:gd name="connsiteY77" fmla="*/ 1342700 h 6061990"/>
                  <a:gd name="connsiteX78" fmla="*/ 3884019 w 9143999"/>
                  <a:gd name="connsiteY78" fmla="*/ 1203354 h 6061990"/>
                  <a:gd name="connsiteX79" fmla="*/ 3582928 w 9143999"/>
                  <a:gd name="connsiteY79" fmla="*/ 1076675 h 6061990"/>
                  <a:gd name="connsiteX80" fmla="*/ 3253829 w 9143999"/>
                  <a:gd name="connsiteY80" fmla="*/ 965832 h 6061990"/>
                  <a:gd name="connsiteX81" fmla="*/ 2543115 w 9143999"/>
                  <a:gd name="connsiteY81" fmla="*/ 772647 h 6061990"/>
                  <a:gd name="connsiteX82" fmla="*/ 1041163 w 9143999"/>
                  <a:gd name="connsiteY82" fmla="*/ 468619 h 6061990"/>
                  <a:gd name="connsiteX83" fmla="*/ 0 w 9143999"/>
                  <a:gd name="connsiteY83" fmla="*/ 304674 h 6061990"/>
                  <a:gd name="connsiteX84" fmla="*/ 0 w 9143999"/>
                  <a:gd name="connsiteY84" fmla="*/ 0 h 6061990"/>
                  <a:gd name="connsiteX0" fmla="*/ 0 w 9143999"/>
                  <a:gd name="connsiteY0" fmla="*/ 0 h 6061990"/>
                  <a:gd name="connsiteX1" fmla="*/ 1153197 w 9143999"/>
                  <a:gd name="connsiteY1" fmla="*/ 113919 h 6061990"/>
                  <a:gd name="connsiteX2" fmla="*/ 2742675 w 9143999"/>
                  <a:gd name="connsiteY2" fmla="*/ 338773 h 6061990"/>
                  <a:gd name="connsiteX3" fmla="*/ 3537414 w 9143999"/>
                  <a:gd name="connsiteY3" fmla="*/ 500288 h 6061990"/>
                  <a:gd name="connsiteX4" fmla="*/ 3933033 w 9143999"/>
                  <a:gd name="connsiteY4" fmla="*/ 607965 h 6061990"/>
                  <a:gd name="connsiteX5" fmla="*/ 4328653 w 9143999"/>
                  <a:gd name="connsiteY5" fmla="*/ 747311 h 6061990"/>
                  <a:gd name="connsiteX6" fmla="*/ 4717270 w 9143999"/>
                  <a:gd name="connsiteY6" fmla="*/ 940496 h 6061990"/>
                  <a:gd name="connsiteX7" fmla="*/ 4902826 w 9143999"/>
                  <a:gd name="connsiteY7" fmla="*/ 1079842 h 6061990"/>
                  <a:gd name="connsiteX8" fmla="*/ 5053371 w 9143999"/>
                  <a:gd name="connsiteY8" fmla="*/ 1260359 h 6061990"/>
                  <a:gd name="connsiteX9" fmla="*/ 5102386 w 9143999"/>
                  <a:gd name="connsiteY9" fmla="*/ 1371203 h 6061990"/>
                  <a:gd name="connsiteX10" fmla="*/ 5116390 w 9143999"/>
                  <a:gd name="connsiteY10" fmla="*/ 1428208 h 6061990"/>
                  <a:gd name="connsiteX11" fmla="*/ 5116390 w 9143999"/>
                  <a:gd name="connsiteY11" fmla="*/ 1434542 h 6061990"/>
                  <a:gd name="connsiteX12" fmla="*/ 5119454 w 9143999"/>
                  <a:gd name="connsiteY12" fmla="*/ 1440084 h 6061990"/>
                  <a:gd name="connsiteX13" fmla="*/ 5119891 w 9143999"/>
                  <a:gd name="connsiteY13" fmla="*/ 1446418 h 6061990"/>
                  <a:gd name="connsiteX14" fmla="*/ 5126893 w 9143999"/>
                  <a:gd name="connsiteY14" fmla="*/ 1472546 h 6061990"/>
                  <a:gd name="connsiteX15" fmla="*/ 5144398 w 9143999"/>
                  <a:gd name="connsiteY15" fmla="*/ 1646729 h 6061990"/>
                  <a:gd name="connsiteX16" fmla="*/ 5112889 w 9143999"/>
                  <a:gd name="connsiteY16" fmla="*/ 1843081 h 6061990"/>
                  <a:gd name="connsiteX17" fmla="*/ 5000855 w 9143999"/>
                  <a:gd name="connsiteY17" fmla="*/ 2048933 h 6061990"/>
                  <a:gd name="connsiteX18" fmla="*/ 4808297 w 9143999"/>
                  <a:gd name="connsiteY18" fmla="*/ 2235784 h 6061990"/>
                  <a:gd name="connsiteX19" fmla="*/ 4570225 w 9143999"/>
                  <a:gd name="connsiteY19" fmla="*/ 2371963 h 6061990"/>
                  <a:gd name="connsiteX20" fmla="*/ 4325152 w 9143999"/>
                  <a:gd name="connsiteY20" fmla="*/ 2470139 h 6061990"/>
                  <a:gd name="connsiteX21" fmla="*/ 4094082 w 9143999"/>
                  <a:gd name="connsiteY21" fmla="*/ 2536645 h 6061990"/>
                  <a:gd name="connsiteX22" fmla="*/ 3670454 w 9143999"/>
                  <a:gd name="connsiteY22" fmla="*/ 2634821 h 6061990"/>
                  <a:gd name="connsiteX23" fmla="*/ 3292341 w 9143999"/>
                  <a:gd name="connsiteY23" fmla="*/ 2713995 h 6061990"/>
                  <a:gd name="connsiteX24" fmla="*/ 2966743 w 9143999"/>
                  <a:gd name="connsiteY24" fmla="*/ 2796336 h 6061990"/>
                  <a:gd name="connsiteX25" fmla="*/ 2711166 w 9143999"/>
                  <a:gd name="connsiteY25" fmla="*/ 2888178 h 6061990"/>
                  <a:gd name="connsiteX26" fmla="*/ 2550117 w 9143999"/>
                  <a:gd name="connsiteY26" fmla="*/ 2986354 h 6061990"/>
                  <a:gd name="connsiteX27" fmla="*/ 2466092 w 9143999"/>
                  <a:gd name="connsiteY27" fmla="*/ 3087697 h 6061990"/>
                  <a:gd name="connsiteX28" fmla="*/ 2420578 w 9143999"/>
                  <a:gd name="connsiteY28" fmla="*/ 3217543 h 6061990"/>
                  <a:gd name="connsiteX29" fmla="*/ 2445086 w 9143999"/>
                  <a:gd name="connsiteY29" fmla="*/ 3470900 h 6061990"/>
                  <a:gd name="connsiteX30" fmla="*/ 2529111 w 9143999"/>
                  <a:gd name="connsiteY30" fmla="*/ 3575409 h 6061990"/>
                  <a:gd name="connsiteX31" fmla="*/ 2886218 w 9143999"/>
                  <a:gd name="connsiteY31" fmla="*/ 3828766 h 6061990"/>
                  <a:gd name="connsiteX32" fmla="*/ 3414877 w 9143999"/>
                  <a:gd name="connsiteY32" fmla="*/ 4075790 h 6061990"/>
                  <a:gd name="connsiteX33" fmla="*/ 4034564 w 9143999"/>
                  <a:gd name="connsiteY33" fmla="*/ 4294310 h 6061990"/>
                  <a:gd name="connsiteX34" fmla="*/ 4706767 w 9143999"/>
                  <a:gd name="connsiteY34" fmla="*/ 4487495 h 6061990"/>
                  <a:gd name="connsiteX35" fmla="*/ 6128195 w 9143999"/>
                  <a:gd name="connsiteY35" fmla="*/ 4810525 h 6061990"/>
                  <a:gd name="connsiteX36" fmla="*/ 7609141 w 9143999"/>
                  <a:gd name="connsiteY36" fmla="*/ 5070216 h 6061990"/>
                  <a:gd name="connsiteX37" fmla="*/ 9118095 w 9143999"/>
                  <a:gd name="connsiteY37" fmla="*/ 5285570 h 6061990"/>
                  <a:gd name="connsiteX38" fmla="*/ 9143999 w 9143999"/>
                  <a:gd name="connsiteY38" fmla="*/ 5288702 h 6061990"/>
                  <a:gd name="connsiteX39" fmla="*/ 9143999 w 9143999"/>
                  <a:gd name="connsiteY39" fmla="*/ 6061990 h 6061990"/>
                  <a:gd name="connsiteX40" fmla="*/ 4752032 w 9143999"/>
                  <a:gd name="connsiteY40" fmla="*/ 6061990 h 6061990"/>
                  <a:gd name="connsiteX41" fmla="*/ 3828002 w 9143999"/>
                  <a:gd name="connsiteY41" fmla="*/ 5760614 h 6061990"/>
                  <a:gd name="connsiteX42" fmla="*/ 3071774 w 9143999"/>
                  <a:gd name="connsiteY42" fmla="*/ 5475587 h 6061990"/>
                  <a:gd name="connsiteX43" fmla="*/ 2329551 w 9143999"/>
                  <a:gd name="connsiteY43" fmla="*/ 5136722 h 6061990"/>
                  <a:gd name="connsiteX44" fmla="*/ 1615336 w 9143999"/>
                  <a:gd name="connsiteY44" fmla="*/ 4712349 h 6061990"/>
                  <a:gd name="connsiteX45" fmla="*/ 1282736 w 9143999"/>
                  <a:gd name="connsiteY45" fmla="*/ 4446324 h 6061990"/>
                  <a:gd name="connsiteX46" fmla="*/ 992148 w 9143999"/>
                  <a:gd name="connsiteY46" fmla="*/ 4123294 h 6061990"/>
                  <a:gd name="connsiteX47" fmla="*/ 792588 w 9143999"/>
                  <a:gd name="connsiteY47" fmla="*/ 3733758 h 6061990"/>
                  <a:gd name="connsiteX48" fmla="*/ 761078 w 9143999"/>
                  <a:gd name="connsiteY48" fmla="*/ 3296717 h 6061990"/>
                  <a:gd name="connsiteX49" fmla="*/ 764579 w 9143999"/>
                  <a:gd name="connsiteY49" fmla="*/ 3271381 h 6061990"/>
                  <a:gd name="connsiteX50" fmla="*/ 767643 w 9143999"/>
                  <a:gd name="connsiteY50" fmla="*/ 3257526 h 6061990"/>
                  <a:gd name="connsiteX51" fmla="*/ 771582 w 9143999"/>
                  <a:gd name="connsiteY51" fmla="*/ 3242878 h 6061990"/>
                  <a:gd name="connsiteX52" fmla="*/ 774645 w 9143999"/>
                  <a:gd name="connsiteY52" fmla="*/ 3234565 h 6061990"/>
                  <a:gd name="connsiteX53" fmla="*/ 775083 w 9143999"/>
                  <a:gd name="connsiteY53" fmla="*/ 3226251 h 6061990"/>
                  <a:gd name="connsiteX54" fmla="*/ 775083 w 9143999"/>
                  <a:gd name="connsiteY54" fmla="*/ 3223876 h 6061990"/>
                  <a:gd name="connsiteX55" fmla="*/ 778146 w 9143999"/>
                  <a:gd name="connsiteY55" fmla="*/ 3218334 h 6061990"/>
                  <a:gd name="connsiteX56" fmla="*/ 782085 w 9143999"/>
                  <a:gd name="connsiteY56" fmla="*/ 3195374 h 6061990"/>
                  <a:gd name="connsiteX57" fmla="*/ 813594 w 9143999"/>
                  <a:gd name="connsiteY57" fmla="*/ 3106699 h 6061990"/>
                  <a:gd name="connsiteX58" fmla="*/ 890617 w 9143999"/>
                  <a:gd name="connsiteY58" fmla="*/ 2926182 h 6061990"/>
                  <a:gd name="connsiteX59" fmla="*/ 1156698 w 9143999"/>
                  <a:gd name="connsiteY59" fmla="*/ 2565148 h 6061990"/>
                  <a:gd name="connsiteX60" fmla="*/ 1576824 w 9143999"/>
                  <a:gd name="connsiteY60" fmla="*/ 2254786 h 6061990"/>
                  <a:gd name="connsiteX61" fmla="*/ 2077475 w 9143999"/>
                  <a:gd name="connsiteY61" fmla="*/ 2055267 h 6061990"/>
                  <a:gd name="connsiteX62" fmla="*/ 2560620 w 9143999"/>
                  <a:gd name="connsiteY62" fmla="*/ 1947590 h 6061990"/>
                  <a:gd name="connsiteX63" fmla="*/ 3005254 w 9143999"/>
                  <a:gd name="connsiteY63" fmla="*/ 1890585 h 6061990"/>
                  <a:gd name="connsiteX64" fmla="*/ 3404374 w 9143999"/>
                  <a:gd name="connsiteY64" fmla="*/ 1852581 h 6061990"/>
                  <a:gd name="connsiteX65" fmla="*/ 3754480 w 9143999"/>
                  <a:gd name="connsiteY65" fmla="*/ 1814578 h 6061990"/>
                  <a:gd name="connsiteX66" fmla="*/ 4006556 w 9143999"/>
                  <a:gd name="connsiteY66" fmla="*/ 1763907 h 6061990"/>
                  <a:gd name="connsiteX67" fmla="*/ 4083579 w 9143999"/>
                  <a:gd name="connsiteY67" fmla="*/ 1738571 h 6061990"/>
                  <a:gd name="connsiteX68" fmla="*/ 4136095 w 9143999"/>
                  <a:gd name="connsiteY68" fmla="*/ 1713235 h 6061990"/>
                  <a:gd name="connsiteX69" fmla="*/ 4178107 w 9143999"/>
                  <a:gd name="connsiteY69" fmla="*/ 1672065 h 6061990"/>
                  <a:gd name="connsiteX70" fmla="*/ 4209617 w 9143999"/>
                  <a:gd name="connsiteY70" fmla="*/ 1605558 h 6061990"/>
                  <a:gd name="connsiteX71" fmla="*/ 4227122 w 9143999"/>
                  <a:gd name="connsiteY71" fmla="*/ 1513716 h 6061990"/>
                  <a:gd name="connsiteX72" fmla="*/ 4227122 w 9143999"/>
                  <a:gd name="connsiteY72" fmla="*/ 1505403 h 6061990"/>
                  <a:gd name="connsiteX73" fmla="*/ 4227122 w 9143999"/>
                  <a:gd name="connsiteY73" fmla="*/ 1495902 h 6061990"/>
                  <a:gd name="connsiteX74" fmla="*/ 4227122 w 9143999"/>
                  <a:gd name="connsiteY74" fmla="*/ 1482047 h 6061990"/>
                  <a:gd name="connsiteX75" fmla="*/ 4223621 w 9143999"/>
                  <a:gd name="connsiteY75" fmla="*/ 1463045 h 6061990"/>
                  <a:gd name="connsiteX76" fmla="*/ 4192112 w 9143999"/>
                  <a:gd name="connsiteY76" fmla="*/ 1409207 h 6061990"/>
                  <a:gd name="connsiteX77" fmla="*/ 4118589 w 9143999"/>
                  <a:gd name="connsiteY77" fmla="*/ 1342700 h 6061990"/>
                  <a:gd name="connsiteX78" fmla="*/ 3884019 w 9143999"/>
                  <a:gd name="connsiteY78" fmla="*/ 1203354 h 6061990"/>
                  <a:gd name="connsiteX79" fmla="*/ 3582928 w 9143999"/>
                  <a:gd name="connsiteY79" fmla="*/ 1076675 h 6061990"/>
                  <a:gd name="connsiteX80" fmla="*/ 3253829 w 9143999"/>
                  <a:gd name="connsiteY80" fmla="*/ 965832 h 6061990"/>
                  <a:gd name="connsiteX81" fmla="*/ 2543115 w 9143999"/>
                  <a:gd name="connsiteY81" fmla="*/ 772647 h 6061990"/>
                  <a:gd name="connsiteX82" fmla="*/ 1041163 w 9143999"/>
                  <a:gd name="connsiteY82" fmla="*/ 468619 h 6061990"/>
                  <a:gd name="connsiteX83" fmla="*/ 0 w 9143999"/>
                  <a:gd name="connsiteY83" fmla="*/ 304674 h 6061990"/>
                  <a:gd name="connsiteX84" fmla="*/ 0 w 9143999"/>
                  <a:gd name="connsiteY84" fmla="*/ 0 h 60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9143999" h="6061990">
                    <a:moveTo>
                      <a:pt x="0" y="0"/>
                    </a:moveTo>
                    <a:cubicBezTo>
                      <a:pt x="383616" y="31868"/>
                      <a:pt x="768406" y="70410"/>
                      <a:pt x="1153197" y="113919"/>
                    </a:cubicBezTo>
                    <a:cubicBezTo>
                      <a:pt x="1681856" y="174091"/>
                      <a:pt x="2214016" y="243764"/>
                      <a:pt x="2742675" y="338773"/>
                    </a:cubicBezTo>
                    <a:cubicBezTo>
                      <a:pt x="3008755" y="383110"/>
                      <a:pt x="3271334" y="436949"/>
                      <a:pt x="3537414" y="500288"/>
                    </a:cubicBezTo>
                    <a:lnTo>
                      <a:pt x="3933033" y="607965"/>
                    </a:lnTo>
                    <a:cubicBezTo>
                      <a:pt x="4062572" y="649135"/>
                      <a:pt x="4195613" y="693473"/>
                      <a:pt x="4328653" y="747311"/>
                    </a:cubicBezTo>
                    <a:cubicBezTo>
                      <a:pt x="4458192" y="797983"/>
                      <a:pt x="4591232" y="861322"/>
                      <a:pt x="4717270" y="940496"/>
                    </a:cubicBezTo>
                    <a:cubicBezTo>
                      <a:pt x="4780289" y="981667"/>
                      <a:pt x="4843308" y="1026004"/>
                      <a:pt x="4902826" y="1079842"/>
                    </a:cubicBezTo>
                    <a:cubicBezTo>
                      <a:pt x="4958842" y="1130514"/>
                      <a:pt x="5011358" y="1190686"/>
                      <a:pt x="5053371" y="1260359"/>
                    </a:cubicBezTo>
                    <a:cubicBezTo>
                      <a:pt x="5074377" y="1295196"/>
                      <a:pt x="5088381" y="1333200"/>
                      <a:pt x="5102386" y="1371203"/>
                    </a:cubicBezTo>
                    <a:cubicBezTo>
                      <a:pt x="5109388" y="1390205"/>
                      <a:pt x="5112889" y="1409207"/>
                      <a:pt x="5116390" y="1428208"/>
                    </a:cubicBezTo>
                    <a:lnTo>
                      <a:pt x="5116390" y="1434542"/>
                    </a:lnTo>
                    <a:lnTo>
                      <a:pt x="5119454" y="1440084"/>
                    </a:lnTo>
                    <a:cubicBezTo>
                      <a:pt x="5119600" y="1442195"/>
                      <a:pt x="5119745" y="1444307"/>
                      <a:pt x="5119891" y="1446418"/>
                    </a:cubicBezTo>
                    <a:lnTo>
                      <a:pt x="5126893" y="1472546"/>
                    </a:lnTo>
                    <a:cubicBezTo>
                      <a:pt x="5137396" y="1526384"/>
                      <a:pt x="5144398" y="1586557"/>
                      <a:pt x="5144398" y="1646729"/>
                    </a:cubicBezTo>
                    <a:cubicBezTo>
                      <a:pt x="5140897" y="1710068"/>
                      <a:pt x="5133895" y="1776574"/>
                      <a:pt x="5112889" y="1843081"/>
                    </a:cubicBezTo>
                    <a:cubicBezTo>
                      <a:pt x="5088381" y="1912754"/>
                      <a:pt x="5053371" y="1982427"/>
                      <a:pt x="5000855" y="2048933"/>
                    </a:cubicBezTo>
                    <a:cubicBezTo>
                      <a:pt x="4948339" y="2118606"/>
                      <a:pt x="4881819" y="2181946"/>
                      <a:pt x="4808297" y="2235784"/>
                    </a:cubicBezTo>
                    <a:cubicBezTo>
                      <a:pt x="4731274" y="2289622"/>
                      <a:pt x="4650750" y="2333960"/>
                      <a:pt x="4570225" y="2371963"/>
                    </a:cubicBezTo>
                    <a:cubicBezTo>
                      <a:pt x="4486200" y="2409967"/>
                      <a:pt x="4405676" y="2441637"/>
                      <a:pt x="4325152" y="2470139"/>
                    </a:cubicBezTo>
                    <a:cubicBezTo>
                      <a:pt x="4248128" y="2495475"/>
                      <a:pt x="4171105" y="2517644"/>
                      <a:pt x="4094082" y="2536645"/>
                    </a:cubicBezTo>
                    <a:cubicBezTo>
                      <a:pt x="3943537" y="2577816"/>
                      <a:pt x="3803494" y="2606319"/>
                      <a:pt x="3670454" y="2634821"/>
                    </a:cubicBezTo>
                    <a:lnTo>
                      <a:pt x="3292341" y="2713995"/>
                    </a:lnTo>
                    <a:cubicBezTo>
                      <a:pt x="3173305" y="2739331"/>
                      <a:pt x="3064772" y="2767834"/>
                      <a:pt x="2966743" y="2796336"/>
                    </a:cubicBezTo>
                    <a:cubicBezTo>
                      <a:pt x="2868713" y="2824839"/>
                      <a:pt x="2781187" y="2856509"/>
                      <a:pt x="2711166" y="2888178"/>
                    </a:cubicBezTo>
                    <a:cubicBezTo>
                      <a:pt x="2641145" y="2919848"/>
                      <a:pt x="2588629" y="2951518"/>
                      <a:pt x="2550117" y="2986354"/>
                    </a:cubicBezTo>
                    <a:cubicBezTo>
                      <a:pt x="2511606" y="3018024"/>
                      <a:pt x="2483597" y="3052860"/>
                      <a:pt x="2466092" y="3087697"/>
                    </a:cubicBezTo>
                    <a:cubicBezTo>
                      <a:pt x="2445086" y="3125701"/>
                      <a:pt x="2433604" y="3159391"/>
                      <a:pt x="2420578" y="3217543"/>
                    </a:cubicBezTo>
                    <a:cubicBezTo>
                      <a:pt x="2407552" y="3275695"/>
                      <a:pt x="2400327" y="3409351"/>
                      <a:pt x="2445086" y="3470900"/>
                    </a:cubicBezTo>
                    <a:cubicBezTo>
                      <a:pt x="2489845" y="3532449"/>
                      <a:pt x="2490599" y="3537406"/>
                      <a:pt x="2529111" y="3575409"/>
                    </a:cubicBezTo>
                    <a:cubicBezTo>
                      <a:pt x="2606134" y="3654583"/>
                      <a:pt x="2732172" y="3743258"/>
                      <a:pt x="2886218" y="3828766"/>
                    </a:cubicBezTo>
                    <a:cubicBezTo>
                      <a:pt x="3036764" y="3914274"/>
                      <a:pt x="3218818" y="3996616"/>
                      <a:pt x="3414877" y="4075790"/>
                    </a:cubicBezTo>
                    <a:cubicBezTo>
                      <a:pt x="3607435" y="4151797"/>
                      <a:pt x="3817499" y="4224637"/>
                      <a:pt x="4034564" y="4294310"/>
                    </a:cubicBezTo>
                    <a:cubicBezTo>
                      <a:pt x="4251629" y="4360816"/>
                      <a:pt x="4475697" y="4427323"/>
                      <a:pt x="4706767" y="4487495"/>
                    </a:cubicBezTo>
                    <a:cubicBezTo>
                      <a:pt x="5165405" y="4607839"/>
                      <a:pt x="5645049" y="4712349"/>
                      <a:pt x="6128195" y="4810525"/>
                    </a:cubicBezTo>
                    <a:cubicBezTo>
                      <a:pt x="6614841" y="4905534"/>
                      <a:pt x="7111991" y="4994209"/>
                      <a:pt x="7609141" y="5070216"/>
                    </a:cubicBezTo>
                    <a:cubicBezTo>
                      <a:pt x="8109791" y="5149390"/>
                      <a:pt x="8613943" y="5222230"/>
                      <a:pt x="9118095" y="5285570"/>
                    </a:cubicBezTo>
                    <a:lnTo>
                      <a:pt x="9143999" y="5288702"/>
                    </a:lnTo>
                    <a:lnTo>
                      <a:pt x="9143999" y="6061990"/>
                    </a:lnTo>
                    <a:lnTo>
                      <a:pt x="4752032" y="6061990"/>
                    </a:lnTo>
                    <a:cubicBezTo>
                      <a:pt x="4441382" y="5969608"/>
                      <a:pt x="4132773" y="5869741"/>
                      <a:pt x="3828002" y="5760614"/>
                    </a:cubicBezTo>
                    <a:cubicBezTo>
                      <a:pt x="3572425" y="5671939"/>
                      <a:pt x="3323850" y="5576930"/>
                      <a:pt x="3071774" y="5475587"/>
                    </a:cubicBezTo>
                    <a:cubicBezTo>
                      <a:pt x="2823199" y="5371078"/>
                      <a:pt x="2574625" y="5260234"/>
                      <a:pt x="2329551" y="5136722"/>
                    </a:cubicBezTo>
                    <a:cubicBezTo>
                      <a:pt x="2087978" y="5010044"/>
                      <a:pt x="1846405" y="4873864"/>
                      <a:pt x="1615336" y="4712349"/>
                    </a:cubicBezTo>
                    <a:cubicBezTo>
                      <a:pt x="1499801" y="4630008"/>
                      <a:pt x="1387767" y="4544500"/>
                      <a:pt x="1282736" y="4446324"/>
                    </a:cubicBezTo>
                    <a:cubicBezTo>
                      <a:pt x="1177704" y="4348149"/>
                      <a:pt x="1076173" y="4243639"/>
                      <a:pt x="992148" y="4123294"/>
                    </a:cubicBezTo>
                    <a:cubicBezTo>
                      <a:pt x="908123" y="4006116"/>
                      <a:pt x="834601" y="3873104"/>
                      <a:pt x="792588" y="3733758"/>
                    </a:cubicBezTo>
                    <a:cubicBezTo>
                      <a:pt x="750575" y="3591244"/>
                      <a:pt x="740072" y="3442397"/>
                      <a:pt x="761078" y="3296717"/>
                    </a:cubicBezTo>
                    <a:lnTo>
                      <a:pt x="764579" y="3271381"/>
                    </a:lnTo>
                    <a:lnTo>
                      <a:pt x="767643" y="3257526"/>
                    </a:lnTo>
                    <a:cubicBezTo>
                      <a:pt x="768081" y="3249212"/>
                      <a:pt x="771582" y="3242878"/>
                      <a:pt x="771582" y="3242878"/>
                    </a:cubicBezTo>
                    <a:lnTo>
                      <a:pt x="774645" y="3234565"/>
                    </a:lnTo>
                    <a:lnTo>
                      <a:pt x="775083" y="3226251"/>
                    </a:lnTo>
                    <a:lnTo>
                      <a:pt x="775083" y="3223876"/>
                    </a:lnTo>
                    <a:lnTo>
                      <a:pt x="778146" y="3218334"/>
                    </a:lnTo>
                    <a:lnTo>
                      <a:pt x="782085" y="3195374"/>
                    </a:lnTo>
                    <a:cubicBezTo>
                      <a:pt x="792588" y="3166871"/>
                      <a:pt x="799590" y="3138368"/>
                      <a:pt x="813594" y="3106699"/>
                    </a:cubicBezTo>
                    <a:cubicBezTo>
                      <a:pt x="834601" y="3046527"/>
                      <a:pt x="859108" y="2986354"/>
                      <a:pt x="890617" y="2926182"/>
                    </a:cubicBezTo>
                    <a:cubicBezTo>
                      <a:pt x="953636" y="2802670"/>
                      <a:pt x="1041163" y="2679159"/>
                      <a:pt x="1156698" y="2565148"/>
                    </a:cubicBezTo>
                    <a:cubicBezTo>
                      <a:pt x="1272232" y="2447970"/>
                      <a:pt x="1419277" y="2340294"/>
                      <a:pt x="1576824" y="2254786"/>
                    </a:cubicBezTo>
                    <a:cubicBezTo>
                      <a:pt x="1737873" y="2169278"/>
                      <a:pt x="1909424" y="2102772"/>
                      <a:pt x="2077475" y="2055267"/>
                    </a:cubicBezTo>
                    <a:cubicBezTo>
                      <a:pt x="2242024" y="2004596"/>
                      <a:pt x="2406574" y="1972926"/>
                      <a:pt x="2560620" y="1947590"/>
                    </a:cubicBezTo>
                    <a:cubicBezTo>
                      <a:pt x="2718168" y="1922255"/>
                      <a:pt x="2865212" y="1903253"/>
                      <a:pt x="3005254" y="1890585"/>
                    </a:cubicBezTo>
                    <a:cubicBezTo>
                      <a:pt x="3145296" y="1874750"/>
                      <a:pt x="3281837" y="1862082"/>
                      <a:pt x="3404374" y="1852581"/>
                    </a:cubicBezTo>
                    <a:lnTo>
                      <a:pt x="3754480" y="1814578"/>
                    </a:lnTo>
                    <a:cubicBezTo>
                      <a:pt x="3856010" y="1798743"/>
                      <a:pt x="3947038" y="1782908"/>
                      <a:pt x="4006556" y="1763907"/>
                    </a:cubicBezTo>
                    <a:cubicBezTo>
                      <a:pt x="4038065" y="1754406"/>
                      <a:pt x="4066074" y="1748072"/>
                      <a:pt x="4083579" y="1738571"/>
                    </a:cubicBezTo>
                    <a:cubicBezTo>
                      <a:pt x="4104585" y="1732237"/>
                      <a:pt x="4122090" y="1722736"/>
                      <a:pt x="4136095" y="1713235"/>
                    </a:cubicBezTo>
                    <a:cubicBezTo>
                      <a:pt x="4150099" y="1703734"/>
                      <a:pt x="4164103" y="1691066"/>
                      <a:pt x="4178107" y="1672065"/>
                    </a:cubicBezTo>
                    <a:cubicBezTo>
                      <a:pt x="4192112" y="1653063"/>
                      <a:pt x="4202615" y="1630894"/>
                      <a:pt x="4209617" y="1605558"/>
                    </a:cubicBezTo>
                    <a:cubicBezTo>
                      <a:pt x="4220120" y="1577056"/>
                      <a:pt x="4223621" y="1548553"/>
                      <a:pt x="4227122" y="1513716"/>
                    </a:cubicBezTo>
                    <a:lnTo>
                      <a:pt x="4227122" y="1505403"/>
                    </a:lnTo>
                    <a:lnTo>
                      <a:pt x="4227122" y="1495902"/>
                    </a:lnTo>
                    <a:lnTo>
                      <a:pt x="4227122" y="1482047"/>
                    </a:lnTo>
                    <a:cubicBezTo>
                      <a:pt x="4227122" y="1475713"/>
                      <a:pt x="4227122" y="1469379"/>
                      <a:pt x="4223621" y="1463045"/>
                    </a:cubicBezTo>
                    <a:cubicBezTo>
                      <a:pt x="4220120" y="1447210"/>
                      <a:pt x="4209617" y="1428208"/>
                      <a:pt x="4192112" y="1409207"/>
                    </a:cubicBezTo>
                    <a:cubicBezTo>
                      <a:pt x="4171105" y="1387038"/>
                      <a:pt x="4146598" y="1364869"/>
                      <a:pt x="4118589" y="1342700"/>
                    </a:cubicBezTo>
                    <a:cubicBezTo>
                      <a:pt x="4055570" y="1295196"/>
                      <a:pt x="3975046" y="1247691"/>
                      <a:pt x="3884019" y="1203354"/>
                    </a:cubicBezTo>
                    <a:cubicBezTo>
                      <a:pt x="3792991" y="1159016"/>
                      <a:pt x="3691461" y="1117846"/>
                      <a:pt x="3582928" y="1076675"/>
                    </a:cubicBezTo>
                    <a:cubicBezTo>
                      <a:pt x="3477896" y="1038672"/>
                      <a:pt x="3365863" y="1000668"/>
                      <a:pt x="3253829" y="965832"/>
                    </a:cubicBezTo>
                    <a:cubicBezTo>
                      <a:pt x="3026261" y="892992"/>
                      <a:pt x="2784688" y="829652"/>
                      <a:pt x="2543115" y="772647"/>
                    </a:cubicBezTo>
                    <a:cubicBezTo>
                      <a:pt x="2056469" y="655469"/>
                      <a:pt x="1548816" y="557293"/>
                      <a:pt x="1041163" y="468619"/>
                    </a:cubicBezTo>
                    <a:cubicBezTo>
                      <a:pt x="696624" y="408848"/>
                      <a:pt x="348905" y="354833"/>
                      <a:pt x="0" y="3046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57" name="Freeform 8"/>
              <p:cNvSpPr>
                <a:spLocks/>
              </p:cNvSpPr>
              <p:nvPr/>
            </p:nvSpPr>
            <p:spPr bwMode="auto">
              <a:xfrm>
                <a:off x="0" y="869184"/>
                <a:ext cx="8795010" cy="5988817"/>
              </a:xfrm>
              <a:custGeom>
                <a:avLst/>
                <a:gdLst/>
                <a:ahLst/>
                <a:cxnLst/>
                <a:rect l="l" t="t" r="r" b="b"/>
                <a:pathLst>
                  <a:path w="8795010" h="5988817">
                    <a:moveTo>
                      <a:pt x="0" y="0"/>
                    </a:moveTo>
                    <a:cubicBezTo>
                      <a:pt x="1275901" y="148554"/>
                      <a:pt x="2311734" y="316320"/>
                      <a:pt x="3082902" y="500228"/>
                    </a:cubicBezTo>
                    <a:cubicBezTo>
                      <a:pt x="4178728" y="759957"/>
                      <a:pt x="4735394" y="1048193"/>
                      <a:pt x="4784409" y="1380772"/>
                    </a:cubicBezTo>
                    <a:cubicBezTo>
                      <a:pt x="4882438" y="2049099"/>
                      <a:pt x="4129714" y="2159959"/>
                      <a:pt x="3404998" y="2267652"/>
                    </a:cubicBezTo>
                    <a:cubicBezTo>
                      <a:pt x="2627767" y="2381679"/>
                      <a:pt x="1829529" y="2498874"/>
                      <a:pt x="1703491" y="3230549"/>
                    </a:cubicBezTo>
                    <a:cubicBezTo>
                      <a:pt x="1542443" y="4168107"/>
                      <a:pt x="3888142" y="4931457"/>
                      <a:pt x="5887237" y="5409738"/>
                    </a:cubicBezTo>
                    <a:cubicBezTo>
                      <a:pt x="6920721" y="5655400"/>
                      <a:pt x="7970450" y="5850672"/>
                      <a:pt x="8795010" y="5988817"/>
                    </a:cubicBezTo>
                    <a:lnTo>
                      <a:pt x="7910172" y="5988817"/>
                    </a:lnTo>
                    <a:cubicBezTo>
                      <a:pt x="7256881" y="5868994"/>
                      <a:pt x="6531625" y="5722599"/>
                      <a:pt x="5813715" y="5552272"/>
                    </a:cubicBezTo>
                    <a:cubicBezTo>
                      <a:pt x="4507826" y="5238697"/>
                      <a:pt x="3478520" y="4909285"/>
                      <a:pt x="2757305" y="4570370"/>
                    </a:cubicBezTo>
                    <a:cubicBezTo>
                      <a:pt x="1829529" y="4136433"/>
                      <a:pt x="1398901" y="3677156"/>
                      <a:pt x="1479425" y="3211544"/>
                    </a:cubicBezTo>
                    <a:cubicBezTo>
                      <a:pt x="1545945" y="2837788"/>
                      <a:pt x="1773512" y="2571724"/>
                      <a:pt x="2183134" y="2394349"/>
                    </a:cubicBezTo>
                    <a:cubicBezTo>
                      <a:pt x="2529737" y="2242312"/>
                      <a:pt x="2949863" y="2178964"/>
                      <a:pt x="3355983" y="2121950"/>
                    </a:cubicBezTo>
                    <a:cubicBezTo>
                      <a:pt x="3709589" y="2068104"/>
                      <a:pt x="4042188" y="2020592"/>
                      <a:pt x="4269755" y="1916067"/>
                    </a:cubicBezTo>
                    <a:cubicBezTo>
                      <a:pt x="4416799" y="1846384"/>
                      <a:pt x="4609356" y="1716520"/>
                      <a:pt x="4560342" y="1396610"/>
                    </a:cubicBezTo>
                    <a:cubicBezTo>
                      <a:pt x="4521830" y="1133713"/>
                      <a:pt x="3986171" y="873984"/>
                      <a:pt x="3009380" y="642762"/>
                    </a:cubicBezTo>
                    <a:cubicBezTo>
                      <a:pt x="2258781" y="463602"/>
                      <a:pt x="1245927" y="300260"/>
                      <a:pt x="0" y="153235"/>
                    </a:cubicBezTo>
                    <a:close/>
                  </a:path>
                </a:pathLst>
              </a:custGeom>
              <a:solidFill>
                <a:srgbClr val="FFDB0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>
                <a:off x="0" y="918280"/>
                <a:ext cx="8513236" cy="5939720"/>
              </a:xfrm>
              <a:custGeom>
                <a:avLst/>
                <a:gdLst/>
                <a:ahLst/>
                <a:cxnLst/>
                <a:rect l="l" t="t" r="r" b="b"/>
                <a:pathLst>
                  <a:path w="8513236" h="5939720">
                    <a:moveTo>
                      <a:pt x="0" y="0"/>
                    </a:moveTo>
                    <a:cubicBezTo>
                      <a:pt x="1267237" y="148192"/>
                      <a:pt x="2295572" y="315238"/>
                      <a:pt x="3057919" y="495651"/>
                    </a:cubicBezTo>
                    <a:cubicBezTo>
                      <a:pt x="3555058" y="612834"/>
                      <a:pt x="3943667" y="739519"/>
                      <a:pt x="4216743" y="869370"/>
                    </a:cubicBezTo>
                    <a:cubicBezTo>
                      <a:pt x="4521328" y="1015057"/>
                      <a:pt x="4689375" y="1173412"/>
                      <a:pt x="4713882" y="1334935"/>
                    </a:cubicBezTo>
                    <a:cubicBezTo>
                      <a:pt x="4804908" y="1965190"/>
                      <a:pt x="4118716" y="2066537"/>
                      <a:pt x="3387011" y="2174219"/>
                    </a:cubicBezTo>
                    <a:cubicBezTo>
                      <a:pt x="2588788" y="2291402"/>
                      <a:pt x="1766058" y="2411752"/>
                      <a:pt x="1633021" y="3175025"/>
                    </a:cubicBezTo>
                    <a:cubicBezTo>
                      <a:pt x="1559500" y="3599417"/>
                      <a:pt x="1969115" y="4023810"/>
                      <a:pt x="2844359" y="4435534"/>
                    </a:cubicBezTo>
                    <a:cubicBezTo>
                      <a:pt x="3555058" y="4771248"/>
                      <a:pt x="4570342" y="5097460"/>
                      <a:pt x="5865704" y="5404669"/>
                    </a:cubicBezTo>
                    <a:cubicBezTo>
                      <a:pt x="6793025" y="5624727"/>
                      <a:pt x="7733382" y="5804910"/>
                      <a:pt x="8513236" y="5939720"/>
                    </a:cubicBezTo>
                    <a:lnTo>
                      <a:pt x="8179609" y="5939720"/>
                    </a:lnTo>
                    <a:cubicBezTo>
                      <a:pt x="7465516" y="5812559"/>
                      <a:pt x="6646676" y="5651037"/>
                      <a:pt x="5837696" y="5458510"/>
                    </a:cubicBezTo>
                    <a:cubicBezTo>
                      <a:pt x="4538833" y="5148133"/>
                      <a:pt x="3513046" y="4818754"/>
                      <a:pt x="2798847" y="4483041"/>
                    </a:cubicBezTo>
                    <a:cubicBezTo>
                      <a:pt x="1892093" y="4058648"/>
                      <a:pt x="1471976" y="3615253"/>
                      <a:pt x="1548997" y="3168691"/>
                    </a:cubicBezTo>
                    <a:cubicBezTo>
                      <a:pt x="1689036" y="2364245"/>
                      <a:pt x="2581786" y="2234394"/>
                      <a:pt x="3369506" y="2117211"/>
                    </a:cubicBezTo>
                    <a:cubicBezTo>
                      <a:pt x="4090708" y="2012696"/>
                      <a:pt x="4713882" y="1920850"/>
                      <a:pt x="4629859" y="1341269"/>
                    </a:cubicBezTo>
                    <a:cubicBezTo>
                      <a:pt x="4559122" y="844575"/>
                      <a:pt x="2958673" y="403585"/>
                      <a:pt x="0" y="57926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333333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-126596" y="590748"/>
              <a:ext cx="8408921" cy="6419916"/>
              <a:chOff x="-126596" y="590748"/>
              <a:chExt cx="8408921" cy="641991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312600" y="4963621"/>
                <a:ext cx="1969725" cy="2047043"/>
                <a:chOff x="7129392" y="2405932"/>
                <a:chExt cx="1969725" cy="2047043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7129392" y="3760428"/>
                  <a:ext cx="1969725" cy="69254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0"/>
                      </a:schemeClr>
                    </a:gs>
                    <a:gs pos="100000">
                      <a:schemeClr val="bg1">
                        <a:alpha val="0"/>
                        <a:lumMod val="0"/>
                        <a:lumOff val="10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257044" y="2405932"/>
                  <a:ext cx="1741714" cy="1741715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7442101" y="2463352"/>
                  <a:ext cx="1371601" cy="1206005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7347832" y="2935068"/>
                  <a:ext cx="208343" cy="8002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sz="3600" b="1" dirty="0">
                    <a:solidFill>
                      <a:srgbClr val="33333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2157493" y="4206124"/>
                <a:ext cx="1625025" cy="1688813"/>
                <a:chOff x="6235460" y="2258145"/>
                <a:chExt cx="1969725" cy="2047043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6235460" y="3612642"/>
                  <a:ext cx="1969725" cy="69254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0"/>
                      </a:schemeClr>
                    </a:gs>
                    <a:gs pos="100000">
                      <a:schemeClr val="bg1">
                        <a:alpha val="0"/>
                        <a:lumMod val="0"/>
                        <a:lumOff val="10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363114" y="2258145"/>
                  <a:ext cx="1741716" cy="1741714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548171" y="2315564"/>
                  <a:ext cx="1371603" cy="120600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742557" y="3098224"/>
                  <a:ext cx="252537" cy="7852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sz="2800" b="1" dirty="0">
                    <a:solidFill>
                      <a:srgbClr val="33333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1408418" y="2583670"/>
                <a:ext cx="1337345" cy="1389841"/>
                <a:chOff x="1064756" y="2524403"/>
                <a:chExt cx="1337345" cy="1389841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1064756" y="3444041"/>
                  <a:ext cx="1337345" cy="4702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0"/>
                      </a:schemeClr>
                    </a:gs>
                    <a:gs pos="100000">
                      <a:schemeClr val="bg1">
                        <a:alpha val="0"/>
                        <a:lumMod val="0"/>
                        <a:lumOff val="10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1151426" y="2524403"/>
                  <a:ext cx="1182540" cy="1182536"/>
                </a:xfrm>
                <a:prstGeom prst="ellipse">
                  <a:avLst/>
                </a:prstGeom>
                <a:gradFill>
                  <a:gsLst>
                    <a:gs pos="46000">
                      <a:srgbClr val="C00000"/>
                    </a:gs>
                    <a:gs pos="70000">
                      <a:srgbClr val="E30000"/>
                    </a:gs>
                    <a:gs pos="100000">
                      <a:srgbClr val="FF4F4F"/>
                    </a:gs>
                  </a:gsLst>
                  <a:lin ang="5400000" scaled="1"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1277071" y="2563388"/>
                  <a:ext cx="931249" cy="818818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1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903422" y="2893204"/>
                  <a:ext cx="208343" cy="5716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sz="2400" b="1" dirty="0">
                    <a:solidFill>
                      <a:srgbClr val="33333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-126596" y="2218726"/>
                <a:ext cx="1568325" cy="1155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2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lvl1pPr>
              </a:lstStyle>
              <a:p>
                <a:r>
                  <a:rPr lang="en-US" sz="1400" dirty="0" smtClean="0">
                    <a:solidFill>
                      <a:srgbClr val="C00000"/>
                    </a:solidFill>
                  </a:rPr>
                  <a:t>Identify Poor Performance: </a:t>
                </a:r>
                <a:r>
                  <a:rPr lang="en-US" sz="1200" b="0" dirty="0" smtClean="0">
                    <a:solidFill>
                      <a:srgbClr val="333333"/>
                    </a:solidFill>
                  </a:rPr>
                  <a:t>Should you implement a PIP?</a:t>
                </a:r>
                <a:endParaRPr lang="en-US" sz="1200" b="0" dirty="0">
                  <a:solidFill>
                    <a:srgbClr val="333333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4131035" y="1832318"/>
                <a:ext cx="1214946" cy="1262636"/>
                <a:chOff x="6623117" y="2693454"/>
                <a:chExt cx="1969724" cy="2047043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6623117" y="4047951"/>
                  <a:ext cx="1969724" cy="69254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0"/>
                      </a:schemeClr>
                    </a:gs>
                    <a:gs pos="100000">
                      <a:schemeClr val="bg1">
                        <a:alpha val="0"/>
                        <a:lumMod val="0"/>
                        <a:lumOff val="10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750768" y="2693454"/>
                  <a:ext cx="1741713" cy="1741715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935826" y="2750874"/>
                  <a:ext cx="1371602" cy="1206004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7690743" y="3880849"/>
                  <a:ext cx="337775" cy="803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sz="2000" b="1" dirty="0">
                    <a:solidFill>
                      <a:srgbClr val="33333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927776" y="590748"/>
                <a:ext cx="978982" cy="1017411"/>
                <a:chOff x="6453494" y="2317132"/>
                <a:chExt cx="1969724" cy="2047043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6453494" y="3671628"/>
                  <a:ext cx="1969724" cy="69254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0"/>
                      </a:schemeClr>
                    </a:gs>
                    <a:gs pos="100000">
                      <a:schemeClr val="bg1">
                        <a:alpha val="0"/>
                        <a:lumMod val="0"/>
                        <a:lumOff val="10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581145" y="2317132"/>
                  <a:ext cx="1741713" cy="1741714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766204" y="2374552"/>
                  <a:ext cx="1371601" cy="1206005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kern="0" dirty="0">
                    <a:solidFill>
                      <a:srgbClr val="333333"/>
                    </a:solidFill>
                    <a:latin typeface="Calibri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242404" y="2867645"/>
                  <a:ext cx="419189" cy="8433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sz="1600" b="1" dirty="0">
                    <a:solidFill>
                      <a:srgbClr val="333333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3837767" y="3711926"/>
            <a:ext cx="22381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US" sz="1400" b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Coaching</a:t>
            </a:r>
            <a:r>
              <a:rPr lang="en-US" sz="1200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CA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sz="1200" dirty="0" smtClean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employees shown desired behavior in the past? Have managers given advice  to </a:t>
            </a:r>
            <a:r>
              <a:rPr lang="en-US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affect future </a:t>
            </a:r>
            <a:r>
              <a:rPr lang="en-US" sz="12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US" sz="12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1238" y="5327093"/>
            <a:ext cx="2238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See McLean &amp; Company’s related research, </a:t>
            </a:r>
            <a:r>
              <a:rPr lang="en-US" sz="1400" i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Modernize the Performance Appraisal</a:t>
            </a:r>
            <a:r>
              <a:rPr lang="en-US" sz="1400" i="1" dirty="0" smtClean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i="1" dirty="0">
              <a:solidFill>
                <a:srgbClr val="3333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61" name="Rectangle 60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4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 plans are worth the effort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51520" y="1383744"/>
          <a:ext cx="5256000" cy="47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38631" y="5977938"/>
            <a:ext cx="218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333333"/>
                </a:solidFill>
              </a:rPr>
              <a:t>Source: McLean &amp; Company (N = 94)</a:t>
            </a:r>
            <a:endParaRPr lang="en-US" sz="900" i="1" dirty="0" smtClean="0">
              <a:solidFill>
                <a:srgbClr val="333333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5623117" y="1238624"/>
            <a:ext cx="3254183" cy="4985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b="1" dirty="0">
                <a:solidFill>
                  <a:srgbClr val="D17D08">
                    <a:lumMod val="75000"/>
                  </a:srgbClr>
                </a:solidFill>
              </a:rPr>
              <a:t>PIPs not only reduce turnover cost, they also improve employee </a:t>
            </a:r>
            <a:r>
              <a:rPr lang="en-US" sz="1200" b="1" dirty="0" smtClean="0">
                <a:solidFill>
                  <a:srgbClr val="D17D08">
                    <a:lumMod val="75000"/>
                  </a:srgbClr>
                </a:solidFill>
              </a:rPr>
              <a:t>performance. </a:t>
            </a:r>
            <a:r>
              <a:rPr lang="en-US" sz="1200" dirty="0" smtClean="0">
                <a:solidFill>
                  <a:srgbClr val="333333"/>
                </a:solidFill>
              </a:rPr>
              <a:t>Our research shows that after 12 months, </a:t>
            </a:r>
            <a:r>
              <a:rPr lang="en-US" sz="1200" dirty="0" smtClean="0">
                <a:solidFill>
                  <a:srgbClr val="333333">
                    <a:lumMod val="50000"/>
                  </a:srgbClr>
                </a:solidFill>
              </a:rPr>
              <a:t>70% </a:t>
            </a:r>
            <a:r>
              <a:rPr lang="en-US" sz="1200" dirty="0" smtClean="0">
                <a:solidFill>
                  <a:srgbClr val="333333"/>
                </a:solidFill>
              </a:rPr>
              <a:t>of employees who went through the PIP process were still with their company.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D17D08">
                    <a:lumMod val="75000"/>
                  </a:srgbClr>
                </a:solidFill>
              </a:rPr>
              <a:t>PIPs are a chance to show that you take core values seriously.</a:t>
            </a:r>
            <a:r>
              <a:rPr lang="en-US" sz="1200" b="1" dirty="0" smtClean="0">
                <a:solidFill>
                  <a:srgbClr val="333333"/>
                </a:solidFill>
              </a:rPr>
              <a:t> </a:t>
            </a:r>
            <a:r>
              <a:rPr lang="en-US" sz="1200" dirty="0" smtClean="0">
                <a:solidFill>
                  <a:srgbClr val="333333"/>
                </a:solidFill>
              </a:rPr>
              <a:t>A consistent performance improvement process shows that you genuinely believe in creating a </a:t>
            </a:r>
            <a:r>
              <a:rPr lang="en-US" sz="1200" dirty="0">
                <a:solidFill>
                  <a:srgbClr val="333333"/>
                </a:solidFill>
              </a:rPr>
              <a:t>psychologically safe </a:t>
            </a:r>
            <a:r>
              <a:rPr lang="en-US" sz="1200" dirty="0" smtClean="0">
                <a:solidFill>
                  <a:srgbClr val="333333"/>
                </a:solidFill>
              </a:rPr>
              <a:t>work environment.</a:t>
            </a:r>
          </a:p>
          <a:p>
            <a:pPr>
              <a:spcBef>
                <a:spcPts val="600"/>
              </a:spcBef>
              <a:spcAft>
                <a:spcPts val="300"/>
              </a:spcAft>
              <a:buSzPct val="100000"/>
            </a:pPr>
            <a:r>
              <a:rPr lang="en-US" sz="1200" b="1" dirty="0" smtClean="0">
                <a:solidFill>
                  <a:srgbClr val="D17D08">
                    <a:lumMod val="75000"/>
                  </a:srgbClr>
                </a:solidFill>
              </a:rPr>
              <a:t>Other employees are watching. </a:t>
            </a:r>
            <a:r>
              <a:rPr lang="en-US" sz="1200" dirty="0" smtClean="0">
                <a:solidFill>
                  <a:srgbClr val="333333"/>
                </a:solidFill>
              </a:rPr>
              <a:t>Confidentiality concerns will prevent you from sharing your side of the story after an employee termination. A fair and consistent performance improvement process will help mitigate the impact of the termination on morale in the workplace.</a:t>
            </a:r>
          </a:p>
          <a:p>
            <a:pPr>
              <a:spcBef>
                <a:spcPts val="600"/>
              </a:spcBef>
              <a:spcAft>
                <a:spcPts val="300"/>
              </a:spcAft>
              <a:buSzPct val="100000"/>
            </a:pPr>
            <a:r>
              <a:rPr lang="en-US" sz="1200" b="1" dirty="0" smtClean="0">
                <a:solidFill>
                  <a:srgbClr val="D17D08">
                    <a:lumMod val="75000"/>
                  </a:srgbClr>
                </a:solidFill>
              </a:rPr>
              <a:t>PIPs are a chance to clarify job expectations.</a:t>
            </a:r>
            <a:r>
              <a:rPr lang="en-US" sz="1200" dirty="0" smtClean="0">
                <a:solidFill>
                  <a:srgbClr val="D17D08">
                    <a:lumMod val="75000"/>
                  </a:srgbClr>
                </a:solidFill>
              </a:rPr>
              <a:t> </a:t>
            </a:r>
            <a:r>
              <a:rPr lang="en-US" sz="1200" dirty="0" smtClean="0">
                <a:solidFill>
                  <a:srgbClr val="333333"/>
                </a:solidFill>
              </a:rPr>
              <a:t>The next slides show that clarity correlates with engagement, commitment, and intent to stay.</a:t>
            </a:r>
          </a:p>
          <a:p>
            <a:pPr>
              <a:spcBef>
                <a:spcPts val="600"/>
              </a:spcBef>
              <a:spcAft>
                <a:spcPts val="300"/>
              </a:spcAft>
              <a:buSzPct val="100000"/>
            </a:pPr>
            <a:r>
              <a:rPr lang="en-US" sz="1200" b="1" dirty="0">
                <a:solidFill>
                  <a:srgbClr val="333333"/>
                </a:solidFill>
              </a:rPr>
              <a:t>Remember, the alternatives </a:t>
            </a:r>
            <a:r>
              <a:rPr lang="en-US" sz="1200" b="1" dirty="0" smtClean="0">
                <a:solidFill>
                  <a:srgbClr val="333333"/>
                </a:solidFill>
              </a:rPr>
              <a:t>to PIPs are </a:t>
            </a:r>
            <a:r>
              <a:rPr lang="en-US" sz="1200" b="1" dirty="0">
                <a:solidFill>
                  <a:srgbClr val="333333"/>
                </a:solidFill>
              </a:rPr>
              <a:t>ignoring poor performance or termination.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2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Georgia" panose="02040502050405020303" pitchFamily="18" charset="0"/>
              </a:rPr>
              <a:t>McLean &amp; Company Helps HR Professionals To:</a:t>
            </a:r>
            <a:endParaRPr lang="en-CA" dirty="0">
              <a:latin typeface="Georgia" panose="02040502050405020303" pitchFamily="18" charset="0"/>
            </a:endParaRPr>
          </a:p>
        </p:txBody>
      </p:sp>
      <p:pic>
        <p:nvPicPr>
          <p:cNvPr id="30" name="Picture 29" descr="report_thumbnail-m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414604"/>
            <a:ext cx="2699792" cy="2352944"/>
          </a:xfrm>
          <a:prstGeom prst="rect">
            <a:avLst/>
          </a:prstGeom>
        </p:spPr>
      </p:pic>
      <p:sp>
        <p:nvSpPr>
          <p:cNvPr id="16" name="Text Placeholder 41"/>
          <p:cNvSpPr txBox="1">
            <a:spLocks/>
          </p:cNvSpPr>
          <p:nvPr/>
        </p:nvSpPr>
        <p:spPr bwMode="auto">
          <a:xfrm>
            <a:off x="1589346" y="5290954"/>
            <a:ext cx="5950125" cy="8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algn="ctr" eaLnBrk="0" hangingPunct="0">
              <a:buClr>
                <a:prstClr val="white"/>
              </a:buClr>
            </a:pP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dirty="0">
                <a:solidFill>
                  <a:srgbClr val="333333"/>
                </a:solidFill>
              </a:rPr>
              <a:t> Now, more than ever, HR leaders need to help their organizations maximize the value of their people.  McLean &amp; Company offers the tools, diagnostics and programs to drive measurable results</a:t>
            </a:r>
            <a:r>
              <a:rPr lang="en-CA" dirty="0" smtClean="0">
                <a:solidFill>
                  <a:srgbClr val="333333"/>
                </a:solidFill>
              </a:rPr>
              <a:t>.</a:t>
            </a:r>
            <a:r>
              <a:rPr lang="en-C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lvl="1" algn="ctr" eaLnBrk="0" fontAlgn="base" hangingPunct="0">
              <a:spcAft>
                <a:spcPct val="0"/>
              </a:spcAft>
              <a:buClr>
                <a:srgbClr val="C0504D"/>
              </a:buClr>
              <a:buFont typeface="Arial" pitchFamily="34" charset="0"/>
              <a:buNone/>
              <a:defRPr/>
            </a:pPr>
            <a:r>
              <a:rPr lang="en-CA" dirty="0" smtClean="0">
                <a:solidFill>
                  <a:prstClr val="black"/>
                </a:solidFill>
                <a:cs typeface="Arial" panose="020B0604020202020204" pitchFamily="34" charset="0"/>
              </a:rPr>
              <a:t>– Jennifer Rozon, Vice President, McLean &amp; Company</a:t>
            </a:r>
            <a:endParaRPr 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7" name="Text Placeholder 1"/>
          <p:cNvSpPr txBox="1">
            <a:spLocks/>
          </p:cNvSpPr>
          <p:nvPr/>
        </p:nvSpPr>
        <p:spPr bwMode="auto">
          <a:xfrm>
            <a:off x="2134393" y="4157958"/>
            <a:ext cx="4860032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Sign up to have access to our extensive selection of practical solutions for your HR challenges</a:t>
            </a:r>
            <a:endParaRPr lang="en-CA" sz="1400" b="1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092280" y="6147726"/>
            <a:ext cx="1800200" cy="360040"/>
          </a:xfrm>
        </p:spPr>
        <p:txBody>
          <a:bodyPr/>
          <a:lstStyle/>
          <a:p>
            <a:pPr algn="r"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hr.mcleanco.com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524" y="6147726"/>
            <a:ext cx="2375756" cy="326554"/>
          </a:xfrm>
        </p:spPr>
        <p:txBody>
          <a:bodyPr/>
          <a:lstStyle/>
          <a:p>
            <a:pPr>
              <a:buNone/>
            </a:pP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Toll Free: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1-877-281-0480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96170" y="1343624"/>
            <a:ext cx="5832014" cy="2610086"/>
            <a:chOff x="1115616" y="1412776"/>
            <a:chExt cx="7057418" cy="3243216"/>
          </a:xfrm>
        </p:grpSpPr>
        <p:grpSp>
          <p:nvGrpSpPr>
            <p:cNvPr id="68" name="Group 73"/>
            <p:cNvGrpSpPr/>
            <p:nvPr/>
          </p:nvGrpSpPr>
          <p:grpSpPr>
            <a:xfrm>
              <a:off x="1115616" y="1412776"/>
              <a:ext cx="7057418" cy="3243216"/>
              <a:chOff x="644107" y="2498653"/>
              <a:chExt cx="7855151" cy="2937957"/>
            </a:xfrm>
          </p:grpSpPr>
          <p:grpSp>
            <p:nvGrpSpPr>
              <p:cNvPr id="75" name="Group 38"/>
              <p:cNvGrpSpPr/>
              <p:nvPr/>
            </p:nvGrpSpPr>
            <p:grpSpPr>
              <a:xfrm>
                <a:off x="644107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9" name="Rounded Rectangle 108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445581" y="2659055"/>
                <a:ext cx="2757005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Empower management to apply HR best practices</a:t>
                </a: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4572000" y="2582616"/>
                <a:ext cx="0" cy="2746157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" lastClr="FFFFFF">
                    <a:lumMod val="75000"/>
                  </a:sysClr>
                </a:solidFill>
                <a:prstDash val="sysDot"/>
                <a:headEnd type="diamond"/>
                <a:tailEnd type="diamond"/>
              </a:ln>
              <a:effectLst/>
            </p:spPr>
          </p:cxnSp>
          <p:grpSp>
            <p:nvGrpSpPr>
              <p:cNvPr id="78" name="Group 47"/>
              <p:cNvGrpSpPr/>
              <p:nvPr/>
            </p:nvGrpSpPr>
            <p:grpSpPr>
              <a:xfrm>
                <a:off x="644107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8" name="Isosceles Triangle 107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>
                <a:off x="1408569" y="3606339"/>
                <a:ext cx="2837151" cy="623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fr-FR" sz="1200" i="1" kern="0" dirty="0" smtClean="0">
                    <a:solidFill>
                      <a:prstClr val="white"/>
                    </a:solidFill>
                  </a:rPr>
                  <a:t>Develop effective talent acquisition &amp; retention strategies</a:t>
                </a:r>
              </a:p>
            </p:txBody>
          </p:sp>
          <p:grpSp>
            <p:nvGrpSpPr>
              <p:cNvPr id="80" name="Group 55"/>
              <p:cNvGrpSpPr/>
              <p:nvPr/>
            </p:nvGrpSpPr>
            <p:grpSpPr>
              <a:xfrm>
                <a:off x="644107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3" name="Rounded Rectangle 102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5" name="Isosceles Triangle 104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1365435" y="4793743"/>
                <a:ext cx="2575400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US" sz="1200" i="1" kern="0" dirty="0" smtClean="0">
                    <a:solidFill>
                      <a:prstClr val="white"/>
                    </a:solidFill>
                  </a:rPr>
                  <a:t>Build a high performance culture</a:t>
                </a:r>
              </a:p>
            </p:txBody>
          </p:sp>
          <p:grpSp>
            <p:nvGrpSpPr>
              <p:cNvPr id="82" name="Group 73"/>
              <p:cNvGrpSpPr/>
              <p:nvPr/>
            </p:nvGrpSpPr>
            <p:grpSpPr>
              <a:xfrm flipH="1">
                <a:off x="4624705" y="2498653"/>
                <a:ext cx="3874553" cy="816221"/>
                <a:chOff x="644107" y="1330751"/>
                <a:chExt cx="3874553" cy="816221"/>
              </a:xfrm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1" name="Rounded Rectangle 100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02" name="Isosceles Triangle 101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 flipH="1">
                <a:off x="4986014" y="2666584"/>
                <a:ext cx="2965454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Maintain a progressive set of HR policies &amp; procedures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4" name="Group 81"/>
              <p:cNvGrpSpPr/>
              <p:nvPr/>
            </p:nvGrpSpPr>
            <p:grpSpPr>
              <a:xfrm flipH="1">
                <a:off x="4624705" y="3555573"/>
                <a:ext cx="3874553" cy="816221"/>
                <a:chOff x="644107" y="1330751"/>
                <a:chExt cx="3874553" cy="816221"/>
              </a:xfrm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9" name="Isosceles Triangle 98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 flipH="1">
                <a:off x="4930240" y="3725332"/>
                <a:ext cx="2937697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Demonstrate the business impact of HR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89"/>
              <p:cNvGrpSpPr/>
              <p:nvPr/>
            </p:nvGrpSpPr>
            <p:grpSpPr>
              <a:xfrm flipH="1">
                <a:off x="4624705" y="4620389"/>
                <a:ext cx="3874553" cy="816221"/>
                <a:chOff x="644107" y="1330751"/>
                <a:chExt cx="3874553" cy="816221"/>
              </a:xfrm>
            </p:grpSpPr>
            <p:sp>
              <p:nvSpPr>
                <p:cNvPr id="94" name="Rounded Rectangle 93"/>
                <p:cNvSpPr/>
                <p:nvPr/>
              </p:nvSpPr>
              <p:spPr>
                <a:xfrm>
                  <a:off x="644107" y="1384863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5" name="Rounded Rectangle 94"/>
                <p:cNvSpPr/>
                <p:nvPr/>
              </p:nvSpPr>
              <p:spPr>
                <a:xfrm>
                  <a:off x="644107" y="1330751"/>
                  <a:ext cx="3725972" cy="76210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 rot="5400000">
                  <a:off x="4322531" y="1607670"/>
                  <a:ext cx="183987" cy="208271"/>
                </a:xfrm>
                <a:prstGeom prst="triangle">
                  <a:avLst/>
                </a:prstGeom>
                <a:solidFill>
                  <a:srgbClr val="4F81BD">
                    <a:lumMod val="7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smtClea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 flipH="1">
                <a:off x="4970295" y="4769019"/>
                <a:ext cx="3205896" cy="415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defRPr/>
                </a:pPr>
                <a:r>
                  <a:rPr lang="en-CA" sz="1200" i="1" kern="0" dirty="0" smtClean="0">
                    <a:solidFill>
                      <a:prstClr val="white"/>
                    </a:solidFill>
                  </a:rPr>
                  <a:t>Stay abreast of HR trends &amp; technologies</a:t>
                </a:r>
                <a:endParaRPr lang="en-US" sz="1200" i="1" kern="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>
              <a:xfrm>
                <a:off x="735191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C0504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>
              <a:xfrm>
                <a:off x="735191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9BBB59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 flipH="1">
                <a:off x="7840715" y="365539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BACC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35191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4F81BD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 flipH="1">
                <a:off x="7840715" y="4720213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sz="1600" b="1" kern="0" smtClean="0">
                  <a:solidFill>
                    <a:srgbClr val="F79646"/>
                  </a:solidFill>
                  <a:latin typeface="FontAwesome" pitchFamily="2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 flipH="1">
                <a:off x="7840715" y="2598477"/>
                <a:ext cx="579038" cy="56246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algn="ctr">
                  <a:defRPr/>
                </a:pPr>
                <a:endParaRPr lang="en-US" b="1" kern="0" smtClean="0">
                  <a:solidFill>
                    <a:srgbClr val="8064A2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70577" y="1534600"/>
              <a:ext cx="4071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62663" y="386660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62663" y="1520783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54351" y="2689537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78891" y="3855482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70577" y="2697850"/>
              <a:ext cx="407109" cy="72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smtClean="0">
                  <a:solidFill>
                    <a:srgbClr val="0070C0"/>
                  </a:solidFill>
                  <a:latin typeface="Calibri"/>
                  <a:sym typeface="Wingdings"/>
                </a:rPr>
                <a:t></a:t>
              </a:r>
              <a:endParaRPr lang="en-CA" sz="3200" kern="0" dirty="0" smtClean="0">
                <a:solidFill>
                  <a:srgbClr val="0070C0"/>
                </a:solidFill>
                <a:latin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0" y="6525344"/>
            <a:ext cx="9144000" cy="351838"/>
            <a:chOff x="0" y="6525344"/>
            <a:chExt cx="9144000" cy="351838"/>
          </a:xfrm>
        </p:grpSpPr>
        <p:sp>
          <p:nvSpPr>
            <p:cNvPr id="113" name="Rectangle 112"/>
            <p:cNvSpPr/>
            <p:nvPr userDrawn="1"/>
          </p:nvSpPr>
          <p:spPr>
            <a:xfrm>
              <a:off x="0" y="6525344"/>
              <a:ext cx="9144000" cy="338028"/>
            </a:xfrm>
            <a:prstGeom prst="rect">
              <a:avLst/>
            </a:prstGeom>
            <a:solidFill>
              <a:srgbClr val="243F5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26670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 sz="1000" kern="0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14" name="Picture 11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021" y="6531532"/>
              <a:ext cx="838459" cy="345650"/>
            </a:xfrm>
            <a:prstGeom prst="rect">
              <a:avLst/>
            </a:prstGeom>
          </p:spPr>
        </p:pic>
        <p:sp>
          <p:nvSpPr>
            <p:cNvPr id="115" name="Rectangle 114"/>
            <p:cNvSpPr/>
            <p:nvPr userDrawn="1"/>
          </p:nvSpPr>
          <p:spPr>
            <a:xfrm>
              <a:off x="235297" y="6589331"/>
              <a:ext cx="1224136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b="1" dirty="0" smtClean="0">
                  <a:solidFill>
                    <a:srgbClr val="FFFFFF">
                      <a:lumMod val="85000"/>
                    </a:srgbClr>
                  </a:solidFill>
                </a:rPr>
                <a:t>SAMPLE</a:t>
              </a:r>
              <a:endParaRPr lang="en-CA" b="1" dirty="0">
                <a:solidFill>
                  <a:srgbClr val="FFFFFF">
                    <a:lumMod val="85000"/>
                  </a:srgbClr>
                </a:solidFill>
              </a:endParaRPr>
            </a:p>
          </p:txBody>
        </p:sp>
      </p:grpSp>
      <p:sp>
        <p:nvSpPr>
          <p:cNvPr id="58" name="Rounded Rectangle 57">
            <a:hlinkClick r:id="rId6"/>
          </p:cNvPr>
          <p:cNvSpPr/>
          <p:nvPr/>
        </p:nvSpPr>
        <p:spPr>
          <a:xfrm>
            <a:off x="2447764" y="4735006"/>
            <a:ext cx="4112047" cy="43204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243F54"/>
                </a:solidFill>
                <a:ea typeface="Verdana" pitchFamily="34" charset="0"/>
                <a:cs typeface="Arial" pitchFamily="34" charset="0"/>
              </a:rPr>
              <a:t>Learn About Becoming a Member</a:t>
            </a:r>
            <a:endParaRPr lang="en-CA" b="1" dirty="0">
              <a:solidFill>
                <a:srgbClr val="243F54"/>
              </a:solidFill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2642993ea083953592e6bc2e2c3e47a2fcf0d3"/>
  <p:tag name="ISPRING_RESOURCE_PATHS_HASH_2" val="7c9975b7695338c845e8cd3148096204f7871c"/>
</p:tagLst>
</file>

<file path=ppt/theme/theme1.xml><?xml version="1.0" encoding="utf-8"?>
<a:theme xmlns:a="http://schemas.openxmlformats.org/drawingml/2006/main" name="1_Theme1">
  <a:themeElements>
    <a:clrScheme name="Custom 4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ADB7C3"/>
      </a:accent4>
      <a:accent5>
        <a:srgbClr val="5D5936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heme1">
  <a:themeElements>
    <a:clrScheme name="Custom 4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ADB7C3"/>
      </a:accent4>
      <a:accent5>
        <a:srgbClr val="5D5936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search 2011">
    <a:dk1>
      <a:srgbClr val="333333"/>
    </a:dk1>
    <a:lt1>
      <a:srgbClr val="FFFFFF"/>
    </a:lt1>
    <a:dk2>
      <a:srgbClr val="FFFFFF"/>
    </a:dk2>
    <a:lt2>
      <a:srgbClr val="FFFFFF"/>
    </a:lt2>
    <a:accent1>
      <a:srgbClr val="243F54"/>
    </a:accent1>
    <a:accent2>
      <a:srgbClr val="998F57"/>
    </a:accent2>
    <a:accent3>
      <a:srgbClr val="CECECE"/>
    </a:accent3>
    <a:accent4>
      <a:srgbClr val="7B7B7B"/>
    </a:accent4>
    <a:accent5>
      <a:srgbClr val="ADB7C3"/>
    </a:accent5>
    <a:accent6>
      <a:srgbClr val="5D5936"/>
    </a:accent6>
    <a:hlink>
      <a:srgbClr val="2576B7"/>
    </a:hlink>
    <a:folHlink>
      <a:srgbClr val="C7770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E4823C6AAC14A925315AAD9AF73AC" ma:contentTypeVersion="0" ma:contentTypeDescription="Create a new document." ma:contentTypeScope="" ma:versionID="661929fa9c336a4a9ce0af2c95f66e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82235F-E9D0-4971-9935-342A2B5BF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C3536-A2A8-4659-B0C6-FB89BA16C7AC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D58868F-5A61-4274-B21C-14206B1A2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1083</Words>
  <Application>Microsoft Office PowerPoint</Application>
  <PresentationFormat>On-screen Show (4:3)</PresentationFormat>
  <Paragraphs>109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FontAwesome</vt:lpstr>
      <vt:lpstr>Georgia</vt:lpstr>
      <vt:lpstr>Times New Roman</vt:lpstr>
      <vt:lpstr>Verdana</vt:lpstr>
      <vt:lpstr>Wingdings</vt:lpstr>
      <vt:lpstr>1_Theme1</vt:lpstr>
      <vt:lpstr>1_Office Theme</vt:lpstr>
      <vt:lpstr>3_Theme1</vt:lpstr>
      <vt:lpstr>PowerPoint Presentation</vt:lpstr>
      <vt:lpstr>Our Understanding of the Problem</vt:lpstr>
      <vt:lpstr>Executive Summary</vt:lpstr>
      <vt:lpstr>PowerPoint Presentation</vt:lpstr>
      <vt:lpstr>PowerPoint Presentation</vt:lpstr>
      <vt:lpstr>PowerPoint Presentation</vt:lpstr>
      <vt:lpstr>Performance improvement plans (PIPs) are part of a modern performance management roadmap such as this one</vt:lpstr>
      <vt:lpstr>Performance improvement plans are worth the effort</vt:lpstr>
      <vt:lpstr>McLean &amp; Company Helps HR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2016-06-20T15:47:13Z</dcterms:created>
  <dcterms:modified xsi:type="dcterms:W3CDTF">2016-12-20T14:39:04Z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0x010100ECDE4823C6AAC14A925315AAD9AF73AC</vt:lpwstr>
  </property>
</Properties>
</file>