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6" r:id="rId1"/>
    <p:sldMasterId id="2147483736" r:id="rId2"/>
    <p:sldMasterId id="2147483685" r:id="rId3"/>
  </p:sldMasterIdLst>
  <p:notesMasterIdLst>
    <p:notesMasterId r:id="rId28"/>
  </p:notesMasterIdLst>
  <p:handoutMasterIdLst>
    <p:handoutMasterId r:id="rId29"/>
  </p:handoutMasterIdLst>
  <p:sldIdLst>
    <p:sldId id="5251" r:id="rId4"/>
    <p:sldId id="5168" r:id="rId5"/>
    <p:sldId id="454" r:id="rId6"/>
    <p:sldId id="3441" r:id="rId7"/>
    <p:sldId id="5255" r:id="rId8"/>
    <p:sldId id="5252" r:id="rId9"/>
    <p:sldId id="3996" r:id="rId10"/>
    <p:sldId id="5253" r:id="rId11"/>
    <p:sldId id="5254" r:id="rId12"/>
    <p:sldId id="5261" r:id="rId13"/>
    <p:sldId id="5237" r:id="rId14"/>
    <p:sldId id="3450" r:id="rId15"/>
    <p:sldId id="5262" r:id="rId16"/>
    <p:sldId id="5264" r:id="rId17"/>
    <p:sldId id="5268" r:id="rId18"/>
    <p:sldId id="5273" r:id="rId19"/>
    <p:sldId id="477" r:id="rId20"/>
    <p:sldId id="1071" r:id="rId21"/>
    <p:sldId id="472" r:id="rId22"/>
    <p:sldId id="4905" r:id="rId23"/>
    <p:sldId id="5270" r:id="rId24"/>
    <p:sldId id="5271" r:id="rId25"/>
    <p:sldId id="3407" r:id="rId26"/>
    <p:sldId id="5266" r:id="rId27"/>
  </p:sldIdLst>
  <p:sldSz cx="12192000" cy="6858000"/>
  <p:notesSz cx="7010400" cy="92964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xo" panose="02000303000000000000" pitchFamily="2" charset="0"/>
      <p:regular r:id="rId35"/>
      <p:bold r:id="rId36"/>
      <p:italic r:id="rId37"/>
      <p:boldItalic r:id="rId38"/>
    </p:embeddedFont>
    <p:embeddedFont>
      <p:font typeface="Exo Light" panose="02000303000000000000" pitchFamily="2" charset="0"/>
      <p:regular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Montserrat Light" panose="00000400000000000000" pitchFamily="2" charset="0"/>
      <p:regular r:id="rId44"/>
      <p:bold r:id="rId45"/>
      <p:italic r:id="rId46"/>
      <p:boldItalic r:id="rId47"/>
    </p:embeddedFont>
    <p:embeddedFont>
      <p:font typeface="Montserrat Medium" panose="00000600000000000000" pitchFamily="2" charset="0"/>
      <p:regular r:id="rId48"/>
      <p:italic r:id="rId49"/>
    </p:embeddedFont>
    <p:embeddedFont>
      <p:font typeface="Montserrat SemiBold" panose="00000700000000000000" pitchFamily="2" charset="0"/>
      <p:bold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Roboto Condensed Light" panose="02000000000000000000" pitchFamily="2" charset="0"/>
      <p:regular r:id="rId56"/>
      <p:italic r:id="rId57"/>
    </p:embeddedFont>
    <p:embeddedFont>
      <p:font typeface="Roboto Light" panose="02000000000000000000" pitchFamily="2" charset="0"/>
      <p:regular r:id="rId58"/>
      <p: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EE2"/>
    <a:srgbClr val="8485CB"/>
    <a:srgbClr val="B798C9"/>
    <a:srgbClr val="299C47"/>
    <a:srgbClr val="CFBBDB"/>
    <a:srgbClr val="8FC1E9"/>
    <a:srgbClr val="9EC9EB"/>
    <a:srgbClr val="000000"/>
    <a:srgbClr val="6AD8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81" autoAdjust="0"/>
    <p:restoredTop sz="95300" autoAdjust="0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85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1-4B4B-BE4E-1995ECFCE192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1-4B4B-BE4E-1995ECFCE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1-4B4B-BE4E-1995ECFCE192}"/>
              </c:ext>
            </c:extLst>
          </c:dPt>
          <c:cat>
            <c:strRef>
              <c:f>Sheet1!$A$2:$A$3</c:f>
              <c:strCache>
                <c:ptCount val="2"/>
                <c:pt idx="0">
                  <c:v>Item 01</c:v>
                </c:pt>
                <c:pt idx="1">
                  <c:v>Item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D1-4B4B-BE4E-1995ECFC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79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1-4B4B-BE4E-1995ECFCE19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1-4B4B-BE4E-1995ECFCE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1-4B4B-BE4E-1995ECFCE192}"/>
              </c:ext>
            </c:extLst>
          </c:dPt>
          <c:cat>
            <c:strRef>
              <c:f>Sheet1!$A$2:$A$3</c:f>
              <c:strCache>
                <c:ptCount val="2"/>
                <c:pt idx="0">
                  <c:v>Item 01</c:v>
                </c:pt>
                <c:pt idx="1">
                  <c:v>Item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D1-4B4B-BE4E-1995ECFC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EAE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1-4B4B-BE4E-1995ECFCE192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1-4B4B-BE4E-1995ECFCE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1-4B4B-BE4E-1995ECFCE192}"/>
              </c:ext>
            </c:extLst>
          </c:dPt>
          <c:cat>
            <c:strRef>
              <c:f>Sheet1!$A$2:$A$3</c:f>
              <c:strCache>
                <c:ptCount val="2"/>
                <c:pt idx="0">
                  <c:v>Item 01</c:v>
                </c:pt>
                <c:pt idx="1">
                  <c:v>Item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D1-4B4B-BE4E-1995ECFC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AD8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1-4B4B-BE4E-1995ECFCE192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1-4B4B-BE4E-1995ECFCE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1-4B4B-BE4E-1995ECFCE192}"/>
              </c:ext>
            </c:extLst>
          </c:dPt>
          <c:cat>
            <c:strRef>
              <c:f>Sheet1!$A$2:$A$3</c:f>
              <c:strCache>
                <c:ptCount val="2"/>
                <c:pt idx="0">
                  <c:v>Item 01</c:v>
                </c:pt>
                <c:pt idx="1">
                  <c:v>Item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D1-4B4B-BE4E-1995ECFC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419E17-0F92-408C-87A2-2BA9C470C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01252-8989-470F-A9D3-FEB9A85C17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6C828-9D07-4506-B441-637174058A0C}" type="datetimeFigureOut">
              <a:rPr lang="en-CA" smtClean="0"/>
              <a:t>6/28/21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2D440-8FEB-4445-9FDA-BA088E5FCB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064C3-EB4F-44A8-A45A-00314B51A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24D1-B94A-4022-9E82-2943682366C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13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EF5D89-391A-4B49-A6F9-9238CC491290}" type="datetimeFigureOut">
              <a:rPr lang="en-CA" smtClean="0"/>
              <a:t>6/28/21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A903D8-BC4C-4D02-BE05-AD4E466186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7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32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5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72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0E294D-184F-1745-9F56-FE79EDA750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0FA25-07BA-1044-92CA-7F9FD7093EAF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B5B4251C-D248-BC47-B98A-C172AF32852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12F3B6F-72E6-F04C-9E6C-E6015AAA7F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97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577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42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05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601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EA2BF-B025-2149-BFEA-B084520C98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4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236B1-61D2-4C4A-B26C-A74B1E48A64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732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24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EA2BF-B025-2149-BFEA-B084520C9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3B3838"/>
              </a:solidFill>
              <a:latin typeface="Roboto Light"/>
              <a:ea typeface="Roboto Ligh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EA2BF-B025-2149-BFEA-B084520C9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1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1325" y="1158875"/>
            <a:ext cx="15748000" cy="885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DDBD2-B253-4E3C-BBE2-E688AE69BFE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2422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39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EA2BF-B025-2149-BFEA-B084520C98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EA2BF-B025-2149-BFEA-B084520C9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b="0" i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EA2BF-B025-2149-BFEA-B084520C9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22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5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82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00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73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03D8-BC4C-4D02-BE05-AD4E466186E0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92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530021"/>
            <a:ext cx="11117579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62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 Acc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9755C-3BFD-4A29-BEFA-E1183A443848}"/>
              </a:ext>
            </a:extLst>
          </p:cNvPr>
          <p:cNvSpPr/>
          <p:nvPr userDrawn="1"/>
        </p:nvSpPr>
        <p:spPr>
          <a:xfrm>
            <a:off x="0" y="1410347"/>
            <a:ext cx="12192000" cy="4804717"/>
          </a:xfrm>
          <a:prstGeom prst="rect">
            <a:avLst/>
          </a:prstGeom>
          <a:gradFill>
            <a:gsLst>
              <a:gs pos="15000">
                <a:schemeClr val="bg1"/>
              </a:gs>
              <a:gs pos="85000">
                <a:schemeClr val="bg1">
                  <a:lumMod val="85000"/>
                  <a:alpha val="6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1" y="530021"/>
            <a:ext cx="1080706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8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A7C2B-67D3-0343-B2C5-C13FE52B7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38" y="0"/>
            <a:ext cx="4942468" cy="68722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17522-A3FA-2648-B648-F3B7C7B9A9E0}"/>
              </a:ext>
            </a:extLst>
          </p:cNvPr>
          <p:cNvSpPr/>
          <p:nvPr userDrawn="1"/>
        </p:nvSpPr>
        <p:spPr>
          <a:xfrm rot="16200000">
            <a:off x="6284623" y="964911"/>
            <a:ext cx="6872288" cy="4942466"/>
          </a:xfrm>
          <a:prstGeom prst="rect">
            <a:avLst/>
          </a:prstGeom>
          <a:gradFill>
            <a:gsLst>
              <a:gs pos="99000">
                <a:srgbClr val="5008FF">
                  <a:alpha val="18000"/>
                </a:srgbClr>
              </a:gs>
              <a:gs pos="29000">
                <a:srgbClr val="7008FF">
                  <a:alpha val="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6DD56-8068-FD44-B8D0-9AED38E0A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296027" y="954879"/>
            <a:ext cx="6900864" cy="4948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66615-DEF0-C24E-8D09-5110FFF0EE0B}"/>
              </a:ext>
            </a:extLst>
          </p:cNvPr>
          <p:cNvSpPr/>
          <p:nvPr userDrawn="1"/>
        </p:nvSpPr>
        <p:spPr>
          <a:xfrm rot="10800000">
            <a:off x="7296939" y="-21433"/>
            <a:ext cx="4923641" cy="5785388"/>
          </a:xfrm>
          <a:prstGeom prst="rect">
            <a:avLst/>
          </a:prstGeom>
          <a:gradFill>
            <a:gsLst>
              <a:gs pos="99000">
                <a:schemeClr val="tx2">
                  <a:lumMod val="50000"/>
                  <a:alpha val="75000"/>
                </a:schemeClr>
              </a:gs>
              <a:gs pos="0">
                <a:srgbClr val="002060">
                  <a:alpha val="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479D5A-E744-9548-8A55-37350B9D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1650" y="637904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A309C1-FC3A-6444-8C53-1D99F913D140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71CB1-A7AF-254A-A0DB-8264A948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1650" y="637904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A309C1-FC3A-6444-8C53-1D99F913D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1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E52F795C-27C2-8046-8EBA-63711119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528896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000" b="1" i="0">
                <a:solidFill>
                  <a:srgbClr val="71717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0EDEE3-640B-504D-9EE5-6837D51D0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889" y="1098119"/>
            <a:ext cx="3832225" cy="616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rgbClr val="717171"/>
                </a:solidFill>
                <a:latin typeface="Exo" panose="02000503000000000000" pitchFamily="2" charset="77"/>
              </a:defRPr>
            </a:lvl1pPr>
            <a:lvl2pPr marL="457154" indent="0">
              <a:lnSpc>
                <a:spcPct val="110000"/>
              </a:lnSpc>
              <a:buNone/>
              <a:defRPr sz="1600" b="0" i="0">
                <a:solidFill>
                  <a:srgbClr val="717171"/>
                </a:solidFill>
                <a:latin typeface="Exo" panose="02000503000000000000" pitchFamily="2" charset="77"/>
              </a:defRPr>
            </a:lvl2pPr>
            <a:lvl3pPr marL="914309" indent="0">
              <a:lnSpc>
                <a:spcPct val="110000"/>
              </a:lnSpc>
              <a:buNone/>
              <a:defRPr sz="1600" b="0" i="0">
                <a:solidFill>
                  <a:srgbClr val="717171"/>
                </a:solidFill>
                <a:latin typeface="Exo" panose="02000503000000000000" pitchFamily="2" charset="77"/>
              </a:defRPr>
            </a:lvl3pPr>
            <a:lvl4pPr marL="1371463" indent="0">
              <a:lnSpc>
                <a:spcPct val="110000"/>
              </a:lnSpc>
              <a:buNone/>
              <a:defRPr sz="1600" b="0" i="0">
                <a:solidFill>
                  <a:srgbClr val="717171"/>
                </a:solidFill>
                <a:latin typeface="Exo" panose="02000503000000000000" pitchFamily="2" charset="77"/>
              </a:defRPr>
            </a:lvl4pPr>
            <a:lvl5pPr marL="1828617" indent="0">
              <a:lnSpc>
                <a:spcPct val="110000"/>
              </a:lnSpc>
              <a:buNone/>
              <a:defRPr sz="1600" b="0" i="0">
                <a:solidFill>
                  <a:srgbClr val="717171"/>
                </a:solidFill>
                <a:latin typeface="Ex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47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9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B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790" y="1391732"/>
            <a:ext cx="7384883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790" y="2794291"/>
            <a:ext cx="5702883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132552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Lean &amp; Company Logo">
            <a:extLst>
              <a:ext uri="{FF2B5EF4-FFF2-40B4-BE49-F238E27FC236}">
                <a16:creationId xmlns:a16="http://schemas.microsoft.com/office/drawing/2014/main" id="{AB29D885-333C-4B3A-A951-CAF2B6A8F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49" y="3051987"/>
            <a:ext cx="1827703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0" y="530021"/>
            <a:ext cx="10910571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9823441" y="6441440"/>
            <a:ext cx="207237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3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3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6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9" r:id="rId2"/>
    <p:sldLayoutId id="2147483730" r:id="rId3"/>
    <p:sldLayoutId id="2147483731" r:id="rId4"/>
    <p:sldLayoutId id="2147483733" r:id="rId5"/>
    <p:sldLayoutId id="2147483734" r:id="rId6"/>
  </p:sldLayoutIdLst>
  <p:hf hdr="0" ftr="0" dt="0"/>
  <p:txStyles>
    <p:titleStyle>
      <a:lvl1pPr algn="l" defTabSz="914309" rtl="0" eaLnBrk="1" latinLnBrk="0" hangingPunct="1">
        <a:lnSpc>
          <a:spcPts val="4000"/>
        </a:lnSpc>
        <a:spcBef>
          <a:spcPct val="0"/>
        </a:spcBef>
        <a:buNone/>
        <a:defRPr sz="32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30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46">
          <p15:clr>
            <a:srgbClr val="F26B43"/>
          </p15:clr>
        </p15:guide>
        <p15:guide id="14" pos="6267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0">
            <a:extLst>
              <a:ext uri="{FF2B5EF4-FFF2-40B4-BE49-F238E27FC236}">
                <a16:creationId xmlns:a16="http://schemas.microsoft.com/office/drawing/2014/main" id="{CAA2DC47-C07C-8841-8398-880188265DC9}"/>
              </a:ext>
            </a:extLst>
          </p:cNvPr>
          <p:cNvSpPr txBox="1"/>
          <p:nvPr userDrawn="1"/>
        </p:nvSpPr>
        <p:spPr>
          <a:xfrm>
            <a:off x="6111246" y="6040552"/>
            <a:ext cx="3074374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0" marR="3081" indent="33883" algn="r">
              <a:lnSpc>
                <a:spcPts val="958"/>
              </a:lnSpc>
              <a:spcBef>
                <a:spcPts val="18"/>
              </a:spcBef>
            </a:pPr>
            <a:r>
              <a:rPr lang="en-US"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McLean &amp; Company is a research and advisory firm that provides practical solutions to human resources challenges with executable research, tools, and advice that will have a clear and measurable impact on your business.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21 McLean &amp; Company is a division of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5" name="Picture 2" descr="McLean &amp; Company Logo">
            <a:extLst>
              <a:ext uri="{FF2B5EF4-FFF2-40B4-BE49-F238E27FC236}">
                <a16:creationId xmlns:a16="http://schemas.microsoft.com/office/drawing/2014/main" id="{2C34031E-BA4E-47FF-942E-116C376A4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24" y="5932963"/>
            <a:ext cx="1827703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18">
        <a:defRPr>
          <a:latin typeface="+mn-lt"/>
          <a:ea typeface="+mn-ea"/>
          <a:cs typeface="+mn-cs"/>
        </a:defRPr>
      </a:lvl2pPr>
      <a:lvl3pPr marL="554437">
        <a:defRPr>
          <a:latin typeface="+mn-lt"/>
          <a:ea typeface="+mn-ea"/>
          <a:cs typeface="+mn-cs"/>
        </a:defRPr>
      </a:lvl3pPr>
      <a:lvl4pPr marL="831655">
        <a:defRPr>
          <a:latin typeface="+mn-lt"/>
          <a:ea typeface="+mn-ea"/>
          <a:cs typeface="+mn-cs"/>
        </a:defRPr>
      </a:lvl4pPr>
      <a:lvl5pPr marL="1108873">
        <a:defRPr>
          <a:latin typeface="+mn-lt"/>
          <a:ea typeface="+mn-ea"/>
          <a:cs typeface="+mn-cs"/>
        </a:defRPr>
      </a:lvl5pPr>
      <a:lvl6pPr marL="1386091">
        <a:defRPr>
          <a:latin typeface="+mn-lt"/>
          <a:ea typeface="+mn-ea"/>
          <a:cs typeface="+mn-cs"/>
        </a:defRPr>
      </a:lvl6pPr>
      <a:lvl7pPr marL="1663310">
        <a:defRPr>
          <a:latin typeface="+mn-lt"/>
          <a:ea typeface="+mn-ea"/>
          <a:cs typeface="+mn-cs"/>
        </a:defRPr>
      </a:lvl7pPr>
      <a:lvl8pPr marL="1940529">
        <a:defRPr>
          <a:latin typeface="+mn-lt"/>
          <a:ea typeface="+mn-ea"/>
          <a:cs typeface="+mn-cs"/>
        </a:defRPr>
      </a:lvl8pPr>
      <a:lvl9pPr marL="221774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18">
        <a:defRPr>
          <a:latin typeface="+mn-lt"/>
          <a:ea typeface="+mn-ea"/>
          <a:cs typeface="+mn-cs"/>
        </a:defRPr>
      </a:lvl2pPr>
      <a:lvl3pPr marL="554437">
        <a:defRPr>
          <a:latin typeface="+mn-lt"/>
          <a:ea typeface="+mn-ea"/>
          <a:cs typeface="+mn-cs"/>
        </a:defRPr>
      </a:lvl3pPr>
      <a:lvl4pPr marL="831655">
        <a:defRPr>
          <a:latin typeface="+mn-lt"/>
          <a:ea typeface="+mn-ea"/>
          <a:cs typeface="+mn-cs"/>
        </a:defRPr>
      </a:lvl4pPr>
      <a:lvl5pPr marL="1108873">
        <a:defRPr>
          <a:latin typeface="+mn-lt"/>
          <a:ea typeface="+mn-ea"/>
          <a:cs typeface="+mn-cs"/>
        </a:defRPr>
      </a:lvl5pPr>
      <a:lvl6pPr marL="1386091">
        <a:defRPr>
          <a:latin typeface="+mn-lt"/>
          <a:ea typeface="+mn-ea"/>
          <a:cs typeface="+mn-cs"/>
        </a:defRPr>
      </a:lvl6pPr>
      <a:lvl7pPr marL="1663310">
        <a:defRPr>
          <a:latin typeface="+mn-lt"/>
          <a:ea typeface="+mn-ea"/>
          <a:cs typeface="+mn-cs"/>
        </a:defRPr>
      </a:lvl7pPr>
      <a:lvl8pPr marL="1940529">
        <a:defRPr>
          <a:latin typeface="+mn-lt"/>
          <a:ea typeface="+mn-ea"/>
          <a:cs typeface="+mn-cs"/>
        </a:defRPr>
      </a:lvl8pPr>
      <a:lvl9pPr marL="2217747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r.mcleanco.com/research/360-feedback-assessment-user-guide" TargetMode="External"/><Relationship Id="rId3" Type="http://schemas.openxmlformats.org/officeDocument/2006/relationships/hyperlink" Target="https://hr.mcleanco.com/research/ss/neuroscience-and-hr" TargetMode="External"/><Relationship Id="rId7" Type="http://schemas.openxmlformats.org/officeDocument/2006/relationships/hyperlink" Target="https://hr.mcleanco.com/research/ss/equip-managers-to-lead-through-informed-trust-and-accountabili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r.mcleanco.com/research/ss/foster-effective-feedback-skills" TargetMode="External"/><Relationship Id="rId11" Type="http://schemas.openxmlformats.org/officeDocument/2006/relationships/hyperlink" Target="https://hr.mcleanco.com/research/ss/train-managers-to-coach-employees-for-high-performance-and-development" TargetMode="External"/><Relationship Id="rId5" Type="http://schemas.openxmlformats.org/officeDocument/2006/relationships/hyperlink" Target="https://hr.mcleanco.com/research/ss/develop-a-comprehensive-competency-framework" TargetMode="External"/><Relationship Id="rId10" Type="http://schemas.openxmlformats.org/officeDocument/2006/relationships/hyperlink" Target="https://hr.mcleanco.com/research/360-feedback-interpretation-and-development-plan-job-aid" TargetMode="External"/><Relationship Id="rId4" Type="http://schemas.openxmlformats.org/officeDocument/2006/relationships/hyperlink" Target="https://hr.mcleanco.com/research/biases-and-heuristics-catalog" TargetMode="External"/><Relationship Id="rId9" Type="http://schemas.openxmlformats.org/officeDocument/2006/relationships/hyperlink" Target="https://hr.mcleanco.com/research/360-feedback-debrief-gui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image" Target="../media/image7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r.mcleanco.com/" TargetMode="Externa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bmarkis@mcleanco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1.png"/><Relationship Id="rId3" Type="http://schemas.openxmlformats.org/officeDocument/2006/relationships/chart" Target="../charts/chart1.xml"/><Relationship Id="rId7" Type="http://schemas.openxmlformats.org/officeDocument/2006/relationships/image" Target="../media/image27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chart" Target="../charts/chart3.xml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53974-66E9-498E-BB70-F576E0EC9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105" y="2139292"/>
            <a:ext cx="6804836" cy="1306512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Strategically Develop a 360 Feedback Process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225040-99E6-4D8E-9D99-065A9D54220F}"/>
              </a:ext>
            </a:extLst>
          </p:cNvPr>
          <p:cNvSpPr txBox="1">
            <a:spLocks/>
          </p:cNvSpPr>
          <p:nvPr/>
        </p:nvSpPr>
        <p:spPr>
          <a:xfrm>
            <a:off x="716105" y="3429000"/>
            <a:ext cx="6804836" cy="954530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277218">
              <a:defRPr sz="3000" b="0" i="0">
                <a:solidFill>
                  <a:schemeClr val="bg1"/>
                </a:solidFill>
                <a:latin typeface="Exo Light" pitchFamily="2" charset="77"/>
                <a:ea typeface="+mn-ea"/>
                <a:cs typeface="+mn-cs"/>
              </a:defRPr>
            </a:lvl2pPr>
            <a:lvl3pPr marL="554437">
              <a:defRPr sz="3000" b="0" i="0">
                <a:solidFill>
                  <a:schemeClr val="bg1"/>
                </a:solidFill>
                <a:latin typeface="Exo Light" pitchFamily="2" charset="77"/>
                <a:ea typeface="+mn-ea"/>
                <a:cs typeface="+mn-cs"/>
              </a:defRPr>
            </a:lvl3pPr>
            <a:lvl4pPr marL="831655">
              <a:defRPr sz="3000" b="0" i="0">
                <a:solidFill>
                  <a:schemeClr val="bg1"/>
                </a:solidFill>
                <a:latin typeface="Exo Light" pitchFamily="2" charset="77"/>
                <a:ea typeface="+mn-ea"/>
                <a:cs typeface="+mn-cs"/>
              </a:defRPr>
            </a:lvl4pPr>
            <a:lvl5pPr marL="1108873">
              <a:defRPr sz="3000" b="0" i="0">
                <a:solidFill>
                  <a:schemeClr val="bg1"/>
                </a:solidFill>
                <a:latin typeface="Exo Light" pitchFamily="2" charset="77"/>
                <a:ea typeface="+mn-ea"/>
                <a:cs typeface="+mn-cs"/>
              </a:defRPr>
            </a:lvl5pPr>
            <a:lvl6pPr marL="1386091">
              <a:defRPr>
                <a:latin typeface="+mn-lt"/>
                <a:ea typeface="+mn-ea"/>
                <a:cs typeface="+mn-cs"/>
              </a:defRPr>
            </a:lvl6pPr>
            <a:lvl7pPr marL="1663310">
              <a:defRPr>
                <a:latin typeface="+mn-lt"/>
                <a:ea typeface="+mn-ea"/>
                <a:cs typeface="+mn-cs"/>
              </a:defRPr>
            </a:lvl7pPr>
            <a:lvl8pPr marL="1940529">
              <a:defRPr>
                <a:latin typeface="+mn-lt"/>
                <a:ea typeface="+mn-ea"/>
                <a:cs typeface="+mn-cs"/>
              </a:defRPr>
            </a:lvl8pPr>
            <a:lvl9pPr marL="2217747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Maximize 360 Feedback effectiveness through purposeful planning and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55165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817B07-6109-42D3-90F6-AAE6D6B9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1928176"/>
            <a:ext cx="4023360" cy="2582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/>
              <a:t>Be clear about how the 360 Feedback will contribute to development </a:t>
            </a:r>
            <a:endParaRPr lang="en-US" sz="36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FAA410-AACA-439F-82B3-56D673650653}"/>
              </a:ext>
            </a:extLst>
          </p:cNvPr>
          <p:cNvCxnSpPr/>
          <p:nvPr/>
        </p:nvCxnSpPr>
        <p:spPr>
          <a:xfrm>
            <a:off x="265323" y="4752757"/>
            <a:ext cx="39238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DDECF01-F40B-4483-B6FD-CE0144A60EB8}"/>
              </a:ext>
            </a:extLst>
          </p:cNvPr>
          <p:cNvSpPr/>
          <p:nvPr/>
        </p:nvSpPr>
        <p:spPr>
          <a:xfrm>
            <a:off x="359914" y="1638890"/>
            <a:ext cx="808074" cy="191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235A4D23-5E79-4EF0-B536-19FC5BAD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1715" y="0"/>
            <a:ext cx="8240285" cy="6858000"/>
          </a:xfrm>
          <a:custGeom>
            <a:avLst/>
            <a:gdLst>
              <a:gd name="connsiteX0" fmla="*/ 8240285 w 8240285"/>
              <a:gd name="connsiteY0" fmla="*/ 0 h 6858000"/>
              <a:gd name="connsiteX1" fmla="*/ 0 w 8240285"/>
              <a:gd name="connsiteY1" fmla="*/ 0 h 6858000"/>
              <a:gd name="connsiteX2" fmla="*/ 0 w 8240285"/>
              <a:gd name="connsiteY2" fmla="*/ 6858000 h 6858000"/>
              <a:gd name="connsiteX3" fmla="*/ 8184609 w 8240285"/>
              <a:gd name="connsiteY3" fmla="*/ 6858000 h 6858000"/>
              <a:gd name="connsiteX4" fmla="*/ 8177660 w 8240285"/>
              <a:gd name="connsiteY4" fmla="*/ 6846737 h 6858000"/>
              <a:gd name="connsiteX5" fmla="*/ 7677140 w 8240285"/>
              <a:gd name="connsiteY5" fmla="*/ 3472186 h 6858000"/>
              <a:gd name="connsiteX6" fmla="*/ 8211886 w 8240285"/>
              <a:gd name="connsiteY6" fmla="*/ 391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285" h="6858000">
                <a:moveTo>
                  <a:pt x="8240285" y="0"/>
                </a:moveTo>
                <a:lnTo>
                  <a:pt x="0" y="0"/>
                </a:lnTo>
                <a:lnTo>
                  <a:pt x="0" y="6858000"/>
                </a:lnTo>
                <a:lnTo>
                  <a:pt x="8184609" y="6858000"/>
                </a:lnTo>
                <a:lnTo>
                  <a:pt x="8177660" y="6846737"/>
                </a:lnTo>
                <a:cubicBezTo>
                  <a:pt x="7884293" y="6309928"/>
                  <a:pt x="7677140" y="5001326"/>
                  <a:pt x="7677140" y="3472186"/>
                </a:cubicBezTo>
                <a:cubicBezTo>
                  <a:pt x="7677140" y="1884233"/>
                  <a:pt x="7900534" y="534108"/>
                  <a:pt x="8211886" y="3915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76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8CA448-0BFD-4CA6-B3B1-AA7C50AB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703677"/>
            <a:ext cx="11587004" cy="458374"/>
          </a:xfrm>
        </p:spPr>
        <p:txBody>
          <a:bodyPr/>
          <a:lstStyle/>
          <a:p>
            <a:r>
              <a:rPr lang="en-US" dirty="0"/>
              <a:t>Scope the 360 process and design the assessment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C0ADCA-2A16-4240-A383-96043CC50D8A}"/>
              </a:ext>
            </a:extLst>
          </p:cNvPr>
          <p:cNvCxnSpPr>
            <a:cxnSpLocks/>
          </p:cNvCxnSpPr>
          <p:nvPr/>
        </p:nvCxnSpPr>
        <p:spPr>
          <a:xfrm>
            <a:off x="6093653" y="1402009"/>
            <a:ext cx="0" cy="50400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6317CC-DC93-4F4E-8E16-86AED9CD083E}"/>
              </a:ext>
            </a:extLst>
          </p:cNvPr>
          <p:cNvCxnSpPr>
            <a:cxnSpLocks/>
          </p:cNvCxnSpPr>
          <p:nvPr/>
        </p:nvCxnSpPr>
        <p:spPr>
          <a:xfrm>
            <a:off x="6093653" y="1878252"/>
            <a:ext cx="55114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FE2D7E-81F0-44E2-9723-15C386EF3F1D}"/>
              </a:ext>
            </a:extLst>
          </p:cNvPr>
          <p:cNvCxnSpPr>
            <a:cxnSpLocks/>
          </p:cNvCxnSpPr>
          <p:nvPr/>
        </p:nvCxnSpPr>
        <p:spPr>
          <a:xfrm>
            <a:off x="6093653" y="3312640"/>
            <a:ext cx="55114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E5B03-AAEA-40AF-A465-8A935E935F2D}"/>
              </a:ext>
            </a:extLst>
          </p:cNvPr>
          <p:cNvCxnSpPr>
            <a:cxnSpLocks/>
          </p:cNvCxnSpPr>
          <p:nvPr/>
        </p:nvCxnSpPr>
        <p:spPr>
          <a:xfrm>
            <a:off x="6093653" y="4922861"/>
            <a:ext cx="55114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99A784-FC44-4489-A205-1ABB314BCF1B}"/>
              </a:ext>
            </a:extLst>
          </p:cNvPr>
          <p:cNvCxnSpPr>
            <a:cxnSpLocks/>
          </p:cNvCxnSpPr>
          <p:nvPr/>
        </p:nvCxnSpPr>
        <p:spPr>
          <a:xfrm flipH="1">
            <a:off x="5542510" y="2552804"/>
            <a:ext cx="551144" cy="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6F9D48-6644-4ECE-AFA8-7ED319A8A9AA}"/>
              </a:ext>
            </a:extLst>
          </p:cNvPr>
          <p:cNvSpPr txBox="1"/>
          <p:nvPr/>
        </p:nvSpPr>
        <p:spPr>
          <a:xfrm>
            <a:off x="7650984" y="1556622"/>
            <a:ext cx="375782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Determine target population and criteria for participation</a:t>
            </a:r>
            <a:endParaRPr lang="en-CA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577E6-DA78-427E-B0B1-7DEB604B6B23}"/>
              </a:ext>
            </a:extLst>
          </p:cNvPr>
          <p:cNvSpPr txBox="1"/>
          <p:nvPr/>
        </p:nvSpPr>
        <p:spPr>
          <a:xfrm>
            <a:off x="7650984" y="2989474"/>
            <a:ext cx="366116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Determine the cadence and frequency of the assessment</a:t>
            </a:r>
            <a:endParaRPr lang="en-CA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2DFA4F-DDAA-4236-BF5E-5221F7E73931}"/>
              </a:ext>
            </a:extLst>
          </p:cNvPr>
          <p:cNvSpPr txBox="1"/>
          <p:nvPr/>
        </p:nvSpPr>
        <p:spPr>
          <a:xfrm>
            <a:off x="954668" y="2235380"/>
            <a:ext cx="37057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Select competencies that will be used to collect feedback to achieve the purpose</a:t>
            </a:r>
            <a:endParaRPr lang="en-CA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4446C-012F-40DC-8014-C576563744CD}"/>
              </a:ext>
            </a:extLst>
          </p:cNvPr>
          <p:cNvSpPr txBox="1"/>
          <p:nvPr/>
        </p:nvSpPr>
        <p:spPr>
          <a:xfrm>
            <a:off x="2198615" y="3682646"/>
            <a:ext cx="253092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Outline the rater selection and approval process</a:t>
            </a:r>
            <a:endParaRPr lang="en-CA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29FEC-9E47-4FFB-813A-CA30537BE75A}"/>
              </a:ext>
            </a:extLst>
          </p:cNvPr>
          <p:cNvSpPr txBox="1"/>
          <p:nvPr/>
        </p:nvSpPr>
        <p:spPr>
          <a:xfrm>
            <a:off x="7650984" y="4711470"/>
            <a:ext cx="363201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Scope roles and accountabilities</a:t>
            </a:r>
            <a:endParaRPr lang="en-CA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F5DE38-3F78-49F6-9801-5BFBDB04DC61}"/>
              </a:ext>
            </a:extLst>
          </p:cNvPr>
          <p:cNvSpPr txBox="1"/>
          <p:nvPr/>
        </p:nvSpPr>
        <p:spPr>
          <a:xfrm>
            <a:off x="2265043" y="5300620"/>
            <a:ext cx="235590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Select goals and metrics linked to the purpose</a:t>
            </a:r>
            <a:endParaRPr lang="en-CA" b="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97A639-65A1-4F0A-92EB-D442550ADEAE}"/>
              </a:ext>
            </a:extLst>
          </p:cNvPr>
          <p:cNvCxnSpPr>
            <a:cxnSpLocks/>
          </p:cNvCxnSpPr>
          <p:nvPr/>
        </p:nvCxnSpPr>
        <p:spPr>
          <a:xfrm flipH="1">
            <a:off x="5542510" y="4029933"/>
            <a:ext cx="551144" cy="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62BDFE-210E-44FB-8C15-5A1432EED83B}"/>
              </a:ext>
            </a:extLst>
          </p:cNvPr>
          <p:cNvCxnSpPr>
            <a:cxnSpLocks/>
          </p:cNvCxnSpPr>
          <p:nvPr/>
        </p:nvCxnSpPr>
        <p:spPr>
          <a:xfrm flipH="1">
            <a:off x="5531172" y="5634678"/>
            <a:ext cx="551144" cy="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22E816-0C96-4969-88B6-CE3EE057CE9E}"/>
              </a:ext>
            </a:extLst>
          </p:cNvPr>
          <p:cNvGrpSpPr/>
          <p:nvPr/>
        </p:nvGrpSpPr>
        <p:grpSpPr>
          <a:xfrm>
            <a:off x="6789492" y="2925666"/>
            <a:ext cx="773948" cy="773948"/>
            <a:chOff x="6760917" y="2925666"/>
            <a:chExt cx="773948" cy="773948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40BCF03-D7A7-4D9F-AB6E-074136B74063}"/>
                </a:ext>
              </a:extLst>
            </p:cNvPr>
            <p:cNvSpPr/>
            <p:nvPr/>
          </p:nvSpPr>
          <p:spPr>
            <a:xfrm>
              <a:off x="6760917" y="2925666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2" name="Graphic 31" descr="Arrow circle outline">
              <a:extLst>
                <a:ext uri="{FF2B5EF4-FFF2-40B4-BE49-F238E27FC236}">
                  <a16:creationId xmlns:a16="http://schemas.microsoft.com/office/drawing/2014/main" id="{9FD9CB8E-F425-44D5-8EA2-0EE19E292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4389" y="2972504"/>
              <a:ext cx="687003" cy="68700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E74D3F-C69F-4ED9-8C78-B38D3317A969}"/>
              </a:ext>
            </a:extLst>
          </p:cNvPr>
          <p:cNvGrpSpPr/>
          <p:nvPr/>
        </p:nvGrpSpPr>
        <p:grpSpPr>
          <a:xfrm>
            <a:off x="4679010" y="5247703"/>
            <a:ext cx="773948" cy="773948"/>
            <a:chOff x="4698060" y="5247703"/>
            <a:chExt cx="773948" cy="77394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C252D0A-253E-4134-A054-9159D11232BA}"/>
                </a:ext>
              </a:extLst>
            </p:cNvPr>
            <p:cNvSpPr/>
            <p:nvPr/>
          </p:nvSpPr>
          <p:spPr>
            <a:xfrm>
              <a:off x="4698060" y="5247703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6" name="Graphic 35" descr="Bar chart outline">
              <a:extLst>
                <a:ext uri="{FF2B5EF4-FFF2-40B4-BE49-F238E27FC236}">
                  <a16:creationId xmlns:a16="http://schemas.microsoft.com/office/drawing/2014/main" id="{FE155F76-3ECB-4632-B849-4354ACD5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0860" y="5322403"/>
              <a:ext cx="624548" cy="62454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EB0E15-86FA-4008-8CC7-5885744C627C}"/>
              </a:ext>
            </a:extLst>
          </p:cNvPr>
          <p:cNvGrpSpPr/>
          <p:nvPr/>
        </p:nvGrpSpPr>
        <p:grpSpPr>
          <a:xfrm>
            <a:off x="6789492" y="4541348"/>
            <a:ext cx="773948" cy="773948"/>
            <a:chOff x="6760917" y="4541348"/>
            <a:chExt cx="773948" cy="773948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1FFF424-74AB-4F9C-BA7E-551300016CF4}"/>
                </a:ext>
              </a:extLst>
            </p:cNvPr>
            <p:cNvSpPr/>
            <p:nvPr/>
          </p:nvSpPr>
          <p:spPr>
            <a:xfrm>
              <a:off x="6760917" y="4541348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52" name="Graphic 51" descr="Folder Search outline">
              <a:extLst>
                <a:ext uri="{FF2B5EF4-FFF2-40B4-BE49-F238E27FC236}">
                  <a16:creationId xmlns:a16="http://schemas.microsoft.com/office/drawing/2014/main" id="{6A07F9C5-B54C-4392-B95F-81AD64646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33535" y="4608449"/>
              <a:ext cx="624548" cy="62454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2EFD3CA-7DBB-4C77-9111-C6A17DF68101}"/>
              </a:ext>
            </a:extLst>
          </p:cNvPr>
          <p:cNvGrpSpPr/>
          <p:nvPr/>
        </p:nvGrpSpPr>
        <p:grpSpPr>
          <a:xfrm>
            <a:off x="4667585" y="2169263"/>
            <a:ext cx="773948" cy="773948"/>
            <a:chOff x="4686635" y="2169263"/>
            <a:chExt cx="773948" cy="77394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6A33AA7-C09B-40F8-BE67-8F0A2F9270B6}"/>
                </a:ext>
              </a:extLst>
            </p:cNvPr>
            <p:cNvSpPr/>
            <p:nvPr/>
          </p:nvSpPr>
          <p:spPr>
            <a:xfrm>
              <a:off x="4686635" y="2169263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44" name="Graphic 43" descr="Clipboard Partially Checked outline">
              <a:extLst>
                <a:ext uri="{FF2B5EF4-FFF2-40B4-BE49-F238E27FC236}">
                  <a16:creationId xmlns:a16="http://schemas.microsoft.com/office/drawing/2014/main" id="{2B420268-15A2-4466-8CBB-91081B91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51810" y="2197140"/>
              <a:ext cx="624548" cy="62454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32C6E1A-CEB7-417A-94FF-FE2D5C8FA30F}"/>
              </a:ext>
            </a:extLst>
          </p:cNvPr>
          <p:cNvGrpSpPr/>
          <p:nvPr/>
        </p:nvGrpSpPr>
        <p:grpSpPr>
          <a:xfrm>
            <a:off x="6789492" y="1491278"/>
            <a:ext cx="773948" cy="773948"/>
            <a:chOff x="6760917" y="1491278"/>
            <a:chExt cx="773948" cy="77394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CD6390-B4FD-4647-90C3-3A8FA5577678}"/>
                </a:ext>
              </a:extLst>
            </p:cNvPr>
            <p:cNvSpPr/>
            <p:nvPr/>
          </p:nvSpPr>
          <p:spPr>
            <a:xfrm>
              <a:off x="6760917" y="1491278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A2D4214-A2F3-4805-B3CA-CBBDC42EB437}"/>
                </a:ext>
              </a:extLst>
            </p:cNvPr>
            <p:cNvGrpSpPr/>
            <p:nvPr/>
          </p:nvGrpSpPr>
          <p:grpSpPr>
            <a:xfrm>
              <a:off x="6843060" y="1556622"/>
              <a:ext cx="624548" cy="624548"/>
              <a:chOff x="5736101" y="3085498"/>
              <a:chExt cx="687003" cy="687003"/>
            </a:xfrm>
          </p:grpSpPr>
          <p:pic>
            <p:nvPicPr>
              <p:cNvPr id="65" name="Graphic 64" descr="Magnifying glass outline">
                <a:extLst>
                  <a:ext uri="{FF2B5EF4-FFF2-40B4-BE49-F238E27FC236}">
                    <a16:creationId xmlns:a16="http://schemas.microsoft.com/office/drawing/2014/main" id="{13AB0E66-E69C-4F70-9053-242909B4B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736101" y="3085498"/>
                <a:ext cx="687003" cy="687003"/>
              </a:xfrm>
              <a:prstGeom prst="rect">
                <a:avLst/>
              </a:prstGeom>
            </p:spPr>
          </p:pic>
          <p:pic>
            <p:nvPicPr>
              <p:cNvPr id="66" name="Graphic 65" descr="Users with solid fill">
                <a:extLst>
                  <a:ext uri="{FF2B5EF4-FFF2-40B4-BE49-F238E27FC236}">
                    <a16:creationId xmlns:a16="http://schemas.microsoft.com/office/drawing/2014/main" id="{1114D624-4F88-4CDB-93E0-4E2A859E2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820743" y="3189442"/>
                <a:ext cx="352541" cy="352541"/>
              </a:xfrm>
              <a:prstGeom prst="rect">
                <a:avLst/>
              </a:prstGeom>
            </p:spPr>
          </p:pic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05DC822-8196-4A72-91FB-1B5110D4A5FA}"/>
              </a:ext>
            </a:extLst>
          </p:cNvPr>
          <p:cNvGrpSpPr/>
          <p:nvPr/>
        </p:nvGrpSpPr>
        <p:grpSpPr>
          <a:xfrm>
            <a:off x="4667585" y="3642959"/>
            <a:ext cx="773948" cy="773948"/>
            <a:chOff x="4686635" y="3642959"/>
            <a:chExt cx="773948" cy="77394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A6A5C66-44A0-4EA6-AA14-D865418830F8}"/>
                </a:ext>
              </a:extLst>
            </p:cNvPr>
            <p:cNvSpPr/>
            <p:nvPr/>
          </p:nvSpPr>
          <p:spPr>
            <a:xfrm>
              <a:off x="4686635" y="3642959"/>
              <a:ext cx="773948" cy="7739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75" name="Graphic 74" descr="Workflow outline">
              <a:extLst>
                <a:ext uri="{FF2B5EF4-FFF2-40B4-BE49-F238E27FC236}">
                  <a16:creationId xmlns:a16="http://schemas.microsoft.com/office/drawing/2014/main" id="{65C9E6CC-6EAB-47C4-BBB3-889600E73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748594" y="3718133"/>
              <a:ext cx="624548" cy="624548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6CD8B71-6353-4E63-AEC2-92592A9E8C9D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EE7EB88E-76D1-4498-B9D1-BD2B970703DB}"/>
              </a:ext>
            </a:extLst>
          </p:cNvPr>
          <p:cNvSpPr txBox="1">
            <a:spLocks/>
          </p:cNvSpPr>
          <p:nvPr/>
        </p:nvSpPr>
        <p:spPr>
          <a:xfrm>
            <a:off x="354059" y="669814"/>
            <a:ext cx="10807067" cy="453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717171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Communication is key for a successful 360 process!</a:t>
            </a:r>
            <a:endParaRPr lang="en-C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B7B9C40-2F22-46A8-85F1-84735A430504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616C59-7B01-46FE-B80C-9BF670C9B7B2}"/>
              </a:ext>
            </a:extLst>
          </p:cNvPr>
          <p:cNvGrpSpPr/>
          <p:nvPr/>
        </p:nvGrpSpPr>
        <p:grpSpPr>
          <a:xfrm>
            <a:off x="1332780" y="1314313"/>
            <a:ext cx="9364865" cy="4867576"/>
            <a:chOff x="1428316" y="1314313"/>
            <a:chExt cx="9364865" cy="48675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4101AF-E2AB-48B6-87C0-9EAB39F3D186}"/>
                </a:ext>
              </a:extLst>
            </p:cNvPr>
            <p:cNvGrpSpPr/>
            <p:nvPr/>
          </p:nvGrpSpPr>
          <p:grpSpPr>
            <a:xfrm>
              <a:off x="3703591" y="1827018"/>
              <a:ext cx="5206512" cy="4354871"/>
              <a:chOff x="2845793" y="698386"/>
              <a:chExt cx="6518206" cy="545200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9DADF58-F415-4521-AF7F-68A1665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793" y="1762841"/>
                <a:ext cx="1849879" cy="4387553"/>
              </a:xfrm>
              <a:custGeom>
                <a:avLst/>
                <a:gdLst>
                  <a:gd name="connsiteX0" fmla="*/ 913101 w 1849879"/>
                  <a:gd name="connsiteY0" fmla="*/ 0 h 4387553"/>
                  <a:gd name="connsiteX1" fmla="*/ 1849879 w 1849879"/>
                  <a:gd name="connsiteY1" fmla="*/ 937021 h 4387553"/>
                  <a:gd name="connsiteX2" fmla="*/ 1338954 w 1849879"/>
                  <a:gd name="connsiteY2" fmla="*/ 2022072 h 4387553"/>
                  <a:gd name="connsiteX3" fmla="*/ 1325991 w 1849879"/>
                  <a:gd name="connsiteY3" fmla="*/ 2191116 h 4387553"/>
                  <a:gd name="connsiteX4" fmla="*/ 1339093 w 1849879"/>
                  <a:gd name="connsiteY4" fmla="*/ 2364145 h 4387553"/>
                  <a:gd name="connsiteX5" fmla="*/ 1849879 w 1849879"/>
                  <a:gd name="connsiteY5" fmla="*/ 3450069 h 4387553"/>
                  <a:gd name="connsiteX6" fmla="*/ 912507 w 1849879"/>
                  <a:gd name="connsiteY6" fmla="*/ 4387553 h 4387553"/>
                  <a:gd name="connsiteX7" fmla="*/ 6645 w 1849879"/>
                  <a:gd name="connsiteY7" fmla="*/ 2342144 h 4387553"/>
                  <a:gd name="connsiteX8" fmla="*/ 859 w 1849879"/>
                  <a:gd name="connsiteY8" fmla="*/ 2203222 h 4387553"/>
                  <a:gd name="connsiteX9" fmla="*/ 0 w 1849879"/>
                  <a:gd name="connsiteY9" fmla="*/ 2203222 h 4387553"/>
                  <a:gd name="connsiteX10" fmla="*/ 432 w 1849879"/>
                  <a:gd name="connsiteY10" fmla="*/ 2192964 h 4387553"/>
                  <a:gd name="connsiteX11" fmla="*/ 0 w 1849879"/>
                  <a:gd name="connsiteY11" fmla="*/ 2182590 h 4387553"/>
                  <a:gd name="connsiteX12" fmla="*/ 869 w 1849879"/>
                  <a:gd name="connsiteY12" fmla="*/ 2182590 h 4387553"/>
                  <a:gd name="connsiteX13" fmla="*/ 6713 w 1849879"/>
                  <a:gd name="connsiteY13" fmla="*/ 2043819 h 4387553"/>
                  <a:gd name="connsiteX14" fmla="*/ 913101 w 1849879"/>
                  <a:gd name="connsiteY14" fmla="*/ 0 h 438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9879" h="4387553">
                    <a:moveTo>
                      <a:pt x="913101" y="0"/>
                    </a:moveTo>
                    <a:lnTo>
                      <a:pt x="1849879" y="937021"/>
                    </a:lnTo>
                    <a:cubicBezTo>
                      <a:pt x="1575731" y="1228508"/>
                      <a:pt x="1390708" y="1604911"/>
                      <a:pt x="1338954" y="2022072"/>
                    </a:cubicBezTo>
                    <a:lnTo>
                      <a:pt x="1325991" y="2191116"/>
                    </a:lnTo>
                    <a:lnTo>
                      <a:pt x="1339093" y="2364145"/>
                    </a:lnTo>
                    <a:cubicBezTo>
                      <a:pt x="1390523" y="2782130"/>
                      <a:pt x="1575327" y="3158561"/>
                      <a:pt x="1849879" y="3450069"/>
                    </a:cubicBezTo>
                    <a:lnTo>
                      <a:pt x="912507" y="4387553"/>
                    </a:lnTo>
                    <a:cubicBezTo>
                      <a:pt x="394116" y="3849857"/>
                      <a:pt x="58882" y="3134879"/>
                      <a:pt x="6645" y="2342144"/>
                    </a:cubicBezTo>
                    <a:lnTo>
                      <a:pt x="859" y="2203222"/>
                    </a:lnTo>
                    <a:lnTo>
                      <a:pt x="0" y="2203222"/>
                    </a:lnTo>
                    <a:lnTo>
                      <a:pt x="432" y="2192964"/>
                    </a:lnTo>
                    <a:lnTo>
                      <a:pt x="0" y="2182590"/>
                    </a:lnTo>
                    <a:lnTo>
                      <a:pt x="869" y="2182590"/>
                    </a:lnTo>
                    <a:lnTo>
                      <a:pt x="6713" y="2043819"/>
                    </a:lnTo>
                    <a:cubicBezTo>
                      <a:pt x="59265" y="1251797"/>
                      <a:pt x="394451" y="536917"/>
                      <a:pt x="913101" y="0"/>
                    </a:cubicBezTo>
                    <a:close/>
                  </a:path>
                </a:pathLst>
              </a:custGeom>
              <a:solidFill>
                <a:srgbClr val="B798C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lnSpc>
                    <a:spcPct val="110000"/>
                  </a:lnSpc>
                </a:pPr>
                <a:endParaRPr lang="en-US" sz="3266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9F14DC7-7A1C-4394-9B2C-1A4352A8D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158" y="698386"/>
                <a:ext cx="4395646" cy="1849879"/>
              </a:xfrm>
              <a:custGeom>
                <a:avLst/>
                <a:gdLst>
                  <a:gd name="connsiteX0" fmla="*/ 2192423 w 4395646"/>
                  <a:gd name="connsiteY0" fmla="*/ 0 h 1849878"/>
                  <a:gd name="connsiteX1" fmla="*/ 2197826 w 4395646"/>
                  <a:gd name="connsiteY1" fmla="*/ 225 h 1849878"/>
                  <a:gd name="connsiteX2" fmla="*/ 2203223 w 4395646"/>
                  <a:gd name="connsiteY2" fmla="*/ 0 h 1849878"/>
                  <a:gd name="connsiteX3" fmla="*/ 2203223 w 4395646"/>
                  <a:gd name="connsiteY3" fmla="*/ 450 h 1849878"/>
                  <a:gd name="connsiteX4" fmla="*/ 2351863 w 4395646"/>
                  <a:gd name="connsiteY4" fmla="*/ 6649 h 1849878"/>
                  <a:gd name="connsiteX5" fmla="*/ 4395646 w 4395646"/>
                  <a:gd name="connsiteY5" fmla="*/ 912506 h 1849878"/>
                  <a:gd name="connsiteX6" fmla="*/ 3458399 w 4395646"/>
                  <a:gd name="connsiteY6" fmla="*/ 1849878 h 1849878"/>
                  <a:gd name="connsiteX7" fmla="*/ 2373784 w 4395646"/>
                  <a:gd name="connsiteY7" fmla="*/ 1339222 h 1849878"/>
                  <a:gd name="connsiteX8" fmla="*/ 2199672 w 4395646"/>
                  <a:gd name="connsiteY8" fmla="*/ 1325899 h 1849878"/>
                  <a:gd name="connsiteX9" fmla="*/ 2021960 w 4395646"/>
                  <a:gd name="connsiteY9" fmla="*/ 1339507 h 1849878"/>
                  <a:gd name="connsiteX10" fmla="*/ 937416 w 4395646"/>
                  <a:gd name="connsiteY10" fmla="*/ 1849877 h 1849878"/>
                  <a:gd name="connsiteX11" fmla="*/ 0 w 4395646"/>
                  <a:gd name="connsiteY11" fmla="*/ 912701 h 1849878"/>
                  <a:gd name="connsiteX12" fmla="*/ 2043889 w 4395646"/>
                  <a:gd name="connsiteY12" fmla="*/ 6650 h 1849878"/>
                  <a:gd name="connsiteX13" fmla="*/ 2192423 w 4395646"/>
                  <a:gd name="connsiteY13" fmla="*/ 451 h 184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95646" h="1849878">
                    <a:moveTo>
                      <a:pt x="2192423" y="0"/>
                    </a:moveTo>
                    <a:lnTo>
                      <a:pt x="2197826" y="225"/>
                    </a:lnTo>
                    <a:lnTo>
                      <a:pt x="2203223" y="0"/>
                    </a:lnTo>
                    <a:lnTo>
                      <a:pt x="2203223" y="450"/>
                    </a:lnTo>
                    <a:lnTo>
                      <a:pt x="2351863" y="6649"/>
                    </a:lnTo>
                    <a:cubicBezTo>
                      <a:pt x="3144028" y="58928"/>
                      <a:pt x="3858455" y="394485"/>
                      <a:pt x="4395646" y="912506"/>
                    </a:cubicBezTo>
                    <a:lnTo>
                      <a:pt x="3458399" y="1849878"/>
                    </a:lnTo>
                    <a:cubicBezTo>
                      <a:pt x="3167309" y="1575672"/>
                      <a:pt x="2791319" y="1390911"/>
                      <a:pt x="2373784" y="1339222"/>
                    </a:cubicBezTo>
                    <a:lnTo>
                      <a:pt x="2199672" y="1325899"/>
                    </a:lnTo>
                    <a:lnTo>
                      <a:pt x="2021960" y="1339507"/>
                    </a:lnTo>
                    <a:cubicBezTo>
                      <a:pt x="1604615" y="1391201"/>
                      <a:pt x="1228557" y="1575958"/>
                      <a:pt x="937416" y="1849877"/>
                    </a:cubicBezTo>
                    <a:lnTo>
                      <a:pt x="0" y="912701"/>
                    </a:lnTo>
                    <a:cubicBezTo>
                      <a:pt x="537287" y="394569"/>
                      <a:pt x="1252190" y="58941"/>
                      <a:pt x="2043889" y="6650"/>
                    </a:cubicBezTo>
                    <a:lnTo>
                      <a:pt x="2192423" y="451"/>
                    </a:lnTo>
                    <a:close/>
                  </a:path>
                </a:pathLst>
              </a:custGeom>
              <a:solidFill>
                <a:srgbClr val="8485CB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lnSpc>
                    <a:spcPct val="110000"/>
                  </a:lnSpc>
                </a:pPr>
                <a:endParaRPr lang="en-US" sz="3266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9F3D0FD-0D2D-4E87-9DAE-0D2226B95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2380" y="1762841"/>
                <a:ext cx="1851619" cy="4387553"/>
              </a:xfrm>
              <a:custGeom>
                <a:avLst/>
                <a:gdLst>
                  <a:gd name="connsiteX0" fmla="*/ 937854 w 1851619"/>
                  <a:gd name="connsiteY0" fmla="*/ 0 h 4387553"/>
                  <a:gd name="connsiteX1" fmla="*/ 1844897 w 1851619"/>
                  <a:gd name="connsiteY1" fmla="*/ 2043819 h 4387553"/>
                  <a:gd name="connsiteX2" fmla="*/ 1850749 w 1851619"/>
                  <a:gd name="connsiteY2" fmla="*/ 2182590 h 4387553"/>
                  <a:gd name="connsiteX3" fmla="*/ 1851619 w 1851619"/>
                  <a:gd name="connsiteY3" fmla="*/ 2182590 h 4387553"/>
                  <a:gd name="connsiteX4" fmla="*/ 1851187 w 1851619"/>
                  <a:gd name="connsiteY4" fmla="*/ 2192971 h 4387553"/>
                  <a:gd name="connsiteX5" fmla="*/ 1851619 w 1851619"/>
                  <a:gd name="connsiteY5" fmla="*/ 2203222 h 4387553"/>
                  <a:gd name="connsiteX6" fmla="*/ 1850760 w 1851619"/>
                  <a:gd name="connsiteY6" fmla="*/ 2203222 h 4387553"/>
                  <a:gd name="connsiteX7" fmla="*/ 1844974 w 1851619"/>
                  <a:gd name="connsiteY7" fmla="*/ 2342144 h 4387553"/>
                  <a:gd name="connsiteX8" fmla="*/ 939113 w 1851619"/>
                  <a:gd name="connsiteY8" fmla="*/ 4387553 h 4387553"/>
                  <a:gd name="connsiteX9" fmla="*/ 1741 w 1851619"/>
                  <a:gd name="connsiteY9" fmla="*/ 3450069 h 4387553"/>
                  <a:gd name="connsiteX10" fmla="*/ 512397 w 1851619"/>
                  <a:gd name="connsiteY10" fmla="*/ 2364145 h 4387553"/>
                  <a:gd name="connsiteX11" fmla="*/ 525142 w 1851619"/>
                  <a:gd name="connsiteY11" fmla="*/ 2197403 h 4387553"/>
                  <a:gd name="connsiteX12" fmla="*/ 511561 w 1851619"/>
                  <a:gd name="connsiteY12" fmla="*/ 2022072 h 4387553"/>
                  <a:gd name="connsiteX13" fmla="*/ 0 w 1851619"/>
                  <a:gd name="connsiteY13" fmla="*/ 937021 h 438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1619" h="4387553">
                    <a:moveTo>
                      <a:pt x="937854" y="0"/>
                    </a:moveTo>
                    <a:cubicBezTo>
                      <a:pt x="1456512" y="536917"/>
                      <a:pt x="1792265" y="1251797"/>
                      <a:pt x="1844897" y="2043819"/>
                    </a:cubicBezTo>
                    <a:lnTo>
                      <a:pt x="1850749" y="2182590"/>
                    </a:lnTo>
                    <a:lnTo>
                      <a:pt x="1851619" y="2182590"/>
                    </a:lnTo>
                    <a:lnTo>
                      <a:pt x="1851187" y="2192971"/>
                    </a:lnTo>
                    <a:lnTo>
                      <a:pt x="1851619" y="2203222"/>
                    </a:lnTo>
                    <a:lnTo>
                      <a:pt x="1850760" y="2203222"/>
                    </a:lnTo>
                    <a:lnTo>
                      <a:pt x="1844974" y="2342144"/>
                    </a:lnTo>
                    <a:cubicBezTo>
                      <a:pt x="1792737" y="3134879"/>
                      <a:pt x="1457504" y="3849857"/>
                      <a:pt x="939113" y="4387553"/>
                    </a:cubicBezTo>
                    <a:lnTo>
                      <a:pt x="1741" y="3450069"/>
                    </a:lnTo>
                    <a:cubicBezTo>
                      <a:pt x="275947" y="3158561"/>
                      <a:pt x="460708" y="2782130"/>
                      <a:pt x="512397" y="2364145"/>
                    </a:cubicBezTo>
                    <a:lnTo>
                      <a:pt x="525142" y="2197403"/>
                    </a:lnTo>
                    <a:lnTo>
                      <a:pt x="511561" y="2022072"/>
                    </a:lnTo>
                    <a:cubicBezTo>
                      <a:pt x="459505" y="1604911"/>
                      <a:pt x="274347" y="1228508"/>
                      <a:pt x="0" y="937021"/>
                    </a:cubicBezTo>
                    <a:close/>
                  </a:path>
                </a:pathLst>
              </a:custGeom>
              <a:solidFill>
                <a:srgbClr val="6EAEE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lnSpc>
                    <a:spcPct val="110000"/>
                  </a:lnSpc>
                </a:pPr>
                <a:endParaRPr lang="en-US" sz="3266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BB1B832-C7BC-4D87-A9BC-3A18DEB55EDF}"/>
                </a:ext>
              </a:extLst>
            </p:cNvPr>
            <p:cNvGrpSpPr/>
            <p:nvPr/>
          </p:nvGrpSpPr>
          <p:grpSpPr>
            <a:xfrm>
              <a:off x="5233933" y="3360071"/>
              <a:ext cx="2144438" cy="2139013"/>
              <a:chOff x="4996462" y="3085005"/>
              <a:chExt cx="2172067" cy="2166572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2DCADFF-D2D3-45C7-93F8-F7F5818B54D8}"/>
                  </a:ext>
                </a:extLst>
              </p:cNvPr>
              <p:cNvGrpSpPr/>
              <p:nvPr/>
            </p:nvGrpSpPr>
            <p:grpSpPr>
              <a:xfrm>
                <a:off x="4996462" y="3085005"/>
                <a:ext cx="2172067" cy="2166572"/>
                <a:chOff x="5050344" y="2900946"/>
                <a:chExt cx="2077137" cy="2071882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E55344D-4355-4057-8181-4C0DECEA3954}"/>
                    </a:ext>
                  </a:extLst>
                </p:cNvPr>
                <p:cNvSpPr/>
                <p:nvPr/>
              </p:nvSpPr>
              <p:spPr>
                <a:xfrm>
                  <a:off x="5050344" y="2900946"/>
                  <a:ext cx="2071882" cy="2071882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endParaRPr lang="en-US" sz="9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95F71D7-137A-4591-8146-978FE16B955B}"/>
                    </a:ext>
                  </a:extLst>
                </p:cNvPr>
                <p:cNvSpPr txBox="1"/>
                <p:nvPr/>
              </p:nvSpPr>
              <p:spPr>
                <a:xfrm>
                  <a:off x="5055600" y="4015162"/>
                  <a:ext cx="2071881" cy="559217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0" dirty="0">
                      <a:latin typeface="+mj-lt"/>
                    </a:rPr>
                    <a:t>Key Principles to Communicate</a:t>
                  </a:r>
                  <a:endParaRPr lang="en-CA" sz="1600" b="0" dirty="0">
                    <a:latin typeface="+mj-lt"/>
                  </a:endParaRPr>
                </a:p>
              </p:txBody>
            </p:sp>
          </p:grpSp>
          <p:pic>
            <p:nvPicPr>
              <p:cNvPr id="86" name="Graphic 85" descr="Megaphone1 outline">
                <a:extLst>
                  <a:ext uri="{FF2B5EF4-FFF2-40B4-BE49-F238E27FC236}">
                    <a16:creationId xmlns:a16="http://schemas.microsoft.com/office/drawing/2014/main" id="{DE7DDEE9-279E-4A71-9838-DE9223D92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25563" y="3212100"/>
                <a:ext cx="956190" cy="956190"/>
              </a:xfrm>
              <a:prstGeom prst="rect">
                <a:avLst/>
              </a:prstGeom>
            </p:spPr>
          </p:pic>
        </p:grp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8EE9A853-C4D9-4D8B-8A00-7E9014BAA7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72741" y="2000181"/>
              <a:ext cx="506715" cy="671600"/>
            </a:xfrm>
            <a:custGeom>
              <a:avLst/>
              <a:gdLst>
                <a:gd name="T0" fmla="*/ 2147483646 w 614"/>
                <a:gd name="T1" fmla="*/ 2147483646 h 810"/>
                <a:gd name="T2" fmla="*/ 2147483646 w 614"/>
                <a:gd name="T3" fmla="*/ 2147483646 h 810"/>
                <a:gd name="T4" fmla="*/ 2147483646 w 614"/>
                <a:gd name="T5" fmla="*/ 2147483646 h 810"/>
                <a:gd name="T6" fmla="*/ 2147483646 w 614"/>
                <a:gd name="T7" fmla="*/ 2147483646 h 810"/>
                <a:gd name="T8" fmla="*/ 2147483646 w 614"/>
                <a:gd name="T9" fmla="*/ 2147483646 h 810"/>
                <a:gd name="T10" fmla="*/ 2147483646 w 614"/>
                <a:gd name="T11" fmla="*/ 2147483646 h 810"/>
                <a:gd name="T12" fmla="*/ 2147483646 w 614"/>
                <a:gd name="T13" fmla="*/ 2147483646 h 810"/>
                <a:gd name="T14" fmla="*/ 2147483646 w 614"/>
                <a:gd name="T15" fmla="*/ 2147483646 h 810"/>
                <a:gd name="T16" fmla="*/ 2147483646 w 614"/>
                <a:gd name="T17" fmla="*/ 2147483646 h 810"/>
                <a:gd name="T18" fmla="*/ 2147483646 w 614"/>
                <a:gd name="T19" fmla="*/ 2147483646 h 810"/>
                <a:gd name="T20" fmla="*/ 2147483646 w 614"/>
                <a:gd name="T21" fmla="*/ 2147483646 h 810"/>
                <a:gd name="T22" fmla="*/ 2147483646 w 614"/>
                <a:gd name="T23" fmla="*/ 2147483646 h 810"/>
                <a:gd name="T24" fmla="*/ 2147483646 w 614"/>
                <a:gd name="T25" fmla="*/ 2147483646 h 810"/>
                <a:gd name="T26" fmla="*/ 2147483646 w 614"/>
                <a:gd name="T27" fmla="*/ 2147483646 h 810"/>
                <a:gd name="T28" fmla="*/ 2147483646 w 614"/>
                <a:gd name="T29" fmla="*/ 2147483646 h 810"/>
                <a:gd name="T30" fmla="*/ 2147483646 w 614"/>
                <a:gd name="T31" fmla="*/ 2147483646 h 810"/>
                <a:gd name="T32" fmla="*/ 2147483646 w 614"/>
                <a:gd name="T33" fmla="*/ 2147483646 h 810"/>
                <a:gd name="T34" fmla="*/ 2147483646 w 614"/>
                <a:gd name="T35" fmla="*/ 2147483646 h 810"/>
                <a:gd name="T36" fmla="*/ 2147483646 w 614"/>
                <a:gd name="T37" fmla="*/ 2147483646 h 810"/>
                <a:gd name="T38" fmla="*/ 2147483646 w 614"/>
                <a:gd name="T39" fmla="*/ 2147483646 h 810"/>
                <a:gd name="T40" fmla="*/ 2147483646 w 614"/>
                <a:gd name="T41" fmla="*/ 2147483646 h 810"/>
                <a:gd name="T42" fmla="*/ 2147483646 w 614"/>
                <a:gd name="T43" fmla="*/ 2147483646 h 810"/>
                <a:gd name="T44" fmla="*/ 2147483646 w 614"/>
                <a:gd name="T45" fmla="*/ 2147483646 h 810"/>
                <a:gd name="T46" fmla="*/ 2147483646 w 614"/>
                <a:gd name="T47" fmla="*/ 2147483646 h 810"/>
                <a:gd name="T48" fmla="*/ 2147483646 w 614"/>
                <a:gd name="T49" fmla="*/ 2147483646 h 810"/>
                <a:gd name="T50" fmla="*/ 2147483646 w 614"/>
                <a:gd name="T51" fmla="*/ 2147483646 h 810"/>
                <a:gd name="T52" fmla="*/ 2147483646 w 614"/>
                <a:gd name="T53" fmla="*/ 2147483646 h 810"/>
                <a:gd name="T54" fmla="*/ 2147483646 w 614"/>
                <a:gd name="T55" fmla="*/ 2147483646 h 810"/>
                <a:gd name="T56" fmla="*/ 2147483646 w 614"/>
                <a:gd name="T57" fmla="*/ 2147483646 h 810"/>
                <a:gd name="T58" fmla="*/ 2147483646 w 614"/>
                <a:gd name="T59" fmla="*/ 2147483646 h 810"/>
                <a:gd name="T60" fmla="*/ 2147483646 w 614"/>
                <a:gd name="T61" fmla="*/ 2147483646 h 810"/>
                <a:gd name="T62" fmla="*/ 2147483646 w 614"/>
                <a:gd name="T63" fmla="*/ 2147483646 h 810"/>
                <a:gd name="T64" fmla="*/ 2147483646 w 614"/>
                <a:gd name="T65" fmla="*/ 2147483646 h 810"/>
                <a:gd name="T66" fmla="*/ 2147483646 w 614"/>
                <a:gd name="T67" fmla="*/ 2147483646 h 810"/>
                <a:gd name="T68" fmla="*/ 2147483646 w 614"/>
                <a:gd name="T69" fmla="*/ 2147483646 h 810"/>
                <a:gd name="T70" fmla="*/ 2147483646 w 614"/>
                <a:gd name="T71" fmla="*/ 2147483646 h 810"/>
                <a:gd name="T72" fmla="*/ 2147483646 w 614"/>
                <a:gd name="T73" fmla="*/ 2147483646 h 810"/>
                <a:gd name="T74" fmla="*/ 2147483646 w 614"/>
                <a:gd name="T75" fmla="*/ 2147483646 h 810"/>
                <a:gd name="T76" fmla="*/ 2147483646 w 614"/>
                <a:gd name="T77" fmla="*/ 2147483646 h 810"/>
                <a:gd name="T78" fmla="*/ 2147483646 w 614"/>
                <a:gd name="T79" fmla="*/ 2147483646 h 810"/>
                <a:gd name="T80" fmla="*/ 2147483646 w 614"/>
                <a:gd name="T81" fmla="*/ 2147483646 h 810"/>
                <a:gd name="T82" fmla="*/ 2147483646 w 614"/>
                <a:gd name="T83" fmla="*/ 2147483646 h 810"/>
                <a:gd name="T84" fmla="*/ 2147483646 w 614"/>
                <a:gd name="T85" fmla="*/ 2147483646 h 810"/>
                <a:gd name="T86" fmla="*/ 2147483646 w 614"/>
                <a:gd name="T87" fmla="*/ 0 h 810"/>
                <a:gd name="T88" fmla="*/ 2147483646 w 614"/>
                <a:gd name="T89" fmla="*/ 2147483646 h 810"/>
                <a:gd name="T90" fmla="*/ 2147483646 w 614"/>
                <a:gd name="T91" fmla="*/ 2147483646 h 810"/>
                <a:gd name="T92" fmla="*/ 2147483646 w 614"/>
                <a:gd name="T93" fmla="*/ 2147483646 h 810"/>
                <a:gd name="T94" fmla="*/ 2147483646 w 614"/>
                <a:gd name="T95" fmla="*/ 2147483646 h 810"/>
                <a:gd name="T96" fmla="*/ 2147483646 w 614"/>
                <a:gd name="T97" fmla="*/ 2147483646 h 810"/>
                <a:gd name="T98" fmla="*/ 2147483646 w 614"/>
                <a:gd name="T99" fmla="*/ 2147483646 h 8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14" h="810">
                  <a:moveTo>
                    <a:pt x="507" y="505"/>
                  </a:moveTo>
                  <a:lnTo>
                    <a:pt x="507" y="505"/>
                  </a:lnTo>
                  <a:cubicBezTo>
                    <a:pt x="485" y="527"/>
                    <a:pt x="470" y="553"/>
                    <a:pt x="462" y="582"/>
                  </a:cubicBezTo>
                  <a:lnTo>
                    <a:pt x="318" y="582"/>
                  </a:lnTo>
                  <a:lnTo>
                    <a:pt x="318" y="495"/>
                  </a:lnTo>
                  <a:cubicBezTo>
                    <a:pt x="327" y="500"/>
                    <a:pt x="337" y="502"/>
                    <a:pt x="348" y="502"/>
                  </a:cubicBezTo>
                  <a:cubicBezTo>
                    <a:pt x="368" y="502"/>
                    <a:pt x="387" y="494"/>
                    <a:pt x="400" y="478"/>
                  </a:cubicBezTo>
                  <a:cubicBezTo>
                    <a:pt x="412" y="463"/>
                    <a:pt x="418" y="443"/>
                    <a:pt x="414" y="423"/>
                  </a:cubicBezTo>
                  <a:cubicBezTo>
                    <a:pt x="409" y="396"/>
                    <a:pt x="387" y="373"/>
                    <a:pt x="359" y="369"/>
                  </a:cubicBezTo>
                  <a:cubicBezTo>
                    <a:pt x="344" y="366"/>
                    <a:pt x="330" y="369"/>
                    <a:pt x="318" y="375"/>
                  </a:cubicBezTo>
                  <a:lnTo>
                    <a:pt x="318" y="319"/>
                  </a:lnTo>
                  <a:lnTo>
                    <a:pt x="435" y="319"/>
                  </a:lnTo>
                  <a:cubicBezTo>
                    <a:pt x="439" y="319"/>
                    <a:pt x="442" y="317"/>
                    <a:pt x="445" y="314"/>
                  </a:cubicBezTo>
                  <a:cubicBezTo>
                    <a:pt x="447" y="311"/>
                    <a:pt x="448" y="307"/>
                    <a:pt x="447" y="303"/>
                  </a:cubicBezTo>
                  <a:cubicBezTo>
                    <a:pt x="447" y="301"/>
                    <a:pt x="445" y="299"/>
                    <a:pt x="443" y="297"/>
                  </a:cubicBezTo>
                  <a:cubicBezTo>
                    <a:pt x="432" y="287"/>
                    <a:pt x="427" y="274"/>
                    <a:pt x="428" y="260"/>
                  </a:cubicBezTo>
                  <a:cubicBezTo>
                    <a:pt x="430" y="240"/>
                    <a:pt x="447" y="224"/>
                    <a:pt x="466" y="222"/>
                  </a:cubicBezTo>
                  <a:cubicBezTo>
                    <a:pt x="478" y="220"/>
                    <a:pt x="490" y="224"/>
                    <a:pt x="499" y="232"/>
                  </a:cubicBezTo>
                  <a:cubicBezTo>
                    <a:pt x="508" y="240"/>
                    <a:pt x="513" y="252"/>
                    <a:pt x="513" y="264"/>
                  </a:cubicBezTo>
                  <a:cubicBezTo>
                    <a:pt x="513" y="277"/>
                    <a:pt x="508" y="289"/>
                    <a:pt x="498" y="297"/>
                  </a:cubicBezTo>
                  <a:cubicBezTo>
                    <a:pt x="494" y="300"/>
                    <a:pt x="493" y="306"/>
                    <a:pt x="495" y="310"/>
                  </a:cubicBezTo>
                  <a:cubicBezTo>
                    <a:pt x="497" y="316"/>
                    <a:pt x="501" y="319"/>
                    <a:pt x="506" y="319"/>
                  </a:cubicBezTo>
                  <a:lnTo>
                    <a:pt x="588" y="319"/>
                  </a:lnTo>
                  <a:cubicBezTo>
                    <a:pt x="584" y="389"/>
                    <a:pt x="556" y="454"/>
                    <a:pt x="507" y="505"/>
                  </a:cubicBezTo>
                  <a:close/>
                  <a:moveTo>
                    <a:pt x="457" y="628"/>
                  </a:moveTo>
                  <a:lnTo>
                    <a:pt x="457" y="712"/>
                  </a:lnTo>
                  <a:cubicBezTo>
                    <a:pt x="457" y="714"/>
                    <a:pt x="455" y="716"/>
                    <a:pt x="452" y="716"/>
                  </a:cubicBezTo>
                  <a:lnTo>
                    <a:pt x="158" y="716"/>
                  </a:lnTo>
                  <a:cubicBezTo>
                    <a:pt x="156" y="716"/>
                    <a:pt x="154" y="714"/>
                    <a:pt x="154" y="712"/>
                  </a:cubicBezTo>
                  <a:lnTo>
                    <a:pt x="154" y="674"/>
                  </a:lnTo>
                  <a:lnTo>
                    <a:pt x="404" y="674"/>
                  </a:lnTo>
                  <a:cubicBezTo>
                    <a:pt x="410" y="674"/>
                    <a:pt x="416" y="669"/>
                    <a:pt x="416" y="662"/>
                  </a:cubicBezTo>
                  <a:cubicBezTo>
                    <a:pt x="416" y="655"/>
                    <a:pt x="410" y="650"/>
                    <a:pt x="404" y="650"/>
                  </a:cubicBezTo>
                  <a:lnTo>
                    <a:pt x="154" y="650"/>
                  </a:lnTo>
                  <a:lnTo>
                    <a:pt x="154" y="625"/>
                  </a:lnTo>
                  <a:cubicBezTo>
                    <a:pt x="154" y="619"/>
                    <a:pt x="154" y="613"/>
                    <a:pt x="154" y="607"/>
                  </a:cubicBezTo>
                  <a:lnTo>
                    <a:pt x="458" y="607"/>
                  </a:lnTo>
                  <a:cubicBezTo>
                    <a:pt x="457" y="614"/>
                    <a:pt x="457" y="621"/>
                    <a:pt x="457" y="628"/>
                  </a:cubicBezTo>
                  <a:lnTo>
                    <a:pt x="368" y="784"/>
                  </a:lnTo>
                  <a:lnTo>
                    <a:pt x="243" y="784"/>
                  </a:lnTo>
                  <a:cubicBezTo>
                    <a:pt x="216" y="784"/>
                    <a:pt x="194" y="765"/>
                    <a:pt x="188" y="740"/>
                  </a:cubicBezTo>
                  <a:lnTo>
                    <a:pt x="422" y="740"/>
                  </a:lnTo>
                  <a:cubicBezTo>
                    <a:pt x="417" y="765"/>
                    <a:pt x="394" y="784"/>
                    <a:pt x="368" y="784"/>
                  </a:cubicBezTo>
                  <a:lnTo>
                    <a:pt x="457" y="628"/>
                  </a:lnTo>
                  <a:close/>
                  <a:moveTo>
                    <a:pt x="105" y="503"/>
                  </a:moveTo>
                  <a:lnTo>
                    <a:pt x="105" y="503"/>
                  </a:lnTo>
                  <a:cubicBezTo>
                    <a:pt x="56" y="453"/>
                    <a:pt x="28" y="388"/>
                    <a:pt x="25" y="319"/>
                  </a:cubicBezTo>
                  <a:lnTo>
                    <a:pt x="141" y="319"/>
                  </a:lnTo>
                  <a:cubicBezTo>
                    <a:pt x="148" y="319"/>
                    <a:pt x="153" y="314"/>
                    <a:pt x="154" y="308"/>
                  </a:cubicBezTo>
                  <a:cubicBezTo>
                    <a:pt x="154" y="304"/>
                    <a:pt x="152" y="300"/>
                    <a:pt x="149" y="297"/>
                  </a:cubicBezTo>
                  <a:cubicBezTo>
                    <a:pt x="138" y="287"/>
                    <a:pt x="132" y="272"/>
                    <a:pt x="135" y="257"/>
                  </a:cubicBezTo>
                  <a:cubicBezTo>
                    <a:pt x="137" y="239"/>
                    <a:pt x="152" y="225"/>
                    <a:pt x="169" y="222"/>
                  </a:cubicBezTo>
                  <a:cubicBezTo>
                    <a:pt x="182" y="219"/>
                    <a:pt x="195" y="223"/>
                    <a:pt x="204" y="231"/>
                  </a:cubicBezTo>
                  <a:cubicBezTo>
                    <a:pt x="214" y="239"/>
                    <a:pt x="220" y="252"/>
                    <a:pt x="220" y="264"/>
                  </a:cubicBezTo>
                  <a:cubicBezTo>
                    <a:pt x="220" y="277"/>
                    <a:pt x="214" y="289"/>
                    <a:pt x="204" y="297"/>
                  </a:cubicBezTo>
                  <a:cubicBezTo>
                    <a:pt x="200" y="300"/>
                    <a:pt x="199" y="306"/>
                    <a:pt x="200" y="310"/>
                  </a:cubicBezTo>
                  <a:cubicBezTo>
                    <a:pt x="202" y="316"/>
                    <a:pt x="207" y="319"/>
                    <a:pt x="212" y="319"/>
                  </a:cubicBezTo>
                  <a:lnTo>
                    <a:pt x="293" y="319"/>
                  </a:lnTo>
                  <a:lnTo>
                    <a:pt x="293" y="400"/>
                  </a:lnTo>
                  <a:cubicBezTo>
                    <a:pt x="293" y="403"/>
                    <a:pt x="295" y="406"/>
                    <a:pt x="297" y="409"/>
                  </a:cubicBezTo>
                  <a:cubicBezTo>
                    <a:pt x="300" y="411"/>
                    <a:pt x="303" y="412"/>
                    <a:pt x="306" y="412"/>
                  </a:cubicBezTo>
                  <a:cubicBezTo>
                    <a:pt x="310" y="411"/>
                    <a:pt x="313" y="410"/>
                    <a:pt x="315" y="407"/>
                  </a:cubicBezTo>
                  <a:cubicBezTo>
                    <a:pt x="325" y="396"/>
                    <a:pt x="340" y="390"/>
                    <a:pt x="355" y="393"/>
                  </a:cubicBezTo>
                  <a:cubicBezTo>
                    <a:pt x="373" y="396"/>
                    <a:pt x="387" y="410"/>
                    <a:pt x="390" y="427"/>
                  </a:cubicBezTo>
                  <a:cubicBezTo>
                    <a:pt x="392" y="440"/>
                    <a:pt x="389" y="452"/>
                    <a:pt x="381" y="462"/>
                  </a:cubicBezTo>
                  <a:cubicBezTo>
                    <a:pt x="364" y="482"/>
                    <a:pt x="331" y="482"/>
                    <a:pt x="315" y="462"/>
                  </a:cubicBezTo>
                  <a:cubicBezTo>
                    <a:pt x="311" y="458"/>
                    <a:pt x="306" y="457"/>
                    <a:pt x="301" y="459"/>
                  </a:cubicBezTo>
                  <a:cubicBezTo>
                    <a:pt x="296" y="461"/>
                    <a:pt x="293" y="465"/>
                    <a:pt x="293" y="470"/>
                  </a:cubicBezTo>
                  <a:lnTo>
                    <a:pt x="293" y="582"/>
                  </a:lnTo>
                  <a:lnTo>
                    <a:pt x="149" y="582"/>
                  </a:lnTo>
                  <a:cubicBezTo>
                    <a:pt x="142" y="553"/>
                    <a:pt x="126" y="525"/>
                    <a:pt x="105" y="503"/>
                  </a:cubicBezTo>
                  <a:lnTo>
                    <a:pt x="293" y="25"/>
                  </a:lnTo>
                  <a:lnTo>
                    <a:pt x="293" y="105"/>
                  </a:lnTo>
                  <a:cubicBezTo>
                    <a:pt x="293" y="110"/>
                    <a:pt x="296" y="114"/>
                    <a:pt x="299" y="116"/>
                  </a:cubicBezTo>
                  <a:cubicBezTo>
                    <a:pt x="303" y="118"/>
                    <a:pt x="308" y="118"/>
                    <a:pt x="311" y="116"/>
                  </a:cubicBezTo>
                  <a:cubicBezTo>
                    <a:pt x="313" y="115"/>
                    <a:pt x="314" y="114"/>
                    <a:pt x="315" y="114"/>
                  </a:cubicBezTo>
                  <a:cubicBezTo>
                    <a:pt x="324" y="103"/>
                    <a:pt x="337" y="97"/>
                    <a:pt x="352" y="98"/>
                  </a:cubicBezTo>
                  <a:cubicBezTo>
                    <a:pt x="372" y="100"/>
                    <a:pt x="388" y="117"/>
                    <a:pt x="390" y="136"/>
                  </a:cubicBezTo>
                  <a:cubicBezTo>
                    <a:pt x="392" y="148"/>
                    <a:pt x="388" y="161"/>
                    <a:pt x="380" y="169"/>
                  </a:cubicBezTo>
                  <a:cubicBezTo>
                    <a:pt x="363" y="188"/>
                    <a:pt x="331" y="188"/>
                    <a:pt x="315" y="168"/>
                  </a:cubicBezTo>
                  <a:cubicBezTo>
                    <a:pt x="311" y="165"/>
                    <a:pt x="306" y="163"/>
                    <a:pt x="301" y="165"/>
                  </a:cubicBezTo>
                  <a:cubicBezTo>
                    <a:pt x="296" y="166"/>
                    <a:pt x="293" y="171"/>
                    <a:pt x="293" y="176"/>
                  </a:cubicBezTo>
                  <a:lnTo>
                    <a:pt x="293" y="294"/>
                  </a:lnTo>
                  <a:lnTo>
                    <a:pt x="237" y="294"/>
                  </a:lnTo>
                  <a:cubicBezTo>
                    <a:pt x="242" y="285"/>
                    <a:pt x="244" y="275"/>
                    <a:pt x="244" y="264"/>
                  </a:cubicBezTo>
                  <a:cubicBezTo>
                    <a:pt x="244" y="244"/>
                    <a:pt x="235" y="225"/>
                    <a:pt x="220" y="212"/>
                  </a:cubicBezTo>
                  <a:cubicBezTo>
                    <a:pt x="205" y="199"/>
                    <a:pt x="185" y="194"/>
                    <a:pt x="165" y="198"/>
                  </a:cubicBezTo>
                  <a:cubicBezTo>
                    <a:pt x="137" y="202"/>
                    <a:pt x="115" y="225"/>
                    <a:pt x="110" y="253"/>
                  </a:cubicBezTo>
                  <a:cubicBezTo>
                    <a:pt x="108" y="268"/>
                    <a:pt x="110" y="282"/>
                    <a:pt x="116" y="294"/>
                  </a:cubicBezTo>
                  <a:lnTo>
                    <a:pt x="25" y="294"/>
                  </a:lnTo>
                  <a:cubicBezTo>
                    <a:pt x="32" y="149"/>
                    <a:pt x="148" y="32"/>
                    <a:pt x="293" y="25"/>
                  </a:cubicBezTo>
                  <a:lnTo>
                    <a:pt x="105" y="503"/>
                  </a:lnTo>
                  <a:close/>
                  <a:moveTo>
                    <a:pt x="318" y="25"/>
                  </a:moveTo>
                  <a:lnTo>
                    <a:pt x="318" y="25"/>
                  </a:lnTo>
                  <a:cubicBezTo>
                    <a:pt x="464" y="31"/>
                    <a:pt x="582" y="148"/>
                    <a:pt x="588" y="294"/>
                  </a:cubicBezTo>
                  <a:lnTo>
                    <a:pt x="531" y="294"/>
                  </a:lnTo>
                  <a:cubicBezTo>
                    <a:pt x="536" y="285"/>
                    <a:pt x="538" y="275"/>
                    <a:pt x="538" y="264"/>
                  </a:cubicBezTo>
                  <a:cubicBezTo>
                    <a:pt x="538" y="245"/>
                    <a:pt x="530" y="226"/>
                    <a:pt x="516" y="214"/>
                  </a:cubicBezTo>
                  <a:cubicBezTo>
                    <a:pt x="502" y="201"/>
                    <a:pt x="482" y="195"/>
                    <a:pt x="463" y="197"/>
                  </a:cubicBezTo>
                  <a:cubicBezTo>
                    <a:pt x="432" y="200"/>
                    <a:pt x="407" y="226"/>
                    <a:pt x="404" y="258"/>
                  </a:cubicBezTo>
                  <a:cubicBezTo>
                    <a:pt x="402" y="270"/>
                    <a:pt x="405" y="283"/>
                    <a:pt x="411" y="294"/>
                  </a:cubicBezTo>
                  <a:lnTo>
                    <a:pt x="318" y="294"/>
                  </a:lnTo>
                  <a:lnTo>
                    <a:pt x="318" y="201"/>
                  </a:lnTo>
                  <a:cubicBezTo>
                    <a:pt x="343" y="214"/>
                    <a:pt x="378" y="208"/>
                    <a:pt x="398" y="186"/>
                  </a:cubicBezTo>
                  <a:cubicBezTo>
                    <a:pt x="411" y="172"/>
                    <a:pt x="417" y="152"/>
                    <a:pt x="415" y="134"/>
                  </a:cubicBezTo>
                  <a:cubicBezTo>
                    <a:pt x="411" y="102"/>
                    <a:pt x="386" y="77"/>
                    <a:pt x="354" y="74"/>
                  </a:cubicBezTo>
                  <a:cubicBezTo>
                    <a:pt x="341" y="73"/>
                    <a:pt x="329" y="75"/>
                    <a:pt x="318" y="81"/>
                  </a:cubicBezTo>
                  <a:lnTo>
                    <a:pt x="318" y="25"/>
                  </a:lnTo>
                  <a:close/>
                  <a:moveTo>
                    <a:pt x="307" y="0"/>
                  </a:moveTo>
                  <a:lnTo>
                    <a:pt x="307" y="0"/>
                  </a:lnTo>
                  <a:cubicBezTo>
                    <a:pt x="138" y="0"/>
                    <a:pt x="0" y="138"/>
                    <a:pt x="0" y="306"/>
                  </a:cubicBezTo>
                  <a:cubicBezTo>
                    <a:pt x="0" y="387"/>
                    <a:pt x="31" y="463"/>
                    <a:pt x="87" y="521"/>
                  </a:cubicBezTo>
                  <a:cubicBezTo>
                    <a:pt x="115" y="548"/>
                    <a:pt x="130" y="585"/>
                    <a:pt x="130" y="625"/>
                  </a:cubicBezTo>
                  <a:lnTo>
                    <a:pt x="130" y="712"/>
                  </a:lnTo>
                  <a:cubicBezTo>
                    <a:pt x="130" y="727"/>
                    <a:pt x="142" y="740"/>
                    <a:pt x="158" y="740"/>
                  </a:cubicBezTo>
                  <a:lnTo>
                    <a:pt x="164" y="740"/>
                  </a:lnTo>
                  <a:cubicBezTo>
                    <a:pt x="169" y="779"/>
                    <a:pt x="203" y="809"/>
                    <a:pt x="243" y="809"/>
                  </a:cubicBezTo>
                  <a:lnTo>
                    <a:pt x="368" y="809"/>
                  </a:lnTo>
                  <a:cubicBezTo>
                    <a:pt x="408" y="809"/>
                    <a:pt x="441" y="779"/>
                    <a:pt x="447" y="740"/>
                  </a:cubicBezTo>
                  <a:lnTo>
                    <a:pt x="452" y="740"/>
                  </a:lnTo>
                  <a:cubicBezTo>
                    <a:pt x="468" y="740"/>
                    <a:pt x="481" y="727"/>
                    <a:pt x="481" y="712"/>
                  </a:cubicBezTo>
                  <a:lnTo>
                    <a:pt x="481" y="628"/>
                  </a:lnTo>
                  <a:cubicBezTo>
                    <a:pt x="481" y="588"/>
                    <a:pt x="497" y="550"/>
                    <a:pt x="524" y="522"/>
                  </a:cubicBezTo>
                  <a:cubicBezTo>
                    <a:pt x="582" y="464"/>
                    <a:pt x="613" y="387"/>
                    <a:pt x="613" y="306"/>
                  </a:cubicBezTo>
                  <a:cubicBezTo>
                    <a:pt x="613" y="138"/>
                    <a:pt x="475" y="0"/>
                    <a:pt x="3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900" dirty="0">
                <a:latin typeface="Arial" panose="020B0604020202020204" pitchFamily="34" charset="0"/>
              </a:endParaRPr>
            </a:p>
          </p:txBody>
        </p:sp>
        <p:pic>
          <p:nvPicPr>
            <p:cNvPr id="96" name="Graphic 95" descr="Lock outline">
              <a:extLst>
                <a:ext uri="{FF2B5EF4-FFF2-40B4-BE49-F238E27FC236}">
                  <a16:creationId xmlns:a16="http://schemas.microsoft.com/office/drawing/2014/main" id="{B72EEBEC-30F5-4F9B-B7F1-2F0F7B33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5526" y="3840493"/>
              <a:ext cx="902769" cy="902769"/>
            </a:xfrm>
            <a:prstGeom prst="rect">
              <a:avLst/>
            </a:prstGeom>
          </p:spPr>
        </p:pic>
        <p:pic>
          <p:nvPicPr>
            <p:cNvPr id="97" name="Graphic 96" descr="Questions outline">
              <a:extLst>
                <a:ext uri="{FF2B5EF4-FFF2-40B4-BE49-F238E27FC236}">
                  <a16:creationId xmlns:a16="http://schemas.microsoft.com/office/drawing/2014/main" id="{0ABBBB02-A130-4903-8F35-3F121326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54494" y="3840493"/>
              <a:ext cx="902769" cy="902769"/>
            </a:xfrm>
            <a:prstGeom prst="rect">
              <a:avLst/>
            </a:prstGeom>
            <a:effectLst/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635D11E-D378-47C4-AB31-32AC71BC0430}"/>
                </a:ext>
              </a:extLst>
            </p:cNvPr>
            <p:cNvSpPr txBox="1"/>
            <p:nvPr/>
          </p:nvSpPr>
          <p:spPr>
            <a:xfrm>
              <a:off x="5706136" y="1314313"/>
              <a:ext cx="1383697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+mj-lt"/>
                </a:rPr>
                <a:t>Purpose</a:t>
              </a:r>
              <a:endParaRPr lang="en-CA" sz="2000" b="0" dirty="0">
                <a:latin typeface="+mj-lt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74D9F8D-1A77-43B7-A1D2-B0B58BBCF844}"/>
                </a:ext>
              </a:extLst>
            </p:cNvPr>
            <p:cNvSpPr txBox="1"/>
            <p:nvPr/>
          </p:nvSpPr>
          <p:spPr>
            <a:xfrm>
              <a:off x="1428316" y="4091822"/>
              <a:ext cx="221712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+mj-lt"/>
                </a:rPr>
                <a:t>Confidentiality</a:t>
              </a:r>
              <a:endParaRPr lang="en-CA" sz="2000" b="0" dirty="0">
                <a:latin typeface="+mj-lt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B15AC06-21AC-4693-B3B1-311CF9B82718}"/>
                </a:ext>
              </a:extLst>
            </p:cNvPr>
            <p:cNvSpPr txBox="1"/>
            <p:nvPr/>
          </p:nvSpPr>
          <p:spPr>
            <a:xfrm>
              <a:off x="8992323" y="3937934"/>
              <a:ext cx="1800858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+mj-lt"/>
                </a:rPr>
                <a:t>“What’s in it for me”</a:t>
              </a:r>
              <a:endParaRPr lang="en-CA" sz="20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86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0DB6-B63D-4D75-9A79-9EF70C33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  <a:cs typeface="Arial"/>
              </a:rPr>
              <a:t>Launch the assessment with McLean &amp; Company’s easy-to-use 360 Feedback Assessment</a:t>
            </a:r>
            <a:endParaRPr lang="en-CA" dirty="0"/>
          </a:p>
        </p:txBody>
      </p:sp>
      <p:pic>
        <p:nvPicPr>
          <p:cNvPr id="1028" name="Picture 4" descr="McLean Exit Survey Experience Scores and Primary Reason for Leaving">
            <a:extLst>
              <a:ext uri="{FF2B5EF4-FFF2-40B4-BE49-F238E27FC236}">
                <a16:creationId xmlns:a16="http://schemas.microsoft.com/office/drawing/2014/main" id="{7724E1A4-9BDE-4433-82D1-989B9A1C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03" y="1743305"/>
            <a:ext cx="8054593" cy="30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E3FE8-887D-4CA9-85D8-E1FA44898A04}"/>
              </a:ext>
            </a:extLst>
          </p:cNvPr>
          <p:cNvGrpSpPr/>
          <p:nvPr/>
        </p:nvGrpSpPr>
        <p:grpSpPr>
          <a:xfrm>
            <a:off x="1530966" y="5114695"/>
            <a:ext cx="9130069" cy="923330"/>
            <a:chOff x="1611503" y="4893978"/>
            <a:chExt cx="9130069" cy="923330"/>
          </a:xfrm>
        </p:grpSpPr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9C7538F3-A278-49E1-8CD4-D380727F8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1503" y="4893978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99B539-F75D-4D02-AF0A-C83684A59ADE}"/>
                </a:ext>
              </a:extLst>
            </p:cNvPr>
            <p:cNvSpPr txBox="1"/>
            <p:nvPr/>
          </p:nvSpPr>
          <p:spPr>
            <a:xfrm>
              <a:off x="2525903" y="4893978"/>
              <a:ext cx="8215669" cy="923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>
                  <a:solidFill>
                    <a:schemeClr val="accent1"/>
                  </a:solidFill>
                  <a:latin typeface="+mj-lt"/>
                </a:rPr>
                <a:t>All McLean &amp; Company members hav</a:t>
              </a:r>
              <a:r>
                <a:rPr lang="en-US" dirty="0">
                  <a:solidFill>
                    <a:schemeClr val="accent1"/>
                  </a:solidFill>
                  <a:latin typeface="+mj-lt"/>
                </a:rPr>
                <a:t>e access to this customizable solution to rate the essential competencies required to achieve organizational goals and remain competitive. </a:t>
              </a:r>
              <a:endParaRPr lang="en-CA" b="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75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1740D3-F66D-4ACB-8516-DA714EFB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508496"/>
            <a:ext cx="11117579" cy="825827"/>
          </a:xfrm>
        </p:spPr>
        <p:txBody>
          <a:bodyPr/>
          <a:lstStyle/>
          <a:p>
            <a:r>
              <a:rPr lang="en-US" dirty="0"/>
              <a:t>Interpret and use feedback effectively to see the full value of 360s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C1560-2A90-4F34-8A3A-6D199C1410E8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A49A04F-8343-47D9-9AE9-4B495E94F5AE}"/>
              </a:ext>
            </a:extLst>
          </p:cNvPr>
          <p:cNvSpPr/>
          <p:nvPr/>
        </p:nvSpPr>
        <p:spPr>
          <a:xfrm>
            <a:off x="2446119" y="4929338"/>
            <a:ext cx="2841470" cy="825827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 SemiBold"/>
              </a:rPr>
              <a:t>Prepare to conduct results debriefing</a:t>
            </a:r>
            <a:endParaRPr kumimoji="0" lang="en-CA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tserrat SemiBol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12842-6000-447D-9193-53BA63A8A4D9}"/>
              </a:ext>
            </a:extLst>
          </p:cNvPr>
          <p:cNvGrpSpPr/>
          <p:nvPr/>
        </p:nvGrpSpPr>
        <p:grpSpPr>
          <a:xfrm>
            <a:off x="2697364" y="2722018"/>
            <a:ext cx="2338986" cy="1917089"/>
            <a:chOff x="9655668" y="1411356"/>
            <a:chExt cx="1712981" cy="1404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6D3A72-2434-45FE-9C49-DBAEC07123E5}"/>
                </a:ext>
              </a:extLst>
            </p:cNvPr>
            <p:cNvGrpSpPr/>
            <p:nvPr/>
          </p:nvGrpSpPr>
          <p:grpSpPr>
            <a:xfrm>
              <a:off x="9655668" y="1411356"/>
              <a:ext cx="1712981" cy="1404000"/>
              <a:chOff x="6490010" y="3925229"/>
              <a:chExt cx="3207983" cy="2765503"/>
            </a:xfrm>
          </p:grpSpPr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D7361780-4C57-44F8-A541-E19F5F5F5C93}"/>
                  </a:ext>
                </a:extLst>
              </p:cNvPr>
              <p:cNvSpPr/>
              <p:nvPr/>
            </p:nvSpPr>
            <p:spPr>
              <a:xfrm>
                <a:off x="6490010" y="3925229"/>
                <a:ext cx="3207983" cy="2765503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5734209-708D-491E-A296-64033DB3642B}"/>
                  </a:ext>
                </a:extLst>
              </p:cNvPr>
              <p:cNvSpPr/>
              <p:nvPr/>
            </p:nvSpPr>
            <p:spPr>
              <a:xfrm>
                <a:off x="6785210" y="4179712"/>
                <a:ext cx="2617582" cy="2256536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Graphic 7" descr="Boardroom with solid fill">
              <a:extLst>
                <a:ext uri="{FF2B5EF4-FFF2-40B4-BE49-F238E27FC236}">
                  <a16:creationId xmlns:a16="http://schemas.microsoft.com/office/drawing/2014/main" id="{350246C3-7691-4BDF-B090-D1C9C4600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4957" y="1639055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C7A9372-C616-4688-9237-5142C7EBB177}"/>
              </a:ext>
            </a:extLst>
          </p:cNvPr>
          <p:cNvSpPr/>
          <p:nvPr/>
        </p:nvSpPr>
        <p:spPr>
          <a:xfrm>
            <a:off x="6588396" y="4929338"/>
            <a:ext cx="3473493" cy="825827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SemiBold"/>
              </a:rPr>
              <a:t>Facilitate the interpretation of feedback and creation of a development plan</a:t>
            </a:r>
            <a:endParaRPr kumimoji="0" lang="en-CA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Montserrat SemiBol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74B597-D899-4075-983B-ED13BA9E835A}"/>
              </a:ext>
            </a:extLst>
          </p:cNvPr>
          <p:cNvGrpSpPr/>
          <p:nvPr/>
        </p:nvGrpSpPr>
        <p:grpSpPr>
          <a:xfrm>
            <a:off x="7155652" y="2749514"/>
            <a:ext cx="2338986" cy="1917089"/>
            <a:chOff x="6949979" y="2822222"/>
            <a:chExt cx="2750332" cy="22542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6267B0-A546-4B63-9D65-3F3ACF9ACC79}"/>
                </a:ext>
              </a:extLst>
            </p:cNvPr>
            <p:cNvGrpSpPr/>
            <p:nvPr/>
          </p:nvGrpSpPr>
          <p:grpSpPr>
            <a:xfrm>
              <a:off x="6949979" y="2822222"/>
              <a:ext cx="2750332" cy="2254238"/>
              <a:chOff x="6490010" y="3925229"/>
              <a:chExt cx="3207983" cy="2765503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418338E-255D-474B-A040-7B2D70592E2A}"/>
                  </a:ext>
                </a:extLst>
              </p:cNvPr>
              <p:cNvSpPr/>
              <p:nvPr/>
            </p:nvSpPr>
            <p:spPr>
              <a:xfrm>
                <a:off x="6490010" y="3925229"/>
                <a:ext cx="3207983" cy="2765503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E8469421-6327-4632-AD09-CC1CCB329C3D}"/>
                  </a:ext>
                </a:extLst>
              </p:cNvPr>
              <p:cNvSpPr/>
              <p:nvPr/>
            </p:nvSpPr>
            <p:spPr>
              <a:xfrm>
                <a:off x="6785210" y="4179712"/>
                <a:ext cx="2617582" cy="2256536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Graphic 13" descr="Playbook with solid fill">
              <a:extLst>
                <a:ext uri="{FF2B5EF4-FFF2-40B4-BE49-F238E27FC236}">
                  <a16:creationId xmlns:a16="http://schemas.microsoft.com/office/drawing/2014/main" id="{801EA5D1-7615-4E28-BAC3-0C0EFFA09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75779" y="3216283"/>
              <a:ext cx="1468144" cy="146814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A039A-0E21-430F-9674-856B207FB0EC}"/>
              </a:ext>
            </a:extLst>
          </p:cNvPr>
          <p:cNvGrpSpPr/>
          <p:nvPr/>
        </p:nvGrpSpPr>
        <p:grpSpPr>
          <a:xfrm>
            <a:off x="3412509" y="1447771"/>
            <a:ext cx="5366981" cy="984016"/>
            <a:chOff x="3412509" y="1559281"/>
            <a:chExt cx="5366981" cy="984016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518E62EC-0C5B-4C3D-AE7A-27B9F8C873AD}"/>
                </a:ext>
              </a:extLst>
            </p:cNvPr>
            <p:cNvSpPr txBox="1">
              <a:spLocks/>
            </p:cNvSpPr>
            <p:nvPr/>
          </p:nvSpPr>
          <p:spPr>
            <a:xfrm>
              <a:off x="3412509" y="1559281"/>
              <a:ext cx="5366981" cy="638792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algn="l" defTabSz="91430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>
                  <a:solidFill>
                    <a:srgbClr val="717171"/>
                  </a:solidFill>
                  <a:latin typeface="Montserrat SemiBold" pitchFamily="2" charset="77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defTabSz="914400"/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Debrief and Plan for Development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+mj-cs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68394338-E1AC-464A-8C7D-A3B4B0A06809}"/>
                </a:ext>
              </a:extLst>
            </p:cNvPr>
            <p:cNvSpPr/>
            <p:nvPr/>
          </p:nvSpPr>
          <p:spPr>
            <a:xfrm rot="5400000">
              <a:off x="5938891" y="157045"/>
              <a:ext cx="314218" cy="4458286"/>
            </a:xfrm>
            <a:prstGeom prst="leftBrace">
              <a:avLst>
                <a:gd name="adj1" fmla="val 99621"/>
                <a:gd name="adj2" fmla="val 50000"/>
              </a:avLst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66898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hevron 2">
            <a:extLst>
              <a:ext uri="{FF2B5EF4-FFF2-40B4-BE49-F238E27FC236}">
                <a16:creationId xmlns:a16="http://schemas.microsoft.com/office/drawing/2014/main" id="{B88FD0AB-FE24-4BA8-8AB1-246360EA70E4}"/>
              </a:ext>
            </a:extLst>
          </p:cNvPr>
          <p:cNvSpPr/>
          <p:nvPr/>
        </p:nvSpPr>
        <p:spPr>
          <a:xfrm>
            <a:off x="4612118" y="1966532"/>
            <a:ext cx="798979" cy="3568511"/>
          </a:xfrm>
          <a:prstGeom prst="chevron">
            <a:avLst>
              <a:gd name="adj" fmla="val 69685"/>
            </a:avLst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9BA00-35BA-402E-B7E6-F203BFF186D7}"/>
              </a:ext>
            </a:extLst>
          </p:cNvPr>
          <p:cNvSpPr txBox="1"/>
          <p:nvPr/>
        </p:nvSpPr>
        <p:spPr>
          <a:xfrm>
            <a:off x="354059" y="3242955"/>
            <a:ext cx="4448948" cy="101566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0" dirty="0">
                <a:latin typeface="+mj-lt"/>
              </a:rPr>
              <a:t>Coaching enables leaders </a:t>
            </a:r>
            <a:r>
              <a:rPr lang="en-US" sz="2000" dirty="0">
                <a:latin typeface="+mj-lt"/>
              </a:rPr>
              <a:t>to realize</a:t>
            </a:r>
            <a:r>
              <a:rPr lang="en-US" sz="2000" b="0" dirty="0">
                <a:latin typeface="+mj-lt"/>
              </a:rPr>
              <a:t> their development plans and holds them accountable</a:t>
            </a:r>
            <a:r>
              <a:rPr lang="en-US" sz="2000" dirty="0">
                <a:latin typeface="+mj-lt"/>
              </a:rPr>
              <a:t>.</a:t>
            </a:r>
            <a:endParaRPr lang="en-US" sz="2000" b="0" dirty="0">
              <a:latin typeface="+mj-lt"/>
            </a:endParaRPr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B49726DF-CDA3-48F0-934D-6B13DFE9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0351" y="208974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01B2C-0EB8-4EA4-8FB3-5C3B705D4215}"/>
              </a:ext>
            </a:extLst>
          </p:cNvPr>
          <p:cNvSpPr txBox="1"/>
          <p:nvPr/>
        </p:nvSpPr>
        <p:spPr>
          <a:xfrm>
            <a:off x="6664005" y="2080810"/>
            <a:ext cx="513140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chemeClr val="accent1"/>
                </a:solidFill>
                <a:latin typeface="+mj-lt"/>
              </a:rPr>
              <a:t>Maximize leaders’ performance with McLean &amp; Company’s Leadership Development Coaching offering</a:t>
            </a:r>
            <a:endParaRPr lang="en-CA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0643D-37D6-4C5F-8BF7-89C69A078F38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F6E1C-653D-44D7-9C1E-F8371EC96B96}"/>
              </a:ext>
            </a:extLst>
          </p:cNvPr>
          <p:cNvSpPr txBox="1">
            <a:spLocks/>
          </p:cNvSpPr>
          <p:nvPr/>
        </p:nvSpPr>
        <p:spPr>
          <a:xfrm>
            <a:off x="354059" y="516733"/>
            <a:ext cx="10780106" cy="5383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717272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Coach leaders to improve self-awareness, clarity, and confidence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D86574-F3FB-4FC7-8994-A7E26E0C5DC1}"/>
              </a:ext>
            </a:extLst>
          </p:cNvPr>
          <p:cNvGrpSpPr/>
          <p:nvPr/>
        </p:nvGrpSpPr>
        <p:grpSpPr>
          <a:xfrm>
            <a:off x="5629067" y="3158086"/>
            <a:ext cx="5505098" cy="2560464"/>
            <a:chOff x="5629067" y="3158086"/>
            <a:chExt cx="5505098" cy="25604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5F6329-91CF-44F0-9EA5-0FCC0B8C5F52}"/>
                </a:ext>
              </a:extLst>
            </p:cNvPr>
            <p:cNvGrpSpPr/>
            <p:nvPr/>
          </p:nvGrpSpPr>
          <p:grpSpPr>
            <a:xfrm>
              <a:off x="5651916" y="3158086"/>
              <a:ext cx="5482249" cy="816968"/>
              <a:chOff x="5651916" y="3158086"/>
              <a:chExt cx="5482249" cy="816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D0DE00B-F1AB-48B5-93C9-60334B215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1916" y="3158086"/>
                <a:ext cx="816968" cy="816968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F5F466-6CE1-4D9F-A554-EAE3B6BD2050}"/>
                  </a:ext>
                </a:extLst>
              </p:cNvPr>
              <p:cNvSpPr txBox="1"/>
              <p:nvPr/>
            </p:nvSpPr>
            <p:spPr>
              <a:xfrm>
                <a:off x="6709703" y="3274182"/>
                <a:ext cx="4424462" cy="58477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dirty="0"/>
                  <a:t>1:1 discussions to ensure assessment understanding and further self-awareness</a:t>
                </a:r>
                <a:endParaRPr lang="en-CA" sz="1600" b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62CED9-B34A-4CA5-AE0B-FD30F33AA7FF}"/>
                </a:ext>
              </a:extLst>
            </p:cNvPr>
            <p:cNvGrpSpPr/>
            <p:nvPr/>
          </p:nvGrpSpPr>
          <p:grpSpPr>
            <a:xfrm>
              <a:off x="5629067" y="4029834"/>
              <a:ext cx="5505098" cy="816968"/>
              <a:chOff x="5629067" y="4029834"/>
              <a:chExt cx="5505098" cy="81696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DA8C71-F08F-4587-951E-C322CAAA7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9067" y="4029834"/>
                <a:ext cx="816968" cy="816968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FF4CE4-B1F0-4100-AEFE-F7FD27DD07F3}"/>
                  </a:ext>
                </a:extLst>
              </p:cNvPr>
              <p:cNvSpPr txBox="1"/>
              <p:nvPr/>
            </p:nvSpPr>
            <p:spPr>
              <a:xfrm>
                <a:off x="6709703" y="4139967"/>
                <a:ext cx="4424462" cy="584775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 b="0" dirty="0"/>
                  <a:t>Coaching </a:t>
                </a:r>
                <a:r>
                  <a:rPr lang="en-US" sz="1600" dirty="0"/>
                  <a:t>sessions are at</a:t>
                </a:r>
                <a:r>
                  <a:rPr lang="en-US" sz="1600" b="0" dirty="0"/>
                  <a:t> ideal times to increase reflection and learning</a:t>
                </a:r>
                <a:endParaRPr lang="en-CA" sz="1600" b="0" dirty="0">
                  <a:ea typeface="Roboto Condensed Ligh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262E9CF-F7CA-43B9-A6C0-FA60264614D2}"/>
                </a:ext>
              </a:extLst>
            </p:cNvPr>
            <p:cNvGrpSpPr/>
            <p:nvPr/>
          </p:nvGrpSpPr>
          <p:grpSpPr>
            <a:xfrm>
              <a:off x="5651916" y="4901582"/>
              <a:ext cx="5482249" cy="816968"/>
              <a:chOff x="5651916" y="4901582"/>
              <a:chExt cx="5482249" cy="816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48FD8CC-22DC-4A48-872B-A5906F102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1916" y="4901582"/>
                <a:ext cx="816968" cy="81696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5C3BCC-2DB4-4474-9EBF-64C861987CDF}"/>
                  </a:ext>
                </a:extLst>
              </p:cNvPr>
              <p:cNvSpPr txBox="1"/>
              <p:nvPr/>
            </p:nvSpPr>
            <p:spPr>
              <a:xfrm>
                <a:off x="6709703" y="5006920"/>
                <a:ext cx="4424462" cy="584775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 dirty="0"/>
                  <a:t>Exercises bolster</a:t>
                </a:r>
                <a:r>
                  <a:rPr lang="en-US" sz="1600" b="0" dirty="0"/>
                  <a:t> the experience and encourage ownership of development</a:t>
                </a:r>
                <a:endParaRPr lang="en-CA" sz="1600" b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763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1DC50-B28B-4AE4-AD64-661EB844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309C1-FC3A-6444-8C53-1D99F913D140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E3B13EB-6511-4BCB-B591-7E5CE766C584}"/>
              </a:ext>
            </a:extLst>
          </p:cNvPr>
          <p:cNvSpPr txBox="1">
            <a:spLocks/>
          </p:cNvSpPr>
          <p:nvPr/>
        </p:nvSpPr>
        <p:spPr>
          <a:xfrm>
            <a:off x="577163" y="1048345"/>
            <a:ext cx="5518837" cy="5424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9143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20000"/>
              <a:tabLst/>
              <a:defRPr/>
            </a:pPr>
            <a:r>
              <a:rPr lang="en-CA" sz="3200" b="0" dirty="0">
                <a:solidFill>
                  <a:srgbClr val="717272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E6BE-0ACA-4E17-83B8-9FD8677CB5E0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32A1B1-2B91-43AD-A94A-6ED4F74885B0}"/>
              </a:ext>
            </a:extLst>
          </p:cNvPr>
          <p:cNvGrpSpPr/>
          <p:nvPr/>
        </p:nvGrpSpPr>
        <p:grpSpPr>
          <a:xfrm>
            <a:off x="533416" y="2968332"/>
            <a:ext cx="5199335" cy="1154162"/>
            <a:chOff x="533416" y="2968332"/>
            <a:chExt cx="5199335" cy="11541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354064-205D-4767-BDFD-A6CB443CEBA5}"/>
                </a:ext>
              </a:extLst>
            </p:cNvPr>
            <p:cNvSpPr txBox="1"/>
            <p:nvPr/>
          </p:nvSpPr>
          <p:spPr>
            <a:xfrm>
              <a:off x="1642335" y="3347880"/>
              <a:ext cx="409041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0" dirty="0">
                  <a:latin typeface="+mj-lt"/>
                </a:rPr>
                <a:t>Take a very planful approach </a:t>
              </a:r>
              <a:endParaRPr lang="en-CA" sz="2000" b="0" dirty="0">
                <a:latin typeface="+mj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A8456A-EB79-43D4-96CF-10E48213BE92}"/>
                </a:ext>
              </a:extLst>
            </p:cNvPr>
            <p:cNvGrpSpPr/>
            <p:nvPr/>
          </p:nvGrpSpPr>
          <p:grpSpPr>
            <a:xfrm>
              <a:off x="533416" y="2968332"/>
              <a:ext cx="699230" cy="1154162"/>
              <a:chOff x="935752" y="2980524"/>
              <a:chExt cx="699230" cy="11541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A2A7F-1568-4E8F-9C89-6205295116B6}"/>
                  </a:ext>
                </a:extLst>
              </p:cNvPr>
              <p:cNvSpPr txBox="1"/>
              <p:nvPr/>
            </p:nvSpPr>
            <p:spPr>
              <a:xfrm>
                <a:off x="935752" y="2980524"/>
                <a:ext cx="699230" cy="11541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6900" b="1" dirty="0">
                    <a:solidFill>
                      <a:schemeClr val="accent2">
                        <a:alpha val="25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58F9F-FEAD-45E6-B874-DF4AA294E9AB}"/>
                  </a:ext>
                </a:extLst>
              </p:cNvPr>
              <p:cNvSpPr txBox="1"/>
              <p:nvPr/>
            </p:nvSpPr>
            <p:spPr>
              <a:xfrm>
                <a:off x="966208" y="3280605"/>
                <a:ext cx="668774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3000" b="1" dirty="0">
                    <a:solidFill>
                      <a:schemeClr val="accent2"/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02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26E492-FE52-4213-BA9B-8CD59CA8C2B9}"/>
              </a:ext>
            </a:extLst>
          </p:cNvPr>
          <p:cNvGrpSpPr/>
          <p:nvPr/>
        </p:nvGrpSpPr>
        <p:grpSpPr>
          <a:xfrm>
            <a:off x="530233" y="1826362"/>
            <a:ext cx="6199751" cy="1154162"/>
            <a:chOff x="530234" y="1826362"/>
            <a:chExt cx="5968102" cy="11541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4DF62D-4E2E-43F1-ABF4-94B3A508ECD9}"/>
                </a:ext>
              </a:extLst>
            </p:cNvPr>
            <p:cNvSpPr txBox="1"/>
            <p:nvPr/>
          </p:nvSpPr>
          <p:spPr>
            <a:xfrm>
              <a:off x="1676128" y="1952814"/>
              <a:ext cx="4822208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Montserrat SemiBold" panose="00000700000000000000" pitchFamily="2" charset="0"/>
                </a:rPr>
                <a:t>Use the 360 Feedback exclusively for employee development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Montserrat SemiBold" panose="00000700000000000000" pitchFamily="2" charset="0"/>
                </a:rPr>
                <a:t>​</a:t>
              </a:r>
              <a:endParaRPr lang="en-CA" sz="2000" b="0" dirty="0">
                <a:latin typeface="+mj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8A0CE8-6178-4FA6-AE49-230283A2CDE7}"/>
                </a:ext>
              </a:extLst>
            </p:cNvPr>
            <p:cNvGrpSpPr/>
            <p:nvPr/>
          </p:nvGrpSpPr>
          <p:grpSpPr>
            <a:xfrm>
              <a:off x="530234" y="1826362"/>
              <a:ext cx="590227" cy="1154162"/>
              <a:chOff x="4927676" y="2456422"/>
              <a:chExt cx="590227" cy="1154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75CBF6-27FF-4507-AAAD-FCB5E0680D3A}"/>
                  </a:ext>
                </a:extLst>
              </p:cNvPr>
              <p:cNvSpPr txBox="1"/>
              <p:nvPr/>
            </p:nvSpPr>
            <p:spPr>
              <a:xfrm>
                <a:off x="4996606" y="2456422"/>
                <a:ext cx="521297" cy="11541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6900" b="1" dirty="0">
                    <a:solidFill>
                      <a:schemeClr val="accent1">
                        <a:alpha val="25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FAEE79-D252-45D5-8FDB-483D69923B3B}"/>
                  </a:ext>
                </a:extLst>
              </p:cNvPr>
              <p:cNvSpPr txBox="1"/>
              <p:nvPr/>
            </p:nvSpPr>
            <p:spPr>
              <a:xfrm>
                <a:off x="4927676" y="2756504"/>
                <a:ext cx="590226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3000" b="1" dirty="0">
                    <a:solidFill>
                      <a:schemeClr val="accent1"/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01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6DC025-4CBE-4808-93AA-1290EEBFC0C5}"/>
              </a:ext>
            </a:extLst>
          </p:cNvPr>
          <p:cNvGrpSpPr/>
          <p:nvPr/>
        </p:nvGrpSpPr>
        <p:grpSpPr>
          <a:xfrm>
            <a:off x="527004" y="4159070"/>
            <a:ext cx="6202980" cy="1154162"/>
            <a:chOff x="527004" y="4159070"/>
            <a:chExt cx="6202980" cy="11541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D0406D-9813-409A-B3CD-9E308C78FD52}"/>
                </a:ext>
              </a:extLst>
            </p:cNvPr>
            <p:cNvSpPr txBox="1"/>
            <p:nvPr/>
          </p:nvSpPr>
          <p:spPr>
            <a:xfrm>
              <a:off x="1642335" y="4376924"/>
              <a:ext cx="5087649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0" dirty="0">
                  <a:latin typeface="+mj-lt"/>
                </a:rPr>
                <a:t>Clear and consistent communication is key </a:t>
              </a:r>
              <a:endParaRPr lang="en-CA" sz="2000" b="0" dirty="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7EFB99-4E24-43F6-9611-C0710CB84CE6}"/>
                </a:ext>
              </a:extLst>
            </p:cNvPr>
            <p:cNvGrpSpPr/>
            <p:nvPr/>
          </p:nvGrpSpPr>
          <p:grpSpPr>
            <a:xfrm>
              <a:off x="527004" y="4159070"/>
              <a:ext cx="699230" cy="1154162"/>
              <a:chOff x="935752" y="2980524"/>
              <a:chExt cx="699230" cy="11541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F29311-09D8-4B6C-A0BD-FC83DBD3F499}"/>
                  </a:ext>
                </a:extLst>
              </p:cNvPr>
              <p:cNvSpPr txBox="1"/>
              <p:nvPr/>
            </p:nvSpPr>
            <p:spPr>
              <a:xfrm>
                <a:off x="935752" y="2980524"/>
                <a:ext cx="699230" cy="11541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6900" b="1" dirty="0">
                    <a:solidFill>
                      <a:schemeClr val="accent5">
                        <a:lumMod val="60000"/>
                        <a:lumOff val="40000"/>
                        <a:alpha val="25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0956D-28D6-4C4E-A7C8-803AB72351E9}"/>
                  </a:ext>
                </a:extLst>
              </p:cNvPr>
              <p:cNvSpPr txBox="1"/>
              <p:nvPr/>
            </p:nvSpPr>
            <p:spPr>
              <a:xfrm>
                <a:off x="966209" y="3280605"/>
                <a:ext cx="668773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3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03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FD21D5-27E0-45FF-9AD9-4A632284CC91}"/>
              </a:ext>
            </a:extLst>
          </p:cNvPr>
          <p:cNvGrpSpPr/>
          <p:nvPr/>
        </p:nvGrpSpPr>
        <p:grpSpPr>
          <a:xfrm>
            <a:off x="446853" y="5348396"/>
            <a:ext cx="5880795" cy="1154162"/>
            <a:chOff x="446853" y="5348396"/>
            <a:chExt cx="5880795" cy="11541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9C720A-BC6A-4EDC-9981-26483AB23A93}"/>
                </a:ext>
              </a:extLst>
            </p:cNvPr>
            <p:cNvSpPr txBox="1"/>
            <p:nvPr/>
          </p:nvSpPr>
          <p:spPr>
            <a:xfrm>
              <a:off x="1632654" y="5585408"/>
              <a:ext cx="4694994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+mj-lt"/>
                </a:rPr>
                <a:t>L</a:t>
              </a:r>
              <a:r>
                <a:rPr lang="en-US" sz="2000" b="0" dirty="0">
                  <a:latin typeface="+mj-lt"/>
                </a:rPr>
                <a:t>eaders are responsible for their own development</a:t>
              </a:r>
              <a:endParaRPr lang="en-CA" sz="2000" b="0" dirty="0">
                <a:latin typeface="+mj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FED8E4-F4B0-488B-A919-1BEDADFA3DDC}"/>
                </a:ext>
              </a:extLst>
            </p:cNvPr>
            <p:cNvGrpSpPr/>
            <p:nvPr/>
          </p:nvGrpSpPr>
          <p:grpSpPr>
            <a:xfrm>
              <a:off x="446853" y="5348396"/>
              <a:ext cx="785793" cy="1154162"/>
              <a:chOff x="849189" y="5301310"/>
              <a:chExt cx="785793" cy="1154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158638-CCAD-474B-91F9-8FE0DEAC3AA2}"/>
                  </a:ext>
                </a:extLst>
              </p:cNvPr>
              <p:cNvSpPr txBox="1"/>
              <p:nvPr/>
            </p:nvSpPr>
            <p:spPr>
              <a:xfrm>
                <a:off x="849189" y="5301310"/>
                <a:ext cx="785793" cy="11541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6900" b="1" dirty="0">
                    <a:solidFill>
                      <a:schemeClr val="accent4">
                        <a:lumMod val="60000"/>
                        <a:lumOff val="40000"/>
                        <a:alpha val="25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B46836-C0C3-4B4C-B091-52A6FA727694}"/>
                  </a:ext>
                </a:extLst>
              </p:cNvPr>
              <p:cNvSpPr txBox="1"/>
              <p:nvPr/>
            </p:nvSpPr>
            <p:spPr>
              <a:xfrm>
                <a:off x="929340" y="5601391"/>
                <a:ext cx="705642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US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Montserrat SemiBold" pitchFamily="2" charset="77"/>
                    <a:ea typeface="League Spartan" charset="0"/>
                    <a:cs typeface="Poppins" pitchFamily="2" charset="77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37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4BB3869-E514-4A11-897C-239FB5369BAA}"/>
              </a:ext>
            </a:extLst>
          </p:cNvPr>
          <p:cNvSpPr txBox="1">
            <a:spLocks/>
          </p:cNvSpPr>
          <p:nvPr/>
        </p:nvSpPr>
        <p:spPr>
          <a:xfrm>
            <a:off x="577163" y="884601"/>
            <a:ext cx="5518837" cy="5424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Montserrat Black" charset="0"/>
                <a:cs typeface="Arial" panose="020B0604020202020204" pitchFamily="34" charset="0"/>
              </a:rPr>
              <a:t>Additional Resources</a:t>
            </a: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8C80E-8FA7-436D-8FCF-3486FE8F469C}"/>
              </a:ext>
            </a:extLst>
          </p:cNvPr>
          <p:cNvSpPr txBox="1"/>
          <p:nvPr/>
        </p:nvSpPr>
        <p:spPr>
          <a:xfrm>
            <a:off x="577163" y="1565462"/>
            <a:ext cx="51798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Neuro-Friendly HR Practices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3"/>
              </a:rPr>
              <a:t>Neuroscience and HR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4"/>
              </a:rPr>
              <a:t>Biases and Heuristics Catalog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360 Feedback Foundational Elements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5"/>
              </a:rPr>
              <a:t>Develop a Comprehensive Competency Framework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6"/>
              </a:rPr>
              <a:t>Foster Effective Feedback Skills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7"/>
              </a:rPr>
              <a:t>Equip Managers to Lead Through Informed Trust and Accountability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7B91E-7FC1-4027-94C3-9C2E3A85552E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5E048-3D04-4449-A46D-DA6C2303DB29}"/>
              </a:ext>
            </a:extLst>
          </p:cNvPr>
          <p:cNvSpPr txBox="1"/>
          <p:nvPr/>
        </p:nvSpPr>
        <p:spPr>
          <a:xfrm>
            <a:off x="6037551" y="1565462"/>
            <a:ext cx="517982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360 Feedback Scope and Assessment Design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8"/>
              </a:rPr>
              <a:t>360 Feedback Assessment User Guide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9"/>
              </a:rPr>
              <a:t>360 Feedback Debrief Guide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Interpretation and Use of Feedback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10"/>
              </a:rPr>
              <a:t>360 Feedback Interpretation and Development Plan Job Aid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Montserrat" panose="00000500000000000000" pitchFamily="2" charset="0"/>
                <a:hlinkClick r:id="rId11"/>
              </a:rPr>
              <a:t>Train Managers to Coach Employees for High Performance and Development</a:t>
            </a:r>
            <a:endParaRPr lang="en-US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  <a:p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880FA55-9A47-904D-B73F-80F8E033BFCA}"/>
              </a:ext>
            </a:extLst>
          </p:cNvPr>
          <p:cNvSpPr txBox="1">
            <a:spLocks/>
          </p:cNvSpPr>
          <p:nvPr/>
        </p:nvSpPr>
        <p:spPr>
          <a:xfrm>
            <a:off x="779890" y="591523"/>
            <a:ext cx="4362428" cy="1488704"/>
          </a:xfrm>
          <a:prstGeom prst="rect">
            <a:avLst/>
          </a:prstGeom>
        </p:spPr>
        <p:txBody>
          <a:bodyPr vert="horz" wrap="square" lIns="0" tIns="11204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sz="3400" b="1" i="0" spc="-70">
                <a:solidFill>
                  <a:srgbClr val="2576B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1" defTabSz="9767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667" b="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</a:rPr>
              <a:t>Create evidence-based plans to address pandemic churn using our...</a:t>
            </a:r>
            <a:endParaRPr lang="en-CA" sz="2667" b="0" spc="0" dirty="0">
              <a:solidFill>
                <a:srgbClr val="000000">
                  <a:lumMod val="65000"/>
                  <a:lumOff val="35000"/>
                </a:srgbClr>
              </a:solidFill>
              <a:latin typeface="Montserrat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D53CD5-2E9B-834E-8657-783C4E8F4F1D}"/>
              </a:ext>
            </a:extLst>
          </p:cNvPr>
          <p:cNvSpPr/>
          <p:nvPr/>
        </p:nvSpPr>
        <p:spPr>
          <a:xfrm>
            <a:off x="5426076" y="447"/>
            <a:ext cx="6765131" cy="685710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4A4A4A">
                  <a:alpha val="28000"/>
                </a:srgbClr>
              </a:gs>
            </a:gsLst>
            <a:lin ang="192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6700">
              <a:defRPr/>
            </a:pPr>
            <a:endParaRPr lang="en-US" sz="1980" dirty="0">
              <a:solidFill>
                <a:srgbClr val="FFFFFF"/>
              </a:solidFill>
              <a:latin typeface="Roboto Light" panose="02000000000000000000" pitchFamily="2" charset="0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03B1EB99-9E67-E24C-AD24-5A0E170C99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890" y="2155346"/>
            <a:ext cx="3683000" cy="1000125"/>
          </a:xfrm>
          <a:prstGeom prst="rect">
            <a:avLst/>
          </a:prstGeom>
        </p:spPr>
        <p:txBody>
          <a:bodyPr vert="horz" wrap="square" lIns="0" tIns="16931" rIns="0" bIns="0" rtlCol="0" anchor="t" anchorCtr="0">
            <a:spAutoFit/>
          </a:bodyPr>
          <a:lstStyle/>
          <a:p>
            <a:pPr marL="16931"/>
            <a:r>
              <a:rPr lang="en-CA" sz="2667" spc="-9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Full-Service </a:t>
            </a:r>
            <a:r>
              <a:rPr sz="2667" spc="-9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 Programs</a:t>
            </a:r>
          </a:p>
        </p:txBody>
      </p: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3624F1F3-F80B-C04A-862A-0311E93441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1762" y="6405813"/>
            <a:ext cx="303212" cy="365125"/>
          </a:xfrm>
        </p:spPr>
        <p:txBody>
          <a:bodyPr/>
          <a:lstStyle/>
          <a:p>
            <a:pPr algn="r" defTabSz="976700">
              <a:defRPr/>
            </a:pPr>
            <a:fld id="{A5BA743A-F86B-5444-A754-560EC98BCB50}" type="slidenum">
              <a:rPr lang="en-US" sz="800" b="1">
                <a:solidFill>
                  <a:srgbClr val="717171"/>
                </a:solidFill>
                <a:latin typeface="Montserrat SemiBold" pitchFamily="2" charset="77"/>
              </a:rPr>
              <a:pPr algn="r" defTabSz="976700">
                <a:defRPr/>
              </a:pPr>
              <a:t>18</a:t>
            </a:fld>
            <a:endParaRPr lang="en-US" sz="800" b="1" dirty="0">
              <a:solidFill>
                <a:srgbClr val="717171"/>
              </a:solidFill>
              <a:latin typeface="Montserrat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7DBF3A-4552-374D-A3A2-2B00919361E6}"/>
              </a:ext>
            </a:extLst>
          </p:cNvPr>
          <p:cNvSpPr/>
          <p:nvPr/>
        </p:nvSpPr>
        <p:spPr>
          <a:xfrm>
            <a:off x="6012419" y="5638246"/>
            <a:ext cx="5130132" cy="900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0583" defTabSz="1434920">
              <a:spcAft>
                <a:spcPts val="267"/>
              </a:spcAft>
              <a:tabLst>
                <a:tab pos="2869841" algn="l"/>
              </a:tabLst>
              <a:defRPr/>
            </a:pPr>
            <a:r>
              <a:rPr lang="en-CA" sz="1067" b="1" dirty="0">
                <a:solidFill>
                  <a:srgbClr val="414399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HR Stakeholder Management Survey</a:t>
            </a:r>
          </a:p>
          <a:p>
            <a:pPr marL="10583" defTabSz="1434920">
              <a:tabLst>
                <a:tab pos="2869841" algn="l"/>
              </a:tabLst>
              <a:defRPr/>
            </a:pPr>
            <a:r>
              <a:rPr lang="en-CA" sz="1067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Align HR initiatives with business strategy and stakeholder needs.</a:t>
            </a:r>
          </a:p>
          <a:p>
            <a:pPr marL="10583" defTabSz="1434920">
              <a:spcBef>
                <a:spcPts val="1333"/>
              </a:spcBef>
              <a:spcAft>
                <a:spcPts val="267"/>
              </a:spcAft>
              <a:tabLst>
                <a:tab pos="2869841" algn="l"/>
              </a:tabLst>
              <a:defRPr/>
            </a:pPr>
            <a:r>
              <a:rPr lang="en-CA" sz="1067" b="1" dirty="0">
                <a:solidFill>
                  <a:srgbClr val="414399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HR Management &amp; Governance</a:t>
            </a:r>
            <a:r>
              <a:rPr lang="en-CA" sz="1067" b="1" dirty="0">
                <a:solidFill>
                  <a:srgbClr val="414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Black" panose="020B0604020202020204" pitchFamily="34" charset="0"/>
              </a:rPr>
              <a:t>	</a:t>
            </a:r>
          </a:p>
          <a:p>
            <a:pPr marL="10583" defTabSz="1434920">
              <a:spcAft>
                <a:spcPts val="1600"/>
              </a:spcAft>
              <a:tabLst>
                <a:tab pos="2869841" algn="l"/>
              </a:tabLst>
              <a:defRPr/>
            </a:pPr>
            <a:r>
              <a:rPr lang="en-CA" sz="1067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Improve HR’s core functions and drive project success.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82DA55-180C-8643-B807-DDE128A85F95}"/>
              </a:ext>
            </a:extLst>
          </p:cNvPr>
          <p:cNvSpPr/>
          <p:nvPr/>
        </p:nvSpPr>
        <p:spPr>
          <a:xfrm>
            <a:off x="6658441" y="5046214"/>
            <a:ext cx="3142888" cy="49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76700">
              <a:spcAft>
                <a:spcPts val="800"/>
              </a:spcAft>
              <a:defRPr/>
            </a:pPr>
            <a:r>
              <a:rPr lang="en-CA" sz="1600" b="1" spc="23" dirty="0">
                <a:solidFill>
                  <a:srgbClr val="414399"/>
                </a:solidFill>
                <a:latin typeface="Montserrat SemiBold" pitchFamily="2" charset="77"/>
                <a:cs typeface="Tahoma"/>
              </a:rPr>
              <a:t>Optimize the HR Department for Success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9F46C1-FE6C-5942-90CE-D3B09F55E88F}"/>
              </a:ext>
            </a:extLst>
          </p:cNvPr>
          <p:cNvSpPr/>
          <p:nvPr/>
        </p:nvSpPr>
        <p:spPr>
          <a:xfrm>
            <a:off x="6658441" y="345333"/>
            <a:ext cx="3285659" cy="49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76700">
              <a:spcAft>
                <a:spcPts val="800"/>
              </a:spcAft>
              <a:defRPr/>
            </a:pPr>
            <a:r>
              <a:rPr lang="en-CA" sz="1600" b="1" spc="23" dirty="0">
                <a:solidFill>
                  <a:srgbClr val="7D3B96"/>
                </a:solidFill>
                <a:latin typeface="Montserrat SemiBold" pitchFamily="2" charset="77"/>
                <a:cs typeface="Tahoma"/>
              </a:rPr>
              <a:t>Improve Employee Experience and HR Processes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3186A5-5DFD-294C-9674-75A732850FCF}"/>
              </a:ext>
            </a:extLst>
          </p:cNvPr>
          <p:cNvSpPr/>
          <p:nvPr/>
        </p:nvSpPr>
        <p:spPr>
          <a:xfrm>
            <a:off x="5990452" y="937575"/>
            <a:ext cx="5903428" cy="3854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New Hire Survey</a:t>
            </a:r>
            <a:endParaRPr lang="en-US" dirty="0"/>
          </a:p>
          <a:p>
            <a:pPr marL="10160" defTabSz="1434920">
              <a:defRPr/>
            </a:pPr>
            <a:r>
              <a:rPr lang="en-CA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Ensure recruiting and onboarding programs are effective by surveying new employees.</a:t>
            </a: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Employee Engagement</a:t>
            </a:r>
          </a:p>
          <a:p>
            <a:pPr marL="10160" defTabSz="1434920">
              <a:defRPr/>
            </a:pPr>
            <a:r>
              <a:rPr lang="en-CA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Move beyond measuring job satisfaction with a comprehensive view of engagement.</a:t>
            </a: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Pandemic Engagement Pulse Check</a:t>
            </a:r>
          </a:p>
          <a:p>
            <a:pPr marL="10160" defTabSz="1434920">
              <a:defRPr/>
            </a:pPr>
            <a:r>
              <a:rPr lang="en-US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Assess the effect of pandemic response plans on employee engagement.</a:t>
            </a:r>
            <a:endParaRPr lang="en-CA" sz="12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Diversity, Equity, and Inclusion Engagement Pulse</a:t>
            </a:r>
          </a:p>
          <a:p>
            <a:pPr marL="10160" defTabSz="1434920">
              <a:defRPr/>
            </a:pPr>
            <a:r>
              <a:rPr lang="en-US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Take a thoughtful approach to mobilize inclusion efforts across your organization.</a:t>
            </a:r>
            <a:endParaRPr lang="en-CA" sz="12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McLean Employee Experience Monitor</a:t>
            </a:r>
          </a:p>
          <a:p>
            <a:pPr marL="10160" defTabSz="1434920">
              <a:defRPr/>
            </a:pPr>
            <a:r>
              <a:rPr lang="en-CA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Evolve to leader-driven engagement with a real-time dashboard and results. </a:t>
            </a: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 pitchFamily="2" charset="77"/>
                <a:ea typeface="Roboto Light" panose="02000000000000000000" pitchFamily="2" charset="0"/>
                <a:cs typeface="Arial Black" panose="020B0604020202020204" pitchFamily="34" charset="0"/>
              </a:rPr>
              <a:t>Employee Exit Survey</a:t>
            </a:r>
          </a:p>
          <a:p>
            <a:pPr marL="10160" defTabSz="976700">
              <a:defRPr/>
            </a:pPr>
            <a:r>
              <a:rPr lang="en-CA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Understand why people leave the organization to proactively retain top talent.</a:t>
            </a:r>
          </a:p>
          <a:p>
            <a:pPr marL="10160" defTabSz="1434920">
              <a:spcBef>
                <a:spcPts val="1333"/>
              </a:spcBef>
              <a:spcAft>
                <a:spcPts val="267"/>
              </a:spcAft>
              <a:defRPr/>
            </a:pPr>
            <a:r>
              <a:rPr lang="en-CA" sz="1200" b="1" dirty="0">
                <a:solidFill>
                  <a:srgbClr val="7D3B96"/>
                </a:solidFill>
                <a:latin typeface="Montserrat SemiBold"/>
                <a:ea typeface="Roboto Light"/>
                <a:cs typeface="Arial Black" panose="020B0604020202020204" pitchFamily="34" charset="0"/>
              </a:rPr>
              <a:t>360 Feedback Assessment</a:t>
            </a:r>
          </a:p>
          <a:p>
            <a:pPr marL="10160" defTabSz="976700">
              <a:defRPr/>
            </a:pPr>
            <a:r>
              <a:rPr lang="en-CA" sz="1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Empower employees with a holistic view of their performance to prioritize development.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C29B0E-8E08-7542-8277-8585936F3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3283" y="392499"/>
            <a:ext cx="516624" cy="413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919A3-8982-1246-BDD4-B8B26C18B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395" y="4983866"/>
            <a:ext cx="551464" cy="4923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B09AEE-71E3-BA47-93BA-F695D743CC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283" y="6365801"/>
            <a:ext cx="701177" cy="35058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09B7CD9-3E9B-4A23-9061-03B949197C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3" y="3155471"/>
            <a:ext cx="4580769" cy="32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7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CD47B-7F6E-4D29-BBCB-36628095E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09"/>
            <a:fld id="{60A309C1-FC3A-6444-8C53-1D99F913D140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914309"/>
              <a:t>19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4BB3869-E514-4A11-897C-239FB5369BAA}"/>
              </a:ext>
            </a:extLst>
          </p:cNvPr>
          <p:cNvSpPr txBox="1">
            <a:spLocks/>
          </p:cNvSpPr>
          <p:nvPr/>
        </p:nvSpPr>
        <p:spPr>
          <a:xfrm>
            <a:off x="577883" y="884934"/>
            <a:ext cx="5518118" cy="5423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lnSpc>
                <a:spcPct val="9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  <a:ea typeface="Montserrat Black" charset="0"/>
                <a:cs typeface="Arial" panose="020B0604020202020204" pitchFamily="34" charset="0"/>
              </a:rPr>
              <a:t>Time for a few questions…</a:t>
            </a:r>
            <a:endParaRPr lang="en-CA" sz="3000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8F2-02BC-426F-98B3-3E3876BDEC03}"/>
              </a:ext>
            </a:extLst>
          </p:cNvPr>
          <p:cNvSpPr/>
          <p:nvPr/>
        </p:nvSpPr>
        <p:spPr>
          <a:xfrm>
            <a:off x="2667447" y="1875894"/>
            <a:ext cx="6857107" cy="3809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599" b="1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</a:rPr>
              <a:t>Q&amp;A</a:t>
            </a:r>
            <a:endParaRPr lang="en-CA" sz="6599" b="1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846F4-7241-43AE-B809-E9E6C014FB05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3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161760-7C6A-40B7-B0B6-3BED62E59B83}"/>
              </a:ext>
            </a:extLst>
          </p:cNvPr>
          <p:cNvSpPr/>
          <p:nvPr/>
        </p:nvSpPr>
        <p:spPr>
          <a:xfrm>
            <a:off x="542380" y="1791106"/>
            <a:ext cx="6397598" cy="424731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McLean &amp; Company is a research and advisory firm providing practical solutions to human resources challenges via executable research, tools, and advice that have a clear and measurable impact on your business.</a:t>
            </a:r>
          </a:p>
          <a:p>
            <a:endParaRPr lang="en-US" sz="1500" dirty="0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charset="0"/>
            </a:endParaRPr>
          </a:p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Our research team uses a rigorous research process to identify and hone best practices; create practical tools, templates, and policies; and supply clients with the insight and guidance of our subject matter experts. McLean &amp; Company applies this proven research approach to both human resources and company management teams, creating complete solutions that supply the tools you need to get each project done right.</a:t>
            </a:r>
          </a:p>
          <a:p>
            <a:endParaRPr lang="en-US" sz="1500" dirty="0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charset="0"/>
            </a:endParaRPr>
          </a:p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McLean &amp; Company analysts bring real-world experience to the table and apply their knowledge to solving the challenges faced by our clients on a daily basis. This process is informed by the participation of a client base that includes over 30,000 members and by an evolving client-driven research agenda.</a:t>
            </a:r>
          </a:p>
          <a:p>
            <a:endParaRPr lang="en-US" sz="1500" dirty="0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charset="0"/>
            </a:endParaRPr>
          </a:p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McLean &amp; Company is a division of Info-Tech Research Group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5FA08-D5CD-4DDC-B8CA-231A61B2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91" y="451479"/>
            <a:ext cx="2571560" cy="1062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B3D1F-57FB-41B4-B159-4566363FC868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27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184" y="1294140"/>
            <a:ext cx="6551571" cy="391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McLean &amp; Company is a research and advisory firm providing practical solutions to human resources challenges via executable research, tools, and advice that have a clear and measurable impact on your business.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Our research team uses a rigorous research process to identify and hone best practices; create practical tools, templates, and policies; and supply clients with the insight and guidance of our subject matter experts. McLean &amp; Company applies this proven research approach to both human resources and company management teams, creating complete solutions that supply the tools you need to get each project done right.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McLean &amp; Company analysts bring real-world experience to the table and apply their knowledge to solving the challenges faced by our clients on a daily basis. This process is informed by the participation of a client base that includes over 30,000 members and by an evolving client-driven research agenda.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McLean &amp; Company is a division of Info-Tech Research Group Inc.</a:t>
            </a:r>
            <a:endParaRPr lang="en-CA" sz="1400" b="1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 descr="Info-Tech_Logo_2013-On-Screen-WHITE(transparent-background)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59" y="674537"/>
            <a:ext cx="1413937" cy="282787"/>
          </a:xfrm>
          <a:prstGeom prst="rect">
            <a:avLst/>
          </a:prstGeom>
          <a:noFill/>
        </p:spPr>
      </p:pic>
      <p:pic>
        <p:nvPicPr>
          <p:cNvPr id="9" name="Picture 8" descr="Background copy.png"/>
          <p:cNvPicPr>
            <a:picLocks noChangeAspect="1"/>
          </p:cNvPicPr>
          <p:nvPr/>
        </p:nvPicPr>
        <p:blipFill>
          <a:blip r:embed="rId4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" y="636736"/>
            <a:ext cx="1181195" cy="355469"/>
          </a:xfrm>
          <a:prstGeom prst="rect">
            <a:avLst/>
          </a:prstGeom>
        </p:spPr>
      </p:pic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5894B48D-EEB3-4F7F-877B-5A27E6A83606}"/>
              </a:ext>
            </a:extLst>
          </p:cNvPr>
          <p:cNvGraphicFramePr>
            <a:graphicFrameLocks noGrp="1"/>
          </p:cNvGraphicFramePr>
          <p:nvPr/>
        </p:nvGraphicFramePr>
        <p:xfrm>
          <a:off x="262184" y="5548057"/>
          <a:ext cx="245627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99">
                <a:tc>
                  <a:txBody>
                    <a:bodyPr/>
                    <a:lstStyle/>
                    <a:p>
                      <a:endParaRPr lang="en-CA" sz="1000" b="0" i="0" dirty="0">
                        <a:solidFill>
                          <a:srgbClr val="666666"/>
                        </a:solidFill>
                        <a:latin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Phone:</a:t>
                      </a:r>
                    </a:p>
                    <a:p>
                      <a:r>
                        <a:rPr lang="en-US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North America: 1-877-281-0480</a:t>
                      </a:r>
                    </a:p>
                    <a:p>
                      <a:r>
                        <a:rPr lang="en-CA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International: +1-519-936-2659</a:t>
                      </a:r>
                    </a:p>
                    <a:p>
                      <a:endParaRPr lang="en-US" sz="1000" b="0" i="0" dirty="0">
                        <a:solidFill>
                          <a:srgbClr val="666666"/>
                        </a:solidFill>
                        <a:latin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Website:</a:t>
                      </a:r>
                    </a:p>
                    <a:p>
                      <a:r>
                        <a:rPr lang="en-US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  <a:hlinkClick r:id="rId5"/>
                        </a:rPr>
                        <a:t>mcleanco.com</a:t>
                      </a:r>
                      <a:r>
                        <a:rPr lang="en-US" sz="1000" b="0" i="0" dirty="0">
                          <a:solidFill>
                            <a:srgbClr val="666666"/>
                          </a:solidFill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en-US" sz="1000" b="0" i="0" dirty="0">
                        <a:solidFill>
                          <a:srgbClr val="666666"/>
                        </a:solidFill>
                        <a:latin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C94F42-12A2-4A60-804C-2C89FDD14C86}"/>
              </a:ext>
            </a:extLst>
          </p:cNvPr>
          <p:cNvGraphicFramePr>
            <a:graphicFrameLocks noGrp="1"/>
          </p:cNvGraphicFramePr>
          <p:nvPr/>
        </p:nvGraphicFramePr>
        <p:xfrm>
          <a:off x="2718461" y="5531816"/>
          <a:ext cx="1978712" cy="138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210">
                <a:tc>
                  <a:txBody>
                    <a:bodyPr/>
                    <a:lstStyle/>
                    <a:p>
                      <a:pPr algn="ctr"/>
                      <a:r>
                        <a:rPr lang="en-CA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London, Ontario, Canada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headquarters </a:t>
                      </a:r>
                    </a:p>
                    <a:p>
                      <a:pPr algn="ctr"/>
                      <a:r>
                        <a:rPr lang="en-CA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 Ridout Street North</a:t>
                      </a:r>
                    </a:p>
                    <a:p>
                      <a:pPr algn="ctr"/>
                      <a:r>
                        <a:rPr lang="en-CA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London, Ontario  N6A 2N8</a:t>
                      </a:r>
                    </a:p>
                    <a:p>
                      <a:pPr algn="ctr"/>
                      <a:endParaRPr lang="en-CA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CA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4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en-CA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4D4A299-A680-49FC-A687-07559D703299}"/>
              </a:ext>
            </a:extLst>
          </p:cNvPr>
          <p:cNvSpPr/>
          <p:nvPr/>
        </p:nvSpPr>
        <p:spPr>
          <a:xfrm>
            <a:off x="262184" y="5271058"/>
            <a:ext cx="1301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FFFFFF">
                    <a:lumMod val="50000"/>
                  </a:srgbClr>
                </a:solidFill>
                <a:latin typeface="Arial Black" panose="020B0A04020102020204" pitchFamily="34" charset="0"/>
                <a:cs typeface="Arial Unicode MS" panose="020B0604020202020204" pitchFamily="34" charset="-128"/>
              </a:rPr>
              <a:t>Contact Us</a:t>
            </a:r>
            <a:endParaRPr lang="en-CA" sz="1200" b="1" dirty="0">
              <a:solidFill>
                <a:srgbClr val="333333"/>
              </a:solidFill>
              <a:latin typeface="Arial Black" panose="020B0A040201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751CC-F346-4F5B-9742-ADA9B392A105}"/>
              </a:ext>
            </a:extLst>
          </p:cNvPr>
          <p:cNvSpPr txBox="1"/>
          <p:nvPr/>
        </p:nvSpPr>
        <p:spPr>
          <a:xfrm>
            <a:off x="4787027" y="5531816"/>
            <a:ext cx="197871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Toronto, Ontario, Canada </a:t>
            </a:r>
          </a:p>
          <a:p>
            <a:pPr algn="ctr"/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 Yonge Street</a:t>
            </a:r>
            <a:b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Toronto, Ontario  M4W 2J2</a:t>
            </a:r>
          </a:p>
          <a:p>
            <a:endParaRPr lang="en-CA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6FCE6-47B4-4D41-8D98-31BBCDFBECF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01BF9-4FF3-49BF-965A-72F4A528B97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64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5FFF9A-3F16-4A52-ACAA-BA9777C6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1" y="1625757"/>
            <a:ext cx="10090030" cy="1536147"/>
          </a:xfrm>
          <a:prstGeom prst="rect">
            <a:avLst/>
          </a:prstGeom>
        </p:spPr>
      </p:pic>
      <p:pic>
        <p:nvPicPr>
          <p:cNvPr id="6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E1422A-7675-487F-922E-27C32DFDB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5" y="3327404"/>
            <a:ext cx="9816859" cy="29205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616EF3-B838-44BB-8C72-4948630B3115}"/>
              </a:ext>
            </a:extLst>
          </p:cNvPr>
          <p:cNvSpPr txBox="1">
            <a:spLocks/>
          </p:cNvSpPr>
          <p:nvPr/>
        </p:nvSpPr>
        <p:spPr>
          <a:xfrm>
            <a:off x="354059" y="591561"/>
            <a:ext cx="11117579" cy="546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717272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Montserrat SemiBold"/>
                <a:cs typeface="Arial"/>
              </a:rPr>
              <a:t>Leadership Development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616EF3-B838-44BB-8C72-4948630B3115}"/>
              </a:ext>
            </a:extLst>
          </p:cNvPr>
          <p:cNvSpPr txBox="1">
            <a:spLocks/>
          </p:cNvSpPr>
          <p:nvPr/>
        </p:nvSpPr>
        <p:spPr>
          <a:xfrm>
            <a:off x="354059" y="591561"/>
            <a:ext cx="11117579" cy="546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717272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Montserrat SemiBold"/>
                <a:cs typeface="Arial"/>
              </a:rPr>
              <a:t>Leadership Development Coaching Ct'd</a:t>
            </a:r>
            <a:endParaRPr lang="en-US" dirty="0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536224C7-D8B5-4C58-8B3D-0F56BFFE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1253807"/>
            <a:ext cx="10564483" cy="48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C1BCD-0177-4B2C-9614-81A144F58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309C1-FC3A-6444-8C53-1D99F913D1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97312-77EE-4410-9D2E-D554FD5B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54881" y="954879"/>
            <a:ext cx="6858001" cy="49482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3B2F8-47B4-47FA-946E-C6C8F14608FE}"/>
              </a:ext>
            </a:extLst>
          </p:cNvPr>
          <p:cNvSpPr/>
          <p:nvPr/>
        </p:nvSpPr>
        <p:spPr>
          <a:xfrm rot="10800000" flipH="1">
            <a:off x="24599" y="0"/>
            <a:ext cx="4923641" cy="6858000"/>
          </a:xfrm>
          <a:prstGeom prst="rect">
            <a:avLst/>
          </a:prstGeom>
          <a:gradFill>
            <a:gsLst>
              <a:gs pos="99000">
                <a:schemeClr val="tx2">
                  <a:lumMod val="50000"/>
                  <a:alpha val="75000"/>
                </a:schemeClr>
              </a:gs>
              <a:gs pos="0">
                <a:srgbClr val="002060">
                  <a:alpha val="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E0B28-2BFB-46BF-9AF3-650BC2DFA8C8}"/>
              </a:ext>
            </a:extLst>
          </p:cNvPr>
          <p:cNvSpPr txBox="1"/>
          <p:nvPr/>
        </p:nvSpPr>
        <p:spPr>
          <a:xfrm>
            <a:off x="5871533" y="175329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414299"/>
                </a:solidFill>
                <a:latin typeface="Montserrat" panose="00000500000000000000" pitchFamily="2" charset="0"/>
              </a:rPr>
              <a:t>Thank you! </a:t>
            </a:r>
            <a:endParaRPr lang="en-CA" sz="4800" b="1" dirty="0">
              <a:solidFill>
                <a:srgbClr val="414299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EFBA7-4CDB-4F3B-B67F-6A2F135E2341}"/>
              </a:ext>
            </a:extLst>
          </p:cNvPr>
          <p:cNvSpPr txBox="1"/>
          <p:nvPr/>
        </p:nvSpPr>
        <p:spPr>
          <a:xfrm>
            <a:off x="5995332" y="2823950"/>
            <a:ext cx="50677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 information on McLean &amp; Company’s products and services, please contact: </a:t>
            </a:r>
          </a:p>
          <a:p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sz="2000" b="1" dirty="0">
                <a:solidFill>
                  <a:srgbClr val="414299"/>
                </a:solidFill>
                <a:latin typeface="Montserrat" panose="00000500000000000000" pitchFamily="2" charset="0"/>
                <a:ea typeface="Roboto Light" panose="02000000000000000000" pitchFamily="2" charset="0"/>
              </a:rPr>
              <a:t>Jon Campbell</a:t>
            </a:r>
          </a:p>
          <a:p>
            <a:r>
              <a:rPr lang="en-CA" sz="2000" b="1" dirty="0">
                <a:solidFill>
                  <a:srgbClr val="414299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jcampbell@mcleanco.com</a:t>
            </a:r>
            <a:r>
              <a:rPr lang="en-CA" sz="2000" b="1" dirty="0">
                <a:solidFill>
                  <a:srgbClr val="4142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pic>
        <p:nvPicPr>
          <p:cNvPr id="7" name="Picture 2" descr="McLean &amp; Company Logo">
            <a:extLst>
              <a:ext uri="{FF2B5EF4-FFF2-40B4-BE49-F238E27FC236}">
                <a16:creationId xmlns:a16="http://schemas.microsoft.com/office/drawing/2014/main" id="{6B961E80-507F-4D69-B67B-99E19D21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32" y="4750114"/>
            <a:ext cx="2333724" cy="9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85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DBD3F6B-963B-4B45-89C4-8255EB2EE06F}"/>
              </a:ext>
            </a:extLst>
          </p:cNvPr>
          <p:cNvSpPr txBox="1">
            <a:spLocks/>
          </p:cNvSpPr>
          <p:nvPr/>
        </p:nvSpPr>
        <p:spPr>
          <a:xfrm>
            <a:off x="577163" y="948565"/>
            <a:ext cx="5518837" cy="5424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Montserrat Black" charset="0"/>
                <a:cs typeface="Arial" panose="020B0604020202020204" pitchFamily="34" charset="0"/>
              </a:rPr>
              <a:t>Who we are</a:t>
            </a: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5F58-160B-4078-930C-46A1570DF239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6D6CB-F641-4B6E-8B0C-FC43072C134F}"/>
              </a:ext>
            </a:extLst>
          </p:cNvPr>
          <p:cNvGrpSpPr/>
          <p:nvPr/>
        </p:nvGrpSpPr>
        <p:grpSpPr>
          <a:xfrm>
            <a:off x="2431301" y="1798608"/>
            <a:ext cx="2810306" cy="4175142"/>
            <a:chOff x="2313785" y="1798608"/>
            <a:chExt cx="2810306" cy="41751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7CAA04-3C87-41EC-9532-6AE530966C21}"/>
                </a:ext>
              </a:extLst>
            </p:cNvPr>
            <p:cNvSpPr/>
            <p:nvPr/>
          </p:nvSpPr>
          <p:spPr>
            <a:xfrm>
              <a:off x="2313785" y="4827108"/>
              <a:ext cx="2693645" cy="1146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Montserrat"/>
                </a:rPr>
                <a:t> Ashley Michael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"/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Montserrat"/>
                </a:rPr>
                <a:t>Director, Learning Solutions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6326AA8A-9F1F-4C0D-87C1-B3A1E53B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0891" y="1798608"/>
              <a:ext cx="2743200" cy="2743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2E7126-AAF5-4863-A2F2-56BD2F7FF7CA}"/>
              </a:ext>
            </a:extLst>
          </p:cNvPr>
          <p:cNvGrpSpPr/>
          <p:nvPr/>
        </p:nvGrpSpPr>
        <p:grpSpPr>
          <a:xfrm>
            <a:off x="6925616" y="1798608"/>
            <a:ext cx="2743200" cy="4175142"/>
            <a:chOff x="7159792" y="1798608"/>
            <a:chExt cx="2743200" cy="4175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932608-FE93-4713-B237-93865CA2E8E3}"/>
                </a:ext>
              </a:extLst>
            </p:cNvPr>
            <p:cNvSpPr/>
            <p:nvPr/>
          </p:nvSpPr>
          <p:spPr>
            <a:xfrm>
              <a:off x="7184570" y="4827108"/>
              <a:ext cx="2693645" cy="1146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Montserrat"/>
                </a:rPr>
                <a:t>James Kim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Montserrat"/>
                </a:rPr>
                <a:t>Consulting Analyst, HR Research &amp; Advisory Services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Montserrat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7C55D4-932A-4EAD-ADA3-9933B8A51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792" y="1798608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8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32FAB9-0FD9-2D4A-B24A-1EF626E17108}"/>
              </a:ext>
            </a:extLst>
          </p:cNvPr>
          <p:cNvSpPr txBox="1"/>
          <p:nvPr/>
        </p:nvSpPr>
        <p:spPr>
          <a:xfrm>
            <a:off x="1599502" y="2359234"/>
            <a:ext cx="4507680" cy="553998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dirty="0">
                <a:latin typeface="Roboto Light"/>
                <a:ea typeface="Roboto Light"/>
                <a:cs typeface="Arial"/>
              </a:rPr>
              <a:t>Introduce 360 Feedback assessment, best use, and complications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9FBC2-3D04-9246-B165-D5CC65DC23A0}"/>
              </a:ext>
            </a:extLst>
          </p:cNvPr>
          <p:cNvSpPr txBox="1"/>
          <p:nvPr/>
        </p:nvSpPr>
        <p:spPr>
          <a:xfrm>
            <a:off x="577163" y="2328457"/>
            <a:ext cx="71090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 Light" pitchFamily="2" charset="77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531D925-AE37-E143-8AFA-5F8CB0A04C3F}"/>
              </a:ext>
            </a:extLst>
          </p:cNvPr>
          <p:cNvSpPr txBox="1">
            <a:spLocks/>
          </p:cNvSpPr>
          <p:nvPr/>
        </p:nvSpPr>
        <p:spPr>
          <a:xfrm>
            <a:off x="577163" y="1304821"/>
            <a:ext cx="5518837" cy="5424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Montserrat Black" charset="0"/>
                <a:cs typeface="Montserrat Semi Bold" panose="020B0604020202020204" charset="0"/>
              </a:rPr>
              <a:t>Webinar Objectives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8B004-C642-0A4E-A1FE-FEEB6D871B68}"/>
              </a:ext>
            </a:extLst>
          </p:cNvPr>
          <p:cNvSpPr txBox="1"/>
          <p:nvPr/>
        </p:nvSpPr>
        <p:spPr>
          <a:xfrm>
            <a:off x="1610260" y="3616253"/>
            <a:ext cx="4496710" cy="276999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Roboto Light"/>
                <a:ea typeface="Roboto Light"/>
                <a:cs typeface="Arial"/>
              </a:rPr>
              <a:t>Review the 360 process strategic roadmap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Light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8C5D86-085B-4D47-A166-2003A4384B98}"/>
              </a:ext>
            </a:extLst>
          </p:cNvPr>
          <p:cNvSpPr txBox="1"/>
          <p:nvPr/>
        </p:nvSpPr>
        <p:spPr>
          <a:xfrm>
            <a:off x="620155" y="3446977"/>
            <a:ext cx="71090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 Light" pitchFamily="2" charset="77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14F7A5-75DF-7C47-A481-616287073367}"/>
              </a:ext>
            </a:extLst>
          </p:cNvPr>
          <p:cNvSpPr txBox="1"/>
          <p:nvPr/>
        </p:nvSpPr>
        <p:spPr>
          <a:xfrm>
            <a:off x="1599290" y="4734773"/>
            <a:ext cx="4507680" cy="276999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Understand how to use feedback effectively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F6F78E-C76B-3D4D-B46C-5808D7CD5924}"/>
              </a:ext>
            </a:extLst>
          </p:cNvPr>
          <p:cNvSpPr txBox="1"/>
          <p:nvPr/>
        </p:nvSpPr>
        <p:spPr>
          <a:xfrm>
            <a:off x="620155" y="4565497"/>
            <a:ext cx="71090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 Light" pitchFamily="2" charset="77"/>
                <a:ea typeface="Arial" charset="0"/>
                <a:cs typeface="Arial" charset="0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0BE88-7B33-4828-B4FE-419865AA3B28}"/>
              </a:ext>
            </a:extLst>
          </p:cNvPr>
          <p:cNvSpPr txBox="1"/>
          <p:nvPr/>
        </p:nvSpPr>
        <p:spPr>
          <a:xfrm>
            <a:off x="9823441" y="6441440"/>
            <a:ext cx="207237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3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b="0" i="0" dirty="0">
                <a:solidFill>
                  <a:schemeClr val="bg1"/>
                </a:solidFill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1050" b="0" i="0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3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sz="1050" b="0" i="0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B12C0-36F8-48FB-9FFB-0C65E022E9B7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239EAEC-E86C-406A-8E7C-202E97C44DD7}"/>
              </a:ext>
            </a:extLst>
          </p:cNvPr>
          <p:cNvGrpSpPr/>
          <p:nvPr/>
        </p:nvGrpSpPr>
        <p:grpSpPr>
          <a:xfrm>
            <a:off x="496503" y="1928551"/>
            <a:ext cx="11198993" cy="890493"/>
            <a:chOff x="354059" y="1456005"/>
            <a:chExt cx="11198993" cy="89049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FB176F4-4694-4060-9E30-80BA56904EC8}"/>
                </a:ext>
              </a:extLst>
            </p:cNvPr>
            <p:cNvSpPr/>
            <p:nvPr/>
          </p:nvSpPr>
          <p:spPr>
            <a:xfrm>
              <a:off x="1753394" y="1456647"/>
              <a:ext cx="9799658" cy="88985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31200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A9377314-BA44-4A06-849A-C6C2ACDF2DDD}"/>
                </a:ext>
              </a:extLst>
            </p:cNvPr>
            <p:cNvSpPr/>
            <p:nvPr/>
          </p:nvSpPr>
          <p:spPr>
            <a:xfrm>
              <a:off x="354059" y="1456005"/>
              <a:ext cx="2300540" cy="889851"/>
            </a:xfrm>
            <a:prstGeom prst="homePlate">
              <a:avLst>
                <a:gd name="adj" fmla="val 2859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360 Feedback assessment</a:t>
              </a:r>
              <a:endParaRPr lang="en-CA" dirty="0"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1795D9-63FD-4809-A9B2-3E0C4494BF64}"/>
                </a:ext>
              </a:extLst>
            </p:cNvPr>
            <p:cNvSpPr txBox="1"/>
            <p:nvPr/>
          </p:nvSpPr>
          <p:spPr>
            <a:xfrm>
              <a:off x="2712799" y="1564998"/>
              <a:ext cx="8840252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Aggregates multiple raters’ observations of an employee’s proficiency in specific competencies to provide </a:t>
              </a:r>
              <a:r>
                <a:rPr lang="en-US" b="1" dirty="0">
                  <a:solidFill>
                    <a:schemeClr val="tx1"/>
                  </a:solidFill>
                </a:rPr>
                <a:t>feedback to the employee</a:t>
              </a:r>
              <a:r>
                <a:rPr lang="en-US" dirty="0">
                  <a:solidFill>
                    <a:schemeClr val="tx1"/>
                  </a:solidFill>
                </a:rPr>
                <a:t> and contribute to their individual </a:t>
              </a:r>
              <a:r>
                <a:rPr lang="en-US" b="1" dirty="0">
                  <a:solidFill>
                    <a:schemeClr val="tx1"/>
                  </a:solidFill>
                </a:rPr>
                <a:t>development plans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  <a:endParaRPr lang="en-CA" b="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E1D4D37-45AE-4757-80DE-D9F19E735B31}"/>
              </a:ext>
            </a:extLst>
          </p:cNvPr>
          <p:cNvSpPr txBox="1"/>
          <p:nvPr/>
        </p:nvSpPr>
        <p:spPr>
          <a:xfrm>
            <a:off x="547365" y="3671623"/>
            <a:ext cx="786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360 Feedback often has the following elements:</a:t>
            </a:r>
            <a:endParaRPr lang="en-CA" sz="1800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00D8A9-D2CB-46F4-BA45-BA3E72CB0C54}"/>
              </a:ext>
            </a:extLst>
          </p:cNvPr>
          <p:cNvGrpSpPr/>
          <p:nvPr/>
        </p:nvGrpSpPr>
        <p:grpSpPr>
          <a:xfrm>
            <a:off x="4479330" y="4399970"/>
            <a:ext cx="3318533" cy="1133543"/>
            <a:chOff x="4387747" y="4149817"/>
            <a:chExt cx="3318533" cy="1133543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C2CE6A38-AB46-4CD8-AA36-B9A46FD72755}"/>
                </a:ext>
              </a:extLst>
            </p:cNvPr>
            <p:cNvSpPr/>
            <p:nvPr/>
          </p:nvSpPr>
          <p:spPr>
            <a:xfrm rot="5400000">
              <a:off x="5774855" y="3351935"/>
              <a:ext cx="1133542" cy="2729308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3E78E2E-52B5-4AF0-8AE6-47CFE809AF3F}"/>
                </a:ext>
              </a:extLst>
            </p:cNvPr>
            <p:cNvSpPr/>
            <p:nvPr/>
          </p:nvSpPr>
          <p:spPr>
            <a:xfrm>
              <a:off x="4387747" y="4149817"/>
              <a:ext cx="1178452" cy="11335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Graphic 18" descr="Users with solid fill">
              <a:extLst>
                <a:ext uri="{FF2B5EF4-FFF2-40B4-BE49-F238E27FC236}">
                  <a16:creationId xmlns:a16="http://schemas.microsoft.com/office/drawing/2014/main" id="{20E392E1-1640-4A1D-94D7-CC941B87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61335" y="4267547"/>
              <a:ext cx="831273" cy="83127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577D73-83B0-4686-BB9F-870F868E71D3}"/>
                </a:ext>
              </a:extLst>
            </p:cNvPr>
            <p:cNvSpPr txBox="1"/>
            <p:nvPr/>
          </p:nvSpPr>
          <p:spPr>
            <a:xfrm>
              <a:off x="5634991" y="4498513"/>
              <a:ext cx="185033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Participants</a:t>
              </a:r>
              <a:endParaRPr lang="en-CA" b="0" dirty="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C1CD23-D6AC-4428-B317-A2E0BB8E35B3}"/>
              </a:ext>
            </a:extLst>
          </p:cNvPr>
          <p:cNvGrpSpPr/>
          <p:nvPr/>
        </p:nvGrpSpPr>
        <p:grpSpPr>
          <a:xfrm>
            <a:off x="671811" y="4406299"/>
            <a:ext cx="3274392" cy="1133542"/>
            <a:chOff x="580228" y="4156146"/>
            <a:chExt cx="3274392" cy="1133542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65EE5779-975E-4AC5-A78F-6BCA6B738D8E}"/>
                </a:ext>
              </a:extLst>
            </p:cNvPr>
            <p:cNvSpPr/>
            <p:nvPr/>
          </p:nvSpPr>
          <p:spPr>
            <a:xfrm rot="5400000">
              <a:off x="1923194" y="3358262"/>
              <a:ext cx="1133542" cy="2729310"/>
            </a:xfrm>
            <a:prstGeom prst="round2SameRect">
              <a:avLst/>
            </a:prstGeom>
            <a:solidFill>
              <a:srgbClr val="CFB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2F4101D-491F-4D51-B9A3-B09FACB2F45A}"/>
                </a:ext>
              </a:extLst>
            </p:cNvPr>
            <p:cNvSpPr/>
            <p:nvPr/>
          </p:nvSpPr>
          <p:spPr>
            <a:xfrm>
              <a:off x="580228" y="4156146"/>
              <a:ext cx="1178452" cy="1133542"/>
            </a:xfrm>
            <a:prstGeom prst="ellipse">
              <a:avLst/>
            </a:prstGeom>
            <a:solidFill>
              <a:srgbClr val="B79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Graphic 14" descr="Questions with solid fill">
              <a:extLst>
                <a:ext uri="{FF2B5EF4-FFF2-40B4-BE49-F238E27FC236}">
                  <a16:creationId xmlns:a16="http://schemas.microsoft.com/office/drawing/2014/main" id="{37E5101A-6F33-40AC-BE45-B6AC7200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53816" y="4322270"/>
              <a:ext cx="831273" cy="7344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7E38D-F0CC-4F2E-AA8A-2DAAFEDEF8AF}"/>
                </a:ext>
              </a:extLst>
            </p:cNvPr>
            <p:cNvSpPr txBox="1"/>
            <p:nvPr/>
          </p:nvSpPr>
          <p:spPr>
            <a:xfrm>
              <a:off x="1804672" y="4498513"/>
              <a:ext cx="1852928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+mj-lt"/>
                </a:rPr>
                <a:t>Purpose</a:t>
              </a:r>
              <a:endParaRPr lang="en-CA" b="0" dirty="0">
                <a:latin typeface="+mj-lt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381EE54-0B5C-41F6-8CF8-E6D5F883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736427"/>
            <a:ext cx="11117579" cy="535101"/>
          </a:xfrm>
        </p:spPr>
        <p:txBody>
          <a:bodyPr/>
          <a:lstStyle/>
          <a:p>
            <a:r>
              <a:rPr lang="en-US" dirty="0"/>
              <a:t>What is a 360 Feedback process?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BACD00-C80B-4DDF-9092-622742432966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87FB88-5FD7-4915-8D6B-3940F4A83F95}"/>
              </a:ext>
            </a:extLst>
          </p:cNvPr>
          <p:cNvGrpSpPr/>
          <p:nvPr/>
        </p:nvGrpSpPr>
        <p:grpSpPr>
          <a:xfrm>
            <a:off x="8326101" y="4366562"/>
            <a:ext cx="3318533" cy="1133543"/>
            <a:chOff x="8326101" y="4366562"/>
            <a:chExt cx="3318533" cy="1133543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228F407D-6B29-4A43-84DA-574BB79D6732}"/>
                </a:ext>
              </a:extLst>
            </p:cNvPr>
            <p:cNvSpPr/>
            <p:nvPr/>
          </p:nvSpPr>
          <p:spPr>
            <a:xfrm rot="5400000">
              <a:off x="9713209" y="3568680"/>
              <a:ext cx="1133542" cy="2729308"/>
            </a:xfrm>
            <a:prstGeom prst="round2SameRect">
              <a:avLst/>
            </a:prstGeom>
            <a:solidFill>
              <a:srgbClr val="9CE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91B8C4-34EF-4C49-BBD9-A26756AAD2D0}"/>
                </a:ext>
              </a:extLst>
            </p:cNvPr>
            <p:cNvSpPr txBox="1"/>
            <p:nvPr/>
          </p:nvSpPr>
          <p:spPr>
            <a:xfrm>
              <a:off x="9572615" y="4748666"/>
              <a:ext cx="200395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+mj-lt"/>
                </a:rPr>
                <a:t>Competencies</a:t>
              </a:r>
              <a:endParaRPr lang="en-CA" b="0" dirty="0"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8559D3-50A3-45D2-AC31-D7BEE65BA37C}"/>
                </a:ext>
              </a:extLst>
            </p:cNvPr>
            <p:cNvSpPr/>
            <p:nvPr/>
          </p:nvSpPr>
          <p:spPr>
            <a:xfrm>
              <a:off x="8326101" y="4366562"/>
              <a:ext cx="1178452" cy="1133542"/>
            </a:xfrm>
            <a:prstGeom prst="ellipse">
              <a:avLst/>
            </a:prstGeom>
            <a:solidFill>
              <a:srgbClr val="6AD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6" name="Graphic 35" descr="Blockchain with solid fill">
              <a:extLst>
                <a:ext uri="{FF2B5EF4-FFF2-40B4-BE49-F238E27FC236}">
                  <a16:creationId xmlns:a16="http://schemas.microsoft.com/office/drawing/2014/main" id="{3DB0CB6C-437C-4580-B201-AE5D2A50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99690" y="4455756"/>
              <a:ext cx="831273" cy="831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00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90EC1-0793-4044-B512-053E9C32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736427"/>
            <a:ext cx="11117579" cy="535101"/>
          </a:xfrm>
        </p:spPr>
        <p:txBody>
          <a:bodyPr/>
          <a:lstStyle/>
          <a:p>
            <a:r>
              <a:rPr lang="en-US" dirty="0"/>
              <a:t>360 Feedback recommended use and benefits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282D-AFB0-4A06-B59A-EEBB10E56F76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DA221-A690-4D35-9E3D-0DB7D4FA1EA8}"/>
              </a:ext>
            </a:extLst>
          </p:cNvPr>
          <p:cNvSpPr txBox="1"/>
          <p:nvPr/>
        </p:nvSpPr>
        <p:spPr>
          <a:xfrm>
            <a:off x="385192" y="1787391"/>
            <a:ext cx="11421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+mj-lt"/>
              </a:rPr>
              <a:t>McLean &amp; Company recommends using 360 Feedback </a:t>
            </a:r>
            <a:r>
              <a:rPr lang="en-US" sz="1800" b="0" dirty="0">
                <a:solidFill>
                  <a:schemeClr val="accent1"/>
                </a:solidFill>
                <a:latin typeface="+mj-lt"/>
              </a:rPr>
              <a:t>exclusively for employee development.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518435-64D5-4C56-AC02-EC84B13AD8BC}"/>
              </a:ext>
            </a:extLst>
          </p:cNvPr>
          <p:cNvGrpSpPr/>
          <p:nvPr/>
        </p:nvGrpSpPr>
        <p:grpSpPr>
          <a:xfrm>
            <a:off x="385192" y="3419810"/>
            <a:ext cx="1673880" cy="1901372"/>
            <a:chOff x="328139" y="3483499"/>
            <a:chExt cx="1673880" cy="1901372"/>
          </a:xfrm>
        </p:grpSpPr>
        <p:pic>
          <p:nvPicPr>
            <p:cNvPr id="13" name="Graphic 12" descr="Reflection outline">
              <a:extLst>
                <a:ext uri="{FF2B5EF4-FFF2-40B4-BE49-F238E27FC236}">
                  <a16:creationId xmlns:a16="http://schemas.microsoft.com/office/drawing/2014/main" id="{0ABA81A4-F12D-4BF8-A5CB-CA3EAFD7B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5079" y="3483499"/>
              <a:ext cx="1080000" cy="108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0C4A1C-4B76-42E4-A58A-F3877C49361D}"/>
                </a:ext>
              </a:extLst>
            </p:cNvPr>
            <p:cNvSpPr txBox="1"/>
            <p:nvPr/>
          </p:nvSpPr>
          <p:spPr>
            <a:xfrm>
              <a:off x="328139" y="4738540"/>
              <a:ext cx="1673880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Improves </a:t>
              </a:r>
            </a:p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self-awareness</a:t>
              </a:r>
              <a:endParaRPr lang="en-CA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9CAC6E-FD5E-41BE-B986-B1AE5C2FC3F6}"/>
              </a:ext>
            </a:extLst>
          </p:cNvPr>
          <p:cNvGrpSpPr/>
          <p:nvPr/>
        </p:nvGrpSpPr>
        <p:grpSpPr>
          <a:xfrm>
            <a:off x="2776208" y="3465977"/>
            <a:ext cx="1344194" cy="1855205"/>
            <a:chOff x="2751054" y="3529666"/>
            <a:chExt cx="1344194" cy="1855205"/>
          </a:xfrm>
        </p:grpSpPr>
        <p:pic>
          <p:nvPicPr>
            <p:cNvPr id="15" name="Graphic 14" descr="Zoom out outline">
              <a:extLst>
                <a:ext uri="{FF2B5EF4-FFF2-40B4-BE49-F238E27FC236}">
                  <a16:creationId xmlns:a16="http://schemas.microsoft.com/office/drawing/2014/main" id="{A6DC5EFA-46A8-479B-9ED6-7CF2FF376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2172" y="3529666"/>
              <a:ext cx="1080000" cy="108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7D6447-1864-41C4-9177-ED072E43B76A}"/>
                </a:ext>
              </a:extLst>
            </p:cNvPr>
            <p:cNvSpPr txBox="1"/>
            <p:nvPr/>
          </p:nvSpPr>
          <p:spPr>
            <a:xfrm>
              <a:off x="2751054" y="4738540"/>
              <a:ext cx="1344194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Minimizes bias</a:t>
              </a:r>
              <a:endParaRPr lang="en-CA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51246C-2E92-49E3-844B-46941610F453}"/>
              </a:ext>
            </a:extLst>
          </p:cNvPr>
          <p:cNvGrpSpPr/>
          <p:nvPr/>
        </p:nvGrpSpPr>
        <p:grpSpPr>
          <a:xfrm>
            <a:off x="4835581" y="3465977"/>
            <a:ext cx="1673880" cy="1849369"/>
            <a:chOff x="4842326" y="3529666"/>
            <a:chExt cx="1673880" cy="1849369"/>
          </a:xfrm>
        </p:grpSpPr>
        <p:pic>
          <p:nvPicPr>
            <p:cNvPr id="16" name="Graphic 15" descr="Bullseye outline">
              <a:extLst>
                <a:ext uri="{FF2B5EF4-FFF2-40B4-BE49-F238E27FC236}">
                  <a16:creationId xmlns:a16="http://schemas.microsoft.com/office/drawing/2014/main" id="{906C563B-2A75-4E24-9CC2-C019D467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9266" y="3529666"/>
              <a:ext cx="1080000" cy="108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D59029-41F6-48A8-9919-26B772FC85FB}"/>
                </a:ext>
              </a:extLst>
            </p:cNvPr>
            <p:cNvSpPr txBox="1"/>
            <p:nvPr/>
          </p:nvSpPr>
          <p:spPr>
            <a:xfrm>
              <a:off x="4842326" y="4732704"/>
              <a:ext cx="1673880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Targets key behaviors</a:t>
              </a:r>
              <a:endParaRPr lang="en-CA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D69D8BC-1432-43A3-95AF-CCE4516D99D8}"/>
              </a:ext>
            </a:extLst>
          </p:cNvPr>
          <p:cNvSpPr/>
          <p:nvPr/>
        </p:nvSpPr>
        <p:spPr>
          <a:xfrm>
            <a:off x="490737" y="2685347"/>
            <a:ext cx="5913177" cy="453385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360s help employees create a development plan that:</a:t>
            </a:r>
            <a:endParaRPr lang="en-CA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404914-FC92-46F4-9FBF-DA2B0400F85A}"/>
              </a:ext>
            </a:extLst>
          </p:cNvPr>
          <p:cNvGrpSpPr/>
          <p:nvPr/>
        </p:nvGrpSpPr>
        <p:grpSpPr>
          <a:xfrm>
            <a:off x="7395616" y="3487242"/>
            <a:ext cx="1673880" cy="1551104"/>
            <a:chOff x="7419667" y="3550932"/>
            <a:chExt cx="1673880" cy="1551104"/>
          </a:xfrm>
        </p:grpSpPr>
        <p:pic>
          <p:nvPicPr>
            <p:cNvPr id="34" name="Graphic 33" descr="Business Growth outline">
              <a:extLst>
                <a:ext uri="{FF2B5EF4-FFF2-40B4-BE49-F238E27FC236}">
                  <a16:creationId xmlns:a16="http://schemas.microsoft.com/office/drawing/2014/main" id="{62AE9A69-76D7-4CBD-97C1-086A94E05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16607" y="3550932"/>
              <a:ext cx="1080000" cy="108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0C3C32-B800-4F32-815B-D138B880FB2D}"/>
                </a:ext>
              </a:extLst>
            </p:cNvPr>
            <p:cNvSpPr txBox="1"/>
            <p:nvPr/>
          </p:nvSpPr>
          <p:spPr>
            <a:xfrm>
              <a:off x="7419667" y="4732704"/>
              <a:ext cx="16738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Retention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A66DE1-97F8-435F-B1A7-F6A9DCB3B5BC}"/>
              </a:ext>
            </a:extLst>
          </p:cNvPr>
          <p:cNvGrpSpPr/>
          <p:nvPr/>
        </p:nvGrpSpPr>
        <p:grpSpPr>
          <a:xfrm>
            <a:off x="9464636" y="3345378"/>
            <a:ext cx="1673880" cy="1692968"/>
            <a:chOff x="9467421" y="3409068"/>
            <a:chExt cx="1673880" cy="1692968"/>
          </a:xfrm>
        </p:grpSpPr>
        <p:pic>
          <p:nvPicPr>
            <p:cNvPr id="36" name="Graphic 35" descr="Group brainstorm outline">
              <a:extLst>
                <a:ext uri="{FF2B5EF4-FFF2-40B4-BE49-F238E27FC236}">
                  <a16:creationId xmlns:a16="http://schemas.microsoft.com/office/drawing/2014/main" id="{4EFE56A9-A6C4-4802-9A2B-23AAB00A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64361" y="3409068"/>
              <a:ext cx="1080000" cy="108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B4ECC6-9510-4CD3-8F2F-218C28889B53}"/>
                </a:ext>
              </a:extLst>
            </p:cNvPr>
            <p:cNvSpPr txBox="1"/>
            <p:nvPr/>
          </p:nvSpPr>
          <p:spPr>
            <a:xfrm>
              <a:off x="9467421" y="4732704"/>
              <a:ext cx="16738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Engagement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3CD7456D-7045-4CBE-8EA0-AA2AE9E91601}"/>
              </a:ext>
            </a:extLst>
          </p:cNvPr>
          <p:cNvSpPr/>
          <p:nvPr/>
        </p:nvSpPr>
        <p:spPr>
          <a:xfrm>
            <a:off x="7224640" y="2685347"/>
            <a:ext cx="4308011" cy="45338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360s used for development improve:</a:t>
            </a:r>
            <a:endParaRPr lang="en-CA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56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F35A73-B481-4D07-B831-1EA420A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591561"/>
            <a:ext cx="11117579" cy="546304"/>
          </a:xfrm>
        </p:spPr>
        <p:txBody>
          <a:bodyPr>
            <a:noAutofit/>
          </a:bodyPr>
          <a:lstStyle/>
          <a:p>
            <a:r>
              <a:rPr lang="en-US" sz="3200" dirty="0"/>
              <a:t>Common obstacles of the 360 Feedback process include…</a:t>
            </a:r>
            <a:endParaRPr lang="en-CA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5919D-2ECF-41E4-8531-D5EF2D19802A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3730E90-19BC-4A9A-BBA8-F7CDB3748207}"/>
              </a:ext>
            </a:extLst>
          </p:cNvPr>
          <p:cNvGrpSpPr/>
          <p:nvPr/>
        </p:nvGrpSpPr>
        <p:grpSpPr>
          <a:xfrm>
            <a:off x="1219782" y="1917121"/>
            <a:ext cx="9752436" cy="4393909"/>
            <a:chOff x="911554" y="1917121"/>
            <a:chExt cx="9752436" cy="439390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C8B4C44-3F38-4AF5-923A-4802ED15E424}"/>
                </a:ext>
              </a:extLst>
            </p:cNvPr>
            <p:cNvGrpSpPr/>
            <p:nvPr/>
          </p:nvGrpSpPr>
          <p:grpSpPr>
            <a:xfrm>
              <a:off x="911554" y="1917121"/>
              <a:ext cx="4691806" cy="1991589"/>
              <a:chOff x="911554" y="1917121"/>
              <a:chExt cx="4691806" cy="199158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64CCE8F-B5B5-47C0-B553-8821CE9072E7}"/>
                  </a:ext>
                </a:extLst>
              </p:cNvPr>
              <p:cNvSpPr txBox="1"/>
              <p:nvPr/>
            </p:nvSpPr>
            <p:spPr>
              <a:xfrm>
                <a:off x="2955681" y="2273133"/>
                <a:ext cx="264767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No tool to gather feedback</a:t>
                </a:r>
                <a:endParaRPr lang="en-CA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AE654D5-598D-4920-BA49-D916EBAE4105}"/>
                  </a:ext>
                </a:extLst>
              </p:cNvPr>
              <p:cNvGrpSpPr/>
              <p:nvPr/>
            </p:nvGrpSpPr>
            <p:grpSpPr>
              <a:xfrm>
                <a:off x="911554" y="1917121"/>
                <a:ext cx="1998856" cy="1991589"/>
                <a:chOff x="911554" y="1917121"/>
                <a:chExt cx="1998856" cy="1991589"/>
              </a:xfrm>
            </p:grpSpPr>
            <p:graphicFrame>
              <p:nvGraphicFramePr>
                <p:cNvPr id="4" name="Chart 3">
                  <a:extLst>
                    <a:ext uri="{FF2B5EF4-FFF2-40B4-BE49-F238E27FC236}">
                      <a16:creationId xmlns:a16="http://schemas.microsoft.com/office/drawing/2014/main" id="{392101C2-0EA0-CB45-863E-90565EB58342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141292"/>
                    </p:ext>
                  </p:extLst>
                </p:nvPr>
              </p:nvGraphicFramePr>
              <p:xfrm>
                <a:off x="911554" y="1917121"/>
                <a:ext cx="1998856" cy="19915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pic>
              <p:nvPicPr>
                <p:cNvPr id="10" name="Graphic 9" descr="Clipboard All Crosses with solid fill">
                  <a:extLst>
                    <a:ext uri="{FF2B5EF4-FFF2-40B4-BE49-F238E27FC236}">
                      <a16:creationId xmlns:a16="http://schemas.microsoft.com/office/drawing/2014/main" id="{902D76E2-7241-4F96-8199-0C6607AF6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835" y="2416098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2F318C1-0782-4B9E-8A8A-B8991177422C}"/>
                </a:ext>
              </a:extLst>
            </p:cNvPr>
            <p:cNvGrpSpPr/>
            <p:nvPr/>
          </p:nvGrpSpPr>
          <p:grpSpPr>
            <a:xfrm>
              <a:off x="911554" y="4319441"/>
              <a:ext cx="4284879" cy="1991589"/>
              <a:chOff x="911554" y="4319441"/>
              <a:chExt cx="4284879" cy="199158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BB7EC4-2941-4AB3-BD21-5AF70E6A8644}"/>
                  </a:ext>
                </a:extLst>
              </p:cNvPr>
              <p:cNvSpPr txBox="1"/>
              <p:nvPr/>
            </p:nvSpPr>
            <p:spPr>
              <a:xfrm>
                <a:off x="2963575" y="4715070"/>
                <a:ext cx="22328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Lack of feedback skills</a:t>
                </a:r>
                <a:endParaRPr lang="en-CA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FEDB9E-B6B4-4299-ACB4-14651B2F2544}"/>
                  </a:ext>
                </a:extLst>
              </p:cNvPr>
              <p:cNvGrpSpPr/>
              <p:nvPr/>
            </p:nvGrpSpPr>
            <p:grpSpPr>
              <a:xfrm>
                <a:off x="911554" y="4319441"/>
                <a:ext cx="1998856" cy="1991589"/>
                <a:chOff x="911554" y="4319441"/>
                <a:chExt cx="1998856" cy="1991589"/>
              </a:xfrm>
            </p:grpSpPr>
            <p:graphicFrame>
              <p:nvGraphicFramePr>
                <p:cNvPr id="5" name="Chart 4">
                  <a:extLst>
                    <a:ext uri="{FF2B5EF4-FFF2-40B4-BE49-F238E27FC236}">
                      <a16:creationId xmlns:a16="http://schemas.microsoft.com/office/drawing/2014/main" id="{A91B2016-CB18-BC43-9D59-02C09CAB104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41520053"/>
                    </p:ext>
                  </p:extLst>
                </p:nvPr>
              </p:nvGraphicFramePr>
              <p:xfrm>
                <a:off x="911554" y="4319441"/>
                <a:ext cx="1998856" cy="19915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pic>
              <p:nvPicPr>
                <p:cNvPr id="14" name="Graphic 13" descr="Comment Slash Silence with solid fill">
                  <a:extLst>
                    <a:ext uri="{FF2B5EF4-FFF2-40B4-BE49-F238E27FC236}">
                      <a16:creationId xmlns:a16="http://schemas.microsoft.com/office/drawing/2014/main" id="{F98838F9-0AD7-48CB-8992-5AA1222A3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835" y="4889516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46883E0-45D5-4B50-98B6-25DD0D35B1E4}"/>
                </a:ext>
              </a:extLst>
            </p:cNvPr>
            <p:cNvGrpSpPr/>
            <p:nvPr/>
          </p:nvGrpSpPr>
          <p:grpSpPr>
            <a:xfrm>
              <a:off x="6217939" y="1917121"/>
              <a:ext cx="4446051" cy="1991589"/>
              <a:chOff x="6217939" y="1917121"/>
              <a:chExt cx="4446051" cy="199158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B73BC87-CAAC-48AD-B263-C355AE46AF38}"/>
                  </a:ext>
                </a:extLst>
              </p:cNvPr>
              <p:cNvSpPr txBox="1"/>
              <p:nvPr/>
            </p:nvSpPr>
            <p:spPr>
              <a:xfrm>
                <a:off x="8269960" y="2273133"/>
                <a:ext cx="239403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Lack of employee buy-in</a:t>
                </a:r>
                <a:endParaRPr lang="en-CA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1C04C4B-C664-4F24-945D-12B672A358A1}"/>
                  </a:ext>
                </a:extLst>
              </p:cNvPr>
              <p:cNvGrpSpPr/>
              <p:nvPr/>
            </p:nvGrpSpPr>
            <p:grpSpPr>
              <a:xfrm>
                <a:off x="6217939" y="1917121"/>
                <a:ext cx="1998856" cy="1991589"/>
                <a:chOff x="6217939" y="1917121"/>
                <a:chExt cx="1998856" cy="1991589"/>
              </a:xfrm>
            </p:grpSpPr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E2A445DB-FF33-9342-A26E-140E7CA164A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323594985"/>
                    </p:ext>
                  </p:extLst>
                </p:nvPr>
              </p:nvGraphicFramePr>
              <p:xfrm>
                <a:off x="6217939" y="1917121"/>
                <a:ext cx="1998856" cy="19915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  <p:pic>
              <p:nvPicPr>
                <p:cNvPr id="16" name="Graphic 15" descr="No Touch with solid fill">
                  <a:extLst>
                    <a:ext uri="{FF2B5EF4-FFF2-40B4-BE49-F238E27FC236}">
                      <a16:creationId xmlns:a16="http://schemas.microsoft.com/office/drawing/2014/main" id="{7A690212-E981-46C2-8C48-1244B01DB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167" y="2455715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0CD8DEF-515C-4B1B-82DD-7CDA579C9FF1}"/>
                </a:ext>
              </a:extLst>
            </p:cNvPr>
            <p:cNvGrpSpPr/>
            <p:nvPr/>
          </p:nvGrpSpPr>
          <p:grpSpPr>
            <a:xfrm>
              <a:off x="6217939" y="4319441"/>
              <a:ext cx="4446051" cy="1991589"/>
              <a:chOff x="6217939" y="4319441"/>
              <a:chExt cx="4446051" cy="199158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A4F419-A92B-480E-89DB-91B40BB5B6F9}"/>
                  </a:ext>
                </a:extLst>
              </p:cNvPr>
              <p:cNvSpPr txBox="1"/>
              <p:nvPr/>
            </p:nvSpPr>
            <p:spPr>
              <a:xfrm>
                <a:off x="8269960" y="4931217"/>
                <a:ext cx="23940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No follow through</a:t>
                </a:r>
                <a:endParaRPr lang="en-CA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92CEB83-18A3-4C0E-AE12-F4BC72A6BAD3}"/>
                  </a:ext>
                </a:extLst>
              </p:cNvPr>
              <p:cNvGrpSpPr/>
              <p:nvPr/>
            </p:nvGrpSpPr>
            <p:grpSpPr>
              <a:xfrm>
                <a:off x="6217939" y="4319441"/>
                <a:ext cx="1998856" cy="1991589"/>
                <a:chOff x="6217939" y="4319441"/>
                <a:chExt cx="1998856" cy="1991589"/>
              </a:xfrm>
            </p:grpSpPr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CC296FB2-57D8-E945-A94E-6BB2720F84F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01526698"/>
                    </p:ext>
                  </p:extLst>
                </p:nvPr>
              </p:nvGraphicFramePr>
              <p:xfrm>
                <a:off x="6217939" y="4319441"/>
                <a:ext cx="1998856" cy="19915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pic>
              <p:nvPicPr>
                <p:cNvPr id="53" name="Graphic 52" descr="Disconnected with solid fill">
                  <a:extLst>
                    <a:ext uri="{FF2B5EF4-FFF2-40B4-BE49-F238E27FC236}">
                      <a16:creationId xmlns:a16="http://schemas.microsoft.com/office/drawing/2014/main" id="{0DC1A85B-46FA-45CB-A1AE-D8C831D40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167" y="4858035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061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B8EE681-3A7F-483C-A43B-1AFC4850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703676"/>
            <a:ext cx="11587004" cy="1033683"/>
          </a:xfrm>
        </p:spPr>
        <p:txBody>
          <a:bodyPr/>
          <a:lstStyle/>
          <a:p>
            <a:r>
              <a:rPr lang="en-US" dirty="0"/>
              <a:t>360 Feedback process requires a planful approach supported by a strategic roadmap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322280-4896-4615-BBF9-91852660D23A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3F06FF-FCC0-4949-B394-BC6528ED6907}"/>
              </a:ext>
            </a:extLst>
          </p:cNvPr>
          <p:cNvGrpSpPr/>
          <p:nvPr/>
        </p:nvGrpSpPr>
        <p:grpSpPr>
          <a:xfrm>
            <a:off x="0" y="1891010"/>
            <a:ext cx="12192000" cy="3832751"/>
            <a:chOff x="0" y="1891010"/>
            <a:chExt cx="12192000" cy="38327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2F90CB-4138-487E-8C2A-F87E223F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010"/>
              <a:ext cx="12192000" cy="2222371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3CA59A-5531-4473-8B66-FAD212814CD5}"/>
                </a:ext>
              </a:extLst>
            </p:cNvPr>
            <p:cNvGrpSpPr/>
            <p:nvPr/>
          </p:nvGrpSpPr>
          <p:grpSpPr>
            <a:xfrm>
              <a:off x="659347" y="3840447"/>
              <a:ext cx="10976428" cy="1883314"/>
              <a:chOff x="659346" y="3712856"/>
              <a:chExt cx="10976428" cy="18833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E3A1692-7AC5-4FAD-B00A-880AAC075BE6}"/>
                  </a:ext>
                </a:extLst>
              </p:cNvPr>
              <p:cNvGrpSpPr/>
              <p:nvPr/>
            </p:nvGrpSpPr>
            <p:grpSpPr>
              <a:xfrm>
                <a:off x="721411" y="3712856"/>
                <a:ext cx="10852299" cy="1883314"/>
                <a:chOff x="772761" y="3931643"/>
                <a:chExt cx="10852299" cy="1883314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5CE27B-D2B3-49C3-B2A9-6EEA2082B142}"/>
                    </a:ext>
                  </a:extLst>
                </p:cNvPr>
                <p:cNvSpPr txBox="1"/>
                <p:nvPr/>
              </p:nvSpPr>
              <p:spPr>
                <a:xfrm>
                  <a:off x="772761" y="3952909"/>
                  <a:ext cx="54226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1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6C9E27B-4424-431E-AA95-59A1C6503964}"/>
                    </a:ext>
                  </a:extLst>
                </p:cNvPr>
                <p:cNvSpPr txBox="1"/>
                <p:nvPr/>
              </p:nvSpPr>
              <p:spPr>
                <a:xfrm>
                  <a:off x="2335404" y="3942276"/>
                  <a:ext cx="82934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2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F24B04-C2B1-4B5F-BA13-0012A0E82BF2}"/>
                    </a:ext>
                  </a:extLst>
                </p:cNvPr>
                <p:cNvSpPr txBox="1"/>
                <p:nvPr/>
              </p:nvSpPr>
              <p:spPr>
                <a:xfrm>
                  <a:off x="4017296" y="3942276"/>
                  <a:ext cx="82934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b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3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6C440D-2F85-41CD-84E0-30D8C037E783}"/>
                    </a:ext>
                  </a:extLst>
                </p:cNvPr>
                <p:cNvSpPr txBox="1"/>
                <p:nvPr/>
              </p:nvSpPr>
              <p:spPr>
                <a:xfrm>
                  <a:off x="5679516" y="3931643"/>
                  <a:ext cx="82934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b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4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5B646FC-CC08-4535-B1C8-C18B2FCA63CA}"/>
                    </a:ext>
                  </a:extLst>
                </p:cNvPr>
                <p:cNvSpPr txBox="1"/>
                <p:nvPr/>
              </p:nvSpPr>
              <p:spPr>
                <a:xfrm>
                  <a:off x="7361408" y="3942276"/>
                  <a:ext cx="82934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b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5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901F2D-2D8C-4378-A573-BA2E2A362065}"/>
                    </a:ext>
                  </a:extLst>
                </p:cNvPr>
                <p:cNvSpPr txBox="1"/>
                <p:nvPr/>
              </p:nvSpPr>
              <p:spPr>
                <a:xfrm>
                  <a:off x="9023629" y="3942276"/>
                  <a:ext cx="829341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b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6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E19239F-1C66-4E2E-9752-8971ED42A8B8}"/>
                    </a:ext>
                  </a:extLst>
                </p:cNvPr>
                <p:cNvSpPr txBox="1"/>
                <p:nvPr/>
              </p:nvSpPr>
              <p:spPr>
                <a:xfrm>
                  <a:off x="10685850" y="3942276"/>
                  <a:ext cx="939210" cy="186204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11500" b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atin typeface="+mj-lt"/>
                    </a:rPr>
                    <a:t>7</a:t>
                  </a:r>
                  <a:endParaRPr lang="en-CA" sz="11500" b="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00EBB4-EAA4-4566-A902-B71FCA139D7C}"/>
                  </a:ext>
                </a:extLst>
              </p:cNvPr>
              <p:cNvSpPr txBox="1"/>
              <p:nvPr/>
            </p:nvSpPr>
            <p:spPr>
              <a:xfrm>
                <a:off x="659346" y="4597035"/>
                <a:ext cx="1355311" cy="69249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300" dirty="0">
                    <a:solidFill>
                      <a:schemeClr val="accent1"/>
                    </a:solidFill>
                    <a:latin typeface="+mj-lt"/>
                  </a:rPr>
                  <a:t>Lay Foundational Elements</a:t>
                </a:r>
                <a:endParaRPr lang="en-CA" sz="1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DCA51D-AF3A-4A91-9505-AC7B367637DD}"/>
                  </a:ext>
                </a:extLst>
              </p:cNvPr>
              <p:cNvSpPr txBox="1"/>
              <p:nvPr/>
            </p:nvSpPr>
            <p:spPr>
              <a:xfrm>
                <a:off x="2323357" y="4603754"/>
                <a:ext cx="1311350" cy="4924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3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Scope Processes</a:t>
                </a:r>
                <a:endParaRPr lang="en-CA" sz="13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496E26-3A8E-40B8-9E18-81B155378A56}"/>
                  </a:ext>
                </a:extLst>
              </p:cNvPr>
              <p:cNvSpPr txBox="1"/>
              <p:nvPr/>
            </p:nvSpPr>
            <p:spPr>
              <a:xfrm>
                <a:off x="3966260" y="4601198"/>
                <a:ext cx="1304083" cy="4924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300" dirty="0">
                    <a:solidFill>
                      <a:schemeClr val="accent1"/>
                    </a:solidFill>
                    <a:latin typeface="+mj-lt"/>
                  </a:rPr>
                  <a:t>Design Assessment</a:t>
                </a:r>
                <a:endParaRPr lang="en-CA" sz="1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4CBCE9-9D5C-42D6-A7B4-D51B7EE2A559}"/>
                  </a:ext>
                </a:extLst>
              </p:cNvPr>
              <p:cNvSpPr txBox="1"/>
              <p:nvPr/>
            </p:nvSpPr>
            <p:spPr>
              <a:xfrm>
                <a:off x="5568048" y="4601199"/>
                <a:ext cx="1444303" cy="4924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Communicate and Train</a:t>
                </a:r>
                <a:endParaRPr lang="en-CA" sz="13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E0A76-A055-4C45-8EAD-9880B7AE36B6}"/>
                  </a:ext>
                </a:extLst>
              </p:cNvPr>
              <p:cNvSpPr txBox="1"/>
              <p:nvPr/>
            </p:nvSpPr>
            <p:spPr>
              <a:xfrm>
                <a:off x="7361408" y="4601713"/>
                <a:ext cx="1311350" cy="4924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300" dirty="0">
                    <a:solidFill>
                      <a:schemeClr val="accent1"/>
                    </a:solidFill>
                    <a:latin typeface="+mj-lt"/>
                  </a:rPr>
                  <a:t>Launch Assessment</a:t>
                </a:r>
                <a:endParaRPr lang="en-CA" sz="1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7A368-0731-4E51-9154-C49F66A29DCC}"/>
                  </a:ext>
                </a:extLst>
              </p:cNvPr>
              <p:cNvSpPr txBox="1"/>
              <p:nvPr/>
            </p:nvSpPr>
            <p:spPr>
              <a:xfrm>
                <a:off x="8970463" y="4601199"/>
                <a:ext cx="1452991" cy="69249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Debrief and Plan for Development</a:t>
                </a:r>
                <a:endParaRPr lang="en-CA" sz="13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6E3DDB-6E7F-4CA5-BF78-0EAB217E9DBC}"/>
                  </a:ext>
                </a:extLst>
              </p:cNvPr>
              <p:cNvSpPr txBox="1"/>
              <p:nvPr/>
            </p:nvSpPr>
            <p:spPr>
              <a:xfrm>
                <a:off x="10733783" y="4601198"/>
                <a:ext cx="901991" cy="4924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300" dirty="0">
                    <a:solidFill>
                      <a:schemeClr val="accent1"/>
                    </a:solidFill>
                    <a:latin typeface="+mj-lt"/>
                  </a:rPr>
                  <a:t>Iterate Process</a:t>
                </a:r>
                <a:endParaRPr lang="en-CA" sz="1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77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2C53-2928-409F-AB40-317644A6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9" y="635124"/>
            <a:ext cx="11117579" cy="873477"/>
          </a:xfrm>
        </p:spPr>
        <p:txBody>
          <a:bodyPr/>
          <a:lstStyle/>
          <a:p>
            <a:r>
              <a:rPr lang="en-US" dirty="0"/>
              <a:t>Before you dive in, do you have the foundational elements in place? 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B5ED1-A32B-4623-B54E-AC7938CD3E95}"/>
              </a:ext>
            </a:extLst>
          </p:cNvPr>
          <p:cNvSpPr txBox="1"/>
          <p:nvPr/>
        </p:nvSpPr>
        <p:spPr>
          <a:xfrm>
            <a:off x="354059" y="234188"/>
            <a:ext cx="56834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Montserrat Medium" panose="00000600000000000000" pitchFamily="2" charset="0"/>
              </a:rPr>
              <a:t>Strategically Develop a 360 Feedback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A5D913-646E-493B-8413-456BA83FA1DC}"/>
              </a:ext>
            </a:extLst>
          </p:cNvPr>
          <p:cNvGrpSpPr/>
          <p:nvPr/>
        </p:nvGrpSpPr>
        <p:grpSpPr>
          <a:xfrm>
            <a:off x="1718911" y="1748994"/>
            <a:ext cx="9040648" cy="4469497"/>
            <a:chOff x="1718911" y="1748994"/>
            <a:chExt cx="9040648" cy="44694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B34A9D-3B67-4D7C-A37A-F76423A5D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8911" y="5195953"/>
              <a:ext cx="2232561" cy="0"/>
            </a:xfrm>
            <a:prstGeom prst="line">
              <a:avLst/>
            </a:prstGeom>
            <a:ln w="38100">
              <a:solidFill>
                <a:srgbClr val="B798C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A65D9D-07B3-4352-9567-93342B6570FA}"/>
                </a:ext>
              </a:extLst>
            </p:cNvPr>
            <p:cNvCxnSpPr>
              <a:cxnSpLocks/>
            </p:cNvCxnSpPr>
            <p:nvPr/>
          </p:nvCxnSpPr>
          <p:spPr>
            <a:xfrm>
              <a:off x="8240527" y="5195953"/>
              <a:ext cx="2402664" cy="11756"/>
            </a:xfrm>
            <a:prstGeom prst="line">
              <a:avLst/>
            </a:prstGeom>
            <a:ln w="38100">
              <a:solidFill>
                <a:srgbClr val="8485C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DEF917-D616-47D4-87B8-551F42478494}"/>
                </a:ext>
              </a:extLst>
            </p:cNvPr>
            <p:cNvCxnSpPr/>
            <p:nvPr/>
          </p:nvCxnSpPr>
          <p:spPr>
            <a:xfrm>
              <a:off x="7046114" y="2850686"/>
              <a:ext cx="2232561" cy="0"/>
            </a:xfrm>
            <a:prstGeom prst="line">
              <a:avLst/>
            </a:prstGeom>
            <a:ln w="38100">
              <a:solidFill>
                <a:srgbClr val="6EAEE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8028910-1C76-4862-A63E-96521E0F2E58}"/>
                </a:ext>
              </a:extLst>
            </p:cNvPr>
            <p:cNvSpPr>
              <a:spLocks/>
            </p:cNvSpPr>
            <p:nvPr/>
          </p:nvSpPr>
          <p:spPr bwMode="auto">
            <a:xfrm rot="5820027" flipV="1">
              <a:off x="3845895" y="4128037"/>
              <a:ext cx="2065183" cy="20651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id-ID" sz="3599"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09E474-0B20-458D-BDE7-925F5457F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3196" flipV="1">
              <a:off x="4216044" y="4513396"/>
              <a:ext cx="1310985" cy="131179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9000000" scaled="0"/>
            </a:gra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id-ID" sz="3599">
                <a:latin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66AE9C-C704-45DD-99A7-F1F40FD8C976}"/>
                </a:ext>
              </a:extLst>
            </p:cNvPr>
            <p:cNvSpPr txBox="1"/>
            <p:nvPr/>
          </p:nvSpPr>
          <p:spPr>
            <a:xfrm>
              <a:off x="7181197" y="2481354"/>
              <a:ext cx="2097478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Montserrat SemiBold" pitchFamily="2" charset="77"/>
                  <a:ea typeface="League Spartan" charset="0"/>
                  <a:cs typeface="Poppins" pitchFamily="2" charset="77"/>
                </a:rPr>
                <a:t>Culture of Trust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663FBA-46DB-464E-9D1E-037CF0014A64}"/>
                </a:ext>
              </a:extLst>
            </p:cNvPr>
            <p:cNvGrpSpPr/>
            <p:nvPr/>
          </p:nvGrpSpPr>
          <p:grpSpPr>
            <a:xfrm>
              <a:off x="5064040" y="1748994"/>
              <a:ext cx="2065183" cy="2065183"/>
              <a:chOff x="4967510" y="1428291"/>
              <a:chExt cx="2331072" cy="2331073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BA544D68-ABED-4679-9B4A-A4A982AD09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3601598" flipV="1">
                <a:off x="4967509" y="1428292"/>
                <a:ext cx="2331073" cy="2331072"/>
              </a:xfrm>
              <a:custGeom>
                <a:avLst/>
                <a:gdLst>
                  <a:gd name="T0" fmla="*/ 0 w 972"/>
                  <a:gd name="T1" fmla="*/ 972 h 972"/>
                  <a:gd name="T2" fmla="*/ 0 w 972"/>
                  <a:gd name="T3" fmla="*/ 486 h 972"/>
                  <a:gd name="T4" fmla="*/ 486 w 972"/>
                  <a:gd name="T5" fmla="*/ 0 h 972"/>
                  <a:gd name="T6" fmla="*/ 972 w 972"/>
                  <a:gd name="T7" fmla="*/ 486 h 972"/>
                  <a:gd name="T8" fmla="*/ 486 w 972"/>
                  <a:gd name="T9" fmla="*/ 972 h 972"/>
                  <a:gd name="T10" fmla="*/ 0 w 972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2" h="972">
                    <a:moveTo>
                      <a:pt x="0" y="972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0" y="218"/>
                      <a:pt x="218" y="0"/>
                      <a:pt x="486" y="0"/>
                    </a:cubicBezTo>
                    <a:cubicBezTo>
                      <a:pt x="754" y="0"/>
                      <a:pt x="972" y="218"/>
                      <a:pt x="972" y="486"/>
                    </a:cubicBezTo>
                    <a:cubicBezTo>
                      <a:pt x="972" y="754"/>
                      <a:pt x="754" y="972"/>
                      <a:pt x="486" y="972"/>
                    </a:cubicBezTo>
                    <a:lnTo>
                      <a:pt x="0" y="97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3F1B10F-6238-4C41-8792-F96B2D3F1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201598" flipV="1">
                <a:off x="5390455" y="1841242"/>
                <a:ext cx="1479772" cy="14806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7E793964-7584-44E2-997C-D59E5869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9961" y="2214076"/>
                <a:ext cx="740759" cy="692485"/>
              </a:xfrm>
              <a:custGeom>
                <a:avLst/>
                <a:gdLst>
                  <a:gd name="connsiteX0" fmla="*/ 619798 w 901340"/>
                  <a:gd name="connsiteY0" fmla="*/ 730250 h 842602"/>
                  <a:gd name="connsiteX1" fmla="*/ 845104 w 901340"/>
                  <a:gd name="connsiteY1" fmla="*/ 730250 h 842602"/>
                  <a:gd name="connsiteX2" fmla="*/ 901340 w 901340"/>
                  <a:gd name="connsiteY2" fmla="*/ 786426 h 842602"/>
                  <a:gd name="connsiteX3" fmla="*/ 901340 w 901340"/>
                  <a:gd name="connsiteY3" fmla="*/ 842602 h 842602"/>
                  <a:gd name="connsiteX4" fmla="*/ 563562 w 901340"/>
                  <a:gd name="connsiteY4" fmla="*/ 842602 h 842602"/>
                  <a:gd name="connsiteX5" fmla="*/ 563562 w 901340"/>
                  <a:gd name="connsiteY5" fmla="*/ 786426 h 842602"/>
                  <a:gd name="connsiteX6" fmla="*/ 56536 w 901340"/>
                  <a:gd name="connsiteY6" fmla="*/ 730250 h 842602"/>
                  <a:gd name="connsiteX7" fmla="*/ 281241 w 901340"/>
                  <a:gd name="connsiteY7" fmla="*/ 730250 h 842602"/>
                  <a:gd name="connsiteX8" fmla="*/ 337777 w 901340"/>
                  <a:gd name="connsiteY8" fmla="*/ 786426 h 842602"/>
                  <a:gd name="connsiteX9" fmla="*/ 337777 w 901340"/>
                  <a:gd name="connsiteY9" fmla="*/ 842602 h 842602"/>
                  <a:gd name="connsiteX10" fmla="*/ 0 w 901340"/>
                  <a:gd name="connsiteY10" fmla="*/ 842602 h 842602"/>
                  <a:gd name="connsiteX11" fmla="*/ 0 w 901340"/>
                  <a:gd name="connsiteY11" fmla="*/ 786426 h 842602"/>
                  <a:gd name="connsiteX12" fmla="*/ 318349 w 901340"/>
                  <a:gd name="connsiteY12" fmla="*/ 612775 h 842602"/>
                  <a:gd name="connsiteX13" fmla="*/ 582992 w 901340"/>
                  <a:gd name="connsiteY13" fmla="*/ 612775 h 842602"/>
                  <a:gd name="connsiteX14" fmla="*/ 609241 w 901340"/>
                  <a:gd name="connsiteY14" fmla="*/ 662402 h 842602"/>
                  <a:gd name="connsiteX15" fmla="*/ 450670 w 901340"/>
                  <a:gd name="connsiteY15" fmla="*/ 701318 h 842602"/>
                  <a:gd name="connsiteX16" fmla="*/ 292100 w 901340"/>
                  <a:gd name="connsiteY16" fmla="*/ 662402 h 842602"/>
                  <a:gd name="connsiteX17" fmla="*/ 732270 w 901340"/>
                  <a:gd name="connsiteY17" fmla="*/ 504825 h 842602"/>
                  <a:gd name="connsiteX18" fmla="*/ 817201 w 901340"/>
                  <a:gd name="connsiteY18" fmla="*/ 588881 h 842602"/>
                  <a:gd name="connsiteX19" fmla="*/ 817201 w 901340"/>
                  <a:gd name="connsiteY19" fmla="*/ 616900 h 842602"/>
                  <a:gd name="connsiteX20" fmla="*/ 732270 w 901340"/>
                  <a:gd name="connsiteY20" fmla="*/ 701316 h 842602"/>
                  <a:gd name="connsiteX21" fmla="*/ 647700 w 901340"/>
                  <a:gd name="connsiteY21" fmla="*/ 616900 h 842602"/>
                  <a:gd name="connsiteX22" fmla="*/ 647700 w 901340"/>
                  <a:gd name="connsiteY22" fmla="*/ 588881 h 842602"/>
                  <a:gd name="connsiteX23" fmla="*/ 732270 w 901340"/>
                  <a:gd name="connsiteY23" fmla="*/ 504825 h 842602"/>
                  <a:gd name="connsiteX24" fmla="*/ 168095 w 901340"/>
                  <a:gd name="connsiteY24" fmla="*/ 504825 h 842602"/>
                  <a:gd name="connsiteX25" fmla="*/ 252053 w 901340"/>
                  <a:gd name="connsiteY25" fmla="*/ 588881 h 842602"/>
                  <a:gd name="connsiteX26" fmla="*/ 252053 w 901340"/>
                  <a:gd name="connsiteY26" fmla="*/ 616900 h 842602"/>
                  <a:gd name="connsiteX27" fmla="*/ 168095 w 901340"/>
                  <a:gd name="connsiteY27" fmla="*/ 701316 h 842602"/>
                  <a:gd name="connsiteX28" fmla="*/ 84137 w 901340"/>
                  <a:gd name="connsiteY28" fmla="*/ 616900 h 842602"/>
                  <a:gd name="connsiteX29" fmla="*/ 84137 w 901340"/>
                  <a:gd name="connsiteY29" fmla="*/ 588881 h 842602"/>
                  <a:gd name="connsiteX30" fmla="*/ 168095 w 901340"/>
                  <a:gd name="connsiteY30" fmla="*/ 504825 h 842602"/>
                  <a:gd name="connsiteX31" fmla="*/ 337524 w 901340"/>
                  <a:gd name="connsiteY31" fmla="*/ 223837 h 842602"/>
                  <a:gd name="connsiteX32" fmla="*/ 562589 w 901340"/>
                  <a:gd name="connsiteY32" fmla="*/ 223837 h 842602"/>
                  <a:gd name="connsiteX33" fmla="*/ 618765 w 901340"/>
                  <a:gd name="connsiteY33" fmla="*/ 280013 h 842602"/>
                  <a:gd name="connsiteX34" fmla="*/ 618765 w 901340"/>
                  <a:gd name="connsiteY34" fmla="*/ 336190 h 842602"/>
                  <a:gd name="connsiteX35" fmla="*/ 280987 w 901340"/>
                  <a:gd name="connsiteY35" fmla="*/ 336190 h 842602"/>
                  <a:gd name="connsiteX36" fmla="*/ 280987 w 901340"/>
                  <a:gd name="connsiteY36" fmla="*/ 280013 h 842602"/>
                  <a:gd name="connsiteX37" fmla="*/ 337524 w 901340"/>
                  <a:gd name="connsiteY37" fmla="*/ 223837 h 842602"/>
                  <a:gd name="connsiteX38" fmla="*/ 637877 w 901340"/>
                  <a:gd name="connsiteY38" fmla="*/ 142875 h 842602"/>
                  <a:gd name="connsiteX39" fmla="*/ 788626 w 901340"/>
                  <a:gd name="connsiteY39" fmla="*/ 421914 h 842602"/>
                  <a:gd name="connsiteX40" fmla="*/ 732230 w 901340"/>
                  <a:gd name="connsiteY40" fmla="*/ 421914 h 842602"/>
                  <a:gd name="connsiteX41" fmla="*/ 606425 w 901340"/>
                  <a:gd name="connsiteY41" fmla="*/ 189742 h 842602"/>
                  <a:gd name="connsiteX42" fmla="*/ 261899 w 901340"/>
                  <a:gd name="connsiteY42" fmla="*/ 142875 h 842602"/>
                  <a:gd name="connsiteX43" fmla="*/ 293326 w 901340"/>
                  <a:gd name="connsiteY43" fmla="*/ 189657 h 842602"/>
                  <a:gd name="connsiteX44" fmla="*/ 169064 w 901340"/>
                  <a:gd name="connsiteY44" fmla="*/ 420327 h 842602"/>
                  <a:gd name="connsiteX45" fmla="*/ 112712 w 901340"/>
                  <a:gd name="connsiteY45" fmla="*/ 420327 h 842602"/>
                  <a:gd name="connsiteX46" fmla="*/ 261899 w 901340"/>
                  <a:gd name="connsiteY46" fmla="*/ 142875 h 842602"/>
                  <a:gd name="connsiteX47" fmla="*/ 450670 w 901340"/>
                  <a:gd name="connsiteY47" fmla="*/ 0 h 842602"/>
                  <a:gd name="connsiteX48" fmla="*/ 534628 w 901340"/>
                  <a:gd name="connsiteY48" fmla="*/ 84415 h 842602"/>
                  <a:gd name="connsiteX49" fmla="*/ 534628 w 901340"/>
                  <a:gd name="connsiteY49" fmla="*/ 112434 h 842602"/>
                  <a:gd name="connsiteX50" fmla="*/ 450670 w 901340"/>
                  <a:gd name="connsiteY50" fmla="*/ 196491 h 842602"/>
                  <a:gd name="connsiteX51" fmla="*/ 366712 w 901340"/>
                  <a:gd name="connsiteY51" fmla="*/ 112434 h 842602"/>
                  <a:gd name="connsiteX52" fmla="*/ 366712 w 901340"/>
                  <a:gd name="connsiteY52" fmla="*/ 84415 h 842602"/>
                  <a:gd name="connsiteX53" fmla="*/ 450670 w 901340"/>
                  <a:gd name="connsiteY53" fmla="*/ 0 h 84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01340" h="842602">
                    <a:moveTo>
                      <a:pt x="619798" y="730250"/>
                    </a:moveTo>
                    <a:lnTo>
                      <a:pt x="845104" y="730250"/>
                    </a:lnTo>
                    <a:cubicBezTo>
                      <a:pt x="867093" y="752216"/>
                      <a:pt x="879350" y="764460"/>
                      <a:pt x="901340" y="786426"/>
                    </a:cubicBezTo>
                    <a:lnTo>
                      <a:pt x="901340" y="842602"/>
                    </a:lnTo>
                    <a:lnTo>
                      <a:pt x="563562" y="842602"/>
                    </a:lnTo>
                    <a:lnTo>
                      <a:pt x="563562" y="786426"/>
                    </a:lnTo>
                    <a:close/>
                    <a:moveTo>
                      <a:pt x="56536" y="730250"/>
                    </a:moveTo>
                    <a:lnTo>
                      <a:pt x="281241" y="730250"/>
                    </a:lnTo>
                    <a:lnTo>
                      <a:pt x="337777" y="786426"/>
                    </a:lnTo>
                    <a:lnTo>
                      <a:pt x="337777" y="842602"/>
                    </a:lnTo>
                    <a:lnTo>
                      <a:pt x="0" y="842602"/>
                    </a:lnTo>
                    <a:lnTo>
                      <a:pt x="0" y="786426"/>
                    </a:lnTo>
                    <a:close/>
                    <a:moveTo>
                      <a:pt x="318349" y="612775"/>
                    </a:moveTo>
                    <a:cubicBezTo>
                      <a:pt x="399252" y="655618"/>
                      <a:pt x="502089" y="655618"/>
                      <a:pt x="582992" y="612775"/>
                    </a:cubicBezTo>
                    <a:lnTo>
                      <a:pt x="609241" y="662402"/>
                    </a:lnTo>
                    <a:cubicBezTo>
                      <a:pt x="561058" y="687751"/>
                      <a:pt x="506044" y="701318"/>
                      <a:pt x="450670" y="701318"/>
                    </a:cubicBezTo>
                    <a:cubicBezTo>
                      <a:pt x="395297" y="701318"/>
                      <a:pt x="340642" y="687751"/>
                      <a:pt x="292100" y="662402"/>
                    </a:cubicBezTo>
                    <a:close/>
                    <a:moveTo>
                      <a:pt x="732270" y="504825"/>
                    </a:moveTo>
                    <a:cubicBezTo>
                      <a:pt x="778892" y="504825"/>
                      <a:pt x="817201" y="542542"/>
                      <a:pt x="817201" y="588881"/>
                    </a:cubicBezTo>
                    <a:lnTo>
                      <a:pt x="817201" y="616900"/>
                    </a:lnTo>
                    <a:cubicBezTo>
                      <a:pt x="817201" y="663598"/>
                      <a:pt x="778892" y="701316"/>
                      <a:pt x="732270" y="701316"/>
                    </a:cubicBezTo>
                    <a:cubicBezTo>
                      <a:pt x="685648" y="701316"/>
                      <a:pt x="647700" y="663598"/>
                      <a:pt x="647700" y="616900"/>
                    </a:cubicBezTo>
                    <a:lnTo>
                      <a:pt x="647700" y="588881"/>
                    </a:lnTo>
                    <a:cubicBezTo>
                      <a:pt x="647700" y="542542"/>
                      <a:pt x="685648" y="504825"/>
                      <a:pt x="732270" y="504825"/>
                    </a:cubicBezTo>
                    <a:close/>
                    <a:moveTo>
                      <a:pt x="168095" y="504825"/>
                    </a:moveTo>
                    <a:cubicBezTo>
                      <a:pt x="214739" y="504825"/>
                      <a:pt x="252053" y="542542"/>
                      <a:pt x="252053" y="588881"/>
                    </a:cubicBezTo>
                    <a:lnTo>
                      <a:pt x="252053" y="616900"/>
                    </a:lnTo>
                    <a:cubicBezTo>
                      <a:pt x="252053" y="663598"/>
                      <a:pt x="214739" y="701316"/>
                      <a:pt x="168095" y="701316"/>
                    </a:cubicBezTo>
                    <a:cubicBezTo>
                      <a:pt x="121811" y="701316"/>
                      <a:pt x="84137" y="663598"/>
                      <a:pt x="84137" y="616900"/>
                    </a:cubicBezTo>
                    <a:lnTo>
                      <a:pt x="84137" y="588881"/>
                    </a:lnTo>
                    <a:cubicBezTo>
                      <a:pt x="84137" y="542542"/>
                      <a:pt x="121811" y="504825"/>
                      <a:pt x="168095" y="504825"/>
                    </a:cubicBezTo>
                    <a:close/>
                    <a:moveTo>
                      <a:pt x="337524" y="223837"/>
                    </a:moveTo>
                    <a:lnTo>
                      <a:pt x="562589" y="223837"/>
                    </a:lnTo>
                    <a:cubicBezTo>
                      <a:pt x="584555" y="245803"/>
                      <a:pt x="596799" y="258407"/>
                      <a:pt x="618765" y="280013"/>
                    </a:cubicBezTo>
                    <a:lnTo>
                      <a:pt x="618765" y="336190"/>
                    </a:lnTo>
                    <a:lnTo>
                      <a:pt x="280987" y="336190"/>
                    </a:lnTo>
                    <a:lnTo>
                      <a:pt x="280987" y="280013"/>
                    </a:lnTo>
                    <a:cubicBezTo>
                      <a:pt x="302954" y="258407"/>
                      <a:pt x="315557" y="245803"/>
                      <a:pt x="337524" y="223837"/>
                    </a:cubicBezTo>
                    <a:close/>
                    <a:moveTo>
                      <a:pt x="637877" y="142875"/>
                    </a:moveTo>
                    <a:cubicBezTo>
                      <a:pt x="732230" y="205605"/>
                      <a:pt x="788626" y="309794"/>
                      <a:pt x="788626" y="421914"/>
                    </a:cubicBezTo>
                    <a:lnTo>
                      <a:pt x="732230" y="421914"/>
                    </a:lnTo>
                    <a:cubicBezTo>
                      <a:pt x="732230" y="328901"/>
                      <a:pt x="685234" y="242017"/>
                      <a:pt x="606425" y="189742"/>
                    </a:cubicBezTo>
                    <a:close/>
                    <a:moveTo>
                      <a:pt x="261899" y="142875"/>
                    </a:moveTo>
                    <a:lnTo>
                      <a:pt x="293326" y="189657"/>
                    </a:lnTo>
                    <a:cubicBezTo>
                      <a:pt x="215301" y="241477"/>
                      <a:pt x="169064" y="327843"/>
                      <a:pt x="169064" y="420327"/>
                    </a:cubicBezTo>
                    <a:lnTo>
                      <a:pt x="112712" y="420327"/>
                    </a:lnTo>
                    <a:cubicBezTo>
                      <a:pt x="112712" y="309130"/>
                      <a:pt x="168341" y="205491"/>
                      <a:pt x="261899" y="142875"/>
                    </a:cubicBezTo>
                    <a:close/>
                    <a:moveTo>
                      <a:pt x="450670" y="0"/>
                    </a:moveTo>
                    <a:cubicBezTo>
                      <a:pt x="496955" y="0"/>
                      <a:pt x="534628" y="37717"/>
                      <a:pt x="534628" y="84415"/>
                    </a:cubicBezTo>
                    <a:lnTo>
                      <a:pt x="534628" y="112434"/>
                    </a:lnTo>
                    <a:cubicBezTo>
                      <a:pt x="534628" y="158773"/>
                      <a:pt x="496955" y="196491"/>
                      <a:pt x="450670" y="196491"/>
                    </a:cubicBezTo>
                    <a:cubicBezTo>
                      <a:pt x="404386" y="196491"/>
                      <a:pt x="366712" y="158773"/>
                      <a:pt x="366712" y="112434"/>
                    </a:cubicBezTo>
                    <a:lnTo>
                      <a:pt x="366712" y="84415"/>
                    </a:lnTo>
                    <a:cubicBezTo>
                      <a:pt x="366712" y="37717"/>
                      <a:pt x="404386" y="0"/>
                      <a:pt x="4506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D7AED1-EE61-4459-B53E-DCD24CBE00E9}"/>
                </a:ext>
              </a:extLst>
            </p:cNvPr>
            <p:cNvGrpSpPr/>
            <p:nvPr/>
          </p:nvGrpSpPr>
          <p:grpSpPr>
            <a:xfrm>
              <a:off x="6189655" y="4153309"/>
              <a:ext cx="2065184" cy="2065182"/>
              <a:chOff x="6258538" y="4154984"/>
              <a:chExt cx="2331073" cy="2331072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8E33DA9-3309-4447-BF81-7AFFEC3407D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259040" flipV="1">
                <a:off x="6258538" y="4154984"/>
                <a:ext cx="2331073" cy="2331072"/>
              </a:xfrm>
              <a:custGeom>
                <a:avLst/>
                <a:gdLst>
                  <a:gd name="T0" fmla="*/ 0 w 972"/>
                  <a:gd name="T1" fmla="*/ 972 h 972"/>
                  <a:gd name="T2" fmla="*/ 0 w 972"/>
                  <a:gd name="T3" fmla="*/ 486 h 972"/>
                  <a:gd name="T4" fmla="*/ 486 w 972"/>
                  <a:gd name="T5" fmla="*/ 0 h 972"/>
                  <a:gd name="T6" fmla="*/ 972 w 972"/>
                  <a:gd name="T7" fmla="*/ 486 h 972"/>
                  <a:gd name="T8" fmla="*/ 486 w 972"/>
                  <a:gd name="T9" fmla="*/ 972 h 972"/>
                  <a:gd name="T10" fmla="*/ 0 w 972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2" h="972">
                    <a:moveTo>
                      <a:pt x="0" y="972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0" y="218"/>
                      <a:pt x="218" y="0"/>
                      <a:pt x="486" y="0"/>
                    </a:cubicBezTo>
                    <a:cubicBezTo>
                      <a:pt x="754" y="0"/>
                      <a:pt x="972" y="218"/>
                      <a:pt x="972" y="486"/>
                    </a:cubicBezTo>
                    <a:cubicBezTo>
                      <a:pt x="972" y="754"/>
                      <a:pt x="754" y="972"/>
                      <a:pt x="486" y="972"/>
                    </a:cubicBezTo>
                    <a:lnTo>
                      <a:pt x="0" y="97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FB14821-07C4-46A8-B966-55585A0D8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678857" y="4591525"/>
                <a:ext cx="1479772" cy="14806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Arial" panose="020B0604020202020204" pitchFamily="34" charset="0"/>
                </a:endParaRPr>
              </a:p>
            </p:txBody>
          </p:sp>
          <p:pic>
            <p:nvPicPr>
              <p:cNvPr id="20" name="Graphic 19" descr="Customer review with solid fill">
                <a:extLst>
                  <a:ext uri="{FF2B5EF4-FFF2-40B4-BE49-F238E27FC236}">
                    <a16:creationId xmlns:a16="http://schemas.microsoft.com/office/drawing/2014/main" id="{E23F6005-7275-4F96-B798-D626A4328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61543" y="487466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237F5B-D8B7-44A5-8B07-8720AFC054C3}"/>
                </a:ext>
              </a:extLst>
            </p:cNvPr>
            <p:cNvSpPr txBox="1"/>
            <p:nvPr/>
          </p:nvSpPr>
          <p:spPr>
            <a:xfrm>
              <a:off x="8235643" y="4838377"/>
              <a:ext cx="2523916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Montserrat SemiBold" pitchFamily="2" charset="77"/>
                  <a:ea typeface="League Spartan" charset="0"/>
                  <a:cs typeface="Poppins" pitchFamily="2" charset="77"/>
                </a:rPr>
                <a:t>Feedback Maturity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AF549F-002D-489D-AD18-148CEABE07EF}"/>
                </a:ext>
              </a:extLst>
            </p:cNvPr>
            <p:cNvSpPr txBox="1"/>
            <p:nvPr/>
          </p:nvSpPr>
          <p:spPr>
            <a:xfrm>
              <a:off x="1875350" y="4838377"/>
              <a:ext cx="2006454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Montserrat SemiBold" pitchFamily="2" charset="77"/>
                  <a:ea typeface="League Spartan" charset="0"/>
                  <a:cs typeface="Poppins" pitchFamily="2" charset="77"/>
                </a:rPr>
                <a:t>Competencies</a:t>
              </a:r>
            </a:p>
          </p:txBody>
        </p:sp>
      </p:grpSp>
      <p:pic>
        <p:nvPicPr>
          <p:cNvPr id="35" name="Graphic 34" descr="Blockchain with solid fill">
            <a:extLst>
              <a:ext uri="{FF2B5EF4-FFF2-40B4-BE49-F238E27FC236}">
                <a16:creationId xmlns:a16="http://schemas.microsoft.com/office/drawing/2014/main" id="{52E8D7A2-719A-4C3C-89B9-A51AF7127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5899" y="4744991"/>
            <a:ext cx="831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4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Generic">
  <a:themeElements>
    <a:clrScheme name="McLean Research Palette">
      <a:dk1>
        <a:srgbClr val="000000"/>
      </a:dk1>
      <a:lt1>
        <a:srgbClr val="FFFFFF"/>
      </a:lt1>
      <a:dk2>
        <a:srgbClr val="494A4A"/>
      </a:dk2>
      <a:lt2>
        <a:srgbClr val="C9C9C9"/>
      </a:lt2>
      <a:accent1>
        <a:srgbClr val="414299"/>
      </a:accent1>
      <a:accent2>
        <a:srgbClr val="8656A3"/>
      </a:accent2>
      <a:accent3>
        <a:srgbClr val="2576B6"/>
      </a:accent3>
      <a:accent4>
        <a:srgbClr val="299C47"/>
      </a:accent4>
      <a:accent5>
        <a:srgbClr val="1D5E91"/>
      </a:accent5>
      <a:accent6>
        <a:srgbClr val="494A4A"/>
      </a:accent6>
      <a:hlink>
        <a:srgbClr val="3A1891"/>
      </a:hlink>
      <a:folHlink>
        <a:srgbClr val="5D3291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ver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Widescreen</PresentationFormat>
  <Paragraphs>208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Montserrat</vt:lpstr>
      <vt:lpstr>Exo</vt:lpstr>
      <vt:lpstr>Montserrat SemiBold</vt:lpstr>
      <vt:lpstr>Roboto Light</vt:lpstr>
      <vt:lpstr>Arial Black</vt:lpstr>
      <vt:lpstr>Roboto</vt:lpstr>
      <vt:lpstr>Exo Light</vt:lpstr>
      <vt:lpstr>Calibri</vt:lpstr>
      <vt:lpstr>Montserrat Medium</vt:lpstr>
      <vt:lpstr>Montserrat Light</vt:lpstr>
      <vt:lpstr>Courier New</vt:lpstr>
      <vt:lpstr>Roboto Condensed Light</vt:lpstr>
      <vt:lpstr>Times New Roman</vt:lpstr>
      <vt:lpstr>Arial</vt:lpstr>
      <vt:lpstr>Slide-Generic</vt:lpstr>
      <vt:lpstr>Custom Design</vt:lpstr>
      <vt:lpstr>3_Cover-Light</vt:lpstr>
      <vt:lpstr>PowerPoint Presentation</vt:lpstr>
      <vt:lpstr>PowerPoint Presentation</vt:lpstr>
      <vt:lpstr>PowerPoint Presentation</vt:lpstr>
      <vt:lpstr>PowerPoint Presentation</vt:lpstr>
      <vt:lpstr>What is a 360 Feedback process?</vt:lpstr>
      <vt:lpstr>360 Feedback recommended use and benefits</vt:lpstr>
      <vt:lpstr>Common obstacles of the 360 Feedback process include…</vt:lpstr>
      <vt:lpstr>360 Feedback process requires a planful approach supported by a strategic roadmap </vt:lpstr>
      <vt:lpstr>Before you dive in, do you have the foundational elements in place? </vt:lpstr>
      <vt:lpstr>Be clear about how the 360 Feedback will contribute to development </vt:lpstr>
      <vt:lpstr>Scope the 360 process and design the assessment</vt:lpstr>
      <vt:lpstr>PowerPoint Presentation</vt:lpstr>
      <vt:lpstr>Launch the assessment with McLean &amp; Company’s easy-to-use 360 Feedback Assessment</vt:lpstr>
      <vt:lpstr>Interpret and use feedback effectively to see the full value of 360s</vt:lpstr>
      <vt:lpstr>PowerPoint Presentation</vt:lpstr>
      <vt:lpstr>PowerPoint Presentation</vt:lpstr>
      <vt:lpstr>PowerPoint Presentation</vt:lpstr>
      <vt:lpstr>Full-Service Diagnostic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2021-06-29T02:20:40Z</dcterms:created>
  <dcterms:modified xsi:type="dcterms:W3CDTF">2021-06-29T02:22:52Z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24214e-5322-4789-8422-cbe411bc3a74_Enabled">
    <vt:lpwstr>true</vt:lpwstr>
  </property>
  <property fmtid="{D5CDD505-2E9C-101B-9397-08002B2CF9AE}" pid="3" name="MSIP_Label_7d24214e-5322-4789-8422-cbe411bc3a74_SetDate">
    <vt:lpwstr>2021-06-29T02:20:54Z</vt:lpwstr>
  </property>
  <property fmtid="{D5CDD505-2E9C-101B-9397-08002B2CF9AE}" pid="4" name="MSIP_Label_7d24214e-5322-4789-8422-cbe411bc3a74_Method">
    <vt:lpwstr>Privileged</vt:lpwstr>
  </property>
  <property fmtid="{D5CDD505-2E9C-101B-9397-08002B2CF9AE}" pid="5" name="MSIP_Label_7d24214e-5322-4789-8422-cbe411bc3a74_Name">
    <vt:lpwstr>7d24214e-5322-4789-8422-cbe411bc3a74</vt:lpwstr>
  </property>
  <property fmtid="{D5CDD505-2E9C-101B-9397-08002B2CF9AE}" pid="6" name="MSIP_Label_7d24214e-5322-4789-8422-cbe411bc3a74_SiteId">
    <vt:lpwstr>113d1920-a1e0-48cf-a70a-868cbb03f3f6</vt:lpwstr>
  </property>
  <property fmtid="{D5CDD505-2E9C-101B-9397-08002B2CF9AE}" pid="7" name="MSIP_Label_7d24214e-5322-4789-8422-cbe411bc3a74_ActionId">
    <vt:lpwstr>9f27b363-2868-4425-bf08-58452c3ba460</vt:lpwstr>
  </property>
  <property fmtid="{D5CDD505-2E9C-101B-9397-08002B2CF9AE}" pid="8" name="MSIP_Label_7d24214e-5322-4789-8422-cbe411bc3a74_ContentBits">
    <vt:lpwstr>0</vt:lpwstr>
  </property>
</Properties>
</file>