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11"/>
  </p:notesMasterIdLst>
  <p:handoutMasterIdLst>
    <p:handoutMasterId r:id="rId12"/>
  </p:handoutMasterIdLst>
  <p:sldIdLst>
    <p:sldId id="278" r:id="rId2"/>
    <p:sldId id="463" r:id="rId3"/>
    <p:sldId id="464" r:id="rId4"/>
    <p:sldId id="515" r:id="rId5"/>
    <p:sldId id="878" r:id="rId6"/>
    <p:sldId id="513" r:id="rId7"/>
    <p:sldId id="829" r:id="rId8"/>
    <p:sldId id="556" r:id="rId9"/>
    <p:sldId id="879" r:id="rId10"/>
  </p:sldIdLst>
  <p:sldSz cx="9144000" cy="6858000" type="screen4x3"/>
  <p:notesSz cx="6950075" cy="9236075"/>
  <p:custShowLst>
    <p:custShow name="Custom Show 1" id="0">
      <p:sldLst>
        <p:sld r:id="rId2"/>
      </p:sldLst>
    </p:custShow>
  </p:custShowLst>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4110" userDrawn="1">
          <p15:clr>
            <a:srgbClr val="A4A3A4"/>
          </p15:clr>
        </p15:guide>
        <p15:guide id="6" orient="horz" pos="232" userDrawn="1">
          <p15:clr>
            <a:srgbClr val="A4A3A4"/>
          </p15:clr>
        </p15:guide>
        <p15:guide id="8" pos="158" userDrawn="1">
          <p15:clr>
            <a:srgbClr val="A4A3A4"/>
          </p15:clr>
        </p15:guide>
        <p15:guide id="9" pos="2222" userDrawn="1">
          <p15:clr>
            <a:srgbClr val="A4A3A4"/>
          </p15:clr>
        </p15:guide>
        <p15:guide id="10" pos="317" userDrawn="1">
          <p15:clr>
            <a:srgbClr val="A4A3A4"/>
          </p15:clr>
        </p15:guide>
        <p15:guide id="11" orient="horz" pos="618" userDrawn="1">
          <p15:clr>
            <a:srgbClr val="A4A3A4"/>
          </p15:clr>
        </p15:guide>
        <p15:guide id="12" orient="horz" pos="8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4" name="Author" initials="A" lastIdx="0" clrIdx="2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EE2"/>
    <a:srgbClr val="1C5989"/>
    <a:srgbClr val="A6B6BE"/>
    <a:srgbClr val="2576B7"/>
    <a:srgbClr val="96B8D2"/>
    <a:srgbClr val="85DCE3"/>
    <a:srgbClr val="CBA4CD"/>
    <a:srgbClr val="F8F8F8"/>
    <a:srgbClr val="133B5C"/>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89868" autoAdjust="0"/>
  </p:normalViewPr>
  <p:slideViewPr>
    <p:cSldViewPr snapToGrid="0">
      <p:cViewPr varScale="1">
        <p:scale>
          <a:sx n="118" d="100"/>
          <a:sy n="118" d="100"/>
        </p:scale>
        <p:origin x="2106" y="102"/>
      </p:cViewPr>
      <p:guideLst>
        <p:guide orient="horz" pos="4110"/>
        <p:guide orient="horz" pos="232"/>
        <p:guide pos="158"/>
        <p:guide pos="2222"/>
        <p:guide pos="317"/>
        <p:guide orient="horz" pos="618"/>
        <p:guide orient="horz" pos="86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690"/>
    </p:cViewPr>
  </p:sorterViewPr>
  <p:notesViewPr>
    <p:cSldViewPr snapToGrid="0">
      <p:cViewPr varScale="1">
        <p:scale>
          <a:sx n="89" d="100"/>
          <a:sy n="89" d="100"/>
        </p:scale>
        <p:origin x="369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87" tIns="46244" rIns="92487" bIns="46244" rtlCol="0"/>
          <a:lstStyle>
            <a:lvl1pPr algn="r">
              <a:defRPr sz="1200"/>
            </a:lvl1pPr>
          </a:lstStyle>
          <a:p>
            <a:fld id="{ED006EA4-D462-4253-8FC7-D35175043F19}" type="datetimeFigureOut">
              <a:rPr lang="en-US" smtClean="0"/>
              <a:t>4/21/2017</a:t>
            </a:fld>
            <a:endParaRPr lang="en-US" dirty="0"/>
          </a:p>
        </p:txBody>
      </p:sp>
      <p:sp>
        <p:nvSpPr>
          <p:cNvPr id="4" name="Footer Placeholder 3"/>
          <p:cNvSpPr>
            <a:spLocks noGrp="1"/>
          </p:cNvSpPr>
          <p:nvPr>
            <p:ph type="ftr" sz="quarter" idx="2"/>
          </p:nvPr>
        </p:nvSpPr>
        <p:spPr>
          <a:xfrm>
            <a:off x="0" y="8772670"/>
            <a:ext cx="3011699" cy="463407"/>
          </a:xfrm>
          <a:prstGeom prst="rect">
            <a:avLst/>
          </a:prstGeom>
        </p:spPr>
        <p:txBody>
          <a:bodyPr vert="horz" lIns="92487" tIns="46244" rIns="92487" bIns="462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70"/>
            <a:ext cx="3011699" cy="463407"/>
          </a:xfrm>
          <a:prstGeom prst="rect">
            <a:avLst/>
          </a:prstGeom>
        </p:spPr>
        <p:txBody>
          <a:bodyPr vert="horz" lIns="92487" tIns="46244" rIns="92487" bIns="46244"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87" tIns="46244" rIns="92487" bIns="46244" rtlCol="0"/>
          <a:lstStyle>
            <a:lvl1pPr algn="r">
              <a:defRPr sz="1200"/>
            </a:lvl1pPr>
          </a:lstStyle>
          <a:p>
            <a:fld id="{34E1B6C9-DAE3-4E7B-AB3C-9473EC02D78D}" type="datetimeFigureOut">
              <a:rPr lang="en-US" smtClean="0"/>
              <a:t>4/21/2017</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11699" cy="463407"/>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70"/>
            <a:ext cx="3011699" cy="463407"/>
          </a:xfrm>
          <a:prstGeom prst="rect">
            <a:avLst/>
          </a:prstGeom>
        </p:spPr>
        <p:txBody>
          <a:bodyPr vert="horz" lIns="92487" tIns="46244" rIns="92487" bIns="46244"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203952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79038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76761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23334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1077908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age">
    <p:spTree>
      <p:nvGrpSpPr>
        <p:cNvPr id="1" name=""/>
        <p:cNvGrpSpPr/>
        <p:nvPr/>
      </p:nvGrpSpPr>
      <p:grpSpPr>
        <a:xfrm>
          <a:off x="0" y="0"/>
          <a:ext cx="0" cy="0"/>
          <a:chOff x="0" y="0"/>
          <a:chExt cx="0" cy="0"/>
        </a:xfrm>
      </p:grpSpPr>
      <p:sp>
        <p:nvSpPr>
          <p:cNvPr id="10" name="Rectangle 9"/>
          <p:cNvSpPr/>
          <p:nvPr userDrawn="1"/>
        </p:nvSpPr>
        <p:spPr>
          <a:xfrm>
            <a:off x="3510" y="6090046"/>
            <a:ext cx="6696236" cy="767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chemeClr val="bg1"/>
                </a:solidFill>
                <a:latin typeface="Arial Black" panose="020B0A04020102020204" pitchFamily="34" charset="0"/>
              </a:rPr>
              <a:t>Info-Tech Research Group, Inc. </a:t>
            </a:r>
            <a:r>
              <a:rPr lang="en-CA" sz="800" dirty="0" smtClean="0">
                <a:solidFill>
                  <a:schemeClr val="bg1"/>
                </a:solidFill>
                <a:latin typeface="Arial Black" panose="020B0A04020102020204" pitchFamily="34" charset="0"/>
              </a:rPr>
              <a:t>is </a:t>
            </a:r>
            <a:r>
              <a:rPr lang="en-CA" sz="800" dirty="0">
                <a:solidFill>
                  <a:schemeClr val="bg1"/>
                </a:solidFill>
                <a:latin typeface="Arial Black" panose="020B0A04020102020204" pitchFamily="34" charset="0"/>
              </a:rPr>
              <a:t>a global leader in providing IT research and advice.</a:t>
            </a:r>
            <a:br>
              <a:rPr lang="en-CA" sz="800" dirty="0">
                <a:solidFill>
                  <a:schemeClr val="bg1"/>
                </a:solidFill>
                <a:latin typeface="Arial Black" panose="020B0A04020102020204" pitchFamily="34" charset="0"/>
              </a:rPr>
            </a:br>
            <a:r>
              <a:rPr lang="en-CA" sz="800" dirty="0">
                <a:solidFill>
                  <a:schemeClr val="bg1"/>
                </a:solidFill>
                <a:latin typeface="Arial Black" panose="020B0A04020102020204" pitchFamily="34" charset="0"/>
              </a:rPr>
              <a:t>Info-Tech’s products and services combine actionable insight and relevant advice with</a:t>
            </a:r>
            <a:br>
              <a:rPr lang="en-CA" sz="800" dirty="0">
                <a:solidFill>
                  <a:schemeClr val="bg1"/>
                </a:solidFill>
                <a:latin typeface="Arial Black" panose="020B0A04020102020204" pitchFamily="34" charset="0"/>
              </a:rPr>
            </a:br>
            <a:r>
              <a:rPr lang="en-CA" sz="800" dirty="0">
                <a:solidFill>
                  <a:schemeClr val="bg1"/>
                </a:solidFill>
                <a:latin typeface="Arial Black" panose="020B0A04020102020204" pitchFamily="34" charset="0"/>
              </a:rPr>
              <a:t>ready-to-use tools and templates that cover the full spectrum of IT concerns.</a:t>
            </a:r>
            <a:br>
              <a:rPr lang="en-CA" sz="800" dirty="0">
                <a:solidFill>
                  <a:schemeClr val="bg1"/>
                </a:solidFill>
                <a:latin typeface="Arial Black" panose="020B0A04020102020204" pitchFamily="34" charset="0"/>
              </a:rPr>
            </a:br>
            <a:r>
              <a:rPr lang="en-CA" sz="800" dirty="0">
                <a:solidFill>
                  <a:schemeClr val="bg1"/>
                </a:solidFill>
                <a:latin typeface="Arial Black" panose="020B0A04020102020204" pitchFamily="34" charset="0"/>
              </a:rPr>
              <a:t>© </a:t>
            </a:r>
            <a:r>
              <a:rPr lang="en-CA" sz="800" dirty="0" smtClean="0">
                <a:solidFill>
                  <a:schemeClr val="bg1"/>
                </a:solidFill>
                <a:latin typeface="Arial Black" panose="020B0A04020102020204" pitchFamily="34" charset="0"/>
              </a:rPr>
              <a:t>1997-2016 </a:t>
            </a:r>
            <a:r>
              <a:rPr lang="en-CA" sz="800" dirty="0">
                <a:solidFill>
                  <a:schemeClr val="bg1"/>
                </a:solidFill>
                <a:latin typeface="Arial Black" panose="020B0A04020102020204" pitchFamily="34" charset="0"/>
              </a:rPr>
              <a:t>Info-Tech Research Group Inc.</a:t>
            </a:r>
          </a:p>
        </p:txBody>
      </p:sp>
      <p:pic>
        <p:nvPicPr>
          <p:cNvPr id="11" name="Picture 10" descr="Info-Tech_Logo_2013-On-Screen-WHITE(transparent-backgrou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2" y="6309320"/>
            <a:ext cx="1697008" cy="339401"/>
          </a:xfrm>
          <a:prstGeom prst="rect">
            <a:avLst/>
          </a:prstGeom>
          <a:noFill/>
        </p:spPr>
      </p:pic>
      <p:sp>
        <p:nvSpPr>
          <p:cNvPr id="7" name="Rectangle 6"/>
          <p:cNvSpPr/>
          <p:nvPr userDrawn="1"/>
        </p:nvSpPr>
        <p:spPr>
          <a:xfrm>
            <a:off x="0" y="6091639"/>
            <a:ext cx="7133719"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latin typeface="Arial" panose="020B0604020202020204" pitchFamily="34" charset="0"/>
                <a:cs typeface="Arial" panose="020B0604020202020204" pitchFamily="34" charset="0"/>
              </a:rPr>
              <a:t>McLean &amp; Company is a research and advisory firm that provides practical solutions</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to human resources challenges with executable research, tools, and advice that will have a</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clear and measurable impact on your business. © 1997-2016 McLean &amp; Company.</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McLean &amp; Company is a division of Info-Tech Research Group Inc.</a:t>
            </a:r>
          </a:p>
        </p:txBody>
      </p:sp>
      <p:pic>
        <p:nvPicPr>
          <p:cNvPr id="8" name="Picture 7" descr="footer2012-mco.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7128284" y="6091639"/>
            <a:ext cx="2015716" cy="767953"/>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9144000" cy="6088454"/>
          </a:xfrm>
          <a:prstGeom prst="rect">
            <a:avLst/>
          </a:prstGeom>
        </p:spPr>
      </p:pic>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Tool-Template">
    <p:spTree>
      <p:nvGrpSpPr>
        <p:cNvPr id="1" name=""/>
        <p:cNvGrpSpPr/>
        <p:nvPr/>
      </p:nvGrpSpPr>
      <p:grpSpPr>
        <a:xfrm>
          <a:off x="0" y="0"/>
          <a:ext cx="0" cy="0"/>
          <a:chOff x="0" y="0"/>
          <a:chExt cx="0" cy="0"/>
        </a:xfrm>
      </p:grpSpPr>
      <p:sp>
        <p:nvSpPr>
          <p:cNvPr id="12" name="Rectangle 11"/>
          <p:cNvSpPr/>
          <p:nvPr/>
        </p:nvSpPr>
        <p:spPr>
          <a:xfrm>
            <a:off x="5628105" y="0"/>
            <a:ext cx="3515895" cy="6522720"/>
          </a:xfrm>
          <a:prstGeom prst="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21" name="Rectangle 20"/>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15" name="Text Placeholder 6"/>
          <p:cNvSpPr>
            <a:spLocks noGrp="1"/>
          </p:cNvSpPr>
          <p:nvPr>
            <p:ph type="body" sz="quarter" idx="15" hasCustomPrompt="1"/>
          </p:nvPr>
        </p:nvSpPr>
        <p:spPr>
          <a:xfrm>
            <a:off x="510041" y="375558"/>
            <a:ext cx="4946197" cy="863600"/>
          </a:xfrm>
          <a:prstGeom prst="rect">
            <a:avLst/>
          </a:prstGeom>
        </p:spPr>
        <p:txBody>
          <a:bodyPr/>
          <a:lstStyle>
            <a:lvl1pPr marL="0" indent="0">
              <a:buNone/>
              <a:defRPr sz="2400" b="1">
                <a:solidFill>
                  <a:sysClr val="windowText" lastClr="000000"/>
                </a:solidFill>
                <a:latin typeface="Arial Black" panose="020B0A04020102020204" pitchFamily="34" charset="0"/>
              </a:defRPr>
            </a:lvl1pPr>
          </a:lstStyle>
          <a:p>
            <a:r>
              <a:rPr lang="en-US" dirty="0" smtClean="0"/>
              <a:t>Use McLean &amp; Company’s &lt;tool&gt; to &lt;insert outcome&gt;</a:t>
            </a:r>
            <a:endParaRPr lang="en-US" dirty="0"/>
          </a:p>
        </p:txBody>
      </p:sp>
    </p:spTree>
    <p:extLst>
      <p:ext uri="{BB962C8B-B14F-4D97-AF65-F5344CB8AC3E}">
        <p14:creationId xmlns:p14="http://schemas.microsoft.com/office/powerpoint/2010/main" val="34751474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098721"/>
          </a:xfrm>
          <a:prstGeom prst="rect">
            <a:avLst/>
          </a:prstGeom>
        </p:spPr>
      </p:pic>
      <p:sp>
        <p:nvSpPr>
          <p:cNvPr id="10" name="Rectangle 9"/>
          <p:cNvSpPr/>
          <p:nvPr userDrawn="1"/>
        </p:nvSpPr>
        <p:spPr>
          <a:xfrm>
            <a:off x="3510" y="6090046"/>
            <a:ext cx="6696236" cy="767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chemeClr val="bg1"/>
                </a:solidFill>
                <a:latin typeface="Arial Black" panose="020B0A04020102020204" pitchFamily="34" charset="0"/>
              </a:rPr>
              <a:t>Info-Tech Research Group, Inc. </a:t>
            </a:r>
            <a:r>
              <a:rPr lang="en-CA" sz="800" dirty="0" smtClean="0">
                <a:solidFill>
                  <a:schemeClr val="bg1"/>
                </a:solidFill>
                <a:latin typeface="Arial Black" panose="020B0A04020102020204" pitchFamily="34" charset="0"/>
              </a:rPr>
              <a:t>is </a:t>
            </a:r>
            <a:r>
              <a:rPr lang="en-CA" sz="800" dirty="0">
                <a:solidFill>
                  <a:schemeClr val="bg1"/>
                </a:solidFill>
                <a:latin typeface="Arial Black" panose="020B0A04020102020204" pitchFamily="34" charset="0"/>
              </a:rPr>
              <a:t>a global leader in providing IT research and advice.</a:t>
            </a:r>
            <a:br>
              <a:rPr lang="en-CA" sz="800" dirty="0">
                <a:solidFill>
                  <a:schemeClr val="bg1"/>
                </a:solidFill>
                <a:latin typeface="Arial Black" panose="020B0A04020102020204" pitchFamily="34" charset="0"/>
              </a:rPr>
            </a:br>
            <a:r>
              <a:rPr lang="en-CA" sz="800" dirty="0">
                <a:solidFill>
                  <a:schemeClr val="bg1"/>
                </a:solidFill>
                <a:latin typeface="Arial Black" panose="020B0A04020102020204" pitchFamily="34" charset="0"/>
              </a:rPr>
              <a:t>Info-Tech’s products and services combine actionable insight and relevant advice with</a:t>
            </a:r>
            <a:br>
              <a:rPr lang="en-CA" sz="800" dirty="0">
                <a:solidFill>
                  <a:schemeClr val="bg1"/>
                </a:solidFill>
                <a:latin typeface="Arial Black" panose="020B0A04020102020204" pitchFamily="34" charset="0"/>
              </a:rPr>
            </a:br>
            <a:r>
              <a:rPr lang="en-CA" sz="800" dirty="0">
                <a:solidFill>
                  <a:schemeClr val="bg1"/>
                </a:solidFill>
                <a:latin typeface="Arial Black" panose="020B0A04020102020204" pitchFamily="34" charset="0"/>
              </a:rPr>
              <a:t>ready-to-use tools and templates that cover the full spectrum of IT concerns.</a:t>
            </a:r>
            <a:br>
              <a:rPr lang="en-CA" sz="800" dirty="0">
                <a:solidFill>
                  <a:schemeClr val="bg1"/>
                </a:solidFill>
                <a:latin typeface="Arial Black" panose="020B0A04020102020204" pitchFamily="34" charset="0"/>
              </a:rPr>
            </a:br>
            <a:r>
              <a:rPr lang="en-CA" sz="800" dirty="0">
                <a:solidFill>
                  <a:schemeClr val="bg1"/>
                </a:solidFill>
                <a:latin typeface="Arial Black" panose="020B0A04020102020204" pitchFamily="34" charset="0"/>
              </a:rPr>
              <a:t>© </a:t>
            </a:r>
            <a:r>
              <a:rPr lang="en-CA" sz="800" dirty="0" smtClean="0">
                <a:solidFill>
                  <a:schemeClr val="bg1"/>
                </a:solidFill>
                <a:latin typeface="Arial Black" panose="020B0A04020102020204" pitchFamily="34" charset="0"/>
              </a:rPr>
              <a:t>1997-2016 </a:t>
            </a:r>
            <a:r>
              <a:rPr lang="en-CA" sz="800" dirty="0">
                <a:solidFill>
                  <a:schemeClr val="bg1"/>
                </a:solidFill>
                <a:latin typeface="Arial Black" panose="020B0A04020102020204" pitchFamily="34" charset="0"/>
              </a:rPr>
              <a:t>Info-Tech Research Group Inc.</a:t>
            </a:r>
          </a:p>
        </p:txBody>
      </p:sp>
      <p:pic>
        <p:nvPicPr>
          <p:cNvPr id="11" name="Picture 10" descr="Info-Tech_Logo_2013-On-Screen-WHITE(transparent-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0272" y="6309320"/>
            <a:ext cx="1697008" cy="339401"/>
          </a:xfrm>
          <a:prstGeom prst="rect">
            <a:avLst/>
          </a:prstGeom>
          <a:noFill/>
        </p:spPr>
      </p:pic>
      <p:sp>
        <p:nvSpPr>
          <p:cNvPr id="7" name="Rectangle 6"/>
          <p:cNvSpPr/>
          <p:nvPr userDrawn="1"/>
        </p:nvSpPr>
        <p:spPr>
          <a:xfrm>
            <a:off x="0" y="6091639"/>
            <a:ext cx="7133719"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latin typeface="Arial" panose="020B0604020202020204" pitchFamily="34" charset="0"/>
                <a:cs typeface="Arial" panose="020B0604020202020204" pitchFamily="34" charset="0"/>
              </a:rPr>
              <a:t>McLean &amp; Company is a research and advisory firm that provides practical solutions</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to human resources challenges with executable research, tools, and advice that will have a</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clear and measurable impact on your business. © 1997-2017 McLean &amp; Company.</a:t>
            </a:r>
            <a:br>
              <a:rPr lang="en-CA" sz="800" kern="0" dirty="0" smtClean="0">
                <a:solidFill>
                  <a:srgbClr val="ADB7C3"/>
                </a:solidFill>
                <a:latin typeface="Arial" panose="020B0604020202020204" pitchFamily="34" charset="0"/>
                <a:cs typeface="Arial" panose="020B0604020202020204" pitchFamily="34" charset="0"/>
              </a:rPr>
            </a:br>
            <a:r>
              <a:rPr lang="en-CA" sz="800" kern="0" dirty="0" smtClean="0">
                <a:solidFill>
                  <a:srgbClr val="ADB7C3"/>
                </a:solidFill>
                <a:latin typeface="Arial" panose="020B0604020202020204" pitchFamily="34" charset="0"/>
                <a:cs typeface="Arial" panose="020B0604020202020204" pitchFamily="34" charset="0"/>
              </a:rPr>
              <a:t>McLean &amp; Company is a division of Info-Tech Research Group Inc.</a:t>
            </a:r>
          </a:p>
        </p:txBody>
      </p:sp>
      <p:pic>
        <p:nvPicPr>
          <p:cNvPr id="8" name="Picture 7" descr="footer2012-mco.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30147574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 New Content - Grey Outlin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b="1">
                <a:latin typeface="Arial Black" panose="020B0A04020102020204" pitchFamily="34" charset="0"/>
              </a:defRPr>
            </a:lvl1pPr>
          </a:lstStyle>
          <a:p>
            <a:pPr lvl="0"/>
            <a:endParaRPr lang="en-CA" dirty="0" smtClean="0"/>
          </a:p>
        </p:txBody>
      </p:sp>
    </p:spTree>
    <p:extLst>
      <p:ext uri="{BB962C8B-B14F-4D97-AF65-F5344CB8AC3E}">
        <p14:creationId xmlns:p14="http://schemas.microsoft.com/office/powerpoint/2010/main" val="1952218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 New Content">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a:latin typeface="Arial Black" panose="020B0A04020102020204" pitchFamily="34" charset="0"/>
              </a:defRPr>
            </a:lvl1pPr>
          </a:lstStyle>
          <a:p>
            <a:pPr lvl="0"/>
            <a:endParaRPr lang="en-CA" dirty="0" smtClean="0"/>
          </a:p>
        </p:txBody>
      </p:sp>
    </p:spTree>
    <p:extLst>
      <p:ext uri="{BB962C8B-B14F-4D97-AF65-F5344CB8AC3E}">
        <p14:creationId xmlns:p14="http://schemas.microsoft.com/office/powerpoint/2010/main" val="34419152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59" userDrawn="1">
          <p15:clr>
            <a:srgbClr val="FBAE40"/>
          </p15:clr>
        </p15:guide>
        <p15:guide id="2" pos="38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2923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orks Cited">
    <p:spTree>
      <p:nvGrpSpPr>
        <p:cNvPr id="1" name=""/>
        <p:cNvGrpSpPr/>
        <p:nvPr/>
      </p:nvGrpSpPr>
      <p:grpSpPr>
        <a:xfrm>
          <a:off x="0" y="0"/>
          <a:ext cx="0" cy="0"/>
          <a:chOff x="0" y="0"/>
          <a:chExt cx="0" cy="0"/>
        </a:xfrm>
      </p:grpSpPr>
      <p:sp>
        <p:nvSpPr>
          <p:cNvPr id="15" name="TextBox 14"/>
          <p:cNvSpPr txBox="1"/>
          <p:nvPr userDrawn="1"/>
        </p:nvSpPr>
        <p:spPr>
          <a:xfrm>
            <a:off x="302853" y="187743"/>
            <a:ext cx="3647043" cy="707886"/>
          </a:xfrm>
          <a:prstGeom prst="rect">
            <a:avLst/>
          </a:prstGeom>
        </p:spPr>
        <p:txBody>
          <a:bodyPr wrap="square" rtlCol="0">
            <a:spAutoFit/>
          </a:bodyPr>
          <a:lstStyle/>
          <a:p>
            <a:r>
              <a:rPr lang="en-CA" sz="4000" dirty="0" smtClean="0">
                <a:solidFill>
                  <a:schemeClr val="accent1"/>
                </a:solidFill>
                <a:latin typeface="Arial Unicode MS" panose="020B0604020202020204" pitchFamily="34" charset="-128"/>
              </a:rPr>
              <a:t> </a:t>
            </a:r>
          </a:p>
        </p:txBody>
      </p:sp>
      <p:sp>
        <p:nvSpPr>
          <p:cNvPr id="5" name="Text Placeholder 6"/>
          <p:cNvSpPr>
            <a:spLocks noGrp="1"/>
          </p:cNvSpPr>
          <p:nvPr>
            <p:ph type="body" sz="quarter" idx="11" hasCustomPrompt="1"/>
          </p:nvPr>
        </p:nvSpPr>
        <p:spPr>
          <a:xfrm>
            <a:off x="615950" y="503838"/>
            <a:ext cx="7887600" cy="554400"/>
          </a:xfrm>
          <a:prstGeom prst="rect">
            <a:avLst/>
          </a:prstGeom>
        </p:spPr>
        <p:txBody>
          <a:bodyPr/>
          <a:lstStyle>
            <a:lvl1pPr marL="0" indent="0">
              <a:buNone/>
              <a:defRPr sz="2400" b="1" baseline="0">
                <a:solidFill>
                  <a:sysClr val="windowText" lastClr="000000"/>
                </a:solidFill>
                <a:latin typeface="Arial Black" panose="020B0A04020102020204" pitchFamily="34" charset="0"/>
              </a:defRPr>
            </a:lvl1pPr>
          </a:lstStyle>
          <a:p>
            <a:pPr lvl="0"/>
            <a:r>
              <a:rPr lang="en-CA" dirty="0" smtClean="0"/>
              <a:t>Works Cited</a:t>
            </a:r>
            <a:endParaRPr lang="en-CA" dirty="0"/>
          </a:p>
        </p:txBody>
      </p:sp>
      <p:sp>
        <p:nvSpPr>
          <p:cNvPr id="6" name="Text Placeholder 5"/>
          <p:cNvSpPr>
            <a:spLocks noGrp="1"/>
          </p:cNvSpPr>
          <p:nvPr>
            <p:ph type="body" sz="quarter" idx="12"/>
          </p:nvPr>
        </p:nvSpPr>
        <p:spPr>
          <a:xfrm>
            <a:off x="615950" y="1316038"/>
            <a:ext cx="7888288" cy="5092700"/>
          </a:xfrm>
          <a:prstGeom prst="rect">
            <a:avLst/>
          </a:prstGeom>
        </p:spPr>
        <p:txBody>
          <a:bodyPr/>
          <a:lstStyle>
            <a:lvl1pPr marL="0" indent="0">
              <a:spcBef>
                <a:spcPts val="0"/>
              </a:spcBef>
              <a:spcAft>
                <a:spcPts val="600"/>
              </a:spcAft>
              <a:buNone/>
              <a:defRPr>
                <a:latin typeface="Arial" panose="020B0604020202020204" pitchFamily="34" charset="0"/>
                <a:cs typeface="Arial" panose="020B0604020202020204" pitchFamily="34" charset="0"/>
              </a:defRPr>
            </a:lvl1pPr>
          </a:lstStyle>
          <a:p>
            <a:pPr lvl="0"/>
            <a:endParaRPr lang="en-CA" dirty="0"/>
          </a:p>
        </p:txBody>
      </p:sp>
      <p:sp>
        <p:nvSpPr>
          <p:cNvPr id="7" name="Rectangle 6"/>
          <p:cNvSpPr/>
          <p:nvPr userDrawn="1"/>
        </p:nvSpPr>
        <p:spPr>
          <a:xfrm>
            <a:off x="8977033" y="1130455"/>
            <a:ext cx="166967" cy="5395313"/>
          </a:xfrm>
          <a:prstGeom prst="rect">
            <a:avLst/>
          </a:prstGeom>
          <a:solidFill>
            <a:schemeClr val="accent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Tree>
    <p:extLst>
      <p:ext uri="{BB962C8B-B14F-4D97-AF65-F5344CB8AC3E}">
        <p14:creationId xmlns:p14="http://schemas.microsoft.com/office/powerpoint/2010/main" val="2635074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grpSp>
        <p:nvGrpSpPr>
          <p:cNvPr id="11" name="Group 10"/>
          <p:cNvGrpSpPr/>
          <p:nvPr userDrawn="1"/>
        </p:nvGrpSpPr>
        <p:grpSpPr>
          <a:xfrm>
            <a:off x="5628105" y="0"/>
            <a:ext cx="3515895" cy="6522720"/>
            <a:chOff x="-1" y="0"/>
            <a:chExt cx="3419231" cy="6522720"/>
          </a:xfrm>
          <a:solidFill>
            <a:schemeClr val="accent5"/>
          </a:solidFill>
        </p:grpSpPr>
        <p:sp>
          <p:nvSpPr>
            <p:cNvPr id="12" name="Rectangle 11"/>
            <p:cNvSpPr/>
            <p:nvPr/>
          </p:nvSpPr>
          <p:spPr>
            <a:xfrm>
              <a:off x="-1" y="0"/>
              <a:ext cx="3419231" cy="652272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3" name="TextBox 12"/>
            <p:cNvSpPr txBox="1"/>
            <p:nvPr/>
          </p:nvSpPr>
          <p:spPr>
            <a:xfrm>
              <a:off x="583738" y="643137"/>
              <a:ext cx="2314451" cy="978729"/>
            </a:xfrm>
            <a:prstGeom prst="rect">
              <a:avLst/>
            </a:prstGeom>
            <a:grpFill/>
          </p:spPr>
          <p:txBody>
            <a:bodyPr wrap="none" rtlCol="0">
              <a:spAutoFit/>
            </a:bodyPr>
            <a:lstStyle/>
            <a:p>
              <a:pPr>
                <a:lnSpc>
                  <a:spcPct val="80000"/>
                </a:lnSpc>
              </a:pPr>
              <a:r>
                <a:rPr lang="en-CA" sz="2400" b="1" dirty="0" smtClean="0">
                  <a:solidFill>
                    <a:schemeClr val="bg1"/>
                  </a:solidFill>
                  <a:latin typeface="Arial Black" panose="020B0A04020102020204" pitchFamily="34" charset="0"/>
                  <a:cs typeface="Segoe UI" panose="020B0502040204020203" pitchFamily="34" charset="0"/>
                </a:rPr>
                <a:t>MCLEAN &amp;</a:t>
              </a:r>
            </a:p>
            <a:p>
              <a:pPr>
                <a:lnSpc>
                  <a:spcPct val="80000"/>
                </a:lnSpc>
              </a:pPr>
              <a:r>
                <a:rPr lang="en-CA" sz="2400" b="1" dirty="0" smtClean="0">
                  <a:solidFill>
                    <a:schemeClr val="bg1"/>
                  </a:solidFill>
                  <a:latin typeface="Arial Black" panose="020B0A04020102020204" pitchFamily="34" charset="0"/>
                  <a:cs typeface="Segoe UI" panose="020B0502040204020203" pitchFamily="34" charset="0"/>
                </a:rPr>
                <a:t>COMPANY</a:t>
              </a:r>
            </a:p>
            <a:p>
              <a:pPr>
                <a:lnSpc>
                  <a:spcPct val="80000"/>
                </a:lnSpc>
              </a:pPr>
              <a:r>
                <a:rPr lang="en-CA" sz="2400" b="1" dirty="0" smtClean="0">
                  <a:solidFill>
                    <a:schemeClr val="bg1"/>
                  </a:solidFill>
                  <a:latin typeface="Arial Black" panose="020B0A04020102020204" pitchFamily="34" charset="0"/>
                  <a:cs typeface="Segoe UI" panose="020B0502040204020203" pitchFamily="34" charset="0"/>
                </a:rPr>
                <a:t>CASE STUDY</a:t>
              </a:r>
            </a:p>
          </p:txBody>
        </p:sp>
        <p:pic>
          <p:nvPicPr>
            <p:cNvPr id="14" name="Picture 1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509338" y="719347"/>
              <a:ext cx="388851" cy="413154"/>
            </a:xfrm>
            <a:prstGeom prst="rect">
              <a:avLst/>
            </a:prstGeom>
            <a:grpFill/>
          </p:spPr>
        </p:pic>
      </p:grpSp>
      <p:sp>
        <p:nvSpPr>
          <p:cNvPr id="21" name="Rectangle 20"/>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22" name="Text Placeholder 21"/>
          <p:cNvSpPr>
            <a:spLocks noGrp="1"/>
          </p:cNvSpPr>
          <p:nvPr>
            <p:ph type="body" sz="quarter" idx="12" hasCustomPrompt="1"/>
          </p:nvPr>
        </p:nvSpPr>
        <p:spPr>
          <a:xfrm>
            <a:off x="884238" y="243923"/>
            <a:ext cx="4572000" cy="657225"/>
          </a:xfrm>
          <a:prstGeom prst="rect">
            <a:avLst/>
          </a:prstGeom>
        </p:spPr>
        <p:txBody>
          <a:bodyPr/>
          <a:lstStyle>
            <a:lvl1pPr marL="0" indent="0">
              <a:buNone/>
              <a:defRPr sz="2400" b="1">
                <a:solidFill>
                  <a:schemeClr val="accent5"/>
                </a:solidFill>
                <a:latin typeface="Arial Black" panose="020B0A04020102020204" pitchFamily="34" charset="0"/>
              </a:defRPr>
            </a:lvl1pPr>
          </a:lstStyle>
          <a:p>
            <a:pPr lvl="0"/>
            <a:r>
              <a:rPr lang="en-CA" dirty="0" smtClean="0"/>
              <a:t>Title</a:t>
            </a:r>
            <a:endParaRPr lang="en-CA" dirty="0"/>
          </a:p>
        </p:txBody>
      </p:sp>
      <p:sp>
        <p:nvSpPr>
          <p:cNvPr id="24" name="Text Placeholder 23"/>
          <p:cNvSpPr>
            <a:spLocks noGrp="1"/>
          </p:cNvSpPr>
          <p:nvPr>
            <p:ph type="body" sz="quarter" idx="13" hasCustomPrompt="1"/>
          </p:nvPr>
        </p:nvSpPr>
        <p:spPr>
          <a:xfrm>
            <a:off x="329008" y="5752474"/>
            <a:ext cx="5127230" cy="596900"/>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smtClean="0"/>
              <a:t>&lt;Insert&gt;</a:t>
            </a:r>
            <a:endParaRPr lang="en-CA" dirty="0"/>
          </a:p>
        </p:txBody>
      </p:sp>
      <p:sp>
        <p:nvSpPr>
          <p:cNvPr id="4" name="Text Placeholder 3"/>
          <p:cNvSpPr>
            <a:spLocks noGrp="1"/>
          </p:cNvSpPr>
          <p:nvPr>
            <p:ph type="body" sz="quarter" idx="15" hasCustomPrompt="1"/>
          </p:nvPr>
        </p:nvSpPr>
        <p:spPr>
          <a:xfrm>
            <a:off x="6283992" y="1582183"/>
            <a:ext cx="2324237" cy="914135"/>
          </a:xfrm>
          <a:prstGeom prst="rect">
            <a:avLst/>
          </a:prstGeom>
        </p:spPr>
        <p:txBody>
          <a:bodyPr/>
          <a:lstStyle>
            <a:lvl1pPr marL="0" indent="0">
              <a:buNone/>
              <a:defRPr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Industry: &lt;Insert&gt;</a:t>
            </a:r>
          </a:p>
          <a:p>
            <a:pPr lvl="0"/>
            <a:r>
              <a:rPr lang="en-US" dirty="0" smtClean="0"/>
              <a:t>Size: &lt;Insert&gt;</a:t>
            </a:r>
          </a:p>
          <a:p>
            <a:pPr lvl="0"/>
            <a:r>
              <a:rPr lang="en-US" dirty="0" smtClean="0"/>
              <a:t>Source: &lt;Insert&gt;</a:t>
            </a:r>
            <a:endParaRPr lang="en-US" dirty="0"/>
          </a:p>
        </p:txBody>
      </p:sp>
      <p:sp>
        <p:nvSpPr>
          <p:cNvPr id="23" name="Text Placeholder 3"/>
          <p:cNvSpPr>
            <a:spLocks noGrp="1"/>
          </p:cNvSpPr>
          <p:nvPr>
            <p:ph type="body" sz="quarter" idx="16" hasCustomPrompt="1"/>
          </p:nvPr>
        </p:nvSpPr>
        <p:spPr>
          <a:xfrm>
            <a:off x="6641180" y="4243552"/>
            <a:ext cx="1768475" cy="1051130"/>
          </a:xfrm>
          <a:prstGeom prst="rect">
            <a:avLst/>
          </a:prstGeom>
        </p:spPr>
        <p:txBody>
          <a:bodyPr/>
          <a:lstStyle>
            <a:lvl1pPr marL="0" indent="0">
              <a:buNone/>
              <a:defRPr i="1"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Quote in italic Arial</a:t>
            </a:r>
            <a:endParaRPr lang="en-US" dirty="0"/>
          </a:p>
        </p:txBody>
      </p:sp>
    </p:spTree>
    <p:extLst>
      <p:ext uri="{BB962C8B-B14F-4D97-AF65-F5344CB8AC3E}">
        <p14:creationId xmlns:p14="http://schemas.microsoft.com/office/powerpoint/2010/main" val="3855935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68" userDrawn="1">
          <p15:clr>
            <a:srgbClr val="FBAE40"/>
          </p15:clr>
        </p15:guide>
        <p15:guide id="2" pos="6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alf-Case Study">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6899275" y="1733550"/>
            <a:ext cx="1979613" cy="842963"/>
          </a:xfrm>
          <a:prstGeom prst="rect">
            <a:avLst/>
          </a:prstGeom>
        </p:spPr>
        <p:txBody>
          <a:bodyPr anchor="t"/>
          <a:lstStyle>
            <a:lvl1pPr marL="0" indent="0">
              <a:buNone/>
              <a:defRPr>
                <a:latin typeface="Arial" panose="020B0604020202020204" pitchFamily="34" charset="0"/>
                <a:cs typeface="Arial" panose="020B0604020202020204" pitchFamily="34" charset="0"/>
              </a:defRPr>
            </a:lvl1pPr>
          </a:lstStyle>
          <a:p>
            <a:pPr lvl="0"/>
            <a:r>
              <a:rPr lang="en-US" dirty="0" smtClean="0"/>
              <a:t>Industry: &lt;Insert&gt;</a:t>
            </a:r>
          </a:p>
          <a:p>
            <a:pPr lvl="0"/>
            <a:r>
              <a:rPr lang="en-US" dirty="0" smtClean="0"/>
              <a:t>Size: &lt;Insert&gt;</a:t>
            </a:r>
          </a:p>
          <a:p>
            <a:pPr lvl="0"/>
            <a:r>
              <a:rPr lang="en-US" dirty="0" smtClean="0"/>
              <a:t>Source: &lt;Insert&gt;</a:t>
            </a:r>
            <a:endParaRPr lang="en-US" dirty="0"/>
          </a:p>
        </p:txBody>
      </p:sp>
      <p:sp>
        <p:nvSpPr>
          <p:cNvPr id="5" name="Text Placeholder 4"/>
          <p:cNvSpPr>
            <a:spLocks noGrp="1"/>
          </p:cNvSpPr>
          <p:nvPr>
            <p:ph type="body" sz="quarter" idx="16" hasCustomPrompt="1"/>
          </p:nvPr>
        </p:nvSpPr>
        <p:spPr>
          <a:xfrm>
            <a:off x="5922963" y="2773363"/>
            <a:ext cx="2955925" cy="2517775"/>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smtClean="0"/>
              <a:t>&lt;Insert case details&gt;</a:t>
            </a:r>
            <a:endParaRPr lang="en-CA" dirty="0"/>
          </a:p>
        </p:txBody>
      </p:sp>
      <p:grpSp>
        <p:nvGrpSpPr>
          <p:cNvPr id="11" name="Group 10"/>
          <p:cNvGrpSpPr/>
          <p:nvPr userDrawn="1"/>
        </p:nvGrpSpPr>
        <p:grpSpPr>
          <a:xfrm>
            <a:off x="5628105" y="0"/>
            <a:ext cx="3515895" cy="6522720"/>
            <a:chOff x="-1" y="0"/>
            <a:chExt cx="3419231" cy="6522720"/>
          </a:xfrm>
          <a:noFill/>
          <a:effectLst/>
        </p:grpSpPr>
        <p:sp>
          <p:nvSpPr>
            <p:cNvPr id="12" name="Rectangle 11"/>
            <p:cNvSpPr/>
            <p:nvPr/>
          </p:nvSpPr>
          <p:spPr>
            <a:xfrm>
              <a:off x="-1" y="0"/>
              <a:ext cx="3419231" cy="6522720"/>
            </a:xfrm>
            <a:prstGeom prst="rect">
              <a:avLst/>
            </a:prstGeom>
            <a:grp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3" name="TextBox 12"/>
            <p:cNvSpPr txBox="1"/>
            <p:nvPr/>
          </p:nvSpPr>
          <p:spPr>
            <a:xfrm>
              <a:off x="583738" y="643137"/>
              <a:ext cx="2314451" cy="978729"/>
            </a:xfrm>
            <a:prstGeom prst="rect">
              <a:avLst/>
            </a:prstGeom>
            <a:grpFill/>
            <a:ln w="28575">
              <a:noFill/>
            </a:ln>
          </p:spPr>
          <p:txBody>
            <a:bodyPr wrap="none" rtlCol="0">
              <a:spAutoFit/>
            </a:bodyPr>
            <a:lstStyle/>
            <a:p>
              <a:pPr>
                <a:lnSpc>
                  <a:spcPct val="80000"/>
                </a:lnSpc>
              </a:pPr>
              <a:r>
                <a:rPr lang="en-CA" sz="2400" b="1" dirty="0" smtClean="0">
                  <a:solidFill>
                    <a:schemeClr val="accent5"/>
                  </a:solidFill>
                  <a:latin typeface="Arial Black" panose="020B0A04020102020204" pitchFamily="34" charset="0"/>
                  <a:cs typeface="Segoe UI" panose="020B0502040204020203" pitchFamily="34" charset="0"/>
                </a:rPr>
                <a:t>MCLEAN &amp;</a:t>
              </a:r>
            </a:p>
            <a:p>
              <a:pPr>
                <a:lnSpc>
                  <a:spcPct val="80000"/>
                </a:lnSpc>
              </a:pPr>
              <a:r>
                <a:rPr lang="en-CA" sz="2400" b="1" dirty="0" smtClean="0">
                  <a:solidFill>
                    <a:schemeClr val="accent5"/>
                  </a:solidFill>
                  <a:latin typeface="Arial Black" panose="020B0A04020102020204" pitchFamily="34" charset="0"/>
                  <a:cs typeface="Segoe UI" panose="020B0502040204020203" pitchFamily="34" charset="0"/>
                </a:rPr>
                <a:t>COMPANY</a:t>
              </a:r>
            </a:p>
            <a:p>
              <a:pPr>
                <a:lnSpc>
                  <a:spcPct val="80000"/>
                </a:lnSpc>
              </a:pPr>
              <a:r>
                <a:rPr lang="en-CA" sz="2400" b="1" dirty="0" smtClean="0">
                  <a:solidFill>
                    <a:schemeClr val="accent5"/>
                  </a:solidFill>
                  <a:latin typeface="Arial Black" panose="020B0A04020102020204" pitchFamily="34" charset="0"/>
                  <a:cs typeface="Segoe UI" panose="020B0502040204020203" pitchFamily="34" charset="0"/>
                </a:rPr>
                <a:t>CASE STUDY</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635" y="719347"/>
              <a:ext cx="388554" cy="413154"/>
            </a:xfrm>
            <a:prstGeom prst="rect">
              <a:avLst/>
            </a:prstGeom>
            <a:grpFill/>
            <a:ln w="28575">
              <a:noFill/>
            </a:ln>
          </p:spPr>
        </p:pic>
      </p:grpSp>
      <p:sp>
        <p:nvSpPr>
          <p:cNvPr id="21" name="Rectangle 20"/>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24" name="Text Placeholder 23"/>
          <p:cNvSpPr>
            <a:spLocks noGrp="1"/>
          </p:cNvSpPr>
          <p:nvPr>
            <p:ph type="body" sz="quarter" idx="13" hasCustomPrompt="1"/>
          </p:nvPr>
        </p:nvSpPr>
        <p:spPr>
          <a:xfrm>
            <a:off x="5923277" y="5730552"/>
            <a:ext cx="2956137" cy="596900"/>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smtClean="0"/>
              <a:t>&lt;Insert&gt;</a:t>
            </a:r>
            <a:endParaRPr lang="en-CA" dirty="0"/>
          </a:p>
        </p:txBody>
      </p:sp>
      <p:sp>
        <p:nvSpPr>
          <p:cNvPr id="25" name="TextBox 24"/>
          <p:cNvSpPr txBox="1"/>
          <p:nvPr userDrawn="1"/>
        </p:nvSpPr>
        <p:spPr>
          <a:xfrm>
            <a:off x="5923277" y="5422775"/>
            <a:ext cx="2956137" cy="307777"/>
          </a:xfrm>
          <a:prstGeom prst="rect">
            <a:avLst/>
          </a:prstGeom>
        </p:spPr>
        <p:txBody>
          <a:bodyPr wrap="square" rtlCol="0">
            <a:spAutoFit/>
          </a:bodyPr>
          <a:lstStyle/>
          <a:p>
            <a:r>
              <a:rPr lang="en-CA" sz="1400" b="1" dirty="0" smtClean="0">
                <a:solidFill>
                  <a:schemeClr val="accent2"/>
                </a:solidFill>
                <a:latin typeface="Arial Black" panose="020B0A04020102020204" pitchFamily="34" charset="0"/>
              </a:rPr>
              <a:t>Key Takeaway</a:t>
            </a:r>
          </a:p>
        </p:txBody>
      </p:sp>
      <p:sp>
        <p:nvSpPr>
          <p:cNvPr id="15" name="Text Placeholder 6"/>
          <p:cNvSpPr>
            <a:spLocks noGrp="1"/>
          </p:cNvSpPr>
          <p:nvPr>
            <p:ph type="body" sz="quarter" idx="15"/>
          </p:nvPr>
        </p:nvSpPr>
        <p:spPr>
          <a:xfrm>
            <a:off x="510041" y="375558"/>
            <a:ext cx="4946197" cy="863600"/>
          </a:xfrm>
          <a:prstGeom prst="rect">
            <a:avLst/>
          </a:prstGeom>
        </p:spPr>
        <p:txBody>
          <a:bodyPr/>
          <a:lstStyle>
            <a:lvl1pPr marL="0" indent="0">
              <a:buNone/>
              <a:defRPr sz="2400" b="1">
                <a:latin typeface="Arial Black" panose="020B0A04020102020204" pitchFamily="34" charset="0"/>
              </a:defRPr>
            </a:lvl1pPr>
          </a:lstStyle>
          <a:p>
            <a:pPr lvl="0"/>
            <a:endParaRPr lang="en-CA" dirty="0" smtClean="0"/>
          </a:p>
        </p:txBody>
      </p:sp>
    </p:spTree>
    <p:extLst>
      <p:ext uri="{BB962C8B-B14F-4D97-AF65-F5344CB8AC3E}">
        <p14:creationId xmlns:p14="http://schemas.microsoft.com/office/powerpoint/2010/main" val="2810978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Case Study">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6899275" y="1733550"/>
            <a:ext cx="1979613" cy="842963"/>
          </a:xfrm>
          <a:prstGeom prst="rect">
            <a:avLst/>
          </a:prstGeom>
        </p:spPr>
        <p:txBody>
          <a:bodyPr anchor="t"/>
          <a:lstStyle>
            <a:lvl1pPr marL="0" indent="0">
              <a:buNone/>
              <a:defRPr>
                <a:latin typeface="Arial" panose="020B0604020202020204" pitchFamily="34" charset="0"/>
                <a:cs typeface="Arial" panose="020B0604020202020204" pitchFamily="34" charset="0"/>
              </a:defRPr>
            </a:lvl1pPr>
          </a:lstStyle>
          <a:p>
            <a:pPr lvl="0"/>
            <a:r>
              <a:rPr lang="en-US" dirty="0" smtClean="0"/>
              <a:t>Industry: &lt;Insert&gt;</a:t>
            </a:r>
          </a:p>
          <a:p>
            <a:pPr lvl="0"/>
            <a:r>
              <a:rPr lang="en-US" dirty="0" smtClean="0"/>
              <a:t>Size: &lt;Insert&gt;</a:t>
            </a:r>
          </a:p>
          <a:p>
            <a:pPr lvl="0"/>
            <a:r>
              <a:rPr lang="en-US" dirty="0" smtClean="0"/>
              <a:t>Source: &lt;Insert&gt;</a:t>
            </a:r>
            <a:endParaRPr lang="en-US" dirty="0"/>
          </a:p>
        </p:txBody>
      </p:sp>
      <p:sp>
        <p:nvSpPr>
          <p:cNvPr id="5" name="Text Placeholder 4"/>
          <p:cNvSpPr>
            <a:spLocks noGrp="1"/>
          </p:cNvSpPr>
          <p:nvPr>
            <p:ph type="body" sz="quarter" idx="16" hasCustomPrompt="1"/>
          </p:nvPr>
        </p:nvSpPr>
        <p:spPr>
          <a:xfrm>
            <a:off x="5922963" y="2773363"/>
            <a:ext cx="2955925" cy="2517775"/>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smtClean="0"/>
              <a:t>&lt;Insert case details&gt;</a:t>
            </a:r>
            <a:endParaRPr lang="en-CA" dirty="0"/>
          </a:p>
        </p:txBody>
      </p:sp>
      <p:grpSp>
        <p:nvGrpSpPr>
          <p:cNvPr id="11" name="Group 10"/>
          <p:cNvGrpSpPr/>
          <p:nvPr userDrawn="1"/>
        </p:nvGrpSpPr>
        <p:grpSpPr>
          <a:xfrm>
            <a:off x="5628105" y="0"/>
            <a:ext cx="3515895" cy="6522720"/>
            <a:chOff x="-1" y="0"/>
            <a:chExt cx="3419231" cy="6522720"/>
          </a:xfrm>
          <a:noFill/>
          <a:effectLst/>
        </p:grpSpPr>
        <p:sp>
          <p:nvSpPr>
            <p:cNvPr id="12" name="Rectangle 11"/>
            <p:cNvSpPr/>
            <p:nvPr/>
          </p:nvSpPr>
          <p:spPr>
            <a:xfrm>
              <a:off x="-1" y="0"/>
              <a:ext cx="3419231" cy="6522720"/>
            </a:xfrm>
            <a:prstGeom prst="rect">
              <a:avLst/>
            </a:prstGeom>
            <a:grp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3" name="TextBox 12"/>
            <p:cNvSpPr txBox="1"/>
            <p:nvPr/>
          </p:nvSpPr>
          <p:spPr>
            <a:xfrm>
              <a:off x="583738" y="643137"/>
              <a:ext cx="2314451" cy="978729"/>
            </a:xfrm>
            <a:prstGeom prst="rect">
              <a:avLst/>
            </a:prstGeom>
            <a:grpFill/>
            <a:ln w="28575">
              <a:noFill/>
            </a:ln>
          </p:spPr>
          <p:txBody>
            <a:bodyPr wrap="none" rtlCol="0">
              <a:spAutoFit/>
            </a:bodyPr>
            <a:lstStyle/>
            <a:p>
              <a:pPr>
                <a:lnSpc>
                  <a:spcPct val="80000"/>
                </a:lnSpc>
              </a:pPr>
              <a:r>
                <a:rPr lang="en-CA" sz="2400" b="1" dirty="0" smtClean="0">
                  <a:solidFill>
                    <a:schemeClr val="accent5"/>
                  </a:solidFill>
                  <a:latin typeface="Arial Black" panose="020B0A04020102020204" pitchFamily="34" charset="0"/>
                  <a:cs typeface="Segoe UI" panose="020B0502040204020203" pitchFamily="34" charset="0"/>
                </a:rPr>
                <a:t>MCLEAN &amp;</a:t>
              </a:r>
            </a:p>
            <a:p>
              <a:pPr>
                <a:lnSpc>
                  <a:spcPct val="80000"/>
                </a:lnSpc>
              </a:pPr>
              <a:r>
                <a:rPr lang="en-CA" sz="2400" b="1" dirty="0" smtClean="0">
                  <a:solidFill>
                    <a:schemeClr val="accent5"/>
                  </a:solidFill>
                  <a:latin typeface="Arial Black" panose="020B0A04020102020204" pitchFamily="34" charset="0"/>
                  <a:cs typeface="Segoe UI" panose="020B0502040204020203" pitchFamily="34" charset="0"/>
                </a:rPr>
                <a:t>COMPANY</a:t>
              </a:r>
            </a:p>
            <a:p>
              <a:pPr>
                <a:lnSpc>
                  <a:spcPct val="80000"/>
                </a:lnSpc>
              </a:pPr>
              <a:r>
                <a:rPr lang="en-CA" sz="2400" b="1" dirty="0" smtClean="0">
                  <a:solidFill>
                    <a:schemeClr val="accent5"/>
                  </a:solidFill>
                  <a:latin typeface="Arial Black" panose="020B0A04020102020204" pitchFamily="34" charset="0"/>
                  <a:cs typeface="Segoe UI" panose="020B0502040204020203" pitchFamily="34" charset="0"/>
                </a:rPr>
                <a:t>CASE STUDY</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635" y="719347"/>
              <a:ext cx="388554" cy="413154"/>
            </a:xfrm>
            <a:prstGeom prst="rect">
              <a:avLst/>
            </a:prstGeom>
            <a:grpFill/>
            <a:ln w="28575">
              <a:noFill/>
            </a:ln>
          </p:spPr>
        </p:pic>
      </p:grpSp>
      <p:sp>
        <p:nvSpPr>
          <p:cNvPr id="21" name="Rectangle 20"/>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24" name="Text Placeholder 23"/>
          <p:cNvSpPr>
            <a:spLocks noGrp="1"/>
          </p:cNvSpPr>
          <p:nvPr>
            <p:ph type="body" sz="quarter" idx="13" hasCustomPrompt="1"/>
          </p:nvPr>
        </p:nvSpPr>
        <p:spPr>
          <a:xfrm>
            <a:off x="5923277" y="5730552"/>
            <a:ext cx="2956137" cy="596900"/>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smtClean="0"/>
              <a:t>&lt;Insert&gt;</a:t>
            </a:r>
            <a:endParaRPr lang="en-CA" dirty="0"/>
          </a:p>
        </p:txBody>
      </p:sp>
      <p:sp>
        <p:nvSpPr>
          <p:cNvPr id="25" name="TextBox 24"/>
          <p:cNvSpPr txBox="1"/>
          <p:nvPr userDrawn="1"/>
        </p:nvSpPr>
        <p:spPr>
          <a:xfrm>
            <a:off x="5907983" y="5227507"/>
            <a:ext cx="2956137" cy="307777"/>
          </a:xfrm>
          <a:prstGeom prst="rect">
            <a:avLst/>
          </a:prstGeom>
        </p:spPr>
        <p:txBody>
          <a:bodyPr wrap="square" rtlCol="0">
            <a:spAutoFit/>
          </a:bodyPr>
          <a:lstStyle/>
          <a:p>
            <a:r>
              <a:rPr lang="en-CA" sz="1400" b="1" dirty="0" smtClean="0">
                <a:solidFill>
                  <a:schemeClr val="accent2"/>
                </a:solidFill>
                <a:latin typeface="Arial Black" panose="020B0A04020102020204" pitchFamily="34" charset="0"/>
              </a:rPr>
              <a:t>Key Takeaway</a:t>
            </a:r>
          </a:p>
        </p:txBody>
      </p:sp>
      <p:sp>
        <p:nvSpPr>
          <p:cNvPr id="15" name="Text Placeholder 6"/>
          <p:cNvSpPr>
            <a:spLocks noGrp="1"/>
          </p:cNvSpPr>
          <p:nvPr>
            <p:ph type="body" sz="quarter" idx="15"/>
          </p:nvPr>
        </p:nvSpPr>
        <p:spPr>
          <a:xfrm>
            <a:off x="510041" y="375558"/>
            <a:ext cx="4946197" cy="863600"/>
          </a:xfrm>
          <a:prstGeom prst="rect">
            <a:avLst/>
          </a:prstGeom>
        </p:spPr>
        <p:txBody>
          <a:bodyPr/>
          <a:lstStyle>
            <a:lvl1pPr marL="0" indent="0">
              <a:buNone/>
              <a:defRPr sz="2400" b="1">
                <a:latin typeface="Arial Black" panose="020B0A04020102020204" pitchFamily="34" charset="0"/>
              </a:defRPr>
            </a:lvl1pPr>
          </a:lstStyle>
          <a:p>
            <a:pPr lvl="0"/>
            <a:endParaRPr lang="en-CA" dirty="0" smtClean="0"/>
          </a:p>
        </p:txBody>
      </p:sp>
    </p:spTree>
    <p:extLst>
      <p:ext uri="{BB962C8B-B14F-4D97-AF65-F5344CB8AC3E}">
        <p14:creationId xmlns:p14="http://schemas.microsoft.com/office/powerpoint/2010/main" val="2241581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517180"/>
            <a:ext cx="8388424" cy="3380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chemeClr val="bg1">
                    <a:lumMod val="65000"/>
                  </a:schemeClr>
                </a:solidFill>
                <a:latin typeface="Arial Black" panose="020B0A04020102020204" pitchFamily="34" charset="0"/>
              </a:rPr>
              <a:t>							</a:t>
            </a:r>
            <a:r>
              <a:rPr lang="en-CA" sz="1000" dirty="0" smtClean="0">
                <a:solidFill>
                  <a:schemeClr val="bg1">
                    <a:lumMod val="65000"/>
                  </a:schemeClr>
                </a:solidFill>
                <a:latin typeface="Arial" panose="020B0604020202020204" pitchFamily="34" charset="0"/>
                <a:cs typeface="Segoe UI" panose="020B0502040204020203" pitchFamily="34" charset="0"/>
              </a:rPr>
              <a:t>McLean &amp; Company</a:t>
            </a:r>
            <a:endParaRPr lang="en-CA" sz="1000" dirty="0">
              <a:solidFill>
                <a:schemeClr val="bg1">
                  <a:lumMod val="65000"/>
                </a:schemeClr>
              </a:solidFill>
              <a:latin typeface="Arial" panose="020B0604020202020204" pitchFamily="34" charset="0"/>
              <a:cs typeface="Segoe UI" panose="020B0502040204020203" pitchFamily="34" charset="0"/>
            </a:endParaRPr>
          </a:p>
        </p:txBody>
      </p:sp>
      <p:sp>
        <p:nvSpPr>
          <p:cNvPr id="10" name="Rectangle 9"/>
          <p:cNvSpPr/>
          <p:nvPr userDrawn="1"/>
        </p:nvSpPr>
        <p:spPr>
          <a:xfrm>
            <a:off x="8388424" y="6515100"/>
            <a:ext cx="755576" cy="340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b="0" i="0" smtClean="0">
                <a:solidFill>
                  <a:schemeClr val="bg1">
                    <a:lumMod val="65000"/>
                  </a:schemeClr>
                </a:solidFill>
                <a:latin typeface="Arial" panose="020B0604020202020204" pitchFamily="34" charset="0"/>
                <a:cs typeface="Segoe UI" panose="020B0502040204020203" pitchFamily="34" charset="0"/>
              </a:rPr>
              <a:pPr marL="179388" fontAlgn="base">
                <a:spcBef>
                  <a:spcPct val="0"/>
                </a:spcBef>
                <a:spcAft>
                  <a:spcPct val="0"/>
                </a:spcAft>
              </a:pPr>
              <a:t>‹#›</a:t>
            </a:fld>
            <a:endParaRPr lang="en-CA" sz="1000" b="0" i="0" dirty="0">
              <a:solidFill>
                <a:schemeClr val="bg1">
                  <a:lumMod val="65000"/>
                </a:schemeClr>
              </a:solidFill>
              <a:latin typeface="Arial" panose="020B0604020202020204" pitchFamily="34" charset="0"/>
              <a:cs typeface="Segoe UI" panose="020B0502040204020203" pitchFamily="34" charset="0"/>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824" r:id="rId2"/>
    <p:sldLayoutId id="2147483781" r:id="rId3"/>
    <p:sldLayoutId id="2147483785" r:id="rId4"/>
    <p:sldLayoutId id="2147483773" r:id="rId5"/>
    <p:sldLayoutId id="2147483819" r:id="rId6"/>
    <p:sldLayoutId id="2147483793" r:id="rId7"/>
    <p:sldLayoutId id="2147483820" r:id="rId8"/>
    <p:sldLayoutId id="2147483823" r:id="rId9"/>
    <p:sldLayoutId id="2147483822"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x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hr.mcleanco.com/research/ss/provide-balanced-wellbeing-programs/provide-balanced-wellbeing-programs-storyboard" TargetMode="External"/><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kk" TargetMode="External"/><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hr.mcleanco.com/research/ss/provide-balanced-wellbeing-programs/provide-balanced-wellbeing-programs-storyboard" TargetMode="External"/><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hr.mcleanco.com/mycont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0800000">
            <a:off x="-1" y="-3"/>
            <a:ext cx="2558901" cy="212273"/>
          </a:xfrm>
          <a:prstGeom prst="rect">
            <a:avLst/>
          </a:prstGeom>
          <a:solidFill>
            <a:srgbClr val="29475F"/>
          </a:solidFill>
          <a:ln>
            <a:solidFill>
              <a:srgbClr val="2947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9475F"/>
              </a:solidFill>
              <a:latin typeface="Arial Black" panose="020B0A04020102020204" pitchFamily="34" charset="0"/>
            </a:endParaRPr>
          </a:p>
        </p:txBody>
      </p:sp>
      <p:sp>
        <p:nvSpPr>
          <p:cNvPr id="9" name="Blueprint Title">
            <a:hlinkClick r:id="rId3" action="ppaction://hlinkfile"/>
          </p:cNvPr>
          <p:cNvSpPr txBox="1">
            <a:spLocks/>
          </p:cNvSpPr>
          <p:nvPr/>
        </p:nvSpPr>
        <p:spPr>
          <a:xfrm>
            <a:off x="518921" y="617308"/>
            <a:ext cx="7808650" cy="1530666"/>
          </a:xfrm>
          <a:prstGeom prst="rect">
            <a:avLst/>
          </a:prstGeom>
          <a:noFill/>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CA" sz="4800" b="1" dirty="0" smtClean="0">
                <a:solidFill>
                  <a:schemeClr val="bg1"/>
                </a:solidFill>
                <a:effectLst>
                  <a:outerShdw blurRad="38100" dist="38100" dir="2700000" algn="tl">
                    <a:srgbClr val="000000">
                      <a:alpha val="43137"/>
                    </a:srgbClr>
                  </a:outerShdw>
                </a:effectLst>
                <a:latin typeface="Arial Black" panose="020B0A04020102020204" pitchFamily="34" charset="0"/>
                <a:cs typeface="Segoe UI" panose="020B0502040204020203" pitchFamily="34" charset="0"/>
              </a:rPr>
              <a:t>Provide Balanced </a:t>
            </a:r>
          </a:p>
          <a:p>
            <a:pPr marL="0" indent="0">
              <a:spcBef>
                <a:spcPts val="0"/>
              </a:spcBef>
              <a:spcAft>
                <a:spcPts val="0"/>
              </a:spcAft>
              <a:buNone/>
            </a:pPr>
            <a:r>
              <a:rPr lang="en-CA" sz="4800" b="1" dirty="0" smtClean="0">
                <a:solidFill>
                  <a:schemeClr val="bg1"/>
                </a:solidFill>
                <a:effectLst>
                  <a:outerShdw blurRad="38100" dist="38100" dir="2700000" algn="tl">
                    <a:srgbClr val="000000">
                      <a:alpha val="43137"/>
                    </a:srgbClr>
                  </a:outerShdw>
                </a:effectLst>
                <a:latin typeface="Arial Black" panose="020B0A04020102020204" pitchFamily="34" charset="0"/>
                <a:cs typeface="Segoe UI" panose="020B0502040204020203" pitchFamily="34" charset="0"/>
              </a:rPr>
              <a:t>Wellbeing Programs</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2" name="Rectangle 1"/>
          <p:cNvSpPr/>
          <p:nvPr/>
        </p:nvSpPr>
        <p:spPr>
          <a:xfrm>
            <a:off x="518921" y="2241863"/>
            <a:ext cx="7711400" cy="584775"/>
          </a:xfrm>
          <a:prstGeom prst="rect">
            <a:avLst/>
          </a:prstGeom>
        </p:spPr>
        <p:txBody>
          <a:bodyPr wrap="square">
            <a:spAutoFit/>
          </a:bodyPr>
          <a:lstStyle/>
          <a:p>
            <a:pPr>
              <a:spcAft>
                <a:spcPts val="200"/>
              </a:spcAft>
            </a:pPr>
            <a:r>
              <a:rPr lang="en-CA" sz="1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Proactively impact employee wellbeing </a:t>
            </a:r>
            <a:r>
              <a:rPr lang="en-CA"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t>
            </a:r>
            <a:r>
              <a:rPr lang="en-CA" sz="1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improve productivity </a:t>
            </a:r>
            <a:r>
              <a:rPr lang="en-CA"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boost employee </a:t>
            </a:r>
            <a:r>
              <a:rPr lang="en-CA" sz="1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engagement. </a:t>
            </a:r>
            <a:endPar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523755" y="1230704"/>
            <a:ext cx="3922485" cy="276999"/>
          </a:xfrm>
          <a:prstGeom prst="rect">
            <a:avLst/>
          </a:prstGeom>
        </p:spPr>
        <p:txBody>
          <a:bodyPr wrap="square" rtlCol="0">
            <a:spAutoFit/>
          </a:bodyPr>
          <a:lstStyle/>
          <a:p>
            <a:r>
              <a:rPr lang="en-CA" sz="1200" i="1" dirty="0" smtClean="0">
                <a:solidFill>
                  <a:schemeClr val="accent3"/>
                </a:solidFill>
                <a:latin typeface="Arial Black" panose="020B0A04020102020204" pitchFamily="34" charset="0"/>
              </a:rPr>
              <a:t> </a:t>
            </a:r>
          </a:p>
        </p:txBody>
      </p:sp>
      <p:grpSp>
        <p:nvGrpSpPr>
          <p:cNvPr id="7" name="Group 6"/>
          <p:cNvGrpSpPr/>
          <p:nvPr/>
        </p:nvGrpSpPr>
        <p:grpSpPr>
          <a:xfrm>
            <a:off x="0" y="5373216"/>
            <a:ext cx="9144000" cy="1490026"/>
            <a:chOff x="0" y="5373216"/>
            <a:chExt cx="9144000" cy="1490026"/>
          </a:xfrm>
        </p:grpSpPr>
        <p:sp>
          <p:nvSpPr>
            <p:cNvPr id="8" name="Rectangle 7"/>
            <p:cNvSpPr/>
            <p:nvPr/>
          </p:nvSpPr>
          <p:spPr>
            <a:xfrm>
              <a:off x="0" y="5373216"/>
              <a:ext cx="9135007" cy="1484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5373216"/>
              <a:ext cx="9144000" cy="1490026"/>
              <a:chOff x="0" y="5373216"/>
              <a:chExt cx="9144000" cy="1490026"/>
            </a:xfrm>
          </p:grpSpPr>
          <p:pic>
            <p:nvPicPr>
              <p:cNvPr id="11" name="Picture 10" descr="sample-titlebar-mcoNEW.gif"/>
              <p:cNvPicPr>
                <a:picLocks noChangeAspect="1"/>
              </p:cNvPicPr>
              <p:nvPr/>
            </p:nvPicPr>
            <p:blipFill>
              <a:blip r:embed="rId4" cstate="print"/>
              <a:srcRect l="84650" t="59830"/>
              <a:stretch>
                <a:fillRect/>
              </a:stretch>
            </p:blipFill>
            <p:spPr>
              <a:xfrm>
                <a:off x="7740352" y="6273316"/>
                <a:ext cx="1403648" cy="584684"/>
              </a:xfrm>
              <a:prstGeom prst="rect">
                <a:avLst/>
              </a:prstGeom>
            </p:spPr>
          </p:pic>
          <p:sp>
            <p:nvSpPr>
              <p:cNvPr id="12" name="Rectangle 11"/>
              <p:cNvSpPr/>
              <p:nvPr/>
            </p:nvSpPr>
            <p:spPr>
              <a:xfrm>
                <a:off x="0" y="6278558"/>
                <a:ext cx="7740352" cy="584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rgbClr val="FFFFFF">
                        <a:lumMod val="65000"/>
                      </a:srgbClr>
                    </a:solidFill>
                  </a:rPr>
                  <a:t>McLean &amp; Company is a research and advisory firm providing practical solutions to human resources challenges via executable research, tools and advice that have a clear and measurable impact on your business. © 1997-2017 McLean &amp; Company. McLean &amp; Company is a division of Info-Tech Research Group.</a:t>
                </a:r>
                <a:endParaRPr lang="en-CA" sz="800" dirty="0">
                  <a:solidFill>
                    <a:srgbClr val="FFFFFF">
                      <a:lumMod val="65000"/>
                    </a:srgbClr>
                  </a:solidFill>
                </a:endParaRPr>
              </a:p>
            </p:txBody>
          </p:sp>
          <p:grpSp>
            <p:nvGrpSpPr>
              <p:cNvPr id="13" name="Group 12"/>
              <p:cNvGrpSpPr/>
              <p:nvPr/>
            </p:nvGrpSpPr>
            <p:grpSpPr>
              <a:xfrm>
                <a:off x="0" y="5373216"/>
                <a:ext cx="9144000" cy="900100"/>
                <a:chOff x="8993" y="4257092"/>
                <a:chExt cx="9144000" cy="900100"/>
              </a:xfrm>
            </p:grpSpPr>
            <p:sp>
              <p:nvSpPr>
                <p:cNvPr id="14" name="Rectangle 13">
                  <a:hlinkClick r:id="rId5"/>
                </p:cNvPr>
                <p:cNvSpPr/>
                <p:nvPr/>
              </p:nvSpPr>
              <p:spPr>
                <a:xfrm>
                  <a:off x="8993" y="4257092"/>
                  <a:ext cx="9144000" cy="900100"/>
                </a:xfrm>
                <a:prstGeom prst="rect">
                  <a:avLst/>
                </a:prstGeom>
                <a:solidFill>
                  <a:srgbClr val="44A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5" name="TextBox 14">
                  <a:hlinkClick r:id="rId5"/>
                </p:cNvPr>
                <p:cNvSpPr txBox="1"/>
                <p:nvPr/>
              </p:nvSpPr>
              <p:spPr>
                <a:xfrm>
                  <a:off x="783693" y="4367712"/>
                  <a:ext cx="2350391" cy="707886"/>
                </a:xfrm>
                <a:prstGeom prst="rect">
                  <a:avLst/>
                </a:prstGeom>
                <a:noFill/>
              </p:spPr>
              <p:txBody>
                <a:bodyPr wrap="square" rtlCol="0">
                  <a:spAutoFit/>
                </a:bodyPr>
                <a:lstStyle/>
                <a:p>
                  <a:r>
                    <a:rPr lang="en-CA" sz="4000" b="1" dirty="0" smtClean="0">
                      <a:solidFill>
                        <a:srgbClr val="8FCF94"/>
                      </a:solidFill>
                    </a:rPr>
                    <a:t>SAMPL</a:t>
                  </a:r>
                  <a:r>
                    <a:rPr lang="en-CA" sz="4000" b="1" dirty="0">
                      <a:solidFill>
                        <a:srgbClr val="8FCF94"/>
                      </a:solidFill>
                    </a:rPr>
                    <a:t>E</a:t>
                  </a:r>
                </a:p>
              </p:txBody>
            </p:sp>
            <p:sp>
              <p:nvSpPr>
                <p:cNvPr id="16" name="TextBox 15">
                  <a:hlinkClick r:id="rId5"/>
                </p:cNvPr>
                <p:cNvSpPr txBox="1"/>
                <p:nvPr/>
              </p:nvSpPr>
              <p:spPr>
                <a:xfrm>
                  <a:off x="3743400" y="4517853"/>
                  <a:ext cx="5400600" cy="338554"/>
                </a:xfrm>
                <a:prstGeom prst="rect">
                  <a:avLst/>
                </a:prstGeom>
                <a:noFill/>
              </p:spPr>
              <p:txBody>
                <a:bodyPr wrap="square" rtlCol="0">
                  <a:spAutoFit/>
                </a:bodyPr>
                <a:lstStyle/>
                <a:p>
                  <a:pPr algn="l"/>
                  <a:r>
                    <a:rPr lang="en-CA" sz="1600" u="sng" dirty="0" smtClean="0">
                      <a:solidFill>
                        <a:srgbClr val="FFFFFF"/>
                      </a:solidFill>
                    </a:rPr>
                    <a:t>Learn about becoming a member</a:t>
                  </a:r>
                  <a:endParaRPr lang="en-CA" sz="1600" u="sng" dirty="0">
                    <a:solidFill>
                      <a:srgbClr val="FFFFFF"/>
                    </a:solidFill>
                  </a:endParaRPr>
                </a:p>
              </p:txBody>
            </p:sp>
          </p:grpSp>
        </p:grpSp>
      </p:grpSp>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59"/>
          <a:stretch/>
        </p:blipFill>
        <p:spPr>
          <a:xfrm>
            <a:off x="5832474" y="0"/>
            <a:ext cx="3311525" cy="6522294"/>
          </a:xfrm>
          <a:prstGeom prst="rect">
            <a:avLst/>
          </a:prstGeom>
        </p:spPr>
      </p:pic>
      <p:sp>
        <p:nvSpPr>
          <p:cNvPr id="20" name="Rectangle 19"/>
          <p:cNvSpPr/>
          <p:nvPr/>
        </p:nvSpPr>
        <p:spPr>
          <a:xfrm>
            <a:off x="-1" y="1120775"/>
            <a:ext cx="168275" cy="539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latin typeface="Arial Black" panose="020B0A04020102020204" pitchFamily="34" charset="0"/>
            </a:endParaRPr>
          </a:p>
        </p:txBody>
      </p:sp>
      <p:grpSp>
        <p:nvGrpSpPr>
          <p:cNvPr id="11" name="Group 16"/>
          <p:cNvGrpSpPr/>
          <p:nvPr/>
        </p:nvGrpSpPr>
        <p:grpSpPr>
          <a:xfrm>
            <a:off x="510040" y="967749"/>
            <a:ext cx="4971768" cy="5464981"/>
            <a:chOff x="450187" y="1251942"/>
            <a:chExt cx="6834210" cy="5464981"/>
          </a:xfrm>
        </p:grpSpPr>
        <p:sp>
          <p:nvSpPr>
            <p:cNvPr id="12" name="TextBox 17"/>
            <p:cNvSpPr txBox="1"/>
            <p:nvPr/>
          </p:nvSpPr>
          <p:spPr>
            <a:xfrm>
              <a:off x="450187" y="1251942"/>
              <a:ext cx="6834209" cy="1849224"/>
            </a:xfrm>
            <a:prstGeom prst="rect">
              <a:avLst/>
            </a:prstGeom>
          </p:spPr>
          <p:txBody>
            <a:bodyPr wrap="square" rtlCol="0">
              <a:spAutoFit/>
            </a:bodyPr>
            <a:lstStyle/>
            <a:p>
              <a:pPr>
                <a:spcAft>
                  <a:spcPts val="300"/>
                </a:spcAft>
              </a:pPr>
              <a:r>
                <a:rPr lang="en-US" sz="1400" b="1" dirty="0" smtClean="0">
                  <a:solidFill>
                    <a:schemeClr val="accent1"/>
                  </a:solidFill>
                  <a:latin typeface="Arial Black" panose="020B0A04020102020204" pitchFamily="34" charset="0"/>
                  <a:cs typeface="Segoe UI" panose="020B0502040204020203" pitchFamily="34" charset="0"/>
                </a:rPr>
                <a:t>Situation</a:t>
              </a:r>
            </a:p>
            <a:p>
              <a:pPr marL="180975" indent="-180975">
                <a:spcAft>
                  <a:spcPts val="200"/>
                </a:spcAft>
                <a:buFont typeface="Arial" panose="020B0604020202020204" pitchFamily="34" charset="0"/>
                <a:buChar char="•"/>
              </a:pPr>
              <a:r>
                <a:rPr lang="en-US" sz="1200" dirty="0" smtClean="0">
                  <a:solidFill>
                    <a:schemeClr val="tx2">
                      <a:lumMod val="75000"/>
                      <a:lumOff val="25000"/>
                    </a:schemeClr>
                  </a:solidFill>
                  <a:latin typeface="Arial" panose="020B0604020202020204" pitchFamily="34" charset="0"/>
                  <a:cs typeface="Arial" panose="020B0604020202020204" pitchFamily="34" charset="0"/>
                </a:rPr>
                <a:t>If employee wellbeing is not maintained, productivity will drop over time, it will be harder to retain talent, costs related to health and benefits can rise, and it may become more difficult to attract top talent. </a:t>
              </a:r>
            </a:p>
            <a:p>
              <a:pPr marL="180975" indent="-180975">
                <a:spcAft>
                  <a:spcPts val="200"/>
                </a:spcAft>
                <a:buFont typeface="Arial" panose="020B0604020202020204" pitchFamily="34" charset="0"/>
                <a:buChar char="•"/>
              </a:pPr>
              <a:r>
                <a:rPr lang="en-US" sz="1200" dirty="0" smtClean="0">
                  <a:solidFill>
                    <a:schemeClr val="tx2">
                      <a:lumMod val="75000"/>
                      <a:lumOff val="25000"/>
                    </a:schemeClr>
                  </a:solidFill>
                  <a:latin typeface="Arial" panose="020B0604020202020204" pitchFamily="34" charset="0"/>
                  <a:cs typeface="Arial" panose="020B0604020202020204" pitchFamily="34" charset="0"/>
                </a:rPr>
                <a:t>Having an effective wellbeing program is a good financial investment in terms of long-term ROI, but it is also the right thing to do. Supporting employees by focusing on wellbeing will surely earn the respect of internal and external stakeholders.</a:t>
              </a:r>
            </a:p>
          </p:txBody>
        </p:sp>
        <p:sp>
          <p:nvSpPr>
            <p:cNvPr id="19" name="Rectangle 20"/>
            <p:cNvSpPr/>
            <p:nvPr/>
          </p:nvSpPr>
          <p:spPr>
            <a:xfrm>
              <a:off x="450188" y="5026717"/>
              <a:ext cx="6834207" cy="1690206"/>
            </a:xfrm>
            <a:prstGeom prst="rect">
              <a:avLst/>
            </a:prstGeom>
          </p:spPr>
          <p:txBody>
            <a:bodyPr wrap="square">
              <a:spAutoFit/>
            </a:bodyPr>
            <a:lstStyle/>
            <a:p>
              <a:pPr>
                <a:spcBef>
                  <a:spcPts val="1200"/>
                </a:spcBef>
                <a:spcAft>
                  <a:spcPts val="300"/>
                </a:spcAft>
              </a:pPr>
              <a:r>
                <a:rPr lang="en-US" sz="1400" b="1" dirty="0" smtClean="0">
                  <a:solidFill>
                    <a:schemeClr val="accent1"/>
                  </a:solidFill>
                  <a:latin typeface="Arial Black" panose="020B0A04020102020204" pitchFamily="34" charset="0"/>
                  <a:cs typeface="Segoe UI" panose="020B0502040204020203" pitchFamily="34" charset="0"/>
                </a:rPr>
                <a:t>Resolution</a:t>
              </a:r>
            </a:p>
            <a:p>
              <a:pPr marL="214313" indent="-214313">
                <a:spcAft>
                  <a:spcPts val="200"/>
                </a:spcAft>
                <a:buFont typeface="Arial" panose="020B0604020202020204" pitchFamily="34" charset="0"/>
                <a:buChar char="•"/>
              </a:pPr>
              <a:r>
                <a:rPr lang="en-US" sz="1200" dirty="0" smtClean="0">
                  <a:solidFill>
                    <a:srgbClr val="666666"/>
                  </a:solidFill>
                  <a:latin typeface="Arial" panose="020B0604020202020204" pitchFamily="34" charset="0"/>
                  <a:cs typeface="Arial" panose="020B0604020202020204" pitchFamily="34" charset="0"/>
                </a:rPr>
                <a:t>Establish a clear vision for wellbeing at your organization and define clear goals and metrics for your wellbeing program.</a:t>
              </a:r>
            </a:p>
            <a:p>
              <a:pPr marL="214313" indent="-214313">
                <a:spcAft>
                  <a:spcPts val="200"/>
                </a:spcAft>
                <a:buFont typeface="Arial" panose="020B0604020202020204" pitchFamily="34" charset="0"/>
                <a:buChar char="•"/>
              </a:pPr>
              <a:r>
                <a:rPr lang="en-US" sz="1200" dirty="0" smtClean="0">
                  <a:solidFill>
                    <a:srgbClr val="666666"/>
                  </a:solidFill>
                  <a:latin typeface="Arial" panose="020B0604020202020204" pitchFamily="34" charset="0"/>
                  <a:cs typeface="Arial" panose="020B0604020202020204" pitchFamily="34" charset="0"/>
                </a:rPr>
                <a:t>Audit existing initiatives to ensure alignment with the vision and goals and to identify any underrepresented elements of wellbeing.</a:t>
              </a:r>
            </a:p>
            <a:p>
              <a:pPr marL="214313" indent="-214313">
                <a:spcAft>
                  <a:spcPts val="200"/>
                </a:spcAft>
                <a:buFont typeface="Arial" panose="020B0604020202020204" pitchFamily="34" charset="0"/>
                <a:buChar char="•"/>
              </a:pPr>
              <a:r>
                <a:rPr lang="en-US" sz="1200" dirty="0" smtClean="0">
                  <a:solidFill>
                    <a:srgbClr val="666666"/>
                  </a:solidFill>
                  <a:latin typeface="Arial" panose="020B0604020202020204" pitchFamily="34" charset="0"/>
                  <a:cs typeface="Arial" panose="020B0604020202020204" pitchFamily="34" charset="0"/>
                </a:rPr>
                <a:t>Take a strategic and purposeful approach to identifying and implementing new wellbeing initiatives that will supplement existing ones and provide balance to the program as a whole.</a:t>
              </a:r>
            </a:p>
          </p:txBody>
        </p:sp>
        <p:sp>
          <p:nvSpPr>
            <p:cNvPr id="22" name="Rectangle 22"/>
            <p:cNvSpPr/>
            <p:nvPr/>
          </p:nvSpPr>
          <p:spPr>
            <a:xfrm>
              <a:off x="450188" y="3157065"/>
              <a:ext cx="6834209" cy="1849224"/>
            </a:xfrm>
            <a:prstGeom prst="rect">
              <a:avLst/>
            </a:prstGeom>
          </p:spPr>
          <p:txBody>
            <a:bodyPr wrap="square">
              <a:spAutoFit/>
            </a:bodyPr>
            <a:lstStyle/>
            <a:p>
              <a:pPr>
                <a:spcBef>
                  <a:spcPts val="1200"/>
                </a:spcBef>
                <a:spcAft>
                  <a:spcPts val="300"/>
                </a:spcAft>
              </a:pPr>
              <a:r>
                <a:rPr lang="en-US" sz="1400" b="1" dirty="0" smtClean="0">
                  <a:solidFill>
                    <a:schemeClr val="accent1"/>
                  </a:solidFill>
                  <a:latin typeface="Arial Black" panose="020B0A04020102020204" pitchFamily="34" charset="0"/>
                  <a:cs typeface="Segoe UI" panose="020B0502040204020203" pitchFamily="34" charset="0"/>
                </a:rPr>
                <a:t>Complication</a:t>
              </a:r>
              <a:endParaRPr lang="en-US" sz="1400" b="1" dirty="0">
                <a:solidFill>
                  <a:schemeClr val="accent1"/>
                </a:solidFill>
                <a:latin typeface="Arial Black" panose="020B0A04020102020204" pitchFamily="34" charset="0"/>
                <a:cs typeface="Segoe UI" panose="020B0502040204020203" pitchFamily="34" charset="0"/>
              </a:endParaRPr>
            </a:p>
            <a:p>
              <a:pPr marL="180975" indent="-180975">
                <a:spcAft>
                  <a:spcPts val="200"/>
                </a:spcAft>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Many organizations have employee wellbeing programs focused on physical </a:t>
              </a:r>
              <a:r>
                <a:rPr lang="en-US" sz="1200" dirty="0" smtClean="0">
                  <a:solidFill>
                    <a:schemeClr val="tx2">
                      <a:lumMod val="75000"/>
                      <a:lumOff val="25000"/>
                    </a:schemeClr>
                  </a:solidFill>
                  <a:latin typeface="Arial" panose="020B0604020202020204" pitchFamily="34" charset="0"/>
                  <a:cs typeface="Arial" panose="020B0604020202020204" pitchFamily="34" charset="0"/>
                </a:rPr>
                <a:t>and often financial wellbeing – which is a great start – but two other elements of wellbeing are often under-addressed: mental wellbeing and social wellbeing. </a:t>
              </a:r>
            </a:p>
            <a:p>
              <a:pPr marL="180975" indent="-180975">
                <a:spcAft>
                  <a:spcPts val="200"/>
                </a:spcAft>
                <a:buFont typeface="Arial" panose="020B0604020202020204" pitchFamily="34" charset="0"/>
                <a:buChar char="•"/>
              </a:pPr>
              <a:r>
                <a:rPr lang="en-US" sz="1200" dirty="0" smtClean="0">
                  <a:solidFill>
                    <a:schemeClr val="tx2">
                      <a:lumMod val="75000"/>
                      <a:lumOff val="25000"/>
                    </a:schemeClr>
                  </a:solidFill>
                  <a:latin typeface="Arial" panose="020B0604020202020204" pitchFamily="34" charset="0"/>
                  <a:cs typeface="Arial" panose="020B0604020202020204" pitchFamily="34" charset="0"/>
                </a:rPr>
                <a:t>All four elements of wellbeing are interconnected and failing to adequately support one area will undermine efforts in the others. A balanced program is essential for ensuring effectiveness and securing a long-term return on invested resources and time.</a:t>
              </a:r>
              <a:endParaRPr lang="en-US" sz="1200" dirty="0" smtClean="0">
                <a:solidFill>
                  <a:srgbClr val="666666"/>
                </a:solidFill>
                <a:latin typeface="Arial" panose="020B0604020202020204" pitchFamily="34" charset="0"/>
                <a:cs typeface="Arial" panose="020B0604020202020204" pitchFamily="34" charset="0"/>
              </a:endParaRPr>
            </a:p>
          </p:txBody>
        </p:sp>
      </p:grpSp>
      <p:sp>
        <p:nvSpPr>
          <p:cNvPr id="4" name="Rectangle 3"/>
          <p:cNvSpPr/>
          <p:nvPr/>
        </p:nvSpPr>
        <p:spPr>
          <a:xfrm>
            <a:off x="5832474" y="0"/>
            <a:ext cx="3311525" cy="6518275"/>
          </a:xfrm>
          <a:prstGeom prst="rect">
            <a:avLst/>
          </a:prstGeom>
          <a:solidFill>
            <a:srgbClr val="29475F">
              <a:alpha val="34902"/>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latin typeface="Arial Black" panose="020B0A04020102020204" pitchFamily="34" charset="0"/>
            </a:endParaRPr>
          </a:p>
        </p:txBody>
      </p:sp>
      <p:grpSp>
        <p:nvGrpSpPr>
          <p:cNvPr id="5" name="Group 4"/>
          <p:cNvGrpSpPr/>
          <p:nvPr/>
        </p:nvGrpSpPr>
        <p:grpSpPr>
          <a:xfrm>
            <a:off x="6070600" y="916942"/>
            <a:ext cx="3073400" cy="5024116"/>
            <a:chOff x="6070600" y="1381734"/>
            <a:chExt cx="3073400" cy="5024116"/>
          </a:xfrm>
        </p:grpSpPr>
        <p:sp>
          <p:nvSpPr>
            <p:cNvPr id="15" name="TextBox 19"/>
            <p:cNvSpPr txBox="1"/>
            <p:nvPr/>
          </p:nvSpPr>
          <p:spPr>
            <a:xfrm>
              <a:off x="6070600" y="1850757"/>
              <a:ext cx="2924837" cy="4555093"/>
            </a:xfrm>
            <a:prstGeom prst="rect">
              <a:avLst/>
            </a:prstGeom>
          </p:spPr>
          <p:txBody>
            <a:bodyPr wrap="square" rtlCol="0">
              <a:spAutoFit/>
            </a:bodyPr>
            <a:lstStyle/>
            <a:p>
              <a:pPr>
                <a:spcBef>
                  <a:spcPts val="600"/>
                </a:spcBef>
              </a:pPr>
              <a:r>
                <a:rPr lang="en-CA" sz="1400" i="1" dirty="0">
                  <a:solidFill>
                    <a:schemeClr val="bg1"/>
                  </a:solidFill>
                </a:rPr>
                <a:t>Mental, physical, social, and financial wellbeing are deeply interconnected. Our </a:t>
              </a:r>
              <a:r>
                <a:rPr lang="en-CA" sz="1400" i="1" dirty="0" smtClean="0">
                  <a:solidFill>
                    <a:schemeClr val="bg1"/>
                  </a:solidFill>
                </a:rPr>
                <a:t>sense of wellbeing </a:t>
              </a:r>
              <a:r>
                <a:rPr lang="en-CA" sz="1400" i="1" dirty="0">
                  <a:solidFill>
                    <a:schemeClr val="bg1"/>
                  </a:solidFill>
                </a:rPr>
                <a:t>at work is impacted by each of these factors, and each of these factors is affected by our work environment and work relationships. </a:t>
              </a:r>
            </a:p>
            <a:p>
              <a:pPr>
                <a:spcBef>
                  <a:spcPts val="600"/>
                </a:spcBef>
              </a:pPr>
              <a:endParaRPr lang="en-CA" sz="1400" i="1" dirty="0">
                <a:solidFill>
                  <a:schemeClr val="bg1"/>
                </a:solidFill>
              </a:endParaRPr>
            </a:p>
            <a:p>
              <a:pPr>
                <a:spcBef>
                  <a:spcPts val="600"/>
                </a:spcBef>
              </a:pPr>
              <a:r>
                <a:rPr lang="en-CA" sz="1400" i="1" dirty="0">
                  <a:solidFill>
                    <a:schemeClr val="bg1"/>
                  </a:solidFill>
                </a:rPr>
                <a:t>Wellbeing initiatives offered through the workplace are an important way to make sure our </a:t>
              </a:r>
              <a:r>
                <a:rPr lang="en-CA" sz="1400" i="1" dirty="0" smtClean="0">
                  <a:solidFill>
                    <a:schemeClr val="bg1"/>
                  </a:solidFill>
                </a:rPr>
                <a:t>work lives are not barriers </a:t>
              </a:r>
              <a:r>
                <a:rPr lang="en-CA" sz="1400" i="1" dirty="0">
                  <a:solidFill>
                    <a:schemeClr val="bg1"/>
                  </a:solidFill>
                </a:rPr>
                <a:t>to a satisfying life. </a:t>
              </a:r>
              <a:r>
                <a:rPr lang="en-CA" sz="1400" i="1" dirty="0" smtClean="0">
                  <a:solidFill>
                    <a:schemeClr val="bg1"/>
                  </a:solidFill>
                </a:rPr>
                <a:t>Designing </a:t>
              </a:r>
              <a:r>
                <a:rPr lang="en-CA" sz="1400" i="1" dirty="0">
                  <a:solidFill>
                    <a:schemeClr val="bg1"/>
                  </a:solidFill>
                </a:rPr>
                <a:t>a wellbeing program organized around a clear vision and </a:t>
              </a:r>
              <a:r>
                <a:rPr lang="en-CA" sz="1400" i="1" dirty="0" smtClean="0">
                  <a:solidFill>
                    <a:schemeClr val="bg1"/>
                  </a:solidFill>
                </a:rPr>
                <a:t>covering </a:t>
              </a:r>
              <a:r>
                <a:rPr lang="en-CA" sz="1400" i="1" dirty="0">
                  <a:solidFill>
                    <a:schemeClr val="bg1"/>
                  </a:solidFill>
                </a:rPr>
                <a:t>all elements of </a:t>
              </a:r>
              <a:r>
                <a:rPr lang="en-CA" sz="1400" i="1" dirty="0" smtClean="0">
                  <a:solidFill>
                    <a:schemeClr val="bg1"/>
                  </a:solidFill>
                </a:rPr>
                <a:t>wellbeing will lead to more productive employees and make your organization a highly attractive place to work.  </a:t>
              </a:r>
              <a:endParaRPr lang="en-CA" sz="1400" i="1" dirty="0">
                <a:solidFill>
                  <a:schemeClr val="bg1"/>
                </a:solidFill>
              </a:endParaRPr>
            </a:p>
          </p:txBody>
        </p:sp>
        <p:sp>
          <p:nvSpPr>
            <p:cNvPr id="2" name="TextBox 1"/>
            <p:cNvSpPr txBox="1"/>
            <p:nvPr/>
          </p:nvSpPr>
          <p:spPr>
            <a:xfrm>
              <a:off x="6070600" y="1381734"/>
              <a:ext cx="2924836" cy="369332"/>
            </a:xfrm>
            <a:prstGeom prst="rect">
              <a:avLst/>
            </a:prstGeom>
          </p:spPr>
          <p:txBody>
            <a:bodyPr wrap="square" rtlCol="0">
              <a:spAutoFit/>
            </a:bodyPr>
            <a:lstStyle/>
            <a:p>
              <a:r>
                <a:rPr lang="en-US" b="1" dirty="0" smtClean="0">
                  <a:solidFill>
                    <a:srgbClr val="FFFFFF"/>
                  </a:solidFill>
                  <a:latin typeface="Arial Black" panose="020B0A04020102020204" pitchFamily="34" charset="0"/>
                  <a:cs typeface="Segoe UI" panose="020B0502040204020203" pitchFamily="34" charset="0"/>
                </a:rPr>
                <a:t>Key Insight:</a:t>
              </a:r>
            </a:p>
          </p:txBody>
        </p:sp>
        <p:sp>
          <p:nvSpPr>
            <p:cNvPr id="21" name="Rectangle 20"/>
            <p:cNvSpPr/>
            <p:nvPr/>
          </p:nvSpPr>
          <p:spPr>
            <a:xfrm>
              <a:off x="6070600" y="1798417"/>
              <a:ext cx="3073400" cy="5234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1">
                      <a:lumMod val="50000"/>
                    </a:schemeClr>
                  </a:solidFill>
                </a:ln>
                <a:solidFill>
                  <a:srgbClr val="FFFFFF"/>
                </a:solidFill>
                <a:latin typeface="Arial Black" panose="020B0A04020102020204" pitchFamily="34" charset="0"/>
              </a:endParaRPr>
            </a:p>
          </p:txBody>
        </p:sp>
      </p:grpSp>
      <p:sp>
        <p:nvSpPr>
          <p:cNvPr id="14" name="TextBox 13"/>
          <p:cNvSpPr txBox="1"/>
          <p:nvPr/>
        </p:nvSpPr>
        <p:spPr>
          <a:xfrm>
            <a:off x="405190" y="1084036"/>
            <a:ext cx="4943929" cy="5078314"/>
          </a:xfrm>
          <a:prstGeom prst="rect">
            <a:avLst/>
          </a:prstGeom>
        </p:spPr>
        <p:txBody>
          <a:bodyPr wrap="square" rtlCol="0">
            <a:spAutoFit/>
          </a:bodyPr>
          <a:lstStyle/>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smtClean="0">
              <a:latin typeface="Arial Black" panose="020B0A04020102020204" pitchFamily="34" charset="0"/>
            </a:endParaRPr>
          </a:p>
        </p:txBody>
      </p:sp>
      <p:sp>
        <p:nvSpPr>
          <p:cNvPr id="17" name="Text Placeholder 1"/>
          <p:cNvSpPr>
            <a:spLocks noGrp="1"/>
          </p:cNvSpPr>
          <p:nvPr>
            <p:ph type="body" sz="quarter" idx="10"/>
          </p:nvPr>
        </p:nvSpPr>
        <p:spPr>
          <a:xfrm>
            <a:off x="510041" y="375558"/>
            <a:ext cx="8126412" cy="863600"/>
          </a:xfrm>
        </p:spPr>
        <p:txBody>
          <a:bodyPr/>
          <a:lstStyle/>
          <a:p>
            <a:r>
              <a:rPr lang="en-US" b="1" dirty="0">
                <a:solidFill>
                  <a:schemeClr val="accent1"/>
                </a:solidFill>
                <a:cs typeface="Segoe UI" panose="020B0502040204020203" pitchFamily="34" charset="0"/>
              </a:rPr>
              <a:t>EXECUTIVE SUMMARY</a:t>
            </a:r>
          </a:p>
        </p:txBody>
      </p:sp>
      <p:grpSp>
        <p:nvGrpSpPr>
          <p:cNvPr id="16" name="Group 15"/>
          <p:cNvGrpSpPr/>
          <p:nvPr/>
        </p:nvGrpSpPr>
        <p:grpSpPr>
          <a:xfrm>
            <a:off x="0" y="6525344"/>
            <a:ext cx="9144000" cy="351838"/>
            <a:chOff x="0" y="6525344"/>
            <a:chExt cx="9144000" cy="351838"/>
          </a:xfrm>
        </p:grpSpPr>
        <p:sp>
          <p:nvSpPr>
            <p:cNvPr id="18" name="Rectangle 17"/>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24" name="Rectangle 23"/>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93945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dfdg.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1558324"/>
          </a:xfrm>
          <a:prstGeom prst="rect">
            <a:avLst/>
          </a:prstGeom>
        </p:spPr>
      </p:pic>
      <p:sp>
        <p:nvSpPr>
          <p:cNvPr id="2" name="Title 1"/>
          <p:cNvSpPr>
            <a:spLocks noGrp="1"/>
          </p:cNvSpPr>
          <p:nvPr>
            <p:ph type="title" idx="4294967295"/>
          </p:nvPr>
        </p:nvSpPr>
        <p:spPr>
          <a:xfrm>
            <a:off x="255787" y="529600"/>
            <a:ext cx="8696327" cy="877887"/>
          </a:xfrm>
          <a:prstGeom prst="rect">
            <a:avLst/>
          </a:prstGeom>
        </p:spPr>
        <p:txBody>
          <a:bodyPr/>
          <a:lstStyle/>
          <a:p>
            <a:pPr>
              <a:lnSpc>
                <a:spcPct val="80000"/>
              </a:lnSpc>
            </a:pPr>
            <a:r>
              <a:rPr lang="en-US" b="1" dirty="0" smtClean="0">
                <a:solidFill>
                  <a:schemeClr val="bg1"/>
                </a:solidFill>
                <a:latin typeface="Arial Black" panose="020B0A04020102020204" pitchFamily="34" charset="0"/>
                <a:cs typeface="Segoe UI" panose="020B0502040204020203" pitchFamily="34" charset="0"/>
              </a:rPr>
              <a:t>MCLEAN &amp; COMPANY OFFERS VARIOUS LEVELS OF SUPPORT TO BEST SUIT YOUR NEEDS</a:t>
            </a:r>
            <a:endParaRPr lang="en-US" b="1" dirty="0">
              <a:solidFill>
                <a:schemeClr val="bg1"/>
              </a:solidFill>
              <a:latin typeface="Arial Black" panose="020B0A04020102020204" pitchFamily="34" charset="0"/>
              <a:cs typeface="Segoe UI" panose="020B0502040204020203" pitchFamily="34" charset="0"/>
            </a:endParaRPr>
          </a:p>
        </p:txBody>
      </p:sp>
      <p:grpSp>
        <p:nvGrpSpPr>
          <p:cNvPr id="5" name="Group 4"/>
          <p:cNvGrpSpPr/>
          <p:nvPr/>
        </p:nvGrpSpPr>
        <p:grpSpPr>
          <a:xfrm>
            <a:off x="380306" y="1871984"/>
            <a:ext cx="8360297" cy="3051390"/>
            <a:chOff x="431635" y="2218348"/>
            <a:chExt cx="8360297" cy="3051390"/>
          </a:xfrm>
        </p:grpSpPr>
        <p:cxnSp>
          <p:nvCxnSpPr>
            <p:cNvPr id="38" name="Straight Arrow Connector 37"/>
            <p:cNvCxnSpPr/>
            <p:nvPr/>
          </p:nvCxnSpPr>
          <p:spPr>
            <a:xfrm>
              <a:off x="951171" y="3300534"/>
              <a:ext cx="7840761" cy="0"/>
            </a:xfrm>
            <a:prstGeom prst="straightConnector1">
              <a:avLst/>
            </a:prstGeom>
            <a:ln>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7093920" y="2218348"/>
              <a:ext cx="1620000" cy="3048925"/>
              <a:chOff x="6656757" y="1326494"/>
              <a:chExt cx="1620000" cy="3048925"/>
            </a:xfrm>
          </p:grpSpPr>
          <p:sp>
            <p:nvSpPr>
              <p:cNvPr id="40" name="Oval 39"/>
              <p:cNvSpPr/>
              <p:nvPr/>
            </p:nvSpPr>
            <p:spPr>
              <a:xfrm>
                <a:off x="7111157" y="2011140"/>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Black" panose="020B0A04020102020204" pitchFamily="34" charset="0"/>
                </a:endParaRPr>
              </a:p>
            </p:txBody>
          </p:sp>
          <p:sp>
            <p:nvSpPr>
              <p:cNvPr id="41" name="TextBox 40"/>
              <p:cNvSpPr txBox="1"/>
              <p:nvPr/>
            </p:nvSpPr>
            <p:spPr>
              <a:xfrm>
                <a:off x="6656757" y="1326494"/>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u="none" strike="noStrike" kern="0" cap="none" spc="0" normalizeH="0" baseline="0" noProof="0" dirty="0" smtClean="0">
                    <a:ln>
                      <a:noFill/>
                    </a:ln>
                    <a:solidFill>
                      <a:srgbClr val="133B5C"/>
                    </a:solidFill>
                    <a:effectLst/>
                    <a:uLnTx/>
                    <a:uFillTx/>
                    <a:latin typeface="Arial" panose="020B0604020202020204" pitchFamily="34" charset="0"/>
                    <a:cs typeface="Arial" panose="020B0604020202020204" pitchFamily="34" charset="0"/>
                  </a:rPr>
                  <a:t>CONSULTING</a:t>
                </a:r>
              </a:p>
            </p:txBody>
          </p:sp>
          <p:sp>
            <p:nvSpPr>
              <p:cNvPr id="42" name="TextBox 41"/>
              <p:cNvSpPr txBox="1"/>
              <p:nvPr/>
            </p:nvSpPr>
            <p:spPr>
              <a:xfrm>
                <a:off x="6656757" y="2935419"/>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smtClean="0">
                    <a:ln>
                      <a:noFill/>
                    </a:ln>
                    <a:solidFill>
                      <a:srgbClr val="666666"/>
                    </a:solidFill>
                    <a:effectLst/>
                    <a:uLnTx/>
                    <a:uFillTx/>
                    <a:latin typeface="Arial" panose="020B0604020202020204" pitchFamily="34" charset="0"/>
                    <a:cs typeface="Arial" panose="020B0604020202020204" pitchFamily="34" charset="0"/>
                  </a:rPr>
                  <a:t>“Our team does not have the time or the knowledge to take this project on. We need assistance through the entirety of this project.”</a:t>
                </a:r>
              </a:p>
            </p:txBody>
          </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7940" y="2199136"/>
                <a:ext cx="336908" cy="336908"/>
              </a:xfrm>
              <a:prstGeom prst="rect">
                <a:avLst/>
              </a:prstGeom>
              <a:noFill/>
            </p:spPr>
          </p:pic>
        </p:grpSp>
        <p:grpSp>
          <p:nvGrpSpPr>
            <p:cNvPr id="44" name="Group 43"/>
            <p:cNvGrpSpPr/>
            <p:nvPr/>
          </p:nvGrpSpPr>
          <p:grpSpPr>
            <a:xfrm>
              <a:off x="2483271" y="2218348"/>
              <a:ext cx="2129440" cy="3046863"/>
              <a:chOff x="2724527" y="1974729"/>
              <a:chExt cx="2129440" cy="3046863"/>
            </a:xfrm>
          </p:grpSpPr>
          <p:sp>
            <p:nvSpPr>
              <p:cNvPr id="45" name="Oval 44"/>
              <p:cNvSpPr/>
              <p:nvPr/>
            </p:nvSpPr>
            <p:spPr>
              <a:xfrm>
                <a:off x="3433647" y="2726777"/>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Black" panose="020B0A04020102020204" pitchFamily="34" charset="0"/>
                </a:endParaRPr>
              </a:p>
            </p:txBody>
          </p:sp>
          <p:sp>
            <p:nvSpPr>
              <p:cNvPr id="46" name="TextBox 45"/>
              <p:cNvSpPr txBox="1"/>
              <p:nvPr/>
            </p:nvSpPr>
            <p:spPr>
              <a:xfrm>
                <a:off x="2724527" y="1974729"/>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u="none" strike="noStrike" kern="0" cap="none" spc="0" normalizeH="0" baseline="0" noProof="0" dirty="0" smtClean="0">
                    <a:ln>
                      <a:noFill/>
                    </a:ln>
                    <a:solidFill>
                      <a:srgbClr val="133B5C"/>
                    </a:solidFill>
                    <a:effectLst/>
                    <a:uLnTx/>
                    <a:uFillTx/>
                    <a:latin typeface="Arial" panose="020B0604020202020204" pitchFamily="34" charset="0"/>
                    <a:cs typeface="Arial" panose="020B0604020202020204" pitchFamily="34" charset="0"/>
                  </a:rPr>
                  <a:t>GUIDED IMPLEMENTATION</a:t>
                </a:r>
              </a:p>
            </p:txBody>
          </p:sp>
          <p:sp>
            <p:nvSpPr>
              <p:cNvPr id="47" name="TextBox 46"/>
              <p:cNvSpPr txBox="1"/>
              <p:nvPr/>
            </p:nvSpPr>
            <p:spPr>
              <a:xfrm>
                <a:off x="2979247" y="358159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smtClean="0">
                    <a:ln>
                      <a:noFill/>
                    </a:ln>
                    <a:solidFill>
                      <a:srgbClr val="666666"/>
                    </a:solidFill>
                    <a:effectLst/>
                    <a:uLnTx/>
                    <a:uFillTx/>
                    <a:latin typeface="Arial" panose="020B0604020202020204" pitchFamily="34" charset="0"/>
                    <a:cs typeface="Arial" panose="020B0604020202020204" pitchFamily="34" charset="0"/>
                  </a:rPr>
                  <a:t>“Our team knows that we need to fix a process, but we need assistance to determine where to focus. Some check-ins along the way would help keep us on track.”</a:t>
                </a:r>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6918" y="2909423"/>
                <a:ext cx="337358" cy="337358"/>
              </a:xfrm>
              <a:prstGeom prst="rect">
                <a:avLst/>
              </a:prstGeom>
              <a:noFill/>
            </p:spPr>
          </p:pic>
        </p:grpSp>
        <p:grpSp>
          <p:nvGrpSpPr>
            <p:cNvPr id="49" name="Group 48"/>
            <p:cNvGrpSpPr/>
            <p:nvPr/>
          </p:nvGrpSpPr>
          <p:grpSpPr>
            <a:xfrm>
              <a:off x="431635" y="2218348"/>
              <a:ext cx="1620000" cy="3051390"/>
              <a:chOff x="1308153" y="2483113"/>
              <a:chExt cx="1620000" cy="3051390"/>
            </a:xfrm>
          </p:grpSpPr>
          <p:sp>
            <p:nvSpPr>
              <p:cNvPr id="50" name="Oval 49"/>
              <p:cNvSpPr/>
              <p:nvPr/>
            </p:nvSpPr>
            <p:spPr>
              <a:xfrm>
                <a:off x="1762553" y="3228163"/>
                <a:ext cx="711200" cy="711200"/>
              </a:xfrm>
              <a:prstGeom prst="ellipse">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Black" panose="020B0A04020102020204" pitchFamily="34" charset="0"/>
                </a:endParaRPr>
              </a:p>
            </p:txBody>
          </p:sp>
          <p:sp>
            <p:nvSpPr>
              <p:cNvPr id="51" name="TextBox 50"/>
              <p:cNvSpPr txBox="1"/>
              <p:nvPr/>
            </p:nvSpPr>
            <p:spPr>
              <a:xfrm>
                <a:off x="1308153" y="2483113"/>
                <a:ext cx="1620000" cy="540000"/>
              </a:xfrm>
              <a:prstGeom prst="rect">
                <a:avLst/>
              </a:prstGeom>
              <a:noFill/>
            </p:spPr>
            <p:txBody>
              <a:bodyPr wrap="square" rtlCol="0" anchor="ctr">
                <a:noAutofit/>
              </a:bodyPr>
              <a:lstStyle/>
              <a:p>
                <a:pPr marL="0" marR="0" lvl="0" indent="0" algn="ctr" defTabSz="914400" eaLnBrk="1" fontAlgn="auto" latinLnBrk="0" hangingPunct="1">
                  <a:spcBef>
                    <a:spcPts val="0"/>
                  </a:spcBef>
                  <a:spcAft>
                    <a:spcPts val="0"/>
                  </a:spcAft>
                  <a:buClrTx/>
                  <a:buSzTx/>
                  <a:buFontTx/>
                  <a:buNone/>
                  <a:tabLst/>
                  <a:defRPr/>
                </a:pPr>
                <a:r>
                  <a:rPr kumimoji="0" lang="en-CA" sz="1600" b="1" u="none" strike="noStrike" kern="0" cap="none" spc="0" normalizeH="0" baseline="0" noProof="0" dirty="0" smtClean="0">
                    <a:ln>
                      <a:noFill/>
                    </a:ln>
                    <a:solidFill>
                      <a:srgbClr val="133B5C"/>
                    </a:solidFill>
                    <a:effectLst/>
                    <a:uLnTx/>
                    <a:uFillTx/>
                    <a:latin typeface="Arial" panose="020B0604020202020204" pitchFamily="34" charset="0"/>
                    <a:cs typeface="Arial" panose="020B0604020202020204" pitchFamily="34" charset="0"/>
                  </a:rPr>
                  <a:t>DIY </a:t>
                </a:r>
              </a:p>
              <a:p>
                <a:pPr marL="0" marR="0" lvl="0" indent="0" algn="ctr" defTabSz="914400" eaLnBrk="1" fontAlgn="auto" latinLnBrk="0" hangingPunct="1">
                  <a:spcBef>
                    <a:spcPts val="0"/>
                  </a:spcBef>
                  <a:spcAft>
                    <a:spcPts val="0"/>
                  </a:spcAft>
                  <a:buClrTx/>
                  <a:buSzTx/>
                  <a:buFontTx/>
                  <a:buNone/>
                  <a:tabLst/>
                  <a:defRPr/>
                </a:pPr>
                <a:r>
                  <a:rPr kumimoji="0" lang="en-CA" sz="1600" b="1" u="none" strike="noStrike" kern="0" cap="none" spc="0" normalizeH="0" baseline="0" noProof="0" dirty="0" smtClean="0">
                    <a:ln>
                      <a:noFill/>
                    </a:ln>
                    <a:solidFill>
                      <a:srgbClr val="133B5C"/>
                    </a:solidFill>
                    <a:effectLst/>
                    <a:uLnTx/>
                    <a:uFillTx/>
                    <a:latin typeface="Arial" panose="020B0604020202020204" pitchFamily="34" charset="0"/>
                    <a:cs typeface="Arial" panose="020B0604020202020204" pitchFamily="34" charset="0"/>
                  </a:rPr>
                  <a:t>TOOLKIT</a:t>
                </a:r>
              </a:p>
            </p:txBody>
          </p:sp>
          <p:sp>
            <p:nvSpPr>
              <p:cNvPr id="52" name="TextBox 51"/>
              <p:cNvSpPr txBox="1"/>
              <p:nvPr/>
            </p:nvSpPr>
            <p:spPr>
              <a:xfrm>
                <a:off x="1308153" y="4094503"/>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smtClean="0">
                    <a:ln>
                      <a:noFill/>
                    </a:ln>
                    <a:solidFill>
                      <a:schemeClr val="tx2">
                        <a:lumMod val="75000"/>
                        <a:lumOff val="25000"/>
                      </a:schemeClr>
                    </a:solidFill>
                    <a:effectLst/>
                    <a:uLnTx/>
                    <a:uFillTx/>
                    <a:latin typeface="Arial" panose="020B0604020202020204" pitchFamily="34" charset="0"/>
                    <a:cs typeface="Arial" panose="020B0604020202020204" pitchFamily="34" charset="0"/>
                  </a:rPr>
                  <a:t>“Our team has already made this critical project a priority, and we have the time and capability, but some guidance along the way would be helpful.”</a:t>
                </a:r>
              </a:p>
            </p:txBody>
          </p:sp>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6909" y="3389684"/>
                <a:ext cx="295188" cy="337358"/>
              </a:xfrm>
              <a:prstGeom prst="rect">
                <a:avLst/>
              </a:prstGeom>
            </p:spPr>
          </p:pic>
        </p:grpSp>
        <p:grpSp>
          <p:nvGrpSpPr>
            <p:cNvPr id="54" name="Group 53"/>
            <p:cNvGrpSpPr/>
            <p:nvPr/>
          </p:nvGrpSpPr>
          <p:grpSpPr>
            <a:xfrm>
              <a:off x="5033614" y="2218348"/>
              <a:ext cx="1620000" cy="3049107"/>
              <a:chOff x="4855445" y="1690247"/>
              <a:chExt cx="1620000" cy="3049107"/>
            </a:xfrm>
          </p:grpSpPr>
          <p:sp>
            <p:nvSpPr>
              <p:cNvPr id="55" name="Oval 54"/>
              <p:cNvSpPr/>
              <p:nvPr/>
            </p:nvSpPr>
            <p:spPr>
              <a:xfrm>
                <a:off x="5309845" y="2380757"/>
                <a:ext cx="711200" cy="711200"/>
              </a:xfrm>
              <a:prstGeom prst="ellipse">
                <a:avLst/>
              </a:prstGeom>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Black" panose="020B0A04020102020204" pitchFamily="34" charset="0"/>
                </a:endParaRPr>
              </a:p>
            </p:txBody>
          </p:sp>
          <p:sp>
            <p:nvSpPr>
              <p:cNvPr id="56" name="TextBox 55"/>
              <p:cNvSpPr txBox="1"/>
              <p:nvPr/>
            </p:nvSpPr>
            <p:spPr>
              <a:xfrm>
                <a:off x="4855445" y="1690247"/>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u="none" strike="noStrike" kern="0" cap="none" spc="0" normalizeH="0" baseline="0" noProof="0" dirty="0" smtClean="0">
                    <a:ln>
                      <a:noFill/>
                    </a:ln>
                    <a:solidFill>
                      <a:schemeClr val="accent1">
                        <a:lumMod val="50000"/>
                      </a:schemeClr>
                    </a:solidFill>
                    <a:effectLst/>
                    <a:uLnTx/>
                    <a:uFillTx/>
                    <a:latin typeface="Arial" panose="020B0604020202020204" pitchFamily="34" charset="0"/>
                    <a:cs typeface="Arial" panose="020B0604020202020204" pitchFamily="34" charset="0"/>
                  </a:rPr>
                  <a:t>WORKSHOP</a:t>
                </a:r>
              </a:p>
            </p:txBody>
          </p:sp>
          <p:sp>
            <p:nvSpPr>
              <p:cNvPr id="57" name="TextBox 56"/>
              <p:cNvSpPr txBox="1"/>
              <p:nvPr/>
            </p:nvSpPr>
            <p:spPr>
              <a:xfrm>
                <a:off x="4855445" y="3299354"/>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“We need to hit the ground running and get this project kicked off immediately. Our team has the ability to take this over once we get a framework and strategy in place.</a:t>
                </a:r>
                <a:r>
                  <a:rPr kumimoji="0" lang="en-CA" sz="1200" b="0" i="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a:t>
                </a:r>
              </a:p>
            </p:txBody>
          </p:sp>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2005" y="2612829"/>
                <a:ext cx="361456" cy="240970"/>
              </a:xfrm>
              <a:prstGeom prst="rect">
                <a:avLst/>
              </a:prstGeom>
              <a:noFill/>
            </p:spPr>
          </p:pic>
        </p:grpSp>
      </p:grpSp>
      <p:sp>
        <p:nvSpPr>
          <p:cNvPr id="59" name="Rectangle 58"/>
          <p:cNvSpPr/>
          <p:nvPr/>
        </p:nvSpPr>
        <p:spPr>
          <a:xfrm>
            <a:off x="2573857" y="6117057"/>
            <a:ext cx="4216219" cy="2308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CA" sz="1000" u="none" strike="noStrike" kern="0" cap="none" spc="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Diagnostics and consistent frameworks used throughout all four options</a:t>
            </a:r>
          </a:p>
        </p:txBody>
      </p:sp>
      <p:sp>
        <p:nvSpPr>
          <p:cNvPr id="4" name="Rectangle 3"/>
          <p:cNvSpPr/>
          <p:nvPr/>
        </p:nvSpPr>
        <p:spPr>
          <a:xfrm>
            <a:off x="0" y="-6238"/>
            <a:ext cx="8435163" cy="170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Black" panose="020B0A04020102020204" pitchFamily="34" charset="0"/>
            </a:endParaRPr>
          </a:p>
        </p:txBody>
      </p:sp>
      <p:grpSp>
        <p:nvGrpSpPr>
          <p:cNvPr id="28" name="Group 27"/>
          <p:cNvGrpSpPr/>
          <p:nvPr/>
        </p:nvGrpSpPr>
        <p:grpSpPr>
          <a:xfrm>
            <a:off x="0" y="6525344"/>
            <a:ext cx="9144000" cy="351838"/>
            <a:chOff x="0" y="6525344"/>
            <a:chExt cx="9144000" cy="351838"/>
          </a:xfrm>
        </p:grpSpPr>
        <p:sp>
          <p:nvSpPr>
            <p:cNvPr id="29" name="Rectangle 28"/>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30" name="Picture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31" name="Rectangle 30"/>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95509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smtClean="0"/>
              <a:t>Use McLean &amp; Company’s 4-step guide to create an impactful wellbeing approach</a:t>
            </a:r>
            <a:endParaRPr lang="en-CA" dirty="0"/>
          </a:p>
        </p:txBody>
      </p:sp>
      <p:sp>
        <p:nvSpPr>
          <p:cNvPr id="3" name="Rectangle 2"/>
          <p:cNvSpPr/>
          <p:nvPr/>
        </p:nvSpPr>
        <p:spPr>
          <a:xfrm>
            <a:off x="0" y="1036966"/>
            <a:ext cx="158754" cy="5485391"/>
          </a:xfrm>
          <a:prstGeom prst="rect">
            <a:avLst/>
          </a:pr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grpSp>
        <p:nvGrpSpPr>
          <p:cNvPr id="21" name="Group 20"/>
          <p:cNvGrpSpPr/>
          <p:nvPr/>
        </p:nvGrpSpPr>
        <p:grpSpPr>
          <a:xfrm>
            <a:off x="587342" y="1976918"/>
            <a:ext cx="7969316" cy="2904165"/>
            <a:chOff x="510041" y="1912181"/>
            <a:chExt cx="7969316" cy="2904165"/>
          </a:xfrm>
        </p:grpSpPr>
        <p:grpSp>
          <p:nvGrpSpPr>
            <p:cNvPr id="10" name="Group 9"/>
            <p:cNvGrpSpPr/>
            <p:nvPr/>
          </p:nvGrpSpPr>
          <p:grpSpPr>
            <a:xfrm>
              <a:off x="510041" y="1912181"/>
              <a:ext cx="4323908" cy="2887335"/>
              <a:chOff x="2940529" y="1290457"/>
              <a:chExt cx="6096000" cy="3251201"/>
            </a:xfrm>
            <a:effectLst>
              <a:outerShdw dist="25400" dir="2700000" algn="ctr" rotWithShape="0">
                <a:srgbClr val="000000">
                  <a:alpha val="20000"/>
                </a:srgbClr>
              </a:outerShdw>
            </a:effectLst>
          </p:grpSpPr>
          <p:sp>
            <p:nvSpPr>
              <p:cNvPr id="11" name="Freeform 10"/>
              <p:cNvSpPr/>
              <p:nvPr/>
            </p:nvSpPr>
            <p:spPr>
              <a:xfrm>
                <a:off x="2940529" y="1290457"/>
                <a:ext cx="6096000" cy="812801"/>
              </a:xfrm>
              <a:custGeom>
                <a:avLst/>
                <a:gdLst>
                  <a:gd name="connsiteX0" fmla="*/ 0 w 6096000"/>
                  <a:gd name="connsiteY0" fmla="*/ 812799 h 812799"/>
                  <a:gd name="connsiteX1" fmla="*/ 609599 w 6096000"/>
                  <a:gd name="connsiteY1" fmla="*/ 0 h 812799"/>
                  <a:gd name="connsiteX2" fmla="*/ 5486401 w 6096000"/>
                  <a:gd name="connsiteY2" fmla="*/ 0 h 812799"/>
                  <a:gd name="connsiteX3" fmla="*/ 6096000 w 6096000"/>
                  <a:gd name="connsiteY3" fmla="*/ 812799 h 812799"/>
                  <a:gd name="connsiteX4" fmla="*/ 0 w 6096000"/>
                  <a:gd name="connsiteY4" fmla="*/ 812799 h 81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12799">
                    <a:moveTo>
                      <a:pt x="6096000" y="1"/>
                    </a:moveTo>
                    <a:lnTo>
                      <a:pt x="5486401" y="812798"/>
                    </a:lnTo>
                    <a:lnTo>
                      <a:pt x="609599" y="812798"/>
                    </a:lnTo>
                    <a:lnTo>
                      <a:pt x="0" y="1"/>
                    </a:lnTo>
                    <a:lnTo>
                      <a:pt x="6096000" y="1"/>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9659" tIns="22861" rIns="1089661" bIns="22861" numCol="1" spcCol="1270" anchor="ctr" anchorCtr="0">
                <a:noAutofit/>
              </a:bodyPr>
              <a:lstStyle/>
              <a:p>
                <a:pPr lvl="0" algn="ctr" defTabSz="800100">
                  <a:lnSpc>
                    <a:spcPct val="90000"/>
                  </a:lnSpc>
                  <a:spcBef>
                    <a:spcPct val="0"/>
                  </a:spcBef>
                  <a:spcAft>
                    <a:spcPct val="35000"/>
                  </a:spcAft>
                </a:pPr>
                <a:r>
                  <a:rPr lang="en-CA" sz="1600" kern="1200" dirty="0" smtClean="0">
                    <a:solidFill>
                      <a:schemeClr val="bg1"/>
                    </a:solidFill>
                  </a:rPr>
                  <a:t>Identify Organizational Needs</a:t>
                </a:r>
                <a:endParaRPr lang="en-CA" sz="1600" kern="1200" dirty="0">
                  <a:solidFill>
                    <a:schemeClr val="bg1"/>
                  </a:solidFill>
                </a:endParaRPr>
              </a:p>
            </p:txBody>
          </p:sp>
          <p:sp>
            <p:nvSpPr>
              <p:cNvPr id="12" name="Freeform 11"/>
              <p:cNvSpPr/>
              <p:nvPr/>
            </p:nvSpPr>
            <p:spPr>
              <a:xfrm>
                <a:off x="3550129" y="2103257"/>
                <a:ext cx="4876800" cy="812801"/>
              </a:xfrm>
              <a:custGeom>
                <a:avLst/>
                <a:gdLst>
                  <a:gd name="connsiteX0" fmla="*/ 0 w 4876800"/>
                  <a:gd name="connsiteY0" fmla="*/ 812799 h 812799"/>
                  <a:gd name="connsiteX1" fmla="*/ 609599 w 4876800"/>
                  <a:gd name="connsiteY1" fmla="*/ 0 h 812799"/>
                  <a:gd name="connsiteX2" fmla="*/ 4267201 w 4876800"/>
                  <a:gd name="connsiteY2" fmla="*/ 0 h 812799"/>
                  <a:gd name="connsiteX3" fmla="*/ 4876800 w 4876800"/>
                  <a:gd name="connsiteY3" fmla="*/ 812799 h 812799"/>
                  <a:gd name="connsiteX4" fmla="*/ 0 w 4876800"/>
                  <a:gd name="connsiteY4" fmla="*/ 812799 h 81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812799">
                    <a:moveTo>
                      <a:pt x="4876800" y="1"/>
                    </a:moveTo>
                    <a:lnTo>
                      <a:pt x="4267201" y="812798"/>
                    </a:lnTo>
                    <a:lnTo>
                      <a:pt x="609599" y="812798"/>
                    </a:lnTo>
                    <a:lnTo>
                      <a:pt x="0" y="1"/>
                    </a:lnTo>
                    <a:lnTo>
                      <a:pt x="4876800" y="1"/>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299" tIns="22861" rIns="876301" bIns="22861" numCol="1" spcCol="1270" anchor="ctr" anchorCtr="0">
                <a:noAutofit/>
              </a:bodyPr>
              <a:lstStyle/>
              <a:p>
                <a:pPr lvl="0" algn="ctr" defTabSz="800100">
                  <a:lnSpc>
                    <a:spcPct val="90000"/>
                  </a:lnSpc>
                  <a:spcBef>
                    <a:spcPct val="0"/>
                  </a:spcBef>
                  <a:spcAft>
                    <a:spcPct val="35000"/>
                  </a:spcAft>
                </a:pPr>
                <a:r>
                  <a:rPr lang="en-CA" sz="1600" kern="1200" dirty="0" smtClean="0">
                    <a:solidFill>
                      <a:schemeClr val="bg1"/>
                    </a:solidFill>
                  </a:rPr>
                  <a:t>Audit Current Practices</a:t>
                </a:r>
                <a:endParaRPr lang="en-CA" sz="1600" kern="1200" dirty="0">
                  <a:solidFill>
                    <a:schemeClr val="bg1"/>
                  </a:solidFill>
                </a:endParaRPr>
              </a:p>
            </p:txBody>
          </p:sp>
          <p:sp>
            <p:nvSpPr>
              <p:cNvPr id="13" name="Freeform 12"/>
              <p:cNvSpPr/>
              <p:nvPr/>
            </p:nvSpPr>
            <p:spPr>
              <a:xfrm>
                <a:off x="4159729" y="2916057"/>
                <a:ext cx="3657600" cy="812800"/>
              </a:xfrm>
              <a:custGeom>
                <a:avLst/>
                <a:gdLst>
                  <a:gd name="connsiteX0" fmla="*/ 0 w 3657600"/>
                  <a:gd name="connsiteY0" fmla="*/ 812799 h 812799"/>
                  <a:gd name="connsiteX1" fmla="*/ 609599 w 3657600"/>
                  <a:gd name="connsiteY1" fmla="*/ 0 h 812799"/>
                  <a:gd name="connsiteX2" fmla="*/ 3048001 w 3657600"/>
                  <a:gd name="connsiteY2" fmla="*/ 0 h 812799"/>
                  <a:gd name="connsiteX3" fmla="*/ 3657600 w 3657600"/>
                  <a:gd name="connsiteY3" fmla="*/ 812799 h 812799"/>
                  <a:gd name="connsiteX4" fmla="*/ 0 w 3657600"/>
                  <a:gd name="connsiteY4" fmla="*/ 812799 h 81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812799">
                    <a:moveTo>
                      <a:pt x="3657600" y="1"/>
                    </a:moveTo>
                    <a:lnTo>
                      <a:pt x="3048001" y="812798"/>
                    </a:lnTo>
                    <a:lnTo>
                      <a:pt x="609599" y="812798"/>
                    </a:lnTo>
                    <a:lnTo>
                      <a:pt x="0" y="1"/>
                    </a:lnTo>
                    <a:lnTo>
                      <a:pt x="3657600" y="1"/>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2940" tIns="22861" rIns="662940" bIns="22860" numCol="1" spcCol="1270" anchor="ctr" anchorCtr="0">
                <a:noAutofit/>
              </a:bodyPr>
              <a:lstStyle/>
              <a:p>
                <a:pPr lvl="0" algn="ctr" defTabSz="800100">
                  <a:lnSpc>
                    <a:spcPct val="90000"/>
                  </a:lnSpc>
                  <a:spcBef>
                    <a:spcPct val="0"/>
                  </a:spcBef>
                  <a:spcAft>
                    <a:spcPct val="35000"/>
                  </a:spcAft>
                </a:pPr>
                <a:r>
                  <a:rPr lang="en-CA" sz="1600" kern="1200" dirty="0" smtClean="0">
                    <a:solidFill>
                      <a:schemeClr val="bg1"/>
                    </a:solidFill>
                  </a:rPr>
                  <a:t>Select Initiatives</a:t>
                </a:r>
                <a:endParaRPr lang="en-CA" sz="1600" kern="1200" dirty="0">
                  <a:solidFill>
                    <a:schemeClr val="bg1"/>
                  </a:solidFill>
                </a:endParaRPr>
              </a:p>
            </p:txBody>
          </p:sp>
          <p:sp>
            <p:nvSpPr>
              <p:cNvPr id="14" name="Freeform 13"/>
              <p:cNvSpPr/>
              <p:nvPr/>
            </p:nvSpPr>
            <p:spPr>
              <a:xfrm>
                <a:off x="4769329" y="3728858"/>
                <a:ext cx="2438400" cy="812800"/>
              </a:xfrm>
              <a:custGeom>
                <a:avLst/>
                <a:gdLst>
                  <a:gd name="connsiteX0" fmla="*/ 0 w 2438400"/>
                  <a:gd name="connsiteY0" fmla="*/ 812799 h 812799"/>
                  <a:gd name="connsiteX1" fmla="*/ 609599 w 2438400"/>
                  <a:gd name="connsiteY1" fmla="*/ 0 h 812799"/>
                  <a:gd name="connsiteX2" fmla="*/ 1828801 w 2438400"/>
                  <a:gd name="connsiteY2" fmla="*/ 0 h 812799"/>
                  <a:gd name="connsiteX3" fmla="*/ 2438400 w 2438400"/>
                  <a:gd name="connsiteY3" fmla="*/ 812799 h 812799"/>
                  <a:gd name="connsiteX4" fmla="*/ 0 w 2438400"/>
                  <a:gd name="connsiteY4" fmla="*/ 812799 h 81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812799">
                    <a:moveTo>
                      <a:pt x="2438400" y="1"/>
                    </a:moveTo>
                    <a:lnTo>
                      <a:pt x="1828801" y="812798"/>
                    </a:lnTo>
                    <a:lnTo>
                      <a:pt x="609599" y="812798"/>
                    </a:lnTo>
                    <a:lnTo>
                      <a:pt x="0" y="1"/>
                    </a:lnTo>
                    <a:lnTo>
                      <a:pt x="2438400" y="1"/>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580" tIns="22860" rIns="449580" bIns="22861" numCol="1" spcCol="1270" anchor="ctr" anchorCtr="0">
                <a:noAutofit/>
              </a:bodyPr>
              <a:lstStyle/>
              <a:p>
                <a:pPr lvl="0" algn="ctr" defTabSz="800100">
                  <a:lnSpc>
                    <a:spcPct val="90000"/>
                  </a:lnSpc>
                  <a:spcBef>
                    <a:spcPct val="0"/>
                  </a:spcBef>
                  <a:spcAft>
                    <a:spcPct val="35000"/>
                  </a:spcAft>
                </a:pPr>
                <a:r>
                  <a:rPr lang="en-CA" sz="1600" kern="1200" dirty="0" smtClean="0">
                    <a:solidFill>
                      <a:schemeClr val="bg1"/>
                    </a:solidFill>
                  </a:rPr>
                  <a:t>Roll Out Program</a:t>
                </a:r>
                <a:endParaRPr lang="en-CA" sz="1600" kern="1200" dirty="0">
                  <a:solidFill>
                    <a:schemeClr val="bg1"/>
                  </a:solidFill>
                </a:endParaRPr>
              </a:p>
            </p:txBody>
          </p:sp>
        </p:grpSp>
        <p:sp>
          <p:nvSpPr>
            <p:cNvPr id="17" name="TextBox 16"/>
            <p:cNvSpPr txBox="1"/>
            <p:nvPr/>
          </p:nvSpPr>
          <p:spPr>
            <a:xfrm>
              <a:off x="4833949" y="1912181"/>
              <a:ext cx="3645408" cy="523220"/>
            </a:xfrm>
            <a:prstGeom prst="rect">
              <a:avLst/>
            </a:prstGeom>
          </p:spPr>
          <p:txBody>
            <a:bodyPr wrap="square" rtlCol="0">
              <a:spAutoFit/>
            </a:bodyPr>
            <a:lstStyle/>
            <a:p>
              <a:pPr marL="648000" indent="-648000"/>
              <a:r>
                <a:rPr lang="en-CA" sz="1400" b="1" dirty="0" smtClean="0"/>
                <a:t>Step 1: Identify Organizational Needs and Executive Sponsors</a:t>
              </a:r>
            </a:p>
          </p:txBody>
        </p:sp>
        <p:sp>
          <p:nvSpPr>
            <p:cNvPr id="18" name="TextBox 17"/>
            <p:cNvSpPr txBox="1"/>
            <p:nvPr/>
          </p:nvSpPr>
          <p:spPr>
            <a:xfrm>
              <a:off x="4833949" y="2630966"/>
              <a:ext cx="3645408" cy="523220"/>
            </a:xfrm>
            <a:prstGeom prst="rect">
              <a:avLst/>
            </a:prstGeom>
          </p:spPr>
          <p:txBody>
            <a:bodyPr wrap="square" rtlCol="0">
              <a:spAutoFit/>
            </a:bodyPr>
            <a:lstStyle/>
            <a:p>
              <a:pPr marL="648000" indent="-648000"/>
              <a:r>
                <a:rPr lang="en-CA" sz="1400" b="1" dirty="0" smtClean="0"/>
                <a:t>Step 2: Audit Current Employee Wellbeing Practices</a:t>
              </a:r>
            </a:p>
          </p:txBody>
        </p:sp>
        <p:sp>
          <p:nvSpPr>
            <p:cNvPr id="19" name="TextBox 18"/>
            <p:cNvSpPr txBox="1"/>
            <p:nvPr/>
          </p:nvSpPr>
          <p:spPr>
            <a:xfrm>
              <a:off x="4833949" y="3361945"/>
              <a:ext cx="3645408" cy="523220"/>
            </a:xfrm>
            <a:prstGeom prst="rect">
              <a:avLst/>
            </a:prstGeom>
          </p:spPr>
          <p:txBody>
            <a:bodyPr wrap="square" rtlCol="0">
              <a:spAutoFit/>
            </a:bodyPr>
            <a:lstStyle/>
            <a:p>
              <a:pPr marL="648000" indent="-648000"/>
              <a:r>
                <a:rPr lang="en-CA" sz="1400" b="1" dirty="0" smtClean="0"/>
                <a:t>Step 3: Select Initiatives for a Balanced Employee Wellbeing Program</a:t>
              </a:r>
            </a:p>
          </p:txBody>
        </p:sp>
        <p:sp>
          <p:nvSpPr>
            <p:cNvPr id="20" name="TextBox 19"/>
            <p:cNvSpPr txBox="1"/>
            <p:nvPr/>
          </p:nvSpPr>
          <p:spPr>
            <a:xfrm>
              <a:off x="4833949" y="4077682"/>
              <a:ext cx="3645408" cy="738664"/>
            </a:xfrm>
            <a:prstGeom prst="rect">
              <a:avLst/>
            </a:prstGeom>
          </p:spPr>
          <p:txBody>
            <a:bodyPr wrap="square" rtlCol="0">
              <a:spAutoFit/>
            </a:bodyPr>
            <a:lstStyle/>
            <a:p>
              <a:pPr marL="648000" indent="-648000"/>
              <a:r>
                <a:rPr lang="en-CA" sz="1400" b="1" dirty="0" smtClean="0"/>
                <a:t>Step 4: Communicate, Operationalize, and Measure Your Employee Wellbeing Program</a:t>
              </a:r>
            </a:p>
          </p:txBody>
        </p:sp>
      </p:grpSp>
      <p:grpSp>
        <p:nvGrpSpPr>
          <p:cNvPr id="15" name="Group 14"/>
          <p:cNvGrpSpPr/>
          <p:nvPr/>
        </p:nvGrpSpPr>
        <p:grpSpPr>
          <a:xfrm>
            <a:off x="0" y="6525344"/>
            <a:ext cx="9144000" cy="351838"/>
            <a:chOff x="0" y="6525344"/>
            <a:chExt cx="9144000" cy="351838"/>
          </a:xfrm>
        </p:grpSpPr>
        <p:sp>
          <p:nvSpPr>
            <p:cNvPr id="16" name="Rectangle 15"/>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23" name="Rectangle 22"/>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7582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nkstockPhotos-48172191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1840" y="0"/>
            <a:ext cx="3312160" cy="6524625"/>
          </a:xfrm>
          <a:prstGeom prst="rect">
            <a:avLst/>
          </a:prstGeom>
        </p:spPr>
      </p:pic>
      <p:sp>
        <p:nvSpPr>
          <p:cNvPr id="8" name="TextBox 7">
            <a:hlinkClick r:id="rId3" action="ppaction://hlinkfile"/>
          </p:cNvPr>
          <p:cNvSpPr txBox="1"/>
          <p:nvPr/>
        </p:nvSpPr>
        <p:spPr>
          <a:xfrm>
            <a:off x="1101090" y="2969924"/>
            <a:ext cx="4730750" cy="584775"/>
          </a:xfrm>
          <a:prstGeom prst="rect">
            <a:avLst/>
          </a:prstGeom>
        </p:spPr>
        <p:txBody>
          <a:bodyPr wrap="square" rtlCol="0">
            <a:spAutoFit/>
          </a:bodyPr>
          <a:lstStyle/>
          <a:p>
            <a:r>
              <a:rPr lang="en-CA" sz="3200" b="1" dirty="0" smtClean="0">
                <a:solidFill>
                  <a:srgbClr val="2576B7"/>
                </a:solidFill>
                <a:latin typeface="Arial" panose="020B0604020202020204" pitchFamily="34" charset="0"/>
                <a:cs typeface="Arial" panose="020B0604020202020204" pitchFamily="34" charset="0"/>
              </a:rPr>
              <a:t>SAMPLE SLIDES</a:t>
            </a:r>
            <a:endParaRPr lang="en-CA" sz="3200" b="1" dirty="0">
              <a:solidFill>
                <a:srgbClr val="2576B7"/>
              </a:solidFill>
              <a:latin typeface="Arial" panose="020B0604020202020204" pitchFamily="34" charset="0"/>
              <a:cs typeface="Arial" panose="020B0604020202020204" pitchFamily="34" charset="0"/>
            </a:endParaRPr>
          </a:p>
        </p:txBody>
      </p:sp>
      <p:sp>
        <p:nvSpPr>
          <p:cNvPr id="9" name="Rectangle 8"/>
          <p:cNvSpPr/>
          <p:nvPr/>
        </p:nvSpPr>
        <p:spPr>
          <a:xfrm>
            <a:off x="0" y="1120588"/>
            <a:ext cx="172357" cy="54067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lumMod val="95000"/>
                </a:srgbClr>
              </a:solidFill>
            </a:endParaRPr>
          </a:p>
        </p:txBody>
      </p:sp>
      <p:grpSp>
        <p:nvGrpSpPr>
          <p:cNvPr id="10" name="Group 9"/>
          <p:cNvGrpSpPr/>
          <p:nvPr/>
        </p:nvGrpSpPr>
        <p:grpSpPr>
          <a:xfrm>
            <a:off x="0" y="6525344"/>
            <a:ext cx="9144000" cy="351838"/>
            <a:chOff x="0" y="6525344"/>
            <a:chExt cx="9144000" cy="351838"/>
          </a:xfrm>
        </p:grpSpPr>
        <p:sp>
          <p:nvSpPr>
            <p:cNvPr id="11" name="Rectangle 10"/>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3" name="Rectangle 12"/>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1315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Organizations </a:t>
            </a:r>
            <a:r>
              <a:rPr lang="en-CA" dirty="0" smtClean="0"/>
              <a:t>must view </a:t>
            </a:r>
            <a:r>
              <a:rPr lang="en-CA" dirty="0"/>
              <a:t>employees’ </a:t>
            </a:r>
            <a:r>
              <a:rPr lang="en-CA" dirty="0" smtClean="0"/>
              <a:t>wellbeing </a:t>
            </a:r>
            <a:r>
              <a:rPr lang="en-CA" dirty="0"/>
              <a:t>holistically</a:t>
            </a:r>
          </a:p>
        </p:txBody>
      </p:sp>
      <p:sp>
        <p:nvSpPr>
          <p:cNvPr id="32" name="TextBox 123"/>
          <p:cNvSpPr txBox="1"/>
          <p:nvPr/>
        </p:nvSpPr>
        <p:spPr>
          <a:xfrm>
            <a:off x="7125081" y="5372738"/>
            <a:ext cx="1603606" cy="1015663"/>
          </a:xfrm>
          <a:prstGeom prst="rect">
            <a:avLst/>
          </a:prstGeom>
          <a:ln w="28575">
            <a:solidFill>
              <a:schemeClr val="accent1"/>
            </a:solidFill>
          </a:ln>
        </p:spPr>
        <p:txBody>
          <a:bodyPr wrap="square" rtlCol="0">
            <a:spAutoFit/>
          </a:bodyPr>
          <a:lstStyle/>
          <a:p>
            <a:r>
              <a:rPr lang="en-CA" sz="1200" i="1" dirty="0" smtClean="0">
                <a:solidFill>
                  <a:schemeClr val="accent1">
                    <a:lumMod val="75000"/>
                  </a:schemeClr>
                </a:solidFill>
              </a:rPr>
              <a:t>Please see the Appendix for a glossary of terms used throughout this blueprint. </a:t>
            </a:r>
          </a:p>
        </p:txBody>
      </p:sp>
      <p:grpSp>
        <p:nvGrpSpPr>
          <p:cNvPr id="39" name="Group 8"/>
          <p:cNvGrpSpPr/>
          <p:nvPr/>
        </p:nvGrpSpPr>
        <p:grpSpPr>
          <a:xfrm>
            <a:off x="333581" y="1812173"/>
            <a:ext cx="8546467" cy="3193778"/>
            <a:chOff x="419349" y="2044399"/>
            <a:chExt cx="8546467" cy="3193778"/>
          </a:xfrm>
        </p:grpSpPr>
        <p:grpSp>
          <p:nvGrpSpPr>
            <p:cNvPr id="36" name="Group 9"/>
            <p:cNvGrpSpPr/>
            <p:nvPr/>
          </p:nvGrpSpPr>
          <p:grpSpPr>
            <a:xfrm>
              <a:off x="419349" y="2044399"/>
              <a:ext cx="2012650" cy="3139320"/>
              <a:chOff x="498725" y="2044399"/>
              <a:chExt cx="2012650" cy="3139320"/>
            </a:xfrm>
          </p:grpSpPr>
          <p:sp>
            <p:nvSpPr>
              <p:cNvPr id="24" name="TextBox 42"/>
              <p:cNvSpPr txBox="1"/>
              <p:nvPr/>
            </p:nvSpPr>
            <p:spPr>
              <a:xfrm>
                <a:off x="531375" y="3614059"/>
                <a:ext cx="1980000" cy="1569660"/>
              </a:xfrm>
              <a:prstGeom prst="rect">
                <a:avLst/>
              </a:prstGeom>
            </p:spPr>
            <p:txBody>
              <a:bodyPr wrap="square" rtlCol="0">
                <a:spAutoFit/>
              </a:bodyPr>
              <a:lstStyle/>
              <a:p>
                <a:r>
                  <a:rPr lang="en-US" sz="1200" dirty="0">
                    <a:solidFill>
                      <a:schemeClr val="tx2"/>
                    </a:solidFill>
                  </a:rPr>
                  <a:t>The state of a person’s finances; ensuring that a person </a:t>
                </a:r>
                <a:r>
                  <a:rPr lang="en-US" sz="1200" b="1" dirty="0">
                    <a:solidFill>
                      <a:schemeClr val="tx2"/>
                    </a:solidFill>
                  </a:rPr>
                  <a:t>feels capable to handle their financial situation and </a:t>
                </a:r>
                <a:r>
                  <a:rPr lang="en-US" sz="1200" b="1" dirty="0" smtClean="0">
                    <a:solidFill>
                      <a:schemeClr val="tx2"/>
                    </a:solidFill>
                  </a:rPr>
                  <a:t>behaviors</a:t>
                </a:r>
                <a:r>
                  <a:rPr lang="en-US" sz="1200" dirty="0" smtClean="0">
                    <a:solidFill>
                      <a:schemeClr val="tx2"/>
                    </a:solidFill>
                  </a:rPr>
                  <a:t>.</a:t>
                </a:r>
                <a:r>
                  <a:rPr lang="en-US" sz="1200" b="1" dirty="0" smtClean="0">
                    <a:solidFill>
                      <a:schemeClr val="tx2"/>
                    </a:solidFill>
                  </a:rPr>
                  <a:t> </a:t>
                </a:r>
                <a:r>
                  <a:rPr lang="en-US" sz="1200" dirty="0" smtClean="0">
                    <a:solidFill>
                      <a:schemeClr val="tx2"/>
                    </a:solidFill>
                  </a:rPr>
                  <a:t>The ability </a:t>
                </a:r>
                <a:r>
                  <a:rPr lang="en-US" sz="1200" dirty="0">
                    <a:solidFill>
                      <a:schemeClr val="tx2"/>
                    </a:solidFill>
                  </a:rPr>
                  <a:t>to live productively </a:t>
                </a:r>
                <a:r>
                  <a:rPr lang="en-US" sz="1200" dirty="0" smtClean="0">
                    <a:solidFill>
                      <a:schemeClr val="tx2"/>
                    </a:solidFill>
                  </a:rPr>
                  <a:t>without </a:t>
                </a:r>
                <a:r>
                  <a:rPr lang="en-US" sz="1200" dirty="0">
                    <a:solidFill>
                      <a:schemeClr val="tx2"/>
                    </a:solidFill>
                  </a:rPr>
                  <a:t>the weight of financial stress</a:t>
                </a:r>
                <a:r>
                  <a:rPr lang="en-CA" sz="1200" dirty="0">
                    <a:solidFill>
                      <a:schemeClr val="tx2"/>
                    </a:solidFill>
                  </a:rPr>
                  <a:t>.</a:t>
                </a:r>
                <a:endParaRPr lang="en-CA" sz="1100" dirty="0">
                  <a:solidFill>
                    <a:schemeClr val="tx2"/>
                  </a:solidFill>
                </a:endParaRPr>
              </a:p>
            </p:txBody>
          </p:sp>
          <p:sp>
            <p:nvSpPr>
              <p:cNvPr id="26" name="TextBox 43"/>
              <p:cNvSpPr txBox="1"/>
              <p:nvPr/>
            </p:nvSpPr>
            <p:spPr>
              <a:xfrm>
                <a:off x="498725" y="2044399"/>
                <a:ext cx="1980000" cy="1200329"/>
              </a:xfrm>
              <a:prstGeom prst="rect">
                <a:avLst/>
              </a:prstGeom>
            </p:spPr>
            <p:txBody>
              <a:bodyPr wrap="square" rtlCol="0">
                <a:spAutoFit/>
              </a:bodyPr>
              <a:lstStyle/>
              <a:p>
                <a:r>
                  <a:rPr lang="en-US" sz="1200" dirty="0">
                    <a:solidFill>
                      <a:schemeClr val="tx2"/>
                    </a:solidFill>
                  </a:rPr>
                  <a:t>The physical </a:t>
                </a:r>
                <a:r>
                  <a:rPr lang="en-US" sz="1200" dirty="0" smtClean="0">
                    <a:solidFill>
                      <a:schemeClr val="tx2"/>
                    </a:solidFill>
                  </a:rPr>
                  <a:t>body; </a:t>
                </a:r>
                <a:r>
                  <a:rPr lang="en-US" sz="1200" dirty="0">
                    <a:solidFill>
                      <a:schemeClr val="tx2"/>
                    </a:solidFill>
                  </a:rPr>
                  <a:t>ensuring a </a:t>
                </a:r>
                <a:r>
                  <a:rPr lang="en-US" sz="1200" dirty="0" smtClean="0">
                    <a:solidFill>
                      <a:schemeClr val="tx2"/>
                    </a:solidFill>
                  </a:rPr>
                  <a:t>person has the freedom, opportunities, and resources needed to </a:t>
                </a:r>
                <a:r>
                  <a:rPr lang="en-US" sz="1200" b="1" dirty="0" smtClean="0">
                    <a:solidFill>
                      <a:schemeClr val="tx2"/>
                    </a:solidFill>
                  </a:rPr>
                  <a:t>sustainably maintain bodily health</a:t>
                </a:r>
                <a:r>
                  <a:rPr lang="en-US" sz="1200" dirty="0" smtClean="0">
                    <a:solidFill>
                      <a:schemeClr val="tx2"/>
                    </a:solidFill>
                  </a:rPr>
                  <a:t>. </a:t>
                </a:r>
                <a:endParaRPr lang="en-CA" sz="1100" dirty="0">
                  <a:solidFill>
                    <a:schemeClr val="tx2"/>
                  </a:solidFill>
                </a:endParaRPr>
              </a:p>
            </p:txBody>
          </p:sp>
        </p:grpSp>
        <p:grpSp>
          <p:nvGrpSpPr>
            <p:cNvPr id="37" name="Group 10"/>
            <p:cNvGrpSpPr/>
            <p:nvPr/>
          </p:nvGrpSpPr>
          <p:grpSpPr>
            <a:xfrm>
              <a:off x="6829467" y="2044399"/>
              <a:ext cx="2136349" cy="3193778"/>
              <a:chOff x="6783671" y="2044399"/>
              <a:chExt cx="2136349" cy="3193778"/>
            </a:xfrm>
          </p:grpSpPr>
          <p:sp>
            <p:nvSpPr>
              <p:cNvPr id="23" name="TextBox 40"/>
              <p:cNvSpPr txBox="1"/>
              <p:nvPr/>
            </p:nvSpPr>
            <p:spPr>
              <a:xfrm>
                <a:off x="6783671" y="3668517"/>
                <a:ext cx="2136349" cy="1569660"/>
              </a:xfrm>
              <a:prstGeom prst="rect">
                <a:avLst/>
              </a:prstGeom>
            </p:spPr>
            <p:txBody>
              <a:bodyPr wrap="square" rtlCol="0">
                <a:spAutoFit/>
              </a:bodyPr>
              <a:lstStyle/>
              <a:p>
                <a:r>
                  <a:rPr lang="en-US" sz="1200" dirty="0">
                    <a:solidFill>
                      <a:schemeClr val="tx2"/>
                    </a:solidFill>
                  </a:rPr>
                  <a:t>The state of </a:t>
                </a:r>
                <a:r>
                  <a:rPr lang="en-US" sz="1200" b="1" dirty="0" smtClean="0">
                    <a:solidFill>
                      <a:schemeClr val="tx2"/>
                    </a:solidFill>
                  </a:rPr>
                  <a:t>personal and professional relationships, </a:t>
                </a:r>
                <a:r>
                  <a:rPr lang="en-US" sz="1200" b="1" dirty="0">
                    <a:solidFill>
                      <a:schemeClr val="tx2"/>
                    </a:solidFill>
                  </a:rPr>
                  <a:t>including </a:t>
                </a:r>
                <a:r>
                  <a:rPr lang="en-US" sz="1200" b="1" dirty="0" smtClean="0">
                    <a:solidFill>
                      <a:schemeClr val="tx2"/>
                    </a:solidFill>
                  </a:rPr>
                  <a:t>personal and community engagement</a:t>
                </a:r>
                <a:r>
                  <a:rPr lang="en-US" sz="1200" dirty="0" smtClean="0">
                    <a:solidFill>
                      <a:schemeClr val="tx2"/>
                    </a:solidFill>
                  </a:rPr>
                  <a:t>. The capability for genuine, authentic, and mutually affirming interactions with others.</a:t>
                </a:r>
                <a:endParaRPr lang="en-CA" sz="1100" dirty="0">
                  <a:solidFill>
                    <a:schemeClr val="tx2"/>
                  </a:solidFill>
                </a:endParaRPr>
              </a:p>
            </p:txBody>
          </p:sp>
          <p:sp>
            <p:nvSpPr>
              <p:cNvPr id="38" name="TextBox 124"/>
              <p:cNvSpPr txBox="1"/>
              <p:nvPr/>
            </p:nvSpPr>
            <p:spPr>
              <a:xfrm>
                <a:off x="6783672" y="2044399"/>
                <a:ext cx="2066720" cy="1569660"/>
              </a:xfrm>
              <a:prstGeom prst="rect">
                <a:avLst/>
              </a:prstGeom>
            </p:spPr>
            <p:txBody>
              <a:bodyPr wrap="square" rtlCol="0">
                <a:spAutoFit/>
              </a:bodyPr>
              <a:lstStyle/>
              <a:p>
                <a:r>
                  <a:rPr lang="en-US" sz="1200" dirty="0"/>
                  <a:t>The </a:t>
                </a:r>
                <a:r>
                  <a:rPr lang="en-US" sz="1200" b="1" dirty="0"/>
                  <a:t>psychological </a:t>
                </a:r>
                <a:r>
                  <a:rPr lang="en-US" sz="1200" b="1" dirty="0" smtClean="0"/>
                  <a:t>ability </a:t>
                </a:r>
                <a:r>
                  <a:rPr lang="en-US" sz="1200" b="1" dirty="0"/>
                  <a:t>to cope </a:t>
                </a:r>
                <a:r>
                  <a:rPr lang="en-US" sz="1200" b="1" dirty="0" smtClean="0"/>
                  <a:t>with information, emotions, desires, and stressors</a:t>
                </a:r>
                <a:r>
                  <a:rPr lang="en-US" sz="1200" dirty="0" smtClean="0"/>
                  <a:t> (e.g. change, threats, etc.) in a healthy and balanced way. </a:t>
                </a:r>
                <a:r>
                  <a:rPr lang="en-US" sz="1200" dirty="0"/>
                  <a:t>Essential for </a:t>
                </a:r>
                <a:r>
                  <a:rPr lang="en-US" sz="1200" dirty="0" smtClean="0"/>
                  <a:t>day-to-day </a:t>
                </a:r>
                <a:r>
                  <a:rPr lang="en-US" sz="1200" dirty="0"/>
                  <a:t>living and </a:t>
                </a:r>
                <a:r>
                  <a:rPr lang="en-US" sz="1200" dirty="0" smtClean="0"/>
                  <a:t>functioning.</a:t>
                </a:r>
                <a:r>
                  <a:rPr lang="en-US" sz="1200" dirty="0" smtClean="0">
                    <a:solidFill>
                      <a:schemeClr val="accent1"/>
                    </a:solidFill>
                  </a:rPr>
                  <a:t> </a:t>
                </a:r>
                <a:endParaRPr lang="en-CA" sz="1400" dirty="0">
                  <a:solidFill>
                    <a:schemeClr val="accent1"/>
                  </a:solidFill>
                </a:endParaRPr>
              </a:p>
            </p:txBody>
          </p:sp>
        </p:grpSp>
        <p:grpSp>
          <p:nvGrpSpPr>
            <p:cNvPr id="35" name="Group 11"/>
            <p:cNvGrpSpPr/>
            <p:nvPr/>
          </p:nvGrpSpPr>
          <p:grpSpPr>
            <a:xfrm>
              <a:off x="2475624" y="2044399"/>
              <a:ext cx="4192752" cy="3161654"/>
              <a:chOff x="2475623" y="1854269"/>
              <a:chExt cx="4192752" cy="3161654"/>
            </a:xfrm>
          </p:grpSpPr>
          <p:grpSp>
            <p:nvGrpSpPr>
              <p:cNvPr id="30" name="Group 12"/>
              <p:cNvGrpSpPr/>
              <p:nvPr/>
            </p:nvGrpSpPr>
            <p:grpSpPr>
              <a:xfrm>
                <a:off x="2475623" y="1854269"/>
                <a:ext cx="4192752" cy="3161654"/>
                <a:chOff x="2475623" y="1854269"/>
                <a:chExt cx="4192752" cy="3161654"/>
              </a:xfrm>
              <a:effectLst>
                <a:outerShdw dist="38100" dir="2700000" algn="ctr" rotWithShape="0">
                  <a:srgbClr val="000000">
                    <a:alpha val="20000"/>
                  </a:srgbClr>
                </a:outerShdw>
              </a:effectLst>
            </p:grpSpPr>
            <p:sp>
              <p:nvSpPr>
                <p:cNvPr id="17" name="Freeform 14"/>
                <p:cNvSpPr/>
                <p:nvPr/>
              </p:nvSpPr>
              <p:spPr>
                <a:xfrm>
                  <a:off x="2475623" y="1856090"/>
                  <a:ext cx="2096376" cy="1586923"/>
                </a:xfrm>
                <a:custGeom>
                  <a:avLst/>
                  <a:gdLst>
                    <a:gd name="connsiteX0" fmla="*/ 0 w 1586923"/>
                    <a:gd name="connsiteY0" fmla="*/ 0 h 2096375"/>
                    <a:gd name="connsiteX1" fmla="*/ 1322431 w 1586923"/>
                    <a:gd name="connsiteY1" fmla="*/ 0 h 2096375"/>
                    <a:gd name="connsiteX2" fmla="*/ 1586923 w 1586923"/>
                    <a:gd name="connsiteY2" fmla="*/ 264492 h 2096375"/>
                    <a:gd name="connsiteX3" fmla="*/ 1586923 w 1586923"/>
                    <a:gd name="connsiteY3" fmla="*/ 2096375 h 2096375"/>
                    <a:gd name="connsiteX4" fmla="*/ 0 w 1586923"/>
                    <a:gd name="connsiteY4" fmla="*/ 2096375 h 2096375"/>
                    <a:gd name="connsiteX5" fmla="*/ 0 w 1586923"/>
                    <a:gd name="connsiteY5" fmla="*/ 0 h 209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6923" h="2096375">
                      <a:moveTo>
                        <a:pt x="0" y="2096374"/>
                      </a:moveTo>
                      <a:lnTo>
                        <a:pt x="0" y="349403"/>
                      </a:lnTo>
                      <a:cubicBezTo>
                        <a:pt x="0" y="156433"/>
                        <a:pt x="89640" y="1"/>
                        <a:pt x="200216" y="1"/>
                      </a:cubicBezTo>
                      <a:lnTo>
                        <a:pt x="1586923" y="1"/>
                      </a:lnTo>
                      <a:lnTo>
                        <a:pt x="1586923" y="2096374"/>
                      </a:lnTo>
                      <a:lnTo>
                        <a:pt x="0" y="2096374"/>
                      </a:lnTo>
                      <a:close/>
                    </a:path>
                  </a:pathLst>
                </a:custGeom>
                <a:solidFill>
                  <a:schemeClr val="accent5"/>
                </a:solidFill>
                <a:ln>
                  <a:noFill/>
                </a:ln>
                <a:effectLst/>
              </p:spPr>
              <p:style>
                <a:lnRef idx="2">
                  <a:scrgbClr r="0" g="0" b="0"/>
                </a:lnRef>
                <a:fillRef idx="1">
                  <a:scrgbClr r="0" g="0" b="0"/>
                </a:fillRef>
                <a:effectRef idx="0">
                  <a:scrgbClr r="0" g="0" b="0"/>
                </a:effectRef>
                <a:fontRef idx="minor">
                  <a:schemeClr val="lt1"/>
                </a:fontRef>
              </p:style>
              <p:txBody>
                <a:bodyPr spcFirstLastPara="0" vert="horz" wrap="square" lIns="142242" tIns="142240" rIns="142238" bIns="538971" numCol="1" spcCol="1270" anchor="ctr" anchorCtr="0">
                  <a:noAutofit/>
                </a:bodyPr>
                <a:lstStyle/>
                <a:p>
                  <a:pPr lvl="0" algn="ctr" defTabSz="889000">
                    <a:lnSpc>
                      <a:spcPct val="90000"/>
                    </a:lnSpc>
                    <a:spcBef>
                      <a:spcPct val="0"/>
                    </a:spcBef>
                    <a:spcAft>
                      <a:spcPct val="35000"/>
                    </a:spcAft>
                  </a:pPr>
                  <a:r>
                    <a:rPr lang="en-CA" sz="2000" kern="1200" dirty="0" smtClean="0">
                      <a:latin typeface="Arial Black" panose="020B0A04020102020204" pitchFamily="34" charset="0"/>
                    </a:rPr>
                    <a:t>Physical </a:t>
                  </a:r>
                  <a:endParaRPr lang="en-CA" sz="2000" kern="1200" dirty="0">
                    <a:latin typeface="Arial Black" panose="020B0A04020102020204" pitchFamily="34" charset="0"/>
                  </a:endParaRPr>
                </a:p>
              </p:txBody>
            </p:sp>
            <p:sp>
              <p:nvSpPr>
                <p:cNvPr id="18" name="Freeform 21"/>
                <p:cNvSpPr/>
                <p:nvPr/>
              </p:nvSpPr>
              <p:spPr>
                <a:xfrm>
                  <a:off x="4572000" y="1854269"/>
                  <a:ext cx="2096375" cy="1586923"/>
                </a:xfrm>
                <a:custGeom>
                  <a:avLst/>
                  <a:gdLst>
                    <a:gd name="connsiteX0" fmla="*/ 0 w 2096375"/>
                    <a:gd name="connsiteY0" fmla="*/ 0 h 1586923"/>
                    <a:gd name="connsiteX1" fmla="*/ 1831883 w 2096375"/>
                    <a:gd name="connsiteY1" fmla="*/ 0 h 1586923"/>
                    <a:gd name="connsiteX2" fmla="*/ 2096375 w 2096375"/>
                    <a:gd name="connsiteY2" fmla="*/ 264492 h 1586923"/>
                    <a:gd name="connsiteX3" fmla="*/ 2096375 w 2096375"/>
                    <a:gd name="connsiteY3" fmla="*/ 1586923 h 1586923"/>
                    <a:gd name="connsiteX4" fmla="*/ 0 w 2096375"/>
                    <a:gd name="connsiteY4" fmla="*/ 1586923 h 1586923"/>
                    <a:gd name="connsiteX5" fmla="*/ 0 w 2096375"/>
                    <a:gd name="connsiteY5" fmla="*/ 0 h 158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6375" h="1586923">
                      <a:moveTo>
                        <a:pt x="0" y="0"/>
                      </a:moveTo>
                      <a:lnTo>
                        <a:pt x="1831883" y="0"/>
                      </a:lnTo>
                      <a:cubicBezTo>
                        <a:pt x="1977958" y="0"/>
                        <a:pt x="2096375" y="118417"/>
                        <a:pt x="2096375" y="264492"/>
                      </a:cubicBezTo>
                      <a:lnTo>
                        <a:pt x="2096375" y="1586923"/>
                      </a:lnTo>
                      <a:lnTo>
                        <a:pt x="0" y="1586923"/>
                      </a:lnTo>
                      <a:lnTo>
                        <a:pt x="0" y="0"/>
                      </a:lnTo>
                      <a:close/>
                    </a:path>
                  </a:pathLst>
                </a:custGeom>
                <a:solidFill>
                  <a:schemeClr val="accent4"/>
                </a:solidFill>
                <a:ln>
                  <a:noFill/>
                </a:ln>
                <a:effectLst/>
              </p:spPr>
              <p:style>
                <a:lnRef idx="2">
                  <a:scrgbClr r="0" g="0" b="0"/>
                </a:lnRef>
                <a:fillRef idx="1">
                  <a:scrgbClr r="0" g="0" b="0"/>
                </a:fillRef>
                <a:effectRef idx="0">
                  <a:scrgbClr r="0" g="0" b="0"/>
                </a:effectRef>
                <a:fontRef idx="minor">
                  <a:schemeClr val="lt1"/>
                </a:fontRef>
              </p:style>
              <p:txBody>
                <a:bodyPr spcFirstLastPara="0" vert="horz" wrap="square" lIns="142240" tIns="142240" rIns="142240" bIns="538971" numCol="1" spcCol="1270" anchor="ctr" anchorCtr="0">
                  <a:noAutofit/>
                </a:bodyPr>
                <a:lstStyle/>
                <a:p>
                  <a:pPr lvl="0" algn="ctr" defTabSz="889000">
                    <a:lnSpc>
                      <a:spcPct val="90000"/>
                    </a:lnSpc>
                    <a:spcBef>
                      <a:spcPct val="0"/>
                    </a:spcBef>
                    <a:spcAft>
                      <a:spcPct val="35000"/>
                    </a:spcAft>
                  </a:pPr>
                  <a:r>
                    <a:rPr lang="en-CA" sz="2000" kern="1200" dirty="0" smtClean="0">
                      <a:latin typeface="Arial Black" panose="020B0A04020102020204" pitchFamily="34" charset="0"/>
                    </a:rPr>
                    <a:t>Mental </a:t>
                  </a:r>
                  <a:endParaRPr lang="en-CA" sz="2000" kern="1200" dirty="0">
                    <a:latin typeface="Arial Black" panose="020B0A04020102020204" pitchFamily="34" charset="0"/>
                  </a:endParaRPr>
                </a:p>
              </p:txBody>
            </p:sp>
            <p:sp>
              <p:nvSpPr>
                <p:cNvPr id="27" name="Freeform 24"/>
                <p:cNvSpPr/>
                <p:nvPr/>
              </p:nvSpPr>
              <p:spPr>
                <a:xfrm>
                  <a:off x="2475624" y="3428999"/>
                  <a:ext cx="2096376" cy="1586924"/>
                </a:xfrm>
                <a:custGeom>
                  <a:avLst/>
                  <a:gdLst>
                    <a:gd name="connsiteX0" fmla="*/ 0 w 2096375"/>
                    <a:gd name="connsiteY0" fmla="*/ 0 h 1586923"/>
                    <a:gd name="connsiteX1" fmla="*/ 1831883 w 2096375"/>
                    <a:gd name="connsiteY1" fmla="*/ 0 h 1586923"/>
                    <a:gd name="connsiteX2" fmla="*/ 2096375 w 2096375"/>
                    <a:gd name="connsiteY2" fmla="*/ 264492 h 1586923"/>
                    <a:gd name="connsiteX3" fmla="*/ 2096375 w 2096375"/>
                    <a:gd name="connsiteY3" fmla="*/ 1586923 h 1586923"/>
                    <a:gd name="connsiteX4" fmla="*/ 0 w 2096375"/>
                    <a:gd name="connsiteY4" fmla="*/ 1586923 h 1586923"/>
                    <a:gd name="connsiteX5" fmla="*/ 0 w 2096375"/>
                    <a:gd name="connsiteY5" fmla="*/ 0 h 158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6375" h="1586923">
                      <a:moveTo>
                        <a:pt x="2096375" y="1586923"/>
                      </a:moveTo>
                      <a:lnTo>
                        <a:pt x="264492" y="1586923"/>
                      </a:lnTo>
                      <a:cubicBezTo>
                        <a:pt x="118417" y="1586923"/>
                        <a:pt x="0" y="1468506"/>
                        <a:pt x="0" y="1322431"/>
                      </a:cubicBezTo>
                      <a:lnTo>
                        <a:pt x="0" y="0"/>
                      </a:lnTo>
                      <a:lnTo>
                        <a:pt x="2096375" y="0"/>
                      </a:lnTo>
                      <a:lnTo>
                        <a:pt x="2096375" y="1586923"/>
                      </a:lnTo>
                      <a:close/>
                    </a:path>
                  </a:pathLst>
                </a:custGeom>
                <a:solidFill>
                  <a:schemeClr val="accent2"/>
                </a:solidFill>
                <a:ln>
                  <a:noFill/>
                </a:ln>
                <a:effectLst/>
              </p:spPr>
              <p:style>
                <a:lnRef idx="2">
                  <a:scrgbClr r="0" g="0" b="0"/>
                </a:lnRef>
                <a:fillRef idx="1">
                  <a:scrgbClr r="0" g="0" b="0"/>
                </a:fillRef>
                <a:effectRef idx="0">
                  <a:scrgbClr r="0" g="0" b="0"/>
                </a:effectRef>
                <a:fontRef idx="minor">
                  <a:schemeClr val="lt1"/>
                </a:fontRef>
              </p:style>
              <p:txBody>
                <a:bodyPr spcFirstLastPara="0" vert="horz" wrap="square" lIns="142240" tIns="538972" rIns="142240" bIns="142240" numCol="1" spcCol="1270" anchor="ctr" anchorCtr="0">
                  <a:noAutofit/>
                </a:bodyPr>
                <a:lstStyle/>
                <a:p>
                  <a:pPr lvl="0" algn="ctr" defTabSz="889000">
                    <a:lnSpc>
                      <a:spcPct val="90000"/>
                    </a:lnSpc>
                    <a:spcBef>
                      <a:spcPct val="0"/>
                    </a:spcBef>
                    <a:spcAft>
                      <a:spcPct val="35000"/>
                    </a:spcAft>
                  </a:pPr>
                  <a:r>
                    <a:rPr lang="en-CA" sz="2000" kern="1200" dirty="0" smtClean="0">
                      <a:latin typeface="Arial Black" panose="020B0A04020102020204" pitchFamily="34" charset="0"/>
                    </a:rPr>
                    <a:t>Financial</a:t>
                  </a:r>
                  <a:endParaRPr lang="en-CA" sz="2000" kern="1200" dirty="0">
                    <a:latin typeface="Arial Black" panose="020B0A04020102020204" pitchFamily="34" charset="0"/>
                  </a:endParaRPr>
                </a:p>
              </p:txBody>
            </p:sp>
            <p:sp>
              <p:nvSpPr>
                <p:cNvPr id="28" name="Freeform 39"/>
                <p:cNvSpPr/>
                <p:nvPr/>
              </p:nvSpPr>
              <p:spPr>
                <a:xfrm>
                  <a:off x="4571999" y="3429000"/>
                  <a:ext cx="2096375" cy="1586923"/>
                </a:xfrm>
                <a:custGeom>
                  <a:avLst/>
                  <a:gdLst>
                    <a:gd name="connsiteX0" fmla="*/ 0 w 1586923"/>
                    <a:gd name="connsiteY0" fmla="*/ 0 h 2096375"/>
                    <a:gd name="connsiteX1" fmla="*/ 1322431 w 1586923"/>
                    <a:gd name="connsiteY1" fmla="*/ 0 h 2096375"/>
                    <a:gd name="connsiteX2" fmla="*/ 1586923 w 1586923"/>
                    <a:gd name="connsiteY2" fmla="*/ 264492 h 2096375"/>
                    <a:gd name="connsiteX3" fmla="*/ 1586923 w 1586923"/>
                    <a:gd name="connsiteY3" fmla="*/ 2096375 h 2096375"/>
                    <a:gd name="connsiteX4" fmla="*/ 0 w 1586923"/>
                    <a:gd name="connsiteY4" fmla="*/ 2096375 h 2096375"/>
                    <a:gd name="connsiteX5" fmla="*/ 0 w 1586923"/>
                    <a:gd name="connsiteY5" fmla="*/ 0 h 209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6923" h="2096375">
                      <a:moveTo>
                        <a:pt x="1586923" y="1"/>
                      </a:moveTo>
                      <a:lnTo>
                        <a:pt x="1586923" y="1746972"/>
                      </a:lnTo>
                      <a:cubicBezTo>
                        <a:pt x="1586923" y="1939942"/>
                        <a:pt x="1497283" y="2096374"/>
                        <a:pt x="1386707" y="2096374"/>
                      </a:cubicBezTo>
                      <a:lnTo>
                        <a:pt x="0" y="2096374"/>
                      </a:lnTo>
                      <a:lnTo>
                        <a:pt x="0" y="1"/>
                      </a:lnTo>
                      <a:lnTo>
                        <a:pt x="1586923" y="1"/>
                      </a:lnTo>
                      <a:close/>
                    </a:path>
                  </a:pathLst>
                </a:custGeom>
                <a:ln>
                  <a:noFill/>
                </a:ln>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42241" tIns="538971" rIns="142239" bIns="142240" numCol="1" spcCol="1270" anchor="ctr" anchorCtr="0">
                  <a:noAutofit/>
                </a:bodyPr>
                <a:lstStyle/>
                <a:p>
                  <a:pPr lvl="0" algn="ctr" defTabSz="889000">
                    <a:lnSpc>
                      <a:spcPct val="90000"/>
                    </a:lnSpc>
                    <a:spcBef>
                      <a:spcPct val="0"/>
                    </a:spcBef>
                    <a:spcAft>
                      <a:spcPct val="35000"/>
                    </a:spcAft>
                  </a:pPr>
                  <a:r>
                    <a:rPr lang="en-CA" sz="2000" kern="1200" dirty="0" smtClean="0">
                      <a:latin typeface="Arial Black" panose="020B0A04020102020204" pitchFamily="34" charset="0"/>
                    </a:rPr>
                    <a:t>Social</a:t>
                  </a:r>
                  <a:endParaRPr lang="en-CA" sz="2000" kern="1200" dirty="0">
                    <a:latin typeface="Arial Black" panose="020B0A04020102020204" pitchFamily="34" charset="0"/>
                  </a:endParaRPr>
                </a:p>
              </p:txBody>
            </p:sp>
          </p:grpSp>
          <p:sp>
            <p:nvSpPr>
              <p:cNvPr id="29" name="Freeform 13"/>
              <p:cNvSpPr/>
              <p:nvPr/>
            </p:nvSpPr>
            <p:spPr>
              <a:xfrm>
                <a:off x="3668875" y="2749444"/>
                <a:ext cx="1806249" cy="1359112"/>
              </a:xfrm>
              <a:custGeom>
                <a:avLst/>
                <a:gdLst>
                  <a:gd name="connsiteX0" fmla="*/ 0 w 1806249"/>
                  <a:gd name="connsiteY0" fmla="*/ 226523 h 1359112"/>
                  <a:gd name="connsiteX1" fmla="*/ 226523 w 1806249"/>
                  <a:gd name="connsiteY1" fmla="*/ 0 h 1359112"/>
                  <a:gd name="connsiteX2" fmla="*/ 1579726 w 1806249"/>
                  <a:gd name="connsiteY2" fmla="*/ 0 h 1359112"/>
                  <a:gd name="connsiteX3" fmla="*/ 1806249 w 1806249"/>
                  <a:gd name="connsiteY3" fmla="*/ 226523 h 1359112"/>
                  <a:gd name="connsiteX4" fmla="*/ 1806249 w 1806249"/>
                  <a:gd name="connsiteY4" fmla="*/ 1132589 h 1359112"/>
                  <a:gd name="connsiteX5" fmla="*/ 1579726 w 1806249"/>
                  <a:gd name="connsiteY5" fmla="*/ 1359112 h 1359112"/>
                  <a:gd name="connsiteX6" fmla="*/ 226523 w 1806249"/>
                  <a:gd name="connsiteY6" fmla="*/ 1359112 h 1359112"/>
                  <a:gd name="connsiteX7" fmla="*/ 0 w 1806249"/>
                  <a:gd name="connsiteY7" fmla="*/ 1132589 h 1359112"/>
                  <a:gd name="connsiteX8" fmla="*/ 0 w 1806249"/>
                  <a:gd name="connsiteY8" fmla="*/ 226523 h 135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249" h="1359112">
                    <a:moveTo>
                      <a:pt x="0" y="226523"/>
                    </a:moveTo>
                    <a:cubicBezTo>
                      <a:pt x="0" y="101418"/>
                      <a:pt x="101418" y="0"/>
                      <a:pt x="226523" y="0"/>
                    </a:cubicBezTo>
                    <a:lnTo>
                      <a:pt x="1579726" y="0"/>
                    </a:lnTo>
                    <a:cubicBezTo>
                      <a:pt x="1704831" y="0"/>
                      <a:pt x="1806249" y="101418"/>
                      <a:pt x="1806249" y="226523"/>
                    </a:cubicBezTo>
                    <a:lnTo>
                      <a:pt x="1806249" y="1132589"/>
                    </a:lnTo>
                    <a:cubicBezTo>
                      <a:pt x="1806249" y="1257694"/>
                      <a:pt x="1704831" y="1359112"/>
                      <a:pt x="1579726" y="1359112"/>
                    </a:cubicBezTo>
                    <a:lnTo>
                      <a:pt x="226523" y="1359112"/>
                    </a:lnTo>
                    <a:cubicBezTo>
                      <a:pt x="101418" y="1359112"/>
                      <a:pt x="0" y="1257694"/>
                      <a:pt x="0" y="1132589"/>
                    </a:cubicBezTo>
                    <a:lnTo>
                      <a:pt x="0" y="226523"/>
                    </a:lnTo>
                    <a:close/>
                  </a:path>
                </a:pathLst>
              </a:custGeom>
              <a:solidFill>
                <a:schemeClr val="bg1">
                  <a:lumMod val="95000"/>
                </a:schemeClr>
              </a:solidFill>
              <a:ln>
                <a:noFill/>
              </a:ln>
              <a:effectLst>
                <a:outerShdw dist="12700" dir="2700000" algn="ctr" rotWithShape="0">
                  <a:srgbClr val="000000">
                    <a:alpha val="20000"/>
                  </a:srgb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42546" tIns="142546" rIns="142546" bIns="142546" numCol="1" spcCol="1270" anchor="ctr" anchorCtr="0">
                <a:noAutofit/>
              </a:bodyPr>
              <a:lstStyle/>
              <a:p>
                <a:pPr lvl="0" algn="ctr" defTabSz="889000">
                  <a:lnSpc>
                    <a:spcPct val="90000"/>
                  </a:lnSpc>
                  <a:spcBef>
                    <a:spcPct val="0"/>
                  </a:spcBef>
                  <a:spcAft>
                    <a:spcPct val="35000"/>
                  </a:spcAft>
                </a:pPr>
                <a:r>
                  <a:rPr lang="en-CA" sz="2000" kern="1200" dirty="0" smtClean="0">
                    <a:latin typeface="Arial Black" panose="020B0A04020102020204" pitchFamily="34" charset="0"/>
                  </a:rPr>
                  <a:t>Employee Wellbeing</a:t>
                </a:r>
                <a:endParaRPr lang="en-CA" sz="2000" kern="1200" dirty="0">
                  <a:latin typeface="Arial Black" panose="020B0A04020102020204" pitchFamily="34" charset="0"/>
                </a:endParaRPr>
              </a:p>
            </p:txBody>
          </p:sp>
        </p:grpSp>
      </p:grpSp>
      <p:grpSp>
        <p:nvGrpSpPr>
          <p:cNvPr id="25" name="Group 26"/>
          <p:cNvGrpSpPr/>
          <p:nvPr/>
        </p:nvGrpSpPr>
        <p:grpSpPr>
          <a:xfrm>
            <a:off x="330521" y="5423554"/>
            <a:ext cx="6295966" cy="887903"/>
            <a:chOff x="4034956" y="5278523"/>
            <a:chExt cx="9359521" cy="735005"/>
          </a:xfrm>
        </p:grpSpPr>
        <p:sp>
          <p:nvSpPr>
            <p:cNvPr id="40" name="Rectangle 27"/>
            <p:cNvSpPr/>
            <p:nvPr/>
          </p:nvSpPr>
          <p:spPr>
            <a:xfrm>
              <a:off x="4034956" y="5278523"/>
              <a:ext cx="9359521" cy="254777"/>
            </a:xfrm>
            <a:prstGeom prst="rect">
              <a:avLst/>
            </a:prstGeom>
            <a:solidFill>
              <a:schemeClr val="accent1"/>
            </a:solidFill>
          </p:spPr>
          <p:txBody>
            <a:bodyPr wrap="square">
              <a:spAutoFit/>
            </a:bodyPr>
            <a:lstStyle/>
            <a:p>
              <a:r>
                <a:rPr lang="en-US" sz="1400" b="1" dirty="0" smtClean="0">
                  <a:solidFill>
                    <a:schemeClr val="bg1"/>
                  </a:solidFill>
                  <a:latin typeface="Arial Black" panose="020B0A04020102020204" pitchFamily="34" charset="0"/>
                </a:rPr>
                <a:t>McLean &amp; Company </a:t>
              </a:r>
              <a:r>
                <a:rPr lang="en-US" sz="1200" dirty="0" smtClean="0">
                  <a:solidFill>
                    <a:schemeClr val="bg1"/>
                  </a:solidFill>
                  <a:latin typeface="Arial" panose="020B0604020202020204" pitchFamily="34" charset="0"/>
                  <a:cs typeface="Arial" panose="020B0604020202020204" pitchFamily="34" charset="0"/>
                </a:rPr>
                <a:t>insight</a:t>
              </a:r>
              <a:endParaRPr lang="en-US" sz="1200" dirty="0">
                <a:solidFill>
                  <a:schemeClr val="bg1"/>
                </a:solidFill>
                <a:latin typeface="Arial" panose="020B0604020202020204" pitchFamily="34" charset="0"/>
                <a:cs typeface="Arial" panose="020B0604020202020204" pitchFamily="34" charset="0"/>
              </a:endParaRPr>
            </a:p>
          </p:txBody>
        </p:sp>
        <p:sp>
          <p:nvSpPr>
            <p:cNvPr id="41" name="Double Bracket 28"/>
            <p:cNvSpPr/>
            <p:nvPr/>
          </p:nvSpPr>
          <p:spPr>
            <a:xfrm>
              <a:off x="4034956" y="5570090"/>
              <a:ext cx="9359521" cy="443438"/>
            </a:xfrm>
            <a:prstGeom prst="bracketPair">
              <a:avLst>
                <a:gd name="adj" fmla="val 0"/>
              </a:avLst>
            </a:prstGeom>
            <a:noFill/>
            <a:ln w="3175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ts val="1500"/>
                </a:lnSpc>
                <a:spcBef>
                  <a:spcPts val="600"/>
                </a:spcBef>
              </a:pPr>
              <a:r>
                <a:rPr lang="en-CA" sz="1200" dirty="0"/>
                <a:t>Improvements in </a:t>
              </a:r>
              <a:r>
                <a:rPr lang="en-CA" sz="1200" dirty="0" smtClean="0"/>
                <a:t>wellbeing </a:t>
              </a:r>
              <a:r>
                <a:rPr lang="en-CA" sz="1200" dirty="0"/>
                <a:t>in one area of a </a:t>
              </a:r>
              <a:r>
                <a:rPr lang="en-CA" sz="1200" dirty="0" smtClean="0"/>
                <a:t>person’s </a:t>
              </a:r>
              <a:r>
                <a:rPr lang="en-CA" sz="1200" dirty="0"/>
                <a:t>life </a:t>
              </a:r>
              <a:r>
                <a:rPr lang="en-CA" sz="1200" dirty="0" smtClean="0"/>
                <a:t>often have a positive carry-over effect into other </a:t>
              </a:r>
              <a:r>
                <a:rPr lang="en-CA" sz="1200" dirty="0"/>
                <a:t>areas of their life too. </a:t>
              </a:r>
            </a:p>
          </p:txBody>
        </p:sp>
      </p:grpSp>
      <p:grpSp>
        <p:nvGrpSpPr>
          <p:cNvPr id="21" name="Group 20"/>
          <p:cNvGrpSpPr/>
          <p:nvPr/>
        </p:nvGrpSpPr>
        <p:grpSpPr>
          <a:xfrm>
            <a:off x="0" y="6525344"/>
            <a:ext cx="9144000" cy="351838"/>
            <a:chOff x="0" y="6525344"/>
            <a:chExt cx="9144000" cy="351838"/>
          </a:xfrm>
        </p:grpSpPr>
        <p:sp>
          <p:nvSpPr>
            <p:cNvPr id="22" name="Rectangle 21"/>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33" name="Rectangle 32"/>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88886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smtClean="0"/>
              <a:t>Neglecting employee </a:t>
            </a:r>
            <a:r>
              <a:rPr lang="en-CA" dirty="0"/>
              <a:t>wellbeing </a:t>
            </a:r>
            <a:r>
              <a:rPr lang="en-CA" dirty="0" smtClean="0"/>
              <a:t>creates risks to employee engagement</a:t>
            </a:r>
            <a:endParaRPr lang="en-CA" dirty="0"/>
          </a:p>
        </p:txBody>
      </p:sp>
      <p:grpSp>
        <p:nvGrpSpPr>
          <p:cNvPr id="40" name="Group 39"/>
          <p:cNvGrpSpPr/>
          <p:nvPr/>
        </p:nvGrpSpPr>
        <p:grpSpPr>
          <a:xfrm>
            <a:off x="510041" y="2715848"/>
            <a:ext cx="5449824" cy="3022247"/>
            <a:chOff x="485657" y="1511185"/>
            <a:chExt cx="5472724" cy="3022247"/>
          </a:xfrm>
        </p:grpSpPr>
        <p:grpSp>
          <p:nvGrpSpPr>
            <p:cNvPr id="36" name="Group 35"/>
            <p:cNvGrpSpPr/>
            <p:nvPr/>
          </p:nvGrpSpPr>
          <p:grpSpPr>
            <a:xfrm>
              <a:off x="540141" y="1511185"/>
              <a:ext cx="5418240" cy="900000"/>
              <a:chOff x="540141" y="1511185"/>
              <a:chExt cx="5418240" cy="900000"/>
            </a:xfrm>
          </p:grpSpPr>
          <p:sp>
            <p:nvSpPr>
              <p:cNvPr id="18" name="Rectangle 17"/>
              <p:cNvSpPr/>
              <p:nvPr/>
            </p:nvSpPr>
            <p:spPr>
              <a:xfrm>
                <a:off x="1068771" y="1601329"/>
                <a:ext cx="4889610" cy="719712"/>
              </a:xfrm>
              <a:prstGeom prst="rect">
                <a:avLst/>
              </a:prstGeom>
              <a:solidFill>
                <a:schemeClr val="accent2">
                  <a:lumMod val="20000"/>
                  <a:lumOff val="80000"/>
                </a:schemeClr>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pPr lvl="0"/>
                <a:r>
                  <a:rPr lang="en-CA" sz="1400" b="1" dirty="0">
                    <a:solidFill>
                      <a:srgbClr val="333333"/>
                    </a:solidFill>
                  </a:rPr>
                  <a:t>of employees feel positive about their work culture thanks to wellbeing </a:t>
                </a:r>
                <a:r>
                  <a:rPr lang="en-CA" sz="1400" b="1" dirty="0" smtClean="0">
                    <a:solidFill>
                      <a:srgbClr val="333333"/>
                    </a:solidFill>
                  </a:rPr>
                  <a:t>programs.</a:t>
                </a:r>
              </a:p>
              <a:p>
                <a:pPr lvl="0"/>
                <a:r>
                  <a:rPr lang="en-CA" sz="1400" b="1" dirty="0" smtClean="0">
                    <a:solidFill>
                      <a:srgbClr val="333333"/>
                    </a:solidFill>
                  </a:rPr>
                  <a:t> </a:t>
                </a:r>
                <a:r>
                  <a:rPr lang="en-CA" sz="1400" dirty="0">
                    <a:solidFill>
                      <a:srgbClr val="333333"/>
                    </a:solidFill>
                  </a:rPr>
                  <a:t>(Virgin Pulse, 2016</a:t>
                </a:r>
                <a:r>
                  <a:rPr lang="en-CA" sz="1400" dirty="0" smtClean="0">
                    <a:solidFill>
                      <a:srgbClr val="333333"/>
                    </a:solidFill>
                  </a:rPr>
                  <a:t>)</a:t>
                </a:r>
                <a:endParaRPr lang="en-US" sz="1200" dirty="0">
                  <a:solidFill>
                    <a:schemeClr val="tx2">
                      <a:lumMod val="75000"/>
                      <a:lumOff val="25000"/>
                    </a:schemeClr>
                  </a:solidFill>
                  <a:latin typeface="Arial Black" panose="020B0A04020102020204" pitchFamily="34" charset="0"/>
                  <a:cs typeface="Arial Unicode MS" panose="020B0604020202020204" pitchFamily="34" charset="-128"/>
                </a:endParaRPr>
              </a:p>
            </p:txBody>
          </p:sp>
          <p:grpSp>
            <p:nvGrpSpPr>
              <p:cNvPr id="11" name="Group 10"/>
              <p:cNvGrpSpPr/>
              <p:nvPr/>
            </p:nvGrpSpPr>
            <p:grpSpPr>
              <a:xfrm>
                <a:off x="540141" y="1511185"/>
                <a:ext cx="900000" cy="900000"/>
                <a:chOff x="304045" y="3885580"/>
                <a:chExt cx="900000" cy="900000"/>
              </a:xfrm>
            </p:grpSpPr>
            <p:sp>
              <p:nvSpPr>
                <p:cNvPr id="19" name="Oval 30"/>
                <p:cNvSpPr>
                  <a:spLocks noChangeAspect="1"/>
                </p:cNvSpPr>
                <p:nvPr/>
              </p:nvSpPr>
              <p:spPr>
                <a:xfrm>
                  <a:off x="304045" y="3885580"/>
                  <a:ext cx="900000" cy="900000"/>
                </a:xfrm>
                <a:prstGeom prst="ellipse">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2B9E36"/>
                    </a:solidFill>
                    <a:latin typeface="Arial Black" panose="020B0A04020102020204" pitchFamily="34" charset="0"/>
                  </a:endParaRPr>
                </a:p>
              </p:txBody>
            </p:sp>
            <p:sp>
              <p:nvSpPr>
                <p:cNvPr id="10" name="TextBox 9"/>
                <p:cNvSpPr txBox="1"/>
                <p:nvPr/>
              </p:nvSpPr>
              <p:spPr>
                <a:xfrm>
                  <a:off x="345613" y="4135525"/>
                  <a:ext cx="858432" cy="400110"/>
                </a:xfrm>
                <a:prstGeom prst="rect">
                  <a:avLst/>
                </a:prstGeom>
              </p:spPr>
              <p:txBody>
                <a:bodyPr wrap="square" rtlCol="0">
                  <a:spAutoFit/>
                </a:bodyPr>
                <a:lstStyle/>
                <a:p>
                  <a:pPr algn="ctr"/>
                  <a:r>
                    <a:rPr lang="en-CA" sz="2000" b="1" dirty="0" smtClean="0">
                      <a:solidFill>
                        <a:schemeClr val="bg1"/>
                      </a:solidFill>
                    </a:rPr>
                    <a:t>+80%</a:t>
                  </a:r>
                </a:p>
              </p:txBody>
            </p:sp>
          </p:grpSp>
        </p:grpSp>
        <p:grpSp>
          <p:nvGrpSpPr>
            <p:cNvPr id="38" name="Group 37"/>
            <p:cNvGrpSpPr/>
            <p:nvPr/>
          </p:nvGrpSpPr>
          <p:grpSpPr>
            <a:xfrm>
              <a:off x="485657" y="2572309"/>
              <a:ext cx="5465524" cy="900000"/>
              <a:chOff x="485657" y="2501329"/>
              <a:chExt cx="5465524" cy="900000"/>
            </a:xfrm>
          </p:grpSpPr>
          <p:sp>
            <p:nvSpPr>
              <p:cNvPr id="22" name="Rectangle 21"/>
              <p:cNvSpPr/>
              <p:nvPr/>
            </p:nvSpPr>
            <p:spPr>
              <a:xfrm>
                <a:off x="1068771" y="2591473"/>
                <a:ext cx="4882410" cy="719712"/>
              </a:xfrm>
              <a:prstGeom prst="rect">
                <a:avLst/>
              </a:prstGeom>
              <a:solidFill>
                <a:schemeClr val="accent2">
                  <a:lumMod val="20000"/>
                  <a:lumOff val="80000"/>
                </a:schemeClr>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pPr lvl="0"/>
                <a:r>
                  <a:rPr lang="en-CA" sz="1400" b="1" dirty="0">
                    <a:solidFill>
                      <a:srgbClr val="333333"/>
                    </a:solidFill>
                  </a:rPr>
                  <a:t>is the </a:t>
                </a:r>
                <a:r>
                  <a:rPr lang="en-CA" sz="1400" b="1" dirty="0" smtClean="0">
                    <a:solidFill>
                      <a:srgbClr val="333333"/>
                    </a:solidFill>
                  </a:rPr>
                  <a:t>#1 </a:t>
                </a:r>
                <a:r>
                  <a:rPr lang="en-CA" sz="1400" b="1" dirty="0">
                    <a:solidFill>
                      <a:srgbClr val="333333"/>
                    </a:solidFill>
                  </a:rPr>
                  <a:t>driver of employee </a:t>
                </a:r>
                <a:r>
                  <a:rPr lang="en-CA" sz="1400" b="1" dirty="0" smtClean="0">
                    <a:solidFill>
                      <a:srgbClr val="333333"/>
                    </a:solidFill>
                  </a:rPr>
                  <a:t>engagement. </a:t>
                </a:r>
              </a:p>
              <a:p>
                <a:pPr lvl="0"/>
                <a:r>
                  <a:rPr lang="en-CA" sz="1400" dirty="0" smtClean="0">
                    <a:solidFill>
                      <a:srgbClr val="333333"/>
                    </a:solidFill>
                  </a:rPr>
                  <a:t>(</a:t>
                </a:r>
                <a:r>
                  <a:rPr lang="en-CA" sz="1400" dirty="0">
                    <a:solidFill>
                      <a:srgbClr val="333333"/>
                    </a:solidFill>
                  </a:rPr>
                  <a:t>McLean &amp; Company, Engagement Survey, </a:t>
                </a:r>
                <a:r>
                  <a:rPr lang="en-CA" sz="1400" dirty="0" smtClean="0">
                    <a:solidFill>
                      <a:srgbClr val="333333"/>
                    </a:solidFill>
                  </a:rPr>
                  <a:t>2016)</a:t>
                </a:r>
                <a:endParaRPr lang="en-US" sz="1200" dirty="0">
                  <a:solidFill>
                    <a:schemeClr val="tx2">
                      <a:lumMod val="75000"/>
                      <a:lumOff val="25000"/>
                    </a:schemeClr>
                  </a:solidFill>
                  <a:latin typeface="Arial Black" panose="020B0A04020102020204" pitchFamily="34" charset="0"/>
                  <a:cs typeface="Arial Unicode MS" panose="020B0604020202020204" pitchFamily="34" charset="-128"/>
                </a:endParaRPr>
              </a:p>
            </p:txBody>
          </p:sp>
          <p:grpSp>
            <p:nvGrpSpPr>
              <p:cNvPr id="37" name="Group 36"/>
              <p:cNvGrpSpPr/>
              <p:nvPr/>
            </p:nvGrpSpPr>
            <p:grpSpPr>
              <a:xfrm>
                <a:off x="485657" y="2501329"/>
                <a:ext cx="1008968" cy="900000"/>
                <a:chOff x="485657" y="2501329"/>
                <a:chExt cx="1008968" cy="900000"/>
              </a:xfrm>
            </p:grpSpPr>
            <p:sp>
              <p:nvSpPr>
                <p:cNvPr id="24" name="Oval 30"/>
                <p:cNvSpPr>
                  <a:spLocks noChangeAspect="1"/>
                </p:cNvSpPr>
                <p:nvPr/>
              </p:nvSpPr>
              <p:spPr>
                <a:xfrm>
                  <a:off x="540141" y="2501329"/>
                  <a:ext cx="900000" cy="900000"/>
                </a:xfrm>
                <a:prstGeom prst="ellipse">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2B9E36"/>
                    </a:solidFill>
                    <a:latin typeface="Arial Black" panose="020B0A04020102020204" pitchFamily="34" charset="0"/>
                  </a:endParaRPr>
                </a:p>
              </p:txBody>
            </p:sp>
            <p:sp>
              <p:nvSpPr>
                <p:cNvPr id="25" name="TextBox 24"/>
                <p:cNvSpPr txBox="1"/>
                <p:nvPr/>
              </p:nvSpPr>
              <p:spPr>
                <a:xfrm>
                  <a:off x="485657" y="2766663"/>
                  <a:ext cx="1008968" cy="369332"/>
                </a:xfrm>
                <a:prstGeom prst="rect">
                  <a:avLst/>
                </a:prstGeom>
              </p:spPr>
              <p:txBody>
                <a:bodyPr wrap="square" rtlCol="0">
                  <a:spAutoFit/>
                </a:bodyPr>
                <a:lstStyle/>
                <a:p>
                  <a:pPr algn="ctr"/>
                  <a:r>
                    <a:rPr lang="en-CA" b="1" dirty="0" smtClean="0">
                      <a:solidFill>
                        <a:schemeClr val="bg1"/>
                      </a:solidFill>
                    </a:rPr>
                    <a:t>Culture</a:t>
                  </a:r>
                  <a:endParaRPr lang="en-CA" sz="2400" b="1" dirty="0" smtClean="0">
                    <a:solidFill>
                      <a:schemeClr val="bg1"/>
                    </a:solidFill>
                  </a:endParaRPr>
                </a:p>
              </p:txBody>
            </p:sp>
          </p:grpSp>
        </p:grpSp>
        <p:grpSp>
          <p:nvGrpSpPr>
            <p:cNvPr id="39" name="Group 38"/>
            <p:cNvGrpSpPr/>
            <p:nvPr/>
          </p:nvGrpSpPr>
          <p:grpSpPr>
            <a:xfrm>
              <a:off x="540141" y="3633432"/>
              <a:ext cx="5418240" cy="900000"/>
              <a:chOff x="540141" y="3596856"/>
              <a:chExt cx="5418240" cy="900000"/>
            </a:xfrm>
          </p:grpSpPr>
          <p:sp>
            <p:nvSpPr>
              <p:cNvPr id="32" name="Rectangle 31"/>
              <p:cNvSpPr/>
              <p:nvPr/>
            </p:nvSpPr>
            <p:spPr>
              <a:xfrm>
                <a:off x="1068771" y="3687000"/>
                <a:ext cx="4889610" cy="719712"/>
              </a:xfrm>
              <a:prstGeom prst="rect">
                <a:avLst/>
              </a:prstGeom>
              <a:solidFill>
                <a:schemeClr val="accent2">
                  <a:lumMod val="20000"/>
                  <a:lumOff val="80000"/>
                </a:schemeClr>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r>
                  <a:rPr lang="en-CA" sz="1400" b="1" dirty="0">
                    <a:solidFill>
                      <a:srgbClr val="333333"/>
                    </a:solidFill>
                  </a:rPr>
                  <a:t>of employees who feel they have higher wellbeing also feel engaged at </a:t>
                </a:r>
                <a:r>
                  <a:rPr lang="en-CA" sz="1400" b="1" dirty="0" smtClean="0">
                    <a:solidFill>
                      <a:srgbClr val="333333"/>
                    </a:solidFill>
                  </a:rPr>
                  <a:t>work.</a:t>
                </a:r>
              </a:p>
              <a:p>
                <a:r>
                  <a:rPr lang="en-CA" sz="1400" dirty="0" smtClean="0">
                    <a:solidFill>
                      <a:srgbClr val="333333"/>
                    </a:solidFill>
                  </a:rPr>
                  <a:t>(</a:t>
                </a:r>
                <a:r>
                  <a:rPr lang="en-CA" sz="1400" dirty="0">
                    <a:solidFill>
                      <a:srgbClr val="333333"/>
                    </a:solidFill>
                  </a:rPr>
                  <a:t>Limeade &amp; Quantum, 2016</a:t>
                </a:r>
                <a:r>
                  <a:rPr lang="en-CA" sz="1400" dirty="0" smtClean="0">
                    <a:solidFill>
                      <a:srgbClr val="333333"/>
                    </a:solidFill>
                  </a:rPr>
                  <a:t>)</a:t>
                </a:r>
                <a:endParaRPr lang="en-CA" sz="1400" dirty="0">
                  <a:solidFill>
                    <a:srgbClr val="333333"/>
                  </a:solidFill>
                </a:endParaRPr>
              </a:p>
            </p:txBody>
          </p:sp>
          <p:grpSp>
            <p:nvGrpSpPr>
              <p:cNvPr id="33" name="Group 32"/>
              <p:cNvGrpSpPr/>
              <p:nvPr/>
            </p:nvGrpSpPr>
            <p:grpSpPr>
              <a:xfrm>
                <a:off x="540141" y="3596856"/>
                <a:ext cx="900000" cy="900000"/>
                <a:chOff x="304045" y="3885580"/>
                <a:chExt cx="900000" cy="900000"/>
              </a:xfrm>
            </p:grpSpPr>
            <p:sp>
              <p:nvSpPr>
                <p:cNvPr id="34" name="Oval 30"/>
                <p:cNvSpPr>
                  <a:spLocks noChangeAspect="1"/>
                </p:cNvSpPr>
                <p:nvPr/>
              </p:nvSpPr>
              <p:spPr>
                <a:xfrm>
                  <a:off x="304045" y="3885580"/>
                  <a:ext cx="900000" cy="900000"/>
                </a:xfrm>
                <a:prstGeom prst="ellipse">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2B9E36"/>
                    </a:solidFill>
                    <a:latin typeface="Arial Black" panose="020B0A04020102020204" pitchFamily="34" charset="0"/>
                  </a:endParaRPr>
                </a:p>
              </p:txBody>
            </p:sp>
            <p:sp>
              <p:nvSpPr>
                <p:cNvPr id="35" name="TextBox 34"/>
                <p:cNvSpPr txBox="1"/>
                <p:nvPr/>
              </p:nvSpPr>
              <p:spPr>
                <a:xfrm>
                  <a:off x="398362" y="4135525"/>
                  <a:ext cx="711367" cy="400110"/>
                </a:xfrm>
                <a:prstGeom prst="rect">
                  <a:avLst/>
                </a:prstGeom>
              </p:spPr>
              <p:txBody>
                <a:bodyPr wrap="square" rtlCol="0">
                  <a:spAutoFit/>
                </a:bodyPr>
                <a:lstStyle/>
                <a:p>
                  <a:pPr algn="ctr"/>
                  <a:r>
                    <a:rPr lang="en-CA" sz="2000" b="1" dirty="0" smtClean="0">
                      <a:solidFill>
                        <a:schemeClr val="bg1"/>
                      </a:solidFill>
                    </a:rPr>
                    <a:t>88%</a:t>
                  </a:r>
                </a:p>
              </p:txBody>
            </p:sp>
          </p:grpSp>
        </p:grpSp>
      </p:grpSp>
      <p:grpSp>
        <p:nvGrpSpPr>
          <p:cNvPr id="4" name="Group 3"/>
          <p:cNvGrpSpPr/>
          <p:nvPr/>
        </p:nvGrpSpPr>
        <p:grpSpPr>
          <a:xfrm>
            <a:off x="6246400" y="2944311"/>
            <a:ext cx="2390051" cy="2565321"/>
            <a:chOff x="6246400" y="2919179"/>
            <a:chExt cx="2390051" cy="2565321"/>
          </a:xfrm>
        </p:grpSpPr>
        <p:sp>
          <p:nvSpPr>
            <p:cNvPr id="3" name="Rounded Rectangle 2"/>
            <p:cNvSpPr/>
            <p:nvPr/>
          </p:nvSpPr>
          <p:spPr>
            <a:xfrm>
              <a:off x="6246400" y="2919179"/>
              <a:ext cx="2390051" cy="2565321"/>
            </a:xfrm>
            <a:prstGeom prst="roundRect">
              <a:avLst/>
            </a:prstGeom>
            <a:ln w="28575">
              <a:solidFill>
                <a:schemeClr val="accent2"/>
              </a:solidFill>
            </a:ln>
          </p:spPr>
          <p:txBody>
            <a:bodyPr wrap="square">
              <a:spAutoFit/>
            </a:bodyPr>
            <a:lstStyle/>
            <a:p>
              <a:r>
                <a:rPr lang="en-US" sz="1400" i="1" dirty="0">
                  <a:latin typeface="+mj-lt"/>
                </a:rPr>
                <a:t> </a:t>
              </a:r>
              <a:r>
                <a:rPr lang="en-US" sz="1400" i="1" dirty="0" smtClean="0">
                  <a:latin typeface="+mj-lt"/>
                </a:rPr>
                <a:t>    The workplace affects the wellbeing of the worker and </a:t>
              </a:r>
              <a:r>
                <a:rPr lang="en-US" sz="1400" b="1" i="1" dirty="0" smtClean="0">
                  <a:latin typeface="+mj-lt"/>
                </a:rPr>
                <a:t>the health of the worker affects the success of the company</a:t>
              </a:r>
              <a:r>
                <a:rPr lang="en-US" sz="1400" i="1" dirty="0" smtClean="0">
                  <a:latin typeface="+mj-lt"/>
                </a:rPr>
                <a:t>.</a:t>
              </a:r>
            </a:p>
            <a:p>
              <a:endParaRPr lang="en-US" sz="1400" i="1" dirty="0" smtClean="0">
                <a:latin typeface="+mj-lt"/>
              </a:endParaRPr>
            </a:p>
            <a:p>
              <a:pPr algn="r"/>
              <a:r>
                <a:rPr lang="en-US" sz="1200" dirty="0">
                  <a:latin typeface="+mn-lt"/>
                </a:rPr>
                <a:t>–</a:t>
              </a:r>
              <a:r>
                <a:rPr lang="en-US" sz="1200" dirty="0" smtClean="0">
                  <a:latin typeface="+mn-lt"/>
                </a:rPr>
                <a:t> Betty Hoyt, Vice President of Health Promotion, Heart and Stroke Foundation of New Brunswick</a:t>
              </a:r>
              <a:endParaRPr lang="en-US" sz="1200" dirty="0">
                <a:latin typeface="+mn-lt"/>
              </a:endParaRPr>
            </a:p>
          </p:txBody>
        </p:sp>
        <p:sp>
          <p:nvSpPr>
            <p:cNvPr id="41" name="TextBox 40"/>
            <p:cNvSpPr txBox="1"/>
            <p:nvPr/>
          </p:nvSpPr>
          <p:spPr>
            <a:xfrm>
              <a:off x="6363777" y="3018059"/>
              <a:ext cx="375361" cy="552587"/>
            </a:xfrm>
            <a:prstGeom prst="rect">
              <a:avLst/>
            </a:prstGeom>
          </p:spPr>
          <p:txBody>
            <a:bodyPr wrap="square" tIns="0" bIns="0" rtlCol="0">
              <a:spAutoFit/>
            </a:bodyPr>
            <a:lstStyle/>
            <a:p>
              <a:pPr algn="ctr">
                <a:lnSpc>
                  <a:spcPts val="4200"/>
                </a:lnSpc>
              </a:pPr>
              <a:r>
                <a:rPr lang="en-CA" sz="3600" dirty="0" smtClean="0">
                  <a:solidFill>
                    <a:schemeClr val="accent2"/>
                  </a:solidFill>
                  <a:latin typeface="Arial Black" panose="020B0A04020102020204" pitchFamily="34" charset="0"/>
                  <a:cs typeface="Arial" panose="020B0604020202020204" pitchFamily="34" charset="0"/>
                </a:rPr>
                <a:t>“ </a:t>
              </a:r>
              <a:endParaRPr lang="en-CA" sz="4400" dirty="0" smtClean="0">
                <a:solidFill>
                  <a:schemeClr val="accent2"/>
                </a:solidFill>
                <a:latin typeface="Arial Black" panose="020B0A04020102020204" pitchFamily="34" charset="0"/>
                <a:cs typeface="Arial" panose="020B0604020202020204" pitchFamily="34" charset="0"/>
              </a:endParaRPr>
            </a:p>
          </p:txBody>
        </p:sp>
        <p:sp>
          <p:nvSpPr>
            <p:cNvPr id="42" name="TextBox 41"/>
            <p:cNvSpPr txBox="1"/>
            <p:nvPr/>
          </p:nvSpPr>
          <p:spPr>
            <a:xfrm>
              <a:off x="7262509" y="4040376"/>
              <a:ext cx="357835" cy="644920"/>
            </a:xfrm>
            <a:prstGeom prst="rect">
              <a:avLst/>
            </a:prstGeom>
          </p:spPr>
          <p:txBody>
            <a:bodyPr wrap="square" rtlCol="0">
              <a:spAutoFit/>
            </a:bodyPr>
            <a:lstStyle/>
            <a:p>
              <a:pPr algn="ctr">
                <a:lnSpc>
                  <a:spcPts val="4200"/>
                </a:lnSpc>
              </a:pPr>
              <a:r>
                <a:rPr lang="en-CA" sz="3600" dirty="0">
                  <a:solidFill>
                    <a:schemeClr val="accent2"/>
                  </a:solidFill>
                  <a:latin typeface="Arial Black" panose="020B0A04020102020204" pitchFamily="34" charset="0"/>
                  <a:cs typeface="Arial" panose="020B0604020202020204" pitchFamily="34" charset="0"/>
                </a:rPr>
                <a:t>”</a:t>
              </a:r>
            </a:p>
          </p:txBody>
        </p:sp>
      </p:grpSp>
      <p:sp>
        <p:nvSpPr>
          <p:cNvPr id="44" name="TextBox 43"/>
          <p:cNvSpPr txBox="1"/>
          <p:nvPr/>
        </p:nvSpPr>
        <p:spPr>
          <a:xfrm>
            <a:off x="508795" y="1608171"/>
            <a:ext cx="8126411" cy="738664"/>
          </a:xfrm>
          <a:prstGeom prst="rect">
            <a:avLst/>
          </a:prstGeom>
          <a:solidFill>
            <a:schemeClr val="bg1">
              <a:lumMod val="95000"/>
            </a:schemeClr>
          </a:solidFill>
          <a:effectLst>
            <a:outerShdw blurRad="50800" dist="38100" dir="2700000" algn="ctr" rotWithShape="0">
              <a:srgbClr val="000000">
                <a:alpha val="20000"/>
              </a:srgbClr>
            </a:outerShdw>
          </a:effectLst>
        </p:spPr>
        <p:txBody>
          <a:bodyPr wrap="square" rtlCol="0">
            <a:spAutoFit/>
          </a:bodyPr>
          <a:lstStyle/>
          <a:p>
            <a:pPr>
              <a:spcAft>
                <a:spcPts val="600"/>
              </a:spcAft>
            </a:pPr>
            <a:r>
              <a:rPr lang="en-CA" sz="1400" dirty="0"/>
              <a:t>There is growing evidence of a </a:t>
            </a:r>
            <a:r>
              <a:rPr lang="en-CA" sz="1400" b="1" dirty="0"/>
              <a:t>correlation between wellbeing programs and employee engagement</a:t>
            </a:r>
            <a:r>
              <a:rPr lang="en-CA" sz="1400" dirty="0"/>
              <a:t>. </a:t>
            </a:r>
            <a:r>
              <a:rPr lang="en-CA" sz="1400" dirty="0" smtClean="0"/>
              <a:t>Improving </a:t>
            </a:r>
            <a:r>
              <a:rPr lang="en-CA" sz="1400" dirty="0"/>
              <a:t>engagement is a key driver for improved performance and productivity, and so businesses looking to improve in these areas should closely examine their </a:t>
            </a:r>
            <a:r>
              <a:rPr lang="en-CA" sz="1400" dirty="0" smtClean="0"/>
              <a:t>wellbeing </a:t>
            </a:r>
            <a:r>
              <a:rPr lang="en-CA" sz="1400" dirty="0"/>
              <a:t>programs.</a:t>
            </a:r>
          </a:p>
        </p:txBody>
      </p:sp>
      <p:grpSp>
        <p:nvGrpSpPr>
          <p:cNvPr id="26" name="Group 25"/>
          <p:cNvGrpSpPr/>
          <p:nvPr/>
        </p:nvGrpSpPr>
        <p:grpSpPr>
          <a:xfrm>
            <a:off x="0" y="6525344"/>
            <a:ext cx="9144000" cy="351838"/>
            <a:chOff x="0" y="6525344"/>
            <a:chExt cx="9144000" cy="351838"/>
          </a:xfrm>
        </p:grpSpPr>
        <p:sp>
          <p:nvSpPr>
            <p:cNvPr id="27" name="Rectangle 26"/>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29" name="Rectangle 28"/>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3564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0041" y="375558"/>
            <a:ext cx="7282829" cy="863600"/>
          </a:xfrm>
        </p:spPr>
        <p:txBody>
          <a:bodyPr/>
          <a:lstStyle/>
          <a:p>
            <a:r>
              <a:rPr lang="en-CA" dirty="0"/>
              <a:t>Don’t waste </a:t>
            </a:r>
            <a:r>
              <a:rPr lang="en-CA" dirty="0" smtClean="0"/>
              <a:t>efforts on </a:t>
            </a:r>
            <a:r>
              <a:rPr lang="en-CA" dirty="0"/>
              <a:t>programs that don’t have an impact</a:t>
            </a:r>
          </a:p>
        </p:txBody>
      </p:sp>
      <p:grpSp>
        <p:nvGrpSpPr>
          <p:cNvPr id="5" name="Group 4"/>
          <p:cNvGrpSpPr/>
          <p:nvPr/>
        </p:nvGrpSpPr>
        <p:grpSpPr>
          <a:xfrm>
            <a:off x="3346682" y="1960008"/>
            <a:ext cx="5281226" cy="1682029"/>
            <a:chOff x="553966" y="1986908"/>
            <a:chExt cx="5281226" cy="1682029"/>
          </a:xfrm>
        </p:grpSpPr>
        <p:sp>
          <p:nvSpPr>
            <p:cNvPr id="4" name="Rectangular Callout 3"/>
            <p:cNvSpPr/>
            <p:nvPr/>
          </p:nvSpPr>
          <p:spPr>
            <a:xfrm>
              <a:off x="553966" y="1986908"/>
              <a:ext cx="5281226" cy="1682029"/>
            </a:xfrm>
            <a:prstGeom prst="wedgeRectCallout">
              <a:avLst>
                <a:gd name="adj1" fmla="val -21369"/>
                <a:gd name="adj2" fmla="val 6071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594843" y="1991097"/>
              <a:ext cx="5206667" cy="1361911"/>
            </a:xfrm>
            <a:prstGeom prst="rect">
              <a:avLst/>
            </a:prstGeom>
            <a:noFill/>
          </p:spPr>
          <p:txBody>
            <a:bodyPr wrap="square" rtlCol="0">
              <a:spAutoFit/>
            </a:bodyPr>
            <a:lstStyle/>
            <a:p>
              <a:pPr>
                <a:spcBef>
                  <a:spcPts val="600"/>
                </a:spcBef>
                <a:spcAft>
                  <a:spcPts val="600"/>
                </a:spcAft>
              </a:pPr>
              <a:r>
                <a:rPr lang="en-CA" sz="1200" dirty="0"/>
                <a:t>There </a:t>
              </a:r>
              <a:r>
                <a:rPr lang="en-CA" sz="1200" dirty="0" smtClean="0"/>
                <a:t>is </a:t>
              </a:r>
              <a:r>
                <a:rPr lang="en-CA" sz="1200" dirty="0"/>
                <a:t>a disconnect between </a:t>
              </a:r>
              <a:r>
                <a:rPr lang="en-CA" sz="1200" dirty="0" smtClean="0"/>
                <a:t>wellbeing </a:t>
              </a:r>
              <a:r>
                <a:rPr lang="en-CA" sz="1200" dirty="0"/>
                <a:t>programs and their employees: </a:t>
              </a:r>
            </a:p>
            <a:p>
              <a:pPr marL="534988">
                <a:spcBef>
                  <a:spcPts val="600"/>
                </a:spcBef>
              </a:pPr>
              <a:r>
                <a:rPr lang="en-CA" sz="1200" dirty="0"/>
                <a:t>of </a:t>
              </a:r>
              <a:r>
                <a:rPr lang="en-CA" sz="1200" dirty="0" smtClean="0"/>
                <a:t>US </a:t>
              </a:r>
              <a:r>
                <a:rPr lang="en-CA" sz="1200" b="1" dirty="0"/>
                <a:t>employers currently offer a wellbeing program</a:t>
              </a:r>
              <a:r>
                <a:rPr lang="en-CA" sz="1200" dirty="0"/>
                <a:t>, up from 58% in 2008 (Vicky Valet, 2015). However, only </a:t>
              </a:r>
            </a:p>
            <a:p>
              <a:pPr marL="542925">
                <a:spcBef>
                  <a:spcPts val="1500"/>
                </a:spcBef>
              </a:pPr>
              <a:r>
                <a:rPr lang="en-CA" sz="1200" b="1" dirty="0" smtClean="0"/>
                <a:t>of </a:t>
              </a:r>
              <a:r>
                <a:rPr lang="en-CA" sz="1200" b="1" dirty="0"/>
                <a:t>employees say wellbeing is a priority </a:t>
              </a:r>
              <a:r>
                <a:rPr lang="en-CA" sz="1200" b="1" dirty="0" smtClean="0"/>
                <a:t>in </a:t>
              </a:r>
              <a:r>
                <a:rPr lang="en-CA" sz="1200" b="1" dirty="0"/>
                <a:t>their </a:t>
              </a:r>
              <a:r>
                <a:rPr lang="en-CA" sz="1200" b="1" dirty="0" smtClean="0"/>
                <a:t>organization</a:t>
              </a:r>
              <a:r>
                <a:rPr lang="en-CA" sz="1200" dirty="0" smtClean="0"/>
                <a:t> (American </a:t>
              </a:r>
              <a:r>
                <a:rPr lang="en-CA" sz="1200" dirty="0"/>
                <a:t>Psychological </a:t>
              </a:r>
              <a:r>
                <a:rPr lang="en-CA" sz="1200" dirty="0" smtClean="0"/>
                <a:t>Association, </a:t>
              </a:r>
              <a:r>
                <a:rPr lang="en-CA" sz="1200" dirty="0"/>
                <a:t>2016). </a:t>
              </a:r>
              <a:endParaRPr lang="en-CA" sz="1200" dirty="0" smtClean="0"/>
            </a:p>
          </p:txBody>
        </p:sp>
      </p:grpSp>
      <p:sp>
        <p:nvSpPr>
          <p:cNvPr id="14" name="Rectangle 13"/>
          <p:cNvSpPr/>
          <p:nvPr/>
        </p:nvSpPr>
        <p:spPr>
          <a:xfrm>
            <a:off x="553199" y="2333590"/>
            <a:ext cx="2357518" cy="3461568"/>
          </a:xfrm>
          <a:prstGeom prst="rect">
            <a:avLst/>
          </a:prstGeom>
          <a:solidFill>
            <a:schemeClr val="bg1">
              <a:lumMod val="95000"/>
            </a:schemeClr>
          </a:solidFill>
          <a:effectLst>
            <a:outerShdw blurRad="50800" dist="38100" dir="2700000" algn="ctr" rotWithShape="0">
              <a:srgbClr val="000000">
                <a:alpha val="20000"/>
              </a:srgbClr>
            </a:outerShdw>
          </a:effectLst>
        </p:spPr>
        <p:txBody>
          <a:bodyPr wrap="square" anchor="ctr" anchorCtr="0">
            <a:noAutofit/>
          </a:bodyPr>
          <a:lstStyle/>
          <a:p>
            <a:pPr>
              <a:spcBef>
                <a:spcPts val="600"/>
              </a:spcBef>
            </a:pPr>
            <a:r>
              <a:rPr lang="en-CA" sz="1400" dirty="0" smtClean="0"/>
              <a:t>When </a:t>
            </a:r>
            <a:r>
              <a:rPr lang="en-CA" sz="1400" dirty="0"/>
              <a:t>employers understand employees’ needs, they can better </a:t>
            </a:r>
            <a:r>
              <a:rPr lang="en-CA" sz="1400" b="1" dirty="0"/>
              <a:t>design programs that will engage employees and improve their health and wellbeing.</a:t>
            </a:r>
          </a:p>
          <a:p>
            <a:pPr>
              <a:spcBef>
                <a:spcPts val="600"/>
              </a:spcBef>
            </a:pPr>
            <a:r>
              <a:rPr lang="en-CA" sz="1400" dirty="0"/>
              <a:t>Provide a range of program choices </a:t>
            </a:r>
            <a:r>
              <a:rPr lang="en-CA" sz="1400" b="1" dirty="0"/>
              <a:t>informed by regular evaluation </a:t>
            </a:r>
            <a:r>
              <a:rPr lang="en-CA" sz="1400" b="1" dirty="0" smtClean="0"/>
              <a:t>of employee needs</a:t>
            </a:r>
            <a:r>
              <a:rPr lang="en-CA" sz="1400" dirty="0" smtClean="0"/>
              <a:t>.</a:t>
            </a:r>
            <a:endParaRPr lang="en-CA" sz="1400" dirty="0"/>
          </a:p>
        </p:txBody>
      </p:sp>
      <p:grpSp>
        <p:nvGrpSpPr>
          <p:cNvPr id="17" name="Group 2"/>
          <p:cNvGrpSpPr/>
          <p:nvPr/>
        </p:nvGrpSpPr>
        <p:grpSpPr>
          <a:xfrm>
            <a:off x="3478788" y="2240595"/>
            <a:ext cx="744582" cy="482563"/>
            <a:chOff x="-1312817" y="4145215"/>
            <a:chExt cx="744582" cy="482563"/>
          </a:xfrm>
        </p:grpSpPr>
        <p:sp>
          <p:nvSpPr>
            <p:cNvPr id="15" name="Oval 3"/>
            <p:cNvSpPr/>
            <p:nvPr/>
          </p:nvSpPr>
          <p:spPr>
            <a:xfrm>
              <a:off x="-1301218" y="4145215"/>
              <a:ext cx="465195" cy="4825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4"/>
            <p:cNvSpPr txBox="1"/>
            <p:nvPr/>
          </p:nvSpPr>
          <p:spPr>
            <a:xfrm>
              <a:off x="-1312817" y="4232607"/>
              <a:ext cx="744582" cy="307777"/>
            </a:xfrm>
            <a:prstGeom prst="rect">
              <a:avLst/>
            </a:prstGeom>
          </p:spPr>
          <p:txBody>
            <a:bodyPr wrap="square" rtlCol="0">
              <a:spAutoFit/>
            </a:bodyPr>
            <a:lstStyle/>
            <a:p>
              <a:r>
                <a:rPr lang="en-CA" sz="1400" b="1" dirty="0" smtClean="0">
                  <a:solidFill>
                    <a:schemeClr val="bg1"/>
                  </a:solidFill>
                </a:rPr>
                <a:t>70%</a:t>
              </a:r>
            </a:p>
          </p:txBody>
        </p:sp>
      </p:grpSp>
      <p:sp>
        <p:nvSpPr>
          <p:cNvPr id="18" name="Rectangle 17"/>
          <p:cNvSpPr/>
          <p:nvPr/>
        </p:nvSpPr>
        <p:spPr>
          <a:xfrm>
            <a:off x="3346682" y="3791705"/>
            <a:ext cx="5409538" cy="461665"/>
          </a:xfrm>
          <a:prstGeom prst="rect">
            <a:avLst/>
          </a:prstGeom>
        </p:spPr>
        <p:txBody>
          <a:bodyPr wrap="square">
            <a:spAutoFit/>
          </a:bodyPr>
          <a:lstStyle/>
          <a:p>
            <a:r>
              <a:rPr lang="en-CA" sz="1200" b="1" dirty="0"/>
              <a:t>Few employees say that the wellbeing </a:t>
            </a:r>
            <a:r>
              <a:rPr lang="en-CA" sz="1200" b="1" dirty="0" smtClean="0"/>
              <a:t>initiatives</a:t>
            </a:r>
            <a:r>
              <a:rPr lang="en-CA" sz="1200" dirty="0" smtClean="0"/>
              <a:t> </a:t>
            </a:r>
            <a:r>
              <a:rPr lang="en-CA" sz="1200" dirty="0"/>
              <a:t>offered by their employer have </a:t>
            </a:r>
            <a:r>
              <a:rPr lang="en-CA" sz="1200" b="1" dirty="0"/>
              <a:t>encouraged them to live a healthier </a:t>
            </a:r>
            <a:r>
              <a:rPr lang="en-CA" sz="1200" b="1" dirty="0" smtClean="0"/>
              <a:t>lifestyle</a:t>
            </a:r>
            <a:r>
              <a:rPr lang="en-CA" sz="1200" dirty="0" smtClean="0"/>
              <a:t>.</a:t>
            </a:r>
            <a:endParaRPr lang="en-CA" sz="1200" dirty="0"/>
          </a:p>
        </p:txBody>
      </p:sp>
      <p:graphicFrame>
        <p:nvGraphicFramePr>
          <p:cNvPr id="20" name="Table 10"/>
          <p:cNvGraphicFramePr>
            <a:graphicFrameLocks noGrp="1"/>
          </p:cNvGraphicFramePr>
          <p:nvPr>
            <p:extLst>
              <p:ext uri="{D42A27DB-BD31-4B8C-83A1-F6EECF244321}">
                <p14:modId xmlns:p14="http://schemas.microsoft.com/office/powerpoint/2010/main" val="2267954758"/>
              </p:ext>
            </p:extLst>
          </p:nvPr>
        </p:nvGraphicFramePr>
        <p:xfrm>
          <a:off x="3346682" y="4316512"/>
          <a:ext cx="4310742" cy="1952685"/>
        </p:xfrm>
        <a:graphic>
          <a:graphicData uri="http://schemas.openxmlformats.org/drawingml/2006/table">
            <a:tbl>
              <a:tblPr firstRow="1" bandRow="1">
                <a:tableStyleId>{5C22544A-7EE6-4342-B048-85BDC9FD1C3A}</a:tableStyleId>
              </a:tblPr>
              <a:tblGrid>
                <a:gridCol w="1123773"/>
                <a:gridCol w="1005472"/>
                <a:gridCol w="1097280"/>
                <a:gridCol w="1084217"/>
              </a:tblGrid>
              <a:tr h="300304">
                <a:tc>
                  <a:txBody>
                    <a:bodyPr/>
                    <a:lstStyle/>
                    <a:p>
                      <a:endParaRPr lang="en-CA" sz="1200" dirty="0" smtClean="0"/>
                    </a:p>
                  </a:txBody>
                  <a:tcPr>
                    <a:solidFill>
                      <a:schemeClr val="accent2"/>
                    </a:solidFill>
                  </a:tcPr>
                </a:tc>
                <a:tc>
                  <a:txBody>
                    <a:bodyPr/>
                    <a:lstStyle/>
                    <a:p>
                      <a:pPr algn="ctr"/>
                      <a:r>
                        <a:rPr lang="en-CA" sz="1200" dirty="0" smtClean="0"/>
                        <a:t>2013</a:t>
                      </a:r>
                      <a:endParaRPr lang="en-CA" sz="1200" dirty="0"/>
                    </a:p>
                  </a:txBody>
                  <a:tcPr>
                    <a:solidFill>
                      <a:schemeClr val="accent2"/>
                    </a:solidFill>
                  </a:tcPr>
                </a:tc>
                <a:tc>
                  <a:txBody>
                    <a:bodyPr/>
                    <a:lstStyle/>
                    <a:p>
                      <a:pPr algn="ctr"/>
                      <a:r>
                        <a:rPr lang="en-CA" sz="1200" dirty="0" smtClean="0"/>
                        <a:t>2015</a:t>
                      </a:r>
                      <a:endParaRPr lang="en-CA" sz="1200" dirty="0"/>
                    </a:p>
                  </a:txBody>
                  <a:tcPr>
                    <a:solidFill>
                      <a:schemeClr val="accent2"/>
                    </a:solidFill>
                  </a:tcPr>
                </a:tc>
                <a:tc>
                  <a:txBody>
                    <a:bodyPr/>
                    <a:lstStyle/>
                    <a:p>
                      <a:pPr algn="ctr"/>
                      <a:r>
                        <a:rPr lang="en-CA" sz="1200" dirty="0" smtClean="0"/>
                        <a:t>Change </a:t>
                      </a:r>
                      <a:endParaRPr lang="en-CA" sz="1200" dirty="0"/>
                    </a:p>
                  </a:txBody>
                  <a:tcPr>
                    <a:solidFill>
                      <a:schemeClr val="accent2"/>
                    </a:solidFill>
                  </a:tcPr>
                </a:tc>
              </a:tr>
              <a:tr h="265953">
                <a:tc>
                  <a:txBody>
                    <a:bodyPr/>
                    <a:lstStyle/>
                    <a:p>
                      <a:r>
                        <a:rPr lang="en-CA" sz="1200" dirty="0" smtClean="0"/>
                        <a:t>Global</a:t>
                      </a:r>
                      <a:endParaRPr lang="en-CA" sz="1200" dirty="0"/>
                    </a:p>
                  </a:txBody>
                  <a:tcPr/>
                </a:tc>
                <a:tc>
                  <a:txBody>
                    <a:bodyPr/>
                    <a:lstStyle/>
                    <a:p>
                      <a:pPr algn="ctr"/>
                      <a:r>
                        <a:rPr lang="en-CA" sz="1200" dirty="0" smtClean="0"/>
                        <a:t>32%</a:t>
                      </a:r>
                    </a:p>
                  </a:txBody>
                  <a:tcPr/>
                </a:tc>
                <a:tc>
                  <a:txBody>
                    <a:bodyPr/>
                    <a:lstStyle/>
                    <a:p>
                      <a:pPr algn="ctr"/>
                      <a:r>
                        <a:rPr lang="en-CA" sz="1200" dirty="0" smtClean="0"/>
                        <a:t>31%</a:t>
                      </a:r>
                      <a:endParaRPr lang="en-CA" sz="1200" dirty="0"/>
                    </a:p>
                  </a:txBody>
                  <a:tcPr/>
                </a:tc>
                <a:tc>
                  <a:txBody>
                    <a:bodyPr/>
                    <a:lstStyle/>
                    <a:p>
                      <a:pPr algn="ctr"/>
                      <a:r>
                        <a:rPr lang="en-CA" sz="1200" dirty="0" smtClean="0"/>
                        <a:t>- 1% </a:t>
                      </a:r>
                      <a:endParaRPr lang="en-CA" sz="1200" dirty="0"/>
                    </a:p>
                  </a:txBody>
                  <a:tcPr/>
                </a:tc>
              </a:tr>
              <a:tr h="275838">
                <a:tc>
                  <a:txBody>
                    <a:bodyPr/>
                    <a:lstStyle/>
                    <a:p>
                      <a:r>
                        <a:rPr lang="en-CA" sz="1200" dirty="0" smtClean="0"/>
                        <a:t>US </a:t>
                      </a:r>
                      <a:endParaRPr lang="en-CA" sz="1200" dirty="0"/>
                    </a:p>
                  </a:txBody>
                  <a:tcPr/>
                </a:tc>
                <a:tc>
                  <a:txBody>
                    <a:bodyPr/>
                    <a:lstStyle/>
                    <a:p>
                      <a:pPr algn="ctr"/>
                      <a:r>
                        <a:rPr lang="en-CA" sz="1200" dirty="0" smtClean="0"/>
                        <a:t>34%</a:t>
                      </a:r>
                      <a:endParaRPr lang="en-CA" sz="1200" dirty="0"/>
                    </a:p>
                  </a:txBody>
                  <a:tcPr/>
                </a:tc>
                <a:tc>
                  <a:txBody>
                    <a:bodyPr/>
                    <a:lstStyle/>
                    <a:p>
                      <a:pPr algn="ctr"/>
                      <a:r>
                        <a:rPr lang="en-CA" sz="1200" dirty="0" smtClean="0"/>
                        <a:t>33%</a:t>
                      </a:r>
                      <a:endParaRPr lang="en-CA" sz="1200" dirty="0"/>
                    </a:p>
                  </a:txBody>
                  <a:tcPr/>
                </a:tc>
                <a:tc>
                  <a:txBody>
                    <a:bodyPr/>
                    <a:lstStyle/>
                    <a:p>
                      <a:pPr marL="0" indent="0" algn="ctr">
                        <a:buFontTx/>
                        <a:buNone/>
                      </a:pPr>
                      <a:r>
                        <a:rPr lang="en-CA" sz="1200" dirty="0" smtClean="0"/>
                        <a:t>- 1%</a:t>
                      </a:r>
                    </a:p>
                  </a:txBody>
                  <a:tcPr/>
                </a:tc>
              </a:tr>
              <a:tr h="259492">
                <a:tc>
                  <a:txBody>
                    <a:bodyPr/>
                    <a:lstStyle/>
                    <a:p>
                      <a:r>
                        <a:rPr lang="en-CA" sz="1200" dirty="0" smtClean="0"/>
                        <a:t>Canada</a:t>
                      </a:r>
                      <a:endParaRPr lang="en-CA" sz="1200" dirty="0"/>
                    </a:p>
                  </a:txBody>
                  <a:tcPr/>
                </a:tc>
                <a:tc>
                  <a:txBody>
                    <a:bodyPr/>
                    <a:lstStyle/>
                    <a:p>
                      <a:pPr algn="ctr"/>
                      <a:r>
                        <a:rPr lang="en-CA" sz="1200" dirty="0" smtClean="0"/>
                        <a:t>27%</a:t>
                      </a:r>
                      <a:endParaRPr lang="en-CA" sz="1200" dirty="0"/>
                    </a:p>
                  </a:txBody>
                  <a:tcPr/>
                </a:tc>
                <a:tc>
                  <a:txBody>
                    <a:bodyPr/>
                    <a:lstStyle/>
                    <a:p>
                      <a:pPr algn="ctr"/>
                      <a:r>
                        <a:rPr lang="en-CA" sz="1200" dirty="0" smtClean="0"/>
                        <a:t>25%</a:t>
                      </a:r>
                      <a:endParaRPr lang="en-CA" sz="1200" dirty="0"/>
                    </a:p>
                  </a:txBody>
                  <a:tcPr/>
                </a:tc>
                <a:tc>
                  <a:txBody>
                    <a:bodyPr/>
                    <a:lstStyle/>
                    <a:p>
                      <a:pPr algn="ctr"/>
                      <a:r>
                        <a:rPr lang="en-CA" sz="1200" dirty="0" smtClean="0"/>
                        <a:t>- 2%</a:t>
                      </a:r>
                      <a:endParaRPr lang="en-CA" sz="1200" dirty="0"/>
                    </a:p>
                  </a:txBody>
                  <a:tcPr/>
                </a:tc>
              </a:tr>
              <a:tr h="244664">
                <a:tc>
                  <a:txBody>
                    <a:bodyPr/>
                    <a:lstStyle/>
                    <a:p>
                      <a:r>
                        <a:rPr lang="en-CA" sz="1200" dirty="0" smtClean="0"/>
                        <a:t>Europe</a:t>
                      </a:r>
                      <a:endParaRPr lang="en-CA" sz="1200" dirty="0"/>
                    </a:p>
                  </a:txBody>
                  <a:tcPr/>
                </a:tc>
                <a:tc>
                  <a:txBody>
                    <a:bodyPr/>
                    <a:lstStyle/>
                    <a:p>
                      <a:pPr algn="ctr"/>
                      <a:r>
                        <a:rPr lang="en-CA" sz="1200" dirty="0" smtClean="0"/>
                        <a:t>16%</a:t>
                      </a:r>
                      <a:endParaRPr lang="en-CA" sz="1200" dirty="0"/>
                    </a:p>
                  </a:txBody>
                  <a:tcPr/>
                </a:tc>
                <a:tc>
                  <a:txBody>
                    <a:bodyPr/>
                    <a:lstStyle/>
                    <a:p>
                      <a:pPr algn="ctr"/>
                      <a:r>
                        <a:rPr lang="en-CA" sz="1200" dirty="0" smtClean="0"/>
                        <a:t>19%</a:t>
                      </a:r>
                      <a:endParaRPr lang="en-CA" sz="1200" dirty="0"/>
                    </a:p>
                  </a:txBody>
                  <a:tcPr/>
                </a:tc>
                <a:tc>
                  <a:txBody>
                    <a:bodyPr/>
                    <a:lstStyle/>
                    <a:p>
                      <a:pPr algn="ctr"/>
                      <a:r>
                        <a:rPr lang="en-CA" sz="1200" dirty="0" smtClean="0"/>
                        <a:t>+ 3%</a:t>
                      </a:r>
                    </a:p>
                  </a:txBody>
                  <a:tcPr/>
                </a:tc>
              </a:tr>
              <a:tr h="279263">
                <a:tc>
                  <a:txBody>
                    <a:bodyPr/>
                    <a:lstStyle/>
                    <a:p>
                      <a:r>
                        <a:rPr lang="en-CA" sz="1200" dirty="0" smtClean="0"/>
                        <a:t>Latin America </a:t>
                      </a:r>
                      <a:endParaRPr lang="en-CA" sz="1200" dirty="0"/>
                    </a:p>
                  </a:txBody>
                  <a:tcPr/>
                </a:tc>
                <a:tc>
                  <a:txBody>
                    <a:bodyPr/>
                    <a:lstStyle/>
                    <a:p>
                      <a:pPr algn="ctr"/>
                      <a:r>
                        <a:rPr lang="en-CA" sz="1200" dirty="0" smtClean="0"/>
                        <a:t>39%</a:t>
                      </a:r>
                      <a:endParaRPr lang="en-CA" sz="1200" dirty="0"/>
                    </a:p>
                  </a:txBody>
                  <a:tcPr/>
                </a:tc>
                <a:tc>
                  <a:txBody>
                    <a:bodyPr/>
                    <a:lstStyle/>
                    <a:p>
                      <a:pPr algn="ctr"/>
                      <a:r>
                        <a:rPr lang="en-CA" sz="1200" dirty="0" smtClean="0"/>
                        <a:t>33%</a:t>
                      </a:r>
                      <a:endParaRPr lang="en-CA" sz="1200" dirty="0"/>
                    </a:p>
                  </a:txBody>
                  <a:tcPr/>
                </a:tc>
                <a:tc>
                  <a:txBody>
                    <a:bodyPr/>
                    <a:lstStyle/>
                    <a:p>
                      <a:pPr algn="ctr"/>
                      <a:r>
                        <a:rPr lang="en-CA" sz="1200" dirty="0" smtClean="0"/>
                        <a:t>- 6%</a:t>
                      </a:r>
                      <a:endParaRPr lang="en-CA" sz="1200" dirty="0"/>
                    </a:p>
                  </a:txBody>
                  <a:tcPr/>
                </a:tc>
              </a:tr>
              <a:tr h="247135">
                <a:tc>
                  <a:txBody>
                    <a:bodyPr/>
                    <a:lstStyle/>
                    <a:p>
                      <a:r>
                        <a:rPr lang="en-CA" sz="1200" dirty="0" smtClean="0"/>
                        <a:t>Asia Pacific</a:t>
                      </a:r>
                      <a:r>
                        <a:rPr lang="en-CA" sz="1200" baseline="0" dirty="0" smtClean="0"/>
                        <a:t> </a:t>
                      </a:r>
                      <a:endParaRPr lang="en-CA" sz="1200" dirty="0"/>
                    </a:p>
                  </a:txBody>
                  <a:tcPr/>
                </a:tc>
                <a:tc>
                  <a:txBody>
                    <a:bodyPr/>
                    <a:lstStyle/>
                    <a:p>
                      <a:pPr algn="ctr"/>
                      <a:r>
                        <a:rPr lang="en-CA" sz="1200" dirty="0" smtClean="0"/>
                        <a:t>35%</a:t>
                      </a:r>
                      <a:endParaRPr lang="en-CA" sz="1200" dirty="0"/>
                    </a:p>
                  </a:txBody>
                  <a:tcPr/>
                </a:tc>
                <a:tc>
                  <a:txBody>
                    <a:bodyPr/>
                    <a:lstStyle/>
                    <a:p>
                      <a:pPr algn="ctr"/>
                      <a:r>
                        <a:rPr lang="en-CA" sz="1200" dirty="0" smtClean="0"/>
                        <a:t>36%</a:t>
                      </a:r>
                      <a:endParaRPr lang="en-CA" sz="1200" dirty="0"/>
                    </a:p>
                  </a:txBody>
                  <a:tcPr/>
                </a:tc>
                <a:tc>
                  <a:txBody>
                    <a:bodyPr/>
                    <a:lstStyle/>
                    <a:p>
                      <a:pPr algn="ctr"/>
                      <a:r>
                        <a:rPr lang="en-CA" sz="1200" dirty="0" smtClean="0"/>
                        <a:t>+ 1%</a:t>
                      </a:r>
                      <a:endParaRPr lang="en-CA" sz="1200" dirty="0"/>
                    </a:p>
                  </a:txBody>
                  <a:tcPr/>
                </a:tc>
              </a:tr>
            </a:tbl>
          </a:graphicData>
        </a:graphic>
      </p:graphicFrame>
      <p:sp>
        <p:nvSpPr>
          <p:cNvPr id="21" name="Rectangle 20"/>
          <p:cNvSpPr/>
          <p:nvPr/>
        </p:nvSpPr>
        <p:spPr>
          <a:xfrm>
            <a:off x="7657424" y="5020454"/>
            <a:ext cx="1193269" cy="1446550"/>
          </a:xfrm>
          <a:prstGeom prst="rect">
            <a:avLst/>
          </a:prstGeom>
        </p:spPr>
        <p:txBody>
          <a:bodyPr wrap="square">
            <a:spAutoFit/>
          </a:bodyPr>
          <a:lstStyle/>
          <a:p>
            <a:r>
              <a:rPr lang="en-CA" sz="1100" i="1" dirty="0"/>
              <a:t>Percentage of employees indicating “agree” or “strongly agree” on a five-point agreement scale. </a:t>
            </a:r>
            <a:endParaRPr lang="en-CA" sz="1200" i="1" dirty="0"/>
          </a:p>
        </p:txBody>
      </p:sp>
      <p:sp>
        <p:nvSpPr>
          <p:cNvPr id="22" name="TextBox 21"/>
          <p:cNvSpPr txBox="1"/>
          <p:nvPr/>
        </p:nvSpPr>
        <p:spPr>
          <a:xfrm>
            <a:off x="5198264" y="6261888"/>
            <a:ext cx="2517302" cy="261610"/>
          </a:xfrm>
          <a:prstGeom prst="rect">
            <a:avLst/>
          </a:prstGeom>
        </p:spPr>
        <p:txBody>
          <a:bodyPr wrap="square" rtlCol="0">
            <a:spAutoFit/>
          </a:bodyPr>
          <a:lstStyle/>
          <a:p>
            <a:pPr algn="r"/>
            <a:r>
              <a:rPr lang="en-CA" sz="1100" dirty="0" smtClean="0"/>
              <a:t>(Willis Towers Watson, 2016)</a:t>
            </a:r>
          </a:p>
        </p:txBody>
      </p:sp>
      <p:cxnSp>
        <p:nvCxnSpPr>
          <p:cNvPr id="24" name="Straight Connector 2"/>
          <p:cNvCxnSpPr/>
          <p:nvPr/>
        </p:nvCxnSpPr>
        <p:spPr>
          <a:xfrm flipV="1">
            <a:off x="3098917" y="2523242"/>
            <a:ext cx="0" cy="207386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9" name="Group 9"/>
          <p:cNvGrpSpPr/>
          <p:nvPr/>
        </p:nvGrpSpPr>
        <p:grpSpPr>
          <a:xfrm>
            <a:off x="3478788" y="2896719"/>
            <a:ext cx="744582" cy="482563"/>
            <a:chOff x="-1312817" y="4145215"/>
            <a:chExt cx="744582" cy="482563"/>
          </a:xfrm>
        </p:grpSpPr>
        <p:sp>
          <p:nvSpPr>
            <p:cNvPr id="23" name="Oval 28"/>
            <p:cNvSpPr/>
            <p:nvPr/>
          </p:nvSpPr>
          <p:spPr>
            <a:xfrm>
              <a:off x="-1301218" y="4145215"/>
              <a:ext cx="465195" cy="4825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TextBox 29"/>
            <p:cNvSpPr txBox="1"/>
            <p:nvPr/>
          </p:nvSpPr>
          <p:spPr>
            <a:xfrm>
              <a:off x="-1312817" y="4232607"/>
              <a:ext cx="744582" cy="307777"/>
            </a:xfrm>
            <a:prstGeom prst="rect">
              <a:avLst/>
            </a:prstGeom>
          </p:spPr>
          <p:txBody>
            <a:bodyPr wrap="square" rtlCol="0">
              <a:spAutoFit/>
            </a:bodyPr>
            <a:lstStyle/>
            <a:p>
              <a:r>
                <a:rPr lang="en-CA" sz="1400" b="1" dirty="0" smtClean="0">
                  <a:solidFill>
                    <a:schemeClr val="bg1"/>
                  </a:solidFill>
                </a:rPr>
                <a:t>51%</a:t>
              </a:r>
            </a:p>
          </p:txBody>
        </p:sp>
      </p:grpSp>
      <p:sp>
        <p:nvSpPr>
          <p:cNvPr id="3" name="Rectangle 33"/>
          <p:cNvSpPr/>
          <p:nvPr/>
        </p:nvSpPr>
        <p:spPr>
          <a:xfrm>
            <a:off x="510041" y="1253186"/>
            <a:ext cx="8340652" cy="584775"/>
          </a:xfrm>
          <a:prstGeom prst="rect">
            <a:avLst/>
          </a:prstGeom>
        </p:spPr>
        <p:txBody>
          <a:bodyPr wrap="square">
            <a:spAutoFit/>
          </a:bodyPr>
          <a:lstStyle/>
          <a:p>
            <a:pPr>
              <a:spcBef>
                <a:spcPts val="600"/>
              </a:spcBef>
            </a:pPr>
            <a:r>
              <a:rPr lang="en-CA" sz="1600" dirty="0"/>
              <a:t>The success of employee wellbeing programs greatly depends on the organization’s </a:t>
            </a:r>
            <a:r>
              <a:rPr lang="en-CA" sz="1600" b="1" dirty="0"/>
              <a:t>ability to connect with its employees</a:t>
            </a:r>
            <a:r>
              <a:rPr lang="en-CA" sz="1600" dirty="0"/>
              <a:t>.</a:t>
            </a:r>
            <a:r>
              <a:rPr lang="en-CA" sz="1600" b="1" dirty="0"/>
              <a:t> </a:t>
            </a:r>
          </a:p>
        </p:txBody>
      </p:sp>
      <p:grpSp>
        <p:nvGrpSpPr>
          <p:cNvPr id="26" name="Group 25"/>
          <p:cNvGrpSpPr/>
          <p:nvPr/>
        </p:nvGrpSpPr>
        <p:grpSpPr>
          <a:xfrm>
            <a:off x="0" y="6525344"/>
            <a:ext cx="9144000" cy="351838"/>
            <a:chOff x="0" y="6525344"/>
            <a:chExt cx="9144000" cy="351838"/>
          </a:xfrm>
        </p:grpSpPr>
        <p:sp>
          <p:nvSpPr>
            <p:cNvPr id="27" name="Rectangle 26"/>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29" name="Rectangle 28"/>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11706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73" y="1"/>
            <a:ext cx="9144000" cy="1563052"/>
          </a:xfrm>
          <a:prstGeom prst="rect">
            <a:avLst/>
          </a:prstGeom>
        </p:spPr>
      </p:pic>
      <p:sp>
        <p:nvSpPr>
          <p:cNvPr id="4" name="Title 1"/>
          <p:cNvSpPr txBox="1">
            <a:spLocks/>
          </p:cNvSpPr>
          <p:nvPr/>
        </p:nvSpPr>
        <p:spPr>
          <a:xfrm>
            <a:off x="521146" y="439011"/>
            <a:ext cx="7963948" cy="877887"/>
          </a:xfrm>
          <a:prstGeom prst="rect">
            <a:avLst/>
          </a:prstGeom>
        </p:spPr>
        <p:txBody>
          <a:bodyP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nSpc>
                <a:spcPct val="80000"/>
              </a:lnSpc>
            </a:pPr>
            <a:r>
              <a:rPr lang="en-CA" b="1" smtClean="0">
                <a:solidFill>
                  <a:schemeClr val="bg1"/>
                </a:solidFill>
                <a:latin typeface="Arial Black" panose="020B0A04020102020204" pitchFamily="34" charset="0"/>
                <a:cs typeface="Segoe UI" panose="020B0502040204020203" pitchFamily="34" charset="0"/>
              </a:rPr>
              <a:t>MCLEAN &amp; COMPANY HELPS HR PROFESSIONALS TO:</a:t>
            </a:r>
            <a:endParaRPr lang="en-US" b="1" dirty="0">
              <a:solidFill>
                <a:schemeClr val="bg1"/>
              </a:solidFill>
              <a:latin typeface="Arial Black" panose="020B0A04020102020204" pitchFamily="34" charset="0"/>
              <a:cs typeface="Segoe UI" panose="020B0502040204020203" pitchFamily="34" charset="0"/>
            </a:endParaRPr>
          </a:p>
        </p:txBody>
      </p:sp>
      <p:grpSp>
        <p:nvGrpSpPr>
          <p:cNvPr id="7" name="Group 6"/>
          <p:cNvGrpSpPr/>
          <p:nvPr/>
        </p:nvGrpSpPr>
        <p:grpSpPr>
          <a:xfrm>
            <a:off x="287524" y="1937732"/>
            <a:ext cx="5832014" cy="2610086"/>
            <a:chOff x="1115616" y="1412776"/>
            <a:chExt cx="7057418" cy="3243216"/>
          </a:xfrm>
        </p:grpSpPr>
        <p:grpSp>
          <p:nvGrpSpPr>
            <p:cNvPr id="8" name="Group 73"/>
            <p:cNvGrpSpPr/>
            <p:nvPr/>
          </p:nvGrpSpPr>
          <p:grpSpPr>
            <a:xfrm>
              <a:off x="1115616" y="1412776"/>
              <a:ext cx="7057418" cy="3243216"/>
              <a:chOff x="644107" y="2498653"/>
              <a:chExt cx="7855151" cy="2937957"/>
            </a:xfrm>
          </p:grpSpPr>
          <p:grpSp>
            <p:nvGrpSpPr>
              <p:cNvPr id="15" name="Group 38"/>
              <p:cNvGrpSpPr/>
              <p:nvPr/>
            </p:nvGrpSpPr>
            <p:grpSpPr>
              <a:xfrm>
                <a:off x="644107" y="2498653"/>
                <a:ext cx="3725972" cy="816221"/>
                <a:chOff x="644107" y="1330751"/>
                <a:chExt cx="3725972" cy="816221"/>
              </a:xfrm>
            </p:grpSpPr>
            <p:sp>
              <p:nvSpPr>
                <p:cNvPr id="44" name="Rounded Rectangle 43"/>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45" name="Rounded Rectangle 44"/>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16" name="TextBox 15"/>
              <p:cNvSpPr txBox="1"/>
              <p:nvPr/>
            </p:nvSpPr>
            <p:spPr>
              <a:xfrm>
                <a:off x="1445581" y="2659055"/>
                <a:ext cx="2757005"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Empower management to apply HR best practices</a:t>
                </a:r>
              </a:p>
            </p:txBody>
          </p:sp>
          <p:cxnSp>
            <p:nvCxnSpPr>
              <p:cNvPr id="17" name="Straight Connector 16"/>
              <p:cNvCxnSpPr/>
              <p:nvPr/>
            </p:nvCxnSpPr>
            <p:spPr>
              <a:xfrm flipV="1">
                <a:off x="4572000" y="2582616"/>
                <a:ext cx="0" cy="2746158"/>
              </a:xfrm>
              <a:prstGeom prst="line">
                <a:avLst/>
              </a:prstGeom>
              <a:noFill/>
              <a:ln w="19050" cap="flat" cmpd="sng" algn="ctr">
                <a:solidFill>
                  <a:sysClr val="window" lastClr="FFFFFF">
                    <a:lumMod val="75000"/>
                  </a:sysClr>
                </a:solidFill>
                <a:prstDash val="sysDot"/>
                <a:headEnd type="diamond"/>
                <a:tailEnd type="diamond"/>
              </a:ln>
              <a:effectLst/>
            </p:spPr>
          </p:cxnSp>
          <p:grpSp>
            <p:nvGrpSpPr>
              <p:cNvPr id="18" name="Group 47"/>
              <p:cNvGrpSpPr/>
              <p:nvPr/>
            </p:nvGrpSpPr>
            <p:grpSpPr>
              <a:xfrm>
                <a:off x="644107" y="3555573"/>
                <a:ext cx="3725972" cy="816221"/>
                <a:chOff x="644107" y="1330751"/>
                <a:chExt cx="3725972" cy="816221"/>
              </a:xfrm>
            </p:grpSpPr>
            <p:sp>
              <p:nvSpPr>
                <p:cNvPr id="42" name="Rounded Rectangle 41"/>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43" name="Rounded Rectangle 42"/>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19" name="TextBox 18"/>
              <p:cNvSpPr txBox="1"/>
              <p:nvPr/>
            </p:nvSpPr>
            <p:spPr>
              <a:xfrm>
                <a:off x="1408569" y="3606339"/>
                <a:ext cx="2837151" cy="623590"/>
              </a:xfrm>
              <a:prstGeom prst="rect">
                <a:avLst/>
              </a:prstGeom>
              <a:noFill/>
            </p:spPr>
            <p:txBody>
              <a:bodyPr wrap="square" lIns="0" tIns="0" rIns="0" bIns="0" rtlCol="0" anchor="ctr">
                <a:spAutoFit/>
              </a:bodyPr>
              <a:lstStyle/>
              <a:p>
                <a:pPr>
                  <a:defRPr/>
                </a:pPr>
                <a:r>
                  <a:rPr lang="fr-FR" sz="1200" i="1" kern="0" dirty="0" smtClean="0">
                    <a:solidFill>
                      <a:prstClr val="white"/>
                    </a:solidFill>
                    <a:latin typeface="Arial" panose="020B0604020202020204" pitchFamily="34" charset="0"/>
                    <a:cs typeface="Arial" panose="020B0604020202020204" pitchFamily="34" charset="0"/>
                  </a:rPr>
                  <a:t>Develop effective talent acquisition &amp; retention strategies</a:t>
                </a:r>
              </a:p>
            </p:txBody>
          </p:sp>
          <p:grpSp>
            <p:nvGrpSpPr>
              <p:cNvPr id="20" name="Group 55"/>
              <p:cNvGrpSpPr/>
              <p:nvPr/>
            </p:nvGrpSpPr>
            <p:grpSpPr>
              <a:xfrm>
                <a:off x="644107" y="4620389"/>
                <a:ext cx="3725972" cy="816221"/>
                <a:chOff x="644107" y="1330751"/>
                <a:chExt cx="3725972" cy="816221"/>
              </a:xfrm>
            </p:grpSpPr>
            <p:sp>
              <p:nvSpPr>
                <p:cNvPr id="40" name="Rounded Rectangle 39"/>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41" name="Rounded Rectangle 40"/>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21" name="TextBox 20"/>
              <p:cNvSpPr txBox="1"/>
              <p:nvPr/>
            </p:nvSpPr>
            <p:spPr>
              <a:xfrm>
                <a:off x="1365435" y="4793743"/>
                <a:ext cx="2575400" cy="415726"/>
              </a:xfrm>
              <a:prstGeom prst="rect">
                <a:avLst/>
              </a:prstGeom>
              <a:noFill/>
            </p:spPr>
            <p:txBody>
              <a:bodyPr wrap="square" lIns="0" tIns="0" rIns="0" bIns="0" rtlCol="0" anchor="ctr">
                <a:spAutoFit/>
              </a:bodyPr>
              <a:lstStyle/>
              <a:p>
                <a:pPr>
                  <a:defRPr/>
                </a:pPr>
                <a:r>
                  <a:rPr lang="en-US" sz="1200" i="1" kern="0" dirty="0" smtClean="0">
                    <a:solidFill>
                      <a:prstClr val="white"/>
                    </a:solidFill>
                    <a:latin typeface="Arial" panose="020B0604020202020204" pitchFamily="34" charset="0"/>
                    <a:cs typeface="Arial" panose="020B0604020202020204" pitchFamily="34" charset="0"/>
                  </a:rPr>
                  <a:t>Build a high performance culture</a:t>
                </a:r>
              </a:p>
            </p:txBody>
          </p:sp>
          <p:grpSp>
            <p:nvGrpSpPr>
              <p:cNvPr id="22" name="Group 73"/>
              <p:cNvGrpSpPr/>
              <p:nvPr/>
            </p:nvGrpSpPr>
            <p:grpSpPr>
              <a:xfrm flipH="1">
                <a:off x="4773286" y="2498653"/>
                <a:ext cx="3725972" cy="816221"/>
                <a:chOff x="644107" y="1330751"/>
                <a:chExt cx="3725972" cy="816221"/>
              </a:xfrm>
            </p:grpSpPr>
            <p:sp>
              <p:nvSpPr>
                <p:cNvPr id="38" name="Rounded Rectangle 37"/>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39" name="Rounded Rectangle 38"/>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23" name="TextBox 22"/>
              <p:cNvSpPr txBox="1"/>
              <p:nvPr/>
            </p:nvSpPr>
            <p:spPr>
              <a:xfrm flipH="1">
                <a:off x="4986014" y="2666584"/>
                <a:ext cx="2965454"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Maintain a progressive set of </a:t>
                </a:r>
              </a:p>
              <a:p>
                <a:pPr>
                  <a:defRPr/>
                </a:pPr>
                <a:r>
                  <a:rPr lang="en-CA" sz="1200" i="1" kern="0" dirty="0" smtClean="0">
                    <a:solidFill>
                      <a:prstClr val="white"/>
                    </a:solidFill>
                    <a:latin typeface="Arial" panose="020B0604020202020204" pitchFamily="34" charset="0"/>
                    <a:cs typeface="Arial" panose="020B0604020202020204" pitchFamily="34" charset="0"/>
                  </a:rPr>
                  <a:t>HR policies &amp; procedures</a:t>
                </a:r>
                <a:endParaRPr lang="en-US" sz="1200" i="1" kern="0" dirty="0" smtClean="0">
                  <a:solidFill>
                    <a:prstClr val="white"/>
                  </a:solidFill>
                  <a:latin typeface="Arial" panose="020B0604020202020204" pitchFamily="34" charset="0"/>
                  <a:cs typeface="Arial" panose="020B0604020202020204" pitchFamily="34" charset="0"/>
                </a:endParaRPr>
              </a:p>
            </p:txBody>
          </p:sp>
          <p:grpSp>
            <p:nvGrpSpPr>
              <p:cNvPr id="24" name="Group 81"/>
              <p:cNvGrpSpPr/>
              <p:nvPr/>
            </p:nvGrpSpPr>
            <p:grpSpPr>
              <a:xfrm flipH="1">
                <a:off x="4773286" y="3555573"/>
                <a:ext cx="3725972" cy="816221"/>
                <a:chOff x="644107" y="1330751"/>
                <a:chExt cx="3725972" cy="816221"/>
              </a:xfrm>
            </p:grpSpPr>
            <p:sp>
              <p:nvSpPr>
                <p:cNvPr id="36" name="Rounded Rectangle 35"/>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37" name="Rounded Rectangle 36"/>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25" name="TextBox 24"/>
              <p:cNvSpPr txBox="1"/>
              <p:nvPr/>
            </p:nvSpPr>
            <p:spPr>
              <a:xfrm flipH="1">
                <a:off x="4930240" y="3725332"/>
                <a:ext cx="2937697"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Demonstrate the business impact of HR</a:t>
                </a:r>
                <a:endParaRPr lang="en-US" sz="1200" i="1" kern="0" dirty="0" smtClean="0">
                  <a:solidFill>
                    <a:prstClr val="white"/>
                  </a:solidFill>
                  <a:latin typeface="Arial" panose="020B0604020202020204" pitchFamily="34" charset="0"/>
                  <a:cs typeface="Arial" panose="020B0604020202020204" pitchFamily="34" charset="0"/>
                </a:endParaRPr>
              </a:p>
            </p:txBody>
          </p:sp>
          <p:grpSp>
            <p:nvGrpSpPr>
              <p:cNvPr id="26" name="Group 89"/>
              <p:cNvGrpSpPr/>
              <p:nvPr/>
            </p:nvGrpSpPr>
            <p:grpSpPr>
              <a:xfrm flipH="1">
                <a:off x="4773286" y="4620389"/>
                <a:ext cx="3725972" cy="816221"/>
                <a:chOff x="644107" y="1330751"/>
                <a:chExt cx="3725972" cy="816221"/>
              </a:xfrm>
            </p:grpSpPr>
            <p:sp>
              <p:nvSpPr>
                <p:cNvPr id="34" name="Rounded Rectangle 33"/>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35" name="Rounded Rectangle 34"/>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27" name="TextBox 26"/>
              <p:cNvSpPr txBox="1"/>
              <p:nvPr/>
            </p:nvSpPr>
            <p:spPr>
              <a:xfrm flipH="1">
                <a:off x="4970295" y="4769019"/>
                <a:ext cx="3205896" cy="415726"/>
              </a:xfrm>
              <a:prstGeom prst="rect">
                <a:avLst/>
              </a:prstGeom>
              <a:noFill/>
            </p:spPr>
            <p:txBody>
              <a:bodyPr wrap="square" lIns="0" tIns="0" rIns="0" bIns="0" rtlCol="0" anchor="ctr">
                <a:spAutoFit/>
              </a:bodyPr>
              <a:lstStyle/>
              <a:p>
                <a:pPr>
                  <a:defRPr/>
                </a:pPr>
                <a:r>
                  <a:rPr lang="en-CA" sz="1200" i="1" kern="0" dirty="0" smtClean="0">
                    <a:solidFill>
                      <a:prstClr val="white"/>
                    </a:solidFill>
                    <a:latin typeface="Arial" panose="020B0604020202020204" pitchFamily="34" charset="0"/>
                    <a:cs typeface="Arial" panose="020B0604020202020204" pitchFamily="34" charset="0"/>
                  </a:rPr>
                  <a:t>Stay abreast of HR trends &amp; technologies</a:t>
                </a:r>
                <a:endParaRPr lang="en-US" sz="1200" i="1" kern="0" dirty="0" smtClean="0">
                  <a:solidFill>
                    <a:prstClr val="white"/>
                  </a:solidFill>
                  <a:latin typeface="Arial" panose="020B0604020202020204" pitchFamily="34" charset="0"/>
                  <a:cs typeface="Arial" panose="020B0604020202020204" pitchFamily="34" charset="0"/>
                </a:endParaRPr>
              </a:p>
            </p:txBody>
          </p:sp>
          <p:sp>
            <p:nvSpPr>
              <p:cNvPr id="28" name="Oval 27"/>
              <p:cNvSpPr>
                <a:spLocks noChangeAspect="1"/>
              </p:cNvSpPr>
              <p:nvPr/>
            </p:nvSpPr>
            <p:spPr>
              <a:xfrm>
                <a:off x="735191" y="365539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C0504D"/>
                  </a:solidFill>
                  <a:latin typeface="FontAwesome" pitchFamily="2" charset="0"/>
                </a:endParaRPr>
              </a:p>
            </p:txBody>
          </p:sp>
          <p:sp>
            <p:nvSpPr>
              <p:cNvPr id="29" name="Oval 28"/>
              <p:cNvSpPr>
                <a:spLocks noChangeAspect="1"/>
              </p:cNvSpPr>
              <p:nvPr/>
            </p:nvSpPr>
            <p:spPr>
              <a:xfrm>
                <a:off x="735191" y="4720213"/>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9BBB59"/>
                  </a:solidFill>
                  <a:latin typeface="FontAwesome" pitchFamily="2" charset="0"/>
                </a:endParaRPr>
              </a:p>
            </p:txBody>
          </p:sp>
          <p:sp>
            <p:nvSpPr>
              <p:cNvPr id="30" name="Oval 29"/>
              <p:cNvSpPr>
                <a:spLocks noChangeAspect="1"/>
              </p:cNvSpPr>
              <p:nvPr/>
            </p:nvSpPr>
            <p:spPr>
              <a:xfrm flipH="1">
                <a:off x="7840715" y="365539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4BACC6"/>
                  </a:solidFill>
                  <a:latin typeface="FontAwesome" pitchFamily="2" charset="0"/>
                </a:endParaRPr>
              </a:p>
            </p:txBody>
          </p:sp>
          <p:sp>
            <p:nvSpPr>
              <p:cNvPr id="31" name="Oval 30"/>
              <p:cNvSpPr>
                <a:spLocks noChangeAspect="1"/>
              </p:cNvSpPr>
              <p:nvPr/>
            </p:nvSpPr>
            <p:spPr>
              <a:xfrm>
                <a:off x="735191" y="259847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4F81BD"/>
                  </a:solidFill>
                  <a:latin typeface="FontAwesome" pitchFamily="2" charset="0"/>
                </a:endParaRPr>
              </a:p>
            </p:txBody>
          </p:sp>
          <p:sp>
            <p:nvSpPr>
              <p:cNvPr id="32" name="Oval 31"/>
              <p:cNvSpPr>
                <a:spLocks noChangeAspect="1"/>
              </p:cNvSpPr>
              <p:nvPr/>
            </p:nvSpPr>
            <p:spPr>
              <a:xfrm flipH="1">
                <a:off x="7840715" y="4720213"/>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sz="1600" b="1" kern="0" smtClean="0">
                  <a:solidFill>
                    <a:srgbClr val="F79646"/>
                  </a:solidFill>
                  <a:latin typeface="FontAwesome" pitchFamily="2" charset="0"/>
                </a:endParaRPr>
              </a:p>
            </p:txBody>
          </p:sp>
          <p:sp>
            <p:nvSpPr>
              <p:cNvPr id="33" name="Oval 32"/>
              <p:cNvSpPr>
                <a:spLocks noChangeAspect="1"/>
              </p:cNvSpPr>
              <p:nvPr/>
            </p:nvSpPr>
            <p:spPr>
              <a:xfrm flipH="1">
                <a:off x="7840715" y="259847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8064A2"/>
                  </a:solidFill>
                  <a:latin typeface="FontAwesome" pitchFamily="2" charset="0"/>
                </a:endParaRPr>
              </a:p>
            </p:txBody>
          </p:sp>
        </p:grpSp>
        <p:sp>
          <p:nvSpPr>
            <p:cNvPr id="9" name="TextBox 8"/>
            <p:cNvSpPr txBox="1"/>
            <p:nvPr/>
          </p:nvSpPr>
          <p:spPr>
            <a:xfrm>
              <a:off x="1170577" y="1534600"/>
              <a:ext cx="407109" cy="584775"/>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10" name="TextBox 9"/>
            <p:cNvSpPr txBox="1"/>
            <p:nvPr/>
          </p:nvSpPr>
          <p:spPr>
            <a:xfrm>
              <a:off x="7562663" y="3866603"/>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11" name="TextBox 10"/>
            <p:cNvSpPr txBox="1"/>
            <p:nvPr/>
          </p:nvSpPr>
          <p:spPr>
            <a:xfrm>
              <a:off x="7562663" y="1520783"/>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12" name="TextBox 11"/>
            <p:cNvSpPr txBox="1"/>
            <p:nvPr/>
          </p:nvSpPr>
          <p:spPr>
            <a:xfrm>
              <a:off x="7554351" y="2689537"/>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13" name="TextBox 12"/>
            <p:cNvSpPr txBox="1"/>
            <p:nvPr/>
          </p:nvSpPr>
          <p:spPr>
            <a:xfrm>
              <a:off x="1178891" y="3855482"/>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14" name="TextBox 13"/>
            <p:cNvSpPr txBox="1"/>
            <p:nvPr/>
          </p:nvSpPr>
          <p:spPr>
            <a:xfrm>
              <a:off x="1170577" y="2697850"/>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grpSp>
      <p:sp>
        <p:nvSpPr>
          <p:cNvPr id="46" name="Text Placeholder 1"/>
          <p:cNvSpPr txBox="1">
            <a:spLocks/>
          </p:cNvSpPr>
          <p:nvPr/>
        </p:nvSpPr>
        <p:spPr bwMode="auto">
          <a:xfrm>
            <a:off x="2306357" y="4938108"/>
            <a:ext cx="4860032"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CA" sz="1400" b="1" dirty="0" smtClean="0">
                <a:solidFill>
                  <a:srgbClr val="333333"/>
                </a:solidFill>
                <a:latin typeface="Arial" panose="020B0604020202020204" pitchFamily="34" charset="0"/>
                <a:cs typeface="Arial" panose="020B0604020202020204" pitchFamily="34" charset="0"/>
              </a:rPr>
              <a:t>Sign up to have access to our extensive selection of practical solutions for your HR challenges</a:t>
            </a:r>
            <a:endParaRPr lang="en-CA" sz="1400" b="1" dirty="0">
              <a:solidFill>
                <a:srgbClr val="333333"/>
              </a:solidFill>
              <a:latin typeface="Arial" panose="020B0604020202020204" pitchFamily="34" charset="0"/>
              <a:cs typeface="Arial" panose="020B0604020202020204" pitchFamily="34" charset="0"/>
            </a:endParaRPr>
          </a:p>
        </p:txBody>
      </p:sp>
      <p:sp>
        <p:nvSpPr>
          <p:cNvPr id="47" name="Rounded Rectangle 46">
            <a:hlinkClick r:id="rId3"/>
          </p:cNvPr>
          <p:cNvSpPr/>
          <p:nvPr/>
        </p:nvSpPr>
        <p:spPr>
          <a:xfrm>
            <a:off x="2680350" y="5556890"/>
            <a:ext cx="4112047" cy="432048"/>
          </a:xfrm>
          <a:prstGeom prst="roundRect">
            <a:avLst>
              <a:gd name="adj" fmla="val 50000"/>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rgbClr val="133B5C"/>
                </a:solidFill>
                <a:latin typeface="Arial" panose="020B0604020202020204" pitchFamily="34" charset="0"/>
                <a:cs typeface="Arial" panose="020B0604020202020204" pitchFamily="34" charset="0"/>
              </a:rPr>
              <a:t>LEARN ABOUT BECOMING A MEMBER</a:t>
            </a:r>
            <a:endParaRPr lang="en-CA" sz="1400" b="1" dirty="0">
              <a:solidFill>
                <a:srgbClr val="133B5C"/>
              </a:solidFill>
              <a:latin typeface="Arial" panose="020B0604020202020204" pitchFamily="34" charset="0"/>
              <a:cs typeface="Arial" panose="020B0604020202020204" pitchFamily="34" charset="0"/>
            </a:endParaRPr>
          </a:p>
        </p:txBody>
      </p:sp>
      <p:sp>
        <p:nvSpPr>
          <p:cNvPr id="48" name="Text Placeholder 3"/>
          <p:cNvSpPr txBox="1">
            <a:spLocks/>
          </p:cNvSpPr>
          <p:nvPr/>
        </p:nvSpPr>
        <p:spPr>
          <a:xfrm>
            <a:off x="287524" y="6147726"/>
            <a:ext cx="2375756" cy="326554"/>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CA" sz="1400" b="1" smtClean="0">
                <a:solidFill>
                  <a:srgbClr val="333333"/>
                </a:solidFill>
                <a:latin typeface="Arial" panose="020B0604020202020204" pitchFamily="34" charset="0"/>
                <a:cs typeface="Arial" panose="020B0604020202020204" pitchFamily="34" charset="0"/>
              </a:rPr>
              <a:t>Toll Free: </a:t>
            </a:r>
            <a:r>
              <a:rPr lang="en-CA" sz="1400" smtClean="0">
                <a:solidFill>
                  <a:srgbClr val="333333"/>
                </a:solidFill>
                <a:latin typeface="Arial" panose="020B0604020202020204" pitchFamily="34" charset="0"/>
                <a:cs typeface="Arial" panose="020B0604020202020204" pitchFamily="34" charset="0"/>
              </a:rPr>
              <a:t>1-877-281-0480</a:t>
            </a:r>
            <a:endParaRPr lang="en-CA" sz="1400" dirty="0">
              <a:solidFill>
                <a:srgbClr val="333333"/>
              </a:solidFill>
              <a:latin typeface="Arial" panose="020B0604020202020204" pitchFamily="34" charset="0"/>
              <a:cs typeface="Arial" panose="020B0604020202020204" pitchFamily="34" charset="0"/>
            </a:endParaRPr>
          </a:p>
        </p:txBody>
      </p:sp>
      <p:sp>
        <p:nvSpPr>
          <p:cNvPr id="49" name="Text Placeholder 3"/>
          <p:cNvSpPr txBox="1">
            <a:spLocks/>
          </p:cNvSpPr>
          <p:nvPr/>
        </p:nvSpPr>
        <p:spPr>
          <a:xfrm>
            <a:off x="7092280" y="6147726"/>
            <a:ext cx="1800200" cy="360040"/>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Font typeface="Arial" pitchFamily="34" charset="0"/>
              <a:buNone/>
            </a:pPr>
            <a:r>
              <a:rPr lang="en-CA" sz="1400" b="1" smtClean="0">
                <a:latin typeface="Arial" panose="020B0604020202020204" pitchFamily="34" charset="0"/>
                <a:cs typeface="Arial" panose="020B0604020202020204" pitchFamily="34" charset="0"/>
                <a:hlinkClick r:id="rId4"/>
              </a:rPr>
              <a:t>hr.mcleanco.com</a:t>
            </a:r>
            <a:endParaRPr lang="en-CA" sz="1400" b="1" dirty="0">
              <a:latin typeface="Arial" panose="020B0604020202020204" pitchFamily="34" charset="0"/>
              <a:cs typeface="Arial" panose="020B0604020202020204" pitchFamily="34" charset="0"/>
            </a:endParaRPr>
          </a:p>
        </p:txBody>
      </p:sp>
      <p:grpSp>
        <p:nvGrpSpPr>
          <p:cNvPr id="50" name="Group 49"/>
          <p:cNvGrpSpPr/>
          <p:nvPr/>
        </p:nvGrpSpPr>
        <p:grpSpPr>
          <a:xfrm>
            <a:off x="0" y="6525344"/>
            <a:ext cx="9144000" cy="351838"/>
            <a:chOff x="0" y="6525344"/>
            <a:chExt cx="9144000" cy="351838"/>
          </a:xfrm>
        </p:grpSpPr>
        <p:sp>
          <p:nvSpPr>
            <p:cNvPr id="51" name="Rectangle 50"/>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52" name="Picture 5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53" name="Rectangle 52"/>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latin typeface="Arial" panose="020B0604020202020204" pitchFamily="34" charset="0"/>
                  <a:cs typeface="Arial" panose="020B0604020202020204" pitchFamily="34" charset="0"/>
                </a:rPr>
                <a:t>SAMPLE</a:t>
              </a:r>
              <a:endParaRPr lang="en-CA" b="1" dirty="0">
                <a:solidFill>
                  <a:srgbClr val="FFFFFF">
                    <a:lumMod val="85000"/>
                  </a:srgbClr>
                </a:solidFill>
                <a:latin typeface="Arial" panose="020B0604020202020204" pitchFamily="34" charset="0"/>
                <a:cs typeface="Arial" panose="020B0604020202020204" pitchFamily="34" charset="0"/>
              </a:endParaRPr>
            </a:p>
          </p:txBody>
        </p:sp>
      </p:grpSp>
      <p:grpSp>
        <p:nvGrpSpPr>
          <p:cNvPr id="54" name="Group 53"/>
          <p:cNvGrpSpPr/>
          <p:nvPr/>
        </p:nvGrpSpPr>
        <p:grpSpPr>
          <a:xfrm>
            <a:off x="6301705" y="1663204"/>
            <a:ext cx="2601189" cy="3278663"/>
            <a:chOff x="6270532" y="1569685"/>
            <a:chExt cx="2601189" cy="3278663"/>
          </a:xfrm>
        </p:grpSpPr>
        <p:sp>
          <p:nvSpPr>
            <p:cNvPr id="55" name="Text Placeholder 41"/>
            <p:cNvSpPr txBox="1">
              <a:spLocks/>
            </p:cNvSpPr>
            <p:nvPr/>
          </p:nvSpPr>
          <p:spPr bwMode="auto">
            <a:xfrm>
              <a:off x="6499600" y="1914448"/>
              <a:ext cx="2204133" cy="293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algn="ctr" eaLnBrk="0" hangingPunct="0">
                <a:buClr>
                  <a:prstClr val="white"/>
                </a:buClr>
                <a:buFont typeface="Arial" pitchFamily="34" charset="0"/>
                <a:buNone/>
              </a:pPr>
              <a:r>
                <a:rPr lang="en-CA" sz="1400" dirty="0" smtClean="0">
                  <a:solidFill>
                    <a:srgbClr val="222222">
                      <a:lumMod val="75000"/>
                      <a:lumOff val="25000"/>
                    </a:srgbClr>
                  </a:solidFill>
                  <a:latin typeface="Arial" panose="020B0604020202020204" pitchFamily="34" charset="0"/>
                  <a:cs typeface="Arial" panose="020B0604020202020204" pitchFamily="34" charset="0"/>
                </a:rPr>
                <a:t>Now</a:t>
              </a:r>
              <a:r>
                <a:rPr lang="en-CA" sz="1400" dirty="0">
                  <a:solidFill>
                    <a:srgbClr val="222222">
                      <a:lumMod val="75000"/>
                      <a:lumOff val="25000"/>
                    </a:srgbClr>
                  </a:solidFill>
                  <a:latin typeface="Arial" panose="020B0604020202020204" pitchFamily="34" charset="0"/>
                  <a:cs typeface="Arial" panose="020B0604020202020204" pitchFamily="34" charset="0"/>
                </a:rPr>
                <a:t>, more than ever, </a:t>
              </a:r>
              <a:endParaRPr lang="en-CA" sz="1400" dirty="0" smtClean="0">
                <a:solidFill>
                  <a:srgbClr val="222222">
                    <a:lumMod val="75000"/>
                    <a:lumOff val="25000"/>
                  </a:srgbClr>
                </a:solidFill>
                <a:latin typeface="Arial" panose="020B0604020202020204" pitchFamily="34" charset="0"/>
                <a:cs typeface="Arial" panose="020B0604020202020204" pitchFamily="34" charset="0"/>
              </a:endParaRPr>
            </a:p>
            <a:p>
              <a:pPr algn="ctr" eaLnBrk="0" hangingPunct="0">
                <a:spcBef>
                  <a:spcPts val="0"/>
                </a:spcBef>
                <a:buClr>
                  <a:prstClr val="white"/>
                </a:buClr>
                <a:buFont typeface="Arial" pitchFamily="34" charset="0"/>
                <a:buNone/>
              </a:pPr>
              <a:r>
                <a:rPr lang="en-CA" sz="1400" dirty="0" smtClean="0">
                  <a:solidFill>
                    <a:srgbClr val="222222">
                      <a:lumMod val="75000"/>
                      <a:lumOff val="25000"/>
                    </a:srgbClr>
                  </a:solidFill>
                  <a:latin typeface="Arial" panose="020B0604020202020204" pitchFamily="34" charset="0"/>
                  <a:cs typeface="Arial" panose="020B0604020202020204" pitchFamily="34" charset="0"/>
                </a:rPr>
                <a:t>HR </a:t>
              </a:r>
              <a:r>
                <a:rPr lang="en-CA" sz="1400" dirty="0">
                  <a:solidFill>
                    <a:srgbClr val="222222">
                      <a:lumMod val="75000"/>
                      <a:lumOff val="25000"/>
                    </a:srgbClr>
                  </a:solidFill>
                  <a:latin typeface="Arial" panose="020B0604020202020204" pitchFamily="34" charset="0"/>
                  <a:cs typeface="Arial" panose="020B0604020202020204" pitchFamily="34" charset="0"/>
                </a:rPr>
                <a:t>leaders need to help their organizations maximize the value of their people.  </a:t>
              </a:r>
              <a:endParaRPr lang="en-CA" sz="1400" dirty="0" smtClean="0">
                <a:solidFill>
                  <a:srgbClr val="222222">
                    <a:lumMod val="75000"/>
                    <a:lumOff val="25000"/>
                  </a:srgbClr>
                </a:solidFill>
                <a:latin typeface="Arial" panose="020B0604020202020204" pitchFamily="34" charset="0"/>
                <a:cs typeface="Arial" panose="020B0604020202020204" pitchFamily="34" charset="0"/>
              </a:endParaRPr>
            </a:p>
            <a:p>
              <a:pPr algn="ctr" eaLnBrk="0" hangingPunct="0">
                <a:spcBef>
                  <a:spcPts val="800"/>
                </a:spcBef>
                <a:buClr>
                  <a:prstClr val="white"/>
                </a:buClr>
                <a:buFont typeface="Arial" pitchFamily="34" charset="0"/>
                <a:buNone/>
              </a:pPr>
              <a:r>
                <a:rPr lang="en-CA" sz="1400" dirty="0" smtClean="0">
                  <a:solidFill>
                    <a:srgbClr val="222222">
                      <a:lumMod val="75000"/>
                      <a:lumOff val="25000"/>
                    </a:srgbClr>
                  </a:solidFill>
                  <a:latin typeface="Arial" panose="020B0604020202020204" pitchFamily="34" charset="0"/>
                  <a:cs typeface="Arial" panose="020B0604020202020204" pitchFamily="34" charset="0"/>
                </a:rPr>
                <a:t>McLean </a:t>
              </a:r>
              <a:r>
                <a:rPr lang="en-CA" sz="1400" dirty="0">
                  <a:solidFill>
                    <a:srgbClr val="222222">
                      <a:lumMod val="75000"/>
                      <a:lumOff val="25000"/>
                    </a:srgbClr>
                  </a:solidFill>
                  <a:latin typeface="Arial" panose="020B0604020202020204" pitchFamily="34" charset="0"/>
                  <a:cs typeface="Arial" panose="020B0604020202020204" pitchFamily="34" charset="0"/>
                </a:rPr>
                <a:t>&amp; Company offers the tools, diagnostics, and programs to drive measurable results</a:t>
              </a:r>
              <a:r>
                <a:rPr lang="en-CA" sz="1400" dirty="0" smtClean="0">
                  <a:solidFill>
                    <a:srgbClr val="222222">
                      <a:lumMod val="75000"/>
                      <a:lumOff val="25000"/>
                    </a:srgbClr>
                  </a:solidFill>
                  <a:latin typeface="Arial" panose="020B0604020202020204" pitchFamily="34" charset="0"/>
                  <a:cs typeface="Arial" panose="020B0604020202020204" pitchFamily="34" charset="0"/>
                </a:rPr>
                <a:t>.</a:t>
              </a:r>
            </a:p>
            <a:p>
              <a:pPr algn="ctr" eaLnBrk="0" hangingPunct="0">
                <a:spcBef>
                  <a:spcPts val="0"/>
                </a:spcBef>
                <a:buClr>
                  <a:prstClr val="white"/>
                </a:buClr>
                <a:buNone/>
              </a:pPr>
              <a:endParaRPr lang="en-CA" sz="800" dirty="0" smtClean="0">
                <a:solidFill>
                  <a:srgbClr val="222222">
                    <a:lumMod val="75000"/>
                    <a:lumOff val="25000"/>
                  </a:srgbClr>
                </a:solidFill>
                <a:latin typeface="Arial" panose="020B0604020202020204" pitchFamily="34" charset="0"/>
                <a:cs typeface="Arial" panose="020B0604020202020204" pitchFamily="34" charset="0"/>
              </a:endParaRPr>
            </a:p>
            <a:p>
              <a:pPr lvl="1" algn="r" eaLnBrk="0" fontAlgn="base" hangingPunct="0">
                <a:spcAft>
                  <a:spcPct val="0"/>
                </a:spcAft>
                <a:buClr>
                  <a:srgbClr val="C0504D"/>
                </a:buClr>
                <a:buNone/>
                <a:defRPr/>
              </a:pPr>
              <a:r>
                <a:rPr lang="en-CA" sz="1200" dirty="0">
                  <a:solidFill>
                    <a:prstClr val="black"/>
                  </a:solidFill>
                  <a:latin typeface="Arial" panose="020B0604020202020204" pitchFamily="34" charset="0"/>
                  <a:cs typeface="Arial" panose="020B0604020202020204" pitchFamily="34" charset="0"/>
                </a:rPr>
                <a:t>– Jennifer Rozon, </a:t>
              </a:r>
            </a:p>
            <a:p>
              <a:pPr lvl="1" algn="r" eaLnBrk="0" fontAlgn="base" hangingPunct="0">
                <a:spcBef>
                  <a:spcPts val="0"/>
                </a:spcBef>
                <a:spcAft>
                  <a:spcPct val="0"/>
                </a:spcAft>
                <a:buClr>
                  <a:srgbClr val="C0504D"/>
                </a:buClr>
                <a:buNone/>
                <a:defRPr/>
              </a:pPr>
              <a:r>
                <a:rPr lang="en-CA" sz="1200" dirty="0">
                  <a:solidFill>
                    <a:prstClr val="black"/>
                  </a:solidFill>
                  <a:latin typeface="Arial" panose="020B0604020202020204" pitchFamily="34" charset="0"/>
                  <a:cs typeface="Arial" panose="020B0604020202020204" pitchFamily="34" charset="0"/>
                </a:rPr>
                <a:t>Vice President, </a:t>
              </a:r>
              <a:endParaRPr lang="en-CA" sz="1200" dirty="0" smtClean="0">
                <a:solidFill>
                  <a:prstClr val="black"/>
                </a:solidFill>
                <a:latin typeface="Arial" panose="020B0604020202020204" pitchFamily="34" charset="0"/>
                <a:cs typeface="Arial" panose="020B0604020202020204" pitchFamily="34" charset="0"/>
              </a:endParaRPr>
            </a:p>
            <a:p>
              <a:pPr lvl="1" algn="r" eaLnBrk="0" fontAlgn="base" hangingPunct="0">
                <a:spcBef>
                  <a:spcPts val="0"/>
                </a:spcBef>
                <a:spcAft>
                  <a:spcPct val="0"/>
                </a:spcAft>
                <a:buClr>
                  <a:srgbClr val="C0504D"/>
                </a:buClr>
                <a:buNone/>
                <a:defRPr/>
              </a:pPr>
              <a:r>
                <a:rPr lang="en-CA" sz="1200" dirty="0" smtClean="0">
                  <a:solidFill>
                    <a:prstClr val="black"/>
                  </a:solidFill>
                  <a:latin typeface="Arial" panose="020B0604020202020204" pitchFamily="34" charset="0"/>
                  <a:cs typeface="Arial" panose="020B0604020202020204" pitchFamily="34" charset="0"/>
                </a:rPr>
                <a:t>McLean </a:t>
              </a:r>
              <a:r>
                <a:rPr lang="en-CA" sz="1200" dirty="0">
                  <a:solidFill>
                    <a:prstClr val="black"/>
                  </a:solidFill>
                  <a:latin typeface="Arial" panose="020B0604020202020204" pitchFamily="34" charset="0"/>
                  <a:cs typeface="Arial" panose="020B0604020202020204" pitchFamily="34" charset="0"/>
                </a:rPr>
                <a:t>&amp; Company</a:t>
              </a:r>
              <a:endParaRPr lang="en-US" sz="1200" dirty="0">
                <a:solidFill>
                  <a:prstClr val="black"/>
                </a:solidFill>
                <a:latin typeface="Arial" panose="020B0604020202020204" pitchFamily="34" charset="0"/>
                <a:cs typeface="Arial" panose="020B0604020202020204" pitchFamily="34" charset="0"/>
              </a:endParaRPr>
            </a:p>
            <a:p>
              <a:pPr algn="ctr" eaLnBrk="0" hangingPunct="0">
                <a:buClr>
                  <a:prstClr val="white"/>
                </a:buClr>
                <a:buNone/>
              </a:pPr>
              <a:endParaRPr lang="en-CA" sz="1400" dirty="0">
                <a:solidFill>
                  <a:srgbClr val="222222">
                    <a:lumMod val="75000"/>
                    <a:lumOff val="25000"/>
                  </a:srgbClr>
                </a:solidFill>
                <a:latin typeface="Arial" panose="020B0604020202020204" pitchFamily="34" charset="0"/>
                <a:cs typeface="Arial" panose="020B0604020202020204" pitchFamily="34" charset="0"/>
              </a:endParaRPr>
            </a:p>
          </p:txBody>
        </p:sp>
        <p:sp>
          <p:nvSpPr>
            <p:cNvPr id="56" name="TextBox 55"/>
            <p:cNvSpPr txBox="1"/>
            <p:nvPr/>
          </p:nvSpPr>
          <p:spPr>
            <a:xfrm>
              <a:off x="6270532" y="1569685"/>
              <a:ext cx="564578" cy="1015663"/>
            </a:xfrm>
            <a:prstGeom prst="rect">
              <a:avLst/>
            </a:prstGeom>
          </p:spPr>
          <p:txBody>
            <a:bodyPr wrap="none" rtlCol="0">
              <a:spAutoFit/>
            </a:bodyPr>
            <a:lstStyle/>
            <a:p>
              <a:r>
                <a:rPr lang="en-US" sz="6000" b="1" dirty="0" smtClean="0">
                  <a:solidFill>
                    <a:srgbClr val="DDDDDD"/>
                  </a:solidFill>
                  <a:latin typeface="Arial" panose="020B0604020202020204" pitchFamily="34" charset="0"/>
                  <a:ea typeface="Arial Unicode MS" panose="020B0604020202020204" pitchFamily="34" charset="-128"/>
                  <a:cs typeface="Arial" panose="020B0604020202020204" pitchFamily="34" charset="0"/>
                </a:rPr>
                <a:t>“</a:t>
              </a:r>
            </a:p>
          </p:txBody>
        </p:sp>
        <p:sp>
          <p:nvSpPr>
            <p:cNvPr id="57" name="TextBox 56"/>
            <p:cNvSpPr txBox="1"/>
            <p:nvPr/>
          </p:nvSpPr>
          <p:spPr>
            <a:xfrm rot="10800000">
              <a:off x="8307143" y="3122876"/>
              <a:ext cx="564578" cy="1015663"/>
            </a:xfrm>
            <a:prstGeom prst="rect">
              <a:avLst/>
            </a:prstGeom>
          </p:spPr>
          <p:txBody>
            <a:bodyPr wrap="none" rtlCol="0">
              <a:spAutoFit/>
            </a:bodyPr>
            <a:lstStyle/>
            <a:p>
              <a:r>
                <a:rPr lang="en-US" sz="6000" b="1" dirty="0" smtClean="0">
                  <a:solidFill>
                    <a:srgbClr val="DDDDDD"/>
                  </a:solidFill>
                  <a:latin typeface="Arial" panose="020B0604020202020204" pitchFamily="34" charset="0"/>
                  <a:ea typeface="Arial Unicode MS" panose="020B0604020202020204" pitchFamily="34" charset="-128"/>
                  <a:cs typeface="Arial" panose="020B0604020202020204" pitchFamily="34" charset="0"/>
                </a:rPr>
                <a:t>“</a:t>
              </a:r>
            </a:p>
          </p:txBody>
        </p:sp>
      </p:grpSp>
    </p:spTree>
    <p:extLst>
      <p:ext uri="{BB962C8B-B14F-4D97-AF65-F5344CB8AC3E}">
        <p14:creationId xmlns:p14="http://schemas.microsoft.com/office/powerpoint/2010/main" val="35577278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New HR Colors">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2576B7"/>
      </a:hlink>
      <a:folHlink>
        <a:srgbClr val="C7770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1322</Words>
  <Application>Microsoft Office PowerPoint</Application>
  <PresentationFormat>On-screen Show (4:3)</PresentationFormat>
  <Paragraphs>168</Paragraphs>
  <Slides>9</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9</vt:i4>
      </vt:variant>
      <vt:variant>
        <vt:lpstr>Custom Shows</vt:lpstr>
      </vt:variant>
      <vt:variant>
        <vt:i4>1</vt:i4>
      </vt:variant>
    </vt:vector>
  </HeadingPairs>
  <TitlesOfParts>
    <vt:vector size="18" baseType="lpstr">
      <vt:lpstr>Arial Unicode MS</vt:lpstr>
      <vt:lpstr>Arial</vt:lpstr>
      <vt:lpstr>Arial Black</vt:lpstr>
      <vt:lpstr>Calibri</vt:lpstr>
      <vt:lpstr>FontAwesome</vt:lpstr>
      <vt:lpstr>Segoe UI</vt:lpstr>
      <vt:lpstr>Wingdings</vt:lpstr>
      <vt:lpstr>Theme1</vt:lpstr>
      <vt:lpstr>PowerPoint Presentation</vt:lpstr>
      <vt:lpstr>PowerPoint Presentation</vt:lpstr>
      <vt:lpstr>MCLEAN &amp; COMPANY OFFERS VARIOUS LEVELS OF SUPPORT TO BEST SUIT YOUR NEEDS</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2017-04-21T18:59:31Z</dcterms:created>
  <dcterms:modified xsi:type="dcterms:W3CDTF">2017-04-21T19:47:32Z</dcterms:modified>
</cp:coreProperties>
</file>