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  <p:sldMasterId id="2147484019" r:id="rId2"/>
  </p:sldMasterIdLst>
  <p:notesMasterIdLst>
    <p:notesMasterId r:id="rId12"/>
  </p:notesMasterIdLst>
  <p:handoutMasterIdLst>
    <p:handoutMasterId r:id="rId13"/>
  </p:handoutMasterIdLst>
  <p:sldIdLst>
    <p:sldId id="626" r:id="rId3"/>
    <p:sldId id="629" r:id="rId4"/>
    <p:sldId id="630" r:id="rId5"/>
    <p:sldId id="641" r:id="rId6"/>
    <p:sldId id="679" r:id="rId7"/>
    <p:sldId id="631" r:id="rId8"/>
    <p:sldId id="636" r:id="rId9"/>
    <p:sldId id="637" r:id="rId10"/>
    <p:sldId id="680" r:id="rId11"/>
  </p:sldIdLst>
  <p:sldSz cx="9144000" cy="6858000" type="screen4x3"/>
  <p:notesSz cx="6950075" cy="9236075"/>
  <p:custShowLst>
    <p:custShow name="Custom Show 1" id="0">
      <p:sldLst/>
    </p:custShow>
  </p:custShowLst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4110" userDrawn="1">
          <p15:clr>
            <a:srgbClr val="A4A3A4"/>
          </p15:clr>
        </p15:guide>
        <p15:guide id="6" orient="horz" pos="232" userDrawn="1">
          <p15:clr>
            <a:srgbClr val="A4A3A4"/>
          </p15:clr>
        </p15:guide>
        <p15:guide id="8" pos="158" userDrawn="1">
          <p15:clr>
            <a:srgbClr val="A4A3A4"/>
          </p15:clr>
        </p15:guide>
        <p15:guide id="9" pos="2222" userDrawn="1">
          <p15:clr>
            <a:srgbClr val="A4A3A4"/>
          </p15:clr>
        </p15:guide>
        <p15:guide id="10" pos="317" userDrawn="1">
          <p15:clr>
            <a:srgbClr val="A4A3A4"/>
          </p15:clr>
        </p15:guide>
        <p15:guide id="11" orient="horz" pos="618" userDrawn="1">
          <p15:clr>
            <a:srgbClr val="A4A3A4"/>
          </p15:clr>
        </p15:guide>
        <p15:guide id="12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4" name="Author" initials="A" lastIdx="0" clrIdx="2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EE"/>
    <a:srgbClr val="18646A"/>
    <a:srgbClr val="D6D6D6"/>
    <a:srgbClr val="DDDDDD"/>
    <a:srgbClr val="B7D2B9"/>
    <a:srgbClr val="DDD6E0"/>
    <a:srgbClr val="DCD6E0"/>
    <a:srgbClr val="C8DDED"/>
    <a:srgbClr val="B6D2B8"/>
    <a:srgbClr val="ABD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18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2364" y="78"/>
      </p:cViewPr>
      <p:guideLst>
        <p:guide orient="horz" pos="4110"/>
        <p:guide orient="horz" pos="232"/>
        <p:guide pos="158"/>
        <p:guide pos="2222"/>
        <p:guide pos="317"/>
        <p:guide orient="horz" pos="618"/>
        <p:guide orient="horz" pos="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0016"/>
    </p:cViewPr>
  </p:sorterViewPr>
  <p:notesViewPr>
    <p:cSldViewPr snapToGrid="0">
      <p:cViewPr varScale="1">
        <p:scale>
          <a:sx n="69" d="100"/>
          <a:sy n="69" d="100"/>
        </p:scale>
        <p:origin x="32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ED006EA4-D462-4253-8FC7-D35175043F19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502DA24A-F480-4AA7-ACF1-F7D1E577F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4E1B6C9-DAE3-4E7B-AB3C-9473EC02D78D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65F1ACBD-245E-4A24-AC78-063168A88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04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3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3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11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4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and measurable impact on your business. © 1997-2017 McLean &amp; Company.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"/>
            <a:ext cx="9144000" cy="617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7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</a:rPr>
              <a:t>is </a:t>
            </a:r>
            <a:r>
              <a:rPr lang="en-CA" sz="800" dirty="0">
                <a:solidFill>
                  <a:srgbClr val="FFFFFF"/>
                </a:solidFill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© </a:t>
            </a:r>
            <a:r>
              <a:rPr lang="en-CA" sz="800" dirty="0" smtClean="0">
                <a:solidFill>
                  <a:srgbClr val="FFFFFF"/>
                </a:solidFill>
              </a:rPr>
              <a:t>1997-2016 </a:t>
            </a:r>
            <a:r>
              <a:rPr lang="en-CA" sz="800" dirty="0">
                <a:solidFill>
                  <a:srgbClr val="FFFFFF"/>
                </a:solidFill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</a:rPr>
            </a:br>
            <a:r>
              <a:rPr lang="en-CA" sz="800" kern="0" dirty="0" smtClean="0">
                <a:solidFill>
                  <a:srgbClr val="ADB7C3"/>
                </a:solidFill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</a:rPr>
            </a:br>
            <a:r>
              <a:rPr lang="en-CA" sz="800" kern="0" dirty="0" smtClean="0">
                <a:solidFill>
                  <a:srgbClr val="ADB7C3"/>
                </a:solidFill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</a:rPr>
            </a:br>
            <a:r>
              <a:rPr lang="en-CA" sz="800" kern="0" dirty="0" smtClean="0">
                <a:solidFill>
                  <a:srgbClr val="ADB7C3"/>
                </a:solidFill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681" cy="60884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090046"/>
          </a:xfrm>
          <a:prstGeom prst="rect">
            <a:avLst/>
          </a:prstGeom>
          <a:solidFill>
            <a:srgbClr val="2947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9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Segoe UI" panose="020B0502040204020203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52618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Segoe UI" panose="020B0502040204020203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213925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02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9522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4419152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8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29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1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77033" y="1130455"/>
            <a:ext cx="166967" cy="5395313"/>
          </a:xfrm>
          <a:prstGeom prst="rect">
            <a:avLst/>
          </a:prstGeom>
          <a:solidFill>
            <a:schemeClr val="accent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74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329008" y="5444697"/>
            <a:ext cx="512723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Key Takeaway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35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pos="6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329008" y="5448188"/>
            <a:ext cx="512723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Key Takeaway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795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pos="61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1295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4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b="0" i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b="0" i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3781" r:id="rId2"/>
    <p:sldLayoutId id="2147483785" r:id="rId3"/>
    <p:sldLayoutId id="2147483773" r:id="rId4"/>
    <p:sldLayoutId id="2147483819" r:id="rId5"/>
    <p:sldLayoutId id="2147483793" r:id="rId6"/>
    <p:sldLayoutId id="2147484018" r:id="rId7"/>
    <p:sldLayoutId id="2147483835" r:id="rId8"/>
    <p:sldLayoutId id="21474838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Segoe Condensed" panose="020B0606040200020203" pitchFamily="34" charset="0"/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latin typeface="Segoe Condensed" panose="020B0606040200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latin typeface="Segoe Condensed" panose="020B0606040200020203" pitchFamily="34" charset="0"/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latin typeface="Segoe Condensed" panose="020B0606040200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8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x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r.mcleanco.com/research/ss/evolve-pay-for-performance/evolve-pay-for-performance-storyboard?utm_source=SS_Sample&amp;utm_medium=Collateral&amp;utm_campaign=Collateral" TargetMode="Externa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../k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r.mcleanco.com/research/ss/modernize-the-performance-appraisa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hr.mcleanco.com/research/ss/abolish-the-annual-performance-appraisal-and-move-to-an-agile-syste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hr.mcleanco.com/mycontent" TargetMode="External"/><Relationship Id="rId4" Type="http://schemas.openxmlformats.org/officeDocument/2006/relationships/hyperlink" Target="https://hr.mcleanco.com/research/ss/evolve-pay-for-performance/evolve-pay-for-performance-storyboard?utm_source=SS_Sample&amp;utm_medium=Collateral&amp;utm_campaign=Collater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>
            <a:off x="616170" y="-2"/>
            <a:ext cx="1942731" cy="177210"/>
          </a:xfrm>
          <a:prstGeom prst="rect">
            <a:avLst/>
          </a:prstGeom>
          <a:solidFill>
            <a:srgbClr val="29475F"/>
          </a:solidFill>
          <a:ln>
            <a:solidFill>
              <a:srgbClr val="2947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475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Blueprint Title">
            <a:hlinkClick r:id="rId3" action="ppaction://hlinkfile"/>
          </p:cNvPr>
          <p:cNvSpPr txBox="1">
            <a:spLocks/>
          </p:cNvSpPr>
          <p:nvPr/>
        </p:nvSpPr>
        <p:spPr>
          <a:xfrm>
            <a:off x="518921" y="556926"/>
            <a:ext cx="7808650" cy="1043274"/>
          </a:xfrm>
          <a:prstGeom prst="rect">
            <a:avLst/>
          </a:prstGeom>
          <a:noFill/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Evolve </a:t>
            </a:r>
            <a:r>
              <a:rPr lang="en-US" sz="4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Pay </a:t>
            </a:r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for Performance</a:t>
            </a: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6170" y="2071453"/>
            <a:ext cx="7793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from a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one-size-fits-all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tailored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base pay increases and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bonuses.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755" y="1230704"/>
            <a:ext cx="392248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i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5373216"/>
            <a:ext cx="9144000" cy="1490026"/>
            <a:chOff x="0" y="5373216"/>
            <a:chExt cx="9144000" cy="1490026"/>
          </a:xfrm>
        </p:grpSpPr>
        <p:sp>
          <p:nvSpPr>
            <p:cNvPr id="8" name="Rectangle 7"/>
            <p:cNvSpPr/>
            <p:nvPr/>
          </p:nvSpPr>
          <p:spPr>
            <a:xfrm>
              <a:off x="0" y="5373216"/>
              <a:ext cx="9135007" cy="1484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0" y="5373216"/>
              <a:ext cx="9144000" cy="1490026"/>
              <a:chOff x="0" y="5373216"/>
              <a:chExt cx="9144000" cy="1490026"/>
            </a:xfrm>
          </p:grpSpPr>
          <p:pic>
            <p:nvPicPr>
              <p:cNvPr id="11" name="Picture 10" descr="sample-titlebar-mcoNEW.gif"/>
              <p:cNvPicPr>
                <a:picLocks noChangeAspect="1"/>
              </p:cNvPicPr>
              <p:nvPr/>
            </p:nvPicPr>
            <p:blipFill>
              <a:blip r:embed="rId4" cstate="print"/>
              <a:srcRect l="84650" t="59830"/>
              <a:stretch>
                <a:fillRect/>
              </a:stretch>
            </p:blipFill>
            <p:spPr>
              <a:xfrm>
                <a:off x="7740352" y="6273316"/>
                <a:ext cx="1403648" cy="584684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0" y="6278558"/>
                <a:ext cx="7740352" cy="5846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4625" algn="r"/>
                <a:r>
                  <a:rPr lang="en-CA" sz="800" dirty="0" smtClean="0">
                    <a:solidFill>
                      <a:srgbClr val="FFFFFF">
                        <a:lumMod val="65000"/>
                      </a:srgbClr>
                    </a:solidFill>
                  </a:rPr>
                  <a:t>McLean &amp; Company is a research and advisory firm providing practical solutions to human resources challenges via executable research, tools and advice that have a clear and measurable impact on your business. © 1997-2017 McLean &amp; Company. McLean &amp; Company is a division of Info-Tech Research Group.</a:t>
                </a:r>
                <a:endParaRPr lang="en-CA" sz="800" dirty="0">
                  <a:solidFill>
                    <a:srgbClr val="FFFFFF">
                      <a:lumMod val="65000"/>
                    </a:srgbClr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0" y="5373216"/>
                <a:ext cx="9144000" cy="900100"/>
                <a:chOff x="8993" y="4257092"/>
                <a:chExt cx="9144000" cy="900100"/>
              </a:xfrm>
            </p:grpSpPr>
            <p:sp>
              <p:nvSpPr>
                <p:cNvPr id="14" name="Rectangle 13">
                  <a:hlinkClick r:id="rId5"/>
                </p:cNvPr>
                <p:cNvSpPr/>
                <p:nvPr/>
              </p:nvSpPr>
              <p:spPr>
                <a:xfrm>
                  <a:off x="8993" y="4257092"/>
                  <a:ext cx="9144000" cy="900100"/>
                </a:xfrm>
                <a:prstGeom prst="rect">
                  <a:avLst/>
                </a:prstGeom>
                <a:solidFill>
                  <a:srgbClr val="44AF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CA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83693" y="4367712"/>
                  <a:ext cx="23503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4000" b="1" dirty="0" smtClean="0">
                      <a:solidFill>
                        <a:srgbClr val="8FCF94"/>
                      </a:solidFill>
                    </a:rPr>
                    <a:t>SAMPL</a:t>
                  </a:r>
                  <a:r>
                    <a:rPr lang="en-CA" sz="4000" b="1" dirty="0">
                      <a:solidFill>
                        <a:srgbClr val="8FCF94"/>
                      </a:solidFill>
                    </a:rPr>
                    <a:t>E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743400" y="4517853"/>
                  <a:ext cx="5400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CA" sz="1600" u="sng" dirty="0" smtClean="0">
                      <a:solidFill>
                        <a:srgbClr val="FFFFFF"/>
                      </a:solidFill>
                    </a:rPr>
                    <a:t>Learn about becoming a member</a:t>
                  </a:r>
                  <a:endParaRPr lang="en-CA" sz="1600" u="sng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598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9"/>
          <a:stretch/>
        </p:blipFill>
        <p:spPr>
          <a:xfrm>
            <a:off x="5832474" y="0"/>
            <a:ext cx="3311525" cy="65222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1" y="1120775"/>
            <a:ext cx="168275" cy="539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Group 16"/>
          <p:cNvGrpSpPr/>
          <p:nvPr/>
        </p:nvGrpSpPr>
        <p:grpSpPr>
          <a:xfrm>
            <a:off x="525865" y="1120775"/>
            <a:ext cx="4945483" cy="5230642"/>
            <a:chOff x="435396" y="1251942"/>
            <a:chExt cx="6798079" cy="5230642"/>
          </a:xfrm>
        </p:grpSpPr>
        <p:sp>
          <p:nvSpPr>
            <p:cNvPr id="12" name="TextBox 17"/>
            <p:cNvSpPr txBox="1"/>
            <p:nvPr/>
          </p:nvSpPr>
          <p:spPr>
            <a:xfrm>
              <a:off x="462094" y="1251942"/>
              <a:ext cx="6771381" cy="147989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400" b="1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Situation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traditional approach to compensation, where performance management ratings drive annual base pay increases and bonuses, is becoming less suitable for today’s environment. 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objective of pay for performance is to motivate future performance, however, research indicates that this does not work in practice.</a:t>
              </a:r>
            </a:p>
          </p:txBody>
        </p:sp>
        <p:sp>
          <p:nvSpPr>
            <p:cNvPr id="19" name="Rectangle 20"/>
            <p:cNvSpPr/>
            <p:nvPr/>
          </p:nvSpPr>
          <p:spPr>
            <a:xfrm>
              <a:off x="462095" y="4607712"/>
              <a:ext cx="6771380" cy="1874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Resolution</a:t>
              </a:r>
              <a:endParaRPr lang="en-US" sz="1400" b="1" dirty="0">
                <a:solidFill>
                  <a:schemeClr val="accent1"/>
                </a:solidFill>
                <a:latin typeface="Arial Black" panose="020B0A04020102020204" pitchFamily="34" charset="0"/>
                <a:cs typeface="Segoe UI" panose="020B0502040204020203" pitchFamily="34" charset="0"/>
              </a:endParaRP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Redefine the objectives of providing base pay increases and bonuses to align process with practice.</a:t>
              </a: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Design a tailored approach for base pay increases and bonuses that aligns with defined objectives in order to achieve desired outcomes.</a:t>
              </a: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This will require a cultural shift in how organizations and employees view the purpose of such compensation programs, as well as transparency regarding what the organization is paying for.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2"/>
            <p:cNvSpPr/>
            <p:nvPr/>
          </p:nvSpPr>
          <p:spPr>
            <a:xfrm>
              <a:off x="435396" y="2824670"/>
              <a:ext cx="6795943" cy="1690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Complication</a:t>
              </a:r>
              <a:endParaRPr lang="en-US" sz="1400" b="1" dirty="0">
                <a:solidFill>
                  <a:schemeClr val="accent1"/>
                </a:solidFill>
                <a:latin typeface="Arial Black" panose="020B0A04020102020204" pitchFamily="34" charset="0"/>
                <a:cs typeface="Segoe UI" panose="020B0502040204020203" pitchFamily="34" charset="0"/>
              </a:endParaRP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Budgets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typically aren’t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big enough for true differentiation among employees, and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many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managers do not bother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trying to differentiate their direct reports.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process is lengthy with the involvement of many stakeholders and the outcome has minimal impact.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Both the changing workforce and nature of work no longer support a one-size-fits-all approach to base pay increases and bonuses.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832474" y="0"/>
            <a:ext cx="3311525" cy="6518275"/>
          </a:xfrm>
          <a:prstGeom prst="rect">
            <a:avLst/>
          </a:prstGeom>
          <a:solidFill>
            <a:srgbClr val="29475F">
              <a:alpha val="34902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5965163" y="2063693"/>
            <a:ext cx="2924837" cy="35907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current-state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that provides a holistic view of the organization to guide decisions throughout the design process.</a:t>
            </a:r>
          </a:p>
          <a:p>
            <a:pPr marL="180975" indent="-1809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objectives for each employee segment or organization-wide that are realistic and tailored to your organization’s strategy, structure, and culture.</a:t>
            </a:r>
          </a:p>
          <a:p>
            <a:pPr marL="180975" indent="-1809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tailored 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base pay increases and bonuses that will achieve the desired outcomes of the defined objectives, as well as high-level 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to bring to stakeholders.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74702" y="1120775"/>
            <a:ext cx="292483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Walk away from this blueprint with: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70600" y="1798417"/>
            <a:ext cx="3073400" cy="52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190" y="1084036"/>
            <a:ext cx="4943929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865" y="433304"/>
            <a:ext cx="473075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38481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fd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558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5787" y="529600"/>
            <a:ext cx="8696327" cy="8778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MCLEAN &amp; COMPANY OFFERS VARIOUS LEVELS OF SUPPORT TO BEST SUIT YOUR NEEDS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0306" y="1871984"/>
            <a:ext cx="8360297" cy="3051390"/>
            <a:chOff x="431635" y="2218348"/>
            <a:chExt cx="8360297" cy="305139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951171" y="3300534"/>
              <a:ext cx="7840761" cy="0"/>
            </a:xfrm>
            <a:prstGeom prst="straightConnector1">
              <a:avLst/>
            </a:prstGeom>
            <a:ln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7093920" y="2218348"/>
              <a:ext cx="1620000" cy="3048925"/>
              <a:chOff x="6656757" y="1326494"/>
              <a:chExt cx="1620000" cy="304892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111157" y="2011140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656757" y="1326494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CONSULTING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56757" y="2935419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“Our team does not have the time or the knowledge to take this project on. We need assistance through the entirety of this project.”</a:t>
                </a: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40" y="2199136"/>
                <a:ext cx="336908" cy="336908"/>
              </a:xfrm>
              <a:prstGeom prst="rect">
                <a:avLst/>
              </a:prstGeom>
              <a:noFill/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2483271" y="2218348"/>
              <a:ext cx="2129440" cy="3046863"/>
              <a:chOff x="2724527" y="1974729"/>
              <a:chExt cx="2129440" cy="304686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433647" y="2726777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724527" y="1974729"/>
                <a:ext cx="212944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GUIDED IMPLEMENTATION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979247" y="3581592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“Our team knows that we need to fix a process, but we need assistance to determine where to focus. Some check-ins along the way would help keep us on track.”</a:t>
                </a: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6918" y="2909423"/>
                <a:ext cx="337358" cy="337358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431635" y="2218348"/>
              <a:ext cx="1620000" cy="3051390"/>
              <a:chOff x="1308153" y="2483113"/>
              <a:chExt cx="1620000" cy="305139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762553" y="3228163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308153" y="2483113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DIY </a:t>
                </a:r>
              </a:p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TOOLKIT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08153" y="4094503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“Our team has already made this critical project a priority, and we have the time and capability, but some guidance along the way would be helpful.”</a:t>
                </a:r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6909" y="3389684"/>
                <a:ext cx="295188" cy="337358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5033614" y="2218348"/>
              <a:ext cx="1620000" cy="3049107"/>
              <a:chOff x="4855445" y="1690247"/>
              <a:chExt cx="1620000" cy="3049107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309845" y="2380757"/>
                <a:ext cx="711200" cy="7112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855445" y="1690247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WORKSHOP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855445" y="3299354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“We need to hit the ground running and get this project kicked off immediately. Our team has the ability to take this over once we get a framework and strategy in place.</a:t>
                </a:r>
                <a:r>
                  <a:rPr kumimoji="0" lang="en-CA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2005" y="2612829"/>
                <a:ext cx="361456" cy="24097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9" name="Rectangle 58"/>
          <p:cNvSpPr/>
          <p:nvPr/>
        </p:nvSpPr>
        <p:spPr>
          <a:xfrm>
            <a:off x="2573857" y="6117057"/>
            <a:ext cx="42162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Diagnostics and consistent frameworks used throughout all four options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6238"/>
            <a:ext cx="8435163" cy="1708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0041" y="374400"/>
            <a:ext cx="8126412" cy="863600"/>
          </a:xfrm>
        </p:spPr>
        <p:txBody>
          <a:bodyPr/>
          <a:lstStyle/>
          <a:p>
            <a:r>
              <a:rPr lang="en-CA" dirty="0"/>
              <a:t>Use McLean &amp; Company’s process to </a:t>
            </a:r>
            <a:r>
              <a:rPr lang="en-CA" dirty="0" smtClean="0"/>
              <a:t>guide </a:t>
            </a:r>
            <a:r>
              <a:rPr lang="en-CA" dirty="0"/>
              <a:t>you in determining your organization’s approach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36966"/>
            <a:ext cx="158754" cy="5485391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833090" y="4823902"/>
            <a:ext cx="1080000" cy="1064779"/>
            <a:chOff x="1060473" y="1778707"/>
            <a:chExt cx="1080000" cy="1064779"/>
          </a:xfrm>
        </p:grpSpPr>
        <p:sp>
          <p:nvSpPr>
            <p:cNvPr id="5" name="Rectangle 27"/>
            <p:cNvSpPr/>
            <p:nvPr/>
          </p:nvSpPr>
          <p:spPr>
            <a:xfrm>
              <a:off x="1060473" y="1778707"/>
              <a:ext cx="1080000" cy="54000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/>
                <a:t>Annual Base Pay Increase</a:t>
              </a:r>
              <a:endParaRPr lang="en-CA" sz="1200" dirty="0"/>
            </a:p>
          </p:txBody>
        </p:sp>
        <p:sp>
          <p:nvSpPr>
            <p:cNvPr id="6" name="Rectangle 28"/>
            <p:cNvSpPr/>
            <p:nvPr/>
          </p:nvSpPr>
          <p:spPr>
            <a:xfrm>
              <a:off x="1060473" y="2303486"/>
              <a:ext cx="1080000" cy="54000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/>
                <a:t>Annual Bonus</a:t>
              </a:r>
              <a:endParaRPr lang="en-CA" sz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3877" y="3899735"/>
            <a:ext cx="1981327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/>
              <a:t>Evaluate Current Pay for Performance Approach</a:t>
            </a:r>
            <a:endParaRPr lang="en-CA" sz="1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88109" y="3091443"/>
            <a:ext cx="19800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/>
              <a:t>Determine </a:t>
            </a:r>
            <a:r>
              <a:rPr lang="en-CA" sz="1400" b="1" dirty="0" smtClean="0"/>
              <a:t>New Objectives </a:t>
            </a:r>
            <a:r>
              <a:rPr lang="en-CA" sz="1400" b="1" dirty="0"/>
              <a:t>for Base Pay </a:t>
            </a:r>
            <a:r>
              <a:rPr lang="en-CA" sz="1400" b="1" dirty="0" smtClean="0"/>
              <a:t>Increases </a:t>
            </a:r>
            <a:r>
              <a:rPr lang="en-CA" sz="1400" b="1" dirty="0"/>
              <a:t>and </a:t>
            </a:r>
            <a:r>
              <a:rPr lang="en-CA" sz="1400" b="1" dirty="0" smtClean="0"/>
              <a:t>Bonuses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9973" y="2180258"/>
            <a:ext cx="1980000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/>
              <a:t>Design Base Pay Increase and </a:t>
            </a:r>
            <a:r>
              <a:rPr lang="en-CA" sz="1400" b="1" dirty="0" smtClean="0"/>
              <a:t>Bonus Approach</a:t>
            </a:r>
            <a:endParaRPr lang="en-CA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39346" y="1640535"/>
            <a:ext cx="19800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/>
              <a:t>Develop Implementation Plan</a:t>
            </a:r>
          </a:p>
        </p:txBody>
      </p:sp>
      <p:grpSp>
        <p:nvGrpSpPr>
          <p:cNvPr id="11" name="Group 26"/>
          <p:cNvGrpSpPr/>
          <p:nvPr/>
        </p:nvGrpSpPr>
        <p:grpSpPr>
          <a:xfrm>
            <a:off x="5250713" y="3626555"/>
            <a:ext cx="1080000" cy="1285023"/>
            <a:chOff x="5854171" y="1763486"/>
            <a:chExt cx="1080000" cy="1285023"/>
          </a:xfrm>
        </p:grpSpPr>
        <p:sp>
          <p:nvSpPr>
            <p:cNvPr id="12" name="Rectangle 27"/>
            <p:cNvSpPr/>
            <p:nvPr/>
          </p:nvSpPr>
          <p:spPr>
            <a:xfrm>
              <a:off x="5854171" y="1763486"/>
              <a:ext cx="1080000" cy="54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>
                  <a:solidFill>
                    <a:schemeClr val="tx1"/>
                  </a:solidFill>
                </a:rPr>
                <a:t>Base Pay Increase</a:t>
              </a:r>
              <a:endParaRPr lang="en-CA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28"/>
            <p:cNvSpPr/>
            <p:nvPr/>
          </p:nvSpPr>
          <p:spPr>
            <a:xfrm>
              <a:off x="5854171" y="2508509"/>
              <a:ext cx="1080000" cy="54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>
                  <a:solidFill>
                    <a:schemeClr val="tx1"/>
                  </a:solidFill>
                </a:rPr>
                <a:t>Bonus</a:t>
              </a:r>
              <a:endParaRPr lang="en-CA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18243" y="4174128"/>
            <a:ext cx="1728000" cy="29793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Pay for Performance</a:t>
            </a:r>
            <a:endParaRPr lang="en-CA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9060" y="4517681"/>
            <a:ext cx="386366" cy="45447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98243" y="5050742"/>
            <a:ext cx="1368000" cy="2979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 smtClean="0">
                <a:solidFill>
                  <a:schemeClr val="bg1"/>
                </a:solidFill>
              </a:rPr>
              <a:t>New Objectives</a:t>
            </a:r>
            <a:endParaRPr lang="en-CA" sz="12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0041" y="6058964"/>
            <a:ext cx="1728000" cy="29793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Pay for Performance</a:t>
            </a:r>
            <a:endParaRPr lang="en-CA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06697" y="3055376"/>
            <a:ext cx="1368000" cy="2979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 smtClean="0">
                <a:solidFill>
                  <a:schemeClr val="bg1"/>
                </a:solidFill>
              </a:rPr>
              <a:t>New Objectives</a:t>
            </a:r>
            <a:endParaRPr lang="en-CA" sz="12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345346" y="2383284"/>
            <a:ext cx="1368000" cy="2979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 smtClean="0">
                <a:solidFill>
                  <a:schemeClr val="bg1"/>
                </a:solidFill>
              </a:rPr>
              <a:t>New Objectives</a:t>
            </a:r>
            <a:endParaRPr lang="en-CA" sz="12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84540" y="3410151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/>
              <a:t>1</a:t>
            </a:r>
            <a:endParaRPr lang="en-CA" sz="1400" b="1" dirty="0"/>
          </a:p>
        </p:txBody>
      </p:sp>
      <p:sp>
        <p:nvSpPr>
          <p:cNvPr id="21" name="Oval 20"/>
          <p:cNvSpPr/>
          <p:nvPr/>
        </p:nvSpPr>
        <p:spPr>
          <a:xfrm>
            <a:off x="3398109" y="2618803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/>
              <a:t>2</a:t>
            </a:r>
            <a:endParaRPr lang="en-CA" sz="1400" b="1" dirty="0"/>
          </a:p>
        </p:txBody>
      </p:sp>
      <p:sp>
        <p:nvSpPr>
          <p:cNvPr id="22" name="Oval 21"/>
          <p:cNvSpPr/>
          <p:nvPr/>
        </p:nvSpPr>
        <p:spPr>
          <a:xfrm>
            <a:off x="5610697" y="175144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/>
              <a:t>3</a:t>
            </a:r>
            <a:endParaRPr lang="en-CA" sz="1400" b="1" dirty="0"/>
          </a:p>
        </p:txBody>
      </p:sp>
      <p:sp>
        <p:nvSpPr>
          <p:cNvPr id="23" name="Oval 22"/>
          <p:cNvSpPr/>
          <p:nvPr/>
        </p:nvSpPr>
        <p:spPr>
          <a:xfrm>
            <a:off x="7849346" y="123915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/>
              <a:t>4</a:t>
            </a:r>
            <a:endParaRPr lang="en-CA" sz="1400" b="1" dirty="0"/>
          </a:p>
        </p:txBody>
      </p:sp>
      <p:grpSp>
        <p:nvGrpSpPr>
          <p:cNvPr id="24" name="Group 32"/>
          <p:cNvGrpSpPr/>
          <p:nvPr/>
        </p:nvGrpSpPr>
        <p:grpSpPr>
          <a:xfrm>
            <a:off x="7489346" y="2978803"/>
            <a:ext cx="1080000" cy="1066747"/>
            <a:chOff x="5854171" y="1763486"/>
            <a:chExt cx="1080000" cy="1066747"/>
          </a:xfrm>
        </p:grpSpPr>
        <p:sp>
          <p:nvSpPr>
            <p:cNvPr id="25" name="Rectangle 33"/>
            <p:cNvSpPr/>
            <p:nvPr/>
          </p:nvSpPr>
          <p:spPr>
            <a:xfrm>
              <a:off x="5854171" y="1763486"/>
              <a:ext cx="1080000" cy="54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>
                  <a:solidFill>
                    <a:schemeClr val="tx1"/>
                  </a:solidFill>
                </a:rPr>
                <a:t>Base Pay Increase</a:t>
              </a:r>
              <a:endParaRPr lang="en-CA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34"/>
            <p:cNvSpPr/>
            <p:nvPr/>
          </p:nvSpPr>
          <p:spPr>
            <a:xfrm>
              <a:off x="5854171" y="2290233"/>
              <a:ext cx="1080000" cy="54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>
                  <a:solidFill>
                    <a:schemeClr val="tx1"/>
                  </a:solidFill>
                </a:rPr>
                <a:t>Bonus</a:t>
              </a:r>
              <a:endParaRPr lang="en-CA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3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667" y="7874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1533" y="8890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733" y="872067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11176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pic>
        <p:nvPicPr>
          <p:cNvPr id="7" name="Picture 6" descr="ThinkstockPhotos-4817219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40" y="0"/>
            <a:ext cx="3312160" cy="6524625"/>
          </a:xfrm>
          <a:prstGeom prst="rect">
            <a:avLst/>
          </a:prstGeom>
        </p:spPr>
      </p:pic>
      <p:sp>
        <p:nvSpPr>
          <p:cNvPr id="12" name="TextBox 11">
            <a:hlinkClick r:id="rId4" action="ppaction://hlinkfile"/>
          </p:cNvPr>
          <p:cNvSpPr txBox="1"/>
          <p:nvPr/>
        </p:nvSpPr>
        <p:spPr>
          <a:xfrm>
            <a:off x="1101090" y="2969924"/>
            <a:ext cx="473075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SLIDES</a:t>
            </a:r>
            <a:endParaRPr lang="en-CA" sz="3200" b="1" dirty="0">
              <a:solidFill>
                <a:srgbClr val="2576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20588"/>
            <a:ext cx="172357" cy="5406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The </a:t>
            </a:r>
            <a:r>
              <a:rPr lang="en-CA" dirty="0" smtClean="0"/>
              <a:t>evolution </a:t>
            </a:r>
            <a:r>
              <a:rPr lang="en-CA" dirty="0"/>
              <a:t>in performance management signals </a:t>
            </a:r>
            <a:r>
              <a:rPr lang="en-CA" dirty="0" smtClean="0"/>
              <a:t>compensation </a:t>
            </a:r>
            <a:r>
              <a:rPr lang="en-CA" dirty="0"/>
              <a:t>needs to </a:t>
            </a:r>
            <a:r>
              <a:rPr lang="en-CA" dirty="0" smtClean="0"/>
              <a:t>change 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75853" y="1406805"/>
            <a:ext cx="4179320" cy="954107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CA" sz="1400" b="1" dirty="0"/>
              <a:t>Dissatisfaction with traditional performance management has resulted in </a:t>
            </a:r>
            <a:r>
              <a:rPr lang="en-CA" sz="1400" b="1" dirty="0" smtClean="0"/>
              <a:t>an evolution </a:t>
            </a:r>
            <a:r>
              <a:rPr lang="en-CA" sz="1400" b="1" dirty="0"/>
              <a:t>towards an </a:t>
            </a:r>
            <a:r>
              <a:rPr lang="en-CA" sz="1400" b="1" dirty="0" smtClean="0"/>
              <a:t>Agile </a:t>
            </a:r>
            <a:r>
              <a:rPr lang="en-CA" sz="1400" b="1" dirty="0"/>
              <a:t>or </a:t>
            </a:r>
            <a:r>
              <a:rPr lang="en-CA" sz="1400" b="1" dirty="0" smtClean="0"/>
              <a:t>more modern </a:t>
            </a:r>
            <a:r>
              <a:rPr lang="en-CA" sz="1400" b="1" dirty="0"/>
              <a:t>approach to better reflect today’s operating environment</a:t>
            </a:r>
            <a:r>
              <a:rPr lang="en-CA" sz="1400" b="1" dirty="0" smtClean="0"/>
              <a:t>.</a:t>
            </a:r>
            <a:endParaRPr lang="en-CA" sz="1400" b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4416970" y="1376028"/>
            <a:ext cx="4141096" cy="1015663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 Despite extensive coverage of this evolution, </a:t>
            </a:r>
            <a:r>
              <a:rPr lang="en-CA" sz="1200" dirty="0"/>
              <a:t>there </a:t>
            </a:r>
            <a:r>
              <a:rPr lang="en-CA" sz="1200" dirty="0" smtClean="0"/>
              <a:t>is </a:t>
            </a:r>
            <a:r>
              <a:rPr lang="en-CA" sz="1200" b="1" dirty="0" smtClean="0"/>
              <a:t>uncertainty around </a:t>
            </a:r>
            <a:r>
              <a:rPr lang="en-CA" sz="1200" b="1" dirty="0"/>
              <a:t>how to handle </a:t>
            </a:r>
            <a:r>
              <a:rPr lang="en-CA" sz="1200" b="1" dirty="0" smtClean="0"/>
              <a:t>impacts </a:t>
            </a:r>
            <a:r>
              <a:rPr lang="en-CA" sz="1200" b="1" dirty="0"/>
              <a:t>to </a:t>
            </a:r>
            <a:r>
              <a:rPr lang="en-CA" sz="1200" b="1" dirty="0" smtClean="0"/>
              <a:t>compensation.</a:t>
            </a:r>
            <a:r>
              <a:rPr lang="en-CA" sz="1200" dirty="0" smtClean="0"/>
              <a:t> Organizations that have shifted away from traditional performance management </a:t>
            </a:r>
            <a:r>
              <a:rPr lang="en-CA" sz="1200" b="1" dirty="0" smtClean="0"/>
              <a:t>need</a:t>
            </a:r>
            <a:r>
              <a:rPr lang="en-CA" sz="1200" dirty="0" smtClean="0"/>
              <a:t> </a:t>
            </a:r>
            <a:r>
              <a:rPr lang="en-CA" sz="1200" b="1" dirty="0" smtClean="0"/>
              <a:t>to evolve compensation </a:t>
            </a:r>
            <a:r>
              <a:rPr lang="en-CA" sz="1200" dirty="0" smtClean="0"/>
              <a:t>as well.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3853" y="5262118"/>
            <a:ext cx="7560000" cy="12772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1200" b="1" dirty="0" smtClean="0"/>
              <a:t>This blueprint </a:t>
            </a:r>
            <a:r>
              <a:rPr lang="en-CA" sz="1200" b="1" dirty="0"/>
              <a:t>is for organizations that have moved to </a:t>
            </a:r>
            <a:r>
              <a:rPr lang="en-CA" sz="1200" b="1" dirty="0" smtClean="0"/>
              <a:t>a modern </a:t>
            </a:r>
            <a:r>
              <a:rPr lang="en-CA" sz="1200" b="1" dirty="0"/>
              <a:t>or </a:t>
            </a:r>
            <a:r>
              <a:rPr lang="en-CA" sz="1200" b="1" dirty="0" smtClean="0"/>
              <a:t>Agile approach to performance management, or </a:t>
            </a:r>
            <a:r>
              <a:rPr lang="en-CA" sz="1200" b="1" dirty="0"/>
              <a:t>at </a:t>
            </a:r>
            <a:r>
              <a:rPr lang="en-CA" sz="1200" b="1" dirty="0" smtClean="0"/>
              <a:t>least </a:t>
            </a:r>
            <a:r>
              <a:rPr lang="en-CA" sz="1200" b="1" dirty="0"/>
              <a:t>are looking </a:t>
            </a:r>
            <a:r>
              <a:rPr lang="en-CA" sz="1200" b="1" dirty="0" smtClean="0"/>
              <a:t>to.</a:t>
            </a:r>
            <a:r>
              <a:rPr lang="en-CA" sz="1200" dirty="0" smtClean="0"/>
              <a:t> For more information on these approaches, explore McLean &amp; Company’s </a:t>
            </a:r>
            <a:r>
              <a:rPr lang="en-CA" sz="1200" i="1" dirty="0" smtClean="0">
                <a:hlinkClick r:id="rId3"/>
              </a:rPr>
              <a:t>Modernize the Performance Appraisal</a:t>
            </a:r>
            <a:r>
              <a:rPr lang="en-CA" sz="1200" i="1" dirty="0" smtClean="0"/>
              <a:t> </a:t>
            </a:r>
            <a:r>
              <a:rPr lang="en-CA" sz="1200" dirty="0"/>
              <a:t>and </a:t>
            </a:r>
            <a:r>
              <a:rPr lang="en-CA" sz="1200" i="1" dirty="0">
                <a:hlinkClick r:id="rId4"/>
              </a:rPr>
              <a:t>Abolish the Annual Performance Appraisal and Move to an Agile </a:t>
            </a:r>
            <a:r>
              <a:rPr lang="en-CA" sz="1200" i="1" dirty="0" smtClean="0">
                <a:hlinkClick r:id="rId4"/>
              </a:rPr>
              <a:t>System</a:t>
            </a:r>
            <a:r>
              <a:rPr lang="en-CA" sz="1200" dirty="0" smtClean="0"/>
              <a:t> blueprints.</a:t>
            </a:r>
          </a:p>
          <a:p>
            <a:pPr>
              <a:spcAft>
                <a:spcPts val="600"/>
              </a:spcAft>
            </a:pPr>
            <a:r>
              <a:rPr lang="en-CA" sz="1200" b="1" dirty="0"/>
              <a:t>Both </a:t>
            </a:r>
            <a:r>
              <a:rPr lang="en-CA" sz="1200" b="1" dirty="0" smtClean="0"/>
              <a:t>Sales and Executive </a:t>
            </a:r>
            <a:r>
              <a:rPr lang="en-CA" sz="1200" b="1" dirty="0"/>
              <a:t>compensation are out of scope for this </a:t>
            </a:r>
            <a:r>
              <a:rPr lang="en-CA" sz="1200" b="1" dirty="0" smtClean="0"/>
              <a:t>blueprint,</a:t>
            </a:r>
            <a:r>
              <a:rPr lang="en-CA" sz="1200" dirty="0" smtClean="0"/>
              <a:t> </a:t>
            </a:r>
            <a:r>
              <a:rPr lang="en-CA" sz="1200" dirty="0"/>
              <a:t>as they require separate structures and a separate design process</a:t>
            </a:r>
            <a:r>
              <a:rPr lang="en-CA" sz="1200" dirty="0" smtClean="0"/>
              <a:t>.</a:t>
            </a:r>
            <a:endParaRPr lang="en-CA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302135" y="2760864"/>
            <a:ext cx="8542224" cy="1461940"/>
            <a:chOff x="510041" y="2699862"/>
            <a:chExt cx="8542224" cy="1461940"/>
          </a:xfrm>
        </p:grpSpPr>
        <p:sp>
          <p:nvSpPr>
            <p:cNvPr id="7" name="Right Arrow 6"/>
            <p:cNvSpPr/>
            <p:nvPr/>
          </p:nvSpPr>
          <p:spPr>
            <a:xfrm>
              <a:off x="510041" y="3176940"/>
              <a:ext cx="8542224" cy="664029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22420" y="2699862"/>
              <a:ext cx="2366282" cy="14619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50000"/>
                </a:schemeClr>
              </a:solidFill>
              <a:prstDash val="sysDash"/>
            </a:ln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CA" sz="1200" b="1" dirty="0"/>
                <a:t>Agile Performance Management </a:t>
              </a:r>
            </a:p>
            <a:p>
              <a:r>
                <a:rPr lang="en-CA" sz="1200" dirty="0"/>
                <a:t>System of ongoing, continuous feedback and </a:t>
              </a:r>
              <a:r>
                <a:rPr lang="en-CA" sz="1200" dirty="0" smtClean="0"/>
                <a:t>goal </a:t>
              </a:r>
              <a:r>
                <a:rPr lang="en-CA" sz="1200" dirty="0"/>
                <a:t>setting that enhances the performance and development of employees on a constant and consistent basis.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38304" y="2699862"/>
              <a:ext cx="2311854" cy="14619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CA" sz="1200" b="1" dirty="0" smtClean="0"/>
                <a:t>Modern Performance Management</a:t>
              </a:r>
            </a:p>
            <a:p>
              <a:r>
                <a:rPr lang="en-CA" sz="1200" dirty="0" smtClean="0"/>
                <a:t>Approach that follows a defined cycle and may use ratings. Key shift is towards a </a:t>
              </a:r>
              <a:r>
                <a:rPr lang="en-CA" sz="1200" dirty="0"/>
                <a:t>forward focus rather than backward </a:t>
              </a:r>
              <a:r>
                <a:rPr lang="en-CA" sz="1200" dirty="0" smtClean="0"/>
                <a:t>appraisal and quarterly goal reviews.</a:t>
              </a:r>
              <a:endParaRPr lang="en-CA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042" y="2699863"/>
              <a:ext cx="2556000" cy="14619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CA" sz="1200" b="1" dirty="0"/>
                <a:t>Traditional P</a:t>
              </a:r>
              <a:r>
                <a:rPr lang="en-CA" sz="1200" b="1" dirty="0" smtClean="0"/>
                <a:t>erformance Management </a:t>
              </a:r>
              <a:r>
                <a:rPr lang="en-CA" sz="1200" b="1" dirty="0"/>
                <a:t>and C</a:t>
              </a:r>
              <a:r>
                <a:rPr lang="en-CA" sz="1200" b="1" dirty="0" smtClean="0"/>
                <a:t>ompensation</a:t>
              </a:r>
            </a:p>
            <a:p>
              <a:pPr>
                <a:spcAft>
                  <a:spcPts val="600"/>
                </a:spcAft>
              </a:pPr>
              <a:r>
                <a:rPr lang="en-CA" sz="1200" dirty="0" smtClean="0"/>
                <a:t>Backward-focused performance appraisal during an annual cycle that results in a rating, which then drives base pay increase and bonus amounts.</a:t>
              </a:r>
              <a:endParaRPr lang="en-CA" sz="12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5853" y="4523671"/>
            <a:ext cx="8208000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Although only 10% </a:t>
            </a:r>
            <a:r>
              <a:rPr lang="en-CA" sz="1400" dirty="0" smtClean="0"/>
              <a:t>of organizations report </a:t>
            </a:r>
            <a:r>
              <a:rPr lang="en-CA" sz="1400" dirty="0"/>
              <a:t>being fully A</a:t>
            </a:r>
            <a:r>
              <a:rPr lang="en-CA" sz="1400" dirty="0" smtClean="0"/>
              <a:t>gile</a:t>
            </a:r>
            <a:r>
              <a:rPr lang="en-CA" sz="1400" dirty="0"/>
              <a:t>, 31% have incorporated some aspects of </a:t>
            </a:r>
            <a:r>
              <a:rPr lang="en-CA" sz="1400" dirty="0" smtClean="0"/>
              <a:t>Agile </a:t>
            </a:r>
            <a:r>
              <a:rPr lang="en-CA" sz="1400" dirty="0"/>
              <a:t>performance management and 33% are in the early stages of determining what to </a:t>
            </a:r>
            <a:r>
              <a:rPr lang="en-CA" sz="1400" dirty="0" smtClean="0"/>
              <a:t>incorporate. </a:t>
            </a:r>
            <a:r>
              <a:rPr lang="en-CA" sz="1000" dirty="0" smtClean="0"/>
              <a:t>(Human Resource Executive, 2016)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2" y="5341288"/>
            <a:ext cx="372529" cy="372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Satisfaction with </a:t>
            </a:r>
            <a:r>
              <a:rPr lang="en-CA" dirty="0" smtClean="0"/>
              <a:t>pay for performance is </a:t>
            </a:r>
            <a:r>
              <a:rPr lang="en-CA" dirty="0"/>
              <a:t>underwhelming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36966"/>
            <a:ext cx="158754" cy="5485391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041" y="1300363"/>
            <a:ext cx="8058554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600" b="1" dirty="0"/>
              <a:t>It’s evident </a:t>
            </a:r>
            <a:r>
              <a:rPr lang="en-CA" sz="1600" b="1" dirty="0" smtClean="0"/>
              <a:t>that </a:t>
            </a:r>
            <a:r>
              <a:rPr lang="en-CA" sz="1600" b="1" dirty="0"/>
              <a:t>across the board, </a:t>
            </a:r>
            <a:r>
              <a:rPr lang="en-CA" sz="1600" b="1" dirty="0" smtClean="0"/>
              <a:t>pay for performance receives </a:t>
            </a:r>
            <a:r>
              <a:rPr lang="en-CA" sz="1600" b="1" dirty="0"/>
              <a:t>a failing </a:t>
            </a:r>
            <a:r>
              <a:rPr lang="en-CA" sz="1600" b="1" dirty="0" smtClean="0"/>
              <a:t>grade.</a:t>
            </a:r>
            <a:endParaRPr lang="en-CA" sz="1600" b="1" dirty="0"/>
          </a:p>
        </p:txBody>
      </p:sp>
      <p:sp>
        <p:nvSpPr>
          <p:cNvPr id="5" name="Pentagon 4"/>
          <p:cNvSpPr/>
          <p:nvPr/>
        </p:nvSpPr>
        <p:spPr>
          <a:xfrm>
            <a:off x="765183" y="1840881"/>
            <a:ext cx="699911" cy="428978"/>
          </a:xfrm>
          <a:prstGeom prst="homePlat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/>
              <a:t>40%</a:t>
            </a:r>
            <a:endParaRPr lang="en-CA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88924" y="1736578"/>
            <a:ext cx="301776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dirty="0"/>
              <a:t>of </a:t>
            </a:r>
            <a:r>
              <a:rPr lang="en-CA" sz="1200" b="1" dirty="0"/>
              <a:t>organizations</a:t>
            </a:r>
            <a:r>
              <a:rPr lang="en-CA" sz="1200" dirty="0"/>
              <a:t> find that </a:t>
            </a:r>
            <a:r>
              <a:rPr lang="en-CA" sz="1200" b="1" dirty="0"/>
              <a:t>base pay increases </a:t>
            </a:r>
            <a:r>
              <a:rPr lang="en-CA" sz="1200" dirty="0"/>
              <a:t>are effective at </a:t>
            </a:r>
            <a:r>
              <a:rPr lang="en-CA" sz="1200" b="1" dirty="0"/>
              <a:t>driving higher levels </a:t>
            </a:r>
            <a:r>
              <a:rPr lang="en-CA" sz="1200" dirty="0"/>
              <a:t>of employee performance</a:t>
            </a:r>
            <a:r>
              <a:rPr lang="en-CA" sz="1200" dirty="0" smtClean="0"/>
              <a:t>.</a:t>
            </a:r>
            <a:endParaRPr lang="en-CA" sz="1200" dirty="0"/>
          </a:p>
        </p:txBody>
      </p:sp>
      <p:sp>
        <p:nvSpPr>
          <p:cNvPr id="8" name="Pentagon 7"/>
          <p:cNvSpPr/>
          <p:nvPr/>
        </p:nvSpPr>
        <p:spPr>
          <a:xfrm>
            <a:off x="765185" y="2589361"/>
            <a:ext cx="699911" cy="42897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/>
              <a:t>48%</a:t>
            </a:r>
            <a:endParaRPr lang="en-CA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88924" y="2486343"/>
            <a:ext cx="30168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dirty="0"/>
              <a:t>of </a:t>
            </a:r>
            <a:r>
              <a:rPr lang="en-CA" sz="1200" b="1" dirty="0"/>
              <a:t>managers</a:t>
            </a:r>
            <a:r>
              <a:rPr lang="en-CA" sz="1200" dirty="0"/>
              <a:t> believe that </a:t>
            </a:r>
            <a:r>
              <a:rPr lang="en-CA" sz="1200" b="1" dirty="0"/>
              <a:t>base pay increases</a:t>
            </a:r>
            <a:r>
              <a:rPr lang="en-CA" sz="1200" dirty="0"/>
              <a:t> drive </a:t>
            </a:r>
            <a:r>
              <a:rPr lang="en-CA" sz="1200" b="1" dirty="0"/>
              <a:t>improved performance </a:t>
            </a:r>
            <a:r>
              <a:rPr lang="en-CA" sz="1200" dirty="0"/>
              <a:t>among their direct reports</a:t>
            </a:r>
            <a:r>
              <a:rPr lang="en-CA" sz="1200" dirty="0" smtClean="0"/>
              <a:t>.</a:t>
            </a:r>
          </a:p>
        </p:txBody>
      </p:sp>
      <p:sp>
        <p:nvSpPr>
          <p:cNvPr id="10" name="Pentagon 9"/>
          <p:cNvSpPr/>
          <p:nvPr/>
        </p:nvSpPr>
        <p:spPr>
          <a:xfrm>
            <a:off x="765183" y="3337841"/>
            <a:ext cx="699911" cy="428978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/>
              <a:t>49%</a:t>
            </a:r>
            <a:endParaRPr lang="en-CA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65094" y="3229164"/>
            <a:ext cx="30168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dirty="0"/>
              <a:t>of </a:t>
            </a:r>
            <a:r>
              <a:rPr lang="en-CA" sz="1200" b="1" dirty="0"/>
              <a:t>managers</a:t>
            </a:r>
            <a:r>
              <a:rPr lang="en-CA" sz="1200" dirty="0"/>
              <a:t> find that </a:t>
            </a:r>
            <a:r>
              <a:rPr lang="en-CA" sz="1200" b="1" dirty="0"/>
              <a:t>base pay increases </a:t>
            </a:r>
            <a:r>
              <a:rPr lang="en-CA" sz="1200" dirty="0"/>
              <a:t>adequately </a:t>
            </a:r>
            <a:r>
              <a:rPr lang="en-CA" sz="1200" b="1" dirty="0"/>
              <a:t>differentiate performance</a:t>
            </a:r>
            <a:r>
              <a:rPr lang="en-CA" sz="1200" dirty="0"/>
              <a:t> among their direct reports</a:t>
            </a:r>
            <a:r>
              <a:rPr lang="en-CA" sz="1200" dirty="0" smtClean="0"/>
              <a:t>. </a:t>
            </a:r>
            <a:endParaRPr lang="en-CA" sz="1200" dirty="0"/>
          </a:p>
        </p:txBody>
      </p:sp>
      <p:sp>
        <p:nvSpPr>
          <p:cNvPr id="12" name="Pentagon 11"/>
          <p:cNvSpPr/>
          <p:nvPr/>
        </p:nvSpPr>
        <p:spPr>
          <a:xfrm>
            <a:off x="765183" y="4076477"/>
            <a:ext cx="699911" cy="428978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/>
              <a:t>50%</a:t>
            </a:r>
            <a:endParaRPr lang="en-CA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88924" y="3971985"/>
            <a:ext cx="30168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dirty="0"/>
              <a:t>of </a:t>
            </a:r>
            <a:r>
              <a:rPr lang="en-CA" sz="1200" b="1" dirty="0"/>
              <a:t>organizations</a:t>
            </a:r>
            <a:r>
              <a:rPr lang="en-CA" sz="1200" dirty="0"/>
              <a:t> find that </a:t>
            </a:r>
            <a:r>
              <a:rPr lang="en-CA" sz="1200" b="1" dirty="0"/>
              <a:t>short-term incentives drive higher levels </a:t>
            </a:r>
            <a:r>
              <a:rPr lang="en-CA" sz="1200" dirty="0"/>
              <a:t>of employee performance.</a:t>
            </a:r>
            <a:endParaRPr lang="en-CA" sz="1200" dirty="0" smtClean="0"/>
          </a:p>
        </p:txBody>
      </p:sp>
      <p:sp>
        <p:nvSpPr>
          <p:cNvPr id="14" name="Pentagon 13"/>
          <p:cNvSpPr/>
          <p:nvPr/>
        </p:nvSpPr>
        <p:spPr>
          <a:xfrm>
            <a:off x="765183" y="4815113"/>
            <a:ext cx="699911" cy="428978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/>
              <a:t>52%</a:t>
            </a:r>
            <a:endParaRPr lang="en-CA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11504" y="4705595"/>
            <a:ext cx="30168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dirty="0"/>
              <a:t>of </a:t>
            </a:r>
            <a:r>
              <a:rPr lang="en-CA" sz="1200" b="1" dirty="0"/>
              <a:t>managers</a:t>
            </a:r>
            <a:r>
              <a:rPr lang="en-CA" sz="1200" dirty="0"/>
              <a:t> believe </a:t>
            </a:r>
            <a:r>
              <a:rPr lang="en-CA" sz="1200" b="1" dirty="0"/>
              <a:t>short-term incentives drive improved performance </a:t>
            </a:r>
            <a:r>
              <a:rPr lang="en-CA" sz="1200" dirty="0"/>
              <a:t>among their direct </a:t>
            </a:r>
            <a:r>
              <a:rPr lang="en-CA" sz="1200" dirty="0" smtClean="0"/>
              <a:t>reports</a:t>
            </a:r>
            <a:r>
              <a:rPr lang="en-CA" sz="1200" dirty="0"/>
              <a:t>.</a:t>
            </a:r>
            <a:endParaRPr lang="en-CA" sz="1200" dirty="0" smtClean="0"/>
          </a:p>
        </p:txBody>
      </p:sp>
      <p:sp>
        <p:nvSpPr>
          <p:cNvPr id="16" name="Pentagon 15"/>
          <p:cNvSpPr/>
          <p:nvPr/>
        </p:nvSpPr>
        <p:spPr>
          <a:xfrm>
            <a:off x="765183" y="5557093"/>
            <a:ext cx="699911" cy="428978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/>
              <a:t>52%</a:t>
            </a:r>
            <a:endParaRPr lang="en-CA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11504" y="5448416"/>
            <a:ext cx="30168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dirty="0"/>
              <a:t>of </a:t>
            </a:r>
            <a:r>
              <a:rPr lang="en-CA" sz="1200" b="1" dirty="0"/>
              <a:t>managers</a:t>
            </a:r>
            <a:r>
              <a:rPr lang="en-CA" sz="1200" dirty="0"/>
              <a:t> find that </a:t>
            </a:r>
            <a:r>
              <a:rPr lang="en-CA" sz="1200" b="1" dirty="0"/>
              <a:t>short-term incentives adequately differentiate performance </a:t>
            </a:r>
            <a:r>
              <a:rPr lang="en-CA" sz="1200" dirty="0"/>
              <a:t>among their direct reports</a:t>
            </a:r>
            <a:r>
              <a:rPr lang="en-CA" sz="1200" dirty="0" smtClean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8798" y="1920102"/>
            <a:ext cx="2821860" cy="177069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Only 45% </a:t>
            </a:r>
            <a:r>
              <a:rPr lang="en-CA" sz="1200" dirty="0" smtClean="0"/>
              <a:t>of employees reported that there is a </a:t>
            </a:r>
            <a:r>
              <a:rPr lang="en-CA" sz="1200" b="1" dirty="0" smtClean="0"/>
              <a:t>clear link between their performance and their pay.</a:t>
            </a:r>
            <a:endParaRPr lang="en-CA" sz="1200" dirty="0" smtClean="0"/>
          </a:p>
          <a:p>
            <a:endParaRPr lang="en-CA" sz="1200" b="1" dirty="0"/>
          </a:p>
          <a:p>
            <a:r>
              <a:rPr lang="en-CA" sz="1200" dirty="0"/>
              <a:t>What’s </a:t>
            </a:r>
            <a:r>
              <a:rPr lang="en-CA" sz="1200" dirty="0" smtClean="0"/>
              <a:t>worse </a:t>
            </a:r>
            <a:r>
              <a:rPr lang="en-CA" sz="1200" dirty="0"/>
              <a:t>is that </a:t>
            </a:r>
            <a:r>
              <a:rPr lang="en-CA" sz="1200" b="1" dirty="0"/>
              <a:t>26%</a:t>
            </a:r>
            <a:r>
              <a:rPr lang="en-CA" sz="1200" dirty="0"/>
              <a:t> of organizations reported that they </a:t>
            </a:r>
            <a:r>
              <a:rPr lang="en-CA" sz="1200" b="1" dirty="0"/>
              <a:t>pay bonuses even to poor </a:t>
            </a:r>
            <a:r>
              <a:rPr lang="en-CA" sz="1200" b="1" dirty="0" smtClean="0"/>
              <a:t>performers </a:t>
            </a:r>
            <a:r>
              <a:rPr lang="en-CA" sz="1200" dirty="0" smtClean="0"/>
              <a:t>(Willis Towers Watson, 2016).</a:t>
            </a:r>
            <a:endParaRPr lang="en-CA" sz="1200" dirty="0"/>
          </a:p>
        </p:txBody>
      </p:sp>
      <p:grpSp>
        <p:nvGrpSpPr>
          <p:cNvPr id="26" name="Group 24"/>
          <p:cNvGrpSpPr/>
          <p:nvPr/>
        </p:nvGrpSpPr>
        <p:grpSpPr>
          <a:xfrm>
            <a:off x="5110861" y="4542075"/>
            <a:ext cx="3457734" cy="1516721"/>
            <a:chOff x="4034956" y="5278525"/>
            <a:chExt cx="4253888" cy="1255535"/>
          </a:xfrm>
        </p:grpSpPr>
        <p:sp>
          <p:nvSpPr>
            <p:cNvPr id="27" name="Rectangle 28"/>
            <p:cNvSpPr/>
            <p:nvPr/>
          </p:nvSpPr>
          <p:spPr>
            <a:xfrm>
              <a:off x="4034956" y="5278525"/>
              <a:ext cx="4253888" cy="254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McLean &amp; Company </a:t>
              </a:r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insight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Double Bracket 29"/>
            <p:cNvSpPr/>
            <p:nvPr/>
          </p:nvSpPr>
          <p:spPr>
            <a:xfrm>
              <a:off x="4034956" y="5639838"/>
              <a:ext cx="4253888" cy="894222"/>
            </a:xfrm>
            <a:prstGeom prst="bracketPair">
              <a:avLst>
                <a:gd name="adj" fmla="val 0"/>
              </a:avLst>
            </a:prstGeom>
            <a:noFill/>
            <a:ln w="317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Despite a vast array of evidence that the current approach is ineffective </a:t>
              </a:r>
              <a:r>
                <a:rPr lang="en-CA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 both </a:t>
              </a:r>
              <a:r>
                <a:rPr lang="en-CA" sz="1200" dirty="0">
                  <a:latin typeface="Arial" panose="020B0604020202020204" pitchFamily="34" charset="0"/>
                  <a:cs typeface="Arial" panose="020B0604020202020204" pitchFamily="34" charset="0"/>
                </a:rPr>
                <a:t>driving and differentiating performance, the objective of P4P continues to be that of motivating performance. </a:t>
              </a:r>
              <a:r>
                <a:rPr lang="en-C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It’s time for </a:t>
              </a:r>
              <a:r>
                <a:rPr lang="en-C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pay for performance to </a:t>
              </a:r>
              <a:r>
                <a:rPr lang="en-C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evolve with a new sense of </a:t>
              </a:r>
              <a:r>
                <a:rPr lang="en-C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objective.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34"/>
          <p:cNvSpPr txBox="1"/>
          <p:nvPr/>
        </p:nvSpPr>
        <p:spPr>
          <a:xfrm>
            <a:off x="1063436" y="6143298"/>
            <a:ext cx="3418458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CA" sz="1000" dirty="0" smtClean="0"/>
              <a:t>(Willis Towers Watson, 2016)</a:t>
            </a:r>
          </a:p>
        </p:txBody>
      </p:sp>
    </p:spTree>
    <p:extLst>
      <p:ext uri="{BB962C8B-B14F-4D97-AF65-F5344CB8AC3E}">
        <p14:creationId xmlns:p14="http://schemas.microsoft.com/office/powerpoint/2010/main" val="3532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It’s imperative to redefine the objectives of providing base pay increases and bonuses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36966"/>
            <a:ext cx="158754" cy="54853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041" y="5783087"/>
            <a:ext cx="792670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/>
              <a:t>Over 50% of employers have already taken </a:t>
            </a:r>
            <a:r>
              <a:rPr lang="en-CA" sz="1400" b="1" dirty="0" smtClean="0"/>
              <a:t>action </a:t>
            </a:r>
            <a:r>
              <a:rPr lang="en-CA" sz="1400" b="1" dirty="0"/>
              <a:t>or are planning on </a:t>
            </a:r>
            <a:r>
              <a:rPr lang="en-CA" sz="1400" b="1" dirty="0" smtClean="0"/>
              <a:t>taking </a:t>
            </a:r>
            <a:r>
              <a:rPr lang="en-CA" sz="1400" b="1" dirty="0"/>
              <a:t>action to change the criteria for base pay increases </a:t>
            </a:r>
            <a:r>
              <a:rPr lang="en-CA" sz="1200" dirty="0" smtClean="0"/>
              <a:t>(Willis Towers Watson, 2016)</a:t>
            </a:r>
            <a:r>
              <a:rPr lang="en-CA" sz="1400" dirty="0" smtClean="0"/>
              <a:t>. </a:t>
            </a:r>
            <a:endParaRPr lang="en-CA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0041" y="1279016"/>
            <a:ext cx="7926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HR needs to </a:t>
            </a:r>
            <a:r>
              <a:rPr lang="en-CA" sz="1600" b="1" dirty="0">
                <a:solidFill>
                  <a:schemeClr val="accent4"/>
                </a:solidFill>
              </a:rPr>
              <a:t>debunk</a:t>
            </a:r>
            <a:r>
              <a:rPr lang="en-CA" sz="1600" b="1" i="1" dirty="0"/>
              <a:t> </a:t>
            </a:r>
            <a:r>
              <a:rPr lang="en-CA" sz="1600" b="1" dirty="0"/>
              <a:t>the idea that compensation motivates </a:t>
            </a:r>
            <a:r>
              <a:rPr lang="en-CA" sz="1600" b="1" dirty="0" smtClean="0"/>
              <a:t>performance.</a:t>
            </a:r>
            <a:endParaRPr lang="en-CA" sz="1600" dirty="0"/>
          </a:p>
        </p:txBody>
      </p:sp>
      <p:sp>
        <p:nvSpPr>
          <p:cNvPr id="4" name="TextBox 19"/>
          <p:cNvSpPr txBox="1"/>
          <p:nvPr/>
        </p:nvSpPr>
        <p:spPr>
          <a:xfrm>
            <a:off x="510041" y="1876918"/>
            <a:ext cx="3888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</a:rPr>
              <a:t>Redefine </a:t>
            </a:r>
            <a:r>
              <a:rPr lang="en-CA" sz="1400" b="1" dirty="0" smtClean="0">
                <a:solidFill>
                  <a:schemeClr val="bg1"/>
                </a:solidFill>
              </a:rPr>
              <a:t>why </a:t>
            </a:r>
            <a:r>
              <a:rPr lang="en-CA" sz="1400" b="1" dirty="0">
                <a:solidFill>
                  <a:schemeClr val="bg1"/>
                </a:solidFill>
              </a:rPr>
              <a:t>you’re providing annual base pay increases </a:t>
            </a:r>
            <a:r>
              <a:rPr lang="en-CA" sz="1400" b="1" dirty="0" smtClean="0">
                <a:solidFill>
                  <a:schemeClr val="bg1"/>
                </a:solidFill>
              </a:rPr>
              <a:t>and bonuses</a:t>
            </a:r>
            <a:r>
              <a:rPr lang="en-CA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29"/>
          <p:cNvSpPr txBox="1"/>
          <p:nvPr/>
        </p:nvSpPr>
        <p:spPr>
          <a:xfrm>
            <a:off x="4981795" y="3206653"/>
            <a:ext cx="3454949" cy="2369880"/>
          </a:xfrm>
          <a:prstGeom prst="wedgeRectCallout">
            <a:avLst>
              <a:gd name="adj1" fmla="val -72568"/>
              <a:gd name="adj2" fmla="val -24450"/>
            </a:avLst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2800" indent="-172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b="1" dirty="0" smtClean="0"/>
              <a:t>63% </a:t>
            </a:r>
            <a:r>
              <a:rPr lang="en-CA" sz="1200" dirty="0" smtClean="0"/>
              <a:t>of </a:t>
            </a:r>
            <a:r>
              <a:rPr lang="en-CA" sz="1200" b="1" dirty="0" smtClean="0"/>
              <a:t>departing employees </a:t>
            </a:r>
            <a:r>
              <a:rPr lang="en-CA" sz="1200" dirty="0" smtClean="0"/>
              <a:t>stated that they were receiving a </a:t>
            </a:r>
            <a:r>
              <a:rPr lang="en-CA" sz="1200" b="1" dirty="0" smtClean="0"/>
              <a:t>pay increase in their new role </a:t>
            </a:r>
            <a:r>
              <a:rPr lang="en-CA" sz="1000" dirty="0" smtClean="0"/>
              <a:t>(McLean &amp; Company Exit Survey Database, </a:t>
            </a:r>
            <a:r>
              <a:rPr lang="en-CA" sz="1000" i="1" dirty="0" smtClean="0"/>
              <a:t>N=2,737</a:t>
            </a:r>
            <a:r>
              <a:rPr lang="en-CA" sz="1000" dirty="0" smtClean="0"/>
              <a:t>).</a:t>
            </a:r>
            <a:endParaRPr lang="en-CA" sz="1200" b="1" dirty="0" smtClean="0"/>
          </a:p>
          <a:p>
            <a:pPr marL="172800" indent="-172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b="1" dirty="0" smtClean="0"/>
              <a:t>42%</a:t>
            </a:r>
            <a:r>
              <a:rPr lang="en-CA" sz="1200" dirty="0" smtClean="0"/>
              <a:t> of </a:t>
            </a:r>
            <a:r>
              <a:rPr lang="en-CA" sz="1200" b="1" dirty="0" smtClean="0"/>
              <a:t>departing employees </a:t>
            </a:r>
            <a:r>
              <a:rPr lang="en-CA" sz="1200" dirty="0" smtClean="0"/>
              <a:t>stated that </a:t>
            </a:r>
            <a:r>
              <a:rPr lang="en-CA" sz="1200" b="1" dirty="0" smtClean="0"/>
              <a:t>base pay </a:t>
            </a:r>
            <a:r>
              <a:rPr lang="en-CA" sz="1200" dirty="0"/>
              <a:t>had a </a:t>
            </a:r>
            <a:r>
              <a:rPr lang="en-CA" sz="1200" b="1" dirty="0"/>
              <a:t>moderate</a:t>
            </a:r>
            <a:r>
              <a:rPr lang="en-CA" sz="1200" dirty="0"/>
              <a:t> effect, </a:t>
            </a:r>
            <a:r>
              <a:rPr lang="en-CA" sz="1200" b="1" dirty="0"/>
              <a:t>major</a:t>
            </a:r>
            <a:r>
              <a:rPr lang="en-CA" sz="1200" dirty="0"/>
              <a:t> </a:t>
            </a:r>
            <a:r>
              <a:rPr lang="en-CA" sz="1200" dirty="0" smtClean="0"/>
              <a:t>effect, </a:t>
            </a:r>
            <a:r>
              <a:rPr lang="en-CA" sz="1200" dirty="0"/>
              <a:t>or was the </a:t>
            </a:r>
            <a:r>
              <a:rPr lang="en-CA" sz="1200" b="1" dirty="0"/>
              <a:t>primary</a:t>
            </a:r>
            <a:r>
              <a:rPr lang="en-CA" sz="1200" dirty="0"/>
              <a:t> reason for leaving </a:t>
            </a:r>
            <a:r>
              <a:rPr lang="en-CA" sz="1000" dirty="0"/>
              <a:t>(McLean &amp; Company Exit </a:t>
            </a:r>
            <a:r>
              <a:rPr lang="en-CA" sz="1000" dirty="0" smtClean="0"/>
              <a:t>Survey Database, </a:t>
            </a:r>
            <a:r>
              <a:rPr lang="en-CA" sz="1000" i="1" dirty="0" smtClean="0"/>
              <a:t>N=3,363</a:t>
            </a:r>
            <a:r>
              <a:rPr lang="en-CA" sz="1000" dirty="0" smtClean="0"/>
              <a:t>).</a:t>
            </a:r>
            <a:endParaRPr lang="en-CA" sz="1200" dirty="0" smtClean="0"/>
          </a:p>
          <a:p>
            <a:pPr marL="172800" indent="-172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b="1" dirty="0" smtClean="0"/>
              <a:t>29%</a:t>
            </a:r>
            <a:r>
              <a:rPr lang="en-CA" sz="1200" dirty="0" smtClean="0"/>
              <a:t> </a:t>
            </a:r>
            <a:r>
              <a:rPr lang="en-CA" sz="1200" dirty="0"/>
              <a:t>of </a:t>
            </a:r>
            <a:r>
              <a:rPr lang="en-CA" sz="1200" b="1" dirty="0"/>
              <a:t>departing employees </a:t>
            </a:r>
            <a:r>
              <a:rPr lang="en-CA" sz="1200" dirty="0" smtClean="0"/>
              <a:t>stated </a:t>
            </a:r>
            <a:r>
              <a:rPr lang="en-CA" sz="1200" dirty="0"/>
              <a:t>that </a:t>
            </a:r>
            <a:r>
              <a:rPr lang="en-CA" sz="1200" b="1" dirty="0"/>
              <a:t>variable pay </a:t>
            </a:r>
            <a:r>
              <a:rPr lang="en-CA" sz="1200" dirty="0"/>
              <a:t>had a </a:t>
            </a:r>
            <a:r>
              <a:rPr lang="en-CA" sz="1200" b="1" dirty="0" smtClean="0"/>
              <a:t>moderate </a:t>
            </a:r>
            <a:r>
              <a:rPr lang="en-CA" sz="1200" dirty="0"/>
              <a:t>effect, </a:t>
            </a:r>
            <a:r>
              <a:rPr lang="en-CA" sz="1200" b="1" dirty="0"/>
              <a:t>major</a:t>
            </a:r>
            <a:r>
              <a:rPr lang="en-CA" sz="1200" dirty="0"/>
              <a:t> </a:t>
            </a:r>
            <a:r>
              <a:rPr lang="en-CA" sz="1200" dirty="0" smtClean="0"/>
              <a:t>effect, </a:t>
            </a:r>
            <a:r>
              <a:rPr lang="en-CA" sz="1200" dirty="0"/>
              <a:t>or was the </a:t>
            </a:r>
            <a:r>
              <a:rPr lang="en-CA" sz="1200" b="1" dirty="0"/>
              <a:t>primary</a:t>
            </a:r>
            <a:r>
              <a:rPr lang="en-CA" sz="1200" dirty="0"/>
              <a:t> reason for </a:t>
            </a:r>
            <a:r>
              <a:rPr lang="en-CA" sz="1200" dirty="0" smtClean="0"/>
              <a:t>leaving </a:t>
            </a:r>
            <a:r>
              <a:rPr lang="en-CA" sz="1000" dirty="0"/>
              <a:t>(McLean &amp; Company </a:t>
            </a:r>
            <a:r>
              <a:rPr lang="en-CA" sz="1000" dirty="0" smtClean="0"/>
              <a:t>Exit Survey Database, </a:t>
            </a:r>
            <a:r>
              <a:rPr lang="en-CA" sz="1000" i="1" dirty="0" smtClean="0"/>
              <a:t>N=2,982</a:t>
            </a:r>
            <a:r>
              <a:rPr lang="en-CA" sz="1000" dirty="0" smtClean="0"/>
              <a:t>).</a:t>
            </a:r>
            <a:endParaRPr lang="en-CA" sz="1200" dirty="0" smtClean="0"/>
          </a:p>
        </p:txBody>
      </p:sp>
      <p:sp>
        <p:nvSpPr>
          <p:cNvPr id="9" name="TextBox 38"/>
          <p:cNvSpPr txBox="1"/>
          <p:nvPr/>
        </p:nvSpPr>
        <p:spPr>
          <a:xfrm>
            <a:off x="510041" y="2496186"/>
            <a:ext cx="3888000" cy="290848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2800" indent="-172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1400" b="1" dirty="0" smtClean="0"/>
              <a:t>Find a new </a:t>
            </a:r>
            <a:r>
              <a:rPr lang="en-CA" sz="1400" b="1" dirty="0"/>
              <a:t>approach </a:t>
            </a:r>
            <a:r>
              <a:rPr lang="en-CA" sz="1400" b="1" dirty="0" smtClean="0"/>
              <a:t>that will </a:t>
            </a:r>
            <a:r>
              <a:rPr lang="en-CA" sz="1400" b="1" dirty="0"/>
              <a:t>better suit your </a:t>
            </a:r>
            <a:r>
              <a:rPr lang="en-CA" sz="1400" b="1" dirty="0" smtClean="0"/>
              <a:t>organization</a:t>
            </a:r>
            <a:r>
              <a:rPr lang="en-CA" sz="1400" b="1" dirty="0"/>
              <a:t>, its goals, and performance </a:t>
            </a:r>
            <a:r>
              <a:rPr lang="en-CA" sz="1400" b="1" dirty="0" smtClean="0"/>
              <a:t>drivers.</a:t>
            </a:r>
            <a:r>
              <a:rPr lang="en-CA" sz="1400" dirty="0" smtClean="0"/>
              <a:t> </a:t>
            </a:r>
            <a:endParaRPr lang="en-CA" sz="1400" dirty="0"/>
          </a:p>
          <a:p>
            <a:pPr marL="172800" indent="-172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solidFill>
                  <a:srgbClr val="333333"/>
                </a:solidFill>
              </a:rPr>
              <a:t>Be honest and specific with </a:t>
            </a:r>
            <a:r>
              <a:rPr lang="en-CA" sz="1400" b="1" dirty="0">
                <a:solidFill>
                  <a:srgbClr val="333333"/>
                </a:solidFill>
              </a:rPr>
              <a:t>what you’re trying to drive</a:t>
            </a:r>
            <a:r>
              <a:rPr lang="en-CA" sz="1400" dirty="0">
                <a:solidFill>
                  <a:srgbClr val="333333"/>
                </a:solidFill>
              </a:rPr>
              <a:t> and how programs are carried out in practice. </a:t>
            </a:r>
            <a:r>
              <a:rPr lang="en-CA" sz="1400" dirty="0"/>
              <a:t>Are you paying for retention? Attraction? Recognition?</a:t>
            </a:r>
          </a:p>
          <a:p>
            <a:pPr marL="172800" indent="-172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1400" b="1" dirty="0"/>
              <a:t>Don’t focus on </a:t>
            </a:r>
            <a:r>
              <a:rPr lang="en-CA" sz="1400" b="1" dirty="0" smtClean="0"/>
              <a:t>trends. </a:t>
            </a:r>
            <a:r>
              <a:rPr lang="en-CA" sz="1400" dirty="0" smtClean="0"/>
              <a:t>Look </a:t>
            </a:r>
            <a:r>
              <a:rPr lang="en-CA" sz="1400" dirty="0"/>
              <a:t>at what you want to pay </a:t>
            </a:r>
            <a:r>
              <a:rPr lang="en-CA" sz="1400" dirty="0" smtClean="0"/>
              <a:t>for </a:t>
            </a:r>
            <a:r>
              <a:rPr lang="en-CA" sz="1400" dirty="0"/>
              <a:t>and why.</a:t>
            </a:r>
          </a:p>
          <a:p>
            <a:pPr marL="172800" indent="-172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1400" dirty="0"/>
              <a:t>Have the courage to look for alternatives that </a:t>
            </a:r>
            <a:r>
              <a:rPr lang="en-CA" sz="1400" b="1" dirty="0"/>
              <a:t>challenge the conventional ways of doing things.</a:t>
            </a:r>
            <a:endParaRPr lang="en-CA" sz="1400" dirty="0">
              <a:solidFill>
                <a:srgbClr val="3333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7279" y="1935182"/>
            <a:ext cx="3226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i="1" dirty="0"/>
              <a:t>Clearly, a few percent difference in the amount of a pay increase is unlikely to prove to be a powerful retention device or motivator of performance.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9292" y="1813948"/>
            <a:ext cx="375361" cy="677108"/>
          </a:xfrm>
          <a:prstGeom prst="rect">
            <a:avLst/>
          </a:prstGeom>
        </p:spPr>
        <p:txBody>
          <a:bodyPr wrap="square" tIns="0" bIns="0" rtlCol="0">
            <a:spAutoFit/>
          </a:bodyPr>
          <a:lstStyle/>
          <a:p>
            <a:pPr algn="ctr"/>
            <a:r>
              <a:rPr lang="en-CA" sz="4400" dirty="0" smtClean="0">
                <a:solidFill>
                  <a:srgbClr val="DCD6E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96327" y="2501643"/>
            <a:ext cx="357835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rgbClr val="DCD6E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7429" y="2816692"/>
            <a:ext cx="230666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–</a:t>
            </a:r>
            <a:r>
              <a:rPr lang="en-CA" sz="1200" dirty="0" smtClean="0"/>
              <a:t> Edward Lawler</a:t>
            </a:r>
          </a:p>
        </p:txBody>
      </p:sp>
    </p:spTree>
    <p:extLst>
      <p:ext uri="{BB962C8B-B14F-4D97-AF65-F5344CB8AC3E}">
        <p14:creationId xmlns:p14="http://schemas.microsoft.com/office/powerpoint/2010/main" val="10044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73" y="1"/>
            <a:ext cx="9144000" cy="1563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1146" y="439011"/>
            <a:ext cx="7963948" cy="8778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MCLEAN &amp; COMPANY HELPS HR PROFESSIONALS TO: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190" y="1084036"/>
            <a:ext cx="3859893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3840" y="1236436"/>
            <a:ext cx="3859893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333333"/>
              </a:solidFill>
              <a:latin typeface="Segoe UI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7524" y="1937732"/>
            <a:ext cx="5832014" cy="2610086"/>
            <a:chOff x="1115616" y="1412776"/>
            <a:chExt cx="7057418" cy="3243216"/>
          </a:xfrm>
        </p:grpSpPr>
        <p:grpSp>
          <p:nvGrpSpPr>
            <p:cNvPr id="62" name="Group 73"/>
            <p:cNvGrpSpPr/>
            <p:nvPr/>
          </p:nvGrpSpPr>
          <p:grpSpPr>
            <a:xfrm>
              <a:off x="1115616" y="1412776"/>
              <a:ext cx="7057418" cy="3243216"/>
              <a:chOff x="644107" y="2498653"/>
              <a:chExt cx="7855151" cy="2937957"/>
            </a:xfrm>
          </p:grpSpPr>
          <p:grpSp>
            <p:nvGrpSpPr>
              <p:cNvPr id="69" name="Group 38"/>
              <p:cNvGrpSpPr/>
              <p:nvPr/>
            </p:nvGrpSpPr>
            <p:grpSpPr>
              <a:xfrm>
                <a:off x="644107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3" name="Rounded Rectangle 102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1445581" y="2659055"/>
                <a:ext cx="2757005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Empower management to apply HR best practices</a:t>
                </a: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V="1">
                <a:off x="4572000" y="2582616"/>
                <a:ext cx="0" cy="274615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ysDot"/>
                <a:headEnd type="diamond"/>
                <a:tailEnd type="diamond"/>
              </a:ln>
              <a:effectLst/>
            </p:spPr>
          </p:cxnSp>
          <p:grpSp>
            <p:nvGrpSpPr>
              <p:cNvPr id="72" name="Group 47"/>
              <p:cNvGrpSpPr/>
              <p:nvPr/>
            </p:nvGrpSpPr>
            <p:grpSpPr>
              <a:xfrm>
                <a:off x="644107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0" name="Rounded Rectangle 99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1408569" y="3606339"/>
                <a:ext cx="2837151" cy="6235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 effective talent acquisition &amp; retention strategies</a:t>
                </a:r>
              </a:p>
            </p:txBody>
          </p:sp>
          <p:grpSp>
            <p:nvGrpSpPr>
              <p:cNvPr id="74" name="Group 55"/>
              <p:cNvGrpSpPr/>
              <p:nvPr/>
            </p:nvGrpSpPr>
            <p:grpSpPr>
              <a:xfrm>
                <a:off x="644107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97" name="Rounded Rectangle 96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8" name="Rounded Rectangle 97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1365435" y="4793743"/>
                <a:ext cx="2575400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Build a high performance culture</a:t>
                </a:r>
              </a:p>
            </p:txBody>
          </p:sp>
          <p:grpSp>
            <p:nvGrpSpPr>
              <p:cNvPr id="76" name="Group 73"/>
              <p:cNvGrpSpPr/>
              <p:nvPr/>
            </p:nvGrpSpPr>
            <p:grpSpPr>
              <a:xfrm flipH="1">
                <a:off x="4773286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4" name="Rounded Rectangle 93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ounded Rectangle 94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 flipH="1">
                <a:off x="4986014" y="2666584"/>
                <a:ext cx="2965454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Maintain a progressive set of </a:t>
                </a:r>
              </a:p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 policies &amp; procedures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8" name="Group 81"/>
              <p:cNvGrpSpPr/>
              <p:nvPr/>
            </p:nvGrpSpPr>
            <p:grpSpPr>
              <a:xfrm flipH="1">
                <a:off x="4773286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9" name="TextBox 78"/>
              <p:cNvSpPr txBox="1"/>
              <p:nvPr/>
            </p:nvSpPr>
            <p:spPr>
              <a:xfrm flipH="1">
                <a:off x="4930240" y="3725332"/>
                <a:ext cx="2937697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Demonstrate the business impact of HR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0" name="Group 89"/>
              <p:cNvGrpSpPr/>
              <p:nvPr/>
            </p:nvGrpSpPr>
            <p:grpSpPr>
              <a:xfrm flipH="1">
                <a:off x="4773286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88" name="Rounded Rectangle 87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 flipH="1">
                <a:off x="4970295" y="4769019"/>
                <a:ext cx="3205896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Stay abreast of HR trends &amp; technologies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735191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kern="0" smtClean="0">
                  <a:solidFill>
                    <a:srgbClr val="C0504D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735191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kern="0" smtClean="0">
                  <a:solidFill>
                    <a:srgbClr val="9BBB59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 flipH="1">
                <a:off x="7840715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kern="0" smtClean="0">
                  <a:solidFill>
                    <a:srgbClr val="4BACC6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735191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kern="0" smtClean="0">
                  <a:solidFill>
                    <a:srgbClr val="4F81BD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flipH="1">
                <a:off x="7840715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1" kern="0" smtClean="0">
                  <a:solidFill>
                    <a:srgbClr val="F79646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flipH="1">
                <a:off x="7840715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kern="0" smtClean="0">
                  <a:solidFill>
                    <a:srgbClr val="8064A2"/>
                  </a:solidFill>
                  <a:latin typeface="FontAwesome" pitchFamily="2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170577" y="1534600"/>
              <a:ext cx="407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62663" y="386660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62663" y="152078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54351" y="2689537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78891" y="3855482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70577" y="2697850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</p:grpSp>
      <p:sp>
        <p:nvSpPr>
          <p:cNvPr id="107" name="Text Placeholder 1"/>
          <p:cNvSpPr txBox="1">
            <a:spLocks/>
          </p:cNvSpPr>
          <p:nvPr/>
        </p:nvSpPr>
        <p:spPr bwMode="auto">
          <a:xfrm>
            <a:off x="2306357" y="4938108"/>
            <a:ext cx="4860032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CA" sz="1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have access to our extensive selection of practical solutions for your HR challenges</a:t>
            </a:r>
            <a:endParaRPr lang="en-CA" sz="14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>
            <a:hlinkClick r:id="rId4"/>
          </p:cNvPr>
          <p:cNvSpPr/>
          <p:nvPr/>
        </p:nvSpPr>
        <p:spPr>
          <a:xfrm>
            <a:off x="2680350" y="5556890"/>
            <a:ext cx="4112047" cy="43204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CA" sz="1400" b="1" dirty="0" smtClean="0">
                <a:solidFill>
                  <a:srgbClr val="13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BECOMING A MEMBER</a:t>
            </a:r>
            <a:endParaRPr lang="en-CA" sz="1400" b="1" dirty="0">
              <a:solidFill>
                <a:srgbClr val="133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87524" y="6147726"/>
            <a:ext cx="2375756" cy="326554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CA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Toll Free: </a:t>
            </a:r>
            <a:r>
              <a:rPr lang="en-CA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1-877-281-0480</a:t>
            </a:r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092280" y="6147726"/>
            <a:ext cx="1800200" cy="360040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hr.mcleanco.com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12" name="Rectangle 111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>
                <a:defRPr/>
              </a:pPr>
              <a:endParaRPr lang="en-CA" sz="1000" kern="0" dirty="0" smtClean="0">
                <a:solidFill>
                  <a:srgbClr val="FFFFFF"/>
                </a:solidFill>
                <a:latin typeface="Segoe UI"/>
              </a:endParaRPr>
            </a:p>
          </p:txBody>
        </p:sp>
        <p:pic>
          <p:nvPicPr>
            <p:cNvPr id="113" name="Picture 11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114" name="Rectangle 113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01705" y="1663204"/>
            <a:ext cx="2601189" cy="3278663"/>
            <a:chOff x="6270532" y="1569685"/>
            <a:chExt cx="2601189" cy="3278663"/>
          </a:xfrm>
        </p:grpSpPr>
        <p:sp>
          <p:nvSpPr>
            <p:cNvPr id="106" name="Text Placeholder 41"/>
            <p:cNvSpPr txBox="1">
              <a:spLocks/>
            </p:cNvSpPr>
            <p:nvPr/>
          </p:nvSpPr>
          <p:spPr bwMode="auto">
            <a:xfrm>
              <a:off x="6499600" y="1914448"/>
              <a:ext cx="2204133" cy="293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lnSpc>
                  <a:spcPts val="1350"/>
                </a:lnSpc>
                <a:spcBef>
                  <a:spcPts val="500"/>
                </a:spcBef>
                <a:buClr>
                  <a:schemeClr val="bg1"/>
                </a:buClr>
                <a:buSzPct val="25000"/>
                <a:buFont typeface="Arial" pitchFamily="34" charset="0"/>
                <a:buChar char="•"/>
                <a:defRPr sz="1200" i="1" baseline="0">
                  <a:solidFill>
                    <a:schemeClr val="tx1"/>
                  </a:solidFill>
                  <a:latin typeface="+mj-lt"/>
                </a:defRPr>
              </a:lvl1pPr>
              <a:lvl2pPr marL="361950" indent="-180975">
                <a:lnSpc>
                  <a:spcPts val="1350"/>
                </a:lnSpc>
                <a:spcBef>
                  <a:spcPts val="500"/>
                </a:spcBef>
                <a:buClr>
                  <a:schemeClr val="accent2"/>
                </a:buClr>
                <a:buSzPct val="100000"/>
                <a:buFont typeface="Arial" pitchFamily="34" charset="0"/>
                <a:buChar char="-"/>
                <a:defRPr sz="1000">
                  <a:solidFill>
                    <a:schemeClr val="tx1"/>
                  </a:solidFill>
                </a:defRPr>
              </a:lvl2pPr>
              <a:lvl3pPr marL="895350" indent="-176213">
                <a:lnSpc>
                  <a:spcPts val="1350"/>
                </a:lnSpc>
                <a:spcBef>
                  <a:spcPts val="5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–"/>
                <a:defRPr sz="1200"/>
              </a:lvl3pPr>
              <a:lvl4pPr marL="1254125" indent="-174625">
                <a:lnSpc>
                  <a:spcPts val="1350"/>
                </a:lnSpc>
                <a:spcBef>
                  <a:spcPts val="500"/>
                </a:spcBef>
                <a:buSzPct val="100000"/>
                <a:buFont typeface="Wingdings" pitchFamily="2" charset="2"/>
                <a:buChar char="§"/>
                <a:defRPr sz="1200"/>
              </a:lvl4pPr>
              <a:lvl5pPr marL="1614488" indent="-174625">
                <a:lnSpc>
                  <a:spcPts val="1350"/>
                </a:lnSpc>
                <a:spcBef>
                  <a:spcPts val="500"/>
                </a:spcBef>
                <a:buSzPct val="150000"/>
                <a:buFont typeface="Arial" pitchFamily="34" charset="0"/>
                <a:buChar char="◦"/>
                <a:tabLst/>
                <a:defRPr sz="1200" baseline="0"/>
              </a:lvl5pPr>
            </a:lstStyle>
            <a:p>
              <a:pPr eaLnBrk="0" fontAlgn="auto" hangingPunct="0">
                <a:spcAft>
                  <a:spcPts val="0"/>
                </a:spcAft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more than ever, </a:t>
              </a:r>
              <a:endPara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 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 need to help their organizations maximize the value of their people.  </a:t>
              </a:r>
              <a:endPara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auto" hangingPunct="0">
                <a:spcBef>
                  <a:spcPts val="800"/>
                </a:spcBef>
                <a:spcAft>
                  <a:spcPts val="0"/>
                </a:spcAft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Company offers the tools, diagnostics, and programs to drive measurable results</a:t>
              </a: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Font typeface="Arial" pitchFamily="34" charset="0"/>
                <a:buNone/>
              </a:pPr>
              <a:endParaRPr lang="en-CA" sz="8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r" eaLnBrk="0" hangingPunct="0">
                <a:buClr>
                  <a:srgbClr val="C0504D"/>
                </a:buClr>
                <a:buFont typeface="Arial" pitchFamily="34" charset="0"/>
                <a:buNone/>
                <a:defRPr/>
              </a:pP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Jennifer Rozon, </a:t>
              </a:r>
            </a:p>
            <a:p>
              <a:pPr lvl="1" algn="r" eaLnBrk="0" hangingPunct="0">
                <a:spcBef>
                  <a:spcPts val="0"/>
                </a:spcBef>
                <a:buClr>
                  <a:srgbClr val="C0504D"/>
                </a:buClr>
                <a:buFont typeface="Arial" pitchFamily="34" charset="0"/>
                <a:buNone/>
                <a:defRPr/>
              </a:pP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Vice President, </a:t>
              </a:r>
              <a:endParaRPr lang="en-CA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r" eaLnBrk="0" hangingPunct="0">
                <a:spcBef>
                  <a:spcPts val="0"/>
                </a:spcBef>
                <a:buClr>
                  <a:srgbClr val="C0504D"/>
                </a:buClr>
                <a:buFont typeface="Arial" pitchFamily="34" charset="0"/>
                <a:buNone/>
                <a:defRPr/>
              </a:pPr>
              <a:r>
                <a:rPr lang="en-CA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</a:t>
              </a: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Company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fontAlgn="auto" hangingPunct="0">
                <a:spcAft>
                  <a:spcPts val="0"/>
                </a:spcAft>
                <a:buClr>
                  <a:prstClr val="white"/>
                </a:buClr>
                <a:buFont typeface="Arial" pitchFamily="34" charset="0"/>
                <a:buNone/>
              </a:pPr>
              <a:endParaRPr lang="en-CA" sz="1400" dirty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70532" y="1569685"/>
              <a:ext cx="564578" cy="101566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 dirty="0" smtClean="0">
                  <a:solidFill>
                    <a:srgbClr val="DDDDDD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0800000">
              <a:off x="8307143" y="3122876"/>
              <a:ext cx="564578" cy="101566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0" b="1" dirty="0" smtClean="0">
                  <a:solidFill>
                    <a:srgbClr val="DDDDDD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92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79565a41421d0e5a461827ab8a64c2a6dcf93"/>
  <p:tag name="ISPRING_RESOURCE_PATHS_HASH_2" val="b4f66ad4a07985a5d9c49e97317bbc23e3ea47f"/>
</p:tagLst>
</file>

<file path=ppt/theme/theme1.xml><?xml version="1.0" encoding="utf-8"?>
<a:theme xmlns:a="http://schemas.openxmlformats.org/drawingml/2006/main" name="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2.xml><?xml version="1.0" encoding="utf-8"?>
<a:theme xmlns:a="http://schemas.openxmlformats.org/drawingml/2006/main" name="2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Custom-MCO-Font">
      <a:majorFont>
        <a:latin typeface="Aharon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1470</Words>
  <Application>Microsoft Office PowerPoint</Application>
  <PresentationFormat>On-screen Show (4:3)</PresentationFormat>
  <Paragraphs>183</Paragraphs>
  <Slides>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Arial Unicode MS</vt:lpstr>
      <vt:lpstr>Arial</vt:lpstr>
      <vt:lpstr>Arial Black</vt:lpstr>
      <vt:lpstr>Calibri</vt:lpstr>
      <vt:lpstr>FontAwesome</vt:lpstr>
      <vt:lpstr>Segoe Condensed</vt:lpstr>
      <vt:lpstr>Segoe UI</vt:lpstr>
      <vt:lpstr>Wingdings</vt:lpstr>
      <vt:lpstr>Theme1</vt:lpstr>
      <vt:lpstr>2_Theme1</vt:lpstr>
      <vt:lpstr>PowerPoint Presentation</vt:lpstr>
      <vt:lpstr>PowerPoint Presentation</vt:lpstr>
      <vt:lpstr>MCLEAN &amp; COMPANY OFFERS VARIOUS LEVELS OF SUPPORT TO BEST SUIT YOUR NEEDS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MCLEAN &amp; COMPANY HELPS HR PROFESSIONALS TO: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2017-01-24T16:03:35Z</dcterms:created>
  <dcterms:modified xsi:type="dcterms:W3CDTF">2017-01-24T16:52:31Z</dcterms:modified>
</cp:coreProperties>
</file>