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823" r:id="rId2"/>
  </p:sldMasterIdLst>
  <p:notesMasterIdLst>
    <p:notesMasterId r:id="rId12"/>
  </p:notesMasterIdLst>
  <p:handoutMasterIdLst>
    <p:handoutMasterId r:id="rId13"/>
  </p:handoutMasterIdLst>
  <p:sldIdLst>
    <p:sldId id="644" r:id="rId3"/>
    <p:sldId id="463" r:id="rId4"/>
    <p:sldId id="464" r:id="rId5"/>
    <p:sldId id="512" r:id="rId6"/>
    <p:sldId id="641" r:id="rId7"/>
    <p:sldId id="642" r:id="rId8"/>
    <p:sldId id="643" r:id="rId9"/>
    <p:sldId id="551" r:id="rId10"/>
    <p:sldId id="645" r:id="rId11"/>
  </p:sldIdLst>
  <p:sldSz cx="9144000" cy="6858000" type="screen4x3"/>
  <p:notesSz cx="6950075" cy="9236075"/>
  <p:custShowLst>
    <p:custShow name="Custom Show 1" id="0">
      <p:sldLst/>
    </p:custShow>
  </p:custShow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10" userDrawn="1">
          <p15:clr>
            <a:srgbClr val="A4A3A4"/>
          </p15:clr>
        </p15:guide>
        <p15:guide id="6" orient="horz" pos="210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204" userDrawn="1">
          <p15:clr>
            <a:srgbClr val="A4A3A4"/>
          </p15:clr>
        </p15:guide>
        <p15:guide id="11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0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5F"/>
    <a:srgbClr val="2576B7"/>
    <a:srgbClr val="0070C0"/>
    <a:srgbClr val="1C5989"/>
    <a:srgbClr val="D9D9D9"/>
    <a:srgbClr val="5DC295"/>
    <a:srgbClr val="2B9E36"/>
    <a:srgbClr val="A868AB"/>
    <a:srgbClr val="C9DDED"/>
    <a:srgbClr val="B7D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141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2016" y="96"/>
      </p:cViewPr>
      <p:guideLst>
        <p:guide orient="horz" pos="4110"/>
        <p:guide orient="horz" pos="210"/>
        <p:guide pos="158"/>
        <p:guide pos="3674"/>
        <p:guide pos="204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90"/>
    </p:cViewPr>
  </p:sorterViewPr>
  <p:notesViewPr>
    <p:cSldViewPr snapToGrid="0">
      <p:cViewPr varScale="1">
        <p:scale>
          <a:sx n="89" d="100"/>
          <a:sy n="89" d="100"/>
        </p:scale>
        <p:origin x="369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facilitator’s notes in </a:t>
            </a:r>
            <a:r>
              <a:rPr lang="en-US" baseline="0" smtClean="0"/>
              <a:t>this storyboard.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7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8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7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6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9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4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  <a:t>Info-Tech Research Group, Inc. </a:t>
            </a:r>
            <a:r>
              <a:rPr lang="en-CA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is </a:t>
            </a:r>
            <a: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  <a:t>© </a:t>
            </a:r>
            <a:r>
              <a:rPr lang="en-CA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1997-2016 </a:t>
            </a:r>
            <a:r>
              <a:rPr lang="en-CA" sz="800" dirty="0">
                <a:solidFill>
                  <a:schemeClr val="bg1"/>
                </a:solidFill>
                <a:latin typeface="Arial" panose="020B06040202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2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-3404"/>
            <a:ext cx="9132681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6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59999" y="360000"/>
            <a:ext cx="8424001" cy="579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CA" dirty="0" smtClean="0"/>
              <a:t>Start Works Cited Here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86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1894413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dirty="0" smtClean="0">
                  <a:solidFill>
                    <a:srgbClr val="FFFFFF"/>
                  </a:solidFill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dirty="0" smtClean="0">
                  <a:solidFill>
                    <a:srgbClr val="FFFFFF"/>
                  </a:solidFill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dirty="0" smtClean="0">
                  <a:solidFill>
                    <a:srgbClr val="FFFFFF"/>
                  </a:solidFill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172" y="694571"/>
              <a:ext cx="388851" cy="413154"/>
            </a:xfrm>
            <a:prstGeom prst="rect">
              <a:avLst/>
            </a:prstGeom>
            <a:grpFill/>
          </p:spPr>
        </p:pic>
        <p:sp>
          <p:nvSpPr>
            <p:cNvPr id="15" name="Title 5"/>
            <p:cNvSpPr txBox="1">
              <a:spLocks/>
            </p:cNvSpPr>
            <p:nvPr/>
          </p:nvSpPr>
          <p:spPr bwMode="auto">
            <a:xfrm>
              <a:off x="595288" y="1535105"/>
              <a:ext cx="2201406" cy="536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400" i="0" kern="1200" baseline="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CA" sz="1200" dirty="0" smtClean="0">
                  <a:solidFill>
                    <a:srgbClr val="FFFFFF"/>
                  </a:solidFill>
                  <a:cs typeface="Segoe UI" panose="020B0502040204020203" pitchFamily="34" charset="0"/>
                </a:rPr>
                <a:t>Industry: &lt;Insert&gt;</a:t>
              </a:r>
            </a:p>
            <a:p>
              <a:r>
                <a:rPr lang="en-CA" sz="1200" dirty="0" smtClean="0">
                  <a:solidFill>
                    <a:srgbClr val="FFFFFF"/>
                  </a:solidFill>
                  <a:cs typeface="Segoe UI" panose="020B0502040204020203" pitchFamily="34" charset="0"/>
                </a:rPr>
                <a:t>Source: &lt;Insert&gt;</a:t>
              </a:r>
              <a:endParaRPr lang="en-CA" sz="1200" dirty="0">
                <a:solidFill>
                  <a:srgbClr val="FFFFFF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390" y="4485247"/>
              <a:ext cx="201888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i="1" dirty="0" smtClean="0">
                  <a:solidFill>
                    <a:srgbClr val="FFFFFF"/>
                  </a:solidFill>
                  <a:ea typeface="Segoe UI" panose="020B0502040204020203" pitchFamily="34" charset="0"/>
                </a:rPr>
                <a:t>Quote in italic  </a:t>
              </a:r>
              <a:r>
                <a:rPr lang="en-CA" i="1" dirty="0" err="1" smtClean="0">
                  <a:solidFill>
                    <a:srgbClr val="FFFFFF"/>
                  </a:solidFill>
                  <a:ea typeface="Segoe UI" panose="020B0502040204020203" pitchFamily="34" charset="0"/>
                </a:rPr>
                <a:t>Roboto</a:t>
              </a:r>
              <a:r>
                <a:rPr lang="en-CA" i="1" dirty="0" smtClean="0">
                  <a:solidFill>
                    <a:srgbClr val="FFFFFF"/>
                  </a:solidFill>
                  <a:ea typeface="Segoe UI" panose="020B0502040204020203" pitchFamily="34" charset="0"/>
                </a:rPr>
                <a:t> </a:t>
              </a: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6302594" y="3221051"/>
            <a:ext cx="817853" cy="16312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Segoe UI" panose="020B0502040204020203" pitchFamily="34" charset="0"/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7889185" y="4718157"/>
            <a:ext cx="817853" cy="16312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Segoe UI" panose="020B0502040204020203" pitchFamily="34" charset="0"/>
              </a:rPr>
              <a:t>“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522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59999" y="360000"/>
            <a:ext cx="8424001" cy="579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Start Works Cited Here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50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092397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172" y="694571"/>
              <a:ext cx="388851" cy="413154"/>
            </a:xfrm>
            <a:prstGeom prst="rect">
              <a:avLst/>
            </a:prstGeom>
            <a:grpFill/>
          </p:spPr>
        </p:pic>
        <p:sp>
          <p:nvSpPr>
            <p:cNvPr id="15" name="Title 5"/>
            <p:cNvSpPr txBox="1">
              <a:spLocks/>
            </p:cNvSpPr>
            <p:nvPr/>
          </p:nvSpPr>
          <p:spPr bwMode="auto">
            <a:xfrm>
              <a:off x="595288" y="1535105"/>
              <a:ext cx="2201406" cy="536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1400" i="0" kern="1200" baseline="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CA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Industry: &lt;Insert&gt;</a:t>
              </a:r>
            </a:p>
            <a:p>
              <a:r>
                <a:rPr lang="en-CA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 &lt;Insert&gt;</a:t>
              </a:r>
              <a:endParaRPr lang="en-C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390" y="4485247"/>
              <a:ext cx="201888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Segoe UI" panose="020B0502040204020203" pitchFamily="34" charset="0"/>
                </a:rPr>
                <a:t>Quote in italic  Roboto </a:t>
              </a: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6302594" y="3221051"/>
            <a:ext cx="825867" cy="16312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7885178" y="4718157"/>
            <a:ext cx="825867" cy="16312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8754" y="154112"/>
            <a:ext cx="8826496" cy="6355175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969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2265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							</a:t>
            </a: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McLean &amp; Company</a:t>
            </a:r>
            <a:endParaRPr lang="en-CA" sz="10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81" r:id="rId2"/>
    <p:sldLayoutId id="2147483785" r:id="rId3"/>
    <p:sldLayoutId id="2147483773" r:id="rId4"/>
    <p:sldLayoutId id="2147483819" r:id="rId5"/>
    <p:sldLayoutId id="214748379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r.mcleanco.com/research/ss/transform-the-9-box-talent-assessment/transform-the-9-box-talent-assessment-storyboard?utm_source=SS_Sample&amp;utm_medium=Collateral&amp;utm_campaign=Collateral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k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hr.mcleanco.com/research/9-box-talent-grid-assessment-too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ss/transform-the-9-box-talent-assessment/transform-the-9-box-talent-assessment-storyboard?utm_source=SS_Sample&amp;utm_medium=Collateral&amp;utm_campaign=Collat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1" y="-1"/>
            <a:ext cx="1728899" cy="165395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" panose="020B06040202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556926"/>
            <a:ext cx="7808650" cy="1043274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Clr>
                <a:srgbClr val="333333"/>
              </a:buClr>
              <a:buFont typeface="Arial" pitchFamily="34" charset="0"/>
              <a:buNone/>
            </a:pP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the 9-Box 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>
              <a:buClr>
                <a:srgbClr val="333333"/>
              </a:buClr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170" y="2273978"/>
            <a:ext cx="812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</a:t>
            </a: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9-box </a:t>
            </a: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yearly tick-box exercise to a </a:t>
            </a: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assessment that </a:t>
            </a: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reveals hidden talent and boosts performance from every employee.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rgbClr val="2B9E36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8" name="Rectangle 7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1" name="Picture 10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1997-2016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4" name="Rectangle 13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3693" y="4367712"/>
                  <a:ext cx="270872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  <a:latin typeface="Arial Black" panose="020B0A04020102020204" pitchFamily="34" charset="0"/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  <a:latin typeface="Arial Black" panose="020B0A04020102020204" pitchFamily="34" charset="0"/>
                    </a:rPr>
                    <a:t>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43400" y="4552378"/>
                  <a:ext cx="32542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459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3273"/>
            <a:ext cx="3309911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517206" y="1850995"/>
            <a:ext cx="4708408" cy="4553136"/>
            <a:chOff x="450188" y="1251942"/>
            <a:chExt cx="6472194" cy="4553136"/>
          </a:xfrm>
        </p:grpSpPr>
        <p:sp>
          <p:nvSpPr>
            <p:cNvPr id="12" name="TextBox 17"/>
            <p:cNvSpPr txBox="1"/>
            <p:nvPr/>
          </p:nvSpPr>
          <p:spPr>
            <a:xfrm>
              <a:off x="462096" y="1251942"/>
              <a:ext cx="6371209" cy="129522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 smtClean="0">
                  <a:latin typeface="Arial" panose="020B0604020202020204" pitchFamily="34" charset="0"/>
                </a:rPr>
                <a:t>Talent </a:t>
              </a:r>
              <a:r>
                <a:rPr lang="en-CA" sz="1200" dirty="0">
                  <a:latin typeface="Arial" panose="020B0604020202020204" pitchFamily="34" charset="0"/>
                </a:rPr>
                <a:t>assessment is the starting point for successfully developing and managing organizational talent at all </a:t>
              </a:r>
              <a:r>
                <a:rPr lang="en-CA" sz="1200" dirty="0" smtClean="0">
                  <a:latin typeface="Arial" panose="020B0604020202020204" pitchFamily="34" charset="0"/>
                </a:rPr>
                <a:t>levels</a:t>
              </a:r>
              <a:r>
                <a:rPr lang="en-CA" sz="1200" dirty="0">
                  <a:latin typeface="Arial" panose="020B0604020202020204" pitchFamily="34" charset="0"/>
                </a:rPr>
                <a:t>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The 9-box talent grid is the gold standard for assessment, and when used appropriately, provides consistent and objective standards with which to fairly assess employees.</a:t>
              </a: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63623" y="4273890"/>
              <a:ext cx="6458759" cy="153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Transform the 9-box into a strategic tool by:</a:t>
              </a: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Improving the quality of assessments that go into plotting employees on the grid.</a:t>
              </a: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M</a:t>
              </a: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aking group calibration a regular priority.</a:t>
              </a: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US" sz="1200" dirty="0">
                  <a:latin typeface="Arial" panose="020B0604020202020204" pitchFamily="34" charset="0"/>
                  <a:cs typeface="Arial Unicode MS" panose="020B0604020202020204" pitchFamily="34" charset="-128"/>
                </a:rPr>
                <a:t>C</a:t>
              </a: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reating development plans that bring out the best in every employee.</a:t>
              </a:r>
              <a:endParaRPr lang="en-US" sz="1200" dirty="0"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50188" y="2665367"/>
              <a:ext cx="6371209" cy="1664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Complication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When used inappropriately, the 9-box can become a tick-box exercise that hinders employee development.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 Unicode MS" panose="020B0604020202020204" pitchFamily="34" charset="-128"/>
                </a:rPr>
                <a:t>The 9-box loses its efficacy when the assessments used to fill out the grid are inaccurate, when biases are not corrected, when managers use different standards for assessment, and when the 9-box is not translated into development opportunities that connect to organizational goals.</a:t>
              </a:r>
              <a:endParaRPr lang="en-US" sz="1200" dirty="0"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0861" y="3273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65163" y="2063693"/>
            <a:ext cx="2924837" cy="22980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A clear and consistent set of criteria for assessing employees.</a:t>
            </a: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An overview of where talent lies in your organization by using the 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9-Box Talent Grid Assessment Tool.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A training deck for managers that guides them through using the 9-box for assessment.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Walk away from this blueprint with: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" y="1000504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993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787" y="529600"/>
            <a:ext cx="869632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MCLEAN &amp; COMPANY OFFERS VARIOUS LEVELS OF SUPPORT TO BEST SUIT YOUR NEEDS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DIY </a:t>
                </a: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 Unicode MS" panose="020B0604020202020204" pitchFamily="34" charset="-128"/>
                  </a:rPr>
                  <a:t>“We need to hit the ground running and get this project kicked off immediately. Our team has the ability to take this over once we get a framework and strategy in place.</a:t>
                </a: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49812" y="6117057"/>
            <a:ext cx="4264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320035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6464" y="6239984"/>
            <a:ext cx="2153920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1"/>
                </a:solidFill>
                <a:latin typeface="Segoe Condensed" panose="020B0606040200020203" pitchFamily="34" charset="0"/>
                <a:cs typeface="Arial" panose="020B0604020202020204" pitchFamily="34" charset="0"/>
              </a:rPr>
              <a:t>Replace image at this size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36966"/>
            <a:ext cx="158400" cy="5485391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3713" y="375558"/>
            <a:ext cx="8679990" cy="8636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Use McLean’s 5-Step Talent Assessment Process</a:t>
            </a:r>
            <a:endParaRPr lang="en-US" dirty="0">
              <a:solidFill>
                <a:schemeClr val="accent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91"/>
          <p:cNvGrpSpPr/>
          <p:nvPr/>
        </p:nvGrpSpPr>
        <p:grpSpPr>
          <a:xfrm>
            <a:off x="263713" y="1036966"/>
            <a:ext cx="8516156" cy="1686772"/>
            <a:chOff x="373882" y="981358"/>
            <a:chExt cx="8516156" cy="1686772"/>
          </a:xfrm>
        </p:grpSpPr>
        <p:sp>
          <p:nvSpPr>
            <p:cNvPr id="10" name="Right Arrow 92"/>
            <p:cNvSpPr/>
            <p:nvPr/>
          </p:nvSpPr>
          <p:spPr>
            <a:xfrm>
              <a:off x="995545" y="981358"/>
              <a:ext cx="7894493" cy="168677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93"/>
            <p:cNvSpPr/>
            <p:nvPr/>
          </p:nvSpPr>
          <p:spPr>
            <a:xfrm>
              <a:off x="1342303" y="1640078"/>
              <a:ext cx="46113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1. Identify Talent Needs </a:t>
              </a:r>
              <a:r>
                <a:rPr lang="en-CA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and </a:t>
              </a:r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Priorities</a:t>
              </a:r>
            </a:p>
          </p:txBody>
        </p:sp>
        <p:grpSp>
          <p:nvGrpSpPr>
            <p:cNvPr id="17" name="Group 94"/>
            <p:cNvGrpSpPr/>
            <p:nvPr/>
          </p:nvGrpSpPr>
          <p:grpSpPr>
            <a:xfrm>
              <a:off x="373882" y="1429015"/>
              <a:ext cx="802354" cy="791459"/>
              <a:chOff x="449399" y="759687"/>
              <a:chExt cx="1128704" cy="1099180"/>
            </a:xfrm>
          </p:grpSpPr>
          <p:sp>
            <p:nvSpPr>
              <p:cNvPr id="33" name="Flowchart: Connector 95"/>
              <p:cNvSpPr/>
              <p:nvPr/>
            </p:nvSpPr>
            <p:spPr>
              <a:xfrm>
                <a:off x="449399" y="759687"/>
                <a:ext cx="1128704" cy="1099180"/>
              </a:xfrm>
              <a:prstGeom prst="flowChartConnector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5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34" name="Picture 9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012" y="1053058"/>
                <a:ext cx="713246" cy="553250"/>
              </a:xfrm>
              <a:prstGeom prst="rect">
                <a:avLst/>
              </a:prstGeom>
            </p:spPr>
          </p:pic>
        </p:grpSp>
      </p:grpSp>
      <p:grpSp>
        <p:nvGrpSpPr>
          <p:cNvPr id="6" name="Group 103"/>
          <p:cNvGrpSpPr/>
          <p:nvPr/>
        </p:nvGrpSpPr>
        <p:grpSpPr>
          <a:xfrm>
            <a:off x="1052582" y="1869348"/>
            <a:ext cx="7727287" cy="1686772"/>
            <a:chOff x="1162751" y="1813740"/>
            <a:chExt cx="7727287" cy="1686772"/>
          </a:xfrm>
        </p:grpSpPr>
        <p:sp>
          <p:nvSpPr>
            <p:cNvPr id="48" name="Right Arrow 104"/>
            <p:cNvSpPr/>
            <p:nvPr/>
          </p:nvSpPr>
          <p:spPr>
            <a:xfrm>
              <a:off x="1823706" y="1813740"/>
              <a:ext cx="7066332" cy="168677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 dirty="0">
                <a:latin typeface="Arial" panose="020B0604020202020204" pitchFamily="34" charset="0"/>
              </a:endParaRPr>
            </a:p>
          </p:txBody>
        </p:sp>
        <p:sp>
          <p:nvSpPr>
            <p:cNvPr id="49" name="Rectangle 105"/>
            <p:cNvSpPr/>
            <p:nvPr/>
          </p:nvSpPr>
          <p:spPr>
            <a:xfrm>
              <a:off x="2132311" y="2472460"/>
              <a:ext cx="44826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2. </a:t>
              </a:r>
              <a:r>
                <a:rPr lang="en-CA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Customize and </a:t>
              </a:r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Enhance the </a:t>
              </a:r>
              <a:r>
                <a:rPr lang="en-CA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9-Box</a:t>
              </a:r>
              <a:endParaRPr lang="en-CA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endParaRPr>
            </a:p>
          </p:txBody>
        </p:sp>
        <p:grpSp>
          <p:nvGrpSpPr>
            <p:cNvPr id="50" name="Group 106"/>
            <p:cNvGrpSpPr/>
            <p:nvPr/>
          </p:nvGrpSpPr>
          <p:grpSpPr>
            <a:xfrm>
              <a:off x="1162751" y="2261397"/>
              <a:ext cx="802354" cy="791459"/>
              <a:chOff x="657179" y="3383931"/>
              <a:chExt cx="802354" cy="79145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1" name="Flowchart: Connector 107"/>
              <p:cNvSpPr/>
              <p:nvPr/>
            </p:nvSpPr>
            <p:spPr>
              <a:xfrm>
                <a:off x="657179" y="3383931"/>
                <a:ext cx="802354" cy="791459"/>
              </a:xfrm>
              <a:prstGeom prst="flowChartConnector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5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52" name="Picture 10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915" y="3516377"/>
                <a:ext cx="420882" cy="453886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9" name="Group 115"/>
          <p:cNvGrpSpPr/>
          <p:nvPr/>
        </p:nvGrpSpPr>
        <p:grpSpPr>
          <a:xfrm>
            <a:off x="1843449" y="2707291"/>
            <a:ext cx="6927227" cy="1686772"/>
            <a:chOff x="1953618" y="2651683"/>
            <a:chExt cx="6927227" cy="1686772"/>
          </a:xfrm>
        </p:grpSpPr>
        <p:sp>
          <p:nvSpPr>
            <p:cNvPr id="54" name="Right Arrow 116"/>
            <p:cNvSpPr/>
            <p:nvPr/>
          </p:nvSpPr>
          <p:spPr>
            <a:xfrm>
              <a:off x="2647511" y="2651683"/>
              <a:ext cx="6233334" cy="168677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 dirty="0">
                <a:latin typeface="Arial" panose="020B0604020202020204" pitchFamily="34" charset="0"/>
              </a:endParaRPr>
            </a:p>
          </p:txBody>
        </p:sp>
        <p:sp>
          <p:nvSpPr>
            <p:cNvPr id="55" name="TextBox 117"/>
            <p:cNvSpPr txBox="1"/>
            <p:nvPr/>
          </p:nvSpPr>
          <p:spPr>
            <a:xfrm>
              <a:off x="2907844" y="3171904"/>
              <a:ext cx="4918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3. Assess Talent, Calibrate, and Continue Talent Conversations</a:t>
              </a:r>
            </a:p>
          </p:txBody>
        </p:sp>
        <p:grpSp>
          <p:nvGrpSpPr>
            <p:cNvPr id="56" name="Group 118"/>
            <p:cNvGrpSpPr/>
            <p:nvPr/>
          </p:nvGrpSpPr>
          <p:grpSpPr>
            <a:xfrm>
              <a:off x="1953618" y="3099340"/>
              <a:ext cx="802354" cy="791459"/>
              <a:chOff x="1987196" y="4220674"/>
              <a:chExt cx="802354" cy="79145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57" name="Flowchart: Connector 119"/>
              <p:cNvSpPr/>
              <p:nvPr/>
            </p:nvSpPr>
            <p:spPr>
              <a:xfrm>
                <a:off x="1987196" y="4220674"/>
                <a:ext cx="802354" cy="791459"/>
              </a:xfrm>
              <a:prstGeom prst="flowChartConnector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5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58" name="Picture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9067" y="4394336"/>
                <a:ext cx="512777" cy="398827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1" name="Group 127"/>
          <p:cNvGrpSpPr/>
          <p:nvPr/>
        </p:nvGrpSpPr>
        <p:grpSpPr>
          <a:xfrm>
            <a:off x="2818497" y="3536953"/>
            <a:ext cx="5961371" cy="1686772"/>
            <a:chOff x="2928666" y="3481345"/>
            <a:chExt cx="5961371" cy="1686772"/>
          </a:xfrm>
        </p:grpSpPr>
        <p:sp>
          <p:nvSpPr>
            <p:cNvPr id="60" name="Right Arrow 128"/>
            <p:cNvSpPr/>
            <p:nvPr/>
          </p:nvSpPr>
          <p:spPr>
            <a:xfrm>
              <a:off x="3579776" y="3481345"/>
              <a:ext cx="5310261" cy="1686772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129"/>
            <p:cNvSpPr/>
            <p:nvPr/>
          </p:nvSpPr>
          <p:spPr>
            <a:xfrm>
              <a:off x="3891998" y="4001566"/>
              <a:ext cx="39775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4. Develop Talent Using </a:t>
              </a:r>
              <a:r>
                <a:rPr lang="en-CA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Assessment </a:t>
              </a:r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Results</a:t>
              </a:r>
            </a:p>
          </p:txBody>
        </p:sp>
        <p:grpSp>
          <p:nvGrpSpPr>
            <p:cNvPr id="62" name="Group 130"/>
            <p:cNvGrpSpPr/>
            <p:nvPr/>
          </p:nvGrpSpPr>
          <p:grpSpPr>
            <a:xfrm>
              <a:off x="2928666" y="3929002"/>
              <a:ext cx="802354" cy="791459"/>
              <a:chOff x="1284032" y="4721792"/>
              <a:chExt cx="802354" cy="79145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63" name="Flowchart: Connector 131"/>
              <p:cNvSpPr/>
              <p:nvPr/>
            </p:nvSpPr>
            <p:spPr>
              <a:xfrm>
                <a:off x="1284032" y="4721792"/>
                <a:ext cx="802354" cy="791459"/>
              </a:xfrm>
              <a:prstGeom prst="flowChartConnector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5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64" name="Picture 1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211" y="4890976"/>
                <a:ext cx="368374" cy="44731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3" name="Group 151"/>
          <p:cNvGrpSpPr/>
          <p:nvPr/>
        </p:nvGrpSpPr>
        <p:grpSpPr>
          <a:xfrm>
            <a:off x="3650282" y="4377616"/>
            <a:ext cx="5132026" cy="1686772"/>
            <a:chOff x="3760451" y="4322008"/>
            <a:chExt cx="5132026" cy="1686772"/>
          </a:xfrm>
        </p:grpSpPr>
        <p:sp>
          <p:nvSpPr>
            <p:cNvPr id="68" name="Right Arrow 152"/>
            <p:cNvSpPr/>
            <p:nvPr/>
          </p:nvSpPr>
          <p:spPr>
            <a:xfrm>
              <a:off x="4450309" y="4322008"/>
              <a:ext cx="4442168" cy="168677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 dirty="0">
                <a:latin typeface="Arial" panose="020B0604020202020204" pitchFamily="34" charset="0"/>
              </a:endParaRPr>
            </a:p>
          </p:txBody>
        </p:sp>
        <p:sp>
          <p:nvSpPr>
            <p:cNvPr id="69" name="Rectangle 153"/>
            <p:cNvSpPr/>
            <p:nvPr/>
          </p:nvSpPr>
          <p:spPr>
            <a:xfrm>
              <a:off x="4573247" y="4842229"/>
              <a:ext cx="33171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5. Integrate </a:t>
              </a:r>
              <a:r>
                <a:rPr lang="en-CA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and </a:t>
              </a:r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</a:rPr>
                <a:t>Measure Assessment</a:t>
              </a:r>
            </a:p>
          </p:txBody>
        </p:sp>
        <p:grpSp>
          <p:nvGrpSpPr>
            <p:cNvPr id="70" name="Group 154"/>
            <p:cNvGrpSpPr/>
            <p:nvPr/>
          </p:nvGrpSpPr>
          <p:grpSpPr>
            <a:xfrm>
              <a:off x="3760451" y="4769665"/>
              <a:ext cx="802354" cy="791459"/>
              <a:chOff x="452391" y="4606319"/>
              <a:chExt cx="802354" cy="791459"/>
            </a:xfrm>
          </p:grpSpPr>
          <p:sp>
            <p:nvSpPr>
              <p:cNvPr id="71" name="Flowchart: Connector 155"/>
              <p:cNvSpPr/>
              <p:nvPr/>
            </p:nvSpPr>
            <p:spPr>
              <a:xfrm>
                <a:off x="452391" y="4606319"/>
                <a:ext cx="802354" cy="79145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5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pic>
            <p:nvPicPr>
              <p:cNvPr id="72" name="Picture 15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938" y="4769329"/>
                <a:ext cx="530420" cy="47769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21146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12" name="TextBox 11">
            <a:hlinkClick r:id="rId3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cs typeface="Segoe UI" panose="020B0502040204020203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5829300" y="0"/>
            <a:ext cx="3314700" cy="65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634" y="1052285"/>
            <a:ext cx="4791227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36966"/>
            <a:ext cx="158400" cy="5485391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26" y="375667"/>
            <a:ext cx="8665308" cy="60331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Effective talent assessment increases engagement and retention</a:t>
            </a:r>
            <a:endParaRPr lang="en-US" dirty="0">
              <a:solidFill>
                <a:schemeClr val="accent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20"/>
          <p:cNvGrpSpPr/>
          <p:nvPr/>
        </p:nvGrpSpPr>
        <p:grpSpPr>
          <a:xfrm>
            <a:off x="306954" y="3844818"/>
            <a:ext cx="8569963" cy="2579087"/>
            <a:chOff x="2801264" y="3033026"/>
            <a:chExt cx="7046560" cy="525760"/>
          </a:xfrm>
        </p:grpSpPr>
        <p:sp>
          <p:nvSpPr>
            <p:cNvPr id="48" name="Rectangle 23"/>
            <p:cNvSpPr/>
            <p:nvPr/>
          </p:nvSpPr>
          <p:spPr>
            <a:xfrm>
              <a:off x="2807213" y="3033026"/>
              <a:ext cx="7040611" cy="963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Talent assessment leads to </a:t>
              </a:r>
              <a:r>
                <a:rPr lang="en-CA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d</a:t>
              </a:r>
              <a:r>
                <a:rPr lang="en-CA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evelopment opportunities that </a:t>
              </a:r>
              <a:r>
                <a:rPr lang="en-CA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help </a:t>
              </a:r>
              <a:r>
                <a:rPr lang="en-CA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to retain and engage </a:t>
              </a:r>
              <a:r>
                <a:rPr lang="en-CA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employees</a:t>
              </a:r>
              <a:r>
                <a:rPr lang="en-CA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:</a:t>
              </a:r>
              <a:endParaRPr lang="en-CA" sz="1400" b="1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Rectangle 22"/>
            <p:cNvSpPr/>
            <p:nvPr/>
          </p:nvSpPr>
          <p:spPr>
            <a:xfrm>
              <a:off x="2801264" y="3155714"/>
              <a:ext cx="7046560" cy="40307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A study of more than 3,900 U.S. employees by CareerBuilder found that </a:t>
              </a:r>
              <a:r>
                <a:rPr lang="en-CA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35% of </a:t>
              </a:r>
              <a:r>
                <a:rPr lang="en-CA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workers agree that</a:t>
              </a:r>
              <a:r>
                <a:rPr lang="en-CA" sz="12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 increasing on-the-job training </a:t>
              </a:r>
              <a:r>
                <a:rPr lang="en-CA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and </a:t>
              </a:r>
              <a:r>
                <a:rPr lang="en-CA" sz="12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development opportunities entices them to stay </a:t>
              </a:r>
              <a:r>
                <a:rPr lang="en-CA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with a company (Pollak, 2015</a:t>
              </a:r>
              <a:r>
                <a:rPr lang="en-CA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).</a:t>
              </a:r>
              <a:endParaRPr lang="en-CA" sz="1200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30% of employees cited a </a:t>
              </a:r>
              <a:r>
                <a:rPr lang="en-US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lack of opportunities for career-related skill development </a:t>
              </a:r>
              <a:r>
                <a:rPr lang="en-US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and 37% cited </a:t>
              </a:r>
              <a:r>
                <a:rPr lang="en-US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lack of opportunities for career advancement </a:t>
              </a:r>
              <a:r>
                <a:rPr lang="en-US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as primary reasons for leaving their jobs (McLean &amp; Company Employee Exit Survey, 2016, </a:t>
              </a:r>
              <a:r>
                <a:rPr lang="en-US" sz="1200" i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N=3,325</a:t>
              </a:r>
              <a:r>
                <a:rPr lang="en-US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).</a:t>
              </a:r>
            </a:p>
            <a:p>
              <a:pPr marL="628650" lvl="1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When good employees leave the organization for better development elsewhere, it can </a:t>
              </a:r>
              <a:r>
                <a:rPr lang="en-US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cost</a:t>
              </a:r>
              <a:r>
                <a:rPr lang="en-US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 </a:t>
              </a:r>
              <a:r>
                <a:rPr lang="en-US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1.5x the amount, or more, of departing employee’s salary </a:t>
              </a:r>
              <a:r>
                <a:rPr lang="en-US" sz="12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(Boudreau, 2014).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89% </a:t>
              </a:r>
              <a:r>
                <a:rPr lang="en-US" sz="1200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of respondents who strongly agreed with the statement “I am given the chance to </a:t>
              </a:r>
              <a:r>
                <a:rPr lang="en-US" sz="1200" b="1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fully leverage my talents</a:t>
              </a:r>
              <a:r>
                <a:rPr lang="en-US" sz="1200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 through my job” were also </a:t>
              </a:r>
              <a:r>
                <a:rPr lang="en-US" sz="1200" b="1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engaged</a:t>
              </a:r>
              <a:r>
                <a:rPr lang="en-US" sz="1200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 (McLean &amp; Company, 2016, </a:t>
              </a:r>
              <a:r>
                <a:rPr lang="en-US" sz="1200" i="1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N</a:t>
              </a:r>
              <a:r>
                <a:rPr lang="en-US" sz="1200" kern="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=13,009).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15229" y="1233801"/>
            <a:ext cx="3817473" cy="25391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</a:rPr>
              <a:t>Talent assessment is the </a:t>
            </a: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</a:rPr>
              <a:t>starting point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</a:rPr>
              <a:t>for </a:t>
            </a: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</a:rPr>
              <a:t>successfully developing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</a:rPr>
              <a:t>and managing organizational talent </a:t>
            </a: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</a:rPr>
              <a:t>at all levels,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</a:rPr>
              <a:t> not just for identifying </a:t>
            </a:r>
            <a:r>
              <a:rPr lang="en-CA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high-potential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</a:rPr>
              <a:t>employees.</a:t>
            </a:r>
          </a:p>
          <a:p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</a:rPr>
              <a:t>You can’t develop or strategically place talent if you don’t know their current abilities. </a:t>
            </a:r>
          </a:p>
          <a:p>
            <a:endParaRPr lang="en-CA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However, in the </a:t>
            </a:r>
            <a:r>
              <a:rPr lang="en-US" sz="1400" i="1" dirty="0">
                <a:solidFill>
                  <a:srgbClr val="333333"/>
                </a:solidFill>
                <a:latin typeface="Arial" panose="020B0604020202020204" pitchFamily="34" charset="0"/>
              </a:rPr>
              <a:t>2016 HR Trends &amp; Priorities Survey, 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75% of respondents rated their “Internal Talent </a:t>
            </a: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Assessment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” as ineffective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(McLean &amp; Company, 2016, </a:t>
            </a:r>
            <a:r>
              <a:rPr lang="en-US" sz="1400" i="1" dirty="0">
                <a:solidFill>
                  <a:srgbClr val="333333"/>
                </a:solidFill>
                <a:latin typeface="Arial" panose="020B0604020202020204" pitchFamily="34" charset="0"/>
              </a:rPr>
              <a:t>N=555).</a:t>
            </a:r>
            <a:endParaRPr lang="en-CA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91" name="Right Arrow 90"/>
          <p:cNvSpPr/>
          <p:nvPr/>
        </p:nvSpPr>
        <p:spPr>
          <a:xfrm>
            <a:off x="4171372" y="1313267"/>
            <a:ext cx="906899" cy="893925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dist="12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14" y="1036696"/>
            <a:ext cx="3726503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36966"/>
            <a:ext cx="158400" cy="5485391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25" y="376392"/>
            <a:ext cx="8696801" cy="8636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Used 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inappropriately, the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9-box 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can be a tick-box exercise that hinders employee development</a:t>
            </a:r>
            <a:endParaRPr lang="en-US" dirty="0">
              <a:solidFill>
                <a:schemeClr val="accent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517" y="1225116"/>
            <a:ext cx="6855017" cy="22621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The </a:t>
            </a: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9-box becomes 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largely useless when assessments are: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Infrequent and not documented carefully,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 which makes them overly reliant on the manager’s memory. </a:t>
            </a:r>
            <a:endParaRPr lang="en-US" sz="1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Inconsistent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due to the difficulty of defining criteria such as potential, which means managers may be using different standards within the same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organization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(Brook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).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Biased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because managers may 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favor people like themselves,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 assess minorities more harshly, and wrongly base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future assessments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off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of a first impression, whether good or bad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(Kosinski, Gutierrez y Muhs,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Cherry, Snee).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517" y="4072848"/>
            <a:ext cx="8519524" cy="233910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Inaccurate </a:t>
            </a: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9-box 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placement can limit employee development: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Once the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9-box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grid is populated, there is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a tendency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for management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and senior leadership to treat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it as 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“set in stone”: 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If the initial assessments are not fair/accurate, there is little likelihood that they will be updated or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corrected, which may lead to </a:t>
            </a: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fewer opportunities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for employees to grow and develop.</a:t>
            </a:r>
            <a:endParaRPr lang="en-CA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Danger of </a:t>
            </a: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employees being “written off”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and not given adequate development and job opportunities as a result (see case study on next slide).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Increased risk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of 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losing good employees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who have moved from one box to another, but do not get any further chances to prove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themselves.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34" y="1296326"/>
            <a:ext cx="1845375" cy="184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517" y="3487274"/>
            <a:ext cx="859864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Highly politicized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, so that those with the “right” manager may be assessed more favorably and given more development opportunities than those who are less well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connected within the organization.</a:t>
            </a:r>
            <a:endParaRPr lang="en-US" sz="1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CA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36966"/>
            <a:ext cx="158400" cy="5485391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" panose="020B0604020202020204" pitchFamily="34" charset="0"/>
            </a:endParaRPr>
          </a:p>
        </p:txBody>
      </p:sp>
      <p:grpSp>
        <p:nvGrpSpPr>
          <p:cNvPr id="48" name="Group 25"/>
          <p:cNvGrpSpPr/>
          <p:nvPr/>
        </p:nvGrpSpPr>
        <p:grpSpPr>
          <a:xfrm>
            <a:off x="4703823" y="2644527"/>
            <a:ext cx="4018422" cy="3298230"/>
            <a:chOff x="1748813" y="1870439"/>
            <a:chExt cx="5150680" cy="4227561"/>
          </a:xfrm>
        </p:grpSpPr>
        <p:sp>
          <p:nvSpPr>
            <p:cNvPr id="49" name="Rectangle 42"/>
            <p:cNvSpPr/>
            <p:nvPr/>
          </p:nvSpPr>
          <p:spPr>
            <a:xfrm>
              <a:off x="5203554" y="1870439"/>
              <a:ext cx="1695939" cy="1387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High Performance/</a:t>
              </a:r>
            </a:p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High Potential</a:t>
              </a:r>
            </a:p>
          </p:txBody>
        </p:sp>
        <p:sp>
          <p:nvSpPr>
            <p:cNvPr id="50" name="Rectangle 46"/>
            <p:cNvSpPr/>
            <p:nvPr/>
          </p:nvSpPr>
          <p:spPr>
            <a:xfrm>
              <a:off x="1748813" y="3289381"/>
              <a:ext cx="1695939" cy="1387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Low Performance/</a:t>
              </a:r>
            </a:p>
            <a:p>
              <a:pPr algn="ctr"/>
              <a:r>
                <a:rPr lang="en-CA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Medium Potential</a:t>
              </a:r>
            </a:p>
          </p:txBody>
        </p:sp>
        <p:sp>
          <p:nvSpPr>
            <p:cNvPr id="51" name="Rectangle 47"/>
            <p:cNvSpPr/>
            <p:nvPr/>
          </p:nvSpPr>
          <p:spPr>
            <a:xfrm>
              <a:off x="3479223" y="3289381"/>
              <a:ext cx="1695939" cy="13872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Medium Performance/</a:t>
              </a:r>
            </a:p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Medium Potential</a:t>
              </a:r>
            </a:p>
          </p:txBody>
        </p:sp>
        <p:sp>
          <p:nvSpPr>
            <p:cNvPr id="52" name="Rectangle 48"/>
            <p:cNvSpPr/>
            <p:nvPr/>
          </p:nvSpPr>
          <p:spPr>
            <a:xfrm>
              <a:off x="5203553" y="3289380"/>
              <a:ext cx="1695939" cy="1387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High Performance/</a:t>
              </a:r>
            </a:p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Medium Potential</a:t>
              </a:r>
            </a:p>
          </p:txBody>
        </p:sp>
        <p:sp>
          <p:nvSpPr>
            <p:cNvPr id="53" name="Rectangle 49"/>
            <p:cNvSpPr/>
            <p:nvPr/>
          </p:nvSpPr>
          <p:spPr>
            <a:xfrm>
              <a:off x="1748813" y="4710702"/>
              <a:ext cx="1695939" cy="1387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Low Performance/</a:t>
              </a:r>
            </a:p>
            <a:p>
              <a:pPr algn="ctr"/>
              <a:r>
                <a:rPr lang="en-CA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Low Potential</a:t>
              </a:r>
            </a:p>
            <a:p>
              <a:pPr algn="ctr"/>
              <a:endParaRPr lang="en-CA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Rectangle 50"/>
            <p:cNvSpPr/>
            <p:nvPr/>
          </p:nvSpPr>
          <p:spPr>
            <a:xfrm>
              <a:off x="3479223" y="4710702"/>
              <a:ext cx="1695939" cy="13872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Medium Performance/</a:t>
              </a:r>
            </a:p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Low Potential</a:t>
              </a:r>
              <a:endParaRPr lang="en-CA" sz="1200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51"/>
            <p:cNvSpPr/>
            <p:nvPr/>
          </p:nvSpPr>
          <p:spPr>
            <a:xfrm>
              <a:off x="5203553" y="4710702"/>
              <a:ext cx="1695939" cy="13872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High Performance/ Low Potential</a:t>
              </a:r>
            </a:p>
          </p:txBody>
        </p:sp>
        <p:sp>
          <p:nvSpPr>
            <p:cNvPr id="56" name="Rectangle 52"/>
            <p:cNvSpPr/>
            <p:nvPr/>
          </p:nvSpPr>
          <p:spPr>
            <a:xfrm>
              <a:off x="1805913" y="1870439"/>
              <a:ext cx="1638839" cy="1387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Low Performance/</a:t>
              </a:r>
            </a:p>
            <a:p>
              <a:pPr algn="ctr"/>
              <a:r>
                <a:rPr lang="en-CA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High Potential</a:t>
              </a:r>
            </a:p>
          </p:txBody>
        </p:sp>
        <p:sp>
          <p:nvSpPr>
            <p:cNvPr id="57" name="Rectangle 53"/>
            <p:cNvSpPr/>
            <p:nvPr/>
          </p:nvSpPr>
          <p:spPr>
            <a:xfrm>
              <a:off x="3479223" y="1870439"/>
              <a:ext cx="1695939" cy="1387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Medium Performance/</a:t>
              </a:r>
            </a:p>
            <a:p>
              <a:pPr algn="ctr"/>
              <a:r>
                <a:rPr lang="en-CA" sz="12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High Potential</a:t>
              </a:r>
            </a:p>
          </p:txBody>
        </p:sp>
      </p:grpSp>
      <p:sp>
        <p:nvSpPr>
          <p:cNvPr id="58" name="Left Brace 40"/>
          <p:cNvSpPr/>
          <p:nvPr/>
        </p:nvSpPr>
        <p:spPr>
          <a:xfrm rot="5400000">
            <a:off x="6435159" y="1672414"/>
            <a:ext cx="560152" cy="12739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41"/>
          <p:cNvSpPr txBox="1"/>
          <p:nvPr/>
        </p:nvSpPr>
        <p:spPr>
          <a:xfrm>
            <a:off x="5289044" y="1755021"/>
            <a:ext cx="285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Individual Talent Profile</a:t>
            </a:r>
            <a:endParaRPr lang="en-US" sz="1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68"/>
          <p:cNvSpPr/>
          <p:nvPr/>
        </p:nvSpPr>
        <p:spPr>
          <a:xfrm>
            <a:off x="256779" y="2462421"/>
            <a:ext cx="1695939" cy="63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Top Talent</a:t>
            </a:r>
            <a:endParaRPr lang="en-US" sz="1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9"/>
          <p:cNvSpPr/>
          <p:nvPr/>
        </p:nvSpPr>
        <p:spPr>
          <a:xfrm>
            <a:off x="256779" y="3588104"/>
            <a:ext cx="1695939" cy="63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Core Talent</a:t>
            </a:r>
            <a:endParaRPr lang="en-US" sz="1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70"/>
          <p:cNvSpPr/>
          <p:nvPr/>
        </p:nvSpPr>
        <p:spPr>
          <a:xfrm>
            <a:off x="268052" y="4713787"/>
            <a:ext cx="1695939" cy="63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Underachievers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3" name="Left Brace 71"/>
          <p:cNvSpPr/>
          <p:nvPr/>
        </p:nvSpPr>
        <p:spPr>
          <a:xfrm rot="5400000">
            <a:off x="956494" y="1331340"/>
            <a:ext cx="307782" cy="16846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72"/>
          <p:cNvSpPr txBox="1"/>
          <p:nvPr/>
        </p:nvSpPr>
        <p:spPr>
          <a:xfrm>
            <a:off x="326182" y="1755021"/>
            <a:ext cx="163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Subgroups</a:t>
            </a:r>
            <a:endParaRPr lang="en-US" sz="1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1520" y="1149069"/>
            <a:ext cx="76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The talent development support that an employee receives is based on their profile.</a:t>
            </a:r>
            <a:endParaRPr lang="en-US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778" y="2454255"/>
            <a:ext cx="1513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These employees are the </a:t>
            </a:r>
            <a:r>
              <a:rPr lang="en-US" sz="1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high achievers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of the organization.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0409" y="3616012"/>
            <a:ext cx="151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These employees are the </a:t>
            </a:r>
            <a:r>
              <a:rPr lang="en-US" sz="1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solid working base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of the company.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80163" y="4721695"/>
            <a:ext cx="165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These employees may </a:t>
            </a:r>
            <a:r>
              <a:rPr lang="en-US" sz="1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need a second look,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and may be managed up or out.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rot="5400000">
            <a:off x="6329719" y="3927962"/>
            <a:ext cx="405588" cy="43794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16000" algn="ctr"/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Performance</a:t>
            </a:r>
            <a:endParaRPr lang="en-US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42783" y="2644527"/>
            <a:ext cx="405588" cy="3270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Potential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02548" y="5888355"/>
            <a:ext cx="88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Low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18898" y="5888354"/>
            <a:ext cx="88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High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77" name="Group 24"/>
          <p:cNvGrpSpPr/>
          <p:nvPr/>
        </p:nvGrpSpPr>
        <p:grpSpPr>
          <a:xfrm>
            <a:off x="7869540" y="214260"/>
            <a:ext cx="1070745" cy="918812"/>
            <a:chOff x="7614127" y="264925"/>
            <a:chExt cx="1070745" cy="918812"/>
          </a:xfrm>
        </p:grpSpPr>
        <p:grpSp>
          <p:nvGrpSpPr>
            <p:cNvPr id="82" name="Group 3"/>
            <p:cNvGrpSpPr/>
            <p:nvPr/>
          </p:nvGrpSpPr>
          <p:grpSpPr>
            <a:xfrm>
              <a:off x="7846185" y="274469"/>
              <a:ext cx="833486" cy="680373"/>
              <a:chOff x="7781971" y="306791"/>
              <a:chExt cx="893709" cy="729533"/>
            </a:xfrm>
          </p:grpSpPr>
          <p:grpSp>
            <p:nvGrpSpPr>
              <p:cNvPr id="85" name="Group 4"/>
              <p:cNvGrpSpPr/>
              <p:nvPr/>
            </p:nvGrpSpPr>
            <p:grpSpPr>
              <a:xfrm>
                <a:off x="7781971" y="306791"/>
                <a:ext cx="297903" cy="729533"/>
                <a:chOff x="1806734" y="1910352"/>
                <a:chExt cx="1695938" cy="4153172"/>
              </a:xfrm>
            </p:grpSpPr>
            <p:sp>
              <p:nvSpPr>
                <p:cNvPr id="94" name="Rectangle 5"/>
                <p:cNvSpPr/>
                <p:nvPr/>
              </p:nvSpPr>
              <p:spPr>
                <a:xfrm>
                  <a:off x="1806734" y="3293296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Rectangle 19"/>
                <p:cNvSpPr/>
                <p:nvPr/>
              </p:nvSpPr>
              <p:spPr>
                <a:xfrm>
                  <a:off x="1806734" y="4676228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Rectangle 20"/>
                <p:cNvSpPr/>
                <p:nvPr/>
              </p:nvSpPr>
              <p:spPr>
                <a:xfrm>
                  <a:off x="1806734" y="1910352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Group 29"/>
              <p:cNvGrpSpPr/>
              <p:nvPr/>
            </p:nvGrpSpPr>
            <p:grpSpPr>
              <a:xfrm>
                <a:off x="8079874" y="306791"/>
                <a:ext cx="297903" cy="729533"/>
                <a:chOff x="1806734" y="1910352"/>
                <a:chExt cx="1695938" cy="4153172"/>
              </a:xfrm>
            </p:grpSpPr>
            <p:sp>
              <p:nvSpPr>
                <p:cNvPr id="91" name="Rectangle 34"/>
                <p:cNvSpPr/>
                <p:nvPr/>
              </p:nvSpPr>
              <p:spPr>
                <a:xfrm>
                  <a:off x="1806734" y="3293293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Rectangle 35"/>
                <p:cNvSpPr/>
                <p:nvPr/>
              </p:nvSpPr>
              <p:spPr>
                <a:xfrm>
                  <a:off x="1806734" y="4676228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Rectangle 36"/>
                <p:cNvSpPr/>
                <p:nvPr/>
              </p:nvSpPr>
              <p:spPr>
                <a:xfrm>
                  <a:off x="1806734" y="1910352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7" name="Group 30"/>
              <p:cNvGrpSpPr/>
              <p:nvPr/>
            </p:nvGrpSpPr>
            <p:grpSpPr>
              <a:xfrm>
                <a:off x="8377777" y="306791"/>
                <a:ext cx="297903" cy="729533"/>
                <a:chOff x="1806734" y="1910352"/>
                <a:chExt cx="1695938" cy="4153172"/>
              </a:xfrm>
            </p:grpSpPr>
            <p:sp>
              <p:nvSpPr>
                <p:cNvPr id="88" name="Rectangle 31"/>
                <p:cNvSpPr/>
                <p:nvPr/>
              </p:nvSpPr>
              <p:spPr>
                <a:xfrm>
                  <a:off x="1806734" y="3293293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Rectangle 32"/>
                <p:cNvSpPr/>
                <p:nvPr/>
              </p:nvSpPr>
              <p:spPr>
                <a:xfrm>
                  <a:off x="1806734" y="4676228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Rectangle 33"/>
                <p:cNvSpPr/>
                <p:nvPr/>
              </p:nvSpPr>
              <p:spPr>
                <a:xfrm>
                  <a:off x="1806734" y="1910352"/>
                  <a:ext cx="1695938" cy="13872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3" name="TextBox 5"/>
            <p:cNvSpPr txBox="1"/>
            <p:nvPr/>
          </p:nvSpPr>
          <p:spPr>
            <a:xfrm>
              <a:off x="7838872" y="968293"/>
              <a:ext cx="846000" cy="2154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sz="8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Performance</a:t>
              </a:r>
              <a:endParaRPr lang="en-CA" sz="200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TextBox 6"/>
            <p:cNvSpPr txBox="1"/>
            <p:nvPr/>
          </p:nvSpPr>
          <p:spPr>
            <a:xfrm rot="16200000">
              <a:off x="7378543" y="500509"/>
              <a:ext cx="702000" cy="2308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sz="9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Potential</a:t>
              </a:r>
              <a:endParaRPr lang="en-CA" sz="900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260849" y="5288561"/>
            <a:ext cx="88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Low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61320" y="2997616"/>
            <a:ext cx="88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High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250825" y="341250"/>
            <a:ext cx="7769689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200" dirty="0">
                <a:latin typeface="Arial Black" panose="020B0A04020102020204" pitchFamily="34" charset="0"/>
              </a:rPr>
              <a:t>Each combination of potential and performance represents a subgroup </a:t>
            </a:r>
            <a:r>
              <a:rPr lang="en-US" sz="2200" dirty="0" smtClean="0">
                <a:latin typeface="Arial Black" panose="020B0A04020102020204" pitchFamily="34" charset="0"/>
              </a:rPr>
              <a:t>&amp; </a:t>
            </a:r>
            <a:r>
              <a:rPr lang="en-US" sz="2200" dirty="0">
                <a:latin typeface="Arial Black" panose="020B0A04020102020204" pitchFamily="34" charset="0"/>
              </a:rPr>
              <a:t>talent profile in the grid</a:t>
            </a:r>
            <a:endParaRPr lang="en-US" sz="22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93" y="703720"/>
            <a:ext cx="241330" cy="187364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76" y="473549"/>
            <a:ext cx="241330" cy="18736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54" y="243399"/>
            <a:ext cx="241330" cy="18736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9790" y="5692952"/>
            <a:ext cx="3865178" cy="605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</a:rPr>
              <a:t>See Tabs 2a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</a:rPr>
              <a:t>3 in the </a:t>
            </a:r>
            <a:r>
              <a:rPr lang="en-CA" sz="1200" i="1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9-Box Talent Grid Assessment Tool</a:t>
            </a:r>
            <a:r>
              <a:rPr lang="en-CA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</a:rPr>
              <a:t>for more information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on 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</a:rPr>
              <a:t>each box.</a:t>
            </a:r>
            <a:endParaRPr lang="en-CA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4828" y="2660069"/>
            <a:ext cx="217823" cy="31172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2050767" y="4875993"/>
            <a:ext cx="217823" cy="31172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2050720" y="3779616"/>
            <a:ext cx="217823" cy="31172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86" y="6066304"/>
            <a:ext cx="349610" cy="3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5" y="439011"/>
            <a:ext cx="818258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</a:t>
            </a:r>
            <a:r>
              <a:rPr lang="en-CA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/>
            </a:r>
            <a:br>
              <a:rPr lang="en-CA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</a:br>
            <a:r>
              <a:rPr lang="en-CA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HR </a:t>
            </a:r>
            <a:r>
              <a:rPr lang="en-CA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PROFESSIONALS TO: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Text Placeholder 41"/>
          <p:cNvSpPr txBox="1">
            <a:spLocks/>
          </p:cNvSpPr>
          <p:nvPr/>
        </p:nvSpPr>
        <p:spPr bwMode="auto">
          <a:xfrm>
            <a:off x="6702099" y="1914448"/>
            <a:ext cx="2001634" cy="29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ts val="1350"/>
              </a:lnSpc>
              <a:spcBef>
                <a:spcPts val="500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200" i="1" baseline="0">
                <a:solidFill>
                  <a:schemeClr val="tx1"/>
                </a:solidFill>
                <a:latin typeface="+mj-lt"/>
              </a:defRPr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-"/>
              <a:defRPr sz="1000">
                <a:solidFill>
                  <a:schemeClr val="tx1"/>
                </a:solidFill>
              </a:defRPr>
            </a:lvl2pPr>
            <a:lvl3pPr marL="895350" indent="-176213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/>
            </a:lvl3pPr>
            <a:lvl4pPr marL="1254125" indent="-174625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algn="ctr" eaLnBrk="0" hangingPunct="0">
              <a:buClr>
                <a:prstClr val="white"/>
              </a:buClr>
              <a:buFont typeface="Arial" pitchFamily="34" charset="0"/>
              <a:buNone/>
            </a:pPr>
            <a:r>
              <a: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more than ever, HR leaders need to help their organizations maximize the value of their people.  </a:t>
            </a:r>
            <a:endParaRPr lang="en-CA" sz="1400" dirty="0" smtClean="0">
              <a:solidFill>
                <a:srgbClr val="222222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buClr>
                <a:prstClr val="white"/>
              </a:buClr>
              <a:buFont typeface="Arial" pitchFamily="34" charset="0"/>
              <a:buNone/>
            </a:pPr>
            <a:r>
              <a: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</a:t>
            </a:r>
            <a:r>
              <a: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Company offers the tools, diagnostics, and programs to drive measurable results</a:t>
            </a:r>
            <a:r>
              <a: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0" hangingPunct="0">
              <a:buClr>
                <a:prstClr val="white"/>
              </a:buClr>
            </a:pPr>
            <a:endParaRPr lang="en-CA" sz="1400" dirty="0">
              <a:solidFill>
                <a:srgbClr val="222222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eaLnBrk="0" fontAlgn="base" hangingPunct="0">
              <a:spcAft>
                <a:spcPct val="0"/>
              </a:spcAft>
              <a:buClr>
                <a:srgbClr val="C0504D"/>
              </a:buClr>
              <a:buFont typeface="Arial" pitchFamily="34" charset="0"/>
              <a:buNone/>
              <a:defRPr/>
            </a:pPr>
            <a:r>
              <a: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Jennifer Rozon, </a:t>
            </a:r>
            <a:r>
              <a:rPr lang="en-CA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President, McLean &amp; Company</a:t>
            </a: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hlinkClick r:id="rId4"/>
          </p:cNvPr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BECOMING A MEMBER</a:t>
            </a:r>
            <a:endParaRPr lang="en-CA" sz="16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358131" y="1629663"/>
            <a:ext cx="564578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DDDDDD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5" name="TextBox 54"/>
          <p:cNvSpPr txBox="1"/>
          <p:nvPr/>
        </p:nvSpPr>
        <p:spPr>
          <a:xfrm rot="10800000">
            <a:off x="8409870" y="3232900"/>
            <a:ext cx="564578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DDDDDD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425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Custom 6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A868AB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5_Theme1">
  <a:themeElements>
    <a:clrScheme name="Custom 6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A868AB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1278</Words>
  <Application>Microsoft Office PowerPoint</Application>
  <PresentationFormat>On-screen Show (4:3)</PresentationFormat>
  <Paragraphs>197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 Unicode MS</vt:lpstr>
      <vt:lpstr>Arial</vt:lpstr>
      <vt:lpstr>Arial Black</vt:lpstr>
      <vt:lpstr>Arial Narrow</vt:lpstr>
      <vt:lpstr>Calibri</vt:lpstr>
      <vt:lpstr>Courier New</vt:lpstr>
      <vt:lpstr>Roboto</vt:lpstr>
      <vt:lpstr>Segoe Condensed</vt:lpstr>
      <vt:lpstr>Segoe UI</vt:lpstr>
      <vt:lpstr>Wingdings</vt:lpstr>
      <vt:lpstr>Theme1</vt:lpstr>
      <vt:lpstr>5_Theme1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MCLEAN &amp; COMPANY HELPS 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2016-09-12T15:28:39Z</dcterms:created>
  <dcterms:modified xsi:type="dcterms:W3CDTF">2016-09-12T19:45:24Z</dcterms:modified>
</cp:coreProperties>
</file>