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7" r:id="rId1"/>
    <p:sldMasterId id="2147483804" r:id="rId2"/>
    <p:sldMasterId id="2147483859" r:id="rId3"/>
    <p:sldMasterId id="2147483869" r:id="rId4"/>
    <p:sldMasterId id="2147483879" r:id="rId5"/>
    <p:sldMasterId id="2147483889" r:id="rId6"/>
    <p:sldMasterId id="2147483899" r:id="rId7"/>
  </p:sldMasterIdLst>
  <p:notesMasterIdLst>
    <p:notesMasterId r:id="rId16"/>
  </p:notesMasterIdLst>
  <p:handoutMasterIdLst>
    <p:handoutMasterId r:id="rId17"/>
  </p:handoutMasterIdLst>
  <p:sldIdLst>
    <p:sldId id="302" r:id="rId8"/>
    <p:sldId id="303" r:id="rId9"/>
    <p:sldId id="297" r:id="rId10"/>
    <p:sldId id="304" r:id="rId11"/>
    <p:sldId id="289" r:id="rId12"/>
    <p:sldId id="305" r:id="rId13"/>
    <p:sldId id="306" r:id="rId14"/>
    <p:sldId id="293" r:id="rId15"/>
  </p:sldIdLst>
  <p:sldSz cx="9144000" cy="6858000" type="screen4x3"/>
  <p:notesSz cx="6950075" cy="9236075"/>
  <p:custShowLst>
    <p:custShow name="Custom Show 1" id="0">
      <p:sldLst/>
    </p:custShow>
  </p:custShow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h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2F"/>
    <a:srgbClr val="243F54"/>
    <a:srgbClr val="647455"/>
    <a:srgbClr val="007698"/>
    <a:srgbClr val="2B9E36"/>
    <a:srgbClr val="5A7D41"/>
    <a:srgbClr val="FF4D40"/>
    <a:srgbClr val="CC1443"/>
    <a:srgbClr val="FF8200"/>
    <a:srgbClr val="FF1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6740" autoAdjust="0"/>
    <p:restoredTop sz="95501" autoAdjust="0"/>
  </p:normalViewPr>
  <p:slideViewPr>
    <p:cSldViewPr snapToGrid="0">
      <p:cViewPr varScale="1">
        <p:scale>
          <a:sx n="133" d="100"/>
          <a:sy n="133" d="100"/>
        </p:scale>
        <p:origin x="176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73227218999356"/>
          <c:y val="2.5916582276220769E-2"/>
          <c:w val="0.69600733873835208"/>
          <c:h val="0.886791470995620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1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730308285034467"/>
                  <c:y val="-0.12995885968607318"/>
                </c:manualLayout>
              </c:layout>
              <c:tx>
                <c:rich>
                  <a:bodyPr/>
                  <a:lstStyle/>
                  <a:p>
                    <a:fld id="{3D35ECFA-C00D-4C34-B2F9-4CE9888586A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Disagree</c:v>
                </c:pt>
                <c:pt idx="1">
                  <c:v>Agree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Belief that HR has a strategic plan that aligns with organizational goals and objectives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22178340138453742"/>
                  <c:y val="8.0047605007874237E-2"/>
                </c:manualLayout>
              </c:layout>
              <c:tx>
                <c:rich>
                  <a:bodyPr/>
                  <a:lstStyle/>
                  <a:p>
                    <a:fld id="{AC0B555A-7134-4438-B55B-502D2719299C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CA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57221273313641"/>
                  <c:y val="-0.194840496513862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94387043771312"/>
                  <c:y val="0.124984205287093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Detractors</c:v>
                </c:pt>
                <c:pt idx="1">
                  <c:v>Neutral</c:v>
                </c:pt>
                <c:pt idx="2">
                  <c:v>Supporters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0.39710000000000001</c:v>
                </c:pt>
                <c:pt idx="1">
                  <c:v>0.28760000000000002</c:v>
                </c:pt>
                <c:pt idx="2">
                  <c:v>0.31540000000000001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4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4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0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7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</a:rPr>
              <a:t>is </a:t>
            </a:r>
            <a:r>
              <a:rPr lang="en-CA" sz="800" dirty="0">
                <a:solidFill>
                  <a:srgbClr val="FFFFFF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© </a:t>
            </a:r>
            <a:r>
              <a:rPr lang="en-CA" sz="800" dirty="0" smtClean="0">
                <a:solidFill>
                  <a:srgbClr val="FFFFFF"/>
                </a:solidFill>
              </a:rPr>
              <a:t>1997-2016 </a:t>
            </a:r>
            <a:r>
              <a:rPr lang="en-CA" sz="800" dirty="0">
                <a:solidFill>
                  <a:srgbClr val="FFFFFF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681" cy="60884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090046"/>
          </a:xfrm>
          <a:prstGeom prst="rect">
            <a:avLst/>
          </a:prstGeom>
          <a:solidFill>
            <a:srgbClr val="2947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22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pos="6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749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8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334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232756"/>
            <a:ext cx="8627997" cy="4973925"/>
          </a:xfrm>
          <a:prstGeom prst="rect">
            <a:avLst/>
          </a:prstGeo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  <p:extLst>
      <p:ext uri="{BB962C8B-B14F-4D97-AF65-F5344CB8AC3E}">
        <p14:creationId xmlns:p14="http://schemas.microsoft.com/office/powerpoint/2010/main" val="12223924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" y="-1"/>
            <a:ext cx="9138678" cy="60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97814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738840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02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16984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599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459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4825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365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" y="-1"/>
            <a:ext cx="9138678" cy="60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0068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42957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7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65266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893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4984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5831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72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" y="-1"/>
            <a:ext cx="9138678" cy="60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4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96919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57999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56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41206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5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3710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27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7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57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" y="-1"/>
            <a:ext cx="9138678" cy="60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7716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164034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9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795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83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6682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0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481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" y="-1"/>
            <a:ext cx="9138678" cy="60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7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6817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506665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8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29651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493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7107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3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6487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10502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8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57724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4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7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5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2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hr.mcleanco.com/research/ss/develop-an-integrated-people-strategy/develop-an-integrated-people-strategy-storyboard?utm_source=SS_Sample&amp;utm_medium=Collateral&amp;utm_campaign=Collateral" TargetMode="Externa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../k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hr.mcleanco.com/mycontent" TargetMode="External"/><Relationship Id="rId4" Type="http://schemas.openxmlformats.org/officeDocument/2006/relationships/hyperlink" Target="https://hr.mcleanco.com/research/ss/develop-an-integrated-people-strategy/develop-an-integrated-people-strategy-storyboard?utm_source=SS_Sample&amp;utm_medium=Collateral&amp;utm_campaign=Collate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616170" y="-2"/>
            <a:ext cx="1942731" cy="177210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1" y="325929"/>
            <a:ext cx="7808650" cy="1535528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Clr>
                <a:srgbClr val="333333"/>
              </a:buClr>
              <a:buFont typeface="Arial" pitchFamily="34" charset="0"/>
              <a:buNone/>
            </a:pPr>
            <a:r>
              <a:rPr lang="en-CA" sz="4800" b="1" dirty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Develop an Integrated People Strategy </a:t>
            </a:r>
          </a:p>
          <a:p>
            <a:pPr marL="0" indent="0">
              <a:spcAft>
                <a:spcPts val="200"/>
              </a:spcAft>
              <a:buClr>
                <a:srgbClr val="333333"/>
              </a:buClr>
              <a:buFont typeface="Arial" pitchFamily="34" charset="0"/>
              <a:buNone/>
            </a:pPr>
            <a:endParaRPr lang="en-US" sz="4800" b="1" dirty="0" smtClean="0">
              <a:solidFill>
                <a:srgbClr val="FFFFFF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  <a:p>
            <a:pPr>
              <a:buClr>
                <a:srgbClr val="333333"/>
              </a:buClr>
            </a:pPr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921" y="4715226"/>
            <a:ext cx="77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1600" b="1" dirty="0">
                <a:solidFill>
                  <a:srgbClr val="FFFFFF"/>
                </a:solidFill>
                <a:cs typeface="Arial" panose="020B0604020202020204" pitchFamily="34" charset="0"/>
              </a:rPr>
              <a:t>An integrated people strategy not only supports but drives organizational goals, maximizing the human capital contribution to the bottom line.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rgbClr val="2B9E36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373216"/>
            <a:ext cx="9144000" cy="1490026"/>
            <a:chOff x="0" y="5373216"/>
            <a:chExt cx="9144000" cy="1490026"/>
          </a:xfrm>
        </p:grpSpPr>
        <p:sp>
          <p:nvSpPr>
            <p:cNvPr id="8" name="Rectangle 7"/>
            <p:cNvSpPr/>
            <p:nvPr/>
          </p:nvSpPr>
          <p:spPr>
            <a:xfrm>
              <a:off x="0" y="5373216"/>
              <a:ext cx="9135007" cy="148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5373216"/>
              <a:ext cx="9144000" cy="1490026"/>
              <a:chOff x="0" y="5373216"/>
              <a:chExt cx="9144000" cy="1490026"/>
            </a:xfrm>
          </p:grpSpPr>
          <p:pic>
            <p:nvPicPr>
              <p:cNvPr id="11" name="Picture 10" descr="sample-titlebar-mcoNEW.gif"/>
              <p:cNvPicPr>
                <a:picLocks noChangeAspect="1"/>
              </p:cNvPicPr>
              <p:nvPr/>
            </p:nvPicPr>
            <p:blipFill>
              <a:blip r:embed="rId4" cstate="print"/>
              <a:srcRect l="84650" t="59830"/>
              <a:stretch>
                <a:fillRect/>
              </a:stretch>
            </p:blipFill>
            <p:spPr>
              <a:xfrm>
                <a:off x="7740352" y="6273316"/>
                <a:ext cx="1403648" cy="584684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278558"/>
                <a:ext cx="7740352" cy="584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rgbClr val="FFFFFF">
                        <a:lumMod val="65000"/>
                      </a:srgbClr>
                    </a:solidFill>
                  </a:rPr>
                  <a:t>McLean &amp; Company is a research and advisory firm providing practical solutions to human resources challenges via executable research, tools and advice that have a clear and measurable impact on your business. © 1997-2016 McLean &amp; Company. McLean &amp; Company is a division of Info-Tech Research Group.</a:t>
                </a:r>
                <a:endParaRPr lang="en-CA" sz="800" dirty="0">
                  <a:solidFill>
                    <a:srgbClr val="FFFFFF">
                      <a:lumMod val="65000"/>
                    </a:srgbClr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0" y="5373216"/>
                <a:ext cx="9144000" cy="900100"/>
                <a:chOff x="8993" y="4257092"/>
                <a:chExt cx="9144000" cy="900100"/>
              </a:xfrm>
            </p:grpSpPr>
            <p:sp>
              <p:nvSpPr>
                <p:cNvPr id="14" name="Rectangle 13">
                  <a:hlinkClick r:id="rId5"/>
                </p:cNvPr>
                <p:cNvSpPr/>
                <p:nvPr/>
              </p:nvSpPr>
              <p:spPr>
                <a:xfrm>
                  <a:off x="8993" y="4257092"/>
                  <a:ext cx="9144000" cy="900100"/>
                </a:xfrm>
                <a:prstGeom prst="rect">
                  <a:avLst/>
                </a:prstGeom>
                <a:solidFill>
                  <a:srgbClr val="44A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CA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83693" y="4367712"/>
                  <a:ext cx="23503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4000" b="1" dirty="0" smtClean="0">
                      <a:solidFill>
                        <a:srgbClr val="8FCF94"/>
                      </a:solidFill>
                    </a:rPr>
                    <a:t>SAMPL</a:t>
                  </a:r>
                  <a:r>
                    <a:rPr lang="en-CA" sz="4000" b="1" dirty="0">
                      <a:solidFill>
                        <a:srgbClr val="8FCF94"/>
                      </a:solidFill>
                    </a:rPr>
                    <a:t>E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743400" y="4517853"/>
                  <a:ext cx="540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CA" sz="1600" u="sng" dirty="0" smtClean="0">
                      <a:solidFill>
                        <a:srgbClr val="FFFFFF"/>
                      </a:solidFill>
                      <a:hlinkClick r:id="rId5"/>
                    </a:rPr>
                    <a:t>Learn about becoming a member</a:t>
                  </a:r>
                  <a:endParaRPr lang="en-CA" sz="1600" u="sng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98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/>
        </p:blipFill>
        <p:spPr>
          <a:xfrm>
            <a:off x="5832474" y="0"/>
            <a:ext cx="3311525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2576B7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363225" y="1120775"/>
            <a:ext cx="5304234" cy="5526458"/>
            <a:chOff x="262693" y="521722"/>
            <a:chExt cx="6458759" cy="5526458"/>
          </a:xfrm>
        </p:grpSpPr>
        <p:sp>
          <p:nvSpPr>
            <p:cNvPr id="12" name="TextBox 17"/>
            <p:cNvSpPr txBox="1"/>
            <p:nvPr/>
          </p:nvSpPr>
          <p:spPr>
            <a:xfrm>
              <a:off x="262693" y="521722"/>
              <a:ext cx="6371208" cy="150554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2576B7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Increased </a:t>
              </a:r>
              <a:r>
                <a:rPr lang="en-CA" sz="1200" dirty="0">
                  <a:solidFill>
                    <a:srgbClr val="222222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demands and expectations of HR departments act as barriers for HR to move beyond tactical HR operations and add strategic value to the organization.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222222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HR has valuable strategic people insights that can inform and shape a more robust organizational strategy.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222222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262693" y="3962994"/>
              <a:ext cx="6458759" cy="2085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2576B7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Resolution</a:t>
              </a:r>
              <a:endParaRPr lang="en-US" sz="1400" b="1" dirty="0">
                <a:solidFill>
                  <a:srgbClr val="2576B7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HR </a:t>
              </a: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needs to fully immerse within the organization to truly understand how and where it competes, and to identify any challenges and opportunities. 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HR must prioritize its efforts and resources aggressively to deliver the most impactful initiatives. 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People strategies need to be flexible and adaptable to the ever-evolving world we live in. People strategies should not be static and need to be revisited frequently and modified accordingly.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6666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262693" y="1981547"/>
              <a:ext cx="6371209" cy="2085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2576B7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Complication</a:t>
              </a:r>
              <a:endParaRPr lang="en-US" sz="1400" b="1" dirty="0">
                <a:solidFill>
                  <a:srgbClr val="2576B7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Designing </a:t>
              </a: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and implementing an integrated people strategy is a sizeable commitment requiring thoughtful attention and time.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Truly understanding organizational goals, challenges, and opportunities requires having a different skill set and approach than HR may be accustomed to.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Organizational cadence and goals are constantly changing and evolving requiring strategies to be flexible and adaptable to a number of possibilities.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66666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2474" y="0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965163" y="2063693"/>
            <a:ext cx="2924837" cy="35907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robust organizational </a:t>
            </a: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strategy which </a:t>
            </a: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not only considers, but adjusts for and incorporates relevant people implications.   </a:t>
            </a: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The ability to develop </a:t>
            </a: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a people strategy that is effectively integrated with the broader organizational </a:t>
            </a: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strategy, empowering </a:t>
            </a: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HR with more influence as a strategic organizational partner</a:t>
            </a: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An integrated people strategy that not only supports but drives organizational goals to create and sustain a competitive human capital advantage.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4702" y="1120775"/>
            <a:ext cx="29248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Walk away from this blueprint with: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98417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2576B7">
                    <a:lumMod val="50000"/>
                  </a:srgbClr>
                </a:solidFill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4943929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</p:spPr>
        <p:txBody>
          <a:bodyPr/>
          <a:lstStyle/>
          <a:p>
            <a:r>
              <a:rPr lang="en-CA" dirty="0" smtClean="0">
                <a:solidFill>
                  <a:schemeClr val="accent1"/>
                </a:solidFill>
              </a:rPr>
              <a:t>EXECUTIVE SUMMARY</a:t>
            </a:r>
            <a:endParaRPr lang="en-CA" dirty="0">
              <a:solidFill>
                <a:schemeClr val="accent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7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787" y="529600"/>
            <a:ext cx="8696327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OFFERS VARIOUS LEVELS OF SUPPORT TO BEST SUIT YOUR NEEDS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666666"/>
                    </a:solidFill>
                    <a:cs typeface="Arial" panose="020B0604020202020204" pitchFamily="34" charset="0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666666"/>
                    </a:solidFill>
                    <a:cs typeface="Arial" panose="020B0604020202020204" pitchFamily="34" charset="0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DIY </a:t>
                </a:r>
              </a:p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222222">
                        <a:lumMod val="75000"/>
                        <a:lumOff val="25000"/>
                      </a:srgbClr>
                    </a:solidFill>
                    <a:cs typeface="Arial" panose="020B0604020202020204" pitchFamily="34" charset="0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2576B7">
                        <a:lumMod val="50000"/>
                      </a:srgbClr>
                    </a:solidFill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333333">
                        <a:lumMod val="75000"/>
                        <a:lumOff val="25000"/>
                      </a:srgbClr>
                    </a:solidFill>
                    <a:cs typeface="Arial" panose="020B0604020202020204" pitchFamily="34" charset="0"/>
                  </a:rPr>
                  <a:t>“We need to hit the ground running and get this project kicked off immediately. Our team has the ability to take this over once we get a framework and strategy in place.”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73857" y="6117057"/>
            <a:ext cx="42162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CA" sz="1000" kern="0" dirty="0" smtClean="0">
                <a:solidFill>
                  <a:srgbClr val="33333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435163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3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0" y="375558"/>
            <a:ext cx="8269817" cy="863600"/>
          </a:xfrm>
        </p:spPr>
        <p:txBody>
          <a:bodyPr/>
          <a:lstStyle/>
          <a:p>
            <a:r>
              <a:rPr lang="en-CA" dirty="0"/>
              <a:t>Use McLean &amp; Company’s process to effectively develop an integrated people strategy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262" y="1646804"/>
            <a:ext cx="174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prstClr val="white"/>
                </a:solidFill>
                <a:cs typeface="Arial" panose="020B0604020202020204" pitchFamily="34" charset="0"/>
              </a:rPr>
              <a:t>Evaluate, maintain </a:t>
            </a:r>
            <a:r>
              <a:rPr lang="en-CA" sz="12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and </a:t>
            </a:r>
            <a:r>
              <a:rPr lang="en-CA" sz="1200" b="1" dirty="0">
                <a:solidFill>
                  <a:prstClr val="white"/>
                </a:solidFill>
                <a:cs typeface="Arial" panose="020B0604020202020204" pitchFamily="34" charset="0"/>
              </a:rPr>
              <a:t>adjust </a:t>
            </a:r>
            <a:r>
              <a:rPr lang="en-CA" sz="12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your strategic people plan</a:t>
            </a:r>
            <a:endParaRPr lang="en-CA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04" y="1400698"/>
            <a:ext cx="6220611" cy="4333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9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667" y="7874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533" y="8890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872067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176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7" name="Picture 6" descr="ThinkstockPhotos-481721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0"/>
            <a:ext cx="3312160" cy="6524625"/>
          </a:xfrm>
          <a:prstGeom prst="rect">
            <a:avLst/>
          </a:prstGeom>
        </p:spPr>
      </p:pic>
      <p:sp>
        <p:nvSpPr>
          <p:cNvPr id="12" name="TextBox 11">
            <a:hlinkClick r:id="rId4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cs typeface="Segoe UI" panose="020B0502040204020203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6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367256" cy="863600"/>
          </a:xfrm>
        </p:spPr>
        <p:txBody>
          <a:bodyPr/>
          <a:lstStyle/>
          <a:p>
            <a:r>
              <a:rPr lang="en-CA" dirty="0" smtClean="0"/>
              <a:t>Misaligned people strategies and organization goals can lead to a perception of ineffectiveness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2542" y="4532264"/>
            <a:ext cx="8614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333333"/>
                </a:solidFill>
              </a:rPr>
              <a:t>A significant proportion of respondents believe that their heads of HR are </a:t>
            </a:r>
            <a:r>
              <a:rPr lang="en-CA" sz="1200" b="1" dirty="0">
                <a:solidFill>
                  <a:srgbClr val="333333"/>
                </a:solidFill>
              </a:rPr>
              <a:t>overly preoccupied with a narrow HR agenda.</a:t>
            </a:r>
            <a:r>
              <a:rPr lang="en-CA" sz="1200" dirty="0">
                <a:solidFill>
                  <a:srgbClr val="333333"/>
                </a:solidFill>
              </a:rPr>
              <a:t> </a:t>
            </a:r>
            <a:endParaRPr lang="en-CA" sz="1100" dirty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143" y="4934758"/>
            <a:ext cx="393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rgbClr val="333333"/>
                </a:solidFill>
              </a:rPr>
              <a:t>Any </a:t>
            </a:r>
            <a:r>
              <a:rPr lang="en-CA" sz="1200" b="1" dirty="0">
                <a:solidFill>
                  <a:srgbClr val="333333"/>
                </a:solidFill>
              </a:rPr>
              <a:t>misalignment </a:t>
            </a:r>
            <a:r>
              <a:rPr lang="en-CA" sz="1200" dirty="0">
                <a:solidFill>
                  <a:srgbClr val="333333"/>
                </a:solidFill>
              </a:rPr>
              <a:t>between HR and its stakeholders will </a:t>
            </a:r>
            <a:r>
              <a:rPr lang="en-CA" sz="1200" b="1" dirty="0" smtClean="0">
                <a:solidFill>
                  <a:srgbClr val="333333"/>
                </a:solidFill>
              </a:rPr>
              <a:t>reduce effectiveness </a:t>
            </a:r>
            <a:r>
              <a:rPr lang="en-CA" sz="1200" dirty="0">
                <a:solidFill>
                  <a:srgbClr val="333333"/>
                </a:solidFill>
              </a:rPr>
              <a:t>across all </a:t>
            </a:r>
            <a:r>
              <a:rPr lang="en-CA" sz="1200" dirty="0" smtClean="0">
                <a:solidFill>
                  <a:srgbClr val="333333"/>
                </a:solidFill>
              </a:rPr>
              <a:t>functions</a:t>
            </a:r>
            <a:r>
              <a:rPr lang="en-CA" sz="1200" dirty="0">
                <a:solidFill>
                  <a:srgbClr val="333333"/>
                </a:solidFill>
              </a:rPr>
              <a:t>. </a:t>
            </a:r>
            <a:r>
              <a:rPr lang="en-CA" sz="1200" dirty="0" smtClean="0">
                <a:solidFill>
                  <a:srgbClr val="333333"/>
                </a:solidFill>
              </a:rPr>
              <a:t>Start closing </a:t>
            </a:r>
            <a:r>
              <a:rPr lang="en-CA" sz="1200" dirty="0">
                <a:solidFill>
                  <a:srgbClr val="333333"/>
                </a:solidFill>
              </a:rPr>
              <a:t>the gap </a:t>
            </a:r>
            <a:r>
              <a:rPr lang="en-CA" sz="1200" dirty="0" smtClean="0">
                <a:solidFill>
                  <a:srgbClr val="333333"/>
                </a:solidFill>
              </a:rPr>
              <a:t>by confirming </a:t>
            </a:r>
            <a:r>
              <a:rPr lang="en-CA" sz="1200" b="1" dirty="0" smtClean="0">
                <a:solidFill>
                  <a:srgbClr val="333333"/>
                </a:solidFill>
              </a:rPr>
              <a:t>where </a:t>
            </a:r>
            <a:r>
              <a:rPr lang="en-CA" sz="1200" b="1" dirty="0">
                <a:solidFill>
                  <a:srgbClr val="333333"/>
                </a:solidFill>
              </a:rPr>
              <a:t>these gaps </a:t>
            </a:r>
            <a:r>
              <a:rPr lang="en-CA" sz="1200" b="1" dirty="0" smtClean="0">
                <a:solidFill>
                  <a:srgbClr val="333333"/>
                </a:solidFill>
              </a:rPr>
              <a:t>exist.</a:t>
            </a:r>
            <a:endParaRPr lang="en-CA" sz="1200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115" y="5542685"/>
            <a:ext cx="2950519" cy="3176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100" dirty="0">
                <a:solidFill>
                  <a:srgbClr val="FFFFFF"/>
                </a:solidFill>
              </a:rPr>
              <a:t>Don’t Understand the Business Well Enough</a:t>
            </a:r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115" y="5133683"/>
            <a:ext cx="3249523" cy="3176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100" dirty="0" smtClean="0">
                <a:solidFill>
                  <a:srgbClr val="FFFFFF"/>
                </a:solidFill>
              </a:rPr>
              <a:t>Are too </a:t>
            </a:r>
            <a:r>
              <a:rPr lang="en-CA" sz="1100" dirty="0">
                <a:solidFill>
                  <a:srgbClr val="FFFFFF"/>
                </a:solidFill>
              </a:rPr>
              <a:t>Focused on Processes and Rules</a:t>
            </a:r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304" y="5952930"/>
            <a:ext cx="175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rgbClr val="333333"/>
                </a:solidFill>
              </a:rPr>
              <a:t>0</a:t>
            </a:r>
            <a:endParaRPr lang="en-CA" sz="800" dirty="0">
              <a:solidFill>
                <a:srgbClr val="33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8376" y="5952930"/>
            <a:ext cx="358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rgbClr val="333333"/>
                </a:solidFill>
              </a:rPr>
              <a:t>100</a:t>
            </a:r>
            <a:endParaRPr lang="en-CA" sz="800" dirty="0">
              <a:solidFill>
                <a:srgbClr val="3333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3842" y="5797311"/>
            <a:ext cx="979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solidFill>
                  <a:srgbClr val="333333"/>
                </a:solidFill>
              </a:rPr>
              <a:t>(Holley, 2014)</a:t>
            </a:r>
            <a:endParaRPr lang="en-CA" sz="700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799" y="5562990"/>
            <a:ext cx="487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333333"/>
                </a:solidFill>
              </a:rPr>
              <a:t>37%</a:t>
            </a:r>
            <a:endParaRPr lang="en-CA" sz="1200" dirty="0">
              <a:solidFill>
                <a:srgbClr val="3333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850" y="5153988"/>
            <a:ext cx="487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333333"/>
                </a:solidFill>
              </a:rPr>
              <a:t>41%</a:t>
            </a:r>
            <a:endParaRPr lang="en-CA" sz="1200" dirty="0">
              <a:solidFill>
                <a:srgbClr val="33333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6564" y="6064315"/>
            <a:ext cx="7883234" cy="0"/>
          </a:xfrm>
          <a:prstGeom prst="line">
            <a:avLst/>
          </a:prstGeom>
          <a:ln w="34925" cap="sq">
            <a:solidFill>
              <a:schemeClr val="accent1">
                <a:shade val="95000"/>
                <a:satMod val="105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3617" y="1255481"/>
            <a:ext cx="8634073" cy="32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b="1" dirty="0">
                <a:solidFill>
                  <a:srgbClr val="333333"/>
                </a:solidFill>
              </a:rPr>
              <a:t>Close the gap in effectiveness by integrating HR’s </a:t>
            </a:r>
            <a:r>
              <a:rPr lang="en-CA" sz="1400" b="1" dirty="0" smtClean="0">
                <a:solidFill>
                  <a:srgbClr val="333333"/>
                </a:solidFill>
              </a:rPr>
              <a:t>focus </a:t>
            </a:r>
            <a:r>
              <a:rPr lang="en-CA" sz="1400" b="1" dirty="0">
                <a:solidFill>
                  <a:srgbClr val="333333"/>
                </a:solidFill>
              </a:rPr>
              <a:t>with </a:t>
            </a:r>
            <a:r>
              <a:rPr lang="en-CA" sz="1400" b="1" dirty="0" smtClean="0">
                <a:solidFill>
                  <a:srgbClr val="333333"/>
                </a:solidFill>
              </a:rPr>
              <a:t>organizational needs.</a:t>
            </a:r>
            <a:endParaRPr lang="en-CA" sz="1400" b="1" dirty="0">
              <a:solidFill>
                <a:srgbClr val="333333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488486" y="4855898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rgbClr val="333333"/>
                </a:solidFill>
              </a:rPr>
              <a:t>HR </a:t>
            </a:r>
            <a:r>
              <a:rPr lang="en-CA" sz="1400" b="1" dirty="0" smtClean="0">
                <a:solidFill>
                  <a:srgbClr val="333333"/>
                </a:solidFill>
              </a:rPr>
              <a:t>Heads…</a:t>
            </a:r>
            <a:endParaRPr lang="en-CA" sz="1400" b="1" dirty="0">
              <a:solidFill>
                <a:srgbClr val="3333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4979" y="3778146"/>
            <a:ext cx="1673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900" dirty="0">
                <a:solidFill>
                  <a:srgbClr val="333333"/>
                </a:solidFill>
              </a:rPr>
              <a:t>(McLean &amp; Company, 2016 Trends &amp; Priorities, </a:t>
            </a:r>
            <a:r>
              <a:rPr lang="en-CA" sz="900" i="1" dirty="0">
                <a:solidFill>
                  <a:srgbClr val="333333"/>
                </a:solidFill>
              </a:rPr>
              <a:t>N=</a:t>
            </a:r>
            <a:r>
              <a:rPr lang="en-CA" sz="900" dirty="0">
                <a:solidFill>
                  <a:srgbClr val="333333"/>
                </a:solidFill>
              </a:rPr>
              <a:t>525 )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2261" y="5581089"/>
            <a:ext cx="3274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dirty="0" smtClean="0">
                <a:solidFill>
                  <a:srgbClr val="333333"/>
                </a:solidFill>
              </a:rPr>
              <a:t>(McLean </a:t>
            </a:r>
            <a:r>
              <a:rPr lang="en-CA" sz="1000" dirty="0">
                <a:solidFill>
                  <a:srgbClr val="333333"/>
                </a:solidFill>
              </a:rPr>
              <a:t>&amp; Company, 2016 Trends &amp; </a:t>
            </a:r>
            <a:r>
              <a:rPr lang="en-CA" sz="1000" dirty="0" smtClean="0">
                <a:solidFill>
                  <a:srgbClr val="333333"/>
                </a:solidFill>
              </a:rPr>
              <a:t>Priorities)</a:t>
            </a:r>
            <a:endParaRPr lang="en-CA" sz="1000" dirty="0">
              <a:solidFill>
                <a:srgbClr val="333333"/>
              </a:solidFill>
            </a:endParaRPr>
          </a:p>
        </p:txBody>
      </p:sp>
      <p:grpSp>
        <p:nvGrpSpPr>
          <p:cNvPr id="18" name="Group 6"/>
          <p:cNvGrpSpPr/>
          <p:nvPr/>
        </p:nvGrpSpPr>
        <p:grpSpPr>
          <a:xfrm>
            <a:off x="5966233" y="2708280"/>
            <a:ext cx="2881006" cy="1543690"/>
            <a:chOff x="5423800" y="1233665"/>
            <a:chExt cx="3367053" cy="1543690"/>
          </a:xfrm>
        </p:grpSpPr>
        <p:sp>
          <p:nvSpPr>
            <p:cNvPr id="19" name="Rectangle 8"/>
            <p:cNvSpPr/>
            <p:nvPr/>
          </p:nvSpPr>
          <p:spPr>
            <a:xfrm>
              <a:off x="5423800" y="1233665"/>
              <a:ext cx="3367053" cy="646331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Strategy is critical </a:t>
              </a:r>
              <a:r>
                <a:rPr lang="en-US" sz="1200" dirty="0">
                  <a:solidFill>
                    <a:srgbClr val="FFFFFF"/>
                  </a:solidFill>
                </a:rPr>
                <a:t>with </a:t>
              </a:r>
              <a:r>
                <a:rPr lang="en-US" sz="1200" dirty="0" smtClean="0">
                  <a:solidFill>
                    <a:srgbClr val="FFFFFF"/>
                  </a:solidFill>
                </a:rPr>
                <a:t>processes </a:t>
              </a:r>
              <a:r>
                <a:rPr lang="en-US" sz="1200" dirty="0">
                  <a:solidFill>
                    <a:srgbClr val="FFFFFF"/>
                  </a:solidFill>
                </a:rPr>
                <a:t>moving from </a:t>
              </a:r>
              <a:r>
                <a:rPr lang="en-US" sz="1200" b="1" dirty="0" smtClean="0">
                  <a:solidFill>
                    <a:srgbClr val="FFFFFF"/>
                  </a:solidFill>
                </a:rPr>
                <a:t>HR-owned to HR-facilitated</a:t>
              </a:r>
              <a:r>
                <a:rPr lang="en-US" sz="1200" b="1" dirty="0">
                  <a:solidFill>
                    <a:srgbClr val="FFFFFF"/>
                  </a:solidFill>
                </a:rPr>
                <a:t>.</a:t>
              </a:r>
              <a:r>
                <a:rPr lang="en-US" sz="120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0" name="Rectangle 12"/>
            <p:cNvSpPr/>
            <p:nvPr/>
          </p:nvSpPr>
          <p:spPr>
            <a:xfrm>
              <a:off x="5423800" y="1946358"/>
              <a:ext cx="3367053" cy="830997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333333"/>
                  </a:solidFill>
                </a:rPr>
                <a:t>Examples include:</a:t>
              </a:r>
              <a:r>
                <a:rPr lang="en-US" sz="1200" dirty="0" smtClean="0">
                  <a:solidFill>
                    <a:srgbClr val="333333"/>
                  </a:solidFill>
                </a:rPr>
                <a:t> </a:t>
              </a:r>
              <a:endParaRPr lang="en-US" sz="1200" dirty="0">
                <a:solidFill>
                  <a:srgbClr val="333333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333333"/>
                  </a:solidFill>
                </a:rPr>
                <a:t>Leader-driven </a:t>
              </a:r>
              <a:r>
                <a:rPr lang="en-US" sz="1200" dirty="0">
                  <a:solidFill>
                    <a:srgbClr val="333333"/>
                  </a:solidFill>
                </a:rPr>
                <a:t>engagement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333333"/>
                  </a:solidFill>
                </a:rPr>
                <a:t>P</a:t>
              </a:r>
              <a:r>
                <a:rPr lang="en-US" sz="1200" dirty="0" smtClean="0">
                  <a:solidFill>
                    <a:srgbClr val="333333"/>
                  </a:solidFill>
                </a:rPr>
                <a:t>erformance </a:t>
              </a:r>
              <a:r>
                <a:rPr lang="en-US" sz="1200" dirty="0">
                  <a:solidFill>
                    <a:srgbClr val="333333"/>
                  </a:solidFill>
                </a:rPr>
                <a:t>coaching vs. </a:t>
              </a:r>
              <a:r>
                <a:rPr lang="en-US" sz="1200" dirty="0" smtClean="0">
                  <a:solidFill>
                    <a:srgbClr val="333333"/>
                  </a:solidFill>
                </a:rPr>
                <a:t>annual appraisals</a:t>
              </a:r>
              <a:endParaRPr lang="en-CA" sz="1200" dirty="0">
                <a:solidFill>
                  <a:srgbClr val="333333"/>
                </a:solidFill>
              </a:endParaRPr>
            </a:p>
          </p:txBody>
        </p:sp>
      </p:grpSp>
      <p:graphicFrame>
        <p:nvGraphicFramePr>
          <p:cNvPr id="21" name="Chart 2"/>
          <p:cNvGraphicFramePr/>
          <p:nvPr>
            <p:extLst/>
          </p:nvPr>
        </p:nvGraphicFramePr>
        <p:xfrm>
          <a:off x="3133542" y="2211631"/>
          <a:ext cx="1937071" cy="153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33"/>
          <p:cNvGraphicFramePr/>
          <p:nvPr>
            <p:extLst/>
          </p:nvPr>
        </p:nvGraphicFramePr>
        <p:xfrm>
          <a:off x="406400" y="2004997"/>
          <a:ext cx="2109441" cy="194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Group 35"/>
          <p:cNvGrpSpPr/>
          <p:nvPr/>
        </p:nvGrpSpPr>
        <p:grpSpPr>
          <a:xfrm>
            <a:off x="2376633" y="2836957"/>
            <a:ext cx="840105" cy="713194"/>
            <a:chOff x="526584" y="1843511"/>
            <a:chExt cx="840105" cy="713194"/>
          </a:xfrm>
        </p:grpSpPr>
        <p:sp>
          <p:nvSpPr>
            <p:cNvPr id="24" name="TextBox 36"/>
            <p:cNvSpPr txBox="1"/>
            <p:nvPr/>
          </p:nvSpPr>
          <p:spPr>
            <a:xfrm>
              <a:off x="526585" y="1926249"/>
              <a:ext cx="99060" cy="10772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CA" sz="100" dirty="0">
                <a:solidFill>
                  <a:srgbClr val="333333"/>
                </a:solidFill>
              </a:endParaRPr>
            </a:p>
          </p:txBody>
        </p:sp>
        <p:sp>
          <p:nvSpPr>
            <p:cNvPr id="25" name="TextBox 39"/>
            <p:cNvSpPr txBox="1"/>
            <p:nvPr/>
          </p:nvSpPr>
          <p:spPr>
            <a:xfrm>
              <a:off x="526584" y="2363814"/>
              <a:ext cx="99060" cy="10772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CA" sz="100" dirty="0">
                <a:solidFill>
                  <a:srgbClr val="333333"/>
                </a:solidFill>
              </a:endParaRPr>
            </a:p>
          </p:txBody>
        </p:sp>
        <p:sp>
          <p:nvSpPr>
            <p:cNvPr id="26" name="TextBox 40"/>
            <p:cNvSpPr txBox="1"/>
            <p:nvPr/>
          </p:nvSpPr>
          <p:spPr>
            <a:xfrm>
              <a:off x="526584" y="2142806"/>
              <a:ext cx="99060" cy="10772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en-CA" sz="100" dirty="0">
                <a:solidFill>
                  <a:srgbClr val="333333"/>
                </a:solidFill>
              </a:endParaRPr>
            </a:p>
          </p:txBody>
        </p:sp>
        <p:sp>
          <p:nvSpPr>
            <p:cNvPr id="27" name="TextBox 41"/>
            <p:cNvSpPr txBox="1"/>
            <p:nvPr/>
          </p:nvSpPr>
          <p:spPr>
            <a:xfrm>
              <a:off x="574523" y="1843511"/>
              <a:ext cx="601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 smtClean="0">
                  <a:solidFill>
                    <a:srgbClr val="333333"/>
                  </a:solidFill>
                </a:rPr>
                <a:t>Agree</a:t>
              </a:r>
              <a:endParaRPr lang="en-CA" sz="1200" dirty="0">
                <a:solidFill>
                  <a:srgbClr val="333333"/>
                </a:solidFill>
              </a:endParaRPr>
            </a:p>
          </p:txBody>
        </p:sp>
        <p:sp>
          <p:nvSpPr>
            <p:cNvPr id="28" name="TextBox 42"/>
            <p:cNvSpPr txBox="1"/>
            <p:nvPr/>
          </p:nvSpPr>
          <p:spPr>
            <a:xfrm>
              <a:off x="572279" y="2279706"/>
              <a:ext cx="675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 smtClean="0">
                  <a:solidFill>
                    <a:srgbClr val="333333"/>
                  </a:solidFill>
                </a:rPr>
                <a:t>Neutral</a:t>
              </a:r>
              <a:endParaRPr lang="en-CA" sz="1200" dirty="0">
                <a:solidFill>
                  <a:srgbClr val="333333"/>
                </a:solidFill>
              </a:endParaRPr>
            </a:p>
          </p:txBody>
        </p:sp>
        <p:sp>
          <p:nvSpPr>
            <p:cNvPr id="29" name="TextBox 43"/>
            <p:cNvSpPr txBox="1"/>
            <p:nvPr/>
          </p:nvSpPr>
          <p:spPr>
            <a:xfrm>
              <a:off x="572280" y="2061521"/>
              <a:ext cx="794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 smtClean="0">
                  <a:solidFill>
                    <a:srgbClr val="333333"/>
                  </a:solidFill>
                </a:rPr>
                <a:t>Disagree</a:t>
              </a:r>
              <a:endParaRPr lang="en-CA" sz="1200" dirty="0">
                <a:solidFill>
                  <a:srgbClr val="333333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7511" y="1745229"/>
            <a:ext cx="2565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HR/People strategy is aligned to organizational goals</a:t>
            </a:r>
            <a:endParaRPr lang="en-CA" sz="1200" dirty="0">
              <a:solidFill>
                <a:srgbClr val="333333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8582" y="1789383"/>
            <a:ext cx="1770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solidFill>
                  <a:srgbClr val="333333"/>
                </a:solidFill>
                <a:cs typeface="Times New Roman" panose="02020603050405020304" pitchFamily="18" charset="0"/>
              </a:rPr>
              <a:t>HR/People </a:t>
            </a:r>
            <a:r>
              <a:rPr lang="en-CA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strategy </a:t>
            </a:r>
            <a:r>
              <a:rPr lang="en-CA" sz="1200" dirty="0">
                <a:solidFill>
                  <a:srgbClr val="333333"/>
                </a:solidFill>
                <a:cs typeface="Times New Roman" panose="02020603050405020304" pitchFamily="18" charset="0"/>
              </a:rPr>
              <a:t>is effective</a:t>
            </a:r>
            <a:endParaRPr lang="en-CA" sz="1200" dirty="0">
              <a:solidFill>
                <a:srgbClr val="333333"/>
              </a:solidFill>
            </a:endParaRPr>
          </a:p>
        </p:txBody>
      </p:sp>
      <p:grpSp>
        <p:nvGrpSpPr>
          <p:cNvPr id="32" name="Group 61"/>
          <p:cNvGrpSpPr/>
          <p:nvPr/>
        </p:nvGrpSpPr>
        <p:grpSpPr>
          <a:xfrm>
            <a:off x="5013148" y="3142540"/>
            <a:ext cx="840105" cy="495009"/>
            <a:chOff x="526584" y="1843511"/>
            <a:chExt cx="840105" cy="495009"/>
          </a:xfrm>
        </p:grpSpPr>
        <p:sp>
          <p:nvSpPr>
            <p:cNvPr id="33" name="TextBox 62"/>
            <p:cNvSpPr txBox="1"/>
            <p:nvPr/>
          </p:nvSpPr>
          <p:spPr>
            <a:xfrm>
              <a:off x="526585" y="1926249"/>
              <a:ext cx="99060" cy="10772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CA" sz="100" dirty="0">
                <a:solidFill>
                  <a:srgbClr val="333333"/>
                </a:solidFill>
              </a:endParaRPr>
            </a:p>
          </p:txBody>
        </p:sp>
        <p:sp>
          <p:nvSpPr>
            <p:cNvPr id="34" name="TextBox 63"/>
            <p:cNvSpPr txBox="1"/>
            <p:nvPr/>
          </p:nvSpPr>
          <p:spPr>
            <a:xfrm>
              <a:off x="526584" y="2142806"/>
              <a:ext cx="99060" cy="10772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en-CA" sz="100" dirty="0">
                <a:solidFill>
                  <a:srgbClr val="333333"/>
                </a:solidFill>
              </a:endParaRPr>
            </a:p>
          </p:txBody>
        </p:sp>
        <p:sp>
          <p:nvSpPr>
            <p:cNvPr id="35" name="TextBox 65"/>
            <p:cNvSpPr txBox="1"/>
            <p:nvPr/>
          </p:nvSpPr>
          <p:spPr>
            <a:xfrm>
              <a:off x="574523" y="1843511"/>
              <a:ext cx="601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 smtClean="0">
                  <a:solidFill>
                    <a:srgbClr val="333333"/>
                  </a:solidFill>
                </a:rPr>
                <a:t>Agree</a:t>
              </a:r>
              <a:endParaRPr lang="en-CA" sz="1200" dirty="0">
                <a:solidFill>
                  <a:srgbClr val="333333"/>
                </a:solidFill>
              </a:endParaRPr>
            </a:p>
          </p:txBody>
        </p:sp>
        <p:sp>
          <p:nvSpPr>
            <p:cNvPr id="36" name="TextBox 66"/>
            <p:cNvSpPr txBox="1"/>
            <p:nvPr/>
          </p:nvSpPr>
          <p:spPr>
            <a:xfrm>
              <a:off x="572280" y="2061521"/>
              <a:ext cx="794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 smtClean="0">
                  <a:solidFill>
                    <a:srgbClr val="333333"/>
                  </a:solidFill>
                </a:rPr>
                <a:t>Disagree</a:t>
              </a:r>
              <a:endParaRPr lang="en-CA" sz="1200" dirty="0">
                <a:solidFill>
                  <a:srgbClr val="333333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25797" y="3778146"/>
            <a:ext cx="2345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900" dirty="0">
                <a:solidFill>
                  <a:srgbClr val="333333"/>
                </a:solidFill>
              </a:rPr>
              <a:t>(McLean &amp; Company, HR Stakeholder Management Survey; 2016; </a:t>
            </a:r>
            <a:r>
              <a:rPr lang="en-CA" sz="900" i="1" dirty="0">
                <a:solidFill>
                  <a:srgbClr val="333333"/>
                </a:solidFill>
              </a:rPr>
              <a:t>N=</a:t>
            </a:r>
            <a:r>
              <a:rPr lang="en-CA" sz="900" dirty="0">
                <a:solidFill>
                  <a:srgbClr val="333333"/>
                </a:solidFill>
              </a:rPr>
              <a:t>1224 )</a:t>
            </a:r>
          </a:p>
        </p:txBody>
      </p:sp>
      <p:cxnSp>
        <p:nvCxnSpPr>
          <p:cNvPr id="38" name="Straight Connector 37"/>
          <p:cNvCxnSpPr>
            <a:stCxn id="19" idx="2"/>
            <a:endCxn id="20" idx="0"/>
          </p:cNvCxnSpPr>
          <p:nvPr/>
        </p:nvCxnSpPr>
        <p:spPr>
          <a:xfrm>
            <a:off x="7406736" y="3354611"/>
            <a:ext cx="0" cy="6636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1"/>
          <p:cNvSpPr txBox="1"/>
          <p:nvPr/>
        </p:nvSpPr>
        <p:spPr>
          <a:xfrm>
            <a:off x="6173754" y="1722208"/>
            <a:ext cx="2327857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333333"/>
                </a:solidFill>
              </a:rPr>
              <a:t>Organizations must carefully evaluate </a:t>
            </a:r>
            <a:r>
              <a:rPr lang="en-CA" sz="1200" b="1" dirty="0" smtClean="0">
                <a:solidFill>
                  <a:srgbClr val="333333"/>
                </a:solidFill>
              </a:rPr>
              <a:t>where to focus on being strategic,</a:t>
            </a:r>
            <a:r>
              <a:rPr lang="en-CA" sz="1200" dirty="0" smtClean="0">
                <a:solidFill>
                  <a:srgbClr val="333333"/>
                </a:solidFill>
              </a:rPr>
              <a:t> </a:t>
            </a:r>
            <a:r>
              <a:rPr lang="en-CA" sz="1200" b="1" dirty="0" smtClean="0">
                <a:solidFill>
                  <a:srgbClr val="333333"/>
                </a:solidFill>
              </a:rPr>
              <a:t>and where to be tactical or operational.</a:t>
            </a:r>
            <a:endParaRPr lang="en-CA" sz="1200" b="1" dirty="0">
              <a:solidFill>
                <a:srgbClr val="333333"/>
              </a:solidFill>
            </a:endParaRPr>
          </a:p>
        </p:txBody>
      </p:sp>
      <p:sp>
        <p:nvSpPr>
          <p:cNvPr id="42" name="Rectangle 86"/>
          <p:cNvSpPr/>
          <p:nvPr/>
        </p:nvSpPr>
        <p:spPr>
          <a:xfrm>
            <a:off x="243224" y="4372622"/>
            <a:ext cx="8634073" cy="109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b="1" dirty="0">
              <a:solidFill>
                <a:srgbClr val="FFFFFF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8" y="2189037"/>
            <a:ext cx="5305425" cy="15811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924" y="2272941"/>
            <a:ext cx="372529" cy="3725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Group 48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0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People strategy creates a competitive human capital advantage and </a:t>
            </a:r>
            <a:r>
              <a:rPr lang="en-CA" dirty="0" smtClean="0"/>
              <a:t>drives </a:t>
            </a:r>
            <a:r>
              <a:rPr lang="en-CA" dirty="0"/>
              <a:t>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057" y="1220893"/>
            <a:ext cx="4140000" cy="40497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>
                <a:solidFill>
                  <a:srgbClr val="FFFFFF"/>
                </a:solidFill>
              </a:rPr>
              <a:t>A </a:t>
            </a:r>
            <a:r>
              <a:rPr lang="en-CA" sz="1600" b="1" dirty="0" smtClean="0">
                <a:solidFill>
                  <a:srgbClr val="FFFFFF"/>
                </a:solidFill>
              </a:rPr>
              <a:t>unique </a:t>
            </a:r>
            <a:r>
              <a:rPr lang="en-CA" sz="1600" b="1" dirty="0">
                <a:solidFill>
                  <a:srgbClr val="FFFFFF"/>
                </a:solidFill>
              </a:rPr>
              <a:t>competitive advantage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883" y="1722013"/>
            <a:ext cx="3648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People strategy should </a:t>
            </a:r>
            <a:r>
              <a:rPr lang="en-US" sz="1200" b="1" dirty="0">
                <a:solidFill>
                  <a:srgbClr val="333333"/>
                </a:solidFill>
              </a:rPr>
              <a:t>work in conjunction with your organizational strategy to provide a competitive human capital advantage.</a:t>
            </a:r>
            <a:r>
              <a:rPr lang="en-US" sz="1200" dirty="0">
                <a:solidFill>
                  <a:srgbClr val="333333"/>
                </a:solidFill>
              </a:rPr>
              <a:t>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A carefully considered people strategy that propels organizational culture is much more difficult for competitors to replicate than process or product features.		    </a:t>
            </a:r>
            <a:r>
              <a:rPr lang="en-US" sz="1000" dirty="0">
                <a:solidFill>
                  <a:srgbClr val="333333"/>
                </a:solidFill>
              </a:rPr>
              <a:t>(Mapesa) </a:t>
            </a:r>
            <a:endParaRPr lang="en-CA" sz="1000" dirty="0">
              <a:solidFill>
                <a:srgbClr val="333333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3070" y="4369938"/>
            <a:ext cx="411417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1400" i="1" dirty="0">
                <a:solidFill>
                  <a:srgbClr val="333333"/>
                </a:solidFill>
              </a:rPr>
              <a:t>The old bastions of competitive </a:t>
            </a:r>
            <a:r>
              <a:rPr lang="en-CA" sz="1400" i="1" dirty="0" smtClean="0">
                <a:solidFill>
                  <a:srgbClr val="333333"/>
                </a:solidFill>
              </a:rPr>
              <a:t>advantage </a:t>
            </a:r>
            <a:r>
              <a:rPr lang="en-CA" sz="1400" i="1" dirty="0">
                <a:solidFill>
                  <a:srgbClr val="333333"/>
                </a:solidFill>
              </a:rPr>
              <a:t>are in most cases no longer relevant […] </a:t>
            </a:r>
            <a:r>
              <a:rPr lang="en-CA" sz="1400" b="1" i="1" dirty="0">
                <a:solidFill>
                  <a:srgbClr val="333333"/>
                </a:solidFill>
              </a:rPr>
              <a:t>the only truly sustainable competitive advantage left is the creation of a corporate culture</a:t>
            </a:r>
            <a:r>
              <a:rPr lang="en-CA" sz="1400" i="1" dirty="0">
                <a:solidFill>
                  <a:srgbClr val="333333"/>
                </a:solidFill>
              </a:rPr>
              <a:t> that is built on a foundation of continuous innovation and extreme customer </a:t>
            </a:r>
            <a:r>
              <a:rPr lang="en-CA" sz="1400" i="1" dirty="0" smtClean="0">
                <a:solidFill>
                  <a:srgbClr val="333333"/>
                </a:solidFill>
              </a:rPr>
              <a:t>focus ― </a:t>
            </a:r>
            <a:r>
              <a:rPr lang="en-CA" sz="1400" i="1" dirty="0">
                <a:solidFill>
                  <a:srgbClr val="333333"/>
                </a:solidFill>
              </a:rPr>
              <a:t>both </a:t>
            </a:r>
            <a:r>
              <a:rPr lang="en-CA" sz="1400" i="1" dirty="0" smtClean="0">
                <a:solidFill>
                  <a:srgbClr val="333333"/>
                </a:solidFill>
              </a:rPr>
              <a:t>of </a:t>
            </a:r>
            <a:r>
              <a:rPr lang="en-CA" sz="1400" i="1" dirty="0">
                <a:solidFill>
                  <a:srgbClr val="333333"/>
                </a:solidFill>
              </a:rPr>
              <a:t>which </a:t>
            </a:r>
            <a:r>
              <a:rPr lang="en-CA" sz="1400" b="1" i="1" dirty="0">
                <a:solidFill>
                  <a:srgbClr val="333333"/>
                </a:solidFill>
              </a:rPr>
              <a:t>can be delivered only by highly talented people</a:t>
            </a:r>
            <a:r>
              <a:rPr lang="en-CA" sz="1400" b="1" i="1" dirty="0" smtClean="0">
                <a:solidFill>
                  <a:srgbClr val="333333"/>
                </a:solidFill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n-CA" sz="1200" dirty="0" smtClean="0">
                <a:solidFill>
                  <a:srgbClr val="333333"/>
                </a:solidFill>
              </a:rPr>
              <a:t>– </a:t>
            </a:r>
            <a:r>
              <a:rPr lang="en-CA" sz="1200" dirty="0">
                <a:solidFill>
                  <a:srgbClr val="333333"/>
                </a:solidFill>
              </a:rPr>
              <a:t>John Spence </a:t>
            </a:r>
          </a:p>
        </p:txBody>
      </p:sp>
      <p:sp>
        <p:nvSpPr>
          <p:cNvPr id="7" name="Rounded Rectangle 8"/>
          <p:cNvSpPr/>
          <p:nvPr/>
        </p:nvSpPr>
        <p:spPr>
          <a:xfrm>
            <a:off x="4737299" y="3365674"/>
            <a:ext cx="4140000" cy="40497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 smtClean="0">
                <a:solidFill>
                  <a:srgbClr val="FFFFFF"/>
                </a:solidFill>
              </a:rPr>
              <a:t>Increased organizational success</a:t>
            </a:r>
            <a:endParaRPr lang="en-CA" sz="1600" b="1" dirty="0">
              <a:solidFill>
                <a:srgbClr val="FFFFFF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" y="1288377"/>
            <a:ext cx="347143" cy="270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06" y="3433158"/>
            <a:ext cx="303750" cy="270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4711972" y="3838129"/>
            <a:ext cx="4165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>
                <a:solidFill>
                  <a:srgbClr val="333333"/>
                </a:solidFill>
              </a:rPr>
              <a:t>Organizations </a:t>
            </a:r>
            <a:r>
              <a:rPr lang="en-US" sz="1200" dirty="0" smtClean="0">
                <a:solidFill>
                  <a:srgbClr val="333333"/>
                </a:solidFill>
              </a:rPr>
              <a:t>that </a:t>
            </a:r>
            <a:r>
              <a:rPr lang="en-US" sz="1200" dirty="0">
                <a:solidFill>
                  <a:srgbClr val="333333"/>
                </a:solidFill>
              </a:rPr>
              <a:t>align talent management to strategy: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333333"/>
                </a:solidFill>
              </a:rPr>
              <a:t>Have </a:t>
            </a:r>
            <a:r>
              <a:rPr lang="en-US" sz="1200" b="1" dirty="0">
                <a:solidFill>
                  <a:srgbClr val="333333"/>
                </a:solidFill>
              </a:rPr>
              <a:t>more successful </a:t>
            </a:r>
            <a:r>
              <a:rPr lang="en-US" sz="1200" b="1" dirty="0" smtClean="0">
                <a:solidFill>
                  <a:srgbClr val="333333"/>
                </a:solidFill>
              </a:rPr>
              <a:t>projects.</a:t>
            </a:r>
            <a:endParaRPr lang="en-US" sz="1200" b="1" dirty="0">
              <a:solidFill>
                <a:srgbClr val="333333"/>
              </a:solidFill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33333"/>
                </a:solidFill>
              </a:rPr>
              <a:t>Waste </a:t>
            </a:r>
            <a:r>
              <a:rPr lang="en-US" sz="1200" b="1" dirty="0" smtClean="0">
                <a:solidFill>
                  <a:srgbClr val="333333"/>
                </a:solidFill>
              </a:rPr>
              <a:t>fewer </a:t>
            </a:r>
            <a:r>
              <a:rPr lang="en-US" sz="1200" b="1" dirty="0">
                <a:solidFill>
                  <a:srgbClr val="333333"/>
                </a:solidFill>
              </a:rPr>
              <a:t>project </a:t>
            </a:r>
            <a:r>
              <a:rPr lang="en-US" sz="1200" b="1" dirty="0" smtClean="0">
                <a:solidFill>
                  <a:srgbClr val="333333"/>
                </a:solidFill>
              </a:rPr>
              <a:t>dollars. </a:t>
            </a:r>
            <a:br>
              <a:rPr lang="en-US" sz="1200" b="1" dirty="0" smtClean="0">
                <a:solidFill>
                  <a:srgbClr val="333333"/>
                </a:solidFill>
              </a:rPr>
            </a:br>
            <a:r>
              <a:rPr lang="en-US" sz="1200" b="1" dirty="0" smtClean="0">
                <a:solidFill>
                  <a:srgbClr val="333333"/>
                </a:solidFill>
              </a:rPr>
              <a:t>			             </a:t>
            </a:r>
            <a:r>
              <a:rPr lang="en-US" sz="1000" dirty="0" smtClean="0">
                <a:solidFill>
                  <a:srgbClr val="333333"/>
                </a:solidFill>
              </a:rPr>
              <a:t>(PMI, 2014)</a:t>
            </a:r>
            <a:endParaRPr lang="en-US" sz="1000" dirty="0">
              <a:solidFill>
                <a:srgbClr val="333333"/>
              </a:solidFill>
            </a:endParaRPr>
          </a:p>
        </p:txBody>
      </p:sp>
      <p:sp>
        <p:nvSpPr>
          <p:cNvPr id="13" name="Rounded Rectangle 20"/>
          <p:cNvSpPr/>
          <p:nvPr/>
        </p:nvSpPr>
        <p:spPr>
          <a:xfrm>
            <a:off x="251519" y="3215524"/>
            <a:ext cx="415153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en-US" sz="1200" dirty="0">
                <a:solidFill>
                  <a:srgbClr val="333333"/>
                </a:solidFill>
              </a:rPr>
              <a:t>Examples of competitive people advantages that drive organizational performance results include: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Highly innovative corporate culture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Attractive Employee Value Proposition </a:t>
            </a:r>
            <a:r>
              <a:rPr lang="en-US" sz="1200" dirty="0" smtClean="0">
                <a:solidFill>
                  <a:srgbClr val="333333"/>
                </a:solidFill>
              </a:rPr>
              <a:t>(EVP</a:t>
            </a:r>
            <a:r>
              <a:rPr lang="en-US" sz="1200" dirty="0">
                <a:solidFill>
                  <a:srgbClr val="333333"/>
                </a:solidFill>
              </a:rPr>
              <a:t>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Strong customer service ratings</a:t>
            </a:r>
          </a:p>
        </p:txBody>
      </p:sp>
      <p:pic>
        <p:nvPicPr>
          <p:cNvPr id="14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5155" y="1190838"/>
            <a:ext cx="1958228" cy="2073006"/>
          </a:xfrm>
          <a:prstGeom prst="rect">
            <a:avLst/>
          </a:prstGeom>
        </p:spPr>
      </p:pic>
      <p:sp>
        <p:nvSpPr>
          <p:cNvPr id="15" name="TextBox 23"/>
          <p:cNvSpPr txBox="1"/>
          <p:nvPr/>
        </p:nvSpPr>
        <p:spPr>
          <a:xfrm>
            <a:off x="4588694" y="1190386"/>
            <a:ext cx="241029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i="1" dirty="0">
                <a:solidFill>
                  <a:srgbClr val="333333"/>
                </a:solidFill>
              </a:rPr>
              <a:t>A number of HR strategy activities are related to organizational performance. The strongest relationship is [</a:t>
            </a:r>
            <a:r>
              <a:rPr lang="en-US" sz="1400" i="1" dirty="0" smtClean="0">
                <a:solidFill>
                  <a:srgbClr val="333333"/>
                </a:solidFill>
              </a:rPr>
              <a:t>having] </a:t>
            </a:r>
            <a:r>
              <a:rPr lang="en-US" sz="1400" i="1" dirty="0">
                <a:solidFill>
                  <a:srgbClr val="333333"/>
                </a:solidFill>
              </a:rPr>
              <a:t>a human capital strategy that is integrated with the business strategy. </a:t>
            </a:r>
          </a:p>
          <a:p>
            <a:pPr algn="ctr">
              <a:spcBef>
                <a:spcPts val="600"/>
              </a:spcBef>
            </a:pPr>
            <a:r>
              <a:rPr lang="en-CA" sz="1200" dirty="0">
                <a:solidFill>
                  <a:srgbClr val="333333"/>
                </a:solidFill>
              </a:rPr>
              <a:t>– </a:t>
            </a:r>
            <a:r>
              <a:rPr lang="en-CA" sz="1200" dirty="0" smtClean="0">
                <a:solidFill>
                  <a:srgbClr val="333333"/>
                </a:solidFill>
              </a:rPr>
              <a:t>Lawler and Boudreau</a:t>
            </a:r>
            <a:endParaRPr lang="en-CA" sz="1200" dirty="0">
              <a:solidFill>
                <a:srgbClr val="333333"/>
              </a:solidFill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4737298" y="4671437"/>
            <a:ext cx="4128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b="1" dirty="0">
                <a:solidFill>
                  <a:srgbClr val="333333"/>
                </a:solidFill>
              </a:rPr>
              <a:t>High-performing </a:t>
            </a:r>
            <a:r>
              <a:rPr lang="en-US" sz="1200" b="1" dirty="0" smtClean="0">
                <a:solidFill>
                  <a:srgbClr val="333333"/>
                </a:solidFill>
              </a:rPr>
              <a:t>organizations are </a:t>
            </a:r>
            <a:r>
              <a:rPr lang="en-US" sz="1200" b="1" dirty="0" smtClean="0">
                <a:solidFill>
                  <a:srgbClr val="2576B7"/>
                </a:solidFill>
              </a:rPr>
              <a:t>2x more likely</a:t>
            </a:r>
            <a:r>
              <a:rPr lang="en-US" sz="1200" dirty="0" smtClean="0">
                <a:solidFill>
                  <a:srgbClr val="2576B7"/>
                </a:solidFill>
              </a:rPr>
              <a:t> </a:t>
            </a:r>
            <a:r>
              <a:rPr lang="en-US" sz="1200" dirty="0" smtClean="0">
                <a:solidFill>
                  <a:srgbClr val="333333"/>
                </a:solidFill>
              </a:rPr>
              <a:t>to align </a:t>
            </a:r>
            <a:r>
              <a:rPr lang="en-US" sz="1200" dirty="0">
                <a:solidFill>
                  <a:srgbClr val="333333"/>
                </a:solidFill>
              </a:rPr>
              <a:t>talent management to organizational strategy compared to low-performing counterparts.</a:t>
            </a:r>
            <a:br>
              <a:rPr lang="en-US" sz="1200" dirty="0">
                <a:solidFill>
                  <a:srgbClr val="333333"/>
                </a:solidFill>
              </a:rPr>
            </a:br>
            <a:r>
              <a:rPr lang="en-US" sz="1200" dirty="0">
                <a:solidFill>
                  <a:srgbClr val="333333"/>
                </a:solidFill>
              </a:rPr>
              <a:t>			</a:t>
            </a:r>
            <a:r>
              <a:rPr lang="en-US" sz="1000" dirty="0">
                <a:solidFill>
                  <a:srgbClr val="333333"/>
                </a:solidFill>
              </a:rPr>
              <a:t>   </a:t>
            </a:r>
            <a:r>
              <a:rPr lang="en-US" sz="1000" dirty="0" smtClean="0">
                <a:solidFill>
                  <a:srgbClr val="333333"/>
                </a:solidFill>
              </a:rPr>
              <a:t>           </a:t>
            </a:r>
            <a:r>
              <a:rPr lang="en-US" sz="1200" dirty="0" smtClean="0">
                <a:solidFill>
                  <a:srgbClr val="333333"/>
                </a:solidFill>
              </a:rPr>
              <a:t> </a:t>
            </a:r>
            <a:r>
              <a:rPr lang="en-US" sz="1000" dirty="0">
                <a:solidFill>
                  <a:srgbClr val="333333"/>
                </a:solidFill>
              </a:rPr>
              <a:t>(PMI, 2014) </a:t>
            </a: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4708847" y="5621878"/>
            <a:ext cx="413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dirty="0" smtClean="0">
                <a:solidFill>
                  <a:srgbClr val="333333"/>
                </a:solidFill>
              </a:rPr>
              <a:t>High-performing </a:t>
            </a:r>
            <a:r>
              <a:rPr lang="en-US" sz="1200" dirty="0">
                <a:solidFill>
                  <a:srgbClr val="333333"/>
                </a:solidFill>
              </a:rPr>
              <a:t>organizations place </a:t>
            </a:r>
            <a:r>
              <a:rPr lang="en-US" sz="1200" b="1" dirty="0">
                <a:solidFill>
                  <a:srgbClr val="333333"/>
                </a:solidFill>
              </a:rPr>
              <a:t>more importance on people strategy</a:t>
            </a:r>
            <a:r>
              <a:rPr lang="en-US" sz="1200" dirty="0">
                <a:solidFill>
                  <a:srgbClr val="333333"/>
                </a:solidFill>
              </a:rPr>
              <a:t> than low-performing organizations. 			          </a:t>
            </a:r>
            <a:r>
              <a:rPr lang="en-US" sz="1200" dirty="0" smtClean="0">
                <a:solidFill>
                  <a:srgbClr val="333333"/>
                </a:solidFill>
              </a:rPr>
              <a:t>	               </a:t>
            </a:r>
            <a:r>
              <a:rPr lang="en-US" sz="1000" dirty="0">
                <a:solidFill>
                  <a:srgbClr val="333333"/>
                </a:solidFill>
              </a:rPr>
              <a:t>(WFPMA) </a:t>
            </a: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389" y="4339703"/>
            <a:ext cx="375361" cy="552587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 smtClean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9408" y="5673960"/>
            <a:ext cx="357835" cy="6449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8694" y="1213985"/>
            <a:ext cx="120153" cy="538609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 smtClean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9364" y="2714900"/>
            <a:ext cx="230780" cy="6309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4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6" y="439011"/>
            <a:ext cx="7963948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HR PROFESSIONALS TO: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90" y="10840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3840" y="12364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C0504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9BBB59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BACC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F81B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8064A2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>
            <a:hlinkClick r:id="rId4"/>
          </p:cNvPr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 ABOUT BECOMING A MEMBER</a:t>
            </a:r>
            <a:endParaRPr lang="en-CA" sz="14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hr.mcleanco.com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1705" y="1663204"/>
            <a:ext cx="2601189" cy="3278663"/>
            <a:chOff x="6270532" y="1569685"/>
            <a:chExt cx="2601189" cy="3278663"/>
          </a:xfrm>
        </p:grpSpPr>
        <p:sp>
          <p:nvSpPr>
            <p:cNvPr id="106" name="Text Placeholder 41"/>
            <p:cNvSpPr txBox="1">
              <a:spLocks/>
            </p:cNvSpPr>
            <p:nvPr/>
          </p:nvSpPr>
          <p:spPr bwMode="auto">
            <a:xfrm>
              <a:off x="6499600" y="1914448"/>
              <a:ext cx="2204133" cy="29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lnSpc>
                  <a:spcPts val="1350"/>
                </a:lnSpc>
                <a:spcBef>
                  <a:spcPts val="500"/>
                </a:spcBef>
                <a:buClr>
                  <a:schemeClr val="bg1"/>
                </a:buClr>
                <a:buSzPct val="25000"/>
                <a:buFont typeface="Arial" pitchFamily="34" charset="0"/>
                <a:buChar char="•"/>
                <a:defRPr sz="1200" i="1" baseline="0">
                  <a:solidFill>
                    <a:schemeClr val="tx1"/>
                  </a:solidFill>
                  <a:latin typeface="+mj-lt"/>
                </a:defRPr>
              </a:lvl1pPr>
              <a:lvl2pPr marL="361950" indent="-180975">
                <a:lnSpc>
                  <a:spcPts val="1350"/>
                </a:lnSpc>
                <a:spcBef>
                  <a:spcPts val="5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-"/>
                <a:defRPr sz="1000">
                  <a:solidFill>
                    <a:schemeClr val="tx1"/>
                  </a:solidFill>
                </a:defRPr>
              </a:lvl2pPr>
              <a:lvl3pPr marL="895350" indent="-176213">
                <a:lnSpc>
                  <a:spcPts val="1350"/>
                </a:lnSpc>
                <a:spcBef>
                  <a:spcPts val="5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200"/>
              </a:lvl3pPr>
              <a:lvl4pPr marL="1254125" indent="-174625">
                <a:lnSpc>
                  <a:spcPts val="1350"/>
                </a:lnSpc>
                <a:spcBef>
                  <a:spcPts val="500"/>
                </a:spcBef>
                <a:buSzPct val="100000"/>
                <a:buFont typeface="Wingdings" pitchFamily="2" charset="2"/>
                <a:buChar char="§"/>
                <a:defRPr sz="1200"/>
              </a:lvl4pPr>
              <a:lvl5pPr marL="1614488" indent="-174625">
                <a:lnSpc>
                  <a:spcPts val="1350"/>
                </a:lnSpc>
                <a:spcBef>
                  <a:spcPts val="500"/>
                </a:spcBef>
                <a:buSzPct val="150000"/>
                <a:buFont typeface="Arial" pitchFamily="34" charset="0"/>
                <a:buChar char="◦"/>
                <a:tabLst/>
                <a:defRPr sz="1200" baseline="0"/>
              </a:lvl5pPr>
            </a:lstStyle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more than ever,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help their organizations maximize the value of their people. 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80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 offers the tools, diagnostics, and programs to drive measurable results</a:t>
              </a: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None/>
              </a:pPr>
              <a:endParaRPr lang="en-CA" sz="8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Jennifer Rozon, </a:t>
              </a: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</a:t>
              </a:r>
              <a:endPara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Clr>
                  <a:prstClr val="white"/>
                </a:buClr>
                <a:buNone/>
              </a:pPr>
              <a:endPara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0532" y="1569685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ea typeface="Arial Unicode MS" panose="020B0604020202020204" pitchFamily="34" charset="-128"/>
                  <a:cs typeface="Segoe UI" panose="020B0502040204020203" pitchFamily="34" charset="0"/>
                </a:rPr>
                <a:t>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8307143" y="3122876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ea typeface="Arial Unicode MS" panose="020B0604020202020204" pitchFamily="34" charset="-128"/>
                  <a:cs typeface="Segoe UI" panose="020B0502040204020203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4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42642993ea083953592e6bc2e2c3e47a2fcf0d3"/>
  <p:tag name="ISPRING_RESOURCE_PATHS_HASH_2" val="7c9975b7695338c845e8cd3148096204f7871c"/>
</p:tagLst>
</file>

<file path=ppt/theme/theme1.xml><?xml version="1.0" encoding="utf-8"?>
<a:theme xmlns:a="http://schemas.openxmlformats.org/drawingml/2006/main" name="2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Custom-MCO-Font">
      <a:majorFont>
        <a:latin typeface="Aharon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4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1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4.xml><?xml version="1.0" encoding="utf-8"?>
<a:theme xmlns:a="http://schemas.openxmlformats.org/drawingml/2006/main" name="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5.xml><?xml version="1.0" encoding="utf-8"?>
<a:theme xmlns:a="http://schemas.openxmlformats.org/drawingml/2006/main" name="3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6.xml><?xml version="1.0" encoding="utf-8"?>
<a:theme xmlns:a="http://schemas.openxmlformats.org/drawingml/2006/main" name="5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7.xml><?xml version="1.0" encoding="utf-8"?>
<a:theme xmlns:a="http://schemas.openxmlformats.org/drawingml/2006/main" name="6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1089</Words>
  <Application>Microsoft Office PowerPoint</Application>
  <PresentationFormat>On-screen Show (4:3)</PresentationFormat>
  <Paragraphs>179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 Unicode MS</vt:lpstr>
      <vt:lpstr>Arial</vt:lpstr>
      <vt:lpstr>Arial Black</vt:lpstr>
      <vt:lpstr>Calibri</vt:lpstr>
      <vt:lpstr>FontAwesome</vt:lpstr>
      <vt:lpstr>Segoe Condensed</vt:lpstr>
      <vt:lpstr>Segoe UI</vt:lpstr>
      <vt:lpstr>Times New Roman</vt:lpstr>
      <vt:lpstr>Wingdings</vt:lpstr>
      <vt:lpstr>2_Theme1</vt:lpstr>
      <vt:lpstr>4_Theme1</vt:lpstr>
      <vt:lpstr>1_Theme1</vt:lpstr>
      <vt:lpstr>Theme1</vt:lpstr>
      <vt:lpstr>3_Theme1</vt:lpstr>
      <vt:lpstr>5_Theme1</vt:lpstr>
      <vt:lpstr>6_Theme1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MCLEAN &amp; COMPANY HELPS HR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2016-11-22T21:06:33Z</dcterms:created>
  <dcterms:modified xsi:type="dcterms:W3CDTF">2016-11-22T21:06:36Z</dcterms:modified>
</cp:coreProperties>
</file>