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4"/>
    <p:sldMasterId id="2147483802" r:id="rId5"/>
    <p:sldMasterId id="2147483842" r:id="rId6"/>
    <p:sldMasterId id="2147483852" r:id="rId7"/>
    <p:sldMasterId id="2147483862" r:id="rId8"/>
    <p:sldMasterId id="2147483872" r:id="rId9"/>
    <p:sldMasterId id="2147483882" r:id="rId10"/>
  </p:sldMasterIdLst>
  <p:notesMasterIdLst>
    <p:notesMasterId r:id="rId19"/>
  </p:notesMasterIdLst>
  <p:handoutMasterIdLst>
    <p:handoutMasterId r:id="rId20"/>
  </p:handoutMasterIdLst>
  <p:sldIdLst>
    <p:sldId id="301" r:id="rId11"/>
    <p:sldId id="302" r:id="rId12"/>
    <p:sldId id="297" r:id="rId13"/>
    <p:sldId id="303" r:id="rId14"/>
    <p:sldId id="289" r:id="rId15"/>
    <p:sldId id="304" r:id="rId16"/>
    <p:sldId id="305" r:id="rId17"/>
    <p:sldId id="293" r:id="rId18"/>
  </p:sldIdLst>
  <p:sldSz cx="9144000" cy="6858000" type="screen4x3"/>
  <p:notesSz cx="6950075" cy="9236075"/>
  <p:custShowLst>
    <p:custShow name="Custom Show 1" id="0">
      <p:sldLst/>
    </p:custShow>
  </p:custShow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fan Palios" initials="SP" lastIdx="145" clrIdx="6">
    <p:extLst>
      <p:ext uri="{19B8F6BF-5375-455C-9EA6-DF929625EA0E}">
        <p15:presenceInfo xmlns:p15="http://schemas.microsoft.com/office/powerpoint/2012/main" userId="S-1-5-21-1230978230-1173293535-1233803906-12685" providerId="AD"/>
      </p:ext>
    </p:extLst>
  </p:cmAuthor>
  <p:cmAuthor id="1" name="Timothy Hickernell" initials="TH" lastIdx="3" clrIdx="0">
    <p:extLst>
      <p:ext uri="{19B8F6BF-5375-455C-9EA6-DF929625EA0E}">
        <p15:presenceInfo xmlns:p15="http://schemas.microsoft.com/office/powerpoint/2012/main" userId="78ebf82d29f7a2ef" providerId="Windows Live"/>
      </p:ext>
    </p:extLst>
  </p:cmAuthor>
  <p:cmAuthor id="8" name="Carissa Palmer" initials="CP" lastIdx="7" clrIdx="7">
    <p:extLst>
      <p:ext uri="{19B8F6BF-5375-455C-9EA6-DF929625EA0E}">
        <p15:presenceInfo xmlns:p15="http://schemas.microsoft.com/office/powerpoint/2012/main" userId="S-1-5-21-1230978230-1173293535-1233803906-13508" providerId="AD"/>
      </p:ext>
    </p:extLst>
  </p:cmAuthor>
  <p:cmAuthor id="2" name="Bryan Conrad" initials="BC" lastIdx="1" clrIdx="1">
    <p:extLst>
      <p:ext uri="{19B8F6BF-5375-455C-9EA6-DF929625EA0E}">
        <p15:presenceInfo xmlns:p15="http://schemas.microsoft.com/office/powerpoint/2012/main" userId="Bryan Conrad" providerId="None"/>
      </p:ext>
    </p:extLst>
  </p:cmAuthor>
  <p:cmAuthor id="9" name="Nicole Landsiedel" initials="NL" lastIdx="234" clrIdx="8"/>
  <p:cmAuthor id="3" name="Huw Morgan" initials="HM" lastIdx="6" clrIdx="2">
    <p:extLst>
      <p:ext uri="{19B8F6BF-5375-455C-9EA6-DF929625EA0E}">
        <p15:presenceInfo xmlns:p15="http://schemas.microsoft.com/office/powerpoint/2012/main" userId="S-1-5-21-1230978230-1173293535-1233803906-10194" providerId="AD"/>
      </p:ext>
    </p:extLst>
  </p:cmAuthor>
  <p:cmAuthor id="10" name="Lori Kantymir" initials="LK" lastIdx="44" clrIdx="9">
    <p:extLst>
      <p:ext uri="{19B8F6BF-5375-455C-9EA6-DF929625EA0E}">
        <p15:presenceInfo xmlns:p15="http://schemas.microsoft.com/office/powerpoint/2012/main" userId="S-1-5-21-1230978230-1173293535-1233803906-11869" providerId="AD"/>
      </p:ext>
    </p:extLst>
  </p:cmAuthor>
  <p:cmAuthor id="4" name="Karen Mann" initials="KM" lastIdx="1" clrIdx="3">
    <p:extLst>
      <p:ext uri="{19B8F6BF-5375-455C-9EA6-DF929625EA0E}">
        <p15:presenceInfo xmlns:p15="http://schemas.microsoft.com/office/powerpoint/2012/main" userId="S-1-5-21-1230978230-1173293535-1233803906-10737" providerId="AD"/>
      </p:ext>
    </p:extLst>
  </p:cmAuthor>
  <p:cmAuthor id="11" name="Gabriela Dedelli" initials="GD" lastIdx="11" clrIdx="10">
    <p:extLst>
      <p:ext uri="{19B8F6BF-5375-455C-9EA6-DF929625EA0E}">
        <p15:presenceInfo xmlns:p15="http://schemas.microsoft.com/office/powerpoint/2012/main" userId="S-1-5-21-1230978230-1173293535-1233803906-13338" providerId="AD"/>
      </p:ext>
    </p:extLst>
  </p:cmAuthor>
  <p:cmAuthor id="5" name="Charlene Garside" initials="CG" lastIdx="3" clrIdx="4">
    <p:extLst>
      <p:ext uri="{19B8F6BF-5375-455C-9EA6-DF929625EA0E}">
        <p15:presenceInfo xmlns:p15="http://schemas.microsoft.com/office/powerpoint/2012/main" userId="S-1-5-21-1230978230-1173293535-1233803906-9430" providerId="AD"/>
      </p:ext>
    </p:extLst>
  </p:cmAuthor>
  <p:cmAuthor id="6" name="Catherine Haggerty" initials="CH" lastIdx="1" clrIdx="5">
    <p:extLst>
      <p:ext uri="{19B8F6BF-5375-455C-9EA6-DF929625EA0E}">
        <p15:presenceInfo xmlns:p15="http://schemas.microsoft.com/office/powerpoint/2012/main" userId="S-1-5-21-1230978230-1173293535-1233803906-4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F"/>
    <a:srgbClr val="243F54"/>
    <a:srgbClr val="647455"/>
    <a:srgbClr val="007698"/>
    <a:srgbClr val="2B9E36"/>
    <a:srgbClr val="5A7D41"/>
    <a:srgbClr val="FF4D40"/>
    <a:srgbClr val="CC1443"/>
    <a:srgbClr val="FF8200"/>
    <a:srgbClr val="FF1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616" autoAdjust="0"/>
    <p:restoredTop sz="95501" autoAdjust="0"/>
  </p:normalViewPr>
  <p:slideViewPr>
    <p:cSldViewPr snapToGrid="0">
      <p:cViewPr varScale="1">
        <p:scale>
          <a:sx n="133" d="100"/>
          <a:sy n="133" d="100"/>
        </p:scale>
        <p:origin x="176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A90FD-8A62-4427-AA56-7644FA5B971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06D2852-2E06-4B50-BD5D-25F0A2E3507F}">
      <dgm:prSet phldrT="[Text]"/>
      <dgm:spPr>
        <a:xfrm>
          <a:off x="3698614" y="941764"/>
          <a:ext cx="1449298" cy="724475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Organizational Strategy</a:t>
          </a:r>
          <a:endParaRPr lang="en-CA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52BBFD73-DA0B-4A5E-B31E-76E094320917}" type="parTrans" cxnId="{6A03F1A9-1F86-4007-B792-6AEDDA48D40F}">
      <dgm:prSet/>
      <dgm:spPr/>
      <dgm:t>
        <a:bodyPr/>
        <a:lstStyle/>
        <a:p>
          <a:endParaRPr lang="en-CA"/>
        </a:p>
      </dgm:t>
    </dgm:pt>
    <dgm:pt modelId="{F48F62E1-8166-4563-BC08-4267F45E2DCB}" type="sibTrans" cxnId="{6A03F1A9-1F86-4007-B792-6AEDDA48D40F}">
      <dgm:prSet/>
      <dgm:spPr/>
      <dgm:t>
        <a:bodyPr/>
        <a:lstStyle/>
        <a:p>
          <a:endParaRPr lang="en-CA"/>
        </a:p>
      </dgm:t>
    </dgm:pt>
    <dgm:pt modelId="{DBF7B469-8715-425A-87AE-320F067CC5DE}">
      <dgm:prSet phldrT="[Text]"/>
      <dgm:spPr>
        <a:xfrm>
          <a:off x="2977148" y="2449237"/>
          <a:ext cx="1449298" cy="724475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Leader-Driven Employee Engagement</a:t>
          </a:r>
          <a:endParaRPr lang="en-CA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9A8CA663-C6EB-4CB3-9232-86901B8A1852}" type="parTrans" cxnId="{30B6118B-7AD0-4EF5-9235-420BA1563C0D}">
      <dgm:prSet/>
      <dgm:spPr/>
      <dgm:t>
        <a:bodyPr/>
        <a:lstStyle/>
        <a:p>
          <a:endParaRPr lang="en-CA"/>
        </a:p>
      </dgm:t>
    </dgm:pt>
    <dgm:pt modelId="{2ECA315D-DEA7-42A3-8E71-28FE319ED621}" type="sibTrans" cxnId="{30B6118B-7AD0-4EF5-9235-420BA1563C0D}">
      <dgm:prSet/>
      <dgm:spPr/>
      <dgm:t>
        <a:bodyPr/>
        <a:lstStyle/>
        <a:p>
          <a:endParaRPr lang="en-CA"/>
        </a:p>
      </dgm:t>
    </dgm:pt>
    <dgm:pt modelId="{E0F1A8F0-5C5D-41EA-8038-0747286D0DBC}">
      <dgm:prSet phldrT="[Text]"/>
      <dgm:spPr>
        <a:xfrm>
          <a:off x="3702042" y="3958878"/>
          <a:ext cx="1449298" cy="724475"/>
        </a:xfrm>
        <a:noFill/>
        <a:ln>
          <a:noFill/>
        </a:ln>
        <a:effectLst/>
      </dgm:spPr>
      <dgm:t>
        <a:bodyPr/>
        <a:lstStyle/>
        <a:p>
          <a:r>
            <a:rPr lang="en-CA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Business Results</a:t>
          </a:r>
          <a:endParaRPr lang="en-CA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67B79D1D-6A0B-45FF-A2A7-281ABF3082B9}" type="parTrans" cxnId="{07C88F7A-80E6-4E75-B030-0BD9ABACDE15}">
      <dgm:prSet/>
      <dgm:spPr/>
      <dgm:t>
        <a:bodyPr/>
        <a:lstStyle/>
        <a:p>
          <a:endParaRPr lang="en-CA"/>
        </a:p>
      </dgm:t>
    </dgm:pt>
    <dgm:pt modelId="{9F2A5709-A5D2-49F1-9694-E5290578CF7B}" type="sibTrans" cxnId="{07C88F7A-80E6-4E75-B030-0BD9ABACDE15}">
      <dgm:prSet/>
      <dgm:spPr/>
      <dgm:t>
        <a:bodyPr/>
        <a:lstStyle/>
        <a:p>
          <a:endParaRPr lang="en-CA"/>
        </a:p>
      </dgm:t>
    </dgm:pt>
    <dgm:pt modelId="{3EA6C51D-AFE4-4ECD-829D-9FA6B292C590}" type="pres">
      <dgm:prSet presAssocID="{DA0A90FD-8A62-4427-AA56-7644FA5B97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7585A077-F5E8-469E-883B-5C28CA17B9C1}" type="pres">
      <dgm:prSet presAssocID="{F06D2852-2E06-4B50-BD5D-25F0A2E3507F}" presName="Accent1" presStyleCnt="0"/>
      <dgm:spPr/>
    </dgm:pt>
    <dgm:pt modelId="{033337F4-D7B2-4915-A82B-F5EE9847E00A}" type="pres">
      <dgm:prSet presAssocID="{F06D2852-2E06-4B50-BD5D-25F0A2E3507F}" presName="Accent" presStyleLbl="node1" presStyleIdx="0" presStyleCnt="3" custLinFactNeighborX="-2350"/>
      <dgm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D307C14A-6F9B-4F66-B33D-53E576834DD6}" type="pres">
      <dgm:prSet presAssocID="{F06D2852-2E06-4B50-BD5D-25F0A2E3507F}" presName="Parent1" presStyleLbl="revTx" presStyleIdx="0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CA"/>
        </a:p>
      </dgm:t>
    </dgm:pt>
    <dgm:pt modelId="{FB6E2B3C-F95B-4595-894B-992D6CDF3727}" type="pres">
      <dgm:prSet presAssocID="{DBF7B469-8715-425A-87AE-320F067CC5DE}" presName="Accent2" presStyleCnt="0"/>
      <dgm:spPr/>
    </dgm:pt>
    <dgm:pt modelId="{48117366-586C-4B8C-B43F-66EEBDC1A264}" type="pres">
      <dgm:prSet presAssocID="{DBF7B469-8715-425A-87AE-320F067CC5DE}" presName="Accent" presStyleLbl="node1" presStyleIdx="1" presStyleCnt="3"/>
      <dgm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D0123A89-824B-4827-825D-366EDB29126D}" type="pres">
      <dgm:prSet presAssocID="{DBF7B469-8715-425A-87AE-320F067CC5DE}" presName="Parent2" presStyleLbl="revTx" presStyleIdx="1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CA"/>
        </a:p>
      </dgm:t>
    </dgm:pt>
    <dgm:pt modelId="{98F7DE0B-D7B1-4F97-A5C4-DC29A44A4CBE}" type="pres">
      <dgm:prSet presAssocID="{E0F1A8F0-5C5D-41EA-8038-0747286D0DBC}" presName="Accent3" presStyleCnt="0"/>
      <dgm:spPr/>
    </dgm:pt>
    <dgm:pt modelId="{6553932F-8FDD-4281-ACAB-244230C53E04}" type="pres">
      <dgm:prSet presAssocID="{E0F1A8F0-5C5D-41EA-8038-0747286D0DBC}" presName="Accent" presStyleLbl="node1" presStyleIdx="2" presStyleCnt="3"/>
      <dgm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B9BD5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709C06A4-E579-445A-8A3C-71AC5A3AB34C}" type="pres">
      <dgm:prSet presAssocID="{E0F1A8F0-5C5D-41EA-8038-0747286D0DBC}" presName="Parent3" presStyleLbl="revTx" presStyleIdx="2" presStyleCnt="3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CA"/>
        </a:p>
      </dgm:t>
    </dgm:pt>
  </dgm:ptLst>
  <dgm:cxnLst>
    <dgm:cxn modelId="{244BE74B-881E-4E47-AF1D-CAD3AD272A03}" type="presOf" srcId="{F06D2852-2E06-4B50-BD5D-25F0A2E3507F}" destId="{D307C14A-6F9B-4F66-B33D-53E576834DD6}" srcOrd="0" destOrd="0" presId="urn:microsoft.com/office/officeart/2009/layout/CircleArrowProcess"/>
    <dgm:cxn modelId="{07C88F7A-80E6-4E75-B030-0BD9ABACDE15}" srcId="{DA0A90FD-8A62-4427-AA56-7644FA5B9711}" destId="{E0F1A8F0-5C5D-41EA-8038-0747286D0DBC}" srcOrd="2" destOrd="0" parTransId="{67B79D1D-6A0B-45FF-A2A7-281ABF3082B9}" sibTransId="{9F2A5709-A5D2-49F1-9694-E5290578CF7B}"/>
    <dgm:cxn modelId="{D188ACB0-3284-456B-90FC-26CAF15E9C3B}" type="presOf" srcId="{E0F1A8F0-5C5D-41EA-8038-0747286D0DBC}" destId="{709C06A4-E579-445A-8A3C-71AC5A3AB34C}" srcOrd="0" destOrd="0" presId="urn:microsoft.com/office/officeart/2009/layout/CircleArrowProcess"/>
    <dgm:cxn modelId="{87FC0479-E3C0-4788-B58E-6604046967B5}" type="presOf" srcId="{DBF7B469-8715-425A-87AE-320F067CC5DE}" destId="{D0123A89-824B-4827-825D-366EDB29126D}" srcOrd="0" destOrd="0" presId="urn:microsoft.com/office/officeart/2009/layout/CircleArrowProcess"/>
    <dgm:cxn modelId="{30B6118B-7AD0-4EF5-9235-420BA1563C0D}" srcId="{DA0A90FD-8A62-4427-AA56-7644FA5B9711}" destId="{DBF7B469-8715-425A-87AE-320F067CC5DE}" srcOrd="1" destOrd="0" parTransId="{9A8CA663-C6EB-4CB3-9232-86901B8A1852}" sibTransId="{2ECA315D-DEA7-42A3-8E71-28FE319ED621}"/>
    <dgm:cxn modelId="{E1767FC9-CC64-4C39-B210-A743A39994CA}" type="presOf" srcId="{DA0A90FD-8A62-4427-AA56-7644FA5B9711}" destId="{3EA6C51D-AFE4-4ECD-829D-9FA6B292C590}" srcOrd="0" destOrd="0" presId="urn:microsoft.com/office/officeart/2009/layout/CircleArrowProcess"/>
    <dgm:cxn modelId="{6A03F1A9-1F86-4007-B792-6AEDDA48D40F}" srcId="{DA0A90FD-8A62-4427-AA56-7644FA5B9711}" destId="{F06D2852-2E06-4B50-BD5D-25F0A2E3507F}" srcOrd="0" destOrd="0" parTransId="{52BBFD73-DA0B-4A5E-B31E-76E094320917}" sibTransId="{F48F62E1-8166-4563-BC08-4267F45E2DCB}"/>
    <dgm:cxn modelId="{0A7BA540-06D9-4977-A99A-B411CDC52B2D}" type="presParOf" srcId="{3EA6C51D-AFE4-4ECD-829D-9FA6B292C590}" destId="{7585A077-F5E8-469E-883B-5C28CA17B9C1}" srcOrd="0" destOrd="0" presId="urn:microsoft.com/office/officeart/2009/layout/CircleArrowProcess"/>
    <dgm:cxn modelId="{BC62ED62-D201-4712-910B-BAEDE823594F}" type="presParOf" srcId="{7585A077-F5E8-469E-883B-5C28CA17B9C1}" destId="{033337F4-D7B2-4915-A82B-F5EE9847E00A}" srcOrd="0" destOrd="0" presId="urn:microsoft.com/office/officeart/2009/layout/CircleArrowProcess"/>
    <dgm:cxn modelId="{1CC6A58C-7ED8-466C-9715-E313F0C238D0}" type="presParOf" srcId="{3EA6C51D-AFE4-4ECD-829D-9FA6B292C590}" destId="{D307C14A-6F9B-4F66-B33D-53E576834DD6}" srcOrd="1" destOrd="0" presId="urn:microsoft.com/office/officeart/2009/layout/CircleArrowProcess"/>
    <dgm:cxn modelId="{1476C57E-941C-4AD7-8DCA-87A89389D411}" type="presParOf" srcId="{3EA6C51D-AFE4-4ECD-829D-9FA6B292C590}" destId="{FB6E2B3C-F95B-4595-894B-992D6CDF3727}" srcOrd="2" destOrd="0" presId="urn:microsoft.com/office/officeart/2009/layout/CircleArrowProcess"/>
    <dgm:cxn modelId="{451C9159-DBCA-4963-AA90-1154F14094B9}" type="presParOf" srcId="{FB6E2B3C-F95B-4595-894B-992D6CDF3727}" destId="{48117366-586C-4B8C-B43F-66EEBDC1A264}" srcOrd="0" destOrd="0" presId="urn:microsoft.com/office/officeart/2009/layout/CircleArrowProcess"/>
    <dgm:cxn modelId="{BED212EA-F359-4E98-AEDC-70866C75A558}" type="presParOf" srcId="{3EA6C51D-AFE4-4ECD-829D-9FA6B292C590}" destId="{D0123A89-824B-4827-825D-366EDB29126D}" srcOrd="3" destOrd="0" presId="urn:microsoft.com/office/officeart/2009/layout/CircleArrowProcess"/>
    <dgm:cxn modelId="{20FC2DB4-1EB0-4AEA-9254-ADF4E192F0F1}" type="presParOf" srcId="{3EA6C51D-AFE4-4ECD-829D-9FA6B292C590}" destId="{98F7DE0B-D7B1-4F97-A5C4-DC29A44A4CBE}" srcOrd="4" destOrd="0" presId="urn:microsoft.com/office/officeart/2009/layout/CircleArrowProcess"/>
    <dgm:cxn modelId="{1D9928A2-7FBC-41AA-B5C1-524336DA7BD7}" type="presParOf" srcId="{98F7DE0B-D7B1-4F97-A5C4-DC29A44A4CBE}" destId="{6553932F-8FDD-4281-ACAB-244230C53E04}" srcOrd="0" destOrd="0" presId="urn:microsoft.com/office/officeart/2009/layout/CircleArrowProcess"/>
    <dgm:cxn modelId="{A9F26E88-3DC7-4AB7-83D1-B16F0E112B0E}" type="presParOf" srcId="{3EA6C51D-AFE4-4ECD-829D-9FA6B292C590}" destId="{709C06A4-E579-445A-8A3C-71AC5A3AB34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337F4-D7B2-4915-A82B-F5EE9847E00A}">
      <dsp:nvSpPr>
        <dsp:cNvPr id="0" name=""/>
        <dsp:cNvSpPr/>
      </dsp:nvSpPr>
      <dsp:spPr>
        <a:xfrm>
          <a:off x="1236022" y="0"/>
          <a:ext cx="1805328" cy="18056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7C14A-6F9B-4F66-B33D-53E576834DD6}">
      <dsp:nvSpPr>
        <dsp:cNvPr id="0" name=""/>
        <dsp:cNvSpPr/>
      </dsp:nvSpPr>
      <dsp:spPr>
        <a:xfrm>
          <a:off x="1677484" y="651877"/>
          <a:ext cx="1003186" cy="50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Organizational Strategy</a:t>
          </a:r>
          <a:endParaRPr lang="en-CA" sz="1200" kern="1200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677484" y="651877"/>
        <a:ext cx="1003186" cy="501473"/>
      </dsp:txXfrm>
    </dsp:sp>
    <dsp:sp modelId="{48117366-586C-4B8C-B43F-66EEBDC1A264}">
      <dsp:nvSpPr>
        <dsp:cNvPr id="0" name=""/>
        <dsp:cNvSpPr/>
      </dsp:nvSpPr>
      <dsp:spPr>
        <a:xfrm>
          <a:off x="777023" y="1037453"/>
          <a:ext cx="1805328" cy="18056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25000"/>
            <a:lumOff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23A89-824B-4827-825D-366EDB29126D}">
      <dsp:nvSpPr>
        <dsp:cNvPr id="0" name=""/>
        <dsp:cNvSpPr/>
      </dsp:nvSpPr>
      <dsp:spPr>
        <a:xfrm>
          <a:off x="1178094" y="1695331"/>
          <a:ext cx="1003186" cy="50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Leader-Driven Employee Engagement</a:t>
          </a:r>
          <a:endParaRPr lang="en-CA" sz="1200" kern="1200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178094" y="1695331"/>
        <a:ext cx="1003186" cy="501473"/>
      </dsp:txXfrm>
    </dsp:sp>
    <dsp:sp modelId="{6553932F-8FDD-4281-ACAB-244230C53E04}">
      <dsp:nvSpPr>
        <dsp:cNvPr id="0" name=""/>
        <dsp:cNvSpPr/>
      </dsp:nvSpPr>
      <dsp:spPr>
        <a:xfrm>
          <a:off x="1406939" y="2199055"/>
          <a:ext cx="1551056" cy="15516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5B9BD5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C06A4-E579-445A-8A3C-71AC5A3AB34C}">
      <dsp:nvSpPr>
        <dsp:cNvPr id="0" name=""/>
        <dsp:cNvSpPr/>
      </dsp:nvSpPr>
      <dsp:spPr>
        <a:xfrm>
          <a:off x="1679857" y="2740286"/>
          <a:ext cx="1003186" cy="50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rPr>
            <a:t>Business Results</a:t>
          </a:r>
          <a:endParaRPr lang="en-CA" sz="1200" kern="1200" dirty="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>
        <a:off x="1679857" y="2740286"/>
        <a:ext cx="1003186" cy="50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D006EA4-D462-4253-8FC7-D35175043F19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02DA24A-F480-4AA7-ACF1-F7D1E577F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0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E1B6C9-DAE3-4E7B-AB3C-9473EC02D78D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5F1ACBD-245E-4A24-AC78-063168A8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65BAA-4C92-45F9-B685-78236DC3BA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5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4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8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4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1ACBD-245E-4A24-AC78-063168A8862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1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</a:rPr>
              <a:t>is </a:t>
            </a:r>
            <a:r>
              <a:rPr lang="en-CA" sz="800" dirty="0">
                <a:solidFill>
                  <a:srgbClr val="FFFFFF"/>
                </a:solidFill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</a:rPr>
            </a:br>
            <a:r>
              <a:rPr lang="en-CA" sz="800" dirty="0">
                <a:solidFill>
                  <a:srgbClr val="FFFFFF"/>
                </a:solidFill>
              </a:rPr>
              <a:t>© </a:t>
            </a:r>
            <a:r>
              <a:rPr lang="en-CA" sz="800" dirty="0" smtClean="0">
                <a:solidFill>
                  <a:srgbClr val="FFFFFF"/>
                </a:solidFill>
              </a:rPr>
              <a:t>1997-2016 </a:t>
            </a:r>
            <a:r>
              <a:rPr lang="en-CA" sz="800" dirty="0">
                <a:solidFill>
                  <a:srgbClr val="FFFFFF"/>
                </a:solidFill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</a:rPr>
            </a:br>
            <a:r>
              <a:rPr lang="en-CA" sz="800" kern="0" dirty="0" smtClean="0">
                <a:solidFill>
                  <a:srgbClr val="ADB7C3"/>
                </a:solidFill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681" cy="60884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090046"/>
          </a:xfrm>
          <a:prstGeom prst="rect">
            <a:avLst/>
          </a:prstGeom>
          <a:solidFill>
            <a:srgbClr val="29475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54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6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0650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6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889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2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5412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867809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7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61227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8599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688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76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7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1475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715170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49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6405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139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6019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Segoe UI" panose="020B0502040204020203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4984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76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0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983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503379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0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76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07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8812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8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27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345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17261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1930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18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518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1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4348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5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115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1036" name="Picture 12" descr="Leadership : Stock Phot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2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10" y="6090046"/>
            <a:ext cx="6696236" cy="767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Group, Inc.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is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a global leader in providing IT research and advice.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Info-Tech’s products and services combine actionable insight and relevant advice with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ready-to-use tools and templates that cover the full spectrum of IT concerns.</a:t>
            </a:r>
            <a:b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© </a:t>
            </a:r>
            <a:r>
              <a:rPr lang="en-CA" sz="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1997-2016 </a:t>
            </a:r>
            <a:r>
              <a:rPr lang="en-CA" sz="800" dirty="0">
                <a:solidFill>
                  <a:srgbClr val="FFFFFF"/>
                </a:solidFill>
                <a:latin typeface="Arial Black" panose="020B0A04020102020204" pitchFamily="34" charset="0"/>
              </a:rPr>
              <a:t>Info-Tech Research Group Inc.</a:t>
            </a:r>
          </a:p>
        </p:txBody>
      </p:sp>
      <p:pic>
        <p:nvPicPr>
          <p:cNvPr id="11" name="Picture 10" descr="Info-Tech_Logo_2013-On-Screen-WHITE(transparent-background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309320"/>
            <a:ext cx="1697008" cy="3394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6091639"/>
            <a:ext cx="7133719" cy="767953"/>
          </a:xfrm>
          <a:prstGeom prst="rect">
            <a:avLst/>
          </a:prstGeom>
          <a:solidFill>
            <a:srgbClr val="243F5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research and advisory firm that provides practical solutions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to human resources challenges with executable research, tools, and advice that will have a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clear and measurable impact on your business. © 1997-2016 McLean &amp; Company.</a:t>
            </a:r>
            <a:b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</a:br>
            <a:r>
              <a:rPr lang="en-CA" sz="800" kern="0" dirty="0" smtClean="0">
                <a:solidFill>
                  <a:srgbClr val="ADB7C3"/>
                </a:solidFill>
                <a:cs typeface="Arial" panose="020B0604020202020204" pitchFamily="34" charset="0"/>
              </a:rPr>
              <a:t>McLean &amp; Company is a division of Info-Tech Research Group Inc.</a:t>
            </a:r>
          </a:p>
        </p:txBody>
      </p:sp>
      <p:pic>
        <p:nvPicPr>
          <p:cNvPr id="8" name="Picture 7" descr="footer2012-mc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8284" y="6091639"/>
            <a:ext cx="2015716" cy="767953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1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6489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95953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459">
          <p15:clr>
            <a:srgbClr val="FBAE40"/>
          </p15:clr>
        </p15:guide>
        <p15:guide id="4294967295" pos="38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15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834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solidFill>
            <a:schemeClr val="accent5"/>
          </a:solidFill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FFFFF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338" y="719347"/>
              <a:ext cx="388851" cy="413154"/>
            </a:xfrm>
            <a:prstGeom prst="rect">
              <a:avLst/>
            </a:prstGeom>
            <a:grpFill/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243923"/>
            <a:ext cx="4572000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29008" y="5752474"/>
            <a:ext cx="5127230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3992" y="1582183"/>
            <a:ext cx="2324237" cy="91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641180" y="4243552"/>
            <a:ext cx="1768475" cy="1051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Quote in italic Arial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37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368">
          <p15:clr>
            <a:srgbClr val="FBAE40"/>
          </p15:clr>
        </p15:guide>
        <p15:guide id="4294967295" pos="6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899275" y="1733550"/>
            <a:ext cx="1979613" cy="8429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Industry: &lt;Insert&gt;</a:t>
            </a:r>
          </a:p>
          <a:p>
            <a:pPr lvl="0"/>
            <a:r>
              <a:rPr lang="en-US" dirty="0" smtClean="0"/>
              <a:t>Size: &lt;Insert&gt;</a:t>
            </a:r>
          </a:p>
          <a:p>
            <a:pPr lvl="0"/>
            <a:r>
              <a:rPr lang="en-US" dirty="0" smtClean="0"/>
              <a:t>Source: &lt;Insert&gt;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922963" y="2773363"/>
            <a:ext cx="2955925" cy="251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 case details&gt;</a:t>
            </a:r>
            <a:endParaRPr lang="en-C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628105" y="0"/>
            <a:ext cx="3515895" cy="6522720"/>
            <a:chOff x="-1" y="0"/>
            <a:chExt cx="3419231" cy="6522720"/>
          </a:xfrm>
          <a:noFill/>
          <a:effectLst/>
        </p:grpSpPr>
        <p:sp>
          <p:nvSpPr>
            <p:cNvPr id="12" name="Rectangle 11"/>
            <p:cNvSpPr/>
            <p:nvPr/>
          </p:nvSpPr>
          <p:spPr>
            <a:xfrm>
              <a:off x="-1" y="0"/>
              <a:ext cx="3419231" cy="6522720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3738" y="643137"/>
              <a:ext cx="2314451" cy="978729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MCLEAN &amp;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COMPANY</a:t>
              </a:r>
            </a:p>
            <a:p>
              <a:pPr>
                <a:lnSpc>
                  <a:spcPct val="80000"/>
                </a:lnSpc>
              </a:pPr>
              <a:r>
                <a:rPr lang="en-CA" sz="2400" b="1" dirty="0" smtClean="0">
                  <a:solidFill>
                    <a:srgbClr val="29475F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CASE STUDY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635" y="719347"/>
              <a:ext cx="388554" cy="413154"/>
            </a:xfrm>
            <a:prstGeom prst="rect">
              <a:avLst/>
            </a:prstGeom>
            <a:grpFill/>
            <a:ln w="28575">
              <a:noFill/>
            </a:ln>
          </p:spPr>
        </p:pic>
      </p:grp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923277" y="5730552"/>
            <a:ext cx="2956137" cy="59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 smtClean="0"/>
              <a:t>&lt;Insert&gt;</a:t>
            </a:r>
            <a:endParaRPr lang="en-CA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5923277" y="5422775"/>
            <a:ext cx="295613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5DC295"/>
                </a:solidFill>
                <a:latin typeface="Arial Black" panose="020B0A04020102020204" pitchFamily="34" charset="0"/>
              </a:rPr>
              <a:t>Key Takeaway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6862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Tool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28105" y="0"/>
            <a:ext cx="3515895" cy="652272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421" y="1036087"/>
            <a:ext cx="158562" cy="5482055"/>
          </a:xfrm>
          <a:prstGeom prst="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041" y="375558"/>
            <a:ext cx="4946197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Use McLean &amp; Company’s &lt;tool&gt; to &lt;insert outcome&gt;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1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Activity X.X: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64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 - Grey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76985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- Ne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0041" y="375558"/>
            <a:ext cx="8126412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 Black" panose="020B0A04020102020204" pitchFamily="34" charset="0"/>
              </a:defRPr>
            </a:lvl1pPr>
          </a:lstStyle>
          <a:p>
            <a:pPr lvl="0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0067272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65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02853" y="187743"/>
            <a:ext cx="364704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2576B7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969338" y="1058237"/>
            <a:ext cx="174661" cy="5466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503838"/>
            <a:ext cx="7887600" cy="55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ysClr val="windowText" lastClr="000000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dirty="0" smtClean="0"/>
              <a:t>Works Cited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5950" y="1316038"/>
            <a:ext cx="7888288" cy="5092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72277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latin typeface="Segoe Condensed" panose="020B0606040200020203" pitchFamily="34" charset="0"/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latin typeface="Segoe Condensed" panose="020B0606040200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2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3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2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517180"/>
            <a:ext cx="8388424" cy="338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r" fontAlgn="base">
              <a:spcBef>
                <a:spcPct val="0"/>
              </a:spcBef>
              <a:spcAft>
                <a:spcPct val="0"/>
              </a:spcAft>
            </a:pP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latin typeface="Arial Black" panose="020B0A04020102020204" pitchFamily="34" charset="0"/>
              </a:rPr>
              <a:t>							</a:t>
            </a:r>
            <a:r>
              <a:rPr lang="en-CA" sz="1000" dirty="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t>McLean &amp; Company</a:t>
            </a:r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88424" y="6515100"/>
            <a:ext cx="755576" cy="340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fontAlgn="base">
              <a:spcBef>
                <a:spcPct val="0"/>
              </a:spcBef>
              <a:spcAft>
                <a:spcPct val="0"/>
              </a:spcAft>
            </a:pPr>
            <a:fld id="{FF20F8B6-5AB9-41C4-A82C-4155E8A92B2C}" type="slidenum">
              <a:rPr lang="en-CA" sz="1000" smtClean="0">
                <a:solidFill>
                  <a:srgbClr val="FFFFFF">
                    <a:lumMod val="65000"/>
                  </a:srgbClr>
                </a:solidFill>
                <a:cs typeface="Segoe UI" panose="020B0502040204020203" pitchFamily="34" charset="0"/>
              </a:rPr>
              <a:pPr marL="17938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>
                  <a:lumMod val="65000"/>
                </a:srgb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77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2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Font typeface="Arial" pitchFamily="34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x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hr.mcleanco.com/research/ss/don-t-just-engage-lead/don-t-just-engage-lead-storyboard?utm_source=SS_Sample&amp;utm_medium=Collateral&amp;utm_campaign=Collateral" TargetMode="Externa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../k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1.png"/><Relationship Id="rId4" Type="http://schemas.openxmlformats.org/officeDocument/2006/relationships/hyperlink" Target="http://hr.mcleanco.com/research/ss/engagement-3-0-transitioning-to-leader-driven-engagem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hr.mcleanco.com/mycontent" TargetMode="External"/><Relationship Id="rId4" Type="http://schemas.openxmlformats.org/officeDocument/2006/relationships/hyperlink" Target="https://hr.mcleanco.com/research/ss/don-t-just-engage-lead/don-t-just-engage-lead-storyboard?utm_source=SS_Sample&amp;utm_medium=Collateral&amp;utm_campaign=Collater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>
            <a:off x="616170" y="-2"/>
            <a:ext cx="1942731" cy="177210"/>
          </a:xfrm>
          <a:prstGeom prst="rect">
            <a:avLst/>
          </a:prstGeom>
          <a:solidFill>
            <a:srgbClr val="29475F"/>
          </a:solidFill>
          <a:ln>
            <a:solidFill>
              <a:srgbClr val="29475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475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Blueprint Title">
            <a:hlinkClick r:id="rId3" action="ppaction://hlinkfile"/>
          </p:cNvPr>
          <p:cNvSpPr txBox="1">
            <a:spLocks/>
          </p:cNvSpPr>
          <p:nvPr/>
        </p:nvSpPr>
        <p:spPr>
          <a:xfrm>
            <a:off x="518921" y="464428"/>
            <a:ext cx="7808650" cy="1527657"/>
          </a:xfrm>
          <a:prstGeom prst="rect">
            <a:avLst/>
          </a:prstGeom>
          <a:noFill/>
        </p:spPr>
        <p:txBody>
          <a:bodyPr/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Font typeface="Arial" pitchFamily="34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"/>
              </a:spcAft>
              <a:buClr>
                <a:srgbClr val="333333"/>
              </a:buClr>
              <a:buFont typeface="Arial" pitchFamily="34" charset="0"/>
              <a:buNone/>
            </a:pPr>
            <a:r>
              <a:rPr lang="en-US" sz="4800" b="1" dirty="0" smtClean="0">
                <a:solidFill>
                  <a:srgbClr val="2576B7">
                    <a:lumMod val="50000"/>
                  </a:srgbClr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Don’t Just Engage, Lead</a:t>
            </a:r>
          </a:p>
          <a:p>
            <a:pPr>
              <a:buClr>
                <a:srgbClr val="333333"/>
              </a:buClr>
            </a:pPr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6171" y="4872746"/>
            <a:ext cx="771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b="1" dirty="0" smtClean="0">
                <a:solidFill>
                  <a:srgbClr val="2576B7">
                    <a:lumMod val="50000"/>
                  </a:srgbClr>
                </a:solidFill>
                <a:cs typeface="Arial" panose="020B0604020202020204" pitchFamily="34" charset="0"/>
              </a:rPr>
              <a:t>Transition to integrated leadership empowerment to drive business results. </a:t>
            </a:r>
            <a:endParaRPr lang="en-US" sz="1600" b="1" dirty="0">
              <a:solidFill>
                <a:srgbClr val="2576B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755" y="1230704"/>
            <a:ext cx="3922485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1200" i="1" dirty="0" smtClean="0">
                <a:solidFill>
                  <a:srgbClr val="2B9E36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5373216"/>
            <a:ext cx="9144000" cy="1484784"/>
            <a:chOff x="0" y="5373216"/>
            <a:chExt cx="9144000" cy="1484784"/>
          </a:xfrm>
        </p:grpSpPr>
        <p:pic>
          <p:nvPicPr>
            <p:cNvPr id="23" name="Picture 22" descr="sample-titlebar-mcoNEW.gif"/>
            <p:cNvPicPr>
              <a:picLocks noChangeAspect="1"/>
            </p:cNvPicPr>
            <p:nvPr/>
          </p:nvPicPr>
          <p:blipFill>
            <a:blip r:embed="rId4" cstate="print"/>
            <a:srcRect l="84650" t="59830"/>
            <a:stretch>
              <a:fillRect/>
            </a:stretch>
          </p:blipFill>
          <p:spPr>
            <a:xfrm>
              <a:off x="7740352" y="6273316"/>
              <a:ext cx="1403648" cy="58468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6273316"/>
              <a:ext cx="7740352" cy="58468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174625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McLean &amp; Company is a research and advisory firm providing practical solutions to human resources challenges via executable research, tools and advice that have a clear and measurable impact on your business. © 1997 - 2016 McLean &amp; Company. McLean &amp; Company is a division of Info-Tech Research Group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5373216"/>
              <a:ext cx="9144000" cy="852086"/>
              <a:chOff x="8993" y="4257092"/>
              <a:chExt cx="9144000" cy="852086"/>
            </a:xfrm>
          </p:grpSpPr>
          <p:sp>
            <p:nvSpPr>
              <p:cNvPr id="26" name="Rectangle 25">
                <a:hlinkClick r:id="rId5"/>
              </p:cNvPr>
              <p:cNvSpPr/>
              <p:nvPr/>
            </p:nvSpPr>
            <p:spPr>
              <a:xfrm>
                <a:off x="8993" y="4257092"/>
                <a:ext cx="9144000" cy="852086"/>
              </a:xfrm>
              <a:prstGeom prst="rect">
                <a:avLst/>
              </a:prstGeom>
              <a:solidFill>
                <a:srgbClr val="44AF4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3693" y="4367712"/>
                <a:ext cx="2350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FCF94"/>
                    </a:solidFill>
                    <a:effectLst/>
                    <a:uLnTx/>
                    <a:uFillTx/>
                  </a:rPr>
                  <a:t>SAMPLE</a:t>
                </a:r>
              </a:p>
            </p:txBody>
          </p:sp>
          <p:sp>
            <p:nvSpPr>
              <p:cNvPr id="28" name="TextBox 27">
                <a:hlinkClick r:id="rId5"/>
              </p:cNvPr>
              <p:cNvSpPr txBox="1"/>
              <p:nvPr/>
            </p:nvSpPr>
            <p:spPr>
              <a:xfrm>
                <a:off x="3743400" y="4552378"/>
                <a:ext cx="540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hlinkClick r:id="rId5"/>
                  </a:rPr>
                  <a:t>Learn about becoming a member</a:t>
                </a:r>
                <a:endParaRPr kumimoji="0" lang="en-CA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9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9"/>
          <a:stretch/>
        </p:blipFill>
        <p:spPr>
          <a:xfrm>
            <a:off x="5832474" y="0"/>
            <a:ext cx="3311525" cy="65222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1" y="1120775"/>
            <a:ext cx="168275" cy="53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2576B7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517205" y="1850995"/>
            <a:ext cx="5258363" cy="4246143"/>
            <a:chOff x="450188" y="1251942"/>
            <a:chExt cx="6472194" cy="4246143"/>
          </a:xfrm>
        </p:grpSpPr>
        <p:sp>
          <p:nvSpPr>
            <p:cNvPr id="12" name="TextBox 17"/>
            <p:cNvSpPr txBox="1"/>
            <p:nvPr/>
          </p:nvSpPr>
          <p:spPr>
            <a:xfrm>
              <a:off x="462096" y="1251942"/>
              <a:ext cx="6371209" cy="147989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Situation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Current engagement efforts fail to make the connection between employee engagement and business results, requiring a shift in engagement purpose, cadence, and focus.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CEOs are least satisfied with employee engagement when compared to 31 other HR core services (McLean &amp; Company Stakeholder Management Survey, 2015</a:t>
              </a:r>
              <a:r>
                <a:rPr lang="en-CA" sz="12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cs typeface="Arial" panose="020B0604020202020204" pitchFamily="34" charset="0"/>
                </a:rPr>
                <a:t>).</a:t>
              </a:r>
              <a:endParaRPr lang="en-US" sz="1200" dirty="0">
                <a:solidFill>
                  <a:srgbClr val="222222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0"/>
            <p:cNvSpPr/>
            <p:nvPr/>
          </p:nvSpPr>
          <p:spPr>
            <a:xfrm>
              <a:off x="463624" y="3992545"/>
              <a:ext cx="6458758" cy="1505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Resolution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Shift engagement from a discrete activity based on an annual survey to one that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is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more integrated with the day-to-day tasks of the workplace.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Empower leaders to understand and own their impact on engagement through effective day-to-day management practices and behaviors.</a:t>
              </a:r>
            </a:p>
            <a:p>
              <a:pPr marL="214313" indent="-214313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Shift organizational thinking about engagement from an HR-owned program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to one that is leader-driven </a:t>
              </a: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through engaging behaviors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.</a:t>
              </a:r>
              <a:endParaRPr lang="en-CA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450188" y="2665367"/>
              <a:ext cx="6371209" cy="1505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2576B7"/>
                  </a:solidFill>
                  <a:latin typeface="Arial Black" panose="020B0A04020102020204" pitchFamily="34" charset="0"/>
                  <a:cs typeface="Segoe UI" panose="020B0502040204020203" pitchFamily="34" charset="0"/>
                </a:rPr>
                <a:t>Complication</a:t>
              </a:r>
              <a:endParaRPr lang="en-US" sz="1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Current efforts are only shifting engagement incrementally.</a:t>
              </a: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Aggregate year-over-year engagement 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scores have become the focus.</a:t>
              </a:r>
              <a:endParaRPr lang="en-CA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  <a:p>
              <a:pPr marL="180975" indent="-180975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CA" sz="1200" dirty="0">
                  <a:solidFill>
                    <a:srgbClr val="666666"/>
                  </a:solidFill>
                  <a:cs typeface="Arial" panose="020B0604020202020204" pitchFamily="34" charset="0"/>
                </a:rPr>
                <a:t>Static, annual engagement measures do not capture fluctuations in engagement that should prompt leaders to integrate engagement into day-to-day management practice</a:t>
              </a:r>
              <a:r>
                <a:rPr lang="en-CA" sz="1200" dirty="0" smtClean="0">
                  <a:solidFill>
                    <a:srgbClr val="666666"/>
                  </a:solidFill>
                  <a:cs typeface="Arial" panose="020B0604020202020204" pitchFamily="34" charset="0"/>
                </a:rPr>
                <a:t>.</a:t>
              </a:r>
              <a:endParaRPr lang="en-CA" sz="1200" dirty="0">
                <a:solidFill>
                  <a:srgbClr val="666666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32474" y="0"/>
            <a:ext cx="3311525" cy="6518275"/>
          </a:xfrm>
          <a:prstGeom prst="rect">
            <a:avLst/>
          </a:prstGeom>
          <a:solidFill>
            <a:srgbClr val="29475F">
              <a:alpha val="34902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5965163" y="2063693"/>
            <a:ext cx="2924837" cy="31341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The knowledge that employee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e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ngagement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is about how managers lead through engaging leadership behaviors. Leaders who are invested in their people experience improved results</a:t>
            </a: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  <a:endParaRPr lang="en-CA" sz="14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marL="180975" indent="-180975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FFFFFF"/>
                </a:solidFill>
                <a:cs typeface="Arial" panose="020B0604020202020204" pitchFamily="34" charset="0"/>
              </a:rPr>
              <a:t>The understanding that engagement </a:t>
            </a:r>
            <a:r>
              <a:rPr lang="en-CA" sz="1400" dirty="0">
                <a:solidFill>
                  <a:srgbClr val="FFFFFF"/>
                </a:solidFill>
                <a:cs typeface="Arial" panose="020B0604020202020204" pitchFamily="34" charset="0"/>
              </a:rPr>
              <a:t>is a reflection of effective management practices. Leaders’ recommitment to their role as people managers will in turn positively impact their role as business leaders.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4702" y="1120775"/>
            <a:ext cx="29248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Walk away from this blueprint with: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0600" y="1798417"/>
            <a:ext cx="3073400" cy="52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576B7">
                    <a:lumMod val="50000"/>
                  </a:srgbClr>
                </a:solidFill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90" y="1084036"/>
            <a:ext cx="4943929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000" y="1000504"/>
            <a:ext cx="4730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576B7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7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fd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558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5787" y="529600"/>
            <a:ext cx="8696327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OFFERS VARIOUS LEVELS OF SUPPORT TO BEST SUIT YOUR NEEDS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0306" y="1871984"/>
            <a:ext cx="8360297" cy="3051390"/>
            <a:chOff x="431635" y="2218348"/>
            <a:chExt cx="8360297" cy="305139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951171" y="3300534"/>
              <a:ext cx="7840761" cy="0"/>
            </a:xfrm>
            <a:prstGeom prst="straightConnector1">
              <a:avLst/>
            </a:prstGeom>
            <a:ln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093920" y="2218348"/>
              <a:ext cx="1620000" cy="3048925"/>
              <a:chOff x="6656757" y="1326494"/>
              <a:chExt cx="1620000" cy="304892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111157" y="2011140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656757" y="1326494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CONSULTING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6757" y="2935419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does not have the time or the knowledge to take this project on. We need assistance through the entirety of this project.”</a:t>
                </a: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7940" y="2199136"/>
                <a:ext cx="336908" cy="336908"/>
              </a:xfrm>
              <a:prstGeom prst="rect">
                <a:avLst/>
              </a:prstGeom>
              <a:noFill/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2483271" y="2218348"/>
              <a:ext cx="2129440" cy="3046863"/>
              <a:chOff x="2724527" y="1974729"/>
              <a:chExt cx="2129440" cy="304686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433647" y="2726777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24527" y="1974729"/>
                <a:ext cx="212944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GUIDED IMPLEMENTATION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979247" y="3581592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666666"/>
                    </a:solidFill>
                    <a:cs typeface="Arial" panose="020B0604020202020204" pitchFamily="34" charset="0"/>
                  </a:rPr>
                  <a:t>“Our team knows that we need to fix a process, but we need assistance to determine where to focus. Some check-ins along the way would help keep us on track.”</a:t>
                </a: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6918" y="2909423"/>
                <a:ext cx="337358" cy="337358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48"/>
            <p:cNvGrpSpPr/>
            <p:nvPr/>
          </p:nvGrpSpPr>
          <p:grpSpPr>
            <a:xfrm>
              <a:off x="431635" y="2218348"/>
              <a:ext cx="1620000" cy="3051390"/>
              <a:chOff x="1308153" y="2483113"/>
              <a:chExt cx="1620000" cy="305139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762553" y="3228163"/>
                <a:ext cx="711200" cy="711200"/>
              </a:xfrm>
              <a:prstGeom prst="ellipse">
                <a:avLst/>
              </a:prstGeom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308153" y="2483113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DIY </a:t>
                </a:r>
              </a:p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133B5C"/>
                    </a:solidFill>
                    <a:cs typeface="Arial" panose="020B0604020202020204" pitchFamily="34" charset="0"/>
                  </a:rPr>
                  <a:t>TOOLKIT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08153" y="4094503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222222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“Our team has already made this critical project a priority, and we have the time and capability, but some guidance along the way would be helpful.”</a:t>
                </a: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6909" y="3389684"/>
                <a:ext cx="295188" cy="337358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5033614" y="2218348"/>
              <a:ext cx="1620000" cy="3049107"/>
              <a:chOff x="4855445" y="1690247"/>
              <a:chExt cx="1620000" cy="304910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309845" y="2380757"/>
                <a:ext cx="711200" cy="7112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CA" kern="0" dirty="0" smtClean="0">
                  <a:solidFill>
                    <a:srgbClr val="FFFF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55445" y="1690247"/>
                <a:ext cx="1620000" cy="54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r>
                  <a:rPr lang="en-CA" sz="1600" b="1" kern="0" dirty="0" smtClean="0">
                    <a:solidFill>
                      <a:srgbClr val="2576B7">
                        <a:lumMod val="50000"/>
                      </a:srgbClr>
                    </a:solidFill>
                    <a:cs typeface="Arial" panose="020B0604020202020204" pitchFamily="34" charset="0"/>
                  </a:rPr>
                  <a:t>WORKSHOP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55445" y="3299354"/>
                <a:ext cx="1620000" cy="1440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defRPr/>
                </a:pPr>
                <a:r>
                  <a:rPr lang="en-CA" sz="1200" kern="0" dirty="0" smtClean="0">
                    <a:solidFill>
                      <a:srgbClr val="333333">
                        <a:lumMod val="75000"/>
                        <a:lumOff val="25000"/>
                      </a:srgbClr>
                    </a:solidFill>
                    <a:cs typeface="Arial" panose="020B0604020202020204" pitchFamily="34" charset="0"/>
                  </a:rPr>
                  <a:t>“We need to hit the ground running and get this project kicked off immediately. Our team has the ability to take this over once we get a framework and strategy in place.”</a:t>
                </a: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05" y="2612829"/>
                <a:ext cx="361456" cy="24097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9" name="Rectangle 58"/>
          <p:cNvSpPr/>
          <p:nvPr/>
        </p:nvSpPr>
        <p:spPr>
          <a:xfrm>
            <a:off x="2573857" y="6117057"/>
            <a:ext cx="42162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CA" sz="1000" kern="0" dirty="0" smtClean="0">
                <a:solidFill>
                  <a:srgbClr val="333333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Diagnostics and consistent frameworks used throughout all four options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6238"/>
            <a:ext cx="8435163" cy="170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ln>
            <a:noFill/>
          </a:ln>
        </p:spPr>
        <p:txBody>
          <a:bodyPr/>
          <a:lstStyle/>
          <a:p>
            <a:r>
              <a:rPr lang="en-CA" dirty="0" smtClean="0"/>
              <a:t>Follow </a:t>
            </a:r>
            <a:r>
              <a:rPr lang="en-CA" dirty="0"/>
              <a:t>McLean &amp; Company’s 4-step process to support integrated leadership </a:t>
            </a:r>
            <a:r>
              <a:rPr lang="en-CA" dirty="0" smtClean="0"/>
              <a:t>empowerment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608" y="1199309"/>
            <a:ext cx="850604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333333"/>
                </a:solidFill>
              </a:rPr>
              <a:t>Sustainable execution on organizational strategy to deliver on business results can only be optimized through </a:t>
            </a:r>
            <a:r>
              <a:rPr lang="en-CA" sz="1600" b="1" dirty="0">
                <a:solidFill>
                  <a:srgbClr val="333333"/>
                </a:solidFill>
              </a:rPr>
              <a:t>integrated leadership empowerment.</a:t>
            </a:r>
            <a:r>
              <a:rPr lang="en-CA" sz="1600" dirty="0">
                <a:solidFill>
                  <a:srgbClr val="333333"/>
                </a:solidFill>
              </a:rPr>
              <a:t> Leaders who demonstrate they are </a:t>
            </a:r>
            <a:r>
              <a:rPr lang="en-CA" sz="1600" b="1" dirty="0">
                <a:solidFill>
                  <a:srgbClr val="333333"/>
                </a:solidFill>
              </a:rPr>
              <a:t>invested in</a:t>
            </a:r>
            <a:r>
              <a:rPr lang="en-CA" sz="1600" dirty="0">
                <a:solidFill>
                  <a:srgbClr val="333333"/>
                </a:solidFill>
              </a:rPr>
              <a:t> their people drive </a:t>
            </a:r>
            <a:r>
              <a:rPr lang="en-CA" sz="1600" b="1" dirty="0">
                <a:solidFill>
                  <a:srgbClr val="333333"/>
                </a:solidFill>
              </a:rPr>
              <a:t>investment </a:t>
            </a:r>
            <a:r>
              <a:rPr lang="en-CA" sz="1600" b="1" dirty="0" smtClean="0">
                <a:solidFill>
                  <a:srgbClr val="333333"/>
                </a:solidFill>
              </a:rPr>
              <a:t>by </a:t>
            </a:r>
            <a:r>
              <a:rPr lang="en-CA" sz="1600" dirty="0">
                <a:solidFill>
                  <a:srgbClr val="333333"/>
                </a:solidFill>
              </a:rPr>
              <a:t>their people.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239" y="5955498"/>
            <a:ext cx="7901522" cy="307777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rgbClr val="333333"/>
                </a:solidFill>
              </a:rPr>
              <a:t>Follow these process steps to reinforce leader-driven employee engagement in your organization.</a:t>
            </a:r>
            <a:endParaRPr lang="en-CA" sz="1400" dirty="0">
              <a:solidFill>
                <a:srgbClr val="333333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3004152" y="2091067"/>
          <a:ext cx="3860800" cy="375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Circular Arrow 19"/>
          <p:cNvSpPr/>
          <p:nvPr/>
        </p:nvSpPr>
        <p:spPr>
          <a:xfrm rot="16200000">
            <a:off x="2443175" y="2271847"/>
            <a:ext cx="3632429" cy="3303814"/>
          </a:xfrm>
          <a:prstGeom prst="circular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333333"/>
              </a:solidFill>
            </a:endParaRPr>
          </a:p>
        </p:txBody>
      </p:sp>
      <p:sp>
        <p:nvSpPr>
          <p:cNvPr id="30" name="Rectangle 5"/>
          <p:cNvSpPr/>
          <p:nvPr/>
        </p:nvSpPr>
        <p:spPr>
          <a:xfrm rot="16200000">
            <a:off x="2694908" y="2918282"/>
            <a:ext cx="2706836" cy="1945554"/>
          </a:xfrm>
          <a:custGeom>
            <a:avLst/>
            <a:gdLst>
              <a:gd name="connsiteX0" fmla="*/ 0 w 4468467"/>
              <a:gd name="connsiteY0" fmla="*/ 0 h 2350414"/>
              <a:gd name="connsiteX1" fmla="*/ 4468467 w 4468467"/>
              <a:gd name="connsiteY1" fmla="*/ 0 h 2350414"/>
              <a:gd name="connsiteX2" fmla="*/ 4468467 w 4468467"/>
              <a:gd name="connsiteY2" fmla="*/ 2350414 h 2350414"/>
              <a:gd name="connsiteX3" fmla="*/ 0 w 4468467"/>
              <a:gd name="connsiteY3" fmla="*/ 2350414 h 2350414"/>
              <a:gd name="connsiteX4" fmla="*/ 0 w 4468467"/>
              <a:gd name="connsiteY4" fmla="*/ 0 h 2350414"/>
              <a:gd name="connsiteX0" fmla="*/ 0 w 4468467"/>
              <a:gd name="connsiteY0" fmla="*/ 0 h 2350414"/>
              <a:gd name="connsiteX1" fmla="*/ 4403152 w 4468467"/>
              <a:gd name="connsiteY1" fmla="*/ 348343 h 2350414"/>
              <a:gd name="connsiteX2" fmla="*/ 4468467 w 4468467"/>
              <a:gd name="connsiteY2" fmla="*/ 2350414 h 2350414"/>
              <a:gd name="connsiteX3" fmla="*/ 0 w 4468467"/>
              <a:gd name="connsiteY3" fmla="*/ 2350414 h 2350414"/>
              <a:gd name="connsiteX4" fmla="*/ 0 w 4468467"/>
              <a:gd name="connsiteY4" fmla="*/ 0 h 2350414"/>
              <a:gd name="connsiteX0" fmla="*/ 0 w 4468467"/>
              <a:gd name="connsiteY0" fmla="*/ 0 h 2350414"/>
              <a:gd name="connsiteX1" fmla="*/ 4403152 w 4468467"/>
              <a:gd name="connsiteY1" fmla="*/ 348343 h 2350414"/>
              <a:gd name="connsiteX2" fmla="*/ 4468467 w 4468467"/>
              <a:gd name="connsiteY2" fmla="*/ 2350414 h 2350414"/>
              <a:gd name="connsiteX3" fmla="*/ 0 w 4468467"/>
              <a:gd name="connsiteY3" fmla="*/ 2350414 h 2350414"/>
              <a:gd name="connsiteX4" fmla="*/ 0 w 4468467"/>
              <a:gd name="connsiteY4" fmla="*/ 0 h 2350414"/>
              <a:gd name="connsiteX0" fmla="*/ 315686 w 4468467"/>
              <a:gd name="connsiteY0" fmla="*/ 138116 h 2172841"/>
              <a:gd name="connsiteX1" fmla="*/ 4403152 w 4468467"/>
              <a:gd name="connsiteY1" fmla="*/ 170770 h 2172841"/>
              <a:gd name="connsiteX2" fmla="*/ 4468467 w 4468467"/>
              <a:gd name="connsiteY2" fmla="*/ 2172841 h 2172841"/>
              <a:gd name="connsiteX3" fmla="*/ 0 w 4468467"/>
              <a:gd name="connsiteY3" fmla="*/ 2172841 h 2172841"/>
              <a:gd name="connsiteX4" fmla="*/ 315686 w 4468467"/>
              <a:gd name="connsiteY4" fmla="*/ 138116 h 2172841"/>
              <a:gd name="connsiteX0" fmla="*/ 315686 w 4468467"/>
              <a:gd name="connsiteY0" fmla="*/ 935212 h 2969937"/>
              <a:gd name="connsiteX1" fmla="*/ 2598281 w 4468467"/>
              <a:gd name="connsiteY1" fmla="*/ 38 h 2969937"/>
              <a:gd name="connsiteX2" fmla="*/ 4403152 w 4468467"/>
              <a:gd name="connsiteY2" fmla="*/ 967866 h 2969937"/>
              <a:gd name="connsiteX3" fmla="*/ 4468467 w 4468467"/>
              <a:gd name="connsiteY3" fmla="*/ 2969937 h 2969937"/>
              <a:gd name="connsiteX4" fmla="*/ 0 w 4468467"/>
              <a:gd name="connsiteY4" fmla="*/ 2969937 h 2969937"/>
              <a:gd name="connsiteX5" fmla="*/ 315686 w 4468467"/>
              <a:gd name="connsiteY5" fmla="*/ 935212 h 2969937"/>
              <a:gd name="connsiteX0" fmla="*/ 315686 w 4468467"/>
              <a:gd name="connsiteY0" fmla="*/ 935212 h 2969937"/>
              <a:gd name="connsiteX1" fmla="*/ 2598281 w 4468467"/>
              <a:gd name="connsiteY1" fmla="*/ 38 h 2969937"/>
              <a:gd name="connsiteX2" fmla="*/ 4255937 w 4468467"/>
              <a:gd name="connsiteY2" fmla="*/ 1151831 h 2969937"/>
              <a:gd name="connsiteX3" fmla="*/ 4468467 w 4468467"/>
              <a:gd name="connsiteY3" fmla="*/ 2969937 h 2969937"/>
              <a:gd name="connsiteX4" fmla="*/ 0 w 4468467"/>
              <a:gd name="connsiteY4" fmla="*/ 2969937 h 2969937"/>
              <a:gd name="connsiteX5" fmla="*/ 315686 w 4468467"/>
              <a:gd name="connsiteY5" fmla="*/ 935212 h 2969937"/>
              <a:gd name="connsiteX0" fmla="*/ 315686 w 4468467"/>
              <a:gd name="connsiteY0" fmla="*/ 935212 h 2969937"/>
              <a:gd name="connsiteX1" fmla="*/ 2598281 w 4468467"/>
              <a:gd name="connsiteY1" fmla="*/ 38 h 2969937"/>
              <a:gd name="connsiteX2" fmla="*/ 4255937 w 4468467"/>
              <a:gd name="connsiteY2" fmla="*/ 1151831 h 2969937"/>
              <a:gd name="connsiteX3" fmla="*/ 4468467 w 4468467"/>
              <a:gd name="connsiteY3" fmla="*/ 2969937 h 2969937"/>
              <a:gd name="connsiteX4" fmla="*/ 0 w 4468467"/>
              <a:gd name="connsiteY4" fmla="*/ 2969937 h 2969937"/>
              <a:gd name="connsiteX5" fmla="*/ 315686 w 4468467"/>
              <a:gd name="connsiteY5" fmla="*/ 935212 h 2969937"/>
              <a:gd name="connsiteX0" fmla="*/ 448175 w 4468467"/>
              <a:gd name="connsiteY0" fmla="*/ 1165165 h 2969927"/>
              <a:gd name="connsiteX1" fmla="*/ 2598281 w 4468467"/>
              <a:gd name="connsiteY1" fmla="*/ 28 h 2969927"/>
              <a:gd name="connsiteX2" fmla="*/ 4255937 w 4468467"/>
              <a:gd name="connsiteY2" fmla="*/ 1151821 h 2969927"/>
              <a:gd name="connsiteX3" fmla="*/ 4468467 w 4468467"/>
              <a:gd name="connsiteY3" fmla="*/ 2969927 h 2969927"/>
              <a:gd name="connsiteX4" fmla="*/ 0 w 4468467"/>
              <a:gd name="connsiteY4" fmla="*/ 2969927 h 2969927"/>
              <a:gd name="connsiteX5" fmla="*/ 448175 w 4468467"/>
              <a:gd name="connsiteY5" fmla="*/ 1165165 h 2969927"/>
              <a:gd name="connsiteX0" fmla="*/ 197915 w 4218207"/>
              <a:gd name="connsiteY0" fmla="*/ 1165165 h 2969927"/>
              <a:gd name="connsiteX1" fmla="*/ 2348021 w 4218207"/>
              <a:gd name="connsiteY1" fmla="*/ 28 h 2969927"/>
              <a:gd name="connsiteX2" fmla="*/ 4005677 w 4218207"/>
              <a:gd name="connsiteY2" fmla="*/ 1151821 h 2969927"/>
              <a:gd name="connsiteX3" fmla="*/ 4218207 w 4218207"/>
              <a:gd name="connsiteY3" fmla="*/ 2969927 h 2969927"/>
              <a:gd name="connsiteX4" fmla="*/ 0 w 4218207"/>
              <a:gd name="connsiteY4" fmla="*/ 2816621 h 2969927"/>
              <a:gd name="connsiteX5" fmla="*/ 197915 w 4218207"/>
              <a:gd name="connsiteY5" fmla="*/ 1165165 h 2969927"/>
              <a:gd name="connsiteX0" fmla="*/ 197915 w 4005677"/>
              <a:gd name="connsiteY0" fmla="*/ 1165165 h 2847283"/>
              <a:gd name="connsiteX1" fmla="*/ 2348021 w 4005677"/>
              <a:gd name="connsiteY1" fmla="*/ 28 h 2847283"/>
              <a:gd name="connsiteX2" fmla="*/ 4005677 w 4005677"/>
              <a:gd name="connsiteY2" fmla="*/ 1151821 h 2847283"/>
              <a:gd name="connsiteX3" fmla="*/ 3982669 w 4005677"/>
              <a:gd name="connsiteY3" fmla="*/ 2847283 h 2847283"/>
              <a:gd name="connsiteX4" fmla="*/ 0 w 4005677"/>
              <a:gd name="connsiteY4" fmla="*/ 2816621 h 2847283"/>
              <a:gd name="connsiteX5" fmla="*/ 197915 w 4005677"/>
              <a:gd name="connsiteY5" fmla="*/ 1165165 h 2847283"/>
              <a:gd name="connsiteX0" fmla="*/ -1 w 3807761"/>
              <a:gd name="connsiteY0" fmla="*/ 1165165 h 2847283"/>
              <a:gd name="connsiteX1" fmla="*/ 2150105 w 3807761"/>
              <a:gd name="connsiteY1" fmla="*/ 28 h 2847283"/>
              <a:gd name="connsiteX2" fmla="*/ 3807761 w 3807761"/>
              <a:gd name="connsiteY2" fmla="*/ 1151821 h 2847283"/>
              <a:gd name="connsiteX3" fmla="*/ 3784753 w 3807761"/>
              <a:gd name="connsiteY3" fmla="*/ 2847283 h 2847283"/>
              <a:gd name="connsiteX4" fmla="*/ 37620 w 3807761"/>
              <a:gd name="connsiteY4" fmla="*/ 2739971 h 2847283"/>
              <a:gd name="connsiteX5" fmla="*/ -1 w 3807761"/>
              <a:gd name="connsiteY5" fmla="*/ 1165165 h 2847283"/>
              <a:gd name="connsiteX0" fmla="*/ 0 w 3807762"/>
              <a:gd name="connsiteY0" fmla="*/ 1165165 h 2739971"/>
              <a:gd name="connsiteX1" fmla="*/ 2150106 w 3807762"/>
              <a:gd name="connsiteY1" fmla="*/ 28 h 2739971"/>
              <a:gd name="connsiteX2" fmla="*/ 3807762 w 3807762"/>
              <a:gd name="connsiteY2" fmla="*/ 1151821 h 2739971"/>
              <a:gd name="connsiteX3" fmla="*/ 3578659 w 3807762"/>
              <a:gd name="connsiteY3" fmla="*/ 2724638 h 2739971"/>
              <a:gd name="connsiteX4" fmla="*/ 37621 w 3807762"/>
              <a:gd name="connsiteY4" fmla="*/ 2739971 h 2739971"/>
              <a:gd name="connsiteX5" fmla="*/ 0 w 3807762"/>
              <a:gd name="connsiteY5" fmla="*/ 1165165 h 2739971"/>
              <a:gd name="connsiteX0" fmla="*/ 0 w 3660548"/>
              <a:gd name="connsiteY0" fmla="*/ 1165165 h 2739971"/>
              <a:gd name="connsiteX1" fmla="*/ 2150106 w 3660548"/>
              <a:gd name="connsiteY1" fmla="*/ 28 h 2739971"/>
              <a:gd name="connsiteX2" fmla="*/ 3660548 w 3660548"/>
              <a:gd name="connsiteY2" fmla="*/ 1274468 h 2739971"/>
              <a:gd name="connsiteX3" fmla="*/ 3578659 w 3660548"/>
              <a:gd name="connsiteY3" fmla="*/ 2724638 h 2739971"/>
              <a:gd name="connsiteX4" fmla="*/ 37621 w 3660548"/>
              <a:gd name="connsiteY4" fmla="*/ 2739971 h 2739971"/>
              <a:gd name="connsiteX5" fmla="*/ 0 w 3660548"/>
              <a:gd name="connsiteY5" fmla="*/ 1165165 h 273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0548" h="2739971">
                <a:moveTo>
                  <a:pt x="0" y="1165165"/>
                </a:moveTo>
                <a:cubicBezTo>
                  <a:pt x="423233" y="803047"/>
                  <a:pt x="1468862" y="-5414"/>
                  <a:pt x="2150106" y="28"/>
                </a:cubicBezTo>
                <a:cubicBezTo>
                  <a:pt x="2831350" y="5470"/>
                  <a:pt x="3265426" y="1034994"/>
                  <a:pt x="3660548" y="1274468"/>
                </a:cubicBezTo>
                <a:lnTo>
                  <a:pt x="3578659" y="2724638"/>
                </a:lnTo>
                <a:lnTo>
                  <a:pt x="37621" y="2739971"/>
                </a:lnTo>
                <a:lnTo>
                  <a:pt x="0" y="1165165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333333"/>
                </a:solidFill>
              </a:rPr>
              <a:t>Integrated Leadership Empowerment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52831" y="2484523"/>
            <a:ext cx="1810783" cy="889437"/>
            <a:chOff x="9290971" y="1514513"/>
            <a:chExt cx="1810783" cy="889437"/>
          </a:xfrm>
        </p:grpSpPr>
        <p:sp>
          <p:nvSpPr>
            <p:cNvPr id="34" name="TextBox 33"/>
            <p:cNvSpPr txBox="1"/>
            <p:nvPr/>
          </p:nvSpPr>
          <p:spPr>
            <a:xfrm>
              <a:off x="9290971" y="1757619"/>
              <a:ext cx="1810783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>
                  <a:solidFill>
                    <a:srgbClr val="333333"/>
                  </a:solidFill>
                </a:rPr>
                <a:t>Introduce a more dynamic engagement measurement</a:t>
              </a:r>
              <a:endParaRPr lang="en-CA" sz="1200" b="1" dirty="0">
                <a:solidFill>
                  <a:srgbClr val="333333"/>
                </a:solidFill>
              </a:endParaRPr>
            </a:p>
          </p:txBody>
        </p:sp>
        <p:sp>
          <p:nvSpPr>
            <p:cNvPr id="35" name="Rectangle 12"/>
            <p:cNvSpPr/>
            <p:nvPr/>
          </p:nvSpPr>
          <p:spPr>
            <a:xfrm>
              <a:off x="9402043" y="1514513"/>
              <a:ext cx="1395640" cy="2643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CA" sz="1600" b="1" dirty="0">
                  <a:solidFill>
                    <a:srgbClr val="FFFFFF"/>
                  </a:solidFill>
                </a:rPr>
                <a:t>Step 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96207" y="4113149"/>
            <a:ext cx="1810783" cy="898428"/>
            <a:chOff x="9290971" y="2780605"/>
            <a:chExt cx="1810783" cy="898428"/>
          </a:xfrm>
        </p:grpSpPr>
        <p:sp>
          <p:nvSpPr>
            <p:cNvPr id="37" name="TextBox 36"/>
            <p:cNvSpPr txBox="1"/>
            <p:nvPr/>
          </p:nvSpPr>
          <p:spPr>
            <a:xfrm>
              <a:off x="9290971" y="3032702"/>
              <a:ext cx="1810783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>
                  <a:solidFill>
                    <a:srgbClr val="333333"/>
                  </a:solidFill>
                </a:rPr>
                <a:t>Make the connection between engagement and business results</a:t>
              </a:r>
              <a:endParaRPr lang="en-CA" sz="1200" b="1" dirty="0">
                <a:solidFill>
                  <a:srgbClr val="333333"/>
                </a:solidFill>
              </a:endParaRPr>
            </a:p>
          </p:txBody>
        </p:sp>
        <p:sp>
          <p:nvSpPr>
            <p:cNvPr id="38" name="Rectangle 12"/>
            <p:cNvSpPr/>
            <p:nvPr/>
          </p:nvSpPr>
          <p:spPr>
            <a:xfrm>
              <a:off x="9402043" y="2780605"/>
              <a:ext cx="1395640" cy="2643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CA" sz="1600" b="1" dirty="0">
                  <a:solidFill>
                    <a:srgbClr val="FFFFFF"/>
                  </a:solidFill>
                </a:rPr>
                <a:t>Step </a:t>
              </a:r>
              <a:r>
                <a:rPr lang="en-CA" sz="1600" b="1" dirty="0" smtClean="0">
                  <a:solidFill>
                    <a:srgbClr val="FFFFFF"/>
                  </a:solidFill>
                </a:rPr>
                <a:t>2</a:t>
              </a:r>
              <a:endParaRPr lang="en-CA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3368" y="4298208"/>
            <a:ext cx="1810783" cy="898428"/>
            <a:chOff x="9290971" y="4101151"/>
            <a:chExt cx="1810783" cy="898428"/>
          </a:xfrm>
        </p:grpSpPr>
        <p:sp>
          <p:nvSpPr>
            <p:cNvPr id="40" name="TextBox 39"/>
            <p:cNvSpPr txBox="1"/>
            <p:nvPr/>
          </p:nvSpPr>
          <p:spPr>
            <a:xfrm>
              <a:off x="9290971" y="4353248"/>
              <a:ext cx="1810783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sz="1200" b="1" dirty="0" smtClean="0">
                  <a:solidFill>
                    <a:srgbClr val="333333"/>
                  </a:solidFill>
                </a:rPr>
                <a:t>Reinforce leaders’ role in the new engagement paradigm</a:t>
              </a:r>
              <a:endParaRPr lang="en-CA" sz="1200" b="1" dirty="0">
                <a:solidFill>
                  <a:srgbClr val="333333"/>
                </a:solidFill>
              </a:endParaRPr>
            </a:p>
          </p:txBody>
        </p:sp>
        <p:sp>
          <p:nvSpPr>
            <p:cNvPr id="41" name="Rectangle 12"/>
            <p:cNvSpPr/>
            <p:nvPr/>
          </p:nvSpPr>
          <p:spPr>
            <a:xfrm>
              <a:off x="9402043" y="4101151"/>
              <a:ext cx="1395640" cy="2643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CA" sz="1600" b="1" dirty="0">
                  <a:solidFill>
                    <a:srgbClr val="FFFFFF"/>
                  </a:solidFill>
                </a:rPr>
                <a:t>Step 3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9062" y="2484523"/>
            <a:ext cx="1810783" cy="881336"/>
            <a:chOff x="9376247" y="5402110"/>
            <a:chExt cx="1810783" cy="881336"/>
          </a:xfrm>
        </p:grpSpPr>
        <p:sp>
          <p:nvSpPr>
            <p:cNvPr id="43" name="TextBox 42"/>
            <p:cNvSpPr txBox="1"/>
            <p:nvPr/>
          </p:nvSpPr>
          <p:spPr>
            <a:xfrm>
              <a:off x="9376247" y="5637115"/>
              <a:ext cx="1810783" cy="646331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CA" sz="1200" b="1" dirty="0" smtClean="0">
                <a:solidFill>
                  <a:srgbClr val="333333"/>
                </a:solidFill>
              </a:endParaRPr>
            </a:p>
            <a:p>
              <a:r>
                <a:rPr lang="en-CA" sz="1200" b="1" dirty="0" smtClean="0">
                  <a:solidFill>
                    <a:srgbClr val="333333"/>
                  </a:solidFill>
                </a:rPr>
                <a:t>Prepare to launch</a:t>
              </a:r>
            </a:p>
            <a:p>
              <a:endParaRPr lang="en-CA" sz="1200" b="1" dirty="0">
                <a:solidFill>
                  <a:srgbClr val="333333"/>
                </a:solidFill>
              </a:endParaRPr>
            </a:p>
          </p:txBody>
        </p:sp>
        <p:sp>
          <p:nvSpPr>
            <p:cNvPr id="44" name="Rectangle 12"/>
            <p:cNvSpPr/>
            <p:nvPr/>
          </p:nvSpPr>
          <p:spPr>
            <a:xfrm>
              <a:off x="9487319" y="5402110"/>
              <a:ext cx="1395640" cy="2643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CA" sz="1600" b="1" dirty="0">
                  <a:solidFill>
                    <a:srgbClr val="FFFFFF"/>
                  </a:solidFill>
                </a:rPr>
                <a:t>Step </a:t>
              </a:r>
              <a:r>
                <a:rPr lang="en-CA" sz="1600" b="1" dirty="0" smtClean="0">
                  <a:solidFill>
                    <a:srgbClr val="FFFFFF"/>
                  </a:solidFill>
                </a:rPr>
                <a:t>4</a:t>
              </a:r>
              <a:endParaRPr lang="en-CA" sz="1600" b="1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6046973" y="3035664"/>
            <a:ext cx="603694" cy="10113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89314" y="4262425"/>
            <a:ext cx="874634" cy="42265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465552" y="4697151"/>
            <a:ext cx="375426" cy="222003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71242" y="3088613"/>
            <a:ext cx="427958" cy="113079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0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667" y="7874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533" y="8890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733" y="872067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1117600"/>
            <a:ext cx="18466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</p:txBody>
      </p:sp>
      <p:pic>
        <p:nvPicPr>
          <p:cNvPr id="7" name="Picture 6" descr="ThinkstockPhotos-4817219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0"/>
            <a:ext cx="3312160" cy="6524625"/>
          </a:xfrm>
          <a:prstGeom prst="rect">
            <a:avLst/>
          </a:prstGeom>
        </p:spPr>
      </p:pic>
      <p:sp>
        <p:nvSpPr>
          <p:cNvPr id="12" name="TextBox 11">
            <a:hlinkClick r:id="rId4" action="ppaction://hlinkfile"/>
          </p:cNvPr>
          <p:cNvSpPr txBox="1"/>
          <p:nvPr/>
        </p:nvSpPr>
        <p:spPr>
          <a:xfrm>
            <a:off x="1101090" y="2969924"/>
            <a:ext cx="4730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2576B7"/>
                </a:solidFill>
                <a:cs typeface="Segoe UI" panose="020B0502040204020203" pitchFamily="34" charset="0"/>
              </a:rPr>
              <a:t>SAMPLE SLIDES</a:t>
            </a:r>
            <a:endParaRPr lang="en-CA" sz="3200" b="1" dirty="0">
              <a:solidFill>
                <a:srgbClr val="2576B7"/>
              </a:solidFill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0588"/>
            <a:ext cx="172357" cy="54067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FFFF">
                  <a:lumMod val="95000"/>
                </a:srgb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5" y="1239158"/>
            <a:ext cx="6943946" cy="432219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The new engagement paradigm: transition to leader-driven engagement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033722" y="5782461"/>
            <a:ext cx="6723417" cy="510778"/>
          </a:xfrm>
          <a:prstGeom prst="flowChartAlternateProcess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</a:rPr>
              <a:t>For </a:t>
            </a:r>
            <a:r>
              <a:rPr lang="en-US" sz="1200" b="1" dirty="0" smtClean="0">
                <a:solidFill>
                  <a:srgbClr val="333333"/>
                </a:solidFill>
              </a:rPr>
              <a:t>more information on Engagement 3.0, </a:t>
            </a:r>
            <a:r>
              <a:rPr lang="en-US" sz="1200" b="1" dirty="0">
                <a:solidFill>
                  <a:srgbClr val="333333"/>
                </a:solidFill>
              </a:rPr>
              <a:t>see McLean &amp; Company’s </a:t>
            </a:r>
            <a:r>
              <a:rPr lang="en-US" sz="1200" b="1" dirty="0" smtClean="0">
                <a:solidFill>
                  <a:srgbClr val="333333"/>
                </a:solidFill>
              </a:rPr>
              <a:t>blueprint,  </a:t>
            </a:r>
            <a:br>
              <a:rPr lang="en-US" sz="1200" b="1" dirty="0" smtClean="0">
                <a:solidFill>
                  <a:srgbClr val="333333"/>
                </a:solidFill>
              </a:rPr>
            </a:br>
            <a:r>
              <a:rPr lang="en-US" sz="1200" b="1" i="1" dirty="0" smtClean="0">
                <a:solidFill>
                  <a:srgbClr val="333333"/>
                </a:solidFill>
                <a:hlinkClick r:id="rId4"/>
              </a:rPr>
              <a:t>Engagement 3.0: Transitioning to Leader-Driven Engagement</a:t>
            </a:r>
            <a:r>
              <a:rPr lang="en-US" sz="1200" b="1" i="1" dirty="0" smtClean="0">
                <a:solidFill>
                  <a:srgbClr val="333333"/>
                </a:solidFill>
              </a:rPr>
              <a:t>.</a:t>
            </a:r>
            <a:endParaRPr lang="en-US" sz="1200" b="1" i="1" dirty="0">
              <a:solidFill>
                <a:srgbClr val="3333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6701" y="1179989"/>
            <a:ext cx="1561107" cy="2893100"/>
          </a:xfrm>
          <a:prstGeom prst="wedgeRectCallout">
            <a:avLst>
              <a:gd name="adj1" fmla="val -57594"/>
              <a:gd name="adj2" fmla="val -25969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3333"/>
                </a:solidFill>
              </a:rPr>
              <a:t>Employee engagement is </a:t>
            </a:r>
            <a:r>
              <a:rPr lang="en-US" sz="1400" dirty="0" smtClean="0">
                <a:solidFill>
                  <a:srgbClr val="2576B7"/>
                </a:solidFill>
              </a:rPr>
              <a:t>not a program</a:t>
            </a:r>
            <a:r>
              <a:rPr lang="en-US" sz="1400" dirty="0" smtClean="0">
                <a:solidFill>
                  <a:srgbClr val="333333"/>
                </a:solidFill>
              </a:rPr>
              <a:t>. It is how managers lead through engaging leadership behaviors.</a:t>
            </a:r>
          </a:p>
          <a:p>
            <a:endParaRPr lang="en-US" sz="1400" dirty="0">
              <a:solidFill>
                <a:srgbClr val="333333"/>
              </a:solidFill>
            </a:endParaRPr>
          </a:p>
          <a:p>
            <a:r>
              <a:rPr lang="en-US" sz="1400" dirty="0" smtClean="0">
                <a:solidFill>
                  <a:srgbClr val="333333"/>
                </a:solidFill>
              </a:rPr>
              <a:t>Engagement must </a:t>
            </a:r>
            <a:r>
              <a:rPr lang="en-US" sz="1400" dirty="0">
                <a:solidFill>
                  <a:srgbClr val="333333"/>
                </a:solidFill>
              </a:rPr>
              <a:t>be a way of life for </a:t>
            </a:r>
            <a:r>
              <a:rPr lang="en-US" sz="1400" dirty="0" smtClean="0">
                <a:solidFill>
                  <a:srgbClr val="333333"/>
                </a:solidFill>
              </a:rPr>
              <a:t>leaders, not </a:t>
            </a:r>
            <a:r>
              <a:rPr lang="en-US" sz="1400" dirty="0">
                <a:solidFill>
                  <a:srgbClr val="333333"/>
                </a:solidFill>
              </a:rPr>
              <a:t>an add-on</a:t>
            </a:r>
            <a:r>
              <a:rPr lang="en-US" sz="1400" dirty="0" smtClean="0">
                <a:solidFill>
                  <a:srgbClr val="333333"/>
                </a:solidFill>
              </a:rPr>
              <a:t>.</a:t>
            </a:r>
            <a:endParaRPr lang="en-US" sz="1400" dirty="0">
              <a:solidFill>
                <a:srgbClr val="333333"/>
              </a:solidFill>
            </a:endParaRPr>
          </a:p>
        </p:txBody>
      </p:sp>
      <p:grpSp>
        <p:nvGrpSpPr>
          <p:cNvPr id="8" name="Group 43"/>
          <p:cNvGrpSpPr/>
          <p:nvPr/>
        </p:nvGrpSpPr>
        <p:grpSpPr>
          <a:xfrm>
            <a:off x="8271543" y="5966589"/>
            <a:ext cx="596265" cy="440489"/>
            <a:chOff x="4155311" y="2506761"/>
            <a:chExt cx="460947" cy="340523"/>
          </a:xfrm>
        </p:grpSpPr>
        <p:sp>
          <p:nvSpPr>
            <p:cNvPr id="9" name="Rectangle 44"/>
            <p:cNvSpPr/>
            <p:nvPr/>
          </p:nvSpPr>
          <p:spPr>
            <a:xfrm>
              <a:off x="4303479" y="2506761"/>
              <a:ext cx="312779" cy="26586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45"/>
            <p:cNvSpPr/>
            <p:nvPr/>
          </p:nvSpPr>
          <p:spPr>
            <a:xfrm>
              <a:off x="4155311" y="2581422"/>
              <a:ext cx="312779" cy="265862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8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Organizations struggle to connect engagement with business results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1036966"/>
            <a:ext cx="158754" cy="54853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804" y="2710792"/>
            <a:ext cx="5672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31 core HR services, </a:t>
            </a:r>
            <a:r>
              <a:rPr lang="en-CA" sz="1200" b="1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CEOs are least satisfied with </a:t>
            </a:r>
            <a:r>
              <a:rPr lang="en-CA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 engagement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(McLean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Company Stakeholder Management Survey,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2015, </a:t>
            </a:r>
            <a:r>
              <a:rPr lang="en-CA" sz="1200" i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=330).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 36%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respondents rate their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employee engagement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efforts as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effective (McLean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&amp; Company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 HR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Trends &amp; Priorities Survey,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2015, </a:t>
            </a:r>
            <a:r>
              <a:rPr lang="en-CA" sz="1200" i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=525). </a:t>
            </a: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 than 50%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companies said that they are effectively measuring employee engagement against business</a:t>
            </a:r>
            <a:r>
              <a:rPr lang="en-CA" sz="1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en-CA" sz="1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metrics such as customer satisfaction or increased market </a:t>
            </a:r>
            <a:r>
              <a:rPr lang="en-CA" sz="12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share (HBR, 2013).</a:t>
            </a: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12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2842" y="4993090"/>
            <a:ext cx="69783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i="1" dirty="0">
                <a:solidFill>
                  <a:srgbClr val="333333"/>
                </a:solidFill>
              </a:rPr>
              <a:t>Business leaders are finding the intermediate goals of retention and discretionary effort insufficient </a:t>
            </a:r>
            <a:r>
              <a:rPr lang="en-CA" sz="1400" i="1" dirty="0" smtClean="0">
                <a:solidFill>
                  <a:srgbClr val="333333"/>
                </a:solidFill>
              </a:rPr>
              <a:t>ambitions.</a:t>
            </a:r>
          </a:p>
          <a:p>
            <a:pPr algn="ctr">
              <a:spcBef>
                <a:spcPts val="600"/>
              </a:spcBef>
            </a:pPr>
            <a:r>
              <a:rPr lang="en-CA" sz="12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CA" sz="1200" dirty="0" smtClean="0">
                <a:solidFill>
                  <a:srgbClr val="333333"/>
                </a:solidFill>
              </a:rPr>
              <a:t> Scott Bohannon, CEO, Info-Tech Research Group</a:t>
            </a:r>
            <a:endParaRPr lang="en-CA" sz="1200" dirty="0">
              <a:solidFill>
                <a:srgbClr val="3333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804" y="1252501"/>
            <a:ext cx="8438436" cy="11880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>
                <a:solidFill>
                  <a:srgbClr val="333333"/>
                </a:solidFill>
              </a:rPr>
              <a:t>For the most part, engagement efforts have been focused on attraction, </a:t>
            </a:r>
            <a:r>
              <a:rPr lang="en-CA" sz="1600" dirty="0" smtClean="0">
                <a:solidFill>
                  <a:srgbClr val="333333"/>
                </a:solidFill>
              </a:rPr>
              <a:t>retention, </a:t>
            </a:r>
            <a:r>
              <a:rPr lang="en-CA" sz="1600" dirty="0">
                <a:solidFill>
                  <a:srgbClr val="333333"/>
                </a:solidFill>
              </a:rPr>
              <a:t>and the associated business impact. To truly </a:t>
            </a:r>
            <a:r>
              <a:rPr lang="en-CA" sz="1600" b="1" dirty="0">
                <a:solidFill>
                  <a:srgbClr val="333333"/>
                </a:solidFill>
              </a:rPr>
              <a:t>make the connection to business results, </a:t>
            </a:r>
            <a:r>
              <a:rPr lang="en-CA" sz="1600" b="1" dirty="0" smtClean="0">
                <a:solidFill>
                  <a:srgbClr val="333333"/>
                </a:solidFill>
              </a:rPr>
              <a:t>pay attention throughout </a:t>
            </a:r>
            <a:r>
              <a:rPr lang="en-CA" sz="1600" b="1" dirty="0">
                <a:solidFill>
                  <a:srgbClr val="333333"/>
                </a:solidFill>
              </a:rPr>
              <a:t>the employee life cycle. </a:t>
            </a:r>
            <a:r>
              <a:rPr lang="en-CA" sz="1600" dirty="0">
                <a:solidFill>
                  <a:srgbClr val="333333"/>
                </a:solidFill>
              </a:rPr>
              <a:t>Continued focus is required to </a:t>
            </a:r>
            <a:r>
              <a:rPr lang="en-CA" sz="1600" dirty="0" smtClean="0">
                <a:solidFill>
                  <a:srgbClr val="333333"/>
                </a:solidFill>
              </a:rPr>
              <a:t>engage employees in </a:t>
            </a:r>
            <a:r>
              <a:rPr lang="en-CA" sz="1600" dirty="0">
                <a:solidFill>
                  <a:srgbClr val="333333"/>
                </a:solidFill>
              </a:rPr>
              <a:t>a way that has a measurable and positive impact on business results.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883" y="2710792"/>
            <a:ext cx="2444567" cy="14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49869" y="4957561"/>
            <a:ext cx="375361" cy="552587"/>
          </a:xfrm>
          <a:prstGeom prst="rect">
            <a:avLst/>
          </a:prstGeom>
        </p:spPr>
        <p:txBody>
          <a:bodyPr wrap="square" t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 smtClean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54048" y="5267449"/>
            <a:ext cx="357835" cy="6449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4400" dirty="0">
                <a:solidFill>
                  <a:srgbClr val="D6D6D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 sz="1000" kern="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CA" b="1" dirty="0" smtClean="0">
                  <a:solidFill>
                    <a:srgbClr val="FFFFFF">
                      <a:lumMod val="85000"/>
                    </a:srgbClr>
                  </a:solidFill>
                </a:rPr>
                <a:t>SAMPLE</a:t>
              </a:r>
              <a:endParaRPr lang="en-CA" b="1" dirty="0">
                <a:solidFill>
                  <a:srgbClr val="FFFFFF">
                    <a:lumMod val="8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4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73" y="1"/>
            <a:ext cx="9144000" cy="1563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146" y="439011"/>
            <a:ext cx="7963948" cy="8778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b="1" dirty="0" smtClean="0">
                <a:solidFill>
                  <a:schemeClr val="bg1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MCLEAN &amp; COMPANY HELPS HR PROFESSIONALS TO: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190" y="10840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3840" y="1236436"/>
            <a:ext cx="3859893" cy="5078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7524" y="1937732"/>
            <a:ext cx="5832014" cy="2610086"/>
            <a:chOff x="1115616" y="1412776"/>
            <a:chExt cx="7057418" cy="3243216"/>
          </a:xfrm>
        </p:grpSpPr>
        <p:grpSp>
          <p:nvGrpSpPr>
            <p:cNvPr id="62" name="Group 73"/>
            <p:cNvGrpSpPr/>
            <p:nvPr/>
          </p:nvGrpSpPr>
          <p:grpSpPr>
            <a:xfrm>
              <a:off x="1115616" y="1412776"/>
              <a:ext cx="7057418" cy="3243216"/>
              <a:chOff x="644107" y="2498653"/>
              <a:chExt cx="7855151" cy="2937957"/>
            </a:xfrm>
          </p:grpSpPr>
          <p:grpSp>
            <p:nvGrpSpPr>
              <p:cNvPr id="69" name="Group 38"/>
              <p:cNvGrpSpPr/>
              <p:nvPr/>
            </p:nvGrpSpPr>
            <p:grpSpPr>
              <a:xfrm>
                <a:off x="644107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3" name="Rounded Rectangle 102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4" name="Rounded Rectangle 103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1445581" y="2659055"/>
                <a:ext cx="2757005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Empower management to apply HR best practices</a:t>
                </a: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4572000" y="2582616"/>
                <a:ext cx="0" cy="274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75000"/>
                  </a:sysClr>
                </a:solidFill>
                <a:prstDash val="sysDot"/>
                <a:headEnd type="diamond"/>
                <a:tailEnd type="diamond"/>
              </a:ln>
              <a:effectLst/>
            </p:spPr>
          </p:cxnSp>
          <p:grpSp>
            <p:nvGrpSpPr>
              <p:cNvPr id="72" name="Group 47"/>
              <p:cNvGrpSpPr/>
              <p:nvPr/>
            </p:nvGrpSpPr>
            <p:grpSpPr>
              <a:xfrm>
                <a:off x="644107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100" name="Rounded Rectangle 99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1408569" y="3606339"/>
                <a:ext cx="2837151" cy="623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fr-FR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effective talent acquisition &amp; retention strategies</a:t>
                </a:r>
              </a:p>
            </p:txBody>
          </p:sp>
          <p:grpSp>
            <p:nvGrpSpPr>
              <p:cNvPr id="74" name="Group 55"/>
              <p:cNvGrpSpPr/>
              <p:nvPr/>
            </p:nvGrpSpPr>
            <p:grpSpPr>
              <a:xfrm>
                <a:off x="644107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97" name="Rounded Rectangle 96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365435" y="4793743"/>
                <a:ext cx="2575400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US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Build a high performance culture</a:t>
                </a:r>
              </a:p>
            </p:txBody>
          </p:sp>
          <p:grpSp>
            <p:nvGrpSpPr>
              <p:cNvPr id="76" name="Group 73"/>
              <p:cNvGrpSpPr/>
              <p:nvPr/>
            </p:nvGrpSpPr>
            <p:grpSpPr>
              <a:xfrm flipH="1">
                <a:off x="4773286" y="249865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Rounded Rectangle 94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 flipH="1">
                <a:off x="4986014" y="2666584"/>
                <a:ext cx="2965454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Maintain a progressive set of </a:t>
                </a:r>
              </a:p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 policies &amp; procedures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8" name="Group 81"/>
              <p:cNvGrpSpPr/>
              <p:nvPr/>
            </p:nvGrpSpPr>
            <p:grpSpPr>
              <a:xfrm flipH="1">
                <a:off x="4773286" y="3555573"/>
                <a:ext cx="3725972" cy="816221"/>
                <a:chOff x="644107" y="1330751"/>
                <a:chExt cx="3725972" cy="816221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flipH="1">
                <a:off x="4930240" y="3725332"/>
                <a:ext cx="2937697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Demonstrate the business impact of HR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0" name="Group 89"/>
              <p:cNvGrpSpPr/>
              <p:nvPr/>
            </p:nvGrpSpPr>
            <p:grpSpPr>
              <a:xfrm flipH="1">
                <a:off x="4773286" y="4620389"/>
                <a:ext cx="3725972" cy="816221"/>
                <a:chOff x="644107" y="1330751"/>
                <a:chExt cx="3725972" cy="816221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644107" y="1384863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Rounded Rectangle 88"/>
                <p:cNvSpPr/>
                <p:nvPr/>
              </p:nvSpPr>
              <p:spPr>
                <a:xfrm>
                  <a:off x="644107" y="1330751"/>
                  <a:ext cx="3725972" cy="7621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 flipH="1">
                <a:off x="4970295" y="4769019"/>
                <a:ext cx="3205896" cy="41572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defRPr/>
                </a:pPr>
                <a:r>
                  <a:rPr lang="en-CA" sz="1200" i="1" kern="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Stay abreast of HR trends &amp; technologies</a:t>
                </a:r>
                <a:endParaRPr lang="en-US" sz="1200" i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735191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C0504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735191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9BBB59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flipH="1">
                <a:off x="7840715" y="365539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BACC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735191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4F81BD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flipH="1">
                <a:off x="7840715" y="4720213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sz="1600" b="1" kern="0" smtClean="0">
                  <a:solidFill>
                    <a:srgbClr val="F79646"/>
                  </a:solidFill>
                  <a:latin typeface="FontAwesome" pitchFamily="2" charset="0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flipH="1">
                <a:off x="7840715" y="2598477"/>
                <a:ext cx="579038" cy="56246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srgbClr val="8064A2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170577" y="1534600"/>
              <a:ext cx="40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62663" y="386660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62663" y="1520783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54351" y="2689537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78891" y="3855482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170577" y="2697850"/>
              <a:ext cx="407109" cy="72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kern="0" dirty="0" smtClean="0">
                  <a:solidFill>
                    <a:srgbClr val="0070C0"/>
                  </a:solidFill>
                  <a:latin typeface="Calibri"/>
                  <a:sym typeface="Wingdings"/>
                </a:rPr>
                <a:t></a:t>
              </a:r>
              <a:endParaRPr lang="en-CA" sz="3200" kern="0" dirty="0" smtClean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07" name="Text Placeholder 1"/>
          <p:cNvSpPr txBox="1">
            <a:spLocks/>
          </p:cNvSpPr>
          <p:nvPr/>
        </p:nvSpPr>
        <p:spPr bwMode="auto">
          <a:xfrm>
            <a:off x="2306357" y="4938108"/>
            <a:ext cx="4860032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CA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to have access to our extensive selection of practical solutions for your HR challenges</a:t>
            </a:r>
            <a:endParaRPr lang="en-CA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680350" y="5556890"/>
            <a:ext cx="4112047" cy="43204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smtClean="0">
                <a:solidFill>
                  <a:srgbClr val="133B5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LEARN ABOUT BECOMING A MEMBER</a:t>
            </a:r>
            <a:endParaRPr lang="en-CA" sz="1400" b="1" dirty="0">
              <a:solidFill>
                <a:srgbClr val="13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87524" y="6147726"/>
            <a:ext cx="2375756" cy="32655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CA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 Free: </a:t>
            </a:r>
            <a:r>
              <a:rPr lang="en-CA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1-877-281-0480</a:t>
            </a:r>
          </a:p>
        </p:txBody>
      </p:sp>
      <p:sp>
        <p:nvSpPr>
          <p:cNvPr id="1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092280" y="6147726"/>
            <a:ext cx="1800200" cy="36004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hr.mcleanco.com</a:t>
            </a:r>
            <a:endParaRPr lang="en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1705" y="1663204"/>
            <a:ext cx="2601189" cy="3278663"/>
            <a:chOff x="6270532" y="1569685"/>
            <a:chExt cx="2601189" cy="3278663"/>
          </a:xfrm>
        </p:grpSpPr>
        <p:sp>
          <p:nvSpPr>
            <p:cNvPr id="106" name="Text Placeholder 41"/>
            <p:cNvSpPr txBox="1">
              <a:spLocks/>
            </p:cNvSpPr>
            <p:nvPr/>
          </p:nvSpPr>
          <p:spPr bwMode="auto">
            <a:xfrm>
              <a:off x="6499600" y="1914448"/>
              <a:ext cx="2204133" cy="29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lnSpc>
                  <a:spcPts val="1350"/>
                </a:lnSpc>
                <a:spcBef>
                  <a:spcPts val="500"/>
                </a:spcBef>
                <a:buClr>
                  <a:schemeClr val="bg1"/>
                </a:buClr>
                <a:buSzPct val="25000"/>
                <a:buFont typeface="Arial" pitchFamily="34" charset="0"/>
                <a:buChar char="•"/>
                <a:defRPr sz="1200" i="1" baseline="0">
                  <a:solidFill>
                    <a:schemeClr val="tx1"/>
                  </a:solidFill>
                  <a:latin typeface="+mj-lt"/>
                </a:defRPr>
              </a:lvl1pPr>
              <a:lvl2pPr marL="361950" indent="-180975">
                <a:lnSpc>
                  <a:spcPts val="1350"/>
                </a:lnSpc>
                <a:spcBef>
                  <a:spcPts val="500"/>
                </a:spcBef>
                <a:buClr>
                  <a:schemeClr val="accent2"/>
                </a:buClr>
                <a:buSzPct val="100000"/>
                <a:buFont typeface="Arial" pitchFamily="34" charset="0"/>
                <a:buChar char="-"/>
                <a:defRPr sz="1000">
                  <a:solidFill>
                    <a:schemeClr val="tx1"/>
                  </a:solidFill>
                </a:defRPr>
              </a:lvl2pPr>
              <a:lvl3pPr marL="895350" indent="-176213">
                <a:lnSpc>
                  <a:spcPts val="1350"/>
                </a:lnSpc>
                <a:spcBef>
                  <a:spcPts val="5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–"/>
                <a:defRPr sz="1200"/>
              </a:lvl3pPr>
              <a:lvl4pPr marL="1254125" indent="-174625">
                <a:lnSpc>
                  <a:spcPts val="1350"/>
                </a:lnSpc>
                <a:spcBef>
                  <a:spcPts val="500"/>
                </a:spcBef>
                <a:buSzPct val="100000"/>
                <a:buFont typeface="Wingdings" pitchFamily="2" charset="2"/>
                <a:buChar char="§"/>
                <a:defRPr sz="1200"/>
              </a:lvl4pPr>
              <a:lvl5pPr marL="1614488" indent="-174625">
                <a:lnSpc>
                  <a:spcPts val="1350"/>
                </a:lnSpc>
                <a:spcBef>
                  <a:spcPts val="500"/>
                </a:spcBef>
                <a:buSzPct val="150000"/>
                <a:buFont typeface="Arial" pitchFamily="34" charset="0"/>
                <a:buChar char="◦"/>
                <a:tabLst/>
                <a:defRPr sz="1200" baseline="0"/>
              </a:lvl5pPr>
            </a:lstStyle>
            <a:p>
              <a:pPr algn="ctr" eaLnBrk="0" hangingPunct="0"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more than ever,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 need to help their organizations maximize the value of their people.  </a:t>
              </a:r>
              <a:endParaRPr lang="en-CA" sz="14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spcBef>
                  <a:spcPts val="800"/>
                </a:spcBef>
                <a:buClr>
                  <a:prstClr val="white"/>
                </a:buClr>
                <a:buFont typeface="Arial" pitchFamily="34" charset="0"/>
                <a:buNone/>
              </a:pP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400" dirty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 offers the tools, diagnostics, and programs to drive measurable results</a:t>
              </a:r>
              <a:r>
                <a:rPr lang="en-CA" sz="1400" dirty="0" smtClean="0">
                  <a:solidFill>
                    <a:srgbClr val="222222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 eaLnBrk="0" hangingPunct="0">
                <a:spcBef>
                  <a:spcPts val="0"/>
                </a:spcBef>
                <a:buClr>
                  <a:prstClr val="white"/>
                </a:buClr>
                <a:buNone/>
              </a:pPr>
              <a:endParaRPr lang="en-CA" sz="800" dirty="0" smtClean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Jennifer Rozon, </a:t>
              </a: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Vice President, </a:t>
              </a:r>
              <a:endParaRPr lang="en-CA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r" eaLnBrk="0" fontAlgn="base" hangingPunct="0">
                <a:spcBef>
                  <a:spcPts val="0"/>
                </a:spcBef>
                <a:spcAft>
                  <a:spcPct val="0"/>
                </a:spcAft>
                <a:buClr>
                  <a:srgbClr val="C0504D"/>
                </a:buClr>
                <a:buNone/>
                <a:defRPr/>
              </a:pPr>
              <a:r>
                <a:rPr lang="en-CA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McLean </a:t>
              </a:r>
              <a:r>
                <a:rPr lang="en-CA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Company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buClr>
                  <a:prstClr val="white"/>
                </a:buClr>
                <a:buNone/>
              </a:pPr>
              <a:endParaRPr lang="en-CA" sz="1400" dirty="0">
                <a:solidFill>
                  <a:srgbClr val="222222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70532" y="1569685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0800000">
              <a:off x="8307143" y="3122876"/>
              <a:ext cx="564578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DDDDDD"/>
                  </a:solidFill>
                  <a:ea typeface="Arial Unicode MS" panose="020B0604020202020204" pitchFamily="34" charset="-128"/>
                  <a:cs typeface="Segoe UI" panose="020B0502040204020203" pitchFamily="34" charset="0"/>
                </a:rPr>
                <a:t>“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0" y="6525344"/>
            <a:ext cx="9144000" cy="351838"/>
            <a:chOff x="0" y="6525344"/>
            <a:chExt cx="9144000" cy="351838"/>
          </a:xfrm>
        </p:grpSpPr>
        <p:sp>
          <p:nvSpPr>
            <p:cNvPr id="118" name="Rectangle 117"/>
            <p:cNvSpPr/>
            <p:nvPr userDrawn="1"/>
          </p:nvSpPr>
          <p:spPr>
            <a:xfrm>
              <a:off x="0" y="6525344"/>
              <a:ext cx="9144000" cy="338028"/>
            </a:xfrm>
            <a:prstGeom prst="rect">
              <a:avLst/>
            </a:prstGeom>
            <a:solidFill>
              <a:srgbClr val="243F5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26670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021" y="6531532"/>
              <a:ext cx="838459" cy="345650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 userDrawn="1"/>
          </p:nvSpPr>
          <p:spPr>
            <a:xfrm>
              <a:off x="235297" y="6589331"/>
              <a:ext cx="1224136" cy="2160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4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42642993ea083953592e6bc2e2c3e47a2fcf0d3"/>
  <p:tag name="ISPRING_RESOURCE_PATHS_HASH_2" val="7c9975b7695338c845e8cd3148096204f7871c"/>
</p:tagLst>
</file>

<file path=ppt/theme/theme1.xml><?xml version="1.0" encoding="utf-8"?>
<a:theme xmlns:a="http://schemas.openxmlformats.org/drawingml/2006/main" name="2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Custom-MCO-Font">
      <a:majorFont>
        <a:latin typeface="Aharon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2.xml><?xml version="1.0" encoding="utf-8"?>
<a:theme xmlns:a="http://schemas.openxmlformats.org/drawingml/2006/main" name="4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3.xml><?xml version="1.0" encoding="utf-8"?>
<a:theme xmlns:a="http://schemas.openxmlformats.org/drawingml/2006/main" name="7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4.xml><?xml version="1.0" encoding="utf-8"?>
<a:theme xmlns:a="http://schemas.openxmlformats.org/drawingml/2006/main" name="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5.xml><?xml version="1.0" encoding="utf-8"?>
<a:theme xmlns:a="http://schemas.openxmlformats.org/drawingml/2006/main" name="3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6.xml><?xml version="1.0" encoding="utf-8"?>
<a:theme xmlns:a="http://schemas.openxmlformats.org/drawingml/2006/main" name="5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7.xml><?xml version="1.0" encoding="utf-8"?>
<a:theme xmlns:a="http://schemas.openxmlformats.org/drawingml/2006/main" name="6_Theme1">
  <a:themeElements>
    <a:clrScheme name="New HR Colors">
      <a:dk1>
        <a:srgbClr val="333333"/>
      </a:dk1>
      <a:lt1>
        <a:srgbClr val="FFFFFF"/>
      </a:lt1>
      <a:dk2>
        <a:srgbClr val="222222"/>
      </a:dk2>
      <a:lt2>
        <a:srgbClr val="EEEEEE"/>
      </a:lt2>
      <a:accent1>
        <a:srgbClr val="2576B7"/>
      </a:accent1>
      <a:accent2>
        <a:srgbClr val="5DC295"/>
      </a:accent2>
      <a:accent3>
        <a:srgbClr val="2B9E36"/>
      </a:accent3>
      <a:accent4>
        <a:srgbClr val="A868AB"/>
      </a:accent4>
      <a:accent5>
        <a:srgbClr val="29475F"/>
      </a:accent5>
      <a:accent6>
        <a:srgbClr val="34C5D0"/>
      </a:accent6>
      <a:hlink>
        <a:srgbClr val="2576B7"/>
      </a:hlink>
      <a:folHlink>
        <a:srgbClr val="C777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BFD412A-D0D7-4935-89A2-AA989FD4DBC8}" vid="{7B7BA5CB-5882-4576-92F3-CD74C431C82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23F22AA3F7D4E8DA61A737A424B74" ma:contentTypeVersion="3" ma:contentTypeDescription="Create a new document." ma:contentTypeScope="" ma:versionID="629af6381082af9b9ef87a5b3be90852">
  <xsd:schema xmlns:xsd="http://www.w3.org/2001/XMLSchema" xmlns:xs="http://www.w3.org/2001/XMLSchema" xmlns:p="http://schemas.microsoft.com/office/2006/metadata/properties" xmlns:ns2="590bf553-17eb-4e6d-ab54-b067f6379c97" targetNamespace="http://schemas.microsoft.com/office/2006/metadata/properties" ma:root="true" ma:fieldsID="52a6fe389e815a81c0d6ec5d30e6a8c8" ns2:_="">
    <xsd:import namespace="590bf553-17eb-4e6d-ab54-b067f6379c97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Production_x0020_Status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bf553-17eb-4e6d-ab54-b067f6379c97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  <xsd:element name="Production_x0020_Status" ma:index="9" ma:displayName="Production Status" ma:default="In Research" ma:format="Dropdown" ma:internalName="Production_x0020_Status">
      <xsd:simpleType>
        <xsd:restriction base="dms:Choice">
          <xsd:enumeration value="In Research"/>
          <xsd:enumeration value="Editing Required"/>
          <xsd:enumeration value="In Production"/>
          <xsd:enumeration value="Published"/>
        </xsd:restriction>
      </xsd:simpleType>
    </xsd:element>
    <xsd:element name="Status" ma:index="10" nillable="true" ma:displayName="Status" ma:format="Dropdown" ma:internalName="Status">
      <xsd:simpleType>
        <xsd:restriction base="dms:Choice">
          <xsd:enumeration value="Not Started"/>
          <xsd:enumeration value="Draft"/>
          <xsd:enumeration value="For Review"/>
          <xsd:enumeration value="Reviewed"/>
          <xsd:enumeration value="To Be Scored"/>
          <xsd:enumeration value="Completed"/>
          <xsd:enumeration value="Publish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590bf553-17eb-4e6d-ab54-b067f6379c97" xsi:nil="true"/>
    <Status xmlns="590bf553-17eb-4e6d-ab54-b067f6379c97">Not Started</Status>
    <Production_x0020_Status xmlns="590bf553-17eb-4e6d-ab54-b067f6379c97">In Production</Production_x0020_Status>
  </documentManagement>
</p:properties>
</file>

<file path=customXml/itemProps1.xml><?xml version="1.0" encoding="utf-8"?>
<ds:datastoreItem xmlns:ds="http://schemas.openxmlformats.org/officeDocument/2006/customXml" ds:itemID="{FA2F83BE-F397-4251-9511-0F1B231CD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bf553-17eb-4e6d-ab54-b067f6379c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03F0BF-8BF7-44BB-8E1B-0C6131D77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F4B1A6-20E1-4ABD-90FA-0CCCB28598B0}">
  <ds:schemaRefs>
    <ds:schemaRef ds:uri="http://schemas.microsoft.com/office/2006/metadata/properties"/>
    <ds:schemaRef ds:uri="http://schemas.microsoft.com/office/infopath/2007/PartnerControls"/>
    <ds:schemaRef ds:uri="590bf553-17eb-4e6d-ab54-b067f6379c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26970</TotalTime>
  <Words>929</Words>
  <Application>Microsoft Office PowerPoint</Application>
  <PresentationFormat>On-screen Show (4:3)</PresentationFormat>
  <Paragraphs>153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 Unicode MS</vt:lpstr>
      <vt:lpstr>Arial</vt:lpstr>
      <vt:lpstr>Arial Black</vt:lpstr>
      <vt:lpstr>Calibri</vt:lpstr>
      <vt:lpstr>FontAwesome</vt:lpstr>
      <vt:lpstr>Segoe Condensed</vt:lpstr>
      <vt:lpstr>Segoe UI</vt:lpstr>
      <vt:lpstr>Symbol</vt:lpstr>
      <vt:lpstr>Times New Roman</vt:lpstr>
      <vt:lpstr>Wingdings</vt:lpstr>
      <vt:lpstr>2_Theme1</vt:lpstr>
      <vt:lpstr>4_Theme1</vt:lpstr>
      <vt:lpstr>7_Theme1</vt:lpstr>
      <vt:lpstr>Theme1</vt:lpstr>
      <vt:lpstr>3_Theme1</vt:lpstr>
      <vt:lpstr>5_Theme1</vt:lpstr>
      <vt:lpstr>6_Theme1</vt:lpstr>
      <vt:lpstr>PowerPoint Presentation</vt:lpstr>
      <vt:lpstr>PowerPoint Presentation</vt:lpstr>
      <vt:lpstr>MCLEAN &amp; COMPANY OFFERS VARIOUS LEVELS OF SUPPORT TO BEST SUIT YOUR NEEDS</vt:lpstr>
      <vt:lpstr>PowerPoint Presentation</vt:lpstr>
      <vt:lpstr>PowerPoint Presentation</vt:lpstr>
      <vt:lpstr>PowerPoint Presentation</vt:lpstr>
      <vt:lpstr>PowerPoint Presentation</vt:lpstr>
      <vt:lpstr>MCLEAN &amp; COMPANY HELPS HR PROFESSIONALS TO:</vt:lpstr>
      <vt:lpstr>Custom Show 1</vt:lpstr>
    </vt:vector>
  </TitlesOfParts>
  <Company>Info-Tech Research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Template_Metadata_Sample Deck_HR</dc:title>
  <dc:creator>Bryan Conrad</dc:creator>
  <cp:lastModifiedBy>Iva Stankovic</cp:lastModifiedBy>
  <cp:revision>669</cp:revision>
  <cp:lastPrinted>2014-11-19T18:30:52Z</cp:lastPrinted>
  <dcterms:created xsi:type="dcterms:W3CDTF">2014-01-10T16:07:28Z</dcterms:created>
  <dcterms:modified xsi:type="dcterms:W3CDTF">2016-11-14T20:58:31Z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0x01010033323F22AA3F7D4E8DA61A737A424B74</vt:lpwstr>
  </property>
  <property fmtid="{D5CDD505-2E9C-101B-9397-08002B2CF9AE}" pid="3" name="Order">
    <vt:r8>7600</vt:r8>
  </property>
</Properties>
</file>