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6" r:id="rId1"/>
    <p:sldMasterId id="2147483800" r:id="rId2"/>
  </p:sldMasterIdLst>
  <p:notesMasterIdLst>
    <p:notesMasterId r:id="rId12"/>
  </p:notesMasterIdLst>
  <p:handoutMasterIdLst>
    <p:handoutMasterId r:id="rId13"/>
  </p:handoutMasterIdLst>
  <p:sldIdLst>
    <p:sldId id="256" r:id="rId3"/>
    <p:sldId id="925" r:id="rId4"/>
    <p:sldId id="926" r:id="rId5"/>
    <p:sldId id="261" r:id="rId6"/>
    <p:sldId id="927" r:id="rId7"/>
    <p:sldId id="512" r:id="rId8"/>
    <p:sldId id="930" r:id="rId9"/>
    <p:sldId id="928" r:id="rId10"/>
    <p:sldId id="513" r:id="rId11"/>
  </p:sldIdLst>
  <p:sldSz cx="9144000" cy="6858000" type="screen4x3"/>
  <p:notesSz cx="6950075" cy="9236075"/>
  <p:custShowLst>
    <p:custShow name="Custom Show 1" id="0">
      <p:sldLst/>
    </p:custShow>
  </p:custShowLst>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1"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D4DB"/>
    <a:srgbClr val="BFBFBF"/>
    <a:srgbClr val="F2F2F2"/>
    <a:srgbClr val="92B5D0"/>
    <a:srgbClr val="A6A6A6"/>
    <a:srgbClr val="243F54"/>
    <a:srgbClr val="414C59"/>
    <a:srgbClr val="5B90B9"/>
    <a:srgbClr val="78889C"/>
    <a:srgbClr val="4E5B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881" autoAdjust="0"/>
  </p:normalViewPr>
  <p:slideViewPr>
    <p:cSldViewPr snapToGrid="0">
      <p:cViewPr varScale="1">
        <p:scale>
          <a:sx n="116" d="100"/>
          <a:sy n="116" d="100"/>
        </p:scale>
        <p:origin x="2244" y="108"/>
      </p:cViewPr>
      <p:guideLst/>
    </p:cSldViewPr>
  </p:slideViewPr>
  <p:outlineViewPr>
    <p:cViewPr>
      <p:scale>
        <a:sx n="33" d="100"/>
        <a:sy n="33" d="100"/>
      </p:scale>
      <p:origin x="0" y="-15504"/>
    </p:cViewPr>
  </p:outlineViewPr>
  <p:notesTextViewPr>
    <p:cViewPr>
      <p:scale>
        <a:sx n="1" d="1"/>
        <a:sy n="1" d="1"/>
      </p:scale>
      <p:origin x="0" y="0"/>
    </p:cViewPr>
  </p:notesTextViewPr>
  <p:sorterViewPr>
    <p:cViewPr>
      <p:scale>
        <a:sx n="100" d="100"/>
        <a:sy n="100" d="100"/>
      </p:scale>
      <p:origin x="0" y="-8652"/>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11/23/2016</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11/23/2016</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7495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584182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ts val="500"/>
              </a:spcBef>
              <a:spcAft>
                <a:spcPct val="0"/>
              </a:spcAft>
              <a:buClr>
                <a:srgbClr val="333333"/>
              </a:buClr>
              <a:buSzPct val="120000"/>
              <a:buFont typeface="Arial" panose="020B0604020202020204" pitchFamily="34" charset="0"/>
              <a:buNone/>
              <a:tabLst/>
              <a:defRPr/>
            </a:pPr>
            <a:endParaRPr lang="en-US" i="0"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2927551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12246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3643414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286778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D1369405-BDCE-401E-B26C-DA349307111B}" type="slidenum">
              <a:rPr lang="en-CA" smtClean="0">
                <a:solidFill>
                  <a:prstClr val="black"/>
                </a:solidFill>
              </a:rPr>
              <a:pPr/>
              <a:t>9</a:t>
            </a:fld>
            <a:endParaRPr lang="en-CA">
              <a:solidFill>
                <a:prstClr val="black"/>
              </a:solidFill>
            </a:endParaRPr>
          </a:p>
        </p:txBody>
      </p:sp>
    </p:spTree>
    <p:extLst>
      <p:ext uri="{BB962C8B-B14F-4D97-AF65-F5344CB8AC3E}">
        <p14:creationId xmlns:p14="http://schemas.microsoft.com/office/powerpoint/2010/main" val="2948090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21103369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8606896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6" name="Straight Connector 15"/>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05203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Introduction">
    <p:bg>
      <p:bgRef idx="1001">
        <a:schemeClr val="bg1"/>
      </p:bgRef>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313897" y="2524904"/>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7" name="Text Placeholder 41"/>
          <p:cNvSpPr>
            <a:spLocks noGrp="1"/>
          </p:cNvSpPr>
          <p:nvPr>
            <p:ph type="body" sz="quarter" idx="26" hasCustomPrompt="1"/>
          </p:nvPr>
        </p:nvSpPr>
        <p:spPr>
          <a:xfrm>
            <a:off x="4752020" y="2524904"/>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cxnSp>
        <p:nvCxnSpPr>
          <p:cNvPr id="15" name="Straight Connector 1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318713" y="2204864"/>
            <a:ext cx="4037263" cy="320040"/>
          </a:xfrm>
          <a:prstGeom prst="rect">
            <a:avLst/>
          </a:prstGeom>
          <a:solidFill>
            <a:srgbClr val="007698"/>
          </a:solidFill>
          <a:ln>
            <a:solidFill>
              <a:srgbClr val="0076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756620" y="2204864"/>
            <a:ext cx="4037263" cy="320040"/>
          </a:xfrm>
          <a:prstGeom prst="rect">
            <a:avLst/>
          </a:prstGeom>
          <a:solidFill>
            <a:srgbClr val="007698"/>
          </a:solidFill>
          <a:ln>
            <a:solidFill>
              <a:srgbClr val="0076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Tree>
    <p:extLst>
      <p:ext uri="{BB962C8B-B14F-4D97-AF65-F5344CB8AC3E}">
        <p14:creationId xmlns:p14="http://schemas.microsoft.com/office/powerpoint/2010/main" val="38222393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sp>
        <p:nvSpPr>
          <p:cNvPr id="7" name="Rectangle 6"/>
          <p:cNvSpPr/>
          <p:nvPr/>
        </p:nvSpPr>
        <p:spPr>
          <a:xfrm>
            <a:off x="6299752" y="1415714"/>
            <a:ext cx="2586200" cy="320039"/>
          </a:xfrm>
          <a:prstGeom prst="rect">
            <a:avLst/>
          </a:prstGeom>
          <a:solidFill>
            <a:srgbClr val="D17D08"/>
          </a:solidFill>
          <a:ln w="12700">
            <a:solidFill>
              <a:srgbClr val="E883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200" i="1" dirty="0" smtClean="0">
                <a:solidFill>
                  <a:srgbClr val="FFFFFF"/>
                </a:solidFill>
                <a:latin typeface="Georgia"/>
              </a:rPr>
              <a:t>McLean &amp; Co. Insight</a:t>
            </a:r>
            <a:endParaRPr lang="en-CA" sz="1200" i="1" dirty="0">
              <a:solidFill>
                <a:srgbClr val="FFFFFF"/>
              </a:solidFill>
              <a:latin typeface="Georgia"/>
            </a:endParaRPr>
          </a:p>
        </p:txBody>
      </p:sp>
      <p:pic>
        <p:nvPicPr>
          <p:cNvPr id="8" name="Picture 7" descr="insight-sm.wmf"/>
          <p:cNvPicPr>
            <a:picLocks noChangeAspect="1"/>
          </p:cNvPicPr>
          <p:nvPr/>
        </p:nvPicPr>
        <p:blipFill>
          <a:blip r:embed="rId2" cstate="screen"/>
          <a:stretch>
            <a:fillRect/>
          </a:stretch>
        </p:blipFill>
        <p:spPr>
          <a:xfrm>
            <a:off x="8418950" y="1426415"/>
            <a:ext cx="415780" cy="310397"/>
          </a:xfrm>
          <a:prstGeom prst="rect">
            <a:avLst/>
          </a:prstGeom>
          <a:solidFill>
            <a:srgbClr val="D17D08"/>
          </a:solidFill>
          <a:ln>
            <a:noFill/>
          </a:ln>
        </p:spPr>
      </p:pic>
      <p:grpSp>
        <p:nvGrpSpPr>
          <p:cNvPr id="26" name="Group 25"/>
          <p:cNvGrpSpPr/>
          <p:nvPr/>
        </p:nvGrpSpPr>
        <p:grpSpPr>
          <a:xfrm>
            <a:off x="255868" y="4293096"/>
            <a:ext cx="5967973" cy="461665"/>
            <a:chOff x="247848" y="4125411"/>
            <a:chExt cx="8739669" cy="461665"/>
          </a:xfrm>
          <a:solidFill>
            <a:schemeClr val="accent1">
              <a:lumMod val="40000"/>
              <a:lumOff val="60000"/>
            </a:schemeClr>
          </a:solidFill>
        </p:grpSpPr>
        <p:sp>
          <p:nvSpPr>
            <p:cNvPr id="9" name="Rectangle 8"/>
            <p:cNvSpPr/>
            <p:nvPr userDrawn="1"/>
          </p:nvSpPr>
          <p:spPr>
            <a:xfrm>
              <a:off x="247848" y="4199835"/>
              <a:ext cx="8640578" cy="312818"/>
            </a:xfrm>
            <a:prstGeom prst="rect">
              <a:avLst/>
            </a:prstGeom>
            <a:solidFill>
              <a:srgbClr val="5A7D5C"/>
            </a:solidFill>
            <a:ln>
              <a:solidFill>
                <a:srgbClr val="5A7D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5" name="TextBox 14"/>
            <p:cNvSpPr txBox="1"/>
            <p:nvPr userDrawn="1"/>
          </p:nvSpPr>
          <p:spPr>
            <a:xfrm>
              <a:off x="8362616" y="4125411"/>
              <a:ext cx="624901" cy="461665"/>
            </a:xfrm>
            <a:prstGeom prst="rect">
              <a:avLst/>
            </a:prstGeom>
            <a:noFill/>
            <a:ln>
              <a:noFill/>
            </a:ln>
          </p:spPr>
          <p:txBody>
            <a:bodyPr wrap="none" rtlCol="0" anchor="ctr">
              <a:spAutoFit/>
            </a:bodyPr>
            <a:lstStyle/>
            <a:p>
              <a:pPr algn="ctr"/>
              <a:r>
                <a:rPr lang="en-US" sz="2400" b="1" dirty="0" smtClean="0">
                  <a:solidFill>
                    <a:srgbClr val="FFFFFF"/>
                  </a:solidFill>
                  <a:sym typeface="Wingdings" panose="05000000000000000000" pitchFamily="2" charset="2"/>
                </a:rPr>
                <a:t></a:t>
              </a:r>
              <a:endParaRPr lang="en-US" sz="2400" b="1" dirty="0">
                <a:solidFill>
                  <a:srgbClr val="FFFFFF"/>
                </a:solidFill>
              </a:endParaRPr>
            </a:p>
          </p:txBody>
        </p:sp>
      </p:grpSp>
      <p:sp>
        <p:nvSpPr>
          <p:cNvPr id="13" name="Rectangle 12"/>
          <p:cNvSpPr/>
          <p:nvPr/>
        </p:nvSpPr>
        <p:spPr>
          <a:xfrm>
            <a:off x="255868" y="1419309"/>
            <a:ext cx="5872324" cy="355165"/>
          </a:xfrm>
          <a:prstGeom prst="rect">
            <a:avLst/>
          </a:prstGeom>
          <a:solidFill>
            <a:srgbClr val="A24130"/>
          </a:solid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7" name="TextBox 16"/>
          <p:cNvSpPr txBox="1"/>
          <p:nvPr/>
        </p:nvSpPr>
        <p:spPr>
          <a:xfrm>
            <a:off x="5711595" y="1383159"/>
            <a:ext cx="426720" cy="461665"/>
          </a:xfrm>
          <a:prstGeom prst="rect">
            <a:avLst/>
          </a:prstGeom>
          <a:noFill/>
          <a:ln>
            <a:noFill/>
          </a:ln>
        </p:spPr>
        <p:txBody>
          <a:bodyPr wrap="square" rtlCol="0" anchor="ctr">
            <a:spAutoFit/>
          </a:bodyPr>
          <a:lstStyle/>
          <a:p>
            <a:pPr algn="ctr"/>
            <a:r>
              <a:rPr lang="en-US" sz="2400" dirty="0" smtClean="0">
                <a:solidFill>
                  <a:srgbClr val="FFFFFF"/>
                </a:solidFill>
              </a:rPr>
              <a:t>!</a:t>
            </a:r>
            <a:endParaRPr lang="en-US" sz="2400" dirty="0">
              <a:solidFill>
                <a:srgbClr val="FFFFFF"/>
              </a:solidFill>
            </a:endParaRPr>
          </a:p>
        </p:txBody>
      </p:sp>
      <p:grpSp>
        <p:nvGrpSpPr>
          <p:cNvPr id="3" name="Group 2"/>
          <p:cNvGrpSpPr/>
          <p:nvPr userDrawn="1"/>
        </p:nvGrpSpPr>
        <p:grpSpPr>
          <a:xfrm>
            <a:off x="251520" y="2745488"/>
            <a:ext cx="5885467" cy="461665"/>
            <a:chOff x="251520" y="2780928"/>
            <a:chExt cx="5885467" cy="461665"/>
          </a:xfrm>
        </p:grpSpPr>
        <p:sp>
          <p:nvSpPr>
            <p:cNvPr id="11" name="Rectangle 10"/>
            <p:cNvSpPr/>
            <p:nvPr userDrawn="1"/>
          </p:nvSpPr>
          <p:spPr>
            <a:xfrm>
              <a:off x="251520" y="2852936"/>
              <a:ext cx="5872324" cy="355165"/>
            </a:xfrm>
            <a:prstGeom prst="rect">
              <a:avLst/>
            </a:prstGeom>
            <a:solidFill>
              <a:srgbClr val="007698"/>
            </a:solidFill>
            <a:ln>
              <a:solidFill>
                <a:srgbClr val="00769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18" name="TextBox 17"/>
            <p:cNvSpPr txBox="1"/>
            <p:nvPr userDrawn="1"/>
          </p:nvSpPr>
          <p:spPr>
            <a:xfrm>
              <a:off x="5712923" y="2780928"/>
              <a:ext cx="424064" cy="461665"/>
            </a:xfrm>
            <a:prstGeom prst="rect">
              <a:avLst/>
            </a:prstGeom>
            <a:noFill/>
            <a:ln>
              <a:noFill/>
            </a:ln>
          </p:spPr>
          <p:txBody>
            <a:bodyPr wrap="square" rtlCol="0">
              <a:spAutoFit/>
            </a:bodyPr>
            <a:lstStyle/>
            <a:p>
              <a:pPr algn="ctr"/>
              <a:r>
                <a:rPr lang="en-US" sz="2400" b="1" dirty="0" smtClean="0">
                  <a:solidFill>
                    <a:srgbClr val="FFFFFF"/>
                  </a:solidFill>
                </a:rPr>
                <a:t>?</a:t>
              </a:r>
              <a:endParaRPr lang="en-US" sz="2400" b="1" dirty="0">
                <a:solidFill>
                  <a:srgbClr val="FFFFFF"/>
                </a:solidFill>
              </a:endParaRPr>
            </a:p>
          </p:txBody>
        </p:sp>
      </p:grpSp>
      <p:sp>
        <p:nvSpPr>
          <p:cNvPr id="20" name="Text Placeholder 19"/>
          <p:cNvSpPr>
            <a:spLocks noGrp="1"/>
          </p:cNvSpPr>
          <p:nvPr>
            <p:ph type="body" sz="quarter" idx="10"/>
          </p:nvPr>
        </p:nvSpPr>
        <p:spPr>
          <a:xfrm>
            <a:off x="247848" y="1736812"/>
            <a:ext cx="5872324" cy="107195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p:ph type="body" sz="quarter" idx="11"/>
          </p:nvPr>
        </p:nvSpPr>
        <p:spPr>
          <a:xfrm>
            <a:off x="247848" y="3167841"/>
            <a:ext cx="5872324" cy="115974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p:ph type="body" sz="quarter" idx="12"/>
          </p:nvPr>
        </p:nvSpPr>
        <p:spPr>
          <a:xfrm>
            <a:off x="247848" y="4680338"/>
            <a:ext cx="5888719"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6300192" y="1732564"/>
            <a:ext cx="2588237" cy="4540752"/>
          </a:xfrm>
          <a:ln w="19050">
            <a:solidFill>
              <a:schemeClr val="bg1">
                <a:lumMod val="75000"/>
              </a:schemeClr>
            </a:solidFill>
          </a:ln>
        </p:spPr>
        <p:txBody>
          <a:bodyPr/>
          <a:lstStyle>
            <a:lvl1pPr marL="0" indent="0">
              <a:buNone/>
              <a:defRPr/>
            </a:lvl1pPr>
          </a:lstStyle>
          <a:p>
            <a:pPr lvl="0"/>
            <a:endParaRPr lang="en-US" dirty="0"/>
          </a:p>
        </p:txBody>
      </p:sp>
    </p:spTree>
    <p:extLst>
      <p:ext uri="{BB962C8B-B14F-4D97-AF65-F5344CB8AC3E}">
        <p14:creationId xmlns:p14="http://schemas.microsoft.com/office/powerpoint/2010/main" val="41156706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8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4" name="Straight Connector 3"/>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7056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8998451"/>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a:prstGeom prst="rect">
            <a:avLst/>
          </a:prstGeo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a:prstGeom prst="rect">
            <a:avLst/>
          </a:prstGeo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9028088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r>
              <a:rPr lang="en-CA" sz="1000" kern="0" dirty="0" smtClean="0">
                <a:solidFill>
                  <a:srgbClr val="FFFFFF"/>
                </a:solidFill>
              </a:rPr>
              <a:t>McLean &amp; Company</a:t>
            </a:r>
          </a:p>
        </p:txBody>
      </p:sp>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E20A9E85-84ED-4C81-A534-72393FB1F7D8}"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485233449"/>
      </p:ext>
    </p:extLst>
  </p:cSld>
  <p:clrMap bg1="lt1" tx1="dk1" bg2="lt2" tx2="dk2" accent1="accent1" accent2="accent2" accent3="accent3" accent4="accent4" accent5="accent5" accent6="accent6" hlink="hlink" folHlink="folHlink"/>
  <p:sldLayoutIdLst>
    <p:sldLayoutId id="2147483727" r:id="rId1"/>
    <p:sldLayoutId id="2147483729" r:id="rId2"/>
    <p:sldLayoutId id="2147496348" r:id="rId3"/>
    <p:sldLayoutId id="2147496964" r:id="rId4"/>
    <p:sldLayoutId id="2147497239" r:id="rId5"/>
    <p:sldLayoutId id="2147497245" r:id="rId6"/>
    <p:sldLayoutId id="2147483746" r:id="rId7"/>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Tree>
    <p:extLst>
      <p:ext uri="{BB962C8B-B14F-4D97-AF65-F5344CB8AC3E}">
        <p14:creationId xmlns:p14="http://schemas.microsoft.com/office/powerpoint/2010/main" val="2837348675"/>
      </p:ext>
    </p:extLst>
  </p:cSld>
  <p:clrMap bg1="lt1" tx1="dk1" bg2="lt2" tx2="dk2" accent1="accent1" accent2="accent2" accent3="accent3" accent4="accent4" accent5="accent5" accent6="accent6" hlink="hlink" folHlink="folHlink"/>
  <p:sldLayoutIdLst>
    <p:sldLayoutId id="2147483802"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hr.mcleanco.com/research/ss/high-impact-leadership-train-managers-in-the-art-of-decision-making/storyboard-high-impact-leadership-train-managers-in-the-art-of-decision-making?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hr.mcleanco.com/research/high-impact-leadership-training-deck-the-art-of-decision-making"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9.emf"/><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hyperlink" Target="http://hr.mcleanco.com/research/ss/understand-top-hr-trends-and-priorities-for-2014" TargetMode="External"/><Relationship Id="rId4"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12.jpg"/><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hyperlink" Target="https://hr.mcleanco.com/research/ss/high-impact-leadership-train-managers-in-the-art-of-decision-making/storyboard-high-impact-leadership-train-managers-in-the-art-of-decision-making?utm_source=SS_Sample&amp;utm_medium=Collateral&amp;utm_campaign=Collateral" TargetMode="External"/><Relationship Id="rId5" Type="http://schemas.openxmlformats.org/officeDocument/2006/relationships/image" Target="../media/image3.png"/><Relationship Id="rId4" Type="http://schemas.openxmlformats.org/officeDocument/2006/relationships/hyperlink" Target="https://hr.mcleanc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81050" y="2812383"/>
            <a:ext cx="7461250" cy="865392"/>
          </a:xfrm>
        </p:spPr>
        <p:txBody>
          <a:bodyPr anchor="ctr"/>
          <a:lstStyle/>
          <a:p>
            <a:pPr lvl="0"/>
            <a:r>
              <a:rPr lang="en-CA" dirty="0" smtClean="0"/>
              <a:t>High-Impact Leadership: Train </a:t>
            </a:r>
            <a:r>
              <a:rPr lang="en-CA" dirty="0"/>
              <a:t>Managers in the Art of Decision Making</a:t>
            </a:r>
            <a:endParaRPr lang="en-US" dirty="0"/>
          </a:p>
        </p:txBody>
      </p:sp>
      <p:sp>
        <p:nvSpPr>
          <p:cNvPr id="5" name="Tagline"/>
          <p:cNvSpPr>
            <a:spLocks noGrp="1"/>
          </p:cNvSpPr>
          <p:nvPr>
            <p:ph type="body" sz="quarter" idx="16"/>
          </p:nvPr>
        </p:nvSpPr>
        <p:spPr>
          <a:xfrm>
            <a:off x="774700" y="3763495"/>
            <a:ext cx="7467600" cy="508000"/>
          </a:xfrm>
        </p:spPr>
        <p:txBody>
          <a:bodyPr anchor="ctr"/>
          <a:lstStyle/>
          <a:p>
            <a:r>
              <a:rPr lang="en-CA" dirty="0"/>
              <a:t>Use a systematic process to drive optimal decisions.</a:t>
            </a:r>
          </a:p>
        </p:txBody>
      </p:sp>
      <p:grpSp>
        <p:nvGrpSpPr>
          <p:cNvPr id="20" name="Group 19"/>
          <p:cNvGrpSpPr/>
          <p:nvPr/>
        </p:nvGrpSpPr>
        <p:grpSpPr>
          <a:xfrm>
            <a:off x="0" y="5374732"/>
            <a:ext cx="9144000" cy="1483268"/>
            <a:chOff x="0" y="5374732"/>
            <a:chExt cx="9144000" cy="1483268"/>
          </a:xfrm>
        </p:grpSpPr>
        <p:pic>
          <p:nvPicPr>
            <p:cNvPr id="21" name="Picture 20" descr="sample-titlebar-mcoNEW.gif"/>
            <p:cNvPicPr>
              <a:picLocks noChangeAspect="1"/>
            </p:cNvPicPr>
            <p:nvPr/>
          </p:nvPicPr>
          <p:blipFill>
            <a:blip r:embed="rId3" cstate="print"/>
            <a:srcRect l="84650" t="59830"/>
            <a:stretch>
              <a:fillRect/>
            </a:stretch>
          </p:blipFill>
          <p:spPr>
            <a:xfrm>
              <a:off x="7740352" y="6273316"/>
              <a:ext cx="1403648" cy="584684"/>
            </a:xfrm>
            <a:prstGeom prst="rect">
              <a:avLst/>
            </a:prstGeom>
          </p:spPr>
        </p:pic>
        <p:sp>
          <p:nvSpPr>
            <p:cNvPr id="22" name="Rectangle 21"/>
            <p:cNvSpPr/>
            <p:nvPr/>
          </p:nvSpPr>
          <p:spPr>
            <a:xfrm>
              <a:off x="0" y="6273316"/>
              <a:ext cx="7740352" cy="584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rgbClr val="FFFFFF">
                      <a:lumMod val="65000"/>
                    </a:srgbClr>
                  </a:solidFill>
                </a:rPr>
                <a:t>McLean &amp; Company is a research and advisory firm providing practical solutions to human resources challenges via executable research, tools and advice that have a clear and measurable impact on your business. © 1997 - 2016 McLean &amp; Company. McLean &amp; Company is a division of Info-Tech Research Group</a:t>
              </a:r>
              <a:endParaRPr lang="en-CA" sz="800" dirty="0">
                <a:solidFill>
                  <a:srgbClr val="FFFFFF">
                    <a:lumMod val="65000"/>
                  </a:srgbClr>
                </a:solidFill>
              </a:endParaRPr>
            </a:p>
          </p:txBody>
        </p:sp>
        <p:grpSp>
          <p:nvGrpSpPr>
            <p:cNvPr id="23" name="Group 22"/>
            <p:cNvGrpSpPr/>
            <p:nvPr/>
          </p:nvGrpSpPr>
          <p:grpSpPr>
            <a:xfrm>
              <a:off x="0" y="5374732"/>
              <a:ext cx="9144000" cy="852086"/>
              <a:chOff x="8993" y="4258608"/>
              <a:chExt cx="9144000" cy="852086"/>
            </a:xfrm>
          </p:grpSpPr>
          <p:sp>
            <p:nvSpPr>
              <p:cNvPr id="24" name="Rectangle 23">
                <a:hlinkClick r:id="rId4"/>
              </p:cNvPr>
              <p:cNvSpPr/>
              <p:nvPr/>
            </p:nvSpPr>
            <p:spPr>
              <a:xfrm>
                <a:off x="8993" y="4258608"/>
                <a:ext cx="9144000" cy="852086"/>
              </a:xfrm>
              <a:prstGeom prst="rect">
                <a:avLst/>
              </a:prstGeom>
              <a:solidFill>
                <a:srgbClr val="44AF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5" name="TextBox 24"/>
              <p:cNvSpPr txBox="1"/>
              <p:nvPr/>
            </p:nvSpPr>
            <p:spPr>
              <a:xfrm>
                <a:off x="783693" y="4367712"/>
                <a:ext cx="2350391" cy="707886"/>
              </a:xfrm>
              <a:prstGeom prst="rect">
                <a:avLst/>
              </a:prstGeom>
              <a:noFill/>
            </p:spPr>
            <p:txBody>
              <a:bodyPr wrap="square" rtlCol="0">
                <a:spAutoFit/>
              </a:bodyPr>
              <a:lstStyle/>
              <a:p>
                <a:r>
                  <a:rPr lang="en-CA" sz="4000" b="1" dirty="0" smtClean="0">
                    <a:solidFill>
                      <a:srgbClr val="8FCF94"/>
                    </a:solidFill>
                  </a:rPr>
                  <a:t>SAMPL</a:t>
                </a:r>
                <a:r>
                  <a:rPr lang="en-CA" sz="4000" b="1" dirty="0">
                    <a:solidFill>
                      <a:srgbClr val="8FCF94"/>
                    </a:solidFill>
                  </a:rPr>
                  <a:t>E</a:t>
                </a:r>
              </a:p>
            </p:txBody>
          </p:sp>
          <p:sp>
            <p:nvSpPr>
              <p:cNvPr id="26" name="TextBox 25"/>
              <p:cNvSpPr txBox="1"/>
              <p:nvPr/>
            </p:nvSpPr>
            <p:spPr>
              <a:xfrm>
                <a:off x="3743400" y="4552378"/>
                <a:ext cx="3227502" cy="338554"/>
              </a:xfrm>
              <a:prstGeom prst="rect">
                <a:avLst/>
              </a:prstGeom>
              <a:noFill/>
            </p:spPr>
            <p:txBody>
              <a:bodyPr wrap="square" rtlCol="0">
                <a:spAutoFit/>
              </a:bodyPr>
              <a:lstStyle/>
              <a:p>
                <a:pPr algn="l"/>
                <a:r>
                  <a:rPr lang="en-CA" sz="1600" u="sng" dirty="0" smtClean="0">
                    <a:solidFill>
                      <a:srgbClr val="FFFFFF"/>
                    </a:solidFill>
                  </a:rPr>
                  <a:t>Learn about becoming a member</a:t>
                </a:r>
                <a:endParaRPr lang="en-CA" sz="1600" u="sng" dirty="0">
                  <a:solidFill>
                    <a:srgbClr val="FFFFFF"/>
                  </a:solidFill>
                </a:endParaRPr>
              </a:p>
            </p:txBody>
          </p:sp>
        </p:grpSp>
      </p:grpSp>
    </p:spTree>
    <p:extLst>
      <p:ext uri="{BB962C8B-B14F-4D97-AF65-F5344CB8AC3E}">
        <p14:creationId xmlns:p14="http://schemas.microsoft.com/office/powerpoint/2010/main" val="1744344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Many leaders rely on instincts rather than structured decision making</a:t>
            </a:r>
            <a:endParaRPr lang="en-US" dirty="0"/>
          </a:p>
        </p:txBody>
      </p:sp>
      <p:sp>
        <p:nvSpPr>
          <p:cNvPr id="13" name="Text Placeholder 12"/>
          <p:cNvSpPr>
            <a:spLocks noGrp="1"/>
          </p:cNvSpPr>
          <p:nvPr>
            <p:ph type="body" sz="quarter" idx="16"/>
          </p:nvPr>
        </p:nvSpPr>
        <p:spPr>
          <a:xfrm>
            <a:off x="320039" y="2687613"/>
            <a:ext cx="4023360" cy="1677491"/>
          </a:xfrm>
        </p:spPr>
        <p:txBody>
          <a:bodyPr/>
          <a:lstStyle/>
          <a:p>
            <a:pPr marL="228600" indent="-228600">
              <a:spcBef>
                <a:spcPts val="0"/>
              </a:spcBef>
              <a:spcAft>
                <a:spcPts val="1800"/>
              </a:spcAft>
            </a:pPr>
            <a:r>
              <a:rPr lang="en-CA" dirty="0" smtClean="0"/>
              <a:t>Learning </a:t>
            </a:r>
            <a:r>
              <a:rPr lang="en-CA" dirty="0"/>
              <a:t>and Development leaders who are responsible for providing training as a part of a </a:t>
            </a:r>
            <a:r>
              <a:rPr lang="en-CA" dirty="0" smtClean="0"/>
              <a:t>leadership development </a:t>
            </a:r>
            <a:r>
              <a:rPr lang="en-CA" dirty="0"/>
              <a:t>program.</a:t>
            </a:r>
          </a:p>
          <a:p>
            <a:pPr marL="228600" indent="-228600">
              <a:spcBef>
                <a:spcPts val="0"/>
              </a:spcBef>
              <a:spcAft>
                <a:spcPts val="1800"/>
              </a:spcAft>
            </a:pPr>
            <a:r>
              <a:rPr lang="en-CA" dirty="0"/>
              <a:t>Organizational trainers who are tasked with creating training content and/or delivering it to participants.</a:t>
            </a:r>
          </a:p>
          <a:p>
            <a:pPr marL="228600" indent="-228600">
              <a:spcBef>
                <a:spcPts val="0"/>
              </a:spcBef>
              <a:spcAft>
                <a:spcPts val="1800"/>
              </a:spcAft>
            </a:pPr>
            <a:r>
              <a:rPr lang="en-CA" dirty="0"/>
              <a:t>Anyone interested in </a:t>
            </a:r>
            <a:r>
              <a:rPr lang="en-CA" dirty="0" smtClean="0"/>
              <a:t>learning effective decision making.</a:t>
            </a:r>
            <a:endParaRPr lang="en-CA" dirty="0"/>
          </a:p>
        </p:txBody>
      </p:sp>
      <p:sp>
        <p:nvSpPr>
          <p:cNvPr id="14" name="Text Placeholder 13"/>
          <p:cNvSpPr>
            <a:spLocks noGrp="1"/>
          </p:cNvSpPr>
          <p:nvPr>
            <p:ph type="body" sz="quarter" idx="26"/>
          </p:nvPr>
        </p:nvSpPr>
        <p:spPr>
          <a:xfrm>
            <a:off x="4782312" y="2687613"/>
            <a:ext cx="4041648" cy="1677491"/>
          </a:xfrm>
        </p:spPr>
        <p:txBody>
          <a:bodyPr/>
          <a:lstStyle/>
          <a:p>
            <a:pPr marL="228600" lvl="0" indent="-228600" eaLnBrk="0" hangingPunct="0">
              <a:spcBef>
                <a:spcPts val="0"/>
              </a:spcBef>
              <a:spcAft>
                <a:spcPts val="1800"/>
              </a:spcAft>
              <a:buClr>
                <a:srgbClr val="333333"/>
              </a:buClr>
            </a:pPr>
            <a:r>
              <a:rPr lang="en-CA" dirty="0">
                <a:solidFill>
                  <a:srgbClr val="333333"/>
                </a:solidFill>
              </a:rPr>
              <a:t>Make the case for training managers on </a:t>
            </a:r>
            <a:r>
              <a:rPr lang="en-CA" dirty="0" smtClean="0">
                <a:solidFill>
                  <a:srgbClr val="333333"/>
                </a:solidFill>
              </a:rPr>
              <a:t>decision making.</a:t>
            </a:r>
            <a:endParaRPr lang="en-CA" dirty="0">
              <a:solidFill>
                <a:srgbClr val="333333"/>
              </a:solidFill>
            </a:endParaRPr>
          </a:p>
          <a:p>
            <a:pPr marL="228600" lvl="0" indent="-228600" eaLnBrk="0" hangingPunct="0">
              <a:spcBef>
                <a:spcPts val="0"/>
              </a:spcBef>
              <a:spcAft>
                <a:spcPts val="1800"/>
              </a:spcAft>
              <a:buClr>
                <a:srgbClr val="333333"/>
              </a:buClr>
            </a:pPr>
            <a:r>
              <a:rPr lang="en-CA" dirty="0">
                <a:solidFill>
                  <a:srgbClr val="333333"/>
                </a:solidFill>
              </a:rPr>
              <a:t>Prepare to implement </a:t>
            </a:r>
            <a:r>
              <a:rPr lang="en-CA" dirty="0" smtClean="0">
                <a:solidFill>
                  <a:srgbClr val="333333"/>
                </a:solidFill>
              </a:rPr>
              <a:t>decision training.</a:t>
            </a:r>
            <a:endParaRPr lang="en-CA" dirty="0">
              <a:solidFill>
                <a:srgbClr val="333333"/>
              </a:solidFill>
            </a:endParaRPr>
          </a:p>
          <a:p>
            <a:pPr marL="228600" lvl="0" indent="-228600" eaLnBrk="0" hangingPunct="0">
              <a:spcBef>
                <a:spcPts val="0"/>
              </a:spcBef>
              <a:spcAft>
                <a:spcPts val="1800"/>
              </a:spcAft>
              <a:buClr>
                <a:srgbClr val="333333"/>
              </a:buClr>
            </a:pPr>
            <a:r>
              <a:rPr lang="en-CA" dirty="0">
                <a:solidFill>
                  <a:srgbClr val="333333"/>
                </a:solidFill>
              </a:rPr>
              <a:t>Deliver </a:t>
            </a:r>
            <a:r>
              <a:rPr lang="en-CA" dirty="0" smtClean="0">
                <a:solidFill>
                  <a:srgbClr val="333333"/>
                </a:solidFill>
              </a:rPr>
              <a:t>decision </a:t>
            </a:r>
            <a:r>
              <a:rPr lang="en-CA" dirty="0">
                <a:solidFill>
                  <a:srgbClr val="333333"/>
                </a:solidFill>
              </a:rPr>
              <a:t>training to </a:t>
            </a:r>
            <a:r>
              <a:rPr lang="en-CA" dirty="0" smtClean="0">
                <a:solidFill>
                  <a:srgbClr val="333333"/>
                </a:solidFill>
              </a:rPr>
              <a:t>managers.</a:t>
            </a:r>
            <a:endParaRPr lang="en-CA" dirty="0">
              <a:solidFill>
                <a:srgbClr val="333333"/>
              </a:solidFill>
            </a:endParaRPr>
          </a:p>
          <a:p>
            <a:pPr marL="228600" lvl="0" indent="-228600" eaLnBrk="0" hangingPunct="0">
              <a:spcBef>
                <a:spcPts val="0"/>
              </a:spcBef>
              <a:spcAft>
                <a:spcPts val="1800"/>
              </a:spcAft>
              <a:buClr>
                <a:srgbClr val="333333"/>
              </a:buClr>
            </a:pPr>
            <a:r>
              <a:rPr lang="en-CA" dirty="0">
                <a:solidFill>
                  <a:srgbClr val="333333"/>
                </a:solidFill>
              </a:rPr>
              <a:t>Evaluate the success of the </a:t>
            </a:r>
            <a:r>
              <a:rPr lang="en-CA" dirty="0" smtClean="0">
                <a:solidFill>
                  <a:srgbClr val="333333"/>
                </a:solidFill>
              </a:rPr>
              <a:t>training.</a:t>
            </a:r>
            <a:endParaRPr lang="en-CA" dirty="0">
              <a:solidFill>
                <a:srgbClr val="333333"/>
              </a:solidFill>
            </a:endParaRPr>
          </a:p>
        </p:txBody>
      </p:sp>
      <p:sp>
        <p:nvSpPr>
          <p:cNvPr id="3" name="TextBox 2"/>
          <p:cNvSpPr txBox="1"/>
          <p:nvPr/>
        </p:nvSpPr>
        <p:spPr>
          <a:xfrm>
            <a:off x="323528" y="1340768"/>
            <a:ext cx="8553556" cy="646331"/>
          </a:xfrm>
          <a:prstGeom prst="rect">
            <a:avLst/>
          </a:prstGeom>
          <a:noFill/>
        </p:spPr>
        <p:txBody>
          <a:bodyPr wrap="square" rtlCol="0">
            <a:spAutoFit/>
          </a:bodyPr>
          <a:lstStyle/>
          <a:p>
            <a:pPr fontAlgn="base">
              <a:spcBef>
                <a:spcPct val="0"/>
              </a:spcBef>
              <a:spcAft>
                <a:spcPct val="0"/>
              </a:spcAft>
            </a:pPr>
            <a:r>
              <a:rPr lang="en-US" dirty="0">
                <a:solidFill>
                  <a:srgbClr val="333333"/>
                </a:solidFill>
              </a:rPr>
              <a:t>Managers are paid to make decisions, but few of them are trained on how to approach </a:t>
            </a:r>
            <a:r>
              <a:rPr lang="en-US" dirty="0" smtClean="0">
                <a:solidFill>
                  <a:srgbClr val="333333"/>
                </a:solidFill>
              </a:rPr>
              <a:t>decision making </a:t>
            </a:r>
            <a:r>
              <a:rPr lang="en-US" dirty="0">
                <a:solidFill>
                  <a:srgbClr val="333333"/>
                </a:solidFill>
              </a:rPr>
              <a:t>to ensure the best chance at optimal </a:t>
            </a:r>
            <a:r>
              <a:rPr lang="en-US" dirty="0" smtClean="0">
                <a:solidFill>
                  <a:srgbClr val="333333"/>
                </a:solidFill>
              </a:rPr>
              <a:t>outcomes.</a:t>
            </a:r>
            <a:endParaRPr lang="en-CA" dirty="0">
              <a:solidFill>
                <a:srgbClr val="333333"/>
              </a:solidFill>
            </a:endParaRPr>
          </a:p>
        </p:txBody>
      </p:sp>
      <p:grpSp>
        <p:nvGrpSpPr>
          <p:cNvPr id="6" name="Group 5"/>
          <p:cNvGrpSpPr/>
          <p:nvPr/>
        </p:nvGrpSpPr>
        <p:grpSpPr>
          <a:xfrm>
            <a:off x="0" y="6525344"/>
            <a:ext cx="9144000" cy="351838"/>
            <a:chOff x="0" y="6525344"/>
            <a:chExt cx="9144000" cy="351838"/>
          </a:xfrm>
        </p:grpSpPr>
        <p:sp>
          <p:nvSpPr>
            <p:cNvPr id="7" name="Rectangle 6"/>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9" name="Rectangle 8"/>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22879579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7848" y="180152"/>
            <a:ext cx="8620125" cy="877887"/>
          </a:xfrm>
        </p:spPr>
        <p:txBody>
          <a:bodyPr/>
          <a:lstStyle/>
          <a:p>
            <a:r>
              <a:rPr lang="en-CA" dirty="0"/>
              <a:t>The ability to </a:t>
            </a:r>
            <a:r>
              <a:rPr lang="en-CA" dirty="0" smtClean="0"/>
              <a:t>make sound decisions is a key management competency</a:t>
            </a:r>
            <a:endParaRPr lang="en-US" dirty="0"/>
          </a:p>
        </p:txBody>
      </p:sp>
      <p:sp>
        <p:nvSpPr>
          <p:cNvPr id="3" name="Text Placeholder 2"/>
          <p:cNvSpPr>
            <a:spLocks noGrp="1"/>
          </p:cNvSpPr>
          <p:nvPr>
            <p:ph type="body" sz="quarter" idx="10"/>
          </p:nvPr>
        </p:nvSpPr>
        <p:spPr>
          <a:xfrm>
            <a:off x="247848" y="1904714"/>
            <a:ext cx="5872324" cy="1812318"/>
          </a:xfrm>
        </p:spPr>
        <p:txBody>
          <a:bodyPr/>
          <a:lstStyle/>
          <a:p>
            <a:pPr lvl="0">
              <a:spcBef>
                <a:spcPts val="0"/>
              </a:spcBef>
              <a:spcAft>
                <a:spcPts val="600"/>
              </a:spcAft>
            </a:pPr>
            <a:r>
              <a:rPr lang="en-US" dirty="0" smtClean="0">
                <a:latin typeface="Helvetica" pitchFamily="34" charset="0"/>
              </a:rPr>
              <a:t>Decision-making </a:t>
            </a:r>
            <a:r>
              <a:rPr lang="en-US" dirty="0">
                <a:latin typeface="Helvetica" pitchFamily="34" charset="0"/>
              </a:rPr>
              <a:t>is recognized as a </a:t>
            </a:r>
            <a:r>
              <a:rPr lang="en-US" dirty="0" smtClean="0">
                <a:latin typeface="Helvetica" pitchFamily="34" charset="0"/>
              </a:rPr>
              <a:t>required leadership competency by most organizations. In fact, many persuasively argue that </a:t>
            </a:r>
            <a:r>
              <a:rPr lang="en-US" b="1" dirty="0" smtClean="0">
                <a:latin typeface="Helvetica" pitchFamily="34" charset="0"/>
              </a:rPr>
              <a:t>decision making is the essence of a manager’s job – particularly at the mid to high level</a:t>
            </a:r>
            <a:r>
              <a:rPr lang="en-US" dirty="0" smtClean="0">
                <a:latin typeface="Helvetica" pitchFamily="34" charset="0"/>
              </a:rPr>
              <a:t>.</a:t>
            </a:r>
            <a:endParaRPr lang="en-US" dirty="0">
              <a:latin typeface="Helvetica" pitchFamily="34" charset="0"/>
            </a:endParaRPr>
          </a:p>
        </p:txBody>
      </p:sp>
      <p:sp>
        <p:nvSpPr>
          <p:cNvPr id="4" name="Text Placeholder 3"/>
          <p:cNvSpPr>
            <a:spLocks noGrp="1"/>
          </p:cNvSpPr>
          <p:nvPr>
            <p:ph type="body" sz="quarter" idx="11"/>
          </p:nvPr>
        </p:nvSpPr>
        <p:spPr>
          <a:xfrm>
            <a:off x="247848" y="3344813"/>
            <a:ext cx="5872324" cy="1272319"/>
          </a:xfrm>
        </p:spPr>
        <p:txBody>
          <a:bodyPr/>
          <a:lstStyle/>
          <a:p>
            <a:pPr lvl="0">
              <a:spcBef>
                <a:spcPts val="0"/>
              </a:spcBef>
              <a:spcAft>
                <a:spcPts val="600"/>
              </a:spcAft>
            </a:pPr>
            <a:r>
              <a:rPr lang="en-CA" dirty="0" smtClean="0">
                <a:solidFill>
                  <a:srgbClr val="333333"/>
                </a:solidFill>
              </a:rPr>
              <a:t>Despite a </a:t>
            </a:r>
            <a:r>
              <a:rPr lang="en-CA" dirty="0">
                <a:solidFill>
                  <a:srgbClr val="333333"/>
                </a:solidFill>
              </a:rPr>
              <a:t>glut </a:t>
            </a:r>
            <a:r>
              <a:rPr lang="en-CA" dirty="0" smtClean="0">
                <a:solidFill>
                  <a:srgbClr val="333333"/>
                </a:solidFill>
              </a:rPr>
              <a:t>of research on all facets of decision making, decisions often fail. In fact, </a:t>
            </a:r>
            <a:r>
              <a:rPr lang="en-US" dirty="0" smtClean="0">
                <a:latin typeface="Helvetica" pitchFamily="34" charset="0"/>
              </a:rPr>
              <a:t>one source claims a </a:t>
            </a:r>
            <a:r>
              <a:rPr lang="en-US" b="1" dirty="0" smtClean="0">
                <a:solidFill>
                  <a:srgbClr val="B56A07"/>
                </a:solidFill>
                <a:latin typeface="Helvetica" pitchFamily="34" charset="0"/>
              </a:rPr>
              <a:t>decision failure rate of 50% – effectively </a:t>
            </a:r>
            <a:r>
              <a:rPr lang="en-US" b="1" dirty="0">
                <a:solidFill>
                  <a:srgbClr val="B56A07"/>
                </a:solidFill>
                <a:latin typeface="Helvetica" pitchFamily="34" charset="0"/>
              </a:rPr>
              <a:t>no better than chance</a:t>
            </a:r>
            <a:r>
              <a:rPr lang="en-US" dirty="0" smtClean="0">
                <a:latin typeface="Helvetica" pitchFamily="34" charset="0"/>
              </a:rPr>
              <a:t>. </a:t>
            </a:r>
            <a:r>
              <a:rPr lang="en-US" dirty="0">
                <a:latin typeface="Helvetica" pitchFamily="34" charset="0"/>
              </a:rPr>
              <a:t>(Source: </a:t>
            </a:r>
            <a:r>
              <a:rPr lang="en-US" dirty="0" smtClean="0">
                <a:latin typeface="Helvetica" pitchFamily="34" charset="0"/>
              </a:rPr>
              <a:t>“</a:t>
            </a:r>
            <a:r>
              <a:rPr lang="en-US" dirty="0">
                <a:latin typeface="Helvetica" pitchFamily="34" charset="0"/>
              </a:rPr>
              <a:t>Principles of Management, </a:t>
            </a:r>
            <a:r>
              <a:rPr lang="en-US" dirty="0" smtClean="0">
                <a:latin typeface="Helvetica" pitchFamily="34" charset="0"/>
              </a:rPr>
              <a:t>v.1.0,” Carpenter et </a:t>
            </a:r>
            <a:r>
              <a:rPr lang="en-US" dirty="0">
                <a:latin typeface="Helvetica" pitchFamily="34" charset="0"/>
              </a:rPr>
              <a:t>al.) </a:t>
            </a:r>
          </a:p>
          <a:p>
            <a:pPr>
              <a:spcBef>
                <a:spcPts val="0"/>
              </a:spcBef>
              <a:spcAft>
                <a:spcPts val="600"/>
              </a:spcAft>
            </a:pPr>
            <a:endParaRPr lang="en-CA" dirty="0">
              <a:solidFill>
                <a:srgbClr val="333333"/>
              </a:solidFill>
            </a:endParaRPr>
          </a:p>
          <a:p>
            <a:pPr lvl="0">
              <a:spcBef>
                <a:spcPts val="0"/>
              </a:spcBef>
              <a:spcAft>
                <a:spcPts val="600"/>
              </a:spcAft>
            </a:pPr>
            <a:endParaRPr lang="en-US" dirty="0">
              <a:latin typeface="Helvetica" pitchFamily="34" charset="0"/>
            </a:endParaRPr>
          </a:p>
          <a:p>
            <a:pPr>
              <a:spcBef>
                <a:spcPts val="0"/>
              </a:spcBef>
              <a:spcAft>
                <a:spcPts val="600"/>
              </a:spcAft>
            </a:pPr>
            <a:endParaRPr lang="en-CA" dirty="0">
              <a:solidFill>
                <a:srgbClr val="333333"/>
              </a:solidFill>
            </a:endParaRPr>
          </a:p>
        </p:txBody>
      </p:sp>
      <p:sp>
        <p:nvSpPr>
          <p:cNvPr id="5" name="Text Placeholder 4"/>
          <p:cNvSpPr>
            <a:spLocks noGrp="1"/>
          </p:cNvSpPr>
          <p:nvPr>
            <p:ph type="body" sz="quarter" idx="12"/>
          </p:nvPr>
        </p:nvSpPr>
        <p:spPr>
          <a:xfrm>
            <a:off x="255869" y="4833156"/>
            <a:ext cx="5864304" cy="1512168"/>
          </a:xfrm>
        </p:spPr>
        <p:txBody>
          <a:bodyPr/>
          <a:lstStyle/>
          <a:p>
            <a:pPr>
              <a:spcBef>
                <a:spcPts val="0"/>
              </a:spcBef>
              <a:spcAft>
                <a:spcPts val="600"/>
              </a:spcAft>
            </a:pPr>
            <a:r>
              <a:rPr lang="en-US" dirty="0"/>
              <a:t>In order to become effective </a:t>
            </a:r>
            <a:r>
              <a:rPr lang="en-US" dirty="0" smtClean="0"/>
              <a:t>decision makers, </a:t>
            </a:r>
            <a:r>
              <a:rPr lang="en-US" b="1" dirty="0" smtClean="0"/>
              <a:t>leaders </a:t>
            </a:r>
            <a:r>
              <a:rPr lang="en-CA" b="1" dirty="0" smtClean="0">
                <a:solidFill>
                  <a:srgbClr val="333333"/>
                </a:solidFill>
              </a:rPr>
              <a:t>must </a:t>
            </a:r>
            <a:r>
              <a:rPr lang="en-CA" b="1" dirty="0">
                <a:solidFill>
                  <a:srgbClr val="333333"/>
                </a:solidFill>
              </a:rPr>
              <a:t>be </a:t>
            </a:r>
            <a:r>
              <a:rPr lang="en-CA" b="1" dirty="0" smtClean="0">
                <a:solidFill>
                  <a:srgbClr val="333333"/>
                </a:solidFill>
              </a:rPr>
              <a:t>reminded of how to take a structured approach to decision making </a:t>
            </a:r>
            <a:r>
              <a:rPr lang="en-CA" dirty="0" smtClean="0">
                <a:solidFill>
                  <a:srgbClr val="333333"/>
                </a:solidFill>
              </a:rPr>
              <a:t>to drive stakeholder buy-in, reduce bias, manage groupthink and analysis paralysis, and drive overall decision consistency.</a:t>
            </a:r>
          </a:p>
          <a:p>
            <a:pPr>
              <a:spcBef>
                <a:spcPts val="0"/>
              </a:spcBef>
              <a:spcAft>
                <a:spcPts val="600"/>
              </a:spcAft>
            </a:pPr>
            <a:r>
              <a:rPr lang="en-CA" dirty="0" smtClean="0">
                <a:solidFill>
                  <a:srgbClr val="333333"/>
                </a:solidFill>
              </a:rPr>
              <a:t>Thorough </a:t>
            </a:r>
            <a:r>
              <a:rPr lang="en-CA" dirty="0">
                <a:solidFill>
                  <a:srgbClr val="333333"/>
                </a:solidFill>
              </a:rPr>
              <a:t>training on </a:t>
            </a:r>
            <a:r>
              <a:rPr lang="en-CA" dirty="0" smtClean="0">
                <a:solidFill>
                  <a:srgbClr val="333333"/>
                </a:solidFill>
              </a:rPr>
              <a:t>decision making </a:t>
            </a:r>
            <a:r>
              <a:rPr lang="en-CA" dirty="0">
                <a:solidFill>
                  <a:srgbClr val="333333"/>
                </a:solidFill>
              </a:rPr>
              <a:t>will enable managers to realize greater </a:t>
            </a:r>
            <a:r>
              <a:rPr lang="en-CA" dirty="0" smtClean="0">
                <a:solidFill>
                  <a:srgbClr val="333333"/>
                </a:solidFill>
              </a:rPr>
              <a:t>decision-making success – and easily </a:t>
            </a:r>
            <a:r>
              <a:rPr lang="en-CA" dirty="0">
                <a:solidFill>
                  <a:srgbClr val="333333"/>
                </a:solidFill>
              </a:rPr>
              <a:t>translate into </a:t>
            </a:r>
            <a:r>
              <a:rPr lang="en-CA" dirty="0" smtClean="0">
                <a:solidFill>
                  <a:srgbClr val="333333"/>
                </a:solidFill>
              </a:rPr>
              <a:t>significant </a:t>
            </a:r>
            <a:r>
              <a:rPr lang="en-CA" dirty="0">
                <a:solidFill>
                  <a:srgbClr val="333333"/>
                </a:solidFill>
              </a:rPr>
              <a:t>business outcomes</a:t>
            </a:r>
            <a:r>
              <a:rPr lang="en-CA" dirty="0" smtClean="0">
                <a:solidFill>
                  <a:srgbClr val="333333"/>
                </a:solidFill>
              </a:rPr>
              <a:t>.</a:t>
            </a:r>
            <a:endParaRPr lang="en-CA" dirty="0">
              <a:solidFill>
                <a:srgbClr val="333333"/>
              </a:solidFill>
            </a:endParaRPr>
          </a:p>
        </p:txBody>
      </p:sp>
      <p:sp>
        <p:nvSpPr>
          <p:cNvPr id="6" name="Text Placeholder 5"/>
          <p:cNvSpPr>
            <a:spLocks noGrp="1"/>
          </p:cNvSpPr>
          <p:nvPr>
            <p:ph type="body" sz="quarter" idx="13"/>
          </p:nvPr>
        </p:nvSpPr>
        <p:spPr/>
        <p:txBody>
          <a:bodyPr anchor="ctr"/>
          <a:lstStyle/>
          <a:p>
            <a:pPr lvl="0">
              <a:spcAft>
                <a:spcPts val="600"/>
              </a:spcAft>
            </a:pPr>
            <a:r>
              <a:rPr lang="en-US" dirty="0" smtClean="0">
                <a:latin typeface="Helvetica" pitchFamily="34" charset="0"/>
              </a:rPr>
              <a:t>Most </a:t>
            </a:r>
            <a:r>
              <a:rPr lang="en-US" dirty="0">
                <a:latin typeface="Helvetica" pitchFamily="34" charset="0"/>
              </a:rPr>
              <a:t>day-to-day decisions, often including operational decisions (e.g. “What should we say to customers about our new product?”) and tactical decisions (e.g. How should we market the new product line?”) are not important enough to undertake a thorough rational analysis. </a:t>
            </a:r>
            <a:r>
              <a:rPr lang="en-US" dirty="0" smtClean="0">
                <a:latin typeface="Helvetica" pitchFamily="34" charset="0"/>
              </a:rPr>
              <a:t>However</a:t>
            </a:r>
            <a:r>
              <a:rPr lang="en-US" dirty="0">
                <a:latin typeface="Helvetica" pitchFamily="34" charset="0"/>
              </a:rPr>
              <a:t>, </a:t>
            </a:r>
            <a:r>
              <a:rPr lang="en-US" b="1" dirty="0">
                <a:latin typeface="Helvetica" pitchFamily="34" charset="0"/>
              </a:rPr>
              <a:t>in the case of strategic decisions (e.g. “Should we merge with another company?”), as well as important operational and tactical decisions, a thorough rational analysis is called for</a:t>
            </a:r>
            <a:r>
              <a:rPr lang="en-US" dirty="0">
                <a:latin typeface="Helvetica" pitchFamily="34" charset="0"/>
              </a:rPr>
              <a:t>. When coupled with an understanding of our inclinations toward irrationality – and tactics for avoiding those judgment traps and biases – it gives us the best opportunity to arrive at an optimal decision.</a:t>
            </a:r>
          </a:p>
        </p:txBody>
      </p:sp>
      <p:grpSp>
        <p:nvGrpSpPr>
          <p:cNvPr id="7" name="Group 6"/>
          <p:cNvGrpSpPr/>
          <p:nvPr/>
        </p:nvGrpSpPr>
        <p:grpSpPr>
          <a:xfrm>
            <a:off x="0" y="6525344"/>
            <a:ext cx="9144000" cy="351838"/>
            <a:chOff x="0" y="6525344"/>
            <a:chExt cx="9144000" cy="351838"/>
          </a:xfrm>
        </p:grpSpPr>
        <p:sp>
          <p:nvSpPr>
            <p:cNvPr id="8" name="Rectangle 7"/>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0" name="Rectangle 9"/>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29985855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le 1"/>
          <p:cNvSpPr txBox="1">
            <a:spLocks/>
          </p:cNvSpPr>
          <p:nvPr/>
        </p:nvSpPr>
        <p:spPr bwMode="auto">
          <a:xfrm>
            <a:off x="251520" y="256032"/>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ts val="2600"/>
              </a:lnSpc>
              <a:spcBef>
                <a:spcPct val="0"/>
              </a:spcBef>
              <a:spcAft>
                <a:spcPct val="0"/>
              </a:spcAft>
              <a:buClrTx/>
              <a:buSzTx/>
              <a:buFontTx/>
              <a:buNone/>
              <a:tabLst/>
              <a:defRPr/>
            </a:pPr>
            <a:r>
              <a:rPr kumimoji="0" lang="en-CA" sz="2400" b="0" i="0" u="none" strike="noStrike" kern="1200" cap="none" spc="0" normalizeH="0" baseline="0" noProof="0" dirty="0" smtClean="0">
                <a:ln>
                  <a:noFill/>
                </a:ln>
                <a:solidFill>
                  <a:srgbClr val="333333"/>
                </a:solidFill>
                <a:effectLst/>
                <a:uLnTx/>
                <a:uFillTx/>
                <a:latin typeface="Georgia"/>
                <a:ea typeface="+mj-ea"/>
                <a:cs typeface="+mj-cs"/>
              </a:rPr>
              <a:t>McLean &amp; Company offers various levels of support to best suit your needs</a:t>
            </a:r>
            <a:endParaRPr kumimoji="0" lang="en-CA" sz="2400" b="0" i="0" u="none" strike="noStrike" kern="1200" cap="none" spc="0" normalizeH="0" baseline="0" noProof="0" dirty="0">
              <a:ln>
                <a:noFill/>
              </a:ln>
              <a:solidFill>
                <a:srgbClr val="333333"/>
              </a:solidFill>
              <a:effectLst/>
              <a:uLnTx/>
              <a:uFillTx/>
              <a:latin typeface="Georgia"/>
              <a:ea typeface="+mj-ea"/>
              <a:cs typeface="+mj-cs"/>
            </a:endParaRPr>
          </a:p>
        </p:txBody>
      </p:sp>
      <p:sp>
        <p:nvSpPr>
          <p:cNvPr id="93" name="Rounded Rectangle 92"/>
          <p:cNvSpPr/>
          <p:nvPr/>
        </p:nvSpPr>
        <p:spPr>
          <a:xfrm>
            <a:off x="475146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4" name="Rounded Rectangle 93"/>
          <p:cNvSpPr/>
          <p:nvPr/>
        </p:nvSpPr>
        <p:spPr>
          <a:xfrm>
            <a:off x="36332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5" name="Rectangle 94"/>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96" name="Straight Arrow Connector 95"/>
          <p:cNvCxnSpPr>
            <a:stCxn id="108" idx="2"/>
          </p:cNvCxnSpPr>
          <p:nvPr/>
        </p:nvCxnSpPr>
        <p:spPr>
          <a:xfrm>
            <a:off x="813382" y="2920539"/>
            <a:ext cx="7840761" cy="0"/>
          </a:xfrm>
          <a:prstGeom prst="straightConnector1">
            <a:avLst/>
          </a:prstGeom>
          <a:noFill/>
          <a:ln w="38100" cap="flat" cmpd="sng" algn="ctr">
            <a:solidFill>
              <a:srgbClr val="FFFFFF">
                <a:lumMod val="85000"/>
              </a:srgbClr>
            </a:solidFill>
            <a:prstDash val="sysDot"/>
            <a:tailEnd type="triangle" w="lg" len="med"/>
          </a:ln>
          <a:effectLst/>
        </p:spPr>
      </p:cxnSp>
      <p:grpSp>
        <p:nvGrpSpPr>
          <p:cNvPr id="97" name="Group 96"/>
          <p:cNvGrpSpPr/>
          <p:nvPr/>
        </p:nvGrpSpPr>
        <p:grpSpPr>
          <a:xfrm>
            <a:off x="6932311" y="2025295"/>
            <a:ext cx="1636677" cy="2763778"/>
            <a:chOff x="6637354" y="1574599"/>
            <a:chExt cx="1636677" cy="2763778"/>
          </a:xfrm>
        </p:grpSpPr>
        <p:sp>
          <p:nvSpPr>
            <p:cNvPr id="98" name="Oval 97"/>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9" name="TextBox 98"/>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100" name="TextBox 99"/>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101" name="Picture 10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102" name="Group 101"/>
          <p:cNvGrpSpPr/>
          <p:nvPr/>
        </p:nvGrpSpPr>
        <p:grpSpPr>
          <a:xfrm>
            <a:off x="2336968" y="1877373"/>
            <a:ext cx="2129440" cy="2937609"/>
            <a:chOff x="2807522" y="2074912"/>
            <a:chExt cx="2129440" cy="2937609"/>
          </a:xfrm>
        </p:grpSpPr>
        <p:sp>
          <p:nvSpPr>
            <p:cNvPr id="103" name="Oval 102"/>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04" name="TextBox 103"/>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105" name="TextBox 104"/>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106" name="Picture 10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107" name="Group 106"/>
          <p:cNvGrpSpPr/>
          <p:nvPr/>
        </p:nvGrpSpPr>
        <p:grpSpPr>
          <a:xfrm>
            <a:off x="369141" y="2025295"/>
            <a:ext cx="1628660" cy="2794213"/>
            <a:chOff x="1266026" y="2731218"/>
            <a:chExt cx="1628660" cy="2794213"/>
          </a:xfrm>
        </p:grpSpPr>
        <p:sp>
          <p:nvSpPr>
            <p:cNvPr id="108" name="Oval 107"/>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09" name="TextBox 108"/>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110" name="TextBox 109"/>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111" name="Picture 1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112" name="Group 111"/>
          <p:cNvGrpSpPr/>
          <p:nvPr/>
        </p:nvGrpSpPr>
        <p:grpSpPr>
          <a:xfrm>
            <a:off x="4957979" y="2025295"/>
            <a:ext cx="1635165" cy="2795710"/>
            <a:chOff x="4834633" y="1938352"/>
            <a:chExt cx="1635165" cy="2795710"/>
          </a:xfrm>
        </p:grpSpPr>
        <p:sp>
          <p:nvSpPr>
            <p:cNvPr id="113" name="Oval 112"/>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14" name="TextBox 113"/>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115" name="TextBox 114"/>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116" name="Picture 1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117" name="Rectangle 116"/>
          <p:cNvSpPr/>
          <p:nvPr/>
        </p:nvSpPr>
        <p:spPr>
          <a:xfrm>
            <a:off x="89786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grpSp>
        <p:nvGrpSpPr>
          <p:cNvPr id="28" name="Group 27"/>
          <p:cNvGrpSpPr/>
          <p:nvPr/>
        </p:nvGrpSpPr>
        <p:grpSpPr>
          <a:xfrm>
            <a:off x="0" y="6525344"/>
            <a:ext cx="9144000" cy="351838"/>
            <a:chOff x="0" y="6525344"/>
            <a:chExt cx="9144000" cy="351838"/>
          </a:xfrm>
        </p:grpSpPr>
        <p:sp>
          <p:nvSpPr>
            <p:cNvPr id="29" name="Rectangle 28"/>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30" name="Picture 2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31" name="Rectangle 30"/>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2696087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Familiarize yourself with McLean &amp; </a:t>
            </a:r>
            <a:r>
              <a:rPr lang="en-CA" dirty="0" smtClean="0"/>
              <a:t>Company’s five-step  approach to decision making</a:t>
            </a:r>
            <a:endParaRPr lang="en-CA" sz="2800" dirty="0"/>
          </a:p>
        </p:txBody>
      </p:sp>
      <p:grpSp>
        <p:nvGrpSpPr>
          <p:cNvPr id="10" name="Group 9"/>
          <p:cNvGrpSpPr/>
          <p:nvPr/>
        </p:nvGrpSpPr>
        <p:grpSpPr>
          <a:xfrm>
            <a:off x="5596006" y="2703887"/>
            <a:ext cx="3304418" cy="3644089"/>
            <a:chOff x="423590" y="5028217"/>
            <a:chExt cx="8280920" cy="1377366"/>
          </a:xfrm>
          <a:solidFill>
            <a:schemeClr val="accent5">
              <a:lumMod val="20000"/>
              <a:lumOff val="80000"/>
            </a:schemeClr>
          </a:solidFill>
          <a:effectLst>
            <a:outerShdw blurRad="50800" dist="38100" dir="2700000" algn="tl" rotWithShape="0">
              <a:prstClr val="black">
                <a:alpha val="40000"/>
              </a:prstClr>
            </a:outerShdw>
          </a:effectLst>
        </p:grpSpPr>
        <p:sp>
          <p:nvSpPr>
            <p:cNvPr id="4" name="Rectangle 3"/>
            <p:cNvSpPr/>
            <p:nvPr/>
          </p:nvSpPr>
          <p:spPr>
            <a:xfrm>
              <a:off x="423590" y="5028217"/>
              <a:ext cx="8280920" cy="369332"/>
            </a:xfrm>
            <a:prstGeom prst="rect">
              <a:avLst/>
            </a:prstGeom>
            <a:grpFill/>
          </p:spPr>
          <p:txBody>
            <a:bodyPr wrap="square" anchor="ctr">
              <a:spAutoFit/>
            </a:bodyPr>
            <a:lstStyle/>
            <a:p>
              <a:pPr>
                <a:spcBef>
                  <a:spcPts val="600"/>
                </a:spcBef>
                <a:spcAft>
                  <a:spcPts val="600"/>
                </a:spcAft>
              </a:pPr>
              <a:r>
                <a:rPr lang="en-CA" b="1" dirty="0" smtClean="0">
                  <a:solidFill>
                    <a:srgbClr val="333333"/>
                  </a:solidFill>
                </a:rPr>
                <a:t>The </a:t>
              </a:r>
              <a:r>
                <a:rPr lang="en-CA" b="1" dirty="0">
                  <a:solidFill>
                    <a:srgbClr val="333333"/>
                  </a:solidFill>
                </a:rPr>
                <a:t>training session will cover the following:</a:t>
              </a:r>
            </a:p>
          </p:txBody>
        </p:sp>
        <p:sp>
          <p:nvSpPr>
            <p:cNvPr id="9" name="TextBox 8"/>
            <p:cNvSpPr txBox="1"/>
            <p:nvPr/>
          </p:nvSpPr>
          <p:spPr>
            <a:xfrm>
              <a:off x="431539" y="5416768"/>
              <a:ext cx="4200479" cy="988815"/>
            </a:xfrm>
            <a:prstGeom prst="rect">
              <a:avLst/>
            </a:prstGeom>
            <a:grpFill/>
          </p:spPr>
          <p:txBody>
            <a:bodyPr wrap="square" rtlCol="0">
              <a:spAutoFit/>
            </a:bodyPr>
            <a:lstStyle/>
            <a:p>
              <a:pPr marL="285750" indent="-285750" fontAlgn="base">
                <a:spcBef>
                  <a:spcPct val="0"/>
                </a:spcBef>
                <a:spcAft>
                  <a:spcPts val="600"/>
                </a:spcAft>
                <a:buFont typeface="Arial" panose="020B0604020202020204" pitchFamily="34" charset="0"/>
                <a:buChar char="•"/>
              </a:pPr>
              <a:r>
                <a:rPr lang="en-CA" sz="1400" dirty="0" smtClean="0">
                  <a:solidFill>
                    <a:srgbClr val="333333"/>
                  </a:solidFill>
                </a:rPr>
                <a:t>The importance of decision making</a:t>
              </a:r>
            </a:p>
            <a:p>
              <a:pPr marL="285750" indent="-285750" fontAlgn="base">
                <a:spcBef>
                  <a:spcPct val="0"/>
                </a:spcBef>
                <a:spcAft>
                  <a:spcPts val="600"/>
                </a:spcAft>
                <a:buFont typeface="Arial" panose="020B0604020202020204" pitchFamily="34" charset="0"/>
                <a:buChar char="•"/>
              </a:pPr>
              <a:r>
                <a:rPr lang="en-CA" sz="1400" dirty="0" smtClean="0">
                  <a:solidFill>
                    <a:srgbClr val="333333"/>
                  </a:solidFill>
                </a:rPr>
                <a:t>360 degree feedback review</a:t>
              </a:r>
            </a:p>
            <a:p>
              <a:pPr marL="285750" indent="-285750" fontAlgn="base">
                <a:spcBef>
                  <a:spcPct val="0"/>
                </a:spcBef>
                <a:spcAft>
                  <a:spcPts val="600"/>
                </a:spcAft>
                <a:buFont typeface="Arial" panose="020B0604020202020204" pitchFamily="34" charset="0"/>
                <a:buChar char="•"/>
              </a:pPr>
              <a:r>
                <a:rPr lang="en-CA" sz="1400" dirty="0" smtClean="0">
                  <a:solidFill>
                    <a:srgbClr val="333333"/>
                  </a:solidFill>
                </a:rPr>
                <a:t>McLean &amp; Company’s Decision Making Model</a:t>
              </a:r>
            </a:p>
          </p:txBody>
        </p:sp>
        <p:sp>
          <p:nvSpPr>
            <p:cNvPr id="41" name="TextBox 40"/>
            <p:cNvSpPr txBox="1"/>
            <p:nvPr/>
          </p:nvSpPr>
          <p:spPr>
            <a:xfrm>
              <a:off x="4632021" y="5416768"/>
              <a:ext cx="4072489" cy="988815"/>
            </a:xfrm>
            <a:prstGeom prst="rect">
              <a:avLst/>
            </a:prstGeom>
            <a:grpFill/>
          </p:spPr>
          <p:txBody>
            <a:bodyPr wrap="square" rtlCol="0">
              <a:noAutofit/>
            </a:bodyPr>
            <a:lstStyle/>
            <a:p>
              <a:pPr marL="285750" indent="-285750" fontAlgn="base">
                <a:spcBef>
                  <a:spcPct val="0"/>
                </a:spcBef>
                <a:spcAft>
                  <a:spcPts val="600"/>
                </a:spcAft>
                <a:buFont typeface="Arial" panose="020B0604020202020204" pitchFamily="34" charset="0"/>
                <a:buChar char="•"/>
              </a:pPr>
              <a:r>
                <a:rPr lang="en-CA" sz="1400" dirty="0" smtClean="0">
                  <a:solidFill>
                    <a:srgbClr val="333333"/>
                  </a:solidFill>
                </a:rPr>
                <a:t>Decision making analysis</a:t>
              </a:r>
            </a:p>
            <a:p>
              <a:pPr marL="285750" indent="-285750" fontAlgn="base">
                <a:spcBef>
                  <a:spcPct val="0"/>
                </a:spcBef>
                <a:spcAft>
                  <a:spcPts val="600"/>
                </a:spcAft>
                <a:buFont typeface="Arial" panose="020B0604020202020204" pitchFamily="34" charset="0"/>
                <a:buChar char="•"/>
              </a:pPr>
              <a:r>
                <a:rPr lang="en-CA" sz="1400" dirty="0" smtClean="0">
                  <a:solidFill>
                    <a:srgbClr val="333333"/>
                  </a:solidFill>
                </a:rPr>
                <a:t>Case study</a:t>
              </a:r>
            </a:p>
            <a:p>
              <a:pPr marL="285750" indent="-285750" fontAlgn="base">
                <a:spcBef>
                  <a:spcPct val="0"/>
                </a:spcBef>
                <a:spcAft>
                  <a:spcPts val="600"/>
                </a:spcAft>
                <a:buFont typeface="Arial" panose="020B0604020202020204" pitchFamily="34" charset="0"/>
                <a:buChar char="•"/>
              </a:pPr>
              <a:r>
                <a:rPr lang="en-CA" sz="1400" dirty="0" smtClean="0">
                  <a:solidFill>
                    <a:srgbClr val="333333"/>
                  </a:solidFill>
                </a:rPr>
                <a:t>Individual development planning</a:t>
              </a:r>
            </a:p>
          </p:txBody>
        </p:sp>
      </p:grpSp>
      <p:grpSp>
        <p:nvGrpSpPr>
          <p:cNvPr id="7" name="Group 6"/>
          <p:cNvGrpSpPr>
            <a:grpSpLocks noChangeAspect="1"/>
          </p:cNvGrpSpPr>
          <p:nvPr/>
        </p:nvGrpSpPr>
        <p:grpSpPr>
          <a:xfrm>
            <a:off x="443900" y="1880828"/>
            <a:ext cx="4054150" cy="3931920"/>
            <a:chOff x="1927249" y="1408562"/>
            <a:chExt cx="5274321" cy="5115310"/>
          </a:xfrm>
        </p:grpSpPr>
        <p:sp>
          <p:nvSpPr>
            <p:cNvPr id="8" name="Freeform 7"/>
            <p:cNvSpPr/>
            <p:nvPr/>
          </p:nvSpPr>
          <p:spPr>
            <a:xfrm>
              <a:off x="5170693" y="1445772"/>
              <a:ext cx="1265203" cy="1265203"/>
            </a:xfrm>
            <a:custGeom>
              <a:avLst/>
              <a:gdLst>
                <a:gd name="connsiteX0" fmla="*/ 0 w 1265203"/>
                <a:gd name="connsiteY0" fmla="*/ 0 h 1265203"/>
                <a:gd name="connsiteX1" fmla="*/ 1265203 w 1265203"/>
                <a:gd name="connsiteY1" fmla="*/ 0 h 1265203"/>
                <a:gd name="connsiteX2" fmla="*/ 1265203 w 1265203"/>
                <a:gd name="connsiteY2" fmla="*/ 1265203 h 1265203"/>
                <a:gd name="connsiteX3" fmla="*/ 0 w 1265203"/>
                <a:gd name="connsiteY3" fmla="*/ 1265203 h 1265203"/>
                <a:gd name="connsiteX4" fmla="*/ 0 w 1265203"/>
                <a:gd name="connsiteY4" fmla="*/ 0 h 1265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203" h="1265203">
                  <a:moveTo>
                    <a:pt x="0" y="0"/>
                  </a:moveTo>
                  <a:lnTo>
                    <a:pt x="1265203" y="0"/>
                  </a:lnTo>
                  <a:lnTo>
                    <a:pt x="1265203" y="1265203"/>
                  </a:lnTo>
                  <a:lnTo>
                    <a:pt x="0" y="126520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0320" tIns="20320" rIns="20320" bIns="20320" numCol="1" spcCol="1270" anchor="ctr" anchorCtr="0">
              <a:noAutofit/>
            </a:bodyPr>
            <a:lstStyle/>
            <a:p>
              <a:pPr algn="ctr" defTabSz="711200" fontAlgn="base">
                <a:lnSpc>
                  <a:spcPct val="90000"/>
                </a:lnSpc>
                <a:spcBef>
                  <a:spcPct val="0"/>
                </a:spcBef>
                <a:spcAft>
                  <a:spcPct val="35000"/>
                </a:spcAft>
              </a:pPr>
              <a:r>
                <a:rPr lang="en-US" sz="1400" dirty="0" smtClean="0">
                  <a:solidFill>
                    <a:srgbClr val="333333">
                      <a:hueOff val="0"/>
                      <a:satOff val="0"/>
                      <a:lumOff val="0"/>
                      <a:alphaOff val="0"/>
                    </a:srgbClr>
                  </a:solidFill>
                </a:rPr>
                <a:t>1. </a:t>
              </a:r>
              <a:br>
                <a:rPr lang="en-US" sz="1400" dirty="0" smtClean="0">
                  <a:solidFill>
                    <a:srgbClr val="333333">
                      <a:hueOff val="0"/>
                      <a:satOff val="0"/>
                      <a:lumOff val="0"/>
                      <a:alphaOff val="0"/>
                    </a:srgbClr>
                  </a:solidFill>
                </a:rPr>
              </a:br>
              <a:r>
                <a:rPr lang="en-US" sz="1400" dirty="0" smtClean="0">
                  <a:solidFill>
                    <a:srgbClr val="333333">
                      <a:hueOff val="0"/>
                      <a:satOff val="0"/>
                      <a:lumOff val="0"/>
                      <a:alphaOff val="0"/>
                    </a:srgbClr>
                  </a:solidFill>
                </a:rPr>
                <a:t>Identify the Problem &amp; Define Objectives</a:t>
              </a:r>
              <a:endParaRPr lang="en-US" sz="1400" dirty="0">
                <a:solidFill>
                  <a:srgbClr val="333333">
                    <a:hueOff val="0"/>
                    <a:satOff val="0"/>
                    <a:lumOff val="0"/>
                    <a:alphaOff val="0"/>
                  </a:srgbClr>
                </a:solidFill>
              </a:endParaRPr>
            </a:p>
          </p:txBody>
        </p:sp>
        <p:sp>
          <p:nvSpPr>
            <p:cNvPr id="11" name="Circular Arrow 10"/>
            <p:cNvSpPr/>
            <p:nvPr/>
          </p:nvSpPr>
          <p:spPr>
            <a:xfrm>
              <a:off x="2189417" y="1408562"/>
              <a:ext cx="4749984" cy="4749984"/>
            </a:xfrm>
            <a:prstGeom prst="circularArrow">
              <a:avLst>
                <a:gd name="adj1" fmla="val 5194"/>
                <a:gd name="adj2" fmla="val 335465"/>
                <a:gd name="adj3" fmla="val 21295067"/>
                <a:gd name="adj4" fmla="val 19764640"/>
                <a:gd name="adj5" fmla="val 6060"/>
              </a:avLst>
            </a:pr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Freeform 11"/>
            <p:cNvSpPr/>
            <p:nvPr/>
          </p:nvSpPr>
          <p:spPr>
            <a:xfrm>
              <a:off x="5936367" y="3802272"/>
              <a:ext cx="1265203" cy="1265203"/>
            </a:xfrm>
            <a:custGeom>
              <a:avLst/>
              <a:gdLst>
                <a:gd name="connsiteX0" fmla="*/ 0 w 1265203"/>
                <a:gd name="connsiteY0" fmla="*/ 0 h 1265203"/>
                <a:gd name="connsiteX1" fmla="*/ 1265203 w 1265203"/>
                <a:gd name="connsiteY1" fmla="*/ 0 h 1265203"/>
                <a:gd name="connsiteX2" fmla="*/ 1265203 w 1265203"/>
                <a:gd name="connsiteY2" fmla="*/ 1265203 h 1265203"/>
                <a:gd name="connsiteX3" fmla="*/ 0 w 1265203"/>
                <a:gd name="connsiteY3" fmla="*/ 1265203 h 1265203"/>
                <a:gd name="connsiteX4" fmla="*/ 0 w 1265203"/>
                <a:gd name="connsiteY4" fmla="*/ 0 h 1265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203" h="1265203">
                  <a:moveTo>
                    <a:pt x="0" y="0"/>
                  </a:moveTo>
                  <a:lnTo>
                    <a:pt x="1265203" y="0"/>
                  </a:lnTo>
                  <a:lnTo>
                    <a:pt x="1265203" y="1265203"/>
                  </a:lnTo>
                  <a:lnTo>
                    <a:pt x="0" y="126520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0320" tIns="20320" rIns="20320" bIns="20320" numCol="1" spcCol="1270" anchor="ctr" anchorCtr="0">
              <a:noAutofit/>
            </a:bodyPr>
            <a:lstStyle/>
            <a:p>
              <a:pPr algn="ctr" defTabSz="711200" fontAlgn="base">
                <a:lnSpc>
                  <a:spcPct val="90000"/>
                </a:lnSpc>
                <a:spcBef>
                  <a:spcPct val="0"/>
                </a:spcBef>
                <a:spcAft>
                  <a:spcPct val="35000"/>
                </a:spcAft>
              </a:pPr>
              <a:r>
                <a:rPr lang="en-US" sz="1400" dirty="0" smtClean="0">
                  <a:solidFill>
                    <a:srgbClr val="333333">
                      <a:hueOff val="0"/>
                      <a:satOff val="0"/>
                      <a:lumOff val="0"/>
                      <a:alphaOff val="0"/>
                    </a:srgbClr>
                  </a:solidFill>
                </a:rPr>
                <a:t>2. </a:t>
              </a:r>
              <a:br>
                <a:rPr lang="en-US" sz="1400" dirty="0" smtClean="0">
                  <a:solidFill>
                    <a:srgbClr val="333333">
                      <a:hueOff val="0"/>
                      <a:satOff val="0"/>
                      <a:lumOff val="0"/>
                      <a:alphaOff val="0"/>
                    </a:srgbClr>
                  </a:solidFill>
                </a:rPr>
              </a:br>
              <a:r>
                <a:rPr lang="en-US" sz="1400" dirty="0" smtClean="0">
                  <a:solidFill>
                    <a:srgbClr val="333333">
                      <a:hueOff val="0"/>
                      <a:satOff val="0"/>
                      <a:lumOff val="0"/>
                      <a:alphaOff val="0"/>
                    </a:srgbClr>
                  </a:solidFill>
                </a:rPr>
                <a:t>Establish </a:t>
              </a:r>
              <a:r>
                <a:rPr lang="en-US" sz="1400" dirty="0">
                  <a:solidFill>
                    <a:srgbClr val="333333">
                      <a:hueOff val="0"/>
                      <a:satOff val="0"/>
                      <a:lumOff val="0"/>
                      <a:alphaOff val="0"/>
                    </a:srgbClr>
                  </a:solidFill>
                </a:rPr>
                <a:t>D</a:t>
              </a:r>
              <a:r>
                <a:rPr lang="en-US" sz="1400" dirty="0" smtClean="0">
                  <a:solidFill>
                    <a:srgbClr val="333333">
                      <a:hueOff val="0"/>
                      <a:satOff val="0"/>
                      <a:lumOff val="0"/>
                      <a:alphaOff val="0"/>
                    </a:srgbClr>
                  </a:solidFill>
                </a:rPr>
                <a:t>ecision </a:t>
              </a:r>
              <a:r>
                <a:rPr lang="en-US" sz="1400" dirty="0">
                  <a:solidFill>
                    <a:srgbClr val="333333">
                      <a:hueOff val="0"/>
                      <a:satOff val="0"/>
                      <a:lumOff val="0"/>
                      <a:alphaOff val="0"/>
                    </a:srgbClr>
                  </a:solidFill>
                </a:rPr>
                <a:t>C</a:t>
              </a:r>
              <a:r>
                <a:rPr lang="en-US" sz="1400" dirty="0" smtClean="0">
                  <a:solidFill>
                    <a:srgbClr val="333333">
                      <a:hueOff val="0"/>
                      <a:satOff val="0"/>
                      <a:lumOff val="0"/>
                      <a:alphaOff val="0"/>
                    </a:srgbClr>
                  </a:solidFill>
                </a:rPr>
                <a:t>riteria</a:t>
              </a:r>
              <a:endParaRPr lang="en-US" sz="1400" dirty="0">
                <a:solidFill>
                  <a:srgbClr val="333333">
                    <a:hueOff val="0"/>
                    <a:satOff val="0"/>
                    <a:lumOff val="0"/>
                    <a:alphaOff val="0"/>
                  </a:srgbClr>
                </a:solidFill>
              </a:endParaRPr>
            </a:p>
          </p:txBody>
        </p:sp>
        <p:sp>
          <p:nvSpPr>
            <p:cNvPr id="13" name="Circular Arrow 12"/>
            <p:cNvSpPr/>
            <p:nvPr/>
          </p:nvSpPr>
          <p:spPr>
            <a:xfrm>
              <a:off x="2189417" y="1408562"/>
              <a:ext cx="4749984" cy="4749984"/>
            </a:xfrm>
            <a:prstGeom prst="circularArrow">
              <a:avLst>
                <a:gd name="adj1" fmla="val 5194"/>
                <a:gd name="adj2" fmla="val 335465"/>
                <a:gd name="adj3" fmla="val 4016589"/>
                <a:gd name="adj4" fmla="val 2251696"/>
                <a:gd name="adj5" fmla="val 6060"/>
              </a:avLst>
            </a:prstGeom>
            <a:solidFill>
              <a:schemeClr val="accent2">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Freeform 13"/>
            <p:cNvSpPr/>
            <p:nvPr/>
          </p:nvSpPr>
          <p:spPr>
            <a:xfrm>
              <a:off x="3931808" y="5258669"/>
              <a:ext cx="1265203" cy="1265203"/>
            </a:xfrm>
            <a:custGeom>
              <a:avLst/>
              <a:gdLst>
                <a:gd name="connsiteX0" fmla="*/ 0 w 1265203"/>
                <a:gd name="connsiteY0" fmla="*/ 0 h 1265203"/>
                <a:gd name="connsiteX1" fmla="*/ 1265203 w 1265203"/>
                <a:gd name="connsiteY1" fmla="*/ 0 h 1265203"/>
                <a:gd name="connsiteX2" fmla="*/ 1265203 w 1265203"/>
                <a:gd name="connsiteY2" fmla="*/ 1265203 h 1265203"/>
                <a:gd name="connsiteX3" fmla="*/ 0 w 1265203"/>
                <a:gd name="connsiteY3" fmla="*/ 1265203 h 1265203"/>
                <a:gd name="connsiteX4" fmla="*/ 0 w 1265203"/>
                <a:gd name="connsiteY4" fmla="*/ 0 h 1265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203" h="1265203">
                  <a:moveTo>
                    <a:pt x="0" y="0"/>
                  </a:moveTo>
                  <a:lnTo>
                    <a:pt x="1265203" y="0"/>
                  </a:lnTo>
                  <a:lnTo>
                    <a:pt x="1265203" y="1265203"/>
                  </a:lnTo>
                  <a:lnTo>
                    <a:pt x="0" y="126520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0320" tIns="20320" rIns="20320" bIns="20320" numCol="1" spcCol="1270" anchor="ctr" anchorCtr="0">
              <a:noAutofit/>
            </a:bodyPr>
            <a:lstStyle/>
            <a:p>
              <a:pPr algn="ctr" defTabSz="711200" fontAlgn="base">
                <a:lnSpc>
                  <a:spcPct val="90000"/>
                </a:lnSpc>
                <a:spcBef>
                  <a:spcPct val="0"/>
                </a:spcBef>
                <a:spcAft>
                  <a:spcPct val="35000"/>
                </a:spcAft>
              </a:pPr>
              <a:r>
                <a:rPr lang="en-US" sz="1400" dirty="0" smtClean="0">
                  <a:solidFill>
                    <a:srgbClr val="333333">
                      <a:hueOff val="0"/>
                      <a:satOff val="0"/>
                      <a:lumOff val="0"/>
                      <a:alphaOff val="0"/>
                    </a:srgbClr>
                  </a:solidFill>
                </a:rPr>
                <a:t>3. </a:t>
              </a:r>
              <a:br>
                <a:rPr lang="en-US" sz="1400" dirty="0" smtClean="0">
                  <a:solidFill>
                    <a:srgbClr val="333333">
                      <a:hueOff val="0"/>
                      <a:satOff val="0"/>
                      <a:lumOff val="0"/>
                      <a:alphaOff val="0"/>
                    </a:srgbClr>
                  </a:solidFill>
                </a:rPr>
              </a:br>
              <a:r>
                <a:rPr lang="en-US" sz="1400" dirty="0" smtClean="0">
                  <a:solidFill>
                    <a:srgbClr val="333333">
                      <a:hueOff val="0"/>
                      <a:satOff val="0"/>
                      <a:lumOff val="0"/>
                      <a:alphaOff val="0"/>
                    </a:srgbClr>
                  </a:solidFill>
                </a:rPr>
                <a:t>Generate and Evaluate Alternatives</a:t>
              </a:r>
              <a:endParaRPr lang="en-US" sz="1400" dirty="0">
                <a:solidFill>
                  <a:srgbClr val="333333">
                    <a:hueOff val="0"/>
                    <a:satOff val="0"/>
                    <a:lumOff val="0"/>
                    <a:alphaOff val="0"/>
                  </a:srgbClr>
                </a:solidFill>
              </a:endParaRPr>
            </a:p>
          </p:txBody>
        </p:sp>
        <p:sp>
          <p:nvSpPr>
            <p:cNvPr id="15" name="Circular Arrow 14"/>
            <p:cNvSpPr/>
            <p:nvPr/>
          </p:nvSpPr>
          <p:spPr>
            <a:xfrm>
              <a:off x="2189417" y="1408562"/>
              <a:ext cx="4749984" cy="4749984"/>
            </a:xfrm>
            <a:prstGeom prst="circularArrow">
              <a:avLst>
                <a:gd name="adj1" fmla="val 5194"/>
                <a:gd name="adj2" fmla="val 335465"/>
                <a:gd name="adj3" fmla="val 8212839"/>
                <a:gd name="adj4" fmla="val 6447945"/>
                <a:gd name="adj5" fmla="val 6060"/>
              </a:avLst>
            </a:prstGeom>
            <a:solidFill>
              <a:schemeClr val="accent3">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Freeform 15"/>
            <p:cNvSpPr/>
            <p:nvPr/>
          </p:nvSpPr>
          <p:spPr>
            <a:xfrm>
              <a:off x="1927249" y="3802272"/>
              <a:ext cx="1265203" cy="1265203"/>
            </a:xfrm>
            <a:custGeom>
              <a:avLst/>
              <a:gdLst>
                <a:gd name="connsiteX0" fmla="*/ 0 w 1265203"/>
                <a:gd name="connsiteY0" fmla="*/ 0 h 1265203"/>
                <a:gd name="connsiteX1" fmla="*/ 1265203 w 1265203"/>
                <a:gd name="connsiteY1" fmla="*/ 0 h 1265203"/>
                <a:gd name="connsiteX2" fmla="*/ 1265203 w 1265203"/>
                <a:gd name="connsiteY2" fmla="*/ 1265203 h 1265203"/>
                <a:gd name="connsiteX3" fmla="*/ 0 w 1265203"/>
                <a:gd name="connsiteY3" fmla="*/ 1265203 h 1265203"/>
                <a:gd name="connsiteX4" fmla="*/ 0 w 1265203"/>
                <a:gd name="connsiteY4" fmla="*/ 0 h 1265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203" h="1265203">
                  <a:moveTo>
                    <a:pt x="0" y="0"/>
                  </a:moveTo>
                  <a:lnTo>
                    <a:pt x="1265203" y="0"/>
                  </a:lnTo>
                  <a:lnTo>
                    <a:pt x="1265203" y="1265203"/>
                  </a:lnTo>
                  <a:lnTo>
                    <a:pt x="0" y="126520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0320" tIns="20320" rIns="20320" bIns="20320" numCol="1" spcCol="1270" anchor="ctr" anchorCtr="0">
              <a:noAutofit/>
            </a:bodyPr>
            <a:lstStyle/>
            <a:p>
              <a:pPr algn="ctr" defTabSz="711200" fontAlgn="base">
                <a:lnSpc>
                  <a:spcPct val="90000"/>
                </a:lnSpc>
                <a:spcBef>
                  <a:spcPct val="0"/>
                </a:spcBef>
                <a:spcAft>
                  <a:spcPct val="35000"/>
                </a:spcAft>
              </a:pPr>
              <a:r>
                <a:rPr lang="en-US" sz="1400" dirty="0" smtClean="0">
                  <a:solidFill>
                    <a:srgbClr val="333333">
                      <a:hueOff val="0"/>
                      <a:satOff val="0"/>
                      <a:lumOff val="0"/>
                      <a:alphaOff val="0"/>
                    </a:srgbClr>
                  </a:solidFill>
                </a:rPr>
                <a:t>4. </a:t>
              </a:r>
              <a:br>
                <a:rPr lang="en-US" sz="1400" dirty="0" smtClean="0">
                  <a:solidFill>
                    <a:srgbClr val="333333">
                      <a:hueOff val="0"/>
                      <a:satOff val="0"/>
                      <a:lumOff val="0"/>
                      <a:alphaOff val="0"/>
                    </a:srgbClr>
                  </a:solidFill>
                </a:rPr>
              </a:br>
              <a:r>
                <a:rPr lang="en-US" sz="1400" dirty="0" smtClean="0">
                  <a:solidFill>
                    <a:srgbClr val="333333">
                      <a:hueOff val="0"/>
                      <a:satOff val="0"/>
                      <a:lumOff val="0"/>
                      <a:alphaOff val="0"/>
                    </a:srgbClr>
                  </a:solidFill>
                </a:rPr>
                <a:t>Select an Alternative and Implement</a:t>
              </a:r>
              <a:endParaRPr lang="en-US" sz="1400" dirty="0">
                <a:solidFill>
                  <a:srgbClr val="333333">
                    <a:hueOff val="0"/>
                    <a:satOff val="0"/>
                    <a:lumOff val="0"/>
                    <a:alphaOff val="0"/>
                  </a:srgbClr>
                </a:solidFill>
              </a:endParaRPr>
            </a:p>
          </p:txBody>
        </p:sp>
        <p:sp>
          <p:nvSpPr>
            <p:cNvPr id="17" name="Circular Arrow 16"/>
            <p:cNvSpPr/>
            <p:nvPr/>
          </p:nvSpPr>
          <p:spPr>
            <a:xfrm>
              <a:off x="2189417" y="1408562"/>
              <a:ext cx="4749984" cy="4749984"/>
            </a:xfrm>
            <a:prstGeom prst="circularArrow">
              <a:avLst>
                <a:gd name="adj1" fmla="val 5194"/>
                <a:gd name="adj2" fmla="val 335465"/>
                <a:gd name="adj3" fmla="val 12299895"/>
                <a:gd name="adj4" fmla="val 10769468"/>
                <a:gd name="adj5" fmla="val 6060"/>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Freeform 17"/>
            <p:cNvSpPr/>
            <p:nvPr/>
          </p:nvSpPr>
          <p:spPr>
            <a:xfrm>
              <a:off x="2692922" y="1445772"/>
              <a:ext cx="1265203" cy="1265203"/>
            </a:xfrm>
            <a:custGeom>
              <a:avLst/>
              <a:gdLst>
                <a:gd name="connsiteX0" fmla="*/ 0 w 1265203"/>
                <a:gd name="connsiteY0" fmla="*/ 0 h 1265203"/>
                <a:gd name="connsiteX1" fmla="*/ 1265203 w 1265203"/>
                <a:gd name="connsiteY1" fmla="*/ 0 h 1265203"/>
                <a:gd name="connsiteX2" fmla="*/ 1265203 w 1265203"/>
                <a:gd name="connsiteY2" fmla="*/ 1265203 h 1265203"/>
                <a:gd name="connsiteX3" fmla="*/ 0 w 1265203"/>
                <a:gd name="connsiteY3" fmla="*/ 1265203 h 1265203"/>
                <a:gd name="connsiteX4" fmla="*/ 0 w 1265203"/>
                <a:gd name="connsiteY4" fmla="*/ 0 h 1265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203" h="1265203">
                  <a:moveTo>
                    <a:pt x="0" y="0"/>
                  </a:moveTo>
                  <a:lnTo>
                    <a:pt x="1265203" y="0"/>
                  </a:lnTo>
                  <a:lnTo>
                    <a:pt x="1265203" y="1265203"/>
                  </a:lnTo>
                  <a:lnTo>
                    <a:pt x="0" y="126520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0320" tIns="20320" rIns="20320" bIns="20320" numCol="1" spcCol="1270" anchor="ctr" anchorCtr="0">
              <a:noAutofit/>
            </a:bodyPr>
            <a:lstStyle/>
            <a:p>
              <a:pPr algn="ctr" defTabSz="711200" fontAlgn="base">
                <a:lnSpc>
                  <a:spcPct val="90000"/>
                </a:lnSpc>
                <a:spcBef>
                  <a:spcPct val="0"/>
                </a:spcBef>
                <a:spcAft>
                  <a:spcPct val="35000"/>
                </a:spcAft>
              </a:pPr>
              <a:r>
                <a:rPr lang="en-US" sz="1400" dirty="0" smtClean="0">
                  <a:solidFill>
                    <a:srgbClr val="333333">
                      <a:hueOff val="0"/>
                      <a:satOff val="0"/>
                      <a:lumOff val="0"/>
                      <a:alphaOff val="0"/>
                    </a:srgbClr>
                  </a:solidFill>
                </a:rPr>
                <a:t>5. </a:t>
              </a:r>
              <a:br>
                <a:rPr lang="en-US" sz="1400" dirty="0" smtClean="0">
                  <a:solidFill>
                    <a:srgbClr val="333333">
                      <a:hueOff val="0"/>
                      <a:satOff val="0"/>
                      <a:lumOff val="0"/>
                      <a:alphaOff val="0"/>
                    </a:srgbClr>
                  </a:solidFill>
                </a:rPr>
              </a:br>
              <a:r>
                <a:rPr lang="en-US" sz="1400" dirty="0" smtClean="0">
                  <a:solidFill>
                    <a:srgbClr val="333333">
                      <a:hueOff val="0"/>
                      <a:satOff val="0"/>
                      <a:lumOff val="0"/>
                      <a:alphaOff val="0"/>
                    </a:srgbClr>
                  </a:solidFill>
                </a:rPr>
                <a:t>Evaluate the Decision</a:t>
              </a:r>
              <a:endParaRPr lang="en-US" sz="1400" dirty="0">
                <a:solidFill>
                  <a:srgbClr val="333333">
                    <a:hueOff val="0"/>
                    <a:satOff val="0"/>
                    <a:lumOff val="0"/>
                    <a:alphaOff val="0"/>
                  </a:srgbClr>
                </a:solidFill>
              </a:endParaRPr>
            </a:p>
          </p:txBody>
        </p:sp>
        <p:sp>
          <p:nvSpPr>
            <p:cNvPr id="19" name="Circular Arrow 18"/>
            <p:cNvSpPr/>
            <p:nvPr/>
          </p:nvSpPr>
          <p:spPr>
            <a:xfrm>
              <a:off x="2189417" y="1408562"/>
              <a:ext cx="4749984" cy="4749984"/>
            </a:xfrm>
            <a:prstGeom prst="circularArrow">
              <a:avLst>
                <a:gd name="adj1" fmla="val 5194"/>
                <a:gd name="adj2" fmla="val 335465"/>
                <a:gd name="adj3" fmla="val 16867572"/>
                <a:gd name="adj4" fmla="val 15196963"/>
                <a:gd name="adj5" fmla="val 6060"/>
              </a:avLst>
            </a:pr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5" name="Rectangle 4"/>
          <p:cNvSpPr/>
          <p:nvPr/>
        </p:nvSpPr>
        <p:spPr>
          <a:xfrm>
            <a:off x="5596006" y="1484784"/>
            <a:ext cx="3281294" cy="910899"/>
          </a:xfrm>
          <a:prstGeom prst="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dirty="0" smtClean="0">
                <a:solidFill>
                  <a:srgbClr val="333333"/>
                </a:solidFill>
              </a:rPr>
              <a:t>Use the </a:t>
            </a:r>
            <a:r>
              <a:rPr lang="en-CA" sz="1400" i="1" dirty="0" smtClean="0">
                <a:solidFill>
                  <a:srgbClr val="333333"/>
                </a:solidFill>
                <a:hlinkClick r:id="rId3"/>
              </a:rPr>
              <a:t>High-Impact Leadership Training Deck: The Art of Decision Making</a:t>
            </a:r>
            <a:r>
              <a:rPr lang="en-CA" sz="1400" dirty="0" smtClean="0">
                <a:solidFill>
                  <a:srgbClr val="333333"/>
                </a:solidFill>
              </a:rPr>
              <a:t> to review each step in the process.</a:t>
            </a:r>
            <a:r>
              <a:rPr lang="en-CA" sz="1400" dirty="0" smtClean="0">
                <a:solidFill>
                  <a:srgbClr val="FFFFFF"/>
                </a:solidFill>
              </a:rPr>
              <a:t>.</a:t>
            </a:r>
            <a:endParaRPr lang="en-CA" sz="1400" dirty="0">
              <a:solidFill>
                <a:srgbClr val="FFFFFF"/>
              </a:solidFill>
            </a:endParaRPr>
          </a:p>
        </p:txBody>
      </p:sp>
      <p:grpSp>
        <p:nvGrpSpPr>
          <p:cNvPr id="20" name="Group 19"/>
          <p:cNvGrpSpPr/>
          <p:nvPr/>
        </p:nvGrpSpPr>
        <p:grpSpPr>
          <a:xfrm>
            <a:off x="0" y="6525344"/>
            <a:ext cx="9144000" cy="351838"/>
            <a:chOff x="0" y="6525344"/>
            <a:chExt cx="9144000" cy="351838"/>
          </a:xfrm>
        </p:grpSpPr>
        <p:sp>
          <p:nvSpPr>
            <p:cNvPr id="21" name="Rectangle 20"/>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22" name="Picture 2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23" name="Rectangle 22"/>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4019142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4"/>
          <p:cNvSpPr txBox="1">
            <a:spLocks/>
          </p:cNvSpPr>
          <p:nvPr/>
        </p:nvSpPr>
        <p:spPr>
          <a:xfrm>
            <a:off x="5308374" y="2132855"/>
            <a:ext cx="3292493" cy="1336239"/>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400" dirty="0" smtClean="0">
                <a:solidFill>
                  <a:schemeClr val="accent1"/>
                </a:solidFill>
              </a:rPr>
              <a:t>Sample Slides</a:t>
            </a:r>
            <a:endParaRPr lang="en-US" sz="4400" dirty="0">
              <a:solidFill>
                <a:schemeClr val="accent1"/>
              </a:solidFill>
            </a:endParaRPr>
          </a:p>
        </p:txBody>
      </p:sp>
      <p:pic>
        <p:nvPicPr>
          <p:cNvPr id="14" name="Picture 13"/>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 y="-24276"/>
            <a:ext cx="4847956" cy="6548400"/>
          </a:xfrm>
          <a:prstGeom prst="rect">
            <a:avLst/>
          </a:prstGeom>
        </p:spPr>
      </p:pic>
      <p:grpSp>
        <p:nvGrpSpPr>
          <p:cNvPr id="4" name="Group 3"/>
          <p:cNvGrpSpPr/>
          <p:nvPr/>
        </p:nvGrpSpPr>
        <p:grpSpPr>
          <a:xfrm>
            <a:off x="0" y="6525344"/>
            <a:ext cx="9144000" cy="351838"/>
            <a:chOff x="0" y="6525344"/>
            <a:chExt cx="9144000" cy="351838"/>
          </a:xfrm>
        </p:grpSpPr>
        <p:sp>
          <p:nvSpPr>
            <p:cNvPr id="5" name="Rectangle 4"/>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7" name="Rectangle 6"/>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452713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319492" y="1304764"/>
            <a:ext cx="2560320" cy="307777"/>
          </a:xfrm>
          <a:prstGeom prst="rect">
            <a:avLst/>
          </a:prstGeom>
        </p:spPr>
        <p:txBody>
          <a:bodyPr wrap="square">
            <a:spAutoFit/>
          </a:bodyPr>
          <a:lstStyle/>
          <a:p>
            <a:pPr fontAlgn="base">
              <a:spcBef>
                <a:spcPct val="0"/>
              </a:spcBef>
              <a:spcAft>
                <a:spcPct val="0"/>
              </a:spcAft>
            </a:pPr>
            <a:r>
              <a:rPr lang="en-US" sz="1400" b="1" cap="small" dirty="0" smtClean="0">
                <a:solidFill>
                  <a:srgbClr val="333333"/>
                </a:solidFill>
              </a:rPr>
              <a:t>Top 10 Priorities - 2014</a:t>
            </a:r>
            <a:endParaRPr lang="en-US" sz="1400" b="1" cap="small" dirty="0">
              <a:solidFill>
                <a:srgbClr val="333333"/>
              </a:solidFill>
            </a:endParaRPr>
          </a:p>
        </p:txBody>
      </p:sp>
      <p:sp>
        <p:nvSpPr>
          <p:cNvPr id="30" name="TextBox 29"/>
          <p:cNvSpPr txBox="1"/>
          <p:nvPr/>
        </p:nvSpPr>
        <p:spPr>
          <a:xfrm>
            <a:off x="319492" y="1736812"/>
            <a:ext cx="2560320" cy="3162404"/>
          </a:xfrm>
          <a:prstGeom prst="rect">
            <a:avLst/>
          </a:prstGeom>
          <a:noFill/>
        </p:spPr>
        <p:txBody>
          <a:bodyPr wrap="square" rtlCol="0">
            <a:spAutoFit/>
          </a:bodyPr>
          <a:lstStyle/>
          <a:p>
            <a:pPr marL="288925" indent="-288925" fontAlgn="base">
              <a:spcBef>
                <a:spcPct val="0"/>
              </a:spcBef>
              <a:spcAft>
                <a:spcPts val="900"/>
              </a:spcAft>
              <a:buFont typeface="+mj-lt"/>
              <a:buAutoNum type="arabicPeriod"/>
            </a:pPr>
            <a:r>
              <a:rPr lang="en-US" sz="1400" b="1" cap="small" dirty="0">
                <a:solidFill>
                  <a:srgbClr val="D17D08"/>
                </a:solidFill>
              </a:rPr>
              <a:t>Leadership development</a:t>
            </a:r>
          </a:p>
          <a:p>
            <a:pPr marL="288925" indent="-288925" fontAlgn="base">
              <a:spcBef>
                <a:spcPct val="0"/>
              </a:spcBef>
              <a:spcAft>
                <a:spcPts val="900"/>
              </a:spcAft>
              <a:buFont typeface="+mj-lt"/>
              <a:buAutoNum type="arabicPeriod"/>
            </a:pPr>
            <a:r>
              <a:rPr lang="en-US" sz="1200" cap="small" dirty="0" smtClean="0">
                <a:solidFill>
                  <a:srgbClr val="333333"/>
                </a:solidFill>
              </a:rPr>
              <a:t>Employee development</a:t>
            </a:r>
          </a:p>
          <a:p>
            <a:pPr marL="288925" indent="-288925" fontAlgn="base">
              <a:spcBef>
                <a:spcPct val="0"/>
              </a:spcBef>
              <a:spcAft>
                <a:spcPts val="900"/>
              </a:spcAft>
              <a:buFont typeface="+mj-lt"/>
              <a:buAutoNum type="arabicPeriod"/>
            </a:pPr>
            <a:r>
              <a:rPr lang="en-US" sz="1200" cap="small" dirty="0" smtClean="0">
                <a:solidFill>
                  <a:srgbClr val="333333"/>
                </a:solidFill>
              </a:rPr>
              <a:t>Employee Communications</a:t>
            </a:r>
          </a:p>
          <a:p>
            <a:pPr marL="288925" indent="-288925" fontAlgn="base">
              <a:spcBef>
                <a:spcPct val="0"/>
              </a:spcBef>
              <a:spcAft>
                <a:spcPts val="900"/>
              </a:spcAft>
              <a:buFont typeface="+mj-lt"/>
              <a:buAutoNum type="arabicPeriod"/>
            </a:pPr>
            <a:r>
              <a:rPr lang="en-US" sz="1200" cap="small" dirty="0" smtClean="0">
                <a:solidFill>
                  <a:srgbClr val="333333"/>
                </a:solidFill>
              </a:rPr>
              <a:t>HR Strategic Planning</a:t>
            </a:r>
            <a:endParaRPr lang="en-US" sz="1200" cap="small" dirty="0">
              <a:solidFill>
                <a:srgbClr val="333333"/>
              </a:solidFill>
            </a:endParaRPr>
          </a:p>
          <a:p>
            <a:pPr marL="288925" indent="-288925" fontAlgn="base">
              <a:spcBef>
                <a:spcPct val="0"/>
              </a:spcBef>
              <a:spcAft>
                <a:spcPts val="900"/>
              </a:spcAft>
              <a:buFont typeface="+mj-lt"/>
              <a:buAutoNum type="arabicPeriod"/>
            </a:pPr>
            <a:r>
              <a:rPr lang="en-US" sz="1200" cap="small" dirty="0" smtClean="0">
                <a:solidFill>
                  <a:srgbClr val="333333"/>
                </a:solidFill>
              </a:rPr>
              <a:t>Performance Appraisals</a:t>
            </a:r>
          </a:p>
          <a:p>
            <a:pPr marL="288925" indent="-288925" fontAlgn="base">
              <a:spcBef>
                <a:spcPct val="0"/>
              </a:spcBef>
              <a:spcAft>
                <a:spcPts val="900"/>
              </a:spcAft>
              <a:buFont typeface="+mj-lt"/>
              <a:buAutoNum type="arabicPeriod"/>
            </a:pPr>
            <a:r>
              <a:rPr lang="en-US" sz="1200" cap="small" dirty="0" smtClean="0">
                <a:solidFill>
                  <a:srgbClr val="333333"/>
                </a:solidFill>
              </a:rPr>
              <a:t>Managing Organizational Culture</a:t>
            </a:r>
          </a:p>
          <a:p>
            <a:pPr marL="288925" indent="-288925" fontAlgn="base">
              <a:spcBef>
                <a:spcPct val="0"/>
              </a:spcBef>
              <a:spcAft>
                <a:spcPts val="900"/>
              </a:spcAft>
              <a:buFont typeface="+mj-lt"/>
              <a:buAutoNum type="arabicPeriod"/>
            </a:pPr>
            <a:r>
              <a:rPr lang="en-US" sz="1200" cap="small" dirty="0" smtClean="0">
                <a:solidFill>
                  <a:srgbClr val="333333"/>
                </a:solidFill>
              </a:rPr>
              <a:t>Succession Planning</a:t>
            </a:r>
          </a:p>
          <a:p>
            <a:pPr marL="288925" indent="-288925" fontAlgn="base">
              <a:spcBef>
                <a:spcPct val="0"/>
              </a:spcBef>
              <a:spcAft>
                <a:spcPts val="900"/>
              </a:spcAft>
              <a:buFont typeface="+mj-lt"/>
              <a:buAutoNum type="arabicPeriod"/>
            </a:pPr>
            <a:r>
              <a:rPr lang="en-US" sz="1200" cap="small" dirty="0" smtClean="0">
                <a:solidFill>
                  <a:srgbClr val="333333"/>
                </a:solidFill>
              </a:rPr>
              <a:t>Coaching</a:t>
            </a:r>
          </a:p>
          <a:p>
            <a:pPr marL="288925" indent="-288925" fontAlgn="base">
              <a:spcBef>
                <a:spcPct val="0"/>
              </a:spcBef>
              <a:spcAft>
                <a:spcPts val="900"/>
              </a:spcAft>
              <a:buFont typeface="+mj-lt"/>
              <a:buAutoNum type="arabicPeriod"/>
            </a:pPr>
            <a:r>
              <a:rPr lang="en-US" sz="1200" cap="small" dirty="0" smtClean="0">
                <a:solidFill>
                  <a:srgbClr val="333333"/>
                </a:solidFill>
              </a:rPr>
              <a:t>HR Structure</a:t>
            </a:r>
            <a:endParaRPr lang="en-US" sz="1200" cap="small" dirty="0">
              <a:solidFill>
                <a:srgbClr val="333333"/>
              </a:solidFill>
            </a:endParaRPr>
          </a:p>
          <a:p>
            <a:pPr marL="288925" indent="-288925" fontAlgn="base">
              <a:spcBef>
                <a:spcPct val="0"/>
              </a:spcBef>
              <a:spcAft>
                <a:spcPts val="900"/>
              </a:spcAft>
              <a:buFont typeface="+mj-lt"/>
              <a:buAutoNum type="arabicPeriod"/>
            </a:pPr>
            <a:r>
              <a:rPr lang="en-US" sz="1200" cap="small" dirty="0" smtClean="0">
                <a:solidFill>
                  <a:srgbClr val="333333"/>
                </a:solidFill>
              </a:rPr>
              <a:t>Internal Talent Assessment</a:t>
            </a:r>
          </a:p>
        </p:txBody>
      </p:sp>
      <p:cxnSp>
        <p:nvCxnSpPr>
          <p:cNvPr id="31" name="Straight Connector 30"/>
          <p:cNvCxnSpPr/>
          <p:nvPr/>
        </p:nvCxnSpPr>
        <p:spPr>
          <a:xfrm flipV="1">
            <a:off x="319492" y="1628800"/>
            <a:ext cx="2560320" cy="0"/>
          </a:xfrm>
          <a:prstGeom prst="line">
            <a:avLst/>
          </a:pr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7" name="Rounded Rectangular Callout 26"/>
          <p:cNvSpPr/>
          <p:nvPr/>
        </p:nvSpPr>
        <p:spPr>
          <a:xfrm>
            <a:off x="395537" y="5535647"/>
            <a:ext cx="4536504" cy="485641"/>
          </a:xfrm>
          <a:prstGeom prst="wedgeRoundRectCallout">
            <a:avLst>
              <a:gd name="adj1" fmla="val -25527"/>
              <a:gd name="adj2" fmla="val -160628"/>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ts val="600"/>
              </a:spcAft>
            </a:pPr>
            <a:endParaRPr lang="en-US" sz="1400" dirty="0">
              <a:solidFill>
                <a:srgbClr val="333333"/>
              </a:solidFill>
            </a:endParaRPr>
          </a:p>
        </p:txBody>
      </p:sp>
      <p:sp>
        <p:nvSpPr>
          <p:cNvPr id="36" name="Rounded Rectangular Callout 35"/>
          <p:cNvSpPr/>
          <p:nvPr/>
        </p:nvSpPr>
        <p:spPr>
          <a:xfrm>
            <a:off x="320040" y="5409220"/>
            <a:ext cx="8503920" cy="690024"/>
          </a:xfrm>
          <a:prstGeom prst="wedgeRoundRectCallout">
            <a:avLst>
              <a:gd name="adj1" fmla="val 27652"/>
              <a:gd name="adj2" fmla="val -23544"/>
              <a:gd name="adj3" fmla="val 1666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ts val="600"/>
              </a:spcAft>
            </a:pPr>
            <a:r>
              <a:rPr lang="en-US" sz="1400" i="1" dirty="0" smtClean="0">
                <a:solidFill>
                  <a:srgbClr val="333333"/>
                </a:solidFill>
              </a:rPr>
              <a:t>Want to know more about 2014 HR Trends and Priorities? </a:t>
            </a:r>
          </a:p>
          <a:p>
            <a:pPr algn="ctr" fontAlgn="base">
              <a:spcBef>
                <a:spcPct val="0"/>
              </a:spcBef>
              <a:spcAft>
                <a:spcPts val="600"/>
              </a:spcAft>
            </a:pPr>
            <a:r>
              <a:rPr lang="en-US" sz="1400" dirty="0" smtClean="0">
                <a:solidFill>
                  <a:srgbClr val="333333"/>
                </a:solidFill>
              </a:rPr>
              <a:t>Download McLean &amp; Company’s report: </a:t>
            </a:r>
            <a:r>
              <a:rPr lang="en-US" sz="1400" i="1" u="sng" dirty="0" smtClean="0">
                <a:solidFill>
                  <a:srgbClr val="243F54">
                    <a:lumMod val="60000"/>
                    <a:lumOff val="40000"/>
                  </a:srgbClr>
                </a:solidFill>
                <a:hlinkClick r:id="rId5"/>
              </a:rPr>
              <a:t>HR Trends and Priorities for 2014</a:t>
            </a:r>
            <a:endParaRPr lang="en-US" sz="1400" dirty="0">
              <a:solidFill>
                <a:srgbClr val="333333"/>
              </a:solidFill>
            </a:endParaRPr>
          </a:p>
        </p:txBody>
      </p:sp>
      <p:graphicFrame>
        <p:nvGraphicFramePr>
          <p:cNvPr id="22" name="Object 21"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1034" name="think-cell Slide" r:id="rId6" imgW="360" imgH="360" progId="">
                  <p:embed/>
                </p:oleObj>
              </mc:Choice>
              <mc:Fallback>
                <p:oleObj name="think-cell Slide" r:id="rId6" imgW="360" imgH="36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251520" y="260648"/>
            <a:ext cx="8757496" cy="864096"/>
          </a:xfrm>
        </p:spPr>
        <p:txBody>
          <a:bodyPr/>
          <a:lstStyle/>
          <a:p>
            <a:r>
              <a:rPr lang="en-US" dirty="0" smtClean="0"/>
              <a:t>Leadership development has been the #1 organizational priority for three years running – out of 31 initiatives in 2014</a:t>
            </a:r>
            <a:endParaRPr lang="en-US" baseline="30000" dirty="0"/>
          </a:p>
        </p:txBody>
      </p:sp>
      <p:cxnSp>
        <p:nvCxnSpPr>
          <p:cNvPr id="23" name="Straight Connector 22"/>
          <p:cNvCxnSpPr/>
          <p:nvPr/>
        </p:nvCxnSpPr>
        <p:spPr>
          <a:xfrm>
            <a:off x="2951820" y="2384884"/>
            <a:ext cx="0" cy="210312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255836" y="1304764"/>
            <a:ext cx="2554416" cy="307777"/>
          </a:xfrm>
          <a:prstGeom prst="rect">
            <a:avLst/>
          </a:prstGeom>
        </p:spPr>
        <p:txBody>
          <a:bodyPr wrap="square">
            <a:spAutoFit/>
          </a:bodyPr>
          <a:lstStyle/>
          <a:p>
            <a:pPr fontAlgn="base">
              <a:spcBef>
                <a:spcPct val="0"/>
              </a:spcBef>
              <a:spcAft>
                <a:spcPct val="0"/>
              </a:spcAft>
            </a:pPr>
            <a:r>
              <a:rPr lang="en-US" sz="1400" cap="small" dirty="0" smtClean="0">
                <a:solidFill>
                  <a:srgbClr val="333333"/>
                </a:solidFill>
              </a:rPr>
              <a:t>Top 10 Priorities - 2013</a:t>
            </a:r>
            <a:endParaRPr lang="en-US" sz="1400" cap="small" dirty="0">
              <a:solidFill>
                <a:srgbClr val="333333"/>
              </a:solidFill>
            </a:endParaRPr>
          </a:p>
        </p:txBody>
      </p:sp>
      <p:sp>
        <p:nvSpPr>
          <p:cNvPr id="24" name="TextBox 23"/>
          <p:cNvSpPr txBox="1"/>
          <p:nvPr/>
        </p:nvSpPr>
        <p:spPr>
          <a:xfrm>
            <a:off x="3261740" y="1736812"/>
            <a:ext cx="2554416" cy="3531736"/>
          </a:xfrm>
          <a:prstGeom prst="rect">
            <a:avLst/>
          </a:prstGeom>
          <a:noFill/>
        </p:spPr>
        <p:txBody>
          <a:bodyPr wrap="square" rtlCol="0">
            <a:spAutoFit/>
          </a:bodyPr>
          <a:lstStyle/>
          <a:p>
            <a:pPr marL="288925" indent="-288925" fontAlgn="base">
              <a:spcBef>
                <a:spcPct val="0"/>
              </a:spcBef>
              <a:spcAft>
                <a:spcPts val="900"/>
              </a:spcAft>
              <a:buFont typeface="+mj-lt"/>
              <a:buAutoNum type="arabicPeriod"/>
            </a:pPr>
            <a:r>
              <a:rPr lang="en-US" sz="1400" b="1" cap="small" dirty="0">
                <a:solidFill>
                  <a:srgbClr val="D17D08"/>
                </a:solidFill>
              </a:rPr>
              <a:t>Leadership development</a:t>
            </a:r>
          </a:p>
          <a:p>
            <a:pPr marL="288925" indent="-288925" fontAlgn="base">
              <a:spcBef>
                <a:spcPct val="0"/>
              </a:spcBef>
              <a:spcAft>
                <a:spcPts val="900"/>
              </a:spcAft>
              <a:buFont typeface="+mj-lt"/>
              <a:buAutoNum type="arabicPeriod"/>
            </a:pPr>
            <a:r>
              <a:rPr lang="en-US" sz="1200" cap="small" dirty="0" smtClean="0">
                <a:solidFill>
                  <a:srgbClr val="333333"/>
                </a:solidFill>
              </a:rPr>
              <a:t>Employee Engagement</a:t>
            </a:r>
          </a:p>
          <a:p>
            <a:pPr marL="288925" indent="-288925" fontAlgn="base">
              <a:spcBef>
                <a:spcPct val="0"/>
              </a:spcBef>
              <a:spcAft>
                <a:spcPts val="900"/>
              </a:spcAft>
              <a:buFont typeface="+mj-lt"/>
              <a:buAutoNum type="arabicPeriod"/>
            </a:pPr>
            <a:r>
              <a:rPr lang="en-US" sz="1200" cap="small" dirty="0" smtClean="0">
                <a:solidFill>
                  <a:srgbClr val="333333"/>
                </a:solidFill>
              </a:rPr>
              <a:t>Employee Development</a:t>
            </a:r>
          </a:p>
          <a:p>
            <a:pPr marL="288925" indent="-288925" fontAlgn="base">
              <a:spcBef>
                <a:spcPct val="0"/>
              </a:spcBef>
              <a:spcAft>
                <a:spcPts val="900"/>
              </a:spcAft>
              <a:buFont typeface="+mj-lt"/>
              <a:buAutoNum type="arabicPeriod"/>
            </a:pPr>
            <a:r>
              <a:rPr lang="en-US" sz="1200" cap="small" dirty="0" smtClean="0">
                <a:solidFill>
                  <a:srgbClr val="333333"/>
                </a:solidFill>
              </a:rPr>
              <a:t>Management Development</a:t>
            </a:r>
          </a:p>
          <a:p>
            <a:pPr marL="288925" indent="-288925" fontAlgn="base">
              <a:spcBef>
                <a:spcPct val="0"/>
              </a:spcBef>
              <a:spcAft>
                <a:spcPts val="900"/>
              </a:spcAft>
              <a:buFont typeface="+mj-lt"/>
              <a:buAutoNum type="arabicPeriod"/>
            </a:pPr>
            <a:r>
              <a:rPr lang="en-US" sz="1200" cap="small" dirty="0" smtClean="0">
                <a:solidFill>
                  <a:srgbClr val="333333"/>
                </a:solidFill>
              </a:rPr>
              <a:t>Strengthening the Talent Pipeline</a:t>
            </a:r>
          </a:p>
          <a:p>
            <a:pPr marL="288925" indent="-288925" fontAlgn="base">
              <a:spcBef>
                <a:spcPct val="0"/>
              </a:spcBef>
              <a:spcAft>
                <a:spcPts val="900"/>
              </a:spcAft>
              <a:buFont typeface="+mj-lt"/>
              <a:buAutoNum type="arabicPeriod"/>
            </a:pPr>
            <a:r>
              <a:rPr lang="en-US" sz="1200" cap="small" dirty="0" smtClean="0">
                <a:solidFill>
                  <a:srgbClr val="333333"/>
                </a:solidFill>
              </a:rPr>
              <a:t>Improving Team Performance</a:t>
            </a:r>
          </a:p>
          <a:p>
            <a:pPr marL="288925" indent="-288925" fontAlgn="base">
              <a:spcBef>
                <a:spcPct val="0"/>
              </a:spcBef>
              <a:spcAft>
                <a:spcPts val="900"/>
              </a:spcAft>
              <a:buFont typeface="+mj-lt"/>
              <a:buAutoNum type="arabicPeriod"/>
            </a:pPr>
            <a:r>
              <a:rPr lang="en-US" sz="1200" cap="small" dirty="0" smtClean="0">
                <a:solidFill>
                  <a:srgbClr val="333333"/>
                </a:solidFill>
              </a:rPr>
              <a:t>Succession Planning</a:t>
            </a:r>
          </a:p>
          <a:p>
            <a:pPr marL="288925" indent="-288925" fontAlgn="base">
              <a:spcBef>
                <a:spcPct val="0"/>
              </a:spcBef>
              <a:spcAft>
                <a:spcPts val="900"/>
              </a:spcAft>
              <a:buFont typeface="+mj-lt"/>
              <a:buAutoNum type="arabicPeriod"/>
            </a:pPr>
            <a:r>
              <a:rPr lang="en-US" sz="1200" cap="small" dirty="0" smtClean="0">
                <a:solidFill>
                  <a:srgbClr val="333333"/>
                </a:solidFill>
              </a:rPr>
              <a:t>Performance Appraisal Programs</a:t>
            </a:r>
          </a:p>
          <a:p>
            <a:pPr marL="288925" indent="-288925" fontAlgn="base">
              <a:spcBef>
                <a:spcPct val="0"/>
              </a:spcBef>
              <a:spcAft>
                <a:spcPts val="900"/>
              </a:spcAft>
              <a:buFont typeface="+mj-lt"/>
              <a:buAutoNum type="arabicPeriod"/>
            </a:pPr>
            <a:r>
              <a:rPr lang="en-US" sz="1200" cap="small" dirty="0" smtClean="0">
                <a:solidFill>
                  <a:srgbClr val="333333"/>
                </a:solidFill>
              </a:rPr>
              <a:t>Compliance</a:t>
            </a:r>
          </a:p>
          <a:p>
            <a:pPr marL="288925" indent="-288925" fontAlgn="base">
              <a:spcBef>
                <a:spcPct val="0"/>
              </a:spcBef>
              <a:spcAft>
                <a:spcPts val="900"/>
              </a:spcAft>
              <a:buFont typeface="+mj-lt"/>
              <a:buAutoNum type="arabicPeriod"/>
            </a:pPr>
            <a:r>
              <a:rPr lang="en-US" sz="1200" cap="small" dirty="0" smtClean="0">
                <a:solidFill>
                  <a:srgbClr val="333333"/>
                </a:solidFill>
              </a:rPr>
              <a:t>HR-Business Alignment</a:t>
            </a:r>
          </a:p>
        </p:txBody>
      </p:sp>
      <p:cxnSp>
        <p:nvCxnSpPr>
          <p:cNvPr id="7" name="Straight Connector 6"/>
          <p:cNvCxnSpPr/>
          <p:nvPr/>
        </p:nvCxnSpPr>
        <p:spPr>
          <a:xfrm flipV="1">
            <a:off x="3312266" y="1628800"/>
            <a:ext cx="212868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6260152" y="1304764"/>
            <a:ext cx="2554416" cy="307777"/>
          </a:xfrm>
          <a:prstGeom prst="rect">
            <a:avLst/>
          </a:prstGeom>
        </p:spPr>
        <p:txBody>
          <a:bodyPr wrap="square">
            <a:spAutoFit/>
          </a:bodyPr>
          <a:lstStyle/>
          <a:p>
            <a:pPr fontAlgn="base">
              <a:spcBef>
                <a:spcPct val="0"/>
              </a:spcBef>
              <a:spcAft>
                <a:spcPct val="0"/>
              </a:spcAft>
            </a:pPr>
            <a:r>
              <a:rPr lang="en-US" sz="1400" cap="small" dirty="0" smtClean="0">
                <a:solidFill>
                  <a:srgbClr val="333333"/>
                </a:solidFill>
              </a:rPr>
              <a:t>Top 10 Priorities - 2012</a:t>
            </a:r>
            <a:endParaRPr lang="en-US" sz="1400" cap="small" dirty="0">
              <a:solidFill>
                <a:srgbClr val="333333"/>
              </a:solidFill>
            </a:endParaRPr>
          </a:p>
        </p:txBody>
      </p:sp>
      <p:sp>
        <p:nvSpPr>
          <p:cNvPr id="45" name="TextBox 44"/>
          <p:cNvSpPr txBox="1"/>
          <p:nvPr/>
        </p:nvSpPr>
        <p:spPr>
          <a:xfrm>
            <a:off x="6266056" y="1736812"/>
            <a:ext cx="2554416" cy="3162404"/>
          </a:xfrm>
          <a:prstGeom prst="rect">
            <a:avLst/>
          </a:prstGeom>
          <a:noFill/>
        </p:spPr>
        <p:txBody>
          <a:bodyPr wrap="square" rtlCol="0">
            <a:spAutoFit/>
          </a:bodyPr>
          <a:lstStyle/>
          <a:p>
            <a:pPr marL="288925" indent="-288925" fontAlgn="base">
              <a:spcBef>
                <a:spcPct val="0"/>
              </a:spcBef>
              <a:spcAft>
                <a:spcPts val="900"/>
              </a:spcAft>
              <a:buFont typeface="+mj-lt"/>
              <a:buAutoNum type="arabicPeriod"/>
            </a:pPr>
            <a:r>
              <a:rPr lang="en-US" sz="1400" b="1" cap="small" dirty="0">
                <a:solidFill>
                  <a:srgbClr val="D17D08"/>
                </a:solidFill>
              </a:rPr>
              <a:t>Leadership development</a:t>
            </a:r>
            <a:endParaRPr lang="en-US" sz="1400" cap="small" dirty="0">
              <a:solidFill>
                <a:srgbClr val="D17D08"/>
              </a:solidFill>
            </a:endParaRPr>
          </a:p>
          <a:p>
            <a:pPr marL="288925" indent="-288925" fontAlgn="base">
              <a:spcBef>
                <a:spcPct val="0"/>
              </a:spcBef>
              <a:spcAft>
                <a:spcPts val="900"/>
              </a:spcAft>
              <a:buFont typeface="+mj-lt"/>
              <a:buAutoNum type="arabicPeriod"/>
            </a:pPr>
            <a:r>
              <a:rPr lang="en-US" sz="1200" cap="small" dirty="0" smtClean="0">
                <a:solidFill>
                  <a:srgbClr val="333333"/>
                </a:solidFill>
              </a:rPr>
              <a:t>Employee Engagement</a:t>
            </a:r>
          </a:p>
          <a:p>
            <a:pPr marL="288925" indent="-288925" fontAlgn="base">
              <a:spcBef>
                <a:spcPct val="0"/>
              </a:spcBef>
              <a:spcAft>
                <a:spcPts val="900"/>
              </a:spcAft>
              <a:buFont typeface="+mj-lt"/>
              <a:buAutoNum type="arabicPeriod"/>
            </a:pPr>
            <a:r>
              <a:rPr lang="en-US" sz="1200" cap="small" dirty="0" smtClean="0">
                <a:solidFill>
                  <a:srgbClr val="333333"/>
                </a:solidFill>
              </a:rPr>
              <a:t>Management Development</a:t>
            </a:r>
            <a:endParaRPr lang="en-US" sz="1200" cap="small" dirty="0">
              <a:solidFill>
                <a:srgbClr val="333333"/>
              </a:solidFill>
            </a:endParaRPr>
          </a:p>
          <a:p>
            <a:pPr marL="288925" indent="-288925" fontAlgn="base">
              <a:spcBef>
                <a:spcPct val="0"/>
              </a:spcBef>
              <a:spcAft>
                <a:spcPts val="900"/>
              </a:spcAft>
              <a:buFont typeface="+mj-lt"/>
              <a:buAutoNum type="arabicPeriod"/>
            </a:pPr>
            <a:r>
              <a:rPr lang="en-US" sz="1200" cap="small" dirty="0" smtClean="0">
                <a:solidFill>
                  <a:srgbClr val="333333"/>
                </a:solidFill>
              </a:rPr>
              <a:t>HR Strategic Planning</a:t>
            </a:r>
          </a:p>
          <a:p>
            <a:pPr marL="288925" indent="-288925" fontAlgn="base">
              <a:spcBef>
                <a:spcPct val="0"/>
              </a:spcBef>
              <a:spcAft>
                <a:spcPts val="900"/>
              </a:spcAft>
              <a:buFont typeface="+mj-lt"/>
              <a:buAutoNum type="arabicPeriod"/>
            </a:pPr>
            <a:r>
              <a:rPr lang="en-US" sz="1200" cap="small" dirty="0" smtClean="0">
                <a:solidFill>
                  <a:srgbClr val="333333"/>
                </a:solidFill>
              </a:rPr>
              <a:t>Performance Appraisals</a:t>
            </a:r>
          </a:p>
          <a:p>
            <a:pPr marL="288925" indent="-288925" fontAlgn="base">
              <a:spcBef>
                <a:spcPct val="0"/>
              </a:spcBef>
              <a:spcAft>
                <a:spcPts val="900"/>
              </a:spcAft>
              <a:buFont typeface="+mj-lt"/>
              <a:buAutoNum type="arabicPeriod"/>
            </a:pPr>
            <a:r>
              <a:rPr lang="en-US" sz="1200" cap="small" dirty="0" smtClean="0">
                <a:solidFill>
                  <a:srgbClr val="333333"/>
                </a:solidFill>
              </a:rPr>
              <a:t>Strengthen the Candidate Pipeline</a:t>
            </a:r>
          </a:p>
          <a:p>
            <a:pPr marL="288925" indent="-288925" fontAlgn="base">
              <a:spcBef>
                <a:spcPct val="0"/>
              </a:spcBef>
              <a:spcAft>
                <a:spcPts val="900"/>
              </a:spcAft>
              <a:buFont typeface="+mj-lt"/>
              <a:buAutoNum type="arabicPeriod"/>
            </a:pPr>
            <a:r>
              <a:rPr lang="en-US" sz="1200" cap="small" dirty="0" smtClean="0">
                <a:solidFill>
                  <a:srgbClr val="333333"/>
                </a:solidFill>
              </a:rPr>
              <a:t>Coaching</a:t>
            </a:r>
          </a:p>
          <a:p>
            <a:pPr marL="288925" indent="-288925" fontAlgn="base">
              <a:spcBef>
                <a:spcPct val="0"/>
              </a:spcBef>
              <a:spcAft>
                <a:spcPts val="900"/>
              </a:spcAft>
              <a:buFont typeface="+mj-lt"/>
              <a:buAutoNum type="arabicPeriod"/>
            </a:pPr>
            <a:r>
              <a:rPr lang="en-US" sz="1200" cap="small" dirty="0" smtClean="0">
                <a:solidFill>
                  <a:srgbClr val="333333"/>
                </a:solidFill>
              </a:rPr>
              <a:t>Succession Planning</a:t>
            </a:r>
          </a:p>
          <a:p>
            <a:pPr marL="288925" indent="-288925" fontAlgn="base">
              <a:spcBef>
                <a:spcPct val="0"/>
              </a:spcBef>
              <a:spcAft>
                <a:spcPts val="900"/>
              </a:spcAft>
              <a:buFont typeface="+mj-lt"/>
              <a:buAutoNum type="arabicPeriod"/>
            </a:pPr>
            <a:r>
              <a:rPr lang="en-US" sz="1200" cap="small" dirty="0" smtClean="0">
                <a:solidFill>
                  <a:srgbClr val="333333"/>
                </a:solidFill>
              </a:rPr>
              <a:t>HR Software Upgrades</a:t>
            </a:r>
            <a:endParaRPr lang="en-US" sz="1200" cap="small" dirty="0">
              <a:solidFill>
                <a:srgbClr val="333333"/>
              </a:solidFill>
            </a:endParaRPr>
          </a:p>
          <a:p>
            <a:pPr marL="288925" indent="-288925" fontAlgn="base">
              <a:spcBef>
                <a:spcPct val="0"/>
              </a:spcBef>
              <a:spcAft>
                <a:spcPts val="900"/>
              </a:spcAft>
              <a:buFont typeface="+mj-lt"/>
              <a:buAutoNum type="arabicPeriod"/>
            </a:pPr>
            <a:r>
              <a:rPr lang="en-US" sz="1200" cap="small" dirty="0" smtClean="0">
                <a:solidFill>
                  <a:srgbClr val="333333"/>
                </a:solidFill>
              </a:rPr>
              <a:t>Compliance</a:t>
            </a:r>
          </a:p>
        </p:txBody>
      </p:sp>
      <p:cxnSp>
        <p:nvCxnSpPr>
          <p:cNvPr id="46" name="Straight Connector 45"/>
          <p:cNvCxnSpPr/>
          <p:nvPr/>
        </p:nvCxnSpPr>
        <p:spPr>
          <a:xfrm flipV="1">
            <a:off x="6344204" y="1628800"/>
            <a:ext cx="2128680" cy="0"/>
          </a:xfrm>
          <a:prstGeom prst="line">
            <a:avLst/>
          </a:pr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940152" y="2384884"/>
            <a:ext cx="0" cy="210312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87524" y="6155722"/>
            <a:ext cx="8634764" cy="261610"/>
          </a:xfrm>
          <a:prstGeom prst="rect">
            <a:avLst/>
          </a:prstGeom>
          <a:noFill/>
        </p:spPr>
        <p:txBody>
          <a:bodyPr wrap="square" rtlCol="0">
            <a:spAutoFit/>
          </a:bodyPr>
          <a:lstStyle/>
          <a:p>
            <a:pPr algn="r" fontAlgn="base">
              <a:spcBef>
                <a:spcPct val="0"/>
              </a:spcBef>
              <a:spcAft>
                <a:spcPct val="0"/>
              </a:spcAft>
            </a:pPr>
            <a:r>
              <a:rPr lang="en-US" sz="1100" dirty="0" smtClean="0">
                <a:solidFill>
                  <a:srgbClr val="333333"/>
                </a:solidFill>
              </a:rPr>
              <a:t>Source: McLean &amp; Company; 2014, n=502; 2013, n=299</a:t>
            </a:r>
            <a:r>
              <a:rPr lang="en-US" sz="1100" dirty="0">
                <a:solidFill>
                  <a:srgbClr val="333333"/>
                </a:solidFill>
              </a:rPr>
              <a:t>;</a:t>
            </a:r>
            <a:r>
              <a:rPr lang="en-US" sz="1100" dirty="0" smtClean="0">
                <a:solidFill>
                  <a:srgbClr val="333333"/>
                </a:solidFill>
              </a:rPr>
              <a:t> </a:t>
            </a:r>
            <a:r>
              <a:rPr lang="en-US" sz="1100" dirty="0">
                <a:solidFill>
                  <a:srgbClr val="333333"/>
                </a:solidFill>
              </a:rPr>
              <a:t>2012, </a:t>
            </a:r>
            <a:r>
              <a:rPr lang="en-US" sz="1100" dirty="0" smtClean="0">
                <a:solidFill>
                  <a:srgbClr val="333333"/>
                </a:solidFill>
              </a:rPr>
              <a:t>n=134</a:t>
            </a:r>
            <a:endParaRPr lang="en-US" sz="1100" dirty="0">
              <a:solidFill>
                <a:srgbClr val="333333"/>
              </a:solidFill>
            </a:endParaRPr>
          </a:p>
        </p:txBody>
      </p:sp>
      <p:grpSp>
        <p:nvGrpSpPr>
          <p:cNvPr id="18" name="Group 17"/>
          <p:cNvGrpSpPr/>
          <p:nvPr/>
        </p:nvGrpSpPr>
        <p:grpSpPr>
          <a:xfrm>
            <a:off x="0" y="6525344"/>
            <a:ext cx="9144000" cy="351838"/>
            <a:chOff x="0" y="6525344"/>
            <a:chExt cx="9144000" cy="351838"/>
          </a:xfrm>
        </p:grpSpPr>
        <p:sp>
          <p:nvSpPr>
            <p:cNvPr id="19" name="Rectangle 18"/>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20" name="Picture 1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28" name="Rectangle 27"/>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716302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395536" y="1413641"/>
            <a:ext cx="5256584" cy="4855175"/>
          </a:xfrm>
          <a:prstGeom prst="rect">
            <a:avLst/>
          </a:prstGeom>
          <a:solidFill>
            <a:schemeClr val="accent5">
              <a:lumMod val="20000"/>
              <a:lumOff val="80000"/>
            </a:schemeClr>
          </a:solidFill>
          <a:effectLst/>
        </p:spPr>
        <p:txBody>
          <a:bodyPr wrap="square" rtlCol="0">
            <a:spAutoFit/>
          </a:bodyPr>
          <a:lstStyle/>
          <a:p>
            <a:pPr fontAlgn="base">
              <a:spcBef>
                <a:spcPct val="0"/>
              </a:spcBef>
              <a:spcAft>
                <a:spcPts val="1800"/>
              </a:spcAft>
            </a:pPr>
            <a:r>
              <a:rPr lang="en-US" sz="1400" cap="small" dirty="0" smtClean="0">
                <a:solidFill>
                  <a:srgbClr val="333333"/>
                </a:solidFill>
              </a:rPr>
              <a:t>Why train mid-level managers on decision making?</a:t>
            </a:r>
          </a:p>
          <a:p>
            <a:pPr marL="171450" indent="-171450" fontAlgn="base">
              <a:spcBef>
                <a:spcPct val="0"/>
              </a:spcBef>
              <a:spcAft>
                <a:spcPts val="300"/>
              </a:spcAft>
              <a:buFont typeface="Arial" panose="020B0604020202020204" pitchFamily="34" charset="0"/>
              <a:buChar char="•"/>
            </a:pPr>
            <a:r>
              <a:rPr lang="en-CA" sz="1200" dirty="0">
                <a:solidFill>
                  <a:srgbClr val="333333"/>
                </a:solidFill>
              </a:rPr>
              <a:t>Despite </a:t>
            </a:r>
            <a:r>
              <a:rPr lang="en-CA" sz="1200" dirty="0" smtClean="0">
                <a:solidFill>
                  <a:srgbClr val="333333"/>
                </a:solidFill>
              </a:rPr>
              <a:t>an abundance of </a:t>
            </a:r>
            <a:r>
              <a:rPr lang="en-CA" sz="1200" dirty="0">
                <a:solidFill>
                  <a:srgbClr val="333333"/>
                </a:solidFill>
              </a:rPr>
              <a:t>research on all facets of decision making, decisions often fail. In fact, </a:t>
            </a:r>
            <a:r>
              <a:rPr lang="en-US" sz="1200" dirty="0">
                <a:solidFill>
                  <a:srgbClr val="333333"/>
                </a:solidFill>
                <a:latin typeface="Helvetica" pitchFamily="34" charset="0"/>
              </a:rPr>
              <a:t>one source claims a </a:t>
            </a:r>
            <a:r>
              <a:rPr lang="en-US" sz="1200" b="1" dirty="0">
                <a:solidFill>
                  <a:srgbClr val="333333"/>
                </a:solidFill>
                <a:latin typeface="Helvetica" pitchFamily="34" charset="0"/>
              </a:rPr>
              <a:t>decision failure rate of 50% </a:t>
            </a:r>
            <a:r>
              <a:rPr lang="en-US" sz="1200" dirty="0" smtClean="0">
                <a:solidFill>
                  <a:srgbClr val="333333"/>
                </a:solidFill>
                <a:latin typeface="Helvetica" pitchFamily="34" charset="0"/>
              </a:rPr>
              <a:t>– effectively no </a:t>
            </a:r>
            <a:r>
              <a:rPr lang="en-US" sz="1200" dirty="0">
                <a:solidFill>
                  <a:srgbClr val="333333"/>
                </a:solidFill>
                <a:latin typeface="Helvetica" pitchFamily="34" charset="0"/>
              </a:rPr>
              <a:t>better than chance. </a:t>
            </a:r>
          </a:p>
          <a:p>
            <a:pPr marL="520700" fontAlgn="base">
              <a:spcBef>
                <a:spcPct val="0"/>
              </a:spcBef>
              <a:spcAft>
                <a:spcPts val="1800"/>
              </a:spcAft>
            </a:pPr>
            <a:r>
              <a:rPr lang="en-US" sz="1200" dirty="0" smtClean="0">
                <a:solidFill>
                  <a:srgbClr val="333333"/>
                </a:solidFill>
                <a:latin typeface="Helvetica" pitchFamily="34" charset="0"/>
              </a:rPr>
              <a:t>	</a:t>
            </a:r>
            <a:r>
              <a:rPr lang="en-US" sz="1200" dirty="0" smtClean="0">
                <a:solidFill>
                  <a:srgbClr val="333333"/>
                </a:solidFill>
              </a:rPr>
              <a:t>Source</a:t>
            </a:r>
            <a:r>
              <a:rPr lang="en-US" sz="1200" dirty="0">
                <a:solidFill>
                  <a:srgbClr val="333333"/>
                </a:solidFill>
              </a:rPr>
              <a:t>: “Principles of </a:t>
            </a:r>
            <a:r>
              <a:rPr lang="en-US" sz="1200" dirty="0" smtClean="0">
                <a:solidFill>
                  <a:srgbClr val="333333"/>
                </a:solidFill>
              </a:rPr>
              <a:t>Management, Carpenter </a:t>
            </a:r>
            <a:r>
              <a:rPr lang="en-US" sz="1200" dirty="0">
                <a:solidFill>
                  <a:srgbClr val="333333"/>
                </a:solidFill>
              </a:rPr>
              <a:t>et al.</a:t>
            </a:r>
          </a:p>
          <a:p>
            <a:pPr marL="171450" indent="-171450" fontAlgn="base">
              <a:spcBef>
                <a:spcPct val="0"/>
              </a:spcBef>
              <a:spcAft>
                <a:spcPts val="300"/>
              </a:spcAft>
              <a:buFont typeface="Arial" panose="020B0604020202020204" pitchFamily="34" charset="0"/>
              <a:buChar char="•"/>
            </a:pPr>
            <a:r>
              <a:rPr lang="en-US" sz="1200" b="1" dirty="0" smtClean="0">
                <a:solidFill>
                  <a:srgbClr val="333333"/>
                </a:solidFill>
              </a:rPr>
              <a:t>Many managers report relying heavily on </a:t>
            </a:r>
            <a:r>
              <a:rPr lang="en-US" sz="1200" b="1" dirty="0">
                <a:solidFill>
                  <a:srgbClr val="333333"/>
                </a:solidFill>
              </a:rPr>
              <a:t>instinct </a:t>
            </a:r>
            <a:r>
              <a:rPr lang="en-US" sz="1200" dirty="0" smtClean="0">
                <a:solidFill>
                  <a:srgbClr val="333333"/>
                </a:solidFill>
              </a:rPr>
              <a:t>or “gut” during the decision making process. </a:t>
            </a:r>
          </a:p>
          <a:p>
            <a:pPr marL="520700" fontAlgn="base">
              <a:spcBef>
                <a:spcPct val="0"/>
              </a:spcBef>
              <a:spcAft>
                <a:spcPts val="1800"/>
              </a:spcAft>
            </a:pPr>
            <a:r>
              <a:rPr lang="en-US" sz="1200" dirty="0" smtClean="0">
                <a:solidFill>
                  <a:srgbClr val="333333"/>
                </a:solidFill>
              </a:rPr>
              <a:t>    	Source: “Avoiding </a:t>
            </a:r>
            <a:r>
              <a:rPr lang="en-US" sz="1200" dirty="0">
                <a:solidFill>
                  <a:srgbClr val="333333"/>
                </a:solidFill>
              </a:rPr>
              <a:t>Auditor Bias and Making </a:t>
            </a:r>
            <a:r>
              <a:rPr lang="en-US" sz="1200" dirty="0" smtClean="0">
                <a:solidFill>
                  <a:srgbClr val="333333"/>
                </a:solidFill>
              </a:rPr>
              <a:t>Better 			Decisions,” Bettinghaus</a:t>
            </a:r>
            <a:r>
              <a:rPr lang="en-US" sz="1200" dirty="0">
                <a:solidFill>
                  <a:srgbClr val="333333"/>
                </a:solidFill>
              </a:rPr>
              <a:t> </a:t>
            </a:r>
            <a:r>
              <a:rPr lang="en-US" sz="1200" dirty="0" smtClean="0">
                <a:solidFill>
                  <a:srgbClr val="333333"/>
                </a:solidFill>
              </a:rPr>
              <a:t>et al.</a:t>
            </a:r>
          </a:p>
          <a:p>
            <a:pPr marL="171450" indent="-171450" fontAlgn="base">
              <a:spcBef>
                <a:spcPct val="0"/>
              </a:spcBef>
              <a:spcAft>
                <a:spcPts val="1800"/>
              </a:spcAft>
              <a:buFont typeface="Arial" panose="020B0604020202020204" pitchFamily="34" charset="0"/>
              <a:buChar char="•"/>
            </a:pPr>
            <a:r>
              <a:rPr lang="en-CA" sz="1200" dirty="0">
                <a:solidFill>
                  <a:srgbClr val="333333"/>
                </a:solidFill>
              </a:rPr>
              <a:t>Structured </a:t>
            </a:r>
            <a:r>
              <a:rPr lang="en-CA" sz="1200" dirty="0" smtClean="0">
                <a:solidFill>
                  <a:srgbClr val="333333"/>
                </a:solidFill>
              </a:rPr>
              <a:t>decision-making </a:t>
            </a:r>
            <a:r>
              <a:rPr lang="en-CA" sz="1200" dirty="0">
                <a:solidFill>
                  <a:srgbClr val="333333"/>
                </a:solidFill>
              </a:rPr>
              <a:t>processes</a:t>
            </a:r>
            <a:r>
              <a:rPr lang="en-CA" sz="1200" b="1" dirty="0">
                <a:solidFill>
                  <a:srgbClr val="333333"/>
                </a:solidFill>
              </a:rPr>
              <a:t> </a:t>
            </a:r>
            <a:r>
              <a:rPr lang="en-CA" sz="1200" dirty="0" smtClean="0">
                <a:solidFill>
                  <a:srgbClr val="333333"/>
                </a:solidFill>
              </a:rPr>
              <a:t>help to reduce </a:t>
            </a:r>
            <a:r>
              <a:rPr lang="en-CA" sz="1200" dirty="0">
                <a:solidFill>
                  <a:srgbClr val="333333"/>
                </a:solidFill>
              </a:rPr>
              <a:t>bias, </a:t>
            </a:r>
            <a:r>
              <a:rPr lang="en-CA" sz="1200" dirty="0" smtClean="0">
                <a:solidFill>
                  <a:srgbClr val="333333"/>
                </a:solidFill>
              </a:rPr>
              <a:t>curb groupthink</a:t>
            </a:r>
            <a:r>
              <a:rPr lang="en-CA" sz="1200" dirty="0">
                <a:solidFill>
                  <a:srgbClr val="333333"/>
                </a:solidFill>
              </a:rPr>
              <a:t>, </a:t>
            </a:r>
            <a:r>
              <a:rPr lang="en-CA" sz="1200" dirty="0" smtClean="0">
                <a:solidFill>
                  <a:srgbClr val="333333"/>
                </a:solidFill>
              </a:rPr>
              <a:t>diminish the risk of </a:t>
            </a:r>
            <a:r>
              <a:rPr lang="en-CA" sz="1200" dirty="0">
                <a:solidFill>
                  <a:srgbClr val="333333"/>
                </a:solidFill>
              </a:rPr>
              <a:t>analysis paralysis, </a:t>
            </a:r>
            <a:r>
              <a:rPr lang="en-CA" sz="1200" dirty="0" smtClean="0">
                <a:solidFill>
                  <a:srgbClr val="333333"/>
                </a:solidFill>
              </a:rPr>
              <a:t>increase stakeholder buy-in, guard against an over-reliance on “gut” instinct, and </a:t>
            </a:r>
            <a:r>
              <a:rPr lang="en-CA" sz="1200" dirty="0">
                <a:solidFill>
                  <a:srgbClr val="333333"/>
                </a:solidFill>
              </a:rPr>
              <a:t>drive overall decision </a:t>
            </a:r>
            <a:r>
              <a:rPr lang="en-CA" sz="1200" dirty="0" smtClean="0">
                <a:solidFill>
                  <a:srgbClr val="333333"/>
                </a:solidFill>
              </a:rPr>
              <a:t>consistency. As a result, </a:t>
            </a:r>
            <a:r>
              <a:rPr lang="en-CA" sz="1200" b="1" dirty="0" smtClean="0">
                <a:solidFill>
                  <a:srgbClr val="333333"/>
                </a:solidFill>
              </a:rPr>
              <a:t>structured decision-making training can significantly boost decision success</a:t>
            </a:r>
            <a:r>
              <a:rPr lang="en-CA" sz="1200" dirty="0">
                <a:solidFill>
                  <a:srgbClr val="333333"/>
                </a:solidFill>
              </a:rPr>
              <a:t> </a:t>
            </a:r>
            <a:r>
              <a:rPr lang="en-CA" sz="1200" b="1" dirty="0" smtClean="0">
                <a:solidFill>
                  <a:srgbClr val="333333"/>
                </a:solidFill>
              </a:rPr>
              <a:t>and business profitability.</a:t>
            </a:r>
          </a:p>
          <a:p>
            <a:pPr marL="171450" indent="-171450" fontAlgn="base">
              <a:spcBef>
                <a:spcPct val="0"/>
              </a:spcBef>
              <a:spcAft>
                <a:spcPts val="300"/>
              </a:spcAft>
              <a:buFont typeface="Arial" panose="020B0604020202020204" pitchFamily="34" charset="0"/>
              <a:buChar char="•"/>
            </a:pPr>
            <a:r>
              <a:rPr lang="en-CA" sz="1200" dirty="0" smtClean="0">
                <a:solidFill>
                  <a:srgbClr val="333333"/>
                </a:solidFill>
              </a:rPr>
              <a:t>In addition to the positive business outcomes that come from a higher decision success rate, </a:t>
            </a:r>
            <a:r>
              <a:rPr lang="en-CA" sz="1200" b="1" dirty="0" smtClean="0">
                <a:solidFill>
                  <a:srgbClr val="333333"/>
                </a:solidFill>
              </a:rPr>
              <a:t>managers also strengthen a core competency</a:t>
            </a:r>
            <a:r>
              <a:rPr lang="en-CA" sz="1200" dirty="0" smtClean="0">
                <a:solidFill>
                  <a:srgbClr val="333333"/>
                </a:solidFill>
              </a:rPr>
              <a:t>. In fact, 54% of organizations agree with the statement: </a:t>
            </a:r>
            <a:r>
              <a:rPr lang="en-US" sz="1200" dirty="0" smtClean="0">
                <a:solidFill>
                  <a:srgbClr val="333333"/>
                </a:solidFill>
                <a:latin typeface="Helvetica" pitchFamily="34" charset="0"/>
              </a:rPr>
              <a:t>“Decision-making </a:t>
            </a:r>
            <a:r>
              <a:rPr lang="en-US" sz="1200" dirty="0">
                <a:solidFill>
                  <a:srgbClr val="333333"/>
                </a:solidFill>
                <a:latin typeface="Helvetica" pitchFamily="34" charset="0"/>
              </a:rPr>
              <a:t>is recognized as a core capability within my </a:t>
            </a:r>
            <a:r>
              <a:rPr lang="en-US" sz="1200" dirty="0" smtClean="0">
                <a:solidFill>
                  <a:srgbClr val="333333"/>
                </a:solidFill>
                <a:latin typeface="Helvetica" pitchFamily="34" charset="0"/>
              </a:rPr>
              <a:t>organization.”</a:t>
            </a:r>
          </a:p>
          <a:p>
            <a:pPr marL="520700" fontAlgn="base">
              <a:spcBef>
                <a:spcPct val="0"/>
              </a:spcBef>
              <a:spcAft>
                <a:spcPts val="1200"/>
              </a:spcAft>
            </a:pPr>
            <a:r>
              <a:rPr lang="en-US" sz="1200" dirty="0" smtClean="0">
                <a:solidFill>
                  <a:srgbClr val="333333"/>
                </a:solidFill>
                <a:latin typeface="Helvetica" pitchFamily="34" charset="0"/>
              </a:rPr>
              <a:t>	</a:t>
            </a:r>
            <a:r>
              <a:rPr lang="en-US" sz="1200" dirty="0">
                <a:solidFill>
                  <a:srgbClr val="333333"/>
                </a:solidFill>
              </a:rPr>
              <a:t>Source: “Decisive Action: How businesses make </a:t>
            </a:r>
            <a:r>
              <a:rPr lang="en-US" sz="1200" dirty="0" smtClean="0">
                <a:solidFill>
                  <a:srgbClr val="333333"/>
                </a:solidFill>
              </a:rPr>
              <a:t>	      		decisions </a:t>
            </a:r>
            <a:r>
              <a:rPr lang="en-US" sz="1200" dirty="0">
                <a:solidFill>
                  <a:srgbClr val="333333"/>
                </a:solidFill>
              </a:rPr>
              <a:t>and how they could do it </a:t>
            </a:r>
            <a:r>
              <a:rPr lang="en-US" sz="1200" dirty="0" smtClean="0">
                <a:solidFill>
                  <a:srgbClr val="333333"/>
                </a:solidFill>
              </a:rPr>
              <a:t>better,” </a:t>
            </a:r>
            <a:r>
              <a:rPr lang="en-US" sz="1200" dirty="0">
                <a:solidFill>
                  <a:srgbClr val="333333"/>
                </a:solidFill>
              </a:rPr>
              <a:t>EIU</a:t>
            </a:r>
          </a:p>
        </p:txBody>
      </p:sp>
      <p:sp>
        <p:nvSpPr>
          <p:cNvPr id="2" name="Title 1"/>
          <p:cNvSpPr>
            <a:spLocks noGrp="1"/>
          </p:cNvSpPr>
          <p:nvPr>
            <p:ph type="title"/>
          </p:nvPr>
        </p:nvSpPr>
        <p:spPr/>
        <p:txBody>
          <a:bodyPr/>
          <a:lstStyle/>
          <a:p>
            <a:r>
              <a:rPr lang="en-CA" dirty="0" smtClean="0"/>
              <a:t>Decision-making training boosts business benefits and helps managers develop a core competency</a:t>
            </a:r>
            <a:endParaRPr lang="en-US" dirty="0"/>
          </a:p>
        </p:txBody>
      </p:sp>
      <p:sp>
        <p:nvSpPr>
          <p:cNvPr id="4" name="TextBox 3"/>
          <p:cNvSpPr txBox="1"/>
          <p:nvPr/>
        </p:nvSpPr>
        <p:spPr>
          <a:xfrm>
            <a:off x="6054152" y="4075472"/>
            <a:ext cx="2710079" cy="2269852"/>
          </a:xfrm>
          <a:prstGeom prst="rect">
            <a:avLst/>
          </a:prstGeom>
          <a:noFill/>
          <a:effectLst/>
        </p:spPr>
        <p:txBody>
          <a:bodyPr wrap="square" rtlCol="0">
            <a:spAutoFit/>
          </a:bodyPr>
          <a:lstStyle/>
          <a:p>
            <a:pPr algn="ctr" fontAlgn="base">
              <a:spcBef>
                <a:spcPct val="0"/>
              </a:spcBef>
              <a:spcAft>
                <a:spcPts val="900"/>
              </a:spcAft>
            </a:pPr>
            <a:r>
              <a:rPr lang="en-US" sz="1400" i="1" dirty="0" smtClean="0">
                <a:solidFill>
                  <a:srgbClr val="333333"/>
                </a:solidFill>
                <a:latin typeface="Georgia"/>
              </a:rPr>
              <a:t>If </a:t>
            </a:r>
            <a:r>
              <a:rPr lang="en-US" sz="1400" i="1" dirty="0">
                <a:solidFill>
                  <a:srgbClr val="333333"/>
                </a:solidFill>
                <a:latin typeface="Georgia"/>
              </a:rPr>
              <a:t>we slow down and push ourselves to think more rationally about the decision at </a:t>
            </a:r>
            <a:r>
              <a:rPr lang="en-US" sz="1400" i="1" dirty="0" smtClean="0">
                <a:solidFill>
                  <a:srgbClr val="333333"/>
                </a:solidFill>
                <a:latin typeface="Georgia"/>
              </a:rPr>
              <a:t>hand… judgments </a:t>
            </a:r>
            <a:r>
              <a:rPr lang="en-US" sz="1400" i="1" dirty="0">
                <a:solidFill>
                  <a:srgbClr val="333333"/>
                </a:solidFill>
                <a:latin typeface="Georgia"/>
              </a:rPr>
              <a:t>will be less biased, more rational, and more likely to be a better decision</a:t>
            </a:r>
            <a:r>
              <a:rPr lang="en-US" sz="1400" i="1" dirty="0" smtClean="0">
                <a:solidFill>
                  <a:srgbClr val="333333"/>
                </a:solidFill>
                <a:latin typeface="Georgia"/>
              </a:rPr>
              <a:t>.</a:t>
            </a:r>
          </a:p>
          <a:p>
            <a:pPr algn="ctr" fontAlgn="base">
              <a:spcBef>
                <a:spcPct val="0"/>
              </a:spcBef>
              <a:spcAft>
                <a:spcPts val="900"/>
              </a:spcAft>
            </a:pPr>
            <a:r>
              <a:rPr lang="en-US" sz="1200" dirty="0" smtClean="0">
                <a:solidFill>
                  <a:srgbClr val="333333"/>
                </a:solidFill>
              </a:rPr>
              <a:t>Source</a:t>
            </a:r>
            <a:r>
              <a:rPr lang="en-US" sz="1200" dirty="0">
                <a:solidFill>
                  <a:srgbClr val="333333"/>
                </a:solidFill>
              </a:rPr>
              <a:t>: </a:t>
            </a:r>
            <a:r>
              <a:rPr lang="en-US" sz="1200" dirty="0" smtClean="0">
                <a:solidFill>
                  <a:srgbClr val="333333"/>
                </a:solidFill>
              </a:rPr>
              <a:t>“</a:t>
            </a:r>
            <a:r>
              <a:rPr lang="en-US" sz="1200" dirty="0">
                <a:solidFill>
                  <a:srgbClr val="333333"/>
                </a:solidFill>
              </a:rPr>
              <a:t>Avoiding Auditor Bias and Making Better </a:t>
            </a:r>
            <a:r>
              <a:rPr lang="en-US" sz="1200" dirty="0" smtClean="0">
                <a:solidFill>
                  <a:srgbClr val="333333"/>
                </a:solidFill>
              </a:rPr>
              <a:t>Decisions,” Bettinghaus et al.</a:t>
            </a:r>
            <a:endParaRPr lang="en-US" sz="1100" dirty="0">
              <a:solidFill>
                <a:srgbClr val="333333"/>
              </a:solidFill>
            </a:endParaRPr>
          </a:p>
        </p:txBody>
      </p:sp>
      <p:pic>
        <p:nvPicPr>
          <p:cNvPr id="12" name="Picture 11" descr="quote2.wmf"/>
          <p:cNvPicPr>
            <a:picLocks noChangeAspect="1"/>
          </p:cNvPicPr>
          <p:nvPr/>
        </p:nvPicPr>
        <p:blipFill>
          <a:blip r:embed="rId3" cstate="print"/>
          <a:stretch>
            <a:fillRect/>
          </a:stretch>
        </p:blipFill>
        <p:spPr>
          <a:xfrm>
            <a:off x="8398202" y="5448649"/>
            <a:ext cx="256032" cy="182880"/>
          </a:xfrm>
          <a:prstGeom prst="rect">
            <a:avLst/>
          </a:prstGeom>
        </p:spPr>
      </p:pic>
      <p:pic>
        <p:nvPicPr>
          <p:cNvPr id="15" name="Picture 14" descr="quote1.wmf"/>
          <p:cNvPicPr>
            <a:picLocks noChangeAspect="1"/>
          </p:cNvPicPr>
          <p:nvPr/>
        </p:nvPicPr>
        <p:blipFill>
          <a:blip r:embed="rId4" cstate="print"/>
          <a:stretch>
            <a:fillRect/>
          </a:stretch>
        </p:blipFill>
        <p:spPr>
          <a:xfrm>
            <a:off x="6022287" y="4067703"/>
            <a:ext cx="256032" cy="182880"/>
          </a:xfrm>
          <a:prstGeom prst="rect">
            <a:avLst/>
          </a:prstGeom>
        </p:spPr>
      </p:pic>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71824" y="1443751"/>
            <a:ext cx="2485912" cy="2485912"/>
          </a:xfrm>
          <a:prstGeom prst="rect">
            <a:avLst/>
          </a:prstGeom>
        </p:spPr>
      </p:pic>
      <p:grpSp>
        <p:nvGrpSpPr>
          <p:cNvPr id="8" name="Group 7"/>
          <p:cNvGrpSpPr/>
          <p:nvPr/>
        </p:nvGrpSpPr>
        <p:grpSpPr>
          <a:xfrm>
            <a:off x="0" y="6525344"/>
            <a:ext cx="9144000" cy="351838"/>
            <a:chOff x="0" y="6525344"/>
            <a:chExt cx="9144000" cy="351838"/>
          </a:xfrm>
        </p:grpSpPr>
        <p:sp>
          <p:nvSpPr>
            <p:cNvPr id="9" name="Rectangle 8"/>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1" name="Rectangle 10"/>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536078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latin typeface="Georgia" panose="02040502050405020303" pitchFamily="18" charset="0"/>
              </a:rPr>
              <a:t>McLean &amp; Company Helps HR Professionals To:</a:t>
            </a:r>
            <a:endParaRPr lang="en-CA" dirty="0">
              <a:latin typeface="Georgia" panose="02040502050405020303" pitchFamily="18" charset="0"/>
            </a:endParaRPr>
          </a:p>
        </p:txBody>
      </p:sp>
      <p:pic>
        <p:nvPicPr>
          <p:cNvPr id="30" name="Picture 29" descr="report_thumbnail-mco.png"/>
          <p:cNvPicPr>
            <a:picLocks noChangeAspect="1"/>
          </p:cNvPicPr>
          <p:nvPr/>
        </p:nvPicPr>
        <p:blipFill>
          <a:blip r:embed="rId3" cstate="print"/>
          <a:stretch>
            <a:fillRect/>
          </a:stretch>
        </p:blipFill>
        <p:spPr>
          <a:xfrm>
            <a:off x="6444208" y="1414604"/>
            <a:ext cx="2699792" cy="2352944"/>
          </a:xfrm>
          <a:prstGeom prst="rect">
            <a:avLst/>
          </a:prstGeom>
        </p:spPr>
      </p:pic>
      <p:sp>
        <p:nvSpPr>
          <p:cNvPr id="16" name="Text Placeholder 41"/>
          <p:cNvSpPr txBox="1">
            <a:spLocks/>
          </p:cNvSpPr>
          <p:nvPr/>
        </p:nvSpPr>
        <p:spPr bwMode="auto">
          <a:xfrm>
            <a:off x="1589346" y="5290954"/>
            <a:ext cx="5950125" cy="825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algn="ctr" eaLnBrk="0" hangingPunct="0">
              <a:buClr>
                <a:prstClr val="white"/>
              </a:buClr>
            </a:pPr>
            <a:r>
              <a:rPr lang="en-CA" dirty="0" smtClean="0">
                <a:solidFill>
                  <a:prstClr val="black"/>
                </a:solidFill>
                <a:latin typeface="Arial" panose="020B0604020202020204" pitchFamily="34" charset="0"/>
                <a:cs typeface="Arial" panose="020B0604020202020204" pitchFamily="34" charset="0"/>
              </a:rPr>
              <a:t>"</a:t>
            </a:r>
            <a:r>
              <a:rPr lang="en-CA" dirty="0">
                <a:solidFill>
                  <a:srgbClr val="333333"/>
                </a:solidFill>
              </a:rPr>
              <a:t> Now, more than ever, HR leaders need to help their organizations maximize the value of their people.  McLean &amp; Company offers the tools, diagnostics and programs to drive measurable results</a:t>
            </a:r>
            <a:r>
              <a:rPr lang="en-CA" dirty="0" smtClean="0">
                <a:solidFill>
                  <a:srgbClr val="333333"/>
                </a:solidFill>
              </a:rPr>
              <a:t>.</a:t>
            </a:r>
            <a:r>
              <a:rPr lang="en-CA" dirty="0" smtClean="0">
                <a:solidFill>
                  <a:prstClr val="black"/>
                </a:solidFill>
                <a:latin typeface="Arial" panose="020B0604020202020204" pitchFamily="34" charset="0"/>
                <a:cs typeface="Arial" panose="020B0604020202020204" pitchFamily="34" charset="0"/>
              </a:rPr>
              <a:t>"</a:t>
            </a:r>
          </a:p>
          <a:p>
            <a:pPr lvl="1" algn="ctr" eaLnBrk="0" fontAlgn="base" hangingPunct="0">
              <a:spcAft>
                <a:spcPct val="0"/>
              </a:spcAft>
              <a:buClr>
                <a:srgbClr val="C0504D"/>
              </a:buClr>
              <a:buFont typeface="Arial" pitchFamily="34" charset="0"/>
              <a:buNone/>
              <a:defRPr/>
            </a:pPr>
            <a:r>
              <a:rPr lang="en-CA" dirty="0" smtClean="0">
                <a:solidFill>
                  <a:prstClr val="black"/>
                </a:solidFill>
                <a:cs typeface="Arial" panose="020B0604020202020204" pitchFamily="34" charset="0"/>
              </a:rPr>
              <a:t>– Jennifer Rozon, Vice President, McLean &amp; Company</a:t>
            </a:r>
            <a:endParaRPr lang="en-US" dirty="0" smtClean="0">
              <a:solidFill>
                <a:prstClr val="black"/>
              </a:solidFill>
              <a:cs typeface="Arial" panose="020B0604020202020204" pitchFamily="34" charset="0"/>
            </a:endParaRPr>
          </a:p>
        </p:txBody>
      </p:sp>
      <p:sp>
        <p:nvSpPr>
          <p:cNvPr id="67" name="Text Placeholder 1"/>
          <p:cNvSpPr txBox="1">
            <a:spLocks/>
          </p:cNvSpPr>
          <p:nvPr/>
        </p:nvSpPr>
        <p:spPr bwMode="auto">
          <a:xfrm>
            <a:off x="2134393" y="4157958"/>
            <a:ext cx="4860032"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CA" sz="1400" b="1" dirty="0" smtClean="0">
                <a:solidFill>
                  <a:srgbClr val="333333"/>
                </a:solidFill>
                <a:cs typeface="Arial" panose="020B0604020202020204" pitchFamily="34" charset="0"/>
              </a:rPr>
              <a:t>Sign up to have access to our extensive selection of practical solutions for your HR challenges</a:t>
            </a:r>
            <a:endParaRPr lang="en-CA" sz="1400" b="1" dirty="0">
              <a:solidFill>
                <a:srgbClr val="333333"/>
              </a:solidFill>
              <a:cs typeface="Arial" panose="020B0604020202020204" pitchFamily="34" charset="0"/>
            </a:endParaRPr>
          </a:p>
        </p:txBody>
      </p:sp>
      <p:sp>
        <p:nvSpPr>
          <p:cNvPr id="64" name="Text Placeholder 3"/>
          <p:cNvSpPr>
            <a:spLocks noGrp="1"/>
          </p:cNvSpPr>
          <p:nvPr>
            <p:ph type="body" sz="quarter" idx="16"/>
          </p:nvPr>
        </p:nvSpPr>
        <p:spPr>
          <a:xfrm>
            <a:off x="7092280" y="6147726"/>
            <a:ext cx="1800200" cy="360040"/>
          </a:xfrm>
        </p:spPr>
        <p:txBody>
          <a:bodyPr/>
          <a:lstStyle/>
          <a:p>
            <a:pPr algn="r">
              <a:buNone/>
            </a:pPr>
            <a:r>
              <a:rPr lang="en-CA" sz="1400" b="1" dirty="0" smtClean="0">
                <a:latin typeface="Arial" panose="020B0604020202020204" pitchFamily="34" charset="0"/>
                <a:cs typeface="Arial" panose="020B0604020202020204" pitchFamily="34" charset="0"/>
                <a:hlinkClick r:id="rId4"/>
              </a:rPr>
              <a:t>hr.mcleanco.com</a:t>
            </a:r>
            <a:endParaRPr lang="en-CA" sz="1400" dirty="0">
              <a:latin typeface="Arial" panose="020B0604020202020204" pitchFamily="34" charset="0"/>
              <a:cs typeface="Arial" panose="020B0604020202020204" pitchFamily="34" charset="0"/>
            </a:endParaRPr>
          </a:p>
        </p:txBody>
      </p:sp>
      <p:sp>
        <p:nvSpPr>
          <p:cNvPr id="65" name="Text Placeholder 3"/>
          <p:cNvSpPr>
            <a:spLocks noGrp="1"/>
          </p:cNvSpPr>
          <p:nvPr>
            <p:ph type="body" sz="quarter" idx="16"/>
          </p:nvPr>
        </p:nvSpPr>
        <p:spPr>
          <a:xfrm>
            <a:off x="287524" y="6147726"/>
            <a:ext cx="2375756" cy="326554"/>
          </a:xfrm>
        </p:spPr>
        <p:txBody>
          <a:bodyPr/>
          <a:lstStyle/>
          <a:p>
            <a:pPr>
              <a:buNone/>
            </a:pPr>
            <a:r>
              <a:rPr lang="en-CA" sz="1400" b="1" dirty="0" smtClean="0">
                <a:latin typeface="Arial" panose="020B0604020202020204" pitchFamily="34" charset="0"/>
                <a:cs typeface="Arial" panose="020B0604020202020204" pitchFamily="34" charset="0"/>
              </a:rPr>
              <a:t>Toll Free: </a:t>
            </a:r>
            <a:r>
              <a:rPr lang="en-CA" sz="1400" dirty="0" smtClean="0">
                <a:latin typeface="Arial" panose="020B0604020202020204" pitchFamily="34" charset="0"/>
                <a:cs typeface="Arial" panose="020B0604020202020204" pitchFamily="34" charset="0"/>
              </a:rPr>
              <a:t>1-877-281-0480</a:t>
            </a:r>
            <a:endParaRPr lang="en-CA" sz="1400" dirty="0">
              <a:latin typeface="Arial" panose="020B0604020202020204" pitchFamily="34" charset="0"/>
              <a:cs typeface="Arial" panose="020B0604020202020204" pitchFamily="34" charset="0"/>
            </a:endParaRPr>
          </a:p>
        </p:txBody>
      </p:sp>
      <p:grpSp>
        <p:nvGrpSpPr>
          <p:cNvPr id="66" name="Group 65"/>
          <p:cNvGrpSpPr/>
          <p:nvPr/>
        </p:nvGrpSpPr>
        <p:grpSpPr>
          <a:xfrm>
            <a:off x="396170" y="1343624"/>
            <a:ext cx="5832014" cy="2610086"/>
            <a:chOff x="1115616" y="1412776"/>
            <a:chExt cx="7057418" cy="3243216"/>
          </a:xfrm>
        </p:grpSpPr>
        <p:grpSp>
          <p:nvGrpSpPr>
            <p:cNvPr id="68" name="Group 73"/>
            <p:cNvGrpSpPr/>
            <p:nvPr/>
          </p:nvGrpSpPr>
          <p:grpSpPr>
            <a:xfrm>
              <a:off x="1115616" y="1412776"/>
              <a:ext cx="7057418" cy="3243216"/>
              <a:chOff x="644107" y="2498653"/>
              <a:chExt cx="7855151" cy="2937957"/>
            </a:xfrm>
          </p:grpSpPr>
          <p:grpSp>
            <p:nvGrpSpPr>
              <p:cNvPr id="75" name="Group 38"/>
              <p:cNvGrpSpPr/>
              <p:nvPr/>
            </p:nvGrpSpPr>
            <p:grpSpPr>
              <a:xfrm>
                <a:off x="644107" y="2498653"/>
                <a:ext cx="3874553" cy="816221"/>
                <a:chOff x="644107" y="1330751"/>
                <a:chExt cx="3874553" cy="816221"/>
              </a:xfrm>
            </p:grpSpPr>
            <p:sp>
              <p:nvSpPr>
                <p:cNvPr id="109" name="Rounded Rectangle 108"/>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10" name="Rounded Rectangle 109"/>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11" name="Isosceles Triangle 110"/>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76" name="TextBox 75"/>
              <p:cNvSpPr txBox="1"/>
              <p:nvPr/>
            </p:nvSpPr>
            <p:spPr>
              <a:xfrm>
                <a:off x="1445581" y="2659055"/>
                <a:ext cx="2757005"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Empower management to apply HR best practices</a:t>
                </a:r>
              </a:p>
            </p:txBody>
          </p:sp>
          <p:cxnSp>
            <p:nvCxnSpPr>
              <p:cNvPr id="77" name="Straight Connector 76"/>
              <p:cNvCxnSpPr/>
              <p:nvPr/>
            </p:nvCxnSpPr>
            <p:spPr>
              <a:xfrm flipV="1">
                <a:off x="4572000" y="2582616"/>
                <a:ext cx="0" cy="2746157"/>
              </a:xfrm>
              <a:prstGeom prst="line">
                <a:avLst/>
              </a:prstGeom>
              <a:noFill/>
              <a:ln w="19050" cap="flat" cmpd="sng" algn="ctr">
                <a:solidFill>
                  <a:sysClr val="window" lastClr="FFFFFF">
                    <a:lumMod val="75000"/>
                  </a:sysClr>
                </a:solidFill>
                <a:prstDash val="sysDot"/>
                <a:headEnd type="diamond"/>
                <a:tailEnd type="diamond"/>
              </a:ln>
              <a:effectLst/>
            </p:spPr>
          </p:cxnSp>
          <p:grpSp>
            <p:nvGrpSpPr>
              <p:cNvPr id="78" name="Group 47"/>
              <p:cNvGrpSpPr/>
              <p:nvPr/>
            </p:nvGrpSpPr>
            <p:grpSpPr>
              <a:xfrm>
                <a:off x="644107" y="3555573"/>
                <a:ext cx="3874553" cy="816221"/>
                <a:chOff x="644107" y="1330751"/>
                <a:chExt cx="3874553" cy="816221"/>
              </a:xfrm>
            </p:grpSpPr>
            <p:sp>
              <p:nvSpPr>
                <p:cNvPr id="106" name="Rounded Rectangle 105"/>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7" name="Rounded Rectangle 106"/>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8" name="Isosceles Triangle 107"/>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79" name="TextBox 78"/>
              <p:cNvSpPr txBox="1"/>
              <p:nvPr/>
            </p:nvSpPr>
            <p:spPr>
              <a:xfrm>
                <a:off x="1408569" y="3606339"/>
                <a:ext cx="2837151" cy="623590"/>
              </a:xfrm>
              <a:prstGeom prst="rect">
                <a:avLst/>
              </a:prstGeom>
              <a:noFill/>
            </p:spPr>
            <p:txBody>
              <a:bodyPr wrap="square" lIns="0" tIns="0" rIns="0" bIns="0" rtlCol="0" anchor="ctr">
                <a:spAutoFit/>
              </a:bodyPr>
              <a:lstStyle/>
              <a:p>
                <a:pPr>
                  <a:defRPr/>
                </a:pPr>
                <a:r>
                  <a:rPr lang="fr-FR" sz="1200" i="1" kern="0" dirty="0" smtClean="0">
                    <a:solidFill>
                      <a:prstClr val="white"/>
                    </a:solidFill>
                  </a:rPr>
                  <a:t>Develop effective talent acquisition &amp; retention strategies</a:t>
                </a:r>
              </a:p>
            </p:txBody>
          </p:sp>
          <p:grpSp>
            <p:nvGrpSpPr>
              <p:cNvPr id="80" name="Group 55"/>
              <p:cNvGrpSpPr/>
              <p:nvPr/>
            </p:nvGrpSpPr>
            <p:grpSpPr>
              <a:xfrm>
                <a:off x="644107" y="4620389"/>
                <a:ext cx="3874553" cy="816221"/>
                <a:chOff x="644107" y="1330751"/>
                <a:chExt cx="3874553" cy="816221"/>
              </a:xfrm>
            </p:grpSpPr>
            <p:sp>
              <p:nvSpPr>
                <p:cNvPr id="103" name="Rounded Rectangle 102"/>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4" name="Rounded Rectangle 103"/>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5" name="Isosceles Triangle 104"/>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1" name="TextBox 80"/>
              <p:cNvSpPr txBox="1"/>
              <p:nvPr/>
            </p:nvSpPr>
            <p:spPr>
              <a:xfrm>
                <a:off x="1365435" y="4793743"/>
                <a:ext cx="2575400" cy="415726"/>
              </a:xfrm>
              <a:prstGeom prst="rect">
                <a:avLst/>
              </a:prstGeom>
              <a:noFill/>
            </p:spPr>
            <p:txBody>
              <a:bodyPr wrap="square" lIns="0" tIns="0" rIns="0" bIns="0" rtlCol="0" anchor="ctr">
                <a:spAutoFit/>
              </a:bodyPr>
              <a:lstStyle/>
              <a:p>
                <a:pPr>
                  <a:defRPr/>
                </a:pPr>
                <a:r>
                  <a:rPr lang="en-US" sz="1200" i="1" kern="0" dirty="0" smtClean="0">
                    <a:solidFill>
                      <a:prstClr val="white"/>
                    </a:solidFill>
                  </a:rPr>
                  <a:t>Build a high performance culture</a:t>
                </a:r>
              </a:p>
            </p:txBody>
          </p:sp>
          <p:grpSp>
            <p:nvGrpSpPr>
              <p:cNvPr id="82" name="Group 73"/>
              <p:cNvGrpSpPr/>
              <p:nvPr/>
            </p:nvGrpSpPr>
            <p:grpSpPr>
              <a:xfrm flipH="1">
                <a:off x="4624705" y="2498653"/>
                <a:ext cx="3874553" cy="816221"/>
                <a:chOff x="644107" y="1330751"/>
                <a:chExt cx="3874553" cy="816221"/>
              </a:xfrm>
            </p:grpSpPr>
            <p:sp>
              <p:nvSpPr>
                <p:cNvPr id="100" name="Rounded Rectangle 99"/>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1" name="Rounded Rectangle 100"/>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2" name="Isosceles Triangle 101"/>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3" name="TextBox 82"/>
              <p:cNvSpPr txBox="1"/>
              <p:nvPr/>
            </p:nvSpPr>
            <p:spPr>
              <a:xfrm flipH="1">
                <a:off x="4986014" y="2666584"/>
                <a:ext cx="2965454"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Maintain a progressive set of HR policies &amp; procedures</a:t>
                </a:r>
                <a:endParaRPr lang="en-US" sz="1200" i="1" kern="0" dirty="0" smtClean="0">
                  <a:solidFill>
                    <a:prstClr val="white"/>
                  </a:solidFill>
                </a:endParaRPr>
              </a:p>
            </p:txBody>
          </p:sp>
          <p:grpSp>
            <p:nvGrpSpPr>
              <p:cNvPr id="84" name="Group 81"/>
              <p:cNvGrpSpPr/>
              <p:nvPr/>
            </p:nvGrpSpPr>
            <p:grpSpPr>
              <a:xfrm flipH="1">
                <a:off x="4624705" y="3555573"/>
                <a:ext cx="3874553" cy="816221"/>
                <a:chOff x="644107" y="1330751"/>
                <a:chExt cx="3874553" cy="816221"/>
              </a:xfrm>
            </p:grpSpPr>
            <p:sp>
              <p:nvSpPr>
                <p:cNvPr id="97" name="Rounded Rectangle 96"/>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8" name="Rounded Rectangle 97"/>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9" name="Isosceles Triangle 98"/>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5" name="TextBox 84"/>
              <p:cNvSpPr txBox="1"/>
              <p:nvPr/>
            </p:nvSpPr>
            <p:spPr>
              <a:xfrm flipH="1">
                <a:off x="4930240" y="3725332"/>
                <a:ext cx="2937697"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Demonstrate the business impact of HR</a:t>
                </a:r>
                <a:endParaRPr lang="en-US" sz="1200" i="1" kern="0" dirty="0" smtClean="0">
                  <a:solidFill>
                    <a:prstClr val="white"/>
                  </a:solidFill>
                </a:endParaRPr>
              </a:p>
            </p:txBody>
          </p:sp>
          <p:grpSp>
            <p:nvGrpSpPr>
              <p:cNvPr id="86" name="Group 89"/>
              <p:cNvGrpSpPr/>
              <p:nvPr/>
            </p:nvGrpSpPr>
            <p:grpSpPr>
              <a:xfrm flipH="1">
                <a:off x="4624705" y="4620389"/>
                <a:ext cx="3874553" cy="816221"/>
                <a:chOff x="644107" y="1330751"/>
                <a:chExt cx="3874553" cy="816221"/>
              </a:xfrm>
            </p:grpSpPr>
            <p:sp>
              <p:nvSpPr>
                <p:cNvPr id="94" name="Rounded Rectangle 93"/>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5" name="Rounded Rectangle 94"/>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6" name="Isosceles Triangle 95"/>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7" name="TextBox 86"/>
              <p:cNvSpPr txBox="1"/>
              <p:nvPr/>
            </p:nvSpPr>
            <p:spPr>
              <a:xfrm flipH="1">
                <a:off x="4970295" y="4769019"/>
                <a:ext cx="3205896"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Stay abreast of HR trends &amp; technologies</a:t>
                </a:r>
                <a:endParaRPr lang="en-US" sz="1200" i="1" kern="0" dirty="0" smtClean="0">
                  <a:solidFill>
                    <a:prstClr val="white"/>
                  </a:solidFill>
                </a:endParaRPr>
              </a:p>
            </p:txBody>
          </p:sp>
          <p:sp>
            <p:nvSpPr>
              <p:cNvPr id="88" name="Oval 87"/>
              <p:cNvSpPr>
                <a:spLocks noChangeAspect="1"/>
              </p:cNvSpPr>
              <p:nvPr/>
            </p:nvSpPr>
            <p:spPr>
              <a:xfrm>
                <a:off x="735191" y="365539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C0504D"/>
                  </a:solidFill>
                  <a:latin typeface="FontAwesome" pitchFamily="2" charset="0"/>
                </a:endParaRPr>
              </a:p>
            </p:txBody>
          </p:sp>
          <p:sp>
            <p:nvSpPr>
              <p:cNvPr id="89" name="Oval 88"/>
              <p:cNvSpPr>
                <a:spLocks noChangeAspect="1"/>
              </p:cNvSpPr>
              <p:nvPr/>
            </p:nvSpPr>
            <p:spPr>
              <a:xfrm>
                <a:off x="735191" y="4720213"/>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9BBB59"/>
                  </a:solidFill>
                  <a:latin typeface="FontAwesome" pitchFamily="2" charset="0"/>
                </a:endParaRPr>
              </a:p>
            </p:txBody>
          </p:sp>
          <p:sp>
            <p:nvSpPr>
              <p:cNvPr id="90" name="Oval 89"/>
              <p:cNvSpPr>
                <a:spLocks noChangeAspect="1"/>
              </p:cNvSpPr>
              <p:nvPr/>
            </p:nvSpPr>
            <p:spPr>
              <a:xfrm flipH="1">
                <a:off x="7840715" y="365539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4BACC6"/>
                  </a:solidFill>
                  <a:latin typeface="FontAwesome" pitchFamily="2" charset="0"/>
                </a:endParaRPr>
              </a:p>
            </p:txBody>
          </p:sp>
          <p:sp>
            <p:nvSpPr>
              <p:cNvPr id="91" name="Oval 90"/>
              <p:cNvSpPr>
                <a:spLocks noChangeAspect="1"/>
              </p:cNvSpPr>
              <p:nvPr/>
            </p:nvSpPr>
            <p:spPr>
              <a:xfrm>
                <a:off x="735191" y="259847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4F81BD"/>
                  </a:solidFill>
                  <a:latin typeface="FontAwesome" pitchFamily="2" charset="0"/>
                </a:endParaRPr>
              </a:p>
            </p:txBody>
          </p:sp>
          <p:sp>
            <p:nvSpPr>
              <p:cNvPr id="92" name="Oval 91"/>
              <p:cNvSpPr>
                <a:spLocks noChangeAspect="1"/>
              </p:cNvSpPr>
              <p:nvPr/>
            </p:nvSpPr>
            <p:spPr>
              <a:xfrm flipH="1">
                <a:off x="7840715" y="4720213"/>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sz="1600" b="1" kern="0" smtClean="0">
                  <a:solidFill>
                    <a:srgbClr val="F79646"/>
                  </a:solidFill>
                  <a:latin typeface="FontAwesome" pitchFamily="2" charset="0"/>
                </a:endParaRPr>
              </a:p>
            </p:txBody>
          </p:sp>
          <p:sp>
            <p:nvSpPr>
              <p:cNvPr id="93" name="Oval 92"/>
              <p:cNvSpPr>
                <a:spLocks noChangeAspect="1"/>
              </p:cNvSpPr>
              <p:nvPr/>
            </p:nvSpPr>
            <p:spPr>
              <a:xfrm flipH="1">
                <a:off x="7840715" y="259847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8064A2"/>
                  </a:solidFill>
                  <a:latin typeface="FontAwesome" pitchFamily="2" charset="0"/>
                </a:endParaRPr>
              </a:p>
            </p:txBody>
          </p:sp>
        </p:grpSp>
        <p:sp>
          <p:nvSpPr>
            <p:cNvPr id="69" name="TextBox 68"/>
            <p:cNvSpPr txBox="1"/>
            <p:nvPr/>
          </p:nvSpPr>
          <p:spPr>
            <a:xfrm>
              <a:off x="1170577" y="1534600"/>
              <a:ext cx="407109" cy="584775"/>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0" name="TextBox 69"/>
            <p:cNvSpPr txBox="1"/>
            <p:nvPr/>
          </p:nvSpPr>
          <p:spPr>
            <a:xfrm>
              <a:off x="7562663" y="3866603"/>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1" name="TextBox 70"/>
            <p:cNvSpPr txBox="1"/>
            <p:nvPr/>
          </p:nvSpPr>
          <p:spPr>
            <a:xfrm>
              <a:off x="7562663" y="1520783"/>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2" name="TextBox 71"/>
            <p:cNvSpPr txBox="1"/>
            <p:nvPr/>
          </p:nvSpPr>
          <p:spPr>
            <a:xfrm>
              <a:off x="7554351" y="2689537"/>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3" name="TextBox 72"/>
            <p:cNvSpPr txBox="1"/>
            <p:nvPr/>
          </p:nvSpPr>
          <p:spPr>
            <a:xfrm>
              <a:off x="1178891" y="3855482"/>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4" name="TextBox 73"/>
            <p:cNvSpPr txBox="1"/>
            <p:nvPr/>
          </p:nvSpPr>
          <p:spPr>
            <a:xfrm>
              <a:off x="1170577" y="2697850"/>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grpSp>
      <p:grpSp>
        <p:nvGrpSpPr>
          <p:cNvPr id="112" name="Group 111"/>
          <p:cNvGrpSpPr/>
          <p:nvPr/>
        </p:nvGrpSpPr>
        <p:grpSpPr>
          <a:xfrm>
            <a:off x="0" y="6525344"/>
            <a:ext cx="9144000" cy="351838"/>
            <a:chOff x="0" y="6525344"/>
            <a:chExt cx="9144000" cy="351838"/>
          </a:xfrm>
        </p:grpSpPr>
        <p:sp>
          <p:nvSpPr>
            <p:cNvPr id="113" name="Rectangle 112"/>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14" name="Picture 1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15" name="Rectangle 114"/>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
        <p:nvSpPr>
          <p:cNvPr id="58" name="Rounded Rectangle 57">
            <a:hlinkClick r:id="rId6"/>
          </p:cNvPr>
          <p:cNvSpPr/>
          <p:nvPr/>
        </p:nvSpPr>
        <p:spPr>
          <a:xfrm>
            <a:off x="2447764" y="4735006"/>
            <a:ext cx="4112047" cy="432048"/>
          </a:xfrm>
          <a:prstGeom prst="roundRect">
            <a:avLst>
              <a:gd name="adj" fmla="val 50000"/>
            </a:avLst>
          </a:prstGeom>
          <a:solidFill>
            <a:schemeClr val="bg1">
              <a:lumMod val="8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rgbClr val="243F54"/>
                </a:solidFill>
                <a:ea typeface="Verdana" pitchFamily="34" charset="0"/>
                <a:cs typeface="Arial" pitchFamily="34" charset="0"/>
              </a:rPr>
              <a:t>Learn About Becoming a Member</a:t>
            </a:r>
            <a:endParaRPr lang="en-CA" b="1" dirty="0">
              <a:solidFill>
                <a:srgbClr val="243F54"/>
              </a:solidFill>
              <a:ea typeface="Verdana" pitchFamily="34" charset="0"/>
              <a:cs typeface="Arial" pitchFamily="34" charset="0"/>
            </a:endParaRPr>
          </a:p>
        </p:txBody>
      </p:sp>
    </p:spTree>
    <p:extLst>
      <p:ext uri="{BB962C8B-B14F-4D97-AF65-F5344CB8AC3E}">
        <p14:creationId xmlns:p14="http://schemas.microsoft.com/office/powerpoint/2010/main" val="39583852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42642993ea083953592e6bc2e2c3e47a2fcf0d3"/>
  <p:tag name="ISPRING_RESOURCE_PATHS_HASH_2" val="7c9975b7695338c845e8cd3148096204f7871c"/>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Theme1">
  <a:themeElements>
    <a:clrScheme name="Custom 4">
      <a:dk1>
        <a:srgbClr val="333333"/>
      </a:dk1>
      <a:lt1>
        <a:srgbClr val="FFFFFF"/>
      </a:lt1>
      <a:dk2>
        <a:srgbClr val="FFFFFF"/>
      </a:dk2>
      <a:lt2>
        <a:srgbClr val="FFFFFF"/>
      </a:lt2>
      <a:accent1>
        <a:srgbClr val="243F54"/>
      </a:accent1>
      <a:accent2>
        <a:srgbClr val="998F57"/>
      </a:accent2>
      <a:accent3>
        <a:srgbClr val="CECECE"/>
      </a:accent3>
      <a:accent4>
        <a:srgbClr val="ADB7C3"/>
      </a:accent4>
      <a:accent5>
        <a:srgbClr val="5D5936"/>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themeOverride>
</file>

<file path=ppt/theme/themeOverride2.xml><?xml version="1.0" encoding="utf-8"?>
<a:themeOverride xmlns:a="http://schemas.openxmlformats.org/drawingml/2006/main">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themeOverride>
</file>

<file path=ppt/theme/themeOverride3.xml><?xml version="1.0" encoding="utf-8"?>
<a:themeOverride xmlns:a="http://schemas.openxmlformats.org/drawingml/2006/main">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themeOverride>
</file>

<file path=docProps/app.xml><?xml version="1.0" encoding="utf-8"?>
<Properties xmlns="http://schemas.openxmlformats.org/officeDocument/2006/extended-properties" xmlns:vt="http://schemas.openxmlformats.org/officeDocument/2006/docPropsVTypes">
  <Template/>
  <TotalTime>0</TotalTime>
  <Words>1086</Words>
  <Application>Microsoft Office PowerPoint</Application>
  <PresentationFormat>On-screen Show (4:3)</PresentationFormat>
  <Paragraphs>128</Paragraphs>
  <Slides>9</Slides>
  <Notes>7</Notes>
  <HiddenSlides>0</HiddenSlides>
  <MMClips>0</MMClips>
  <ScaleCrop>false</ScaleCrop>
  <HeadingPairs>
    <vt:vector size="10"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9</vt:i4>
      </vt:variant>
      <vt:variant>
        <vt:lpstr>Custom Shows</vt:lpstr>
      </vt:variant>
      <vt:variant>
        <vt:i4>1</vt:i4>
      </vt:variant>
    </vt:vector>
  </HeadingPairs>
  <TitlesOfParts>
    <vt:vector size="20" baseType="lpstr">
      <vt:lpstr>Arial</vt:lpstr>
      <vt:lpstr>Calibri</vt:lpstr>
      <vt:lpstr>FontAwesome</vt:lpstr>
      <vt:lpstr>Georgia</vt:lpstr>
      <vt:lpstr>Helvetica</vt:lpstr>
      <vt:lpstr>Verdana</vt:lpstr>
      <vt:lpstr>Wingdings</vt:lpstr>
      <vt:lpstr>1_Theme1</vt:lpstr>
      <vt:lpstr>1_Office Theme</vt:lpstr>
      <vt:lpstr>think-cell Slide</vt:lpstr>
      <vt:lpstr>PowerPoint Presentation</vt:lpstr>
      <vt:lpstr>Many leaders rely on instincts rather than structured decision making</vt:lpstr>
      <vt:lpstr>The ability to make sound decisions is a key management competency</vt:lpstr>
      <vt:lpstr>PowerPoint Presentation</vt:lpstr>
      <vt:lpstr>Familiarize yourself with McLean &amp; Company’s five-step  approach to decision making</vt:lpstr>
      <vt:lpstr>PowerPoint Presentation</vt:lpstr>
      <vt:lpstr>Leadership development has been the #1 organizational priority for three years running – out of 31 initiatives in 2014</vt:lpstr>
      <vt:lpstr>Decision-making training boosts business benefits and helps managers develop a core competency</vt:lpstr>
      <vt:lpstr>McLean &amp; Company Helps HR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2016-11-23T22:04:16Z</dcterms:created>
  <dcterms:modified xsi:type="dcterms:W3CDTF">2016-11-23T22:04:21Z</dcterms:modified>
</cp:coreProperties>
</file>