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6" r:id="rId1"/>
    <p:sldMasterId id="2147483800" r:id="rId2"/>
    <p:sldMasterId id="2147485991" r:id="rId3"/>
  </p:sldMasterIdLst>
  <p:notesMasterIdLst>
    <p:notesMasterId r:id="rId13"/>
  </p:notesMasterIdLst>
  <p:handoutMasterIdLst>
    <p:handoutMasterId r:id="rId14"/>
  </p:handoutMasterIdLst>
  <p:sldIdLst>
    <p:sldId id="256" r:id="rId4"/>
    <p:sldId id="700" r:id="rId5"/>
    <p:sldId id="701" r:id="rId6"/>
    <p:sldId id="261" r:id="rId7"/>
    <p:sldId id="702" r:id="rId8"/>
    <p:sldId id="512" r:id="rId9"/>
    <p:sldId id="703" r:id="rId10"/>
    <p:sldId id="706" r:id="rId11"/>
    <p:sldId id="513" r:id="rId12"/>
  </p:sldIdLst>
  <p:sldSz cx="9144000" cy="6858000" type="screen4x3"/>
  <p:notesSz cx="6950075" cy="9236075"/>
  <p:custShowLst>
    <p:custShow name="Custom Show 1" id="0">
      <p:sldLst/>
    </p:custShow>
  </p:custShowLst>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2" name="Author" initials="A" lastIdx="1" clrIdx="1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D4DB"/>
    <a:srgbClr val="BFBFBF"/>
    <a:srgbClr val="F2F2F2"/>
    <a:srgbClr val="92B5D0"/>
    <a:srgbClr val="A6A6A6"/>
    <a:srgbClr val="243F54"/>
    <a:srgbClr val="414C59"/>
    <a:srgbClr val="5B90B9"/>
    <a:srgbClr val="78889C"/>
    <a:srgbClr val="4E5B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827" autoAdjust="0"/>
    <p:restoredTop sz="96881" autoAdjust="0"/>
  </p:normalViewPr>
  <p:slideViewPr>
    <p:cSldViewPr snapToGrid="0">
      <p:cViewPr varScale="1">
        <p:scale>
          <a:sx n="88" d="100"/>
          <a:sy n="88" d="100"/>
        </p:scale>
        <p:origin x="2016" y="96"/>
      </p:cViewPr>
      <p:guideLst/>
    </p:cSldViewPr>
  </p:slideViewPr>
  <p:outlineViewPr>
    <p:cViewPr>
      <p:scale>
        <a:sx n="33" d="100"/>
        <a:sy n="33" d="100"/>
      </p:scale>
      <p:origin x="0" y="-15504"/>
    </p:cViewPr>
  </p:outlineViewPr>
  <p:notesTextViewPr>
    <p:cViewPr>
      <p:scale>
        <a:sx n="1" d="1"/>
        <a:sy n="1" d="1"/>
      </p:scale>
      <p:origin x="0" y="0"/>
    </p:cViewPr>
  </p:notesTextViewPr>
  <p:sorterViewPr>
    <p:cViewPr>
      <p:scale>
        <a:sx n="100" d="100"/>
        <a:sy n="100" d="100"/>
      </p:scale>
      <p:origin x="0" y="-8652"/>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ags" Target="tags/tag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ED006EA4-D462-4253-8FC7-D35175043F19}" type="datetimeFigureOut">
              <a:rPr lang="en-US" smtClean="0"/>
              <a:t>12/22/2016</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t>12/22/2016</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7495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437338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010481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val="584182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5</a:t>
            </a:fld>
            <a:endParaRPr lang="en-US" dirty="0">
              <a:solidFill>
                <a:prstClr val="black"/>
              </a:solidFill>
            </a:endParaRPr>
          </a:p>
        </p:txBody>
      </p:sp>
    </p:spTree>
    <p:extLst>
      <p:ext uri="{BB962C8B-B14F-4D97-AF65-F5344CB8AC3E}">
        <p14:creationId xmlns:p14="http://schemas.microsoft.com/office/powerpoint/2010/main" val="302526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extLst>
      <p:ext uri="{BB962C8B-B14F-4D97-AF65-F5344CB8AC3E}">
        <p14:creationId xmlns:p14="http://schemas.microsoft.com/office/powerpoint/2010/main" val="122467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730717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val="12311756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CA" dirty="0"/>
          </a:p>
        </p:txBody>
      </p:sp>
      <p:sp>
        <p:nvSpPr>
          <p:cNvPr id="4" name="Slide Number Placeholder 3"/>
          <p:cNvSpPr>
            <a:spLocks noGrp="1"/>
          </p:cNvSpPr>
          <p:nvPr>
            <p:ph type="sldNum" sz="quarter" idx="10"/>
          </p:nvPr>
        </p:nvSpPr>
        <p:spPr/>
        <p:txBody>
          <a:bodyPr/>
          <a:lstStyle/>
          <a:p>
            <a:fld id="{D1369405-BDCE-401E-B26C-DA349307111B}" type="slidenum">
              <a:rPr lang="en-CA" smtClean="0">
                <a:solidFill>
                  <a:prstClr val="black"/>
                </a:solidFill>
              </a:rPr>
              <a:pPr/>
              <a:t>9</a:t>
            </a:fld>
            <a:endParaRPr lang="en-CA">
              <a:solidFill>
                <a:prstClr val="black"/>
              </a:solidFill>
            </a:endParaRPr>
          </a:p>
        </p:txBody>
      </p:sp>
    </p:spTree>
    <p:extLst>
      <p:ext uri="{BB962C8B-B14F-4D97-AF65-F5344CB8AC3E}">
        <p14:creationId xmlns:p14="http://schemas.microsoft.com/office/powerpoint/2010/main" val="2948090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211033692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8606896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Assist:</a:t>
            </a:r>
            <a:endParaRPr lang="en-US" sz="1400" b="1" dirty="0">
              <a:solidFill>
                <a:srgbClr val="FFFFFF"/>
              </a:solidFill>
            </a:endParaRP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Also Assist:</a:t>
            </a:r>
            <a:endParaRPr lang="en-US" sz="1400" b="1" dirty="0">
              <a:solidFill>
                <a:srgbClr val="FFFFFF"/>
              </a:solidFill>
            </a:endParaRPr>
          </a:p>
        </p:txBody>
      </p:sp>
      <p:sp>
        <p:nvSpPr>
          <p:cNvPr id="22" name="Rectangle 21"/>
          <p:cNvSpPr/>
          <p:nvPr userDrawn="1"/>
        </p:nvSpPr>
        <p:spPr>
          <a:xfrm>
            <a:off x="4840036" y="3928063"/>
            <a:ext cx="4041648" cy="32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a:t>
            </a:r>
            <a:r>
              <a:rPr lang="en-US" sz="1400" b="1" dirty="0" smtClean="0">
                <a:solidFill>
                  <a:srgbClr val="FFFFFF"/>
                </a:solidFill>
              </a:rPr>
              <a:t>Them:</a:t>
            </a:r>
            <a:endParaRPr lang="en-US" sz="1400" b="1" dirty="0">
              <a:solidFill>
                <a:srgbClr val="FFFFFF"/>
              </a:solidFill>
            </a:endParaRPr>
          </a:p>
        </p:txBody>
      </p:sp>
      <p:cxnSp>
        <p:nvCxnSpPr>
          <p:cNvPr id="23" name="Straight Connector 22"/>
          <p:cNvCxnSpPr/>
          <p:nvPr userDrawn="1"/>
        </p:nvCxnSpPr>
        <p:spPr>
          <a:xfrm flipV="1">
            <a:off x="246703" y="3602382"/>
            <a:ext cx="8634981" cy="2159"/>
          </a:xfrm>
          <a:prstGeom prst="line">
            <a:avLst/>
          </a:prstGeom>
          <a:ln w="254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21266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8998451"/>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a:prstGeom prst="rect">
            <a:avLst/>
          </a:prstGeo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a:prstGeom prst="rect">
            <a:avLst/>
          </a:prstGeo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9028088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Executive summary (Georgia, 24pt)</a:t>
            </a:r>
            <a:endParaRPr lang="en-US" dirty="0"/>
          </a:p>
        </p:txBody>
      </p:sp>
      <p:grpSp>
        <p:nvGrpSpPr>
          <p:cNvPr id="26" name="Group 25"/>
          <p:cNvGrpSpPr/>
          <p:nvPr userDrawn="1"/>
        </p:nvGrpSpPr>
        <p:grpSpPr>
          <a:xfrm>
            <a:off x="255868" y="4125411"/>
            <a:ext cx="8640578" cy="461665"/>
            <a:chOff x="247848" y="4125411"/>
            <a:chExt cx="8640578" cy="461665"/>
          </a:xfrm>
          <a:solidFill>
            <a:schemeClr val="accent3"/>
          </a:solidFill>
        </p:grpSpPr>
        <p:sp>
          <p:nvSpPr>
            <p:cNvPr id="9" name="Rectangle 8"/>
            <p:cNvSpPr/>
            <p:nvPr userDrawn="1"/>
          </p:nvSpPr>
          <p:spPr>
            <a:xfrm>
              <a:off x="247848" y="4199835"/>
              <a:ext cx="8640578" cy="31281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5" name="TextBox 14"/>
            <p:cNvSpPr txBox="1"/>
            <p:nvPr userDrawn="1"/>
          </p:nvSpPr>
          <p:spPr>
            <a:xfrm>
              <a:off x="8461706" y="4125411"/>
              <a:ext cx="426720" cy="461665"/>
            </a:xfrm>
            <a:prstGeom prst="rect">
              <a:avLst/>
            </a:prstGeom>
            <a:noFill/>
          </p:spPr>
          <p:txBody>
            <a:bodyPr wrap="none" rtlCol="0" anchor="ctr">
              <a:spAutoFit/>
            </a:bodyPr>
            <a:lstStyle/>
            <a:p>
              <a:pPr algn="ctr"/>
              <a:r>
                <a:rPr lang="en-US" sz="2400" b="1" dirty="0" smtClean="0">
                  <a:solidFill>
                    <a:srgbClr val="FFFFFF"/>
                  </a:solidFill>
                  <a:sym typeface="Wingdings" panose="05000000000000000000" pitchFamily="2" charset="2"/>
                </a:rPr>
                <a:t></a:t>
              </a:r>
              <a:endParaRPr lang="en-US" sz="2400" b="1" dirty="0">
                <a:solidFill>
                  <a:srgbClr val="FFFFFF"/>
                </a:solidFill>
              </a:endParaRPr>
            </a:p>
          </p:txBody>
        </p:sp>
      </p:grpSp>
      <p:grpSp>
        <p:nvGrpSpPr>
          <p:cNvPr id="25" name="Group 24"/>
          <p:cNvGrpSpPr/>
          <p:nvPr userDrawn="1"/>
        </p:nvGrpSpPr>
        <p:grpSpPr>
          <a:xfrm>
            <a:off x="247848" y="1210905"/>
            <a:ext cx="5266944" cy="325508"/>
            <a:chOff x="277163" y="1210905"/>
            <a:chExt cx="5266944" cy="325508"/>
          </a:xfrm>
        </p:grpSpPr>
        <p:sp>
          <p:nvSpPr>
            <p:cNvPr id="13" name="Rectangle 12"/>
            <p:cNvSpPr/>
            <p:nvPr userDrawn="1"/>
          </p:nvSpPr>
          <p:spPr>
            <a:xfrm>
              <a:off x="277163"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6" name="Isosceles Triangle 15"/>
            <p:cNvSpPr/>
            <p:nvPr userDrawn="1"/>
          </p:nvSpPr>
          <p:spPr>
            <a:xfrm>
              <a:off x="5223565" y="1254045"/>
              <a:ext cx="216694" cy="22383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rgbClr val="333333"/>
                </a:solidFill>
              </a:endParaRPr>
            </a:p>
          </p:txBody>
        </p:sp>
        <p:sp>
          <p:nvSpPr>
            <p:cNvPr id="17" name="TextBox 16"/>
            <p:cNvSpPr txBox="1"/>
            <p:nvPr userDrawn="1"/>
          </p:nvSpPr>
          <p:spPr>
            <a:xfrm>
              <a:off x="5297384" y="1259414"/>
              <a:ext cx="69056" cy="276999"/>
            </a:xfrm>
            <a:prstGeom prst="rect">
              <a:avLst/>
            </a:prstGeom>
            <a:noFill/>
          </p:spPr>
          <p:txBody>
            <a:bodyPr wrap="square" rtlCol="0" anchor="ctr">
              <a:spAutoFit/>
            </a:bodyPr>
            <a:lstStyle/>
            <a:p>
              <a:pPr algn="ctr"/>
              <a:r>
                <a:rPr lang="en-US" sz="1200" dirty="0" smtClean="0">
                  <a:solidFill>
                    <a:srgbClr val="924E6B"/>
                  </a:solidFill>
                </a:rPr>
                <a:t>!</a:t>
              </a:r>
              <a:endParaRPr lang="en-US" sz="1200" dirty="0">
                <a:solidFill>
                  <a:srgbClr val="924E6B"/>
                </a:solidFill>
              </a:endParaRPr>
            </a:p>
          </p:txBody>
        </p:sp>
      </p:grpSp>
      <p:grpSp>
        <p:nvGrpSpPr>
          <p:cNvPr id="24" name="Group 23"/>
          <p:cNvGrpSpPr/>
          <p:nvPr userDrawn="1"/>
        </p:nvGrpSpPr>
        <p:grpSpPr>
          <a:xfrm>
            <a:off x="247848" y="2639247"/>
            <a:ext cx="5266944" cy="369332"/>
            <a:chOff x="251520" y="2526953"/>
            <a:chExt cx="5266944" cy="369332"/>
          </a:xfrm>
        </p:grpSpPr>
        <p:sp>
          <p:nvSpPr>
            <p:cNvPr id="11" name="Rectangle 10"/>
            <p:cNvSpPr/>
            <p:nvPr userDrawn="1"/>
          </p:nvSpPr>
          <p:spPr>
            <a:xfrm>
              <a:off x="251520" y="2547450"/>
              <a:ext cx="5266944" cy="32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18" name="TextBox 17"/>
            <p:cNvSpPr txBox="1"/>
            <p:nvPr userDrawn="1"/>
          </p:nvSpPr>
          <p:spPr>
            <a:xfrm>
              <a:off x="5177595" y="2526953"/>
              <a:ext cx="262664" cy="369332"/>
            </a:xfrm>
            <a:prstGeom prst="rect">
              <a:avLst/>
            </a:prstGeom>
            <a:noFill/>
          </p:spPr>
          <p:txBody>
            <a:bodyPr wrap="square" rtlCol="0">
              <a:spAutoFit/>
            </a:bodyPr>
            <a:lstStyle/>
            <a:p>
              <a:r>
                <a:rPr lang="en-US" b="1" dirty="0" smtClean="0">
                  <a:solidFill>
                    <a:srgbClr val="FFFFFF"/>
                  </a:solidFill>
                </a:rPr>
                <a:t>?</a:t>
              </a:r>
              <a:endParaRPr lang="en-US" b="1" dirty="0">
                <a:solidFill>
                  <a:srgbClr val="FFFFFF"/>
                </a:solidFill>
              </a:endParaRPr>
            </a:p>
          </p:txBody>
        </p:sp>
      </p:gr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cxnSp>
        <p:nvCxnSpPr>
          <p:cNvPr id="27" name="Straight Connector 26"/>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0" name="Round Same Side Corner Rectangle 97"/>
          <p:cNvSpPr/>
          <p:nvPr/>
        </p:nvSpPr>
        <p:spPr>
          <a:xfrm>
            <a:off x="5579467" y="1207899"/>
            <a:ext cx="3241005" cy="285749"/>
          </a:xfrm>
          <a:prstGeom prst="rect">
            <a:avLst/>
          </a:prstGeom>
          <a:solidFill>
            <a:schemeClr val="accent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000" i="1" dirty="0" smtClean="0">
                <a:solidFill>
                  <a:srgbClr val="FFFFFF"/>
                </a:solidFill>
                <a:latin typeface="Georgia"/>
              </a:rPr>
              <a:t>McLean &amp; Co. Insight</a:t>
            </a:r>
            <a:endParaRPr lang="en-CA" sz="1000" i="1" dirty="0">
              <a:solidFill>
                <a:srgbClr val="FFFFFF"/>
              </a:solidFill>
              <a:latin typeface="Georgia"/>
            </a:endParaRPr>
          </a:p>
        </p:txBody>
      </p:sp>
      <p:pic>
        <p:nvPicPr>
          <p:cNvPr id="8" name="Picture 7" descr="insight-sm.wmf"/>
          <p:cNvPicPr>
            <a:picLocks noChangeAspect="1"/>
          </p:cNvPicPr>
          <p:nvPr/>
        </p:nvPicPr>
        <p:blipFill>
          <a:blip r:embed="rId2" cstate="screen"/>
          <a:stretch>
            <a:fillRect/>
          </a:stretch>
        </p:blipFill>
        <p:spPr>
          <a:xfrm>
            <a:off x="8426091" y="1232650"/>
            <a:ext cx="320869" cy="239542"/>
          </a:xfrm>
          <a:prstGeom prst="rect">
            <a:avLst/>
          </a:prstGeom>
          <a:noFill/>
          <a:ln>
            <a:noFill/>
          </a:ln>
        </p:spPr>
      </p:pic>
      <p:sp>
        <p:nvSpPr>
          <p:cNvPr id="10" name="Text Placeholder 9"/>
          <p:cNvSpPr>
            <a:spLocks noGrp="1"/>
          </p:cNvSpPr>
          <p:nvPr>
            <p:ph type="body" sz="quarter" idx="14" hasCustomPrompt="1"/>
          </p:nvPr>
        </p:nvSpPr>
        <p:spPr>
          <a:xfrm>
            <a:off x="5579467" y="1493648"/>
            <a:ext cx="3241005" cy="2557339"/>
          </a:xfrm>
          <a:noFill/>
          <a:ln w="12700">
            <a:solidFill>
              <a:schemeClr val="tx1"/>
            </a:solidFill>
            <a:miter lim="800000"/>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lvl1pPr marL="409575" marR="0" indent="-228600" algn="l" defTabSz="914400" rtl="0" eaLnBrk="1" fontAlgn="base" latinLnBrk="0" hangingPunct="1">
              <a:lnSpc>
                <a:spcPct val="100000"/>
              </a:lnSpc>
              <a:spcBef>
                <a:spcPct val="0"/>
              </a:spcBef>
              <a:spcAft>
                <a:spcPct val="0"/>
              </a:spcAft>
              <a:buClr>
                <a:srgbClr val="333333"/>
              </a:buClr>
              <a:buSzPct val="100000"/>
              <a:buFont typeface="+mj-lt"/>
              <a:buAutoNum type="arabicPeriod"/>
              <a:tabLst/>
              <a:defRPr lang="en-US" smtClean="0">
                <a:solidFill>
                  <a:srgbClr val="333333"/>
                </a:solidFill>
              </a:defRPr>
            </a:lvl1pPr>
            <a:lvl2pPr marL="542925" marR="0" indent="-180975" algn="l" defTabSz="914400" rtl="0" eaLnBrk="1" fontAlgn="base" latinLnBrk="0" hangingPunct="1">
              <a:lnSpc>
                <a:spcPct val="100000"/>
              </a:lnSpc>
              <a:spcBef>
                <a:spcPct val="0"/>
              </a:spcBef>
              <a:spcAft>
                <a:spcPct val="0"/>
              </a:spcAft>
              <a:buClr>
                <a:srgbClr val="333333"/>
              </a:buClr>
              <a:buSzPct val="120000"/>
              <a:buFont typeface="Arial" pitchFamily="34" charset="0"/>
              <a:buChar char="•"/>
              <a:tabLst/>
              <a:defRPr lang="en-US" smtClean="0">
                <a:solidFill>
                  <a:srgbClr val="333333"/>
                </a:solidFill>
              </a:defRPr>
            </a:lvl2pPr>
            <a:lvl3pPr>
              <a:defRPr lang="en-US" sz="1800" smtClean="0">
                <a:solidFill>
                  <a:schemeClr val="dk1"/>
                </a:solidFill>
              </a:defRPr>
            </a:lvl3pPr>
            <a:lvl4pPr>
              <a:defRPr lang="en-US" sz="1800" smtClean="0">
                <a:solidFill>
                  <a:schemeClr val="dk1"/>
                </a:solidFill>
              </a:defRPr>
            </a:lvl4pPr>
            <a:lvl5pPr>
              <a:defRPr lang="en-US" sz="1800">
                <a:solidFill>
                  <a:schemeClr val="dk1"/>
                </a:solidFill>
              </a:defRPr>
            </a:lvl5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CA" sz="1200" b="0" i="0" u="none" strike="noStrike" kern="1200" cap="none" spc="0" normalizeH="0" baseline="0" noProof="0" dirty="0" smtClean="0">
                <a:ln>
                  <a:noFill/>
                </a:ln>
                <a:solidFill>
                  <a:srgbClr val="333333"/>
                </a:solidFill>
                <a:effectLst/>
                <a:uLnTx/>
                <a:uFillTx/>
                <a:latin typeface="+mn-lt"/>
                <a:ea typeface="+mn-ea"/>
                <a:cs typeface="+mn-cs"/>
              </a:rPr>
              <a:t>Box Copy (Arial, 12)</a:t>
            </a:r>
          </a:p>
          <a:p>
            <a:pPr marL="409575" marR="0" lvl="0" indent="-228600" algn="l" defTabSz="914400" rtl="0" eaLnBrk="1" fontAlgn="base" latinLnBrk="0" hangingPunct="1">
              <a:lnSpc>
                <a:spcPct val="100000"/>
              </a:lnSpc>
              <a:spcBef>
                <a:spcPct val="0"/>
              </a:spcBef>
              <a:spcAft>
                <a:spcPct val="0"/>
              </a:spcAft>
              <a:buClr>
                <a:srgbClr val="333333"/>
              </a:buClr>
              <a:buSzPct val="100000"/>
              <a:buFont typeface="+mj-lt"/>
              <a:buAutoNum type="arabicPeriod"/>
              <a:tabLst/>
              <a:defRPr/>
            </a:pPr>
            <a:r>
              <a:rPr kumimoji="0" lang="en-CA" sz="1200" b="0" i="0" u="none" strike="noStrike" kern="1200" cap="none" spc="0" normalizeH="0" baseline="0" noProof="0" dirty="0" smtClean="0">
                <a:ln>
                  <a:noFill/>
                </a:ln>
                <a:solidFill>
                  <a:srgbClr val="333333"/>
                </a:solidFill>
                <a:effectLst/>
                <a:uLnTx/>
                <a:uFillTx/>
                <a:latin typeface="+mn-lt"/>
                <a:ea typeface="+mn-ea"/>
                <a:cs typeface="+mn-cs"/>
              </a:rPr>
              <a:t>First Level</a:t>
            </a:r>
          </a:p>
          <a:p>
            <a:pPr marL="542925" marR="0" lvl="1" indent="-180975" algn="l" defTabSz="914400" rtl="0" eaLnBrk="1" fontAlgn="base" latinLnBrk="0" hangingPunct="1">
              <a:lnSpc>
                <a:spcPct val="100000"/>
              </a:lnSpc>
              <a:spcBef>
                <a:spcPct val="0"/>
              </a:spcBef>
              <a:spcAft>
                <a:spcPct val="0"/>
              </a:spcAft>
              <a:buClr>
                <a:srgbClr val="333333"/>
              </a:buClr>
              <a:buSzPct val="120000"/>
              <a:buFont typeface="Arial" pitchFamily="34" charset="0"/>
              <a:buChar char="•"/>
              <a:tabLst/>
              <a:defRPr/>
            </a:pPr>
            <a:r>
              <a:rPr kumimoji="0" lang="en-CA" sz="1200" b="0" i="0" u="none" strike="noStrike" kern="1200" cap="none" spc="0" normalizeH="0" baseline="0" noProof="0" dirty="0" smtClean="0">
                <a:ln>
                  <a:noFill/>
                </a:ln>
                <a:solidFill>
                  <a:srgbClr val="333333"/>
                </a:solidFill>
                <a:effectLst/>
                <a:uLnTx/>
                <a:uFillTx/>
                <a:latin typeface="+mn-lt"/>
                <a:ea typeface="+mn-ea"/>
                <a:cs typeface="+mn-cs"/>
              </a:rPr>
              <a:t>Second Level</a:t>
            </a:r>
          </a:p>
        </p:txBody>
      </p:sp>
    </p:spTree>
    <p:extLst>
      <p:ext uri="{BB962C8B-B14F-4D97-AF65-F5344CB8AC3E}">
        <p14:creationId xmlns:p14="http://schemas.microsoft.com/office/powerpoint/2010/main" val="148717243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195901648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7.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Rectangle 28"/>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r>
              <a:rPr lang="en-CA" sz="1000" kern="0" dirty="0" smtClean="0">
                <a:solidFill>
                  <a:srgbClr val="FFFFFF"/>
                </a:solidFill>
              </a:rPr>
              <a:t>McLean &amp; Company</a:t>
            </a:r>
          </a:p>
        </p:txBody>
      </p:sp>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E20A9E85-84ED-4C81-A534-72393FB1F7D8}"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2485233449"/>
      </p:ext>
    </p:extLst>
  </p:cSld>
  <p:clrMap bg1="lt1" tx1="dk1" bg2="lt2" tx2="dk2" accent1="accent1" accent2="accent2" accent3="accent3" accent4="accent4" accent5="accent5" accent6="accent6" hlink="hlink" folHlink="folHlink"/>
  <p:sldLayoutIdLst>
    <p:sldLayoutId id="2147483727" r:id="rId1"/>
    <p:sldLayoutId id="2147483729" r:id="rId2"/>
    <p:sldLayoutId id="2147483731" r:id="rId3"/>
    <p:sldLayoutId id="2147483746" r:id="rId4"/>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Tree>
    <p:extLst>
      <p:ext uri="{BB962C8B-B14F-4D97-AF65-F5344CB8AC3E}">
        <p14:creationId xmlns:p14="http://schemas.microsoft.com/office/powerpoint/2010/main" val="2837348675"/>
      </p:ext>
    </p:extLst>
  </p:cSld>
  <p:clrMap bg1="lt1" tx1="dk1" bg2="lt2" tx2="dk2" accent1="accent1" accent2="accent2" accent3="accent3" accent4="accent4" accent5="accent5" accent6="accent6" hlink="hlink" folHlink="folHlink"/>
  <p:sldLayoutIdLst>
    <p:sldLayoutId id="2147483802"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Rectangle 28"/>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r>
              <a:rPr lang="en-CA" sz="1000" kern="0" dirty="0" smtClean="0">
                <a:solidFill>
                  <a:srgbClr val="FFFFFF"/>
                </a:solidFill>
              </a:rPr>
              <a:t>McLean &amp; Company</a:t>
            </a:r>
          </a:p>
        </p:txBody>
      </p:sp>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E20A9E85-84ED-4C81-A534-72393FB1F7D8}"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3615072605"/>
      </p:ext>
    </p:extLst>
  </p:cSld>
  <p:clrMap bg1="lt1" tx1="dk1" bg2="lt2" tx2="dk2" accent1="accent1" accent2="accent2" accent3="accent3" accent4="accent4" accent5="accent5" accent6="accent6" hlink="hlink" folHlink="folHlink"/>
  <p:sldLayoutIdLst>
    <p:sldLayoutId id="2147485997" r:id="rId1"/>
    <p:sldLayoutId id="2147486012" r:id="rId2"/>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hr.mcleanco.com/research/ss/mitigate-the-risk-of-baby-boomer-retirement-with-scalable-succession-planning/mitigate-the-risk-of-baby-boomer-retirement-with-scalable-succession-planning-storyboard?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hyperlink" Target="http://hr.mcleanco.com/research/hr-key-roles-succession-planning-tool" TargetMode="External"/><Relationship Id="rId7"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hyperlink" Target="http://hr.mcleanco.com/research/role-transition-plan-templat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hyperlink" Target="https://hr.mcleanco.com/research/ss/mitigate-the-risk-of-baby-boomer-retirement-with-scalable-succession-planning/mitigate-the-risk-of-baby-boomer-retirement-with-scalable-succession-planning-storyboard?utm_source=SS_Sample&amp;utm_medium=Collateral&amp;utm_campaign=Collateral" TargetMode="External"/><Relationship Id="rId5" Type="http://schemas.openxmlformats.org/officeDocument/2006/relationships/image" Target="../media/image3.png"/><Relationship Id="rId4" Type="http://schemas.openxmlformats.org/officeDocument/2006/relationships/hyperlink" Target="https://hr.mcleanco.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81050" y="2812383"/>
            <a:ext cx="7454900" cy="865392"/>
          </a:xfrm>
        </p:spPr>
        <p:txBody>
          <a:bodyPr anchor="ctr"/>
          <a:lstStyle/>
          <a:p>
            <a:pPr lvl="0"/>
            <a:r>
              <a:rPr lang="en-CA" dirty="0"/>
              <a:t>Mitigate the Risk of Baby Boomer Retirement with Scalable Succession Planning</a:t>
            </a:r>
            <a:endParaRPr lang="en-US" dirty="0"/>
          </a:p>
        </p:txBody>
      </p:sp>
      <p:sp>
        <p:nvSpPr>
          <p:cNvPr id="5" name="Tagline"/>
          <p:cNvSpPr>
            <a:spLocks noGrp="1"/>
          </p:cNvSpPr>
          <p:nvPr>
            <p:ph type="body" sz="quarter" idx="16"/>
          </p:nvPr>
        </p:nvSpPr>
        <p:spPr>
          <a:xfrm>
            <a:off x="774700" y="3677775"/>
            <a:ext cx="7467600" cy="508000"/>
          </a:xfrm>
        </p:spPr>
        <p:txBody>
          <a:bodyPr anchor="ctr"/>
          <a:lstStyle/>
          <a:p>
            <a:r>
              <a:rPr lang="en-CA" dirty="0"/>
              <a:t>Plan for knowledge transfer before it’s too late! </a:t>
            </a:r>
          </a:p>
        </p:txBody>
      </p:sp>
      <p:grpSp>
        <p:nvGrpSpPr>
          <p:cNvPr id="20" name="Group 19"/>
          <p:cNvGrpSpPr/>
          <p:nvPr/>
        </p:nvGrpSpPr>
        <p:grpSpPr>
          <a:xfrm>
            <a:off x="0" y="5373216"/>
            <a:ext cx="9144000" cy="1484784"/>
            <a:chOff x="0" y="5373216"/>
            <a:chExt cx="9144000" cy="1484784"/>
          </a:xfrm>
        </p:grpSpPr>
        <p:pic>
          <p:nvPicPr>
            <p:cNvPr id="21" name="Picture 20" descr="sample-titlebar-mcoNEW.gif"/>
            <p:cNvPicPr>
              <a:picLocks noChangeAspect="1"/>
            </p:cNvPicPr>
            <p:nvPr/>
          </p:nvPicPr>
          <p:blipFill>
            <a:blip r:embed="rId3" cstate="print"/>
            <a:srcRect l="84650" t="59830"/>
            <a:stretch>
              <a:fillRect/>
            </a:stretch>
          </p:blipFill>
          <p:spPr>
            <a:xfrm>
              <a:off x="7740352" y="6273316"/>
              <a:ext cx="1403648" cy="584684"/>
            </a:xfrm>
            <a:prstGeom prst="rect">
              <a:avLst/>
            </a:prstGeom>
          </p:spPr>
        </p:pic>
        <p:sp>
          <p:nvSpPr>
            <p:cNvPr id="22" name="Rectangle 21"/>
            <p:cNvSpPr/>
            <p:nvPr/>
          </p:nvSpPr>
          <p:spPr>
            <a:xfrm>
              <a:off x="0" y="6273316"/>
              <a:ext cx="7740352" cy="5846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rgbClr val="FFFFFF">
                      <a:lumMod val="65000"/>
                    </a:srgbClr>
                  </a:solidFill>
                </a:rPr>
                <a:t>McLean &amp; Company is a research and advisory firm providing practical solutions to human resources challenges via executable research, tools and advice that have a clear and measurable impact on your business. © 1997 - 2016 McLean &amp; Company. McLean &amp; Company is a division of Info-Tech Research Group</a:t>
              </a:r>
              <a:endParaRPr lang="en-CA" sz="800" dirty="0">
                <a:solidFill>
                  <a:srgbClr val="FFFFFF">
                    <a:lumMod val="65000"/>
                  </a:srgbClr>
                </a:solidFill>
              </a:endParaRPr>
            </a:p>
          </p:txBody>
        </p:sp>
        <p:grpSp>
          <p:nvGrpSpPr>
            <p:cNvPr id="23" name="Group 22"/>
            <p:cNvGrpSpPr/>
            <p:nvPr/>
          </p:nvGrpSpPr>
          <p:grpSpPr>
            <a:xfrm>
              <a:off x="0" y="5373216"/>
              <a:ext cx="9144000" cy="852086"/>
              <a:chOff x="8993" y="4257092"/>
              <a:chExt cx="9144000" cy="852086"/>
            </a:xfrm>
          </p:grpSpPr>
          <p:sp>
            <p:nvSpPr>
              <p:cNvPr id="24" name="Rectangle 23">
                <a:hlinkClick r:id="rId4"/>
              </p:cNvPr>
              <p:cNvSpPr/>
              <p:nvPr/>
            </p:nvSpPr>
            <p:spPr>
              <a:xfrm>
                <a:off x="8993" y="4257092"/>
                <a:ext cx="9144000" cy="852086"/>
              </a:xfrm>
              <a:prstGeom prst="rect">
                <a:avLst/>
              </a:prstGeom>
              <a:solidFill>
                <a:srgbClr val="44AF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25" name="TextBox 24"/>
              <p:cNvSpPr txBox="1"/>
              <p:nvPr/>
            </p:nvSpPr>
            <p:spPr>
              <a:xfrm>
                <a:off x="783693" y="4367712"/>
                <a:ext cx="2350391" cy="707886"/>
              </a:xfrm>
              <a:prstGeom prst="rect">
                <a:avLst/>
              </a:prstGeom>
              <a:noFill/>
            </p:spPr>
            <p:txBody>
              <a:bodyPr wrap="square" rtlCol="0">
                <a:spAutoFit/>
              </a:bodyPr>
              <a:lstStyle/>
              <a:p>
                <a:r>
                  <a:rPr lang="en-CA" sz="4000" b="1" dirty="0" smtClean="0">
                    <a:solidFill>
                      <a:srgbClr val="8FCF94"/>
                    </a:solidFill>
                  </a:rPr>
                  <a:t>SAMPL</a:t>
                </a:r>
                <a:r>
                  <a:rPr lang="en-CA" sz="4000" b="1" dirty="0">
                    <a:solidFill>
                      <a:srgbClr val="8FCF94"/>
                    </a:solidFill>
                  </a:rPr>
                  <a:t>E</a:t>
                </a:r>
              </a:p>
            </p:txBody>
          </p:sp>
          <p:sp>
            <p:nvSpPr>
              <p:cNvPr id="26" name="TextBox 25"/>
              <p:cNvSpPr txBox="1"/>
              <p:nvPr/>
            </p:nvSpPr>
            <p:spPr>
              <a:xfrm>
                <a:off x="3743400" y="4552378"/>
                <a:ext cx="3289848" cy="338554"/>
              </a:xfrm>
              <a:prstGeom prst="rect">
                <a:avLst/>
              </a:prstGeom>
              <a:noFill/>
            </p:spPr>
            <p:txBody>
              <a:bodyPr wrap="square" rtlCol="0">
                <a:spAutoFit/>
              </a:bodyPr>
              <a:lstStyle/>
              <a:p>
                <a:pPr algn="l"/>
                <a:r>
                  <a:rPr lang="en-CA" sz="1600" u="sng" dirty="0" smtClean="0">
                    <a:solidFill>
                      <a:srgbClr val="FFFFFF"/>
                    </a:solidFill>
                  </a:rPr>
                  <a:t>Learn about becoming a member</a:t>
                </a:r>
                <a:endParaRPr lang="en-CA" sz="1600" u="sng" dirty="0">
                  <a:solidFill>
                    <a:srgbClr val="FFFFFF"/>
                  </a:solidFill>
                </a:endParaRPr>
              </a:p>
            </p:txBody>
          </p:sp>
        </p:grpSp>
      </p:grpSp>
    </p:spTree>
    <p:extLst>
      <p:ext uri="{BB962C8B-B14F-4D97-AF65-F5344CB8AC3E}">
        <p14:creationId xmlns:p14="http://schemas.microsoft.com/office/powerpoint/2010/main" val="1744344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pPr marL="266700" lvl="1" indent="-266700">
              <a:buFont typeface="Wingdings" pitchFamily="2" charset="2"/>
              <a:buChar char="ü"/>
            </a:pPr>
            <a:r>
              <a:rPr lang="en-US" dirty="0"/>
              <a:t>HR leaders in organizations </a:t>
            </a:r>
            <a:r>
              <a:rPr lang="en-US" dirty="0" smtClean="0"/>
              <a:t>that </a:t>
            </a:r>
            <a:r>
              <a:rPr lang="en-US" dirty="0"/>
              <a:t>are vulnerable to knowledge loss or disruption to business continuity due to </a:t>
            </a:r>
            <a:r>
              <a:rPr lang="en-US" dirty="0" smtClean="0"/>
              <a:t>retirement-eligible </a:t>
            </a:r>
            <a:r>
              <a:rPr lang="en-US" dirty="0"/>
              <a:t>employees.  </a:t>
            </a:r>
          </a:p>
          <a:p>
            <a:endParaRPr lang="en-US" dirty="0"/>
          </a:p>
        </p:txBody>
      </p:sp>
      <p:sp>
        <p:nvSpPr>
          <p:cNvPr id="14" name="Text Placeholder 13"/>
          <p:cNvSpPr>
            <a:spLocks noGrp="1"/>
          </p:cNvSpPr>
          <p:nvPr>
            <p:ph type="body" sz="quarter" idx="26"/>
          </p:nvPr>
        </p:nvSpPr>
        <p:spPr/>
        <p:txBody>
          <a:bodyPr/>
          <a:lstStyle/>
          <a:p>
            <a:pPr marL="174625" lvl="1" indent="-174625">
              <a:spcBef>
                <a:spcPts val="600"/>
              </a:spcBef>
              <a:spcAft>
                <a:spcPts val="600"/>
              </a:spcAft>
              <a:buFont typeface="Wingdings" pitchFamily="2" charset="2"/>
              <a:buChar char="ü"/>
            </a:pPr>
            <a:r>
              <a:rPr lang="en-US" dirty="0"/>
              <a:t>Identify key roles </a:t>
            </a:r>
            <a:r>
              <a:rPr lang="en-US" dirty="0" smtClean="0"/>
              <a:t>to </a:t>
            </a:r>
            <a:r>
              <a:rPr lang="en-US" dirty="0"/>
              <a:t>prioritize your planning activities.</a:t>
            </a:r>
          </a:p>
          <a:p>
            <a:pPr marL="174625" lvl="1" indent="-174625">
              <a:spcBef>
                <a:spcPts val="600"/>
              </a:spcBef>
              <a:spcAft>
                <a:spcPts val="600"/>
              </a:spcAft>
              <a:buFont typeface="Wingdings" pitchFamily="2" charset="2"/>
              <a:buChar char="ü"/>
            </a:pPr>
            <a:r>
              <a:rPr lang="en-US" dirty="0"/>
              <a:t>Identify incumbents and potential successors for all key </a:t>
            </a:r>
            <a:r>
              <a:rPr lang="en-US" dirty="0" smtClean="0"/>
              <a:t>roles </a:t>
            </a:r>
            <a:r>
              <a:rPr lang="en-US" dirty="0"/>
              <a:t>and </a:t>
            </a:r>
            <a:r>
              <a:rPr lang="en-US" dirty="0" smtClean="0"/>
              <a:t>understand the risks </a:t>
            </a:r>
            <a:r>
              <a:rPr lang="en-US" dirty="0"/>
              <a:t>associated with retiring incumbents.</a:t>
            </a:r>
          </a:p>
          <a:p>
            <a:pPr marL="266700" lvl="1" indent="-266700">
              <a:spcBef>
                <a:spcPts val="600"/>
              </a:spcBef>
              <a:spcAft>
                <a:spcPts val="600"/>
              </a:spcAft>
              <a:buFont typeface="Wingdings" pitchFamily="2" charset="2"/>
              <a:buChar char="ü"/>
            </a:pPr>
            <a:r>
              <a:rPr lang="en-US" dirty="0"/>
              <a:t>Mitigate the risks of near-term </a:t>
            </a:r>
            <a:r>
              <a:rPr lang="en-US" dirty="0" smtClean="0"/>
              <a:t>retirement. </a:t>
            </a:r>
            <a:endParaRPr lang="en-US" dirty="0"/>
          </a:p>
        </p:txBody>
      </p:sp>
      <p:sp>
        <p:nvSpPr>
          <p:cNvPr id="15" name="Text Placeholder 14"/>
          <p:cNvSpPr>
            <a:spLocks noGrp="1"/>
          </p:cNvSpPr>
          <p:nvPr>
            <p:ph type="body" sz="quarter" idx="27"/>
          </p:nvPr>
        </p:nvSpPr>
        <p:spPr/>
        <p:txBody>
          <a:bodyPr/>
          <a:lstStyle/>
          <a:p>
            <a:pPr marL="274638" indent="-274638"/>
            <a:r>
              <a:rPr lang="en-CA" dirty="0"/>
              <a:t>Senior </a:t>
            </a:r>
            <a:r>
              <a:rPr lang="en-CA" dirty="0" smtClean="0"/>
              <a:t>managers </a:t>
            </a:r>
            <a:r>
              <a:rPr lang="en-CA" dirty="0"/>
              <a:t>and other stakeholders that </a:t>
            </a:r>
            <a:r>
              <a:rPr lang="en-CA" dirty="0" smtClean="0"/>
              <a:t>support the plan and provide </a:t>
            </a:r>
            <a:r>
              <a:rPr lang="en-CA" dirty="0"/>
              <a:t>information to put the plan </a:t>
            </a:r>
            <a:r>
              <a:rPr lang="en-CA" dirty="0" smtClean="0"/>
              <a:t>together.</a:t>
            </a:r>
            <a:endParaRPr lang="en-CA" dirty="0"/>
          </a:p>
        </p:txBody>
      </p:sp>
      <p:sp>
        <p:nvSpPr>
          <p:cNvPr id="16" name="Text Placeholder 15"/>
          <p:cNvSpPr>
            <a:spLocks noGrp="1"/>
          </p:cNvSpPr>
          <p:nvPr>
            <p:ph type="body" sz="quarter" idx="28"/>
          </p:nvPr>
        </p:nvSpPr>
        <p:spPr/>
        <p:txBody>
          <a:bodyPr/>
          <a:lstStyle/>
          <a:p>
            <a:r>
              <a:rPr lang="en-CA" dirty="0"/>
              <a:t>Understand the purpose of </a:t>
            </a:r>
            <a:r>
              <a:rPr lang="en-CA" dirty="0" smtClean="0"/>
              <a:t>succession </a:t>
            </a:r>
            <a:r>
              <a:rPr lang="en-CA" dirty="0"/>
              <a:t>planning.</a:t>
            </a:r>
          </a:p>
          <a:p>
            <a:r>
              <a:rPr lang="en-CA" dirty="0"/>
              <a:t>Manage employees identified </a:t>
            </a:r>
            <a:r>
              <a:rPr lang="en-CA" dirty="0" smtClean="0"/>
              <a:t>as potential successors.</a:t>
            </a:r>
            <a:endParaRPr lang="en-CA" dirty="0"/>
          </a:p>
          <a:p>
            <a:r>
              <a:rPr lang="en-CA" dirty="0" smtClean="0"/>
              <a:t>Give </a:t>
            </a:r>
            <a:r>
              <a:rPr lang="en-CA" dirty="0"/>
              <a:t>updates to business representatives about potential </a:t>
            </a:r>
            <a:r>
              <a:rPr lang="en-CA" dirty="0" smtClean="0"/>
              <a:t>successors and key role incumbents.</a:t>
            </a:r>
            <a:endParaRPr lang="en-CA" dirty="0"/>
          </a:p>
        </p:txBody>
      </p:sp>
      <p:grpSp>
        <p:nvGrpSpPr>
          <p:cNvPr id="7" name="Group 6"/>
          <p:cNvGrpSpPr/>
          <p:nvPr/>
        </p:nvGrpSpPr>
        <p:grpSpPr>
          <a:xfrm>
            <a:off x="0" y="6525344"/>
            <a:ext cx="9144000" cy="351838"/>
            <a:chOff x="0" y="6525344"/>
            <a:chExt cx="9144000" cy="351838"/>
          </a:xfrm>
        </p:grpSpPr>
        <p:sp>
          <p:nvSpPr>
            <p:cNvPr id="8" name="Rectangle 7"/>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10" name="Rectangle 9"/>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3132207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Executive summary</a:t>
            </a:r>
            <a:endParaRPr lang="en-US" dirty="0"/>
          </a:p>
        </p:txBody>
      </p:sp>
      <p:sp>
        <p:nvSpPr>
          <p:cNvPr id="8" name="Text Placeholder 7"/>
          <p:cNvSpPr>
            <a:spLocks noGrp="1"/>
          </p:cNvSpPr>
          <p:nvPr>
            <p:ph type="body" sz="quarter" idx="10"/>
          </p:nvPr>
        </p:nvSpPr>
        <p:spPr>
          <a:xfrm>
            <a:off x="247848" y="1535364"/>
            <a:ext cx="5257800" cy="1078992"/>
          </a:xfrm>
        </p:spPr>
        <p:txBody>
          <a:bodyPr/>
          <a:lstStyle/>
          <a:p>
            <a:pPr marL="174625" indent="-174625">
              <a:spcBef>
                <a:spcPts val="500"/>
              </a:spcBef>
            </a:pPr>
            <a:r>
              <a:rPr lang="en-US" sz="1400" dirty="0" smtClean="0"/>
              <a:t>Organizations are </a:t>
            </a:r>
            <a:r>
              <a:rPr lang="en-US" sz="1400" dirty="0"/>
              <a:t>unprepared for the </a:t>
            </a:r>
            <a:r>
              <a:rPr lang="en-US" sz="1400" dirty="0" smtClean="0"/>
              <a:t>departure </a:t>
            </a:r>
            <a:r>
              <a:rPr lang="en-US" sz="1400" dirty="0"/>
              <a:t>of employees who hold key </a:t>
            </a:r>
            <a:r>
              <a:rPr lang="en-US" sz="1400" dirty="0" smtClean="0"/>
              <a:t>roles, resulting in </a:t>
            </a:r>
            <a:r>
              <a:rPr lang="en-US" sz="1400" dirty="0"/>
              <a:t>the loss of valuable knowledge, core business relationships, and profits. </a:t>
            </a:r>
          </a:p>
        </p:txBody>
      </p:sp>
      <p:sp>
        <p:nvSpPr>
          <p:cNvPr id="9" name="Text Placeholder 8"/>
          <p:cNvSpPr>
            <a:spLocks noGrp="1"/>
          </p:cNvSpPr>
          <p:nvPr>
            <p:ph type="body" sz="quarter" idx="11"/>
          </p:nvPr>
        </p:nvSpPr>
        <p:spPr>
          <a:xfrm>
            <a:off x="247848" y="2982096"/>
            <a:ext cx="5257800" cy="1076983"/>
          </a:xfrm>
        </p:spPr>
        <p:txBody>
          <a:bodyPr/>
          <a:lstStyle/>
          <a:p>
            <a:pPr lvl="0"/>
            <a:r>
              <a:rPr lang="en-US" sz="1400" dirty="0"/>
              <a:t>The </a:t>
            </a:r>
            <a:r>
              <a:rPr lang="en-US" sz="1400" dirty="0" smtClean="0"/>
              <a:t>Baby Boomer </a:t>
            </a:r>
            <a:r>
              <a:rPr lang="en-US" sz="1400" dirty="0"/>
              <a:t>demographic is </a:t>
            </a:r>
            <a:r>
              <a:rPr lang="en-US" sz="1400" dirty="0" smtClean="0"/>
              <a:t>creating workforce </a:t>
            </a:r>
            <a:r>
              <a:rPr lang="en-US" sz="1400" dirty="0"/>
              <a:t>risk given their pending retirement, the sheer size of the demographic segment, and the fact that they populate the largest percentage of key roles in many organizations. </a:t>
            </a:r>
          </a:p>
          <a:p>
            <a:endParaRPr lang="en-US" sz="1400" i="1" dirty="0"/>
          </a:p>
        </p:txBody>
      </p:sp>
      <p:sp>
        <p:nvSpPr>
          <p:cNvPr id="10" name="Text Placeholder 9"/>
          <p:cNvSpPr>
            <a:spLocks noGrp="1"/>
          </p:cNvSpPr>
          <p:nvPr>
            <p:ph type="body" sz="quarter" idx="12"/>
          </p:nvPr>
        </p:nvSpPr>
        <p:spPr/>
        <p:txBody>
          <a:bodyPr/>
          <a:lstStyle/>
          <a:p>
            <a:pPr marL="179388" indent="-179388">
              <a:spcBef>
                <a:spcPts val="500"/>
              </a:spcBef>
            </a:pPr>
            <a:r>
              <a:rPr lang="en-US" sz="1400" dirty="0" smtClean="0"/>
              <a:t>Analyze </a:t>
            </a:r>
            <a:r>
              <a:rPr lang="en-US" sz="1400" dirty="0"/>
              <a:t>key </a:t>
            </a:r>
            <a:r>
              <a:rPr lang="en-US" sz="1400" dirty="0" smtClean="0"/>
              <a:t>roles, the </a:t>
            </a:r>
            <a:r>
              <a:rPr lang="en-US" sz="1400" smtClean="0"/>
              <a:t>current incumbent, </a:t>
            </a:r>
            <a:r>
              <a:rPr lang="en-US" sz="1400" dirty="0"/>
              <a:t>and </a:t>
            </a:r>
            <a:r>
              <a:rPr lang="en-US" sz="1400" dirty="0" smtClean="0"/>
              <a:t>potential successors to </a:t>
            </a:r>
            <a:r>
              <a:rPr lang="en-CA" sz="1400" dirty="0"/>
              <a:t>help </a:t>
            </a:r>
            <a:r>
              <a:rPr lang="en-CA" sz="1400" dirty="0" smtClean="0"/>
              <a:t>assess and identify </a:t>
            </a:r>
            <a:r>
              <a:rPr lang="en-CA" sz="1400" dirty="0"/>
              <a:t>key role incumbent risk factors as well as </a:t>
            </a:r>
            <a:r>
              <a:rPr lang="en-CA" sz="1400" dirty="0" smtClean="0"/>
              <a:t>potential successors’ readiness</a:t>
            </a:r>
            <a:r>
              <a:rPr lang="en-CA" sz="1400" dirty="0"/>
              <a:t>. </a:t>
            </a:r>
            <a:endParaRPr lang="en-US" sz="1400" dirty="0" smtClean="0"/>
          </a:p>
          <a:p>
            <a:pPr marL="179388" indent="-179388">
              <a:spcBef>
                <a:spcPts val="500"/>
              </a:spcBef>
            </a:pPr>
            <a:r>
              <a:rPr lang="en-US" sz="1400" dirty="0" smtClean="0"/>
              <a:t>Plan </a:t>
            </a:r>
            <a:r>
              <a:rPr lang="en-US" sz="1400" dirty="0"/>
              <a:t>for the transfer of critical knowledge held by key role incumbents. </a:t>
            </a:r>
            <a:endParaRPr lang="en-US" sz="1400" dirty="0" smtClean="0"/>
          </a:p>
          <a:p>
            <a:pPr marL="179388" indent="-179388">
              <a:spcBef>
                <a:spcPts val="500"/>
              </a:spcBef>
            </a:pPr>
            <a:r>
              <a:rPr lang="en-US" sz="1400" dirty="0" smtClean="0"/>
              <a:t>Define </a:t>
            </a:r>
            <a:r>
              <a:rPr lang="en-US" sz="1400" dirty="0"/>
              <a:t>formal transition plans for all employees in at-risk key roles and their successors, leveraging your workforce and succession planning outputs, knowledge transfer strategy, and selected </a:t>
            </a:r>
            <a:r>
              <a:rPr lang="en-US" sz="1400" dirty="0" smtClean="0"/>
              <a:t>flexible work </a:t>
            </a:r>
            <a:r>
              <a:rPr lang="en-US" sz="1400" dirty="0"/>
              <a:t>arrangements.</a:t>
            </a:r>
            <a:endParaRPr lang="en-CA" sz="1400" dirty="0"/>
          </a:p>
          <a:p>
            <a:endParaRPr lang="en-US" sz="1400" dirty="0"/>
          </a:p>
        </p:txBody>
      </p:sp>
      <p:sp>
        <p:nvSpPr>
          <p:cNvPr id="11" name="Text Placeholder 10"/>
          <p:cNvSpPr>
            <a:spLocks noGrp="1"/>
          </p:cNvSpPr>
          <p:nvPr>
            <p:ph type="body" sz="quarter" idx="14"/>
          </p:nvPr>
        </p:nvSpPr>
        <p:spPr/>
        <p:txBody>
          <a:bodyPr/>
          <a:lstStyle/>
          <a:p>
            <a:pPr marL="269875" indent="-179388">
              <a:spcBef>
                <a:spcPts val="600"/>
              </a:spcBef>
              <a:spcAft>
                <a:spcPts val="600"/>
              </a:spcAft>
            </a:pPr>
            <a:r>
              <a:rPr lang="en-US" sz="1400" dirty="0" smtClean="0"/>
              <a:t>Mitigate the inherent risks of Baby Boomer retirement by </a:t>
            </a:r>
            <a:r>
              <a:rPr lang="en-US" sz="1400" dirty="0"/>
              <a:t>carefully planning to </a:t>
            </a:r>
            <a:r>
              <a:rPr lang="en-US" sz="1400" dirty="0" smtClean="0"/>
              <a:t>transfer knowledge to incumbents.</a:t>
            </a:r>
          </a:p>
          <a:p>
            <a:pPr marL="269875" indent="-179388">
              <a:spcBef>
                <a:spcPts val="600"/>
              </a:spcBef>
              <a:spcAft>
                <a:spcPts val="600"/>
              </a:spcAft>
            </a:pPr>
            <a:r>
              <a:rPr lang="en-US" sz="1400" dirty="0" smtClean="0"/>
              <a:t>Flexible work arrangements are an effective way to retain Baby Boomers while transferring knowledge. </a:t>
            </a:r>
            <a:endParaRPr lang="en-US" sz="1400" dirty="0"/>
          </a:p>
        </p:txBody>
      </p:sp>
      <p:grpSp>
        <p:nvGrpSpPr>
          <p:cNvPr id="12" name="Group 11"/>
          <p:cNvGrpSpPr/>
          <p:nvPr/>
        </p:nvGrpSpPr>
        <p:grpSpPr>
          <a:xfrm>
            <a:off x="0" y="6525344"/>
            <a:ext cx="9144000" cy="351838"/>
            <a:chOff x="0" y="6525344"/>
            <a:chExt cx="9144000" cy="351838"/>
          </a:xfrm>
        </p:grpSpPr>
        <p:sp>
          <p:nvSpPr>
            <p:cNvPr id="13" name="Rectangle 12"/>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15" name="Rectangle 14"/>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302075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itle 1"/>
          <p:cNvSpPr txBox="1">
            <a:spLocks/>
          </p:cNvSpPr>
          <p:nvPr/>
        </p:nvSpPr>
        <p:spPr bwMode="auto">
          <a:xfrm>
            <a:off x="251520" y="256032"/>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ts val="2600"/>
              </a:lnSpc>
              <a:spcBef>
                <a:spcPct val="0"/>
              </a:spcBef>
              <a:spcAft>
                <a:spcPct val="0"/>
              </a:spcAft>
              <a:buClrTx/>
              <a:buSzTx/>
              <a:buFontTx/>
              <a:buNone/>
              <a:tabLst/>
              <a:defRPr/>
            </a:pPr>
            <a:r>
              <a:rPr kumimoji="0" lang="en-CA" sz="2400" b="0" i="0" u="none" strike="noStrike" kern="1200" cap="none" spc="0" normalizeH="0" baseline="0" noProof="0" dirty="0" smtClean="0">
                <a:ln>
                  <a:noFill/>
                </a:ln>
                <a:solidFill>
                  <a:srgbClr val="333333"/>
                </a:solidFill>
                <a:effectLst/>
                <a:uLnTx/>
                <a:uFillTx/>
                <a:latin typeface="Georgia"/>
                <a:ea typeface="+mj-ea"/>
                <a:cs typeface="+mj-cs"/>
              </a:rPr>
              <a:t>McLean &amp; Company offers various levels of support to best suit your needs</a:t>
            </a:r>
            <a:endParaRPr kumimoji="0" lang="en-CA" sz="2400" b="0" i="0" u="none" strike="noStrike" kern="1200" cap="none" spc="0" normalizeH="0" baseline="0" noProof="0" dirty="0">
              <a:ln>
                <a:noFill/>
              </a:ln>
              <a:solidFill>
                <a:srgbClr val="333333"/>
              </a:solidFill>
              <a:effectLst/>
              <a:uLnTx/>
              <a:uFillTx/>
              <a:latin typeface="Georgia"/>
              <a:ea typeface="+mj-ea"/>
              <a:cs typeface="+mj-cs"/>
            </a:endParaRPr>
          </a:p>
        </p:txBody>
      </p:sp>
      <p:sp>
        <p:nvSpPr>
          <p:cNvPr id="93" name="Rounded Rectangle 92"/>
          <p:cNvSpPr/>
          <p:nvPr/>
        </p:nvSpPr>
        <p:spPr>
          <a:xfrm>
            <a:off x="475146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4" name="Rounded Rectangle 93"/>
          <p:cNvSpPr/>
          <p:nvPr/>
        </p:nvSpPr>
        <p:spPr>
          <a:xfrm>
            <a:off x="36332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5" name="Rectangle 94"/>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cxnSp>
        <p:nvCxnSpPr>
          <p:cNvPr id="96" name="Straight Arrow Connector 95"/>
          <p:cNvCxnSpPr>
            <a:stCxn id="108" idx="2"/>
          </p:cNvCxnSpPr>
          <p:nvPr/>
        </p:nvCxnSpPr>
        <p:spPr>
          <a:xfrm>
            <a:off x="813382" y="2920539"/>
            <a:ext cx="7840761" cy="0"/>
          </a:xfrm>
          <a:prstGeom prst="straightConnector1">
            <a:avLst/>
          </a:prstGeom>
          <a:noFill/>
          <a:ln w="38100" cap="flat" cmpd="sng" algn="ctr">
            <a:solidFill>
              <a:srgbClr val="FFFFFF">
                <a:lumMod val="85000"/>
              </a:srgbClr>
            </a:solidFill>
            <a:prstDash val="sysDot"/>
            <a:tailEnd type="triangle" w="lg" len="med"/>
          </a:ln>
          <a:effectLst/>
        </p:spPr>
      </p:cxnSp>
      <p:grpSp>
        <p:nvGrpSpPr>
          <p:cNvPr id="97" name="Group 96"/>
          <p:cNvGrpSpPr/>
          <p:nvPr/>
        </p:nvGrpSpPr>
        <p:grpSpPr>
          <a:xfrm>
            <a:off x="6932311" y="2025295"/>
            <a:ext cx="1636677" cy="2763778"/>
            <a:chOff x="6637354" y="1574599"/>
            <a:chExt cx="1636677" cy="2763778"/>
          </a:xfrm>
        </p:grpSpPr>
        <p:sp>
          <p:nvSpPr>
            <p:cNvPr id="98" name="Oval 97"/>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9" name="TextBox 98"/>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100" name="TextBox 99"/>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101" name="Picture 10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102" name="Group 101"/>
          <p:cNvGrpSpPr/>
          <p:nvPr/>
        </p:nvGrpSpPr>
        <p:grpSpPr>
          <a:xfrm>
            <a:off x="2336968" y="1877373"/>
            <a:ext cx="2129440" cy="2937609"/>
            <a:chOff x="2807522" y="2074912"/>
            <a:chExt cx="2129440" cy="2937609"/>
          </a:xfrm>
        </p:grpSpPr>
        <p:sp>
          <p:nvSpPr>
            <p:cNvPr id="103" name="Oval 102"/>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104" name="TextBox 103"/>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365D7E"/>
                  </a:solidFill>
                  <a:effectLst/>
                  <a:uLnTx/>
                  <a:uFillTx/>
                </a:rPr>
                <a:t>Guided Implementation</a:t>
              </a:r>
            </a:p>
          </p:txBody>
        </p:sp>
        <p:sp>
          <p:nvSpPr>
            <p:cNvPr id="105" name="TextBox 104"/>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106" name="Picture 10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107" name="Group 106"/>
          <p:cNvGrpSpPr/>
          <p:nvPr/>
        </p:nvGrpSpPr>
        <p:grpSpPr>
          <a:xfrm>
            <a:off x="369141" y="2025295"/>
            <a:ext cx="1628660" cy="2794213"/>
            <a:chOff x="1266026" y="2731218"/>
            <a:chExt cx="1628660" cy="2794213"/>
          </a:xfrm>
        </p:grpSpPr>
        <p:sp>
          <p:nvSpPr>
            <p:cNvPr id="108" name="Oval 107"/>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109" name="TextBox 108"/>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110" name="TextBox 109"/>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111" name="Picture 1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112" name="Group 111"/>
          <p:cNvGrpSpPr/>
          <p:nvPr/>
        </p:nvGrpSpPr>
        <p:grpSpPr>
          <a:xfrm>
            <a:off x="4957979" y="2025295"/>
            <a:ext cx="1635165" cy="2795710"/>
            <a:chOff x="4834633" y="1938352"/>
            <a:chExt cx="1635165" cy="2795710"/>
          </a:xfrm>
        </p:grpSpPr>
        <p:sp>
          <p:nvSpPr>
            <p:cNvPr id="113" name="Oval 112"/>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114" name="TextBox 113"/>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115" name="TextBox 114"/>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116" name="Picture 1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117" name="Rectangle 116"/>
          <p:cNvSpPr/>
          <p:nvPr/>
        </p:nvSpPr>
        <p:spPr>
          <a:xfrm>
            <a:off x="89786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grpSp>
        <p:nvGrpSpPr>
          <p:cNvPr id="28" name="Group 27"/>
          <p:cNvGrpSpPr/>
          <p:nvPr/>
        </p:nvGrpSpPr>
        <p:grpSpPr>
          <a:xfrm>
            <a:off x="0" y="6525344"/>
            <a:ext cx="9144000" cy="351838"/>
            <a:chOff x="0" y="6525344"/>
            <a:chExt cx="9144000" cy="351838"/>
          </a:xfrm>
        </p:grpSpPr>
        <p:sp>
          <p:nvSpPr>
            <p:cNvPr id="29" name="Rectangle 28"/>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30" name="Picture 2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31" name="Rectangle 30"/>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2696087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McLean &amp; Company offers a simple, scalable process for protecting key roles from retirement-related losses</a:t>
            </a:r>
            <a:endParaRPr lang="en-US" dirty="0"/>
          </a:p>
        </p:txBody>
      </p:sp>
      <p:sp>
        <p:nvSpPr>
          <p:cNvPr id="3" name="Text Placeholder 2"/>
          <p:cNvSpPr>
            <a:spLocks noGrp="1"/>
          </p:cNvSpPr>
          <p:nvPr>
            <p:ph type="body" sz="quarter" idx="19"/>
          </p:nvPr>
        </p:nvSpPr>
        <p:spPr/>
        <p:txBody>
          <a:bodyPr/>
          <a:lstStyle/>
          <a:p>
            <a:r>
              <a:rPr lang="en-US" dirty="0" smtClean="0"/>
              <a:t>Succession planning ensures business continuation and success, as well as the smooth transition of Baby Boomers out of the workforce.</a:t>
            </a:r>
            <a:endParaRPr lang="en-US" dirty="0"/>
          </a:p>
        </p:txBody>
      </p:sp>
      <p:sp>
        <p:nvSpPr>
          <p:cNvPr id="10" name="TextBox 9"/>
          <p:cNvSpPr txBox="1"/>
          <p:nvPr/>
        </p:nvSpPr>
        <p:spPr>
          <a:xfrm>
            <a:off x="431540" y="3103512"/>
            <a:ext cx="2052228" cy="1015663"/>
          </a:xfrm>
          <a:prstGeom prst="rect">
            <a:avLst/>
          </a:prstGeom>
          <a:noFill/>
        </p:spPr>
        <p:txBody>
          <a:bodyPr wrap="square" rtlCol="0">
            <a:spAutoFit/>
          </a:bodyPr>
          <a:lstStyle/>
          <a:p>
            <a:r>
              <a:rPr lang="en-US" sz="1200" dirty="0" smtClean="0">
                <a:solidFill>
                  <a:srgbClr val="333333"/>
                </a:solidFill>
              </a:rPr>
              <a:t>An analytical business process for ensuring an organization has access to suitable talent to ensure future business success.</a:t>
            </a:r>
          </a:p>
        </p:txBody>
      </p:sp>
      <p:sp>
        <p:nvSpPr>
          <p:cNvPr id="11" name="TextBox 10"/>
          <p:cNvSpPr txBox="1"/>
          <p:nvPr/>
        </p:nvSpPr>
        <p:spPr>
          <a:xfrm>
            <a:off x="2591780" y="3103512"/>
            <a:ext cx="1728192" cy="1015663"/>
          </a:xfrm>
          <a:prstGeom prst="rect">
            <a:avLst/>
          </a:prstGeom>
          <a:noFill/>
        </p:spPr>
        <p:txBody>
          <a:bodyPr wrap="square" rtlCol="0">
            <a:spAutoFit/>
          </a:bodyPr>
          <a:lstStyle/>
          <a:p>
            <a:r>
              <a:rPr lang="en-US" sz="1200" dirty="0" smtClean="0">
                <a:solidFill>
                  <a:srgbClr val="333333"/>
                </a:solidFill>
              </a:rPr>
              <a:t>An organizational process for identifying and developing talent internally to fill key business roles.</a:t>
            </a:r>
          </a:p>
        </p:txBody>
      </p:sp>
      <p:sp>
        <p:nvSpPr>
          <p:cNvPr id="12" name="TextBox 11"/>
          <p:cNvSpPr txBox="1"/>
          <p:nvPr/>
        </p:nvSpPr>
        <p:spPr>
          <a:xfrm>
            <a:off x="5090864" y="3103512"/>
            <a:ext cx="3291840" cy="1015663"/>
          </a:xfrm>
          <a:prstGeom prst="rect">
            <a:avLst/>
          </a:prstGeom>
          <a:noFill/>
        </p:spPr>
        <p:txBody>
          <a:bodyPr wrap="square" rtlCol="0">
            <a:spAutoFit/>
          </a:bodyPr>
          <a:lstStyle/>
          <a:p>
            <a:r>
              <a:rPr lang="en-US" sz="1200" dirty="0" smtClean="0">
                <a:solidFill>
                  <a:srgbClr val="333333"/>
                </a:solidFill>
              </a:rPr>
              <a:t>In this context, the establishment of knowledge transfer activities and flexible work arrangements to retain retirement-eligible incumbents (if required) will minimize losses and maximize transition success.</a:t>
            </a:r>
          </a:p>
        </p:txBody>
      </p:sp>
      <p:sp>
        <p:nvSpPr>
          <p:cNvPr id="20" name="TextBox 19"/>
          <p:cNvSpPr txBox="1"/>
          <p:nvPr/>
        </p:nvSpPr>
        <p:spPr>
          <a:xfrm>
            <a:off x="257176" y="1916832"/>
            <a:ext cx="6691088" cy="276999"/>
          </a:xfrm>
          <a:prstGeom prst="rect">
            <a:avLst/>
          </a:prstGeom>
          <a:noFill/>
        </p:spPr>
        <p:txBody>
          <a:bodyPr wrap="square" rtlCol="0">
            <a:spAutoFit/>
          </a:bodyPr>
          <a:lstStyle/>
          <a:p>
            <a:r>
              <a:rPr lang="en-US" sz="1200" dirty="0" smtClean="0">
                <a:solidFill>
                  <a:srgbClr val="333333"/>
                </a:solidFill>
              </a:rPr>
              <a:t>Complete key role succession planning by following our straightforward, four-step process:</a:t>
            </a:r>
            <a:endParaRPr lang="en-US" sz="1200" dirty="0">
              <a:solidFill>
                <a:srgbClr val="333333"/>
              </a:solidFill>
            </a:endParaRPr>
          </a:p>
        </p:txBody>
      </p:sp>
      <p:sp>
        <p:nvSpPr>
          <p:cNvPr id="21" name="TextBox 20"/>
          <p:cNvSpPr txBox="1"/>
          <p:nvPr/>
        </p:nvSpPr>
        <p:spPr>
          <a:xfrm>
            <a:off x="257176" y="4263479"/>
            <a:ext cx="4242816" cy="646331"/>
          </a:xfrm>
          <a:prstGeom prst="rect">
            <a:avLst/>
          </a:prstGeom>
          <a:noFill/>
        </p:spPr>
        <p:txBody>
          <a:bodyPr wrap="square" rtlCol="0">
            <a:spAutoFit/>
          </a:bodyPr>
          <a:lstStyle/>
          <a:p>
            <a:r>
              <a:rPr lang="en-US" sz="1200" dirty="0" smtClean="0">
                <a:solidFill>
                  <a:srgbClr val="333333"/>
                </a:solidFill>
              </a:rPr>
              <a:t>Use McLean &amp; Company’s </a:t>
            </a:r>
            <a:r>
              <a:rPr lang="en-US" sz="1200" i="1" dirty="0" smtClean="0">
                <a:solidFill>
                  <a:srgbClr val="333333"/>
                </a:solidFill>
                <a:hlinkClick r:id="rId3"/>
              </a:rPr>
              <a:t>Key Roles Succession Planning Tool</a:t>
            </a:r>
            <a:r>
              <a:rPr lang="en-US" sz="1200" b="1" i="1" dirty="0" smtClean="0">
                <a:solidFill>
                  <a:srgbClr val="333333"/>
                </a:solidFill>
              </a:rPr>
              <a:t> </a:t>
            </a:r>
            <a:r>
              <a:rPr lang="en-US" sz="1200" dirty="0" smtClean="0">
                <a:solidFill>
                  <a:srgbClr val="333333"/>
                </a:solidFill>
              </a:rPr>
              <a:t>during the workforce planning and succession planning steps.</a:t>
            </a:r>
          </a:p>
        </p:txBody>
      </p:sp>
      <p:sp>
        <p:nvSpPr>
          <p:cNvPr id="23" name="Left Brace 22"/>
          <p:cNvSpPr/>
          <p:nvPr/>
        </p:nvSpPr>
        <p:spPr>
          <a:xfrm rot="16200000">
            <a:off x="2189563" y="2092394"/>
            <a:ext cx="378042" cy="402336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333333"/>
              </a:solidFill>
            </a:endParaRPr>
          </a:p>
        </p:txBody>
      </p:sp>
      <p:sp>
        <p:nvSpPr>
          <p:cNvPr id="24" name="TextBox 23"/>
          <p:cNvSpPr txBox="1"/>
          <p:nvPr/>
        </p:nvSpPr>
        <p:spPr>
          <a:xfrm>
            <a:off x="4752020" y="4355812"/>
            <a:ext cx="3996444" cy="461665"/>
          </a:xfrm>
          <a:prstGeom prst="rect">
            <a:avLst/>
          </a:prstGeom>
          <a:noFill/>
        </p:spPr>
        <p:txBody>
          <a:bodyPr wrap="square" rtlCol="0">
            <a:spAutoFit/>
          </a:bodyPr>
          <a:lstStyle/>
          <a:p>
            <a:r>
              <a:rPr lang="en-US" sz="1200" dirty="0" smtClean="0">
                <a:solidFill>
                  <a:srgbClr val="333333"/>
                </a:solidFill>
              </a:rPr>
              <a:t>Use McLean &amp; Company’s </a:t>
            </a:r>
            <a:r>
              <a:rPr lang="en-US" sz="1200" i="1" dirty="0" smtClean="0">
                <a:solidFill>
                  <a:srgbClr val="333333"/>
                </a:solidFill>
                <a:hlinkClick r:id="rId4"/>
              </a:rPr>
              <a:t>Role Transition Plan Template</a:t>
            </a:r>
            <a:r>
              <a:rPr lang="en-US" sz="1200" dirty="0" smtClean="0">
                <a:solidFill>
                  <a:srgbClr val="333333"/>
                </a:solidFill>
              </a:rPr>
              <a:t> to create a plan for seamless transition.</a:t>
            </a:r>
          </a:p>
        </p:txBody>
      </p:sp>
      <p:sp>
        <p:nvSpPr>
          <p:cNvPr id="22" name="Right Arrow 21"/>
          <p:cNvSpPr/>
          <p:nvPr/>
        </p:nvSpPr>
        <p:spPr>
          <a:xfrm>
            <a:off x="2015716" y="2536892"/>
            <a:ext cx="6804756" cy="396044"/>
          </a:xfrm>
          <a:prstGeom prst="rightArrow">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8" name="Rectangle 27"/>
          <p:cNvSpPr/>
          <p:nvPr/>
        </p:nvSpPr>
        <p:spPr>
          <a:xfrm>
            <a:off x="611560" y="2392876"/>
            <a:ext cx="1692188" cy="640080"/>
          </a:xfrm>
          <a:prstGeom prst="rect">
            <a:avLst/>
          </a:prstGeom>
          <a:solidFill>
            <a:srgbClr val="4E5B6A"/>
          </a:solidFill>
          <a:ln>
            <a:noFill/>
          </a:ln>
          <a:effectLst>
            <a:outerShdw blurRad="50800" dist="381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FFFFFF"/>
                </a:solidFill>
              </a:rPr>
              <a:t>Workforce Planning for Key Roles</a:t>
            </a:r>
            <a:endParaRPr lang="en-US" sz="1200" dirty="0">
              <a:solidFill>
                <a:srgbClr val="FFFFFF"/>
              </a:solidFill>
            </a:endParaRPr>
          </a:p>
        </p:txBody>
      </p:sp>
      <p:sp>
        <p:nvSpPr>
          <p:cNvPr id="29" name="Rectangle 28"/>
          <p:cNvSpPr/>
          <p:nvPr/>
        </p:nvSpPr>
        <p:spPr>
          <a:xfrm>
            <a:off x="2627784" y="2384884"/>
            <a:ext cx="1692188" cy="640080"/>
          </a:xfrm>
          <a:prstGeom prst="rect">
            <a:avLst/>
          </a:prstGeom>
          <a:solidFill>
            <a:srgbClr val="AFA974"/>
          </a:solidFill>
          <a:ln>
            <a:noFill/>
          </a:ln>
          <a:effectLst>
            <a:outerShdw blurRad="50800" dist="381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FFFFFF"/>
                </a:solidFill>
              </a:rPr>
              <a:t>Succession Planning for Key Roles</a:t>
            </a:r>
            <a:endParaRPr lang="en-US" sz="1200" dirty="0">
              <a:solidFill>
                <a:srgbClr val="FFFFFF"/>
              </a:solidFill>
            </a:endParaRPr>
          </a:p>
        </p:txBody>
      </p:sp>
      <p:sp>
        <p:nvSpPr>
          <p:cNvPr id="30" name="Rectangle 29"/>
          <p:cNvSpPr/>
          <p:nvPr/>
        </p:nvSpPr>
        <p:spPr>
          <a:xfrm>
            <a:off x="4752020" y="2384884"/>
            <a:ext cx="1692188" cy="640080"/>
          </a:xfrm>
          <a:prstGeom prst="rect">
            <a:avLst/>
          </a:prstGeom>
          <a:solidFill>
            <a:srgbClr val="7F7F7F"/>
          </a:solidFill>
          <a:ln>
            <a:noFill/>
          </a:ln>
          <a:effectLst>
            <a:outerShdw blurRad="50800" dist="381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FFFFFF"/>
                </a:solidFill>
              </a:rPr>
              <a:t>Risk Mitigation: Knowledge Transfer</a:t>
            </a:r>
            <a:endParaRPr lang="en-US" sz="1200" dirty="0">
              <a:solidFill>
                <a:srgbClr val="FFFFFF"/>
              </a:solidFill>
            </a:endParaRPr>
          </a:p>
        </p:txBody>
      </p:sp>
      <p:sp>
        <p:nvSpPr>
          <p:cNvPr id="31" name="Oval 30"/>
          <p:cNvSpPr/>
          <p:nvPr/>
        </p:nvSpPr>
        <p:spPr>
          <a:xfrm>
            <a:off x="481256" y="2320868"/>
            <a:ext cx="274320" cy="3240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333333"/>
                </a:solidFill>
              </a:rPr>
              <a:t>1</a:t>
            </a:r>
            <a:endParaRPr lang="en-US" sz="1600" dirty="0">
              <a:solidFill>
                <a:srgbClr val="333333"/>
              </a:solidFill>
            </a:endParaRPr>
          </a:p>
        </p:txBody>
      </p:sp>
      <p:sp>
        <p:nvSpPr>
          <p:cNvPr id="32" name="Oval 31"/>
          <p:cNvSpPr/>
          <p:nvPr/>
        </p:nvSpPr>
        <p:spPr>
          <a:xfrm>
            <a:off x="2483768" y="2320868"/>
            <a:ext cx="274320" cy="3240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333333"/>
                </a:solidFill>
              </a:rPr>
              <a:t>2</a:t>
            </a:r>
            <a:endParaRPr lang="en-US" sz="1600" dirty="0">
              <a:solidFill>
                <a:srgbClr val="333333"/>
              </a:solidFill>
            </a:endParaRPr>
          </a:p>
        </p:txBody>
      </p:sp>
      <p:sp>
        <p:nvSpPr>
          <p:cNvPr id="33" name="Oval 32"/>
          <p:cNvSpPr/>
          <p:nvPr/>
        </p:nvSpPr>
        <p:spPr>
          <a:xfrm>
            <a:off x="4608004" y="2320868"/>
            <a:ext cx="274320" cy="3240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333333"/>
                </a:solidFill>
              </a:rPr>
              <a:t>3</a:t>
            </a:r>
            <a:endParaRPr lang="en-US" sz="1600" dirty="0">
              <a:solidFill>
                <a:srgbClr val="333333"/>
              </a:solidFill>
            </a:endParaRPr>
          </a:p>
        </p:txBody>
      </p:sp>
      <p:sp>
        <p:nvSpPr>
          <p:cNvPr id="35" name="Rectangle 34"/>
          <p:cNvSpPr/>
          <p:nvPr/>
        </p:nvSpPr>
        <p:spPr>
          <a:xfrm>
            <a:off x="6732240" y="2384884"/>
            <a:ext cx="1692188" cy="640080"/>
          </a:xfrm>
          <a:prstGeom prst="rect">
            <a:avLst/>
          </a:prstGeom>
          <a:solidFill>
            <a:srgbClr val="78889C"/>
          </a:solidFill>
          <a:ln>
            <a:noFill/>
          </a:ln>
          <a:effectLst>
            <a:outerShdw blurRad="50800" dist="381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FFFFFF"/>
                </a:solidFill>
              </a:rPr>
              <a:t>Risk Mitigation: Flexible Work Arrangements</a:t>
            </a:r>
            <a:endParaRPr lang="en-US" sz="1200" dirty="0">
              <a:solidFill>
                <a:srgbClr val="FFFFFF"/>
              </a:solidFill>
            </a:endParaRPr>
          </a:p>
        </p:txBody>
      </p:sp>
      <p:sp>
        <p:nvSpPr>
          <p:cNvPr id="36" name="Oval 35"/>
          <p:cNvSpPr/>
          <p:nvPr/>
        </p:nvSpPr>
        <p:spPr>
          <a:xfrm>
            <a:off x="6588224" y="2312876"/>
            <a:ext cx="274320" cy="3240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333333"/>
                </a:solidFill>
              </a:rPr>
              <a:t>4</a:t>
            </a:r>
            <a:endParaRPr lang="en-US" sz="1600" dirty="0">
              <a:solidFill>
                <a:srgbClr val="333333"/>
              </a:solidFill>
            </a:endParaRPr>
          </a:p>
        </p:txBody>
      </p:sp>
      <p:sp>
        <p:nvSpPr>
          <p:cNvPr id="37" name="Left Brace 36"/>
          <p:cNvSpPr/>
          <p:nvPr/>
        </p:nvSpPr>
        <p:spPr>
          <a:xfrm rot="16200000">
            <a:off x="6547763" y="2092395"/>
            <a:ext cx="378042" cy="402336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333333"/>
              </a:solidFill>
            </a:endParaRPr>
          </a:p>
        </p:txBody>
      </p:sp>
      <p:pic>
        <p:nvPicPr>
          <p:cNvPr id="75778" name="Picture 2" descr="C:\Users\amichael\Desktop\Capture2.PNG"/>
          <p:cNvPicPr>
            <a:picLocks noChangeAspect="1" noChangeArrowheads="1"/>
          </p:cNvPicPr>
          <p:nvPr/>
        </p:nvPicPr>
        <p:blipFill>
          <a:blip r:embed="rId5" cstate="print"/>
          <a:srcRect l="2122" t="9265" r="20839"/>
          <a:stretch>
            <a:fillRect/>
          </a:stretch>
        </p:blipFill>
        <p:spPr bwMode="auto">
          <a:xfrm>
            <a:off x="1071294" y="4941168"/>
            <a:ext cx="2614580" cy="1410464"/>
          </a:xfrm>
          <a:prstGeom prst="rect">
            <a:avLst/>
          </a:prstGeom>
          <a:noFill/>
          <a:ln>
            <a:noFill/>
          </a:ln>
          <a:effectLst>
            <a:outerShdw blurRad="50800" dist="25400" dir="2700000" algn="tl" rotWithShape="0">
              <a:prstClr val="black">
                <a:alpha val="40000"/>
              </a:prstClr>
            </a:outerShdw>
          </a:effectLst>
        </p:spPr>
      </p:pic>
      <p:pic>
        <p:nvPicPr>
          <p:cNvPr id="4" name="Picture 3"/>
          <p:cNvPicPr>
            <a:picLocks noChangeAspect="1"/>
          </p:cNvPicPr>
          <p:nvPr/>
        </p:nvPicPr>
        <p:blipFill>
          <a:blip r:embed="rId6"/>
          <a:stretch>
            <a:fillRect/>
          </a:stretch>
        </p:blipFill>
        <p:spPr>
          <a:xfrm>
            <a:off x="5480643" y="5036867"/>
            <a:ext cx="2539197" cy="1269599"/>
          </a:xfrm>
          <a:prstGeom prst="rect">
            <a:avLst/>
          </a:prstGeom>
          <a:effectLst>
            <a:outerShdw blurRad="50800" dist="25400" dir="2700000" algn="tl" rotWithShape="0">
              <a:prstClr val="black">
                <a:alpha val="40000"/>
              </a:prstClr>
            </a:outerShdw>
          </a:effectLst>
        </p:spPr>
      </p:pic>
      <p:grpSp>
        <p:nvGrpSpPr>
          <p:cNvPr id="25" name="Group 24"/>
          <p:cNvGrpSpPr/>
          <p:nvPr/>
        </p:nvGrpSpPr>
        <p:grpSpPr>
          <a:xfrm>
            <a:off x="0" y="6525344"/>
            <a:ext cx="9144000" cy="351838"/>
            <a:chOff x="0" y="6525344"/>
            <a:chExt cx="9144000" cy="351838"/>
          </a:xfrm>
        </p:grpSpPr>
        <p:sp>
          <p:nvSpPr>
            <p:cNvPr id="26" name="Rectangle 25"/>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27" name="Picture 2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34" name="Rectangle 33"/>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3717596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4"/>
          <p:cNvSpPr txBox="1">
            <a:spLocks/>
          </p:cNvSpPr>
          <p:nvPr/>
        </p:nvSpPr>
        <p:spPr>
          <a:xfrm>
            <a:off x="5308374" y="2132855"/>
            <a:ext cx="3292493" cy="1336239"/>
          </a:xfrm>
          <a:prstGeom prst="rect">
            <a:avLst/>
          </a:prstGeom>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400" dirty="0" smtClean="0">
                <a:solidFill>
                  <a:schemeClr val="accent1"/>
                </a:solidFill>
              </a:rPr>
              <a:t>Sample Slides</a:t>
            </a:r>
            <a:endParaRPr lang="en-US" sz="4400" dirty="0">
              <a:solidFill>
                <a:schemeClr val="accent1"/>
              </a:solidFill>
            </a:endParaRPr>
          </a:p>
        </p:txBody>
      </p:sp>
      <p:pic>
        <p:nvPicPr>
          <p:cNvPr id="14" name="Picture 13"/>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 y="-24276"/>
            <a:ext cx="4847956" cy="6548400"/>
          </a:xfrm>
          <a:prstGeom prst="rect">
            <a:avLst/>
          </a:prstGeom>
        </p:spPr>
      </p:pic>
      <p:grpSp>
        <p:nvGrpSpPr>
          <p:cNvPr id="4" name="Group 3"/>
          <p:cNvGrpSpPr/>
          <p:nvPr/>
        </p:nvGrpSpPr>
        <p:grpSpPr>
          <a:xfrm>
            <a:off x="0" y="6525344"/>
            <a:ext cx="9144000" cy="351838"/>
            <a:chOff x="0" y="6525344"/>
            <a:chExt cx="9144000" cy="351838"/>
          </a:xfrm>
        </p:grpSpPr>
        <p:sp>
          <p:nvSpPr>
            <p:cNvPr id="5" name="Rectangle 4"/>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7" name="Rectangle 6"/>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452713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Baby Boomer “silver tsunami” has arrived, putting key roles at risk</a:t>
            </a:r>
            <a:endParaRPr lang="en-CA" dirty="0"/>
          </a:p>
        </p:txBody>
      </p:sp>
      <p:sp>
        <p:nvSpPr>
          <p:cNvPr id="17" name="Rounded Rectangle 16"/>
          <p:cNvSpPr/>
          <p:nvPr/>
        </p:nvSpPr>
        <p:spPr>
          <a:xfrm>
            <a:off x="257176" y="4323145"/>
            <a:ext cx="5574964" cy="2022179"/>
          </a:xfrm>
          <a:prstGeom prst="roundRect">
            <a:avLst/>
          </a:prstGeom>
          <a:solidFill>
            <a:schemeClr val="accent1">
              <a:lumMod val="20000"/>
              <a:lumOff val="80000"/>
            </a:schemeClr>
          </a:solidFill>
          <a:ln w="25400" cap="flat" cmpd="sng" algn="ctr">
            <a:noFill/>
            <a:prstDash val="solid"/>
          </a:ln>
          <a:effectLst>
            <a:outerShdw blurRad="50800" dist="38100" dir="2700000" algn="tl" rotWithShape="0">
              <a:prstClr val="black">
                <a:alpha val="40000"/>
              </a:prstClr>
            </a:outerShdw>
          </a:effectLst>
        </p:spPr>
        <p:txBody>
          <a:bodyPr rtlCol="0" anchor="ctr"/>
          <a:lstStyle/>
          <a:p>
            <a:pPr fontAlgn="base">
              <a:spcBef>
                <a:spcPts val="600"/>
              </a:spcBef>
              <a:spcAft>
                <a:spcPct val="0"/>
              </a:spcAft>
              <a:defRPr/>
            </a:pPr>
            <a:r>
              <a:rPr lang="en-US" sz="1200" b="1" kern="0" dirty="0" smtClean="0">
                <a:solidFill>
                  <a:srgbClr val="333333"/>
                </a:solidFill>
              </a:rPr>
              <a:t>There are a lot of Baby Boomers, and they’re thinking about retirement:</a:t>
            </a:r>
          </a:p>
          <a:p>
            <a:pPr marL="230188" lvl="1" indent="-117475" fontAlgn="base">
              <a:spcBef>
                <a:spcPts val="600"/>
              </a:spcBef>
              <a:spcAft>
                <a:spcPct val="0"/>
              </a:spcAft>
              <a:buFont typeface="Arial" pitchFamily="34" charset="0"/>
              <a:buChar char="•"/>
              <a:defRPr/>
            </a:pPr>
            <a:r>
              <a:rPr lang="en-US" sz="1200" kern="0" dirty="0" smtClean="0">
                <a:solidFill>
                  <a:srgbClr val="333333"/>
                </a:solidFill>
              </a:rPr>
              <a:t>As of 2011, the first of the Baby Boomers turned 65.  </a:t>
            </a:r>
          </a:p>
          <a:p>
            <a:pPr marL="230188" lvl="1" indent="-117475" fontAlgn="base">
              <a:spcBef>
                <a:spcPts val="600"/>
              </a:spcBef>
              <a:spcAft>
                <a:spcPct val="0"/>
              </a:spcAft>
              <a:buFont typeface="Arial" pitchFamily="34" charset="0"/>
              <a:buChar char="•"/>
            </a:pPr>
            <a:r>
              <a:rPr lang="en-CA" sz="1200" dirty="0">
                <a:solidFill>
                  <a:srgbClr val="333333"/>
                </a:solidFill>
              </a:rPr>
              <a:t>The population aged 60 years or </a:t>
            </a:r>
            <a:r>
              <a:rPr lang="en-CA" sz="1200" dirty="0" smtClean="0">
                <a:solidFill>
                  <a:srgbClr val="333333"/>
                </a:solidFill>
              </a:rPr>
              <a:t>older </a:t>
            </a:r>
            <a:r>
              <a:rPr lang="en-CA" sz="1200" dirty="0">
                <a:solidFill>
                  <a:srgbClr val="333333"/>
                </a:solidFill>
              </a:rPr>
              <a:t>has shown a consistent increase in both number and proportion of the world’s population. According to the most recent United Nations population projections, older persons aged 60 years or over will outnumber children in 2047. </a:t>
            </a:r>
            <a:r>
              <a:rPr lang="en-CA" sz="1200" dirty="0" smtClean="0">
                <a:solidFill>
                  <a:srgbClr val="333333"/>
                </a:solidFill>
              </a:rPr>
              <a:t>             </a:t>
            </a:r>
            <a:r>
              <a:rPr lang="en-CA" sz="1000" dirty="0" smtClean="0">
                <a:solidFill>
                  <a:srgbClr val="333333"/>
                </a:solidFill>
              </a:rPr>
              <a:t>(United Nations, 2013)</a:t>
            </a:r>
            <a:r>
              <a:rPr lang="en-US" sz="1000" kern="0" dirty="0" smtClean="0">
                <a:solidFill>
                  <a:srgbClr val="333333"/>
                </a:solidFill>
              </a:rPr>
              <a:t> </a:t>
            </a:r>
          </a:p>
          <a:p>
            <a:pPr marL="230188" lvl="1" indent="-117475" fontAlgn="base">
              <a:spcBef>
                <a:spcPts val="600"/>
              </a:spcBef>
              <a:spcAft>
                <a:spcPct val="0"/>
              </a:spcAft>
              <a:buFont typeface="Arial" pitchFamily="34" charset="0"/>
              <a:buChar char="•"/>
            </a:pPr>
            <a:r>
              <a:rPr lang="en-CA" sz="1200" dirty="0" smtClean="0">
                <a:solidFill>
                  <a:srgbClr val="333333"/>
                </a:solidFill>
              </a:rPr>
              <a:t>By </a:t>
            </a:r>
            <a:r>
              <a:rPr lang="en-CA" sz="1200" dirty="0">
                <a:solidFill>
                  <a:srgbClr val="333333"/>
                </a:solidFill>
              </a:rPr>
              <a:t>2018, all but the youngest </a:t>
            </a:r>
            <a:r>
              <a:rPr lang="en-CA" sz="1200" dirty="0" smtClean="0">
                <a:solidFill>
                  <a:srgbClr val="333333"/>
                </a:solidFill>
              </a:rPr>
              <a:t>Baby Boomers </a:t>
            </a:r>
            <a:r>
              <a:rPr lang="en-CA" sz="1200" dirty="0">
                <a:solidFill>
                  <a:srgbClr val="333333"/>
                </a:solidFill>
              </a:rPr>
              <a:t>will be of retirement age. </a:t>
            </a:r>
            <a:r>
              <a:rPr lang="en-CA" sz="1200" dirty="0" smtClean="0">
                <a:solidFill>
                  <a:srgbClr val="333333"/>
                </a:solidFill>
              </a:rPr>
              <a:t>				</a:t>
            </a:r>
            <a:r>
              <a:rPr lang="en-CA" sz="1000" dirty="0" smtClean="0">
                <a:solidFill>
                  <a:srgbClr val="333333"/>
                </a:solidFill>
              </a:rPr>
              <a:t>(</a:t>
            </a:r>
            <a:r>
              <a:rPr lang="en-CA" sz="1000" dirty="0">
                <a:solidFill>
                  <a:srgbClr val="333333"/>
                </a:solidFill>
              </a:rPr>
              <a:t>United Nations, 2013)</a:t>
            </a:r>
            <a:endParaRPr lang="en-US" sz="1200" kern="0" dirty="0" smtClean="0">
              <a:solidFill>
                <a:srgbClr val="333333"/>
              </a:solidFill>
            </a:endParaRPr>
          </a:p>
        </p:txBody>
      </p:sp>
      <p:sp>
        <p:nvSpPr>
          <p:cNvPr id="18" name="Rectangle 17"/>
          <p:cNvSpPr/>
          <p:nvPr/>
        </p:nvSpPr>
        <p:spPr>
          <a:xfrm>
            <a:off x="251520" y="3486272"/>
            <a:ext cx="5580620" cy="742724"/>
          </a:xfrm>
          <a:prstGeom prst="rect">
            <a:avLst/>
          </a:prstGeom>
          <a:solidFill>
            <a:srgbClr val="ADB7C3">
              <a:lumMod val="40000"/>
              <a:lumOff val="60000"/>
            </a:srgbClr>
          </a:solidFill>
          <a:ln w="25400" cap="flat" cmpd="sng" algn="ctr">
            <a:noFill/>
            <a:prstDash val="solid"/>
          </a:ln>
          <a:effectLst>
            <a:outerShdw blurRad="50800" dist="38100" dir="2700000" algn="tl" rotWithShape="0">
              <a:prstClr val="black">
                <a:alpha val="40000"/>
              </a:prstClr>
            </a:outerShdw>
          </a:effectLst>
        </p:spPr>
        <p:txBody>
          <a:bodyPr rtlCol="0" anchor="ctr"/>
          <a:lstStyle/>
          <a:p>
            <a:pPr algn="ctr" fontAlgn="base">
              <a:spcBef>
                <a:spcPct val="0"/>
              </a:spcBef>
              <a:spcAft>
                <a:spcPct val="0"/>
              </a:spcAft>
              <a:defRPr/>
            </a:pPr>
            <a:endParaRPr lang="en-US" kern="0" dirty="0" smtClean="0">
              <a:solidFill>
                <a:srgbClr val="FFFFFF"/>
              </a:solidFill>
            </a:endParaRPr>
          </a:p>
        </p:txBody>
      </p:sp>
      <p:sp>
        <p:nvSpPr>
          <p:cNvPr id="19" name="Text Placeholder 2"/>
          <p:cNvSpPr txBox="1">
            <a:spLocks/>
          </p:cNvSpPr>
          <p:nvPr/>
        </p:nvSpPr>
        <p:spPr bwMode="auto">
          <a:xfrm>
            <a:off x="257176" y="1232756"/>
            <a:ext cx="8620124"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kern="1200" baseline="0">
                <a:solidFill>
                  <a:schemeClr val="tx1"/>
                </a:solidFill>
                <a:latin typeface="+mn-lt"/>
                <a:ea typeface="+mn-ea"/>
                <a:cs typeface="+mn-cs"/>
              </a:defRPr>
            </a:lvl1pPr>
            <a:lvl2pPr marL="228600" indent="-228600" algn="l" rtl="0" eaLnBrk="0" fontAlgn="base" hangingPunct="0">
              <a:spcBef>
                <a:spcPct val="20000"/>
              </a:spcBef>
              <a:spcAft>
                <a:spcPct val="0"/>
              </a:spcAft>
              <a:buClr>
                <a:schemeClr val="tx1"/>
              </a:buClr>
              <a:buSzPct val="150000"/>
              <a:buFont typeface="Arial" pitchFamily="34" charset="0"/>
              <a:buChar char="◦"/>
              <a:defRPr sz="1400" kern="1200">
                <a:solidFill>
                  <a:schemeClr val="tx1"/>
                </a:solidFill>
                <a:latin typeface="+mn-lt"/>
                <a:ea typeface="+mn-ea"/>
                <a:cs typeface="+mn-cs"/>
              </a:defRPr>
            </a:lvl2pPr>
            <a:lvl3pPr marL="228600" indent="-228600" algn="l" rtl="0" eaLnBrk="0" fontAlgn="base" hangingPunct="0">
              <a:spcBef>
                <a:spcPct val="20000"/>
              </a:spcBef>
              <a:spcAft>
                <a:spcPct val="0"/>
              </a:spcAft>
              <a:buClr>
                <a:schemeClr val="tx1"/>
              </a:buClr>
              <a:buFont typeface="Arial" pitchFamily="34" charset="0"/>
              <a:buChar char="–"/>
              <a:defRPr sz="1400" kern="1200">
                <a:solidFill>
                  <a:schemeClr val="tx1"/>
                </a:solidFill>
                <a:latin typeface="+mn-lt"/>
                <a:ea typeface="+mn-ea"/>
                <a:cs typeface="+mn-cs"/>
              </a:defRPr>
            </a:lvl3pPr>
            <a:lvl4pPr marL="228600" indent="-228600" algn="l" rtl="0" eaLnBrk="0" fontAlgn="base" hangingPunct="0">
              <a:spcBef>
                <a:spcPct val="20000"/>
              </a:spcBef>
              <a:spcAft>
                <a:spcPct val="0"/>
              </a:spcAft>
              <a:buClr>
                <a:schemeClr val="tx1"/>
              </a:buClr>
              <a:buFont typeface="Wingdings" pitchFamily="2" charset="2"/>
              <a:buChar char="§"/>
              <a:defRPr sz="1400" kern="1200">
                <a:solidFill>
                  <a:schemeClr val="tx1"/>
                </a:solidFill>
                <a:latin typeface="+mn-lt"/>
                <a:ea typeface="+mn-ea"/>
                <a:cs typeface="+mn-cs"/>
              </a:defRPr>
            </a:lvl4pPr>
            <a:lvl5pPr marL="228600" indent="-228600" algn="l" rtl="0" eaLnBrk="0" fontAlgn="base" hangingPunct="0">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333333"/>
              </a:buClr>
              <a:defRPr/>
            </a:pPr>
            <a:r>
              <a:rPr lang="en-US" dirty="0" smtClean="0">
                <a:solidFill>
                  <a:srgbClr val="333333"/>
                </a:solidFill>
              </a:rPr>
              <a:t>Critical knowledge could be lost unless organizations take steps now to retain this asset.</a:t>
            </a:r>
            <a:endParaRPr lang="en-US" dirty="0">
              <a:solidFill>
                <a:srgbClr val="333333"/>
              </a:solidFill>
            </a:endParaRPr>
          </a:p>
        </p:txBody>
      </p:sp>
      <p:sp>
        <p:nvSpPr>
          <p:cNvPr id="20" name="TextBox 19"/>
          <p:cNvSpPr txBox="1"/>
          <p:nvPr/>
        </p:nvSpPr>
        <p:spPr>
          <a:xfrm>
            <a:off x="257176" y="1988840"/>
            <a:ext cx="5669280" cy="646331"/>
          </a:xfrm>
          <a:prstGeom prst="rect">
            <a:avLst/>
          </a:prstGeom>
          <a:noFill/>
        </p:spPr>
        <p:txBody>
          <a:bodyPr wrap="square" rtlCol="0">
            <a:spAutoFit/>
          </a:bodyPr>
          <a:lstStyle/>
          <a:p>
            <a:pPr fontAlgn="base">
              <a:spcBef>
                <a:spcPts val="600"/>
              </a:spcBef>
              <a:spcAft>
                <a:spcPct val="0"/>
              </a:spcAft>
              <a:defRPr/>
            </a:pPr>
            <a:r>
              <a:rPr lang="en-US" sz="1200" b="1" kern="0" dirty="0" smtClean="0">
                <a:solidFill>
                  <a:srgbClr val="333333"/>
                </a:solidFill>
              </a:rPr>
              <a:t>In many organizations, key roles</a:t>
            </a:r>
            <a:r>
              <a:rPr lang="en-US" sz="1200" kern="0" dirty="0" smtClean="0">
                <a:solidFill>
                  <a:srgbClr val="333333"/>
                </a:solidFill>
              </a:rPr>
              <a:t> – especially leadership, management, and senior technical roles – are </a:t>
            </a:r>
            <a:r>
              <a:rPr lang="en-US" sz="1200" b="1" kern="0" dirty="0" smtClean="0">
                <a:solidFill>
                  <a:srgbClr val="333333"/>
                </a:solidFill>
              </a:rPr>
              <a:t>largely held by older employees </a:t>
            </a:r>
            <a:r>
              <a:rPr lang="en-US" sz="1200" kern="0" dirty="0" smtClean="0">
                <a:solidFill>
                  <a:srgbClr val="333333"/>
                </a:solidFill>
              </a:rPr>
              <a:t>from the Baby Boomer generation. </a:t>
            </a:r>
          </a:p>
        </p:txBody>
      </p:sp>
      <p:sp>
        <p:nvSpPr>
          <p:cNvPr id="21" name="TextBox 20"/>
          <p:cNvSpPr txBox="1"/>
          <p:nvPr/>
        </p:nvSpPr>
        <p:spPr>
          <a:xfrm>
            <a:off x="6084168" y="1988840"/>
            <a:ext cx="2743200" cy="3554819"/>
          </a:xfrm>
          <a:prstGeom prst="rect">
            <a:avLst/>
          </a:prstGeom>
          <a:noFill/>
        </p:spPr>
        <p:txBody>
          <a:bodyPr wrap="square" rtlCol="0">
            <a:spAutoFit/>
          </a:bodyPr>
          <a:lstStyle/>
          <a:p>
            <a:pPr fontAlgn="base">
              <a:spcBef>
                <a:spcPts val="600"/>
              </a:spcBef>
              <a:spcAft>
                <a:spcPct val="0"/>
              </a:spcAft>
              <a:defRPr/>
            </a:pPr>
            <a:r>
              <a:rPr lang="en-US" sz="1200" b="1" kern="0" dirty="0" smtClean="0">
                <a:solidFill>
                  <a:srgbClr val="333333"/>
                </a:solidFill>
              </a:rPr>
              <a:t>Most organizations feel that Baby Boomer retirement will be an issue in the near future.</a:t>
            </a:r>
          </a:p>
          <a:p>
            <a:pPr marL="117475" indent="-117475" fontAlgn="base">
              <a:spcBef>
                <a:spcPts val="600"/>
              </a:spcBef>
              <a:spcAft>
                <a:spcPct val="0"/>
              </a:spcAft>
              <a:buFont typeface="Arial" pitchFamily="34" charset="0"/>
              <a:buChar char="•"/>
              <a:defRPr/>
            </a:pPr>
            <a:r>
              <a:rPr lang="en-US" sz="1200" b="1" kern="0" dirty="0" smtClean="0">
                <a:solidFill>
                  <a:srgbClr val="333333"/>
                </a:solidFill>
              </a:rPr>
              <a:t> A significant 88% </a:t>
            </a:r>
            <a:r>
              <a:rPr lang="en-US" sz="1200" kern="0" dirty="0" smtClean="0">
                <a:solidFill>
                  <a:srgbClr val="333333"/>
                </a:solidFill>
              </a:rPr>
              <a:t>of McLean &amp; Company respondents said Baby Boomer retirement is or would be a problem for their organization </a:t>
            </a:r>
            <a:r>
              <a:rPr lang="en-US" sz="1000" kern="0" dirty="0" smtClean="0">
                <a:solidFill>
                  <a:srgbClr val="333333"/>
                </a:solidFill>
              </a:rPr>
              <a:t>(McLean &amp; Company, 2013; </a:t>
            </a:r>
            <a:r>
              <a:rPr lang="en-US" sz="1000" i="1" kern="0" dirty="0" smtClean="0">
                <a:solidFill>
                  <a:srgbClr val="333333"/>
                </a:solidFill>
              </a:rPr>
              <a:t>N=143</a:t>
            </a:r>
            <a:r>
              <a:rPr lang="en-US" sz="1000" kern="0" dirty="0" smtClean="0">
                <a:solidFill>
                  <a:srgbClr val="333333"/>
                </a:solidFill>
              </a:rPr>
              <a:t>). </a:t>
            </a:r>
            <a:endParaRPr lang="en-US" sz="1200" kern="0" dirty="0" smtClean="0">
              <a:solidFill>
                <a:srgbClr val="333333"/>
              </a:solidFill>
            </a:endParaRPr>
          </a:p>
          <a:p>
            <a:pPr marL="117475" indent="-117475" fontAlgn="base">
              <a:spcBef>
                <a:spcPts val="600"/>
              </a:spcBef>
              <a:spcAft>
                <a:spcPct val="0"/>
              </a:spcAft>
              <a:buFont typeface="Arial" pitchFamily="34" charset="0"/>
              <a:buChar char="•"/>
              <a:defRPr/>
            </a:pPr>
            <a:r>
              <a:rPr lang="en-US" sz="1200" b="1" kern="0" dirty="0" smtClean="0">
                <a:solidFill>
                  <a:srgbClr val="333333"/>
                </a:solidFill>
              </a:rPr>
              <a:t>Over 67% </a:t>
            </a:r>
            <a:r>
              <a:rPr lang="en-US" sz="1200" kern="0" dirty="0" smtClean="0">
                <a:solidFill>
                  <a:srgbClr val="333333"/>
                </a:solidFill>
              </a:rPr>
              <a:t>of that group said it is a problem today or would become one within the next five years </a:t>
            </a:r>
            <a:r>
              <a:rPr lang="en-US" sz="1000" kern="0" dirty="0" smtClean="0">
                <a:solidFill>
                  <a:srgbClr val="333333"/>
                </a:solidFill>
              </a:rPr>
              <a:t>(McLean &amp; Company, 2013; </a:t>
            </a:r>
            <a:r>
              <a:rPr lang="en-US" sz="1000" i="1" kern="0" dirty="0" smtClean="0">
                <a:solidFill>
                  <a:srgbClr val="333333"/>
                </a:solidFill>
              </a:rPr>
              <a:t>N=122</a:t>
            </a:r>
            <a:r>
              <a:rPr lang="en-US" sz="1000" kern="0" dirty="0" smtClean="0">
                <a:solidFill>
                  <a:srgbClr val="333333"/>
                </a:solidFill>
              </a:rPr>
              <a:t>).</a:t>
            </a:r>
            <a:endParaRPr lang="en-US" sz="1200" kern="0" dirty="0" smtClean="0">
              <a:solidFill>
                <a:srgbClr val="333333"/>
              </a:solidFill>
            </a:endParaRPr>
          </a:p>
          <a:p>
            <a:pPr marL="117475" indent="-117475" fontAlgn="base">
              <a:spcBef>
                <a:spcPts val="600"/>
              </a:spcBef>
              <a:spcAft>
                <a:spcPct val="0"/>
              </a:spcAft>
              <a:buFont typeface="Arial" pitchFamily="34" charset="0"/>
              <a:buChar char="•"/>
              <a:defRPr/>
            </a:pPr>
            <a:r>
              <a:rPr lang="en-US" sz="1200" b="1" kern="0" dirty="0" smtClean="0">
                <a:solidFill>
                  <a:srgbClr val="333333"/>
                </a:solidFill>
              </a:rPr>
              <a:t>Nearly 60% </a:t>
            </a:r>
            <a:r>
              <a:rPr lang="en-US" sz="1200" kern="0" dirty="0" smtClean="0">
                <a:solidFill>
                  <a:srgbClr val="333333"/>
                </a:solidFill>
              </a:rPr>
              <a:t>of organizations said that 10% or more of their staff are Baby Boomers, with an additional 7% unsure how many Baby Boomers they actually have </a:t>
            </a:r>
            <a:br>
              <a:rPr lang="en-US" sz="1200" kern="0" dirty="0" smtClean="0">
                <a:solidFill>
                  <a:srgbClr val="333333"/>
                </a:solidFill>
              </a:rPr>
            </a:br>
            <a:r>
              <a:rPr lang="en-US" sz="1000" kern="0" dirty="0">
                <a:solidFill>
                  <a:srgbClr val="333333"/>
                </a:solidFill>
              </a:rPr>
              <a:t>(</a:t>
            </a:r>
            <a:r>
              <a:rPr lang="en-US" sz="1000" kern="0" dirty="0" smtClean="0">
                <a:solidFill>
                  <a:srgbClr val="333333"/>
                </a:solidFill>
              </a:rPr>
              <a:t>McLean &amp; Company, 2013; </a:t>
            </a:r>
            <a:r>
              <a:rPr lang="en-US" sz="1000" i="1" kern="0" dirty="0" smtClean="0">
                <a:solidFill>
                  <a:srgbClr val="333333"/>
                </a:solidFill>
              </a:rPr>
              <a:t>N=122</a:t>
            </a:r>
            <a:r>
              <a:rPr lang="en-US" sz="1000" kern="0" dirty="0" smtClean="0">
                <a:solidFill>
                  <a:srgbClr val="333333"/>
                </a:solidFill>
              </a:rPr>
              <a:t>).</a:t>
            </a:r>
            <a:endParaRPr lang="en-US" sz="1200" kern="0" dirty="0" smtClean="0">
              <a:solidFill>
                <a:srgbClr val="333333"/>
              </a:solidFill>
            </a:endParaRPr>
          </a:p>
        </p:txBody>
      </p:sp>
      <p:sp>
        <p:nvSpPr>
          <p:cNvPr id="22" name="TextBox 21"/>
          <p:cNvSpPr txBox="1"/>
          <p:nvPr/>
        </p:nvSpPr>
        <p:spPr>
          <a:xfrm>
            <a:off x="215927" y="3580421"/>
            <a:ext cx="914400" cy="523220"/>
          </a:xfrm>
          <a:prstGeom prst="rect">
            <a:avLst/>
          </a:prstGeom>
          <a:noFill/>
        </p:spPr>
        <p:txBody>
          <a:bodyPr wrap="square" rtlCol="0">
            <a:spAutoFit/>
          </a:bodyPr>
          <a:lstStyle/>
          <a:p>
            <a:pPr algn="ctr" fontAlgn="base">
              <a:spcBef>
                <a:spcPct val="0"/>
              </a:spcBef>
              <a:spcAft>
                <a:spcPct val="0"/>
              </a:spcAft>
              <a:defRPr/>
            </a:pPr>
            <a:r>
              <a:rPr lang="en-US" sz="1400" kern="0" dirty="0" smtClean="0">
                <a:solidFill>
                  <a:srgbClr val="333333"/>
                </a:solidFill>
              </a:rPr>
              <a:t>Key </a:t>
            </a:r>
          </a:p>
          <a:p>
            <a:pPr algn="ctr" fontAlgn="base">
              <a:spcBef>
                <a:spcPct val="0"/>
              </a:spcBef>
              <a:spcAft>
                <a:spcPct val="0"/>
              </a:spcAft>
              <a:defRPr/>
            </a:pPr>
            <a:r>
              <a:rPr lang="en-US" sz="1400" kern="0" dirty="0" smtClean="0">
                <a:solidFill>
                  <a:srgbClr val="333333"/>
                </a:solidFill>
              </a:rPr>
              <a:t>Roles</a:t>
            </a:r>
          </a:p>
        </p:txBody>
      </p:sp>
      <p:sp>
        <p:nvSpPr>
          <p:cNvPr id="23" name="TextBox 22"/>
          <p:cNvSpPr txBox="1"/>
          <p:nvPr/>
        </p:nvSpPr>
        <p:spPr>
          <a:xfrm>
            <a:off x="1623913" y="3472699"/>
            <a:ext cx="1290488" cy="738664"/>
          </a:xfrm>
          <a:prstGeom prst="rect">
            <a:avLst/>
          </a:prstGeom>
          <a:noFill/>
        </p:spPr>
        <p:txBody>
          <a:bodyPr wrap="square" rtlCol="0">
            <a:spAutoFit/>
          </a:bodyPr>
          <a:lstStyle/>
          <a:p>
            <a:pPr algn="ctr" fontAlgn="base">
              <a:spcBef>
                <a:spcPct val="0"/>
              </a:spcBef>
              <a:spcAft>
                <a:spcPct val="0"/>
              </a:spcAft>
              <a:defRPr/>
            </a:pPr>
            <a:r>
              <a:rPr lang="en-US" sz="1400" kern="0" dirty="0" smtClean="0">
                <a:solidFill>
                  <a:srgbClr val="333333"/>
                </a:solidFill>
              </a:rPr>
              <a:t>Baby Boomer Retirement Volume</a:t>
            </a:r>
          </a:p>
        </p:txBody>
      </p:sp>
      <p:sp>
        <p:nvSpPr>
          <p:cNvPr id="24" name="TextBox 23"/>
          <p:cNvSpPr txBox="1"/>
          <p:nvPr/>
        </p:nvSpPr>
        <p:spPr>
          <a:xfrm>
            <a:off x="3407987" y="3472699"/>
            <a:ext cx="1290488" cy="738664"/>
          </a:xfrm>
          <a:prstGeom prst="rect">
            <a:avLst/>
          </a:prstGeom>
          <a:noFill/>
        </p:spPr>
        <p:txBody>
          <a:bodyPr wrap="square" rtlCol="0">
            <a:spAutoFit/>
          </a:bodyPr>
          <a:lstStyle/>
          <a:p>
            <a:pPr algn="ctr" fontAlgn="base">
              <a:spcBef>
                <a:spcPct val="0"/>
              </a:spcBef>
              <a:spcAft>
                <a:spcPct val="0"/>
              </a:spcAft>
              <a:defRPr/>
            </a:pPr>
            <a:r>
              <a:rPr lang="en-US" sz="1400" kern="0" dirty="0" smtClean="0">
                <a:solidFill>
                  <a:srgbClr val="333333"/>
                </a:solidFill>
              </a:rPr>
              <a:t>Role Transition Logistics</a:t>
            </a:r>
          </a:p>
        </p:txBody>
      </p:sp>
      <p:sp>
        <p:nvSpPr>
          <p:cNvPr id="25" name="TextBox 24"/>
          <p:cNvSpPr txBox="1"/>
          <p:nvPr/>
        </p:nvSpPr>
        <p:spPr>
          <a:xfrm>
            <a:off x="5100620" y="3688143"/>
            <a:ext cx="731520" cy="307777"/>
          </a:xfrm>
          <a:prstGeom prst="rect">
            <a:avLst/>
          </a:prstGeom>
          <a:noFill/>
        </p:spPr>
        <p:txBody>
          <a:bodyPr wrap="square" rtlCol="0">
            <a:spAutoFit/>
          </a:bodyPr>
          <a:lstStyle/>
          <a:p>
            <a:pPr algn="ctr" fontAlgn="base">
              <a:spcBef>
                <a:spcPct val="0"/>
              </a:spcBef>
              <a:spcAft>
                <a:spcPct val="0"/>
              </a:spcAft>
              <a:defRPr/>
            </a:pPr>
            <a:r>
              <a:rPr lang="en-US" sz="1400" kern="0" dirty="0" smtClean="0">
                <a:solidFill>
                  <a:srgbClr val="333333"/>
                </a:solidFill>
              </a:rPr>
              <a:t>RISK</a:t>
            </a:r>
          </a:p>
        </p:txBody>
      </p:sp>
      <p:cxnSp>
        <p:nvCxnSpPr>
          <p:cNvPr id="26" name="Straight Connector 25"/>
          <p:cNvCxnSpPr/>
          <p:nvPr/>
        </p:nvCxnSpPr>
        <p:spPr>
          <a:xfrm rot="5400000">
            <a:off x="3954760" y="4082244"/>
            <a:ext cx="4114800" cy="0"/>
          </a:xfrm>
          <a:prstGeom prst="line">
            <a:avLst/>
          </a:prstGeom>
          <a:noFill/>
          <a:ln w="25400" cap="rnd" cmpd="sng" algn="ctr">
            <a:solidFill>
              <a:srgbClr val="7B7B7B"/>
            </a:solidFill>
            <a:prstDash val="sysDot"/>
          </a:ln>
          <a:effectLst/>
        </p:spPr>
      </p:cxnSp>
      <p:sp>
        <p:nvSpPr>
          <p:cNvPr id="27" name="TextBox 26"/>
          <p:cNvSpPr txBox="1"/>
          <p:nvPr/>
        </p:nvSpPr>
        <p:spPr>
          <a:xfrm>
            <a:off x="257176" y="2674657"/>
            <a:ext cx="5669280" cy="646331"/>
          </a:xfrm>
          <a:prstGeom prst="rect">
            <a:avLst/>
          </a:prstGeom>
          <a:noFill/>
        </p:spPr>
        <p:txBody>
          <a:bodyPr wrap="square" rtlCol="0">
            <a:spAutoFit/>
          </a:bodyPr>
          <a:lstStyle/>
          <a:p>
            <a:pPr fontAlgn="base">
              <a:spcBef>
                <a:spcPct val="0"/>
              </a:spcBef>
              <a:spcAft>
                <a:spcPct val="0"/>
              </a:spcAft>
              <a:defRPr/>
            </a:pPr>
            <a:r>
              <a:rPr lang="en-US" sz="1200" b="1" kern="0" dirty="0" smtClean="0">
                <a:solidFill>
                  <a:srgbClr val="333333"/>
                </a:solidFill>
              </a:rPr>
              <a:t>The Baby Boomer demographic is creating massive workforce risk </a:t>
            </a:r>
            <a:r>
              <a:rPr lang="en-US" sz="1200" kern="0" dirty="0" smtClean="0">
                <a:solidFill>
                  <a:srgbClr val="333333"/>
                </a:solidFill>
              </a:rPr>
              <a:t>given their pending retirement, the sheer size of the demographic segment, and the fact that they populate the largest percentage of key roles in many organizations.  </a:t>
            </a:r>
          </a:p>
        </p:txBody>
      </p:sp>
      <p:sp>
        <p:nvSpPr>
          <p:cNvPr id="28" name="Plus 27"/>
          <p:cNvSpPr/>
          <p:nvPr/>
        </p:nvSpPr>
        <p:spPr>
          <a:xfrm>
            <a:off x="1194240" y="3688143"/>
            <a:ext cx="365760" cy="307777"/>
          </a:xfrm>
          <a:prstGeom prst="mathPlus">
            <a:avLst/>
          </a:prstGeom>
          <a:solidFill>
            <a:srgbClr val="ADB7C3">
              <a:lumMod val="50000"/>
            </a:srgbClr>
          </a:solidFill>
          <a:ln w="25400" cap="flat" cmpd="sng" algn="ctr">
            <a:noFill/>
            <a:prstDash val="solid"/>
          </a:ln>
          <a:effectLst>
            <a:outerShdw blurRad="50800" dist="38100" dir="2700000" algn="tl" rotWithShape="0">
              <a:prstClr val="black">
                <a:alpha val="40000"/>
              </a:prstClr>
            </a:outerShdw>
          </a:effectLst>
        </p:spPr>
        <p:txBody>
          <a:bodyPr rtlCol="0" anchor="ctr"/>
          <a:lstStyle/>
          <a:p>
            <a:pPr algn="ctr" fontAlgn="base">
              <a:spcBef>
                <a:spcPct val="0"/>
              </a:spcBef>
              <a:spcAft>
                <a:spcPct val="0"/>
              </a:spcAft>
              <a:defRPr/>
            </a:pPr>
            <a:endParaRPr lang="en-US" kern="0" dirty="0" smtClean="0">
              <a:solidFill>
                <a:srgbClr val="FFFFFF"/>
              </a:solidFill>
            </a:endParaRPr>
          </a:p>
        </p:txBody>
      </p:sp>
      <p:sp>
        <p:nvSpPr>
          <p:cNvPr id="29" name="Plus 28"/>
          <p:cNvSpPr/>
          <p:nvPr/>
        </p:nvSpPr>
        <p:spPr>
          <a:xfrm>
            <a:off x="2978314" y="3688143"/>
            <a:ext cx="365760" cy="307777"/>
          </a:xfrm>
          <a:prstGeom prst="mathPlus">
            <a:avLst/>
          </a:prstGeom>
          <a:solidFill>
            <a:srgbClr val="ADB7C3">
              <a:lumMod val="50000"/>
            </a:srgbClr>
          </a:solidFill>
          <a:ln w="25400" cap="flat" cmpd="sng" algn="ctr">
            <a:noFill/>
            <a:prstDash val="solid"/>
          </a:ln>
          <a:effectLst>
            <a:outerShdw blurRad="50800" dist="38100" dir="2700000" algn="tl" rotWithShape="0">
              <a:prstClr val="black">
                <a:alpha val="40000"/>
              </a:prstClr>
            </a:outerShdw>
          </a:effectLst>
        </p:spPr>
        <p:txBody>
          <a:bodyPr rtlCol="0" anchor="ctr"/>
          <a:lstStyle/>
          <a:p>
            <a:pPr algn="ctr" fontAlgn="base">
              <a:spcBef>
                <a:spcPct val="0"/>
              </a:spcBef>
              <a:spcAft>
                <a:spcPct val="0"/>
              </a:spcAft>
              <a:defRPr/>
            </a:pPr>
            <a:endParaRPr lang="en-US" kern="0" dirty="0" smtClean="0">
              <a:solidFill>
                <a:srgbClr val="FFFFFF"/>
              </a:solidFill>
            </a:endParaRPr>
          </a:p>
        </p:txBody>
      </p:sp>
      <p:sp>
        <p:nvSpPr>
          <p:cNvPr id="30" name="Equal 29"/>
          <p:cNvSpPr/>
          <p:nvPr/>
        </p:nvSpPr>
        <p:spPr>
          <a:xfrm>
            <a:off x="4762388" y="3698740"/>
            <a:ext cx="274320" cy="286583"/>
          </a:xfrm>
          <a:prstGeom prst="mathEqual">
            <a:avLst/>
          </a:prstGeom>
          <a:solidFill>
            <a:srgbClr val="ADB7C3">
              <a:lumMod val="50000"/>
            </a:srgbClr>
          </a:solidFill>
          <a:ln w="25400" cap="flat" cmpd="sng" algn="ctr">
            <a:noFill/>
            <a:prstDash val="solid"/>
          </a:ln>
          <a:effectLst>
            <a:outerShdw blurRad="50800" dist="38100" dir="2700000" algn="tl" rotWithShape="0">
              <a:prstClr val="black">
                <a:alpha val="40000"/>
              </a:prstClr>
            </a:outerShdw>
          </a:effectLst>
        </p:spPr>
        <p:txBody>
          <a:bodyPr rtlCol="0" anchor="ctr"/>
          <a:lstStyle/>
          <a:p>
            <a:pPr algn="ctr" fontAlgn="base">
              <a:spcBef>
                <a:spcPct val="0"/>
              </a:spcBef>
              <a:spcAft>
                <a:spcPct val="0"/>
              </a:spcAft>
              <a:defRPr/>
            </a:pPr>
            <a:endParaRPr lang="en-US" kern="0" dirty="0" smtClean="0">
              <a:solidFill>
                <a:srgbClr val="333333"/>
              </a:solidFill>
            </a:endParaRPr>
          </a:p>
        </p:txBody>
      </p:sp>
      <p:grpSp>
        <p:nvGrpSpPr>
          <p:cNvPr id="31" name="Group 30"/>
          <p:cNvGrpSpPr/>
          <p:nvPr/>
        </p:nvGrpSpPr>
        <p:grpSpPr>
          <a:xfrm>
            <a:off x="0" y="6525344"/>
            <a:ext cx="9144000" cy="351838"/>
            <a:chOff x="0" y="6525344"/>
            <a:chExt cx="9144000" cy="351838"/>
          </a:xfrm>
        </p:grpSpPr>
        <p:sp>
          <p:nvSpPr>
            <p:cNvPr id="32" name="Rectangle 31"/>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33" name="Picture 3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34" name="Rectangle 33"/>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2062302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Tap multiple sources of information to get a comprehensive picture of the best potential successors</a:t>
            </a:r>
            <a:endParaRPr lang="en-US" dirty="0"/>
          </a:p>
        </p:txBody>
      </p:sp>
      <p:sp>
        <p:nvSpPr>
          <p:cNvPr id="3" name="Text Placeholder 2"/>
          <p:cNvSpPr>
            <a:spLocks noGrp="1"/>
          </p:cNvSpPr>
          <p:nvPr>
            <p:ph type="body" sz="quarter" idx="19"/>
          </p:nvPr>
        </p:nvSpPr>
        <p:spPr/>
        <p:txBody>
          <a:bodyPr/>
          <a:lstStyle/>
          <a:p>
            <a:r>
              <a:rPr lang="en-US" dirty="0" smtClean="0"/>
              <a:t>Multiple data inputs and perspectives will help ensure pertinent information is prioritized and suitable candidates aren’t overlooked.</a:t>
            </a:r>
            <a:endParaRPr lang="en-US" dirty="0"/>
          </a:p>
        </p:txBody>
      </p:sp>
      <p:sp>
        <p:nvSpPr>
          <p:cNvPr id="5" name="Rounded Rectangle 4"/>
          <p:cNvSpPr/>
          <p:nvPr/>
        </p:nvSpPr>
        <p:spPr>
          <a:xfrm>
            <a:off x="3526985" y="3641055"/>
            <a:ext cx="2099791" cy="1390035"/>
          </a:xfrm>
          <a:prstGeom prst="roundRect">
            <a:avLst/>
          </a:prstGeom>
          <a:solidFill>
            <a:srgbClr val="78889C"/>
          </a:solidFill>
          <a:ln>
            <a:solidFill>
              <a:srgbClr val="E3E6EA"/>
            </a:solid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FFFF"/>
                </a:solidFill>
              </a:rPr>
              <a:t>Good </a:t>
            </a:r>
            <a:r>
              <a:rPr lang="en-US" dirty="0" smtClean="0">
                <a:solidFill>
                  <a:srgbClr val="FFFFFF"/>
                </a:solidFill>
              </a:rPr>
              <a:t>Successor </a:t>
            </a:r>
            <a:r>
              <a:rPr lang="en-US" dirty="0">
                <a:solidFill>
                  <a:srgbClr val="FFFFFF"/>
                </a:solidFill>
              </a:rPr>
              <a:t>Information Sources</a:t>
            </a:r>
          </a:p>
        </p:txBody>
      </p:sp>
      <p:sp>
        <p:nvSpPr>
          <p:cNvPr id="6" name="Oval 5"/>
          <p:cNvSpPr/>
          <p:nvPr/>
        </p:nvSpPr>
        <p:spPr>
          <a:xfrm>
            <a:off x="831030" y="2283743"/>
            <a:ext cx="2214563" cy="1156129"/>
          </a:xfrm>
          <a:prstGeom prst="ellipse">
            <a:avLst/>
          </a:prstGeom>
          <a:solidFill>
            <a:srgbClr val="DEE2E7"/>
          </a:solidFill>
          <a:ln>
            <a:solidFill>
              <a:srgbClr val="70819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rgbClr val="333333"/>
                </a:solidFill>
              </a:rPr>
              <a:t>Recent Performance Evaluations (predictor of future performance)</a:t>
            </a:r>
          </a:p>
        </p:txBody>
      </p:sp>
      <p:sp>
        <p:nvSpPr>
          <p:cNvPr id="7" name="Oval 6"/>
          <p:cNvSpPr/>
          <p:nvPr/>
        </p:nvSpPr>
        <p:spPr>
          <a:xfrm>
            <a:off x="3457128" y="1917308"/>
            <a:ext cx="2214563" cy="1156129"/>
          </a:xfrm>
          <a:prstGeom prst="ellipse">
            <a:avLst/>
          </a:prstGeom>
          <a:solidFill>
            <a:srgbClr val="DEE2E7"/>
          </a:solidFill>
          <a:ln>
            <a:solidFill>
              <a:srgbClr val="70819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rgbClr val="333333"/>
                </a:solidFill>
              </a:rPr>
              <a:t>360-Degree Feedback</a:t>
            </a:r>
          </a:p>
          <a:p>
            <a:pPr algn="ctr">
              <a:defRPr/>
            </a:pPr>
            <a:r>
              <a:rPr lang="en-US" sz="1200" dirty="0">
                <a:solidFill>
                  <a:srgbClr val="333333"/>
                </a:solidFill>
              </a:rPr>
              <a:t>(breadth and accuracy)</a:t>
            </a:r>
          </a:p>
        </p:txBody>
      </p:sp>
      <p:sp>
        <p:nvSpPr>
          <p:cNvPr id="8" name="Oval 7"/>
          <p:cNvSpPr/>
          <p:nvPr/>
        </p:nvSpPr>
        <p:spPr>
          <a:xfrm>
            <a:off x="6208457" y="2283743"/>
            <a:ext cx="2143125" cy="1156129"/>
          </a:xfrm>
          <a:prstGeom prst="ellipse">
            <a:avLst/>
          </a:prstGeom>
          <a:solidFill>
            <a:srgbClr val="DEE2E7"/>
          </a:solidFill>
          <a:ln>
            <a:solidFill>
              <a:srgbClr val="70819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smtClean="0">
                <a:solidFill>
                  <a:srgbClr val="333333"/>
                </a:solidFill>
              </a:rPr>
              <a:t>HR-Led </a:t>
            </a:r>
            <a:r>
              <a:rPr lang="en-US" sz="1200" dirty="0">
                <a:solidFill>
                  <a:srgbClr val="333333"/>
                </a:solidFill>
              </a:rPr>
              <a:t>Interviews (objectivity and confirmation)</a:t>
            </a:r>
          </a:p>
        </p:txBody>
      </p:sp>
      <p:sp>
        <p:nvSpPr>
          <p:cNvPr id="9" name="Oval 8"/>
          <p:cNvSpPr/>
          <p:nvPr/>
        </p:nvSpPr>
        <p:spPr>
          <a:xfrm>
            <a:off x="6387474" y="4876646"/>
            <a:ext cx="2143125" cy="1156129"/>
          </a:xfrm>
          <a:prstGeom prst="ellipse">
            <a:avLst/>
          </a:prstGeom>
          <a:solidFill>
            <a:srgbClr val="DEE2E7"/>
          </a:solidFill>
          <a:ln>
            <a:solidFill>
              <a:srgbClr val="70819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rgbClr val="333333"/>
                </a:solidFill>
              </a:rPr>
              <a:t>Stretch Assignments (challenge comfort zones)</a:t>
            </a:r>
          </a:p>
        </p:txBody>
      </p:sp>
      <p:sp>
        <p:nvSpPr>
          <p:cNvPr id="10" name="Oval 9"/>
          <p:cNvSpPr/>
          <p:nvPr/>
        </p:nvSpPr>
        <p:spPr>
          <a:xfrm>
            <a:off x="6708519" y="3641055"/>
            <a:ext cx="2143125" cy="1156129"/>
          </a:xfrm>
          <a:prstGeom prst="ellipse">
            <a:avLst/>
          </a:prstGeom>
          <a:solidFill>
            <a:srgbClr val="DEE2E7"/>
          </a:solidFill>
          <a:ln>
            <a:solidFill>
              <a:srgbClr val="70819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rgbClr val="333333"/>
                </a:solidFill>
              </a:rPr>
              <a:t>Talent Review Meetings (leadership input)</a:t>
            </a:r>
          </a:p>
        </p:txBody>
      </p:sp>
      <p:sp>
        <p:nvSpPr>
          <p:cNvPr id="11" name="Oval 10"/>
          <p:cNvSpPr/>
          <p:nvPr/>
        </p:nvSpPr>
        <p:spPr>
          <a:xfrm>
            <a:off x="226193" y="3641055"/>
            <a:ext cx="2247900" cy="1156129"/>
          </a:xfrm>
          <a:prstGeom prst="ellipse">
            <a:avLst/>
          </a:prstGeom>
          <a:solidFill>
            <a:srgbClr val="DEE2E7"/>
          </a:solidFill>
          <a:ln>
            <a:solidFill>
              <a:srgbClr val="70819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rgbClr val="333333"/>
                </a:solidFill>
              </a:rPr>
              <a:t>Job Simulations (real-life testing)</a:t>
            </a:r>
          </a:p>
        </p:txBody>
      </p:sp>
      <p:sp>
        <p:nvSpPr>
          <p:cNvPr id="12" name="Oval 11"/>
          <p:cNvSpPr/>
          <p:nvPr/>
        </p:nvSpPr>
        <p:spPr>
          <a:xfrm>
            <a:off x="716302" y="4876774"/>
            <a:ext cx="2195513" cy="1156129"/>
          </a:xfrm>
          <a:prstGeom prst="ellipse">
            <a:avLst/>
          </a:prstGeom>
          <a:solidFill>
            <a:srgbClr val="DEE2E7"/>
          </a:solidFill>
          <a:ln>
            <a:solidFill>
              <a:srgbClr val="70819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smtClean="0">
                <a:solidFill>
                  <a:srgbClr val="333333"/>
                </a:solidFill>
              </a:rPr>
              <a:t>Competency-Based Aptitude </a:t>
            </a:r>
            <a:r>
              <a:rPr lang="en-US" sz="1200" dirty="0">
                <a:solidFill>
                  <a:srgbClr val="333333"/>
                </a:solidFill>
              </a:rPr>
              <a:t>Tests (objective data)</a:t>
            </a:r>
          </a:p>
        </p:txBody>
      </p:sp>
      <p:cxnSp>
        <p:nvCxnSpPr>
          <p:cNvPr id="13" name="Straight Arrow Connector 12"/>
          <p:cNvCxnSpPr>
            <a:stCxn id="6" idx="5"/>
          </p:cNvCxnSpPr>
          <p:nvPr/>
        </p:nvCxnSpPr>
        <p:spPr>
          <a:xfrm>
            <a:off x="2721278" y="3270561"/>
            <a:ext cx="824377" cy="669373"/>
          </a:xfrm>
          <a:prstGeom prst="straightConnector1">
            <a:avLst/>
          </a:prstGeom>
          <a:ln w="25400">
            <a:solidFill>
              <a:srgbClr val="68738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8" idx="3"/>
          </p:cNvCxnSpPr>
          <p:nvPr/>
        </p:nvCxnSpPr>
        <p:spPr>
          <a:xfrm flipV="1">
            <a:off x="5636957" y="3270561"/>
            <a:ext cx="885353" cy="669374"/>
          </a:xfrm>
          <a:prstGeom prst="straightConnector1">
            <a:avLst/>
          </a:prstGeom>
          <a:ln w="25400">
            <a:solidFill>
              <a:srgbClr val="68738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4295328" y="3375062"/>
            <a:ext cx="604837" cy="1588"/>
          </a:xfrm>
          <a:prstGeom prst="straightConnector1">
            <a:avLst/>
          </a:prstGeom>
          <a:ln w="25400">
            <a:solidFill>
              <a:srgbClr val="68738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1" idx="6"/>
          </p:cNvCxnSpPr>
          <p:nvPr/>
        </p:nvCxnSpPr>
        <p:spPr>
          <a:xfrm>
            <a:off x="2474093" y="4219120"/>
            <a:ext cx="1065212" cy="79589"/>
          </a:xfrm>
          <a:prstGeom prst="straightConnector1">
            <a:avLst/>
          </a:prstGeom>
          <a:ln w="25400">
            <a:solidFill>
              <a:srgbClr val="68738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0" idx="2"/>
          </p:cNvCxnSpPr>
          <p:nvPr/>
        </p:nvCxnSpPr>
        <p:spPr>
          <a:xfrm flipH="1">
            <a:off x="5636957" y="4219120"/>
            <a:ext cx="1071562" cy="79589"/>
          </a:xfrm>
          <a:prstGeom prst="straightConnector1">
            <a:avLst/>
          </a:prstGeom>
          <a:ln w="25400">
            <a:solidFill>
              <a:srgbClr val="68738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2893463" y="4940059"/>
            <a:ext cx="714375" cy="393700"/>
          </a:xfrm>
          <a:prstGeom prst="straightConnector1">
            <a:avLst/>
          </a:prstGeom>
          <a:ln w="25400">
            <a:solidFill>
              <a:srgbClr val="68738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601662" y="4940059"/>
            <a:ext cx="785812" cy="393700"/>
          </a:xfrm>
          <a:prstGeom prst="straightConnector1">
            <a:avLst/>
          </a:prstGeom>
          <a:ln w="25400">
            <a:solidFill>
              <a:srgbClr val="687381"/>
            </a:solidFill>
            <a:headEnd type="arrow"/>
            <a:tailEnd type="arrow"/>
          </a:ln>
        </p:spPr>
        <p:style>
          <a:lnRef idx="1">
            <a:schemeClr val="accent1"/>
          </a:lnRef>
          <a:fillRef idx="0">
            <a:schemeClr val="accent1"/>
          </a:fillRef>
          <a:effectRef idx="0">
            <a:schemeClr val="accent1"/>
          </a:effectRef>
          <a:fontRef idx="minor">
            <a:schemeClr val="tx1"/>
          </a:fontRef>
        </p:style>
      </p:cxnSp>
      <p:grpSp>
        <p:nvGrpSpPr>
          <p:cNvPr id="20" name="Group 19"/>
          <p:cNvGrpSpPr/>
          <p:nvPr/>
        </p:nvGrpSpPr>
        <p:grpSpPr>
          <a:xfrm>
            <a:off x="0" y="6525344"/>
            <a:ext cx="9144000" cy="351838"/>
            <a:chOff x="0" y="6525344"/>
            <a:chExt cx="9144000" cy="351838"/>
          </a:xfrm>
        </p:grpSpPr>
        <p:sp>
          <p:nvSpPr>
            <p:cNvPr id="21" name="Rectangle 20"/>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23" name="Rectangle 22"/>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181479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latin typeface="Georgia" panose="02040502050405020303" pitchFamily="18" charset="0"/>
              </a:rPr>
              <a:t>McLean &amp; Company Helps HR Professionals To:</a:t>
            </a:r>
            <a:endParaRPr lang="en-CA" dirty="0">
              <a:latin typeface="Georgia" panose="02040502050405020303" pitchFamily="18" charset="0"/>
            </a:endParaRPr>
          </a:p>
        </p:txBody>
      </p:sp>
      <p:pic>
        <p:nvPicPr>
          <p:cNvPr id="30" name="Picture 29" descr="report_thumbnail-mco.png"/>
          <p:cNvPicPr>
            <a:picLocks noChangeAspect="1"/>
          </p:cNvPicPr>
          <p:nvPr/>
        </p:nvPicPr>
        <p:blipFill>
          <a:blip r:embed="rId3" cstate="print"/>
          <a:stretch>
            <a:fillRect/>
          </a:stretch>
        </p:blipFill>
        <p:spPr>
          <a:xfrm>
            <a:off x="6444208" y="1414604"/>
            <a:ext cx="2699792" cy="2352944"/>
          </a:xfrm>
          <a:prstGeom prst="rect">
            <a:avLst/>
          </a:prstGeom>
        </p:spPr>
      </p:pic>
      <p:sp>
        <p:nvSpPr>
          <p:cNvPr id="16" name="Text Placeholder 41"/>
          <p:cNvSpPr txBox="1">
            <a:spLocks/>
          </p:cNvSpPr>
          <p:nvPr/>
        </p:nvSpPr>
        <p:spPr bwMode="auto">
          <a:xfrm>
            <a:off x="1589346" y="5290954"/>
            <a:ext cx="5950125" cy="8257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algn="ctr" eaLnBrk="0" hangingPunct="0">
              <a:buClr>
                <a:prstClr val="white"/>
              </a:buClr>
            </a:pPr>
            <a:r>
              <a:rPr lang="en-CA" dirty="0" smtClean="0">
                <a:solidFill>
                  <a:prstClr val="black"/>
                </a:solidFill>
                <a:latin typeface="Arial" panose="020B0604020202020204" pitchFamily="34" charset="0"/>
                <a:cs typeface="Arial" panose="020B0604020202020204" pitchFamily="34" charset="0"/>
              </a:rPr>
              <a:t>"</a:t>
            </a:r>
            <a:r>
              <a:rPr lang="en-CA" dirty="0" smtClean="0">
                <a:solidFill>
                  <a:srgbClr val="333333"/>
                </a:solidFill>
              </a:rPr>
              <a:t>Now</a:t>
            </a:r>
            <a:r>
              <a:rPr lang="en-CA" dirty="0">
                <a:solidFill>
                  <a:srgbClr val="333333"/>
                </a:solidFill>
              </a:rPr>
              <a:t>, more than ever, HR leaders need to help their organizations maximize the value of their people.  McLean &amp; Company offers the tools, diagnostics and programs to drive measurable results</a:t>
            </a:r>
            <a:r>
              <a:rPr lang="en-CA" dirty="0" smtClean="0">
                <a:solidFill>
                  <a:srgbClr val="333333"/>
                </a:solidFill>
              </a:rPr>
              <a:t>.</a:t>
            </a:r>
            <a:r>
              <a:rPr lang="en-CA" dirty="0" smtClean="0">
                <a:solidFill>
                  <a:prstClr val="black"/>
                </a:solidFill>
                <a:latin typeface="Arial" panose="020B0604020202020204" pitchFamily="34" charset="0"/>
                <a:cs typeface="Arial" panose="020B0604020202020204" pitchFamily="34" charset="0"/>
              </a:rPr>
              <a:t>"</a:t>
            </a:r>
          </a:p>
          <a:p>
            <a:pPr lvl="1" algn="ctr" eaLnBrk="0" fontAlgn="base" hangingPunct="0">
              <a:spcAft>
                <a:spcPct val="0"/>
              </a:spcAft>
              <a:buClr>
                <a:srgbClr val="C0504D"/>
              </a:buClr>
              <a:buFont typeface="Arial" pitchFamily="34" charset="0"/>
              <a:buNone/>
              <a:defRPr/>
            </a:pPr>
            <a:r>
              <a:rPr lang="en-CA" dirty="0" smtClean="0">
                <a:solidFill>
                  <a:prstClr val="black"/>
                </a:solidFill>
                <a:cs typeface="Arial" panose="020B0604020202020204" pitchFamily="34" charset="0"/>
              </a:rPr>
              <a:t>– Jennifer Rozon, Vice President, McLean &amp; Company</a:t>
            </a:r>
            <a:endParaRPr lang="en-US" dirty="0" smtClean="0">
              <a:solidFill>
                <a:prstClr val="black"/>
              </a:solidFill>
              <a:cs typeface="Arial" panose="020B0604020202020204" pitchFamily="34" charset="0"/>
            </a:endParaRPr>
          </a:p>
        </p:txBody>
      </p:sp>
      <p:sp>
        <p:nvSpPr>
          <p:cNvPr id="67" name="Text Placeholder 1"/>
          <p:cNvSpPr txBox="1">
            <a:spLocks/>
          </p:cNvSpPr>
          <p:nvPr/>
        </p:nvSpPr>
        <p:spPr bwMode="auto">
          <a:xfrm>
            <a:off x="2134393" y="4157958"/>
            <a:ext cx="4860032"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r>
              <a:rPr lang="en-CA" sz="1400" b="1" dirty="0" smtClean="0">
                <a:solidFill>
                  <a:srgbClr val="333333"/>
                </a:solidFill>
                <a:cs typeface="Arial" panose="020B0604020202020204" pitchFamily="34" charset="0"/>
              </a:rPr>
              <a:t>Sign up to have access to our extensive selection of practical solutions for your HR challenges</a:t>
            </a:r>
            <a:endParaRPr lang="en-CA" sz="1400" b="1" dirty="0">
              <a:solidFill>
                <a:srgbClr val="333333"/>
              </a:solidFill>
              <a:cs typeface="Arial" panose="020B0604020202020204" pitchFamily="34" charset="0"/>
            </a:endParaRPr>
          </a:p>
        </p:txBody>
      </p:sp>
      <p:sp>
        <p:nvSpPr>
          <p:cNvPr id="64" name="Text Placeholder 3"/>
          <p:cNvSpPr>
            <a:spLocks noGrp="1"/>
          </p:cNvSpPr>
          <p:nvPr>
            <p:ph type="body" sz="quarter" idx="16"/>
          </p:nvPr>
        </p:nvSpPr>
        <p:spPr>
          <a:xfrm>
            <a:off x="7092280" y="6147726"/>
            <a:ext cx="1800200" cy="360040"/>
          </a:xfrm>
        </p:spPr>
        <p:txBody>
          <a:bodyPr/>
          <a:lstStyle/>
          <a:p>
            <a:pPr algn="r">
              <a:buNone/>
            </a:pPr>
            <a:r>
              <a:rPr lang="en-CA" sz="1400" b="1" dirty="0" smtClean="0">
                <a:latin typeface="Arial" panose="020B0604020202020204" pitchFamily="34" charset="0"/>
                <a:cs typeface="Arial" panose="020B0604020202020204" pitchFamily="34" charset="0"/>
                <a:hlinkClick r:id="rId4"/>
              </a:rPr>
              <a:t>hr.mcleanco.com</a:t>
            </a:r>
            <a:endParaRPr lang="en-CA" sz="1400" dirty="0">
              <a:latin typeface="Arial" panose="020B0604020202020204" pitchFamily="34" charset="0"/>
              <a:cs typeface="Arial" panose="020B0604020202020204" pitchFamily="34" charset="0"/>
            </a:endParaRPr>
          </a:p>
        </p:txBody>
      </p:sp>
      <p:sp>
        <p:nvSpPr>
          <p:cNvPr id="65" name="Text Placeholder 3"/>
          <p:cNvSpPr>
            <a:spLocks noGrp="1"/>
          </p:cNvSpPr>
          <p:nvPr>
            <p:ph type="body" sz="quarter" idx="16"/>
          </p:nvPr>
        </p:nvSpPr>
        <p:spPr>
          <a:xfrm>
            <a:off x="287524" y="6147726"/>
            <a:ext cx="2375756" cy="326554"/>
          </a:xfrm>
        </p:spPr>
        <p:txBody>
          <a:bodyPr/>
          <a:lstStyle/>
          <a:p>
            <a:pPr>
              <a:buNone/>
            </a:pPr>
            <a:r>
              <a:rPr lang="en-CA" sz="1400" b="1" dirty="0" smtClean="0">
                <a:latin typeface="Arial" panose="020B0604020202020204" pitchFamily="34" charset="0"/>
                <a:cs typeface="Arial" panose="020B0604020202020204" pitchFamily="34" charset="0"/>
              </a:rPr>
              <a:t>Toll Free: </a:t>
            </a:r>
            <a:r>
              <a:rPr lang="en-CA" sz="1400" dirty="0" smtClean="0">
                <a:latin typeface="Arial" panose="020B0604020202020204" pitchFamily="34" charset="0"/>
                <a:cs typeface="Arial" panose="020B0604020202020204" pitchFamily="34" charset="0"/>
              </a:rPr>
              <a:t>1-877-281-0480</a:t>
            </a:r>
            <a:endParaRPr lang="en-CA" sz="1400" dirty="0">
              <a:latin typeface="Arial" panose="020B0604020202020204" pitchFamily="34" charset="0"/>
              <a:cs typeface="Arial" panose="020B0604020202020204" pitchFamily="34" charset="0"/>
            </a:endParaRPr>
          </a:p>
        </p:txBody>
      </p:sp>
      <p:grpSp>
        <p:nvGrpSpPr>
          <p:cNvPr id="66" name="Group 65"/>
          <p:cNvGrpSpPr/>
          <p:nvPr/>
        </p:nvGrpSpPr>
        <p:grpSpPr>
          <a:xfrm>
            <a:off x="396170" y="1343624"/>
            <a:ext cx="5832014" cy="2610086"/>
            <a:chOff x="1115616" y="1412776"/>
            <a:chExt cx="7057418" cy="3243216"/>
          </a:xfrm>
        </p:grpSpPr>
        <p:grpSp>
          <p:nvGrpSpPr>
            <p:cNvPr id="68" name="Group 73"/>
            <p:cNvGrpSpPr/>
            <p:nvPr/>
          </p:nvGrpSpPr>
          <p:grpSpPr>
            <a:xfrm>
              <a:off x="1115616" y="1412776"/>
              <a:ext cx="7057418" cy="3243216"/>
              <a:chOff x="644107" y="2498653"/>
              <a:chExt cx="7855151" cy="2937957"/>
            </a:xfrm>
          </p:grpSpPr>
          <p:grpSp>
            <p:nvGrpSpPr>
              <p:cNvPr id="75" name="Group 38"/>
              <p:cNvGrpSpPr/>
              <p:nvPr/>
            </p:nvGrpSpPr>
            <p:grpSpPr>
              <a:xfrm>
                <a:off x="644107" y="2498653"/>
                <a:ext cx="3874553" cy="816221"/>
                <a:chOff x="644107" y="1330751"/>
                <a:chExt cx="3874553" cy="816221"/>
              </a:xfrm>
            </p:grpSpPr>
            <p:sp>
              <p:nvSpPr>
                <p:cNvPr id="109" name="Rounded Rectangle 108"/>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10" name="Rounded Rectangle 109"/>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11" name="Isosceles Triangle 110"/>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grpSp>
          <p:sp>
            <p:nvSpPr>
              <p:cNvPr id="76" name="TextBox 75"/>
              <p:cNvSpPr txBox="1"/>
              <p:nvPr/>
            </p:nvSpPr>
            <p:spPr>
              <a:xfrm>
                <a:off x="1445581" y="2659055"/>
                <a:ext cx="2757005" cy="415726"/>
              </a:xfrm>
              <a:prstGeom prst="rect">
                <a:avLst/>
              </a:prstGeom>
              <a:noFill/>
            </p:spPr>
            <p:txBody>
              <a:bodyPr wrap="square" lIns="0" tIns="0" rIns="0" bIns="0" rtlCol="0" anchor="ctr">
                <a:spAutoFit/>
              </a:bodyPr>
              <a:lstStyle/>
              <a:p>
                <a:pPr>
                  <a:defRPr/>
                </a:pPr>
                <a:r>
                  <a:rPr lang="en-CA" sz="1200" i="1" kern="0" dirty="0" smtClean="0">
                    <a:solidFill>
                      <a:prstClr val="white"/>
                    </a:solidFill>
                  </a:rPr>
                  <a:t>Empower management to apply HR best practices</a:t>
                </a:r>
              </a:p>
            </p:txBody>
          </p:sp>
          <p:cxnSp>
            <p:nvCxnSpPr>
              <p:cNvPr id="77" name="Straight Connector 76"/>
              <p:cNvCxnSpPr/>
              <p:nvPr/>
            </p:nvCxnSpPr>
            <p:spPr>
              <a:xfrm flipV="1">
                <a:off x="4572000" y="2582616"/>
                <a:ext cx="0" cy="2746157"/>
              </a:xfrm>
              <a:prstGeom prst="line">
                <a:avLst/>
              </a:prstGeom>
              <a:noFill/>
              <a:ln w="19050" cap="flat" cmpd="sng" algn="ctr">
                <a:solidFill>
                  <a:sysClr val="window" lastClr="FFFFFF">
                    <a:lumMod val="75000"/>
                  </a:sysClr>
                </a:solidFill>
                <a:prstDash val="sysDot"/>
                <a:headEnd type="diamond"/>
                <a:tailEnd type="diamond"/>
              </a:ln>
              <a:effectLst/>
            </p:spPr>
          </p:cxnSp>
          <p:grpSp>
            <p:nvGrpSpPr>
              <p:cNvPr id="78" name="Group 47"/>
              <p:cNvGrpSpPr/>
              <p:nvPr/>
            </p:nvGrpSpPr>
            <p:grpSpPr>
              <a:xfrm>
                <a:off x="644107" y="3555573"/>
                <a:ext cx="3874553" cy="816221"/>
                <a:chOff x="644107" y="1330751"/>
                <a:chExt cx="3874553" cy="816221"/>
              </a:xfrm>
            </p:grpSpPr>
            <p:sp>
              <p:nvSpPr>
                <p:cNvPr id="106" name="Rounded Rectangle 105"/>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07" name="Rounded Rectangle 106"/>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08" name="Isosceles Triangle 107"/>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grpSp>
          <p:sp>
            <p:nvSpPr>
              <p:cNvPr id="79" name="TextBox 78"/>
              <p:cNvSpPr txBox="1"/>
              <p:nvPr/>
            </p:nvSpPr>
            <p:spPr>
              <a:xfrm>
                <a:off x="1408569" y="3606339"/>
                <a:ext cx="2837151" cy="623590"/>
              </a:xfrm>
              <a:prstGeom prst="rect">
                <a:avLst/>
              </a:prstGeom>
              <a:noFill/>
            </p:spPr>
            <p:txBody>
              <a:bodyPr wrap="square" lIns="0" tIns="0" rIns="0" bIns="0" rtlCol="0" anchor="ctr">
                <a:spAutoFit/>
              </a:bodyPr>
              <a:lstStyle/>
              <a:p>
                <a:pPr>
                  <a:defRPr/>
                </a:pPr>
                <a:r>
                  <a:rPr lang="fr-FR" sz="1200" i="1" kern="0" dirty="0" smtClean="0">
                    <a:solidFill>
                      <a:prstClr val="white"/>
                    </a:solidFill>
                  </a:rPr>
                  <a:t>Develop effective talent acquisition &amp; retention strategies</a:t>
                </a:r>
              </a:p>
            </p:txBody>
          </p:sp>
          <p:grpSp>
            <p:nvGrpSpPr>
              <p:cNvPr id="80" name="Group 55"/>
              <p:cNvGrpSpPr/>
              <p:nvPr/>
            </p:nvGrpSpPr>
            <p:grpSpPr>
              <a:xfrm>
                <a:off x="644107" y="4620389"/>
                <a:ext cx="3874553" cy="816221"/>
                <a:chOff x="644107" y="1330751"/>
                <a:chExt cx="3874553" cy="816221"/>
              </a:xfrm>
            </p:grpSpPr>
            <p:sp>
              <p:nvSpPr>
                <p:cNvPr id="103" name="Rounded Rectangle 102"/>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04" name="Rounded Rectangle 103"/>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05" name="Isosceles Triangle 104"/>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grpSp>
          <p:sp>
            <p:nvSpPr>
              <p:cNvPr id="81" name="TextBox 80"/>
              <p:cNvSpPr txBox="1"/>
              <p:nvPr/>
            </p:nvSpPr>
            <p:spPr>
              <a:xfrm>
                <a:off x="1365435" y="4793743"/>
                <a:ext cx="2575400" cy="415726"/>
              </a:xfrm>
              <a:prstGeom prst="rect">
                <a:avLst/>
              </a:prstGeom>
              <a:noFill/>
            </p:spPr>
            <p:txBody>
              <a:bodyPr wrap="square" lIns="0" tIns="0" rIns="0" bIns="0" rtlCol="0" anchor="ctr">
                <a:spAutoFit/>
              </a:bodyPr>
              <a:lstStyle/>
              <a:p>
                <a:pPr>
                  <a:defRPr/>
                </a:pPr>
                <a:r>
                  <a:rPr lang="en-US" sz="1200" i="1" kern="0" dirty="0" smtClean="0">
                    <a:solidFill>
                      <a:prstClr val="white"/>
                    </a:solidFill>
                  </a:rPr>
                  <a:t>Build a high performance culture</a:t>
                </a:r>
              </a:p>
            </p:txBody>
          </p:sp>
          <p:grpSp>
            <p:nvGrpSpPr>
              <p:cNvPr id="82" name="Group 73"/>
              <p:cNvGrpSpPr/>
              <p:nvPr/>
            </p:nvGrpSpPr>
            <p:grpSpPr>
              <a:xfrm flipH="1">
                <a:off x="4624705" y="2498653"/>
                <a:ext cx="3874553" cy="816221"/>
                <a:chOff x="644107" y="1330751"/>
                <a:chExt cx="3874553" cy="816221"/>
              </a:xfrm>
            </p:grpSpPr>
            <p:sp>
              <p:nvSpPr>
                <p:cNvPr id="100" name="Rounded Rectangle 99"/>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01" name="Rounded Rectangle 100"/>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02" name="Isosceles Triangle 101"/>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grpSp>
          <p:sp>
            <p:nvSpPr>
              <p:cNvPr id="83" name="TextBox 82"/>
              <p:cNvSpPr txBox="1"/>
              <p:nvPr/>
            </p:nvSpPr>
            <p:spPr>
              <a:xfrm flipH="1">
                <a:off x="4986014" y="2666584"/>
                <a:ext cx="2965454" cy="415726"/>
              </a:xfrm>
              <a:prstGeom prst="rect">
                <a:avLst/>
              </a:prstGeom>
              <a:noFill/>
            </p:spPr>
            <p:txBody>
              <a:bodyPr wrap="square" lIns="0" tIns="0" rIns="0" bIns="0" rtlCol="0" anchor="ctr">
                <a:spAutoFit/>
              </a:bodyPr>
              <a:lstStyle/>
              <a:p>
                <a:pPr>
                  <a:defRPr/>
                </a:pPr>
                <a:r>
                  <a:rPr lang="en-CA" sz="1200" i="1" kern="0" dirty="0" smtClean="0">
                    <a:solidFill>
                      <a:prstClr val="white"/>
                    </a:solidFill>
                  </a:rPr>
                  <a:t>Maintain a progressive set of HR policies &amp; procedures</a:t>
                </a:r>
                <a:endParaRPr lang="en-US" sz="1200" i="1" kern="0" dirty="0" smtClean="0">
                  <a:solidFill>
                    <a:prstClr val="white"/>
                  </a:solidFill>
                </a:endParaRPr>
              </a:p>
            </p:txBody>
          </p:sp>
          <p:grpSp>
            <p:nvGrpSpPr>
              <p:cNvPr id="84" name="Group 81"/>
              <p:cNvGrpSpPr/>
              <p:nvPr/>
            </p:nvGrpSpPr>
            <p:grpSpPr>
              <a:xfrm flipH="1">
                <a:off x="4624705" y="3555573"/>
                <a:ext cx="3874553" cy="816221"/>
                <a:chOff x="644107" y="1330751"/>
                <a:chExt cx="3874553" cy="816221"/>
              </a:xfrm>
            </p:grpSpPr>
            <p:sp>
              <p:nvSpPr>
                <p:cNvPr id="97" name="Rounded Rectangle 96"/>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98" name="Rounded Rectangle 97"/>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99" name="Isosceles Triangle 98"/>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grpSp>
          <p:sp>
            <p:nvSpPr>
              <p:cNvPr id="85" name="TextBox 84"/>
              <p:cNvSpPr txBox="1"/>
              <p:nvPr/>
            </p:nvSpPr>
            <p:spPr>
              <a:xfrm flipH="1">
                <a:off x="4930240" y="3725332"/>
                <a:ext cx="2937697" cy="415726"/>
              </a:xfrm>
              <a:prstGeom prst="rect">
                <a:avLst/>
              </a:prstGeom>
              <a:noFill/>
            </p:spPr>
            <p:txBody>
              <a:bodyPr wrap="square" lIns="0" tIns="0" rIns="0" bIns="0" rtlCol="0" anchor="ctr">
                <a:spAutoFit/>
              </a:bodyPr>
              <a:lstStyle/>
              <a:p>
                <a:pPr>
                  <a:defRPr/>
                </a:pPr>
                <a:r>
                  <a:rPr lang="en-CA" sz="1200" i="1" kern="0" dirty="0" smtClean="0">
                    <a:solidFill>
                      <a:prstClr val="white"/>
                    </a:solidFill>
                  </a:rPr>
                  <a:t>Demonstrate the business impact of HR</a:t>
                </a:r>
                <a:endParaRPr lang="en-US" sz="1200" i="1" kern="0" dirty="0" smtClean="0">
                  <a:solidFill>
                    <a:prstClr val="white"/>
                  </a:solidFill>
                </a:endParaRPr>
              </a:p>
            </p:txBody>
          </p:sp>
          <p:grpSp>
            <p:nvGrpSpPr>
              <p:cNvPr id="86" name="Group 89"/>
              <p:cNvGrpSpPr/>
              <p:nvPr/>
            </p:nvGrpSpPr>
            <p:grpSpPr>
              <a:xfrm flipH="1">
                <a:off x="4624705" y="4620389"/>
                <a:ext cx="3874553" cy="816221"/>
                <a:chOff x="644107" y="1330751"/>
                <a:chExt cx="3874553" cy="816221"/>
              </a:xfrm>
            </p:grpSpPr>
            <p:sp>
              <p:nvSpPr>
                <p:cNvPr id="94" name="Rounded Rectangle 93"/>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95" name="Rounded Rectangle 94"/>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96" name="Isosceles Triangle 95"/>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grpSp>
          <p:sp>
            <p:nvSpPr>
              <p:cNvPr id="87" name="TextBox 86"/>
              <p:cNvSpPr txBox="1"/>
              <p:nvPr/>
            </p:nvSpPr>
            <p:spPr>
              <a:xfrm flipH="1">
                <a:off x="4970295" y="4769019"/>
                <a:ext cx="3205896" cy="415726"/>
              </a:xfrm>
              <a:prstGeom prst="rect">
                <a:avLst/>
              </a:prstGeom>
              <a:noFill/>
            </p:spPr>
            <p:txBody>
              <a:bodyPr wrap="square" lIns="0" tIns="0" rIns="0" bIns="0" rtlCol="0" anchor="ctr">
                <a:spAutoFit/>
              </a:bodyPr>
              <a:lstStyle/>
              <a:p>
                <a:pPr>
                  <a:defRPr/>
                </a:pPr>
                <a:r>
                  <a:rPr lang="en-CA" sz="1200" i="1" kern="0" dirty="0" smtClean="0">
                    <a:solidFill>
                      <a:prstClr val="white"/>
                    </a:solidFill>
                  </a:rPr>
                  <a:t>Stay abreast of HR trends &amp; technologies</a:t>
                </a:r>
                <a:endParaRPr lang="en-US" sz="1200" i="1" kern="0" dirty="0" smtClean="0">
                  <a:solidFill>
                    <a:prstClr val="white"/>
                  </a:solidFill>
                </a:endParaRPr>
              </a:p>
            </p:txBody>
          </p:sp>
          <p:sp>
            <p:nvSpPr>
              <p:cNvPr id="88" name="Oval 87"/>
              <p:cNvSpPr>
                <a:spLocks noChangeAspect="1"/>
              </p:cNvSpPr>
              <p:nvPr/>
            </p:nvSpPr>
            <p:spPr>
              <a:xfrm>
                <a:off x="735191" y="3655397"/>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b="1" kern="0" smtClean="0">
                  <a:solidFill>
                    <a:srgbClr val="C0504D"/>
                  </a:solidFill>
                  <a:latin typeface="FontAwesome" pitchFamily="2" charset="0"/>
                </a:endParaRPr>
              </a:p>
            </p:txBody>
          </p:sp>
          <p:sp>
            <p:nvSpPr>
              <p:cNvPr id="89" name="Oval 88"/>
              <p:cNvSpPr>
                <a:spLocks noChangeAspect="1"/>
              </p:cNvSpPr>
              <p:nvPr/>
            </p:nvSpPr>
            <p:spPr>
              <a:xfrm>
                <a:off x="735191" y="4720213"/>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b="1" kern="0" smtClean="0">
                  <a:solidFill>
                    <a:srgbClr val="9BBB59"/>
                  </a:solidFill>
                  <a:latin typeface="FontAwesome" pitchFamily="2" charset="0"/>
                </a:endParaRPr>
              </a:p>
            </p:txBody>
          </p:sp>
          <p:sp>
            <p:nvSpPr>
              <p:cNvPr id="90" name="Oval 89"/>
              <p:cNvSpPr>
                <a:spLocks noChangeAspect="1"/>
              </p:cNvSpPr>
              <p:nvPr/>
            </p:nvSpPr>
            <p:spPr>
              <a:xfrm flipH="1">
                <a:off x="7840715" y="3655397"/>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b="1" kern="0" smtClean="0">
                  <a:solidFill>
                    <a:srgbClr val="4BACC6"/>
                  </a:solidFill>
                  <a:latin typeface="FontAwesome" pitchFamily="2" charset="0"/>
                </a:endParaRPr>
              </a:p>
            </p:txBody>
          </p:sp>
          <p:sp>
            <p:nvSpPr>
              <p:cNvPr id="91" name="Oval 90"/>
              <p:cNvSpPr>
                <a:spLocks noChangeAspect="1"/>
              </p:cNvSpPr>
              <p:nvPr/>
            </p:nvSpPr>
            <p:spPr>
              <a:xfrm>
                <a:off x="735191" y="2598477"/>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b="1" kern="0" smtClean="0">
                  <a:solidFill>
                    <a:srgbClr val="4F81BD"/>
                  </a:solidFill>
                  <a:latin typeface="FontAwesome" pitchFamily="2" charset="0"/>
                </a:endParaRPr>
              </a:p>
            </p:txBody>
          </p:sp>
          <p:sp>
            <p:nvSpPr>
              <p:cNvPr id="92" name="Oval 91"/>
              <p:cNvSpPr>
                <a:spLocks noChangeAspect="1"/>
              </p:cNvSpPr>
              <p:nvPr/>
            </p:nvSpPr>
            <p:spPr>
              <a:xfrm flipH="1">
                <a:off x="7840715" y="4720213"/>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sz="1600" b="1" kern="0" smtClean="0">
                  <a:solidFill>
                    <a:srgbClr val="F79646"/>
                  </a:solidFill>
                  <a:latin typeface="FontAwesome" pitchFamily="2" charset="0"/>
                </a:endParaRPr>
              </a:p>
            </p:txBody>
          </p:sp>
          <p:sp>
            <p:nvSpPr>
              <p:cNvPr id="93" name="Oval 92"/>
              <p:cNvSpPr>
                <a:spLocks noChangeAspect="1"/>
              </p:cNvSpPr>
              <p:nvPr/>
            </p:nvSpPr>
            <p:spPr>
              <a:xfrm flipH="1">
                <a:off x="7840715" y="2598477"/>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b="1" kern="0" smtClean="0">
                  <a:solidFill>
                    <a:srgbClr val="8064A2"/>
                  </a:solidFill>
                  <a:latin typeface="FontAwesome" pitchFamily="2" charset="0"/>
                </a:endParaRPr>
              </a:p>
            </p:txBody>
          </p:sp>
        </p:grpSp>
        <p:sp>
          <p:nvSpPr>
            <p:cNvPr id="69" name="TextBox 68"/>
            <p:cNvSpPr txBox="1"/>
            <p:nvPr/>
          </p:nvSpPr>
          <p:spPr>
            <a:xfrm>
              <a:off x="1170577" y="1534600"/>
              <a:ext cx="407109" cy="584775"/>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sp>
          <p:nvSpPr>
            <p:cNvPr id="70" name="TextBox 69"/>
            <p:cNvSpPr txBox="1"/>
            <p:nvPr/>
          </p:nvSpPr>
          <p:spPr>
            <a:xfrm>
              <a:off x="7562663" y="3866603"/>
              <a:ext cx="407109" cy="726624"/>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sp>
          <p:nvSpPr>
            <p:cNvPr id="71" name="TextBox 70"/>
            <p:cNvSpPr txBox="1"/>
            <p:nvPr/>
          </p:nvSpPr>
          <p:spPr>
            <a:xfrm>
              <a:off x="7562663" y="1520783"/>
              <a:ext cx="407109" cy="726624"/>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sp>
          <p:nvSpPr>
            <p:cNvPr id="72" name="TextBox 71"/>
            <p:cNvSpPr txBox="1"/>
            <p:nvPr/>
          </p:nvSpPr>
          <p:spPr>
            <a:xfrm>
              <a:off x="7554351" y="2689537"/>
              <a:ext cx="407109" cy="726624"/>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sp>
          <p:nvSpPr>
            <p:cNvPr id="73" name="TextBox 72"/>
            <p:cNvSpPr txBox="1"/>
            <p:nvPr/>
          </p:nvSpPr>
          <p:spPr>
            <a:xfrm>
              <a:off x="1178891" y="3855482"/>
              <a:ext cx="407109" cy="726624"/>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sp>
          <p:nvSpPr>
            <p:cNvPr id="74" name="TextBox 73"/>
            <p:cNvSpPr txBox="1"/>
            <p:nvPr/>
          </p:nvSpPr>
          <p:spPr>
            <a:xfrm>
              <a:off x="1170577" y="2697850"/>
              <a:ext cx="407109" cy="726624"/>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grpSp>
      <p:grpSp>
        <p:nvGrpSpPr>
          <p:cNvPr id="112" name="Group 111"/>
          <p:cNvGrpSpPr/>
          <p:nvPr/>
        </p:nvGrpSpPr>
        <p:grpSpPr>
          <a:xfrm>
            <a:off x="0" y="6525344"/>
            <a:ext cx="9144000" cy="351838"/>
            <a:chOff x="0" y="6525344"/>
            <a:chExt cx="9144000" cy="351838"/>
          </a:xfrm>
        </p:grpSpPr>
        <p:sp>
          <p:nvSpPr>
            <p:cNvPr id="113" name="Rectangle 112"/>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114" name="Picture 1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115" name="Rectangle 114"/>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
        <p:nvSpPr>
          <p:cNvPr id="58" name="Rounded Rectangle 57">
            <a:hlinkClick r:id="rId6"/>
          </p:cNvPr>
          <p:cNvSpPr/>
          <p:nvPr/>
        </p:nvSpPr>
        <p:spPr>
          <a:xfrm>
            <a:off x="2447764" y="4735006"/>
            <a:ext cx="4112047" cy="432048"/>
          </a:xfrm>
          <a:prstGeom prst="roundRect">
            <a:avLst>
              <a:gd name="adj" fmla="val 50000"/>
            </a:avLst>
          </a:prstGeom>
          <a:solidFill>
            <a:schemeClr val="bg1">
              <a:lumMod val="8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rgbClr val="243F54"/>
                </a:solidFill>
                <a:ea typeface="Verdana" pitchFamily="34" charset="0"/>
                <a:cs typeface="Arial" pitchFamily="34" charset="0"/>
              </a:rPr>
              <a:t>Learn About Becoming a Member</a:t>
            </a:r>
            <a:endParaRPr lang="en-CA" b="1" dirty="0">
              <a:solidFill>
                <a:srgbClr val="243F54"/>
              </a:solidFill>
              <a:ea typeface="Verdana" pitchFamily="34" charset="0"/>
              <a:cs typeface="Arial" pitchFamily="34" charset="0"/>
            </a:endParaRPr>
          </a:p>
        </p:txBody>
      </p:sp>
    </p:spTree>
    <p:extLst>
      <p:ext uri="{BB962C8B-B14F-4D97-AF65-F5344CB8AC3E}">
        <p14:creationId xmlns:p14="http://schemas.microsoft.com/office/powerpoint/2010/main" val="39583852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f42642993ea083953592e6bc2e2c3e47a2fcf0d3"/>
  <p:tag name="ISPRING_RESOURCE_PATHS_HASH_2" val="7c9975b7695338c845e8cd3148096204f7871c"/>
</p:tagLst>
</file>

<file path=ppt/theme/theme1.xml><?xml version="1.0" encoding="utf-8"?>
<a:theme xmlns:a="http://schemas.openxmlformats.org/drawingml/2006/main" name="1_Theme1">
  <a:themeElements>
    <a:clrScheme name="Custom 4">
      <a:dk1>
        <a:srgbClr val="333333"/>
      </a:dk1>
      <a:lt1>
        <a:srgbClr val="FFFFFF"/>
      </a:lt1>
      <a:dk2>
        <a:srgbClr val="FFFFFF"/>
      </a:dk2>
      <a:lt2>
        <a:srgbClr val="FFFFFF"/>
      </a:lt2>
      <a:accent1>
        <a:srgbClr val="243F54"/>
      </a:accent1>
      <a:accent2>
        <a:srgbClr val="998F57"/>
      </a:accent2>
      <a:accent3>
        <a:srgbClr val="CECECE"/>
      </a:accent3>
      <a:accent4>
        <a:srgbClr val="ADB7C3"/>
      </a:accent4>
      <a:accent5>
        <a:srgbClr val="5D5936"/>
      </a:accent5>
      <a:accent6>
        <a:srgbClr val="D17D08"/>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1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Theme1">
  <a:themeElements>
    <a:clrScheme name="Custom 4">
      <a:dk1>
        <a:srgbClr val="333333"/>
      </a:dk1>
      <a:lt1>
        <a:srgbClr val="FFFFFF"/>
      </a:lt1>
      <a:dk2>
        <a:srgbClr val="FFFFFF"/>
      </a:dk2>
      <a:lt2>
        <a:srgbClr val="FFFFFF"/>
      </a:lt2>
      <a:accent1>
        <a:srgbClr val="243F54"/>
      </a:accent1>
      <a:accent2>
        <a:srgbClr val="998F57"/>
      </a:accent2>
      <a:accent3>
        <a:srgbClr val="CECECE"/>
      </a:accent3>
      <a:accent4>
        <a:srgbClr val="ADB7C3"/>
      </a:accent4>
      <a:accent5>
        <a:srgbClr val="5D5936"/>
      </a:accent5>
      <a:accent6>
        <a:srgbClr val="D17D08"/>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1211</Words>
  <Application>Microsoft Office PowerPoint</Application>
  <PresentationFormat>On-screen Show (4:3)</PresentationFormat>
  <Paragraphs>113</Paragraphs>
  <Slides>9</Slides>
  <Notes>9</Notes>
  <HiddenSlides>0</HiddenSlides>
  <MMClips>0</MMClips>
  <ScaleCrop>false</ScaleCrop>
  <HeadingPairs>
    <vt:vector size="8" baseType="variant">
      <vt:variant>
        <vt:lpstr>Fonts Used</vt:lpstr>
      </vt:variant>
      <vt:variant>
        <vt:i4>6</vt:i4>
      </vt:variant>
      <vt:variant>
        <vt:lpstr>Theme</vt:lpstr>
      </vt:variant>
      <vt:variant>
        <vt:i4>3</vt:i4>
      </vt:variant>
      <vt:variant>
        <vt:lpstr>Slide Titles</vt:lpstr>
      </vt:variant>
      <vt:variant>
        <vt:i4>9</vt:i4>
      </vt:variant>
      <vt:variant>
        <vt:lpstr>Custom Shows</vt:lpstr>
      </vt:variant>
      <vt:variant>
        <vt:i4>1</vt:i4>
      </vt:variant>
    </vt:vector>
  </HeadingPairs>
  <TitlesOfParts>
    <vt:vector size="19" baseType="lpstr">
      <vt:lpstr>Arial</vt:lpstr>
      <vt:lpstr>Calibri</vt:lpstr>
      <vt:lpstr>FontAwesome</vt:lpstr>
      <vt:lpstr>Georgia</vt:lpstr>
      <vt:lpstr>Verdana</vt:lpstr>
      <vt:lpstr>Wingdings</vt:lpstr>
      <vt:lpstr>1_Theme1</vt:lpstr>
      <vt:lpstr>1_Office Theme</vt:lpstr>
      <vt:lpstr>4_Theme1</vt:lpstr>
      <vt:lpstr>PowerPoint Presentation</vt:lpstr>
      <vt:lpstr>Our understanding of the problem</vt:lpstr>
      <vt:lpstr>Executive summary</vt:lpstr>
      <vt:lpstr>PowerPoint Presentation</vt:lpstr>
      <vt:lpstr>McLean &amp; Company offers a simple, scalable process for protecting key roles from retirement-related losses</vt:lpstr>
      <vt:lpstr>PowerPoint Presentation</vt:lpstr>
      <vt:lpstr>The Baby Boomer “silver tsunami” has arrived, putting key roles at risk</vt:lpstr>
      <vt:lpstr>Tap multiple sources of information to get a comprehensive picture of the best potential successors</vt:lpstr>
      <vt:lpstr>McLean &amp; Company Helps HR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2016-12-22T22:08:17Z</dcterms:created>
  <dcterms:modified xsi:type="dcterms:W3CDTF">2016-12-22T22:08:23Z</dcterms:modified>
</cp:coreProperties>
</file>