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00" r:id="rId2"/>
    <p:sldMasterId id="2147485529" r:id="rId3"/>
    <p:sldMasterId id="2147485557" r:id="rId4"/>
    <p:sldMasterId id="2147485613" r:id="rId5"/>
    <p:sldMasterId id="2147485697" r:id="rId6"/>
  </p:sldMasterIdLst>
  <p:notesMasterIdLst>
    <p:notesMasterId r:id="rId16"/>
  </p:notesMasterIdLst>
  <p:handoutMasterIdLst>
    <p:handoutMasterId r:id="rId17"/>
  </p:handoutMasterIdLst>
  <p:sldIdLst>
    <p:sldId id="256" r:id="rId7"/>
    <p:sldId id="618" r:id="rId8"/>
    <p:sldId id="619" r:id="rId9"/>
    <p:sldId id="261" r:id="rId10"/>
    <p:sldId id="620" r:id="rId11"/>
    <p:sldId id="512" r:id="rId12"/>
    <p:sldId id="622" r:id="rId13"/>
    <p:sldId id="625" r:id="rId14"/>
    <p:sldId id="513" r:id="rId15"/>
  </p:sldIdLst>
  <p:sldSz cx="9144000" cy="6858000" type="screen4x3"/>
  <p:notesSz cx="6950075" cy="9236075"/>
  <p:custShowLst>
    <p:custShow name="Custom Show 1" id="0">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4DB"/>
    <a:srgbClr val="BFBFBF"/>
    <a:srgbClr val="F2F2F2"/>
    <a:srgbClr val="92B5D0"/>
    <a:srgbClr val="A6A6A6"/>
    <a:srgbClr val="243F54"/>
    <a:srgbClr val="414C59"/>
    <a:srgbClr val="5B90B9"/>
    <a:srgbClr val="78889C"/>
    <a:srgbClr val="4E5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881" autoAdjust="0"/>
  </p:normalViewPr>
  <p:slideViewPr>
    <p:cSldViewPr snapToGrid="0">
      <p:cViewPr varScale="1">
        <p:scale>
          <a:sx n="118" d="100"/>
          <a:sy n="118" d="100"/>
        </p:scale>
        <p:origin x="2106" y="102"/>
      </p:cViewPr>
      <p:guideLst/>
    </p:cSldViewPr>
  </p:slideViewPr>
  <p:outlineViewPr>
    <p:cViewPr>
      <p:scale>
        <a:sx n="33" d="100"/>
        <a:sy n="33" d="100"/>
      </p:scale>
      <p:origin x="0" y="-15504"/>
    </p:cViewPr>
  </p:outlineViewPr>
  <p:notesTextViewPr>
    <p:cViewPr>
      <p:scale>
        <a:sx n="1" d="1"/>
        <a:sy n="1" d="1"/>
      </p:scale>
      <p:origin x="0" y="0"/>
    </p:cViewPr>
  </p:notesTextViewPr>
  <p:sorterViewPr>
    <p:cViewPr>
      <p:scale>
        <a:sx n="100" d="100"/>
        <a:sy n="100" d="100"/>
      </p:scale>
      <p:origin x="0" y="-865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06554952071493"/>
          <c:y val="0.11086069801768057"/>
          <c:w val="0.84280462831457192"/>
          <c:h val="0.56335883314552371"/>
        </c:manualLayout>
      </c:layout>
      <c:barChart>
        <c:barDir val="col"/>
        <c:grouping val="clustered"/>
        <c:varyColors val="0"/>
        <c:ser>
          <c:idx val="0"/>
          <c:order val="0"/>
          <c:tx>
            <c:strRef>
              <c:f>Sheet1!$B$1</c:f>
              <c:strCache>
                <c:ptCount val="1"/>
                <c:pt idx="0">
                  <c:v>% Engaged</c:v>
                </c:pt>
              </c:strCache>
            </c:strRef>
          </c:tx>
          <c:spPr>
            <a:solidFill>
              <a:schemeClr val="accent1">
                <a:lumMod val="50000"/>
              </a:schemeClr>
            </a:solidFill>
            <a:ln>
              <a:solidFill>
                <a:schemeClr val="bg1">
                  <a:lumMod val="50000"/>
                </a:scheme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High Collaboration</c:v>
                </c:pt>
                <c:pt idx="1">
                  <c:v>Moderate Collaboration</c:v>
                </c:pt>
                <c:pt idx="2">
                  <c:v>Low Collaboration</c:v>
                </c:pt>
              </c:strCache>
            </c:strRef>
          </c:cat>
          <c:val>
            <c:numRef>
              <c:f>Sheet1!$B$2:$B$4</c:f>
              <c:numCache>
                <c:formatCode>0%</c:formatCode>
                <c:ptCount val="3"/>
                <c:pt idx="0">
                  <c:v>0.60078310999999984</c:v>
                </c:pt>
                <c:pt idx="1">
                  <c:v>0.20849229000000005</c:v>
                </c:pt>
                <c:pt idx="2">
                  <c:v>8.669002000000002E-2</c:v>
                </c:pt>
              </c:numCache>
            </c:numRef>
          </c:val>
        </c:ser>
        <c:dLbls>
          <c:showLegendKey val="0"/>
          <c:showVal val="0"/>
          <c:showCatName val="0"/>
          <c:showSerName val="0"/>
          <c:showPercent val="0"/>
          <c:showBubbleSize val="0"/>
        </c:dLbls>
        <c:gapWidth val="100"/>
        <c:overlap val="-27"/>
        <c:axId val="308743192"/>
        <c:axId val="308743584"/>
      </c:barChart>
      <c:catAx>
        <c:axId val="308743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08743584"/>
        <c:crosses val="autoZero"/>
        <c:auto val="1"/>
        <c:lblAlgn val="ctr"/>
        <c:lblOffset val="100"/>
        <c:noMultiLvlLbl val="0"/>
      </c:catAx>
      <c:valAx>
        <c:axId val="308743584"/>
        <c:scaling>
          <c:orientation val="minMax"/>
        </c:scaling>
        <c:delete val="1"/>
        <c:axPos val="l"/>
        <c:title>
          <c:tx>
            <c:rich>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r>
                  <a:rPr lang="en-US" dirty="0"/>
                  <a:t>% Engaged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one"/>
        <c:crossAx val="30874319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12/23/2016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12/23/2016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49748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66305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246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294809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028088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32978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9463427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5540371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988225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413975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9" r:id="rId2"/>
    <p:sldLayoutId id="2147483746"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2837348675"/>
      </p:ext>
    </p:extLst>
  </p:cSld>
  <p:clrMap bg1="lt1" tx1="dk1" bg2="lt2" tx2="dk2" accent1="accent1" accent2="accent2" accent3="accent3" accent4="accent4" accent5="accent5" accent6="accent6" hlink="hlink" folHlink="folHlink"/>
  <p:sldLayoutIdLst>
    <p:sldLayoutId id="214748380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537297437"/>
      </p:ext>
    </p:extLst>
  </p:cSld>
  <p:clrMap bg1="lt1" tx1="dk1" bg2="lt2" tx2="dk2" accent1="accent1" accent2="accent2" accent3="accent3" accent4="accent4" accent5="accent5" accent6="accent6" hlink="hlink" folHlink="folHlink"/>
  <p:sldLayoutIdLst>
    <p:sldLayoutId id="2147485532" r:id="rId1"/>
    <p:sldLayoutId id="2147485533"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292357525"/>
      </p:ext>
    </p:extLst>
  </p:cSld>
  <p:clrMap bg1="lt1" tx1="dk1" bg2="lt2" tx2="dk2" accent1="accent1" accent2="accent2" accent3="accent3" accent4="accent4" accent5="accent5" accent6="accent6" hlink="hlink" folHlink="folHlink"/>
  <p:sldLayoutIdLst>
    <p:sldLayoutId id="2147485563"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71192629"/>
      </p:ext>
    </p:extLst>
  </p:cSld>
  <p:clrMap bg1="lt1" tx1="dk1" bg2="lt2" tx2="dk2" accent1="accent1" accent2="accent2" accent3="accent3" accent4="accent4" accent5="accent5" accent6="accent6" hlink="hlink" folHlink="folHlink"/>
  <p:sldLayoutIdLst>
    <p:sldLayoutId id="2147485617"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152659880"/>
      </p:ext>
    </p:extLst>
  </p:cSld>
  <p:clrMap bg1="lt1" tx1="dk1" bg2="lt2" tx2="dk2" accent1="accent1" accent2="accent2" accent3="accent3" accent4="accent4" accent5="accent5" accent6="accent6" hlink="hlink" folHlink="folHlink"/>
  <p:sldLayoutIdLst>
    <p:sldLayoutId id="2147485701"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drive-engagement-through-interdepartmental-collaboration/storyboard-drive-engagement-through-interdepartmental-collaboratio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hr.mcleanco.com/research/ss/drive-engagement-through-interdepartmental-collaboration/storyboard-drive-engagement-through-interdepartmental-collaboration?utm_source=SS_Sample&amp;utm_medium=Collateral&amp;utm_campaign=Collateral" TargetMode="External"/><Relationship Id="rId5" Type="http://schemas.openxmlformats.org/officeDocument/2006/relationships/image" Target="../media/image2.png"/><Relationship Id="rId4" Type="http://schemas.openxmlformats.org/officeDocument/2006/relationships/hyperlink" Target="hr.mclean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81050" y="2812383"/>
            <a:ext cx="7454900" cy="865392"/>
          </a:xfrm>
        </p:spPr>
        <p:txBody>
          <a:bodyPr anchor="ctr"/>
          <a:lstStyle/>
          <a:p>
            <a:r>
              <a:rPr lang="en-US" dirty="0" smtClean="0"/>
              <a:t>Drive Engagement Through Interdepartmental Collaboration</a:t>
            </a:r>
            <a:endParaRPr lang="en-US" dirty="0"/>
          </a:p>
        </p:txBody>
      </p:sp>
      <p:sp>
        <p:nvSpPr>
          <p:cNvPr id="5" name="Tagline"/>
          <p:cNvSpPr>
            <a:spLocks noGrp="1"/>
          </p:cNvSpPr>
          <p:nvPr>
            <p:ph type="body" sz="quarter" idx="16"/>
          </p:nvPr>
        </p:nvSpPr>
        <p:spPr>
          <a:xfrm>
            <a:off x="774700" y="3677775"/>
            <a:ext cx="7467600" cy="508000"/>
          </a:xfrm>
        </p:spPr>
        <p:txBody>
          <a:bodyPr anchor="ctr"/>
          <a:lstStyle/>
          <a:p>
            <a:r>
              <a:rPr lang="en-US" dirty="0" smtClean="0"/>
              <a:t>Transition from a non-collaborative environment to one that drives innovation and results across departments.</a:t>
            </a:r>
            <a:endParaRPr lang="en-US" dirty="0"/>
          </a:p>
        </p:txBody>
      </p:sp>
      <p:grpSp>
        <p:nvGrpSpPr>
          <p:cNvPr id="20" name="Group 19"/>
          <p:cNvGrpSpPr/>
          <p:nvPr/>
        </p:nvGrpSpPr>
        <p:grpSpPr>
          <a:xfrm>
            <a:off x="0" y="5373216"/>
            <a:ext cx="9144000" cy="1484784"/>
            <a:chOff x="0" y="5373216"/>
            <a:chExt cx="9144000" cy="1484784"/>
          </a:xfrm>
        </p:grpSpPr>
        <p:pic>
          <p:nvPicPr>
            <p:cNvPr id="21" name="Picture 20"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22" name="Rectangle 21"/>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a:t>
              </a:r>
              <a:r>
                <a:rPr lang="en-CA" sz="800" dirty="0" smtClean="0">
                  <a:solidFill>
                    <a:srgbClr val="FFFFFF">
                      <a:lumMod val="65000"/>
                    </a:srgbClr>
                  </a:solidFill>
                </a:rPr>
                <a:t>1997-2016 </a:t>
              </a:r>
              <a:r>
                <a:rPr lang="en-CA" sz="800" dirty="0" smtClean="0">
                  <a:solidFill>
                    <a:srgbClr val="FFFFFF">
                      <a:lumMod val="65000"/>
                    </a:srgbClr>
                  </a:solidFill>
                </a:rPr>
                <a:t>McLean &amp; Company. McLean &amp; Company is a division of Info-Tech Research Group</a:t>
              </a:r>
              <a:endParaRPr lang="en-CA" sz="800" dirty="0">
                <a:solidFill>
                  <a:srgbClr val="FFFFFF">
                    <a:lumMod val="65000"/>
                  </a:srgbClr>
                </a:solidFill>
              </a:endParaRPr>
            </a:p>
          </p:txBody>
        </p:sp>
        <p:grpSp>
          <p:nvGrpSpPr>
            <p:cNvPr id="23" name="Group 22"/>
            <p:cNvGrpSpPr/>
            <p:nvPr/>
          </p:nvGrpSpPr>
          <p:grpSpPr>
            <a:xfrm>
              <a:off x="0" y="5373216"/>
              <a:ext cx="9144000" cy="852086"/>
              <a:chOff x="8993" y="4257092"/>
              <a:chExt cx="9144000" cy="852086"/>
            </a:xfrm>
          </p:grpSpPr>
          <p:sp>
            <p:nvSpPr>
              <p:cNvPr id="24" name="Rectangle 23">
                <a:hlinkClick r:id="rId4"/>
              </p:cNvPr>
              <p:cNvSpPr/>
              <p:nvPr/>
            </p:nvSpPr>
            <p:spPr>
              <a:xfrm>
                <a:off x="8993" y="4257092"/>
                <a:ext cx="9144000" cy="852086"/>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TextBox 24"/>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26" name="TextBox 25"/>
              <p:cNvSpPr txBox="1"/>
              <p:nvPr/>
            </p:nvSpPr>
            <p:spPr>
              <a:xfrm>
                <a:off x="3743400" y="4552378"/>
                <a:ext cx="5400600"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a:t>Collaboration directly impacts the </a:t>
            </a:r>
            <a:r>
              <a:rPr lang="en-CA" dirty="0" smtClean="0"/>
              <a:t>bottom line</a:t>
            </a:r>
            <a:r>
              <a:rPr lang="en-CA" dirty="0"/>
              <a:t>. Not working collaboratively costs the organization money, whereas a collaborative work environment results in the tangible benefits of increased profits and productivity. </a:t>
            </a: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08920"/>
            <a:ext cx="4034665" cy="2376264"/>
          </a:xfrm>
        </p:spPr>
        <p:txBody>
          <a:bodyPr/>
          <a:lstStyle/>
          <a:p>
            <a:pPr marL="171450" indent="-171450">
              <a:spcBef>
                <a:spcPts val="600"/>
              </a:spcBef>
              <a:spcAft>
                <a:spcPts val="0"/>
              </a:spcAft>
            </a:pPr>
            <a:r>
              <a:rPr lang="en-US" dirty="0"/>
              <a:t>The Head of HR who is accountable for improving interdepartmental collaboration, engagement, and morale</a:t>
            </a:r>
            <a:r>
              <a:rPr lang="en-US" dirty="0" smtClean="0"/>
              <a:t>.</a:t>
            </a:r>
            <a:endParaRPr lang="en-US" dirty="0"/>
          </a:p>
          <a:p>
            <a:pPr marL="171450" indent="-171450">
              <a:spcBef>
                <a:spcPts val="600"/>
              </a:spcBef>
              <a:spcAft>
                <a:spcPts val="0"/>
              </a:spcAft>
            </a:pPr>
            <a:r>
              <a:rPr lang="en-US" dirty="0"/>
              <a:t>Business executives who want to shift their organization from being non-collaborative to a collaborative environment.</a:t>
            </a:r>
          </a:p>
          <a:p>
            <a:endParaRPr lang="en-CA" dirty="0" smtClean="0"/>
          </a:p>
        </p:txBody>
      </p:sp>
      <p:sp>
        <p:nvSpPr>
          <p:cNvPr id="12" name="Text Placeholder 11"/>
          <p:cNvSpPr>
            <a:spLocks noGrp="1"/>
          </p:cNvSpPr>
          <p:nvPr>
            <p:ph type="body" sz="quarter" idx="23"/>
          </p:nvPr>
        </p:nvSpPr>
        <p:spPr>
          <a:xfrm>
            <a:off x="4860032" y="2708920"/>
            <a:ext cx="4032448" cy="2376264"/>
          </a:xfrm>
        </p:spPr>
        <p:txBody>
          <a:bodyPr/>
          <a:lstStyle/>
          <a:p>
            <a:pPr marL="228600" indent="-228600">
              <a:spcBef>
                <a:spcPts val="600"/>
              </a:spcBef>
              <a:spcAft>
                <a:spcPts val="0"/>
              </a:spcAft>
            </a:pPr>
            <a:r>
              <a:rPr lang="en-CA" dirty="0" smtClean="0"/>
              <a:t>Determine the underlying causes of poor levels of interdepartmental collaboration in your organization.</a:t>
            </a:r>
          </a:p>
          <a:p>
            <a:pPr marL="228600" indent="-228600">
              <a:spcBef>
                <a:spcPts val="600"/>
              </a:spcBef>
              <a:spcAft>
                <a:spcPts val="0"/>
              </a:spcAft>
            </a:pPr>
            <a:r>
              <a:rPr lang="en-CA" dirty="0" smtClean="0"/>
              <a:t>Put together an action plan to address the issues and improve collaboration.</a:t>
            </a:r>
          </a:p>
          <a:p>
            <a:pPr marL="228600" indent="-228600">
              <a:spcBef>
                <a:spcPts val="600"/>
              </a:spcBef>
              <a:spcAft>
                <a:spcPts val="0"/>
              </a:spcAft>
            </a:pPr>
            <a:r>
              <a:rPr lang="en-CA" dirty="0" smtClean="0"/>
              <a:t>Improve engagement surveys by increasing collaboration, transparency, and trust.</a:t>
            </a:r>
          </a:p>
          <a:p>
            <a:pPr marL="228600" indent="-228600">
              <a:spcBef>
                <a:spcPts val="600"/>
              </a:spcBef>
              <a:spcAft>
                <a:spcPts val="0"/>
              </a:spcAft>
            </a:pPr>
            <a:r>
              <a:rPr lang="en-CA" dirty="0" smtClean="0"/>
              <a:t>Boost employee </a:t>
            </a:r>
            <a:r>
              <a:rPr lang="en-CA" dirty="0"/>
              <a:t>morale and </a:t>
            </a:r>
            <a:r>
              <a:rPr lang="en-CA" dirty="0" smtClean="0"/>
              <a:t>productivity.</a:t>
            </a:r>
          </a:p>
          <a:p>
            <a:pPr marL="228600" indent="-228600">
              <a:spcBef>
                <a:spcPts val="600"/>
              </a:spcBef>
              <a:spcAft>
                <a:spcPts val="0"/>
              </a:spcAft>
            </a:pPr>
            <a:r>
              <a:rPr lang="en-CA" dirty="0" smtClean="0"/>
              <a:t>Evaluate the outcome of your initiatives to determine their success and impact on the organization.</a:t>
            </a:r>
            <a:endParaRPr lang="en-CA" dirty="0"/>
          </a:p>
        </p:txBody>
      </p:sp>
      <p:sp>
        <p:nvSpPr>
          <p:cNvPr id="8" name="TextBox 7"/>
          <p:cNvSpPr txBox="1"/>
          <p:nvPr/>
        </p:nvSpPr>
        <p:spPr>
          <a:xfrm>
            <a:off x="249302" y="2370187"/>
            <a:ext cx="3134566"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60032" y="2370187"/>
            <a:ext cx="2808312"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This Research Will Help You:</a:t>
            </a:r>
            <a:endParaRPr lang="en-CA" sz="1400" b="1" dirty="0">
              <a:solidFill>
                <a:srgbClr val="333333"/>
              </a:solidFill>
            </a:endParaRPr>
          </a:p>
        </p:txBody>
      </p:sp>
      <p:cxnSp>
        <p:nvCxnSpPr>
          <p:cNvPr id="13" name="Straight Connector 12"/>
          <p:cNvCxnSpPr/>
          <p:nvPr/>
        </p:nvCxnSpPr>
        <p:spPr>
          <a:xfrm rot="5400000">
            <a:off x="3383876" y="3897052"/>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525344"/>
            <a:ext cx="9144000" cy="351838"/>
            <a:chOff x="0" y="6525344"/>
            <a:chExt cx="9144000" cy="351838"/>
          </a:xfrm>
        </p:grpSpPr>
        <p:sp>
          <p:nvSpPr>
            <p:cNvPr id="15" name="Rectangle 1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7" name="Rectangle 1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928548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196752"/>
            <a:ext cx="8627997" cy="5040560"/>
          </a:xfrm>
        </p:spPr>
        <p:txBody>
          <a:bodyPr/>
          <a:lstStyle/>
          <a:p>
            <a:pPr marL="0" indent="0">
              <a:buNone/>
            </a:pPr>
            <a:r>
              <a:rPr lang="en-CA" b="1" dirty="0"/>
              <a:t>The Situation</a:t>
            </a:r>
          </a:p>
          <a:p>
            <a:r>
              <a:rPr lang="en-CA" dirty="0"/>
              <a:t>Organizations of all sizes are struggling with interdepartmental </a:t>
            </a:r>
            <a:r>
              <a:rPr lang="en-CA" dirty="0" smtClean="0"/>
              <a:t>collaboration </a:t>
            </a:r>
            <a:r>
              <a:rPr lang="en-CA" dirty="0"/>
              <a:t>which is a core engagement driver</a:t>
            </a:r>
            <a:r>
              <a:rPr lang="en-CA" dirty="0" smtClean="0"/>
              <a:t>. Improve engagement surveys by increasing collaboration, transparency, and trust.</a:t>
            </a:r>
            <a:endParaRPr lang="en-CA" dirty="0"/>
          </a:p>
          <a:p>
            <a:r>
              <a:rPr lang="en-CA" dirty="0"/>
              <a:t>Interdepartmental collaboration has a number of benefits for the </a:t>
            </a:r>
            <a:r>
              <a:rPr lang="en-CA" dirty="0" smtClean="0"/>
              <a:t>organization </a:t>
            </a:r>
            <a:r>
              <a:rPr lang="en-CA" dirty="0"/>
              <a:t>including increasing innovation, engagement, and productivity.</a:t>
            </a:r>
          </a:p>
          <a:p>
            <a:r>
              <a:rPr lang="en-CA" dirty="0"/>
              <a:t>Non-collaborative behaviors can impede the organization’s ability to accomplish business goals, lower morale levels, and create unhealthy competitive work environments.</a:t>
            </a:r>
            <a:endParaRPr lang="en-CA" b="1" dirty="0"/>
          </a:p>
          <a:p>
            <a:pPr marL="0" indent="0">
              <a:buNone/>
            </a:pPr>
            <a:r>
              <a:rPr lang="en-CA" b="1" dirty="0" smtClean="0"/>
              <a:t>The </a:t>
            </a:r>
            <a:r>
              <a:rPr lang="en-CA" b="1" dirty="0"/>
              <a:t>Challenge</a:t>
            </a:r>
          </a:p>
          <a:p>
            <a:r>
              <a:rPr lang="en-CA" dirty="0"/>
              <a:t>There are a number of drivers that are related to collaboration and directly impact the level of success your collaborative projects are achieving. These include your organizational values, organizational structure, leadership, communication, performance </a:t>
            </a:r>
            <a:r>
              <a:rPr lang="en-CA" dirty="0" smtClean="0"/>
              <a:t>management, </a:t>
            </a:r>
            <a:r>
              <a:rPr lang="en-CA" dirty="0"/>
              <a:t>and compensation practices.</a:t>
            </a:r>
          </a:p>
          <a:p>
            <a:r>
              <a:rPr lang="en-CA" dirty="0"/>
              <a:t>It is necessary that your </a:t>
            </a:r>
            <a:r>
              <a:rPr lang="en-CA" dirty="0" smtClean="0"/>
              <a:t>culture</a:t>
            </a:r>
            <a:r>
              <a:rPr lang="en-CA" dirty="0"/>
              <a:t>, behaviors, and practices are aligned with and support your goals of collaboration in order to create a work environment that fosters interdepartmental collaboration.</a:t>
            </a:r>
            <a:endParaRPr lang="en-CA" b="1" dirty="0"/>
          </a:p>
          <a:p>
            <a:pPr marL="0" indent="0">
              <a:buNone/>
            </a:pPr>
            <a:r>
              <a:rPr lang="en-CA" b="1" dirty="0" smtClean="0"/>
              <a:t>The </a:t>
            </a:r>
            <a:r>
              <a:rPr lang="en-CA" b="1" dirty="0"/>
              <a:t>Solution – McLean &amp; Company Recommends</a:t>
            </a:r>
            <a:endParaRPr lang="en-CA" dirty="0"/>
          </a:p>
          <a:p>
            <a:r>
              <a:rPr lang="en-CA" dirty="0"/>
              <a:t>Use McLean &amp; Company’s </a:t>
            </a:r>
            <a:r>
              <a:rPr lang="en-CA" i="1" dirty="0"/>
              <a:t>Collaboration Assessment Tool </a:t>
            </a:r>
            <a:r>
              <a:rPr lang="en-CA" dirty="0"/>
              <a:t>to determine the collaboration pain points in your </a:t>
            </a:r>
            <a:r>
              <a:rPr lang="en-CA" dirty="0" smtClean="0"/>
              <a:t>organization </a:t>
            </a:r>
            <a:r>
              <a:rPr lang="en-CA" dirty="0"/>
              <a:t>and prioritize your efforts on the collaboration drivers that need the most attention.</a:t>
            </a:r>
          </a:p>
          <a:p>
            <a:r>
              <a:rPr lang="en-CA" dirty="0"/>
              <a:t>Create a collaborative culture by ensuring that your values and organizational structure </a:t>
            </a:r>
            <a:r>
              <a:rPr lang="en-CA" dirty="0" smtClean="0"/>
              <a:t>align </a:t>
            </a:r>
            <a:r>
              <a:rPr lang="en-CA" dirty="0"/>
              <a:t>with your collaborative goals.</a:t>
            </a:r>
          </a:p>
          <a:p>
            <a:r>
              <a:rPr lang="en-CA" dirty="0"/>
              <a:t>Foster collaborative behaviors by working with </a:t>
            </a:r>
            <a:r>
              <a:rPr lang="en-CA" dirty="0" smtClean="0"/>
              <a:t>your </a:t>
            </a:r>
            <a:r>
              <a:rPr lang="en-CA" dirty="0"/>
              <a:t>leaders to get them </a:t>
            </a:r>
            <a:r>
              <a:rPr lang="en-CA" dirty="0" smtClean="0"/>
              <a:t>on board </a:t>
            </a:r>
            <a:r>
              <a:rPr lang="en-CA" dirty="0"/>
              <a:t>with the initiative and develop a trusting </a:t>
            </a:r>
            <a:r>
              <a:rPr lang="en-CA" dirty="0" smtClean="0"/>
              <a:t>environment. Ensure </a:t>
            </a:r>
            <a:r>
              <a:rPr lang="en-CA" dirty="0"/>
              <a:t>that your communication practices are unobstructed and that there is transparent sharing of information.</a:t>
            </a:r>
          </a:p>
          <a:p>
            <a:r>
              <a:rPr lang="en-CA" dirty="0"/>
              <a:t>Encourage and reward the correct behaviours by reviewing and aligning performance management and compensation practices to your collaborative goals</a:t>
            </a:r>
            <a:r>
              <a:rPr lang="en-CA" dirty="0" smtClean="0"/>
              <a:t>.</a:t>
            </a:r>
            <a:endParaRPr lang="en-CA" dirty="0"/>
          </a:p>
        </p:txBody>
      </p:sp>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8" name="Rectangle 7"/>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334262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p:cNvSpPr>
            <a:spLocks noGrp="1"/>
          </p:cNvSpPr>
          <p:nvPr>
            <p:ph type="body" sz="quarter" idx="19"/>
          </p:nvPr>
        </p:nvSpPr>
        <p:spPr>
          <a:xfrm>
            <a:off x="323528" y="1160748"/>
            <a:ext cx="8496944" cy="657225"/>
          </a:xfrm>
        </p:spPr>
        <p:txBody>
          <a:bodyPr/>
          <a:lstStyle/>
          <a:p>
            <a:r>
              <a:rPr lang="en-CA" dirty="0" smtClean="0"/>
              <a:t>Use McLean &amp; Company’s collaboration framework to create an interdepartmental collaborative culture in your organization.</a:t>
            </a:r>
            <a:endParaRPr lang="en-US" dirty="0"/>
          </a:p>
        </p:txBody>
      </p:sp>
      <p:sp>
        <p:nvSpPr>
          <p:cNvPr id="3" name="Title 2"/>
          <p:cNvSpPr>
            <a:spLocks noGrp="1"/>
          </p:cNvSpPr>
          <p:nvPr>
            <p:ph type="title"/>
          </p:nvPr>
        </p:nvSpPr>
        <p:spPr/>
        <p:txBody>
          <a:bodyPr/>
          <a:lstStyle/>
          <a:p>
            <a:r>
              <a:rPr lang="en-CA" dirty="0" smtClean="0"/>
              <a:t>In order to drive collaboration, it is necessary to align your culture, behaviors, and practices towards this goal</a:t>
            </a:r>
            <a:endParaRPr lang="en-US" dirty="0"/>
          </a:p>
        </p:txBody>
      </p:sp>
      <p:sp>
        <p:nvSpPr>
          <p:cNvPr id="25" name="TextBox 24"/>
          <p:cNvSpPr txBox="1"/>
          <p:nvPr/>
        </p:nvSpPr>
        <p:spPr>
          <a:xfrm>
            <a:off x="503548" y="5698993"/>
            <a:ext cx="8316924" cy="646331"/>
          </a:xfrm>
          <a:prstGeom prst="rect">
            <a:avLst/>
          </a:prstGeom>
          <a:noFill/>
        </p:spPr>
        <p:txBody>
          <a:bodyPr wrap="square" rtlCol="0">
            <a:spAutoFit/>
          </a:bodyPr>
          <a:lstStyle/>
          <a:p>
            <a:pPr fontAlgn="base">
              <a:spcBef>
                <a:spcPct val="0"/>
              </a:spcBef>
              <a:spcAft>
                <a:spcPct val="0"/>
              </a:spcAft>
            </a:pPr>
            <a:r>
              <a:rPr lang="en-CA" sz="1200" dirty="0" smtClean="0">
                <a:solidFill>
                  <a:srgbClr val="333333"/>
                </a:solidFill>
              </a:rPr>
              <a:t>The following section will help you identify which of these areas are pain points for your organization and are causing poor levels of collaboration to persist. The blueprint will also assist you in identifying some action items that you can undertake to improve interdepartmental collaboration. Watch out for the icons above to help guide you through this deck. </a:t>
            </a:r>
            <a:endParaRPr lang="en-US" sz="1200" dirty="0">
              <a:solidFill>
                <a:srgbClr val="333333"/>
              </a:solidFill>
            </a:endParaRPr>
          </a:p>
        </p:txBody>
      </p:sp>
      <p:sp>
        <p:nvSpPr>
          <p:cNvPr id="29" name="Rectangle 28"/>
          <p:cNvSpPr/>
          <p:nvPr/>
        </p:nvSpPr>
        <p:spPr>
          <a:xfrm>
            <a:off x="1151620" y="1851416"/>
            <a:ext cx="6804756" cy="373782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30" name="Group 29"/>
          <p:cNvGrpSpPr/>
          <p:nvPr/>
        </p:nvGrpSpPr>
        <p:grpSpPr>
          <a:xfrm>
            <a:off x="1403648" y="2118403"/>
            <a:ext cx="6300336" cy="3369417"/>
            <a:chOff x="597370" y="2174657"/>
            <a:chExt cx="7915833" cy="4233383"/>
          </a:xfrm>
          <a:effectLst>
            <a:outerShdw blurRad="50800" dist="38100" dir="2700000" algn="tl" rotWithShape="0">
              <a:prstClr val="black">
                <a:alpha val="40000"/>
              </a:prstClr>
            </a:outerShdw>
          </a:effectLst>
        </p:grpSpPr>
        <p:sp>
          <p:nvSpPr>
            <p:cNvPr id="31" name="Plus 30"/>
            <p:cNvSpPr/>
            <p:nvPr/>
          </p:nvSpPr>
          <p:spPr>
            <a:xfrm>
              <a:off x="2933418" y="2473963"/>
              <a:ext cx="363071" cy="410136"/>
            </a:xfrm>
            <a:prstGeom prst="mathPlus">
              <a:avLst/>
            </a:prstGeom>
            <a:solidFill>
              <a:srgbClr val="D17D08"/>
            </a:solidFill>
            <a:ln w="3175" cap="flat" cmpd="sng" algn="ctr">
              <a:solidFill>
                <a:schemeClr val="tx1"/>
              </a:solid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32" name="Plus 31"/>
            <p:cNvSpPr/>
            <p:nvPr/>
          </p:nvSpPr>
          <p:spPr>
            <a:xfrm>
              <a:off x="5842465" y="2467240"/>
              <a:ext cx="363071" cy="410136"/>
            </a:xfrm>
            <a:prstGeom prst="mathPlus">
              <a:avLst/>
            </a:prstGeom>
            <a:solidFill>
              <a:srgbClr val="D17D08"/>
            </a:solidFill>
            <a:ln w="3175" cap="flat" cmpd="sng" algn="ctr">
              <a:solidFill>
                <a:sysClr val="windowText" lastClr="000000"/>
              </a:solid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33" name="Rectangle 32"/>
            <p:cNvSpPr/>
            <p:nvPr/>
          </p:nvSpPr>
          <p:spPr>
            <a:xfrm>
              <a:off x="597370" y="5601217"/>
              <a:ext cx="7915833" cy="806823"/>
            </a:xfrm>
            <a:prstGeom prst="rect">
              <a:avLst/>
            </a:prstGeom>
            <a:solidFill>
              <a:schemeClr val="accent2">
                <a:lumMod val="20000"/>
                <a:lumOff val="80000"/>
              </a:schemeClr>
            </a:solidFill>
            <a:ln w="19050" cap="flat" cmpd="sng" algn="ctr">
              <a:solidFill>
                <a:sysClr val="windowText" lastClr="000000"/>
              </a:solidFill>
              <a:prstDash val="solid"/>
              <a:miter lim="800000"/>
            </a:ln>
            <a:effectLst/>
          </p:spPr>
          <p:txBody>
            <a:bodyPr rtlCol="0" anchor="ctr"/>
            <a:lstStyle/>
            <a:p>
              <a:pPr algn="ctr"/>
              <a:r>
                <a:rPr lang="en-CA" b="1" kern="0" dirty="0">
                  <a:solidFill>
                    <a:prstClr val="black"/>
                  </a:solidFill>
                </a:rPr>
                <a:t>I</a:t>
              </a:r>
              <a:r>
                <a:rPr lang="en-CA" b="1" kern="0" dirty="0" smtClean="0">
                  <a:solidFill>
                    <a:prstClr val="black"/>
                  </a:solidFill>
                </a:rPr>
                <a:t>nterdepartmental Collaborative Culture</a:t>
              </a:r>
              <a:endParaRPr lang="en-US" b="1" kern="0" dirty="0" smtClean="0">
                <a:solidFill>
                  <a:prstClr val="black"/>
                </a:solidFill>
              </a:endParaRPr>
            </a:p>
          </p:txBody>
        </p:sp>
        <p:sp>
          <p:nvSpPr>
            <p:cNvPr id="34" name="Equal 33"/>
            <p:cNvSpPr/>
            <p:nvPr/>
          </p:nvSpPr>
          <p:spPr>
            <a:xfrm>
              <a:off x="1366381" y="5862783"/>
              <a:ext cx="389589" cy="321046"/>
            </a:xfrm>
            <a:prstGeom prst="mathEqual">
              <a:avLst/>
            </a:prstGeom>
            <a:solidFill>
              <a:srgbClr val="D17D08"/>
            </a:solidFill>
            <a:ln w="3175" cap="flat" cmpd="sng" algn="ctr">
              <a:solidFill>
                <a:sysClr val="windowText" lastClr="000000"/>
              </a:solidFill>
              <a:prstDash val="solid"/>
              <a:miter lim="800000"/>
            </a:ln>
            <a:effectLst/>
          </p:spPr>
          <p:txBody>
            <a:bodyPr rtlCol="0" anchor="ctr"/>
            <a:lstStyle/>
            <a:p>
              <a:pPr algn="ctr"/>
              <a:endParaRPr lang="en-US" kern="0" dirty="0" smtClean="0">
                <a:solidFill>
                  <a:prstClr val="black"/>
                </a:solidFill>
                <a:latin typeface="Calibri" panose="020F0502020204030204"/>
              </a:endParaRPr>
            </a:p>
          </p:txBody>
        </p:sp>
        <p:sp>
          <p:nvSpPr>
            <p:cNvPr id="35" name="Rectangle 34"/>
            <p:cNvSpPr/>
            <p:nvPr/>
          </p:nvSpPr>
          <p:spPr>
            <a:xfrm>
              <a:off x="611560" y="2181371"/>
              <a:ext cx="2097741" cy="1775012"/>
            </a:xfrm>
            <a:prstGeom prst="rect">
              <a:avLst/>
            </a:prstGeom>
            <a:solidFill>
              <a:schemeClr val="tx2">
                <a:lumMod val="95000"/>
              </a:schemeClr>
            </a:solidFill>
            <a:ln w="19050" cap="flat" cmpd="sng" algn="ctr">
              <a:solidFill>
                <a:srgbClr val="A5A5A5">
                  <a:lumMod val="50000"/>
                </a:srgbClr>
              </a:solidFill>
              <a:prstDash val="solid"/>
              <a:miter lim="800000"/>
            </a:ln>
            <a:effectLst/>
          </p:spPr>
          <p:txBody>
            <a:bodyPr rtlCol="0" anchor="ctr"/>
            <a:lstStyle/>
            <a:p>
              <a:pPr marL="112713" indent="-112713">
                <a:buFont typeface="Arial" panose="020B0604020202020204" pitchFamily="34" charset="0"/>
                <a:buChar char="•"/>
              </a:pPr>
              <a:r>
                <a:rPr lang="en-CA" sz="1400" kern="0" dirty="0" smtClean="0">
                  <a:solidFill>
                    <a:prstClr val="black"/>
                  </a:solidFill>
                </a:rPr>
                <a:t>Organizational values</a:t>
              </a:r>
              <a:endParaRPr lang="en-US" sz="1400" kern="0" dirty="0" smtClean="0">
                <a:solidFill>
                  <a:prstClr val="black"/>
                </a:solidFill>
              </a:endParaRPr>
            </a:p>
            <a:p>
              <a:pPr marL="112713" indent="-112713"/>
              <a:endParaRPr lang="en-CA" sz="1400" kern="0" dirty="0" smtClean="0">
                <a:solidFill>
                  <a:prstClr val="black"/>
                </a:solidFill>
              </a:endParaRPr>
            </a:p>
            <a:p>
              <a:pPr marL="112713" indent="-112713">
                <a:buFont typeface="Arial" panose="020B0604020202020204" pitchFamily="34" charset="0"/>
                <a:buChar char="•"/>
              </a:pPr>
              <a:r>
                <a:rPr lang="en-CA" sz="1400" kern="0" dirty="0" smtClean="0">
                  <a:solidFill>
                    <a:prstClr val="black"/>
                  </a:solidFill>
                </a:rPr>
                <a:t>Organizational structure</a:t>
              </a:r>
            </a:p>
          </p:txBody>
        </p:sp>
        <p:sp>
          <p:nvSpPr>
            <p:cNvPr id="36" name="Rectangle 35"/>
            <p:cNvSpPr/>
            <p:nvPr/>
          </p:nvSpPr>
          <p:spPr>
            <a:xfrm>
              <a:off x="6348476" y="2174657"/>
              <a:ext cx="2097741" cy="1775012"/>
            </a:xfrm>
            <a:prstGeom prst="rect">
              <a:avLst/>
            </a:prstGeom>
            <a:solidFill>
              <a:schemeClr val="tx2">
                <a:lumMod val="95000"/>
              </a:schemeClr>
            </a:solidFill>
            <a:ln w="19050" cap="flat" cmpd="sng" algn="ctr">
              <a:solidFill>
                <a:srgbClr val="A5A5A5">
                  <a:lumMod val="50000"/>
                </a:srgbClr>
              </a:solidFill>
              <a:prstDash val="solid"/>
              <a:miter lim="800000"/>
            </a:ln>
            <a:effectLst/>
          </p:spPr>
          <p:txBody>
            <a:bodyPr rtlCol="0" anchor="ctr"/>
            <a:lstStyle/>
            <a:p>
              <a:pPr marL="114300" indent="-114300">
                <a:buFont typeface="Arial" panose="020B0604020202020204" pitchFamily="34" charset="0"/>
                <a:buChar char="•"/>
              </a:pPr>
              <a:r>
                <a:rPr lang="en-CA" sz="1400" kern="0" dirty="0">
                  <a:solidFill>
                    <a:prstClr val="black"/>
                  </a:solidFill>
                </a:rPr>
                <a:t>Performance management</a:t>
              </a:r>
            </a:p>
            <a:p>
              <a:endParaRPr lang="en-CA" sz="1400" kern="0" dirty="0">
                <a:solidFill>
                  <a:prstClr val="black"/>
                </a:solidFill>
              </a:endParaRPr>
            </a:p>
            <a:p>
              <a:pPr marL="112713" indent="-112713">
                <a:buFont typeface="Arial" panose="020B0604020202020204" pitchFamily="34" charset="0"/>
                <a:buChar char="•"/>
              </a:pPr>
              <a:r>
                <a:rPr lang="en-CA" sz="1400" kern="0" dirty="0">
                  <a:solidFill>
                    <a:prstClr val="black"/>
                  </a:solidFill>
                </a:rPr>
                <a:t>Compensation </a:t>
              </a:r>
              <a:r>
                <a:rPr lang="en-CA" sz="1400" kern="0" dirty="0" smtClean="0">
                  <a:solidFill>
                    <a:prstClr val="black"/>
                  </a:solidFill>
                </a:rPr>
                <a:t>structures</a:t>
              </a:r>
              <a:endParaRPr lang="en-CA" sz="1400" kern="0" dirty="0">
                <a:solidFill>
                  <a:prstClr val="black"/>
                </a:solidFill>
              </a:endParaRPr>
            </a:p>
          </p:txBody>
        </p:sp>
        <p:sp>
          <p:nvSpPr>
            <p:cNvPr id="37" name="Rectangle 36"/>
            <p:cNvSpPr/>
            <p:nvPr/>
          </p:nvSpPr>
          <p:spPr>
            <a:xfrm>
              <a:off x="3480018" y="2177516"/>
              <a:ext cx="2097741" cy="1775012"/>
            </a:xfrm>
            <a:prstGeom prst="rect">
              <a:avLst/>
            </a:prstGeom>
            <a:solidFill>
              <a:schemeClr val="tx2">
                <a:lumMod val="95000"/>
              </a:schemeClr>
            </a:solidFill>
            <a:ln w="19050" cap="flat" cmpd="sng" algn="ctr">
              <a:solidFill>
                <a:srgbClr val="A5A5A5">
                  <a:lumMod val="50000"/>
                </a:srgbClr>
              </a:solidFill>
              <a:prstDash val="solid"/>
              <a:miter lim="800000"/>
            </a:ln>
            <a:effectLst/>
          </p:spPr>
          <p:txBody>
            <a:bodyPr rtlCol="0" anchor="ctr"/>
            <a:lstStyle/>
            <a:p>
              <a:pPr marL="112713" indent="-112713">
                <a:buFont typeface="Arial" panose="020B0604020202020204" pitchFamily="34" charset="0"/>
                <a:buChar char="•"/>
              </a:pPr>
              <a:r>
                <a:rPr lang="en-CA" sz="1400" kern="0" dirty="0" smtClean="0">
                  <a:solidFill>
                    <a:prstClr val="black"/>
                  </a:solidFill>
                </a:rPr>
                <a:t>Leadership</a:t>
              </a:r>
            </a:p>
            <a:p>
              <a:pPr marL="112713" indent="-112713">
                <a:buFont typeface="Arial" panose="020B0604020202020204" pitchFamily="34" charset="0"/>
                <a:buChar char="•"/>
              </a:pPr>
              <a:endParaRPr lang="en-CA" sz="1400" kern="0" dirty="0" smtClean="0">
                <a:solidFill>
                  <a:prstClr val="black"/>
                </a:solidFill>
              </a:endParaRPr>
            </a:p>
            <a:p>
              <a:pPr marL="112713" indent="-112713">
                <a:buFont typeface="Arial" panose="020B0604020202020204" pitchFamily="34" charset="0"/>
                <a:buChar char="•"/>
              </a:pPr>
              <a:r>
                <a:rPr lang="en-CA" sz="1400" kern="0" dirty="0" smtClean="0">
                  <a:solidFill>
                    <a:prstClr val="black"/>
                  </a:solidFill>
                </a:rPr>
                <a:t>Communication</a:t>
              </a:r>
              <a:endParaRPr lang="en-US" sz="1400" kern="0" dirty="0" smtClean="0">
                <a:solidFill>
                  <a:prstClr val="black"/>
                </a:solidFill>
              </a:endParaRPr>
            </a:p>
          </p:txBody>
        </p:sp>
      </p:grpSp>
      <p:sp>
        <p:nvSpPr>
          <p:cNvPr id="38" name="Rectangle 37"/>
          <p:cNvSpPr/>
          <p:nvPr/>
        </p:nvSpPr>
        <p:spPr>
          <a:xfrm>
            <a:off x="1427924" y="3937301"/>
            <a:ext cx="1634829" cy="481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39" name="Picture 38"/>
          <p:cNvPicPr>
            <a:picLocks noChangeAspect="1"/>
          </p:cNvPicPr>
          <p:nvPr/>
        </p:nvPicPr>
        <p:blipFill rotWithShape="1">
          <a:blip r:embed="rId2" cstate="print"/>
          <a:srcRect t="8251"/>
          <a:stretch/>
        </p:blipFill>
        <p:spPr>
          <a:xfrm>
            <a:off x="1447008" y="3975652"/>
            <a:ext cx="481127" cy="426467"/>
          </a:xfrm>
          <a:prstGeom prst="rect">
            <a:avLst/>
          </a:prstGeom>
        </p:spPr>
      </p:pic>
      <p:pic>
        <p:nvPicPr>
          <p:cNvPr id="40" name="Picture 39"/>
          <p:cNvPicPr>
            <a:picLocks noChangeAspect="1"/>
          </p:cNvPicPr>
          <p:nvPr/>
        </p:nvPicPr>
        <p:blipFill>
          <a:blip r:embed="rId3" cstate="print"/>
          <a:stretch>
            <a:fillRect/>
          </a:stretch>
        </p:blipFill>
        <p:spPr>
          <a:xfrm>
            <a:off x="3741593" y="3963925"/>
            <a:ext cx="466736" cy="435914"/>
          </a:xfrm>
          <a:prstGeom prst="rect">
            <a:avLst/>
          </a:prstGeom>
        </p:spPr>
      </p:pic>
      <p:sp>
        <p:nvSpPr>
          <p:cNvPr id="42" name="Down Arrow 41"/>
          <p:cNvSpPr/>
          <p:nvPr/>
        </p:nvSpPr>
        <p:spPr>
          <a:xfrm>
            <a:off x="2112000" y="3587700"/>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43" name="Rectangle 42"/>
          <p:cNvSpPr/>
          <p:nvPr/>
        </p:nvSpPr>
        <p:spPr>
          <a:xfrm>
            <a:off x="1928135" y="3956046"/>
            <a:ext cx="1126527" cy="45505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FFFFFF"/>
                </a:solidFill>
              </a:rPr>
              <a:t>Culture</a:t>
            </a:r>
            <a:endParaRPr lang="en-US" sz="1400" b="1" dirty="0">
              <a:solidFill>
                <a:srgbClr val="FFFFFF"/>
              </a:solidFill>
            </a:endParaRPr>
          </a:p>
        </p:txBody>
      </p:sp>
      <p:sp>
        <p:nvSpPr>
          <p:cNvPr id="44" name="Down Arrow 43"/>
          <p:cNvSpPr/>
          <p:nvPr/>
        </p:nvSpPr>
        <p:spPr>
          <a:xfrm>
            <a:off x="2111999" y="4477311"/>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45" name="Rectangle 44"/>
          <p:cNvSpPr/>
          <p:nvPr/>
        </p:nvSpPr>
        <p:spPr>
          <a:xfrm>
            <a:off x="3709258" y="3937301"/>
            <a:ext cx="1634829" cy="481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46" name="Down Arrow 45"/>
          <p:cNvSpPr/>
          <p:nvPr/>
        </p:nvSpPr>
        <p:spPr>
          <a:xfrm>
            <a:off x="4393334" y="3587700"/>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47" name="Rectangle 46"/>
          <p:cNvSpPr/>
          <p:nvPr/>
        </p:nvSpPr>
        <p:spPr>
          <a:xfrm>
            <a:off x="4209469" y="3956046"/>
            <a:ext cx="1126527" cy="45505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FFFFFF"/>
                </a:solidFill>
              </a:rPr>
              <a:t>Behaviors</a:t>
            </a:r>
            <a:endParaRPr lang="en-US" sz="1400" b="1" dirty="0">
              <a:solidFill>
                <a:srgbClr val="FFFFFF"/>
              </a:solidFill>
            </a:endParaRPr>
          </a:p>
        </p:txBody>
      </p:sp>
      <p:sp>
        <p:nvSpPr>
          <p:cNvPr id="48" name="Down Arrow 47"/>
          <p:cNvSpPr/>
          <p:nvPr/>
        </p:nvSpPr>
        <p:spPr>
          <a:xfrm>
            <a:off x="4393333" y="4477311"/>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49" name="Rectangle 48"/>
          <p:cNvSpPr/>
          <p:nvPr/>
        </p:nvSpPr>
        <p:spPr>
          <a:xfrm>
            <a:off x="6014754" y="3937301"/>
            <a:ext cx="1634829" cy="481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50" name="Down Arrow 49"/>
          <p:cNvSpPr/>
          <p:nvPr/>
        </p:nvSpPr>
        <p:spPr>
          <a:xfrm>
            <a:off x="6698830" y="3587700"/>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sp>
        <p:nvSpPr>
          <p:cNvPr id="51" name="Rectangle 50"/>
          <p:cNvSpPr/>
          <p:nvPr/>
        </p:nvSpPr>
        <p:spPr>
          <a:xfrm>
            <a:off x="6514965" y="3956046"/>
            <a:ext cx="1126527" cy="45505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FFFFFF"/>
                </a:solidFill>
              </a:rPr>
              <a:t>Practices</a:t>
            </a:r>
            <a:endParaRPr lang="en-US" sz="1400" b="1" dirty="0">
              <a:solidFill>
                <a:srgbClr val="FFFFFF"/>
              </a:solidFill>
            </a:endParaRPr>
          </a:p>
        </p:txBody>
      </p:sp>
      <p:sp>
        <p:nvSpPr>
          <p:cNvPr id="52" name="Down Arrow 51"/>
          <p:cNvSpPr/>
          <p:nvPr/>
        </p:nvSpPr>
        <p:spPr>
          <a:xfrm>
            <a:off x="6698829" y="4477311"/>
            <a:ext cx="285125" cy="326433"/>
          </a:xfrm>
          <a:prstGeom prst="downArrow">
            <a:avLst>
              <a:gd name="adj1" fmla="val 26210"/>
              <a:gd name="adj2" fmla="val 64039"/>
            </a:avLst>
          </a:prstGeom>
          <a:solidFill>
            <a:schemeClr val="accent1">
              <a:lumMod val="75000"/>
            </a:schemeClr>
          </a:solidFill>
          <a:ln w="12700" cap="flat" cmpd="sng" algn="ctr">
            <a:noFill/>
            <a:prstDash val="solid"/>
            <a:miter lim="800000"/>
          </a:ln>
          <a:effectLst/>
        </p:spPr>
        <p:txBody>
          <a:bodyPr rtlCol="0" anchor="ctr"/>
          <a:lstStyle/>
          <a:p>
            <a:pPr algn="ctr"/>
            <a:endParaRPr lang="en-US" kern="0" dirty="0" smtClean="0">
              <a:solidFill>
                <a:prstClr val="white"/>
              </a:solidFill>
              <a:latin typeface="Calibri" panose="020F0502020204030204"/>
            </a:endParaRPr>
          </a:p>
        </p:txBody>
      </p:sp>
      <p:pic>
        <p:nvPicPr>
          <p:cNvPr id="53" name="Picture 52"/>
          <p:cNvPicPr>
            <a:picLocks noChangeAspect="1"/>
          </p:cNvPicPr>
          <p:nvPr/>
        </p:nvPicPr>
        <p:blipFill>
          <a:blip r:embed="rId4" cstate="print"/>
          <a:stretch>
            <a:fillRect/>
          </a:stretch>
        </p:blipFill>
        <p:spPr>
          <a:xfrm>
            <a:off x="6092260" y="3970725"/>
            <a:ext cx="365203" cy="429113"/>
          </a:xfrm>
          <a:prstGeom prst="rect">
            <a:avLst/>
          </a:prstGeom>
        </p:spPr>
      </p:pic>
      <p:grpSp>
        <p:nvGrpSpPr>
          <p:cNvPr id="41" name="Group 40"/>
          <p:cNvGrpSpPr/>
          <p:nvPr/>
        </p:nvGrpSpPr>
        <p:grpSpPr>
          <a:xfrm>
            <a:off x="0" y="6525344"/>
            <a:ext cx="9144000" cy="351838"/>
            <a:chOff x="0" y="6525344"/>
            <a:chExt cx="9144000" cy="351838"/>
          </a:xfrm>
        </p:grpSpPr>
        <p:sp>
          <p:nvSpPr>
            <p:cNvPr id="54" name="Rectangle 53"/>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55" name="Picture 5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56" name="Rectangle 55"/>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226430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5271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661105" y="3748972"/>
            <a:ext cx="4062836" cy="2596352"/>
          </a:xfrm>
          <a:prstGeom prst="rect">
            <a:avLst/>
          </a:prstGeom>
          <a:solidFill>
            <a:schemeClr val="accent5">
              <a:lumMod val="20000"/>
              <a:lumOff val="8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US" sz="1200" b="1" dirty="0">
                <a:solidFill>
                  <a:srgbClr val="333333"/>
                </a:solidFill>
              </a:rPr>
              <a:t>Collaborative groups rarely have a leader </a:t>
            </a:r>
            <a:r>
              <a:rPr lang="en-US" sz="1200" dirty="0">
                <a:solidFill>
                  <a:srgbClr val="333333"/>
                </a:solidFill>
              </a:rPr>
              <a:t>to solve differences, unlike teams who have a leader or manager to assist when conflict rises.</a:t>
            </a:r>
          </a:p>
          <a:p>
            <a:pPr marL="171450" indent="-171450">
              <a:spcBef>
                <a:spcPts val="600"/>
              </a:spcBef>
              <a:buFont typeface="Arial" panose="020B0604020202020204" pitchFamily="34" charset="0"/>
              <a:buChar char="•"/>
            </a:pPr>
            <a:r>
              <a:rPr lang="en-CA" sz="1200" b="1" dirty="0" smtClean="0">
                <a:solidFill>
                  <a:srgbClr val="333333"/>
                </a:solidFill>
              </a:rPr>
              <a:t>Collaboration often involves broader organization-wide objectives </a:t>
            </a:r>
            <a:r>
              <a:rPr lang="en-CA" sz="1200" dirty="0" smtClean="0">
                <a:solidFill>
                  <a:srgbClr val="333333"/>
                </a:solidFill>
              </a:rPr>
              <a:t>with longer timeframes. It </a:t>
            </a:r>
            <a:r>
              <a:rPr lang="en-CA" sz="1200" dirty="0">
                <a:solidFill>
                  <a:srgbClr val="333333"/>
                </a:solidFill>
              </a:rPr>
              <a:t>can also include </a:t>
            </a:r>
            <a:r>
              <a:rPr lang="en-CA" sz="1200" dirty="0" smtClean="0">
                <a:solidFill>
                  <a:srgbClr val="333333"/>
                </a:solidFill>
              </a:rPr>
              <a:t>the sharing of information and resources without an immediate or clearly defined goal. </a:t>
            </a:r>
          </a:p>
        </p:txBody>
      </p:sp>
      <p:sp>
        <p:nvSpPr>
          <p:cNvPr id="18" name="Down Arrow Callout 17"/>
          <p:cNvSpPr/>
          <p:nvPr/>
        </p:nvSpPr>
        <p:spPr>
          <a:xfrm>
            <a:off x="4661105" y="2386908"/>
            <a:ext cx="4055245" cy="1435063"/>
          </a:xfrm>
          <a:prstGeom prst="downArrowCallout">
            <a:avLst>
              <a:gd name="adj1" fmla="val 0"/>
              <a:gd name="adj2" fmla="val 26911"/>
              <a:gd name="adj3" fmla="val 18937"/>
              <a:gd name="adj4" fmla="val 81063"/>
            </a:avLst>
          </a:prstGeom>
          <a:solidFill>
            <a:schemeClr val="accent5">
              <a:lumMod val="60000"/>
              <a:lumOff val="40000"/>
            </a:schemeClr>
          </a:solidFill>
          <a:ln>
            <a:solidFill>
              <a:schemeClr val="accent5">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333333"/>
                </a:solidFill>
              </a:rPr>
              <a:t>McLean &amp; Company </a:t>
            </a:r>
            <a:r>
              <a:rPr lang="en-US" sz="1200" dirty="0" smtClean="0">
                <a:solidFill>
                  <a:srgbClr val="333333"/>
                </a:solidFill>
              </a:rPr>
              <a:t>defines </a:t>
            </a:r>
            <a:r>
              <a:rPr lang="en-US" sz="1200" dirty="0">
                <a:solidFill>
                  <a:srgbClr val="333333"/>
                </a:solidFill>
              </a:rPr>
              <a:t>collaboration as:</a:t>
            </a:r>
          </a:p>
          <a:p>
            <a:endParaRPr lang="en-US" sz="800" dirty="0">
              <a:solidFill>
                <a:srgbClr val="333333"/>
              </a:solidFill>
            </a:endParaRPr>
          </a:p>
          <a:p>
            <a:pPr marL="274320" algn="ctr"/>
            <a:r>
              <a:rPr lang="en-US" sz="1200" i="1" dirty="0">
                <a:solidFill>
                  <a:srgbClr val="333333"/>
                </a:solidFill>
                <a:latin typeface="Georgia"/>
              </a:rPr>
              <a:t>Two or more people working towards a goal, who may </a:t>
            </a:r>
            <a:r>
              <a:rPr lang="en-US" sz="1200" i="1" dirty="0" smtClean="0">
                <a:solidFill>
                  <a:srgbClr val="333333"/>
                </a:solidFill>
                <a:latin typeface="Georgia"/>
              </a:rPr>
              <a:t>have </a:t>
            </a:r>
            <a:r>
              <a:rPr lang="en-US" sz="1200" i="1" dirty="0">
                <a:solidFill>
                  <a:srgbClr val="333333"/>
                </a:solidFill>
                <a:latin typeface="Georgia"/>
              </a:rPr>
              <a:t>conflicting interests and in most cases do not work </a:t>
            </a:r>
            <a:r>
              <a:rPr lang="en-US" sz="1200" i="1" dirty="0" smtClean="0">
                <a:solidFill>
                  <a:srgbClr val="333333"/>
                </a:solidFill>
                <a:latin typeface="Georgia"/>
              </a:rPr>
              <a:t>in </a:t>
            </a:r>
            <a:r>
              <a:rPr lang="en-US" sz="1200" i="1" dirty="0">
                <a:solidFill>
                  <a:srgbClr val="333333"/>
                </a:solidFill>
                <a:latin typeface="Georgia"/>
              </a:rPr>
              <a:t>the same </a:t>
            </a:r>
            <a:r>
              <a:rPr lang="en-US" sz="1200" i="1" dirty="0" smtClean="0">
                <a:solidFill>
                  <a:srgbClr val="333333"/>
                </a:solidFill>
                <a:latin typeface="Georgia"/>
              </a:rPr>
              <a:t>team or </a:t>
            </a:r>
            <a:r>
              <a:rPr lang="en-US" sz="1200" i="1" dirty="0">
                <a:solidFill>
                  <a:srgbClr val="333333"/>
                </a:solidFill>
                <a:latin typeface="Georgia"/>
              </a:rPr>
              <a:t>department</a:t>
            </a:r>
            <a:r>
              <a:rPr lang="en-US" sz="1200" i="1" dirty="0" smtClean="0">
                <a:solidFill>
                  <a:srgbClr val="333333"/>
                </a:solidFill>
                <a:latin typeface="Georgia"/>
              </a:rPr>
              <a:t>.</a:t>
            </a:r>
            <a:endParaRPr lang="en-US" sz="1200" u="sng" dirty="0">
              <a:solidFill>
                <a:srgbClr val="333333"/>
              </a:solidFill>
            </a:endParaRPr>
          </a:p>
        </p:txBody>
      </p:sp>
      <p:sp>
        <p:nvSpPr>
          <p:cNvPr id="7" name="Rectangle 6"/>
          <p:cNvSpPr/>
          <p:nvPr/>
        </p:nvSpPr>
        <p:spPr>
          <a:xfrm>
            <a:off x="351941" y="3756794"/>
            <a:ext cx="4062836" cy="2588529"/>
          </a:xfrm>
          <a:prstGeom prst="rect">
            <a:avLst/>
          </a:prstGeom>
          <a:solidFill>
            <a:schemeClr val="accent5">
              <a:lumMod val="20000"/>
              <a:lumOff val="8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en-CA" sz="1200" b="1" dirty="0">
                <a:solidFill>
                  <a:srgbClr val="333333"/>
                </a:solidFill>
              </a:rPr>
              <a:t>Teamwork is something we learned at a very young age,</a:t>
            </a:r>
            <a:r>
              <a:rPr lang="en-CA" sz="1200" dirty="0">
                <a:solidFill>
                  <a:srgbClr val="333333"/>
                </a:solidFill>
              </a:rPr>
              <a:t> especially if we were involved with a sports team or an association.</a:t>
            </a:r>
          </a:p>
          <a:p>
            <a:pPr marL="171450" indent="-171450">
              <a:spcBef>
                <a:spcPts val="600"/>
              </a:spcBef>
              <a:buFont typeface="Arial" panose="020B0604020202020204" pitchFamily="34" charset="0"/>
              <a:buChar char="•"/>
            </a:pPr>
            <a:r>
              <a:rPr lang="en-CA" sz="1200" b="1" dirty="0">
                <a:solidFill>
                  <a:srgbClr val="333333"/>
                </a:solidFill>
              </a:rPr>
              <a:t>Teams in organizations are made of individuals chosen by the manager </a:t>
            </a:r>
            <a:r>
              <a:rPr lang="en-CA" sz="1200" dirty="0">
                <a:solidFill>
                  <a:srgbClr val="333333"/>
                </a:solidFill>
              </a:rPr>
              <a:t>and they are working toward a common </a:t>
            </a:r>
            <a:r>
              <a:rPr lang="en-CA" sz="1200" dirty="0" smtClean="0">
                <a:solidFill>
                  <a:srgbClr val="333333"/>
                </a:solidFill>
              </a:rPr>
              <a:t>goal</a:t>
            </a:r>
            <a:r>
              <a:rPr lang="en-CA" sz="1200" dirty="0">
                <a:solidFill>
                  <a:srgbClr val="333333"/>
                </a:solidFill>
              </a:rPr>
              <a:t> </a:t>
            </a:r>
            <a:r>
              <a:rPr lang="en-CA" sz="1200" dirty="0" smtClean="0">
                <a:solidFill>
                  <a:srgbClr val="333333"/>
                </a:solidFill>
              </a:rPr>
              <a:t>and usually have a defined leader.</a:t>
            </a:r>
          </a:p>
          <a:p>
            <a:pPr marL="171450" indent="-171450">
              <a:spcBef>
                <a:spcPts val="600"/>
              </a:spcBef>
              <a:buFont typeface="Arial" panose="020B0604020202020204" pitchFamily="34" charset="0"/>
              <a:buChar char="•"/>
            </a:pPr>
            <a:r>
              <a:rPr lang="en-CA" sz="1200" b="1" dirty="0" smtClean="0">
                <a:solidFill>
                  <a:srgbClr val="333333"/>
                </a:solidFill>
              </a:rPr>
              <a:t>Teamwork tends to be focused on specific goals </a:t>
            </a:r>
            <a:r>
              <a:rPr lang="en-CA" sz="1200" dirty="0" smtClean="0">
                <a:solidFill>
                  <a:srgbClr val="333333"/>
                </a:solidFill>
              </a:rPr>
              <a:t>with a shorter timeframe.</a:t>
            </a:r>
            <a:endParaRPr lang="en-US" sz="1200" dirty="0">
              <a:solidFill>
                <a:srgbClr val="333333"/>
              </a:solidFill>
            </a:endParaRPr>
          </a:p>
        </p:txBody>
      </p:sp>
      <p:sp>
        <p:nvSpPr>
          <p:cNvPr id="6" name="Down Arrow Callout 5"/>
          <p:cNvSpPr/>
          <p:nvPr/>
        </p:nvSpPr>
        <p:spPr>
          <a:xfrm>
            <a:off x="359532" y="2389981"/>
            <a:ext cx="4055245" cy="1435063"/>
          </a:xfrm>
          <a:prstGeom prst="downArrowCallout">
            <a:avLst>
              <a:gd name="adj1" fmla="val 20628"/>
              <a:gd name="adj2" fmla="val 26911"/>
              <a:gd name="adj3" fmla="val 18937"/>
              <a:gd name="adj4" fmla="val 81063"/>
            </a:avLst>
          </a:prstGeom>
          <a:solidFill>
            <a:schemeClr val="accent5">
              <a:lumMod val="60000"/>
              <a:lumOff val="40000"/>
            </a:schemeClr>
          </a:solidFill>
          <a:ln>
            <a:solidFill>
              <a:schemeClr val="accent5">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rgbClr val="333333"/>
                </a:solidFill>
              </a:rPr>
              <a:t>McLean &amp; Company </a:t>
            </a:r>
            <a:r>
              <a:rPr lang="en-CA" sz="1200" dirty="0">
                <a:solidFill>
                  <a:srgbClr val="333333"/>
                </a:solidFill>
              </a:rPr>
              <a:t>defines teamwork as</a:t>
            </a:r>
            <a:r>
              <a:rPr lang="en-CA" sz="1200" dirty="0" smtClean="0">
                <a:solidFill>
                  <a:srgbClr val="333333"/>
                </a:solidFill>
              </a:rPr>
              <a:t>:</a:t>
            </a:r>
          </a:p>
          <a:p>
            <a:pPr lvl="1"/>
            <a:endParaRPr lang="en-CA" sz="800" b="1" i="1" dirty="0" smtClean="0">
              <a:solidFill>
                <a:srgbClr val="333333"/>
              </a:solidFill>
              <a:latin typeface="Georgia"/>
            </a:endParaRPr>
          </a:p>
          <a:p>
            <a:pPr marL="274320" lvl="1" algn="ctr"/>
            <a:r>
              <a:rPr lang="en-CA" sz="1200" i="1" dirty="0" smtClean="0">
                <a:solidFill>
                  <a:srgbClr val="333333"/>
                </a:solidFill>
                <a:latin typeface="Georgia"/>
              </a:rPr>
              <a:t>Works with others to achieve shared goals while taking responsibility for individual actions in order to achieve consistent results.</a:t>
            </a:r>
            <a:endParaRPr lang="en-CA" sz="1200" dirty="0">
              <a:solidFill>
                <a:srgbClr val="333333"/>
              </a:solidFill>
            </a:endParaRPr>
          </a:p>
        </p:txBody>
      </p:sp>
      <p:sp>
        <p:nvSpPr>
          <p:cNvPr id="3" name="Text Placeholder 2"/>
          <p:cNvSpPr>
            <a:spLocks noGrp="1"/>
          </p:cNvSpPr>
          <p:nvPr>
            <p:ph type="body" sz="quarter" idx="19"/>
          </p:nvPr>
        </p:nvSpPr>
        <p:spPr>
          <a:xfrm>
            <a:off x="257176" y="1160748"/>
            <a:ext cx="8620124" cy="657225"/>
          </a:xfrm>
        </p:spPr>
        <p:txBody>
          <a:bodyPr/>
          <a:lstStyle/>
          <a:p>
            <a:pPr lvl="0"/>
            <a:r>
              <a:rPr lang="en-CA" dirty="0"/>
              <a:t>In the business world today,</a:t>
            </a:r>
            <a:r>
              <a:rPr lang="en-US" dirty="0"/>
              <a:t> </a:t>
            </a:r>
            <a:r>
              <a:rPr lang="en-US" dirty="0" smtClean="0"/>
              <a:t>both collaboration and teamwork are positive activities – it is important to recognize the difference </a:t>
            </a:r>
            <a:r>
              <a:rPr lang="en-US" dirty="0"/>
              <a:t>between the </a:t>
            </a:r>
            <a:r>
              <a:rPr lang="en-US" dirty="0" smtClean="0"/>
              <a:t>two.</a:t>
            </a:r>
            <a:endParaRPr lang="en-US" dirty="0"/>
          </a:p>
          <a:p>
            <a:endParaRPr lang="en-US" dirty="0"/>
          </a:p>
        </p:txBody>
      </p:sp>
      <p:sp>
        <p:nvSpPr>
          <p:cNvPr id="4" name="Title 3"/>
          <p:cNvSpPr>
            <a:spLocks noGrp="1"/>
          </p:cNvSpPr>
          <p:nvPr>
            <p:ph type="title"/>
          </p:nvPr>
        </p:nvSpPr>
        <p:spPr/>
        <p:txBody>
          <a:bodyPr/>
          <a:lstStyle/>
          <a:p>
            <a:r>
              <a:rPr lang="en-CA" dirty="0" smtClean="0"/>
              <a:t>Teamwork and collaboration are often used interchangeably to describe people working together, but are not the same thing </a:t>
            </a:r>
            <a:endParaRPr lang="en-US" dirty="0"/>
          </a:p>
        </p:txBody>
      </p:sp>
      <p:pic>
        <p:nvPicPr>
          <p:cNvPr id="9" name="Picture 8" descr="quote2.wmf"/>
          <p:cNvPicPr>
            <a:picLocks noChangeAspect="1"/>
          </p:cNvPicPr>
          <p:nvPr/>
        </p:nvPicPr>
        <p:blipFill>
          <a:blip r:embed="rId2" cstate="print"/>
          <a:stretch>
            <a:fillRect/>
          </a:stretch>
        </p:blipFill>
        <p:spPr>
          <a:xfrm>
            <a:off x="3527884" y="3272664"/>
            <a:ext cx="179050" cy="127893"/>
          </a:xfrm>
          <a:prstGeom prst="rect">
            <a:avLst/>
          </a:prstGeom>
        </p:spPr>
      </p:pic>
      <p:pic>
        <p:nvPicPr>
          <p:cNvPr id="10" name="Picture 9" descr="quote1.wmf"/>
          <p:cNvPicPr>
            <a:picLocks noChangeAspect="1"/>
          </p:cNvPicPr>
          <p:nvPr/>
        </p:nvPicPr>
        <p:blipFill>
          <a:blip r:embed="rId3" cstate="print"/>
          <a:stretch>
            <a:fillRect/>
          </a:stretch>
        </p:blipFill>
        <p:spPr>
          <a:xfrm>
            <a:off x="655559" y="2829433"/>
            <a:ext cx="179050" cy="127893"/>
          </a:xfrm>
          <a:prstGeom prst="rect">
            <a:avLst/>
          </a:prstGeom>
        </p:spPr>
      </p:pic>
      <p:pic>
        <p:nvPicPr>
          <p:cNvPr id="11" name="Picture 10" descr="quote2.wmf"/>
          <p:cNvPicPr>
            <a:picLocks noChangeAspect="1"/>
          </p:cNvPicPr>
          <p:nvPr/>
        </p:nvPicPr>
        <p:blipFill>
          <a:blip r:embed="rId2" cstate="print"/>
          <a:stretch>
            <a:fillRect/>
          </a:stretch>
        </p:blipFill>
        <p:spPr>
          <a:xfrm>
            <a:off x="8352420" y="3272665"/>
            <a:ext cx="179050" cy="127893"/>
          </a:xfrm>
          <a:prstGeom prst="rect">
            <a:avLst/>
          </a:prstGeom>
        </p:spPr>
      </p:pic>
      <p:pic>
        <p:nvPicPr>
          <p:cNvPr id="12" name="Picture 11" descr="quote1.wmf"/>
          <p:cNvPicPr>
            <a:picLocks noChangeAspect="1"/>
          </p:cNvPicPr>
          <p:nvPr/>
        </p:nvPicPr>
        <p:blipFill>
          <a:blip r:embed="rId3" cstate="print"/>
          <a:stretch>
            <a:fillRect/>
          </a:stretch>
        </p:blipFill>
        <p:spPr>
          <a:xfrm>
            <a:off x="4890168" y="2810750"/>
            <a:ext cx="179050" cy="127893"/>
          </a:xfrm>
          <a:prstGeom prst="rect">
            <a:avLst/>
          </a:prstGeom>
        </p:spPr>
      </p:pic>
      <p:sp>
        <p:nvSpPr>
          <p:cNvPr id="5" name="Rectangle 4"/>
          <p:cNvSpPr/>
          <p:nvPr/>
        </p:nvSpPr>
        <p:spPr>
          <a:xfrm>
            <a:off x="359532" y="1892623"/>
            <a:ext cx="4055245" cy="3931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solidFill>
              </a:rPr>
              <a:t>Teamwork</a:t>
            </a:r>
            <a:endParaRPr lang="en-US" b="1" dirty="0">
              <a:solidFill>
                <a:srgbClr val="FFFFFF"/>
              </a:solidFill>
            </a:endParaRPr>
          </a:p>
        </p:txBody>
      </p:sp>
      <p:sp>
        <p:nvSpPr>
          <p:cNvPr id="13" name="Rectangle 12"/>
          <p:cNvSpPr/>
          <p:nvPr/>
        </p:nvSpPr>
        <p:spPr>
          <a:xfrm>
            <a:off x="4677852" y="1880828"/>
            <a:ext cx="4055245" cy="3931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a:solidFill>
                  <a:srgbClr val="FFFFFF"/>
                </a:solidFill>
              </a:rPr>
              <a:t>Collaboration</a:t>
            </a:r>
            <a:endParaRPr lang="en-US" b="1" dirty="0">
              <a:solidFill>
                <a:srgbClr val="FFFFFF"/>
              </a:solidFill>
            </a:endParaRPr>
          </a:p>
        </p:txBody>
      </p:sp>
      <p:grpSp>
        <p:nvGrpSpPr>
          <p:cNvPr id="14" name="Group 13"/>
          <p:cNvGrpSpPr/>
          <p:nvPr/>
        </p:nvGrpSpPr>
        <p:grpSpPr>
          <a:xfrm>
            <a:off x="0" y="6525344"/>
            <a:ext cx="9144000" cy="351838"/>
            <a:chOff x="0" y="6525344"/>
            <a:chExt cx="9144000" cy="351838"/>
          </a:xfrm>
        </p:grpSpPr>
        <p:sp>
          <p:nvSpPr>
            <p:cNvPr id="16" name="Rectangle 15"/>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9" name="Rectangle 18"/>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415078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Strong interdepartmental </a:t>
            </a:r>
            <a:r>
              <a:rPr lang="en-CA" dirty="0" smtClean="0"/>
              <a:t>collaboration also </a:t>
            </a:r>
            <a:r>
              <a:rPr lang="en-CA" dirty="0"/>
              <a:t>has the potential to improve engagement, morale, and productivity</a:t>
            </a:r>
            <a:endParaRPr lang="en-US" dirty="0"/>
          </a:p>
        </p:txBody>
      </p:sp>
      <p:sp>
        <p:nvSpPr>
          <p:cNvPr id="5" name="Text Placeholder 3"/>
          <p:cNvSpPr txBox="1">
            <a:spLocks/>
          </p:cNvSpPr>
          <p:nvPr/>
        </p:nvSpPr>
        <p:spPr bwMode="auto">
          <a:xfrm>
            <a:off x="257176" y="1485366"/>
            <a:ext cx="4026792" cy="3275782"/>
          </a:xfrm>
          <a:prstGeom prst="rect">
            <a:avLst/>
          </a:prstGeom>
          <a:solidFill>
            <a:schemeClr val="accent4">
              <a:lumMod val="20000"/>
              <a:lumOff val="80000"/>
            </a:schemeClr>
          </a:solid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600" b="1" dirty="0" smtClean="0">
                <a:solidFill>
                  <a:srgbClr val="333333"/>
                </a:solidFill>
              </a:rPr>
              <a:t>Benefits of interdepartmental collaboration include:</a:t>
            </a:r>
            <a:endParaRPr lang="en-US" sz="1600" dirty="0" smtClean="0">
              <a:solidFill>
                <a:srgbClr val="333333"/>
              </a:solidFill>
            </a:endParaRPr>
          </a:p>
          <a:p>
            <a:pPr>
              <a:buClr>
                <a:srgbClr val="333333"/>
              </a:buClr>
            </a:pPr>
            <a:r>
              <a:rPr lang="en-CA" sz="1400" b="1" dirty="0" smtClean="0">
                <a:solidFill>
                  <a:srgbClr val="333333"/>
                </a:solidFill>
              </a:rPr>
              <a:t>Higher employee engagement and morale.</a:t>
            </a:r>
            <a:r>
              <a:rPr lang="en-CA" sz="1400" dirty="0" smtClean="0">
                <a:solidFill>
                  <a:srgbClr val="333333"/>
                </a:solidFill>
              </a:rPr>
              <a:t> A transparent and collaborative work environment leads to higher job satisfaction.</a:t>
            </a:r>
            <a:endParaRPr lang="en-US" sz="1400" dirty="0" smtClean="0">
              <a:solidFill>
                <a:srgbClr val="333333"/>
              </a:solidFill>
            </a:endParaRPr>
          </a:p>
          <a:p>
            <a:pPr>
              <a:buClr>
                <a:srgbClr val="333333"/>
              </a:buClr>
            </a:pPr>
            <a:r>
              <a:rPr lang="en-US" sz="1400" b="1" dirty="0" smtClean="0">
                <a:solidFill>
                  <a:srgbClr val="333333"/>
                </a:solidFill>
              </a:rPr>
              <a:t>Improved levels of productivity.</a:t>
            </a:r>
            <a:r>
              <a:rPr lang="en-US" sz="1400" dirty="0" smtClean="0">
                <a:solidFill>
                  <a:srgbClr val="333333"/>
                </a:solidFill>
              </a:rPr>
              <a:t> Departments</a:t>
            </a:r>
            <a:r>
              <a:rPr lang="en-US" dirty="0">
                <a:solidFill>
                  <a:srgbClr val="333333"/>
                </a:solidFill>
              </a:rPr>
              <a:t> </a:t>
            </a:r>
            <a:r>
              <a:rPr lang="en-US" sz="1400" dirty="0" smtClean="0">
                <a:solidFill>
                  <a:srgbClr val="333333"/>
                </a:solidFill>
              </a:rPr>
              <a:t>that have systems for clear communication and expectations are able to efficiently work together to complete projects and achieve business goals.</a:t>
            </a:r>
          </a:p>
          <a:p>
            <a:pPr>
              <a:buClr>
                <a:srgbClr val="333333"/>
              </a:buClr>
            </a:pPr>
            <a:r>
              <a:rPr lang="en-CA" sz="1400" b="1" dirty="0" smtClean="0">
                <a:solidFill>
                  <a:srgbClr val="333333"/>
                </a:solidFill>
              </a:rPr>
              <a:t>Greater process efficiency </a:t>
            </a:r>
            <a:r>
              <a:rPr lang="en-CA" sz="1400" dirty="0" smtClean="0">
                <a:solidFill>
                  <a:srgbClr val="333333"/>
                </a:solidFill>
              </a:rPr>
              <a:t>as departments are more likely to share best practices.</a:t>
            </a:r>
            <a:endParaRPr lang="en-US" sz="1400" dirty="0" smtClean="0">
              <a:solidFill>
                <a:srgbClr val="333333"/>
              </a:solidFill>
            </a:endParaRPr>
          </a:p>
        </p:txBody>
      </p:sp>
      <p:sp>
        <p:nvSpPr>
          <p:cNvPr id="13" name="TextBox 12"/>
          <p:cNvSpPr txBox="1"/>
          <p:nvPr/>
        </p:nvSpPr>
        <p:spPr>
          <a:xfrm>
            <a:off x="257176" y="5229200"/>
            <a:ext cx="4032448" cy="954107"/>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pPr fontAlgn="base">
              <a:spcBef>
                <a:spcPct val="0"/>
              </a:spcBef>
              <a:spcAft>
                <a:spcPct val="0"/>
              </a:spcAft>
            </a:pPr>
            <a:r>
              <a:rPr lang="en-US" sz="1400" b="1" dirty="0">
                <a:solidFill>
                  <a:srgbClr val="333333"/>
                </a:solidFill>
              </a:rPr>
              <a:t>All of these benefits of collaboration directly impact the bottom </a:t>
            </a:r>
            <a:r>
              <a:rPr lang="en-US" sz="1400" b="1" dirty="0" smtClean="0">
                <a:solidFill>
                  <a:srgbClr val="333333"/>
                </a:solidFill>
              </a:rPr>
              <a:t>line. </a:t>
            </a:r>
          </a:p>
          <a:p>
            <a:pPr fontAlgn="base">
              <a:spcBef>
                <a:spcPct val="0"/>
              </a:spcBef>
              <a:spcAft>
                <a:spcPct val="0"/>
              </a:spcAft>
            </a:pPr>
            <a:r>
              <a:rPr lang="en-US" sz="1400" dirty="0" smtClean="0">
                <a:solidFill>
                  <a:srgbClr val="333333"/>
                </a:solidFill>
              </a:rPr>
              <a:t>When done right, collaboration should result in cost savings for the organization.</a:t>
            </a:r>
          </a:p>
        </p:txBody>
      </p:sp>
      <p:sp>
        <p:nvSpPr>
          <p:cNvPr id="15" name="Down Arrow 14"/>
          <p:cNvSpPr/>
          <p:nvPr/>
        </p:nvSpPr>
        <p:spPr>
          <a:xfrm>
            <a:off x="1745686" y="4762879"/>
            <a:ext cx="1044116" cy="359988"/>
          </a:xfrm>
          <a:prstGeom prst="downArrow">
            <a:avLst/>
          </a:prstGeom>
          <a:solidFill>
            <a:schemeClr val="accent4">
              <a:lumMod val="20000"/>
              <a:lumOff val="80000"/>
            </a:schemeClr>
          </a:solidFill>
          <a:ln>
            <a:solidFill>
              <a:schemeClr val="accent4">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4" name="Rounded Rectangular Callout 3"/>
          <p:cNvSpPr/>
          <p:nvPr/>
        </p:nvSpPr>
        <p:spPr>
          <a:xfrm>
            <a:off x="5040052" y="1304764"/>
            <a:ext cx="3837248" cy="2736304"/>
          </a:xfrm>
          <a:prstGeom prst="wedgeRoundRectCallout">
            <a:avLst>
              <a:gd name="adj1" fmla="val -72389"/>
              <a:gd name="adj2" fmla="val -10357"/>
              <a:gd name="adj3" fmla="val 16667"/>
            </a:avLst>
          </a:prstGeom>
          <a:solidFill>
            <a:schemeClr val="bg2"/>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rgbClr val="333333"/>
                </a:solidFill>
              </a:rPr>
              <a:t>Engagement Survey respondents who indicated that their environment was highly collaborative were </a:t>
            </a:r>
            <a:r>
              <a:rPr lang="en-CA" sz="1200" b="1" dirty="0">
                <a:solidFill>
                  <a:srgbClr val="D17D08"/>
                </a:solidFill>
              </a:rPr>
              <a:t>almost </a:t>
            </a:r>
            <a:r>
              <a:rPr lang="en-CA" sz="1200" b="1" dirty="0" smtClean="0">
                <a:solidFill>
                  <a:srgbClr val="D17D08"/>
                </a:solidFill>
              </a:rPr>
              <a:t>three times </a:t>
            </a:r>
            <a:r>
              <a:rPr lang="en-CA" sz="1200" b="1" dirty="0">
                <a:solidFill>
                  <a:srgbClr val="D17D08"/>
                </a:solidFill>
              </a:rPr>
              <a:t>more likely to be engaged</a:t>
            </a:r>
            <a:r>
              <a:rPr lang="en-CA" sz="1200" b="1" dirty="0">
                <a:solidFill>
                  <a:srgbClr val="333333"/>
                </a:solidFill>
              </a:rPr>
              <a:t> </a:t>
            </a:r>
            <a:r>
              <a:rPr lang="en-CA" sz="1200" dirty="0">
                <a:solidFill>
                  <a:srgbClr val="333333"/>
                </a:solidFill>
              </a:rPr>
              <a:t>than respondents with moderate levels of collaboration, and approximately </a:t>
            </a:r>
            <a:r>
              <a:rPr lang="en-CA" sz="1200" b="1" dirty="0" smtClean="0">
                <a:solidFill>
                  <a:srgbClr val="C77709"/>
                </a:solidFill>
              </a:rPr>
              <a:t>six</a:t>
            </a:r>
            <a:r>
              <a:rPr lang="en-CA" sz="1200" b="1" dirty="0" smtClean="0">
                <a:solidFill>
                  <a:srgbClr val="D17D08"/>
                </a:solidFill>
              </a:rPr>
              <a:t> </a:t>
            </a:r>
            <a:r>
              <a:rPr lang="en-CA" sz="1200" b="1" dirty="0">
                <a:solidFill>
                  <a:srgbClr val="D17D08"/>
                </a:solidFill>
              </a:rPr>
              <a:t>times more likely to be engaged</a:t>
            </a:r>
            <a:r>
              <a:rPr lang="en-CA" sz="1200" dirty="0">
                <a:solidFill>
                  <a:srgbClr val="333333"/>
                </a:solidFill>
              </a:rPr>
              <a:t> than low collaboration respondents.</a:t>
            </a:r>
          </a:p>
        </p:txBody>
      </p:sp>
      <p:sp>
        <p:nvSpPr>
          <p:cNvPr id="12" name="Rounded Rectangular Callout 11"/>
          <p:cNvSpPr/>
          <p:nvPr/>
        </p:nvSpPr>
        <p:spPr>
          <a:xfrm>
            <a:off x="5040051" y="4293096"/>
            <a:ext cx="3826799" cy="2027472"/>
          </a:xfrm>
          <a:prstGeom prst="wedgeRoundRectCallout">
            <a:avLst>
              <a:gd name="adj1" fmla="val -73268"/>
              <a:gd name="adj2" fmla="val -70527"/>
              <a:gd name="adj3" fmla="val 16667"/>
            </a:avLst>
          </a:prstGeom>
          <a:solidFill>
            <a:schemeClr val="bg2"/>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D17D08"/>
                </a:solidFill>
              </a:rPr>
              <a:t>79</a:t>
            </a:r>
            <a:r>
              <a:rPr lang="en-CA" sz="1200" b="1" dirty="0">
                <a:solidFill>
                  <a:srgbClr val="D17D08"/>
                </a:solidFill>
              </a:rPr>
              <a:t>%</a:t>
            </a:r>
            <a:r>
              <a:rPr lang="en-CA" sz="1200" b="1" dirty="0">
                <a:solidFill>
                  <a:srgbClr val="333333"/>
                </a:solidFill>
              </a:rPr>
              <a:t> </a:t>
            </a:r>
            <a:r>
              <a:rPr lang="en-CA" sz="1200" dirty="0" smtClean="0">
                <a:solidFill>
                  <a:srgbClr val="333333"/>
                </a:solidFill>
              </a:rPr>
              <a:t>of Engagement Survey respondents </a:t>
            </a:r>
            <a:r>
              <a:rPr lang="en-CA" sz="1200" dirty="0">
                <a:solidFill>
                  <a:srgbClr val="333333"/>
                </a:solidFill>
              </a:rPr>
              <a:t>who were classified as being </a:t>
            </a:r>
            <a:r>
              <a:rPr lang="en-CA" sz="1200" b="1" dirty="0">
                <a:solidFill>
                  <a:srgbClr val="D17D08"/>
                </a:solidFill>
              </a:rPr>
              <a:t>h</a:t>
            </a:r>
            <a:r>
              <a:rPr lang="en-CA" sz="1200" b="1" dirty="0" smtClean="0">
                <a:solidFill>
                  <a:srgbClr val="D17D08"/>
                </a:solidFill>
              </a:rPr>
              <a:t>ighly </a:t>
            </a:r>
            <a:r>
              <a:rPr lang="en-CA" sz="1200" b="1" dirty="0">
                <a:solidFill>
                  <a:srgbClr val="D17D08"/>
                </a:solidFill>
              </a:rPr>
              <a:t>c</a:t>
            </a:r>
            <a:r>
              <a:rPr lang="en-CA" sz="1200" b="1" dirty="0" smtClean="0">
                <a:solidFill>
                  <a:srgbClr val="D17D08"/>
                </a:solidFill>
              </a:rPr>
              <a:t>ollaborative were </a:t>
            </a:r>
            <a:r>
              <a:rPr lang="en-CA" sz="1200" b="1" dirty="0">
                <a:solidFill>
                  <a:srgbClr val="D17D08"/>
                </a:solidFill>
              </a:rPr>
              <a:t>also classified as being h</a:t>
            </a:r>
            <a:r>
              <a:rPr lang="en-CA" sz="1200" b="1" dirty="0" smtClean="0">
                <a:solidFill>
                  <a:srgbClr val="D17D08"/>
                </a:solidFill>
              </a:rPr>
              <a:t>ighly productive.</a:t>
            </a:r>
            <a:r>
              <a:rPr lang="en-CA" sz="1200" dirty="0" smtClean="0">
                <a:solidFill>
                  <a:srgbClr val="D17D08"/>
                </a:solidFill>
              </a:rPr>
              <a:t> </a:t>
            </a:r>
          </a:p>
          <a:p>
            <a:endParaRPr lang="en-CA" sz="1200" dirty="0" smtClean="0">
              <a:solidFill>
                <a:srgbClr val="333333"/>
              </a:solidFill>
            </a:endParaRPr>
          </a:p>
          <a:p>
            <a:r>
              <a:rPr lang="en-CA" sz="1200" dirty="0" smtClean="0">
                <a:solidFill>
                  <a:srgbClr val="333333"/>
                </a:solidFill>
              </a:rPr>
              <a:t>Conversely</a:t>
            </a:r>
            <a:r>
              <a:rPr lang="en-CA" sz="1200" dirty="0">
                <a:solidFill>
                  <a:srgbClr val="333333"/>
                </a:solidFill>
              </a:rPr>
              <a:t>, only </a:t>
            </a:r>
            <a:r>
              <a:rPr lang="en-CA" sz="1200" b="1" dirty="0">
                <a:solidFill>
                  <a:srgbClr val="D17D08"/>
                </a:solidFill>
              </a:rPr>
              <a:t>61%</a:t>
            </a:r>
            <a:r>
              <a:rPr lang="en-CA" sz="1200" dirty="0">
                <a:solidFill>
                  <a:srgbClr val="333333"/>
                </a:solidFill>
              </a:rPr>
              <a:t> and </a:t>
            </a:r>
            <a:r>
              <a:rPr lang="en-CA" sz="1200" b="1" dirty="0">
                <a:solidFill>
                  <a:srgbClr val="D17D08"/>
                </a:solidFill>
              </a:rPr>
              <a:t>57%</a:t>
            </a:r>
            <a:r>
              <a:rPr lang="en-CA" sz="1200" dirty="0">
                <a:solidFill>
                  <a:srgbClr val="333333"/>
                </a:solidFill>
              </a:rPr>
              <a:t> of respondents </a:t>
            </a:r>
            <a:r>
              <a:rPr lang="en-CA" sz="1200" dirty="0" smtClean="0">
                <a:solidFill>
                  <a:srgbClr val="333333"/>
                </a:solidFill>
              </a:rPr>
              <a:t>who indicated they had </a:t>
            </a:r>
            <a:r>
              <a:rPr lang="en-CA" sz="1200" dirty="0">
                <a:solidFill>
                  <a:srgbClr val="333333"/>
                </a:solidFill>
              </a:rPr>
              <a:t>m</a:t>
            </a:r>
            <a:r>
              <a:rPr lang="en-CA" sz="1200" dirty="0" smtClean="0">
                <a:solidFill>
                  <a:srgbClr val="333333"/>
                </a:solidFill>
              </a:rPr>
              <a:t>oderate </a:t>
            </a:r>
            <a:r>
              <a:rPr lang="en-CA" sz="1200" dirty="0">
                <a:solidFill>
                  <a:srgbClr val="333333"/>
                </a:solidFill>
              </a:rPr>
              <a:t>and </a:t>
            </a:r>
            <a:r>
              <a:rPr lang="en-CA" sz="1200" dirty="0" smtClean="0">
                <a:solidFill>
                  <a:srgbClr val="333333"/>
                </a:solidFill>
              </a:rPr>
              <a:t>low </a:t>
            </a:r>
            <a:r>
              <a:rPr lang="en-CA" sz="1200" dirty="0">
                <a:solidFill>
                  <a:srgbClr val="333333"/>
                </a:solidFill>
              </a:rPr>
              <a:t>c</a:t>
            </a:r>
            <a:r>
              <a:rPr lang="en-CA" sz="1200" dirty="0" smtClean="0">
                <a:solidFill>
                  <a:srgbClr val="333333"/>
                </a:solidFill>
              </a:rPr>
              <a:t>ollaboration </a:t>
            </a:r>
            <a:r>
              <a:rPr lang="en-CA" sz="1200" dirty="0">
                <a:solidFill>
                  <a:srgbClr val="333333"/>
                </a:solidFill>
              </a:rPr>
              <a:t>were classified </a:t>
            </a:r>
            <a:r>
              <a:rPr lang="en-CA" sz="1200" dirty="0" smtClean="0">
                <a:solidFill>
                  <a:srgbClr val="333333"/>
                </a:solidFill>
              </a:rPr>
              <a:t>as </a:t>
            </a:r>
          </a:p>
          <a:p>
            <a:r>
              <a:rPr lang="en-CA" sz="1200" dirty="0" smtClean="0">
                <a:solidFill>
                  <a:srgbClr val="333333"/>
                </a:solidFill>
              </a:rPr>
              <a:t>highly </a:t>
            </a:r>
            <a:r>
              <a:rPr lang="en-CA" sz="1200" dirty="0">
                <a:solidFill>
                  <a:srgbClr val="333333"/>
                </a:solidFill>
              </a:rPr>
              <a:t>p</a:t>
            </a:r>
            <a:r>
              <a:rPr lang="en-CA" sz="1200" dirty="0" smtClean="0">
                <a:solidFill>
                  <a:srgbClr val="333333"/>
                </a:solidFill>
              </a:rPr>
              <a:t>roductive, </a:t>
            </a:r>
            <a:r>
              <a:rPr lang="en-CA" sz="1200" dirty="0">
                <a:solidFill>
                  <a:srgbClr val="333333"/>
                </a:solidFill>
              </a:rPr>
              <a:t>respectively</a:t>
            </a:r>
            <a:r>
              <a:rPr lang="en-CA" sz="1200" dirty="0" smtClean="0">
                <a:solidFill>
                  <a:srgbClr val="333333"/>
                </a:solidFill>
              </a:rPr>
              <a:t>.</a:t>
            </a:r>
            <a:endParaRPr lang="en-CA" sz="1200" dirty="0">
              <a:solidFill>
                <a:srgbClr val="333333"/>
              </a:solidFill>
            </a:endParaRPr>
          </a:p>
        </p:txBody>
      </p:sp>
      <p:graphicFrame>
        <p:nvGraphicFramePr>
          <p:cNvPr id="14" name="Chart 13"/>
          <p:cNvGraphicFramePr>
            <a:graphicFrameLocks/>
          </p:cNvGraphicFramePr>
          <p:nvPr>
            <p:extLst/>
          </p:nvPr>
        </p:nvGraphicFramePr>
        <p:xfrm>
          <a:off x="5724128" y="2637514"/>
          <a:ext cx="2664296" cy="11881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084168" y="3825624"/>
            <a:ext cx="2700300" cy="246221"/>
          </a:xfrm>
          <a:prstGeom prst="rect">
            <a:avLst/>
          </a:prstGeom>
          <a:noFill/>
        </p:spPr>
        <p:txBody>
          <a:bodyPr wrap="square" rtlCol="0">
            <a:spAutoFit/>
          </a:bodyPr>
          <a:lstStyle/>
          <a:p>
            <a:pPr algn="ctr" fontAlgn="base">
              <a:spcBef>
                <a:spcPct val="0"/>
              </a:spcBef>
              <a:spcAft>
                <a:spcPct val="0"/>
              </a:spcAft>
              <a:defRPr sz="1000" b="0" i="0" u="none" strike="noStrike" kern="1200" baseline="0">
                <a:solidFill>
                  <a:prstClr val="black">
                    <a:lumMod val="65000"/>
                    <a:lumOff val="35000"/>
                  </a:prstClr>
                </a:solidFill>
                <a:latin typeface="Arial" panose="020B0604020202020204" pitchFamily="34" charset="0"/>
                <a:ea typeface="+mn-ea"/>
                <a:cs typeface="Arial" panose="020B0604020202020204" pitchFamily="34" charset="0"/>
              </a:defRPr>
            </a:pPr>
            <a:r>
              <a:rPr lang="en-US" sz="1000" dirty="0">
                <a:solidFill>
                  <a:prstClr val="black">
                    <a:lumMod val="65000"/>
                    <a:lumOff val="35000"/>
                  </a:prstClr>
                </a:solidFill>
                <a:cs typeface="Arial" panose="020B0604020202020204" pitchFamily="34" charset="0"/>
              </a:rPr>
              <a:t>Source: McLean &amp; Company; </a:t>
            </a:r>
            <a:r>
              <a:rPr lang="en-US" sz="1000" i="1" dirty="0" smtClean="0">
                <a:solidFill>
                  <a:prstClr val="black">
                    <a:lumMod val="65000"/>
                    <a:lumOff val="35000"/>
                  </a:prstClr>
                </a:solidFill>
                <a:cs typeface="Arial" panose="020B0604020202020204" pitchFamily="34" charset="0"/>
              </a:rPr>
              <a:t>N=14,187</a:t>
            </a:r>
            <a:endParaRPr lang="en-US" sz="1000" i="1" dirty="0">
              <a:solidFill>
                <a:prstClr val="black">
                  <a:lumMod val="65000"/>
                  <a:lumOff val="35000"/>
                </a:prstClr>
              </a:solidFill>
              <a:cs typeface="Arial" panose="020B0604020202020204" pitchFamily="34" charset="0"/>
            </a:endParaRPr>
          </a:p>
        </p:txBody>
      </p:sp>
      <p:sp>
        <p:nvSpPr>
          <p:cNvPr id="8" name="TextBox 7"/>
          <p:cNvSpPr txBox="1"/>
          <p:nvPr/>
        </p:nvSpPr>
        <p:spPr>
          <a:xfrm>
            <a:off x="6174178" y="6112960"/>
            <a:ext cx="2520280" cy="246221"/>
          </a:xfrm>
          <a:prstGeom prst="rect">
            <a:avLst/>
          </a:prstGeom>
          <a:noFill/>
        </p:spPr>
        <p:txBody>
          <a:bodyPr wrap="square" rtlCol="0">
            <a:spAutoFit/>
          </a:bodyPr>
          <a:lstStyle/>
          <a:p>
            <a:pPr algn="ctr" fontAlgn="base">
              <a:spcBef>
                <a:spcPct val="0"/>
              </a:spcBef>
              <a:spcAft>
                <a:spcPct val="0"/>
              </a:spcAft>
              <a:defRPr sz="1000" b="0" i="0" u="none" strike="noStrike" kern="1200" baseline="0">
                <a:solidFill>
                  <a:prstClr val="black">
                    <a:lumMod val="65000"/>
                    <a:lumOff val="35000"/>
                  </a:prstClr>
                </a:solidFill>
                <a:latin typeface="Arial" panose="020B0604020202020204" pitchFamily="34" charset="0"/>
                <a:ea typeface="+mn-ea"/>
                <a:cs typeface="Arial" panose="020B0604020202020204" pitchFamily="34" charset="0"/>
              </a:defRPr>
            </a:pPr>
            <a:r>
              <a:rPr lang="en-CA" sz="1000" dirty="0" smtClean="0">
                <a:solidFill>
                  <a:prstClr val="black">
                    <a:lumMod val="65000"/>
                    <a:lumOff val="35000"/>
                  </a:prstClr>
                </a:solidFill>
                <a:cs typeface="Arial" panose="020B0604020202020204" pitchFamily="34" charset="0"/>
              </a:rPr>
              <a:t>Source</a:t>
            </a:r>
            <a:r>
              <a:rPr lang="en-CA" sz="1000" dirty="0">
                <a:solidFill>
                  <a:prstClr val="black">
                    <a:lumMod val="65000"/>
                    <a:lumOff val="35000"/>
                  </a:prstClr>
                </a:solidFill>
                <a:cs typeface="Arial" panose="020B0604020202020204" pitchFamily="34" charset="0"/>
              </a:rPr>
              <a:t>: McLean &amp; Company; </a:t>
            </a:r>
            <a:r>
              <a:rPr lang="en-CA" sz="1000" i="1" dirty="0" smtClean="0">
                <a:solidFill>
                  <a:prstClr val="black">
                    <a:lumMod val="65000"/>
                    <a:lumOff val="35000"/>
                  </a:prstClr>
                </a:solidFill>
                <a:cs typeface="Arial" panose="020B0604020202020204" pitchFamily="34" charset="0"/>
              </a:rPr>
              <a:t>N=13,733</a:t>
            </a:r>
            <a:endParaRPr lang="en-CA" sz="1000" i="1" dirty="0">
              <a:solidFill>
                <a:prstClr val="black">
                  <a:lumMod val="65000"/>
                  <a:lumOff val="35000"/>
                </a:prstClr>
              </a:solidFill>
              <a:cs typeface="Arial" panose="020B0604020202020204" pitchFamily="34" charset="0"/>
            </a:endParaRPr>
          </a:p>
        </p:txBody>
      </p:sp>
      <p:grpSp>
        <p:nvGrpSpPr>
          <p:cNvPr id="11" name="Group 10"/>
          <p:cNvGrpSpPr/>
          <p:nvPr/>
        </p:nvGrpSpPr>
        <p:grpSpPr>
          <a:xfrm>
            <a:off x="0" y="6525344"/>
            <a:ext cx="9144000" cy="351838"/>
            <a:chOff x="0" y="6525344"/>
            <a:chExt cx="9144000" cy="351838"/>
          </a:xfrm>
        </p:grpSpPr>
        <p:sp>
          <p:nvSpPr>
            <p:cNvPr id="16" name="Rectangle 15"/>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8" name="Rectangle 17"/>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532751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prstClr val="black"/>
                </a:solidFill>
                <a:latin typeface="Arial" panose="020B0604020202020204" pitchFamily="34" charset="0"/>
                <a:cs typeface="Arial" panose="020B0604020202020204" pitchFamily="34" charset="0"/>
              </a:rPr>
              <a:t>"</a:t>
            </a:r>
            <a:r>
              <a:rPr lang="en-CA" dirty="0" smtClean="0">
                <a:solidFill>
                  <a:srgbClr val="333333"/>
                </a:solidFill>
              </a:rPr>
              <a:t>Now</a:t>
            </a:r>
            <a:r>
              <a:rPr lang="en-CA" dirty="0">
                <a:solidFill>
                  <a:srgbClr val="333333"/>
                </a:solidFill>
              </a:rPr>
              <a:t>, more than ever, HR leaders need to help their organizations maximize the value of their people.  McLean &amp; Company offers the tools, diagnostics 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Font typeface="Arial" pitchFamily="34" charset="0"/>
              <a:buNone/>
              <a:defRPr/>
            </a:pPr>
            <a:r>
              <a:rPr lang="en-CA" dirty="0" smtClean="0">
                <a:solidFill>
                  <a:prstClr val="black"/>
                </a:solidFill>
                <a:cs typeface="Arial" panose="020B0604020202020204" pitchFamily="34" charset="0"/>
              </a:rPr>
              <a:t>– Jennifer Rozon, 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ction="ppaction://hlinkfile"/>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958385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1324</Words>
  <Application>Microsoft Office PowerPoint</Application>
  <PresentationFormat>On-screen Show (4:3)</PresentationFormat>
  <Paragraphs>119</Paragraphs>
  <Slides>9</Slides>
  <Notes>6</Notes>
  <HiddenSlides>0</HiddenSlides>
  <MMClips>0</MMClips>
  <ScaleCrop>false</ScaleCrop>
  <HeadingPairs>
    <vt:vector size="8" baseType="variant">
      <vt:variant>
        <vt:lpstr>Fonts Used</vt:lpstr>
      </vt:variant>
      <vt:variant>
        <vt:i4>6</vt:i4>
      </vt:variant>
      <vt:variant>
        <vt:lpstr>Theme</vt:lpstr>
      </vt:variant>
      <vt:variant>
        <vt:i4>6</vt:i4>
      </vt:variant>
      <vt:variant>
        <vt:lpstr>Slide Titles</vt:lpstr>
      </vt:variant>
      <vt:variant>
        <vt:i4>9</vt:i4>
      </vt:variant>
      <vt:variant>
        <vt:lpstr>Custom Shows</vt:lpstr>
      </vt:variant>
      <vt:variant>
        <vt:i4>1</vt:i4>
      </vt:variant>
    </vt:vector>
  </HeadingPairs>
  <TitlesOfParts>
    <vt:vector size="22" baseType="lpstr">
      <vt:lpstr>Arial</vt:lpstr>
      <vt:lpstr>Calibri</vt:lpstr>
      <vt:lpstr>FontAwesome</vt:lpstr>
      <vt:lpstr>Georgia</vt:lpstr>
      <vt:lpstr>Verdana</vt:lpstr>
      <vt:lpstr>Wingdings</vt:lpstr>
      <vt:lpstr>1_Theme1</vt:lpstr>
      <vt:lpstr>1_Office Theme</vt:lpstr>
      <vt:lpstr>Office Theme</vt:lpstr>
      <vt:lpstr>2_Office Theme</vt:lpstr>
      <vt:lpstr>4_Office Theme</vt:lpstr>
      <vt:lpstr>3_Office Theme</vt:lpstr>
      <vt:lpstr>PowerPoint Presentation</vt:lpstr>
      <vt:lpstr>Introduction</vt:lpstr>
      <vt:lpstr>Executive Summary</vt:lpstr>
      <vt:lpstr>PowerPoint Presentation</vt:lpstr>
      <vt:lpstr>In order to drive collaboration, it is necessary to align your culture, behaviors, and practices towards this goal</vt:lpstr>
      <vt:lpstr>PowerPoint Presentation</vt:lpstr>
      <vt:lpstr>Teamwork and collaboration are often used interchangeably to describe people working together, but are not the same thing </vt:lpstr>
      <vt:lpstr>Strong interdepartmental collaboration also has the potential to improve engagement, morale, and productivity</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2016-12-23T16:05:42Z</dcterms:created>
  <dcterms:modified xsi:type="dcterms:W3CDTF">2016-12-23T16:05:46Z</dcterms:modified>
</cp:coreProperties>
</file>