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Override1.xml" ContentType="application/vnd.openxmlformats-officedocument.themeOverride+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tags/tag6.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26" r:id="rId1"/>
    <p:sldMasterId id="2147483800" r:id="rId2"/>
  </p:sldMasterIdLst>
  <p:notesMasterIdLst>
    <p:notesMasterId r:id="rId12"/>
  </p:notesMasterIdLst>
  <p:handoutMasterIdLst>
    <p:handoutMasterId r:id="rId13"/>
  </p:handoutMasterIdLst>
  <p:sldIdLst>
    <p:sldId id="256" r:id="rId3"/>
    <p:sldId id="870" r:id="rId4"/>
    <p:sldId id="871" r:id="rId5"/>
    <p:sldId id="261" r:id="rId6"/>
    <p:sldId id="872" r:id="rId7"/>
    <p:sldId id="512" r:id="rId8"/>
    <p:sldId id="879" r:id="rId9"/>
    <p:sldId id="876" r:id="rId10"/>
    <p:sldId id="513" r:id="rId11"/>
  </p:sldIdLst>
  <p:sldSz cx="9144000" cy="6858000" type="screen4x3"/>
  <p:notesSz cx="6950075" cy="9236075"/>
  <p:custShowLst>
    <p:custShow name="Custom Show 1" id="0">
      <p:sldLst/>
    </p:custShow>
  </p:custShowLst>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2" name="Author" initials="A" lastIdx="1" clrIdx="1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D4DB"/>
    <a:srgbClr val="BFBFBF"/>
    <a:srgbClr val="F2F2F2"/>
    <a:srgbClr val="92B5D0"/>
    <a:srgbClr val="A6A6A6"/>
    <a:srgbClr val="243F54"/>
    <a:srgbClr val="414C59"/>
    <a:srgbClr val="5B90B9"/>
    <a:srgbClr val="78889C"/>
    <a:srgbClr val="4E5B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3187" autoAdjust="0"/>
    <p:restoredTop sz="96881" autoAdjust="0"/>
  </p:normalViewPr>
  <p:slideViewPr>
    <p:cSldViewPr snapToGrid="0">
      <p:cViewPr varScale="1">
        <p:scale>
          <a:sx n="116" d="100"/>
          <a:sy n="116" d="100"/>
        </p:scale>
        <p:origin x="2244" y="84"/>
      </p:cViewPr>
      <p:guideLst/>
    </p:cSldViewPr>
  </p:slideViewPr>
  <p:outlineViewPr>
    <p:cViewPr>
      <p:scale>
        <a:sx n="33" d="100"/>
        <a:sy n="33" d="100"/>
      </p:scale>
      <p:origin x="0" y="-15504"/>
    </p:cViewPr>
  </p:outlineViewPr>
  <p:notesTextViewPr>
    <p:cViewPr>
      <p:scale>
        <a:sx n="1" d="1"/>
        <a:sy n="1" d="1"/>
      </p:scale>
      <p:origin x="0" y="0"/>
    </p:cViewPr>
  </p:notesTextViewPr>
  <p:sorterViewPr>
    <p:cViewPr>
      <p:scale>
        <a:sx n="100" d="100"/>
        <a:sy n="100" d="100"/>
      </p:scale>
      <p:origin x="0" y="-8652"/>
    </p:cViewPr>
  </p:sorterViewPr>
  <p:notesViewPr>
    <p:cSldViewPr snapToGrid="0">
      <p:cViewPr varScale="1">
        <p:scale>
          <a:sx n="90" d="100"/>
          <a:sy n="90" d="100"/>
        </p:scale>
        <p:origin x="369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gs" Target="tags/tag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1233012915397987"/>
          <c:y val="2.2604050062632709E-2"/>
          <c:w val="0.60823337366742669"/>
          <c:h val="0.57869622565931578"/>
        </c:manualLayout>
      </c:layout>
      <c:barChart>
        <c:barDir val="col"/>
        <c:grouping val="clustered"/>
        <c:varyColors val="0"/>
        <c:ser>
          <c:idx val="0"/>
          <c:order val="0"/>
          <c:tx>
            <c:strRef>
              <c:f>Sheet1!$B$1</c:f>
              <c:strCache>
                <c:ptCount val="1"/>
                <c:pt idx="0">
                  <c:v>2013</c:v>
                </c:pt>
              </c:strCache>
            </c:strRef>
          </c:tx>
          <c:spPr>
            <a:solidFill>
              <a:schemeClr val="accent1"/>
            </a:solidFill>
          </c:spPr>
          <c:invertIfNegative val="0"/>
          <c:dPt>
            <c:idx val="1"/>
            <c:invertIfNegative val="0"/>
            <c:bubble3D val="0"/>
            <c:spPr>
              <a:solidFill>
                <a:srgbClr val="C00000"/>
              </a:solidFill>
            </c:spPr>
          </c:dPt>
          <c:dLbls>
            <c:numFmt formatCode="0%" sourceLinked="0"/>
            <c:spPr>
              <a:noFill/>
              <a:ln>
                <a:noFill/>
              </a:ln>
              <a:effectLst/>
            </c:spPr>
            <c:txPr>
              <a:bodyPr/>
              <a:lstStyle/>
              <a:p>
                <a:pPr>
                  <a:defRPr sz="1400" b="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Sheet1!$A$2:$A$3</c:f>
              <c:strCache>
                <c:ptCount val="2"/>
                <c:pt idx="0">
                  <c:v>Effective</c:v>
                </c:pt>
                <c:pt idx="1">
                  <c:v>Ineffective</c:v>
                </c:pt>
              </c:strCache>
            </c:strRef>
          </c:cat>
          <c:val>
            <c:numRef>
              <c:f>Sheet1!$B$2:$B$3</c:f>
              <c:numCache>
                <c:formatCode>General</c:formatCode>
                <c:ptCount val="2"/>
                <c:pt idx="0">
                  <c:v>0.3</c:v>
                </c:pt>
                <c:pt idx="1">
                  <c:v>0.7</c:v>
                </c:pt>
              </c:numCache>
            </c:numRef>
          </c:val>
        </c:ser>
        <c:dLbls>
          <c:showLegendKey val="0"/>
          <c:showVal val="0"/>
          <c:showCatName val="0"/>
          <c:showSerName val="0"/>
          <c:showPercent val="0"/>
          <c:showBubbleSize val="0"/>
        </c:dLbls>
        <c:gapWidth val="150"/>
        <c:axId val="640391256"/>
        <c:axId val="640392432"/>
      </c:barChart>
      <c:catAx>
        <c:axId val="640391256"/>
        <c:scaling>
          <c:orientation val="minMax"/>
        </c:scaling>
        <c:delete val="0"/>
        <c:axPos val="b"/>
        <c:numFmt formatCode="General" sourceLinked="0"/>
        <c:majorTickMark val="out"/>
        <c:minorTickMark val="none"/>
        <c:tickLblPos val="nextTo"/>
        <c:txPr>
          <a:bodyPr/>
          <a:lstStyle/>
          <a:p>
            <a:pPr>
              <a:defRPr sz="1200" b="0"/>
            </a:pPr>
            <a:endParaRPr lang="en-US"/>
          </a:p>
        </c:txPr>
        <c:crossAx val="640392432"/>
        <c:crosses val="autoZero"/>
        <c:auto val="1"/>
        <c:lblAlgn val="ctr"/>
        <c:lblOffset val="100"/>
        <c:noMultiLvlLbl val="0"/>
      </c:catAx>
      <c:valAx>
        <c:axId val="640392432"/>
        <c:scaling>
          <c:orientation val="minMax"/>
          <c:max val="0.80000000000000104"/>
          <c:min val="0"/>
        </c:scaling>
        <c:delete val="0"/>
        <c:axPos val="l"/>
        <c:numFmt formatCode="0%" sourceLinked="0"/>
        <c:majorTickMark val="out"/>
        <c:minorTickMark val="none"/>
        <c:tickLblPos val="nextTo"/>
        <c:txPr>
          <a:bodyPr/>
          <a:lstStyle/>
          <a:p>
            <a:pPr>
              <a:defRPr sz="1200"/>
            </a:pPr>
            <a:endParaRPr lang="en-US"/>
          </a:p>
        </c:txPr>
        <c:crossAx val="640391256"/>
        <c:crosses val="autoZero"/>
        <c:crossBetween val="between"/>
        <c:majorUnit val="0.1"/>
      </c:valAx>
      <c:spPr>
        <a:noFill/>
        <a:ln w="25400">
          <a:noFill/>
        </a:ln>
      </c:spPr>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736842105263158E-2"/>
          <c:y val="2.0547945205479451E-2"/>
          <c:w val="0.90789473684210531"/>
          <c:h val="0.84162736072471778"/>
        </c:manualLayout>
      </c:layout>
      <c:barChart>
        <c:barDir val="bar"/>
        <c:grouping val="clustered"/>
        <c:varyColors val="0"/>
        <c:dLbls>
          <c:showLegendKey val="0"/>
          <c:showVal val="0"/>
          <c:showCatName val="0"/>
          <c:showSerName val="0"/>
          <c:showPercent val="0"/>
          <c:showBubbleSize val="0"/>
        </c:dLbls>
        <c:gapWidth val="22"/>
        <c:axId val="640383416"/>
        <c:axId val="640387336"/>
      </c:barChart>
      <c:catAx>
        <c:axId val="640383416"/>
        <c:scaling>
          <c:orientation val="maxMin"/>
        </c:scaling>
        <c:delete val="0"/>
        <c:axPos val="l"/>
        <c:numFmt formatCode="General" sourceLinked="1"/>
        <c:majorTickMark val="none"/>
        <c:minorTickMark val="none"/>
        <c:tickLblPos val="none"/>
        <c:spPr>
          <a:ln w="11886">
            <a:solidFill>
              <a:schemeClr val="tx1"/>
            </a:solidFill>
            <a:prstDash val="solid"/>
          </a:ln>
        </c:spPr>
        <c:crossAx val="640387336"/>
        <c:crossesAt val="0"/>
        <c:auto val="1"/>
        <c:lblAlgn val="ctr"/>
        <c:lblOffset val="100"/>
        <c:tickLblSkip val="1"/>
        <c:tickMarkSkip val="1"/>
        <c:noMultiLvlLbl val="0"/>
      </c:catAx>
      <c:valAx>
        <c:axId val="640387336"/>
        <c:scaling>
          <c:orientation val="minMax"/>
          <c:max val="65"/>
          <c:min val="0"/>
        </c:scaling>
        <c:delete val="0"/>
        <c:axPos val="b"/>
        <c:numFmt formatCode="&quot;&quot;#,##0&quot;&quot;;&quot;&quot;\-&quot;&quot;#,##0&quot;&quot;" sourceLinked="0"/>
        <c:majorTickMark val="out"/>
        <c:minorTickMark val="none"/>
        <c:tickLblPos val="nextTo"/>
        <c:spPr>
          <a:ln w="11886">
            <a:solidFill>
              <a:schemeClr val="tx1"/>
            </a:solidFill>
            <a:prstDash val="solid"/>
          </a:ln>
        </c:spPr>
        <c:txPr>
          <a:bodyPr rot="0" vert="horz"/>
          <a:lstStyle/>
          <a:p>
            <a:pPr>
              <a:defRPr sz="1123" b="0" i="0" u="none" strike="noStrike" baseline="0">
                <a:solidFill>
                  <a:schemeClr val="tx1"/>
                </a:solidFill>
                <a:latin typeface="Arial"/>
                <a:ea typeface="Arial"/>
                <a:cs typeface="Arial"/>
              </a:defRPr>
            </a:pPr>
            <a:endParaRPr lang="en-US"/>
          </a:p>
        </c:txPr>
        <c:crossAx val="640383416"/>
        <c:crosses val="max"/>
        <c:crossBetween val="between"/>
        <c:majorUnit val="4.9999999999999991"/>
      </c:valAx>
      <c:spPr>
        <a:noFill/>
        <a:ln w="23773">
          <a:noFill/>
        </a:ln>
      </c:spPr>
    </c:plotArea>
    <c:plotVisOnly val="1"/>
    <c:dispBlanksAs val="gap"/>
    <c:showDLblsOverMax val="0"/>
  </c:chart>
  <c:spPr>
    <a:noFill/>
    <a:ln>
      <a:noFill/>
    </a:ln>
  </c:spPr>
  <c:txPr>
    <a:bodyPr/>
    <a:lstStyle/>
    <a:p>
      <a:pPr>
        <a:defRPr sz="1123" b="1" i="0" u="none" strike="noStrike" baseline="0">
          <a:solidFill>
            <a:schemeClr val="tx1"/>
          </a:solidFill>
          <a:latin typeface="Calibri"/>
          <a:ea typeface="Calibri"/>
          <a:cs typeface="Calibri"/>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ED006EA4-D462-4253-8FC7-D35175043F19}" type="datetimeFigureOut">
              <a:rPr lang="en-US" smtClean="0"/>
              <a:t>11/23/2016</a:t>
            </a:fld>
            <a:endParaRPr lang="en-US"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34E1B6C9-DAE3-4E7B-AB3C-9473EC02D78D}" type="datetimeFigureOut">
              <a:rPr lang="en-US" smtClean="0"/>
              <a:t>11/23/2016</a:t>
            </a:fld>
            <a:endParaRPr lang="en-US" dirty="0"/>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smtClean="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7495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srgbClr val="000000"/>
                </a:solidFill>
              </a:rPr>
              <a:pPr/>
              <a:t>3</a:t>
            </a:fld>
            <a:endParaRPr lang="en-US" dirty="0">
              <a:solidFill>
                <a:srgbClr val="000000"/>
              </a:solidFill>
            </a:endParaRPr>
          </a:p>
        </p:txBody>
      </p:sp>
    </p:spTree>
    <p:extLst>
      <p:ext uri="{BB962C8B-B14F-4D97-AF65-F5344CB8AC3E}">
        <p14:creationId xmlns:p14="http://schemas.microsoft.com/office/powerpoint/2010/main" val="2076649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4</a:t>
            </a:fld>
            <a:endParaRPr lang="en-US" dirty="0">
              <a:solidFill>
                <a:prstClr val="black"/>
              </a:solidFill>
            </a:endParaRPr>
          </a:p>
        </p:txBody>
      </p:sp>
    </p:spTree>
    <p:extLst>
      <p:ext uri="{BB962C8B-B14F-4D97-AF65-F5344CB8AC3E}">
        <p14:creationId xmlns:p14="http://schemas.microsoft.com/office/powerpoint/2010/main" val="5841827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6</a:t>
            </a:fld>
            <a:endParaRPr lang="en-US" dirty="0"/>
          </a:p>
        </p:txBody>
      </p:sp>
    </p:spTree>
    <p:extLst>
      <p:ext uri="{BB962C8B-B14F-4D97-AF65-F5344CB8AC3E}">
        <p14:creationId xmlns:p14="http://schemas.microsoft.com/office/powerpoint/2010/main" val="12246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7</a:t>
            </a:fld>
            <a:endParaRPr lang="en-US" dirty="0">
              <a:solidFill>
                <a:srgbClr val="000000"/>
              </a:solidFill>
            </a:endParaRPr>
          </a:p>
        </p:txBody>
      </p:sp>
    </p:spTree>
    <p:extLst>
      <p:ext uri="{BB962C8B-B14F-4D97-AF65-F5344CB8AC3E}">
        <p14:creationId xmlns:p14="http://schemas.microsoft.com/office/powerpoint/2010/main" val="9268590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8</a:t>
            </a:fld>
            <a:endParaRPr lang="en-US" dirty="0">
              <a:solidFill>
                <a:srgbClr val="000000"/>
              </a:solidFill>
            </a:endParaRPr>
          </a:p>
        </p:txBody>
      </p:sp>
    </p:spTree>
    <p:extLst>
      <p:ext uri="{BB962C8B-B14F-4D97-AF65-F5344CB8AC3E}">
        <p14:creationId xmlns:p14="http://schemas.microsoft.com/office/powerpoint/2010/main" val="42435889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endParaRPr lang="en-CA" dirty="0"/>
          </a:p>
        </p:txBody>
      </p:sp>
      <p:sp>
        <p:nvSpPr>
          <p:cNvPr id="4" name="Slide Number Placeholder 3"/>
          <p:cNvSpPr>
            <a:spLocks noGrp="1"/>
          </p:cNvSpPr>
          <p:nvPr>
            <p:ph type="sldNum" sz="quarter" idx="10"/>
          </p:nvPr>
        </p:nvSpPr>
        <p:spPr/>
        <p:txBody>
          <a:bodyPr/>
          <a:lstStyle/>
          <a:p>
            <a:fld id="{D1369405-BDCE-401E-B26C-DA349307111B}" type="slidenum">
              <a:rPr lang="en-CA" smtClean="0">
                <a:solidFill>
                  <a:prstClr val="black"/>
                </a:solidFill>
              </a:rPr>
              <a:pPr/>
              <a:t>9</a:t>
            </a:fld>
            <a:endParaRPr lang="en-CA">
              <a:solidFill>
                <a:prstClr val="black"/>
              </a:solidFill>
            </a:endParaRPr>
          </a:p>
        </p:txBody>
      </p:sp>
    </p:spTree>
    <p:extLst>
      <p:ext uri="{BB962C8B-B14F-4D97-AF65-F5344CB8AC3E}">
        <p14:creationId xmlns:p14="http://schemas.microsoft.com/office/powerpoint/2010/main" val="2948090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211033692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86068965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2_Introduction">
    <p:bg>
      <p:bgRef idx="1001">
        <a:schemeClr val="bg1"/>
      </p:bgRef>
    </p:bg>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313897" y="2524904"/>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7" name="Text Placeholder 41"/>
          <p:cNvSpPr>
            <a:spLocks noGrp="1"/>
          </p:cNvSpPr>
          <p:nvPr>
            <p:ph type="body" sz="quarter" idx="26" hasCustomPrompt="1"/>
          </p:nvPr>
        </p:nvSpPr>
        <p:spPr>
          <a:xfrm>
            <a:off x="4752020" y="2524904"/>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cxnSp>
        <p:nvCxnSpPr>
          <p:cNvPr id="15" name="Straight Connector 1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6" name="Rectangle 15"/>
          <p:cNvSpPr/>
          <p:nvPr userDrawn="1"/>
        </p:nvSpPr>
        <p:spPr>
          <a:xfrm>
            <a:off x="318713" y="2204864"/>
            <a:ext cx="4037263" cy="320040"/>
          </a:xfrm>
          <a:prstGeom prst="rect">
            <a:avLst/>
          </a:prstGeom>
          <a:solidFill>
            <a:srgbClr val="007698"/>
          </a:solidFill>
          <a:ln>
            <a:solidFill>
              <a:srgbClr val="0076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400" b="1" dirty="0">
                <a:solidFill>
                  <a:srgbClr val="FFFFFF"/>
                </a:solidFill>
              </a:rPr>
              <a:t>This Research is Designed For:</a:t>
            </a:r>
          </a:p>
        </p:txBody>
      </p:sp>
      <p:sp>
        <p:nvSpPr>
          <p:cNvPr id="20" name="Rectangle 19"/>
          <p:cNvSpPr/>
          <p:nvPr userDrawn="1"/>
        </p:nvSpPr>
        <p:spPr>
          <a:xfrm>
            <a:off x="4756620" y="2204864"/>
            <a:ext cx="4037263" cy="320040"/>
          </a:xfrm>
          <a:prstGeom prst="rect">
            <a:avLst/>
          </a:prstGeom>
          <a:solidFill>
            <a:srgbClr val="007698"/>
          </a:solidFill>
          <a:ln>
            <a:solidFill>
              <a:srgbClr val="00769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400" b="1" dirty="0">
                <a:solidFill>
                  <a:srgbClr val="FFFFFF"/>
                </a:solidFill>
              </a:rPr>
              <a:t>This Research Will Help You:</a:t>
            </a:r>
          </a:p>
        </p:txBody>
      </p:sp>
    </p:spTree>
    <p:extLst>
      <p:ext uri="{BB962C8B-B14F-4D97-AF65-F5344CB8AC3E}">
        <p14:creationId xmlns:p14="http://schemas.microsoft.com/office/powerpoint/2010/main" val="265968772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Executive Summary (Georgia, 24pt)</a:t>
            </a:r>
            <a:endParaRPr lang="en-US" dirty="0"/>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cxnSp>
        <p:nvCxnSpPr>
          <p:cNvPr id="27" name="Straight Connector 26"/>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8" name="Picture 7" descr="insight-sm.wmf"/>
          <p:cNvPicPr>
            <a:picLocks noChangeAspect="1"/>
          </p:cNvPicPr>
          <p:nvPr/>
        </p:nvPicPr>
        <p:blipFill>
          <a:blip r:embed="rId2" cstate="screen"/>
          <a:stretch>
            <a:fillRect/>
          </a:stretch>
        </p:blipFill>
        <p:spPr>
          <a:xfrm>
            <a:off x="8426091" y="1232650"/>
            <a:ext cx="320869" cy="239542"/>
          </a:xfrm>
          <a:prstGeom prst="rect">
            <a:avLst/>
          </a:prstGeom>
          <a:noFill/>
          <a:ln>
            <a:noFill/>
          </a:ln>
        </p:spPr>
      </p:pic>
      <p:sp>
        <p:nvSpPr>
          <p:cNvPr id="10" name="Text Placeholder 9"/>
          <p:cNvSpPr>
            <a:spLocks noGrp="1"/>
          </p:cNvSpPr>
          <p:nvPr>
            <p:ph type="body" sz="quarter" idx="14" hasCustomPrompt="1"/>
          </p:nvPr>
        </p:nvSpPr>
        <p:spPr>
          <a:xfrm>
            <a:off x="5579467" y="1493648"/>
            <a:ext cx="3241005" cy="2557339"/>
          </a:xfrm>
          <a:noFill/>
          <a:ln w="12700">
            <a:solidFill>
              <a:schemeClr val="tx1"/>
            </a:solidFill>
            <a:miter lim="800000"/>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lvl1pPr marL="409575" marR="0" indent="-228600" algn="l" defTabSz="914400" rtl="0" eaLnBrk="1" fontAlgn="base" latinLnBrk="0" hangingPunct="1">
              <a:lnSpc>
                <a:spcPct val="100000"/>
              </a:lnSpc>
              <a:spcBef>
                <a:spcPct val="0"/>
              </a:spcBef>
              <a:spcAft>
                <a:spcPct val="0"/>
              </a:spcAft>
              <a:buClr>
                <a:srgbClr val="333333"/>
              </a:buClr>
              <a:buSzPct val="100000"/>
              <a:buFont typeface="+mj-lt"/>
              <a:buAutoNum type="arabicPeriod"/>
              <a:tabLst/>
              <a:defRPr lang="en-US" smtClean="0">
                <a:solidFill>
                  <a:srgbClr val="333333"/>
                </a:solidFill>
              </a:defRPr>
            </a:lvl1pPr>
            <a:lvl2pPr marL="542925" marR="0" indent="-180975" algn="l" defTabSz="914400" rtl="0" eaLnBrk="1" fontAlgn="base" latinLnBrk="0" hangingPunct="1">
              <a:lnSpc>
                <a:spcPct val="100000"/>
              </a:lnSpc>
              <a:spcBef>
                <a:spcPct val="0"/>
              </a:spcBef>
              <a:spcAft>
                <a:spcPct val="0"/>
              </a:spcAft>
              <a:buClr>
                <a:srgbClr val="333333"/>
              </a:buClr>
              <a:buSzPct val="120000"/>
              <a:buFont typeface="Arial" pitchFamily="34" charset="0"/>
              <a:buChar char="•"/>
              <a:tabLst/>
              <a:defRPr lang="en-US" smtClean="0">
                <a:solidFill>
                  <a:srgbClr val="333333"/>
                </a:solidFill>
              </a:defRPr>
            </a:lvl2pPr>
            <a:lvl3pPr>
              <a:defRPr lang="en-US" sz="1800" smtClean="0">
                <a:solidFill>
                  <a:schemeClr val="dk1"/>
                </a:solidFill>
              </a:defRPr>
            </a:lvl3pPr>
            <a:lvl4pPr>
              <a:defRPr lang="en-US" sz="1800" smtClean="0">
                <a:solidFill>
                  <a:schemeClr val="dk1"/>
                </a:solidFill>
              </a:defRPr>
            </a:lvl4pPr>
            <a:lvl5pPr>
              <a:defRPr lang="en-US" sz="1800">
                <a:solidFill>
                  <a:schemeClr val="dk1"/>
                </a:solidFill>
              </a:defRPr>
            </a:lvl5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CA" sz="1200" b="0" i="0" u="none" strike="noStrike" kern="1200" cap="none" spc="0" normalizeH="0" baseline="0" noProof="0" dirty="0" smtClean="0">
                <a:ln>
                  <a:noFill/>
                </a:ln>
                <a:solidFill>
                  <a:srgbClr val="333333"/>
                </a:solidFill>
                <a:effectLst/>
                <a:uLnTx/>
                <a:uFillTx/>
                <a:latin typeface="+mn-lt"/>
                <a:ea typeface="+mn-ea"/>
                <a:cs typeface="+mn-cs"/>
              </a:rPr>
              <a:t>Box Copy (Arial, 12)</a:t>
            </a:r>
          </a:p>
          <a:p>
            <a:pPr marL="409575" marR="0" lvl="0" indent="-228600" algn="l" defTabSz="914400" rtl="0" eaLnBrk="1" fontAlgn="base" latinLnBrk="0" hangingPunct="1">
              <a:lnSpc>
                <a:spcPct val="100000"/>
              </a:lnSpc>
              <a:spcBef>
                <a:spcPct val="0"/>
              </a:spcBef>
              <a:spcAft>
                <a:spcPct val="0"/>
              </a:spcAft>
              <a:buClr>
                <a:srgbClr val="333333"/>
              </a:buClr>
              <a:buSzPct val="100000"/>
              <a:buFont typeface="+mj-lt"/>
              <a:buAutoNum type="arabicPeriod"/>
              <a:tabLst/>
              <a:defRPr/>
            </a:pPr>
            <a:r>
              <a:rPr kumimoji="0" lang="en-CA" sz="1200" b="0" i="0" u="none" strike="noStrike" kern="1200" cap="none" spc="0" normalizeH="0" baseline="0" noProof="0" dirty="0" smtClean="0">
                <a:ln>
                  <a:noFill/>
                </a:ln>
                <a:solidFill>
                  <a:srgbClr val="333333"/>
                </a:solidFill>
                <a:effectLst/>
                <a:uLnTx/>
                <a:uFillTx/>
                <a:latin typeface="+mn-lt"/>
                <a:ea typeface="+mn-ea"/>
                <a:cs typeface="+mn-cs"/>
              </a:rPr>
              <a:t>First Level</a:t>
            </a:r>
          </a:p>
          <a:p>
            <a:pPr marL="542925" marR="0" lvl="1" indent="-180975" algn="l" defTabSz="914400" rtl="0" eaLnBrk="1" fontAlgn="base" latinLnBrk="0" hangingPunct="1">
              <a:lnSpc>
                <a:spcPct val="100000"/>
              </a:lnSpc>
              <a:spcBef>
                <a:spcPct val="0"/>
              </a:spcBef>
              <a:spcAft>
                <a:spcPct val="0"/>
              </a:spcAft>
              <a:buClr>
                <a:srgbClr val="333333"/>
              </a:buClr>
              <a:buSzPct val="120000"/>
              <a:buFont typeface="Arial" pitchFamily="34" charset="0"/>
              <a:buChar char="•"/>
              <a:tabLst/>
              <a:defRPr/>
            </a:pPr>
            <a:r>
              <a:rPr kumimoji="0" lang="en-CA" sz="1200" b="0" i="0" u="none" strike="noStrike" kern="1200" cap="none" spc="0" normalizeH="0" baseline="0" noProof="0" dirty="0" smtClean="0">
                <a:ln>
                  <a:noFill/>
                </a:ln>
                <a:solidFill>
                  <a:srgbClr val="333333"/>
                </a:solidFill>
                <a:effectLst/>
                <a:uLnTx/>
                <a:uFillTx/>
                <a:latin typeface="+mn-lt"/>
                <a:ea typeface="+mn-ea"/>
                <a:cs typeface="+mn-cs"/>
              </a:rPr>
              <a:t>Second Level</a:t>
            </a:r>
          </a:p>
        </p:txBody>
      </p:sp>
    </p:spTree>
    <p:extLst>
      <p:ext uri="{BB962C8B-B14F-4D97-AF65-F5344CB8AC3E}">
        <p14:creationId xmlns:p14="http://schemas.microsoft.com/office/powerpoint/2010/main" val="240489756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Header">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4" name="Straight Connector 3"/>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786986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195240445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_Header">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cxnSp>
        <p:nvCxnSpPr>
          <p:cNvPr id="4" name="Straight Connector 3"/>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742675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8998451"/>
      </p:ext>
    </p:extLst>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a:prstGeom prst="rect">
            <a:avLst/>
          </a:prstGeo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a:prstGeom prst="rect">
            <a:avLst/>
          </a:prstGeo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390280880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 name="Rectangle 28"/>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defRPr/>
            </a:pPr>
            <a:r>
              <a:rPr lang="en-CA" sz="1000" kern="0" dirty="0" smtClean="0">
                <a:solidFill>
                  <a:srgbClr val="FFFFFF"/>
                </a:solidFill>
              </a:rPr>
              <a:t>McLean &amp; Company</a:t>
            </a:r>
          </a:p>
        </p:txBody>
      </p:sp>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E20A9E85-84ED-4C81-A534-72393FB1F7D8}"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2485233449"/>
      </p:ext>
    </p:extLst>
  </p:cSld>
  <p:clrMap bg1="lt1" tx1="dk1" bg2="lt2" tx2="dk2" accent1="accent1" accent2="accent2" accent3="accent3" accent4="accent4" accent5="accent5" accent6="accent6" hlink="hlink" folHlink="folHlink"/>
  <p:sldLayoutIdLst>
    <p:sldLayoutId id="2147483727" r:id="rId1"/>
    <p:sldLayoutId id="2147483729" r:id="rId2"/>
    <p:sldLayoutId id="2147489246" r:id="rId3"/>
    <p:sldLayoutId id="2147489964" r:id="rId4"/>
    <p:sldLayoutId id="2147490662" r:id="rId5"/>
    <p:sldLayoutId id="2147493562" r:id="rId6"/>
    <p:sldLayoutId id="2147495695" r:id="rId7"/>
    <p:sldLayoutId id="2147483746" r:id="rId8"/>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Tree>
    <p:extLst>
      <p:ext uri="{BB962C8B-B14F-4D97-AF65-F5344CB8AC3E}">
        <p14:creationId xmlns:p14="http://schemas.microsoft.com/office/powerpoint/2010/main" val="2837348675"/>
      </p:ext>
    </p:extLst>
  </p:cSld>
  <p:clrMap bg1="lt1" tx1="dk1" bg2="lt2" tx2="dk2" accent1="accent1" accent2="accent2" accent3="accent3" accent4="accent4" accent5="accent5" accent6="accent6" hlink="hlink" folHlink="folHlink"/>
  <p:sldLayoutIdLst>
    <p:sldLayoutId id="2147483802"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hr.mcleanco.com/research/ss/build-a-leadership-development-program/storyboard-build-a-leadership-development-program?utm_source=SS_Sample&amp;utm_medium=Collateral&amp;utm_campaign=Collatera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hr.mcleanco.com/research/ss/hr-identify-develop-and-engage-high-potential-employees" TargetMode="External"/><Relationship Id="rId2" Type="http://schemas.openxmlformats.org/officeDocument/2006/relationships/slideLayout" Target="../slideLayouts/slideLayout3.xml"/><Relationship Id="rId1" Type="http://schemas.openxmlformats.org/officeDocument/2006/relationships/tags" Target="../tags/tag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wmf"/><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tags" Target="../tags/tag5.xml"/><Relationship Id="rId7" Type="http://schemas.openxmlformats.org/officeDocument/2006/relationships/chart" Target="../charts/chart2.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chart" Target="../charts/chart1.xml"/><Relationship Id="rId5" Type="http://schemas.openxmlformats.org/officeDocument/2006/relationships/notesSlide" Target="../notesSlides/notesSlide5.xml"/><Relationship Id="rId4" Type="http://schemas.openxmlformats.org/officeDocument/2006/relationships/slideLayout" Target="../slideLayouts/slideLayout7.xml"/><Relationship Id="rId9"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tags" Target="../tags/tag6.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www.mcleanco.com/research/hr-build-a-management-development-program-methods-development-and-delivery-guide"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9.xml"/><Relationship Id="rId6" Type="http://schemas.openxmlformats.org/officeDocument/2006/relationships/hyperlink" Target="https://hr.mcleanco.com/research/ss/build-a-leadership-development-program/storyboard-build-a-leadership-development-program?utm_source=SS_Sample&amp;utm_medium=Collateral&amp;utm_campaign=Collateral" TargetMode="External"/><Relationship Id="rId5" Type="http://schemas.openxmlformats.org/officeDocument/2006/relationships/image" Target="../media/image4.png"/><Relationship Id="rId4" Type="http://schemas.openxmlformats.org/officeDocument/2006/relationships/hyperlink" Target="https://hr.mcleanco.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a:xfrm>
            <a:off x="781050" y="2812383"/>
            <a:ext cx="7596188" cy="865392"/>
          </a:xfrm>
        </p:spPr>
        <p:txBody>
          <a:bodyPr anchor="ctr"/>
          <a:lstStyle/>
          <a:p>
            <a:pPr lvl="0"/>
            <a:r>
              <a:rPr lang="en-CA" dirty="0" smtClean="0"/>
              <a:t>Build a Leadership Development Program</a:t>
            </a:r>
            <a:endParaRPr lang="en-US" dirty="0"/>
          </a:p>
        </p:txBody>
      </p:sp>
      <p:sp>
        <p:nvSpPr>
          <p:cNvPr id="5" name="Tagline"/>
          <p:cNvSpPr>
            <a:spLocks noGrp="1"/>
          </p:cNvSpPr>
          <p:nvPr>
            <p:ph type="body" sz="quarter" idx="16"/>
          </p:nvPr>
        </p:nvSpPr>
        <p:spPr>
          <a:xfrm>
            <a:off x="774700" y="3677775"/>
            <a:ext cx="7467600" cy="508000"/>
          </a:xfrm>
        </p:spPr>
        <p:txBody>
          <a:bodyPr anchor="t"/>
          <a:lstStyle/>
          <a:p>
            <a:r>
              <a:rPr lang="en-CA" dirty="0" smtClean="0"/>
              <a:t>Don’t let a lack of leadership development be the downfall of your organization.</a:t>
            </a:r>
            <a:endParaRPr lang="en-CA" dirty="0"/>
          </a:p>
        </p:txBody>
      </p:sp>
      <p:grpSp>
        <p:nvGrpSpPr>
          <p:cNvPr id="20" name="Group 19"/>
          <p:cNvGrpSpPr/>
          <p:nvPr/>
        </p:nvGrpSpPr>
        <p:grpSpPr>
          <a:xfrm>
            <a:off x="0" y="5373216"/>
            <a:ext cx="9144000" cy="1484784"/>
            <a:chOff x="0" y="5373216"/>
            <a:chExt cx="9144000" cy="1484784"/>
          </a:xfrm>
        </p:grpSpPr>
        <p:pic>
          <p:nvPicPr>
            <p:cNvPr id="21" name="Picture 20" descr="sample-titlebar-mcoNEW.gif"/>
            <p:cNvPicPr>
              <a:picLocks noChangeAspect="1"/>
            </p:cNvPicPr>
            <p:nvPr/>
          </p:nvPicPr>
          <p:blipFill>
            <a:blip r:embed="rId3" cstate="print"/>
            <a:srcRect l="84650" t="59830"/>
            <a:stretch>
              <a:fillRect/>
            </a:stretch>
          </p:blipFill>
          <p:spPr>
            <a:xfrm>
              <a:off x="7740352" y="6273316"/>
              <a:ext cx="1403648" cy="584684"/>
            </a:xfrm>
            <a:prstGeom prst="rect">
              <a:avLst/>
            </a:prstGeom>
          </p:spPr>
        </p:pic>
        <p:sp>
          <p:nvSpPr>
            <p:cNvPr id="22" name="Rectangle 21"/>
            <p:cNvSpPr/>
            <p:nvPr/>
          </p:nvSpPr>
          <p:spPr>
            <a:xfrm>
              <a:off x="0" y="6273316"/>
              <a:ext cx="7740352" cy="5846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rgbClr val="FFFFFF">
                      <a:lumMod val="65000"/>
                    </a:srgbClr>
                  </a:solidFill>
                </a:rPr>
                <a:t>McLean &amp; Company is a research and advisory firm providing practical solutions to human resources challenges via executable research, tools and advice that have a clear and measurable impact on your business. © 1997 - 2016 McLean &amp; Company. McLean &amp; Company is a division of Info-Tech Research Group</a:t>
              </a:r>
              <a:endParaRPr lang="en-CA" sz="800" dirty="0">
                <a:solidFill>
                  <a:srgbClr val="FFFFFF">
                    <a:lumMod val="65000"/>
                  </a:srgbClr>
                </a:solidFill>
              </a:endParaRPr>
            </a:p>
          </p:txBody>
        </p:sp>
        <p:grpSp>
          <p:nvGrpSpPr>
            <p:cNvPr id="23" name="Group 22"/>
            <p:cNvGrpSpPr/>
            <p:nvPr/>
          </p:nvGrpSpPr>
          <p:grpSpPr>
            <a:xfrm>
              <a:off x="0" y="5373216"/>
              <a:ext cx="9144000" cy="852086"/>
              <a:chOff x="8993" y="4257092"/>
              <a:chExt cx="9144000" cy="852086"/>
            </a:xfrm>
          </p:grpSpPr>
          <p:sp>
            <p:nvSpPr>
              <p:cNvPr id="24" name="Rectangle 23">
                <a:hlinkClick r:id="rId4"/>
              </p:cNvPr>
              <p:cNvSpPr/>
              <p:nvPr/>
            </p:nvSpPr>
            <p:spPr>
              <a:xfrm>
                <a:off x="8993" y="4257092"/>
                <a:ext cx="9144000" cy="852086"/>
              </a:xfrm>
              <a:prstGeom prst="rect">
                <a:avLst/>
              </a:prstGeom>
              <a:solidFill>
                <a:srgbClr val="44AF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sp>
            <p:nvSpPr>
              <p:cNvPr id="25" name="TextBox 24"/>
              <p:cNvSpPr txBox="1"/>
              <p:nvPr/>
            </p:nvSpPr>
            <p:spPr>
              <a:xfrm>
                <a:off x="783693" y="4367712"/>
                <a:ext cx="2350391" cy="707886"/>
              </a:xfrm>
              <a:prstGeom prst="rect">
                <a:avLst/>
              </a:prstGeom>
              <a:noFill/>
            </p:spPr>
            <p:txBody>
              <a:bodyPr wrap="square" rtlCol="0">
                <a:spAutoFit/>
              </a:bodyPr>
              <a:lstStyle/>
              <a:p>
                <a:r>
                  <a:rPr lang="en-CA" sz="4000" b="1" dirty="0" smtClean="0">
                    <a:solidFill>
                      <a:srgbClr val="8FCF94"/>
                    </a:solidFill>
                  </a:rPr>
                  <a:t>SAMPL</a:t>
                </a:r>
                <a:r>
                  <a:rPr lang="en-CA" sz="4000" b="1" dirty="0">
                    <a:solidFill>
                      <a:srgbClr val="8FCF94"/>
                    </a:solidFill>
                  </a:rPr>
                  <a:t>E</a:t>
                </a:r>
              </a:p>
            </p:txBody>
          </p:sp>
          <p:sp>
            <p:nvSpPr>
              <p:cNvPr id="26" name="TextBox 25"/>
              <p:cNvSpPr txBox="1"/>
              <p:nvPr/>
            </p:nvSpPr>
            <p:spPr>
              <a:xfrm>
                <a:off x="3743400" y="4552378"/>
                <a:ext cx="3248284" cy="338554"/>
              </a:xfrm>
              <a:prstGeom prst="rect">
                <a:avLst/>
              </a:prstGeom>
              <a:noFill/>
            </p:spPr>
            <p:txBody>
              <a:bodyPr wrap="square" rtlCol="0">
                <a:spAutoFit/>
              </a:bodyPr>
              <a:lstStyle/>
              <a:p>
                <a:pPr algn="l"/>
                <a:r>
                  <a:rPr lang="en-CA" sz="1600" u="sng" dirty="0" smtClean="0">
                    <a:solidFill>
                      <a:srgbClr val="FFFFFF"/>
                    </a:solidFill>
                  </a:rPr>
                  <a:t>Learn about becoming a member</a:t>
                </a:r>
                <a:endParaRPr lang="en-CA" sz="1600" u="sng" dirty="0">
                  <a:solidFill>
                    <a:srgbClr val="FFFFFF"/>
                  </a:solidFill>
                </a:endParaRPr>
              </a:p>
            </p:txBody>
          </p:sp>
        </p:grpSp>
      </p:grpSp>
    </p:spTree>
    <p:extLst>
      <p:ext uri="{BB962C8B-B14F-4D97-AF65-F5344CB8AC3E}">
        <p14:creationId xmlns:p14="http://schemas.microsoft.com/office/powerpoint/2010/main" val="17443446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p:cNvSpPr>
            <a:spLocks noGrp="1"/>
          </p:cNvSpPr>
          <p:nvPr>
            <p:ph type="body" sz="quarter" idx="16"/>
          </p:nvPr>
        </p:nvSpPr>
        <p:spPr>
          <a:xfrm>
            <a:off x="320039" y="2613884"/>
            <a:ext cx="4023360" cy="1677491"/>
          </a:xfrm>
        </p:spPr>
        <p:txBody>
          <a:bodyPr/>
          <a:lstStyle/>
          <a:p>
            <a:pPr marL="402336" indent="-283464"/>
            <a:r>
              <a:rPr lang="en-CA" dirty="0"/>
              <a:t>HR professionals responsible for leadership development.</a:t>
            </a:r>
          </a:p>
          <a:p>
            <a:pPr marL="402336" indent="-283464"/>
            <a:r>
              <a:rPr lang="en-CA" dirty="0"/>
              <a:t>Executives with a vested interest in leadership development.</a:t>
            </a:r>
          </a:p>
        </p:txBody>
      </p:sp>
      <p:sp>
        <p:nvSpPr>
          <p:cNvPr id="14" name="Text Placeholder 13"/>
          <p:cNvSpPr>
            <a:spLocks noGrp="1"/>
          </p:cNvSpPr>
          <p:nvPr>
            <p:ph type="body" sz="quarter" idx="26"/>
          </p:nvPr>
        </p:nvSpPr>
        <p:spPr>
          <a:xfrm>
            <a:off x="4782312" y="2613884"/>
            <a:ext cx="4041648" cy="2399292"/>
          </a:xfrm>
        </p:spPr>
        <p:txBody>
          <a:bodyPr/>
          <a:lstStyle/>
          <a:p>
            <a:pPr marL="400050" lvl="0" indent="-285750">
              <a:buSzPct val="100000"/>
            </a:pPr>
            <a:r>
              <a:rPr lang="en-CA" dirty="0"/>
              <a:t>Identify candidates for leadership development.</a:t>
            </a:r>
            <a:endParaRPr lang="en-US" dirty="0"/>
          </a:p>
          <a:p>
            <a:pPr marL="400050" lvl="0" indent="-285750">
              <a:buSzPct val="100000"/>
            </a:pPr>
            <a:r>
              <a:rPr lang="en-CA" dirty="0"/>
              <a:t>Decide your leadership development program format and build the program content and activities.</a:t>
            </a:r>
            <a:endParaRPr lang="en-US" dirty="0"/>
          </a:p>
          <a:p>
            <a:pPr marL="400050" lvl="0" indent="-285750">
              <a:buSzPct val="100000"/>
            </a:pPr>
            <a:r>
              <a:rPr lang="en-CA" dirty="0"/>
              <a:t>Implement the program with a communications plan.</a:t>
            </a:r>
          </a:p>
          <a:p>
            <a:pPr marL="400050" lvl="0" indent="-285750">
              <a:buSzPct val="100000"/>
            </a:pPr>
            <a:r>
              <a:rPr lang="en-CA" dirty="0"/>
              <a:t>Evaluate the program outcomes for continued success.</a:t>
            </a:r>
            <a:endParaRPr lang="en-US" dirty="0"/>
          </a:p>
        </p:txBody>
      </p:sp>
      <p:sp>
        <p:nvSpPr>
          <p:cNvPr id="6" name="Text Placeholder 1"/>
          <p:cNvSpPr txBox="1">
            <a:spLocks/>
          </p:cNvSpPr>
          <p:nvPr/>
        </p:nvSpPr>
        <p:spPr>
          <a:xfrm>
            <a:off x="307379" y="1196752"/>
            <a:ext cx="8551605" cy="657225"/>
          </a:xfrm>
          <a:prstGeom prst="rect">
            <a:avLst/>
          </a:prstGeom>
        </p:spPr>
        <p:txBody>
          <a:bodyPr/>
          <a:lst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CA" sz="1800" dirty="0">
                <a:solidFill>
                  <a:srgbClr val="333333"/>
                </a:solidFill>
              </a:rPr>
              <a:t>Build your leadership development program by identifying the right employees for </a:t>
            </a:r>
            <a:r>
              <a:rPr lang="en-CA" sz="1800" dirty="0" smtClean="0">
                <a:solidFill>
                  <a:srgbClr val="333333"/>
                </a:solidFill>
              </a:rPr>
              <a:t>development </a:t>
            </a:r>
            <a:r>
              <a:rPr lang="en-CA" sz="1800" dirty="0">
                <a:solidFill>
                  <a:srgbClr val="333333"/>
                </a:solidFill>
              </a:rPr>
              <a:t>and prioritizing the leadership competencies that support and align with business goals.</a:t>
            </a:r>
            <a:endParaRPr lang="en-US" sz="1800" dirty="0">
              <a:solidFill>
                <a:srgbClr val="333333"/>
              </a:solidFill>
            </a:endParaRPr>
          </a:p>
          <a:p>
            <a:pPr>
              <a:buClr>
                <a:srgbClr val="333333"/>
              </a:buClr>
            </a:pPr>
            <a:endParaRPr lang="en-CA" sz="1800" dirty="0">
              <a:solidFill>
                <a:srgbClr val="333333"/>
              </a:solidFill>
            </a:endParaRPr>
          </a:p>
        </p:txBody>
      </p:sp>
      <p:sp>
        <p:nvSpPr>
          <p:cNvPr id="7" name="Title 1"/>
          <p:cNvSpPr txBox="1">
            <a:spLocks/>
          </p:cNvSpPr>
          <p:nvPr/>
        </p:nvSpPr>
        <p:spPr bwMode="auto">
          <a:xfrm>
            <a:off x="320039" y="244372"/>
            <a:ext cx="8709661"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smtClean="0">
                <a:solidFill>
                  <a:srgbClr val="333333"/>
                </a:solidFill>
              </a:rPr>
              <a:t>Introduction</a:t>
            </a:r>
            <a:endParaRPr lang="en-US" dirty="0">
              <a:solidFill>
                <a:srgbClr val="333333"/>
              </a:solidFill>
            </a:endParaRPr>
          </a:p>
        </p:txBody>
      </p:sp>
      <p:sp>
        <p:nvSpPr>
          <p:cNvPr id="8" name="TextBox 7"/>
          <p:cNvSpPr txBox="1"/>
          <p:nvPr/>
        </p:nvSpPr>
        <p:spPr>
          <a:xfrm>
            <a:off x="1187678" y="5459859"/>
            <a:ext cx="6804756" cy="646331"/>
          </a:xfrm>
          <a:prstGeom prst="rect">
            <a:avLst/>
          </a:prstGeom>
          <a:noFill/>
          <a:ln w="19050">
            <a:solidFill>
              <a:schemeClr val="accent1"/>
            </a:solidFill>
          </a:ln>
        </p:spPr>
        <p:txBody>
          <a:bodyPr wrap="square" rtlCol="0">
            <a:spAutoFit/>
          </a:bodyPr>
          <a:lstStyle/>
          <a:p>
            <a:pPr marL="114300" algn="ctr" fontAlgn="base">
              <a:spcBef>
                <a:spcPct val="0"/>
              </a:spcBef>
              <a:spcAft>
                <a:spcPct val="0"/>
              </a:spcAft>
              <a:defRPr/>
            </a:pPr>
            <a:r>
              <a:rPr lang="en-US" sz="1200" dirty="0">
                <a:solidFill>
                  <a:srgbClr val="333333"/>
                </a:solidFill>
              </a:rPr>
              <a:t>This set will only look at Managers, </a:t>
            </a:r>
            <a:r>
              <a:rPr lang="en-US" sz="1200" dirty="0" smtClean="0">
                <a:solidFill>
                  <a:srgbClr val="333333"/>
                </a:solidFill>
              </a:rPr>
              <a:t>Directors, </a:t>
            </a:r>
            <a:r>
              <a:rPr lang="en-US" sz="1200" dirty="0">
                <a:solidFill>
                  <a:srgbClr val="333333"/>
                </a:solidFill>
              </a:rPr>
              <a:t>and Executives. If you are interested in developing </a:t>
            </a:r>
            <a:r>
              <a:rPr lang="en-US" sz="1200" b="1" dirty="0">
                <a:solidFill>
                  <a:srgbClr val="333333"/>
                </a:solidFill>
              </a:rPr>
              <a:t>high potential employees</a:t>
            </a:r>
            <a:r>
              <a:rPr lang="en-US" sz="1200" dirty="0">
                <a:solidFill>
                  <a:srgbClr val="333333"/>
                </a:solidFill>
              </a:rPr>
              <a:t> see McLean &amp; Company’s solution </a:t>
            </a:r>
            <a:r>
              <a:rPr lang="en-US" sz="1200" dirty="0" smtClean="0">
                <a:solidFill>
                  <a:srgbClr val="333333"/>
                </a:solidFill>
              </a:rPr>
              <a:t>set: </a:t>
            </a:r>
          </a:p>
          <a:p>
            <a:pPr marL="114300" algn="ctr" fontAlgn="base">
              <a:spcBef>
                <a:spcPct val="0"/>
              </a:spcBef>
              <a:spcAft>
                <a:spcPct val="0"/>
              </a:spcAft>
              <a:defRPr/>
            </a:pPr>
            <a:r>
              <a:rPr lang="en-US" sz="1200" b="1" i="1" dirty="0" smtClean="0">
                <a:solidFill>
                  <a:srgbClr val="333333"/>
                </a:solidFill>
                <a:hlinkClick r:id="rId3"/>
              </a:rPr>
              <a:t>Identify</a:t>
            </a:r>
            <a:r>
              <a:rPr lang="en-US" sz="1200" b="1" i="1" dirty="0">
                <a:solidFill>
                  <a:srgbClr val="333333"/>
                </a:solidFill>
                <a:hlinkClick r:id="rId3"/>
              </a:rPr>
              <a:t>, Develop, and Engage High Potential </a:t>
            </a:r>
            <a:r>
              <a:rPr lang="en-US" sz="1200" b="1" i="1" dirty="0" smtClean="0">
                <a:solidFill>
                  <a:srgbClr val="333333"/>
                </a:solidFill>
                <a:hlinkClick r:id="rId3"/>
              </a:rPr>
              <a:t>Employees</a:t>
            </a:r>
            <a:r>
              <a:rPr lang="en-US" sz="1200" dirty="0" smtClean="0">
                <a:solidFill>
                  <a:srgbClr val="333333"/>
                </a:solidFill>
              </a:rPr>
              <a:t>. </a:t>
            </a:r>
            <a:endParaRPr lang="en-US" sz="1200" dirty="0">
              <a:solidFill>
                <a:srgbClr val="FF0000"/>
              </a:solidFill>
            </a:endParaRPr>
          </a:p>
        </p:txBody>
      </p:sp>
      <p:pic>
        <p:nvPicPr>
          <p:cNvPr id="9" name="Picture 2" descr="C:\Users\shunter\AppData\Local\Microsoft\Windows\Temporary Internet Files\Content.Outlook\9JQW0DK4\related-set-icon (2).png"/>
          <p:cNvPicPr>
            <a:picLocks noChangeAspect="1" noChangeArrowheads="1"/>
          </p:cNvPicPr>
          <p:nvPr>
            <p:custDataLst>
              <p:tags r:id="rId1"/>
            </p:custDataLst>
          </p:nvPr>
        </p:nvPicPr>
        <p:blipFill>
          <a:blip r:embed="rId4" cstate="print">
            <a:duotone>
              <a:schemeClr val="accent1">
                <a:shade val="45000"/>
                <a:satMod val="135000"/>
              </a:schemeClr>
              <a:prstClr val="white"/>
            </a:duotone>
          </a:blip>
          <a:srcRect/>
          <a:stretch>
            <a:fillRect/>
          </a:stretch>
        </p:blipFill>
        <p:spPr bwMode="auto">
          <a:xfrm>
            <a:off x="1061889" y="5733256"/>
            <a:ext cx="485775" cy="471274"/>
          </a:xfrm>
          <a:prstGeom prst="rect">
            <a:avLst/>
          </a:prstGeom>
          <a:noFill/>
        </p:spPr>
      </p:pic>
      <p:grpSp>
        <p:nvGrpSpPr>
          <p:cNvPr id="10" name="Group 9"/>
          <p:cNvGrpSpPr/>
          <p:nvPr/>
        </p:nvGrpSpPr>
        <p:grpSpPr>
          <a:xfrm>
            <a:off x="0" y="6525344"/>
            <a:ext cx="9144000" cy="351838"/>
            <a:chOff x="0" y="6525344"/>
            <a:chExt cx="9144000" cy="351838"/>
          </a:xfrm>
        </p:grpSpPr>
        <p:sp>
          <p:nvSpPr>
            <p:cNvPr id="11" name="Rectangle 10"/>
            <p:cNvSpPr/>
            <p:nvPr userDrawn="1"/>
          </p:nvSpPr>
          <p:spPr>
            <a:xfrm>
              <a:off x="0" y="6525344"/>
              <a:ext cx="9144000"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defRPr/>
              </a:pPr>
              <a:endParaRPr lang="en-CA" sz="1000" kern="0" dirty="0" smtClean="0">
                <a:solidFill>
                  <a:srgbClr val="FFFFFF"/>
                </a:solidFill>
              </a:endParaRPr>
            </a:p>
          </p:txBody>
        </p:sp>
        <p:pic>
          <p:nvPicPr>
            <p:cNvPr id="12" name="Picture 1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054021" y="6531532"/>
              <a:ext cx="838459" cy="345650"/>
            </a:xfrm>
            <a:prstGeom prst="rect">
              <a:avLst/>
            </a:prstGeom>
          </p:spPr>
        </p:pic>
        <p:sp>
          <p:nvSpPr>
            <p:cNvPr id="15" name="Rectangle 14"/>
            <p:cNvSpPr/>
            <p:nvPr userDrawn="1"/>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rPr>
                <a:t>SAMPLE</a:t>
              </a:r>
              <a:endParaRPr lang="en-CA" b="1" dirty="0">
                <a:solidFill>
                  <a:srgbClr val="FFFFFF">
                    <a:lumMod val="85000"/>
                  </a:srgbClr>
                </a:solidFill>
              </a:endParaRPr>
            </a:p>
          </p:txBody>
        </p:sp>
      </p:grpSp>
    </p:spTree>
    <p:extLst>
      <p:ext uri="{BB962C8B-B14F-4D97-AF65-F5344CB8AC3E}">
        <p14:creationId xmlns:p14="http://schemas.microsoft.com/office/powerpoint/2010/main" val="12688485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47848" y="250088"/>
            <a:ext cx="8620125" cy="877887"/>
          </a:xfrm>
        </p:spPr>
        <p:txBody>
          <a:bodyPr/>
          <a:lstStyle/>
          <a:p>
            <a:r>
              <a:rPr lang="en-US" dirty="0"/>
              <a:t>Executive Summary</a:t>
            </a:r>
          </a:p>
        </p:txBody>
      </p:sp>
      <p:sp>
        <p:nvSpPr>
          <p:cNvPr id="8" name="Text Placeholder 7"/>
          <p:cNvSpPr>
            <a:spLocks noGrp="1"/>
          </p:cNvSpPr>
          <p:nvPr>
            <p:ph type="body" sz="quarter" idx="10"/>
          </p:nvPr>
        </p:nvSpPr>
        <p:spPr>
          <a:xfrm>
            <a:off x="247848" y="1520788"/>
            <a:ext cx="6050840" cy="1167660"/>
          </a:xfrm>
        </p:spPr>
        <p:txBody>
          <a:bodyPr/>
          <a:lstStyle/>
          <a:p>
            <a:pPr lvl="0"/>
            <a:r>
              <a:rPr lang="en-US" dirty="0"/>
              <a:t>Looming talent shortages have motivated organizations to </a:t>
            </a:r>
            <a:r>
              <a:rPr lang="en-US" dirty="0" smtClean="0"/>
              <a:t>place leadership </a:t>
            </a:r>
            <a:r>
              <a:rPr lang="en-US" dirty="0"/>
              <a:t>development </a:t>
            </a:r>
            <a:r>
              <a:rPr lang="en-US" dirty="0" smtClean="0"/>
              <a:t>among their </a:t>
            </a:r>
            <a:r>
              <a:rPr lang="en-US" dirty="0"/>
              <a:t>top </a:t>
            </a:r>
            <a:r>
              <a:rPr lang="en-US" dirty="0" smtClean="0"/>
              <a:t>priorities </a:t>
            </a:r>
            <a:r>
              <a:rPr lang="en-US" dirty="0"/>
              <a:t>for the </a:t>
            </a:r>
            <a:r>
              <a:rPr lang="en-US" dirty="0" smtClean="0"/>
              <a:t>past four </a:t>
            </a:r>
            <a:r>
              <a:rPr lang="en-US" dirty="0"/>
              <a:t>years.</a:t>
            </a:r>
            <a:endParaRPr lang="en-CA" dirty="0"/>
          </a:p>
          <a:p>
            <a:r>
              <a:rPr lang="en-CA" dirty="0" smtClean="0"/>
              <a:t>Leadership </a:t>
            </a:r>
            <a:r>
              <a:rPr lang="en-CA" dirty="0"/>
              <a:t>development goes hand-in-hand with succession </a:t>
            </a:r>
            <a:r>
              <a:rPr lang="en-CA" dirty="0" smtClean="0"/>
              <a:t>planning. It is also critical due to its </a:t>
            </a:r>
            <a:r>
              <a:rPr lang="en-CA" dirty="0"/>
              <a:t>ability to improve engagement and reduce turnover rates, </a:t>
            </a:r>
            <a:r>
              <a:rPr lang="en-CA" dirty="0" smtClean="0"/>
              <a:t>which impact the </a:t>
            </a:r>
            <a:r>
              <a:rPr lang="en-CA" dirty="0"/>
              <a:t>organization’s ability to achieve strategic goals.</a:t>
            </a:r>
          </a:p>
        </p:txBody>
      </p:sp>
      <p:sp>
        <p:nvSpPr>
          <p:cNvPr id="9" name="Text Placeholder 8"/>
          <p:cNvSpPr>
            <a:spLocks noGrp="1"/>
          </p:cNvSpPr>
          <p:nvPr>
            <p:ph type="body" sz="quarter" idx="11"/>
          </p:nvPr>
        </p:nvSpPr>
        <p:spPr>
          <a:xfrm>
            <a:off x="247848" y="3040769"/>
            <a:ext cx="6050840" cy="1216323"/>
          </a:xfrm>
        </p:spPr>
        <p:txBody>
          <a:bodyPr/>
          <a:lstStyle/>
          <a:p>
            <a:r>
              <a:rPr lang="en-CA" dirty="0"/>
              <a:t>Organizations are often overwhelmed with developing their leadership competencies, getting traction for the program, and not over-engineering the program.</a:t>
            </a:r>
          </a:p>
          <a:p>
            <a:r>
              <a:rPr lang="en-CA" dirty="0" smtClean="0"/>
              <a:t>Selecting employees </a:t>
            </a:r>
            <a:r>
              <a:rPr lang="en-CA" dirty="0"/>
              <a:t>with leadership </a:t>
            </a:r>
            <a:r>
              <a:rPr lang="en-CA" dirty="0" smtClean="0"/>
              <a:t>potential and creating effective development opportunities </a:t>
            </a:r>
            <a:r>
              <a:rPr lang="en-CA" dirty="0"/>
              <a:t>can be a challenging undertaking.</a:t>
            </a:r>
          </a:p>
        </p:txBody>
      </p:sp>
      <p:sp>
        <p:nvSpPr>
          <p:cNvPr id="10" name="Text Placeholder 9"/>
          <p:cNvSpPr>
            <a:spLocks noGrp="1"/>
          </p:cNvSpPr>
          <p:nvPr>
            <p:ph type="body" sz="quarter" idx="12"/>
          </p:nvPr>
        </p:nvSpPr>
        <p:spPr>
          <a:xfrm>
            <a:off x="273969" y="4596807"/>
            <a:ext cx="8627399" cy="1685807"/>
          </a:xfrm>
        </p:spPr>
        <p:txBody>
          <a:bodyPr/>
          <a:lstStyle/>
          <a:p>
            <a:r>
              <a:rPr lang="en-CA" dirty="0"/>
              <a:t>Develop a </a:t>
            </a:r>
            <a:r>
              <a:rPr lang="en-CA" dirty="0" smtClean="0"/>
              <a:t>tailored leadership </a:t>
            </a:r>
            <a:r>
              <a:rPr lang="en-CA" dirty="0"/>
              <a:t>program </a:t>
            </a:r>
            <a:r>
              <a:rPr lang="en-CA" dirty="0" smtClean="0"/>
              <a:t>by aligning </a:t>
            </a:r>
            <a:r>
              <a:rPr lang="en-CA" dirty="0"/>
              <a:t>leadership competencies with </a:t>
            </a:r>
            <a:r>
              <a:rPr lang="en-CA" dirty="0" smtClean="0"/>
              <a:t>organizational needs </a:t>
            </a:r>
            <a:r>
              <a:rPr lang="en-CA" dirty="0"/>
              <a:t>and prioritizing </a:t>
            </a:r>
            <a:r>
              <a:rPr lang="en-CA" dirty="0" smtClean="0"/>
              <a:t>the </a:t>
            </a:r>
            <a:r>
              <a:rPr lang="en-CA" dirty="0"/>
              <a:t>largest competency gaps.</a:t>
            </a:r>
          </a:p>
          <a:p>
            <a:r>
              <a:rPr lang="en-CA" dirty="0"/>
              <a:t>Assess employees for leadership potential </a:t>
            </a:r>
            <a:r>
              <a:rPr lang="en-CA" dirty="0" smtClean="0"/>
              <a:t>by </a:t>
            </a:r>
            <a:r>
              <a:rPr lang="en-CA" dirty="0"/>
              <a:t>observing </a:t>
            </a:r>
            <a:r>
              <a:rPr lang="en-CA" dirty="0" smtClean="0"/>
              <a:t>and </a:t>
            </a:r>
            <a:r>
              <a:rPr lang="en-CA" dirty="0"/>
              <a:t>evaluating their performance of core leadership </a:t>
            </a:r>
            <a:r>
              <a:rPr lang="en-CA" dirty="0" smtClean="0"/>
              <a:t>competencies and through using a 9-Box Grid.</a:t>
            </a:r>
            <a:endParaRPr lang="en-CA" dirty="0"/>
          </a:p>
          <a:p>
            <a:r>
              <a:rPr lang="en-CA" dirty="0"/>
              <a:t>Gain buy-in </a:t>
            </a:r>
            <a:r>
              <a:rPr lang="en-CA" dirty="0" smtClean="0"/>
              <a:t>for </a:t>
            </a:r>
            <a:r>
              <a:rPr lang="en-CA" dirty="0"/>
              <a:t>the program with a clear business case and showing results-based success as an outcome of the program. </a:t>
            </a:r>
          </a:p>
          <a:p>
            <a:r>
              <a:rPr lang="en-CA" dirty="0" smtClean="0"/>
              <a:t>Ensure </a:t>
            </a:r>
            <a:r>
              <a:rPr lang="en-CA" dirty="0"/>
              <a:t>that leadership development is a company-wide initiative and that participants’ managers are onboard with the program, as they will be responsible for a lot of the development oversight. This can be accomplished with a good communication plan and by making people development a part of their performance appraisal.</a:t>
            </a:r>
          </a:p>
        </p:txBody>
      </p:sp>
      <p:sp>
        <p:nvSpPr>
          <p:cNvPr id="11" name="Text Placeholder 10"/>
          <p:cNvSpPr>
            <a:spLocks noGrp="1"/>
          </p:cNvSpPr>
          <p:nvPr>
            <p:ph type="body" sz="quarter" idx="14"/>
          </p:nvPr>
        </p:nvSpPr>
        <p:spPr>
          <a:xfrm>
            <a:off x="6444207" y="1477883"/>
            <a:ext cx="2376265" cy="2599189"/>
          </a:xfrm>
        </p:spPr>
        <p:txBody>
          <a:bodyPr/>
          <a:lstStyle/>
          <a:p>
            <a:pPr marL="88900" indent="0">
              <a:buNone/>
            </a:pPr>
            <a:r>
              <a:rPr lang="en-CA" dirty="0"/>
              <a:t>Build a leadership development program that </a:t>
            </a:r>
            <a:r>
              <a:rPr lang="en-CA" dirty="0" smtClean="0"/>
              <a:t>uses </a:t>
            </a:r>
            <a:r>
              <a:rPr lang="en-CA" b="1" dirty="0">
                <a:solidFill>
                  <a:srgbClr val="C77709"/>
                </a:solidFill>
              </a:rPr>
              <a:t>experiential, relational, and formal learning techniques.</a:t>
            </a:r>
            <a:r>
              <a:rPr lang="en-CA" dirty="0"/>
              <a:t> </a:t>
            </a:r>
            <a:endParaRPr lang="en-CA" dirty="0" smtClean="0"/>
          </a:p>
          <a:p>
            <a:pPr marL="88900" indent="0">
              <a:buNone/>
            </a:pPr>
            <a:endParaRPr lang="en-CA" dirty="0"/>
          </a:p>
          <a:p>
            <a:pPr marL="88900" indent="0">
              <a:buNone/>
            </a:pPr>
            <a:r>
              <a:rPr lang="en-CA" dirty="0" smtClean="0"/>
              <a:t>The </a:t>
            </a:r>
            <a:r>
              <a:rPr lang="en-CA" dirty="0"/>
              <a:t>greatest amount of learning occurs in on-the-job experiences, but development is made more successful when experiential learning is combined with both formal training and feedback</a:t>
            </a:r>
            <a:r>
              <a:rPr lang="en-CA" dirty="0" smtClean="0"/>
              <a:t>.</a:t>
            </a:r>
            <a:endParaRPr lang="en-CA" dirty="0"/>
          </a:p>
        </p:txBody>
      </p:sp>
      <p:grpSp>
        <p:nvGrpSpPr>
          <p:cNvPr id="12" name="Group 11"/>
          <p:cNvGrpSpPr/>
          <p:nvPr/>
        </p:nvGrpSpPr>
        <p:grpSpPr>
          <a:xfrm>
            <a:off x="261066" y="4231134"/>
            <a:ext cx="8640578" cy="461665"/>
            <a:chOff x="247848" y="4125411"/>
            <a:chExt cx="8640578" cy="461665"/>
          </a:xfrm>
          <a:solidFill>
            <a:schemeClr val="bg1">
              <a:lumMod val="65000"/>
            </a:schemeClr>
          </a:solidFill>
        </p:grpSpPr>
        <p:sp>
          <p:nvSpPr>
            <p:cNvPr id="13" name="Rectangle 12"/>
            <p:cNvSpPr/>
            <p:nvPr userDrawn="1"/>
          </p:nvSpPr>
          <p:spPr>
            <a:xfrm>
              <a:off x="247848" y="4199835"/>
              <a:ext cx="8640578" cy="31281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400" b="1" dirty="0">
                  <a:solidFill>
                    <a:srgbClr val="FFFFFF"/>
                  </a:solidFill>
                </a:rPr>
                <a:t>Resolution</a:t>
              </a:r>
            </a:p>
          </p:txBody>
        </p:sp>
        <p:sp>
          <p:nvSpPr>
            <p:cNvPr id="14" name="TextBox 13"/>
            <p:cNvSpPr txBox="1"/>
            <p:nvPr userDrawn="1"/>
          </p:nvSpPr>
          <p:spPr>
            <a:xfrm>
              <a:off x="8461706" y="4125411"/>
              <a:ext cx="426720" cy="461665"/>
            </a:xfrm>
            <a:prstGeom prst="rect">
              <a:avLst/>
            </a:prstGeom>
            <a:noFill/>
          </p:spPr>
          <p:txBody>
            <a:bodyPr wrap="none" rtlCol="0" anchor="ctr">
              <a:spAutoFit/>
            </a:bodyPr>
            <a:lstStyle/>
            <a:p>
              <a:pPr algn="ctr" fontAlgn="base">
                <a:spcBef>
                  <a:spcPct val="0"/>
                </a:spcBef>
                <a:spcAft>
                  <a:spcPct val="0"/>
                </a:spcAft>
              </a:pPr>
              <a:r>
                <a:rPr lang="en-US" sz="2400" b="1" dirty="0" smtClean="0">
                  <a:solidFill>
                    <a:srgbClr val="FFFFFF"/>
                  </a:solidFill>
                  <a:sym typeface="Wingdings" panose="05000000000000000000" pitchFamily="2" charset="2"/>
                </a:rPr>
                <a:t></a:t>
              </a:r>
              <a:endParaRPr lang="en-US" sz="2400" b="1" dirty="0">
                <a:solidFill>
                  <a:srgbClr val="FFFFFF"/>
                </a:solidFill>
              </a:endParaRPr>
            </a:p>
          </p:txBody>
        </p:sp>
      </p:grpSp>
      <p:grpSp>
        <p:nvGrpSpPr>
          <p:cNvPr id="15" name="Group 14"/>
          <p:cNvGrpSpPr/>
          <p:nvPr/>
        </p:nvGrpSpPr>
        <p:grpSpPr>
          <a:xfrm>
            <a:off x="247848" y="1210905"/>
            <a:ext cx="6050840" cy="325508"/>
            <a:chOff x="277163" y="1210905"/>
            <a:chExt cx="5266944" cy="325508"/>
          </a:xfrm>
          <a:solidFill>
            <a:srgbClr val="243F54"/>
          </a:solidFill>
        </p:grpSpPr>
        <p:sp>
          <p:nvSpPr>
            <p:cNvPr id="16" name="Rectangle 15"/>
            <p:cNvSpPr/>
            <p:nvPr userDrawn="1"/>
          </p:nvSpPr>
          <p:spPr>
            <a:xfrm>
              <a:off x="277163" y="1210905"/>
              <a:ext cx="5266944" cy="3200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smtClean="0">
                  <a:solidFill>
                    <a:srgbClr val="FFFFFF"/>
                  </a:solidFill>
                </a:rPr>
                <a:t>Situation</a:t>
              </a:r>
              <a:endParaRPr lang="en-US" sz="1400" b="1" dirty="0">
                <a:solidFill>
                  <a:srgbClr val="FFFFFF"/>
                </a:solidFill>
              </a:endParaRPr>
            </a:p>
          </p:txBody>
        </p:sp>
        <p:sp>
          <p:nvSpPr>
            <p:cNvPr id="17" name="Isosceles Triangle 16"/>
            <p:cNvSpPr/>
            <p:nvPr userDrawn="1"/>
          </p:nvSpPr>
          <p:spPr>
            <a:xfrm>
              <a:off x="5223565" y="1254045"/>
              <a:ext cx="216694" cy="223838"/>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100" dirty="0" smtClean="0">
                <a:solidFill>
                  <a:srgbClr val="333333"/>
                </a:solidFill>
              </a:endParaRPr>
            </a:p>
          </p:txBody>
        </p:sp>
        <p:sp>
          <p:nvSpPr>
            <p:cNvPr id="18" name="TextBox 17"/>
            <p:cNvSpPr txBox="1"/>
            <p:nvPr userDrawn="1"/>
          </p:nvSpPr>
          <p:spPr>
            <a:xfrm>
              <a:off x="5297384" y="1259414"/>
              <a:ext cx="69056" cy="276999"/>
            </a:xfrm>
            <a:prstGeom prst="rect">
              <a:avLst/>
            </a:prstGeom>
            <a:noFill/>
          </p:spPr>
          <p:txBody>
            <a:bodyPr wrap="square" rtlCol="0" anchor="ctr">
              <a:spAutoFit/>
            </a:bodyPr>
            <a:lstStyle/>
            <a:p>
              <a:pPr algn="ctr" fontAlgn="base">
                <a:spcBef>
                  <a:spcPct val="0"/>
                </a:spcBef>
                <a:spcAft>
                  <a:spcPct val="0"/>
                </a:spcAft>
              </a:pPr>
              <a:r>
                <a:rPr lang="en-US" sz="1200" dirty="0" smtClean="0">
                  <a:solidFill>
                    <a:srgbClr val="333333"/>
                  </a:solidFill>
                </a:rPr>
                <a:t>!</a:t>
              </a:r>
              <a:endParaRPr lang="en-US" sz="1200" dirty="0">
                <a:solidFill>
                  <a:srgbClr val="333333"/>
                </a:solidFill>
              </a:endParaRPr>
            </a:p>
          </p:txBody>
        </p:sp>
      </p:grpSp>
      <p:grpSp>
        <p:nvGrpSpPr>
          <p:cNvPr id="19" name="Group 18"/>
          <p:cNvGrpSpPr/>
          <p:nvPr/>
        </p:nvGrpSpPr>
        <p:grpSpPr>
          <a:xfrm>
            <a:off x="247848" y="2713516"/>
            <a:ext cx="6050840" cy="320040"/>
            <a:chOff x="251520" y="2547450"/>
            <a:chExt cx="5266944" cy="320040"/>
          </a:xfrm>
          <a:solidFill>
            <a:schemeClr val="accent2">
              <a:lumMod val="60000"/>
              <a:lumOff val="40000"/>
            </a:schemeClr>
          </a:solidFill>
        </p:grpSpPr>
        <p:sp>
          <p:nvSpPr>
            <p:cNvPr id="20" name="Rectangle 19"/>
            <p:cNvSpPr/>
            <p:nvPr userDrawn="1"/>
          </p:nvSpPr>
          <p:spPr>
            <a:xfrm>
              <a:off x="251520" y="2547450"/>
              <a:ext cx="5266944" cy="3200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fontAlgn="base">
                <a:spcBef>
                  <a:spcPct val="0"/>
                </a:spcBef>
                <a:spcAft>
                  <a:spcPct val="0"/>
                </a:spcAft>
              </a:pPr>
              <a:r>
                <a:rPr lang="en-US" sz="1400" b="1" dirty="0">
                  <a:solidFill>
                    <a:srgbClr val="FFFFFF"/>
                  </a:solidFill>
                </a:rPr>
                <a:t>Complication</a:t>
              </a:r>
            </a:p>
          </p:txBody>
        </p:sp>
        <p:sp>
          <p:nvSpPr>
            <p:cNvPr id="21" name="TextBox 20"/>
            <p:cNvSpPr txBox="1"/>
            <p:nvPr userDrawn="1"/>
          </p:nvSpPr>
          <p:spPr>
            <a:xfrm>
              <a:off x="5177595" y="2549302"/>
              <a:ext cx="262664" cy="306000"/>
            </a:xfrm>
            <a:prstGeom prst="rect">
              <a:avLst/>
            </a:prstGeom>
            <a:grpFill/>
          </p:spPr>
          <p:txBody>
            <a:bodyPr wrap="square" rtlCol="0">
              <a:spAutoFit/>
            </a:bodyPr>
            <a:lstStyle/>
            <a:p>
              <a:pPr algn="ctr" fontAlgn="base">
                <a:spcBef>
                  <a:spcPct val="0"/>
                </a:spcBef>
                <a:spcAft>
                  <a:spcPct val="0"/>
                </a:spcAft>
              </a:pPr>
              <a:r>
                <a:rPr lang="en-US" b="1" dirty="0" smtClean="0">
                  <a:solidFill>
                    <a:srgbClr val="FFFFFF"/>
                  </a:solidFill>
                </a:rPr>
                <a:t>?</a:t>
              </a:r>
              <a:endParaRPr lang="en-US" b="1" dirty="0">
                <a:solidFill>
                  <a:srgbClr val="FFFFFF"/>
                </a:solidFill>
              </a:endParaRPr>
            </a:p>
          </p:txBody>
        </p:sp>
      </p:grpSp>
      <p:sp>
        <p:nvSpPr>
          <p:cNvPr id="22" name="Round Same Side Corner Rectangle 97"/>
          <p:cNvSpPr/>
          <p:nvPr/>
        </p:nvSpPr>
        <p:spPr>
          <a:xfrm>
            <a:off x="6444208" y="1207899"/>
            <a:ext cx="2376264" cy="285749"/>
          </a:xfrm>
          <a:prstGeom prst="rect">
            <a:avLst/>
          </a:prstGeom>
          <a:solidFill>
            <a:srgbClr val="D17D08"/>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000" i="1" dirty="0" smtClean="0">
                <a:solidFill>
                  <a:srgbClr val="FFFFFF"/>
                </a:solidFill>
                <a:latin typeface="Georgia"/>
              </a:rPr>
              <a:t>McLean &amp; Co. Insight</a:t>
            </a:r>
            <a:endParaRPr lang="en-CA" sz="1000" i="1" dirty="0">
              <a:solidFill>
                <a:srgbClr val="FFFFFF"/>
              </a:solidFill>
              <a:latin typeface="Georgia"/>
            </a:endParaRPr>
          </a:p>
        </p:txBody>
      </p:sp>
      <p:pic>
        <p:nvPicPr>
          <p:cNvPr id="23" name="Picture 22" descr="insight-sm.wmf"/>
          <p:cNvPicPr>
            <a:picLocks noChangeAspect="1"/>
          </p:cNvPicPr>
          <p:nvPr/>
        </p:nvPicPr>
        <p:blipFill>
          <a:blip r:embed="rId3" cstate="screen"/>
          <a:stretch>
            <a:fillRect/>
          </a:stretch>
        </p:blipFill>
        <p:spPr>
          <a:xfrm>
            <a:off x="8469726" y="1243546"/>
            <a:ext cx="292210" cy="218147"/>
          </a:xfrm>
          <a:prstGeom prst="rect">
            <a:avLst/>
          </a:prstGeom>
          <a:noFill/>
          <a:ln>
            <a:noFill/>
          </a:ln>
        </p:spPr>
      </p:pic>
      <p:grpSp>
        <p:nvGrpSpPr>
          <p:cNvPr id="24" name="Group 23"/>
          <p:cNvGrpSpPr/>
          <p:nvPr/>
        </p:nvGrpSpPr>
        <p:grpSpPr>
          <a:xfrm>
            <a:off x="0" y="6525344"/>
            <a:ext cx="9144000" cy="351838"/>
            <a:chOff x="0" y="6525344"/>
            <a:chExt cx="9144000" cy="351838"/>
          </a:xfrm>
        </p:grpSpPr>
        <p:sp>
          <p:nvSpPr>
            <p:cNvPr id="25" name="Rectangle 24"/>
            <p:cNvSpPr/>
            <p:nvPr userDrawn="1"/>
          </p:nvSpPr>
          <p:spPr>
            <a:xfrm>
              <a:off x="0" y="6525344"/>
              <a:ext cx="9144000"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defRPr/>
              </a:pPr>
              <a:endParaRPr lang="en-CA" sz="1000" kern="0" dirty="0" smtClean="0">
                <a:solidFill>
                  <a:srgbClr val="FFFFFF"/>
                </a:solidFill>
              </a:endParaRPr>
            </a:p>
          </p:txBody>
        </p:sp>
        <p:pic>
          <p:nvPicPr>
            <p:cNvPr id="26" name="Picture 2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054021" y="6531532"/>
              <a:ext cx="838459" cy="345650"/>
            </a:xfrm>
            <a:prstGeom prst="rect">
              <a:avLst/>
            </a:prstGeom>
          </p:spPr>
        </p:pic>
        <p:sp>
          <p:nvSpPr>
            <p:cNvPr id="27" name="Rectangle 26"/>
            <p:cNvSpPr/>
            <p:nvPr userDrawn="1"/>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rPr>
                <a:t>SAMPLE</a:t>
              </a:r>
              <a:endParaRPr lang="en-CA" b="1" dirty="0">
                <a:solidFill>
                  <a:srgbClr val="FFFFFF">
                    <a:lumMod val="85000"/>
                  </a:srgbClr>
                </a:solidFill>
              </a:endParaRPr>
            </a:p>
          </p:txBody>
        </p:sp>
      </p:grpSp>
    </p:spTree>
    <p:extLst>
      <p:ext uri="{BB962C8B-B14F-4D97-AF65-F5344CB8AC3E}">
        <p14:creationId xmlns:p14="http://schemas.microsoft.com/office/powerpoint/2010/main" val="305794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itle 1"/>
          <p:cNvSpPr txBox="1">
            <a:spLocks/>
          </p:cNvSpPr>
          <p:nvPr/>
        </p:nvSpPr>
        <p:spPr bwMode="auto">
          <a:xfrm>
            <a:off x="251520" y="256032"/>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0" marR="0" lvl="0" indent="0" algn="l" defTabSz="914400" rtl="0" eaLnBrk="1" fontAlgn="base" latinLnBrk="0" hangingPunct="1">
              <a:lnSpc>
                <a:spcPts val="2600"/>
              </a:lnSpc>
              <a:spcBef>
                <a:spcPct val="0"/>
              </a:spcBef>
              <a:spcAft>
                <a:spcPct val="0"/>
              </a:spcAft>
              <a:buClrTx/>
              <a:buSzTx/>
              <a:buFontTx/>
              <a:buNone/>
              <a:tabLst/>
              <a:defRPr/>
            </a:pPr>
            <a:r>
              <a:rPr kumimoji="0" lang="en-CA" sz="2400" b="0" i="0" u="none" strike="noStrike" kern="1200" cap="none" spc="0" normalizeH="0" baseline="0" noProof="0" dirty="0" smtClean="0">
                <a:ln>
                  <a:noFill/>
                </a:ln>
                <a:solidFill>
                  <a:srgbClr val="333333"/>
                </a:solidFill>
                <a:effectLst/>
                <a:uLnTx/>
                <a:uFillTx/>
                <a:latin typeface="Georgia"/>
                <a:ea typeface="+mj-ea"/>
                <a:cs typeface="+mj-cs"/>
              </a:rPr>
              <a:t>McLean &amp; Company offers various levels of support to best suit your needs</a:t>
            </a:r>
            <a:endParaRPr kumimoji="0" lang="en-CA" sz="2400" b="0" i="0" u="none" strike="noStrike" kern="1200" cap="none" spc="0" normalizeH="0" baseline="0" noProof="0" dirty="0">
              <a:ln>
                <a:noFill/>
              </a:ln>
              <a:solidFill>
                <a:srgbClr val="333333"/>
              </a:solidFill>
              <a:effectLst/>
              <a:uLnTx/>
              <a:uFillTx/>
              <a:latin typeface="Georgia"/>
              <a:ea typeface="+mj-ea"/>
              <a:cs typeface="+mj-cs"/>
            </a:endParaRPr>
          </a:p>
        </p:txBody>
      </p:sp>
      <p:sp>
        <p:nvSpPr>
          <p:cNvPr id="93" name="Rounded Rectangle 92"/>
          <p:cNvSpPr/>
          <p:nvPr/>
        </p:nvSpPr>
        <p:spPr>
          <a:xfrm>
            <a:off x="4751460"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94" name="Rounded Rectangle 93"/>
          <p:cNvSpPr/>
          <p:nvPr/>
        </p:nvSpPr>
        <p:spPr>
          <a:xfrm>
            <a:off x="363327"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95" name="Rectangle 94"/>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cxnSp>
        <p:nvCxnSpPr>
          <p:cNvPr id="96" name="Straight Arrow Connector 95"/>
          <p:cNvCxnSpPr>
            <a:stCxn id="108" idx="2"/>
          </p:cNvCxnSpPr>
          <p:nvPr/>
        </p:nvCxnSpPr>
        <p:spPr>
          <a:xfrm>
            <a:off x="813382" y="2920539"/>
            <a:ext cx="7840761" cy="0"/>
          </a:xfrm>
          <a:prstGeom prst="straightConnector1">
            <a:avLst/>
          </a:prstGeom>
          <a:noFill/>
          <a:ln w="38100" cap="flat" cmpd="sng" algn="ctr">
            <a:solidFill>
              <a:srgbClr val="FFFFFF">
                <a:lumMod val="85000"/>
              </a:srgbClr>
            </a:solidFill>
            <a:prstDash val="sysDot"/>
            <a:tailEnd type="triangle" w="lg" len="med"/>
          </a:ln>
          <a:effectLst/>
        </p:spPr>
      </p:cxnSp>
      <p:grpSp>
        <p:nvGrpSpPr>
          <p:cNvPr id="97" name="Group 96"/>
          <p:cNvGrpSpPr/>
          <p:nvPr/>
        </p:nvGrpSpPr>
        <p:grpSpPr>
          <a:xfrm>
            <a:off x="6932311" y="2025295"/>
            <a:ext cx="1636677" cy="2763778"/>
            <a:chOff x="6637354" y="1574599"/>
            <a:chExt cx="1636677" cy="2763778"/>
          </a:xfrm>
        </p:grpSpPr>
        <p:sp>
          <p:nvSpPr>
            <p:cNvPr id="98" name="Oval 97"/>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99" name="TextBox 98"/>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497EA9"/>
                  </a:solidFill>
                  <a:effectLst/>
                  <a:uLnTx/>
                  <a:uFillTx/>
                </a:rPr>
                <a:t>Consulting</a:t>
              </a:r>
            </a:p>
          </p:txBody>
        </p:sp>
        <p:sp>
          <p:nvSpPr>
            <p:cNvPr id="100" name="TextBox 99"/>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does not have the time or the knowledge to take this project on. We need assistance through the entirety of this project.”</a:t>
              </a:r>
            </a:p>
          </p:txBody>
        </p:sp>
        <p:pic>
          <p:nvPicPr>
            <p:cNvPr id="101" name="Picture 10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102" name="Group 101"/>
          <p:cNvGrpSpPr/>
          <p:nvPr/>
        </p:nvGrpSpPr>
        <p:grpSpPr>
          <a:xfrm>
            <a:off x="2336968" y="1877373"/>
            <a:ext cx="2129440" cy="2937609"/>
            <a:chOff x="2807522" y="2074912"/>
            <a:chExt cx="2129440" cy="2937609"/>
          </a:xfrm>
        </p:grpSpPr>
        <p:sp>
          <p:nvSpPr>
            <p:cNvPr id="103" name="Oval 102"/>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104" name="TextBox 103"/>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srgbClr val="365D7E"/>
                  </a:solidFill>
                  <a:effectLst/>
                  <a:uLnTx/>
                  <a:uFillTx/>
                </a:rPr>
                <a:t>Guided Implementation</a:t>
              </a:r>
            </a:p>
          </p:txBody>
        </p:sp>
        <p:sp>
          <p:nvSpPr>
            <p:cNvPr id="105" name="TextBox 104"/>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106" name="Picture 10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107" name="Group 106"/>
          <p:cNvGrpSpPr/>
          <p:nvPr/>
        </p:nvGrpSpPr>
        <p:grpSpPr>
          <a:xfrm>
            <a:off x="369141" y="2025295"/>
            <a:ext cx="1628660" cy="2794213"/>
            <a:chOff x="1266026" y="2731218"/>
            <a:chExt cx="1628660" cy="2794213"/>
          </a:xfrm>
        </p:grpSpPr>
        <p:sp>
          <p:nvSpPr>
            <p:cNvPr id="108" name="Oval 107"/>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109" name="TextBox 108"/>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29475F"/>
                  </a:solidFill>
                  <a:effectLst/>
                  <a:uLnTx/>
                  <a:uFillTx/>
                </a:rPr>
                <a:t>DIY Toolkit</a:t>
              </a:r>
            </a:p>
          </p:txBody>
        </p:sp>
        <p:sp>
          <p:nvSpPr>
            <p:cNvPr id="110" name="TextBox 109"/>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111" name="Picture 1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112" name="Group 111"/>
          <p:cNvGrpSpPr/>
          <p:nvPr/>
        </p:nvGrpSpPr>
        <p:grpSpPr>
          <a:xfrm>
            <a:off x="4957979" y="2025295"/>
            <a:ext cx="1635165" cy="2795710"/>
            <a:chOff x="4834633" y="1938352"/>
            <a:chExt cx="1635165" cy="2795710"/>
          </a:xfrm>
        </p:grpSpPr>
        <p:sp>
          <p:nvSpPr>
            <p:cNvPr id="113" name="Oval 112"/>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114" name="TextBox 113"/>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3F6D93"/>
                  </a:solidFill>
                  <a:effectLst/>
                  <a:uLnTx/>
                  <a:uFillTx/>
                </a:rPr>
                <a:t>Workshop</a:t>
              </a:r>
            </a:p>
          </p:txBody>
        </p:sp>
        <p:sp>
          <p:nvSpPr>
            <p:cNvPr id="115" name="TextBox 114"/>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116" name="Picture 11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117" name="Rectangle 116"/>
          <p:cNvSpPr/>
          <p:nvPr/>
        </p:nvSpPr>
        <p:spPr>
          <a:xfrm>
            <a:off x="897860"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srgbClr val="29475F"/>
                </a:solidFill>
                <a:effectLst/>
                <a:uLnTx/>
                <a:uFillTx/>
              </a:rPr>
              <a:t>Diagnostics and consistent frameworks used throughout all four options</a:t>
            </a:r>
          </a:p>
        </p:txBody>
      </p:sp>
      <p:grpSp>
        <p:nvGrpSpPr>
          <p:cNvPr id="28" name="Group 27"/>
          <p:cNvGrpSpPr/>
          <p:nvPr/>
        </p:nvGrpSpPr>
        <p:grpSpPr>
          <a:xfrm>
            <a:off x="0" y="6525344"/>
            <a:ext cx="9144000" cy="351838"/>
            <a:chOff x="0" y="6525344"/>
            <a:chExt cx="9144000" cy="351838"/>
          </a:xfrm>
        </p:grpSpPr>
        <p:sp>
          <p:nvSpPr>
            <p:cNvPr id="29" name="Rectangle 28"/>
            <p:cNvSpPr/>
            <p:nvPr userDrawn="1"/>
          </p:nvSpPr>
          <p:spPr>
            <a:xfrm>
              <a:off x="0" y="6525344"/>
              <a:ext cx="9144000"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defRPr/>
              </a:pPr>
              <a:endParaRPr lang="en-CA" sz="1000" kern="0" dirty="0" smtClean="0">
                <a:solidFill>
                  <a:srgbClr val="FFFFFF"/>
                </a:solidFill>
              </a:endParaRPr>
            </a:p>
          </p:txBody>
        </p:sp>
        <p:pic>
          <p:nvPicPr>
            <p:cNvPr id="30" name="Picture 2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054021" y="6531532"/>
              <a:ext cx="838459" cy="345650"/>
            </a:xfrm>
            <a:prstGeom prst="rect">
              <a:avLst/>
            </a:prstGeom>
          </p:spPr>
        </p:pic>
        <p:sp>
          <p:nvSpPr>
            <p:cNvPr id="31" name="Rectangle 30"/>
            <p:cNvSpPr/>
            <p:nvPr userDrawn="1"/>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rPr>
                <a:t>SAMPLE</a:t>
              </a:r>
              <a:endParaRPr lang="en-CA" b="1" dirty="0">
                <a:solidFill>
                  <a:srgbClr val="FFFFFF">
                    <a:lumMod val="85000"/>
                  </a:srgbClr>
                </a:solidFill>
              </a:endParaRPr>
            </a:p>
          </p:txBody>
        </p:sp>
      </p:grpSp>
    </p:spTree>
    <p:extLst>
      <p:ext uri="{BB962C8B-B14F-4D97-AF65-F5344CB8AC3E}">
        <p14:creationId xmlns:p14="http://schemas.microsoft.com/office/powerpoint/2010/main" val="26960876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Use McLean &amp; Company’s Build a Leadership Development Program framework to guide you through this blueprint</a:t>
            </a:r>
            <a:endParaRPr lang="en-US" dirty="0"/>
          </a:p>
        </p:txBody>
      </p:sp>
      <p:grpSp>
        <p:nvGrpSpPr>
          <p:cNvPr id="10" name="Group 9"/>
          <p:cNvGrpSpPr/>
          <p:nvPr/>
        </p:nvGrpSpPr>
        <p:grpSpPr>
          <a:xfrm>
            <a:off x="370277" y="1280700"/>
            <a:ext cx="8414099" cy="4987425"/>
            <a:chOff x="359532" y="1304764"/>
            <a:chExt cx="8414099" cy="4987425"/>
          </a:xfrm>
        </p:grpSpPr>
        <p:grpSp>
          <p:nvGrpSpPr>
            <p:cNvPr id="8" name="Group 7"/>
            <p:cNvGrpSpPr/>
            <p:nvPr/>
          </p:nvGrpSpPr>
          <p:grpSpPr>
            <a:xfrm>
              <a:off x="359532" y="1304764"/>
              <a:ext cx="8414099" cy="4987425"/>
              <a:chOff x="359532" y="1304764"/>
              <a:chExt cx="8414099" cy="4987425"/>
            </a:xfrm>
          </p:grpSpPr>
          <p:grpSp>
            <p:nvGrpSpPr>
              <p:cNvPr id="7" name="Group 6"/>
              <p:cNvGrpSpPr/>
              <p:nvPr/>
            </p:nvGrpSpPr>
            <p:grpSpPr>
              <a:xfrm>
                <a:off x="359532" y="1304764"/>
                <a:ext cx="8414099" cy="4987425"/>
                <a:chOff x="359532" y="1304764"/>
                <a:chExt cx="8414099" cy="4987425"/>
              </a:xfrm>
            </p:grpSpPr>
            <p:sp>
              <p:nvSpPr>
                <p:cNvPr id="59" name="Rectangle 58"/>
                <p:cNvSpPr/>
                <p:nvPr/>
              </p:nvSpPr>
              <p:spPr>
                <a:xfrm>
                  <a:off x="6079192" y="1304764"/>
                  <a:ext cx="2690430" cy="242649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sp>
              <p:nvSpPr>
                <p:cNvPr id="6" name="Oval Callout 5"/>
                <p:cNvSpPr/>
                <p:nvPr/>
              </p:nvSpPr>
              <p:spPr>
                <a:xfrm>
                  <a:off x="6427153" y="2081075"/>
                  <a:ext cx="2164578" cy="1428323"/>
                </a:xfrm>
                <a:prstGeom prst="wedgeEllipseCallout">
                  <a:avLst>
                    <a:gd name="adj1" fmla="val -45063"/>
                    <a:gd name="adj2" fmla="val 51164"/>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sp>
              <p:nvSpPr>
                <p:cNvPr id="58" name="Rectangle 57"/>
                <p:cNvSpPr/>
                <p:nvPr/>
              </p:nvSpPr>
              <p:spPr>
                <a:xfrm>
                  <a:off x="6079192" y="3804460"/>
                  <a:ext cx="2694439" cy="247839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sp>
              <p:nvSpPr>
                <p:cNvPr id="48" name="Rectangle 47"/>
                <p:cNvSpPr/>
                <p:nvPr/>
              </p:nvSpPr>
              <p:spPr>
                <a:xfrm>
                  <a:off x="359532" y="3813791"/>
                  <a:ext cx="2694439" cy="247839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sp>
              <p:nvSpPr>
                <p:cNvPr id="87" name="Rectangle 86"/>
                <p:cNvSpPr/>
                <p:nvPr/>
              </p:nvSpPr>
              <p:spPr>
                <a:xfrm>
                  <a:off x="3148234" y="1314093"/>
                  <a:ext cx="2857623" cy="496876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sp>
              <p:nvSpPr>
                <p:cNvPr id="86" name="Rectangle 85"/>
                <p:cNvSpPr/>
                <p:nvPr/>
              </p:nvSpPr>
              <p:spPr>
                <a:xfrm>
                  <a:off x="359532" y="1314095"/>
                  <a:ext cx="2690430" cy="242649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sp>
              <p:nvSpPr>
                <p:cNvPr id="22" name="Cube 21"/>
                <p:cNvSpPr/>
                <p:nvPr/>
              </p:nvSpPr>
              <p:spPr>
                <a:xfrm>
                  <a:off x="892948" y="4753610"/>
                  <a:ext cx="1580994" cy="1410256"/>
                </a:xfrm>
                <a:prstGeom prst="cube">
                  <a:avLst>
                    <a:gd name="adj" fmla="val 17299"/>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sz="1400" dirty="0" smtClean="0">
                      <a:solidFill>
                        <a:srgbClr val="FFFFFF">
                          <a:lumMod val="50000"/>
                        </a:srgbClr>
                      </a:solidFill>
                    </a:rPr>
                    <a:t>Leadership Development</a:t>
                  </a:r>
                  <a:endParaRPr lang="en-US" sz="1400" dirty="0">
                    <a:solidFill>
                      <a:srgbClr val="FFFFFF">
                        <a:lumMod val="50000"/>
                      </a:srgbClr>
                    </a:solidFill>
                  </a:endParaRPr>
                </a:p>
              </p:txBody>
            </p:sp>
            <p:grpSp>
              <p:nvGrpSpPr>
                <p:cNvPr id="42" name="Group 41"/>
                <p:cNvGrpSpPr/>
                <p:nvPr/>
              </p:nvGrpSpPr>
              <p:grpSpPr>
                <a:xfrm>
                  <a:off x="3127349" y="4410661"/>
                  <a:ext cx="2777571" cy="1455737"/>
                  <a:chOff x="4062921" y="3655579"/>
                  <a:chExt cx="3131154" cy="1641051"/>
                </a:xfrm>
              </p:grpSpPr>
              <p:grpSp>
                <p:nvGrpSpPr>
                  <p:cNvPr id="41" name="Group 40"/>
                  <p:cNvGrpSpPr/>
                  <p:nvPr/>
                </p:nvGrpSpPr>
                <p:grpSpPr>
                  <a:xfrm>
                    <a:off x="4220424" y="3759515"/>
                    <a:ext cx="2973651" cy="1537115"/>
                    <a:chOff x="4220424" y="3750819"/>
                    <a:chExt cx="2973651" cy="1537115"/>
                  </a:xfrm>
                </p:grpSpPr>
                <p:sp>
                  <p:nvSpPr>
                    <p:cNvPr id="29" name="Cube 28"/>
                    <p:cNvSpPr/>
                    <p:nvPr/>
                  </p:nvSpPr>
                  <p:spPr>
                    <a:xfrm>
                      <a:off x="4698511" y="3750819"/>
                      <a:ext cx="2495564" cy="1537115"/>
                    </a:xfrm>
                    <a:prstGeom prst="cub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1600" b="1" dirty="0" smtClean="0">
                          <a:solidFill>
                            <a:srgbClr val="FFFFFF"/>
                          </a:solidFill>
                        </a:rPr>
                        <a:t> Experiential </a:t>
                      </a:r>
                    </a:p>
                    <a:p>
                      <a:pPr algn="r" fontAlgn="base">
                        <a:spcBef>
                          <a:spcPct val="0"/>
                        </a:spcBef>
                        <a:spcAft>
                          <a:spcPct val="0"/>
                        </a:spcAft>
                      </a:pPr>
                      <a:r>
                        <a:rPr lang="en-CA" sz="1600" b="1" dirty="0" smtClean="0">
                          <a:solidFill>
                            <a:srgbClr val="FFFFFF"/>
                          </a:solidFill>
                        </a:rPr>
                        <a:t>Learning</a:t>
                      </a:r>
                      <a:endParaRPr lang="en-US" sz="1600" b="1" dirty="0">
                        <a:solidFill>
                          <a:srgbClr val="FFFFFF"/>
                        </a:solidFill>
                      </a:endParaRPr>
                    </a:p>
                  </p:txBody>
                </p:sp>
                <p:sp>
                  <p:nvSpPr>
                    <p:cNvPr id="30" name="Freeform 29"/>
                    <p:cNvSpPr/>
                    <p:nvPr/>
                  </p:nvSpPr>
                  <p:spPr>
                    <a:xfrm>
                      <a:off x="4220424" y="4033489"/>
                      <a:ext cx="1022760" cy="1022760"/>
                    </a:xfrm>
                    <a:custGeom>
                      <a:avLst/>
                      <a:gdLst>
                        <a:gd name="connsiteX0" fmla="*/ 659225 w 881026"/>
                        <a:gd name="connsiteY0" fmla="*/ 223141 h 881026"/>
                        <a:gd name="connsiteX1" fmla="*/ 789206 w 881026"/>
                        <a:gd name="connsiteY1" fmla="*/ 183968 h 881026"/>
                        <a:gd name="connsiteX2" fmla="*/ 837034 w 881026"/>
                        <a:gd name="connsiteY2" fmla="*/ 266809 h 881026"/>
                        <a:gd name="connsiteX3" fmla="*/ 738118 w 881026"/>
                        <a:gd name="connsiteY3" fmla="*/ 359789 h 881026"/>
                        <a:gd name="connsiteX4" fmla="*/ 738118 w 881026"/>
                        <a:gd name="connsiteY4" fmla="*/ 521238 h 881026"/>
                        <a:gd name="connsiteX5" fmla="*/ 837034 w 881026"/>
                        <a:gd name="connsiteY5" fmla="*/ 614217 h 881026"/>
                        <a:gd name="connsiteX6" fmla="*/ 789206 w 881026"/>
                        <a:gd name="connsiteY6" fmla="*/ 697058 h 881026"/>
                        <a:gd name="connsiteX7" fmla="*/ 659225 w 881026"/>
                        <a:gd name="connsiteY7" fmla="*/ 657885 h 881026"/>
                        <a:gd name="connsiteX8" fmla="*/ 519406 w 881026"/>
                        <a:gd name="connsiteY8" fmla="*/ 738609 h 881026"/>
                        <a:gd name="connsiteX9" fmla="*/ 488341 w 881026"/>
                        <a:gd name="connsiteY9" fmla="*/ 870763 h 881026"/>
                        <a:gd name="connsiteX10" fmla="*/ 392685 w 881026"/>
                        <a:gd name="connsiteY10" fmla="*/ 870763 h 881026"/>
                        <a:gd name="connsiteX11" fmla="*/ 361620 w 881026"/>
                        <a:gd name="connsiteY11" fmla="*/ 738609 h 881026"/>
                        <a:gd name="connsiteX12" fmla="*/ 221801 w 881026"/>
                        <a:gd name="connsiteY12" fmla="*/ 657885 h 881026"/>
                        <a:gd name="connsiteX13" fmla="*/ 91820 w 881026"/>
                        <a:gd name="connsiteY13" fmla="*/ 697058 h 881026"/>
                        <a:gd name="connsiteX14" fmla="*/ 43992 w 881026"/>
                        <a:gd name="connsiteY14" fmla="*/ 614217 h 881026"/>
                        <a:gd name="connsiteX15" fmla="*/ 142908 w 881026"/>
                        <a:gd name="connsiteY15" fmla="*/ 521237 h 881026"/>
                        <a:gd name="connsiteX16" fmla="*/ 142908 w 881026"/>
                        <a:gd name="connsiteY16" fmla="*/ 359788 h 881026"/>
                        <a:gd name="connsiteX17" fmla="*/ 43992 w 881026"/>
                        <a:gd name="connsiteY17" fmla="*/ 266809 h 881026"/>
                        <a:gd name="connsiteX18" fmla="*/ 91820 w 881026"/>
                        <a:gd name="connsiteY18" fmla="*/ 183968 h 881026"/>
                        <a:gd name="connsiteX19" fmla="*/ 221801 w 881026"/>
                        <a:gd name="connsiteY19" fmla="*/ 223141 h 881026"/>
                        <a:gd name="connsiteX20" fmla="*/ 361620 w 881026"/>
                        <a:gd name="connsiteY20" fmla="*/ 142417 h 881026"/>
                        <a:gd name="connsiteX21" fmla="*/ 392685 w 881026"/>
                        <a:gd name="connsiteY21" fmla="*/ 10263 h 881026"/>
                        <a:gd name="connsiteX22" fmla="*/ 488341 w 881026"/>
                        <a:gd name="connsiteY22" fmla="*/ 10263 h 881026"/>
                        <a:gd name="connsiteX23" fmla="*/ 519406 w 881026"/>
                        <a:gd name="connsiteY23" fmla="*/ 142417 h 881026"/>
                        <a:gd name="connsiteX24" fmla="*/ 659225 w 881026"/>
                        <a:gd name="connsiteY24" fmla="*/ 223141 h 881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81026" h="881026">
                          <a:moveTo>
                            <a:pt x="567069" y="222858"/>
                          </a:moveTo>
                          <a:lnTo>
                            <a:pt x="661304" y="164495"/>
                          </a:lnTo>
                          <a:lnTo>
                            <a:pt x="716531" y="219723"/>
                          </a:lnTo>
                          <a:lnTo>
                            <a:pt x="658167" y="313957"/>
                          </a:lnTo>
                          <a:cubicBezTo>
                            <a:pt x="680646" y="352617"/>
                            <a:pt x="692423" y="396567"/>
                            <a:pt x="692285" y="441287"/>
                          </a:cubicBezTo>
                          <a:lnTo>
                            <a:pt x="789947" y="493714"/>
                          </a:lnTo>
                          <a:lnTo>
                            <a:pt x="769732" y="569156"/>
                          </a:lnTo>
                          <a:lnTo>
                            <a:pt x="658941" y="565729"/>
                          </a:lnTo>
                          <a:cubicBezTo>
                            <a:pt x="636700" y="604527"/>
                            <a:pt x="604527" y="636700"/>
                            <a:pt x="565729" y="658941"/>
                          </a:cubicBezTo>
                          <a:lnTo>
                            <a:pt x="569156" y="769733"/>
                          </a:lnTo>
                          <a:lnTo>
                            <a:pt x="493715" y="789947"/>
                          </a:lnTo>
                          <a:lnTo>
                            <a:pt x="441287" y="692286"/>
                          </a:lnTo>
                          <a:cubicBezTo>
                            <a:pt x="396567" y="692423"/>
                            <a:pt x="352617" y="680647"/>
                            <a:pt x="313957" y="658168"/>
                          </a:cubicBezTo>
                          <a:lnTo>
                            <a:pt x="219722" y="716531"/>
                          </a:lnTo>
                          <a:lnTo>
                            <a:pt x="164495" y="661303"/>
                          </a:lnTo>
                          <a:lnTo>
                            <a:pt x="222859" y="567069"/>
                          </a:lnTo>
                          <a:cubicBezTo>
                            <a:pt x="200380" y="528409"/>
                            <a:pt x="188603" y="484459"/>
                            <a:pt x="188741" y="439739"/>
                          </a:cubicBezTo>
                          <a:lnTo>
                            <a:pt x="91079" y="387312"/>
                          </a:lnTo>
                          <a:lnTo>
                            <a:pt x="111294" y="311870"/>
                          </a:lnTo>
                          <a:lnTo>
                            <a:pt x="222085" y="315297"/>
                          </a:lnTo>
                          <a:cubicBezTo>
                            <a:pt x="244326" y="276499"/>
                            <a:pt x="276499" y="244326"/>
                            <a:pt x="315297" y="222085"/>
                          </a:cubicBezTo>
                          <a:lnTo>
                            <a:pt x="311870" y="111293"/>
                          </a:lnTo>
                          <a:lnTo>
                            <a:pt x="387311" y="91079"/>
                          </a:lnTo>
                          <a:lnTo>
                            <a:pt x="439739" y="188740"/>
                          </a:lnTo>
                          <a:cubicBezTo>
                            <a:pt x="484459" y="188603"/>
                            <a:pt x="528409" y="200379"/>
                            <a:pt x="567069" y="222858"/>
                          </a:cubicBezTo>
                          <a:close/>
                        </a:path>
                      </a:pathLst>
                    </a:custGeom>
                    <a:solidFill>
                      <a:schemeClr val="accent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04939" tIns="304939" rIns="304939" bIns="304939" numCol="1" spcCol="1270" anchor="ctr" anchorCtr="0">
                      <a:noAutofit/>
                    </a:bodyPr>
                    <a:lstStyle/>
                    <a:p>
                      <a:pPr algn="ctr" defTabSz="444500" fontAlgn="base">
                        <a:lnSpc>
                          <a:spcPct val="90000"/>
                        </a:lnSpc>
                        <a:spcBef>
                          <a:spcPct val="0"/>
                        </a:spcBef>
                        <a:spcAft>
                          <a:spcPct val="35000"/>
                        </a:spcAft>
                      </a:pPr>
                      <a:endParaRPr lang="en-CA" sz="1000" dirty="0">
                        <a:solidFill>
                          <a:srgbClr val="FFFFFF"/>
                        </a:solidFill>
                      </a:endParaRPr>
                    </a:p>
                  </p:txBody>
                </p:sp>
              </p:grpSp>
              <p:sp>
                <p:nvSpPr>
                  <p:cNvPr id="40" name="Circular Arrow 39"/>
                  <p:cNvSpPr/>
                  <p:nvPr/>
                </p:nvSpPr>
                <p:spPr>
                  <a:xfrm rot="9793374">
                    <a:off x="4062921" y="3655579"/>
                    <a:ext cx="1971548" cy="1617000"/>
                  </a:xfrm>
                  <a:prstGeom prst="circularArrow">
                    <a:avLst>
                      <a:gd name="adj1" fmla="val 4687"/>
                      <a:gd name="adj2" fmla="val 299029"/>
                      <a:gd name="adj3" fmla="val 2469928"/>
                      <a:gd name="adj4" fmla="val 19447472"/>
                      <a:gd name="adj5" fmla="val 5469"/>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grpSp>
              <p:nvGrpSpPr>
                <p:cNvPr id="43" name="Group 42"/>
                <p:cNvGrpSpPr/>
                <p:nvPr/>
              </p:nvGrpSpPr>
              <p:grpSpPr>
                <a:xfrm>
                  <a:off x="3124654" y="3560142"/>
                  <a:ext cx="2660103" cy="1308320"/>
                  <a:chOff x="3829894" y="2568426"/>
                  <a:chExt cx="2998730" cy="1474867"/>
                </a:xfrm>
              </p:grpSpPr>
              <p:sp>
                <p:nvSpPr>
                  <p:cNvPr id="26" name="Cube 25"/>
                  <p:cNvSpPr/>
                  <p:nvPr/>
                </p:nvSpPr>
                <p:spPr>
                  <a:xfrm>
                    <a:off x="4438631" y="2568426"/>
                    <a:ext cx="2389993" cy="989657"/>
                  </a:xfrm>
                  <a:prstGeom prst="cube">
                    <a:avLst/>
                  </a:prstGeom>
                  <a:solidFill>
                    <a:srgbClr val="D8D3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1600" b="1" dirty="0" smtClean="0">
                        <a:solidFill>
                          <a:srgbClr val="333333"/>
                        </a:solidFill>
                      </a:rPr>
                      <a:t> Relational </a:t>
                    </a:r>
                  </a:p>
                  <a:p>
                    <a:pPr algn="r" fontAlgn="base">
                      <a:spcBef>
                        <a:spcPct val="0"/>
                      </a:spcBef>
                      <a:spcAft>
                        <a:spcPct val="0"/>
                      </a:spcAft>
                    </a:pPr>
                    <a:r>
                      <a:rPr lang="en-CA" sz="1600" b="1" dirty="0" smtClean="0">
                        <a:solidFill>
                          <a:srgbClr val="333333"/>
                        </a:solidFill>
                      </a:rPr>
                      <a:t>Learning</a:t>
                    </a:r>
                    <a:endParaRPr lang="en-US" sz="1600" b="1" dirty="0">
                      <a:solidFill>
                        <a:srgbClr val="333333"/>
                      </a:solidFill>
                    </a:endParaRPr>
                  </a:p>
                </p:txBody>
              </p:sp>
              <p:sp>
                <p:nvSpPr>
                  <p:cNvPr id="28" name="Freeform 27"/>
                  <p:cNvSpPr/>
                  <p:nvPr/>
                </p:nvSpPr>
                <p:spPr>
                  <a:xfrm>
                    <a:off x="3944971" y="2809986"/>
                    <a:ext cx="987319" cy="852143"/>
                  </a:xfrm>
                  <a:custGeom>
                    <a:avLst/>
                    <a:gdLst>
                      <a:gd name="connsiteX0" fmla="*/ 659225 w 881026"/>
                      <a:gd name="connsiteY0" fmla="*/ 223141 h 881026"/>
                      <a:gd name="connsiteX1" fmla="*/ 789206 w 881026"/>
                      <a:gd name="connsiteY1" fmla="*/ 183968 h 881026"/>
                      <a:gd name="connsiteX2" fmla="*/ 837034 w 881026"/>
                      <a:gd name="connsiteY2" fmla="*/ 266809 h 881026"/>
                      <a:gd name="connsiteX3" fmla="*/ 738118 w 881026"/>
                      <a:gd name="connsiteY3" fmla="*/ 359789 h 881026"/>
                      <a:gd name="connsiteX4" fmla="*/ 738118 w 881026"/>
                      <a:gd name="connsiteY4" fmla="*/ 521238 h 881026"/>
                      <a:gd name="connsiteX5" fmla="*/ 837034 w 881026"/>
                      <a:gd name="connsiteY5" fmla="*/ 614217 h 881026"/>
                      <a:gd name="connsiteX6" fmla="*/ 789206 w 881026"/>
                      <a:gd name="connsiteY6" fmla="*/ 697058 h 881026"/>
                      <a:gd name="connsiteX7" fmla="*/ 659225 w 881026"/>
                      <a:gd name="connsiteY7" fmla="*/ 657885 h 881026"/>
                      <a:gd name="connsiteX8" fmla="*/ 519406 w 881026"/>
                      <a:gd name="connsiteY8" fmla="*/ 738609 h 881026"/>
                      <a:gd name="connsiteX9" fmla="*/ 488341 w 881026"/>
                      <a:gd name="connsiteY9" fmla="*/ 870763 h 881026"/>
                      <a:gd name="connsiteX10" fmla="*/ 392685 w 881026"/>
                      <a:gd name="connsiteY10" fmla="*/ 870763 h 881026"/>
                      <a:gd name="connsiteX11" fmla="*/ 361620 w 881026"/>
                      <a:gd name="connsiteY11" fmla="*/ 738609 h 881026"/>
                      <a:gd name="connsiteX12" fmla="*/ 221801 w 881026"/>
                      <a:gd name="connsiteY12" fmla="*/ 657885 h 881026"/>
                      <a:gd name="connsiteX13" fmla="*/ 91820 w 881026"/>
                      <a:gd name="connsiteY13" fmla="*/ 697058 h 881026"/>
                      <a:gd name="connsiteX14" fmla="*/ 43992 w 881026"/>
                      <a:gd name="connsiteY14" fmla="*/ 614217 h 881026"/>
                      <a:gd name="connsiteX15" fmla="*/ 142908 w 881026"/>
                      <a:gd name="connsiteY15" fmla="*/ 521237 h 881026"/>
                      <a:gd name="connsiteX16" fmla="*/ 142908 w 881026"/>
                      <a:gd name="connsiteY16" fmla="*/ 359788 h 881026"/>
                      <a:gd name="connsiteX17" fmla="*/ 43992 w 881026"/>
                      <a:gd name="connsiteY17" fmla="*/ 266809 h 881026"/>
                      <a:gd name="connsiteX18" fmla="*/ 91820 w 881026"/>
                      <a:gd name="connsiteY18" fmla="*/ 183968 h 881026"/>
                      <a:gd name="connsiteX19" fmla="*/ 221801 w 881026"/>
                      <a:gd name="connsiteY19" fmla="*/ 223141 h 881026"/>
                      <a:gd name="connsiteX20" fmla="*/ 361620 w 881026"/>
                      <a:gd name="connsiteY20" fmla="*/ 142417 h 881026"/>
                      <a:gd name="connsiteX21" fmla="*/ 392685 w 881026"/>
                      <a:gd name="connsiteY21" fmla="*/ 10263 h 881026"/>
                      <a:gd name="connsiteX22" fmla="*/ 488341 w 881026"/>
                      <a:gd name="connsiteY22" fmla="*/ 10263 h 881026"/>
                      <a:gd name="connsiteX23" fmla="*/ 519406 w 881026"/>
                      <a:gd name="connsiteY23" fmla="*/ 142417 h 881026"/>
                      <a:gd name="connsiteX24" fmla="*/ 659225 w 881026"/>
                      <a:gd name="connsiteY24" fmla="*/ 223141 h 881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81026" h="881026">
                        <a:moveTo>
                          <a:pt x="567069" y="222858"/>
                        </a:moveTo>
                        <a:lnTo>
                          <a:pt x="661304" y="164495"/>
                        </a:lnTo>
                        <a:lnTo>
                          <a:pt x="716531" y="219723"/>
                        </a:lnTo>
                        <a:lnTo>
                          <a:pt x="658167" y="313957"/>
                        </a:lnTo>
                        <a:cubicBezTo>
                          <a:pt x="680646" y="352617"/>
                          <a:pt x="692423" y="396567"/>
                          <a:pt x="692285" y="441287"/>
                        </a:cubicBezTo>
                        <a:lnTo>
                          <a:pt x="789947" y="493714"/>
                        </a:lnTo>
                        <a:lnTo>
                          <a:pt x="769732" y="569156"/>
                        </a:lnTo>
                        <a:lnTo>
                          <a:pt x="658941" y="565729"/>
                        </a:lnTo>
                        <a:cubicBezTo>
                          <a:pt x="636700" y="604527"/>
                          <a:pt x="604527" y="636700"/>
                          <a:pt x="565729" y="658941"/>
                        </a:cubicBezTo>
                        <a:lnTo>
                          <a:pt x="569156" y="769733"/>
                        </a:lnTo>
                        <a:lnTo>
                          <a:pt x="493715" y="789947"/>
                        </a:lnTo>
                        <a:lnTo>
                          <a:pt x="441287" y="692286"/>
                        </a:lnTo>
                        <a:cubicBezTo>
                          <a:pt x="396567" y="692423"/>
                          <a:pt x="352617" y="680647"/>
                          <a:pt x="313957" y="658168"/>
                        </a:cubicBezTo>
                        <a:lnTo>
                          <a:pt x="219722" y="716531"/>
                        </a:lnTo>
                        <a:lnTo>
                          <a:pt x="164495" y="661303"/>
                        </a:lnTo>
                        <a:lnTo>
                          <a:pt x="222859" y="567069"/>
                        </a:lnTo>
                        <a:cubicBezTo>
                          <a:pt x="200380" y="528409"/>
                          <a:pt x="188603" y="484459"/>
                          <a:pt x="188741" y="439739"/>
                        </a:cubicBezTo>
                        <a:lnTo>
                          <a:pt x="91079" y="387312"/>
                        </a:lnTo>
                        <a:lnTo>
                          <a:pt x="111294" y="311870"/>
                        </a:lnTo>
                        <a:lnTo>
                          <a:pt x="222085" y="315297"/>
                        </a:lnTo>
                        <a:cubicBezTo>
                          <a:pt x="244326" y="276499"/>
                          <a:pt x="276499" y="244326"/>
                          <a:pt x="315297" y="222085"/>
                        </a:cubicBezTo>
                        <a:lnTo>
                          <a:pt x="311870" y="111293"/>
                        </a:lnTo>
                        <a:lnTo>
                          <a:pt x="387311" y="91079"/>
                        </a:lnTo>
                        <a:lnTo>
                          <a:pt x="439739" y="188740"/>
                        </a:lnTo>
                        <a:cubicBezTo>
                          <a:pt x="484459" y="188603"/>
                          <a:pt x="528409" y="200379"/>
                          <a:pt x="567069" y="222858"/>
                        </a:cubicBezTo>
                        <a:close/>
                      </a:path>
                    </a:pathLst>
                  </a:custGeom>
                  <a:solidFill>
                    <a:schemeClr val="accent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04939" tIns="304939" rIns="304939" bIns="304939" numCol="1" spcCol="1270" anchor="ctr" anchorCtr="0">
                    <a:noAutofit/>
                  </a:bodyPr>
                  <a:lstStyle/>
                  <a:p>
                    <a:pPr algn="ctr" defTabSz="444500" fontAlgn="base">
                      <a:lnSpc>
                        <a:spcPct val="90000"/>
                      </a:lnSpc>
                      <a:spcBef>
                        <a:spcPct val="0"/>
                      </a:spcBef>
                      <a:spcAft>
                        <a:spcPct val="35000"/>
                      </a:spcAft>
                    </a:pPr>
                    <a:endParaRPr lang="en-CA" sz="1000" dirty="0">
                      <a:solidFill>
                        <a:srgbClr val="FFFFFF"/>
                      </a:solidFill>
                    </a:endParaRPr>
                  </a:p>
                </p:txBody>
              </p:sp>
              <p:sp>
                <p:nvSpPr>
                  <p:cNvPr id="39" name="Shape 38"/>
                  <p:cNvSpPr/>
                  <p:nvPr/>
                </p:nvSpPr>
                <p:spPr>
                  <a:xfrm>
                    <a:off x="3829894" y="2610840"/>
                    <a:ext cx="1432453" cy="1432453"/>
                  </a:xfrm>
                  <a:prstGeom prst="leftCircularArrow">
                    <a:avLst>
                      <a:gd name="adj1" fmla="val 6452"/>
                      <a:gd name="adj2" fmla="val 429999"/>
                      <a:gd name="adj3" fmla="val 10489124"/>
                      <a:gd name="adj4" fmla="val 14837806"/>
                      <a:gd name="adj5" fmla="val 7527"/>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grpSp>
              <p:nvGrpSpPr>
                <p:cNvPr id="45" name="Group 44"/>
                <p:cNvGrpSpPr/>
                <p:nvPr/>
              </p:nvGrpSpPr>
              <p:grpSpPr>
                <a:xfrm>
                  <a:off x="3435982" y="2646243"/>
                  <a:ext cx="2072950" cy="1392370"/>
                  <a:chOff x="4339390" y="1556792"/>
                  <a:chExt cx="2336834" cy="1569617"/>
                </a:xfrm>
              </p:grpSpPr>
              <p:grpSp>
                <p:nvGrpSpPr>
                  <p:cNvPr id="44" name="Group 43"/>
                  <p:cNvGrpSpPr/>
                  <p:nvPr/>
                </p:nvGrpSpPr>
                <p:grpSpPr>
                  <a:xfrm>
                    <a:off x="4519286" y="1556792"/>
                    <a:ext cx="2156938" cy="936726"/>
                    <a:chOff x="4519286" y="1556792"/>
                    <a:chExt cx="2156938" cy="936726"/>
                  </a:xfrm>
                </p:grpSpPr>
                <p:sp>
                  <p:nvSpPr>
                    <p:cNvPr id="24" name="Cube 23"/>
                    <p:cNvSpPr/>
                    <p:nvPr/>
                  </p:nvSpPr>
                  <p:spPr>
                    <a:xfrm>
                      <a:off x="4718103" y="1556792"/>
                      <a:ext cx="1958121" cy="842242"/>
                    </a:xfrm>
                    <a:prstGeom prst="cub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1600" b="1" dirty="0" smtClean="0">
                          <a:solidFill>
                            <a:srgbClr val="333333"/>
                          </a:solidFill>
                        </a:rPr>
                        <a:t>Formal </a:t>
                      </a:r>
                    </a:p>
                    <a:p>
                      <a:pPr algn="r" fontAlgn="base">
                        <a:spcBef>
                          <a:spcPct val="0"/>
                        </a:spcBef>
                        <a:spcAft>
                          <a:spcPct val="0"/>
                        </a:spcAft>
                      </a:pPr>
                      <a:r>
                        <a:rPr lang="en-CA" sz="1600" b="1" dirty="0" smtClean="0">
                          <a:solidFill>
                            <a:srgbClr val="333333"/>
                          </a:solidFill>
                        </a:rPr>
                        <a:t>Training</a:t>
                      </a:r>
                      <a:endParaRPr lang="en-US" sz="1600" b="1" dirty="0">
                        <a:solidFill>
                          <a:srgbClr val="333333"/>
                        </a:solidFill>
                      </a:endParaRPr>
                    </a:p>
                  </p:txBody>
                </p:sp>
                <p:sp>
                  <p:nvSpPr>
                    <p:cNvPr id="25" name="Freeform 24"/>
                    <p:cNvSpPr/>
                    <p:nvPr/>
                  </p:nvSpPr>
                  <p:spPr>
                    <a:xfrm>
                      <a:off x="4519286" y="1807466"/>
                      <a:ext cx="855729" cy="686052"/>
                    </a:xfrm>
                    <a:custGeom>
                      <a:avLst/>
                      <a:gdLst>
                        <a:gd name="connsiteX0" fmla="*/ 659225 w 881026"/>
                        <a:gd name="connsiteY0" fmla="*/ 223141 h 881026"/>
                        <a:gd name="connsiteX1" fmla="*/ 789206 w 881026"/>
                        <a:gd name="connsiteY1" fmla="*/ 183968 h 881026"/>
                        <a:gd name="connsiteX2" fmla="*/ 837034 w 881026"/>
                        <a:gd name="connsiteY2" fmla="*/ 266809 h 881026"/>
                        <a:gd name="connsiteX3" fmla="*/ 738118 w 881026"/>
                        <a:gd name="connsiteY3" fmla="*/ 359789 h 881026"/>
                        <a:gd name="connsiteX4" fmla="*/ 738118 w 881026"/>
                        <a:gd name="connsiteY4" fmla="*/ 521238 h 881026"/>
                        <a:gd name="connsiteX5" fmla="*/ 837034 w 881026"/>
                        <a:gd name="connsiteY5" fmla="*/ 614217 h 881026"/>
                        <a:gd name="connsiteX6" fmla="*/ 789206 w 881026"/>
                        <a:gd name="connsiteY6" fmla="*/ 697058 h 881026"/>
                        <a:gd name="connsiteX7" fmla="*/ 659225 w 881026"/>
                        <a:gd name="connsiteY7" fmla="*/ 657885 h 881026"/>
                        <a:gd name="connsiteX8" fmla="*/ 519406 w 881026"/>
                        <a:gd name="connsiteY8" fmla="*/ 738609 h 881026"/>
                        <a:gd name="connsiteX9" fmla="*/ 488341 w 881026"/>
                        <a:gd name="connsiteY9" fmla="*/ 870763 h 881026"/>
                        <a:gd name="connsiteX10" fmla="*/ 392685 w 881026"/>
                        <a:gd name="connsiteY10" fmla="*/ 870763 h 881026"/>
                        <a:gd name="connsiteX11" fmla="*/ 361620 w 881026"/>
                        <a:gd name="connsiteY11" fmla="*/ 738609 h 881026"/>
                        <a:gd name="connsiteX12" fmla="*/ 221801 w 881026"/>
                        <a:gd name="connsiteY12" fmla="*/ 657885 h 881026"/>
                        <a:gd name="connsiteX13" fmla="*/ 91820 w 881026"/>
                        <a:gd name="connsiteY13" fmla="*/ 697058 h 881026"/>
                        <a:gd name="connsiteX14" fmla="*/ 43992 w 881026"/>
                        <a:gd name="connsiteY14" fmla="*/ 614217 h 881026"/>
                        <a:gd name="connsiteX15" fmla="*/ 142908 w 881026"/>
                        <a:gd name="connsiteY15" fmla="*/ 521237 h 881026"/>
                        <a:gd name="connsiteX16" fmla="*/ 142908 w 881026"/>
                        <a:gd name="connsiteY16" fmla="*/ 359788 h 881026"/>
                        <a:gd name="connsiteX17" fmla="*/ 43992 w 881026"/>
                        <a:gd name="connsiteY17" fmla="*/ 266809 h 881026"/>
                        <a:gd name="connsiteX18" fmla="*/ 91820 w 881026"/>
                        <a:gd name="connsiteY18" fmla="*/ 183968 h 881026"/>
                        <a:gd name="connsiteX19" fmla="*/ 221801 w 881026"/>
                        <a:gd name="connsiteY19" fmla="*/ 223141 h 881026"/>
                        <a:gd name="connsiteX20" fmla="*/ 361620 w 881026"/>
                        <a:gd name="connsiteY20" fmla="*/ 142417 h 881026"/>
                        <a:gd name="connsiteX21" fmla="*/ 392685 w 881026"/>
                        <a:gd name="connsiteY21" fmla="*/ 10263 h 881026"/>
                        <a:gd name="connsiteX22" fmla="*/ 488341 w 881026"/>
                        <a:gd name="connsiteY22" fmla="*/ 10263 h 881026"/>
                        <a:gd name="connsiteX23" fmla="*/ 519406 w 881026"/>
                        <a:gd name="connsiteY23" fmla="*/ 142417 h 881026"/>
                        <a:gd name="connsiteX24" fmla="*/ 659225 w 881026"/>
                        <a:gd name="connsiteY24" fmla="*/ 223141 h 881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81026" h="881026">
                          <a:moveTo>
                            <a:pt x="567069" y="222858"/>
                          </a:moveTo>
                          <a:lnTo>
                            <a:pt x="661304" y="164495"/>
                          </a:lnTo>
                          <a:lnTo>
                            <a:pt x="716531" y="219723"/>
                          </a:lnTo>
                          <a:lnTo>
                            <a:pt x="658167" y="313957"/>
                          </a:lnTo>
                          <a:cubicBezTo>
                            <a:pt x="680646" y="352617"/>
                            <a:pt x="692423" y="396567"/>
                            <a:pt x="692285" y="441287"/>
                          </a:cubicBezTo>
                          <a:lnTo>
                            <a:pt x="789947" y="493714"/>
                          </a:lnTo>
                          <a:lnTo>
                            <a:pt x="769732" y="569156"/>
                          </a:lnTo>
                          <a:lnTo>
                            <a:pt x="658941" y="565729"/>
                          </a:lnTo>
                          <a:cubicBezTo>
                            <a:pt x="636700" y="604527"/>
                            <a:pt x="604527" y="636700"/>
                            <a:pt x="565729" y="658941"/>
                          </a:cubicBezTo>
                          <a:lnTo>
                            <a:pt x="569156" y="769733"/>
                          </a:lnTo>
                          <a:lnTo>
                            <a:pt x="493715" y="789947"/>
                          </a:lnTo>
                          <a:lnTo>
                            <a:pt x="441287" y="692286"/>
                          </a:lnTo>
                          <a:cubicBezTo>
                            <a:pt x="396567" y="692423"/>
                            <a:pt x="352617" y="680647"/>
                            <a:pt x="313957" y="658168"/>
                          </a:cubicBezTo>
                          <a:lnTo>
                            <a:pt x="219722" y="716531"/>
                          </a:lnTo>
                          <a:lnTo>
                            <a:pt x="164495" y="661303"/>
                          </a:lnTo>
                          <a:lnTo>
                            <a:pt x="222859" y="567069"/>
                          </a:lnTo>
                          <a:cubicBezTo>
                            <a:pt x="200380" y="528409"/>
                            <a:pt x="188603" y="484459"/>
                            <a:pt x="188741" y="439739"/>
                          </a:cubicBezTo>
                          <a:lnTo>
                            <a:pt x="91079" y="387312"/>
                          </a:lnTo>
                          <a:lnTo>
                            <a:pt x="111294" y="311870"/>
                          </a:lnTo>
                          <a:lnTo>
                            <a:pt x="222085" y="315297"/>
                          </a:lnTo>
                          <a:cubicBezTo>
                            <a:pt x="244326" y="276499"/>
                            <a:pt x="276499" y="244326"/>
                            <a:pt x="315297" y="222085"/>
                          </a:cubicBezTo>
                          <a:lnTo>
                            <a:pt x="311870" y="111293"/>
                          </a:lnTo>
                          <a:lnTo>
                            <a:pt x="387311" y="91079"/>
                          </a:lnTo>
                          <a:lnTo>
                            <a:pt x="439739" y="188740"/>
                          </a:lnTo>
                          <a:cubicBezTo>
                            <a:pt x="484459" y="188603"/>
                            <a:pt x="528409" y="200379"/>
                            <a:pt x="567069" y="222858"/>
                          </a:cubicBezTo>
                          <a:close/>
                        </a:path>
                      </a:pathLst>
                    </a:custGeom>
                    <a:solidFill>
                      <a:schemeClr val="accent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04939" tIns="304939" rIns="304939" bIns="304939" numCol="1" spcCol="1270" anchor="ctr" anchorCtr="0">
                      <a:noAutofit/>
                    </a:bodyPr>
                    <a:lstStyle/>
                    <a:p>
                      <a:pPr algn="ctr" defTabSz="444500" fontAlgn="base">
                        <a:lnSpc>
                          <a:spcPct val="90000"/>
                        </a:lnSpc>
                        <a:spcBef>
                          <a:spcPct val="0"/>
                        </a:spcBef>
                        <a:spcAft>
                          <a:spcPct val="35000"/>
                        </a:spcAft>
                      </a:pPr>
                      <a:endParaRPr lang="en-CA" sz="1000" dirty="0">
                        <a:solidFill>
                          <a:srgbClr val="FFFFFF"/>
                        </a:solidFill>
                      </a:endParaRPr>
                    </a:p>
                  </p:txBody>
                </p:sp>
              </p:grpSp>
              <p:sp>
                <p:nvSpPr>
                  <p:cNvPr id="38" name="Circular Arrow 37"/>
                  <p:cNvSpPr/>
                  <p:nvPr/>
                </p:nvSpPr>
                <p:spPr>
                  <a:xfrm rot="490323">
                    <a:off x="4339390" y="1568755"/>
                    <a:ext cx="1654030" cy="1557654"/>
                  </a:xfrm>
                  <a:prstGeom prst="circularArrow">
                    <a:avLst>
                      <a:gd name="adj1" fmla="val 5984"/>
                      <a:gd name="adj2" fmla="val 655924"/>
                      <a:gd name="adj3" fmla="val 13313824"/>
                      <a:gd name="adj4" fmla="val 10502078"/>
                      <a:gd name="adj5" fmla="val 6981"/>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sp>
              <p:nvSpPr>
                <p:cNvPr id="49" name="TextBox 48"/>
                <p:cNvSpPr txBox="1"/>
                <p:nvPr/>
              </p:nvSpPr>
              <p:spPr>
                <a:xfrm>
                  <a:off x="763684" y="1509993"/>
                  <a:ext cx="2033993" cy="830997"/>
                </a:xfrm>
                <a:prstGeom prst="rect">
                  <a:avLst/>
                </a:prstGeom>
                <a:noFill/>
              </p:spPr>
              <p:txBody>
                <a:bodyPr wrap="square" rtlCol="0">
                  <a:spAutoFit/>
                </a:bodyPr>
                <a:lstStyle/>
                <a:p>
                  <a:pPr algn="ctr" fontAlgn="base">
                    <a:spcBef>
                      <a:spcPct val="0"/>
                    </a:spcBef>
                    <a:spcAft>
                      <a:spcPct val="0"/>
                    </a:spcAft>
                  </a:pPr>
                  <a:r>
                    <a:rPr lang="en-CA" sz="1600" b="1" dirty="0" smtClean="0">
                      <a:solidFill>
                        <a:srgbClr val="333333"/>
                      </a:solidFill>
                    </a:rPr>
                    <a:t>Identify and </a:t>
                  </a:r>
                  <a:r>
                    <a:rPr lang="en-CA" sz="1600" b="1" dirty="0">
                      <a:solidFill>
                        <a:srgbClr val="333333"/>
                      </a:solidFill>
                    </a:rPr>
                    <a:t>A</a:t>
                  </a:r>
                  <a:r>
                    <a:rPr lang="en-CA" sz="1600" b="1" dirty="0" smtClean="0">
                      <a:solidFill>
                        <a:srgbClr val="333333"/>
                      </a:solidFill>
                    </a:rPr>
                    <a:t>ssess Candidates</a:t>
                  </a:r>
                  <a:endParaRPr lang="en-US" sz="1600" b="1" dirty="0">
                    <a:solidFill>
                      <a:srgbClr val="333333"/>
                    </a:solidFill>
                  </a:endParaRPr>
                </a:p>
              </p:txBody>
            </p:sp>
            <p:grpSp>
              <p:nvGrpSpPr>
                <p:cNvPr id="50" name="Group 49"/>
                <p:cNvGrpSpPr/>
                <p:nvPr/>
              </p:nvGrpSpPr>
              <p:grpSpPr>
                <a:xfrm>
                  <a:off x="6954947" y="2345629"/>
                  <a:ext cx="1087948" cy="942336"/>
                  <a:chOff x="3881315" y="3176181"/>
                  <a:chExt cx="2102147" cy="1820792"/>
                </a:xfrm>
              </p:grpSpPr>
              <p:sp>
                <p:nvSpPr>
                  <p:cNvPr id="51" name="Cube 50"/>
                  <p:cNvSpPr/>
                  <p:nvPr/>
                </p:nvSpPr>
                <p:spPr>
                  <a:xfrm>
                    <a:off x="3881315" y="3176181"/>
                    <a:ext cx="2102147" cy="1800991"/>
                  </a:xfrm>
                  <a:prstGeom prst="cube">
                    <a:avLst>
                      <a:gd name="adj" fmla="val 17299"/>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grpSp>
                <p:nvGrpSpPr>
                  <p:cNvPr id="52" name="Group 51"/>
                  <p:cNvGrpSpPr/>
                  <p:nvPr/>
                </p:nvGrpSpPr>
                <p:grpSpPr>
                  <a:xfrm>
                    <a:off x="3881315" y="3498252"/>
                    <a:ext cx="1782879" cy="1498721"/>
                    <a:chOff x="2765943" y="2112468"/>
                    <a:chExt cx="1782879" cy="1498721"/>
                  </a:xfrm>
                </p:grpSpPr>
                <p:sp>
                  <p:nvSpPr>
                    <p:cNvPr id="53" name="Rectangle 52"/>
                    <p:cNvSpPr/>
                    <p:nvPr/>
                  </p:nvSpPr>
                  <p:spPr>
                    <a:xfrm>
                      <a:off x="2770280" y="2112468"/>
                      <a:ext cx="1778542" cy="321176"/>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400" b="1" dirty="0">
                        <a:solidFill>
                          <a:srgbClr val="333333"/>
                        </a:solidFill>
                      </a:endParaRPr>
                    </a:p>
                  </p:txBody>
                </p:sp>
                <p:sp>
                  <p:nvSpPr>
                    <p:cNvPr id="54" name="Rectangle 53"/>
                    <p:cNvSpPr/>
                    <p:nvPr/>
                  </p:nvSpPr>
                  <p:spPr>
                    <a:xfrm>
                      <a:off x="2765943" y="2407641"/>
                      <a:ext cx="1782879" cy="431245"/>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400" b="1" dirty="0">
                        <a:solidFill>
                          <a:srgbClr val="333333"/>
                        </a:solidFill>
                      </a:endParaRPr>
                    </a:p>
                  </p:txBody>
                </p:sp>
                <p:sp>
                  <p:nvSpPr>
                    <p:cNvPr id="55" name="Rectangle 54"/>
                    <p:cNvSpPr/>
                    <p:nvPr/>
                  </p:nvSpPr>
                  <p:spPr>
                    <a:xfrm>
                      <a:off x="2767314" y="2838886"/>
                      <a:ext cx="1781508" cy="772303"/>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400" b="1" dirty="0">
                        <a:solidFill>
                          <a:srgbClr val="333333"/>
                        </a:solidFill>
                      </a:endParaRPr>
                    </a:p>
                  </p:txBody>
                </p:sp>
              </p:grpSp>
            </p:grpSp>
            <p:sp>
              <p:nvSpPr>
                <p:cNvPr id="72" name="TextBox 71"/>
                <p:cNvSpPr txBox="1"/>
                <p:nvPr/>
              </p:nvSpPr>
              <p:spPr>
                <a:xfrm>
                  <a:off x="6566424" y="3933016"/>
                  <a:ext cx="2033993" cy="584775"/>
                </a:xfrm>
                <a:prstGeom prst="rect">
                  <a:avLst/>
                </a:prstGeom>
                <a:noFill/>
              </p:spPr>
              <p:txBody>
                <a:bodyPr wrap="square" rtlCol="0">
                  <a:spAutoFit/>
                </a:bodyPr>
                <a:lstStyle/>
                <a:p>
                  <a:pPr algn="ctr" fontAlgn="base">
                    <a:spcBef>
                      <a:spcPct val="0"/>
                    </a:spcBef>
                    <a:spcAft>
                      <a:spcPct val="0"/>
                    </a:spcAft>
                  </a:pPr>
                  <a:r>
                    <a:rPr lang="en-CA" sz="1600" b="1" dirty="0">
                      <a:solidFill>
                        <a:srgbClr val="333333"/>
                      </a:solidFill>
                    </a:rPr>
                    <a:t>Evaluate </a:t>
                  </a:r>
                  <a:r>
                    <a:rPr lang="en-CA" sz="1600" b="1" dirty="0" smtClean="0">
                      <a:solidFill>
                        <a:srgbClr val="333333"/>
                      </a:solidFill>
                    </a:rPr>
                    <a:t>and Measure</a:t>
                  </a:r>
                  <a:endParaRPr lang="en-US" sz="1600" b="1" dirty="0">
                    <a:solidFill>
                      <a:srgbClr val="333333"/>
                    </a:solidFill>
                  </a:endParaRPr>
                </a:p>
              </p:txBody>
            </p:sp>
            <p:grpSp>
              <p:nvGrpSpPr>
                <p:cNvPr id="5" name="Group 4"/>
                <p:cNvGrpSpPr/>
                <p:nvPr/>
              </p:nvGrpSpPr>
              <p:grpSpPr>
                <a:xfrm>
                  <a:off x="6480212" y="4917541"/>
                  <a:ext cx="1906699" cy="1211759"/>
                  <a:chOff x="6516216" y="4845533"/>
                  <a:chExt cx="1906699" cy="1211759"/>
                </a:xfrm>
              </p:grpSpPr>
              <p:cxnSp>
                <p:nvCxnSpPr>
                  <p:cNvPr id="69" name="Straight Connector 68"/>
                  <p:cNvCxnSpPr/>
                  <p:nvPr/>
                </p:nvCxnSpPr>
                <p:spPr>
                  <a:xfrm>
                    <a:off x="6516216" y="5283838"/>
                    <a:ext cx="1823383" cy="39238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71" name="Flowchart: Extract 70"/>
                  <p:cNvSpPr/>
                  <p:nvPr/>
                </p:nvSpPr>
                <p:spPr>
                  <a:xfrm>
                    <a:off x="7299751" y="5505684"/>
                    <a:ext cx="308185" cy="551608"/>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grpSp>
                <p:nvGrpSpPr>
                  <p:cNvPr id="73" name="Group 72"/>
                  <p:cNvGrpSpPr/>
                  <p:nvPr/>
                </p:nvGrpSpPr>
                <p:grpSpPr>
                  <a:xfrm rot="779406">
                    <a:off x="6635550" y="4845533"/>
                    <a:ext cx="566797" cy="485596"/>
                    <a:chOff x="3853212" y="3288720"/>
                    <a:chExt cx="2102148" cy="1800990"/>
                  </a:xfrm>
                </p:grpSpPr>
                <p:sp>
                  <p:nvSpPr>
                    <p:cNvPr id="74" name="Cube 73"/>
                    <p:cNvSpPr/>
                    <p:nvPr/>
                  </p:nvSpPr>
                  <p:spPr>
                    <a:xfrm>
                      <a:off x="3853212" y="3288720"/>
                      <a:ext cx="2102148" cy="1800990"/>
                    </a:xfrm>
                    <a:prstGeom prst="cube">
                      <a:avLst>
                        <a:gd name="adj" fmla="val 17299"/>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grpSp>
                  <p:nvGrpSpPr>
                    <p:cNvPr id="75" name="Group 74"/>
                    <p:cNvGrpSpPr/>
                    <p:nvPr/>
                  </p:nvGrpSpPr>
                  <p:grpSpPr>
                    <a:xfrm>
                      <a:off x="3861675" y="3498252"/>
                      <a:ext cx="1802519" cy="1523155"/>
                      <a:chOff x="2746303" y="2112468"/>
                      <a:chExt cx="1802519" cy="1523155"/>
                    </a:xfrm>
                  </p:grpSpPr>
                  <p:sp>
                    <p:nvSpPr>
                      <p:cNvPr id="76" name="Rectangle 75"/>
                      <p:cNvSpPr/>
                      <p:nvPr/>
                    </p:nvSpPr>
                    <p:spPr>
                      <a:xfrm>
                        <a:off x="2770280" y="2112468"/>
                        <a:ext cx="1778542" cy="321176"/>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400" b="1" dirty="0">
                          <a:solidFill>
                            <a:srgbClr val="333333"/>
                          </a:solidFill>
                        </a:endParaRPr>
                      </a:p>
                    </p:txBody>
                  </p:sp>
                  <p:sp>
                    <p:nvSpPr>
                      <p:cNvPr id="77" name="Rectangle 76"/>
                      <p:cNvSpPr/>
                      <p:nvPr/>
                    </p:nvSpPr>
                    <p:spPr>
                      <a:xfrm>
                        <a:off x="2765943" y="2407641"/>
                        <a:ext cx="1782879" cy="431245"/>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400" b="1" dirty="0">
                          <a:solidFill>
                            <a:srgbClr val="333333"/>
                          </a:solidFill>
                        </a:endParaRPr>
                      </a:p>
                    </p:txBody>
                  </p:sp>
                  <p:sp>
                    <p:nvSpPr>
                      <p:cNvPr id="78" name="Rectangle 77"/>
                      <p:cNvSpPr/>
                      <p:nvPr/>
                    </p:nvSpPr>
                    <p:spPr>
                      <a:xfrm>
                        <a:off x="2746303" y="2863320"/>
                        <a:ext cx="1781509" cy="772303"/>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400" b="1" dirty="0">
                          <a:solidFill>
                            <a:srgbClr val="333333"/>
                          </a:solidFill>
                        </a:endParaRPr>
                      </a:p>
                    </p:txBody>
                  </p:sp>
                </p:grpSp>
              </p:grpSp>
              <p:grpSp>
                <p:nvGrpSpPr>
                  <p:cNvPr id="80" name="Group 79"/>
                  <p:cNvGrpSpPr/>
                  <p:nvPr/>
                </p:nvGrpSpPr>
                <p:grpSpPr>
                  <a:xfrm rot="779406">
                    <a:off x="7856119" y="5090443"/>
                    <a:ext cx="566796" cy="490935"/>
                    <a:chOff x="3881315" y="3176181"/>
                    <a:chExt cx="2102147" cy="1820792"/>
                  </a:xfrm>
                </p:grpSpPr>
                <p:sp>
                  <p:nvSpPr>
                    <p:cNvPr id="81" name="Cube 80"/>
                    <p:cNvSpPr/>
                    <p:nvPr/>
                  </p:nvSpPr>
                  <p:spPr>
                    <a:xfrm>
                      <a:off x="3881315" y="3176181"/>
                      <a:ext cx="2102147" cy="1800991"/>
                    </a:xfrm>
                    <a:prstGeom prst="cube">
                      <a:avLst>
                        <a:gd name="adj" fmla="val 17299"/>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grpSp>
                  <p:nvGrpSpPr>
                    <p:cNvPr id="82" name="Group 81"/>
                    <p:cNvGrpSpPr/>
                    <p:nvPr/>
                  </p:nvGrpSpPr>
                  <p:grpSpPr>
                    <a:xfrm>
                      <a:off x="3881315" y="3498252"/>
                      <a:ext cx="1782879" cy="1498721"/>
                      <a:chOff x="2765943" y="2112468"/>
                      <a:chExt cx="1782879" cy="1498721"/>
                    </a:xfrm>
                  </p:grpSpPr>
                  <p:sp>
                    <p:nvSpPr>
                      <p:cNvPr id="83" name="Rectangle 82"/>
                      <p:cNvSpPr/>
                      <p:nvPr/>
                    </p:nvSpPr>
                    <p:spPr>
                      <a:xfrm>
                        <a:off x="2770280" y="2112468"/>
                        <a:ext cx="1778542" cy="321176"/>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400" b="1" dirty="0">
                          <a:solidFill>
                            <a:srgbClr val="333333"/>
                          </a:solidFill>
                        </a:endParaRPr>
                      </a:p>
                    </p:txBody>
                  </p:sp>
                  <p:sp>
                    <p:nvSpPr>
                      <p:cNvPr id="84" name="Rectangle 83"/>
                      <p:cNvSpPr/>
                      <p:nvPr/>
                    </p:nvSpPr>
                    <p:spPr>
                      <a:xfrm>
                        <a:off x="2765943" y="2407641"/>
                        <a:ext cx="1782879" cy="431245"/>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400" b="1" dirty="0">
                          <a:solidFill>
                            <a:srgbClr val="333333"/>
                          </a:solidFill>
                        </a:endParaRPr>
                      </a:p>
                    </p:txBody>
                  </p:sp>
                  <p:sp>
                    <p:nvSpPr>
                      <p:cNvPr id="85" name="Rectangle 84"/>
                      <p:cNvSpPr/>
                      <p:nvPr/>
                    </p:nvSpPr>
                    <p:spPr>
                      <a:xfrm>
                        <a:off x="2767314" y="2838886"/>
                        <a:ext cx="1781508" cy="772303"/>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400" b="1" dirty="0">
                          <a:solidFill>
                            <a:srgbClr val="333333"/>
                          </a:solidFill>
                        </a:endParaRPr>
                      </a:p>
                    </p:txBody>
                  </p:sp>
                </p:grpSp>
              </p:grpSp>
            </p:grpSp>
            <p:sp>
              <p:nvSpPr>
                <p:cNvPr id="46" name="TextBox 45"/>
                <p:cNvSpPr txBox="1"/>
                <p:nvPr/>
              </p:nvSpPr>
              <p:spPr>
                <a:xfrm>
                  <a:off x="3468107" y="1496003"/>
                  <a:ext cx="2217875" cy="584775"/>
                </a:xfrm>
                <a:prstGeom prst="rect">
                  <a:avLst/>
                </a:prstGeom>
                <a:noFill/>
              </p:spPr>
              <p:txBody>
                <a:bodyPr wrap="square" rtlCol="0">
                  <a:spAutoFit/>
                </a:bodyPr>
                <a:lstStyle/>
                <a:p>
                  <a:pPr algn="ctr" fontAlgn="base">
                    <a:spcBef>
                      <a:spcPct val="0"/>
                    </a:spcBef>
                    <a:spcAft>
                      <a:spcPct val="0"/>
                    </a:spcAft>
                  </a:pPr>
                  <a:r>
                    <a:rPr lang="en-CA" sz="1600" b="1" dirty="0" smtClean="0">
                      <a:solidFill>
                        <a:srgbClr val="333333"/>
                      </a:solidFill>
                    </a:rPr>
                    <a:t>Build the Development Plans</a:t>
                  </a:r>
                  <a:endParaRPr lang="en-US" sz="1600" b="1" dirty="0">
                    <a:solidFill>
                      <a:srgbClr val="333333"/>
                    </a:solidFill>
                  </a:endParaRPr>
                </a:p>
              </p:txBody>
            </p:sp>
            <p:sp>
              <p:nvSpPr>
                <p:cNvPr id="4" name="Oval 3"/>
                <p:cNvSpPr/>
                <p:nvPr/>
              </p:nvSpPr>
              <p:spPr>
                <a:xfrm>
                  <a:off x="414133" y="1388664"/>
                  <a:ext cx="434929" cy="406071"/>
                </a:xfrm>
                <a:prstGeom prst="ellipse">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solidFill>
                    </a:rPr>
                    <a:t>1</a:t>
                  </a:r>
                  <a:endParaRPr lang="en-US" b="1" dirty="0">
                    <a:solidFill>
                      <a:srgbClr val="FFFFFF"/>
                    </a:solidFill>
                  </a:endParaRPr>
                </a:p>
              </p:txBody>
            </p:sp>
            <p:sp>
              <p:nvSpPr>
                <p:cNvPr id="56" name="Oval 55"/>
                <p:cNvSpPr/>
                <p:nvPr/>
              </p:nvSpPr>
              <p:spPr>
                <a:xfrm>
                  <a:off x="400522" y="3871747"/>
                  <a:ext cx="434929" cy="406071"/>
                </a:xfrm>
                <a:prstGeom prst="ellipse">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solidFill>
                    </a:rPr>
                    <a:t>2</a:t>
                  </a:r>
                  <a:endParaRPr lang="en-US" b="1" dirty="0">
                    <a:solidFill>
                      <a:srgbClr val="FFFFFF"/>
                    </a:solidFill>
                  </a:endParaRPr>
                </a:p>
              </p:txBody>
            </p:sp>
            <p:sp>
              <p:nvSpPr>
                <p:cNvPr id="57" name="Oval 56"/>
                <p:cNvSpPr/>
                <p:nvPr/>
              </p:nvSpPr>
              <p:spPr>
                <a:xfrm>
                  <a:off x="3200761" y="1388664"/>
                  <a:ext cx="434929" cy="406071"/>
                </a:xfrm>
                <a:prstGeom prst="ellipse">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solidFill>
                    </a:rPr>
                    <a:t>3</a:t>
                  </a:r>
                  <a:endParaRPr lang="en-US" b="1" dirty="0">
                    <a:solidFill>
                      <a:srgbClr val="FFFFFF"/>
                    </a:solidFill>
                  </a:endParaRPr>
                </a:p>
              </p:txBody>
            </p:sp>
            <p:sp>
              <p:nvSpPr>
                <p:cNvPr id="60" name="Oval 59"/>
                <p:cNvSpPr/>
                <p:nvPr/>
              </p:nvSpPr>
              <p:spPr>
                <a:xfrm>
                  <a:off x="6177103" y="3867585"/>
                  <a:ext cx="434929" cy="406071"/>
                </a:xfrm>
                <a:prstGeom prst="ellipse">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solidFill>
                    </a:rPr>
                    <a:t>5</a:t>
                  </a:r>
                  <a:endParaRPr lang="en-US" b="1" dirty="0">
                    <a:solidFill>
                      <a:srgbClr val="FFFFFF"/>
                    </a:solidFill>
                  </a:endParaRPr>
                </a:p>
              </p:txBody>
            </p:sp>
            <p:sp>
              <p:nvSpPr>
                <p:cNvPr id="61" name="Oval 60"/>
                <p:cNvSpPr/>
                <p:nvPr/>
              </p:nvSpPr>
              <p:spPr>
                <a:xfrm>
                  <a:off x="6131495" y="1387092"/>
                  <a:ext cx="434929" cy="406071"/>
                </a:xfrm>
                <a:prstGeom prst="ellipse">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a:solidFill>
                        <a:srgbClr val="FFFFFF"/>
                      </a:solidFill>
                    </a:rPr>
                    <a:t>4</a:t>
                  </a:r>
                  <a:endParaRPr lang="en-US" b="1" dirty="0">
                    <a:solidFill>
                      <a:srgbClr val="FFFFFF"/>
                    </a:solidFill>
                  </a:endParaRPr>
                </a:p>
              </p:txBody>
            </p:sp>
            <p:sp>
              <p:nvSpPr>
                <p:cNvPr id="63" name="TextBox 62"/>
                <p:cNvSpPr txBox="1"/>
                <p:nvPr/>
              </p:nvSpPr>
              <p:spPr>
                <a:xfrm>
                  <a:off x="6450732" y="1512550"/>
                  <a:ext cx="2033993" cy="338554"/>
                </a:xfrm>
                <a:prstGeom prst="rect">
                  <a:avLst/>
                </a:prstGeom>
                <a:noFill/>
              </p:spPr>
              <p:txBody>
                <a:bodyPr wrap="square" rtlCol="0">
                  <a:spAutoFit/>
                </a:bodyPr>
                <a:lstStyle/>
                <a:p>
                  <a:pPr algn="ctr" fontAlgn="base">
                    <a:spcBef>
                      <a:spcPct val="0"/>
                    </a:spcBef>
                    <a:spcAft>
                      <a:spcPct val="0"/>
                    </a:spcAft>
                  </a:pPr>
                  <a:r>
                    <a:rPr lang="en-CA" sz="1600" b="1" dirty="0" smtClean="0">
                      <a:solidFill>
                        <a:srgbClr val="333333"/>
                      </a:solidFill>
                    </a:rPr>
                    <a:t>Communicate</a:t>
                  </a:r>
                  <a:endParaRPr lang="en-US" sz="1600" b="1" dirty="0">
                    <a:solidFill>
                      <a:srgbClr val="333333"/>
                    </a:solidFill>
                  </a:endParaRPr>
                </a:p>
              </p:txBody>
            </p:sp>
            <p:sp>
              <p:nvSpPr>
                <p:cNvPr id="64" name="TextBox 63"/>
                <p:cNvSpPr txBox="1"/>
                <p:nvPr/>
              </p:nvSpPr>
              <p:spPr>
                <a:xfrm>
                  <a:off x="697686" y="3936487"/>
                  <a:ext cx="2033993" cy="584775"/>
                </a:xfrm>
                <a:prstGeom prst="rect">
                  <a:avLst/>
                </a:prstGeom>
                <a:noFill/>
              </p:spPr>
              <p:txBody>
                <a:bodyPr wrap="square" rtlCol="0">
                  <a:spAutoFit/>
                </a:bodyPr>
                <a:lstStyle/>
                <a:p>
                  <a:pPr algn="ctr" fontAlgn="base">
                    <a:spcBef>
                      <a:spcPct val="0"/>
                    </a:spcBef>
                    <a:spcAft>
                      <a:spcPct val="0"/>
                    </a:spcAft>
                  </a:pPr>
                  <a:r>
                    <a:rPr lang="en-CA" sz="1600" b="1" dirty="0" smtClean="0">
                      <a:solidFill>
                        <a:srgbClr val="333333"/>
                      </a:solidFill>
                    </a:rPr>
                    <a:t>Build the </a:t>
                  </a:r>
                </a:p>
                <a:p>
                  <a:pPr algn="ctr" fontAlgn="base">
                    <a:spcBef>
                      <a:spcPct val="0"/>
                    </a:spcBef>
                    <a:spcAft>
                      <a:spcPct val="0"/>
                    </a:spcAft>
                  </a:pPr>
                  <a:r>
                    <a:rPr lang="en-CA" sz="1600" b="1" dirty="0" smtClean="0">
                      <a:solidFill>
                        <a:srgbClr val="333333"/>
                      </a:solidFill>
                    </a:rPr>
                    <a:t>Program Format</a:t>
                  </a:r>
                  <a:endParaRPr lang="en-US" sz="1600" b="1" dirty="0">
                    <a:solidFill>
                      <a:srgbClr val="333333"/>
                    </a:solidFill>
                  </a:endParaRPr>
                </a:p>
              </p:txBody>
            </p:sp>
          </p:grpSp>
          <p:sp>
            <p:nvSpPr>
              <p:cNvPr id="65" name="TextBox 64"/>
              <p:cNvSpPr txBox="1"/>
              <p:nvPr/>
            </p:nvSpPr>
            <p:spPr>
              <a:xfrm>
                <a:off x="3624834" y="3040651"/>
                <a:ext cx="669496" cy="276999"/>
              </a:xfrm>
              <a:prstGeom prst="rect">
                <a:avLst/>
              </a:prstGeom>
              <a:noFill/>
            </p:spPr>
            <p:txBody>
              <a:bodyPr wrap="square" rtlCol="0">
                <a:spAutoFit/>
              </a:bodyPr>
              <a:lstStyle/>
              <a:p>
                <a:pPr algn="ctr" fontAlgn="base">
                  <a:spcBef>
                    <a:spcPct val="0"/>
                  </a:spcBef>
                  <a:spcAft>
                    <a:spcPct val="0"/>
                  </a:spcAft>
                </a:pPr>
                <a:r>
                  <a:rPr lang="en-CA" sz="1200" dirty="0" smtClean="0">
                    <a:solidFill>
                      <a:srgbClr val="FFFFFF"/>
                    </a:solidFill>
                  </a:rPr>
                  <a:t>10</a:t>
                </a:r>
                <a:endParaRPr lang="en-US" sz="1200" dirty="0">
                  <a:solidFill>
                    <a:srgbClr val="FFFFFF"/>
                  </a:solidFill>
                </a:endParaRPr>
              </a:p>
            </p:txBody>
          </p:sp>
          <p:sp>
            <p:nvSpPr>
              <p:cNvPr id="66" name="TextBox 65"/>
              <p:cNvSpPr txBox="1"/>
              <p:nvPr/>
            </p:nvSpPr>
            <p:spPr>
              <a:xfrm>
                <a:off x="3329902" y="4026238"/>
                <a:ext cx="669496" cy="276999"/>
              </a:xfrm>
              <a:prstGeom prst="rect">
                <a:avLst/>
              </a:prstGeom>
              <a:noFill/>
            </p:spPr>
            <p:txBody>
              <a:bodyPr wrap="square" rtlCol="0">
                <a:spAutoFit/>
              </a:bodyPr>
              <a:lstStyle/>
              <a:p>
                <a:pPr algn="ctr" fontAlgn="base">
                  <a:spcBef>
                    <a:spcPct val="0"/>
                  </a:spcBef>
                  <a:spcAft>
                    <a:spcPct val="0"/>
                  </a:spcAft>
                </a:pPr>
                <a:r>
                  <a:rPr lang="en-CA" sz="1200" dirty="0">
                    <a:solidFill>
                      <a:srgbClr val="FFFFFF"/>
                    </a:solidFill>
                  </a:rPr>
                  <a:t>2</a:t>
                </a:r>
                <a:r>
                  <a:rPr lang="en-CA" sz="1200" dirty="0" smtClean="0">
                    <a:solidFill>
                      <a:srgbClr val="FFFFFF"/>
                    </a:solidFill>
                  </a:rPr>
                  <a:t>0</a:t>
                </a:r>
                <a:endParaRPr lang="en-US" sz="1200" dirty="0">
                  <a:solidFill>
                    <a:srgbClr val="FFFFFF"/>
                  </a:solidFill>
                </a:endParaRPr>
              </a:p>
            </p:txBody>
          </p:sp>
          <p:sp>
            <p:nvSpPr>
              <p:cNvPr id="67" name="TextBox 66"/>
              <p:cNvSpPr txBox="1"/>
              <p:nvPr/>
            </p:nvSpPr>
            <p:spPr>
              <a:xfrm>
                <a:off x="3397516" y="5062828"/>
                <a:ext cx="669496" cy="276999"/>
              </a:xfrm>
              <a:prstGeom prst="rect">
                <a:avLst/>
              </a:prstGeom>
              <a:noFill/>
            </p:spPr>
            <p:txBody>
              <a:bodyPr wrap="square" rtlCol="0">
                <a:spAutoFit/>
              </a:bodyPr>
              <a:lstStyle/>
              <a:p>
                <a:pPr algn="ctr" fontAlgn="base">
                  <a:spcBef>
                    <a:spcPct val="0"/>
                  </a:spcBef>
                  <a:spcAft>
                    <a:spcPct val="0"/>
                  </a:spcAft>
                </a:pPr>
                <a:r>
                  <a:rPr lang="en-CA" sz="1200" dirty="0" smtClean="0">
                    <a:solidFill>
                      <a:srgbClr val="FFFFFF"/>
                    </a:solidFill>
                  </a:rPr>
                  <a:t>70</a:t>
                </a:r>
                <a:endParaRPr lang="en-US" sz="1200" dirty="0">
                  <a:solidFill>
                    <a:srgbClr val="FFFFFF"/>
                  </a:solidFill>
                </a:endParaRPr>
              </a:p>
            </p:txBody>
          </p:sp>
        </p:grpSp>
        <p:grpSp>
          <p:nvGrpSpPr>
            <p:cNvPr id="9" name="Group 8"/>
            <p:cNvGrpSpPr/>
            <p:nvPr/>
          </p:nvGrpSpPr>
          <p:grpSpPr>
            <a:xfrm>
              <a:off x="1036146" y="2318227"/>
              <a:ext cx="1392610" cy="1222138"/>
              <a:chOff x="881337" y="2080497"/>
              <a:chExt cx="823672" cy="722845"/>
            </a:xfrm>
          </p:grpSpPr>
          <p:sp>
            <p:nvSpPr>
              <p:cNvPr id="68" name="Oval 67"/>
              <p:cNvSpPr/>
              <p:nvPr/>
            </p:nvSpPr>
            <p:spPr>
              <a:xfrm>
                <a:off x="1104056" y="2102294"/>
                <a:ext cx="573096" cy="539944"/>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pic>
            <p:nvPicPr>
              <p:cNvPr id="70" name="Picture 69" descr="MagnifyingGlass.wmf"/>
              <p:cNvPicPr>
                <a:picLocks noChangeAspect="1"/>
              </p:cNvPicPr>
              <p:nvPr/>
            </p:nvPicPr>
            <p:blipFill>
              <a:blip r:embed="rId2" cstate="print"/>
              <a:stretch>
                <a:fillRect/>
              </a:stretch>
            </p:blipFill>
            <p:spPr>
              <a:xfrm>
                <a:off x="881337" y="2080497"/>
                <a:ext cx="823672" cy="722845"/>
              </a:xfrm>
              <a:prstGeom prst="rect">
                <a:avLst/>
              </a:prstGeom>
            </p:spPr>
          </p:pic>
        </p:grpSp>
      </p:grpSp>
      <p:grpSp>
        <p:nvGrpSpPr>
          <p:cNvPr id="79" name="Group 78"/>
          <p:cNvGrpSpPr/>
          <p:nvPr/>
        </p:nvGrpSpPr>
        <p:grpSpPr>
          <a:xfrm>
            <a:off x="0" y="6525344"/>
            <a:ext cx="9144000" cy="351838"/>
            <a:chOff x="0" y="6525344"/>
            <a:chExt cx="9144000" cy="351838"/>
          </a:xfrm>
        </p:grpSpPr>
        <p:sp>
          <p:nvSpPr>
            <p:cNvPr id="88" name="Rectangle 87"/>
            <p:cNvSpPr/>
            <p:nvPr userDrawn="1"/>
          </p:nvSpPr>
          <p:spPr>
            <a:xfrm>
              <a:off x="0" y="6525344"/>
              <a:ext cx="9144000"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defRPr/>
              </a:pPr>
              <a:endParaRPr lang="en-CA" sz="1000" kern="0" dirty="0" smtClean="0">
                <a:solidFill>
                  <a:srgbClr val="FFFFFF"/>
                </a:solidFill>
              </a:endParaRPr>
            </a:p>
          </p:txBody>
        </p:sp>
        <p:pic>
          <p:nvPicPr>
            <p:cNvPr id="89" name="Picture 8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54021" y="6531532"/>
              <a:ext cx="838459" cy="345650"/>
            </a:xfrm>
            <a:prstGeom prst="rect">
              <a:avLst/>
            </a:prstGeom>
          </p:spPr>
        </p:pic>
        <p:sp>
          <p:nvSpPr>
            <p:cNvPr id="90" name="Rectangle 89"/>
            <p:cNvSpPr/>
            <p:nvPr userDrawn="1"/>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rPr>
                <a:t>SAMPLE</a:t>
              </a:r>
              <a:endParaRPr lang="en-CA" b="1" dirty="0">
                <a:solidFill>
                  <a:srgbClr val="FFFFFF">
                    <a:lumMod val="85000"/>
                  </a:srgbClr>
                </a:solidFill>
              </a:endParaRPr>
            </a:p>
          </p:txBody>
        </p:sp>
      </p:grpSp>
    </p:spTree>
    <p:extLst>
      <p:ext uri="{BB962C8B-B14F-4D97-AF65-F5344CB8AC3E}">
        <p14:creationId xmlns:p14="http://schemas.microsoft.com/office/powerpoint/2010/main" val="40278409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4"/>
          <p:cNvSpPr txBox="1">
            <a:spLocks/>
          </p:cNvSpPr>
          <p:nvPr/>
        </p:nvSpPr>
        <p:spPr>
          <a:xfrm>
            <a:off x="5308374" y="2132855"/>
            <a:ext cx="3292493" cy="1336239"/>
          </a:xfrm>
          <a:prstGeom prst="rect">
            <a:avLst/>
          </a:prstGeom>
        </p:spPr>
        <p:txBody>
          <a:bodyPr/>
          <a:lst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4400" dirty="0" smtClean="0">
                <a:solidFill>
                  <a:schemeClr val="accent1"/>
                </a:solidFill>
              </a:rPr>
              <a:t>Sample Slides</a:t>
            </a:r>
            <a:endParaRPr lang="en-US" sz="4400" dirty="0">
              <a:solidFill>
                <a:schemeClr val="accent1"/>
              </a:solidFill>
            </a:endParaRPr>
          </a:p>
        </p:txBody>
      </p:sp>
      <p:pic>
        <p:nvPicPr>
          <p:cNvPr id="14" name="Picture 13"/>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2" y="-24276"/>
            <a:ext cx="4847956" cy="6548400"/>
          </a:xfrm>
          <a:prstGeom prst="rect">
            <a:avLst/>
          </a:prstGeom>
        </p:spPr>
      </p:pic>
      <p:grpSp>
        <p:nvGrpSpPr>
          <p:cNvPr id="4" name="Group 3"/>
          <p:cNvGrpSpPr/>
          <p:nvPr/>
        </p:nvGrpSpPr>
        <p:grpSpPr>
          <a:xfrm>
            <a:off x="0" y="6525344"/>
            <a:ext cx="9144000" cy="351838"/>
            <a:chOff x="0" y="6525344"/>
            <a:chExt cx="9144000" cy="351838"/>
          </a:xfrm>
        </p:grpSpPr>
        <p:sp>
          <p:nvSpPr>
            <p:cNvPr id="5" name="Rectangle 4"/>
            <p:cNvSpPr/>
            <p:nvPr userDrawn="1"/>
          </p:nvSpPr>
          <p:spPr>
            <a:xfrm>
              <a:off x="0" y="6525344"/>
              <a:ext cx="9144000"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defRPr/>
              </a:pPr>
              <a:endParaRPr lang="en-CA" sz="1000" kern="0" dirty="0" smtClean="0">
                <a:solidFill>
                  <a:srgbClr val="FFFFFF"/>
                </a:solidFill>
              </a:endParaRPr>
            </a:p>
          </p:txBody>
        </p:sp>
        <p:pic>
          <p:nvPicPr>
            <p:cNvPr id="6" name="Picture 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054021" y="6531532"/>
              <a:ext cx="838459" cy="345650"/>
            </a:xfrm>
            <a:prstGeom prst="rect">
              <a:avLst/>
            </a:prstGeom>
          </p:spPr>
        </p:pic>
        <p:sp>
          <p:nvSpPr>
            <p:cNvPr id="7" name="Rectangle 6"/>
            <p:cNvSpPr/>
            <p:nvPr userDrawn="1"/>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rPr>
                <a:t>SAMPLE</a:t>
              </a:r>
              <a:endParaRPr lang="en-CA" b="1" dirty="0">
                <a:solidFill>
                  <a:srgbClr val="FFFFFF">
                    <a:lumMod val="85000"/>
                  </a:srgbClr>
                </a:solidFill>
              </a:endParaRPr>
            </a:p>
          </p:txBody>
        </p:sp>
      </p:grpSp>
    </p:spTree>
    <p:extLst>
      <p:ext uri="{BB962C8B-B14F-4D97-AF65-F5344CB8AC3E}">
        <p14:creationId xmlns:p14="http://schemas.microsoft.com/office/powerpoint/2010/main" val="4527135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266923" y="1191905"/>
            <a:ext cx="3574904" cy="3335241"/>
          </a:xfrm>
          <a:prstGeom prst="rect">
            <a:avLst/>
          </a:prstGeom>
          <a:solidFill>
            <a:schemeClr val="accent5">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sp>
        <p:nvSpPr>
          <p:cNvPr id="9" name="Rectangle 8"/>
          <p:cNvSpPr/>
          <p:nvPr/>
        </p:nvSpPr>
        <p:spPr>
          <a:xfrm>
            <a:off x="3995936" y="1191905"/>
            <a:ext cx="4869006" cy="3342835"/>
          </a:xfrm>
          <a:prstGeom prst="rect">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srgbClr val="FFFFFF"/>
              </a:solidFill>
            </a:endParaRPr>
          </a:p>
        </p:txBody>
      </p:sp>
      <p:graphicFrame>
        <p:nvGraphicFramePr>
          <p:cNvPr id="6" name="Chart 5"/>
          <p:cNvGraphicFramePr/>
          <p:nvPr>
            <p:extLst/>
          </p:nvPr>
        </p:nvGraphicFramePr>
        <p:xfrm>
          <a:off x="-35278" y="1936301"/>
          <a:ext cx="3282816" cy="3061371"/>
        </p:xfrm>
        <a:graphic>
          <a:graphicData uri="http://schemas.openxmlformats.org/drawingml/2006/chart">
            <c:chart xmlns:c="http://schemas.openxmlformats.org/drawingml/2006/chart" xmlns:r="http://schemas.openxmlformats.org/officeDocument/2006/relationships" r:id="rId6"/>
          </a:graphicData>
        </a:graphic>
      </p:graphicFrame>
      <p:sp>
        <p:nvSpPr>
          <p:cNvPr id="2" name="Title 1"/>
          <p:cNvSpPr>
            <a:spLocks noGrp="1"/>
          </p:cNvSpPr>
          <p:nvPr>
            <p:ph type="title"/>
          </p:nvPr>
        </p:nvSpPr>
        <p:spPr>
          <a:xfrm>
            <a:off x="266923" y="260648"/>
            <a:ext cx="8748972" cy="864096"/>
          </a:xfrm>
        </p:spPr>
        <p:txBody>
          <a:bodyPr/>
          <a:lstStyle/>
          <a:p>
            <a:r>
              <a:rPr lang="en-US" dirty="0"/>
              <a:t>Although leadership development is a </a:t>
            </a:r>
            <a:r>
              <a:rPr lang="en-US" dirty="0" smtClean="0"/>
              <a:t>priority, many programs </a:t>
            </a:r>
            <a:r>
              <a:rPr lang="en-US" dirty="0"/>
              <a:t>fall short </a:t>
            </a:r>
          </a:p>
        </p:txBody>
      </p:sp>
      <p:sp>
        <p:nvSpPr>
          <p:cNvPr id="3" name="TextBox 2"/>
          <p:cNvSpPr txBox="1"/>
          <p:nvPr/>
        </p:nvSpPr>
        <p:spPr>
          <a:xfrm>
            <a:off x="1738225" y="4344988"/>
            <a:ext cx="2197047" cy="215444"/>
          </a:xfrm>
          <a:prstGeom prst="rect">
            <a:avLst/>
          </a:prstGeom>
          <a:noFill/>
          <a:ln>
            <a:noFill/>
          </a:ln>
        </p:spPr>
        <p:txBody>
          <a:bodyPr wrap="square" rtlCol="0">
            <a:spAutoFit/>
          </a:bodyPr>
          <a:lstStyle/>
          <a:p>
            <a:pPr fontAlgn="base">
              <a:spcBef>
                <a:spcPct val="0"/>
              </a:spcBef>
              <a:spcAft>
                <a:spcPct val="0"/>
              </a:spcAft>
            </a:pPr>
            <a:r>
              <a:rPr lang="en-US" sz="800" dirty="0" smtClean="0">
                <a:solidFill>
                  <a:srgbClr val="333333"/>
                </a:solidFill>
              </a:rPr>
              <a:t>Source: McLean &amp; Company; </a:t>
            </a:r>
            <a:r>
              <a:rPr lang="en-US" sz="800" i="1" dirty="0" smtClean="0">
                <a:solidFill>
                  <a:srgbClr val="333333"/>
                </a:solidFill>
              </a:rPr>
              <a:t>N=408</a:t>
            </a:r>
            <a:endParaRPr lang="en-US" sz="800" i="1" dirty="0">
              <a:solidFill>
                <a:srgbClr val="333333"/>
              </a:solidFill>
            </a:endParaRPr>
          </a:p>
        </p:txBody>
      </p:sp>
      <p:sp>
        <p:nvSpPr>
          <p:cNvPr id="5" name="TextBox 4"/>
          <p:cNvSpPr txBox="1"/>
          <p:nvPr/>
        </p:nvSpPr>
        <p:spPr>
          <a:xfrm>
            <a:off x="739718" y="4101275"/>
            <a:ext cx="3042382" cy="276999"/>
          </a:xfrm>
          <a:prstGeom prst="rect">
            <a:avLst/>
          </a:prstGeom>
          <a:noFill/>
          <a:ln>
            <a:noFill/>
          </a:ln>
        </p:spPr>
        <p:txBody>
          <a:bodyPr wrap="square" rtlCol="0">
            <a:spAutoFit/>
          </a:bodyPr>
          <a:lstStyle/>
          <a:p>
            <a:pPr algn="ctr" fontAlgn="base">
              <a:spcBef>
                <a:spcPct val="0"/>
              </a:spcBef>
              <a:spcAft>
                <a:spcPct val="0"/>
              </a:spcAft>
            </a:pPr>
            <a:r>
              <a:rPr lang="en-US" sz="1200" b="1" dirty="0" smtClean="0">
                <a:solidFill>
                  <a:srgbClr val="333333"/>
                </a:solidFill>
              </a:rPr>
              <a:t>Leadership Development Effectiveness</a:t>
            </a:r>
            <a:endParaRPr lang="en-US" sz="1200" b="1" dirty="0">
              <a:solidFill>
                <a:srgbClr val="333333"/>
              </a:solidFill>
            </a:endParaRPr>
          </a:p>
        </p:txBody>
      </p:sp>
      <p:sp>
        <p:nvSpPr>
          <p:cNvPr id="8" name="Rectangle 7"/>
          <p:cNvSpPr/>
          <p:nvPr/>
        </p:nvSpPr>
        <p:spPr>
          <a:xfrm>
            <a:off x="194259" y="1282342"/>
            <a:ext cx="3621657" cy="523220"/>
          </a:xfrm>
          <a:prstGeom prst="rect">
            <a:avLst/>
          </a:prstGeom>
          <a:ln w="28575">
            <a:noFill/>
          </a:ln>
        </p:spPr>
        <p:txBody>
          <a:bodyPr wrap="square">
            <a:spAutoFit/>
          </a:bodyPr>
          <a:lstStyle/>
          <a:p>
            <a:pPr algn="ctr" fontAlgn="base">
              <a:spcBef>
                <a:spcPct val="0"/>
              </a:spcBef>
              <a:spcAft>
                <a:spcPct val="0"/>
              </a:spcAft>
            </a:pPr>
            <a:r>
              <a:rPr lang="en-US" sz="1400" b="1" dirty="0">
                <a:solidFill>
                  <a:srgbClr val="333333"/>
                </a:solidFill>
              </a:rPr>
              <a:t> Most organizations believe their current leadership development is ineffective.</a:t>
            </a:r>
          </a:p>
        </p:txBody>
      </p:sp>
      <p:graphicFrame>
        <p:nvGraphicFramePr>
          <p:cNvPr id="31" name="Object 8"/>
          <p:cNvGraphicFramePr>
            <a:graphicFrameLocks noChangeAspect="1"/>
          </p:cNvGraphicFramePr>
          <p:nvPr>
            <p:custDataLst>
              <p:tags r:id="rId1"/>
            </p:custDataLst>
            <p:extLst/>
          </p:nvPr>
        </p:nvGraphicFramePr>
        <p:xfrm>
          <a:off x="5233223" y="1789350"/>
          <a:ext cx="3706127" cy="2691917"/>
        </p:xfrm>
        <a:graphic>
          <a:graphicData uri="http://schemas.openxmlformats.org/drawingml/2006/chart">
            <c:chart xmlns:c="http://schemas.openxmlformats.org/drawingml/2006/chart" xmlns:r="http://schemas.openxmlformats.org/officeDocument/2006/relationships" r:id="rId7"/>
          </a:graphicData>
        </a:graphic>
      </p:graphicFrame>
      <p:sp>
        <p:nvSpPr>
          <p:cNvPr id="46" name="TextBox 45"/>
          <p:cNvSpPr txBox="1"/>
          <p:nvPr>
            <p:custDataLst>
              <p:tags r:id="rId2"/>
            </p:custDataLst>
          </p:nvPr>
        </p:nvSpPr>
        <p:spPr>
          <a:xfrm>
            <a:off x="6984268" y="4319296"/>
            <a:ext cx="1880674" cy="215444"/>
          </a:xfrm>
          <a:prstGeom prst="rect">
            <a:avLst/>
          </a:prstGeom>
          <a:noFill/>
        </p:spPr>
        <p:txBody>
          <a:bodyPr wrap="square" rtlCol="0">
            <a:spAutoFit/>
          </a:bodyPr>
          <a:lstStyle/>
          <a:p>
            <a:pPr algn="r" fontAlgn="base">
              <a:spcBef>
                <a:spcPct val="0"/>
              </a:spcBef>
              <a:spcAft>
                <a:spcPct val="0"/>
              </a:spcAft>
            </a:pPr>
            <a:r>
              <a:rPr lang="en-US" sz="800" dirty="0" smtClean="0">
                <a:solidFill>
                  <a:srgbClr val="333333"/>
                </a:solidFill>
              </a:rPr>
              <a:t>Source: McLean &amp; Company; </a:t>
            </a:r>
            <a:r>
              <a:rPr lang="en-US" sz="800" i="1" dirty="0" smtClean="0">
                <a:solidFill>
                  <a:srgbClr val="333333"/>
                </a:solidFill>
              </a:rPr>
              <a:t>N=96</a:t>
            </a:r>
            <a:endParaRPr lang="en-US" sz="800" i="1" dirty="0">
              <a:solidFill>
                <a:srgbClr val="333333"/>
              </a:solidFill>
            </a:endParaRPr>
          </a:p>
        </p:txBody>
      </p:sp>
      <p:sp>
        <p:nvSpPr>
          <p:cNvPr id="47" name="Text Placeholder 14"/>
          <p:cNvSpPr txBox="1">
            <a:spLocks/>
          </p:cNvSpPr>
          <p:nvPr>
            <p:custDataLst>
              <p:tags r:id="rId3"/>
            </p:custDataLst>
          </p:nvPr>
        </p:nvSpPr>
        <p:spPr>
          <a:xfrm>
            <a:off x="292344" y="4740268"/>
            <a:ext cx="8598018" cy="1567637"/>
          </a:xfrm>
          <a:prstGeom prst="rect">
            <a:avLst/>
          </a:prstGeom>
          <a:noFill/>
        </p:spPr>
        <p:txBody>
          <a:bodyPr/>
          <a:lst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600"/>
              </a:spcBef>
              <a:buClr>
                <a:srgbClr val="333333"/>
              </a:buClr>
              <a:buFont typeface="Arial" pitchFamily="34" charset="0"/>
              <a:buNone/>
            </a:pPr>
            <a:r>
              <a:rPr lang="en-US" sz="1400" b="1" dirty="0" smtClean="0">
                <a:solidFill>
                  <a:srgbClr val="D17D08"/>
                </a:solidFill>
              </a:rPr>
              <a:t>Avoid common mistakes with leadership development programs:</a:t>
            </a:r>
          </a:p>
          <a:p>
            <a:pPr>
              <a:spcBef>
                <a:spcPts val="600"/>
              </a:spcBef>
              <a:buClr>
                <a:srgbClr val="333333"/>
              </a:buClr>
            </a:pPr>
            <a:r>
              <a:rPr lang="en-US" b="1" dirty="0" smtClean="0">
                <a:solidFill>
                  <a:srgbClr val="333333"/>
                </a:solidFill>
              </a:rPr>
              <a:t>Many organizations provide leadership development exclusively through in-class coursework. </a:t>
            </a:r>
            <a:r>
              <a:rPr lang="en-US" dirty="0" smtClean="0">
                <a:solidFill>
                  <a:srgbClr val="333333"/>
                </a:solidFill>
              </a:rPr>
              <a:t>This approach often lacks follow-through or reflection on what is learned. Other approaches, such as coaching and mentoring, can improve the effectiveness of development by ensuring both retention and application of knowledge.</a:t>
            </a:r>
          </a:p>
          <a:p>
            <a:pPr>
              <a:spcBef>
                <a:spcPts val="600"/>
              </a:spcBef>
              <a:buClr>
                <a:srgbClr val="333333"/>
              </a:buClr>
            </a:pPr>
            <a:r>
              <a:rPr lang="en-US" b="1" dirty="0" smtClean="0">
                <a:solidFill>
                  <a:srgbClr val="333333"/>
                </a:solidFill>
              </a:rPr>
              <a:t>Success of the program is often not tied to measureable results. </a:t>
            </a:r>
            <a:r>
              <a:rPr lang="en-US" dirty="0" smtClean="0">
                <a:solidFill>
                  <a:srgbClr val="333333"/>
                </a:solidFill>
              </a:rPr>
              <a:t>Leadership development programs need to be optimized and key metrics tracked year over year to evaluate the impact and success of the program. The data can be used to make important revisions to the program in order to improve its effectiveness. </a:t>
            </a:r>
            <a:endParaRPr lang="en-CA" b="1" dirty="0">
              <a:solidFill>
                <a:srgbClr val="333333"/>
              </a:solidFill>
            </a:endParaRPr>
          </a:p>
        </p:txBody>
      </p:sp>
      <p:pic>
        <p:nvPicPr>
          <p:cNvPr id="10" name="Picture 9"/>
          <p:cNvPicPr>
            <a:picLocks noChangeAspect="1"/>
          </p:cNvPicPr>
          <p:nvPr/>
        </p:nvPicPr>
        <p:blipFill>
          <a:blip r:embed="rId8"/>
          <a:stretch>
            <a:fillRect/>
          </a:stretch>
        </p:blipFill>
        <p:spPr>
          <a:xfrm>
            <a:off x="4003336" y="1264378"/>
            <a:ext cx="5169856" cy="3005588"/>
          </a:xfrm>
          <a:prstGeom prst="rect">
            <a:avLst/>
          </a:prstGeom>
        </p:spPr>
      </p:pic>
      <p:grpSp>
        <p:nvGrpSpPr>
          <p:cNvPr id="13" name="Group 12"/>
          <p:cNvGrpSpPr/>
          <p:nvPr/>
        </p:nvGrpSpPr>
        <p:grpSpPr>
          <a:xfrm>
            <a:off x="0" y="6525344"/>
            <a:ext cx="9144000" cy="351838"/>
            <a:chOff x="0" y="6525344"/>
            <a:chExt cx="9144000" cy="351838"/>
          </a:xfrm>
        </p:grpSpPr>
        <p:sp>
          <p:nvSpPr>
            <p:cNvPr id="14" name="Rectangle 13"/>
            <p:cNvSpPr/>
            <p:nvPr userDrawn="1"/>
          </p:nvSpPr>
          <p:spPr>
            <a:xfrm>
              <a:off x="0" y="6525344"/>
              <a:ext cx="9144000"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defRPr/>
              </a:pPr>
              <a:endParaRPr lang="en-CA" sz="1000" kern="0" dirty="0" smtClean="0">
                <a:solidFill>
                  <a:srgbClr val="FFFFFF"/>
                </a:solidFill>
              </a:endParaRPr>
            </a:p>
          </p:txBody>
        </p:sp>
        <p:pic>
          <p:nvPicPr>
            <p:cNvPr id="15" name="Picture 14"/>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8054021" y="6531532"/>
              <a:ext cx="838459" cy="345650"/>
            </a:xfrm>
            <a:prstGeom prst="rect">
              <a:avLst/>
            </a:prstGeom>
          </p:spPr>
        </p:pic>
        <p:sp>
          <p:nvSpPr>
            <p:cNvPr id="16" name="Rectangle 15"/>
            <p:cNvSpPr/>
            <p:nvPr userDrawn="1"/>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rPr>
                <a:t>SAMPLE</a:t>
              </a:r>
              <a:endParaRPr lang="en-CA" b="1" dirty="0">
                <a:solidFill>
                  <a:srgbClr val="FFFFFF">
                    <a:lumMod val="85000"/>
                  </a:srgbClr>
                </a:solidFill>
              </a:endParaRPr>
            </a:p>
          </p:txBody>
        </p:sp>
      </p:grpSp>
    </p:spTree>
    <p:extLst>
      <p:ext uri="{BB962C8B-B14F-4D97-AF65-F5344CB8AC3E}">
        <p14:creationId xmlns:p14="http://schemas.microsoft.com/office/powerpoint/2010/main" val="33903153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51520" y="260648"/>
            <a:ext cx="8532948" cy="864096"/>
          </a:xfrm>
        </p:spPr>
        <p:txBody>
          <a:bodyPr/>
          <a:lstStyle/>
          <a:p>
            <a:r>
              <a:rPr lang="en-CA" dirty="0" smtClean="0"/>
              <a:t>Provide a mix of development activities and formats to get the best result when developing leadership competencies</a:t>
            </a:r>
            <a:endParaRPr lang="en-CA" dirty="0"/>
          </a:p>
        </p:txBody>
      </p:sp>
      <p:sp>
        <p:nvSpPr>
          <p:cNvPr id="14" name="Text Placeholder 14"/>
          <p:cNvSpPr>
            <a:spLocks noGrp="1"/>
          </p:cNvSpPr>
          <p:nvPr>
            <p:ph type="body" sz="quarter" idx="4294967295"/>
          </p:nvPr>
        </p:nvSpPr>
        <p:spPr>
          <a:xfrm>
            <a:off x="328871" y="1200321"/>
            <a:ext cx="4747185" cy="323850"/>
          </a:xfrm>
          <a:noFill/>
          <a:ln w="19050">
            <a:noFill/>
          </a:ln>
          <a:effectLst/>
        </p:spPr>
        <p:txBody>
          <a:bodyPr/>
          <a:lstStyle/>
          <a:p>
            <a:pPr marL="0" lvl="0" indent="0">
              <a:spcBef>
                <a:spcPct val="20000"/>
              </a:spcBef>
              <a:buNone/>
              <a:defRPr/>
            </a:pPr>
            <a:r>
              <a:rPr lang="en-CA" sz="1800" b="1" dirty="0" smtClean="0"/>
              <a:t>There are three major delivery formats:</a:t>
            </a:r>
          </a:p>
          <a:p>
            <a:pPr marL="180975" lvl="0" indent="-180975">
              <a:spcBef>
                <a:spcPct val="20000"/>
              </a:spcBef>
              <a:defRPr/>
            </a:pPr>
            <a:endParaRPr lang="en-CA" sz="1800" b="1" dirty="0" smtClean="0"/>
          </a:p>
          <a:p>
            <a:endParaRPr lang="en-CA" sz="1800" dirty="0"/>
          </a:p>
        </p:txBody>
      </p:sp>
      <p:sp>
        <p:nvSpPr>
          <p:cNvPr id="10" name="Text Placeholder 14"/>
          <p:cNvSpPr txBox="1">
            <a:spLocks/>
          </p:cNvSpPr>
          <p:nvPr/>
        </p:nvSpPr>
        <p:spPr bwMode="auto">
          <a:xfrm>
            <a:off x="5184068" y="1798134"/>
            <a:ext cx="3657228" cy="3003072"/>
          </a:xfrm>
          <a:prstGeom prst="rect">
            <a:avLst/>
          </a:prstGeom>
          <a:solidFill>
            <a:schemeClr val="accent5">
              <a:lumMod val="40000"/>
              <a:lumOff val="60000"/>
            </a:schemeClr>
          </a:solidFill>
          <a:ln w="9525">
            <a:noFill/>
            <a:miter lim="800000"/>
            <a:headEnd/>
            <a:tailEnd/>
          </a:ln>
          <a:effectLst>
            <a:outerShdw blurRad="50800" dist="38100" dir="2700000" algn="tl" rotWithShape="0">
              <a:prstClr val="black">
                <a:alpha val="40000"/>
              </a:prstClr>
            </a:outerShdw>
          </a:effectLst>
        </p:spPr>
        <p:txBody>
          <a:bodyPr vert="horz" wrap="square" lIns="91440" tIns="45720" rIns="91440" bIns="45720" numCol="1" anchor="ctr" anchorCtr="0" compatLnSpc="1">
            <a:prstTxWarp prst="textNoShape">
              <a:avLst/>
            </a:prstTxWarp>
          </a:bodyPr>
          <a:lstStyle/>
          <a:p>
            <a:pPr marL="0" lvl="1" eaLnBrk="0" fontAlgn="base" hangingPunct="0">
              <a:spcBef>
                <a:spcPts val="500"/>
              </a:spcBef>
              <a:spcAft>
                <a:spcPct val="0"/>
              </a:spcAft>
              <a:buClr>
                <a:srgbClr val="333333"/>
              </a:buClr>
              <a:buSzPct val="120000"/>
              <a:buFont typeface="Arial" pitchFamily="34" charset="0"/>
              <a:buNone/>
              <a:defRPr/>
            </a:pPr>
            <a:r>
              <a:rPr lang="en-US" sz="1400" b="1" dirty="0" smtClean="0">
                <a:solidFill>
                  <a:srgbClr val="333333"/>
                </a:solidFill>
              </a:rPr>
              <a:t>The methods you choose will be driven or limited by the following factors:</a:t>
            </a:r>
          </a:p>
          <a:p>
            <a:pPr marL="174625" indent="-174625" eaLnBrk="0" fontAlgn="base" hangingPunct="0">
              <a:spcBef>
                <a:spcPts val="500"/>
              </a:spcBef>
              <a:spcAft>
                <a:spcPct val="0"/>
              </a:spcAft>
              <a:buClr>
                <a:srgbClr val="333333"/>
              </a:buClr>
              <a:buSzPct val="120000"/>
              <a:buFont typeface="Arial" pitchFamily="34" charset="0"/>
              <a:buChar char="•"/>
              <a:defRPr/>
            </a:pPr>
            <a:r>
              <a:rPr lang="en-US" sz="1200" dirty="0" smtClean="0">
                <a:solidFill>
                  <a:srgbClr val="333333"/>
                </a:solidFill>
              </a:rPr>
              <a:t>Goals and purpose.</a:t>
            </a:r>
          </a:p>
          <a:p>
            <a:pPr marL="174625" indent="-174625" eaLnBrk="0" fontAlgn="base" hangingPunct="0">
              <a:spcBef>
                <a:spcPts val="500"/>
              </a:spcBef>
              <a:spcAft>
                <a:spcPct val="0"/>
              </a:spcAft>
              <a:buClr>
                <a:srgbClr val="333333"/>
              </a:buClr>
              <a:buSzPct val="120000"/>
              <a:buFont typeface="Arial" pitchFamily="34" charset="0"/>
              <a:buChar char="•"/>
              <a:defRPr/>
            </a:pPr>
            <a:r>
              <a:rPr lang="en-US" sz="1200" dirty="0" smtClean="0">
                <a:solidFill>
                  <a:srgbClr val="333333"/>
                </a:solidFill>
              </a:rPr>
              <a:t>Time frames.</a:t>
            </a:r>
          </a:p>
          <a:p>
            <a:pPr marL="174625" indent="-174625" eaLnBrk="0" fontAlgn="base" hangingPunct="0">
              <a:spcBef>
                <a:spcPts val="500"/>
              </a:spcBef>
              <a:spcAft>
                <a:spcPct val="0"/>
              </a:spcAft>
              <a:buClr>
                <a:srgbClr val="333333"/>
              </a:buClr>
              <a:buSzPct val="120000"/>
              <a:buFont typeface="Arial" pitchFamily="34" charset="0"/>
              <a:buChar char="•"/>
              <a:defRPr/>
            </a:pPr>
            <a:r>
              <a:rPr lang="en-US" sz="1200" dirty="0" smtClean="0">
                <a:solidFill>
                  <a:srgbClr val="333333"/>
                </a:solidFill>
              </a:rPr>
              <a:t>Resourcing competency (internal expertise).</a:t>
            </a:r>
          </a:p>
          <a:p>
            <a:pPr marL="174625" indent="-174625" eaLnBrk="0" fontAlgn="base" hangingPunct="0">
              <a:spcBef>
                <a:spcPts val="500"/>
              </a:spcBef>
              <a:spcAft>
                <a:spcPct val="0"/>
              </a:spcAft>
              <a:buClr>
                <a:srgbClr val="333333"/>
              </a:buClr>
              <a:buSzPct val="120000"/>
              <a:buFont typeface="Arial" pitchFamily="34" charset="0"/>
              <a:buChar char="•"/>
              <a:defRPr/>
            </a:pPr>
            <a:r>
              <a:rPr lang="en-US" sz="1200" dirty="0" smtClean="0">
                <a:solidFill>
                  <a:srgbClr val="333333"/>
                </a:solidFill>
              </a:rPr>
              <a:t>Budget (internal or external).</a:t>
            </a:r>
          </a:p>
          <a:p>
            <a:pPr marL="174625" indent="-174625" eaLnBrk="0" fontAlgn="base" hangingPunct="0">
              <a:spcBef>
                <a:spcPts val="500"/>
              </a:spcBef>
              <a:spcAft>
                <a:spcPct val="0"/>
              </a:spcAft>
              <a:buClr>
                <a:srgbClr val="333333"/>
              </a:buClr>
              <a:buSzPct val="120000"/>
              <a:buFont typeface="Arial" pitchFamily="34" charset="0"/>
              <a:buChar char="•"/>
              <a:defRPr/>
            </a:pPr>
            <a:r>
              <a:rPr lang="en-US" sz="1200" dirty="0" smtClean="0">
                <a:solidFill>
                  <a:srgbClr val="333333"/>
                </a:solidFill>
              </a:rPr>
              <a:t>Organizational circumstances (culture/organization lifecycle stage).</a:t>
            </a:r>
          </a:p>
          <a:p>
            <a:pPr marL="174625" indent="-174625" eaLnBrk="0" fontAlgn="base" hangingPunct="0">
              <a:spcBef>
                <a:spcPts val="500"/>
              </a:spcBef>
              <a:spcAft>
                <a:spcPct val="0"/>
              </a:spcAft>
              <a:buClr>
                <a:srgbClr val="333333"/>
              </a:buClr>
              <a:buSzPct val="120000"/>
              <a:buFont typeface="Arial" pitchFamily="34" charset="0"/>
              <a:buChar char="•"/>
              <a:defRPr/>
            </a:pPr>
            <a:r>
              <a:rPr lang="en-US" sz="1200" dirty="0" smtClean="0">
                <a:solidFill>
                  <a:srgbClr val="333333"/>
                </a:solidFill>
              </a:rPr>
              <a:t>Participants’ characteristics (hierarchy/competency/department).</a:t>
            </a:r>
          </a:p>
          <a:p>
            <a:pPr marL="174625" indent="-174625" eaLnBrk="0" fontAlgn="base" hangingPunct="0">
              <a:spcBef>
                <a:spcPts val="500"/>
              </a:spcBef>
              <a:spcAft>
                <a:spcPct val="0"/>
              </a:spcAft>
              <a:buClr>
                <a:srgbClr val="333333"/>
              </a:buClr>
              <a:buSzPct val="120000"/>
              <a:buFont typeface="Arial" pitchFamily="34" charset="0"/>
              <a:buChar char="•"/>
              <a:defRPr/>
            </a:pPr>
            <a:r>
              <a:rPr lang="en-US" sz="1200" dirty="0" smtClean="0">
                <a:solidFill>
                  <a:srgbClr val="333333"/>
                </a:solidFill>
              </a:rPr>
              <a:t>Evaluation methods.</a:t>
            </a:r>
          </a:p>
          <a:p>
            <a:pPr marL="174625" indent="-174625" eaLnBrk="0" fontAlgn="base" hangingPunct="0">
              <a:spcBef>
                <a:spcPts val="500"/>
              </a:spcBef>
              <a:spcAft>
                <a:spcPct val="0"/>
              </a:spcAft>
              <a:buClr>
                <a:srgbClr val="333333"/>
              </a:buClr>
              <a:buSzPct val="120000"/>
              <a:buFont typeface="Arial" pitchFamily="34" charset="0"/>
              <a:buChar char="•"/>
              <a:defRPr/>
            </a:pPr>
            <a:r>
              <a:rPr lang="en-US" sz="1200" dirty="0" smtClean="0">
                <a:solidFill>
                  <a:srgbClr val="333333"/>
                </a:solidFill>
              </a:rPr>
              <a:t>Adherence to adult learning principles.</a:t>
            </a:r>
          </a:p>
        </p:txBody>
      </p:sp>
      <p:sp>
        <p:nvSpPr>
          <p:cNvPr id="13" name="TextBox 12"/>
          <p:cNvSpPr txBox="1"/>
          <p:nvPr/>
        </p:nvSpPr>
        <p:spPr>
          <a:xfrm>
            <a:off x="5222776" y="5131853"/>
            <a:ext cx="3545772" cy="830997"/>
          </a:xfrm>
          <a:prstGeom prst="rect">
            <a:avLst/>
          </a:prstGeom>
          <a:noFill/>
          <a:ln w="25400">
            <a:noFill/>
          </a:ln>
        </p:spPr>
        <p:txBody>
          <a:bodyPr wrap="square" rtlCol="0">
            <a:spAutoFit/>
          </a:bodyPr>
          <a:lstStyle/>
          <a:p>
            <a:pPr algn="ctr" fontAlgn="base">
              <a:spcBef>
                <a:spcPct val="0"/>
              </a:spcBef>
              <a:spcAft>
                <a:spcPct val="0"/>
              </a:spcAft>
            </a:pPr>
            <a:r>
              <a:rPr lang="en-CA" sz="1200" dirty="0" smtClean="0">
                <a:solidFill>
                  <a:srgbClr val="333333"/>
                </a:solidFill>
              </a:rPr>
              <a:t>To see full details on how to develop and deliver each method effectively, see the companion deck </a:t>
            </a:r>
            <a:r>
              <a:rPr lang="en-CA" sz="1200" i="1" dirty="0" smtClean="0">
                <a:solidFill>
                  <a:srgbClr val="333333"/>
                </a:solidFill>
                <a:hlinkClick r:id="rId4"/>
              </a:rPr>
              <a:t>Build a Management Development Program: </a:t>
            </a:r>
            <a:r>
              <a:rPr lang="en-US" sz="1200" i="1" dirty="0" smtClean="0">
                <a:solidFill>
                  <a:srgbClr val="333333"/>
                </a:solidFill>
                <a:hlinkClick r:id="rId4"/>
              </a:rPr>
              <a:t>Methods Development and Delivery Guide</a:t>
            </a:r>
            <a:r>
              <a:rPr lang="en-CA" sz="1200" dirty="0" smtClean="0">
                <a:solidFill>
                  <a:srgbClr val="333333"/>
                </a:solidFill>
              </a:rPr>
              <a:t>.</a:t>
            </a:r>
            <a:endParaRPr lang="en-CA" sz="1200" dirty="0">
              <a:solidFill>
                <a:srgbClr val="333333"/>
              </a:solidFill>
            </a:endParaRPr>
          </a:p>
        </p:txBody>
      </p:sp>
      <p:pic>
        <p:nvPicPr>
          <p:cNvPr id="9" name="Picture 2" descr="C:\Users\shunter\AppData\Local\Microsoft\Windows\Temporary Internet Files\Content.Outlook\9JQW0DK4\related-set-icon (2).png"/>
          <p:cNvPicPr>
            <a:picLocks noChangeAspect="1" noChangeArrowheads="1"/>
          </p:cNvPicPr>
          <p:nvPr>
            <p:custDataLst>
              <p:tags r:id="rId1"/>
            </p:custDataLst>
          </p:nvPr>
        </p:nvPicPr>
        <p:blipFill>
          <a:blip r:embed="rId5" cstate="print">
            <a:duotone>
              <a:schemeClr val="accent1">
                <a:shade val="45000"/>
                <a:satMod val="135000"/>
              </a:schemeClr>
              <a:prstClr val="white"/>
            </a:duotone>
          </a:blip>
          <a:srcRect/>
          <a:stretch>
            <a:fillRect/>
          </a:stretch>
        </p:blipFill>
        <p:spPr bwMode="auto">
          <a:xfrm>
            <a:off x="5162186" y="5648953"/>
            <a:ext cx="316276" cy="306835"/>
          </a:xfrm>
          <a:prstGeom prst="rect">
            <a:avLst/>
          </a:prstGeom>
          <a:noFill/>
        </p:spPr>
      </p:pic>
      <p:sp>
        <p:nvSpPr>
          <p:cNvPr id="15" name="Rectangle 14"/>
          <p:cNvSpPr/>
          <p:nvPr/>
        </p:nvSpPr>
        <p:spPr>
          <a:xfrm>
            <a:off x="333359" y="1798134"/>
            <a:ext cx="4503570" cy="1645891"/>
          </a:xfrm>
          <a:prstGeom prst="rect">
            <a:avLst/>
          </a:prstGeom>
          <a:solidFill>
            <a:schemeClr val="bg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7013" eaLnBrk="0" fontAlgn="base" hangingPunct="0">
              <a:spcBef>
                <a:spcPct val="20000"/>
              </a:spcBef>
              <a:spcAft>
                <a:spcPct val="0"/>
              </a:spcAft>
              <a:buClr>
                <a:srgbClr val="333333"/>
              </a:buClr>
              <a:buSzPct val="120000"/>
            </a:pPr>
            <a:r>
              <a:rPr lang="en-CA" sz="1400" b="1" dirty="0">
                <a:solidFill>
                  <a:srgbClr val="D17D08"/>
                </a:solidFill>
              </a:rPr>
              <a:t>Formal </a:t>
            </a:r>
            <a:r>
              <a:rPr lang="en-CA" sz="1400" b="1" dirty="0" smtClean="0">
                <a:solidFill>
                  <a:srgbClr val="D17D08"/>
                </a:solidFill>
              </a:rPr>
              <a:t>Training: </a:t>
            </a:r>
            <a:r>
              <a:rPr lang="en-CA" sz="1400" b="1" dirty="0" smtClean="0">
                <a:solidFill>
                  <a:srgbClr val="333333"/>
                </a:solidFill>
              </a:rPr>
              <a:t>Classroom </a:t>
            </a:r>
            <a:r>
              <a:rPr lang="en-CA" sz="1400" b="1" dirty="0">
                <a:solidFill>
                  <a:srgbClr val="333333"/>
                </a:solidFill>
              </a:rPr>
              <a:t>delivery </a:t>
            </a:r>
            <a:r>
              <a:rPr lang="en-CA" sz="1400" b="1" dirty="0" smtClean="0">
                <a:solidFill>
                  <a:srgbClr val="333333"/>
                </a:solidFill>
              </a:rPr>
              <a:t>methods.</a:t>
            </a:r>
            <a:endParaRPr lang="en-US" sz="1400" dirty="0">
              <a:solidFill>
                <a:srgbClr val="333333"/>
              </a:solidFill>
            </a:endParaRPr>
          </a:p>
          <a:p>
            <a:pPr marL="809625" lvl="2" indent="-171450" eaLnBrk="0" fontAlgn="base" hangingPunct="0">
              <a:spcBef>
                <a:spcPct val="20000"/>
              </a:spcBef>
              <a:spcAft>
                <a:spcPct val="0"/>
              </a:spcAft>
              <a:buClr>
                <a:srgbClr val="333333"/>
              </a:buClr>
              <a:buSzPct val="120000"/>
              <a:buFont typeface="Arial" panose="020B0604020202020204" pitchFamily="34" charset="0"/>
              <a:buChar char="•"/>
            </a:pPr>
            <a:r>
              <a:rPr lang="en-CA" sz="1200" dirty="0">
                <a:solidFill>
                  <a:srgbClr val="333333"/>
                </a:solidFill>
              </a:rPr>
              <a:t>Lecture, seminar, workshops</a:t>
            </a:r>
            <a:endParaRPr lang="en-US" sz="1200" dirty="0">
              <a:solidFill>
                <a:srgbClr val="333333"/>
              </a:solidFill>
            </a:endParaRPr>
          </a:p>
          <a:p>
            <a:pPr marL="809625" lvl="2" indent="-171450" eaLnBrk="0" fontAlgn="base" hangingPunct="0">
              <a:spcBef>
                <a:spcPct val="20000"/>
              </a:spcBef>
              <a:spcAft>
                <a:spcPct val="0"/>
              </a:spcAft>
              <a:buClr>
                <a:srgbClr val="333333"/>
              </a:buClr>
              <a:buSzPct val="120000"/>
              <a:buFont typeface="Arial" panose="020B0604020202020204" pitchFamily="34" charset="0"/>
              <a:buChar char="•"/>
            </a:pPr>
            <a:r>
              <a:rPr lang="en-CA" sz="1200" dirty="0">
                <a:solidFill>
                  <a:srgbClr val="333333"/>
                </a:solidFill>
              </a:rPr>
              <a:t>Group discussions</a:t>
            </a:r>
            <a:endParaRPr lang="en-US" sz="1200" dirty="0">
              <a:solidFill>
                <a:srgbClr val="333333"/>
              </a:solidFill>
            </a:endParaRPr>
          </a:p>
          <a:p>
            <a:pPr marL="809625" lvl="2" indent="-171450" eaLnBrk="0" fontAlgn="base" hangingPunct="0">
              <a:spcBef>
                <a:spcPct val="20000"/>
              </a:spcBef>
              <a:spcAft>
                <a:spcPct val="0"/>
              </a:spcAft>
              <a:buClr>
                <a:srgbClr val="333333"/>
              </a:buClr>
              <a:buSzPct val="120000"/>
              <a:buFont typeface="Arial" panose="020B0604020202020204" pitchFamily="34" charset="0"/>
              <a:buChar char="•"/>
            </a:pPr>
            <a:r>
              <a:rPr lang="en-CA" sz="1200" dirty="0">
                <a:solidFill>
                  <a:srgbClr val="333333"/>
                </a:solidFill>
              </a:rPr>
              <a:t>Role playing</a:t>
            </a:r>
            <a:endParaRPr lang="en-US" sz="1200" dirty="0">
              <a:solidFill>
                <a:srgbClr val="333333"/>
              </a:solidFill>
            </a:endParaRPr>
          </a:p>
          <a:p>
            <a:pPr marL="809625" lvl="2" indent="-171450" eaLnBrk="0" fontAlgn="base" hangingPunct="0">
              <a:spcBef>
                <a:spcPct val="20000"/>
              </a:spcBef>
              <a:spcAft>
                <a:spcPct val="0"/>
              </a:spcAft>
              <a:buClr>
                <a:srgbClr val="333333"/>
              </a:buClr>
              <a:buSzPct val="120000"/>
              <a:buFont typeface="Arial" panose="020B0604020202020204" pitchFamily="34" charset="0"/>
              <a:buChar char="•"/>
            </a:pPr>
            <a:r>
              <a:rPr lang="en-CA" sz="1200" dirty="0">
                <a:solidFill>
                  <a:srgbClr val="333333"/>
                </a:solidFill>
              </a:rPr>
              <a:t>Live webinars and video conferences</a:t>
            </a:r>
            <a:endParaRPr lang="en-US" sz="1200" dirty="0">
              <a:solidFill>
                <a:srgbClr val="333333"/>
              </a:solidFill>
            </a:endParaRPr>
          </a:p>
          <a:p>
            <a:pPr marL="809625" lvl="2" indent="-171450" eaLnBrk="0" fontAlgn="base" hangingPunct="0">
              <a:spcBef>
                <a:spcPct val="20000"/>
              </a:spcBef>
              <a:spcAft>
                <a:spcPct val="0"/>
              </a:spcAft>
              <a:buClr>
                <a:srgbClr val="333333"/>
              </a:buClr>
              <a:buSzPct val="120000"/>
              <a:buFont typeface="Arial" panose="020B0604020202020204" pitchFamily="34" charset="0"/>
              <a:buChar char="•"/>
            </a:pPr>
            <a:r>
              <a:rPr lang="en-CA" sz="1200" dirty="0" smtClean="0">
                <a:solidFill>
                  <a:srgbClr val="333333"/>
                </a:solidFill>
              </a:rPr>
              <a:t>E-learning</a:t>
            </a:r>
            <a:endParaRPr lang="en-CA" sz="1200" dirty="0">
              <a:solidFill>
                <a:srgbClr val="333333"/>
              </a:solidFill>
            </a:endParaRPr>
          </a:p>
        </p:txBody>
      </p:sp>
      <p:sp>
        <p:nvSpPr>
          <p:cNvPr id="4" name="Oval 3"/>
          <p:cNvSpPr/>
          <p:nvPr/>
        </p:nvSpPr>
        <p:spPr>
          <a:xfrm>
            <a:off x="225346" y="1683207"/>
            <a:ext cx="360040" cy="3398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sz="1600" b="1" dirty="0" smtClean="0">
                <a:solidFill>
                  <a:srgbClr val="FFFFFF"/>
                </a:solidFill>
              </a:rPr>
              <a:t>1</a:t>
            </a:r>
            <a:endParaRPr lang="en-US" sz="1600" b="1" dirty="0">
              <a:solidFill>
                <a:srgbClr val="FFFFFF"/>
              </a:solidFill>
            </a:endParaRPr>
          </a:p>
        </p:txBody>
      </p:sp>
      <p:sp>
        <p:nvSpPr>
          <p:cNvPr id="16" name="Rectangle 15"/>
          <p:cNvSpPr/>
          <p:nvPr/>
        </p:nvSpPr>
        <p:spPr>
          <a:xfrm>
            <a:off x="331824" y="3644806"/>
            <a:ext cx="4503570" cy="1156400"/>
          </a:xfrm>
          <a:prstGeom prst="rect">
            <a:avLst/>
          </a:prstGeom>
          <a:solidFill>
            <a:schemeClr val="bg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7013" fontAlgn="base">
              <a:spcBef>
                <a:spcPct val="0"/>
              </a:spcBef>
              <a:spcAft>
                <a:spcPct val="0"/>
              </a:spcAft>
            </a:pPr>
            <a:r>
              <a:rPr lang="en-US" sz="1400" b="1" dirty="0">
                <a:solidFill>
                  <a:srgbClr val="D17D08"/>
                </a:solidFill>
              </a:rPr>
              <a:t>Experiential:</a:t>
            </a:r>
            <a:r>
              <a:rPr lang="en-US" sz="1400" b="1" dirty="0">
                <a:solidFill>
                  <a:srgbClr val="333333"/>
                </a:solidFill>
              </a:rPr>
              <a:t> Learning from on-the-job challenging experiences. </a:t>
            </a:r>
            <a:endParaRPr lang="en-US" sz="1400" dirty="0">
              <a:solidFill>
                <a:srgbClr val="333333"/>
              </a:solidFill>
            </a:endParaRPr>
          </a:p>
          <a:p>
            <a:pPr marL="806450" lvl="2" indent="-180975" fontAlgn="base">
              <a:spcBef>
                <a:spcPct val="0"/>
              </a:spcBef>
              <a:spcAft>
                <a:spcPct val="0"/>
              </a:spcAft>
              <a:buSzPct val="120000"/>
              <a:buFont typeface="Arial" panose="020B0604020202020204" pitchFamily="34" charset="0"/>
              <a:buChar char="•"/>
            </a:pPr>
            <a:r>
              <a:rPr lang="en-CA" sz="1200" dirty="0">
                <a:solidFill>
                  <a:srgbClr val="333333"/>
                </a:solidFill>
              </a:rPr>
              <a:t>On-the-job short-term assignments</a:t>
            </a:r>
            <a:endParaRPr lang="en-US" sz="1200" dirty="0">
              <a:solidFill>
                <a:srgbClr val="333333"/>
              </a:solidFill>
            </a:endParaRPr>
          </a:p>
          <a:p>
            <a:pPr marL="806450" lvl="2" indent="-180975" fontAlgn="base">
              <a:spcBef>
                <a:spcPct val="0"/>
              </a:spcBef>
              <a:spcAft>
                <a:spcPct val="0"/>
              </a:spcAft>
              <a:buSzPct val="120000"/>
              <a:buFont typeface="Arial" panose="020B0604020202020204" pitchFamily="34" charset="0"/>
              <a:buChar char="•"/>
            </a:pPr>
            <a:r>
              <a:rPr lang="en-CA" sz="1200" dirty="0">
                <a:solidFill>
                  <a:srgbClr val="333333"/>
                </a:solidFill>
              </a:rPr>
              <a:t>Major line assignments</a:t>
            </a:r>
            <a:endParaRPr lang="en-US" sz="1200" dirty="0">
              <a:solidFill>
                <a:srgbClr val="333333"/>
              </a:solidFill>
            </a:endParaRPr>
          </a:p>
          <a:p>
            <a:pPr marL="806450" lvl="2" indent="-180975" fontAlgn="base">
              <a:spcBef>
                <a:spcPct val="0"/>
              </a:spcBef>
              <a:spcAft>
                <a:spcPct val="0"/>
              </a:spcAft>
              <a:buSzPct val="120000"/>
              <a:buFont typeface="Arial" panose="020B0604020202020204" pitchFamily="34" charset="0"/>
              <a:buChar char="•"/>
            </a:pPr>
            <a:r>
              <a:rPr lang="en-CA" sz="1200" dirty="0">
                <a:solidFill>
                  <a:srgbClr val="333333"/>
                </a:solidFill>
              </a:rPr>
              <a:t>Special </a:t>
            </a:r>
            <a:r>
              <a:rPr lang="en-CA" sz="1200" dirty="0" smtClean="0">
                <a:solidFill>
                  <a:srgbClr val="333333"/>
                </a:solidFill>
              </a:rPr>
              <a:t>projects</a:t>
            </a:r>
            <a:endParaRPr lang="en-US" sz="1200" dirty="0">
              <a:solidFill>
                <a:srgbClr val="333333"/>
              </a:solidFill>
            </a:endParaRPr>
          </a:p>
        </p:txBody>
      </p:sp>
      <p:sp>
        <p:nvSpPr>
          <p:cNvPr id="17" name="Oval 16"/>
          <p:cNvSpPr/>
          <p:nvPr/>
        </p:nvSpPr>
        <p:spPr>
          <a:xfrm>
            <a:off x="223811" y="3529878"/>
            <a:ext cx="360040" cy="3398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sz="1600" b="1" dirty="0" smtClean="0">
                <a:solidFill>
                  <a:srgbClr val="FFFFFF"/>
                </a:solidFill>
              </a:rPr>
              <a:t>2</a:t>
            </a:r>
            <a:endParaRPr lang="en-US" sz="1600" b="1" dirty="0">
              <a:solidFill>
                <a:srgbClr val="FFFFFF"/>
              </a:solidFill>
            </a:endParaRPr>
          </a:p>
        </p:txBody>
      </p:sp>
      <p:sp>
        <p:nvSpPr>
          <p:cNvPr id="18" name="Rectangle 17"/>
          <p:cNvSpPr/>
          <p:nvPr/>
        </p:nvSpPr>
        <p:spPr>
          <a:xfrm>
            <a:off x="330289" y="5025283"/>
            <a:ext cx="4503570" cy="1032010"/>
          </a:xfrm>
          <a:prstGeom prst="rect">
            <a:avLst/>
          </a:prstGeom>
          <a:solidFill>
            <a:schemeClr val="bg1"/>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7013" eaLnBrk="0" fontAlgn="base" hangingPunct="0">
              <a:spcBef>
                <a:spcPct val="20000"/>
              </a:spcBef>
              <a:spcAft>
                <a:spcPct val="0"/>
              </a:spcAft>
              <a:buClr>
                <a:srgbClr val="333333"/>
              </a:buClr>
              <a:buSzPct val="120000"/>
            </a:pPr>
            <a:r>
              <a:rPr lang="en-CA" sz="1400" b="1" dirty="0">
                <a:solidFill>
                  <a:srgbClr val="D17D08"/>
                </a:solidFill>
              </a:rPr>
              <a:t>Relational:</a:t>
            </a:r>
            <a:r>
              <a:rPr lang="en-CA" sz="1400" b="1" dirty="0">
                <a:solidFill>
                  <a:srgbClr val="333333"/>
                </a:solidFill>
              </a:rPr>
              <a:t> </a:t>
            </a:r>
            <a:r>
              <a:rPr lang="en-CA" sz="1400" b="1" dirty="0" smtClean="0">
                <a:solidFill>
                  <a:srgbClr val="333333"/>
                </a:solidFill>
              </a:rPr>
              <a:t>Learning </a:t>
            </a:r>
            <a:r>
              <a:rPr lang="en-CA" sz="1400" b="1" dirty="0">
                <a:solidFill>
                  <a:srgbClr val="333333"/>
                </a:solidFill>
              </a:rPr>
              <a:t>from other people. </a:t>
            </a:r>
            <a:endParaRPr lang="en-US" sz="1400" dirty="0">
              <a:solidFill>
                <a:srgbClr val="333333"/>
              </a:solidFill>
            </a:endParaRPr>
          </a:p>
          <a:p>
            <a:pPr marL="809625" lvl="2" indent="-171450" eaLnBrk="0" fontAlgn="base" hangingPunct="0">
              <a:spcBef>
                <a:spcPct val="20000"/>
              </a:spcBef>
              <a:spcAft>
                <a:spcPct val="0"/>
              </a:spcAft>
              <a:buClr>
                <a:srgbClr val="333333"/>
              </a:buClr>
              <a:buSzPct val="120000"/>
              <a:buFont typeface="Arial" panose="020B0604020202020204" pitchFamily="34" charset="0"/>
              <a:buChar char="•"/>
            </a:pPr>
            <a:r>
              <a:rPr lang="en-CA" sz="1200" dirty="0">
                <a:solidFill>
                  <a:srgbClr val="333333"/>
                </a:solidFill>
              </a:rPr>
              <a:t>Coaching </a:t>
            </a:r>
            <a:endParaRPr lang="en-US" sz="1200" dirty="0">
              <a:solidFill>
                <a:srgbClr val="333333"/>
              </a:solidFill>
            </a:endParaRPr>
          </a:p>
          <a:p>
            <a:pPr marL="809625" lvl="2" indent="-171450" eaLnBrk="0" fontAlgn="base" hangingPunct="0">
              <a:spcBef>
                <a:spcPct val="20000"/>
              </a:spcBef>
              <a:spcAft>
                <a:spcPct val="0"/>
              </a:spcAft>
              <a:buClr>
                <a:srgbClr val="333333"/>
              </a:buClr>
              <a:buSzPct val="120000"/>
              <a:buFont typeface="Arial" panose="020B0604020202020204" pitchFamily="34" charset="0"/>
              <a:buChar char="•"/>
            </a:pPr>
            <a:r>
              <a:rPr lang="en-CA" sz="1200" dirty="0">
                <a:solidFill>
                  <a:srgbClr val="333333"/>
                </a:solidFill>
              </a:rPr>
              <a:t>Mentoring </a:t>
            </a:r>
            <a:endParaRPr lang="en-US" sz="1200" dirty="0">
              <a:solidFill>
                <a:srgbClr val="333333"/>
              </a:solidFill>
            </a:endParaRPr>
          </a:p>
          <a:p>
            <a:pPr marL="809625" lvl="2" indent="-171450" eaLnBrk="0" fontAlgn="base" hangingPunct="0">
              <a:spcBef>
                <a:spcPct val="20000"/>
              </a:spcBef>
              <a:spcAft>
                <a:spcPct val="0"/>
              </a:spcAft>
              <a:buClr>
                <a:srgbClr val="333333"/>
              </a:buClr>
              <a:buSzPct val="120000"/>
              <a:buFont typeface="Arial" panose="020B0604020202020204" pitchFamily="34" charset="0"/>
              <a:buChar char="•"/>
            </a:pPr>
            <a:r>
              <a:rPr lang="en-CA" sz="1200" dirty="0">
                <a:solidFill>
                  <a:srgbClr val="333333"/>
                </a:solidFill>
              </a:rPr>
              <a:t>Peer </a:t>
            </a:r>
            <a:r>
              <a:rPr lang="en-CA" sz="1200" dirty="0" smtClean="0">
                <a:solidFill>
                  <a:srgbClr val="333333"/>
                </a:solidFill>
              </a:rPr>
              <a:t>mentoring</a:t>
            </a:r>
            <a:endParaRPr lang="en-US" sz="1200" dirty="0">
              <a:solidFill>
                <a:srgbClr val="333333"/>
              </a:solidFill>
            </a:endParaRPr>
          </a:p>
        </p:txBody>
      </p:sp>
      <p:sp>
        <p:nvSpPr>
          <p:cNvPr id="19" name="Oval 18"/>
          <p:cNvSpPr/>
          <p:nvPr/>
        </p:nvSpPr>
        <p:spPr>
          <a:xfrm>
            <a:off x="222276" y="4910355"/>
            <a:ext cx="360040" cy="3398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sz="1600" b="1" dirty="0" smtClean="0">
                <a:solidFill>
                  <a:srgbClr val="FFFFFF"/>
                </a:solidFill>
              </a:rPr>
              <a:t>3</a:t>
            </a:r>
            <a:endParaRPr lang="en-US" sz="1600" b="1" dirty="0">
              <a:solidFill>
                <a:srgbClr val="FFFFFF"/>
              </a:solidFill>
            </a:endParaRPr>
          </a:p>
        </p:txBody>
      </p:sp>
      <p:grpSp>
        <p:nvGrpSpPr>
          <p:cNvPr id="20" name="Group 19"/>
          <p:cNvGrpSpPr/>
          <p:nvPr/>
        </p:nvGrpSpPr>
        <p:grpSpPr>
          <a:xfrm>
            <a:off x="0" y="6525344"/>
            <a:ext cx="9144000" cy="351838"/>
            <a:chOff x="0" y="6525344"/>
            <a:chExt cx="9144000" cy="351838"/>
          </a:xfrm>
        </p:grpSpPr>
        <p:sp>
          <p:nvSpPr>
            <p:cNvPr id="21" name="Rectangle 20"/>
            <p:cNvSpPr/>
            <p:nvPr userDrawn="1"/>
          </p:nvSpPr>
          <p:spPr>
            <a:xfrm>
              <a:off x="0" y="6525344"/>
              <a:ext cx="9144000"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defRPr/>
              </a:pPr>
              <a:endParaRPr lang="en-CA" sz="1000" kern="0" dirty="0" smtClean="0">
                <a:solidFill>
                  <a:srgbClr val="FFFFFF"/>
                </a:solidFill>
              </a:endParaRPr>
            </a:p>
          </p:txBody>
        </p:sp>
        <p:pic>
          <p:nvPicPr>
            <p:cNvPr id="22" name="Picture 21"/>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054021" y="6531532"/>
              <a:ext cx="838459" cy="345650"/>
            </a:xfrm>
            <a:prstGeom prst="rect">
              <a:avLst/>
            </a:prstGeom>
          </p:spPr>
        </p:pic>
        <p:sp>
          <p:nvSpPr>
            <p:cNvPr id="23" name="Rectangle 22"/>
            <p:cNvSpPr/>
            <p:nvPr userDrawn="1"/>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rPr>
                <a:t>SAMPLE</a:t>
              </a:r>
              <a:endParaRPr lang="en-CA" b="1" dirty="0">
                <a:solidFill>
                  <a:srgbClr val="FFFFFF">
                    <a:lumMod val="85000"/>
                  </a:srgbClr>
                </a:solidFill>
              </a:endParaRPr>
            </a:p>
          </p:txBody>
        </p:sp>
      </p:grpSp>
    </p:spTree>
    <p:extLst>
      <p:ext uri="{BB962C8B-B14F-4D97-AF65-F5344CB8AC3E}">
        <p14:creationId xmlns:p14="http://schemas.microsoft.com/office/powerpoint/2010/main" val="35236787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latin typeface="Georgia" panose="02040502050405020303" pitchFamily="18" charset="0"/>
              </a:rPr>
              <a:t>McLean &amp; Company Helps HR Professionals To:</a:t>
            </a:r>
            <a:endParaRPr lang="en-CA" dirty="0">
              <a:latin typeface="Georgia" panose="02040502050405020303" pitchFamily="18" charset="0"/>
            </a:endParaRPr>
          </a:p>
        </p:txBody>
      </p:sp>
      <p:pic>
        <p:nvPicPr>
          <p:cNvPr id="30" name="Picture 29" descr="report_thumbnail-mco.png"/>
          <p:cNvPicPr>
            <a:picLocks noChangeAspect="1"/>
          </p:cNvPicPr>
          <p:nvPr/>
        </p:nvPicPr>
        <p:blipFill>
          <a:blip r:embed="rId3" cstate="print"/>
          <a:stretch>
            <a:fillRect/>
          </a:stretch>
        </p:blipFill>
        <p:spPr>
          <a:xfrm>
            <a:off x="6444208" y="1414604"/>
            <a:ext cx="2699792" cy="2352944"/>
          </a:xfrm>
          <a:prstGeom prst="rect">
            <a:avLst/>
          </a:prstGeom>
        </p:spPr>
      </p:pic>
      <p:sp>
        <p:nvSpPr>
          <p:cNvPr id="16" name="Text Placeholder 41"/>
          <p:cNvSpPr txBox="1">
            <a:spLocks/>
          </p:cNvSpPr>
          <p:nvPr/>
        </p:nvSpPr>
        <p:spPr bwMode="auto">
          <a:xfrm>
            <a:off x="1589346" y="5290954"/>
            <a:ext cx="5950125" cy="8257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algn="ctr" eaLnBrk="0" hangingPunct="0">
              <a:buClr>
                <a:prstClr val="white"/>
              </a:buClr>
            </a:pPr>
            <a:r>
              <a:rPr lang="en-CA" dirty="0" smtClean="0">
                <a:solidFill>
                  <a:prstClr val="black"/>
                </a:solidFill>
                <a:latin typeface="Arial" panose="020B0604020202020204" pitchFamily="34" charset="0"/>
                <a:cs typeface="Arial" panose="020B0604020202020204" pitchFamily="34" charset="0"/>
              </a:rPr>
              <a:t>"</a:t>
            </a:r>
            <a:r>
              <a:rPr lang="en-CA" dirty="0">
                <a:solidFill>
                  <a:srgbClr val="333333"/>
                </a:solidFill>
              </a:rPr>
              <a:t> Now, more than ever, HR leaders need to help their organizations maximize the value of their people.  McLean &amp; Company offers the tools, diagnostics and programs to drive measurable results</a:t>
            </a:r>
            <a:r>
              <a:rPr lang="en-CA" dirty="0" smtClean="0">
                <a:solidFill>
                  <a:srgbClr val="333333"/>
                </a:solidFill>
              </a:rPr>
              <a:t>.</a:t>
            </a:r>
            <a:r>
              <a:rPr lang="en-CA" dirty="0" smtClean="0">
                <a:solidFill>
                  <a:prstClr val="black"/>
                </a:solidFill>
                <a:latin typeface="Arial" panose="020B0604020202020204" pitchFamily="34" charset="0"/>
                <a:cs typeface="Arial" panose="020B0604020202020204" pitchFamily="34" charset="0"/>
              </a:rPr>
              <a:t>"</a:t>
            </a:r>
          </a:p>
          <a:p>
            <a:pPr lvl="1" algn="ctr" eaLnBrk="0" fontAlgn="base" hangingPunct="0">
              <a:spcAft>
                <a:spcPct val="0"/>
              </a:spcAft>
              <a:buClr>
                <a:srgbClr val="C0504D"/>
              </a:buClr>
              <a:buFont typeface="Arial" pitchFamily="34" charset="0"/>
              <a:buNone/>
              <a:defRPr/>
            </a:pPr>
            <a:r>
              <a:rPr lang="en-CA" dirty="0" smtClean="0">
                <a:solidFill>
                  <a:prstClr val="black"/>
                </a:solidFill>
                <a:cs typeface="Arial" panose="020B0604020202020204" pitchFamily="34" charset="0"/>
              </a:rPr>
              <a:t>– Jennifer Rozon, Vice President, McLean &amp; Company</a:t>
            </a:r>
            <a:endParaRPr lang="en-US" dirty="0" smtClean="0">
              <a:solidFill>
                <a:prstClr val="black"/>
              </a:solidFill>
              <a:cs typeface="Arial" panose="020B0604020202020204" pitchFamily="34" charset="0"/>
            </a:endParaRPr>
          </a:p>
        </p:txBody>
      </p:sp>
      <p:sp>
        <p:nvSpPr>
          <p:cNvPr id="67" name="Text Placeholder 1"/>
          <p:cNvSpPr txBox="1">
            <a:spLocks/>
          </p:cNvSpPr>
          <p:nvPr/>
        </p:nvSpPr>
        <p:spPr bwMode="auto">
          <a:xfrm>
            <a:off x="2134393" y="4157958"/>
            <a:ext cx="4860032"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a:r>
              <a:rPr lang="en-CA" sz="1400" b="1" dirty="0" smtClean="0">
                <a:solidFill>
                  <a:srgbClr val="333333"/>
                </a:solidFill>
                <a:cs typeface="Arial" panose="020B0604020202020204" pitchFamily="34" charset="0"/>
              </a:rPr>
              <a:t>Sign up to have access to our extensive selection of practical solutions for your HR challenges</a:t>
            </a:r>
            <a:endParaRPr lang="en-CA" sz="1400" b="1" dirty="0">
              <a:solidFill>
                <a:srgbClr val="333333"/>
              </a:solidFill>
              <a:cs typeface="Arial" panose="020B0604020202020204" pitchFamily="34" charset="0"/>
            </a:endParaRPr>
          </a:p>
        </p:txBody>
      </p:sp>
      <p:sp>
        <p:nvSpPr>
          <p:cNvPr id="64" name="Text Placeholder 3"/>
          <p:cNvSpPr>
            <a:spLocks noGrp="1"/>
          </p:cNvSpPr>
          <p:nvPr>
            <p:ph type="body" sz="quarter" idx="16"/>
          </p:nvPr>
        </p:nvSpPr>
        <p:spPr>
          <a:xfrm>
            <a:off x="7092280" y="6147726"/>
            <a:ext cx="1800200" cy="360040"/>
          </a:xfrm>
        </p:spPr>
        <p:txBody>
          <a:bodyPr/>
          <a:lstStyle/>
          <a:p>
            <a:pPr algn="r">
              <a:buNone/>
            </a:pPr>
            <a:r>
              <a:rPr lang="en-CA" sz="1400" b="1" dirty="0" smtClean="0">
                <a:latin typeface="Arial" panose="020B0604020202020204" pitchFamily="34" charset="0"/>
                <a:cs typeface="Arial" panose="020B0604020202020204" pitchFamily="34" charset="0"/>
                <a:hlinkClick r:id="rId4"/>
              </a:rPr>
              <a:t>hr.mcleanco.com</a:t>
            </a:r>
            <a:endParaRPr lang="en-CA" sz="1400" dirty="0">
              <a:latin typeface="Arial" panose="020B0604020202020204" pitchFamily="34" charset="0"/>
              <a:cs typeface="Arial" panose="020B0604020202020204" pitchFamily="34" charset="0"/>
            </a:endParaRPr>
          </a:p>
        </p:txBody>
      </p:sp>
      <p:sp>
        <p:nvSpPr>
          <p:cNvPr id="65" name="Text Placeholder 3"/>
          <p:cNvSpPr>
            <a:spLocks noGrp="1"/>
          </p:cNvSpPr>
          <p:nvPr>
            <p:ph type="body" sz="quarter" idx="16"/>
          </p:nvPr>
        </p:nvSpPr>
        <p:spPr>
          <a:xfrm>
            <a:off x="287524" y="6147726"/>
            <a:ext cx="2375756" cy="326554"/>
          </a:xfrm>
        </p:spPr>
        <p:txBody>
          <a:bodyPr/>
          <a:lstStyle/>
          <a:p>
            <a:pPr>
              <a:buNone/>
            </a:pPr>
            <a:r>
              <a:rPr lang="en-CA" sz="1400" b="1" dirty="0" smtClean="0">
                <a:latin typeface="Arial" panose="020B0604020202020204" pitchFamily="34" charset="0"/>
                <a:cs typeface="Arial" panose="020B0604020202020204" pitchFamily="34" charset="0"/>
              </a:rPr>
              <a:t>Toll Free: </a:t>
            </a:r>
            <a:r>
              <a:rPr lang="en-CA" sz="1400" dirty="0" smtClean="0">
                <a:latin typeface="Arial" panose="020B0604020202020204" pitchFamily="34" charset="0"/>
                <a:cs typeface="Arial" panose="020B0604020202020204" pitchFamily="34" charset="0"/>
              </a:rPr>
              <a:t>1-877-281-0480</a:t>
            </a:r>
            <a:endParaRPr lang="en-CA" sz="1400" dirty="0">
              <a:latin typeface="Arial" panose="020B0604020202020204" pitchFamily="34" charset="0"/>
              <a:cs typeface="Arial" panose="020B0604020202020204" pitchFamily="34" charset="0"/>
            </a:endParaRPr>
          </a:p>
        </p:txBody>
      </p:sp>
      <p:grpSp>
        <p:nvGrpSpPr>
          <p:cNvPr id="66" name="Group 65"/>
          <p:cNvGrpSpPr/>
          <p:nvPr/>
        </p:nvGrpSpPr>
        <p:grpSpPr>
          <a:xfrm>
            <a:off x="396170" y="1343624"/>
            <a:ext cx="5832014" cy="2610086"/>
            <a:chOff x="1115616" y="1412776"/>
            <a:chExt cx="7057418" cy="3243216"/>
          </a:xfrm>
        </p:grpSpPr>
        <p:grpSp>
          <p:nvGrpSpPr>
            <p:cNvPr id="68" name="Group 73"/>
            <p:cNvGrpSpPr/>
            <p:nvPr/>
          </p:nvGrpSpPr>
          <p:grpSpPr>
            <a:xfrm>
              <a:off x="1115616" y="1412776"/>
              <a:ext cx="7057418" cy="3243216"/>
              <a:chOff x="644107" y="2498653"/>
              <a:chExt cx="7855151" cy="2937957"/>
            </a:xfrm>
          </p:grpSpPr>
          <p:grpSp>
            <p:nvGrpSpPr>
              <p:cNvPr id="75" name="Group 38"/>
              <p:cNvGrpSpPr/>
              <p:nvPr/>
            </p:nvGrpSpPr>
            <p:grpSpPr>
              <a:xfrm>
                <a:off x="644107" y="2498653"/>
                <a:ext cx="3874553" cy="816221"/>
                <a:chOff x="644107" y="1330751"/>
                <a:chExt cx="3874553" cy="816221"/>
              </a:xfrm>
            </p:grpSpPr>
            <p:sp>
              <p:nvSpPr>
                <p:cNvPr id="109" name="Rounded Rectangle 108"/>
                <p:cNvSpPr/>
                <p:nvPr/>
              </p:nvSpPr>
              <p:spPr>
                <a:xfrm>
                  <a:off x="644107" y="1384863"/>
                  <a:ext cx="3725972" cy="762109"/>
                </a:xfrm>
                <a:prstGeom prst="roundRect">
                  <a:avLst>
                    <a:gd name="adj" fmla="val 50000"/>
                  </a:avLst>
                </a:prstGeom>
                <a:solidFill>
                  <a:srgbClr val="4F81BD">
                    <a:lumMod val="50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110" name="Rounded Rectangle 109"/>
                <p:cNvSpPr/>
                <p:nvPr/>
              </p:nvSpPr>
              <p:spPr>
                <a:xfrm>
                  <a:off x="644107" y="1330751"/>
                  <a:ext cx="3725972" cy="762109"/>
                </a:xfrm>
                <a:prstGeom prst="roundRect">
                  <a:avLst>
                    <a:gd name="adj" fmla="val 50000"/>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111" name="Isosceles Triangle 110"/>
                <p:cNvSpPr/>
                <p:nvPr/>
              </p:nvSpPr>
              <p:spPr>
                <a:xfrm rot="5400000">
                  <a:off x="4322531" y="1607670"/>
                  <a:ext cx="183987" cy="208271"/>
                </a:xfrm>
                <a:prstGeom prst="triangle">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grpSp>
          <p:sp>
            <p:nvSpPr>
              <p:cNvPr id="76" name="TextBox 75"/>
              <p:cNvSpPr txBox="1"/>
              <p:nvPr/>
            </p:nvSpPr>
            <p:spPr>
              <a:xfrm>
                <a:off x="1445581" y="2659055"/>
                <a:ext cx="2757005" cy="415726"/>
              </a:xfrm>
              <a:prstGeom prst="rect">
                <a:avLst/>
              </a:prstGeom>
              <a:noFill/>
            </p:spPr>
            <p:txBody>
              <a:bodyPr wrap="square" lIns="0" tIns="0" rIns="0" bIns="0" rtlCol="0" anchor="ctr">
                <a:spAutoFit/>
              </a:bodyPr>
              <a:lstStyle/>
              <a:p>
                <a:pPr>
                  <a:defRPr/>
                </a:pPr>
                <a:r>
                  <a:rPr lang="en-CA" sz="1200" i="1" kern="0" dirty="0" smtClean="0">
                    <a:solidFill>
                      <a:prstClr val="white"/>
                    </a:solidFill>
                  </a:rPr>
                  <a:t>Empower management to apply HR best practices</a:t>
                </a:r>
              </a:p>
            </p:txBody>
          </p:sp>
          <p:cxnSp>
            <p:nvCxnSpPr>
              <p:cNvPr id="77" name="Straight Connector 76"/>
              <p:cNvCxnSpPr/>
              <p:nvPr/>
            </p:nvCxnSpPr>
            <p:spPr>
              <a:xfrm flipV="1">
                <a:off x="4572000" y="2582616"/>
                <a:ext cx="0" cy="2746157"/>
              </a:xfrm>
              <a:prstGeom prst="line">
                <a:avLst/>
              </a:prstGeom>
              <a:noFill/>
              <a:ln w="19050" cap="flat" cmpd="sng" algn="ctr">
                <a:solidFill>
                  <a:sysClr val="window" lastClr="FFFFFF">
                    <a:lumMod val="75000"/>
                  </a:sysClr>
                </a:solidFill>
                <a:prstDash val="sysDot"/>
                <a:headEnd type="diamond"/>
                <a:tailEnd type="diamond"/>
              </a:ln>
              <a:effectLst/>
            </p:spPr>
          </p:cxnSp>
          <p:grpSp>
            <p:nvGrpSpPr>
              <p:cNvPr id="78" name="Group 47"/>
              <p:cNvGrpSpPr/>
              <p:nvPr/>
            </p:nvGrpSpPr>
            <p:grpSpPr>
              <a:xfrm>
                <a:off x="644107" y="3555573"/>
                <a:ext cx="3874553" cy="816221"/>
                <a:chOff x="644107" y="1330751"/>
                <a:chExt cx="3874553" cy="816221"/>
              </a:xfrm>
            </p:grpSpPr>
            <p:sp>
              <p:nvSpPr>
                <p:cNvPr id="106" name="Rounded Rectangle 105"/>
                <p:cNvSpPr/>
                <p:nvPr/>
              </p:nvSpPr>
              <p:spPr>
                <a:xfrm>
                  <a:off x="644107" y="1384863"/>
                  <a:ext cx="3725972" cy="762109"/>
                </a:xfrm>
                <a:prstGeom prst="roundRect">
                  <a:avLst>
                    <a:gd name="adj" fmla="val 50000"/>
                  </a:avLst>
                </a:prstGeom>
                <a:solidFill>
                  <a:srgbClr val="4F81BD">
                    <a:lumMod val="50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107" name="Rounded Rectangle 106"/>
                <p:cNvSpPr/>
                <p:nvPr/>
              </p:nvSpPr>
              <p:spPr>
                <a:xfrm>
                  <a:off x="644107" y="1330751"/>
                  <a:ext cx="3725972" cy="762109"/>
                </a:xfrm>
                <a:prstGeom prst="roundRect">
                  <a:avLst>
                    <a:gd name="adj" fmla="val 50000"/>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108" name="Isosceles Triangle 107"/>
                <p:cNvSpPr/>
                <p:nvPr/>
              </p:nvSpPr>
              <p:spPr>
                <a:xfrm rot="5400000">
                  <a:off x="4322531" y="1607670"/>
                  <a:ext cx="183987" cy="208271"/>
                </a:xfrm>
                <a:prstGeom prst="triangle">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grpSp>
          <p:sp>
            <p:nvSpPr>
              <p:cNvPr id="79" name="TextBox 78"/>
              <p:cNvSpPr txBox="1"/>
              <p:nvPr/>
            </p:nvSpPr>
            <p:spPr>
              <a:xfrm>
                <a:off x="1408569" y="3606339"/>
                <a:ext cx="2837151" cy="623590"/>
              </a:xfrm>
              <a:prstGeom prst="rect">
                <a:avLst/>
              </a:prstGeom>
              <a:noFill/>
            </p:spPr>
            <p:txBody>
              <a:bodyPr wrap="square" lIns="0" tIns="0" rIns="0" bIns="0" rtlCol="0" anchor="ctr">
                <a:spAutoFit/>
              </a:bodyPr>
              <a:lstStyle/>
              <a:p>
                <a:pPr>
                  <a:defRPr/>
                </a:pPr>
                <a:r>
                  <a:rPr lang="fr-FR" sz="1200" i="1" kern="0" dirty="0" smtClean="0">
                    <a:solidFill>
                      <a:prstClr val="white"/>
                    </a:solidFill>
                  </a:rPr>
                  <a:t>Develop effective talent acquisition &amp; retention strategies</a:t>
                </a:r>
              </a:p>
            </p:txBody>
          </p:sp>
          <p:grpSp>
            <p:nvGrpSpPr>
              <p:cNvPr id="80" name="Group 55"/>
              <p:cNvGrpSpPr/>
              <p:nvPr/>
            </p:nvGrpSpPr>
            <p:grpSpPr>
              <a:xfrm>
                <a:off x="644107" y="4620389"/>
                <a:ext cx="3874553" cy="816221"/>
                <a:chOff x="644107" y="1330751"/>
                <a:chExt cx="3874553" cy="816221"/>
              </a:xfrm>
            </p:grpSpPr>
            <p:sp>
              <p:nvSpPr>
                <p:cNvPr id="103" name="Rounded Rectangle 102"/>
                <p:cNvSpPr/>
                <p:nvPr/>
              </p:nvSpPr>
              <p:spPr>
                <a:xfrm>
                  <a:off x="644107" y="1384863"/>
                  <a:ext cx="3725972" cy="762109"/>
                </a:xfrm>
                <a:prstGeom prst="roundRect">
                  <a:avLst>
                    <a:gd name="adj" fmla="val 50000"/>
                  </a:avLst>
                </a:prstGeom>
                <a:solidFill>
                  <a:srgbClr val="4F81BD">
                    <a:lumMod val="50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104" name="Rounded Rectangle 103"/>
                <p:cNvSpPr/>
                <p:nvPr/>
              </p:nvSpPr>
              <p:spPr>
                <a:xfrm>
                  <a:off x="644107" y="1330751"/>
                  <a:ext cx="3725972" cy="762109"/>
                </a:xfrm>
                <a:prstGeom prst="roundRect">
                  <a:avLst>
                    <a:gd name="adj" fmla="val 50000"/>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105" name="Isosceles Triangle 104"/>
                <p:cNvSpPr/>
                <p:nvPr/>
              </p:nvSpPr>
              <p:spPr>
                <a:xfrm rot="5400000">
                  <a:off x="4322531" y="1607670"/>
                  <a:ext cx="183987" cy="208271"/>
                </a:xfrm>
                <a:prstGeom prst="triangle">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grpSp>
          <p:sp>
            <p:nvSpPr>
              <p:cNvPr id="81" name="TextBox 80"/>
              <p:cNvSpPr txBox="1"/>
              <p:nvPr/>
            </p:nvSpPr>
            <p:spPr>
              <a:xfrm>
                <a:off x="1365435" y="4793743"/>
                <a:ext cx="2575400" cy="415726"/>
              </a:xfrm>
              <a:prstGeom prst="rect">
                <a:avLst/>
              </a:prstGeom>
              <a:noFill/>
            </p:spPr>
            <p:txBody>
              <a:bodyPr wrap="square" lIns="0" tIns="0" rIns="0" bIns="0" rtlCol="0" anchor="ctr">
                <a:spAutoFit/>
              </a:bodyPr>
              <a:lstStyle/>
              <a:p>
                <a:pPr>
                  <a:defRPr/>
                </a:pPr>
                <a:r>
                  <a:rPr lang="en-US" sz="1200" i="1" kern="0" dirty="0" smtClean="0">
                    <a:solidFill>
                      <a:prstClr val="white"/>
                    </a:solidFill>
                  </a:rPr>
                  <a:t>Build a high performance culture</a:t>
                </a:r>
              </a:p>
            </p:txBody>
          </p:sp>
          <p:grpSp>
            <p:nvGrpSpPr>
              <p:cNvPr id="82" name="Group 73"/>
              <p:cNvGrpSpPr/>
              <p:nvPr/>
            </p:nvGrpSpPr>
            <p:grpSpPr>
              <a:xfrm flipH="1">
                <a:off x="4624705" y="2498653"/>
                <a:ext cx="3874553" cy="816221"/>
                <a:chOff x="644107" y="1330751"/>
                <a:chExt cx="3874553" cy="816221"/>
              </a:xfrm>
            </p:grpSpPr>
            <p:sp>
              <p:nvSpPr>
                <p:cNvPr id="100" name="Rounded Rectangle 99"/>
                <p:cNvSpPr/>
                <p:nvPr/>
              </p:nvSpPr>
              <p:spPr>
                <a:xfrm>
                  <a:off x="644107" y="1384863"/>
                  <a:ext cx="3725972" cy="762109"/>
                </a:xfrm>
                <a:prstGeom prst="roundRect">
                  <a:avLst>
                    <a:gd name="adj" fmla="val 50000"/>
                  </a:avLst>
                </a:prstGeom>
                <a:solidFill>
                  <a:srgbClr val="4F81BD">
                    <a:lumMod val="50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101" name="Rounded Rectangle 100"/>
                <p:cNvSpPr/>
                <p:nvPr/>
              </p:nvSpPr>
              <p:spPr>
                <a:xfrm>
                  <a:off x="644107" y="1330751"/>
                  <a:ext cx="3725972" cy="762109"/>
                </a:xfrm>
                <a:prstGeom prst="roundRect">
                  <a:avLst>
                    <a:gd name="adj" fmla="val 50000"/>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102" name="Isosceles Triangle 101"/>
                <p:cNvSpPr/>
                <p:nvPr/>
              </p:nvSpPr>
              <p:spPr>
                <a:xfrm rot="5400000">
                  <a:off x="4322531" y="1607670"/>
                  <a:ext cx="183987" cy="208271"/>
                </a:xfrm>
                <a:prstGeom prst="triangle">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grpSp>
          <p:sp>
            <p:nvSpPr>
              <p:cNvPr id="83" name="TextBox 82"/>
              <p:cNvSpPr txBox="1"/>
              <p:nvPr/>
            </p:nvSpPr>
            <p:spPr>
              <a:xfrm flipH="1">
                <a:off x="4986014" y="2666584"/>
                <a:ext cx="2965454" cy="415726"/>
              </a:xfrm>
              <a:prstGeom prst="rect">
                <a:avLst/>
              </a:prstGeom>
              <a:noFill/>
            </p:spPr>
            <p:txBody>
              <a:bodyPr wrap="square" lIns="0" tIns="0" rIns="0" bIns="0" rtlCol="0" anchor="ctr">
                <a:spAutoFit/>
              </a:bodyPr>
              <a:lstStyle/>
              <a:p>
                <a:pPr>
                  <a:defRPr/>
                </a:pPr>
                <a:r>
                  <a:rPr lang="en-CA" sz="1200" i="1" kern="0" dirty="0" smtClean="0">
                    <a:solidFill>
                      <a:prstClr val="white"/>
                    </a:solidFill>
                  </a:rPr>
                  <a:t>Maintain a progressive set of HR policies &amp; procedures</a:t>
                </a:r>
                <a:endParaRPr lang="en-US" sz="1200" i="1" kern="0" dirty="0" smtClean="0">
                  <a:solidFill>
                    <a:prstClr val="white"/>
                  </a:solidFill>
                </a:endParaRPr>
              </a:p>
            </p:txBody>
          </p:sp>
          <p:grpSp>
            <p:nvGrpSpPr>
              <p:cNvPr id="84" name="Group 81"/>
              <p:cNvGrpSpPr/>
              <p:nvPr/>
            </p:nvGrpSpPr>
            <p:grpSpPr>
              <a:xfrm flipH="1">
                <a:off x="4624705" y="3555573"/>
                <a:ext cx="3874553" cy="816221"/>
                <a:chOff x="644107" y="1330751"/>
                <a:chExt cx="3874553" cy="816221"/>
              </a:xfrm>
            </p:grpSpPr>
            <p:sp>
              <p:nvSpPr>
                <p:cNvPr id="97" name="Rounded Rectangle 96"/>
                <p:cNvSpPr/>
                <p:nvPr/>
              </p:nvSpPr>
              <p:spPr>
                <a:xfrm>
                  <a:off x="644107" y="1384863"/>
                  <a:ext cx="3725972" cy="762109"/>
                </a:xfrm>
                <a:prstGeom prst="roundRect">
                  <a:avLst>
                    <a:gd name="adj" fmla="val 50000"/>
                  </a:avLst>
                </a:prstGeom>
                <a:solidFill>
                  <a:srgbClr val="4F81BD">
                    <a:lumMod val="50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98" name="Rounded Rectangle 97"/>
                <p:cNvSpPr/>
                <p:nvPr/>
              </p:nvSpPr>
              <p:spPr>
                <a:xfrm>
                  <a:off x="644107" y="1330751"/>
                  <a:ext cx="3725972" cy="762109"/>
                </a:xfrm>
                <a:prstGeom prst="roundRect">
                  <a:avLst>
                    <a:gd name="adj" fmla="val 50000"/>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99" name="Isosceles Triangle 98"/>
                <p:cNvSpPr/>
                <p:nvPr/>
              </p:nvSpPr>
              <p:spPr>
                <a:xfrm rot="5400000">
                  <a:off x="4322531" y="1607670"/>
                  <a:ext cx="183987" cy="208271"/>
                </a:xfrm>
                <a:prstGeom prst="triangle">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grpSp>
          <p:sp>
            <p:nvSpPr>
              <p:cNvPr id="85" name="TextBox 84"/>
              <p:cNvSpPr txBox="1"/>
              <p:nvPr/>
            </p:nvSpPr>
            <p:spPr>
              <a:xfrm flipH="1">
                <a:off x="4930240" y="3725332"/>
                <a:ext cx="2937697" cy="415726"/>
              </a:xfrm>
              <a:prstGeom prst="rect">
                <a:avLst/>
              </a:prstGeom>
              <a:noFill/>
            </p:spPr>
            <p:txBody>
              <a:bodyPr wrap="square" lIns="0" tIns="0" rIns="0" bIns="0" rtlCol="0" anchor="ctr">
                <a:spAutoFit/>
              </a:bodyPr>
              <a:lstStyle/>
              <a:p>
                <a:pPr>
                  <a:defRPr/>
                </a:pPr>
                <a:r>
                  <a:rPr lang="en-CA" sz="1200" i="1" kern="0" dirty="0" smtClean="0">
                    <a:solidFill>
                      <a:prstClr val="white"/>
                    </a:solidFill>
                  </a:rPr>
                  <a:t>Demonstrate the business impact of HR</a:t>
                </a:r>
                <a:endParaRPr lang="en-US" sz="1200" i="1" kern="0" dirty="0" smtClean="0">
                  <a:solidFill>
                    <a:prstClr val="white"/>
                  </a:solidFill>
                </a:endParaRPr>
              </a:p>
            </p:txBody>
          </p:sp>
          <p:grpSp>
            <p:nvGrpSpPr>
              <p:cNvPr id="86" name="Group 89"/>
              <p:cNvGrpSpPr/>
              <p:nvPr/>
            </p:nvGrpSpPr>
            <p:grpSpPr>
              <a:xfrm flipH="1">
                <a:off x="4624705" y="4620389"/>
                <a:ext cx="3874553" cy="816221"/>
                <a:chOff x="644107" y="1330751"/>
                <a:chExt cx="3874553" cy="816221"/>
              </a:xfrm>
            </p:grpSpPr>
            <p:sp>
              <p:nvSpPr>
                <p:cNvPr id="94" name="Rounded Rectangle 93"/>
                <p:cNvSpPr/>
                <p:nvPr/>
              </p:nvSpPr>
              <p:spPr>
                <a:xfrm>
                  <a:off x="644107" y="1384863"/>
                  <a:ext cx="3725972" cy="762109"/>
                </a:xfrm>
                <a:prstGeom prst="roundRect">
                  <a:avLst>
                    <a:gd name="adj" fmla="val 50000"/>
                  </a:avLst>
                </a:prstGeom>
                <a:solidFill>
                  <a:srgbClr val="4F81BD">
                    <a:lumMod val="50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95" name="Rounded Rectangle 94"/>
                <p:cNvSpPr/>
                <p:nvPr/>
              </p:nvSpPr>
              <p:spPr>
                <a:xfrm>
                  <a:off x="644107" y="1330751"/>
                  <a:ext cx="3725972" cy="762109"/>
                </a:xfrm>
                <a:prstGeom prst="roundRect">
                  <a:avLst>
                    <a:gd name="adj" fmla="val 50000"/>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sp>
              <p:nvSpPr>
                <p:cNvPr id="96" name="Isosceles Triangle 95"/>
                <p:cNvSpPr/>
                <p:nvPr/>
              </p:nvSpPr>
              <p:spPr>
                <a:xfrm rot="5400000">
                  <a:off x="4322531" y="1607670"/>
                  <a:ext cx="183987" cy="208271"/>
                </a:xfrm>
                <a:prstGeom prst="triangle">
                  <a:avLst/>
                </a:prstGeom>
                <a:solidFill>
                  <a:srgbClr val="4F81BD">
                    <a:lumMod val="75000"/>
                  </a:srgbClr>
                </a:solidFill>
                <a:ln w="25400" cap="flat" cmpd="sng" algn="ctr">
                  <a:noFill/>
                  <a:prstDash val="solid"/>
                </a:ln>
                <a:effectLst/>
              </p:spPr>
              <p:txBody>
                <a:bodyPr rtlCol="0" anchor="ctr"/>
                <a:lstStyle/>
                <a:p>
                  <a:pPr algn="ctr">
                    <a:defRPr/>
                  </a:pPr>
                  <a:endParaRPr lang="en-US" kern="0" smtClean="0">
                    <a:solidFill>
                      <a:prstClr val="white"/>
                    </a:solidFill>
                    <a:latin typeface="Calibri"/>
                  </a:endParaRPr>
                </a:p>
              </p:txBody>
            </p:sp>
          </p:grpSp>
          <p:sp>
            <p:nvSpPr>
              <p:cNvPr id="87" name="TextBox 86"/>
              <p:cNvSpPr txBox="1"/>
              <p:nvPr/>
            </p:nvSpPr>
            <p:spPr>
              <a:xfrm flipH="1">
                <a:off x="4970295" y="4769019"/>
                <a:ext cx="3205896" cy="415726"/>
              </a:xfrm>
              <a:prstGeom prst="rect">
                <a:avLst/>
              </a:prstGeom>
              <a:noFill/>
            </p:spPr>
            <p:txBody>
              <a:bodyPr wrap="square" lIns="0" tIns="0" rIns="0" bIns="0" rtlCol="0" anchor="ctr">
                <a:spAutoFit/>
              </a:bodyPr>
              <a:lstStyle/>
              <a:p>
                <a:pPr>
                  <a:defRPr/>
                </a:pPr>
                <a:r>
                  <a:rPr lang="en-CA" sz="1200" i="1" kern="0" dirty="0" smtClean="0">
                    <a:solidFill>
                      <a:prstClr val="white"/>
                    </a:solidFill>
                  </a:rPr>
                  <a:t>Stay abreast of HR trends &amp; technologies</a:t>
                </a:r>
                <a:endParaRPr lang="en-US" sz="1200" i="1" kern="0" dirty="0" smtClean="0">
                  <a:solidFill>
                    <a:prstClr val="white"/>
                  </a:solidFill>
                </a:endParaRPr>
              </a:p>
            </p:txBody>
          </p:sp>
          <p:sp>
            <p:nvSpPr>
              <p:cNvPr id="88" name="Oval 87"/>
              <p:cNvSpPr>
                <a:spLocks noChangeAspect="1"/>
              </p:cNvSpPr>
              <p:nvPr/>
            </p:nvSpPr>
            <p:spPr>
              <a:xfrm>
                <a:off x="735191" y="3655397"/>
                <a:ext cx="579038" cy="562460"/>
              </a:xfrm>
              <a:prstGeom prst="ellipse">
                <a:avLst/>
              </a:prstGeom>
              <a:solidFill>
                <a:sysClr val="window" lastClr="FFFFFF"/>
              </a:solidFill>
              <a:ln w="25400" cap="flat" cmpd="sng" algn="ctr">
                <a:noFill/>
                <a:prstDash val="solid"/>
              </a:ln>
              <a:effectLst/>
            </p:spPr>
            <p:txBody>
              <a:bodyPr lIns="0" tIns="0" rIns="0" bIns="0" rtlCol="0" anchor="ctr"/>
              <a:lstStyle/>
              <a:p>
                <a:pPr algn="ctr">
                  <a:defRPr/>
                </a:pPr>
                <a:endParaRPr lang="en-US" b="1" kern="0" smtClean="0">
                  <a:solidFill>
                    <a:srgbClr val="C0504D"/>
                  </a:solidFill>
                  <a:latin typeface="FontAwesome" pitchFamily="2" charset="0"/>
                </a:endParaRPr>
              </a:p>
            </p:txBody>
          </p:sp>
          <p:sp>
            <p:nvSpPr>
              <p:cNvPr id="89" name="Oval 88"/>
              <p:cNvSpPr>
                <a:spLocks noChangeAspect="1"/>
              </p:cNvSpPr>
              <p:nvPr/>
            </p:nvSpPr>
            <p:spPr>
              <a:xfrm>
                <a:off x="735191" y="4720213"/>
                <a:ext cx="579038" cy="562460"/>
              </a:xfrm>
              <a:prstGeom prst="ellipse">
                <a:avLst/>
              </a:prstGeom>
              <a:solidFill>
                <a:sysClr val="window" lastClr="FFFFFF"/>
              </a:solidFill>
              <a:ln w="25400" cap="flat" cmpd="sng" algn="ctr">
                <a:noFill/>
                <a:prstDash val="solid"/>
              </a:ln>
              <a:effectLst/>
            </p:spPr>
            <p:txBody>
              <a:bodyPr lIns="0" tIns="0" rIns="0" bIns="0" rtlCol="0" anchor="ctr"/>
              <a:lstStyle/>
              <a:p>
                <a:pPr algn="ctr">
                  <a:defRPr/>
                </a:pPr>
                <a:endParaRPr lang="en-US" b="1" kern="0" smtClean="0">
                  <a:solidFill>
                    <a:srgbClr val="9BBB59"/>
                  </a:solidFill>
                  <a:latin typeface="FontAwesome" pitchFamily="2" charset="0"/>
                </a:endParaRPr>
              </a:p>
            </p:txBody>
          </p:sp>
          <p:sp>
            <p:nvSpPr>
              <p:cNvPr id="90" name="Oval 89"/>
              <p:cNvSpPr>
                <a:spLocks noChangeAspect="1"/>
              </p:cNvSpPr>
              <p:nvPr/>
            </p:nvSpPr>
            <p:spPr>
              <a:xfrm flipH="1">
                <a:off x="7840715" y="3655397"/>
                <a:ext cx="579038" cy="562460"/>
              </a:xfrm>
              <a:prstGeom prst="ellipse">
                <a:avLst/>
              </a:prstGeom>
              <a:solidFill>
                <a:sysClr val="window" lastClr="FFFFFF"/>
              </a:solidFill>
              <a:ln w="25400" cap="flat" cmpd="sng" algn="ctr">
                <a:noFill/>
                <a:prstDash val="solid"/>
              </a:ln>
              <a:effectLst/>
            </p:spPr>
            <p:txBody>
              <a:bodyPr lIns="0" tIns="0" rIns="0" bIns="0" rtlCol="0" anchor="ctr"/>
              <a:lstStyle/>
              <a:p>
                <a:pPr algn="ctr">
                  <a:defRPr/>
                </a:pPr>
                <a:endParaRPr lang="en-US" b="1" kern="0" smtClean="0">
                  <a:solidFill>
                    <a:srgbClr val="4BACC6"/>
                  </a:solidFill>
                  <a:latin typeface="FontAwesome" pitchFamily="2" charset="0"/>
                </a:endParaRPr>
              </a:p>
            </p:txBody>
          </p:sp>
          <p:sp>
            <p:nvSpPr>
              <p:cNvPr id="91" name="Oval 90"/>
              <p:cNvSpPr>
                <a:spLocks noChangeAspect="1"/>
              </p:cNvSpPr>
              <p:nvPr/>
            </p:nvSpPr>
            <p:spPr>
              <a:xfrm>
                <a:off x="735191" y="2598477"/>
                <a:ext cx="579038" cy="562460"/>
              </a:xfrm>
              <a:prstGeom prst="ellipse">
                <a:avLst/>
              </a:prstGeom>
              <a:solidFill>
                <a:sysClr val="window" lastClr="FFFFFF"/>
              </a:solidFill>
              <a:ln w="25400" cap="flat" cmpd="sng" algn="ctr">
                <a:noFill/>
                <a:prstDash val="solid"/>
              </a:ln>
              <a:effectLst/>
            </p:spPr>
            <p:txBody>
              <a:bodyPr lIns="0" tIns="0" rIns="0" bIns="0" rtlCol="0" anchor="ctr"/>
              <a:lstStyle/>
              <a:p>
                <a:pPr algn="ctr">
                  <a:defRPr/>
                </a:pPr>
                <a:endParaRPr lang="en-US" b="1" kern="0" smtClean="0">
                  <a:solidFill>
                    <a:srgbClr val="4F81BD"/>
                  </a:solidFill>
                  <a:latin typeface="FontAwesome" pitchFamily="2" charset="0"/>
                </a:endParaRPr>
              </a:p>
            </p:txBody>
          </p:sp>
          <p:sp>
            <p:nvSpPr>
              <p:cNvPr id="92" name="Oval 91"/>
              <p:cNvSpPr>
                <a:spLocks noChangeAspect="1"/>
              </p:cNvSpPr>
              <p:nvPr/>
            </p:nvSpPr>
            <p:spPr>
              <a:xfrm flipH="1">
                <a:off x="7840715" y="4720213"/>
                <a:ext cx="579038" cy="562460"/>
              </a:xfrm>
              <a:prstGeom prst="ellipse">
                <a:avLst/>
              </a:prstGeom>
              <a:solidFill>
                <a:sysClr val="window" lastClr="FFFFFF"/>
              </a:solidFill>
              <a:ln w="25400" cap="flat" cmpd="sng" algn="ctr">
                <a:noFill/>
                <a:prstDash val="solid"/>
              </a:ln>
              <a:effectLst/>
            </p:spPr>
            <p:txBody>
              <a:bodyPr lIns="0" tIns="0" rIns="0" bIns="0" rtlCol="0" anchor="ctr"/>
              <a:lstStyle/>
              <a:p>
                <a:pPr algn="ctr">
                  <a:defRPr/>
                </a:pPr>
                <a:endParaRPr lang="en-US" sz="1600" b="1" kern="0" smtClean="0">
                  <a:solidFill>
                    <a:srgbClr val="F79646"/>
                  </a:solidFill>
                  <a:latin typeface="FontAwesome" pitchFamily="2" charset="0"/>
                </a:endParaRPr>
              </a:p>
            </p:txBody>
          </p:sp>
          <p:sp>
            <p:nvSpPr>
              <p:cNvPr id="93" name="Oval 92"/>
              <p:cNvSpPr>
                <a:spLocks noChangeAspect="1"/>
              </p:cNvSpPr>
              <p:nvPr/>
            </p:nvSpPr>
            <p:spPr>
              <a:xfrm flipH="1">
                <a:off x="7840715" y="2598477"/>
                <a:ext cx="579038" cy="562460"/>
              </a:xfrm>
              <a:prstGeom prst="ellipse">
                <a:avLst/>
              </a:prstGeom>
              <a:solidFill>
                <a:sysClr val="window" lastClr="FFFFFF"/>
              </a:solidFill>
              <a:ln w="25400" cap="flat" cmpd="sng" algn="ctr">
                <a:noFill/>
                <a:prstDash val="solid"/>
              </a:ln>
              <a:effectLst/>
            </p:spPr>
            <p:txBody>
              <a:bodyPr lIns="0" tIns="0" rIns="0" bIns="0" rtlCol="0" anchor="ctr"/>
              <a:lstStyle/>
              <a:p>
                <a:pPr algn="ctr">
                  <a:defRPr/>
                </a:pPr>
                <a:endParaRPr lang="en-US" b="1" kern="0" smtClean="0">
                  <a:solidFill>
                    <a:srgbClr val="8064A2"/>
                  </a:solidFill>
                  <a:latin typeface="FontAwesome" pitchFamily="2" charset="0"/>
                </a:endParaRPr>
              </a:p>
            </p:txBody>
          </p:sp>
        </p:grpSp>
        <p:sp>
          <p:nvSpPr>
            <p:cNvPr id="69" name="TextBox 68"/>
            <p:cNvSpPr txBox="1"/>
            <p:nvPr/>
          </p:nvSpPr>
          <p:spPr>
            <a:xfrm>
              <a:off x="1170577" y="1534600"/>
              <a:ext cx="407109" cy="584775"/>
            </a:xfrm>
            <a:prstGeom prst="rect">
              <a:avLst/>
            </a:prstGeom>
            <a:noFill/>
          </p:spPr>
          <p:txBody>
            <a:bodyPr wrap="square" rtlCol="0">
              <a:spAutoFit/>
            </a:bodyPr>
            <a:lstStyle/>
            <a:p>
              <a:pPr>
                <a:defRPr/>
              </a:pPr>
              <a:r>
                <a:rPr lang="en-US" sz="3200" kern="0" dirty="0" smtClean="0">
                  <a:solidFill>
                    <a:srgbClr val="0070C0"/>
                  </a:solidFill>
                  <a:latin typeface="Calibri"/>
                  <a:sym typeface="Wingdings"/>
                </a:rPr>
                <a:t></a:t>
              </a:r>
              <a:endParaRPr lang="en-CA" sz="3200" kern="0" dirty="0" smtClean="0">
                <a:solidFill>
                  <a:srgbClr val="0070C0"/>
                </a:solidFill>
                <a:latin typeface="Calibri"/>
              </a:endParaRPr>
            </a:p>
          </p:txBody>
        </p:sp>
        <p:sp>
          <p:nvSpPr>
            <p:cNvPr id="70" name="TextBox 69"/>
            <p:cNvSpPr txBox="1"/>
            <p:nvPr/>
          </p:nvSpPr>
          <p:spPr>
            <a:xfrm>
              <a:off x="7562663" y="3866603"/>
              <a:ext cx="407109" cy="726624"/>
            </a:xfrm>
            <a:prstGeom prst="rect">
              <a:avLst/>
            </a:prstGeom>
            <a:noFill/>
          </p:spPr>
          <p:txBody>
            <a:bodyPr wrap="square" rtlCol="0">
              <a:spAutoFit/>
            </a:bodyPr>
            <a:lstStyle/>
            <a:p>
              <a:pPr>
                <a:defRPr/>
              </a:pPr>
              <a:r>
                <a:rPr lang="en-US" sz="3200" kern="0" dirty="0" smtClean="0">
                  <a:solidFill>
                    <a:srgbClr val="0070C0"/>
                  </a:solidFill>
                  <a:latin typeface="Calibri"/>
                  <a:sym typeface="Wingdings"/>
                </a:rPr>
                <a:t></a:t>
              </a:r>
              <a:endParaRPr lang="en-CA" sz="3200" kern="0" dirty="0" smtClean="0">
                <a:solidFill>
                  <a:srgbClr val="0070C0"/>
                </a:solidFill>
                <a:latin typeface="Calibri"/>
              </a:endParaRPr>
            </a:p>
          </p:txBody>
        </p:sp>
        <p:sp>
          <p:nvSpPr>
            <p:cNvPr id="71" name="TextBox 70"/>
            <p:cNvSpPr txBox="1"/>
            <p:nvPr/>
          </p:nvSpPr>
          <p:spPr>
            <a:xfrm>
              <a:off x="7562663" y="1520783"/>
              <a:ext cx="407109" cy="726624"/>
            </a:xfrm>
            <a:prstGeom prst="rect">
              <a:avLst/>
            </a:prstGeom>
            <a:noFill/>
          </p:spPr>
          <p:txBody>
            <a:bodyPr wrap="square" rtlCol="0">
              <a:spAutoFit/>
            </a:bodyPr>
            <a:lstStyle/>
            <a:p>
              <a:pPr>
                <a:defRPr/>
              </a:pPr>
              <a:r>
                <a:rPr lang="en-US" sz="3200" kern="0" dirty="0" smtClean="0">
                  <a:solidFill>
                    <a:srgbClr val="0070C0"/>
                  </a:solidFill>
                  <a:latin typeface="Calibri"/>
                  <a:sym typeface="Wingdings"/>
                </a:rPr>
                <a:t></a:t>
              </a:r>
              <a:endParaRPr lang="en-CA" sz="3200" kern="0" dirty="0" smtClean="0">
                <a:solidFill>
                  <a:srgbClr val="0070C0"/>
                </a:solidFill>
                <a:latin typeface="Calibri"/>
              </a:endParaRPr>
            </a:p>
          </p:txBody>
        </p:sp>
        <p:sp>
          <p:nvSpPr>
            <p:cNvPr id="72" name="TextBox 71"/>
            <p:cNvSpPr txBox="1"/>
            <p:nvPr/>
          </p:nvSpPr>
          <p:spPr>
            <a:xfrm>
              <a:off x="7554351" y="2689537"/>
              <a:ext cx="407109" cy="726624"/>
            </a:xfrm>
            <a:prstGeom prst="rect">
              <a:avLst/>
            </a:prstGeom>
            <a:noFill/>
          </p:spPr>
          <p:txBody>
            <a:bodyPr wrap="square" rtlCol="0">
              <a:spAutoFit/>
            </a:bodyPr>
            <a:lstStyle/>
            <a:p>
              <a:pPr>
                <a:defRPr/>
              </a:pPr>
              <a:r>
                <a:rPr lang="en-US" sz="3200" kern="0" dirty="0" smtClean="0">
                  <a:solidFill>
                    <a:srgbClr val="0070C0"/>
                  </a:solidFill>
                  <a:latin typeface="Calibri"/>
                  <a:sym typeface="Wingdings"/>
                </a:rPr>
                <a:t></a:t>
              </a:r>
              <a:endParaRPr lang="en-CA" sz="3200" kern="0" dirty="0" smtClean="0">
                <a:solidFill>
                  <a:srgbClr val="0070C0"/>
                </a:solidFill>
                <a:latin typeface="Calibri"/>
              </a:endParaRPr>
            </a:p>
          </p:txBody>
        </p:sp>
        <p:sp>
          <p:nvSpPr>
            <p:cNvPr id="73" name="TextBox 72"/>
            <p:cNvSpPr txBox="1"/>
            <p:nvPr/>
          </p:nvSpPr>
          <p:spPr>
            <a:xfrm>
              <a:off x="1178891" y="3855482"/>
              <a:ext cx="407109" cy="726624"/>
            </a:xfrm>
            <a:prstGeom prst="rect">
              <a:avLst/>
            </a:prstGeom>
            <a:noFill/>
          </p:spPr>
          <p:txBody>
            <a:bodyPr wrap="square" rtlCol="0">
              <a:spAutoFit/>
            </a:bodyPr>
            <a:lstStyle/>
            <a:p>
              <a:pPr>
                <a:defRPr/>
              </a:pPr>
              <a:r>
                <a:rPr lang="en-US" sz="3200" kern="0" dirty="0" smtClean="0">
                  <a:solidFill>
                    <a:srgbClr val="0070C0"/>
                  </a:solidFill>
                  <a:latin typeface="Calibri"/>
                  <a:sym typeface="Wingdings"/>
                </a:rPr>
                <a:t></a:t>
              </a:r>
              <a:endParaRPr lang="en-CA" sz="3200" kern="0" dirty="0" smtClean="0">
                <a:solidFill>
                  <a:srgbClr val="0070C0"/>
                </a:solidFill>
                <a:latin typeface="Calibri"/>
              </a:endParaRPr>
            </a:p>
          </p:txBody>
        </p:sp>
        <p:sp>
          <p:nvSpPr>
            <p:cNvPr id="74" name="TextBox 73"/>
            <p:cNvSpPr txBox="1"/>
            <p:nvPr/>
          </p:nvSpPr>
          <p:spPr>
            <a:xfrm>
              <a:off x="1170577" y="2697850"/>
              <a:ext cx="407109" cy="726624"/>
            </a:xfrm>
            <a:prstGeom prst="rect">
              <a:avLst/>
            </a:prstGeom>
            <a:noFill/>
          </p:spPr>
          <p:txBody>
            <a:bodyPr wrap="square" rtlCol="0">
              <a:spAutoFit/>
            </a:bodyPr>
            <a:lstStyle/>
            <a:p>
              <a:pPr>
                <a:defRPr/>
              </a:pPr>
              <a:r>
                <a:rPr lang="en-US" sz="3200" kern="0" dirty="0" smtClean="0">
                  <a:solidFill>
                    <a:srgbClr val="0070C0"/>
                  </a:solidFill>
                  <a:latin typeface="Calibri"/>
                  <a:sym typeface="Wingdings"/>
                </a:rPr>
                <a:t></a:t>
              </a:r>
              <a:endParaRPr lang="en-CA" sz="3200" kern="0" dirty="0" smtClean="0">
                <a:solidFill>
                  <a:srgbClr val="0070C0"/>
                </a:solidFill>
                <a:latin typeface="Calibri"/>
              </a:endParaRPr>
            </a:p>
          </p:txBody>
        </p:sp>
      </p:grpSp>
      <p:grpSp>
        <p:nvGrpSpPr>
          <p:cNvPr id="112" name="Group 111"/>
          <p:cNvGrpSpPr/>
          <p:nvPr/>
        </p:nvGrpSpPr>
        <p:grpSpPr>
          <a:xfrm>
            <a:off x="0" y="6525344"/>
            <a:ext cx="9144000" cy="351838"/>
            <a:chOff x="0" y="6525344"/>
            <a:chExt cx="9144000" cy="351838"/>
          </a:xfrm>
        </p:grpSpPr>
        <p:sp>
          <p:nvSpPr>
            <p:cNvPr id="113" name="Rectangle 112"/>
            <p:cNvSpPr/>
            <p:nvPr userDrawn="1"/>
          </p:nvSpPr>
          <p:spPr>
            <a:xfrm>
              <a:off x="0" y="6525344"/>
              <a:ext cx="9144000"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defRPr/>
              </a:pPr>
              <a:endParaRPr lang="en-CA" sz="1000" kern="0" dirty="0" smtClean="0">
                <a:solidFill>
                  <a:srgbClr val="FFFFFF"/>
                </a:solidFill>
              </a:endParaRPr>
            </a:p>
          </p:txBody>
        </p:sp>
        <p:pic>
          <p:nvPicPr>
            <p:cNvPr id="114" name="Picture 11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054021" y="6531532"/>
              <a:ext cx="838459" cy="345650"/>
            </a:xfrm>
            <a:prstGeom prst="rect">
              <a:avLst/>
            </a:prstGeom>
          </p:spPr>
        </p:pic>
        <p:sp>
          <p:nvSpPr>
            <p:cNvPr id="115" name="Rectangle 114"/>
            <p:cNvSpPr/>
            <p:nvPr userDrawn="1"/>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rPr>
                <a:t>SAMPLE</a:t>
              </a:r>
              <a:endParaRPr lang="en-CA" b="1" dirty="0">
                <a:solidFill>
                  <a:srgbClr val="FFFFFF">
                    <a:lumMod val="85000"/>
                  </a:srgbClr>
                </a:solidFill>
              </a:endParaRPr>
            </a:p>
          </p:txBody>
        </p:sp>
      </p:grpSp>
      <p:sp>
        <p:nvSpPr>
          <p:cNvPr id="58" name="Rounded Rectangle 57">
            <a:hlinkClick r:id="rId6"/>
          </p:cNvPr>
          <p:cNvSpPr/>
          <p:nvPr/>
        </p:nvSpPr>
        <p:spPr>
          <a:xfrm>
            <a:off x="2447764" y="4735006"/>
            <a:ext cx="4112047" cy="432048"/>
          </a:xfrm>
          <a:prstGeom prst="roundRect">
            <a:avLst>
              <a:gd name="adj" fmla="val 50000"/>
            </a:avLst>
          </a:prstGeom>
          <a:solidFill>
            <a:schemeClr val="bg1">
              <a:lumMod val="85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solidFill>
                  <a:srgbClr val="243F54"/>
                </a:solidFill>
                <a:ea typeface="Verdana" pitchFamily="34" charset="0"/>
                <a:cs typeface="Arial" pitchFamily="34" charset="0"/>
              </a:rPr>
              <a:t>Learn About Becoming a Member</a:t>
            </a:r>
            <a:endParaRPr lang="en-CA" b="1" dirty="0">
              <a:solidFill>
                <a:srgbClr val="243F54"/>
              </a:solidFill>
              <a:ea typeface="Verdana" pitchFamily="34" charset="0"/>
              <a:cs typeface="Arial" pitchFamily="34" charset="0"/>
            </a:endParaRPr>
          </a:p>
        </p:txBody>
      </p:sp>
    </p:spTree>
    <p:extLst>
      <p:ext uri="{BB962C8B-B14F-4D97-AF65-F5344CB8AC3E}">
        <p14:creationId xmlns:p14="http://schemas.microsoft.com/office/powerpoint/2010/main" val="395838522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f42642993ea083953592e6bc2e2c3e47a2fcf0d3"/>
  <p:tag name="ISPRING_RESOURCE_PATHS_HASH_2" val="7c9975b7695338c845e8cd3148096204f7871c"/>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27o.2y2F60KljBdenOCJp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7W_6DKGdTkSDFIPYWe3y0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Pxjb39G3IUGc5lLTYoMGg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K_tX0XzWk0q1cRRbK2RR7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27o.2y2F60KljBdenOCJpA"/>
</p:tagLst>
</file>

<file path=ppt/theme/theme1.xml><?xml version="1.0" encoding="utf-8"?>
<a:theme xmlns:a="http://schemas.openxmlformats.org/drawingml/2006/main" name="1_Theme1">
  <a:themeElements>
    <a:clrScheme name="Custom 4">
      <a:dk1>
        <a:srgbClr val="333333"/>
      </a:dk1>
      <a:lt1>
        <a:srgbClr val="FFFFFF"/>
      </a:lt1>
      <a:dk2>
        <a:srgbClr val="FFFFFF"/>
      </a:dk2>
      <a:lt2>
        <a:srgbClr val="FFFFFF"/>
      </a:lt2>
      <a:accent1>
        <a:srgbClr val="243F54"/>
      </a:accent1>
      <a:accent2>
        <a:srgbClr val="998F57"/>
      </a:accent2>
      <a:accent3>
        <a:srgbClr val="CECECE"/>
      </a:accent3>
      <a:accent4>
        <a:srgbClr val="ADB7C3"/>
      </a:accent4>
      <a:accent5>
        <a:srgbClr val="5D5936"/>
      </a:accent5>
      <a:accent6>
        <a:srgbClr val="D17D08"/>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1_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themeOverride>
</file>

<file path=docProps/app.xml><?xml version="1.0" encoding="utf-8"?>
<Properties xmlns="http://schemas.openxmlformats.org/officeDocument/2006/extended-properties" xmlns:vt="http://schemas.openxmlformats.org/officeDocument/2006/docPropsVTypes">
  <Template/>
  <TotalTime>0</TotalTime>
  <Words>1115</Words>
  <Application>Microsoft Office PowerPoint</Application>
  <PresentationFormat>On-screen Show (4:3)</PresentationFormat>
  <Paragraphs>138</Paragraphs>
  <Slides>9</Slides>
  <Notes>7</Notes>
  <HiddenSlides>0</HiddenSlides>
  <MMClips>0</MMClips>
  <ScaleCrop>false</ScaleCrop>
  <HeadingPairs>
    <vt:vector size="8" baseType="variant">
      <vt:variant>
        <vt:lpstr>Fonts Used</vt:lpstr>
      </vt:variant>
      <vt:variant>
        <vt:i4>6</vt:i4>
      </vt:variant>
      <vt:variant>
        <vt:lpstr>Theme</vt:lpstr>
      </vt:variant>
      <vt:variant>
        <vt:i4>2</vt:i4>
      </vt:variant>
      <vt:variant>
        <vt:lpstr>Slide Titles</vt:lpstr>
      </vt:variant>
      <vt:variant>
        <vt:i4>9</vt:i4>
      </vt:variant>
      <vt:variant>
        <vt:lpstr>Custom Shows</vt:lpstr>
      </vt:variant>
      <vt:variant>
        <vt:i4>1</vt:i4>
      </vt:variant>
    </vt:vector>
  </HeadingPairs>
  <TitlesOfParts>
    <vt:vector size="18" baseType="lpstr">
      <vt:lpstr>Arial</vt:lpstr>
      <vt:lpstr>Calibri</vt:lpstr>
      <vt:lpstr>FontAwesome</vt:lpstr>
      <vt:lpstr>Georgia</vt:lpstr>
      <vt:lpstr>Verdana</vt:lpstr>
      <vt:lpstr>Wingdings</vt:lpstr>
      <vt:lpstr>1_Theme1</vt:lpstr>
      <vt:lpstr>1_Office Theme</vt:lpstr>
      <vt:lpstr>PowerPoint Presentation</vt:lpstr>
      <vt:lpstr>PowerPoint Presentation</vt:lpstr>
      <vt:lpstr>Executive Summary</vt:lpstr>
      <vt:lpstr>PowerPoint Presentation</vt:lpstr>
      <vt:lpstr>Use McLean &amp; Company’s Build a Leadership Development Program framework to guide you through this blueprint</vt:lpstr>
      <vt:lpstr>PowerPoint Presentation</vt:lpstr>
      <vt:lpstr>Although leadership development is a priority, many programs fall short </vt:lpstr>
      <vt:lpstr>Provide a mix of development activities and formats to get the best result when developing leadership competencies</vt:lpstr>
      <vt:lpstr>McLean &amp; Company Helps HR Professionals To:</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2016-11-23T21:23:20Z</dcterms:created>
  <dcterms:modified xsi:type="dcterms:W3CDTF">2016-11-23T21:23:25Z</dcterms:modified>
</cp:coreProperties>
</file>