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Default Extension="xls" ContentType="application/vnd.ms-exce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Lst>
  <p:notesMasterIdLst>
    <p:notesMasterId r:id="rId14"/>
  </p:notesMasterIdLst>
  <p:handoutMasterIdLst>
    <p:handoutMasterId r:id="rId15"/>
  </p:handoutMasterIdLst>
  <p:sldIdLst>
    <p:sldId id="385" r:id="rId2"/>
    <p:sldId id="289" r:id="rId3"/>
    <p:sldId id="292" r:id="rId4"/>
    <p:sldId id="288" r:id="rId5"/>
    <p:sldId id="337" r:id="rId6"/>
    <p:sldId id="384" r:id="rId7"/>
    <p:sldId id="338" r:id="rId8"/>
    <p:sldId id="339" r:id="rId9"/>
    <p:sldId id="340" r:id="rId10"/>
    <p:sldId id="341" r:id="rId11"/>
    <p:sldId id="342" r:id="rId12"/>
    <p:sldId id="386" r:id="rId13"/>
  </p:sldIdLst>
  <p:sldSz cx="9144000" cy="6858000" type="screen4x3"/>
  <p:notesSz cx="6858000" cy="9144000"/>
  <p:custDataLst>
    <p:tags r:id="rId16"/>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2E2E"/>
    <a:srgbClr val="7FAC85"/>
    <a:srgbClr val="C77709"/>
    <a:srgbClr val="67A78D"/>
    <a:srgbClr val="D17D08"/>
    <a:srgbClr val="ADB7C3"/>
    <a:srgbClr val="243F54"/>
    <a:srgbClr val="CECECE"/>
    <a:srgbClr val="998F57"/>
    <a:srgbClr val="7B7B7B"/>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1381" autoAdjust="0"/>
    <p:restoredTop sz="90335" autoAdjust="0"/>
  </p:normalViewPr>
  <p:slideViewPr>
    <p:cSldViewPr snapToObjects="1">
      <p:cViewPr>
        <p:scale>
          <a:sx n="100" d="100"/>
          <a:sy n="100" d="100"/>
        </p:scale>
        <p:origin x="-810" y="-312"/>
      </p:cViewPr>
      <p:guideLst>
        <p:guide orient="horz"/>
        <p:guide pos="14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69" d="100"/>
          <a:sy n="69" d="100"/>
        </p:scale>
        <p:origin x="-2484" y="-114"/>
      </p:cViewPr>
      <p:guideLst>
        <p:guide orient="horz" pos="2880"/>
        <p:guide pos="2160"/>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27600647975302928"/>
          <c:y val="0.23931459916350484"/>
          <c:w val="0.42887583207116592"/>
          <c:h val="0.63966293307477695"/>
        </c:manualLayout>
      </c:layout>
      <c:doughnutChart>
        <c:varyColors val="1"/>
        <c:ser>
          <c:idx val="0"/>
          <c:order val="0"/>
          <c:tx>
            <c:strRef>
              <c:f>Sheet1!$B$1</c:f>
              <c:strCache>
                <c:ptCount val="1"/>
                <c:pt idx="0">
                  <c:v>HR Respondents: Implementation of Agile Performance Management</c:v>
                </c:pt>
              </c:strCache>
            </c:strRef>
          </c:tx>
          <c:dLbls>
            <c:dLbl>
              <c:idx val="0"/>
              <c:layout>
                <c:manualLayout>
                  <c:x val="0.10033384421957432"/>
                  <c:y val="-8.0387813250828472E-2"/>
                </c:manualLayout>
              </c:layout>
              <c:showCatName val="1"/>
              <c:showPercent val="1"/>
            </c:dLbl>
            <c:dLbl>
              <c:idx val="1"/>
              <c:layout>
                <c:manualLayout>
                  <c:x val="0"/>
                  <c:y val="0.14298242956169877"/>
                </c:manualLayout>
              </c:layout>
              <c:showCatName val="1"/>
              <c:showPercent val="1"/>
            </c:dLbl>
            <c:dLbl>
              <c:idx val="2"/>
              <c:layout>
                <c:manualLayout>
                  <c:x val="-0.13616736001227941"/>
                  <c:y val="-7.6321486164836975E-3"/>
                </c:manualLayout>
              </c:layout>
              <c:showCatName val="1"/>
              <c:showPercent val="1"/>
            </c:dLbl>
            <c:dLbl>
              <c:idx val="3"/>
              <c:layout>
                <c:manualLayout>
                  <c:x val="-5.2555823162634123E-2"/>
                  <c:y val="-0.12670702132984102"/>
                </c:manualLayout>
              </c:layout>
              <c:showCatName val="1"/>
              <c:showPercent val="1"/>
            </c:dLbl>
            <c:txPr>
              <a:bodyPr/>
              <a:lstStyle/>
              <a:p>
                <a:pPr>
                  <a:defRPr sz="1200"/>
                </a:pPr>
                <a:endParaRPr lang="en-US"/>
              </a:p>
            </c:txPr>
            <c:showCatName val="1"/>
            <c:showPercent val="1"/>
            <c:showLeaderLines val="1"/>
          </c:dLbls>
          <c:cat>
            <c:strRef>
              <c:f>Sheet1!$A$2:$A$5</c:f>
              <c:strCache>
                <c:ptCount val="4"/>
                <c:pt idx="0">
                  <c:v>No Plans</c:v>
                </c:pt>
                <c:pt idx="1">
                  <c:v>Planning </c:v>
                </c:pt>
                <c:pt idx="2">
                  <c:v>In Progress</c:v>
                </c:pt>
                <c:pt idx="3">
                  <c:v>Implemented</c:v>
                </c:pt>
              </c:strCache>
            </c:strRef>
          </c:cat>
          <c:val>
            <c:numRef>
              <c:f>Sheet1!$B$2:$B$5</c:f>
              <c:numCache>
                <c:formatCode>0%</c:formatCode>
                <c:ptCount val="4"/>
                <c:pt idx="0">
                  <c:v>0.4</c:v>
                </c:pt>
                <c:pt idx="1">
                  <c:v>0.2</c:v>
                </c:pt>
                <c:pt idx="2">
                  <c:v>0.29000000000000026</c:v>
                </c:pt>
                <c:pt idx="3">
                  <c:v>0.11000000000000003</c:v>
                </c:pt>
              </c:numCache>
            </c:numRef>
          </c:val>
        </c:ser>
        <c:dLbls>
          <c:showCatName val="1"/>
          <c:showPercent val="1"/>
        </c:dLbls>
        <c:firstSliceAng val="0"/>
        <c:holeSize val="50"/>
      </c:doughnutChart>
    </c:plotArea>
    <c:plotVisOnly val="1"/>
  </c:chart>
  <c:txPr>
    <a:bodyPr/>
    <a:lstStyle/>
    <a:p>
      <a:pPr>
        <a:defRPr sz="1800"/>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0B9C36-03F4-41DF-9FFD-B4483F722394}" type="datetimeFigureOut">
              <a:rPr lang="en-CA" smtClean="0"/>
              <a:pPr/>
              <a:t>08/04/2013</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26C72D-894C-4E56-B9CB-84AA6ABBA4F8}" type="slidenum">
              <a:rPr lang="en-CA" smtClean="0"/>
              <a:pPr/>
              <a:t>‹#›</a:t>
            </a:fld>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7171" name="Rectangle 8194"/>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196" name="Slide Image Placeholder 8195"/>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15367" name="Slide Number Placeholder 1536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6</a:t>
            </a:fld>
            <a:endParaRPr lang="en-US" dirty="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15" name="Picture 14" descr="footer2012-mco.jpg"/>
          <p:cNvPicPr>
            <a:picLocks noChangeAspect="1"/>
          </p:cNvPicPr>
          <p:nvPr userDrawn="1"/>
        </p:nvPicPr>
        <p:blipFill>
          <a:blip r:embed="rId2" cstate="print"/>
          <a:srcRect l="77956"/>
          <a:stretch>
            <a:fillRect/>
          </a:stretch>
        </p:blipFill>
        <p:spPr>
          <a:xfrm>
            <a:off x="7128284" y="6090047"/>
            <a:ext cx="2015716" cy="767953"/>
          </a:xfrm>
          <a:prstGeom prst="rect">
            <a:avLst/>
          </a:prstGeom>
        </p:spPr>
      </p:pic>
      <p:sp>
        <p:nvSpPr>
          <p:cNvPr id="26" name="Rectangle 25"/>
          <p:cNvSpPr/>
          <p:nvPr userDrawn="1"/>
        </p:nvSpPr>
        <p:spPr>
          <a:xfrm>
            <a:off x="-509" y="6090047"/>
            <a:ext cx="7128284" cy="767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kern="1200" dirty="0" smtClean="0">
                <a:solidFill>
                  <a:srgbClr val="ADB7C3"/>
                </a:solidFill>
                <a:latin typeface="+mn-lt"/>
                <a:ea typeface="+mn-ea"/>
                <a:cs typeface="+mn-cs"/>
              </a:rPr>
              <a:t>McLean &amp; Company is a research and advisory firm that provides practical solutions</a:t>
            </a:r>
            <a:br>
              <a:rPr lang="en-CA" sz="800" kern="1200" dirty="0" smtClean="0">
                <a:solidFill>
                  <a:srgbClr val="ADB7C3"/>
                </a:solidFill>
                <a:latin typeface="+mn-lt"/>
                <a:ea typeface="+mn-ea"/>
                <a:cs typeface="+mn-cs"/>
              </a:rPr>
            </a:br>
            <a:r>
              <a:rPr lang="en-CA" sz="800" kern="1200" dirty="0" smtClean="0">
                <a:solidFill>
                  <a:srgbClr val="ADB7C3"/>
                </a:solidFill>
                <a:latin typeface="+mn-lt"/>
                <a:ea typeface="+mn-ea"/>
                <a:cs typeface="+mn-cs"/>
              </a:rPr>
              <a:t>to human resources challenges with executable research, tools, and advice that will have a</a:t>
            </a:r>
            <a:br>
              <a:rPr lang="en-CA" sz="800" kern="1200" dirty="0" smtClean="0">
                <a:solidFill>
                  <a:srgbClr val="ADB7C3"/>
                </a:solidFill>
                <a:latin typeface="+mn-lt"/>
                <a:ea typeface="+mn-ea"/>
                <a:cs typeface="+mn-cs"/>
              </a:rPr>
            </a:br>
            <a:r>
              <a:rPr lang="en-CA" sz="800" kern="1200" dirty="0" smtClean="0">
                <a:solidFill>
                  <a:srgbClr val="ADB7C3"/>
                </a:solidFill>
                <a:latin typeface="+mn-lt"/>
                <a:ea typeface="+mn-ea"/>
                <a:cs typeface="+mn-cs"/>
              </a:rPr>
              <a:t>clear and measurable impact on your business. © 1997-2013 McLean &amp; Company.</a:t>
            </a:r>
            <a:br>
              <a:rPr lang="en-CA" sz="800" kern="1200" dirty="0" smtClean="0">
                <a:solidFill>
                  <a:srgbClr val="ADB7C3"/>
                </a:solidFill>
                <a:latin typeface="+mn-lt"/>
                <a:ea typeface="+mn-ea"/>
                <a:cs typeface="+mn-cs"/>
              </a:rPr>
            </a:br>
            <a:r>
              <a:rPr lang="en-CA" sz="800" kern="1200" dirty="0" smtClean="0">
                <a:solidFill>
                  <a:srgbClr val="ADB7C3"/>
                </a:solidFill>
                <a:latin typeface="+mn-lt"/>
                <a:ea typeface="+mn-ea"/>
                <a:cs typeface="+mn-cs"/>
              </a:rPr>
              <a:t>McLean &amp; Company is a division of Info-Tech Research Group Inc.</a:t>
            </a:r>
            <a:endParaRPr lang="en-CA" sz="800" kern="1200" dirty="0">
              <a:solidFill>
                <a:srgbClr val="ADB7C3"/>
              </a:solidFill>
              <a:latin typeface="+mn-lt"/>
              <a:ea typeface="+mn-ea"/>
              <a:cs typeface="+mn-cs"/>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15"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9" name="Rectangle 18"/>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grpSp>
        <p:nvGrpSpPr>
          <p:cNvPr id="15"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16" name="Group 15"/>
          <p:cNvGrpSpPr/>
          <p:nvPr userDrawn="1"/>
        </p:nvGrpSpPr>
        <p:grpSpPr>
          <a:xfrm>
            <a:off x="0" y="0"/>
            <a:ext cx="9144000" cy="6876000"/>
            <a:chOff x="0" y="0"/>
            <a:chExt cx="9144000" cy="6876000"/>
          </a:xfrm>
        </p:grpSpPr>
        <p:sp>
          <p:nvSpPr>
            <p:cNvPr id="18" name="Rectangle 17"/>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Rectangle 18"/>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ectangle 19"/>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9600" dirty="0"/>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17"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861048"/>
            <a:ext cx="2693518"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4" name="TextBox 13"/>
          <p:cNvSpPr txBox="1"/>
          <p:nvPr userDrawn="1"/>
        </p:nvSpPr>
        <p:spPr>
          <a:xfrm>
            <a:off x="6096687" y="3861048"/>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Rectangle 24"/>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McLean</a:t>
            </a:r>
            <a:r>
              <a:rPr lang="en-CA" sz="1000" baseline="0" dirty="0" smtClean="0"/>
              <a:t> &amp; Company</a:t>
            </a:r>
            <a:endParaRPr lang="en-CA" sz="1000" dirty="0"/>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0" algn="l"/>
            <a:fld id="{FF20F8B6-5AB9-41C4-A82C-4155E8A92B2C}" type="slidenum">
              <a:rPr lang="en-CA" sz="1000" smtClean="0"/>
              <a:pPr marL="179388" indent="0" algn="l"/>
              <a:t>‹#›</a:t>
            </a:fld>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2" r:id="rId7"/>
    <p:sldLayoutId id="2147483680" r:id="rId8"/>
    <p:sldLayoutId id="2147483696" r:id="rId9"/>
    <p:sldLayoutId id="2147483677" r:id="rId10"/>
    <p:sldLayoutId id="2147483667" r:id="rId11"/>
    <p:sldLayoutId id="2147483684" r:id="rId12"/>
    <p:sldLayoutId id="2147483700" r:id="rId13"/>
    <p:sldLayoutId id="2147483683" r:id="rId14"/>
    <p:sldLayoutId id="2147483714" r:id="rId15"/>
    <p:sldLayoutId id="2147483694" r:id="rId16"/>
    <p:sldLayoutId id="2147483702" r:id="rId17"/>
    <p:sldLayoutId id="2147483704" r:id="rId18"/>
    <p:sldLayoutId id="2147483705" r:id="rId19"/>
    <p:sldLayoutId id="2147483706" r:id="rId20"/>
    <p:sldLayoutId id="2147483707" r:id="rId21"/>
    <p:sldLayoutId id="2147483708" r:id="rId22"/>
    <p:sldLayoutId id="2147483709" r:id="rId23"/>
    <p:sldLayoutId id="2147483710" r:id="rId24"/>
    <p:sldLayoutId id="2147483711" r:id="rId25"/>
    <p:sldLayoutId id="2147483712" r:id="rId26"/>
    <p:sldLayoutId id="2147483713" r:id="rId27"/>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hr.mcleanco.com/research/ss/hr-leverage-agile-goal-setting-for-improved-employee-engagement-performance/hr-storyboard-leverage-agile-goal-setting-for-improved-employee-engagement-performance?utm_source=SS_Sample&amp;utm_medium=Collateral&amp;utm_campaign=Co"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hyperlink" Target="http://hr.mcleanco.com/research/ss/hr-leverage-agile-goal-setting-for-improved-employee-engagement-performance/hr-storyboard-leverage-agile-goal-setting-for-improved-employee-engagement-performance?utm_source=SS_Sample&amp;utm_medium=Collateral&amp;utm_campaign=Co" TargetMode="External"/><Relationship Id="rId4" Type="http://schemas.openxmlformats.org/officeDocument/2006/relationships/image" Target="../media/image10.wmf"/></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hyperlink" Target="http://hr.mcleanco.com/research/ss/hr-leverage-agile-goal-setting-for-improved-employee-engagement-performance/hr-storyboard-leverage-agile-goal-setting-for-improved-employee-engagement-performance?utm_source=SS_Sample&amp;utm_medium=Collateral&amp;utm_campaign=Co"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r.mcleanco.com" TargetMode="External"/><Relationship Id="rId7"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12.png"/><Relationship Id="rId5" Type="http://schemas.openxmlformats.org/officeDocument/2006/relationships/image" Target="../media/image4.png"/><Relationship Id="rId4" Type="http://schemas.openxmlformats.org/officeDocument/2006/relationships/hyperlink" Target="http://hr.mcleanco.com/research/ss/hr-leverage-agile-goal-setting-for-improved-employee-engagement-performance/hr-storyboard-leverage-agile-goal-setting-for-improved-employee-engagement-performance?utm_source=SS_Sample&amp;utm_medium=Collateral&amp;utm_campaign=Co"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hr.mcleanco.com/research/ss/hr-leverage-agile-goal-setting-for-improved-employee-engagement-performance/hr-storyboard-leverage-agile-goal-setting-for-improved-employee-engagement-performance?utm_source=SS_Sample&amp;utm_medium=Collateral&amp;utm_campaign=Co"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hyperlink" Target="http://hr.mcleanco.com/research/ss/hr-leverage-agile-goal-setting-for-improved-employee-engagement-performance/hr-storyboard-leverage-agile-goal-setting-for-improved-employee-engagement-performance?utm_source=SS_Sample&amp;utm_medium=Collateral&amp;utm_campaign=Co"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hr.mcleanco.com/research/ss/hr-leverage-agile-goal-setting-for-improved-employee-engagement-performance/hr-storyboard-leverage-agile-goal-setting-for-improved-employee-engagement-performance?utm_source=SS_Sample&amp;utm_medium=Collateral&amp;utm_campaign=Co"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hr.mcleanco.com/research/ss/hr-leverage-agile-goal-setting-for-improved-employee-engagement-performance/hr-storyboard-leverage-agile-goal-setting-for-improved-employee-engagement-performance?utm_source=SS_Sample&amp;utm_medium=Collateral&amp;utm_campaign=Co"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hyperlink" Target="http://hr.mcleanco.com/research/ss/hr-leverage-agile-goal-setting-for-improved-employee-engagement-performance/hr-storyboard-leverage-agile-goal-setting-for-improved-employee-engagement-performance?utm_source=SS_Sample&amp;utm_medium=Collateral&amp;utm_campaign=Co" TargetMode="External"/><Relationship Id="rId5" Type="http://schemas.openxmlformats.org/officeDocument/2006/relationships/image" Target="../media/image7.wmf"/><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hyperlink" Target="http://hr.mcleanco.com/research/ss/hr-leverage-agile-goal-setting-for-improved-employee-engagement-performance/hr-storyboard-leverage-agile-goal-setting-for-improved-employee-engagement-performance?utm_source=SS_Sample&amp;utm_medium=Collateral&amp;utm_campaign=Co" TargetMode="External"/><Relationship Id="rId4" Type="http://schemas.openxmlformats.org/officeDocument/2006/relationships/oleObject" Target="../embeddings/Microsoft_Office_Excel_97-2003_Worksheet1.xls"/></Relationships>
</file>

<file path=ppt/slides/_rels/slide8.xml.rels><?xml version="1.0" encoding="UTF-8" standalone="yes"?>
<Relationships xmlns="http://schemas.openxmlformats.org/package/2006/relationships"><Relationship Id="rId3" Type="http://schemas.openxmlformats.org/officeDocument/2006/relationships/hyperlink" Target="http://hr.mcleanco.com/research/ss/hr-leverage-agile-goal-setting-for-improved-employee-engagement-performance/hr-storyboard-leverage-agile-goal-setting-for-improved-employee-engagement-performance?utm_source=SS_Sample&amp;utm_medium=Collateral&amp;utm_campaign=Co"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hyperlink" Target="http://hr.mcleanco.com/research/ss/hr-leverage-agile-goal-setting-for-improved-employee-engagement-performance/hr-storyboard-leverage-agile-goal-setting-for-improved-employee-engagement-performance?utm_source=SS_Sample&amp;utm_medium=Collateral&amp;utm_campaign=Co" TargetMode="External"/><Relationship Id="rId4"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r>
              <a:rPr lang="en-US" dirty="0" smtClean="0"/>
              <a:t>Leverage Agile Goal Setting for Improved Employee Engagement &amp; Performance</a:t>
            </a:r>
            <a:endParaRPr lang="en-CA" dirty="0" smtClean="0">
              <a:latin typeface="Trebuchet MS" pitchFamily="34" charset="0"/>
            </a:endParaRPr>
          </a:p>
          <a:p>
            <a:endParaRPr lang="en-CA" dirty="0"/>
          </a:p>
        </p:txBody>
      </p:sp>
      <p:sp>
        <p:nvSpPr>
          <p:cNvPr id="9" name="Text Placeholder 8"/>
          <p:cNvSpPr>
            <a:spLocks noGrp="1"/>
          </p:cNvSpPr>
          <p:nvPr>
            <p:ph type="body" sz="quarter" idx="16"/>
          </p:nvPr>
        </p:nvSpPr>
        <p:spPr>
          <a:xfrm>
            <a:off x="774700" y="3965116"/>
            <a:ext cx="7467600" cy="508000"/>
          </a:xfrm>
        </p:spPr>
        <p:txBody>
          <a:bodyPr/>
          <a:lstStyle/>
          <a:p>
            <a:r>
              <a:rPr lang="en-US" dirty="0"/>
              <a:t>Dodge the micromanaging foul, and score with agile short-term goal setting</a:t>
            </a:r>
            <a:r>
              <a:rPr lang="en-US" dirty="0" smtClean="0"/>
              <a:t>.</a:t>
            </a:r>
            <a:endParaRPr lang="en-US" dirty="0"/>
          </a:p>
        </p:txBody>
      </p:sp>
      <p:grpSp>
        <p:nvGrpSpPr>
          <p:cNvPr id="2" name="Group 9"/>
          <p:cNvGrpSpPr/>
          <p:nvPr/>
        </p:nvGrpSpPr>
        <p:grpSpPr>
          <a:xfrm>
            <a:off x="0" y="5402461"/>
            <a:ext cx="9144000" cy="1455539"/>
            <a:chOff x="0" y="5402461"/>
            <a:chExt cx="9144000" cy="1455539"/>
          </a:xfrm>
        </p:grpSpPr>
        <p:pic>
          <p:nvPicPr>
            <p:cNvPr id="6" name="Picture 5" descr="sample-titlebar-mcoNEW.gif"/>
            <p:cNvPicPr>
              <a:picLocks noChangeAspect="1"/>
            </p:cNvPicPr>
            <p:nvPr/>
          </p:nvPicPr>
          <p:blipFill>
            <a:blip r:embed="rId3" cstate="print"/>
            <a:srcRect l="84650" t="59830"/>
            <a:stretch>
              <a:fillRect/>
            </a:stretch>
          </p:blipFill>
          <p:spPr>
            <a:xfrm>
              <a:off x="7740352" y="6273316"/>
              <a:ext cx="1403648" cy="584684"/>
            </a:xfrm>
            <a:prstGeom prst="rect">
              <a:avLst/>
            </a:prstGeom>
          </p:spPr>
        </p:pic>
        <p:pic>
          <p:nvPicPr>
            <p:cNvPr id="5" name="Picture 4" descr="sample-titlebar-mcoNEW.gif">
              <a:hlinkClick r:id="rId4"/>
            </p:cNvPr>
            <p:cNvPicPr>
              <a:picLocks noChangeAspect="1"/>
            </p:cNvPicPr>
            <p:nvPr/>
          </p:nvPicPr>
          <p:blipFill>
            <a:blip r:embed="rId3" cstate="print"/>
            <a:srcRect b="40170"/>
            <a:stretch>
              <a:fillRect/>
            </a:stretch>
          </p:blipFill>
          <p:spPr>
            <a:xfrm>
              <a:off x="0" y="5402461"/>
              <a:ext cx="9144000" cy="870855"/>
            </a:xfrm>
            <a:prstGeom prst="rect">
              <a:avLst/>
            </a:prstGeom>
          </p:spPr>
        </p:pic>
        <p:sp>
          <p:nvSpPr>
            <p:cNvPr id="8" name="Rectangle 7"/>
            <p:cNvSpPr/>
            <p:nvPr/>
          </p:nvSpPr>
          <p:spPr>
            <a:xfrm>
              <a:off x="0" y="6273316"/>
              <a:ext cx="7740352" cy="5846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McLean &amp; Company is a research and advisory firm providing practical solutions to human resources challenges via executable research, tools and advice that have a clear and measurable impact on your business. © 1997 </a:t>
              </a:r>
              <a:r>
                <a:rPr lang="en-CA" sz="800" smtClean="0">
                  <a:solidFill>
                    <a:schemeClr val="bg1">
                      <a:lumMod val="65000"/>
                    </a:schemeClr>
                  </a:solidFill>
                </a:rPr>
                <a:t>- 2013 </a:t>
              </a:r>
              <a:r>
                <a:rPr lang="en-CA" sz="800" dirty="0" smtClean="0">
                  <a:solidFill>
                    <a:schemeClr val="bg1">
                      <a:lumMod val="65000"/>
                    </a:schemeClr>
                  </a:solidFill>
                </a:rPr>
                <a:t>Mclean &amp; Company. McLean &amp; Company is a division of Info-Tech Research Group</a:t>
              </a:r>
              <a:endParaRPr lang="en-CA" sz="800" dirty="0">
                <a:solidFill>
                  <a:schemeClr val="bg1">
                    <a:lumMod val="65000"/>
                  </a:schemeClr>
                </a:solidFill>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Leverage agile principles into your goal setting to build your staff into autonomous, developing team players</a:t>
            </a:r>
            <a:endParaRPr lang="en-US" dirty="0"/>
          </a:p>
        </p:txBody>
      </p:sp>
      <p:sp>
        <p:nvSpPr>
          <p:cNvPr id="3" name="Text Placeholder 2"/>
          <p:cNvSpPr>
            <a:spLocks noGrp="1"/>
          </p:cNvSpPr>
          <p:nvPr>
            <p:ph type="body" sz="quarter" idx="19"/>
          </p:nvPr>
        </p:nvSpPr>
        <p:spPr>
          <a:xfrm>
            <a:off x="257176" y="1232756"/>
            <a:ext cx="8620124" cy="936104"/>
          </a:xfrm>
        </p:spPr>
        <p:txBody>
          <a:bodyPr/>
          <a:lstStyle/>
          <a:p>
            <a:r>
              <a:rPr lang="en-US" dirty="0" smtClean="0">
                <a:cs typeface="Arial" pitchFamily="34" charset="0"/>
              </a:rPr>
              <a:t>Your people are your power! Managers are responsible for developing their teams professionally. Agile goal setting empowers team members to take the reigns.</a:t>
            </a:r>
          </a:p>
        </p:txBody>
      </p:sp>
      <p:graphicFrame>
        <p:nvGraphicFramePr>
          <p:cNvPr id="4" name="Table 3"/>
          <p:cNvGraphicFramePr>
            <a:graphicFrameLocks noGrp="1"/>
          </p:cNvGraphicFramePr>
          <p:nvPr/>
        </p:nvGraphicFramePr>
        <p:xfrm>
          <a:off x="359409" y="2204864"/>
          <a:ext cx="5184699" cy="3718560"/>
        </p:xfrm>
        <a:graphic>
          <a:graphicData uri="http://schemas.openxmlformats.org/drawingml/2006/table">
            <a:tbl>
              <a:tblPr firstRow="1" bandRow="1">
                <a:tableStyleId>{5C22544A-7EE6-4342-B048-85BDC9FD1C3A}</a:tableStyleId>
              </a:tblPr>
              <a:tblGrid>
                <a:gridCol w="2505938"/>
                <a:gridCol w="2678761"/>
              </a:tblGrid>
              <a:tr h="5040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Agile principle…</a:t>
                      </a:r>
                      <a:endParaRPr lang="en-US" sz="1400" i="1" kern="1200" dirty="0" smtClean="0">
                        <a:solidFill>
                          <a:schemeClr val="dk1"/>
                        </a:solidFill>
                        <a:latin typeface="+mj-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…and how it</a:t>
                      </a:r>
                      <a:r>
                        <a:rPr lang="en-US" sz="1400" baseline="0" dirty="0" smtClean="0"/>
                        <a:t> a</a:t>
                      </a:r>
                      <a:r>
                        <a:rPr lang="en-US" sz="1400" dirty="0" smtClean="0"/>
                        <a:t>pplies to goal setting</a:t>
                      </a:r>
                      <a:endParaRPr lang="en-US" sz="1400" dirty="0">
                        <a:latin typeface="+mj-lt"/>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t>Treat staff with trust to promote self-organization.</a:t>
                      </a:r>
                      <a:endParaRPr lang="en-US" sz="1200" i="1" kern="1200" dirty="0" smtClean="0">
                        <a:solidFill>
                          <a:schemeClr val="dk1"/>
                        </a:solidFill>
                        <a:latin typeface="+mj-lt"/>
                        <a:ea typeface="+mn-ea"/>
                        <a:cs typeface="+mn-cs"/>
                      </a:endParaRPr>
                    </a:p>
                  </a:txBody>
                  <a:tcPr/>
                </a:tc>
                <a:tc>
                  <a:txBody>
                    <a:bodyPr/>
                    <a:lstStyle/>
                    <a:p>
                      <a:r>
                        <a:rPr lang="en-US" sz="1200" baseline="0" dirty="0" smtClean="0"/>
                        <a:t>Coach and encourage staff to set their own goals.</a:t>
                      </a:r>
                      <a:endParaRPr lang="en-US" sz="1200" dirty="0">
                        <a:latin typeface="+mj-lt"/>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t>Provide support and empowerment to allow staff to complete their work.</a:t>
                      </a:r>
                      <a:endParaRPr lang="en-US" sz="1200" i="1" kern="1200" dirty="0" smtClean="0">
                        <a:solidFill>
                          <a:schemeClr val="dk1"/>
                        </a:solidFill>
                        <a:latin typeface="+mj-lt"/>
                        <a:ea typeface="+mn-ea"/>
                        <a:cs typeface="+mn-cs"/>
                      </a:endParaRPr>
                    </a:p>
                  </a:txBody>
                  <a:tcPr/>
                </a:tc>
                <a:tc>
                  <a:txBody>
                    <a:bodyPr/>
                    <a:lstStyle/>
                    <a:p>
                      <a:r>
                        <a:rPr lang="en-US" sz="1200" dirty="0" smtClean="0"/>
                        <a:t>Give staff</a:t>
                      </a:r>
                      <a:r>
                        <a:rPr lang="en-US" sz="1200" baseline="0" dirty="0" smtClean="0"/>
                        <a:t> the tools and authority they need to achieve the goals they’ve set.</a:t>
                      </a:r>
                      <a:endParaRPr lang="en-US" sz="1200" dirty="0">
                        <a:latin typeface="+mj-lt"/>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t>Communicate frequently in person in a way that limits onerous documentation.</a:t>
                      </a:r>
                      <a:endParaRPr lang="en-US" sz="1200" i="1" kern="1200" dirty="0" smtClean="0">
                        <a:solidFill>
                          <a:schemeClr val="dk1"/>
                        </a:solidFill>
                        <a:latin typeface="+mj-lt"/>
                        <a:ea typeface="+mn-ea"/>
                        <a:cs typeface="+mn-cs"/>
                      </a:endParaRPr>
                    </a:p>
                  </a:txBody>
                  <a:tcPr/>
                </a:tc>
                <a:tc>
                  <a:txBody>
                    <a:bodyPr/>
                    <a:lstStyle/>
                    <a:p>
                      <a:r>
                        <a:rPr lang="en-US" sz="1200" baseline="0" dirty="0" smtClean="0"/>
                        <a:t>Discuss goals dynamically and interactively instead of relying on one-way, static communications.</a:t>
                      </a:r>
                      <a:endParaRPr lang="en-US" sz="1200" dirty="0">
                        <a:latin typeface="+mj-lt"/>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t>Measure success of any initiative by creating concrete, working deliverables.</a:t>
                      </a:r>
                      <a:endParaRPr lang="en-US" sz="1200" i="1" kern="1200" dirty="0" smtClean="0">
                        <a:solidFill>
                          <a:schemeClr val="dk1"/>
                        </a:solidFill>
                        <a:latin typeface="+mj-lt"/>
                        <a:ea typeface="+mn-ea"/>
                        <a:cs typeface="+mn-cs"/>
                      </a:endParaRPr>
                    </a:p>
                  </a:txBody>
                  <a:tcPr/>
                </a:tc>
                <a:tc>
                  <a:txBody>
                    <a:bodyPr/>
                    <a:lstStyle/>
                    <a:p>
                      <a:r>
                        <a:rPr lang="en-US" sz="1200" dirty="0" smtClean="0"/>
                        <a:t>Focus all goals on achieving</a:t>
                      </a:r>
                      <a:r>
                        <a:rPr lang="en-US" sz="1200" baseline="0" dirty="0" smtClean="0"/>
                        <a:t> the</a:t>
                      </a:r>
                      <a:r>
                        <a:rPr lang="en-US" sz="1200" dirty="0" smtClean="0"/>
                        <a:t> end, not on</a:t>
                      </a:r>
                      <a:r>
                        <a:rPr lang="en-US" sz="1200" baseline="0" dirty="0" smtClean="0"/>
                        <a:t> the details of the means to attainment.</a:t>
                      </a:r>
                      <a:endParaRPr lang="en-US" sz="1200" dirty="0">
                        <a:latin typeface="+mj-lt"/>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t>Foster daily co-operation between all employees.</a:t>
                      </a:r>
                      <a:endParaRPr lang="en-US" sz="1200" i="1" kern="1200" dirty="0" smtClean="0">
                        <a:solidFill>
                          <a:schemeClr val="dk1"/>
                        </a:solidFill>
                        <a:latin typeface="+mj-lt"/>
                        <a:ea typeface="+mn-ea"/>
                        <a:cs typeface="+mn-cs"/>
                      </a:endParaRPr>
                    </a:p>
                  </a:txBody>
                  <a:tcPr/>
                </a:tc>
                <a:tc>
                  <a:txBody>
                    <a:bodyPr/>
                    <a:lstStyle/>
                    <a:p>
                      <a:r>
                        <a:rPr lang="en-US" sz="1200" dirty="0" smtClean="0"/>
                        <a:t>Ensure individual goals are broadly known to the</a:t>
                      </a:r>
                      <a:r>
                        <a:rPr lang="en-US" sz="1200" baseline="0" dirty="0" smtClean="0"/>
                        <a:t> team to capitalize on opportunities and knowledge-sharing.</a:t>
                      </a:r>
                      <a:endParaRPr lang="en-US" sz="1200" dirty="0">
                        <a:latin typeface="+mj-lt"/>
                      </a:endParaRPr>
                    </a:p>
                  </a:txBody>
                  <a:tcPr/>
                </a:tc>
              </a:tr>
            </a:tbl>
          </a:graphicData>
        </a:graphic>
      </p:graphicFrame>
      <p:sp>
        <p:nvSpPr>
          <p:cNvPr id="5" name="TextBox 4"/>
          <p:cNvSpPr txBox="1"/>
          <p:nvPr/>
        </p:nvSpPr>
        <p:spPr>
          <a:xfrm>
            <a:off x="5868144" y="1916832"/>
            <a:ext cx="2664296" cy="2677656"/>
          </a:xfrm>
          <a:prstGeom prst="rect">
            <a:avLst/>
          </a:prstGeom>
          <a:noFill/>
        </p:spPr>
        <p:txBody>
          <a:bodyPr wrap="square">
            <a:spAutoFit/>
          </a:bodyPr>
          <a:lstStyle/>
          <a:p>
            <a:pPr algn="ctr">
              <a:defRPr/>
            </a:pPr>
            <a:r>
              <a:rPr lang="en-US" sz="1400" i="1" dirty="0" smtClean="0">
                <a:latin typeface="+mj-lt"/>
                <a:cs typeface="Arial" pitchFamily="34" charset="0"/>
              </a:rPr>
              <a:t>At </a:t>
            </a:r>
            <a:r>
              <a:rPr lang="en-US" sz="1400" i="1" dirty="0">
                <a:latin typeface="+mj-lt"/>
                <a:cs typeface="Arial" pitchFamily="34" charset="0"/>
              </a:rPr>
              <a:t>first, I wasn’t sure </a:t>
            </a:r>
            <a:r>
              <a:rPr lang="en-US" sz="1400" b="1" i="1" dirty="0">
                <a:latin typeface="+mj-lt"/>
                <a:cs typeface="Arial" pitchFamily="34" charset="0"/>
              </a:rPr>
              <a:t>what was different about this and micromanaging</a:t>
            </a:r>
            <a:r>
              <a:rPr lang="en-US" sz="1400" i="1" dirty="0">
                <a:latin typeface="+mj-lt"/>
                <a:cs typeface="Arial" pitchFamily="34" charset="0"/>
              </a:rPr>
              <a:t>. But as we worked on the goals every week, </a:t>
            </a:r>
            <a:r>
              <a:rPr lang="en-US" sz="1400" b="1" i="1" dirty="0">
                <a:latin typeface="+mj-lt"/>
                <a:cs typeface="Arial" pitchFamily="34" charset="0"/>
              </a:rPr>
              <a:t>I realized that I was actually driving my own career</a:t>
            </a:r>
            <a:r>
              <a:rPr lang="en-US" sz="1400" i="1" dirty="0">
                <a:latin typeface="+mj-lt"/>
                <a:cs typeface="Arial" pitchFamily="34" charset="0"/>
              </a:rPr>
              <a:t>, my own progress, and I felt empowered and capable to do that</a:t>
            </a:r>
            <a:r>
              <a:rPr lang="en-US" sz="1400" i="1" dirty="0" smtClean="0">
                <a:latin typeface="+mj-lt"/>
                <a:cs typeface="Arial" pitchFamily="34" charset="0"/>
              </a:rPr>
              <a:t>.</a:t>
            </a:r>
            <a:endParaRPr lang="en-US" sz="1400" i="1" dirty="0">
              <a:latin typeface="+mj-lt"/>
              <a:cs typeface="Arial" pitchFamily="34" charset="0"/>
            </a:endParaRPr>
          </a:p>
          <a:p>
            <a:pPr algn="ctr">
              <a:defRPr/>
            </a:pPr>
            <a:r>
              <a:rPr lang="en-US" sz="1400" dirty="0">
                <a:latin typeface="+mn-lt"/>
                <a:cs typeface="Arial" pitchFamily="34" charset="0"/>
              </a:rPr>
              <a:t>- Social Media Coordinator, Professional Services</a:t>
            </a:r>
            <a:endParaRPr lang="en-US" sz="1400" i="1" dirty="0">
              <a:latin typeface="+mn-lt"/>
              <a:cs typeface="Arial" pitchFamily="34" charset="0"/>
            </a:endParaRPr>
          </a:p>
        </p:txBody>
      </p:sp>
      <p:sp>
        <p:nvSpPr>
          <p:cNvPr id="6" name="TextBox 5"/>
          <p:cNvSpPr txBox="1"/>
          <p:nvPr/>
        </p:nvSpPr>
        <p:spPr>
          <a:xfrm>
            <a:off x="5651500" y="4505473"/>
            <a:ext cx="3348038" cy="1947863"/>
          </a:xfrm>
          <a:prstGeom prst="rightArrow">
            <a:avLst>
              <a:gd name="adj1" fmla="val 70535"/>
              <a:gd name="adj2" fmla="val 49037"/>
            </a:avLst>
          </a:prstGeom>
          <a:solidFill>
            <a:schemeClr val="accent5">
              <a:lumMod val="60000"/>
              <a:lumOff val="40000"/>
            </a:schemeClr>
          </a:solidFill>
        </p:spPr>
        <p:txBody>
          <a:bodyPr>
            <a:spAutoFit/>
          </a:bodyPr>
          <a:lstStyle/>
          <a:p>
            <a:pPr algn="ctr">
              <a:defRPr/>
            </a:pPr>
            <a:r>
              <a:rPr lang="en-US" sz="1400" b="1" i="1" dirty="0">
                <a:latin typeface="+mn-lt"/>
                <a:cs typeface="Arial" pitchFamily="34" charset="0"/>
              </a:rPr>
              <a:t>Tip!</a:t>
            </a:r>
          </a:p>
          <a:p>
            <a:pPr algn="ctr">
              <a:defRPr/>
            </a:pPr>
            <a:r>
              <a:rPr lang="en-US" sz="1400" i="1" dirty="0">
                <a:latin typeface="+mn-lt"/>
                <a:cs typeface="Arial" pitchFamily="34" charset="0"/>
              </a:rPr>
              <a:t>Don’t get tripped up with the idea of a new process. Implement agile principles to </a:t>
            </a:r>
            <a:r>
              <a:rPr lang="en-US" sz="1400" b="1" i="1" dirty="0">
                <a:latin typeface="+mn-lt"/>
                <a:cs typeface="Arial" pitchFamily="34" charset="0"/>
              </a:rPr>
              <a:t>make your life easier, not more cumbersome</a:t>
            </a:r>
            <a:r>
              <a:rPr lang="en-US" sz="1400" dirty="0">
                <a:latin typeface="+mn-lt"/>
                <a:cs typeface="Arial" pitchFamily="34" charset="0"/>
              </a:rPr>
              <a:t>.</a:t>
            </a:r>
          </a:p>
        </p:txBody>
      </p:sp>
      <p:pic>
        <p:nvPicPr>
          <p:cNvPr id="7" name="Picture 6" descr="quote2.wmf"/>
          <p:cNvPicPr>
            <a:picLocks noChangeAspect="1"/>
          </p:cNvPicPr>
          <p:nvPr/>
        </p:nvPicPr>
        <p:blipFill>
          <a:blip r:embed="rId3" cstate="print"/>
          <a:stretch>
            <a:fillRect/>
          </a:stretch>
        </p:blipFill>
        <p:spPr>
          <a:xfrm>
            <a:off x="7560332" y="3913175"/>
            <a:ext cx="179050" cy="127893"/>
          </a:xfrm>
          <a:prstGeom prst="rect">
            <a:avLst/>
          </a:prstGeom>
        </p:spPr>
      </p:pic>
      <p:pic>
        <p:nvPicPr>
          <p:cNvPr id="8" name="Picture 7" descr="quote1.wmf"/>
          <p:cNvPicPr>
            <a:picLocks noChangeAspect="1"/>
          </p:cNvPicPr>
          <p:nvPr/>
        </p:nvPicPr>
        <p:blipFill>
          <a:blip r:embed="rId4" cstate="print"/>
          <a:stretch>
            <a:fillRect/>
          </a:stretch>
        </p:blipFill>
        <p:spPr>
          <a:xfrm>
            <a:off x="5869114" y="1968959"/>
            <a:ext cx="179050" cy="127893"/>
          </a:xfrm>
          <a:prstGeom prst="rect">
            <a:avLst/>
          </a:prstGeom>
        </p:spPr>
      </p:pic>
      <p:pic>
        <p:nvPicPr>
          <p:cNvPr id="9" name="Picture 9">
            <a:hlinkClick r:id="rId5"/>
          </p:cNvPr>
          <p:cNvPicPr>
            <a:picLocks noChangeAspect="1" noChangeArrowheads="1"/>
          </p:cNvPicPr>
          <p:nvPr/>
        </p:nvPicPr>
        <p:blipFill>
          <a:blip r:embed="rId6"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8" descr="100182506.jpg"/>
          <p:cNvPicPr>
            <a:picLocks noChangeAspect="1"/>
          </p:cNvPicPr>
          <p:nvPr/>
        </p:nvPicPr>
        <p:blipFill>
          <a:blip r:embed="rId3" cstate="print"/>
          <a:srcRect/>
          <a:stretch>
            <a:fillRect/>
          </a:stretch>
        </p:blipFill>
        <p:spPr bwMode="auto">
          <a:xfrm>
            <a:off x="6922268" y="2345865"/>
            <a:ext cx="1970212" cy="1479179"/>
          </a:xfrm>
          <a:prstGeom prst="rect">
            <a:avLst/>
          </a:prstGeom>
          <a:noFill/>
          <a:ln w="9525">
            <a:noFill/>
            <a:miter lim="800000"/>
            <a:headEnd/>
            <a:tailEnd/>
          </a:ln>
          <a:effectLst>
            <a:softEdge rad="31750"/>
          </a:effectLst>
        </p:spPr>
      </p:pic>
      <p:sp>
        <p:nvSpPr>
          <p:cNvPr id="2" name="Title 1"/>
          <p:cNvSpPr>
            <a:spLocks noGrp="1"/>
          </p:cNvSpPr>
          <p:nvPr>
            <p:ph type="title"/>
          </p:nvPr>
        </p:nvSpPr>
        <p:spPr/>
        <p:txBody>
          <a:bodyPr/>
          <a:lstStyle/>
          <a:p>
            <a:r>
              <a:rPr lang="en-US" dirty="0" smtClean="0"/>
              <a:t>Is your team spending too much time on the sidelines? Self-check your team’s agile goal setting success</a:t>
            </a:r>
            <a:endParaRPr lang="en-US" dirty="0"/>
          </a:p>
        </p:txBody>
      </p:sp>
      <p:sp>
        <p:nvSpPr>
          <p:cNvPr id="3" name="Text Placeholder 2"/>
          <p:cNvSpPr>
            <a:spLocks noGrp="1"/>
          </p:cNvSpPr>
          <p:nvPr>
            <p:ph type="body" sz="quarter" idx="19"/>
          </p:nvPr>
        </p:nvSpPr>
        <p:spPr/>
        <p:txBody>
          <a:bodyPr/>
          <a:lstStyle/>
          <a:p>
            <a:r>
              <a:rPr lang="en-US" dirty="0" smtClean="0">
                <a:ea typeface="Calibri" pitchFamily="34" charset="0"/>
                <a:cs typeface="Arial" pitchFamily="34" charset="0"/>
              </a:rPr>
              <a:t>You know that effective, agile short-term goals improve employee empowerment and drive results. How is your team doing?</a:t>
            </a:r>
          </a:p>
        </p:txBody>
      </p:sp>
      <p:graphicFrame>
        <p:nvGraphicFramePr>
          <p:cNvPr id="4" name="Table 3"/>
          <p:cNvGraphicFramePr>
            <a:graphicFrameLocks noGrp="1"/>
          </p:cNvGraphicFramePr>
          <p:nvPr/>
        </p:nvGraphicFramePr>
        <p:xfrm>
          <a:off x="323280" y="1985796"/>
          <a:ext cx="6769000" cy="4287520"/>
        </p:xfrm>
        <a:graphic>
          <a:graphicData uri="http://schemas.openxmlformats.org/drawingml/2006/table">
            <a:tbl>
              <a:tblPr firstRow="1" bandRow="1">
                <a:tableStyleId>{5C22544A-7EE6-4342-B048-85BDC9FD1C3A}</a:tableStyleId>
              </a:tblPr>
              <a:tblGrid>
                <a:gridCol w="6769000"/>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Teams that are not oriented toward setting agile, short-term goals show the following symptoms of poor or stagnant productivity:</a:t>
                      </a:r>
                      <a:endParaRPr lang="en-US" sz="1600" i="0" dirty="0" smtClean="0">
                        <a:latin typeface="+mj-lt"/>
                        <a:ea typeface="Calibri"/>
                        <a:cs typeface="Times New Roman"/>
                      </a:endParaRPr>
                    </a:p>
                  </a:txBody>
                  <a:tcPr/>
                </a:tc>
              </a:tr>
              <a:tr h="370840">
                <a:tc>
                  <a:txBody>
                    <a:bodyPr/>
                    <a:lstStyle/>
                    <a:p>
                      <a:pPr marL="0" marR="0" indent="0" algn="l" defTabSz="914400" rtl="0" eaLnBrk="1" fontAlgn="auto" latinLnBrk="0" hangingPunct="1">
                        <a:lnSpc>
                          <a:spcPct val="100000"/>
                        </a:lnSpc>
                        <a:spcBef>
                          <a:spcPts val="0"/>
                        </a:spcBef>
                        <a:spcAft>
                          <a:spcPts val="0"/>
                        </a:spcAft>
                        <a:buClr>
                          <a:srgbClr val="FF0000"/>
                        </a:buClr>
                        <a:buSzPct val="130000"/>
                        <a:buFont typeface="Trebuchet MS" pitchFamily="34" charset="0"/>
                        <a:buChar char="×"/>
                        <a:tabLst/>
                        <a:defRPr/>
                      </a:pPr>
                      <a:r>
                        <a:rPr lang="en-US" sz="1400" dirty="0" smtClean="0"/>
                        <a:t> Employees have</a:t>
                      </a:r>
                      <a:r>
                        <a:rPr lang="en-US" sz="1400" baseline="0" dirty="0" smtClean="0"/>
                        <a:t> noticeable periods of inactivity every day or seem bored.</a:t>
                      </a:r>
                      <a:endParaRPr lang="en-US" sz="1400" dirty="0" smtClean="0">
                        <a:latin typeface="+mj-lt"/>
                      </a:endParaRPr>
                    </a:p>
                  </a:txBody>
                  <a:tcPr/>
                </a:tc>
              </a:tr>
              <a:tr h="370840">
                <a:tc>
                  <a:txBody>
                    <a:bodyPr/>
                    <a:lstStyle/>
                    <a:p>
                      <a:pPr marL="0" marR="0" indent="0" algn="l" defTabSz="914400" rtl="0" eaLnBrk="1" fontAlgn="auto" latinLnBrk="0" hangingPunct="1">
                        <a:lnSpc>
                          <a:spcPct val="100000"/>
                        </a:lnSpc>
                        <a:spcBef>
                          <a:spcPts val="0"/>
                        </a:spcBef>
                        <a:spcAft>
                          <a:spcPts val="0"/>
                        </a:spcAft>
                        <a:buClr>
                          <a:srgbClr val="FF0000"/>
                        </a:buClr>
                        <a:buSzPct val="130000"/>
                        <a:buFont typeface="Trebuchet MS" pitchFamily="34" charset="0"/>
                        <a:buChar char="×"/>
                        <a:tabLst/>
                        <a:defRPr/>
                      </a:pPr>
                      <a:r>
                        <a:rPr lang="en-US" sz="1400" dirty="0" smtClean="0"/>
                        <a:t> Employees</a:t>
                      </a:r>
                      <a:r>
                        <a:rPr lang="en-US" sz="1400" baseline="0" dirty="0" smtClean="0"/>
                        <a:t> cannot tell you what they’re working on today in concrete terms.</a:t>
                      </a:r>
                      <a:endParaRPr lang="en-US" sz="1400" dirty="0" smtClean="0">
                        <a:latin typeface="+mj-lt"/>
                      </a:endParaRPr>
                    </a:p>
                  </a:txBody>
                  <a:tcPr/>
                </a:tc>
              </a:tr>
              <a:tr h="370840">
                <a:tc>
                  <a:txBody>
                    <a:bodyPr/>
                    <a:lstStyle/>
                    <a:p>
                      <a:pPr marL="0" marR="0" indent="0" algn="l" defTabSz="914400" rtl="0" eaLnBrk="1" fontAlgn="auto" latinLnBrk="0" hangingPunct="1">
                        <a:lnSpc>
                          <a:spcPct val="100000"/>
                        </a:lnSpc>
                        <a:spcBef>
                          <a:spcPts val="0"/>
                        </a:spcBef>
                        <a:spcAft>
                          <a:spcPts val="0"/>
                        </a:spcAft>
                        <a:buClr>
                          <a:srgbClr val="FF0000"/>
                        </a:buClr>
                        <a:buSzPct val="130000"/>
                        <a:buFont typeface="Trebuchet MS" pitchFamily="34" charset="0"/>
                        <a:buChar char="×"/>
                        <a:tabLst/>
                        <a:defRPr/>
                      </a:pPr>
                      <a:r>
                        <a:rPr lang="en-US" sz="1400" dirty="0" smtClean="0"/>
                        <a:t> Employees cannot articulate how their tasks</a:t>
                      </a:r>
                      <a:r>
                        <a:rPr lang="en-US" sz="1400" baseline="0" dirty="0" smtClean="0"/>
                        <a:t> fit into the big picture or add value.</a:t>
                      </a:r>
                      <a:endParaRPr lang="en-US" sz="1400" dirty="0" smtClean="0">
                        <a:latin typeface="+mj-lt"/>
                      </a:endParaRPr>
                    </a:p>
                  </a:txBody>
                  <a:tcPr/>
                </a:tc>
              </a:tr>
              <a:tr h="370840">
                <a:tc>
                  <a:txBody>
                    <a:bodyPr/>
                    <a:lstStyle/>
                    <a:p>
                      <a:pPr marL="0" marR="0" indent="0" algn="l" defTabSz="914400" rtl="0" eaLnBrk="1" fontAlgn="auto" latinLnBrk="0" hangingPunct="1">
                        <a:lnSpc>
                          <a:spcPct val="100000"/>
                        </a:lnSpc>
                        <a:spcBef>
                          <a:spcPts val="0"/>
                        </a:spcBef>
                        <a:spcAft>
                          <a:spcPts val="0"/>
                        </a:spcAft>
                        <a:buClr>
                          <a:srgbClr val="FF0000"/>
                        </a:buClr>
                        <a:buSzPct val="130000"/>
                        <a:buFont typeface="Trebuchet MS" pitchFamily="34" charset="0"/>
                        <a:buChar char="×"/>
                        <a:tabLst/>
                        <a:defRPr/>
                      </a:pPr>
                      <a:r>
                        <a:rPr lang="en-US" sz="1400" dirty="0" smtClean="0"/>
                        <a:t> Employees cannot clearly list their most recent accomplishments.</a:t>
                      </a:r>
                      <a:endParaRPr lang="en-US" sz="1400" dirty="0" smtClean="0">
                        <a:latin typeface="+mj-lt"/>
                      </a:endParaRPr>
                    </a:p>
                  </a:txBody>
                  <a:tcPr/>
                </a:tc>
              </a:tr>
              <a:tr h="370840">
                <a:tc>
                  <a:txBody>
                    <a:bodyPr/>
                    <a:lstStyle/>
                    <a:p>
                      <a:pPr algn="l">
                        <a:buClr>
                          <a:srgbClr val="FF0000"/>
                        </a:buClr>
                        <a:buSzPct val="130000"/>
                        <a:buFont typeface="Trebuchet MS" pitchFamily="34" charset="0"/>
                        <a:buChar char="×"/>
                      </a:pPr>
                      <a:r>
                        <a:rPr lang="en-US" sz="1400" dirty="0" smtClean="0"/>
                        <a:t> Employees habitually work on things of low priority and</a:t>
                      </a:r>
                      <a:r>
                        <a:rPr lang="en-US" sz="1400" baseline="0" dirty="0" smtClean="0"/>
                        <a:t> don’t seem to realize it.</a:t>
                      </a:r>
                      <a:endParaRPr lang="en-US" sz="1400" dirty="0">
                        <a:latin typeface="+mj-lt"/>
                      </a:endParaRPr>
                    </a:p>
                  </a:txBody>
                  <a:tcPr/>
                </a:tc>
              </a:tr>
              <a:tr h="370840">
                <a:tc>
                  <a:txBody>
                    <a:bodyPr/>
                    <a:lstStyle/>
                    <a:p>
                      <a:pPr algn="l">
                        <a:buClr>
                          <a:srgbClr val="FF0000"/>
                        </a:buClr>
                        <a:buSzPct val="130000"/>
                        <a:buFont typeface="Trebuchet MS" pitchFamily="34" charset="0"/>
                        <a:buChar char="×"/>
                      </a:pPr>
                      <a:r>
                        <a:rPr lang="en-US" sz="1400" dirty="0" smtClean="0"/>
                        <a:t> Managers cannot accurately report current team status to their bosses.</a:t>
                      </a:r>
                      <a:endParaRPr lang="en-US" sz="1400" dirty="0">
                        <a:latin typeface="+mj-lt"/>
                      </a:endParaRPr>
                    </a:p>
                  </a:txBody>
                  <a:tcPr/>
                </a:tc>
              </a:tr>
              <a:tr h="370840">
                <a:tc>
                  <a:txBody>
                    <a:bodyPr/>
                    <a:lstStyle/>
                    <a:p>
                      <a:pPr marL="0" marR="0" indent="0" algn="l" defTabSz="914400" rtl="0" eaLnBrk="1" fontAlgn="auto" latinLnBrk="0" hangingPunct="1">
                        <a:lnSpc>
                          <a:spcPct val="100000"/>
                        </a:lnSpc>
                        <a:spcBef>
                          <a:spcPts val="0"/>
                        </a:spcBef>
                        <a:spcAft>
                          <a:spcPts val="0"/>
                        </a:spcAft>
                        <a:buClr>
                          <a:srgbClr val="FF0000"/>
                        </a:buClr>
                        <a:buSzPct val="130000"/>
                        <a:buFont typeface="Trebuchet MS" pitchFamily="34" charset="0"/>
                        <a:buChar char="×"/>
                        <a:tabLst/>
                        <a:defRPr/>
                      </a:pPr>
                      <a:r>
                        <a:rPr lang="en-US" sz="1400" dirty="0" smtClean="0"/>
                        <a:t> Managers spend a lot of time reacting to issues and problems.</a:t>
                      </a:r>
                      <a:endParaRPr lang="en-US" sz="1400" dirty="0" smtClean="0">
                        <a:latin typeface="+mj-lt"/>
                        <a:ea typeface="Calibri"/>
                        <a:cs typeface="Times New Roman"/>
                      </a:endParaRPr>
                    </a:p>
                  </a:txBody>
                  <a:tcPr/>
                </a:tc>
              </a:tr>
              <a:tr h="370840">
                <a:tc>
                  <a:txBody>
                    <a:bodyPr/>
                    <a:lstStyle/>
                    <a:p>
                      <a:pPr algn="l">
                        <a:buClr>
                          <a:srgbClr val="FF0000"/>
                        </a:buClr>
                        <a:buSzPct val="130000"/>
                        <a:buFont typeface="Trebuchet MS" pitchFamily="34" charset="0"/>
                        <a:buChar char="×"/>
                      </a:pPr>
                      <a:r>
                        <a:rPr lang="en-US" sz="1400" dirty="0" smtClean="0"/>
                        <a:t> Milestones</a:t>
                      </a:r>
                      <a:r>
                        <a:rPr lang="en-US" sz="1400" baseline="0" dirty="0" smtClean="0"/>
                        <a:t> and deadlines frequently slide with little or no consequence.</a:t>
                      </a:r>
                      <a:endParaRPr lang="en-US" sz="1400" dirty="0">
                        <a:latin typeface="+mj-lt"/>
                      </a:endParaRPr>
                    </a:p>
                  </a:txBody>
                  <a:tcPr/>
                </a:tc>
              </a:tr>
              <a:tr h="370840">
                <a:tc>
                  <a:txBody>
                    <a:bodyPr/>
                    <a:lstStyle/>
                    <a:p>
                      <a:pPr marL="0" marR="0" indent="0" algn="l" defTabSz="914400" rtl="0" eaLnBrk="1" fontAlgn="auto" latinLnBrk="0" hangingPunct="1">
                        <a:lnSpc>
                          <a:spcPct val="100000"/>
                        </a:lnSpc>
                        <a:spcBef>
                          <a:spcPts val="0"/>
                        </a:spcBef>
                        <a:spcAft>
                          <a:spcPts val="0"/>
                        </a:spcAft>
                        <a:buClr>
                          <a:srgbClr val="FF0000"/>
                        </a:buClr>
                        <a:buSzPct val="130000"/>
                        <a:buFont typeface="Trebuchet MS" pitchFamily="34" charset="0"/>
                        <a:buChar char="×"/>
                        <a:tabLst/>
                        <a:defRPr/>
                      </a:pPr>
                      <a:r>
                        <a:rPr lang="en-US" sz="1400" dirty="0" smtClean="0"/>
                        <a:t> Projects take an inordinate amount of time to get done.</a:t>
                      </a:r>
                      <a:endParaRPr lang="en-US" sz="1400" dirty="0">
                        <a:latin typeface="+mj-lt"/>
                      </a:endParaRPr>
                    </a:p>
                  </a:txBody>
                  <a:tcPr/>
                </a:tc>
              </a:tr>
              <a:tr h="370840">
                <a:tc>
                  <a:txBody>
                    <a:bodyPr/>
                    <a:lstStyle/>
                    <a:p>
                      <a:pPr marL="0" marR="0" indent="0" algn="l" defTabSz="914400" rtl="0" eaLnBrk="1" fontAlgn="auto" latinLnBrk="0" hangingPunct="1">
                        <a:lnSpc>
                          <a:spcPct val="100000"/>
                        </a:lnSpc>
                        <a:spcBef>
                          <a:spcPts val="0"/>
                        </a:spcBef>
                        <a:spcAft>
                          <a:spcPts val="0"/>
                        </a:spcAft>
                        <a:buClr>
                          <a:srgbClr val="FF0000"/>
                        </a:buClr>
                        <a:buSzPct val="130000"/>
                        <a:buFont typeface="Trebuchet MS" pitchFamily="34" charset="0"/>
                        <a:buChar char="×"/>
                        <a:tabLst/>
                        <a:defRPr/>
                      </a:pPr>
                      <a:r>
                        <a:rPr lang="en-US" sz="1400" dirty="0" smtClean="0"/>
                        <a:t> Work processes and</a:t>
                      </a:r>
                      <a:r>
                        <a:rPr lang="en-US" sz="1400" baseline="0" dirty="0" smtClean="0"/>
                        <a:t> practices </a:t>
                      </a:r>
                      <a:r>
                        <a:rPr lang="en-US" sz="1400" dirty="0" smtClean="0"/>
                        <a:t>rarely,</a:t>
                      </a:r>
                      <a:r>
                        <a:rPr lang="en-US" sz="1400" baseline="0" dirty="0" smtClean="0"/>
                        <a:t> if ever, improve and evolve over time.</a:t>
                      </a:r>
                      <a:endParaRPr lang="en-US" sz="1400" dirty="0">
                        <a:latin typeface="+mj-lt"/>
                      </a:endParaRPr>
                    </a:p>
                  </a:txBody>
                  <a:tcPr/>
                </a:tc>
              </a:tr>
            </a:tbl>
          </a:graphicData>
        </a:graphic>
      </p:graphicFrame>
      <p:sp>
        <p:nvSpPr>
          <p:cNvPr id="5" name="TextBox 4"/>
          <p:cNvSpPr txBox="1"/>
          <p:nvPr/>
        </p:nvSpPr>
        <p:spPr>
          <a:xfrm>
            <a:off x="6999672" y="3827463"/>
            <a:ext cx="1928812" cy="2031325"/>
          </a:xfrm>
          <a:prstGeom prst="rect">
            <a:avLst/>
          </a:prstGeom>
          <a:noFill/>
        </p:spPr>
        <p:txBody>
          <a:bodyPr wrap="square">
            <a:spAutoFit/>
          </a:bodyPr>
          <a:lstStyle/>
          <a:p>
            <a:pPr algn="ctr">
              <a:defRPr/>
            </a:pPr>
            <a:r>
              <a:rPr lang="en-US" i="1" dirty="0">
                <a:latin typeface="+mn-lt"/>
                <a:cs typeface="Arial" pitchFamily="34" charset="0"/>
              </a:rPr>
              <a:t>If you have </a:t>
            </a:r>
            <a:r>
              <a:rPr lang="en-US" b="1" i="1" dirty="0" smtClean="0">
                <a:latin typeface="+mn-lt"/>
                <a:cs typeface="Arial" pitchFamily="34" charset="0"/>
              </a:rPr>
              <a:t>two </a:t>
            </a:r>
            <a:r>
              <a:rPr lang="en-US" b="1" i="1" dirty="0">
                <a:latin typeface="+mn-lt"/>
                <a:cs typeface="Arial" pitchFamily="34" charset="0"/>
              </a:rPr>
              <a:t>or more </a:t>
            </a:r>
            <a:r>
              <a:rPr lang="en-US" i="1" dirty="0">
                <a:latin typeface="+mn-lt"/>
                <a:cs typeface="Arial" pitchFamily="34" charset="0"/>
              </a:rPr>
              <a:t>of these symptoms, it’s time to add some agility into your short-term goal setting</a:t>
            </a:r>
            <a:r>
              <a:rPr lang="en-US" i="1" dirty="0" smtClean="0">
                <a:latin typeface="+mn-lt"/>
                <a:cs typeface="Arial" pitchFamily="34" charset="0"/>
              </a:rPr>
              <a:t>.</a:t>
            </a:r>
            <a:endParaRPr lang="en-US" i="1" dirty="0">
              <a:latin typeface="+mn-lt"/>
              <a:cs typeface="Arial" pitchFamily="34" charset="0"/>
            </a:endParaRPr>
          </a:p>
        </p:txBody>
      </p:sp>
      <p:pic>
        <p:nvPicPr>
          <p:cNvPr id="7" name="Picture 9">
            <a:hlinkClick r:id="rId4"/>
          </p:cNvPr>
          <p:cNvPicPr>
            <a:picLocks noChangeAspect="1" noChangeArrowheads="1"/>
          </p:cNvPicPr>
          <p:nvPr/>
        </p:nvPicPr>
        <p:blipFill>
          <a:blip r:embed="rId5"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McLean &amp; Company Helps HR Professionals To:</a:t>
            </a:r>
            <a:endParaRPr lang="en-CA" dirty="0"/>
          </a:p>
        </p:txBody>
      </p:sp>
      <p:sp>
        <p:nvSpPr>
          <p:cNvPr id="4" name="Text Placeholder 3"/>
          <p:cNvSpPr>
            <a:spLocks noGrp="1"/>
          </p:cNvSpPr>
          <p:nvPr>
            <p:ph type="body" sz="quarter" idx="16"/>
          </p:nvPr>
        </p:nvSpPr>
        <p:spPr>
          <a:xfrm>
            <a:off x="7092280" y="6093296"/>
            <a:ext cx="1800200" cy="360040"/>
          </a:xfrm>
        </p:spPr>
        <p:txBody>
          <a:bodyPr/>
          <a:lstStyle/>
          <a:p>
            <a:pPr algn="r">
              <a:buNone/>
            </a:pPr>
            <a:r>
              <a:rPr lang="en-CA" sz="1400" b="1" dirty="0" smtClean="0">
                <a:hlinkClick r:id="rId3" action="ppaction://hlinkfile"/>
              </a:rPr>
              <a:t>hr.mcleanco.com</a:t>
            </a:r>
            <a:endParaRPr lang="en-CA" sz="1400" dirty="0"/>
          </a:p>
        </p:txBody>
      </p:sp>
      <p:sp>
        <p:nvSpPr>
          <p:cNvPr id="21" name="Rectangle 20"/>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Empower management to apply HR best practices</a:t>
            </a:r>
            <a:br>
              <a:rPr lang="en-CA" sz="1400" dirty="0" smtClean="0"/>
            </a:br>
            <a:endParaRPr lang="en-CA" sz="1400" dirty="0" smtClean="0"/>
          </a:p>
          <a:p>
            <a:pPr marL="342900" indent="-342900" algn="l">
              <a:buFont typeface="Wingdings" pitchFamily="2" charset="2"/>
              <a:buChar char="ü"/>
            </a:pPr>
            <a:r>
              <a:rPr lang="en-CA" sz="1400" dirty="0" smtClean="0"/>
              <a:t>Develop effective talent acquisition &amp; retention strategies</a:t>
            </a:r>
            <a:br>
              <a:rPr lang="en-CA" sz="1400" dirty="0" smtClean="0"/>
            </a:br>
            <a:endParaRPr lang="en-CA" sz="1400" dirty="0" smtClean="0"/>
          </a:p>
          <a:p>
            <a:pPr marL="342900" indent="-342900" algn="l">
              <a:buFont typeface="Wingdings" pitchFamily="2" charset="2"/>
              <a:buChar char="ü"/>
            </a:pPr>
            <a:r>
              <a:rPr lang="en-CA" sz="1400" dirty="0" smtClean="0"/>
              <a:t>Build a high performance</a:t>
            </a:r>
            <a:br>
              <a:rPr lang="en-CA" sz="1400" dirty="0" smtClean="0"/>
            </a:br>
            <a:r>
              <a:rPr lang="en-CA" sz="1400" dirty="0" smtClean="0"/>
              <a:t>culture</a:t>
            </a:r>
          </a:p>
          <a:p>
            <a:endParaRPr lang="en-CA" sz="1400" dirty="0"/>
          </a:p>
        </p:txBody>
      </p:sp>
      <p:sp>
        <p:nvSpPr>
          <p:cNvPr id="22" name="Rectangle 21"/>
          <p:cNvSpPr/>
          <p:nvPr/>
        </p:nvSpPr>
        <p:spPr>
          <a:xfrm>
            <a:off x="3095836" y="1628800"/>
            <a:ext cx="3018680" cy="1815882"/>
          </a:xfrm>
          <a:prstGeom prst="rect">
            <a:avLst/>
          </a:prstGeom>
        </p:spPr>
        <p:txBody>
          <a:bodyPr wrap="square">
            <a:spAutoFit/>
          </a:bodyPr>
          <a:lstStyle/>
          <a:p>
            <a:pPr marL="342900" indent="-342900" algn="l">
              <a:buFont typeface="Wingdings" pitchFamily="2" charset="2"/>
              <a:buChar char="ü"/>
            </a:pPr>
            <a:r>
              <a:rPr lang="en-CA" sz="1400" dirty="0" smtClean="0"/>
              <a:t>Maintain a progressive set of HR policies &amp; procedures</a:t>
            </a:r>
            <a:br>
              <a:rPr lang="en-CA" sz="1400" dirty="0" smtClean="0"/>
            </a:br>
            <a:endParaRPr lang="en-CA" sz="1400" dirty="0" smtClean="0"/>
          </a:p>
          <a:p>
            <a:pPr marL="342900" indent="-342900" algn="l">
              <a:buFont typeface="Wingdings" pitchFamily="2" charset="2"/>
              <a:buChar char="ü"/>
            </a:pPr>
            <a:r>
              <a:rPr lang="en-CA" sz="1400" dirty="0" smtClean="0"/>
              <a:t>Demonstrate the business impact of HR</a:t>
            </a:r>
            <a:br>
              <a:rPr lang="en-CA" sz="1400" dirty="0" smtClean="0"/>
            </a:br>
            <a:endParaRPr lang="en-CA" sz="1400" dirty="0" smtClean="0"/>
          </a:p>
          <a:p>
            <a:pPr marL="342900" indent="-342900" algn="l">
              <a:buFont typeface="Wingdings" pitchFamily="2" charset="2"/>
              <a:buChar char="ü"/>
            </a:pPr>
            <a:r>
              <a:rPr lang="en-CA" sz="1400" dirty="0" smtClean="0"/>
              <a:t>Stay abreast of HR trends</a:t>
            </a:r>
            <a:br>
              <a:rPr lang="en-CA" sz="1400" dirty="0" smtClean="0"/>
            </a:br>
            <a:r>
              <a:rPr lang="en-CA" sz="1400" dirty="0" smtClean="0"/>
              <a:t>&amp; technologies</a:t>
            </a:r>
            <a:endParaRPr lang="en-CA" sz="1400" dirty="0"/>
          </a:p>
        </p:txBody>
      </p:sp>
      <p:pic>
        <p:nvPicPr>
          <p:cNvPr id="1033" name="Picture 9">
            <a:hlinkClick r:id="rId4"/>
          </p:cNvPr>
          <p:cNvPicPr>
            <a:picLocks noChangeAspect="1" noChangeArrowheads="1"/>
          </p:cNvPicPr>
          <p:nvPr/>
        </p:nvPicPr>
        <p:blipFill>
          <a:blip r:embed="rId5" cstate="print"/>
          <a:srcRect/>
          <a:stretch>
            <a:fillRect/>
          </a:stretch>
        </p:blipFill>
        <p:spPr bwMode="auto">
          <a:xfrm>
            <a:off x="0" y="6419850"/>
            <a:ext cx="9144000" cy="438150"/>
          </a:xfrm>
          <a:prstGeom prst="rect">
            <a:avLst/>
          </a:prstGeom>
          <a:noFill/>
          <a:ln w="9525">
            <a:noFill/>
            <a:miter lim="800000"/>
            <a:headEnd/>
            <a:tailEnd/>
          </a:ln>
        </p:spPr>
      </p:pic>
      <p:pic>
        <p:nvPicPr>
          <p:cNvPr id="30" name="Picture 29" descr="report_thumbnail-mco.png"/>
          <p:cNvPicPr>
            <a:picLocks noChangeAspect="1"/>
          </p:cNvPicPr>
          <p:nvPr/>
        </p:nvPicPr>
        <p:blipFill>
          <a:blip r:embed="rId6" cstate="print"/>
          <a:stretch>
            <a:fillRect/>
          </a:stretch>
        </p:blipFill>
        <p:spPr>
          <a:xfrm>
            <a:off x="6330448" y="1592796"/>
            <a:ext cx="2454020" cy="2138747"/>
          </a:xfrm>
          <a:prstGeom prst="rect">
            <a:avLst/>
          </a:prstGeom>
        </p:spPr>
      </p:pic>
      <p:sp>
        <p:nvSpPr>
          <p:cNvPr id="14"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CA" b="1" dirty="0" smtClean="0"/>
              <a:t>Sign up for free trial membership to get practical</a:t>
            </a:r>
          </a:p>
          <a:p>
            <a:r>
              <a:rPr lang="en-CA" b="1" dirty="0" smtClean="0"/>
              <a:t>solutions for your HR challenges</a:t>
            </a:r>
            <a:endParaRPr lang="en-CA" b="1" dirty="0"/>
          </a:p>
        </p:txBody>
      </p:sp>
      <p:pic>
        <p:nvPicPr>
          <p:cNvPr id="15" name="Picture 14" descr="green_button.png">
            <a:hlinkClick r:id="rId4"/>
          </p:cNvPr>
          <p:cNvPicPr>
            <a:picLocks noChangeAspect="1"/>
          </p:cNvPicPr>
          <p:nvPr/>
        </p:nvPicPr>
        <p:blipFill>
          <a:blip r:embed="rId7" cstate="print"/>
          <a:stretch>
            <a:fillRect/>
          </a:stretch>
        </p:blipFill>
        <p:spPr>
          <a:xfrm>
            <a:off x="2471738" y="4476933"/>
            <a:ext cx="4200525" cy="619125"/>
          </a:xfrm>
          <a:prstGeom prst="rect">
            <a:avLst/>
          </a:prstGeom>
        </p:spPr>
      </p:pic>
      <p:sp>
        <p:nvSpPr>
          <p:cNvPr id="16" name="Text Placeholder 41"/>
          <p:cNvSpPr txBox="1">
            <a:spLocks/>
          </p:cNvSpPr>
          <p:nvPr/>
        </p:nvSpPr>
        <p:spPr bwMode="auto">
          <a:xfrm>
            <a:off x="2051720" y="5233017"/>
            <a:ext cx="5040560" cy="8257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eaLnBrk="0" hangingPunct="0"/>
            <a:r>
              <a:rPr lang="en-CA" dirty="0" smtClean="0"/>
              <a:t>"McLean &amp; Company provides practical research, tools and advice covering the entire spectrum of HR &amp; Leadership issues to ensure you experience measurable, positive results."</a:t>
            </a:r>
            <a:endParaRPr kumimoji="0" lang="en-CA" sz="1200" b="0" i="1" u="none" strike="noStrike" kern="1200" cap="none" spc="0" normalizeH="0" baseline="0" noProof="0" dirty="0" smtClean="0">
              <a:ln>
                <a:noFill/>
              </a:ln>
              <a:solidFill>
                <a:schemeClr val="tx1"/>
              </a:solidFill>
              <a:effectLst/>
              <a:uLnTx/>
              <a:uFillTx/>
              <a:latin typeface="+mj-lt"/>
              <a:ea typeface="+mn-ea"/>
              <a:cs typeface="+mn-cs"/>
            </a:endParaRPr>
          </a:p>
          <a:p>
            <a:pPr marL="361950" marR="0" lvl="1" indent="-180975" algn="ctr" defTabSz="914400" rtl="0" eaLnBrk="0" fontAlgn="base" latinLnBrk="0" hangingPunct="0">
              <a:lnSpc>
                <a:spcPts val="1350"/>
              </a:lnSpc>
              <a:spcBef>
                <a:spcPts val="500"/>
              </a:spcBef>
              <a:spcAft>
                <a:spcPct val="0"/>
              </a:spcAft>
              <a:buClr>
                <a:schemeClr val="accent2"/>
              </a:buClr>
              <a:buSzPct val="100000"/>
              <a:buFont typeface="Arial" pitchFamily="34" charset="0"/>
              <a:buNone/>
              <a:tabLst/>
              <a:defRPr/>
            </a:pPr>
            <a:r>
              <a:rPr kumimoji="0" lang="en-CA" sz="1000" b="0" i="0" u="none" strike="noStrike" kern="1200" cap="none" spc="0" normalizeH="0" baseline="0" noProof="0" dirty="0" smtClean="0">
                <a:ln>
                  <a:noFill/>
                </a:ln>
                <a:solidFill>
                  <a:schemeClr val="tx1"/>
                </a:solidFill>
                <a:effectLst/>
                <a:uLnTx/>
                <a:uFillTx/>
                <a:latin typeface="+mn-lt"/>
                <a:ea typeface="+mn-ea"/>
                <a:cs typeface="+mn-cs"/>
              </a:rPr>
              <a:t>- Rob Garmaise, VP of Customer Experience</a:t>
            </a:r>
            <a:endParaRPr kumimoji="0" lang="en-US" sz="1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1" name="Text Placeholder 3"/>
          <p:cNvSpPr>
            <a:spLocks noGrp="1"/>
          </p:cNvSpPr>
          <p:nvPr>
            <p:ph type="body" sz="quarter" idx="16"/>
          </p:nvPr>
        </p:nvSpPr>
        <p:spPr>
          <a:xfrm>
            <a:off x="287524" y="6093296"/>
            <a:ext cx="2375756" cy="326554"/>
          </a:xfrm>
        </p:spPr>
        <p:txBody>
          <a:bodyPr/>
          <a:lstStyle/>
          <a:p>
            <a:pPr>
              <a:buNone/>
            </a:pPr>
            <a:r>
              <a:rPr lang="en-CA" b="1" dirty="0" smtClean="0"/>
              <a:t>Toll Free: </a:t>
            </a:r>
            <a:r>
              <a:rPr lang="en-CA" dirty="0" smtClean="0"/>
              <a:t>1-877-281-0480</a:t>
            </a:r>
            <a:endParaRPr lang="en-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a:xfrm>
            <a:off x="257176" y="1232756"/>
            <a:ext cx="8620124" cy="657225"/>
          </a:xfrm>
        </p:spPr>
        <p:txBody>
          <a:bodyPr/>
          <a:lstStyle/>
          <a:p>
            <a:r>
              <a:rPr lang="en-US" dirty="0" smtClean="0"/>
              <a:t>Agile, short-term goal setting is the best way to achieve results and keep managers and employees on the same page.</a:t>
            </a:r>
          </a:p>
        </p:txBody>
      </p:sp>
      <p:sp>
        <p:nvSpPr>
          <p:cNvPr id="7" name="Title 6"/>
          <p:cNvSpPr>
            <a:spLocks noGrp="1"/>
          </p:cNvSpPr>
          <p:nvPr>
            <p:ph type="title"/>
          </p:nvPr>
        </p:nvSpPr>
        <p:spPr/>
        <p:txBody>
          <a:bodyPr/>
          <a:lstStyle/>
          <a:p>
            <a:r>
              <a:rPr lang="en-CA" dirty="0" smtClean="0"/>
              <a:t>Introduction</a:t>
            </a:r>
            <a:endParaRPr lang="en-CA" dirty="0"/>
          </a:p>
        </p:txBody>
      </p:sp>
      <p:sp>
        <p:nvSpPr>
          <p:cNvPr id="10" name="Text Placeholder 9"/>
          <p:cNvSpPr>
            <a:spLocks noGrp="1"/>
          </p:cNvSpPr>
          <p:nvPr>
            <p:ph type="body" sz="quarter" idx="16"/>
          </p:nvPr>
        </p:nvSpPr>
        <p:spPr>
          <a:xfrm>
            <a:off x="249303" y="3969060"/>
            <a:ext cx="4034665" cy="2376264"/>
          </a:xfrm>
        </p:spPr>
        <p:txBody>
          <a:bodyPr/>
          <a:lstStyle/>
          <a:p>
            <a:pPr>
              <a:spcBef>
                <a:spcPts val="600"/>
              </a:spcBef>
              <a:spcAft>
                <a:spcPts val="600"/>
              </a:spcAft>
            </a:pPr>
            <a:r>
              <a:rPr lang="en-US" dirty="0" smtClean="0"/>
              <a:t>Human Resources professionals in charge of training managers.</a:t>
            </a:r>
          </a:p>
          <a:p>
            <a:pPr>
              <a:spcBef>
                <a:spcPts val="600"/>
              </a:spcBef>
              <a:spcAft>
                <a:spcPts val="600"/>
              </a:spcAft>
            </a:pPr>
            <a:r>
              <a:rPr lang="en-US" dirty="0" smtClean="0"/>
              <a:t>Executives and managers.</a:t>
            </a:r>
            <a:endParaRPr lang="en-CA" dirty="0" smtClean="0"/>
          </a:p>
        </p:txBody>
      </p:sp>
      <p:sp>
        <p:nvSpPr>
          <p:cNvPr id="12" name="Text Placeholder 11"/>
          <p:cNvSpPr>
            <a:spLocks noGrp="1"/>
          </p:cNvSpPr>
          <p:nvPr>
            <p:ph type="body" sz="quarter" idx="23"/>
          </p:nvPr>
        </p:nvSpPr>
        <p:spPr>
          <a:xfrm>
            <a:off x="4860032" y="3969060"/>
            <a:ext cx="4017268" cy="2376264"/>
          </a:xfrm>
        </p:spPr>
        <p:txBody>
          <a:bodyPr/>
          <a:lstStyle/>
          <a:p>
            <a:r>
              <a:rPr lang="en-US" dirty="0" smtClean="0"/>
              <a:t>Best practices to keep employees engaged in goal setting and achieving in the short-term.</a:t>
            </a:r>
          </a:p>
          <a:p>
            <a:pPr>
              <a:buNone/>
            </a:pPr>
            <a:endParaRPr lang="en-CA" dirty="0"/>
          </a:p>
        </p:txBody>
      </p:sp>
      <p:sp>
        <p:nvSpPr>
          <p:cNvPr id="8" name="TextBox 7"/>
          <p:cNvSpPr txBox="1"/>
          <p:nvPr/>
        </p:nvSpPr>
        <p:spPr>
          <a:xfrm>
            <a:off x="249302" y="3630327"/>
            <a:ext cx="3134566" cy="307777"/>
          </a:xfrm>
          <a:prstGeom prst="rect">
            <a:avLst/>
          </a:prstGeom>
          <a:noFill/>
        </p:spPr>
        <p:txBody>
          <a:bodyPr wrap="square" rtlCol="0">
            <a:spAutoFit/>
          </a:bodyPr>
          <a:lstStyle/>
          <a:p>
            <a:pPr algn="l"/>
            <a:r>
              <a:rPr lang="en-CA" sz="1400" b="1" dirty="0" smtClean="0"/>
              <a:t>This Research Is Designed</a:t>
            </a:r>
            <a:r>
              <a:rPr lang="en-CA" sz="1400" b="1" baseline="0" dirty="0" smtClean="0"/>
              <a:t> For:</a:t>
            </a:r>
            <a:endParaRPr lang="en-CA" sz="1400" b="1" dirty="0"/>
          </a:p>
        </p:txBody>
      </p:sp>
      <p:sp>
        <p:nvSpPr>
          <p:cNvPr id="9" name="TextBox 8"/>
          <p:cNvSpPr txBox="1"/>
          <p:nvPr/>
        </p:nvSpPr>
        <p:spPr>
          <a:xfrm>
            <a:off x="4860032" y="3630327"/>
            <a:ext cx="2808312" cy="307777"/>
          </a:xfrm>
          <a:prstGeom prst="rect">
            <a:avLst/>
          </a:prstGeom>
          <a:noFill/>
        </p:spPr>
        <p:txBody>
          <a:bodyPr wrap="square" rtlCol="0">
            <a:spAutoFit/>
          </a:bodyPr>
          <a:lstStyle/>
          <a:p>
            <a:pPr algn="l"/>
            <a:r>
              <a:rPr lang="en-CA" sz="1400" b="1" dirty="0" smtClean="0"/>
              <a:t>This Research</a:t>
            </a:r>
            <a:r>
              <a:rPr lang="en-CA" sz="1400" b="1" baseline="0" dirty="0" smtClean="0"/>
              <a:t> Will Give You:</a:t>
            </a:r>
            <a:endParaRPr lang="en-CA" sz="1400" b="1" dirty="0"/>
          </a:p>
        </p:txBody>
      </p:sp>
      <p:cxnSp>
        <p:nvCxnSpPr>
          <p:cNvPr id="13" name="Straight Connector 12"/>
          <p:cNvCxnSpPr/>
          <p:nvPr/>
        </p:nvCxnSpPr>
        <p:spPr>
          <a:xfrm>
            <a:off x="4572007" y="3969061"/>
            <a:ext cx="0" cy="1620181"/>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257176" y="1844824"/>
            <a:ext cx="8620124" cy="1477328"/>
          </a:xfrm>
          <a:prstGeom prst="rect">
            <a:avLst/>
          </a:prstGeom>
        </p:spPr>
        <p:txBody>
          <a:bodyPr wrap="square">
            <a:spAutoFit/>
          </a:bodyPr>
          <a:lstStyle/>
          <a:p>
            <a:pPr algn="l">
              <a:spcBef>
                <a:spcPts val="600"/>
              </a:spcBef>
              <a:spcAft>
                <a:spcPts val="600"/>
              </a:spcAft>
              <a:defRPr/>
            </a:pPr>
            <a:r>
              <a:rPr lang="en-US" sz="1400" dirty="0" smtClean="0"/>
              <a:t>It’s a challenge to convert high-level organizational strategy into tangible results. In order to get things done effectively and efficiently every day, </a:t>
            </a:r>
            <a:r>
              <a:rPr lang="en-US" sz="1400" b="1" dirty="0" smtClean="0"/>
              <a:t>managers need to create a goal-oriented environment</a:t>
            </a:r>
            <a:r>
              <a:rPr lang="en-US" sz="1400" dirty="0" smtClean="0"/>
              <a:t>. </a:t>
            </a:r>
          </a:p>
          <a:p>
            <a:pPr algn="l">
              <a:spcBef>
                <a:spcPts val="600"/>
              </a:spcBef>
              <a:spcAft>
                <a:spcPts val="600"/>
              </a:spcAft>
              <a:defRPr/>
            </a:pPr>
            <a:r>
              <a:rPr lang="en-US" sz="1400" dirty="0" smtClean="0"/>
              <a:t>Use this research to gain a better understanding of how you can flexibly </a:t>
            </a:r>
            <a:r>
              <a:rPr lang="en-US" sz="1400" b="1" dirty="0" smtClean="0"/>
              <a:t>manage goal setting with your employees on a daily and weekly basis.</a:t>
            </a:r>
          </a:p>
          <a:p>
            <a:pPr algn="l">
              <a:spcBef>
                <a:spcPts val="600"/>
              </a:spcBef>
              <a:spcAft>
                <a:spcPts val="600"/>
              </a:spcAft>
              <a:defRPr/>
            </a:pPr>
            <a:r>
              <a:rPr lang="en-US" sz="1400" dirty="0" smtClean="0"/>
              <a:t>This solid understanding will help you get better performance out of your employees.</a:t>
            </a:r>
            <a:endParaRPr lang="en-US" dirty="0"/>
          </a:p>
        </p:txBody>
      </p:sp>
      <p:pic>
        <p:nvPicPr>
          <p:cNvPr id="15" name="Picture 9">
            <a:hlinkClick r:id="rId3"/>
          </p:cNvPr>
          <p:cNvPicPr>
            <a:picLocks noChangeAspect="1" noChangeArrowheads="1"/>
          </p:cNvPicPr>
          <p:nvPr/>
        </p:nvPicPr>
        <p:blipFill>
          <a:blip r:embed="rId4"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sp>
        <p:nvSpPr>
          <p:cNvPr id="3" name="Text Placeholder 2"/>
          <p:cNvSpPr>
            <a:spLocks noGrp="1"/>
          </p:cNvSpPr>
          <p:nvPr>
            <p:ph type="body" sz="quarter" idx="16"/>
          </p:nvPr>
        </p:nvSpPr>
        <p:spPr/>
        <p:txBody>
          <a:bodyPr/>
          <a:lstStyle/>
          <a:p>
            <a:pPr marL="182880" indent="-182880" defTabSz="912813" eaLnBrk="1" hangingPunct="1">
              <a:lnSpc>
                <a:spcPct val="110000"/>
              </a:lnSpc>
              <a:spcBef>
                <a:spcPts val="600"/>
              </a:spcBef>
              <a:defRPr/>
            </a:pPr>
            <a:r>
              <a:rPr lang="en-US" dirty="0" smtClean="0"/>
              <a:t>Employee productivity losses add up to billions of dollars every year. Effective agile short-term goal setting can improve employee performance success by 17%. </a:t>
            </a:r>
          </a:p>
          <a:p>
            <a:pPr marL="182880" indent="-182880">
              <a:lnSpc>
                <a:spcPct val="110000"/>
              </a:lnSpc>
              <a:spcBef>
                <a:spcPts val="600"/>
              </a:spcBef>
              <a:defRPr/>
            </a:pPr>
            <a:r>
              <a:rPr lang="en-US" dirty="0" smtClean="0"/>
              <a:t>Effective performance management occurs throughout the year – on a daily and weekly basis – not just at annual performance review time. Managers must embrace this reality and get into the habit of setting agile short-term goals to drive productivity.</a:t>
            </a:r>
          </a:p>
          <a:p>
            <a:pPr marL="182880" indent="-182880" defTabSz="912813" eaLnBrk="1" hangingPunct="1">
              <a:lnSpc>
                <a:spcPct val="110000"/>
              </a:lnSpc>
              <a:spcBef>
                <a:spcPts val="600"/>
              </a:spcBef>
              <a:defRPr/>
            </a:pPr>
            <a:r>
              <a:rPr lang="en-US" dirty="0" smtClean="0"/>
              <a:t>Applying agile principles to goal setting helps organizations be more responsive, and makes daily or weekly goal setting a reality without the cumbersome paperwork associated with annual goal setting.</a:t>
            </a:r>
          </a:p>
          <a:p>
            <a:pPr marL="182880" indent="-182880" defTabSz="912813" eaLnBrk="1" hangingPunct="1">
              <a:lnSpc>
                <a:spcPct val="110000"/>
              </a:lnSpc>
              <a:spcBef>
                <a:spcPts val="600"/>
              </a:spcBef>
              <a:defRPr/>
            </a:pPr>
            <a:r>
              <a:rPr lang="en-US" dirty="0" smtClean="0"/>
              <a:t>Short-term agile goal setting is not about micromanaging. Instead, it is about empowering employees to set their own goals based on information and support from their managers.</a:t>
            </a:r>
          </a:p>
          <a:p>
            <a:pPr marL="182880" indent="-182880" defTabSz="912813" eaLnBrk="1" hangingPunct="1">
              <a:lnSpc>
                <a:spcPct val="110000"/>
              </a:lnSpc>
              <a:spcBef>
                <a:spcPts val="600"/>
              </a:spcBef>
              <a:defRPr/>
            </a:pPr>
            <a:r>
              <a:rPr lang="en-US" dirty="0" smtClean="0"/>
              <a:t>Employee empowerment and manager-employee relationships are major drivers for both productivity and employee retention. Using agile, short-term goal setting to build these critical components benefits the organization, manager, and employee.</a:t>
            </a:r>
          </a:p>
          <a:p>
            <a:pPr marL="182880" indent="-182880" defTabSz="912813" eaLnBrk="1" hangingPunct="1">
              <a:lnSpc>
                <a:spcPct val="110000"/>
              </a:lnSpc>
              <a:spcBef>
                <a:spcPts val="600"/>
              </a:spcBef>
              <a:defRPr/>
            </a:pPr>
            <a:r>
              <a:rPr lang="en-US" b="1" dirty="0" smtClean="0"/>
              <a:t>The agile, short-term process includes goal sourcing, goal setting, goal achieving, and goal measuring, which can all be carried out every day or every week.</a:t>
            </a:r>
          </a:p>
          <a:p>
            <a:pPr marL="182880" indent="-182880" defTabSz="912813" eaLnBrk="1" hangingPunct="1">
              <a:lnSpc>
                <a:spcPct val="110000"/>
              </a:lnSpc>
              <a:spcBef>
                <a:spcPts val="600"/>
              </a:spcBef>
              <a:defRPr/>
            </a:pPr>
            <a:r>
              <a:rPr lang="en-US" dirty="0" smtClean="0"/>
              <a:t>Managers that do a poor job of their own goal setting are cited as the biggest barrier to employees’ understanding of productivity expectations. Managers must walk the walk and effectively set their own goals if employees are to reap the benefits of the agile goal setting process. </a:t>
            </a:r>
          </a:p>
          <a:p>
            <a:pPr marL="182880" indent="-182880" defTabSz="912813" eaLnBrk="1" hangingPunct="1">
              <a:lnSpc>
                <a:spcPct val="110000"/>
              </a:lnSpc>
              <a:spcBef>
                <a:spcPts val="600"/>
              </a:spcBef>
              <a:defRPr/>
            </a:pPr>
            <a:r>
              <a:rPr lang="en-US" dirty="0" smtClean="0"/>
              <a:t>Communicating the expectations within a goal setting environment and arming staff to set mutually beneficial goals are a manager’s keys to success in an agile environment.</a:t>
            </a:r>
          </a:p>
        </p:txBody>
      </p:sp>
      <p:pic>
        <p:nvPicPr>
          <p:cNvPr id="4" name="Picture 9">
            <a:hlinkClick r:id="rId3"/>
          </p:cNvPr>
          <p:cNvPicPr>
            <a:picLocks noChangeAspect="1" noChangeArrowheads="1"/>
          </p:cNvPicPr>
          <p:nvPr/>
        </p:nvPicPr>
        <p:blipFill>
          <a:blip r:embed="rId4"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hevron 12"/>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pic>
        <p:nvPicPr>
          <p:cNvPr id="14" name="Picture 5"/>
          <p:cNvPicPr>
            <a:picLocks noChangeAspect="1" noChangeArrowheads="1"/>
          </p:cNvPicPr>
          <p:nvPr/>
        </p:nvPicPr>
        <p:blipFill>
          <a:blip r:embed="rId3" cstate="print"/>
          <a:srcRect/>
          <a:stretch>
            <a:fillRect/>
          </a:stretch>
        </p:blipFill>
        <p:spPr bwMode="auto">
          <a:xfrm>
            <a:off x="-508" y="1001955"/>
            <a:ext cx="8865410" cy="1774893"/>
          </a:xfrm>
          <a:prstGeom prst="rect">
            <a:avLst/>
          </a:prstGeom>
          <a:noFill/>
          <a:ln w="19050" cap="flat" cmpd="sng" algn="ctr">
            <a:noFill/>
            <a:prstDash val="solid"/>
            <a:miter lim="800000"/>
            <a:headEnd type="none" w="med" len="med"/>
            <a:tailEnd type="none" w="med" len="med"/>
          </a:ln>
        </p:spPr>
      </p:pic>
      <p:sp>
        <p:nvSpPr>
          <p:cNvPr id="17" name="Chevron 16"/>
          <p:cNvSpPr/>
          <p:nvPr/>
        </p:nvSpPr>
        <p:spPr>
          <a:xfrm>
            <a:off x="6214437" y="4357056"/>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8" name="Text Placeholder 17"/>
          <p:cNvSpPr>
            <a:spLocks noGrp="1"/>
          </p:cNvSpPr>
          <p:nvPr>
            <p:ph type="body" sz="quarter" idx="15"/>
          </p:nvPr>
        </p:nvSpPr>
        <p:spPr/>
        <p:txBody>
          <a:bodyPr/>
          <a:lstStyle/>
          <a:p>
            <a:r>
              <a:rPr lang="en-US" dirty="0" smtClean="0"/>
              <a:t>The Case for Agile Goal Setting </a:t>
            </a:r>
            <a:endParaRPr lang="en-CA" dirty="0"/>
          </a:p>
        </p:txBody>
      </p:sp>
      <p:sp>
        <p:nvSpPr>
          <p:cNvPr id="19" name="Text Placeholder 18"/>
          <p:cNvSpPr>
            <a:spLocks noGrp="1"/>
          </p:cNvSpPr>
          <p:nvPr>
            <p:ph type="body" sz="quarter" idx="18"/>
          </p:nvPr>
        </p:nvSpPr>
        <p:spPr/>
        <p:txBody>
          <a:bodyPr/>
          <a:lstStyle/>
          <a:p>
            <a:r>
              <a:rPr lang="en-CA" dirty="0" smtClean="0"/>
              <a:t>The Case for Agile Goal Setting</a:t>
            </a:r>
          </a:p>
          <a:p>
            <a:r>
              <a:rPr lang="en-US" dirty="0" smtClean="0"/>
              <a:t>Goal Sourcing: Prepare the Field for Goal Scoring </a:t>
            </a:r>
          </a:p>
          <a:p>
            <a:r>
              <a:rPr lang="en-US" dirty="0" smtClean="0"/>
              <a:t>Goal Setting: Get Goaling with your Employees</a:t>
            </a:r>
          </a:p>
          <a:p>
            <a:r>
              <a:rPr lang="en-US" dirty="0" smtClean="0"/>
              <a:t>Goal Achieving: Keep It Goaling for the Long Term </a:t>
            </a:r>
          </a:p>
          <a:p>
            <a:r>
              <a:rPr lang="en-US" dirty="0" smtClean="0"/>
              <a:t>Goal Measuring: Evaluate Your Goal Keeping</a:t>
            </a:r>
            <a:endParaRPr lang="en-CA" dirty="0"/>
          </a:p>
        </p:txBody>
      </p:sp>
      <p:sp>
        <p:nvSpPr>
          <p:cNvPr id="20" name="Text Placeholder 19"/>
          <p:cNvSpPr>
            <a:spLocks noGrp="1"/>
          </p:cNvSpPr>
          <p:nvPr>
            <p:ph type="body" sz="quarter" idx="21"/>
          </p:nvPr>
        </p:nvSpPr>
        <p:spPr>
          <a:xfrm>
            <a:off x="696412" y="4113076"/>
            <a:ext cx="5208272" cy="2054269"/>
          </a:xfrm>
        </p:spPr>
        <p:txBody>
          <a:bodyPr/>
          <a:lstStyle/>
          <a:p>
            <a:r>
              <a:rPr lang="en-US" sz="1200" dirty="0" smtClean="0"/>
              <a:t>Effective short-term goal setting can improve employee performance success by 17%. </a:t>
            </a:r>
          </a:p>
          <a:p>
            <a:r>
              <a:rPr lang="en-US" sz="1200" dirty="0" smtClean="0"/>
              <a:t>Incorporating agile principles into a goal-setting process creates the grounding in reality and responsiveness to change required in today’s organizations. </a:t>
            </a:r>
          </a:p>
          <a:p>
            <a:r>
              <a:rPr lang="en-US" sz="1200" dirty="0" smtClean="0"/>
              <a:t>Agile goal setting increases an employee’s sense of empowerment, which is a major factor in improved employee engagement. </a:t>
            </a:r>
          </a:p>
          <a:p>
            <a:r>
              <a:rPr lang="en-US" sz="1200" dirty="0" smtClean="0"/>
              <a:t>Self-assess goal-setting effectiveness against McLean &amp; Company’s diagnostic checklist. </a:t>
            </a:r>
          </a:p>
        </p:txBody>
      </p:sp>
      <p:cxnSp>
        <p:nvCxnSpPr>
          <p:cNvPr id="8" name="Straight Connector 7"/>
          <p:cNvCxnSpPr/>
          <p:nvPr/>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pic>
        <p:nvPicPr>
          <p:cNvPr id="9" name="Picture 9">
            <a:hlinkClick r:id="rId4"/>
          </p:cNvPr>
          <p:cNvPicPr>
            <a:picLocks noChangeAspect="1" noChangeArrowheads="1"/>
          </p:cNvPicPr>
          <p:nvPr/>
        </p:nvPicPr>
        <p:blipFill>
          <a:blip r:embed="rId5"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287524" y="2128292"/>
            <a:ext cx="7581602" cy="932400"/>
          </a:xfrm>
          <a:prstGeom prst="rect">
            <a:avLst/>
          </a:prstGeom>
          <a:ln>
            <a:solidFill>
              <a:schemeClr val="accent5">
                <a:lumMod val="75000"/>
              </a:schemeClr>
            </a:solidFill>
          </a:ln>
        </p:spPr>
        <p:style>
          <a:lnRef idx="2">
            <a:schemeClr val="accent4">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7" name="Rectangle 16"/>
          <p:cNvSpPr/>
          <p:nvPr/>
        </p:nvSpPr>
        <p:spPr>
          <a:xfrm>
            <a:off x="287524" y="3806612"/>
            <a:ext cx="7581602" cy="810520"/>
          </a:xfrm>
          <a:prstGeom prst="rect">
            <a:avLst/>
          </a:prstGeom>
          <a:ln>
            <a:solidFill>
              <a:schemeClr val="accent5">
                <a:lumMod val="75000"/>
              </a:schemeClr>
            </a:solidFill>
          </a:ln>
        </p:spPr>
        <p:style>
          <a:lnRef idx="2">
            <a:schemeClr val="accent4">
              <a:hueOff val="-16373"/>
              <a:satOff val="-8878"/>
              <a:lumOff val="-491"/>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0" name="Rectangle 19"/>
          <p:cNvSpPr/>
          <p:nvPr/>
        </p:nvSpPr>
        <p:spPr>
          <a:xfrm>
            <a:off x="287524" y="5484932"/>
            <a:ext cx="7581602" cy="693483"/>
          </a:xfrm>
          <a:prstGeom prst="rect">
            <a:avLst/>
          </a:prstGeom>
          <a:ln>
            <a:solidFill>
              <a:schemeClr val="accent5">
                <a:lumMod val="75000"/>
              </a:schemeClr>
            </a:solidFill>
          </a:ln>
        </p:spPr>
        <p:style>
          <a:lnRef idx="2">
            <a:schemeClr val="accent4">
              <a:hueOff val="-32746"/>
              <a:satOff val="-17757"/>
              <a:lumOff val="-981"/>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 name="Title 1"/>
          <p:cNvSpPr>
            <a:spLocks noGrp="1"/>
          </p:cNvSpPr>
          <p:nvPr>
            <p:ph type="title"/>
          </p:nvPr>
        </p:nvSpPr>
        <p:spPr/>
        <p:txBody>
          <a:bodyPr/>
          <a:lstStyle/>
          <a:p>
            <a:r>
              <a:rPr lang="en-US" dirty="0" smtClean="0"/>
              <a:t>Goal setting with your employees is the single most important thing you can do to drive productivity</a:t>
            </a:r>
            <a:endParaRPr lang="en-CA" dirty="0"/>
          </a:p>
        </p:txBody>
      </p:sp>
      <p:sp>
        <p:nvSpPr>
          <p:cNvPr id="28" name="Text Placeholder 27"/>
          <p:cNvSpPr>
            <a:spLocks noGrp="1"/>
          </p:cNvSpPr>
          <p:nvPr>
            <p:ph type="body" sz="quarter" idx="19"/>
          </p:nvPr>
        </p:nvSpPr>
        <p:spPr>
          <a:xfrm>
            <a:off x="257176" y="1160748"/>
            <a:ext cx="8620124" cy="657225"/>
          </a:xfrm>
        </p:spPr>
        <p:txBody>
          <a:bodyPr/>
          <a:lstStyle/>
          <a:p>
            <a:pPr>
              <a:defRPr/>
            </a:pPr>
            <a:r>
              <a:rPr lang="en-US" dirty="0" smtClean="0">
                <a:cs typeface="Arial" pitchFamily="34" charset="0"/>
              </a:rPr>
              <a:t>Low productivity is estimated to cost $759 billion a year in the US alone (Salary.com).</a:t>
            </a:r>
          </a:p>
          <a:p>
            <a:endParaRPr lang="en-CA" dirty="0"/>
          </a:p>
        </p:txBody>
      </p:sp>
      <p:sp>
        <p:nvSpPr>
          <p:cNvPr id="35" name="AutoShape 3"/>
          <p:cNvSpPr>
            <a:spLocks noChangeAspect="1" noChangeArrowheads="1" noTextEdit="1"/>
          </p:cNvSpPr>
          <p:nvPr/>
        </p:nvSpPr>
        <p:spPr bwMode="auto">
          <a:xfrm>
            <a:off x="726294" y="5121188"/>
            <a:ext cx="1109402" cy="10572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CA" dirty="0"/>
          </a:p>
        </p:txBody>
      </p:sp>
      <p:sp>
        <p:nvSpPr>
          <p:cNvPr id="38" name="TextBox 37"/>
          <p:cNvSpPr txBox="1"/>
          <p:nvPr/>
        </p:nvSpPr>
        <p:spPr>
          <a:xfrm>
            <a:off x="726294" y="4833155"/>
            <a:ext cx="5429882" cy="1080121"/>
          </a:xfrm>
          <a:prstGeom prst="rect">
            <a:avLst/>
          </a:prstGeom>
          <a:solidFill>
            <a:schemeClr val="bg2">
              <a:lumMod val="85000"/>
            </a:schemeClr>
          </a:solidFill>
          <a:ln>
            <a:solidFill>
              <a:schemeClr val="bg1">
                <a:lumMod val="75000"/>
              </a:schemeClr>
            </a:solidFill>
          </a:ln>
        </p:spPr>
        <p:txBody>
          <a:bodyPr wrap="square" rtlCol="0" anchor="ctr" anchorCtr="0">
            <a:noAutofit/>
          </a:bodyPr>
          <a:lstStyle/>
          <a:p>
            <a:pPr lvl="0" algn="l"/>
            <a:r>
              <a:rPr lang="en-US" sz="1400" dirty="0" smtClean="0"/>
              <a:t>Setting goals with employees on an annual, quarterly, or even monthly basis provides </a:t>
            </a:r>
            <a:r>
              <a:rPr lang="en-US" sz="1400" b="1" dirty="0" smtClean="0"/>
              <a:t>insufficient</a:t>
            </a:r>
            <a:r>
              <a:rPr lang="en-US" sz="1400" dirty="0" smtClean="0"/>
              <a:t> information and direction. Goal setting must be done far more </a:t>
            </a:r>
            <a:r>
              <a:rPr lang="en-US" sz="1400" b="1" dirty="0" smtClean="0"/>
              <a:t>frequently</a:t>
            </a:r>
            <a:r>
              <a:rPr lang="en-US" sz="1400" b="1" i="1" dirty="0" smtClean="0"/>
              <a:t> </a:t>
            </a:r>
            <a:r>
              <a:rPr lang="en-US" sz="1400" dirty="0" smtClean="0"/>
              <a:t>to drive daily performance.</a:t>
            </a:r>
            <a:endParaRPr lang="en-US" sz="1400" dirty="0"/>
          </a:p>
        </p:txBody>
      </p:sp>
      <p:sp>
        <p:nvSpPr>
          <p:cNvPr id="21" name="TextBox 20"/>
          <p:cNvSpPr txBox="1"/>
          <p:nvPr/>
        </p:nvSpPr>
        <p:spPr>
          <a:xfrm>
            <a:off x="719572" y="3284984"/>
            <a:ext cx="5357874" cy="1080120"/>
          </a:xfrm>
          <a:prstGeom prst="rect">
            <a:avLst/>
          </a:prstGeom>
          <a:solidFill>
            <a:schemeClr val="bg2">
              <a:lumMod val="85000"/>
            </a:schemeClr>
          </a:solidFill>
          <a:ln>
            <a:solidFill>
              <a:schemeClr val="bg1">
                <a:lumMod val="75000"/>
              </a:schemeClr>
            </a:solidFill>
          </a:ln>
        </p:spPr>
        <p:txBody>
          <a:bodyPr wrap="square" rtlCol="0" anchor="ctr" anchorCtr="0">
            <a:noAutofit/>
          </a:bodyPr>
          <a:lstStyle/>
          <a:p>
            <a:pPr lvl="0" algn="l"/>
            <a:r>
              <a:rPr lang="en-US" sz="1400" dirty="0" smtClean="0"/>
              <a:t>Because it grounds their activities in current day </a:t>
            </a:r>
            <a:r>
              <a:rPr lang="en-US" sz="1400" b="1" dirty="0" smtClean="0"/>
              <a:t>reality.</a:t>
            </a:r>
            <a:r>
              <a:rPr lang="en-US" sz="1400" dirty="0" smtClean="0"/>
              <a:t> This grounding helps employees to see the </a:t>
            </a:r>
            <a:r>
              <a:rPr lang="en-US" sz="1400" b="1" dirty="0" smtClean="0"/>
              <a:t>purpose</a:t>
            </a:r>
            <a:r>
              <a:rPr lang="en-US" sz="1400" dirty="0" smtClean="0"/>
              <a:t> behind what they’re doing and retain </a:t>
            </a:r>
            <a:r>
              <a:rPr lang="en-US" sz="1400" b="1" dirty="0" smtClean="0"/>
              <a:t>focus</a:t>
            </a:r>
            <a:r>
              <a:rPr lang="en-US" sz="1400" b="1" i="1" dirty="0" smtClean="0"/>
              <a:t> </a:t>
            </a:r>
            <a:r>
              <a:rPr lang="en-US" sz="1400" dirty="0" smtClean="0"/>
              <a:t>while avoiding feelings of being overwhelmed. </a:t>
            </a:r>
            <a:endParaRPr lang="en-US" sz="1400" dirty="0"/>
          </a:p>
        </p:txBody>
      </p:sp>
      <p:sp>
        <p:nvSpPr>
          <p:cNvPr id="15" name="Rectangle 14"/>
          <p:cNvSpPr/>
          <p:nvPr/>
        </p:nvSpPr>
        <p:spPr>
          <a:xfrm>
            <a:off x="6408204" y="1664804"/>
            <a:ext cx="2232248" cy="4267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lvl="1" indent="0" algn="l">
              <a:defRPr/>
            </a:pPr>
            <a:r>
              <a:rPr lang="en-US" sz="1400" b="1" dirty="0" smtClean="0">
                <a:solidFill>
                  <a:schemeClr val="bg1"/>
                </a:solidFill>
              </a:rPr>
              <a:t>Infrequent goal-setting results in:</a:t>
            </a:r>
          </a:p>
          <a:p>
            <a:pPr marL="92075" lvl="1" indent="0" algn="l">
              <a:defRPr/>
            </a:pPr>
            <a:endParaRPr lang="en-US" sz="1400" b="1" dirty="0" smtClean="0">
              <a:solidFill>
                <a:schemeClr val="bg1"/>
              </a:solidFill>
            </a:endParaRPr>
          </a:p>
          <a:p>
            <a:pPr marL="444500" lvl="1" indent="-261938" algn="l">
              <a:spcBef>
                <a:spcPts val="600"/>
              </a:spcBef>
              <a:buClr>
                <a:srgbClr val="FF0000"/>
              </a:buClr>
              <a:buSzPct val="125000"/>
              <a:buFont typeface="Trebuchet MS" pitchFamily="34" charset="0"/>
              <a:buChar char="x"/>
              <a:defRPr/>
            </a:pPr>
            <a:r>
              <a:rPr lang="en-US" sz="1400" dirty="0" smtClean="0">
                <a:solidFill>
                  <a:schemeClr val="bg1"/>
                </a:solidFill>
              </a:rPr>
              <a:t>Misdirected employee effort and wasted resources.</a:t>
            </a:r>
          </a:p>
          <a:p>
            <a:pPr marL="444500" lvl="1" indent="-261938" algn="l">
              <a:spcBef>
                <a:spcPts val="600"/>
              </a:spcBef>
              <a:buClr>
                <a:srgbClr val="FF0000"/>
              </a:buClr>
              <a:buFont typeface="Trebuchet MS" pitchFamily="34" charset="0"/>
              <a:buChar char="x"/>
              <a:defRPr/>
            </a:pPr>
            <a:r>
              <a:rPr lang="en-US" sz="1400" dirty="0" smtClean="0">
                <a:solidFill>
                  <a:schemeClr val="bg1"/>
                </a:solidFill>
              </a:rPr>
              <a:t>Aimless, untimely, or irrelevant employee development.</a:t>
            </a:r>
          </a:p>
          <a:p>
            <a:pPr marL="444500" lvl="1" indent="-261938" algn="l">
              <a:spcBef>
                <a:spcPts val="600"/>
              </a:spcBef>
              <a:buClr>
                <a:srgbClr val="FF0000"/>
              </a:buClr>
              <a:buFont typeface="Trebuchet MS" pitchFamily="34" charset="0"/>
              <a:buChar char="x"/>
              <a:defRPr/>
            </a:pPr>
            <a:r>
              <a:rPr lang="en-US" sz="1400" dirty="0" smtClean="0">
                <a:solidFill>
                  <a:schemeClr val="bg1"/>
                </a:solidFill>
              </a:rPr>
              <a:t>Diminished employee engagement.</a:t>
            </a:r>
          </a:p>
          <a:p>
            <a:pPr marL="444500" lvl="1" indent="-261938" algn="l">
              <a:spcBef>
                <a:spcPts val="600"/>
              </a:spcBef>
              <a:buClr>
                <a:srgbClr val="FF0000"/>
              </a:buClr>
              <a:buFont typeface="Trebuchet MS" pitchFamily="34" charset="0"/>
              <a:buChar char="x"/>
              <a:defRPr/>
            </a:pPr>
            <a:r>
              <a:rPr lang="en-US" sz="1400" dirty="0" smtClean="0">
                <a:solidFill>
                  <a:schemeClr val="bg1"/>
                </a:solidFill>
              </a:rPr>
              <a:t>An overall culture of mediocrity.</a:t>
            </a:r>
          </a:p>
          <a:p>
            <a:pPr algn="l"/>
            <a:endParaRPr lang="en-US" sz="1400" dirty="0"/>
          </a:p>
        </p:txBody>
      </p:sp>
      <p:sp>
        <p:nvSpPr>
          <p:cNvPr id="22" name="Rectangle 21"/>
          <p:cNvSpPr/>
          <p:nvPr/>
        </p:nvSpPr>
        <p:spPr>
          <a:xfrm>
            <a:off x="726294" y="1808820"/>
            <a:ext cx="5285866" cy="1044116"/>
          </a:xfrm>
          <a:prstGeom prst="rect">
            <a:avLst/>
          </a:prstGeom>
          <a:solidFill>
            <a:schemeClr val="bg2">
              <a:lumMod val="85000"/>
            </a:schemeClr>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a:r>
              <a:rPr lang="en-US" sz="1400" dirty="0" smtClean="0">
                <a:solidFill>
                  <a:schemeClr val="tx1"/>
                </a:solidFill>
              </a:rPr>
              <a:t>To drive productivity losses down and real performance up, employees need to know their </a:t>
            </a:r>
            <a:r>
              <a:rPr lang="en-US" sz="1400" b="1" dirty="0" smtClean="0">
                <a:solidFill>
                  <a:schemeClr val="tx1"/>
                </a:solidFill>
              </a:rPr>
              <a:t>targets for today and in the near-term</a:t>
            </a:r>
            <a:r>
              <a:rPr lang="en-US" sz="1400" i="1" dirty="0" smtClean="0">
                <a:solidFill>
                  <a:schemeClr val="tx1"/>
                </a:solidFill>
              </a:rPr>
              <a:t>. Identifying these targets is the definition of goal setting.</a:t>
            </a:r>
            <a:endParaRPr lang="en-US" sz="1400" dirty="0" smtClean="0">
              <a:solidFill>
                <a:schemeClr val="tx1"/>
              </a:solidFill>
            </a:endParaRPr>
          </a:p>
        </p:txBody>
      </p:sp>
      <p:sp>
        <p:nvSpPr>
          <p:cNvPr id="18" name="Rounded Rectangle 17"/>
          <p:cNvSpPr/>
          <p:nvPr/>
        </p:nvSpPr>
        <p:spPr>
          <a:xfrm>
            <a:off x="611560" y="2949513"/>
            <a:ext cx="4818880" cy="371475"/>
          </a:xfrm>
          <a:prstGeom prst="roundRect">
            <a:avLst>
              <a:gd name="adj" fmla="val 15072"/>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2"/>
                </a:solidFill>
              </a:rPr>
              <a:t>Why?</a:t>
            </a:r>
            <a:endParaRPr lang="en-CA" sz="1400" b="1" dirty="0">
              <a:solidFill>
                <a:schemeClr val="tx2"/>
              </a:solidFill>
            </a:endParaRPr>
          </a:p>
        </p:txBody>
      </p:sp>
      <p:sp>
        <p:nvSpPr>
          <p:cNvPr id="19" name="Rounded Rectangle 18"/>
          <p:cNvSpPr/>
          <p:nvPr/>
        </p:nvSpPr>
        <p:spPr>
          <a:xfrm>
            <a:off x="581212" y="4473116"/>
            <a:ext cx="4818880" cy="371475"/>
          </a:xfrm>
          <a:prstGeom prst="roundRect">
            <a:avLst>
              <a:gd name="adj" fmla="val 15072"/>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bg2"/>
                </a:solidFill>
              </a:rPr>
              <a:t>Therefore…</a:t>
            </a:r>
            <a:endParaRPr lang="en-CA" sz="1400" b="1" dirty="0">
              <a:solidFill>
                <a:schemeClr val="bg2"/>
              </a:solidFill>
            </a:endParaRPr>
          </a:p>
        </p:txBody>
      </p:sp>
      <p:pic>
        <p:nvPicPr>
          <p:cNvPr id="14" name="Picture 9">
            <a:hlinkClick r:id="rId3"/>
          </p:cNvPr>
          <p:cNvPicPr>
            <a:picLocks noChangeAspect="1" noChangeArrowheads="1"/>
          </p:cNvPicPr>
          <p:nvPr/>
        </p:nvPicPr>
        <p:blipFill>
          <a:blip r:embed="rId4"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786385" y="1953328"/>
            <a:ext cx="4017758" cy="442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p:txBody>
          <a:bodyPr/>
          <a:lstStyle/>
          <a:p>
            <a:r>
              <a:rPr lang="en-CA" dirty="0" smtClean="0"/>
              <a:t>Both HR and Business respondents indicate that agile performance management is a priority</a:t>
            </a:r>
            <a:endParaRPr lang="en-CA" dirty="0"/>
          </a:p>
        </p:txBody>
      </p:sp>
      <p:graphicFrame>
        <p:nvGraphicFramePr>
          <p:cNvPr id="5" name="Chart 4"/>
          <p:cNvGraphicFramePr/>
          <p:nvPr/>
        </p:nvGraphicFramePr>
        <p:xfrm>
          <a:off x="4296308" y="2312876"/>
          <a:ext cx="5316252" cy="3564396"/>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5059727" y="6057292"/>
            <a:ext cx="3528392" cy="246221"/>
          </a:xfrm>
          <a:prstGeom prst="rect">
            <a:avLst/>
          </a:prstGeom>
          <a:noFill/>
        </p:spPr>
        <p:txBody>
          <a:bodyPr wrap="square" rtlCol="0">
            <a:spAutoFit/>
          </a:bodyPr>
          <a:lstStyle/>
          <a:p>
            <a:r>
              <a:rPr lang="en-US" sz="1000" dirty="0" smtClean="0"/>
              <a:t>Source: McLean &amp; Company</a:t>
            </a:r>
            <a:r>
              <a:rPr lang="en-US" sz="1000" i="1" dirty="0" smtClean="0"/>
              <a:t>, </a:t>
            </a:r>
            <a:r>
              <a:rPr lang="en-US" sz="1000" dirty="0" smtClean="0"/>
              <a:t>2013;</a:t>
            </a:r>
            <a:r>
              <a:rPr lang="en-US" sz="1000" i="1" dirty="0" smtClean="0"/>
              <a:t> N = 189 </a:t>
            </a:r>
            <a:endParaRPr lang="en-US" sz="1000" i="1" dirty="0"/>
          </a:p>
        </p:txBody>
      </p:sp>
      <p:sp>
        <p:nvSpPr>
          <p:cNvPr id="8" name="Text Placeholder 2"/>
          <p:cNvSpPr txBox="1">
            <a:spLocks/>
          </p:cNvSpPr>
          <p:nvPr/>
        </p:nvSpPr>
        <p:spPr>
          <a:xfrm>
            <a:off x="257176" y="1232756"/>
            <a:ext cx="8620124" cy="657225"/>
          </a:xfrm>
          <a:prstGeom prst="rect">
            <a:avLst/>
          </a:prstGeom>
        </p:spPr>
        <p:txBody>
          <a:bodyPr/>
          <a:lstStyle/>
          <a:p>
            <a:pPr marR="0" lvl="0" algn="l" defTabSz="914400" rtl="0" eaLnBrk="0" fontAlgn="base" latinLnBrk="0" hangingPunct="0">
              <a:lnSpc>
                <a:spcPct val="100000"/>
              </a:lnSpc>
              <a:spcBef>
                <a:spcPct val="20000"/>
              </a:spcBef>
              <a:spcAft>
                <a:spcPct val="0"/>
              </a:spcAft>
              <a:buClr>
                <a:schemeClr val="tx1"/>
              </a:buClr>
              <a:buSzPct val="120000"/>
              <a:tabLst/>
              <a:defRPr/>
            </a:pPr>
            <a:r>
              <a:rPr lang="en-US" b="1" dirty="0" smtClean="0">
                <a:latin typeface="+mn-lt"/>
              </a:rPr>
              <a:t>Organizations are turning to agile performance management techniques as a way to improve employee performance.  </a:t>
            </a:r>
            <a:endParaRPr kumimoji="0" lang="en-US" b="1" i="0" u="none" strike="noStrike" kern="1200" cap="none" spc="0" normalizeH="0" baseline="0" noProof="0" dirty="0">
              <a:ln>
                <a:noFill/>
              </a:ln>
              <a:solidFill>
                <a:schemeClr val="tx1"/>
              </a:solidFill>
              <a:effectLst/>
              <a:uLnTx/>
              <a:uFillTx/>
              <a:latin typeface="+mn-lt"/>
              <a:ea typeface="+mn-ea"/>
              <a:cs typeface="+mn-cs"/>
            </a:endParaRPr>
          </a:p>
        </p:txBody>
      </p:sp>
      <p:sp>
        <p:nvSpPr>
          <p:cNvPr id="9" name="Rectangle 8"/>
          <p:cNvSpPr/>
          <p:nvPr/>
        </p:nvSpPr>
        <p:spPr>
          <a:xfrm>
            <a:off x="293180" y="1990579"/>
            <a:ext cx="4278820" cy="2308324"/>
          </a:xfrm>
          <a:prstGeom prst="rect">
            <a:avLst/>
          </a:prstGeom>
        </p:spPr>
        <p:txBody>
          <a:bodyPr wrap="square">
            <a:spAutoFit/>
          </a:bodyPr>
          <a:lstStyle/>
          <a:p>
            <a:pPr marL="179388" indent="-179388" algn="l">
              <a:buFont typeface="Arial" pitchFamily="34" charset="0"/>
              <a:buChar char="•"/>
            </a:pPr>
            <a:r>
              <a:rPr lang="en-CA" sz="1600" dirty="0" smtClean="0">
                <a:solidFill>
                  <a:schemeClr val="accent4">
                    <a:lumMod val="50000"/>
                  </a:schemeClr>
                </a:solidFill>
              </a:rPr>
              <a:t>Agile performance management was one of the trends surveyed as part of McLean &amp; Company’s annual HR trends and priorities study. </a:t>
            </a:r>
          </a:p>
          <a:p>
            <a:pPr marL="179388" indent="-179388" algn="l">
              <a:buFont typeface="Arial" pitchFamily="34" charset="0"/>
              <a:buChar char="•"/>
            </a:pPr>
            <a:r>
              <a:rPr lang="en-CA" sz="1600" dirty="0" smtClean="0">
                <a:solidFill>
                  <a:schemeClr val="accent4">
                    <a:lumMod val="50000"/>
                  </a:schemeClr>
                </a:solidFill>
              </a:rPr>
              <a:t>Although only 11% of organizations have already implemented agile performance management, a further 49% are currently in progress or planning to in 2013. </a:t>
            </a:r>
          </a:p>
          <a:p>
            <a:pPr algn="l"/>
            <a:endParaRPr lang="en-CA" sz="1600" dirty="0"/>
          </a:p>
        </p:txBody>
      </p:sp>
      <p:sp>
        <p:nvSpPr>
          <p:cNvPr id="11" name="TextBox 10"/>
          <p:cNvSpPr txBox="1"/>
          <p:nvPr/>
        </p:nvSpPr>
        <p:spPr>
          <a:xfrm>
            <a:off x="5034712" y="2006260"/>
            <a:ext cx="3839445" cy="738664"/>
          </a:xfrm>
          <a:prstGeom prst="rect">
            <a:avLst/>
          </a:prstGeom>
          <a:noFill/>
        </p:spPr>
        <p:txBody>
          <a:bodyPr wrap="square" rtlCol="0">
            <a:spAutoFit/>
          </a:bodyPr>
          <a:lstStyle/>
          <a:p>
            <a:pPr algn="l"/>
            <a:r>
              <a:rPr lang="en-CA" sz="1400" b="1" dirty="0" smtClean="0"/>
              <a:t>By the end of 2013, 60% of HR respondents indicate their organization will have agile performance management implemented.</a:t>
            </a:r>
            <a:endParaRPr lang="en-CA" sz="1400" b="1" dirty="0"/>
          </a:p>
        </p:txBody>
      </p:sp>
      <p:cxnSp>
        <p:nvCxnSpPr>
          <p:cNvPr id="19" name="Straight Connector 18"/>
          <p:cNvCxnSpPr/>
          <p:nvPr/>
        </p:nvCxnSpPr>
        <p:spPr>
          <a:xfrm>
            <a:off x="4752020" y="2006260"/>
            <a:ext cx="0" cy="4089943"/>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21" name="Group 20"/>
          <p:cNvGrpSpPr/>
          <p:nvPr/>
        </p:nvGrpSpPr>
        <p:grpSpPr>
          <a:xfrm>
            <a:off x="293180" y="4961386"/>
            <a:ext cx="4278820" cy="848310"/>
            <a:chOff x="5008166" y="538571"/>
            <a:chExt cx="4278820" cy="848310"/>
          </a:xfrm>
        </p:grpSpPr>
        <p:sp>
          <p:nvSpPr>
            <p:cNvPr id="22" name="Rounded Rectangle 21"/>
            <p:cNvSpPr/>
            <p:nvPr/>
          </p:nvSpPr>
          <p:spPr>
            <a:xfrm>
              <a:off x="5008166" y="548680"/>
              <a:ext cx="4278820"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05840" algn="l"/>
              <a:r>
                <a:rPr lang="en-US" sz="1200" b="1" dirty="0" smtClean="0">
                  <a:solidFill>
                    <a:schemeClr val="tx1"/>
                  </a:solidFill>
                </a:rPr>
                <a:t>Two out of three business respondents </a:t>
              </a:r>
              <a:r>
                <a:rPr lang="en-US" sz="1200" dirty="0" smtClean="0">
                  <a:solidFill>
                    <a:schemeClr val="tx1"/>
                  </a:solidFill>
                </a:rPr>
                <a:t>rated agile performance management a medium or top priority for their organization. </a:t>
              </a:r>
            </a:p>
          </p:txBody>
        </p:sp>
        <p:pic>
          <p:nvPicPr>
            <p:cNvPr id="23" name="Picture 22" descr="info-tech-insight.png"/>
            <p:cNvPicPr>
              <a:picLocks noChangeAspect="1"/>
            </p:cNvPicPr>
            <p:nvPr/>
          </p:nvPicPr>
          <p:blipFill>
            <a:blip r:embed="rId4" cstate="print"/>
            <a:stretch>
              <a:fillRect/>
            </a:stretch>
          </p:blipFill>
          <p:spPr>
            <a:xfrm>
              <a:off x="5008489" y="538571"/>
              <a:ext cx="1015113" cy="848310"/>
            </a:xfrm>
            <a:prstGeom prst="rect">
              <a:avLst/>
            </a:prstGeom>
          </p:spPr>
        </p:pic>
      </p:grpSp>
      <p:sp>
        <p:nvSpPr>
          <p:cNvPr id="24" name="TextBox 23"/>
          <p:cNvSpPr txBox="1"/>
          <p:nvPr/>
        </p:nvSpPr>
        <p:spPr>
          <a:xfrm>
            <a:off x="1066811" y="5877272"/>
            <a:ext cx="2731559" cy="246221"/>
          </a:xfrm>
          <a:prstGeom prst="rect">
            <a:avLst/>
          </a:prstGeom>
          <a:noFill/>
        </p:spPr>
        <p:txBody>
          <a:bodyPr wrap="square" rtlCol="0">
            <a:spAutoFit/>
          </a:bodyPr>
          <a:lstStyle/>
          <a:p>
            <a:pPr algn="l"/>
            <a:r>
              <a:rPr lang="en-US" sz="1000" dirty="0" smtClean="0"/>
              <a:t>Source: McLean &amp; Company, 2013; </a:t>
            </a:r>
            <a:r>
              <a:rPr lang="en-US" sz="1000" i="1" dirty="0" smtClean="0"/>
              <a:t>N=110</a:t>
            </a:r>
            <a:endParaRPr lang="en-US" sz="1000" i="1" dirty="0"/>
          </a:p>
        </p:txBody>
      </p:sp>
      <p:grpSp>
        <p:nvGrpSpPr>
          <p:cNvPr id="25" name="Group 24"/>
          <p:cNvGrpSpPr/>
          <p:nvPr/>
        </p:nvGrpSpPr>
        <p:grpSpPr>
          <a:xfrm>
            <a:off x="3532950" y="4512773"/>
            <a:ext cx="880372" cy="572411"/>
            <a:chOff x="3655624" y="5257869"/>
            <a:chExt cx="880372" cy="572411"/>
          </a:xfrm>
        </p:grpSpPr>
        <p:pic>
          <p:nvPicPr>
            <p:cNvPr id="14" name="Picture 13" descr="man.wmf"/>
            <p:cNvPicPr>
              <a:picLocks noChangeAspect="1"/>
            </p:cNvPicPr>
            <p:nvPr/>
          </p:nvPicPr>
          <p:blipFill>
            <a:blip r:embed="rId5" cstate="print"/>
            <a:stretch>
              <a:fillRect/>
            </a:stretch>
          </p:blipFill>
          <p:spPr>
            <a:xfrm>
              <a:off x="3655624" y="5257869"/>
              <a:ext cx="263410" cy="572411"/>
            </a:xfrm>
            <a:prstGeom prst="rect">
              <a:avLst/>
            </a:prstGeom>
            <a:noFill/>
          </p:spPr>
        </p:pic>
        <p:pic>
          <p:nvPicPr>
            <p:cNvPr id="15" name="Picture 14" descr="man.wmf"/>
            <p:cNvPicPr>
              <a:picLocks noChangeAspect="1"/>
            </p:cNvPicPr>
            <p:nvPr/>
          </p:nvPicPr>
          <p:blipFill>
            <a:blip r:embed="rId5" cstate="print"/>
            <a:stretch>
              <a:fillRect/>
            </a:stretch>
          </p:blipFill>
          <p:spPr>
            <a:xfrm>
              <a:off x="3964105" y="5257869"/>
              <a:ext cx="263410" cy="572411"/>
            </a:xfrm>
            <a:prstGeom prst="rect">
              <a:avLst/>
            </a:prstGeom>
            <a:noFill/>
          </p:spPr>
        </p:pic>
        <p:pic>
          <p:nvPicPr>
            <p:cNvPr id="16" name="Picture 15" descr="man.wmf"/>
            <p:cNvPicPr>
              <a:picLocks noChangeAspect="1"/>
            </p:cNvPicPr>
            <p:nvPr/>
          </p:nvPicPr>
          <p:blipFill>
            <a:blip r:embed="rId5" cstate="print">
              <a:duotone>
                <a:schemeClr val="accent3">
                  <a:shade val="45000"/>
                  <a:satMod val="135000"/>
                </a:schemeClr>
                <a:prstClr val="white"/>
              </a:duotone>
            </a:blip>
            <a:stretch>
              <a:fillRect/>
            </a:stretch>
          </p:blipFill>
          <p:spPr>
            <a:xfrm>
              <a:off x="4272586" y="5257869"/>
              <a:ext cx="263410" cy="572411"/>
            </a:xfrm>
            <a:prstGeom prst="rect">
              <a:avLst/>
            </a:prstGeom>
            <a:noFill/>
          </p:spPr>
        </p:pic>
      </p:grpSp>
      <p:pic>
        <p:nvPicPr>
          <p:cNvPr id="18" name="Picture 9">
            <a:hlinkClick r:id="rId6"/>
          </p:cNvPr>
          <p:cNvPicPr>
            <a:picLocks noChangeAspect="1" noChangeArrowheads="1"/>
          </p:cNvPicPr>
          <p:nvPr/>
        </p:nvPicPr>
        <p:blipFill>
          <a:blip r:embed="rId7"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Managers that set goals with their employees every day can improve employee performance success by 17%</a:t>
            </a:r>
            <a:endParaRPr lang="en-US" dirty="0"/>
          </a:p>
        </p:txBody>
      </p:sp>
      <p:graphicFrame>
        <p:nvGraphicFramePr>
          <p:cNvPr id="9" name="Chart 11"/>
          <p:cNvGraphicFramePr>
            <a:graphicFrameLocks/>
          </p:cNvGraphicFramePr>
          <p:nvPr/>
        </p:nvGraphicFramePr>
        <p:xfrm>
          <a:off x="1116013" y="2608263"/>
          <a:ext cx="6551612" cy="3917950"/>
        </p:xfrm>
        <a:graphic>
          <a:graphicData uri="http://schemas.openxmlformats.org/presentationml/2006/ole">
            <p:oleObj spid="_x0000_s66564" name="Worksheet" r:id="rId4" imgW="6553200" imgH="3914843" progId="Excel.Sheet.8">
              <p:embed/>
            </p:oleObj>
          </a:graphicData>
        </a:graphic>
      </p:graphicFrame>
      <p:sp>
        <p:nvSpPr>
          <p:cNvPr id="10" name="TextBox 9"/>
          <p:cNvSpPr txBox="1"/>
          <p:nvPr/>
        </p:nvSpPr>
        <p:spPr bwMode="auto">
          <a:xfrm>
            <a:off x="251520" y="3009900"/>
            <a:ext cx="1143000" cy="246221"/>
          </a:xfrm>
          <a:prstGeom prst="rect">
            <a:avLst/>
          </a:prstGeom>
          <a:noFill/>
        </p:spPr>
        <p:txBody>
          <a:bodyPr>
            <a:spAutoFit/>
          </a:bodyPr>
          <a:lstStyle/>
          <a:p>
            <a:pPr>
              <a:defRPr/>
            </a:pPr>
            <a:r>
              <a:rPr lang="en-US" sz="1000" dirty="0">
                <a:solidFill>
                  <a:schemeClr val="bg1">
                    <a:lumMod val="25000"/>
                  </a:schemeClr>
                </a:solidFill>
                <a:latin typeface="+mn-lt"/>
                <a:cs typeface="Arial" pitchFamily="34" charset="0"/>
              </a:rPr>
              <a:t>High</a:t>
            </a:r>
          </a:p>
        </p:txBody>
      </p:sp>
      <p:sp>
        <p:nvSpPr>
          <p:cNvPr id="11" name="TextBox 10"/>
          <p:cNvSpPr txBox="1"/>
          <p:nvPr/>
        </p:nvSpPr>
        <p:spPr bwMode="auto">
          <a:xfrm>
            <a:off x="396875" y="5546725"/>
            <a:ext cx="935037" cy="246221"/>
          </a:xfrm>
          <a:prstGeom prst="rect">
            <a:avLst/>
          </a:prstGeom>
          <a:noFill/>
        </p:spPr>
        <p:txBody>
          <a:bodyPr>
            <a:spAutoFit/>
          </a:bodyPr>
          <a:lstStyle/>
          <a:p>
            <a:pPr>
              <a:defRPr/>
            </a:pPr>
            <a:r>
              <a:rPr lang="en-US" sz="1000" dirty="0">
                <a:solidFill>
                  <a:schemeClr val="bg1">
                    <a:lumMod val="25000"/>
                  </a:schemeClr>
                </a:solidFill>
                <a:latin typeface="+mn-lt"/>
                <a:cs typeface="Arial" pitchFamily="34" charset="0"/>
              </a:rPr>
              <a:t>Low</a:t>
            </a:r>
          </a:p>
        </p:txBody>
      </p:sp>
      <p:sp>
        <p:nvSpPr>
          <p:cNvPr id="12" name="TextBox 11"/>
          <p:cNvSpPr txBox="1"/>
          <p:nvPr/>
        </p:nvSpPr>
        <p:spPr bwMode="auto">
          <a:xfrm>
            <a:off x="0" y="3933825"/>
            <a:ext cx="1304925" cy="646331"/>
          </a:xfrm>
          <a:prstGeom prst="rect">
            <a:avLst/>
          </a:prstGeom>
          <a:noFill/>
        </p:spPr>
        <p:txBody>
          <a:bodyPr wrap="square">
            <a:spAutoFit/>
          </a:bodyPr>
          <a:lstStyle/>
          <a:p>
            <a:pPr algn="ctr">
              <a:defRPr/>
            </a:pPr>
            <a:r>
              <a:rPr lang="en-US" sz="1200" b="1" dirty="0">
                <a:solidFill>
                  <a:schemeClr val="bg1">
                    <a:lumMod val="25000"/>
                  </a:schemeClr>
                </a:solidFill>
                <a:latin typeface="+mn-lt"/>
                <a:cs typeface="Arial" pitchFamily="34" charset="0"/>
              </a:rPr>
              <a:t>Employee Performance Success</a:t>
            </a:r>
          </a:p>
        </p:txBody>
      </p:sp>
      <p:sp>
        <p:nvSpPr>
          <p:cNvPr id="14" name="Rounded Rectangular Callout 13"/>
          <p:cNvSpPr/>
          <p:nvPr/>
        </p:nvSpPr>
        <p:spPr bwMode="auto">
          <a:xfrm>
            <a:off x="316695" y="1196082"/>
            <a:ext cx="5839481" cy="1332818"/>
          </a:xfrm>
          <a:prstGeom prst="wedgeRoundRectCallout">
            <a:avLst>
              <a:gd name="adj1" fmla="val -22226"/>
              <a:gd name="adj2" fmla="val 80664"/>
              <a:gd name="adj3" fmla="val 16667"/>
            </a:avLst>
          </a:prstGeom>
          <a:solidFill>
            <a:srgbClr val="C77709"/>
          </a:solidFill>
          <a:ln/>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anchor="ctr"/>
          <a:lstStyle/>
          <a:p>
            <a:pPr marL="177800" indent="-177800" algn="l">
              <a:buFont typeface="Arial" pitchFamily="34" charset="0"/>
              <a:buChar char="•"/>
              <a:defRPr/>
            </a:pPr>
            <a:r>
              <a:rPr lang="en-US" sz="1200" dirty="0">
                <a:solidFill>
                  <a:schemeClr val="bg2"/>
                </a:solidFill>
              </a:rPr>
              <a:t>Managers who have daily meetings to set goals are </a:t>
            </a:r>
            <a:r>
              <a:rPr lang="en-US" sz="1200" b="1" dirty="0">
                <a:solidFill>
                  <a:schemeClr val="bg2"/>
                </a:solidFill>
              </a:rPr>
              <a:t>17% more successful </a:t>
            </a:r>
            <a:r>
              <a:rPr lang="en-US" sz="1200" dirty="0">
                <a:solidFill>
                  <a:schemeClr val="bg2"/>
                </a:solidFill>
              </a:rPr>
              <a:t>in terms of employee performance than managers who set goals annually.</a:t>
            </a:r>
          </a:p>
          <a:p>
            <a:pPr marL="177800" indent="-177800" algn="l">
              <a:buFont typeface="Arial" pitchFamily="34" charset="0"/>
              <a:buChar char="•"/>
              <a:defRPr/>
            </a:pPr>
            <a:r>
              <a:rPr lang="en-US" sz="1200" dirty="0">
                <a:solidFill>
                  <a:schemeClr val="bg2"/>
                </a:solidFill>
              </a:rPr>
              <a:t>Employees who talk to their managers every day about setting goals are more likely to know their manager’s priorities, so employees have better information to guide their time investment decisions.</a:t>
            </a:r>
          </a:p>
        </p:txBody>
      </p:sp>
      <p:sp>
        <p:nvSpPr>
          <p:cNvPr id="15" name="Oval 14"/>
          <p:cNvSpPr/>
          <p:nvPr/>
        </p:nvSpPr>
        <p:spPr bwMode="auto">
          <a:xfrm>
            <a:off x="1331912" y="2624138"/>
            <a:ext cx="1143000" cy="769937"/>
          </a:xfrm>
          <a:prstGeom prst="ellips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latin typeface="+mj-lt"/>
            </a:endParaRPr>
          </a:p>
        </p:txBody>
      </p:sp>
      <p:sp>
        <p:nvSpPr>
          <p:cNvPr id="16" name="Oval 15"/>
          <p:cNvSpPr/>
          <p:nvPr/>
        </p:nvSpPr>
        <p:spPr bwMode="auto">
          <a:xfrm>
            <a:off x="6308726" y="5084763"/>
            <a:ext cx="1143000" cy="769937"/>
          </a:xfrm>
          <a:prstGeom prst="ellips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latin typeface="+mj-lt"/>
            </a:endParaRPr>
          </a:p>
        </p:txBody>
      </p:sp>
      <p:grpSp>
        <p:nvGrpSpPr>
          <p:cNvPr id="17" name="Group 16"/>
          <p:cNvGrpSpPr/>
          <p:nvPr/>
        </p:nvGrpSpPr>
        <p:grpSpPr>
          <a:xfrm>
            <a:off x="6408204" y="1361070"/>
            <a:ext cx="2433092" cy="3472086"/>
            <a:chOff x="533279" y="2456892"/>
            <a:chExt cx="2202518" cy="3472086"/>
          </a:xfrm>
        </p:grpSpPr>
        <p:sp>
          <p:nvSpPr>
            <p:cNvPr id="18" name="Rectangle 17"/>
            <p:cNvSpPr/>
            <p:nvPr/>
          </p:nvSpPr>
          <p:spPr>
            <a:xfrm>
              <a:off x="533279" y="3046366"/>
              <a:ext cx="2202518" cy="2882612"/>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5600" lvl="1" indent="-266700" algn="l">
                <a:buClr>
                  <a:schemeClr val="tx1"/>
                </a:buClr>
                <a:buFont typeface="Wingdings" pitchFamily="2" charset="2"/>
                <a:buChar char="ü"/>
                <a:defRPr/>
              </a:pPr>
              <a:r>
                <a:rPr lang="en-US" sz="1200" dirty="0" smtClean="0">
                  <a:solidFill>
                    <a:schemeClr val="tx1"/>
                  </a:solidFill>
                </a:rPr>
                <a:t>My employees can communicate their top short-term goal priorities to me.</a:t>
              </a:r>
            </a:p>
            <a:p>
              <a:pPr marL="355600" lvl="1" indent="-266700" algn="l">
                <a:buClr>
                  <a:schemeClr val="tx1"/>
                </a:buClr>
                <a:buFont typeface="Wingdings" pitchFamily="2" charset="2"/>
                <a:buChar char="ü"/>
                <a:defRPr/>
              </a:pPr>
              <a:r>
                <a:rPr lang="en-US" sz="1200" dirty="0" smtClean="0">
                  <a:solidFill>
                    <a:schemeClr val="tx1"/>
                  </a:solidFill>
                </a:rPr>
                <a:t>My employees always have a positive attitude.</a:t>
              </a:r>
            </a:p>
            <a:p>
              <a:pPr marL="355600" lvl="1" indent="-266700" algn="l">
                <a:buClr>
                  <a:schemeClr val="tx1"/>
                </a:buClr>
                <a:buFont typeface="Wingdings" pitchFamily="2" charset="2"/>
                <a:buChar char="ü"/>
                <a:defRPr/>
              </a:pPr>
              <a:r>
                <a:rPr lang="en-US" sz="1200" dirty="0" smtClean="0">
                  <a:solidFill>
                    <a:schemeClr val="tx1"/>
                  </a:solidFill>
                </a:rPr>
                <a:t>My employees always meet deadlines.</a:t>
              </a:r>
            </a:p>
            <a:p>
              <a:pPr marL="355600" lvl="1" indent="-266700" algn="l">
                <a:buClr>
                  <a:schemeClr val="tx1"/>
                </a:buClr>
                <a:buFont typeface="Wingdings" pitchFamily="2" charset="2"/>
                <a:buChar char="ü"/>
                <a:defRPr/>
              </a:pPr>
              <a:r>
                <a:rPr lang="en-US" sz="1200" dirty="0" smtClean="0">
                  <a:solidFill>
                    <a:schemeClr val="tx1"/>
                  </a:solidFill>
                </a:rPr>
                <a:t>My employees always produce high quality work.</a:t>
              </a:r>
            </a:p>
            <a:p>
              <a:pPr marL="355600" lvl="1" indent="-266700" algn="l">
                <a:buClr>
                  <a:schemeClr val="tx1"/>
                </a:buClr>
                <a:buFont typeface="Wingdings" pitchFamily="2" charset="2"/>
                <a:buChar char="ü"/>
                <a:defRPr/>
              </a:pPr>
              <a:r>
                <a:rPr lang="en-US" sz="1200" dirty="0" smtClean="0">
                  <a:solidFill>
                    <a:schemeClr val="tx1"/>
                  </a:solidFill>
                </a:rPr>
                <a:t>My employees are advancing their skill sets and careers.</a:t>
              </a:r>
              <a:endParaRPr lang="en-US" sz="1200" dirty="0">
                <a:solidFill>
                  <a:schemeClr val="tx1"/>
                </a:solidFill>
              </a:endParaRPr>
            </a:p>
          </p:txBody>
        </p:sp>
        <p:sp>
          <p:nvSpPr>
            <p:cNvPr id="19" name="Round Same Side Corner Rectangle 18"/>
            <p:cNvSpPr/>
            <p:nvPr/>
          </p:nvSpPr>
          <p:spPr>
            <a:xfrm>
              <a:off x="533280" y="2456892"/>
              <a:ext cx="2202517" cy="785812"/>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defRPr/>
              </a:pPr>
              <a:r>
                <a:rPr lang="en-US" sz="1200" b="1" dirty="0" smtClean="0">
                  <a:solidFill>
                    <a:schemeClr val="bg2"/>
                  </a:solidFill>
                </a:rPr>
                <a:t>Employee performance success was calculated by taking the average of the following items:</a:t>
              </a:r>
              <a:endParaRPr lang="en-US" sz="1200" b="1" dirty="0">
                <a:solidFill>
                  <a:schemeClr val="bg2"/>
                </a:solidFill>
              </a:endParaRPr>
            </a:p>
          </p:txBody>
        </p:sp>
      </p:grpSp>
      <p:pic>
        <p:nvPicPr>
          <p:cNvPr id="13" name="Picture 9">
            <a:hlinkClick r:id="rId5"/>
          </p:cNvPr>
          <p:cNvPicPr>
            <a:picLocks noChangeAspect="1" noChangeArrowheads="1"/>
          </p:cNvPicPr>
          <p:nvPr/>
        </p:nvPicPr>
        <p:blipFill>
          <a:blip r:embed="rId6"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Reframe the way you understand goals to see how agile, short-term goal setting fits into your work environment</a:t>
            </a:r>
            <a:endParaRPr lang="en-US" dirty="0"/>
          </a:p>
        </p:txBody>
      </p:sp>
      <p:graphicFrame>
        <p:nvGraphicFramePr>
          <p:cNvPr id="4" name="Table 3"/>
          <p:cNvGraphicFramePr>
            <a:graphicFrameLocks noGrp="1"/>
          </p:cNvGraphicFramePr>
          <p:nvPr/>
        </p:nvGraphicFramePr>
        <p:xfrm>
          <a:off x="251520" y="1196752"/>
          <a:ext cx="8625780" cy="2656840"/>
        </p:xfrm>
        <a:graphic>
          <a:graphicData uri="http://schemas.openxmlformats.org/drawingml/2006/table">
            <a:tbl>
              <a:tblPr firstRow="1" bandRow="1">
                <a:tableStyleId>{5C22544A-7EE6-4342-B048-85BDC9FD1C3A}</a:tableStyleId>
              </a:tblPr>
              <a:tblGrid>
                <a:gridCol w="1747268"/>
                <a:gridCol w="3439256"/>
                <a:gridCol w="3439256"/>
              </a:tblGrid>
              <a:tr h="370840">
                <a:tc>
                  <a:txBody>
                    <a:bodyPr/>
                    <a:lstStyle/>
                    <a:p>
                      <a:r>
                        <a:rPr lang="en-US" sz="1600" dirty="0" smtClean="0"/>
                        <a:t>Term</a:t>
                      </a:r>
                      <a:endParaRPr lang="en-US" sz="1600" dirty="0">
                        <a:latin typeface="+mj-lt"/>
                      </a:endParaRPr>
                    </a:p>
                  </a:txBody>
                  <a:tcPr/>
                </a:tc>
                <a:tc>
                  <a:txBody>
                    <a:bodyPr/>
                    <a:lstStyle/>
                    <a:p>
                      <a:r>
                        <a:rPr lang="en-US" sz="1600" dirty="0" smtClean="0"/>
                        <a:t>Definition</a:t>
                      </a:r>
                      <a:endParaRPr lang="en-US" sz="1600" dirty="0">
                        <a:latin typeface="+mj-lt"/>
                      </a:endParaRPr>
                    </a:p>
                  </a:txBody>
                  <a:tcPr/>
                </a:tc>
                <a:tc>
                  <a:txBody>
                    <a:bodyPr/>
                    <a:lstStyle/>
                    <a:p>
                      <a:r>
                        <a:rPr lang="en-US" sz="1600" dirty="0" smtClean="0"/>
                        <a:t>Examples</a:t>
                      </a:r>
                      <a:endParaRPr lang="en-US" sz="1600" dirty="0">
                        <a:latin typeface="+mj-lt"/>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Long-term goals</a:t>
                      </a:r>
                    </a:p>
                    <a:p>
                      <a:endParaRPr lang="en-US" sz="1400" dirty="0">
                        <a:latin typeface="+mj-lt"/>
                      </a:endParaRPr>
                    </a:p>
                  </a:txBody>
                  <a:tcPr/>
                </a:tc>
                <a:tc>
                  <a:txBody>
                    <a:bodyPr/>
                    <a:lstStyle/>
                    <a:p>
                      <a:r>
                        <a:rPr lang="en-US" sz="1400" dirty="0" smtClean="0"/>
                        <a:t>Targeted</a:t>
                      </a:r>
                      <a:r>
                        <a:rPr lang="en-US" sz="1400" baseline="0" dirty="0" smtClean="0"/>
                        <a:t> objectives that can be achieved in a fiscal quarter or up to several years.</a:t>
                      </a:r>
                      <a:endParaRPr lang="en-US" sz="1400" dirty="0">
                        <a:latin typeface="+mj-lt"/>
                      </a:endParaRPr>
                    </a:p>
                  </a:txBody>
                  <a:tcPr/>
                </a:tc>
                <a:tc>
                  <a:txBody>
                    <a:bodyPr/>
                    <a:lstStyle/>
                    <a:p>
                      <a:r>
                        <a:rPr lang="en-US" sz="1400" dirty="0" smtClean="0"/>
                        <a:t>I want to increase</a:t>
                      </a:r>
                      <a:r>
                        <a:rPr lang="en-US" sz="1400" baseline="0" dirty="0" smtClean="0"/>
                        <a:t> my annual sales by 20% by the next annual performance review.</a:t>
                      </a:r>
                      <a:endParaRPr lang="en-US" sz="1400" dirty="0">
                        <a:latin typeface="+mj-lt"/>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Short-term goals</a:t>
                      </a:r>
                    </a:p>
                    <a:p>
                      <a:endParaRPr lang="en-US" sz="1400" dirty="0">
                        <a:latin typeface="+mj-lt"/>
                      </a:endParaRPr>
                    </a:p>
                  </a:txBody>
                  <a:tcPr/>
                </a:tc>
                <a:tc>
                  <a:txBody>
                    <a:bodyPr/>
                    <a:lstStyle/>
                    <a:p>
                      <a:r>
                        <a:rPr lang="en-US" sz="1400" dirty="0" smtClean="0"/>
                        <a:t>Targeted objectives</a:t>
                      </a:r>
                      <a:r>
                        <a:rPr lang="en-US" sz="1400" baseline="0" dirty="0" smtClean="0"/>
                        <a:t> that can be achieved in a day or in up to one month.</a:t>
                      </a:r>
                      <a:endParaRPr lang="en-US" sz="1400" dirty="0">
                        <a:latin typeface="+mj-lt"/>
                      </a:endParaRPr>
                    </a:p>
                  </a:txBody>
                  <a:tcPr/>
                </a:tc>
                <a:tc>
                  <a:txBody>
                    <a:bodyPr/>
                    <a:lstStyle/>
                    <a:p>
                      <a:r>
                        <a:rPr lang="en-US" sz="1400" dirty="0" smtClean="0"/>
                        <a:t>I will sell</a:t>
                      </a:r>
                      <a:r>
                        <a:rPr lang="en-US" sz="1400" baseline="0" dirty="0" smtClean="0"/>
                        <a:t> $40,000 of product by the end of this week.</a:t>
                      </a:r>
                      <a:endParaRPr lang="en-US" sz="1400" dirty="0">
                        <a:latin typeface="+mj-lt"/>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Tasks</a:t>
                      </a:r>
                    </a:p>
                    <a:p>
                      <a:endParaRPr lang="en-US" sz="1400" dirty="0">
                        <a:latin typeface="+mj-lt"/>
                      </a:endParaRPr>
                    </a:p>
                  </a:txBody>
                  <a:tcPr/>
                </a:tc>
                <a:tc>
                  <a:txBody>
                    <a:bodyPr/>
                    <a:lstStyle/>
                    <a:p>
                      <a:r>
                        <a:rPr lang="en-US" sz="1400" dirty="0" smtClean="0"/>
                        <a:t>Specific</a:t>
                      </a:r>
                      <a:r>
                        <a:rPr lang="en-US" sz="1400" baseline="0" dirty="0" smtClean="0"/>
                        <a:t> activities to be carried out in order to accomplish a given goal.</a:t>
                      </a:r>
                      <a:endParaRPr lang="en-US" sz="1400" dirty="0">
                        <a:latin typeface="+mj-lt"/>
                      </a:endParaRPr>
                    </a:p>
                  </a:txBody>
                  <a:tcPr/>
                </a:tc>
                <a:tc>
                  <a:txBody>
                    <a:bodyPr/>
                    <a:lstStyle/>
                    <a:p>
                      <a:r>
                        <a:rPr lang="en-US" sz="1400" dirty="0" smtClean="0"/>
                        <a:t>I need to call 10 clients,</a:t>
                      </a:r>
                      <a:r>
                        <a:rPr lang="en-US" sz="1400" baseline="0" dirty="0" smtClean="0"/>
                        <a:t> record call notes, and make 4 appointments today.</a:t>
                      </a:r>
                      <a:endParaRPr lang="en-US" sz="1400" dirty="0">
                        <a:latin typeface="+mj-lt"/>
                      </a:endParaRPr>
                    </a:p>
                  </a:txBody>
                  <a:tcPr/>
                </a:tc>
              </a:tr>
              <a:tr h="370840">
                <a:tc>
                  <a:txBody>
                    <a:bodyPr/>
                    <a:lstStyle/>
                    <a:p>
                      <a:r>
                        <a:rPr lang="en-US" sz="1400" dirty="0" smtClean="0"/>
                        <a:t>Agile</a:t>
                      </a:r>
                      <a:endParaRPr lang="en-US" sz="1400" b="1" dirty="0">
                        <a:latin typeface="+mj-lt"/>
                      </a:endParaRPr>
                    </a:p>
                  </a:txBody>
                  <a:tcPr/>
                </a:tc>
                <a:tc>
                  <a:txBody>
                    <a:bodyPr/>
                    <a:lstStyle/>
                    <a:p>
                      <a:r>
                        <a:rPr lang="en-US" sz="1400" dirty="0" smtClean="0"/>
                        <a:t>The concept of being flexible</a:t>
                      </a:r>
                      <a:r>
                        <a:rPr lang="en-US" sz="1400" baseline="0" dirty="0" smtClean="0"/>
                        <a:t> and responsive to change and uncertainty.</a:t>
                      </a:r>
                      <a:endParaRPr lang="en-US" sz="1400" b="1" dirty="0">
                        <a:latin typeface="+mj-lt"/>
                      </a:endParaRPr>
                    </a:p>
                  </a:txBody>
                  <a:tcPr/>
                </a:tc>
                <a:tc>
                  <a:txBody>
                    <a:bodyPr/>
                    <a:lstStyle/>
                    <a:p>
                      <a:r>
                        <a:rPr lang="en-US" sz="1400" dirty="0" smtClean="0"/>
                        <a:t>Since I sold $40,000 by Tuesday, I will reset</a:t>
                      </a:r>
                      <a:r>
                        <a:rPr lang="en-US" sz="1400" baseline="0" dirty="0" smtClean="0"/>
                        <a:t> my weekly sales goal to $80,000</a:t>
                      </a:r>
                      <a:r>
                        <a:rPr lang="en-US" sz="1400" dirty="0" smtClean="0"/>
                        <a:t>.</a:t>
                      </a:r>
                      <a:endParaRPr lang="en-US" sz="1400" dirty="0">
                        <a:latin typeface="+mj-lt"/>
                      </a:endParaRPr>
                    </a:p>
                  </a:txBody>
                  <a:tcPr/>
                </a:tc>
              </a:tr>
            </a:tbl>
          </a:graphicData>
        </a:graphic>
      </p:graphicFrame>
      <p:sp>
        <p:nvSpPr>
          <p:cNvPr id="5" name="Rounded Rectangle 4"/>
          <p:cNvSpPr/>
          <p:nvPr/>
        </p:nvSpPr>
        <p:spPr>
          <a:xfrm>
            <a:off x="257176" y="3993629"/>
            <a:ext cx="8620124"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defRPr/>
            </a:pPr>
            <a:r>
              <a:rPr lang="en-US" sz="1400" b="1" dirty="0" smtClean="0">
                <a:solidFill>
                  <a:schemeClr val="tx1"/>
                </a:solidFill>
              </a:rPr>
              <a:t>Agile goal setting is… </a:t>
            </a:r>
            <a:endParaRPr lang="en-US" sz="1400" b="1" dirty="0">
              <a:solidFill>
                <a:schemeClr val="tx1"/>
              </a:solidFill>
            </a:endParaRPr>
          </a:p>
        </p:txBody>
      </p:sp>
      <p:sp>
        <p:nvSpPr>
          <p:cNvPr id="6" name="Rounded Rectangle 5"/>
          <p:cNvSpPr/>
          <p:nvPr/>
        </p:nvSpPr>
        <p:spPr>
          <a:xfrm>
            <a:off x="257176" y="5085184"/>
            <a:ext cx="8620124"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defRPr/>
            </a:pPr>
            <a:r>
              <a:rPr lang="en-US" sz="1400" b="1" dirty="0" smtClean="0">
                <a:solidFill>
                  <a:schemeClr val="tx1"/>
                </a:solidFill>
              </a:rPr>
              <a:t>Agile goal setting is not… </a:t>
            </a:r>
            <a:endParaRPr lang="en-US" sz="1400" b="1" dirty="0">
              <a:solidFill>
                <a:schemeClr val="tx1"/>
              </a:solidFill>
            </a:endParaRPr>
          </a:p>
        </p:txBody>
      </p:sp>
      <p:sp>
        <p:nvSpPr>
          <p:cNvPr id="7" name="TextBox 6"/>
          <p:cNvSpPr txBox="1"/>
          <p:nvPr/>
        </p:nvSpPr>
        <p:spPr>
          <a:xfrm>
            <a:off x="257176" y="4366845"/>
            <a:ext cx="8383276" cy="646331"/>
          </a:xfrm>
          <a:prstGeom prst="rect">
            <a:avLst/>
          </a:prstGeom>
          <a:noFill/>
        </p:spPr>
        <p:txBody>
          <a:bodyPr wrap="square" rtlCol="0">
            <a:spAutoFit/>
          </a:bodyPr>
          <a:lstStyle/>
          <a:p>
            <a:pPr marL="180975" indent="-180975" algn="l">
              <a:buFont typeface="Arial" pitchFamily="34" charset="0"/>
              <a:buChar char="•"/>
              <a:defRPr/>
            </a:pPr>
            <a:r>
              <a:rPr lang="en-US" sz="1200" dirty="0" smtClean="0"/>
              <a:t>A rolling process where employees set short-term objectives that can be achieved </a:t>
            </a:r>
            <a:r>
              <a:rPr lang="en-US" sz="1200" b="1" dirty="0" smtClean="0"/>
              <a:t>daily or weekly</a:t>
            </a:r>
            <a:r>
              <a:rPr lang="en-US" sz="1200" dirty="0" smtClean="0"/>
              <a:t>. </a:t>
            </a:r>
          </a:p>
          <a:p>
            <a:pPr marL="180975" indent="-180975" algn="l">
              <a:buFont typeface="Arial" pitchFamily="34" charset="0"/>
              <a:buChar char="•"/>
              <a:defRPr/>
            </a:pPr>
            <a:r>
              <a:rPr lang="en-US" sz="1200" dirty="0" smtClean="0"/>
              <a:t>Goals are </a:t>
            </a:r>
            <a:r>
              <a:rPr lang="en-US" sz="1200" b="1" dirty="0" smtClean="0"/>
              <a:t>adjusted as required </a:t>
            </a:r>
            <a:r>
              <a:rPr lang="en-US" sz="1200" dirty="0" smtClean="0"/>
              <a:t>to allow for change, employee growth, and increased productivity. </a:t>
            </a:r>
          </a:p>
          <a:p>
            <a:pPr marL="180975" indent="-180975" algn="l">
              <a:buFont typeface="Arial" pitchFamily="34" charset="0"/>
              <a:buChar char="•"/>
              <a:defRPr/>
            </a:pPr>
            <a:r>
              <a:rPr lang="en-US" sz="1200" b="1" dirty="0" smtClean="0"/>
              <a:t>Managers and employees work together </a:t>
            </a:r>
            <a:r>
              <a:rPr lang="en-US" sz="1200" dirty="0" smtClean="0"/>
              <a:t>to ensure goals are appropriate, attainable, and result in exceptional work.</a:t>
            </a:r>
            <a:endParaRPr lang="en-US" sz="1200" dirty="0"/>
          </a:p>
        </p:txBody>
      </p:sp>
      <p:sp>
        <p:nvSpPr>
          <p:cNvPr id="8" name="TextBox 7"/>
          <p:cNvSpPr txBox="1"/>
          <p:nvPr/>
        </p:nvSpPr>
        <p:spPr>
          <a:xfrm>
            <a:off x="257176" y="5481228"/>
            <a:ext cx="8383276" cy="646331"/>
          </a:xfrm>
          <a:prstGeom prst="rect">
            <a:avLst/>
          </a:prstGeom>
          <a:noFill/>
        </p:spPr>
        <p:txBody>
          <a:bodyPr wrap="square" rtlCol="0">
            <a:spAutoFit/>
          </a:bodyPr>
          <a:lstStyle/>
          <a:p>
            <a:pPr marL="179388" indent="-179388" algn="l">
              <a:buFont typeface="Arial" pitchFamily="34" charset="0"/>
              <a:buChar char="•"/>
            </a:pPr>
            <a:r>
              <a:rPr lang="en-US" sz="1200" dirty="0" smtClean="0"/>
              <a:t>Micro-management, which is task-focused , manager-controlled, and disempowering to the employee.</a:t>
            </a:r>
          </a:p>
          <a:p>
            <a:pPr marL="179388" indent="-179388" algn="l">
              <a:buFont typeface="Arial" pitchFamily="34" charset="0"/>
              <a:buChar char="•"/>
            </a:pPr>
            <a:r>
              <a:rPr lang="en-US" sz="1200" dirty="0" smtClean="0"/>
              <a:t>Project management, which is a collection of broader resource planning and organizing practices that facilitate goal delivery. </a:t>
            </a:r>
          </a:p>
        </p:txBody>
      </p:sp>
      <p:pic>
        <p:nvPicPr>
          <p:cNvPr id="9" name="Picture 9">
            <a:hlinkClick r:id="rId3"/>
          </p:cNvPr>
          <p:cNvPicPr>
            <a:picLocks noChangeAspect="1" noChangeArrowheads="1"/>
          </p:cNvPicPr>
          <p:nvPr/>
        </p:nvPicPr>
        <p:blipFill>
          <a:blip r:embed="rId4"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Incorporate agile principles into goal setting to get immediate responsiveness to work that needs to be done now</a:t>
            </a:r>
            <a:endParaRPr lang="en-US" dirty="0"/>
          </a:p>
        </p:txBody>
      </p:sp>
      <p:sp>
        <p:nvSpPr>
          <p:cNvPr id="3" name="Text Placeholder 2"/>
          <p:cNvSpPr>
            <a:spLocks noGrp="1"/>
          </p:cNvSpPr>
          <p:nvPr>
            <p:ph type="body" sz="quarter" idx="19"/>
          </p:nvPr>
        </p:nvSpPr>
        <p:spPr>
          <a:xfrm>
            <a:off x="257176" y="1160748"/>
            <a:ext cx="8620124" cy="900100"/>
          </a:xfrm>
        </p:spPr>
        <p:txBody>
          <a:bodyPr/>
          <a:lstStyle/>
          <a:p>
            <a:r>
              <a:rPr lang="en-US" dirty="0" smtClean="0">
                <a:cs typeface="Arial" pitchFamily="34" charset="0"/>
              </a:rPr>
              <a:t>The work must go on! Managers are responsible for producing results. Using agile short-term goal setting won’t stall work, but rather get the right stuff done on time.</a:t>
            </a:r>
          </a:p>
        </p:txBody>
      </p:sp>
      <p:graphicFrame>
        <p:nvGraphicFramePr>
          <p:cNvPr id="4" name="Table 3"/>
          <p:cNvGraphicFramePr>
            <a:graphicFrameLocks noGrp="1"/>
          </p:cNvGraphicFramePr>
          <p:nvPr/>
        </p:nvGraphicFramePr>
        <p:xfrm>
          <a:off x="250825" y="2096852"/>
          <a:ext cx="8640960" cy="3139440"/>
        </p:xfrm>
        <a:graphic>
          <a:graphicData uri="http://schemas.openxmlformats.org/drawingml/2006/table">
            <a:tbl>
              <a:tblPr firstRow="1" bandRow="1">
                <a:tableStyleId>{5C22544A-7EE6-4342-B048-85BDC9FD1C3A}</a:tableStyleId>
              </a:tblPr>
              <a:tblGrid>
                <a:gridCol w="4176464"/>
                <a:gridCol w="4464496"/>
              </a:tblGrid>
              <a:tr h="370840">
                <a:tc>
                  <a:txBody>
                    <a:bodyPr/>
                    <a:lstStyle/>
                    <a:p>
                      <a:r>
                        <a:rPr lang="en-US" sz="1600" dirty="0" smtClean="0"/>
                        <a:t>Agile principle…</a:t>
                      </a:r>
                      <a:endParaRPr lang="en-US" sz="1600" i="1" dirty="0">
                        <a:latin typeface="+mj-lt"/>
                      </a:endParaRPr>
                    </a:p>
                  </a:txBody>
                  <a:tcPr/>
                </a:tc>
                <a:tc>
                  <a:txBody>
                    <a:bodyPr/>
                    <a:lstStyle/>
                    <a:p>
                      <a:r>
                        <a:rPr lang="en-US" sz="1600" dirty="0" smtClean="0"/>
                        <a:t>…and how it</a:t>
                      </a:r>
                      <a:r>
                        <a:rPr lang="en-US" sz="1600" baseline="0" dirty="0" smtClean="0"/>
                        <a:t> a</a:t>
                      </a:r>
                      <a:r>
                        <a:rPr lang="en-US" sz="1600" dirty="0" smtClean="0"/>
                        <a:t>pplies to goal setting</a:t>
                      </a:r>
                      <a:endParaRPr lang="en-US" sz="1600" i="1" dirty="0">
                        <a:latin typeface="+mj-lt"/>
                      </a:endParaRPr>
                    </a:p>
                  </a:txBody>
                  <a:tcPr/>
                </a:tc>
              </a:tr>
              <a:tr h="370840">
                <a:tc>
                  <a:txBody>
                    <a:bodyPr/>
                    <a:lstStyle/>
                    <a:p>
                      <a:r>
                        <a:rPr lang="en-US" sz="1200" dirty="0" smtClean="0"/>
                        <a:t>Accommodate shifting priorities.</a:t>
                      </a:r>
                      <a:endParaRPr lang="en-US" sz="1200" i="1" dirty="0">
                        <a:latin typeface="+mj-lt"/>
                      </a:endParaRPr>
                    </a:p>
                  </a:txBody>
                  <a:tcPr/>
                </a:tc>
                <a:tc>
                  <a:txBody>
                    <a:bodyPr/>
                    <a:lstStyle/>
                    <a:p>
                      <a:r>
                        <a:rPr lang="en-US" sz="1200" dirty="0" smtClean="0"/>
                        <a:t>Respond to changes in the business by amending goals.</a:t>
                      </a:r>
                      <a:endParaRPr lang="en-US" sz="1200" dirty="0">
                        <a:latin typeface="+mj-lt"/>
                      </a:endParaRPr>
                    </a:p>
                  </a:txBody>
                  <a:tcPr/>
                </a:tc>
              </a:tr>
              <a:tr h="370840">
                <a:tc>
                  <a:txBody>
                    <a:bodyPr/>
                    <a:lstStyle/>
                    <a:p>
                      <a:r>
                        <a:rPr lang="en-US" sz="1200" dirty="0" smtClean="0"/>
                        <a:t>Adapt to changing demands without impeding progress.</a:t>
                      </a:r>
                      <a:endParaRPr lang="en-US" sz="1200" i="1" dirty="0">
                        <a:latin typeface="+mj-lt"/>
                      </a:endParaRPr>
                    </a:p>
                  </a:txBody>
                  <a:tcPr/>
                </a:tc>
                <a:tc>
                  <a:txBody>
                    <a:bodyPr/>
                    <a:lstStyle/>
                    <a:p>
                      <a:r>
                        <a:rPr lang="en-US" sz="1200" dirty="0" smtClean="0"/>
                        <a:t>Set</a:t>
                      </a:r>
                      <a:r>
                        <a:rPr lang="en-US" sz="1200" baseline="0" dirty="0" smtClean="0"/>
                        <a:t> or change goals quickly and flexibly.</a:t>
                      </a:r>
                      <a:endParaRPr lang="en-US" sz="1200" dirty="0">
                        <a:latin typeface="+mj-lt"/>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t>Maintain a constant cadence of uninterrupted workflow. </a:t>
                      </a:r>
                      <a:endParaRPr lang="en-US" sz="1200" i="1" kern="1200" dirty="0" smtClean="0">
                        <a:solidFill>
                          <a:schemeClr val="dk1"/>
                        </a:solidFill>
                        <a:latin typeface="+mj-lt"/>
                        <a:ea typeface="+mn-ea"/>
                        <a:cs typeface="+mn-cs"/>
                      </a:endParaRPr>
                    </a:p>
                  </a:txBody>
                  <a:tcPr/>
                </a:tc>
                <a:tc>
                  <a:txBody>
                    <a:bodyPr/>
                    <a:lstStyle/>
                    <a:p>
                      <a:r>
                        <a:rPr lang="en-US" sz="1200" dirty="0" smtClean="0"/>
                        <a:t>Limit</a:t>
                      </a:r>
                      <a:r>
                        <a:rPr lang="en-US" sz="1200" baseline="0" dirty="0" smtClean="0"/>
                        <a:t> </a:t>
                      </a:r>
                      <a:r>
                        <a:rPr lang="en-US" sz="1200" dirty="0" smtClean="0"/>
                        <a:t>the administrative process around goal-setting as much as possible so that the focus</a:t>
                      </a:r>
                      <a:r>
                        <a:rPr lang="en-US" sz="1200" baseline="0" dirty="0" smtClean="0"/>
                        <a:t> remains on goal achievement</a:t>
                      </a:r>
                      <a:r>
                        <a:rPr lang="en-US" sz="1200" dirty="0" smtClean="0"/>
                        <a:t>.</a:t>
                      </a:r>
                      <a:endParaRPr lang="en-US" sz="1200" dirty="0">
                        <a:latin typeface="+mj-lt"/>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t>Enable flexibility with simple and nimble processes. </a:t>
                      </a:r>
                      <a:endParaRPr lang="en-US" sz="1200" i="1" kern="1200" dirty="0" smtClean="0">
                        <a:solidFill>
                          <a:schemeClr val="dk1"/>
                        </a:solidFill>
                        <a:latin typeface="+mj-lt"/>
                        <a:ea typeface="+mn-ea"/>
                        <a:cs typeface="+mn-cs"/>
                      </a:endParaRPr>
                    </a:p>
                  </a:txBody>
                  <a:tcPr/>
                </a:tc>
                <a:tc>
                  <a:txBody>
                    <a:bodyPr/>
                    <a:lstStyle/>
                    <a:p>
                      <a:r>
                        <a:rPr lang="en-US" sz="1200" baseline="0" dirty="0" smtClean="0"/>
                        <a:t>Keep goal setting lightweight by limiting bureaucracy.</a:t>
                      </a:r>
                      <a:endParaRPr lang="en-US" sz="1200" dirty="0">
                        <a:latin typeface="+mj-lt"/>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t>Strive to deliver valuable results rapidly and continuously.</a:t>
                      </a:r>
                      <a:endParaRPr lang="en-US" sz="1200" i="1" kern="1200" dirty="0" smtClean="0">
                        <a:solidFill>
                          <a:schemeClr val="dk1"/>
                        </a:solidFill>
                        <a:latin typeface="+mj-lt"/>
                        <a:ea typeface="+mn-ea"/>
                        <a:cs typeface="+mn-cs"/>
                      </a:endParaRPr>
                    </a:p>
                  </a:txBody>
                  <a:tcPr/>
                </a:tc>
                <a:tc>
                  <a:txBody>
                    <a:bodyPr/>
                    <a:lstStyle/>
                    <a:p>
                      <a:r>
                        <a:rPr lang="en-US" sz="1200" dirty="0" smtClean="0"/>
                        <a:t>Set goals for the short-term</a:t>
                      </a:r>
                      <a:r>
                        <a:rPr lang="en-US" sz="1200" baseline="0" dirty="0" smtClean="0"/>
                        <a:t> versus the long-term to make progress toward achievement highly visible.</a:t>
                      </a:r>
                      <a:endParaRPr lang="en-US" sz="1200" dirty="0">
                        <a:latin typeface="+mj-lt"/>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t>Do only the work that needs to be done to deliver value.</a:t>
                      </a:r>
                      <a:endParaRPr lang="en-US" sz="1200" i="1" kern="1200" dirty="0" smtClean="0">
                        <a:solidFill>
                          <a:schemeClr val="dk1"/>
                        </a:solidFill>
                        <a:latin typeface="+mj-lt"/>
                        <a:ea typeface="+mn-ea"/>
                        <a:cs typeface="+mn-cs"/>
                      </a:endParaRPr>
                    </a:p>
                  </a:txBody>
                  <a:tcPr/>
                </a:tc>
                <a:tc>
                  <a:txBody>
                    <a:bodyPr/>
                    <a:lstStyle/>
                    <a:p>
                      <a:r>
                        <a:rPr lang="en-US" sz="1200" dirty="0" smtClean="0"/>
                        <a:t>Ruthlessly prioritize goals to eliminate wasted effort.</a:t>
                      </a:r>
                      <a:endParaRPr lang="en-US" sz="1200" dirty="0">
                        <a:latin typeface="+mj-lt"/>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t>Encourage innovation.</a:t>
                      </a:r>
                      <a:endParaRPr lang="en-US" sz="1200" i="1" kern="1200" dirty="0" smtClean="0">
                        <a:solidFill>
                          <a:schemeClr val="dk1"/>
                        </a:solidFill>
                        <a:latin typeface="+mj-lt"/>
                        <a:ea typeface="+mn-ea"/>
                        <a:cs typeface="+mn-cs"/>
                      </a:endParaRPr>
                    </a:p>
                  </a:txBody>
                  <a:tcPr/>
                </a:tc>
                <a:tc>
                  <a:txBody>
                    <a:bodyPr/>
                    <a:lstStyle/>
                    <a:p>
                      <a:r>
                        <a:rPr lang="en-US" sz="1200" dirty="0" smtClean="0"/>
                        <a:t>Invite</a:t>
                      </a:r>
                      <a:r>
                        <a:rPr lang="en-US" sz="1200" baseline="0" dirty="0" smtClean="0"/>
                        <a:t> new ways to set and achieve goals more effectively.</a:t>
                      </a:r>
                      <a:endParaRPr lang="en-US" sz="1200" dirty="0">
                        <a:latin typeface="+mj-lt"/>
                      </a:endParaRPr>
                    </a:p>
                  </a:txBody>
                  <a:tcPr/>
                </a:tc>
              </a:tr>
            </a:tbl>
          </a:graphicData>
        </a:graphic>
      </p:graphicFrame>
      <p:sp>
        <p:nvSpPr>
          <p:cNvPr id="5" name="Rectangle 4"/>
          <p:cNvSpPr/>
          <p:nvPr/>
        </p:nvSpPr>
        <p:spPr>
          <a:xfrm>
            <a:off x="257176" y="5385990"/>
            <a:ext cx="8620124" cy="830997"/>
          </a:xfrm>
          <a:prstGeom prst="rect">
            <a:avLst/>
          </a:prstGeom>
        </p:spPr>
        <p:txBody>
          <a:bodyPr wrap="square">
            <a:spAutoFit/>
          </a:bodyPr>
          <a:lstStyle/>
          <a:p>
            <a:pPr algn="l">
              <a:defRPr/>
            </a:pPr>
            <a:r>
              <a:rPr lang="en-US" sz="1600" i="1" dirty="0" smtClean="0">
                <a:cs typeface="Arial" pitchFamily="34" charset="0"/>
              </a:rPr>
              <a:t>   </a:t>
            </a:r>
            <a:r>
              <a:rPr lang="en-US" sz="1600" i="1" dirty="0" smtClean="0">
                <a:latin typeface="+mj-lt"/>
                <a:cs typeface="Arial" pitchFamily="34" charset="0"/>
              </a:rPr>
              <a:t>That little bit of time I spend with my team upfront goes a long way to work that we can all be proud of without working the whole weekend. </a:t>
            </a:r>
            <a:r>
              <a:rPr lang="en-US" sz="1600" i="1" dirty="0" smtClean="0">
                <a:cs typeface="Arial" pitchFamily="34" charset="0"/>
              </a:rPr>
              <a:t>	</a:t>
            </a:r>
          </a:p>
          <a:p>
            <a:pPr algn="l">
              <a:defRPr/>
            </a:pPr>
            <a:r>
              <a:rPr lang="en-US" sz="1600" dirty="0" smtClean="0">
                <a:cs typeface="Arial" pitchFamily="34" charset="0"/>
              </a:rPr>
              <a:t>                                                                                – Business Analyst, Professional Services</a:t>
            </a:r>
            <a:endParaRPr lang="en-US" sz="1600" dirty="0">
              <a:cs typeface="Arial" pitchFamily="34" charset="0"/>
            </a:endParaRPr>
          </a:p>
        </p:txBody>
      </p:sp>
      <p:pic>
        <p:nvPicPr>
          <p:cNvPr id="6" name="Picture 5" descr="quote2.wmf"/>
          <p:cNvPicPr>
            <a:picLocks noChangeAspect="1"/>
          </p:cNvPicPr>
          <p:nvPr/>
        </p:nvPicPr>
        <p:blipFill>
          <a:blip r:embed="rId3" cstate="print"/>
          <a:stretch>
            <a:fillRect/>
          </a:stretch>
        </p:blipFill>
        <p:spPr>
          <a:xfrm>
            <a:off x="5113030" y="5705313"/>
            <a:ext cx="179050" cy="127893"/>
          </a:xfrm>
          <a:prstGeom prst="rect">
            <a:avLst/>
          </a:prstGeom>
        </p:spPr>
      </p:pic>
      <p:pic>
        <p:nvPicPr>
          <p:cNvPr id="7" name="Picture 6" descr="quote1.wmf"/>
          <p:cNvPicPr>
            <a:picLocks noChangeAspect="1"/>
          </p:cNvPicPr>
          <p:nvPr/>
        </p:nvPicPr>
        <p:blipFill>
          <a:blip r:embed="rId4" cstate="print"/>
          <a:stretch>
            <a:fillRect/>
          </a:stretch>
        </p:blipFill>
        <p:spPr>
          <a:xfrm>
            <a:off x="288494" y="5445224"/>
            <a:ext cx="179050" cy="127893"/>
          </a:xfrm>
          <a:prstGeom prst="rect">
            <a:avLst/>
          </a:prstGeom>
        </p:spPr>
      </p:pic>
      <p:pic>
        <p:nvPicPr>
          <p:cNvPr id="8" name="Picture 9">
            <a:hlinkClick r:id="rId5"/>
          </p:cNvPr>
          <p:cNvPicPr>
            <a:picLocks noChangeAspect="1" noChangeArrowheads="1"/>
          </p:cNvPicPr>
          <p:nvPr/>
        </p:nvPicPr>
        <p:blipFill>
          <a:blip r:embed="rId6"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SCORM_RATE_SLIDES" val="1"/>
  <p:tag name="ISPRING_SCORM_RATE_QUIZZES" val="0"/>
  <p:tag name="ISPRING_SCORM_PASSING_SCORE" val="100.0000000000"/>
  <p:tag name="ISPRING_RESOURCE_PATHS_HASH_2" val="d22856ecafd84a6a07ed99adc7da4db69618a1a"/>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2084</Words>
  <Application>Microsoft Office PowerPoint</Application>
  <PresentationFormat>On-screen Show (4:3)</PresentationFormat>
  <Paragraphs>169</Paragraphs>
  <Slides>12</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Worksheet</vt:lpstr>
      <vt:lpstr>Slide 1</vt:lpstr>
      <vt:lpstr>Introduction</vt:lpstr>
      <vt:lpstr>Executive Summary</vt:lpstr>
      <vt:lpstr>Slide 4</vt:lpstr>
      <vt:lpstr>Goal setting with your employees is the single most important thing you can do to drive productivity</vt:lpstr>
      <vt:lpstr>Both HR and Business respondents indicate that agile performance management is a priority</vt:lpstr>
      <vt:lpstr>Managers that set goals with their employees every day can improve employee performance success by 17%</vt:lpstr>
      <vt:lpstr>Reframe the way you understand goals to see how agile, short-term goal setting fits into your work environment</vt:lpstr>
      <vt:lpstr>Incorporate agile principles into goal setting to get immediate responsiveness to work that needs to be done now</vt:lpstr>
      <vt:lpstr>Leverage agile principles into your goal setting to build your staff into autonomous, developing team players</vt:lpstr>
      <vt:lpstr>Is your team spending too much time on the sidelines? Self-check your team’s agile goal setting success</vt:lpstr>
      <vt:lpstr>McLean &amp; Company Helps HR Professionals 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2013-02-01T13:28:35Z</dcterms:created>
  <dcterms:modified xsi:type="dcterms:W3CDTF">2013-04-08T14:11:21Z</dcterms:modified>
</cp:coreProperties>
</file>