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713" r:id="rId1"/>
    <p:sldMasterId id="2147483667" r:id="rId2"/>
  </p:sldMasterIdLst>
  <p:notesMasterIdLst>
    <p:notesMasterId r:id="rId17"/>
  </p:notesMasterIdLst>
  <p:handoutMasterIdLst>
    <p:handoutMasterId r:id="rId18"/>
  </p:handoutMasterIdLst>
  <p:sldIdLst>
    <p:sldId id="366" r:id="rId3"/>
    <p:sldId id="578" r:id="rId4"/>
    <p:sldId id="579" r:id="rId5"/>
    <p:sldId id="580" r:id="rId6"/>
    <p:sldId id="581" r:id="rId7"/>
    <p:sldId id="582" r:id="rId8"/>
    <p:sldId id="589" r:id="rId9"/>
    <p:sldId id="583" r:id="rId10"/>
    <p:sldId id="585" r:id="rId11"/>
    <p:sldId id="586" r:id="rId12"/>
    <p:sldId id="588" r:id="rId13"/>
    <p:sldId id="584" r:id="rId14"/>
    <p:sldId id="587" r:id="rId15"/>
    <p:sldId id="429" r:id="rId16"/>
  </p:sldIdLst>
  <p:sldSz cx="12193588" cy="6858000"/>
  <p:notesSz cx="6858000" cy="1276350"/>
  <p:embeddedFontLst>
    <p:embeddedFont>
      <p:font typeface="Calibri" panose="020F0502020204030204" pitchFamily="34" charset="0"/>
      <p:regular r:id="rId19"/>
      <p:bold r:id="rId20"/>
      <p:italic r:id="rId21"/>
      <p:boldItalic r:id="rId22"/>
    </p:embeddedFont>
    <p:embeddedFont>
      <p:font typeface="Exo" panose="02000303000000000000" pitchFamily="2" charset="0"/>
      <p:regular r:id="rId23"/>
      <p:bold r:id="rId24"/>
      <p:italic r:id="rId25"/>
      <p:boldItalic r:id="rId26"/>
    </p:embeddedFont>
    <p:embeddedFont>
      <p:font typeface="Exo Light" panose="02000303000000000000" pitchFamily="2" charset="0"/>
      <p:regular r:id="rId27"/>
    </p:embeddedFont>
    <p:embeddedFont>
      <p:font typeface="Montserrat SemiBold" panose="00000700000000000000" pitchFamily="2" charset="0"/>
      <p:regular r:id="rId28"/>
      <p:bold r:id="rId29"/>
      <p:italic r:id="rId30"/>
      <p:boldItalic r:id="rId31"/>
    </p:embeddedFont>
    <p:embeddedFont>
      <p:font typeface="Roboto Condensed Light" panose="02000000000000000000" pitchFamily="2" charset="0"/>
      <p:regular r:id="rId32"/>
      <p:italic r:id="rId33"/>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740CA92-E581-4F60-8422-D677BAE783F9}">
          <p14:sldIdLst>
            <p14:sldId id="366"/>
            <p14:sldId id="578"/>
          </p14:sldIdLst>
        </p14:section>
        <p14:section name="Interpretation" id="{E5BD8181-707E-4D24-B7B4-D2FC812E32CA}">
          <p14:sldIdLst>
            <p14:sldId id="579"/>
            <p14:sldId id="580"/>
            <p14:sldId id="581"/>
            <p14:sldId id="582"/>
            <p14:sldId id="589"/>
          </p14:sldIdLst>
        </p14:section>
        <p14:section name="Development Plan" id="{EDF1499A-7413-432F-A379-7DE66C75F4BB}">
          <p14:sldIdLst>
            <p14:sldId id="583"/>
            <p14:sldId id="585"/>
            <p14:sldId id="586"/>
            <p14:sldId id="588"/>
            <p14:sldId id="584"/>
            <p14:sldId id="587"/>
            <p14:sldId id="429"/>
          </p14:sldIdLst>
        </p14:section>
      </p14:sectionLst>
    </p:ext>
    <p:ext uri="{EFAFB233-063F-42B5-8137-9DF3F51BA10A}">
      <p15:sldGuideLst xmlns:p15="http://schemas.microsoft.com/office/powerpoint/2012/main">
        <p15:guide id="1" orient="horz" pos="138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 name="Author" initials="A"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BB9"/>
    <a:srgbClr val="EAEAF6"/>
    <a:srgbClr val="82B9E6"/>
    <a:srgbClr val="3C95D8"/>
    <a:srgbClr val="BCCE4D"/>
    <a:srgbClr val="1C9ED0"/>
    <a:srgbClr val="1F5277"/>
    <a:srgbClr val="7D3A96"/>
    <a:srgbClr val="F8C433"/>
    <a:srgbClr val="B525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120" autoAdjust="0"/>
    <p:restoredTop sz="96357" autoAdjust="0"/>
  </p:normalViewPr>
  <p:slideViewPr>
    <p:cSldViewPr snapToGrid="0">
      <p:cViewPr varScale="1">
        <p:scale>
          <a:sx n="114" d="100"/>
          <a:sy n="114" d="100"/>
        </p:scale>
        <p:origin x="1212" y="102"/>
      </p:cViewPr>
      <p:guideLst>
        <p:guide orient="horz" pos="1389"/>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t>2/27/2023</a:t>
            </a:fld>
            <a:endParaRPr lang="en-US" dirty="0"/>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dirty="0"/>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2/27/2023</a:t>
            </a:fld>
            <a:endParaRPr lang="en-US" dirty="0"/>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a:t>
            </a:fld>
            <a:endParaRPr lang="en-US" dirty="0"/>
          </a:p>
        </p:txBody>
      </p:sp>
    </p:spTree>
    <p:extLst>
      <p:ext uri="{BB962C8B-B14F-4D97-AF65-F5344CB8AC3E}">
        <p14:creationId xmlns:p14="http://schemas.microsoft.com/office/powerpoint/2010/main" val="11148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4</a:t>
            </a:fld>
            <a:endParaRPr lang="en-US" dirty="0"/>
          </a:p>
        </p:txBody>
      </p:sp>
    </p:spTree>
    <p:extLst>
      <p:ext uri="{BB962C8B-B14F-4D97-AF65-F5344CB8AC3E}">
        <p14:creationId xmlns:p14="http://schemas.microsoft.com/office/powerpoint/2010/main" val="377912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9</a:t>
            </a:fld>
            <a:endParaRPr lang="en-US" dirty="0"/>
          </a:p>
        </p:txBody>
      </p:sp>
    </p:spTree>
    <p:extLst>
      <p:ext uri="{BB962C8B-B14F-4D97-AF65-F5344CB8AC3E}">
        <p14:creationId xmlns:p14="http://schemas.microsoft.com/office/powerpoint/2010/main" val="3070597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14</a:t>
            </a:fld>
            <a:endParaRPr lang="en-US" dirty="0"/>
          </a:p>
        </p:txBody>
      </p:sp>
    </p:spTree>
    <p:extLst>
      <p:ext uri="{BB962C8B-B14F-4D97-AF65-F5344CB8AC3E}">
        <p14:creationId xmlns:p14="http://schemas.microsoft.com/office/powerpoint/2010/main" val="1733916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Light-B">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41439A"/>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10000"/>
              </a:lnSpc>
              <a:defRPr lang="en-US" sz="2800" b="0" i="0">
                <a:solidFill>
                  <a:schemeClr val="tx2">
                    <a:lumMod val="75000"/>
                    <a:lumOff val="25000"/>
                  </a:schemeClr>
                </a:solidFill>
                <a:latin typeface="Roboto Condensed Light" panose="02000000000000000000" pitchFamily="2" charset="0"/>
                <a:ea typeface="Roboto Condensed Light" panose="02000000000000000000" pitchFamily="2" charset="0"/>
                <a:cs typeface="+mn-cs"/>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marL="0" lvl="0">
              <a:lnSpc>
                <a:spcPct val="110000"/>
              </a:lnSpc>
            </a:pPr>
            <a:r>
              <a:rPr lang="en-US"/>
              <a:t>Keep track of a transformational technology as it evolves.</a:t>
            </a:r>
          </a:p>
        </p:txBody>
      </p:sp>
    </p:spTree>
    <p:extLst>
      <p:ext uri="{BB962C8B-B14F-4D97-AF65-F5344CB8AC3E}">
        <p14:creationId xmlns:p14="http://schemas.microsoft.com/office/powerpoint/2010/main" val="307919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ckCover-Light-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McLean &amp; Company Logo">
            <a:extLst>
              <a:ext uri="{FF2B5EF4-FFF2-40B4-BE49-F238E27FC236}">
                <a16:creationId xmlns:a16="http://schemas.microsoft.com/office/drawing/2014/main" id="{B4B173D5-E774-463B-A9CA-1D4245D8A2C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82823" y="3051987"/>
            <a:ext cx="1827941" cy="75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61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blank">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5" y="530021"/>
            <a:ext cx="11119027" cy="1130188"/>
          </a:xfrm>
        </p:spPr>
        <p:txBody>
          <a:bodyPr>
            <a:noAutofit/>
          </a:bodyPr>
          <a:lstStyle>
            <a:lvl1pPr>
              <a:lnSpc>
                <a:spcPct val="90000"/>
              </a:lnSpc>
              <a:defRPr b="0" i="0">
                <a:solidFill>
                  <a:srgbClr val="717272"/>
                </a:solidFill>
              </a:defRPr>
            </a:lvl1pPr>
          </a:lstStyle>
          <a:p>
            <a:r>
              <a:rPr lang="en-US"/>
              <a:t>Click to edit Master title style</a:t>
            </a:r>
          </a:p>
        </p:txBody>
      </p:sp>
    </p:spTree>
    <p:extLst>
      <p:ext uri="{BB962C8B-B14F-4D97-AF65-F5344CB8AC3E}">
        <p14:creationId xmlns:p14="http://schemas.microsoft.com/office/powerpoint/2010/main" val="3400226304"/>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dle Accent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9755C-3BFD-4A29-BEFA-E1183A443848}"/>
              </a:ext>
            </a:extLst>
          </p:cNvPr>
          <p:cNvSpPr/>
          <p:nvPr userDrawn="1"/>
        </p:nvSpPr>
        <p:spPr>
          <a:xfrm>
            <a:off x="0" y="1410346"/>
            <a:ext cx="12193588" cy="4804717"/>
          </a:xfrm>
          <a:prstGeom prst="rect">
            <a:avLst/>
          </a:prstGeom>
          <a:gradFill>
            <a:gsLst>
              <a:gs pos="15000">
                <a:schemeClr val="bg1"/>
              </a:gs>
              <a:gs pos="85000">
                <a:schemeClr val="bg1">
                  <a:lumMod val="85000"/>
                  <a:alpha val="6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10808475" cy="1130188"/>
          </a:xfrm>
        </p:spPr>
        <p:txBody>
          <a:bodyPr>
            <a:noAutofit/>
          </a:bodyPr>
          <a:lstStyle>
            <a:lvl1pPr>
              <a:lnSpc>
                <a:spcPct val="90000"/>
              </a:lnSpc>
              <a:defRPr b="0" i="0"/>
            </a:lvl1pPr>
          </a:lstStyle>
          <a:p>
            <a:r>
              <a:rPr lang="en-US"/>
              <a:t>Click to edit Master title style</a:t>
            </a:r>
          </a:p>
        </p:txBody>
      </p:sp>
    </p:spTree>
    <p:extLst>
      <p:ext uri="{BB962C8B-B14F-4D97-AF65-F5344CB8AC3E}">
        <p14:creationId xmlns:p14="http://schemas.microsoft.com/office/powerpoint/2010/main" val="106848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Sidebar Content">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7150875"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56EFE861-8F69-7A43-B791-949CBC4BE55F}"/>
              </a:ext>
            </a:extLst>
          </p:cNvPr>
          <p:cNvSpPr/>
          <p:nvPr userDrawn="1"/>
        </p:nvSpPr>
        <p:spPr>
          <a:xfrm>
            <a:off x="8012624" y="0"/>
            <a:ext cx="4180964"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E7B06F9-049A-0C40-A93E-C28D57EBABA0}"/>
              </a:ext>
            </a:extLst>
          </p:cNvPr>
          <p:cNvSpPr txBox="1"/>
          <p:nvPr userDrawn="1"/>
        </p:nvSpPr>
        <p:spPr>
          <a:xfrm>
            <a:off x="9824720" y="6441440"/>
            <a:ext cx="2072640" cy="182880"/>
          </a:xfrm>
          <a:prstGeom prst="rect">
            <a:avLst/>
          </a:prstGeom>
        </p:spPr>
        <p:txBody>
          <a:bodyPr wrap="square" lIns="0" tIns="0" rIns="0" bIns="0" numCol="1" spcCol="360000" rtlCol="0">
            <a:noAutofit/>
          </a:bodyPr>
          <a:lstStyle/>
          <a:p>
            <a:pPr marL="0" marR="0" lvl="0" indent="0" algn="r" defTabSz="554492" rtl="0" eaLnBrk="1" fontAlgn="auto" latinLnBrk="0" hangingPunct="1">
              <a:lnSpc>
                <a:spcPct val="110000"/>
              </a:lnSpc>
              <a:spcBef>
                <a:spcPts val="0"/>
              </a:spcBef>
              <a:spcAft>
                <a:spcPts val="0"/>
              </a:spcAft>
              <a:buClrTx/>
              <a:buSzTx/>
              <a:buFontTx/>
              <a:buNone/>
              <a:tabLst/>
              <a:defRPr/>
            </a:pPr>
            <a:r>
              <a:rPr lang="en-CA" sz="800" b="0" i="0" dirty="0">
                <a:latin typeface="Exo" panose="02000503000000000000" pitchFamily="2" charset="77"/>
              </a:rPr>
              <a:t>McLean &amp; Company   |   </a:t>
            </a:r>
            <a:fld id="{81D60167-4931-47E6-BA6A-407CBD079E47}" type="slidenum">
              <a:rPr sz="800" b="0" i="0" smtClean="0">
                <a:latin typeface="Exo" panose="02000503000000000000" pitchFamily="2" charset="77"/>
                <a:cs typeface="Arial" panose="020B0604020202020204" pitchFamily="34" charset="0"/>
              </a:rPr>
              <a:pPr marL="0" marR="0" lvl="0" indent="0" algn="r" defTabSz="554492" rtl="0" eaLnBrk="1" fontAlgn="auto" latinLnBrk="0" hangingPunct="1">
                <a:lnSpc>
                  <a:spcPct val="110000"/>
                </a:lnSpc>
                <a:spcBef>
                  <a:spcPts val="0"/>
                </a:spcBef>
                <a:spcAft>
                  <a:spcPts val="0"/>
                </a:spcAft>
                <a:buClrTx/>
                <a:buSzTx/>
                <a:buFontTx/>
                <a:buNone/>
                <a:tabLst/>
                <a:defRPr/>
              </a:pPr>
              <a:t>‹#›</a:t>
            </a:fld>
            <a:endParaRPr sz="800" b="0" i="0" dirty="0">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934743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6112042" y="6040551"/>
            <a:ext cx="3074774" cy="502469"/>
          </a:xfrm>
          <a:prstGeom prst="rect">
            <a:avLst/>
          </a:prstGeom>
        </p:spPr>
        <p:txBody>
          <a:bodyPr vert="horz" wrap="square" lIns="0" tIns="2310" rIns="0" bIns="0" rtlCol="0">
            <a:noAutofit/>
          </a:bodyPr>
          <a:lstStyle/>
          <a:p>
            <a:pPr marL="7701" marR="3081" indent="33886" algn="r">
              <a:lnSpc>
                <a:spcPts val="958"/>
              </a:lnSpc>
              <a:spcBef>
                <a:spcPts val="18"/>
              </a:spcBef>
            </a:pPr>
            <a:r>
              <a:rPr lang="en-US" sz="788" b="0" i="0" spc="-6" dirty="0">
                <a:solidFill>
                  <a:srgbClr val="000000"/>
                </a:solidFill>
                <a:latin typeface="Roboto Condensed Light" panose="02000000000000000000" pitchFamily="2" charset="0"/>
                <a:ea typeface="Roboto Condensed Light" panose="02000000000000000000" pitchFamily="2" charset="0"/>
                <a:cs typeface="Arial"/>
              </a:rPr>
              <a:t>McLean &amp; Company is a research and advisory firm that provides practical solutions to human resources challenges with executable research, tools, and advice that will have a clear and measurable impact on your business.</a:t>
            </a:r>
            <a:endParaRPr sz="788" b="0" i="0" dirty="0">
              <a:solidFill>
                <a:srgbClr val="000000"/>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rgbClr val="000000"/>
                </a:solidFill>
                <a:latin typeface="Roboto Condensed Light" panose="02000000000000000000" pitchFamily="2" charset="0"/>
                <a:ea typeface="Roboto Condensed Light" panose="02000000000000000000" pitchFamily="2" charset="0"/>
                <a:cs typeface="Arial"/>
              </a:rPr>
              <a:t>© </a:t>
            </a:r>
            <a:r>
              <a:rPr sz="788" b="0" i="0" spc="3" dirty="0">
                <a:solidFill>
                  <a:srgbClr val="000000"/>
                </a:solidFill>
                <a:latin typeface="Roboto Condensed Light" panose="02000000000000000000" pitchFamily="2" charset="0"/>
                <a:ea typeface="Roboto Condensed Light" panose="02000000000000000000" pitchFamily="2" charset="0"/>
                <a:cs typeface="Arial"/>
              </a:rPr>
              <a:t>1997-20</a:t>
            </a:r>
            <a:r>
              <a:rPr lang="en-US" sz="788" b="0" i="0" spc="3" dirty="0">
                <a:solidFill>
                  <a:srgbClr val="000000"/>
                </a:solidFill>
                <a:latin typeface="Roboto Condensed Light" panose="02000000000000000000" pitchFamily="2" charset="0"/>
                <a:ea typeface="Roboto Condensed Light" panose="02000000000000000000" pitchFamily="2" charset="0"/>
                <a:cs typeface="Arial"/>
              </a:rPr>
              <a:t>21 McLean &amp; Company is a division of</a:t>
            </a:r>
            <a:r>
              <a:rPr sz="788" b="0" i="0" spc="3" dirty="0">
                <a:solidFill>
                  <a:srgbClr val="000000"/>
                </a:solidFill>
                <a:latin typeface="Roboto Condensed Light" panose="02000000000000000000" pitchFamily="2" charset="0"/>
                <a:ea typeface="Roboto Condensed Light" panose="02000000000000000000" pitchFamily="2" charset="0"/>
                <a:cs typeface="Arial"/>
              </a:rPr>
              <a:t> </a:t>
            </a:r>
            <a:r>
              <a:rPr sz="788" b="0" i="0" spc="-6" dirty="0">
                <a:solidFill>
                  <a:srgbClr val="000000"/>
                </a:solidFill>
                <a:latin typeface="Roboto Condensed Light" panose="02000000000000000000" pitchFamily="2" charset="0"/>
                <a:ea typeface="Roboto Condensed Light" panose="02000000000000000000" pitchFamily="2" charset="0"/>
                <a:cs typeface="Arial"/>
              </a:rPr>
              <a:t>Info-Tech </a:t>
            </a:r>
            <a:r>
              <a:rPr sz="788" b="0" i="0" spc="3" dirty="0">
                <a:solidFill>
                  <a:srgbClr val="000000"/>
                </a:solidFill>
                <a:latin typeface="Roboto Condensed Light" panose="02000000000000000000" pitchFamily="2" charset="0"/>
                <a:ea typeface="Roboto Condensed Light" panose="02000000000000000000" pitchFamily="2" charset="0"/>
                <a:cs typeface="Arial"/>
              </a:rPr>
              <a:t>Research </a:t>
            </a:r>
            <a:r>
              <a:rPr sz="788" b="0" i="0" spc="6" dirty="0">
                <a:solidFill>
                  <a:srgbClr val="000000"/>
                </a:solidFill>
                <a:latin typeface="Roboto Condensed Light" panose="02000000000000000000" pitchFamily="2" charset="0"/>
                <a:ea typeface="Roboto Condensed Light" panose="02000000000000000000" pitchFamily="2" charset="0"/>
                <a:cs typeface="Arial"/>
              </a:rPr>
              <a:t>Group</a:t>
            </a:r>
            <a:r>
              <a:rPr sz="788" b="0" i="0" spc="-27" dirty="0">
                <a:solidFill>
                  <a:srgbClr val="000000"/>
                </a:solidFill>
                <a:latin typeface="Roboto Condensed Light" panose="02000000000000000000" pitchFamily="2" charset="0"/>
                <a:ea typeface="Roboto Condensed Light" panose="02000000000000000000" pitchFamily="2" charset="0"/>
                <a:cs typeface="Arial"/>
              </a:rPr>
              <a:t> </a:t>
            </a:r>
            <a:r>
              <a:rPr sz="788" b="0" i="0" spc="3" dirty="0">
                <a:solidFill>
                  <a:srgbClr val="000000"/>
                </a:solidFill>
                <a:latin typeface="Roboto Condensed Light" panose="02000000000000000000" pitchFamily="2" charset="0"/>
                <a:ea typeface="Roboto Condensed Light" panose="02000000000000000000" pitchFamily="2" charset="0"/>
                <a:cs typeface="Arial"/>
              </a:rPr>
              <a:t>Inc.</a:t>
            </a:r>
            <a:endParaRPr sz="788" b="0" i="0" dirty="0">
              <a:solidFill>
                <a:srgbClr val="000000"/>
              </a:solidFill>
              <a:latin typeface="Roboto Condensed Light" panose="02000000000000000000" pitchFamily="2" charset="0"/>
              <a:ea typeface="Roboto Condensed Light" panose="02000000000000000000" pitchFamily="2" charset="0"/>
              <a:cs typeface="Arial"/>
            </a:endParaRPr>
          </a:p>
        </p:txBody>
      </p:sp>
      <p:pic>
        <p:nvPicPr>
          <p:cNvPr id="5" name="Picture 2" descr="McLean &amp; Company Logo">
            <a:extLst>
              <a:ext uri="{FF2B5EF4-FFF2-40B4-BE49-F238E27FC236}">
                <a16:creationId xmlns:a16="http://schemas.microsoft.com/office/drawing/2014/main" id="{2C34031E-BA4E-47FF-942E-116C376A405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09001" y="5932963"/>
            <a:ext cx="1827941" cy="75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15" r:id="rId1"/>
    <p:sldLayoutId id="2147483738" r:id="rId2"/>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10911992" cy="1130188"/>
          </a:xfrm>
          <a:prstGeom prst="rect">
            <a:avLst/>
          </a:prstGeom>
        </p:spPr>
        <p:txBody>
          <a:bodyPr vert="horz" lIns="0" tIns="0" rIns="0" bIns="0" rtlCol="0" anchor="t" anchorCtr="0">
            <a:noAutofit/>
          </a:bodyPr>
          <a:lstStyle/>
          <a:p>
            <a:r>
              <a:rPr lang="en-US"/>
              <a:t>Click to edit Master title style</a:t>
            </a:r>
          </a:p>
        </p:txBody>
      </p:sp>
      <p:sp>
        <p:nvSpPr>
          <p:cNvPr id="6" name="TextBox 5">
            <a:extLst>
              <a:ext uri="{FF2B5EF4-FFF2-40B4-BE49-F238E27FC236}">
                <a16:creationId xmlns:a16="http://schemas.microsoft.com/office/drawing/2014/main" id="{D157BAA2-9957-9B4B-9ED3-4CE35C755129}"/>
              </a:ext>
            </a:extLst>
          </p:cNvPr>
          <p:cNvSpPr txBox="1"/>
          <p:nvPr userDrawn="1"/>
        </p:nvSpPr>
        <p:spPr>
          <a:xfrm>
            <a:off x="9824720" y="6441440"/>
            <a:ext cx="2072640" cy="182880"/>
          </a:xfrm>
          <a:prstGeom prst="rect">
            <a:avLst/>
          </a:prstGeom>
        </p:spPr>
        <p:txBody>
          <a:bodyPr wrap="square" lIns="0" tIns="0" rIns="0" bIns="0" numCol="1" spcCol="360000" rtlCol="0">
            <a:noAutofit/>
          </a:bodyPr>
          <a:lstStyle/>
          <a:p>
            <a:pPr marL="0" marR="0" lvl="0" indent="0" algn="r" defTabSz="554492" rtl="0" eaLnBrk="1" fontAlgn="auto" latinLnBrk="0" hangingPunct="1">
              <a:lnSpc>
                <a:spcPct val="110000"/>
              </a:lnSpc>
              <a:spcBef>
                <a:spcPts val="0"/>
              </a:spcBef>
              <a:spcAft>
                <a:spcPts val="0"/>
              </a:spcAft>
              <a:buClrTx/>
              <a:buSzTx/>
              <a:buFontTx/>
              <a:buNone/>
              <a:tabLst/>
              <a:defRPr/>
            </a:pPr>
            <a:r>
              <a:rPr lang="en-CA" sz="800" b="0" i="0" dirty="0">
                <a:latin typeface="Exo" panose="02000503000000000000" pitchFamily="2" charset="77"/>
              </a:rPr>
              <a:t>McLean &amp; Company   |   </a:t>
            </a:r>
            <a:fld id="{81D60167-4931-47E6-BA6A-407CBD079E47}" type="slidenum">
              <a:rPr sz="800" b="0" i="0" smtClean="0">
                <a:latin typeface="Exo" panose="02000503000000000000" pitchFamily="2" charset="77"/>
                <a:cs typeface="Arial" panose="020B0604020202020204" pitchFamily="34" charset="0"/>
              </a:rPr>
              <a:pPr marL="0" marR="0" lvl="0" indent="0" algn="r" defTabSz="554492" rtl="0" eaLnBrk="1" fontAlgn="auto" latinLnBrk="0" hangingPunct="1">
                <a:lnSpc>
                  <a:spcPct val="110000"/>
                </a:lnSpc>
                <a:spcBef>
                  <a:spcPts val="0"/>
                </a:spcBef>
                <a:spcAft>
                  <a:spcPts val="0"/>
                </a:spcAft>
                <a:buClrTx/>
                <a:buSzTx/>
                <a:buFontTx/>
                <a:buNone/>
                <a:tabLst/>
                <a:defRPr/>
              </a:pPr>
              <a:t>‹#›</a:t>
            </a:fld>
            <a:endParaRPr sz="800" b="0" i="0" dirty="0">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53" r:id="rId1"/>
    <p:sldLayoutId id="2147483732" r:id="rId2"/>
    <p:sldLayoutId id="2147483759" r:id="rId3"/>
  </p:sldLayoutIdLst>
  <p:hf hdr="0" ftr="0" dt="0"/>
  <p:txStyles>
    <p:title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5.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6.svg"/><Relationship Id="rId7" Type="http://schemas.openxmlformats.org/officeDocument/2006/relationships/image" Target="../media/image10.svg"/><Relationship Id="rId12" Type="http://schemas.microsoft.com/office/2007/relationships/hdphoto" Target="../media/hdphoto1.wdp"/><Relationship Id="rId2" Type="http://schemas.openxmlformats.org/officeDocument/2006/relationships/image" Target="../media/image5.png"/><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svg"/><Relationship Id="rId15" Type="http://schemas.openxmlformats.org/officeDocument/2006/relationships/image" Target="../media/image15.png"/><Relationship Id="rId10" Type="http://schemas.openxmlformats.org/officeDocument/2006/relationships/hyperlink" Target="https://hr.mcleanco.com/research/360-feedback-program-employee-development-plan-template" TargetMode="External"/><Relationship Id="rId4" Type="http://schemas.openxmlformats.org/officeDocument/2006/relationships/image" Target="../media/image7.png"/><Relationship Id="rId9" Type="http://schemas.openxmlformats.org/officeDocument/2006/relationships/image" Target="../media/image12.svg"/><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27.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7B64D2-5803-4688-A98B-D90AE9FA4044}"/>
              </a:ext>
            </a:extLst>
          </p:cNvPr>
          <p:cNvSpPr>
            <a:spLocks noGrp="1"/>
          </p:cNvSpPr>
          <p:nvPr>
            <p:ph type="body" sz="quarter" idx="10"/>
          </p:nvPr>
        </p:nvSpPr>
        <p:spPr>
          <a:xfrm>
            <a:off x="650874" y="1391732"/>
            <a:ext cx="8054976" cy="1306512"/>
          </a:xfrm>
        </p:spPr>
        <p:txBody>
          <a:bodyPr/>
          <a:lstStyle/>
          <a:p>
            <a:pPr marL="0" indent="0">
              <a:spcAft>
                <a:spcPts val="200"/>
              </a:spcAft>
              <a:buNone/>
            </a:pPr>
            <a:r>
              <a:rPr lang="en-US" dirty="0">
                <a:solidFill>
                  <a:schemeClr val="bg1">
                    <a:lumMod val="50000"/>
                  </a:schemeClr>
                </a:solidFill>
              </a:rPr>
              <a:t>360 Feedback Interpretation and Development Plan Job Aid</a:t>
            </a:r>
          </a:p>
          <a:p>
            <a:pPr marL="0" indent="0">
              <a:spcAft>
                <a:spcPts val="200"/>
              </a:spcAft>
              <a:buNone/>
            </a:pPr>
            <a:endParaRPr lang="en-US" dirty="0">
              <a:solidFill>
                <a:schemeClr val="bg1">
                  <a:lumMod val="50000"/>
                </a:schemeClr>
              </a:solidFill>
            </a:endParaRPr>
          </a:p>
          <a:p>
            <a:pPr marL="0" indent="0">
              <a:spcAft>
                <a:spcPts val="200"/>
              </a:spcAft>
              <a:buNone/>
            </a:pPr>
            <a:endParaRPr lang="en-US" dirty="0">
              <a:solidFill>
                <a:schemeClr val="bg1">
                  <a:lumMod val="50000"/>
                </a:schemeClr>
              </a:solidFill>
            </a:endParaRPr>
          </a:p>
        </p:txBody>
      </p:sp>
      <p:sp>
        <p:nvSpPr>
          <p:cNvPr id="2" name="Text Placeholder 1">
            <a:extLst>
              <a:ext uri="{FF2B5EF4-FFF2-40B4-BE49-F238E27FC236}">
                <a16:creationId xmlns:a16="http://schemas.microsoft.com/office/drawing/2014/main" id="{A0E905C9-32A0-43F3-AE0E-D0AC06AF9FEA}"/>
              </a:ext>
            </a:extLst>
          </p:cNvPr>
          <p:cNvSpPr>
            <a:spLocks noGrp="1"/>
          </p:cNvSpPr>
          <p:nvPr>
            <p:ph type="body" sz="quarter" idx="11"/>
          </p:nvPr>
        </p:nvSpPr>
        <p:spPr>
          <a:xfrm>
            <a:off x="650875" y="3211542"/>
            <a:ext cx="5703626" cy="1893887"/>
          </a:xfrm>
        </p:spPr>
        <p:txBody>
          <a:bodyPr/>
          <a:lstStyle/>
          <a:p>
            <a:r>
              <a:rPr lang="en-US" dirty="0"/>
              <a:t>Interpret results and create a robust development plan.</a:t>
            </a:r>
            <a:endParaRPr lang="en-CA" dirty="0"/>
          </a:p>
        </p:txBody>
      </p:sp>
      <p:sp>
        <p:nvSpPr>
          <p:cNvPr id="7" name="Rectangle 6">
            <a:extLst>
              <a:ext uri="{FF2B5EF4-FFF2-40B4-BE49-F238E27FC236}">
                <a16:creationId xmlns:a16="http://schemas.microsoft.com/office/drawing/2014/main" id="{3E6723AA-0497-41AB-8EC4-9A14D1801F21}"/>
              </a:ext>
            </a:extLst>
          </p:cNvPr>
          <p:cNvSpPr/>
          <p:nvPr/>
        </p:nvSpPr>
        <p:spPr>
          <a:xfrm>
            <a:off x="1525414" y="4468982"/>
            <a:ext cx="4717464" cy="830997"/>
          </a:xfrm>
          <a:prstGeom prst="rect">
            <a:avLst/>
          </a:prstGeom>
          <a:solidFill>
            <a:schemeClr val="bg1"/>
          </a:solidFill>
          <a:ln w="12700">
            <a:solidFill>
              <a:schemeClr val="bg1">
                <a:lumMod val="65000"/>
              </a:schemeClr>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600" dirty="0">
                <a:solidFill>
                  <a:srgbClr val="333333"/>
                </a:solidFill>
              </a:rPr>
              <a:t>Before distributing this job aid, </a:t>
            </a:r>
            <a:r>
              <a:rPr lang="en-US" sz="1600" b="1" dirty="0">
                <a:solidFill>
                  <a:srgbClr val="333333"/>
                </a:solidFill>
              </a:rPr>
              <a:t>customize the material</a:t>
            </a:r>
            <a:r>
              <a:rPr lang="en-US" sz="1600" dirty="0">
                <a:solidFill>
                  <a:srgbClr val="333333"/>
                </a:solidFill>
              </a:rPr>
              <a:t> wherever this pencil icon appears. Remember to </a:t>
            </a:r>
            <a:r>
              <a:rPr lang="en-US" sz="1600" b="1" dirty="0">
                <a:solidFill>
                  <a:srgbClr val="333333"/>
                </a:solidFill>
              </a:rPr>
              <a:t>remove the icon </a:t>
            </a:r>
            <a:r>
              <a:rPr lang="en-US" sz="1600" dirty="0">
                <a:solidFill>
                  <a:srgbClr val="333333"/>
                </a:solidFill>
              </a:rPr>
              <a:t>when you are done customizing the slide content.</a:t>
            </a:r>
          </a:p>
        </p:txBody>
      </p:sp>
      <p:sp>
        <p:nvSpPr>
          <p:cNvPr id="9" name="Rectangle 8">
            <a:extLst>
              <a:ext uri="{FF2B5EF4-FFF2-40B4-BE49-F238E27FC236}">
                <a16:creationId xmlns:a16="http://schemas.microsoft.com/office/drawing/2014/main" id="{6962A22F-F51B-4185-80A7-7B1BA7F429D1}"/>
              </a:ext>
            </a:extLst>
          </p:cNvPr>
          <p:cNvSpPr/>
          <p:nvPr/>
        </p:nvSpPr>
        <p:spPr>
          <a:xfrm>
            <a:off x="650874" y="4468982"/>
            <a:ext cx="830997" cy="830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Graphic 7" descr="Pencil outline">
            <a:extLst>
              <a:ext uri="{FF2B5EF4-FFF2-40B4-BE49-F238E27FC236}">
                <a16:creationId xmlns:a16="http://schemas.microsoft.com/office/drawing/2014/main" id="{51B6E933-F466-4F94-868A-D0D273B43F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4713" y="4540979"/>
            <a:ext cx="687003" cy="687003"/>
          </a:xfrm>
          <a:prstGeom prst="rect">
            <a:avLst/>
          </a:prstGeom>
        </p:spPr>
      </p:pic>
    </p:spTree>
    <p:extLst>
      <p:ext uri="{BB962C8B-B14F-4D97-AF65-F5344CB8AC3E}">
        <p14:creationId xmlns:p14="http://schemas.microsoft.com/office/powerpoint/2010/main" val="1228010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66948EB-1120-452D-9C4A-A3A5DEB5B000}"/>
              </a:ext>
            </a:extLst>
          </p:cNvPr>
          <p:cNvPicPr>
            <a:picLocks noChangeAspect="1"/>
          </p:cNvPicPr>
          <p:nvPr/>
        </p:nvPicPr>
        <p:blipFill rotWithShape="1">
          <a:blip r:embed="rId2"/>
          <a:srcRect l="5713" t="38715" r="5017"/>
          <a:stretch/>
        </p:blipFill>
        <p:spPr>
          <a:xfrm>
            <a:off x="199729" y="2388063"/>
            <a:ext cx="6540550" cy="3076500"/>
          </a:xfrm>
          <a:prstGeom prst="rect">
            <a:avLst/>
          </a:prstGeom>
        </p:spPr>
      </p:pic>
      <p:sp>
        <p:nvSpPr>
          <p:cNvPr id="2" name="Title 1">
            <a:extLst>
              <a:ext uri="{FF2B5EF4-FFF2-40B4-BE49-F238E27FC236}">
                <a16:creationId xmlns:a16="http://schemas.microsoft.com/office/drawing/2014/main" id="{FB6DDC85-08F2-4407-8A52-A099344793EF}"/>
              </a:ext>
            </a:extLst>
          </p:cNvPr>
          <p:cNvSpPr>
            <a:spLocks noGrp="1"/>
          </p:cNvSpPr>
          <p:nvPr>
            <p:ph type="title"/>
          </p:nvPr>
        </p:nvSpPr>
        <p:spPr/>
        <p:txBody>
          <a:bodyPr/>
          <a:lstStyle/>
          <a:p>
            <a:r>
              <a:rPr lang="en-CA" dirty="0"/>
              <a:t>Create development goals that address skill gaps and align with career objectives</a:t>
            </a:r>
            <a:br>
              <a:rPr lang="en-CA" dirty="0"/>
            </a:br>
            <a:endParaRPr lang="en-CA" dirty="0"/>
          </a:p>
        </p:txBody>
      </p:sp>
      <p:sp>
        <p:nvSpPr>
          <p:cNvPr id="4" name="TextBox 3">
            <a:extLst>
              <a:ext uri="{FF2B5EF4-FFF2-40B4-BE49-F238E27FC236}">
                <a16:creationId xmlns:a16="http://schemas.microsoft.com/office/drawing/2014/main" id="{8D92A6AB-9EB1-4801-AFAB-E6EFF4F89733}"/>
              </a:ext>
            </a:extLst>
          </p:cNvPr>
          <p:cNvSpPr txBox="1"/>
          <p:nvPr/>
        </p:nvSpPr>
        <p:spPr>
          <a:xfrm>
            <a:off x="7195561" y="2202177"/>
            <a:ext cx="4631703" cy="3431709"/>
          </a:xfrm>
          <a:prstGeom prst="rect">
            <a:avLst/>
          </a:prstGeom>
        </p:spPr>
        <p:txBody>
          <a:bodyPr wrap="square" rtlCol="0">
            <a:spAutoFit/>
          </a:bodyPr>
          <a:lstStyle/>
          <a:p>
            <a:pPr>
              <a:spcAft>
                <a:spcPts val="600"/>
              </a:spcAft>
            </a:pPr>
            <a:r>
              <a:rPr lang="en-CA" sz="1400" dirty="0">
                <a:latin typeface="+mj-lt"/>
              </a:rPr>
              <a:t>Follow the instructions in your </a:t>
            </a:r>
            <a:r>
              <a:rPr lang="en-US" sz="1400" i="1" dirty="0">
                <a:latin typeface="+mj-lt"/>
              </a:rPr>
              <a:t>360 Feedback Interpretation and Development Plan Worksheet</a:t>
            </a:r>
            <a:r>
              <a:rPr lang="en-CA" sz="1400" i="1" dirty="0">
                <a:latin typeface="+mj-lt"/>
              </a:rPr>
              <a:t>: </a:t>
            </a:r>
            <a:endParaRPr lang="en-CA" sz="1400" dirty="0">
              <a:latin typeface="+mj-lt"/>
            </a:endParaRPr>
          </a:p>
          <a:p>
            <a:pPr lvl="2">
              <a:spcAft>
                <a:spcPts val="600"/>
              </a:spcAft>
            </a:pPr>
            <a:r>
              <a:rPr lang="en-CA" sz="1600" dirty="0"/>
              <a:t>List up to five strengths and opportunity areas you most want to develop from those identified in the “Themes for Exploration” section of the </a:t>
            </a:r>
            <a:r>
              <a:rPr lang="en-CA" sz="1600" i="1" dirty="0"/>
              <a:t>Worksheet.</a:t>
            </a:r>
            <a:endParaRPr lang="en-CA" sz="1600" dirty="0"/>
          </a:p>
          <a:p>
            <a:pPr lvl="2">
              <a:spcAft>
                <a:spcPts val="600"/>
              </a:spcAft>
            </a:pPr>
            <a:r>
              <a:rPr lang="en-US" sz="1600" dirty="0"/>
              <a:t>Based on current performance levels and career aspirations, specify at least </a:t>
            </a:r>
            <a:r>
              <a:rPr lang="en-US" sz="1600" b="1" dirty="0"/>
              <a:t>three development goals </a:t>
            </a:r>
            <a:r>
              <a:rPr lang="en-US" sz="1600" dirty="0"/>
              <a:t>to address skill gaps or career objectives. </a:t>
            </a:r>
          </a:p>
          <a:p>
            <a:pPr marL="834459" lvl="2" indent="-285750">
              <a:spcAft>
                <a:spcPts val="600"/>
              </a:spcAft>
              <a:buFont typeface="Arial" panose="020B0604020202020204" pitchFamily="34" charset="0"/>
              <a:buChar char="•"/>
            </a:pPr>
            <a:r>
              <a:rPr lang="en-CA" sz="1600" dirty="0"/>
              <a:t>For example, if an important opportunity area is organizational awareness, your goal could be to </a:t>
            </a:r>
            <a:r>
              <a:rPr lang="en-CA" sz="1600" b="1" dirty="0"/>
              <a:t>learn the competitive value of your organization’s core products and services.</a:t>
            </a:r>
            <a:endParaRPr lang="en-CA" sz="1600" dirty="0"/>
          </a:p>
        </p:txBody>
      </p:sp>
      <p:sp>
        <p:nvSpPr>
          <p:cNvPr id="5" name="Line Callout 1 38">
            <a:extLst>
              <a:ext uri="{FF2B5EF4-FFF2-40B4-BE49-F238E27FC236}">
                <a16:creationId xmlns:a16="http://schemas.microsoft.com/office/drawing/2014/main" id="{A84265DD-4EA0-4DCD-96C4-8CC02D64C5CC}"/>
              </a:ext>
            </a:extLst>
          </p:cNvPr>
          <p:cNvSpPr/>
          <p:nvPr/>
        </p:nvSpPr>
        <p:spPr>
          <a:xfrm rot="10800000">
            <a:off x="366324" y="2661920"/>
            <a:ext cx="6146800" cy="774700"/>
          </a:xfrm>
          <a:prstGeom prst="borderCallout1">
            <a:avLst>
              <a:gd name="adj1" fmla="val 29417"/>
              <a:gd name="adj2" fmla="val 39"/>
              <a:gd name="adj3" fmla="val 18474"/>
              <a:gd name="adj4" fmla="val -978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Line Callout 1 39">
            <a:extLst>
              <a:ext uri="{FF2B5EF4-FFF2-40B4-BE49-F238E27FC236}">
                <a16:creationId xmlns:a16="http://schemas.microsoft.com/office/drawing/2014/main" id="{36D83142-0F2C-4538-839A-57F7432E1F88}"/>
              </a:ext>
            </a:extLst>
          </p:cNvPr>
          <p:cNvSpPr/>
          <p:nvPr/>
        </p:nvSpPr>
        <p:spPr>
          <a:xfrm rot="10800000">
            <a:off x="366319" y="3658076"/>
            <a:ext cx="1295401" cy="1213644"/>
          </a:xfrm>
          <a:prstGeom prst="borderCallout1">
            <a:avLst>
              <a:gd name="adj1" fmla="val 99569"/>
              <a:gd name="adj2" fmla="val 1019"/>
              <a:gd name="adj3" fmla="val 59507"/>
              <a:gd name="adj4" fmla="val -41573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a:extLst>
              <a:ext uri="{FF2B5EF4-FFF2-40B4-BE49-F238E27FC236}">
                <a16:creationId xmlns:a16="http://schemas.microsoft.com/office/drawing/2014/main" id="{0827A9D0-688E-4C40-BA1E-85E2EA142DC2}"/>
              </a:ext>
            </a:extLst>
          </p:cNvPr>
          <p:cNvSpPr txBox="1"/>
          <p:nvPr/>
        </p:nvSpPr>
        <p:spPr>
          <a:xfrm>
            <a:off x="7244664" y="2870242"/>
            <a:ext cx="449162" cy="923330"/>
          </a:xfrm>
          <a:prstGeom prst="rect">
            <a:avLst/>
          </a:prstGeom>
          <a:noFill/>
        </p:spPr>
        <p:txBody>
          <a:bodyPr wrap="none" rtlCol="0" anchor="ctr" anchorCtr="0">
            <a:spAutoFit/>
          </a:bodyPr>
          <a:lstStyle/>
          <a:p>
            <a:pPr algn="r"/>
            <a:r>
              <a:rPr lang="en-US" sz="5400" b="1" dirty="0">
                <a:solidFill>
                  <a:schemeClr val="accent1">
                    <a:alpha val="25000"/>
                  </a:schemeClr>
                </a:solidFill>
                <a:latin typeface="Montserrat SemiBold" pitchFamily="2" charset="77"/>
                <a:ea typeface="League Spartan" charset="0"/>
                <a:cs typeface="Poppins" pitchFamily="2" charset="77"/>
              </a:rPr>
              <a:t>1</a:t>
            </a:r>
          </a:p>
        </p:txBody>
      </p:sp>
      <p:sp>
        <p:nvSpPr>
          <p:cNvPr id="18" name="TextBox 17">
            <a:extLst>
              <a:ext uri="{FF2B5EF4-FFF2-40B4-BE49-F238E27FC236}">
                <a16:creationId xmlns:a16="http://schemas.microsoft.com/office/drawing/2014/main" id="{94DA3F4D-7464-4195-9C2C-88D1DC422B2E}"/>
              </a:ext>
            </a:extLst>
          </p:cNvPr>
          <p:cNvSpPr txBox="1"/>
          <p:nvPr/>
        </p:nvSpPr>
        <p:spPr>
          <a:xfrm>
            <a:off x="7243061" y="3131852"/>
            <a:ext cx="455574" cy="400110"/>
          </a:xfrm>
          <a:prstGeom prst="rect">
            <a:avLst/>
          </a:prstGeom>
          <a:noFill/>
        </p:spPr>
        <p:txBody>
          <a:bodyPr wrap="none" rtlCol="0" anchor="ctr" anchorCtr="0">
            <a:spAutoFit/>
          </a:bodyPr>
          <a:lstStyle/>
          <a:p>
            <a:pPr algn="r"/>
            <a:r>
              <a:rPr lang="en-US" sz="2000" b="1" dirty="0">
                <a:solidFill>
                  <a:schemeClr val="accent1"/>
                </a:solidFill>
                <a:latin typeface="Montserrat SemiBold" pitchFamily="2" charset="77"/>
                <a:ea typeface="League Spartan" charset="0"/>
                <a:cs typeface="Poppins" pitchFamily="2" charset="77"/>
              </a:rPr>
              <a:t>01</a:t>
            </a:r>
          </a:p>
        </p:txBody>
      </p:sp>
      <p:sp>
        <p:nvSpPr>
          <p:cNvPr id="19" name="TextBox 18">
            <a:extLst>
              <a:ext uri="{FF2B5EF4-FFF2-40B4-BE49-F238E27FC236}">
                <a16:creationId xmlns:a16="http://schemas.microsoft.com/office/drawing/2014/main" id="{B792B492-BF54-46EC-8415-6A3E1F70F7B1}"/>
              </a:ext>
            </a:extLst>
          </p:cNvPr>
          <p:cNvSpPr txBox="1"/>
          <p:nvPr/>
        </p:nvSpPr>
        <p:spPr>
          <a:xfrm>
            <a:off x="7168522" y="3721576"/>
            <a:ext cx="587020" cy="923330"/>
          </a:xfrm>
          <a:prstGeom prst="rect">
            <a:avLst/>
          </a:prstGeom>
          <a:noFill/>
        </p:spPr>
        <p:txBody>
          <a:bodyPr wrap="none" rtlCol="0" anchor="ctr" anchorCtr="0">
            <a:spAutoFit/>
          </a:bodyPr>
          <a:lstStyle/>
          <a:p>
            <a:pPr algn="r"/>
            <a:r>
              <a:rPr lang="en-US" sz="5400" b="1" dirty="0">
                <a:solidFill>
                  <a:schemeClr val="accent1">
                    <a:alpha val="25000"/>
                  </a:schemeClr>
                </a:solidFill>
                <a:latin typeface="Montserrat SemiBold" pitchFamily="2" charset="77"/>
                <a:ea typeface="League Spartan" charset="0"/>
                <a:cs typeface="Poppins" pitchFamily="2" charset="77"/>
              </a:rPr>
              <a:t>2</a:t>
            </a:r>
          </a:p>
        </p:txBody>
      </p:sp>
      <p:sp>
        <p:nvSpPr>
          <p:cNvPr id="20" name="TextBox 19">
            <a:extLst>
              <a:ext uri="{FF2B5EF4-FFF2-40B4-BE49-F238E27FC236}">
                <a16:creationId xmlns:a16="http://schemas.microsoft.com/office/drawing/2014/main" id="{D6D1D2AE-F613-4A79-A6C9-08F42AD1419E}"/>
              </a:ext>
            </a:extLst>
          </p:cNvPr>
          <p:cNvSpPr txBox="1"/>
          <p:nvPr/>
        </p:nvSpPr>
        <p:spPr>
          <a:xfrm>
            <a:off x="7215009" y="3983186"/>
            <a:ext cx="506870" cy="400110"/>
          </a:xfrm>
          <a:prstGeom prst="rect">
            <a:avLst/>
          </a:prstGeom>
          <a:noFill/>
        </p:spPr>
        <p:txBody>
          <a:bodyPr wrap="none" rtlCol="0" anchor="ctr" anchorCtr="0">
            <a:spAutoFit/>
          </a:bodyPr>
          <a:lstStyle/>
          <a:p>
            <a:pPr algn="r"/>
            <a:r>
              <a:rPr lang="en-US" sz="2000" b="1" dirty="0">
                <a:solidFill>
                  <a:schemeClr val="accent1"/>
                </a:solidFill>
                <a:latin typeface="Montserrat SemiBold" pitchFamily="2" charset="77"/>
                <a:ea typeface="League Spartan" charset="0"/>
                <a:cs typeface="Poppins" pitchFamily="2" charset="77"/>
              </a:rPr>
              <a:t>02</a:t>
            </a:r>
          </a:p>
        </p:txBody>
      </p:sp>
    </p:spTree>
    <p:extLst>
      <p:ext uri="{BB962C8B-B14F-4D97-AF65-F5344CB8AC3E}">
        <p14:creationId xmlns:p14="http://schemas.microsoft.com/office/powerpoint/2010/main" val="284473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50E616-9BAC-4C81-A5A2-469B12BAC59B}"/>
              </a:ext>
            </a:extLst>
          </p:cNvPr>
          <p:cNvPicPr>
            <a:picLocks noChangeAspect="1"/>
          </p:cNvPicPr>
          <p:nvPr/>
        </p:nvPicPr>
        <p:blipFill rotWithShape="1">
          <a:blip r:embed="rId2"/>
          <a:srcRect l="5713" t="38715" r="5017"/>
          <a:stretch/>
        </p:blipFill>
        <p:spPr>
          <a:xfrm>
            <a:off x="199729" y="2388063"/>
            <a:ext cx="6540550" cy="3076500"/>
          </a:xfrm>
          <a:prstGeom prst="rect">
            <a:avLst/>
          </a:prstGeom>
        </p:spPr>
      </p:pic>
      <p:sp>
        <p:nvSpPr>
          <p:cNvPr id="2" name="Title 1">
            <a:extLst>
              <a:ext uri="{FF2B5EF4-FFF2-40B4-BE49-F238E27FC236}">
                <a16:creationId xmlns:a16="http://schemas.microsoft.com/office/drawing/2014/main" id="{F1F5F6B5-DC36-42FC-80E2-B90D2D8EFB7C}"/>
              </a:ext>
            </a:extLst>
          </p:cNvPr>
          <p:cNvSpPr>
            <a:spLocks noGrp="1"/>
          </p:cNvSpPr>
          <p:nvPr>
            <p:ph type="title"/>
          </p:nvPr>
        </p:nvSpPr>
        <p:spPr/>
        <p:txBody>
          <a:bodyPr/>
          <a:lstStyle/>
          <a:p>
            <a:r>
              <a:rPr lang="en-CA" dirty="0"/>
              <a:t>Choose a measure of achievement and development method</a:t>
            </a:r>
            <a:br>
              <a:rPr lang="en-CA" dirty="0"/>
            </a:br>
            <a:endParaRPr lang="en-CA" dirty="0"/>
          </a:p>
        </p:txBody>
      </p:sp>
      <p:sp>
        <p:nvSpPr>
          <p:cNvPr id="3" name="TextBox 2">
            <a:extLst>
              <a:ext uri="{FF2B5EF4-FFF2-40B4-BE49-F238E27FC236}">
                <a16:creationId xmlns:a16="http://schemas.microsoft.com/office/drawing/2014/main" id="{085D2FAE-3F7E-467A-8C43-33725846BE27}"/>
              </a:ext>
            </a:extLst>
          </p:cNvPr>
          <p:cNvSpPr txBox="1"/>
          <p:nvPr/>
        </p:nvSpPr>
        <p:spPr>
          <a:xfrm>
            <a:off x="7585566" y="1660209"/>
            <a:ext cx="3948480" cy="4016484"/>
          </a:xfrm>
          <a:prstGeom prst="rect">
            <a:avLst/>
          </a:prstGeom>
        </p:spPr>
        <p:txBody>
          <a:bodyPr wrap="square" rtlCol="0">
            <a:spAutoFit/>
          </a:bodyPr>
          <a:lstStyle/>
          <a:p>
            <a:pPr>
              <a:spcAft>
                <a:spcPts val="600"/>
              </a:spcAft>
            </a:pPr>
            <a:r>
              <a:rPr lang="en-CA" sz="1600" dirty="0"/>
              <a:t>Decide how developmental goal achievements will be </a:t>
            </a:r>
            <a:r>
              <a:rPr lang="en-CA" sz="1600" b="1" dirty="0"/>
              <a:t>measured.</a:t>
            </a:r>
          </a:p>
          <a:p>
            <a:pPr marL="465704" indent="-285750">
              <a:spcAft>
                <a:spcPts val="600"/>
              </a:spcAft>
              <a:buFont typeface="Arial" panose="020B0604020202020204" pitchFamily="34" charset="0"/>
              <a:buChar char="•"/>
            </a:pPr>
            <a:r>
              <a:rPr lang="en-CA" sz="1600" dirty="0"/>
              <a:t>For example, if the goal is to learn the competitive value of your organization’s core products and services, a measure of achievement might be giving a short summary of this topic to a client on a call.</a:t>
            </a:r>
          </a:p>
          <a:p>
            <a:pPr>
              <a:spcAft>
                <a:spcPts val="600"/>
              </a:spcAft>
            </a:pPr>
            <a:r>
              <a:rPr lang="en-CA" sz="1600" dirty="0"/>
              <a:t>Next, identify a </a:t>
            </a:r>
            <a:r>
              <a:rPr lang="en-CA" sz="1600" b="1" dirty="0"/>
              <a:t>development method</a:t>
            </a:r>
            <a:r>
              <a:rPr lang="en-CA" sz="1600" dirty="0"/>
              <a:t> and remember to </a:t>
            </a:r>
            <a:r>
              <a:rPr lang="en-CA" sz="1600" b="1" dirty="0"/>
              <a:t>prioritize experiential learning.</a:t>
            </a:r>
            <a:r>
              <a:rPr lang="en-CA" sz="1600" dirty="0"/>
              <a:t> </a:t>
            </a:r>
          </a:p>
          <a:p>
            <a:pPr marL="557213" indent="-285750">
              <a:spcAft>
                <a:spcPts val="600"/>
              </a:spcAft>
              <a:buFont typeface="Arial" panose="020B0604020202020204" pitchFamily="34" charset="0"/>
              <a:buChar char="•"/>
            </a:pPr>
            <a:r>
              <a:rPr lang="en-CA" sz="1600" dirty="0"/>
              <a:t>For example, for the above goal, you could </a:t>
            </a:r>
            <a:r>
              <a:rPr lang="en-CA" sz="1600" b="1" dirty="0"/>
              <a:t>give a presentation</a:t>
            </a:r>
            <a:r>
              <a:rPr lang="en-CA" sz="1600" dirty="0"/>
              <a:t> to new employees on the competitive value of your organization’s core products and services to practice speaking confidently and competently about this topic.</a:t>
            </a:r>
          </a:p>
        </p:txBody>
      </p:sp>
      <p:sp>
        <p:nvSpPr>
          <p:cNvPr id="6" name="Line Callout 1 10">
            <a:extLst>
              <a:ext uri="{FF2B5EF4-FFF2-40B4-BE49-F238E27FC236}">
                <a16:creationId xmlns:a16="http://schemas.microsoft.com/office/drawing/2014/main" id="{832BE0B2-E35C-42E2-AD7B-CCC9E614C841}"/>
              </a:ext>
            </a:extLst>
          </p:cNvPr>
          <p:cNvSpPr/>
          <p:nvPr/>
        </p:nvSpPr>
        <p:spPr>
          <a:xfrm rot="10800000">
            <a:off x="2918964" y="3663216"/>
            <a:ext cx="1262511" cy="1219778"/>
          </a:xfrm>
          <a:prstGeom prst="borderCallout1">
            <a:avLst>
              <a:gd name="adj1" fmla="val 100109"/>
              <a:gd name="adj2" fmla="val 24182"/>
              <a:gd name="adj3" fmla="val 239381"/>
              <a:gd name="adj4" fmla="val -21705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Line Callout 1 8">
            <a:extLst>
              <a:ext uri="{FF2B5EF4-FFF2-40B4-BE49-F238E27FC236}">
                <a16:creationId xmlns:a16="http://schemas.microsoft.com/office/drawing/2014/main" id="{CDFCD9F7-523C-4BDD-8645-FE2458EEFF45}"/>
              </a:ext>
            </a:extLst>
          </p:cNvPr>
          <p:cNvSpPr/>
          <p:nvPr/>
        </p:nvSpPr>
        <p:spPr>
          <a:xfrm rot="10800000">
            <a:off x="4197335" y="3663216"/>
            <a:ext cx="1235090" cy="1219778"/>
          </a:xfrm>
          <a:prstGeom prst="borderCallout1">
            <a:avLst>
              <a:gd name="adj1" fmla="val 56360"/>
              <a:gd name="adj2" fmla="val 553"/>
              <a:gd name="adj3" fmla="val 63643"/>
              <a:gd name="adj4" fmla="val -12209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046218E5-09D4-40D8-B028-A57618FCE8D3}"/>
              </a:ext>
            </a:extLst>
          </p:cNvPr>
          <p:cNvSpPr txBox="1"/>
          <p:nvPr/>
        </p:nvSpPr>
        <p:spPr>
          <a:xfrm>
            <a:off x="7030988" y="1476536"/>
            <a:ext cx="587020" cy="923330"/>
          </a:xfrm>
          <a:prstGeom prst="rect">
            <a:avLst/>
          </a:prstGeom>
          <a:noFill/>
        </p:spPr>
        <p:txBody>
          <a:bodyPr wrap="none" rtlCol="0" anchor="ctr" anchorCtr="0">
            <a:spAutoFit/>
          </a:bodyPr>
          <a:lstStyle/>
          <a:p>
            <a:pPr algn="r"/>
            <a:r>
              <a:rPr lang="en-US" sz="5400" b="1" dirty="0">
                <a:solidFill>
                  <a:schemeClr val="accent1">
                    <a:alpha val="25000"/>
                  </a:schemeClr>
                </a:solidFill>
                <a:latin typeface="Montserrat SemiBold" pitchFamily="2" charset="77"/>
                <a:ea typeface="League Spartan" charset="0"/>
                <a:cs typeface="Poppins" pitchFamily="2" charset="77"/>
              </a:rPr>
              <a:t>3</a:t>
            </a:r>
          </a:p>
        </p:txBody>
      </p:sp>
      <p:sp>
        <p:nvSpPr>
          <p:cNvPr id="12" name="TextBox 11">
            <a:extLst>
              <a:ext uri="{FF2B5EF4-FFF2-40B4-BE49-F238E27FC236}">
                <a16:creationId xmlns:a16="http://schemas.microsoft.com/office/drawing/2014/main" id="{14A8FFC8-0CD6-4102-A4EC-B4F42288BFBD}"/>
              </a:ext>
            </a:extLst>
          </p:cNvPr>
          <p:cNvSpPr txBox="1"/>
          <p:nvPr/>
        </p:nvSpPr>
        <p:spPr>
          <a:xfrm>
            <a:off x="7071063" y="1738146"/>
            <a:ext cx="506870" cy="400110"/>
          </a:xfrm>
          <a:prstGeom prst="rect">
            <a:avLst/>
          </a:prstGeom>
          <a:noFill/>
        </p:spPr>
        <p:txBody>
          <a:bodyPr wrap="none" rtlCol="0" anchor="ctr" anchorCtr="0">
            <a:spAutoFit/>
          </a:bodyPr>
          <a:lstStyle/>
          <a:p>
            <a:pPr algn="r"/>
            <a:r>
              <a:rPr lang="en-US" sz="2000" b="1" dirty="0">
                <a:solidFill>
                  <a:schemeClr val="accent1"/>
                </a:solidFill>
                <a:latin typeface="Montserrat SemiBold" pitchFamily="2" charset="77"/>
                <a:ea typeface="League Spartan" charset="0"/>
                <a:cs typeface="Poppins" pitchFamily="2" charset="77"/>
              </a:rPr>
              <a:t>03</a:t>
            </a:r>
          </a:p>
        </p:txBody>
      </p:sp>
      <p:sp>
        <p:nvSpPr>
          <p:cNvPr id="13" name="TextBox 12">
            <a:extLst>
              <a:ext uri="{FF2B5EF4-FFF2-40B4-BE49-F238E27FC236}">
                <a16:creationId xmlns:a16="http://schemas.microsoft.com/office/drawing/2014/main" id="{EE7D52F6-12F9-419A-A8A0-C15E8E54001A}"/>
              </a:ext>
            </a:extLst>
          </p:cNvPr>
          <p:cNvSpPr txBox="1"/>
          <p:nvPr/>
        </p:nvSpPr>
        <p:spPr>
          <a:xfrm>
            <a:off x="6997325" y="3568920"/>
            <a:ext cx="654346" cy="923330"/>
          </a:xfrm>
          <a:prstGeom prst="rect">
            <a:avLst/>
          </a:prstGeom>
          <a:noFill/>
        </p:spPr>
        <p:txBody>
          <a:bodyPr wrap="none" rtlCol="0" anchor="ctr" anchorCtr="0">
            <a:spAutoFit/>
          </a:bodyPr>
          <a:lstStyle/>
          <a:p>
            <a:pPr algn="r"/>
            <a:r>
              <a:rPr lang="en-US" sz="5400" b="1" dirty="0">
                <a:solidFill>
                  <a:schemeClr val="accent1">
                    <a:alpha val="25000"/>
                  </a:schemeClr>
                </a:solidFill>
                <a:latin typeface="Montserrat SemiBold" pitchFamily="2" charset="77"/>
                <a:ea typeface="League Spartan" charset="0"/>
                <a:cs typeface="Poppins" pitchFamily="2" charset="77"/>
              </a:rPr>
              <a:t>4</a:t>
            </a:r>
          </a:p>
        </p:txBody>
      </p:sp>
      <p:sp>
        <p:nvSpPr>
          <p:cNvPr id="14" name="TextBox 13">
            <a:extLst>
              <a:ext uri="{FF2B5EF4-FFF2-40B4-BE49-F238E27FC236}">
                <a16:creationId xmlns:a16="http://schemas.microsoft.com/office/drawing/2014/main" id="{9E80B771-45DF-4C49-BABC-2EEDD2FB4FEB}"/>
              </a:ext>
            </a:extLst>
          </p:cNvPr>
          <p:cNvSpPr txBox="1"/>
          <p:nvPr/>
        </p:nvSpPr>
        <p:spPr>
          <a:xfrm>
            <a:off x="7058239" y="3830530"/>
            <a:ext cx="532518" cy="400110"/>
          </a:xfrm>
          <a:prstGeom prst="rect">
            <a:avLst/>
          </a:prstGeom>
          <a:noFill/>
        </p:spPr>
        <p:txBody>
          <a:bodyPr wrap="none" rtlCol="0" anchor="ctr" anchorCtr="0">
            <a:spAutoFit/>
          </a:bodyPr>
          <a:lstStyle/>
          <a:p>
            <a:pPr algn="r"/>
            <a:r>
              <a:rPr lang="en-US" sz="2000" b="1" dirty="0">
                <a:solidFill>
                  <a:schemeClr val="accent1"/>
                </a:solidFill>
                <a:latin typeface="Montserrat SemiBold" pitchFamily="2" charset="77"/>
                <a:ea typeface="League Spartan" charset="0"/>
                <a:cs typeface="Poppins" pitchFamily="2" charset="77"/>
              </a:rPr>
              <a:t>04</a:t>
            </a:r>
          </a:p>
        </p:txBody>
      </p:sp>
    </p:spTree>
    <p:extLst>
      <p:ext uri="{BB962C8B-B14F-4D97-AF65-F5344CB8AC3E}">
        <p14:creationId xmlns:p14="http://schemas.microsoft.com/office/powerpoint/2010/main" val="3743330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F6B5-DC36-42FC-80E2-B90D2D8EFB7C}"/>
              </a:ext>
            </a:extLst>
          </p:cNvPr>
          <p:cNvSpPr>
            <a:spLocks noGrp="1"/>
          </p:cNvSpPr>
          <p:nvPr>
            <p:ph type="title"/>
          </p:nvPr>
        </p:nvSpPr>
        <p:spPr/>
        <p:txBody>
          <a:bodyPr/>
          <a:lstStyle/>
          <a:p>
            <a:r>
              <a:rPr lang="en-CA" dirty="0"/>
              <a:t>Finally, formalize the goals, timeline, and progress check-ins with your manager</a:t>
            </a:r>
            <a:br>
              <a:rPr lang="en-CA" dirty="0"/>
            </a:br>
            <a:endParaRPr lang="en-CA" dirty="0"/>
          </a:p>
        </p:txBody>
      </p:sp>
      <p:sp>
        <p:nvSpPr>
          <p:cNvPr id="4" name="TextBox 3">
            <a:extLst>
              <a:ext uri="{FF2B5EF4-FFF2-40B4-BE49-F238E27FC236}">
                <a16:creationId xmlns:a16="http://schemas.microsoft.com/office/drawing/2014/main" id="{8118A6BA-1291-426B-9135-A84808D61FF6}"/>
              </a:ext>
            </a:extLst>
          </p:cNvPr>
          <p:cNvSpPr txBox="1"/>
          <p:nvPr/>
        </p:nvSpPr>
        <p:spPr>
          <a:xfrm>
            <a:off x="354105" y="1590009"/>
            <a:ext cx="6155456" cy="584775"/>
          </a:xfrm>
          <a:prstGeom prst="rect">
            <a:avLst/>
          </a:prstGeom>
          <a:noFill/>
        </p:spPr>
        <p:txBody>
          <a:bodyPr wrap="square" rtlCol="0">
            <a:spAutoFit/>
          </a:bodyPr>
          <a:lstStyle/>
          <a:p>
            <a:r>
              <a:rPr lang="en-CA" sz="1600" b="1" dirty="0">
                <a:latin typeface="+mj-lt"/>
              </a:rPr>
              <a:t>Set SMART development goals for each competency that needs to be developed.</a:t>
            </a:r>
            <a:endParaRPr lang="en-CA" sz="1400" dirty="0">
              <a:latin typeface="+mj-lt"/>
            </a:endParaRPr>
          </a:p>
        </p:txBody>
      </p:sp>
      <p:grpSp>
        <p:nvGrpSpPr>
          <p:cNvPr id="5" name="Group 35">
            <a:extLst>
              <a:ext uri="{FF2B5EF4-FFF2-40B4-BE49-F238E27FC236}">
                <a16:creationId xmlns:a16="http://schemas.microsoft.com/office/drawing/2014/main" id="{3A913B3B-1D74-4EA4-8A78-4449E750BDB3}"/>
              </a:ext>
            </a:extLst>
          </p:cNvPr>
          <p:cNvGrpSpPr/>
          <p:nvPr/>
        </p:nvGrpSpPr>
        <p:grpSpPr>
          <a:xfrm>
            <a:off x="354106" y="2326211"/>
            <a:ext cx="5400354" cy="3693589"/>
            <a:chOff x="375861" y="2213560"/>
            <a:chExt cx="3310641" cy="3115618"/>
          </a:xfrm>
        </p:grpSpPr>
        <p:sp>
          <p:nvSpPr>
            <p:cNvPr id="6" name="Freeform 36">
              <a:extLst>
                <a:ext uri="{FF2B5EF4-FFF2-40B4-BE49-F238E27FC236}">
                  <a16:creationId xmlns:a16="http://schemas.microsoft.com/office/drawing/2014/main" id="{1EA7C859-E7CB-4DB3-9F04-FD7297228109}"/>
                </a:ext>
              </a:extLst>
            </p:cNvPr>
            <p:cNvSpPr/>
            <p:nvPr/>
          </p:nvSpPr>
          <p:spPr>
            <a:xfrm flipH="1">
              <a:off x="375861" y="2213560"/>
              <a:ext cx="432106" cy="559334"/>
            </a:xfrm>
            <a:prstGeom prst="flowChartDelay">
              <a:avLst/>
            </a:prstGeom>
            <a:solidFill>
              <a:schemeClr val="accent1">
                <a:lumMod val="40000"/>
                <a:lumOff val="60000"/>
              </a:schemeClr>
            </a:solidFill>
            <a:ln>
              <a:solidFill>
                <a:schemeClr val="accent1">
                  <a:lumMod val="40000"/>
                  <a:lumOff val="6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258100" rIns="8890" bIns="258098" numCol="1" spcCol="1270" anchor="ctr" anchorCtr="0">
              <a:noAutofit/>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22300">
                <a:lnSpc>
                  <a:spcPct val="90000"/>
                </a:lnSpc>
                <a:spcAft>
                  <a:spcPct val="35000"/>
                </a:spcAft>
              </a:pPr>
              <a:r>
                <a:rPr lang="en-US" sz="2800" b="1" dirty="0">
                  <a:solidFill>
                    <a:srgbClr val="FFFFFF"/>
                  </a:solidFill>
                  <a:latin typeface="+mj-lt"/>
                </a:rPr>
                <a:t>S</a:t>
              </a:r>
            </a:p>
          </p:txBody>
        </p:sp>
        <p:sp>
          <p:nvSpPr>
            <p:cNvPr id="7" name="Freeform 37">
              <a:extLst>
                <a:ext uri="{FF2B5EF4-FFF2-40B4-BE49-F238E27FC236}">
                  <a16:creationId xmlns:a16="http://schemas.microsoft.com/office/drawing/2014/main" id="{FF148820-06D2-4B5B-A837-168A7B92F57E}"/>
                </a:ext>
              </a:extLst>
            </p:cNvPr>
            <p:cNvSpPr/>
            <p:nvPr/>
          </p:nvSpPr>
          <p:spPr>
            <a:xfrm>
              <a:off x="809564" y="2280547"/>
              <a:ext cx="2876938" cy="431670"/>
            </a:xfrm>
            <a:custGeom>
              <a:avLst/>
              <a:gdLst>
                <a:gd name="connsiteX0" fmla="*/ 77138 w 462816"/>
                <a:gd name="connsiteY0" fmla="*/ 0 h 4362122"/>
                <a:gd name="connsiteX1" fmla="*/ 385678 w 462816"/>
                <a:gd name="connsiteY1" fmla="*/ 0 h 4362122"/>
                <a:gd name="connsiteX2" fmla="*/ 462816 w 462816"/>
                <a:gd name="connsiteY2" fmla="*/ 77138 h 4362122"/>
                <a:gd name="connsiteX3" fmla="*/ 462816 w 462816"/>
                <a:gd name="connsiteY3" fmla="*/ 4362122 h 4362122"/>
                <a:gd name="connsiteX4" fmla="*/ 462816 w 462816"/>
                <a:gd name="connsiteY4" fmla="*/ 4362122 h 4362122"/>
                <a:gd name="connsiteX5" fmla="*/ 0 w 462816"/>
                <a:gd name="connsiteY5" fmla="*/ 4362122 h 4362122"/>
                <a:gd name="connsiteX6" fmla="*/ 0 w 462816"/>
                <a:gd name="connsiteY6" fmla="*/ 4362122 h 4362122"/>
                <a:gd name="connsiteX7" fmla="*/ 0 w 462816"/>
                <a:gd name="connsiteY7" fmla="*/ 77138 h 4362122"/>
                <a:gd name="connsiteX8" fmla="*/ 77138 w 462816"/>
                <a:gd name="connsiteY8" fmla="*/ 0 h 436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816" h="4362122">
                  <a:moveTo>
                    <a:pt x="462816" y="727042"/>
                  </a:moveTo>
                  <a:lnTo>
                    <a:pt x="462816" y="3635080"/>
                  </a:lnTo>
                  <a:cubicBezTo>
                    <a:pt x="462816" y="4036610"/>
                    <a:pt x="459152" y="4362117"/>
                    <a:pt x="454632" y="4362117"/>
                  </a:cubicBezTo>
                  <a:lnTo>
                    <a:pt x="0" y="4362117"/>
                  </a:lnTo>
                  <a:lnTo>
                    <a:pt x="0" y="4362117"/>
                  </a:lnTo>
                  <a:lnTo>
                    <a:pt x="0" y="5"/>
                  </a:lnTo>
                  <a:lnTo>
                    <a:pt x="0" y="5"/>
                  </a:lnTo>
                  <a:lnTo>
                    <a:pt x="454632" y="5"/>
                  </a:lnTo>
                  <a:cubicBezTo>
                    <a:pt x="459152" y="5"/>
                    <a:pt x="462816" y="325512"/>
                    <a:pt x="462816" y="727042"/>
                  </a:cubicBez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31482" rIns="31482" bIns="31484" numCol="1" spcCol="1270" anchor="ctr" anchorCtr="0">
              <a:noAutofit/>
            </a:bodyPr>
            <a:lstStyle>
              <a:defPPr>
                <a:defRPr lang="en-US"/>
              </a:defPPr>
              <a:lvl1pPr algn="ctr" rtl="0" fontAlgn="base">
                <a:spcBef>
                  <a:spcPct val="0"/>
                </a:spcBef>
                <a:spcAft>
                  <a:spcPct val="0"/>
                </a:spcAft>
                <a:defRPr kern="1200">
                  <a:solidFill>
                    <a:schemeClr val="dk1">
                      <a:hueOff val="0"/>
                      <a:satOff val="0"/>
                      <a:lumOff val="0"/>
                      <a:alphaOff val="0"/>
                    </a:schemeClr>
                  </a:solidFill>
                  <a:latin typeface="+mn-lt"/>
                  <a:ea typeface="+mn-ea"/>
                  <a:cs typeface="+mn-cs"/>
                </a:defRPr>
              </a:lvl1pPr>
              <a:lvl2pPr marL="457200" algn="ctr" rtl="0" fontAlgn="base">
                <a:spcBef>
                  <a:spcPct val="0"/>
                </a:spcBef>
                <a:spcAft>
                  <a:spcPct val="0"/>
                </a:spcAft>
                <a:defRPr kern="1200">
                  <a:solidFill>
                    <a:schemeClr val="dk1">
                      <a:hueOff val="0"/>
                      <a:satOff val="0"/>
                      <a:lumOff val="0"/>
                      <a:alphaOff val="0"/>
                    </a:schemeClr>
                  </a:solidFill>
                  <a:latin typeface="+mn-lt"/>
                  <a:ea typeface="+mn-ea"/>
                  <a:cs typeface="+mn-cs"/>
                </a:defRPr>
              </a:lvl2pPr>
              <a:lvl3pPr marL="914400" algn="ctr" rtl="0" fontAlgn="base">
                <a:spcBef>
                  <a:spcPct val="0"/>
                </a:spcBef>
                <a:spcAft>
                  <a:spcPct val="0"/>
                </a:spcAft>
                <a:defRPr kern="1200">
                  <a:solidFill>
                    <a:schemeClr val="dk1">
                      <a:hueOff val="0"/>
                      <a:satOff val="0"/>
                      <a:lumOff val="0"/>
                      <a:alphaOff val="0"/>
                    </a:schemeClr>
                  </a:solidFill>
                  <a:latin typeface="+mn-lt"/>
                  <a:ea typeface="+mn-ea"/>
                  <a:cs typeface="+mn-cs"/>
                </a:defRPr>
              </a:lvl3pPr>
              <a:lvl4pPr marL="1371600" algn="ctr" rtl="0" fontAlgn="base">
                <a:spcBef>
                  <a:spcPct val="0"/>
                </a:spcBef>
                <a:spcAft>
                  <a:spcPct val="0"/>
                </a:spcAft>
                <a:defRPr kern="1200">
                  <a:solidFill>
                    <a:schemeClr val="dk1">
                      <a:hueOff val="0"/>
                      <a:satOff val="0"/>
                      <a:lumOff val="0"/>
                      <a:alphaOff val="0"/>
                    </a:schemeClr>
                  </a:solidFill>
                  <a:latin typeface="+mn-lt"/>
                  <a:ea typeface="+mn-ea"/>
                  <a:cs typeface="+mn-cs"/>
                </a:defRPr>
              </a:lvl4pPr>
              <a:lvl5pPr marL="1828800" algn="ctr" rtl="0" fontAlgn="base">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marL="0" lvl="1" algn="l" defTabSz="622300">
                <a:lnSpc>
                  <a:spcPct val="90000"/>
                </a:lnSpc>
                <a:spcAft>
                  <a:spcPct val="15000"/>
                </a:spcAft>
              </a:pPr>
              <a:r>
                <a:rPr lang="en-US" sz="1600" b="1" dirty="0">
                  <a:solidFill>
                    <a:schemeClr val="tx1"/>
                  </a:solidFill>
                  <a:latin typeface="+mj-lt"/>
                </a:rPr>
                <a:t>Specific:</a:t>
              </a:r>
              <a:r>
                <a:rPr lang="en-US" sz="1600" dirty="0">
                  <a:solidFill>
                    <a:schemeClr val="tx1"/>
                  </a:solidFill>
                </a:rPr>
                <a:t> </a:t>
              </a:r>
              <a:r>
                <a:rPr lang="en-US" sz="1600" i="1" dirty="0">
                  <a:solidFill>
                    <a:schemeClr val="tx1"/>
                  </a:solidFill>
                </a:rPr>
                <a:t>Exactly what do you want to accomplish? </a:t>
              </a:r>
            </a:p>
          </p:txBody>
        </p:sp>
        <p:sp>
          <p:nvSpPr>
            <p:cNvPr id="8" name="Freeform 38">
              <a:extLst>
                <a:ext uri="{FF2B5EF4-FFF2-40B4-BE49-F238E27FC236}">
                  <a16:creationId xmlns:a16="http://schemas.microsoft.com/office/drawing/2014/main" id="{145FA712-5C9F-4736-9C85-AE55F48C9D66}"/>
                </a:ext>
              </a:extLst>
            </p:cNvPr>
            <p:cNvSpPr/>
            <p:nvPr/>
          </p:nvSpPr>
          <p:spPr>
            <a:xfrm flipH="1">
              <a:off x="375862" y="2854646"/>
              <a:ext cx="432105" cy="559333"/>
            </a:xfrm>
            <a:prstGeom prst="flowChartDelay">
              <a:avLst/>
            </a:prstGeom>
            <a:solidFill>
              <a:srgbClr val="82B9E6"/>
            </a:solidFill>
            <a:ln>
              <a:solidFill>
                <a:srgbClr val="82B9E6"/>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258099" rIns="8889" bIns="258098" numCol="1" spcCol="1270" anchor="ctr" anchorCtr="0">
              <a:noAutofit/>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22300">
                <a:lnSpc>
                  <a:spcPct val="90000"/>
                </a:lnSpc>
                <a:spcAft>
                  <a:spcPct val="35000"/>
                </a:spcAft>
              </a:pPr>
              <a:r>
                <a:rPr lang="en-US" sz="2800" b="1" dirty="0">
                  <a:solidFill>
                    <a:srgbClr val="FFFFFF"/>
                  </a:solidFill>
                  <a:latin typeface="+mj-lt"/>
                </a:rPr>
                <a:t>M</a:t>
              </a:r>
            </a:p>
          </p:txBody>
        </p:sp>
        <p:sp>
          <p:nvSpPr>
            <p:cNvPr id="9" name="Freeform 39">
              <a:extLst>
                <a:ext uri="{FF2B5EF4-FFF2-40B4-BE49-F238E27FC236}">
                  <a16:creationId xmlns:a16="http://schemas.microsoft.com/office/drawing/2014/main" id="{D3408B46-53C1-432A-BF2F-4FEFE9F8813A}"/>
                </a:ext>
              </a:extLst>
            </p:cNvPr>
            <p:cNvSpPr/>
            <p:nvPr/>
          </p:nvSpPr>
          <p:spPr>
            <a:xfrm>
              <a:off x="807967" y="2931635"/>
              <a:ext cx="2876938" cy="431670"/>
            </a:xfrm>
            <a:custGeom>
              <a:avLst/>
              <a:gdLst>
                <a:gd name="connsiteX0" fmla="*/ 77138 w 462816"/>
                <a:gd name="connsiteY0" fmla="*/ 0 h 4362122"/>
                <a:gd name="connsiteX1" fmla="*/ 385678 w 462816"/>
                <a:gd name="connsiteY1" fmla="*/ 0 h 4362122"/>
                <a:gd name="connsiteX2" fmla="*/ 462816 w 462816"/>
                <a:gd name="connsiteY2" fmla="*/ 77138 h 4362122"/>
                <a:gd name="connsiteX3" fmla="*/ 462816 w 462816"/>
                <a:gd name="connsiteY3" fmla="*/ 4362122 h 4362122"/>
                <a:gd name="connsiteX4" fmla="*/ 462816 w 462816"/>
                <a:gd name="connsiteY4" fmla="*/ 4362122 h 4362122"/>
                <a:gd name="connsiteX5" fmla="*/ 0 w 462816"/>
                <a:gd name="connsiteY5" fmla="*/ 4362122 h 4362122"/>
                <a:gd name="connsiteX6" fmla="*/ 0 w 462816"/>
                <a:gd name="connsiteY6" fmla="*/ 4362122 h 4362122"/>
                <a:gd name="connsiteX7" fmla="*/ 0 w 462816"/>
                <a:gd name="connsiteY7" fmla="*/ 77138 h 4362122"/>
                <a:gd name="connsiteX8" fmla="*/ 77138 w 462816"/>
                <a:gd name="connsiteY8" fmla="*/ 0 h 436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816" h="4362122">
                  <a:moveTo>
                    <a:pt x="462816" y="727042"/>
                  </a:moveTo>
                  <a:lnTo>
                    <a:pt x="462816" y="3635080"/>
                  </a:lnTo>
                  <a:cubicBezTo>
                    <a:pt x="462816" y="4036610"/>
                    <a:pt x="459152" y="4362117"/>
                    <a:pt x="454632" y="4362117"/>
                  </a:cubicBezTo>
                  <a:lnTo>
                    <a:pt x="0" y="4362117"/>
                  </a:lnTo>
                  <a:lnTo>
                    <a:pt x="0" y="4362117"/>
                  </a:lnTo>
                  <a:lnTo>
                    <a:pt x="0" y="5"/>
                  </a:lnTo>
                  <a:lnTo>
                    <a:pt x="0" y="5"/>
                  </a:lnTo>
                  <a:lnTo>
                    <a:pt x="454632" y="5"/>
                  </a:lnTo>
                  <a:cubicBezTo>
                    <a:pt x="459152" y="5"/>
                    <a:pt x="462816" y="325512"/>
                    <a:pt x="462816" y="727042"/>
                  </a:cubicBez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31482" rIns="31482" bIns="31484" numCol="1" spcCol="1270" anchor="ctr" anchorCtr="0">
              <a:noAutofit/>
            </a:bodyPr>
            <a:lstStyle>
              <a:defPPr>
                <a:defRPr lang="en-US"/>
              </a:defPPr>
              <a:lvl1pPr algn="ctr" rtl="0" fontAlgn="base">
                <a:spcBef>
                  <a:spcPct val="0"/>
                </a:spcBef>
                <a:spcAft>
                  <a:spcPct val="0"/>
                </a:spcAft>
                <a:defRPr kern="1200">
                  <a:solidFill>
                    <a:schemeClr val="dk1">
                      <a:hueOff val="0"/>
                      <a:satOff val="0"/>
                      <a:lumOff val="0"/>
                      <a:alphaOff val="0"/>
                    </a:schemeClr>
                  </a:solidFill>
                  <a:latin typeface="+mn-lt"/>
                  <a:ea typeface="+mn-ea"/>
                  <a:cs typeface="+mn-cs"/>
                </a:defRPr>
              </a:lvl1pPr>
              <a:lvl2pPr marL="457200" algn="ctr" rtl="0" fontAlgn="base">
                <a:spcBef>
                  <a:spcPct val="0"/>
                </a:spcBef>
                <a:spcAft>
                  <a:spcPct val="0"/>
                </a:spcAft>
                <a:defRPr kern="1200">
                  <a:solidFill>
                    <a:schemeClr val="dk1">
                      <a:hueOff val="0"/>
                      <a:satOff val="0"/>
                      <a:lumOff val="0"/>
                      <a:alphaOff val="0"/>
                    </a:schemeClr>
                  </a:solidFill>
                  <a:latin typeface="+mn-lt"/>
                  <a:ea typeface="+mn-ea"/>
                  <a:cs typeface="+mn-cs"/>
                </a:defRPr>
              </a:lvl2pPr>
              <a:lvl3pPr marL="914400" algn="ctr" rtl="0" fontAlgn="base">
                <a:spcBef>
                  <a:spcPct val="0"/>
                </a:spcBef>
                <a:spcAft>
                  <a:spcPct val="0"/>
                </a:spcAft>
                <a:defRPr kern="1200">
                  <a:solidFill>
                    <a:schemeClr val="dk1">
                      <a:hueOff val="0"/>
                      <a:satOff val="0"/>
                      <a:lumOff val="0"/>
                      <a:alphaOff val="0"/>
                    </a:schemeClr>
                  </a:solidFill>
                  <a:latin typeface="+mn-lt"/>
                  <a:ea typeface="+mn-ea"/>
                  <a:cs typeface="+mn-cs"/>
                </a:defRPr>
              </a:lvl3pPr>
              <a:lvl4pPr marL="1371600" algn="ctr" rtl="0" fontAlgn="base">
                <a:spcBef>
                  <a:spcPct val="0"/>
                </a:spcBef>
                <a:spcAft>
                  <a:spcPct val="0"/>
                </a:spcAft>
                <a:defRPr kern="1200">
                  <a:solidFill>
                    <a:schemeClr val="dk1">
                      <a:hueOff val="0"/>
                      <a:satOff val="0"/>
                      <a:lumOff val="0"/>
                      <a:alphaOff val="0"/>
                    </a:schemeClr>
                  </a:solidFill>
                  <a:latin typeface="+mn-lt"/>
                  <a:ea typeface="+mn-ea"/>
                  <a:cs typeface="+mn-cs"/>
                </a:defRPr>
              </a:lvl4pPr>
              <a:lvl5pPr marL="1828800" algn="ctr" rtl="0" fontAlgn="base">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marL="0" lvl="1" algn="l" defTabSz="622300">
                <a:lnSpc>
                  <a:spcPct val="90000"/>
                </a:lnSpc>
                <a:spcAft>
                  <a:spcPct val="15000"/>
                </a:spcAft>
              </a:pPr>
              <a:r>
                <a:rPr lang="en-US" sz="1600" b="1" dirty="0">
                  <a:solidFill>
                    <a:schemeClr val="tx1"/>
                  </a:solidFill>
                  <a:latin typeface="+mj-lt"/>
                </a:rPr>
                <a:t>Measurable: </a:t>
              </a:r>
              <a:r>
                <a:rPr lang="en-US" sz="1600" i="1" dirty="0">
                  <a:solidFill>
                    <a:schemeClr val="tx1"/>
                  </a:solidFill>
                </a:rPr>
                <a:t>How will you demonstrate success?</a:t>
              </a:r>
            </a:p>
          </p:txBody>
        </p:sp>
        <p:sp>
          <p:nvSpPr>
            <p:cNvPr id="10" name="Freeform 40">
              <a:extLst>
                <a:ext uri="{FF2B5EF4-FFF2-40B4-BE49-F238E27FC236}">
                  <a16:creationId xmlns:a16="http://schemas.microsoft.com/office/drawing/2014/main" id="{DED1D9F7-9267-49FC-BAB3-21B41FEB8BDB}"/>
                </a:ext>
              </a:extLst>
            </p:cNvPr>
            <p:cNvSpPr/>
            <p:nvPr/>
          </p:nvSpPr>
          <p:spPr>
            <a:xfrm flipH="1">
              <a:off x="375862" y="3495731"/>
              <a:ext cx="432105" cy="559333"/>
            </a:xfrm>
            <a:prstGeom prst="flowChartDelay">
              <a:avLst/>
            </a:prstGeom>
            <a:solidFill>
              <a:schemeClr val="accent2">
                <a:lumMod val="60000"/>
                <a:lumOff val="40000"/>
              </a:schemeClr>
            </a:solidFill>
            <a:ln>
              <a:solidFill>
                <a:schemeClr val="accent2">
                  <a:lumMod val="60000"/>
                  <a:lumOff val="4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258099" rIns="8889" bIns="258098" numCol="1" spcCol="1270" anchor="ctr" anchorCtr="0">
              <a:noAutofit/>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22300">
                <a:lnSpc>
                  <a:spcPct val="90000"/>
                </a:lnSpc>
                <a:spcAft>
                  <a:spcPct val="35000"/>
                </a:spcAft>
              </a:pPr>
              <a:r>
                <a:rPr lang="en-US" sz="2800" b="1" dirty="0">
                  <a:solidFill>
                    <a:srgbClr val="FFFFFF"/>
                  </a:solidFill>
                  <a:latin typeface="+mj-lt"/>
                </a:rPr>
                <a:t>A</a:t>
              </a:r>
            </a:p>
          </p:txBody>
        </p:sp>
        <p:sp>
          <p:nvSpPr>
            <p:cNvPr id="11" name="Freeform 41">
              <a:extLst>
                <a:ext uri="{FF2B5EF4-FFF2-40B4-BE49-F238E27FC236}">
                  <a16:creationId xmlns:a16="http://schemas.microsoft.com/office/drawing/2014/main" id="{E4EDFF0E-058C-4EF8-8612-C00EAD2348F7}"/>
                </a:ext>
              </a:extLst>
            </p:cNvPr>
            <p:cNvSpPr/>
            <p:nvPr/>
          </p:nvSpPr>
          <p:spPr>
            <a:xfrm>
              <a:off x="807967" y="3559563"/>
              <a:ext cx="2876938" cy="431670"/>
            </a:xfrm>
            <a:custGeom>
              <a:avLst/>
              <a:gdLst>
                <a:gd name="connsiteX0" fmla="*/ 77138 w 462816"/>
                <a:gd name="connsiteY0" fmla="*/ 0 h 4362122"/>
                <a:gd name="connsiteX1" fmla="*/ 385678 w 462816"/>
                <a:gd name="connsiteY1" fmla="*/ 0 h 4362122"/>
                <a:gd name="connsiteX2" fmla="*/ 462816 w 462816"/>
                <a:gd name="connsiteY2" fmla="*/ 77138 h 4362122"/>
                <a:gd name="connsiteX3" fmla="*/ 462816 w 462816"/>
                <a:gd name="connsiteY3" fmla="*/ 4362122 h 4362122"/>
                <a:gd name="connsiteX4" fmla="*/ 462816 w 462816"/>
                <a:gd name="connsiteY4" fmla="*/ 4362122 h 4362122"/>
                <a:gd name="connsiteX5" fmla="*/ 0 w 462816"/>
                <a:gd name="connsiteY5" fmla="*/ 4362122 h 4362122"/>
                <a:gd name="connsiteX6" fmla="*/ 0 w 462816"/>
                <a:gd name="connsiteY6" fmla="*/ 4362122 h 4362122"/>
                <a:gd name="connsiteX7" fmla="*/ 0 w 462816"/>
                <a:gd name="connsiteY7" fmla="*/ 77138 h 4362122"/>
                <a:gd name="connsiteX8" fmla="*/ 77138 w 462816"/>
                <a:gd name="connsiteY8" fmla="*/ 0 h 436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816" h="4362122">
                  <a:moveTo>
                    <a:pt x="462816" y="727042"/>
                  </a:moveTo>
                  <a:lnTo>
                    <a:pt x="462816" y="3635080"/>
                  </a:lnTo>
                  <a:cubicBezTo>
                    <a:pt x="462816" y="4036610"/>
                    <a:pt x="459152" y="4362117"/>
                    <a:pt x="454632" y="4362117"/>
                  </a:cubicBezTo>
                  <a:lnTo>
                    <a:pt x="0" y="4362117"/>
                  </a:lnTo>
                  <a:lnTo>
                    <a:pt x="0" y="4362117"/>
                  </a:lnTo>
                  <a:lnTo>
                    <a:pt x="0" y="5"/>
                  </a:lnTo>
                  <a:lnTo>
                    <a:pt x="0" y="5"/>
                  </a:lnTo>
                  <a:lnTo>
                    <a:pt x="454632" y="5"/>
                  </a:lnTo>
                  <a:cubicBezTo>
                    <a:pt x="459152" y="5"/>
                    <a:pt x="462816" y="325512"/>
                    <a:pt x="462816" y="727042"/>
                  </a:cubicBez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31482" rIns="31482" bIns="31484" numCol="1" spcCol="1270" anchor="ctr" anchorCtr="0">
              <a:noAutofit/>
            </a:bodyPr>
            <a:lstStyle>
              <a:defPPr>
                <a:defRPr lang="en-US"/>
              </a:defPPr>
              <a:lvl1pPr algn="ctr" rtl="0" fontAlgn="base">
                <a:spcBef>
                  <a:spcPct val="0"/>
                </a:spcBef>
                <a:spcAft>
                  <a:spcPct val="0"/>
                </a:spcAft>
                <a:defRPr kern="1200">
                  <a:solidFill>
                    <a:schemeClr val="dk1">
                      <a:hueOff val="0"/>
                      <a:satOff val="0"/>
                      <a:lumOff val="0"/>
                      <a:alphaOff val="0"/>
                    </a:schemeClr>
                  </a:solidFill>
                  <a:latin typeface="+mn-lt"/>
                  <a:ea typeface="+mn-ea"/>
                  <a:cs typeface="+mn-cs"/>
                </a:defRPr>
              </a:lvl1pPr>
              <a:lvl2pPr marL="457200" algn="ctr" rtl="0" fontAlgn="base">
                <a:spcBef>
                  <a:spcPct val="0"/>
                </a:spcBef>
                <a:spcAft>
                  <a:spcPct val="0"/>
                </a:spcAft>
                <a:defRPr kern="1200">
                  <a:solidFill>
                    <a:schemeClr val="dk1">
                      <a:hueOff val="0"/>
                      <a:satOff val="0"/>
                      <a:lumOff val="0"/>
                      <a:alphaOff val="0"/>
                    </a:schemeClr>
                  </a:solidFill>
                  <a:latin typeface="+mn-lt"/>
                  <a:ea typeface="+mn-ea"/>
                  <a:cs typeface="+mn-cs"/>
                </a:defRPr>
              </a:lvl2pPr>
              <a:lvl3pPr marL="914400" algn="ctr" rtl="0" fontAlgn="base">
                <a:spcBef>
                  <a:spcPct val="0"/>
                </a:spcBef>
                <a:spcAft>
                  <a:spcPct val="0"/>
                </a:spcAft>
                <a:defRPr kern="1200">
                  <a:solidFill>
                    <a:schemeClr val="dk1">
                      <a:hueOff val="0"/>
                      <a:satOff val="0"/>
                      <a:lumOff val="0"/>
                      <a:alphaOff val="0"/>
                    </a:schemeClr>
                  </a:solidFill>
                  <a:latin typeface="+mn-lt"/>
                  <a:ea typeface="+mn-ea"/>
                  <a:cs typeface="+mn-cs"/>
                </a:defRPr>
              </a:lvl3pPr>
              <a:lvl4pPr marL="1371600" algn="ctr" rtl="0" fontAlgn="base">
                <a:spcBef>
                  <a:spcPct val="0"/>
                </a:spcBef>
                <a:spcAft>
                  <a:spcPct val="0"/>
                </a:spcAft>
                <a:defRPr kern="1200">
                  <a:solidFill>
                    <a:schemeClr val="dk1">
                      <a:hueOff val="0"/>
                      <a:satOff val="0"/>
                      <a:lumOff val="0"/>
                      <a:alphaOff val="0"/>
                    </a:schemeClr>
                  </a:solidFill>
                  <a:latin typeface="+mn-lt"/>
                  <a:ea typeface="+mn-ea"/>
                  <a:cs typeface="+mn-cs"/>
                </a:defRPr>
              </a:lvl4pPr>
              <a:lvl5pPr marL="1828800" algn="ctr" rtl="0" fontAlgn="base">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marL="0" lvl="1" algn="l" defTabSz="622300">
                <a:lnSpc>
                  <a:spcPct val="90000"/>
                </a:lnSpc>
                <a:spcAft>
                  <a:spcPct val="15000"/>
                </a:spcAft>
              </a:pPr>
              <a:r>
                <a:rPr lang="en-US" sz="1600" b="1" dirty="0">
                  <a:solidFill>
                    <a:schemeClr val="tx1"/>
                  </a:solidFill>
                  <a:latin typeface="+mj-lt"/>
                </a:rPr>
                <a:t>Actionable: </a:t>
              </a:r>
              <a:r>
                <a:rPr lang="en-US" sz="1600" i="1" dirty="0">
                  <a:solidFill>
                    <a:schemeClr val="tx1"/>
                  </a:solidFill>
                </a:rPr>
                <a:t>Is this an achievable outcome?</a:t>
              </a:r>
            </a:p>
          </p:txBody>
        </p:sp>
        <p:sp>
          <p:nvSpPr>
            <p:cNvPr id="12" name="Freeform 42">
              <a:extLst>
                <a:ext uri="{FF2B5EF4-FFF2-40B4-BE49-F238E27FC236}">
                  <a16:creationId xmlns:a16="http://schemas.microsoft.com/office/drawing/2014/main" id="{F6122ACF-7ED3-4AB6-847F-DA58DCB95AE2}"/>
                </a:ext>
              </a:extLst>
            </p:cNvPr>
            <p:cNvSpPr/>
            <p:nvPr/>
          </p:nvSpPr>
          <p:spPr>
            <a:xfrm flipH="1">
              <a:off x="375862" y="4136815"/>
              <a:ext cx="432105" cy="559333"/>
            </a:xfrm>
            <a:prstGeom prst="flowChartDelay">
              <a:avLst/>
            </a:prstGeom>
            <a:solidFill>
              <a:schemeClr val="accent1">
                <a:lumMod val="60000"/>
                <a:lumOff val="40000"/>
              </a:schemeClr>
            </a:solidFill>
            <a:ln>
              <a:solidFill>
                <a:schemeClr val="accent1">
                  <a:lumMod val="60000"/>
                  <a:lumOff val="4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258099" rIns="8889" bIns="258098" numCol="1" spcCol="1270" anchor="ctr" anchorCtr="0">
              <a:noAutofit/>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22300">
                <a:lnSpc>
                  <a:spcPct val="90000"/>
                </a:lnSpc>
                <a:spcAft>
                  <a:spcPct val="35000"/>
                </a:spcAft>
              </a:pPr>
              <a:r>
                <a:rPr lang="en-US" sz="2800" b="1" dirty="0">
                  <a:solidFill>
                    <a:srgbClr val="FFFFFF"/>
                  </a:solidFill>
                  <a:latin typeface="+mj-lt"/>
                </a:rPr>
                <a:t>R</a:t>
              </a:r>
            </a:p>
          </p:txBody>
        </p:sp>
        <p:sp>
          <p:nvSpPr>
            <p:cNvPr id="13" name="Freeform 43">
              <a:extLst>
                <a:ext uri="{FF2B5EF4-FFF2-40B4-BE49-F238E27FC236}">
                  <a16:creationId xmlns:a16="http://schemas.microsoft.com/office/drawing/2014/main" id="{18AD6118-BF85-45E5-B8B2-390DA09BEED6}"/>
                </a:ext>
              </a:extLst>
            </p:cNvPr>
            <p:cNvSpPr/>
            <p:nvPr/>
          </p:nvSpPr>
          <p:spPr>
            <a:xfrm>
              <a:off x="807967" y="4197849"/>
              <a:ext cx="2876938" cy="431670"/>
            </a:xfrm>
            <a:custGeom>
              <a:avLst/>
              <a:gdLst>
                <a:gd name="connsiteX0" fmla="*/ 77138 w 462816"/>
                <a:gd name="connsiteY0" fmla="*/ 0 h 4362122"/>
                <a:gd name="connsiteX1" fmla="*/ 385678 w 462816"/>
                <a:gd name="connsiteY1" fmla="*/ 0 h 4362122"/>
                <a:gd name="connsiteX2" fmla="*/ 462816 w 462816"/>
                <a:gd name="connsiteY2" fmla="*/ 77138 h 4362122"/>
                <a:gd name="connsiteX3" fmla="*/ 462816 w 462816"/>
                <a:gd name="connsiteY3" fmla="*/ 4362122 h 4362122"/>
                <a:gd name="connsiteX4" fmla="*/ 462816 w 462816"/>
                <a:gd name="connsiteY4" fmla="*/ 4362122 h 4362122"/>
                <a:gd name="connsiteX5" fmla="*/ 0 w 462816"/>
                <a:gd name="connsiteY5" fmla="*/ 4362122 h 4362122"/>
                <a:gd name="connsiteX6" fmla="*/ 0 w 462816"/>
                <a:gd name="connsiteY6" fmla="*/ 4362122 h 4362122"/>
                <a:gd name="connsiteX7" fmla="*/ 0 w 462816"/>
                <a:gd name="connsiteY7" fmla="*/ 77138 h 4362122"/>
                <a:gd name="connsiteX8" fmla="*/ 77138 w 462816"/>
                <a:gd name="connsiteY8" fmla="*/ 0 h 436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816" h="4362122">
                  <a:moveTo>
                    <a:pt x="462816" y="727042"/>
                  </a:moveTo>
                  <a:lnTo>
                    <a:pt x="462816" y="3635080"/>
                  </a:lnTo>
                  <a:cubicBezTo>
                    <a:pt x="462816" y="4036610"/>
                    <a:pt x="459152" y="4362117"/>
                    <a:pt x="454632" y="4362117"/>
                  </a:cubicBezTo>
                  <a:lnTo>
                    <a:pt x="0" y="4362117"/>
                  </a:lnTo>
                  <a:lnTo>
                    <a:pt x="0" y="4362117"/>
                  </a:lnTo>
                  <a:lnTo>
                    <a:pt x="0" y="5"/>
                  </a:lnTo>
                  <a:lnTo>
                    <a:pt x="0" y="5"/>
                  </a:lnTo>
                  <a:lnTo>
                    <a:pt x="454632" y="5"/>
                  </a:lnTo>
                  <a:cubicBezTo>
                    <a:pt x="459152" y="5"/>
                    <a:pt x="462816" y="325512"/>
                    <a:pt x="462816" y="727042"/>
                  </a:cubicBez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31482" rIns="31482" bIns="31484" numCol="1" spcCol="1270" anchor="ctr" anchorCtr="0">
              <a:noAutofit/>
            </a:bodyPr>
            <a:lstStyle>
              <a:defPPr>
                <a:defRPr lang="en-US"/>
              </a:defPPr>
              <a:lvl1pPr algn="ctr" rtl="0" fontAlgn="base">
                <a:spcBef>
                  <a:spcPct val="0"/>
                </a:spcBef>
                <a:spcAft>
                  <a:spcPct val="0"/>
                </a:spcAft>
                <a:defRPr kern="1200">
                  <a:solidFill>
                    <a:schemeClr val="dk1">
                      <a:hueOff val="0"/>
                      <a:satOff val="0"/>
                      <a:lumOff val="0"/>
                      <a:alphaOff val="0"/>
                    </a:schemeClr>
                  </a:solidFill>
                  <a:latin typeface="+mn-lt"/>
                  <a:ea typeface="+mn-ea"/>
                  <a:cs typeface="+mn-cs"/>
                </a:defRPr>
              </a:lvl1pPr>
              <a:lvl2pPr marL="457200" algn="ctr" rtl="0" fontAlgn="base">
                <a:spcBef>
                  <a:spcPct val="0"/>
                </a:spcBef>
                <a:spcAft>
                  <a:spcPct val="0"/>
                </a:spcAft>
                <a:defRPr kern="1200">
                  <a:solidFill>
                    <a:schemeClr val="dk1">
                      <a:hueOff val="0"/>
                      <a:satOff val="0"/>
                      <a:lumOff val="0"/>
                      <a:alphaOff val="0"/>
                    </a:schemeClr>
                  </a:solidFill>
                  <a:latin typeface="+mn-lt"/>
                  <a:ea typeface="+mn-ea"/>
                  <a:cs typeface="+mn-cs"/>
                </a:defRPr>
              </a:lvl2pPr>
              <a:lvl3pPr marL="914400" algn="ctr" rtl="0" fontAlgn="base">
                <a:spcBef>
                  <a:spcPct val="0"/>
                </a:spcBef>
                <a:spcAft>
                  <a:spcPct val="0"/>
                </a:spcAft>
                <a:defRPr kern="1200">
                  <a:solidFill>
                    <a:schemeClr val="dk1">
                      <a:hueOff val="0"/>
                      <a:satOff val="0"/>
                      <a:lumOff val="0"/>
                      <a:alphaOff val="0"/>
                    </a:schemeClr>
                  </a:solidFill>
                  <a:latin typeface="+mn-lt"/>
                  <a:ea typeface="+mn-ea"/>
                  <a:cs typeface="+mn-cs"/>
                </a:defRPr>
              </a:lvl3pPr>
              <a:lvl4pPr marL="1371600" algn="ctr" rtl="0" fontAlgn="base">
                <a:spcBef>
                  <a:spcPct val="0"/>
                </a:spcBef>
                <a:spcAft>
                  <a:spcPct val="0"/>
                </a:spcAft>
                <a:defRPr kern="1200">
                  <a:solidFill>
                    <a:schemeClr val="dk1">
                      <a:hueOff val="0"/>
                      <a:satOff val="0"/>
                      <a:lumOff val="0"/>
                      <a:alphaOff val="0"/>
                    </a:schemeClr>
                  </a:solidFill>
                  <a:latin typeface="+mn-lt"/>
                  <a:ea typeface="+mn-ea"/>
                  <a:cs typeface="+mn-cs"/>
                </a:defRPr>
              </a:lvl4pPr>
              <a:lvl5pPr marL="1828800" algn="ctr" rtl="0" fontAlgn="base">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marL="0" lvl="1" algn="l" defTabSz="622300">
                <a:lnSpc>
                  <a:spcPct val="90000"/>
                </a:lnSpc>
                <a:spcAft>
                  <a:spcPct val="15000"/>
                </a:spcAft>
              </a:pPr>
              <a:r>
                <a:rPr lang="en-US" sz="1600" b="1" dirty="0">
                  <a:solidFill>
                    <a:schemeClr val="tx1"/>
                  </a:solidFill>
                  <a:latin typeface="+mj-lt"/>
                </a:rPr>
                <a:t>Relevant: </a:t>
              </a:r>
              <a:r>
                <a:rPr lang="en-US" sz="1600" i="1" dirty="0">
                  <a:solidFill>
                    <a:schemeClr val="tx1"/>
                  </a:solidFill>
                </a:rPr>
                <a:t>How is the goal tied to your overall objective for development?</a:t>
              </a:r>
            </a:p>
          </p:txBody>
        </p:sp>
        <p:sp>
          <p:nvSpPr>
            <p:cNvPr id="14" name="Freeform 44">
              <a:extLst>
                <a:ext uri="{FF2B5EF4-FFF2-40B4-BE49-F238E27FC236}">
                  <a16:creationId xmlns:a16="http://schemas.microsoft.com/office/drawing/2014/main" id="{146C591F-7F9C-412A-A5B7-3D6B1B6FB1F8}"/>
                </a:ext>
              </a:extLst>
            </p:cNvPr>
            <p:cNvSpPr/>
            <p:nvPr/>
          </p:nvSpPr>
          <p:spPr>
            <a:xfrm flipH="1">
              <a:off x="375862" y="4769845"/>
              <a:ext cx="432105" cy="559333"/>
            </a:xfrm>
            <a:prstGeom prst="flowChartDelay">
              <a:avLst/>
            </a:prstGeom>
            <a:solidFill>
              <a:srgbClr val="3C95D8"/>
            </a:solidFill>
            <a:ln>
              <a:solidFill>
                <a:srgbClr val="3C95D8"/>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258099" rIns="8889" bIns="258098" numCol="1" spcCol="1270" anchor="ctr" anchorCtr="0">
              <a:noAutofit/>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22300">
                <a:lnSpc>
                  <a:spcPct val="90000"/>
                </a:lnSpc>
                <a:spcAft>
                  <a:spcPct val="35000"/>
                </a:spcAft>
              </a:pPr>
              <a:r>
                <a:rPr lang="en-US" sz="2800" b="1" dirty="0">
                  <a:solidFill>
                    <a:srgbClr val="FFFFFF"/>
                  </a:solidFill>
                  <a:latin typeface="+mj-lt"/>
                </a:rPr>
                <a:t>T</a:t>
              </a:r>
            </a:p>
          </p:txBody>
        </p:sp>
        <p:sp>
          <p:nvSpPr>
            <p:cNvPr id="15" name="Freeform 45">
              <a:extLst>
                <a:ext uri="{FF2B5EF4-FFF2-40B4-BE49-F238E27FC236}">
                  <a16:creationId xmlns:a16="http://schemas.microsoft.com/office/drawing/2014/main" id="{A78B2FCC-609C-4D96-999F-84BE3894EF89}"/>
                </a:ext>
              </a:extLst>
            </p:cNvPr>
            <p:cNvSpPr/>
            <p:nvPr/>
          </p:nvSpPr>
          <p:spPr>
            <a:xfrm>
              <a:off x="807967" y="4836136"/>
              <a:ext cx="2876938" cy="431670"/>
            </a:xfrm>
            <a:custGeom>
              <a:avLst/>
              <a:gdLst>
                <a:gd name="connsiteX0" fmla="*/ 77138 w 462816"/>
                <a:gd name="connsiteY0" fmla="*/ 0 h 4362122"/>
                <a:gd name="connsiteX1" fmla="*/ 385678 w 462816"/>
                <a:gd name="connsiteY1" fmla="*/ 0 h 4362122"/>
                <a:gd name="connsiteX2" fmla="*/ 462816 w 462816"/>
                <a:gd name="connsiteY2" fmla="*/ 77138 h 4362122"/>
                <a:gd name="connsiteX3" fmla="*/ 462816 w 462816"/>
                <a:gd name="connsiteY3" fmla="*/ 4362122 h 4362122"/>
                <a:gd name="connsiteX4" fmla="*/ 462816 w 462816"/>
                <a:gd name="connsiteY4" fmla="*/ 4362122 h 4362122"/>
                <a:gd name="connsiteX5" fmla="*/ 0 w 462816"/>
                <a:gd name="connsiteY5" fmla="*/ 4362122 h 4362122"/>
                <a:gd name="connsiteX6" fmla="*/ 0 w 462816"/>
                <a:gd name="connsiteY6" fmla="*/ 4362122 h 4362122"/>
                <a:gd name="connsiteX7" fmla="*/ 0 w 462816"/>
                <a:gd name="connsiteY7" fmla="*/ 77138 h 4362122"/>
                <a:gd name="connsiteX8" fmla="*/ 77138 w 462816"/>
                <a:gd name="connsiteY8" fmla="*/ 0 h 436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816" h="4362122">
                  <a:moveTo>
                    <a:pt x="462816" y="727042"/>
                  </a:moveTo>
                  <a:lnTo>
                    <a:pt x="462816" y="3635080"/>
                  </a:lnTo>
                  <a:cubicBezTo>
                    <a:pt x="462816" y="4036610"/>
                    <a:pt x="459152" y="4362117"/>
                    <a:pt x="454632" y="4362117"/>
                  </a:cubicBezTo>
                  <a:lnTo>
                    <a:pt x="0" y="4362117"/>
                  </a:lnTo>
                  <a:lnTo>
                    <a:pt x="0" y="4362117"/>
                  </a:lnTo>
                  <a:lnTo>
                    <a:pt x="0" y="5"/>
                  </a:lnTo>
                  <a:lnTo>
                    <a:pt x="0" y="5"/>
                  </a:lnTo>
                  <a:lnTo>
                    <a:pt x="454632" y="5"/>
                  </a:lnTo>
                  <a:cubicBezTo>
                    <a:pt x="459152" y="5"/>
                    <a:pt x="462816" y="325512"/>
                    <a:pt x="462816" y="727042"/>
                  </a:cubicBez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31482" rIns="31482" bIns="31484" numCol="1" spcCol="1270" anchor="ctr" anchorCtr="0">
              <a:noAutofit/>
            </a:bodyPr>
            <a:lstStyle>
              <a:defPPr>
                <a:defRPr lang="en-US"/>
              </a:defPPr>
              <a:lvl1pPr algn="ctr" rtl="0" fontAlgn="base">
                <a:spcBef>
                  <a:spcPct val="0"/>
                </a:spcBef>
                <a:spcAft>
                  <a:spcPct val="0"/>
                </a:spcAft>
                <a:defRPr kern="1200">
                  <a:solidFill>
                    <a:schemeClr val="dk1">
                      <a:hueOff val="0"/>
                      <a:satOff val="0"/>
                      <a:lumOff val="0"/>
                      <a:alphaOff val="0"/>
                    </a:schemeClr>
                  </a:solidFill>
                  <a:latin typeface="+mn-lt"/>
                  <a:ea typeface="+mn-ea"/>
                  <a:cs typeface="+mn-cs"/>
                </a:defRPr>
              </a:lvl1pPr>
              <a:lvl2pPr marL="457200" algn="ctr" rtl="0" fontAlgn="base">
                <a:spcBef>
                  <a:spcPct val="0"/>
                </a:spcBef>
                <a:spcAft>
                  <a:spcPct val="0"/>
                </a:spcAft>
                <a:defRPr kern="1200">
                  <a:solidFill>
                    <a:schemeClr val="dk1">
                      <a:hueOff val="0"/>
                      <a:satOff val="0"/>
                      <a:lumOff val="0"/>
                      <a:alphaOff val="0"/>
                    </a:schemeClr>
                  </a:solidFill>
                  <a:latin typeface="+mn-lt"/>
                  <a:ea typeface="+mn-ea"/>
                  <a:cs typeface="+mn-cs"/>
                </a:defRPr>
              </a:lvl2pPr>
              <a:lvl3pPr marL="914400" algn="ctr" rtl="0" fontAlgn="base">
                <a:spcBef>
                  <a:spcPct val="0"/>
                </a:spcBef>
                <a:spcAft>
                  <a:spcPct val="0"/>
                </a:spcAft>
                <a:defRPr kern="1200">
                  <a:solidFill>
                    <a:schemeClr val="dk1">
                      <a:hueOff val="0"/>
                      <a:satOff val="0"/>
                      <a:lumOff val="0"/>
                      <a:alphaOff val="0"/>
                    </a:schemeClr>
                  </a:solidFill>
                  <a:latin typeface="+mn-lt"/>
                  <a:ea typeface="+mn-ea"/>
                  <a:cs typeface="+mn-cs"/>
                </a:defRPr>
              </a:lvl3pPr>
              <a:lvl4pPr marL="1371600" algn="ctr" rtl="0" fontAlgn="base">
                <a:spcBef>
                  <a:spcPct val="0"/>
                </a:spcBef>
                <a:spcAft>
                  <a:spcPct val="0"/>
                </a:spcAft>
                <a:defRPr kern="1200">
                  <a:solidFill>
                    <a:schemeClr val="dk1">
                      <a:hueOff val="0"/>
                      <a:satOff val="0"/>
                      <a:lumOff val="0"/>
                      <a:alphaOff val="0"/>
                    </a:schemeClr>
                  </a:solidFill>
                  <a:latin typeface="+mn-lt"/>
                  <a:ea typeface="+mn-ea"/>
                  <a:cs typeface="+mn-cs"/>
                </a:defRPr>
              </a:lvl4pPr>
              <a:lvl5pPr marL="1828800" algn="ctr" rtl="0" fontAlgn="base">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marL="0" lvl="1" algn="l" defTabSz="622300">
                <a:lnSpc>
                  <a:spcPct val="90000"/>
                </a:lnSpc>
                <a:spcAft>
                  <a:spcPct val="15000"/>
                </a:spcAft>
              </a:pPr>
              <a:r>
                <a:rPr lang="en-US" sz="1600" b="1" dirty="0">
                  <a:solidFill>
                    <a:schemeClr val="tx1"/>
                  </a:solidFill>
                  <a:latin typeface="+mj-lt"/>
                </a:rPr>
                <a:t>Time-bound: </a:t>
              </a:r>
              <a:r>
                <a:rPr lang="en-US" sz="1600" i="1" dirty="0">
                  <a:solidFill>
                    <a:schemeClr val="tx1"/>
                  </a:solidFill>
                </a:rPr>
                <a:t>When will this goal be accomplished by?</a:t>
              </a:r>
            </a:p>
          </p:txBody>
        </p:sp>
      </p:grpSp>
      <p:sp>
        <p:nvSpPr>
          <p:cNvPr id="16" name="Rounded Rectangular Callout 46">
            <a:extLst>
              <a:ext uri="{FF2B5EF4-FFF2-40B4-BE49-F238E27FC236}">
                <a16:creationId xmlns:a16="http://schemas.microsoft.com/office/drawing/2014/main" id="{5F31AD1E-050E-4962-BB69-838B1FB52544}"/>
              </a:ext>
            </a:extLst>
          </p:cNvPr>
          <p:cNvSpPr/>
          <p:nvPr/>
        </p:nvSpPr>
        <p:spPr>
          <a:xfrm>
            <a:off x="6793749" y="1882396"/>
            <a:ext cx="4668467" cy="4026364"/>
          </a:xfrm>
          <a:prstGeom prst="wedgeRoundRectCallout">
            <a:avLst>
              <a:gd name="adj1" fmla="val -59296"/>
              <a:gd name="adj2" fmla="val -23340"/>
              <a:gd name="adj3" fmla="val 16667"/>
            </a:avLst>
          </a:prstGeom>
          <a:solidFill>
            <a:srgbClr val="EAEAF6"/>
          </a:solidFill>
          <a:ln>
            <a:noFill/>
          </a:ln>
          <a:effectLst>
            <a:outerShdw blurRad="635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spcAft>
                <a:spcPts val="600"/>
              </a:spcAft>
            </a:pPr>
            <a:r>
              <a:rPr lang="en-CA" sz="1600" b="1" dirty="0">
                <a:solidFill>
                  <a:schemeClr val="tx1"/>
                </a:solidFill>
              </a:rPr>
              <a:t>After discussing development goals and action items with your manager, formalize how and when progress will be reviewed to ensure accountability.</a:t>
            </a:r>
          </a:p>
          <a:p>
            <a:pPr marL="171450" lvl="0" indent="-171450">
              <a:spcBef>
                <a:spcPts val="300"/>
              </a:spcBef>
              <a:spcAft>
                <a:spcPts val="300"/>
              </a:spcAft>
              <a:buFont typeface="Arial" panose="020B0604020202020204" pitchFamily="34" charset="0"/>
              <a:buChar char="•"/>
            </a:pPr>
            <a:r>
              <a:rPr lang="en-CA" sz="1600" dirty="0">
                <a:solidFill>
                  <a:schemeClr val="tx1"/>
                </a:solidFill>
              </a:rPr>
              <a:t>Establish timelines for reviewing progress and confirm how development progress will be measured.</a:t>
            </a:r>
          </a:p>
          <a:p>
            <a:pPr marL="171450" lvl="0" indent="-171450">
              <a:spcBef>
                <a:spcPts val="300"/>
              </a:spcBef>
              <a:spcAft>
                <a:spcPts val="300"/>
              </a:spcAft>
              <a:buFont typeface="Arial" panose="020B0604020202020204" pitchFamily="34" charset="0"/>
              <a:buChar char="•"/>
            </a:pPr>
            <a:r>
              <a:rPr lang="en-CA" sz="1600" dirty="0">
                <a:solidFill>
                  <a:schemeClr val="tx1"/>
                </a:solidFill>
              </a:rPr>
              <a:t>As a general guideline, ensure that one-on-one check-ins are occurring at least once a month.</a:t>
            </a:r>
          </a:p>
          <a:p>
            <a:pPr lvl="0">
              <a:spcBef>
                <a:spcPts val="600"/>
              </a:spcBef>
              <a:spcAft>
                <a:spcPts val="600"/>
              </a:spcAft>
            </a:pPr>
            <a:r>
              <a:rPr lang="en-US" sz="1600" b="1" dirty="0">
                <a:solidFill>
                  <a:schemeClr val="tx1"/>
                </a:solidFill>
              </a:rPr>
              <a:t>Document goals, timelines, and check-ins in the </a:t>
            </a:r>
            <a:r>
              <a:rPr lang="en-US" sz="1600" i="1" dirty="0">
                <a:solidFill>
                  <a:schemeClr val="tx1"/>
                </a:solidFill>
              </a:rPr>
              <a:t>360 Feedback Interpretation and Development Plan Worksheet</a:t>
            </a:r>
            <a:r>
              <a:rPr lang="en-US" sz="1600" dirty="0">
                <a:solidFill>
                  <a:schemeClr val="tx1"/>
                </a:solidFill>
              </a:rPr>
              <a:t>.</a:t>
            </a:r>
            <a:r>
              <a:rPr lang="en-US" sz="1600" b="1" dirty="0">
                <a:solidFill>
                  <a:schemeClr val="tx1"/>
                </a:solidFill>
              </a:rPr>
              <a:t> </a:t>
            </a:r>
            <a:endParaRPr lang="en-CA" sz="1600" u="sng" dirty="0">
              <a:solidFill>
                <a:schemeClr val="tx1"/>
              </a:solidFill>
            </a:endParaRPr>
          </a:p>
        </p:txBody>
      </p:sp>
    </p:spTree>
    <p:extLst>
      <p:ext uri="{BB962C8B-B14F-4D97-AF65-F5344CB8AC3E}">
        <p14:creationId xmlns:p14="http://schemas.microsoft.com/office/powerpoint/2010/main" val="2641863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F6B5-DC36-42FC-80E2-B90D2D8EFB7C}"/>
              </a:ext>
            </a:extLst>
          </p:cNvPr>
          <p:cNvSpPr>
            <a:spLocks noGrp="1"/>
          </p:cNvSpPr>
          <p:nvPr>
            <p:ph type="title"/>
          </p:nvPr>
        </p:nvSpPr>
        <p:spPr/>
        <p:txBody>
          <a:bodyPr/>
          <a:lstStyle/>
          <a:p>
            <a:r>
              <a:rPr lang="en-CA" dirty="0"/>
              <a:t>Next steps</a:t>
            </a:r>
            <a:br>
              <a:rPr lang="en-CA" dirty="0"/>
            </a:br>
            <a:endParaRPr lang="en-CA" dirty="0"/>
          </a:p>
        </p:txBody>
      </p:sp>
      <p:pic>
        <p:nvPicPr>
          <p:cNvPr id="4" name="Picture 3">
            <a:extLst>
              <a:ext uri="{FF2B5EF4-FFF2-40B4-BE49-F238E27FC236}">
                <a16:creationId xmlns:a16="http://schemas.microsoft.com/office/drawing/2014/main" id="{AD7DE450-3923-44C0-8F46-BF44059C6F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527352" y="1242968"/>
            <a:ext cx="4181978" cy="4728846"/>
          </a:xfrm>
          <a:prstGeom prst="rect">
            <a:avLst/>
          </a:prstGeom>
        </p:spPr>
      </p:pic>
      <p:sp>
        <p:nvSpPr>
          <p:cNvPr id="12" name="Rounded Rectangle 4">
            <a:extLst>
              <a:ext uri="{FF2B5EF4-FFF2-40B4-BE49-F238E27FC236}">
                <a16:creationId xmlns:a16="http://schemas.microsoft.com/office/drawing/2014/main" id="{B1850510-94B5-4522-9781-1BEDBE23A4AD}"/>
              </a:ext>
            </a:extLst>
          </p:cNvPr>
          <p:cNvSpPr/>
          <p:nvPr/>
        </p:nvSpPr>
        <p:spPr>
          <a:xfrm>
            <a:off x="333078" y="1535387"/>
            <a:ext cx="5114240" cy="78643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panose="020B0604020202020204" pitchFamily="34" charset="0"/>
            </a:endParaRPr>
          </a:p>
        </p:txBody>
      </p:sp>
      <p:sp>
        <p:nvSpPr>
          <p:cNvPr id="13" name="Oval 12">
            <a:extLst>
              <a:ext uri="{FF2B5EF4-FFF2-40B4-BE49-F238E27FC236}">
                <a16:creationId xmlns:a16="http://schemas.microsoft.com/office/drawing/2014/main" id="{409D1AF7-5C8C-4547-A415-61323792B283}"/>
              </a:ext>
            </a:extLst>
          </p:cNvPr>
          <p:cNvSpPr/>
          <p:nvPr/>
        </p:nvSpPr>
        <p:spPr>
          <a:xfrm>
            <a:off x="333078" y="1535387"/>
            <a:ext cx="786437" cy="786437"/>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14" name="TextBox 13">
            <a:extLst>
              <a:ext uri="{FF2B5EF4-FFF2-40B4-BE49-F238E27FC236}">
                <a16:creationId xmlns:a16="http://schemas.microsoft.com/office/drawing/2014/main" id="{A02EE656-1CE8-402B-8CAB-C24313CAD385}"/>
              </a:ext>
            </a:extLst>
          </p:cNvPr>
          <p:cNvSpPr txBox="1"/>
          <p:nvPr/>
        </p:nvSpPr>
        <p:spPr>
          <a:xfrm>
            <a:off x="529364" y="1536191"/>
            <a:ext cx="404278" cy="784830"/>
          </a:xfrm>
          <a:prstGeom prst="rect">
            <a:avLst/>
          </a:prstGeom>
          <a:noFill/>
        </p:spPr>
        <p:txBody>
          <a:bodyPr wrap="none" rtlCol="0" anchor="ctr" anchorCtr="0">
            <a:spAutoFit/>
          </a:bodyPr>
          <a:lstStyle/>
          <a:p>
            <a:pPr algn="ctr"/>
            <a:r>
              <a:rPr lang="en-US" sz="4500" b="1" dirty="0">
                <a:solidFill>
                  <a:schemeClr val="bg2">
                    <a:lumMod val="50000"/>
                  </a:schemeClr>
                </a:solidFill>
                <a:latin typeface="Montserrat SemiBold" pitchFamily="2" charset="77"/>
                <a:ea typeface="League Spartan" charset="0"/>
                <a:cs typeface="Poppins" pitchFamily="2" charset="77"/>
              </a:rPr>
              <a:t>1</a:t>
            </a:r>
          </a:p>
        </p:txBody>
      </p:sp>
      <p:sp>
        <p:nvSpPr>
          <p:cNvPr id="15" name="TextBox 14">
            <a:extLst>
              <a:ext uri="{FF2B5EF4-FFF2-40B4-BE49-F238E27FC236}">
                <a16:creationId xmlns:a16="http://schemas.microsoft.com/office/drawing/2014/main" id="{647D3B90-1741-4109-A5EE-70ACBB72AF16}"/>
              </a:ext>
            </a:extLst>
          </p:cNvPr>
          <p:cNvSpPr txBox="1"/>
          <p:nvPr/>
        </p:nvSpPr>
        <p:spPr>
          <a:xfrm>
            <a:off x="1299346" y="1536458"/>
            <a:ext cx="2280633" cy="338554"/>
          </a:xfrm>
          <a:prstGeom prst="rect">
            <a:avLst/>
          </a:prstGeom>
          <a:noFill/>
        </p:spPr>
        <p:txBody>
          <a:bodyPr wrap="square" lIns="72000" rtlCol="0" anchor="b" anchorCtr="0">
            <a:spAutoFit/>
          </a:bodyPr>
          <a:lstStyle/>
          <a:p>
            <a:r>
              <a:rPr lang="en-US" sz="1600" b="1" dirty="0">
                <a:latin typeface="Montserrat SemiBold" pitchFamily="2" charset="77"/>
                <a:ea typeface="League Spartan" charset="0"/>
                <a:cs typeface="Poppins" pitchFamily="2" charset="77"/>
              </a:rPr>
              <a:t>Review report</a:t>
            </a:r>
          </a:p>
        </p:txBody>
      </p:sp>
      <p:sp>
        <p:nvSpPr>
          <p:cNvPr id="16" name="Subtitle 2">
            <a:extLst>
              <a:ext uri="{FF2B5EF4-FFF2-40B4-BE49-F238E27FC236}">
                <a16:creationId xmlns:a16="http://schemas.microsoft.com/office/drawing/2014/main" id="{54B92AA3-A7CA-47D9-B72F-BB5833CC708A}"/>
              </a:ext>
            </a:extLst>
          </p:cNvPr>
          <p:cNvSpPr txBox="1">
            <a:spLocks/>
          </p:cNvSpPr>
          <p:nvPr/>
        </p:nvSpPr>
        <p:spPr>
          <a:xfrm>
            <a:off x="1299346" y="1819527"/>
            <a:ext cx="3703246" cy="494431"/>
          </a:xfrm>
          <a:prstGeom prst="rect">
            <a:avLst/>
          </a:prstGeom>
        </p:spPr>
        <p:txBody>
          <a:bodyPr vert="horz" wrap="square" lIns="7200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tx1"/>
                </a:solidFill>
                <a:latin typeface="+mn-lt"/>
                <a:ea typeface="Roboto Condensed Light" panose="02000000000000000000" pitchFamily="2" charset="0"/>
                <a:cs typeface="Mukta ExtraLight" panose="020B0000000000000000" pitchFamily="34" charset="77"/>
              </a:rPr>
              <a:t>Review your report and fill out the interpretation worksheet.</a:t>
            </a:r>
          </a:p>
        </p:txBody>
      </p:sp>
      <p:sp>
        <p:nvSpPr>
          <p:cNvPr id="17" name="Rounded Rectangle 4">
            <a:extLst>
              <a:ext uri="{FF2B5EF4-FFF2-40B4-BE49-F238E27FC236}">
                <a16:creationId xmlns:a16="http://schemas.microsoft.com/office/drawing/2014/main" id="{DFB179DF-4FA2-4D1E-87CA-567A5371DF84}"/>
              </a:ext>
            </a:extLst>
          </p:cNvPr>
          <p:cNvSpPr/>
          <p:nvPr/>
        </p:nvSpPr>
        <p:spPr>
          <a:xfrm>
            <a:off x="333078" y="2444767"/>
            <a:ext cx="5114240" cy="78643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panose="020B0604020202020204" pitchFamily="34" charset="0"/>
            </a:endParaRPr>
          </a:p>
        </p:txBody>
      </p:sp>
      <p:sp>
        <p:nvSpPr>
          <p:cNvPr id="18" name="Oval 17">
            <a:extLst>
              <a:ext uri="{FF2B5EF4-FFF2-40B4-BE49-F238E27FC236}">
                <a16:creationId xmlns:a16="http://schemas.microsoft.com/office/drawing/2014/main" id="{A33317A0-CAA8-4B7C-8B50-BFD3AB77104C}"/>
              </a:ext>
            </a:extLst>
          </p:cNvPr>
          <p:cNvSpPr/>
          <p:nvPr/>
        </p:nvSpPr>
        <p:spPr>
          <a:xfrm>
            <a:off x="333078" y="2444767"/>
            <a:ext cx="786437" cy="786437"/>
          </a:xfrm>
          <a:prstGeom prst="ellipse">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19" name="TextBox 18">
            <a:extLst>
              <a:ext uri="{FF2B5EF4-FFF2-40B4-BE49-F238E27FC236}">
                <a16:creationId xmlns:a16="http://schemas.microsoft.com/office/drawing/2014/main" id="{2A6D6131-626C-4306-9E03-119DA3B114DF}"/>
              </a:ext>
            </a:extLst>
          </p:cNvPr>
          <p:cNvSpPr txBox="1"/>
          <p:nvPr/>
        </p:nvSpPr>
        <p:spPr>
          <a:xfrm>
            <a:off x="470855" y="2445571"/>
            <a:ext cx="521297" cy="784830"/>
          </a:xfrm>
          <a:prstGeom prst="rect">
            <a:avLst/>
          </a:prstGeom>
          <a:noFill/>
        </p:spPr>
        <p:txBody>
          <a:bodyPr wrap="none" rtlCol="0" anchor="ctr" anchorCtr="0">
            <a:spAutoFit/>
          </a:bodyPr>
          <a:lstStyle/>
          <a:p>
            <a:pPr algn="ctr"/>
            <a:r>
              <a:rPr lang="en-US" sz="4500" b="1" dirty="0">
                <a:solidFill>
                  <a:schemeClr val="bg1"/>
                </a:solidFill>
                <a:latin typeface="Montserrat SemiBold" pitchFamily="2" charset="77"/>
                <a:ea typeface="League Spartan" charset="0"/>
                <a:cs typeface="Poppins" pitchFamily="2" charset="77"/>
              </a:rPr>
              <a:t>2</a:t>
            </a:r>
          </a:p>
        </p:txBody>
      </p:sp>
      <p:sp>
        <p:nvSpPr>
          <p:cNvPr id="20" name="TextBox 19">
            <a:extLst>
              <a:ext uri="{FF2B5EF4-FFF2-40B4-BE49-F238E27FC236}">
                <a16:creationId xmlns:a16="http://schemas.microsoft.com/office/drawing/2014/main" id="{9E672308-11D4-4D11-875F-32852B0D3BEA}"/>
              </a:ext>
            </a:extLst>
          </p:cNvPr>
          <p:cNvSpPr txBox="1"/>
          <p:nvPr/>
        </p:nvSpPr>
        <p:spPr>
          <a:xfrm>
            <a:off x="1315166" y="2445838"/>
            <a:ext cx="2280633" cy="338554"/>
          </a:xfrm>
          <a:prstGeom prst="rect">
            <a:avLst/>
          </a:prstGeom>
          <a:noFill/>
        </p:spPr>
        <p:txBody>
          <a:bodyPr wrap="square" lIns="72000" rtlCol="0" anchor="b" anchorCtr="0">
            <a:spAutoFit/>
          </a:bodyPr>
          <a:lstStyle/>
          <a:p>
            <a:r>
              <a:rPr lang="en-US" sz="1600" b="1" dirty="0">
                <a:latin typeface="Montserrat SemiBold" pitchFamily="2" charset="77"/>
                <a:ea typeface="League Spartan" charset="0"/>
                <a:cs typeface="Poppins" pitchFamily="2" charset="77"/>
              </a:rPr>
              <a:t>Discuss themes</a:t>
            </a:r>
          </a:p>
        </p:txBody>
      </p:sp>
      <p:sp>
        <p:nvSpPr>
          <p:cNvPr id="21" name="Subtitle 2">
            <a:extLst>
              <a:ext uri="{FF2B5EF4-FFF2-40B4-BE49-F238E27FC236}">
                <a16:creationId xmlns:a16="http://schemas.microsoft.com/office/drawing/2014/main" id="{0C9CCAF3-5B92-4F13-8537-7C361F15CD30}"/>
              </a:ext>
            </a:extLst>
          </p:cNvPr>
          <p:cNvSpPr txBox="1">
            <a:spLocks/>
          </p:cNvSpPr>
          <p:nvPr/>
        </p:nvSpPr>
        <p:spPr>
          <a:xfrm>
            <a:off x="1315166" y="2728907"/>
            <a:ext cx="3703246" cy="494431"/>
          </a:xfrm>
          <a:prstGeom prst="rect">
            <a:avLst/>
          </a:prstGeom>
        </p:spPr>
        <p:txBody>
          <a:bodyPr vert="horz" wrap="square" lIns="7200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tx1"/>
                </a:solidFill>
                <a:latin typeface="+mn-lt"/>
                <a:ea typeface="Roboto Condensed Light" panose="02000000000000000000" pitchFamily="2" charset="0"/>
                <a:cs typeface="Mukta ExtraLight" panose="020B0000000000000000" pitchFamily="34" charset="77"/>
              </a:rPr>
              <a:t>Meet with </a:t>
            </a:r>
            <a:r>
              <a:rPr lang="en-US" sz="1400" dirty="0">
                <a:solidFill>
                  <a:schemeClr val="bg1">
                    <a:lumMod val="50000"/>
                  </a:schemeClr>
                </a:solidFill>
                <a:latin typeface="+mn-lt"/>
                <a:ea typeface="Roboto Condensed Light" panose="02000000000000000000" pitchFamily="2" charset="0"/>
                <a:cs typeface="Mukta ExtraLight" panose="020B0000000000000000" pitchFamily="34" charset="77"/>
              </a:rPr>
              <a:t>[HR or your coach]</a:t>
            </a:r>
            <a:r>
              <a:rPr lang="en-US" sz="1400" dirty="0">
                <a:solidFill>
                  <a:schemeClr val="tx1"/>
                </a:solidFill>
                <a:latin typeface="+mn-lt"/>
                <a:ea typeface="Roboto Condensed Light" panose="02000000000000000000" pitchFamily="2" charset="0"/>
                <a:cs typeface="Mukta ExtraLight" panose="020B0000000000000000" pitchFamily="34" charset="77"/>
              </a:rPr>
              <a:t> to discuss your development feedback themes. </a:t>
            </a:r>
          </a:p>
        </p:txBody>
      </p:sp>
      <p:sp>
        <p:nvSpPr>
          <p:cNvPr id="22" name="Rounded Rectangle 4">
            <a:extLst>
              <a:ext uri="{FF2B5EF4-FFF2-40B4-BE49-F238E27FC236}">
                <a16:creationId xmlns:a16="http://schemas.microsoft.com/office/drawing/2014/main" id="{4BF6A1E7-C7C1-4FBC-BEB2-997F9CB72678}"/>
              </a:ext>
            </a:extLst>
          </p:cNvPr>
          <p:cNvSpPr/>
          <p:nvPr/>
        </p:nvSpPr>
        <p:spPr>
          <a:xfrm>
            <a:off x="333078" y="3358153"/>
            <a:ext cx="5114240" cy="78643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panose="020B0604020202020204" pitchFamily="34" charset="0"/>
            </a:endParaRPr>
          </a:p>
        </p:txBody>
      </p:sp>
      <p:sp>
        <p:nvSpPr>
          <p:cNvPr id="23" name="Oval 22">
            <a:extLst>
              <a:ext uri="{FF2B5EF4-FFF2-40B4-BE49-F238E27FC236}">
                <a16:creationId xmlns:a16="http://schemas.microsoft.com/office/drawing/2014/main" id="{8B9C300B-D48B-4A21-9CED-9DAFA0D07413}"/>
              </a:ext>
            </a:extLst>
          </p:cNvPr>
          <p:cNvSpPr/>
          <p:nvPr/>
        </p:nvSpPr>
        <p:spPr>
          <a:xfrm>
            <a:off x="333078" y="3358153"/>
            <a:ext cx="786437" cy="786437"/>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24" name="TextBox 23">
            <a:extLst>
              <a:ext uri="{FF2B5EF4-FFF2-40B4-BE49-F238E27FC236}">
                <a16:creationId xmlns:a16="http://schemas.microsoft.com/office/drawing/2014/main" id="{4CBA248D-2A38-4EE5-A136-2EEBD3A05881}"/>
              </a:ext>
            </a:extLst>
          </p:cNvPr>
          <p:cNvSpPr txBox="1"/>
          <p:nvPr/>
        </p:nvSpPr>
        <p:spPr>
          <a:xfrm>
            <a:off x="470854" y="3358957"/>
            <a:ext cx="521298" cy="784830"/>
          </a:xfrm>
          <a:prstGeom prst="rect">
            <a:avLst/>
          </a:prstGeom>
          <a:noFill/>
        </p:spPr>
        <p:txBody>
          <a:bodyPr wrap="none" rtlCol="0" anchor="ctr" anchorCtr="0">
            <a:spAutoFit/>
          </a:bodyPr>
          <a:lstStyle/>
          <a:p>
            <a:pPr algn="ctr"/>
            <a:r>
              <a:rPr lang="en-US" sz="4500" b="1" dirty="0">
                <a:solidFill>
                  <a:schemeClr val="bg1"/>
                </a:solidFill>
                <a:latin typeface="Montserrat SemiBold" pitchFamily="2" charset="77"/>
                <a:ea typeface="League Spartan" charset="0"/>
                <a:cs typeface="Poppins" pitchFamily="2" charset="77"/>
              </a:rPr>
              <a:t>3</a:t>
            </a:r>
          </a:p>
        </p:txBody>
      </p:sp>
      <p:sp>
        <p:nvSpPr>
          <p:cNvPr id="25" name="TextBox 24">
            <a:extLst>
              <a:ext uri="{FF2B5EF4-FFF2-40B4-BE49-F238E27FC236}">
                <a16:creationId xmlns:a16="http://schemas.microsoft.com/office/drawing/2014/main" id="{8C1DFD55-0666-45DC-A0C1-C41295618B92}"/>
              </a:ext>
            </a:extLst>
          </p:cNvPr>
          <p:cNvSpPr txBox="1"/>
          <p:nvPr/>
        </p:nvSpPr>
        <p:spPr>
          <a:xfrm>
            <a:off x="1315166" y="3359224"/>
            <a:ext cx="2280633" cy="338554"/>
          </a:xfrm>
          <a:prstGeom prst="rect">
            <a:avLst/>
          </a:prstGeom>
          <a:noFill/>
        </p:spPr>
        <p:txBody>
          <a:bodyPr wrap="square" lIns="72000" rtlCol="0" anchor="b" anchorCtr="0">
            <a:spAutoFit/>
          </a:bodyPr>
          <a:lstStyle/>
          <a:p>
            <a:r>
              <a:rPr lang="en-US" sz="1600" b="1" dirty="0">
                <a:latin typeface="Montserrat SemiBold" pitchFamily="2" charset="77"/>
                <a:ea typeface="League Spartan" charset="0"/>
                <a:cs typeface="Poppins" pitchFamily="2" charset="77"/>
              </a:rPr>
              <a:t>Create plan</a:t>
            </a:r>
          </a:p>
        </p:txBody>
      </p:sp>
      <p:sp>
        <p:nvSpPr>
          <p:cNvPr id="26" name="Subtitle 2">
            <a:extLst>
              <a:ext uri="{FF2B5EF4-FFF2-40B4-BE49-F238E27FC236}">
                <a16:creationId xmlns:a16="http://schemas.microsoft.com/office/drawing/2014/main" id="{E8F63881-66D7-4C99-ACE0-5B1D9AB906D0}"/>
              </a:ext>
            </a:extLst>
          </p:cNvPr>
          <p:cNvSpPr txBox="1">
            <a:spLocks/>
          </p:cNvSpPr>
          <p:nvPr/>
        </p:nvSpPr>
        <p:spPr>
          <a:xfrm>
            <a:off x="1315166" y="3642293"/>
            <a:ext cx="3703246" cy="494431"/>
          </a:xfrm>
          <a:prstGeom prst="rect">
            <a:avLst/>
          </a:prstGeom>
        </p:spPr>
        <p:txBody>
          <a:bodyPr vert="horz" wrap="square" lIns="7200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tx1"/>
                </a:solidFill>
                <a:latin typeface="+mn-lt"/>
                <a:ea typeface="Roboto Condensed Light" panose="02000000000000000000" pitchFamily="2" charset="0"/>
                <a:cs typeface="Mukta ExtraLight" panose="020B0000000000000000" pitchFamily="34" charset="77"/>
              </a:rPr>
              <a:t>Meet with your manager to share themes and create a development plan.</a:t>
            </a:r>
          </a:p>
        </p:txBody>
      </p:sp>
      <p:sp>
        <p:nvSpPr>
          <p:cNvPr id="27" name="Rounded Rectangle 4">
            <a:extLst>
              <a:ext uri="{FF2B5EF4-FFF2-40B4-BE49-F238E27FC236}">
                <a16:creationId xmlns:a16="http://schemas.microsoft.com/office/drawing/2014/main" id="{65760262-4E4A-4BFC-AB35-B01EC6467E4F}"/>
              </a:ext>
            </a:extLst>
          </p:cNvPr>
          <p:cNvSpPr/>
          <p:nvPr/>
        </p:nvSpPr>
        <p:spPr>
          <a:xfrm>
            <a:off x="333078" y="4260321"/>
            <a:ext cx="5114240" cy="105996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panose="020B0604020202020204" pitchFamily="34" charset="0"/>
            </a:endParaRPr>
          </a:p>
        </p:txBody>
      </p:sp>
      <p:sp>
        <p:nvSpPr>
          <p:cNvPr id="28" name="Oval 27">
            <a:extLst>
              <a:ext uri="{FF2B5EF4-FFF2-40B4-BE49-F238E27FC236}">
                <a16:creationId xmlns:a16="http://schemas.microsoft.com/office/drawing/2014/main" id="{BCD3EC55-6B86-4CAF-BC6F-F6F0D3E0087A}"/>
              </a:ext>
            </a:extLst>
          </p:cNvPr>
          <p:cNvSpPr/>
          <p:nvPr/>
        </p:nvSpPr>
        <p:spPr>
          <a:xfrm>
            <a:off x="333078" y="4387321"/>
            <a:ext cx="786437" cy="786437"/>
          </a:xfrm>
          <a:prstGeom prst="ellipse">
            <a:avLst/>
          </a:prstGeom>
          <a:solidFill>
            <a:srgbClr val="5B5B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29" name="TextBox 28">
            <a:extLst>
              <a:ext uri="{FF2B5EF4-FFF2-40B4-BE49-F238E27FC236}">
                <a16:creationId xmlns:a16="http://schemas.microsoft.com/office/drawing/2014/main" id="{A4FC12DF-DC42-4EBB-AC32-9EEFBB8926BF}"/>
              </a:ext>
            </a:extLst>
          </p:cNvPr>
          <p:cNvSpPr txBox="1"/>
          <p:nvPr/>
        </p:nvSpPr>
        <p:spPr>
          <a:xfrm>
            <a:off x="443604" y="4388125"/>
            <a:ext cx="575799" cy="784830"/>
          </a:xfrm>
          <a:prstGeom prst="rect">
            <a:avLst/>
          </a:prstGeom>
          <a:noFill/>
        </p:spPr>
        <p:txBody>
          <a:bodyPr wrap="none" rtlCol="0" anchor="ctr" anchorCtr="0">
            <a:spAutoFit/>
          </a:bodyPr>
          <a:lstStyle/>
          <a:p>
            <a:pPr algn="ctr"/>
            <a:r>
              <a:rPr lang="en-US" sz="4500" b="1" dirty="0">
                <a:solidFill>
                  <a:schemeClr val="bg1"/>
                </a:solidFill>
                <a:latin typeface="Montserrat SemiBold" pitchFamily="2" charset="77"/>
                <a:ea typeface="League Spartan" charset="0"/>
                <a:cs typeface="Poppins" pitchFamily="2" charset="77"/>
              </a:rPr>
              <a:t>4</a:t>
            </a:r>
          </a:p>
        </p:txBody>
      </p:sp>
      <p:sp>
        <p:nvSpPr>
          <p:cNvPr id="30" name="TextBox 29">
            <a:extLst>
              <a:ext uri="{FF2B5EF4-FFF2-40B4-BE49-F238E27FC236}">
                <a16:creationId xmlns:a16="http://schemas.microsoft.com/office/drawing/2014/main" id="{47928F15-2B68-401B-88EB-830E719C1215}"/>
              </a:ext>
            </a:extLst>
          </p:cNvPr>
          <p:cNvSpPr txBox="1"/>
          <p:nvPr/>
        </p:nvSpPr>
        <p:spPr>
          <a:xfrm>
            <a:off x="1299346" y="4261392"/>
            <a:ext cx="2280633" cy="338554"/>
          </a:xfrm>
          <a:prstGeom prst="rect">
            <a:avLst/>
          </a:prstGeom>
          <a:noFill/>
        </p:spPr>
        <p:txBody>
          <a:bodyPr wrap="square" lIns="72000" rtlCol="0" anchor="b" anchorCtr="0">
            <a:spAutoFit/>
          </a:bodyPr>
          <a:lstStyle/>
          <a:p>
            <a:r>
              <a:rPr lang="en-US" sz="1600" b="1" dirty="0">
                <a:latin typeface="Montserrat SemiBold" pitchFamily="2" charset="77"/>
                <a:ea typeface="League Spartan" charset="0"/>
                <a:cs typeface="Poppins" pitchFamily="2" charset="77"/>
              </a:rPr>
              <a:t>Close loop</a:t>
            </a:r>
          </a:p>
        </p:txBody>
      </p:sp>
      <p:sp>
        <p:nvSpPr>
          <p:cNvPr id="31" name="Subtitle 2">
            <a:extLst>
              <a:ext uri="{FF2B5EF4-FFF2-40B4-BE49-F238E27FC236}">
                <a16:creationId xmlns:a16="http://schemas.microsoft.com/office/drawing/2014/main" id="{5E0113A9-D4A4-4EA3-A457-6D0AA14496DE}"/>
              </a:ext>
            </a:extLst>
          </p:cNvPr>
          <p:cNvSpPr txBox="1">
            <a:spLocks/>
          </p:cNvSpPr>
          <p:nvPr/>
        </p:nvSpPr>
        <p:spPr>
          <a:xfrm>
            <a:off x="1299346" y="4544461"/>
            <a:ext cx="3951918" cy="725263"/>
          </a:xfrm>
          <a:prstGeom prst="rect">
            <a:avLst/>
          </a:prstGeom>
        </p:spPr>
        <p:txBody>
          <a:bodyPr vert="horz" wrap="square" lIns="7200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tx1"/>
                </a:solidFill>
                <a:latin typeface="+mn-lt"/>
                <a:ea typeface="Roboto Condensed Light" panose="02000000000000000000" pitchFamily="2" charset="0"/>
                <a:cs typeface="Mukta ExtraLight" panose="020B0000000000000000" pitchFamily="34" charset="77"/>
              </a:rPr>
              <a:t>Close the loop with those who provided feedback. Thank them for their input, and if you feel comfortable, share feedback themes and action plans.</a:t>
            </a:r>
          </a:p>
        </p:txBody>
      </p:sp>
      <p:sp>
        <p:nvSpPr>
          <p:cNvPr id="32" name="Rounded Rectangle 4">
            <a:extLst>
              <a:ext uri="{FF2B5EF4-FFF2-40B4-BE49-F238E27FC236}">
                <a16:creationId xmlns:a16="http://schemas.microsoft.com/office/drawing/2014/main" id="{C6D44572-DB5B-4691-A0C3-2EE0E42488DA}"/>
              </a:ext>
            </a:extLst>
          </p:cNvPr>
          <p:cNvSpPr/>
          <p:nvPr/>
        </p:nvSpPr>
        <p:spPr>
          <a:xfrm>
            <a:off x="333078" y="5431372"/>
            <a:ext cx="5114240" cy="78643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panose="020B0604020202020204" pitchFamily="34" charset="0"/>
            </a:endParaRPr>
          </a:p>
        </p:txBody>
      </p:sp>
      <p:sp>
        <p:nvSpPr>
          <p:cNvPr id="33" name="Oval 32">
            <a:extLst>
              <a:ext uri="{FF2B5EF4-FFF2-40B4-BE49-F238E27FC236}">
                <a16:creationId xmlns:a16="http://schemas.microsoft.com/office/drawing/2014/main" id="{BF2FEF47-FB32-4C34-9D70-15DE324B6834}"/>
              </a:ext>
            </a:extLst>
          </p:cNvPr>
          <p:cNvSpPr/>
          <p:nvPr/>
        </p:nvSpPr>
        <p:spPr>
          <a:xfrm>
            <a:off x="333078" y="5431372"/>
            <a:ext cx="786437" cy="786437"/>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Arial" panose="020B0604020202020204" pitchFamily="34" charset="0"/>
            </a:endParaRPr>
          </a:p>
        </p:txBody>
      </p:sp>
      <p:sp>
        <p:nvSpPr>
          <p:cNvPr id="34" name="TextBox 33">
            <a:extLst>
              <a:ext uri="{FF2B5EF4-FFF2-40B4-BE49-F238E27FC236}">
                <a16:creationId xmlns:a16="http://schemas.microsoft.com/office/drawing/2014/main" id="{85ED057A-4775-4F11-9FDF-1141EDB77D05}"/>
              </a:ext>
            </a:extLst>
          </p:cNvPr>
          <p:cNvSpPr txBox="1"/>
          <p:nvPr/>
        </p:nvSpPr>
        <p:spPr>
          <a:xfrm>
            <a:off x="470855" y="5432176"/>
            <a:ext cx="521297" cy="784830"/>
          </a:xfrm>
          <a:prstGeom prst="rect">
            <a:avLst/>
          </a:prstGeom>
          <a:noFill/>
        </p:spPr>
        <p:txBody>
          <a:bodyPr wrap="none" rtlCol="0" anchor="ctr" anchorCtr="0">
            <a:spAutoFit/>
          </a:bodyPr>
          <a:lstStyle/>
          <a:p>
            <a:pPr algn="ctr"/>
            <a:r>
              <a:rPr lang="en-US" sz="4500" b="1" dirty="0">
                <a:solidFill>
                  <a:schemeClr val="bg1"/>
                </a:solidFill>
                <a:latin typeface="Montserrat SemiBold" pitchFamily="2" charset="77"/>
                <a:ea typeface="League Spartan" charset="0"/>
                <a:cs typeface="Poppins" pitchFamily="2" charset="77"/>
              </a:rPr>
              <a:t>5</a:t>
            </a:r>
          </a:p>
        </p:txBody>
      </p:sp>
      <p:sp>
        <p:nvSpPr>
          <p:cNvPr id="35" name="TextBox 34">
            <a:extLst>
              <a:ext uri="{FF2B5EF4-FFF2-40B4-BE49-F238E27FC236}">
                <a16:creationId xmlns:a16="http://schemas.microsoft.com/office/drawing/2014/main" id="{AB2CCE4D-904C-46F2-8D8C-9027044486C3}"/>
              </a:ext>
            </a:extLst>
          </p:cNvPr>
          <p:cNvSpPr txBox="1"/>
          <p:nvPr/>
        </p:nvSpPr>
        <p:spPr>
          <a:xfrm>
            <a:off x="1294138" y="5432443"/>
            <a:ext cx="2280633" cy="338554"/>
          </a:xfrm>
          <a:prstGeom prst="rect">
            <a:avLst/>
          </a:prstGeom>
          <a:noFill/>
        </p:spPr>
        <p:txBody>
          <a:bodyPr wrap="square" lIns="72000" rtlCol="0" anchor="b" anchorCtr="0">
            <a:spAutoFit/>
          </a:bodyPr>
          <a:lstStyle/>
          <a:p>
            <a:r>
              <a:rPr lang="en-US" sz="1600" b="1" dirty="0">
                <a:latin typeface="Montserrat SemiBold" pitchFamily="2" charset="77"/>
                <a:ea typeface="League Spartan" charset="0"/>
                <a:cs typeface="Poppins" pitchFamily="2" charset="77"/>
              </a:rPr>
              <a:t>Check-in</a:t>
            </a:r>
          </a:p>
        </p:txBody>
      </p:sp>
      <p:sp>
        <p:nvSpPr>
          <p:cNvPr id="36" name="Subtitle 2">
            <a:extLst>
              <a:ext uri="{FF2B5EF4-FFF2-40B4-BE49-F238E27FC236}">
                <a16:creationId xmlns:a16="http://schemas.microsoft.com/office/drawing/2014/main" id="{9EBA97C0-1D00-42E8-AE14-9C83FB412419}"/>
              </a:ext>
            </a:extLst>
          </p:cNvPr>
          <p:cNvSpPr txBox="1">
            <a:spLocks/>
          </p:cNvSpPr>
          <p:nvPr/>
        </p:nvSpPr>
        <p:spPr>
          <a:xfrm>
            <a:off x="1294137" y="5715512"/>
            <a:ext cx="3957127" cy="494431"/>
          </a:xfrm>
          <a:prstGeom prst="rect">
            <a:avLst/>
          </a:prstGeom>
        </p:spPr>
        <p:txBody>
          <a:bodyPr vert="horz" wrap="square" lIns="7200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tx1"/>
                </a:solidFill>
                <a:latin typeface="+mn-lt"/>
                <a:ea typeface="Roboto Condensed Light" panose="02000000000000000000" pitchFamily="2" charset="0"/>
                <a:cs typeface="Mukta ExtraLight" panose="020B0000000000000000" pitchFamily="34" charset="77"/>
              </a:rPr>
              <a:t>Set checkpoints with</a:t>
            </a:r>
            <a:r>
              <a:rPr lang="en-US" sz="1400" dirty="0">
                <a:solidFill>
                  <a:schemeClr val="bg1">
                    <a:lumMod val="50000"/>
                  </a:schemeClr>
                </a:solidFill>
                <a:latin typeface="+mn-lt"/>
                <a:ea typeface="Roboto Condensed Light" panose="02000000000000000000" pitchFamily="2" charset="0"/>
                <a:cs typeface="Mukta ExtraLight" panose="020B0000000000000000" pitchFamily="34" charset="77"/>
              </a:rPr>
              <a:t> [HR, your manager, or your coach] </a:t>
            </a:r>
            <a:r>
              <a:rPr lang="en-US" sz="1400" dirty="0">
                <a:solidFill>
                  <a:schemeClr val="tx1"/>
                </a:solidFill>
                <a:latin typeface="+mn-lt"/>
                <a:ea typeface="Roboto Condensed Light" panose="02000000000000000000" pitchFamily="2" charset="0"/>
                <a:cs typeface="Mukta ExtraLight" panose="020B0000000000000000" pitchFamily="34" charset="77"/>
              </a:rPr>
              <a:t>to discuss progress against the development plan.</a:t>
            </a:r>
          </a:p>
        </p:txBody>
      </p:sp>
      <p:sp>
        <p:nvSpPr>
          <p:cNvPr id="42" name="Rectangle 41">
            <a:extLst>
              <a:ext uri="{FF2B5EF4-FFF2-40B4-BE49-F238E27FC236}">
                <a16:creationId xmlns:a16="http://schemas.microsoft.com/office/drawing/2014/main" id="{DCE4CE12-97D4-4732-ABA5-74396F2F03E4}"/>
              </a:ext>
            </a:extLst>
          </p:cNvPr>
          <p:cNvSpPr/>
          <p:nvPr/>
        </p:nvSpPr>
        <p:spPr>
          <a:xfrm>
            <a:off x="5592141" y="2481612"/>
            <a:ext cx="686775" cy="68677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3" name="Graphic 42" descr="Pencil outline">
            <a:extLst>
              <a:ext uri="{FF2B5EF4-FFF2-40B4-BE49-F238E27FC236}">
                <a16:creationId xmlns:a16="http://schemas.microsoft.com/office/drawing/2014/main" id="{623AAA61-4E2F-49FD-B49F-4FE3E0ACF5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2754" y="2590383"/>
            <a:ext cx="469232" cy="469232"/>
          </a:xfrm>
          <a:prstGeom prst="rect">
            <a:avLst/>
          </a:prstGeom>
        </p:spPr>
      </p:pic>
      <p:sp>
        <p:nvSpPr>
          <p:cNvPr id="44" name="Rectangle 43">
            <a:extLst>
              <a:ext uri="{FF2B5EF4-FFF2-40B4-BE49-F238E27FC236}">
                <a16:creationId xmlns:a16="http://schemas.microsoft.com/office/drawing/2014/main" id="{94D32013-FCA7-4E49-A2C4-6934247FF6F0}"/>
              </a:ext>
            </a:extLst>
          </p:cNvPr>
          <p:cNvSpPr/>
          <p:nvPr/>
        </p:nvSpPr>
        <p:spPr>
          <a:xfrm>
            <a:off x="5596948" y="5492131"/>
            <a:ext cx="686775" cy="68677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5" name="Graphic 44" descr="Pencil outline">
            <a:extLst>
              <a:ext uri="{FF2B5EF4-FFF2-40B4-BE49-F238E27FC236}">
                <a16:creationId xmlns:a16="http://schemas.microsoft.com/office/drawing/2014/main" id="{5A122F4B-A4F1-4EC7-A477-D89B48AA2A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7561" y="5600902"/>
            <a:ext cx="469232" cy="469232"/>
          </a:xfrm>
          <a:prstGeom prst="rect">
            <a:avLst/>
          </a:prstGeom>
        </p:spPr>
      </p:pic>
    </p:spTree>
    <p:extLst>
      <p:ext uri="{BB962C8B-B14F-4D97-AF65-F5344CB8AC3E}">
        <p14:creationId xmlns:p14="http://schemas.microsoft.com/office/powerpoint/2010/main" val="84616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075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D4B78-8ED9-41C9-A584-14041C039B4B}"/>
              </a:ext>
            </a:extLst>
          </p:cNvPr>
          <p:cNvSpPr>
            <a:spLocks noGrp="1"/>
          </p:cNvSpPr>
          <p:nvPr>
            <p:ph type="title"/>
          </p:nvPr>
        </p:nvSpPr>
        <p:spPr/>
        <p:txBody>
          <a:bodyPr/>
          <a:lstStyle/>
          <a:p>
            <a:r>
              <a:rPr lang="en-CA" dirty="0"/>
              <a:t>Be open to feedback for greatest impact</a:t>
            </a:r>
            <a:br>
              <a:rPr lang="en-CA" dirty="0"/>
            </a:br>
            <a:endParaRPr lang="en-CA" dirty="0"/>
          </a:p>
        </p:txBody>
      </p:sp>
      <p:sp>
        <p:nvSpPr>
          <p:cNvPr id="5" name="Rounded Rectangular Callout 2">
            <a:extLst>
              <a:ext uri="{FF2B5EF4-FFF2-40B4-BE49-F238E27FC236}">
                <a16:creationId xmlns:a16="http://schemas.microsoft.com/office/drawing/2014/main" id="{023B6E17-845A-4C4E-8E7F-E74508540DF8}"/>
              </a:ext>
            </a:extLst>
          </p:cNvPr>
          <p:cNvSpPr/>
          <p:nvPr/>
        </p:nvSpPr>
        <p:spPr>
          <a:xfrm>
            <a:off x="1381125" y="2032813"/>
            <a:ext cx="10023031" cy="853200"/>
          </a:xfrm>
          <a:prstGeom prst="roundRect">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l"/>
            <a:r>
              <a:rPr lang="en-US" sz="1800" dirty="0">
                <a:solidFill>
                  <a:schemeClr val="tx1"/>
                </a:solidFill>
              </a:rPr>
              <a:t>Keep in mind that the feedback reflects raters’ perceptions of you – this can be very insightful. </a:t>
            </a:r>
          </a:p>
        </p:txBody>
      </p:sp>
      <p:sp>
        <p:nvSpPr>
          <p:cNvPr id="7" name="Rounded Rectangular Callout 4">
            <a:extLst>
              <a:ext uri="{FF2B5EF4-FFF2-40B4-BE49-F238E27FC236}">
                <a16:creationId xmlns:a16="http://schemas.microsoft.com/office/drawing/2014/main" id="{16E0D877-1CBF-480C-A73B-5CCEEECFA478}"/>
              </a:ext>
            </a:extLst>
          </p:cNvPr>
          <p:cNvSpPr/>
          <p:nvPr/>
        </p:nvSpPr>
        <p:spPr>
          <a:xfrm>
            <a:off x="1381125" y="3086608"/>
            <a:ext cx="10023031" cy="853200"/>
          </a:xfrm>
          <a:prstGeom prst="roundRect">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l"/>
            <a:r>
              <a:rPr lang="en-US" sz="1800" dirty="0">
                <a:solidFill>
                  <a:schemeClr val="tx1"/>
                </a:solidFill>
              </a:rPr>
              <a:t>Most feedback will be in line with what you already suspect, but due to the anonymous nature of the feedback there may be some surprises that come up.</a:t>
            </a:r>
          </a:p>
        </p:txBody>
      </p:sp>
      <p:sp>
        <p:nvSpPr>
          <p:cNvPr id="9" name="Rounded Rectangular Callout 6">
            <a:extLst>
              <a:ext uri="{FF2B5EF4-FFF2-40B4-BE49-F238E27FC236}">
                <a16:creationId xmlns:a16="http://schemas.microsoft.com/office/drawing/2014/main" id="{322934B7-4BDC-493E-9243-623686615772}"/>
              </a:ext>
            </a:extLst>
          </p:cNvPr>
          <p:cNvSpPr/>
          <p:nvPr/>
        </p:nvSpPr>
        <p:spPr>
          <a:xfrm>
            <a:off x="1381125" y="4167037"/>
            <a:ext cx="10023031" cy="853200"/>
          </a:xfrm>
          <a:prstGeom prst="roundRect">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l"/>
            <a:r>
              <a:rPr lang="en-US" sz="1800" dirty="0">
                <a:solidFill>
                  <a:schemeClr val="tx1"/>
                </a:solidFill>
              </a:rPr>
              <a:t>While it is tempting to focus only on a less-positive comment, be sure to focus on both strengths and opportunities. Identifying strengths to leverage is just as important as uncovering opportunities.</a:t>
            </a:r>
          </a:p>
        </p:txBody>
      </p:sp>
      <p:sp>
        <p:nvSpPr>
          <p:cNvPr id="11" name="Rounded Rectangular Callout 8">
            <a:extLst>
              <a:ext uri="{FF2B5EF4-FFF2-40B4-BE49-F238E27FC236}">
                <a16:creationId xmlns:a16="http://schemas.microsoft.com/office/drawing/2014/main" id="{FE1B34DF-BD89-4151-8378-7C7BAFF9B75E}"/>
              </a:ext>
            </a:extLst>
          </p:cNvPr>
          <p:cNvSpPr/>
          <p:nvPr/>
        </p:nvSpPr>
        <p:spPr>
          <a:xfrm>
            <a:off x="1381125" y="5222204"/>
            <a:ext cx="10023031" cy="853200"/>
          </a:xfrm>
          <a:prstGeom prst="roundRect">
            <a:avLst/>
          </a:prstGeom>
          <a:solidFill>
            <a:schemeClr val="accent1">
              <a:lumMod val="20000"/>
              <a:lumOff val="80000"/>
            </a:schemeClr>
          </a:solidFill>
          <a:ln>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algn="l"/>
            <a:r>
              <a:rPr lang="en-US" sz="1800" dirty="0">
                <a:solidFill>
                  <a:schemeClr val="tx1"/>
                </a:solidFill>
              </a:rPr>
              <a:t>360 feedback is only as effective as you allow it to be; keeping an open mind increases the chances for successful development.</a:t>
            </a:r>
          </a:p>
        </p:txBody>
      </p:sp>
      <p:sp>
        <p:nvSpPr>
          <p:cNvPr id="13" name="Text Placeholder 3">
            <a:extLst>
              <a:ext uri="{FF2B5EF4-FFF2-40B4-BE49-F238E27FC236}">
                <a16:creationId xmlns:a16="http://schemas.microsoft.com/office/drawing/2014/main" id="{57458583-7DEC-43A3-8334-CECA32D21D03}"/>
              </a:ext>
            </a:extLst>
          </p:cNvPr>
          <p:cNvSpPr txBox="1">
            <a:spLocks/>
          </p:cNvSpPr>
          <p:nvPr/>
        </p:nvSpPr>
        <p:spPr>
          <a:xfrm>
            <a:off x="285130" y="1471244"/>
            <a:ext cx="11119026" cy="657225"/>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38" indent="-7938" defTabSz="912813">
              <a:buFont typeface="Arial" pitchFamily="34" charset="0"/>
              <a:buNone/>
            </a:pPr>
            <a:r>
              <a:rPr lang="en-CA" sz="1800" b="1" dirty="0">
                <a:latin typeface="+mj-lt"/>
              </a:rPr>
              <a:t>The 360 Feedback assessment is focused on professional and personal development.  </a:t>
            </a:r>
          </a:p>
        </p:txBody>
      </p:sp>
      <p:sp>
        <p:nvSpPr>
          <p:cNvPr id="14" name="Arrow: Pentagon 13">
            <a:extLst>
              <a:ext uri="{FF2B5EF4-FFF2-40B4-BE49-F238E27FC236}">
                <a16:creationId xmlns:a16="http://schemas.microsoft.com/office/drawing/2014/main" id="{53BEB01A-BF7A-42FB-A9CE-B444D6664394}"/>
              </a:ext>
            </a:extLst>
          </p:cNvPr>
          <p:cNvSpPr/>
          <p:nvPr/>
        </p:nvSpPr>
        <p:spPr>
          <a:xfrm>
            <a:off x="354105" y="2030397"/>
            <a:ext cx="1830360" cy="851827"/>
          </a:xfrm>
          <a:prstGeom prst="homePlate">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Improve self-awareness</a:t>
            </a:r>
            <a:endParaRPr lang="en-CA" sz="1400" dirty="0">
              <a:latin typeface="+mj-lt"/>
            </a:endParaRPr>
          </a:p>
        </p:txBody>
      </p:sp>
      <p:sp>
        <p:nvSpPr>
          <p:cNvPr id="15" name="Arrow: Pentagon 14">
            <a:extLst>
              <a:ext uri="{FF2B5EF4-FFF2-40B4-BE49-F238E27FC236}">
                <a16:creationId xmlns:a16="http://schemas.microsoft.com/office/drawing/2014/main" id="{64993DA8-EF7A-4E16-A2E7-195A0DB56D39}"/>
              </a:ext>
            </a:extLst>
          </p:cNvPr>
          <p:cNvSpPr/>
          <p:nvPr/>
        </p:nvSpPr>
        <p:spPr>
          <a:xfrm>
            <a:off x="354105" y="3093069"/>
            <a:ext cx="1830360" cy="851827"/>
          </a:xfrm>
          <a:prstGeom prst="homePlate">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Prepare for some surprises</a:t>
            </a:r>
            <a:endParaRPr lang="en-CA" sz="1400" dirty="0">
              <a:latin typeface="+mj-lt"/>
            </a:endParaRPr>
          </a:p>
        </p:txBody>
      </p:sp>
      <p:sp>
        <p:nvSpPr>
          <p:cNvPr id="16" name="Arrow: Pentagon 15">
            <a:extLst>
              <a:ext uri="{FF2B5EF4-FFF2-40B4-BE49-F238E27FC236}">
                <a16:creationId xmlns:a16="http://schemas.microsoft.com/office/drawing/2014/main" id="{3C14D1CD-359B-4F1A-8A68-3B78DE9B3ACB}"/>
              </a:ext>
            </a:extLst>
          </p:cNvPr>
          <p:cNvSpPr/>
          <p:nvPr/>
        </p:nvSpPr>
        <p:spPr>
          <a:xfrm>
            <a:off x="354105" y="4160771"/>
            <a:ext cx="1830360" cy="851827"/>
          </a:xfrm>
          <a:prstGeom prst="homePlate">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Don’t forget about strengths</a:t>
            </a:r>
            <a:endParaRPr lang="en-CA" sz="1400" dirty="0">
              <a:latin typeface="+mj-lt"/>
            </a:endParaRPr>
          </a:p>
        </p:txBody>
      </p:sp>
      <p:sp>
        <p:nvSpPr>
          <p:cNvPr id="17" name="Arrow: Pentagon 16">
            <a:extLst>
              <a:ext uri="{FF2B5EF4-FFF2-40B4-BE49-F238E27FC236}">
                <a16:creationId xmlns:a16="http://schemas.microsoft.com/office/drawing/2014/main" id="{FD60E89F-134E-466E-ABFE-2EB96056BD5D}"/>
              </a:ext>
            </a:extLst>
          </p:cNvPr>
          <p:cNvSpPr/>
          <p:nvPr/>
        </p:nvSpPr>
        <p:spPr>
          <a:xfrm>
            <a:off x="354105" y="5223443"/>
            <a:ext cx="1830360" cy="851827"/>
          </a:xfrm>
          <a:prstGeom prst="homePlate">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Stay open</a:t>
            </a:r>
            <a:endParaRPr lang="en-CA" sz="1400" dirty="0">
              <a:latin typeface="+mj-lt"/>
            </a:endParaRPr>
          </a:p>
        </p:txBody>
      </p:sp>
    </p:spTree>
    <p:extLst>
      <p:ext uri="{BB962C8B-B14F-4D97-AF65-F5344CB8AC3E}">
        <p14:creationId xmlns:p14="http://schemas.microsoft.com/office/powerpoint/2010/main" val="258832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D7358F8-760C-4D17-B25F-154E1B7CA818}"/>
              </a:ext>
            </a:extLst>
          </p:cNvPr>
          <p:cNvSpPr/>
          <p:nvPr/>
        </p:nvSpPr>
        <p:spPr>
          <a:xfrm>
            <a:off x="490604" y="5671364"/>
            <a:ext cx="4954156" cy="83869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Rectangle 35">
            <a:extLst>
              <a:ext uri="{FF2B5EF4-FFF2-40B4-BE49-F238E27FC236}">
                <a16:creationId xmlns:a16="http://schemas.microsoft.com/office/drawing/2014/main" id="{45AAF125-1BEC-46E8-88DE-9F7441FB0861}"/>
              </a:ext>
            </a:extLst>
          </p:cNvPr>
          <p:cNvSpPr/>
          <p:nvPr/>
        </p:nvSpPr>
        <p:spPr>
          <a:xfrm>
            <a:off x="428966" y="5671364"/>
            <a:ext cx="65726" cy="83869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Rectangle 32">
            <a:extLst>
              <a:ext uri="{FF2B5EF4-FFF2-40B4-BE49-F238E27FC236}">
                <a16:creationId xmlns:a16="http://schemas.microsoft.com/office/drawing/2014/main" id="{4A037748-4646-422F-A49C-19D382578B2C}"/>
              </a:ext>
            </a:extLst>
          </p:cNvPr>
          <p:cNvSpPr/>
          <p:nvPr/>
        </p:nvSpPr>
        <p:spPr>
          <a:xfrm>
            <a:off x="495092" y="4747496"/>
            <a:ext cx="4954156" cy="83869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ectangle 33">
            <a:extLst>
              <a:ext uri="{FF2B5EF4-FFF2-40B4-BE49-F238E27FC236}">
                <a16:creationId xmlns:a16="http://schemas.microsoft.com/office/drawing/2014/main" id="{62E57709-899E-49D6-A4FA-3DA5EA69BF46}"/>
              </a:ext>
            </a:extLst>
          </p:cNvPr>
          <p:cNvSpPr/>
          <p:nvPr/>
        </p:nvSpPr>
        <p:spPr>
          <a:xfrm>
            <a:off x="433454" y="4747496"/>
            <a:ext cx="65726" cy="83869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31">
            <a:extLst>
              <a:ext uri="{FF2B5EF4-FFF2-40B4-BE49-F238E27FC236}">
                <a16:creationId xmlns:a16="http://schemas.microsoft.com/office/drawing/2014/main" id="{B51C34CB-1570-4BDC-8B2E-FB62CDA4B8AE}"/>
              </a:ext>
            </a:extLst>
          </p:cNvPr>
          <p:cNvSpPr/>
          <p:nvPr/>
        </p:nvSpPr>
        <p:spPr>
          <a:xfrm>
            <a:off x="495092" y="3822173"/>
            <a:ext cx="4954156" cy="83869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2C4B8268-C380-4DD3-9DA4-5EC31AE3C602}"/>
              </a:ext>
            </a:extLst>
          </p:cNvPr>
          <p:cNvSpPr>
            <a:spLocks noGrp="1"/>
          </p:cNvSpPr>
          <p:nvPr>
            <p:ph type="title"/>
          </p:nvPr>
        </p:nvSpPr>
        <p:spPr>
          <a:xfrm>
            <a:off x="354106" y="530021"/>
            <a:ext cx="11744850" cy="1130188"/>
          </a:xfrm>
        </p:spPr>
        <p:txBody>
          <a:bodyPr/>
          <a:lstStyle/>
          <a:p>
            <a:r>
              <a:rPr lang="en-CA" spc="-70" dirty="0"/>
              <a:t>Use the </a:t>
            </a:r>
            <a:r>
              <a:rPr lang="en-US" i="1" spc="-70" dirty="0"/>
              <a:t>360 Feedback Interpretation and Development Plan Worksheet </a:t>
            </a:r>
            <a:r>
              <a:rPr lang="en-CA" spc="-70" dirty="0"/>
              <a:t>in tandem with this Job Aid</a:t>
            </a:r>
          </a:p>
        </p:txBody>
      </p:sp>
      <p:sp>
        <p:nvSpPr>
          <p:cNvPr id="7" name="TextBox 6">
            <a:extLst>
              <a:ext uri="{FF2B5EF4-FFF2-40B4-BE49-F238E27FC236}">
                <a16:creationId xmlns:a16="http://schemas.microsoft.com/office/drawing/2014/main" id="{6110D347-2586-4F30-9829-AA9B76617040}"/>
              </a:ext>
            </a:extLst>
          </p:cNvPr>
          <p:cNvSpPr txBox="1"/>
          <p:nvPr/>
        </p:nvSpPr>
        <p:spPr>
          <a:xfrm>
            <a:off x="6347216" y="4240038"/>
            <a:ext cx="5066193" cy="2134327"/>
          </a:xfrm>
          <a:prstGeom prst="rect">
            <a:avLst/>
          </a:prstGeom>
          <a:solidFill>
            <a:schemeClr val="bg1">
              <a:lumMod val="95000"/>
            </a:schemeClr>
          </a:solidFill>
          <a:ln>
            <a:solidFill>
              <a:schemeClr val="bg1">
                <a:lumMod val="95000"/>
              </a:schemeClr>
            </a:solidFill>
          </a:ln>
          <a:effectLst/>
        </p:spPr>
        <p:txBody>
          <a:bodyPr wrap="square" rtlCol="0" anchor="ctr">
            <a:noAutofit/>
          </a:bodyPr>
          <a:lstStyle/>
          <a:p>
            <a:pPr lvl="3" eaLnBrk="0" hangingPunct="0">
              <a:lnSpc>
                <a:spcPts val="1350"/>
              </a:lnSpc>
              <a:spcBef>
                <a:spcPts val="500"/>
              </a:spcBef>
              <a:spcAft>
                <a:spcPts val="600"/>
              </a:spcAft>
              <a:buClr>
                <a:srgbClr val="333333"/>
              </a:buClr>
              <a:buSzPct val="120000"/>
            </a:pPr>
            <a:r>
              <a:rPr lang="en-US" sz="1600" dirty="0">
                <a:solidFill>
                  <a:srgbClr val="333333"/>
                </a:solidFill>
                <a:latin typeface="+mj-lt"/>
              </a:rPr>
              <a:t>Themes for exploration:</a:t>
            </a:r>
          </a:p>
          <a:p>
            <a:pPr lvl="3" eaLnBrk="0" hangingPunct="0">
              <a:spcBef>
                <a:spcPts val="500"/>
              </a:spcBef>
              <a:buClr>
                <a:srgbClr val="333333"/>
              </a:buClr>
              <a:buSzPct val="120000"/>
            </a:pPr>
            <a:r>
              <a:rPr lang="en-US" sz="1600" dirty="0">
                <a:solidFill>
                  <a:srgbClr val="333333"/>
                </a:solidFill>
              </a:rPr>
              <a:t>Based on all the analysis, </a:t>
            </a:r>
            <a:r>
              <a:rPr lang="en-US" sz="1600" b="1" dirty="0">
                <a:solidFill>
                  <a:srgbClr val="333333"/>
                </a:solidFill>
              </a:rPr>
              <a:t>document key themes</a:t>
            </a:r>
            <a:r>
              <a:rPr lang="en-US" sz="1600" dirty="0">
                <a:solidFill>
                  <a:srgbClr val="333333"/>
                </a:solidFill>
              </a:rPr>
              <a:t> to be shared with your manager or coach to create a personal development plan.</a:t>
            </a:r>
          </a:p>
          <a:p>
            <a:pPr lvl="3" eaLnBrk="0" hangingPunct="0">
              <a:spcBef>
                <a:spcPts val="500"/>
              </a:spcBef>
              <a:buClr>
                <a:srgbClr val="333333"/>
              </a:buClr>
              <a:buSzPct val="120000"/>
            </a:pPr>
            <a:endParaRPr lang="en-US" sz="1600" dirty="0">
              <a:solidFill>
                <a:srgbClr val="333333"/>
              </a:solidFill>
            </a:endParaRPr>
          </a:p>
          <a:p>
            <a:pPr lvl="1" eaLnBrk="0" hangingPunct="0">
              <a:spcBef>
                <a:spcPts val="500"/>
              </a:spcBef>
              <a:buClr>
                <a:srgbClr val="333333"/>
              </a:buClr>
              <a:buSzPct val="120000"/>
            </a:pPr>
            <a:r>
              <a:rPr lang="en-US" sz="1600" dirty="0">
                <a:solidFill>
                  <a:srgbClr val="333333"/>
                </a:solidFill>
              </a:rPr>
              <a:t>Select two to three areas of development focus and document your initial thoughts on developmental goals.</a:t>
            </a:r>
            <a:endParaRPr lang="en-CA" sz="1600" b="1" dirty="0">
              <a:solidFill>
                <a:schemeClr val="accent4"/>
              </a:solidFill>
            </a:endParaRPr>
          </a:p>
        </p:txBody>
      </p:sp>
      <p:sp>
        <p:nvSpPr>
          <p:cNvPr id="9" name="Text Placeholder 13">
            <a:extLst>
              <a:ext uri="{FF2B5EF4-FFF2-40B4-BE49-F238E27FC236}">
                <a16:creationId xmlns:a16="http://schemas.microsoft.com/office/drawing/2014/main" id="{9B8B7517-3705-43DA-91A3-07A53A0AA28A}"/>
              </a:ext>
            </a:extLst>
          </p:cNvPr>
          <p:cNvSpPr txBox="1">
            <a:spLocks/>
          </p:cNvSpPr>
          <p:nvPr/>
        </p:nvSpPr>
        <p:spPr>
          <a:xfrm>
            <a:off x="354105" y="1558614"/>
            <a:ext cx="5432545" cy="1518026"/>
          </a:xfrm>
          <a:prstGeom prst="rect">
            <a:avLst/>
          </a:prstGeom>
          <a:noFill/>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1600" dirty="0"/>
              <a:t>This tool will help you uncover themes for development and get the most out of your feedback in a structured way. </a:t>
            </a:r>
            <a:r>
              <a:rPr lang="en-US" sz="1600" b="1" dirty="0"/>
              <a:t>Use the verbatim comments </a:t>
            </a:r>
            <a:r>
              <a:rPr lang="en-US" sz="1600" dirty="0"/>
              <a:t>to help put the feedback in context.</a:t>
            </a:r>
          </a:p>
          <a:p>
            <a:pPr marL="0" indent="0">
              <a:spcAft>
                <a:spcPts val="600"/>
              </a:spcAft>
              <a:buFont typeface="Arial" pitchFamily="34" charset="0"/>
              <a:buNone/>
            </a:pPr>
            <a:r>
              <a:rPr lang="en-US" sz="1600" b="1" dirty="0"/>
              <a:t>Compare the numerical assessments </a:t>
            </a:r>
            <a:r>
              <a:rPr lang="en-US" sz="1600" dirty="0"/>
              <a:t>for each competency by each rater group, including the self-assessment, to pinpoint differences in perception by rater groups.  </a:t>
            </a:r>
          </a:p>
          <a:p>
            <a:pPr marL="0" indent="0">
              <a:spcAft>
                <a:spcPts val="600"/>
              </a:spcAft>
              <a:buFont typeface="Arial" pitchFamily="34" charset="0"/>
              <a:buNone/>
            </a:pPr>
            <a:endParaRPr lang="en-US" dirty="0"/>
          </a:p>
        </p:txBody>
      </p:sp>
      <p:pic>
        <p:nvPicPr>
          <p:cNvPr id="12" name="Graphic 11" descr="Muscular arm outline">
            <a:extLst>
              <a:ext uri="{FF2B5EF4-FFF2-40B4-BE49-F238E27FC236}">
                <a16:creationId xmlns:a16="http://schemas.microsoft.com/office/drawing/2014/main" id="{6F6A522E-C03B-43B3-A563-ACFEDE9ECE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0604" y="3862144"/>
            <a:ext cx="755703" cy="755703"/>
          </a:xfrm>
          <a:prstGeom prst="rect">
            <a:avLst/>
          </a:prstGeom>
        </p:spPr>
      </p:pic>
      <p:sp>
        <p:nvSpPr>
          <p:cNvPr id="22" name="TextBox 21">
            <a:extLst>
              <a:ext uri="{FF2B5EF4-FFF2-40B4-BE49-F238E27FC236}">
                <a16:creationId xmlns:a16="http://schemas.microsoft.com/office/drawing/2014/main" id="{06D24974-BE70-42CF-B554-700610C56CEE}"/>
              </a:ext>
            </a:extLst>
          </p:cNvPr>
          <p:cNvSpPr txBox="1"/>
          <p:nvPr/>
        </p:nvSpPr>
        <p:spPr>
          <a:xfrm>
            <a:off x="1254942" y="3822173"/>
            <a:ext cx="4396235" cy="2693045"/>
          </a:xfrm>
          <a:prstGeom prst="rect">
            <a:avLst/>
          </a:prstGeom>
          <a:noFill/>
        </p:spPr>
        <p:txBody>
          <a:bodyPr wrap="square" lIns="91440" tIns="45720" rIns="91440" bIns="45720" anchor="t">
            <a:spAutoFit/>
          </a:bodyPr>
          <a:lstStyle/>
          <a:p>
            <a:pPr marL="0" indent="0">
              <a:spcBef>
                <a:spcPts val="200"/>
              </a:spcBef>
              <a:buFont typeface="Arial" pitchFamily="34" charset="0"/>
              <a:buNone/>
            </a:pPr>
            <a:r>
              <a:rPr lang="en-US" sz="1600" b="1" dirty="0">
                <a:latin typeface="+mj-lt"/>
              </a:rPr>
              <a:t>Determine strengths: </a:t>
            </a:r>
          </a:p>
          <a:p>
            <a:pPr marL="0" indent="0">
              <a:spcBef>
                <a:spcPts val="200"/>
              </a:spcBef>
              <a:buFont typeface="Arial" pitchFamily="34" charset="0"/>
              <a:buNone/>
            </a:pPr>
            <a:r>
              <a:rPr lang="en-US" sz="1600" dirty="0"/>
              <a:t>Competencies or behaviors that scored high and should be leveraged and continued to be developed.</a:t>
            </a:r>
            <a:endParaRPr lang="en-US" sz="1600" dirty="0">
              <a:ea typeface="Roboto Condensed Light"/>
            </a:endParaRPr>
          </a:p>
          <a:p>
            <a:pPr>
              <a:spcBef>
                <a:spcPts val="1200"/>
              </a:spcBef>
            </a:pPr>
            <a:r>
              <a:rPr lang="en-US" sz="1600" b="1" dirty="0">
                <a:latin typeface="+mj-lt"/>
              </a:rPr>
              <a:t>Determine opportunity areas: </a:t>
            </a:r>
          </a:p>
          <a:p>
            <a:pPr>
              <a:spcBef>
                <a:spcPts val="200"/>
              </a:spcBef>
            </a:pPr>
            <a:r>
              <a:rPr lang="en-US" sz="1600" dirty="0"/>
              <a:t>Competencies or behaviors that were scored low and should be developed to improve.</a:t>
            </a:r>
            <a:endParaRPr lang="en-US" sz="1600" dirty="0">
              <a:ea typeface="Roboto Condensed Light"/>
            </a:endParaRPr>
          </a:p>
          <a:p>
            <a:pPr marL="0" indent="0">
              <a:spcBef>
                <a:spcPts val="1200"/>
              </a:spcBef>
              <a:buFont typeface="Arial" pitchFamily="34" charset="0"/>
              <a:buNone/>
            </a:pPr>
            <a:r>
              <a:rPr lang="en-US" sz="1600" b="1" dirty="0">
                <a:latin typeface="+mj-lt"/>
              </a:rPr>
              <a:t>Comparative analysis: </a:t>
            </a:r>
          </a:p>
          <a:p>
            <a:pPr marL="0" indent="0">
              <a:spcBef>
                <a:spcPts val="200"/>
              </a:spcBef>
              <a:buFont typeface="Arial" pitchFamily="34" charset="0"/>
              <a:buNone/>
            </a:pPr>
            <a:r>
              <a:rPr lang="en-US" sz="1600" dirty="0"/>
              <a:t>Competencies or behaviors that were scored inconsistently between raters and self-assessment</a:t>
            </a:r>
            <a:endParaRPr lang="en-US" sz="1600" dirty="0">
              <a:ea typeface="Roboto Condensed Light"/>
            </a:endParaRPr>
          </a:p>
        </p:txBody>
      </p:sp>
      <p:pic>
        <p:nvPicPr>
          <p:cNvPr id="15" name="Graphic 14" descr="Upward trend outline">
            <a:extLst>
              <a:ext uri="{FF2B5EF4-FFF2-40B4-BE49-F238E27FC236}">
                <a16:creationId xmlns:a16="http://schemas.microsoft.com/office/drawing/2014/main" id="{5BE9A6BF-E42E-4D91-BF06-156F6642C5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2029" y="4780640"/>
            <a:ext cx="755703" cy="755703"/>
          </a:xfrm>
          <a:prstGeom prst="rect">
            <a:avLst/>
          </a:prstGeom>
        </p:spPr>
      </p:pic>
      <p:pic>
        <p:nvPicPr>
          <p:cNvPr id="27" name="Graphic 26" descr="Chat outline">
            <a:extLst>
              <a:ext uri="{FF2B5EF4-FFF2-40B4-BE49-F238E27FC236}">
                <a16:creationId xmlns:a16="http://schemas.microsoft.com/office/drawing/2014/main" id="{178F12C2-C250-4C90-8145-7D6EFCB072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604" y="5738734"/>
            <a:ext cx="755703" cy="755703"/>
          </a:xfrm>
          <a:prstGeom prst="rect">
            <a:avLst/>
          </a:prstGeom>
        </p:spPr>
      </p:pic>
      <p:pic>
        <p:nvPicPr>
          <p:cNvPr id="13" name="Graphic 12" descr="Magnifying glass outline">
            <a:extLst>
              <a:ext uri="{FF2B5EF4-FFF2-40B4-BE49-F238E27FC236}">
                <a16:creationId xmlns:a16="http://schemas.microsoft.com/office/drawing/2014/main" id="{E0102188-A3C1-4BDA-B19B-EFB4B5779D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36977" y="4411575"/>
            <a:ext cx="755703" cy="755703"/>
          </a:xfrm>
          <a:prstGeom prst="rect">
            <a:avLst/>
          </a:prstGeom>
        </p:spPr>
      </p:pic>
      <p:grpSp>
        <p:nvGrpSpPr>
          <p:cNvPr id="14" name="Group 13">
            <a:extLst>
              <a:ext uri="{FF2B5EF4-FFF2-40B4-BE49-F238E27FC236}">
                <a16:creationId xmlns:a16="http://schemas.microsoft.com/office/drawing/2014/main" id="{29FBB031-D50B-4D3B-8988-1A419DC73462}"/>
              </a:ext>
            </a:extLst>
          </p:cNvPr>
          <p:cNvGrpSpPr/>
          <p:nvPr/>
        </p:nvGrpSpPr>
        <p:grpSpPr>
          <a:xfrm>
            <a:off x="6445439" y="1558613"/>
            <a:ext cx="5066193" cy="468000"/>
            <a:chOff x="6750863" y="-492499"/>
            <a:chExt cx="5066193" cy="468000"/>
          </a:xfrm>
        </p:grpSpPr>
        <p:sp>
          <p:nvSpPr>
            <p:cNvPr id="26" name="Rectangle 25">
              <a:extLst>
                <a:ext uri="{FF2B5EF4-FFF2-40B4-BE49-F238E27FC236}">
                  <a16:creationId xmlns:a16="http://schemas.microsoft.com/office/drawing/2014/main" id="{759EC6AB-9041-4722-A159-F0AAC880BF41}"/>
                </a:ext>
              </a:extLst>
            </p:cNvPr>
            <p:cNvSpPr/>
            <p:nvPr/>
          </p:nvSpPr>
          <p:spPr>
            <a:xfrm>
              <a:off x="7207363" y="-492499"/>
              <a:ext cx="4609693" cy="46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Roboto Condensed Light" panose="02000000000000000000" pitchFamily="2" charset="0"/>
                  <a:ea typeface="Roboto Condensed Light" panose="02000000000000000000" pitchFamily="2" charset="0"/>
                </a:rPr>
                <a:t>Use McLean &amp; Company’s </a:t>
              </a:r>
              <a:r>
                <a:rPr lang="en-US" sz="1400" i="1" dirty="0">
                  <a:solidFill>
                    <a:schemeClr val="tx1"/>
                  </a:solidFill>
                  <a:latin typeface="Roboto Condensed Light" panose="02000000000000000000" pitchFamily="2" charset="0"/>
                  <a:ea typeface="Roboto Condensed Light" panose="02000000000000000000" pitchFamily="2" charset="0"/>
                  <a:hlinkClick r:id="rId10"/>
                </a:rPr>
                <a:t>360 Feedback Interpretation and Development Plan Worksheet</a:t>
              </a:r>
              <a:r>
                <a:rPr lang="en-US" sz="1400" dirty="0">
                  <a:solidFill>
                    <a:schemeClr val="tx1"/>
                  </a:solidFill>
                  <a:latin typeface="Roboto Condensed Light" panose="02000000000000000000" pitchFamily="2" charset="0"/>
                  <a:ea typeface="Roboto Condensed Light" panose="02000000000000000000" pitchFamily="2" charset="0"/>
                </a:rPr>
                <a:t> as a guide in interpreting your data.</a:t>
              </a:r>
            </a:p>
          </p:txBody>
        </p:sp>
        <p:sp>
          <p:nvSpPr>
            <p:cNvPr id="28" name="Rectangle 27">
              <a:extLst>
                <a:ext uri="{FF2B5EF4-FFF2-40B4-BE49-F238E27FC236}">
                  <a16:creationId xmlns:a16="http://schemas.microsoft.com/office/drawing/2014/main" id="{96E610F0-2320-443F-AB48-9C34C60634B1}"/>
                </a:ext>
              </a:extLst>
            </p:cNvPr>
            <p:cNvSpPr>
              <a:spLocks noChangeAspect="1"/>
            </p:cNvSpPr>
            <p:nvPr/>
          </p:nvSpPr>
          <p:spPr>
            <a:xfrm>
              <a:off x="6750863" y="-492499"/>
              <a:ext cx="466224" cy="46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Exo" panose="02000503000000000000" pitchFamily="2" charset="77"/>
              </a:endParaRPr>
            </a:p>
          </p:txBody>
        </p:sp>
        <p:grpSp>
          <p:nvGrpSpPr>
            <p:cNvPr id="29" name="Group 28">
              <a:extLst>
                <a:ext uri="{FF2B5EF4-FFF2-40B4-BE49-F238E27FC236}">
                  <a16:creationId xmlns:a16="http://schemas.microsoft.com/office/drawing/2014/main" id="{8CF30768-A6FC-44DF-89E9-FDA3720FC3A0}"/>
                </a:ext>
              </a:extLst>
            </p:cNvPr>
            <p:cNvGrpSpPr/>
            <p:nvPr/>
          </p:nvGrpSpPr>
          <p:grpSpPr>
            <a:xfrm>
              <a:off x="6775493" y="-459081"/>
              <a:ext cx="410316" cy="401164"/>
              <a:chOff x="6508087" y="-673724"/>
              <a:chExt cx="411885" cy="401164"/>
            </a:xfrm>
          </p:grpSpPr>
          <p:pic>
            <p:nvPicPr>
              <p:cNvPr id="30" name="Picture 29">
                <a:extLst>
                  <a:ext uri="{FF2B5EF4-FFF2-40B4-BE49-F238E27FC236}">
                    <a16:creationId xmlns:a16="http://schemas.microsoft.com/office/drawing/2014/main" id="{0A8350F0-966B-48CF-84DE-EA97A15F3B4E}"/>
                  </a:ext>
                </a:extLst>
              </p:cNvPr>
              <p:cNvPicPr>
                <a:picLocks noChangeAspect="1"/>
              </p:cNvPicPr>
              <p:nvPr/>
            </p:nvPicPr>
            <p:blipFill>
              <a:blip r:embed="rId11" cstate="screen">
                <a:biLevel thresh="25000"/>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6200000">
                <a:off x="6517598" y="-626757"/>
                <a:ext cx="344686" cy="363707"/>
              </a:xfrm>
              <a:prstGeom prst="rect">
                <a:avLst/>
              </a:prstGeom>
            </p:spPr>
          </p:pic>
          <p:pic>
            <p:nvPicPr>
              <p:cNvPr id="31" name="Picture 30">
                <a:extLst>
                  <a:ext uri="{FF2B5EF4-FFF2-40B4-BE49-F238E27FC236}">
                    <a16:creationId xmlns:a16="http://schemas.microsoft.com/office/drawing/2014/main" id="{140B5AC0-953F-4CF6-A5F7-E758D5651878}"/>
                  </a:ext>
                </a:extLst>
              </p:cNvPr>
              <p:cNvPicPr>
                <a:picLocks noChangeAspect="1"/>
              </p:cNvPicPr>
              <p:nvPr/>
            </p:nvPicPr>
            <p:blipFill>
              <a:blip r:embed="rId13" cstate="screen">
                <a:biLevel thresh="25000"/>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508093" y="-673724"/>
                <a:ext cx="411879" cy="390338"/>
              </a:xfrm>
              <a:prstGeom prst="rect">
                <a:avLst/>
              </a:prstGeom>
            </p:spPr>
          </p:pic>
        </p:grpSp>
      </p:grpSp>
      <p:sp>
        <p:nvSpPr>
          <p:cNvPr id="16" name="Rectangle 15">
            <a:extLst>
              <a:ext uri="{FF2B5EF4-FFF2-40B4-BE49-F238E27FC236}">
                <a16:creationId xmlns:a16="http://schemas.microsoft.com/office/drawing/2014/main" id="{A0A122E6-F6E2-4DA2-A86F-2FFDC5186E67}"/>
              </a:ext>
            </a:extLst>
          </p:cNvPr>
          <p:cNvSpPr/>
          <p:nvPr/>
        </p:nvSpPr>
        <p:spPr>
          <a:xfrm>
            <a:off x="433454" y="3822173"/>
            <a:ext cx="65726" cy="83869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Isosceles Triangle 19">
            <a:extLst>
              <a:ext uri="{FF2B5EF4-FFF2-40B4-BE49-F238E27FC236}">
                <a16:creationId xmlns:a16="http://schemas.microsoft.com/office/drawing/2014/main" id="{711F1A84-8168-4915-9D60-CDA6FE59C209}"/>
              </a:ext>
            </a:extLst>
          </p:cNvPr>
          <p:cNvSpPr/>
          <p:nvPr/>
        </p:nvSpPr>
        <p:spPr>
          <a:xfrm rot="5400000">
            <a:off x="4380144" y="5043833"/>
            <a:ext cx="2686418" cy="246041"/>
          </a:xfrm>
          <a:prstGeom prst="triangl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Rectangle 36">
            <a:extLst>
              <a:ext uri="{FF2B5EF4-FFF2-40B4-BE49-F238E27FC236}">
                <a16:creationId xmlns:a16="http://schemas.microsoft.com/office/drawing/2014/main" id="{A65F3A1A-94D0-4189-8F96-146994065DDC}"/>
              </a:ext>
            </a:extLst>
          </p:cNvPr>
          <p:cNvSpPr/>
          <p:nvPr/>
        </p:nvSpPr>
        <p:spPr>
          <a:xfrm>
            <a:off x="6281490" y="4240038"/>
            <a:ext cx="65726" cy="213432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Arrow: Pentagon 2">
            <a:extLst>
              <a:ext uri="{FF2B5EF4-FFF2-40B4-BE49-F238E27FC236}">
                <a16:creationId xmlns:a16="http://schemas.microsoft.com/office/drawing/2014/main" id="{20AB42AE-5C2C-4287-8A6D-DAB50432B936}"/>
              </a:ext>
            </a:extLst>
          </p:cNvPr>
          <p:cNvSpPr/>
          <p:nvPr/>
        </p:nvSpPr>
        <p:spPr>
          <a:xfrm>
            <a:off x="428966" y="3268518"/>
            <a:ext cx="5417408" cy="457794"/>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The following slides contain more detailed guidance and examples on the following analyses:</a:t>
            </a:r>
            <a:endParaRPr lang="en-CA" sz="1200" dirty="0">
              <a:latin typeface="+mj-lt"/>
            </a:endParaRPr>
          </a:p>
        </p:txBody>
      </p:sp>
      <p:pic>
        <p:nvPicPr>
          <p:cNvPr id="38" name="Picture 37">
            <a:extLst>
              <a:ext uri="{FF2B5EF4-FFF2-40B4-BE49-F238E27FC236}">
                <a16:creationId xmlns:a16="http://schemas.microsoft.com/office/drawing/2014/main" id="{C60E4D7C-6752-4958-82F2-3A241B707344}"/>
              </a:ext>
            </a:extLst>
          </p:cNvPr>
          <p:cNvPicPr>
            <a:picLocks noChangeAspect="1"/>
          </p:cNvPicPr>
          <p:nvPr/>
        </p:nvPicPr>
        <p:blipFill>
          <a:blip r:embed="rId15"/>
          <a:stretch>
            <a:fillRect/>
          </a:stretch>
        </p:blipFill>
        <p:spPr>
          <a:xfrm>
            <a:off x="8472678" y="2334862"/>
            <a:ext cx="2179061" cy="1671580"/>
          </a:xfrm>
          <a:prstGeom prst="rect">
            <a:avLst/>
          </a:prstGeom>
          <a:effectLst>
            <a:outerShdw blurRad="50800" dist="38100" dir="2700000" algn="tl" rotWithShape="0">
              <a:prstClr val="black">
                <a:alpha val="40000"/>
              </a:prstClr>
            </a:outerShdw>
          </a:effectLst>
        </p:spPr>
      </p:pic>
      <p:pic>
        <p:nvPicPr>
          <p:cNvPr id="39" name="Picture 38">
            <a:extLst>
              <a:ext uri="{FF2B5EF4-FFF2-40B4-BE49-F238E27FC236}">
                <a16:creationId xmlns:a16="http://schemas.microsoft.com/office/drawing/2014/main" id="{FC122110-F8FE-4150-BBDC-C5757A5A9EC5}"/>
              </a:ext>
            </a:extLst>
          </p:cNvPr>
          <p:cNvPicPr>
            <a:picLocks noChangeAspect="1"/>
          </p:cNvPicPr>
          <p:nvPr/>
        </p:nvPicPr>
        <p:blipFill>
          <a:blip r:embed="rId16"/>
          <a:stretch>
            <a:fillRect/>
          </a:stretch>
        </p:blipFill>
        <p:spPr>
          <a:xfrm>
            <a:off x="6901940" y="2190396"/>
            <a:ext cx="2179062" cy="16851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6412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F88ADE-2643-419E-B09F-D92DB6CE0E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529" y="1198841"/>
            <a:ext cx="4495604" cy="3554406"/>
          </a:xfrm>
          <a:prstGeom prst="rect">
            <a:avLst/>
          </a:prstGeom>
        </p:spPr>
      </p:pic>
      <p:pic>
        <p:nvPicPr>
          <p:cNvPr id="20" name="Picture 19">
            <a:extLst>
              <a:ext uri="{FF2B5EF4-FFF2-40B4-BE49-F238E27FC236}">
                <a16:creationId xmlns:a16="http://schemas.microsoft.com/office/drawing/2014/main" id="{6B7EA254-4DB3-445A-AB23-5F827FA6CBE4}"/>
              </a:ext>
            </a:extLst>
          </p:cNvPr>
          <p:cNvPicPr>
            <a:picLocks noChangeAspect="1"/>
          </p:cNvPicPr>
          <p:nvPr/>
        </p:nvPicPr>
        <p:blipFill>
          <a:blip r:embed="rId4"/>
          <a:stretch>
            <a:fillRect/>
          </a:stretch>
        </p:blipFill>
        <p:spPr>
          <a:xfrm>
            <a:off x="354105" y="3429000"/>
            <a:ext cx="4945164" cy="3284512"/>
          </a:xfrm>
          <a:prstGeom prst="rect">
            <a:avLst/>
          </a:prstGeom>
        </p:spPr>
      </p:pic>
      <p:sp>
        <p:nvSpPr>
          <p:cNvPr id="2" name="Title 1">
            <a:extLst>
              <a:ext uri="{FF2B5EF4-FFF2-40B4-BE49-F238E27FC236}">
                <a16:creationId xmlns:a16="http://schemas.microsoft.com/office/drawing/2014/main" id="{586867BE-4EF4-4F11-BE36-68F3F095ECA4}"/>
              </a:ext>
            </a:extLst>
          </p:cNvPr>
          <p:cNvSpPr>
            <a:spLocks noGrp="1"/>
          </p:cNvSpPr>
          <p:nvPr>
            <p:ph type="title"/>
          </p:nvPr>
        </p:nvSpPr>
        <p:spPr/>
        <p:txBody>
          <a:bodyPr/>
          <a:lstStyle/>
          <a:p>
            <a:r>
              <a:rPr lang="en-US" dirty="0"/>
              <a:t>Determine strengths</a:t>
            </a:r>
            <a:endParaRPr lang="en-CA" dirty="0"/>
          </a:p>
        </p:txBody>
      </p:sp>
      <p:sp>
        <p:nvSpPr>
          <p:cNvPr id="4" name="TextBox 3">
            <a:extLst>
              <a:ext uri="{FF2B5EF4-FFF2-40B4-BE49-F238E27FC236}">
                <a16:creationId xmlns:a16="http://schemas.microsoft.com/office/drawing/2014/main" id="{D4B11053-4994-44B9-BB3C-B971F6DBDBEA}"/>
              </a:ext>
            </a:extLst>
          </p:cNvPr>
          <p:cNvSpPr txBox="1"/>
          <p:nvPr/>
        </p:nvSpPr>
        <p:spPr>
          <a:xfrm>
            <a:off x="6716656" y="2071336"/>
            <a:ext cx="4756476" cy="3385542"/>
          </a:xfrm>
          <a:prstGeom prst="rect">
            <a:avLst/>
          </a:prstGeom>
        </p:spPr>
        <p:txBody>
          <a:bodyPr wrap="square" rtlCol="0">
            <a:spAutoFit/>
          </a:bodyPr>
          <a:lstStyle/>
          <a:p>
            <a:pPr>
              <a:spcAft>
                <a:spcPts val="600"/>
              </a:spcAft>
            </a:pPr>
            <a:r>
              <a:rPr lang="en-CA" sz="1600" dirty="0">
                <a:latin typeface="+mj-lt"/>
              </a:rPr>
              <a:t>Follow the instructions in the </a:t>
            </a:r>
            <a:r>
              <a:rPr lang="en-US" sz="1600" i="1" dirty="0">
                <a:latin typeface="+mj-lt"/>
              </a:rPr>
              <a:t>360 Feedback Interpretation and Development Plan Worksheet </a:t>
            </a:r>
            <a:r>
              <a:rPr lang="en-CA" sz="1600" dirty="0">
                <a:latin typeface="+mj-lt"/>
              </a:rPr>
              <a:t>to </a:t>
            </a:r>
            <a:r>
              <a:rPr lang="en-CA" sz="1600" b="1" dirty="0">
                <a:solidFill>
                  <a:schemeClr val="accent1"/>
                </a:solidFill>
                <a:latin typeface="+mj-lt"/>
              </a:rPr>
              <a:t>identify strengths</a:t>
            </a:r>
            <a:r>
              <a:rPr lang="en-CA" sz="1600" dirty="0">
                <a:solidFill>
                  <a:schemeClr val="accent1"/>
                </a:solidFill>
                <a:latin typeface="+mj-lt"/>
              </a:rPr>
              <a:t> </a:t>
            </a:r>
            <a:r>
              <a:rPr lang="en-CA" sz="1600" dirty="0">
                <a:latin typeface="+mj-lt"/>
              </a:rPr>
              <a:t>in the 360 report.</a:t>
            </a:r>
          </a:p>
          <a:p>
            <a:pPr>
              <a:spcAft>
                <a:spcPts val="600"/>
              </a:spcAft>
            </a:pPr>
            <a:endParaRPr lang="en-CA" sz="1600" dirty="0">
              <a:latin typeface="+mj-lt"/>
            </a:endParaRPr>
          </a:p>
          <a:p>
            <a:pPr lvl="2">
              <a:spcBef>
                <a:spcPts val="200"/>
              </a:spcBef>
              <a:spcAft>
                <a:spcPts val="600"/>
              </a:spcAft>
            </a:pPr>
            <a:r>
              <a:rPr lang="en-CA" sz="1800" dirty="0"/>
              <a:t>From the “overall” column in your report, choose the </a:t>
            </a:r>
            <a:r>
              <a:rPr lang="en-CA" sz="1800" b="1" dirty="0"/>
              <a:t>top three </a:t>
            </a:r>
            <a:r>
              <a:rPr lang="en-CA" sz="1800" dirty="0"/>
              <a:t>rated competencies and document them in the worksheet.</a:t>
            </a:r>
          </a:p>
          <a:p>
            <a:pPr lvl="2">
              <a:spcBef>
                <a:spcPts val="200"/>
              </a:spcBef>
              <a:spcAft>
                <a:spcPts val="600"/>
              </a:spcAft>
            </a:pPr>
            <a:endParaRPr lang="en-CA" sz="700" dirty="0"/>
          </a:p>
          <a:p>
            <a:pPr lvl="2">
              <a:spcBef>
                <a:spcPts val="200"/>
              </a:spcBef>
              <a:spcAft>
                <a:spcPts val="600"/>
              </a:spcAft>
            </a:pPr>
            <a:r>
              <a:rPr lang="en-CA" sz="1800" dirty="0"/>
              <a:t>List the top and lowest rated behaviors per strength. </a:t>
            </a:r>
          </a:p>
          <a:p>
            <a:pPr lvl="2">
              <a:spcAft>
                <a:spcPts val="600"/>
              </a:spcAft>
            </a:pPr>
            <a:endParaRPr lang="en-CA" sz="700" dirty="0"/>
          </a:p>
        </p:txBody>
      </p:sp>
      <p:sp>
        <p:nvSpPr>
          <p:cNvPr id="6" name="Line Callout 1 8">
            <a:extLst>
              <a:ext uri="{FF2B5EF4-FFF2-40B4-BE49-F238E27FC236}">
                <a16:creationId xmlns:a16="http://schemas.microsoft.com/office/drawing/2014/main" id="{074AFA1B-CE1D-474E-B439-3A62BFBB4C10}"/>
              </a:ext>
            </a:extLst>
          </p:cNvPr>
          <p:cNvSpPr/>
          <p:nvPr/>
        </p:nvSpPr>
        <p:spPr>
          <a:xfrm rot="10800000">
            <a:off x="5069936" y="2262128"/>
            <a:ext cx="458666" cy="250066"/>
          </a:xfrm>
          <a:prstGeom prst="borderCallout1">
            <a:avLst>
              <a:gd name="adj1" fmla="val 50854"/>
              <a:gd name="adj2" fmla="val 317"/>
              <a:gd name="adj3" fmla="val -466575"/>
              <a:gd name="adj4" fmla="val -24629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Line Callout 1 9">
            <a:extLst>
              <a:ext uri="{FF2B5EF4-FFF2-40B4-BE49-F238E27FC236}">
                <a16:creationId xmlns:a16="http://schemas.microsoft.com/office/drawing/2014/main" id="{BD63989C-F07A-408D-BD95-01F31F8C6366}"/>
              </a:ext>
            </a:extLst>
          </p:cNvPr>
          <p:cNvSpPr/>
          <p:nvPr/>
        </p:nvSpPr>
        <p:spPr>
          <a:xfrm rot="10800000">
            <a:off x="780156" y="4542426"/>
            <a:ext cx="4071244" cy="778873"/>
          </a:xfrm>
          <a:prstGeom prst="borderCallout1">
            <a:avLst>
              <a:gd name="adj1" fmla="val 98970"/>
              <a:gd name="adj2" fmla="val 200"/>
              <a:gd name="adj3" fmla="val 80733"/>
              <a:gd name="adj4" fmla="val -4457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a:extLst>
              <a:ext uri="{FF2B5EF4-FFF2-40B4-BE49-F238E27FC236}">
                <a16:creationId xmlns:a16="http://schemas.microsoft.com/office/drawing/2014/main" id="{00822E5E-D3A5-4BC8-A590-74F1E2F1108E}"/>
              </a:ext>
            </a:extLst>
          </p:cNvPr>
          <p:cNvSpPr txBox="1"/>
          <p:nvPr/>
        </p:nvSpPr>
        <p:spPr>
          <a:xfrm>
            <a:off x="6805167" y="3463297"/>
            <a:ext cx="449162" cy="923330"/>
          </a:xfrm>
          <a:prstGeom prst="rect">
            <a:avLst/>
          </a:prstGeom>
          <a:noFill/>
        </p:spPr>
        <p:txBody>
          <a:bodyPr wrap="none" rtlCol="0" anchor="ctr" anchorCtr="0">
            <a:spAutoFit/>
          </a:bodyPr>
          <a:lstStyle/>
          <a:p>
            <a:pPr algn="r"/>
            <a:r>
              <a:rPr lang="en-US" sz="5400" b="1" dirty="0">
                <a:solidFill>
                  <a:schemeClr val="accent1">
                    <a:alpha val="25000"/>
                  </a:schemeClr>
                </a:solidFill>
                <a:latin typeface="Montserrat SemiBold" pitchFamily="2" charset="77"/>
                <a:ea typeface="League Spartan" charset="0"/>
                <a:cs typeface="Poppins" pitchFamily="2" charset="77"/>
              </a:rPr>
              <a:t>1</a:t>
            </a:r>
          </a:p>
        </p:txBody>
      </p:sp>
      <p:sp>
        <p:nvSpPr>
          <p:cNvPr id="11" name="TextBox 10">
            <a:extLst>
              <a:ext uri="{FF2B5EF4-FFF2-40B4-BE49-F238E27FC236}">
                <a16:creationId xmlns:a16="http://schemas.microsoft.com/office/drawing/2014/main" id="{096BE60A-87E3-4AAD-B36E-340A62A1F6B5}"/>
              </a:ext>
            </a:extLst>
          </p:cNvPr>
          <p:cNvSpPr txBox="1"/>
          <p:nvPr/>
        </p:nvSpPr>
        <p:spPr>
          <a:xfrm>
            <a:off x="6803564" y="3724907"/>
            <a:ext cx="455574" cy="400110"/>
          </a:xfrm>
          <a:prstGeom prst="rect">
            <a:avLst/>
          </a:prstGeom>
          <a:noFill/>
        </p:spPr>
        <p:txBody>
          <a:bodyPr wrap="none" rtlCol="0" anchor="ctr" anchorCtr="0">
            <a:spAutoFit/>
          </a:bodyPr>
          <a:lstStyle/>
          <a:p>
            <a:pPr algn="r"/>
            <a:r>
              <a:rPr lang="en-US" sz="2000" b="1" dirty="0">
                <a:solidFill>
                  <a:schemeClr val="accent1"/>
                </a:solidFill>
                <a:latin typeface="Montserrat SemiBold" pitchFamily="2" charset="77"/>
                <a:ea typeface="League Spartan" charset="0"/>
                <a:cs typeface="Poppins" pitchFamily="2" charset="77"/>
              </a:rPr>
              <a:t>01</a:t>
            </a:r>
          </a:p>
        </p:txBody>
      </p:sp>
      <p:sp>
        <p:nvSpPr>
          <p:cNvPr id="12" name="TextBox 11">
            <a:extLst>
              <a:ext uri="{FF2B5EF4-FFF2-40B4-BE49-F238E27FC236}">
                <a16:creationId xmlns:a16="http://schemas.microsoft.com/office/drawing/2014/main" id="{A148C85E-E00B-49D0-89FD-34D4A0F0089F}"/>
              </a:ext>
            </a:extLst>
          </p:cNvPr>
          <p:cNvSpPr txBox="1"/>
          <p:nvPr/>
        </p:nvSpPr>
        <p:spPr>
          <a:xfrm>
            <a:off x="6729025" y="4492431"/>
            <a:ext cx="587020" cy="923330"/>
          </a:xfrm>
          <a:prstGeom prst="rect">
            <a:avLst/>
          </a:prstGeom>
          <a:noFill/>
        </p:spPr>
        <p:txBody>
          <a:bodyPr wrap="none" rtlCol="0" anchor="ctr" anchorCtr="0">
            <a:spAutoFit/>
          </a:bodyPr>
          <a:lstStyle/>
          <a:p>
            <a:pPr algn="r"/>
            <a:r>
              <a:rPr lang="en-US" sz="5400" b="1" dirty="0">
                <a:solidFill>
                  <a:schemeClr val="accent1">
                    <a:alpha val="25000"/>
                  </a:schemeClr>
                </a:solidFill>
                <a:latin typeface="Montserrat SemiBold" pitchFamily="2" charset="77"/>
                <a:ea typeface="League Spartan" charset="0"/>
                <a:cs typeface="Poppins" pitchFamily="2" charset="77"/>
              </a:rPr>
              <a:t>2</a:t>
            </a:r>
          </a:p>
        </p:txBody>
      </p:sp>
      <p:sp>
        <p:nvSpPr>
          <p:cNvPr id="13" name="TextBox 12">
            <a:extLst>
              <a:ext uri="{FF2B5EF4-FFF2-40B4-BE49-F238E27FC236}">
                <a16:creationId xmlns:a16="http://schemas.microsoft.com/office/drawing/2014/main" id="{1B16183F-70E6-4908-AD31-A35D4038D836}"/>
              </a:ext>
            </a:extLst>
          </p:cNvPr>
          <p:cNvSpPr txBox="1"/>
          <p:nvPr/>
        </p:nvSpPr>
        <p:spPr>
          <a:xfrm>
            <a:off x="6775512" y="4754041"/>
            <a:ext cx="506870" cy="400110"/>
          </a:xfrm>
          <a:prstGeom prst="rect">
            <a:avLst/>
          </a:prstGeom>
          <a:noFill/>
        </p:spPr>
        <p:txBody>
          <a:bodyPr wrap="none" rtlCol="0" anchor="ctr" anchorCtr="0">
            <a:spAutoFit/>
          </a:bodyPr>
          <a:lstStyle/>
          <a:p>
            <a:pPr algn="r"/>
            <a:r>
              <a:rPr lang="en-US" sz="2000" b="1" dirty="0">
                <a:solidFill>
                  <a:schemeClr val="accent1"/>
                </a:solidFill>
                <a:latin typeface="Montserrat SemiBold" pitchFamily="2" charset="77"/>
                <a:ea typeface="League Spartan" charset="0"/>
                <a:cs typeface="Poppins" pitchFamily="2" charset="77"/>
              </a:rPr>
              <a:t>02</a:t>
            </a:r>
          </a:p>
        </p:txBody>
      </p:sp>
      <p:pic>
        <p:nvPicPr>
          <p:cNvPr id="16" name="Graphic 15" descr="Muscular arm outline">
            <a:extLst>
              <a:ext uri="{FF2B5EF4-FFF2-40B4-BE49-F238E27FC236}">
                <a16:creationId xmlns:a16="http://schemas.microsoft.com/office/drawing/2014/main" id="{5F1F0A9B-6953-432E-BB07-41A829EEBD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25083" y="180715"/>
            <a:ext cx="914400" cy="914400"/>
          </a:xfrm>
          <a:prstGeom prst="rect">
            <a:avLst/>
          </a:prstGeom>
        </p:spPr>
      </p:pic>
      <p:sp>
        <p:nvSpPr>
          <p:cNvPr id="28" name="Rectangle 27">
            <a:extLst>
              <a:ext uri="{FF2B5EF4-FFF2-40B4-BE49-F238E27FC236}">
                <a16:creationId xmlns:a16="http://schemas.microsoft.com/office/drawing/2014/main" id="{C819E2F6-E3AF-4441-8155-096F0E0324C1}"/>
              </a:ext>
            </a:extLst>
          </p:cNvPr>
          <p:cNvSpPr/>
          <p:nvPr/>
        </p:nvSpPr>
        <p:spPr>
          <a:xfrm>
            <a:off x="-1" y="0"/>
            <a:ext cx="79591"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0533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ADEBF2B-2ECB-44FA-A2AB-AA464DA54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529" y="1198841"/>
            <a:ext cx="4495604" cy="3554406"/>
          </a:xfrm>
          <a:prstGeom prst="rect">
            <a:avLst/>
          </a:prstGeom>
        </p:spPr>
      </p:pic>
      <p:pic>
        <p:nvPicPr>
          <p:cNvPr id="4" name="Picture 3">
            <a:extLst>
              <a:ext uri="{FF2B5EF4-FFF2-40B4-BE49-F238E27FC236}">
                <a16:creationId xmlns:a16="http://schemas.microsoft.com/office/drawing/2014/main" id="{211A0C0E-413F-4F6F-A95F-1D436C87E8CE}"/>
              </a:ext>
            </a:extLst>
          </p:cNvPr>
          <p:cNvPicPr>
            <a:picLocks noChangeAspect="1"/>
          </p:cNvPicPr>
          <p:nvPr/>
        </p:nvPicPr>
        <p:blipFill>
          <a:blip r:embed="rId3"/>
          <a:stretch>
            <a:fillRect/>
          </a:stretch>
        </p:blipFill>
        <p:spPr>
          <a:xfrm>
            <a:off x="346546" y="3419967"/>
            <a:ext cx="4932000" cy="3262996"/>
          </a:xfrm>
          <a:prstGeom prst="rect">
            <a:avLst/>
          </a:prstGeom>
        </p:spPr>
      </p:pic>
      <p:sp>
        <p:nvSpPr>
          <p:cNvPr id="24" name="Line Callout 1 8">
            <a:extLst>
              <a:ext uri="{FF2B5EF4-FFF2-40B4-BE49-F238E27FC236}">
                <a16:creationId xmlns:a16="http://schemas.microsoft.com/office/drawing/2014/main" id="{64B1123D-8A35-4BF8-A7D3-A1A316768410}"/>
              </a:ext>
            </a:extLst>
          </p:cNvPr>
          <p:cNvSpPr/>
          <p:nvPr/>
        </p:nvSpPr>
        <p:spPr>
          <a:xfrm rot="10800000">
            <a:off x="5069936" y="2262128"/>
            <a:ext cx="458666" cy="259691"/>
          </a:xfrm>
          <a:prstGeom prst="borderCallout1">
            <a:avLst>
              <a:gd name="adj1" fmla="val 48958"/>
              <a:gd name="adj2" fmla="val 663"/>
              <a:gd name="adj3" fmla="val -554402"/>
              <a:gd name="adj4" fmla="val -2172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Line Callout 1 10">
            <a:extLst>
              <a:ext uri="{FF2B5EF4-FFF2-40B4-BE49-F238E27FC236}">
                <a16:creationId xmlns:a16="http://schemas.microsoft.com/office/drawing/2014/main" id="{C05D8E2A-B94E-4481-8811-81E5D5DBCC00}"/>
              </a:ext>
            </a:extLst>
          </p:cNvPr>
          <p:cNvSpPr/>
          <p:nvPr/>
        </p:nvSpPr>
        <p:spPr>
          <a:xfrm rot="10800000">
            <a:off x="774600" y="4517476"/>
            <a:ext cx="4054470" cy="785568"/>
          </a:xfrm>
          <a:prstGeom prst="borderCallout1">
            <a:avLst>
              <a:gd name="adj1" fmla="val 98970"/>
              <a:gd name="adj2" fmla="val 200"/>
              <a:gd name="adj3" fmla="val 42337"/>
              <a:gd name="adj4" fmla="val -4000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BBE8471C-5A9A-4E7D-A279-2BADD3DA8158}"/>
              </a:ext>
            </a:extLst>
          </p:cNvPr>
          <p:cNvSpPr>
            <a:spLocks noGrp="1"/>
          </p:cNvSpPr>
          <p:nvPr>
            <p:ph type="title"/>
          </p:nvPr>
        </p:nvSpPr>
        <p:spPr/>
        <p:txBody>
          <a:bodyPr/>
          <a:lstStyle/>
          <a:p>
            <a:r>
              <a:rPr lang="en-US" dirty="0"/>
              <a:t>Determine opportunity areas</a:t>
            </a:r>
            <a:endParaRPr lang="en-CA" dirty="0"/>
          </a:p>
        </p:txBody>
      </p:sp>
      <p:sp>
        <p:nvSpPr>
          <p:cNvPr id="5" name="TextBox 4">
            <a:extLst>
              <a:ext uri="{FF2B5EF4-FFF2-40B4-BE49-F238E27FC236}">
                <a16:creationId xmlns:a16="http://schemas.microsoft.com/office/drawing/2014/main" id="{CB3DB283-1569-4EEC-BD45-ECAB63C7420E}"/>
              </a:ext>
            </a:extLst>
          </p:cNvPr>
          <p:cNvSpPr txBox="1"/>
          <p:nvPr/>
        </p:nvSpPr>
        <p:spPr>
          <a:xfrm>
            <a:off x="6520572" y="2157987"/>
            <a:ext cx="5157291" cy="3462486"/>
          </a:xfrm>
          <a:prstGeom prst="rect">
            <a:avLst/>
          </a:prstGeom>
        </p:spPr>
        <p:txBody>
          <a:bodyPr wrap="square" rtlCol="0">
            <a:spAutoFit/>
          </a:bodyPr>
          <a:lstStyle/>
          <a:p>
            <a:pPr>
              <a:spcAft>
                <a:spcPts val="600"/>
              </a:spcAft>
            </a:pPr>
            <a:r>
              <a:rPr lang="en-CA" sz="1600" dirty="0">
                <a:latin typeface="+mj-lt"/>
              </a:rPr>
              <a:t>Follow the instructions in the </a:t>
            </a:r>
            <a:r>
              <a:rPr lang="en-US" sz="1600" i="1" dirty="0">
                <a:latin typeface="+mj-lt"/>
              </a:rPr>
              <a:t>360 Feedback Interpretation and Development Plan Worksheet </a:t>
            </a:r>
            <a:r>
              <a:rPr lang="en-CA" sz="1600" dirty="0">
                <a:latin typeface="+mj-lt"/>
              </a:rPr>
              <a:t>to </a:t>
            </a:r>
            <a:r>
              <a:rPr lang="en-CA" sz="1600" b="1" dirty="0">
                <a:solidFill>
                  <a:schemeClr val="accent2"/>
                </a:solidFill>
                <a:latin typeface="+mj-lt"/>
              </a:rPr>
              <a:t>identify opportunity areas </a:t>
            </a:r>
            <a:r>
              <a:rPr lang="en-CA" sz="1600" dirty="0">
                <a:latin typeface="+mj-lt"/>
              </a:rPr>
              <a:t>in the 360 report.</a:t>
            </a:r>
          </a:p>
          <a:p>
            <a:pPr>
              <a:spcAft>
                <a:spcPts val="600"/>
              </a:spcAft>
            </a:pPr>
            <a:endParaRPr lang="en-CA" sz="1600" dirty="0">
              <a:latin typeface="+mj-lt"/>
            </a:endParaRPr>
          </a:p>
          <a:p>
            <a:pPr lvl="2">
              <a:spcAft>
                <a:spcPts val="600"/>
              </a:spcAft>
            </a:pPr>
            <a:r>
              <a:rPr lang="en-CA" sz="1800" dirty="0"/>
              <a:t>From the “overall” column in your report, choose the </a:t>
            </a:r>
            <a:r>
              <a:rPr lang="en-CA" sz="1800" b="1" dirty="0"/>
              <a:t>three lowest </a:t>
            </a:r>
            <a:r>
              <a:rPr lang="en-CA" sz="1800" dirty="0"/>
              <a:t>rated competencies and document them in the worksheet.</a:t>
            </a:r>
          </a:p>
          <a:p>
            <a:pPr lvl="2">
              <a:spcAft>
                <a:spcPts val="600"/>
              </a:spcAft>
            </a:pPr>
            <a:endParaRPr lang="en-CA" sz="1200" dirty="0"/>
          </a:p>
          <a:p>
            <a:pPr lvl="2">
              <a:spcAft>
                <a:spcPts val="600"/>
              </a:spcAft>
            </a:pPr>
            <a:r>
              <a:rPr lang="en-CA" sz="1800" dirty="0"/>
              <a:t>List the top and lowest rated behaviors per opportunity area.</a:t>
            </a:r>
          </a:p>
          <a:p>
            <a:pPr lvl="2">
              <a:spcAft>
                <a:spcPts val="600"/>
              </a:spcAft>
            </a:pPr>
            <a:endParaRPr lang="en-CA" sz="1200" dirty="0"/>
          </a:p>
        </p:txBody>
      </p:sp>
      <p:sp>
        <p:nvSpPr>
          <p:cNvPr id="10" name="TextBox 9">
            <a:extLst>
              <a:ext uri="{FF2B5EF4-FFF2-40B4-BE49-F238E27FC236}">
                <a16:creationId xmlns:a16="http://schemas.microsoft.com/office/drawing/2014/main" id="{CA1778E5-06D3-4632-9637-57074C221399}"/>
              </a:ext>
            </a:extLst>
          </p:cNvPr>
          <p:cNvSpPr txBox="1"/>
          <p:nvPr/>
        </p:nvSpPr>
        <p:spPr>
          <a:xfrm>
            <a:off x="6585899" y="3526413"/>
            <a:ext cx="449162" cy="923330"/>
          </a:xfrm>
          <a:prstGeom prst="rect">
            <a:avLst/>
          </a:prstGeom>
          <a:noFill/>
        </p:spPr>
        <p:txBody>
          <a:bodyPr wrap="none" rtlCol="0" anchor="ctr" anchorCtr="0">
            <a:spAutoFit/>
          </a:bodyPr>
          <a:lstStyle/>
          <a:p>
            <a:pPr algn="r"/>
            <a:r>
              <a:rPr lang="en-US" sz="5400" b="1" dirty="0">
                <a:solidFill>
                  <a:schemeClr val="accent2">
                    <a:alpha val="25000"/>
                  </a:schemeClr>
                </a:solidFill>
                <a:latin typeface="Montserrat SemiBold" pitchFamily="2" charset="77"/>
                <a:ea typeface="League Spartan" charset="0"/>
                <a:cs typeface="Poppins" pitchFamily="2" charset="77"/>
              </a:rPr>
              <a:t>1</a:t>
            </a:r>
          </a:p>
        </p:txBody>
      </p:sp>
      <p:sp>
        <p:nvSpPr>
          <p:cNvPr id="11" name="TextBox 10">
            <a:extLst>
              <a:ext uri="{FF2B5EF4-FFF2-40B4-BE49-F238E27FC236}">
                <a16:creationId xmlns:a16="http://schemas.microsoft.com/office/drawing/2014/main" id="{D7045CAB-2762-4446-AA11-C4A5F1030528}"/>
              </a:ext>
            </a:extLst>
          </p:cNvPr>
          <p:cNvSpPr txBox="1"/>
          <p:nvPr/>
        </p:nvSpPr>
        <p:spPr>
          <a:xfrm>
            <a:off x="6584296" y="3788023"/>
            <a:ext cx="455574" cy="400110"/>
          </a:xfrm>
          <a:prstGeom prst="rect">
            <a:avLst/>
          </a:prstGeom>
          <a:noFill/>
        </p:spPr>
        <p:txBody>
          <a:bodyPr wrap="none" rtlCol="0" anchor="ctr" anchorCtr="0">
            <a:spAutoFit/>
          </a:bodyPr>
          <a:lstStyle/>
          <a:p>
            <a:pPr algn="r"/>
            <a:r>
              <a:rPr lang="en-US" sz="2000" b="1" dirty="0">
                <a:solidFill>
                  <a:schemeClr val="accent2"/>
                </a:solidFill>
                <a:latin typeface="Montserrat SemiBold" pitchFamily="2" charset="77"/>
                <a:ea typeface="League Spartan" charset="0"/>
                <a:cs typeface="Poppins" pitchFamily="2" charset="77"/>
              </a:rPr>
              <a:t>01</a:t>
            </a:r>
          </a:p>
        </p:txBody>
      </p:sp>
      <p:sp>
        <p:nvSpPr>
          <p:cNvPr id="12" name="TextBox 11">
            <a:extLst>
              <a:ext uri="{FF2B5EF4-FFF2-40B4-BE49-F238E27FC236}">
                <a16:creationId xmlns:a16="http://schemas.microsoft.com/office/drawing/2014/main" id="{D131C4AF-9DEF-4F0C-B4ED-BC3CD7D3CCEF}"/>
              </a:ext>
            </a:extLst>
          </p:cNvPr>
          <p:cNvSpPr txBox="1"/>
          <p:nvPr/>
        </p:nvSpPr>
        <p:spPr>
          <a:xfrm>
            <a:off x="6509757" y="4565860"/>
            <a:ext cx="587020" cy="923330"/>
          </a:xfrm>
          <a:prstGeom prst="rect">
            <a:avLst/>
          </a:prstGeom>
          <a:noFill/>
        </p:spPr>
        <p:txBody>
          <a:bodyPr wrap="none" rtlCol="0" anchor="ctr" anchorCtr="0">
            <a:spAutoFit/>
          </a:bodyPr>
          <a:lstStyle/>
          <a:p>
            <a:pPr algn="r"/>
            <a:r>
              <a:rPr lang="en-US" sz="5400" b="1" dirty="0">
                <a:solidFill>
                  <a:schemeClr val="accent2">
                    <a:alpha val="25000"/>
                  </a:schemeClr>
                </a:solidFill>
                <a:latin typeface="Montserrat SemiBold" pitchFamily="2" charset="77"/>
                <a:ea typeface="League Spartan" charset="0"/>
                <a:cs typeface="Poppins" pitchFamily="2" charset="77"/>
              </a:rPr>
              <a:t>2</a:t>
            </a:r>
          </a:p>
        </p:txBody>
      </p:sp>
      <p:sp>
        <p:nvSpPr>
          <p:cNvPr id="13" name="TextBox 12">
            <a:extLst>
              <a:ext uri="{FF2B5EF4-FFF2-40B4-BE49-F238E27FC236}">
                <a16:creationId xmlns:a16="http://schemas.microsoft.com/office/drawing/2014/main" id="{62F905E1-85F7-44D6-9B7F-C0981E4A7EE4}"/>
              </a:ext>
            </a:extLst>
          </p:cNvPr>
          <p:cNvSpPr txBox="1"/>
          <p:nvPr/>
        </p:nvSpPr>
        <p:spPr>
          <a:xfrm>
            <a:off x="6556244" y="4827470"/>
            <a:ext cx="506870" cy="400110"/>
          </a:xfrm>
          <a:prstGeom prst="rect">
            <a:avLst/>
          </a:prstGeom>
          <a:noFill/>
        </p:spPr>
        <p:txBody>
          <a:bodyPr wrap="none" rtlCol="0" anchor="ctr" anchorCtr="0">
            <a:spAutoFit/>
          </a:bodyPr>
          <a:lstStyle/>
          <a:p>
            <a:pPr algn="r"/>
            <a:r>
              <a:rPr lang="en-US" sz="2000" b="1" dirty="0">
                <a:solidFill>
                  <a:schemeClr val="accent2"/>
                </a:solidFill>
                <a:latin typeface="Montserrat SemiBold" pitchFamily="2" charset="77"/>
                <a:ea typeface="League Spartan" charset="0"/>
                <a:cs typeface="Poppins" pitchFamily="2" charset="77"/>
              </a:rPr>
              <a:t>02</a:t>
            </a:r>
          </a:p>
        </p:txBody>
      </p:sp>
      <p:pic>
        <p:nvPicPr>
          <p:cNvPr id="16" name="Graphic 15" descr="Upward trend outline">
            <a:extLst>
              <a:ext uri="{FF2B5EF4-FFF2-40B4-BE49-F238E27FC236}">
                <a16:creationId xmlns:a16="http://schemas.microsoft.com/office/drawing/2014/main" id="{057B92EE-46EF-47A2-AD33-8D3D2CAAB9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992" y="180715"/>
            <a:ext cx="914400" cy="914400"/>
          </a:xfrm>
          <a:prstGeom prst="rect">
            <a:avLst/>
          </a:prstGeom>
        </p:spPr>
      </p:pic>
      <p:sp>
        <p:nvSpPr>
          <p:cNvPr id="25" name="Rectangle 24">
            <a:extLst>
              <a:ext uri="{FF2B5EF4-FFF2-40B4-BE49-F238E27FC236}">
                <a16:creationId xmlns:a16="http://schemas.microsoft.com/office/drawing/2014/main" id="{51A9A202-950E-44B8-AEFF-506B1DFFA833}"/>
              </a:ext>
            </a:extLst>
          </p:cNvPr>
          <p:cNvSpPr/>
          <p:nvPr/>
        </p:nvSpPr>
        <p:spPr>
          <a:xfrm>
            <a:off x="-1" y="0"/>
            <a:ext cx="7959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21153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ACEC76-2593-4D7C-9837-947E8C5A56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678" y="1570394"/>
            <a:ext cx="3240050" cy="2561715"/>
          </a:xfrm>
          <a:prstGeom prst="rect">
            <a:avLst/>
          </a:prstGeom>
        </p:spPr>
      </p:pic>
      <p:sp>
        <p:nvSpPr>
          <p:cNvPr id="4" name="Line Callout 1 3">
            <a:extLst>
              <a:ext uri="{FF2B5EF4-FFF2-40B4-BE49-F238E27FC236}">
                <a16:creationId xmlns:a16="http://schemas.microsoft.com/office/drawing/2014/main" id="{9242766E-A3D3-4742-9207-8F22DE595071}"/>
              </a:ext>
            </a:extLst>
          </p:cNvPr>
          <p:cNvSpPr/>
          <p:nvPr/>
        </p:nvSpPr>
        <p:spPr>
          <a:xfrm rot="16200000">
            <a:off x="2510145" y="1598307"/>
            <a:ext cx="490721" cy="1980406"/>
          </a:xfrm>
          <a:prstGeom prst="borderCallout1">
            <a:avLst>
              <a:gd name="adj1" fmla="val 100169"/>
              <a:gd name="adj2" fmla="val 45145"/>
              <a:gd name="adj3" fmla="val 127949"/>
              <a:gd name="adj4" fmla="val 3645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4" name="Picture 23">
            <a:extLst>
              <a:ext uri="{FF2B5EF4-FFF2-40B4-BE49-F238E27FC236}">
                <a16:creationId xmlns:a16="http://schemas.microsoft.com/office/drawing/2014/main" id="{A13A8A86-485C-4E68-9036-2C913C11C925}"/>
              </a:ext>
            </a:extLst>
          </p:cNvPr>
          <p:cNvPicPr>
            <a:picLocks noChangeAspect="1"/>
          </p:cNvPicPr>
          <p:nvPr/>
        </p:nvPicPr>
        <p:blipFill>
          <a:blip r:embed="rId3"/>
          <a:stretch>
            <a:fillRect/>
          </a:stretch>
        </p:blipFill>
        <p:spPr>
          <a:xfrm>
            <a:off x="354105" y="3895600"/>
            <a:ext cx="3787686" cy="2519757"/>
          </a:xfrm>
          <a:prstGeom prst="rect">
            <a:avLst/>
          </a:prstGeom>
        </p:spPr>
      </p:pic>
      <p:sp>
        <p:nvSpPr>
          <p:cNvPr id="2" name="Title 1">
            <a:extLst>
              <a:ext uri="{FF2B5EF4-FFF2-40B4-BE49-F238E27FC236}">
                <a16:creationId xmlns:a16="http://schemas.microsoft.com/office/drawing/2014/main" id="{08ADB863-5BD2-4FA3-8965-05D5F1216B57}"/>
              </a:ext>
            </a:extLst>
          </p:cNvPr>
          <p:cNvSpPr>
            <a:spLocks noGrp="1"/>
          </p:cNvSpPr>
          <p:nvPr>
            <p:ph type="title"/>
          </p:nvPr>
        </p:nvSpPr>
        <p:spPr/>
        <p:txBody>
          <a:bodyPr/>
          <a:lstStyle/>
          <a:p>
            <a:r>
              <a:rPr lang="en-CA" dirty="0"/>
              <a:t>Do a comparative analysis of the feedback from different rater groups</a:t>
            </a:r>
            <a:br>
              <a:rPr lang="en-CA" dirty="0"/>
            </a:br>
            <a:endParaRPr lang="en-CA" dirty="0"/>
          </a:p>
        </p:txBody>
      </p:sp>
      <p:sp>
        <p:nvSpPr>
          <p:cNvPr id="5" name="TextBox 4">
            <a:extLst>
              <a:ext uri="{FF2B5EF4-FFF2-40B4-BE49-F238E27FC236}">
                <a16:creationId xmlns:a16="http://schemas.microsoft.com/office/drawing/2014/main" id="{91BCF294-C7BA-49BD-9C70-AB17B920C4E7}"/>
              </a:ext>
            </a:extLst>
          </p:cNvPr>
          <p:cNvSpPr txBox="1"/>
          <p:nvPr/>
        </p:nvSpPr>
        <p:spPr>
          <a:xfrm>
            <a:off x="4507832" y="1570394"/>
            <a:ext cx="7331651" cy="2062103"/>
          </a:xfrm>
          <a:prstGeom prst="rect">
            <a:avLst/>
          </a:prstGeom>
        </p:spPr>
        <p:txBody>
          <a:bodyPr wrap="square" lIns="91440" tIns="45720" rIns="91440" bIns="45720" rtlCol="0" anchor="t">
            <a:spAutoFit/>
          </a:bodyPr>
          <a:lstStyle/>
          <a:p>
            <a:pPr>
              <a:spcAft>
                <a:spcPts val="600"/>
              </a:spcAft>
            </a:pPr>
            <a:r>
              <a:rPr lang="en-CA" sz="1400" dirty="0">
                <a:latin typeface="+mj-lt"/>
              </a:rPr>
              <a:t>Follow the instructions in the </a:t>
            </a:r>
            <a:r>
              <a:rPr lang="en-US" sz="1400" i="1" dirty="0">
                <a:latin typeface="+mj-lt"/>
              </a:rPr>
              <a:t>360 Feedback Interpretation and Development Plan Worksheet</a:t>
            </a:r>
            <a:r>
              <a:rPr lang="en-CA" sz="1400" dirty="0">
                <a:latin typeface="+mj-lt"/>
              </a:rPr>
              <a:t> to </a:t>
            </a:r>
            <a:r>
              <a:rPr lang="en-CA" sz="1400" b="1" dirty="0">
                <a:solidFill>
                  <a:schemeClr val="accent3"/>
                </a:solidFill>
                <a:latin typeface="+mj-lt"/>
              </a:rPr>
              <a:t>do a comparative analysis </a:t>
            </a:r>
            <a:r>
              <a:rPr lang="en-CA" sz="1400" dirty="0">
                <a:latin typeface="+mj-lt"/>
              </a:rPr>
              <a:t>of your 360 Feedback Report.</a:t>
            </a:r>
          </a:p>
          <a:p>
            <a:pPr>
              <a:spcAft>
                <a:spcPts val="600"/>
              </a:spcAft>
            </a:pPr>
            <a:endParaRPr lang="en-CA" sz="500" dirty="0">
              <a:latin typeface="+mj-lt"/>
            </a:endParaRPr>
          </a:p>
          <a:p>
            <a:pPr marL="554355" lvl="2">
              <a:spcAft>
                <a:spcPts val="600"/>
              </a:spcAft>
            </a:pPr>
            <a:r>
              <a:rPr lang="en-CA" sz="1500" dirty="0"/>
              <a:t>For each competency or behavior, </a:t>
            </a:r>
            <a:r>
              <a:rPr lang="en-CA" sz="1500" b="1" dirty="0"/>
              <a:t>compare the self-rating with the other rater groups,</a:t>
            </a:r>
            <a:r>
              <a:rPr lang="en-CA" sz="1500" dirty="0"/>
              <a:t> noting where the ratings are higher or lower.</a:t>
            </a:r>
            <a:endParaRPr lang="en-CA" sz="1500" dirty="0">
              <a:ea typeface="Roboto Condensed Light"/>
            </a:endParaRPr>
          </a:p>
          <a:p>
            <a:pPr marL="554355" lvl="2">
              <a:spcAft>
                <a:spcPts val="600"/>
              </a:spcAft>
            </a:pPr>
            <a:endParaRPr lang="en-CA" sz="100" dirty="0">
              <a:ea typeface="Roboto Condensed Light"/>
            </a:endParaRPr>
          </a:p>
          <a:p>
            <a:pPr marL="554355" lvl="2">
              <a:spcAft>
                <a:spcPts val="600"/>
              </a:spcAft>
            </a:pPr>
            <a:r>
              <a:rPr lang="en-US" sz="1500" dirty="0">
                <a:solidFill>
                  <a:srgbClr val="333333"/>
                </a:solidFill>
              </a:rPr>
              <a:t>Follow the instructions in the “Comparative Analysis” section to document discrepancies between your rating and those of the rater groups. Take note of the following areas:</a:t>
            </a:r>
            <a:endParaRPr lang="en-US" sz="1500" dirty="0">
              <a:solidFill>
                <a:srgbClr val="333333"/>
              </a:solidFill>
              <a:ea typeface="Roboto Condensed Light"/>
            </a:endParaRPr>
          </a:p>
          <a:p>
            <a:pPr marL="554355" lvl="2">
              <a:spcAft>
                <a:spcPts val="600"/>
              </a:spcAft>
            </a:pPr>
            <a:endParaRPr lang="en-US" sz="900" dirty="0">
              <a:solidFill>
                <a:srgbClr val="333333"/>
              </a:solidFill>
              <a:ea typeface="Roboto Condensed Light"/>
            </a:endParaRPr>
          </a:p>
        </p:txBody>
      </p:sp>
      <p:sp>
        <p:nvSpPr>
          <p:cNvPr id="7" name="Line Callout 1 12">
            <a:extLst>
              <a:ext uri="{FF2B5EF4-FFF2-40B4-BE49-F238E27FC236}">
                <a16:creationId xmlns:a16="http://schemas.microsoft.com/office/drawing/2014/main" id="{5A39C48D-A7AD-4137-8A69-9EC486205C77}"/>
              </a:ext>
            </a:extLst>
          </p:cNvPr>
          <p:cNvSpPr/>
          <p:nvPr/>
        </p:nvSpPr>
        <p:spPr>
          <a:xfrm rot="10800000">
            <a:off x="573729" y="4258659"/>
            <a:ext cx="3303251" cy="642710"/>
          </a:xfrm>
          <a:prstGeom prst="borderCallout1">
            <a:avLst>
              <a:gd name="adj1" fmla="val 98970"/>
              <a:gd name="adj2" fmla="val 200"/>
              <a:gd name="adj3" fmla="val 224777"/>
              <a:gd name="adj4" fmla="val -1913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a:extLst>
              <a:ext uri="{FF2B5EF4-FFF2-40B4-BE49-F238E27FC236}">
                <a16:creationId xmlns:a16="http://schemas.microsoft.com/office/drawing/2014/main" id="{75F08B1C-01ED-4C27-ACFB-C3BB85F6390C}"/>
              </a:ext>
            </a:extLst>
          </p:cNvPr>
          <p:cNvSpPr txBox="1"/>
          <p:nvPr/>
        </p:nvSpPr>
        <p:spPr>
          <a:xfrm>
            <a:off x="4572240" y="2081307"/>
            <a:ext cx="418704" cy="830997"/>
          </a:xfrm>
          <a:prstGeom prst="rect">
            <a:avLst/>
          </a:prstGeom>
          <a:noFill/>
        </p:spPr>
        <p:txBody>
          <a:bodyPr wrap="none" rtlCol="0" anchor="ctr" anchorCtr="0">
            <a:spAutoFit/>
          </a:bodyPr>
          <a:lstStyle/>
          <a:p>
            <a:pPr algn="r"/>
            <a:r>
              <a:rPr lang="en-US" sz="4800" b="1" dirty="0">
                <a:solidFill>
                  <a:schemeClr val="accent3">
                    <a:alpha val="25000"/>
                  </a:schemeClr>
                </a:solidFill>
                <a:latin typeface="Montserrat SemiBold" pitchFamily="2" charset="77"/>
                <a:ea typeface="League Spartan" charset="0"/>
                <a:cs typeface="Poppins" pitchFamily="2" charset="77"/>
              </a:rPr>
              <a:t>1</a:t>
            </a:r>
          </a:p>
        </p:txBody>
      </p:sp>
      <p:sp>
        <p:nvSpPr>
          <p:cNvPr id="11" name="TextBox 10">
            <a:extLst>
              <a:ext uri="{FF2B5EF4-FFF2-40B4-BE49-F238E27FC236}">
                <a16:creationId xmlns:a16="http://schemas.microsoft.com/office/drawing/2014/main" id="{0C5CD536-52E5-4536-8C6A-4FEC745F9B57}"/>
              </a:ext>
            </a:extLst>
          </p:cNvPr>
          <p:cNvSpPr txBox="1"/>
          <p:nvPr/>
        </p:nvSpPr>
        <p:spPr>
          <a:xfrm>
            <a:off x="4567431" y="2312140"/>
            <a:ext cx="428322" cy="369332"/>
          </a:xfrm>
          <a:prstGeom prst="rect">
            <a:avLst/>
          </a:prstGeom>
          <a:noFill/>
        </p:spPr>
        <p:txBody>
          <a:bodyPr wrap="none" rtlCol="0" anchor="ctr" anchorCtr="0">
            <a:spAutoFit/>
          </a:bodyPr>
          <a:lstStyle/>
          <a:p>
            <a:pPr algn="r"/>
            <a:r>
              <a:rPr lang="en-US" sz="1800" b="1" dirty="0">
                <a:solidFill>
                  <a:schemeClr val="accent3"/>
                </a:solidFill>
                <a:latin typeface="Montserrat SemiBold" pitchFamily="2" charset="77"/>
                <a:ea typeface="League Spartan" charset="0"/>
                <a:cs typeface="Poppins" pitchFamily="2" charset="77"/>
              </a:rPr>
              <a:t>01</a:t>
            </a:r>
          </a:p>
        </p:txBody>
      </p:sp>
      <p:sp>
        <p:nvSpPr>
          <p:cNvPr id="12" name="TextBox 11">
            <a:extLst>
              <a:ext uri="{FF2B5EF4-FFF2-40B4-BE49-F238E27FC236}">
                <a16:creationId xmlns:a16="http://schemas.microsoft.com/office/drawing/2014/main" id="{FA350228-1BD5-4845-B11A-B552C03EABC3}"/>
              </a:ext>
            </a:extLst>
          </p:cNvPr>
          <p:cNvSpPr txBox="1"/>
          <p:nvPr/>
        </p:nvSpPr>
        <p:spPr>
          <a:xfrm>
            <a:off x="4510524" y="2695242"/>
            <a:ext cx="542136" cy="830997"/>
          </a:xfrm>
          <a:prstGeom prst="rect">
            <a:avLst/>
          </a:prstGeom>
          <a:noFill/>
        </p:spPr>
        <p:txBody>
          <a:bodyPr wrap="none" rtlCol="0" anchor="ctr" anchorCtr="0">
            <a:spAutoFit/>
          </a:bodyPr>
          <a:lstStyle/>
          <a:p>
            <a:pPr algn="r"/>
            <a:r>
              <a:rPr lang="en-US" sz="4800" b="1" dirty="0">
                <a:solidFill>
                  <a:schemeClr val="accent3">
                    <a:alpha val="25000"/>
                  </a:schemeClr>
                </a:solidFill>
                <a:latin typeface="Montserrat SemiBold" pitchFamily="2" charset="77"/>
                <a:ea typeface="League Spartan" charset="0"/>
                <a:cs typeface="Poppins" pitchFamily="2" charset="77"/>
              </a:rPr>
              <a:t>2</a:t>
            </a:r>
          </a:p>
        </p:txBody>
      </p:sp>
      <p:sp>
        <p:nvSpPr>
          <p:cNvPr id="13" name="TextBox 12">
            <a:extLst>
              <a:ext uri="{FF2B5EF4-FFF2-40B4-BE49-F238E27FC236}">
                <a16:creationId xmlns:a16="http://schemas.microsoft.com/office/drawing/2014/main" id="{16833F4D-7FB2-42DC-ADCE-200840C5311F}"/>
              </a:ext>
            </a:extLst>
          </p:cNvPr>
          <p:cNvSpPr txBox="1"/>
          <p:nvPr/>
        </p:nvSpPr>
        <p:spPr>
          <a:xfrm>
            <a:off x="4544187" y="2926075"/>
            <a:ext cx="474810" cy="369332"/>
          </a:xfrm>
          <a:prstGeom prst="rect">
            <a:avLst/>
          </a:prstGeom>
          <a:noFill/>
        </p:spPr>
        <p:txBody>
          <a:bodyPr wrap="none" rtlCol="0" anchor="ctr" anchorCtr="0">
            <a:spAutoFit/>
          </a:bodyPr>
          <a:lstStyle/>
          <a:p>
            <a:pPr algn="r"/>
            <a:r>
              <a:rPr lang="en-US" sz="1800" b="1" dirty="0">
                <a:solidFill>
                  <a:schemeClr val="accent3"/>
                </a:solidFill>
                <a:latin typeface="Montserrat SemiBold" pitchFamily="2" charset="77"/>
                <a:ea typeface="League Spartan" charset="0"/>
                <a:cs typeface="Poppins" pitchFamily="2" charset="77"/>
              </a:rPr>
              <a:t>02</a:t>
            </a:r>
          </a:p>
        </p:txBody>
      </p:sp>
      <p:sp>
        <p:nvSpPr>
          <p:cNvPr id="16" name="Rectangle: Rounded Corners 15">
            <a:extLst>
              <a:ext uri="{FF2B5EF4-FFF2-40B4-BE49-F238E27FC236}">
                <a16:creationId xmlns:a16="http://schemas.microsoft.com/office/drawing/2014/main" id="{7B40C7F4-5559-4623-98A6-C2CBD7D3118F}"/>
              </a:ext>
            </a:extLst>
          </p:cNvPr>
          <p:cNvSpPr/>
          <p:nvPr/>
        </p:nvSpPr>
        <p:spPr>
          <a:xfrm>
            <a:off x="5711390" y="3559729"/>
            <a:ext cx="5988821" cy="51580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76860" lvl="1"/>
            <a:r>
              <a:rPr lang="en-US" sz="1400" dirty="0">
                <a:solidFill>
                  <a:schemeClr val="tx1"/>
                </a:solidFill>
                <a:latin typeface="Roboto Condensed Light"/>
                <a:ea typeface="Roboto Condensed Light"/>
              </a:rPr>
              <a:t>Competencies that rater groups rated higher than you rated yourself. These are </a:t>
            </a:r>
            <a:r>
              <a:rPr lang="en-US" sz="1400" b="1" dirty="0">
                <a:solidFill>
                  <a:schemeClr val="tx1"/>
                </a:solidFill>
                <a:latin typeface="Roboto Condensed Light"/>
                <a:ea typeface="Roboto Condensed Light"/>
              </a:rPr>
              <a:t>strengths </a:t>
            </a:r>
            <a:r>
              <a:rPr lang="en-US" sz="1400" dirty="0">
                <a:solidFill>
                  <a:schemeClr val="tx1"/>
                </a:solidFill>
                <a:latin typeface="Roboto Condensed Light"/>
                <a:ea typeface="Roboto Condensed Light"/>
              </a:rPr>
              <a:t>you didn’t know about.</a:t>
            </a:r>
            <a:endParaRPr lang="en-CA" sz="1400" dirty="0">
              <a:solidFill>
                <a:schemeClr val="tx1"/>
              </a:solidFill>
              <a:latin typeface="Roboto Condensed Light"/>
              <a:ea typeface="Roboto Condensed Light"/>
            </a:endParaRPr>
          </a:p>
        </p:txBody>
      </p:sp>
      <p:sp>
        <p:nvSpPr>
          <p:cNvPr id="17" name="Rectangle: Rounded Corners 16">
            <a:extLst>
              <a:ext uri="{FF2B5EF4-FFF2-40B4-BE49-F238E27FC236}">
                <a16:creationId xmlns:a16="http://schemas.microsoft.com/office/drawing/2014/main" id="{404D4427-57BD-4AAD-9B8A-4DEF5E30DDC9}"/>
              </a:ext>
            </a:extLst>
          </p:cNvPr>
          <p:cNvSpPr/>
          <p:nvPr/>
        </p:nvSpPr>
        <p:spPr>
          <a:xfrm>
            <a:off x="5728888" y="4148294"/>
            <a:ext cx="5988821" cy="51580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76860" lvl="1"/>
            <a:r>
              <a:rPr lang="en-US" sz="1400" dirty="0">
                <a:solidFill>
                  <a:schemeClr val="tx1"/>
                </a:solidFill>
                <a:latin typeface="Roboto Condensed Light"/>
                <a:ea typeface="Roboto Condensed Light"/>
              </a:rPr>
              <a:t>Competencies that rater groups rated lower than you rated yourself. These are </a:t>
            </a:r>
            <a:r>
              <a:rPr lang="en-US" sz="1400" b="1" dirty="0">
                <a:solidFill>
                  <a:schemeClr val="tx1"/>
                </a:solidFill>
                <a:latin typeface="Roboto Condensed Light"/>
                <a:ea typeface="Roboto Condensed Light"/>
              </a:rPr>
              <a:t>opportunity areas</a:t>
            </a:r>
            <a:r>
              <a:rPr lang="en-US" sz="1400" dirty="0">
                <a:solidFill>
                  <a:schemeClr val="tx1"/>
                </a:solidFill>
                <a:latin typeface="Roboto Condensed Light"/>
                <a:ea typeface="Roboto Condensed Light"/>
              </a:rPr>
              <a:t> you didn’t know about.</a:t>
            </a:r>
            <a:endParaRPr lang="en-CA" sz="1400" dirty="0">
              <a:solidFill>
                <a:schemeClr val="tx1"/>
              </a:solidFill>
              <a:latin typeface="Roboto Condensed Light"/>
              <a:ea typeface="Roboto Condensed Light"/>
            </a:endParaRPr>
          </a:p>
        </p:txBody>
      </p:sp>
      <p:sp>
        <p:nvSpPr>
          <p:cNvPr id="18" name="Rectangle: Rounded Corners 17">
            <a:extLst>
              <a:ext uri="{FF2B5EF4-FFF2-40B4-BE49-F238E27FC236}">
                <a16:creationId xmlns:a16="http://schemas.microsoft.com/office/drawing/2014/main" id="{15D68AB7-4530-4374-AFE9-F04268C83EF7}"/>
              </a:ext>
            </a:extLst>
          </p:cNvPr>
          <p:cNvSpPr/>
          <p:nvPr/>
        </p:nvSpPr>
        <p:spPr>
          <a:xfrm>
            <a:off x="5711391" y="4750013"/>
            <a:ext cx="6032120" cy="1665343"/>
          </a:xfrm>
          <a:prstGeom prst="roundRect">
            <a:avLst>
              <a:gd name="adj" fmla="val 9804"/>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400" dirty="0">
                <a:solidFill>
                  <a:schemeClr val="tx1"/>
                </a:solidFill>
                <a:latin typeface="Roboto Condensed Light" panose="02000000000000000000" pitchFamily="2" charset="0"/>
                <a:ea typeface="Roboto Condensed Light" panose="02000000000000000000" pitchFamily="2" charset="0"/>
              </a:rPr>
              <a:t>Significant rating discrepancies that exist among rater groups. These require further investigation by reviewing verbatim comments or having follow-up discussions with rater groups whose ratings differed.  </a:t>
            </a:r>
          </a:p>
          <a:p>
            <a:pPr lvl="1">
              <a:spcBef>
                <a:spcPts val="300"/>
              </a:spcBef>
            </a:pPr>
            <a:r>
              <a:rPr lang="en-US" sz="1400" b="1" dirty="0">
                <a:solidFill>
                  <a:schemeClr val="tx1"/>
                </a:solidFill>
                <a:latin typeface="Roboto Condensed Light" panose="02000000000000000000" pitchFamily="2" charset="0"/>
                <a:ea typeface="Roboto Condensed Light" panose="02000000000000000000" pitchFamily="2" charset="0"/>
              </a:rPr>
              <a:t>NOTE:</a:t>
            </a:r>
            <a:r>
              <a:rPr lang="en-US" sz="1400" dirty="0">
                <a:solidFill>
                  <a:schemeClr val="tx1"/>
                </a:solidFill>
                <a:latin typeface="Roboto Condensed Light" panose="02000000000000000000" pitchFamily="2" charset="0"/>
                <a:ea typeface="Roboto Condensed Light" panose="02000000000000000000" pitchFamily="2" charset="0"/>
              </a:rPr>
              <a:t> Do not try to decipher who said what as this undermines the confidentiality of the report and the culture of trust. The investigation is to determine what the root problem is behind the discrepancy (e.g. does your behavior differ when interacting with different groups?).</a:t>
            </a:r>
          </a:p>
        </p:txBody>
      </p:sp>
      <p:sp>
        <p:nvSpPr>
          <p:cNvPr id="19" name="Rectangle: Rounded Corners 18">
            <a:extLst>
              <a:ext uri="{FF2B5EF4-FFF2-40B4-BE49-F238E27FC236}">
                <a16:creationId xmlns:a16="http://schemas.microsoft.com/office/drawing/2014/main" id="{80A347FA-1DA2-4A64-A274-F13089B2DC60}"/>
              </a:ext>
            </a:extLst>
          </p:cNvPr>
          <p:cNvSpPr/>
          <p:nvPr/>
        </p:nvSpPr>
        <p:spPr>
          <a:xfrm>
            <a:off x="4611084" y="3559729"/>
            <a:ext cx="1360369" cy="515807"/>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ontserrat SemiBold" panose="00000700000000000000" pitchFamily="2" charset="0"/>
              </a:rPr>
              <a:t>Unknown strengths</a:t>
            </a:r>
            <a:endParaRPr lang="en-CA" sz="1200" dirty="0">
              <a:latin typeface="Montserrat SemiBold" panose="00000700000000000000" pitchFamily="2" charset="0"/>
            </a:endParaRPr>
          </a:p>
        </p:txBody>
      </p:sp>
      <p:sp>
        <p:nvSpPr>
          <p:cNvPr id="20" name="Rectangle: Rounded Corners 19">
            <a:extLst>
              <a:ext uri="{FF2B5EF4-FFF2-40B4-BE49-F238E27FC236}">
                <a16:creationId xmlns:a16="http://schemas.microsoft.com/office/drawing/2014/main" id="{0A41B01F-FEB7-4CCE-ADF7-4C7AB1603F96}"/>
              </a:ext>
            </a:extLst>
          </p:cNvPr>
          <p:cNvSpPr/>
          <p:nvPr/>
        </p:nvSpPr>
        <p:spPr>
          <a:xfrm>
            <a:off x="4611084" y="4148294"/>
            <a:ext cx="1360369" cy="515807"/>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ontserrat SemiBold" panose="00000700000000000000" pitchFamily="2" charset="0"/>
              </a:rPr>
              <a:t>Perception gaps</a:t>
            </a:r>
            <a:endParaRPr lang="en-CA" sz="1200" dirty="0">
              <a:latin typeface="Montserrat SemiBold" panose="00000700000000000000" pitchFamily="2" charset="0"/>
            </a:endParaRPr>
          </a:p>
        </p:txBody>
      </p:sp>
      <p:sp>
        <p:nvSpPr>
          <p:cNvPr id="21" name="Rectangle: Rounded Corners 20">
            <a:extLst>
              <a:ext uri="{FF2B5EF4-FFF2-40B4-BE49-F238E27FC236}">
                <a16:creationId xmlns:a16="http://schemas.microsoft.com/office/drawing/2014/main" id="{002DB522-5C3C-4C2C-9DB0-BA7DDB3BD974}"/>
              </a:ext>
            </a:extLst>
          </p:cNvPr>
          <p:cNvSpPr/>
          <p:nvPr/>
        </p:nvSpPr>
        <p:spPr>
          <a:xfrm>
            <a:off x="4621874" y="4750013"/>
            <a:ext cx="1349579" cy="1665343"/>
          </a:xfrm>
          <a:prstGeom prst="roundRect">
            <a:avLst>
              <a:gd name="adj" fmla="val 8198"/>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Montserrat SemiBold" panose="00000700000000000000" pitchFamily="2" charset="0"/>
              </a:rPr>
              <a:t>Inconsistencies</a:t>
            </a:r>
            <a:endParaRPr lang="en-CA" sz="1200" dirty="0">
              <a:latin typeface="Montserrat SemiBold" panose="00000700000000000000" pitchFamily="2" charset="0"/>
            </a:endParaRPr>
          </a:p>
        </p:txBody>
      </p:sp>
      <p:pic>
        <p:nvPicPr>
          <p:cNvPr id="22" name="Graphic 21" descr="Chat outline">
            <a:extLst>
              <a:ext uri="{FF2B5EF4-FFF2-40B4-BE49-F238E27FC236}">
                <a16:creationId xmlns:a16="http://schemas.microsoft.com/office/drawing/2014/main" id="{0D2174E1-6F5D-433D-8C69-0F4D533842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40686" y="180715"/>
            <a:ext cx="914400" cy="914400"/>
          </a:xfrm>
          <a:prstGeom prst="rect">
            <a:avLst/>
          </a:prstGeom>
        </p:spPr>
      </p:pic>
      <p:sp>
        <p:nvSpPr>
          <p:cNvPr id="28" name="Rectangle 27">
            <a:extLst>
              <a:ext uri="{FF2B5EF4-FFF2-40B4-BE49-F238E27FC236}">
                <a16:creationId xmlns:a16="http://schemas.microsoft.com/office/drawing/2014/main" id="{5A745C4E-EDF9-4D02-86A4-89FF9990570F}"/>
              </a:ext>
            </a:extLst>
          </p:cNvPr>
          <p:cNvSpPr/>
          <p:nvPr/>
        </p:nvSpPr>
        <p:spPr>
          <a:xfrm>
            <a:off x="-1" y="0"/>
            <a:ext cx="79591"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74227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A884-B13D-4A09-9A20-6F816AE15DA5}"/>
              </a:ext>
            </a:extLst>
          </p:cNvPr>
          <p:cNvSpPr>
            <a:spLocks noGrp="1"/>
          </p:cNvSpPr>
          <p:nvPr>
            <p:ph type="title"/>
          </p:nvPr>
        </p:nvSpPr>
        <p:spPr/>
        <p:txBody>
          <a:bodyPr/>
          <a:lstStyle/>
          <a:p>
            <a:r>
              <a:rPr lang="en-US" dirty="0"/>
              <a:t>Determine themes for exploration</a:t>
            </a:r>
            <a:endParaRPr lang="en-CA" dirty="0"/>
          </a:p>
        </p:txBody>
      </p:sp>
      <p:pic>
        <p:nvPicPr>
          <p:cNvPr id="11" name="Graphic 10" descr="Magnifying glass outline">
            <a:extLst>
              <a:ext uri="{FF2B5EF4-FFF2-40B4-BE49-F238E27FC236}">
                <a16:creationId xmlns:a16="http://schemas.microsoft.com/office/drawing/2014/main" id="{363FB25D-14BD-41CF-A43D-8EA9CE492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95280" y="265649"/>
            <a:ext cx="755703" cy="755703"/>
          </a:xfrm>
          <a:prstGeom prst="rect">
            <a:avLst/>
          </a:prstGeom>
        </p:spPr>
      </p:pic>
      <p:sp>
        <p:nvSpPr>
          <p:cNvPr id="14" name="TextBox 13">
            <a:extLst>
              <a:ext uri="{FF2B5EF4-FFF2-40B4-BE49-F238E27FC236}">
                <a16:creationId xmlns:a16="http://schemas.microsoft.com/office/drawing/2014/main" id="{0E94068C-D739-4E92-9501-7E60320C3F96}"/>
              </a:ext>
            </a:extLst>
          </p:cNvPr>
          <p:cNvSpPr txBox="1"/>
          <p:nvPr/>
        </p:nvSpPr>
        <p:spPr>
          <a:xfrm>
            <a:off x="353786" y="4270295"/>
            <a:ext cx="542136" cy="830997"/>
          </a:xfrm>
          <a:prstGeom prst="rect">
            <a:avLst/>
          </a:prstGeom>
          <a:noFill/>
        </p:spPr>
        <p:txBody>
          <a:bodyPr wrap="none" rtlCol="0" anchor="ctr" anchorCtr="0">
            <a:spAutoFit/>
          </a:bodyPr>
          <a:lstStyle/>
          <a:p>
            <a:pPr algn="r"/>
            <a:r>
              <a:rPr lang="en-US" sz="4800" b="1" dirty="0">
                <a:solidFill>
                  <a:schemeClr val="accent4">
                    <a:alpha val="25000"/>
                  </a:schemeClr>
                </a:solidFill>
                <a:latin typeface="Montserrat SemiBold" pitchFamily="2" charset="77"/>
                <a:ea typeface="League Spartan" charset="0"/>
                <a:cs typeface="Poppins" pitchFamily="2" charset="77"/>
              </a:rPr>
              <a:t>3</a:t>
            </a:r>
          </a:p>
        </p:txBody>
      </p:sp>
      <p:sp>
        <p:nvSpPr>
          <p:cNvPr id="15" name="TextBox 14">
            <a:extLst>
              <a:ext uri="{FF2B5EF4-FFF2-40B4-BE49-F238E27FC236}">
                <a16:creationId xmlns:a16="http://schemas.microsoft.com/office/drawing/2014/main" id="{1A7170CE-5D8E-46B9-8CE4-600C089C0ED0}"/>
              </a:ext>
            </a:extLst>
          </p:cNvPr>
          <p:cNvSpPr txBox="1"/>
          <p:nvPr/>
        </p:nvSpPr>
        <p:spPr>
          <a:xfrm>
            <a:off x="387449" y="4501128"/>
            <a:ext cx="474810" cy="369332"/>
          </a:xfrm>
          <a:prstGeom prst="rect">
            <a:avLst/>
          </a:prstGeom>
          <a:noFill/>
        </p:spPr>
        <p:txBody>
          <a:bodyPr wrap="none" rtlCol="0" anchor="ctr" anchorCtr="0">
            <a:spAutoFit/>
          </a:bodyPr>
          <a:lstStyle/>
          <a:p>
            <a:pPr algn="r"/>
            <a:r>
              <a:rPr lang="en-US" sz="1800" b="1" dirty="0">
                <a:solidFill>
                  <a:schemeClr val="accent4"/>
                </a:solidFill>
                <a:latin typeface="Montserrat SemiBold" pitchFamily="2" charset="77"/>
                <a:ea typeface="League Spartan" charset="0"/>
                <a:cs typeface="Poppins" pitchFamily="2" charset="77"/>
              </a:rPr>
              <a:t>03</a:t>
            </a:r>
          </a:p>
        </p:txBody>
      </p:sp>
      <p:sp>
        <p:nvSpPr>
          <p:cNvPr id="28" name="TextBox 27">
            <a:extLst>
              <a:ext uri="{FF2B5EF4-FFF2-40B4-BE49-F238E27FC236}">
                <a16:creationId xmlns:a16="http://schemas.microsoft.com/office/drawing/2014/main" id="{A965F38C-A22F-4256-AA0B-0E674ABB0F5F}"/>
              </a:ext>
            </a:extLst>
          </p:cNvPr>
          <p:cNvSpPr txBox="1"/>
          <p:nvPr/>
        </p:nvSpPr>
        <p:spPr>
          <a:xfrm>
            <a:off x="287992" y="1238851"/>
            <a:ext cx="11490094" cy="4878259"/>
          </a:xfrm>
          <a:prstGeom prst="rect">
            <a:avLst/>
          </a:prstGeom>
          <a:noFill/>
        </p:spPr>
        <p:txBody>
          <a:bodyPr wrap="square">
            <a:spAutoFit/>
          </a:bodyPr>
          <a:lstStyle/>
          <a:p>
            <a:pPr>
              <a:spcAft>
                <a:spcPts val="600"/>
              </a:spcAft>
            </a:pPr>
            <a:r>
              <a:rPr lang="en-CA" sz="1600" dirty="0">
                <a:latin typeface="+mj-lt"/>
              </a:rPr>
              <a:t>Follow the instructions in the </a:t>
            </a:r>
            <a:r>
              <a:rPr lang="en-US" sz="1600" i="1" dirty="0">
                <a:latin typeface="+mj-lt"/>
              </a:rPr>
              <a:t>360 Feedback Interpretation and Development Plan Worksheet </a:t>
            </a:r>
            <a:r>
              <a:rPr lang="en-CA" sz="1600" dirty="0">
                <a:latin typeface="+mj-lt"/>
              </a:rPr>
              <a:t>to </a:t>
            </a:r>
            <a:r>
              <a:rPr lang="en-CA" sz="1600" b="1" dirty="0">
                <a:solidFill>
                  <a:schemeClr val="accent4">
                    <a:lumMod val="75000"/>
                  </a:schemeClr>
                </a:solidFill>
                <a:latin typeface="+mj-lt"/>
              </a:rPr>
              <a:t>determine themes for exploration</a:t>
            </a:r>
            <a:r>
              <a:rPr lang="en-CA" sz="1600" dirty="0">
                <a:solidFill>
                  <a:schemeClr val="accent4">
                    <a:lumMod val="75000"/>
                  </a:schemeClr>
                </a:solidFill>
                <a:latin typeface="+mj-lt"/>
              </a:rPr>
              <a:t>.</a:t>
            </a:r>
          </a:p>
          <a:p>
            <a:pPr>
              <a:spcAft>
                <a:spcPts val="600"/>
              </a:spcAft>
            </a:pPr>
            <a:endParaRPr lang="en-CA" sz="500" dirty="0">
              <a:latin typeface="+mj-lt"/>
            </a:endParaRPr>
          </a:p>
          <a:p>
            <a:pPr lvl="2">
              <a:spcAft>
                <a:spcPts val="600"/>
              </a:spcAft>
            </a:pPr>
            <a:r>
              <a:rPr lang="en-CA" sz="1400" b="1" dirty="0"/>
              <a:t>From the “strengths” and “unknown strengths” lists, identify up to three competencies or behaviors </a:t>
            </a:r>
            <a:r>
              <a:rPr lang="en-CA" sz="1400" dirty="0"/>
              <a:t>that will</a:t>
            </a:r>
            <a:r>
              <a:rPr lang="en-US" sz="1400" dirty="0"/>
              <a:t> most help you be successful in your current role and future career aspirations. </a:t>
            </a:r>
          </a:p>
          <a:p>
            <a:pPr marL="1117488" lvl="3" indent="-285750">
              <a:spcAft>
                <a:spcPts val="600"/>
              </a:spcAft>
              <a:buFont typeface="Arial" panose="020B0604020202020204" pitchFamily="34" charset="0"/>
              <a:buChar char="•"/>
            </a:pPr>
            <a:r>
              <a:rPr lang="en-US" sz="1400" dirty="0"/>
              <a:t>For example, if one of your strengths is decision making, and you know that you’ll likely be promoted to take on more decision-making responsibility in the near future, identify a way to continue growing this ability. This could involve scheduling time each week to do research for any decisions that may be difficult or complex, so you can continue to make decisions with confidence.</a:t>
            </a:r>
          </a:p>
          <a:p>
            <a:pPr lvl="2">
              <a:spcBef>
                <a:spcPts val="600"/>
              </a:spcBef>
              <a:spcAft>
                <a:spcPts val="600"/>
              </a:spcAft>
            </a:pPr>
            <a:r>
              <a:rPr lang="en-CA" sz="1400" b="1" dirty="0"/>
              <a:t>From the “opportunity areas” and “perception gaps” lists, identify up to three competencies or behaviors </a:t>
            </a:r>
            <a:r>
              <a:rPr lang="en-CA" sz="1400" dirty="0"/>
              <a:t>that will</a:t>
            </a:r>
            <a:r>
              <a:rPr lang="en-US" sz="1400" dirty="0"/>
              <a:t> most help you be successful.</a:t>
            </a:r>
          </a:p>
          <a:p>
            <a:pPr marL="1117488" lvl="3" indent="-285750">
              <a:spcAft>
                <a:spcPts val="600"/>
              </a:spcAft>
              <a:buFont typeface="Arial" panose="020B0604020202020204" pitchFamily="34" charset="0"/>
              <a:buChar char="•"/>
            </a:pPr>
            <a:r>
              <a:rPr lang="en-US" sz="1400" dirty="0"/>
              <a:t>For example, if one of your opportunity areas is creativity and innovation and this is a competency that will be crucial to your career goals, identify specific actions you can take to grow in this area. This could include identifying sources that can help spark new ideas for your work (magazines, inspiring blogs, etc.) and scheduling 15 minutes once a week to read and jot down creative ideas you can develop further</a:t>
            </a:r>
            <a:r>
              <a:rPr lang="en-US" sz="1200" dirty="0"/>
              <a:t>.  </a:t>
            </a:r>
          </a:p>
          <a:p>
            <a:pPr lvl="2">
              <a:spcBef>
                <a:spcPts val="600"/>
              </a:spcBef>
              <a:spcAft>
                <a:spcPts val="600"/>
              </a:spcAft>
            </a:pPr>
            <a:r>
              <a:rPr lang="en-US" sz="1400" b="1" dirty="0"/>
              <a:t>From the comparative analysis, identify up to three “inconsistencies” to follow up on.</a:t>
            </a:r>
            <a:r>
              <a:rPr lang="en-US" sz="1400" dirty="0"/>
              <a:t> It is important to investigate these areas further to clarify where the opportunities for growth are. These can be included as additional strengths or opportunity areas</a:t>
            </a:r>
            <a:r>
              <a:rPr lang="en-US" sz="1400" b="1" dirty="0"/>
              <a:t> </a:t>
            </a:r>
            <a:r>
              <a:rPr lang="en-US" sz="1400" dirty="0"/>
              <a:t>(depending on what the investigation reveals)</a:t>
            </a:r>
            <a:r>
              <a:rPr lang="en-US" sz="1400" b="1" dirty="0"/>
              <a:t> </a:t>
            </a:r>
            <a:r>
              <a:rPr lang="en-US" sz="1400" dirty="0"/>
              <a:t>when building your development plan in the next section of this job aid.</a:t>
            </a:r>
          </a:p>
          <a:p>
            <a:pPr marL="1117488" lvl="3" indent="-285750">
              <a:spcAft>
                <a:spcPts val="600"/>
              </a:spcAft>
              <a:buFont typeface="Arial" panose="020B0604020202020204" pitchFamily="34" charset="0"/>
              <a:buChar char="•"/>
            </a:pPr>
            <a:r>
              <a:rPr kumimoji="0" lang="en-US" sz="1400" b="0" i="0" u="none" strike="noStrike" kern="1200" cap="none" spc="0" normalizeH="0" baseline="0" noProof="0" dirty="0">
                <a:ln>
                  <a:noFill/>
                </a:ln>
                <a:effectLst/>
                <a:uLnTx/>
                <a:uFillTx/>
                <a:latin typeface="Roboto Condensed Light"/>
                <a:ea typeface="+mn-ea"/>
                <a:cs typeface="+mn-cs"/>
              </a:rPr>
              <a:t>For example, if the “direct report” rater group rated your </a:t>
            </a:r>
            <a:r>
              <a:rPr kumimoji="0" lang="en-US" sz="1400" i="0" u="none" strike="noStrike" kern="1200" cap="none" spc="0" normalizeH="0" baseline="0" noProof="0" dirty="0">
                <a:ln>
                  <a:noFill/>
                </a:ln>
                <a:effectLst/>
                <a:uLnTx/>
                <a:uFillTx/>
                <a:latin typeface="Roboto Condensed Light"/>
                <a:ea typeface="+mn-ea"/>
                <a:cs typeface="+mn-cs"/>
              </a:rPr>
              <a:t>ability to manage through change and uncertainty significantly lower than other rater groups, </a:t>
            </a:r>
            <a:r>
              <a:rPr kumimoji="0" lang="en-US" sz="1400" b="0" i="0" u="none" strike="noStrike" kern="1200" cap="none" spc="0" normalizeH="0" baseline="0" noProof="0" dirty="0">
                <a:ln>
                  <a:noFill/>
                </a:ln>
                <a:effectLst/>
                <a:uLnTx/>
                <a:uFillTx/>
                <a:latin typeface="Roboto Condensed Light"/>
                <a:ea typeface="+mn-ea"/>
                <a:cs typeface="+mn-cs"/>
              </a:rPr>
              <a:t>think of a time when you have found it challenging to navigate change and uncertainty with your direct reports. Identify what you could have done differently, such as </a:t>
            </a:r>
            <a:r>
              <a:rPr kumimoji="0" lang="en-US" sz="1400" i="0" u="none" strike="noStrike" kern="1200" cap="none" spc="0" normalizeH="0" baseline="0" noProof="0" dirty="0">
                <a:ln>
                  <a:noFill/>
                </a:ln>
                <a:effectLst/>
                <a:uLnTx/>
                <a:uFillTx/>
                <a:latin typeface="Roboto Condensed Light"/>
                <a:ea typeface="+mn-ea"/>
                <a:cs typeface="+mn-cs"/>
              </a:rPr>
              <a:t>improving communication of change initiatives and ensuring direct reports feel supported in adapting to change.</a:t>
            </a:r>
          </a:p>
          <a:p>
            <a:pPr>
              <a:spcAft>
                <a:spcPts val="600"/>
              </a:spcAft>
            </a:pPr>
            <a:endParaRPr lang="en-CA" sz="1400" dirty="0">
              <a:latin typeface="+mj-lt"/>
            </a:endParaRPr>
          </a:p>
        </p:txBody>
      </p:sp>
      <p:sp>
        <p:nvSpPr>
          <p:cNvPr id="29" name="TextBox 28">
            <a:extLst>
              <a:ext uri="{FF2B5EF4-FFF2-40B4-BE49-F238E27FC236}">
                <a16:creationId xmlns:a16="http://schemas.microsoft.com/office/drawing/2014/main" id="{A1C52BDC-4605-481A-81A6-19DD1C33983B}"/>
              </a:ext>
            </a:extLst>
          </p:cNvPr>
          <p:cNvSpPr txBox="1"/>
          <p:nvPr/>
        </p:nvSpPr>
        <p:spPr>
          <a:xfrm>
            <a:off x="353786" y="2952342"/>
            <a:ext cx="542136" cy="830997"/>
          </a:xfrm>
          <a:prstGeom prst="rect">
            <a:avLst/>
          </a:prstGeom>
          <a:noFill/>
        </p:spPr>
        <p:txBody>
          <a:bodyPr wrap="none" rtlCol="0" anchor="ctr" anchorCtr="0">
            <a:spAutoFit/>
          </a:bodyPr>
          <a:lstStyle/>
          <a:p>
            <a:pPr algn="r"/>
            <a:r>
              <a:rPr lang="en-US" sz="4800" b="1" dirty="0">
                <a:solidFill>
                  <a:schemeClr val="accent4">
                    <a:alpha val="25000"/>
                  </a:schemeClr>
                </a:solidFill>
                <a:latin typeface="Montserrat SemiBold" pitchFamily="2" charset="77"/>
                <a:ea typeface="League Spartan" charset="0"/>
                <a:cs typeface="Poppins" pitchFamily="2" charset="77"/>
              </a:rPr>
              <a:t>2</a:t>
            </a:r>
          </a:p>
        </p:txBody>
      </p:sp>
      <p:sp>
        <p:nvSpPr>
          <p:cNvPr id="30" name="TextBox 29">
            <a:extLst>
              <a:ext uri="{FF2B5EF4-FFF2-40B4-BE49-F238E27FC236}">
                <a16:creationId xmlns:a16="http://schemas.microsoft.com/office/drawing/2014/main" id="{A8475245-E576-4380-A846-D826C6754B3C}"/>
              </a:ext>
            </a:extLst>
          </p:cNvPr>
          <p:cNvSpPr txBox="1"/>
          <p:nvPr/>
        </p:nvSpPr>
        <p:spPr>
          <a:xfrm>
            <a:off x="387449" y="3183175"/>
            <a:ext cx="474810" cy="369332"/>
          </a:xfrm>
          <a:prstGeom prst="rect">
            <a:avLst/>
          </a:prstGeom>
          <a:noFill/>
        </p:spPr>
        <p:txBody>
          <a:bodyPr wrap="none" rtlCol="0" anchor="ctr" anchorCtr="0">
            <a:spAutoFit/>
          </a:bodyPr>
          <a:lstStyle/>
          <a:p>
            <a:pPr algn="r"/>
            <a:r>
              <a:rPr lang="en-US" sz="1800" b="1" dirty="0">
                <a:solidFill>
                  <a:schemeClr val="accent4"/>
                </a:solidFill>
                <a:latin typeface="Montserrat SemiBold" pitchFamily="2" charset="77"/>
                <a:ea typeface="League Spartan" charset="0"/>
                <a:cs typeface="Poppins" pitchFamily="2" charset="77"/>
              </a:rPr>
              <a:t>02</a:t>
            </a:r>
          </a:p>
        </p:txBody>
      </p:sp>
      <p:sp>
        <p:nvSpPr>
          <p:cNvPr id="31" name="TextBox 30">
            <a:extLst>
              <a:ext uri="{FF2B5EF4-FFF2-40B4-BE49-F238E27FC236}">
                <a16:creationId xmlns:a16="http://schemas.microsoft.com/office/drawing/2014/main" id="{655B160A-7E1B-4D20-99A8-1454B09862C8}"/>
              </a:ext>
            </a:extLst>
          </p:cNvPr>
          <p:cNvSpPr txBox="1"/>
          <p:nvPr/>
        </p:nvSpPr>
        <p:spPr>
          <a:xfrm>
            <a:off x="415502" y="1718265"/>
            <a:ext cx="418705" cy="830997"/>
          </a:xfrm>
          <a:prstGeom prst="rect">
            <a:avLst/>
          </a:prstGeom>
          <a:noFill/>
        </p:spPr>
        <p:txBody>
          <a:bodyPr wrap="none" rtlCol="0" anchor="ctr" anchorCtr="0">
            <a:spAutoFit/>
          </a:bodyPr>
          <a:lstStyle/>
          <a:p>
            <a:pPr algn="r"/>
            <a:r>
              <a:rPr lang="en-US" sz="4800" b="1" dirty="0">
                <a:solidFill>
                  <a:schemeClr val="accent4">
                    <a:alpha val="25000"/>
                  </a:schemeClr>
                </a:solidFill>
                <a:latin typeface="Montserrat SemiBold" pitchFamily="2" charset="77"/>
                <a:ea typeface="League Spartan" charset="0"/>
                <a:cs typeface="Poppins" pitchFamily="2" charset="77"/>
              </a:rPr>
              <a:t>1</a:t>
            </a:r>
          </a:p>
        </p:txBody>
      </p:sp>
      <p:sp>
        <p:nvSpPr>
          <p:cNvPr id="32" name="TextBox 31">
            <a:extLst>
              <a:ext uri="{FF2B5EF4-FFF2-40B4-BE49-F238E27FC236}">
                <a16:creationId xmlns:a16="http://schemas.microsoft.com/office/drawing/2014/main" id="{64AC13A0-AA7B-471B-B69F-18DE6CC90F79}"/>
              </a:ext>
            </a:extLst>
          </p:cNvPr>
          <p:cNvSpPr txBox="1"/>
          <p:nvPr/>
        </p:nvSpPr>
        <p:spPr>
          <a:xfrm>
            <a:off x="410693" y="1949098"/>
            <a:ext cx="428323" cy="369332"/>
          </a:xfrm>
          <a:prstGeom prst="rect">
            <a:avLst/>
          </a:prstGeom>
          <a:noFill/>
        </p:spPr>
        <p:txBody>
          <a:bodyPr wrap="none" rtlCol="0" anchor="ctr" anchorCtr="0">
            <a:spAutoFit/>
          </a:bodyPr>
          <a:lstStyle/>
          <a:p>
            <a:pPr algn="r"/>
            <a:r>
              <a:rPr lang="en-US" sz="1800" b="1" dirty="0">
                <a:solidFill>
                  <a:schemeClr val="accent4"/>
                </a:solidFill>
                <a:latin typeface="Montserrat SemiBold" pitchFamily="2" charset="77"/>
                <a:ea typeface="League Spartan" charset="0"/>
                <a:cs typeface="Poppins" pitchFamily="2" charset="77"/>
              </a:rPr>
              <a:t>01</a:t>
            </a:r>
          </a:p>
        </p:txBody>
      </p:sp>
      <p:sp>
        <p:nvSpPr>
          <p:cNvPr id="33" name="Arrow: Pentagon 32">
            <a:extLst>
              <a:ext uri="{FF2B5EF4-FFF2-40B4-BE49-F238E27FC236}">
                <a16:creationId xmlns:a16="http://schemas.microsoft.com/office/drawing/2014/main" id="{97D1E123-F9D1-40D8-8418-AB5626ABDA18}"/>
              </a:ext>
            </a:extLst>
          </p:cNvPr>
          <p:cNvSpPr/>
          <p:nvPr/>
        </p:nvSpPr>
        <p:spPr>
          <a:xfrm>
            <a:off x="410693" y="5913496"/>
            <a:ext cx="9676736" cy="557781"/>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620146" lvl="1" indent="-342900">
              <a:spcAft>
                <a:spcPts val="600"/>
              </a:spcAft>
              <a:buFontTx/>
              <a:buAutoNum type="arabicPeriod"/>
            </a:pPr>
            <a:endParaRPr lang="en-US" sz="100" b="1" dirty="0">
              <a:solidFill>
                <a:schemeClr val="bg1"/>
              </a:solidFill>
              <a:latin typeface="Roboto Condensed Light"/>
            </a:endParaRPr>
          </a:p>
          <a:p>
            <a:pPr>
              <a:spcAft>
                <a:spcPts val="600"/>
              </a:spcAft>
            </a:pPr>
            <a:r>
              <a:rPr lang="en-US" sz="1400" b="1" dirty="0">
                <a:solidFill>
                  <a:schemeClr val="bg1"/>
                </a:solidFill>
                <a:effectLst/>
                <a:latin typeface="+mj-lt"/>
                <a:ea typeface="Times New Roman" panose="02020603050405020304" pitchFamily="18" charset="0"/>
                <a:cs typeface="Times New Roman" panose="02020603050405020304" pitchFamily="18" charset="0"/>
              </a:rPr>
              <a:t>Once you have determined the themes for exploration, you will have a clear idea on how to prioritize your development plan based on the feedback received and your own career goals.</a:t>
            </a:r>
          </a:p>
        </p:txBody>
      </p:sp>
      <p:sp>
        <p:nvSpPr>
          <p:cNvPr id="34" name="Rectangle 33">
            <a:extLst>
              <a:ext uri="{FF2B5EF4-FFF2-40B4-BE49-F238E27FC236}">
                <a16:creationId xmlns:a16="http://schemas.microsoft.com/office/drawing/2014/main" id="{8C13227A-574C-4F90-A385-7F7E9E702ADE}"/>
              </a:ext>
            </a:extLst>
          </p:cNvPr>
          <p:cNvSpPr/>
          <p:nvPr/>
        </p:nvSpPr>
        <p:spPr>
          <a:xfrm>
            <a:off x="-1" y="0"/>
            <a:ext cx="7959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60871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7CF3BA-0226-46D9-8D32-CB34B07246B4}"/>
              </a:ext>
            </a:extLst>
          </p:cNvPr>
          <p:cNvPicPr>
            <a:picLocks noChangeAspect="1"/>
          </p:cNvPicPr>
          <p:nvPr/>
        </p:nvPicPr>
        <p:blipFill>
          <a:blip r:embed="rId2"/>
          <a:stretch>
            <a:fillRect/>
          </a:stretch>
        </p:blipFill>
        <p:spPr>
          <a:xfrm>
            <a:off x="7225321" y="2153021"/>
            <a:ext cx="4142355" cy="3119124"/>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BE080143-8DB7-4054-9F76-D49C45FA7F05}"/>
              </a:ext>
            </a:extLst>
          </p:cNvPr>
          <p:cNvSpPr/>
          <p:nvPr/>
        </p:nvSpPr>
        <p:spPr>
          <a:xfrm>
            <a:off x="3416300" y="3715998"/>
            <a:ext cx="45719" cy="48696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FB6DDC85-08F2-4407-8A52-A099344793EF}"/>
              </a:ext>
            </a:extLst>
          </p:cNvPr>
          <p:cNvSpPr>
            <a:spLocks noGrp="1"/>
          </p:cNvSpPr>
          <p:nvPr>
            <p:ph type="title"/>
          </p:nvPr>
        </p:nvSpPr>
        <p:spPr/>
        <p:txBody>
          <a:bodyPr/>
          <a:lstStyle/>
          <a:p>
            <a:r>
              <a:rPr lang="en-CA" dirty="0"/>
              <a:t>Work with your manager to create a concrete development plan</a:t>
            </a:r>
            <a:br>
              <a:rPr lang="en-CA" dirty="0"/>
            </a:br>
            <a:endParaRPr lang="en-CA" dirty="0"/>
          </a:p>
        </p:txBody>
      </p:sp>
      <p:grpSp>
        <p:nvGrpSpPr>
          <p:cNvPr id="3" name="Group 33">
            <a:extLst>
              <a:ext uri="{FF2B5EF4-FFF2-40B4-BE49-F238E27FC236}">
                <a16:creationId xmlns:a16="http://schemas.microsoft.com/office/drawing/2014/main" id="{434F3F9F-5ADA-472D-8E29-1BED174D1C07}"/>
              </a:ext>
            </a:extLst>
          </p:cNvPr>
          <p:cNvGrpSpPr/>
          <p:nvPr/>
        </p:nvGrpSpPr>
        <p:grpSpPr>
          <a:xfrm>
            <a:off x="354105" y="3315474"/>
            <a:ext cx="6217225" cy="2042848"/>
            <a:chOff x="5543550" y="2833750"/>
            <a:chExt cx="3295651" cy="1122684"/>
          </a:xfrm>
          <a:effectLst/>
        </p:grpSpPr>
        <p:sp>
          <p:nvSpPr>
            <p:cNvPr id="4" name="Rectangle 3">
              <a:extLst>
                <a:ext uri="{FF2B5EF4-FFF2-40B4-BE49-F238E27FC236}">
                  <a16:creationId xmlns:a16="http://schemas.microsoft.com/office/drawing/2014/main" id="{2ADD77B6-A7F4-4E40-A7FF-C67A3839DC3B}"/>
                </a:ext>
              </a:extLst>
            </p:cNvPr>
            <p:cNvSpPr/>
            <p:nvPr/>
          </p:nvSpPr>
          <p:spPr>
            <a:xfrm>
              <a:off x="5543550" y="3162809"/>
              <a:ext cx="3295650" cy="793625"/>
            </a:xfrm>
            <a:prstGeom prst="rect">
              <a:avLst/>
            </a:prstGeom>
            <a:solidFill>
              <a:schemeClr val="bg1">
                <a:lumMod val="95000"/>
              </a:schemeClr>
            </a:solidFill>
            <a:ln w="127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5288" lvl="1" indent="-163513" algn="l">
                <a:buFont typeface="Arial" pitchFamily="34" charset="0"/>
                <a:buChar char="•"/>
              </a:pPr>
              <a:r>
                <a:rPr lang="en-CA" sz="1600" dirty="0">
                  <a:solidFill>
                    <a:schemeClr val="tx1"/>
                  </a:solidFill>
                </a:rPr>
                <a:t>Strengths and opportunity areas</a:t>
              </a:r>
            </a:p>
            <a:p>
              <a:pPr marL="395288" lvl="1" indent="-163513" algn="l">
                <a:buFont typeface="Arial" pitchFamily="34" charset="0"/>
                <a:buChar char="•"/>
              </a:pPr>
              <a:r>
                <a:rPr lang="en-CA" sz="1600" dirty="0">
                  <a:solidFill>
                    <a:schemeClr val="tx1"/>
                  </a:solidFill>
                </a:rPr>
                <a:t>Development goals</a:t>
              </a:r>
            </a:p>
            <a:p>
              <a:pPr marL="395288" lvl="1" indent="-163513" algn="l">
                <a:buFont typeface="Arial" pitchFamily="34" charset="0"/>
                <a:buChar char="•"/>
              </a:pPr>
              <a:r>
                <a:rPr lang="en-CA" sz="1600" dirty="0">
                  <a:solidFill>
                    <a:schemeClr val="tx1"/>
                  </a:solidFill>
                </a:rPr>
                <a:t>Development time frame</a:t>
              </a:r>
            </a:p>
            <a:p>
              <a:pPr marL="395288" lvl="1" indent="-163513" algn="l">
                <a:buFont typeface="Arial" pitchFamily="34" charset="0"/>
                <a:buChar char="•"/>
              </a:pPr>
              <a:r>
                <a:rPr lang="en-CA" sz="1600" dirty="0">
                  <a:solidFill>
                    <a:schemeClr val="tx1"/>
                  </a:solidFill>
                </a:rPr>
                <a:t>Development methods to achieve development goals</a:t>
              </a:r>
            </a:p>
            <a:p>
              <a:pPr marL="395288" lvl="1" indent="-163513" algn="l">
                <a:buFont typeface="Arial" pitchFamily="34" charset="0"/>
                <a:buChar char="•"/>
              </a:pPr>
              <a:r>
                <a:rPr lang="en-CA" sz="1600" dirty="0">
                  <a:solidFill>
                    <a:schemeClr val="tx1"/>
                  </a:solidFill>
                </a:rPr>
                <a:t>Manager support requirements</a:t>
              </a:r>
            </a:p>
          </p:txBody>
        </p:sp>
        <p:sp>
          <p:nvSpPr>
            <p:cNvPr id="5" name="Round Same Side Corner Rectangle 11">
              <a:extLst>
                <a:ext uri="{FF2B5EF4-FFF2-40B4-BE49-F238E27FC236}">
                  <a16:creationId xmlns:a16="http://schemas.microsoft.com/office/drawing/2014/main" id="{404AB5F3-5906-460D-BD05-E10FCD9A7FF7}"/>
                </a:ext>
              </a:extLst>
            </p:cNvPr>
            <p:cNvSpPr/>
            <p:nvPr/>
          </p:nvSpPr>
          <p:spPr>
            <a:xfrm>
              <a:off x="5543551" y="2833750"/>
              <a:ext cx="3295650" cy="267622"/>
            </a:xfrm>
            <a:prstGeom prst="round2SameRect">
              <a:avLst>
                <a:gd name="adj1" fmla="val 10667"/>
                <a:gd name="adj2" fmla="val 0"/>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chemeClr val="bg1"/>
                  </a:solidFill>
                  <a:latin typeface="+mj-lt"/>
                </a:rPr>
                <a:t>The 360 feedback development plan will detail:</a:t>
              </a:r>
            </a:p>
          </p:txBody>
        </p:sp>
      </p:grpSp>
      <p:sp>
        <p:nvSpPr>
          <p:cNvPr id="6" name="Rectangle 5">
            <a:extLst>
              <a:ext uri="{FF2B5EF4-FFF2-40B4-BE49-F238E27FC236}">
                <a16:creationId xmlns:a16="http://schemas.microsoft.com/office/drawing/2014/main" id="{5CFB6C43-9A42-484A-893E-6FC39620B008}"/>
              </a:ext>
            </a:extLst>
          </p:cNvPr>
          <p:cNvSpPr/>
          <p:nvPr/>
        </p:nvSpPr>
        <p:spPr>
          <a:xfrm>
            <a:off x="354105" y="1744399"/>
            <a:ext cx="6217225" cy="1640711"/>
          </a:xfrm>
          <a:prstGeom prst="rect">
            <a:avLst/>
          </a:prstGeom>
          <a:noFill/>
          <a:ln w="12700">
            <a:no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1200"/>
              </a:spcAft>
            </a:pPr>
            <a:r>
              <a:rPr lang="en-CA" sz="1600" b="1" dirty="0">
                <a:solidFill>
                  <a:schemeClr val="tx1"/>
                </a:solidFill>
              </a:rPr>
              <a:t>The 360 feedback process will only facilitate development if you follow through on the feedback given.</a:t>
            </a:r>
          </a:p>
          <a:p>
            <a:pPr>
              <a:spcAft>
                <a:spcPts val="600"/>
              </a:spcAft>
            </a:pPr>
            <a:r>
              <a:rPr lang="en-CA" sz="1600" b="1" dirty="0">
                <a:solidFill>
                  <a:schemeClr val="tx1"/>
                </a:solidFill>
              </a:rPr>
              <a:t>Meet with your manager </a:t>
            </a:r>
            <a:r>
              <a:rPr lang="en-CA" sz="1600" dirty="0">
                <a:solidFill>
                  <a:schemeClr val="tx1"/>
                </a:solidFill>
              </a:rPr>
              <a:t>to create and document a 360 feedback development plan. This will help increase </a:t>
            </a:r>
            <a:r>
              <a:rPr lang="en-CA" sz="1600" b="1" dirty="0">
                <a:solidFill>
                  <a:schemeClr val="tx1"/>
                </a:solidFill>
              </a:rPr>
              <a:t>accountability </a:t>
            </a:r>
            <a:r>
              <a:rPr lang="en-CA" sz="1600" dirty="0">
                <a:solidFill>
                  <a:schemeClr val="tx1"/>
                </a:solidFill>
              </a:rPr>
              <a:t>for your developmental activities.</a:t>
            </a:r>
          </a:p>
          <a:p>
            <a:pPr algn="l"/>
            <a:endParaRPr lang="en-CA" sz="1400" dirty="0">
              <a:solidFill>
                <a:schemeClr val="tx1"/>
              </a:solidFill>
            </a:endParaRPr>
          </a:p>
        </p:txBody>
      </p:sp>
      <p:sp>
        <p:nvSpPr>
          <p:cNvPr id="8" name="TextBox 32">
            <a:extLst>
              <a:ext uri="{FF2B5EF4-FFF2-40B4-BE49-F238E27FC236}">
                <a16:creationId xmlns:a16="http://schemas.microsoft.com/office/drawing/2014/main" id="{A9878AD9-EE77-4FD8-82DE-DC4BFBFC380B}"/>
              </a:ext>
            </a:extLst>
          </p:cNvPr>
          <p:cNvSpPr txBox="1"/>
          <p:nvPr/>
        </p:nvSpPr>
        <p:spPr>
          <a:xfrm>
            <a:off x="9325803" y="1799815"/>
            <a:ext cx="2284305" cy="738664"/>
          </a:xfrm>
          <a:prstGeom prst="roundRect">
            <a:avLst>
              <a:gd name="adj" fmla="val 0"/>
            </a:avLst>
          </a:prstGeom>
          <a:solidFill>
            <a:schemeClr val="bg1">
              <a:lumMod val="95000"/>
            </a:schemeClr>
          </a:solidFill>
          <a:ln w="19050">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pPr>
              <a:tabLst>
                <a:tab pos="404813" algn="l"/>
              </a:tabLst>
            </a:pPr>
            <a:r>
              <a:rPr lang="en-US" sz="1400" dirty="0"/>
              <a:t>Customize this slide with an image of your organization’s development plan if you prefer.</a:t>
            </a:r>
            <a:endParaRPr lang="en-US" sz="1400" b="1" dirty="0"/>
          </a:p>
        </p:txBody>
      </p:sp>
      <p:sp>
        <p:nvSpPr>
          <p:cNvPr id="10" name="Right Arrow 3">
            <a:extLst>
              <a:ext uri="{FF2B5EF4-FFF2-40B4-BE49-F238E27FC236}">
                <a16:creationId xmlns:a16="http://schemas.microsoft.com/office/drawing/2014/main" id="{6F377D8B-8B76-4302-89E1-C208CC6A94D3}"/>
              </a:ext>
            </a:extLst>
          </p:cNvPr>
          <p:cNvSpPr/>
          <p:nvPr/>
        </p:nvSpPr>
        <p:spPr>
          <a:xfrm>
            <a:off x="393918" y="5527343"/>
            <a:ext cx="10922853" cy="682957"/>
          </a:xfrm>
          <a:prstGeom prst="roundRect">
            <a:avLst>
              <a:gd name="adj" fmla="val 50000"/>
            </a:avLst>
          </a:prstGeom>
          <a:solidFill>
            <a:schemeClr val="bg1"/>
          </a:solidFill>
          <a:ln w="25400">
            <a:solidFill>
              <a:schemeClr val="accent1">
                <a:lumMod val="60000"/>
                <a:lumOff val="40000"/>
              </a:schemeClr>
            </a:solidFill>
          </a:ln>
          <a:effectLst>
            <a:outerShdw blurRad="1143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mj-lt"/>
              </a:rPr>
              <a:t>More information on creating an employee development plan is provided on the following slides.</a:t>
            </a:r>
            <a:endParaRPr lang="en-CA" sz="1400" dirty="0">
              <a:latin typeface="+mj-lt"/>
            </a:endParaRPr>
          </a:p>
        </p:txBody>
      </p:sp>
      <p:sp>
        <p:nvSpPr>
          <p:cNvPr id="11" name="Rectangle 10">
            <a:extLst>
              <a:ext uri="{FF2B5EF4-FFF2-40B4-BE49-F238E27FC236}">
                <a16:creationId xmlns:a16="http://schemas.microsoft.com/office/drawing/2014/main" id="{06E7FB39-EA54-4A85-B835-D96C9A69CFF4}"/>
              </a:ext>
            </a:extLst>
          </p:cNvPr>
          <p:cNvSpPr/>
          <p:nvPr/>
        </p:nvSpPr>
        <p:spPr>
          <a:xfrm>
            <a:off x="8484752" y="1744399"/>
            <a:ext cx="830997" cy="8309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Graphic 11" descr="Pencil outline">
            <a:extLst>
              <a:ext uri="{FF2B5EF4-FFF2-40B4-BE49-F238E27FC236}">
                <a16:creationId xmlns:a16="http://schemas.microsoft.com/office/drawing/2014/main" id="{AC5BF25A-1895-4E03-A6C3-F5AA494CF9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8591" y="1816396"/>
            <a:ext cx="687003" cy="687003"/>
          </a:xfrm>
          <a:prstGeom prst="rect">
            <a:avLst/>
          </a:prstGeom>
        </p:spPr>
      </p:pic>
    </p:spTree>
    <p:extLst>
      <p:ext uri="{BB962C8B-B14F-4D97-AF65-F5344CB8AC3E}">
        <p14:creationId xmlns:p14="http://schemas.microsoft.com/office/powerpoint/2010/main" val="359222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rrow: Pentagon 24">
            <a:extLst>
              <a:ext uri="{FF2B5EF4-FFF2-40B4-BE49-F238E27FC236}">
                <a16:creationId xmlns:a16="http://schemas.microsoft.com/office/drawing/2014/main" id="{7605F435-DBDE-4A0E-97A8-2DF4571B0964}"/>
              </a:ext>
            </a:extLst>
          </p:cNvPr>
          <p:cNvSpPr/>
          <p:nvPr/>
        </p:nvSpPr>
        <p:spPr>
          <a:xfrm rot="16200000">
            <a:off x="5261281" y="-85006"/>
            <a:ext cx="1683559" cy="11142408"/>
          </a:xfrm>
          <a:prstGeom prst="homePlate">
            <a:avLst>
              <a:gd name="adj" fmla="val 16289"/>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
        <p:nvSpPr>
          <p:cNvPr id="2" name="Title 1">
            <a:extLst>
              <a:ext uri="{FF2B5EF4-FFF2-40B4-BE49-F238E27FC236}">
                <a16:creationId xmlns:a16="http://schemas.microsoft.com/office/drawing/2014/main" id="{FB6DDC85-08F2-4407-8A52-A099344793EF}"/>
              </a:ext>
            </a:extLst>
          </p:cNvPr>
          <p:cNvSpPr>
            <a:spLocks noGrp="1"/>
          </p:cNvSpPr>
          <p:nvPr>
            <p:ph type="title"/>
          </p:nvPr>
        </p:nvSpPr>
        <p:spPr/>
        <p:txBody>
          <a:bodyPr/>
          <a:lstStyle/>
          <a:p>
            <a:r>
              <a:rPr lang="en-US" dirty="0"/>
              <a:t>Use an </a:t>
            </a:r>
            <a:r>
              <a:rPr lang="en-US" i="1" dirty="0"/>
              <a:t>experiential learning first </a:t>
            </a:r>
            <a:r>
              <a:rPr lang="en-US" dirty="0"/>
              <a:t>approach to development</a:t>
            </a:r>
            <a:endParaRPr lang="en-CA" dirty="0"/>
          </a:p>
        </p:txBody>
      </p:sp>
      <p:sp>
        <p:nvSpPr>
          <p:cNvPr id="3" name="TextBox 23">
            <a:extLst>
              <a:ext uri="{FF2B5EF4-FFF2-40B4-BE49-F238E27FC236}">
                <a16:creationId xmlns:a16="http://schemas.microsoft.com/office/drawing/2014/main" id="{6869645F-B9C4-4382-ACF3-4D1593E58A32}"/>
              </a:ext>
            </a:extLst>
          </p:cNvPr>
          <p:cNvSpPr txBox="1"/>
          <p:nvPr/>
        </p:nvSpPr>
        <p:spPr>
          <a:xfrm>
            <a:off x="329324" y="1655559"/>
            <a:ext cx="8369952" cy="307777"/>
          </a:xfrm>
          <a:prstGeom prst="rect">
            <a:avLst/>
          </a:prstGeom>
          <a:noFill/>
        </p:spPr>
        <p:txBody>
          <a:bodyPr wrap="square" rtlCol="0">
            <a:spAutoFit/>
          </a:bodyPr>
          <a:lstStyle/>
          <a:p>
            <a:pPr lvl="0"/>
            <a:r>
              <a:rPr lang="en-US" sz="1400" b="1" dirty="0">
                <a:latin typeface="+mj-lt"/>
              </a:rPr>
              <a:t>Seek out a variety of opportunities to learn and practice new skills. </a:t>
            </a:r>
          </a:p>
        </p:txBody>
      </p:sp>
      <p:sp>
        <p:nvSpPr>
          <p:cNvPr id="11" name="Text Placeholder 2">
            <a:extLst>
              <a:ext uri="{FF2B5EF4-FFF2-40B4-BE49-F238E27FC236}">
                <a16:creationId xmlns:a16="http://schemas.microsoft.com/office/drawing/2014/main" id="{0F9D6F16-589F-4B09-8C9C-12605FA2FD7C}"/>
              </a:ext>
            </a:extLst>
          </p:cNvPr>
          <p:cNvSpPr txBox="1">
            <a:spLocks/>
          </p:cNvSpPr>
          <p:nvPr/>
        </p:nvSpPr>
        <p:spPr>
          <a:xfrm>
            <a:off x="633456" y="5001316"/>
            <a:ext cx="10935298" cy="1119859"/>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00"/>
              </a:spcBef>
              <a:buClr>
                <a:srgbClr val="333333"/>
              </a:buClr>
              <a:buFont typeface="Arial" pitchFamily="34" charset="0"/>
              <a:buNone/>
            </a:pPr>
            <a:r>
              <a:rPr lang="en-US" sz="1600" dirty="0"/>
              <a:t>There are </a:t>
            </a:r>
            <a:r>
              <a:rPr lang="en-US" sz="1600" b="1" dirty="0"/>
              <a:t>three main learning methods </a:t>
            </a:r>
            <a:r>
              <a:rPr lang="en-US" sz="1600" dirty="0"/>
              <a:t>in which learning and development occurs: formal training, relational, and experiential.</a:t>
            </a:r>
          </a:p>
          <a:p>
            <a:pPr marL="171450" indent="-171450">
              <a:spcBef>
                <a:spcPts val="500"/>
              </a:spcBef>
              <a:buClr>
                <a:srgbClr val="333333"/>
              </a:buClr>
            </a:pPr>
            <a:r>
              <a:rPr lang="en-CA" sz="1600" dirty="0"/>
              <a:t>McLean &amp; Company recommends a </a:t>
            </a:r>
            <a:r>
              <a:rPr lang="en-CA" sz="1600" b="1" dirty="0"/>
              <a:t>blended approach </a:t>
            </a:r>
            <a:r>
              <a:rPr lang="en-CA" sz="1600" dirty="0"/>
              <a:t>to </a:t>
            </a:r>
            <a:r>
              <a:rPr lang="en-US" sz="1600" dirty="0"/>
              <a:t>learning and development by using a combination of the formats.</a:t>
            </a:r>
          </a:p>
          <a:p>
            <a:pPr marL="171450" indent="-171450">
              <a:spcBef>
                <a:spcPts val="500"/>
              </a:spcBef>
              <a:buClr>
                <a:srgbClr val="333333"/>
              </a:buClr>
            </a:pPr>
            <a:r>
              <a:rPr lang="en-US" sz="1600" b="1" dirty="0">
                <a:solidFill>
                  <a:schemeClr val="accent1"/>
                </a:solidFill>
              </a:rPr>
              <a:t>Prioritize </a:t>
            </a:r>
            <a:r>
              <a:rPr lang="en-US" sz="1600" b="1" i="1" dirty="0">
                <a:solidFill>
                  <a:schemeClr val="accent1"/>
                </a:solidFill>
              </a:rPr>
              <a:t>experiential learning </a:t>
            </a:r>
            <a:r>
              <a:rPr lang="en-US" sz="1600" b="1" dirty="0">
                <a:solidFill>
                  <a:schemeClr val="accent1"/>
                </a:solidFill>
              </a:rPr>
              <a:t>when it comes to creating your development plan.</a:t>
            </a:r>
            <a:r>
              <a:rPr lang="en-CA" sz="1600" b="1" dirty="0">
                <a:solidFill>
                  <a:schemeClr val="accent1"/>
                </a:solidFill>
              </a:rPr>
              <a:t> </a:t>
            </a:r>
            <a:r>
              <a:rPr lang="en-US" sz="1600" dirty="0"/>
              <a:t>Take a </a:t>
            </a:r>
            <a:r>
              <a:rPr lang="en-US" sz="1600" b="1" dirty="0"/>
              <a:t>“learn by doing” </a:t>
            </a:r>
            <a:r>
              <a:rPr lang="en-US" sz="1600" dirty="0"/>
              <a:t>approach to development activities and then support these through feedback from a mentor, formal training where needed, and self-reflection on how you learn best.</a:t>
            </a:r>
            <a:endParaRPr lang="en-CA" sz="1600" dirty="0"/>
          </a:p>
        </p:txBody>
      </p:sp>
      <p:pic>
        <p:nvPicPr>
          <p:cNvPr id="12" name="Picture 11">
            <a:extLst>
              <a:ext uri="{FF2B5EF4-FFF2-40B4-BE49-F238E27FC236}">
                <a16:creationId xmlns:a16="http://schemas.microsoft.com/office/drawing/2014/main" id="{58F007F7-2255-4345-AEB1-316385CD1467}"/>
              </a:ext>
            </a:extLst>
          </p:cNvPr>
          <p:cNvPicPr>
            <a:picLocks noChangeAspect="1"/>
          </p:cNvPicPr>
          <p:nvPr/>
        </p:nvPicPr>
        <p:blipFill>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7933749" y="1969615"/>
            <a:ext cx="576000" cy="576000"/>
          </a:xfrm>
          <a:prstGeom prst="rect">
            <a:avLst/>
          </a:prstGeom>
        </p:spPr>
      </p:pic>
      <p:sp>
        <p:nvSpPr>
          <p:cNvPr id="13" name="Rectangle: Rounded Corners 12">
            <a:extLst>
              <a:ext uri="{FF2B5EF4-FFF2-40B4-BE49-F238E27FC236}">
                <a16:creationId xmlns:a16="http://schemas.microsoft.com/office/drawing/2014/main" id="{B3412E40-077F-4C3E-8B4A-32470E292F13}"/>
              </a:ext>
            </a:extLst>
          </p:cNvPr>
          <p:cNvSpPr/>
          <p:nvPr/>
        </p:nvSpPr>
        <p:spPr>
          <a:xfrm rot="16200000">
            <a:off x="5412947" y="-2042559"/>
            <a:ext cx="1367693" cy="11773671"/>
          </a:xfrm>
          <a:prstGeom prst="roundRect">
            <a:avLst>
              <a:gd name="adj" fmla="val 12648"/>
            </a:avLst>
          </a:prstGeom>
          <a:solidFill>
            <a:srgbClr val="E4E4F4"/>
          </a:solidFill>
          <a:ln>
            <a:solidFill>
              <a:srgbClr val="E4E4F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latin typeface="Montserrat SemiBold" panose="00000700000000000000" pitchFamily="2" charset="0"/>
              </a:rPr>
              <a:t>Examples</a:t>
            </a:r>
            <a:endParaRPr lang="en-CA" sz="1200" dirty="0">
              <a:solidFill>
                <a:schemeClr val="tx1"/>
              </a:solidFill>
              <a:latin typeface="Montserrat SemiBold" panose="00000700000000000000" pitchFamily="2" charset="0"/>
            </a:endParaRPr>
          </a:p>
        </p:txBody>
      </p:sp>
      <p:sp>
        <p:nvSpPr>
          <p:cNvPr id="14" name="Rectangle 13">
            <a:extLst>
              <a:ext uri="{FF2B5EF4-FFF2-40B4-BE49-F238E27FC236}">
                <a16:creationId xmlns:a16="http://schemas.microsoft.com/office/drawing/2014/main" id="{5D7CD1EB-D28E-4FF1-8507-A0555A94F4EF}"/>
              </a:ext>
            </a:extLst>
          </p:cNvPr>
          <p:cNvSpPr/>
          <p:nvPr/>
        </p:nvSpPr>
        <p:spPr>
          <a:xfrm>
            <a:off x="531857" y="2453334"/>
            <a:ext cx="3465099" cy="21394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algn="ctr"/>
            <a:r>
              <a:rPr lang="en-US" sz="1400" b="1" dirty="0">
                <a:solidFill>
                  <a:schemeClr val="tx1"/>
                </a:solidFill>
                <a:latin typeface="Roboto Condensed Light" panose="02000000000000000000" pitchFamily="2" charset="0"/>
                <a:ea typeface="Roboto Condensed Light" panose="02000000000000000000" pitchFamily="2" charset="0"/>
              </a:rPr>
              <a:t>On-the-job learning opportunities </a:t>
            </a:r>
            <a:r>
              <a:rPr lang="en-US" sz="1400" dirty="0">
                <a:solidFill>
                  <a:schemeClr val="tx1"/>
                </a:solidFill>
                <a:latin typeface="Roboto Condensed Light" panose="02000000000000000000" pitchFamily="2" charset="0"/>
                <a:ea typeface="Roboto Condensed Light" panose="02000000000000000000" pitchFamily="2" charset="0"/>
              </a:rPr>
              <a:t>that provide the chance to </a:t>
            </a:r>
            <a:r>
              <a:rPr lang="en-US" sz="1400" b="1" dirty="0">
                <a:solidFill>
                  <a:schemeClr val="tx1"/>
                </a:solidFill>
                <a:latin typeface="Roboto Condensed Light" panose="02000000000000000000" pitchFamily="2" charset="0"/>
                <a:ea typeface="Roboto Condensed Light" panose="02000000000000000000" pitchFamily="2" charset="0"/>
              </a:rPr>
              <a:t>learn by doing.</a:t>
            </a:r>
            <a:endParaRPr lang="en-CA" sz="1400" b="1" dirty="0">
              <a:solidFill>
                <a:schemeClr val="tx1"/>
              </a:solidFill>
              <a:latin typeface="Roboto Condensed Light" panose="02000000000000000000" pitchFamily="2" charset="0"/>
              <a:ea typeface="Roboto Condensed Light" panose="02000000000000000000" pitchFamily="2" charset="0"/>
            </a:endParaRPr>
          </a:p>
          <a:p>
            <a:pPr algn="ctr"/>
            <a:endParaRPr lang="en-CA" sz="1000" dirty="0">
              <a:solidFill>
                <a:schemeClr val="tx1"/>
              </a:solidFill>
              <a:latin typeface="Roboto Condensed Light" panose="02000000000000000000" pitchFamily="2" charset="0"/>
              <a:ea typeface="Roboto Condensed Light" panose="02000000000000000000" pitchFamily="2" charset="0"/>
            </a:endParaRPr>
          </a:p>
          <a:p>
            <a:pPr algn="ctr"/>
            <a:endParaRPr lang="en-CA" sz="1000" dirty="0">
              <a:solidFill>
                <a:schemeClr val="tx1"/>
              </a:solidFill>
              <a:latin typeface="Roboto Condensed Light" panose="02000000000000000000" pitchFamily="2" charset="0"/>
              <a:ea typeface="Roboto Condensed Light" panose="02000000000000000000" pitchFamily="2" charset="0"/>
            </a:endParaRPr>
          </a:p>
          <a:p>
            <a:pPr marL="806450" lvl="2" indent="-180975" algn="l">
              <a:spcBef>
                <a:spcPts val="336"/>
              </a:spcBef>
              <a:buSzPct val="120000"/>
              <a:buFont typeface="Arial" panose="020B0604020202020204" pitchFamily="34" charset="0"/>
              <a:buChar char="•"/>
            </a:pPr>
            <a:r>
              <a:rPr lang="en-US" sz="1400" dirty="0">
                <a:solidFill>
                  <a:srgbClr val="333333"/>
                </a:solidFill>
              </a:rPr>
              <a:t>Job rotation</a:t>
            </a:r>
          </a:p>
          <a:p>
            <a:pPr marL="806450" lvl="2" indent="-180975" algn="l">
              <a:spcBef>
                <a:spcPts val="336"/>
              </a:spcBef>
              <a:buSzPct val="120000"/>
              <a:buFont typeface="Arial" panose="020B0604020202020204" pitchFamily="34" charset="0"/>
              <a:buChar char="•"/>
            </a:pPr>
            <a:r>
              <a:rPr lang="en-US" sz="1400" dirty="0">
                <a:solidFill>
                  <a:srgbClr val="333333"/>
                </a:solidFill>
              </a:rPr>
              <a:t>Volunteer opportunities</a:t>
            </a:r>
          </a:p>
          <a:p>
            <a:pPr marL="806450" lvl="2" indent="-180975" algn="l">
              <a:spcBef>
                <a:spcPts val="336"/>
              </a:spcBef>
              <a:buSzPct val="120000"/>
              <a:buFont typeface="Arial" panose="020B0604020202020204" pitchFamily="34" charset="0"/>
              <a:buChar char="•"/>
            </a:pPr>
            <a:r>
              <a:rPr lang="en-CA" sz="1400" dirty="0">
                <a:solidFill>
                  <a:srgbClr val="333333"/>
                </a:solidFill>
              </a:rPr>
              <a:t>Special projects</a:t>
            </a:r>
          </a:p>
          <a:p>
            <a:pPr marL="806450" lvl="2" indent="-180975" algn="l">
              <a:spcBef>
                <a:spcPts val="336"/>
              </a:spcBef>
              <a:buSzPct val="120000"/>
              <a:buFont typeface="Arial" panose="020B0604020202020204" pitchFamily="34" charset="0"/>
              <a:buChar char="•"/>
            </a:pPr>
            <a:r>
              <a:rPr lang="en-CA" sz="1400" dirty="0">
                <a:solidFill>
                  <a:srgbClr val="333333"/>
                </a:solidFill>
              </a:rPr>
              <a:t>Stretch assignments</a:t>
            </a:r>
            <a:endParaRPr lang="en-US" sz="1400" dirty="0">
              <a:solidFill>
                <a:srgbClr val="333333"/>
              </a:solidFill>
            </a:endParaRPr>
          </a:p>
        </p:txBody>
      </p:sp>
      <p:sp>
        <p:nvSpPr>
          <p:cNvPr id="15" name="Rectangle 14">
            <a:extLst>
              <a:ext uri="{FF2B5EF4-FFF2-40B4-BE49-F238E27FC236}">
                <a16:creationId xmlns:a16="http://schemas.microsoft.com/office/drawing/2014/main" id="{1EF510E2-B1ED-4EC9-B625-2F127AD9F8F9}"/>
              </a:ext>
            </a:extLst>
          </p:cNvPr>
          <p:cNvSpPr/>
          <p:nvPr/>
        </p:nvSpPr>
        <p:spPr>
          <a:xfrm>
            <a:off x="7981150" y="2432651"/>
            <a:ext cx="3773647" cy="2158971"/>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algn="ctr"/>
            <a:r>
              <a:rPr lang="en-US" sz="1400" b="1" dirty="0">
                <a:solidFill>
                  <a:schemeClr val="tx1"/>
                </a:solidFill>
                <a:latin typeface="Roboto Condensed Light" panose="02000000000000000000" pitchFamily="2" charset="0"/>
                <a:ea typeface="Roboto Condensed Light" panose="02000000000000000000" pitchFamily="2" charset="0"/>
              </a:rPr>
              <a:t>Structured learning and training programs </a:t>
            </a:r>
            <a:r>
              <a:rPr lang="en-US" sz="1400" dirty="0">
                <a:solidFill>
                  <a:schemeClr val="tx1"/>
                </a:solidFill>
                <a:latin typeface="Roboto Condensed Light" panose="02000000000000000000" pitchFamily="2" charset="0"/>
                <a:ea typeface="Roboto Condensed Light" panose="02000000000000000000" pitchFamily="2" charset="0"/>
              </a:rPr>
              <a:t>or</a:t>
            </a:r>
            <a:r>
              <a:rPr lang="en-US" sz="1400" b="1" dirty="0">
                <a:solidFill>
                  <a:schemeClr val="tx1"/>
                </a:solidFill>
                <a:latin typeface="Roboto Condensed Light" panose="02000000000000000000" pitchFamily="2" charset="0"/>
                <a:ea typeface="Roboto Condensed Light" panose="02000000000000000000" pitchFamily="2" charset="0"/>
              </a:rPr>
              <a:t> </a:t>
            </a:r>
            <a:r>
              <a:rPr lang="en-US" sz="1400" dirty="0">
                <a:solidFill>
                  <a:schemeClr val="tx1"/>
                </a:solidFill>
                <a:latin typeface="Roboto Condensed Light" panose="02000000000000000000" pitchFamily="2" charset="0"/>
                <a:ea typeface="Roboto Condensed Light" panose="02000000000000000000" pitchFamily="2" charset="0"/>
              </a:rPr>
              <a:t>classroom delivery methods</a:t>
            </a:r>
            <a:r>
              <a:rPr lang="en-US" sz="1400" b="1" dirty="0">
                <a:solidFill>
                  <a:schemeClr val="tx1"/>
                </a:solidFill>
                <a:latin typeface="Roboto Condensed Light" panose="02000000000000000000" pitchFamily="2" charset="0"/>
                <a:ea typeface="Roboto Condensed Light" panose="02000000000000000000" pitchFamily="2" charset="0"/>
              </a:rPr>
              <a:t>.</a:t>
            </a:r>
          </a:p>
          <a:p>
            <a:pPr algn="ctr"/>
            <a:endParaRPr lang="en-CA" sz="1000" dirty="0">
              <a:solidFill>
                <a:schemeClr val="tx1"/>
              </a:solidFill>
              <a:latin typeface="Roboto Condensed Light" panose="02000000000000000000" pitchFamily="2" charset="0"/>
              <a:ea typeface="Roboto Condensed Light" panose="02000000000000000000" pitchFamily="2" charset="0"/>
            </a:endParaRPr>
          </a:p>
          <a:p>
            <a:pPr marL="809625" lvl="2" indent="-171450" algn="l" eaLnBrk="0" hangingPunct="0">
              <a:spcBef>
                <a:spcPct val="20000"/>
              </a:spcBef>
              <a:buClr>
                <a:srgbClr val="333333"/>
              </a:buClr>
              <a:buSzPct val="120000"/>
              <a:buFont typeface="Arial" panose="020B0604020202020204" pitchFamily="34" charset="0"/>
              <a:buChar char="•"/>
            </a:pPr>
            <a:r>
              <a:rPr lang="en-CA" sz="1400" dirty="0">
                <a:solidFill>
                  <a:srgbClr val="333333"/>
                </a:solidFill>
              </a:rPr>
              <a:t>Lectures, seminars, workshops</a:t>
            </a:r>
            <a:endParaRPr lang="en-US" sz="1400" dirty="0">
              <a:solidFill>
                <a:srgbClr val="333333"/>
              </a:solidFill>
            </a:endParaRPr>
          </a:p>
          <a:p>
            <a:pPr marL="809625" lvl="2" indent="-171450" algn="l" eaLnBrk="0" hangingPunct="0">
              <a:spcBef>
                <a:spcPct val="20000"/>
              </a:spcBef>
              <a:buClr>
                <a:srgbClr val="333333"/>
              </a:buClr>
              <a:buSzPct val="120000"/>
              <a:buFont typeface="Arial" panose="020B0604020202020204" pitchFamily="34" charset="0"/>
              <a:buChar char="•"/>
            </a:pPr>
            <a:r>
              <a:rPr lang="en-CA" sz="1400" dirty="0">
                <a:solidFill>
                  <a:srgbClr val="333333"/>
                </a:solidFill>
              </a:rPr>
              <a:t>Group discussions</a:t>
            </a:r>
            <a:endParaRPr lang="en-US" sz="1400" dirty="0">
              <a:solidFill>
                <a:srgbClr val="333333"/>
              </a:solidFill>
            </a:endParaRPr>
          </a:p>
          <a:p>
            <a:pPr marL="809625" lvl="2" indent="-171450" algn="l" eaLnBrk="0" hangingPunct="0">
              <a:spcBef>
                <a:spcPct val="20000"/>
              </a:spcBef>
              <a:buClr>
                <a:srgbClr val="333333"/>
              </a:buClr>
              <a:buSzPct val="120000"/>
              <a:buFont typeface="Arial" panose="020B0604020202020204" pitchFamily="34" charset="0"/>
              <a:buChar char="•"/>
            </a:pPr>
            <a:r>
              <a:rPr lang="en-CA" sz="1400" dirty="0">
                <a:solidFill>
                  <a:srgbClr val="333333"/>
                </a:solidFill>
              </a:rPr>
              <a:t>Role playing</a:t>
            </a:r>
            <a:endParaRPr lang="en-US" sz="1400" dirty="0">
              <a:solidFill>
                <a:srgbClr val="333333"/>
              </a:solidFill>
            </a:endParaRPr>
          </a:p>
          <a:p>
            <a:pPr marL="809625" lvl="2" indent="-171450" algn="l" eaLnBrk="0" hangingPunct="0">
              <a:spcBef>
                <a:spcPct val="20000"/>
              </a:spcBef>
              <a:buClr>
                <a:srgbClr val="333333"/>
              </a:buClr>
              <a:buSzPct val="120000"/>
              <a:buFont typeface="Arial" panose="020B0604020202020204" pitchFamily="34" charset="0"/>
              <a:buChar char="•"/>
            </a:pPr>
            <a:r>
              <a:rPr lang="en-CA" sz="1400" dirty="0">
                <a:solidFill>
                  <a:srgbClr val="333333"/>
                </a:solidFill>
              </a:rPr>
              <a:t>Live webinars and video conferences</a:t>
            </a:r>
            <a:endParaRPr lang="en-US" sz="1400" dirty="0">
              <a:solidFill>
                <a:srgbClr val="333333"/>
              </a:solidFill>
            </a:endParaRPr>
          </a:p>
          <a:p>
            <a:pPr marL="809625" lvl="2" indent="-171450" algn="l" eaLnBrk="0" hangingPunct="0">
              <a:spcBef>
                <a:spcPct val="20000"/>
              </a:spcBef>
              <a:buClr>
                <a:srgbClr val="333333"/>
              </a:buClr>
              <a:buSzPct val="120000"/>
              <a:buFont typeface="Arial" panose="020B0604020202020204" pitchFamily="34" charset="0"/>
              <a:buChar char="•"/>
            </a:pPr>
            <a:r>
              <a:rPr lang="en-CA" sz="1400" dirty="0">
                <a:solidFill>
                  <a:srgbClr val="333333"/>
                </a:solidFill>
              </a:rPr>
              <a:t>eLearning</a:t>
            </a:r>
          </a:p>
        </p:txBody>
      </p:sp>
      <p:sp>
        <p:nvSpPr>
          <p:cNvPr id="16" name="Rectangle 15">
            <a:extLst>
              <a:ext uri="{FF2B5EF4-FFF2-40B4-BE49-F238E27FC236}">
                <a16:creationId xmlns:a16="http://schemas.microsoft.com/office/drawing/2014/main" id="{DF99FCB4-FBE7-4C56-8CE7-49C9B42DACAE}"/>
              </a:ext>
            </a:extLst>
          </p:cNvPr>
          <p:cNvSpPr/>
          <p:nvPr/>
        </p:nvSpPr>
        <p:spPr>
          <a:xfrm>
            <a:off x="4234950" y="2453335"/>
            <a:ext cx="3465098" cy="2139526"/>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algn="ctr"/>
            <a:r>
              <a:rPr lang="en-US" sz="1400" dirty="0">
                <a:solidFill>
                  <a:schemeClr val="tx1"/>
                </a:solidFill>
                <a:latin typeface="Roboto Condensed Light" panose="02000000000000000000" pitchFamily="2" charset="0"/>
                <a:ea typeface="Roboto Condensed Light" panose="02000000000000000000" pitchFamily="2" charset="0"/>
              </a:rPr>
              <a:t>Opportunities where one can </a:t>
            </a:r>
            <a:r>
              <a:rPr lang="en-US" sz="1400" b="1" dirty="0">
                <a:solidFill>
                  <a:schemeClr val="tx1"/>
                </a:solidFill>
                <a:latin typeface="Roboto Condensed Light" panose="02000000000000000000" pitchFamily="2" charset="0"/>
                <a:ea typeface="Roboto Condensed Light" panose="02000000000000000000" pitchFamily="2" charset="0"/>
              </a:rPr>
              <a:t>develop learning relationships</a:t>
            </a:r>
            <a:r>
              <a:rPr lang="en-US" sz="1400" dirty="0">
                <a:solidFill>
                  <a:schemeClr val="tx1"/>
                </a:solidFill>
                <a:latin typeface="Roboto Condensed Light" panose="02000000000000000000" pitchFamily="2" charset="0"/>
                <a:ea typeface="Roboto Condensed Light" panose="02000000000000000000" pitchFamily="2" charset="0"/>
              </a:rPr>
              <a:t> with others.</a:t>
            </a:r>
            <a:endParaRPr lang="en-US" sz="1000" dirty="0">
              <a:solidFill>
                <a:schemeClr val="tx1"/>
              </a:solidFill>
              <a:latin typeface="Roboto Condensed Light" panose="02000000000000000000" pitchFamily="2" charset="0"/>
              <a:ea typeface="Roboto Condensed Light" panose="02000000000000000000" pitchFamily="2" charset="0"/>
            </a:endParaRPr>
          </a:p>
          <a:p>
            <a:endParaRPr lang="en-US" sz="800" dirty="0">
              <a:solidFill>
                <a:schemeClr val="tx1"/>
              </a:solidFill>
              <a:latin typeface="Roboto Condensed Light" panose="02000000000000000000" pitchFamily="2" charset="0"/>
              <a:ea typeface="Roboto Condensed Light" panose="02000000000000000000" pitchFamily="2" charset="0"/>
            </a:endParaRPr>
          </a:p>
          <a:p>
            <a:endParaRPr lang="en-US" sz="800" dirty="0">
              <a:solidFill>
                <a:schemeClr val="tx1"/>
              </a:solidFill>
              <a:latin typeface="Roboto Condensed Light" panose="02000000000000000000" pitchFamily="2" charset="0"/>
              <a:ea typeface="Roboto Condensed Light" panose="02000000000000000000" pitchFamily="2" charset="0"/>
            </a:endParaRPr>
          </a:p>
          <a:p>
            <a:endParaRPr lang="en-US" sz="800" dirty="0">
              <a:solidFill>
                <a:schemeClr val="tx1"/>
              </a:solidFill>
              <a:latin typeface="Roboto Condensed Light" panose="02000000000000000000" pitchFamily="2" charset="0"/>
              <a:ea typeface="Roboto Condensed Light" panose="02000000000000000000" pitchFamily="2" charset="0"/>
            </a:endParaRPr>
          </a:p>
          <a:p>
            <a:pPr marL="809625" lvl="2" indent="-171450" algn="l" eaLnBrk="0" hangingPunct="0">
              <a:spcBef>
                <a:spcPct val="20000"/>
              </a:spcBef>
              <a:buClr>
                <a:srgbClr val="333333"/>
              </a:buClr>
              <a:buSzPct val="120000"/>
              <a:buFont typeface="Arial" panose="020B0604020202020204" pitchFamily="34" charset="0"/>
              <a:buChar char="•"/>
            </a:pPr>
            <a:r>
              <a:rPr lang="en-CA" sz="1400" dirty="0">
                <a:solidFill>
                  <a:srgbClr val="333333"/>
                </a:solidFill>
              </a:rPr>
              <a:t>Coaching </a:t>
            </a:r>
            <a:endParaRPr lang="en-US" sz="1400" dirty="0">
              <a:solidFill>
                <a:srgbClr val="333333"/>
              </a:solidFill>
            </a:endParaRPr>
          </a:p>
          <a:p>
            <a:pPr marL="809625" lvl="2" indent="-171450" algn="l" eaLnBrk="0" hangingPunct="0">
              <a:spcBef>
                <a:spcPct val="20000"/>
              </a:spcBef>
              <a:buClr>
                <a:srgbClr val="333333"/>
              </a:buClr>
              <a:buSzPct val="120000"/>
              <a:buFont typeface="Arial" panose="020B0604020202020204" pitchFamily="34" charset="0"/>
              <a:buChar char="•"/>
            </a:pPr>
            <a:r>
              <a:rPr lang="en-CA" sz="1400" dirty="0">
                <a:solidFill>
                  <a:srgbClr val="333333"/>
                </a:solidFill>
              </a:rPr>
              <a:t>Mentoring </a:t>
            </a:r>
            <a:endParaRPr lang="en-US" sz="1400" dirty="0">
              <a:solidFill>
                <a:srgbClr val="333333"/>
              </a:solidFill>
            </a:endParaRPr>
          </a:p>
          <a:p>
            <a:pPr marL="809625" lvl="2" indent="-171450" algn="l" eaLnBrk="0" hangingPunct="0">
              <a:spcBef>
                <a:spcPct val="20000"/>
              </a:spcBef>
              <a:buClr>
                <a:srgbClr val="333333"/>
              </a:buClr>
              <a:buSzPct val="120000"/>
              <a:buFont typeface="Arial" panose="020B0604020202020204" pitchFamily="34" charset="0"/>
              <a:buChar char="•"/>
            </a:pPr>
            <a:r>
              <a:rPr lang="en-CA" sz="1400" dirty="0">
                <a:solidFill>
                  <a:srgbClr val="333333"/>
                </a:solidFill>
              </a:rPr>
              <a:t>Peer mentoring</a:t>
            </a:r>
            <a:endParaRPr lang="en-US" sz="1400" dirty="0">
              <a:solidFill>
                <a:srgbClr val="333333"/>
              </a:solidFill>
            </a:endParaRPr>
          </a:p>
        </p:txBody>
      </p:sp>
      <p:sp>
        <p:nvSpPr>
          <p:cNvPr id="17" name="Rectangle 16">
            <a:extLst>
              <a:ext uri="{FF2B5EF4-FFF2-40B4-BE49-F238E27FC236}">
                <a16:creationId xmlns:a16="http://schemas.microsoft.com/office/drawing/2014/main" id="{3286D6CF-E3A0-4A04-A3E5-D9EAC8741F85}"/>
              </a:ext>
            </a:extLst>
          </p:cNvPr>
          <p:cNvSpPr/>
          <p:nvPr/>
        </p:nvSpPr>
        <p:spPr>
          <a:xfrm>
            <a:off x="425949" y="2117616"/>
            <a:ext cx="3571007" cy="30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latin typeface="Montserrat SemiBold" panose="00000700000000000000" pitchFamily="2" charset="0"/>
                <a:ea typeface="Roboto Condensed Light" panose="02000000000000000000" pitchFamily="2" charset="0"/>
              </a:rPr>
              <a:t>Experiential:</a:t>
            </a:r>
          </a:p>
        </p:txBody>
      </p:sp>
      <p:sp>
        <p:nvSpPr>
          <p:cNvPr id="18" name="Rectangle 17">
            <a:extLst>
              <a:ext uri="{FF2B5EF4-FFF2-40B4-BE49-F238E27FC236}">
                <a16:creationId xmlns:a16="http://schemas.microsoft.com/office/drawing/2014/main" id="{71D51A0E-99DC-4421-A570-2E233C517A3C}"/>
              </a:ext>
            </a:extLst>
          </p:cNvPr>
          <p:cNvSpPr/>
          <p:nvPr/>
        </p:nvSpPr>
        <p:spPr>
          <a:xfrm>
            <a:off x="4105007" y="2118124"/>
            <a:ext cx="3906344" cy="30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lumMod val="60000"/>
                    <a:lumOff val="40000"/>
                  </a:schemeClr>
                </a:solidFill>
                <a:latin typeface="Montserrat SemiBold" panose="00000700000000000000" pitchFamily="2" charset="0"/>
                <a:ea typeface="Roboto Condensed Light" panose="02000000000000000000" pitchFamily="2" charset="0"/>
              </a:rPr>
              <a:t>Relational:</a:t>
            </a:r>
          </a:p>
        </p:txBody>
      </p:sp>
      <p:sp>
        <p:nvSpPr>
          <p:cNvPr id="19" name="Rectangle 18">
            <a:extLst>
              <a:ext uri="{FF2B5EF4-FFF2-40B4-BE49-F238E27FC236}">
                <a16:creationId xmlns:a16="http://schemas.microsoft.com/office/drawing/2014/main" id="{C57FFDE6-FD1B-4CC8-932B-D7CF2A9448F8}"/>
              </a:ext>
            </a:extLst>
          </p:cNvPr>
          <p:cNvSpPr/>
          <p:nvPr/>
        </p:nvSpPr>
        <p:spPr>
          <a:xfrm>
            <a:off x="8036566" y="2099674"/>
            <a:ext cx="3430588" cy="30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lumMod val="40000"/>
                    <a:lumOff val="60000"/>
                  </a:schemeClr>
                </a:solidFill>
                <a:latin typeface="Montserrat SemiBold" panose="00000700000000000000" pitchFamily="2" charset="0"/>
                <a:ea typeface="Roboto Condensed Light" panose="02000000000000000000" pitchFamily="2" charset="0"/>
              </a:rPr>
              <a:t>Formal:</a:t>
            </a:r>
          </a:p>
        </p:txBody>
      </p:sp>
      <p:pic>
        <p:nvPicPr>
          <p:cNvPr id="20" name="Picture 19">
            <a:extLst>
              <a:ext uri="{FF2B5EF4-FFF2-40B4-BE49-F238E27FC236}">
                <a16:creationId xmlns:a16="http://schemas.microsoft.com/office/drawing/2014/main" id="{53D29538-C938-4CAB-87FE-3257B8C0D2F9}"/>
              </a:ext>
            </a:extLst>
          </p:cNvPr>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tretch>
            <a:fillRect/>
          </a:stretch>
        </p:blipFill>
        <p:spPr>
          <a:xfrm>
            <a:off x="4221531" y="1963336"/>
            <a:ext cx="635000" cy="635000"/>
          </a:xfrm>
          <a:prstGeom prst="rect">
            <a:avLst/>
          </a:prstGeom>
          <a:ln>
            <a:noFill/>
          </a:ln>
        </p:spPr>
      </p:pic>
      <p:pic>
        <p:nvPicPr>
          <p:cNvPr id="21" name="Picture 20">
            <a:extLst>
              <a:ext uri="{FF2B5EF4-FFF2-40B4-BE49-F238E27FC236}">
                <a16:creationId xmlns:a16="http://schemas.microsoft.com/office/drawing/2014/main" id="{2584A0D5-1111-4FC8-8737-C4E502D49E5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7966" y="1980027"/>
            <a:ext cx="612000" cy="566123"/>
          </a:xfrm>
          <a:prstGeom prst="rect">
            <a:avLst/>
          </a:prstGeom>
        </p:spPr>
      </p:pic>
      <p:sp>
        <p:nvSpPr>
          <p:cNvPr id="22" name="Rectangle 21">
            <a:extLst>
              <a:ext uri="{FF2B5EF4-FFF2-40B4-BE49-F238E27FC236}">
                <a16:creationId xmlns:a16="http://schemas.microsoft.com/office/drawing/2014/main" id="{A26DF6F0-2820-41A1-9BAD-7560390E44D4}"/>
              </a:ext>
            </a:extLst>
          </p:cNvPr>
          <p:cNvSpPr/>
          <p:nvPr/>
        </p:nvSpPr>
        <p:spPr>
          <a:xfrm>
            <a:off x="531857" y="2423643"/>
            <a:ext cx="346509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a:extLst>
              <a:ext uri="{FF2B5EF4-FFF2-40B4-BE49-F238E27FC236}">
                <a16:creationId xmlns:a16="http://schemas.microsoft.com/office/drawing/2014/main" id="{92235045-9C8C-4695-9982-B175E257FF95}"/>
              </a:ext>
            </a:extLst>
          </p:cNvPr>
          <p:cNvSpPr/>
          <p:nvPr/>
        </p:nvSpPr>
        <p:spPr>
          <a:xfrm>
            <a:off x="4234949" y="2416321"/>
            <a:ext cx="3465099" cy="4571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22395038-CBFA-4A93-A2DC-8161BB55602A}"/>
              </a:ext>
            </a:extLst>
          </p:cNvPr>
          <p:cNvSpPr/>
          <p:nvPr/>
        </p:nvSpPr>
        <p:spPr>
          <a:xfrm>
            <a:off x="7981561" y="2423006"/>
            <a:ext cx="3772800" cy="45719"/>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38338139"/>
      </p:ext>
    </p:extLst>
  </p:cSld>
  <p:clrMapOvr>
    <a:masterClrMapping/>
  </p:clrMapOvr>
</p:sld>
</file>

<file path=ppt/theme/theme1.xml><?xml version="1.0" encoding="utf-8"?>
<a:theme xmlns:a="http://schemas.openxmlformats.org/drawingml/2006/main" name="Cover-Light">
  <a:themeElements>
    <a:clrScheme name="New MCO 2020">
      <a:dk1>
        <a:srgbClr val="000000"/>
      </a:dk1>
      <a:lt1>
        <a:srgbClr val="FFFFFF"/>
      </a:lt1>
      <a:dk2>
        <a:srgbClr val="494A4A"/>
      </a:dk2>
      <a:lt2>
        <a:srgbClr val="C9C9C9"/>
      </a:lt2>
      <a:accent1>
        <a:srgbClr val="414299"/>
      </a:accent1>
      <a:accent2>
        <a:srgbClr val="8656A3"/>
      </a:accent2>
      <a:accent3>
        <a:srgbClr val="2576B6"/>
      </a:accent3>
      <a:accent4>
        <a:srgbClr val="299C47"/>
      </a:accent4>
      <a:accent5>
        <a:srgbClr val="1D5E91"/>
      </a:accent5>
      <a:accent6>
        <a:srgbClr val="494A4A"/>
      </a:accent6>
      <a:hlink>
        <a:srgbClr val="3A1891"/>
      </a:hlink>
      <a:folHlink>
        <a:srgbClr val="5D3291"/>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Generic">
  <a:themeElements>
    <a:clrScheme name="McLean Research Palette">
      <a:dk1>
        <a:srgbClr val="000000"/>
      </a:dk1>
      <a:lt1>
        <a:srgbClr val="FFFFFF"/>
      </a:lt1>
      <a:dk2>
        <a:srgbClr val="494A4A"/>
      </a:dk2>
      <a:lt2>
        <a:srgbClr val="C9C9C9"/>
      </a:lt2>
      <a:accent1>
        <a:srgbClr val="414299"/>
      </a:accent1>
      <a:accent2>
        <a:srgbClr val="8656A3"/>
      </a:accent2>
      <a:accent3>
        <a:srgbClr val="2576B6"/>
      </a:accent3>
      <a:accent4>
        <a:srgbClr val="299C47"/>
      </a:accent4>
      <a:accent5>
        <a:srgbClr val="1D5E91"/>
      </a:accent5>
      <a:accent6>
        <a:srgbClr val="494A4A"/>
      </a:accent6>
      <a:hlink>
        <a:srgbClr val="3A1891"/>
      </a:hlink>
      <a:folHlink>
        <a:srgbClr val="5D3291"/>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rtlCol="0">
        <a:spAutoFit/>
      </a:bodyPr>
      <a:lstStyle>
        <a:defPPr algn="l">
          <a:defRPr sz="1400" b="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1904</Words>
  <Application>Microsoft Office PowerPoint</Application>
  <PresentationFormat>Custom</PresentationFormat>
  <Paragraphs>177</Paragraphs>
  <Slides>14</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Calibri</vt:lpstr>
      <vt:lpstr>Arial</vt:lpstr>
      <vt:lpstr>Exo</vt:lpstr>
      <vt:lpstr>Montserrat SemiBold</vt:lpstr>
      <vt:lpstr>Exo Light</vt:lpstr>
      <vt:lpstr>Roboto Condensed Light</vt:lpstr>
      <vt:lpstr>Cover-Light</vt:lpstr>
      <vt:lpstr>Slide-Generic</vt:lpstr>
      <vt:lpstr>PowerPoint Presentation</vt:lpstr>
      <vt:lpstr>Be open to feedback for greatest impact </vt:lpstr>
      <vt:lpstr>Use the 360 Feedback Interpretation and Development Plan Worksheet in tandem with this Job Aid</vt:lpstr>
      <vt:lpstr>Determine strengths</vt:lpstr>
      <vt:lpstr>Determine opportunity areas</vt:lpstr>
      <vt:lpstr>Do a comparative analysis of the feedback from different rater groups </vt:lpstr>
      <vt:lpstr>Determine themes for exploration</vt:lpstr>
      <vt:lpstr>Work with your manager to create a concrete development plan </vt:lpstr>
      <vt:lpstr>Use an experiential learning first approach to development</vt:lpstr>
      <vt:lpstr>Create development goals that address skill gaps and align with career objectives </vt:lpstr>
      <vt:lpstr>Choose a measure of achievement and development method </vt:lpstr>
      <vt:lpstr>Finally, formalize the goals, timeline, and progress check-ins with your manager </vt:lpstr>
      <vt:lpstr>Next steps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2021-05-26T18:54:26Z</dcterms:created>
  <dcterms:modified xsi:type="dcterms:W3CDTF">2023-02-27T21:54:32Z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2021-05-26T20:32:42Z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7a7db21f-2a4a-42f7-820c-121d3fc973a9</vt:lpwstr>
  </property>
  <property fmtid="{D5CDD505-2E9C-101B-9397-08002B2CF9AE}" pid="8" name="MSIP_Label_7d24214e-5322-4789-8422-cbe411bc3a74_ContentBits">
    <vt:lpwstr>0</vt:lpwstr>
  </property>
</Properties>
</file>